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notesMasterIdLst>
    <p:notesMasterId r:id="rId101"/>
  </p:notesMasterIdLst>
  <p:handoutMasterIdLst>
    <p:handoutMasterId r:id="rId102"/>
  </p:handoutMasterIdLst>
  <p:sldIdLst>
    <p:sldId id="423" r:id="rId2"/>
    <p:sldId id="453" r:id="rId3"/>
    <p:sldId id="559" r:id="rId4"/>
    <p:sldId id="547" r:id="rId5"/>
    <p:sldId id="548" r:id="rId6"/>
    <p:sldId id="549" r:id="rId7"/>
    <p:sldId id="550" r:id="rId8"/>
    <p:sldId id="551" r:id="rId9"/>
    <p:sldId id="552" r:id="rId10"/>
    <p:sldId id="553" r:id="rId11"/>
    <p:sldId id="554" r:id="rId12"/>
    <p:sldId id="555" r:id="rId13"/>
    <p:sldId id="556" r:id="rId14"/>
    <p:sldId id="557" r:id="rId15"/>
    <p:sldId id="558" r:id="rId16"/>
    <p:sldId id="560" r:id="rId17"/>
    <p:sldId id="561" r:id="rId18"/>
    <p:sldId id="562" r:id="rId19"/>
    <p:sldId id="486" r:id="rId20"/>
    <p:sldId id="494" r:id="rId21"/>
    <p:sldId id="563" r:id="rId22"/>
    <p:sldId id="564" r:id="rId23"/>
    <p:sldId id="565" r:id="rId24"/>
    <p:sldId id="566" r:id="rId25"/>
    <p:sldId id="567" r:id="rId26"/>
    <p:sldId id="568" r:id="rId27"/>
    <p:sldId id="569" r:id="rId28"/>
    <p:sldId id="570" r:id="rId29"/>
    <p:sldId id="571" r:id="rId30"/>
    <p:sldId id="572" r:id="rId31"/>
    <p:sldId id="573" r:id="rId32"/>
    <p:sldId id="574" r:id="rId33"/>
    <p:sldId id="575" r:id="rId34"/>
    <p:sldId id="576" r:id="rId35"/>
    <p:sldId id="577" r:id="rId36"/>
    <p:sldId id="578" r:id="rId37"/>
    <p:sldId id="579" r:id="rId38"/>
    <p:sldId id="580" r:id="rId39"/>
    <p:sldId id="581" r:id="rId40"/>
    <p:sldId id="582" r:id="rId41"/>
    <p:sldId id="583" r:id="rId42"/>
    <p:sldId id="722" r:id="rId43"/>
    <p:sldId id="721" r:id="rId44"/>
    <p:sldId id="584" r:id="rId45"/>
    <p:sldId id="585" r:id="rId46"/>
    <p:sldId id="586" r:id="rId47"/>
    <p:sldId id="587" r:id="rId48"/>
    <p:sldId id="588" r:id="rId49"/>
    <p:sldId id="589" r:id="rId50"/>
    <p:sldId id="600" r:id="rId51"/>
    <p:sldId id="601" r:id="rId52"/>
    <p:sldId id="602" r:id="rId53"/>
    <p:sldId id="603" r:id="rId54"/>
    <p:sldId id="604" r:id="rId55"/>
    <p:sldId id="605" r:id="rId56"/>
    <p:sldId id="606" r:id="rId57"/>
    <p:sldId id="607" r:id="rId58"/>
    <p:sldId id="608" r:id="rId59"/>
    <p:sldId id="590" r:id="rId60"/>
    <p:sldId id="591" r:id="rId61"/>
    <p:sldId id="592" r:id="rId62"/>
    <p:sldId id="593" r:id="rId63"/>
    <p:sldId id="609" r:id="rId64"/>
    <p:sldId id="610" r:id="rId65"/>
    <p:sldId id="639" r:id="rId66"/>
    <p:sldId id="640" r:id="rId67"/>
    <p:sldId id="641" r:id="rId68"/>
    <p:sldId id="642" r:id="rId69"/>
    <p:sldId id="643" r:id="rId70"/>
    <p:sldId id="644" r:id="rId71"/>
    <p:sldId id="645" r:id="rId72"/>
    <p:sldId id="646" r:id="rId73"/>
    <p:sldId id="647" r:id="rId74"/>
    <p:sldId id="648" r:id="rId75"/>
    <p:sldId id="649" r:id="rId76"/>
    <p:sldId id="650" r:id="rId77"/>
    <p:sldId id="651" r:id="rId78"/>
    <p:sldId id="652" r:id="rId79"/>
    <p:sldId id="653" r:id="rId80"/>
    <p:sldId id="654" r:id="rId81"/>
    <p:sldId id="655" r:id="rId82"/>
    <p:sldId id="656" r:id="rId83"/>
    <p:sldId id="657" r:id="rId84"/>
    <p:sldId id="658" r:id="rId85"/>
    <p:sldId id="659" r:id="rId86"/>
    <p:sldId id="660" r:id="rId87"/>
    <p:sldId id="662" r:id="rId88"/>
    <p:sldId id="663" r:id="rId89"/>
    <p:sldId id="723" r:id="rId90"/>
    <p:sldId id="664" r:id="rId91"/>
    <p:sldId id="665" r:id="rId92"/>
    <p:sldId id="667" r:id="rId93"/>
    <p:sldId id="668" r:id="rId94"/>
    <p:sldId id="724" r:id="rId95"/>
    <p:sldId id="725" r:id="rId96"/>
    <p:sldId id="726" r:id="rId97"/>
    <p:sldId id="712" r:id="rId98"/>
    <p:sldId id="713" r:id="rId99"/>
    <p:sldId id="727" r:id="rId100"/>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FC503E"/>
    <a:srgbClr val="F2421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365" autoAdjust="0"/>
    <p:restoredTop sz="97419" autoAdjust="0"/>
  </p:normalViewPr>
  <p:slideViewPr>
    <p:cSldViewPr>
      <p:cViewPr>
        <p:scale>
          <a:sx n="90" d="100"/>
          <a:sy n="90" d="100"/>
        </p:scale>
        <p:origin x="-570" y="-24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962"/>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145" cy="461193"/>
          </a:xfrm>
          <a:prstGeom prst="rect">
            <a:avLst/>
          </a:prstGeom>
        </p:spPr>
        <p:txBody>
          <a:bodyPr vert="horz" lIns="87810" tIns="43905" rIns="87810" bIns="43905" rtlCol="0"/>
          <a:lstStyle>
            <a:lvl1pPr algn="l">
              <a:defRPr sz="1200"/>
            </a:lvl1pPr>
          </a:lstStyle>
          <a:p>
            <a:pPr>
              <a:defRPr/>
            </a:pPr>
            <a:endParaRPr lang="en-IE"/>
          </a:p>
        </p:txBody>
      </p:sp>
      <p:sp>
        <p:nvSpPr>
          <p:cNvPr id="3" name="Date Placeholder 2"/>
          <p:cNvSpPr>
            <a:spLocks noGrp="1"/>
          </p:cNvSpPr>
          <p:nvPr>
            <p:ph type="dt" sz="quarter" idx="1"/>
          </p:nvPr>
        </p:nvSpPr>
        <p:spPr>
          <a:xfrm>
            <a:off x="3970734" y="0"/>
            <a:ext cx="3038145" cy="461193"/>
          </a:xfrm>
          <a:prstGeom prst="rect">
            <a:avLst/>
          </a:prstGeom>
        </p:spPr>
        <p:txBody>
          <a:bodyPr vert="horz" lIns="87810" tIns="43905" rIns="87810" bIns="43905" rtlCol="0"/>
          <a:lstStyle>
            <a:lvl1pPr algn="r">
              <a:defRPr sz="1200"/>
            </a:lvl1pPr>
          </a:lstStyle>
          <a:p>
            <a:pPr>
              <a:defRPr/>
            </a:pPr>
            <a:fld id="{1860FFBC-6AF2-460B-8E47-2FF87486C595}" type="datetimeFigureOut">
              <a:rPr lang="en-US"/>
              <a:pPr>
                <a:defRPr/>
              </a:pPr>
              <a:t>11/7/2011</a:t>
            </a:fld>
            <a:endParaRPr lang="en-IE"/>
          </a:p>
        </p:txBody>
      </p:sp>
      <p:sp>
        <p:nvSpPr>
          <p:cNvPr id="4" name="Footer Placeholder 3"/>
          <p:cNvSpPr>
            <a:spLocks noGrp="1"/>
          </p:cNvSpPr>
          <p:nvPr>
            <p:ph type="ftr" sz="quarter" idx="2"/>
          </p:nvPr>
        </p:nvSpPr>
        <p:spPr>
          <a:xfrm>
            <a:off x="0" y="8773356"/>
            <a:ext cx="3038145" cy="461193"/>
          </a:xfrm>
          <a:prstGeom prst="rect">
            <a:avLst/>
          </a:prstGeom>
        </p:spPr>
        <p:txBody>
          <a:bodyPr vert="horz" lIns="87810" tIns="43905" rIns="87810" bIns="43905" rtlCol="0" anchor="b"/>
          <a:lstStyle>
            <a:lvl1pPr algn="l">
              <a:defRPr sz="1200"/>
            </a:lvl1pPr>
          </a:lstStyle>
          <a:p>
            <a:pPr>
              <a:defRPr/>
            </a:pPr>
            <a:endParaRPr lang="en-IE"/>
          </a:p>
        </p:txBody>
      </p:sp>
      <p:sp>
        <p:nvSpPr>
          <p:cNvPr id="5" name="Slide Number Placeholder 4"/>
          <p:cNvSpPr>
            <a:spLocks noGrp="1"/>
          </p:cNvSpPr>
          <p:nvPr>
            <p:ph type="sldNum" sz="quarter" idx="3"/>
          </p:nvPr>
        </p:nvSpPr>
        <p:spPr>
          <a:xfrm>
            <a:off x="3970734" y="8773356"/>
            <a:ext cx="3038145" cy="461193"/>
          </a:xfrm>
          <a:prstGeom prst="rect">
            <a:avLst/>
          </a:prstGeom>
        </p:spPr>
        <p:txBody>
          <a:bodyPr vert="horz" lIns="87810" tIns="43905" rIns="87810" bIns="43905" rtlCol="0" anchor="b"/>
          <a:lstStyle>
            <a:lvl1pPr algn="r">
              <a:defRPr sz="1200"/>
            </a:lvl1pPr>
          </a:lstStyle>
          <a:p>
            <a:pPr>
              <a:defRPr/>
            </a:pPr>
            <a:fld id="{793BAA02-C65D-42D5-8A84-899D131A039A}" type="slidenum">
              <a:rPr lang="en-IE"/>
              <a:pPr>
                <a:defRPr/>
              </a:pPr>
              <a:t>‹#›</a:t>
            </a:fld>
            <a:endParaRPr lang="en-I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pPr>
              <a:defRPr/>
            </a:pPr>
            <a:endParaRPr lang="en-US"/>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pPr>
              <a:defRPr/>
            </a:pPr>
            <a:endParaRPr lang="en-US"/>
          </a:p>
        </p:txBody>
      </p:sp>
      <p:sp>
        <p:nvSpPr>
          <p:cNvPr id="106500"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pPr>
              <a:defRPr/>
            </a:pPr>
            <a:endParaRPr lang="en-US"/>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pPr>
              <a:defRPr/>
            </a:pPr>
            <a:fld id="{BDDA63C5-8227-4BF5-981A-E0A6C7CDCCD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35A8FB4B-EC4E-4CE2-BE70-77B088D1A515}" type="slidenum">
              <a:rPr lang="en-US" smtClean="0"/>
              <a:pPr/>
              <a:t>1</a:t>
            </a:fld>
            <a:endParaRPr lang="en-US" dirty="0"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DA023FF0-1AE7-4F42-B4BA-5F57BE884CA4}" type="slidenum">
              <a:rPr lang="en-US" smtClean="0"/>
              <a:pPr/>
              <a:t>10</a:t>
            </a:fld>
            <a:endParaRPr lang="en-US" dirty="0"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r>
              <a:rPr lang="en-US" dirty="0" smtClean="0"/>
              <a:t>The method page contains the following information:</a:t>
            </a:r>
          </a:p>
          <a:p>
            <a:pPr eaLnBrk="1" hangingPunct="1">
              <a:buFontTx/>
              <a:buChar char="•"/>
            </a:pPr>
            <a:r>
              <a:rPr lang="en-US" dirty="0" smtClean="0"/>
              <a:t>The name of the method</a:t>
            </a:r>
            <a:r>
              <a:rPr lang="en-US" baseline="0" dirty="0" smtClean="0"/>
              <a:t> </a:t>
            </a:r>
            <a:r>
              <a:rPr lang="en-US" dirty="0" smtClean="0"/>
              <a:t>and the project and class (component) to which the method belongs.</a:t>
            </a:r>
          </a:p>
          <a:p>
            <a:pPr eaLnBrk="1" hangingPunct="1">
              <a:buFontTx/>
              <a:buChar char="•"/>
            </a:pPr>
            <a:r>
              <a:rPr lang="en-US" dirty="0" smtClean="0"/>
              <a:t>The return data type (usually void. For methods of type ‘function’, it is a real data type).</a:t>
            </a:r>
          </a:p>
          <a:p>
            <a:pPr eaLnBrk="1" hangingPunct="1">
              <a:buFontTx/>
              <a:buChar char="•"/>
            </a:pPr>
            <a:r>
              <a:rPr lang="en-US" dirty="0" smtClean="0"/>
              <a:t>The description of the method.</a:t>
            </a:r>
          </a:p>
          <a:p>
            <a:pPr eaLnBrk="1" hangingPunct="1">
              <a:buFontTx/>
              <a:buChar char="•"/>
            </a:pPr>
            <a:r>
              <a:rPr lang="en-US" dirty="0" smtClean="0"/>
              <a:t>The list of parameters and descriptions (if available).</a:t>
            </a:r>
          </a:p>
          <a:p>
            <a:pPr eaLnBrk="1" hangingPunct="1">
              <a:buFontTx/>
              <a:buChar char="•"/>
            </a:pPr>
            <a:r>
              <a:rPr lang="en-US" dirty="0" smtClean="0"/>
              <a:t>The places in the code where this method is referenced (called).</a:t>
            </a:r>
          </a:p>
          <a:p>
            <a:pPr eaLnBrk="1" hangingPunct="1"/>
            <a:r>
              <a:rPr lang="en-US" dirty="0" smtClean="0"/>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4A64F41-F5B6-4236-BDCE-C03884969B63}" type="slidenum">
              <a:rPr lang="en-US" smtClean="0"/>
              <a:pPr/>
              <a:t>11</a:t>
            </a:fld>
            <a:endParaRPr lang="en-US" dirty="0"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dirty="0" smtClean="0"/>
              <a:t>The method page contains the following information:</a:t>
            </a:r>
          </a:p>
          <a:p>
            <a:pPr eaLnBrk="1" hangingPunct="1"/>
            <a:r>
              <a:rPr lang="en-US" dirty="0" smtClean="0"/>
              <a:t>…</a:t>
            </a:r>
          </a:p>
          <a:p>
            <a:pPr eaLnBrk="1" hangingPunct="1">
              <a:buFontTx/>
              <a:buChar char="•"/>
            </a:pPr>
            <a:r>
              <a:rPr lang="en-US" dirty="0" smtClean="0"/>
              <a:t>The program code.</a:t>
            </a:r>
            <a:r>
              <a:rPr lang="en-US" baseline="0" dirty="0" smtClean="0"/>
              <a:t> </a:t>
            </a:r>
            <a:r>
              <a:rPr lang="en-US" dirty="0" smtClean="0"/>
              <a:t>This is the code that is inserted by the developer as part of the implementation of the method in Component Builder.</a:t>
            </a:r>
            <a:br>
              <a:rPr lang="en-US" dirty="0" smtClean="0"/>
            </a:br>
            <a:r>
              <a:rPr lang="en-US" dirty="0" smtClean="0"/>
              <a:t>The code can contain specific CB tags or “calls”.  These calls can be the following:</a:t>
            </a:r>
          </a:p>
          <a:p>
            <a:pPr lvl="1" eaLnBrk="1" hangingPunct="1">
              <a:buFontTx/>
              <a:buChar char="•"/>
            </a:pPr>
            <a:r>
              <a:rPr lang="en-US" dirty="0" smtClean="0"/>
              <a:t>Query calls.  (&lt;Q-…&gt;) These represent execution of queries to retrieve data in records of a temp table. Values for the input parameters are also visible in the query call tag. The name of the query within the tag is hyperlinked</a:t>
            </a:r>
            <a:r>
              <a:rPr lang="en-US" baseline="0" dirty="0" smtClean="0"/>
              <a:t> </a:t>
            </a:r>
            <a:r>
              <a:rPr lang="en-US" dirty="0" smtClean="0"/>
              <a:t>and can be used to drill down to the specific documentation for the called query.</a:t>
            </a:r>
          </a:p>
          <a:p>
            <a:pPr lvl="1" eaLnBrk="1" hangingPunct="1">
              <a:buFontTx/>
              <a:buChar char="•"/>
            </a:pPr>
            <a:r>
              <a:rPr lang="en-US" dirty="0" smtClean="0"/>
              <a:t>Method calls. (&lt;M-…&gt;) These represent execution of methods. Values for the parameters are also visible in the method call tag. The name of the method within the tag is hyperlinked and can be used to drill down to the specific documentation for the called method.</a:t>
            </a:r>
          </a:p>
          <a:p>
            <a:pPr lvl="1" eaLnBrk="1" hangingPunct="1">
              <a:buFontTx/>
              <a:buChar char="•"/>
            </a:pPr>
            <a:r>
              <a:rPr lang="en-US" dirty="0" smtClean="0"/>
              <a:t>Include calls. (&lt;I-…&gt;).</a:t>
            </a:r>
            <a:r>
              <a:rPr lang="en-US" baseline="0" dirty="0" smtClean="0"/>
              <a:t> </a:t>
            </a:r>
            <a:r>
              <a:rPr lang="en-US" dirty="0" smtClean="0"/>
              <a:t>These indicate the place at which an include file is included in the code.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67400B87-A290-441A-84F3-67A2AA50D473}" type="slidenum">
              <a:rPr lang="en-US" smtClean="0"/>
              <a:pPr/>
              <a:t>12</a:t>
            </a:fld>
            <a:endParaRPr lang="en-US" dirty="0"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r>
              <a:rPr lang="en-US" dirty="0" smtClean="0"/>
              <a:t>For inherited methods,</a:t>
            </a:r>
            <a:r>
              <a:rPr lang="en-US" baseline="0" dirty="0" smtClean="0"/>
              <a:t> </a:t>
            </a:r>
            <a:r>
              <a:rPr lang="en-US" dirty="0" smtClean="0"/>
              <a:t>the code normally includes a tag “&lt;ANCESTOR-CODE&gt;”. This is the place where the code in the method of the ancestor component will be executed.</a:t>
            </a:r>
            <a:r>
              <a:rPr lang="en-US" baseline="0" dirty="0" smtClean="0"/>
              <a:t> </a:t>
            </a:r>
            <a:r>
              <a:rPr lang="en-US" dirty="0" smtClean="0"/>
              <a:t>The tag is hyperlinked for easy navigation to the ancestor code.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890D898E-4896-4B10-BFDE-EEFBEC75B0F3}" type="slidenum">
              <a:rPr lang="en-US" smtClean="0"/>
              <a:pPr/>
              <a:t>13</a:t>
            </a:fld>
            <a:endParaRPr lang="en-US"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buFontTx/>
              <a:buChar char="•"/>
            </a:pPr>
            <a:r>
              <a:rPr lang="en-US" dirty="0" smtClean="0"/>
              <a:t>The name of the method</a:t>
            </a:r>
            <a:r>
              <a:rPr lang="en-US" baseline="0" dirty="0" smtClean="0"/>
              <a:t> </a:t>
            </a:r>
            <a:r>
              <a:rPr lang="en-US" dirty="0" smtClean="0"/>
              <a:t>and the project and class (component) to which the query belongs.</a:t>
            </a:r>
          </a:p>
          <a:p>
            <a:pPr eaLnBrk="1" hangingPunct="1">
              <a:buFontTx/>
              <a:buChar char="•"/>
            </a:pPr>
            <a:r>
              <a:rPr lang="en-US" dirty="0" smtClean="0"/>
              <a:t>The description of the query.</a:t>
            </a:r>
          </a:p>
          <a:p>
            <a:pPr eaLnBrk="1" hangingPunct="1">
              <a:buFontTx/>
              <a:buChar char="•"/>
            </a:pPr>
            <a:r>
              <a:rPr lang="en-US" dirty="0" smtClean="0"/>
              <a:t>The list of parameters and descriptions (if available).</a:t>
            </a:r>
          </a:p>
          <a:p>
            <a:pPr eaLnBrk="1" hangingPunct="1">
              <a:buFontTx/>
              <a:buChar char="•"/>
            </a:pPr>
            <a:r>
              <a:rPr lang="en-US" dirty="0" smtClean="0"/>
              <a:t>The query filter.</a:t>
            </a:r>
            <a:r>
              <a:rPr lang="en-US" baseline="0" dirty="0" smtClean="0"/>
              <a:t> </a:t>
            </a:r>
            <a:r>
              <a:rPr lang="en-US" dirty="0" smtClean="0"/>
              <a:t>This displays all of the possible records that can be passed via the tFilter dataset or temp table.</a:t>
            </a:r>
          </a:p>
          <a:p>
            <a:pPr eaLnBrk="1" hangingPunct="1"/>
            <a:r>
              <a:rPr lang="en-US" dirty="0" smtClean="0"/>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2E55A870-F105-4DB4-9CDE-BB4E490E1CB9}" type="slidenum">
              <a:rPr lang="en-US" smtClean="0"/>
              <a:pPr/>
              <a:t>14</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r>
              <a:rPr lang="en-US" dirty="0" smtClean="0"/>
              <a:t>…</a:t>
            </a:r>
          </a:p>
          <a:p>
            <a:pPr eaLnBrk="1" hangingPunct="1">
              <a:buFontTx/>
              <a:buChar char="•"/>
            </a:pPr>
            <a:r>
              <a:rPr lang="en-US" dirty="0" smtClean="0"/>
              <a:t>The query (condition).</a:t>
            </a:r>
          </a:p>
          <a:p>
            <a:pPr eaLnBrk="1" hangingPunct="1">
              <a:buFontTx/>
              <a:buChar char="•"/>
            </a:pPr>
            <a:r>
              <a:rPr lang="en-US" dirty="0" smtClean="0"/>
              <a:t>The description of the query result set.</a:t>
            </a:r>
          </a:p>
          <a:p>
            <a:pPr eaLnBrk="1" hangingPunct="1"/>
            <a:r>
              <a:rPr lang="en-US" dirty="0" smtClean="0"/>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B0EC007F-8CE0-4907-A238-915699B56814}" type="slidenum">
              <a:rPr lang="en-US" smtClean="0"/>
              <a:pPr/>
              <a:t>15</a:t>
            </a:fld>
            <a:endParaRPr lang="en-US" dirty="0"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r>
              <a:rPr lang="en-US" dirty="0" smtClean="0"/>
              <a:t>…</a:t>
            </a:r>
          </a:p>
          <a:p>
            <a:pPr eaLnBrk="1" hangingPunct="1">
              <a:buFontTx/>
              <a:buChar char="•"/>
            </a:pPr>
            <a:r>
              <a:rPr lang="en-US" dirty="0" smtClean="0"/>
              <a:t>The places in the code where the query is referenced (called)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A18B5B15-AA69-4B38-B027-2462D270C172}" type="slidenum">
              <a:rPr lang="en-US" smtClean="0"/>
              <a:pPr/>
              <a:t>16</a:t>
            </a:fld>
            <a:endParaRPr lang="en-US"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r>
              <a:rPr lang="en-US" dirty="0" smtClean="0"/>
              <a:t>The dataset page contains the list of fields for each table in the dataset.</a:t>
            </a:r>
          </a:p>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85A1AE31-C36C-44B1-BFF3-3BD4C994711C}" type="slidenum">
              <a:rPr lang="en-US" smtClean="0"/>
              <a:pPr/>
              <a:t>17</a:t>
            </a:fld>
            <a:endParaRPr lang="en-US" dirty="0"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r>
              <a:rPr lang="en-US" dirty="0" smtClean="0"/>
              <a:t>For an object dataset (for example, </a:t>
            </a:r>
            <a:r>
              <a:rPr lang="en-US" dirty="0" err="1" smtClean="0"/>
              <a:t>BDebtor</a:t>
            </a:r>
            <a:r>
              <a:rPr lang="en-US" dirty="0" smtClean="0"/>
              <a:t>),</a:t>
            </a:r>
            <a:r>
              <a:rPr lang="en-US" baseline="0" dirty="0" smtClean="0"/>
              <a:t> </a:t>
            </a:r>
            <a:r>
              <a:rPr lang="en-US" dirty="0" smtClean="0"/>
              <a:t>the tc_parentrowid shows the relation to the parent table in the object dataset.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11B4FB70-9072-40C7-854A-7B53465F5E40}" type="slidenum">
              <a:rPr lang="en-US" smtClean="0"/>
              <a:pPr/>
              <a:t>18</a:t>
            </a:fld>
            <a:endParaRPr lang="en-US" dirty="0"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03D566F3-168F-4601-BF70-DF02D655D084}" type="slidenum">
              <a:rPr lang="en-US" smtClean="0"/>
              <a:pPr/>
              <a:t>19</a:t>
            </a:fld>
            <a:endParaRPr lang="en-US" dirty="0"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r>
              <a:rPr lang="en-US" dirty="0" smtClean="0"/>
              <a:t>The possibility to have a full code execution trace on the backend BL is indispensible for more complex Customization work.</a:t>
            </a:r>
          </a:p>
          <a:p>
            <a:pPr eaLnBrk="1" hangingPunct="1"/>
            <a:r>
              <a:rPr lang="en-US" dirty="0" smtClean="0"/>
              <a:t>All components follow the same standard patterns for the normal maintenance functionality,</a:t>
            </a:r>
            <a:r>
              <a:rPr lang="en-US" baseline="0" dirty="0" smtClean="0"/>
              <a:t> </a:t>
            </a:r>
            <a:r>
              <a:rPr lang="en-US" dirty="0" smtClean="0"/>
              <a:t>and for most other functions too.  But some more complex components have a lot of sub-flows or deviations from the normal flow.</a:t>
            </a:r>
            <a:r>
              <a:rPr lang="en-US" baseline="0" dirty="0" smtClean="0"/>
              <a:t> </a:t>
            </a:r>
            <a:r>
              <a:rPr lang="en-US" dirty="0" smtClean="0"/>
              <a:t>With the BL Code tracing</a:t>
            </a:r>
            <a:r>
              <a:rPr lang="en-US" baseline="0" dirty="0" smtClean="0"/>
              <a:t> capability </a:t>
            </a:r>
            <a:r>
              <a:rPr lang="en-US" dirty="0" smtClean="0"/>
              <a:t>one can find the exact flow.  </a:t>
            </a:r>
          </a:p>
          <a:p>
            <a:pPr eaLnBrk="1" hangingPunct="1"/>
            <a:endParaRPr lang="en-US" dirty="0" smtClean="0"/>
          </a:p>
          <a:p>
            <a:pPr eaLnBrk="1" hangingPunct="1"/>
            <a:r>
              <a:rPr lang="en-US" dirty="0" smtClean="0"/>
              <a:t>Use the “Set Debug Level” function in the menu to activate the backend logging.  Make sure all forms are closed before activating this.</a:t>
            </a:r>
            <a:r>
              <a:rPr lang="en-US" baseline="0" dirty="0" smtClean="0"/>
              <a:t> </a:t>
            </a:r>
            <a:r>
              <a:rPr lang="en-US" dirty="0" smtClean="0"/>
              <a:t>Typically, select the “Full business code logging” and the “Include parameter values”.  You can use the same function to deactivate the logging again.</a:t>
            </a:r>
          </a:p>
          <a:p>
            <a:pPr eaLnBrk="1" hangingPunct="1"/>
            <a:r>
              <a:rPr lang="en-US" dirty="0" smtClean="0"/>
              <a:t>When the logging is on, a file named ct&lt;</a:t>
            </a:r>
            <a:r>
              <a:rPr lang="en-US" dirty="0" err="1" smtClean="0"/>
              <a:t>sessionID</a:t>
            </a:r>
            <a:r>
              <a:rPr lang="en-US" dirty="0" smtClean="0"/>
              <a:t>&gt;.log will be created on the server.  All methods and queries executed on the back end are logged.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B77A8A3-B519-46B5-A71B-E2420C276CEE}" type="slidenum">
              <a:rPr lang="en-US" smtClean="0"/>
              <a:pPr/>
              <a:t>2</a:t>
            </a:fld>
            <a:endParaRPr lang="en-US" dirty="0"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r>
              <a:rPr lang="en-US" dirty="0" smtClean="0"/>
              <a:t>The HTML documentation represents the documented class model for the application business layer.</a:t>
            </a:r>
          </a:p>
          <a:p>
            <a:pPr eaLnBrk="1" hangingPunct="1"/>
            <a:r>
              <a:rPr lang="en-US" dirty="0" smtClean="0"/>
              <a:t>The documentation is written by developers and generated in HTML by the development tool they use (Component Builder tool).</a:t>
            </a:r>
          </a:p>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C209D3C8-DCBE-476F-86C5-7E3B36D42108}" type="slidenum">
              <a:rPr lang="en-US" smtClean="0"/>
              <a:pPr/>
              <a:t>20</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r>
              <a:rPr lang="en-US" dirty="0" smtClean="0"/>
              <a:t>To view the contents of the current CT log file (containing the business code trace), use “View CTLog” from the menu.</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35F841B9-74D1-466F-82C7-37AD4BB3F1A7}" type="slidenum">
              <a:rPr lang="en-US" smtClean="0"/>
              <a:pPr/>
              <a:t>21</a:t>
            </a:fld>
            <a:endParaRPr lang="en-US" dirty="0"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AB6821A6-A3BB-49DB-AA58-0E755083BD98}" type="slidenum">
              <a:rPr lang="en-US" smtClean="0"/>
              <a:pPr/>
              <a:t>22</a:t>
            </a:fld>
            <a:endParaRPr lang="en-US" dirty="0"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0391DB28-9AFF-4F34-BD39-01BB268FC30B}" type="slidenum">
              <a:rPr lang="en-US" smtClean="0"/>
              <a:pPr/>
              <a:t>23</a:t>
            </a:fld>
            <a:endParaRPr lang="en-US" dirty="0"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marL="182937" indent="-182937" eaLnBrk="1" hangingPunct="1">
              <a:buFontTx/>
              <a:buAutoNum type="arabicPeriod"/>
            </a:pPr>
            <a:r>
              <a:rPr lang="en-US" dirty="0" smtClean="0"/>
              <a:t>Retrieve the current session ID. This is required to start an instance of the business component.</a:t>
            </a:r>
          </a:p>
          <a:p>
            <a:pPr marL="182937" indent="-182937" eaLnBrk="1" hangingPunct="1">
              <a:buFontTx/>
              <a:buAutoNum type="arabicPeriod"/>
            </a:pPr>
            <a:r>
              <a:rPr lang="en-US" dirty="0" smtClean="0"/>
              <a:t>Run the instance procedure of the business component persistently</a:t>
            </a:r>
            <a:r>
              <a:rPr lang="en-US" baseline="0" dirty="0" smtClean="0"/>
              <a:t> </a:t>
            </a:r>
            <a:r>
              <a:rPr lang="en-US" dirty="0" smtClean="0"/>
              <a:t>to make sure the methods become available.</a:t>
            </a:r>
          </a:p>
          <a:p>
            <a:pPr marL="182937" indent="-182937" eaLnBrk="1" hangingPunct="1">
              <a:buFontTx/>
              <a:buAutoNum type="arabicPeriod"/>
            </a:pPr>
            <a:r>
              <a:rPr lang="en-US" dirty="0" smtClean="0"/>
              <a:t>Run the MainBlock in the instance procedure. This makes sure the state of the business component instance is OK. Remark the </a:t>
            </a:r>
            <a:r>
              <a:rPr lang="en-US" dirty="0" err="1" smtClean="0"/>
              <a:t>viSafIntance</a:t>
            </a:r>
            <a:r>
              <a:rPr lang="en-US" dirty="0" smtClean="0"/>
              <a:t>.</a:t>
            </a:r>
            <a:r>
              <a:rPr lang="en-US" baseline="0" dirty="0" smtClean="0"/>
              <a:t> </a:t>
            </a:r>
            <a:r>
              <a:rPr lang="en-US" dirty="0" smtClean="0"/>
              <a:t>If this</a:t>
            </a:r>
            <a:r>
              <a:rPr lang="en-US" baseline="0" dirty="0" smtClean="0"/>
              <a:t> </a:t>
            </a:r>
            <a:r>
              <a:rPr lang="en-US" dirty="0" smtClean="0"/>
              <a:t>value</a:t>
            </a:r>
            <a:r>
              <a:rPr lang="en-US" baseline="0" dirty="0" smtClean="0"/>
              <a:t> </a:t>
            </a:r>
            <a:r>
              <a:rPr lang="en-US" dirty="0" smtClean="0"/>
              <a:t>is 0, it means that the instance is initialized. If it has a certain value, the mechanism will try to “restore” the instance based on previously saved state data.</a:t>
            </a:r>
          </a:p>
          <a:p>
            <a:pPr marL="182937" indent="-182937" eaLnBrk="1" hangingPunct="1">
              <a:buFontTx/>
              <a:buAutoNum type="arabicPeriod"/>
            </a:pPr>
            <a:r>
              <a:rPr lang="en-US" dirty="0" smtClean="0"/>
              <a:t>Run the method.</a:t>
            </a:r>
          </a:p>
          <a:p>
            <a:pPr marL="182937" indent="-182937" eaLnBrk="1" hangingPunct="1">
              <a:buFontTx/>
              <a:buAutoNum type="arabicPeriod"/>
            </a:pPr>
            <a:r>
              <a:rPr lang="en-US" dirty="0" smtClean="0"/>
              <a:t>Stop the instance. Watch the 4</a:t>
            </a:r>
            <a:r>
              <a:rPr lang="en-US" baseline="30000" dirty="0" smtClean="0"/>
              <a:t>th</a:t>
            </a:r>
            <a:r>
              <a:rPr lang="en-US" dirty="0" smtClean="0"/>
              <a:t> parameter which indicates whether the instance needs to be kept</a:t>
            </a:r>
            <a:r>
              <a:rPr lang="en-US" baseline="0" dirty="0" smtClean="0"/>
              <a:t> for reuse later. </a:t>
            </a:r>
            <a:r>
              <a:rPr lang="en-US" dirty="0" smtClean="0"/>
              <a:t>Right after the </a:t>
            </a:r>
            <a:r>
              <a:rPr lang="en-US" dirty="0" err="1" smtClean="0"/>
              <a:t>StopInstance</a:t>
            </a:r>
            <a:r>
              <a:rPr lang="en-US" dirty="0" smtClean="0"/>
              <a:t> call, the handle to the persistent procedure needs to be deleted! (to prevent memory leaks)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E5F66356-15C2-4BF8-B0D9-20E7BAEA1435}" type="slidenum">
              <a:rPr lang="en-US" smtClean="0"/>
              <a:pPr/>
              <a:t>24</a:t>
            </a:fld>
            <a:endParaRPr lang="en-US" dirty="0"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r>
              <a:rPr lang="en-US" dirty="0" smtClean="0"/>
              <a:t>For this case, we will assume</a:t>
            </a:r>
            <a:r>
              <a:rPr lang="en-US" baseline="0" dirty="0" smtClean="0"/>
              <a:t> </a:t>
            </a:r>
            <a:r>
              <a:rPr lang="en-US" dirty="0" smtClean="0"/>
              <a:t>that projects cannot be deleted and that projects are not created through </a:t>
            </a:r>
            <a:r>
              <a:rPr lang="en-US" dirty="0" err="1" smtClean="0"/>
              <a:t>QXtend</a:t>
            </a:r>
            <a:r>
              <a:rPr lang="en-US" dirty="0" smtClean="0"/>
              <a:t> or other integration.</a:t>
            </a:r>
          </a:p>
          <a:p>
            <a:pPr eaLnBrk="1" hangingPunct="1"/>
            <a:r>
              <a:rPr lang="en-US" dirty="0" smtClean="0"/>
              <a:t>Read the HTML documentation on the used business methods.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C91BA582-8750-4028-A22A-95A3BE1995FE}" type="slidenum">
              <a:rPr lang="en-US" smtClean="0"/>
              <a:pPr/>
              <a:t>28</a:t>
            </a:fld>
            <a:endParaRPr lang="en-US" dirty="0"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r>
              <a:rPr lang="en-US" dirty="0" smtClean="0"/>
              <a:t>GetNumber will reserve the number used in the project code, so that when another user starts project create before we save our project, he will not get the same number we are using.</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584F8788-D740-491D-9CB5-54156CFEC09F}" type="slidenum">
              <a:rPr lang="en-US" smtClean="0"/>
              <a:pPr/>
              <a:t>29</a:t>
            </a:fld>
            <a:endParaRPr lang="en-US"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r>
              <a:rPr lang="en-US" smtClean="0"/>
              <a:t>CommitNumber will confirm that the number has been used and never should be used again.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3542B1C1-0AE7-4009-A8BF-B7E78E424824}" type="slidenum">
              <a:rPr lang="en-US" smtClean="0"/>
              <a:pPr/>
              <a:t>30</a:t>
            </a:fld>
            <a:endParaRPr lang="en-US"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r>
              <a:rPr lang="en-US" dirty="0" err="1" smtClean="0"/>
              <a:t>ReleaseNumber</a:t>
            </a:r>
            <a:r>
              <a:rPr lang="en-US" dirty="0" smtClean="0"/>
              <a:t> cancels the reservation on the number that was used in the project being created.</a:t>
            </a:r>
          </a:p>
          <a:p>
            <a:pPr eaLnBrk="1" hangingPunct="1"/>
            <a:r>
              <a:rPr lang="en-US" dirty="0" smtClean="0"/>
              <a:t>If you create another project, it will reuse the number.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5AA1FB10-93A9-491F-9A82-C7AA9572E98B}" type="slidenum">
              <a:rPr lang="en-US" smtClean="0"/>
              <a:pPr/>
              <a:t>31</a:t>
            </a:fld>
            <a:endParaRPr lang="en-US"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pPr marL="182937" indent="-182937" eaLnBrk="1" hangingPunct="1">
              <a:buFontTx/>
              <a:buAutoNum type="arabicPeriod"/>
            </a:pPr>
            <a:r>
              <a:rPr lang="en-US" smtClean="0"/>
              <a:t> Run the technical component. As opposed to an instance program, a technical component does not have a fixed parameter set. Look in the HTML documentation to see what parameters should be passed.</a:t>
            </a:r>
          </a:p>
          <a:p>
            <a:pPr marL="182937" indent="-182937" eaLnBrk="1" hangingPunct="1">
              <a:buFontTx/>
              <a:buAutoNum type="arabicPeriod"/>
            </a:pPr>
            <a:r>
              <a:rPr lang="en-US" smtClean="0"/>
              <a:t>Run the method.</a:t>
            </a:r>
          </a:p>
          <a:p>
            <a:pPr marL="182937" indent="-182937" eaLnBrk="1" hangingPunct="1">
              <a:buFontTx/>
              <a:buAutoNum type="arabicPeriod"/>
            </a:pPr>
            <a:r>
              <a:rPr lang="en-US" smtClean="0"/>
              <a:t>Stop the technical component, but first run a (generated) internal procedure that will clean up any resources used by the technical component.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6E29F931-8276-4937-8987-8FBDE6F02603}" type="slidenum">
              <a:rPr lang="en-US" smtClean="0"/>
              <a:pPr/>
              <a:t>33</a:t>
            </a:fld>
            <a:endParaRPr lang="en-US"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r>
              <a:rPr lang="en-US" dirty="0" smtClean="0"/>
              <a:t>server.xml is just a random XML file which I know is available.</a:t>
            </a:r>
          </a:p>
          <a:p>
            <a:pPr eaLnBrk="1" hangingPunct="1"/>
            <a:r>
              <a:rPr lang="en-US" dirty="0" err="1" smtClean="0"/>
              <a:t>LoggingDirectory</a:t>
            </a:r>
            <a:r>
              <a:rPr lang="en-US" dirty="0" smtClean="0"/>
              <a:t> is just a random node in this file.</a:t>
            </a:r>
          </a:p>
          <a:p>
            <a:pPr eaLnBrk="1" hangingPunct="1"/>
            <a:endParaRPr lang="en-US" dirty="0" smtClean="0"/>
          </a:p>
          <a:p>
            <a:pPr eaLnBrk="1" hangingPunct="1"/>
            <a:r>
              <a:rPr lang="en-US" dirty="0" smtClean="0"/>
              <a:t>What would happen if you forget “</a:t>
            </a:r>
            <a:r>
              <a:rPr lang="en-US" dirty="0" err="1" smtClean="0"/>
              <a:t>gipr_DeleteProcedure</a:t>
            </a:r>
            <a:r>
              <a:rPr lang="en-US" dirty="0" smtClean="0"/>
              <a:t>”?</a:t>
            </a:r>
          </a:p>
          <a:p>
            <a:pPr eaLnBrk="1" hangingPunct="1"/>
            <a:r>
              <a:rPr lang="en-US" dirty="0" smtClean="0"/>
              <a:t>Find out</a:t>
            </a:r>
            <a:r>
              <a:rPr lang="en-US" baseline="0" dirty="0" smtClean="0"/>
              <a:t> </a:t>
            </a:r>
            <a:r>
              <a:rPr lang="en-US" dirty="0" smtClean="0"/>
              <a:t>using unit test logging.</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01290059-CA77-4935-8A46-471E34DB898C}" type="slidenum">
              <a:rPr lang="en-US" smtClean="0"/>
              <a:pPr/>
              <a:t>3</a:t>
            </a:fld>
            <a:endParaRPr lang="en-US" dirty="0"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r>
              <a:rPr lang="en-US" dirty="0" smtClean="0"/>
              <a:t>Launching the documentation from Windows.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8F145DB-215C-4F05-A15F-BA89CB810F8D}" type="slidenum">
              <a:rPr lang="en-US" smtClean="0"/>
              <a:pPr/>
              <a:t>34</a:t>
            </a:fld>
            <a:endParaRPr lang="en-US"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buFontTx/>
              <a:buChar char="•"/>
            </a:pPr>
            <a:r>
              <a:rPr lang="en-US" dirty="0" smtClean="0"/>
              <a:t>Most of the forms in the client UI represent application objects.</a:t>
            </a:r>
            <a:r>
              <a:rPr lang="en-US" baseline="0" dirty="0" smtClean="0"/>
              <a:t> </a:t>
            </a:r>
            <a:r>
              <a:rPr lang="en-US" dirty="0" smtClean="0"/>
              <a:t>These forms are called “object forms”.</a:t>
            </a:r>
          </a:p>
          <a:p>
            <a:pPr eaLnBrk="1" hangingPunct="1">
              <a:buFontTx/>
              <a:buChar char="•"/>
            </a:pPr>
            <a:r>
              <a:rPr lang="en-US" dirty="0" smtClean="0"/>
              <a:t>Object forms are typically built up of business fields representing data for the object.</a:t>
            </a:r>
          </a:p>
          <a:p>
            <a:pPr eaLnBrk="1" hangingPunct="1">
              <a:buFontTx/>
              <a:buChar char="•"/>
            </a:pPr>
            <a:r>
              <a:rPr lang="en-US" dirty="0" smtClean="0"/>
              <a:t>Every object in the Financials has a set of predefined fields (called “Custom*”) that can be used as user-defined fields, for which the user can determine the meaning.</a:t>
            </a:r>
          </a:p>
          <a:p>
            <a:pPr eaLnBrk="1" hangingPunct="1">
              <a:buFontTx/>
              <a:buChar char="•"/>
            </a:pPr>
            <a:endParaRPr lang="en-US" dirty="0" smtClean="0"/>
          </a:p>
          <a:p>
            <a:pPr eaLnBrk="1" hangingPunct="1">
              <a:buFontTx/>
              <a:buChar char="•"/>
            </a:pPr>
            <a:r>
              <a:rPr lang="en-US" dirty="0" smtClean="0"/>
              <a:t>In the above slide, [UI] means that this step is done by someone straight from the client user interface in the application.  No code changes are involved in these steps.</a:t>
            </a:r>
          </a:p>
          <a:p>
            <a:pPr eaLnBrk="1" hangingPunct="1">
              <a:buFontTx/>
              <a:buChar char="•"/>
            </a:pPr>
            <a:r>
              <a:rPr lang="en-US" dirty="0" smtClean="0"/>
              <a:t>In the above slide, [BL] means that this step is done by a 4GL developer adding code in the hooks for non-intrusive Customization of the business logic running on the back end.</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09CC9877-3558-4E1B-8D75-73F80E564BA3}" type="slidenum">
              <a:rPr lang="en-US" smtClean="0"/>
              <a:pPr/>
              <a:t>35</a:t>
            </a:fld>
            <a:endParaRPr lang="en-US"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3547AD3D-F695-4472-BB3C-32B6BC18074F}" type="slidenum">
              <a:rPr lang="en-US" smtClean="0"/>
              <a:pPr/>
              <a:t>36</a:t>
            </a:fld>
            <a:endParaRPr lang="en-US"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dirty="0" smtClean="0"/>
              <a:t>We use a “</a:t>
            </a:r>
            <a:r>
              <a:rPr lang="en-US" dirty="0" err="1" smtClean="0"/>
              <a:t>CustomCombo</a:t>
            </a:r>
            <a:r>
              <a:rPr lang="en-US" dirty="0" smtClean="0"/>
              <a:t>” type field. For this type of field, you can specify a list</a:t>
            </a:r>
            <a:r>
              <a:rPr lang="en-US" baseline="0" dirty="0" smtClean="0"/>
              <a:t> of </a:t>
            </a:r>
            <a:r>
              <a:rPr lang="en-US" smtClean="0"/>
              <a:t>possible values.</a:t>
            </a: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13812DB5-225D-4055-BD16-481416E4D4AF}" type="slidenum">
              <a:rPr lang="en-US" smtClean="0"/>
              <a:pPr/>
              <a:t>37</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B6F6B18-D63E-4CD4-82E1-7D36D62ECCFF}" type="slidenum">
              <a:rPr lang="en-US" smtClean="0"/>
              <a:pPr/>
              <a:t>38</a:t>
            </a:fld>
            <a:endParaRPr lang="en-US"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05DB59BB-80CB-4DBD-991E-96A7634AE52A}" type="slidenum">
              <a:rPr lang="en-US" smtClean="0"/>
              <a:pPr/>
              <a:t>39</a:t>
            </a:fld>
            <a:endParaRPr lang="en-US"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01C8FAD3-1835-4C4C-BC96-213D05CB231F}" type="slidenum">
              <a:rPr lang="en-US" smtClean="0"/>
              <a:pPr/>
              <a:t>40</a:t>
            </a:fld>
            <a:endParaRPr 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marL="182937" indent="-182937" eaLnBrk="1" hangingPunct="1"/>
            <a:r>
              <a:rPr lang="en-US" dirty="0" smtClean="0"/>
              <a:t>Uncomment the code for </a:t>
            </a:r>
            <a:r>
              <a:rPr lang="en-US" dirty="0" err="1" smtClean="0"/>
              <a:t>BCostCentre.ValidateComponent.After</a:t>
            </a:r>
            <a:r>
              <a:rPr lang="en-US" dirty="0" smtClean="0"/>
              <a:t>.</a:t>
            </a:r>
          </a:p>
          <a:p>
            <a:pPr marL="182937" indent="-182937" eaLnBrk="1" hangingPunct="1"/>
            <a:endParaRPr lang="en-US" dirty="0" smtClean="0"/>
          </a:p>
          <a:p>
            <a:pPr marL="182937" indent="-182937" eaLnBrk="1" hangingPunct="1">
              <a:buFontTx/>
              <a:buAutoNum type="arabicPeriod"/>
            </a:pPr>
            <a:r>
              <a:rPr lang="en-US" dirty="0" smtClean="0"/>
              <a:t>Loop through the data in the object dataset;</a:t>
            </a:r>
            <a:r>
              <a:rPr lang="en-US" baseline="0" dirty="0" smtClean="0"/>
              <a:t> </a:t>
            </a:r>
            <a:r>
              <a:rPr lang="en-US" dirty="0" smtClean="0"/>
              <a:t>only take the new and changed records to validate.</a:t>
            </a:r>
            <a:r>
              <a:rPr lang="en-US" baseline="0" dirty="0" smtClean="0"/>
              <a:t> </a:t>
            </a:r>
            <a:r>
              <a:rPr lang="en-US" dirty="0" smtClean="0"/>
              <a:t>Use the </a:t>
            </a:r>
            <a:r>
              <a:rPr lang="en-US" dirty="0" err="1" smtClean="0"/>
              <a:t>t_s</a:t>
            </a:r>
            <a:r>
              <a:rPr lang="en-US" dirty="0" smtClean="0"/>
              <a:t> buffer.</a:t>
            </a:r>
          </a:p>
          <a:p>
            <a:pPr marL="182937" indent="-182937" eaLnBrk="1" hangingPunct="1">
              <a:buFontTx/>
              <a:buAutoNum type="arabicPeriod"/>
            </a:pPr>
            <a:r>
              <a:rPr lang="en-US" dirty="0" smtClean="0"/>
              <a:t>Assign the </a:t>
            </a:r>
            <a:r>
              <a:rPr lang="en-US" dirty="0" err="1" smtClean="0"/>
              <a:t>oiReturnStatus</a:t>
            </a:r>
            <a:r>
              <a:rPr lang="en-US" dirty="0" smtClean="0"/>
              <a:t> parameter to -1 (general validation error).</a:t>
            </a:r>
          </a:p>
          <a:p>
            <a:pPr marL="182937" indent="-182937" eaLnBrk="1" hangingPunct="1">
              <a:buFontTx/>
              <a:buAutoNum type="arabicPeriod"/>
            </a:pPr>
            <a:r>
              <a:rPr lang="en-US" dirty="0" smtClean="0"/>
              <a:t>Use a call to “</a:t>
            </a:r>
            <a:r>
              <a:rPr lang="en-US" dirty="0" err="1" smtClean="0"/>
              <a:t>SetMessage</a:t>
            </a:r>
            <a:r>
              <a:rPr lang="en-US" dirty="0" smtClean="0"/>
              <a:t>” to pass the appropriate validation message.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7583604-421A-45E8-9C2A-2C9C0E01F7FE}" type="slidenum">
              <a:rPr lang="en-US" smtClean="0"/>
              <a:pPr/>
              <a:t>41</a:t>
            </a:fld>
            <a:endParaRPr lang="en-US"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marL="182937" indent="-182937"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1D04E77E-A31D-4A05-835A-1CA5755545F0}" type="slidenum">
              <a:rPr lang="en-US" smtClean="0"/>
              <a:pPr/>
              <a:t>43</a:t>
            </a:fld>
            <a:endParaRPr lang="en-US"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934112" y="4387442"/>
            <a:ext cx="5142177" cy="4155317"/>
          </a:xfrm>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9BEEDB0F-4E08-4C6A-96C8-14631EAE5C7D}" type="slidenum">
              <a:rPr lang="en-US" smtClean="0"/>
              <a:pPr/>
              <a:t>44</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buFontTx/>
              <a:buChar char="•"/>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A7C50F49-258B-4C36-ACDE-A7CFA7BF9F40}" type="slidenum">
              <a:rPr lang="en-US" smtClean="0"/>
              <a:pPr/>
              <a:t>4</a:t>
            </a:fld>
            <a:endParaRPr lang="en-US" dirty="0"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r>
              <a:rPr lang="en-US" dirty="0" smtClean="0"/>
              <a:t>Launching the documentation from the admin tools.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95414C09-A9DC-4AC7-A0CF-ECC830917A73}" type="slidenum">
              <a:rPr lang="en-US" smtClean="0"/>
              <a:pPr/>
              <a:t>45</a:t>
            </a:fld>
            <a:endParaRPr lang="en-US"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r>
              <a:rPr lang="en-US" dirty="0" smtClean="0"/>
              <a:t>The Customization needs to contain code to complete the object dataset with the custom data, which in this example is coming from the generalized codes in </a:t>
            </a:r>
            <a:r>
              <a:rPr lang="en-US" dirty="0" err="1" smtClean="0"/>
              <a:t>code_mstr</a:t>
            </a:r>
            <a:r>
              <a:rPr lang="en-US" dirty="0" smtClean="0"/>
              <a:t> (but this can be whatever table, whatever </a:t>
            </a:r>
            <a:r>
              <a:rPr lang="en-US" dirty="0" err="1" smtClean="0"/>
              <a:t>datasource</a:t>
            </a:r>
            <a:r>
              <a:rPr lang="en-US" dirty="0" smtClean="0"/>
              <a:t>). Both data retrieval</a:t>
            </a:r>
            <a:r>
              <a:rPr lang="en-US" baseline="0" dirty="0" smtClean="0"/>
              <a:t> </a:t>
            </a:r>
            <a:r>
              <a:rPr lang="en-US" dirty="0" smtClean="0"/>
              <a:t>and</a:t>
            </a:r>
            <a:r>
              <a:rPr lang="en-US" baseline="0" dirty="0" smtClean="0"/>
              <a:t> </a:t>
            </a:r>
            <a:r>
              <a:rPr lang="en-US" dirty="0" smtClean="0"/>
              <a:t>saving of the data needs to be covered.</a:t>
            </a:r>
          </a:p>
          <a:p>
            <a:pPr marL="182937" indent="-182937" eaLnBrk="1" hangingPunct="1"/>
            <a:endParaRPr lang="en-US" dirty="0" smtClean="0"/>
          </a:p>
          <a:p>
            <a:pPr marL="182937" indent="-182937" eaLnBrk="1" hangingPunct="1">
              <a:buFontTx/>
              <a:buAutoNum type="arabicPeriod"/>
            </a:pPr>
            <a:r>
              <a:rPr lang="en-US" dirty="0" smtClean="0"/>
              <a:t>Implement the method “</a:t>
            </a:r>
            <a:r>
              <a:rPr lang="en-US" dirty="0" err="1" smtClean="0"/>
              <a:t>DefineCustomRelations.After</a:t>
            </a:r>
            <a:r>
              <a:rPr lang="en-US" dirty="0" smtClean="0"/>
              <a:t>” to give a meaning to one of the custom tables in the object dataset (tCustomTable0, tCustomTable1 or tCustomTable2).</a:t>
            </a:r>
          </a:p>
          <a:p>
            <a:pPr marL="182937" indent="-182937" eaLnBrk="1" hangingPunct="1">
              <a:buFontTx/>
              <a:buAutoNum type="arabicPeriod"/>
            </a:pPr>
            <a:r>
              <a:rPr lang="en-US" dirty="0" smtClean="0"/>
              <a:t>Implement the method “</a:t>
            </a:r>
            <a:r>
              <a:rPr lang="en-US" dirty="0" err="1" smtClean="0"/>
              <a:t>DataLoad.After</a:t>
            </a:r>
            <a:r>
              <a:rPr lang="en-US" dirty="0" smtClean="0"/>
              <a:t>” to retrieve the right data from </a:t>
            </a:r>
            <a:r>
              <a:rPr lang="en-US" dirty="0" err="1" smtClean="0"/>
              <a:t>code_mstr</a:t>
            </a:r>
            <a:r>
              <a:rPr lang="en-US" dirty="0" smtClean="0"/>
              <a:t> in case of loading of an existing country object.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F6FCDB22-9E83-411A-AE1A-3E9ED439217E}" type="slidenum">
              <a:rPr lang="en-US" smtClean="0"/>
              <a:pPr/>
              <a:t>46</a:t>
            </a:fld>
            <a:endParaRPr lang="en-US"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r>
              <a:rPr lang="en-US" smtClean="0"/>
              <a:t>3. Implement the method “PostSave.After” to update the code_mstr table in the database with the changes.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ADD46601-D45A-4344-BDEE-799AA9462993}" type="slidenum">
              <a:rPr lang="en-US" smtClean="0"/>
              <a:pPr/>
              <a:t>47</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2D5BCA10-AC1D-4E12-8E8F-E476FCBA5C87}" type="slidenum">
              <a:rPr lang="en-US" smtClean="0"/>
              <a:pPr/>
              <a:t>48</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r>
              <a:rPr lang="en-US" dirty="0" smtClean="0"/>
              <a:t>Need to set the property “</a:t>
            </a:r>
            <a:r>
              <a:rPr lang="en-US" dirty="0" err="1" smtClean="0"/>
              <a:t>AllowAddNew</a:t>
            </a:r>
            <a:r>
              <a:rPr lang="en-US" dirty="0" smtClean="0"/>
              <a:t>” to true in the properties panel.</a:t>
            </a:r>
          </a:p>
          <a:p>
            <a:pPr eaLnBrk="1" hangingPunct="1"/>
            <a:r>
              <a:rPr lang="en-US" dirty="0" smtClean="0"/>
              <a:t>Also, use the “columns” from the context menu of the new grid to make the columns visible.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184614A1-E276-478B-A0E6-618C46DC2153}" type="slidenum">
              <a:rPr lang="en-US" smtClean="0"/>
              <a:pPr/>
              <a:t>49</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marL="182937" indent="-182937"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503A11AC-1B1F-462B-8CFF-75DF7D7B2D91}" type="slidenum">
              <a:rPr lang="en-US" smtClean="0"/>
              <a:pPr/>
              <a:t>50</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r>
              <a:rPr lang="en-US" dirty="0" smtClean="0"/>
              <a:t>Every business component that inherits from “Database component” has these</a:t>
            </a:r>
            <a:r>
              <a:rPr lang="en-US" baseline="0" dirty="0" smtClean="0"/>
              <a:t> three </a:t>
            </a:r>
            <a:r>
              <a:rPr lang="en-US" dirty="0" smtClean="0"/>
              <a:t>extra temp-tables in the object dataset.</a:t>
            </a:r>
          </a:p>
          <a:p>
            <a:pPr eaLnBrk="1" hangingPunct="1"/>
            <a:r>
              <a:rPr lang="en-US" dirty="0" smtClean="0"/>
              <a:t>This is how extra data can be added to any object in the application in a non-intrusive way.</a:t>
            </a:r>
            <a:r>
              <a:rPr lang="en-US" baseline="0" dirty="0" smtClean="0"/>
              <a:t> </a:t>
            </a:r>
            <a:r>
              <a:rPr lang="en-US" dirty="0" smtClean="0"/>
              <a:t>Because the custom tables are part of the named (or typed) dataset that represents the object dataset, the interface for the object will not change from the moment a Customization developer starts using these temp-tables to transfer more than the standard object data.</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C4E95757-0AED-4003-AB73-84ACAF510D18}" type="slidenum">
              <a:rPr lang="en-US" smtClean="0"/>
              <a:pPr/>
              <a:t>51</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1A4481A0-6991-44B2-BEDA-A5376043F65B}" type="slidenum">
              <a:rPr lang="en-US" smtClean="0"/>
              <a:pPr/>
              <a:t>52</a:t>
            </a:fld>
            <a:endParaRPr lang="en-US"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dirty="0" smtClean="0"/>
              <a:t>In the method </a:t>
            </a:r>
            <a:r>
              <a:rPr lang="en-US" dirty="0" err="1" smtClean="0"/>
              <a:t>DefinCustomRelations.After</a:t>
            </a:r>
            <a:r>
              <a:rPr lang="en-US" dirty="0" smtClean="0"/>
              <a:t>, the Customization developer can specify the relations between the custom tables and the other tables.  This is done by adding records in the table </a:t>
            </a:r>
            <a:r>
              <a:rPr lang="en-US" dirty="0" err="1" smtClean="0"/>
              <a:t>tCustomRelation</a:t>
            </a:r>
            <a:r>
              <a:rPr lang="en-US" dirty="0" smtClean="0"/>
              <a:t>.</a:t>
            </a:r>
            <a:r>
              <a:rPr lang="en-US" baseline="0" dirty="0" smtClean="0"/>
              <a:t> </a:t>
            </a:r>
            <a:r>
              <a:rPr lang="en-US" dirty="0" smtClean="0"/>
              <a:t>The relation is always based on the </a:t>
            </a:r>
            <a:r>
              <a:rPr lang="en-US" dirty="0" err="1" smtClean="0"/>
              <a:t>tc_rowid</a:t>
            </a:r>
            <a:r>
              <a:rPr lang="en-US" dirty="0" smtClean="0"/>
              <a:t> and </a:t>
            </a:r>
            <a:r>
              <a:rPr lang="en-US" dirty="0" err="1" smtClean="0"/>
              <a:t>tc_parentrowid</a:t>
            </a:r>
            <a:r>
              <a:rPr lang="en-US" dirty="0" smtClean="0"/>
              <a:t>.</a:t>
            </a:r>
          </a:p>
          <a:p>
            <a:pPr eaLnBrk="1" hangingPunct="1"/>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0F33B438-DCD8-4C44-BFA5-49155FB826F4}" type="slidenum">
              <a:rPr lang="en-US" smtClean="0"/>
              <a:pPr/>
              <a:t>53</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dirty="0" smtClean="0"/>
              <a:t>The only way to make sure the custom table is recognized by the system</a:t>
            </a:r>
            <a:r>
              <a:rPr lang="en-US" baseline="0" dirty="0" smtClean="0"/>
              <a:t> </a:t>
            </a:r>
            <a:r>
              <a:rPr lang="en-US" dirty="0" smtClean="0"/>
              <a:t>is to add at least one record in </a:t>
            </a:r>
            <a:r>
              <a:rPr lang="en-US" dirty="0" err="1" smtClean="0"/>
              <a:t>tCustomRelation</a:t>
            </a:r>
            <a:r>
              <a:rPr lang="en-US" dirty="0" smtClean="0"/>
              <a:t> temp-table.</a:t>
            </a:r>
          </a:p>
          <a:p>
            <a:pPr eaLnBrk="1" hangingPunct="1"/>
            <a:endParaRPr lang="en-US" dirty="0" smtClean="0"/>
          </a:p>
          <a:p>
            <a:pPr eaLnBrk="1" hangingPunct="1"/>
            <a:r>
              <a:rPr lang="en-US" dirty="0" smtClean="0"/>
              <a:t>Fields in the record that needs to be assigned:</a:t>
            </a:r>
          </a:p>
          <a:p>
            <a:pPr eaLnBrk="1" hangingPunct="1">
              <a:buFontTx/>
              <a:buChar char="•"/>
            </a:pPr>
            <a:r>
              <a:rPr lang="en-US" dirty="0" err="1" smtClean="0"/>
              <a:t>tcParentTable</a:t>
            </a:r>
            <a:r>
              <a:rPr lang="en-US" dirty="0" smtClean="0"/>
              <a:t>: Name of the temp-table from the object dataset.</a:t>
            </a:r>
            <a:r>
              <a:rPr lang="en-US" baseline="0" dirty="0" smtClean="0"/>
              <a:t> </a:t>
            </a:r>
            <a:r>
              <a:rPr lang="en-US" dirty="0" smtClean="0"/>
              <a:t>Typically “t&lt;table&gt;”.</a:t>
            </a:r>
          </a:p>
          <a:p>
            <a:pPr eaLnBrk="1" hangingPunct="1">
              <a:buFontTx/>
              <a:buChar char="•"/>
            </a:pPr>
            <a:r>
              <a:rPr lang="en-US" dirty="0" err="1" smtClean="0"/>
              <a:t>tcChildTable</a:t>
            </a:r>
            <a:r>
              <a:rPr lang="en-US" dirty="0" smtClean="0"/>
              <a:t>: Name of the custom table from the object dataset you want to give a meaning.</a:t>
            </a:r>
            <a:r>
              <a:rPr lang="en-US" baseline="0" dirty="0" smtClean="0"/>
              <a:t> </a:t>
            </a:r>
            <a:r>
              <a:rPr lang="en-US" dirty="0" smtClean="0"/>
              <a:t>This can be “tCustomTable0”, “tCustomTable1” or “tCustomTable2”.</a:t>
            </a:r>
          </a:p>
          <a:p>
            <a:pPr eaLnBrk="1" hangingPunct="1">
              <a:buFontTx/>
              <a:buChar char="•"/>
            </a:pPr>
            <a:r>
              <a:rPr lang="en-US" dirty="0" err="1" smtClean="0"/>
              <a:t>tcChildTableDescription</a:t>
            </a:r>
            <a:r>
              <a:rPr lang="en-US" dirty="0" smtClean="0"/>
              <a:t>: The logical name that should be used in the system when referring to the table. For example, this name is used by the UI Design mode to select the table.</a:t>
            </a:r>
          </a:p>
          <a:p>
            <a:pPr eaLnBrk="1" hangingPunct="1">
              <a:buFontTx/>
              <a:buChar char="•"/>
            </a:pPr>
            <a:r>
              <a:rPr lang="en-US" dirty="0" err="1" smtClean="0"/>
              <a:t>tlIsOneToOne</a:t>
            </a:r>
            <a:r>
              <a:rPr lang="en-US" dirty="0" smtClean="0"/>
              <a:t>: The cardinality of the relation.  If true, it means that the table will be linked 1-1 with the parent table.</a:t>
            </a:r>
            <a:r>
              <a:rPr lang="en-US" baseline="0" dirty="0" smtClean="0"/>
              <a:t> </a:t>
            </a:r>
            <a:r>
              <a:rPr lang="en-US" dirty="0" smtClean="0"/>
              <a:t>In this case the fields from the table can be used to put on a form representing the parent table.</a:t>
            </a:r>
            <a:r>
              <a:rPr lang="en-US" baseline="0" dirty="0" smtClean="0"/>
              <a:t> </a:t>
            </a:r>
            <a:r>
              <a:rPr lang="en-US" dirty="0" smtClean="0"/>
              <a:t>If it is false, it automatically means 1-N.  In this case, the user will be able to select individual fields as well as the whole table to drag in the UI design mode.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EC9BDD06-A31C-4720-91C7-9F5B1EA30416}" type="slidenum">
              <a:rPr lang="en-US" smtClean="0"/>
              <a:pPr/>
              <a:t>54</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dirty="0" smtClean="0"/>
              <a:t>This example uses a plain .txt file to store data. </a:t>
            </a:r>
          </a:p>
          <a:p>
            <a:pPr eaLnBrk="1" hangingPunct="1"/>
            <a:r>
              <a:rPr lang="en-US" dirty="0" smtClean="0"/>
              <a:t>In normal situations, the data is</a:t>
            </a:r>
            <a:r>
              <a:rPr lang="en-US" baseline="0" dirty="0" smtClean="0"/>
              <a:t> </a:t>
            </a:r>
            <a:r>
              <a:rPr lang="en-US" dirty="0" smtClean="0"/>
              <a:t>stored in a database table.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AB60D682-9E1F-4C3C-B05A-509BBD041C0E}" type="slidenum">
              <a:rPr lang="en-US" smtClean="0"/>
              <a:pPr/>
              <a:t>5</a:t>
            </a:fld>
            <a:endParaRPr lang="en-US" dirty="0"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r>
              <a:rPr lang="en-US" dirty="0" smtClean="0"/>
              <a:t>The main page for HTML documentation contains a hyperlink to each of the development projects that</a:t>
            </a:r>
            <a:r>
              <a:rPr lang="en-US" baseline="0" dirty="0" smtClean="0"/>
              <a:t> </a:t>
            </a:r>
            <a:r>
              <a:rPr lang="en-US" dirty="0" smtClean="0"/>
              <a:t>used to create the final application code.</a:t>
            </a:r>
          </a:p>
          <a:p>
            <a:pPr eaLnBrk="1" hangingPunct="1"/>
            <a:endParaRPr lang="en-US" dirty="0" smtClean="0"/>
          </a:p>
          <a:p>
            <a:pPr eaLnBrk="1" hangingPunct="1"/>
            <a:r>
              <a:rPr lang="en-US" dirty="0" smtClean="0"/>
              <a:t>FC and QADFC are foundation-level projects.  FC (Foundation Classes) contains a mixture of abstract classes and technical classes that are required to support all application patterns.  This way, the FC project contains the pure technical implementation of the application infrastructure.</a:t>
            </a:r>
            <a:r>
              <a:rPr lang="en-US" baseline="0" dirty="0" smtClean="0"/>
              <a:t> </a:t>
            </a:r>
            <a:r>
              <a:rPr lang="en-US" dirty="0" smtClean="0"/>
              <a:t>QADFC (Qad Foundation Classes) is dependent on FC and contains functional implementation classes for mechanisms like role based security, domains, entities,</a:t>
            </a:r>
            <a:r>
              <a:rPr lang="en-US" baseline="0" dirty="0" smtClean="0"/>
              <a:t> </a:t>
            </a:r>
            <a:r>
              <a:rPr lang="en-US" dirty="0" smtClean="0"/>
              <a:t>etc. This way, the QADFC project contains the more functional part of the application infrastructure.</a:t>
            </a:r>
          </a:p>
          <a:p>
            <a:pPr eaLnBrk="1" hangingPunct="1"/>
            <a:endParaRPr lang="en-US" dirty="0" smtClean="0"/>
          </a:p>
          <a:p>
            <a:pPr eaLnBrk="1" hangingPunct="1"/>
            <a:r>
              <a:rPr lang="en-US" dirty="0" smtClean="0"/>
              <a:t>QADFIN is the application project. This is the biggest project and contains all business components that are required for the Financials functionality in the QAD application.</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A8367C4-6428-4871-961C-A8BCCA5089AF}" type="slidenum">
              <a:rPr lang="en-US" smtClean="0"/>
              <a:pPr/>
              <a:t>55</a:t>
            </a:fld>
            <a:endParaRPr lang="en-US"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FFFD284D-26AE-489B-AFD4-DD5E156EFE8E}" type="slidenum">
              <a:rPr lang="en-US" smtClean="0"/>
              <a:pPr/>
              <a:t>56</a:t>
            </a:fld>
            <a:endParaRPr lang="en-US"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19D533-1732-4810-BEEF-18CB9EA16901}" type="slidenum">
              <a:rPr lang="en-US" smtClean="0"/>
              <a:pPr/>
              <a:t>57</a:t>
            </a:fld>
            <a:endParaRPr lang="en-US"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dirty="0" smtClean="0"/>
              <a:t>Need to set the property “</a:t>
            </a:r>
            <a:r>
              <a:rPr lang="en-US" dirty="0" err="1" smtClean="0"/>
              <a:t>AllowAddNew</a:t>
            </a:r>
            <a:r>
              <a:rPr lang="en-US" dirty="0" smtClean="0"/>
              <a:t>” to true in the properties panel.</a:t>
            </a:r>
          </a:p>
          <a:p>
            <a:pPr eaLnBrk="1" hangingPunct="1"/>
            <a:r>
              <a:rPr lang="en-US" dirty="0" smtClean="0"/>
              <a:t>Also, use</a:t>
            </a:r>
            <a:r>
              <a:rPr lang="en-US" baseline="0" dirty="0" smtClean="0"/>
              <a:t> </a:t>
            </a:r>
            <a:r>
              <a:rPr lang="en-US" dirty="0" smtClean="0"/>
              <a:t>“columns” from the context menu of the new grid to make the columns visible.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539D483E-C5FE-4E85-AB7A-024CB0F47176}" type="slidenum">
              <a:rPr lang="en-US" smtClean="0"/>
              <a:pPr/>
              <a:t>58</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xfrm>
            <a:off x="934112" y="4387442"/>
            <a:ext cx="5142177" cy="4155317"/>
          </a:xfrm>
          <a:noFill/>
          <a:ln/>
        </p:spPr>
        <p:txBody>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598235DE-D4AB-4E71-8716-C5476DCCAF55}" type="slidenum">
              <a:rPr lang="en-US" smtClean="0"/>
              <a:pPr/>
              <a:t>59</a:t>
            </a:fld>
            <a:endParaRPr lang="en-US"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0487F7B9-FDF5-4D1B-841D-35B35B449167}" type="slidenum">
              <a:rPr lang="en-US" smtClean="0"/>
              <a:pPr/>
              <a:t>60</a:t>
            </a:fld>
            <a:endParaRPr lang="en-US"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marL="182937" indent="-182937" eaLnBrk="1" hangingPunct="1"/>
            <a:r>
              <a:rPr lang="en-US" dirty="0" smtClean="0"/>
              <a:t>This Customization case will demonstrate the maintenance of a fleet of leased cars and vans and to which employee this vehicle is assigned.</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FAF7E42E-728F-4752-8B49-298DA9145577}" type="slidenum">
              <a:rPr lang="en-US" smtClean="0"/>
              <a:pPr/>
              <a:t>61</a:t>
            </a:fld>
            <a:endParaRPr lang="en-US"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marL="182937" indent="-182937"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B7AF54D4-FA03-491C-BAA6-250760125EBA}" type="slidenum">
              <a:rPr lang="en-US" smtClean="0"/>
              <a:pPr/>
              <a:t>62</a:t>
            </a:fld>
            <a:endParaRPr lang="en-US"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marL="182937" indent="-182937"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4A5D7AAC-6BC0-4B7D-8BBE-945E94CA6529}" type="slidenum">
              <a:rPr lang="en-US" smtClean="0"/>
              <a:pPr/>
              <a:t>63</a:t>
            </a:fld>
            <a:endParaRPr lang="en-US"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r>
              <a:rPr lang="en-US" dirty="0" smtClean="0"/>
              <a:t>Every custom business component is inherited from component “</a:t>
            </a:r>
            <a:r>
              <a:rPr lang="en-US" err="1" smtClean="0"/>
              <a:t>bcustom</a:t>
            </a:r>
            <a:r>
              <a:rPr lang="en-US" smtClean="0"/>
              <a:t>”</a:t>
            </a:r>
            <a:endParaRPr lang="en-US" dirty="0" smtClean="0"/>
          </a:p>
          <a:p>
            <a:pPr eaLnBrk="1" hangingPunct="1"/>
            <a:r>
              <a:rPr lang="en-US" dirty="0" smtClean="0"/>
              <a:t>Every custom component has access to three custom tables only.</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B4D15AF7-8E7F-402E-A47C-36A7CE07630F}" type="slidenum">
              <a:rPr lang="en-US" smtClean="0"/>
              <a:pPr/>
              <a:t>64</a:t>
            </a:fld>
            <a:endParaRPr lang="en-US"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r>
              <a:rPr lang="en-US" dirty="0" smtClean="0"/>
              <a:t>Copy the </a:t>
            </a:r>
            <a:r>
              <a:rPr lang="en-US" dirty="0" err="1" smtClean="0"/>
              <a:t>bcustom.p</a:t>
            </a:r>
            <a:r>
              <a:rPr lang="en-US" dirty="0" smtClean="0"/>
              <a:t> template into your source code folder and rename it as required.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E42D513-F831-445D-B5C8-6DC735CA6162}" type="slidenum">
              <a:rPr lang="en-US" smtClean="0"/>
              <a:pPr/>
              <a:t>6</a:t>
            </a:fld>
            <a:endParaRPr lang="en-US"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p>
          <a:p>
            <a:pPr eaLnBrk="1" hangingPunct="1">
              <a:buFontTx/>
              <a:buChar char="•"/>
            </a:pPr>
            <a:r>
              <a:rPr lang="en-US" dirty="0" smtClean="0"/>
              <a:t>Dependency information (projects on which this project is dependent).</a:t>
            </a:r>
          </a:p>
          <a:p>
            <a:pPr eaLnBrk="1" hangingPunct="1">
              <a:buFontTx/>
              <a:buChar char="•"/>
            </a:pPr>
            <a:r>
              <a:rPr lang="en-US" dirty="0" smtClean="0"/>
              <a:t>Namespaces (the namespaces used for the components in this project in .NET C#).</a:t>
            </a:r>
          </a:p>
          <a:p>
            <a:pPr eaLnBrk="1" hangingPunct="1">
              <a:buFontTx/>
              <a:buChar char="•"/>
            </a:pPr>
            <a:r>
              <a:rPr lang="en-US" dirty="0" smtClean="0"/>
              <a:t>A list of business components, categorized using the business areas (such as Budgeting, Business Relation, and General Ledger).</a:t>
            </a:r>
          </a:p>
          <a:p>
            <a:pPr eaLnBrk="1" hangingPunct="1">
              <a:buFontTx/>
              <a:buChar char="•"/>
            </a:pPr>
            <a:r>
              <a:rPr lang="en-US" dirty="0" smtClean="0"/>
              <a:t>A list of report components, categorized using the business areas.</a:t>
            </a:r>
          </a:p>
          <a:p>
            <a:pPr eaLnBrk="1" hangingPunct="1">
              <a:buFontTx/>
              <a:buChar char="•"/>
            </a:pPr>
            <a:r>
              <a:rPr lang="en-US" dirty="0" smtClean="0"/>
              <a:t>A list of technical components, categorized using the business areas.</a:t>
            </a:r>
          </a:p>
          <a:p>
            <a:pPr eaLnBrk="1" hangingPunct="1">
              <a:buFontTx/>
              <a:buChar char="•"/>
            </a:pPr>
            <a:r>
              <a:rPr lang="en-US" dirty="0" smtClean="0"/>
              <a: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can be used to drill down for detailed component information.</a:t>
            </a:r>
          </a:p>
          <a:p>
            <a:pPr eaLnBrk="1" hangingPunct="1"/>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270F42A1-2E5B-4FCD-A616-70B907C74776}" type="slidenum">
              <a:rPr lang="en-US" smtClean="0"/>
              <a:pPr/>
              <a:t>65</a:t>
            </a:fld>
            <a:endParaRPr lang="en-US"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smtClean="0"/>
              <a:t>Fill in code + label and select the activities Create / Modify / Delete / View.</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E32B189F-16E8-4566-9602-F81D808C0B50}" type="slidenum">
              <a:rPr lang="en-US" smtClean="0"/>
              <a:pPr/>
              <a:t>66</a:t>
            </a:fld>
            <a:endParaRPr lang="en-US"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dirty="0" smtClean="0"/>
              <a:t>Define a user-defined field definition for these fields:</a:t>
            </a:r>
          </a:p>
          <a:p>
            <a:pPr eaLnBrk="1" hangingPunct="1"/>
            <a:endParaRPr lang="en-US" dirty="0" smtClean="0"/>
          </a:p>
          <a:p>
            <a:pPr eaLnBrk="1" hangingPunct="1"/>
            <a:r>
              <a:rPr lang="en-US" dirty="0" smtClean="0"/>
              <a:t>tCustomTable0.CustomShort0 (</a:t>
            </a:r>
            <a:r>
              <a:rPr lang="en-US" dirty="0" err="1" smtClean="0"/>
              <a:t>LeaseCarLicensePlate</a:t>
            </a:r>
            <a:r>
              <a:rPr lang="en-US" dirty="0" smtClean="0"/>
              <a:t>)</a:t>
            </a:r>
          </a:p>
          <a:p>
            <a:pPr eaLnBrk="1" hangingPunct="1"/>
            <a:r>
              <a:rPr lang="en-US" dirty="0" smtClean="0"/>
              <a:t>tCustomTable0.CustomLong0 (</a:t>
            </a:r>
            <a:r>
              <a:rPr lang="en-US" dirty="0" err="1" smtClean="0"/>
              <a:t>LeaseCarType</a:t>
            </a:r>
            <a:r>
              <a:rPr lang="en-US" dirty="0" smtClean="0"/>
              <a:t>)</a:t>
            </a:r>
          </a:p>
          <a:p>
            <a:pPr eaLnBrk="1" hangingPunct="1"/>
            <a:r>
              <a:rPr lang="en-US" dirty="0" smtClean="0"/>
              <a:t>tCustomTable0.CustomDate0 (</a:t>
            </a:r>
            <a:r>
              <a:rPr lang="en-US" dirty="0" err="1" smtClean="0"/>
              <a:t>LeaseCarStartDate</a:t>
            </a:r>
            <a:r>
              <a:rPr lang="en-US" dirty="0" smtClean="0"/>
              <a:t>)</a:t>
            </a:r>
          </a:p>
          <a:p>
            <a:pPr eaLnBrk="1" hangingPunct="1"/>
            <a:r>
              <a:rPr lang="en-US" dirty="0" smtClean="0"/>
              <a:t>tCustomTable0.CustomDate1 (</a:t>
            </a:r>
            <a:r>
              <a:rPr lang="en-US" dirty="0" err="1" smtClean="0"/>
              <a:t>LeaseCarEndDate</a:t>
            </a:r>
            <a:r>
              <a:rPr lang="en-US" dirty="0" smtClean="0"/>
              <a:t>)</a:t>
            </a:r>
          </a:p>
          <a:p>
            <a:pPr eaLnBrk="1" hangingPunct="1"/>
            <a:r>
              <a:rPr lang="en-US" dirty="0" smtClean="0"/>
              <a:t>tCustomTable0.CustomShort1 (</a:t>
            </a:r>
            <a:r>
              <a:rPr lang="en-US" dirty="0" err="1" smtClean="0"/>
              <a:t>LeaseCarCompany</a:t>
            </a:r>
            <a:r>
              <a:rPr lang="en-US" dirty="0" smtClean="0"/>
              <a:t>)</a:t>
            </a:r>
          </a:p>
          <a:p>
            <a:pPr eaLnBrk="1" hangingPunct="1"/>
            <a:r>
              <a:rPr lang="en-US" dirty="0" smtClean="0"/>
              <a:t>tCustomTable1.CustomShort0 (</a:t>
            </a:r>
            <a:r>
              <a:rPr lang="en-US" dirty="0" err="1" smtClean="0"/>
              <a:t>LeaseCarUsageEmployeeCode</a:t>
            </a:r>
            <a:r>
              <a:rPr lang="en-US" dirty="0" smtClean="0"/>
              <a:t>)</a:t>
            </a:r>
          </a:p>
          <a:p>
            <a:pPr eaLnBrk="1" hangingPunct="1"/>
            <a:r>
              <a:rPr lang="en-US" dirty="0" smtClean="0"/>
              <a:t>tCustomTable1.CustomDate0 (</a:t>
            </a:r>
            <a:r>
              <a:rPr lang="en-US" dirty="0" err="1" smtClean="0"/>
              <a:t>LeaseCarUsageStartDate</a:t>
            </a:r>
            <a:r>
              <a:rPr lang="en-US" dirty="0" smtClean="0"/>
              <a:t>)</a:t>
            </a:r>
          </a:p>
          <a:p>
            <a:pPr eaLnBrk="1" hangingPunct="1"/>
            <a:r>
              <a:rPr lang="en-US" dirty="0" smtClean="0"/>
              <a:t>tCustomTable1.CustomDate1 (</a:t>
            </a:r>
            <a:r>
              <a:rPr lang="en-US" dirty="0" err="1" smtClean="0"/>
              <a:t>LeaseCarUsageEndDate</a:t>
            </a:r>
            <a:r>
              <a:rPr lang="en-US" dirty="0" smtClean="0"/>
              <a:t>)</a:t>
            </a:r>
          </a:p>
          <a:p>
            <a:pPr eaLnBrk="1" hangingPunct="1"/>
            <a:endParaRPr lang="en-US" dirty="0" smtClean="0"/>
          </a:p>
          <a:p>
            <a:pPr eaLnBrk="1" hangingPunct="1">
              <a:buFontTx/>
              <a:buChar char="•"/>
            </a:pPr>
            <a:r>
              <a:rPr lang="en-US" dirty="0" smtClean="0"/>
              <a:t>All fields are mandatory.</a:t>
            </a:r>
          </a:p>
          <a:p>
            <a:pPr eaLnBrk="1" hangingPunct="1">
              <a:buFontTx/>
              <a:buChar char="•"/>
            </a:pPr>
            <a:r>
              <a:rPr lang="en-US" dirty="0" smtClean="0"/>
              <a:t>Select lookup </a:t>
            </a:r>
            <a:r>
              <a:rPr lang="en-US" dirty="0" err="1" smtClean="0"/>
              <a:t>BBusinessRelation.SelectBusinessRelation</a:t>
            </a:r>
            <a:r>
              <a:rPr lang="en-US" dirty="0" smtClean="0"/>
              <a:t> for field “Lease Company”.</a:t>
            </a:r>
          </a:p>
          <a:p>
            <a:pPr eaLnBrk="1" hangingPunct="1">
              <a:buFontTx/>
              <a:buChar char="•"/>
            </a:pPr>
            <a:r>
              <a:rPr lang="en-US" dirty="0" smtClean="0"/>
              <a:t>Select lookup </a:t>
            </a:r>
            <a:r>
              <a:rPr lang="en-US" dirty="0" err="1" smtClean="0"/>
              <a:t>BEmployee.SelectEmployee</a:t>
            </a:r>
            <a:r>
              <a:rPr lang="en-US" dirty="0" smtClean="0"/>
              <a:t> for field</a:t>
            </a:r>
            <a:r>
              <a:rPr lang="en-US" baseline="0" dirty="0" smtClean="0"/>
              <a:t> “</a:t>
            </a:r>
            <a:r>
              <a:rPr lang="en-US" dirty="0" smtClean="0"/>
              <a:t>Employee Code”.</a:t>
            </a:r>
          </a:p>
          <a:p>
            <a:pPr eaLnBrk="1" hangingPunct="1"/>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9FADEE74-B3D6-4A35-82F8-9E1E4E7E0CD7}" type="slidenum">
              <a:rPr lang="en-US" smtClean="0"/>
              <a:pPr/>
              <a:t>67</a:t>
            </a:fld>
            <a:endParaRPr lang="en-US"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dirty="0" smtClean="0"/>
              <a:t>Define these menu items.</a:t>
            </a:r>
          </a:p>
          <a:p>
            <a:pPr eaLnBrk="1" hangingPunct="1"/>
            <a:endParaRPr lang="en-US" dirty="0" smtClean="0"/>
          </a:p>
          <a:p>
            <a:pPr eaLnBrk="1" hangingPunct="1"/>
            <a:r>
              <a:rPr lang="en-US" u="sng" dirty="0" smtClean="0"/>
              <a:t>Nr</a:t>
            </a:r>
            <a:r>
              <a:rPr lang="en-US" dirty="0" smtClean="0"/>
              <a:t>		</a:t>
            </a:r>
            <a:r>
              <a:rPr lang="en-US" u="sng" dirty="0" smtClean="0"/>
              <a:t>Label</a:t>
            </a:r>
            <a:r>
              <a:rPr lang="en-US" dirty="0" smtClean="0"/>
              <a:t>				</a:t>
            </a:r>
            <a:r>
              <a:rPr lang="en-US" u="sng" dirty="0" smtClean="0"/>
              <a:t>Procedure</a:t>
            </a:r>
          </a:p>
          <a:p>
            <a:pPr eaLnBrk="1" hangingPunct="1"/>
            <a:r>
              <a:rPr lang="en-US" dirty="0" smtClean="0"/>
              <a:t>30.4		Lease Cars			30.4</a:t>
            </a:r>
          </a:p>
          <a:p>
            <a:pPr eaLnBrk="1" hangingPunct="1"/>
            <a:r>
              <a:rPr lang="en-US" dirty="0" smtClean="0"/>
              <a:t>30.4.1	Lease Car Create		</a:t>
            </a:r>
            <a:r>
              <a:rPr lang="en-US" dirty="0" err="1" smtClean="0"/>
              <a:t>urn:cbf:bcustom</a:t>
            </a:r>
            <a:r>
              <a:rPr lang="en-US" dirty="0" smtClean="0"/>
              <a:t>[</a:t>
            </a:r>
            <a:r>
              <a:rPr lang="en-US" dirty="0" err="1" smtClean="0"/>
              <a:t>leasecar</a:t>
            </a:r>
            <a:r>
              <a:rPr lang="en-US" dirty="0" smtClean="0"/>
              <a:t>].Create</a:t>
            </a:r>
          </a:p>
          <a:p>
            <a:pPr eaLnBrk="1" hangingPunct="1"/>
            <a:r>
              <a:rPr lang="en-US" dirty="0" smtClean="0"/>
              <a:t>30.4.2	Lease Car Modify		</a:t>
            </a:r>
            <a:r>
              <a:rPr lang="en-US" dirty="0" err="1" smtClean="0"/>
              <a:t>urn:cbf:bcustom</a:t>
            </a:r>
            <a:r>
              <a:rPr lang="en-US" dirty="0" smtClean="0"/>
              <a:t>[</a:t>
            </a:r>
            <a:r>
              <a:rPr lang="en-US" dirty="0" err="1" smtClean="0"/>
              <a:t>leasecar</a:t>
            </a:r>
            <a:r>
              <a:rPr lang="en-US" dirty="0" smtClean="0"/>
              <a:t>].Modify</a:t>
            </a:r>
          </a:p>
          <a:p>
            <a:pPr eaLnBrk="1" hangingPunct="1"/>
            <a:r>
              <a:rPr lang="en-US" dirty="0" smtClean="0"/>
              <a:t>30.4.3	Lease Car Delete		</a:t>
            </a:r>
            <a:r>
              <a:rPr lang="en-US" dirty="0" err="1" smtClean="0"/>
              <a:t>urn:cbf:bcustom</a:t>
            </a:r>
            <a:r>
              <a:rPr lang="en-US" dirty="0" smtClean="0"/>
              <a:t>[</a:t>
            </a:r>
            <a:r>
              <a:rPr lang="en-US" dirty="0" err="1" smtClean="0"/>
              <a:t>leasecar</a:t>
            </a:r>
            <a:r>
              <a:rPr lang="en-US" dirty="0" smtClean="0"/>
              <a:t>].Delete</a:t>
            </a:r>
          </a:p>
          <a:p>
            <a:pPr eaLnBrk="1" hangingPunct="1"/>
            <a:r>
              <a:rPr lang="en-US" dirty="0" smtClean="0"/>
              <a:t>30.4.4	Lease Car View		</a:t>
            </a:r>
            <a:r>
              <a:rPr lang="en-US" dirty="0" err="1" smtClean="0"/>
              <a:t>urn:cbf:bcustom</a:t>
            </a:r>
            <a:r>
              <a:rPr lang="en-US" dirty="0" smtClean="0"/>
              <a:t>[</a:t>
            </a:r>
            <a:r>
              <a:rPr lang="en-US" dirty="0" err="1" smtClean="0"/>
              <a:t>leasecar</a:t>
            </a:r>
            <a:r>
              <a:rPr lang="en-US" dirty="0" smtClean="0"/>
              <a:t>].View</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43E9A62-62D9-4C0B-922F-99AF1533492E}" type="slidenum">
              <a:rPr lang="en-US" smtClean="0"/>
              <a:pPr/>
              <a:t>68</a:t>
            </a:fld>
            <a:endParaRPr lang="en-US"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dirty="0" smtClean="0"/>
              <a:t>Edit permissions for role “</a:t>
            </a:r>
            <a:r>
              <a:rPr lang="en-US" dirty="0" err="1" smtClean="0"/>
              <a:t>SuperUser</a:t>
            </a:r>
            <a:r>
              <a:rPr lang="en-US" dirty="0" smtClean="0"/>
              <a:t>” and</a:t>
            </a:r>
            <a:r>
              <a:rPr lang="en-US" baseline="0" dirty="0" smtClean="0"/>
              <a:t> select </a:t>
            </a:r>
            <a:r>
              <a:rPr lang="en-US" dirty="0" smtClean="0"/>
              <a:t>the</a:t>
            </a:r>
            <a:r>
              <a:rPr lang="en-US" baseline="0" dirty="0" smtClean="0"/>
              <a:t> </a:t>
            </a:r>
            <a:r>
              <a:rPr lang="en-US" dirty="0" smtClean="0"/>
              <a:t>“Lease Cars”</a:t>
            </a:r>
            <a:r>
              <a:rPr lang="en-US" baseline="0" dirty="0" smtClean="0"/>
              <a:t> box.</a:t>
            </a:r>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A55FEB8F-A815-4690-AD98-1D2B9FCBECA3}" type="slidenum">
              <a:rPr lang="en-US" smtClean="0"/>
              <a:pPr/>
              <a:t>69</a:t>
            </a:fld>
            <a:endParaRPr lang="en-US"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dirty="0" smtClean="0"/>
              <a:t>The form will be completely empty</a:t>
            </a:r>
            <a:r>
              <a:rPr lang="en-US" baseline="0" dirty="0" smtClean="0"/>
              <a:t> t</a:t>
            </a:r>
            <a:r>
              <a:rPr lang="en-US" dirty="0" smtClean="0"/>
              <a:t>he first time</a:t>
            </a:r>
            <a:r>
              <a:rPr lang="en-US" baseline="0" dirty="0" smtClean="0"/>
              <a:t> </a:t>
            </a:r>
            <a:r>
              <a:rPr lang="en-US" dirty="0" smtClean="0"/>
              <a:t>you run the object form.</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43C74F1A-28F8-4213-A8B2-8CBEABA3569C}" type="slidenum">
              <a:rPr lang="en-US" smtClean="0"/>
              <a:pPr/>
              <a:t>70</a:t>
            </a:fld>
            <a:endParaRPr lang="en-US"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r>
              <a:rPr lang="en-US" dirty="0" smtClean="0"/>
              <a:t>In the Field List box, the </a:t>
            </a:r>
            <a:r>
              <a:rPr lang="en-US" dirty="0" err="1" smtClean="0"/>
              <a:t>BusinessFieldsLabel</a:t>
            </a:r>
            <a:r>
              <a:rPr lang="en-US" baseline="0" dirty="0" smtClean="0"/>
              <a:t> </a:t>
            </a:r>
            <a:r>
              <a:rPr lang="en-US" dirty="0" smtClean="0"/>
              <a:t>tab will show two entries:</a:t>
            </a:r>
          </a:p>
          <a:p>
            <a:pPr eaLnBrk="1" hangingPunct="1">
              <a:buFontTx/>
              <a:buChar char="•"/>
            </a:pPr>
            <a:r>
              <a:rPr lang="en-US" dirty="0" smtClean="0"/>
              <a:t>Lease Car</a:t>
            </a:r>
          </a:p>
          <a:p>
            <a:pPr eaLnBrk="1" hangingPunct="1">
              <a:buFontTx/>
              <a:buChar char="•"/>
            </a:pPr>
            <a:r>
              <a:rPr lang="en-US" dirty="0" smtClean="0"/>
              <a:t>Lease Car Usage</a:t>
            </a:r>
          </a:p>
          <a:p>
            <a:pPr eaLnBrk="1" hangingPunct="1"/>
            <a:endParaRPr lang="en-US" dirty="0" smtClean="0"/>
          </a:p>
          <a:p>
            <a:pPr eaLnBrk="1" hangingPunct="1"/>
            <a:r>
              <a:rPr lang="en-US" dirty="0" smtClean="0"/>
              <a:t>Expand the first tab (Lease Car),</a:t>
            </a:r>
            <a:r>
              <a:rPr lang="en-US" baseline="0" dirty="0" smtClean="0"/>
              <a:t> </a:t>
            </a:r>
            <a:r>
              <a:rPr lang="en-US" dirty="0" smtClean="0"/>
              <a:t>then drag and drop all fields under this tab to the maintenance form.</a:t>
            </a:r>
          </a:p>
          <a:p>
            <a:pPr eaLnBrk="1" hangingPunct="1"/>
            <a:r>
              <a:rPr lang="en-US" dirty="0" smtClean="0"/>
              <a:t>Drag and drop the entire second tab (Lease Car Usage) on to the maintenance form.</a:t>
            </a:r>
          </a:p>
          <a:p>
            <a:pPr eaLnBrk="1" hangingPunct="1"/>
            <a:r>
              <a:rPr lang="en-US" dirty="0" smtClean="0"/>
              <a:t>This will create a grid control. Right-click on the grid control and select “Columns”.</a:t>
            </a:r>
          </a:p>
          <a:p>
            <a:pPr eaLnBrk="1" hangingPunct="1"/>
            <a:r>
              <a:rPr lang="en-US" dirty="0" smtClean="0"/>
              <a:t>Select all columns available on the grid.</a:t>
            </a:r>
          </a:p>
          <a:p>
            <a:pPr eaLnBrk="1" hangingPunct="1"/>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36333AD-66DA-4CC4-92BD-8466F6903CF8}" type="slidenum">
              <a:rPr lang="en-US" smtClean="0"/>
              <a:pPr/>
              <a:t>71</a:t>
            </a:fld>
            <a:endParaRPr lang="en-US"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r>
              <a:rPr lang="en-US" dirty="0" smtClean="0"/>
              <a:t>By default, you cannot insert new lines in your grid.</a:t>
            </a:r>
          </a:p>
          <a:p>
            <a:pPr eaLnBrk="1" hangingPunct="1"/>
            <a:r>
              <a:rPr lang="en-US" dirty="0" smtClean="0"/>
              <a:t>Do not forget to set the “</a:t>
            </a:r>
            <a:r>
              <a:rPr lang="en-US" dirty="0" err="1" smtClean="0"/>
              <a:t>AllowAddNew</a:t>
            </a:r>
            <a:r>
              <a:rPr lang="en-US" dirty="0" smtClean="0"/>
              <a:t>” property of your grid to “True”.</a:t>
            </a:r>
          </a:p>
          <a:p>
            <a:pPr eaLnBrk="1" hangingPunct="1"/>
            <a:endParaRPr lang="en-US" dirty="0" smtClean="0"/>
          </a:p>
          <a:p>
            <a:pPr eaLnBrk="1" hangingPunct="1"/>
            <a:r>
              <a:rPr lang="en-US" dirty="0" smtClean="0"/>
              <a:t>Select “Design Mode” again to end the design. Make sure to select all activities and save your Customization on “general” level.</a:t>
            </a:r>
          </a:p>
          <a:p>
            <a:pPr eaLnBrk="1" hangingPunct="1"/>
            <a:endParaRPr lang="en-US" dirty="0" smtClean="0"/>
          </a:p>
          <a:p>
            <a:pPr eaLnBrk="1" hangingPunct="1"/>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01569EE8-3049-4F99-8EE7-A2EE99A97F23}" type="slidenum">
              <a:rPr lang="en-US" smtClean="0"/>
              <a:pPr/>
              <a:t>72</a:t>
            </a:fld>
            <a:endParaRPr lang="en-US"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xfrm>
            <a:off x="934112" y="4387442"/>
            <a:ext cx="5142177" cy="4155317"/>
          </a:xfrm>
          <a:noFill/>
          <a:ln/>
        </p:spPr>
        <p:txBody>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C57E6414-4D1C-4C38-AD12-F532195B9E9F}" type="slidenum">
              <a:rPr lang="en-US" smtClean="0"/>
              <a:pPr/>
              <a:t>73</a:t>
            </a:fld>
            <a:endParaRPr lang="en-US"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xfrm>
            <a:off x="934112" y="4387442"/>
            <a:ext cx="5142177" cy="4155317"/>
          </a:xfrm>
          <a:noFill/>
          <a:ln/>
        </p:spPr>
        <p:txBody>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43728FCD-99FD-472B-B488-2A6A3EFB1510}" type="slidenum">
              <a:rPr lang="en-US" smtClean="0"/>
              <a:pPr/>
              <a:t>74</a:t>
            </a:fld>
            <a:endParaRPr lang="en-US" smtClean="0"/>
          </a:p>
        </p:txBody>
      </p:sp>
      <p:sp>
        <p:nvSpPr>
          <p:cNvPr id="17715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F5F3E1-901B-4117-BB5B-9CD412FBF11C}" type="slidenum">
              <a:rPr lang="zh-CN" altLang="en-US" sz="1200" b="0"/>
              <a:pPr algn="r" defTabSz="928407"/>
              <a:t>74</a:t>
            </a:fld>
            <a:endParaRPr lang="en-US" altLang="zh-CN" sz="1200" b="0"/>
          </a:p>
        </p:txBody>
      </p:sp>
      <p:sp>
        <p:nvSpPr>
          <p:cNvPr id="177156" name="Rectangle 2"/>
          <p:cNvSpPr>
            <a:spLocks noGrp="1" noRot="1" noChangeAspect="1" noChangeArrowheads="1" noTextEdit="1"/>
          </p:cNvSpPr>
          <p:nvPr>
            <p:ph type="sldImg"/>
          </p:nvPr>
        </p:nvSpPr>
        <p:spPr>
          <a:ln/>
        </p:spPr>
      </p:sp>
      <p:sp>
        <p:nvSpPr>
          <p:cNvPr id="17715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83CB58FE-C8F8-4311-AC25-17C08E54598B}" type="slidenum">
              <a:rPr lang="en-US" smtClean="0"/>
              <a:pPr/>
              <a:t>7</a:t>
            </a:fld>
            <a:endParaRPr lang="en-US" dirty="0"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p>
          <a:p>
            <a:pPr eaLnBrk="1" hangingPunct="1">
              <a:buFontTx/>
              <a:buChar char="•"/>
            </a:pPr>
            <a:r>
              <a:rPr lang="en-US" dirty="0" smtClean="0"/>
              <a:t>…</a:t>
            </a:r>
          </a:p>
          <a:p>
            <a:pPr eaLnBrk="1" hangingPunct="1">
              <a:buFontTx/>
              <a:buChar char="•"/>
            </a:pPr>
            <a:r>
              <a:rPr lang="en-US" dirty="0" smtClean="0"/>
              <a:t>A list of includes defined on project level.</a:t>
            </a:r>
          </a:p>
          <a:p>
            <a:pPr eaLnBrk="1" hangingPunct="1">
              <a:buFontTx/>
              <a:buChar char="•"/>
            </a:pPr>
            <a:r>
              <a:rPr lang="en-US" dirty="0" smtClean="0"/>
              <a:t>A list of preprocessors available for the project.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can be used to drill down for detailed component information.</a:t>
            </a:r>
            <a:r>
              <a:rPr lang="en-US" baseline="0" dirty="0" smtClean="0"/>
              <a:t> </a:t>
            </a:r>
            <a:r>
              <a:rPr lang="en-US" dirty="0" smtClean="0"/>
              <a:t>This also applies to includes.</a:t>
            </a:r>
          </a:p>
          <a:p>
            <a:pPr eaLnBrk="1" hangingPunct="1"/>
            <a:r>
              <a:rPr lang="en-US" dirty="0" smtClean="0"/>
              <a:t>The preprocessors are also available for the Customization code. </a:t>
            </a:r>
            <a:r>
              <a:rPr lang="en-US" baseline="0" dirty="0" smtClean="0"/>
              <a:t> </a:t>
            </a:r>
            <a:r>
              <a:rPr lang="en-US" dirty="0" smtClean="0"/>
              <a:t>It is important that Customization developers use these</a:t>
            </a:r>
            <a:r>
              <a:rPr lang="en-US" baseline="0" dirty="0" smtClean="0"/>
              <a:t> to </a:t>
            </a:r>
            <a:r>
              <a:rPr lang="en-US" dirty="0" smtClean="0"/>
              <a:t>be less dependent on changes made in the standard application. </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F32DF4B7-D14E-4D16-ADDB-A229A09C6F63}" type="slidenum">
              <a:rPr lang="en-US" smtClean="0"/>
              <a:pPr/>
              <a:t>75</a:t>
            </a:fld>
            <a:endParaRPr lang="en-US" smtClean="0"/>
          </a:p>
        </p:txBody>
      </p:sp>
      <p:sp>
        <p:nvSpPr>
          <p:cNvPr id="17817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7ABE607-6B35-48FA-B945-FD95BFC9EBAD}" type="slidenum">
              <a:rPr lang="zh-CN" altLang="en-US" sz="1200" b="0"/>
              <a:pPr algn="r" defTabSz="928407"/>
              <a:t>75</a:t>
            </a:fld>
            <a:endParaRPr lang="en-US" altLang="zh-CN" sz="1200" b="0"/>
          </a:p>
        </p:txBody>
      </p:sp>
      <p:sp>
        <p:nvSpPr>
          <p:cNvPr id="178180" name="Rectangle 2"/>
          <p:cNvSpPr>
            <a:spLocks noGrp="1" noRot="1" noChangeAspect="1" noChangeArrowheads="1" noTextEdit="1"/>
          </p:cNvSpPr>
          <p:nvPr>
            <p:ph type="sldImg"/>
          </p:nvPr>
        </p:nvSpPr>
        <p:spPr>
          <a:ln/>
        </p:spPr>
      </p:sp>
      <p:sp>
        <p:nvSpPr>
          <p:cNvPr id="17818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C656EDA3-DCAF-4D35-8C06-E10DCD3121CE}" type="slidenum">
              <a:rPr lang="en-US" smtClean="0"/>
              <a:pPr/>
              <a:t>76</a:t>
            </a:fld>
            <a:endParaRPr lang="en-US" smtClean="0"/>
          </a:p>
        </p:txBody>
      </p:sp>
      <p:sp>
        <p:nvSpPr>
          <p:cNvPr id="17920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785BDC3B-AA3C-4587-AA18-4CA97A03648C}" type="slidenum">
              <a:rPr lang="zh-CN" altLang="en-US" sz="1200" b="0"/>
              <a:pPr algn="r" defTabSz="928407"/>
              <a:t>76</a:t>
            </a:fld>
            <a:endParaRPr lang="en-US" altLang="zh-CN" sz="1200" b="0"/>
          </a:p>
        </p:txBody>
      </p:sp>
      <p:sp>
        <p:nvSpPr>
          <p:cNvPr id="179204" name="Rectangle 2"/>
          <p:cNvSpPr>
            <a:spLocks noGrp="1" noRot="1" noChangeAspect="1" noChangeArrowheads="1" noTextEdit="1"/>
          </p:cNvSpPr>
          <p:nvPr>
            <p:ph type="sldImg"/>
          </p:nvPr>
        </p:nvSpPr>
        <p:spPr>
          <a:ln/>
        </p:spPr>
      </p:sp>
      <p:sp>
        <p:nvSpPr>
          <p:cNvPr id="17920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EB9FA215-AA4E-487F-AA8B-538929DA5944}" type="slidenum">
              <a:rPr lang="en-US" smtClean="0"/>
              <a:pPr/>
              <a:t>77</a:t>
            </a:fld>
            <a:endParaRPr lang="en-US" smtClean="0"/>
          </a:p>
        </p:txBody>
      </p:sp>
      <p:sp>
        <p:nvSpPr>
          <p:cNvPr id="18022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8BCB9004-337D-4B87-B244-F6B0B4B84186}" type="slidenum">
              <a:rPr lang="zh-CN" altLang="en-US" sz="1200" b="0"/>
              <a:pPr algn="r" defTabSz="928407"/>
              <a:t>77</a:t>
            </a:fld>
            <a:endParaRPr lang="en-US" altLang="zh-CN" sz="1200" b="0"/>
          </a:p>
        </p:txBody>
      </p:sp>
      <p:sp>
        <p:nvSpPr>
          <p:cNvPr id="180228" name="Rectangle 2"/>
          <p:cNvSpPr>
            <a:spLocks noGrp="1" noRot="1" noChangeAspect="1" noChangeArrowheads="1" noTextEdit="1"/>
          </p:cNvSpPr>
          <p:nvPr>
            <p:ph type="sldImg"/>
          </p:nvPr>
        </p:nvSpPr>
        <p:spPr>
          <a:ln/>
        </p:spPr>
      </p:sp>
      <p:sp>
        <p:nvSpPr>
          <p:cNvPr id="18022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32EF5F9-F74A-4627-A55B-AADA452873AA}" type="slidenum">
              <a:rPr lang="en-US" smtClean="0"/>
              <a:pPr/>
              <a:t>78</a:t>
            </a:fld>
            <a:endParaRPr lang="en-US" smtClean="0"/>
          </a:p>
        </p:txBody>
      </p:sp>
      <p:sp>
        <p:nvSpPr>
          <p:cNvPr id="18125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8694B77-778F-4123-BD12-D10DE0A4B1A1}" type="slidenum">
              <a:rPr lang="zh-CN" altLang="en-US" sz="1200" b="0"/>
              <a:pPr algn="r" defTabSz="928407"/>
              <a:t>78</a:t>
            </a:fld>
            <a:endParaRPr lang="en-US" altLang="zh-CN" sz="1200" b="0"/>
          </a:p>
        </p:txBody>
      </p:sp>
      <p:sp>
        <p:nvSpPr>
          <p:cNvPr id="181252" name="Rectangle 2"/>
          <p:cNvSpPr>
            <a:spLocks noGrp="1" noRot="1" noChangeAspect="1" noChangeArrowheads="1" noTextEdit="1"/>
          </p:cNvSpPr>
          <p:nvPr>
            <p:ph type="sldImg"/>
          </p:nvPr>
        </p:nvSpPr>
        <p:spPr>
          <a:ln/>
        </p:spPr>
      </p:sp>
      <p:sp>
        <p:nvSpPr>
          <p:cNvPr id="18125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D470BB6D-BE0A-4DEF-B673-5C0F5CE9A2B4}" type="slidenum">
              <a:rPr lang="en-US" smtClean="0"/>
              <a:pPr/>
              <a:t>79</a:t>
            </a:fld>
            <a:endParaRPr lang="en-US" smtClean="0"/>
          </a:p>
        </p:txBody>
      </p:sp>
      <p:sp>
        <p:nvSpPr>
          <p:cNvPr id="18227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C1376C85-FC4F-457A-B4FB-4299181D0602}" type="slidenum">
              <a:rPr lang="zh-CN" altLang="en-US" sz="1200" b="0"/>
              <a:pPr algn="r" defTabSz="928407"/>
              <a:t>79</a:t>
            </a:fld>
            <a:endParaRPr lang="en-US" altLang="zh-CN" sz="1200" b="0"/>
          </a:p>
        </p:txBody>
      </p:sp>
      <p:sp>
        <p:nvSpPr>
          <p:cNvPr id="182276" name="Rectangle 2"/>
          <p:cNvSpPr>
            <a:spLocks noGrp="1" noRot="1" noChangeAspect="1" noChangeArrowheads="1" noTextEdit="1"/>
          </p:cNvSpPr>
          <p:nvPr>
            <p:ph type="sldImg"/>
          </p:nvPr>
        </p:nvSpPr>
        <p:spPr>
          <a:ln/>
        </p:spPr>
      </p:sp>
      <p:sp>
        <p:nvSpPr>
          <p:cNvPr id="18227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6DC1C770-43DD-4376-8562-633C7B0CACE8}" type="slidenum">
              <a:rPr lang="en-US" smtClean="0"/>
              <a:pPr/>
              <a:t>80</a:t>
            </a:fld>
            <a:endParaRPr lang="en-US" smtClean="0"/>
          </a:p>
        </p:txBody>
      </p:sp>
      <p:sp>
        <p:nvSpPr>
          <p:cNvPr id="18329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8DC3FBA-EFF2-4303-8DF1-5BD1D4FFA1BB}" type="slidenum">
              <a:rPr lang="zh-CN" altLang="en-US" sz="1200" b="0"/>
              <a:pPr algn="r" defTabSz="928407"/>
              <a:t>80</a:t>
            </a:fld>
            <a:endParaRPr lang="en-US" altLang="zh-CN" sz="1200" b="0"/>
          </a:p>
        </p:txBody>
      </p:sp>
      <p:sp>
        <p:nvSpPr>
          <p:cNvPr id="183300" name="Rectangle 2"/>
          <p:cNvSpPr>
            <a:spLocks noGrp="1" noRot="1" noChangeAspect="1" noChangeArrowheads="1" noTextEdit="1"/>
          </p:cNvSpPr>
          <p:nvPr>
            <p:ph type="sldImg"/>
          </p:nvPr>
        </p:nvSpPr>
        <p:spPr>
          <a:ln/>
        </p:spPr>
      </p:sp>
      <p:sp>
        <p:nvSpPr>
          <p:cNvPr id="18330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BD01096-7F7B-4F4D-948B-228E30BE7A2E}" type="slidenum">
              <a:rPr lang="en-US" smtClean="0"/>
              <a:pPr/>
              <a:t>81</a:t>
            </a:fld>
            <a:endParaRPr lang="en-US" smtClean="0"/>
          </a:p>
        </p:txBody>
      </p:sp>
      <p:sp>
        <p:nvSpPr>
          <p:cNvPr id="18432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33B980-208B-4CA2-AAA1-3B4807175172}" type="slidenum">
              <a:rPr lang="zh-CN" altLang="en-US" sz="1200" b="0"/>
              <a:pPr algn="r" defTabSz="928407"/>
              <a:t>81</a:t>
            </a:fld>
            <a:endParaRPr lang="en-US" altLang="zh-CN" sz="1200" b="0"/>
          </a:p>
        </p:txBody>
      </p:sp>
      <p:sp>
        <p:nvSpPr>
          <p:cNvPr id="184324" name="Rectangle 2"/>
          <p:cNvSpPr>
            <a:spLocks noGrp="1" noRot="1" noChangeAspect="1" noChangeArrowheads="1" noTextEdit="1"/>
          </p:cNvSpPr>
          <p:nvPr>
            <p:ph type="sldImg"/>
          </p:nvPr>
        </p:nvSpPr>
        <p:spPr>
          <a:ln/>
        </p:spPr>
      </p:sp>
      <p:sp>
        <p:nvSpPr>
          <p:cNvPr id="184325" name="Rectangle 3"/>
          <p:cNvSpPr>
            <a:spLocks noGrp="1" noChangeArrowheads="1"/>
          </p:cNvSpPr>
          <p:nvPr>
            <p:ph type="body" idx="1"/>
          </p:nvPr>
        </p:nvSpPr>
        <p:spPr>
          <a:noFill/>
          <a:ln/>
        </p:spPr>
        <p:txBody>
          <a:bodyPr/>
          <a:lstStyle/>
          <a:p>
            <a:pPr eaLnBrk="1" hangingPunct="1"/>
            <a:r>
              <a:rPr lang="en-US" altLang="zh-CN" dirty="0" smtClean="0"/>
              <a:t>Records with </a:t>
            </a:r>
            <a:r>
              <a:rPr lang="en-US" altLang="zh-CN" dirty="0" err="1" smtClean="0"/>
              <a:t>tcFcFieldType</a:t>
            </a:r>
            <a:r>
              <a:rPr lang="en-US" altLang="zh-CN" dirty="0" smtClean="0"/>
              <a:t> = “B” (describing the report </a:t>
            </a:r>
            <a:r>
              <a:rPr lang="en-US" altLang="zh-CN" dirty="0" err="1" smtClean="0"/>
              <a:t>resultset</a:t>
            </a:r>
            <a:r>
              <a:rPr lang="en-US" altLang="zh-CN" dirty="0" smtClean="0"/>
              <a:t>) do not need to be created by the developer.</a:t>
            </a:r>
          </a:p>
          <a:p>
            <a:pPr eaLnBrk="1" hangingPunct="1"/>
            <a:r>
              <a:rPr lang="en-US" altLang="zh-CN" dirty="0" smtClean="0"/>
              <a:t>They are created by the framework</a:t>
            </a:r>
            <a:r>
              <a:rPr lang="en-US" altLang="zh-CN" baseline="0" dirty="0" smtClean="0"/>
              <a:t> </a:t>
            </a:r>
            <a:r>
              <a:rPr lang="en-US" altLang="zh-CN" dirty="0" smtClean="0"/>
              <a:t>based on the layout of the report </a:t>
            </a:r>
            <a:r>
              <a:rPr lang="en-US" altLang="zh-CN" dirty="0" err="1" smtClean="0"/>
              <a:t>resultset</a:t>
            </a:r>
            <a:r>
              <a:rPr lang="en-US" altLang="zh-CN" dirty="0" smtClean="0"/>
              <a:t>.</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782F70D3-CEA0-4BB7-A4C2-BCE45A041503}" type="slidenum">
              <a:rPr lang="en-US" smtClean="0"/>
              <a:pPr/>
              <a:t>82</a:t>
            </a:fld>
            <a:endParaRPr lang="en-US" smtClean="0"/>
          </a:p>
        </p:txBody>
      </p:sp>
      <p:sp>
        <p:nvSpPr>
          <p:cNvPr id="18534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D5C9E81F-1458-4977-BDF8-DC21A4B62427}" type="slidenum">
              <a:rPr lang="zh-CN" altLang="en-US" sz="1200" b="0"/>
              <a:pPr algn="r" defTabSz="928407"/>
              <a:t>82</a:t>
            </a:fld>
            <a:endParaRPr lang="en-US" altLang="zh-CN" sz="1200" b="0"/>
          </a:p>
        </p:txBody>
      </p:sp>
      <p:sp>
        <p:nvSpPr>
          <p:cNvPr id="185348" name="Rectangle 2"/>
          <p:cNvSpPr>
            <a:spLocks noGrp="1" noRot="1" noChangeAspect="1" noChangeArrowheads="1" noTextEdit="1"/>
          </p:cNvSpPr>
          <p:nvPr>
            <p:ph type="sldImg"/>
          </p:nvPr>
        </p:nvSpPr>
        <p:spPr>
          <a:ln/>
        </p:spPr>
      </p:sp>
      <p:sp>
        <p:nvSpPr>
          <p:cNvPr id="18534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EADD3B99-C0C3-4B5C-81AB-1B702AC37502}" type="slidenum">
              <a:rPr lang="en-US" smtClean="0"/>
              <a:pPr/>
              <a:t>83</a:t>
            </a:fld>
            <a:endParaRPr lang="en-US" smtClean="0"/>
          </a:p>
        </p:txBody>
      </p:sp>
      <p:sp>
        <p:nvSpPr>
          <p:cNvPr id="18637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21DC5B5-ADDF-4E36-8ED8-84F87D477CE6}" type="slidenum">
              <a:rPr lang="zh-CN" altLang="en-US" sz="1200" b="0"/>
              <a:pPr algn="r" defTabSz="928407"/>
              <a:t>83</a:t>
            </a:fld>
            <a:endParaRPr lang="en-US" altLang="zh-CN" sz="1200" b="0"/>
          </a:p>
        </p:txBody>
      </p:sp>
      <p:sp>
        <p:nvSpPr>
          <p:cNvPr id="186372" name="Rectangle 2"/>
          <p:cNvSpPr>
            <a:spLocks noGrp="1" noRot="1" noChangeAspect="1" noChangeArrowheads="1" noTextEdit="1"/>
          </p:cNvSpPr>
          <p:nvPr>
            <p:ph type="sldImg"/>
          </p:nvPr>
        </p:nvSpPr>
        <p:spPr>
          <a:ln/>
        </p:spPr>
      </p:sp>
      <p:sp>
        <p:nvSpPr>
          <p:cNvPr id="18637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99A4D23B-0F74-414F-90D3-03D5EB1F719D}" type="slidenum">
              <a:rPr lang="en-US" smtClean="0"/>
              <a:pPr/>
              <a:t>84</a:t>
            </a:fld>
            <a:endParaRPr lang="en-US" smtClean="0"/>
          </a:p>
        </p:txBody>
      </p:sp>
      <p:sp>
        <p:nvSpPr>
          <p:cNvPr id="18739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7F64492-2131-466D-9E80-C1DB2ABD40BB}" type="slidenum">
              <a:rPr lang="zh-CN" altLang="en-US" sz="1200" b="0"/>
              <a:pPr algn="r" defTabSz="928407"/>
              <a:t>84</a:t>
            </a:fld>
            <a:endParaRPr lang="en-US" altLang="zh-CN" sz="1200" b="0"/>
          </a:p>
        </p:txBody>
      </p:sp>
      <p:sp>
        <p:nvSpPr>
          <p:cNvPr id="187396" name="Rectangle 2"/>
          <p:cNvSpPr>
            <a:spLocks noGrp="1" noRot="1" noChangeAspect="1" noChangeArrowheads="1" noTextEdit="1"/>
          </p:cNvSpPr>
          <p:nvPr>
            <p:ph type="sldImg"/>
          </p:nvPr>
        </p:nvSpPr>
        <p:spPr>
          <a:ln/>
        </p:spPr>
      </p:sp>
      <p:sp>
        <p:nvSpPr>
          <p:cNvPr id="18739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3C881747-F799-4669-8F03-13E7971E472D}" type="slidenum">
              <a:rPr lang="en-US" smtClean="0"/>
              <a:pPr/>
              <a:t>8</a:t>
            </a:fld>
            <a:endParaRPr lang="en-US" dirty="0"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p>
          <a:p>
            <a:pPr eaLnBrk="1" hangingPunct="1">
              <a:buFontTx/>
              <a:buChar char="•"/>
            </a:pPr>
            <a:r>
              <a:rPr lang="en-US" dirty="0" smtClean="0"/>
              <a:t>A link to the project to which this component belongs.</a:t>
            </a:r>
          </a:p>
          <a:p>
            <a:pPr eaLnBrk="1" hangingPunct="1">
              <a:buFontTx/>
              <a:buChar char="•"/>
            </a:pPr>
            <a:r>
              <a:rPr lang="en-US" dirty="0" smtClean="0"/>
              <a:t>A link to the ancestor component (that this component inherits from).</a:t>
            </a:r>
          </a:p>
          <a:p>
            <a:pPr eaLnBrk="1" hangingPunct="1">
              <a:buFontTx/>
              <a:buChar char="•"/>
            </a:pPr>
            <a:r>
              <a:rPr lang="en-US" dirty="0" smtClean="0"/>
              <a:t>The internal version of the component (at the moment of generation of the HTML documentation).</a:t>
            </a:r>
          </a:p>
          <a:p>
            <a:pPr eaLnBrk="1" hangingPunct="1">
              <a:buFontTx/>
              <a:buChar char="•"/>
            </a:pPr>
            <a:r>
              <a:rPr lang="en-US" dirty="0" smtClean="0"/>
              <a:t>The name of the business area to which this component belongs.</a:t>
            </a:r>
          </a:p>
          <a:p>
            <a:pPr eaLnBrk="1" hangingPunct="1">
              <a:buFontTx/>
              <a:buChar char="•"/>
            </a:pPr>
            <a:r>
              <a:rPr lang="en-US" dirty="0" smtClean="0"/>
              <a:t>Under “public data items”:</a:t>
            </a:r>
          </a:p>
          <a:p>
            <a:pPr lvl="1" eaLnBrk="1" hangingPunct="1">
              <a:buFontTx/>
              <a:buChar char="•"/>
            </a:pPr>
            <a:r>
              <a:rPr lang="en-US" dirty="0" smtClean="0"/>
              <a:t>The object dataset (class dataset) for which data can be set and retrieved with resp. </a:t>
            </a:r>
            <a:r>
              <a:rPr lang="en-US" dirty="0" err="1" smtClean="0">
                <a:latin typeface="Courier New" pitchFamily="49" charset="0"/>
              </a:rPr>
              <a:t>SetPublicTables</a:t>
            </a:r>
            <a:r>
              <a:rPr lang="en-US" dirty="0" smtClean="0"/>
              <a:t> and </a:t>
            </a:r>
            <a:r>
              <a:rPr lang="en-US" dirty="0" err="1" smtClean="0">
                <a:latin typeface="Courier New" pitchFamily="49" charset="0"/>
              </a:rPr>
              <a:t>GetPublicTables</a:t>
            </a:r>
            <a:r>
              <a:rPr lang="en-US" dirty="0" smtClean="0"/>
              <a:t>.</a:t>
            </a:r>
          </a:p>
          <a:p>
            <a:pPr lvl="1" eaLnBrk="1" hangingPunct="1">
              <a:buFontTx/>
              <a:buChar char="•"/>
            </a:pPr>
            <a:r>
              <a:rPr lang="en-US" dirty="0" smtClean="0"/>
              <a:t>The list of public data item temp tables and datasets for which data can be set and retrieved with resp. </a:t>
            </a:r>
            <a:r>
              <a:rPr lang="en-US" dirty="0" err="1" smtClean="0">
                <a:latin typeface="Courier New" pitchFamily="49" charset="0"/>
              </a:rPr>
              <a:t>SetPublic</a:t>
            </a:r>
            <a:r>
              <a:rPr lang="en-US" dirty="0" smtClean="0">
                <a:latin typeface="Courier New" pitchFamily="49" charset="0"/>
              </a:rPr>
              <a:t>*()</a:t>
            </a:r>
            <a:r>
              <a:rPr lang="en-US" dirty="0" smtClean="0"/>
              <a:t> methods and </a:t>
            </a:r>
            <a:r>
              <a:rPr lang="en-US" dirty="0" err="1" smtClean="0">
                <a:latin typeface="Courier New" pitchFamily="49" charset="0"/>
              </a:rPr>
              <a:t>GetPublic</a:t>
            </a:r>
            <a:r>
              <a:rPr lang="en-US" dirty="0" smtClean="0">
                <a:latin typeface="Courier New" pitchFamily="49" charset="0"/>
              </a:rPr>
              <a:t>*()</a:t>
            </a:r>
            <a:r>
              <a:rPr lang="en-US" dirty="0" smtClean="0"/>
              <a:t>.</a:t>
            </a:r>
          </a:p>
          <a:p>
            <a:pPr lvl="1" eaLnBrk="1" hangingPunct="1">
              <a:buFontTx/>
              <a:buChar char="•"/>
            </a:pPr>
            <a:r>
              <a:rPr lang="en-US" dirty="0" smtClean="0"/>
              <a:t>The list of public data items of simple data type (character, integer, decimal, logical and date) for which the value can be set and retrieved with resp. </a:t>
            </a:r>
            <a:r>
              <a:rPr lang="en-US" dirty="0" err="1" smtClean="0">
                <a:latin typeface="Courier New" pitchFamily="49" charset="0"/>
              </a:rPr>
              <a:t>SetPublicData</a:t>
            </a:r>
            <a:r>
              <a:rPr lang="en-US" dirty="0" smtClean="0">
                <a:latin typeface="Courier New" pitchFamily="49" charset="0"/>
              </a:rPr>
              <a:t>()</a:t>
            </a:r>
            <a:r>
              <a:rPr lang="en-US" dirty="0" smtClean="0"/>
              <a:t> and </a:t>
            </a:r>
            <a:r>
              <a:rPr lang="en-US" dirty="0" err="1" smtClean="0">
                <a:latin typeface="Courier New" pitchFamily="49" charset="0"/>
              </a:rPr>
              <a:t>GetPublicData</a:t>
            </a:r>
            <a:r>
              <a:rPr lang="en-US" dirty="0" smtClean="0">
                <a:latin typeface="Courier New" pitchFamily="49" charset="0"/>
              </a:rPr>
              <a:t>()</a:t>
            </a:r>
            <a:r>
              <a:rPr lang="en-US" dirty="0" smtClean="0"/>
              <a:t> methods.</a:t>
            </a:r>
          </a:p>
          <a:p>
            <a:pPr eaLnBrk="1" hangingPunct="1">
              <a:buFontTx/>
              <a:buChar char="•"/>
            </a:pPr>
            <a:r>
              <a:rPr lang="en-US" dirty="0" smtClean="0"/>
              <a:t>List of API queries</a:t>
            </a:r>
            <a:br>
              <a:rPr lang="en-US" dirty="0" smtClean="0"/>
            </a:br>
            <a:r>
              <a:rPr lang="en-US" dirty="0" smtClean="0"/>
              <a:t>The queries that are available to be called by external parties.</a:t>
            </a:r>
          </a:p>
          <a:p>
            <a:pPr eaLnBrk="1" hangingPunct="1"/>
            <a:r>
              <a:rPr lang="en-US" dirty="0" smtClean="0"/>
              <a:t>…</a:t>
            </a:r>
          </a:p>
          <a:p>
            <a:pPr eaLnBrk="1" hangingPunct="1"/>
            <a:endParaRPr lang="en-US" dirty="0" smtClean="0"/>
          </a:p>
          <a:p>
            <a:pPr eaLnBrk="1" hangingPunct="1"/>
            <a:r>
              <a:rPr lang="en-US" dirty="0" smtClean="0"/>
              <a:t>All listed methods and queries are hyperlinked to the specific HTML files for each separate method or query.</a:t>
            </a:r>
          </a:p>
          <a:p>
            <a:pPr eaLnBrk="1" hangingPunct="1"/>
            <a:endParaRPr lang="en-US" dirty="0" smtClean="0"/>
          </a:p>
          <a:p>
            <a:pPr eaLnBrk="1" hangingPunct="1"/>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1D7D441C-2C00-4AF3-A788-91161E2A4426}" type="slidenum">
              <a:rPr lang="en-US" smtClean="0"/>
              <a:pPr/>
              <a:t>85</a:t>
            </a:fld>
            <a:endParaRPr lang="en-US" smtClean="0"/>
          </a:p>
        </p:txBody>
      </p:sp>
      <p:sp>
        <p:nvSpPr>
          <p:cNvPr id="18841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8919B44-87E8-44EA-897F-5B31035991FF}" type="slidenum">
              <a:rPr lang="zh-CN" altLang="en-US" sz="1200" b="0"/>
              <a:pPr algn="r" defTabSz="928407"/>
              <a:t>85</a:t>
            </a:fld>
            <a:endParaRPr lang="en-US" altLang="zh-CN" sz="1200" b="0"/>
          </a:p>
        </p:txBody>
      </p:sp>
      <p:sp>
        <p:nvSpPr>
          <p:cNvPr id="188420" name="Rectangle 2"/>
          <p:cNvSpPr>
            <a:spLocks noGrp="1" noRot="1" noChangeAspect="1" noChangeArrowheads="1" noTextEdit="1"/>
          </p:cNvSpPr>
          <p:nvPr>
            <p:ph type="sldImg"/>
          </p:nvPr>
        </p:nvSpPr>
        <p:spPr>
          <a:ln/>
        </p:spPr>
      </p:sp>
      <p:sp>
        <p:nvSpPr>
          <p:cNvPr id="18842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97973216-B542-49E2-95F3-17E98991F10E}" type="slidenum">
              <a:rPr lang="en-US" smtClean="0"/>
              <a:pPr/>
              <a:t>86</a:t>
            </a:fld>
            <a:endParaRPr lang="en-US" smtClean="0"/>
          </a:p>
        </p:txBody>
      </p:sp>
      <p:sp>
        <p:nvSpPr>
          <p:cNvPr id="18944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24CF6BB1-90B5-4C5F-B78C-AC28EF2FF3A1}" type="slidenum">
              <a:rPr lang="zh-CN" altLang="en-US" sz="1200" b="0"/>
              <a:pPr algn="r" defTabSz="928407"/>
              <a:t>86</a:t>
            </a:fld>
            <a:endParaRPr lang="en-US" altLang="zh-CN" sz="1200" b="0"/>
          </a:p>
        </p:txBody>
      </p:sp>
      <p:sp>
        <p:nvSpPr>
          <p:cNvPr id="189444" name="Rectangle 2"/>
          <p:cNvSpPr>
            <a:spLocks noGrp="1" noRot="1" noChangeAspect="1" noChangeArrowheads="1" noTextEdit="1"/>
          </p:cNvSpPr>
          <p:nvPr>
            <p:ph type="sldImg"/>
          </p:nvPr>
        </p:nvSpPr>
        <p:spPr>
          <a:ln/>
        </p:spPr>
      </p:sp>
      <p:sp>
        <p:nvSpPr>
          <p:cNvPr id="18944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32392EBB-0F82-4FAE-8C6D-FAD3A24AE93C}" type="slidenum">
              <a:rPr lang="en-US" smtClean="0"/>
              <a:pPr/>
              <a:t>87</a:t>
            </a:fld>
            <a:endParaRPr lang="en-US" smtClean="0"/>
          </a:p>
        </p:txBody>
      </p:sp>
      <p:sp>
        <p:nvSpPr>
          <p:cNvPr id="19046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DA7D6CD-6C4E-4179-B044-02F5D0C5301F}" type="slidenum">
              <a:rPr lang="zh-CN" altLang="en-US" sz="1200" b="0"/>
              <a:pPr algn="r" defTabSz="928407"/>
              <a:t>87</a:t>
            </a:fld>
            <a:endParaRPr lang="en-US" altLang="zh-CN" sz="1200" b="0"/>
          </a:p>
        </p:txBody>
      </p:sp>
      <p:sp>
        <p:nvSpPr>
          <p:cNvPr id="190468" name="Rectangle 2"/>
          <p:cNvSpPr>
            <a:spLocks noGrp="1" noRot="1" noChangeAspect="1" noChangeArrowheads="1" noTextEdit="1"/>
          </p:cNvSpPr>
          <p:nvPr>
            <p:ph type="sldImg"/>
          </p:nvPr>
        </p:nvSpPr>
        <p:spPr>
          <a:ln/>
        </p:spPr>
      </p:sp>
      <p:sp>
        <p:nvSpPr>
          <p:cNvPr id="19046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37243230-C9CB-4FA3-B3AF-C495EAC0ED7A}" type="slidenum">
              <a:rPr lang="en-US" smtClean="0"/>
              <a:pPr/>
              <a:t>88</a:t>
            </a:fld>
            <a:endParaRPr lang="en-US" smtClean="0"/>
          </a:p>
        </p:txBody>
      </p:sp>
      <p:sp>
        <p:nvSpPr>
          <p:cNvPr id="19149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4C77A99A-B05C-42FD-9AB4-A7396AEF31FA}" type="slidenum">
              <a:rPr lang="zh-CN" altLang="en-US" sz="1200" b="0"/>
              <a:pPr algn="r" defTabSz="928407"/>
              <a:t>88</a:t>
            </a:fld>
            <a:endParaRPr lang="en-US" altLang="zh-CN" sz="1200" b="0"/>
          </a:p>
        </p:txBody>
      </p:sp>
      <p:sp>
        <p:nvSpPr>
          <p:cNvPr id="191492" name="Rectangle 2"/>
          <p:cNvSpPr>
            <a:spLocks noGrp="1" noRot="1" noChangeAspect="1" noChangeArrowheads="1" noTextEdit="1"/>
          </p:cNvSpPr>
          <p:nvPr>
            <p:ph type="sldImg"/>
          </p:nvPr>
        </p:nvSpPr>
        <p:spPr>
          <a:ln/>
        </p:spPr>
      </p:sp>
      <p:sp>
        <p:nvSpPr>
          <p:cNvPr id="19149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026A2077-B437-4C09-B123-9B3A62E4E2F7}" type="slidenum">
              <a:rPr lang="en-US" smtClean="0"/>
              <a:pPr/>
              <a:t>90</a:t>
            </a:fld>
            <a:endParaRPr lang="en-US" smtClean="0"/>
          </a:p>
        </p:txBody>
      </p:sp>
      <p:sp>
        <p:nvSpPr>
          <p:cNvPr id="19251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03BCA72-D2CE-415F-884F-2138EFA8AADC}" type="slidenum">
              <a:rPr lang="zh-CN" altLang="en-US" sz="1200" b="0"/>
              <a:pPr algn="r" defTabSz="928407"/>
              <a:t>90</a:t>
            </a:fld>
            <a:endParaRPr lang="en-US" altLang="zh-CN" sz="1200" b="0"/>
          </a:p>
        </p:txBody>
      </p:sp>
      <p:sp>
        <p:nvSpPr>
          <p:cNvPr id="192516" name="Rectangle 2"/>
          <p:cNvSpPr>
            <a:spLocks noGrp="1" noRot="1" noChangeAspect="1" noChangeArrowheads="1" noTextEdit="1"/>
          </p:cNvSpPr>
          <p:nvPr>
            <p:ph type="sldImg"/>
          </p:nvPr>
        </p:nvSpPr>
        <p:spPr>
          <a:ln/>
        </p:spPr>
      </p:sp>
      <p:sp>
        <p:nvSpPr>
          <p:cNvPr id="19251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D2A925FA-D832-4DD8-9235-D9AFFA5E3FEC}" type="slidenum">
              <a:rPr lang="en-US" smtClean="0"/>
              <a:pPr/>
              <a:t>91</a:t>
            </a:fld>
            <a:endParaRPr lang="en-US" smtClean="0"/>
          </a:p>
        </p:txBody>
      </p:sp>
      <p:sp>
        <p:nvSpPr>
          <p:cNvPr id="19353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F0F3F6D-36F0-407D-9BA3-AB4C11DBBAC6}" type="slidenum">
              <a:rPr lang="zh-CN" altLang="en-US" sz="1200" b="0"/>
              <a:pPr algn="r" defTabSz="928407"/>
              <a:t>91</a:t>
            </a:fld>
            <a:endParaRPr lang="en-US" altLang="zh-CN" sz="1200" b="0"/>
          </a:p>
        </p:txBody>
      </p:sp>
      <p:sp>
        <p:nvSpPr>
          <p:cNvPr id="193540" name="Rectangle 2"/>
          <p:cNvSpPr>
            <a:spLocks noGrp="1" noRot="1" noChangeAspect="1" noChangeArrowheads="1" noTextEdit="1"/>
          </p:cNvSpPr>
          <p:nvPr>
            <p:ph type="sldImg"/>
          </p:nvPr>
        </p:nvSpPr>
        <p:spPr>
          <a:ln/>
        </p:spPr>
      </p:sp>
      <p:sp>
        <p:nvSpPr>
          <p:cNvPr id="19354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E4F912FA-6291-4E12-A433-15879D7222EF}" type="slidenum">
              <a:rPr lang="en-US" smtClean="0"/>
              <a:pPr/>
              <a:t>92</a:t>
            </a:fld>
            <a:endParaRPr lang="en-US" smtClean="0"/>
          </a:p>
        </p:txBody>
      </p:sp>
      <p:sp>
        <p:nvSpPr>
          <p:cNvPr id="19456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CD5082-553E-4A10-95F5-74F36A04B900}" type="slidenum">
              <a:rPr lang="zh-CN" altLang="en-US" sz="1200" b="0"/>
              <a:pPr algn="r" defTabSz="928407"/>
              <a:t>92</a:t>
            </a:fld>
            <a:endParaRPr lang="en-US" altLang="zh-CN" sz="1200" b="0"/>
          </a:p>
        </p:txBody>
      </p:sp>
      <p:sp>
        <p:nvSpPr>
          <p:cNvPr id="194564" name="Rectangle 2"/>
          <p:cNvSpPr>
            <a:spLocks noGrp="1" noRot="1" noChangeAspect="1" noChangeArrowheads="1" noTextEdit="1"/>
          </p:cNvSpPr>
          <p:nvPr>
            <p:ph type="sldImg"/>
          </p:nvPr>
        </p:nvSpPr>
        <p:spPr>
          <a:ln/>
        </p:spPr>
      </p:sp>
      <p:sp>
        <p:nvSpPr>
          <p:cNvPr id="19456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79D753C-E364-455A-BE25-A002D79247FA}" type="slidenum">
              <a:rPr lang="en-US" smtClean="0"/>
              <a:pPr/>
              <a:t>93</a:t>
            </a:fld>
            <a:endParaRPr lang="en-US" smtClean="0"/>
          </a:p>
        </p:txBody>
      </p:sp>
      <p:sp>
        <p:nvSpPr>
          <p:cNvPr id="19558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F25E0129-982B-4A8F-808E-D62122365086}" type="slidenum">
              <a:rPr lang="zh-CN" altLang="en-US" sz="1200" b="0"/>
              <a:pPr algn="r" defTabSz="928407"/>
              <a:t>93</a:t>
            </a:fld>
            <a:endParaRPr lang="en-US" altLang="zh-CN" sz="1200" b="0"/>
          </a:p>
        </p:txBody>
      </p:sp>
      <p:sp>
        <p:nvSpPr>
          <p:cNvPr id="195588" name="Rectangle 2"/>
          <p:cNvSpPr>
            <a:spLocks noGrp="1" noRot="1" noChangeAspect="1" noChangeArrowheads="1" noTextEdit="1"/>
          </p:cNvSpPr>
          <p:nvPr>
            <p:ph type="sldImg"/>
          </p:nvPr>
        </p:nvSpPr>
        <p:spPr>
          <a:ln/>
        </p:spPr>
      </p:sp>
      <p:sp>
        <p:nvSpPr>
          <p:cNvPr id="19558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80D366BA-AD21-4AB5-8352-6BAF83B1CAAB}" type="slidenum">
              <a:rPr lang="en-US" smtClean="0"/>
              <a:pPr/>
              <a:t>94</a:t>
            </a:fld>
            <a:endParaRPr lang="en-US" smtClean="0"/>
          </a:p>
        </p:txBody>
      </p:sp>
      <p:sp>
        <p:nvSpPr>
          <p:cNvPr id="19661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E6D09F2-869B-456C-A93A-3DB5155491E7}" type="slidenum">
              <a:rPr lang="zh-CN" altLang="en-US" sz="1200" b="0"/>
              <a:pPr algn="r" defTabSz="928407"/>
              <a:t>94</a:t>
            </a:fld>
            <a:endParaRPr lang="en-US" altLang="zh-CN" sz="1200" b="0"/>
          </a:p>
        </p:txBody>
      </p:sp>
      <p:sp>
        <p:nvSpPr>
          <p:cNvPr id="196612" name="Rectangle 2"/>
          <p:cNvSpPr>
            <a:spLocks noGrp="1" noRot="1" noChangeAspect="1" noChangeArrowheads="1" noTextEdit="1"/>
          </p:cNvSpPr>
          <p:nvPr>
            <p:ph type="sldImg"/>
          </p:nvPr>
        </p:nvSpPr>
        <p:spPr>
          <a:ln/>
        </p:spPr>
      </p:sp>
      <p:sp>
        <p:nvSpPr>
          <p:cNvPr id="196613" name="Rectangle 3"/>
          <p:cNvSpPr>
            <a:spLocks noGrp="1" noChangeArrowheads="1"/>
          </p:cNvSpPr>
          <p:nvPr>
            <p:ph type="body" idx="1"/>
          </p:nvPr>
        </p:nvSpPr>
        <p:spPr>
          <a:noFill/>
          <a:ln/>
        </p:spPr>
        <p:txBody>
          <a:bodyPr/>
          <a:lstStyle/>
          <a:p>
            <a:pPr eaLnBrk="1" hangingPunct="1"/>
            <a:r>
              <a:rPr lang="en-US" altLang="zh-CN" dirty="0" smtClean="0"/>
              <a:t>Locate the folder on the server in the training environment: “/dr01/qad2009/</a:t>
            </a:r>
            <a:r>
              <a:rPr lang="en-US" altLang="zh-CN" dirty="0" err="1" smtClean="0"/>
              <a:t>qms</a:t>
            </a:r>
            <a:r>
              <a:rPr lang="en-US" altLang="zh-CN" dirty="0" smtClean="0"/>
              <a:t>/fin/</a:t>
            </a:r>
            <a:r>
              <a:rPr lang="en-US" altLang="zh-CN" dirty="0" err="1" smtClean="0"/>
              <a:t>crreports</a:t>
            </a:r>
            <a:r>
              <a:rPr lang="en-US" altLang="zh-CN" dirty="0" smtClean="0"/>
              <a:t>”.</a:t>
            </a:r>
          </a:p>
          <a:p>
            <a:pPr eaLnBrk="1" hangingPunct="1"/>
            <a:r>
              <a:rPr lang="en-US" altLang="zh-CN" dirty="0" smtClean="0"/>
              <a:t>Reports are named “&lt;</a:t>
            </a:r>
            <a:r>
              <a:rPr lang="en-US" altLang="zh-CN" dirty="0" err="1" smtClean="0"/>
              <a:t>ReportComponent</a:t>
            </a:r>
            <a:r>
              <a:rPr lang="en-US" altLang="zh-CN" dirty="0" smtClean="0"/>
              <a:t>&gt;.&lt;</a:t>
            </a:r>
            <a:r>
              <a:rPr lang="en-US" altLang="zh-CN" dirty="0" err="1" smtClean="0"/>
              <a:t>ReportName</a:t>
            </a:r>
            <a:r>
              <a:rPr lang="en-US" altLang="zh-CN" dirty="0" smtClean="0"/>
              <a:t>&gt;.rpt”.</a:t>
            </a:r>
          </a:p>
          <a:p>
            <a:pPr eaLnBrk="1" hangingPunct="1"/>
            <a:endParaRPr lang="en-US" altLang="zh-CN" dirty="0" smtClean="0"/>
          </a:p>
          <a:p>
            <a:pPr eaLnBrk="1" hangingPunct="1"/>
            <a:r>
              <a:rPr lang="en-US" altLang="zh-CN" dirty="0" smtClean="0"/>
              <a:t>Customized reports should be placed in a different folder.</a:t>
            </a:r>
            <a:r>
              <a:rPr lang="en-US" altLang="zh-CN" baseline="0" dirty="0" smtClean="0"/>
              <a:t> </a:t>
            </a:r>
            <a:r>
              <a:rPr lang="en-US" altLang="zh-CN" dirty="0" smtClean="0"/>
              <a:t>This folder is specified in the </a:t>
            </a:r>
            <a:r>
              <a:rPr lang="en-US" altLang="zh-CN" dirty="0" smtClean="0">
                <a:latin typeface="Courier New" pitchFamily="49" charset="0"/>
              </a:rPr>
              <a:t>server.xml</a:t>
            </a:r>
            <a:r>
              <a:rPr lang="en-US" altLang="zh-CN" dirty="0" smtClean="0"/>
              <a:t> file, under the “&lt;</a:t>
            </a:r>
            <a:r>
              <a:rPr lang="en-US" altLang="zh-CN" dirty="0" err="1" smtClean="0"/>
              <a:t>customreports</a:t>
            </a:r>
            <a:r>
              <a:rPr lang="en-US" altLang="zh-CN" dirty="0" smtClean="0"/>
              <a:t>&gt;” tag. In the training environment, it is set to $ENVROOT/</a:t>
            </a:r>
            <a:r>
              <a:rPr lang="en-US" altLang="zh-CN" dirty="0" err="1" smtClean="0"/>
              <a:t>customreports</a:t>
            </a:r>
            <a:r>
              <a:rPr lang="en-US" altLang="zh-CN" dirty="0" smtClean="0"/>
              <a:t>. You must define $ENVROOT in this </a:t>
            </a:r>
            <a:r>
              <a:rPr lang="en-US" altLang="zh-CN" dirty="0" smtClean="0">
                <a:latin typeface="Courier New" pitchFamily="49" charset="0"/>
              </a:rPr>
              <a:t>server.xml</a:t>
            </a:r>
            <a:r>
              <a:rPr lang="en-US" altLang="zh-CN" dirty="0" smtClean="0"/>
              <a:t> file.</a:t>
            </a:r>
          </a:p>
          <a:p>
            <a:pPr eaLnBrk="1" hangingPunct="1"/>
            <a:endParaRPr lang="en-US" altLang="zh-CN" dirty="0" smtClean="0"/>
          </a:p>
          <a:p>
            <a:pPr eaLnBrk="1" hangingPunct="1"/>
            <a:r>
              <a:rPr lang="en-US" altLang="zh-CN" dirty="0" smtClean="0"/>
              <a:t>The client transfers the RPT files only when they are to be executed. These files are cached in a client-side folder</a:t>
            </a:r>
            <a:r>
              <a:rPr lang="en-US" altLang="zh-CN" baseline="0" dirty="0" smtClean="0"/>
              <a:t> </a:t>
            </a:r>
            <a:r>
              <a:rPr lang="en-US" altLang="zh-CN" dirty="0" smtClean="0"/>
              <a:t>(</a:t>
            </a:r>
            <a:r>
              <a:rPr lang="en-US" altLang="zh-CN" dirty="0" err="1" smtClean="0"/>
              <a:t>plugins</a:t>
            </a:r>
            <a:r>
              <a:rPr lang="en-US" altLang="zh-CN" dirty="0" smtClean="0"/>
              <a:t>\</a:t>
            </a:r>
            <a:r>
              <a:rPr lang="en-US" altLang="zh-CN" dirty="0" err="1" smtClean="0"/>
              <a:t>qad.plugin.Financials</a:t>
            </a:r>
            <a:r>
              <a:rPr lang="en-US" altLang="zh-CN" dirty="0" smtClean="0"/>
              <a:t>\Reports).</a:t>
            </a:r>
          </a:p>
          <a:p>
            <a:pPr eaLnBrk="1" hangingPunct="1"/>
            <a:endParaRPr lang="en-US" altLang="zh-CN" dirty="0" smtClean="0"/>
          </a:p>
          <a:p>
            <a:pPr eaLnBrk="1" hangingPunct="1"/>
            <a:endParaRPr lang="en-US" altLang="zh-CN"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0DE16D5E-F1CB-411F-96C9-DC509D10D478}" type="slidenum">
              <a:rPr lang="en-US" smtClean="0"/>
              <a:pPr/>
              <a:t>95</a:t>
            </a:fld>
            <a:endParaRPr lang="en-US" smtClean="0"/>
          </a:p>
        </p:txBody>
      </p:sp>
      <p:sp>
        <p:nvSpPr>
          <p:cNvPr id="19763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96D32C25-E2F1-4BC8-9B7F-5B4E25AA7A42}" type="slidenum">
              <a:rPr lang="zh-CN" altLang="en-US" sz="1200" b="0"/>
              <a:pPr algn="r" defTabSz="928407"/>
              <a:t>95</a:t>
            </a:fld>
            <a:endParaRPr lang="en-US" altLang="zh-CN" sz="1200" b="0"/>
          </a:p>
        </p:txBody>
      </p:sp>
      <p:sp>
        <p:nvSpPr>
          <p:cNvPr id="197636" name="Rectangle 2"/>
          <p:cNvSpPr>
            <a:spLocks noGrp="1" noRot="1" noChangeAspect="1" noChangeArrowheads="1" noTextEdit="1"/>
          </p:cNvSpPr>
          <p:nvPr>
            <p:ph type="sldImg"/>
          </p:nvPr>
        </p:nvSpPr>
        <p:spPr>
          <a:ln/>
        </p:spPr>
      </p:sp>
      <p:sp>
        <p:nvSpPr>
          <p:cNvPr id="197637" name="Rectangle 3"/>
          <p:cNvSpPr>
            <a:spLocks noGrp="1" noChangeArrowheads="1"/>
          </p:cNvSpPr>
          <p:nvPr>
            <p:ph type="body" idx="1"/>
          </p:nvPr>
        </p:nvSpPr>
        <p:spPr>
          <a:noFill/>
          <a:ln/>
        </p:spPr>
        <p:txBody>
          <a:bodyPr/>
          <a:lstStyle/>
          <a:p>
            <a:pPr eaLnBrk="1" hangingPunct="1"/>
            <a:r>
              <a:rPr lang="en-US" altLang="zh-CN" smtClean="0"/>
              <a:t>See “Customization of Component-Based QAD Applications – Architecture” for more details on Business Logic flows on starting a report and execution of a report.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B5C12E00-4F4A-4EBB-8B32-60A6DC105B3D}" type="slidenum">
              <a:rPr lang="en-US" smtClean="0"/>
              <a:pPr/>
              <a:t>9</a:t>
            </a:fld>
            <a:endParaRPr lang="en-US" dirty="0"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p>
          <a:p>
            <a:pPr eaLnBrk="1" hangingPunct="1">
              <a:buFontTx/>
              <a:buChar char="•"/>
            </a:pPr>
            <a:r>
              <a:rPr lang="en-US" dirty="0" smtClean="0"/>
              <a:t>List of API methods</a:t>
            </a:r>
            <a:br>
              <a:rPr lang="en-US" dirty="0" smtClean="0"/>
            </a:br>
            <a:r>
              <a:rPr lang="en-US" dirty="0" smtClean="0"/>
              <a:t>The methods that are available to be called by external parties. Typically, calls to these methods are made via the 4GL proxies. There is more detail on this later in the presentation.</a:t>
            </a:r>
          </a:p>
          <a:p>
            <a:pPr eaLnBrk="1" hangingPunct="1">
              <a:buFontTx/>
              <a:buChar char="•"/>
            </a:pPr>
            <a:r>
              <a:rPr lang="en-US" dirty="0" smtClean="0"/>
              <a:t>List of public methods</a:t>
            </a:r>
            <a:br>
              <a:rPr lang="en-US" dirty="0" smtClean="0"/>
            </a:br>
            <a:r>
              <a:rPr lang="en-US" dirty="0" smtClean="0"/>
              <a:t>The methods of the component that can be called from other components.</a:t>
            </a:r>
          </a:p>
          <a:p>
            <a:pPr eaLnBrk="1" hangingPunct="1">
              <a:buFontTx/>
              <a:buChar char="•"/>
            </a:pPr>
            <a:r>
              <a:rPr lang="en-US" dirty="0" smtClean="0"/>
              <a:t>List of “other” methods</a:t>
            </a:r>
            <a:br>
              <a:rPr lang="en-US" dirty="0" smtClean="0"/>
            </a:br>
            <a:r>
              <a:rPr lang="en-US" dirty="0" smtClean="0"/>
              <a:t>The remaining methods, which do not belong to one of the above categories.</a:t>
            </a:r>
          </a:p>
          <a:p>
            <a:pPr eaLnBrk="1" hangingPunct="1">
              <a:buFontTx/>
              <a:buChar char="•"/>
            </a:pPr>
            <a:r>
              <a:rPr lang="en-US" dirty="0" smtClean="0"/>
              <a:t>List of activities</a:t>
            </a:r>
            <a:br>
              <a:rPr lang="en-US" dirty="0" smtClean="0"/>
            </a:br>
            <a:r>
              <a:rPr lang="en-US" dirty="0" smtClean="0"/>
              <a:t>Activities are the secured business functions that can be executed on the business component.</a:t>
            </a:r>
            <a:r>
              <a:rPr lang="en-US" baseline="0" dirty="0" smtClean="0"/>
              <a:t> </a:t>
            </a:r>
            <a:r>
              <a:rPr lang="en-US" dirty="0" smtClean="0"/>
              <a:t>Most of the activities correspond with entries on the application’s menu.</a:t>
            </a:r>
          </a:p>
          <a:p>
            <a:pPr eaLnBrk="1" hangingPunct="1"/>
            <a:r>
              <a:rPr lang="en-US" dirty="0" smtClean="0"/>
              <a:t>All listed methods and queries are hyperlinked to the specific HTML files for each separate method or query.</a:t>
            </a:r>
          </a:p>
          <a:p>
            <a:pPr eaLnBrk="1" hangingPunct="1"/>
            <a:endParaRPr lang="en-US" dirty="0" smtClean="0"/>
          </a:p>
          <a:p>
            <a:pPr eaLnBrk="1" hangingPunct="1"/>
            <a:r>
              <a:rPr lang="en-US" dirty="0" smtClean="0"/>
              <a:t>If a method is inherited, but not overridden, the hyperlink will bring you to the place in the code for the ancestor code.</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C4C1CDF8-7F4C-4F1B-91FA-F488037697D7}" type="slidenum">
              <a:rPr lang="en-US" smtClean="0"/>
              <a:pPr/>
              <a:t>96</a:t>
            </a:fld>
            <a:endParaRPr lang="en-US" smtClean="0"/>
          </a:p>
        </p:txBody>
      </p:sp>
      <p:sp>
        <p:nvSpPr>
          <p:cNvPr id="19865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7590BD-14A1-4593-AC84-5469279C3291}" type="slidenum">
              <a:rPr lang="zh-CN" altLang="en-US" sz="1200" b="0"/>
              <a:pPr algn="r" defTabSz="928407"/>
              <a:t>96</a:t>
            </a:fld>
            <a:endParaRPr lang="en-US" altLang="zh-CN" sz="1200" b="0"/>
          </a:p>
        </p:txBody>
      </p:sp>
      <p:sp>
        <p:nvSpPr>
          <p:cNvPr id="198660" name="Rectangle 2"/>
          <p:cNvSpPr>
            <a:spLocks noGrp="1" noRot="1" noChangeAspect="1" noChangeArrowheads="1" noTextEdit="1"/>
          </p:cNvSpPr>
          <p:nvPr>
            <p:ph type="sldImg"/>
          </p:nvPr>
        </p:nvSpPr>
        <p:spPr>
          <a:ln/>
        </p:spPr>
      </p:sp>
      <p:sp>
        <p:nvSpPr>
          <p:cNvPr id="198661" name="Rectangle 3"/>
          <p:cNvSpPr>
            <a:spLocks noGrp="1" noChangeArrowheads="1"/>
          </p:cNvSpPr>
          <p:nvPr>
            <p:ph type="body" idx="1"/>
          </p:nvPr>
        </p:nvSpPr>
        <p:spPr>
          <a:noFill/>
          <a:ln/>
        </p:spPr>
        <p:txBody>
          <a:bodyPr/>
          <a:lstStyle/>
          <a:p>
            <a:pPr eaLnBrk="1" hangingPunct="1"/>
            <a:r>
              <a:rPr lang="en-US" altLang="zh-CN" dirty="0" smtClean="0"/>
              <a:t>There are clearly two approaches for</a:t>
            </a:r>
            <a:r>
              <a:rPr lang="en-US" altLang="zh-CN" baseline="0" dirty="0" smtClean="0"/>
              <a:t> </a:t>
            </a:r>
            <a:r>
              <a:rPr lang="en-US" altLang="zh-CN" dirty="0" smtClean="0"/>
              <a:t>customizing</a:t>
            </a:r>
            <a:r>
              <a:rPr lang="en-US" altLang="zh-CN" baseline="0" dirty="0" smtClean="0"/>
              <a:t> </a:t>
            </a:r>
            <a:r>
              <a:rPr lang="en-US" altLang="zh-CN" dirty="0" smtClean="0"/>
              <a:t>the report back end. One approach is to write code to expose one or more UDFs of one or more business components to the report</a:t>
            </a:r>
            <a:r>
              <a:rPr lang="en-US" altLang="zh-CN" baseline="0" dirty="0" smtClean="0"/>
              <a:t> </a:t>
            </a:r>
            <a:r>
              <a:rPr lang="en-US" altLang="zh-CN" dirty="0" smtClean="0"/>
              <a:t>so that they are available for selection when the report is executed.  The other approach is to write code that automatically fills in UDFs in the report result set with “calculated” values, which might be fields from other tables.</a:t>
            </a:r>
          </a:p>
          <a:p>
            <a:pPr eaLnBrk="1" hangingPunct="1"/>
            <a:endParaRPr lang="en-US" altLang="zh-CN" dirty="0" smtClean="0"/>
          </a:p>
          <a:p>
            <a:pPr eaLnBrk="1" hangingPunct="1"/>
            <a:r>
              <a:rPr lang="en-US" altLang="zh-CN" dirty="0" smtClean="0"/>
              <a:t>The selection of user-defined fields for the report is done in the report options form when the report is executed.</a:t>
            </a:r>
          </a:p>
          <a:p>
            <a:pPr eaLnBrk="1" hangingPunct="1">
              <a:buFontTx/>
              <a:buChar char="•"/>
            </a:pPr>
            <a:endParaRPr lang="zh-CN" alt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B15313FD-F938-4D8F-811F-D3B39079AFB2}" type="slidenum">
              <a:rPr lang="en-US" smtClean="0"/>
              <a:pPr/>
              <a:t>97</a:t>
            </a:fld>
            <a:endParaRPr lang="en-US" smtClean="0"/>
          </a:p>
        </p:txBody>
      </p:sp>
      <p:sp>
        <p:nvSpPr>
          <p:cNvPr id="19968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DE3DBF2-AAC8-4182-91CF-4425A5849C62}" type="slidenum">
              <a:rPr lang="zh-CN" altLang="en-US" sz="1200" b="0"/>
              <a:pPr algn="r" defTabSz="928407"/>
              <a:t>97</a:t>
            </a:fld>
            <a:endParaRPr lang="en-US" altLang="zh-CN" sz="1200" b="0"/>
          </a:p>
        </p:txBody>
      </p:sp>
      <p:sp>
        <p:nvSpPr>
          <p:cNvPr id="199684" name="Rectangle 2"/>
          <p:cNvSpPr>
            <a:spLocks noGrp="1" noRot="1" noChangeAspect="1" noChangeArrowheads="1" noTextEdit="1"/>
          </p:cNvSpPr>
          <p:nvPr>
            <p:ph type="sldImg"/>
          </p:nvPr>
        </p:nvSpPr>
        <p:spPr>
          <a:ln/>
        </p:spPr>
      </p:sp>
      <p:sp>
        <p:nvSpPr>
          <p:cNvPr id="19968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26AB3680-7619-4E9B-98D2-C8AD270094E0}" type="slidenum">
              <a:rPr lang="en-US" smtClean="0"/>
              <a:pPr/>
              <a:t>99</a:t>
            </a:fld>
            <a:endParaRPr lang="en-US"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xfrm>
            <a:off x="934112" y="4387442"/>
            <a:ext cx="5142177" cy="4155317"/>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48E5B4EC-0ED3-41A3-A8E4-955F9A674B5E}" type="slidenum">
              <a:rPr lang="en-US" smtClean="0"/>
              <a:pPr>
                <a:defRPr/>
              </a:pPr>
              <a:t>‹#›</a:t>
            </a:fld>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D321CA9-4BB1-4453-BA77-DEAD0671BFE2}" type="slidenum">
              <a:rPr lang="en-US" smtClean="0"/>
              <a:pPr>
                <a:defRPr/>
              </a:pPr>
              <a:t>‹#›</a:t>
            </a:fld>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86619A61-EF7C-46BA-9A57-98A358D449EB}" type="slidenum">
              <a:rPr lang="en-US" smtClean="0"/>
              <a:pPr>
                <a:defRPr/>
              </a:pPr>
              <a:t>‹#›</a:t>
            </a:fld>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B9A29B7-8017-41D1-88AA-3E0F8E5C7BE8}" type="slidenum">
              <a:rPr lang="en-US" smtClean="0"/>
              <a:pPr>
                <a:defRPr/>
              </a:pPr>
              <a:t>‹#›</a:t>
            </a:fld>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692BEB25-56FF-4B08-853E-B260AFA5E7DC}" type="slidenum">
              <a:rPr lang="en-US" smtClean="0"/>
              <a:pPr>
                <a:defRPr/>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3E821E18-23FE-49F4-8DDE-165BE2B1F768}"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fld id="{3E821E18-23FE-49F4-8DDE-165BE2B1F768}" type="slidenum">
              <a:rPr lang="en-US" smtClean="0"/>
              <a:pPr>
                <a:defRPr/>
              </a:pPr>
              <a:t>‹#›</a:t>
            </a:fld>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1.png"/></Relationships>
</file>

<file path=ppt/slides/_rels/slide5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8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8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Applications 2010 Enterprise Edition</a:t>
            </a:r>
          </a:p>
        </p:txBody>
      </p:sp>
      <p:sp>
        <p:nvSpPr>
          <p:cNvPr id="5123"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dirty="0" smtClean="0"/>
              <a:t>Non-intrusive Customization: Supporting Tools</a:t>
            </a:r>
          </a:p>
        </p:txBody>
      </p:sp>
      <p:sp>
        <p:nvSpPr>
          <p:cNvPr id="5"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smtClean="0">
                <a:solidFill>
                  <a:schemeClr val="tx1">
                    <a:lumMod val="75000"/>
                    <a:lumOff val="25000"/>
                  </a:schemeClr>
                </a:solidFill>
                <a:latin typeface="Century Gothic"/>
                <a:cs typeface="Century Gothic"/>
              </a:rPr>
              <a:t>Revised November </a:t>
            </a:r>
            <a:r>
              <a:rPr lang="en-US" sz="1400" b="0" dirty="0" smtClean="0">
                <a:solidFill>
                  <a:schemeClr val="tx1">
                    <a:lumMod val="75000"/>
                    <a:lumOff val="25000"/>
                  </a:schemeClr>
                </a:solidFill>
                <a:latin typeface="Century Gothic"/>
                <a:cs typeface="Century Gothic"/>
              </a:rPr>
              <a:t>2011</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4340"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4338" name="Footer Placeholder 3"/>
          <p:cNvSpPr>
            <a:spLocks noGrp="1"/>
          </p:cNvSpPr>
          <p:nvPr>
            <p:ph type="ftr" sz="quarter" idx="10"/>
          </p:nvPr>
        </p:nvSpPr>
        <p:spPr>
          <a:noFill/>
        </p:spPr>
        <p:txBody>
          <a:bodyPr/>
          <a:lstStyle/>
          <a:p>
            <a:r>
              <a:rPr lang="en-US" dirty="0" smtClean="0"/>
              <a:t>CUST_TOOLS_</a:t>
            </a:r>
            <a:fld id="{19EC94FE-ECB5-4DC0-9A45-46FC4413B8FB}" type="slidenum">
              <a:rPr lang="en-US" smtClean="0"/>
              <a:pPr/>
              <a:t>10</a:t>
            </a:fld>
            <a:r>
              <a:rPr lang="en-US" dirty="0" smtClean="0"/>
              <a:t>0</a:t>
            </a:r>
          </a:p>
        </p:txBody>
      </p:sp>
      <p:grpSp>
        <p:nvGrpSpPr>
          <p:cNvPr id="14341" name="Group 4"/>
          <p:cNvGrpSpPr>
            <a:grpSpLocks/>
          </p:cNvGrpSpPr>
          <p:nvPr/>
        </p:nvGrpSpPr>
        <p:grpSpPr bwMode="auto">
          <a:xfrm>
            <a:off x="763869" y="1169442"/>
            <a:ext cx="7605712" cy="4995862"/>
            <a:chOff x="643" y="1045"/>
            <a:chExt cx="5117" cy="3278"/>
          </a:xfrm>
        </p:grpSpPr>
        <p:pic>
          <p:nvPicPr>
            <p:cNvPr id="14342" name="Picture 5"/>
            <p:cNvPicPr>
              <a:picLocks noChangeAspect="1" noChangeArrowheads="1"/>
            </p:cNvPicPr>
            <p:nvPr/>
          </p:nvPicPr>
          <p:blipFill>
            <a:blip r:embed="rId3" cstate="print"/>
            <a:srcRect/>
            <a:stretch>
              <a:fillRect/>
            </a:stretch>
          </p:blipFill>
          <p:spPr bwMode="auto">
            <a:xfrm>
              <a:off x="643" y="1220"/>
              <a:ext cx="4558" cy="3103"/>
            </a:xfrm>
            <a:prstGeom prst="rect">
              <a:avLst/>
            </a:prstGeom>
            <a:noFill/>
            <a:ln w="19050" algn="ctr">
              <a:noFill/>
              <a:miter lim="800000"/>
              <a:headEnd/>
              <a:tailEnd/>
            </a:ln>
          </p:spPr>
        </p:pic>
        <p:sp>
          <p:nvSpPr>
            <p:cNvPr id="14343" name="Text Box 6"/>
            <p:cNvSpPr txBox="1">
              <a:spLocks noChangeArrowheads="1"/>
            </p:cNvSpPr>
            <p:nvPr/>
          </p:nvSpPr>
          <p:spPr bwMode="auto">
            <a:xfrm>
              <a:off x="3388" y="1045"/>
              <a:ext cx="2196" cy="157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parameters.</a:t>
              </a:r>
            </a:p>
            <a:p>
              <a:pPr algn="l"/>
              <a:r>
                <a:rPr lang="en-US" sz="1600" b="0" dirty="0">
                  <a:latin typeface="+mj-lt"/>
                </a:rPr>
                <a:t>Naming convention:</a:t>
              </a:r>
            </a:p>
            <a:p>
              <a:pPr algn="l"/>
              <a:r>
                <a:rPr lang="en-US" sz="1600" b="0" dirty="0">
                  <a:latin typeface="+mj-lt"/>
                </a:rPr>
                <a:t>First letter of parameter name indicates Input or Output (i/o)</a:t>
              </a:r>
            </a:p>
            <a:p>
              <a:pPr algn="l"/>
              <a:r>
                <a:rPr lang="en-US" sz="1600" b="0" dirty="0">
                  <a:latin typeface="+mj-lt"/>
                </a:rPr>
                <a:t>Second letter of parameter name indicates Data Type (c/l/d/i/t)</a:t>
              </a:r>
            </a:p>
            <a:p>
              <a:pPr algn="l"/>
              <a:r>
                <a:rPr lang="en-US" sz="1600" b="0" u="sng" dirty="0">
                  <a:latin typeface="+mj-lt"/>
                </a:rPr>
                <a:t>Example:</a:t>
              </a:r>
              <a:r>
                <a:rPr lang="en-US" sz="1600" b="0" dirty="0">
                  <a:latin typeface="+mj-lt"/>
                </a:rPr>
                <a:t> icCompanyListID is an input character parameter</a:t>
              </a:r>
            </a:p>
          </p:txBody>
        </p:sp>
        <p:sp>
          <p:nvSpPr>
            <p:cNvPr id="14344" name="AutoShape 7"/>
            <p:cNvSpPr>
              <a:spLocks/>
            </p:cNvSpPr>
            <p:nvPr/>
          </p:nvSpPr>
          <p:spPr bwMode="auto">
            <a:xfrm>
              <a:off x="2509" y="2687"/>
              <a:ext cx="119" cy="443"/>
            </a:xfrm>
            <a:prstGeom prst="rightBrace">
              <a:avLst>
                <a:gd name="adj1" fmla="val 60149"/>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4345" name="AutoShape 8"/>
            <p:cNvCxnSpPr>
              <a:cxnSpLocks noChangeShapeType="1"/>
              <a:stCxn id="14343" idx="1"/>
              <a:endCxn id="14344" idx="1"/>
            </p:cNvCxnSpPr>
            <p:nvPr/>
          </p:nvCxnSpPr>
          <p:spPr bwMode="auto">
            <a:xfrm rot="10800000" flipV="1">
              <a:off x="2628" y="1833"/>
              <a:ext cx="760" cy="1076"/>
            </a:xfrm>
            <a:prstGeom prst="straightConnector1">
              <a:avLst/>
            </a:prstGeom>
            <a:noFill/>
            <a:ln w="19050">
              <a:solidFill>
                <a:srgbClr val="CC3300"/>
              </a:solidFill>
              <a:round/>
              <a:headEnd/>
              <a:tailEnd type="triangle" w="med" len="med"/>
            </a:ln>
          </p:spPr>
        </p:cxnSp>
        <p:sp>
          <p:nvSpPr>
            <p:cNvPr id="14346" name="Oval 9"/>
            <p:cNvSpPr>
              <a:spLocks noChangeArrowheads="1"/>
            </p:cNvSpPr>
            <p:nvPr/>
          </p:nvSpPr>
          <p:spPr bwMode="auto">
            <a:xfrm>
              <a:off x="679" y="3781"/>
              <a:ext cx="863"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4347" name="Text Box 10"/>
            <p:cNvSpPr txBox="1">
              <a:spLocks noChangeArrowheads="1"/>
            </p:cNvSpPr>
            <p:nvPr/>
          </p:nvSpPr>
          <p:spPr bwMode="auto">
            <a:xfrm>
              <a:off x="3602" y="3407"/>
              <a:ext cx="2158" cy="60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References to this method from other application components</a:t>
              </a:r>
            </a:p>
          </p:txBody>
        </p:sp>
        <p:cxnSp>
          <p:nvCxnSpPr>
            <p:cNvPr id="14348" name="AutoShape 11"/>
            <p:cNvCxnSpPr>
              <a:cxnSpLocks noChangeShapeType="1"/>
              <a:stCxn id="14347" idx="1"/>
              <a:endCxn id="14346" idx="6"/>
            </p:cNvCxnSpPr>
            <p:nvPr/>
          </p:nvCxnSpPr>
          <p:spPr bwMode="auto">
            <a:xfrm rot="10800000" flipV="1">
              <a:off x="1542" y="3710"/>
              <a:ext cx="2060" cy="130"/>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536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5362" name="Footer Placeholder 3"/>
          <p:cNvSpPr>
            <a:spLocks noGrp="1"/>
          </p:cNvSpPr>
          <p:nvPr>
            <p:ph type="ftr" sz="quarter" idx="10"/>
          </p:nvPr>
        </p:nvSpPr>
        <p:spPr>
          <a:noFill/>
        </p:spPr>
        <p:txBody>
          <a:bodyPr/>
          <a:lstStyle/>
          <a:p>
            <a:r>
              <a:rPr lang="en-US" dirty="0" smtClean="0"/>
              <a:t>CUST_TOOLS_</a:t>
            </a:r>
            <a:fld id="{12D582A1-09DE-49ED-A6F1-79D250F0DFA1}" type="slidenum">
              <a:rPr lang="en-US" smtClean="0"/>
              <a:pPr/>
              <a:t>11</a:t>
            </a:fld>
            <a:r>
              <a:rPr lang="en-US" dirty="0" smtClean="0"/>
              <a:t>0</a:t>
            </a:r>
          </a:p>
        </p:txBody>
      </p:sp>
      <p:grpSp>
        <p:nvGrpSpPr>
          <p:cNvPr id="15365" name="Group 11"/>
          <p:cNvGrpSpPr>
            <a:grpSpLocks/>
          </p:cNvGrpSpPr>
          <p:nvPr/>
        </p:nvGrpSpPr>
        <p:grpSpPr bwMode="auto">
          <a:xfrm>
            <a:off x="832874" y="1628800"/>
            <a:ext cx="7462838" cy="4268788"/>
            <a:chOff x="728" y="1404"/>
            <a:chExt cx="5093" cy="2689"/>
          </a:xfrm>
        </p:grpSpPr>
        <p:pic>
          <p:nvPicPr>
            <p:cNvPr id="15366" name="Picture 4"/>
            <p:cNvPicPr>
              <a:picLocks noChangeAspect="1" noChangeArrowheads="1"/>
            </p:cNvPicPr>
            <p:nvPr/>
          </p:nvPicPr>
          <p:blipFill>
            <a:blip r:embed="rId3" cstate="print"/>
            <a:srcRect/>
            <a:stretch>
              <a:fillRect/>
            </a:stretch>
          </p:blipFill>
          <p:spPr bwMode="auto">
            <a:xfrm>
              <a:off x="728" y="1404"/>
              <a:ext cx="4889" cy="2689"/>
            </a:xfrm>
            <a:prstGeom prst="rect">
              <a:avLst/>
            </a:prstGeom>
            <a:noFill/>
            <a:ln w="19050" algn="ctr">
              <a:noFill/>
              <a:miter lim="800000"/>
              <a:headEnd/>
              <a:tailEnd/>
            </a:ln>
          </p:spPr>
        </p:pic>
        <p:sp>
          <p:nvSpPr>
            <p:cNvPr id="15367" name="Oval 5"/>
            <p:cNvSpPr>
              <a:spLocks noChangeArrowheads="1"/>
            </p:cNvSpPr>
            <p:nvPr/>
          </p:nvSpPr>
          <p:spPr bwMode="auto">
            <a:xfrm>
              <a:off x="873" y="2045"/>
              <a:ext cx="1294" cy="160"/>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68" name="Text Box 6"/>
            <p:cNvSpPr txBox="1">
              <a:spLocks noChangeArrowheads="1"/>
            </p:cNvSpPr>
            <p:nvPr/>
          </p:nvSpPr>
          <p:spPr bwMode="auto">
            <a:xfrm>
              <a:off x="4209" y="1706"/>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Query call</a:t>
              </a:r>
            </a:p>
          </p:txBody>
        </p:sp>
        <p:cxnSp>
          <p:nvCxnSpPr>
            <p:cNvPr id="15369" name="AutoShape 7"/>
            <p:cNvCxnSpPr>
              <a:cxnSpLocks noChangeShapeType="1"/>
              <a:stCxn id="15368" idx="1"/>
              <a:endCxn id="15367" idx="6"/>
            </p:cNvCxnSpPr>
            <p:nvPr/>
          </p:nvCxnSpPr>
          <p:spPr bwMode="auto">
            <a:xfrm flipH="1">
              <a:off x="2173" y="1847"/>
              <a:ext cx="2030" cy="278"/>
            </a:xfrm>
            <a:prstGeom prst="straightConnector1">
              <a:avLst/>
            </a:prstGeom>
            <a:noFill/>
            <a:ln w="19050">
              <a:solidFill>
                <a:srgbClr val="CC3300"/>
              </a:solidFill>
              <a:round/>
              <a:headEnd/>
              <a:tailEnd type="triangle" w="med" len="med"/>
            </a:ln>
          </p:spPr>
        </p:cxnSp>
        <p:sp>
          <p:nvSpPr>
            <p:cNvPr id="15370" name="Oval 8"/>
            <p:cNvSpPr>
              <a:spLocks noChangeArrowheads="1"/>
            </p:cNvSpPr>
            <p:nvPr/>
          </p:nvSpPr>
          <p:spPr bwMode="auto">
            <a:xfrm>
              <a:off x="1225" y="285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71" name="Text Box 9"/>
            <p:cNvSpPr txBox="1">
              <a:spLocks noChangeArrowheads="1"/>
            </p:cNvSpPr>
            <p:nvPr/>
          </p:nvSpPr>
          <p:spPr bwMode="auto">
            <a:xfrm>
              <a:off x="4118" y="2840"/>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Method call</a:t>
              </a:r>
            </a:p>
          </p:txBody>
        </p:sp>
        <p:cxnSp>
          <p:nvCxnSpPr>
            <p:cNvPr id="15372" name="AutoShape 10"/>
            <p:cNvCxnSpPr>
              <a:cxnSpLocks noChangeShapeType="1"/>
              <a:stCxn id="15371" idx="1"/>
              <a:endCxn id="15370" idx="6"/>
            </p:cNvCxnSpPr>
            <p:nvPr/>
          </p:nvCxnSpPr>
          <p:spPr bwMode="auto">
            <a:xfrm flipH="1" flipV="1">
              <a:off x="2166" y="2912"/>
              <a:ext cx="1946" cy="69"/>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6388"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6386" name="Footer Placeholder 3"/>
          <p:cNvSpPr>
            <a:spLocks noGrp="1"/>
          </p:cNvSpPr>
          <p:nvPr>
            <p:ph type="ftr" sz="quarter" idx="10"/>
          </p:nvPr>
        </p:nvSpPr>
        <p:spPr>
          <a:noFill/>
        </p:spPr>
        <p:txBody>
          <a:bodyPr/>
          <a:lstStyle/>
          <a:p>
            <a:r>
              <a:rPr lang="en-US" dirty="0" smtClean="0"/>
              <a:t>CUST_TOOLS_</a:t>
            </a:r>
            <a:fld id="{D37240FD-5E20-4F05-AAB2-0DE092BF4398}" type="slidenum">
              <a:rPr lang="en-US" smtClean="0"/>
              <a:pPr/>
              <a:t>12</a:t>
            </a:fld>
            <a:r>
              <a:rPr lang="en-US" dirty="0" smtClean="0"/>
              <a:t>0</a:t>
            </a:r>
          </a:p>
        </p:txBody>
      </p:sp>
      <p:grpSp>
        <p:nvGrpSpPr>
          <p:cNvPr id="16389" name="Group 8"/>
          <p:cNvGrpSpPr>
            <a:grpSpLocks/>
          </p:cNvGrpSpPr>
          <p:nvPr/>
        </p:nvGrpSpPr>
        <p:grpSpPr bwMode="auto">
          <a:xfrm>
            <a:off x="723677" y="2420888"/>
            <a:ext cx="7678737" cy="2276475"/>
            <a:chOff x="671" y="1735"/>
            <a:chExt cx="5240" cy="1434"/>
          </a:xfrm>
        </p:grpSpPr>
        <p:pic>
          <p:nvPicPr>
            <p:cNvPr id="16390" name="Picture 2"/>
            <p:cNvPicPr>
              <a:picLocks noChangeAspect="1" noChangeArrowheads="1"/>
            </p:cNvPicPr>
            <p:nvPr/>
          </p:nvPicPr>
          <p:blipFill>
            <a:blip r:embed="rId3" cstate="print"/>
            <a:srcRect/>
            <a:stretch>
              <a:fillRect/>
            </a:stretch>
          </p:blipFill>
          <p:spPr bwMode="auto">
            <a:xfrm>
              <a:off x="724" y="1735"/>
              <a:ext cx="4921" cy="1434"/>
            </a:xfrm>
            <a:prstGeom prst="rect">
              <a:avLst/>
            </a:prstGeom>
            <a:noFill/>
            <a:ln w="19050" algn="ctr">
              <a:noFill/>
              <a:miter lim="800000"/>
              <a:headEnd/>
              <a:tailEnd/>
            </a:ln>
          </p:spPr>
        </p:pic>
        <p:sp>
          <p:nvSpPr>
            <p:cNvPr id="16391" name="Oval 5"/>
            <p:cNvSpPr>
              <a:spLocks noChangeArrowheads="1"/>
            </p:cNvSpPr>
            <p:nvPr/>
          </p:nvSpPr>
          <p:spPr bwMode="auto">
            <a:xfrm>
              <a:off x="671" y="233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6392" name="Text Box 6"/>
            <p:cNvSpPr txBox="1">
              <a:spLocks noChangeArrowheads="1"/>
            </p:cNvSpPr>
            <p:nvPr/>
          </p:nvSpPr>
          <p:spPr bwMode="auto">
            <a:xfrm>
              <a:off x="4299" y="2069"/>
              <a:ext cx="1612" cy="59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source code in super (ancestor) component</a:t>
              </a:r>
            </a:p>
          </p:txBody>
        </p:sp>
        <p:cxnSp>
          <p:nvCxnSpPr>
            <p:cNvPr id="16393" name="AutoShape 7"/>
            <p:cNvCxnSpPr>
              <a:cxnSpLocks noChangeShapeType="1"/>
              <a:stCxn id="16392" idx="1"/>
              <a:endCxn id="16391" idx="6"/>
            </p:cNvCxnSpPr>
            <p:nvPr/>
          </p:nvCxnSpPr>
          <p:spPr bwMode="auto">
            <a:xfrm flipH="1">
              <a:off x="1612" y="2364"/>
              <a:ext cx="2681" cy="28"/>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7413"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7410" name="Footer Placeholder 3"/>
          <p:cNvSpPr>
            <a:spLocks noGrp="1"/>
          </p:cNvSpPr>
          <p:nvPr>
            <p:ph type="ftr" sz="quarter" idx="10"/>
          </p:nvPr>
        </p:nvSpPr>
        <p:spPr>
          <a:noFill/>
        </p:spPr>
        <p:txBody>
          <a:bodyPr/>
          <a:lstStyle/>
          <a:p>
            <a:r>
              <a:rPr lang="en-US" dirty="0" smtClean="0"/>
              <a:t>CUST_TOOLS_</a:t>
            </a:r>
            <a:fld id="{F8D74B8D-1323-42B0-9AD3-C45AE52B946C}" type="slidenum">
              <a:rPr lang="en-US" smtClean="0"/>
              <a:pPr/>
              <a:t>13</a:t>
            </a:fld>
            <a:r>
              <a:rPr lang="en-US" dirty="0" smtClean="0"/>
              <a:t>0</a:t>
            </a:r>
          </a:p>
        </p:txBody>
      </p:sp>
      <p:sp>
        <p:nvSpPr>
          <p:cNvPr id="17412" name="Text Box 3"/>
          <p:cNvSpPr txBox="1">
            <a:spLocks noChangeArrowheads="1"/>
          </p:cNvSpPr>
          <p:nvPr/>
        </p:nvSpPr>
        <p:spPr bwMode="auto">
          <a:xfrm>
            <a:off x="1417687" y="3722266"/>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7414" name="Picture 5"/>
          <p:cNvPicPr>
            <a:picLocks noChangeAspect="1" noChangeArrowheads="1"/>
          </p:cNvPicPr>
          <p:nvPr/>
        </p:nvPicPr>
        <p:blipFill>
          <a:blip r:embed="rId3" cstate="print"/>
          <a:srcRect/>
          <a:stretch>
            <a:fillRect/>
          </a:stretch>
        </p:blipFill>
        <p:spPr bwMode="auto">
          <a:xfrm>
            <a:off x="971600" y="1772816"/>
            <a:ext cx="7185025" cy="390842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8437"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8434" name="Footer Placeholder 3"/>
          <p:cNvSpPr>
            <a:spLocks noGrp="1"/>
          </p:cNvSpPr>
          <p:nvPr>
            <p:ph type="ftr" sz="quarter" idx="10"/>
          </p:nvPr>
        </p:nvSpPr>
        <p:spPr>
          <a:noFill/>
        </p:spPr>
        <p:txBody>
          <a:bodyPr/>
          <a:lstStyle/>
          <a:p>
            <a:r>
              <a:rPr lang="en-US" dirty="0" smtClean="0"/>
              <a:t>CUST_TOOLS_</a:t>
            </a:r>
            <a:fld id="{1B2EC2C1-E540-4F9B-BE8D-E8A5C21E7954}" type="slidenum">
              <a:rPr lang="en-US" smtClean="0"/>
              <a:pPr/>
              <a:t>14</a:t>
            </a:fld>
            <a:r>
              <a:rPr lang="en-US" dirty="0" smtClean="0"/>
              <a:t>0</a:t>
            </a:r>
          </a:p>
        </p:txBody>
      </p:sp>
      <p:sp>
        <p:nvSpPr>
          <p:cNvPr id="18436"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8438" name="Picture 5"/>
          <p:cNvPicPr>
            <a:picLocks noChangeAspect="1" noChangeArrowheads="1"/>
          </p:cNvPicPr>
          <p:nvPr/>
        </p:nvPicPr>
        <p:blipFill>
          <a:blip r:embed="rId3" cstate="print"/>
          <a:srcRect/>
          <a:stretch>
            <a:fillRect/>
          </a:stretch>
        </p:blipFill>
        <p:spPr bwMode="auto">
          <a:xfrm>
            <a:off x="971600" y="1700808"/>
            <a:ext cx="7196137" cy="418465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9461"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9458" name="Footer Placeholder 3"/>
          <p:cNvSpPr>
            <a:spLocks noGrp="1"/>
          </p:cNvSpPr>
          <p:nvPr>
            <p:ph type="ftr" sz="quarter" idx="10"/>
          </p:nvPr>
        </p:nvSpPr>
        <p:spPr>
          <a:noFill/>
        </p:spPr>
        <p:txBody>
          <a:bodyPr/>
          <a:lstStyle/>
          <a:p>
            <a:r>
              <a:rPr lang="en-US" dirty="0" smtClean="0"/>
              <a:t>CUST_TOOLS_</a:t>
            </a:r>
            <a:fld id="{24A41E2E-3EC8-4583-959C-21F41DF2AF93}" type="slidenum">
              <a:rPr lang="en-US" smtClean="0"/>
              <a:pPr/>
              <a:t>15</a:t>
            </a:fld>
            <a:r>
              <a:rPr lang="en-US" dirty="0" smtClean="0"/>
              <a:t>0</a:t>
            </a:r>
          </a:p>
        </p:txBody>
      </p:sp>
      <p:sp>
        <p:nvSpPr>
          <p:cNvPr id="19460"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9462" name="Picture 5"/>
          <p:cNvPicPr>
            <a:picLocks noChangeAspect="1" noChangeArrowheads="1"/>
          </p:cNvPicPr>
          <p:nvPr/>
        </p:nvPicPr>
        <p:blipFill>
          <a:blip r:embed="rId3" cstate="print"/>
          <a:srcRect/>
          <a:stretch>
            <a:fillRect/>
          </a:stretch>
        </p:blipFill>
        <p:spPr bwMode="auto">
          <a:xfrm>
            <a:off x="971600" y="2348880"/>
            <a:ext cx="7197725" cy="2643187"/>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048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0482" name="Footer Placeholder 3"/>
          <p:cNvSpPr>
            <a:spLocks noGrp="1"/>
          </p:cNvSpPr>
          <p:nvPr>
            <p:ph type="ftr" sz="quarter" idx="10"/>
          </p:nvPr>
        </p:nvSpPr>
        <p:spPr>
          <a:noFill/>
        </p:spPr>
        <p:txBody>
          <a:bodyPr/>
          <a:lstStyle/>
          <a:p>
            <a:r>
              <a:rPr lang="en-US" dirty="0" smtClean="0"/>
              <a:t>CUST_TOOLS_</a:t>
            </a:r>
            <a:fld id="{C375DCDE-86F4-4195-A61D-51EE054ADB13}" type="slidenum">
              <a:rPr lang="en-US" smtClean="0"/>
              <a:pPr/>
              <a:t>16</a:t>
            </a:fld>
            <a:r>
              <a:rPr lang="en-US" dirty="0" smtClean="0"/>
              <a:t>0</a:t>
            </a:r>
          </a:p>
        </p:txBody>
      </p:sp>
      <p:pic>
        <p:nvPicPr>
          <p:cNvPr id="20485" name="Picture 4"/>
          <p:cNvPicPr>
            <a:picLocks noChangeAspect="1" noChangeArrowheads="1"/>
          </p:cNvPicPr>
          <p:nvPr/>
        </p:nvPicPr>
        <p:blipFill>
          <a:blip r:embed="rId3" cstate="print"/>
          <a:srcRect/>
          <a:stretch>
            <a:fillRect/>
          </a:stretch>
        </p:blipFill>
        <p:spPr bwMode="auto">
          <a:xfrm>
            <a:off x="1227733" y="1556792"/>
            <a:ext cx="6681788" cy="439420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1508"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1506" name="Footer Placeholder 3"/>
          <p:cNvSpPr>
            <a:spLocks noGrp="1"/>
          </p:cNvSpPr>
          <p:nvPr>
            <p:ph type="ftr" sz="quarter" idx="10"/>
          </p:nvPr>
        </p:nvSpPr>
        <p:spPr>
          <a:noFill/>
        </p:spPr>
        <p:txBody>
          <a:bodyPr/>
          <a:lstStyle/>
          <a:p>
            <a:r>
              <a:rPr lang="en-US" dirty="0" smtClean="0"/>
              <a:t>CUST_TOOLS_</a:t>
            </a:r>
            <a:fld id="{4D55675E-30C4-47CE-9913-81B8551B9D16}" type="slidenum">
              <a:rPr lang="en-US" smtClean="0"/>
              <a:pPr/>
              <a:t>17</a:t>
            </a:fld>
            <a:r>
              <a:rPr lang="en-US" dirty="0" smtClean="0"/>
              <a:t>0</a:t>
            </a:r>
          </a:p>
        </p:txBody>
      </p:sp>
      <p:pic>
        <p:nvPicPr>
          <p:cNvPr id="21509" name="Picture 4"/>
          <p:cNvPicPr>
            <a:picLocks noChangeAspect="1" noChangeArrowheads="1"/>
          </p:cNvPicPr>
          <p:nvPr/>
        </p:nvPicPr>
        <p:blipFill>
          <a:blip r:embed="rId3" cstate="print"/>
          <a:srcRect/>
          <a:stretch>
            <a:fillRect/>
          </a:stretch>
        </p:blipFill>
        <p:spPr bwMode="auto">
          <a:xfrm>
            <a:off x="960967" y="1916832"/>
            <a:ext cx="7208837" cy="33432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smtClean="0"/>
              <a:t>Hands-on Exercise (9)</a:t>
            </a:r>
          </a:p>
        </p:txBody>
      </p:sp>
      <p:sp>
        <p:nvSpPr>
          <p:cNvPr id="22530" name="Footer Placeholder 3"/>
          <p:cNvSpPr>
            <a:spLocks noGrp="1"/>
          </p:cNvSpPr>
          <p:nvPr>
            <p:ph type="ftr" sz="quarter" idx="10"/>
          </p:nvPr>
        </p:nvSpPr>
        <p:spPr>
          <a:noFill/>
        </p:spPr>
        <p:txBody>
          <a:bodyPr/>
          <a:lstStyle/>
          <a:p>
            <a:r>
              <a:rPr lang="en-US" dirty="0" smtClean="0"/>
              <a:t>CUST_TOOLS_</a:t>
            </a:r>
            <a:fld id="{F5532635-4C51-4320-B507-AEDC529F7AAB}" type="slidenum">
              <a:rPr lang="en-US" smtClean="0"/>
              <a:pPr/>
              <a:t>18</a:t>
            </a:fld>
            <a:r>
              <a:rPr lang="en-US" dirty="0" smtClean="0"/>
              <a:t>0</a:t>
            </a:r>
          </a:p>
        </p:txBody>
      </p:sp>
      <p:pic>
        <p:nvPicPr>
          <p:cNvPr id="225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25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Using the HTML Documentation Set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p:txBody>
          <a:bodyPr/>
          <a:lstStyle/>
          <a:p>
            <a:pPr marL="347472" indent="-347472" eaLnBrk="1" hangingPunct="1"/>
            <a:r>
              <a:rPr lang="en-US" dirty="0" smtClean="0"/>
              <a:t>BL Code Tracing (CT Log file)</a:t>
            </a:r>
          </a:p>
          <a:p>
            <a:pPr marL="347472" indent="-347472" eaLnBrk="1" hangingPunct="1"/>
            <a:r>
              <a:rPr lang="en-US" dirty="0" smtClean="0"/>
              <a:t>Use Set Debug Level</a:t>
            </a:r>
          </a:p>
        </p:txBody>
      </p:sp>
      <p:sp>
        <p:nvSpPr>
          <p:cNvPr id="23557" name="Rectangle 6"/>
          <p:cNvSpPr>
            <a:spLocks noGrp="1" noChangeArrowheads="1"/>
          </p:cNvSpPr>
          <p:nvPr>
            <p:ph type="title"/>
          </p:nvPr>
        </p:nvSpPr>
        <p:spPr>
          <a:noFill/>
        </p:spPr>
        <p:txBody>
          <a:bodyPr/>
          <a:lstStyle/>
          <a:p>
            <a:pPr eaLnBrk="1" hangingPunct="1"/>
            <a:r>
              <a:rPr lang="en-US" dirty="0" smtClean="0"/>
              <a:t>BL Customizations – Tools</a:t>
            </a:r>
          </a:p>
        </p:txBody>
      </p:sp>
      <p:sp>
        <p:nvSpPr>
          <p:cNvPr id="23554" name="Footer Placeholder 3"/>
          <p:cNvSpPr>
            <a:spLocks noGrp="1"/>
          </p:cNvSpPr>
          <p:nvPr>
            <p:ph type="ftr" sz="quarter" idx="10"/>
          </p:nvPr>
        </p:nvSpPr>
        <p:spPr>
          <a:noFill/>
        </p:spPr>
        <p:txBody>
          <a:bodyPr/>
          <a:lstStyle/>
          <a:p>
            <a:r>
              <a:rPr lang="en-US" dirty="0" smtClean="0"/>
              <a:t>CUST_TOOLS_</a:t>
            </a:r>
            <a:fld id="{10F48891-8828-4350-8F06-89F9E142711C}" type="slidenum">
              <a:rPr lang="en-US" smtClean="0"/>
              <a:pPr/>
              <a:t>19</a:t>
            </a:fld>
            <a:r>
              <a:rPr lang="en-US" dirty="0" smtClean="0"/>
              <a:t>0</a:t>
            </a:r>
          </a:p>
        </p:txBody>
      </p:sp>
      <p:pic>
        <p:nvPicPr>
          <p:cNvPr id="23556" name="Picture 4"/>
          <p:cNvPicPr>
            <a:picLocks noChangeAspect="1" noChangeArrowheads="1"/>
          </p:cNvPicPr>
          <p:nvPr/>
        </p:nvPicPr>
        <p:blipFill>
          <a:blip r:embed="rId3" cstate="print"/>
          <a:srcRect/>
          <a:stretch>
            <a:fillRect/>
          </a:stretch>
        </p:blipFill>
        <p:spPr bwMode="auto">
          <a:xfrm>
            <a:off x="1502552" y="1980083"/>
            <a:ext cx="6115050" cy="41132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marL="347472" indent="-347472" eaLnBrk="1" hangingPunct="1">
              <a:lnSpc>
                <a:spcPct val="80000"/>
              </a:lnSpc>
            </a:pPr>
            <a:r>
              <a:rPr lang="en-US" dirty="0" smtClean="0"/>
              <a:t>Documentation in HTML format</a:t>
            </a:r>
          </a:p>
          <a:p>
            <a:pPr marL="347472" indent="-347472" eaLnBrk="1" hangingPunct="1">
              <a:lnSpc>
                <a:spcPct val="80000"/>
              </a:lnSpc>
            </a:pPr>
            <a:r>
              <a:rPr lang="en-US" dirty="0" smtClean="0"/>
              <a:t>HTML pages containing information about projects and components in projects</a:t>
            </a:r>
          </a:p>
          <a:p>
            <a:pPr marL="347472" indent="-347472" eaLnBrk="1" hangingPunct="1">
              <a:lnSpc>
                <a:spcPct val="80000"/>
              </a:lnSpc>
            </a:pPr>
            <a:r>
              <a:rPr lang="en-US" dirty="0" smtClean="0"/>
              <a:t>Structure:</a:t>
            </a:r>
          </a:p>
          <a:p>
            <a:pPr marL="740664" lvl="1" indent="-283464" eaLnBrk="1" hangingPunct="1">
              <a:lnSpc>
                <a:spcPct val="80000"/>
              </a:lnSpc>
            </a:pPr>
            <a:r>
              <a:rPr lang="en-US" dirty="0" smtClean="0"/>
              <a:t>Separate folder for each project. Accessed through </a:t>
            </a:r>
            <a:r>
              <a:rPr lang="en-US" dirty="0" smtClean="0">
                <a:latin typeface="Courier New" pitchFamily="49" charset="0"/>
                <a:cs typeface="Courier New" pitchFamily="49" charset="0"/>
              </a:rPr>
              <a:t>index.htm</a:t>
            </a:r>
          </a:p>
          <a:p>
            <a:pPr marL="740664" lvl="1" indent="-283464" eaLnBrk="1" hangingPunct="1">
              <a:lnSpc>
                <a:spcPct val="80000"/>
              </a:lnSpc>
            </a:pPr>
            <a:r>
              <a:rPr lang="en-US" dirty="0" smtClean="0"/>
              <a:t>Separate sub-folder for each business component. Accessed through </a:t>
            </a:r>
            <a:r>
              <a:rPr lang="en-US" dirty="0" smtClean="0">
                <a:latin typeface="Courier New" pitchFamily="49" charset="0"/>
                <a:cs typeface="Courier New" pitchFamily="49" charset="0"/>
              </a:rPr>
              <a:t>index.htm</a:t>
            </a:r>
            <a:r>
              <a:rPr lang="en-US" dirty="0" smtClean="0"/>
              <a:t>.</a:t>
            </a:r>
          </a:p>
          <a:p>
            <a:pPr marL="740664" lvl="1" indent="-283464" eaLnBrk="1" hangingPunct="1">
              <a:lnSpc>
                <a:spcPct val="80000"/>
              </a:lnSpc>
            </a:pPr>
            <a:r>
              <a:rPr lang="en-US" dirty="0" smtClean="0"/>
              <a:t>Each method has a separate HTML file</a:t>
            </a:r>
            <a:br>
              <a:rPr lang="en-US" dirty="0" smtClean="0"/>
            </a:br>
            <a:r>
              <a:rPr lang="en-US" dirty="0" smtClean="0"/>
              <a:t>(</a:t>
            </a:r>
            <a:r>
              <a:rPr lang="en-US" dirty="0" smtClean="0">
                <a:latin typeface="Courier New" pitchFamily="49" charset="0"/>
                <a:cs typeface="Courier New" pitchFamily="49" charset="0"/>
              </a:rPr>
              <a:t>m-&lt;name&gt;.htm</a:t>
            </a:r>
            <a:r>
              <a:rPr lang="en-US" dirty="0" smtClean="0"/>
              <a:t>)</a:t>
            </a:r>
          </a:p>
          <a:p>
            <a:pPr marL="740664" lvl="1" indent="-283464" eaLnBrk="1" hangingPunct="1">
              <a:lnSpc>
                <a:spcPct val="80000"/>
              </a:lnSpc>
            </a:pPr>
            <a:r>
              <a:rPr lang="en-US" dirty="0" smtClean="0"/>
              <a:t>Each query has a separate HTML file </a:t>
            </a:r>
            <a:br>
              <a:rPr lang="en-US" dirty="0" smtClean="0"/>
            </a:br>
            <a:r>
              <a:rPr lang="en-US" dirty="0" smtClean="0"/>
              <a:t>(</a:t>
            </a:r>
            <a:r>
              <a:rPr lang="en-US" dirty="0" smtClean="0">
                <a:latin typeface="Courier New" pitchFamily="49" charset="0"/>
                <a:cs typeface="Courier New" pitchFamily="49" charset="0"/>
              </a:rPr>
              <a:t>q-&lt;name&gt;.htm</a:t>
            </a:r>
            <a:r>
              <a:rPr lang="en-US" dirty="0" smtClean="0"/>
              <a:t>)</a:t>
            </a:r>
          </a:p>
          <a:p>
            <a:pPr marL="740664" lvl="1" indent="-283464" eaLnBrk="1" hangingPunct="1">
              <a:lnSpc>
                <a:spcPct val="80000"/>
              </a:lnSpc>
            </a:pPr>
            <a:r>
              <a:rPr lang="en-US" dirty="0" smtClean="0"/>
              <a:t>Each structured data item (temp table or dataset) has a separate HTML file (</a:t>
            </a:r>
            <a:r>
              <a:rPr lang="en-US" dirty="0" smtClean="0">
                <a:latin typeface="Courier New" pitchFamily="49" charset="0"/>
                <a:cs typeface="Courier New" pitchFamily="49" charset="0"/>
              </a:rPr>
              <a:t>d-&lt;name&gt;.htm</a:t>
            </a:r>
            <a:r>
              <a:rPr lang="en-US" dirty="0" smtClean="0"/>
              <a:t>)</a:t>
            </a:r>
          </a:p>
        </p:txBody>
      </p:sp>
      <p:sp>
        <p:nvSpPr>
          <p:cNvPr id="6147" name="Rectangle 2"/>
          <p:cNvSpPr>
            <a:spLocks noGrp="1" noChangeArrowheads="1"/>
          </p:cNvSpPr>
          <p:nvPr>
            <p:ph type="title"/>
          </p:nvPr>
        </p:nvSpPr>
        <p:spPr/>
        <p:txBody>
          <a:bodyPr/>
          <a:lstStyle/>
          <a:p>
            <a:pPr eaLnBrk="1" hangingPunct="1"/>
            <a:r>
              <a:rPr lang="en-US" dirty="0" smtClean="0"/>
              <a:t>BL Customizations - Tools</a:t>
            </a:r>
          </a:p>
        </p:txBody>
      </p:sp>
      <p:sp>
        <p:nvSpPr>
          <p:cNvPr id="6146" name="Footer Placeholder 3"/>
          <p:cNvSpPr>
            <a:spLocks noGrp="1"/>
          </p:cNvSpPr>
          <p:nvPr>
            <p:ph type="ftr" sz="quarter" idx="10"/>
          </p:nvPr>
        </p:nvSpPr>
        <p:spPr>
          <a:noFill/>
        </p:spPr>
        <p:txBody>
          <a:bodyPr/>
          <a:lstStyle/>
          <a:p>
            <a:r>
              <a:rPr lang="en-US" dirty="0" smtClean="0"/>
              <a:t>CUST_TOOLS_020</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idx="1"/>
          </p:nvPr>
        </p:nvSpPr>
        <p:spPr/>
        <p:txBody>
          <a:bodyPr/>
          <a:lstStyle/>
          <a:p>
            <a:pPr marL="533400" indent="-533400" eaLnBrk="1" hangingPunct="1">
              <a:buNone/>
            </a:pPr>
            <a:r>
              <a:rPr lang="en-US" dirty="0" smtClean="0"/>
              <a:t>Use View CT Logfile</a:t>
            </a:r>
          </a:p>
        </p:txBody>
      </p:sp>
      <p:sp>
        <p:nvSpPr>
          <p:cNvPr id="24580" name="Rectangle 4"/>
          <p:cNvSpPr>
            <a:spLocks noGrp="1" noChangeArrowheads="1"/>
          </p:cNvSpPr>
          <p:nvPr>
            <p:ph type="title"/>
          </p:nvPr>
        </p:nvSpPr>
        <p:spPr>
          <a:noFill/>
        </p:spPr>
        <p:txBody>
          <a:bodyPr/>
          <a:lstStyle/>
          <a:p>
            <a:pPr eaLnBrk="1" hangingPunct="1"/>
            <a:r>
              <a:rPr lang="en-US" dirty="0" smtClean="0"/>
              <a:t>BL Customizations – BL Code Tracing</a:t>
            </a:r>
          </a:p>
        </p:txBody>
      </p:sp>
      <p:sp>
        <p:nvSpPr>
          <p:cNvPr id="24578" name="Footer Placeholder 3"/>
          <p:cNvSpPr>
            <a:spLocks noGrp="1"/>
          </p:cNvSpPr>
          <p:nvPr>
            <p:ph type="ftr" sz="quarter" idx="10"/>
          </p:nvPr>
        </p:nvSpPr>
        <p:spPr>
          <a:noFill/>
        </p:spPr>
        <p:txBody>
          <a:bodyPr/>
          <a:lstStyle/>
          <a:p>
            <a:r>
              <a:rPr lang="en-US" dirty="0" smtClean="0"/>
              <a:t>CUST_TOOLS_</a:t>
            </a:r>
            <a:fld id="{EC744174-B613-4204-9888-94F1D95BA243}" type="slidenum">
              <a:rPr lang="en-US" smtClean="0"/>
              <a:pPr/>
              <a:t>20</a:t>
            </a:fld>
            <a:r>
              <a:rPr lang="en-US" dirty="0" smtClean="0"/>
              <a:t>0</a:t>
            </a:r>
          </a:p>
        </p:txBody>
      </p:sp>
      <p:pic>
        <p:nvPicPr>
          <p:cNvPr id="24581" name="Picture 5"/>
          <p:cNvPicPr>
            <a:picLocks noChangeAspect="1" noChangeArrowheads="1"/>
          </p:cNvPicPr>
          <p:nvPr/>
        </p:nvPicPr>
        <p:blipFill>
          <a:blip r:embed="rId3" cstate="print"/>
          <a:srcRect/>
          <a:stretch>
            <a:fillRect/>
          </a:stretch>
        </p:blipFill>
        <p:spPr bwMode="auto">
          <a:xfrm>
            <a:off x="1169814" y="1700808"/>
            <a:ext cx="6786562" cy="40449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smtClean="0"/>
              <a:t>Hands-on Exercise (10)</a:t>
            </a:r>
          </a:p>
        </p:txBody>
      </p:sp>
      <p:sp>
        <p:nvSpPr>
          <p:cNvPr id="25602" name="Footer Placeholder 3"/>
          <p:cNvSpPr>
            <a:spLocks noGrp="1"/>
          </p:cNvSpPr>
          <p:nvPr>
            <p:ph type="ftr" sz="quarter" idx="10"/>
          </p:nvPr>
        </p:nvSpPr>
        <p:spPr>
          <a:noFill/>
        </p:spPr>
        <p:txBody>
          <a:bodyPr/>
          <a:lstStyle/>
          <a:p>
            <a:r>
              <a:rPr lang="en-US" dirty="0" smtClean="0"/>
              <a:t>CUST_TOOLS_</a:t>
            </a:r>
            <a:fld id="{CC3E0FC2-1066-4BD6-A2B1-5FC9390E64EE}" type="slidenum">
              <a:rPr lang="en-US" smtClean="0"/>
              <a:pPr/>
              <a:t>21</a:t>
            </a:fld>
            <a:r>
              <a:rPr lang="en-US" dirty="0" smtClean="0"/>
              <a:t>0</a:t>
            </a:r>
          </a:p>
        </p:txBody>
      </p:sp>
      <p:pic>
        <p:nvPicPr>
          <p:cNvPr id="2560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560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Use Business Logic Logging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92500"/>
          </a:bodyPr>
          <a:lstStyle/>
          <a:p>
            <a:pPr marL="0" indent="0" eaLnBrk="1" hangingPunct="1">
              <a:buNone/>
            </a:pPr>
            <a:r>
              <a:rPr lang="en-US" dirty="0" smtClean="0"/>
              <a:t>Methods from same component can be called directly from Customization code. For example:</a:t>
            </a:r>
          </a:p>
          <a:p>
            <a:pPr marL="347472" indent="-347472"/>
            <a:r>
              <a:rPr lang="en-US" dirty="0" smtClean="0">
                <a:latin typeface="Courier New" pitchFamily="49" charset="0"/>
                <a:cs typeface="Courier New" pitchFamily="49" charset="0"/>
              </a:rPr>
              <a:t>SetMessage</a:t>
            </a:r>
            <a:r>
              <a:rPr lang="en-US" dirty="0" smtClean="0"/>
              <a:t> to set a certain message accompanying an error status</a:t>
            </a:r>
          </a:p>
          <a:p>
            <a:pPr marL="347472" indent="-347472">
              <a:lnSpc>
                <a:spcPct val="110000"/>
              </a:lnSpc>
              <a:spcAft>
                <a:spcPts val="1200"/>
              </a:spcAft>
            </a:pPr>
            <a:r>
              <a:rPr lang="en-US" dirty="0" smtClean="0">
                <a:latin typeface="Courier New" pitchFamily="49" charset="0"/>
                <a:cs typeface="Courier New" pitchFamily="49" charset="0"/>
              </a:rPr>
              <a:t>GetPublicData</a:t>
            </a:r>
            <a:r>
              <a:rPr lang="en-US" dirty="0" smtClean="0"/>
              <a:t> to retrieve the value of a public data item:</a:t>
            </a:r>
          </a:p>
          <a:p>
            <a:pPr marL="347472" indent="0">
              <a:lnSpc>
                <a:spcPct val="110000"/>
              </a:lnSpc>
              <a:spcAft>
                <a:spcPts val="1200"/>
              </a:spcAft>
              <a:buNone/>
            </a:pPr>
            <a:r>
              <a:rPr lang="en-US" dirty="0" smtClean="0">
                <a:latin typeface="Courier New" pitchFamily="49" charset="0"/>
                <a:cs typeface="Courier New" pitchFamily="49" charset="0"/>
              </a:rPr>
              <a:t>RUN GetPublicData ("vcActivityCode",OUTPUT vcActivityCode, OUTPUT viReturn)</a:t>
            </a:r>
            <a:endParaRPr lang="en-US" sz="1100" dirty="0" smtClean="0">
              <a:latin typeface="Courier New" pitchFamily="49" charset="0"/>
              <a:cs typeface="Courier New" pitchFamily="49" charset="0"/>
            </a:endParaRPr>
          </a:p>
          <a:p>
            <a:pPr marL="347472" indent="-347472"/>
            <a:r>
              <a:rPr lang="en-US" dirty="0" smtClean="0">
                <a:latin typeface="Courier New" pitchFamily="49" charset="0"/>
                <a:cs typeface="Courier New" pitchFamily="49" charset="0"/>
              </a:rPr>
              <a:t>SetPublicData</a:t>
            </a:r>
            <a:r>
              <a:rPr lang="en-US" dirty="0" smtClean="0"/>
              <a:t> to assign a value to a public data item</a:t>
            </a:r>
          </a:p>
        </p:txBody>
      </p:sp>
      <p:sp>
        <p:nvSpPr>
          <p:cNvPr id="26627" name="Rectangle 2"/>
          <p:cNvSpPr>
            <a:spLocks noGrp="1" noChangeArrowheads="1"/>
          </p:cNvSpPr>
          <p:nvPr>
            <p:ph type="title"/>
          </p:nvPr>
        </p:nvSpPr>
        <p:spPr/>
        <p:txBody>
          <a:bodyPr/>
          <a:lstStyle/>
          <a:p>
            <a:pPr eaLnBrk="1" hangingPunct="1"/>
            <a:r>
              <a:rPr lang="en-US" dirty="0" smtClean="0"/>
              <a:t>BL Customizations</a:t>
            </a:r>
          </a:p>
        </p:txBody>
      </p:sp>
      <p:sp>
        <p:nvSpPr>
          <p:cNvPr id="26626" name="Footer Placeholder 3"/>
          <p:cNvSpPr>
            <a:spLocks noGrp="1"/>
          </p:cNvSpPr>
          <p:nvPr>
            <p:ph type="ftr" sz="quarter" idx="10"/>
          </p:nvPr>
        </p:nvSpPr>
        <p:spPr>
          <a:noFill/>
        </p:spPr>
        <p:txBody>
          <a:bodyPr/>
          <a:lstStyle/>
          <a:p>
            <a:r>
              <a:rPr lang="en-US" dirty="0" smtClean="0"/>
              <a:t>CUST_TOOLS_</a:t>
            </a:r>
            <a:fld id="{E9249348-35CD-43DD-B35D-94769813B8F3}" type="slidenum">
              <a:rPr lang="en-US" smtClean="0"/>
              <a:pPr/>
              <a:t>22</a:t>
            </a:fld>
            <a:r>
              <a:rPr lang="en-US" dirty="0" smtClean="0"/>
              <a:t>0</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marL="0" indent="0" eaLnBrk="1" hangingPunct="1">
              <a:buNone/>
            </a:pPr>
            <a:r>
              <a:rPr lang="en-US" dirty="0" smtClean="0"/>
              <a:t>Methods from other components need to be called through their proper instance</a:t>
            </a:r>
          </a:p>
        </p:txBody>
      </p:sp>
      <p:sp>
        <p:nvSpPr>
          <p:cNvPr id="27651" name="Rectangle 2"/>
          <p:cNvSpPr>
            <a:spLocks noGrp="1" noChangeArrowheads="1"/>
          </p:cNvSpPr>
          <p:nvPr>
            <p:ph type="title"/>
          </p:nvPr>
        </p:nvSpPr>
        <p:spPr/>
        <p:txBody>
          <a:bodyPr/>
          <a:lstStyle/>
          <a:p>
            <a:pPr eaLnBrk="1" hangingPunct="1"/>
            <a:r>
              <a:rPr lang="en-US" dirty="0" smtClean="0"/>
              <a:t>BL Customizations</a:t>
            </a:r>
          </a:p>
        </p:txBody>
      </p:sp>
      <p:sp>
        <p:nvSpPr>
          <p:cNvPr id="27650" name="Footer Placeholder 3"/>
          <p:cNvSpPr>
            <a:spLocks noGrp="1"/>
          </p:cNvSpPr>
          <p:nvPr>
            <p:ph type="ftr" sz="quarter" idx="10"/>
          </p:nvPr>
        </p:nvSpPr>
        <p:spPr>
          <a:noFill/>
        </p:spPr>
        <p:txBody>
          <a:bodyPr/>
          <a:lstStyle/>
          <a:p>
            <a:r>
              <a:rPr lang="en-US" dirty="0" smtClean="0"/>
              <a:t>CUST_TOOLS_</a:t>
            </a:r>
            <a:fld id="{E242D634-21E8-4697-B3D9-0B392F18701F}" type="slidenum">
              <a:rPr lang="en-US" smtClean="0"/>
              <a:pPr/>
              <a:t>23</a:t>
            </a:fld>
            <a:r>
              <a:rPr lang="en-US" dirty="0" smtClean="0"/>
              <a:t>0</a:t>
            </a:r>
          </a:p>
        </p:txBody>
      </p:sp>
      <p:grpSp>
        <p:nvGrpSpPr>
          <p:cNvPr id="11" name="Group 10"/>
          <p:cNvGrpSpPr/>
          <p:nvPr/>
        </p:nvGrpSpPr>
        <p:grpSpPr>
          <a:xfrm>
            <a:off x="644483" y="2060848"/>
            <a:ext cx="7845425" cy="3847207"/>
            <a:chOff x="582613" y="2439988"/>
            <a:chExt cx="7845425" cy="3847207"/>
          </a:xfrm>
        </p:grpSpPr>
        <p:sp>
          <p:nvSpPr>
            <p:cNvPr id="27653" name="Text Box 4"/>
            <p:cNvSpPr txBox="1">
              <a:spLocks noChangeArrowheads="1"/>
            </p:cNvSpPr>
            <p:nvPr/>
          </p:nvSpPr>
          <p:spPr bwMode="auto">
            <a:xfrm>
              <a:off x="1049338" y="2439988"/>
              <a:ext cx="7378700" cy="3847207"/>
            </a:xfrm>
            <a:prstGeom prst="rect">
              <a:avLst/>
            </a:prstGeom>
            <a:noFill/>
            <a:ln w="9525" algn="ctr">
              <a:noFill/>
              <a:miter lim="800000"/>
              <a:headEnd/>
              <a:tailEnd/>
            </a:ln>
          </p:spPr>
          <p:txBody>
            <a:bodyPr tIns="91440" bIns="91440">
              <a:spAutoFit/>
            </a:bodyPr>
            <a:lstStyle/>
            <a:p>
              <a:pPr algn="l"/>
              <a:r>
                <a:rPr lang="en-US" sz="1400" dirty="0">
                  <a:latin typeface="+mj-lt"/>
                </a:rPr>
                <a:t>Define variable viSessionId as integer no-undo.</a:t>
              </a:r>
            </a:p>
            <a:p>
              <a:pPr algn="l"/>
              <a:r>
                <a:rPr lang="en-US" sz="1400" dirty="0">
                  <a:latin typeface="+mj-lt"/>
                </a:rPr>
                <a:t>Define variable vc as character no-undo.</a:t>
              </a:r>
            </a:p>
            <a:p>
              <a:pPr algn="l"/>
              <a:r>
                <a:rPr lang="en-US" sz="1400" dirty="0">
                  <a:latin typeface="+mj-lt"/>
                </a:rPr>
                <a:t>Define variable viReturn as integer no-undo.</a:t>
              </a:r>
            </a:p>
            <a:p>
              <a:pPr algn="l"/>
              <a:r>
                <a:rPr lang="en-US" sz="1400" dirty="0">
                  <a:latin typeface="+mj-lt"/>
                </a:rPr>
                <a:t>Define variable vh as handle no-undo. </a:t>
              </a:r>
            </a:p>
            <a:p>
              <a:pPr algn="l"/>
              <a:r>
                <a:rPr lang="en-US" sz="1400" dirty="0">
                  <a:latin typeface="+mj-lt"/>
                </a:rPr>
                <a:t>Define variable viSafInstance as integer no-undo.</a:t>
              </a:r>
            </a:p>
            <a:p>
              <a:pPr algn="l"/>
              <a:endParaRPr lang="en-US" sz="1400" dirty="0">
                <a:latin typeface="+mj-lt"/>
              </a:endParaRPr>
            </a:p>
            <a:p>
              <a:pPr algn="l"/>
              <a:r>
                <a:rPr lang="en-US" sz="1400" dirty="0">
                  <a:solidFill>
                    <a:srgbClr val="000099"/>
                  </a:solidFill>
                  <a:latin typeface="+mj-lt"/>
                </a:rPr>
                <a:t>run GetPublicData (input "viSessionId", output vc, output viReturn).</a:t>
              </a:r>
            </a:p>
            <a:p>
              <a:pPr algn="l"/>
              <a:r>
                <a:rPr lang="en-US" sz="1400" dirty="0">
                  <a:latin typeface="+mj-lt"/>
                </a:rPr>
                <a:t>Assign viSessionId = integer(vc).</a:t>
              </a:r>
            </a:p>
            <a:p>
              <a:pPr algn="l"/>
              <a:endParaRPr lang="en-US" sz="1400" dirty="0">
                <a:latin typeface="+mj-lt"/>
              </a:endParaRPr>
            </a:p>
            <a:p>
              <a:pPr algn="l"/>
              <a:r>
                <a:rPr lang="en-US" sz="1400" dirty="0">
                  <a:solidFill>
                    <a:srgbClr val="000099"/>
                  </a:solidFill>
                  <a:latin typeface="+mj-lt"/>
                </a:rPr>
                <a:t>run ins/ins__bsaf.p persistent set vh.</a:t>
              </a:r>
            </a:p>
            <a:p>
              <a:pPr algn="l"/>
              <a:r>
                <a:rPr lang="en-US" sz="1400" dirty="0">
                  <a:latin typeface="+mj-lt"/>
                </a:rPr>
                <a:t>run MainBlock in vh</a:t>
              </a:r>
            </a:p>
            <a:p>
              <a:pPr algn="l"/>
              <a:r>
                <a:rPr lang="en-US" sz="1400" dirty="0">
                  <a:latin typeface="+mj-lt"/>
                </a:rPr>
                <a:t>   (input viSessionId, input 0, input 0, input no, input “”,</a:t>
              </a:r>
            </a:p>
            <a:p>
              <a:pPr algn="l"/>
              <a:r>
                <a:rPr lang="en-US" sz="1400" dirty="0">
                  <a:latin typeface="+mj-lt"/>
                </a:rPr>
                <a:t>    input-output viSafInstance , output viReturn).</a:t>
              </a:r>
            </a:p>
            <a:p>
              <a:pPr algn="l"/>
              <a:r>
                <a:rPr lang="en-US" sz="1400" dirty="0">
                  <a:latin typeface="+mj-lt"/>
                </a:rPr>
                <a:t>run &lt;method&gt; in vh (&lt;parameters&gt;).</a:t>
              </a:r>
            </a:p>
            <a:p>
              <a:pPr algn="l"/>
              <a:r>
                <a:rPr lang="en-US" sz="1400" dirty="0">
                  <a:latin typeface="+mj-lt"/>
                </a:rPr>
                <a:t>run StopInstance in vh</a:t>
              </a:r>
            </a:p>
            <a:p>
              <a:pPr algn="l"/>
              <a:r>
                <a:rPr lang="en-US" sz="1400" dirty="0">
                  <a:latin typeface="+mj-lt"/>
                </a:rPr>
                <a:t>   (input "", input "", input "", input no, output viReturn).</a:t>
              </a:r>
            </a:p>
            <a:p>
              <a:pPr algn="l"/>
              <a:r>
                <a:rPr lang="en-US" sz="1400" dirty="0">
                  <a:latin typeface="+mj-lt"/>
                </a:rPr>
                <a:t>delete procedure vh.</a:t>
              </a:r>
            </a:p>
          </p:txBody>
        </p:sp>
        <p:sp>
          <p:nvSpPr>
            <p:cNvPr id="27654" name="Oval 5"/>
            <p:cNvSpPr>
              <a:spLocks noChangeAspect="1" noChangeArrowheads="1"/>
            </p:cNvSpPr>
            <p:nvPr/>
          </p:nvSpPr>
          <p:spPr bwMode="auto">
            <a:xfrm>
              <a:off x="582613" y="3644900"/>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27655" name="Oval 6"/>
            <p:cNvSpPr>
              <a:spLocks noChangeAspect="1" noChangeArrowheads="1"/>
            </p:cNvSpPr>
            <p:nvPr/>
          </p:nvSpPr>
          <p:spPr bwMode="auto">
            <a:xfrm>
              <a:off x="4970463" y="4221163"/>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27656" name="Oval 7"/>
            <p:cNvSpPr>
              <a:spLocks noChangeAspect="1" noChangeArrowheads="1"/>
            </p:cNvSpPr>
            <p:nvPr/>
          </p:nvSpPr>
          <p:spPr bwMode="auto">
            <a:xfrm>
              <a:off x="784225" y="4797425"/>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sp>
          <p:nvSpPr>
            <p:cNvPr id="27657" name="Oval 8"/>
            <p:cNvSpPr>
              <a:spLocks noChangeAspect="1" noChangeArrowheads="1"/>
            </p:cNvSpPr>
            <p:nvPr/>
          </p:nvSpPr>
          <p:spPr bwMode="auto">
            <a:xfrm>
              <a:off x="4438650" y="515778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4</a:t>
              </a:r>
            </a:p>
          </p:txBody>
        </p:sp>
        <p:sp>
          <p:nvSpPr>
            <p:cNvPr id="27658" name="Oval 9"/>
            <p:cNvSpPr>
              <a:spLocks noChangeAspect="1" noChangeArrowheads="1"/>
            </p:cNvSpPr>
            <p:nvPr/>
          </p:nvSpPr>
          <p:spPr bwMode="auto">
            <a:xfrm>
              <a:off x="650875" y="5516563"/>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5</a:t>
              </a:r>
            </a:p>
          </p:txBody>
        </p:sp>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Using another business component:</a:t>
            </a:r>
          </a:p>
          <a:p>
            <a:pPr marL="594360" indent="0" eaLnBrk="1" hangingPunct="1">
              <a:buNone/>
            </a:pPr>
            <a:r>
              <a:rPr lang="en-US" dirty="0" smtClean="0"/>
              <a:t>Example – Create Projects</a:t>
            </a:r>
          </a:p>
          <a:p>
            <a:pPr eaLnBrk="1" hangingPunct="1"/>
            <a:r>
              <a:rPr lang="en-US" dirty="0" smtClean="0"/>
              <a:t>Project code must be ‘P&lt;99999&gt;’ with a sequence number that has no gaps</a:t>
            </a:r>
          </a:p>
          <a:p>
            <a:pPr eaLnBrk="1" hangingPunct="1"/>
            <a:r>
              <a:rPr lang="en-US" dirty="0" smtClean="0"/>
              <a:t>We will use methods </a:t>
            </a:r>
            <a:r>
              <a:rPr lang="en-US" dirty="0" smtClean="0">
                <a:latin typeface="Courier New" pitchFamily="49" charset="0"/>
                <a:cs typeface="Courier New" pitchFamily="49" charset="0"/>
              </a:rPr>
              <a:t>GetNumber</a:t>
            </a:r>
            <a:r>
              <a:rPr lang="en-US" dirty="0" smtClean="0"/>
              <a:t> + </a:t>
            </a:r>
            <a:r>
              <a:rPr lang="en-US" dirty="0" smtClean="0">
                <a:latin typeface="Courier New" pitchFamily="49" charset="0"/>
                <a:cs typeface="Courier New" pitchFamily="49" charset="0"/>
              </a:rPr>
              <a:t>CommitNumber</a:t>
            </a:r>
            <a:r>
              <a:rPr lang="en-US" dirty="0" smtClean="0"/>
              <a:t> + </a:t>
            </a:r>
            <a:r>
              <a:rPr lang="en-US" dirty="0" smtClean="0">
                <a:latin typeface="Courier New" pitchFamily="49" charset="0"/>
                <a:cs typeface="Courier New" pitchFamily="49" charset="0"/>
              </a:rPr>
              <a:t>ReleaseNumber</a:t>
            </a:r>
            <a:r>
              <a:rPr lang="en-US" dirty="0" smtClean="0"/>
              <a:t> of class </a:t>
            </a:r>
            <a:r>
              <a:rPr lang="en-US" dirty="0" smtClean="0">
                <a:latin typeface="Courier New" pitchFamily="49" charset="0"/>
                <a:cs typeface="Courier New" pitchFamily="49" charset="0"/>
              </a:rPr>
              <a:t>BNumber</a:t>
            </a:r>
            <a:r>
              <a:rPr lang="en-US" dirty="0" smtClean="0"/>
              <a:t> for this</a:t>
            </a:r>
          </a:p>
          <a:p>
            <a:pPr eaLnBrk="1" hangingPunct="1">
              <a:buFont typeface="Webdings" pitchFamily="18" charset="2"/>
              <a:buNone/>
            </a:pPr>
            <a:endParaRPr lang="en-US" dirty="0" smtClean="0"/>
          </a:p>
        </p:txBody>
      </p:sp>
      <p:sp>
        <p:nvSpPr>
          <p:cNvPr id="28675" name="Rectangle 2"/>
          <p:cNvSpPr>
            <a:spLocks noGrp="1" noChangeArrowheads="1"/>
          </p:cNvSpPr>
          <p:nvPr>
            <p:ph type="title"/>
          </p:nvPr>
        </p:nvSpPr>
        <p:spPr/>
        <p:txBody>
          <a:bodyPr/>
          <a:lstStyle/>
          <a:p>
            <a:pPr eaLnBrk="1" hangingPunct="1"/>
            <a:r>
              <a:rPr lang="en-US" dirty="0" smtClean="0"/>
              <a:t>BL Customizations</a:t>
            </a:r>
          </a:p>
        </p:txBody>
      </p:sp>
      <p:sp>
        <p:nvSpPr>
          <p:cNvPr id="28674" name="Footer Placeholder 3"/>
          <p:cNvSpPr>
            <a:spLocks noGrp="1"/>
          </p:cNvSpPr>
          <p:nvPr>
            <p:ph type="ftr" sz="quarter" idx="10"/>
          </p:nvPr>
        </p:nvSpPr>
        <p:spPr>
          <a:noFill/>
        </p:spPr>
        <p:txBody>
          <a:bodyPr/>
          <a:lstStyle/>
          <a:p>
            <a:r>
              <a:rPr lang="en-US" dirty="0" smtClean="0"/>
              <a:t>CUST_TOOLS_</a:t>
            </a:r>
            <a:fld id="{8CD2E94F-68DA-408A-B477-39B320CCB337}" type="slidenum">
              <a:rPr lang="en-US" smtClean="0"/>
              <a:pPr/>
              <a:t>24</a:t>
            </a:fld>
            <a:r>
              <a:rPr lang="en-US" dirty="0" smtClean="0"/>
              <a:t>0</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variables.i</a:t>
            </a:r>
          </a:p>
        </p:txBody>
      </p:sp>
      <p:sp>
        <p:nvSpPr>
          <p:cNvPr id="29699" name="Rectangle 2"/>
          <p:cNvSpPr>
            <a:spLocks noGrp="1" noChangeArrowheads="1"/>
          </p:cNvSpPr>
          <p:nvPr>
            <p:ph type="title"/>
          </p:nvPr>
        </p:nvSpPr>
        <p:spPr/>
        <p:txBody>
          <a:bodyPr/>
          <a:lstStyle/>
          <a:p>
            <a:pPr eaLnBrk="1" hangingPunct="1"/>
            <a:r>
              <a:rPr lang="en-US" dirty="0" smtClean="0"/>
              <a:t>BL Customizations</a:t>
            </a:r>
          </a:p>
        </p:txBody>
      </p:sp>
      <p:sp>
        <p:nvSpPr>
          <p:cNvPr id="29698" name="Footer Placeholder 3"/>
          <p:cNvSpPr>
            <a:spLocks noGrp="1"/>
          </p:cNvSpPr>
          <p:nvPr>
            <p:ph type="ftr" sz="quarter" idx="10"/>
          </p:nvPr>
        </p:nvSpPr>
        <p:spPr>
          <a:noFill/>
        </p:spPr>
        <p:txBody>
          <a:bodyPr/>
          <a:lstStyle/>
          <a:p>
            <a:r>
              <a:rPr lang="en-US" dirty="0" smtClean="0"/>
              <a:t>CUST_TOOLS_</a:t>
            </a:r>
            <a:fld id="{36BE1EBB-1AA7-4E24-A250-E1944CB1ABAE}" type="slidenum">
              <a:rPr lang="en-US" smtClean="0"/>
              <a:pPr/>
              <a:t>25</a:t>
            </a:fld>
            <a:r>
              <a:rPr lang="en-US" dirty="0" smtClean="0"/>
              <a:t>0</a:t>
            </a:r>
          </a:p>
        </p:txBody>
      </p:sp>
      <p:sp>
        <p:nvSpPr>
          <p:cNvPr id="29701" name="Text Box 4"/>
          <p:cNvSpPr txBox="1">
            <a:spLocks noChangeArrowheads="1"/>
          </p:cNvSpPr>
          <p:nvPr/>
        </p:nvSpPr>
        <p:spPr bwMode="auto">
          <a:xfrm>
            <a:off x="571451" y="2852936"/>
            <a:ext cx="7975600" cy="2152650"/>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Define variable viSessionId as integer no-undo.</a:t>
            </a:r>
          </a:p>
          <a:p>
            <a:pPr algn="l"/>
            <a:r>
              <a:rPr lang="en-US" sz="1600" dirty="0">
                <a:latin typeface="Courier New" pitchFamily="49" charset="0"/>
              </a:rPr>
              <a:t>Define variable vc as character no-undo.</a:t>
            </a:r>
          </a:p>
          <a:p>
            <a:pPr algn="l"/>
            <a:r>
              <a:rPr lang="en-US" sz="1600" dirty="0">
                <a:latin typeface="Courier New" pitchFamily="49" charset="0"/>
              </a:rPr>
              <a:t>Define variable viMethodReturn as integer no-undo.</a:t>
            </a:r>
          </a:p>
          <a:p>
            <a:pPr algn="l"/>
            <a:r>
              <a:rPr lang="en-US" sz="1600" dirty="0">
                <a:latin typeface="Courier New" pitchFamily="49" charset="0"/>
              </a:rPr>
              <a:t>Define variable viReturn as integer no-undo.</a:t>
            </a:r>
          </a:p>
          <a:p>
            <a:pPr algn="l"/>
            <a:r>
              <a:rPr lang="en-US" sz="1600" dirty="0">
                <a:latin typeface="Courier New" pitchFamily="49" charset="0"/>
              </a:rPr>
              <a:t>Define variable viCompany as integer no-undo.</a:t>
            </a:r>
          </a:p>
          <a:p>
            <a:pPr algn="l"/>
            <a:r>
              <a:rPr lang="en-US" sz="1600" dirty="0">
                <a:latin typeface="Courier New" pitchFamily="49" charset="0"/>
              </a:rPr>
              <a:t>Define variable viNum as integer no-undo.</a:t>
            </a:r>
          </a:p>
          <a:p>
            <a:pPr algn="l"/>
            <a:r>
              <a:rPr lang="en-US" sz="1600" dirty="0">
                <a:latin typeface="Courier New" pitchFamily="49" charset="0"/>
              </a:rPr>
              <a:t>Define variable vh as handle no-undo. </a:t>
            </a:r>
          </a:p>
          <a:p>
            <a:pPr algn="l"/>
            <a:r>
              <a:rPr lang="en-US" sz="1600" dirty="0">
                <a:latin typeface="Courier New" pitchFamily="49" charset="0"/>
              </a:rPr>
              <a:t>Define variable viBNumberInstance as integer no-undo.</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startbnumber.i</a:t>
            </a:r>
          </a:p>
        </p:txBody>
      </p:sp>
      <p:sp>
        <p:nvSpPr>
          <p:cNvPr id="30723" name="Rectangle 2"/>
          <p:cNvSpPr>
            <a:spLocks noGrp="1" noChangeArrowheads="1"/>
          </p:cNvSpPr>
          <p:nvPr>
            <p:ph type="title"/>
          </p:nvPr>
        </p:nvSpPr>
        <p:spPr/>
        <p:txBody>
          <a:bodyPr/>
          <a:lstStyle/>
          <a:p>
            <a:pPr eaLnBrk="1" hangingPunct="1"/>
            <a:r>
              <a:rPr lang="en-US" dirty="0" smtClean="0"/>
              <a:t>BL Customizations</a:t>
            </a:r>
          </a:p>
        </p:txBody>
      </p:sp>
      <p:sp>
        <p:nvSpPr>
          <p:cNvPr id="30722" name="Footer Placeholder 3"/>
          <p:cNvSpPr>
            <a:spLocks noGrp="1"/>
          </p:cNvSpPr>
          <p:nvPr>
            <p:ph type="ftr" sz="quarter" idx="10"/>
          </p:nvPr>
        </p:nvSpPr>
        <p:spPr>
          <a:noFill/>
        </p:spPr>
        <p:txBody>
          <a:bodyPr/>
          <a:lstStyle/>
          <a:p>
            <a:r>
              <a:rPr lang="en-US" dirty="0" smtClean="0"/>
              <a:t>CUST_TOOLS_</a:t>
            </a:r>
            <a:fld id="{ED1DACE8-03EE-408A-A3E5-6FC74F8384CF}" type="slidenum">
              <a:rPr lang="en-US" smtClean="0"/>
              <a:pPr/>
              <a:t>26</a:t>
            </a:fld>
            <a:r>
              <a:rPr lang="en-US" dirty="0" smtClean="0"/>
              <a:t>0</a:t>
            </a:r>
          </a:p>
        </p:txBody>
      </p:sp>
      <p:sp>
        <p:nvSpPr>
          <p:cNvPr id="30725" name="Text Box 4"/>
          <p:cNvSpPr txBox="1">
            <a:spLocks noChangeArrowheads="1"/>
          </p:cNvSpPr>
          <p:nvPr/>
        </p:nvSpPr>
        <p:spPr bwMode="auto">
          <a:xfrm>
            <a:off x="579661" y="2924944"/>
            <a:ext cx="7975600" cy="19081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GetPublicData (input "viSessionId", output vc, output viReturn).</a:t>
            </a:r>
          </a:p>
          <a:p>
            <a:pPr algn="l"/>
            <a:r>
              <a:rPr lang="en-US" sz="1600" dirty="0">
                <a:latin typeface="Courier New" pitchFamily="49" charset="0"/>
              </a:rPr>
              <a:t>Assign viSessionId = integer(vc).</a:t>
            </a:r>
          </a:p>
          <a:p>
            <a:pPr algn="l"/>
            <a:r>
              <a:rPr lang="en-US" sz="1600" dirty="0">
                <a:latin typeface="Courier New" pitchFamily="49" charset="0"/>
              </a:rPr>
              <a:t>run ins/ins__bnumber.p persistent set vh.</a:t>
            </a:r>
          </a:p>
          <a:p>
            <a:pPr algn="l"/>
            <a:r>
              <a:rPr lang="en-US" sz="1600" dirty="0">
                <a:latin typeface="Courier New" pitchFamily="49" charset="0"/>
              </a:rPr>
              <a:t>run MainBlock in vh</a:t>
            </a:r>
          </a:p>
          <a:p>
            <a:pPr algn="l"/>
            <a:r>
              <a:rPr lang="en-US" sz="1600" dirty="0">
                <a:latin typeface="Courier New" pitchFamily="49" charset="0"/>
              </a:rPr>
              <a:t>   (input viSessionId, input 0, input 0, input no, input "",</a:t>
            </a:r>
          </a:p>
          <a:p>
            <a:pPr algn="l"/>
            <a:r>
              <a:rPr lang="en-US" sz="1600" dirty="0">
                <a:latin typeface="Courier New" pitchFamily="49" charset="0"/>
              </a:rPr>
              <a:t>    input-output viBNumberInstance , output viReturn).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stopbnumber.i</a:t>
            </a:r>
          </a:p>
        </p:txBody>
      </p:sp>
      <p:sp>
        <p:nvSpPr>
          <p:cNvPr id="31747" name="Rectangle 2"/>
          <p:cNvSpPr>
            <a:spLocks noGrp="1" noChangeArrowheads="1"/>
          </p:cNvSpPr>
          <p:nvPr>
            <p:ph type="title"/>
          </p:nvPr>
        </p:nvSpPr>
        <p:spPr/>
        <p:txBody>
          <a:bodyPr/>
          <a:lstStyle/>
          <a:p>
            <a:pPr eaLnBrk="1" hangingPunct="1"/>
            <a:r>
              <a:rPr lang="en-US" dirty="0" smtClean="0"/>
              <a:t>BL Customizations</a:t>
            </a:r>
          </a:p>
        </p:txBody>
      </p:sp>
      <p:sp>
        <p:nvSpPr>
          <p:cNvPr id="31746" name="Footer Placeholder 3"/>
          <p:cNvSpPr>
            <a:spLocks noGrp="1"/>
          </p:cNvSpPr>
          <p:nvPr>
            <p:ph type="ftr" sz="quarter" idx="10"/>
          </p:nvPr>
        </p:nvSpPr>
        <p:spPr>
          <a:noFill/>
        </p:spPr>
        <p:txBody>
          <a:bodyPr/>
          <a:lstStyle/>
          <a:p>
            <a:r>
              <a:rPr lang="en-US" dirty="0" smtClean="0"/>
              <a:t>CUST_TOOLS_</a:t>
            </a:r>
            <a:fld id="{BCC40B5F-6E8D-4AC3-8D19-E19D0F0F0894}" type="slidenum">
              <a:rPr lang="en-US" smtClean="0"/>
              <a:pPr/>
              <a:t>27</a:t>
            </a:fld>
            <a:r>
              <a:rPr lang="en-US" dirty="0" smtClean="0"/>
              <a:t>0</a:t>
            </a:r>
          </a:p>
        </p:txBody>
      </p:sp>
      <p:sp>
        <p:nvSpPr>
          <p:cNvPr id="31749" name="Text Box 4"/>
          <p:cNvSpPr txBox="1">
            <a:spLocks noChangeArrowheads="1"/>
          </p:cNvSpPr>
          <p:nvPr/>
        </p:nvSpPr>
        <p:spPr bwMode="auto">
          <a:xfrm>
            <a:off x="576444" y="3140968"/>
            <a:ext cx="7975600" cy="9302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StopInstance in vh</a:t>
            </a:r>
          </a:p>
          <a:p>
            <a:pPr algn="l"/>
            <a:r>
              <a:rPr lang="en-US" sz="1600" dirty="0">
                <a:latin typeface="Courier New" pitchFamily="49" charset="0"/>
              </a:rPr>
              <a:t>   (input "", input "", input "", input no, output viReturn).</a:t>
            </a:r>
          </a:p>
          <a:p>
            <a:pPr algn="l"/>
            <a:r>
              <a:rPr lang="en-US" sz="1600" dirty="0">
                <a:latin typeface="Courier New" pitchFamily="49" charset="0"/>
              </a:rPr>
              <a:t>delete procedure vh.</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2771" name="Rectangle 2"/>
          <p:cNvSpPr>
            <a:spLocks noGrp="1" noChangeArrowheads="1"/>
          </p:cNvSpPr>
          <p:nvPr>
            <p:ph type="title"/>
          </p:nvPr>
        </p:nvSpPr>
        <p:spPr/>
        <p:txBody>
          <a:bodyPr/>
          <a:lstStyle/>
          <a:p>
            <a:pPr eaLnBrk="1" hangingPunct="1"/>
            <a:r>
              <a:rPr lang="en-US" dirty="0" smtClean="0"/>
              <a:t>BL Customizations</a:t>
            </a:r>
          </a:p>
        </p:txBody>
      </p:sp>
      <p:sp>
        <p:nvSpPr>
          <p:cNvPr id="32770" name="Footer Placeholder 3"/>
          <p:cNvSpPr>
            <a:spLocks noGrp="1"/>
          </p:cNvSpPr>
          <p:nvPr>
            <p:ph type="ftr" sz="quarter" idx="10"/>
          </p:nvPr>
        </p:nvSpPr>
        <p:spPr>
          <a:noFill/>
        </p:spPr>
        <p:txBody>
          <a:bodyPr/>
          <a:lstStyle/>
          <a:p>
            <a:r>
              <a:rPr lang="en-US" dirty="0" smtClean="0"/>
              <a:t>CUST_TOOLS_</a:t>
            </a:r>
            <a:fld id="{95E37A3E-6989-48E4-803A-D21F7977865D}" type="slidenum">
              <a:rPr lang="en-US" smtClean="0"/>
              <a:pPr/>
              <a:t>28</a:t>
            </a:fld>
            <a:r>
              <a:rPr lang="en-US" dirty="0" smtClean="0"/>
              <a:t>0</a:t>
            </a:r>
          </a:p>
        </p:txBody>
      </p:sp>
      <p:sp>
        <p:nvSpPr>
          <p:cNvPr id="32773" name="Text Box 4"/>
          <p:cNvSpPr txBox="1">
            <a:spLocks noChangeArrowheads="1"/>
          </p:cNvSpPr>
          <p:nvPr/>
        </p:nvSpPr>
        <p:spPr bwMode="auto">
          <a:xfrm>
            <a:off x="582613" y="1628800"/>
            <a:ext cx="7978775" cy="4108450"/>
          </a:xfrm>
          <a:prstGeom prst="rect">
            <a:avLst/>
          </a:prstGeom>
          <a:noFill/>
          <a:ln w="12700" algn="ctr">
            <a:solidFill>
              <a:schemeClr val="tx1"/>
            </a:solidFill>
            <a:miter lim="800000"/>
            <a:headEnd/>
            <a:tailEnd/>
          </a:ln>
        </p:spPr>
        <p:txBody>
          <a:bodyPr tIns="91440" bIns="91440">
            <a:spAutoFit/>
          </a:bodyPr>
          <a:lstStyle/>
          <a:p>
            <a:pPr algn="l"/>
            <a:r>
              <a:rPr lang="en-US" sz="1500" dirty="0">
                <a:latin typeface="Courier New" pitchFamily="49" charset="0"/>
              </a:rPr>
              <a:t>procedure bproject.initialvalues.before:</a:t>
            </a:r>
          </a:p>
          <a:p>
            <a:pPr algn="l"/>
            <a:r>
              <a:rPr lang="en-US" sz="1500" dirty="0">
                <a:latin typeface="Courier New" pitchFamily="49" charset="0"/>
              </a:rPr>
              <a:t>{ variables.i }</a:t>
            </a:r>
          </a:p>
          <a:p>
            <a:pPr algn="l"/>
            <a:endParaRPr lang="en-US" sz="1500" dirty="0">
              <a:latin typeface="Courier New" pitchFamily="49" charset="0"/>
            </a:endParaRPr>
          </a:p>
          <a:p>
            <a:pPr algn="l"/>
            <a:r>
              <a:rPr lang="en-US" sz="1500" dirty="0">
                <a:latin typeface="Courier New" pitchFamily="49" charset="0"/>
              </a:rPr>
              <a:t>if t_parameter.icTableName = "project" then do:</a:t>
            </a:r>
          </a:p>
          <a:p>
            <a:pPr algn="l"/>
            <a:r>
              <a:rPr lang="en-US" sz="1500" dirty="0">
                <a:latin typeface="Courier New" pitchFamily="49" charset="0"/>
              </a:rPr>
              <a:t>    run GetPublicData</a:t>
            </a:r>
          </a:p>
          <a:p>
            <a:pPr algn="l"/>
            <a:r>
              <a:rPr lang="en-US" sz="1500" dirty="0">
                <a:latin typeface="Courier New" pitchFamily="49" charset="0"/>
              </a:rPr>
              <a:t>       (input "viCompanyId", output vc, output viReturn).</a:t>
            </a:r>
          </a:p>
          <a:p>
            <a:pPr algn="l"/>
            <a:r>
              <a:rPr lang="en-US" sz="1500" dirty="0">
                <a:latin typeface="Courier New" pitchFamily="49" charset="0"/>
              </a:rPr>
              <a:t>    Assign viCompany = integer(vc).</a:t>
            </a:r>
          </a:p>
          <a:p>
            <a:pPr algn="l"/>
            <a:r>
              <a:rPr lang="en-US" sz="1500" dirty="0">
                <a:latin typeface="Courier New" pitchFamily="49" charset="0"/>
              </a:rPr>
              <a:t>    { startbnumber.i }</a:t>
            </a:r>
          </a:p>
          <a:p>
            <a:pPr algn="l"/>
            <a:r>
              <a:rPr lang="en-US" sz="1500" dirty="0">
                <a:latin typeface="Courier New" pitchFamily="49" charset="0"/>
              </a:rPr>
              <a:t>    run GetNumber in vh</a:t>
            </a:r>
          </a:p>
          <a:p>
            <a:pPr algn="l"/>
            <a:r>
              <a:rPr lang="en-US" sz="1500" dirty="0">
                <a:latin typeface="Courier New" pitchFamily="49" charset="0"/>
              </a:rPr>
              <a:t>       (input viCompany, input 9999, input "PROJECTCODE",</a:t>
            </a:r>
          </a:p>
          <a:p>
            <a:pPr algn="l"/>
            <a:r>
              <a:rPr lang="en-US" sz="1500" dirty="0">
                <a:latin typeface="Courier New" pitchFamily="49" charset="0"/>
              </a:rPr>
              <a:t>        output viNum, input 0, input "", output viMethodReturn).</a:t>
            </a:r>
          </a:p>
          <a:p>
            <a:pPr algn="l"/>
            <a:r>
              <a:rPr lang="en-US" sz="1500" dirty="0">
                <a:latin typeface="Courier New" pitchFamily="49" charset="0"/>
              </a:rPr>
              <a:t>    { stopbnumber.i }</a:t>
            </a:r>
          </a:p>
          <a:p>
            <a:pPr algn="l"/>
            <a:r>
              <a:rPr lang="en-US" sz="1500" dirty="0">
                <a:latin typeface="Courier New" pitchFamily="49" charset="0"/>
              </a:rPr>
              <a:t>    if viMethodReturn &lt; 0</a:t>
            </a:r>
          </a:p>
          <a:p>
            <a:pPr algn="l"/>
            <a:r>
              <a:rPr lang="en-US" sz="1500" dirty="0">
                <a:latin typeface="Courier New" pitchFamily="49" charset="0"/>
              </a:rPr>
              <a:t>    then Assign t_parameter.oiReturnStatus = viMethodReturn.</a:t>
            </a:r>
          </a:p>
          <a:p>
            <a:pPr algn="l"/>
            <a:r>
              <a:rPr lang="en-US" sz="1500" dirty="0">
                <a:latin typeface="Courier New" pitchFamily="49" charset="0"/>
              </a:rPr>
              <a:t>    else Assign tproject.projectcode = "P" + string(viNum,"99999").</a:t>
            </a:r>
          </a:p>
          <a:p>
            <a:pPr algn="l"/>
            <a:r>
              <a:rPr lang="en-US" sz="1500" dirty="0">
                <a:latin typeface="Courier New" pitchFamily="49" charset="0"/>
              </a:rPr>
              <a:t>end.</a:t>
            </a:r>
          </a:p>
          <a:p>
            <a:pPr algn="l"/>
            <a:r>
              <a:rPr lang="en-US" sz="1500" dirty="0">
                <a:latin typeface="Courier New" pitchFamily="49" charset="0"/>
              </a:rPr>
              <a:t>end procedure.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3795" name="Rectangle 2"/>
          <p:cNvSpPr>
            <a:spLocks noGrp="1" noChangeArrowheads="1"/>
          </p:cNvSpPr>
          <p:nvPr>
            <p:ph type="title"/>
          </p:nvPr>
        </p:nvSpPr>
        <p:spPr/>
        <p:txBody>
          <a:bodyPr/>
          <a:lstStyle/>
          <a:p>
            <a:pPr eaLnBrk="1" hangingPunct="1"/>
            <a:r>
              <a:rPr lang="en-US" dirty="0" smtClean="0"/>
              <a:t>BL Customizations</a:t>
            </a:r>
          </a:p>
        </p:txBody>
      </p:sp>
      <p:sp>
        <p:nvSpPr>
          <p:cNvPr id="33794" name="Footer Placeholder 3"/>
          <p:cNvSpPr>
            <a:spLocks noGrp="1"/>
          </p:cNvSpPr>
          <p:nvPr>
            <p:ph type="ftr" sz="quarter" idx="10"/>
          </p:nvPr>
        </p:nvSpPr>
        <p:spPr>
          <a:noFill/>
        </p:spPr>
        <p:txBody>
          <a:bodyPr/>
          <a:lstStyle/>
          <a:p>
            <a:r>
              <a:rPr lang="en-US" dirty="0" smtClean="0"/>
              <a:t>CUST_TOOLS_</a:t>
            </a:r>
            <a:fld id="{A5AC1CBD-2673-4F93-9389-2A2E15A1DF27}" type="slidenum">
              <a:rPr lang="en-US" smtClean="0"/>
              <a:pPr/>
              <a:t>29</a:t>
            </a:fld>
            <a:r>
              <a:rPr lang="en-US" dirty="0" smtClean="0"/>
              <a:t>0</a:t>
            </a:r>
          </a:p>
        </p:txBody>
      </p:sp>
      <p:sp>
        <p:nvSpPr>
          <p:cNvPr id="33797" name="Text Box 4"/>
          <p:cNvSpPr txBox="1">
            <a:spLocks noChangeArrowheads="1"/>
          </p:cNvSpPr>
          <p:nvPr/>
        </p:nvSpPr>
        <p:spPr bwMode="auto">
          <a:xfrm>
            <a:off x="582613" y="1576405"/>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bproject.postsave.before: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for each tproject where tproject.tc_Status = "N":</a:t>
            </a:r>
          </a:p>
          <a:p>
            <a:pPr algn="l"/>
            <a:r>
              <a:rPr lang="en-US" sz="1600" dirty="0">
                <a:latin typeface="Courier New" pitchFamily="49" charset="0"/>
              </a:rPr>
              <a:t>    viNum = integer(substring(tproject.ProjectCode,2)).</a:t>
            </a:r>
          </a:p>
          <a:p>
            <a:pPr algn="l"/>
            <a:r>
              <a:rPr lang="en-US" sz="1600" dirty="0">
                <a:latin typeface="Courier New" pitchFamily="49" charset="0"/>
              </a:rPr>
              <a:t>    run GetPublicData</a:t>
            </a:r>
          </a:p>
          <a:p>
            <a:pPr algn="l"/>
            <a:r>
              <a:rPr lang="en-US" sz="1600" dirty="0">
                <a:latin typeface="Courier New" pitchFamily="49" charset="0"/>
              </a:rPr>
              <a:t>       (input "viCompanyId", output vc, output viReturn).</a:t>
            </a:r>
          </a:p>
          <a:p>
            <a:pPr algn="l"/>
            <a:r>
              <a:rPr lang="en-US" sz="1600" dirty="0">
                <a:latin typeface="Courier New" pitchFamily="49" charset="0"/>
              </a:rPr>
              <a:t>    Assign viCompany = integer(vc).</a:t>
            </a:r>
          </a:p>
          <a:p>
            <a:pPr algn="l"/>
            <a:r>
              <a:rPr lang="en-US" sz="1600" dirty="0">
                <a:latin typeface="Courier New" pitchFamily="49" charset="0"/>
              </a:rPr>
              <a:t>    { startbnumber.i }</a:t>
            </a:r>
          </a:p>
          <a:p>
            <a:pPr algn="l"/>
            <a:r>
              <a:rPr lang="en-US" sz="1600" dirty="0">
                <a:latin typeface="Courier New" pitchFamily="49" charset="0"/>
              </a:rPr>
              <a:t>    run CommitNumber in </a:t>
            </a:r>
            <a:r>
              <a:rPr lang="en-US" sz="1600" dirty="0" err="1">
                <a:latin typeface="Courier New" pitchFamily="49" charset="0"/>
              </a:rPr>
              <a:t>vh</a:t>
            </a:r>
            <a:endParaRPr lang="en-US" sz="1600" dirty="0">
              <a:latin typeface="Courier New" pitchFamily="49" charset="0"/>
            </a:endParaRPr>
          </a:p>
          <a:p>
            <a:pPr algn="l"/>
            <a:r>
              <a:rPr lang="en-US" sz="1600" dirty="0">
                <a:latin typeface="Courier New" pitchFamily="49" charset="0"/>
              </a:rPr>
              <a:t>       (input </a:t>
            </a:r>
            <a:r>
              <a:rPr lang="en-US" sz="1600" dirty="0" err="1">
                <a:latin typeface="Courier New" pitchFamily="49" charset="0"/>
              </a:rPr>
              <a:t>viCompany</a:t>
            </a:r>
            <a:r>
              <a:rPr lang="en-US" sz="1600" dirty="0">
                <a:latin typeface="Courier New" pitchFamily="49" charset="0"/>
              </a:rPr>
              <a:t>, input 9999, input "PROJECTCODE",</a:t>
            </a:r>
          </a:p>
          <a:p>
            <a:pPr algn="l"/>
            <a:r>
              <a:rPr lang="en-US" sz="1600" dirty="0">
                <a:latin typeface="Courier New" pitchFamily="49" charset="0"/>
              </a:rPr>
              <a:t>        input </a:t>
            </a:r>
            <a:r>
              <a:rPr lang="en-US" sz="1600" dirty="0" err="1">
                <a:latin typeface="Courier New" pitchFamily="49" charset="0"/>
              </a:rPr>
              <a:t>viNum</a:t>
            </a:r>
            <a:r>
              <a:rPr lang="en-US" sz="1600" dirty="0">
                <a:latin typeface="Courier New" pitchFamily="49" charset="0"/>
              </a:rPr>
              <a:t>, input 0, input "", output </a:t>
            </a:r>
            <a:r>
              <a:rPr lang="en-US" sz="1600" dirty="0" err="1">
                <a:latin typeface="Courier New" pitchFamily="49" charset="0"/>
              </a:rPr>
              <a:t>viMethodReturn</a:t>
            </a:r>
            <a:r>
              <a:rPr lang="en-US" sz="1600" dirty="0">
                <a:latin typeface="Courier New" pitchFamily="49" charset="0"/>
              </a:rPr>
              <a:t>).</a:t>
            </a:r>
          </a:p>
          <a:p>
            <a:pPr algn="l"/>
            <a:r>
              <a:rPr lang="en-US" sz="1600" dirty="0">
                <a:latin typeface="Courier New" pitchFamily="49" charset="0"/>
              </a:rPr>
              <a:t>    { </a:t>
            </a:r>
            <a:r>
              <a:rPr lang="en-US" sz="1600" dirty="0" err="1">
                <a:latin typeface="Courier New" pitchFamily="49" charset="0"/>
              </a:rPr>
              <a:t>stopbnumber.i</a:t>
            </a:r>
            <a:r>
              <a:rPr lang="en-US" sz="1600" dirty="0">
                <a:latin typeface="Courier New" pitchFamily="49" charset="0"/>
              </a:rPr>
              <a:t> }</a:t>
            </a:r>
          </a:p>
          <a:p>
            <a:pPr algn="l"/>
            <a:r>
              <a:rPr lang="en-US" sz="1600" dirty="0">
                <a:latin typeface="Courier New" pitchFamily="49" charset="0"/>
              </a:rPr>
              <a:t>    if </a:t>
            </a:r>
            <a:r>
              <a:rPr lang="en-US" sz="1600" dirty="0" err="1">
                <a:latin typeface="Courier New" pitchFamily="49" charset="0"/>
              </a:rPr>
              <a:t>viMethodReturn</a:t>
            </a:r>
            <a:r>
              <a:rPr lang="en-US" sz="1600" dirty="0">
                <a:latin typeface="Courier New" pitchFamily="49" charset="0"/>
              </a:rPr>
              <a:t> &lt; 0</a:t>
            </a:r>
          </a:p>
          <a:p>
            <a:pPr algn="l"/>
            <a:r>
              <a:rPr lang="en-US" sz="1600" dirty="0">
                <a:latin typeface="Courier New" pitchFamily="49" charset="0"/>
              </a:rPr>
              <a:t>    then Assign </a:t>
            </a:r>
            <a:r>
              <a:rPr lang="en-US" sz="1600" dirty="0" err="1">
                <a:latin typeface="Courier New" pitchFamily="49" charset="0"/>
              </a:rPr>
              <a:t>t_parameter.oiReturnStatus</a:t>
            </a:r>
            <a:r>
              <a:rPr lang="en-US" sz="1600" dirty="0">
                <a:latin typeface="Courier New" pitchFamily="49" charset="0"/>
              </a:rPr>
              <a:t> = </a:t>
            </a:r>
            <a:r>
              <a:rPr lang="en-US" sz="1600" dirty="0" err="1">
                <a:latin typeface="Courier New" pitchFamily="49" charset="0"/>
              </a:rPr>
              <a:t>viMethodReturn</a:t>
            </a:r>
            <a:r>
              <a:rPr lang="en-US" sz="1600" dirty="0">
                <a:latin typeface="Courier New" pitchFamily="49" charset="0"/>
              </a:rPr>
              <a:t>.</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title"/>
          </p:nvPr>
        </p:nvSpPr>
        <p:spPr>
          <a:noFill/>
        </p:spPr>
        <p:txBody>
          <a:bodyPr/>
          <a:lstStyle/>
          <a:p>
            <a:pPr eaLnBrk="1" hangingPunct="1"/>
            <a:r>
              <a:rPr lang="en-US" dirty="0" smtClean="0"/>
              <a:t>Launching HTML Documentation</a:t>
            </a:r>
          </a:p>
        </p:txBody>
      </p:sp>
      <p:sp>
        <p:nvSpPr>
          <p:cNvPr id="7170" name="Footer Placeholder 3"/>
          <p:cNvSpPr>
            <a:spLocks noGrp="1"/>
          </p:cNvSpPr>
          <p:nvPr>
            <p:ph type="ftr" sz="quarter" idx="10"/>
          </p:nvPr>
        </p:nvSpPr>
        <p:spPr>
          <a:noFill/>
        </p:spPr>
        <p:txBody>
          <a:bodyPr/>
          <a:lstStyle/>
          <a:p>
            <a:r>
              <a:rPr lang="en-US" dirty="0" smtClean="0"/>
              <a:t>CUST_TOOLS_030</a:t>
            </a:r>
          </a:p>
        </p:txBody>
      </p:sp>
      <p:pic>
        <p:nvPicPr>
          <p:cNvPr id="7171" name="Picture 2"/>
          <p:cNvPicPr>
            <a:picLocks noChangeAspect="1" noChangeArrowheads="1"/>
          </p:cNvPicPr>
          <p:nvPr/>
        </p:nvPicPr>
        <p:blipFill>
          <a:blip r:embed="rId3" cstate="print"/>
          <a:srcRect/>
          <a:stretch>
            <a:fillRect/>
          </a:stretch>
        </p:blipFill>
        <p:spPr bwMode="auto">
          <a:xfrm>
            <a:off x="681038" y="2143125"/>
            <a:ext cx="7826375" cy="3065463"/>
          </a:xfrm>
          <a:prstGeom prst="rect">
            <a:avLst/>
          </a:prstGeom>
          <a:noFill/>
          <a:ln w="19050" algn="ctr">
            <a:noFill/>
            <a:miter lim="800000"/>
            <a:headEnd/>
            <a:tailEnd/>
          </a:ln>
        </p:spPr>
      </p:pic>
      <p:pic>
        <p:nvPicPr>
          <p:cNvPr id="7173" name="Picture 4"/>
          <p:cNvPicPr>
            <a:picLocks noChangeAspect="1" noChangeArrowheads="1"/>
          </p:cNvPicPr>
          <p:nvPr/>
        </p:nvPicPr>
        <p:blipFill>
          <a:blip r:embed="rId4"/>
          <a:srcRect/>
          <a:stretch>
            <a:fillRect/>
          </a:stretch>
        </p:blipFill>
        <p:spPr bwMode="auto">
          <a:xfrm>
            <a:off x="-2286000" y="-585788"/>
            <a:ext cx="1587" cy="1588"/>
          </a:xfrm>
          <a:prstGeom prst="rect">
            <a:avLst/>
          </a:prstGeom>
          <a:noFill/>
          <a:ln w="19050" algn="ctr">
            <a:noFill/>
            <a:miter lim="800000"/>
            <a:headEnd/>
            <a:tailEnd/>
          </a:ln>
        </p:spPr>
      </p:pic>
      <p:sp>
        <p:nvSpPr>
          <p:cNvPr id="7174" name="Oval 5"/>
          <p:cNvSpPr>
            <a:spLocks noChangeArrowheads="1"/>
          </p:cNvSpPr>
          <p:nvPr/>
        </p:nvSpPr>
        <p:spPr bwMode="auto">
          <a:xfrm>
            <a:off x="3221038" y="3860800"/>
            <a:ext cx="1231900" cy="169863"/>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7175" name="Text Box 6"/>
          <p:cNvSpPr txBox="1">
            <a:spLocks noChangeArrowheads="1"/>
          </p:cNvSpPr>
          <p:nvPr/>
        </p:nvSpPr>
        <p:spPr bwMode="auto">
          <a:xfrm>
            <a:off x="1795463" y="4791075"/>
            <a:ext cx="3082925" cy="69215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root of the documentation set</a:t>
            </a:r>
          </a:p>
        </p:txBody>
      </p:sp>
      <p:cxnSp>
        <p:nvCxnSpPr>
          <p:cNvPr id="7176" name="AutoShape 7"/>
          <p:cNvCxnSpPr>
            <a:cxnSpLocks noChangeShapeType="1"/>
            <a:stCxn id="7175" idx="0"/>
            <a:endCxn id="7174" idx="4"/>
          </p:cNvCxnSpPr>
          <p:nvPr/>
        </p:nvCxnSpPr>
        <p:spPr bwMode="auto">
          <a:xfrm flipV="1">
            <a:off x="3336925" y="4040188"/>
            <a:ext cx="501650" cy="741362"/>
          </a:xfrm>
          <a:prstGeom prst="straightConnector1">
            <a:avLst/>
          </a:prstGeom>
          <a:noFill/>
          <a:ln w="19050">
            <a:solidFill>
              <a:srgbClr val="CC3300"/>
            </a:solidFill>
            <a:round/>
            <a:headEnd/>
            <a:tailEnd type="triangle" w="med" len="med"/>
          </a:ln>
        </p:spPr>
      </p:cxnSp>
      <p:sp>
        <p:nvSpPr>
          <p:cNvPr id="7177" name="Text Box 8"/>
          <p:cNvSpPr txBox="1">
            <a:spLocks noChangeArrowheads="1"/>
          </p:cNvSpPr>
          <p:nvPr/>
        </p:nvSpPr>
        <p:spPr bwMode="auto">
          <a:xfrm>
            <a:off x="5313363" y="3771900"/>
            <a:ext cx="3081337" cy="11699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Folders containing the different projects for development (representing development layers)</a:t>
            </a:r>
          </a:p>
        </p:txBody>
      </p:sp>
      <p:cxnSp>
        <p:nvCxnSpPr>
          <p:cNvPr id="7178" name="AutoShape 9"/>
          <p:cNvCxnSpPr>
            <a:cxnSpLocks noChangeShapeType="1"/>
            <a:stCxn id="7177" idx="0"/>
            <a:endCxn id="7179" idx="1"/>
          </p:cNvCxnSpPr>
          <p:nvPr/>
        </p:nvCxnSpPr>
        <p:spPr bwMode="auto">
          <a:xfrm rot="16200000" flipV="1">
            <a:off x="5668963" y="2586037"/>
            <a:ext cx="146050" cy="2225675"/>
          </a:xfrm>
          <a:prstGeom prst="straightConnector1">
            <a:avLst/>
          </a:prstGeom>
          <a:noFill/>
          <a:ln w="19050">
            <a:solidFill>
              <a:srgbClr val="CC3300"/>
            </a:solidFill>
            <a:round/>
            <a:headEnd/>
            <a:tailEnd type="triangle" w="med" len="med"/>
          </a:ln>
        </p:spPr>
      </p:cxnSp>
      <p:sp>
        <p:nvSpPr>
          <p:cNvPr id="7179" name="AutoShape 10"/>
          <p:cNvSpPr>
            <a:spLocks/>
          </p:cNvSpPr>
          <p:nvPr/>
        </p:nvSpPr>
        <p:spPr bwMode="auto">
          <a:xfrm>
            <a:off x="4400550" y="3308350"/>
            <a:ext cx="228600" cy="633413"/>
          </a:xfrm>
          <a:prstGeom prst="rightBrace">
            <a:avLst>
              <a:gd name="adj1" fmla="val 16343"/>
              <a:gd name="adj2" fmla="val 50000"/>
            </a:avLst>
          </a:prstGeom>
          <a:noFill/>
          <a:ln w="19050">
            <a:solidFill>
              <a:srgbClr val="FF0000"/>
            </a:solidFill>
            <a:round/>
            <a:headEnd/>
            <a:tailEnd/>
          </a:ln>
        </p:spPr>
        <p:txBody>
          <a:bodyPr tIns="91440" bIns="91440" anchor="ctr">
            <a:spAutoFit/>
          </a:bodyPr>
          <a:lstStyle/>
          <a:p>
            <a:endParaRPr lang="en-IE"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4819" name="Rectangle 2"/>
          <p:cNvSpPr>
            <a:spLocks noGrp="1" noChangeArrowheads="1"/>
          </p:cNvSpPr>
          <p:nvPr>
            <p:ph type="title"/>
          </p:nvPr>
        </p:nvSpPr>
        <p:spPr/>
        <p:txBody>
          <a:bodyPr/>
          <a:lstStyle/>
          <a:p>
            <a:pPr eaLnBrk="1" hangingPunct="1"/>
            <a:r>
              <a:rPr lang="en-US" smtClean="0"/>
              <a:t>BL Customizations</a:t>
            </a:r>
          </a:p>
        </p:txBody>
      </p:sp>
      <p:sp>
        <p:nvSpPr>
          <p:cNvPr id="34818" name="Footer Placeholder 3"/>
          <p:cNvSpPr>
            <a:spLocks noGrp="1"/>
          </p:cNvSpPr>
          <p:nvPr>
            <p:ph type="ftr" sz="quarter" idx="10"/>
          </p:nvPr>
        </p:nvSpPr>
        <p:spPr>
          <a:noFill/>
        </p:spPr>
        <p:txBody>
          <a:bodyPr/>
          <a:lstStyle/>
          <a:p>
            <a:r>
              <a:rPr lang="en-US" smtClean="0"/>
              <a:t>CUST_TOOLS_</a:t>
            </a:r>
            <a:fld id="{6644E280-93E9-4E6C-8072-D567E35EC1BD}" type="slidenum">
              <a:rPr lang="en-US" smtClean="0"/>
              <a:pPr/>
              <a:t>30</a:t>
            </a:fld>
            <a:r>
              <a:rPr lang="en-US" smtClean="0"/>
              <a:t>0</a:t>
            </a:r>
          </a:p>
        </p:txBody>
      </p:sp>
      <p:sp>
        <p:nvSpPr>
          <p:cNvPr id="34821"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procedure bproject.exitinstance.before:</a:t>
            </a:r>
          </a:p>
          <a:p>
            <a:pPr algn="l"/>
            <a:r>
              <a:rPr lang="en-US" sz="1600">
                <a:latin typeface="Courier New" pitchFamily="49" charset="0"/>
              </a:rPr>
              <a:t>{ variables.i }</a:t>
            </a:r>
          </a:p>
          <a:p>
            <a:pPr algn="l"/>
            <a:endParaRPr lang="en-US" sz="1600">
              <a:latin typeface="Courier New" pitchFamily="49" charset="0"/>
            </a:endParaRPr>
          </a:p>
          <a:p>
            <a:pPr algn="l"/>
            <a:r>
              <a:rPr lang="en-US" sz="1600">
                <a:latin typeface="Courier New" pitchFamily="49" charset="0"/>
              </a:rPr>
              <a:t>for each tproject where tproject.tc_Status = "N":</a:t>
            </a:r>
          </a:p>
          <a:p>
            <a:pPr algn="l"/>
            <a:r>
              <a:rPr lang="en-US" sz="1600">
                <a:latin typeface="Courier New" pitchFamily="49" charset="0"/>
              </a:rPr>
              <a:t>    viNum = integer(substring(tproject.ProjectCode,2)).</a:t>
            </a:r>
          </a:p>
          <a:p>
            <a:pPr algn="l"/>
            <a:r>
              <a:rPr lang="en-US" sz="1600">
                <a:latin typeface="Courier New" pitchFamily="49" charset="0"/>
              </a:rPr>
              <a:t>    run GetPublicData</a:t>
            </a:r>
          </a:p>
          <a:p>
            <a:pPr algn="l"/>
            <a:r>
              <a:rPr lang="en-US" sz="1600">
                <a:latin typeface="Courier New" pitchFamily="49" charset="0"/>
              </a:rPr>
              <a:t>      (input "viCompanyId", output vc, output viReturn).</a:t>
            </a:r>
          </a:p>
          <a:p>
            <a:pPr algn="l"/>
            <a:r>
              <a:rPr lang="en-US" sz="1600">
                <a:latin typeface="Courier New" pitchFamily="49" charset="0"/>
              </a:rPr>
              <a:t>    Assign viCompany = integer(vc).</a:t>
            </a:r>
          </a:p>
          <a:p>
            <a:pPr algn="l"/>
            <a:r>
              <a:rPr lang="en-US" sz="1600">
                <a:latin typeface="Courier New" pitchFamily="49" charset="0"/>
              </a:rPr>
              <a:t>    { startbnumber.i }</a:t>
            </a:r>
          </a:p>
          <a:p>
            <a:pPr algn="l"/>
            <a:r>
              <a:rPr lang="en-US" sz="1600">
                <a:latin typeface="Courier New" pitchFamily="49" charset="0"/>
              </a:rPr>
              <a:t>    run ReleaseNumber in vh</a:t>
            </a:r>
          </a:p>
          <a:p>
            <a:pPr algn="l"/>
            <a:r>
              <a:rPr lang="en-US" sz="1600">
                <a:latin typeface="Courier New" pitchFamily="49" charset="0"/>
              </a:rPr>
              <a:t>       (input viCompany, input 9999, input "PROJECTCODE",</a:t>
            </a:r>
          </a:p>
          <a:p>
            <a:pPr algn="l"/>
            <a:r>
              <a:rPr lang="en-US" sz="1600">
                <a:latin typeface="Courier New" pitchFamily="49" charset="0"/>
              </a:rPr>
              <a:t>        input viNum, input 0, input "", output viMethodReturn).</a:t>
            </a:r>
          </a:p>
          <a:p>
            <a:pPr algn="l"/>
            <a:r>
              <a:rPr lang="en-US" sz="1600">
                <a:latin typeface="Courier New" pitchFamily="49" charset="0"/>
              </a:rPr>
              <a:t>    { stopbnumber.i }</a:t>
            </a:r>
          </a:p>
          <a:p>
            <a:pPr algn="l"/>
            <a:r>
              <a:rPr lang="en-US" sz="1600">
                <a:latin typeface="Courier New" pitchFamily="49" charset="0"/>
              </a:rPr>
              <a:t>    if viMethodReturn &lt; 0</a:t>
            </a:r>
          </a:p>
          <a:p>
            <a:pPr algn="l"/>
            <a:r>
              <a:rPr lang="en-US" sz="1600">
                <a:latin typeface="Courier New" pitchFamily="49" charset="0"/>
              </a:rPr>
              <a:t>    then Assign t_parameter.oiReturnStatus = viMethodReturn.</a:t>
            </a:r>
          </a:p>
          <a:p>
            <a:pPr algn="l"/>
            <a:r>
              <a:rPr lang="en-US" sz="1600">
                <a:latin typeface="Courier New" pitchFamily="49" charset="0"/>
              </a:rPr>
              <a:t>end.</a:t>
            </a:r>
          </a:p>
          <a:p>
            <a:pPr algn="l"/>
            <a:r>
              <a:rPr lang="en-US" sz="1600">
                <a:latin typeface="Courier New" pitchFamily="49" charset="0"/>
              </a:rPr>
              <a:t>end procedure.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normAutofit/>
          </a:bodyPr>
          <a:lstStyle/>
          <a:p>
            <a:pPr marL="0" indent="0" eaLnBrk="1" hangingPunct="1">
              <a:buNone/>
            </a:pPr>
            <a:r>
              <a:rPr lang="en-US" dirty="0" smtClean="0"/>
              <a:t>Methods from technical components need to be called through the component program</a:t>
            </a:r>
          </a:p>
        </p:txBody>
      </p:sp>
      <p:sp>
        <p:nvSpPr>
          <p:cNvPr id="35843" name="Rectangle 2"/>
          <p:cNvSpPr>
            <a:spLocks noGrp="1" noChangeArrowheads="1"/>
          </p:cNvSpPr>
          <p:nvPr>
            <p:ph type="title"/>
          </p:nvPr>
        </p:nvSpPr>
        <p:spPr/>
        <p:txBody>
          <a:bodyPr/>
          <a:lstStyle/>
          <a:p>
            <a:pPr eaLnBrk="1" hangingPunct="1"/>
            <a:r>
              <a:rPr lang="en-US" smtClean="0"/>
              <a:t>BL Customizations</a:t>
            </a:r>
          </a:p>
        </p:txBody>
      </p:sp>
      <p:sp>
        <p:nvSpPr>
          <p:cNvPr id="35842" name="Footer Placeholder 3"/>
          <p:cNvSpPr>
            <a:spLocks noGrp="1"/>
          </p:cNvSpPr>
          <p:nvPr>
            <p:ph type="ftr" sz="quarter" idx="10"/>
          </p:nvPr>
        </p:nvSpPr>
        <p:spPr>
          <a:noFill/>
        </p:spPr>
        <p:txBody>
          <a:bodyPr/>
          <a:lstStyle/>
          <a:p>
            <a:r>
              <a:rPr lang="en-US" smtClean="0"/>
              <a:t>CUST_TOOLS_</a:t>
            </a:r>
            <a:fld id="{9475451C-FE5E-4358-A762-0578FF32FA6D}" type="slidenum">
              <a:rPr lang="en-US" smtClean="0"/>
              <a:pPr/>
              <a:t>31</a:t>
            </a:fld>
            <a:r>
              <a:rPr lang="en-US" smtClean="0"/>
              <a:t>0</a:t>
            </a:r>
          </a:p>
        </p:txBody>
      </p:sp>
      <p:grpSp>
        <p:nvGrpSpPr>
          <p:cNvPr id="9" name="Group 8"/>
          <p:cNvGrpSpPr/>
          <p:nvPr/>
        </p:nvGrpSpPr>
        <p:grpSpPr>
          <a:xfrm>
            <a:off x="621928" y="2492896"/>
            <a:ext cx="7910512" cy="3200400"/>
            <a:chOff x="582613" y="2852738"/>
            <a:chExt cx="7910512" cy="3200400"/>
          </a:xfrm>
        </p:grpSpPr>
        <p:sp>
          <p:nvSpPr>
            <p:cNvPr id="35845" name="Text Box 4"/>
            <p:cNvSpPr txBox="1">
              <a:spLocks noChangeArrowheads="1"/>
            </p:cNvSpPr>
            <p:nvPr/>
          </p:nvSpPr>
          <p:spPr bwMode="auto">
            <a:xfrm>
              <a:off x="1114425" y="2852738"/>
              <a:ext cx="7378700" cy="3200400"/>
            </a:xfrm>
            <a:prstGeom prst="rect">
              <a:avLst/>
            </a:prstGeom>
            <a:noFill/>
            <a:ln w="9525" algn="ctr">
              <a:noFill/>
              <a:miter lim="800000"/>
              <a:headEnd/>
              <a:tailEnd/>
            </a:ln>
          </p:spPr>
          <p:txBody>
            <a:bodyPr tIns="91440" bIns="91440">
              <a:spAutoFit/>
            </a:bodyPr>
            <a:lstStyle/>
            <a:p>
              <a:pPr algn="l"/>
              <a:r>
                <a:rPr lang="en-US" sz="1400">
                  <a:latin typeface="Courier New" pitchFamily="49" charset="0"/>
                </a:rPr>
                <a:t>Define variable vh as handle no-undo. </a:t>
              </a:r>
            </a:p>
            <a:p>
              <a:pPr algn="l"/>
              <a:endParaRPr lang="en-US" sz="1400">
                <a:latin typeface="Courier New" pitchFamily="49" charset="0"/>
              </a:endParaRPr>
            </a:p>
            <a:p>
              <a:pPr algn="l"/>
              <a:endParaRPr lang="en-US" sz="1400">
                <a:latin typeface="Courier New" pitchFamily="49" charset="0"/>
              </a:endParaRPr>
            </a:p>
            <a:p>
              <a:pPr algn="l"/>
              <a:endParaRPr lang="en-US" sz="1400">
                <a:latin typeface="Courier New" pitchFamily="49" charset="0"/>
              </a:endParaRPr>
            </a:p>
            <a:p>
              <a:pPr algn="l"/>
              <a:r>
                <a:rPr lang="en-US" sz="1400">
                  <a:latin typeface="Courier New" pitchFamily="49" charset="0"/>
                </a:rPr>
                <a:t>run program/&lt;classname&gt;.p persistent set vh (&lt;main method parameters&gt;).</a:t>
              </a:r>
            </a:p>
            <a:p>
              <a:pPr algn="l"/>
              <a:endParaRPr lang="en-US" sz="1400">
                <a:latin typeface="Courier New" pitchFamily="49" charset="0"/>
              </a:endParaRPr>
            </a:p>
            <a:p>
              <a:pPr algn="l"/>
              <a:endParaRPr lang="en-US" sz="1400">
                <a:latin typeface="Courier New" pitchFamily="49" charset="0"/>
              </a:endParaRPr>
            </a:p>
            <a:p>
              <a:pPr algn="l"/>
              <a:endParaRPr lang="en-US" sz="1400">
                <a:latin typeface="Courier New" pitchFamily="49" charset="0"/>
              </a:endParaRPr>
            </a:p>
            <a:p>
              <a:pPr algn="l"/>
              <a:r>
                <a:rPr lang="en-US" sz="1400">
                  <a:latin typeface="Courier New" pitchFamily="49" charset="0"/>
                </a:rPr>
                <a:t>run &lt;method&gt; in vh (&lt;parameters&gt;).</a:t>
              </a:r>
            </a:p>
            <a:p>
              <a:pPr algn="l"/>
              <a:endParaRPr lang="en-US" sz="1400">
                <a:latin typeface="Courier New" pitchFamily="49" charset="0"/>
              </a:endParaRPr>
            </a:p>
            <a:p>
              <a:pPr algn="l"/>
              <a:endParaRPr lang="en-US" sz="1400">
                <a:latin typeface="Courier New" pitchFamily="49" charset="0"/>
              </a:endParaRPr>
            </a:p>
            <a:p>
              <a:pPr algn="l"/>
              <a:r>
                <a:rPr lang="en-US" sz="1400">
                  <a:latin typeface="Courier New" pitchFamily="49" charset="0"/>
                </a:rPr>
                <a:t>run gipr_DeleteProcedure in vh.</a:t>
              </a:r>
            </a:p>
            <a:p>
              <a:pPr algn="l"/>
              <a:r>
                <a:rPr lang="en-US" sz="1400">
                  <a:latin typeface="Courier New" pitchFamily="49" charset="0"/>
                </a:rPr>
                <a:t>delete procedure vh.</a:t>
              </a:r>
            </a:p>
          </p:txBody>
        </p:sp>
        <p:sp>
          <p:nvSpPr>
            <p:cNvPr id="35846" name="Oval 5"/>
            <p:cNvSpPr>
              <a:spLocks noChangeAspect="1" noChangeArrowheads="1"/>
            </p:cNvSpPr>
            <p:nvPr/>
          </p:nvSpPr>
          <p:spPr bwMode="auto">
            <a:xfrm>
              <a:off x="582613" y="36449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rPr>
                <a:t>1</a:t>
              </a:r>
            </a:p>
          </p:txBody>
        </p:sp>
        <p:sp>
          <p:nvSpPr>
            <p:cNvPr id="35847" name="Oval 6"/>
            <p:cNvSpPr>
              <a:spLocks noChangeAspect="1" noChangeArrowheads="1"/>
            </p:cNvSpPr>
            <p:nvPr/>
          </p:nvSpPr>
          <p:spPr bwMode="auto">
            <a:xfrm>
              <a:off x="582613" y="45085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rPr>
                <a:t>2</a:t>
              </a:r>
            </a:p>
          </p:txBody>
        </p:sp>
        <p:sp>
          <p:nvSpPr>
            <p:cNvPr id="35848" name="Oval 7"/>
            <p:cNvSpPr>
              <a:spLocks noChangeAspect="1" noChangeArrowheads="1"/>
            </p:cNvSpPr>
            <p:nvPr/>
          </p:nvSpPr>
          <p:spPr bwMode="auto">
            <a:xfrm>
              <a:off x="582613" y="5300663"/>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rPr>
                <a:t>3</a:t>
              </a:r>
            </a:p>
          </p:txBody>
        </p:sp>
      </p:gr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idx="1"/>
          </p:nvPr>
        </p:nvSpPr>
        <p:spPr/>
        <p:txBody>
          <a:bodyPr/>
          <a:lstStyle/>
          <a:p>
            <a:pPr eaLnBrk="1" hangingPunct="1"/>
            <a:r>
              <a:rPr lang="en-US" dirty="0" smtClean="0"/>
              <a:t>Using a technical component:</a:t>
            </a:r>
          </a:p>
          <a:p>
            <a:pPr marL="594360" indent="0" eaLnBrk="1" hangingPunct="1">
              <a:buNone/>
            </a:pPr>
            <a:r>
              <a:rPr lang="en-US" dirty="0" smtClean="0"/>
              <a:t>Example – reading an XML document</a:t>
            </a:r>
          </a:p>
          <a:p>
            <a:pPr eaLnBrk="1" hangingPunct="1"/>
            <a:r>
              <a:rPr lang="en-US" dirty="0" smtClean="0"/>
              <a:t>In the BLF project, you will find an XML technical component</a:t>
            </a:r>
          </a:p>
          <a:p>
            <a:pPr eaLnBrk="1" hangingPunct="1"/>
            <a:r>
              <a:rPr lang="en-US" dirty="0" smtClean="0"/>
              <a:t>We will use method </a:t>
            </a:r>
            <a:r>
              <a:rPr lang="en-US" dirty="0" err="1" smtClean="0">
                <a:latin typeface="Courier New" pitchFamily="49" charset="0"/>
                <a:cs typeface="Courier New" pitchFamily="49" charset="0"/>
              </a:rPr>
              <a:t>ReadXmlNodeValue</a:t>
            </a:r>
            <a:r>
              <a:rPr lang="en-US" dirty="0" smtClean="0"/>
              <a:t> to read a single node from an XML file</a:t>
            </a:r>
          </a:p>
        </p:txBody>
      </p:sp>
      <p:sp>
        <p:nvSpPr>
          <p:cNvPr id="36867" name="Rectangle 2"/>
          <p:cNvSpPr>
            <a:spLocks noGrp="1" noChangeArrowheads="1"/>
          </p:cNvSpPr>
          <p:nvPr>
            <p:ph type="title"/>
          </p:nvPr>
        </p:nvSpPr>
        <p:spPr/>
        <p:txBody>
          <a:bodyPr/>
          <a:lstStyle/>
          <a:p>
            <a:pPr eaLnBrk="1" hangingPunct="1"/>
            <a:r>
              <a:rPr lang="en-US" smtClean="0"/>
              <a:t>BL Customizations</a:t>
            </a:r>
          </a:p>
        </p:txBody>
      </p:sp>
      <p:sp>
        <p:nvSpPr>
          <p:cNvPr id="36866" name="Footer Placeholder 3"/>
          <p:cNvSpPr>
            <a:spLocks noGrp="1"/>
          </p:cNvSpPr>
          <p:nvPr>
            <p:ph type="ftr" sz="quarter" idx="10"/>
          </p:nvPr>
        </p:nvSpPr>
        <p:spPr>
          <a:noFill/>
        </p:spPr>
        <p:txBody>
          <a:bodyPr/>
          <a:lstStyle/>
          <a:p>
            <a:r>
              <a:rPr lang="en-US" smtClean="0"/>
              <a:t>CUST_TOOLS_</a:t>
            </a:r>
            <a:fld id="{17184C23-86E5-49D3-A470-92BCBA80B553}" type="slidenum">
              <a:rPr lang="en-US" smtClean="0"/>
              <a:pPr/>
              <a:t>32</a:t>
            </a:fld>
            <a:r>
              <a:rPr lang="en-US" smtClean="0"/>
              <a:t>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idx="1"/>
          </p:nvPr>
        </p:nvSpPr>
        <p:spPr/>
        <p:txBody>
          <a:bodyPr/>
          <a:lstStyle/>
          <a:p>
            <a:pPr eaLnBrk="1" hangingPunct="1">
              <a:lnSpc>
                <a:spcPct val="80000"/>
              </a:lnSpc>
              <a:buNone/>
            </a:pPr>
            <a:r>
              <a:rPr lang="en-US" dirty="0" smtClean="0"/>
              <a:t>Using a technical component</a:t>
            </a:r>
          </a:p>
        </p:txBody>
      </p:sp>
      <p:sp>
        <p:nvSpPr>
          <p:cNvPr id="37891" name="Rectangle 2"/>
          <p:cNvSpPr>
            <a:spLocks noGrp="1" noChangeArrowheads="1"/>
          </p:cNvSpPr>
          <p:nvPr>
            <p:ph type="title"/>
          </p:nvPr>
        </p:nvSpPr>
        <p:spPr/>
        <p:txBody>
          <a:bodyPr/>
          <a:lstStyle/>
          <a:p>
            <a:pPr eaLnBrk="1" hangingPunct="1"/>
            <a:r>
              <a:rPr lang="en-US" smtClean="0"/>
              <a:t>BL Customizations</a:t>
            </a:r>
          </a:p>
        </p:txBody>
      </p:sp>
      <p:sp>
        <p:nvSpPr>
          <p:cNvPr id="37890" name="Footer Placeholder 3"/>
          <p:cNvSpPr>
            <a:spLocks noGrp="1"/>
          </p:cNvSpPr>
          <p:nvPr>
            <p:ph type="ftr" sz="quarter" idx="10"/>
          </p:nvPr>
        </p:nvSpPr>
        <p:spPr>
          <a:noFill/>
        </p:spPr>
        <p:txBody>
          <a:bodyPr/>
          <a:lstStyle/>
          <a:p>
            <a:r>
              <a:rPr lang="en-US" smtClean="0"/>
              <a:t>CUST_TOOLS_</a:t>
            </a:r>
            <a:fld id="{E69A8B08-91D1-40EA-9D61-1FB82397CA8B}" type="slidenum">
              <a:rPr lang="en-US" smtClean="0"/>
              <a:pPr/>
              <a:t>33</a:t>
            </a:fld>
            <a:r>
              <a:rPr lang="en-US" smtClean="0"/>
              <a:t>0</a:t>
            </a:r>
          </a:p>
        </p:txBody>
      </p:sp>
      <p:sp>
        <p:nvSpPr>
          <p:cNvPr id="37893"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procedure bproject.initialvalues.before:</a:t>
            </a:r>
          </a:p>
          <a:p>
            <a:pPr algn="l"/>
            <a:r>
              <a:rPr lang="en-US" sz="1600">
                <a:latin typeface="Courier New" pitchFamily="49" charset="0"/>
              </a:rPr>
              <a:t>{ variables.i }</a:t>
            </a:r>
          </a:p>
          <a:p>
            <a:pPr algn="l"/>
            <a:endParaRPr lang="en-US" sz="1600">
              <a:latin typeface="Courier New" pitchFamily="49" charset="0"/>
            </a:endParaRPr>
          </a:p>
          <a:p>
            <a:pPr algn="l"/>
            <a:r>
              <a:rPr lang="en-US" sz="1600">
                <a:latin typeface="Courier New" pitchFamily="49" charset="0"/>
              </a:rPr>
              <a:t>if t_parameter.icTableName = "project" then do:</a:t>
            </a:r>
          </a:p>
          <a:p>
            <a:pPr algn="l"/>
            <a:r>
              <a:rPr lang="en-US" sz="1600">
                <a:latin typeface="Courier New" pitchFamily="49" charset="0"/>
              </a:rPr>
              <a:t>    run program/xml.p persistent set vh. /* no parameters */</a:t>
            </a:r>
          </a:p>
          <a:p>
            <a:pPr algn="l"/>
            <a:r>
              <a:rPr lang="en-US" sz="1600">
                <a:latin typeface="Courier New" pitchFamily="49" charset="0"/>
              </a:rPr>
              <a:t>    run ReadXmlNodeValue in vh</a:t>
            </a:r>
          </a:p>
          <a:p>
            <a:pPr algn="l"/>
            <a:r>
              <a:rPr lang="en-US" sz="1600">
                <a:latin typeface="Courier New" pitchFamily="49" charset="0"/>
              </a:rPr>
              <a:t>       (input search("server.xml"),</a:t>
            </a:r>
          </a:p>
          <a:p>
            <a:pPr algn="l"/>
            <a:r>
              <a:rPr lang="en-US" sz="1600">
                <a:latin typeface="Courier New" pitchFamily="49" charset="0"/>
              </a:rPr>
              <a:t>        input "logging",</a:t>
            </a:r>
          </a:p>
          <a:p>
            <a:pPr algn="l"/>
            <a:r>
              <a:rPr lang="en-US" sz="1600">
                <a:latin typeface="Courier New" pitchFamily="49" charset="0"/>
              </a:rPr>
              <a:t>        input "LoggingDirectory",</a:t>
            </a:r>
          </a:p>
          <a:p>
            <a:pPr algn="l"/>
            <a:r>
              <a:rPr lang="en-US" sz="1600">
                <a:latin typeface="Courier New" pitchFamily="49" charset="0"/>
              </a:rPr>
              <a:t>        output tproject.ProjectDescription,</a:t>
            </a:r>
          </a:p>
          <a:p>
            <a:pPr algn="l"/>
            <a:r>
              <a:rPr lang="en-US" sz="1600">
                <a:latin typeface="Courier New" pitchFamily="49" charset="0"/>
              </a:rPr>
              <a:t>        output viMethodReturn).</a:t>
            </a:r>
          </a:p>
          <a:p>
            <a:pPr algn="l"/>
            <a:r>
              <a:rPr lang="en-US" sz="1600">
                <a:latin typeface="Courier New" pitchFamily="49" charset="0"/>
              </a:rPr>
              <a:t>    run gipr_DeleteProcedure in vh.</a:t>
            </a:r>
          </a:p>
          <a:p>
            <a:pPr algn="l"/>
            <a:r>
              <a:rPr lang="en-US" sz="1600">
                <a:latin typeface="Courier New" pitchFamily="49" charset="0"/>
              </a:rPr>
              <a:t>    delete procedure vh.</a:t>
            </a:r>
          </a:p>
          <a:p>
            <a:pPr algn="l"/>
            <a:r>
              <a:rPr lang="en-US" sz="1600">
                <a:latin typeface="Courier New" pitchFamily="49" charset="0"/>
              </a:rPr>
              <a:t>    if viMethodReturn &lt; 0</a:t>
            </a:r>
          </a:p>
          <a:p>
            <a:pPr algn="l"/>
            <a:r>
              <a:rPr lang="en-US" sz="1600">
                <a:latin typeface="Courier New" pitchFamily="49" charset="0"/>
              </a:rPr>
              <a:t>    then Assign t_parameter.oiReturnStatus = viMethodReturn.</a:t>
            </a:r>
          </a:p>
          <a:p>
            <a:pPr algn="l"/>
            <a:r>
              <a:rPr lang="en-US" sz="1600">
                <a:latin typeface="Courier New" pitchFamily="49" charset="0"/>
              </a:rPr>
              <a:t>end.</a:t>
            </a:r>
          </a:p>
          <a:p>
            <a:pPr algn="l"/>
            <a:r>
              <a:rPr lang="en-US" sz="1600">
                <a:latin typeface="Courier New" pitchFamily="49" charset="0"/>
              </a:rPr>
              <a:t>end procedure.</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smtClean="0"/>
              <a:t>Typical Customization: Case 1</a:t>
            </a:r>
          </a:p>
        </p:txBody>
      </p:sp>
      <p:sp>
        <p:nvSpPr>
          <p:cNvPr id="38914" name="Footer Placeholder 3"/>
          <p:cNvSpPr>
            <a:spLocks noGrp="1"/>
          </p:cNvSpPr>
          <p:nvPr>
            <p:ph type="ftr" sz="quarter" idx="10"/>
          </p:nvPr>
        </p:nvSpPr>
        <p:spPr>
          <a:noFill/>
        </p:spPr>
        <p:txBody>
          <a:bodyPr/>
          <a:lstStyle/>
          <a:p>
            <a:r>
              <a:rPr lang="en-US" smtClean="0"/>
              <a:t>CUST_TOOLS_</a:t>
            </a:r>
            <a:fld id="{25CBFA74-639E-4C85-B339-958C7669AE1F}" type="slidenum">
              <a:rPr lang="en-US" smtClean="0"/>
              <a:pPr/>
              <a:t>34</a:t>
            </a:fld>
            <a:r>
              <a:rPr lang="en-US" smtClean="0"/>
              <a:t>0</a:t>
            </a:r>
          </a:p>
        </p:txBody>
      </p:sp>
      <p:sp>
        <p:nvSpPr>
          <p:cNvPr id="38916" name="Rectangle 3"/>
          <p:cNvSpPr>
            <a:spLocks noGrp="1" noChangeArrowheads="1"/>
          </p:cNvSpPr>
          <p:nvPr>
            <p:ph idx="4294967295"/>
          </p:nvPr>
        </p:nvSpPr>
        <p:spPr>
          <a:xfrm>
            <a:off x="485370" y="2924944"/>
            <a:ext cx="8153400" cy="3340100"/>
          </a:xfrm>
        </p:spPr>
        <p:txBody>
          <a:bodyPr/>
          <a:lstStyle/>
          <a:p>
            <a:pPr marL="533400" indent="-533400" eaLnBrk="1" hangingPunct="1">
              <a:buFont typeface="Webdings" pitchFamily="18" charset="2"/>
              <a:buNone/>
            </a:pPr>
            <a:r>
              <a:rPr lang="en-US" sz="1800" u="sng" dirty="0" smtClean="0"/>
              <a:t>Steps for implementation of this Customization:</a:t>
            </a:r>
          </a:p>
          <a:p>
            <a:pPr marL="347472" indent="-347472" eaLnBrk="1" hangingPunct="1"/>
            <a:r>
              <a:rPr lang="en-US" sz="1800" dirty="0" smtClean="0"/>
              <a:t>[UI] Define a user-defined field for the business component</a:t>
            </a:r>
          </a:p>
          <a:p>
            <a:pPr marL="347472" indent="-347472" eaLnBrk="1" hangingPunct="1"/>
            <a:r>
              <a:rPr lang="en-US" sz="1800" dirty="0" smtClean="0"/>
              <a:t>[UI] Use the UI design mode option on the form to add the user-defined field</a:t>
            </a:r>
          </a:p>
          <a:p>
            <a:pPr marL="347472" indent="-347472" eaLnBrk="1" hangingPunct="1"/>
            <a:r>
              <a:rPr lang="en-US" sz="1800" dirty="0" smtClean="0"/>
              <a:t>[BL] Implement the hook </a:t>
            </a:r>
            <a:r>
              <a:rPr lang="en-US" sz="1800" dirty="0" smtClean="0">
                <a:latin typeface="Courier New" pitchFamily="49" charset="0"/>
                <a:cs typeface="Courier New" pitchFamily="49" charset="0"/>
              </a:rPr>
              <a:t>&lt;</a:t>
            </a:r>
            <a:r>
              <a:rPr lang="en-US" sz="1800" dirty="0" err="1" smtClean="0">
                <a:latin typeface="Courier New" pitchFamily="49" charset="0"/>
                <a:cs typeface="Courier New" pitchFamily="49" charset="0"/>
              </a:rPr>
              <a:t>BusinessComponent</a:t>
            </a:r>
            <a:r>
              <a:rPr lang="en-US" sz="1800" dirty="0" smtClean="0">
                <a:latin typeface="Courier New" pitchFamily="49" charset="0"/>
                <a:cs typeface="Courier New" pitchFamily="49" charset="0"/>
              </a:rPr>
              <a:t>&gt;.</a:t>
            </a:r>
            <a:r>
              <a:rPr lang="en-US" sz="1800" dirty="0" err="1" smtClean="0">
                <a:latin typeface="Courier New" pitchFamily="49" charset="0"/>
                <a:cs typeface="Courier New" pitchFamily="49" charset="0"/>
              </a:rPr>
              <a: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347472" indent="-347472" eaLnBrk="1" hangingPunct="1"/>
            <a:r>
              <a:rPr lang="en-US" sz="1800" dirty="0" smtClean="0"/>
              <a:t>[BL] Compile, test, and deploy the new code</a:t>
            </a:r>
          </a:p>
          <a:p>
            <a:pPr marL="533400" indent="-533400" eaLnBrk="1" hangingPunct="1"/>
            <a:endParaRPr lang="en-US" sz="1800" dirty="0" smtClean="0"/>
          </a:p>
          <a:p>
            <a:pPr marL="533400" indent="-533400" eaLnBrk="1" hangingPunct="1">
              <a:buFont typeface="Webdings" pitchFamily="18" charset="2"/>
              <a:buNone/>
            </a:pPr>
            <a:r>
              <a:rPr lang="en-US" sz="1800" u="sng" dirty="0" smtClean="0"/>
              <a:t>DEMO</a:t>
            </a:r>
          </a:p>
          <a:p>
            <a:pPr marL="533400" indent="-533400" eaLnBrk="1" hangingPunct="1">
              <a:buFont typeface="Webdings" pitchFamily="18" charset="2"/>
              <a:buNone/>
            </a:pPr>
            <a:endParaRPr lang="en-US" sz="1800" dirty="0" smtClean="0"/>
          </a:p>
        </p:txBody>
      </p:sp>
      <p:sp>
        <p:nvSpPr>
          <p:cNvPr id="38917" name="Rectangle 4"/>
          <p:cNvSpPr>
            <a:spLocks noChangeArrowheads="1"/>
          </p:cNvSpPr>
          <p:nvPr/>
        </p:nvSpPr>
        <p:spPr bwMode="auto">
          <a:xfrm>
            <a:off x="267212" y="1124744"/>
            <a:ext cx="8599156"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a:latin typeface="+mj-lt"/>
              </a:rPr>
              <a:t>On an existing object form, add a field that holds </a:t>
            </a:r>
          </a:p>
          <a:p>
            <a:pPr algn="l"/>
            <a:r>
              <a:rPr lang="en-US">
                <a:latin typeface="+mj-lt"/>
              </a:rPr>
              <a:t>extra non-standard information of the object.  </a:t>
            </a:r>
          </a:p>
          <a:p>
            <a:pPr algn="l"/>
            <a:r>
              <a:rPr lang="en-US">
                <a:latin typeface="+mj-lt"/>
              </a:rPr>
              <a:t>Provide validation for this field.</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marL="533400" indent="-533400" eaLnBrk="1" hangingPunct="1">
              <a:buNone/>
            </a:pPr>
            <a:r>
              <a:rPr lang="en-US" dirty="0" smtClean="0"/>
              <a:t>Preparation</a:t>
            </a:r>
          </a:p>
          <a:p>
            <a:pPr marL="228600" indent="0" eaLnBrk="1" hangingPunct="1">
              <a:buNone/>
            </a:pPr>
            <a:r>
              <a:rPr lang="en-US" sz="2400" dirty="0" smtClean="0"/>
              <a:t>Which function? -&gt; which Business Component?</a:t>
            </a:r>
          </a:p>
        </p:txBody>
      </p:sp>
      <p:sp>
        <p:nvSpPr>
          <p:cNvPr id="39939" name="Rectangle 2"/>
          <p:cNvSpPr>
            <a:spLocks noGrp="1" noChangeArrowheads="1"/>
          </p:cNvSpPr>
          <p:nvPr>
            <p:ph type="title"/>
          </p:nvPr>
        </p:nvSpPr>
        <p:spPr/>
        <p:txBody>
          <a:bodyPr/>
          <a:lstStyle/>
          <a:p>
            <a:pPr eaLnBrk="1" hangingPunct="1"/>
            <a:r>
              <a:rPr lang="en-US" smtClean="0"/>
              <a:t>Demo Customization: Case 1</a:t>
            </a:r>
          </a:p>
        </p:txBody>
      </p:sp>
      <p:sp>
        <p:nvSpPr>
          <p:cNvPr id="39938" name="Footer Placeholder 3"/>
          <p:cNvSpPr>
            <a:spLocks noGrp="1"/>
          </p:cNvSpPr>
          <p:nvPr>
            <p:ph type="ftr" sz="quarter" idx="10"/>
          </p:nvPr>
        </p:nvSpPr>
        <p:spPr>
          <a:noFill/>
        </p:spPr>
        <p:txBody>
          <a:bodyPr/>
          <a:lstStyle/>
          <a:p>
            <a:r>
              <a:rPr lang="en-US" smtClean="0"/>
              <a:t>CUST_TOOLS_</a:t>
            </a:r>
            <a:fld id="{2FC78647-B202-48EE-A9E2-EECF7B312A93}" type="slidenum">
              <a:rPr lang="en-US" smtClean="0"/>
              <a:pPr/>
              <a:t>35</a:t>
            </a:fld>
            <a:r>
              <a:rPr lang="en-US" smtClean="0"/>
              <a:t>0</a:t>
            </a:r>
          </a:p>
        </p:txBody>
      </p:sp>
      <p:grpSp>
        <p:nvGrpSpPr>
          <p:cNvPr id="39941" name="Group 4"/>
          <p:cNvGrpSpPr>
            <a:grpSpLocks/>
          </p:cNvGrpSpPr>
          <p:nvPr/>
        </p:nvGrpSpPr>
        <p:grpSpPr bwMode="auto">
          <a:xfrm>
            <a:off x="826459" y="2132856"/>
            <a:ext cx="7483475" cy="4010025"/>
            <a:chOff x="398" y="1524"/>
            <a:chExt cx="5519" cy="2768"/>
          </a:xfrm>
        </p:grpSpPr>
        <p:pic>
          <p:nvPicPr>
            <p:cNvPr id="39942" name="Picture 5"/>
            <p:cNvPicPr>
              <a:picLocks noChangeAspect="1" noChangeArrowheads="1"/>
            </p:cNvPicPr>
            <p:nvPr/>
          </p:nvPicPr>
          <p:blipFill>
            <a:blip r:embed="rId3" cstate="print"/>
            <a:srcRect/>
            <a:stretch>
              <a:fillRect/>
            </a:stretch>
          </p:blipFill>
          <p:spPr bwMode="auto">
            <a:xfrm>
              <a:off x="398" y="1524"/>
              <a:ext cx="5046" cy="2768"/>
            </a:xfrm>
            <a:prstGeom prst="rect">
              <a:avLst/>
            </a:prstGeom>
            <a:noFill/>
            <a:ln w="9525" algn="ctr">
              <a:noFill/>
              <a:miter lim="800000"/>
              <a:headEnd/>
              <a:tailEnd/>
            </a:ln>
          </p:spPr>
        </p:pic>
        <p:pic>
          <p:nvPicPr>
            <p:cNvPr id="39943" name="Picture 6"/>
            <p:cNvPicPr>
              <a:picLocks noChangeAspect="1" noChangeArrowheads="1"/>
            </p:cNvPicPr>
            <p:nvPr/>
          </p:nvPicPr>
          <p:blipFill>
            <a:blip r:embed="rId4" cstate="print"/>
            <a:srcRect/>
            <a:stretch>
              <a:fillRect/>
            </a:stretch>
          </p:blipFill>
          <p:spPr bwMode="auto">
            <a:xfrm>
              <a:off x="4254" y="1797"/>
              <a:ext cx="1663" cy="2164"/>
            </a:xfrm>
            <a:prstGeom prst="rect">
              <a:avLst/>
            </a:prstGeom>
            <a:noFill/>
            <a:ln w="9525" algn="ctr">
              <a:noFill/>
              <a:miter lim="800000"/>
              <a:headEnd/>
              <a:tailEnd/>
            </a:ln>
          </p:spPr>
        </p:pic>
        <p:sp>
          <p:nvSpPr>
            <p:cNvPr id="39944" name="Line 7"/>
            <p:cNvSpPr>
              <a:spLocks noChangeShapeType="1"/>
            </p:cNvSpPr>
            <p:nvPr/>
          </p:nvSpPr>
          <p:spPr bwMode="auto">
            <a:xfrm flipV="1">
              <a:off x="1623" y="2614"/>
              <a:ext cx="2631" cy="272"/>
            </a:xfrm>
            <a:prstGeom prst="line">
              <a:avLst/>
            </a:prstGeom>
            <a:noFill/>
            <a:ln w="12700">
              <a:solidFill>
                <a:srgbClr val="0000FF"/>
              </a:solidFill>
              <a:round/>
              <a:headEnd/>
              <a:tailEnd type="triangle" w="med" len="med"/>
            </a:ln>
          </p:spPr>
          <p:txBody>
            <a:bodyPr wrap="none" tIns="91440" bIns="91440" anchor="ctr"/>
            <a:lstStyle/>
            <a:p>
              <a:endParaRPr lang="en-US"/>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marL="0" indent="0" eaLnBrk="1" hangingPunct="1">
              <a:buNone/>
            </a:pPr>
            <a:r>
              <a:rPr lang="en-US" dirty="0" smtClean="0"/>
              <a:t>[UI] Define a user-defined field for the business component</a:t>
            </a:r>
          </a:p>
          <a:p>
            <a:pPr marL="914400" lvl="1" indent="-457200"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en-US" smtClean="0"/>
              <a:t>Demo Customization: Case 1</a:t>
            </a:r>
          </a:p>
        </p:txBody>
      </p:sp>
      <p:sp>
        <p:nvSpPr>
          <p:cNvPr id="40962" name="Footer Placeholder 3"/>
          <p:cNvSpPr>
            <a:spLocks noGrp="1"/>
          </p:cNvSpPr>
          <p:nvPr>
            <p:ph type="ftr" sz="quarter" idx="10"/>
          </p:nvPr>
        </p:nvSpPr>
        <p:spPr>
          <a:noFill/>
        </p:spPr>
        <p:txBody>
          <a:bodyPr/>
          <a:lstStyle/>
          <a:p>
            <a:r>
              <a:rPr lang="en-US" smtClean="0"/>
              <a:t>CUST_TOOLS_</a:t>
            </a:r>
            <a:fld id="{1D685DCC-B43F-4294-8F47-7D457D9B59E5}" type="slidenum">
              <a:rPr lang="en-US" smtClean="0"/>
              <a:pPr/>
              <a:t>36</a:t>
            </a:fld>
            <a:r>
              <a:rPr lang="en-US" smtClean="0"/>
              <a:t>0</a:t>
            </a:r>
          </a:p>
        </p:txBody>
      </p:sp>
      <p:grpSp>
        <p:nvGrpSpPr>
          <p:cNvPr id="7" name="Group 6"/>
          <p:cNvGrpSpPr>
            <a:grpSpLocks noChangeAspect="1"/>
          </p:cNvGrpSpPr>
          <p:nvPr/>
        </p:nvGrpSpPr>
        <p:grpSpPr>
          <a:xfrm>
            <a:off x="857945" y="1820406"/>
            <a:ext cx="7044450" cy="4394676"/>
            <a:chOff x="1049338" y="2110943"/>
            <a:chExt cx="7415212" cy="4625975"/>
          </a:xfrm>
        </p:grpSpPr>
        <p:pic>
          <p:nvPicPr>
            <p:cNvPr id="40965" name="Picture 4"/>
            <p:cNvPicPr>
              <a:picLocks noChangeAspect="1" noChangeArrowheads="1"/>
            </p:cNvPicPr>
            <p:nvPr/>
          </p:nvPicPr>
          <p:blipFill>
            <a:blip r:embed="rId3" cstate="print"/>
            <a:srcRect/>
            <a:stretch>
              <a:fillRect/>
            </a:stretch>
          </p:blipFill>
          <p:spPr bwMode="auto">
            <a:xfrm>
              <a:off x="1049338" y="2110943"/>
              <a:ext cx="6354762" cy="4625975"/>
            </a:xfrm>
            <a:prstGeom prst="rect">
              <a:avLst/>
            </a:prstGeom>
            <a:noFill/>
            <a:ln w="9525" algn="ctr">
              <a:noFill/>
              <a:miter lim="800000"/>
              <a:headEnd/>
              <a:tailEnd/>
            </a:ln>
          </p:spPr>
        </p:pic>
        <p:pic>
          <p:nvPicPr>
            <p:cNvPr id="40966" name="Picture 5"/>
            <p:cNvPicPr>
              <a:picLocks noChangeAspect="1" noChangeArrowheads="1"/>
            </p:cNvPicPr>
            <p:nvPr/>
          </p:nvPicPr>
          <p:blipFill>
            <a:blip r:embed="rId4" cstate="print"/>
            <a:srcRect/>
            <a:stretch>
              <a:fillRect/>
            </a:stretch>
          </p:blipFill>
          <p:spPr bwMode="auto">
            <a:xfrm>
              <a:off x="5237163" y="3113905"/>
              <a:ext cx="3227387" cy="3171825"/>
            </a:xfrm>
            <a:prstGeom prst="rect">
              <a:avLst/>
            </a:prstGeom>
            <a:noFill/>
            <a:ln w="9525" algn="ctr">
              <a:noFill/>
              <a:miter lim="800000"/>
              <a:headEnd/>
              <a:tailEnd/>
            </a:ln>
          </p:spPr>
        </p:pic>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user-defined field</a:t>
            </a:r>
          </a:p>
        </p:txBody>
      </p:sp>
      <p:sp>
        <p:nvSpPr>
          <p:cNvPr id="41987" name="Rectangle 2"/>
          <p:cNvSpPr>
            <a:spLocks noGrp="1" noChangeArrowheads="1"/>
          </p:cNvSpPr>
          <p:nvPr>
            <p:ph type="title"/>
          </p:nvPr>
        </p:nvSpPr>
        <p:spPr/>
        <p:txBody>
          <a:bodyPr/>
          <a:lstStyle/>
          <a:p>
            <a:pPr eaLnBrk="1" hangingPunct="1"/>
            <a:r>
              <a:rPr lang="en-US" smtClean="0"/>
              <a:t>Demo Customization: Case 1</a:t>
            </a:r>
          </a:p>
        </p:txBody>
      </p:sp>
      <p:sp>
        <p:nvSpPr>
          <p:cNvPr id="41986" name="Footer Placeholder 3"/>
          <p:cNvSpPr>
            <a:spLocks noGrp="1"/>
          </p:cNvSpPr>
          <p:nvPr>
            <p:ph type="ftr" sz="quarter" idx="10"/>
          </p:nvPr>
        </p:nvSpPr>
        <p:spPr>
          <a:noFill/>
        </p:spPr>
        <p:txBody>
          <a:bodyPr/>
          <a:lstStyle/>
          <a:p>
            <a:r>
              <a:rPr lang="en-US" smtClean="0"/>
              <a:t>CUST_TOOLS_</a:t>
            </a:r>
            <a:fld id="{709AABEB-72A4-4BCD-A6D9-B6B3AB6FDF90}" type="slidenum">
              <a:rPr lang="en-US" smtClean="0"/>
              <a:pPr/>
              <a:t>37</a:t>
            </a:fld>
            <a:r>
              <a:rPr lang="en-US" smtClean="0"/>
              <a:t>0</a:t>
            </a:r>
          </a:p>
        </p:txBody>
      </p:sp>
      <p:grpSp>
        <p:nvGrpSpPr>
          <p:cNvPr id="41989" name="Group 4"/>
          <p:cNvGrpSpPr>
            <a:grpSpLocks/>
          </p:cNvGrpSpPr>
          <p:nvPr/>
        </p:nvGrpSpPr>
        <p:grpSpPr bwMode="auto">
          <a:xfrm>
            <a:off x="918435" y="1988840"/>
            <a:ext cx="7304087" cy="3754438"/>
            <a:chOff x="701" y="1550"/>
            <a:chExt cx="5403" cy="2704"/>
          </a:xfrm>
        </p:grpSpPr>
        <p:pic>
          <p:nvPicPr>
            <p:cNvPr id="41990" name="Picture 5"/>
            <p:cNvPicPr>
              <a:picLocks noChangeAspect="1" noChangeArrowheads="1"/>
            </p:cNvPicPr>
            <p:nvPr/>
          </p:nvPicPr>
          <p:blipFill>
            <a:blip r:embed="rId3" cstate="print"/>
            <a:srcRect/>
            <a:stretch>
              <a:fillRect/>
            </a:stretch>
          </p:blipFill>
          <p:spPr bwMode="auto">
            <a:xfrm>
              <a:off x="701" y="1550"/>
              <a:ext cx="1527" cy="2704"/>
            </a:xfrm>
            <a:prstGeom prst="rect">
              <a:avLst/>
            </a:prstGeom>
            <a:noFill/>
            <a:ln w="9525" algn="ctr">
              <a:noFill/>
              <a:miter lim="800000"/>
              <a:headEnd/>
              <a:tailEnd/>
            </a:ln>
          </p:spPr>
        </p:pic>
        <p:pic>
          <p:nvPicPr>
            <p:cNvPr id="41991" name="Picture 6"/>
            <p:cNvPicPr>
              <a:picLocks noChangeAspect="1" noChangeArrowheads="1"/>
            </p:cNvPicPr>
            <p:nvPr/>
          </p:nvPicPr>
          <p:blipFill>
            <a:blip r:embed="rId4" cstate="print"/>
            <a:srcRect/>
            <a:stretch>
              <a:fillRect/>
            </a:stretch>
          </p:blipFill>
          <p:spPr bwMode="auto">
            <a:xfrm>
              <a:off x="2258" y="1570"/>
              <a:ext cx="3846" cy="2579"/>
            </a:xfrm>
            <a:prstGeom prst="rect">
              <a:avLst/>
            </a:prstGeom>
            <a:noFill/>
            <a:ln w="9525" algn="ctr">
              <a:noFill/>
              <a:miter lim="800000"/>
              <a:headEnd/>
              <a:tailEnd/>
            </a:ln>
          </p:spPr>
        </p:pic>
        <p:sp>
          <p:nvSpPr>
            <p:cNvPr id="41992" name="Oval 7"/>
            <p:cNvSpPr>
              <a:spLocks noChangeArrowheads="1"/>
            </p:cNvSpPr>
            <p:nvPr/>
          </p:nvSpPr>
          <p:spPr bwMode="auto">
            <a:xfrm>
              <a:off x="761" y="3067"/>
              <a:ext cx="771" cy="272"/>
            </a:xfrm>
            <a:prstGeom prst="ellipse">
              <a:avLst/>
            </a:prstGeom>
            <a:noFill/>
            <a:ln w="19050" algn="ctr">
              <a:solidFill>
                <a:srgbClr val="0000FF"/>
              </a:solidFill>
              <a:round/>
              <a:headEnd/>
              <a:tailEnd/>
            </a:ln>
          </p:spPr>
          <p:txBody>
            <a:bodyPr wrap="none" tIns="91440" bIns="91440" anchor="ctr"/>
            <a:lstStyle/>
            <a:p>
              <a:endParaRPr lang="en-IE">
                <a:latin typeface="+mj-lt"/>
              </a:endParaRPr>
            </a:p>
          </p:txBody>
        </p:sp>
        <p:sp>
          <p:nvSpPr>
            <p:cNvPr id="41993" name="Oval 8"/>
            <p:cNvSpPr>
              <a:spLocks noChangeArrowheads="1"/>
            </p:cNvSpPr>
            <p:nvPr/>
          </p:nvSpPr>
          <p:spPr bwMode="auto">
            <a:xfrm>
              <a:off x="3846" y="1933"/>
              <a:ext cx="1814" cy="272"/>
            </a:xfrm>
            <a:prstGeom prst="ellipse">
              <a:avLst/>
            </a:prstGeom>
            <a:noFill/>
            <a:ln w="19050" algn="ctr">
              <a:solidFill>
                <a:srgbClr val="0000FF"/>
              </a:solidFill>
              <a:round/>
              <a:headEnd/>
              <a:tailEnd/>
            </a:ln>
          </p:spPr>
          <p:txBody>
            <a:bodyPr wrap="none" tIns="91440" bIns="91440" anchor="ctr"/>
            <a:lstStyle/>
            <a:p>
              <a:endParaRPr lang="en-IE">
                <a:latin typeface="+mj-lt"/>
              </a:endParaRPr>
            </a:p>
          </p:txBody>
        </p:sp>
        <p:cxnSp>
          <p:nvCxnSpPr>
            <p:cNvPr id="41994" name="AutoShape 9"/>
            <p:cNvCxnSpPr>
              <a:cxnSpLocks noChangeShapeType="1"/>
              <a:stCxn id="41992" idx="7"/>
              <a:endCxn id="41993" idx="3"/>
            </p:cNvCxnSpPr>
            <p:nvPr/>
          </p:nvCxnSpPr>
          <p:spPr bwMode="auto">
            <a:xfrm flipV="1">
              <a:off x="1419" y="2171"/>
              <a:ext cx="2693" cy="930"/>
            </a:xfrm>
            <a:prstGeom prst="straightConnector1">
              <a:avLst/>
            </a:prstGeom>
            <a:noFill/>
            <a:ln w="19050">
              <a:solidFill>
                <a:srgbClr val="0000FF"/>
              </a:solidFill>
              <a:round/>
              <a:headEnd/>
              <a:tailEnd type="triangle" w="med" len="med"/>
            </a:ln>
          </p:spPr>
        </p:cxnSp>
        <p:sp>
          <p:nvSpPr>
            <p:cNvPr id="41995" name="Oval 10"/>
            <p:cNvSpPr>
              <a:spLocks noChangeArrowheads="1"/>
            </p:cNvSpPr>
            <p:nvPr/>
          </p:nvSpPr>
          <p:spPr bwMode="auto">
            <a:xfrm>
              <a:off x="2167" y="2432"/>
              <a:ext cx="1043" cy="394"/>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a:solidFill>
                    <a:srgbClr val="0033CC"/>
                  </a:solidFill>
                  <a:latin typeface="+mj-lt"/>
                </a:rPr>
                <a:t>Drag’n drop</a:t>
              </a:r>
            </a:p>
          </p:txBody>
        </p:sp>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dirty="0" smtClean="0"/>
              <a:t>Preparation</a:t>
            </a:r>
          </a:p>
          <a:p>
            <a:pPr marL="347472" indent="-347472"/>
            <a:r>
              <a:rPr lang="en-US" sz="2400" dirty="0" smtClean="0"/>
              <a:t>Fin </a:t>
            </a:r>
            <a:r>
              <a:rPr lang="en-US" sz="2400" dirty="0" err="1" smtClean="0"/>
              <a:t>AppServer</a:t>
            </a:r>
            <a:r>
              <a:rPr lang="en-US" sz="2400" dirty="0" smtClean="0"/>
              <a:t> PROPATH should include a folder with </a:t>
            </a:r>
            <a:r>
              <a:rPr lang="en-US" sz="2400" dirty="0" err="1" smtClean="0">
                <a:latin typeface="Courier New" pitchFamily="49" charset="0"/>
                <a:cs typeface="Courier New" pitchFamily="49" charset="0"/>
              </a:rPr>
              <a:t>customcode</a:t>
            </a:r>
            <a:r>
              <a:rPr lang="en-US" sz="2400" dirty="0" smtClean="0"/>
              <a:t> as sub-folder</a:t>
            </a:r>
          </a:p>
          <a:p>
            <a:pPr marL="347472" indent="-347472"/>
            <a:r>
              <a:rPr lang="en-US" sz="2400" dirty="0" smtClean="0"/>
              <a:t>Find the </a:t>
            </a:r>
            <a:r>
              <a:rPr lang="en-US" sz="2400" dirty="0" smtClean="0">
                <a:latin typeface="Courier New" pitchFamily="49" charset="0"/>
                <a:cs typeface="Courier New" pitchFamily="49" charset="0"/>
              </a:rPr>
              <a:t>Customization</a:t>
            </a:r>
            <a:r>
              <a:rPr lang="en-US" sz="2400" dirty="0" smtClean="0"/>
              <a:t> folder in the installation folder of the Financials business layer</a:t>
            </a:r>
          </a:p>
        </p:txBody>
      </p:sp>
      <p:sp>
        <p:nvSpPr>
          <p:cNvPr id="43011" name="Rectangle 2"/>
          <p:cNvSpPr>
            <a:spLocks noGrp="1" noChangeArrowheads="1"/>
          </p:cNvSpPr>
          <p:nvPr>
            <p:ph type="title"/>
          </p:nvPr>
        </p:nvSpPr>
        <p:spPr/>
        <p:txBody>
          <a:bodyPr/>
          <a:lstStyle/>
          <a:p>
            <a:pPr eaLnBrk="1" hangingPunct="1"/>
            <a:r>
              <a:rPr lang="en-US" dirty="0" smtClean="0"/>
              <a:t>Demo Customization: Case 1</a:t>
            </a:r>
          </a:p>
        </p:txBody>
      </p:sp>
      <p:sp>
        <p:nvSpPr>
          <p:cNvPr id="43010" name="Footer Placeholder 3"/>
          <p:cNvSpPr>
            <a:spLocks noGrp="1"/>
          </p:cNvSpPr>
          <p:nvPr>
            <p:ph type="ftr" sz="quarter" idx="10"/>
          </p:nvPr>
        </p:nvSpPr>
        <p:spPr>
          <a:noFill/>
        </p:spPr>
        <p:txBody>
          <a:bodyPr/>
          <a:lstStyle/>
          <a:p>
            <a:r>
              <a:rPr lang="en-US" smtClean="0"/>
              <a:t>CUST_TOOLS_</a:t>
            </a:r>
            <a:fld id="{C7CB6C05-50D1-457A-8CCD-A7AF1640C5DF}" type="slidenum">
              <a:rPr lang="en-US" smtClean="0"/>
              <a:pPr/>
              <a:t>38</a:t>
            </a:fld>
            <a:r>
              <a:rPr lang="en-US" smtClean="0"/>
              <a:t>0</a:t>
            </a:r>
          </a:p>
        </p:txBody>
      </p:sp>
      <p:pic>
        <p:nvPicPr>
          <p:cNvPr id="43013" name="Picture 4"/>
          <p:cNvPicPr>
            <a:picLocks noChangeAspect="1" noChangeArrowheads="1"/>
          </p:cNvPicPr>
          <p:nvPr/>
        </p:nvPicPr>
        <p:blipFill>
          <a:blip r:embed="rId3" cstate="print"/>
          <a:srcRect/>
          <a:stretch>
            <a:fillRect/>
          </a:stretch>
        </p:blipFill>
        <p:spPr bwMode="auto">
          <a:xfrm>
            <a:off x="982233" y="3212976"/>
            <a:ext cx="7165975" cy="26955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marL="0" indent="0" eaLnBrk="1" hangingPunct="1">
              <a:buNone/>
            </a:pPr>
            <a:r>
              <a:rPr lang="en-US" sz="2600" dirty="0" smtClean="0"/>
              <a:t>[BL] Implement the hook </a:t>
            </a:r>
            <a:r>
              <a:rPr lang="en-US" sz="2600" dirty="0" smtClean="0">
                <a:latin typeface="Courier New" pitchFamily="49" charset="0"/>
                <a:cs typeface="Courier New" pitchFamily="49" charset="0"/>
              </a:rPr>
              <a:t>&lt;</a:t>
            </a:r>
            <a:r>
              <a:rPr lang="en-US" sz="2600" dirty="0" err="1" smtClean="0">
                <a:latin typeface="Courier New" pitchFamily="49" charset="0"/>
                <a:cs typeface="Courier New" pitchFamily="49" charset="0"/>
              </a:rPr>
              <a:t>BusinessComponent</a:t>
            </a:r>
            <a:r>
              <a:rPr lang="en-US" sz="2600" dirty="0" smtClean="0">
                <a:latin typeface="Courier New" pitchFamily="49" charset="0"/>
                <a:cs typeface="Courier New" pitchFamily="49" charset="0"/>
              </a:rPr>
              <a:t>&gt;.</a:t>
            </a:r>
            <a:r>
              <a:rPr lang="en-US" sz="2600" dirty="0" err="1" smtClean="0">
                <a:latin typeface="Courier New" pitchFamily="49" charset="0"/>
                <a:cs typeface="Courier New" pitchFamily="49" charset="0"/>
              </a:rPr>
              <a:t>ValidateComponent</a:t>
            </a:r>
            <a:r>
              <a:rPr lang="en-US" sz="2600" dirty="0" smtClean="0">
                <a:latin typeface="Courier New" pitchFamily="49" charset="0"/>
                <a:cs typeface="Courier New" pitchFamily="49" charset="0"/>
              </a:rPr>
              <a:t>.</a:t>
            </a:r>
            <a:br>
              <a:rPr lang="en-US" sz="2600" dirty="0" smtClean="0">
                <a:latin typeface="Courier New" pitchFamily="49" charset="0"/>
                <a:cs typeface="Courier New" pitchFamily="49" charset="0"/>
              </a:rPr>
            </a:br>
            <a:r>
              <a:rPr lang="en-US" sz="2600" dirty="0" smtClean="0">
                <a:latin typeface="Courier New" pitchFamily="49" charset="0"/>
                <a:cs typeface="Courier New" pitchFamily="49" charset="0"/>
              </a:rPr>
              <a:t>After</a:t>
            </a:r>
            <a:r>
              <a:rPr lang="en-US" sz="2600" dirty="0" smtClean="0">
                <a:latin typeface="Century Gothic" pitchFamily="34" charset="0"/>
                <a:cs typeface="Courier New" pitchFamily="49" charset="0"/>
              </a:rPr>
              <a:t> </a:t>
            </a:r>
            <a:r>
              <a:rPr lang="en-US" sz="2600" dirty="0" smtClean="0"/>
              <a:t>to include validation on the user-defined field</a:t>
            </a:r>
          </a:p>
          <a:p>
            <a:pPr marL="0" lvl="1" indent="0" eaLnBrk="1" hangingPunct="1">
              <a:spcBef>
                <a:spcPts val="1200"/>
              </a:spcBef>
              <a:spcAft>
                <a:spcPts val="1200"/>
              </a:spcAft>
              <a:buNone/>
            </a:pPr>
            <a:r>
              <a:rPr lang="en-US" dirty="0" smtClean="0"/>
              <a:t>Copy the file </a:t>
            </a:r>
            <a:r>
              <a:rPr lang="en-US" dirty="0" err="1" smtClean="0">
                <a:latin typeface="Courier New" pitchFamily="49" charset="0"/>
                <a:cs typeface="Courier New" pitchFamily="49" charset="0"/>
              </a:rPr>
              <a:t>bcostcentre.p</a:t>
            </a:r>
            <a:r>
              <a:rPr lang="en-US" dirty="0" smtClean="0"/>
              <a:t> from the </a:t>
            </a:r>
            <a:r>
              <a:rPr lang="en-US" dirty="0" smtClean="0">
                <a:latin typeface="Courier New" pitchFamily="49" charset="0"/>
                <a:cs typeface="Courier New" pitchFamily="49" charset="0"/>
              </a:rPr>
              <a:t>Customization/template</a:t>
            </a:r>
            <a:r>
              <a:rPr lang="en-US" dirty="0" smtClean="0"/>
              <a:t> folder to the folder that will contain the Customization source code</a:t>
            </a:r>
          </a:p>
        </p:txBody>
      </p:sp>
      <p:sp>
        <p:nvSpPr>
          <p:cNvPr id="44035" name="Rectangle 2"/>
          <p:cNvSpPr>
            <a:spLocks noGrp="1" noChangeArrowheads="1"/>
          </p:cNvSpPr>
          <p:nvPr>
            <p:ph type="title"/>
          </p:nvPr>
        </p:nvSpPr>
        <p:spPr/>
        <p:txBody>
          <a:bodyPr/>
          <a:lstStyle/>
          <a:p>
            <a:pPr eaLnBrk="1" hangingPunct="1"/>
            <a:r>
              <a:rPr lang="en-US" smtClean="0"/>
              <a:t>Demo Customization: Case 1</a:t>
            </a:r>
          </a:p>
        </p:txBody>
      </p:sp>
      <p:sp>
        <p:nvSpPr>
          <p:cNvPr id="44034" name="Footer Placeholder 3"/>
          <p:cNvSpPr>
            <a:spLocks noGrp="1"/>
          </p:cNvSpPr>
          <p:nvPr>
            <p:ph type="ftr" sz="quarter" idx="10"/>
          </p:nvPr>
        </p:nvSpPr>
        <p:spPr>
          <a:noFill/>
        </p:spPr>
        <p:txBody>
          <a:bodyPr/>
          <a:lstStyle/>
          <a:p>
            <a:r>
              <a:rPr lang="en-US" smtClean="0"/>
              <a:t>CUST_TOOLS_</a:t>
            </a:r>
            <a:fld id="{141D0EFA-3CED-4C7D-91D2-59F5BA50D7E8}" type="slidenum">
              <a:rPr lang="en-US" smtClean="0"/>
              <a:pPr/>
              <a:t>39</a:t>
            </a:fld>
            <a:r>
              <a:rPr lang="en-US" smtClean="0"/>
              <a:t>0</a:t>
            </a:r>
          </a:p>
        </p:txBody>
      </p:sp>
      <p:pic>
        <p:nvPicPr>
          <p:cNvPr id="44037" name="Picture 4"/>
          <p:cNvPicPr>
            <a:picLocks noChangeAspect="1" noChangeArrowheads="1"/>
          </p:cNvPicPr>
          <p:nvPr/>
        </p:nvPicPr>
        <p:blipFill>
          <a:blip r:embed="rId3" cstate="print"/>
          <a:srcRect/>
          <a:stretch>
            <a:fillRect/>
          </a:stretch>
        </p:blipFill>
        <p:spPr bwMode="auto">
          <a:xfrm>
            <a:off x="1409253" y="4077072"/>
            <a:ext cx="6299200" cy="21209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9"/>
          <p:cNvSpPr>
            <a:spLocks noGrp="1" noChangeArrowheads="1"/>
          </p:cNvSpPr>
          <p:nvPr>
            <p:ph idx="1"/>
          </p:nvPr>
        </p:nvSpPr>
        <p:spPr>
          <a:noFill/>
        </p:spPr>
        <p:txBody>
          <a:bodyPr>
            <a:normAutofit/>
          </a:bodyPr>
          <a:lstStyle/>
          <a:p>
            <a:pPr eaLnBrk="1" hangingPunct="1"/>
            <a:r>
              <a:rPr lang="en-US" sz="2400" dirty="0" smtClean="0"/>
              <a:t>Access via System Admin under Tools folder on desktop</a:t>
            </a:r>
          </a:p>
          <a:p>
            <a:pPr eaLnBrk="1" hangingPunct="1"/>
            <a:r>
              <a:rPr lang="en-US" sz="2400" dirty="0" smtClean="0"/>
              <a:t>Choose the Documentation tab</a:t>
            </a:r>
          </a:p>
        </p:txBody>
      </p:sp>
      <p:sp>
        <p:nvSpPr>
          <p:cNvPr id="8195" name="Rectangle 4"/>
          <p:cNvSpPr>
            <a:spLocks noGrp="1" noChangeArrowheads="1"/>
          </p:cNvSpPr>
          <p:nvPr>
            <p:ph type="title"/>
          </p:nvPr>
        </p:nvSpPr>
        <p:spPr>
          <a:noFill/>
        </p:spPr>
        <p:txBody>
          <a:bodyPr/>
          <a:lstStyle/>
          <a:p>
            <a:pPr eaLnBrk="1" hangingPunct="1"/>
            <a:r>
              <a:rPr lang="en-US" dirty="0" smtClean="0"/>
              <a:t>Launching HTML Documentation</a:t>
            </a:r>
          </a:p>
        </p:txBody>
      </p:sp>
      <p:sp>
        <p:nvSpPr>
          <p:cNvPr id="8194" name="Footer Placeholder 3"/>
          <p:cNvSpPr>
            <a:spLocks noGrp="1"/>
          </p:cNvSpPr>
          <p:nvPr>
            <p:ph type="ftr" sz="quarter" idx="10"/>
          </p:nvPr>
        </p:nvSpPr>
        <p:spPr>
          <a:noFill/>
        </p:spPr>
        <p:txBody>
          <a:bodyPr/>
          <a:lstStyle/>
          <a:p>
            <a:r>
              <a:rPr lang="en-US" dirty="0" smtClean="0"/>
              <a:t>CUST_TOOLS_0</a:t>
            </a:r>
            <a:fld id="{690464B9-F057-414F-A270-D92A514AA59A}" type="slidenum">
              <a:rPr lang="en-US" smtClean="0"/>
              <a:pPr/>
              <a:t>4</a:t>
            </a:fld>
            <a:r>
              <a:rPr lang="en-US" dirty="0" smtClean="0"/>
              <a:t>0</a:t>
            </a:r>
          </a:p>
        </p:txBody>
      </p:sp>
      <p:pic>
        <p:nvPicPr>
          <p:cNvPr id="8196" name="Picture 5"/>
          <p:cNvPicPr>
            <a:picLocks noChangeAspect="1" noChangeArrowheads="1"/>
          </p:cNvPicPr>
          <p:nvPr/>
        </p:nvPicPr>
        <p:blipFill>
          <a:blip r:embed="rId3"/>
          <a:srcRect/>
          <a:stretch>
            <a:fillRect/>
          </a:stretch>
        </p:blipFill>
        <p:spPr bwMode="auto">
          <a:xfrm>
            <a:off x="-2286000" y="-585788"/>
            <a:ext cx="1587" cy="1588"/>
          </a:xfrm>
          <a:prstGeom prst="rect">
            <a:avLst/>
          </a:prstGeom>
          <a:noFill/>
          <a:ln w="19050" algn="ctr">
            <a:noFill/>
            <a:miter lim="800000"/>
            <a:headEnd/>
            <a:tailEnd/>
          </a:ln>
        </p:spPr>
      </p:pic>
      <p:grpSp>
        <p:nvGrpSpPr>
          <p:cNvPr id="8198" name="Group 13"/>
          <p:cNvGrpSpPr>
            <a:grpSpLocks/>
          </p:cNvGrpSpPr>
          <p:nvPr/>
        </p:nvGrpSpPr>
        <p:grpSpPr bwMode="auto">
          <a:xfrm>
            <a:off x="185323" y="2204864"/>
            <a:ext cx="8756650" cy="3978275"/>
            <a:chOff x="264" y="959"/>
            <a:chExt cx="5976" cy="2636"/>
          </a:xfrm>
        </p:grpSpPr>
        <p:pic>
          <p:nvPicPr>
            <p:cNvPr id="8199" name="Picture 2"/>
            <p:cNvPicPr>
              <a:picLocks noChangeAspect="1" noChangeArrowheads="1"/>
            </p:cNvPicPr>
            <p:nvPr/>
          </p:nvPicPr>
          <p:blipFill>
            <a:blip r:embed="rId4" cstate="print"/>
            <a:srcRect/>
            <a:stretch>
              <a:fillRect/>
            </a:stretch>
          </p:blipFill>
          <p:spPr bwMode="auto">
            <a:xfrm>
              <a:off x="264" y="959"/>
              <a:ext cx="4147" cy="1962"/>
            </a:xfrm>
            <a:prstGeom prst="rect">
              <a:avLst/>
            </a:prstGeom>
            <a:noFill/>
            <a:ln w="19050" algn="ctr">
              <a:noFill/>
              <a:miter lim="800000"/>
              <a:headEnd/>
              <a:tailEnd/>
            </a:ln>
          </p:spPr>
        </p:pic>
        <p:pic>
          <p:nvPicPr>
            <p:cNvPr id="8200" name="Picture 3"/>
            <p:cNvPicPr>
              <a:picLocks noChangeAspect="1" noChangeArrowheads="1"/>
            </p:cNvPicPr>
            <p:nvPr/>
          </p:nvPicPr>
          <p:blipFill>
            <a:blip r:embed="rId5" cstate="print"/>
            <a:srcRect/>
            <a:stretch>
              <a:fillRect/>
            </a:stretch>
          </p:blipFill>
          <p:spPr bwMode="auto">
            <a:xfrm>
              <a:off x="1530" y="1802"/>
              <a:ext cx="4710" cy="1793"/>
            </a:xfrm>
            <a:prstGeom prst="rect">
              <a:avLst/>
            </a:prstGeom>
            <a:noFill/>
            <a:ln w="19050" algn="ctr">
              <a:noFill/>
              <a:miter lim="800000"/>
              <a:headEnd/>
              <a:tailEnd/>
            </a:ln>
          </p:spPr>
        </p:pic>
        <p:sp>
          <p:nvSpPr>
            <p:cNvPr id="8201" name="Oval 6"/>
            <p:cNvSpPr>
              <a:spLocks noChangeArrowheads="1"/>
            </p:cNvSpPr>
            <p:nvPr/>
          </p:nvSpPr>
          <p:spPr bwMode="auto">
            <a:xfrm>
              <a:off x="272" y="2274"/>
              <a:ext cx="842" cy="107"/>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8202" name="Text Box 7"/>
            <p:cNvSpPr txBox="1">
              <a:spLocks noChangeArrowheads="1"/>
            </p:cNvSpPr>
            <p:nvPr/>
          </p:nvSpPr>
          <p:spPr bwMode="auto">
            <a:xfrm>
              <a:off x="2077" y="1257"/>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admin tool</a:t>
              </a:r>
            </a:p>
          </p:txBody>
        </p:sp>
        <p:cxnSp>
          <p:nvCxnSpPr>
            <p:cNvPr id="8203" name="AutoShape 8"/>
            <p:cNvCxnSpPr>
              <a:cxnSpLocks noChangeShapeType="1"/>
              <a:stCxn id="8202" idx="1"/>
              <a:endCxn id="8201" idx="6"/>
            </p:cNvCxnSpPr>
            <p:nvPr/>
          </p:nvCxnSpPr>
          <p:spPr bwMode="auto">
            <a:xfrm rot="10800000" flipV="1">
              <a:off x="1114" y="1400"/>
              <a:ext cx="963" cy="928"/>
            </a:xfrm>
            <a:prstGeom prst="straightConnector1">
              <a:avLst/>
            </a:prstGeom>
            <a:noFill/>
            <a:ln w="19050">
              <a:solidFill>
                <a:srgbClr val="CC3300"/>
              </a:solidFill>
              <a:round/>
              <a:headEnd/>
              <a:tailEnd type="triangle" w="med" len="med"/>
            </a:ln>
          </p:spPr>
        </p:cxnSp>
        <p:sp>
          <p:nvSpPr>
            <p:cNvPr id="8204" name="Text Box 10"/>
            <p:cNvSpPr txBox="1">
              <a:spLocks noChangeArrowheads="1"/>
            </p:cNvSpPr>
            <p:nvPr/>
          </p:nvSpPr>
          <p:spPr bwMode="auto">
            <a:xfrm>
              <a:off x="3833" y="1746"/>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documentation</a:t>
              </a:r>
            </a:p>
          </p:txBody>
        </p:sp>
        <p:sp>
          <p:nvSpPr>
            <p:cNvPr id="8205" name="Oval 11"/>
            <p:cNvSpPr>
              <a:spLocks noChangeArrowheads="1"/>
            </p:cNvSpPr>
            <p:nvPr/>
          </p:nvSpPr>
          <p:spPr bwMode="auto">
            <a:xfrm>
              <a:off x="4300" y="2624"/>
              <a:ext cx="842" cy="107"/>
            </a:xfrm>
            <a:prstGeom prst="ellipse">
              <a:avLst/>
            </a:prstGeom>
            <a:noFill/>
            <a:ln w="19050" algn="ctr">
              <a:solidFill>
                <a:srgbClr val="CC3300"/>
              </a:solidFill>
              <a:round/>
              <a:headEnd/>
              <a:tailEnd/>
            </a:ln>
          </p:spPr>
          <p:txBody>
            <a:bodyPr wrap="none" tIns="91440" bIns="91440" anchor="ctr"/>
            <a:lstStyle/>
            <a:p>
              <a:endParaRPr lang="en-IE" dirty="0"/>
            </a:p>
          </p:txBody>
        </p:sp>
        <p:cxnSp>
          <p:nvCxnSpPr>
            <p:cNvPr id="8206" name="AutoShape 12"/>
            <p:cNvCxnSpPr>
              <a:cxnSpLocks noChangeShapeType="1"/>
              <a:stCxn id="8204" idx="2"/>
              <a:endCxn id="8205" idx="0"/>
            </p:cNvCxnSpPr>
            <p:nvPr/>
          </p:nvCxnSpPr>
          <p:spPr bwMode="auto">
            <a:xfrm rot="5400000">
              <a:off x="4507" y="2246"/>
              <a:ext cx="592" cy="164"/>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1"/>
          </p:nvPr>
        </p:nvSpPr>
        <p:spPr/>
        <p:txBody>
          <a:bodyPr/>
          <a:lstStyle/>
          <a:p>
            <a:pPr marL="0" lvl="1" indent="0" eaLnBrk="1" hangingPunct="1">
              <a:buNone/>
            </a:pPr>
            <a:r>
              <a:rPr lang="en-US" dirty="0" smtClean="0"/>
              <a:t>Edit </a:t>
            </a:r>
            <a:r>
              <a:rPr lang="en-US" dirty="0" err="1" smtClean="0">
                <a:latin typeface="Courier New" pitchFamily="49" charset="0"/>
                <a:cs typeface="Courier New" pitchFamily="49" charset="0"/>
              </a:rPr>
              <a:t>bcostcentre.p</a:t>
            </a:r>
            <a:r>
              <a:rPr lang="en-US" dirty="0" smtClean="0"/>
              <a:t> and add code in </a:t>
            </a:r>
            <a:r>
              <a:rPr lang="en-US" dirty="0" err="1" smtClean="0">
                <a:latin typeface="Courier New" pitchFamily="49" charset="0"/>
                <a:cs typeface="Courier New" pitchFamily="49" charset="0"/>
              </a:rPr>
              <a:t>ValidateComponent</a:t>
            </a:r>
            <a:endParaRPr lang="en-US" dirty="0" smtClean="0"/>
          </a:p>
        </p:txBody>
      </p:sp>
      <p:sp>
        <p:nvSpPr>
          <p:cNvPr id="45059" name="Rectangle 2"/>
          <p:cNvSpPr>
            <a:spLocks noGrp="1" noChangeArrowheads="1"/>
          </p:cNvSpPr>
          <p:nvPr>
            <p:ph type="title"/>
          </p:nvPr>
        </p:nvSpPr>
        <p:spPr/>
        <p:txBody>
          <a:bodyPr/>
          <a:lstStyle/>
          <a:p>
            <a:pPr eaLnBrk="1" hangingPunct="1"/>
            <a:r>
              <a:rPr lang="en-US" smtClean="0"/>
              <a:t>Demo Customization: Case 1</a:t>
            </a:r>
          </a:p>
        </p:txBody>
      </p:sp>
      <p:sp>
        <p:nvSpPr>
          <p:cNvPr id="45058" name="Footer Placeholder 3"/>
          <p:cNvSpPr>
            <a:spLocks noGrp="1"/>
          </p:cNvSpPr>
          <p:nvPr>
            <p:ph type="ftr" sz="quarter" idx="10"/>
          </p:nvPr>
        </p:nvSpPr>
        <p:spPr>
          <a:noFill/>
        </p:spPr>
        <p:txBody>
          <a:bodyPr/>
          <a:lstStyle/>
          <a:p>
            <a:r>
              <a:rPr lang="en-US" smtClean="0"/>
              <a:t>CUST_TOOLS_</a:t>
            </a:r>
            <a:fld id="{61D150BA-FD10-402E-A0D0-D94AFD3E90B7}" type="slidenum">
              <a:rPr lang="en-US" smtClean="0"/>
              <a:pPr/>
              <a:t>40</a:t>
            </a:fld>
            <a:r>
              <a:rPr lang="en-US" smtClean="0"/>
              <a:t>0</a:t>
            </a:r>
          </a:p>
        </p:txBody>
      </p:sp>
      <p:grpSp>
        <p:nvGrpSpPr>
          <p:cNvPr id="9" name="Group 8"/>
          <p:cNvGrpSpPr/>
          <p:nvPr/>
        </p:nvGrpSpPr>
        <p:grpSpPr>
          <a:xfrm>
            <a:off x="1217100" y="1767970"/>
            <a:ext cx="6713538" cy="4413250"/>
            <a:chOff x="1514475" y="2205038"/>
            <a:chExt cx="6713538" cy="4413250"/>
          </a:xfrm>
        </p:grpSpPr>
        <p:pic>
          <p:nvPicPr>
            <p:cNvPr id="45061" name="Picture 4"/>
            <p:cNvPicPr>
              <a:picLocks noChangeAspect="1" noChangeArrowheads="1"/>
            </p:cNvPicPr>
            <p:nvPr/>
          </p:nvPicPr>
          <p:blipFill>
            <a:blip r:embed="rId3" cstate="print"/>
            <a:srcRect/>
            <a:stretch>
              <a:fillRect/>
            </a:stretch>
          </p:blipFill>
          <p:spPr bwMode="auto">
            <a:xfrm>
              <a:off x="1514475" y="2205038"/>
              <a:ext cx="6446838" cy="4413250"/>
            </a:xfrm>
            <a:prstGeom prst="rect">
              <a:avLst/>
            </a:prstGeom>
            <a:noFill/>
            <a:ln w="9525" algn="ctr">
              <a:noFill/>
              <a:miter lim="800000"/>
              <a:headEnd/>
              <a:tailEnd/>
            </a:ln>
          </p:spPr>
        </p:pic>
        <p:sp>
          <p:nvSpPr>
            <p:cNvPr id="45062" name="Oval 5"/>
            <p:cNvSpPr>
              <a:spLocks noChangeAspect="1" noChangeArrowheads="1"/>
            </p:cNvSpPr>
            <p:nvPr/>
          </p:nvSpPr>
          <p:spPr bwMode="auto">
            <a:xfrm>
              <a:off x="7762875" y="2924175"/>
              <a:ext cx="465138"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1</a:t>
              </a:r>
            </a:p>
          </p:txBody>
        </p:sp>
        <p:sp>
          <p:nvSpPr>
            <p:cNvPr id="45063" name="Oval 6"/>
            <p:cNvSpPr>
              <a:spLocks noChangeAspect="1" noChangeArrowheads="1"/>
            </p:cNvSpPr>
            <p:nvPr/>
          </p:nvSpPr>
          <p:spPr bwMode="auto">
            <a:xfrm>
              <a:off x="7762875" y="3429000"/>
              <a:ext cx="465138"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2</a:t>
              </a:r>
            </a:p>
          </p:txBody>
        </p:sp>
        <p:sp>
          <p:nvSpPr>
            <p:cNvPr id="45064" name="Oval 7"/>
            <p:cNvSpPr>
              <a:spLocks noChangeAspect="1" noChangeArrowheads="1"/>
            </p:cNvSpPr>
            <p:nvPr/>
          </p:nvSpPr>
          <p:spPr bwMode="auto">
            <a:xfrm>
              <a:off x="7762875" y="4219575"/>
              <a:ext cx="465138"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marL="0" indent="0" eaLnBrk="1" hangingPunct="1">
              <a:buNone/>
            </a:pPr>
            <a:r>
              <a:rPr lang="en-US" dirty="0" smtClean="0"/>
              <a:t>Compile, deploy customization, trim the </a:t>
            </a:r>
            <a:r>
              <a:rPr lang="en-US" dirty="0" err="1" smtClean="0"/>
              <a:t>AppServer</a:t>
            </a:r>
            <a:r>
              <a:rPr lang="en-US" dirty="0" smtClean="0"/>
              <a:t>, and run the Cost Center Create or Modify again</a:t>
            </a:r>
          </a:p>
        </p:txBody>
      </p:sp>
      <p:sp>
        <p:nvSpPr>
          <p:cNvPr id="46083" name="Rectangle 2"/>
          <p:cNvSpPr>
            <a:spLocks noGrp="1" noChangeArrowheads="1"/>
          </p:cNvSpPr>
          <p:nvPr>
            <p:ph type="title"/>
          </p:nvPr>
        </p:nvSpPr>
        <p:spPr/>
        <p:txBody>
          <a:bodyPr/>
          <a:lstStyle/>
          <a:p>
            <a:pPr eaLnBrk="1" hangingPunct="1"/>
            <a:r>
              <a:rPr lang="en-US" smtClean="0"/>
              <a:t>Demo Customization: Case 1</a:t>
            </a:r>
          </a:p>
        </p:txBody>
      </p:sp>
      <p:sp>
        <p:nvSpPr>
          <p:cNvPr id="46082" name="Footer Placeholder 3"/>
          <p:cNvSpPr>
            <a:spLocks noGrp="1"/>
          </p:cNvSpPr>
          <p:nvPr>
            <p:ph type="ftr" sz="quarter" idx="10"/>
          </p:nvPr>
        </p:nvSpPr>
        <p:spPr>
          <a:noFill/>
        </p:spPr>
        <p:txBody>
          <a:bodyPr/>
          <a:lstStyle/>
          <a:p>
            <a:r>
              <a:rPr lang="en-US" smtClean="0"/>
              <a:t>CUST_TOOLS_</a:t>
            </a:r>
            <a:fld id="{ECF3FE21-EB1C-4082-885F-0E48C16DC4EC}" type="slidenum">
              <a:rPr lang="en-US" smtClean="0"/>
              <a:pPr/>
              <a:t>41</a:t>
            </a:fld>
            <a:r>
              <a:rPr lang="en-US" smtClean="0"/>
              <a:t>0</a:t>
            </a:r>
          </a:p>
        </p:txBody>
      </p:sp>
      <p:pic>
        <p:nvPicPr>
          <p:cNvPr id="46085" name="Picture 4"/>
          <p:cNvPicPr>
            <a:picLocks noChangeAspect="1" noChangeArrowheads="1"/>
          </p:cNvPicPr>
          <p:nvPr/>
        </p:nvPicPr>
        <p:blipFill>
          <a:blip r:embed="rId3" cstate="print"/>
          <a:srcRect/>
          <a:stretch>
            <a:fillRect/>
          </a:stretch>
        </p:blipFill>
        <p:spPr bwMode="auto">
          <a:xfrm>
            <a:off x="1807055" y="2347116"/>
            <a:ext cx="5540375" cy="3727450"/>
          </a:xfrm>
          <a:prstGeom prst="rect">
            <a:avLst/>
          </a:prstGeom>
          <a:noFill/>
          <a:ln w="9525" algn="ctr">
            <a:noFill/>
            <a:miter lim="800000"/>
            <a:headEnd/>
            <a:tailEnd/>
          </a:ln>
        </p:spPr>
      </p:pic>
      <p:sp>
        <p:nvSpPr>
          <p:cNvPr id="46086" name="Oval 5"/>
          <p:cNvSpPr>
            <a:spLocks noChangeArrowheads="1"/>
          </p:cNvSpPr>
          <p:nvPr/>
        </p:nvSpPr>
        <p:spPr bwMode="auto">
          <a:xfrm>
            <a:off x="1103792" y="4863304"/>
            <a:ext cx="6648450" cy="431800"/>
          </a:xfrm>
          <a:prstGeom prst="ellipse">
            <a:avLst/>
          </a:prstGeom>
          <a:noFill/>
          <a:ln w="19050" algn="ctr">
            <a:solidFill>
              <a:srgbClr val="0000FF"/>
            </a:solidFill>
            <a:round/>
            <a:headEnd/>
            <a:tailEnd/>
          </a:ln>
        </p:spPr>
        <p:txBody>
          <a:bodyPr wrap="none" tIns="91440" bIns="91440" anchor="ctr"/>
          <a:lstStyle/>
          <a:p>
            <a:endParaRPr lang="en-IE"/>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normAutofit fontScale="92500"/>
          </a:bodyPr>
          <a:lstStyle/>
          <a:p>
            <a:pPr eaLnBrk="1" hangingPunct="1">
              <a:buNone/>
            </a:pPr>
            <a:r>
              <a:rPr lang="en-US" sz="3000" dirty="0" smtClean="0"/>
              <a:t>Provide valid values for a user-defined field</a:t>
            </a:r>
          </a:p>
          <a:p>
            <a:r>
              <a:rPr lang="en-US" sz="2600" dirty="0" smtClean="0"/>
              <a:t>A fixed value list in user-defined field maintenance</a:t>
            </a:r>
          </a:p>
          <a:p>
            <a:r>
              <a:rPr lang="en-US" sz="2600" dirty="0" smtClean="0"/>
              <a:t>An existing browse in user-defined field maintenance (by selecting a stored search of the browse)</a:t>
            </a:r>
          </a:p>
          <a:p>
            <a:r>
              <a:rPr lang="en-US" sz="2600" dirty="0" smtClean="0"/>
              <a:t>Assigning a browse created in Browse Maintenance</a:t>
            </a:r>
            <a:br>
              <a:rPr lang="en-US" sz="2600" dirty="0" smtClean="0"/>
            </a:br>
            <a:r>
              <a:rPr lang="en-US" sz="2600" dirty="0" smtClean="0"/>
              <a:t>in </a:t>
            </a:r>
            <a:r>
              <a:rPr lang="en-US" sz="2600" dirty="0" err="1" smtClean="0">
                <a:latin typeface="Courier New" pitchFamily="49" charset="0"/>
                <a:cs typeface="Courier New" pitchFamily="49" charset="0"/>
              </a:rPr>
              <a:t>GetBusinessFields</a:t>
            </a:r>
            <a:r>
              <a:rPr lang="en-US" sz="2600" dirty="0" smtClean="0"/>
              <a:t>:</a:t>
            </a:r>
            <a:br>
              <a:rPr lang="en-US" sz="2600" dirty="0" smtClean="0"/>
            </a:br>
            <a:r>
              <a:rPr lang="en-US" sz="2600" dirty="0" err="1" smtClean="0">
                <a:latin typeface="Courier New" pitchFamily="49" charset="0"/>
              </a:rPr>
              <a:t>tBusinessFields.tcLookupQuery</a:t>
            </a:r>
            <a:r>
              <a:rPr lang="en-US" sz="2600" dirty="0" smtClean="0">
                <a:latin typeface="Courier New" pitchFamily="49" charset="0"/>
              </a:rPr>
              <a:t> = "</a:t>
            </a:r>
            <a:r>
              <a:rPr lang="en-US" sz="2600" dirty="0" err="1" smtClean="0">
                <a:latin typeface="Courier New" pitchFamily="49" charset="0"/>
              </a:rPr>
              <a:t>QAD.Browse.MfgProLookupProvider</a:t>
            </a:r>
            <a:r>
              <a:rPr lang="en-US" sz="2600" dirty="0" smtClean="0">
                <a:latin typeface="Courier New" pitchFamily="49" charset="0"/>
              </a:rPr>
              <a:t>:&lt;browse&gt;:&lt;return&gt;".</a:t>
            </a:r>
            <a:r>
              <a:rPr lang="en-US" sz="2600" dirty="0" smtClean="0"/>
              <a:t> </a:t>
            </a:r>
          </a:p>
          <a:p>
            <a:r>
              <a:rPr lang="en-US" sz="2600" dirty="0" smtClean="0"/>
              <a:t>Using Generalized Codes Maintenance:</a:t>
            </a:r>
            <a:br>
              <a:rPr lang="en-US" sz="2600" dirty="0" smtClean="0"/>
            </a:br>
            <a:r>
              <a:rPr lang="en-US" sz="2600" dirty="0" smtClean="0">
                <a:latin typeface="Century Gothic" pitchFamily="34" charset="0"/>
              </a:rPr>
              <a:t>36.2.13 Generalized Codes Maintenance</a:t>
            </a:r>
          </a:p>
        </p:txBody>
      </p:sp>
      <p:sp>
        <p:nvSpPr>
          <p:cNvPr id="47107" name="Rectangle 2"/>
          <p:cNvSpPr>
            <a:spLocks noGrp="1" noChangeArrowheads="1"/>
          </p:cNvSpPr>
          <p:nvPr>
            <p:ph type="title"/>
          </p:nvPr>
        </p:nvSpPr>
        <p:spPr/>
        <p:txBody>
          <a:bodyPr/>
          <a:lstStyle/>
          <a:p>
            <a:pPr eaLnBrk="1" hangingPunct="1"/>
            <a:r>
              <a:rPr lang="en-US" dirty="0" smtClean="0"/>
              <a:t>Demo Customization: Case 1A</a:t>
            </a:r>
          </a:p>
        </p:txBody>
      </p:sp>
      <p:sp>
        <p:nvSpPr>
          <p:cNvPr id="47106" name="Footer Placeholder 3"/>
          <p:cNvSpPr>
            <a:spLocks noGrp="1"/>
          </p:cNvSpPr>
          <p:nvPr>
            <p:ph type="ftr" sz="quarter" idx="10"/>
          </p:nvPr>
        </p:nvSpPr>
        <p:spPr>
          <a:noFill/>
        </p:spPr>
        <p:txBody>
          <a:bodyPr/>
          <a:lstStyle/>
          <a:p>
            <a:r>
              <a:rPr lang="en-US" smtClean="0"/>
              <a:t>CUST_TOOLS_</a:t>
            </a:r>
            <a:fld id="{54B1ED39-5A5C-4866-B90B-0D00EC4BAE9A}" type="slidenum">
              <a:rPr lang="en-US" smtClean="0"/>
              <a:pPr/>
              <a:t>42</a:t>
            </a:fld>
            <a:r>
              <a:rPr lang="en-US" smtClean="0"/>
              <a:t>0</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dirty="0" smtClean="0"/>
              <a:t>Hands-on Exercise (11)</a:t>
            </a:r>
          </a:p>
        </p:txBody>
      </p:sp>
      <p:sp>
        <p:nvSpPr>
          <p:cNvPr id="48130" name="Footer Placeholder 3"/>
          <p:cNvSpPr>
            <a:spLocks noGrp="1"/>
          </p:cNvSpPr>
          <p:nvPr>
            <p:ph type="ftr" sz="quarter" idx="10"/>
          </p:nvPr>
        </p:nvSpPr>
        <p:spPr>
          <a:noFill/>
        </p:spPr>
        <p:txBody>
          <a:bodyPr/>
          <a:lstStyle/>
          <a:p>
            <a:r>
              <a:rPr lang="en-US" smtClean="0"/>
              <a:t>CUST_TOOLS_</a:t>
            </a:r>
            <a:fld id="{627F86FA-69B7-4915-98F8-823323C131D5}" type="slidenum">
              <a:rPr lang="en-US" smtClean="0"/>
              <a:pPr/>
              <a:t>43</a:t>
            </a:fld>
            <a:r>
              <a:rPr lang="en-US" smtClean="0"/>
              <a:t>0</a:t>
            </a:r>
          </a:p>
        </p:txBody>
      </p:sp>
      <p:pic>
        <p:nvPicPr>
          <p:cNvPr id="481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481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Generalized Codes for Supplier Category</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a:xfrm>
            <a:off x="489099" y="2852936"/>
            <a:ext cx="8153400" cy="3124200"/>
          </a:xfrm>
        </p:spPr>
        <p:txBody>
          <a:bodyPr>
            <a:normAutofit fontScale="92500"/>
          </a:bodyPr>
          <a:lstStyle/>
          <a:p>
            <a:pPr marL="533400" indent="-533400" eaLnBrk="1" hangingPunct="1">
              <a:lnSpc>
                <a:spcPct val="70000"/>
              </a:lnSpc>
              <a:buFont typeface="Webdings" pitchFamily="18" charset="2"/>
              <a:buNone/>
            </a:pPr>
            <a:r>
              <a:rPr lang="en-US" sz="1800" u="sng" dirty="0" smtClean="0"/>
              <a:t>Steps for implementing this Customization:</a:t>
            </a:r>
          </a:p>
          <a:p>
            <a:pPr marL="182880" indent="-137160">
              <a:spcBef>
                <a:spcPts val="700"/>
              </a:spcBef>
            </a:pPr>
            <a:r>
              <a:rPr lang="en-US" sz="1800" dirty="0" smtClean="0"/>
              <a:t>[BL] Define custom tables for the business component and relationships</a:t>
            </a:r>
          </a:p>
          <a:p>
            <a:pPr marL="182880" indent="-137160" eaLnBrk="1" hangingPunct="1">
              <a:lnSpc>
                <a:spcPct val="100000"/>
              </a:lnSpc>
              <a:spcBef>
                <a:spcPts val="700"/>
              </a:spcBef>
            </a:pPr>
            <a:r>
              <a:rPr lang="en-US" sz="1800" dirty="0" smtClean="0"/>
              <a:t>[UI] Define a user-defined fields for custom tables</a:t>
            </a:r>
          </a:p>
          <a:p>
            <a:pPr marL="182880" indent="-137160" eaLnBrk="1" hangingPunct="1">
              <a:lnSpc>
                <a:spcPct val="100000"/>
              </a:lnSpc>
              <a:spcBef>
                <a:spcPts val="700"/>
              </a:spcBef>
            </a:pPr>
            <a:r>
              <a:rPr lang="en-US" sz="1800" dirty="0" smtClean="0"/>
              <a:t>[UI] Use the UI Design Mode option on the form to add the grid with the custom table</a:t>
            </a:r>
          </a:p>
          <a:p>
            <a:pPr marL="182880" indent="-137160" eaLnBrk="1" hangingPunct="1">
              <a:lnSpc>
                <a:spcPct val="100000"/>
              </a:lnSpc>
              <a:spcBef>
                <a:spcPts val="700"/>
              </a:spcBef>
            </a:pPr>
            <a:r>
              <a:rPr lang="en-US" sz="1800" dirty="0" smtClean="0"/>
              <a:t>[BL] Implement the hook </a:t>
            </a:r>
            <a:r>
              <a:rPr lang="en-US" sz="1800" dirty="0" smtClean="0">
                <a:latin typeface="Courier New" pitchFamily="49" charset="0"/>
                <a:cs typeface="Courier New" pitchFamily="49" charset="0"/>
              </a:rPr>
              <a:t>&lt;</a:t>
            </a:r>
            <a:r>
              <a:rPr lang="en-US" sz="1800" dirty="0" err="1" smtClean="0">
                <a:latin typeface="Courier New" pitchFamily="49" charset="0"/>
                <a:cs typeface="Courier New" pitchFamily="49" charset="0"/>
              </a:rPr>
              <a:t>BusinessComponent</a:t>
            </a:r>
            <a:r>
              <a:rPr lang="en-US" sz="1800" dirty="0" smtClean="0">
                <a:latin typeface="Courier New" pitchFamily="49" charset="0"/>
                <a:cs typeface="Courier New" pitchFamily="49" charset="0"/>
              </a:rPr>
              <a:t>&gt;.</a:t>
            </a:r>
            <a:r>
              <a:rPr lang="en-US" sz="1800" dirty="0" err="1" smtClean="0">
                <a:latin typeface="Courier New" pitchFamily="49" charset="0"/>
                <a:cs typeface="Courier New" pitchFamily="49" charset="0"/>
              </a:rPr>
              <a: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182880" indent="-137160" eaLnBrk="1" hangingPunct="1">
              <a:lnSpc>
                <a:spcPct val="100000"/>
              </a:lnSpc>
              <a:spcBef>
                <a:spcPts val="700"/>
              </a:spcBef>
            </a:pPr>
            <a:r>
              <a:rPr lang="en-US" sz="1800" dirty="0" smtClean="0"/>
              <a:t> [BL] Compile, test, and deploy the new code</a:t>
            </a:r>
          </a:p>
          <a:p>
            <a:pPr marL="533400" indent="-533400" eaLnBrk="1" hangingPunct="1">
              <a:lnSpc>
                <a:spcPct val="70000"/>
              </a:lnSpc>
              <a:buFont typeface="Webdings" pitchFamily="18" charset="2"/>
              <a:buNone/>
            </a:pPr>
            <a:r>
              <a:rPr lang="en-US" sz="1800" u="sng" dirty="0" smtClean="0"/>
              <a:t>DEMO</a:t>
            </a:r>
            <a:endParaRPr lang="en-US" sz="1800" dirty="0" smtClean="0"/>
          </a:p>
        </p:txBody>
      </p:sp>
      <p:sp>
        <p:nvSpPr>
          <p:cNvPr id="49155" name="Rectangle 2"/>
          <p:cNvSpPr>
            <a:spLocks noGrp="1" noChangeArrowheads="1"/>
          </p:cNvSpPr>
          <p:nvPr>
            <p:ph type="title"/>
          </p:nvPr>
        </p:nvSpPr>
        <p:spPr/>
        <p:txBody>
          <a:bodyPr/>
          <a:lstStyle/>
          <a:p>
            <a:pPr eaLnBrk="1" hangingPunct="1"/>
            <a:r>
              <a:rPr lang="en-US" smtClean="0"/>
              <a:t>Typical Customization: Case 2</a:t>
            </a:r>
          </a:p>
        </p:txBody>
      </p:sp>
      <p:sp>
        <p:nvSpPr>
          <p:cNvPr id="49154" name="Footer Placeholder 3"/>
          <p:cNvSpPr>
            <a:spLocks noGrp="1"/>
          </p:cNvSpPr>
          <p:nvPr>
            <p:ph type="ftr" sz="quarter" idx="10"/>
          </p:nvPr>
        </p:nvSpPr>
        <p:spPr>
          <a:noFill/>
        </p:spPr>
        <p:txBody>
          <a:bodyPr/>
          <a:lstStyle/>
          <a:p>
            <a:r>
              <a:rPr lang="en-US" smtClean="0"/>
              <a:t>CUST_TOOLS_</a:t>
            </a:r>
            <a:fld id="{B25BB6EE-6247-42F4-B930-D4F7239A7EB9}" type="slidenum">
              <a:rPr lang="en-US" smtClean="0"/>
              <a:pPr/>
              <a:t>44</a:t>
            </a:fld>
            <a:r>
              <a:rPr lang="en-US" smtClean="0"/>
              <a:t>0</a:t>
            </a:r>
          </a:p>
        </p:txBody>
      </p:sp>
      <p:sp>
        <p:nvSpPr>
          <p:cNvPr id="49157" name="Rectangle 4"/>
          <p:cNvSpPr>
            <a:spLocks noChangeArrowheads="1"/>
          </p:cNvSpPr>
          <p:nvPr/>
        </p:nvSpPr>
        <p:spPr bwMode="auto">
          <a:xfrm>
            <a:off x="477977" y="980728"/>
            <a:ext cx="8177213" cy="1585913"/>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a:latin typeface="+mj-lt"/>
              </a:rPr>
              <a:t>On an existing object form, add an extra grid that </a:t>
            </a:r>
          </a:p>
          <a:p>
            <a:pPr algn="l"/>
            <a:r>
              <a:rPr lang="en-US" sz="2400">
                <a:latin typeface="+mj-lt"/>
              </a:rPr>
              <a:t>holds records with extra non-standard information </a:t>
            </a:r>
          </a:p>
          <a:p>
            <a:pPr algn="l"/>
            <a:r>
              <a:rPr lang="en-US" sz="2400">
                <a:latin typeface="+mj-lt"/>
              </a:rPr>
              <a:t>of the object.  </a:t>
            </a:r>
          </a:p>
          <a:p>
            <a:pPr algn="l"/>
            <a:r>
              <a:rPr lang="en-US" sz="2400">
                <a:latin typeface="+mj-lt"/>
              </a:rPr>
              <a:t>Provide validation for the records.</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3"/>
          <p:cNvSpPr>
            <a:spLocks noGrp="1" noChangeArrowheads="1"/>
          </p:cNvSpPr>
          <p:nvPr>
            <p:ph idx="1"/>
          </p:nvPr>
        </p:nvSpPr>
        <p:spPr/>
        <p:txBody>
          <a:bodyPr/>
          <a:lstStyle/>
          <a:p>
            <a:pPr marL="0" indent="0" eaLnBrk="1" hangingPunct="1">
              <a:buNone/>
            </a:pPr>
            <a:r>
              <a:rPr lang="en-US" dirty="0" smtClean="0"/>
              <a:t>[BL] Define custom tables for the business component, and relationships</a:t>
            </a:r>
          </a:p>
          <a:p>
            <a:pPr marL="0" lvl="1" indent="0" eaLnBrk="1" hangingPunct="1">
              <a:buNone/>
            </a:pPr>
            <a:r>
              <a:rPr lang="en-US" dirty="0" smtClean="0"/>
              <a:t>Copy the right template (</a:t>
            </a:r>
            <a:r>
              <a:rPr lang="en-US" dirty="0" err="1" smtClean="0">
                <a:latin typeface="Courier New" pitchFamily="49" charset="0"/>
                <a:cs typeface="Courier New" pitchFamily="49" charset="0"/>
              </a:rPr>
              <a:t>bcountry.p</a:t>
            </a:r>
            <a:r>
              <a:rPr lang="en-US" dirty="0" smtClean="0"/>
              <a:t>) and update code</a:t>
            </a:r>
          </a:p>
        </p:txBody>
      </p:sp>
      <p:sp>
        <p:nvSpPr>
          <p:cNvPr id="50179" name="Rectangle 2"/>
          <p:cNvSpPr>
            <a:spLocks noGrp="1" noChangeArrowheads="1"/>
          </p:cNvSpPr>
          <p:nvPr>
            <p:ph type="title"/>
          </p:nvPr>
        </p:nvSpPr>
        <p:spPr/>
        <p:txBody>
          <a:bodyPr/>
          <a:lstStyle/>
          <a:p>
            <a:pPr eaLnBrk="1" hangingPunct="1"/>
            <a:r>
              <a:rPr lang="en-US" smtClean="0"/>
              <a:t>Demo Customization: Case 2</a:t>
            </a:r>
          </a:p>
        </p:txBody>
      </p:sp>
      <p:sp>
        <p:nvSpPr>
          <p:cNvPr id="50178" name="Footer Placeholder 3"/>
          <p:cNvSpPr>
            <a:spLocks noGrp="1"/>
          </p:cNvSpPr>
          <p:nvPr>
            <p:ph type="ftr" sz="quarter" idx="10"/>
          </p:nvPr>
        </p:nvSpPr>
        <p:spPr>
          <a:noFill/>
        </p:spPr>
        <p:txBody>
          <a:bodyPr/>
          <a:lstStyle/>
          <a:p>
            <a:r>
              <a:rPr lang="en-US" smtClean="0"/>
              <a:t>CUST_TOOLS_</a:t>
            </a:r>
            <a:fld id="{0DF22866-FA14-4C51-B892-669E4C0FE3D5}" type="slidenum">
              <a:rPr lang="en-US" smtClean="0"/>
              <a:pPr/>
              <a:t>45</a:t>
            </a:fld>
            <a:r>
              <a:rPr lang="en-US" smtClean="0"/>
              <a:t>0</a:t>
            </a:r>
          </a:p>
        </p:txBody>
      </p:sp>
      <p:grpSp>
        <p:nvGrpSpPr>
          <p:cNvPr id="9" name="Group 8"/>
          <p:cNvGrpSpPr>
            <a:grpSpLocks noChangeAspect="1"/>
          </p:cNvGrpSpPr>
          <p:nvPr/>
        </p:nvGrpSpPr>
        <p:grpSpPr>
          <a:xfrm>
            <a:off x="1259632" y="2559070"/>
            <a:ext cx="6556820" cy="3690176"/>
            <a:chOff x="1447800" y="2924175"/>
            <a:chExt cx="6623050" cy="3727450"/>
          </a:xfrm>
        </p:grpSpPr>
        <p:pic>
          <p:nvPicPr>
            <p:cNvPr id="50181" name="Picture 4"/>
            <p:cNvPicPr>
              <a:picLocks noChangeAspect="1" noChangeArrowheads="1"/>
            </p:cNvPicPr>
            <p:nvPr/>
          </p:nvPicPr>
          <p:blipFill>
            <a:blip r:embed="rId3" cstate="print"/>
            <a:srcRect/>
            <a:stretch>
              <a:fillRect/>
            </a:stretch>
          </p:blipFill>
          <p:spPr bwMode="auto">
            <a:xfrm>
              <a:off x="1447800" y="2924175"/>
              <a:ext cx="5434013" cy="1400175"/>
            </a:xfrm>
            <a:prstGeom prst="rect">
              <a:avLst/>
            </a:prstGeom>
            <a:noFill/>
            <a:ln w="9525" algn="ctr">
              <a:noFill/>
              <a:miter lim="800000"/>
              <a:headEnd/>
              <a:tailEnd/>
            </a:ln>
          </p:spPr>
        </p:pic>
        <p:pic>
          <p:nvPicPr>
            <p:cNvPr id="50182" name="Picture 5"/>
            <p:cNvPicPr>
              <a:picLocks noChangeAspect="1" noChangeArrowheads="1"/>
            </p:cNvPicPr>
            <p:nvPr/>
          </p:nvPicPr>
          <p:blipFill>
            <a:blip r:embed="rId4" cstate="print"/>
            <a:srcRect/>
            <a:stretch>
              <a:fillRect/>
            </a:stretch>
          </p:blipFill>
          <p:spPr bwMode="auto">
            <a:xfrm>
              <a:off x="1447800" y="4322763"/>
              <a:ext cx="6486525" cy="2328862"/>
            </a:xfrm>
            <a:prstGeom prst="rect">
              <a:avLst/>
            </a:prstGeom>
            <a:noFill/>
            <a:ln w="9525" algn="ctr">
              <a:noFill/>
              <a:miter lim="800000"/>
              <a:headEnd/>
              <a:tailEnd/>
            </a:ln>
          </p:spPr>
        </p:pic>
        <p:sp>
          <p:nvSpPr>
            <p:cNvPr id="50183" name="Oval 6"/>
            <p:cNvSpPr>
              <a:spLocks noChangeAspect="1" noChangeArrowheads="1"/>
            </p:cNvSpPr>
            <p:nvPr/>
          </p:nvSpPr>
          <p:spPr bwMode="auto">
            <a:xfrm>
              <a:off x="6697663" y="3141663"/>
              <a:ext cx="4667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1</a:t>
              </a:r>
            </a:p>
          </p:txBody>
        </p:sp>
        <p:sp>
          <p:nvSpPr>
            <p:cNvPr id="50184" name="Oval 7"/>
            <p:cNvSpPr>
              <a:spLocks noChangeAspect="1" noChangeArrowheads="1"/>
            </p:cNvSpPr>
            <p:nvPr/>
          </p:nvSpPr>
          <p:spPr bwMode="auto">
            <a:xfrm>
              <a:off x="7605713" y="5072063"/>
              <a:ext cx="465137"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2</a:t>
              </a:r>
            </a:p>
          </p:txBody>
        </p:sp>
      </p:gr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marL="0" lvl="1" indent="0" eaLnBrk="1" hangingPunct="1">
              <a:buNone/>
            </a:pPr>
            <a:r>
              <a:rPr lang="en-US" dirty="0" smtClean="0"/>
              <a:t>Update code</a:t>
            </a:r>
          </a:p>
        </p:txBody>
      </p:sp>
      <p:sp>
        <p:nvSpPr>
          <p:cNvPr id="51203" name="Rectangle 2"/>
          <p:cNvSpPr>
            <a:spLocks noGrp="1" noChangeArrowheads="1"/>
          </p:cNvSpPr>
          <p:nvPr>
            <p:ph type="title"/>
          </p:nvPr>
        </p:nvSpPr>
        <p:spPr/>
        <p:txBody>
          <a:bodyPr/>
          <a:lstStyle/>
          <a:p>
            <a:pPr eaLnBrk="1" hangingPunct="1"/>
            <a:r>
              <a:rPr lang="en-US" smtClean="0"/>
              <a:t>Demo Customization: Case 2</a:t>
            </a:r>
          </a:p>
        </p:txBody>
      </p:sp>
      <p:sp>
        <p:nvSpPr>
          <p:cNvPr id="51202" name="Footer Placeholder 3"/>
          <p:cNvSpPr>
            <a:spLocks noGrp="1"/>
          </p:cNvSpPr>
          <p:nvPr>
            <p:ph type="ftr" sz="quarter" idx="10"/>
          </p:nvPr>
        </p:nvSpPr>
        <p:spPr>
          <a:noFill/>
        </p:spPr>
        <p:txBody>
          <a:bodyPr/>
          <a:lstStyle/>
          <a:p>
            <a:r>
              <a:rPr lang="en-US" smtClean="0"/>
              <a:t>CUST_TOOLS_</a:t>
            </a:r>
            <a:fld id="{B78A5B19-9AEE-4CF2-8CBC-BC99DCE28F18}" type="slidenum">
              <a:rPr lang="en-US" smtClean="0"/>
              <a:pPr/>
              <a:t>46</a:t>
            </a:fld>
            <a:r>
              <a:rPr lang="en-US" smtClean="0"/>
              <a:t>0</a:t>
            </a:r>
          </a:p>
        </p:txBody>
      </p:sp>
      <p:grpSp>
        <p:nvGrpSpPr>
          <p:cNvPr id="7" name="Group 6"/>
          <p:cNvGrpSpPr/>
          <p:nvPr/>
        </p:nvGrpSpPr>
        <p:grpSpPr>
          <a:xfrm>
            <a:off x="878326" y="1700808"/>
            <a:ext cx="7378700" cy="4124325"/>
            <a:chOff x="1381125" y="2133600"/>
            <a:chExt cx="7378700" cy="4124325"/>
          </a:xfrm>
        </p:grpSpPr>
        <p:pic>
          <p:nvPicPr>
            <p:cNvPr id="51205" name="Picture 4"/>
            <p:cNvPicPr>
              <a:picLocks noChangeAspect="1" noChangeArrowheads="1"/>
            </p:cNvPicPr>
            <p:nvPr/>
          </p:nvPicPr>
          <p:blipFill>
            <a:blip r:embed="rId3" cstate="print"/>
            <a:srcRect/>
            <a:stretch>
              <a:fillRect/>
            </a:stretch>
          </p:blipFill>
          <p:spPr bwMode="auto">
            <a:xfrm>
              <a:off x="1381125" y="2133600"/>
              <a:ext cx="7113588" cy="4124325"/>
            </a:xfrm>
            <a:prstGeom prst="rect">
              <a:avLst/>
            </a:prstGeom>
            <a:noFill/>
            <a:ln w="9525" algn="ctr">
              <a:noFill/>
              <a:miter lim="800000"/>
              <a:headEnd/>
              <a:tailEnd/>
            </a:ln>
          </p:spPr>
        </p:pic>
        <p:sp>
          <p:nvSpPr>
            <p:cNvPr id="51206" name="Oval 5"/>
            <p:cNvSpPr>
              <a:spLocks noChangeAspect="1" noChangeArrowheads="1"/>
            </p:cNvSpPr>
            <p:nvPr/>
          </p:nvSpPr>
          <p:spPr bwMode="auto">
            <a:xfrm>
              <a:off x="8294688" y="2565400"/>
              <a:ext cx="465137"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trim the </a:t>
            </a:r>
            <a:r>
              <a:rPr lang="en-US" sz="2600" dirty="0" err="1" smtClean="0"/>
              <a:t>AppServer</a:t>
            </a:r>
            <a:endParaRPr lang="en-US" sz="2600" dirty="0" smtClean="0"/>
          </a:p>
          <a:p>
            <a:pPr marL="347472" indent="-347472" eaLnBrk="1" hangingPunct="1"/>
            <a:r>
              <a:rPr lang="en-US" sz="2600" dirty="0" smtClean="0"/>
              <a:t>[UI] Define a user-defined fields for custom tables</a:t>
            </a:r>
          </a:p>
        </p:txBody>
      </p:sp>
      <p:sp>
        <p:nvSpPr>
          <p:cNvPr id="52227" name="Rectangle 2"/>
          <p:cNvSpPr>
            <a:spLocks noGrp="1" noChangeArrowheads="1"/>
          </p:cNvSpPr>
          <p:nvPr>
            <p:ph type="title"/>
          </p:nvPr>
        </p:nvSpPr>
        <p:spPr/>
        <p:txBody>
          <a:bodyPr/>
          <a:lstStyle/>
          <a:p>
            <a:pPr eaLnBrk="1" hangingPunct="1"/>
            <a:r>
              <a:rPr lang="en-US" smtClean="0"/>
              <a:t>Demo Customization: Case 2</a:t>
            </a:r>
          </a:p>
        </p:txBody>
      </p:sp>
      <p:sp>
        <p:nvSpPr>
          <p:cNvPr id="52226" name="Footer Placeholder 3"/>
          <p:cNvSpPr>
            <a:spLocks noGrp="1"/>
          </p:cNvSpPr>
          <p:nvPr>
            <p:ph type="ftr" sz="quarter" idx="10"/>
          </p:nvPr>
        </p:nvSpPr>
        <p:spPr>
          <a:noFill/>
        </p:spPr>
        <p:txBody>
          <a:bodyPr/>
          <a:lstStyle/>
          <a:p>
            <a:r>
              <a:rPr lang="en-US" smtClean="0"/>
              <a:t>CUST_TOOLS_</a:t>
            </a:r>
            <a:fld id="{02C72534-0687-4BCE-B2D7-58AFF51AC460}" type="slidenum">
              <a:rPr lang="en-US" smtClean="0"/>
              <a:pPr/>
              <a:t>47</a:t>
            </a:fld>
            <a:r>
              <a:rPr lang="en-US" smtClean="0"/>
              <a:t>0</a:t>
            </a:r>
          </a:p>
        </p:txBody>
      </p:sp>
      <p:pic>
        <p:nvPicPr>
          <p:cNvPr id="52229" name="Picture 4"/>
          <p:cNvPicPr>
            <a:picLocks noChangeAspect="1" noChangeArrowheads="1"/>
          </p:cNvPicPr>
          <p:nvPr/>
        </p:nvPicPr>
        <p:blipFill>
          <a:blip r:embed="rId3" cstate="print"/>
          <a:srcRect/>
          <a:stretch>
            <a:fillRect/>
          </a:stretch>
        </p:blipFill>
        <p:spPr bwMode="auto">
          <a:xfrm>
            <a:off x="2241128" y="2276872"/>
            <a:ext cx="5283200" cy="38131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53251" name="Rectangle 2"/>
          <p:cNvSpPr>
            <a:spLocks noGrp="1" noChangeArrowheads="1"/>
          </p:cNvSpPr>
          <p:nvPr>
            <p:ph type="title"/>
          </p:nvPr>
        </p:nvSpPr>
        <p:spPr/>
        <p:txBody>
          <a:bodyPr/>
          <a:lstStyle/>
          <a:p>
            <a:pPr eaLnBrk="1" hangingPunct="1"/>
            <a:r>
              <a:rPr lang="en-US" smtClean="0"/>
              <a:t>Demo Customization: Case 2</a:t>
            </a:r>
          </a:p>
        </p:txBody>
      </p:sp>
      <p:sp>
        <p:nvSpPr>
          <p:cNvPr id="53250" name="Footer Placeholder 3"/>
          <p:cNvSpPr>
            <a:spLocks noGrp="1"/>
          </p:cNvSpPr>
          <p:nvPr>
            <p:ph type="ftr" sz="quarter" idx="10"/>
          </p:nvPr>
        </p:nvSpPr>
        <p:spPr>
          <a:noFill/>
        </p:spPr>
        <p:txBody>
          <a:bodyPr/>
          <a:lstStyle/>
          <a:p>
            <a:r>
              <a:rPr lang="en-US" smtClean="0"/>
              <a:t>CUST_TOOLS_</a:t>
            </a:r>
            <a:fld id="{60C422D2-47F5-4A76-A316-D2074579BFC7}" type="slidenum">
              <a:rPr lang="en-US" smtClean="0"/>
              <a:pPr/>
              <a:t>48</a:t>
            </a:fld>
            <a:r>
              <a:rPr lang="en-US" smtClean="0"/>
              <a:t>0</a:t>
            </a:r>
          </a:p>
        </p:txBody>
      </p:sp>
      <p:grpSp>
        <p:nvGrpSpPr>
          <p:cNvPr id="11" name="Group 10"/>
          <p:cNvGrpSpPr/>
          <p:nvPr/>
        </p:nvGrpSpPr>
        <p:grpSpPr>
          <a:xfrm>
            <a:off x="582084" y="2147218"/>
            <a:ext cx="7975600" cy="3802062"/>
            <a:chOff x="695325" y="2060848"/>
            <a:chExt cx="7975600" cy="3802062"/>
          </a:xfrm>
        </p:grpSpPr>
        <p:pic>
          <p:nvPicPr>
            <p:cNvPr id="53253" name="Picture 4"/>
            <p:cNvPicPr>
              <a:picLocks noChangeAspect="1" noChangeArrowheads="1"/>
            </p:cNvPicPr>
            <p:nvPr/>
          </p:nvPicPr>
          <p:blipFill>
            <a:blip r:embed="rId3" cstate="print"/>
            <a:srcRect/>
            <a:stretch>
              <a:fillRect/>
            </a:stretch>
          </p:blipFill>
          <p:spPr bwMode="auto">
            <a:xfrm>
              <a:off x="695325" y="2070373"/>
              <a:ext cx="1966913" cy="3792537"/>
            </a:xfrm>
            <a:prstGeom prst="rect">
              <a:avLst/>
            </a:prstGeom>
            <a:noFill/>
            <a:ln w="9525" algn="ctr">
              <a:noFill/>
              <a:miter lim="800000"/>
              <a:headEnd/>
              <a:tailEnd/>
            </a:ln>
          </p:spPr>
        </p:pic>
        <p:pic>
          <p:nvPicPr>
            <p:cNvPr id="53254" name="Picture 5"/>
            <p:cNvPicPr>
              <a:picLocks noChangeAspect="1" noChangeArrowheads="1"/>
            </p:cNvPicPr>
            <p:nvPr/>
          </p:nvPicPr>
          <p:blipFill>
            <a:blip r:embed="rId4" cstate="print"/>
            <a:srcRect/>
            <a:stretch>
              <a:fillRect/>
            </a:stretch>
          </p:blipFill>
          <p:spPr bwMode="auto">
            <a:xfrm>
              <a:off x="3451225" y="2060848"/>
              <a:ext cx="5219700" cy="3781425"/>
            </a:xfrm>
            <a:prstGeom prst="rect">
              <a:avLst/>
            </a:prstGeom>
            <a:noFill/>
            <a:ln w="9525" algn="ctr">
              <a:noFill/>
              <a:miter lim="800000"/>
              <a:headEnd/>
              <a:tailEnd/>
            </a:ln>
          </p:spPr>
        </p:pic>
        <p:sp>
          <p:nvSpPr>
            <p:cNvPr id="53255" name="Oval 6"/>
            <p:cNvSpPr>
              <a:spLocks noChangeArrowheads="1"/>
            </p:cNvSpPr>
            <p:nvPr/>
          </p:nvSpPr>
          <p:spPr bwMode="auto">
            <a:xfrm>
              <a:off x="885825" y="4196035"/>
              <a:ext cx="746125" cy="319088"/>
            </a:xfrm>
            <a:prstGeom prst="ellipse">
              <a:avLst/>
            </a:prstGeom>
            <a:noFill/>
            <a:ln w="19050" algn="ctr">
              <a:solidFill>
                <a:srgbClr val="0000FF"/>
              </a:solidFill>
              <a:round/>
              <a:headEnd/>
              <a:tailEnd/>
            </a:ln>
          </p:spPr>
          <p:txBody>
            <a:bodyPr wrap="none" tIns="91440" bIns="91440" anchor="ctr"/>
            <a:lstStyle/>
            <a:p>
              <a:endParaRPr lang="en-IE">
                <a:latin typeface="+mj-lt"/>
              </a:endParaRPr>
            </a:p>
          </p:txBody>
        </p:sp>
        <p:sp>
          <p:nvSpPr>
            <p:cNvPr id="53256" name="Oval 7"/>
            <p:cNvSpPr>
              <a:spLocks noChangeArrowheads="1"/>
            </p:cNvSpPr>
            <p:nvPr/>
          </p:nvSpPr>
          <p:spPr bwMode="auto">
            <a:xfrm>
              <a:off x="6007100" y="3788048"/>
              <a:ext cx="2339975" cy="1590675"/>
            </a:xfrm>
            <a:prstGeom prst="ellipse">
              <a:avLst/>
            </a:prstGeom>
            <a:noFill/>
            <a:ln w="19050" algn="ctr">
              <a:solidFill>
                <a:srgbClr val="0000FF"/>
              </a:solidFill>
              <a:round/>
              <a:headEnd/>
              <a:tailEnd/>
            </a:ln>
          </p:spPr>
          <p:txBody>
            <a:bodyPr wrap="none" tIns="91440" bIns="91440" anchor="ctr"/>
            <a:lstStyle/>
            <a:p>
              <a:endParaRPr lang="en-IE">
                <a:latin typeface="+mj-lt"/>
              </a:endParaRPr>
            </a:p>
          </p:txBody>
        </p:sp>
        <p:cxnSp>
          <p:nvCxnSpPr>
            <p:cNvPr id="53257" name="AutoShape 8"/>
            <p:cNvCxnSpPr>
              <a:cxnSpLocks noChangeShapeType="1"/>
              <a:stCxn id="53255" idx="6"/>
              <a:endCxn id="53256" idx="2"/>
            </p:cNvCxnSpPr>
            <p:nvPr/>
          </p:nvCxnSpPr>
          <p:spPr bwMode="auto">
            <a:xfrm>
              <a:off x="1631950" y="4356373"/>
              <a:ext cx="4375150" cy="227012"/>
            </a:xfrm>
            <a:prstGeom prst="straightConnector1">
              <a:avLst/>
            </a:prstGeom>
            <a:noFill/>
            <a:ln w="19050">
              <a:solidFill>
                <a:srgbClr val="0000FF"/>
              </a:solidFill>
              <a:round/>
              <a:headEnd/>
              <a:tailEnd type="triangle" w="med" len="med"/>
            </a:ln>
          </p:spPr>
        </p:cxnSp>
        <p:sp>
          <p:nvSpPr>
            <p:cNvPr id="53258" name="Oval 9"/>
            <p:cNvSpPr>
              <a:spLocks noChangeArrowheads="1"/>
            </p:cNvSpPr>
            <p:nvPr/>
          </p:nvSpPr>
          <p:spPr bwMode="auto">
            <a:xfrm>
              <a:off x="3014663" y="4196035"/>
              <a:ext cx="1146175" cy="461963"/>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a:solidFill>
                    <a:srgbClr val="0033CC"/>
                  </a:solidFill>
                  <a:latin typeface="+mj-lt"/>
                </a:rPr>
                <a:t>Drag’n drop</a:t>
              </a:r>
            </a:p>
          </p:txBody>
        </p:sp>
      </p:gr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p:txBody>
          <a:bodyPr/>
          <a:lstStyle/>
          <a:p>
            <a:pPr marL="533400" indent="-533400" eaLnBrk="1" hangingPunct="1">
              <a:buNone/>
            </a:pPr>
            <a:r>
              <a:rPr lang="en-US" dirty="0" smtClean="0"/>
              <a:t>Run Country Create or Modify again</a:t>
            </a:r>
          </a:p>
        </p:txBody>
      </p:sp>
      <p:sp>
        <p:nvSpPr>
          <p:cNvPr id="54275" name="Rectangle 2"/>
          <p:cNvSpPr>
            <a:spLocks noGrp="1" noChangeArrowheads="1"/>
          </p:cNvSpPr>
          <p:nvPr>
            <p:ph type="title"/>
          </p:nvPr>
        </p:nvSpPr>
        <p:spPr/>
        <p:txBody>
          <a:bodyPr/>
          <a:lstStyle/>
          <a:p>
            <a:pPr eaLnBrk="1" hangingPunct="1"/>
            <a:r>
              <a:rPr lang="en-US" smtClean="0"/>
              <a:t>Demo Customization: Case 2</a:t>
            </a:r>
          </a:p>
        </p:txBody>
      </p:sp>
      <p:sp>
        <p:nvSpPr>
          <p:cNvPr id="54274" name="Footer Placeholder 3"/>
          <p:cNvSpPr>
            <a:spLocks noGrp="1"/>
          </p:cNvSpPr>
          <p:nvPr>
            <p:ph type="ftr" sz="quarter" idx="10"/>
          </p:nvPr>
        </p:nvSpPr>
        <p:spPr>
          <a:noFill/>
        </p:spPr>
        <p:txBody>
          <a:bodyPr/>
          <a:lstStyle/>
          <a:p>
            <a:r>
              <a:rPr lang="en-US" smtClean="0"/>
              <a:t>CUST_TOOLS_</a:t>
            </a:r>
            <a:fld id="{CFF4B568-6BBB-4B32-A004-6961FCEF3CAB}" type="slidenum">
              <a:rPr lang="en-US" smtClean="0"/>
              <a:pPr/>
              <a:t>49</a:t>
            </a:fld>
            <a:r>
              <a:rPr lang="en-US" smtClean="0"/>
              <a:t>0</a:t>
            </a:r>
          </a:p>
        </p:txBody>
      </p:sp>
      <p:pic>
        <p:nvPicPr>
          <p:cNvPr id="54277" name="Picture 4"/>
          <p:cNvPicPr>
            <a:picLocks noChangeAspect="1" noChangeArrowheads="1"/>
          </p:cNvPicPr>
          <p:nvPr/>
        </p:nvPicPr>
        <p:blipFill>
          <a:blip r:embed="rId3" cstate="print"/>
          <a:srcRect/>
          <a:stretch>
            <a:fillRect/>
          </a:stretch>
        </p:blipFill>
        <p:spPr bwMode="auto">
          <a:xfrm>
            <a:off x="1434860" y="1628800"/>
            <a:ext cx="6254750" cy="45148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idx="1"/>
          </p:nvPr>
        </p:nvSpPr>
        <p:spPr/>
        <p:txBody>
          <a:bodyPr/>
          <a:lstStyle/>
          <a:p>
            <a:pPr eaLnBrk="1" hangingPunct="1">
              <a:buNone/>
            </a:pPr>
            <a:r>
              <a:rPr lang="en-US" dirty="0" smtClean="0"/>
              <a:t>Main </a:t>
            </a:r>
            <a:r>
              <a:rPr lang="en-US" dirty="0" smtClean="0">
                <a:latin typeface="Courier New" pitchFamily="49" charset="0"/>
                <a:cs typeface="Courier New" pitchFamily="49" charset="0"/>
              </a:rPr>
              <a:t>index.htm</a:t>
            </a:r>
            <a:r>
              <a:rPr lang="en-US" dirty="0" smtClean="0"/>
              <a:t> </a:t>
            </a:r>
          </a:p>
        </p:txBody>
      </p:sp>
      <p:sp>
        <p:nvSpPr>
          <p:cNvPr id="9219" name="Rectangle 3"/>
          <p:cNvSpPr>
            <a:spLocks noGrp="1" noChangeArrowheads="1"/>
          </p:cNvSpPr>
          <p:nvPr>
            <p:ph type="title"/>
          </p:nvPr>
        </p:nvSpPr>
        <p:spPr/>
        <p:txBody>
          <a:bodyPr/>
          <a:lstStyle/>
          <a:p>
            <a:pPr eaLnBrk="1" hangingPunct="1"/>
            <a:r>
              <a:rPr lang="en-US" dirty="0" smtClean="0"/>
              <a:t>Navigating HTML Documentation</a:t>
            </a:r>
          </a:p>
        </p:txBody>
      </p:sp>
      <p:sp>
        <p:nvSpPr>
          <p:cNvPr id="9218" name="Footer Placeholder 3"/>
          <p:cNvSpPr>
            <a:spLocks noGrp="1"/>
          </p:cNvSpPr>
          <p:nvPr>
            <p:ph type="ftr" sz="quarter" idx="10"/>
          </p:nvPr>
        </p:nvSpPr>
        <p:spPr>
          <a:noFill/>
        </p:spPr>
        <p:txBody>
          <a:bodyPr/>
          <a:lstStyle/>
          <a:p>
            <a:r>
              <a:rPr lang="en-US" dirty="0" smtClean="0"/>
              <a:t>CUST_TOOLS_0</a:t>
            </a:r>
            <a:fld id="{DFC9BD2A-F5E4-4931-AD88-69DED06AED9E}" type="slidenum">
              <a:rPr lang="en-US" smtClean="0"/>
              <a:pPr/>
              <a:t>5</a:t>
            </a:fld>
            <a:r>
              <a:rPr lang="en-US" dirty="0" smtClean="0"/>
              <a:t>0</a:t>
            </a:r>
          </a:p>
        </p:txBody>
      </p:sp>
      <p:grpSp>
        <p:nvGrpSpPr>
          <p:cNvPr id="9221" name="Group 8"/>
          <p:cNvGrpSpPr>
            <a:grpSpLocks/>
          </p:cNvGrpSpPr>
          <p:nvPr/>
        </p:nvGrpSpPr>
        <p:grpSpPr bwMode="auto">
          <a:xfrm>
            <a:off x="779612" y="1628800"/>
            <a:ext cx="7564437" cy="4156075"/>
            <a:chOff x="388" y="1252"/>
            <a:chExt cx="5539" cy="2826"/>
          </a:xfrm>
        </p:grpSpPr>
        <p:pic>
          <p:nvPicPr>
            <p:cNvPr id="9222" name="Picture 2"/>
            <p:cNvPicPr>
              <a:picLocks noChangeAspect="1" noChangeArrowheads="1"/>
            </p:cNvPicPr>
            <p:nvPr/>
          </p:nvPicPr>
          <p:blipFill>
            <a:blip r:embed="rId3" cstate="print"/>
            <a:srcRect/>
            <a:stretch>
              <a:fillRect/>
            </a:stretch>
          </p:blipFill>
          <p:spPr bwMode="auto">
            <a:xfrm>
              <a:off x="388" y="1252"/>
              <a:ext cx="5539" cy="2826"/>
            </a:xfrm>
            <a:prstGeom prst="rect">
              <a:avLst/>
            </a:prstGeom>
            <a:noFill/>
            <a:ln w="19050" algn="ctr">
              <a:noFill/>
              <a:miter lim="800000"/>
              <a:headEnd/>
              <a:tailEnd/>
            </a:ln>
          </p:spPr>
        </p:pic>
        <p:sp>
          <p:nvSpPr>
            <p:cNvPr id="9223" name="Text Box 5"/>
            <p:cNvSpPr txBox="1">
              <a:spLocks noChangeArrowheads="1"/>
            </p:cNvSpPr>
            <p:nvPr/>
          </p:nvSpPr>
          <p:spPr bwMode="auto">
            <a:xfrm>
              <a:off x="1889" y="3056"/>
              <a:ext cx="2338" cy="46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Hyperlinks to the different projects for development</a:t>
              </a:r>
            </a:p>
          </p:txBody>
        </p:sp>
        <p:cxnSp>
          <p:nvCxnSpPr>
            <p:cNvPr id="9224" name="AutoShape 6"/>
            <p:cNvCxnSpPr>
              <a:cxnSpLocks noChangeShapeType="1"/>
              <a:stCxn id="9223" idx="0"/>
              <a:endCxn id="9225" idx="1"/>
            </p:cNvCxnSpPr>
            <p:nvPr/>
          </p:nvCxnSpPr>
          <p:spPr bwMode="auto">
            <a:xfrm rot="16200000" flipV="1">
              <a:off x="1960" y="1958"/>
              <a:ext cx="527" cy="1670"/>
            </a:xfrm>
            <a:prstGeom prst="straightConnector1">
              <a:avLst/>
            </a:prstGeom>
            <a:noFill/>
            <a:ln w="19050">
              <a:solidFill>
                <a:srgbClr val="CC3300"/>
              </a:solidFill>
              <a:round/>
              <a:headEnd/>
              <a:tailEnd type="triangle" w="med" len="med"/>
            </a:ln>
          </p:spPr>
        </p:cxnSp>
        <p:sp>
          <p:nvSpPr>
            <p:cNvPr id="9225" name="AutoShape 7"/>
            <p:cNvSpPr>
              <a:spLocks/>
            </p:cNvSpPr>
            <p:nvPr/>
          </p:nvSpPr>
          <p:spPr bwMode="auto">
            <a:xfrm>
              <a:off x="1215" y="2314"/>
              <a:ext cx="173" cy="431"/>
            </a:xfrm>
            <a:prstGeom prst="rightBrace">
              <a:avLst>
                <a:gd name="adj1" fmla="val 16378"/>
                <a:gd name="adj2" fmla="val 50000"/>
              </a:avLst>
            </a:prstGeom>
            <a:noFill/>
            <a:ln w="19050">
              <a:solidFill>
                <a:srgbClr val="FF0000"/>
              </a:solidFill>
              <a:round/>
              <a:headEnd/>
              <a:tailEnd/>
            </a:ln>
          </p:spPr>
          <p:txBody>
            <a:bodyPr tIns="91440" bIns="91440" anchor="ctr">
              <a:spAutoFit/>
            </a:bodyPr>
            <a:lstStyle/>
            <a:p>
              <a:endParaRPr lang="en-IE" dirty="0"/>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3"/>
          <p:cNvSpPr>
            <a:spLocks noGrp="1" noChangeArrowheads="1"/>
          </p:cNvSpPr>
          <p:nvPr>
            <p:ph idx="1"/>
          </p:nvPr>
        </p:nvSpPr>
        <p:spPr>
          <a:noFill/>
        </p:spPr>
        <p:txBody>
          <a:bodyPr>
            <a:normAutofit/>
          </a:bodyPr>
          <a:lstStyle/>
          <a:p>
            <a:pPr marL="347472" indent="-347472" eaLnBrk="1" hangingPunct="1"/>
            <a:r>
              <a:rPr lang="en-US" sz="2400" dirty="0" smtClean="0"/>
              <a:t>Three extra temp-tables in the object dataset for each business component in the application</a:t>
            </a:r>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a:r>
              <a:rPr lang="en-US" sz="2400" dirty="0" smtClean="0"/>
              <a:t>The standard application code does not use custom tables</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err="1"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a:t>
            </a:r>
          </a:p>
          <a:p>
            <a:pPr marL="740664" lvl="1" indent="-283464" eaLnBrk="1" hangingPunct="1"/>
            <a:r>
              <a:rPr lang="en-US" dirty="0" smtClean="0"/>
              <a:t>Save the data (typically in the </a:t>
            </a:r>
            <a:r>
              <a:rPr lang="en-US" dirty="0" err="1" smtClean="0">
                <a:latin typeface="Courier New" pitchFamily="49" charset="0"/>
                <a:cs typeface="Courier New" pitchFamily="49" charset="0"/>
              </a:rPr>
              <a:t>PostSave.After</a:t>
            </a:r>
            <a:r>
              <a:rPr lang="en-US" dirty="0" smtClean="0"/>
              <a:t> hook)</a:t>
            </a:r>
          </a:p>
        </p:txBody>
      </p:sp>
      <p:sp>
        <p:nvSpPr>
          <p:cNvPr id="55299" name="Rectangle 2"/>
          <p:cNvSpPr>
            <a:spLocks noGrp="1" noChangeArrowheads="1"/>
          </p:cNvSpPr>
          <p:nvPr>
            <p:ph type="title"/>
          </p:nvPr>
        </p:nvSpPr>
        <p:spPr/>
        <p:txBody>
          <a:bodyPr/>
          <a:lstStyle/>
          <a:p>
            <a:pPr eaLnBrk="1" hangingPunct="1"/>
            <a:r>
              <a:rPr lang="en-US" smtClean="0"/>
              <a:t>Custom Tables</a:t>
            </a:r>
          </a:p>
        </p:txBody>
      </p:sp>
      <p:sp>
        <p:nvSpPr>
          <p:cNvPr id="55298" name="Footer Placeholder 3"/>
          <p:cNvSpPr>
            <a:spLocks noGrp="1"/>
          </p:cNvSpPr>
          <p:nvPr>
            <p:ph type="ftr" sz="quarter" idx="10"/>
          </p:nvPr>
        </p:nvSpPr>
        <p:spPr>
          <a:noFill/>
        </p:spPr>
        <p:txBody>
          <a:bodyPr/>
          <a:lstStyle/>
          <a:p>
            <a:r>
              <a:rPr lang="en-US" smtClean="0"/>
              <a:t>CUST_TOOLS_</a:t>
            </a:r>
            <a:fld id="{537F052D-F3B5-4DE1-9B70-73DB95424F58}" type="slidenum">
              <a:rPr lang="en-US" smtClean="0"/>
              <a:pPr/>
              <a:t>50</a:t>
            </a:fld>
            <a:r>
              <a:rPr lang="en-US" smtClean="0"/>
              <a:t>0</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3"/>
          <p:cNvSpPr>
            <a:spLocks noGrp="1" noChangeArrowheads="1"/>
          </p:cNvSpPr>
          <p:nvPr>
            <p:ph idx="1"/>
          </p:nvPr>
        </p:nvSpPr>
        <p:spPr>
          <a:noFill/>
        </p:spPr>
        <p:txBody>
          <a:bodyPr/>
          <a:lstStyle/>
          <a:p>
            <a:pPr marL="347472" indent="-347472" eaLnBrk="1" hangingPunct="1"/>
            <a:r>
              <a:rPr lang="en-US" dirty="0" smtClean="0"/>
              <a:t>Three extra temp-tables:</a:t>
            </a:r>
          </a:p>
          <a:p>
            <a:pPr marL="533400" indent="-533400" eaLnBrk="1" hangingPunct="1"/>
            <a:endParaRPr lang="en-US" dirty="0" smtClean="0"/>
          </a:p>
          <a:p>
            <a:pPr marL="347472" indent="-347472" eaLnBrk="1" hangingPunct="1"/>
            <a:r>
              <a:rPr lang="en-US" dirty="0" smtClean="0"/>
              <a:t>Fixed list of fields:</a:t>
            </a:r>
          </a:p>
          <a:p>
            <a:pPr marL="740664" lvl="1" indent="-283464" eaLnBrk="1" hangingPunct="1"/>
            <a:r>
              <a:rPr lang="en-US" dirty="0" err="1" smtClean="0">
                <a:latin typeface="Courier New" pitchFamily="49" charset="0"/>
                <a:cs typeface="Courier New" pitchFamily="49" charset="0"/>
              </a:rPr>
              <a:t>tcCustomShort</a:t>
            </a:r>
            <a:r>
              <a:rPr lang="en-US" dirty="0" smtClean="0">
                <a:latin typeface="Courier New" pitchFamily="49" charset="0"/>
                <a:cs typeface="Courier New" pitchFamily="49" charset="0"/>
              </a:rPr>
              <a:t>[0-9]</a:t>
            </a:r>
          </a:p>
          <a:p>
            <a:pPr marL="740664" lvl="1" indent="-283464" eaLnBrk="1" hangingPunct="1"/>
            <a:r>
              <a:rPr lang="en-US" dirty="0" err="1" smtClean="0">
                <a:latin typeface="Courier New" pitchFamily="49" charset="0"/>
                <a:cs typeface="Courier New" pitchFamily="49" charset="0"/>
              </a:rPr>
              <a:t>tcCustomCombo</a:t>
            </a:r>
            <a:r>
              <a:rPr lang="en-US" dirty="0" smtClean="0">
                <a:latin typeface="Courier New" pitchFamily="49" charset="0"/>
                <a:cs typeface="Courier New" pitchFamily="49" charset="0"/>
              </a:rPr>
              <a:t>[0-9]</a:t>
            </a:r>
          </a:p>
          <a:p>
            <a:pPr marL="740664" lvl="1" indent="-283464" eaLnBrk="1" hangingPunct="1"/>
            <a:r>
              <a:rPr lang="en-US" dirty="0" err="1" smtClean="0">
                <a:latin typeface="Courier New" pitchFamily="49" charset="0"/>
                <a:cs typeface="Courier New" pitchFamily="49" charset="0"/>
              </a:rPr>
              <a:t>tcCustomLong</a:t>
            </a:r>
            <a:r>
              <a:rPr lang="en-US" dirty="0" smtClean="0">
                <a:latin typeface="Courier New" pitchFamily="49" charset="0"/>
                <a:cs typeface="Courier New" pitchFamily="49" charset="0"/>
              </a:rPr>
              <a:t>[0-1]</a:t>
            </a:r>
          </a:p>
          <a:p>
            <a:pPr marL="740664" lvl="1" indent="-283464" eaLnBrk="1" hangingPunct="1"/>
            <a:r>
              <a:rPr lang="en-US" dirty="0" err="1" smtClean="0">
                <a:latin typeface="Courier New" pitchFamily="49" charset="0"/>
                <a:cs typeface="Courier New" pitchFamily="49" charset="0"/>
              </a:rPr>
              <a:t>ttCustomDate</a:t>
            </a:r>
            <a:r>
              <a:rPr lang="en-US" dirty="0" smtClean="0">
                <a:latin typeface="Courier New" pitchFamily="49" charset="0"/>
                <a:cs typeface="Courier New" pitchFamily="49" charset="0"/>
              </a:rPr>
              <a:t>[0-4]</a:t>
            </a:r>
          </a:p>
          <a:p>
            <a:pPr marL="740664" lvl="1" indent="-283464" eaLnBrk="1" hangingPunct="1"/>
            <a:r>
              <a:rPr lang="en-US" dirty="0" err="1" smtClean="0">
                <a:latin typeface="Courier New" pitchFamily="49" charset="0"/>
                <a:cs typeface="Courier New" pitchFamily="49" charset="0"/>
              </a:rPr>
              <a:t>tiCustomInteger</a:t>
            </a:r>
            <a:r>
              <a:rPr lang="en-US" dirty="0" smtClean="0">
                <a:latin typeface="Courier New" pitchFamily="49" charset="0"/>
                <a:cs typeface="Courier New" pitchFamily="49" charset="0"/>
              </a:rPr>
              <a:t>[0-4]</a:t>
            </a:r>
          </a:p>
          <a:p>
            <a:pPr marL="740664" lvl="1" indent="-283464" eaLnBrk="1" hangingPunct="1"/>
            <a:r>
              <a:rPr lang="en-US" dirty="0" err="1" smtClean="0">
                <a:latin typeface="Courier New" pitchFamily="49" charset="0"/>
                <a:cs typeface="Courier New" pitchFamily="49" charset="0"/>
              </a:rPr>
              <a:t>tdCustomDecimal</a:t>
            </a:r>
            <a:r>
              <a:rPr lang="en-US" dirty="0" smtClean="0">
                <a:latin typeface="Courier New" pitchFamily="49" charset="0"/>
                <a:cs typeface="Courier New" pitchFamily="49" charset="0"/>
              </a:rPr>
              <a:t>[0-4]</a:t>
            </a:r>
          </a:p>
          <a:p>
            <a:pPr marL="740664" lvl="1" indent="-283464" eaLnBrk="1" hangingPunct="1"/>
            <a:r>
              <a:rPr lang="en-US" dirty="0" err="1" smtClean="0">
                <a:latin typeface="Courier New" pitchFamily="49" charset="0"/>
                <a:cs typeface="Courier New" pitchFamily="49" charset="0"/>
              </a:rPr>
              <a:t>tcCustomNote</a:t>
            </a:r>
            <a:endParaRPr lang="en-US" dirty="0" smtClean="0">
              <a:latin typeface="Courier New" pitchFamily="49" charset="0"/>
              <a:cs typeface="Courier New" pitchFamily="49" charset="0"/>
            </a:endParaRPr>
          </a:p>
        </p:txBody>
      </p:sp>
      <p:sp>
        <p:nvSpPr>
          <p:cNvPr id="56323" name="Rectangle 2"/>
          <p:cNvSpPr>
            <a:spLocks noGrp="1" noChangeArrowheads="1"/>
          </p:cNvSpPr>
          <p:nvPr>
            <p:ph type="title"/>
          </p:nvPr>
        </p:nvSpPr>
        <p:spPr/>
        <p:txBody>
          <a:bodyPr/>
          <a:lstStyle/>
          <a:p>
            <a:pPr eaLnBrk="1" hangingPunct="1"/>
            <a:r>
              <a:rPr lang="en-US" smtClean="0"/>
              <a:t>Custom Tables</a:t>
            </a:r>
          </a:p>
        </p:txBody>
      </p:sp>
      <p:sp>
        <p:nvSpPr>
          <p:cNvPr id="56322" name="Footer Placeholder 3"/>
          <p:cNvSpPr>
            <a:spLocks noGrp="1"/>
          </p:cNvSpPr>
          <p:nvPr>
            <p:ph type="ftr" sz="quarter" idx="10"/>
          </p:nvPr>
        </p:nvSpPr>
        <p:spPr>
          <a:noFill/>
        </p:spPr>
        <p:txBody>
          <a:bodyPr/>
          <a:lstStyle/>
          <a:p>
            <a:r>
              <a:rPr lang="en-US" smtClean="0"/>
              <a:t>CUST_TOOLS_</a:t>
            </a:r>
            <a:fld id="{5D537101-455F-4FBE-A434-13547E8B46B2}" type="slidenum">
              <a:rPr lang="en-US" smtClean="0"/>
              <a:pPr/>
              <a:t>51</a:t>
            </a:fld>
            <a:r>
              <a:rPr lang="en-US" smtClean="0"/>
              <a:t>0</a:t>
            </a:r>
          </a:p>
        </p:txBody>
      </p:sp>
      <p:pic>
        <p:nvPicPr>
          <p:cNvPr id="56325" name="Picture 4"/>
          <p:cNvPicPr>
            <a:picLocks noChangeAspect="1" noChangeArrowheads="1"/>
          </p:cNvPicPr>
          <p:nvPr/>
        </p:nvPicPr>
        <p:blipFill>
          <a:blip r:embed="rId3" cstate="print"/>
          <a:srcRect/>
          <a:stretch>
            <a:fillRect/>
          </a:stretch>
        </p:blipFill>
        <p:spPr bwMode="auto">
          <a:xfrm>
            <a:off x="5786446" y="1500174"/>
            <a:ext cx="2101850" cy="13525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3"/>
          <p:cNvSpPr>
            <a:spLocks noGrp="1" noChangeArrowheads="1"/>
          </p:cNvSpPr>
          <p:nvPr>
            <p:ph idx="1"/>
          </p:nvPr>
        </p:nvSpPr>
        <p:spPr>
          <a:noFill/>
        </p:spPr>
        <p:txBody>
          <a:bodyPr>
            <a:normAutofit fontScale="92500"/>
          </a:bodyPr>
          <a:lstStyle/>
          <a:p>
            <a:pPr marL="347472" indent="-347472" eaLnBrk="1" hangingPunct="1"/>
            <a:r>
              <a:rPr lang="en-US" dirty="0" smtClean="0"/>
              <a:t>Relations between custom tables and standard tables must be defined in the method hook </a:t>
            </a:r>
            <a:r>
              <a:rPr lang="en-US" dirty="0" err="1" smtClean="0">
                <a:latin typeface="Courier New" pitchFamily="49" charset="0"/>
                <a:cs typeface="Courier New" pitchFamily="49" charset="0"/>
              </a:rPr>
              <a:t>DefineCustomRelations.Before</a:t>
            </a:r>
            <a:r>
              <a:rPr lang="en-US" dirty="0" smtClean="0"/>
              <a:t> or </a:t>
            </a:r>
            <a:r>
              <a:rPr lang="en-US" dirty="0" err="1" smtClean="0">
                <a:latin typeface="Courier New" pitchFamily="49" charset="0"/>
                <a:cs typeface="Courier New" pitchFamily="49" charset="0"/>
              </a:rPr>
              <a:t>DefineCustomRelations.After</a:t>
            </a:r>
            <a:r>
              <a:rPr lang="en-US" dirty="0" smtClean="0">
                <a:latin typeface="Courier New" pitchFamily="49" charset="0"/>
                <a:cs typeface="Courier New" pitchFamily="49" charset="0"/>
              </a:rPr>
              <a:t> </a:t>
            </a:r>
          </a:p>
          <a:p>
            <a:pPr marL="347472" indent="-347472" eaLnBrk="1" hangingPunct="1"/>
            <a:r>
              <a:rPr lang="en-US" dirty="0" smtClean="0"/>
              <a:t>Fields in the custom tables can only be used on the UI if they are given a meaning</a:t>
            </a:r>
          </a:p>
          <a:p>
            <a:pPr marL="365760" lvl="1" indent="0">
              <a:buNone/>
            </a:pPr>
            <a:r>
              <a:rPr lang="en-US" sz="2800" dirty="0" smtClean="0"/>
              <a:t>This is done by the User-defined field component (Create or Modify functions)</a:t>
            </a:r>
          </a:p>
          <a:p>
            <a:pPr marL="347472" indent="-347472" eaLnBrk="1" hangingPunct="1"/>
            <a:r>
              <a:rPr lang="en-US" dirty="0" smtClean="0"/>
              <a:t>Fields from the custom tables can be put on the UI by using the UI Design Mode</a:t>
            </a:r>
          </a:p>
          <a:p>
            <a:pPr marL="347472" indent="-347472" eaLnBrk="1" hangingPunct="1"/>
            <a:r>
              <a:rPr lang="en-US" dirty="0" smtClean="0"/>
              <a:t>Tables can be put on the UI (in a grid) using the UI Design Mode</a:t>
            </a:r>
          </a:p>
        </p:txBody>
      </p:sp>
      <p:sp>
        <p:nvSpPr>
          <p:cNvPr id="57347" name="Rectangle 2"/>
          <p:cNvSpPr>
            <a:spLocks noGrp="1" noChangeArrowheads="1"/>
          </p:cNvSpPr>
          <p:nvPr>
            <p:ph type="title"/>
          </p:nvPr>
        </p:nvSpPr>
        <p:spPr/>
        <p:txBody>
          <a:bodyPr/>
          <a:lstStyle/>
          <a:p>
            <a:pPr eaLnBrk="1" hangingPunct="1"/>
            <a:r>
              <a:rPr lang="en-US" smtClean="0"/>
              <a:t>Custom Tables</a:t>
            </a:r>
          </a:p>
        </p:txBody>
      </p:sp>
      <p:sp>
        <p:nvSpPr>
          <p:cNvPr id="57346" name="Footer Placeholder 3"/>
          <p:cNvSpPr>
            <a:spLocks noGrp="1"/>
          </p:cNvSpPr>
          <p:nvPr>
            <p:ph type="ftr" sz="quarter" idx="10"/>
          </p:nvPr>
        </p:nvSpPr>
        <p:spPr>
          <a:noFill/>
        </p:spPr>
        <p:txBody>
          <a:bodyPr/>
          <a:lstStyle/>
          <a:p>
            <a:r>
              <a:rPr lang="en-US" smtClean="0"/>
              <a:t>CUST_TOOLS_</a:t>
            </a:r>
            <a:fld id="{5B525395-ABDA-4732-AE3D-83DAE539FAF1}" type="slidenum">
              <a:rPr lang="en-US" smtClean="0"/>
              <a:pPr/>
              <a:t>52</a:t>
            </a:fld>
            <a:r>
              <a:rPr lang="en-US" smtClean="0"/>
              <a:t>0</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buNone/>
            </a:pPr>
            <a:r>
              <a:rPr lang="en-US" dirty="0" err="1" smtClean="0">
                <a:latin typeface="Courier New" pitchFamily="49" charset="0"/>
                <a:cs typeface="Courier New" pitchFamily="49" charset="0"/>
              </a:rPr>
              <a:t>DefineCustomRelations</a:t>
            </a:r>
            <a:endParaRPr lang="en-US" dirty="0" smtClean="0">
              <a:latin typeface="Courier New" pitchFamily="49" charset="0"/>
              <a:cs typeface="Courier New" pitchFamily="49" charset="0"/>
            </a:endParaRPr>
          </a:p>
        </p:txBody>
      </p:sp>
      <p:sp>
        <p:nvSpPr>
          <p:cNvPr id="58371" name="Rectangle 2"/>
          <p:cNvSpPr>
            <a:spLocks noGrp="1" noChangeArrowheads="1"/>
          </p:cNvSpPr>
          <p:nvPr>
            <p:ph type="title"/>
          </p:nvPr>
        </p:nvSpPr>
        <p:spPr/>
        <p:txBody>
          <a:bodyPr/>
          <a:lstStyle/>
          <a:p>
            <a:pPr eaLnBrk="1" hangingPunct="1"/>
            <a:r>
              <a:rPr lang="en-US" smtClean="0"/>
              <a:t>Demo Customization: Case 2</a:t>
            </a:r>
          </a:p>
        </p:txBody>
      </p:sp>
      <p:sp>
        <p:nvSpPr>
          <p:cNvPr id="58370" name="Footer Placeholder 3"/>
          <p:cNvSpPr>
            <a:spLocks noGrp="1"/>
          </p:cNvSpPr>
          <p:nvPr>
            <p:ph type="ftr" sz="quarter" idx="10"/>
          </p:nvPr>
        </p:nvSpPr>
        <p:spPr>
          <a:noFill/>
        </p:spPr>
        <p:txBody>
          <a:bodyPr/>
          <a:lstStyle/>
          <a:p>
            <a:r>
              <a:rPr lang="en-US" smtClean="0"/>
              <a:t>CUST_TOOLS_</a:t>
            </a:r>
            <a:fld id="{794BAF0A-5323-46BE-AB27-7AC9A6C9625C}" type="slidenum">
              <a:rPr lang="en-US" smtClean="0"/>
              <a:pPr/>
              <a:t>53</a:t>
            </a:fld>
            <a:r>
              <a:rPr lang="en-US" smtClean="0"/>
              <a:t>0</a:t>
            </a:r>
          </a:p>
        </p:txBody>
      </p:sp>
      <p:sp>
        <p:nvSpPr>
          <p:cNvPr id="868356" name="Text Box 4"/>
          <p:cNvSpPr txBox="1">
            <a:spLocks noChangeArrowheads="1"/>
          </p:cNvSpPr>
          <p:nvPr/>
        </p:nvSpPr>
        <p:spPr bwMode="auto">
          <a:xfrm>
            <a:off x="384903" y="2400920"/>
            <a:ext cx="8369300" cy="190821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dirty="0">
                <a:latin typeface="Courier" pitchFamily="49" charset="0"/>
              </a:rPr>
              <a:t>PROCEDURE </a:t>
            </a:r>
            <a:r>
              <a:rPr lang="en-US" sz="1400" dirty="0" err="1">
                <a:latin typeface="Courier" pitchFamily="49" charset="0"/>
              </a:rPr>
              <a:t>BCountry.DefineCustomRelations.after</a:t>
            </a:r>
            <a:r>
              <a:rPr lang="en-US" sz="1400" dirty="0">
                <a:latin typeface="Courier" pitchFamily="49" charset="0"/>
              </a:rPr>
              <a:t>:</a:t>
            </a:r>
          </a:p>
          <a:p>
            <a:pPr algn="l">
              <a:defRPr/>
            </a:pPr>
            <a:r>
              <a:rPr lang="en-US" sz="1400" smtClean="0">
                <a:latin typeface="Courier" pitchFamily="49" charset="0"/>
              </a:rPr>
              <a:t>    create </a:t>
            </a:r>
            <a:r>
              <a:rPr lang="en-US" sz="1400" dirty="0" err="1">
                <a:latin typeface="Courier" pitchFamily="49" charset="0"/>
              </a:rPr>
              <a:t>tCustomRelation</a:t>
            </a:r>
            <a:r>
              <a:rPr lang="en-US" sz="1400" dirty="0">
                <a:latin typeface="Courier" pitchFamily="49" charset="0"/>
              </a:rPr>
              <a:t>.</a:t>
            </a:r>
          </a:p>
          <a:p>
            <a:pPr algn="l">
              <a:defRPr/>
            </a:pPr>
            <a:r>
              <a:rPr lang="en-US" sz="1400" dirty="0">
                <a:latin typeface="Courier" pitchFamily="49" charset="0"/>
              </a:rPr>
              <a:t>    assign </a:t>
            </a:r>
            <a:r>
              <a:rPr lang="en-US" sz="1400" dirty="0" err="1">
                <a:latin typeface="Courier" pitchFamily="49" charset="0"/>
              </a:rPr>
              <a:t>tCustomRelation.tcParentTable</a:t>
            </a:r>
            <a:r>
              <a:rPr lang="en-US" sz="1400" dirty="0">
                <a:latin typeface="Courier" pitchFamily="49" charset="0"/>
              </a:rPr>
              <a:t> = "</a:t>
            </a:r>
            <a:r>
              <a:rPr lang="en-US" sz="1400" dirty="0" err="1">
                <a:latin typeface="Courier" pitchFamily="49" charset="0"/>
              </a:rPr>
              <a:t>tCountry</a:t>
            </a:r>
            <a:r>
              <a:rPr lang="en-US" sz="1400" dirty="0">
                <a:latin typeface="Courier" pitchFamily="49" charset="0"/>
              </a:rPr>
              <a:t>"</a:t>
            </a:r>
          </a:p>
          <a:p>
            <a:pPr algn="l">
              <a:defRPr/>
            </a:pPr>
            <a:r>
              <a:rPr lang="en-US" sz="1400" dirty="0">
                <a:latin typeface="Courier" pitchFamily="49" charset="0"/>
              </a:rPr>
              <a:t>           </a:t>
            </a:r>
            <a:r>
              <a:rPr lang="en-US" sz="1400" dirty="0" err="1">
                <a:latin typeface="Courier" pitchFamily="49" charset="0"/>
              </a:rPr>
              <a:t>tCustomRelation.tcChildTable</a:t>
            </a:r>
            <a:r>
              <a:rPr lang="en-US" sz="1400" dirty="0">
                <a:latin typeface="Courier" pitchFamily="49" charset="0"/>
              </a:rPr>
              <a:t> = "tCustomTable0"</a:t>
            </a:r>
          </a:p>
          <a:p>
            <a:pPr algn="l">
              <a:defRPr/>
            </a:pPr>
            <a:r>
              <a:rPr lang="en-US" sz="1400" dirty="0">
                <a:latin typeface="Courier" pitchFamily="49" charset="0"/>
              </a:rPr>
              <a:t>           </a:t>
            </a:r>
            <a:r>
              <a:rPr lang="en-US" sz="1400" dirty="0" err="1">
                <a:latin typeface="Courier" pitchFamily="49" charset="0"/>
              </a:rPr>
              <a:t>tCustomRelation.tcChildTableDescription</a:t>
            </a:r>
            <a:r>
              <a:rPr lang="en-US" sz="1400" dirty="0">
                <a:latin typeface="Courier" pitchFamily="49" charset="0"/>
              </a:rPr>
              <a:t> = “</a:t>
            </a:r>
            <a:r>
              <a:rPr lang="en-US" sz="1400" dirty="0" err="1">
                <a:latin typeface="Courier" pitchFamily="49" charset="0"/>
              </a:rPr>
              <a:t>ProvinceTable</a:t>
            </a:r>
            <a:r>
              <a:rPr lang="en-US" sz="1400" dirty="0">
                <a:latin typeface="Courier" pitchFamily="49" charset="0"/>
              </a:rPr>
              <a:t>”</a:t>
            </a:r>
          </a:p>
          <a:p>
            <a:pPr algn="l">
              <a:defRPr/>
            </a:pPr>
            <a:r>
              <a:rPr lang="en-US" sz="1400" dirty="0">
                <a:latin typeface="Courier" pitchFamily="49" charset="0"/>
              </a:rPr>
              <a:t>           </a:t>
            </a:r>
            <a:r>
              <a:rPr lang="en-US" sz="1400" dirty="0" err="1">
                <a:latin typeface="Courier" pitchFamily="49" charset="0"/>
              </a:rPr>
              <a:t>tCustomRelation.tlIsOneToOne</a:t>
            </a:r>
            <a:r>
              <a:rPr lang="en-US" sz="1400" dirty="0">
                <a:latin typeface="Courier" pitchFamily="49" charset="0"/>
              </a:rPr>
              <a:t> = false.</a:t>
            </a:r>
          </a:p>
          <a:p>
            <a:pPr algn="l">
              <a:defRPr/>
            </a:pPr>
            <a:endParaRPr lang="en-US" sz="1400" dirty="0">
              <a:latin typeface="Courier" pitchFamily="49" charset="0"/>
            </a:endParaRPr>
          </a:p>
          <a:p>
            <a:pPr algn="l">
              <a:defRPr/>
            </a:pPr>
            <a:r>
              <a:rPr lang="en-US" sz="1400" dirty="0">
                <a:latin typeface="Courier" pitchFamily="49" charset="0"/>
              </a:rPr>
              <a:t>END PROCEDURE.</a:t>
            </a:r>
          </a:p>
        </p:txBody>
      </p:sp>
      <p:sp>
        <p:nvSpPr>
          <p:cNvPr id="58374" name="Oval 5"/>
          <p:cNvSpPr>
            <a:spLocks noChangeAspect="1" noChangeArrowheads="1"/>
          </p:cNvSpPr>
          <p:nvPr/>
        </p:nvSpPr>
        <p:spPr bwMode="auto">
          <a:xfrm>
            <a:off x="3942242" y="3615357"/>
            <a:ext cx="1114425" cy="504825"/>
          </a:xfrm>
          <a:prstGeom prst="ellipse">
            <a:avLst/>
          </a:prstGeom>
          <a:noFill/>
          <a:ln w="19050" algn="ctr">
            <a:solidFill>
              <a:srgbClr val="0000FF"/>
            </a:solidFill>
            <a:round/>
            <a:headEnd/>
            <a:tailEnd/>
          </a:ln>
        </p:spPr>
        <p:txBody>
          <a:bodyPr wrap="none" tIns="91440" bIns="91440" anchor="ctr"/>
          <a:lstStyle/>
          <a:p>
            <a:endParaRPr lang="en-US" sz="2000">
              <a:solidFill>
                <a:srgbClr val="0033CC"/>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3"/>
          <p:cNvSpPr>
            <a:spLocks noGrp="1" noChangeArrowheads="1"/>
          </p:cNvSpPr>
          <p:nvPr>
            <p:ph idx="1"/>
          </p:nvPr>
        </p:nvSpPr>
        <p:spPr/>
        <p:txBody>
          <a:bodyPr/>
          <a:lstStyle/>
          <a:p>
            <a:pPr eaLnBrk="1" hangingPunct="1">
              <a:buNone/>
            </a:pPr>
            <a:r>
              <a:rPr lang="en-US" dirty="0" err="1" smtClean="0">
                <a:latin typeface="Courier New" pitchFamily="49" charset="0"/>
                <a:cs typeface="Courier New" pitchFamily="49" charset="0"/>
              </a:rPr>
              <a:t>DataLoad</a:t>
            </a:r>
            <a:endParaRPr lang="en-US" dirty="0" smtClean="0">
              <a:latin typeface="Courier New" pitchFamily="49" charset="0"/>
              <a:cs typeface="Courier New" pitchFamily="49" charset="0"/>
            </a:endParaRPr>
          </a:p>
        </p:txBody>
      </p:sp>
      <p:sp>
        <p:nvSpPr>
          <p:cNvPr id="59395" name="Rectangle 2"/>
          <p:cNvSpPr>
            <a:spLocks noGrp="1" noChangeArrowheads="1"/>
          </p:cNvSpPr>
          <p:nvPr>
            <p:ph type="title"/>
          </p:nvPr>
        </p:nvSpPr>
        <p:spPr/>
        <p:txBody>
          <a:bodyPr/>
          <a:lstStyle/>
          <a:p>
            <a:pPr eaLnBrk="1" hangingPunct="1"/>
            <a:r>
              <a:rPr lang="en-US" smtClean="0"/>
              <a:t>Demo Customization: Case 2</a:t>
            </a:r>
          </a:p>
        </p:txBody>
      </p:sp>
      <p:sp>
        <p:nvSpPr>
          <p:cNvPr id="59394" name="Footer Placeholder 3"/>
          <p:cNvSpPr>
            <a:spLocks noGrp="1"/>
          </p:cNvSpPr>
          <p:nvPr>
            <p:ph type="ftr" sz="quarter" idx="10"/>
          </p:nvPr>
        </p:nvSpPr>
        <p:spPr>
          <a:noFill/>
        </p:spPr>
        <p:txBody>
          <a:bodyPr/>
          <a:lstStyle/>
          <a:p>
            <a:r>
              <a:rPr lang="en-US" smtClean="0"/>
              <a:t>CUST_TOOLS_</a:t>
            </a:r>
            <a:fld id="{1A8A2090-654A-4E4E-9488-A8D5C78EEE24}" type="slidenum">
              <a:rPr lang="en-US" smtClean="0"/>
              <a:pPr/>
              <a:t>54</a:t>
            </a:fld>
            <a:r>
              <a:rPr lang="en-US" smtClean="0"/>
              <a:t>0</a:t>
            </a:r>
          </a:p>
        </p:txBody>
      </p:sp>
      <p:sp>
        <p:nvSpPr>
          <p:cNvPr id="870404" name="Text Box 4"/>
          <p:cNvSpPr txBox="1">
            <a:spLocks noChangeArrowheads="1"/>
          </p:cNvSpPr>
          <p:nvPr/>
        </p:nvSpPr>
        <p:spPr bwMode="auto">
          <a:xfrm>
            <a:off x="465121" y="1473100"/>
            <a:ext cx="8210550" cy="45481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350" dirty="0">
                <a:latin typeface="Courier" pitchFamily="49" charset="0"/>
              </a:rPr>
              <a:t>PROCEDURE </a:t>
            </a:r>
            <a:r>
              <a:rPr lang="en-US" sz="1350" dirty="0" err="1">
                <a:latin typeface="Courier" pitchFamily="49" charset="0"/>
              </a:rPr>
              <a:t>BCountry.DataLoad.after</a:t>
            </a:r>
            <a:r>
              <a:rPr lang="en-US" sz="1350" dirty="0">
                <a:latin typeface="Courier" pitchFamily="49" charset="0"/>
              </a:rPr>
              <a:t>:</a:t>
            </a:r>
          </a:p>
          <a:p>
            <a:pPr algn="l">
              <a:defRPr/>
            </a:pPr>
            <a:r>
              <a:rPr lang="en-US" sz="1350" dirty="0">
                <a:latin typeface="Courier" pitchFamily="49" charset="0"/>
              </a:rPr>
              <a:t>    DEFINE VARIABLE </a:t>
            </a:r>
            <a:r>
              <a:rPr lang="en-US" sz="1350" dirty="0" err="1">
                <a:latin typeface="Courier" pitchFamily="49" charset="0"/>
              </a:rPr>
              <a:t>vcProvince</a:t>
            </a:r>
            <a:r>
              <a:rPr lang="en-US" sz="1350" dirty="0">
                <a:latin typeface="Courier" pitchFamily="49" charset="0"/>
              </a:rPr>
              <a:t> AS CHARACTER   NO-UNDO.</a:t>
            </a:r>
          </a:p>
          <a:p>
            <a:pPr algn="l">
              <a:defRPr/>
            </a:pPr>
            <a:r>
              <a:rPr lang="en-US" sz="1350" dirty="0">
                <a:latin typeface="Courier" pitchFamily="49" charset="0"/>
              </a:rPr>
              <a:t>    FOR EACH </a:t>
            </a:r>
            <a:r>
              <a:rPr lang="en-US" sz="1350" dirty="0" err="1">
                <a:latin typeface="Courier" pitchFamily="49" charset="0"/>
              </a:rPr>
              <a:t>tCountry</a:t>
            </a:r>
            <a:r>
              <a:rPr lang="en-US" sz="1350" dirty="0">
                <a:latin typeface="Courier" pitchFamily="49" charset="0"/>
              </a:rPr>
              <a:t>:</a:t>
            </a:r>
          </a:p>
          <a:p>
            <a:pPr algn="l">
              <a:defRPr/>
            </a:pPr>
            <a:r>
              <a:rPr lang="en-US" sz="1350" dirty="0">
                <a:latin typeface="Courier" pitchFamily="49" charset="0"/>
              </a:rPr>
              <a:t>        FILE-INFO:FILE-NAME = "c:\temp\Country" + </a:t>
            </a:r>
            <a:r>
              <a:rPr lang="en-US" sz="1350" dirty="0" err="1">
                <a:latin typeface="Courier" pitchFamily="49" charset="0"/>
              </a:rPr>
              <a:t>tCountry.CountryCode</a:t>
            </a:r>
            <a:r>
              <a:rPr lang="en-US" sz="1350" dirty="0">
                <a:latin typeface="Courier" pitchFamily="49" charset="0"/>
              </a:rPr>
              <a:t> + ".txt“</a:t>
            </a:r>
          </a:p>
          <a:p>
            <a:pPr algn="l">
              <a:defRPr/>
            </a:pPr>
            <a:r>
              <a:rPr lang="en-US" sz="1350" dirty="0">
                <a:latin typeface="Courier" pitchFamily="49" charset="0"/>
              </a:rPr>
              <a:t>                              NO-ERROR.</a:t>
            </a:r>
          </a:p>
          <a:p>
            <a:pPr algn="l">
              <a:defRPr/>
            </a:pPr>
            <a:r>
              <a:rPr lang="en-US" sz="1350" dirty="0">
                <a:latin typeface="Courier" pitchFamily="49" charset="0"/>
              </a:rPr>
              <a:t>        IF FILE-INFO:FILE-CREATE-DATE &lt;&gt; ?</a:t>
            </a:r>
          </a:p>
          <a:p>
            <a:pPr algn="l">
              <a:defRPr/>
            </a:pPr>
            <a:r>
              <a:rPr lang="en-US" sz="1350" dirty="0">
                <a:latin typeface="Courier" pitchFamily="49" charset="0"/>
              </a:rPr>
              <a:t>        THEN DO:</a:t>
            </a:r>
          </a:p>
          <a:p>
            <a:pPr algn="l">
              <a:defRPr/>
            </a:pPr>
            <a:r>
              <a:rPr lang="en-US" sz="1350" dirty="0">
                <a:latin typeface="Courier" pitchFamily="49" charset="0"/>
              </a:rPr>
              <a:t>            INPUT FROM VALUE ("c:\temp\Country" + </a:t>
            </a:r>
            <a:r>
              <a:rPr lang="en-US" sz="1350" dirty="0" err="1">
                <a:latin typeface="Courier" pitchFamily="49" charset="0"/>
              </a:rPr>
              <a:t>tCountry.CountryCode</a:t>
            </a:r>
            <a:r>
              <a:rPr lang="en-US" sz="1350" dirty="0">
                <a:latin typeface="Courier" pitchFamily="49" charset="0"/>
              </a:rPr>
              <a:t> + ".txt").</a:t>
            </a:r>
          </a:p>
          <a:p>
            <a:pPr algn="l">
              <a:defRPr/>
            </a:pPr>
            <a:r>
              <a:rPr lang="en-US" sz="1350" dirty="0">
                <a:latin typeface="Courier" pitchFamily="49" charset="0"/>
              </a:rPr>
              <a:t>                REPEAT:</a:t>
            </a:r>
          </a:p>
          <a:p>
            <a:pPr algn="l">
              <a:defRPr/>
            </a:pPr>
            <a:r>
              <a:rPr lang="en-US" sz="1350" dirty="0">
                <a:latin typeface="Courier" pitchFamily="49" charset="0"/>
              </a:rPr>
              <a:t>                    IMPORT </a:t>
            </a:r>
            <a:r>
              <a:rPr lang="en-US" sz="1350" dirty="0" err="1">
                <a:latin typeface="Courier" pitchFamily="49" charset="0"/>
              </a:rPr>
              <a:t>vcProvince</a:t>
            </a:r>
            <a:r>
              <a:rPr lang="en-US" sz="1350" dirty="0">
                <a:latin typeface="Courier" pitchFamily="49" charset="0"/>
              </a:rPr>
              <a:t>.</a:t>
            </a:r>
          </a:p>
          <a:p>
            <a:pPr algn="l">
              <a:defRPr/>
            </a:pPr>
            <a:r>
              <a:rPr lang="en-US" sz="1350" dirty="0">
                <a:latin typeface="Courier" pitchFamily="49" charset="0"/>
              </a:rPr>
              <a:t>                    CREATE tCustomTable0.</a:t>
            </a:r>
          </a:p>
          <a:p>
            <a:pPr algn="l">
              <a:defRPr/>
            </a:pPr>
            <a:r>
              <a:rPr lang="en-US" sz="1350" dirty="0">
                <a:latin typeface="Courier" pitchFamily="49" charset="0"/>
              </a:rPr>
              <a:t>                    ASSIGN tCustomTable0.tcCustomShort0 = </a:t>
            </a:r>
            <a:r>
              <a:rPr lang="en-US" sz="1350" dirty="0" err="1">
                <a:latin typeface="Courier" pitchFamily="49" charset="0"/>
              </a:rPr>
              <a:t>vcProvince</a:t>
            </a:r>
            <a:endParaRPr lang="en-US" sz="1350" dirty="0">
              <a:latin typeface="Courier" pitchFamily="49" charset="0"/>
            </a:endParaRPr>
          </a:p>
          <a:p>
            <a:pPr algn="l">
              <a:defRPr/>
            </a:pPr>
            <a:r>
              <a:rPr lang="en-US" sz="1350" dirty="0">
                <a:latin typeface="Courier" pitchFamily="49" charset="0"/>
              </a:rPr>
              <a:t>                           tCustomTable0.tc_parentRowid = </a:t>
            </a:r>
            <a:r>
              <a:rPr lang="en-US" sz="1350" dirty="0" err="1">
                <a:latin typeface="Courier" pitchFamily="49" charset="0"/>
              </a:rPr>
              <a:t>tCountry.tc_rowid</a:t>
            </a:r>
            <a:endParaRPr lang="en-US" sz="1350" dirty="0">
              <a:latin typeface="Courier" pitchFamily="49" charset="0"/>
            </a:endParaRPr>
          </a:p>
          <a:p>
            <a:pPr algn="l">
              <a:defRPr/>
            </a:pPr>
            <a:r>
              <a:rPr lang="en-US" sz="1350" dirty="0">
                <a:latin typeface="Courier" pitchFamily="49" charset="0"/>
              </a:rPr>
              <a:t>                           tCustomTable0.tc_rowid = "</a:t>
            </a:r>
            <a:r>
              <a:rPr lang="en-US" sz="1350" dirty="0" err="1">
                <a:latin typeface="Courier" pitchFamily="49" charset="0"/>
              </a:rPr>
              <a:t>rowid</a:t>
            </a:r>
            <a:r>
              <a:rPr lang="en-US" sz="1350" dirty="0">
                <a:latin typeface="Courier" pitchFamily="49" charset="0"/>
              </a:rPr>
              <a:t>" + string(TIME).</a:t>
            </a:r>
          </a:p>
          <a:p>
            <a:pPr algn="l">
              <a:defRPr/>
            </a:pPr>
            <a:r>
              <a:rPr lang="en-US" sz="1350" dirty="0">
                <a:latin typeface="Courier" pitchFamily="49" charset="0"/>
              </a:rPr>
              <a:t>            END.</a:t>
            </a:r>
          </a:p>
          <a:p>
            <a:pPr algn="l">
              <a:defRPr/>
            </a:pPr>
            <a:r>
              <a:rPr lang="en-US" sz="1350" dirty="0">
                <a:latin typeface="Courier" pitchFamily="49" charset="0"/>
              </a:rPr>
              <a:t>            INPUT CLOSE.</a:t>
            </a:r>
          </a:p>
          <a:p>
            <a:pPr algn="l">
              <a:defRPr/>
            </a:pPr>
            <a:r>
              <a:rPr lang="en-US" sz="1350" dirty="0">
                <a:latin typeface="Courier" pitchFamily="49" charset="0"/>
              </a:rPr>
              <a:t>        END.</a:t>
            </a:r>
          </a:p>
          <a:p>
            <a:pPr algn="l">
              <a:defRPr/>
            </a:pPr>
            <a:r>
              <a:rPr lang="en-US" sz="1350" dirty="0">
                <a:latin typeface="Courier" pitchFamily="49" charset="0"/>
              </a:rPr>
              <a:t>    END.</a:t>
            </a:r>
          </a:p>
          <a:p>
            <a:pPr algn="l">
              <a:defRPr/>
            </a:pPr>
            <a:r>
              <a:rPr lang="en-US" sz="1350" dirty="0">
                <a:latin typeface="Courier" pitchFamily="49" charset="0"/>
              </a:rPr>
              <a:t>END PROCEDURE.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3"/>
          <p:cNvSpPr>
            <a:spLocks noGrp="1" noChangeArrowheads="1"/>
          </p:cNvSpPr>
          <p:nvPr>
            <p:ph idx="1"/>
          </p:nvPr>
        </p:nvSpPr>
        <p:spPr/>
        <p:txBody>
          <a:bodyPr/>
          <a:lstStyle/>
          <a:p>
            <a:pPr eaLnBrk="1" hangingPunct="1">
              <a:buNone/>
            </a:pPr>
            <a:r>
              <a:rPr lang="en-US" dirty="0" err="1" smtClean="0">
                <a:latin typeface="Courier New" pitchFamily="49" charset="0"/>
                <a:cs typeface="Courier New" pitchFamily="49" charset="0"/>
              </a:rPr>
              <a:t>PostSave</a:t>
            </a:r>
            <a:endParaRPr lang="en-US" dirty="0" smtClean="0">
              <a:latin typeface="Courier New" pitchFamily="49" charset="0"/>
              <a:cs typeface="Courier New" pitchFamily="49" charset="0"/>
            </a:endParaRPr>
          </a:p>
        </p:txBody>
      </p:sp>
      <p:sp>
        <p:nvSpPr>
          <p:cNvPr id="60419" name="Rectangle 2"/>
          <p:cNvSpPr>
            <a:spLocks noGrp="1" noChangeArrowheads="1"/>
          </p:cNvSpPr>
          <p:nvPr>
            <p:ph type="title"/>
          </p:nvPr>
        </p:nvSpPr>
        <p:spPr/>
        <p:txBody>
          <a:bodyPr/>
          <a:lstStyle/>
          <a:p>
            <a:pPr eaLnBrk="1" hangingPunct="1"/>
            <a:r>
              <a:rPr lang="en-US" smtClean="0"/>
              <a:t>Demo Customization: Case 2</a:t>
            </a:r>
          </a:p>
        </p:txBody>
      </p:sp>
      <p:sp>
        <p:nvSpPr>
          <p:cNvPr id="60418" name="Footer Placeholder 3"/>
          <p:cNvSpPr>
            <a:spLocks noGrp="1"/>
          </p:cNvSpPr>
          <p:nvPr>
            <p:ph type="ftr" sz="quarter" idx="10"/>
          </p:nvPr>
        </p:nvSpPr>
        <p:spPr>
          <a:noFill/>
        </p:spPr>
        <p:txBody>
          <a:bodyPr/>
          <a:lstStyle/>
          <a:p>
            <a:r>
              <a:rPr lang="en-US" smtClean="0"/>
              <a:t>CUST_TOOLS_</a:t>
            </a:r>
            <a:fld id="{AE7154D1-A720-4F95-B5EA-DC1D229233B7}" type="slidenum">
              <a:rPr lang="en-US" smtClean="0"/>
              <a:pPr/>
              <a:t>55</a:t>
            </a:fld>
            <a:r>
              <a:rPr lang="en-US" smtClean="0"/>
              <a:t>0</a:t>
            </a:r>
          </a:p>
        </p:txBody>
      </p:sp>
      <p:sp>
        <p:nvSpPr>
          <p:cNvPr id="872452" name="Text Box 4"/>
          <p:cNvSpPr txBox="1">
            <a:spLocks noChangeArrowheads="1"/>
          </p:cNvSpPr>
          <p:nvPr/>
        </p:nvSpPr>
        <p:spPr bwMode="auto">
          <a:xfrm>
            <a:off x="384903" y="2060848"/>
            <a:ext cx="8369300" cy="27701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a:latin typeface="Courier" pitchFamily="49" charset="0"/>
              </a:rPr>
              <a:t>PROCEDURE BCountry.PostSave.after:</a:t>
            </a:r>
          </a:p>
          <a:p>
            <a:pPr algn="l">
              <a:defRPr/>
            </a:pPr>
            <a:r>
              <a:rPr lang="en-US" sz="1400">
                <a:latin typeface="Courier" pitchFamily="49" charset="0"/>
              </a:rPr>
              <a:t>    FOR EACH tCustomTable0 WHERE can-do("C,N",tCustomTable0.tc_status),</a:t>
            </a:r>
          </a:p>
          <a:p>
            <a:pPr algn="l">
              <a:defRPr/>
            </a:pPr>
            <a:r>
              <a:rPr lang="en-US" sz="1400">
                <a:latin typeface="Courier" pitchFamily="49" charset="0"/>
              </a:rPr>
              <a:t>        tCountry WHERE tCountry.tc_rowid = tCustomTable0.tc_parentrowid</a:t>
            </a:r>
          </a:p>
          <a:p>
            <a:pPr algn="l">
              <a:defRPr/>
            </a:pPr>
            <a:r>
              <a:rPr lang="en-US" sz="1400">
                <a:latin typeface="Courier" pitchFamily="49" charset="0"/>
              </a:rPr>
              <a:t>        BREAK BY tCountry.CountryCode:</a:t>
            </a:r>
          </a:p>
          <a:p>
            <a:pPr algn="l">
              <a:defRPr/>
            </a:pPr>
            <a:r>
              <a:rPr lang="en-US" sz="1400">
                <a:latin typeface="Courier" pitchFamily="49" charset="0"/>
              </a:rPr>
              <a:t>        IF FIRST-OF (tCountry.CountryCode) </a:t>
            </a:r>
          </a:p>
          <a:p>
            <a:pPr algn="l">
              <a:defRPr/>
            </a:pPr>
            <a:r>
              <a:rPr lang="en-US" sz="1400">
                <a:latin typeface="Courier" pitchFamily="49" charset="0"/>
              </a:rPr>
              <a:t>        THEN OUTPUT TO VALUE ("c:\temp\Country" + tCountry.CountryCode + ".txt").</a:t>
            </a:r>
          </a:p>
          <a:p>
            <a:pPr algn="l">
              <a:defRPr/>
            </a:pPr>
            <a:r>
              <a:rPr lang="en-US" sz="1400">
                <a:latin typeface="Courier" pitchFamily="49" charset="0"/>
              </a:rPr>
              <a:t>        EXPORT tCustomTable0.tcCustomShort0.</a:t>
            </a:r>
          </a:p>
          <a:p>
            <a:pPr algn="l">
              <a:defRPr/>
            </a:pPr>
            <a:r>
              <a:rPr lang="en-US" sz="1400">
                <a:latin typeface="Courier" pitchFamily="49" charset="0"/>
              </a:rPr>
              <a:t>        IF LAST-OF (tCountry.CountryCode) </a:t>
            </a:r>
          </a:p>
          <a:p>
            <a:pPr algn="l">
              <a:defRPr/>
            </a:pPr>
            <a:r>
              <a:rPr lang="en-US" sz="1400">
                <a:latin typeface="Courier" pitchFamily="49" charset="0"/>
              </a:rPr>
              <a:t>        THEN OUTPUT CLOSE.</a:t>
            </a:r>
          </a:p>
          <a:p>
            <a:pPr algn="l">
              <a:defRPr/>
            </a:pPr>
            <a:r>
              <a:rPr lang="en-US" sz="1400">
                <a:latin typeface="Courier" pitchFamily="49" charset="0"/>
              </a:rPr>
              <a:t>    END.</a:t>
            </a:r>
          </a:p>
          <a:p>
            <a:pPr algn="l">
              <a:defRPr/>
            </a:pPr>
            <a:r>
              <a:rPr lang="en-US" sz="1400">
                <a:latin typeface="Courier" pitchFamily="49" charset="0"/>
              </a:rPr>
              <a:t>END PROCEDURE.</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trim the </a:t>
            </a:r>
            <a:r>
              <a:rPr lang="en-US" sz="2600" dirty="0" err="1" smtClean="0"/>
              <a:t>AppServer</a:t>
            </a:r>
            <a:endParaRPr lang="en-US" sz="2600" dirty="0" smtClean="0"/>
          </a:p>
          <a:p>
            <a:pPr marL="347472" indent="-347472" eaLnBrk="1" hangingPunct="1"/>
            <a:r>
              <a:rPr lang="en-US" sz="2600" dirty="0" smtClean="0"/>
              <a:t>[UI] Define a user-defined field for custom tables</a:t>
            </a:r>
          </a:p>
        </p:txBody>
      </p:sp>
      <p:sp>
        <p:nvSpPr>
          <p:cNvPr id="61443" name="Rectangle 2"/>
          <p:cNvSpPr>
            <a:spLocks noGrp="1" noChangeArrowheads="1"/>
          </p:cNvSpPr>
          <p:nvPr>
            <p:ph type="title"/>
          </p:nvPr>
        </p:nvSpPr>
        <p:spPr/>
        <p:txBody>
          <a:bodyPr/>
          <a:lstStyle/>
          <a:p>
            <a:pPr eaLnBrk="1" hangingPunct="1"/>
            <a:r>
              <a:rPr lang="en-US" smtClean="0"/>
              <a:t>Demo Customization: Case 2</a:t>
            </a:r>
          </a:p>
        </p:txBody>
      </p:sp>
      <p:sp>
        <p:nvSpPr>
          <p:cNvPr id="61442" name="Footer Placeholder 3"/>
          <p:cNvSpPr>
            <a:spLocks noGrp="1"/>
          </p:cNvSpPr>
          <p:nvPr>
            <p:ph type="ftr" sz="quarter" idx="10"/>
          </p:nvPr>
        </p:nvSpPr>
        <p:spPr>
          <a:noFill/>
        </p:spPr>
        <p:txBody>
          <a:bodyPr/>
          <a:lstStyle/>
          <a:p>
            <a:r>
              <a:rPr lang="en-US" smtClean="0"/>
              <a:t>CUST_TOOLS_</a:t>
            </a:r>
            <a:fld id="{CF169C3E-805E-408F-A60D-FFA31A4D8871}" type="slidenum">
              <a:rPr lang="en-US" smtClean="0"/>
              <a:pPr/>
              <a:t>56</a:t>
            </a:fld>
            <a:r>
              <a:rPr lang="en-US" smtClean="0"/>
              <a:t>0</a:t>
            </a:r>
          </a:p>
        </p:txBody>
      </p:sp>
      <p:pic>
        <p:nvPicPr>
          <p:cNvPr id="61445" name="Picture 4"/>
          <p:cNvPicPr>
            <a:picLocks noChangeAspect="1" noChangeArrowheads="1"/>
          </p:cNvPicPr>
          <p:nvPr/>
        </p:nvPicPr>
        <p:blipFill>
          <a:blip r:embed="rId3" cstate="print"/>
          <a:srcRect/>
          <a:stretch>
            <a:fillRect/>
          </a:stretch>
        </p:blipFill>
        <p:spPr bwMode="auto">
          <a:xfrm>
            <a:off x="2264370" y="2348880"/>
            <a:ext cx="5187950" cy="3744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62467" name="Rectangle 2"/>
          <p:cNvSpPr>
            <a:spLocks noGrp="1" noChangeArrowheads="1"/>
          </p:cNvSpPr>
          <p:nvPr>
            <p:ph type="title"/>
          </p:nvPr>
        </p:nvSpPr>
        <p:spPr/>
        <p:txBody>
          <a:bodyPr/>
          <a:lstStyle/>
          <a:p>
            <a:pPr eaLnBrk="1" hangingPunct="1"/>
            <a:r>
              <a:rPr lang="en-US" smtClean="0"/>
              <a:t>Demo Customization: Case 2</a:t>
            </a:r>
          </a:p>
        </p:txBody>
      </p:sp>
      <p:sp>
        <p:nvSpPr>
          <p:cNvPr id="62466" name="Footer Placeholder 3"/>
          <p:cNvSpPr>
            <a:spLocks noGrp="1"/>
          </p:cNvSpPr>
          <p:nvPr>
            <p:ph type="ftr" sz="quarter" idx="10"/>
          </p:nvPr>
        </p:nvSpPr>
        <p:spPr>
          <a:noFill/>
        </p:spPr>
        <p:txBody>
          <a:bodyPr/>
          <a:lstStyle/>
          <a:p>
            <a:r>
              <a:rPr lang="en-US" smtClean="0"/>
              <a:t>CUST_TOOLS_</a:t>
            </a:r>
            <a:fld id="{0E1198E9-E51C-46DD-A336-4C54F8CCF11C}" type="slidenum">
              <a:rPr lang="en-US" smtClean="0"/>
              <a:pPr/>
              <a:t>57</a:t>
            </a:fld>
            <a:r>
              <a:rPr lang="en-US" smtClean="0"/>
              <a:t>0</a:t>
            </a:r>
          </a:p>
        </p:txBody>
      </p:sp>
      <p:grpSp>
        <p:nvGrpSpPr>
          <p:cNvPr id="14" name="Group 13"/>
          <p:cNvGrpSpPr/>
          <p:nvPr/>
        </p:nvGrpSpPr>
        <p:grpSpPr>
          <a:xfrm>
            <a:off x="492472" y="1844824"/>
            <a:ext cx="8143875" cy="4437062"/>
            <a:chOff x="252413" y="2420938"/>
            <a:chExt cx="8143875" cy="4437062"/>
          </a:xfrm>
        </p:grpSpPr>
        <p:pic>
          <p:nvPicPr>
            <p:cNvPr id="62469" name="Picture 4"/>
            <p:cNvPicPr>
              <a:picLocks noChangeAspect="1" noChangeArrowheads="1"/>
            </p:cNvPicPr>
            <p:nvPr/>
          </p:nvPicPr>
          <p:blipFill>
            <a:blip r:embed="rId3" cstate="print"/>
            <a:srcRect/>
            <a:stretch>
              <a:fillRect/>
            </a:stretch>
          </p:blipFill>
          <p:spPr bwMode="auto">
            <a:xfrm>
              <a:off x="650875" y="2428875"/>
              <a:ext cx="2225675" cy="3786188"/>
            </a:xfrm>
            <a:prstGeom prst="rect">
              <a:avLst/>
            </a:prstGeom>
            <a:noFill/>
            <a:ln w="9525" algn="ctr">
              <a:noFill/>
              <a:miter lim="800000"/>
              <a:headEnd/>
              <a:tailEnd/>
            </a:ln>
          </p:spPr>
        </p:pic>
        <p:pic>
          <p:nvPicPr>
            <p:cNvPr id="62470" name="Picture 5"/>
            <p:cNvPicPr>
              <a:picLocks noChangeAspect="1" noChangeArrowheads="1"/>
            </p:cNvPicPr>
            <p:nvPr/>
          </p:nvPicPr>
          <p:blipFill>
            <a:blip r:embed="rId4" cstate="print"/>
            <a:srcRect/>
            <a:stretch>
              <a:fillRect/>
            </a:stretch>
          </p:blipFill>
          <p:spPr bwMode="auto">
            <a:xfrm>
              <a:off x="2976563" y="2420938"/>
              <a:ext cx="5419725" cy="3925887"/>
            </a:xfrm>
            <a:prstGeom prst="rect">
              <a:avLst/>
            </a:prstGeom>
            <a:noFill/>
            <a:ln w="9525" algn="ctr">
              <a:noFill/>
              <a:miter lim="800000"/>
              <a:headEnd/>
              <a:tailEnd/>
            </a:ln>
          </p:spPr>
        </p:pic>
        <p:sp>
          <p:nvSpPr>
            <p:cNvPr id="62471" name="Oval 6"/>
            <p:cNvSpPr>
              <a:spLocks noChangeArrowheads="1"/>
            </p:cNvSpPr>
            <p:nvPr/>
          </p:nvSpPr>
          <p:spPr bwMode="auto">
            <a:xfrm>
              <a:off x="847725" y="5013325"/>
              <a:ext cx="998538" cy="360363"/>
            </a:xfrm>
            <a:prstGeom prst="ellipse">
              <a:avLst/>
            </a:prstGeom>
            <a:noFill/>
            <a:ln w="19050" algn="ctr">
              <a:solidFill>
                <a:srgbClr val="0000FF"/>
              </a:solidFill>
              <a:round/>
              <a:headEnd/>
              <a:tailEnd/>
            </a:ln>
          </p:spPr>
          <p:txBody>
            <a:bodyPr wrap="none" tIns="91440" bIns="91440" anchor="ctr"/>
            <a:lstStyle/>
            <a:p>
              <a:endParaRPr lang="en-IE">
                <a:latin typeface="+mj-lt"/>
              </a:endParaRPr>
            </a:p>
          </p:txBody>
        </p:sp>
        <p:sp>
          <p:nvSpPr>
            <p:cNvPr id="62472" name="Oval 7"/>
            <p:cNvSpPr>
              <a:spLocks noChangeArrowheads="1"/>
            </p:cNvSpPr>
            <p:nvPr/>
          </p:nvSpPr>
          <p:spPr bwMode="auto">
            <a:xfrm>
              <a:off x="5437188" y="4437063"/>
              <a:ext cx="2563812" cy="1277937"/>
            </a:xfrm>
            <a:prstGeom prst="ellipse">
              <a:avLst/>
            </a:prstGeom>
            <a:noFill/>
            <a:ln w="19050" algn="ctr">
              <a:solidFill>
                <a:srgbClr val="0000FF"/>
              </a:solidFill>
              <a:round/>
              <a:headEnd/>
              <a:tailEnd/>
            </a:ln>
          </p:spPr>
          <p:txBody>
            <a:bodyPr wrap="none" tIns="91440" bIns="91440" anchor="ctr"/>
            <a:lstStyle/>
            <a:p>
              <a:endParaRPr lang="en-IE">
                <a:latin typeface="+mj-lt"/>
              </a:endParaRPr>
            </a:p>
          </p:txBody>
        </p:sp>
        <p:cxnSp>
          <p:nvCxnSpPr>
            <p:cNvPr id="62473" name="AutoShape 8"/>
            <p:cNvCxnSpPr>
              <a:cxnSpLocks noChangeShapeType="1"/>
              <a:stCxn id="62471" idx="6"/>
              <a:endCxn id="62472" idx="2"/>
            </p:cNvCxnSpPr>
            <p:nvPr/>
          </p:nvCxnSpPr>
          <p:spPr bwMode="auto">
            <a:xfrm flipV="1">
              <a:off x="1846263" y="5076825"/>
              <a:ext cx="3590925" cy="117475"/>
            </a:xfrm>
            <a:prstGeom prst="straightConnector1">
              <a:avLst/>
            </a:prstGeom>
            <a:noFill/>
            <a:ln w="19050">
              <a:solidFill>
                <a:srgbClr val="0000FF"/>
              </a:solidFill>
              <a:round/>
              <a:headEnd/>
              <a:tailEnd type="triangle" w="med" len="med"/>
            </a:ln>
          </p:spPr>
        </p:cxnSp>
        <p:sp>
          <p:nvSpPr>
            <p:cNvPr id="62474" name="Oval 9"/>
            <p:cNvSpPr>
              <a:spLocks noChangeArrowheads="1"/>
            </p:cNvSpPr>
            <p:nvPr/>
          </p:nvSpPr>
          <p:spPr bwMode="auto">
            <a:xfrm>
              <a:off x="2844800" y="4857750"/>
              <a:ext cx="1528763" cy="522288"/>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a:solidFill>
                    <a:srgbClr val="0033CC"/>
                  </a:solidFill>
                  <a:latin typeface="+mj-lt"/>
                </a:rPr>
                <a:t>Drag &amp; drop</a:t>
              </a:r>
            </a:p>
          </p:txBody>
        </p:sp>
        <p:pic>
          <p:nvPicPr>
            <p:cNvPr id="62475" name="Picture 10"/>
            <p:cNvPicPr>
              <a:picLocks noChangeAspect="1" noChangeArrowheads="1"/>
            </p:cNvPicPr>
            <p:nvPr/>
          </p:nvPicPr>
          <p:blipFill>
            <a:blip r:embed="rId5" cstate="print"/>
            <a:srcRect/>
            <a:stretch>
              <a:fillRect/>
            </a:stretch>
          </p:blipFill>
          <p:spPr bwMode="auto">
            <a:xfrm>
              <a:off x="2644775" y="5784850"/>
              <a:ext cx="2060575" cy="1073150"/>
            </a:xfrm>
            <a:prstGeom prst="rect">
              <a:avLst/>
            </a:prstGeom>
            <a:noFill/>
            <a:ln w="9525" algn="ctr">
              <a:noFill/>
              <a:miter lim="800000"/>
              <a:headEnd/>
              <a:tailEnd/>
            </a:ln>
          </p:spPr>
        </p:pic>
        <p:sp>
          <p:nvSpPr>
            <p:cNvPr id="62476" name="Oval 11"/>
            <p:cNvSpPr>
              <a:spLocks noChangeArrowheads="1"/>
            </p:cNvSpPr>
            <p:nvPr/>
          </p:nvSpPr>
          <p:spPr bwMode="auto">
            <a:xfrm>
              <a:off x="252413" y="5429250"/>
              <a:ext cx="2193925" cy="1098550"/>
            </a:xfrm>
            <a:prstGeom prst="ellipse">
              <a:avLst/>
            </a:prstGeom>
            <a:solidFill>
              <a:schemeClr val="bg1"/>
            </a:solidFill>
            <a:ln w="9525" algn="ctr">
              <a:solidFill>
                <a:srgbClr val="FF0000"/>
              </a:solidFill>
              <a:round/>
              <a:headEnd/>
              <a:tailEnd/>
            </a:ln>
          </p:spPr>
          <p:txBody>
            <a:bodyPr wrap="none" tIns="91440" bIns="91440" anchor="ctr"/>
            <a:lstStyle/>
            <a:p>
              <a:r>
                <a:rPr lang="en-US" sz="1600" dirty="0">
                  <a:solidFill>
                    <a:srgbClr val="FF0000"/>
                  </a:solidFill>
                  <a:latin typeface="+mj-lt"/>
                </a:rPr>
                <a:t>For custom </a:t>
              </a:r>
            </a:p>
            <a:p>
              <a:r>
                <a:rPr lang="en-US" sz="1600" dirty="0">
                  <a:solidFill>
                    <a:srgbClr val="FF0000"/>
                  </a:solidFill>
                  <a:latin typeface="+mj-lt"/>
                </a:rPr>
                <a:t>tables defined as 1-1,</a:t>
              </a:r>
            </a:p>
            <a:p>
              <a:r>
                <a:rPr lang="en-US" sz="1600" dirty="0">
                  <a:solidFill>
                    <a:srgbClr val="FF0000"/>
                  </a:solidFill>
                  <a:latin typeface="+mj-lt"/>
                </a:rPr>
                <a:t>fields are listed in </a:t>
              </a:r>
            </a:p>
            <a:p>
              <a:r>
                <a:rPr lang="en-US" sz="1600" dirty="0" smtClean="0">
                  <a:solidFill>
                    <a:srgbClr val="FF0000"/>
                  </a:solidFill>
                  <a:latin typeface="+mj-lt"/>
                </a:rPr>
                <a:t>sublevel</a:t>
              </a:r>
              <a:endParaRPr lang="en-US" sz="1600" dirty="0">
                <a:solidFill>
                  <a:srgbClr val="FF0000"/>
                </a:solidFill>
                <a:latin typeface="+mj-lt"/>
              </a:endParaRPr>
            </a:p>
          </p:txBody>
        </p:sp>
        <p:sp>
          <p:nvSpPr>
            <p:cNvPr id="62477" name="Line 12"/>
            <p:cNvSpPr>
              <a:spLocks noChangeShapeType="1"/>
            </p:cNvSpPr>
            <p:nvPr/>
          </p:nvSpPr>
          <p:spPr bwMode="auto">
            <a:xfrm>
              <a:off x="2312988" y="6215063"/>
              <a:ext cx="596900" cy="71437"/>
            </a:xfrm>
            <a:prstGeom prst="line">
              <a:avLst/>
            </a:prstGeom>
            <a:noFill/>
            <a:ln w="9525">
              <a:solidFill>
                <a:srgbClr val="FF0000"/>
              </a:solidFill>
              <a:round/>
              <a:headEnd/>
              <a:tailEnd type="triangle" w="med" len="med"/>
            </a:ln>
          </p:spPr>
          <p:txBody>
            <a:bodyPr wrap="none" tIns="91440" bIns="91440"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dirty="0" smtClean="0"/>
              <a:t>Hands-on Exercise (12)</a:t>
            </a:r>
          </a:p>
        </p:txBody>
      </p:sp>
      <p:sp>
        <p:nvSpPr>
          <p:cNvPr id="63490" name="Footer Placeholder 3"/>
          <p:cNvSpPr>
            <a:spLocks noGrp="1"/>
          </p:cNvSpPr>
          <p:nvPr>
            <p:ph type="ftr" sz="quarter" idx="10"/>
          </p:nvPr>
        </p:nvSpPr>
        <p:spPr>
          <a:noFill/>
        </p:spPr>
        <p:txBody>
          <a:bodyPr/>
          <a:lstStyle/>
          <a:p>
            <a:r>
              <a:rPr lang="en-US" smtClean="0"/>
              <a:t>CUST_TOOLS_</a:t>
            </a:r>
            <a:fld id="{B8DF3544-DCD2-4F35-B592-DECB76C96F57}" type="slidenum">
              <a:rPr lang="en-US" smtClean="0"/>
              <a:pPr/>
              <a:t>58</a:t>
            </a:fld>
            <a:r>
              <a:rPr lang="en-US" smtClean="0"/>
              <a:t>0</a:t>
            </a:r>
          </a:p>
        </p:txBody>
      </p:sp>
      <p:pic>
        <p:nvPicPr>
          <p:cNvPr id="634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634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Custom Tables in a SAF Object</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idx="1"/>
          </p:nvPr>
        </p:nvSpPr>
        <p:spPr>
          <a:xfrm>
            <a:off x="467544" y="2996952"/>
            <a:ext cx="8153400" cy="3340100"/>
          </a:xfrm>
        </p:spPr>
        <p:txBody>
          <a:bodyPr>
            <a:normAutofit fontScale="85000" lnSpcReduction="20000"/>
          </a:bodyPr>
          <a:lstStyle/>
          <a:p>
            <a:pPr marL="533400" indent="-533400" eaLnBrk="1" hangingPunct="1">
              <a:lnSpc>
                <a:spcPct val="150000"/>
              </a:lnSpc>
              <a:buFont typeface="Webdings" pitchFamily="18" charset="2"/>
              <a:buNone/>
            </a:pPr>
            <a:r>
              <a:rPr lang="en-US" sz="1800" u="sng" dirty="0" smtClean="0"/>
              <a:t>Steps for implementation of this Customization:</a:t>
            </a:r>
          </a:p>
          <a:p>
            <a:pPr marL="182880" indent="0" eaLnBrk="1" hangingPunct="1">
              <a:lnSpc>
                <a:spcPct val="150000"/>
              </a:lnSpc>
            </a:pPr>
            <a:r>
              <a:rPr lang="en-US" sz="1800" dirty="0" smtClean="0"/>
              <a:t> [BL] Design database tables and object model</a:t>
            </a:r>
          </a:p>
          <a:p>
            <a:pPr marL="182880" indent="0" eaLnBrk="1" hangingPunct="1">
              <a:lnSpc>
                <a:spcPct val="150000"/>
              </a:lnSpc>
            </a:pPr>
            <a:r>
              <a:rPr lang="en-US" sz="1800" dirty="0" smtClean="0"/>
              <a:t> [BL] Compile and deploy the custom code</a:t>
            </a:r>
          </a:p>
          <a:p>
            <a:pPr marL="182880" indent="0" eaLnBrk="1" hangingPunct="1">
              <a:lnSpc>
                <a:spcPct val="150000"/>
              </a:lnSpc>
            </a:pPr>
            <a:r>
              <a:rPr lang="en-US" sz="1800" dirty="0" smtClean="0"/>
              <a:t> [UI] Define a user-defined component</a:t>
            </a:r>
          </a:p>
          <a:p>
            <a:pPr marL="182880" indent="0" eaLnBrk="1" hangingPunct="1">
              <a:lnSpc>
                <a:spcPct val="150000"/>
              </a:lnSpc>
            </a:pPr>
            <a:r>
              <a:rPr lang="en-US" sz="1800" dirty="0" smtClean="0"/>
              <a:t> [UI] Define user-defined fields</a:t>
            </a:r>
          </a:p>
          <a:p>
            <a:pPr marL="182880" indent="0" eaLnBrk="1" hangingPunct="1">
              <a:lnSpc>
                <a:spcPct val="150000"/>
              </a:lnSpc>
            </a:pPr>
            <a:r>
              <a:rPr lang="en-US" sz="1800" dirty="0" smtClean="0"/>
              <a:t> [UI] Define menu items for the activities</a:t>
            </a:r>
          </a:p>
          <a:p>
            <a:pPr marL="182880" indent="0" eaLnBrk="1" hangingPunct="1">
              <a:lnSpc>
                <a:spcPct val="150000"/>
              </a:lnSpc>
            </a:pPr>
            <a:r>
              <a:rPr lang="en-US" sz="1800" dirty="0" smtClean="0"/>
              <a:t> [UI] Define role permissions for the activities</a:t>
            </a:r>
          </a:p>
          <a:p>
            <a:pPr marL="182880" indent="0" eaLnBrk="1" hangingPunct="1">
              <a:lnSpc>
                <a:spcPct val="150000"/>
              </a:lnSpc>
            </a:pPr>
            <a:r>
              <a:rPr lang="en-US" sz="1800" dirty="0" smtClean="0"/>
              <a:t> [UI] Use the UI design mode to build the object form</a:t>
            </a:r>
          </a:p>
          <a:p>
            <a:pPr marL="533400" indent="-533400" eaLnBrk="1" hangingPunct="1">
              <a:lnSpc>
                <a:spcPct val="70000"/>
              </a:lnSpc>
            </a:pPr>
            <a:endParaRPr lang="en-US" sz="1800" dirty="0" smtClean="0"/>
          </a:p>
          <a:p>
            <a:pPr marL="533400" indent="-533400" eaLnBrk="1" hangingPunct="1">
              <a:lnSpc>
                <a:spcPct val="70000"/>
              </a:lnSpc>
            </a:pPr>
            <a:endParaRPr lang="en-US" sz="1800" dirty="0" smtClean="0"/>
          </a:p>
          <a:p>
            <a:pPr marL="533400" indent="-533400" eaLnBrk="1" hangingPunct="1">
              <a:lnSpc>
                <a:spcPct val="70000"/>
              </a:lnSpc>
              <a:buFont typeface="Webdings" pitchFamily="18" charset="2"/>
              <a:buNone/>
            </a:pPr>
            <a:r>
              <a:rPr lang="en-US" sz="1800" u="sng" dirty="0" smtClean="0"/>
              <a:t>DEMO</a:t>
            </a:r>
          </a:p>
          <a:p>
            <a:pPr marL="533400" indent="-533400" eaLnBrk="1" hangingPunct="1">
              <a:lnSpc>
                <a:spcPct val="70000"/>
              </a:lnSpc>
              <a:buFont typeface="Webdings" pitchFamily="18" charset="2"/>
              <a:buNone/>
            </a:pPr>
            <a:endParaRPr lang="en-US" sz="1800" dirty="0" smtClean="0"/>
          </a:p>
        </p:txBody>
      </p:sp>
      <p:sp>
        <p:nvSpPr>
          <p:cNvPr id="64515" name="Rectangle 2"/>
          <p:cNvSpPr>
            <a:spLocks noGrp="1" noChangeArrowheads="1"/>
          </p:cNvSpPr>
          <p:nvPr>
            <p:ph type="title"/>
          </p:nvPr>
        </p:nvSpPr>
        <p:spPr/>
        <p:txBody>
          <a:bodyPr/>
          <a:lstStyle/>
          <a:p>
            <a:pPr eaLnBrk="1" hangingPunct="1"/>
            <a:r>
              <a:rPr lang="en-US" smtClean="0"/>
              <a:t>Typical Customization: Case 3</a:t>
            </a:r>
          </a:p>
        </p:txBody>
      </p:sp>
      <p:sp>
        <p:nvSpPr>
          <p:cNvPr id="64514" name="Footer Placeholder 3"/>
          <p:cNvSpPr>
            <a:spLocks noGrp="1"/>
          </p:cNvSpPr>
          <p:nvPr>
            <p:ph type="ftr" sz="quarter" idx="10"/>
          </p:nvPr>
        </p:nvSpPr>
        <p:spPr>
          <a:noFill/>
        </p:spPr>
        <p:txBody>
          <a:bodyPr/>
          <a:lstStyle/>
          <a:p>
            <a:r>
              <a:rPr lang="en-US" smtClean="0"/>
              <a:t>CUST_TOOLS_</a:t>
            </a:r>
            <a:fld id="{9DD82882-4F79-4A91-887A-68F5C6EDB457}" type="slidenum">
              <a:rPr lang="en-US" smtClean="0"/>
              <a:pPr/>
              <a:t>59</a:t>
            </a:fld>
            <a:r>
              <a:rPr lang="en-US" smtClean="0"/>
              <a:t>0</a:t>
            </a:r>
          </a:p>
        </p:txBody>
      </p:sp>
      <p:sp>
        <p:nvSpPr>
          <p:cNvPr id="64517" name="Rectangle 4"/>
          <p:cNvSpPr>
            <a:spLocks noChangeArrowheads="1"/>
          </p:cNvSpPr>
          <p:nvPr/>
        </p:nvSpPr>
        <p:spPr bwMode="auto">
          <a:xfrm>
            <a:off x="434156" y="1196752"/>
            <a:ext cx="8242300"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a:latin typeface="+mj-lt"/>
              </a:rPr>
              <a:t>Create an object form, add all fields that hold the </a:t>
            </a:r>
          </a:p>
          <a:p>
            <a:pPr algn="l"/>
            <a:r>
              <a:rPr lang="en-US" sz="2400">
                <a:latin typeface="+mj-lt"/>
              </a:rPr>
              <a:t>information of the object.  </a:t>
            </a:r>
          </a:p>
          <a:p>
            <a:pPr algn="l"/>
            <a:r>
              <a:rPr lang="en-US" sz="2400">
                <a:latin typeface="+mj-lt"/>
              </a:rPr>
              <a:t>Provide validation for these fields.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buNone/>
            </a:pPr>
            <a:r>
              <a:rPr lang="en-US" dirty="0" smtClean="0"/>
              <a:t>Project </a:t>
            </a:r>
            <a:r>
              <a:rPr lang="en-US" dirty="0" smtClean="0">
                <a:latin typeface="Courier New" pitchFamily="49" charset="0"/>
                <a:cs typeface="Courier New" pitchFamily="49" charset="0"/>
              </a:rPr>
              <a:t>index.htm</a:t>
            </a:r>
            <a:r>
              <a:rPr lang="en-US" dirty="0" smtClean="0"/>
              <a:t> </a:t>
            </a:r>
          </a:p>
        </p:txBody>
      </p:sp>
      <p:sp>
        <p:nvSpPr>
          <p:cNvPr id="10243" name="Rectangle 2"/>
          <p:cNvSpPr>
            <a:spLocks noGrp="1" noChangeArrowheads="1"/>
          </p:cNvSpPr>
          <p:nvPr>
            <p:ph type="title"/>
          </p:nvPr>
        </p:nvSpPr>
        <p:spPr/>
        <p:txBody>
          <a:bodyPr/>
          <a:lstStyle/>
          <a:p>
            <a:pPr eaLnBrk="1" hangingPunct="1"/>
            <a:r>
              <a:rPr lang="en-US" dirty="0" smtClean="0"/>
              <a:t>Navigating HTML Documentation</a:t>
            </a:r>
          </a:p>
        </p:txBody>
      </p:sp>
      <p:sp>
        <p:nvSpPr>
          <p:cNvPr id="10242" name="Footer Placeholder 3"/>
          <p:cNvSpPr>
            <a:spLocks noGrp="1"/>
          </p:cNvSpPr>
          <p:nvPr>
            <p:ph type="ftr" sz="quarter" idx="10"/>
          </p:nvPr>
        </p:nvSpPr>
        <p:spPr>
          <a:noFill/>
        </p:spPr>
        <p:txBody>
          <a:bodyPr/>
          <a:lstStyle/>
          <a:p>
            <a:r>
              <a:rPr lang="en-US" dirty="0" smtClean="0"/>
              <a:t>CUST_TOOLS_0</a:t>
            </a:r>
            <a:fld id="{3CF6C46D-250C-4A61-9732-0EA1BD865CE0}" type="slidenum">
              <a:rPr lang="en-US" smtClean="0"/>
              <a:pPr/>
              <a:t>6</a:t>
            </a:fld>
            <a:r>
              <a:rPr lang="en-US" dirty="0" smtClean="0"/>
              <a:t>0</a:t>
            </a:r>
          </a:p>
        </p:txBody>
      </p:sp>
      <p:grpSp>
        <p:nvGrpSpPr>
          <p:cNvPr id="10245" name="Group 18"/>
          <p:cNvGrpSpPr>
            <a:grpSpLocks/>
          </p:cNvGrpSpPr>
          <p:nvPr/>
        </p:nvGrpSpPr>
        <p:grpSpPr bwMode="auto">
          <a:xfrm>
            <a:off x="1181729" y="1538930"/>
            <a:ext cx="6759575" cy="4584700"/>
            <a:chOff x="792" y="1311"/>
            <a:chExt cx="4613" cy="2888"/>
          </a:xfrm>
        </p:grpSpPr>
        <p:pic>
          <p:nvPicPr>
            <p:cNvPr id="10246" name="Picture 5"/>
            <p:cNvPicPr>
              <a:picLocks noChangeAspect="1" noChangeArrowheads="1"/>
            </p:cNvPicPr>
            <p:nvPr/>
          </p:nvPicPr>
          <p:blipFill>
            <a:blip r:embed="rId3" cstate="print"/>
            <a:srcRect/>
            <a:stretch>
              <a:fillRect/>
            </a:stretch>
          </p:blipFill>
          <p:spPr bwMode="auto">
            <a:xfrm>
              <a:off x="861" y="1311"/>
              <a:ext cx="4466" cy="2888"/>
            </a:xfrm>
            <a:prstGeom prst="rect">
              <a:avLst/>
            </a:prstGeom>
            <a:noFill/>
            <a:ln w="19050" algn="ctr">
              <a:noFill/>
              <a:miter lim="800000"/>
              <a:headEnd/>
              <a:tailEnd/>
            </a:ln>
          </p:spPr>
        </p:pic>
        <p:sp>
          <p:nvSpPr>
            <p:cNvPr id="10247" name="Text Box 6"/>
            <p:cNvSpPr txBox="1">
              <a:spLocks noChangeArrowheads="1"/>
            </p:cNvSpPr>
            <p:nvPr/>
          </p:nvSpPr>
          <p:spPr bwMode="auto">
            <a:xfrm>
              <a:off x="3483" y="1961"/>
              <a:ext cx="1905"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Dependent = Inherits from</a:t>
              </a:r>
            </a:p>
          </p:txBody>
        </p:sp>
        <p:cxnSp>
          <p:nvCxnSpPr>
            <p:cNvPr id="10248" name="AutoShape 7"/>
            <p:cNvCxnSpPr>
              <a:cxnSpLocks noChangeShapeType="1"/>
              <a:stCxn id="10247" idx="1"/>
              <a:endCxn id="10249" idx="6"/>
            </p:cNvCxnSpPr>
            <p:nvPr/>
          </p:nvCxnSpPr>
          <p:spPr bwMode="auto">
            <a:xfrm flipH="1">
              <a:off x="2090" y="2102"/>
              <a:ext cx="1387" cy="342"/>
            </a:xfrm>
            <a:prstGeom prst="straightConnector1">
              <a:avLst/>
            </a:prstGeom>
            <a:noFill/>
            <a:ln w="19050">
              <a:solidFill>
                <a:srgbClr val="CC3300"/>
              </a:solidFill>
              <a:round/>
              <a:headEnd/>
              <a:tailEnd type="triangle" w="med" len="med"/>
            </a:ln>
          </p:spPr>
        </p:cxnSp>
        <p:sp>
          <p:nvSpPr>
            <p:cNvPr id="10249" name="Oval 8"/>
            <p:cNvSpPr>
              <a:spLocks noChangeArrowheads="1"/>
            </p:cNvSpPr>
            <p:nvPr/>
          </p:nvSpPr>
          <p:spPr bwMode="auto">
            <a:xfrm>
              <a:off x="1195" y="2388"/>
              <a:ext cx="889" cy="112"/>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0250" name="Text Box 9"/>
            <p:cNvSpPr txBox="1">
              <a:spLocks noChangeArrowheads="1"/>
            </p:cNvSpPr>
            <p:nvPr/>
          </p:nvSpPr>
          <p:spPr bwMode="auto">
            <a:xfrm>
              <a:off x="3477" y="2397"/>
              <a:ext cx="1926" cy="42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business components…</a:t>
              </a:r>
            </a:p>
          </p:txBody>
        </p:sp>
        <p:sp>
          <p:nvSpPr>
            <p:cNvPr id="10251" name="Text Box 10"/>
            <p:cNvSpPr txBox="1">
              <a:spLocks noChangeArrowheads="1"/>
            </p:cNvSpPr>
            <p:nvPr/>
          </p:nvSpPr>
          <p:spPr bwMode="auto">
            <a:xfrm>
              <a:off x="3480" y="3341"/>
              <a:ext cx="1918" cy="42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organized per business area</a:t>
              </a:r>
            </a:p>
          </p:txBody>
        </p:sp>
        <p:sp>
          <p:nvSpPr>
            <p:cNvPr id="10252" name="Oval 11"/>
            <p:cNvSpPr>
              <a:spLocks noChangeArrowheads="1"/>
            </p:cNvSpPr>
            <p:nvPr/>
          </p:nvSpPr>
          <p:spPr bwMode="auto">
            <a:xfrm>
              <a:off x="797" y="3453"/>
              <a:ext cx="888" cy="112"/>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0253" name="AutoShape 12"/>
            <p:cNvSpPr>
              <a:spLocks/>
            </p:cNvSpPr>
            <p:nvPr/>
          </p:nvSpPr>
          <p:spPr bwMode="auto">
            <a:xfrm>
              <a:off x="2238" y="3038"/>
              <a:ext cx="95" cy="429"/>
            </a:xfrm>
            <a:prstGeom prst="rightBrace">
              <a:avLst>
                <a:gd name="adj1" fmla="val 92553"/>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0254" name="AutoShape 13"/>
            <p:cNvCxnSpPr>
              <a:cxnSpLocks noChangeShapeType="1"/>
              <a:stCxn id="10250" idx="3"/>
              <a:endCxn id="10253" idx="1"/>
            </p:cNvCxnSpPr>
            <p:nvPr/>
          </p:nvCxnSpPr>
          <p:spPr bwMode="auto">
            <a:xfrm flipH="1">
              <a:off x="2333" y="2610"/>
              <a:ext cx="3070" cy="707"/>
            </a:xfrm>
            <a:prstGeom prst="bentConnector5">
              <a:avLst>
                <a:gd name="adj1" fmla="val -5079"/>
                <a:gd name="adj2" fmla="val 182679"/>
                <a:gd name="adj3" fmla="val 82629"/>
              </a:avLst>
            </a:prstGeom>
            <a:noFill/>
            <a:ln w="19050">
              <a:solidFill>
                <a:srgbClr val="CC3300"/>
              </a:solidFill>
              <a:miter lim="800000"/>
              <a:headEnd/>
              <a:tailEnd type="triangle" w="med" len="med"/>
            </a:ln>
          </p:spPr>
        </p:cxnSp>
        <p:cxnSp>
          <p:nvCxnSpPr>
            <p:cNvPr id="10255" name="AutoShape 14"/>
            <p:cNvCxnSpPr>
              <a:cxnSpLocks noChangeShapeType="1"/>
              <a:stCxn id="10251" idx="1"/>
              <a:endCxn id="10252" idx="6"/>
            </p:cNvCxnSpPr>
            <p:nvPr/>
          </p:nvCxnSpPr>
          <p:spPr bwMode="auto">
            <a:xfrm rot="10800000">
              <a:off x="1685" y="3509"/>
              <a:ext cx="1795" cy="45"/>
            </a:xfrm>
            <a:prstGeom prst="straightConnector1">
              <a:avLst/>
            </a:prstGeom>
            <a:noFill/>
            <a:ln w="19050">
              <a:solidFill>
                <a:srgbClr val="CC3300"/>
              </a:solidFill>
              <a:round/>
              <a:headEnd/>
              <a:tailEnd type="triangle" w="med" len="med"/>
            </a:ln>
          </p:spPr>
        </p:cxnSp>
        <p:sp>
          <p:nvSpPr>
            <p:cNvPr id="10256" name="Text Box 15"/>
            <p:cNvSpPr txBox="1">
              <a:spLocks noChangeArrowheads="1"/>
            </p:cNvSpPr>
            <p:nvPr/>
          </p:nvSpPr>
          <p:spPr bwMode="auto">
            <a:xfrm>
              <a:off x="3479" y="2666"/>
              <a:ext cx="1926" cy="744"/>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categorized in (Business components, Report components and Technical components) …</a:t>
              </a:r>
            </a:p>
          </p:txBody>
        </p:sp>
        <p:cxnSp>
          <p:nvCxnSpPr>
            <p:cNvPr id="10257" name="AutoShape 16"/>
            <p:cNvCxnSpPr>
              <a:cxnSpLocks noChangeShapeType="1"/>
              <a:stCxn id="10256" idx="1"/>
              <a:endCxn id="10258" idx="6"/>
            </p:cNvCxnSpPr>
            <p:nvPr/>
          </p:nvCxnSpPr>
          <p:spPr bwMode="auto">
            <a:xfrm flipH="1" flipV="1">
              <a:off x="1791" y="2920"/>
              <a:ext cx="1682" cy="99"/>
            </a:xfrm>
            <a:prstGeom prst="straightConnector1">
              <a:avLst/>
            </a:prstGeom>
            <a:noFill/>
            <a:ln w="19050">
              <a:solidFill>
                <a:srgbClr val="CC3300"/>
              </a:solidFill>
              <a:round/>
              <a:headEnd/>
              <a:tailEnd type="triangle" w="med" len="med"/>
            </a:ln>
          </p:spPr>
        </p:cxnSp>
        <p:sp>
          <p:nvSpPr>
            <p:cNvPr id="10258" name="Oval 17"/>
            <p:cNvSpPr>
              <a:spLocks noChangeArrowheads="1"/>
            </p:cNvSpPr>
            <p:nvPr/>
          </p:nvSpPr>
          <p:spPr bwMode="auto">
            <a:xfrm>
              <a:off x="792" y="2844"/>
              <a:ext cx="993" cy="152"/>
            </a:xfrm>
            <a:prstGeom prst="ellipse">
              <a:avLst/>
            </a:prstGeom>
            <a:noFill/>
            <a:ln w="19050" algn="ctr">
              <a:solidFill>
                <a:srgbClr val="CC3300"/>
              </a:solidFill>
              <a:round/>
              <a:headEnd/>
              <a:tailEnd/>
            </a:ln>
          </p:spPr>
          <p:txBody>
            <a:bodyPr wrap="none" tIns="91440" bIns="91440" anchor="ctr"/>
            <a:lstStyle/>
            <a:p>
              <a:endParaRPr lang="en-IE" dirty="0"/>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3"/>
          <p:cNvSpPr>
            <a:spLocks noGrp="1" noChangeArrowheads="1"/>
          </p:cNvSpPr>
          <p:nvPr>
            <p:ph idx="1"/>
          </p:nvPr>
        </p:nvSpPr>
        <p:spPr/>
        <p:txBody>
          <a:bodyPr/>
          <a:lstStyle/>
          <a:p>
            <a:pPr marL="533400" indent="-533400" eaLnBrk="1" hangingPunct="1">
              <a:buNone/>
            </a:pPr>
            <a:r>
              <a:rPr lang="en-US" dirty="0" smtClean="0"/>
              <a:t>Database model</a:t>
            </a:r>
          </a:p>
          <a:p>
            <a:pPr marL="533400" indent="-533400" eaLnBrk="1" hangingPunct="1">
              <a:buNone/>
            </a:pPr>
            <a:endParaRPr lang="en-US" dirty="0" smtClean="0"/>
          </a:p>
          <a:p>
            <a:pPr marL="533400" indent="-533400" eaLnBrk="1" hangingPunct="1">
              <a:buFont typeface="Webdings" pitchFamily="18" charset="2"/>
              <a:buNone/>
            </a:pPr>
            <a:r>
              <a:rPr lang="en-US" sz="1600" dirty="0" smtClean="0">
                <a:latin typeface="Courier New" pitchFamily="49" charset="0"/>
              </a:rPr>
              <a:t>Table: </a:t>
            </a:r>
            <a:r>
              <a:rPr lang="en-US" sz="1600" dirty="0" err="1" smtClean="0">
                <a:latin typeface="Courier New" pitchFamily="49" charset="0"/>
              </a:rPr>
              <a:t>LeaseCar</a:t>
            </a:r>
            <a:endParaRPr lang="en-US" sz="1600" dirty="0" smtClean="0">
              <a:latin typeface="Courier New" pitchFamily="49" charset="0"/>
            </a:endParaRP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500" u="sng" dirty="0" smtClean="0">
                <a:latin typeface="Courier New" pitchFamily="49" charset="0"/>
              </a:rPr>
              <a:t>Field Name</a:t>
            </a:r>
            <a:r>
              <a:rPr lang="en-US" sz="1500" dirty="0" smtClean="0">
                <a:latin typeface="Courier New" pitchFamily="49" charset="0"/>
              </a:rPr>
              <a:t>             </a:t>
            </a:r>
            <a:r>
              <a:rPr lang="en-US" sz="1500" u="sng" dirty="0" smtClean="0">
                <a:latin typeface="Courier New" pitchFamily="49" charset="0"/>
              </a:rPr>
              <a:t>Field Label</a:t>
            </a:r>
            <a:r>
              <a:rPr lang="en-US" sz="1500" dirty="0" smtClean="0">
                <a:latin typeface="Courier New" pitchFamily="49" charset="0"/>
              </a:rPr>
              <a:t>         </a:t>
            </a:r>
            <a:r>
              <a:rPr lang="en-US" sz="1500" u="sng" dirty="0" smtClean="0">
                <a:latin typeface="Courier New" pitchFamily="49" charset="0"/>
              </a:rPr>
              <a:t>Data Type</a:t>
            </a:r>
            <a:r>
              <a:rPr lang="en-US" sz="1500" dirty="0" smtClean="0">
                <a:latin typeface="Courier New" pitchFamily="49" charset="0"/>
              </a:rPr>
              <a:t>  </a:t>
            </a:r>
            <a:r>
              <a:rPr lang="en-US" sz="1500" u="sng" dirty="0" err="1" smtClean="0">
                <a:latin typeface="Courier New" pitchFamily="49" charset="0"/>
              </a:rPr>
              <a:t>Flg</a:t>
            </a:r>
            <a:r>
              <a:rPr lang="en-US" sz="1500" dirty="0" smtClean="0">
                <a:latin typeface="Courier New" pitchFamily="49" charset="0"/>
              </a:rPr>
              <a:t> </a:t>
            </a:r>
            <a:r>
              <a:rPr lang="en-US" sz="1500" u="sng" dirty="0" smtClean="0">
                <a:latin typeface="Courier New" pitchFamily="49" charset="0"/>
              </a:rPr>
              <a:t>Format</a:t>
            </a:r>
          </a:p>
          <a:p>
            <a:pPr marL="533400" indent="-533400" eaLnBrk="1" hangingPunct="1">
              <a:buFont typeface="Webdings" pitchFamily="18" charset="2"/>
              <a:buNone/>
            </a:pPr>
            <a:r>
              <a:rPr lang="en-US" sz="1500" dirty="0" err="1" smtClean="0">
                <a:latin typeface="Courier New" pitchFamily="49" charset="0"/>
              </a:rPr>
              <a:t>LeaseCar_ID</a:t>
            </a:r>
            <a:r>
              <a:rPr lang="en-US" sz="1500" dirty="0" smtClean="0">
                <a:latin typeface="Courier New" pitchFamily="49" charset="0"/>
              </a:rPr>
              <a:t>            identifier          integer    </a:t>
            </a:r>
            <a:r>
              <a:rPr lang="en-US" sz="1500" dirty="0" err="1" smtClean="0">
                <a:latin typeface="Courier New" pitchFamily="49" charset="0"/>
              </a:rPr>
              <a:t>im</a:t>
            </a:r>
            <a:r>
              <a:rPr lang="en-US" sz="1500" dirty="0" smtClean="0">
                <a:latin typeface="Courier New" pitchFamily="49" charset="0"/>
              </a:rPr>
              <a:t>  -&gt;,&gt;&gt;&gt;,&gt;&gt;9</a:t>
            </a:r>
          </a:p>
          <a:p>
            <a:pPr marL="533400" indent="-533400" eaLnBrk="1" hangingPunct="1">
              <a:buFont typeface="Webdings" pitchFamily="18" charset="2"/>
              <a:buNone/>
            </a:pPr>
            <a:r>
              <a:rPr lang="en-US" sz="1500" dirty="0" err="1" smtClean="0">
                <a:latin typeface="Courier New" pitchFamily="49" charset="0"/>
              </a:rPr>
              <a:t>LeaseCarLicensePlate</a:t>
            </a:r>
            <a:r>
              <a:rPr lang="en-US" sz="1500" dirty="0" smtClean="0">
                <a:latin typeface="Courier New" pitchFamily="49" charset="0"/>
              </a:rPr>
              <a:t>   License plate       character  </a:t>
            </a:r>
            <a:r>
              <a:rPr lang="en-US" sz="1500" dirty="0" err="1" smtClean="0">
                <a:latin typeface="Courier New" pitchFamily="49" charset="0"/>
              </a:rPr>
              <a:t>im</a:t>
            </a:r>
            <a:r>
              <a:rPr lang="en-US" sz="1500" dirty="0" smtClean="0">
                <a:latin typeface="Courier New" pitchFamily="49" charset="0"/>
              </a:rPr>
              <a:t>  x(20)</a:t>
            </a:r>
          </a:p>
          <a:p>
            <a:pPr marL="533400" indent="-533400" eaLnBrk="1" hangingPunct="1">
              <a:buFont typeface="Webdings" pitchFamily="18" charset="2"/>
              <a:buNone/>
            </a:pPr>
            <a:r>
              <a:rPr lang="en-US" sz="1500" dirty="0" err="1" smtClean="0">
                <a:latin typeface="Courier New" pitchFamily="49" charset="0"/>
              </a:rPr>
              <a:t>LeaseCarType</a:t>
            </a:r>
            <a:r>
              <a:rPr lang="en-US" sz="1500" dirty="0" smtClean="0">
                <a:latin typeface="Courier New" pitchFamily="49" charset="0"/>
              </a:rPr>
              <a:t>           Type of Car         character      x(40)</a:t>
            </a:r>
          </a:p>
          <a:p>
            <a:pPr marL="533400" indent="-533400" eaLnBrk="1" hangingPunct="1">
              <a:buFont typeface="Webdings" pitchFamily="18" charset="2"/>
              <a:buNone/>
            </a:pPr>
            <a:r>
              <a:rPr lang="en-US" sz="1500" dirty="0" err="1" smtClean="0">
                <a:latin typeface="Courier New" pitchFamily="49" charset="0"/>
              </a:rPr>
              <a:t>LeaseCarStartDate</a:t>
            </a:r>
            <a:r>
              <a:rPr lang="en-US" sz="1500" dirty="0" smtClean="0">
                <a:latin typeface="Courier New" pitchFamily="49" charset="0"/>
              </a:rPr>
              <a:t>      Lease Start Date    </a:t>
            </a:r>
            <a:r>
              <a:rPr lang="en-US" sz="1500" dirty="0" err="1" smtClean="0">
                <a:latin typeface="Courier New" pitchFamily="49" charset="0"/>
              </a:rPr>
              <a:t>date</a:t>
            </a:r>
            <a:r>
              <a:rPr lang="en-US" sz="1500" dirty="0" smtClean="0">
                <a:latin typeface="Courier New" pitchFamily="49" charset="0"/>
              </a:rPr>
              <a:t>           99/99/99</a:t>
            </a:r>
          </a:p>
          <a:p>
            <a:pPr marL="533400" indent="-533400" eaLnBrk="1" hangingPunct="1">
              <a:buFont typeface="Webdings" pitchFamily="18" charset="2"/>
              <a:buNone/>
            </a:pPr>
            <a:r>
              <a:rPr lang="en-US" sz="1500" dirty="0" err="1" smtClean="0">
                <a:latin typeface="Courier New" pitchFamily="49" charset="0"/>
              </a:rPr>
              <a:t>LeaseCarEndDate</a:t>
            </a:r>
            <a:r>
              <a:rPr lang="en-US" sz="1500" dirty="0" smtClean="0">
                <a:latin typeface="Courier New" pitchFamily="49" charset="0"/>
              </a:rPr>
              <a:t>        Lease End Date      </a:t>
            </a:r>
            <a:r>
              <a:rPr lang="en-US" sz="1500" dirty="0" err="1" smtClean="0">
                <a:latin typeface="Courier New" pitchFamily="49" charset="0"/>
              </a:rPr>
              <a:t>date</a:t>
            </a:r>
            <a:r>
              <a:rPr lang="en-US" sz="1500" dirty="0" smtClean="0">
                <a:latin typeface="Courier New" pitchFamily="49" charset="0"/>
              </a:rPr>
              <a:t>           99/99/99</a:t>
            </a:r>
          </a:p>
          <a:p>
            <a:pPr marL="533400" indent="-533400" eaLnBrk="1" hangingPunct="1">
              <a:buFont typeface="Webdings" pitchFamily="18" charset="2"/>
              <a:buNone/>
            </a:pPr>
            <a:r>
              <a:rPr lang="en-US" sz="1500" dirty="0" err="1" smtClean="0">
                <a:latin typeface="Courier New" pitchFamily="49" charset="0"/>
              </a:rPr>
              <a:t>LeaseCarCompany</a:t>
            </a:r>
            <a:r>
              <a:rPr lang="en-US" sz="1500" dirty="0" smtClean="0">
                <a:latin typeface="Courier New" pitchFamily="49" charset="0"/>
              </a:rPr>
              <a:t>        Lease Company Code  character      x(20)</a:t>
            </a: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err="1" smtClean="0">
                <a:latin typeface="Courier New" pitchFamily="49" charset="0"/>
              </a:rPr>
              <a:t>pu</a:t>
            </a:r>
            <a:r>
              <a:rPr lang="en-US" sz="1600" dirty="0" smtClean="0">
                <a:latin typeface="Courier New" pitchFamily="49" charset="0"/>
              </a:rPr>
              <a:t>    ID                    + </a:t>
            </a:r>
            <a:r>
              <a:rPr lang="en-US" sz="1600" dirty="0" err="1" smtClean="0">
                <a:latin typeface="Courier New" pitchFamily="49" charset="0"/>
              </a:rPr>
              <a:t>LeaseCar_ID</a:t>
            </a:r>
            <a:endParaRPr lang="en-US" sz="1600" dirty="0" smtClean="0">
              <a:latin typeface="Courier New" pitchFamily="49" charset="0"/>
            </a:endParaRPr>
          </a:p>
          <a:p>
            <a:pPr marL="533400" indent="-533400" eaLnBrk="1" hangingPunct="1">
              <a:buFont typeface="Webdings" pitchFamily="18" charset="2"/>
              <a:buNone/>
            </a:pPr>
            <a:r>
              <a:rPr lang="en-US" sz="1600" dirty="0" smtClean="0">
                <a:latin typeface="Courier New" pitchFamily="49" charset="0"/>
              </a:rPr>
              <a:t> u    Plate                 + </a:t>
            </a:r>
            <a:r>
              <a:rPr lang="en-US" sz="1600" dirty="0" err="1" smtClean="0">
                <a:latin typeface="Courier New" pitchFamily="49" charset="0"/>
              </a:rPr>
              <a:t>LeaseCarLicensePlate</a:t>
            </a:r>
            <a:endParaRPr lang="en-US" sz="1600" dirty="0" smtClean="0">
              <a:latin typeface="Courier New" pitchFamily="49" charset="0"/>
            </a:endParaRPr>
          </a:p>
          <a:p>
            <a:pPr marL="533400" indent="-533400" eaLnBrk="1" hangingPunct="1">
              <a:buFont typeface="Webdings" pitchFamily="18" charset="2"/>
              <a:buNone/>
            </a:pPr>
            <a:endParaRPr lang="en-US" sz="1600" dirty="0" smtClean="0">
              <a:latin typeface="Courier New" pitchFamily="49" charset="0"/>
            </a:endParaRPr>
          </a:p>
        </p:txBody>
      </p:sp>
      <p:sp>
        <p:nvSpPr>
          <p:cNvPr id="65539" name="Rectangle 2"/>
          <p:cNvSpPr>
            <a:spLocks noGrp="1" noChangeArrowheads="1"/>
          </p:cNvSpPr>
          <p:nvPr>
            <p:ph type="title"/>
          </p:nvPr>
        </p:nvSpPr>
        <p:spPr/>
        <p:txBody>
          <a:bodyPr/>
          <a:lstStyle/>
          <a:p>
            <a:pPr eaLnBrk="1" hangingPunct="1"/>
            <a:r>
              <a:rPr lang="en-US" smtClean="0"/>
              <a:t>Demo Customization: Case 3</a:t>
            </a:r>
          </a:p>
        </p:txBody>
      </p:sp>
      <p:sp>
        <p:nvSpPr>
          <p:cNvPr id="65538" name="Footer Placeholder 3"/>
          <p:cNvSpPr>
            <a:spLocks noGrp="1"/>
          </p:cNvSpPr>
          <p:nvPr>
            <p:ph type="ftr" sz="quarter" idx="10"/>
          </p:nvPr>
        </p:nvSpPr>
        <p:spPr>
          <a:noFill/>
        </p:spPr>
        <p:txBody>
          <a:bodyPr/>
          <a:lstStyle/>
          <a:p>
            <a:r>
              <a:rPr lang="en-US" smtClean="0"/>
              <a:t>CUST_TOOLS_</a:t>
            </a:r>
            <a:fld id="{DA20E65E-E4A3-4A46-A0E1-D8433F6FCC8F}" type="slidenum">
              <a:rPr lang="en-US" smtClean="0"/>
              <a:pPr/>
              <a:t>60</a:t>
            </a:fld>
            <a:r>
              <a:rPr lang="en-US" smtClean="0"/>
              <a:t>0</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3"/>
          <p:cNvSpPr>
            <a:spLocks noGrp="1" noChangeArrowheads="1"/>
          </p:cNvSpPr>
          <p:nvPr>
            <p:ph idx="1"/>
          </p:nvPr>
        </p:nvSpPr>
        <p:spPr>
          <a:xfrm>
            <a:off x="457200" y="933435"/>
            <a:ext cx="8229600" cy="5424523"/>
          </a:xfrm>
        </p:spPr>
        <p:txBody>
          <a:bodyPr/>
          <a:lstStyle/>
          <a:p>
            <a:pPr marL="533400" indent="-533400" eaLnBrk="1" hangingPunct="1">
              <a:lnSpc>
                <a:spcPct val="80000"/>
              </a:lnSpc>
              <a:buNone/>
            </a:pPr>
            <a:r>
              <a:rPr lang="en-US" dirty="0" smtClean="0"/>
              <a:t>Database model</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dirty="0" smtClean="0">
                <a:latin typeface="Courier New" pitchFamily="49" charset="0"/>
              </a:rPr>
              <a:t>Table: </a:t>
            </a:r>
            <a:r>
              <a:rPr lang="en-US" sz="1600" dirty="0" err="1" smtClean="0">
                <a:latin typeface="Courier New" pitchFamily="49" charset="0"/>
              </a:rPr>
              <a:t>LeaseCarUsage</a:t>
            </a:r>
            <a:endParaRPr lang="en-US" sz="1600" dirty="0" smtClean="0">
              <a:latin typeface="Courier New" pitchFamily="49" charset="0"/>
            </a:endParaRP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400" u="sng" dirty="0" smtClean="0">
                <a:latin typeface="Courier New" pitchFamily="49" charset="0"/>
              </a:rPr>
              <a:t>Field Name</a:t>
            </a:r>
            <a:r>
              <a:rPr lang="en-US" sz="1400" dirty="0" smtClean="0">
                <a:latin typeface="Courier New" pitchFamily="49" charset="0"/>
              </a:rPr>
              <a:t>              	</a:t>
            </a:r>
            <a:r>
              <a:rPr lang="en-US" sz="1400" u="sng" dirty="0" smtClean="0">
                <a:latin typeface="Courier New" pitchFamily="49" charset="0"/>
              </a:rPr>
              <a:t>Field Label</a:t>
            </a:r>
            <a:r>
              <a:rPr lang="en-US" sz="1400" dirty="0" smtClean="0">
                <a:latin typeface="Courier New" pitchFamily="49" charset="0"/>
              </a:rPr>
              <a:t>         </a:t>
            </a:r>
            <a:r>
              <a:rPr lang="en-US" sz="1400" u="sng" dirty="0" smtClean="0">
                <a:latin typeface="Courier New" pitchFamily="49" charset="0"/>
              </a:rPr>
              <a:t>Data Type</a:t>
            </a:r>
            <a:r>
              <a:rPr lang="en-US" sz="1400" dirty="0" smtClean="0">
                <a:latin typeface="Courier New" pitchFamily="49" charset="0"/>
              </a:rPr>
              <a:t>  </a:t>
            </a:r>
            <a:r>
              <a:rPr lang="en-US" sz="1400" u="sng" dirty="0" err="1" smtClean="0">
                <a:latin typeface="Courier New" pitchFamily="49" charset="0"/>
              </a:rPr>
              <a:t>Flg</a:t>
            </a:r>
            <a:r>
              <a:rPr lang="en-US" sz="1400" dirty="0" smtClean="0">
                <a:latin typeface="Courier New" pitchFamily="49" charset="0"/>
              </a:rPr>
              <a:t> </a:t>
            </a:r>
            <a:r>
              <a:rPr lang="en-US" sz="1400" u="sng" dirty="0" smtClean="0">
                <a:latin typeface="Courier New" pitchFamily="49" charset="0"/>
              </a:rPr>
              <a:t>Format</a:t>
            </a:r>
          </a:p>
          <a:p>
            <a:pPr marL="533400" indent="-533400" eaLnBrk="1" hangingPunct="1">
              <a:lnSpc>
                <a:spcPct val="80000"/>
              </a:lnSpc>
              <a:buFont typeface="Webdings" pitchFamily="18" charset="2"/>
              <a:buNone/>
            </a:pPr>
            <a:r>
              <a:rPr lang="en-US" sz="1400" dirty="0" err="1" smtClean="0">
                <a:latin typeface="Courier New" pitchFamily="49" charset="0"/>
              </a:rPr>
              <a:t>LeaseCarUsage_ID</a:t>
            </a:r>
            <a:r>
              <a:rPr lang="en-US" sz="1400" dirty="0" smtClean="0">
                <a:latin typeface="Courier New" pitchFamily="49" charset="0"/>
              </a:rPr>
              <a:t>        	identifier          integer    </a:t>
            </a:r>
            <a:r>
              <a:rPr lang="en-US" sz="1400" dirty="0" err="1" smtClean="0">
                <a:latin typeface="Courier New" pitchFamily="49" charset="0"/>
              </a:rPr>
              <a:t>im</a:t>
            </a:r>
            <a:r>
              <a:rPr lang="en-US" sz="1400" dirty="0" smtClean="0">
                <a:latin typeface="Courier New" pitchFamily="49" charset="0"/>
              </a:rPr>
              <a:t>  -&gt;,&gt;&gt;&gt;,&gt;&gt;9</a:t>
            </a:r>
          </a:p>
          <a:p>
            <a:pPr marL="533400" indent="-533400" eaLnBrk="1" hangingPunct="1">
              <a:lnSpc>
                <a:spcPct val="80000"/>
              </a:lnSpc>
              <a:buFont typeface="Webdings" pitchFamily="18" charset="2"/>
              <a:buNone/>
            </a:pPr>
            <a:r>
              <a:rPr lang="en-US" sz="1400" dirty="0" err="1" smtClean="0">
                <a:latin typeface="Courier New" pitchFamily="49" charset="0"/>
              </a:rPr>
              <a:t>LeaseCar_ID</a:t>
            </a:r>
            <a:r>
              <a:rPr lang="en-US" sz="1400" dirty="0" smtClean="0">
                <a:latin typeface="Courier New" pitchFamily="49" charset="0"/>
              </a:rPr>
              <a:t>             	parent              integer    </a:t>
            </a:r>
            <a:r>
              <a:rPr lang="en-US" sz="1400" dirty="0" err="1" smtClean="0">
                <a:latin typeface="Courier New" pitchFamily="49" charset="0"/>
              </a:rPr>
              <a:t>im</a:t>
            </a:r>
            <a:r>
              <a:rPr lang="en-US" sz="1400" dirty="0" smtClean="0">
                <a:latin typeface="Courier New" pitchFamily="49" charset="0"/>
              </a:rPr>
              <a:t>  -&gt;,&gt;&gt;&gt;,&gt;&gt;9</a:t>
            </a:r>
          </a:p>
          <a:p>
            <a:pPr marL="533400" indent="-533400" eaLnBrk="1" hangingPunct="1">
              <a:lnSpc>
                <a:spcPct val="80000"/>
              </a:lnSpc>
              <a:buFont typeface="Webdings" pitchFamily="18" charset="2"/>
              <a:buNone/>
            </a:pPr>
            <a:r>
              <a:rPr lang="en-US" sz="1400" dirty="0" err="1" smtClean="0">
                <a:latin typeface="Courier New" pitchFamily="49" charset="0"/>
              </a:rPr>
              <a:t>LeaseCarUsageEmployeeCode</a:t>
            </a:r>
            <a:r>
              <a:rPr lang="en-US" sz="1400" dirty="0" smtClean="0">
                <a:latin typeface="Courier New" pitchFamily="49" charset="0"/>
              </a:rPr>
              <a:t> 	Employee Code       character      x(20)</a:t>
            </a:r>
          </a:p>
          <a:p>
            <a:pPr marL="533400" indent="-533400" eaLnBrk="1" hangingPunct="1">
              <a:lnSpc>
                <a:spcPct val="80000"/>
              </a:lnSpc>
              <a:buFont typeface="Webdings" pitchFamily="18" charset="2"/>
              <a:buNone/>
            </a:pPr>
            <a:r>
              <a:rPr lang="en-US" sz="1400" dirty="0" err="1" smtClean="0">
                <a:latin typeface="Courier New" pitchFamily="49" charset="0"/>
              </a:rPr>
              <a:t>LeaseCarUsageStartDate</a:t>
            </a:r>
            <a:r>
              <a:rPr lang="en-US" sz="1400" dirty="0" smtClean="0">
                <a:latin typeface="Courier New" pitchFamily="49" charset="0"/>
              </a:rPr>
              <a:t>  	Usage Start Date    </a:t>
            </a:r>
            <a:r>
              <a:rPr lang="en-US" sz="1400" dirty="0" err="1" smtClean="0">
                <a:latin typeface="Courier New" pitchFamily="49" charset="0"/>
              </a:rPr>
              <a:t>date</a:t>
            </a:r>
            <a:r>
              <a:rPr lang="en-US" sz="1400" dirty="0" smtClean="0">
                <a:latin typeface="Courier New" pitchFamily="49" charset="0"/>
              </a:rPr>
              <a:t>           99/99/99</a:t>
            </a:r>
          </a:p>
          <a:p>
            <a:pPr marL="533400" indent="-533400" eaLnBrk="1" hangingPunct="1">
              <a:lnSpc>
                <a:spcPct val="80000"/>
              </a:lnSpc>
              <a:buFont typeface="Webdings" pitchFamily="18" charset="2"/>
              <a:buNone/>
            </a:pPr>
            <a:r>
              <a:rPr lang="en-US" sz="1400" dirty="0" err="1" smtClean="0">
                <a:latin typeface="Courier New" pitchFamily="49" charset="0"/>
              </a:rPr>
              <a:t>LeaseCarUsageEndDate</a:t>
            </a:r>
            <a:r>
              <a:rPr lang="en-US" sz="1400" dirty="0" smtClean="0">
                <a:latin typeface="Courier New" pitchFamily="49" charset="0"/>
              </a:rPr>
              <a:t>    	Usage End Date      </a:t>
            </a:r>
            <a:r>
              <a:rPr lang="en-US" sz="1400" dirty="0" err="1" smtClean="0">
                <a:latin typeface="Courier New" pitchFamily="49" charset="0"/>
              </a:rPr>
              <a:t>date</a:t>
            </a:r>
            <a:r>
              <a:rPr lang="en-US" sz="1400" dirty="0" smtClean="0">
                <a:latin typeface="Courier New" pitchFamily="49" charset="0"/>
              </a:rPr>
              <a:t>           99/99/99</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lnSpc>
                <a:spcPct val="80000"/>
              </a:lnSpc>
              <a:buFont typeface="Webdings" pitchFamily="18" charset="2"/>
              <a:buNone/>
            </a:pPr>
            <a:r>
              <a:rPr lang="en-US" sz="1600" dirty="0" err="1" smtClean="0">
                <a:latin typeface="Courier New" pitchFamily="49" charset="0"/>
              </a:rPr>
              <a:t>pu</a:t>
            </a:r>
            <a:r>
              <a:rPr lang="en-US" sz="1600" dirty="0" smtClean="0">
                <a:latin typeface="Courier New" pitchFamily="49" charset="0"/>
              </a:rPr>
              <a:t>    ID                    + </a:t>
            </a:r>
            <a:r>
              <a:rPr lang="en-US" sz="1600" dirty="0" err="1" smtClean="0">
                <a:latin typeface="Courier New" pitchFamily="49" charset="0"/>
              </a:rPr>
              <a:t>LeaseCarUsage_ID</a:t>
            </a: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dirty="0" smtClean="0">
                <a:latin typeface="Courier New" pitchFamily="49" charset="0"/>
              </a:rPr>
              <a:t>      Parent                + </a:t>
            </a:r>
            <a:r>
              <a:rPr lang="en-US" sz="1600" dirty="0" err="1" smtClean="0">
                <a:latin typeface="Courier New" pitchFamily="49" charset="0"/>
              </a:rPr>
              <a:t>LeaseCar_ID</a:t>
            </a:r>
            <a:endParaRPr lang="en-US" sz="1600" dirty="0" smtClean="0">
              <a:latin typeface="Courier New" pitchFamily="49" charset="0"/>
            </a:endParaRPr>
          </a:p>
          <a:p>
            <a:pPr marL="533400" indent="-533400" eaLnBrk="1" hangingPunct="1">
              <a:lnSpc>
                <a:spcPct val="80000"/>
              </a:lnSpc>
              <a:buFont typeface="Webdings" pitchFamily="18" charset="2"/>
              <a:buNone/>
            </a:pPr>
            <a:endParaRPr lang="en-US" sz="1600" dirty="0" smtClean="0">
              <a:latin typeface="Courier New" pitchFamily="49" charset="0"/>
            </a:endParaRPr>
          </a:p>
        </p:txBody>
      </p:sp>
      <p:sp>
        <p:nvSpPr>
          <p:cNvPr id="66563" name="Rectangle 2"/>
          <p:cNvSpPr>
            <a:spLocks noGrp="1" noChangeArrowheads="1"/>
          </p:cNvSpPr>
          <p:nvPr>
            <p:ph type="title"/>
          </p:nvPr>
        </p:nvSpPr>
        <p:spPr/>
        <p:txBody>
          <a:bodyPr/>
          <a:lstStyle/>
          <a:p>
            <a:pPr eaLnBrk="1" hangingPunct="1"/>
            <a:r>
              <a:rPr lang="en-US" smtClean="0"/>
              <a:t>Demo Customization: Case 3</a:t>
            </a:r>
          </a:p>
        </p:txBody>
      </p:sp>
      <p:sp>
        <p:nvSpPr>
          <p:cNvPr id="66562" name="Footer Placeholder 3"/>
          <p:cNvSpPr>
            <a:spLocks noGrp="1"/>
          </p:cNvSpPr>
          <p:nvPr>
            <p:ph type="ftr" sz="quarter" idx="10"/>
          </p:nvPr>
        </p:nvSpPr>
        <p:spPr>
          <a:noFill/>
        </p:spPr>
        <p:txBody>
          <a:bodyPr/>
          <a:lstStyle/>
          <a:p>
            <a:r>
              <a:rPr lang="en-US" smtClean="0"/>
              <a:t>CUST_TOOLS_</a:t>
            </a:r>
            <a:fld id="{241894E2-3CA2-49A8-96F6-48F76108EA3E}" type="slidenum">
              <a:rPr lang="en-US" smtClean="0"/>
              <a:pPr/>
              <a:t>61</a:t>
            </a:fld>
            <a:r>
              <a:rPr lang="en-US" smtClean="0"/>
              <a:t>0</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3"/>
          <p:cNvSpPr>
            <a:spLocks noGrp="1" noChangeArrowheads="1"/>
          </p:cNvSpPr>
          <p:nvPr>
            <p:ph idx="1"/>
          </p:nvPr>
        </p:nvSpPr>
        <p:spPr/>
        <p:txBody>
          <a:bodyPr/>
          <a:lstStyle/>
          <a:p>
            <a:pPr marL="533400" indent="-533400" eaLnBrk="1" hangingPunct="1">
              <a:buNone/>
            </a:pPr>
            <a:r>
              <a:rPr lang="en-US" dirty="0" smtClean="0"/>
              <a:t>Field Mapping</a:t>
            </a:r>
          </a:p>
          <a:p>
            <a:pPr marL="533400" indent="-533400" eaLnBrk="1" hangingPunct="1">
              <a:buFont typeface="Webdings" pitchFamily="18" charset="2"/>
              <a:buNone/>
            </a:pPr>
            <a:endParaRPr lang="en-US" sz="1600" u="sng"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r>
              <a:rPr lang="en-US" sz="1600" dirty="0" smtClean="0">
                <a:latin typeface="Courier New" pitchFamily="49" charset="0"/>
              </a:rPr>
              <a:t>                 </a:t>
            </a: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err="1" smtClean="0">
                <a:latin typeface="Courier New" pitchFamily="49" charset="0"/>
              </a:rPr>
              <a:t>LeaseCar</a:t>
            </a:r>
            <a:r>
              <a:rPr lang="en-US" sz="1600" dirty="0" smtClean="0">
                <a:latin typeface="Courier New" pitchFamily="49" charset="0"/>
              </a:rPr>
              <a:t>                          tCustomTable0</a:t>
            </a:r>
          </a:p>
          <a:p>
            <a:pPr marL="533400" indent="-533400" eaLnBrk="1" hangingPunct="1">
              <a:buFont typeface="Webdings" pitchFamily="18" charset="2"/>
              <a:buNone/>
            </a:pPr>
            <a:r>
              <a:rPr lang="en-US" sz="1600" dirty="0" smtClean="0">
                <a:latin typeface="Courier New" pitchFamily="49" charset="0"/>
              </a:rPr>
              <a:t>       </a:t>
            </a:r>
            <a:r>
              <a:rPr lang="en-US" sz="1600" dirty="0" err="1" smtClean="0">
                <a:latin typeface="Courier New" pitchFamily="49" charset="0"/>
              </a:rPr>
              <a:t>LeaseCar_ID</a:t>
            </a:r>
            <a:r>
              <a:rPr lang="en-US" sz="1600" dirty="0" smtClean="0">
                <a:latin typeface="Courier New" pitchFamily="49" charset="0"/>
              </a:rPr>
              <a:t>                       CustomInteger0</a:t>
            </a:r>
          </a:p>
          <a:p>
            <a:pPr marL="533400" indent="-533400" eaLnBrk="1" hangingPunct="1">
              <a:buFont typeface="Webdings" pitchFamily="18" charset="2"/>
              <a:buNone/>
            </a:pPr>
            <a:r>
              <a:rPr lang="en-US" sz="1600" dirty="0" smtClean="0">
                <a:latin typeface="Courier New" pitchFamily="49" charset="0"/>
              </a:rPr>
              <a:t>       </a:t>
            </a:r>
            <a:r>
              <a:rPr lang="en-US" sz="1600" dirty="0" err="1" smtClean="0">
                <a:latin typeface="Courier New" pitchFamily="49" charset="0"/>
              </a:rPr>
              <a:t>LeaseCarLicensePlate</a:t>
            </a:r>
            <a:r>
              <a:rPr lang="en-US" sz="1600" dirty="0" smtClean="0">
                <a:latin typeface="Courier New" pitchFamily="49" charset="0"/>
              </a:rPr>
              <a:t>              CustomShort0</a:t>
            </a:r>
          </a:p>
          <a:p>
            <a:pPr marL="533400" indent="-533400" eaLnBrk="1" hangingPunct="1">
              <a:buFont typeface="Webdings" pitchFamily="18" charset="2"/>
              <a:buNone/>
            </a:pPr>
            <a:r>
              <a:rPr lang="en-US" sz="1600" dirty="0" smtClean="0">
                <a:latin typeface="Courier New" pitchFamily="49" charset="0"/>
              </a:rPr>
              <a:t>       </a:t>
            </a:r>
            <a:r>
              <a:rPr lang="en-US" sz="1600" dirty="0" err="1" smtClean="0">
                <a:latin typeface="Courier New" pitchFamily="49" charset="0"/>
              </a:rPr>
              <a:t>LeaseCarType</a:t>
            </a:r>
            <a:r>
              <a:rPr lang="en-US" sz="1600" dirty="0" smtClean="0">
                <a:latin typeface="Courier New" pitchFamily="49" charset="0"/>
              </a:rPr>
              <a:t>                      CustomLong0</a:t>
            </a:r>
          </a:p>
          <a:p>
            <a:pPr marL="533400" indent="-533400" eaLnBrk="1" hangingPunct="1">
              <a:buFont typeface="Webdings" pitchFamily="18" charset="2"/>
              <a:buNone/>
            </a:pPr>
            <a:r>
              <a:rPr lang="en-US" sz="1600" dirty="0" smtClean="0">
                <a:latin typeface="Courier New" pitchFamily="49" charset="0"/>
              </a:rPr>
              <a:t>       </a:t>
            </a:r>
            <a:r>
              <a:rPr lang="en-US" sz="1600" dirty="0" err="1" smtClean="0">
                <a:latin typeface="Courier New" pitchFamily="49" charset="0"/>
              </a:rPr>
              <a:t>LeaseCarStartDate</a:t>
            </a:r>
            <a:r>
              <a:rPr lang="en-US" sz="1600" dirty="0" smtClean="0">
                <a:latin typeface="Courier New" pitchFamily="49" charset="0"/>
              </a:rPr>
              <a:t>                 CustomDate0</a:t>
            </a:r>
          </a:p>
          <a:p>
            <a:pPr marL="533400" indent="-533400" eaLnBrk="1" hangingPunct="1">
              <a:buFont typeface="Webdings" pitchFamily="18" charset="2"/>
              <a:buNone/>
            </a:pPr>
            <a:r>
              <a:rPr lang="en-US" sz="1600" dirty="0" smtClean="0">
                <a:latin typeface="Courier New" pitchFamily="49" charset="0"/>
              </a:rPr>
              <a:t>       </a:t>
            </a:r>
            <a:r>
              <a:rPr lang="en-US" sz="1600" dirty="0" err="1" smtClean="0">
                <a:latin typeface="Courier New" pitchFamily="49" charset="0"/>
              </a:rPr>
              <a:t>LeaseCarEndDate</a:t>
            </a:r>
            <a:r>
              <a:rPr lang="en-US" sz="1600" dirty="0" smtClean="0">
                <a:latin typeface="Courier New" pitchFamily="49" charset="0"/>
              </a:rPr>
              <a:t>                   CustomDate1</a:t>
            </a:r>
          </a:p>
          <a:p>
            <a:pPr marL="533400" indent="-533400" eaLnBrk="1" hangingPunct="1">
              <a:buFont typeface="Webdings" pitchFamily="18" charset="2"/>
              <a:buNone/>
            </a:pPr>
            <a:r>
              <a:rPr lang="en-US" sz="1600" dirty="0" smtClean="0">
                <a:latin typeface="Courier New" pitchFamily="49" charset="0"/>
              </a:rPr>
              <a:t>       </a:t>
            </a:r>
            <a:r>
              <a:rPr lang="en-US" sz="1600" dirty="0" err="1" smtClean="0">
                <a:latin typeface="Courier New" pitchFamily="49" charset="0"/>
              </a:rPr>
              <a:t>LeaseCarCompany</a:t>
            </a:r>
            <a:r>
              <a:rPr lang="en-US" sz="1600" dirty="0" smtClean="0">
                <a:latin typeface="Courier New" pitchFamily="49" charset="0"/>
              </a:rPr>
              <a:t>                   CustomShort1</a:t>
            </a:r>
          </a:p>
          <a:p>
            <a:pPr marL="533400" indent="-533400" eaLnBrk="1" hangingPunct="1">
              <a:buFont typeface="Webdings" pitchFamily="18" charset="2"/>
              <a:buNone/>
            </a:pPr>
            <a:r>
              <a:rPr lang="en-US" sz="1600" dirty="0" err="1" smtClean="0">
                <a:latin typeface="Courier New" pitchFamily="49" charset="0"/>
              </a:rPr>
              <a:t>LeaseCarUsage</a:t>
            </a:r>
            <a:r>
              <a:rPr lang="en-US" sz="1600" dirty="0" smtClean="0">
                <a:latin typeface="Courier New" pitchFamily="49" charset="0"/>
              </a:rPr>
              <a:t>                     tCustomTable1</a:t>
            </a:r>
          </a:p>
          <a:p>
            <a:pPr marL="533400" indent="-533400" eaLnBrk="1" hangingPunct="1">
              <a:buFont typeface="Webdings" pitchFamily="18" charset="2"/>
              <a:buNone/>
            </a:pPr>
            <a:r>
              <a:rPr lang="en-US" sz="1600" dirty="0" smtClean="0">
                <a:latin typeface="Courier New" pitchFamily="49" charset="0"/>
              </a:rPr>
              <a:t>       </a:t>
            </a:r>
            <a:r>
              <a:rPr lang="en-US" sz="1600" dirty="0" err="1" smtClean="0">
                <a:latin typeface="Courier New" pitchFamily="49" charset="0"/>
              </a:rPr>
              <a:t>LeaseCar_ID</a:t>
            </a:r>
            <a:r>
              <a:rPr lang="en-US" sz="1600" dirty="0" smtClean="0">
                <a:latin typeface="Courier New" pitchFamily="49" charset="0"/>
              </a:rPr>
              <a:t>                       CustomInteger0</a:t>
            </a:r>
          </a:p>
          <a:p>
            <a:pPr marL="533400" indent="-533400" eaLnBrk="1" hangingPunct="1">
              <a:buFont typeface="Webdings" pitchFamily="18" charset="2"/>
              <a:buNone/>
            </a:pPr>
            <a:r>
              <a:rPr lang="en-US" sz="1600" dirty="0" smtClean="0">
                <a:latin typeface="Courier New" pitchFamily="49" charset="0"/>
              </a:rPr>
              <a:t>       </a:t>
            </a:r>
            <a:r>
              <a:rPr lang="en-US" sz="1600" dirty="0" err="1" smtClean="0">
                <a:latin typeface="Courier New" pitchFamily="49" charset="0"/>
              </a:rPr>
              <a:t>LeaseCarUsage_ID</a:t>
            </a:r>
            <a:r>
              <a:rPr lang="en-US" sz="1600" dirty="0" smtClean="0">
                <a:latin typeface="Courier New" pitchFamily="49" charset="0"/>
              </a:rPr>
              <a:t>                  CustomInteger1</a:t>
            </a:r>
          </a:p>
          <a:p>
            <a:pPr marL="533400" indent="-533400" eaLnBrk="1" hangingPunct="1">
              <a:buFont typeface="Webdings" pitchFamily="18" charset="2"/>
              <a:buNone/>
            </a:pPr>
            <a:r>
              <a:rPr lang="en-US" sz="1600" dirty="0" smtClean="0">
                <a:latin typeface="Courier New" pitchFamily="49" charset="0"/>
              </a:rPr>
              <a:t>       </a:t>
            </a:r>
            <a:r>
              <a:rPr lang="en-US" sz="1600" dirty="0" err="1" smtClean="0">
                <a:latin typeface="Courier New" pitchFamily="49" charset="0"/>
              </a:rPr>
              <a:t>LeaseCarUsageEmployeeCode</a:t>
            </a:r>
            <a:r>
              <a:rPr lang="en-US" sz="1600" dirty="0" smtClean="0">
                <a:latin typeface="Courier New" pitchFamily="49" charset="0"/>
              </a:rPr>
              <a:t>         CustomShort0</a:t>
            </a:r>
          </a:p>
          <a:p>
            <a:pPr marL="533400" indent="-533400" eaLnBrk="1" hangingPunct="1">
              <a:buFont typeface="Webdings" pitchFamily="18" charset="2"/>
              <a:buNone/>
            </a:pPr>
            <a:r>
              <a:rPr lang="en-US" sz="1600" dirty="0" smtClean="0">
                <a:latin typeface="Courier New" pitchFamily="49" charset="0"/>
              </a:rPr>
              <a:t>       </a:t>
            </a:r>
            <a:r>
              <a:rPr lang="en-US" sz="1600" dirty="0" err="1" smtClean="0">
                <a:latin typeface="Courier New" pitchFamily="49" charset="0"/>
              </a:rPr>
              <a:t>LeaseCarUsageStartDate</a:t>
            </a:r>
            <a:r>
              <a:rPr lang="en-US" sz="1600" dirty="0" smtClean="0">
                <a:latin typeface="Courier New" pitchFamily="49" charset="0"/>
              </a:rPr>
              <a:t>            CustomDate0</a:t>
            </a:r>
          </a:p>
          <a:p>
            <a:pPr marL="533400" indent="-533400" eaLnBrk="1" hangingPunct="1">
              <a:buFont typeface="Webdings" pitchFamily="18" charset="2"/>
              <a:buNone/>
            </a:pPr>
            <a:r>
              <a:rPr lang="en-US" sz="1600" dirty="0" smtClean="0">
                <a:latin typeface="Courier New" pitchFamily="49" charset="0"/>
              </a:rPr>
              <a:t>       </a:t>
            </a:r>
            <a:r>
              <a:rPr lang="en-US" sz="1600" dirty="0" err="1" smtClean="0">
                <a:latin typeface="Courier New" pitchFamily="49" charset="0"/>
              </a:rPr>
              <a:t>LeaseCarUsageEndDate</a:t>
            </a:r>
            <a:r>
              <a:rPr lang="en-US" sz="1600" dirty="0" smtClean="0">
                <a:latin typeface="Courier New" pitchFamily="49" charset="0"/>
              </a:rPr>
              <a:t>              CustomDate1</a:t>
            </a:r>
          </a:p>
          <a:p>
            <a:pPr marL="533400" indent="-533400" eaLnBrk="1" hangingPunct="1">
              <a:buFont typeface="Webdings" pitchFamily="18" charset="2"/>
              <a:buNone/>
            </a:pPr>
            <a:endParaRPr lang="en-US" sz="1600" dirty="0" smtClean="0">
              <a:latin typeface="Courier New" pitchFamily="49" charset="0"/>
            </a:endParaRPr>
          </a:p>
        </p:txBody>
      </p:sp>
      <p:sp>
        <p:nvSpPr>
          <p:cNvPr id="67587" name="Rectangle 2"/>
          <p:cNvSpPr>
            <a:spLocks noGrp="1" noChangeArrowheads="1"/>
          </p:cNvSpPr>
          <p:nvPr>
            <p:ph type="title"/>
          </p:nvPr>
        </p:nvSpPr>
        <p:spPr/>
        <p:txBody>
          <a:bodyPr/>
          <a:lstStyle/>
          <a:p>
            <a:pPr eaLnBrk="1" hangingPunct="1"/>
            <a:r>
              <a:rPr lang="en-US" smtClean="0"/>
              <a:t>Demo Customization: Case 3</a:t>
            </a:r>
          </a:p>
        </p:txBody>
      </p:sp>
      <p:sp>
        <p:nvSpPr>
          <p:cNvPr id="67586" name="Footer Placeholder 3"/>
          <p:cNvSpPr>
            <a:spLocks noGrp="1"/>
          </p:cNvSpPr>
          <p:nvPr>
            <p:ph type="ftr" sz="quarter" idx="10"/>
          </p:nvPr>
        </p:nvSpPr>
        <p:spPr>
          <a:noFill/>
        </p:spPr>
        <p:txBody>
          <a:bodyPr/>
          <a:lstStyle/>
          <a:p>
            <a:r>
              <a:rPr lang="en-US" smtClean="0"/>
              <a:t>CUST_TOOLS_</a:t>
            </a:r>
            <a:fld id="{FB30C00B-E42B-4FBA-AC03-B723B3DEDC07}" type="slidenum">
              <a:rPr lang="en-US" smtClean="0"/>
              <a:pPr/>
              <a:t>62</a:t>
            </a:fld>
            <a:r>
              <a:rPr lang="en-US" smtClean="0"/>
              <a:t>0</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3"/>
          <p:cNvSpPr>
            <a:spLocks noGrp="1" noChangeArrowheads="1"/>
          </p:cNvSpPr>
          <p:nvPr>
            <p:ph idx="1"/>
          </p:nvPr>
        </p:nvSpPr>
        <p:spPr>
          <a:noFill/>
        </p:spPr>
        <p:txBody>
          <a:bodyPr>
            <a:normAutofit/>
          </a:bodyPr>
          <a:lstStyle/>
          <a:p>
            <a:pPr marL="347472" indent="-347472" eaLnBrk="1" hangingPunct="1"/>
            <a:r>
              <a:rPr lang="en-US" sz="2400" dirty="0" smtClean="0"/>
              <a:t>One ancestor class </a:t>
            </a:r>
            <a:r>
              <a:rPr lang="en-US" sz="2400" dirty="0" err="1" smtClean="0">
                <a:latin typeface="Courier New" pitchFamily="49" charset="0"/>
                <a:cs typeface="Courier New" pitchFamily="49" charset="0"/>
              </a:rPr>
              <a:t>bCustom</a:t>
            </a:r>
            <a:endParaRPr lang="en-US" sz="2400" dirty="0" smtClean="0"/>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err="1"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 (typically the </a:t>
            </a:r>
            <a:r>
              <a:rPr lang="en-US" dirty="0" err="1" smtClean="0">
                <a:latin typeface="Courier New" pitchFamily="49" charset="0"/>
                <a:cs typeface="Courier New" pitchFamily="49" charset="0"/>
              </a:rPr>
              <a:t>InitialValues.After</a:t>
            </a:r>
            <a:r>
              <a:rPr lang="en-US" dirty="0" smtClean="0"/>
              <a:t> hook)</a:t>
            </a:r>
          </a:p>
          <a:p>
            <a:pPr marL="740664" lvl="1" indent="-283464" eaLnBrk="1" hangingPunct="1"/>
            <a:r>
              <a:rPr lang="en-US" dirty="0" smtClean="0"/>
              <a:t>Validate the data (typically the </a:t>
            </a:r>
            <a:r>
              <a:rPr lang="en-US" dirty="0" err="1" smtClean="0">
                <a:latin typeface="Courier New" pitchFamily="49" charset="0"/>
                <a:cs typeface="Courier New" pitchFamily="49" charset="0"/>
              </a:rPr>
              <a:t>ValidateComponent.After</a:t>
            </a:r>
            <a:r>
              <a:rPr lang="en-US" dirty="0" smtClean="0"/>
              <a:t> hook)</a:t>
            </a:r>
          </a:p>
          <a:p>
            <a:pPr marL="740664" lvl="1" indent="-283464" eaLnBrk="1" hangingPunct="1"/>
            <a:r>
              <a:rPr lang="en-US" dirty="0" smtClean="0"/>
              <a:t>Save the data (typically in the </a:t>
            </a:r>
            <a:r>
              <a:rPr lang="en-US" dirty="0" err="1" smtClean="0">
                <a:latin typeface="Courier New" pitchFamily="49" charset="0"/>
                <a:cs typeface="Courier New" pitchFamily="49" charset="0"/>
              </a:rPr>
              <a:t>PostSave.After</a:t>
            </a:r>
            <a:r>
              <a:rPr lang="en-US" dirty="0" smtClean="0"/>
              <a:t> hook)</a:t>
            </a:r>
          </a:p>
        </p:txBody>
      </p:sp>
      <p:sp>
        <p:nvSpPr>
          <p:cNvPr id="68611" name="Rectangle 2"/>
          <p:cNvSpPr>
            <a:spLocks noGrp="1" noChangeArrowheads="1"/>
          </p:cNvSpPr>
          <p:nvPr>
            <p:ph type="title"/>
          </p:nvPr>
        </p:nvSpPr>
        <p:spPr/>
        <p:txBody>
          <a:bodyPr/>
          <a:lstStyle/>
          <a:p>
            <a:pPr eaLnBrk="1" hangingPunct="1"/>
            <a:r>
              <a:rPr lang="en-US" smtClean="0"/>
              <a:t>Custom Components</a:t>
            </a:r>
          </a:p>
        </p:txBody>
      </p:sp>
      <p:sp>
        <p:nvSpPr>
          <p:cNvPr id="68610" name="Footer Placeholder 3"/>
          <p:cNvSpPr>
            <a:spLocks noGrp="1"/>
          </p:cNvSpPr>
          <p:nvPr>
            <p:ph type="ftr" sz="quarter" idx="10"/>
          </p:nvPr>
        </p:nvSpPr>
        <p:spPr>
          <a:noFill/>
        </p:spPr>
        <p:txBody>
          <a:bodyPr/>
          <a:lstStyle/>
          <a:p>
            <a:r>
              <a:rPr lang="en-US" smtClean="0"/>
              <a:t>CUST_TOOLS_</a:t>
            </a:r>
            <a:fld id="{C04CF31C-437D-4299-8FA9-2BA5D75A287A}" type="slidenum">
              <a:rPr lang="en-US" smtClean="0"/>
              <a:pPr/>
              <a:t>63</a:t>
            </a:fld>
            <a:r>
              <a:rPr lang="en-US" smtClean="0"/>
              <a:t>0</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3"/>
          <p:cNvSpPr>
            <a:spLocks noGrp="1" noChangeArrowheads="1"/>
          </p:cNvSpPr>
          <p:nvPr>
            <p:ph idx="1"/>
          </p:nvPr>
        </p:nvSpPr>
        <p:spPr>
          <a:noFill/>
        </p:spPr>
        <p:txBody>
          <a:bodyPr/>
          <a:lstStyle/>
          <a:p>
            <a:pPr marL="533400" indent="-533400" eaLnBrk="1" hangingPunct="1">
              <a:buNone/>
            </a:pPr>
            <a:r>
              <a:rPr lang="en-US" dirty="0" smtClean="0"/>
              <a:t>Create a custom component:</a:t>
            </a:r>
          </a:p>
          <a:p>
            <a:pPr marL="347472" indent="-347472"/>
            <a:r>
              <a:rPr lang="en-US" dirty="0" smtClean="0"/>
              <a:t>Always start from the template</a:t>
            </a:r>
            <a:br>
              <a:rPr lang="en-US" dirty="0" smtClean="0"/>
            </a:br>
            <a:r>
              <a:rPr lang="en-US" dirty="0" smtClean="0">
                <a:latin typeface="Courier New" pitchFamily="49" charset="0"/>
                <a:cs typeface="Courier New" pitchFamily="49" charset="0"/>
              </a:rPr>
              <a:t>template/</a:t>
            </a:r>
            <a:r>
              <a:rPr lang="en-US" dirty="0" err="1" smtClean="0">
                <a:latin typeface="Courier New" pitchFamily="49" charset="0"/>
                <a:cs typeface="Courier New" pitchFamily="49" charset="0"/>
              </a:rPr>
              <a:t>bcustom.p</a:t>
            </a:r>
            <a:endParaRPr lang="en-US" dirty="0" smtClean="0">
              <a:latin typeface="Courier New" pitchFamily="49" charset="0"/>
              <a:cs typeface="Courier New" pitchFamily="49" charset="0"/>
            </a:endParaRPr>
          </a:p>
          <a:p>
            <a:pPr marL="347472" indent="-347472"/>
            <a:r>
              <a:rPr lang="en-US" dirty="0" smtClean="0"/>
              <a:t>File name for the custom component is</a:t>
            </a:r>
            <a:br>
              <a:rPr lang="en-US" dirty="0" smtClean="0"/>
            </a:br>
            <a:r>
              <a:rPr lang="en-US" dirty="0" err="1" smtClean="0">
                <a:latin typeface="Courier New" pitchFamily="49" charset="0"/>
                <a:cs typeface="Courier New" pitchFamily="49" charset="0"/>
              </a:rPr>
              <a:t>bcustom</a:t>
            </a:r>
            <a:r>
              <a:rPr lang="en-US" dirty="0" smtClean="0">
                <a:latin typeface="Courier New" pitchFamily="49" charset="0"/>
                <a:cs typeface="Courier New" pitchFamily="49" charset="0"/>
              </a:rPr>
              <a:t>[xyz].p</a:t>
            </a:r>
            <a:r>
              <a:rPr lang="en-US" dirty="0" smtClean="0"/>
              <a:t/>
            </a:r>
            <a:br>
              <a:rPr lang="en-US" dirty="0" smtClean="0"/>
            </a:br>
            <a:r>
              <a:rPr lang="en-US" dirty="0" smtClean="0"/>
              <a:t/>
            </a:r>
            <a:br>
              <a:rPr lang="en-US" dirty="0" smtClean="0"/>
            </a:br>
            <a:r>
              <a:rPr lang="en-US" dirty="0" smtClean="0"/>
              <a:t>All in lower case. UNIX file names are case-sensitive</a:t>
            </a:r>
          </a:p>
        </p:txBody>
      </p:sp>
      <p:sp>
        <p:nvSpPr>
          <p:cNvPr id="69635" name="Rectangle 2"/>
          <p:cNvSpPr>
            <a:spLocks noGrp="1" noChangeArrowheads="1"/>
          </p:cNvSpPr>
          <p:nvPr>
            <p:ph type="title"/>
          </p:nvPr>
        </p:nvSpPr>
        <p:spPr/>
        <p:txBody>
          <a:bodyPr/>
          <a:lstStyle/>
          <a:p>
            <a:pPr eaLnBrk="1" hangingPunct="1"/>
            <a:r>
              <a:rPr lang="en-US" smtClean="0"/>
              <a:t>Custom Components</a:t>
            </a:r>
          </a:p>
        </p:txBody>
      </p:sp>
      <p:sp>
        <p:nvSpPr>
          <p:cNvPr id="69634" name="Footer Placeholder 3"/>
          <p:cNvSpPr>
            <a:spLocks noGrp="1"/>
          </p:cNvSpPr>
          <p:nvPr>
            <p:ph type="ftr" sz="quarter" idx="10"/>
          </p:nvPr>
        </p:nvSpPr>
        <p:spPr>
          <a:noFill/>
        </p:spPr>
        <p:txBody>
          <a:bodyPr/>
          <a:lstStyle/>
          <a:p>
            <a:r>
              <a:rPr lang="en-US" smtClean="0"/>
              <a:t>CUST_TOOLS_</a:t>
            </a:r>
            <a:fld id="{5F3BFCF4-B0EA-45BB-AAD3-3F99E0E04FD3}" type="slidenum">
              <a:rPr lang="en-US" smtClean="0"/>
              <a:pPr/>
              <a:t>64</a:t>
            </a:fld>
            <a:r>
              <a:rPr lang="en-US" smtClean="0"/>
              <a:t>0</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noChangeArrowheads="1"/>
          </p:cNvSpPr>
          <p:nvPr>
            <p:ph idx="1"/>
          </p:nvPr>
        </p:nvSpPr>
        <p:spPr/>
        <p:txBody>
          <a:bodyPr/>
          <a:lstStyle/>
          <a:p>
            <a:pPr marL="533400" indent="-533400" eaLnBrk="1" hangingPunct="1">
              <a:buNone/>
            </a:pPr>
            <a:r>
              <a:rPr lang="en-US" dirty="0" smtClean="0"/>
              <a:t>Define a User-Defined Component</a:t>
            </a:r>
          </a:p>
        </p:txBody>
      </p:sp>
      <p:sp>
        <p:nvSpPr>
          <p:cNvPr id="70659" name="Rectangle 2"/>
          <p:cNvSpPr>
            <a:spLocks noGrp="1" noChangeArrowheads="1"/>
          </p:cNvSpPr>
          <p:nvPr>
            <p:ph type="title"/>
          </p:nvPr>
        </p:nvSpPr>
        <p:spPr/>
        <p:txBody>
          <a:bodyPr/>
          <a:lstStyle/>
          <a:p>
            <a:pPr eaLnBrk="1" hangingPunct="1"/>
            <a:r>
              <a:rPr lang="en-US" smtClean="0"/>
              <a:t>Demo Customization: Case 3</a:t>
            </a:r>
          </a:p>
        </p:txBody>
      </p:sp>
      <p:sp>
        <p:nvSpPr>
          <p:cNvPr id="70658" name="Footer Placeholder 3"/>
          <p:cNvSpPr>
            <a:spLocks noGrp="1"/>
          </p:cNvSpPr>
          <p:nvPr>
            <p:ph type="ftr" sz="quarter" idx="10"/>
          </p:nvPr>
        </p:nvSpPr>
        <p:spPr>
          <a:noFill/>
        </p:spPr>
        <p:txBody>
          <a:bodyPr/>
          <a:lstStyle/>
          <a:p>
            <a:r>
              <a:rPr lang="en-US" smtClean="0"/>
              <a:t>CUST_TOOLS_</a:t>
            </a:r>
            <a:fld id="{682709D7-3FC2-485F-A547-03A9D379551A}" type="slidenum">
              <a:rPr lang="en-US" smtClean="0"/>
              <a:pPr/>
              <a:t>65</a:t>
            </a:fld>
            <a:r>
              <a:rPr lang="en-US" smtClean="0"/>
              <a:t>0</a:t>
            </a:r>
          </a:p>
        </p:txBody>
      </p:sp>
      <p:pic>
        <p:nvPicPr>
          <p:cNvPr id="70661" name="Picture 4"/>
          <p:cNvPicPr>
            <a:picLocks noChangeAspect="1" noChangeArrowheads="1"/>
          </p:cNvPicPr>
          <p:nvPr/>
        </p:nvPicPr>
        <p:blipFill>
          <a:blip r:embed="rId3" cstate="print"/>
          <a:srcRect/>
          <a:stretch>
            <a:fillRect/>
          </a:stretch>
        </p:blipFill>
        <p:spPr bwMode="auto">
          <a:xfrm>
            <a:off x="1136882" y="1844824"/>
            <a:ext cx="6842125" cy="36957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lstStyle/>
          <a:p>
            <a:pPr marL="533400" indent="-533400" eaLnBrk="1" hangingPunct="1">
              <a:buNone/>
            </a:pPr>
            <a:r>
              <a:rPr lang="en-US" dirty="0" smtClean="0"/>
              <a:t>Define User-Defined Fields</a:t>
            </a:r>
          </a:p>
        </p:txBody>
      </p:sp>
      <p:sp>
        <p:nvSpPr>
          <p:cNvPr id="71683" name="Rectangle 2"/>
          <p:cNvSpPr>
            <a:spLocks noGrp="1" noChangeArrowheads="1"/>
          </p:cNvSpPr>
          <p:nvPr>
            <p:ph type="title"/>
          </p:nvPr>
        </p:nvSpPr>
        <p:spPr/>
        <p:txBody>
          <a:bodyPr/>
          <a:lstStyle/>
          <a:p>
            <a:pPr eaLnBrk="1" hangingPunct="1"/>
            <a:r>
              <a:rPr lang="en-US" smtClean="0"/>
              <a:t>Demo Customization: Case 3</a:t>
            </a:r>
          </a:p>
        </p:txBody>
      </p:sp>
      <p:sp>
        <p:nvSpPr>
          <p:cNvPr id="71682" name="Footer Placeholder 3"/>
          <p:cNvSpPr>
            <a:spLocks noGrp="1"/>
          </p:cNvSpPr>
          <p:nvPr>
            <p:ph type="ftr" sz="quarter" idx="10"/>
          </p:nvPr>
        </p:nvSpPr>
        <p:spPr>
          <a:noFill/>
        </p:spPr>
        <p:txBody>
          <a:bodyPr/>
          <a:lstStyle/>
          <a:p>
            <a:r>
              <a:rPr lang="en-US" smtClean="0"/>
              <a:t>CUST_TOOLS_</a:t>
            </a:r>
            <a:fld id="{B2FCE19D-6C79-4B06-92F6-8F64E58AD67C}" type="slidenum">
              <a:rPr lang="en-US" smtClean="0"/>
              <a:pPr/>
              <a:t>66</a:t>
            </a:fld>
            <a:r>
              <a:rPr lang="en-US" smtClean="0"/>
              <a:t>0</a:t>
            </a:r>
          </a:p>
        </p:txBody>
      </p:sp>
      <p:pic>
        <p:nvPicPr>
          <p:cNvPr id="71685" name="Picture 4"/>
          <p:cNvPicPr>
            <a:picLocks noChangeAspect="1" noChangeArrowheads="1"/>
          </p:cNvPicPr>
          <p:nvPr/>
        </p:nvPicPr>
        <p:blipFill>
          <a:blip r:embed="rId3" cstate="print"/>
          <a:srcRect/>
          <a:stretch>
            <a:fillRect/>
          </a:stretch>
        </p:blipFill>
        <p:spPr bwMode="auto">
          <a:xfrm>
            <a:off x="1611726" y="1529739"/>
            <a:ext cx="5915025" cy="45085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lstStyle/>
          <a:p>
            <a:pPr marL="533400" indent="-533400" eaLnBrk="1" hangingPunct="1">
              <a:buNone/>
            </a:pPr>
            <a:r>
              <a:rPr lang="en-US" dirty="0" smtClean="0"/>
              <a:t>Define menu items</a:t>
            </a:r>
          </a:p>
        </p:txBody>
      </p:sp>
      <p:sp>
        <p:nvSpPr>
          <p:cNvPr id="72707" name="Rectangle 2"/>
          <p:cNvSpPr>
            <a:spLocks noGrp="1" noChangeArrowheads="1"/>
          </p:cNvSpPr>
          <p:nvPr>
            <p:ph type="title"/>
          </p:nvPr>
        </p:nvSpPr>
        <p:spPr/>
        <p:txBody>
          <a:bodyPr/>
          <a:lstStyle/>
          <a:p>
            <a:pPr eaLnBrk="1" hangingPunct="1"/>
            <a:r>
              <a:rPr lang="en-US" smtClean="0"/>
              <a:t>Demo Customization: Case 3</a:t>
            </a:r>
          </a:p>
        </p:txBody>
      </p:sp>
      <p:sp>
        <p:nvSpPr>
          <p:cNvPr id="72706" name="Footer Placeholder 3"/>
          <p:cNvSpPr>
            <a:spLocks noGrp="1"/>
          </p:cNvSpPr>
          <p:nvPr>
            <p:ph type="ftr" sz="quarter" idx="10"/>
          </p:nvPr>
        </p:nvSpPr>
        <p:spPr>
          <a:noFill/>
        </p:spPr>
        <p:txBody>
          <a:bodyPr/>
          <a:lstStyle/>
          <a:p>
            <a:r>
              <a:rPr lang="en-US" smtClean="0"/>
              <a:t>CUST_TOOLS_</a:t>
            </a:r>
            <a:fld id="{343899A6-7487-4252-8506-B78CED07B282}" type="slidenum">
              <a:rPr lang="en-US" smtClean="0"/>
              <a:pPr/>
              <a:t>67</a:t>
            </a:fld>
            <a:r>
              <a:rPr lang="en-US" smtClean="0"/>
              <a:t>0</a:t>
            </a:r>
          </a:p>
        </p:txBody>
      </p:sp>
      <p:pic>
        <p:nvPicPr>
          <p:cNvPr id="72709" name="Picture 4"/>
          <p:cNvPicPr>
            <a:picLocks noChangeAspect="1" noChangeArrowheads="1"/>
          </p:cNvPicPr>
          <p:nvPr/>
        </p:nvPicPr>
        <p:blipFill>
          <a:blip r:embed="rId3" cstate="print"/>
          <a:srcRect/>
          <a:stretch>
            <a:fillRect/>
          </a:stretch>
        </p:blipFill>
        <p:spPr bwMode="auto">
          <a:xfrm>
            <a:off x="1131655" y="1802482"/>
            <a:ext cx="6875463" cy="37147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dirty="0" smtClean="0"/>
              <a:t>Define role permissions</a:t>
            </a:r>
          </a:p>
        </p:txBody>
      </p:sp>
      <p:sp>
        <p:nvSpPr>
          <p:cNvPr id="73731" name="Rectangle 2"/>
          <p:cNvSpPr>
            <a:spLocks noGrp="1" noChangeArrowheads="1"/>
          </p:cNvSpPr>
          <p:nvPr>
            <p:ph type="title"/>
          </p:nvPr>
        </p:nvSpPr>
        <p:spPr/>
        <p:txBody>
          <a:bodyPr/>
          <a:lstStyle/>
          <a:p>
            <a:pPr eaLnBrk="1" hangingPunct="1"/>
            <a:r>
              <a:rPr lang="en-US" smtClean="0"/>
              <a:t>Demo Customization: Case 3</a:t>
            </a:r>
          </a:p>
        </p:txBody>
      </p:sp>
      <p:sp>
        <p:nvSpPr>
          <p:cNvPr id="73730" name="Footer Placeholder 3"/>
          <p:cNvSpPr>
            <a:spLocks noGrp="1"/>
          </p:cNvSpPr>
          <p:nvPr>
            <p:ph type="ftr" sz="quarter" idx="10"/>
          </p:nvPr>
        </p:nvSpPr>
        <p:spPr>
          <a:noFill/>
        </p:spPr>
        <p:txBody>
          <a:bodyPr/>
          <a:lstStyle/>
          <a:p>
            <a:r>
              <a:rPr lang="en-US" smtClean="0"/>
              <a:t>CUST_TOOLS_</a:t>
            </a:r>
            <a:fld id="{72D002A1-9CA0-411A-98B2-4FD912792C5D}" type="slidenum">
              <a:rPr lang="en-US" smtClean="0"/>
              <a:pPr/>
              <a:t>68</a:t>
            </a:fld>
            <a:r>
              <a:rPr lang="en-US" smtClean="0"/>
              <a:t>0</a:t>
            </a:r>
          </a:p>
        </p:txBody>
      </p:sp>
      <p:pic>
        <p:nvPicPr>
          <p:cNvPr id="73733" name="Picture 4"/>
          <p:cNvPicPr>
            <a:picLocks noChangeAspect="1" noChangeArrowheads="1"/>
          </p:cNvPicPr>
          <p:nvPr/>
        </p:nvPicPr>
        <p:blipFill>
          <a:blip r:embed="rId3" cstate="print"/>
          <a:srcRect/>
          <a:stretch>
            <a:fillRect/>
          </a:stretch>
        </p:blipFill>
        <p:spPr bwMode="auto">
          <a:xfrm>
            <a:off x="2698460" y="1556792"/>
            <a:ext cx="3743325" cy="4464050"/>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4755" name="Rectangle 2"/>
          <p:cNvSpPr>
            <a:spLocks noGrp="1" noChangeArrowheads="1"/>
          </p:cNvSpPr>
          <p:nvPr>
            <p:ph type="title"/>
          </p:nvPr>
        </p:nvSpPr>
        <p:spPr/>
        <p:txBody>
          <a:bodyPr/>
          <a:lstStyle/>
          <a:p>
            <a:pPr eaLnBrk="1" hangingPunct="1"/>
            <a:r>
              <a:rPr lang="en-US" smtClean="0"/>
              <a:t>Demo Customization: Case 3</a:t>
            </a:r>
          </a:p>
        </p:txBody>
      </p:sp>
      <p:sp>
        <p:nvSpPr>
          <p:cNvPr id="74754" name="Footer Placeholder 3"/>
          <p:cNvSpPr>
            <a:spLocks noGrp="1"/>
          </p:cNvSpPr>
          <p:nvPr>
            <p:ph type="ftr" sz="quarter" idx="10"/>
          </p:nvPr>
        </p:nvSpPr>
        <p:spPr>
          <a:noFill/>
        </p:spPr>
        <p:txBody>
          <a:bodyPr/>
          <a:lstStyle/>
          <a:p>
            <a:r>
              <a:rPr lang="en-US" smtClean="0"/>
              <a:t>CUST_TOOLS_</a:t>
            </a:r>
            <a:fld id="{A3313EA0-5D9B-4FB1-86A8-B83A821E3E25}" type="slidenum">
              <a:rPr lang="en-US" smtClean="0"/>
              <a:pPr/>
              <a:t>69</a:t>
            </a:fld>
            <a:r>
              <a:rPr lang="en-US" smtClean="0"/>
              <a:t>0</a:t>
            </a:r>
          </a:p>
        </p:txBody>
      </p:sp>
      <p:pic>
        <p:nvPicPr>
          <p:cNvPr id="74757" name="Picture 4"/>
          <p:cNvPicPr>
            <a:picLocks noChangeAspect="1" noChangeArrowheads="1"/>
          </p:cNvPicPr>
          <p:nvPr/>
        </p:nvPicPr>
        <p:blipFill>
          <a:blip r:embed="rId3" cstate="print"/>
          <a:srcRect/>
          <a:stretch>
            <a:fillRect/>
          </a:stretch>
        </p:blipFill>
        <p:spPr bwMode="auto">
          <a:xfrm>
            <a:off x="1049338" y="2133600"/>
            <a:ext cx="6824662" cy="3019425"/>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idx="1"/>
          </p:nvPr>
        </p:nvSpPr>
        <p:spPr/>
        <p:txBody>
          <a:bodyPr/>
          <a:lstStyle/>
          <a:p>
            <a:pPr eaLnBrk="1" hangingPunct="1">
              <a:buNone/>
            </a:pPr>
            <a:r>
              <a:rPr lang="en-US" dirty="0" smtClean="0"/>
              <a:t>Project </a:t>
            </a:r>
            <a:r>
              <a:rPr lang="en-US" dirty="0" smtClean="0">
                <a:latin typeface="Courier New" pitchFamily="49" charset="0"/>
                <a:cs typeface="Courier New" pitchFamily="49" charset="0"/>
              </a:rPr>
              <a:t>index.htm</a:t>
            </a:r>
            <a:r>
              <a:rPr lang="en-US" dirty="0" smtClean="0"/>
              <a:t> </a:t>
            </a:r>
          </a:p>
        </p:txBody>
      </p:sp>
      <p:sp>
        <p:nvSpPr>
          <p:cNvPr id="11267" name="Rectangle 3"/>
          <p:cNvSpPr>
            <a:spLocks noGrp="1" noChangeArrowheads="1"/>
          </p:cNvSpPr>
          <p:nvPr>
            <p:ph type="title"/>
          </p:nvPr>
        </p:nvSpPr>
        <p:spPr/>
        <p:txBody>
          <a:bodyPr/>
          <a:lstStyle/>
          <a:p>
            <a:pPr eaLnBrk="1" hangingPunct="1"/>
            <a:r>
              <a:rPr lang="en-US" dirty="0" smtClean="0"/>
              <a:t>Navigating HTML Documentation</a:t>
            </a:r>
          </a:p>
        </p:txBody>
      </p:sp>
      <p:sp>
        <p:nvSpPr>
          <p:cNvPr id="11266" name="Footer Placeholder 3"/>
          <p:cNvSpPr>
            <a:spLocks noGrp="1"/>
          </p:cNvSpPr>
          <p:nvPr>
            <p:ph type="ftr" sz="quarter" idx="10"/>
          </p:nvPr>
        </p:nvSpPr>
        <p:spPr>
          <a:noFill/>
        </p:spPr>
        <p:txBody>
          <a:bodyPr/>
          <a:lstStyle/>
          <a:p>
            <a:r>
              <a:rPr lang="en-US" dirty="0" smtClean="0"/>
              <a:t>CUST_TOOLS_0</a:t>
            </a:r>
            <a:fld id="{A3AB489A-AEB4-4D8A-BA81-45096203B754}" type="slidenum">
              <a:rPr lang="en-US" smtClean="0"/>
              <a:pPr/>
              <a:t>7</a:t>
            </a:fld>
            <a:r>
              <a:rPr lang="en-US" dirty="0" smtClean="0"/>
              <a:t>0</a:t>
            </a:r>
          </a:p>
        </p:txBody>
      </p:sp>
      <p:grpSp>
        <p:nvGrpSpPr>
          <p:cNvPr id="11269" name="Group 11"/>
          <p:cNvGrpSpPr>
            <a:grpSpLocks/>
          </p:cNvGrpSpPr>
          <p:nvPr/>
        </p:nvGrpSpPr>
        <p:grpSpPr bwMode="auto">
          <a:xfrm>
            <a:off x="1115616" y="1556792"/>
            <a:ext cx="6915150" cy="4522788"/>
            <a:chOff x="651" y="1246"/>
            <a:chExt cx="4950" cy="3019"/>
          </a:xfrm>
        </p:grpSpPr>
        <p:pic>
          <p:nvPicPr>
            <p:cNvPr id="11270" name="Picture 2"/>
            <p:cNvPicPr>
              <a:picLocks noChangeAspect="1" noChangeArrowheads="1"/>
            </p:cNvPicPr>
            <p:nvPr/>
          </p:nvPicPr>
          <p:blipFill>
            <a:blip r:embed="rId3" cstate="print"/>
            <a:srcRect/>
            <a:stretch>
              <a:fillRect/>
            </a:stretch>
          </p:blipFill>
          <p:spPr bwMode="auto">
            <a:xfrm>
              <a:off x="651" y="1246"/>
              <a:ext cx="4644" cy="3019"/>
            </a:xfrm>
            <a:prstGeom prst="rect">
              <a:avLst/>
            </a:prstGeom>
            <a:noFill/>
            <a:ln w="19050" algn="ctr">
              <a:noFill/>
              <a:miter lim="800000"/>
              <a:headEnd/>
              <a:tailEnd/>
            </a:ln>
          </p:spPr>
        </p:pic>
        <p:sp>
          <p:nvSpPr>
            <p:cNvPr id="11271" name="Text Box 5"/>
            <p:cNvSpPr txBox="1">
              <a:spLocks noChangeArrowheads="1"/>
            </p:cNvSpPr>
            <p:nvPr/>
          </p:nvSpPr>
          <p:spPr bwMode="auto">
            <a:xfrm>
              <a:off x="3574" y="3158"/>
              <a:ext cx="2027" cy="2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preprocessors</a:t>
              </a:r>
            </a:p>
          </p:txBody>
        </p:sp>
        <p:sp>
          <p:nvSpPr>
            <p:cNvPr id="11272" name="AutoShape 6"/>
            <p:cNvSpPr>
              <a:spLocks/>
            </p:cNvSpPr>
            <p:nvPr/>
          </p:nvSpPr>
          <p:spPr bwMode="auto">
            <a:xfrm>
              <a:off x="2193" y="3033"/>
              <a:ext cx="99" cy="455"/>
            </a:xfrm>
            <a:prstGeom prst="rightBrace">
              <a:avLst>
                <a:gd name="adj1" fmla="val 93515"/>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1273" name="AutoShape 7"/>
            <p:cNvCxnSpPr>
              <a:cxnSpLocks noChangeShapeType="1"/>
              <a:stCxn id="11271" idx="1"/>
              <a:endCxn id="11272" idx="1"/>
            </p:cNvCxnSpPr>
            <p:nvPr/>
          </p:nvCxnSpPr>
          <p:spPr bwMode="auto">
            <a:xfrm rot="10800000" flipV="1">
              <a:off x="2292" y="3302"/>
              <a:ext cx="1282" cy="27"/>
            </a:xfrm>
            <a:prstGeom prst="straightConnector1">
              <a:avLst/>
            </a:prstGeom>
            <a:noFill/>
            <a:ln w="19050">
              <a:solidFill>
                <a:srgbClr val="CC3300"/>
              </a:solidFill>
              <a:round/>
              <a:headEnd/>
              <a:tailEnd type="triangle" w="med" len="med"/>
            </a:ln>
          </p:spPr>
        </p:cxnSp>
        <p:sp>
          <p:nvSpPr>
            <p:cNvPr id="11274" name="Text Box 8"/>
            <p:cNvSpPr txBox="1">
              <a:spLocks noChangeArrowheads="1"/>
            </p:cNvSpPr>
            <p:nvPr/>
          </p:nvSpPr>
          <p:spPr bwMode="auto">
            <a:xfrm>
              <a:off x="3664" y="2205"/>
              <a:ext cx="1828" cy="2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includes</a:t>
              </a:r>
            </a:p>
          </p:txBody>
        </p:sp>
        <p:sp>
          <p:nvSpPr>
            <p:cNvPr id="11275" name="AutoShape 9"/>
            <p:cNvSpPr>
              <a:spLocks/>
            </p:cNvSpPr>
            <p:nvPr/>
          </p:nvSpPr>
          <p:spPr bwMode="auto">
            <a:xfrm>
              <a:off x="2058" y="2662"/>
              <a:ext cx="90" cy="423"/>
            </a:xfrm>
            <a:prstGeom prst="rightBrace">
              <a:avLst>
                <a:gd name="adj1" fmla="val 25284"/>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1276" name="AutoShape 10"/>
            <p:cNvCxnSpPr>
              <a:cxnSpLocks noChangeShapeType="1"/>
              <a:stCxn id="11274" idx="1"/>
              <a:endCxn id="11275" idx="1"/>
            </p:cNvCxnSpPr>
            <p:nvPr/>
          </p:nvCxnSpPr>
          <p:spPr bwMode="auto">
            <a:xfrm rot="10800000" flipV="1">
              <a:off x="2148" y="2349"/>
              <a:ext cx="1516" cy="589"/>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5779" name="Rectangle 2"/>
          <p:cNvSpPr>
            <a:spLocks noGrp="1" noChangeArrowheads="1"/>
          </p:cNvSpPr>
          <p:nvPr>
            <p:ph type="title"/>
          </p:nvPr>
        </p:nvSpPr>
        <p:spPr/>
        <p:txBody>
          <a:bodyPr/>
          <a:lstStyle/>
          <a:p>
            <a:pPr eaLnBrk="1" hangingPunct="1"/>
            <a:r>
              <a:rPr lang="en-US" smtClean="0"/>
              <a:t>Demo Customization: Case 3</a:t>
            </a:r>
          </a:p>
        </p:txBody>
      </p:sp>
      <p:sp>
        <p:nvSpPr>
          <p:cNvPr id="75778" name="Footer Placeholder 3"/>
          <p:cNvSpPr>
            <a:spLocks noGrp="1"/>
          </p:cNvSpPr>
          <p:nvPr>
            <p:ph type="ftr" sz="quarter" idx="10"/>
          </p:nvPr>
        </p:nvSpPr>
        <p:spPr>
          <a:noFill/>
        </p:spPr>
        <p:txBody>
          <a:bodyPr/>
          <a:lstStyle/>
          <a:p>
            <a:r>
              <a:rPr lang="en-US" smtClean="0"/>
              <a:t>CUST_TOOLS_</a:t>
            </a:r>
            <a:fld id="{26C4D495-4579-49E4-BDAF-26A2AFB49004}" type="slidenum">
              <a:rPr lang="en-US" smtClean="0"/>
              <a:pPr/>
              <a:t>70</a:t>
            </a:fld>
            <a:r>
              <a:rPr lang="en-US" smtClean="0"/>
              <a:t>0</a:t>
            </a:r>
          </a:p>
        </p:txBody>
      </p:sp>
      <p:pic>
        <p:nvPicPr>
          <p:cNvPr id="75781" name="Picture 4"/>
          <p:cNvPicPr>
            <a:picLocks noChangeAspect="1" noChangeArrowheads="1"/>
          </p:cNvPicPr>
          <p:nvPr/>
        </p:nvPicPr>
        <p:blipFill>
          <a:blip r:embed="rId3" cstate="print"/>
          <a:srcRect/>
          <a:stretch>
            <a:fillRect/>
          </a:stretch>
        </p:blipFill>
        <p:spPr bwMode="auto">
          <a:xfrm>
            <a:off x="1043137" y="1772816"/>
            <a:ext cx="7032625" cy="399097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6803" name="Rectangle 2"/>
          <p:cNvSpPr>
            <a:spLocks noGrp="1" noChangeArrowheads="1"/>
          </p:cNvSpPr>
          <p:nvPr>
            <p:ph type="title"/>
          </p:nvPr>
        </p:nvSpPr>
        <p:spPr/>
        <p:txBody>
          <a:bodyPr/>
          <a:lstStyle/>
          <a:p>
            <a:pPr eaLnBrk="1" hangingPunct="1"/>
            <a:r>
              <a:rPr lang="en-US" smtClean="0"/>
              <a:t>Demo Customization: Case 3</a:t>
            </a:r>
          </a:p>
        </p:txBody>
      </p:sp>
      <p:sp>
        <p:nvSpPr>
          <p:cNvPr id="76802" name="Footer Placeholder 3"/>
          <p:cNvSpPr>
            <a:spLocks noGrp="1"/>
          </p:cNvSpPr>
          <p:nvPr>
            <p:ph type="ftr" sz="quarter" idx="10"/>
          </p:nvPr>
        </p:nvSpPr>
        <p:spPr>
          <a:noFill/>
        </p:spPr>
        <p:txBody>
          <a:bodyPr/>
          <a:lstStyle/>
          <a:p>
            <a:r>
              <a:rPr lang="en-US" smtClean="0"/>
              <a:t>CUST_TOOLS_</a:t>
            </a:r>
            <a:fld id="{A85D1CF5-3B16-4689-8101-AEC15CD1DDDC}" type="slidenum">
              <a:rPr lang="en-US" smtClean="0"/>
              <a:pPr/>
              <a:t>71</a:t>
            </a:fld>
            <a:r>
              <a:rPr lang="en-US" smtClean="0"/>
              <a:t>0</a:t>
            </a:r>
          </a:p>
        </p:txBody>
      </p:sp>
      <p:pic>
        <p:nvPicPr>
          <p:cNvPr id="76805" name="Picture 4"/>
          <p:cNvPicPr>
            <a:picLocks noChangeAspect="1" noChangeArrowheads="1"/>
          </p:cNvPicPr>
          <p:nvPr/>
        </p:nvPicPr>
        <p:blipFill>
          <a:blip r:embed="rId3" cstate="print"/>
          <a:srcRect/>
          <a:stretch>
            <a:fillRect/>
          </a:stretch>
        </p:blipFill>
        <p:spPr bwMode="auto">
          <a:xfrm>
            <a:off x="690381" y="1772816"/>
            <a:ext cx="7748588" cy="3751262"/>
          </a:xfrm>
          <a:prstGeom prst="rect">
            <a:avLst/>
          </a:prstGeom>
          <a:noFill/>
          <a:ln w="9525">
            <a:noFill/>
            <a:miter lim="800000"/>
            <a:headEnd/>
            <a:tailEnd/>
          </a:ln>
          <a:effectLst>
            <a:outerShdw dist="101600" dir="2700000" algn="ctr" rotWithShape="0">
              <a:schemeClr val="bg1">
                <a:lumMod val="85000"/>
              </a:schemeClr>
            </a:outerShdw>
          </a:effectLst>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dirty="0" smtClean="0"/>
              <a:t>Hands-on Exercise (13)</a:t>
            </a:r>
          </a:p>
        </p:txBody>
      </p:sp>
      <p:sp>
        <p:nvSpPr>
          <p:cNvPr id="77826" name="Footer Placeholder 3"/>
          <p:cNvSpPr>
            <a:spLocks noGrp="1"/>
          </p:cNvSpPr>
          <p:nvPr>
            <p:ph type="ftr" sz="quarter" idx="10"/>
          </p:nvPr>
        </p:nvSpPr>
        <p:spPr>
          <a:noFill/>
        </p:spPr>
        <p:txBody>
          <a:bodyPr/>
          <a:lstStyle/>
          <a:p>
            <a:r>
              <a:rPr lang="en-US" smtClean="0"/>
              <a:t>CUST_TOOLS_</a:t>
            </a:r>
            <a:fld id="{916C6408-0D38-457F-B24E-996173EA49FC}" type="slidenum">
              <a:rPr lang="en-US" smtClean="0"/>
              <a:pPr/>
              <a:t>72</a:t>
            </a:fld>
            <a:r>
              <a:rPr lang="en-US" smtClean="0"/>
              <a:t>0</a:t>
            </a:r>
          </a:p>
        </p:txBody>
      </p:sp>
      <p:pic>
        <p:nvPicPr>
          <p:cNvPr id="7782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77829"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Additional Validation on Lease Car</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607452"/>
            <a:ext cx="8363272" cy="705411"/>
          </a:xfrm>
          <a:noFill/>
        </p:spPr>
        <p:txBody>
          <a:bodyPr lIns="91432" tIns="45716" rIns="91432" bIns="45716" anchor="t">
            <a:noAutofit/>
          </a:bodyPr>
          <a:lstStyle/>
          <a:p>
            <a:pPr eaLnBrk="1" hangingPunct="1"/>
            <a:r>
              <a:rPr lang="en-US" sz="2600" dirty="0" smtClean="0"/>
              <a:t>QAD Enterprise Applications 2010 Enterprise Edition</a:t>
            </a:r>
          </a:p>
        </p:txBody>
      </p:sp>
      <p:sp>
        <p:nvSpPr>
          <p:cNvPr id="78851" name="Rectangle 3"/>
          <p:cNvSpPr>
            <a:spLocks noGrp="1" noChangeArrowheads="1"/>
          </p:cNvSpPr>
          <p:nvPr>
            <p:ph type="body" sz="quarter" idx="10"/>
          </p:nvPr>
        </p:nvSpPr>
        <p:spPr/>
        <p:txBody>
          <a:bodyPr lIns="91432" tIns="45716" rIns="91432" bIns="45716"/>
          <a:lstStyle/>
          <a:p>
            <a:pPr eaLnBrk="1" hangingPunct="1"/>
            <a:r>
              <a:rPr lang="en-US" smtClean="0"/>
              <a:t>Report Customization</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eaLnBrk="1" hangingPunct="1">
              <a:buNone/>
            </a:pPr>
            <a:r>
              <a:rPr lang="en-US" altLang="zh-CN" dirty="0" smtClean="0">
                <a:ea typeface="SimSun" pitchFamily="2" charset="-122"/>
              </a:rPr>
              <a:t>Three main parts:</a:t>
            </a:r>
          </a:p>
          <a:p>
            <a:r>
              <a:rPr lang="en-US" altLang="zh-CN" dirty="0" smtClean="0">
                <a:ea typeface="SimSun" pitchFamily="2" charset="-122"/>
              </a:rPr>
              <a:t>Business Reporting Component: Populates the selection criteria fields and runs the queries to create the dataset</a:t>
            </a:r>
          </a:p>
          <a:p>
            <a:r>
              <a:rPr lang="en-US" altLang="zh-CN" dirty="0" smtClean="0">
                <a:ea typeface="SimSun" pitchFamily="2" charset="-122"/>
              </a:rPr>
              <a:t>UI: Displays the selection criteria, interacts with the Business Reporting Component, and runs Crystal reports to process the report layout</a:t>
            </a:r>
          </a:p>
          <a:p>
            <a:r>
              <a:rPr lang="en-US" altLang="zh-CN" dirty="0" smtClean="0">
                <a:ea typeface="SimSun" pitchFamily="2" charset="-122"/>
              </a:rPr>
              <a:t>Crystal Reports: A reporting application from a company called Business Objects, which is used to design the report layout, and display the report at runtime</a:t>
            </a:r>
          </a:p>
        </p:txBody>
      </p:sp>
      <p:sp>
        <p:nvSpPr>
          <p:cNvPr id="79875"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79874" name="Footer Placeholder 1"/>
          <p:cNvSpPr>
            <a:spLocks noGrp="1"/>
          </p:cNvSpPr>
          <p:nvPr>
            <p:ph type="ftr" sz="quarter" idx="10"/>
          </p:nvPr>
        </p:nvSpPr>
        <p:spPr>
          <a:noFill/>
        </p:spPr>
        <p:txBody>
          <a:bodyPr/>
          <a:lstStyle/>
          <a:p>
            <a:r>
              <a:rPr lang="en-US" smtClean="0"/>
              <a:t>CUST_REP_020</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3"/>
          <p:cNvSpPr>
            <a:spLocks noGrp="1" noChangeArrowheads="1"/>
          </p:cNvSpPr>
          <p:nvPr>
            <p:ph idx="1"/>
          </p:nvPr>
        </p:nvSpPr>
        <p:spPr/>
        <p:txBody>
          <a:bodyPr/>
          <a:lstStyle/>
          <a:p>
            <a:pPr marL="0" indent="0" eaLnBrk="1" hangingPunct="1">
              <a:buNone/>
            </a:pPr>
            <a:r>
              <a:rPr lang="en-US" altLang="zh-CN" dirty="0" smtClean="0">
                <a:ea typeface="SimSun" pitchFamily="2" charset="-122"/>
              </a:rPr>
              <a:t>Development work for reports:</a:t>
            </a:r>
          </a:p>
          <a:p>
            <a:r>
              <a:rPr lang="en-US" altLang="zh-CN" dirty="0" smtClean="0">
                <a:ea typeface="SimSun" pitchFamily="2" charset="-122"/>
              </a:rPr>
              <a:t>Creating the Business Component </a:t>
            </a:r>
          </a:p>
          <a:p>
            <a:r>
              <a:rPr lang="en-US" altLang="zh-CN" dirty="0" smtClean="0">
                <a:ea typeface="SimSun" pitchFamily="2" charset="-122"/>
              </a:rPr>
              <a:t>Setting up any required translations</a:t>
            </a:r>
          </a:p>
          <a:p>
            <a:r>
              <a:rPr lang="en-US" altLang="zh-CN" dirty="0" smtClean="0">
                <a:ea typeface="SimSun" pitchFamily="2" charset="-122"/>
              </a:rPr>
              <a:t>Creating the Crystal Reports file (</a:t>
            </a:r>
            <a:r>
              <a:rPr lang="en-US" altLang="zh-CN" dirty="0" smtClean="0">
                <a:latin typeface="Courier New" pitchFamily="49" charset="0"/>
                <a:ea typeface="SimSun" pitchFamily="2" charset="-122"/>
                <a:cs typeface="Courier New" pitchFamily="49" charset="0"/>
              </a:rPr>
              <a:t>.rpt</a:t>
            </a:r>
            <a:r>
              <a:rPr lang="en-US" altLang="zh-CN" dirty="0" smtClean="0">
                <a:ea typeface="SimSun" pitchFamily="2" charset="-122"/>
              </a:rPr>
              <a:t>)</a:t>
            </a:r>
          </a:p>
        </p:txBody>
      </p:sp>
      <p:sp>
        <p:nvSpPr>
          <p:cNvPr id="80899"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80898" name="Footer Placeholder 1"/>
          <p:cNvSpPr>
            <a:spLocks noGrp="1"/>
          </p:cNvSpPr>
          <p:nvPr>
            <p:ph type="ftr" sz="quarter" idx="10"/>
          </p:nvPr>
        </p:nvSpPr>
        <p:spPr>
          <a:noFill/>
        </p:spPr>
        <p:txBody>
          <a:bodyPr/>
          <a:lstStyle/>
          <a:p>
            <a:r>
              <a:rPr lang="en-US" smtClean="0"/>
              <a:t>CUST_REP_030</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228600" lvl="1" indent="0" eaLnBrk="1" hangingPunct="1">
              <a:buNone/>
            </a:pPr>
            <a:r>
              <a:rPr lang="en-US" altLang="zh-CN" dirty="0" smtClean="0">
                <a:ea typeface="SimSun" pitchFamily="2" charset="-122"/>
              </a:rPr>
              <a:t>Inheritance from abstract foundation component </a:t>
            </a:r>
            <a:r>
              <a:rPr lang="en-US" altLang="zh-CN" dirty="0" smtClean="0">
                <a:latin typeface="Courier New" pitchFamily="49" charset="0"/>
                <a:ea typeface="SimSun" pitchFamily="2" charset="-122"/>
                <a:cs typeface="Courier New" pitchFamily="49" charset="0"/>
              </a:rPr>
              <a:t>Report Component</a:t>
            </a:r>
          </a:p>
          <a:p>
            <a:pPr lvl="1" eaLnBrk="1" hangingPunct="1"/>
            <a:endParaRPr lang="zh-CN" altLang="en-US" dirty="0" smtClean="0">
              <a:ea typeface="SimSun" pitchFamily="2" charset="-122"/>
            </a:endParaRPr>
          </a:p>
        </p:txBody>
      </p:sp>
      <p:sp>
        <p:nvSpPr>
          <p:cNvPr id="81923"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81922" name="Footer Placeholder 1"/>
          <p:cNvSpPr>
            <a:spLocks noGrp="1"/>
          </p:cNvSpPr>
          <p:nvPr>
            <p:ph type="ftr" sz="quarter" idx="10"/>
          </p:nvPr>
        </p:nvSpPr>
        <p:spPr>
          <a:noFill/>
        </p:spPr>
        <p:txBody>
          <a:bodyPr/>
          <a:lstStyle/>
          <a:p>
            <a:r>
              <a:rPr lang="en-US" smtClean="0"/>
              <a:t>CUST_REP_040</a:t>
            </a:r>
          </a:p>
        </p:txBody>
      </p:sp>
      <p:pic>
        <p:nvPicPr>
          <p:cNvPr id="81925" name="Picture 4"/>
          <p:cNvPicPr>
            <a:picLocks noChangeAspect="1" noChangeArrowheads="1"/>
          </p:cNvPicPr>
          <p:nvPr/>
        </p:nvPicPr>
        <p:blipFill>
          <a:blip r:embed="rId3" cstate="print"/>
          <a:srcRect/>
          <a:stretch>
            <a:fillRect/>
          </a:stretch>
        </p:blipFill>
        <p:spPr bwMode="auto">
          <a:xfrm>
            <a:off x="846427" y="2636912"/>
            <a:ext cx="7445375" cy="3008312"/>
          </a:xfrm>
          <a:prstGeom prst="rect">
            <a:avLst/>
          </a:prstGeom>
          <a:noFill/>
          <a:ln w="9525" algn="ctr">
            <a:noFill/>
            <a:miter lim="800000"/>
            <a:headEnd/>
            <a:tailEnd/>
          </a:ln>
        </p:spPr>
      </p:pic>
      <p:sp>
        <p:nvSpPr>
          <p:cNvPr id="81926" name="Oval 5"/>
          <p:cNvSpPr>
            <a:spLocks noChangeArrowheads="1"/>
          </p:cNvSpPr>
          <p:nvPr/>
        </p:nvSpPr>
        <p:spPr bwMode="auto">
          <a:xfrm>
            <a:off x="1246477" y="4941962"/>
            <a:ext cx="1328738" cy="215900"/>
          </a:xfrm>
          <a:prstGeom prst="ellipse">
            <a:avLst/>
          </a:prstGeom>
          <a:noFill/>
          <a:ln w="9525" algn="ctr">
            <a:solidFill>
              <a:srgbClr val="FF0000"/>
            </a:solidFill>
            <a:round/>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3"/>
          <p:cNvSpPr>
            <a:spLocks noGrp="1" noChangeArrowheads="1"/>
          </p:cNvSpPr>
          <p:nvPr>
            <p:ph idx="1"/>
          </p:nvPr>
        </p:nvSpPr>
        <p:spPr/>
        <p:txBody>
          <a:bodyPr>
            <a:normAutofit lnSpcReduction="10000"/>
          </a:bodyPr>
          <a:lstStyle/>
          <a:p>
            <a:pPr marL="0" indent="0" eaLnBrk="1" hangingPunct="1">
              <a:lnSpc>
                <a:spcPct val="80000"/>
              </a:lnSpc>
              <a:buNone/>
            </a:pPr>
            <a:r>
              <a:rPr lang="en-US" altLang="zh-CN" dirty="0" smtClean="0">
                <a:ea typeface="SimSun" pitchFamily="2" charset="-122"/>
              </a:rPr>
              <a:t>Report business component development</a:t>
            </a:r>
          </a:p>
          <a:p>
            <a:pPr>
              <a:lnSpc>
                <a:spcPct val="80000"/>
              </a:lnSpc>
            </a:pPr>
            <a:r>
              <a:rPr lang="en-US" altLang="zh-CN" dirty="0" smtClean="0">
                <a:ea typeface="SimSun" pitchFamily="2" charset="-122"/>
              </a:rPr>
              <a:t>A report component typically hosts logic for multiple reports. For each report:</a:t>
            </a:r>
          </a:p>
          <a:p>
            <a:pPr lvl="1">
              <a:lnSpc>
                <a:spcPct val="80000"/>
              </a:lnSpc>
            </a:pPr>
            <a:r>
              <a:rPr lang="en-US" altLang="zh-CN" dirty="0" smtClean="0">
                <a:ea typeface="SimSun" pitchFamily="2" charset="-122"/>
              </a:rPr>
              <a:t>A report execution method is developed</a:t>
            </a:r>
          </a:p>
          <a:p>
            <a:pPr lvl="1">
              <a:lnSpc>
                <a:spcPct val="80000"/>
              </a:lnSpc>
            </a:pPr>
            <a:r>
              <a:rPr lang="en-US" altLang="zh-CN" dirty="0" smtClean="0">
                <a:ea typeface="SimSun" pitchFamily="2" charset="-122"/>
              </a:rPr>
              <a:t>An activity is defined</a:t>
            </a:r>
          </a:p>
          <a:p>
            <a:pPr lvl="1">
              <a:lnSpc>
                <a:spcPct val="80000"/>
              </a:lnSpc>
            </a:pPr>
            <a:r>
              <a:rPr lang="en-US" altLang="zh-CN" dirty="0" smtClean="0">
                <a:ea typeface="SimSun" pitchFamily="2" charset="-122"/>
              </a:rPr>
              <a:t>A report dataset is defined</a:t>
            </a:r>
          </a:p>
          <a:p>
            <a:pPr>
              <a:lnSpc>
                <a:spcPct val="80000"/>
              </a:lnSpc>
            </a:pPr>
            <a:r>
              <a:rPr lang="en-US" altLang="zh-CN" dirty="0" smtClean="0">
                <a:ea typeface="SimSun" pitchFamily="2" charset="-122"/>
              </a:rPr>
              <a:t>All of the above reflect the report name in their name</a:t>
            </a:r>
          </a:p>
          <a:p>
            <a:pPr lvl="1"/>
            <a:r>
              <a:rPr lang="en-US" altLang="zh-CN" dirty="0" smtClean="0">
                <a:ea typeface="SimSun" pitchFamily="2" charset="-122"/>
              </a:rPr>
              <a:t>The method name is the report name.</a:t>
            </a:r>
            <a:br>
              <a:rPr lang="en-US" altLang="zh-CN" dirty="0" smtClean="0">
                <a:ea typeface="SimSun" pitchFamily="2" charset="-122"/>
              </a:rPr>
            </a:br>
            <a:r>
              <a:rPr lang="en-US" altLang="zh-CN" dirty="0" smtClean="0">
                <a:ea typeface="SimSun" pitchFamily="2" charset="-122"/>
              </a:rPr>
              <a:t>For example, </a:t>
            </a:r>
            <a:r>
              <a:rPr lang="en-US" altLang="zh-CN" dirty="0" err="1" smtClean="0">
                <a:ea typeface="SimSun" pitchFamily="2" charset="-122"/>
              </a:rPr>
              <a:t>bglreport.</a:t>
            </a:r>
            <a:r>
              <a:rPr lang="en-US" altLang="zh-CN" dirty="0" err="1" smtClean="0">
                <a:solidFill>
                  <a:schemeClr val="hlink"/>
                </a:solidFill>
                <a:ea typeface="SimSun" pitchFamily="2" charset="-122"/>
              </a:rPr>
              <a:t>balancebycurrency</a:t>
            </a:r>
            <a:endParaRPr lang="en-US" altLang="zh-CN" dirty="0" smtClean="0">
              <a:solidFill>
                <a:schemeClr val="hlink"/>
              </a:solidFill>
              <a:ea typeface="SimSun" pitchFamily="2" charset="-122"/>
            </a:endParaRPr>
          </a:p>
          <a:p>
            <a:pPr lvl="1"/>
            <a:r>
              <a:rPr lang="en-US" altLang="zh-CN" dirty="0" smtClean="0">
                <a:ea typeface="SimSun" pitchFamily="2" charset="-122"/>
              </a:rPr>
              <a:t>The activity name is the report name.</a:t>
            </a:r>
            <a:br>
              <a:rPr lang="en-US" altLang="zh-CN" dirty="0" smtClean="0">
                <a:ea typeface="SimSun" pitchFamily="2" charset="-122"/>
              </a:rPr>
            </a:br>
            <a:r>
              <a:rPr lang="en-US" altLang="zh-CN" dirty="0" smtClean="0">
                <a:ea typeface="SimSun" pitchFamily="2" charset="-122"/>
              </a:rPr>
              <a:t>For example, </a:t>
            </a:r>
            <a:r>
              <a:rPr lang="en-US" altLang="zh-CN" dirty="0" err="1" smtClean="0">
                <a:ea typeface="SimSun" pitchFamily="2" charset="-122"/>
              </a:rPr>
              <a:t>bglreport.</a:t>
            </a:r>
            <a:r>
              <a:rPr lang="en-US" altLang="zh-CN" dirty="0" err="1" smtClean="0">
                <a:solidFill>
                  <a:schemeClr val="hlink"/>
                </a:solidFill>
                <a:ea typeface="SimSun" pitchFamily="2" charset="-122"/>
              </a:rPr>
              <a:t>balancebycurrency</a:t>
            </a:r>
            <a:endParaRPr lang="en-US" altLang="zh-CN" dirty="0" smtClean="0">
              <a:ea typeface="SimSun" pitchFamily="2" charset="-122"/>
            </a:endParaRPr>
          </a:p>
          <a:p>
            <a:pPr lvl="1"/>
            <a:r>
              <a:rPr lang="en-US" altLang="zh-CN" dirty="0" smtClean="0">
                <a:ea typeface="SimSun" pitchFamily="2" charset="-122"/>
              </a:rPr>
              <a:t>The report dataset is </a:t>
            </a:r>
            <a:r>
              <a:rPr lang="en-US" altLang="zh-CN" dirty="0" smtClean="0">
                <a:latin typeface="Arial" charset="0"/>
                <a:ea typeface="SimSun" pitchFamily="2" charset="-122"/>
              </a:rPr>
              <a:t>“</a:t>
            </a:r>
            <a:r>
              <a:rPr lang="en-US" altLang="zh-CN" dirty="0" err="1" smtClean="0">
                <a:ea typeface="SimSun" pitchFamily="2" charset="-122"/>
              </a:rPr>
              <a:t>dcr</a:t>
            </a:r>
            <a:r>
              <a:rPr lang="en-US" altLang="zh-CN" dirty="0" smtClean="0">
                <a:latin typeface="Arial" charset="0"/>
                <a:ea typeface="SimSun" pitchFamily="2" charset="-122"/>
              </a:rPr>
              <a:t>”</a:t>
            </a:r>
            <a:r>
              <a:rPr lang="en-US" altLang="zh-CN" dirty="0" smtClean="0">
                <a:ea typeface="SimSun" pitchFamily="2" charset="-122"/>
              </a:rPr>
              <a:t> + the report name.</a:t>
            </a:r>
            <a:br>
              <a:rPr lang="en-US" altLang="zh-CN" dirty="0" smtClean="0">
                <a:ea typeface="SimSun" pitchFamily="2" charset="-122"/>
              </a:rPr>
            </a:br>
            <a:r>
              <a:rPr lang="en-US" altLang="zh-CN" dirty="0" smtClean="0">
                <a:ea typeface="SimSun" pitchFamily="2" charset="-122"/>
              </a:rPr>
              <a:t>For example, </a:t>
            </a:r>
            <a:r>
              <a:rPr lang="en-US" altLang="zh-CN" dirty="0" err="1" smtClean="0">
                <a:ea typeface="SimSun" pitchFamily="2" charset="-122"/>
              </a:rPr>
              <a:t>dcr</a:t>
            </a:r>
            <a:r>
              <a:rPr lang="en-US" altLang="zh-CN" dirty="0" err="1" smtClean="0">
                <a:solidFill>
                  <a:schemeClr val="hlink"/>
                </a:solidFill>
                <a:ea typeface="SimSun" pitchFamily="2" charset="-122"/>
              </a:rPr>
              <a:t>balancebycurrency</a:t>
            </a:r>
            <a:endParaRPr lang="en-US" altLang="zh-CN" dirty="0" smtClean="0">
              <a:solidFill>
                <a:schemeClr val="hlink"/>
              </a:solidFill>
              <a:ea typeface="SimSun" pitchFamily="2" charset="-122"/>
            </a:endParaRPr>
          </a:p>
        </p:txBody>
      </p:sp>
      <p:sp>
        <p:nvSpPr>
          <p:cNvPr id="82947"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82946" name="Footer Placeholder 1"/>
          <p:cNvSpPr>
            <a:spLocks noGrp="1"/>
          </p:cNvSpPr>
          <p:nvPr>
            <p:ph type="ftr" sz="quarter" idx="10"/>
          </p:nvPr>
        </p:nvSpPr>
        <p:spPr>
          <a:noFill/>
        </p:spPr>
        <p:txBody>
          <a:bodyPr/>
          <a:lstStyle/>
          <a:p>
            <a:r>
              <a:rPr lang="en-US" smtClean="0"/>
              <a:t>CUST_REP_050</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 report execution method</a:t>
            </a:r>
          </a:p>
        </p:txBody>
      </p:sp>
      <p:sp>
        <p:nvSpPr>
          <p:cNvPr id="83971"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83970" name="Footer Placeholder 1"/>
          <p:cNvSpPr>
            <a:spLocks noGrp="1"/>
          </p:cNvSpPr>
          <p:nvPr>
            <p:ph type="ftr" sz="quarter" idx="10"/>
          </p:nvPr>
        </p:nvSpPr>
        <p:spPr>
          <a:noFill/>
        </p:spPr>
        <p:txBody>
          <a:bodyPr/>
          <a:lstStyle/>
          <a:p>
            <a:r>
              <a:rPr lang="en-US" smtClean="0"/>
              <a:t>CUST_REP_060</a:t>
            </a:r>
          </a:p>
        </p:txBody>
      </p:sp>
      <p:pic>
        <p:nvPicPr>
          <p:cNvPr id="83973" name="Picture 4"/>
          <p:cNvPicPr>
            <a:picLocks noChangeAspect="1" noChangeArrowheads="1"/>
          </p:cNvPicPr>
          <p:nvPr/>
        </p:nvPicPr>
        <p:blipFill>
          <a:blip r:embed="rId3" cstate="print"/>
          <a:srcRect/>
          <a:stretch>
            <a:fillRect/>
          </a:stretch>
        </p:blipFill>
        <p:spPr bwMode="auto">
          <a:xfrm>
            <a:off x="835794" y="1556792"/>
            <a:ext cx="7446963" cy="4475162"/>
          </a:xfrm>
          <a:prstGeom prst="rect">
            <a:avLst/>
          </a:prstGeom>
          <a:noFill/>
          <a:ln w="9525" algn="ctr">
            <a:noFill/>
            <a:miter lim="800000"/>
            <a:headEnd/>
            <a:tailEnd/>
          </a:ln>
        </p:spPr>
      </p:pic>
      <p:sp>
        <p:nvSpPr>
          <p:cNvPr id="83974" name="AutoShape 6"/>
          <p:cNvSpPr>
            <a:spLocks/>
          </p:cNvSpPr>
          <p:nvPr/>
        </p:nvSpPr>
        <p:spPr bwMode="auto">
          <a:xfrm>
            <a:off x="4558482" y="4796879"/>
            <a:ext cx="141287"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a:p>
        </p:txBody>
      </p:sp>
      <p:sp>
        <p:nvSpPr>
          <p:cNvPr id="806919" name="Rectangle 7"/>
          <p:cNvSpPr>
            <a:spLocks noChangeArrowheads="1"/>
          </p:cNvSpPr>
          <p:nvPr/>
        </p:nvSpPr>
        <p:spPr bwMode="auto">
          <a:xfrm>
            <a:off x="5557019" y="3572917"/>
            <a:ext cx="3057525"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a:latin typeface="+mj-lt"/>
                <a:ea typeface="宋体" pitchFamily="2" charset="-122"/>
              </a:rPr>
              <a:t>Report method with</a:t>
            </a:r>
          </a:p>
          <a:p>
            <a:pPr>
              <a:defRPr/>
            </a:pPr>
            <a:r>
              <a:rPr lang="en-US" altLang="zh-CN" sz="2000" b="0">
                <a:latin typeface="+mj-lt"/>
                <a:ea typeface="宋体" pitchFamily="2" charset="-122"/>
              </a:rPr>
              <a:t>fixed set of parameters</a:t>
            </a:r>
          </a:p>
        </p:txBody>
      </p:sp>
      <p:cxnSp>
        <p:nvCxnSpPr>
          <p:cNvPr id="83976" name="AutoShape 8"/>
          <p:cNvCxnSpPr>
            <a:cxnSpLocks noChangeShapeType="1"/>
            <a:stCxn id="806919" idx="2"/>
            <a:endCxn id="83974" idx="1"/>
          </p:cNvCxnSpPr>
          <p:nvPr/>
        </p:nvCxnSpPr>
        <p:spPr bwMode="auto">
          <a:xfrm flipH="1">
            <a:off x="4699769" y="4292054"/>
            <a:ext cx="2386013" cy="962025"/>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8"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An activity</a:t>
            </a:r>
          </a:p>
        </p:txBody>
      </p:sp>
      <p:sp>
        <p:nvSpPr>
          <p:cNvPr id="84997"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84994" name="Footer Placeholder 1"/>
          <p:cNvSpPr>
            <a:spLocks noGrp="1"/>
          </p:cNvSpPr>
          <p:nvPr>
            <p:ph type="ftr" sz="quarter" idx="10"/>
          </p:nvPr>
        </p:nvSpPr>
        <p:spPr>
          <a:noFill/>
        </p:spPr>
        <p:txBody>
          <a:bodyPr/>
          <a:lstStyle/>
          <a:p>
            <a:r>
              <a:rPr lang="en-US" smtClean="0"/>
              <a:t>CUST_REP_070</a:t>
            </a:r>
          </a:p>
        </p:txBody>
      </p:sp>
      <p:pic>
        <p:nvPicPr>
          <p:cNvPr id="84995" name="Picture 5"/>
          <p:cNvPicPr>
            <a:picLocks noChangeAspect="1" noChangeArrowheads="1"/>
          </p:cNvPicPr>
          <p:nvPr/>
        </p:nvPicPr>
        <p:blipFill>
          <a:blip r:embed="rId3" cstate="print"/>
          <a:srcRect/>
          <a:stretch>
            <a:fillRect/>
          </a:stretch>
        </p:blipFill>
        <p:spPr bwMode="auto">
          <a:xfrm>
            <a:off x="1147515" y="3922166"/>
            <a:ext cx="6824662" cy="2243138"/>
          </a:xfrm>
          <a:prstGeom prst="rect">
            <a:avLst/>
          </a:prstGeom>
          <a:noFill/>
          <a:ln w="9525" algn="ctr">
            <a:noFill/>
            <a:miter lim="800000"/>
            <a:headEnd/>
            <a:tailEnd/>
          </a:ln>
        </p:spPr>
      </p:pic>
      <p:pic>
        <p:nvPicPr>
          <p:cNvPr id="84996" name="Picture 7"/>
          <p:cNvPicPr>
            <a:picLocks noChangeAspect="1" noChangeArrowheads="1"/>
          </p:cNvPicPr>
          <p:nvPr/>
        </p:nvPicPr>
        <p:blipFill>
          <a:blip r:embed="rId4" cstate="print"/>
          <a:srcRect/>
          <a:stretch>
            <a:fillRect/>
          </a:stretch>
        </p:blipFill>
        <p:spPr bwMode="auto">
          <a:xfrm>
            <a:off x="1147515" y="1396454"/>
            <a:ext cx="6824662" cy="2392362"/>
          </a:xfrm>
          <a:prstGeom prst="rect">
            <a:avLst/>
          </a:prstGeom>
          <a:noFill/>
          <a:ln w="9525" algn="ctr">
            <a:noFill/>
            <a:miter lim="800000"/>
            <a:headEnd/>
            <a:tailEnd/>
          </a:ln>
        </p:spPr>
      </p:pic>
      <p:sp>
        <p:nvSpPr>
          <p:cNvPr id="84999" name="Oval 6"/>
          <p:cNvSpPr>
            <a:spLocks noChangeArrowheads="1"/>
          </p:cNvSpPr>
          <p:nvPr/>
        </p:nvSpPr>
        <p:spPr bwMode="auto">
          <a:xfrm>
            <a:off x="1298327" y="5141366"/>
            <a:ext cx="1217613" cy="166688"/>
          </a:xfrm>
          <a:prstGeom prst="ellipse">
            <a:avLst/>
          </a:prstGeom>
          <a:noFill/>
          <a:ln w="9525" algn="ctr">
            <a:solidFill>
              <a:srgbClr val="FF0000"/>
            </a:solidFill>
            <a:round/>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2292" name="Rectangle 3"/>
          <p:cNvSpPr>
            <a:spLocks noGrp="1" noChangeArrowheads="1"/>
          </p:cNvSpPr>
          <p:nvPr>
            <p:ph type="title"/>
          </p:nvPr>
        </p:nvSpPr>
        <p:spPr>
          <a:noFill/>
        </p:spPr>
        <p:txBody>
          <a:bodyPr/>
          <a:lstStyle/>
          <a:p>
            <a:pPr eaLnBrk="1" hangingPunct="1"/>
            <a:r>
              <a:rPr lang="en-US" dirty="0" smtClean="0"/>
              <a:t>Navigating </a:t>
            </a:r>
            <a:r>
              <a:rPr lang="en-US" smtClean="0"/>
              <a:t>HTML Documentation</a:t>
            </a:r>
            <a:endParaRPr lang="en-US" dirty="0" smtClean="0"/>
          </a:p>
        </p:txBody>
      </p:sp>
      <p:sp>
        <p:nvSpPr>
          <p:cNvPr id="12290" name="Footer Placeholder 3"/>
          <p:cNvSpPr>
            <a:spLocks noGrp="1"/>
          </p:cNvSpPr>
          <p:nvPr>
            <p:ph type="ftr" sz="quarter" idx="10"/>
          </p:nvPr>
        </p:nvSpPr>
        <p:spPr>
          <a:noFill/>
        </p:spPr>
        <p:txBody>
          <a:bodyPr/>
          <a:lstStyle/>
          <a:p>
            <a:r>
              <a:rPr lang="en-US" dirty="0" smtClean="0"/>
              <a:t>CUST_TOOLS_0</a:t>
            </a:r>
            <a:fld id="{4290E623-660F-439D-B8B5-245D7F628B51}" type="slidenum">
              <a:rPr lang="en-US" smtClean="0"/>
              <a:pPr/>
              <a:t>8</a:t>
            </a:fld>
            <a:r>
              <a:rPr lang="en-US" dirty="0" smtClean="0"/>
              <a:t>0</a:t>
            </a:r>
          </a:p>
        </p:txBody>
      </p:sp>
      <p:grpSp>
        <p:nvGrpSpPr>
          <p:cNvPr id="12293" name="Group 9"/>
          <p:cNvGrpSpPr>
            <a:grpSpLocks/>
          </p:cNvGrpSpPr>
          <p:nvPr/>
        </p:nvGrpSpPr>
        <p:grpSpPr bwMode="auto">
          <a:xfrm>
            <a:off x="910895" y="1556792"/>
            <a:ext cx="7294562" cy="4529137"/>
            <a:chOff x="593" y="1255"/>
            <a:chExt cx="4978" cy="2853"/>
          </a:xfrm>
        </p:grpSpPr>
        <p:pic>
          <p:nvPicPr>
            <p:cNvPr id="12294" name="Picture 4"/>
            <p:cNvPicPr>
              <a:picLocks noChangeAspect="1" noChangeArrowheads="1"/>
            </p:cNvPicPr>
            <p:nvPr/>
          </p:nvPicPr>
          <p:blipFill>
            <a:blip r:embed="rId3" cstate="print"/>
            <a:srcRect/>
            <a:stretch>
              <a:fillRect/>
            </a:stretch>
          </p:blipFill>
          <p:spPr bwMode="auto">
            <a:xfrm>
              <a:off x="599" y="1255"/>
              <a:ext cx="4392" cy="2037"/>
            </a:xfrm>
            <a:prstGeom prst="rect">
              <a:avLst/>
            </a:prstGeom>
            <a:noFill/>
            <a:ln w="19050" algn="ctr">
              <a:noFill/>
              <a:miter lim="800000"/>
              <a:headEnd/>
              <a:tailEnd/>
            </a:ln>
          </p:spPr>
        </p:pic>
        <p:pic>
          <p:nvPicPr>
            <p:cNvPr id="12295" name="Picture 5"/>
            <p:cNvPicPr>
              <a:picLocks noChangeAspect="1" noChangeArrowheads="1"/>
            </p:cNvPicPr>
            <p:nvPr/>
          </p:nvPicPr>
          <p:blipFill>
            <a:blip r:embed="rId4" cstate="print"/>
            <a:srcRect/>
            <a:stretch>
              <a:fillRect/>
            </a:stretch>
          </p:blipFill>
          <p:spPr bwMode="auto">
            <a:xfrm>
              <a:off x="593" y="3309"/>
              <a:ext cx="4403" cy="799"/>
            </a:xfrm>
            <a:prstGeom prst="rect">
              <a:avLst/>
            </a:prstGeom>
            <a:noFill/>
            <a:ln w="19050" algn="ctr">
              <a:noFill/>
              <a:miter lim="800000"/>
              <a:headEnd/>
              <a:tailEnd/>
            </a:ln>
          </p:spPr>
        </p:pic>
        <p:sp>
          <p:nvSpPr>
            <p:cNvPr id="12296" name="Text Box 6"/>
            <p:cNvSpPr txBox="1">
              <a:spLocks noChangeArrowheads="1"/>
            </p:cNvSpPr>
            <p:nvPr/>
          </p:nvSpPr>
          <p:spPr bwMode="auto">
            <a:xfrm>
              <a:off x="3710" y="2478"/>
              <a:ext cx="1861" cy="73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object dataset = </a:t>
              </a:r>
              <a:r>
                <a:rPr lang="en-US" sz="1600" b="0" dirty="0" smtClean="0">
                  <a:latin typeface="+mj-lt"/>
                </a:rPr>
                <a:t>Tables </a:t>
              </a:r>
              <a:r>
                <a:rPr lang="en-US" sz="1600" b="0" dirty="0">
                  <a:latin typeface="+mj-lt"/>
                </a:rPr>
                <a:t>for which access is governed by this component</a:t>
              </a:r>
            </a:p>
          </p:txBody>
        </p:sp>
        <p:cxnSp>
          <p:nvCxnSpPr>
            <p:cNvPr id="12297" name="AutoShape 7"/>
            <p:cNvCxnSpPr>
              <a:cxnSpLocks noChangeShapeType="1"/>
              <a:stCxn id="12296" idx="1"/>
              <a:endCxn id="12298" idx="6"/>
            </p:cNvCxnSpPr>
            <p:nvPr/>
          </p:nvCxnSpPr>
          <p:spPr bwMode="auto">
            <a:xfrm rot="10800000" flipV="1">
              <a:off x="1718" y="2846"/>
              <a:ext cx="1992" cy="164"/>
            </a:xfrm>
            <a:prstGeom prst="straightConnector1">
              <a:avLst/>
            </a:prstGeom>
            <a:noFill/>
            <a:ln w="19050">
              <a:solidFill>
                <a:srgbClr val="CC3300"/>
              </a:solidFill>
              <a:round/>
              <a:headEnd/>
              <a:tailEnd type="triangle" w="med" len="med"/>
            </a:ln>
          </p:spPr>
        </p:cxnSp>
        <p:sp>
          <p:nvSpPr>
            <p:cNvPr id="12298" name="Oval 8"/>
            <p:cNvSpPr>
              <a:spLocks noChangeArrowheads="1"/>
            </p:cNvSpPr>
            <p:nvPr/>
          </p:nvSpPr>
          <p:spPr bwMode="auto">
            <a:xfrm>
              <a:off x="783" y="2951"/>
              <a:ext cx="935" cy="118"/>
            </a:xfrm>
            <a:prstGeom prst="ellipse">
              <a:avLst/>
            </a:prstGeom>
            <a:noFill/>
            <a:ln w="19050" algn="ctr">
              <a:solidFill>
                <a:srgbClr val="CC3300"/>
              </a:solidFill>
              <a:round/>
              <a:headEnd/>
              <a:tailEnd/>
            </a:ln>
          </p:spPr>
          <p:txBody>
            <a:bodyPr wrap="none" tIns="91440" bIns="91440" anchor="ctr"/>
            <a:lstStyle/>
            <a:p>
              <a:endParaRPr lang="en-IE" dirty="0"/>
            </a:p>
          </p:txBody>
        </p:sp>
      </p:gr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0" lvl="1" indent="0" eaLnBrk="1" hangingPunct="1">
              <a:lnSpc>
                <a:spcPct val="100000"/>
              </a:lnSpc>
              <a:buNone/>
            </a:pPr>
            <a:r>
              <a:rPr lang="en-US" altLang="zh-CN" sz="2800" dirty="0" smtClean="0">
                <a:ea typeface="SimSun" pitchFamily="2" charset="-122"/>
              </a:rPr>
              <a:t>Implementation of methods:</a:t>
            </a:r>
          </a:p>
          <a:p>
            <a:r>
              <a:rPr lang="en-US" altLang="zh-CN" dirty="0" err="1" smtClean="0">
                <a:latin typeface="Courier New" pitchFamily="49" charset="0"/>
                <a:ea typeface="SimSun" pitchFamily="2" charset="-122"/>
                <a:cs typeface="Courier New" pitchFamily="49" charset="0"/>
              </a:rPr>
              <a:t>GetBusinessFields</a:t>
            </a:r>
            <a:endParaRPr lang="en-US" altLang="zh-CN" dirty="0" smtClean="0">
              <a:latin typeface="Courier New" pitchFamily="49" charset="0"/>
              <a:ea typeface="SimSun" pitchFamily="2" charset="-122"/>
              <a:cs typeface="Courier New" pitchFamily="49" charset="0"/>
            </a:endParaRPr>
          </a:p>
          <a:p>
            <a:r>
              <a:rPr lang="en-US" altLang="zh-CN" dirty="0" err="1" smtClean="0">
                <a:latin typeface="Courier New" pitchFamily="49" charset="0"/>
                <a:ea typeface="SimSun" pitchFamily="2" charset="-122"/>
                <a:cs typeface="Courier New" pitchFamily="49" charset="0"/>
              </a:rPr>
              <a:t>SetDataItemsBasedonFilterTT</a:t>
            </a:r>
            <a:endParaRPr lang="en-US" altLang="zh-CN" dirty="0" smtClean="0">
              <a:latin typeface="Courier New" pitchFamily="49" charset="0"/>
              <a:ea typeface="SimSun" pitchFamily="2" charset="-122"/>
              <a:cs typeface="Courier New" pitchFamily="49" charset="0"/>
            </a:endParaRPr>
          </a:p>
          <a:p>
            <a:r>
              <a:rPr lang="en-US" altLang="zh-CN" dirty="0" smtClean="0">
                <a:ea typeface="SimSun" pitchFamily="2" charset="-122"/>
              </a:rPr>
              <a:t>Report execution method</a:t>
            </a:r>
          </a:p>
        </p:txBody>
      </p:sp>
      <p:sp>
        <p:nvSpPr>
          <p:cNvPr id="86019"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86018" name="Footer Placeholder 1"/>
          <p:cNvSpPr>
            <a:spLocks noGrp="1"/>
          </p:cNvSpPr>
          <p:nvPr>
            <p:ph type="ftr" sz="quarter" idx="10"/>
          </p:nvPr>
        </p:nvSpPr>
        <p:spPr>
          <a:noFill/>
        </p:spPr>
        <p:txBody>
          <a:bodyPr/>
          <a:lstStyle/>
          <a:p>
            <a:r>
              <a:rPr lang="en-US" smtClean="0"/>
              <a:t>CUST_REP_080</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lstStyle/>
          <a:p>
            <a:pPr eaLnBrk="1" hangingPunct="1">
              <a:buNone/>
            </a:pPr>
            <a:r>
              <a:rPr lang="en-US" altLang="zh-CN" dirty="0" err="1" smtClean="0">
                <a:latin typeface="Courier New" pitchFamily="49" charset="0"/>
                <a:ea typeface="SimSun" pitchFamily="2" charset="-122"/>
                <a:cs typeface="Courier New" pitchFamily="49" charset="0"/>
              </a:rPr>
              <a:t>GetBusinessFields</a:t>
            </a:r>
            <a:endParaRPr lang="en-US" altLang="zh-CN" dirty="0" smtClean="0">
              <a:latin typeface="Courier New" pitchFamily="49" charset="0"/>
              <a:ea typeface="SimSun" pitchFamily="2" charset="-122"/>
              <a:cs typeface="Courier New" pitchFamily="49" charset="0"/>
            </a:endParaRPr>
          </a:p>
          <a:p>
            <a:pPr marL="0" lvl="1" indent="0" eaLnBrk="1" hangingPunct="1">
              <a:buNone/>
            </a:pPr>
            <a:r>
              <a:rPr lang="en-US" altLang="zh-CN" dirty="0" smtClean="0">
                <a:ea typeface="SimSun" pitchFamily="2" charset="-122"/>
                <a:cs typeface="Courier New" pitchFamily="49" charset="0"/>
              </a:rPr>
              <a:t>Records in </a:t>
            </a:r>
            <a:r>
              <a:rPr lang="en-US" altLang="zh-CN" dirty="0" err="1" smtClean="0">
                <a:latin typeface="Courier New" pitchFamily="49" charset="0"/>
                <a:ea typeface="SimSun" pitchFamily="2" charset="-122"/>
                <a:cs typeface="Courier New" pitchFamily="49" charset="0"/>
              </a:rPr>
              <a:t>tBusinessFields</a:t>
            </a:r>
            <a:r>
              <a:rPr lang="en-US" altLang="zh-CN" dirty="0" smtClean="0">
                <a:ea typeface="SimSun" pitchFamily="2" charset="-122"/>
                <a:cs typeface="Courier New" pitchFamily="49" charset="0"/>
              </a:rPr>
              <a:t> are created for all possible filter fields of reports</a:t>
            </a:r>
          </a:p>
        </p:txBody>
      </p:sp>
      <p:sp>
        <p:nvSpPr>
          <p:cNvPr id="87043"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87042" name="Footer Placeholder 1"/>
          <p:cNvSpPr>
            <a:spLocks noGrp="1"/>
          </p:cNvSpPr>
          <p:nvPr>
            <p:ph type="ftr" sz="quarter" idx="10"/>
          </p:nvPr>
        </p:nvSpPr>
        <p:spPr>
          <a:noFill/>
        </p:spPr>
        <p:txBody>
          <a:bodyPr/>
          <a:lstStyle/>
          <a:p>
            <a:r>
              <a:rPr lang="en-US" smtClean="0"/>
              <a:t>CUST_REP_090</a:t>
            </a:r>
          </a:p>
        </p:txBody>
      </p:sp>
      <p:pic>
        <p:nvPicPr>
          <p:cNvPr id="87045" name="Picture 4"/>
          <p:cNvPicPr>
            <a:picLocks noChangeAspect="1" noChangeArrowheads="1"/>
          </p:cNvPicPr>
          <p:nvPr/>
        </p:nvPicPr>
        <p:blipFill>
          <a:blip r:embed="rId3" cstate="print"/>
          <a:srcRect/>
          <a:stretch>
            <a:fillRect/>
          </a:stretch>
        </p:blipFill>
        <p:spPr bwMode="auto">
          <a:xfrm>
            <a:off x="1808634" y="2276872"/>
            <a:ext cx="5516562" cy="2233613"/>
          </a:xfrm>
          <a:prstGeom prst="rect">
            <a:avLst/>
          </a:prstGeom>
          <a:noFill/>
          <a:ln w="9525" algn="ctr">
            <a:noFill/>
            <a:miter lim="800000"/>
            <a:headEnd/>
            <a:tailEnd/>
          </a:ln>
        </p:spPr>
      </p:pic>
      <p:pic>
        <p:nvPicPr>
          <p:cNvPr id="87046" name="Picture 6"/>
          <p:cNvPicPr>
            <a:picLocks noChangeAspect="1" noChangeArrowheads="1"/>
          </p:cNvPicPr>
          <p:nvPr/>
        </p:nvPicPr>
        <p:blipFill>
          <a:blip r:embed="rId4" cstate="print"/>
          <a:srcRect/>
          <a:stretch>
            <a:fillRect/>
          </a:stretch>
        </p:blipFill>
        <p:spPr bwMode="auto">
          <a:xfrm>
            <a:off x="1011709" y="3923110"/>
            <a:ext cx="7445375" cy="2097087"/>
          </a:xfrm>
          <a:prstGeom prst="rect">
            <a:avLst/>
          </a:prstGeom>
          <a:noFill/>
          <a:ln w="9525" algn="ctr">
            <a:noFill/>
            <a:miter lim="800000"/>
            <a:headEnd/>
            <a:tailEnd/>
          </a:ln>
        </p:spPr>
      </p:pic>
      <p:sp>
        <p:nvSpPr>
          <p:cNvPr id="87047" name="Oval 7"/>
          <p:cNvSpPr>
            <a:spLocks noChangeArrowheads="1"/>
          </p:cNvSpPr>
          <p:nvPr/>
        </p:nvSpPr>
        <p:spPr bwMode="auto">
          <a:xfrm>
            <a:off x="3535834" y="4796235"/>
            <a:ext cx="1330325" cy="215900"/>
          </a:xfrm>
          <a:prstGeom prst="ellipse">
            <a:avLst/>
          </a:prstGeom>
          <a:noFill/>
          <a:ln w="9525" algn="ctr">
            <a:solidFill>
              <a:srgbClr val="FF0000"/>
            </a:solidFill>
            <a:round/>
            <a:headEnd/>
            <a:tailEnd/>
          </a:ln>
        </p:spPr>
        <p:txBody>
          <a:bodyPr wrap="none" tIns="91440" bIns="91440" anchor="ctr"/>
          <a:lstStyle/>
          <a:p>
            <a:endParaRPr lang="en-US"/>
          </a:p>
        </p:txBody>
      </p:sp>
      <p:sp>
        <p:nvSpPr>
          <p:cNvPr id="811016" name="Rectangle 8"/>
          <p:cNvSpPr>
            <a:spLocks noChangeArrowheads="1"/>
          </p:cNvSpPr>
          <p:nvPr/>
        </p:nvSpPr>
        <p:spPr bwMode="auto">
          <a:xfrm>
            <a:off x="5596409" y="3140472"/>
            <a:ext cx="3059112" cy="7191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a:latin typeface="+mj-lt"/>
                <a:ea typeface="宋体" pitchFamily="2" charset="-122"/>
              </a:rPr>
              <a:t>Unique name within </a:t>
            </a:r>
          </a:p>
          <a:p>
            <a:pPr>
              <a:defRPr/>
            </a:pPr>
            <a:r>
              <a:rPr lang="en-US" altLang="zh-CN" sz="2000" b="0">
                <a:latin typeface="+mj-lt"/>
                <a:ea typeface="宋体" pitchFamily="2" charset="-122"/>
              </a:rPr>
              <a:t>the report component</a:t>
            </a:r>
          </a:p>
        </p:txBody>
      </p:sp>
      <p:cxnSp>
        <p:nvCxnSpPr>
          <p:cNvPr id="87049" name="AutoShape 9"/>
          <p:cNvCxnSpPr>
            <a:cxnSpLocks noChangeShapeType="1"/>
            <a:stCxn id="811016" idx="2"/>
            <a:endCxn id="87047" idx="6"/>
          </p:cNvCxnSpPr>
          <p:nvPr/>
        </p:nvCxnSpPr>
        <p:spPr bwMode="auto">
          <a:xfrm flipH="1">
            <a:off x="4866159" y="3859610"/>
            <a:ext cx="2260600" cy="1044575"/>
          </a:xfrm>
          <a:prstGeom prst="straightConnector1">
            <a:avLst/>
          </a:prstGeom>
          <a:noFill/>
          <a:ln w="9525">
            <a:solidFill>
              <a:srgbClr val="FF0000"/>
            </a:solidFill>
            <a:round/>
            <a:headEnd/>
            <a:tailEnd type="triangle" w="med" len="med"/>
          </a:ln>
        </p:spPr>
      </p:cxnSp>
      <p:sp>
        <p:nvSpPr>
          <p:cNvPr id="811018" name="Rectangle 10"/>
          <p:cNvSpPr>
            <a:spLocks noChangeArrowheads="1"/>
          </p:cNvSpPr>
          <p:nvPr/>
        </p:nvSpPr>
        <p:spPr bwMode="auto">
          <a:xfrm>
            <a:off x="5729759" y="4653360"/>
            <a:ext cx="3059112"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a:latin typeface="+mj-lt"/>
                <a:ea typeface="宋体" pitchFamily="2" charset="-122"/>
              </a:rPr>
              <a:t>Type always “F”</a:t>
            </a:r>
          </a:p>
        </p:txBody>
      </p:sp>
      <p:sp>
        <p:nvSpPr>
          <p:cNvPr id="87051" name="Oval 11"/>
          <p:cNvSpPr>
            <a:spLocks noChangeArrowheads="1"/>
          </p:cNvSpPr>
          <p:nvPr/>
        </p:nvSpPr>
        <p:spPr bwMode="auto">
          <a:xfrm>
            <a:off x="3404071" y="5445522"/>
            <a:ext cx="1330325" cy="215900"/>
          </a:xfrm>
          <a:prstGeom prst="ellipse">
            <a:avLst/>
          </a:prstGeom>
          <a:noFill/>
          <a:ln w="9525" algn="ctr">
            <a:solidFill>
              <a:srgbClr val="FF0000"/>
            </a:solidFill>
            <a:round/>
            <a:headEnd/>
            <a:tailEnd/>
          </a:ln>
        </p:spPr>
        <p:txBody>
          <a:bodyPr wrap="none" tIns="91440" bIns="91440" anchor="ctr"/>
          <a:lstStyle/>
          <a:p>
            <a:endParaRPr lang="en-US"/>
          </a:p>
        </p:txBody>
      </p:sp>
      <p:cxnSp>
        <p:nvCxnSpPr>
          <p:cNvPr id="87052" name="AutoShape 12"/>
          <p:cNvCxnSpPr>
            <a:cxnSpLocks noChangeShapeType="1"/>
            <a:stCxn id="811018" idx="1"/>
            <a:endCxn id="87051" idx="6"/>
          </p:cNvCxnSpPr>
          <p:nvPr/>
        </p:nvCxnSpPr>
        <p:spPr bwMode="auto">
          <a:xfrm flipH="1">
            <a:off x="4734396" y="5013722"/>
            <a:ext cx="995363" cy="539750"/>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lstStyle/>
          <a:p>
            <a:pPr eaLnBrk="1" hangingPunct="1">
              <a:buNone/>
            </a:pPr>
            <a:r>
              <a:rPr lang="en-US" altLang="zh-CN" dirty="0" err="1" smtClean="0">
                <a:latin typeface="Courier New" pitchFamily="49" charset="0"/>
                <a:ea typeface="SimSun" pitchFamily="2" charset="-122"/>
                <a:cs typeface="Courier New" pitchFamily="49" charset="0"/>
              </a:rPr>
              <a:t>SetDataItemsBasedOnFilterTT</a:t>
            </a:r>
            <a:endParaRPr lang="en-US" altLang="zh-CN" dirty="0" smtClean="0">
              <a:latin typeface="Courier New" pitchFamily="49" charset="0"/>
              <a:ea typeface="SimSun" pitchFamily="2" charset="-122"/>
              <a:cs typeface="Courier New" pitchFamily="49" charset="0"/>
            </a:endParaRPr>
          </a:p>
          <a:p>
            <a:pPr marL="0" lvl="1" indent="0" eaLnBrk="1" hangingPunct="1">
              <a:buNone/>
            </a:pPr>
            <a:r>
              <a:rPr lang="en-US" altLang="zh-CN" dirty="0" smtClean="0">
                <a:ea typeface="SimSun" pitchFamily="2" charset="-122"/>
                <a:cs typeface="Courier New" pitchFamily="49" charset="0"/>
              </a:rPr>
              <a:t>Read the records from the </a:t>
            </a:r>
            <a:r>
              <a:rPr lang="en-US" altLang="zh-CN" dirty="0" err="1" smtClean="0">
                <a:latin typeface="Courier New" pitchFamily="49" charset="0"/>
                <a:ea typeface="SimSun" pitchFamily="2" charset="-122"/>
                <a:cs typeface="Courier New" pitchFamily="49" charset="0"/>
              </a:rPr>
              <a:t>tqFilter</a:t>
            </a:r>
            <a:r>
              <a:rPr lang="en-US" altLang="zh-CN" dirty="0" smtClean="0">
                <a:ea typeface="SimSun" pitchFamily="2" charset="-122"/>
              </a:rPr>
              <a:t> and fill in the correct data items (variables)</a:t>
            </a:r>
          </a:p>
        </p:txBody>
      </p:sp>
      <p:sp>
        <p:nvSpPr>
          <p:cNvPr id="88067"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88066" name="Footer Placeholder 1"/>
          <p:cNvSpPr>
            <a:spLocks noGrp="1"/>
          </p:cNvSpPr>
          <p:nvPr>
            <p:ph type="ftr" sz="quarter" idx="10"/>
          </p:nvPr>
        </p:nvSpPr>
        <p:spPr>
          <a:noFill/>
        </p:spPr>
        <p:txBody>
          <a:bodyPr/>
          <a:lstStyle/>
          <a:p>
            <a:r>
              <a:rPr lang="en-US" smtClean="0"/>
              <a:t>CUST_REP_100</a:t>
            </a:r>
          </a:p>
        </p:txBody>
      </p:sp>
      <p:pic>
        <p:nvPicPr>
          <p:cNvPr id="88069" name="Picture 7"/>
          <p:cNvPicPr>
            <a:picLocks noChangeAspect="1" noChangeArrowheads="1"/>
          </p:cNvPicPr>
          <p:nvPr/>
        </p:nvPicPr>
        <p:blipFill>
          <a:blip r:embed="rId3" cstate="print"/>
          <a:srcRect/>
          <a:stretch>
            <a:fillRect/>
          </a:stretch>
        </p:blipFill>
        <p:spPr bwMode="auto">
          <a:xfrm>
            <a:off x="845047" y="2420888"/>
            <a:ext cx="7443787" cy="930275"/>
          </a:xfrm>
          <a:prstGeom prst="rect">
            <a:avLst/>
          </a:prstGeom>
          <a:noFill/>
          <a:ln w="9525" algn="ctr">
            <a:noFill/>
            <a:miter lim="800000"/>
            <a:headEnd/>
            <a:tailEnd/>
          </a:ln>
        </p:spPr>
      </p:pic>
      <p:pic>
        <p:nvPicPr>
          <p:cNvPr id="88070" name="Picture 9"/>
          <p:cNvPicPr>
            <a:picLocks noChangeAspect="1" noChangeArrowheads="1"/>
          </p:cNvPicPr>
          <p:nvPr/>
        </p:nvPicPr>
        <p:blipFill>
          <a:blip r:embed="rId4" cstate="print"/>
          <a:srcRect/>
          <a:stretch>
            <a:fillRect/>
          </a:stretch>
        </p:blipFill>
        <p:spPr bwMode="auto">
          <a:xfrm>
            <a:off x="827584" y="3428951"/>
            <a:ext cx="7461250" cy="2405062"/>
          </a:xfrm>
          <a:prstGeom prst="rect">
            <a:avLst/>
          </a:prstGeom>
          <a:noFill/>
          <a:ln w="9525" algn="ctr">
            <a:noFill/>
            <a:miter lim="800000"/>
            <a:headEnd/>
            <a:tailEnd/>
          </a:ln>
        </p:spPr>
      </p:pic>
      <p:sp>
        <p:nvSpPr>
          <p:cNvPr id="88071" name="Oval 10"/>
          <p:cNvSpPr>
            <a:spLocks noChangeArrowheads="1"/>
          </p:cNvSpPr>
          <p:nvPr/>
        </p:nvSpPr>
        <p:spPr bwMode="auto">
          <a:xfrm>
            <a:off x="1243509" y="5013276"/>
            <a:ext cx="4851400" cy="287337"/>
          </a:xfrm>
          <a:prstGeom prst="ellipse">
            <a:avLst/>
          </a:prstGeom>
          <a:noFill/>
          <a:ln w="9525" algn="ctr">
            <a:solidFill>
              <a:srgbClr val="FF0000"/>
            </a:solidFill>
            <a:round/>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method</a:t>
            </a:r>
          </a:p>
          <a:p>
            <a:r>
              <a:rPr lang="en-US" altLang="zh-CN" dirty="0" smtClean="0">
                <a:ea typeface="SimSun" pitchFamily="2" charset="-122"/>
              </a:rPr>
              <a:t>Called when the report is executed from the UI or from the report service (in batch)</a:t>
            </a:r>
          </a:p>
          <a:p>
            <a:r>
              <a:rPr lang="en-US" altLang="zh-CN" dirty="0" smtClean="0">
                <a:ea typeface="SimSun" pitchFamily="2" charset="-122"/>
              </a:rPr>
              <a:t>Language passed at runtime (using the report options)</a:t>
            </a:r>
          </a:p>
        </p:txBody>
      </p:sp>
      <p:sp>
        <p:nvSpPr>
          <p:cNvPr id="89091"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89090" name="Footer Placeholder 1"/>
          <p:cNvSpPr>
            <a:spLocks noGrp="1"/>
          </p:cNvSpPr>
          <p:nvPr>
            <p:ph type="ftr" sz="quarter" idx="10"/>
          </p:nvPr>
        </p:nvSpPr>
        <p:spPr>
          <a:noFill/>
        </p:spPr>
        <p:txBody>
          <a:bodyPr/>
          <a:lstStyle/>
          <a:p>
            <a:r>
              <a:rPr lang="en-US" smtClean="0"/>
              <a:t>CUST_REP_110</a:t>
            </a:r>
          </a:p>
        </p:txBody>
      </p:sp>
      <p:grpSp>
        <p:nvGrpSpPr>
          <p:cNvPr id="9" name="Group 8"/>
          <p:cNvGrpSpPr/>
          <p:nvPr/>
        </p:nvGrpSpPr>
        <p:grpSpPr>
          <a:xfrm>
            <a:off x="683568" y="3327418"/>
            <a:ext cx="7754937" cy="2744788"/>
            <a:chOff x="1071563" y="3429000"/>
            <a:chExt cx="7754937" cy="2744788"/>
          </a:xfrm>
        </p:grpSpPr>
        <p:pic>
          <p:nvPicPr>
            <p:cNvPr id="89093" name="Picture 4"/>
            <p:cNvPicPr>
              <a:picLocks noChangeAspect="1" noChangeArrowheads="1"/>
            </p:cNvPicPr>
            <p:nvPr/>
          </p:nvPicPr>
          <p:blipFill>
            <a:blip r:embed="rId3" cstate="print"/>
            <a:srcRect/>
            <a:stretch>
              <a:fillRect/>
            </a:stretch>
          </p:blipFill>
          <p:spPr bwMode="auto">
            <a:xfrm>
              <a:off x="1071563" y="3429000"/>
              <a:ext cx="6430962" cy="2744788"/>
            </a:xfrm>
            <a:prstGeom prst="rect">
              <a:avLst/>
            </a:prstGeom>
            <a:noFill/>
            <a:ln w="9525" algn="ctr">
              <a:noFill/>
              <a:miter lim="800000"/>
              <a:headEnd/>
              <a:tailEnd/>
            </a:ln>
          </p:spPr>
        </p:pic>
        <p:sp>
          <p:nvSpPr>
            <p:cNvPr id="89094" name="AutoShape 5"/>
            <p:cNvSpPr>
              <a:spLocks/>
            </p:cNvSpPr>
            <p:nvPr/>
          </p:nvSpPr>
          <p:spPr bwMode="auto">
            <a:xfrm>
              <a:off x="4705350" y="4870450"/>
              <a:ext cx="141288"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a:p>
          </p:txBody>
        </p:sp>
        <p:sp>
          <p:nvSpPr>
            <p:cNvPr id="817158" name="Rectangle 6"/>
            <p:cNvSpPr>
              <a:spLocks noChangeArrowheads="1"/>
            </p:cNvSpPr>
            <p:nvPr/>
          </p:nvSpPr>
          <p:spPr bwMode="auto">
            <a:xfrm>
              <a:off x="5767388" y="3933825"/>
              <a:ext cx="3059112" cy="719138"/>
            </a:xfrm>
            <a:prstGeom prst="rect">
              <a:avLst/>
            </a:prstGeom>
            <a:solidFill>
              <a:schemeClr val="accent1">
                <a:lumMod val="20000"/>
                <a:lumOff val="80000"/>
              </a:schemeClr>
            </a:solidFill>
            <a:ln w="9525" algn="ctr">
              <a:no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dirty="0">
                  <a:latin typeface="+mj-lt"/>
                  <a:ea typeface="宋体" pitchFamily="2" charset="-122"/>
                </a:rPr>
                <a:t>Report method with</a:t>
              </a:r>
            </a:p>
            <a:p>
              <a:pPr>
                <a:defRPr/>
              </a:pPr>
              <a:r>
                <a:rPr lang="en-US" altLang="zh-CN" sz="2000" b="0" dirty="0">
                  <a:latin typeface="+mj-lt"/>
                  <a:ea typeface="宋体" pitchFamily="2" charset="-122"/>
                </a:rPr>
                <a:t>fixed set of parameters</a:t>
              </a:r>
            </a:p>
          </p:txBody>
        </p:sp>
        <p:cxnSp>
          <p:nvCxnSpPr>
            <p:cNvPr id="89096" name="AutoShape 7"/>
            <p:cNvCxnSpPr>
              <a:cxnSpLocks noChangeShapeType="1"/>
              <a:stCxn id="817158" idx="2"/>
              <a:endCxn id="89094" idx="1"/>
            </p:cNvCxnSpPr>
            <p:nvPr/>
          </p:nvCxnSpPr>
          <p:spPr bwMode="auto">
            <a:xfrm flipH="1">
              <a:off x="4846638" y="4652963"/>
              <a:ext cx="2451100" cy="674687"/>
            </a:xfrm>
            <a:prstGeom prst="straightConnector1">
              <a:avLst/>
            </a:prstGeom>
            <a:noFill/>
            <a:ln w="9525">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eaLnBrk="1" hangingPunct="1">
              <a:buNone/>
            </a:pPr>
            <a:r>
              <a:rPr lang="en-US" altLang="zh-CN" smtClean="0">
                <a:ea typeface="SimSun" pitchFamily="2" charset="-122"/>
              </a:rPr>
              <a:t>Report execution </a:t>
            </a:r>
            <a:r>
              <a:rPr lang="en-US" altLang="zh-CN" dirty="0" smtClean="0">
                <a:ea typeface="SimSun" pitchFamily="2" charset="-122"/>
              </a:rPr>
              <a:t>m</a:t>
            </a:r>
            <a:r>
              <a:rPr lang="en-US" altLang="zh-CN" smtClean="0">
                <a:ea typeface="SimSun" pitchFamily="2" charset="-122"/>
              </a:rPr>
              <a:t>ethod</a:t>
            </a:r>
            <a:endParaRPr lang="en-US" altLang="zh-CN" dirty="0" smtClean="0">
              <a:ea typeface="SimSun" pitchFamily="2" charset="-122"/>
            </a:endParaRPr>
          </a:p>
          <a:p>
            <a:pPr marL="0" lvl="1" indent="0" eaLnBrk="1" hangingPunct="1">
              <a:buNone/>
            </a:pPr>
            <a:r>
              <a:rPr lang="en-US" altLang="zh-CN" dirty="0" smtClean="0">
                <a:ea typeface="SimSun" pitchFamily="2" charset="-122"/>
              </a:rPr>
              <a:t>Typically is code that calls one or more queries and based on that data populates the report dataset</a:t>
            </a:r>
          </a:p>
        </p:txBody>
      </p:sp>
      <p:sp>
        <p:nvSpPr>
          <p:cNvPr id="90115"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90114" name="Footer Placeholder 1"/>
          <p:cNvSpPr>
            <a:spLocks noGrp="1"/>
          </p:cNvSpPr>
          <p:nvPr>
            <p:ph type="ftr" sz="quarter" idx="10"/>
          </p:nvPr>
        </p:nvSpPr>
        <p:spPr>
          <a:noFill/>
        </p:spPr>
        <p:txBody>
          <a:bodyPr/>
          <a:lstStyle/>
          <a:p>
            <a:r>
              <a:rPr lang="en-US" smtClean="0"/>
              <a:t>CUST_REP_120</a:t>
            </a:r>
          </a:p>
        </p:txBody>
      </p:sp>
      <p:pic>
        <p:nvPicPr>
          <p:cNvPr id="90117" name="Picture 8"/>
          <p:cNvPicPr>
            <a:picLocks noChangeAspect="1" noChangeArrowheads="1"/>
          </p:cNvPicPr>
          <p:nvPr/>
        </p:nvPicPr>
        <p:blipFill>
          <a:blip r:embed="rId3" cstate="print"/>
          <a:srcRect/>
          <a:stretch>
            <a:fillRect/>
          </a:stretch>
        </p:blipFill>
        <p:spPr bwMode="auto">
          <a:xfrm>
            <a:off x="827584" y="2708920"/>
            <a:ext cx="7483475" cy="3222625"/>
          </a:xfrm>
          <a:prstGeom prst="rect">
            <a:avLst/>
          </a:prstGeom>
          <a:noFill/>
          <a:ln w="9525" algn="ctr">
            <a:noFill/>
            <a:miter lim="800000"/>
            <a:headEnd/>
            <a:tailEnd/>
          </a:ln>
        </p:spPr>
      </p:pic>
      <p:sp>
        <p:nvSpPr>
          <p:cNvPr id="819209" name="Rectangle 9"/>
          <p:cNvSpPr>
            <a:spLocks noChangeArrowheads="1"/>
          </p:cNvSpPr>
          <p:nvPr/>
        </p:nvSpPr>
        <p:spPr bwMode="auto">
          <a:xfrm>
            <a:off x="4775697" y="2764483"/>
            <a:ext cx="2525712" cy="503237"/>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a:latin typeface="+mj-lt"/>
                <a:ea typeface="宋体" pitchFamily="2" charset="-122"/>
              </a:rPr>
              <a:t>Query call</a:t>
            </a:r>
          </a:p>
        </p:txBody>
      </p:sp>
      <p:cxnSp>
        <p:nvCxnSpPr>
          <p:cNvPr id="90119" name="AutoShape 10"/>
          <p:cNvCxnSpPr>
            <a:cxnSpLocks noChangeShapeType="1"/>
            <a:stCxn id="819209" idx="1"/>
            <a:endCxn id="90120" idx="6"/>
          </p:cNvCxnSpPr>
          <p:nvPr/>
        </p:nvCxnSpPr>
        <p:spPr bwMode="auto">
          <a:xfrm flipH="1">
            <a:off x="2581772" y="3016895"/>
            <a:ext cx="2193925" cy="503238"/>
          </a:xfrm>
          <a:prstGeom prst="straightConnector1">
            <a:avLst/>
          </a:prstGeom>
          <a:noFill/>
          <a:ln w="9525">
            <a:solidFill>
              <a:srgbClr val="FF0000"/>
            </a:solidFill>
            <a:round/>
            <a:headEnd/>
            <a:tailEnd type="triangle" w="med" len="med"/>
          </a:ln>
        </p:spPr>
      </p:cxnSp>
      <p:sp>
        <p:nvSpPr>
          <p:cNvPr id="90120" name="Oval 11"/>
          <p:cNvSpPr>
            <a:spLocks noChangeArrowheads="1"/>
          </p:cNvSpPr>
          <p:nvPr/>
        </p:nvSpPr>
        <p:spPr bwMode="auto">
          <a:xfrm>
            <a:off x="1253034" y="3412183"/>
            <a:ext cx="1328738" cy="215900"/>
          </a:xfrm>
          <a:prstGeom prst="ellipse">
            <a:avLst/>
          </a:prstGeom>
          <a:noFill/>
          <a:ln w="9525" algn="ctr">
            <a:solidFill>
              <a:srgbClr val="FF0000"/>
            </a:solidFill>
            <a:round/>
            <a:headEnd/>
            <a:tailEnd/>
          </a:ln>
        </p:spPr>
        <p:txBody>
          <a:bodyPr wrap="none" tIns="91440" bIns="91440" anchor="ctr"/>
          <a:lstStyle/>
          <a:p>
            <a:endParaRPr lang="en-US"/>
          </a:p>
        </p:txBody>
      </p:sp>
      <p:sp>
        <p:nvSpPr>
          <p:cNvPr id="819212" name="Rectangle 12"/>
          <p:cNvSpPr>
            <a:spLocks noChangeArrowheads="1"/>
          </p:cNvSpPr>
          <p:nvPr/>
        </p:nvSpPr>
        <p:spPr bwMode="auto">
          <a:xfrm>
            <a:off x="4977309" y="4347220"/>
            <a:ext cx="2763043" cy="576263"/>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ea typeface="宋体" pitchFamily="2" charset="-122"/>
              </a:rPr>
              <a:t>Create record in report</a:t>
            </a:r>
          </a:p>
          <a:p>
            <a:pPr>
              <a:defRPr/>
            </a:pPr>
            <a:r>
              <a:rPr lang="en-US" altLang="zh-CN" sz="2000" b="0" dirty="0">
                <a:ea typeface="宋体" pitchFamily="2" charset="-122"/>
              </a:rPr>
              <a:t>dataset</a:t>
            </a:r>
          </a:p>
        </p:txBody>
      </p:sp>
      <p:cxnSp>
        <p:nvCxnSpPr>
          <p:cNvPr id="90122" name="AutoShape 13"/>
          <p:cNvCxnSpPr>
            <a:cxnSpLocks noChangeShapeType="1"/>
            <a:stCxn id="819212" idx="1"/>
            <a:endCxn id="90123" idx="6"/>
          </p:cNvCxnSpPr>
          <p:nvPr/>
        </p:nvCxnSpPr>
        <p:spPr bwMode="auto">
          <a:xfrm rot="10800000" flipV="1">
            <a:off x="3580309" y="4635351"/>
            <a:ext cx="1397000" cy="612775"/>
          </a:xfrm>
          <a:prstGeom prst="straightConnector1">
            <a:avLst/>
          </a:prstGeom>
          <a:noFill/>
          <a:ln w="9525">
            <a:solidFill>
              <a:srgbClr val="FF0000"/>
            </a:solidFill>
            <a:round/>
            <a:headEnd/>
            <a:tailEnd type="triangle" w="med" len="med"/>
          </a:ln>
        </p:spPr>
      </p:cxnSp>
      <p:sp>
        <p:nvSpPr>
          <p:cNvPr id="90123" name="Oval 14"/>
          <p:cNvSpPr>
            <a:spLocks noChangeArrowheads="1"/>
          </p:cNvSpPr>
          <p:nvPr/>
        </p:nvSpPr>
        <p:spPr bwMode="auto">
          <a:xfrm>
            <a:off x="1453059" y="5067945"/>
            <a:ext cx="2127250" cy="360363"/>
          </a:xfrm>
          <a:prstGeom prst="ellipse">
            <a:avLst/>
          </a:prstGeom>
          <a:noFill/>
          <a:ln w="9525" algn="ctr">
            <a:solidFill>
              <a:srgbClr val="FF0000"/>
            </a:solidFill>
            <a:round/>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err="1" smtClean="0">
                <a:latin typeface="Courier New" pitchFamily="49" charset="0"/>
                <a:ea typeface="SimSun" pitchFamily="2" charset="-122"/>
                <a:cs typeface="Courier New" pitchFamily="49" charset="0"/>
              </a:rPr>
              <a:t>BReportTranslation</a:t>
            </a:r>
            <a:r>
              <a:rPr lang="en-US" altLang="zh-CN" dirty="0" smtClean="0">
                <a:ea typeface="SimSun" pitchFamily="2" charset="-122"/>
              </a:rPr>
              <a:t> component</a:t>
            </a:r>
          </a:p>
          <a:p>
            <a:r>
              <a:rPr lang="en-US" altLang="zh-CN" sz="2000" dirty="0" smtClean="0">
                <a:ea typeface="SimSun" pitchFamily="2" charset="-122"/>
              </a:rPr>
              <a:t>This component is used to maintain the labels and translations on specific reports</a:t>
            </a:r>
          </a:p>
          <a:p>
            <a:r>
              <a:rPr lang="en-US" altLang="zh-CN" sz="2000" dirty="0" smtClean="0">
                <a:ea typeface="SimSun" pitchFamily="2" charset="-122"/>
              </a:rPr>
              <a:t>Menu items:</a:t>
            </a:r>
          </a:p>
        </p:txBody>
      </p:sp>
      <p:sp>
        <p:nvSpPr>
          <p:cNvPr id="91139"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91138" name="Footer Placeholder 1"/>
          <p:cNvSpPr>
            <a:spLocks noGrp="1"/>
          </p:cNvSpPr>
          <p:nvPr>
            <p:ph type="ftr" sz="quarter" idx="10"/>
          </p:nvPr>
        </p:nvSpPr>
        <p:spPr>
          <a:noFill/>
        </p:spPr>
        <p:txBody>
          <a:bodyPr/>
          <a:lstStyle/>
          <a:p>
            <a:r>
              <a:rPr lang="en-US" smtClean="0"/>
              <a:t>CUST_REP_130</a:t>
            </a:r>
          </a:p>
        </p:txBody>
      </p:sp>
      <p:pic>
        <p:nvPicPr>
          <p:cNvPr id="91141" name="Picture 4"/>
          <p:cNvPicPr>
            <a:picLocks noChangeAspect="1" noChangeArrowheads="1"/>
          </p:cNvPicPr>
          <p:nvPr/>
        </p:nvPicPr>
        <p:blipFill>
          <a:blip r:embed="rId3" cstate="print"/>
          <a:srcRect/>
          <a:stretch>
            <a:fillRect/>
          </a:stretch>
        </p:blipFill>
        <p:spPr bwMode="auto">
          <a:xfrm>
            <a:off x="3441700" y="2636912"/>
            <a:ext cx="2778125" cy="3567112"/>
          </a:xfrm>
          <a:prstGeom prst="rect">
            <a:avLst/>
          </a:prstGeom>
          <a:noFill/>
          <a:ln w="9525" algn="ctr">
            <a:noFill/>
            <a:miter lim="800000"/>
            <a:headEnd/>
            <a:tailEnd/>
          </a:ln>
        </p:spPr>
      </p:pic>
      <p:sp>
        <p:nvSpPr>
          <p:cNvPr id="91142" name="AutoShape 5"/>
          <p:cNvSpPr>
            <a:spLocks/>
          </p:cNvSpPr>
          <p:nvPr/>
        </p:nvSpPr>
        <p:spPr bwMode="auto">
          <a:xfrm>
            <a:off x="5437188" y="4940374"/>
            <a:ext cx="133350" cy="576263"/>
          </a:xfrm>
          <a:prstGeom prst="rightBrace">
            <a:avLst>
              <a:gd name="adj1" fmla="val 33251"/>
              <a:gd name="adj2" fmla="val 50000"/>
            </a:avLst>
          </a:prstGeom>
          <a:noFill/>
          <a:ln w="9525">
            <a:solidFill>
              <a:srgbClr val="FF0000"/>
            </a:solidFill>
            <a:round/>
            <a:headEnd/>
            <a:tailEnd/>
          </a:ln>
        </p:spPr>
        <p:txBody>
          <a:bodyPr wrap="none" tIns="91440" bIns="91440" anchor="ctr"/>
          <a:lstStyle/>
          <a:p>
            <a:endParaRPr lang="en-US"/>
          </a:p>
        </p:txBody>
      </p:sp>
      <p:sp>
        <p:nvSpPr>
          <p:cNvPr id="821254" name="Rectangle 6"/>
          <p:cNvSpPr>
            <a:spLocks noChangeArrowheads="1"/>
          </p:cNvSpPr>
          <p:nvPr/>
        </p:nvSpPr>
        <p:spPr bwMode="auto">
          <a:xfrm>
            <a:off x="5796136" y="3787849"/>
            <a:ext cx="2952328" cy="5032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a:latin typeface="+mj-lt"/>
                <a:ea typeface="宋体" pitchFamily="2" charset="-122"/>
              </a:rPr>
              <a:t>Activities on the menu</a:t>
            </a:r>
          </a:p>
        </p:txBody>
      </p:sp>
      <p:cxnSp>
        <p:nvCxnSpPr>
          <p:cNvPr id="91144" name="AutoShape 7"/>
          <p:cNvCxnSpPr>
            <a:cxnSpLocks noChangeShapeType="1"/>
            <a:stCxn id="821254" idx="2"/>
            <a:endCxn id="91142" idx="1"/>
          </p:cNvCxnSpPr>
          <p:nvPr/>
        </p:nvCxnSpPr>
        <p:spPr bwMode="auto">
          <a:xfrm rot="5400000">
            <a:off x="5952710" y="3908915"/>
            <a:ext cx="937419" cy="1701762"/>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smtClean="0">
                <a:ea typeface="SimSun" pitchFamily="2" charset="-122"/>
              </a:rPr>
              <a:t>Report translation screen:</a:t>
            </a:r>
          </a:p>
        </p:txBody>
      </p:sp>
      <p:sp>
        <p:nvSpPr>
          <p:cNvPr id="92163"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92162" name="Footer Placeholder 1"/>
          <p:cNvSpPr>
            <a:spLocks noGrp="1"/>
          </p:cNvSpPr>
          <p:nvPr>
            <p:ph type="ftr" sz="quarter" idx="10"/>
          </p:nvPr>
        </p:nvSpPr>
        <p:spPr>
          <a:noFill/>
        </p:spPr>
        <p:txBody>
          <a:bodyPr/>
          <a:lstStyle/>
          <a:p>
            <a:r>
              <a:rPr lang="en-US" smtClean="0"/>
              <a:t>CUST_REP_140</a:t>
            </a:r>
          </a:p>
        </p:txBody>
      </p:sp>
      <p:pic>
        <p:nvPicPr>
          <p:cNvPr id="92165" name="Picture 5"/>
          <p:cNvPicPr>
            <a:picLocks noChangeAspect="1" noChangeArrowheads="1"/>
          </p:cNvPicPr>
          <p:nvPr/>
        </p:nvPicPr>
        <p:blipFill>
          <a:blip r:embed="rId3" cstate="print"/>
          <a:srcRect/>
          <a:stretch>
            <a:fillRect/>
          </a:stretch>
        </p:blipFill>
        <p:spPr bwMode="auto">
          <a:xfrm>
            <a:off x="874713" y="3216424"/>
            <a:ext cx="6024562" cy="2830512"/>
          </a:xfrm>
          <a:prstGeom prst="rect">
            <a:avLst/>
          </a:prstGeom>
          <a:noFill/>
          <a:ln w="9525" algn="ctr">
            <a:noFill/>
            <a:miter lim="800000"/>
            <a:headEnd/>
            <a:tailEnd/>
          </a:ln>
        </p:spPr>
      </p:pic>
      <p:pic>
        <p:nvPicPr>
          <p:cNvPr id="92166" name="Picture 6"/>
          <p:cNvPicPr>
            <a:picLocks noChangeAspect="1" noChangeArrowheads="1"/>
          </p:cNvPicPr>
          <p:nvPr/>
        </p:nvPicPr>
        <p:blipFill>
          <a:blip r:embed="rId4" cstate="print"/>
          <a:srcRect/>
          <a:stretch>
            <a:fillRect/>
          </a:stretch>
        </p:blipFill>
        <p:spPr bwMode="auto">
          <a:xfrm>
            <a:off x="4970463" y="1844824"/>
            <a:ext cx="3856037" cy="2600325"/>
          </a:xfrm>
          <a:prstGeom prst="rect">
            <a:avLst/>
          </a:prstGeom>
          <a:noFill/>
          <a:ln w="9525" algn="ctr">
            <a:noFill/>
            <a:miter lim="800000"/>
            <a:headEnd/>
            <a:tailEnd/>
          </a:ln>
        </p:spPr>
      </p:pic>
      <p:sp>
        <p:nvSpPr>
          <p:cNvPr id="92167" name="Line 7"/>
          <p:cNvSpPr>
            <a:spLocks noChangeShapeType="1"/>
          </p:cNvSpPr>
          <p:nvPr/>
        </p:nvSpPr>
        <p:spPr bwMode="auto">
          <a:xfrm flipV="1">
            <a:off x="6499225" y="4148286"/>
            <a:ext cx="200025" cy="936625"/>
          </a:xfrm>
          <a:prstGeom prst="line">
            <a:avLst/>
          </a:prstGeom>
          <a:noFill/>
          <a:ln w="9525">
            <a:solidFill>
              <a:srgbClr val="FF0000"/>
            </a:solidFill>
            <a:round/>
            <a:headEnd/>
            <a:tailEnd type="triangle" w="med" len="med"/>
          </a:ln>
        </p:spPr>
        <p:txBody>
          <a:bodyPr wrap="none" tIns="91440" bIns="91440" anchor="ctr"/>
          <a:lstStyle/>
          <a:p>
            <a:endParaRPr lang="en-US"/>
          </a:p>
        </p:txBody>
      </p:sp>
      <p:sp>
        <p:nvSpPr>
          <p:cNvPr id="823305" name="Rectangle 9"/>
          <p:cNvSpPr>
            <a:spLocks noChangeArrowheads="1"/>
          </p:cNvSpPr>
          <p:nvPr/>
        </p:nvSpPr>
        <p:spPr bwMode="auto">
          <a:xfrm>
            <a:off x="252413" y="2132161"/>
            <a:ext cx="2524125" cy="863600"/>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1800" b="0" dirty="0">
                <a:latin typeface="+mj-lt"/>
                <a:ea typeface="宋体" pitchFamily="2" charset="-122"/>
              </a:rPr>
              <a:t>Code, referenced</a:t>
            </a:r>
          </a:p>
          <a:p>
            <a:pPr>
              <a:defRPr/>
            </a:pPr>
            <a:r>
              <a:rPr lang="en-US" altLang="zh-CN" sz="1800" b="0" dirty="0">
                <a:latin typeface="+mj-lt"/>
                <a:ea typeface="宋体" pitchFamily="2" charset="-122"/>
              </a:rPr>
              <a:t>From within the CR </a:t>
            </a:r>
          </a:p>
          <a:p>
            <a:pPr>
              <a:defRPr/>
            </a:pPr>
            <a:r>
              <a:rPr lang="en-US" altLang="zh-CN" sz="1800" b="0" dirty="0">
                <a:latin typeface="+mj-lt"/>
                <a:ea typeface="宋体" pitchFamily="2" charset="-122"/>
              </a:rPr>
              <a:t>Report design</a:t>
            </a:r>
          </a:p>
        </p:txBody>
      </p:sp>
      <p:sp>
        <p:nvSpPr>
          <p:cNvPr id="92169" name="Line 10"/>
          <p:cNvSpPr>
            <a:spLocks noChangeShapeType="1"/>
          </p:cNvSpPr>
          <p:nvPr/>
        </p:nvSpPr>
        <p:spPr bwMode="auto">
          <a:xfrm>
            <a:off x="1447800" y="2997349"/>
            <a:ext cx="865188" cy="1223962"/>
          </a:xfrm>
          <a:prstGeom prst="line">
            <a:avLst/>
          </a:prstGeom>
          <a:noFill/>
          <a:ln w="9525">
            <a:solidFill>
              <a:srgbClr val="FF0000"/>
            </a:solidFill>
            <a:round/>
            <a:headEnd/>
            <a:tailEnd type="triangle" w="med" len="med"/>
          </a:ln>
        </p:spPr>
        <p:txBody>
          <a:bodyPr wrap="none" tIns="91440" bIns="91440" anchor="ctr"/>
          <a:lstStyle/>
          <a:p>
            <a:endParaRPr lang="en-US"/>
          </a:p>
        </p:txBody>
      </p:sp>
      <p:sp>
        <p:nvSpPr>
          <p:cNvPr id="823307" name="Rectangle 11"/>
          <p:cNvSpPr>
            <a:spLocks noChangeArrowheads="1"/>
          </p:cNvSpPr>
          <p:nvPr/>
        </p:nvSpPr>
        <p:spPr bwMode="auto">
          <a:xfrm>
            <a:off x="360363" y="5375424"/>
            <a:ext cx="3322637" cy="792162"/>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name </a:t>
            </a:r>
            <a:r>
              <a:rPr lang="en-US" altLang="zh-CN" sz="2000" b="0" dirty="0" smtClean="0">
                <a:latin typeface="+mj-lt"/>
                <a:ea typeface="宋体" pitchFamily="2" charset="-122"/>
              </a:rPr>
              <a:t>reference</a:t>
            </a:r>
            <a:endParaRPr lang="en-US" altLang="zh-CN" sz="2000" b="0" dirty="0">
              <a:latin typeface="+mj-lt"/>
              <a:ea typeface="宋体" pitchFamily="2" charset="-122"/>
            </a:endParaRPr>
          </a:p>
          <a:p>
            <a:pPr>
              <a:defRPr/>
            </a:pPr>
            <a:r>
              <a:rPr lang="en-US" altLang="zh-CN" sz="1600" b="0" dirty="0">
                <a:latin typeface="+mj-lt"/>
                <a:ea typeface="宋体" pitchFamily="2" charset="-122"/>
              </a:rPr>
              <a:t>If empty available for all reports in </a:t>
            </a:r>
          </a:p>
          <a:p>
            <a:pPr>
              <a:defRPr/>
            </a:pPr>
            <a:r>
              <a:rPr lang="en-US" altLang="zh-CN" sz="1600" b="0" dirty="0">
                <a:latin typeface="+mj-lt"/>
                <a:ea typeface="宋体" pitchFamily="2" charset="-122"/>
              </a:rPr>
              <a:t>the component</a:t>
            </a:r>
          </a:p>
        </p:txBody>
      </p:sp>
      <p:sp>
        <p:nvSpPr>
          <p:cNvPr id="92171" name="Line 12"/>
          <p:cNvSpPr>
            <a:spLocks noChangeShapeType="1"/>
          </p:cNvSpPr>
          <p:nvPr/>
        </p:nvSpPr>
        <p:spPr bwMode="auto">
          <a:xfrm flipV="1">
            <a:off x="1781175" y="4797574"/>
            <a:ext cx="531813" cy="576262"/>
          </a:xfrm>
          <a:prstGeom prst="line">
            <a:avLst/>
          </a:prstGeom>
          <a:noFill/>
          <a:ln w="9525">
            <a:solidFill>
              <a:srgbClr val="FF0000"/>
            </a:solidFill>
            <a:round/>
            <a:headEnd/>
            <a:tailEnd type="triangle" w="med" len="me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sz="2800" dirty="0" err="1" smtClean="0">
                <a:latin typeface="Courier New" pitchFamily="49" charset="0"/>
                <a:ea typeface="SimSun" pitchFamily="2" charset="-122"/>
                <a:cs typeface="Courier New" pitchFamily="49" charset="0"/>
              </a:rPr>
              <a:t>TReportStrings</a:t>
            </a:r>
            <a:endParaRPr lang="en-US" altLang="zh-CN" sz="2800" dirty="0" smtClean="0">
              <a:latin typeface="Courier New" pitchFamily="49" charset="0"/>
              <a:ea typeface="SimSun" pitchFamily="2" charset="-122"/>
              <a:cs typeface="Courier New" pitchFamily="49" charset="0"/>
            </a:endParaRPr>
          </a:p>
          <a:p>
            <a:r>
              <a:rPr lang="en-US" altLang="zh-CN" dirty="0" smtClean="0">
                <a:ea typeface="SimSun" pitchFamily="2" charset="-122"/>
              </a:rPr>
              <a:t>Contains the official fixed text labels over all reports in the application (for example </a:t>
            </a:r>
            <a:r>
              <a:rPr lang="en-US" altLang="zh-CN" dirty="0" smtClean="0">
                <a:latin typeface="Arial" charset="0"/>
                <a:ea typeface="SimSun" pitchFamily="2" charset="-122"/>
              </a:rPr>
              <a:t>“</a:t>
            </a:r>
            <a:r>
              <a:rPr lang="en-US" altLang="zh-CN" dirty="0" smtClean="0">
                <a:ea typeface="SimSun" pitchFamily="2" charset="-122"/>
              </a:rPr>
              <a:t>filter</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date</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total</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user</a:t>
            </a:r>
            <a:r>
              <a:rPr lang="en-US" altLang="zh-CN" dirty="0" smtClean="0">
                <a:latin typeface="Arial" charset="0"/>
                <a:ea typeface="SimSun" pitchFamily="2" charset="-122"/>
              </a:rPr>
              <a:t>”</a:t>
            </a:r>
            <a:r>
              <a:rPr lang="en-US" altLang="zh-CN" dirty="0" smtClean="0">
                <a:ea typeface="SimSun" pitchFamily="2" charset="-122"/>
              </a:rPr>
              <a:t>, and so on)</a:t>
            </a:r>
          </a:p>
          <a:p>
            <a:r>
              <a:rPr lang="en-US" altLang="zh-CN" dirty="0" smtClean="0">
                <a:ea typeface="SimSun" pitchFamily="2" charset="-122"/>
              </a:rPr>
              <a:t>The strings are all in source code (no maintenance from the application screen, only via non-intrusive customization)</a:t>
            </a:r>
          </a:p>
        </p:txBody>
      </p:sp>
      <p:sp>
        <p:nvSpPr>
          <p:cNvPr id="93187"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93186" name="Footer Placeholder 1"/>
          <p:cNvSpPr>
            <a:spLocks noGrp="1"/>
          </p:cNvSpPr>
          <p:nvPr>
            <p:ph type="ftr" sz="quarter" idx="10"/>
          </p:nvPr>
        </p:nvSpPr>
        <p:spPr>
          <a:noFill/>
        </p:spPr>
        <p:txBody>
          <a:bodyPr/>
          <a:lstStyle/>
          <a:p>
            <a:r>
              <a:rPr lang="en-US" smtClean="0"/>
              <a:t>CUST_REP_150</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r>
              <a:rPr lang="en-US" altLang="zh-CN" sz="2200" dirty="0" err="1" smtClean="0">
                <a:latin typeface="Courier New" pitchFamily="49" charset="0"/>
                <a:ea typeface="SimSun" pitchFamily="2" charset="-122"/>
                <a:cs typeface="Courier New" pitchFamily="49" charset="0"/>
              </a:rPr>
              <a:t>TReportStrings.MainBlock</a:t>
            </a:r>
            <a:r>
              <a:rPr lang="en-US" altLang="zh-CN" sz="2200" dirty="0" smtClean="0">
                <a:ea typeface="SimSun" pitchFamily="2" charset="-122"/>
              </a:rPr>
              <a:t> method contains the code</a:t>
            </a:r>
          </a:p>
          <a:p>
            <a:r>
              <a:rPr lang="en-US" altLang="zh-CN" sz="2200" dirty="0" smtClean="0">
                <a:ea typeface="SimSun" pitchFamily="2" charset="-122"/>
              </a:rPr>
              <a:t>Translation is fixed and comes with the QAD application installation</a:t>
            </a:r>
          </a:p>
          <a:p>
            <a:r>
              <a:rPr lang="en-US" altLang="zh-CN" sz="2200" dirty="0" smtClean="0">
                <a:ea typeface="SimSun" pitchFamily="2" charset="-122"/>
              </a:rPr>
              <a:t>Strings referenced from Crystal reports in a similar way as the specific report labels</a:t>
            </a:r>
          </a:p>
        </p:txBody>
      </p:sp>
      <p:sp>
        <p:nvSpPr>
          <p:cNvPr id="94211"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94210" name="Footer Placeholder 1"/>
          <p:cNvSpPr>
            <a:spLocks noGrp="1"/>
          </p:cNvSpPr>
          <p:nvPr>
            <p:ph type="ftr" sz="quarter" idx="10"/>
          </p:nvPr>
        </p:nvSpPr>
        <p:spPr>
          <a:noFill/>
        </p:spPr>
        <p:txBody>
          <a:bodyPr/>
          <a:lstStyle/>
          <a:p>
            <a:r>
              <a:rPr lang="en-US" smtClean="0"/>
              <a:t>CUST_REP_160</a:t>
            </a:r>
          </a:p>
        </p:txBody>
      </p:sp>
      <p:pic>
        <p:nvPicPr>
          <p:cNvPr id="94213" name="Picture 4"/>
          <p:cNvPicPr>
            <a:picLocks noChangeAspect="1" noChangeArrowheads="1"/>
          </p:cNvPicPr>
          <p:nvPr/>
        </p:nvPicPr>
        <p:blipFill>
          <a:blip r:embed="rId3" cstate="print"/>
          <a:srcRect/>
          <a:stretch>
            <a:fillRect/>
          </a:stretch>
        </p:blipFill>
        <p:spPr bwMode="auto">
          <a:xfrm>
            <a:off x="1223963" y="3573016"/>
            <a:ext cx="6710362" cy="2728913"/>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a:noFill/>
        </p:spPr>
        <p:txBody>
          <a:bodyPr/>
          <a:lstStyle/>
          <a:p>
            <a:pPr marL="0" indent="0" eaLnBrk="1" hangingPunct="1">
              <a:buNone/>
            </a:pPr>
            <a:r>
              <a:rPr lang="en-US" altLang="zh-CN" sz="2400" dirty="0" smtClean="0">
                <a:ea typeface="SimSun" pitchFamily="2" charset="-122"/>
              </a:rPr>
              <a:t>For all of the strings defined in </a:t>
            </a:r>
            <a:r>
              <a:rPr lang="en-US" altLang="zh-CN" sz="2400" dirty="0" err="1" smtClean="0">
                <a:latin typeface="Courier New" pitchFamily="49" charset="0"/>
                <a:ea typeface="SimSun" pitchFamily="2" charset="-122"/>
                <a:cs typeface="Courier New" pitchFamily="49" charset="0"/>
              </a:rPr>
              <a:t>TReportStrings</a:t>
            </a:r>
            <a:r>
              <a:rPr lang="en-US" altLang="zh-CN" sz="2400" dirty="0" smtClean="0">
                <a:ea typeface="SimSun" pitchFamily="2" charset="-122"/>
              </a:rPr>
              <a:t> component, do the following:</a:t>
            </a:r>
          </a:p>
          <a:p>
            <a:pPr eaLnBrk="1" hangingPunct="1">
              <a:buFont typeface="Tahoma" pitchFamily="34" charset="0"/>
              <a:buAutoNum type="arabicPeriod"/>
            </a:pPr>
            <a:r>
              <a:rPr lang="en-US" altLang="zh-CN" sz="2400" dirty="0" smtClean="0">
                <a:ea typeface="SimSun" pitchFamily="2" charset="-122"/>
              </a:rPr>
              <a:t>System Synchronize (36.24.3.2) for Report Strings</a:t>
            </a:r>
          </a:p>
          <a:p>
            <a:pPr eaLnBrk="1" hangingPunct="1">
              <a:buFont typeface="Tahoma" pitchFamily="34" charset="0"/>
              <a:buAutoNum type="arabicPeriod"/>
            </a:pPr>
            <a:r>
              <a:rPr lang="en-US" altLang="zh-CN" sz="2400" dirty="0" smtClean="0">
                <a:ea typeface="SimSun" pitchFamily="2" charset="-122"/>
              </a:rPr>
              <a:t>Log out from the application and log in again</a:t>
            </a:r>
          </a:p>
        </p:txBody>
      </p:sp>
      <p:sp>
        <p:nvSpPr>
          <p:cNvPr id="95235" name="Rectangle 2"/>
          <p:cNvSpPr>
            <a:spLocks noGrp="1" noChangeArrowheads="1"/>
          </p:cNvSpPr>
          <p:nvPr>
            <p:ph type="title"/>
          </p:nvPr>
        </p:nvSpPr>
        <p:spPr>
          <a:noFill/>
        </p:spPr>
        <p:txBody>
          <a:bodyPr/>
          <a:lstStyle/>
          <a:p>
            <a:pPr eaLnBrk="1" hangingPunct="1"/>
            <a:r>
              <a:rPr lang="en-US" altLang="zh-CN" smtClean="0">
                <a:ea typeface="SimSun" pitchFamily="2" charset="-122"/>
              </a:rPr>
              <a:t>Report Framework for Financials Reports</a:t>
            </a:r>
          </a:p>
        </p:txBody>
      </p:sp>
      <p:sp>
        <p:nvSpPr>
          <p:cNvPr id="95234" name="Footer Placeholder 1"/>
          <p:cNvSpPr>
            <a:spLocks noGrp="1"/>
          </p:cNvSpPr>
          <p:nvPr>
            <p:ph type="ftr" sz="quarter" idx="10"/>
          </p:nvPr>
        </p:nvSpPr>
        <p:spPr>
          <a:noFill/>
        </p:spPr>
        <p:txBody>
          <a:bodyPr/>
          <a:lstStyle/>
          <a:p>
            <a:r>
              <a:rPr lang="en-US" smtClean="0"/>
              <a:t>CUST_REP_170</a:t>
            </a:r>
          </a:p>
        </p:txBody>
      </p:sp>
      <p:pic>
        <p:nvPicPr>
          <p:cNvPr id="95237" name="Picture 4"/>
          <p:cNvPicPr>
            <a:picLocks noChangeAspect="1" noChangeArrowheads="1"/>
          </p:cNvPicPr>
          <p:nvPr/>
        </p:nvPicPr>
        <p:blipFill>
          <a:blip r:embed="rId2" cstate="print"/>
          <a:srcRect/>
          <a:stretch>
            <a:fillRect/>
          </a:stretch>
        </p:blipFill>
        <p:spPr bwMode="auto">
          <a:xfrm>
            <a:off x="1653811" y="3992563"/>
            <a:ext cx="5819775" cy="1150937"/>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3316"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3314" name="Footer Placeholder 3"/>
          <p:cNvSpPr>
            <a:spLocks noGrp="1"/>
          </p:cNvSpPr>
          <p:nvPr>
            <p:ph type="ftr" sz="quarter" idx="10"/>
          </p:nvPr>
        </p:nvSpPr>
        <p:spPr>
          <a:noFill/>
        </p:spPr>
        <p:txBody>
          <a:bodyPr/>
          <a:lstStyle/>
          <a:p>
            <a:r>
              <a:rPr lang="en-US" dirty="0" smtClean="0"/>
              <a:t>CUST_TOOLS_0</a:t>
            </a:r>
            <a:fld id="{367DD4C0-8A8B-43D6-85E5-69DA547B7579}" type="slidenum">
              <a:rPr lang="en-US" smtClean="0"/>
              <a:pPr/>
              <a:t>9</a:t>
            </a:fld>
            <a:r>
              <a:rPr lang="en-US" dirty="0" smtClean="0"/>
              <a:t>0</a:t>
            </a:r>
          </a:p>
        </p:txBody>
      </p:sp>
      <p:grpSp>
        <p:nvGrpSpPr>
          <p:cNvPr id="13317" name="Group 10"/>
          <p:cNvGrpSpPr>
            <a:grpSpLocks/>
          </p:cNvGrpSpPr>
          <p:nvPr/>
        </p:nvGrpSpPr>
        <p:grpSpPr bwMode="auto">
          <a:xfrm>
            <a:off x="596188" y="1557584"/>
            <a:ext cx="7927975" cy="4584700"/>
            <a:chOff x="588" y="1162"/>
            <a:chExt cx="5410" cy="3158"/>
          </a:xfrm>
        </p:grpSpPr>
        <p:pic>
          <p:nvPicPr>
            <p:cNvPr id="13318" name="Picture 4"/>
            <p:cNvPicPr>
              <a:picLocks noChangeAspect="1" noChangeArrowheads="1"/>
            </p:cNvPicPr>
            <p:nvPr/>
          </p:nvPicPr>
          <p:blipFill>
            <a:blip r:embed="rId3" cstate="print"/>
            <a:srcRect/>
            <a:stretch>
              <a:fillRect/>
            </a:stretch>
          </p:blipFill>
          <p:spPr bwMode="auto">
            <a:xfrm>
              <a:off x="588" y="1266"/>
              <a:ext cx="4427" cy="854"/>
            </a:xfrm>
            <a:prstGeom prst="rect">
              <a:avLst/>
            </a:prstGeom>
            <a:noFill/>
            <a:ln w="19050" algn="ctr">
              <a:noFill/>
              <a:miter lim="800000"/>
              <a:headEnd/>
              <a:tailEnd/>
            </a:ln>
          </p:spPr>
        </p:pic>
        <p:pic>
          <p:nvPicPr>
            <p:cNvPr id="13319" name="Picture 5"/>
            <p:cNvPicPr>
              <a:picLocks noChangeAspect="1" noChangeArrowheads="1"/>
            </p:cNvPicPr>
            <p:nvPr/>
          </p:nvPicPr>
          <p:blipFill>
            <a:blip r:embed="rId4" cstate="print"/>
            <a:srcRect/>
            <a:stretch>
              <a:fillRect/>
            </a:stretch>
          </p:blipFill>
          <p:spPr bwMode="auto">
            <a:xfrm>
              <a:off x="590" y="2170"/>
              <a:ext cx="4448" cy="687"/>
            </a:xfrm>
            <a:prstGeom prst="rect">
              <a:avLst/>
            </a:prstGeom>
            <a:noFill/>
            <a:ln w="19050" algn="ctr">
              <a:noFill/>
              <a:miter lim="800000"/>
              <a:headEnd/>
              <a:tailEnd/>
            </a:ln>
          </p:spPr>
        </p:pic>
        <p:pic>
          <p:nvPicPr>
            <p:cNvPr id="13320" name="Picture 6"/>
            <p:cNvPicPr>
              <a:picLocks noChangeAspect="1" noChangeArrowheads="1"/>
            </p:cNvPicPr>
            <p:nvPr/>
          </p:nvPicPr>
          <p:blipFill>
            <a:blip r:embed="rId5" cstate="print"/>
            <a:srcRect/>
            <a:stretch>
              <a:fillRect/>
            </a:stretch>
          </p:blipFill>
          <p:spPr bwMode="auto">
            <a:xfrm>
              <a:off x="597" y="2920"/>
              <a:ext cx="4426" cy="1400"/>
            </a:xfrm>
            <a:prstGeom prst="rect">
              <a:avLst/>
            </a:prstGeom>
            <a:noFill/>
            <a:ln w="19050" algn="ctr">
              <a:noFill/>
              <a:miter lim="800000"/>
              <a:headEnd/>
              <a:tailEnd/>
            </a:ln>
          </p:spPr>
        </p:pic>
        <p:sp>
          <p:nvSpPr>
            <p:cNvPr id="13321" name="Text Box 7"/>
            <p:cNvSpPr txBox="1">
              <a:spLocks noChangeArrowheads="1"/>
            </p:cNvSpPr>
            <p:nvPr/>
          </p:nvSpPr>
          <p:spPr bwMode="auto">
            <a:xfrm>
              <a:off x="3619" y="1162"/>
              <a:ext cx="2379" cy="114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methods</a:t>
              </a:r>
            </a:p>
            <a:p>
              <a:pPr algn="l"/>
              <a:r>
                <a:rPr lang="en-US" sz="1600" b="0" dirty="0">
                  <a:latin typeface="+mj-lt"/>
                </a:rPr>
                <a:t>Normal style</a:t>
              </a:r>
              <a:r>
                <a:rPr lang="en-US" sz="1600" b="0">
                  <a:latin typeface="+mj-lt"/>
                </a:rPr>
                <a:t>: </a:t>
              </a:r>
              <a:r>
                <a:rPr lang="en-US" sz="1600" b="0" smtClean="0">
                  <a:latin typeface="+mj-lt"/>
                </a:rPr>
                <a:t>Inherited </a:t>
              </a:r>
              <a:r>
                <a:rPr lang="en-US" sz="1600" b="0" dirty="0">
                  <a:latin typeface="+mj-lt"/>
                </a:rPr>
                <a:t>methods, not overridden</a:t>
              </a:r>
            </a:p>
            <a:p>
              <a:pPr algn="l"/>
              <a:r>
                <a:rPr lang="en-US" sz="1600" dirty="0">
                  <a:latin typeface="+mj-lt"/>
                </a:rPr>
                <a:t>Bold style</a:t>
              </a:r>
              <a:r>
                <a:rPr lang="en-US" sz="1600">
                  <a:latin typeface="+mj-lt"/>
                </a:rPr>
                <a:t>:</a:t>
              </a:r>
              <a:r>
                <a:rPr lang="en-US" sz="1600" b="0">
                  <a:latin typeface="+mj-lt"/>
                </a:rPr>
                <a:t> </a:t>
              </a:r>
              <a:r>
                <a:rPr lang="en-US" sz="1600" b="0" smtClean="0">
                  <a:latin typeface="+mj-lt"/>
                </a:rPr>
                <a:t>Methods </a:t>
              </a:r>
              <a:r>
                <a:rPr lang="en-US" sz="1600" b="0" dirty="0">
                  <a:latin typeface="+mj-lt"/>
                </a:rPr>
                <a:t>defined on this level, or overridden inherited methods</a:t>
              </a:r>
            </a:p>
          </p:txBody>
        </p:sp>
        <p:sp>
          <p:nvSpPr>
            <p:cNvPr id="13322" name="AutoShape 8"/>
            <p:cNvSpPr>
              <a:spLocks/>
            </p:cNvSpPr>
            <p:nvPr/>
          </p:nvSpPr>
          <p:spPr bwMode="auto">
            <a:xfrm>
              <a:off x="2297" y="1595"/>
              <a:ext cx="29" cy="481"/>
            </a:xfrm>
            <a:prstGeom prst="rightBrace">
              <a:avLst>
                <a:gd name="adj1" fmla="val 341630"/>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3323" name="AutoShape 9"/>
            <p:cNvCxnSpPr>
              <a:cxnSpLocks noChangeShapeType="1"/>
              <a:stCxn id="13321" idx="1"/>
              <a:endCxn id="13322" idx="1"/>
            </p:cNvCxnSpPr>
            <p:nvPr/>
          </p:nvCxnSpPr>
          <p:spPr bwMode="auto">
            <a:xfrm rot="10800000" flipV="1">
              <a:off x="2326" y="1734"/>
              <a:ext cx="1293" cy="102"/>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report activities</a:t>
            </a:r>
          </a:p>
          <a:p>
            <a:pPr lvl="2" eaLnBrk="1" hangingPunct="1"/>
            <a:endParaRPr lang="zh-CN" altLang="en-US" dirty="0" smtClean="0">
              <a:solidFill>
                <a:srgbClr val="F24212"/>
              </a:solidFill>
              <a:ea typeface="SimSun" pitchFamily="2" charset="-122"/>
            </a:endParaRPr>
          </a:p>
        </p:txBody>
      </p:sp>
      <p:sp>
        <p:nvSpPr>
          <p:cNvPr id="96259"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96258" name="Footer Placeholder 1"/>
          <p:cNvSpPr>
            <a:spLocks noGrp="1"/>
          </p:cNvSpPr>
          <p:nvPr>
            <p:ph type="ftr" sz="quarter" idx="10"/>
          </p:nvPr>
        </p:nvSpPr>
        <p:spPr>
          <a:noFill/>
        </p:spPr>
        <p:txBody>
          <a:bodyPr/>
          <a:lstStyle/>
          <a:p>
            <a:r>
              <a:rPr lang="en-US" smtClean="0"/>
              <a:t>CUST_REP_180</a:t>
            </a:r>
          </a:p>
        </p:txBody>
      </p:sp>
      <p:grpSp>
        <p:nvGrpSpPr>
          <p:cNvPr id="9" name="Group 8"/>
          <p:cNvGrpSpPr/>
          <p:nvPr/>
        </p:nvGrpSpPr>
        <p:grpSpPr>
          <a:xfrm>
            <a:off x="1187624" y="1628800"/>
            <a:ext cx="6357970" cy="4348163"/>
            <a:chOff x="-138145" y="2009775"/>
            <a:chExt cx="6357970" cy="4348163"/>
          </a:xfrm>
        </p:grpSpPr>
        <p:pic>
          <p:nvPicPr>
            <p:cNvPr id="96261" name="Picture 5"/>
            <p:cNvPicPr>
              <a:picLocks noChangeAspect="1" noChangeArrowheads="1"/>
            </p:cNvPicPr>
            <p:nvPr/>
          </p:nvPicPr>
          <p:blipFill>
            <a:blip r:embed="rId3" cstate="print"/>
            <a:srcRect/>
            <a:stretch>
              <a:fillRect/>
            </a:stretch>
          </p:blipFill>
          <p:spPr bwMode="auto">
            <a:xfrm>
              <a:off x="2012950" y="2009775"/>
              <a:ext cx="4206875" cy="4348163"/>
            </a:xfrm>
            <a:prstGeom prst="rect">
              <a:avLst/>
            </a:prstGeom>
            <a:noFill/>
            <a:ln w="9525" algn="ctr">
              <a:noFill/>
              <a:miter lim="800000"/>
              <a:headEnd/>
              <a:tailEnd/>
            </a:ln>
          </p:spPr>
        </p:pic>
        <p:sp>
          <p:nvSpPr>
            <p:cNvPr id="776198" name="Rectangle 6"/>
            <p:cNvSpPr>
              <a:spLocks noChangeArrowheads="1"/>
            </p:cNvSpPr>
            <p:nvPr/>
          </p:nvSpPr>
          <p:spPr bwMode="auto">
            <a:xfrm>
              <a:off x="-138145" y="4724400"/>
              <a:ext cx="4104456" cy="9366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activity on the menu.</a:t>
              </a:r>
            </a:p>
            <a:p>
              <a:pPr>
                <a:defRPr/>
              </a:pPr>
              <a:r>
                <a:rPr lang="en-US" altLang="zh-CN" sz="2000" b="0" dirty="0">
                  <a:latin typeface="+mj-lt"/>
                  <a:ea typeface="宋体" pitchFamily="2" charset="-122"/>
                </a:rPr>
                <a:t>Standard Financials URN:</a:t>
              </a:r>
            </a:p>
            <a:p>
              <a:pPr>
                <a:defRPr/>
              </a:pPr>
              <a:r>
                <a:rPr lang="en-US" altLang="zh-CN" sz="2000" b="0" dirty="0">
                  <a:latin typeface="+mj-lt"/>
                  <a:ea typeface="宋体" pitchFamily="2" charset="-122"/>
                </a:rPr>
                <a:t>“</a:t>
              </a:r>
              <a:r>
                <a:rPr lang="en-US" altLang="zh-CN" sz="2000" b="0" dirty="0" err="1">
                  <a:latin typeface="+mj-lt"/>
                  <a:ea typeface="宋体" pitchFamily="2" charset="-122"/>
                </a:rPr>
                <a:t>urn:cbf</a:t>
              </a:r>
              <a:r>
                <a:rPr lang="en-US" altLang="zh-CN" sz="2000" b="0" dirty="0">
                  <a:latin typeface="+mj-lt"/>
                  <a:ea typeface="宋体" pitchFamily="2" charset="-122"/>
                </a:rPr>
                <a:t>:&lt;component&gt;:activity”</a:t>
              </a:r>
            </a:p>
          </p:txBody>
        </p:sp>
        <p:cxnSp>
          <p:nvCxnSpPr>
            <p:cNvPr id="96263" name="AutoShape 7"/>
            <p:cNvCxnSpPr>
              <a:cxnSpLocks noChangeShapeType="1"/>
              <a:stCxn id="776198" idx="0"/>
              <a:endCxn id="96264" idx="4"/>
            </p:cNvCxnSpPr>
            <p:nvPr/>
          </p:nvCxnSpPr>
          <p:spPr bwMode="auto">
            <a:xfrm rot="5400000" flipH="1" flipV="1">
              <a:off x="1346376" y="3491883"/>
              <a:ext cx="1800225" cy="664811"/>
            </a:xfrm>
            <a:prstGeom prst="straightConnector1">
              <a:avLst/>
            </a:prstGeom>
            <a:noFill/>
            <a:ln w="9525">
              <a:solidFill>
                <a:srgbClr val="FF0000"/>
              </a:solidFill>
              <a:round/>
              <a:headEnd/>
              <a:tailEnd type="triangle" w="med" len="med"/>
            </a:ln>
          </p:spPr>
        </p:cxnSp>
        <p:sp>
          <p:nvSpPr>
            <p:cNvPr id="96264" name="Oval 8"/>
            <p:cNvSpPr>
              <a:spLocks noChangeArrowheads="1"/>
            </p:cNvSpPr>
            <p:nvPr/>
          </p:nvSpPr>
          <p:spPr bwMode="auto">
            <a:xfrm>
              <a:off x="1914525" y="2708275"/>
              <a:ext cx="1328738" cy="215900"/>
            </a:xfrm>
            <a:prstGeom prst="ellipse">
              <a:avLst/>
            </a:prstGeom>
            <a:noFill/>
            <a:ln w="9525" algn="ctr">
              <a:solidFill>
                <a:srgbClr val="FF0000"/>
              </a:solidFill>
              <a:round/>
              <a:headEnd/>
              <a:tailEnd/>
            </a:ln>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pPr lvl="2" eaLnBrk="1" hangingPunct="1"/>
            <a:endParaRPr lang="zh-CN" altLang="en-US" dirty="0" smtClean="0">
              <a:solidFill>
                <a:srgbClr val="F24212"/>
              </a:solidFill>
              <a:ea typeface="SimSun" pitchFamily="2" charset="-122"/>
            </a:endParaRPr>
          </a:p>
        </p:txBody>
      </p:sp>
      <p:sp>
        <p:nvSpPr>
          <p:cNvPr id="97283"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97282" name="Footer Placeholder 1"/>
          <p:cNvSpPr>
            <a:spLocks noGrp="1"/>
          </p:cNvSpPr>
          <p:nvPr>
            <p:ph type="ftr" sz="quarter" idx="10"/>
          </p:nvPr>
        </p:nvSpPr>
        <p:spPr>
          <a:noFill/>
        </p:spPr>
        <p:txBody>
          <a:bodyPr/>
          <a:lstStyle/>
          <a:p>
            <a:r>
              <a:rPr lang="en-US" smtClean="0"/>
              <a:t>CUST_REP_190</a:t>
            </a:r>
          </a:p>
        </p:txBody>
      </p:sp>
      <p:pic>
        <p:nvPicPr>
          <p:cNvPr id="97285" name="Picture 4"/>
          <p:cNvPicPr>
            <a:picLocks noChangeAspect="1" noChangeArrowheads="1"/>
          </p:cNvPicPr>
          <p:nvPr/>
        </p:nvPicPr>
        <p:blipFill>
          <a:blip r:embed="rId3" cstate="print"/>
          <a:srcRect/>
          <a:stretch>
            <a:fillRect/>
          </a:stretch>
        </p:blipFill>
        <p:spPr bwMode="auto">
          <a:xfrm>
            <a:off x="1813405" y="1556792"/>
            <a:ext cx="5518150" cy="45100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pPr marL="0" indent="0">
              <a:buNone/>
            </a:pPr>
            <a:r>
              <a:rPr lang="en-US" altLang="zh-CN" dirty="0" smtClean="0">
                <a:ea typeface="SimSun" pitchFamily="2" charset="-122"/>
              </a:rPr>
              <a:t>Use Tools-&gt;Report options</a:t>
            </a:r>
            <a:r>
              <a:rPr lang="en-US" altLang="zh-CN" dirty="0" smtClean="0">
                <a:latin typeface="Arial" charset="0"/>
                <a:ea typeface="SimSun" pitchFamily="2" charset="-122"/>
              </a:rPr>
              <a:t>…</a:t>
            </a:r>
            <a:r>
              <a:rPr lang="en-US" altLang="zh-CN" dirty="0" smtClean="0">
                <a:ea typeface="SimSun" pitchFamily="2" charset="-122"/>
              </a:rPr>
              <a:t> to pass settings for the report execution</a:t>
            </a:r>
          </a:p>
          <a:p>
            <a:pPr lvl="1" eaLnBrk="1" hangingPunct="1"/>
            <a:endParaRPr lang="zh-CN" altLang="en-US" dirty="0" smtClean="0">
              <a:ea typeface="SimSun" pitchFamily="2" charset="-122"/>
            </a:endParaRPr>
          </a:p>
        </p:txBody>
      </p:sp>
      <p:sp>
        <p:nvSpPr>
          <p:cNvPr id="98307"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98306" name="Footer Placeholder 1"/>
          <p:cNvSpPr>
            <a:spLocks noGrp="1"/>
          </p:cNvSpPr>
          <p:nvPr>
            <p:ph type="ftr" sz="quarter" idx="10"/>
          </p:nvPr>
        </p:nvSpPr>
        <p:spPr>
          <a:noFill/>
        </p:spPr>
        <p:txBody>
          <a:bodyPr/>
          <a:lstStyle/>
          <a:p>
            <a:r>
              <a:rPr lang="en-US" smtClean="0"/>
              <a:t>CUST_REP_200</a:t>
            </a:r>
          </a:p>
        </p:txBody>
      </p:sp>
      <p:grpSp>
        <p:nvGrpSpPr>
          <p:cNvPr id="9" name="Group 8"/>
          <p:cNvGrpSpPr/>
          <p:nvPr/>
        </p:nvGrpSpPr>
        <p:grpSpPr>
          <a:xfrm>
            <a:off x="877928" y="2394776"/>
            <a:ext cx="7377113" cy="3671887"/>
            <a:chOff x="1514475" y="2564904"/>
            <a:chExt cx="7377113" cy="3671887"/>
          </a:xfrm>
        </p:grpSpPr>
        <p:pic>
          <p:nvPicPr>
            <p:cNvPr id="98309" name="Picture 5"/>
            <p:cNvPicPr>
              <a:picLocks noChangeAspect="1" noChangeArrowheads="1"/>
            </p:cNvPicPr>
            <p:nvPr/>
          </p:nvPicPr>
          <p:blipFill>
            <a:blip r:embed="rId3" cstate="print"/>
            <a:srcRect/>
            <a:stretch>
              <a:fillRect/>
            </a:stretch>
          </p:blipFill>
          <p:spPr bwMode="auto">
            <a:xfrm>
              <a:off x="1514475" y="2564904"/>
              <a:ext cx="5124450" cy="3671887"/>
            </a:xfrm>
            <a:prstGeom prst="rect">
              <a:avLst/>
            </a:prstGeom>
            <a:noFill/>
            <a:ln w="9525" algn="ctr">
              <a:noFill/>
              <a:miter lim="800000"/>
              <a:headEnd/>
              <a:tailEnd/>
            </a:ln>
          </p:spPr>
        </p:pic>
        <p:sp>
          <p:nvSpPr>
            <p:cNvPr id="833542" name="Rectangle 6"/>
            <p:cNvSpPr>
              <a:spLocks noChangeArrowheads="1"/>
            </p:cNvSpPr>
            <p:nvPr/>
          </p:nvSpPr>
          <p:spPr bwMode="auto">
            <a:xfrm>
              <a:off x="5368925" y="4076204"/>
              <a:ext cx="3522663" cy="5048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a:latin typeface="+mj-lt"/>
                  <a:ea typeface="宋体" pitchFamily="2" charset="-122"/>
                </a:rPr>
                <a:t>Alternate RPT file name</a:t>
              </a:r>
            </a:p>
          </p:txBody>
        </p:sp>
        <p:cxnSp>
          <p:nvCxnSpPr>
            <p:cNvPr id="98311" name="AutoShape 7"/>
            <p:cNvCxnSpPr>
              <a:cxnSpLocks noChangeShapeType="1"/>
              <a:stCxn id="833542" idx="2"/>
              <a:endCxn id="98312" idx="6"/>
            </p:cNvCxnSpPr>
            <p:nvPr/>
          </p:nvCxnSpPr>
          <p:spPr bwMode="auto">
            <a:xfrm flipH="1">
              <a:off x="4305300" y="4581029"/>
              <a:ext cx="2825750" cy="611187"/>
            </a:xfrm>
            <a:prstGeom prst="straightConnector1">
              <a:avLst/>
            </a:prstGeom>
            <a:noFill/>
            <a:ln w="9525">
              <a:solidFill>
                <a:srgbClr val="FF0000"/>
              </a:solidFill>
              <a:round/>
              <a:headEnd/>
              <a:tailEnd type="triangle" w="med" len="med"/>
            </a:ln>
          </p:spPr>
        </p:cxnSp>
        <p:sp>
          <p:nvSpPr>
            <p:cNvPr id="98312" name="Oval 8"/>
            <p:cNvSpPr>
              <a:spLocks noChangeArrowheads="1"/>
            </p:cNvSpPr>
            <p:nvPr/>
          </p:nvSpPr>
          <p:spPr bwMode="auto">
            <a:xfrm>
              <a:off x="2976563" y="5084266"/>
              <a:ext cx="1328737" cy="215900"/>
            </a:xfrm>
            <a:prstGeom prst="ellipse">
              <a:avLst/>
            </a:prstGeom>
            <a:noFill/>
            <a:ln w="9525" algn="ctr">
              <a:solidFill>
                <a:srgbClr val="FF0000"/>
              </a:solidFill>
              <a:round/>
              <a:headEnd/>
              <a:tailEnd/>
            </a:ln>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r>
              <a:rPr lang="en-US" altLang="zh-CN" sz="2400" dirty="0" smtClean="0">
                <a:ea typeface="SimSun" pitchFamily="2" charset="-122"/>
              </a:rPr>
              <a:t>Settings can be saved as variants.</a:t>
            </a:r>
            <a:br>
              <a:rPr lang="en-US" altLang="zh-CN" sz="2400" dirty="0" smtClean="0">
                <a:ea typeface="SimSun" pitchFamily="2" charset="-122"/>
              </a:rPr>
            </a:br>
            <a:r>
              <a:rPr lang="en-US" altLang="zh-CN" sz="2400" dirty="0" smtClean="0">
                <a:ea typeface="SimSun" pitchFamily="2" charset="-122"/>
              </a:rPr>
              <a:t>(Variant-&gt;Save as</a:t>
            </a:r>
            <a:r>
              <a:rPr lang="en-US" altLang="zh-CN" sz="2400" dirty="0" smtClean="0">
                <a:latin typeface="Arial" charset="0"/>
                <a:ea typeface="SimSun" pitchFamily="2" charset="-122"/>
              </a:rPr>
              <a:t>…</a:t>
            </a:r>
            <a:r>
              <a:rPr lang="en-US" altLang="zh-CN" sz="2400" dirty="0" smtClean="0">
                <a:ea typeface="SimSun" pitchFamily="2" charset="-122"/>
              </a:rPr>
              <a:t>)</a:t>
            </a:r>
            <a:br>
              <a:rPr lang="en-US" altLang="zh-CN" sz="2400" dirty="0" smtClean="0">
                <a:ea typeface="SimSun" pitchFamily="2" charset="-122"/>
              </a:rPr>
            </a:br>
            <a:r>
              <a:rPr lang="en-US" altLang="zh-CN" sz="2400" dirty="0" smtClean="0">
                <a:ea typeface="SimSun" pitchFamily="2" charset="-122"/>
              </a:rPr>
              <a:t>Saved data: Report options and filter field settings</a:t>
            </a:r>
          </a:p>
          <a:p>
            <a:r>
              <a:rPr lang="en-US" altLang="zh-CN" sz="2400" dirty="0" smtClean="0">
                <a:ea typeface="SimSun" pitchFamily="2" charset="-122"/>
              </a:rPr>
              <a:t>System comes with factory default variant for each report</a:t>
            </a:r>
          </a:p>
        </p:txBody>
      </p:sp>
      <p:sp>
        <p:nvSpPr>
          <p:cNvPr id="99331"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99330" name="Footer Placeholder 1"/>
          <p:cNvSpPr>
            <a:spLocks noGrp="1"/>
          </p:cNvSpPr>
          <p:nvPr>
            <p:ph type="ftr" sz="quarter" idx="10"/>
          </p:nvPr>
        </p:nvSpPr>
        <p:spPr>
          <a:noFill/>
        </p:spPr>
        <p:txBody>
          <a:bodyPr/>
          <a:lstStyle/>
          <a:p>
            <a:r>
              <a:rPr lang="en-US" smtClean="0"/>
              <a:t>CUST_REP_210</a:t>
            </a:r>
          </a:p>
        </p:txBody>
      </p:sp>
      <p:pic>
        <p:nvPicPr>
          <p:cNvPr id="99333" name="Picture 5"/>
          <p:cNvPicPr>
            <a:picLocks noChangeAspect="1" noChangeArrowheads="1"/>
          </p:cNvPicPr>
          <p:nvPr/>
        </p:nvPicPr>
        <p:blipFill>
          <a:blip r:embed="rId3" cstate="print"/>
          <a:srcRect/>
          <a:stretch>
            <a:fillRect/>
          </a:stretch>
        </p:blipFill>
        <p:spPr bwMode="auto">
          <a:xfrm>
            <a:off x="3268117" y="3068960"/>
            <a:ext cx="4040187" cy="2987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lstStyle/>
          <a:p>
            <a:pPr eaLnBrk="1" hangingPunct="1">
              <a:buNone/>
            </a:pPr>
            <a:r>
              <a:rPr lang="en-US" altLang="zh-CN" dirty="0" smtClean="0">
                <a:ea typeface="SimSun" pitchFamily="2" charset="-122"/>
              </a:rPr>
              <a:t>Deployment</a:t>
            </a:r>
          </a:p>
          <a:p>
            <a:r>
              <a:rPr lang="en-US" altLang="zh-CN" dirty="0" smtClean="0">
                <a:ea typeface="SimSun" pitchFamily="2" charset="-122"/>
              </a:rPr>
              <a:t>Reports (RPT files) deployed on server</a:t>
            </a:r>
          </a:p>
          <a:p>
            <a:pPr lvl="1"/>
            <a:r>
              <a:rPr lang="en-US" altLang="zh-CN" dirty="0" err="1" smtClean="0">
                <a:latin typeface="Courier New" pitchFamily="49" charset="0"/>
                <a:ea typeface="SimSun" pitchFamily="2" charset="-122"/>
                <a:cs typeface="Courier New" pitchFamily="49" charset="0"/>
              </a:rPr>
              <a:t>crreports</a:t>
            </a:r>
            <a:r>
              <a:rPr lang="en-US" altLang="zh-CN" dirty="0" smtClean="0">
                <a:ea typeface="SimSun" pitchFamily="2" charset="-122"/>
              </a:rPr>
              <a:t> folder</a:t>
            </a:r>
          </a:p>
          <a:p>
            <a:pPr lvl="1"/>
            <a:r>
              <a:rPr lang="en-US" altLang="zh-CN" dirty="0" smtClean="0">
                <a:ea typeface="SimSun" pitchFamily="2" charset="-122"/>
              </a:rPr>
              <a:t>Client transfers reports when necessary (new or changed report)</a:t>
            </a:r>
          </a:p>
          <a:p>
            <a:r>
              <a:rPr lang="en-US" altLang="zh-CN" dirty="0" smtClean="0">
                <a:ea typeface="SimSun" pitchFamily="2" charset="-122"/>
              </a:rPr>
              <a:t>Reports can be run </a:t>
            </a:r>
            <a:r>
              <a:rPr lang="en-US" altLang="zh-CN" smtClean="0">
                <a:ea typeface="SimSun" pitchFamily="2" charset="-122"/>
              </a:rPr>
              <a:t>in real-time </a:t>
            </a:r>
            <a:r>
              <a:rPr lang="en-US" altLang="zh-CN" dirty="0" smtClean="0">
                <a:ea typeface="SimSun" pitchFamily="2" charset="-122"/>
              </a:rPr>
              <a:t>mode or in batch</a:t>
            </a:r>
          </a:p>
          <a:p>
            <a:pPr lvl="1"/>
            <a:r>
              <a:rPr lang="en-US" altLang="zh-CN" dirty="0" smtClean="0">
                <a:ea typeface="SimSun" pitchFamily="2" charset="-122"/>
              </a:rPr>
              <a:t>This is specified in the generic interface for starting a report</a:t>
            </a:r>
          </a:p>
          <a:p>
            <a:pPr lvl="1"/>
            <a:r>
              <a:rPr lang="en-US" altLang="zh-CN" dirty="0" smtClean="0">
                <a:ea typeface="SimSun" pitchFamily="2" charset="-122"/>
              </a:rPr>
              <a:t>Reports can also be scheduled</a:t>
            </a:r>
          </a:p>
          <a:p>
            <a:pPr eaLnBrk="1" hangingPunct="1"/>
            <a:endParaRPr lang="zh-CN" altLang="en-US" dirty="0" smtClean="0">
              <a:ea typeface="SimSun" pitchFamily="2" charset="-122"/>
            </a:endParaRPr>
          </a:p>
        </p:txBody>
      </p:sp>
      <p:sp>
        <p:nvSpPr>
          <p:cNvPr id="100355"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100354" name="Footer Placeholder 1"/>
          <p:cNvSpPr>
            <a:spLocks noGrp="1"/>
          </p:cNvSpPr>
          <p:nvPr>
            <p:ph type="ftr" sz="quarter" idx="10"/>
          </p:nvPr>
        </p:nvSpPr>
        <p:spPr>
          <a:noFill/>
        </p:spPr>
        <p:txBody>
          <a:bodyPr/>
          <a:lstStyle/>
          <a:p>
            <a:r>
              <a:rPr lang="en-US" smtClean="0"/>
              <a:t>CUST_REP_220</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flow (high-level)</a:t>
            </a:r>
          </a:p>
        </p:txBody>
      </p:sp>
      <p:sp>
        <p:nvSpPr>
          <p:cNvPr id="101379"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 Framework for Financials Reports</a:t>
            </a:r>
          </a:p>
        </p:txBody>
      </p:sp>
      <p:sp>
        <p:nvSpPr>
          <p:cNvPr id="101378" name="Footer Placeholder 1"/>
          <p:cNvSpPr>
            <a:spLocks noGrp="1"/>
          </p:cNvSpPr>
          <p:nvPr>
            <p:ph type="ftr" sz="quarter" idx="10"/>
          </p:nvPr>
        </p:nvSpPr>
        <p:spPr>
          <a:noFill/>
        </p:spPr>
        <p:txBody>
          <a:bodyPr/>
          <a:lstStyle/>
          <a:p>
            <a:r>
              <a:rPr lang="en-US" smtClean="0"/>
              <a:t>CUST_REP_230</a:t>
            </a:r>
          </a:p>
        </p:txBody>
      </p:sp>
      <p:grpSp>
        <p:nvGrpSpPr>
          <p:cNvPr id="29" name="Group 28"/>
          <p:cNvGrpSpPr/>
          <p:nvPr/>
        </p:nvGrpSpPr>
        <p:grpSpPr>
          <a:xfrm>
            <a:off x="149110" y="1428736"/>
            <a:ext cx="8889610" cy="4823768"/>
            <a:chOff x="368540" y="1772816"/>
            <a:chExt cx="8889610" cy="4823768"/>
          </a:xfrm>
        </p:grpSpPr>
        <p:sp>
          <p:nvSpPr>
            <p:cNvPr id="101381" name="Line 4"/>
            <p:cNvSpPr>
              <a:spLocks noChangeShapeType="1"/>
            </p:cNvSpPr>
            <p:nvPr/>
          </p:nvSpPr>
          <p:spPr bwMode="auto">
            <a:xfrm>
              <a:off x="2179638" y="2492896"/>
              <a:ext cx="0" cy="4103688"/>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101382" name="Line 5"/>
            <p:cNvSpPr>
              <a:spLocks noChangeShapeType="1"/>
            </p:cNvSpPr>
            <p:nvPr/>
          </p:nvSpPr>
          <p:spPr bwMode="auto">
            <a:xfrm>
              <a:off x="4725988" y="2492896"/>
              <a:ext cx="0" cy="4103688"/>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101383" name="Line 6"/>
            <p:cNvSpPr>
              <a:spLocks noChangeShapeType="1"/>
            </p:cNvSpPr>
            <p:nvPr/>
          </p:nvSpPr>
          <p:spPr bwMode="auto">
            <a:xfrm>
              <a:off x="7164388" y="2492896"/>
              <a:ext cx="0" cy="4103688"/>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101384" name="Text Box 7"/>
            <p:cNvSpPr txBox="1">
              <a:spLocks noChangeArrowheads="1"/>
            </p:cNvSpPr>
            <p:nvPr/>
          </p:nvSpPr>
          <p:spPr bwMode="auto">
            <a:xfrm>
              <a:off x="1988580" y="2077616"/>
              <a:ext cx="410690" cy="492443"/>
            </a:xfrm>
            <a:prstGeom prst="rect">
              <a:avLst/>
            </a:prstGeom>
            <a:noFill/>
            <a:ln w="9525" algn="ctr">
              <a:noFill/>
              <a:miter lim="800000"/>
              <a:headEnd/>
              <a:tailEnd/>
            </a:ln>
          </p:spPr>
          <p:txBody>
            <a:bodyPr wrap="none" tIns="91440" bIns="91440">
              <a:spAutoFit/>
            </a:bodyPr>
            <a:lstStyle/>
            <a:p>
              <a:r>
                <a:rPr lang="en-US" altLang="zh-CN" sz="2000" b="0">
                  <a:latin typeface="+mj-lt"/>
                  <a:ea typeface="SimSun" pitchFamily="2" charset="-122"/>
                </a:rPr>
                <a:t>UI</a:t>
              </a:r>
            </a:p>
          </p:txBody>
        </p:sp>
        <p:sp>
          <p:nvSpPr>
            <p:cNvPr id="101385" name="Text Box 8"/>
            <p:cNvSpPr txBox="1">
              <a:spLocks noChangeArrowheads="1"/>
            </p:cNvSpPr>
            <p:nvPr/>
          </p:nvSpPr>
          <p:spPr bwMode="auto">
            <a:xfrm>
              <a:off x="4231498" y="1772816"/>
              <a:ext cx="1112805" cy="800219"/>
            </a:xfrm>
            <a:prstGeom prst="rect">
              <a:avLst/>
            </a:prstGeom>
            <a:noFill/>
            <a:ln w="9525" algn="ctr">
              <a:noFill/>
              <a:miter lim="800000"/>
              <a:headEnd/>
              <a:tailEnd/>
            </a:ln>
          </p:spPr>
          <p:txBody>
            <a:bodyPr wrap="none" tIns="91440" bIns="91440">
              <a:spAutoFit/>
            </a:bodyPr>
            <a:lstStyle/>
            <a:p>
              <a:r>
                <a:rPr lang="en-US" altLang="zh-CN" sz="2000" b="0">
                  <a:latin typeface="+mj-lt"/>
                  <a:ea typeface="SimSun" pitchFamily="2" charset="-122"/>
                </a:rPr>
                <a:t>Crystal</a:t>
              </a:r>
            </a:p>
            <a:p>
              <a:r>
                <a:rPr lang="en-US" altLang="zh-CN" sz="2000" b="0">
                  <a:latin typeface="+mj-lt"/>
                  <a:ea typeface="SimSun" pitchFamily="2" charset="-122"/>
                </a:rPr>
                <a:t>Reports</a:t>
              </a:r>
            </a:p>
          </p:txBody>
        </p:sp>
        <p:sp>
          <p:nvSpPr>
            <p:cNvPr id="101386" name="Text Box 9"/>
            <p:cNvSpPr txBox="1">
              <a:spLocks noChangeArrowheads="1"/>
            </p:cNvSpPr>
            <p:nvPr/>
          </p:nvSpPr>
          <p:spPr bwMode="auto">
            <a:xfrm>
              <a:off x="6621246" y="1772816"/>
              <a:ext cx="1160895" cy="800219"/>
            </a:xfrm>
            <a:prstGeom prst="rect">
              <a:avLst/>
            </a:prstGeom>
            <a:noFill/>
            <a:ln w="9525" algn="ctr">
              <a:noFill/>
              <a:miter lim="800000"/>
              <a:headEnd/>
              <a:tailEnd/>
            </a:ln>
          </p:spPr>
          <p:txBody>
            <a:bodyPr wrap="none" tIns="91440" bIns="91440">
              <a:spAutoFit/>
            </a:bodyPr>
            <a:lstStyle/>
            <a:p>
              <a:r>
                <a:rPr lang="en-US" altLang="zh-CN" sz="2000" b="0">
                  <a:latin typeface="+mj-lt"/>
                  <a:ea typeface="SimSun" pitchFamily="2" charset="-122"/>
                </a:rPr>
                <a:t>Business</a:t>
              </a:r>
            </a:p>
            <a:p>
              <a:r>
                <a:rPr lang="en-US" altLang="zh-CN" sz="2000" b="0">
                  <a:latin typeface="+mj-lt"/>
                  <a:ea typeface="SimSun" pitchFamily="2" charset="-122"/>
                </a:rPr>
                <a:t>Logic</a:t>
              </a:r>
            </a:p>
          </p:txBody>
        </p:sp>
        <p:sp>
          <p:nvSpPr>
            <p:cNvPr id="101387" name="Line 10"/>
            <p:cNvSpPr>
              <a:spLocks noChangeShapeType="1"/>
            </p:cNvSpPr>
            <p:nvPr/>
          </p:nvSpPr>
          <p:spPr bwMode="auto">
            <a:xfrm>
              <a:off x="517525" y="2680866"/>
              <a:ext cx="1662113"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01388" name="Text Box 11"/>
            <p:cNvSpPr txBox="1">
              <a:spLocks noChangeArrowheads="1"/>
            </p:cNvSpPr>
            <p:nvPr/>
          </p:nvSpPr>
          <p:spPr bwMode="auto">
            <a:xfrm>
              <a:off x="681019" y="2320503"/>
              <a:ext cx="1284326" cy="430887"/>
            </a:xfrm>
            <a:prstGeom prst="rect">
              <a:avLst/>
            </a:prstGeom>
            <a:noFill/>
            <a:ln w="9525" algn="ctr">
              <a:noFill/>
              <a:miter lim="800000"/>
              <a:headEnd/>
              <a:tailEnd/>
            </a:ln>
          </p:spPr>
          <p:txBody>
            <a:bodyPr wrap="none" tIns="91440" bIns="91440">
              <a:spAutoFit/>
            </a:bodyPr>
            <a:lstStyle/>
            <a:p>
              <a:r>
                <a:rPr lang="en-US" altLang="zh-CN" sz="1600" b="0">
                  <a:latin typeface="+mj-lt"/>
                  <a:ea typeface="SimSun" pitchFamily="2" charset="-122"/>
                </a:rPr>
                <a:t>Start report</a:t>
              </a:r>
            </a:p>
          </p:txBody>
        </p:sp>
        <p:sp>
          <p:nvSpPr>
            <p:cNvPr id="101389" name="Line 12"/>
            <p:cNvSpPr>
              <a:spLocks noChangeShapeType="1"/>
            </p:cNvSpPr>
            <p:nvPr/>
          </p:nvSpPr>
          <p:spPr bwMode="auto">
            <a:xfrm>
              <a:off x="2179638" y="2896766"/>
              <a:ext cx="4984750"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01390" name="Text Box 13"/>
            <p:cNvSpPr txBox="1">
              <a:spLocks noChangeArrowheads="1"/>
            </p:cNvSpPr>
            <p:nvPr/>
          </p:nvSpPr>
          <p:spPr bwMode="auto">
            <a:xfrm>
              <a:off x="2827894" y="2536403"/>
              <a:ext cx="1657826" cy="430887"/>
            </a:xfrm>
            <a:prstGeom prst="rect">
              <a:avLst/>
            </a:prstGeom>
            <a:noFill/>
            <a:ln w="9525" algn="ctr">
              <a:noFill/>
              <a:miter lim="800000"/>
              <a:headEnd/>
              <a:tailEnd/>
            </a:ln>
          </p:spPr>
          <p:txBody>
            <a:bodyPr wrap="none" tIns="91440" bIns="91440">
              <a:spAutoFit/>
            </a:bodyPr>
            <a:lstStyle/>
            <a:p>
              <a:r>
                <a:rPr lang="en-US" altLang="zh-CN" sz="1600" b="0">
                  <a:latin typeface="+mj-lt"/>
                  <a:ea typeface="SimSun" pitchFamily="2" charset="-122"/>
                </a:rPr>
                <a:t>GetVariantInfo</a:t>
              </a:r>
            </a:p>
          </p:txBody>
        </p:sp>
        <p:sp>
          <p:nvSpPr>
            <p:cNvPr id="101391" name="Line 14"/>
            <p:cNvSpPr>
              <a:spLocks noChangeShapeType="1"/>
            </p:cNvSpPr>
            <p:nvPr/>
          </p:nvSpPr>
          <p:spPr bwMode="auto">
            <a:xfrm>
              <a:off x="2179638" y="3185691"/>
              <a:ext cx="4984750"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01392" name="Text Box 15"/>
            <p:cNvSpPr txBox="1">
              <a:spLocks noChangeArrowheads="1"/>
            </p:cNvSpPr>
            <p:nvPr/>
          </p:nvSpPr>
          <p:spPr bwMode="auto">
            <a:xfrm>
              <a:off x="2740025" y="2825328"/>
              <a:ext cx="1892300" cy="430213"/>
            </a:xfrm>
            <a:prstGeom prst="rect">
              <a:avLst/>
            </a:prstGeom>
            <a:noFill/>
            <a:ln w="9525" algn="ctr">
              <a:noFill/>
              <a:miter lim="800000"/>
              <a:headEnd/>
              <a:tailEnd/>
            </a:ln>
          </p:spPr>
          <p:txBody>
            <a:bodyPr wrap="none" tIns="91440" bIns="91440">
              <a:spAutoFit/>
            </a:bodyPr>
            <a:lstStyle/>
            <a:p>
              <a:r>
                <a:rPr lang="en-US" altLang="zh-CN" sz="1600" b="0">
                  <a:latin typeface="+mj-lt"/>
                  <a:ea typeface="SimSun" pitchFamily="2" charset="-122"/>
                </a:rPr>
                <a:t>GetBusinessFields</a:t>
              </a:r>
            </a:p>
          </p:txBody>
        </p:sp>
        <p:sp>
          <p:nvSpPr>
            <p:cNvPr id="101393" name="Freeform 16"/>
            <p:cNvSpPr>
              <a:spLocks/>
            </p:cNvSpPr>
            <p:nvPr/>
          </p:nvSpPr>
          <p:spPr bwMode="auto">
            <a:xfrm>
              <a:off x="1714500" y="3396828"/>
              <a:ext cx="466725"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01394" name="Text Box 17"/>
            <p:cNvSpPr txBox="1">
              <a:spLocks noChangeArrowheads="1"/>
            </p:cNvSpPr>
            <p:nvPr/>
          </p:nvSpPr>
          <p:spPr bwMode="auto">
            <a:xfrm>
              <a:off x="368540" y="3185691"/>
              <a:ext cx="1394934" cy="677108"/>
            </a:xfrm>
            <a:prstGeom prst="rect">
              <a:avLst/>
            </a:prstGeom>
            <a:noFill/>
            <a:ln w="9525" algn="ctr">
              <a:noFill/>
              <a:miter lim="800000"/>
              <a:headEnd/>
              <a:tailEnd/>
            </a:ln>
          </p:spPr>
          <p:txBody>
            <a:bodyPr wrap="none" tIns="91440" bIns="91440">
              <a:spAutoFit/>
            </a:bodyPr>
            <a:lstStyle/>
            <a:p>
              <a:r>
                <a:rPr lang="en-US" altLang="zh-CN" sz="1600" b="0">
                  <a:latin typeface="+mj-lt"/>
                  <a:ea typeface="SimSun" pitchFamily="2" charset="-122"/>
                </a:rPr>
                <a:t>Specify filter</a:t>
              </a:r>
            </a:p>
            <a:p>
              <a:r>
                <a:rPr lang="en-US" altLang="zh-CN" sz="1600" b="0">
                  <a:latin typeface="+mj-lt"/>
                  <a:ea typeface="SimSun" pitchFamily="2" charset="-122"/>
                </a:rPr>
                <a:t>And settings</a:t>
              </a:r>
            </a:p>
          </p:txBody>
        </p:sp>
        <p:sp>
          <p:nvSpPr>
            <p:cNvPr id="101395" name="Line 18"/>
            <p:cNvSpPr>
              <a:spLocks noChangeShapeType="1"/>
            </p:cNvSpPr>
            <p:nvPr/>
          </p:nvSpPr>
          <p:spPr bwMode="auto">
            <a:xfrm>
              <a:off x="2179638" y="4193753"/>
              <a:ext cx="4984750"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01396" name="Text Box 19"/>
            <p:cNvSpPr txBox="1">
              <a:spLocks noChangeArrowheads="1"/>
            </p:cNvSpPr>
            <p:nvPr/>
          </p:nvSpPr>
          <p:spPr bwMode="auto">
            <a:xfrm>
              <a:off x="2631909" y="3833391"/>
              <a:ext cx="2135521" cy="430887"/>
            </a:xfrm>
            <a:prstGeom prst="rect">
              <a:avLst/>
            </a:prstGeom>
            <a:noFill/>
            <a:ln w="9525" algn="ctr">
              <a:noFill/>
              <a:miter lim="800000"/>
              <a:headEnd/>
              <a:tailEnd/>
            </a:ln>
          </p:spPr>
          <p:txBody>
            <a:bodyPr wrap="none" tIns="91440" bIns="91440">
              <a:spAutoFit/>
            </a:bodyPr>
            <a:lstStyle/>
            <a:p>
              <a:r>
                <a:rPr lang="en-US" altLang="zh-CN" sz="1600" b="0">
                  <a:latin typeface="+mj-lt"/>
                  <a:ea typeface="SimSun" pitchFamily="2" charset="-122"/>
                </a:rPr>
                <a:t>ProcessReportLogic</a:t>
              </a:r>
            </a:p>
          </p:txBody>
        </p:sp>
        <p:sp>
          <p:nvSpPr>
            <p:cNvPr id="101397" name="Freeform 20"/>
            <p:cNvSpPr>
              <a:spLocks/>
            </p:cNvSpPr>
            <p:nvPr/>
          </p:nvSpPr>
          <p:spPr bwMode="auto">
            <a:xfrm flipH="1">
              <a:off x="7164388" y="4193753"/>
              <a:ext cx="336550"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01398" name="Text Box 21"/>
            <p:cNvSpPr txBox="1">
              <a:spLocks noChangeArrowheads="1"/>
            </p:cNvSpPr>
            <p:nvPr/>
          </p:nvSpPr>
          <p:spPr bwMode="auto">
            <a:xfrm>
              <a:off x="7500938" y="3852441"/>
              <a:ext cx="1757212" cy="923330"/>
            </a:xfrm>
            <a:prstGeom prst="rect">
              <a:avLst/>
            </a:prstGeom>
            <a:noFill/>
            <a:ln w="9525" algn="ctr">
              <a:noFill/>
              <a:miter lim="800000"/>
              <a:headEnd/>
              <a:tailEnd/>
            </a:ln>
          </p:spPr>
          <p:txBody>
            <a:bodyPr wrap="none" tIns="91440" bIns="91440">
              <a:spAutoFit/>
            </a:bodyPr>
            <a:lstStyle/>
            <a:p>
              <a:pPr algn="l"/>
              <a:r>
                <a:rPr lang="en-US" altLang="zh-CN" sz="1600" b="0">
                  <a:latin typeface="+mj-lt"/>
                  <a:ea typeface="SimSun" pitchFamily="2" charset="-122"/>
                </a:rPr>
                <a:t>Execute queries</a:t>
              </a:r>
            </a:p>
            <a:p>
              <a:pPr algn="l"/>
              <a:r>
                <a:rPr lang="en-US" altLang="zh-CN" sz="1600" b="0">
                  <a:latin typeface="+mj-lt"/>
                  <a:ea typeface="SimSun" pitchFamily="2" charset="-122"/>
                </a:rPr>
                <a:t>Fill in report</a:t>
              </a:r>
            </a:p>
            <a:p>
              <a:pPr algn="l"/>
              <a:r>
                <a:rPr lang="en-US" altLang="zh-CN" sz="1600" b="0">
                  <a:latin typeface="+mj-lt"/>
                  <a:ea typeface="SimSun" pitchFamily="2" charset="-122"/>
                </a:rPr>
                <a:t>dataset</a:t>
              </a:r>
            </a:p>
          </p:txBody>
        </p:sp>
        <p:sp>
          <p:nvSpPr>
            <p:cNvPr id="101399" name="Freeform 22"/>
            <p:cNvSpPr>
              <a:spLocks/>
            </p:cNvSpPr>
            <p:nvPr/>
          </p:nvSpPr>
          <p:spPr bwMode="auto">
            <a:xfrm flipH="1">
              <a:off x="2179638" y="455252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01400" name="Text Box 23"/>
            <p:cNvSpPr txBox="1">
              <a:spLocks noChangeArrowheads="1"/>
            </p:cNvSpPr>
            <p:nvPr/>
          </p:nvSpPr>
          <p:spPr bwMode="auto">
            <a:xfrm>
              <a:off x="2516188" y="4336628"/>
              <a:ext cx="1600118" cy="677108"/>
            </a:xfrm>
            <a:prstGeom prst="rect">
              <a:avLst/>
            </a:prstGeom>
            <a:noFill/>
            <a:ln w="9525" algn="ctr">
              <a:noFill/>
              <a:miter lim="800000"/>
              <a:headEnd/>
              <a:tailEnd/>
            </a:ln>
          </p:spPr>
          <p:txBody>
            <a:bodyPr wrap="none" tIns="91440" bIns="91440">
              <a:spAutoFit/>
            </a:bodyPr>
            <a:lstStyle/>
            <a:p>
              <a:pPr algn="l"/>
              <a:r>
                <a:rPr lang="en-US" altLang="zh-CN" sz="1600" b="0">
                  <a:latin typeface="+mj-lt"/>
                  <a:ea typeface="SimSun" pitchFamily="2" charset="-122"/>
                </a:rPr>
                <a:t>Check validity</a:t>
              </a:r>
            </a:p>
            <a:p>
              <a:pPr algn="l"/>
              <a:r>
                <a:rPr lang="en-US" altLang="zh-CN" sz="1600" b="0">
                  <a:latin typeface="+mj-lt"/>
                  <a:ea typeface="SimSun" pitchFamily="2" charset="-122"/>
                </a:rPr>
                <a:t>RPT file</a:t>
              </a:r>
            </a:p>
          </p:txBody>
        </p:sp>
        <p:sp>
          <p:nvSpPr>
            <p:cNvPr id="101401" name="Line 24"/>
            <p:cNvSpPr>
              <a:spLocks noChangeShapeType="1"/>
            </p:cNvSpPr>
            <p:nvPr/>
          </p:nvSpPr>
          <p:spPr bwMode="auto">
            <a:xfrm>
              <a:off x="2179638" y="5344691"/>
              <a:ext cx="2525712"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01402" name="Text Box 25"/>
            <p:cNvSpPr txBox="1">
              <a:spLocks noChangeArrowheads="1"/>
            </p:cNvSpPr>
            <p:nvPr/>
          </p:nvSpPr>
          <p:spPr bwMode="auto">
            <a:xfrm>
              <a:off x="2578100" y="5003378"/>
              <a:ext cx="2090637" cy="923330"/>
            </a:xfrm>
            <a:prstGeom prst="rect">
              <a:avLst/>
            </a:prstGeom>
            <a:noFill/>
            <a:ln w="9525" algn="ctr">
              <a:noFill/>
              <a:miter lim="800000"/>
              <a:headEnd/>
              <a:tailEnd/>
            </a:ln>
          </p:spPr>
          <p:txBody>
            <a:bodyPr wrap="none" tIns="91440" bIns="91440">
              <a:spAutoFit/>
            </a:bodyPr>
            <a:lstStyle/>
            <a:p>
              <a:pPr algn="l"/>
              <a:r>
                <a:rPr lang="en-US" altLang="zh-CN" sz="1600" b="0">
                  <a:latin typeface="+mj-lt"/>
                  <a:ea typeface="SimSun" pitchFamily="2" charset="-122"/>
                </a:rPr>
                <a:t>Execute report</a:t>
              </a:r>
            </a:p>
            <a:p>
              <a:pPr algn="l"/>
              <a:r>
                <a:rPr lang="en-US" altLang="zh-CN" sz="1600" b="0">
                  <a:latin typeface="+mj-lt"/>
                  <a:ea typeface="SimSun" pitchFamily="2" charset="-122"/>
                </a:rPr>
                <a:t>Pass report dataset</a:t>
              </a:r>
            </a:p>
            <a:p>
              <a:pPr algn="l"/>
              <a:r>
                <a:rPr lang="en-US" altLang="zh-CN" sz="1600" b="0">
                  <a:latin typeface="+mj-lt"/>
                  <a:ea typeface="SimSun" pitchFamily="2" charset="-122"/>
                </a:rPr>
                <a:t>And RPT filename</a:t>
              </a:r>
            </a:p>
          </p:txBody>
        </p:sp>
        <p:sp>
          <p:nvSpPr>
            <p:cNvPr id="101403" name="Freeform 26"/>
            <p:cNvSpPr>
              <a:spLocks/>
            </p:cNvSpPr>
            <p:nvPr/>
          </p:nvSpPr>
          <p:spPr bwMode="auto">
            <a:xfrm flipH="1">
              <a:off x="4767263" y="577807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01404" name="Text Box 27"/>
            <p:cNvSpPr txBox="1">
              <a:spLocks noChangeArrowheads="1"/>
            </p:cNvSpPr>
            <p:nvPr/>
          </p:nvSpPr>
          <p:spPr bwMode="auto">
            <a:xfrm>
              <a:off x="5103813" y="5435178"/>
              <a:ext cx="1600118" cy="923330"/>
            </a:xfrm>
            <a:prstGeom prst="rect">
              <a:avLst/>
            </a:prstGeom>
            <a:noFill/>
            <a:ln w="9525" algn="ctr">
              <a:noFill/>
              <a:miter lim="800000"/>
              <a:headEnd/>
              <a:tailEnd/>
            </a:ln>
          </p:spPr>
          <p:txBody>
            <a:bodyPr wrap="none" tIns="91440" bIns="91440">
              <a:spAutoFit/>
            </a:bodyPr>
            <a:lstStyle/>
            <a:p>
              <a:pPr algn="l"/>
              <a:r>
                <a:rPr lang="en-US" altLang="zh-CN" sz="1600" b="0">
                  <a:latin typeface="+mj-lt"/>
                  <a:ea typeface="SimSun" pitchFamily="2" charset="-122"/>
                </a:rPr>
                <a:t>Process report</a:t>
              </a:r>
            </a:p>
            <a:p>
              <a:pPr algn="l"/>
              <a:r>
                <a:rPr lang="en-US" altLang="zh-CN" sz="1600" b="0">
                  <a:latin typeface="+mj-lt"/>
                  <a:ea typeface="SimSun" pitchFamily="2" charset="-122"/>
                </a:rPr>
                <a:t>Show result on</a:t>
              </a:r>
            </a:p>
            <a:p>
              <a:pPr algn="l"/>
              <a:r>
                <a:rPr lang="en-US" altLang="zh-CN" sz="1600" b="0">
                  <a:latin typeface="+mj-lt"/>
                  <a:ea typeface="SimSun" pitchFamily="2" charset="-122"/>
                </a:rPr>
                <a:t>Screen</a:t>
              </a:r>
            </a:p>
          </p:txBody>
        </p:sp>
      </p:gr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Rectangle 3"/>
          <p:cNvSpPr>
            <a:spLocks noGrp="1" noChangeArrowheads="1"/>
          </p:cNvSpPr>
          <p:nvPr>
            <p:ph idx="1"/>
          </p:nvPr>
        </p:nvSpPr>
        <p:spPr/>
        <p:txBody>
          <a:bodyPr>
            <a:normAutofit/>
          </a:bodyPr>
          <a:lstStyle/>
          <a:p>
            <a:pPr marL="347472" indent="-347472" eaLnBrk="1" hangingPunct="1">
              <a:lnSpc>
                <a:spcPct val="100000"/>
              </a:lnSpc>
              <a:defRPr/>
            </a:pPr>
            <a:r>
              <a:rPr lang="en-US" altLang="zh-CN" sz="2300" dirty="0" smtClean="0">
                <a:ea typeface="SimSun" pitchFamily="2" charset="-122"/>
              </a:rPr>
              <a:t>Customize the backend BL </a:t>
            </a:r>
          </a:p>
          <a:p>
            <a:pPr marL="347472" indent="-347472" eaLnBrk="1" hangingPunct="1">
              <a:lnSpc>
                <a:spcPct val="100000"/>
              </a:lnSpc>
              <a:defRPr/>
            </a:pPr>
            <a:r>
              <a:rPr lang="en-US" altLang="zh-CN" sz="2300" dirty="0" smtClean="0">
                <a:ea typeface="SimSun" pitchFamily="2" charset="-122"/>
              </a:rPr>
              <a:t>Use the normal NI customization in 4GL to do one of the following:</a:t>
            </a:r>
          </a:p>
          <a:p>
            <a:pPr marL="914400" lvl="1" indent="-457200" eaLnBrk="1" hangingPunct="1">
              <a:lnSpc>
                <a:spcPct val="100000"/>
              </a:lnSpc>
              <a:buFont typeface="+mj-lt"/>
              <a:buAutoNum type="arabicPeriod"/>
              <a:defRPr/>
            </a:pPr>
            <a:r>
              <a:rPr lang="en-US" altLang="zh-CN" sz="2200" dirty="0" smtClean="0">
                <a:ea typeface="SimSun" pitchFamily="2" charset="-122"/>
              </a:rPr>
              <a:t>Implement </a:t>
            </a:r>
            <a:r>
              <a:rPr lang="en-US" altLang="zh-CN" sz="2200" dirty="0" smtClean="0">
                <a:latin typeface="Courier New" pitchFamily="49" charset="0"/>
                <a:ea typeface="SimSun" pitchFamily="2" charset="-122"/>
                <a:cs typeface="Courier New" pitchFamily="49" charset="0"/>
              </a:rPr>
              <a:t>&lt;</a:t>
            </a:r>
            <a:r>
              <a:rPr lang="en-US" altLang="zh-CN" sz="2200" dirty="0" err="1" smtClean="0">
                <a:latin typeface="Courier New" pitchFamily="49" charset="0"/>
                <a:ea typeface="SimSun" pitchFamily="2" charset="-122"/>
                <a:cs typeface="Courier New" pitchFamily="49" charset="0"/>
              </a:rPr>
              <a:t>ReportComponent</a:t>
            </a:r>
            <a:r>
              <a:rPr lang="en-US" altLang="zh-CN" sz="2200" dirty="0" smtClean="0">
                <a:latin typeface="Courier New" pitchFamily="49" charset="0"/>
                <a:ea typeface="SimSun" pitchFamily="2" charset="-122"/>
                <a:cs typeface="Courier New" pitchFamily="49" charset="0"/>
              </a:rPr>
              <a:t>&gt;.</a:t>
            </a:r>
            <a:r>
              <a:rPr lang="en-US" altLang="zh-CN" sz="2200" dirty="0" err="1" smtClean="0">
                <a:latin typeface="Courier New" pitchFamily="49" charset="0"/>
                <a:ea typeface="SimSun" pitchFamily="2" charset="-122"/>
                <a:cs typeface="Courier New" pitchFamily="49" charset="0"/>
              </a:rPr>
              <a:t>GetTableCustomFields</a:t>
            </a:r>
            <a:r>
              <a:rPr lang="en-US" altLang="zh-CN" sz="2200" dirty="0" smtClean="0">
                <a:latin typeface="Courier New" pitchFamily="49" charset="0"/>
                <a:ea typeface="SimSun" pitchFamily="2" charset="-122"/>
                <a:cs typeface="Courier New" pitchFamily="49" charset="0"/>
              </a:rPr>
              <a:t/>
            </a:r>
            <a:br>
              <a:rPr lang="en-US" altLang="zh-CN" sz="2200" dirty="0" smtClean="0">
                <a:latin typeface="Courier New" pitchFamily="49" charset="0"/>
                <a:ea typeface="SimSun" pitchFamily="2" charset="-122"/>
                <a:cs typeface="Courier New" pitchFamily="49" charset="0"/>
              </a:rPr>
            </a:br>
            <a:r>
              <a:rPr lang="en-US" altLang="zh-CN" sz="2200" dirty="0" smtClean="0">
                <a:latin typeface="Courier New" pitchFamily="49" charset="0"/>
                <a:ea typeface="SimSun" pitchFamily="2" charset="-122"/>
                <a:cs typeface="Courier New" pitchFamily="49" charset="0"/>
              </a:rPr>
              <a:t>After()</a:t>
            </a:r>
            <a:r>
              <a:rPr lang="en-US" altLang="zh-CN" sz="2200" dirty="0" smtClean="0">
                <a:ea typeface="SimSun" pitchFamily="2" charset="-122"/>
              </a:rPr>
              <a:t/>
            </a:r>
            <a:br>
              <a:rPr lang="en-US" altLang="zh-CN" sz="2200" dirty="0" smtClean="0">
                <a:ea typeface="SimSun" pitchFamily="2" charset="-122"/>
              </a:rPr>
            </a:br>
            <a:r>
              <a:rPr lang="en-US" altLang="zh-CN" sz="2200" dirty="0" smtClean="0">
                <a:ea typeface="SimSun" pitchFamily="2" charset="-122"/>
              </a:rPr>
              <a:t>This is done if user-defined fields of related components must be available for selection on the report</a:t>
            </a:r>
          </a:p>
          <a:p>
            <a:pPr marL="914400" lvl="1" indent="-457200" eaLnBrk="1" hangingPunct="1">
              <a:lnSpc>
                <a:spcPct val="100000"/>
              </a:lnSpc>
              <a:buFont typeface="+mj-lt"/>
              <a:buAutoNum type="arabicPeriod"/>
              <a:defRPr/>
            </a:pPr>
            <a:r>
              <a:rPr lang="en-US" altLang="zh-CN" sz="2200" dirty="0" smtClean="0">
                <a:ea typeface="SimSun" pitchFamily="2" charset="-122"/>
              </a:rPr>
              <a:t>Implement</a:t>
            </a:r>
            <a:br>
              <a:rPr lang="en-US" altLang="zh-CN" sz="2200" dirty="0" smtClean="0">
                <a:ea typeface="SimSun" pitchFamily="2" charset="-122"/>
              </a:rPr>
            </a:br>
            <a:r>
              <a:rPr lang="en-US" altLang="zh-CN" sz="2200" dirty="0" smtClean="0">
                <a:latin typeface="Courier New" pitchFamily="49" charset="0"/>
                <a:ea typeface="SimSun" pitchFamily="2" charset="-122"/>
                <a:cs typeface="Courier New" pitchFamily="49" charset="0"/>
              </a:rPr>
              <a:t>&lt;</a:t>
            </a:r>
            <a:r>
              <a:rPr lang="en-US" altLang="zh-CN" sz="2200" dirty="0" err="1" smtClean="0">
                <a:latin typeface="Courier New" pitchFamily="49" charset="0"/>
                <a:ea typeface="SimSun" pitchFamily="2" charset="-122"/>
                <a:cs typeface="Courier New" pitchFamily="49" charset="0"/>
              </a:rPr>
              <a:t>ReportComponent</a:t>
            </a:r>
            <a:r>
              <a:rPr lang="en-US" altLang="zh-CN" sz="2200" dirty="0" smtClean="0">
                <a:latin typeface="Courier New" pitchFamily="49" charset="0"/>
                <a:ea typeface="SimSun" pitchFamily="2" charset="-122"/>
                <a:cs typeface="Courier New" pitchFamily="49" charset="0"/>
              </a:rPr>
              <a:t>&gt;.</a:t>
            </a:r>
            <a:r>
              <a:rPr lang="en-US" altLang="zh-CN" sz="2200" dirty="0" err="1" smtClean="0">
                <a:latin typeface="Courier New" pitchFamily="49" charset="0"/>
                <a:ea typeface="SimSun" pitchFamily="2" charset="-122"/>
                <a:cs typeface="Courier New" pitchFamily="49" charset="0"/>
              </a:rPr>
              <a:t>ProcessReportLogicAfter</a:t>
            </a:r>
            <a:r>
              <a:rPr lang="en-US" altLang="zh-CN" sz="2200" dirty="0" smtClean="0">
                <a:latin typeface="Courier New" pitchFamily="49" charset="0"/>
                <a:ea typeface="SimSun" pitchFamily="2" charset="-122"/>
                <a:cs typeface="Courier New" pitchFamily="49" charset="0"/>
              </a:rPr>
              <a:t>() </a:t>
            </a:r>
            <a:r>
              <a:rPr lang="en-US" altLang="zh-CN" sz="2200" dirty="0" smtClean="0">
                <a:latin typeface="+mj-lt"/>
                <a:ea typeface="SimSun" pitchFamily="2" charset="-122"/>
                <a:cs typeface="Courier New" pitchFamily="49" charset="0"/>
              </a:rPr>
              <a:t>or</a:t>
            </a:r>
            <a:r>
              <a:rPr lang="en-US" altLang="zh-CN" sz="2200" dirty="0" smtClean="0">
                <a:latin typeface="Courier New" pitchFamily="49" charset="0"/>
                <a:ea typeface="SimSun" pitchFamily="2" charset="-122"/>
                <a:cs typeface="Courier New" pitchFamily="49" charset="0"/>
              </a:rPr>
              <a:t> &lt;</a:t>
            </a:r>
            <a:r>
              <a:rPr lang="en-US" altLang="zh-CN" sz="2200" dirty="0" err="1" smtClean="0">
                <a:latin typeface="Courier New" pitchFamily="49" charset="0"/>
                <a:ea typeface="SimSun" pitchFamily="2" charset="-122"/>
                <a:cs typeface="Courier New" pitchFamily="49" charset="0"/>
              </a:rPr>
              <a:t>ReportComponent</a:t>
            </a:r>
            <a:r>
              <a:rPr lang="en-US" altLang="zh-CN" sz="2200" dirty="0" smtClean="0">
                <a:latin typeface="Courier New" pitchFamily="49" charset="0"/>
                <a:ea typeface="SimSun" pitchFamily="2" charset="-122"/>
                <a:cs typeface="Courier New" pitchFamily="49" charset="0"/>
              </a:rPr>
              <a:t>&gt;.&lt;</a:t>
            </a:r>
            <a:r>
              <a:rPr lang="en-US" altLang="zh-CN" sz="2200" dirty="0" err="1" smtClean="0">
                <a:latin typeface="Courier New" pitchFamily="49" charset="0"/>
                <a:ea typeface="SimSun" pitchFamily="2" charset="-122"/>
                <a:cs typeface="Courier New" pitchFamily="49" charset="0"/>
              </a:rPr>
              <a:t>NameOfReport</a:t>
            </a:r>
            <a:r>
              <a:rPr lang="en-US" altLang="zh-CN" sz="2200" dirty="0" smtClean="0">
                <a:latin typeface="Courier New" pitchFamily="49" charset="0"/>
                <a:ea typeface="SimSun" pitchFamily="2" charset="-122"/>
                <a:cs typeface="Courier New" pitchFamily="49" charset="0"/>
              </a:rPr>
              <a:t>&gt;.After()</a:t>
            </a:r>
            <a:endParaRPr lang="en-US" altLang="zh-CN" sz="2200" dirty="0" smtClean="0">
              <a:ea typeface="SimSun" pitchFamily="2" charset="-122"/>
              <a:cs typeface="Courier New" pitchFamily="49" charset="0"/>
            </a:endParaRPr>
          </a:p>
          <a:p>
            <a:pPr marL="914400" lvl="2" indent="0">
              <a:buNone/>
              <a:defRPr/>
            </a:pPr>
            <a:r>
              <a:rPr lang="en-US" altLang="zh-CN" sz="1800" dirty="0" smtClean="0">
                <a:ea typeface="SimSun" pitchFamily="2" charset="-122"/>
              </a:rPr>
              <a:t>This is done if the Customization hard-coded assignments of user-defined fields must be implemented</a:t>
            </a:r>
          </a:p>
        </p:txBody>
      </p:sp>
      <p:sp>
        <p:nvSpPr>
          <p:cNvPr id="102403" name="Rectangle 2"/>
          <p:cNvSpPr>
            <a:spLocks noGrp="1" noChangeArrowheads="1"/>
          </p:cNvSpPr>
          <p:nvPr>
            <p:ph type="title"/>
          </p:nvPr>
        </p:nvSpPr>
        <p:spPr/>
        <p:txBody>
          <a:bodyPr/>
          <a:lstStyle/>
          <a:p>
            <a:pPr eaLnBrk="1" hangingPunct="1"/>
            <a:r>
              <a:rPr lang="en-US" altLang="zh-CN" smtClean="0">
                <a:ea typeface="SimSun" pitchFamily="2" charset="-122"/>
              </a:rPr>
              <a:t>Report Customizations</a:t>
            </a:r>
          </a:p>
        </p:txBody>
      </p:sp>
      <p:sp>
        <p:nvSpPr>
          <p:cNvPr id="102402" name="Footer Placeholder 1"/>
          <p:cNvSpPr>
            <a:spLocks noGrp="1"/>
          </p:cNvSpPr>
          <p:nvPr>
            <p:ph type="ftr" sz="quarter" idx="10"/>
          </p:nvPr>
        </p:nvSpPr>
        <p:spPr>
          <a:noFill/>
        </p:spPr>
        <p:txBody>
          <a:bodyPr/>
          <a:lstStyle/>
          <a:p>
            <a:r>
              <a:rPr lang="en-US" smtClean="0"/>
              <a:t>CUST_REP_240</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eaLnBrk="1" hangingPunct="1">
              <a:buNone/>
            </a:pPr>
            <a:r>
              <a:rPr lang="en-US" altLang="zh-CN" dirty="0" smtClean="0">
                <a:ea typeface="SimSun" pitchFamily="2" charset="-122"/>
              </a:rPr>
              <a:t>User-defined fields (Custom Fields)</a:t>
            </a:r>
            <a:endParaRPr lang="en-US" altLang="zh-CN" sz="2000" dirty="0" smtClean="0">
              <a:ea typeface="SimSun" pitchFamily="2" charset="-122"/>
            </a:endParaRPr>
          </a:p>
          <a:p>
            <a:r>
              <a:rPr lang="en-US" altLang="zh-CN" sz="2400" dirty="0" smtClean="0">
                <a:ea typeface="SimSun" pitchFamily="2" charset="-122"/>
              </a:rPr>
              <a:t>The custom fields are just used as normal data fields in reports</a:t>
            </a:r>
          </a:p>
          <a:p>
            <a:r>
              <a:rPr lang="en-US" altLang="zh-CN" sz="2400" dirty="0" smtClean="0">
                <a:ea typeface="SimSun" pitchFamily="2" charset="-122"/>
              </a:rPr>
              <a:t>On BL side, ensure the correct values are assigned for custom fields</a:t>
            </a:r>
          </a:p>
        </p:txBody>
      </p:sp>
      <p:sp>
        <p:nvSpPr>
          <p:cNvPr id="103427" name="Rectangle 2"/>
          <p:cNvSpPr>
            <a:spLocks noGrp="1" noChangeArrowheads="1"/>
          </p:cNvSpPr>
          <p:nvPr>
            <p:ph type="title"/>
          </p:nvPr>
        </p:nvSpPr>
        <p:spPr/>
        <p:txBody>
          <a:bodyPr/>
          <a:lstStyle/>
          <a:p>
            <a:pPr marL="609600" indent="-609600" eaLnBrk="1" hangingPunct="1"/>
            <a:r>
              <a:rPr lang="en-US" altLang="zh-CN" smtClean="0">
                <a:ea typeface="SimSun" pitchFamily="2" charset="-122"/>
              </a:rPr>
              <a:t>Reports Customization</a:t>
            </a:r>
          </a:p>
        </p:txBody>
      </p:sp>
      <p:sp>
        <p:nvSpPr>
          <p:cNvPr id="103426" name="Footer Placeholder 1"/>
          <p:cNvSpPr>
            <a:spLocks noGrp="1"/>
          </p:cNvSpPr>
          <p:nvPr>
            <p:ph type="ftr" sz="quarter" idx="10"/>
          </p:nvPr>
        </p:nvSpPr>
        <p:spPr>
          <a:noFill/>
        </p:spPr>
        <p:txBody>
          <a:bodyPr/>
          <a:lstStyle/>
          <a:p>
            <a:r>
              <a:rPr lang="en-US" smtClean="0"/>
              <a:t>CUST_REP_250</a:t>
            </a:r>
          </a:p>
        </p:txBody>
      </p:sp>
      <p:pic>
        <p:nvPicPr>
          <p:cNvPr id="103429" name="Picture 4"/>
          <p:cNvPicPr>
            <a:picLocks noChangeAspect="1" noChangeArrowheads="1"/>
          </p:cNvPicPr>
          <p:nvPr/>
        </p:nvPicPr>
        <p:blipFill>
          <a:blip r:embed="rId3" cstate="print"/>
          <a:srcRect/>
          <a:stretch>
            <a:fillRect/>
          </a:stretch>
        </p:blipFill>
        <p:spPr bwMode="auto">
          <a:xfrm>
            <a:off x="5364088" y="2708920"/>
            <a:ext cx="2074863" cy="32956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p:txBody>
          <a:bodyPr/>
          <a:lstStyle/>
          <a:p>
            <a:pPr eaLnBrk="1" hangingPunct="1">
              <a:buNone/>
            </a:pPr>
            <a:r>
              <a:rPr lang="en-US" altLang="zh-CN" dirty="0" smtClean="0">
                <a:ea typeface="SimSun" pitchFamily="2" charset="-122"/>
              </a:rPr>
              <a:t>Debugging</a:t>
            </a:r>
          </a:p>
          <a:p>
            <a:r>
              <a:rPr lang="en-US" altLang="zh-CN" dirty="0" smtClean="0">
                <a:ea typeface="SimSun" pitchFamily="2" charset="-122"/>
              </a:rPr>
              <a:t>Output the report data to XML</a:t>
            </a:r>
            <a:endParaRPr lang="en-US" altLang="zh-CN" sz="1800" dirty="0" smtClean="0">
              <a:ea typeface="SimSun" pitchFamily="2" charset="-122"/>
            </a:endParaRPr>
          </a:p>
          <a:p>
            <a:r>
              <a:rPr lang="en-US" altLang="zh-CN" sz="2600" dirty="0" smtClean="0">
                <a:ea typeface="SimSun" pitchFamily="2" charset="-122"/>
              </a:rPr>
              <a:t>Add the following sentence into the file</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“…\Client\container\</a:t>
            </a:r>
            <a:r>
              <a:rPr lang="en-US" altLang="zh-CN" sz="2200" dirty="0" err="1" smtClean="0">
                <a:latin typeface="Courier New" pitchFamily="49" charset="0"/>
                <a:ea typeface="SimSun" pitchFamily="2" charset="-122"/>
                <a:cs typeface="Courier New" pitchFamily="49" charset="0"/>
              </a:rPr>
              <a:t>homeserver.config</a:t>
            </a:r>
            <a:r>
              <a:rPr lang="en-US" altLang="zh-CN" sz="2200" dirty="0" smtClean="0">
                <a:latin typeface="Courier New" pitchFamily="49" charset="0"/>
                <a:ea typeface="SimSun" pitchFamily="2" charset="-122"/>
                <a:cs typeface="Courier New" pitchFamily="49" charset="0"/>
              </a:rPr>
              <a:t>“:</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&lt;add key="</a:t>
            </a:r>
            <a:r>
              <a:rPr lang="en-US" altLang="zh-CN" sz="2200" dirty="0" err="1" smtClean="0">
                <a:latin typeface="Courier New" pitchFamily="49" charset="0"/>
                <a:ea typeface="SimSun" pitchFamily="2" charset="-122"/>
                <a:cs typeface="Courier New" pitchFamily="49" charset="0"/>
              </a:rPr>
              <a:t>UIDebugEnabling</a:t>
            </a:r>
            <a:r>
              <a:rPr lang="en-US" altLang="zh-CN" sz="2200" dirty="0" smtClean="0">
                <a:latin typeface="Courier New" pitchFamily="49" charset="0"/>
                <a:ea typeface="SimSun" pitchFamily="2" charset="-122"/>
                <a:cs typeface="Courier New" pitchFamily="49" charset="0"/>
              </a:rPr>
              <a:t>" value="on" /&gt;</a:t>
            </a:r>
          </a:p>
          <a:p>
            <a:r>
              <a:rPr lang="en-US" altLang="zh-CN" sz="2600" dirty="0" smtClean="0">
                <a:ea typeface="SimSun" pitchFamily="2" charset="-122"/>
              </a:rPr>
              <a:t>Log in to the application and run any report. The file </a:t>
            </a:r>
            <a:r>
              <a:rPr lang="en-US" altLang="zh-CN" sz="2600" dirty="0" smtClean="0">
                <a:latin typeface="Courier New" pitchFamily="49" charset="0"/>
                <a:ea typeface="SimSun" pitchFamily="2" charset="-122"/>
              </a:rPr>
              <a:t>lastreport.xml</a:t>
            </a:r>
            <a:r>
              <a:rPr lang="en-US" altLang="zh-CN" sz="2600" dirty="0" smtClean="0">
                <a:ea typeface="SimSun" pitchFamily="2" charset="-122"/>
              </a:rPr>
              <a:t> containing the report data generated under the directory where you start the application</a:t>
            </a:r>
          </a:p>
          <a:p>
            <a:r>
              <a:rPr lang="en-US" altLang="zh-CN" dirty="0" smtClean="0">
                <a:ea typeface="SimSun" pitchFamily="2" charset="-122"/>
              </a:rPr>
              <a:t>CT Log</a:t>
            </a:r>
          </a:p>
        </p:txBody>
      </p:sp>
      <p:sp>
        <p:nvSpPr>
          <p:cNvPr id="104451" name="Rectangle 2"/>
          <p:cNvSpPr>
            <a:spLocks noGrp="1" noChangeArrowheads="1"/>
          </p:cNvSpPr>
          <p:nvPr>
            <p:ph type="title"/>
          </p:nvPr>
        </p:nvSpPr>
        <p:spPr/>
        <p:txBody>
          <a:bodyPr/>
          <a:lstStyle/>
          <a:p>
            <a:pPr eaLnBrk="1" hangingPunct="1"/>
            <a:r>
              <a:rPr lang="en-US" altLang="zh-CN" smtClean="0">
                <a:ea typeface="SimSun" pitchFamily="2" charset="-122"/>
              </a:rPr>
              <a:t>Reports Customization</a:t>
            </a:r>
            <a:endParaRPr lang="zh-CN" altLang="en-US" smtClean="0">
              <a:ea typeface="SimSun" pitchFamily="2" charset="-122"/>
            </a:endParaRPr>
          </a:p>
        </p:txBody>
      </p:sp>
      <p:sp>
        <p:nvSpPr>
          <p:cNvPr id="104450" name="Footer Placeholder 1"/>
          <p:cNvSpPr>
            <a:spLocks noGrp="1"/>
          </p:cNvSpPr>
          <p:nvPr>
            <p:ph type="ftr" sz="quarter" idx="10"/>
          </p:nvPr>
        </p:nvSpPr>
        <p:spPr>
          <a:noFill/>
        </p:spPr>
        <p:txBody>
          <a:bodyPr/>
          <a:lstStyle/>
          <a:p>
            <a:r>
              <a:rPr lang="en-US" smtClean="0"/>
              <a:t>CUST_REP_260</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p:txBody>
          <a:bodyPr/>
          <a:lstStyle/>
          <a:p>
            <a:pPr eaLnBrk="1" hangingPunct="1"/>
            <a:r>
              <a:rPr lang="en-US" dirty="0" smtClean="0"/>
              <a:t>Hands-on Exercise (14 + 15 + 16)</a:t>
            </a:r>
          </a:p>
        </p:txBody>
      </p:sp>
      <p:sp>
        <p:nvSpPr>
          <p:cNvPr id="105474" name="Footer Placeholder 3"/>
          <p:cNvSpPr>
            <a:spLocks noGrp="1"/>
          </p:cNvSpPr>
          <p:nvPr>
            <p:ph type="ftr" sz="quarter" idx="10"/>
          </p:nvPr>
        </p:nvSpPr>
        <p:spPr>
          <a:noFill/>
        </p:spPr>
        <p:txBody>
          <a:bodyPr/>
          <a:lstStyle/>
          <a:p>
            <a:r>
              <a:rPr lang="en-US" smtClean="0"/>
              <a:t>CUST_REP_270</a:t>
            </a:r>
          </a:p>
        </p:txBody>
      </p:sp>
      <p:pic>
        <p:nvPicPr>
          <p:cNvPr id="105476"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05477"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Customer </a:t>
            </a:r>
            <a:r>
              <a:rPr lang="en-US" sz="2400" dirty="0" smtClean="0"/>
              <a:t>Aging </a:t>
            </a:r>
            <a:r>
              <a:rPr lang="en-US" sz="2400" dirty="0"/>
              <a:t>Analysis Report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46326</TotalTime>
  <Words>6452</Words>
  <Application>Microsoft Office PowerPoint</Application>
  <PresentationFormat>On-screen Show (4:3)</PresentationFormat>
  <Paragraphs>1033</Paragraphs>
  <Slides>99</Slides>
  <Notes>92</Notes>
  <HiddenSlides>0</HiddenSlides>
  <MMClips>0</MMClips>
  <ScaleCrop>false</ScaleCrop>
  <HeadingPairs>
    <vt:vector size="4" baseType="variant">
      <vt:variant>
        <vt:lpstr>Theme</vt:lpstr>
      </vt:variant>
      <vt:variant>
        <vt:i4>1</vt:i4>
      </vt:variant>
      <vt:variant>
        <vt:lpstr>Slide Titles</vt:lpstr>
      </vt:variant>
      <vt:variant>
        <vt:i4>99</vt:i4>
      </vt:variant>
    </vt:vector>
  </HeadingPairs>
  <TitlesOfParts>
    <vt:vector size="100" baseType="lpstr">
      <vt:lpstr>QAD 2010 Template</vt:lpstr>
      <vt:lpstr>QAD Enterprise Applications 2010 Enterprise Edition</vt:lpstr>
      <vt:lpstr>BL Customizations - Tools</vt:lpstr>
      <vt:lpstr>Launching HTML Documentation</vt:lpstr>
      <vt:lpstr>Launching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Hands-on Exercise (9)</vt:lpstr>
      <vt:lpstr>BL Customizations – Tools</vt:lpstr>
      <vt:lpstr>BL Customizations – BL Code Tracing</vt:lpstr>
      <vt:lpstr>Hands-on Exercise (10)</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Typical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1A</vt:lpstr>
      <vt:lpstr>Hands-on Exercise (11)</vt:lpstr>
      <vt:lpstr>Typical Customization: Case 2</vt:lpstr>
      <vt:lpstr>Demo Customization: Case 2</vt:lpstr>
      <vt:lpstr>Demo Customization: Case 2</vt:lpstr>
      <vt:lpstr>Demo Customization: Case 2</vt:lpstr>
      <vt:lpstr>Demo Customization: Case 2</vt:lpstr>
      <vt:lpstr>Demo Customization: Case 2</vt:lpstr>
      <vt:lpstr>Custom Tables</vt:lpstr>
      <vt:lpstr>Custom Tables</vt:lpstr>
      <vt:lpstr>Custom Tables</vt:lpstr>
      <vt:lpstr>Demo Customization: Case 2</vt:lpstr>
      <vt:lpstr>Demo Customization: Case 2</vt:lpstr>
      <vt:lpstr>Demo Customization: Case 2</vt:lpstr>
      <vt:lpstr>Demo Customization: Case 2</vt:lpstr>
      <vt:lpstr>Demo Customization: Case 2</vt:lpstr>
      <vt:lpstr>Hands-on Exercise (12)</vt:lpstr>
      <vt:lpstr>Typical Customization: Case 3</vt:lpstr>
      <vt:lpstr>Demo Customization: Case 3</vt:lpstr>
      <vt:lpstr>Demo Customization: Case 3</vt:lpstr>
      <vt:lpstr>Demo Customization: Case 3</vt:lpstr>
      <vt:lpstr>Custom Components</vt:lpstr>
      <vt:lpstr>Custom Components</vt:lpstr>
      <vt:lpstr>Demo Customization: Case 3</vt:lpstr>
      <vt:lpstr>Demo Customization: Case 3</vt:lpstr>
      <vt:lpstr>Demo Customization: Case 3</vt:lpstr>
      <vt:lpstr>Demo Customization: Case 3</vt:lpstr>
      <vt:lpstr>Demo Customization: Case 3</vt:lpstr>
      <vt:lpstr>Demo Customization: Case 3</vt:lpstr>
      <vt:lpstr>Demo Customization: Case 3</vt:lpstr>
      <vt:lpstr>Hands-on Exercise (13)</vt:lpstr>
      <vt:lpstr>QAD Enterprise Applications 2010 Enterprise Edition</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Customizations</vt:lpstr>
      <vt:lpstr>Reports Customization</vt:lpstr>
      <vt:lpstr>Reports Customization</vt:lpstr>
      <vt:lpstr>Hands-on Exercise (14 + 15 + 16)</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1210</cp:revision>
  <dcterms:created xsi:type="dcterms:W3CDTF">2007-07-31T09:27:00Z</dcterms:created>
  <dcterms:modified xsi:type="dcterms:W3CDTF">2011-11-07T23:52:41Z</dcterms:modified>
</cp:coreProperties>
</file>