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277" r:id="rId2"/>
    <p:sldId id="264" r:id="rId3"/>
    <p:sldId id="268" r:id="rId4"/>
    <p:sldId id="271" r:id="rId5"/>
    <p:sldId id="272" r:id="rId6"/>
    <p:sldId id="273" r:id="rId7"/>
    <p:sldId id="275" r:id="rId8"/>
    <p:sldId id="276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808080"/>
    <a:srgbClr val="2A4A7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89024" autoAdjust="0"/>
  </p:normalViewPr>
  <p:slideViewPr>
    <p:cSldViewPr snapToGrid="0">
      <p:cViewPr>
        <p:scale>
          <a:sx n="100" d="100"/>
          <a:sy n="100" d="100"/>
        </p:scale>
        <p:origin x="-198" y="-114"/>
      </p:cViewPr>
      <p:guideLst>
        <p:guide orient="horz" pos="2159"/>
        <p:guide orient="horz" pos="1232"/>
        <p:guide pos="2880"/>
        <p:guide pos="370"/>
        <p:guide pos="71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746371B-12EB-4B75-B9B4-5DF1D67719D5}" type="datetime1">
              <a:rPr lang="en-US"/>
              <a:pPr>
                <a:defRPr/>
              </a:pPr>
              <a:t>1/3/2011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549B4F7-0E31-48CD-963D-03C5B56E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B96A13E-E1EC-47B5-AC77-AAAC7263D8D0}" type="datetime1">
              <a:rPr lang="en-US"/>
              <a:pPr>
                <a:defRPr/>
              </a:pPr>
              <a:t>1/3/2011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7F5B2E5-2856-4091-BC58-563FF7B47D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78C1CDF-5E5E-41F9-AFE7-D6850EDFED95}" type="datetime1">
              <a:rPr lang="en-US"/>
              <a:pPr/>
              <a:t>1/3/2011</a:t>
            </a:fld>
            <a:endParaRPr lang="en-US"/>
          </a:p>
        </p:txBody>
      </p:sp>
      <p:sp>
        <p:nvSpPr>
          <p:cNvPr id="235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6F306D-B422-4BBF-8560-1A3AAEE56FD5}" type="slidenum">
              <a:rPr lang="en-US"/>
              <a:pPr/>
              <a:t>2</a:t>
            </a:fld>
            <a:endParaRPr lang="en-US"/>
          </a:p>
        </p:txBody>
      </p:sp>
      <p:sp>
        <p:nvSpPr>
          <p:cNvPr id="2355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07313" y="6648450"/>
            <a:ext cx="1436687" cy="2095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2008-IS-BU-175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2008-IS-BU-175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03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Bef>
                <a:spcPct val="80000"/>
              </a:spcBef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Initial QAD Enterprise Applications Standard Edition Setup</a:t>
            </a:r>
          </a:p>
          <a:p>
            <a:pPr eaLnBrk="1" hangingPunct="1">
              <a:lnSpc>
                <a:spcPct val="80000"/>
              </a:lnSpc>
              <a:spcBef>
                <a:spcPct val="80000"/>
              </a:spcBef>
              <a:buClr>
                <a:srgbClr val="003399"/>
              </a:buClr>
            </a:pPr>
            <a:r>
              <a:rPr lang="en-US" dirty="0" smtClean="0"/>
              <a:t>Business Considerations</a:t>
            </a:r>
          </a:p>
          <a:p>
            <a:pPr eaLnBrk="1" hangingPunct="1">
              <a:lnSpc>
                <a:spcPct val="80000"/>
              </a:lnSpc>
              <a:spcBef>
                <a:spcPct val="80000"/>
              </a:spcBef>
              <a:buClr>
                <a:schemeClr val="bg2"/>
              </a:buClr>
            </a:pPr>
            <a:r>
              <a:rPr lang="en-US" dirty="0" smtClean="0">
                <a:solidFill>
                  <a:schemeClr val="bg2"/>
                </a:solidFill>
              </a:rPr>
              <a:t>Set up Initial QAD Standard data</a:t>
            </a:r>
            <a:endParaRPr lang="en-US" dirty="0" smtClean="0"/>
          </a:p>
        </p:txBody>
      </p:sp>
      <p:sp>
        <p:nvSpPr>
          <p:cNvPr id="14340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Issues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249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Tax System</a:t>
            </a:r>
          </a:p>
          <a:p>
            <a:pPr eaLnBrk="1" hangingPunct="1"/>
            <a:r>
              <a:rPr lang="en-US" smtClean="0"/>
              <a:t>Product Lines</a:t>
            </a:r>
          </a:p>
          <a:p>
            <a:pPr eaLnBrk="1" hangingPunct="1"/>
            <a:r>
              <a:rPr lang="en-US" smtClean="0"/>
              <a:t>Sites</a:t>
            </a:r>
          </a:p>
          <a:p>
            <a:pPr eaLnBrk="1" hangingPunct="1"/>
            <a:r>
              <a:rPr lang="en-US" smtClean="0"/>
              <a:t>Locations</a:t>
            </a:r>
          </a:p>
          <a:p>
            <a:pPr eaLnBrk="1" hangingPunct="1"/>
            <a:r>
              <a:rPr lang="en-US" smtClean="0"/>
              <a:t>Item Data</a:t>
            </a:r>
          </a:p>
        </p:txBody>
      </p:sp>
      <p:sp>
        <p:nvSpPr>
          <p:cNvPr id="15364" name="Rectangle 225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1536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Lines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IS-BU-060</a:t>
            </a:r>
          </a:p>
        </p:txBody>
      </p:sp>
      <p:sp>
        <p:nvSpPr>
          <p:cNvPr id="81" name="Rectangle 135"/>
          <p:cNvSpPr>
            <a:spLocks noChangeArrowheads="1"/>
          </p:cNvSpPr>
          <p:nvPr/>
        </p:nvSpPr>
        <p:spPr bwMode="auto">
          <a:xfrm>
            <a:off x="1949450" y="2060575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endParaRPr lang="en-US">
              <a:latin typeface="+mj-lt"/>
            </a:endParaRPr>
          </a:p>
        </p:txBody>
      </p:sp>
      <p:sp>
        <p:nvSpPr>
          <p:cNvPr id="82" name="Rectangle 141"/>
          <p:cNvSpPr>
            <a:spLocks noChangeArrowheads="1"/>
          </p:cNvSpPr>
          <p:nvPr/>
        </p:nvSpPr>
        <p:spPr bwMode="auto">
          <a:xfrm>
            <a:off x="1949450" y="2060575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r>
              <a:rPr lang="en-US">
                <a:latin typeface="+mj-lt"/>
              </a:rPr>
              <a:t>Product Line = Ultrasound Equipment</a:t>
            </a:r>
          </a:p>
        </p:txBody>
      </p:sp>
      <p:sp>
        <p:nvSpPr>
          <p:cNvPr id="16390" name="Text Box 143"/>
          <p:cNvSpPr txBox="1">
            <a:spLocks noChangeArrowheads="1"/>
          </p:cNvSpPr>
          <p:nvPr/>
        </p:nvSpPr>
        <p:spPr bwMode="auto">
          <a:xfrm>
            <a:off x="3670300" y="5270500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Implantable Ultrasound 01020</a:t>
            </a:r>
          </a:p>
        </p:txBody>
      </p:sp>
      <p:sp>
        <p:nvSpPr>
          <p:cNvPr id="16391" name="Text Box 136"/>
          <p:cNvSpPr txBox="1">
            <a:spLocks noChangeArrowheads="1"/>
          </p:cNvSpPr>
          <p:nvPr/>
        </p:nvSpPr>
        <p:spPr bwMode="auto">
          <a:xfrm>
            <a:off x="1633538" y="5241925"/>
            <a:ext cx="1563687" cy="825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Medical Ultrasound 01010</a:t>
            </a:r>
          </a:p>
        </p:txBody>
      </p:sp>
      <p:sp>
        <p:nvSpPr>
          <p:cNvPr id="16392" name="Text Box 138"/>
          <p:cNvSpPr txBox="1">
            <a:spLocks noChangeArrowheads="1"/>
          </p:cNvSpPr>
          <p:nvPr/>
        </p:nvSpPr>
        <p:spPr bwMode="auto">
          <a:xfrm>
            <a:off x="5770563" y="5270500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Consumer Ultrasound 01030</a:t>
            </a:r>
          </a:p>
        </p:txBody>
      </p:sp>
      <p:sp>
        <p:nvSpPr>
          <p:cNvPr id="86" name="Rectangle 139" descr="Wide upward diagonal"/>
          <p:cNvSpPr>
            <a:spLocks noChangeArrowheads="1"/>
          </p:cNvSpPr>
          <p:nvPr/>
        </p:nvSpPr>
        <p:spPr bwMode="auto">
          <a:xfrm>
            <a:off x="6702425" y="711200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87" name="Rectangle 140"/>
          <p:cNvSpPr>
            <a:spLocks noChangeArrowheads="1"/>
          </p:cNvSpPr>
          <p:nvPr/>
        </p:nvSpPr>
        <p:spPr bwMode="auto">
          <a:xfrm>
            <a:off x="6057900" y="13827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88" name="Rectangle 145" descr="Wide upward diagonal"/>
          <p:cNvSpPr>
            <a:spLocks noChangeArrowheads="1"/>
          </p:cNvSpPr>
          <p:nvPr/>
        </p:nvSpPr>
        <p:spPr bwMode="auto">
          <a:xfrm>
            <a:off x="6702425" y="711200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89" name="Rectangle 146"/>
          <p:cNvSpPr>
            <a:spLocks noChangeArrowheads="1"/>
          </p:cNvSpPr>
          <p:nvPr/>
        </p:nvSpPr>
        <p:spPr bwMode="auto">
          <a:xfrm>
            <a:off x="6057900" y="13827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90" name="Rectangle 147"/>
          <p:cNvSpPr>
            <a:spLocks noChangeArrowheads="1"/>
          </p:cNvSpPr>
          <p:nvPr/>
        </p:nvSpPr>
        <p:spPr bwMode="auto">
          <a:xfrm>
            <a:off x="1393825" y="13827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Items</a:t>
            </a:r>
          </a:p>
        </p:txBody>
      </p:sp>
      <p:pic>
        <p:nvPicPr>
          <p:cNvPr id="16398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7413" y="3038475"/>
            <a:ext cx="1463675" cy="2192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399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9313" y="3349625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400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9425" y="3101975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Sites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IS-BU-090</a:t>
            </a:r>
          </a:p>
        </p:txBody>
      </p:sp>
      <p:grpSp>
        <p:nvGrpSpPr>
          <p:cNvPr id="17411" name="Group 52"/>
          <p:cNvGrpSpPr>
            <a:grpSpLocks/>
          </p:cNvGrpSpPr>
          <p:nvPr/>
        </p:nvGrpSpPr>
        <p:grpSpPr bwMode="auto">
          <a:xfrm>
            <a:off x="914400" y="2105025"/>
            <a:ext cx="4516438" cy="2090738"/>
            <a:chOff x="576" y="1410"/>
            <a:chExt cx="2845" cy="1317"/>
          </a:xfrm>
        </p:grpSpPr>
        <p:sp>
          <p:nvSpPr>
            <p:cNvPr id="17434" name="Rectangle 3"/>
            <p:cNvSpPr>
              <a:spLocks noChangeArrowheads="1"/>
            </p:cNvSpPr>
            <p:nvPr/>
          </p:nvSpPr>
          <p:spPr bwMode="auto">
            <a:xfrm>
              <a:off x="834" y="1410"/>
              <a:ext cx="1133" cy="30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Entity 2000</a:t>
              </a:r>
            </a:p>
          </p:txBody>
        </p:sp>
        <p:grpSp>
          <p:nvGrpSpPr>
            <p:cNvPr id="17435" name="Group 4"/>
            <p:cNvGrpSpPr>
              <a:grpSpLocks/>
            </p:cNvGrpSpPr>
            <p:nvPr/>
          </p:nvGrpSpPr>
          <p:grpSpPr bwMode="auto">
            <a:xfrm>
              <a:off x="576" y="1662"/>
              <a:ext cx="2845" cy="719"/>
              <a:chOff x="808" y="2732"/>
              <a:chExt cx="1897" cy="479"/>
            </a:xfrm>
          </p:grpSpPr>
          <p:grpSp>
            <p:nvGrpSpPr>
              <p:cNvPr id="17437" name="Group 5"/>
              <p:cNvGrpSpPr>
                <a:grpSpLocks/>
              </p:cNvGrpSpPr>
              <p:nvPr/>
            </p:nvGrpSpPr>
            <p:grpSpPr bwMode="auto">
              <a:xfrm>
                <a:off x="2482" y="3131"/>
                <a:ext cx="223" cy="73"/>
                <a:chOff x="2482" y="3131"/>
                <a:chExt cx="223" cy="73"/>
              </a:xfrm>
            </p:grpSpPr>
            <p:sp>
              <p:nvSpPr>
                <p:cNvPr id="17464" name="Freeform 6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chemeClr val="folHlink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5" name="Freeform 7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chemeClr val="folHlink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7438" name="Freeform 8"/>
              <p:cNvSpPr>
                <a:spLocks/>
              </p:cNvSpPr>
              <p:nvPr/>
            </p:nvSpPr>
            <p:spPr bwMode="auto">
              <a:xfrm>
                <a:off x="1685" y="3053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folHlink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9" name="AutoShape 9" descr="Horizontal brick"/>
              <p:cNvSpPr>
                <a:spLocks noChangeArrowheads="1"/>
              </p:cNvSpPr>
              <p:nvPr/>
            </p:nvSpPr>
            <p:spPr bwMode="auto">
              <a:xfrm>
                <a:off x="808" y="2736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0" name="Freeform 10"/>
              <p:cNvSpPr>
                <a:spLocks/>
              </p:cNvSpPr>
              <p:nvPr/>
            </p:nvSpPr>
            <p:spPr bwMode="auto">
              <a:xfrm>
                <a:off x="1685" y="2732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1" name="AutoShape 11"/>
              <p:cNvSpPr>
                <a:spLocks noChangeArrowheads="1"/>
              </p:cNvSpPr>
              <p:nvPr/>
            </p:nvSpPr>
            <p:spPr bwMode="auto">
              <a:xfrm>
                <a:off x="854" y="2908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2" name="AutoShape 12"/>
              <p:cNvSpPr>
                <a:spLocks noChangeArrowheads="1"/>
              </p:cNvSpPr>
              <p:nvPr/>
            </p:nvSpPr>
            <p:spPr bwMode="auto">
              <a:xfrm>
                <a:off x="1076" y="2908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3" name="Freeform 13"/>
              <p:cNvSpPr>
                <a:spLocks/>
              </p:cNvSpPr>
              <p:nvPr/>
            </p:nvSpPr>
            <p:spPr bwMode="auto">
              <a:xfrm>
                <a:off x="1720" y="2844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4" name="Rectangle 14"/>
              <p:cNvSpPr>
                <a:spLocks noChangeArrowheads="1"/>
              </p:cNvSpPr>
              <p:nvPr/>
            </p:nvSpPr>
            <p:spPr bwMode="auto">
              <a:xfrm>
                <a:off x="1724" y="3028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5" name="AutoShape 15"/>
              <p:cNvSpPr>
                <a:spLocks noChangeArrowheads="1"/>
              </p:cNvSpPr>
              <p:nvPr/>
            </p:nvSpPr>
            <p:spPr bwMode="auto">
              <a:xfrm>
                <a:off x="1720" y="3028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6" name="AutoShape 16"/>
              <p:cNvSpPr>
                <a:spLocks noChangeArrowheads="1"/>
              </p:cNvSpPr>
              <p:nvPr/>
            </p:nvSpPr>
            <p:spPr bwMode="auto">
              <a:xfrm>
                <a:off x="1761" y="2974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47" name="AutoShape 17"/>
              <p:cNvSpPr>
                <a:spLocks noChangeArrowheads="1"/>
              </p:cNvSpPr>
              <p:nvPr/>
            </p:nvSpPr>
            <p:spPr bwMode="auto">
              <a:xfrm>
                <a:off x="1918" y="2970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7448" name="Group 18"/>
              <p:cNvGrpSpPr>
                <a:grpSpLocks/>
              </p:cNvGrpSpPr>
              <p:nvPr/>
            </p:nvGrpSpPr>
            <p:grpSpPr bwMode="auto">
              <a:xfrm>
                <a:off x="2091" y="3029"/>
                <a:ext cx="477" cy="176"/>
                <a:chOff x="2091" y="3029"/>
                <a:chExt cx="477" cy="176"/>
              </a:xfrm>
            </p:grpSpPr>
            <p:sp>
              <p:nvSpPr>
                <p:cNvPr id="17458" name="Freeform 19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9" name="AutoShape 20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0" name="Freeform 21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1" name="Freeform 22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2" name="Line 23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3" name="Freeform 24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7449" name="AutoShape 25"/>
              <p:cNvSpPr>
                <a:spLocks noChangeArrowheads="1"/>
              </p:cNvSpPr>
              <p:nvPr/>
            </p:nvSpPr>
            <p:spPr bwMode="auto">
              <a:xfrm rot="2580000">
                <a:off x="2103" y="2981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0" name="Freeform 26"/>
              <p:cNvSpPr>
                <a:spLocks/>
              </p:cNvSpPr>
              <p:nvPr/>
            </p:nvSpPr>
            <p:spPr bwMode="auto">
              <a:xfrm>
                <a:off x="808" y="2732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1" name="AutoShape 27"/>
              <p:cNvSpPr>
                <a:spLocks noChangeArrowheads="1"/>
              </p:cNvSpPr>
              <p:nvPr/>
            </p:nvSpPr>
            <p:spPr bwMode="auto">
              <a:xfrm>
                <a:off x="1317" y="2897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2" name="AutoShape 28"/>
              <p:cNvSpPr>
                <a:spLocks noChangeArrowheads="1"/>
              </p:cNvSpPr>
              <p:nvPr/>
            </p:nvSpPr>
            <p:spPr bwMode="auto">
              <a:xfrm>
                <a:off x="940" y="3052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3" name="AutoShape 29"/>
              <p:cNvSpPr>
                <a:spLocks noChangeArrowheads="1"/>
              </p:cNvSpPr>
              <p:nvPr/>
            </p:nvSpPr>
            <p:spPr bwMode="auto">
              <a:xfrm>
                <a:off x="975" y="3072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4" name="AutoShape 30"/>
              <p:cNvSpPr>
                <a:spLocks noChangeArrowheads="1"/>
              </p:cNvSpPr>
              <p:nvPr/>
            </p:nvSpPr>
            <p:spPr bwMode="auto">
              <a:xfrm>
                <a:off x="1330" y="2905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5" name="AutoShape 31"/>
              <p:cNvSpPr>
                <a:spLocks noChangeArrowheads="1"/>
              </p:cNvSpPr>
              <p:nvPr/>
            </p:nvSpPr>
            <p:spPr bwMode="auto">
              <a:xfrm>
                <a:off x="1090" y="2922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6" name="Rectangle 32"/>
              <p:cNvSpPr>
                <a:spLocks noChangeArrowheads="1"/>
              </p:cNvSpPr>
              <p:nvPr/>
            </p:nvSpPr>
            <p:spPr bwMode="auto">
              <a:xfrm>
                <a:off x="1726" y="3030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57" name="AutoShape 33"/>
              <p:cNvSpPr>
                <a:spLocks noChangeArrowheads="1"/>
              </p:cNvSpPr>
              <p:nvPr/>
            </p:nvSpPr>
            <p:spPr bwMode="auto">
              <a:xfrm>
                <a:off x="866" y="2922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36" name="Rectangle 34"/>
            <p:cNvSpPr>
              <a:spLocks noChangeArrowheads="1"/>
            </p:cNvSpPr>
            <p:nvPr/>
          </p:nvSpPr>
          <p:spPr bwMode="auto">
            <a:xfrm>
              <a:off x="816" y="2418"/>
              <a:ext cx="803" cy="30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Plant B</a:t>
              </a:r>
            </a:p>
          </p:txBody>
        </p:sp>
      </p:grpSp>
      <p:grpSp>
        <p:nvGrpSpPr>
          <p:cNvPr id="17412" name="Group 53"/>
          <p:cNvGrpSpPr>
            <a:grpSpLocks/>
          </p:cNvGrpSpPr>
          <p:nvPr/>
        </p:nvGrpSpPr>
        <p:grpSpPr bwMode="auto">
          <a:xfrm>
            <a:off x="4343400" y="3952875"/>
            <a:ext cx="4103688" cy="2119313"/>
            <a:chOff x="2880" y="2352"/>
            <a:chExt cx="2585" cy="1335"/>
          </a:xfrm>
        </p:grpSpPr>
        <p:sp>
          <p:nvSpPr>
            <p:cNvPr id="17415" name="Rectangle 36"/>
            <p:cNvSpPr>
              <a:spLocks noChangeArrowheads="1"/>
            </p:cNvSpPr>
            <p:nvPr/>
          </p:nvSpPr>
          <p:spPr bwMode="auto">
            <a:xfrm>
              <a:off x="3084" y="3378"/>
              <a:ext cx="1153" cy="30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Warehouse</a:t>
              </a:r>
            </a:p>
          </p:txBody>
        </p:sp>
        <p:grpSp>
          <p:nvGrpSpPr>
            <p:cNvPr id="17416" name="Group 37"/>
            <p:cNvGrpSpPr>
              <a:grpSpLocks/>
            </p:cNvGrpSpPr>
            <p:nvPr/>
          </p:nvGrpSpPr>
          <p:grpSpPr bwMode="auto">
            <a:xfrm>
              <a:off x="2880" y="2592"/>
              <a:ext cx="2585" cy="748"/>
              <a:chOff x="2796" y="2750"/>
              <a:chExt cx="1723" cy="498"/>
            </a:xfrm>
          </p:grpSpPr>
          <p:sp>
            <p:nvSpPr>
              <p:cNvPr id="17418" name="Freeform 38"/>
              <p:cNvSpPr>
                <a:spLocks/>
              </p:cNvSpPr>
              <p:nvPr/>
            </p:nvSpPr>
            <p:spPr bwMode="auto">
              <a:xfrm>
                <a:off x="3784" y="2972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chemeClr val="folHlink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9" name="AutoShape 39"/>
              <p:cNvSpPr>
                <a:spLocks noChangeArrowheads="1"/>
              </p:cNvSpPr>
              <p:nvPr/>
            </p:nvSpPr>
            <p:spPr bwMode="auto">
              <a:xfrm>
                <a:off x="2800" y="2754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0" name="Freeform 40" descr="Dark vertical"/>
              <p:cNvSpPr>
                <a:spLocks/>
              </p:cNvSpPr>
              <p:nvPr/>
            </p:nvSpPr>
            <p:spPr bwMode="auto">
              <a:xfrm>
                <a:off x="2796" y="2874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1" name="Freeform 41" descr="Narrow vertical"/>
              <p:cNvSpPr>
                <a:spLocks/>
              </p:cNvSpPr>
              <p:nvPr/>
            </p:nvSpPr>
            <p:spPr bwMode="auto">
              <a:xfrm>
                <a:off x="3858" y="2750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2" name="AutoShape 42"/>
              <p:cNvSpPr>
                <a:spLocks noChangeArrowheads="1"/>
              </p:cNvSpPr>
              <p:nvPr/>
            </p:nvSpPr>
            <p:spPr bwMode="auto">
              <a:xfrm>
                <a:off x="3052" y="2939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3" name="AutoShape 43"/>
              <p:cNvSpPr>
                <a:spLocks noChangeArrowheads="1"/>
              </p:cNvSpPr>
              <p:nvPr/>
            </p:nvSpPr>
            <p:spPr bwMode="auto">
              <a:xfrm>
                <a:off x="3082" y="2970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Line 44"/>
              <p:cNvSpPr>
                <a:spLocks noChangeShapeType="1"/>
              </p:cNvSpPr>
              <p:nvPr/>
            </p:nvSpPr>
            <p:spPr bwMode="auto">
              <a:xfrm>
                <a:off x="3317" y="2976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Oval 45"/>
              <p:cNvSpPr>
                <a:spLocks noChangeArrowheads="1"/>
              </p:cNvSpPr>
              <p:nvPr/>
            </p:nvSpPr>
            <p:spPr bwMode="auto">
              <a:xfrm>
                <a:off x="3125" y="3024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Oval 46"/>
              <p:cNvSpPr>
                <a:spLocks noChangeArrowheads="1"/>
              </p:cNvSpPr>
              <p:nvPr/>
            </p:nvSpPr>
            <p:spPr bwMode="auto">
              <a:xfrm>
                <a:off x="3359" y="3028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7" name="Rectangle 47"/>
              <p:cNvSpPr>
                <a:spLocks noChangeArrowheads="1"/>
              </p:cNvSpPr>
              <p:nvPr/>
            </p:nvSpPr>
            <p:spPr bwMode="auto">
              <a:xfrm>
                <a:off x="2852" y="3108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8" name="Freeform 48"/>
              <p:cNvSpPr>
                <a:spLocks/>
              </p:cNvSpPr>
              <p:nvPr/>
            </p:nvSpPr>
            <p:spPr bwMode="auto">
              <a:xfrm>
                <a:off x="3894" y="2853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AutoShape 49"/>
              <p:cNvSpPr>
                <a:spLocks noChangeArrowheads="1"/>
              </p:cNvSpPr>
              <p:nvPr/>
            </p:nvSpPr>
            <p:spPr bwMode="auto">
              <a:xfrm>
                <a:off x="4106" y="3095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0" name="AutoShape 50"/>
              <p:cNvSpPr>
                <a:spLocks noChangeArrowheads="1"/>
              </p:cNvSpPr>
              <p:nvPr/>
            </p:nvSpPr>
            <p:spPr bwMode="auto">
              <a:xfrm>
                <a:off x="4106" y="3070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AutoShape 51"/>
              <p:cNvSpPr>
                <a:spLocks noChangeArrowheads="1"/>
              </p:cNvSpPr>
              <p:nvPr/>
            </p:nvSpPr>
            <p:spPr bwMode="auto">
              <a:xfrm>
                <a:off x="4103" y="3042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2" name="AutoShape 52"/>
              <p:cNvSpPr>
                <a:spLocks noChangeArrowheads="1"/>
              </p:cNvSpPr>
              <p:nvPr/>
            </p:nvSpPr>
            <p:spPr bwMode="auto">
              <a:xfrm>
                <a:off x="4106" y="3013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7433" name="Picture 5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905" y="3031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7417" name="Rectangle 54"/>
            <p:cNvSpPr>
              <a:spLocks noChangeArrowheads="1"/>
            </p:cNvSpPr>
            <p:nvPr/>
          </p:nvSpPr>
          <p:spPr bwMode="auto">
            <a:xfrm>
              <a:off x="3252" y="2352"/>
              <a:ext cx="1133" cy="3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/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Site 100</a:t>
              </a:r>
            </a:p>
          </p:txBody>
        </p:sp>
      </p:grpSp>
      <p:sp>
        <p:nvSpPr>
          <p:cNvPr id="46135" name="Rectangle 55"/>
          <p:cNvSpPr>
            <a:spLocks noChangeArrowheads="1"/>
          </p:cNvSpPr>
          <p:nvPr/>
        </p:nvSpPr>
        <p:spPr bwMode="auto">
          <a:xfrm>
            <a:off x="4500563" y="1590675"/>
            <a:ext cx="3778250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A </a:t>
            </a:r>
            <a:r>
              <a:rPr kumimoji="1" lang="en-US" sz="2400" b="1" i="1">
                <a:latin typeface="+mj-lt"/>
              </a:rPr>
              <a:t>site</a:t>
            </a:r>
            <a:r>
              <a:rPr kumimoji="1" lang="en-US" sz="2400" b="1">
                <a:latin typeface="+mj-lt"/>
              </a:rPr>
              <a:t> is a unit used for inventory planning and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3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106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IS-BU-100</a:t>
            </a:r>
          </a:p>
        </p:txBody>
      </p:sp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4957763" y="739775"/>
            <a:ext cx="2873375" cy="1687513"/>
            <a:chOff x="3200" y="472"/>
            <a:chExt cx="1810" cy="1063"/>
          </a:xfrm>
        </p:grpSpPr>
        <p:sp>
          <p:nvSpPr>
            <p:cNvPr id="18460" name="Rectangle 1027"/>
            <p:cNvSpPr>
              <a:spLocks noChangeArrowheads="1"/>
            </p:cNvSpPr>
            <p:nvPr/>
          </p:nvSpPr>
          <p:spPr bwMode="auto">
            <a:xfrm>
              <a:off x="3683" y="1288"/>
              <a:ext cx="663" cy="24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kumimoji="1" lang="en-US" b="1">
                  <a:latin typeface="+mj-lt"/>
                </a:rPr>
                <a:t>Plant A</a:t>
              </a:r>
            </a:p>
          </p:txBody>
        </p:sp>
        <p:grpSp>
          <p:nvGrpSpPr>
            <p:cNvPr id="18461" name="Group 1028"/>
            <p:cNvGrpSpPr>
              <a:grpSpLocks/>
            </p:cNvGrpSpPr>
            <p:nvPr/>
          </p:nvGrpSpPr>
          <p:grpSpPr bwMode="auto">
            <a:xfrm>
              <a:off x="3200" y="472"/>
              <a:ext cx="1810" cy="739"/>
              <a:chOff x="3200" y="472"/>
              <a:chExt cx="1810" cy="739"/>
            </a:xfrm>
          </p:grpSpPr>
          <p:sp>
            <p:nvSpPr>
              <p:cNvPr id="18462" name="Freeform 1029"/>
              <p:cNvSpPr>
                <a:spLocks/>
              </p:cNvSpPr>
              <p:nvPr/>
            </p:nvSpPr>
            <p:spPr bwMode="auto">
              <a:xfrm>
                <a:off x="4306" y="86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chemeClr val="folHlink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3" name="AutoShape 1030"/>
              <p:cNvSpPr>
                <a:spLocks noChangeArrowheads="1"/>
              </p:cNvSpPr>
              <p:nvPr/>
            </p:nvSpPr>
            <p:spPr bwMode="auto">
              <a:xfrm>
                <a:off x="3200" y="91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AutoShape 1031"/>
              <p:cNvSpPr>
                <a:spLocks noChangeArrowheads="1"/>
              </p:cNvSpPr>
              <p:nvPr/>
            </p:nvSpPr>
            <p:spPr bwMode="auto">
              <a:xfrm>
                <a:off x="3572" y="72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AutoShape 1032"/>
              <p:cNvSpPr>
                <a:spLocks noChangeArrowheads="1"/>
              </p:cNvSpPr>
              <p:nvPr/>
            </p:nvSpPr>
            <p:spPr bwMode="auto">
              <a:xfrm>
                <a:off x="4150" y="91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AutoShape 1033"/>
              <p:cNvSpPr>
                <a:spLocks noChangeArrowheads="1"/>
              </p:cNvSpPr>
              <p:nvPr/>
            </p:nvSpPr>
            <p:spPr bwMode="auto">
              <a:xfrm>
                <a:off x="3946" y="91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7" name="Rectangle 1034"/>
              <p:cNvSpPr>
                <a:spLocks noChangeArrowheads="1"/>
              </p:cNvSpPr>
              <p:nvPr/>
            </p:nvSpPr>
            <p:spPr bwMode="auto">
              <a:xfrm>
                <a:off x="3682" y="105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8" name="Rectangle 1035"/>
              <p:cNvSpPr>
                <a:spLocks noChangeArrowheads="1"/>
              </p:cNvSpPr>
              <p:nvPr/>
            </p:nvSpPr>
            <p:spPr bwMode="auto">
              <a:xfrm>
                <a:off x="4083" y="106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9" name="AutoShape 1036"/>
              <p:cNvSpPr>
                <a:spLocks noChangeArrowheads="1"/>
              </p:cNvSpPr>
              <p:nvPr/>
            </p:nvSpPr>
            <p:spPr bwMode="auto">
              <a:xfrm>
                <a:off x="3727" y="91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0" name="Rectangle 1037"/>
              <p:cNvSpPr>
                <a:spLocks noChangeArrowheads="1"/>
              </p:cNvSpPr>
              <p:nvPr/>
            </p:nvSpPr>
            <p:spPr bwMode="auto">
              <a:xfrm>
                <a:off x="3291" y="103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1" name="AutoShape 1038" descr="Horizontal brick"/>
              <p:cNvSpPr>
                <a:spLocks noChangeArrowheads="1"/>
              </p:cNvSpPr>
              <p:nvPr/>
            </p:nvSpPr>
            <p:spPr bwMode="auto">
              <a:xfrm>
                <a:off x="3430" y="47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2" name="AutoShape 1039"/>
              <p:cNvSpPr>
                <a:spLocks noChangeArrowheads="1"/>
              </p:cNvSpPr>
              <p:nvPr/>
            </p:nvSpPr>
            <p:spPr bwMode="auto">
              <a:xfrm>
                <a:off x="3904" y="70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3" name="AutoShape 1040"/>
              <p:cNvSpPr>
                <a:spLocks noChangeArrowheads="1"/>
              </p:cNvSpPr>
              <p:nvPr/>
            </p:nvSpPr>
            <p:spPr bwMode="auto">
              <a:xfrm>
                <a:off x="4221" y="65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74" name="Freeform 1041"/>
              <p:cNvSpPr>
                <a:spLocks/>
              </p:cNvSpPr>
              <p:nvPr/>
            </p:nvSpPr>
            <p:spPr bwMode="auto">
              <a:xfrm>
                <a:off x="4426" y="72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47122" name="Rectangle 1042"/>
          <p:cNvSpPr>
            <a:spLocks noChangeArrowheads="1"/>
          </p:cNvSpPr>
          <p:nvPr/>
        </p:nvSpPr>
        <p:spPr bwMode="auto">
          <a:xfrm>
            <a:off x="582613" y="1082675"/>
            <a:ext cx="4125912" cy="26750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A </a:t>
            </a:r>
            <a:r>
              <a:rPr kumimoji="1" lang="en-US" sz="2400" b="1" i="1">
                <a:latin typeface="+mj-lt"/>
              </a:rPr>
              <a:t>site</a:t>
            </a:r>
            <a:r>
              <a:rPr kumimoji="1" lang="en-US" sz="2400" b="1">
                <a:latin typeface="+mj-lt"/>
              </a:rPr>
              <a:t> can have multiple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locations</a:t>
            </a:r>
            <a:br>
              <a:rPr kumimoji="1" lang="en-US" sz="2400" b="1">
                <a:latin typeface="+mj-lt"/>
              </a:rPr>
            </a:br>
            <a:endParaRPr kumimoji="1" lang="en-US" sz="2400" b="1">
              <a:latin typeface="+mj-lt"/>
            </a:endParaRP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A </a:t>
            </a:r>
            <a:r>
              <a:rPr kumimoji="1" lang="en-US" sz="2400" b="1" i="1">
                <a:latin typeface="+mj-lt"/>
              </a:rPr>
              <a:t>location</a:t>
            </a:r>
            <a:r>
              <a:rPr kumimoji="1" lang="en-US" sz="2400" b="1">
                <a:latin typeface="+mj-lt"/>
              </a:rPr>
              <a:t> is a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place where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inventory is</a:t>
            </a:r>
          </a:p>
          <a:p>
            <a:pPr marL="225425" indent="-225425" eaLnBrk="0" hangingPunct="0">
              <a:buClr>
                <a:schemeClr val="accent2"/>
              </a:buClr>
            </a:pPr>
            <a:r>
              <a:rPr kumimoji="1" lang="en-US" sz="2400" b="1">
                <a:latin typeface="+mj-lt"/>
              </a:rPr>
              <a:t>stored</a:t>
            </a:r>
          </a:p>
        </p:txBody>
      </p:sp>
      <p:sp>
        <p:nvSpPr>
          <p:cNvPr id="18438" name="Rectangle 1045"/>
          <p:cNvSpPr>
            <a:spLocks noChangeArrowheads="1"/>
          </p:cNvSpPr>
          <p:nvPr/>
        </p:nvSpPr>
        <p:spPr bwMode="auto">
          <a:xfrm>
            <a:off x="6800850" y="2970213"/>
            <a:ext cx="1416050" cy="3106737"/>
          </a:xfrm>
          <a:prstGeom prst="rect">
            <a:avLst/>
          </a:prstGeom>
          <a:solidFill>
            <a:srgbClr val="FAF1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8439" name="Group 2057"/>
          <p:cNvGrpSpPr>
            <a:grpSpLocks/>
          </p:cNvGrpSpPr>
          <p:nvPr/>
        </p:nvGrpSpPr>
        <p:grpSpPr bwMode="auto">
          <a:xfrm>
            <a:off x="3375025" y="2574925"/>
            <a:ext cx="3633788" cy="731838"/>
            <a:chOff x="2305" y="1952"/>
            <a:chExt cx="2289" cy="461"/>
          </a:xfrm>
        </p:grpSpPr>
        <p:sp>
          <p:nvSpPr>
            <p:cNvPr id="18458" name="Rectangle 1046"/>
            <p:cNvSpPr>
              <a:spLocks noChangeArrowheads="1"/>
            </p:cNvSpPr>
            <p:nvPr/>
          </p:nvSpPr>
          <p:spPr bwMode="auto">
            <a:xfrm>
              <a:off x="2305" y="1952"/>
              <a:ext cx="2289" cy="461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59" name="Rectangle 1059"/>
            <p:cNvSpPr>
              <a:spLocks noChangeArrowheads="1"/>
            </p:cNvSpPr>
            <p:nvPr/>
          </p:nvSpPr>
          <p:spPr bwMode="auto">
            <a:xfrm>
              <a:off x="2363" y="1984"/>
              <a:ext cx="1804" cy="3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Inspection</a:t>
              </a:r>
            </a:p>
          </p:txBody>
        </p:sp>
      </p:grpSp>
      <p:sp>
        <p:nvSpPr>
          <p:cNvPr id="18440" name="Rectangle 1044"/>
          <p:cNvSpPr>
            <a:spLocks noChangeArrowheads="1"/>
          </p:cNvSpPr>
          <p:nvPr/>
        </p:nvSpPr>
        <p:spPr bwMode="auto">
          <a:xfrm>
            <a:off x="1901825" y="3705225"/>
            <a:ext cx="2043113" cy="147161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1" name="Rectangle 1054"/>
          <p:cNvSpPr>
            <a:spLocks noChangeArrowheads="1"/>
          </p:cNvSpPr>
          <p:nvPr/>
        </p:nvSpPr>
        <p:spPr bwMode="auto">
          <a:xfrm>
            <a:off x="1816100" y="4079875"/>
            <a:ext cx="1144588" cy="649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Loading</a:t>
            </a:r>
          </a:p>
        </p:txBody>
      </p:sp>
      <p:sp>
        <p:nvSpPr>
          <p:cNvPr id="18442" name="Rectangle 1057"/>
          <p:cNvSpPr>
            <a:spLocks noChangeArrowheads="1"/>
          </p:cNvSpPr>
          <p:nvPr/>
        </p:nvSpPr>
        <p:spPr bwMode="auto">
          <a:xfrm>
            <a:off x="7178675" y="4029075"/>
            <a:ext cx="1036638" cy="65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Inventory</a:t>
            </a:r>
          </a:p>
          <a:p>
            <a:pPr algn="ctr" defTabSz="417513" eaLnBrk="0" hangingPunct="0"/>
            <a:r>
              <a:rPr kumimoji="1" lang="en-US" sz="1400" b="1">
                <a:latin typeface="+mj-lt"/>
              </a:rPr>
              <a:t>1</a:t>
            </a:r>
          </a:p>
        </p:txBody>
      </p:sp>
      <p:sp>
        <p:nvSpPr>
          <p:cNvPr id="18443" name="Rectangle 1047"/>
          <p:cNvSpPr>
            <a:spLocks noChangeArrowheads="1"/>
          </p:cNvSpPr>
          <p:nvPr/>
        </p:nvSpPr>
        <p:spPr bwMode="auto">
          <a:xfrm>
            <a:off x="7008813" y="2573338"/>
            <a:ext cx="1209675" cy="733425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4" name="Rectangle 1050"/>
          <p:cNvSpPr>
            <a:spLocks noChangeArrowheads="1"/>
          </p:cNvSpPr>
          <p:nvPr/>
        </p:nvSpPr>
        <p:spPr bwMode="auto">
          <a:xfrm>
            <a:off x="6407150" y="2573338"/>
            <a:ext cx="595313" cy="354012"/>
          </a:xfrm>
          <a:prstGeom prst="rect">
            <a:avLst/>
          </a:prstGeom>
          <a:solidFill>
            <a:srgbClr val="EAF1E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5" name="Rectangle 1051"/>
          <p:cNvSpPr>
            <a:spLocks noChangeArrowheads="1"/>
          </p:cNvSpPr>
          <p:nvPr/>
        </p:nvSpPr>
        <p:spPr bwMode="auto">
          <a:xfrm>
            <a:off x="6634163" y="2581275"/>
            <a:ext cx="989012" cy="336550"/>
          </a:xfrm>
          <a:prstGeom prst="rect">
            <a:avLst/>
          </a:prstGeom>
          <a:solidFill>
            <a:srgbClr val="EAF1E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6" name="Rectangle 1058"/>
          <p:cNvSpPr>
            <a:spLocks noChangeArrowheads="1"/>
          </p:cNvSpPr>
          <p:nvPr/>
        </p:nvSpPr>
        <p:spPr bwMode="auto">
          <a:xfrm>
            <a:off x="7034213" y="2625725"/>
            <a:ext cx="1155700" cy="65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Scrap</a:t>
            </a:r>
          </a:p>
        </p:txBody>
      </p:sp>
      <p:sp>
        <p:nvSpPr>
          <p:cNvPr id="18447" name="Rectangle 1048"/>
          <p:cNvSpPr>
            <a:spLocks noChangeArrowheads="1"/>
          </p:cNvSpPr>
          <p:nvPr/>
        </p:nvSpPr>
        <p:spPr bwMode="auto">
          <a:xfrm>
            <a:off x="3375025" y="3308350"/>
            <a:ext cx="3811588" cy="2225675"/>
          </a:xfrm>
          <a:prstGeom prst="rect">
            <a:avLst/>
          </a:prstGeom>
          <a:solidFill>
            <a:srgbClr val="E5E1D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8" name="Rectangle 1052"/>
          <p:cNvSpPr>
            <a:spLocks noChangeArrowheads="1"/>
          </p:cNvSpPr>
          <p:nvPr/>
        </p:nvSpPr>
        <p:spPr bwMode="auto">
          <a:xfrm>
            <a:off x="3030538" y="4022725"/>
            <a:ext cx="1085850" cy="727075"/>
          </a:xfrm>
          <a:prstGeom prst="rect">
            <a:avLst/>
          </a:prstGeom>
          <a:solidFill>
            <a:srgbClr val="E5E1D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49" name="Rectangle 1053"/>
          <p:cNvSpPr>
            <a:spLocks noChangeArrowheads="1"/>
          </p:cNvSpPr>
          <p:nvPr/>
        </p:nvSpPr>
        <p:spPr bwMode="auto">
          <a:xfrm>
            <a:off x="3382963" y="4011613"/>
            <a:ext cx="1285875" cy="769937"/>
          </a:xfrm>
          <a:prstGeom prst="rect">
            <a:avLst/>
          </a:prstGeom>
          <a:solidFill>
            <a:srgbClr val="E5E1DA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0" name="Rectangle 1056"/>
          <p:cNvSpPr>
            <a:spLocks noChangeArrowheads="1"/>
          </p:cNvSpPr>
          <p:nvPr/>
        </p:nvSpPr>
        <p:spPr bwMode="auto">
          <a:xfrm>
            <a:off x="3378200" y="4013200"/>
            <a:ext cx="3802063" cy="64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1912" tIns="31750" rIns="61912" bIns="31750" anchor="ctr"/>
          <a:lstStyle/>
          <a:p>
            <a:pPr algn="ctr" defTabSz="417513" eaLnBrk="0" hangingPunct="0"/>
            <a:r>
              <a:rPr kumimoji="1" lang="en-US" sz="1400" b="1">
                <a:latin typeface="+mj-lt"/>
              </a:rPr>
              <a:t>Manufacturing Area (WIP)</a:t>
            </a:r>
          </a:p>
        </p:txBody>
      </p:sp>
      <p:sp>
        <p:nvSpPr>
          <p:cNvPr id="18451" name="Rectangle 1062"/>
          <p:cNvSpPr>
            <a:spLocks noChangeArrowheads="1"/>
          </p:cNvSpPr>
          <p:nvPr/>
        </p:nvSpPr>
        <p:spPr bwMode="auto">
          <a:xfrm>
            <a:off x="1754188" y="3876675"/>
            <a:ext cx="144462" cy="11176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2" name="Rectangle 1063"/>
          <p:cNvSpPr>
            <a:spLocks noChangeArrowheads="1"/>
          </p:cNvSpPr>
          <p:nvPr/>
        </p:nvSpPr>
        <p:spPr bwMode="auto">
          <a:xfrm>
            <a:off x="1811338" y="3881438"/>
            <a:ext cx="136525" cy="1109662"/>
          </a:xfrm>
          <a:prstGeom prst="rect">
            <a:avLst/>
          </a:prstGeom>
          <a:solidFill>
            <a:srgbClr val="FFFF99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8453" name="Group 2059"/>
          <p:cNvGrpSpPr>
            <a:grpSpLocks/>
          </p:cNvGrpSpPr>
          <p:nvPr/>
        </p:nvGrpSpPr>
        <p:grpSpPr bwMode="auto">
          <a:xfrm>
            <a:off x="3373438" y="5307013"/>
            <a:ext cx="4273550" cy="769937"/>
            <a:chOff x="2304" y="3673"/>
            <a:chExt cx="2692" cy="485"/>
          </a:xfrm>
        </p:grpSpPr>
        <p:sp>
          <p:nvSpPr>
            <p:cNvPr id="18456" name="Rectangle 1049"/>
            <p:cNvSpPr>
              <a:spLocks noChangeArrowheads="1"/>
            </p:cNvSpPr>
            <p:nvPr/>
          </p:nvSpPr>
          <p:spPr bwMode="auto">
            <a:xfrm>
              <a:off x="2304" y="3673"/>
              <a:ext cx="2692" cy="485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57" name="Rectangle 1055"/>
            <p:cNvSpPr>
              <a:spLocks noChangeArrowheads="1"/>
            </p:cNvSpPr>
            <p:nvPr/>
          </p:nvSpPr>
          <p:spPr bwMode="auto">
            <a:xfrm>
              <a:off x="3732" y="3719"/>
              <a:ext cx="728" cy="4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1912" tIns="31750" rIns="61912" bIns="31750" anchor="ctr"/>
            <a:lstStyle/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Inventory</a:t>
              </a:r>
            </a:p>
            <a:p>
              <a:pPr algn="ctr" defTabSz="417513" eaLnBrk="0" hangingPunct="0"/>
              <a:r>
                <a:rPr kumimoji="1" lang="en-US" sz="1400" b="1">
                  <a:latin typeface="+mj-lt"/>
                </a:rPr>
                <a:t>2</a:t>
              </a:r>
            </a:p>
          </p:txBody>
        </p:sp>
      </p:grpSp>
      <p:sp>
        <p:nvSpPr>
          <p:cNvPr id="18454" name="Rectangle 1060"/>
          <p:cNvSpPr>
            <a:spLocks noChangeArrowheads="1"/>
          </p:cNvSpPr>
          <p:nvPr/>
        </p:nvSpPr>
        <p:spPr bwMode="auto">
          <a:xfrm>
            <a:off x="4298950" y="4857750"/>
            <a:ext cx="1268413" cy="728663"/>
          </a:xfrm>
          <a:prstGeom prst="rect">
            <a:avLst/>
          </a:prstGeom>
          <a:solidFill>
            <a:srgbClr val="E5E1DA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55" name="Rectangle 1061"/>
          <p:cNvSpPr>
            <a:spLocks noChangeArrowheads="1"/>
          </p:cNvSpPr>
          <p:nvPr/>
        </p:nvSpPr>
        <p:spPr bwMode="auto">
          <a:xfrm>
            <a:off x="4135438" y="4533900"/>
            <a:ext cx="1487487" cy="763588"/>
          </a:xfrm>
          <a:prstGeom prst="rect">
            <a:avLst/>
          </a:prstGeom>
          <a:solidFill>
            <a:srgbClr val="E5E1DA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6" name="Rectangle 10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Data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IS-BU-110</a:t>
            </a:r>
          </a:p>
        </p:txBody>
      </p:sp>
      <p:grpSp>
        <p:nvGrpSpPr>
          <p:cNvPr id="19459" name="Group 1036"/>
          <p:cNvGrpSpPr>
            <a:grpSpLocks/>
          </p:cNvGrpSpPr>
          <p:nvPr/>
        </p:nvGrpSpPr>
        <p:grpSpPr bwMode="auto">
          <a:xfrm>
            <a:off x="3095625" y="1371600"/>
            <a:ext cx="2946400" cy="1589088"/>
            <a:chOff x="1950" y="1002"/>
            <a:chExt cx="1856" cy="1001"/>
          </a:xfrm>
        </p:grpSpPr>
        <p:sp>
          <p:nvSpPr>
            <p:cNvPr id="19467" name="Rectangle 3"/>
            <p:cNvSpPr>
              <a:spLocks noChangeArrowheads="1"/>
            </p:cNvSpPr>
            <p:nvPr/>
          </p:nvSpPr>
          <p:spPr bwMode="auto">
            <a:xfrm>
              <a:off x="1952" y="1002"/>
              <a:ext cx="1854" cy="250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algn="ctr" eaLnBrk="0" hangingPunct="0"/>
              <a:r>
                <a:rPr kumimoji="1" lang="en-US" sz="2000" b="1">
                  <a:latin typeface="+mj-lt"/>
                </a:rPr>
                <a:t>General Data</a:t>
              </a:r>
              <a:endParaRPr kumimoji="1" lang="en-US" sz="2700" b="1">
                <a:latin typeface="+mj-lt"/>
              </a:endParaRPr>
            </a:p>
          </p:txBody>
        </p:sp>
        <p:sp>
          <p:nvSpPr>
            <p:cNvPr id="19468" name="Rectangle 6"/>
            <p:cNvSpPr>
              <a:spLocks noChangeArrowheads="1"/>
            </p:cNvSpPr>
            <p:nvPr/>
          </p:nvSpPr>
          <p:spPr bwMode="auto">
            <a:xfrm>
              <a:off x="1950" y="1255"/>
              <a:ext cx="1854" cy="748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Unit of Measure</a:t>
              </a:r>
            </a:p>
            <a:p>
              <a:pPr algn="ctr"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Product Line</a:t>
              </a:r>
            </a:p>
            <a:p>
              <a:pPr algn="ctr" eaLnBrk="0" hangingPunct="0"/>
              <a:r>
                <a:rPr kumimoji="1" lang="en-US" sz="2400">
                  <a:solidFill>
                    <a:srgbClr val="43699C"/>
                  </a:solidFill>
                  <a:latin typeface="+mj-lt"/>
                </a:rPr>
                <a:t>Group and Type</a:t>
              </a:r>
            </a:p>
          </p:txBody>
        </p:sp>
      </p:grp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319463" y="3119438"/>
            <a:ext cx="3074987" cy="393700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algn="ctr" eaLnBrk="0" hangingPunct="0"/>
            <a:r>
              <a:rPr kumimoji="1" lang="en-US" sz="2000" b="1">
                <a:latin typeface="+mj-lt"/>
              </a:rPr>
              <a:t>Planning Data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77875" y="3119438"/>
            <a:ext cx="2538413" cy="393700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algn="ctr" eaLnBrk="0" hangingPunct="0"/>
            <a:r>
              <a:rPr kumimoji="1" lang="en-US" sz="2000" b="1">
                <a:latin typeface="+mj-lt"/>
              </a:rPr>
              <a:t>Inventory Data</a:t>
            </a: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774700" y="3517900"/>
            <a:ext cx="2541588" cy="2282825"/>
          </a:xfrm>
          <a:prstGeom prst="rect">
            <a:avLst/>
          </a:prstGeom>
          <a:solidFill>
            <a:srgbClr val="D8DAC9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/>
          <a:lstStyle/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Lot/Serial Control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Site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Location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Location Type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ABC Class</a:t>
            </a:r>
          </a:p>
          <a:p>
            <a:endParaRPr kumimoji="1" lang="en-US" sz="2400">
              <a:solidFill>
                <a:srgbClr val="43699C"/>
              </a:solidFill>
              <a:latin typeface="+mj-lt"/>
            </a:endParaRP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3322638" y="3517900"/>
            <a:ext cx="3071812" cy="22828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none" lIns="90488" tIns="44450" rIns="90488" bIns="44450"/>
          <a:lstStyle/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Pur/Mfg Code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Order Policy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Order Modifiers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Planning Lead Times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Buyer/Planner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Supplier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6396038" y="3119438"/>
            <a:ext cx="1957387" cy="393700"/>
          </a:xfrm>
          <a:prstGeom prst="rect">
            <a:avLst/>
          </a:prstGeom>
          <a:solidFill>
            <a:srgbClr val="CCCC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algn="ctr" eaLnBrk="0" hangingPunct="0"/>
            <a:r>
              <a:rPr kumimoji="1" lang="en-US" sz="2000" b="1">
                <a:latin typeface="+mj-lt"/>
              </a:rPr>
              <a:t>Cost Data</a:t>
            </a:r>
          </a:p>
        </p:txBody>
      </p:sp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6397625" y="3517900"/>
            <a:ext cx="1955800" cy="2282825"/>
          </a:xfrm>
          <a:prstGeom prst="rect">
            <a:avLst/>
          </a:prstGeom>
          <a:solidFill>
            <a:srgbClr val="EDD1C5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/>
          <a:lstStyle/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Price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GL Cost</a:t>
            </a:r>
          </a:p>
          <a:p>
            <a:pPr eaLnBrk="0" hangingPunct="0"/>
            <a:r>
              <a:rPr kumimoji="1" lang="en-US" sz="2400">
                <a:solidFill>
                  <a:srgbClr val="43699C"/>
                </a:solidFill>
                <a:latin typeface="+mj-lt"/>
              </a:rPr>
              <a:t>Current Cost</a:t>
            </a:r>
          </a:p>
          <a:p>
            <a:pPr eaLnBrk="0" hangingPunct="0"/>
            <a:endParaRPr kumimoji="1" lang="en-US" sz="2400">
              <a:solidFill>
                <a:srgbClr val="43699C"/>
              </a:solidFill>
              <a:latin typeface="+mj-lt"/>
            </a:endParaRPr>
          </a:p>
          <a:p>
            <a:pPr eaLnBrk="0" hangingPunct="0"/>
            <a:endParaRPr kumimoji="1" lang="en-US" sz="2400">
              <a:solidFill>
                <a:srgbClr val="43699C"/>
              </a:solidFill>
              <a:latin typeface="+mj-lt"/>
            </a:endParaRPr>
          </a:p>
          <a:p>
            <a:endParaRPr kumimoji="1" lang="en-US" sz="2400">
              <a:solidFill>
                <a:srgbClr val="43699C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"/>
          <p:cNvSpPr>
            <a:spLocks noGrp="1" noChangeArrowheads="1"/>
          </p:cNvSpPr>
          <p:nvPr>
            <p:ph idx="1"/>
          </p:nvPr>
        </p:nvSpPr>
        <p:spPr>
          <a:xfrm>
            <a:off x="688975" y="1500188"/>
            <a:ext cx="7921625" cy="5053012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Processes and Procedures</a:t>
            </a:r>
          </a:p>
          <a:p>
            <a:pPr eaLnBrk="1" hangingPunct="1"/>
            <a:r>
              <a:rPr lang="en-US" smtClean="0"/>
              <a:t>Reporting Requirements</a:t>
            </a:r>
          </a:p>
          <a:p>
            <a:pPr eaLnBrk="1" hangingPunct="1"/>
            <a:r>
              <a:rPr lang="en-US" smtClean="0"/>
              <a:t>Customer Expectations</a:t>
            </a:r>
          </a:p>
          <a:p>
            <a:pPr eaLnBrk="1" hangingPunct="1"/>
            <a:r>
              <a:rPr lang="en-US" smtClean="0"/>
              <a:t>Product Configuration</a:t>
            </a:r>
          </a:p>
        </p:txBody>
      </p:sp>
      <p:sp>
        <p:nvSpPr>
          <p:cNvPr id="20483" name="Rectangle 10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IS-BU-130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smtClean="0"/>
              <a:t>Introduction to Initial QAD Enterprise Applications Standard Edition Setup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rgbClr val="969696"/>
                </a:solidFill>
              </a:rPr>
              <a:t>Set up initial QAD Standard data</a:t>
            </a:r>
          </a:p>
        </p:txBody>
      </p:sp>
      <p:sp>
        <p:nvSpPr>
          <p:cNvPr id="2150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IS-BU-140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6781</TotalTime>
  <Words>172</Words>
  <Application>Microsoft Office PowerPoint</Application>
  <PresentationFormat>On-screen Show (4:3)</PresentationFormat>
  <Paragraphs>86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Tahoma</vt:lpstr>
      <vt:lpstr>Arial</vt:lpstr>
      <vt:lpstr>Webdings</vt:lpstr>
      <vt:lpstr>Times New Roman</vt:lpstr>
      <vt:lpstr>Wingdings</vt:lpstr>
      <vt:lpstr>QAD 2010 Template</vt:lpstr>
      <vt:lpstr>Business Issues</vt:lpstr>
      <vt:lpstr>Business Considerations</vt:lpstr>
      <vt:lpstr>Product Lines</vt:lpstr>
      <vt:lpstr>Sites</vt:lpstr>
      <vt:lpstr>Locations</vt:lpstr>
      <vt:lpstr>Item Data</vt:lpstr>
      <vt:lpstr>Review</vt:lpstr>
      <vt:lpstr>Summary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mdf</cp:lastModifiedBy>
  <cp:revision>56</cp:revision>
  <dcterms:created xsi:type="dcterms:W3CDTF">2002-03-27T22:14:49Z</dcterms:created>
  <dcterms:modified xsi:type="dcterms:W3CDTF">2011-01-03T23:23:56Z</dcterms:modified>
</cp:coreProperties>
</file>