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89" r:id="rId1"/>
  </p:sldMasterIdLst>
  <p:notesMasterIdLst>
    <p:notesMasterId r:id="rId9"/>
  </p:notesMasterIdLst>
  <p:sldIdLst>
    <p:sldId id="314" r:id="rId2"/>
    <p:sldId id="296" r:id="rId3"/>
    <p:sldId id="297" r:id="rId4"/>
    <p:sldId id="308" r:id="rId5"/>
    <p:sldId id="316" r:id="rId6"/>
    <p:sldId id="311" r:id="rId7"/>
    <p:sldId id="315" r:id="rId8"/>
  </p:sldIdLst>
  <p:sldSz cx="9144000" cy="6858000" type="screen4x3"/>
  <p:notesSz cx="6858000" cy="9144000"/>
  <p:embeddedFontLst>
    <p:embeddedFont>
      <p:font typeface="Tahoma" pitchFamily="34" charset="0"/>
      <p:regular r:id="rId10"/>
      <p:bold r:id="rId11"/>
    </p:embeddedFont>
    <p:embeddedFont>
      <p:font typeface="Century Gothic" pitchFamily="34" charset="0"/>
      <p:regular r:id="rId12"/>
      <p:bold r:id="rId13"/>
      <p:italic r:id="rId14"/>
      <p:boldItalic r:id="rId15"/>
    </p:embeddedFont>
    <p:embeddedFont>
      <p:font typeface="宋体" pitchFamily="2" charset="-122"/>
      <p:regular r:id="rId16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7D83"/>
    <a:srgbClr val="00CC99"/>
    <a:srgbClr val="0099FF"/>
    <a:srgbClr val="33CCFF"/>
    <a:srgbClr val="A5BCDF"/>
    <a:srgbClr val="AFC4E3"/>
    <a:srgbClr val="FFFF99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8681" autoAdjust="0"/>
    <p:restoredTop sz="94660"/>
  </p:normalViewPr>
  <p:slideViewPr>
    <p:cSldViewPr snapToGrid="0">
      <p:cViewPr>
        <p:scale>
          <a:sx n="80" d="100"/>
          <a:sy n="80" d="100"/>
        </p:scale>
        <p:origin x="-666" y="-738"/>
      </p:cViewPr>
      <p:guideLst>
        <p:guide orient="horz" pos="2160"/>
        <p:guide orient="horz" pos="432"/>
        <p:guide orient="horz" pos="333"/>
        <p:guide pos="2880"/>
        <p:guide pos="13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10244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fld id="{FBA2EE99-0F67-4D2E-99A2-7E41FA2E9C4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CB4B742-B84C-4694-8CC4-3D87499379C6}" type="slidenum">
              <a:rPr lang="zh-CN" altLang="en-US"/>
              <a:pPr/>
              <a:t>1</a:t>
            </a:fld>
            <a:endParaRPr lang="en-US" altLang="zh-CN"/>
          </a:p>
        </p:txBody>
      </p:sp>
      <p:sp>
        <p:nvSpPr>
          <p:cNvPr id="1126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F104BF-24E1-4901-9FD2-9360E96B111A}" type="slidenum">
              <a:rPr lang="zh-CN" altLang="en-US"/>
              <a:pPr/>
              <a:t>2</a:t>
            </a:fld>
            <a:endParaRPr lang="en-US" altLang="zh-CN"/>
          </a:p>
        </p:txBody>
      </p:sp>
      <p:sp>
        <p:nvSpPr>
          <p:cNvPr id="1229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DD67EA-4658-4918-A8FD-AEEB8371D6C4}" type="slidenum">
              <a:rPr lang="zh-CN" altLang="en-US"/>
              <a:pPr/>
              <a:t>3</a:t>
            </a:fld>
            <a:endParaRPr lang="en-US" altLang="zh-CN"/>
          </a:p>
        </p:txBody>
      </p:sp>
      <p:sp>
        <p:nvSpPr>
          <p:cNvPr id="1331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5795D1-3986-4B2E-9349-78E8F925287D}" type="slidenum">
              <a:rPr lang="zh-CN" altLang="en-US"/>
              <a:pPr/>
              <a:t>4</a:t>
            </a:fld>
            <a:endParaRPr lang="en-US" altLang="zh-CN"/>
          </a:p>
        </p:txBody>
      </p:sp>
      <p:sp>
        <p:nvSpPr>
          <p:cNvPr id="1433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F8910C-BFBB-4197-ABD8-8491659D0EFC}" type="slidenum">
              <a:rPr lang="zh-CN" altLang="en-US"/>
              <a:pPr/>
              <a:t>5</a:t>
            </a:fld>
            <a:endParaRPr lang="en-US" altLang="zh-CN"/>
          </a:p>
        </p:txBody>
      </p:sp>
      <p:sp>
        <p:nvSpPr>
          <p:cNvPr id="1536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9C3D2F-A33B-4D3D-848B-BAF0A5849C92}" type="slidenum">
              <a:rPr lang="zh-CN" altLang="en-US"/>
              <a:pPr/>
              <a:t>6</a:t>
            </a:fld>
            <a:endParaRPr lang="en-US" altLang="zh-CN"/>
          </a:p>
        </p:txBody>
      </p:sp>
      <p:sp>
        <p:nvSpPr>
          <p:cNvPr id="1638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91CA146-FCCA-43D2-B188-D7783B5FBA1E}" type="slidenum">
              <a:rPr lang="zh-CN" altLang="en-US"/>
              <a:pPr/>
              <a:t>7</a:t>
            </a:fld>
            <a:endParaRPr lang="en-US" altLang="zh-CN"/>
          </a:p>
        </p:txBody>
      </p:sp>
      <p:sp>
        <p:nvSpPr>
          <p:cNvPr id="1741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2008-MRP-BU-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2008-MRP-BU-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2008-MRP-BU-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2008-MRP-BU-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2008-MRP-BU-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2008-MRP-BU-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2008-MRP-BU-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21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 smtClean="0"/>
              <a:t>In this section you learn how to:</a:t>
            </a:r>
          </a:p>
          <a:p>
            <a:r>
              <a:rPr lang="en-US" altLang="zh-CN" b="1" dirty="0" smtClean="0"/>
              <a:t>Identify some key business considerations before setting up MRP and CRP in QAD Enterprise Applications Standard Edition</a:t>
            </a:r>
          </a:p>
          <a:p>
            <a:r>
              <a:rPr lang="en-US" altLang="zh-CN" dirty="0" smtClean="0"/>
              <a:t>Identify some key business considerations before setting up MRP and CRP in QAD Standard</a:t>
            </a:r>
          </a:p>
          <a:p>
            <a:r>
              <a:rPr lang="en-US" altLang="zh-CN" dirty="0" smtClean="0"/>
              <a:t>Set up MRP and CRP in QAD Standard</a:t>
            </a:r>
          </a:p>
          <a:p>
            <a:r>
              <a:rPr lang="en-US" altLang="zh-CN" dirty="0" smtClean="0"/>
              <a:t>Use MRP and CRP in QAD Standard</a:t>
            </a:r>
          </a:p>
          <a:p>
            <a:endParaRPr lang="en-US" altLang="zh-CN" dirty="0" smtClean="0"/>
          </a:p>
        </p:txBody>
      </p:sp>
      <p:sp>
        <p:nvSpPr>
          <p:cNvPr id="3075" name="Rectangle 2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Business Considerations</a:t>
            </a:r>
            <a:endParaRPr lang="en-US" altLang="zh-CN" smtClean="0"/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MRP-BU-010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108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Planning Parameters</a:t>
            </a:r>
          </a:p>
          <a:p>
            <a:r>
              <a:rPr lang="en-US" altLang="zh-CN" smtClean="0"/>
              <a:t>Kanban</a:t>
            </a:r>
          </a:p>
          <a:p>
            <a:r>
              <a:rPr lang="en-US" altLang="zh-CN" smtClean="0"/>
              <a:t>Batch Processing</a:t>
            </a:r>
          </a:p>
          <a:p>
            <a:r>
              <a:rPr lang="en-US" altLang="zh-CN" smtClean="0"/>
              <a:t>Cumulative Lead Times</a:t>
            </a:r>
          </a:p>
          <a:p>
            <a:endParaRPr lang="zh-CN" altLang="en-US" smtClean="0"/>
          </a:p>
        </p:txBody>
      </p:sp>
      <p:sp>
        <p:nvSpPr>
          <p:cNvPr id="4099" name="Rectangle 106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Business Considerations</a:t>
            </a:r>
            <a:endParaRPr lang="en-US" altLang="zh-CN" smtClean="0"/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MRP-BU-020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Planning Parameters</a:t>
            </a:r>
            <a:endParaRPr lang="en-US" dirty="0"/>
          </a:p>
        </p:txBody>
      </p:sp>
      <p:sp>
        <p:nvSpPr>
          <p:cNvPr id="512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MRP-BU-030</a:t>
            </a:r>
            <a:endParaRPr lang="en-US" altLang="zh-CN"/>
          </a:p>
        </p:txBody>
      </p:sp>
      <p:pic>
        <p:nvPicPr>
          <p:cNvPr id="5123" name="Picture 26" descr="item planning data IMAG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4790" y="1120939"/>
            <a:ext cx="7569200" cy="513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Rectangle 4"/>
          <p:cNvSpPr>
            <a:spLocks noChangeArrowheads="1"/>
          </p:cNvSpPr>
          <p:nvPr/>
        </p:nvSpPr>
        <p:spPr bwMode="auto">
          <a:xfrm>
            <a:off x="831927" y="2683039"/>
            <a:ext cx="1127125" cy="203200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defTabSz="865188"/>
            <a:endParaRPr lang="en-US"/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043065" y="2930689"/>
            <a:ext cx="1641475" cy="1795463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defTabSz="865188"/>
            <a:endParaRPr lang="en-US"/>
          </a:p>
        </p:txBody>
      </p:sp>
      <p:sp>
        <p:nvSpPr>
          <p:cNvPr id="5127" name="Rectangle 6"/>
          <p:cNvSpPr>
            <a:spLocks noChangeArrowheads="1"/>
          </p:cNvSpPr>
          <p:nvPr/>
        </p:nvSpPr>
        <p:spPr bwMode="auto">
          <a:xfrm>
            <a:off x="3190952" y="2870364"/>
            <a:ext cx="2557463" cy="1879600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defTabSz="865188"/>
            <a:endParaRPr lang="en-US"/>
          </a:p>
        </p:txBody>
      </p:sp>
      <p:sp>
        <p:nvSpPr>
          <p:cNvPr id="5128" name="Rectangle 7"/>
          <p:cNvSpPr>
            <a:spLocks noChangeArrowheads="1"/>
          </p:cNvSpPr>
          <p:nvPr/>
        </p:nvSpPr>
        <p:spPr bwMode="auto">
          <a:xfrm>
            <a:off x="6015115" y="2914814"/>
            <a:ext cx="1562100" cy="933450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defTabSz="865188"/>
            <a:endParaRPr lang="en-US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itle 7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Kanban</a:t>
            </a:r>
            <a:endParaRPr lang="en-US" dirty="0"/>
          </a:p>
        </p:txBody>
      </p:sp>
      <p:sp>
        <p:nvSpPr>
          <p:cNvPr id="614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MRP-BU-040</a:t>
            </a:r>
            <a:endParaRPr lang="en-US" altLang="zh-CN"/>
          </a:p>
        </p:txBody>
      </p:sp>
      <p:sp>
        <p:nvSpPr>
          <p:cNvPr id="6148" name="Rectangle 72"/>
          <p:cNvSpPr>
            <a:spLocks noChangeArrowheads="1"/>
          </p:cNvSpPr>
          <p:nvPr/>
        </p:nvSpPr>
        <p:spPr bwMode="auto">
          <a:xfrm>
            <a:off x="451263" y="6175870"/>
            <a:ext cx="3305175" cy="1555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5048" tIns="18019" rIns="45048" bIns="18019">
            <a:spAutoFit/>
          </a:bodyPr>
          <a:lstStyle/>
          <a:p>
            <a:pPr algn="ctr" defTabSz="865188" eaLnBrk="0" hangingPunct="0">
              <a:lnSpc>
                <a:spcPct val="99000"/>
              </a:lnSpc>
            </a:pPr>
            <a:r>
              <a:rPr lang="en-US" altLang="zh-CN" sz="800">
                <a:ea typeface="宋体" pitchFamily="2" charset="-122"/>
              </a:rPr>
              <a:t>modified from "Just in Time: Making it Happen"  William A. Sandras, Jr.</a:t>
            </a:r>
          </a:p>
        </p:txBody>
      </p:sp>
      <p:sp>
        <p:nvSpPr>
          <p:cNvPr id="6149" name="Rectangle 60"/>
          <p:cNvSpPr>
            <a:spLocks noChangeArrowheads="1"/>
          </p:cNvSpPr>
          <p:nvPr/>
        </p:nvSpPr>
        <p:spPr bwMode="auto">
          <a:xfrm>
            <a:off x="7256876" y="1026020"/>
            <a:ext cx="914400" cy="5119688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86493" tIns="43247" rIns="86493" bIns="43247" anchor="ctr"/>
          <a:lstStyle/>
          <a:p>
            <a:pPr algn="ctr" defTabSz="865188" eaLnBrk="0" hangingPunct="0"/>
            <a:endParaRPr lang="zh-CN" altLang="en-US" sz="2300">
              <a:ea typeface="宋体" pitchFamily="2" charset="-122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1767301" y="4978895"/>
            <a:ext cx="6584950" cy="573088"/>
          </a:xfrm>
          <a:prstGeom prst="rect">
            <a:avLst/>
          </a:prstGeom>
          <a:solidFill>
            <a:srgbClr val="A5BCD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2730913" y="448170"/>
            <a:ext cx="3541713" cy="75247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900" b="1">
                <a:ea typeface="宋体" pitchFamily="2" charset="-122"/>
              </a:rPr>
              <a:t>Planning Overview</a:t>
            </a:r>
            <a:endParaRPr lang="en-US" altLang="zh-CN" sz="2300" b="1">
              <a:ea typeface="宋体" pitchFamily="2" charset="-122"/>
            </a:endParaRPr>
          </a:p>
          <a:p>
            <a:pPr algn="ctr" defTabSz="865188" eaLnBrk="0" hangingPunct="0"/>
            <a:r>
              <a:rPr lang="en-US" altLang="zh-CN" sz="1300">
                <a:ea typeface="宋体" pitchFamily="2" charset="-122"/>
              </a:rPr>
              <a:t>a comparison of JIT Requirements</a:t>
            </a:r>
          </a:p>
          <a:p>
            <a:pPr algn="ctr" defTabSz="865188" eaLnBrk="0" hangingPunct="0"/>
            <a:r>
              <a:rPr lang="en-US" altLang="zh-CN" sz="1300">
                <a:ea typeface="宋体" pitchFamily="2" charset="-122"/>
              </a:rPr>
              <a:t>and QAD Enterprise Applications functionality</a:t>
            </a:r>
            <a:endParaRPr lang="en-US" altLang="zh-CN" sz="2300" b="1">
              <a:ea typeface="宋体" pitchFamily="2" charset="-122"/>
            </a:endParaRPr>
          </a:p>
        </p:txBody>
      </p:sp>
      <p:sp>
        <p:nvSpPr>
          <p:cNvPr id="6152" name="Line 8"/>
          <p:cNvSpPr>
            <a:spLocks noChangeShapeType="1"/>
          </p:cNvSpPr>
          <p:nvPr/>
        </p:nvSpPr>
        <p:spPr bwMode="auto">
          <a:xfrm>
            <a:off x="5202651" y="3053258"/>
            <a:ext cx="406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3" name="Line 9"/>
          <p:cNvSpPr>
            <a:spLocks noChangeShapeType="1"/>
          </p:cNvSpPr>
          <p:nvPr/>
        </p:nvSpPr>
        <p:spPr bwMode="auto">
          <a:xfrm flipH="1">
            <a:off x="5202651" y="2748458"/>
            <a:ext cx="4095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4" name="Line 10"/>
          <p:cNvSpPr>
            <a:spLocks noChangeShapeType="1"/>
          </p:cNvSpPr>
          <p:nvPr/>
        </p:nvSpPr>
        <p:spPr bwMode="auto">
          <a:xfrm>
            <a:off x="5182013" y="2607170"/>
            <a:ext cx="4191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5" name="Line 11"/>
          <p:cNvSpPr>
            <a:spLocks noChangeShapeType="1"/>
          </p:cNvSpPr>
          <p:nvPr/>
        </p:nvSpPr>
        <p:spPr bwMode="auto">
          <a:xfrm flipH="1">
            <a:off x="4980401" y="2288083"/>
            <a:ext cx="6318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6" name="Line 12"/>
          <p:cNvSpPr>
            <a:spLocks noChangeShapeType="1"/>
          </p:cNvSpPr>
          <p:nvPr/>
        </p:nvSpPr>
        <p:spPr bwMode="auto">
          <a:xfrm>
            <a:off x="5032788" y="2008683"/>
            <a:ext cx="5683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7" name="Line 13"/>
          <p:cNvSpPr>
            <a:spLocks noChangeShapeType="1"/>
          </p:cNvSpPr>
          <p:nvPr/>
        </p:nvSpPr>
        <p:spPr bwMode="auto">
          <a:xfrm flipH="1">
            <a:off x="5067713" y="1621333"/>
            <a:ext cx="5365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8" name="Line 14"/>
          <p:cNvSpPr>
            <a:spLocks noChangeShapeType="1"/>
          </p:cNvSpPr>
          <p:nvPr/>
        </p:nvSpPr>
        <p:spPr bwMode="auto">
          <a:xfrm>
            <a:off x="5466176" y="4810620"/>
            <a:ext cx="5175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9" name="Line 15"/>
          <p:cNvSpPr>
            <a:spLocks noChangeShapeType="1"/>
          </p:cNvSpPr>
          <p:nvPr/>
        </p:nvSpPr>
        <p:spPr bwMode="auto">
          <a:xfrm flipH="1">
            <a:off x="5186776" y="3134220"/>
            <a:ext cx="7905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60" name="Line 16"/>
          <p:cNvSpPr>
            <a:spLocks noChangeShapeType="1"/>
          </p:cNvSpPr>
          <p:nvPr/>
        </p:nvSpPr>
        <p:spPr bwMode="auto">
          <a:xfrm flipH="1">
            <a:off x="5143913" y="3545383"/>
            <a:ext cx="5365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61" name="Line 17"/>
          <p:cNvSpPr>
            <a:spLocks noChangeShapeType="1"/>
          </p:cNvSpPr>
          <p:nvPr/>
        </p:nvSpPr>
        <p:spPr bwMode="auto">
          <a:xfrm>
            <a:off x="5485226" y="4399458"/>
            <a:ext cx="1920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62" name="Line 18"/>
          <p:cNvSpPr>
            <a:spLocks noChangeShapeType="1"/>
          </p:cNvSpPr>
          <p:nvPr/>
        </p:nvSpPr>
        <p:spPr bwMode="auto">
          <a:xfrm flipH="1">
            <a:off x="3123026" y="2683370"/>
            <a:ext cx="7810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63" name="Line 19"/>
          <p:cNvSpPr>
            <a:spLocks noChangeShapeType="1"/>
          </p:cNvSpPr>
          <p:nvPr/>
        </p:nvSpPr>
        <p:spPr bwMode="auto">
          <a:xfrm flipH="1">
            <a:off x="3350038" y="3108820"/>
            <a:ext cx="5778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64" name="Line 20"/>
          <p:cNvSpPr>
            <a:spLocks noChangeShapeType="1"/>
          </p:cNvSpPr>
          <p:nvPr/>
        </p:nvSpPr>
        <p:spPr bwMode="auto">
          <a:xfrm flipH="1">
            <a:off x="3342101" y="3519983"/>
            <a:ext cx="6286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65" name="Line 21"/>
          <p:cNvSpPr>
            <a:spLocks noChangeShapeType="1"/>
          </p:cNvSpPr>
          <p:nvPr/>
        </p:nvSpPr>
        <p:spPr bwMode="auto">
          <a:xfrm>
            <a:off x="4515263" y="1521320"/>
            <a:ext cx="0" cy="33242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 useBgFill="1">
        <p:nvSpPr>
          <p:cNvPr id="6166" name="Rectangle 22"/>
          <p:cNvSpPr>
            <a:spLocks noChangeArrowheads="1"/>
          </p:cNvSpPr>
          <p:nvPr/>
        </p:nvSpPr>
        <p:spPr bwMode="auto">
          <a:xfrm>
            <a:off x="3824701" y="1503858"/>
            <a:ext cx="1400175" cy="244475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45048" tIns="18019" rIns="45048" bIns="18019" anchor="ctr" anchorCtr="1">
            <a:spAutoFit/>
          </a:bodyPr>
          <a:lstStyle/>
          <a:p>
            <a:pPr algn="ctr" defTabSz="865188" eaLnBrk="0" hangingPunct="0">
              <a:lnSpc>
                <a:spcPct val="101000"/>
              </a:lnSpc>
            </a:pPr>
            <a:r>
              <a:rPr lang="en-US" altLang="zh-CN" sz="1300">
                <a:ea typeface="宋体" pitchFamily="2" charset="-122"/>
              </a:rPr>
              <a:t>Business Planning</a:t>
            </a:r>
          </a:p>
        </p:txBody>
      </p:sp>
      <p:sp useBgFill="1">
        <p:nvSpPr>
          <p:cNvPr id="6167" name="Rectangle 23"/>
          <p:cNvSpPr>
            <a:spLocks noChangeArrowheads="1"/>
          </p:cNvSpPr>
          <p:nvPr/>
        </p:nvSpPr>
        <p:spPr bwMode="auto">
          <a:xfrm>
            <a:off x="4013613" y="1927720"/>
            <a:ext cx="1006475" cy="442913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45048" tIns="18019" rIns="45048" bIns="18019" anchor="ctr" anchorCtr="1">
            <a:spAutoFit/>
          </a:bodyPr>
          <a:lstStyle/>
          <a:p>
            <a:pPr algn="ctr" defTabSz="865188" eaLnBrk="0" hangingPunct="0"/>
            <a:r>
              <a:rPr lang="en-US" altLang="zh-CN" sz="1300">
                <a:ea typeface="宋体" pitchFamily="2" charset="-122"/>
              </a:rPr>
              <a:t>Product Line</a:t>
            </a:r>
          </a:p>
          <a:p>
            <a:pPr algn="ctr" defTabSz="865188" eaLnBrk="0" hangingPunct="0"/>
            <a:r>
              <a:rPr lang="en-US" altLang="zh-CN" sz="1300">
                <a:ea typeface="宋体" pitchFamily="2" charset="-122"/>
              </a:rPr>
              <a:t>Planning</a:t>
            </a:r>
          </a:p>
        </p:txBody>
      </p:sp>
      <p:sp>
        <p:nvSpPr>
          <p:cNvPr id="6168" name="Rectangle 24"/>
          <p:cNvSpPr>
            <a:spLocks noChangeArrowheads="1"/>
          </p:cNvSpPr>
          <p:nvPr/>
        </p:nvSpPr>
        <p:spPr bwMode="auto">
          <a:xfrm>
            <a:off x="2680113" y="1688008"/>
            <a:ext cx="911225" cy="64293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300">
                <a:ea typeface="宋体" pitchFamily="2" charset="-122"/>
              </a:rPr>
              <a:t>Rough-Cut</a:t>
            </a:r>
          </a:p>
          <a:p>
            <a:pPr algn="ctr" defTabSz="865188" eaLnBrk="0" hangingPunct="0"/>
            <a:r>
              <a:rPr lang="en-US" altLang="zh-CN" sz="1300">
                <a:ea typeface="宋体" pitchFamily="2" charset="-122"/>
              </a:rPr>
              <a:t>Capacity</a:t>
            </a:r>
          </a:p>
          <a:p>
            <a:pPr algn="ctr" defTabSz="865188" eaLnBrk="0" hangingPunct="0"/>
            <a:r>
              <a:rPr lang="en-US" altLang="zh-CN" sz="1300">
                <a:ea typeface="宋体" pitchFamily="2" charset="-122"/>
              </a:rPr>
              <a:t>Planning</a:t>
            </a:r>
          </a:p>
        </p:txBody>
      </p:sp>
      <p:sp useBgFill="1">
        <p:nvSpPr>
          <p:cNvPr id="6169" name="Rectangle 25"/>
          <p:cNvSpPr>
            <a:spLocks noChangeArrowheads="1"/>
          </p:cNvSpPr>
          <p:nvPr/>
        </p:nvSpPr>
        <p:spPr bwMode="auto">
          <a:xfrm>
            <a:off x="3796126" y="2556370"/>
            <a:ext cx="1431925" cy="244475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45048" tIns="18019" rIns="45048" bIns="18019" anchor="ctr" anchorCtr="1">
            <a:spAutoFit/>
          </a:bodyPr>
          <a:lstStyle/>
          <a:p>
            <a:pPr algn="ctr" defTabSz="865188" eaLnBrk="0" hangingPunct="0">
              <a:lnSpc>
                <a:spcPct val="101000"/>
              </a:lnSpc>
            </a:pPr>
            <a:r>
              <a:rPr lang="en-US" altLang="zh-CN" sz="1300">
                <a:ea typeface="宋体" pitchFamily="2" charset="-122"/>
              </a:rPr>
              <a:t>Master Scheduling</a:t>
            </a:r>
          </a:p>
        </p:txBody>
      </p:sp>
      <p:sp useBgFill="1">
        <p:nvSpPr>
          <p:cNvPr id="6170" name="Rectangle 26"/>
          <p:cNvSpPr>
            <a:spLocks noChangeArrowheads="1"/>
          </p:cNvSpPr>
          <p:nvPr/>
        </p:nvSpPr>
        <p:spPr bwMode="auto">
          <a:xfrm>
            <a:off x="3832638" y="2967533"/>
            <a:ext cx="1354138" cy="247650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45048" tIns="18019" rIns="45048" bIns="18019" anchor="ctr" anchorCtr="1">
            <a:spAutoFit/>
          </a:bodyPr>
          <a:lstStyle/>
          <a:p>
            <a:pPr algn="ctr" defTabSz="865188" eaLnBrk="0" hangingPunct="0">
              <a:lnSpc>
                <a:spcPct val="101000"/>
              </a:lnSpc>
            </a:pPr>
            <a:r>
              <a:rPr lang="en-US" altLang="zh-CN" sz="1300">
                <a:ea typeface="宋体" pitchFamily="2" charset="-122"/>
              </a:rPr>
              <a:t>Material Planning</a:t>
            </a:r>
          </a:p>
        </p:txBody>
      </p:sp>
      <p:sp useBgFill="1">
        <p:nvSpPr>
          <p:cNvPr id="6171" name="Rectangle 27"/>
          <p:cNvSpPr>
            <a:spLocks noChangeArrowheads="1"/>
          </p:cNvSpPr>
          <p:nvPr/>
        </p:nvSpPr>
        <p:spPr bwMode="auto">
          <a:xfrm>
            <a:off x="3813588" y="3399333"/>
            <a:ext cx="1390650" cy="247650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45048" tIns="18019" rIns="45048" bIns="18019" anchor="ctr" anchorCtr="1">
            <a:spAutoFit/>
          </a:bodyPr>
          <a:lstStyle/>
          <a:p>
            <a:pPr algn="ctr" defTabSz="865188" eaLnBrk="0" hangingPunct="0">
              <a:lnSpc>
                <a:spcPct val="101000"/>
              </a:lnSpc>
            </a:pPr>
            <a:r>
              <a:rPr lang="en-US" altLang="zh-CN" sz="1300">
                <a:ea typeface="宋体" pitchFamily="2" charset="-122"/>
              </a:rPr>
              <a:t>Capacity Planning</a:t>
            </a:r>
          </a:p>
        </p:txBody>
      </p:sp>
      <p:sp useBgFill="1">
        <p:nvSpPr>
          <p:cNvPr id="6172" name="Rectangle 28"/>
          <p:cNvSpPr>
            <a:spLocks noChangeArrowheads="1"/>
          </p:cNvSpPr>
          <p:nvPr/>
        </p:nvSpPr>
        <p:spPr bwMode="auto">
          <a:xfrm>
            <a:off x="3558001" y="4281983"/>
            <a:ext cx="1908175" cy="244475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45048" tIns="18019" rIns="45048" bIns="18019" anchor="ctr" anchorCtr="1">
            <a:spAutoFit/>
          </a:bodyPr>
          <a:lstStyle/>
          <a:p>
            <a:pPr algn="ctr" defTabSz="865188" eaLnBrk="0" hangingPunct="0">
              <a:lnSpc>
                <a:spcPct val="101000"/>
              </a:lnSpc>
            </a:pPr>
            <a:r>
              <a:rPr lang="en-US" altLang="zh-CN" sz="1300">
                <a:ea typeface="宋体" pitchFamily="2" charset="-122"/>
              </a:rPr>
              <a:t>Executing Capacity Plans</a:t>
            </a:r>
          </a:p>
        </p:txBody>
      </p:sp>
      <p:sp useBgFill="1">
        <p:nvSpPr>
          <p:cNvPr id="6173" name="Rectangle 29"/>
          <p:cNvSpPr>
            <a:spLocks noChangeArrowheads="1"/>
          </p:cNvSpPr>
          <p:nvPr/>
        </p:nvSpPr>
        <p:spPr bwMode="auto">
          <a:xfrm>
            <a:off x="3573876" y="4656633"/>
            <a:ext cx="1871662" cy="244475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45048" tIns="18019" rIns="45048" bIns="18019" anchor="ctr" anchorCtr="1">
            <a:spAutoFit/>
          </a:bodyPr>
          <a:lstStyle/>
          <a:p>
            <a:pPr algn="ctr" defTabSz="865188" eaLnBrk="0" hangingPunct="0">
              <a:lnSpc>
                <a:spcPct val="101000"/>
              </a:lnSpc>
            </a:pPr>
            <a:r>
              <a:rPr lang="en-US" altLang="zh-CN" sz="1300">
                <a:ea typeface="宋体" pitchFamily="2" charset="-122"/>
              </a:rPr>
              <a:t>Executing Material Plans</a:t>
            </a:r>
          </a:p>
        </p:txBody>
      </p:sp>
      <p:sp useBgFill="1">
        <p:nvSpPr>
          <p:cNvPr id="6174" name="AutoShape 30"/>
          <p:cNvSpPr>
            <a:spLocks noChangeArrowheads="1"/>
          </p:cNvSpPr>
          <p:nvPr/>
        </p:nvSpPr>
        <p:spPr bwMode="auto">
          <a:xfrm>
            <a:off x="4048538" y="3839070"/>
            <a:ext cx="1036638" cy="217488"/>
          </a:xfrm>
          <a:prstGeom prst="roundRect">
            <a:avLst>
              <a:gd name="adj" fmla="val 12495"/>
            </a:avLst>
          </a:prstGeom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endParaRPr lang="en-US"/>
          </a:p>
        </p:txBody>
      </p:sp>
      <p:sp>
        <p:nvSpPr>
          <p:cNvPr id="6175" name="Rectangle 31"/>
          <p:cNvSpPr>
            <a:spLocks noChangeArrowheads="1"/>
          </p:cNvSpPr>
          <p:nvPr/>
        </p:nvSpPr>
        <p:spPr bwMode="auto">
          <a:xfrm>
            <a:off x="4102513" y="3829545"/>
            <a:ext cx="815975" cy="2301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5048" tIns="18019" rIns="45048" bIns="18019" anchor="ctr" anchorCtr="1">
            <a:spAutoFit/>
          </a:bodyPr>
          <a:lstStyle/>
          <a:p>
            <a:pPr algn="ctr" defTabSz="865188" eaLnBrk="0" hangingPunct="0"/>
            <a:r>
              <a:rPr lang="en-US" altLang="zh-CN" sz="1300">
                <a:ea typeface="宋体" pitchFamily="2" charset="-122"/>
              </a:rPr>
              <a:t>Realistic ?</a:t>
            </a:r>
          </a:p>
        </p:txBody>
      </p:sp>
      <p:sp>
        <p:nvSpPr>
          <p:cNvPr id="6176" name="Line 32"/>
          <p:cNvSpPr>
            <a:spLocks noChangeShapeType="1"/>
          </p:cNvSpPr>
          <p:nvPr/>
        </p:nvSpPr>
        <p:spPr bwMode="auto">
          <a:xfrm flipH="1">
            <a:off x="3342101" y="3948608"/>
            <a:ext cx="6873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77" name="Line 33"/>
          <p:cNvSpPr>
            <a:spLocks noChangeShapeType="1"/>
          </p:cNvSpPr>
          <p:nvPr/>
        </p:nvSpPr>
        <p:spPr bwMode="auto">
          <a:xfrm flipV="1">
            <a:off x="3348451" y="3102470"/>
            <a:ext cx="0" cy="8429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78" name="Line 34"/>
          <p:cNvSpPr>
            <a:spLocks noChangeShapeType="1"/>
          </p:cNvSpPr>
          <p:nvPr/>
        </p:nvSpPr>
        <p:spPr bwMode="auto">
          <a:xfrm flipV="1">
            <a:off x="3127788" y="2281733"/>
            <a:ext cx="0" cy="3889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79" name="Line 35"/>
          <p:cNvSpPr>
            <a:spLocks noChangeShapeType="1"/>
          </p:cNvSpPr>
          <p:nvPr/>
        </p:nvSpPr>
        <p:spPr bwMode="auto">
          <a:xfrm flipH="1">
            <a:off x="3600863" y="2108695"/>
            <a:ext cx="3921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80" name="Rectangle 36"/>
          <p:cNvSpPr>
            <a:spLocks noChangeArrowheads="1"/>
          </p:cNvSpPr>
          <p:nvPr/>
        </p:nvSpPr>
        <p:spPr bwMode="auto">
          <a:xfrm>
            <a:off x="4507326" y="4053383"/>
            <a:ext cx="325437" cy="2174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5048" tIns="18019" rIns="45048" bIns="18019">
            <a:spAutoFit/>
          </a:bodyPr>
          <a:lstStyle/>
          <a:p>
            <a:pPr defTabSz="865188" eaLnBrk="0" hangingPunct="0"/>
            <a:r>
              <a:rPr lang="en-US" altLang="zh-CN" sz="1200">
                <a:ea typeface="宋体" pitchFamily="2" charset="-122"/>
              </a:rPr>
              <a:t>Yes</a:t>
            </a:r>
          </a:p>
        </p:txBody>
      </p:sp>
      <p:sp>
        <p:nvSpPr>
          <p:cNvPr id="6181" name="Rectangle 37"/>
          <p:cNvSpPr>
            <a:spLocks noChangeArrowheads="1"/>
          </p:cNvSpPr>
          <p:nvPr/>
        </p:nvSpPr>
        <p:spPr bwMode="auto">
          <a:xfrm>
            <a:off x="3715163" y="3742233"/>
            <a:ext cx="273050" cy="2174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200">
                <a:ea typeface="宋体" pitchFamily="2" charset="-122"/>
              </a:rPr>
              <a:t>No</a:t>
            </a:r>
          </a:p>
        </p:txBody>
      </p:sp>
      <p:sp>
        <p:nvSpPr>
          <p:cNvPr id="6182" name="Line 38"/>
          <p:cNvSpPr>
            <a:spLocks noChangeShapeType="1"/>
          </p:cNvSpPr>
          <p:nvPr/>
        </p:nvSpPr>
        <p:spPr bwMode="auto">
          <a:xfrm flipV="1">
            <a:off x="5691601" y="3539033"/>
            <a:ext cx="0" cy="8667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83" name="Line 39"/>
          <p:cNvSpPr>
            <a:spLocks noChangeShapeType="1"/>
          </p:cNvSpPr>
          <p:nvPr/>
        </p:nvSpPr>
        <p:spPr bwMode="auto">
          <a:xfrm flipV="1">
            <a:off x="5978938" y="3121520"/>
            <a:ext cx="0" cy="16859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84" name="Line 40"/>
          <p:cNvSpPr>
            <a:spLocks noChangeShapeType="1"/>
          </p:cNvSpPr>
          <p:nvPr/>
        </p:nvSpPr>
        <p:spPr bwMode="auto">
          <a:xfrm flipV="1">
            <a:off x="3348451" y="3646983"/>
            <a:ext cx="0" cy="428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85" name="Line 41"/>
          <p:cNvSpPr>
            <a:spLocks noChangeShapeType="1"/>
          </p:cNvSpPr>
          <p:nvPr/>
        </p:nvSpPr>
        <p:spPr bwMode="auto">
          <a:xfrm flipV="1">
            <a:off x="5605876" y="2742108"/>
            <a:ext cx="0" cy="3079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86" name="Line 42"/>
          <p:cNvSpPr>
            <a:spLocks noChangeShapeType="1"/>
          </p:cNvSpPr>
          <p:nvPr/>
        </p:nvSpPr>
        <p:spPr bwMode="auto">
          <a:xfrm flipV="1">
            <a:off x="5605876" y="2281733"/>
            <a:ext cx="0" cy="3238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87" name="Line 43"/>
          <p:cNvSpPr>
            <a:spLocks noChangeShapeType="1"/>
          </p:cNvSpPr>
          <p:nvPr/>
        </p:nvSpPr>
        <p:spPr bwMode="auto">
          <a:xfrm flipV="1">
            <a:off x="5605876" y="1610220"/>
            <a:ext cx="0" cy="3952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88" name="Line 44"/>
          <p:cNvSpPr>
            <a:spLocks noChangeShapeType="1"/>
          </p:cNvSpPr>
          <p:nvPr/>
        </p:nvSpPr>
        <p:spPr bwMode="auto">
          <a:xfrm flipV="1">
            <a:off x="3127788" y="2486520"/>
            <a:ext cx="0" cy="85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89" name="Rectangle 45"/>
          <p:cNvSpPr>
            <a:spLocks noChangeArrowheads="1"/>
          </p:cNvSpPr>
          <p:nvPr/>
        </p:nvSpPr>
        <p:spPr bwMode="auto">
          <a:xfrm>
            <a:off x="6147213" y="1026020"/>
            <a:ext cx="914400" cy="5119688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90" name="Rectangle 46"/>
          <p:cNvSpPr>
            <a:spLocks noChangeArrowheads="1"/>
          </p:cNvSpPr>
          <p:nvPr/>
        </p:nvSpPr>
        <p:spPr bwMode="auto">
          <a:xfrm>
            <a:off x="3319876" y="4985245"/>
            <a:ext cx="2814637" cy="1120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5048" tIns="18019" rIns="45048" bIns="18019">
            <a:spAutoFit/>
          </a:bodyPr>
          <a:lstStyle/>
          <a:p>
            <a:pPr defTabSz="865188" eaLnBrk="0" hangingPunct="0"/>
            <a:r>
              <a:rPr lang="en-US" altLang="zh-CN" sz="1100" b="1">
                <a:ea typeface="宋体" pitchFamily="2" charset="-122"/>
              </a:rPr>
              <a:t>Shop Dispatching, Work Orders</a:t>
            </a:r>
          </a:p>
          <a:p>
            <a:pPr defTabSz="865188" eaLnBrk="0" hangingPunct="0"/>
            <a:r>
              <a:rPr lang="en-US" altLang="zh-CN" sz="1100">
                <a:ea typeface="宋体" pitchFamily="2" charset="-122"/>
              </a:rPr>
              <a:t>or Repetitive Schedules</a:t>
            </a:r>
          </a:p>
          <a:p>
            <a:pPr defTabSz="865188" eaLnBrk="0" hangingPunct="0"/>
            <a:r>
              <a:rPr lang="en-US" altLang="zh-CN" sz="1100" b="1">
                <a:ea typeface="宋体" pitchFamily="2" charset="-122"/>
              </a:rPr>
              <a:t>Vendor Scheduling, Supplier Schedules</a:t>
            </a:r>
            <a:endParaRPr lang="en-US" altLang="zh-CN" sz="1100">
              <a:ea typeface="宋体" pitchFamily="2" charset="-122"/>
            </a:endParaRPr>
          </a:p>
          <a:p>
            <a:pPr defTabSz="865188" eaLnBrk="0" hangingPunct="0"/>
            <a:endParaRPr lang="en-US" altLang="zh-CN" sz="800">
              <a:ea typeface="宋体" pitchFamily="2" charset="-122"/>
            </a:endParaRPr>
          </a:p>
          <a:p>
            <a:pPr defTabSz="865188" eaLnBrk="0" hangingPunct="0"/>
            <a:r>
              <a:rPr lang="en-US" altLang="zh-CN" sz="1100" b="1">
                <a:ea typeface="宋体" pitchFamily="2" charset="-122"/>
              </a:rPr>
              <a:t>Inventory Record Accuracy required</a:t>
            </a:r>
          </a:p>
          <a:p>
            <a:pPr defTabSz="865188" eaLnBrk="0" hangingPunct="0"/>
            <a:endParaRPr lang="en-US" altLang="zh-CN" sz="800" b="1">
              <a:ea typeface="宋体" pitchFamily="2" charset="-122"/>
            </a:endParaRPr>
          </a:p>
          <a:p>
            <a:pPr defTabSz="865188" eaLnBrk="0" hangingPunct="0"/>
            <a:r>
              <a:rPr lang="en-US" altLang="zh-CN" sz="1100" b="1">
                <a:ea typeface="宋体" pitchFamily="2" charset="-122"/>
              </a:rPr>
              <a:t>Bill of Material Accuracy required</a:t>
            </a:r>
            <a:endParaRPr lang="en-US" altLang="zh-CN" sz="1100">
              <a:ea typeface="宋体" pitchFamily="2" charset="-122"/>
            </a:endParaRPr>
          </a:p>
        </p:txBody>
      </p:sp>
      <p:sp>
        <p:nvSpPr>
          <p:cNvPr id="6191" name="Rectangle 49"/>
          <p:cNvSpPr>
            <a:spLocks noChangeArrowheads="1"/>
          </p:cNvSpPr>
          <p:nvPr/>
        </p:nvSpPr>
        <p:spPr bwMode="auto">
          <a:xfrm>
            <a:off x="6147213" y="1097458"/>
            <a:ext cx="909638" cy="3095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800" b="1">
                <a:ea typeface="宋体" pitchFamily="2" charset="-122"/>
              </a:rPr>
              <a:t>JIT</a:t>
            </a:r>
          </a:p>
        </p:txBody>
      </p:sp>
      <p:sp>
        <p:nvSpPr>
          <p:cNvPr id="6192" name="Rectangle 50"/>
          <p:cNvSpPr>
            <a:spLocks noChangeArrowheads="1"/>
          </p:cNvSpPr>
          <p:nvPr/>
        </p:nvSpPr>
        <p:spPr bwMode="auto">
          <a:xfrm>
            <a:off x="6142451" y="1478458"/>
            <a:ext cx="912812" cy="231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300" b="1">
                <a:ea typeface="宋体" pitchFamily="2" charset="-122"/>
              </a:rPr>
              <a:t>YES</a:t>
            </a:r>
          </a:p>
        </p:txBody>
      </p:sp>
      <p:sp>
        <p:nvSpPr>
          <p:cNvPr id="6193" name="Rectangle 54"/>
          <p:cNvSpPr>
            <a:spLocks noChangeArrowheads="1"/>
          </p:cNvSpPr>
          <p:nvPr/>
        </p:nvSpPr>
        <p:spPr bwMode="auto">
          <a:xfrm>
            <a:off x="6145626" y="5590083"/>
            <a:ext cx="912812" cy="231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300" b="1">
                <a:ea typeface="宋体" pitchFamily="2" charset="-122"/>
              </a:rPr>
              <a:t>YES</a:t>
            </a:r>
          </a:p>
        </p:txBody>
      </p:sp>
      <p:sp>
        <p:nvSpPr>
          <p:cNvPr id="6194" name="Rectangle 55"/>
          <p:cNvSpPr>
            <a:spLocks noChangeArrowheads="1"/>
          </p:cNvSpPr>
          <p:nvPr/>
        </p:nvSpPr>
        <p:spPr bwMode="auto">
          <a:xfrm>
            <a:off x="6145626" y="5875833"/>
            <a:ext cx="912812" cy="231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300" b="1">
                <a:ea typeface="宋体" pitchFamily="2" charset="-122"/>
              </a:rPr>
              <a:t>YES</a:t>
            </a:r>
          </a:p>
        </p:txBody>
      </p:sp>
      <p:sp>
        <p:nvSpPr>
          <p:cNvPr id="6195" name="Rectangle 56"/>
          <p:cNvSpPr>
            <a:spLocks noChangeArrowheads="1"/>
          </p:cNvSpPr>
          <p:nvPr/>
        </p:nvSpPr>
        <p:spPr bwMode="auto">
          <a:xfrm>
            <a:off x="6145626" y="5313858"/>
            <a:ext cx="912812" cy="2333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300" b="1">
                <a:ea typeface="宋体" pitchFamily="2" charset="-122"/>
              </a:rPr>
              <a:t>YES</a:t>
            </a:r>
          </a:p>
        </p:txBody>
      </p:sp>
      <p:sp>
        <p:nvSpPr>
          <p:cNvPr id="6196" name="Rectangle 57"/>
          <p:cNvSpPr>
            <a:spLocks noChangeArrowheads="1"/>
          </p:cNvSpPr>
          <p:nvPr/>
        </p:nvSpPr>
        <p:spPr bwMode="auto">
          <a:xfrm>
            <a:off x="6144038" y="5053508"/>
            <a:ext cx="917575" cy="231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300" b="1">
                <a:ea typeface="宋体" pitchFamily="2" charset="-122"/>
              </a:rPr>
              <a:t>KANBAN</a:t>
            </a:r>
          </a:p>
        </p:txBody>
      </p:sp>
      <p:sp>
        <p:nvSpPr>
          <p:cNvPr id="6197" name="Rectangle 58"/>
          <p:cNvSpPr>
            <a:spLocks noChangeArrowheads="1"/>
          </p:cNvSpPr>
          <p:nvPr/>
        </p:nvSpPr>
        <p:spPr bwMode="auto">
          <a:xfrm>
            <a:off x="6147213" y="4591545"/>
            <a:ext cx="909638" cy="431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300" b="1">
                <a:ea typeface="宋体" pitchFamily="2" charset="-122"/>
              </a:rPr>
              <a:t>Output Only</a:t>
            </a:r>
          </a:p>
        </p:txBody>
      </p:sp>
      <p:sp>
        <p:nvSpPr>
          <p:cNvPr id="6198" name="Rectangle 61"/>
          <p:cNvSpPr>
            <a:spLocks noChangeArrowheads="1"/>
          </p:cNvSpPr>
          <p:nvPr/>
        </p:nvSpPr>
        <p:spPr bwMode="auto">
          <a:xfrm>
            <a:off x="7247351" y="1095870"/>
            <a:ext cx="912812" cy="3095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800" b="1">
                <a:ea typeface="宋体" pitchFamily="2" charset="-122"/>
              </a:rPr>
              <a:t>QAD</a:t>
            </a:r>
          </a:p>
        </p:txBody>
      </p:sp>
      <p:sp>
        <p:nvSpPr>
          <p:cNvPr id="6199" name="Rectangle 67"/>
          <p:cNvSpPr>
            <a:spLocks noChangeArrowheads="1"/>
          </p:cNvSpPr>
          <p:nvPr/>
        </p:nvSpPr>
        <p:spPr bwMode="auto">
          <a:xfrm>
            <a:off x="7250526" y="4269283"/>
            <a:ext cx="912812" cy="2333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300" b="1">
                <a:ea typeface="宋体" pitchFamily="2" charset="-122"/>
              </a:rPr>
              <a:t>YES</a:t>
            </a:r>
          </a:p>
        </p:txBody>
      </p:sp>
      <p:sp>
        <p:nvSpPr>
          <p:cNvPr id="6200" name="Rectangle 68"/>
          <p:cNvSpPr>
            <a:spLocks noChangeArrowheads="1"/>
          </p:cNvSpPr>
          <p:nvPr/>
        </p:nvSpPr>
        <p:spPr bwMode="auto">
          <a:xfrm>
            <a:off x="7250526" y="4683620"/>
            <a:ext cx="912812" cy="231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300" b="1">
                <a:ea typeface="宋体" pitchFamily="2" charset="-122"/>
              </a:rPr>
              <a:t>YES</a:t>
            </a:r>
          </a:p>
        </p:txBody>
      </p:sp>
      <p:sp>
        <p:nvSpPr>
          <p:cNvPr id="6201" name="Rectangle 69"/>
          <p:cNvSpPr>
            <a:spLocks noChangeArrowheads="1"/>
          </p:cNvSpPr>
          <p:nvPr/>
        </p:nvSpPr>
        <p:spPr bwMode="auto">
          <a:xfrm>
            <a:off x="7250526" y="5324970"/>
            <a:ext cx="912812" cy="231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300" b="1">
                <a:ea typeface="宋体" pitchFamily="2" charset="-122"/>
              </a:rPr>
              <a:t>YES</a:t>
            </a:r>
          </a:p>
        </p:txBody>
      </p:sp>
      <p:sp>
        <p:nvSpPr>
          <p:cNvPr id="6202" name="Rectangle 70"/>
          <p:cNvSpPr>
            <a:spLocks noChangeArrowheads="1"/>
          </p:cNvSpPr>
          <p:nvPr/>
        </p:nvSpPr>
        <p:spPr bwMode="auto">
          <a:xfrm>
            <a:off x="7250526" y="5601195"/>
            <a:ext cx="912812" cy="2333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300" b="1">
                <a:ea typeface="宋体" pitchFamily="2" charset="-122"/>
              </a:rPr>
              <a:t>YES</a:t>
            </a:r>
          </a:p>
        </p:txBody>
      </p:sp>
      <p:sp>
        <p:nvSpPr>
          <p:cNvPr id="6203" name="Rectangle 71"/>
          <p:cNvSpPr>
            <a:spLocks noChangeArrowheads="1"/>
          </p:cNvSpPr>
          <p:nvPr/>
        </p:nvSpPr>
        <p:spPr bwMode="auto">
          <a:xfrm>
            <a:off x="7250526" y="5875833"/>
            <a:ext cx="912812" cy="231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300" b="1">
                <a:ea typeface="宋体" pitchFamily="2" charset="-122"/>
              </a:rPr>
              <a:t>YES</a:t>
            </a:r>
          </a:p>
        </p:txBody>
      </p:sp>
      <p:sp>
        <p:nvSpPr>
          <p:cNvPr id="6204" name="Text Box 73"/>
          <p:cNvSpPr txBox="1">
            <a:spLocks noChangeArrowheads="1"/>
          </p:cNvSpPr>
          <p:nvPr/>
        </p:nvSpPr>
        <p:spPr bwMode="auto">
          <a:xfrm>
            <a:off x="1672051" y="2835770"/>
            <a:ext cx="1525587" cy="1506538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lIns="0" tIns="43247" rIns="0" bIns="43247">
            <a:spAutoFit/>
          </a:bodyPr>
          <a:lstStyle/>
          <a:p>
            <a:pPr algn="ctr" defTabSz="865188" eaLnBrk="0" hangingPunct="0"/>
            <a:r>
              <a:rPr lang="en-US" altLang="zh-CN" sz="1300">
                <a:ea typeface="宋体" pitchFamily="2" charset="-122"/>
              </a:rPr>
              <a:t>QAD Enterprise Applications is a planning </a:t>
            </a:r>
            <a:r>
              <a:rPr lang="en-US" altLang="zh-CN" sz="1300" u="sng">
                <a:ea typeface="宋体" pitchFamily="2" charset="-122"/>
              </a:rPr>
              <a:t>and</a:t>
            </a:r>
            <a:r>
              <a:rPr lang="en-US" altLang="zh-CN" sz="1300">
                <a:ea typeface="宋体" pitchFamily="2" charset="-122"/>
              </a:rPr>
              <a:t> Execution system, JIT or Kanban is just an execution system.</a:t>
            </a:r>
            <a:endParaRPr lang="en-US" altLang="zh-CN" sz="1500">
              <a:ea typeface="宋体" pitchFamily="2" charset="-122"/>
            </a:endParaRPr>
          </a:p>
        </p:txBody>
      </p:sp>
      <p:sp>
        <p:nvSpPr>
          <p:cNvPr id="6205" name="Text Box 74"/>
          <p:cNvSpPr txBox="1">
            <a:spLocks noChangeArrowheads="1"/>
          </p:cNvSpPr>
          <p:nvPr/>
        </p:nvSpPr>
        <p:spPr bwMode="auto">
          <a:xfrm>
            <a:off x="7241001" y="5036045"/>
            <a:ext cx="919162" cy="2825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86493" tIns="43247" rIns="86493" bIns="43247">
            <a:spAutoFit/>
          </a:bodyPr>
          <a:lstStyle/>
          <a:p>
            <a:pPr algn="ctr" defTabSz="865188" eaLnBrk="0" hangingPunct="0"/>
            <a:r>
              <a:rPr lang="en-US" altLang="zh-CN" sz="1300" b="1">
                <a:ea typeface="宋体" pitchFamily="2" charset="-122"/>
              </a:rPr>
              <a:t>YES</a:t>
            </a:r>
          </a:p>
        </p:txBody>
      </p:sp>
      <p:sp>
        <p:nvSpPr>
          <p:cNvPr id="6206" name="Rectangle 75"/>
          <p:cNvSpPr>
            <a:spLocks noChangeArrowheads="1"/>
          </p:cNvSpPr>
          <p:nvPr/>
        </p:nvSpPr>
        <p:spPr bwMode="auto">
          <a:xfrm>
            <a:off x="3397663" y="1186358"/>
            <a:ext cx="2225675" cy="330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86493" tIns="43247" rIns="86493" bIns="43247">
            <a:spAutoFit/>
          </a:bodyPr>
          <a:lstStyle/>
          <a:p>
            <a:pPr algn="ctr" defTabSz="865188" eaLnBrk="0" hangingPunct="0"/>
            <a:r>
              <a:rPr lang="en-US" altLang="zh-CN" sz="1600" b="1" u="sng">
                <a:ea typeface="宋体" pitchFamily="2" charset="-122"/>
              </a:rPr>
              <a:t>Business Function</a:t>
            </a:r>
            <a:endParaRPr lang="en-US" altLang="zh-CN" sz="1600" b="1">
              <a:ea typeface="宋体" pitchFamily="2" charset="-122"/>
            </a:endParaRPr>
          </a:p>
        </p:txBody>
      </p:sp>
      <p:sp>
        <p:nvSpPr>
          <p:cNvPr id="6207" name="Rectangle 76"/>
          <p:cNvSpPr>
            <a:spLocks noChangeArrowheads="1"/>
          </p:cNvSpPr>
          <p:nvPr/>
        </p:nvSpPr>
        <p:spPr bwMode="auto">
          <a:xfrm>
            <a:off x="2189576" y="5043983"/>
            <a:ext cx="800100" cy="4810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86493" tIns="43247" rIns="86493" bIns="43247">
            <a:spAutoFit/>
          </a:bodyPr>
          <a:lstStyle/>
          <a:p>
            <a:pPr algn="ctr" defTabSz="865188" eaLnBrk="0" hangingPunct="0"/>
            <a:r>
              <a:rPr lang="en-US" altLang="zh-CN" sz="1300" b="1">
                <a:ea typeface="宋体" pitchFamily="2" charset="-122"/>
              </a:rPr>
              <a:t>JIT or</a:t>
            </a:r>
          </a:p>
          <a:p>
            <a:pPr algn="ctr" defTabSz="865188" eaLnBrk="0" hangingPunct="0"/>
            <a:r>
              <a:rPr lang="en-US" altLang="zh-CN" sz="1300" b="1">
                <a:ea typeface="宋体" pitchFamily="2" charset="-122"/>
              </a:rPr>
              <a:t>Kanban</a:t>
            </a:r>
            <a:endParaRPr lang="en-US" altLang="zh-CN" sz="1300">
              <a:ea typeface="宋体" pitchFamily="2" charset="-122"/>
            </a:endParaRPr>
          </a:p>
        </p:txBody>
      </p:sp>
      <p:sp>
        <p:nvSpPr>
          <p:cNvPr id="6208" name="Text Box 97"/>
          <p:cNvSpPr txBox="1">
            <a:spLocks noChangeArrowheads="1"/>
          </p:cNvSpPr>
          <p:nvPr/>
        </p:nvSpPr>
        <p:spPr bwMode="auto">
          <a:xfrm>
            <a:off x="6144038" y="4242295"/>
            <a:ext cx="919163" cy="28416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86493" tIns="43247" rIns="86493" bIns="43247">
            <a:spAutoFit/>
          </a:bodyPr>
          <a:lstStyle/>
          <a:p>
            <a:pPr algn="ctr" defTabSz="865188"/>
            <a:r>
              <a:rPr lang="en-US" altLang="zh-CN" sz="1300" b="1">
                <a:ea typeface="宋体" pitchFamily="2" charset="-122"/>
              </a:rPr>
              <a:t>Perhaps</a:t>
            </a:r>
          </a:p>
        </p:txBody>
      </p:sp>
      <p:sp>
        <p:nvSpPr>
          <p:cNvPr id="6209" name="Rectangle 106"/>
          <p:cNvSpPr>
            <a:spLocks noChangeArrowheads="1"/>
          </p:cNvSpPr>
          <p:nvPr/>
        </p:nvSpPr>
        <p:spPr bwMode="auto">
          <a:xfrm>
            <a:off x="7247351" y="1475283"/>
            <a:ext cx="912812" cy="2333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300" b="1">
                <a:ea typeface="宋体" pitchFamily="2" charset="-122"/>
              </a:rPr>
              <a:t>YES</a:t>
            </a:r>
          </a:p>
        </p:txBody>
      </p:sp>
      <p:sp>
        <p:nvSpPr>
          <p:cNvPr id="6210" name="Rectangle 107"/>
          <p:cNvSpPr>
            <a:spLocks noChangeArrowheads="1"/>
          </p:cNvSpPr>
          <p:nvPr/>
        </p:nvSpPr>
        <p:spPr bwMode="auto">
          <a:xfrm>
            <a:off x="6142451" y="2035670"/>
            <a:ext cx="912812" cy="2333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300" b="1">
                <a:ea typeface="宋体" pitchFamily="2" charset="-122"/>
              </a:rPr>
              <a:t>YES</a:t>
            </a:r>
          </a:p>
        </p:txBody>
      </p:sp>
      <p:sp>
        <p:nvSpPr>
          <p:cNvPr id="6211" name="Rectangle 108"/>
          <p:cNvSpPr>
            <a:spLocks noChangeArrowheads="1"/>
          </p:cNvSpPr>
          <p:nvPr/>
        </p:nvSpPr>
        <p:spPr bwMode="auto">
          <a:xfrm>
            <a:off x="7247351" y="2035670"/>
            <a:ext cx="912812" cy="2333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300" b="1">
                <a:ea typeface="宋体" pitchFamily="2" charset="-122"/>
              </a:rPr>
              <a:t>YES</a:t>
            </a:r>
          </a:p>
        </p:txBody>
      </p:sp>
      <p:sp>
        <p:nvSpPr>
          <p:cNvPr id="6212" name="Rectangle 109"/>
          <p:cNvSpPr>
            <a:spLocks noChangeArrowheads="1"/>
          </p:cNvSpPr>
          <p:nvPr/>
        </p:nvSpPr>
        <p:spPr bwMode="auto">
          <a:xfrm>
            <a:off x="6142451" y="2586533"/>
            <a:ext cx="912812" cy="2333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300" b="1">
                <a:ea typeface="宋体" pitchFamily="2" charset="-122"/>
              </a:rPr>
              <a:t>YES</a:t>
            </a:r>
          </a:p>
        </p:txBody>
      </p:sp>
      <p:sp>
        <p:nvSpPr>
          <p:cNvPr id="6213" name="Rectangle 110"/>
          <p:cNvSpPr>
            <a:spLocks noChangeArrowheads="1"/>
          </p:cNvSpPr>
          <p:nvPr/>
        </p:nvSpPr>
        <p:spPr bwMode="auto">
          <a:xfrm>
            <a:off x="7247351" y="2586533"/>
            <a:ext cx="912812" cy="2333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300" b="1">
                <a:ea typeface="宋体" pitchFamily="2" charset="-122"/>
              </a:rPr>
              <a:t>YES</a:t>
            </a:r>
          </a:p>
        </p:txBody>
      </p:sp>
      <p:sp>
        <p:nvSpPr>
          <p:cNvPr id="6214" name="Rectangle 111"/>
          <p:cNvSpPr>
            <a:spLocks noChangeArrowheads="1"/>
          </p:cNvSpPr>
          <p:nvPr/>
        </p:nvSpPr>
        <p:spPr bwMode="auto">
          <a:xfrm>
            <a:off x="6142451" y="2972295"/>
            <a:ext cx="912812" cy="231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300" b="1">
                <a:ea typeface="宋体" pitchFamily="2" charset="-122"/>
              </a:rPr>
              <a:t>YES</a:t>
            </a:r>
          </a:p>
        </p:txBody>
      </p:sp>
      <p:sp>
        <p:nvSpPr>
          <p:cNvPr id="6215" name="Rectangle 112"/>
          <p:cNvSpPr>
            <a:spLocks noChangeArrowheads="1"/>
          </p:cNvSpPr>
          <p:nvPr/>
        </p:nvSpPr>
        <p:spPr bwMode="auto">
          <a:xfrm>
            <a:off x="7247351" y="2972295"/>
            <a:ext cx="912812" cy="231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300" b="1">
                <a:ea typeface="宋体" pitchFamily="2" charset="-122"/>
              </a:rPr>
              <a:t>YES</a:t>
            </a:r>
          </a:p>
        </p:txBody>
      </p:sp>
      <p:sp>
        <p:nvSpPr>
          <p:cNvPr id="6216" name="Rectangle 113"/>
          <p:cNvSpPr>
            <a:spLocks noChangeArrowheads="1"/>
          </p:cNvSpPr>
          <p:nvPr/>
        </p:nvSpPr>
        <p:spPr bwMode="auto">
          <a:xfrm>
            <a:off x="6142451" y="3412033"/>
            <a:ext cx="912812" cy="231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300" b="1">
                <a:ea typeface="宋体" pitchFamily="2" charset="-122"/>
              </a:rPr>
              <a:t>Maybe</a:t>
            </a:r>
          </a:p>
        </p:txBody>
      </p:sp>
      <p:sp>
        <p:nvSpPr>
          <p:cNvPr id="6217" name="Rectangle 114"/>
          <p:cNvSpPr>
            <a:spLocks noChangeArrowheads="1"/>
          </p:cNvSpPr>
          <p:nvPr/>
        </p:nvSpPr>
        <p:spPr bwMode="auto">
          <a:xfrm>
            <a:off x="7247351" y="3412033"/>
            <a:ext cx="912812" cy="231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300" b="1">
                <a:ea typeface="宋体" pitchFamily="2" charset="-122"/>
              </a:rPr>
              <a:t>YES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Title 37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Batch Processing</a:t>
            </a:r>
            <a:endParaRPr lang="en-US" dirty="0"/>
          </a:p>
        </p:txBody>
      </p:sp>
      <p:sp>
        <p:nvSpPr>
          <p:cNvPr id="717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MRP-BU-050</a:t>
            </a:r>
            <a:endParaRPr lang="en-US" altLang="zh-CN"/>
          </a:p>
        </p:txBody>
      </p:sp>
      <p:grpSp>
        <p:nvGrpSpPr>
          <p:cNvPr id="7172" name="Group 420"/>
          <p:cNvGrpSpPr>
            <a:grpSpLocks noChangeAspect="1"/>
          </p:cNvGrpSpPr>
          <p:nvPr/>
        </p:nvGrpSpPr>
        <p:grpSpPr bwMode="auto">
          <a:xfrm>
            <a:off x="2979408" y="1182791"/>
            <a:ext cx="2809875" cy="4989513"/>
            <a:chOff x="2067" y="1004"/>
            <a:chExt cx="1620" cy="2877"/>
          </a:xfrm>
        </p:grpSpPr>
        <p:sp>
          <p:nvSpPr>
            <p:cNvPr id="7173" name="AutoShape 419"/>
            <p:cNvSpPr>
              <a:spLocks noChangeAspect="1" noChangeArrowheads="1" noTextEdit="1"/>
            </p:cNvSpPr>
            <p:nvPr/>
          </p:nvSpPr>
          <p:spPr bwMode="auto">
            <a:xfrm>
              <a:off x="2067" y="1004"/>
              <a:ext cx="1620" cy="28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7174" name="Group 621"/>
            <p:cNvGrpSpPr>
              <a:grpSpLocks/>
            </p:cNvGrpSpPr>
            <p:nvPr/>
          </p:nvGrpSpPr>
          <p:grpSpPr bwMode="auto">
            <a:xfrm>
              <a:off x="2067" y="1011"/>
              <a:ext cx="1590" cy="2870"/>
              <a:chOff x="2067" y="1011"/>
              <a:chExt cx="1590" cy="2870"/>
            </a:xfrm>
          </p:grpSpPr>
          <p:sp>
            <p:nvSpPr>
              <p:cNvPr id="7338" name="Freeform 421"/>
              <p:cNvSpPr>
                <a:spLocks/>
              </p:cNvSpPr>
              <p:nvPr/>
            </p:nvSpPr>
            <p:spPr bwMode="auto">
              <a:xfrm>
                <a:off x="2067" y="1011"/>
                <a:ext cx="1590" cy="2870"/>
              </a:xfrm>
              <a:custGeom>
                <a:avLst/>
                <a:gdLst>
                  <a:gd name="T0" fmla="*/ 1546 w 1590"/>
                  <a:gd name="T1" fmla="*/ 2340 h 2870"/>
                  <a:gd name="T2" fmla="*/ 1566 w 1590"/>
                  <a:gd name="T3" fmla="*/ 1967 h 2870"/>
                  <a:gd name="T4" fmla="*/ 1490 w 1590"/>
                  <a:gd name="T5" fmla="*/ 1670 h 2870"/>
                  <a:gd name="T6" fmla="*/ 1043 w 1590"/>
                  <a:gd name="T7" fmla="*/ 1481 h 2870"/>
                  <a:gd name="T8" fmla="*/ 1096 w 1590"/>
                  <a:gd name="T9" fmla="*/ 1422 h 2870"/>
                  <a:gd name="T10" fmla="*/ 1130 w 1590"/>
                  <a:gd name="T11" fmla="*/ 1367 h 2870"/>
                  <a:gd name="T12" fmla="*/ 1029 w 1590"/>
                  <a:gd name="T13" fmla="*/ 1283 h 2870"/>
                  <a:gd name="T14" fmla="*/ 1099 w 1590"/>
                  <a:gd name="T15" fmla="*/ 1119 h 2870"/>
                  <a:gd name="T16" fmla="*/ 1143 w 1590"/>
                  <a:gd name="T17" fmla="*/ 969 h 2870"/>
                  <a:gd name="T18" fmla="*/ 1157 w 1590"/>
                  <a:gd name="T19" fmla="*/ 804 h 2870"/>
                  <a:gd name="T20" fmla="*/ 1254 w 1590"/>
                  <a:gd name="T21" fmla="*/ 569 h 2870"/>
                  <a:gd name="T22" fmla="*/ 1275 w 1590"/>
                  <a:gd name="T23" fmla="*/ 476 h 2870"/>
                  <a:gd name="T24" fmla="*/ 1224 w 1590"/>
                  <a:gd name="T25" fmla="*/ 383 h 2870"/>
                  <a:gd name="T26" fmla="*/ 1238 w 1590"/>
                  <a:gd name="T27" fmla="*/ 368 h 2870"/>
                  <a:gd name="T28" fmla="*/ 1255 w 1590"/>
                  <a:gd name="T29" fmla="*/ 277 h 2870"/>
                  <a:gd name="T30" fmla="*/ 1217 w 1590"/>
                  <a:gd name="T31" fmla="*/ 214 h 2870"/>
                  <a:gd name="T32" fmla="*/ 1178 w 1590"/>
                  <a:gd name="T33" fmla="*/ 194 h 2870"/>
                  <a:gd name="T34" fmla="*/ 1143 w 1590"/>
                  <a:gd name="T35" fmla="*/ 143 h 2870"/>
                  <a:gd name="T36" fmla="*/ 1096 w 1590"/>
                  <a:gd name="T37" fmla="*/ 94 h 2870"/>
                  <a:gd name="T38" fmla="*/ 1037 w 1590"/>
                  <a:gd name="T39" fmla="*/ 59 h 2870"/>
                  <a:gd name="T40" fmla="*/ 992 w 1590"/>
                  <a:gd name="T41" fmla="*/ 53 h 2870"/>
                  <a:gd name="T42" fmla="*/ 955 w 1590"/>
                  <a:gd name="T43" fmla="*/ 53 h 2870"/>
                  <a:gd name="T44" fmla="*/ 933 w 1590"/>
                  <a:gd name="T45" fmla="*/ 46 h 2870"/>
                  <a:gd name="T46" fmla="*/ 879 w 1590"/>
                  <a:gd name="T47" fmla="*/ 13 h 2870"/>
                  <a:gd name="T48" fmla="*/ 805 w 1590"/>
                  <a:gd name="T49" fmla="*/ 2 h 2870"/>
                  <a:gd name="T50" fmla="*/ 742 w 1590"/>
                  <a:gd name="T51" fmla="*/ 21 h 2870"/>
                  <a:gd name="T52" fmla="*/ 685 w 1590"/>
                  <a:gd name="T53" fmla="*/ 44 h 2870"/>
                  <a:gd name="T54" fmla="*/ 644 w 1590"/>
                  <a:gd name="T55" fmla="*/ 49 h 2870"/>
                  <a:gd name="T56" fmla="*/ 610 w 1590"/>
                  <a:gd name="T57" fmla="*/ 49 h 2870"/>
                  <a:gd name="T58" fmla="*/ 544 w 1590"/>
                  <a:gd name="T59" fmla="*/ 41 h 2870"/>
                  <a:gd name="T60" fmla="*/ 472 w 1590"/>
                  <a:gd name="T61" fmla="*/ 53 h 2870"/>
                  <a:gd name="T62" fmla="*/ 435 w 1590"/>
                  <a:gd name="T63" fmla="*/ 106 h 2870"/>
                  <a:gd name="T64" fmla="*/ 435 w 1590"/>
                  <a:gd name="T65" fmla="*/ 133 h 2870"/>
                  <a:gd name="T66" fmla="*/ 436 w 1590"/>
                  <a:gd name="T67" fmla="*/ 155 h 2870"/>
                  <a:gd name="T68" fmla="*/ 439 w 1590"/>
                  <a:gd name="T69" fmla="*/ 224 h 2870"/>
                  <a:gd name="T70" fmla="*/ 436 w 1590"/>
                  <a:gd name="T71" fmla="*/ 252 h 2870"/>
                  <a:gd name="T72" fmla="*/ 420 w 1590"/>
                  <a:gd name="T73" fmla="*/ 406 h 2870"/>
                  <a:gd name="T74" fmla="*/ 380 w 1590"/>
                  <a:gd name="T75" fmla="*/ 419 h 2870"/>
                  <a:gd name="T76" fmla="*/ 378 w 1590"/>
                  <a:gd name="T77" fmla="*/ 459 h 2870"/>
                  <a:gd name="T78" fmla="*/ 419 w 1590"/>
                  <a:gd name="T79" fmla="*/ 544 h 2870"/>
                  <a:gd name="T80" fmla="*/ 425 w 1590"/>
                  <a:gd name="T81" fmla="*/ 594 h 2870"/>
                  <a:gd name="T82" fmla="*/ 437 w 1590"/>
                  <a:gd name="T83" fmla="*/ 671 h 2870"/>
                  <a:gd name="T84" fmla="*/ 500 w 1590"/>
                  <a:gd name="T85" fmla="*/ 751 h 2870"/>
                  <a:gd name="T86" fmla="*/ 526 w 1590"/>
                  <a:gd name="T87" fmla="*/ 858 h 2870"/>
                  <a:gd name="T88" fmla="*/ 486 w 1590"/>
                  <a:gd name="T89" fmla="*/ 931 h 2870"/>
                  <a:gd name="T90" fmla="*/ 477 w 1590"/>
                  <a:gd name="T91" fmla="*/ 988 h 2870"/>
                  <a:gd name="T92" fmla="*/ 574 w 1590"/>
                  <a:gd name="T93" fmla="*/ 1033 h 2870"/>
                  <a:gd name="T94" fmla="*/ 739 w 1590"/>
                  <a:gd name="T95" fmla="*/ 1308 h 2870"/>
                  <a:gd name="T96" fmla="*/ 697 w 1590"/>
                  <a:gd name="T97" fmla="*/ 1362 h 2870"/>
                  <a:gd name="T98" fmla="*/ 732 w 1590"/>
                  <a:gd name="T99" fmla="*/ 1441 h 2870"/>
                  <a:gd name="T100" fmla="*/ 811 w 1590"/>
                  <a:gd name="T101" fmla="*/ 1532 h 2870"/>
                  <a:gd name="T102" fmla="*/ 362 w 1590"/>
                  <a:gd name="T103" fmla="*/ 1760 h 2870"/>
                  <a:gd name="T104" fmla="*/ 352 w 1590"/>
                  <a:gd name="T105" fmla="*/ 2081 h 2870"/>
                  <a:gd name="T106" fmla="*/ 383 w 1590"/>
                  <a:gd name="T107" fmla="*/ 2443 h 2870"/>
                  <a:gd name="T108" fmla="*/ 0 w 1590"/>
                  <a:gd name="T109" fmla="*/ 2646 h 2870"/>
                  <a:gd name="T110" fmla="*/ 1332 w 1590"/>
                  <a:gd name="T111" fmla="*/ 2864 h 2870"/>
                  <a:gd name="T112" fmla="*/ 1365 w 1590"/>
                  <a:gd name="T113" fmla="*/ 2861 h 2870"/>
                  <a:gd name="T114" fmla="*/ 1440 w 1590"/>
                  <a:gd name="T115" fmla="*/ 2842 h 2870"/>
                  <a:gd name="T116" fmla="*/ 1523 w 1590"/>
                  <a:gd name="T117" fmla="*/ 2794 h 2870"/>
                  <a:gd name="T118" fmla="*/ 1582 w 1590"/>
                  <a:gd name="T119" fmla="*/ 2706 h 2870"/>
                  <a:gd name="T120" fmla="*/ 1590 w 1590"/>
                  <a:gd name="T121" fmla="*/ 2631 h 2870"/>
                  <a:gd name="T122" fmla="*/ 1529 w 1590"/>
                  <a:gd name="T123" fmla="*/ 2495 h 2870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590"/>
                  <a:gd name="T187" fmla="*/ 0 h 2870"/>
                  <a:gd name="T188" fmla="*/ 1590 w 1590"/>
                  <a:gd name="T189" fmla="*/ 2870 h 2870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590" h="2870">
                    <a:moveTo>
                      <a:pt x="1529" y="2495"/>
                    </a:moveTo>
                    <a:lnTo>
                      <a:pt x="1516" y="2395"/>
                    </a:lnTo>
                    <a:lnTo>
                      <a:pt x="1543" y="2363"/>
                    </a:lnTo>
                    <a:lnTo>
                      <a:pt x="1546" y="2340"/>
                    </a:lnTo>
                    <a:lnTo>
                      <a:pt x="1552" y="2277"/>
                    </a:lnTo>
                    <a:lnTo>
                      <a:pt x="1557" y="2187"/>
                    </a:lnTo>
                    <a:lnTo>
                      <a:pt x="1563" y="2079"/>
                    </a:lnTo>
                    <a:lnTo>
                      <a:pt x="1566" y="1967"/>
                    </a:lnTo>
                    <a:lnTo>
                      <a:pt x="1562" y="1858"/>
                    </a:lnTo>
                    <a:lnTo>
                      <a:pt x="1550" y="1767"/>
                    </a:lnTo>
                    <a:lnTo>
                      <a:pt x="1529" y="1703"/>
                    </a:lnTo>
                    <a:lnTo>
                      <a:pt x="1490" y="1670"/>
                    </a:lnTo>
                    <a:lnTo>
                      <a:pt x="1463" y="1585"/>
                    </a:lnTo>
                    <a:lnTo>
                      <a:pt x="1180" y="1459"/>
                    </a:lnTo>
                    <a:lnTo>
                      <a:pt x="1040" y="1485"/>
                    </a:lnTo>
                    <a:lnTo>
                      <a:pt x="1043" y="1481"/>
                    </a:lnTo>
                    <a:lnTo>
                      <a:pt x="1053" y="1471"/>
                    </a:lnTo>
                    <a:lnTo>
                      <a:pt x="1066" y="1456"/>
                    </a:lnTo>
                    <a:lnTo>
                      <a:pt x="1080" y="1439"/>
                    </a:lnTo>
                    <a:lnTo>
                      <a:pt x="1096" y="1422"/>
                    </a:lnTo>
                    <a:lnTo>
                      <a:pt x="1110" y="1405"/>
                    </a:lnTo>
                    <a:lnTo>
                      <a:pt x="1121" y="1391"/>
                    </a:lnTo>
                    <a:lnTo>
                      <a:pt x="1127" y="1381"/>
                    </a:lnTo>
                    <a:lnTo>
                      <a:pt x="1130" y="1367"/>
                    </a:lnTo>
                    <a:lnTo>
                      <a:pt x="1127" y="1351"/>
                    </a:lnTo>
                    <a:lnTo>
                      <a:pt x="1123" y="1340"/>
                    </a:lnTo>
                    <a:lnTo>
                      <a:pt x="1120" y="1335"/>
                    </a:lnTo>
                    <a:lnTo>
                      <a:pt x="1029" y="1283"/>
                    </a:lnTo>
                    <a:lnTo>
                      <a:pt x="1054" y="1150"/>
                    </a:lnTo>
                    <a:lnTo>
                      <a:pt x="1060" y="1147"/>
                    </a:lnTo>
                    <a:lnTo>
                      <a:pt x="1077" y="1136"/>
                    </a:lnTo>
                    <a:lnTo>
                      <a:pt x="1099" y="1119"/>
                    </a:lnTo>
                    <a:lnTo>
                      <a:pt x="1120" y="1093"/>
                    </a:lnTo>
                    <a:lnTo>
                      <a:pt x="1137" y="1060"/>
                    </a:lnTo>
                    <a:lnTo>
                      <a:pt x="1147" y="1019"/>
                    </a:lnTo>
                    <a:lnTo>
                      <a:pt x="1143" y="969"/>
                    </a:lnTo>
                    <a:lnTo>
                      <a:pt x="1120" y="912"/>
                    </a:lnTo>
                    <a:lnTo>
                      <a:pt x="1124" y="898"/>
                    </a:lnTo>
                    <a:lnTo>
                      <a:pt x="1137" y="859"/>
                    </a:lnTo>
                    <a:lnTo>
                      <a:pt x="1157" y="804"/>
                    </a:lnTo>
                    <a:lnTo>
                      <a:pt x="1180" y="740"/>
                    </a:lnTo>
                    <a:lnTo>
                      <a:pt x="1205" y="674"/>
                    </a:lnTo>
                    <a:lnTo>
                      <a:pt x="1230" y="616"/>
                    </a:lnTo>
                    <a:lnTo>
                      <a:pt x="1254" y="569"/>
                    </a:lnTo>
                    <a:lnTo>
                      <a:pt x="1272" y="543"/>
                    </a:lnTo>
                    <a:lnTo>
                      <a:pt x="1282" y="526"/>
                    </a:lnTo>
                    <a:lnTo>
                      <a:pt x="1282" y="503"/>
                    </a:lnTo>
                    <a:lnTo>
                      <a:pt x="1275" y="476"/>
                    </a:lnTo>
                    <a:lnTo>
                      <a:pt x="1262" y="448"/>
                    </a:lnTo>
                    <a:lnTo>
                      <a:pt x="1248" y="420"/>
                    </a:lnTo>
                    <a:lnTo>
                      <a:pt x="1234" y="399"/>
                    </a:lnTo>
                    <a:lnTo>
                      <a:pt x="1224" y="383"/>
                    </a:lnTo>
                    <a:lnTo>
                      <a:pt x="1220" y="378"/>
                    </a:lnTo>
                    <a:lnTo>
                      <a:pt x="1222" y="378"/>
                    </a:lnTo>
                    <a:lnTo>
                      <a:pt x="1230" y="375"/>
                    </a:lnTo>
                    <a:lnTo>
                      <a:pt x="1238" y="368"/>
                    </a:lnTo>
                    <a:lnTo>
                      <a:pt x="1248" y="356"/>
                    </a:lnTo>
                    <a:lnTo>
                      <a:pt x="1255" y="339"/>
                    </a:lnTo>
                    <a:lnTo>
                      <a:pt x="1258" y="312"/>
                    </a:lnTo>
                    <a:lnTo>
                      <a:pt x="1255" y="277"/>
                    </a:lnTo>
                    <a:lnTo>
                      <a:pt x="1244" y="230"/>
                    </a:lnTo>
                    <a:lnTo>
                      <a:pt x="1235" y="224"/>
                    </a:lnTo>
                    <a:lnTo>
                      <a:pt x="1225" y="220"/>
                    </a:lnTo>
                    <a:lnTo>
                      <a:pt x="1217" y="214"/>
                    </a:lnTo>
                    <a:lnTo>
                      <a:pt x="1207" y="210"/>
                    </a:lnTo>
                    <a:lnTo>
                      <a:pt x="1197" y="204"/>
                    </a:lnTo>
                    <a:lnTo>
                      <a:pt x="1187" y="200"/>
                    </a:lnTo>
                    <a:lnTo>
                      <a:pt x="1178" y="194"/>
                    </a:lnTo>
                    <a:lnTo>
                      <a:pt x="1168" y="188"/>
                    </a:lnTo>
                    <a:lnTo>
                      <a:pt x="1157" y="175"/>
                    </a:lnTo>
                    <a:lnTo>
                      <a:pt x="1150" y="160"/>
                    </a:lnTo>
                    <a:lnTo>
                      <a:pt x="1143" y="143"/>
                    </a:lnTo>
                    <a:lnTo>
                      <a:pt x="1134" y="128"/>
                    </a:lnTo>
                    <a:lnTo>
                      <a:pt x="1121" y="117"/>
                    </a:lnTo>
                    <a:lnTo>
                      <a:pt x="1108" y="106"/>
                    </a:lnTo>
                    <a:lnTo>
                      <a:pt x="1096" y="94"/>
                    </a:lnTo>
                    <a:lnTo>
                      <a:pt x="1083" y="83"/>
                    </a:lnTo>
                    <a:lnTo>
                      <a:pt x="1069" y="74"/>
                    </a:lnTo>
                    <a:lnTo>
                      <a:pt x="1053" y="66"/>
                    </a:lnTo>
                    <a:lnTo>
                      <a:pt x="1037" y="59"/>
                    </a:lnTo>
                    <a:lnTo>
                      <a:pt x="1020" y="54"/>
                    </a:lnTo>
                    <a:lnTo>
                      <a:pt x="1010" y="53"/>
                    </a:lnTo>
                    <a:lnTo>
                      <a:pt x="1002" y="53"/>
                    </a:lnTo>
                    <a:lnTo>
                      <a:pt x="992" y="53"/>
                    </a:lnTo>
                    <a:lnTo>
                      <a:pt x="983" y="54"/>
                    </a:lnTo>
                    <a:lnTo>
                      <a:pt x="973" y="54"/>
                    </a:lnTo>
                    <a:lnTo>
                      <a:pt x="965" y="54"/>
                    </a:lnTo>
                    <a:lnTo>
                      <a:pt x="955" y="53"/>
                    </a:lnTo>
                    <a:lnTo>
                      <a:pt x="946" y="51"/>
                    </a:lnTo>
                    <a:lnTo>
                      <a:pt x="942" y="50"/>
                    </a:lnTo>
                    <a:lnTo>
                      <a:pt x="938" y="49"/>
                    </a:lnTo>
                    <a:lnTo>
                      <a:pt x="933" y="46"/>
                    </a:lnTo>
                    <a:lnTo>
                      <a:pt x="929" y="44"/>
                    </a:lnTo>
                    <a:lnTo>
                      <a:pt x="913" y="31"/>
                    </a:lnTo>
                    <a:lnTo>
                      <a:pt x="896" y="21"/>
                    </a:lnTo>
                    <a:lnTo>
                      <a:pt x="879" y="13"/>
                    </a:lnTo>
                    <a:lnTo>
                      <a:pt x="862" y="6"/>
                    </a:lnTo>
                    <a:lnTo>
                      <a:pt x="843" y="2"/>
                    </a:lnTo>
                    <a:lnTo>
                      <a:pt x="824" y="0"/>
                    </a:lnTo>
                    <a:lnTo>
                      <a:pt x="805" y="2"/>
                    </a:lnTo>
                    <a:lnTo>
                      <a:pt x="786" y="4"/>
                    </a:lnTo>
                    <a:lnTo>
                      <a:pt x="771" y="9"/>
                    </a:lnTo>
                    <a:lnTo>
                      <a:pt x="757" y="14"/>
                    </a:lnTo>
                    <a:lnTo>
                      <a:pt x="742" y="21"/>
                    </a:lnTo>
                    <a:lnTo>
                      <a:pt x="728" y="29"/>
                    </a:lnTo>
                    <a:lnTo>
                      <a:pt x="714" y="34"/>
                    </a:lnTo>
                    <a:lnTo>
                      <a:pt x="700" y="40"/>
                    </a:lnTo>
                    <a:lnTo>
                      <a:pt x="685" y="44"/>
                    </a:lnTo>
                    <a:lnTo>
                      <a:pt x="670" y="47"/>
                    </a:lnTo>
                    <a:lnTo>
                      <a:pt x="661" y="47"/>
                    </a:lnTo>
                    <a:lnTo>
                      <a:pt x="653" y="47"/>
                    </a:lnTo>
                    <a:lnTo>
                      <a:pt x="644" y="49"/>
                    </a:lnTo>
                    <a:lnTo>
                      <a:pt x="635" y="49"/>
                    </a:lnTo>
                    <a:lnTo>
                      <a:pt x="627" y="49"/>
                    </a:lnTo>
                    <a:lnTo>
                      <a:pt x="618" y="49"/>
                    </a:lnTo>
                    <a:lnTo>
                      <a:pt x="610" y="49"/>
                    </a:lnTo>
                    <a:lnTo>
                      <a:pt x="601" y="47"/>
                    </a:lnTo>
                    <a:lnTo>
                      <a:pt x="583" y="44"/>
                    </a:lnTo>
                    <a:lnTo>
                      <a:pt x="564" y="43"/>
                    </a:lnTo>
                    <a:lnTo>
                      <a:pt x="544" y="41"/>
                    </a:lnTo>
                    <a:lnTo>
                      <a:pt x="526" y="43"/>
                    </a:lnTo>
                    <a:lnTo>
                      <a:pt x="507" y="44"/>
                    </a:lnTo>
                    <a:lnTo>
                      <a:pt x="489" y="49"/>
                    </a:lnTo>
                    <a:lnTo>
                      <a:pt x="472" y="53"/>
                    </a:lnTo>
                    <a:lnTo>
                      <a:pt x="455" y="61"/>
                    </a:lnTo>
                    <a:lnTo>
                      <a:pt x="442" y="74"/>
                    </a:lnTo>
                    <a:lnTo>
                      <a:pt x="436" y="90"/>
                    </a:lnTo>
                    <a:lnTo>
                      <a:pt x="435" y="106"/>
                    </a:lnTo>
                    <a:lnTo>
                      <a:pt x="435" y="123"/>
                    </a:lnTo>
                    <a:lnTo>
                      <a:pt x="436" y="128"/>
                    </a:lnTo>
                    <a:lnTo>
                      <a:pt x="435" y="131"/>
                    </a:lnTo>
                    <a:lnTo>
                      <a:pt x="435" y="133"/>
                    </a:lnTo>
                    <a:lnTo>
                      <a:pt x="435" y="134"/>
                    </a:lnTo>
                    <a:lnTo>
                      <a:pt x="435" y="135"/>
                    </a:lnTo>
                    <a:lnTo>
                      <a:pt x="436" y="155"/>
                    </a:lnTo>
                    <a:lnTo>
                      <a:pt x="440" y="177"/>
                    </a:lnTo>
                    <a:lnTo>
                      <a:pt x="442" y="197"/>
                    </a:lnTo>
                    <a:lnTo>
                      <a:pt x="440" y="218"/>
                    </a:lnTo>
                    <a:lnTo>
                      <a:pt x="439" y="224"/>
                    </a:lnTo>
                    <a:lnTo>
                      <a:pt x="436" y="231"/>
                    </a:lnTo>
                    <a:lnTo>
                      <a:pt x="433" y="237"/>
                    </a:lnTo>
                    <a:lnTo>
                      <a:pt x="430" y="242"/>
                    </a:lnTo>
                    <a:lnTo>
                      <a:pt x="436" y="252"/>
                    </a:lnTo>
                    <a:lnTo>
                      <a:pt x="416" y="352"/>
                    </a:lnTo>
                    <a:lnTo>
                      <a:pt x="429" y="405"/>
                    </a:lnTo>
                    <a:lnTo>
                      <a:pt x="426" y="405"/>
                    </a:lnTo>
                    <a:lnTo>
                      <a:pt x="420" y="406"/>
                    </a:lnTo>
                    <a:lnTo>
                      <a:pt x="412" y="408"/>
                    </a:lnTo>
                    <a:lnTo>
                      <a:pt x="400" y="411"/>
                    </a:lnTo>
                    <a:lnTo>
                      <a:pt x="390" y="415"/>
                    </a:lnTo>
                    <a:lnTo>
                      <a:pt x="380" y="419"/>
                    </a:lnTo>
                    <a:lnTo>
                      <a:pt x="373" y="423"/>
                    </a:lnTo>
                    <a:lnTo>
                      <a:pt x="370" y="430"/>
                    </a:lnTo>
                    <a:lnTo>
                      <a:pt x="372" y="442"/>
                    </a:lnTo>
                    <a:lnTo>
                      <a:pt x="378" y="459"/>
                    </a:lnTo>
                    <a:lnTo>
                      <a:pt x="388" y="482"/>
                    </a:lnTo>
                    <a:lnTo>
                      <a:pt x="398" y="505"/>
                    </a:lnTo>
                    <a:lnTo>
                      <a:pt x="409" y="526"/>
                    </a:lnTo>
                    <a:lnTo>
                      <a:pt x="419" y="544"/>
                    </a:lnTo>
                    <a:lnTo>
                      <a:pt x="426" y="559"/>
                    </a:lnTo>
                    <a:lnTo>
                      <a:pt x="429" y="563"/>
                    </a:lnTo>
                    <a:lnTo>
                      <a:pt x="427" y="573"/>
                    </a:lnTo>
                    <a:lnTo>
                      <a:pt x="425" y="594"/>
                    </a:lnTo>
                    <a:lnTo>
                      <a:pt x="423" y="621"/>
                    </a:lnTo>
                    <a:lnTo>
                      <a:pt x="423" y="643"/>
                    </a:lnTo>
                    <a:lnTo>
                      <a:pt x="427" y="654"/>
                    </a:lnTo>
                    <a:lnTo>
                      <a:pt x="437" y="671"/>
                    </a:lnTo>
                    <a:lnTo>
                      <a:pt x="453" y="691"/>
                    </a:lnTo>
                    <a:lnTo>
                      <a:pt x="469" y="713"/>
                    </a:lnTo>
                    <a:lnTo>
                      <a:pt x="486" y="734"/>
                    </a:lnTo>
                    <a:lnTo>
                      <a:pt x="500" y="751"/>
                    </a:lnTo>
                    <a:lnTo>
                      <a:pt x="510" y="764"/>
                    </a:lnTo>
                    <a:lnTo>
                      <a:pt x="514" y="768"/>
                    </a:lnTo>
                    <a:lnTo>
                      <a:pt x="529" y="854"/>
                    </a:lnTo>
                    <a:lnTo>
                      <a:pt x="526" y="858"/>
                    </a:lnTo>
                    <a:lnTo>
                      <a:pt x="519" y="871"/>
                    </a:lnTo>
                    <a:lnTo>
                      <a:pt x="509" y="888"/>
                    </a:lnTo>
                    <a:lnTo>
                      <a:pt x="497" y="909"/>
                    </a:lnTo>
                    <a:lnTo>
                      <a:pt x="486" y="931"/>
                    </a:lnTo>
                    <a:lnTo>
                      <a:pt x="476" y="952"/>
                    </a:lnTo>
                    <a:lnTo>
                      <a:pt x="470" y="968"/>
                    </a:lnTo>
                    <a:lnTo>
                      <a:pt x="469" y="979"/>
                    </a:lnTo>
                    <a:lnTo>
                      <a:pt x="477" y="988"/>
                    </a:lnTo>
                    <a:lnTo>
                      <a:pt x="494" y="998"/>
                    </a:lnTo>
                    <a:lnTo>
                      <a:pt x="519" y="1009"/>
                    </a:lnTo>
                    <a:lnTo>
                      <a:pt x="547" y="1022"/>
                    </a:lnTo>
                    <a:lnTo>
                      <a:pt x="574" y="1033"/>
                    </a:lnTo>
                    <a:lnTo>
                      <a:pt x="597" y="1043"/>
                    </a:lnTo>
                    <a:lnTo>
                      <a:pt x="614" y="1049"/>
                    </a:lnTo>
                    <a:lnTo>
                      <a:pt x="620" y="1052"/>
                    </a:lnTo>
                    <a:lnTo>
                      <a:pt x="739" y="1308"/>
                    </a:lnTo>
                    <a:lnTo>
                      <a:pt x="720" y="1328"/>
                    </a:lnTo>
                    <a:lnTo>
                      <a:pt x="715" y="1332"/>
                    </a:lnTo>
                    <a:lnTo>
                      <a:pt x="707" y="1345"/>
                    </a:lnTo>
                    <a:lnTo>
                      <a:pt x="697" y="1362"/>
                    </a:lnTo>
                    <a:lnTo>
                      <a:pt x="692" y="1381"/>
                    </a:lnTo>
                    <a:lnTo>
                      <a:pt x="698" y="1395"/>
                    </a:lnTo>
                    <a:lnTo>
                      <a:pt x="712" y="1415"/>
                    </a:lnTo>
                    <a:lnTo>
                      <a:pt x="732" y="1441"/>
                    </a:lnTo>
                    <a:lnTo>
                      <a:pt x="755" y="1468"/>
                    </a:lnTo>
                    <a:lnTo>
                      <a:pt x="777" y="1495"/>
                    </a:lnTo>
                    <a:lnTo>
                      <a:pt x="796" y="1516"/>
                    </a:lnTo>
                    <a:lnTo>
                      <a:pt x="811" y="1532"/>
                    </a:lnTo>
                    <a:lnTo>
                      <a:pt x="816" y="1538"/>
                    </a:lnTo>
                    <a:lnTo>
                      <a:pt x="416" y="1690"/>
                    </a:lnTo>
                    <a:lnTo>
                      <a:pt x="363" y="1743"/>
                    </a:lnTo>
                    <a:lnTo>
                      <a:pt x="362" y="1760"/>
                    </a:lnTo>
                    <a:lnTo>
                      <a:pt x="358" y="1810"/>
                    </a:lnTo>
                    <a:lnTo>
                      <a:pt x="355" y="1884"/>
                    </a:lnTo>
                    <a:lnTo>
                      <a:pt x="352" y="1977"/>
                    </a:lnTo>
                    <a:lnTo>
                      <a:pt x="352" y="2081"/>
                    </a:lnTo>
                    <a:lnTo>
                      <a:pt x="358" y="2190"/>
                    </a:lnTo>
                    <a:lnTo>
                      <a:pt x="369" y="2300"/>
                    </a:lnTo>
                    <a:lnTo>
                      <a:pt x="389" y="2403"/>
                    </a:lnTo>
                    <a:lnTo>
                      <a:pt x="383" y="2443"/>
                    </a:lnTo>
                    <a:lnTo>
                      <a:pt x="363" y="2475"/>
                    </a:lnTo>
                    <a:lnTo>
                      <a:pt x="140" y="2554"/>
                    </a:lnTo>
                    <a:lnTo>
                      <a:pt x="53" y="2601"/>
                    </a:lnTo>
                    <a:lnTo>
                      <a:pt x="0" y="2646"/>
                    </a:lnTo>
                    <a:lnTo>
                      <a:pt x="47" y="2792"/>
                    </a:lnTo>
                    <a:lnTo>
                      <a:pt x="298" y="2817"/>
                    </a:lnTo>
                    <a:lnTo>
                      <a:pt x="442" y="2870"/>
                    </a:lnTo>
                    <a:lnTo>
                      <a:pt x="1332" y="2864"/>
                    </a:lnTo>
                    <a:lnTo>
                      <a:pt x="1335" y="2864"/>
                    </a:lnTo>
                    <a:lnTo>
                      <a:pt x="1341" y="2864"/>
                    </a:lnTo>
                    <a:lnTo>
                      <a:pt x="1351" y="2863"/>
                    </a:lnTo>
                    <a:lnTo>
                      <a:pt x="1365" y="2861"/>
                    </a:lnTo>
                    <a:lnTo>
                      <a:pt x="1381" y="2859"/>
                    </a:lnTo>
                    <a:lnTo>
                      <a:pt x="1399" y="2854"/>
                    </a:lnTo>
                    <a:lnTo>
                      <a:pt x="1419" y="2849"/>
                    </a:lnTo>
                    <a:lnTo>
                      <a:pt x="1440" y="2842"/>
                    </a:lnTo>
                    <a:lnTo>
                      <a:pt x="1462" y="2833"/>
                    </a:lnTo>
                    <a:lnTo>
                      <a:pt x="1483" y="2823"/>
                    </a:lnTo>
                    <a:lnTo>
                      <a:pt x="1503" y="2810"/>
                    </a:lnTo>
                    <a:lnTo>
                      <a:pt x="1523" y="2794"/>
                    </a:lnTo>
                    <a:lnTo>
                      <a:pt x="1542" y="2777"/>
                    </a:lnTo>
                    <a:lnTo>
                      <a:pt x="1557" y="2756"/>
                    </a:lnTo>
                    <a:lnTo>
                      <a:pt x="1572" y="2733"/>
                    </a:lnTo>
                    <a:lnTo>
                      <a:pt x="1582" y="2706"/>
                    </a:lnTo>
                    <a:lnTo>
                      <a:pt x="1583" y="2700"/>
                    </a:lnTo>
                    <a:lnTo>
                      <a:pt x="1586" y="2685"/>
                    </a:lnTo>
                    <a:lnTo>
                      <a:pt x="1589" y="2661"/>
                    </a:lnTo>
                    <a:lnTo>
                      <a:pt x="1590" y="2631"/>
                    </a:lnTo>
                    <a:lnTo>
                      <a:pt x="1586" y="2596"/>
                    </a:lnTo>
                    <a:lnTo>
                      <a:pt x="1576" y="2561"/>
                    </a:lnTo>
                    <a:lnTo>
                      <a:pt x="1557" y="2527"/>
                    </a:lnTo>
                    <a:lnTo>
                      <a:pt x="1529" y="2495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39" name="Freeform 422"/>
              <p:cNvSpPr>
                <a:spLocks/>
              </p:cNvSpPr>
              <p:nvPr/>
            </p:nvSpPr>
            <p:spPr bwMode="auto">
              <a:xfrm>
                <a:off x="2999" y="1052"/>
                <a:ext cx="84" cy="375"/>
              </a:xfrm>
              <a:custGeom>
                <a:avLst/>
                <a:gdLst>
                  <a:gd name="T0" fmla="*/ 84 w 84"/>
                  <a:gd name="T1" fmla="*/ 0 h 375"/>
                  <a:gd name="T2" fmla="*/ 80 w 84"/>
                  <a:gd name="T3" fmla="*/ 9 h 375"/>
                  <a:gd name="T4" fmla="*/ 75 w 84"/>
                  <a:gd name="T5" fmla="*/ 16 h 375"/>
                  <a:gd name="T6" fmla="*/ 71 w 84"/>
                  <a:gd name="T7" fmla="*/ 23 h 375"/>
                  <a:gd name="T8" fmla="*/ 67 w 84"/>
                  <a:gd name="T9" fmla="*/ 30 h 375"/>
                  <a:gd name="T10" fmla="*/ 54 w 84"/>
                  <a:gd name="T11" fmla="*/ 59 h 375"/>
                  <a:gd name="T12" fmla="*/ 44 w 84"/>
                  <a:gd name="T13" fmla="*/ 89 h 375"/>
                  <a:gd name="T14" fmla="*/ 34 w 84"/>
                  <a:gd name="T15" fmla="*/ 120 h 375"/>
                  <a:gd name="T16" fmla="*/ 28 w 84"/>
                  <a:gd name="T17" fmla="*/ 151 h 375"/>
                  <a:gd name="T18" fmla="*/ 23 w 84"/>
                  <a:gd name="T19" fmla="*/ 184 h 375"/>
                  <a:gd name="T20" fmla="*/ 20 w 84"/>
                  <a:gd name="T21" fmla="*/ 217 h 375"/>
                  <a:gd name="T22" fmla="*/ 18 w 84"/>
                  <a:gd name="T23" fmla="*/ 250 h 375"/>
                  <a:gd name="T24" fmla="*/ 18 w 84"/>
                  <a:gd name="T25" fmla="*/ 284 h 375"/>
                  <a:gd name="T26" fmla="*/ 17 w 84"/>
                  <a:gd name="T27" fmla="*/ 308 h 375"/>
                  <a:gd name="T28" fmla="*/ 14 w 84"/>
                  <a:gd name="T29" fmla="*/ 331 h 375"/>
                  <a:gd name="T30" fmla="*/ 8 w 84"/>
                  <a:gd name="T31" fmla="*/ 354 h 375"/>
                  <a:gd name="T32" fmla="*/ 0 w 84"/>
                  <a:gd name="T33" fmla="*/ 375 h 375"/>
                  <a:gd name="T34" fmla="*/ 4 w 84"/>
                  <a:gd name="T35" fmla="*/ 352 h 375"/>
                  <a:gd name="T36" fmla="*/ 7 w 84"/>
                  <a:gd name="T37" fmla="*/ 328 h 375"/>
                  <a:gd name="T38" fmla="*/ 10 w 84"/>
                  <a:gd name="T39" fmla="*/ 304 h 375"/>
                  <a:gd name="T40" fmla="*/ 10 w 84"/>
                  <a:gd name="T41" fmla="*/ 278 h 375"/>
                  <a:gd name="T42" fmla="*/ 8 w 84"/>
                  <a:gd name="T43" fmla="*/ 240 h 375"/>
                  <a:gd name="T44" fmla="*/ 11 w 84"/>
                  <a:gd name="T45" fmla="*/ 203 h 375"/>
                  <a:gd name="T46" fmla="*/ 15 w 84"/>
                  <a:gd name="T47" fmla="*/ 166 h 375"/>
                  <a:gd name="T48" fmla="*/ 23 w 84"/>
                  <a:gd name="T49" fmla="*/ 130 h 375"/>
                  <a:gd name="T50" fmla="*/ 33 w 84"/>
                  <a:gd name="T51" fmla="*/ 96 h 375"/>
                  <a:gd name="T52" fmla="*/ 45 w 84"/>
                  <a:gd name="T53" fmla="*/ 63 h 375"/>
                  <a:gd name="T54" fmla="*/ 63 w 84"/>
                  <a:gd name="T55" fmla="*/ 30 h 375"/>
                  <a:gd name="T56" fmla="*/ 82 w 84"/>
                  <a:gd name="T57" fmla="*/ 0 h 375"/>
                  <a:gd name="T58" fmla="*/ 84 w 84"/>
                  <a:gd name="T59" fmla="*/ 0 h 375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4"/>
                  <a:gd name="T91" fmla="*/ 0 h 375"/>
                  <a:gd name="T92" fmla="*/ 84 w 84"/>
                  <a:gd name="T93" fmla="*/ 375 h 375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4" h="375">
                    <a:moveTo>
                      <a:pt x="84" y="0"/>
                    </a:moveTo>
                    <a:lnTo>
                      <a:pt x="80" y="9"/>
                    </a:lnTo>
                    <a:lnTo>
                      <a:pt x="75" y="16"/>
                    </a:lnTo>
                    <a:lnTo>
                      <a:pt x="71" y="23"/>
                    </a:lnTo>
                    <a:lnTo>
                      <a:pt x="67" y="30"/>
                    </a:lnTo>
                    <a:lnTo>
                      <a:pt x="54" y="59"/>
                    </a:lnTo>
                    <a:lnTo>
                      <a:pt x="44" y="89"/>
                    </a:lnTo>
                    <a:lnTo>
                      <a:pt x="34" y="120"/>
                    </a:lnTo>
                    <a:lnTo>
                      <a:pt x="28" y="151"/>
                    </a:lnTo>
                    <a:lnTo>
                      <a:pt x="23" y="184"/>
                    </a:lnTo>
                    <a:lnTo>
                      <a:pt x="20" y="217"/>
                    </a:lnTo>
                    <a:lnTo>
                      <a:pt x="18" y="250"/>
                    </a:lnTo>
                    <a:lnTo>
                      <a:pt x="18" y="284"/>
                    </a:lnTo>
                    <a:lnTo>
                      <a:pt x="17" y="308"/>
                    </a:lnTo>
                    <a:lnTo>
                      <a:pt x="14" y="331"/>
                    </a:lnTo>
                    <a:lnTo>
                      <a:pt x="8" y="354"/>
                    </a:lnTo>
                    <a:lnTo>
                      <a:pt x="0" y="375"/>
                    </a:lnTo>
                    <a:lnTo>
                      <a:pt x="4" y="352"/>
                    </a:lnTo>
                    <a:lnTo>
                      <a:pt x="7" y="328"/>
                    </a:lnTo>
                    <a:lnTo>
                      <a:pt x="10" y="304"/>
                    </a:lnTo>
                    <a:lnTo>
                      <a:pt x="10" y="278"/>
                    </a:lnTo>
                    <a:lnTo>
                      <a:pt x="8" y="240"/>
                    </a:lnTo>
                    <a:lnTo>
                      <a:pt x="11" y="203"/>
                    </a:lnTo>
                    <a:lnTo>
                      <a:pt x="15" y="166"/>
                    </a:lnTo>
                    <a:lnTo>
                      <a:pt x="23" y="130"/>
                    </a:lnTo>
                    <a:lnTo>
                      <a:pt x="33" y="96"/>
                    </a:lnTo>
                    <a:lnTo>
                      <a:pt x="45" y="63"/>
                    </a:lnTo>
                    <a:lnTo>
                      <a:pt x="63" y="30"/>
                    </a:lnTo>
                    <a:lnTo>
                      <a:pt x="82" y="0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40" name="Freeform 423"/>
              <p:cNvSpPr>
                <a:spLocks/>
              </p:cNvSpPr>
              <p:nvPr/>
            </p:nvSpPr>
            <p:spPr bwMode="auto">
              <a:xfrm>
                <a:off x="2678" y="1112"/>
                <a:ext cx="23" cy="70"/>
              </a:xfrm>
              <a:custGeom>
                <a:avLst/>
                <a:gdLst>
                  <a:gd name="T0" fmla="*/ 23 w 23"/>
                  <a:gd name="T1" fmla="*/ 70 h 70"/>
                  <a:gd name="T2" fmla="*/ 17 w 23"/>
                  <a:gd name="T3" fmla="*/ 53 h 70"/>
                  <a:gd name="T4" fmla="*/ 12 w 23"/>
                  <a:gd name="T5" fmla="*/ 36 h 70"/>
                  <a:gd name="T6" fmla="*/ 5 w 23"/>
                  <a:gd name="T7" fmla="*/ 19 h 70"/>
                  <a:gd name="T8" fmla="*/ 0 w 23"/>
                  <a:gd name="T9" fmla="*/ 0 h 70"/>
                  <a:gd name="T10" fmla="*/ 10 w 23"/>
                  <a:gd name="T11" fmla="*/ 16 h 70"/>
                  <a:gd name="T12" fmla="*/ 16 w 23"/>
                  <a:gd name="T13" fmla="*/ 33 h 70"/>
                  <a:gd name="T14" fmla="*/ 20 w 23"/>
                  <a:gd name="T15" fmla="*/ 52 h 70"/>
                  <a:gd name="T16" fmla="*/ 23 w 23"/>
                  <a:gd name="T17" fmla="*/ 70 h 7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3"/>
                  <a:gd name="T28" fmla="*/ 0 h 70"/>
                  <a:gd name="T29" fmla="*/ 23 w 23"/>
                  <a:gd name="T30" fmla="*/ 70 h 7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3" h="70">
                    <a:moveTo>
                      <a:pt x="23" y="70"/>
                    </a:moveTo>
                    <a:lnTo>
                      <a:pt x="17" y="53"/>
                    </a:lnTo>
                    <a:lnTo>
                      <a:pt x="12" y="36"/>
                    </a:lnTo>
                    <a:lnTo>
                      <a:pt x="5" y="19"/>
                    </a:lnTo>
                    <a:lnTo>
                      <a:pt x="0" y="0"/>
                    </a:lnTo>
                    <a:lnTo>
                      <a:pt x="10" y="16"/>
                    </a:lnTo>
                    <a:lnTo>
                      <a:pt x="16" y="33"/>
                    </a:lnTo>
                    <a:lnTo>
                      <a:pt x="20" y="52"/>
                    </a:lnTo>
                    <a:lnTo>
                      <a:pt x="23" y="7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41" name="Freeform 424"/>
              <p:cNvSpPr>
                <a:spLocks/>
              </p:cNvSpPr>
              <p:nvPr/>
            </p:nvSpPr>
            <p:spPr bwMode="auto">
              <a:xfrm>
                <a:off x="2741" y="1121"/>
                <a:ext cx="47" cy="214"/>
              </a:xfrm>
              <a:custGeom>
                <a:avLst/>
                <a:gdLst>
                  <a:gd name="T0" fmla="*/ 37 w 47"/>
                  <a:gd name="T1" fmla="*/ 81 h 214"/>
                  <a:gd name="T2" fmla="*/ 44 w 47"/>
                  <a:gd name="T3" fmla="*/ 112 h 214"/>
                  <a:gd name="T4" fmla="*/ 47 w 47"/>
                  <a:gd name="T5" fmla="*/ 147 h 214"/>
                  <a:gd name="T6" fmla="*/ 47 w 47"/>
                  <a:gd name="T7" fmla="*/ 181 h 214"/>
                  <a:gd name="T8" fmla="*/ 41 w 47"/>
                  <a:gd name="T9" fmla="*/ 214 h 214"/>
                  <a:gd name="T10" fmla="*/ 41 w 47"/>
                  <a:gd name="T11" fmla="*/ 185 h 214"/>
                  <a:gd name="T12" fmla="*/ 40 w 47"/>
                  <a:gd name="T13" fmla="*/ 158 h 214"/>
                  <a:gd name="T14" fmla="*/ 37 w 47"/>
                  <a:gd name="T15" fmla="*/ 131 h 214"/>
                  <a:gd name="T16" fmla="*/ 33 w 47"/>
                  <a:gd name="T17" fmla="*/ 102 h 214"/>
                  <a:gd name="T18" fmla="*/ 26 w 47"/>
                  <a:gd name="T19" fmla="*/ 77 h 214"/>
                  <a:gd name="T20" fmla="*/ 18 w 47"/>
                  <a:gd name="T21" fmla="*/ 50 h 214"/>
                  <a:gd name="T22" fmla="*/ 10 w 47"/>
                  <a:gd name="T23" fmla="*/ 24 h 214"/>
                  <a:gd name="T24" fmla="*/ 0 w 47"/>
                  <a:gd name="T25" fmla="*/ 0 h 214"/>
                  <a:gd name="T26" fmla="*/ 13 w 47"/>
                  <a:gd name="T27" fmla="*/ 18 h 214"/>
                  <a:gd name="T28" fmla="*/ 21 w 47"/>
                  <a:gd name="T29" fmla="*/ 38 h 214"/>
                  <a:gd name="T30" fmla="*/ 30 w 47"/>
                  <a:gd name="T31" fmla="*/ 60 h 214"/>
                  <a:gd name="T32" fmla="*/ 37 w 47"/>
                  <a:gd name="T33" fmla="*/ 81 h 21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7"/>
                  <a:gd name="T52" fmla="*/ 0 h 214"/>
                  <a:gd name="T53" fmla="*/ 47 w 47"/>
                  <a:gd name="T54" fmla="*/ 214 h 21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7" h="214">
                    <a:moveTo>
                      <a:pt x="37" y="81"/>
                    </a:moveTo>
                    <a:lnTo>
                      <a:pt x="44" y="112"/>
                    </a:lnTo>
                    <a:lnTo>
                      <a:pt x="47" y="147"/>
                    </a:lnTo>
                    <a:lnTo>
                      <a:pt x="47" y="181"/>
                    </a:lnTo>
                    <a:lnTo>
                      <a:pt x="41" y="214"/>
                    </a:lnTo>
                    <a:lnTo>
                      <a:pt x="41" y="185"/>
                    </a:lnTo>
                    <a:lnTo>
                      <a:pt x="40" y="158"/>
                    </a:lnTo>
                    <a:lnTo>
                      <a:pt x="37" y="131"/>
                    </a:lnTo>
                    <a:lnTo>
                      <a:pt x="33" y="102"/>
                    </a:lnTo>
                    <a:lnTo>
                      <a:pt x="26" y="77"/>
                    </a:lnTo>
                    <a:lnTo>
                      <a:pt x="18" y="50"/>
                    </a:lnTo>
                    <a:lnTo>
                      <a:pt x="10" y="24"/>
                    </a:lnTo>
                    <a:lnTo>
                      <a:pt x="0" y="0"/>
                    </a:lnTo>
                    <a:lnTo>
                      <a:pt x="13" y="18"/>
                    </a:lnTo>
                    <a:lnTo>
                      <a:pt x="21" y="38"/>
                    </a:lnTo>
                    <a:lnTo>
                      <a:pt x="30" y="60"/>
                    </a:lnTo>
                    <a:lnTo>
                      <a:pt x="37" y="8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42" name="Freeform 425"/>
              <p:cNvSpPr>
                <a:spLocks/>
              </p:cNvSpPr>
              <p:nvPr/>
            </p:nvSpPr>
            <p:spPr bwMode="auto">
              <a:xfrm>
                <a:off x="2536" y="1125"/>
                <a:ext cx="55" cy="87"/>
              </a:xfrm>
              <a:custGeom>
                <a:avLst/>
                <a:gdLst>
                  <a:gd name="T0" fmla="*/ 55 w 55"/>
                  <a:gd name="T1" fmla="*/ 87 h 87"/>
                  <a:gd name="T2" fmla="*/ 48 w 55"/>
                  <a:gd name="T3" fmla="*/ 76 h 87"/>
                  <a:gd name="T4" fmla="*/ 41 w 55"/>
                  <a:gd name="T5" fmla="*/ 66 h 87"/>
                  <a:gd name="T6" fmla="*/ 34 w 55"/>
                  <a:gd name="T7" fmla="*/ 56 h 87"/>
                  <a:gd name="T8" fmla="*/ 27 w 55"/>
                  <a:gd name="T9" fmla="*/ 44 h 87"/>
                  <a:gd name="T10" fmla="*/ 20 w 55"/>
                  <a:gd name="T11" fmla="*/ 34 h 87"/>
                  <a:gd name="T12" fmla="*/ 13 w 55"/>
                  <a:gd name="T13" fmla="*/ 23 h 87"/>
                  <a:gd name="T14" fmla="*/ 5 w 55"/>
                  <a:gd name="T15" fmla="*/ 12 h 87"/>
                  <a:gd name="T16" fmla="*/ 0 w 55"/>
                  <a:gd name="T17" fmla="*/ 0 h 87"/>
                  <a:gd name="T18" fmla="*/ 8 w 55"/>
                  <a:gd name="T19" fmla="*/ 10 h 87"/>
                  <a:gd name="T20" fmla="*/ 17 w 55"/>
                  <a:gd name="T21" fmla="*/ 20 h 87"/>
                  <a:gd name="T22" fmla="*/ 25 w 55"/>
                  <a:gd name="T23" fmla="*/ 30 h 87"/>
                  <a:gd name="T24" fmla="*/ 33 w 55"/>
                  <a:gd name="T25" fmla="*/ 41 h 87"/>
                  <a:gd name="T26" fmla="*/ 40 w 55"/>
                  <a:gd name="T27" fmla="*/ 53 h 87"/>
                  <a:gd name="T28" fmla="*/ 45 w 55"/>
                  <a:gd name="T29" fmla="*/ 64 h 87"/>
                  <a:gd name="T30" fmla="*/ 51 w 55"/>
                  <a:gd name="T31" fmla="*/ 76 h 87"/>
                  <a:gd name="T32" fmla="*/ 55 w 55"/>
                  <a:gd name="T33" fmla="*/ 87 h 8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55"/>
                  <a:gd name="T52" fmla="*/ 0 h 87"/>
                  <a:gd name="T53" fmla="*/ 55 w 55"/>
                  <a:gd name="T54" fmla="*/ 87 h 8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55" h="87">
                    <a:moveTo>
                      <a:pt x="55" y="87"/>
                    </a:moveTo>
                    <a:lnTo>
                      <a:pt x="48" y="76"/>
                    </a:lnTo>
                    <a:lnTo>
                      <a:pt x="41" y="66"/>
                    </a:lnTo>
                    <a:lnTo>
                      <a:pt x="34" y="56"/>
                    </a:lnTo>
                    <a:lnTo>
                      <a:pt x="27" y="44"/>
                    </a:lnTo>
                    <a:lnTo>
                      <a:pt x="20" y="34"/>
                    </a:lnTo>
                    <a:lnTo>
                      <a:pt x="13" y="23"/>
                    </a:lnTo>
                    <a:lnTo>
                      <a:pt x="5" y="12"/>
                    </a:lnTo>
                    <a:lnTo>
                      <a:pt x="0" y="0"/>
                    </a:lnTo>
                    <a:lnTo>
                      <a:pt x="8" y="10"/>
                    </a:lnTo>
                    <a:lnTo>
                      <a:pt x="17" y="20"/>
                    </a:lnTo>
                    <a:lnTo>
                      <a:pt x="25" y="30"/>
                    </a:lnTo>
                    <a:lnTo>
                      <a:pt x="33" y="41"/>
                    </a:lnTo>
                    <a:lnTo>
                      <a:pt x="40" y="53"/>
                    </a:lnTo>
                    <a:lnTo>
                      <a:pt x="45" y="64"/>
                    </a:lnTo>
                    <a:lnTo>
                      <a:pt x="51" y="76"/>
                    </a:lnTo>
                    <a:lnTo>
                      <a:pt x="55" y="8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43" name="Freeform 426"/>
              <p:cNvSpPr>
                <a:spLocks/>
              </p:cNvSpPr>
              <p:nvPr/>
            </p:nvSpPr>
            <p:spPr bwMode="auto">
              <a:xfrm>
                <a:off x="3017" y="1125"/>
                <a:ext cx="116" cy="382"/>
              </a:xfrm>
              <a:custGeom>
                <a:avLst/>
                <a:gdLst>
                  <a:gd name="T0" fmla="*/ 102 w 116"/>
                  <a:gd name="T1" fmla="*/ 33 h 382"/>
                  <a:gd name="T2" fmla="*/ 94 w 116"/>
                  <a:gd name="T3" fmla="*/ 54 h 382"/>
                  <a:gd name="T4" fmla="*/ 87 w 116"/>
                  <a:gd name="T5" fmla="*/ 76 h 382"/>
                  <a:gd name="T6" fmla="*/ 80 w 116"/>
                  <a:gd name="T7" fmla="*/ 98 h 382"/>
                  <a:gd name="T8" fmla="*/ 74 w 116"/>
                  <a:gd name="T9" fmla="*/ 120 h 382"/>
                  <a:gd name="T10" fmla="*/ 69 w 116"/>
                  <a:gd name="T11" fmla="*/ 143 h 382"/>
                  <a:gd name="T12" fmla="*/ 64 w 116"/>
                  <a:gd name="T13" fmla="*/ 165 h 382"/>
                  <a:gd name="T14" fmla="*/ 62 w 116"/>
                  <a:gd name="T15" fmla="*/ 190 h 382"/>
                  <a:gd name="T16" fmla="*/ 59 w 116"/>
                  <a:gd name="T17" fmla="*/ 212 h 382"/>
                  <a:gd name="T18" fmla="*/ 53 w 116"/>
                  <a:gd name="T19" fmla="*/ 234 h 382"/>
                  <a:gd name="T20" fmla="*/ 49 w 116"/>
                  <a:gd name="T21" fmla="*/ 257 h 382"/>
                  <a:gd name="T22" fmla="*/ 45 w 116"/>
                  <a:gd name="T23" fmla="*/ 278 h 382"/>
                  <a:gd name="T24" fmla="*/ 35 w 116"/>
                  <a:gd name="T25" fmla="*/ 298 h 382"/>
                  <a:gd name="T26" fmla="*/ 26 w 116"/>
                  <a:gd name="T27" fmla="*/ 319 h 382"/>
                  <a:gd name="T28" fmla="*/ 17 w 116"/>
                  <a:gd name="T29" fmla="*/ 339 h 382"/>
                  <a:gd name="T30" fmla="*/ 10 w 116"/>
                  <a:gd name="T31" fmla="*/ 361 h 382"/>
                  <a:gd name="T32" fmla="*/ 3 w 116"/>
                  <a:gd name="T33" fmla="*/ 382 h 382"/>
                  <a:gd name="T34" fmla="*/ 0 w 116"/>
                  <a:gd name="T35" fmla="*/ 382 h 382"/>
                  <a:gd name="T36" fmla="*/ 5 w 116"/>
                  <a:gd name="T37" fmla="*/ 361 h 382"/>
                  <a:gd name="T38" fmla="*/ 10 w 116"/>
                  <a:gd name="T39" fmla="*/ 341 h 382"/>
                  <a:gd name="T40" fmla="*/ 19 w 116"/>
                  <a:gd name="T41" fmla="*/ 321 h 382"/>
                  <a:gd name="T42" fmla="*/ 26 w 116"/>
                  <a:gd name="T43" fmla="*/ 302 h 382"/>
                  <a:gd name="T44" fmla="*/ 33 w 116"/>
                  <a:gd name="T45" fmla="*/ 282 h 382"/>
                  <a:gd name="T46" fmla="*/ 40 w 116"/>
                  <a:gd name="T47" fmla="*/ 262 h 382"/>
                  <a:gd name="T48" fmla="*/ 45 w 116"/>
                  <a:gd name="T49" fmla="*/ 242 h 382"/>
                  <a:gd name="T50" fmla="*/ 47 w 116"/>
                  <a:gd name="T51" fmla="*/ 221 h 382"/>
                  <a:gd name="T52" fmla="*/ 50 w 116"/>
                  <a:gd name="T53" fmla="*/ 194 h 382"/>
                  <a:gd name="T54" fmla="*/ 54 w 116"/>
                  <a:gd name="T55" fmla="*/ 168 h 382"/>
                  <a:gd name="T56" fmla="*/ 59 w 116"/>
                  <a:gd name="T57" fmla="*/ 141 h 382"/>
                  <a:gd name="T58" fmla="*/ 64 w 116"/>
                  <a:gd name="T59" fmla="*/ 116 h 382"/>
                  <a:gd name="T60" fmla="*/ 72 w 116"/>
                  <a:gd name="T61" fmla="*/ 90 h 382"/>
                  <a:gd name="T62" fmla="*/ 79 w 116"/>
                  <a:gd name="T63" fmla="*/ 66 h 382"/>
                  <a:gd name="T64" fmla="*/ 89 w 116"/>
                  <a:gd name="T65" fmla="*/ 41 h 382"/>
                  <a:gd name="T66" fmla="*/ 102 w 116"/>
                  <a:gd name="T67" fmla="*/ 19 h 382"/>
                  <a:gd name="T68" fmla="*/ 116 w 116"/>
                  <a:gd name="T69" fmla="*/ 0 h 382"/>
                  <a:gd name="T70" fmla="*/ 114 w 116"/>
                  <a:gd name="T71" fmla="*/ 9 h 382"/>
                  <a:gd name="T72" fmla="*/ 110 w 116"/>
                  <a:gd name="T73" fmla="*/ 16 h 382"/>
                  <a:gd name="T74" fmla="*/ 106 w 116"/>
                  <a:gd name="T75" fmla="*/ 24 h 382"/>
                  <a:gd name="T76" fmla="*/ 102 w 116"/>
                  <a:gd name="T77" fmla="*/ 33 h 382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16"/>
                  <a:gd name="T118" fmla="*/ 0 h 382"/>
                  <a:gd name="T119" fmla="*/ 116 w 116"/>
                  <a:gd name="T120" fmla="*/ 382 h 382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16" h="382">
                    <a:moveTo>
                      <a:pt x="102" y="33"/>
                    </a:moveTo>
                    <a:lnTo>
                      <a:pt x="94" y="54"/>
                    </a:lnTo>
                    <a:lnTo>
                      <a:pt x="87" y="76"/>
                    </a:lnTo>
                    <a:lnTo>
                      <a:pt x="80" y="98"/>
                    </a:lnTo>
                    <a:lnTo>
                      <a:pt x="74" y="120"/>
                    </a:lnTo>
                    <a:lnTo>
                      <a:pt x="69" y="143"/>
                    </a:lnTo>
                    <a:lnTo>
                      <a:pt x="64" y="165"/>
                    </a:lnTo>
                    <a:lnTo>
                      <a:pt x="62" y="190"/>
                    </a:lnTo>
                    <a:lnTo>
                      <a:pt x="59" y="212"/>
                    </a:lnTo>
                    <a:lnTo>
                      <a:pt x="53" y="234"/>
                    </a:lnTo>
                    <a:lnTo>
                      <a:pt x="49" y="257"/>
                    </a:lnTo>
                    <a:lnTo>
                      <a:pt x="45" y="278"/>
                    </a:lnTo>
                    <a:lnTo>
                      <a:pt x="35" y="298"/>
                    </a:lnTo>
                    <a:lnTo>
                      <a:pt x="26" y="319"/>
                    </a:lnTo>
                    <a:lnTo>
                      <a:pt x="17" y="339"/>
                    </a:lnTo>
                    <a:lnTo>
                      <a:pt x="10" y="361"/>
                    </a:lnTo>
                    <a:lnTo>
                      <a:pt x="3" y="382"/>
                    </a:lnTo>
                    <a:lnTo>
                      <a:pt x="0" y="382"/>
                    </a:lnTo>
                    <a:lnTo>
                      <a:pt x="5" y="361"/>
                    </a:lnTo>
                    <a:lnTo>
                      <a:pt x="10" y="341"/>
                    </a:lnTo>
                    <a:lnTo>
                      <a:pt x="19" y="321"/>
                    </a:lnTo>
                    <a:lnTo>
                      <a:pt x="26" y="302"/>
                    </a:lnTo>
                    <a:lnTo>
                      <a:pt x="33" y="282"/>
                    </a:lnTo>
                    <a:lnTo>
                      <a:pt x="40" y="262"/>
                    </a:lnTo>
                    <a:lnTo>
                      <a:pt x="45" y="242"/>
                    </a:lnTo>
                    <a:lnTo>
                      <a:pt x="47" y="221"/>
                    </a:lnTo>
                    <a:lnTo>
                      <a:pt x="50" y="194"/>
                    </a:lnTo>
                    <a:lnTo>
                      <a:pt x="54" y="168"/>
                    </a:lnTo>
                    <a:lnTo>
                      <a:pt x="59" y="141"/>
                    </a:lnTo>
                    <a:lnTo>
                      <a:pt x="64" y="116"/>
                    </a:lnTo>
                    <a:lnTo>
                      <a:pt x="72" y="90"/>
                    </a:lnTo>
                    <a:lnTo>
                      <a:pt x="79" y="66"/>
                    </a:lnTo>
                    <a:lnTo>
                      <a:pt x="89" y="41"/>
                    </a:lnTo>
                    <a:lnTo>
                      <a:pt x="102" y="19"/>
                    </a:lnTo>
                    <a:lnTo>
                      <a:pt x="116" y="0"/>
                    </a:lnTo>
                    <a:lnTo>
                      <a:pt x="114" y="9"/>
                    </a:lnTo>
                    <a:lnTo>
                      <a:pt x="110" y="16"/>
                    </a:lnTo>
                    <a:lnTo>
                      <a:pt x="106" y="24"/>
                    </a:lnTo>
                    <a:lnTo>
                      <a:pt x="102" y="3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44" name="Freeform 427"/>
              <p:cNvSpPr>
                <a:spLocks/>
              </p:cNvSpPr>
              <p:nvPr/>
            </p:nvSpPr>
            <p:spPr bwMode="auto">
              <a:xfrm>
                <a:off x="2878" y="1127"/>
                <a:ext cx="8" cy="148"/>
              </a:xfrm>
              <a:custGeom>
                <a:avLst/>
                <a:gdLst>
                  <a:gd name="T0" fmla="*/ 8 w 8"/>
                  <a:gd name="T1" fmla="*/ 1 h 148"/>
                  <a:gd name="T2" fmla="*/ 8 w 8"/>
                  <a:gd name="T3" fmla="*/ 37 h 148"/>
                  <a:gd name="T4" fmla="*/ 7 w 8"/>
                  <a:gd name="T5" fmla="*/ 71 h 148"/>
                  <a:gd name="T6" fmla="*/ 5 w 8"/>
                  <a:gd name="T7" fmla="*/ 105 h 148"/>
                  <a:gd name="T8" fmla="*/ 4 w 8"/>
                  <a:gd name="T9" fmla="*/ 139 h 148"/>
                  <a:gd name="T10" fmla="*/ 1 w 8"/>
                  <a:gd name="T11" fmla="*/ 148 h 148"/>
                  <a:gd name="T12" fmla="*/ 0 w 8"/>
                  <a:gd name="T13" fmla="*/ 111 h 148"/>
                  <a:gd name="T14" fmla="*/ 0 w 8"/>
                  <a:gd name="T15" fmla="*/ 74 h 148"/>
                  <a:gd name="T16" fmla="*/ 1 w 8"/>
                  <a:gd name="T17" fmla="*/ 37 h 148"/>
                  <a:gd name="T18" fmla="*/ 5 w 8"/>
                  <a:gd name="T19" fmla="*/ 0 h 148"/>
                  <a:gd name="T20" fmla="*/ 7 w 8"/>
                  <a:gd name="T21" fmla="*/ 0 h 148"/>
                  <a:gd name="T22" fmla="*/ 7 w 8"/>
                  <a:gd name="T23" fmla="*/ 0 h 148"/>
                  <a:gd name="T24" fmla="*/ 8 w 8"/>
                  <a:gd name="T25" fmla="*/ 1 h 148"/>
                  <a:gd name="T26" fmla="*/ 8 w 8"/>
                  <a:gd name="T27" fmla="*/ 1 h 14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8"/>
                  <a:gd name="T43" fmla="*/ 0 h 148"/>
                  <a:gd name="T44" fmla="*/ 8 w 8"/>
                  <a:gd name="T45" fmla="*/ 148 h 14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8" h="148">
                    <a:moveTo>
                      <a:pt x="8" y="1"/>
                    </a:moveTo>
                    <a:lnTo>
                      <a:pt x="8" y="37"/>
                    </a:lnTo>
                    <a:lnTo>
                      <a:pt x="7" y="71"/>
                    </a:lnTo>
                    <a:lnTo>
                      <a:pt x="5" y="105"/>
                    </a:lnTo>
                    <a:lnTo>
                      <a:pt x="4" y="139"/>
                    </a:lnTo>
                    <a:lnTo>
                      <a:pt x="1" y="148"/>
                    </a:lnTo>
                    <a:lnTo>
                      <a:pt x="0" y="111"/>
                    </a:lnTo>
                    <a:lnTo>
                      <a:pt x="0" y="74"/>
                    </a:lnTo>
                    <a:lnTo>
                      <a:pt x="1" y="37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8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45" name="Freeform 428"/>
              <p:cNvSpPr>
                <a:spLocks/>
              </p:cNvSpPr>
              <p:nvPr/>
            </p:nvSpPr>
            <p:spPr bwMode="auto">
              <a:xfrm>
                <a:off x="2633" y="1149"/>
                <a:ext cx="32" cy="119"/>
              </a:xfrm>
              <a:custGeom>
                <a:avLst/>
                <a:gdLst>
                  <a:gd name="T0" fmla="*/ 32 w 32"/>
                  <a:gd name="T1" fmla="*/ 119 h 119"/>
                  <a:gd name="T2" fmla="*/ 24 w 32"/>
                  <a:gd name="T3" fmla="*/ 89 h 119"/>
                  <a:gd name="T4" fmla="*/ 15 w 32"/>
                  <a:gd name="T5" fmla="*/ 59 h 119"/>
                  <a:gd name="T6" fmla="*/ 7 w 32"/>
                  <a:gd name="T7" fmla="*/ 29 h 119"/>
                  <a:gd name="T8" fmla="*/ 0 w 32"/>
                  <a:gd name="T9" fmla="*/ 0 h 119"/>
                  <a:gd name="T10" fmla="*/ 14 w 32"/>
                  <a:gd name="T11" fmla="*/ 27 h 119"/>
                  <a:gd name="T12" fmla="*/ 22 w 32"/>
                  <a:gd name="T13" fmla="*/ 57 h 119"/>
                  <a:gd name="T14" fmla="*/ 28 w 32"/>
                  <a:gd name="T15" fmla="*/ 87 h 119"/>
                  <a:gd name="T16" fmla="*/ 32 w 32"/>
                  <a:gd name="T17" fmla="*/ 119 h 11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2"/>
                  <a:gd name="T28" fmla="*/ 0 h 119"/>
                  <a:gd name="T29" fmla="*/ 32 w 32"/>
                  <a:gd name="T30" fmla="*/ 119 h 11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2" h="119">
                    <a:moveTo>
                      <a:pt x="32" y="119"/>
                    </a:moveTo>
                    <a:lnTo>
                      <a:pt x="24" y="89"/>
                    </a:lnTo>
                    <a:lnTo>
                      <a:pt x="15" y="59"/>
                    </a:lnTo>
                    <a:lnTo>
                      <a:pt x="7" y="29"/>
                    </a:lnTo>
                    <a:lnTo>
                      <a:pt x="0" y="0"/>
                    </a:lnTo>
                    <a:lnTo>
                      <a:pt x="14" y="27"/>
                    </a:lnTo>
                    <a:lnTo>
                      <a:pt x="22" y="57"/>
                    </a:lnTo>
                    <a:lnTo>
                      <a:pt x="28" y="87"/>
                    </a:lnTo>
                    <a:lnTo>
                      <a:pt x="32" y="1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46" name="Freeform 429"/>
              <p:cNvSpPr>
                <a:spLocks/>
              </p:cNvSpPr>
              <p:nvPr/>
            </p:nvSpPr>
            <p:spPr bwMode="auto">
              <a:xfrm>
                <a:off x="2910" y="1151"/>
                <a:ext cx="12" cy="94"/>
              </a:xfrm>
              <a:custGeom>
                <a:avLst/>
                <a:gdLst>
                  <a:gd name="T0" fmla="*/ 12 w 12"/>
                  <a:gd name="T1" fmla="*/ 0 h 94"/>
                  <a:gd name="T2" fmla="*/ 12 w 12"/>
                  <a:gd name="T3" fmla="*/ 24 h 94"/>
                  <a:gd name="T4" fmla="*/ 10 w 12"/>
                  <a:gd name="T5" fmla="*/ 47 h 94"/>
                  <a:gd name="T6" fmla="*/ 6 w 12"/>
                  <a:gd name="T7" fmla="*/ 70 h 94"/>
                  <a:gd name="T8" fmla="*/ 3 w 12"/>
                  <a:gd name="T9" fmla="*/ 92 h 94"/>
                  <a:gd name="T10" fmla="*/ 3 w 12"/>
                  <a:gd name="T11" fmla="*/ 92 h 94"/>
                  <a:gd name="T12" fmla="*/ 2 w 12"/>
                  <a:gd name="T13" fmla="*/ 92 h 94"/>
                  <a:gd name="T14" fmla="*/ 2 w 12"/>
                  <a:gd name="T15" fmla="*/ 94 h 94"/>
                  <a:gd name="T16" fmla="*/ 0 w 12"/>
                  <a:gd name="T17" fmla="*/ 94 h 94"/>
                  <a:gd name="T18" fmla="*/ 0 w 12"/>
                  <a:gd name="T19" fmla="*/ 70 h 94"/>
                  <a:gd name="T20" fmla="*/ 3 w 12"/>
                  <a:gd name="T21" fmla="*/ 47 h 94"/>
                  <a:gd name="T22" fmla="*/ 6 w 12"/>
                  <a:gd name="T23" fmla="*/ 23 h 94"/>
                  <a:gd name="T24" fmla="*/ 10 w 12"/>
                  <a:gd name="T25" fmla="*/ 0 h 94"/>
                  <a:gd name="T26" fmla="*/ 12 w 12"/>
                  <a:gd name="T27" fmla="*/ 0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"/>
                  <a:gd name="T43" fmla="*/ 0 h 94"/>
                  <a:gd name="T44" fmla="*/ 12 w 12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" h="94">
                    <a:moveTo>
                      <a:pt x="12" y="0"/>
                    </a:moveTo>
                    <a:lnTo>
                      <a:pt x="12" y="24"/>
                    </a:lnTo>
                    <a:lnTo>
                      <a:pt x="10" y="47"/>
                    </a:lnTo>
                    <a:lnTo>
                      <a:pt x="6" y="70"/>
                    </a:lnTo>
                    <a:lnTo>
                      <a:pt x="3" y="92"/>
                    </a:lnTo>
                    <a:lnTo>
                      <a:pt x="2" y="92"/>
                    </a:lnTo>
                    <a:lnTo>
                      <a:pt x="2" y="94"/>
                    </a:lnTo>
                    <a:lnTo>
                      <a:pt x="0" y="94"/>
                    </a:lnTo>
                    <a:lnTo>
                      <a:pt x="0" y="70"/>
                    </a:lnTo>
                    <a:lnTo>
                      <a:pt x="3" y="47"/>
                    </a:lnTo>
                    <a:lnTo>
                      <a:pt x="6" y="23"/>
                    </a:lnTo>
                    <a:lnTo>
                      <a:pt x="10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47" name="Freeform 430"/>
              <p:cNvSpPr>
                <a:spLocks/>
              </p:cNvSpPr>
              <p:nvPr/>
            </p:nvSpPr>
            <p:spPr bwMode="auto">
              <a:xfrm>
                <a:off x="3071" y="1151"/>
                <a:ext cx="97" cy="325"/>
              </a:xfrm>
              <a:custGeom>
                <a:avLst/>
                <a:gdLst>
                  <a:gd name="T0" fmla="*/ 97 w 97"/>
                  <a:gd name="T1" fmla="*/ 1 h 325"/>
                  <a:gd name="T2" fmla="*/ 89 w 97"/>
                  <a:gd name="T3" fmla="*/ 15 h 325"/>
                  <a:gd name="T4" fmla="*/ 82 w 97"/>
                  <a:gd name="T5" fmla="*/ 30 h 325"/>
                  <a:gd name="T6" fmla="*/ 75 w 97"/>
                  <a:gd name="T7" fmla="*/ 45 h 325"/>
                  <a:gd name="T8" fmla="*/ 67 w 97"/>
                  <a:gd name="T9" fmla="*/ 60 h 325"/>
                  <a:gd name="T10" fmla="*/ 62 w 97"/>
                  <a:gd name="T11" fmla="*/ 75 h 325"/>
                  <a:gd name="T12" fmla="*/ 56 w 97"/>
                  <a:gd name="T13" fmla="*/ 91 h 325"/>
                  <a:gd name="T14" fmla="*/ 52 w 97"/>
                  <a:gd name="T15" fmla="*/ 108 h 325"/>
                  <a:gd name="T16" fmla="*/ 48 w 97"/>
                  <a:gd name="T17" fmla="*/ 124 h 325"/>
                  <a:gd name="T18" fmla="*/ 43 w 97"/>
                  <a:gd name="T19" fmla="*/ 149 h 325"/>
                  <a:gd name="T20" fmla="*/ 40 w 97"/>
                  <a:gd name="T21" fmla="*/ 175 h 325"/>
                  <a:gd name="T22" fmla="*/ 36 w 97"/>
                  <a:gd name="T23" fmla="*/ 201 h 325"/>
                  <a:gd name="T24" fmla="*/ 33 w 97"/>
                  <a:gd name="T25" fmla="*/ 226 h 325"/>
                  <a:gd name="T26" fmla="*/ 28 w 97"/>
                  <a:gd name="T27" fmla="*/ 252 h 325"/>
                  <a:gd name="T28" fmla="*/ 22 w 97"/>
                  <a:gd name="T29" fmla="*/ 278 h 325"/>
                  <a:gd name="T30" fmla="*/ 13 w 97"/>
                  <a:gd name="T31" fmla="*/ 302 h 325"/>
                  <a:gd name="T32" fmla="*/ 3 w 97"/>
                  <a:gd name="T33" fmla="*/ 325 h 325"/>
                  <a:gd name="T34" fmla="*/ 0 w 97"/>
                  <a:gd name="T35" fmla="*/ 325 h 325"/>
                  <a:gd name="T36" fmla="*/ 10 w 97"/>
                  <a:gd name="T37" fmla="*/ 293 h 325"/>
                  <a:gd name="T38" fmla="*/ 18 w 97"/>
                  <a:gd name="T39" fmla="*/ 261 h 325"/>
                  <a:gd name="T40" fmla="*/ 23 w 97"/>
                  <a:gd name="T41" fmla="*/ 228 h 325"/>
                  <a:gd name="T42" fmla="*/ 28 w 97"/>
                  <a:gd name="T43" fmla="*/ 194 h 325"/>
                  <a:gd name="T44" fmla="*/ 32 w 97"/>
                  <a:gd name="T45" fmla="*/ 159 h 325"/>
                  <a:gd name="T46" fmla="*/ 38 w 97"/>
                  <a:gd name="T47" fmla="*/ 127 h 325"/>
                  <a:gd name="T48" fmla="*/ 46 w 97"/>
                  <a:gd name="T49" fmla="*/ 94 h 325"/>
                  <a:gd name="T50" fmla="*/ 59 w 97"/>
                  <a:gd name="T51" fmla="*/ 64 h 325"/>
                  <a:gd name="T52" fmla="*/ 66 w 97"/>
                  <a:gd name="T53" fmla="*/ 47 h 325"/>
                  <a:gd name="T54" fmla="*/ 76 w 97"/>
                  <a:gd name="T55" fmla="*/ 31 h 325"/>
                  <a:gd name="T56" fmla="*/ 86 w 97"/>
                  <a:gd name="T57" fmla="*/ 15 h 325"/>
                  <a:gd name="T58" fmla="*/ 96 w 97"/>
                  <a:gd name="T59" fmla="*/ 0 h 325"/>
                  <a:gd name="T60" fmla="*/ 97 w 97"/>
                  <a:gd name="T61" fmla="*/ 1 h 325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97"/>
                  <a:gd name="T94" fmla="*/ 0 h 325"/>
                  <a:gd name="T95" fmla="*/ 97 w 97"/>
                  <a:gd name="T96" fmla="*/ 325 h 325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97" h="325">
                    <a:moveTo>
                      <a:pt x="97" y="1"/>
                    </a:moveTo>
                    <a:lnTo>
                      <a:pt x="89" y="15"/>
                    </a:lnTo>
                    <a:lnTo>
                      <a:pt x="82" y="30"/>
                    </a:lnTo>
                    <a:lnTo>
                      <a:pt x="75" y="45"/>
                    </a:lnTo>
                    <a:lnTo>
                      <a:pt x="67" y="60"/>
                    </a:lnTo>
                    <a:lnTo>
                      <a:pt x="62" y="75"/>
                    </a:lnTo>
                    <a:lnTo>
                      <a:pt x="56" y="91"/>
                    </a:lnTo>
                    <a:lnTo>
                      <a:pt x="52" y="108"/>
                    </a:lnTo>
                    <a:lnTo>
                      <a:pt x="48" y="124"/>
                    </a:lnTo>
                    <a:lnTo>
                      <a:pt x="43" y="149"/>
                    </a:lnTo>
                    <a:lnTo>
                      <a:pt x="40" y="175"/>
                    </a:lnTo>
                    <a:lnTo>
                      <a:pt x="36" y="201"/>
                    </a:lnTo>
                    <a:lnTo>
                      <a:pt x="33" y="226"/>
                    </a:lnTo>
                    <a:lnTo>
                      <a:pt x="28" y="252"/>
                    </a:lnTo>
                    <a:lnTo>
                      <a:pt x="22" y="278"/>
                    </a:lnTo>
                    <a:lnTo>
                      <a:pt x="13" y="302"/>
                    </a:lnTo>
                    <a:lnTo>
                      <a:pt x="3" y="325"/>
                    </a:lnTo>
                    <a:lnTo>
                      <a:pt x="0" y="325"/>
                    </a:lnTo>
                    <a:lnTo>
                      <a:pt x="10" y="293"/>
                    </a:lnTo>
                    <a:lnTo>
                      <a:pt x="18" y="261"/>
                    </a:lnTo>
                    <a:lnTo>
                      <a:pt x="23" y="228"/>
                    </a:lnTo>
                    <a:lnTo>
                      <a:pt x="28" y="194"/>
                    </a:lnTo>
                    <a:lnTo>
                      <a:pt x="32" y="159"/>
                    </a:lnTo>
                    <a:lnTo>
                      <a:pt x="38" y="127"/>
                    </a:lnTo>
                    <a:lnTo>
                      <a:pt x="46" y="94"/>
                    </a:lnTo>
                    <a:lnTo>
                      <a:pt x="59" y="64"/>
                    </a:lnTo>
                    <a:lnTo>
                      <a:pt x="66" y="47"/>
                    </a:lnTo>
                    <a:lnTo>
                      <a:pt x="76" y="31"/>
                    </a:lnTo>
                    <a:lnTo>
                      <a:pt x="86" y="15"/>
                    </a:lnTo>
                    <a:lnTo>
                      <a:pt x="96" y="0"/>
                    </a:lnTo>
                    <a:lnTo>
                      <a:pt x="97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48" name="Freeform 431"/>
              <p:cNvSpPr>
                <a:spLocks/>
              </p:cNvSpPr>
              <p:nvPr/>
            </p:nvSpPr>
            <p:spPr bwMode="auto">
              <a:xfrm>
                <a:off x="2789" y="1152"/>
                <a:ext cx="30" cy="111"/>
              </a:xfrm>
              <a:custGeom>
                <a:avLst/>
                <a:gdLst>
                  <a:gd name="T0" fmla="*/ 30 w 30"/>
                  <a:gd name="T1" fmla="*/ 111 h 111"/>
                  <a:gd name="T2" fmla="*/ 29 w 30"/>
                  <a:gd name="T3" fmla="*/ 108 h 111"/>
                  <a:gd name="T4" fmla="*/ 23 w 30"/>
                  <a:gd name="T5" fmla="*/ 81 h 111"/>
                  <a:gd name="T6" fmla="*/ 16 w 30"/>
                  <a:gd name="T7" fmla="*/ 53 h 111"/>
                  <a:gd name="T8" fmla="*/ 9 w 30"/>
                  <a:gd name="T9" fmla="*/ 26 h 111"/>
                  <a:gd name="T10" fmla="*/ 0 w 30"/>
                  <a:gd name="T11" fmla="*/ 0 h 111"/>
                  <a:gd name="T12" fmla="*/ 15 w 30"/>
                  <a:gd name="T13" fmla="*/ 26 h 111"/>
                  <a:gd name="T14" fmla="*/ 23 w 30"/>
                  <a:gd name="T15" fmla="*/ 53 h 111"/>
                  <a:gd name="T16" fmla="*/ 27 w 30"/>
                  <a:gd name="T17" fmla="*/ 83 h 111"/>
                  <a:gd name="T18" fmla="*/ 30 w 30"/>
                  <a:gd name="T19" fmla="*/ 111 h 1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0"/>
                  <a:gd name="T31" fmla="*/ 0 h 111"/>
                  <a:gd name="T32" fmla="*/ 30 w 30"/>
                  <a:gd name="T33" fmla="*/ 111 h 1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0" h="111">
                    <a:moveTo>
                      <a:pt x="30" y="111"/>
                    </a:moveTo>
                    <a:lnTo>
                      <a:pt x="29" y="108"/>
                    </a:lnTo>
                    <a:lnTo>
                      <a:pt x="23" y="81"/>
                    </a:lnTo>
                    <a:lnTo>
                      <a:pt x="16" y="53"/>
                    </a:lnTo>
                    <a:lnTo>
                      <a:pt x="9" y="26"/>
                    </a:lnTo>
                    <a:lnTo>
                      <a:pt x="0" y="0"/>
                    </a:lnTo>
                    <a:lnTo>
                      <a:pt x="15" y="26"/>
                    </a:lnTo>
                    <a:lnTo>
                      <a:pt x="23" y="53"/>
                    </a:lnTo>
                    <a:lnTo>
                      <a:pt x="27" y="83"/>
                    </a:lnTo>
                    <a:lnTo>
                      <a:pt x="30" y="1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49" name="Freeform 432"/>
              <p:cNvSpPr>
                <a:spLocks/>
              </p:cNvSpPr>
              <p:nvPr/>
            </p:nvSpPr>
            <p:spPr bwMode="auto">
              <a:xfrm>
                <a:off x="3042" y="1161"/>
                <a:ext cx="35" cy="184"/>
              </a:xfrm>
              <a:custGeom>
                <a:avLst/>
                <a:gdLst>
                  <a:gd name="T0" fmla="*/ 20 w 35"/>
                  <a:gd name="T1" fmla="*/ 64 h 184"/>
                  <a:gd name="T2" fmla="*/ 14 w 35"/>
                  <a:gd name="T3" fmla="*/ 94 h 184"/>
                  <a:gd name="T4" fmla="*/ 8 w 35"/>
                  <a:gd name="T5" fmla="*/ 122 h 184"/>
                  <a:gd name="T6" fmla="*/ 2 w 35"/>
                  <a:gd name="T7" fmla="*/ 151 h 184"/>
                  <a:gd name="T8" fmla="*/ 2 w 35"/>
                  <a:gd name="T9" fmla="*/ 182 h 184"/>
                  <a:gd name="T10" fmla="*/ 1 w 35"/>
                  <a:gd name="T11" fmla="*/ 184 h 184"/>
                  <a:gd name="T12" fmla="*/ 1 w 35"/>
                  <a:gd name="T13" fmla="*/ 184 h 184"/>
                  <a:gd name="T14" fmla="*/ 1 w 35"/>
                  <a:gd name="T15" fmla="*/ 184 h 184"/>
                  <a:gd name="T16" fmla="*/ 0 w 35"/>
                  <a:gd name="T17" fmla="*/ 184 h 184"/>
                  <a:gd name="T18" fmla="*/ 0 w 35"/>
                  <a:gd name="T19" fmla="*/ 162 h 184"/>
                  <a:gd name="T20" fmla="*/ 0 w 35"/>
                  <a:gd name="T21" fmla="*/ 141 h 184"/>
                  <a:gd name="T22" fmla="*/ 1 w 35"/>
                  <a:gd name="T23" fmla="*/ 119 h 184"/>
                  <a:gd name="T24" fmla="*/ 2 w 35"/>
                  <a:gd name="T25" fmla="*/ 98 h 184"/>
                  <a:gd name="T26" fmla="*/ 8 w 35"/>
                  <a:gd name="T27" fmla="*/ 74 h 184"/>
                  <a:gd name="T28" fmla="*/ 15 w 35"/>
                  <a:gd name="T29" fmla="*/ 48 h 184"/>
                  <a:gd name="T30" fmla="*/ 24 w 35"/>
                  <a:gd name="T31" fmla="*/ 24 h 184"/>
                  <a:gd name="T32" fmla="*/ 35 w 35"/>
                  <a:gd name="T33" fmla="*/ 0 h 184"/>
                  <a:gd name="T34" fmla="*/ 31 w 35"/>
                  <a:gd name="T35" fmla="*/ 15 h 184"/>
                  <a:gd name="T36" fmla="*/ 28 w 35"/>
                  <a:gd name="T37" fmla="*/ 31 h 184"/>
                  <a:gd name="T38" fmla="*/ 24 w 35"/>
                  <a:gd name="T39" fmla="*/ 48 h 184"/>
                  <a:gd name="T40" fmla="*/ 20 w 35"/>
                  <a:gd name="T41" fmla="*/ 64 h 18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35"/>
                  <a:gd name="T64" fmla="*/ 0 h 184"/>
                  <a:gd name="T65" fmla="*/ 35 w 35"/>
                  <a:gd name="T66" fmla="*/ 184 h 18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35" h="184">
                    <a:moveTo>
                      <a:pt x="20" y="64"/>
                    </a:moveTo>
                    <a:lnTo>
                      <a:pt x="14" y="94"/>
                    </a:lnTo>
                    <a:lnTo>
                      <a:pt x="8" y="122"/>
                    </a:lnTo>
                    <a:lnTo>
                      <a:pt x="2" y="151"/>
                    </a:lnTo>
                    <a:lnTo>
                      <a:pt x="2" y="182"/>
                    </a:lnTo>
                    <a:lnTo>
                      <a:pt x="1" y="184"/>
                    </a:lnTo>
                    <a:lnTo>
                      <a:pt x="0" y="184"/>
                    </a:lnTo>
                    <a:lnTo>
                      <a:pt x="0" y="162"/>
                    </a:lnTo>
                    <a:lnTo>
                      <a:pt x="0" y="141"/>
                    </a:lnTo>
                    <a:lnTo>
                      <a:pt x="1" y="119"/>
                    </a:lnTo>
                    <a:lnTo>
                      <a:pt x="2" y="98"/>
                    </a:lnTo>
                    <a:lnTo>
                      <a:pt x="8" y="74"/>
                    </a:lnTo>
                    <a:lnTo>
                      <a:pt x="15" y="48"/>
                    </a:lnTo>
                    <a:lnTo>
                      <a:pt x="24" y="24"/>
                    </a:lnTo>
                    <a:lnTo>
                      <a:pt x="35" y="0"/>
                    </a:lnTo>
                    <a:lnTo>
                      <a:pt x="31" y="15"/>
                    </a:lnTo>
                    <a:lnTo>
                      <a:pt x="28" y="31"/>
                    </a:lnTo>
                    <a:lnTo>
                      <a:pt x="24" y="48"/>
                    </a:lnTo>
                    <a:lnTo>
                      <a:pt x="20" y="6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50" name="Freeform 433"/>
              <p:cNvSpPr>
                <a:spLocks/>
              </p:cNvSpPr>
              <p:nvPr/>
            </p:nvSpPr>
            <p:spPr bwMode="auto">
              <a:xfrm>
                <a:off x="2660" y="1162"/>
                <a:ext cx="25" cy="79"/>
              </a:xfrm>
              <a:custGeom>
                <a:avLst/>
                <a:gdLst>
                  <a:gd name="T0" fmla="*/ 25 w 25"/>
                  <a:gd name="T1" fmla="*/ 79 h 79"/>
                  <a:gd name="T2" fmla="*/ 21 w 25"/>
                  <a:gd name="T3" fmla="*/ 67 h 79"/>
                  <a:gd name="T4" fmla="*/ 18 w 25"/>
                  <a:gd name="T5" fmla="*/ 57 h 79"/>
                  <a:gd name="T6" fmla="*/ 15 w 25"/>
                  <a:gd name="T7" fmla="*/ 46 h 79"/>
                  <a:gd name="T8" fmla="*/ 11 w 25"/>
                  <a:gd name="T9" fmla="*/ 36 h 79"/>
                  <a:gd name="T10" fmla="*/ 0 w 25"/>
                  <a:gd name="T11" fmla="*/ 0 h 79"/>
                  <a:gd name="T12" fmla="*/ 11 w 25"/>
                  <a:gd name="T13" fmla="*/ 17 h 79"/>
                  <a:gd name="T14" fmla="*/ 18 w 25"/>
                  <a:gd name="T15" fmla="*/ 37 h 79"/>
                  <a:gd name="T16" fmla="*/ 23 w 25"/>
                  <a:gd name="T17" fmla="*/ 59 h 79"/>
                  <a:gd name="T18" fmla="*/ 25 w 25"/>
                  <a:gd name="T19" fmla="*/ 79 h 7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5"/>
                  <a:gd name="T31" fmla="*/ 0 h 79"/>
                  <a:gd name="T32" fmla="*/ 25 w 25"/>
                  <a:gd name="T33" fmla="*/ 79 h 7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5" h="79">
                    <a:moveTo>
                      <a:pt x="25" y="79"/>
                    </a:moveTo>
                    <a:lnTo>
                      <a:pt x="21" y="67"/>
                    </a:lnTo>
                    <a:lnTo>
                      <a:pt x="18" y="57"/>
                    </a:lnTo>
                    <a:lnTo>
                      <a:pt x="15" y="46"/>
                    </a:lnTo>
                    <a:lnTo>
                      <a:pt x="11" y="36"/>
                    </a:lnTo>
                    <a:lnTo>
                      <a:pt x="0" y="0"/>
                    </a:lnTo>
                    <a:lnTo>
                      <a:pt x="11" y="17"/>
                    </a:lnTo>
                    <a:lnTo>
                      <a:pt x="18" y="37"/>
                    </a:lnTo>
                    <a:lnTo>
                      <a:pt x="23" y="59"/>
                    </a:lnTo>
                    <a:lnTo>
                      <a:pt x="25" y="7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51" name="Freeform 434"/>
              <p:cNvSpPr>
                <a:spLocks/>
              </p:cNvSpPr>
              <p:nvPr/>
            </p:nvSpPr>
            <p:spPr bwMode="auto">
              <a:xfrm>
                <a:off x="2728" y="1169"/>
                <a:ext cx="20" cy="107"/>
              </a:xfrm>
              <a:custGeom>
                <a:avLst/>
                <a:gdLst>
                  <a:gd name="T0" fmla="*/ 17 w 20"/>
                  <a:gd name="T1" fmla="*/ 54 h 107"/>
                  <a:gd name="T2" fmla="*/ 20 w 20"/>
                  <a:gd name="T3" fmla="*/ 67 h 107"/>
                  <a:gd name="T4" fmla="*/ 20 w 20"/>
                  <a:gd name="T5" fmla="*/ 80 h 107"/>
                  <a:gd name="T6" fmla="*/ 19 w 20"/>
                  <a:gd name="T7" fmla="*/ 94 h 107"/>
                  <a:gd name="T8" fmla="*/ 19 w 20"/>
                  <a:gd name="T9" fmla="*/ 107 h 107"/>
                  <a:gd name="T10" fmla="*/ 14 w 20"/>
                  <a:gd name="T11" fmla="*/ 79 h 107"/>
                  <a:gd name="T12" fmla="*/ 10 w 20"/>
                  <a:gd name="T13" fmla="*/ 53 h 107"/>
                  <a:gd name="T14" fmla="*/ 4 w 20"/>
                  <a:gd name="T15" fmla="*/ 26 h 107"/>
                  <a:gd name="T16" fmla="*/ 0 w 20"/>
                  <a:gd name="T17" fmla="*/ 0 h 107"/>
                  <a:gd name="T18" fmla="*/ 6 w 20"/>
                  <a:gd name="T19" fmla="*/ 13 h 107"/>
                  <a:gd name="T20" fmla="*/ 10 w 20"/>
                  <a:gd name="T21" fmla="*/ 26 h 107"/>
                  <a:gd name="T22" fmla="*/ 14 w 20"/>
                  <a:gd name="T23" fmla="*/ 40 h 107"/>
                  <a:gd name="T24" fmla="*/ 17 w 20"/>
                  <a:gd name="T25" fmla="*/ 54 h 10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0"/>
                  <a:gd name="T40" fmla="*/ 0 h 107"/>
                  <a:gd name="T41" fmla="*/ 20 w 20"/>
                  <a:gd name="T42" fmla="*/ 107 h 10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0" h="107">
                    <a:moveTo>
                      <a:pt x="17" y="54"/>
                    </a:moveTo>
                    <a:lnTo>
                      <a:pt x="20" y="67"/>
                    </a:lnTo>
                    <a:lnTo>
                      <a:pt x="20" y="80"/>
                    </a:lnTo>
                    <a:lnTo>
                      <a:pt x="19" y="94"/>
                    </a:lnTo>
                    <a:lnTo>
                      <a:pt x="19" y="107"/>
                    </a:lnTo>
                    <a:lnTo>
                      <a:pt x="14" y="79"/>
                    </a:lnTo>
                    <a:lnTo>
                      <a:pt x="10" y="53"/>
                    </a:lnTo>
                    <a:lnTo>
                      <a:pt x="4" y="26"/>
                    </a:lnTo>
                    <a:lnTo>
                      <a:pt x="0" y="0"/>
                    </a:lnTo>
                    <a:lnTo>
                      <a:pt x="6" y="13"/>
                    </a:lnTo>
                    <a:lnTo>
                      <a:pt x="10" y="26"/>
                    </a:lnTo>
                    <a:lnTo>
                      <a:pt x="14" y="40"/>
                    </a:lnTo>
                    <a:lnTo>
                      <a:pt x="17" y="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52" name="Freeform 435"/>
              <p:cNvSpPr>
                <a:spLocks/>
              </p:cNvSpPr>
              <p:nvPr/>
            </p:nvSpPr>
            <p:spPr bwMode="auto">
              <a:xfrm>
                <a:off x="2979" y="1174"/>
                <a:ext cx="18" cy="131"/>
              </a:xfrm>
              <a:custGeom>
                <a:avLst/>
                <a:gdLst>
                  <a:gd name="T0" fmla="*/ 18 w 18"/>
                  <a:gd name="T1" fmla="*/ 1 h 131"/>
                  <a:gd name="T2" fmla="*/ 16 w 18"/>
                  <a:gd name="T3" fmla="*/ 18 h 131"/>
                  <a:gd name="T4" fmla="*/ 14 w 18"/>
                  <a:gd name="T5" fmla="*/ 35 h 131"/>
                  <a:gd name="T6" fmla="*/ 14 w 18"/>
                  <a:gd name="T7" fmla="*/ 52 h 131"/>
                  <a:gd name="T8" fmla="*/ 10 w 18"/>
                  <a:gd name="T9" fmla="*/ 69 h 131"/>
                  <a:gd name="T10" fmla="*/ 8 w 18"/>
                  <a:gd name="T11" fmla="*/ 84 h 131"/>
                  <a:gd name="T12" fmla="*/ 6 w 18"/>
                  <a:gd name="T13" fmla="*/ 99 h 131"/>
                  <a:gd name="T14" fmla="*/ 4 w 18"/>
                  <a:gd name="T15" fmla="*/ 114 h 131"/>
                  <a:gd name="T16" fmla="*/ 3 w 18"/>
                  <a:gd name="T17" fmla="*/ 131 h 131"/>
                  <a:gd name="T18" fmla="*/ 0 w 18"/>
                  <a:gd name="T19" fmla="*/ 124 h 131"/>
                  <a:gd name="T20" fmla="*/ 1 w 18"/>
                  <a:gd name="T21" fmla="*/ 91 h 131"/>
                  <a:gd name="T22" fmla="*/ 4 w 18"/>
                  <a:gd name="T23" fmla="*/ 59 h 131"/>
                  <a:gd name="T24" fmla="*/ 8 w 18"/>
                  <a:gd name="T25" fmla="*/ 28 h 131"/>
                  <a:gd name="T26" fmla="*/ 17 w 18"/>
                  <a:gd name="T27" fmla="*/ 0 h 131"/>
                  <a:gd name="T28" fmla="*/ 18 w 18"/>
                  <a:gd name="T29" fmla="*/ 1 h 13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8"/>
                  <a:gd name="T46" fmla="*/ 0 h 131"/>
                  <a:gd name="T47" fmla="*/ 18 w 18"/>
                  <a:gd name="T48" fmla="*/ 131 h 13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8" h="131">
                    <a:moveTo>
                      <a:pt x="18" y="1"/>
                    </a:moveTo>
                    <a:lnTo>
                      <a:pt x="16" y="18"/>
                    </a:lnTo>
                    <a:lnTo>
                      <a:pt x="14" y="35"/>
                    </a:lnTo>
                    <a:lnTo>
                      <a:pt x="14" y="52"/>
                    </a:lnTo>
                    <a:lnTo>
                      <a:pt x="10" y="69"/>
                    </a:lnTo>
                    <a:lnTo>
                      <a:pt x="8" y="84"/>
                    </a:lnTo>
                    <a:lnTo>
                      <a:pt x="6" y="99"/>
                    </a:lnTo>
                    <a:lnTo>
                      <a:pt x="4" y="114"/>
                    </a:lnTo>
                    <a:lnTo>
                      <a:pt x="3" y="131"/>
                    </a:lnTo>
                    <a:lnTo>
                      <a:pt x="0" y="124"/>
                    </a:lnTo>
                    <a:lnTo>
                      <a:pt x="1" y="91"/>
                    </a:lnTo>
                    <a:lnTo>
                      <a:pt x="4" y="59"/>
                    </a:lnTo>
                    <a:lnTo>
                      <a:pt x="8" y="28"/>
                    </a:lnTo>
                    <a:lnTo>
                      <a:pt x="17" y="0"/>
                    </a:lnTo>
                    <a:lnTo>
                      <a:pt x="18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53" name="Freeform 436"/>
              <p:cNvSpPr>
                <a:spLocks/>
              </p:cNvSpPr>
              <p:nvPr/>
            </p:nvSpPr>
            <p:spPr bwMode="auto">
              <a:xfrm>
                <a:off x="2529" y="1202"/>
                <a:ext cx="62" cy="309"/>
              </a:xfrm>
              <a:custGeom>
                <a:avLst/>
                <a:gdLst>
                  <a:gd name="T0" fmla="*/ 2 w 62"/>
                  <a:gd name="T1" fmla="*/ 0 h 309"/>
                  <a:gd name="T2" fmla="*/ 14 w 62"/>
                  <a:gd name="T3" fmla="*/ 17 h 309"/>
                  <a:gd name="T4" fmla="*/ 25 w 62"/>
                  <a:gd name="T5" fmla="*/ 34 h 309"/>
                  <a:gd name="T6" fmla="*/ 34 w 62"/>
                  <a:gd name="T7" fmla="*/ 51 h 309"/>
                  <a:gd name="T8" fmla="*/ 42 w 62"/>
                  <a:gd name="T9" fmla="*/ 68 h 309"/>
                  <a:gd name="T10" fmla="*/ 50 w 62"/>
                  <a:gd name="T11" fmla="*/ 87 h 309"/>
                  <a:gd name="T12" fmla="*/ 54 w 62"/>
                  <a:gd name="T13" fmla="*/ 106 h 309"/>
                  <a:gd name="T14" fmla="*/ 57 w 62"/>
                  <a:gd name="T15" fmla="*/ 125 h 309"/>
                  <a:gd name="T16" fmla="*/ 57 w 62"/>
                  <a:gd name="T17" fmla="*/ 147 h 309"/>
                  <a:gd name="T18" fmla="*/ 55 w 62"/>
                  <a:gd name="T19" fmla="*/ 187 h 309"/>
                  <a:gd name="T20" fmla="*/ 54 w 62"/>
                  <a:gd name="T21" fmla="*/ 228 h 309"/>
                  <a:gd name="T22" fmla="*/ 55 w 62"/>
                  <a:gd name="T23" fmla="*/ 268 h 309"/>
                  <a:gd name="T24" fmla="*/ 62 w 62"/>
                  <a:gd name="T25" fmla="*/ 305 h 309"/>
                  <a:gd name="T26" fmla="*/ 62 w 62"/>
                  <a:gd name="T27" fmla="*/ 305 h 309"/>
                  <a:gd name="T28" fmla="*/ 62 w 62"/>
                  <a:gd name="T29" fmla="*/ 306 h 309"/>
                  <a:gd name="T30" fmla="*/ 62 w 62"/>
                  <a:gd name="T31" fmla="*/ 308 h 309"/>
                  <a:gd name="T32" fmla="*/ 62 w 62"/>
                  <a:gd name="T33" fmla="*/ 309 h 309"/>
                  <a:gd name="T34" fmla="*/ 48 w 62"/>
                  <a:gd name="T35" fmla="*/ 252 h 309"/>
                  <a:gd name="T36" fmla="*/ 48 w 62"/>
                  <a:gd name="T37" fmla="*/ 191 h 309"/>
                  <a:gd name="T38" fmla="*/ 48 w 62"/>
                  <a:gd name="T39" fmla="*/ 130 h 309"/>
                  <a:gd name="T40" fmla="*/ 35 w 62"/>
                  <a:gd name="T41" fmla="*/ 73 h 309"/>
                  <a:gd name="T42" fmla="*/ 27 w 62"/>
                  <a:gd name="T43" fmla="*/ 54 h 309"/>
                  <a:gd name="T44" fmla="*/ 18 w 62"/>
                  <a:gd name="T45" fmla="*/ 36 h 309"/>
                  <a:gd name="T46" fmla="*/ 8 w 62"/>
                  <a:gd name="T47" fmla="*/ 19 h 309"/>
                  <a:gd name="T48" fmla="*/ 0 w 62"/>
                  <a:gd name="T49" fmla="*/ 0 h 309"/>
                  <a:gd name="T50" fmla="*/ 2 w 62"/>
                  <a:gd name="T51" fmla="*/ 0 h 30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2"/>
                  <a:gd name="T79" fmla="*/ 0 h 309"/>
                  <a:gd name="T80" fmla="*/ 62 w 62"/>
                  <a:gd name="T81" fmla="*/ 309 h 30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2" h="309">
                    <a:moveTo>
                      <a:pt x="2" y="0"/>
                    </a:moveTo>
                    <a:lnTo>
                      <a:pt x="14" y="17"/>
                    </a:lnTo>
                    <a:lnTo>
                      <a:pt x="25" y="34"/>
                    </a:lnTo>
                    <a:lnTo>
                      <a:pt x="34" y="51"/>
                    </a:lnTo>
                    <a:lnTo>
                      <a:pt x="42" y="68"/>
                    </a:lnTo>
                    <a:lnTo>
                      <a:pt x="50" y="87"/>
                    </a:lnTo>
                    <a:lnTo>
                      <a:pt x="54" y="106"/>
                    </a:lnTo>
                    <a:lnTo>
                      <a:pt x="57" y="125"/>
                    </a:lnTo>
                    <a:lnTo>
                      <a:pt x="57" y="147"/>
                    </a:lnTo>
                    <a:lnTo>
                      <a:pt x="55" y="187"/>
                    </a:lnTo>
                    <a:lnTo>
                      <a:pt x="54" y="228"/>
                    </a:lnTo>
                    <a:lnTo>
                      <a:pt x="55" y="268"/>
                    </a:lnTo>
                    <a:lnTo>
                      <a:pt x="62" y="305"/>
                    </a:lnTo>
                    <a:lnTo>
                      <a:pt x="62" y="306"/>
                    </a:lnTo>
                    <a:lnTo>
                      <a:pt x="62" y="308"/>
                    </a:lnTo>
                    <a:lnTo>
                      <a:pt x="62" y="309"/>
                    </a:lnTo>
                    <a:lnTo>
                      <a:pt x="48" y="252"/>
                    </a:lnTo>
                    <a:lnTo>
                      <a:pt x="48" y="191"/>
                    </a:lnTo>
                    <a:lnTo>
                      <a:pt x="48" y="130"/>
                    </a:lnTo>
                    <a:lnTo>
                      <a:pt x="35" y="73"/>
                    </a:lnTo>
                    <a:lnTo>
                      <a:pt x="27" y="54"/>
                    </a:lnTo>
                    <a:lnTo>
                      <a:pt x="18" y="36"/>
                    </a:lnTo>
                    <a:lnTo>
                      <a:pt x="8" y="19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54" name="Freeform 437"/>
              <p:cNvSpPr>
                <a:spLocks/>
              </p:cNvSpPr>
              <p:nvPr/>
            </p:nvSpPr>
            <p:spPr bwMode="auto">
              <a:xfrm>
                <a:off x="2618" y="1222"/>
                <a:ext cx="26" cy="103"/>
              </a:xfrm>
              <a:custGeom>
                <a:avLst/>
                <a:gdLst>
                  <a:gd name="T0" fmla="*/ 15 w 26"/>
                  <a:gd name="T1" fmla="*/ 24 h 103"/>
                  <a:gd name="T2" fmla="*/ 20 w 26"/>
                  <a:gd name="T3" fmla="*/ 44 h 103"/>
                  <a:gd name="T4" fmla="*/ 25 w 26"/>
                  <a:gd name="T5" fmla="*/ 63 h 103"/>
                  <a:gd name="T6" fmla="*/ 26 w 26"/>
                  <a:gd name="T7" fmla="*/ 83 h 103"/>
                  <a:gd name="T8" fmla="*/ 26 w 26"/>
                  <a:gd name="T9" fmla="*/ 103 h 103"/>
                  <a:gd name="T10" fmla="*/ 22 w 26"/>
                  <a:gd name="T11" fmla="*/ 77 h 103"/>
                  <a:gd name="T12" fmla="*/ 15 w 26"/>
                  <a:gd name="T13" fmla="*/ 51 h 103"/>
                  <a:gd name="T14" fmla="*/ 6 w 26"/>
                  <a:gd name="T15" fmla="*/ 26 h 103"/>
                  <a:gd name="T16" fmla="*/ 0 w 26"/>
                  <a:gd name="T17" fmla="*/ 0 h 103"/>
                  <a:gd name="T18" fmla="*/ 5 w 26"/>
                  <a:gd name="T19" fmla="*/ 4 h 103"/>
                  <a:gd name="T20" fmla="*/ 9 w 26"/>
                  <a:gd name="T21" fmla="*/ 11 h 103"/>
                  <a:gd name="T22" fmla="*/ 12 w 26"/>
                  <a:gd name="T23" fmla="*/ 17 h 103"/>
                  <a:gd name="T24" fmla="*/ 15 w 26"/>
                  <a:gd name="T25" fmla="*/ 24 h 10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6"/>
                  <a:gd name="T40" fmla="*/ 0 h 103"/>
                  <a:gd name="T41" fmla="*/ 26 w 26"/>
                  <a:gd name="T42" fmla="*/ 103 h 10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6" h="103">
                    <a:moveTo>
                      <a:pt x="15" y="24"/>
                    </a:moveTo>
                    <a:lnTo>
                      <a:pt x="20" y="44"/>
                    </a:lnTo>
                    <a:lnTo>
                      <a:pt x="25" y="63"/>
                    </a:lnTo>
                    <a:lnTo>
                      <a:pt x="26" y="83"/>
                    </a:lnTo>
                    <a:lnTo>
                      <a:pt x="26" y="103"/>
                    </a:lnTo>
                    <a:lnTo>
                      <a:pt x="22" y="77"/>
                    </a:lnTo>
                    <a:lnTo>
                      <a:pt x="15" y="51"/>
                    </a:lnTo>
                    <a:lnTo>
                      <a:pt x="6" y="26"/>
                    </a:lnTo>
                    <a:lnTo>
                      <a:pt x="0" y="0"/>
                    </a:lnTo>
                    <a:lnTo>
                      <a:pt x="5" y="4"/>
                    </a:lnTo>
                    <a:lnTo>
                      <a:pt x="9" y="11"/>
                    </a:lnTo>
                    <a:lnTo>
                      <a:pt x="12" y="17"/>
                    </a:lnTo>
                    <a:lnTo>
                      <a:pt x="15" y="2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55" name="Freeform 438"/>
              <p:cNvSpPr>
                <a:spLocks/>
              </p:cNvSpPr>
              <p:nvPr/>
            </p:nvSpPr>
            <p:spPr bwMode="auto">
              <a:xfrm>
                <a:off x="3136" y="1225"/>
                <a:ext cx="35" cy="80"/>
              </a:xfrm>
              <a:custGeom>
                <a:avLst/>
                <a:gdLst>
                  <a:gd name="T0" fmla="*/ 34 w 35"/>
                  <a:gd name="T1" fmla="*/ 8 h 80"/>
                  <a:gd name="T2" fmla="*/ 24 w 35"/>
                  <a:gd name="T3" fmla="*/ 26 h 80"/>
                  <a:gd name="T4" fmla="*/ 15 w 35"/>
                  <a:gd name="T5" fmla="*/ 44 h 80"/>
                  <a:gd name="T6" fmla="*/ 7 w 35"/>
                  <a:gd name="T7" fmla="*/ 63 h 80"/>
                  <a:gd name="T8" fmla="*/ 0 w 35"/>
                  <a:gd name="T9" fmla="*/ 80 h 80"/>
                  <a:gd name="T10" fmla="*/ 4 w 35"/>
                  <a:gd name="T11" fmla="*/ 58 h 80"/>
                  <a:gd name="T12" fmla="*/ 12 w 35"/>
                  <a:gd name="T13" fmla="*/ 37 h 80"/>
                  <a:gd name="T14" fmla="*/ 22 w 35"/>
                  <a:gd name="T15" fmla="*/ 18 h 80"/>
                  <a:gd name="T16" fmla="*/ 35 w 35"/>
                  <a:gd name="T17" fmla="*/ 0 h 80"/>
                  <a:gd name="T18" fmla="*/ 34 w 35"/>
                  <a:gd name="T19" fmla="*/ 8 h 8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5"/>
                  <a:gd name="T31" fmla="*/ 0 h 80"/>
                  <a:gd name="T32" fmla="*/ 35 w 35"/>
                  <a:gd name="T33" fmla="*/ 80 h 8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5" h="80">
                    <a:moveTo>
                      <a:pt x="34" y="8"/>
                    </a:moveTo>
                    <a:lnTo>
                      <a:pt x="24" y="26"/>
                    </a:lnTo>
                    <a:lnTo>
                      <a:pt x="15" y="44"/>
                    </a:lnTo>
                    <a:lnTo>
                      <a:pt x="7" y="63"/>
                    </a:lnTo>
                    <a:lnTo>
                      <a:pt x="0" y="80"/>
                    </a:lnTo>
                    <a:lnTo>
                      <a:pt x="4" y="58"/>
                    </a:lnTo>
                    <a:lnTo>
                      <a:pt x="12" y="37"/>
                    </a:lnTo>
                    <a:lnTo>
                      <a:pt x="22" y="18"/>
                    </a:lnTo>
                    <a:lnTo>
                      <a:pt x="35" y="0"/>
                    </a:lnTo>
                    <a:lnTo>
                      <a:pt x="34" y="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56" name="Freeform 439"/>
              <p:cNvSpPr>
                <a:spLocks/>
              </p:cNvSpPr>
              <p:nvPr/>
            </p:nvSpPr>
            <p:spPr bwMode="auto">
              <a:xfrm>
                <a:off x="2584" y="1233"/>
                <a:ext cx="33" cy="206"/>
              </a:xfrm>
              <a:custGeom>
                <a:avLst/>
                <a:gdLst>
                  <a:gd name="T0" fmla="*/ 26 w 33"/>
                  <a:gd name="T1" fmla="*/ 206 h 206"/>
                  <a:gd name="T2" fmla="*/ 23 w 33"/>
                  <a:gd name="T3" fmla="*/ 186 h 206"/>
                  <a:gd name="T4" fmla="*/ 23 w 33"/>
                  <a:gd name="T5" fmla="*/ 166 h 206"/>
                  <a:gd name="T6" fmla="*/ 24 w 33"/>
                  <a:gd name="T7" fmla="*/ 144 h 206"/>
                  <a:gd name="T8" fmla="*/ 23 w 33"/>
                  <a:gd name="T9" fmla="*/ 124 h 206"/>
                  <a:gd name="T10" fmla="*/ 22 w 33"/>
                  <a:gd name="T11" fmla="*/ 93 h 206"/>
                  <a:gd name="T12" fmla="*/ 17 w 33"/>
                  <a:gd name="T13" fmla="*/ 65 h 206"/>
                  <a:gd name="T14" fmla="*/ 10 w 33"/>
                  <a:gd name="T15" fmla="*/ 36 h 206"/>
                  <a:gd name="T16" fmla="*/ 2 w 33"/>
                  <a:gd name="T17" fmla="*/ 9 h 206"/>
                  <a:gd name="T18" fmla="*/ 0 w 33"/>
                  <a:gd name="T19" fmla="*/ 0 h 206"/>
                  <a:gd name="T20" fmla="*/ 14 w 33"/>
                  <a:gd name="T21" fmla="*/ 23 h 206"/>
                  <a:gd name="T22" fmla="*/ 24 w 33"/>
                  <a:gd name="T23" fmla="*/ 46 h 206"/>
                  <a:gd name="T24" fmla="*/ 30 w 33"/>
                  <a:gd name="T25" fmla="*/ 72 h 206"/>
                  <a:gd name="T26" fmla="*/ 33 w 33"/>
                  <a:gd name="T27" fmla="*/ 99 h 206"/>
                  <a:gd name="T28" fmla="*/ 33 w 33"/>
                  <a:gd name="T29" fmla="*/ 124 h 206"/>
                  <a:gd name="T30" fmla="*/ 32 w 33"/>
                  <a:gd name="T31" fmla="*/ 151 h 206"/>
                  <a:gd name="T32" fmla="*/ 29 w 33"/>
                  <a:gd name="T33" fmla="*/ 179 h 206"/>
                  <a:gd name="T34" fmla="*/ 26 w 33"/>
                  <a:gd name="T35" fmla="*/ 206 h 20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3"/>
                  <a:gd name="T55" fmla="*/ 0 h 206"/>
                  <a:gd name="T56" fmla="*/ 33 w 33"/>
                  <a:gd name="T57" fmla="*/ 206 h 20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3" h="206">
                    <a:moveTo>
                      <a:pt x="26" y="206"/>
                    </a:moveTo>
                    <a:lnTo>
                      <a:pt x="23" y="186"/>
                    </a:lnTo>
                    <a:lnTo>
                      <a:pt x="23" y="166"/>
                    </a:lnTo>
                    <a:lnTo>
                      <a:pt x="24" y="144"/>
                    </a:lnTo>
                    <a:lnTo>
                      <a:pt x="23" y="124"/>
                    </a:lnTo>
                    <a:lnTo>
                      <a:pt x="22" y="93"/>
                    </a:lnTo>
                    <a:lnTo>
                      <a:pt x="17" y="65"/>
                    </a:lnTo>
                    <a:lnTo>
                      <a:pt x="10" y="36"/>
                    </a:lnTo>
                    <a:lnTo>
                      <a:pt x="2" y="9"/>
                    </a:lnTo>
                    <a:lnTo>
                      <a:pt x="0" y="0"/>
                    </a:lnTo>
                    <a:lnTo>
                      <a:pt x="14" y="23"/>
                    </a:lnTo>
                    <a:lnTo>
                      <a:pt x="24" y="46"/>
                    </a:lnTo>
                    <a:lnTo>
                      <a:pt x="30" y="72"/>
                    </a:lnTo>
                    <a:lnTo>
                      <a:pt x="33" y="99"/>
                    </a:lnTo>
                    <a:lnTo>
                      <a:pt x="33" y="124"/>
                    </a:lnTo>
                    <a:lnTo>
                      <a:pt x="32" y="151"/>
                    </a:lnTo>
                    <a:lnTo>
                      <a:pt x="29" y="179"/>
                    </a:lnTo>
                    <a:lnTo>
                      <a:pt x="26" y="20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57" name="Freeform 440"/>
              <p:cNvSpPr>
                <a:spLocks/>
              </p:cNvSpPr>
              <p:nvPr/>
            </p:nvSpPr>
            <p:spPr bwMode="auto">
              <a:xfrm>
                <a:off x="3147" y="1233"/>
                <a:ext cx="81" cy="119"/>
              </a:xfrm>
              <a:custGeom>
                <a:avLst/>
                <a:gdLst>
                  <a:gd name="T0" fmla="*/ 81 w 81"/>
                  <a:gd name="T1" fmla="*/ 0 h 119"/>
                  <a:gd name="T2" fmla="*/ 76 w 81"/>
                  <a:gd name="T3" fmla="*/ 16 h 119"/>
                  <a:gd name="T4" fmla="*/ 66 w 81"/>
                  <a:gd name="T5" fmla="*/ 27 h 119"/>
                  <a:gd name="T6" fmla="*/ 51 w 81"/>
                  <a:gd name="T7" fmla="*/ 39 h 119"/>
                  <a:gd name="T8" fmla="*/ 40 w 81"/>
                  <a:gd name="T9" fmla="*/ 50 h 119"/>
                  <a:gd name="T10" fmla="*/ 27 w 81"/>
                  <a:gd name="T11" fmla="*/ 67 h 119"/>
                  <a:gd name="T12" fmla="*/ 17 w 81"/>
                  <a:gd name="T13" fmla="*/ 84 h 119"/>
                  <a:gd name="T14" fmla="*/ 7 w 81"/>
                  <a:gd name="T15" fmla="*/ 102 h 119"/>
                  <a:gd name="T16" fmla="*/ 0 w 81"/>
                  <a:gd name="T17" fmla="*/ 119 h 119"/>
                  <a:gd name="T18" fmla="*/ 0 w 81"/>
                  <a:gd name="T19" fmla="*/ 119 h 119"/>
                  <a:gd name="T20" fmla="*/ 1 w 81"/>
                  <a:gd name="T21" fmla="*/ 109 h 119"/>
                  <a:gd name="T22" fmla="*/ 6 w 81"/>
                  <a:gd name="T23" fmla="*/ 97 h 119"/>
                  <a:gd name="T24" fmla="*/ 10 w 81"/>
                  <a:gd name="T25" fmla="*/ 87 h 119"/>
                  <a:gd name="T26" fmla="*/ 14 w 81"/>
                  <a:gd name="T27" fmla="*/ 77 h 119"/>
                  <a:gd name="T28" fmla="*/ 20 w 81"/>
                  <a:gd name="T29" fmla="*/ 67 h 119"/>
                  <a:gd name="T30" fmla="*/ 27 w 81"/>
                  <a:gd name="T31" fmla="*/ 57 h 119"/>
                  <a:gd name="T32" fmla="*/ 36 w 81"/>
                  <a:gd name="T33" fmla="*/ 47 h 119"/>
                  <a:gd name="T34" fmla="*/ 44 w 81"/>
                  <a:gd name="T35" fmla="*/ 37 h 119"/>
                  <a:gd name="T36" fmla="*/ 53 w 81"/>
                  <a:gd name="T37" fmla="*/ 27 h 119"/>
                  <a:gd name="T38" fmla="*/ 63 w 81"/>
                  <a:gd name="T39" fmla="*/ 19 h 119"/>
                  <a:gd name="T40" fmla="*/ 73 w 81"/>
                  <a:gd name="T41" fmla="*/ 9 h 119"/>
                  <a:gd name="T42" fmla="*/ 81 w 81"/>
                  <a:gd name="T43" fmla="*/ 0 h 11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81"/>
                  <a:gd name="T67" fmla="*/ 0 h 119"/>
                  <a:gd name="T68" fmla="*/ 81 w 81"/>
                  <a:gd name="T69" fmla="*/ 119 h 119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81" h="119">
                    <a:moveTo>
                      <a:pt x="81" y="0"/>
                    </a:moveTo>
                    <a:lnTo>
                      <a:pt x="76" y="16"/>
                    </a:lnTo>
                    <a:lnTo>
                      <a:pt x="66" y="27"/>
                    </a:lnTo>
                    <a:lnTo>
                      <a:pt x="51" y="39"/>
                    </a:lnTo>
                    <a:lnTo>
                      <a:pt x="40" y="50"/>
                    </a:lnTo>
                    <a:lnTo>
                      <a:pt x="27" y="67"/>
                    </a:lnTo>
                    <a:lnTo>
                      <a:pt x="17" y="84"/>
                    </a:lnTo>
                    <a:lnTo>
                      <a:pt x="7" y="102"/>
                    </a:lnTo>
                    <a:lnTo>
                      <a:pt x="0" y="119"/>
                    </a:lnTo>
                    <a:lnTo>
                      <a:pt x="1" y="109"/>
                    </a:lnTo>
                    <a:lnTo>
                      <a:pt x="6" y="97"/>
                    </a:lnTo>
                    <a:lnTo>
                      <a:pt x="10" y="87"/>
                    </a:lnTo>
                    <a:lnTo>
                      <a:pt x="14" y="77"/>
                    </a:lnTo>
                    <a:lnTo>
                      <a:pt x="20" y="67"/>
                    </a:lnTo>
                    <a:lnTo>
                      <a:pt x="27" y="57"/>
                    </a:lnTo>
                    <a:lnTo>
                      <a:pt x="36" y="47"/>
                    </a:lnTo>
                    <a:lnTo>
                      <a:pt x="44" y="37"/>
                    </a:lnTo>
                    <a:lnTo>
                      <a:pt x="53" y="27"/>
                    </a:lnTo>
                    <a:lnTo>
                      <a:pt x="63" y="19"/>
                    </a:lnTo>
                    <a:lnTo>
                      <a:pt x="73" y="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58" name="Freeform 441"/>
              <p:cNvSpPr>
                <a:spLocks/>
              </p:cNvSpPr>
              <p:nvPr/>
            </p:nvSpPr>
            <p:spPr bwMode="auto">
              <a:xfrm>
                <a:off x="3225" y="1269"/>
                <a:ext cx="53" cy="36"/>
              </a:xfrm>
              <a:custGeom>
                <a:avLst/>
                <a:gdLst>
                  <a:gd name="T0" fmla="*/ 53 w 53"/>
                  <a:gd name="T1" fmla="*/ 0 h 36"/>
                  <a:gd name="T2" fmla="*/ 47 w 53"/>
                  <a:gd name="T3" fmla="*/ 6 h 36"/>
                  <a:gd name="T4" fmla="*/ 42 w 53"/>
                  <a:gd name="T5" fmla="*/ 11 h 36"/>
                  <a:gd name="T6" fmla="*/ 35 w 53"/>
                  <a:gd name="T7" fmla="*/ 16 h 36"/>
                  <a:gd name="T8" fmla="*/ 27 w 53"/>
                  <a:gd name="T9" fmla="*/ 19 h 36"/>
                  <a:gd name="T10" fmla="*/ 22 w 53"/>
                  <a:gd name="T11" fmla="*/ 23 h 36"/>
                  <a:gd name="T12" fmla="*/ 15 w 53"/>
                  <a:gd name="T13" fmla="*/ 27 h 36"/>
                  <a:gd name="T14" fmla="*/ 7 w 53"/>
                  <a:gd name="T15" fmla="*/ 31 h 36"/>
                  <a:gd name="T16" fmla="*/ 2 w 53"/>
                  <a:gd name="T17" fmla="*/ 36 h 36"/>
                  <a:gd name="T18" fmla="*/ 0 w 53"/>
                  <a:gd name="T19" fmla="*/ 34 h 36"/>
                  <a:gd name="T20" fmla="*/ 6 w 53"/>
                  <a:gd name="T21" fmla="*/ 29 h 36"/>
                  <a:gd name="T22" fmla="*/ 13 w 53"/>
                  <a:gd name="T23" fmla="*/ 24 h 36"/>
                  <a:gd name="T24" fmla="*/ 19 w 53"/>
                  <a:gd name="T25" fmla="*/ 19 h 36"/>
                  <a:gd name="T26" fmla="*/ 26 w 53"/>
                  <a:gd name="T27" fmla="*/ 14 h 36"/>
                  <a:gd name="T28" fmla="*/ 32 w 53"/>
                  <a:gd name="T29" fmla="*/ 11 h 36"/>
                  <a:gd name="T30" fmla="*/ 39 w 53"/>
                  <a:gd name="T31" fmla="*/ 7 h 36"/>
                  <a:gd name="T32" fmla="*/ 46 w 53"/>
                  <a:gd name="T33" fmla="*/ 4 h 36"/>
                  <a:gd name="T34" fmla="*/ 53 w 53"/>
                  <a:gd name="T35" fmla="*/ 0 h 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3"/>
                  <a:gd name="T55" fmla="*/ 0 h 36"/>
                  <a:gd name="T56" fmla="*/ 53 w 53"/>
                  <a:gd name="T57" fmla="*/ 36 h 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3" h="36">
                    <a:moveTo>
                      <a:pt x="53" y="0"/>
                    </a:moveTo>
                    <a:lnTo>
                      <a:pt x="47" y="6"/>
                    </a:lnTo>
                    <a:lnTo>
                      <a:pt x="42" y="11"/>
                    </a:lnTo>
                    <a:lnTo>
                      <a:pt x="35" y="16"/>
                    </a:lnTo>
                    <a:lnTo>
                      <a:pt x="27" y="19"/>
                    </a:lnTo>
                    <a:lnTo>
                      <a:pt x="22" y="23"/>
                    </a:lnTo>
                    <a:lnTo>
                      <a:pt x="15" y="27"/>
                    </a:lnTo>
                    <a:lnTo>
                      <a:pt x="7" y="31"/>
                    </a:lnTo>
                    <a:lnTo>
                      <a:pt x="2" y="36"/>
                    </a:lnTo>
                    <a:lnTo>
                      <a:pt x="0" y="34"/>
                    </a:lnTo>
                    <a:lnTo>
                      <a:pt x="6" y="29"/>
                    </a:lnTo>
                    <a:lnTo>
                      <a:pt x="13" y="24"/>
                    </a:lnTo>
                    <a:lnTo>
                      <a:pt x="19" y="19"/>
                    </a:lnTo>
                    <a:lnTo>
                      <a:pt x="26" y="14"/>
                    </a:lnTo>
                    <a:lnTo>
                      <a:pt x="32" y="11"/>
                    </a:lnTo>
                    <a:lnTo>
                      <a:pt x="39" y="7"/>
                    </a:lnTo>
                    <a:lnTo>
                      <a:pt x="46" y="4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59" name="Freeform 442"/>
              <p:cNvSpPr>
                <a:spLocks/>
              </p:cNvSpPr>
              <p:nvPr/>
            </p:nvSpPr>
            <p:spPr bwMode="auto">
              <a:xfrm>
                <a:off x="2536" y="1290"/>
                <a:ext cx="30" cy="263"/>
              </a:xfrm>
              <a:custGeom>
                <a:avLst/>
                <a:gdLst>
                  <a:gd name="T0" fmla="*/ 13 w 30"/>
                  <a:gd name="T1" fmla="*/ 45 h 263"/>
                  <a:gd name="T2" fmla="*/ 13 w 30"/>
                  <a:gd name="T3" fmla="*/ 76 h 263"/>
                  <a:gd name="T4" fmla="*/ 10 w 30"/>
                  <a:gd name="T5" fmla="*/ 110 h 263"/>
                  <a:gd name="T6" fmla="*/ 8 w 30"/>
                  <a:gd name="T7" fmla="*/ 143 h 263"/>
                  <a:gd name="T8" fmla="*/ 10 w 30"/>
                  <a:gd name="T9" fmla="*/ 176 h 263"/>
                  <a:gd name="T10" fmla="*/ 13 w 30"/>
                  <a:gd name="T11" fmla="*/ 198 h 263"/>
                  <a:gd name="T12" fmla="*/ 18 w 30"/>
                  <a:gd name="T13" fmla="*/ 218 h 263"/>
                  <a:gd name="T14" fmla="*/ 24 w 30"/>
                  <a:gd name="T15" fmla="*/ 240 h 263"/>
                  <a:gd name="T16" fmla="*/ 30 w 30"/>
                  <a:gd name="T17" fmla="*/ 261 h 263"/>
                  <a:gd name="T18" fmla="*/ 28 w 30"/>
                  <a:gd name="T19" fmla="*/ 263 h 263"/>
                  <a:gd name="T20" fmla="*/ 10 w 30"/>
                  <a:gd name="T21" fmla="*/ 218 h 263"/>
                  <a:gd name="T22" fmla="*/ 1 w 30"/>
                  <a:gd name="T23" fmla="*/ 169 h 263"/>
                  <a:gd name="T24" fmla="*/ 0 w 30"/>
                  <a:gd name="T25" fmla="*/ 117 h 263"/>
                  <a:gd name="T26" fmla="*/ 7 w 30"/>
                  <a:gd name="T27" fmla="*/ 67 h 263"/>
                  <a:gd name="T28" fmla="*/ 3 w 30"/>
                  <a:gd name="T29" fmla="*/ 0 h 263"/>
                  <a:gd name="T30" fmla="*/ 7 w 30"/>
                  <a:gd name="T31" fmla="*/ 10 h 263"/>
                  <a:gd name="T32" fmla="*/ 10 w 30"/>
                  <a:gd name="T33" fmla="*/ 22 h 263"/>
                  <a:gd name="T34" fmla="*/ 11 w 30"/>
                  <a:gd name="T35" fmla="*/ 33 h 263"/>
                  <a:gd name="T36" fmla="*/ 13 w 30"/>
                  <a:gd name="T37" fmla="*/ 45 h 26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"/>
                  <a:gd name="T58" fmla="*/ 0 h 263"/>
                  <a:gd name="T59" fmla="*/ 30 w 30"/>
                  <a:gd name="T60" fmla="*/ 263 h 263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" h="263">
                    <a:moveTo>
                      <a:pt x="13" y="45"/>
                    </a:moveTo>
                    <a:lnTo>
                      <a:pt x="13" y="76"/>
                    </a:lnTo>
                    <a:lnTo>
                      <a:pt x="10" y="110"/>
                    </a:lnTo>
                    <a:lnTo>
                      <a:pt x="8" y="143"/>
                    </a:lnTo>
                    <a:lnTo>
                      <a:pt x="10" y="176"/>
                    </a:lnTo>
                    <a:lnTo>
                      <a:pt x="13" y="198"/>
                    </a:lnTo>
                    <a:lnTo>
                      <a:pt x="18" y="218"/>
                    </a:lnTo>
                    <a:lnTo>
                      <a:pt x="24" y="240"/>
                    </a:lnTo>
                    <a:lnTo>
                      <a:pt x="30" y="261"/>
                    </a:lnTo>
                    <a:lnTo>
                      <a:pt x="28" y="263"/>
                    </a:lnTo>
                    <a:lnTo>
                      <a:pt x="10" y="218"/>
                    </a:lnTo>
                    <a:lnTo>
                      <a:pt x="1" y="169"/>
                    </a:lnTo>
                    <a:lnTo>
                      <a:pt x="0" y="117"/>
                    </a:lnTo>
                    <a:lnTo>
                      <a:pt x="7" y="67"/>
                    </a:lnTo>
                    <a:lnTo>
                      <a:pt x="3" y="0"/>
                    </a:lnTo>
                    <a:lnTo>
                      <a:pt x="7" y="10"/>
                    </a:lnTo>
                    <a:lnTo>
                      <a:pt x="10" y="22"/>
                    </a:lnTo>
                    <a:lnTo>
                      <a:pt x="11" y="33"/>
                    </a:lnTo>
                    <a:lnTo>
                      <a:pt x="13" y="4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60" name="Freeform 443"/>
              <p:cNvSpPr>
                <a:spLocks/>
              </p:cNvSpPr>
              <p:nvPr/>
            </p:nvSpPr>
            <p:spPr bwMode="auto">
              <a:xfrm>
                <a:off x="3168" y="1306"/>
                <a:ext cx="130" cy="121"/>
              </a:xfrm>
              <a:custGeom>
                <a:avLst/>
                <a:gdLst>
                  <a:gd name="T0" fmla="*/ 130 w 130"/>
                  <a:gd name="T1" fmla="*/ 2 h 121"/>
                  <a:gd name="T2" fmla="*/ 119 w 130"/>
                  <a:gd name="T3" fmla="*/ 11 h 121"/>
                  <a:gd name="T4" fmla="*/ 106 w 130"/>
                  <a:gd name="T5" fmla="*/ 20 h 121"/>
                  <a:gd name="T6" fmla="*/ 94 w 130"/>
                  <a:gd name="T7" fmla="*/ 29 h 121"/>
                  <a:gd name="T8" fmla="*/ 82 w 130"/>
                  <a:gd name="T9" fmla="*/ 37 h 121"/>
                  <a:gd name="T10" fmla="*/ 69 w 130"/>
                  <a:gd name="T11" fmla="*/ 46 h 121"/>
                  <a:gd name="T12" fmla="*/ 57 w 130"/>
                  <a:gd name="T13" fmla="*/ 54 h 121"/>
                  <a:gd name="T14" fmla="*/ 45 w 130"/>
                  <a:gd name="T15" fmla="*/ 66 h 121"/>
                  <a:gd name="T16" fmla="*/ 35 w 130"/>
                  <a:gd name="T17" fmla="*/ 77 h 121"/>
                  <a:gd name="T18" fmla="*/ 26 w 130"/>
                  <a:gd name="T19" fmla="*/ 88 h 121"/>
                  <a:gd name="T20" fmla="*/ 19 w 130"/>
                  <a:gd name="T21" fmla="*/ 100 h 121"/>
                  <a:gd name="T22" fmla="*/ 10 w 130"/>
                  <a:gd name="T23" fmla="*/ 110 h 121"/>
                  <a:gd name="T24" fmla="*/ 2 w 130"/>
                  <a:gd name="T25" fmla="*/ 121 h 121"/>
                  <a:gd name="T26" fmla="*/ 2 w 130"/>
                  <a:gd name="T27" fmla="*/ 121 h 121"/>
                  <a:gd name="T28" fmla="*/ 2 w 130"/>
                  <a:gd name="T29" fmla="*/ 121 h 121"/>
                  <a:gd name="T30" fmla="*/ 0 w 130"/>
                  <a:gd name="T31" fmla="*/ 121 h 121"/>
                  <a:gd name="T32" fmla="*/ 0 w 130"/>
                  <a:gd name="T33" fmla="*/ 121 h 121"/>
                  <a:gd name="T34" fmla="*/ 10 w 130"/>
                  <a:gd name="T35" fmla="*/ 101 h 121"/>
                  <a:gd name="T36" fmla="*/ 23 w 130"/>
                  <a:gd name="T37" fmla="*/ 83 h 121"/>
                  <a:gd name="T38" fmla="*/ 37 w 130"/>
                  <a:gd name="T39" fmla="*/ 66 h 121"/>
                  <a:gd name="T40" fmla="*/ 55 w 130"/>
                  <a:gd name="T41" fmla="*/ 50 h 121"/>
                  <a:gd name="T42" fmla="*/ 73 w 130"/>
                  <a:gd name="T43" fmla="*/ 36 h 121"/>
                  <a:gd name="T44" fmla="*/ 92 w 130"/>
                  <a:gd name="T45" fmla="*/ 21 h 121"/>
                  <a:gd name="T46" fmla="*/ 110 w 130"/>
                  <a:gd name="T47" fmla="*/ 10 h 121"/>
                  <a:gd name="T48" fmla="*/ 130 w 130"/>
                  <a:gd name="T49" fmla="*/ 0 h 121"/>
                  <a:gd name="T50" fmla="*/ 130 w 130"/>
                  <a:gd name="T51" fmla="*/ 2 h 12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30"/>
                  <a:gd name="T79" fmla="*/ 0 h 121"/>
                  <a:gd name="T80" fmla="*/ 130 w 130"/>
                  <a:gd name="T81" fmla="*/ 121 h 12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30" h="121">
                    <a:moveTo>
                      <a:pt x="130" y="2"/>
                    </a:moveTo>
                    <a:lnTo>
                      <a:pt x="119" y="11"/>
                    </a:lnTo>
                    <a:lnTo>
                      <a:pt x="106" y="20"/>
                    </a:lnTo>
                    <a:lnTo>
                      <a:pt x="94" y="29"/>
                    </a:lnTo>
                    <a:lnTo>
                      <a:pt x="82" y="37"/>
                    </a:lnTo>
                    <a:lnTo>
                      <a:pt x="69" y="46"/>
                    </a:lnTo>
                    <a:lnTo>
                      <a:pt x="57" y="54"/>
                    </a:lnTo>
                    <a:lnTo>
                      <a:pt x="45" y="66"/>
                    </a:lnTo>
                    <a:lnTo>
                      <a:pt x="35" y="77"/>
                    </a:lnTo>
                    <a:lnTo>
                      <a:pt x="26" y="88"/>
                    </a:lnTo>
                    <a:lnTo>
                      <a:pt x="19" y="100"/>
                    </a:lnTo>
                    <a:lnTo>
                      <a:pt x="10" y="110"/>
                    </a:lnTo>
                    <a:lnTo>
                      <a:pt x="2" y="121"/>
                    </a:lnTo>
                    <a:lnTo>
                      <a:pt x="0" y="121"/>
                    </a:lnTo>
                    <a:lnTo>
                      <a:pt x="10" y="101"/>
                    </a:lnTo>
                    <a:lnTo>
                      <a:pt x="23" y="83"/>
                    </a:lnTo>
                    <a:lnTo>
                      <a:pt x="37" y="66"/>
                    </a:lnTo>
                    <a:lnTo>
                      <a:pt x="55" y="50"/>
                    </a:lnTo>
                    <a:lnTo>
                      <a:pt x="73" y="36"/>
                    </a:lnTo>
                    <a:lnTo>
                      <a:pt x="92" y="21"/>
                    </a:lnTo>
                    <a:lnTo>
                      <a:pt x="110" y="10"/>
                    </a:lnTo>
                    <a:lnTo>
                      <a:pt x="130" y="0"/>
                    </a:lnTo>
                    <a:lnTo>
                      <a:pt x="130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61" name="Freeform 444"/>
              <p:cNvSpPr>
                <a:spLocks/>
              </p:cNvSpPr>
              <p:nvPr/>
            </p:nvSpPr>
            <p:spPr bwMode="auto">
              <a:xfrm>
                <a:off x="3101" y="1313"/>
                <a:ext cx="110" cy="215"/>
              </a:xfrm>
              <a:custGeom>
                <a:avLst/>
                <a:gdLst>
                  <a:gd name="T0" fmla="*/ 110 w 110"/>
                  <a:gd name="T1" fmla="*/ 6 h 215"/>
                  <a:gd name="T2" fmla="*/ 92 w 110"/>
                  <a:gd name="T3" fmla="*/ 30 h 215"/>
                  <a:gd name="T4" fmla="*/ 76 w 110"/>
                  <a:gd name="T5" fmla="*/ 54 h 215"/>
                  <a:gd name="T6" fmla="*/ 60 w 110"/>
                  <a:gd name="T7" fmla="*/ 80 h 215"/>
                  <a:gd name="T8" fmla="*/ 46 w 110"/>
                  <a:gd name="T9" fmla="*/ 106 h 215"/>
                  <a:gd name="T10" fmla="*/ 33 w 110"/>
                  <a:gd name="T11" fmla="*/ 133 h 215"/>
                  <a:gd name="T12" fmla="*/ 22 w 110"/>
                  <a:gd name="T13" fmla="*/ 160 h 215"/>
                  <a:gd name="T14" fmla="*/ 12 w 110"/>
                  <a:gd name="T15" fmla="*/ 188 h 215"/>
                  <a:gd name="T16" fmla="*/ 2 w 110"/>
                  <a:gd name="T17" fmla="*/ 215 h 215"/>
                  <a:gd name="T18" fmla="*/ 0 w 110"/>
                  <a:gd name="T19" fmla="*/ 215 h 215"/>
                  <a:gd name="T20" fmla="*/ 9 w 110"/>
                  <a:gd name="T21" fmla="*/ 185 h 215"/>
                  <a:gd name="T22" fmla="*/ 18 w 110"/>
                  <a:gd name="T23" fmla="*/ 157 h 215"/>
                  <a:gd name="T24" fmla="*/ 27 w 110"/>
                  <a:gd name="T25" fmla="*/ 128 h 215"/>
                  <a:gd name="T26" fmla="*/ 40 w 110"/>
                  <a:gd name="T27" fmla="*/ 101 h 215"/>
                  <a:gd name="T28" fmla="*/ 53 w 110"/>
                  <a:gd name="T29" fmla="*/ 74 h 215"/>
                  <a:gd name="T30" fmla="*/ 70 w 110"/>
                  <a:gd name="T31" fmla="*/ 49 h 215"/>
                  <a:gd name="T32" fmla="*/ 89 w 110"/>
                  <a:gd name="T33" fmla="*/ 23 h 215"/>
                  <a:gd name="T34" fmla="*/ 110 w 110"/>
                  <a:gd name="T35" fmla="*/ 0 h 215"/>
                  <a:gd name="T36" fmla="*/ 110 w 110"/>
                  <a:gd name="T37" fmla="*/ 6 h 21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10"/>
                  <a:gd name="T58" fmla="*/ 0 h 215"/>
                  <a:gd name="T59" fmla="*/ 110 w 110"/>
                  <a:gd name="T60" fmla="*/ 215 h 21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10" h="215">
                    <a:moveTo>
                      <a:pt x="110" y="6"/>
                    </a:moveTo>
                    <a:lnTo>
                      <a:pt x="92" y="30"/>
                    </a:lnTo>
                    <a:lnTo>
                      <a:pt x="76" y="54"/>
                    </a:lnTo>
                    <a:lnTo>
                      <a:pt x="60" y="80"/>
                    </a:lnTo>
                    <a:lnTo>
                      <a:pt x="46" y="106"/>
                    </a:lnTo>
                    <a:lnTo>
                      <a:pt x="33" y="133"/>
                    </a:lnTo>
                    <a:lnTo>
                      <a:pt x="22" y="160"/>
                    </a:lnTo>
                    <a:lnTo>
                      <a:pt x="12" y="188"/>
                    </a:lnTo>
                    <a:lnTo>
                      <a:pt x="2" y="215"/>
                    </a:lnTo>
                    <a:lnTo>
                      <a:pt x="0" y="215"/>
                    </a:lnTo>
                    <a:lnTo>
                      <a:pt x="9" y="185"/>
                    </a:lnTo>
                    <a:lnTo>
                      <a:pt x="18" y="157"/>
                    </a:lnTo>
                    <a:lnTo>
                      <a:pt x="27" y="128"/>
                    </a:lnTo>
                    <a:lnTo>
                      <a:pt x="40" y="101"/>
                    </a:lnTo>
                    <a:lnTo>
                      <a:pt x="53" y="74"/>
                    </a:lnTo>
                    <a:lnTo>
                      <a:pt x="70" y="49"/>
                    </a:lnTo>
                    <a:lnTo>
                      <a:pt x="89" y="23"/>
                    </a:lnTo>
                    <a:lnTo>
                      <a:pt x="110" y="0"/>
                    </a:lnTo>
                    <a:lnTo>
                      <a:pt x="110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62" name="Freeform 445"/>
              <p:cNvSpPr>
                <a:spLocks/>
              </p:cNvSpPr>
              <p:nvPr/>
            </p:nvSpPr>
            <p:spPr bwMode="auto">
              <a:xfrm>
                <a:off x="2616" y="1327"/>
                <a:ext cx="353" cy="358"/>
              </a:xfrm>
              <a:custGeom>
                <a:avLst/>
                <a:gdLst>
                  <a:gd name="T0" fmla="*/ 168 w 353"/>
                  <a:gd name="T1" fmla="*/ 38 h 358"/>
                  <a:gd name="T2" fmla="*/ 190 w 353"/>
                  <a:gd name="T3" fmla="*/ 53 h 358"/>
                  <a:gd name="T4" fmla="*/ 216 w 353"/>
                  <a:gd name="T5" fmla="*/ 65 h 358"/>
                  <a:gd name="T6" fmla="*/ 243 w 353"/>
                  <a:gd name="T7" fmla="*/ 73 h 358"/>
                  <a:gd name="T8" fmla="*/ 269 w 353"/>
                  <a:gd name="T9" fmla="*/ 80 h 358"/>
                  <a:gd name="T10" fmla="*/ 280 w 353"/>
                  <a:gd name="T11" fmla="*/ 85 h 358"/>
                  <a:gd name="T12" fmla="*/ 290 w 353"/>
                  <a:gd name="T13" fmla="*/ 89 h 358"/>
                  <a:gd name="T14" fmla="*/ 302 w 353"/>
                  <a:gd name="T15" fmla="*/ 92 h 358"/>
                  <a:gd name="T16" fmla="*/ 312 w 353"/>
                  <a:gd name="T17" fmla="*/ 96 h 358"/>
                  <a:gd name="T18" fmla="*/ 304 w 353"/>
                  <a:gd name="T19" fmla="*/ 112 h 358"/>
                  <a:gd name="T20" fmla="*/ 293 w 353"/>
                  <a:gd name="T21" fmla="*/ 126 h 358"/>
                  <a:gd name="T22" fmla="*/ 299 w 353"/>
                  <a:gd name="T23" fmla="*/ 130 h 358"/>
                  <a:gd name="T24" fmla="*/ 306 w 353"/>
                  <a:gd name="T25" fmla="*/ 129 h 358"/>
                  <a:gd name="T26" fmla="*/ 326 w 353"/>
                  <a:gd name="T27" fmla="*/ 144 h 358"/>
                  <a:gd name="T28" fmla="*/ 346 w 353"/>
                  <a:gd name="T29" fmla="*/ 156 h 358"/>
                  <a:gd name="T30" fmla="*/ 353 w 353"/>
                  <a:gd name="T31" fmla="*/ 164 h 358"/>
                  <a:gd name="T32" fmla="*/ 349 w 353"/>
                  <a:gd name="T33" fmla="*/ 173 h 358"/>
                  <a:gd name="T34" fmla="*/ 336 w 353"/>
                  <a:gd name="T35" fmla="*/ 191 h 358"/>
                  <a:gd name="T36" fmla="*/ 322 w 353"/>
                  <a:gd name="T37" fmla="*/ 211 h 358"/>
                  <a:gd name="T38" fmla="*/ 312 w 353"/>
                  <a:gd name="T39" fmla="*/ 223 h 358"/>
                  <a:gd name="T40" fmla="*/ 296 w 353"/>
                  <a:gd name="T41" fmla="*/ 246 h 358"/>
                  <a:gd name="T42" fmla="*/ 282 w 353"/>
                  <a:gd name="T43" fmla="*/ 268 h 358"/>
                  <a:gd name="T44" fmla="*/ 266 w 353"/>
                  <a:gd name="T45" fmla="*/ 290 h 358"/>
                  <a:gd name="T46" fmla="*/ 252 w 353"/>
                  <a:gd name="T47" fmla="*/ 315 h 358"/>
                  <a:gd name="T48" fmla="*/ 237 w 353"/>
                  <a:gd name="T49" fmla="*/ 342 h 358"/>
                  <a:gd name="T50" fmla="*/ 222 w 353"/>
                  <a:gd name="T51" fmla="*/ 358 h 358"/>
                  <a:gd name="T52" fmla="*/ 208 w 353"/>
                  <a:gd name="T53" fmla="*/ 350 h 358"/>
                  <a:gd name="T54" fmla="*/ 193 w 353"/>
                  <a:gd name="T55" fmla="*/ 340 h 358"/>
                  <a:gd name="T56" fmla="*/ 182 w 353"/>
                  <a:gd name="T57" fmla="*/ 328 h 358"/>
                  <a:gd name="T58" fmla="*/ 166 w 353"/>
                  <a:gd name="T59" fmla="*/ 308 h 358"/>
                  <a:gd name="T60" fmla="*/ 132 w 353"/>
                  <a:gd name="T61" fmla="*/ 284 h 358"/>
                  <a:gd name="T62" fmla="*/ 99 w 353"/>
                  <a:gd name="T63" fmla="*/ 261 h 358"/>
                  <a:gd name="T64" fmla="*/ 65 w 353"/>
                  <a:gd name="T65" fmla="*/ 237 h 358"/>
                  <a:gd name="T66" fmla="*/ 44 w 353"/>
                  <a:gd name="T67" fmla="*/ 221 h 358"/>
                  <a:gd name="T68" fmla="*/ 32 w 353"/>
                  <a:gd name="T69" fmla="*/ 218 h 358"/>
                  <a:gd name="T70" fmla="*/ 0 w 353"/>
                  <a:gd name="T71" fmla="*/ 196 h 358"/>
                  <a:gd name="T72" fmla="*/ 7 w 353"/>
                  <a:gd name="T73" fmla="*/ 181 h 358"/>
                  <a:gd name="T74" fmla="*/ 18 w 353"/>
                  <a:gd name="T75" fmla="*/ 159 h 358"/>
                  <a:gd name="T76" fmla="*/ 35 w 353"/>
                  <a:gd name="T77" fmla="*/ 139 h 358"/>
                  <a:gd name="T78" fmla="*/ 51 w 353"/>
                  <a:gd name="T79" fmla="*/ 113 h 358"/>
                  <a:gd name="T80" fmla="*/ 65 w 353"/>
                  <a:gd name="T81" fmla="*/ 87 h 358"/>
                  <a:gd name="T82" fmla="*/ 81 w 353"/>
                  <a:gd name="T83" fmla="*/ 63 h 358"/>
                  <a:gd name="T84" fmla="*/ 92 w 353"/>
                  <a:gd name="T85" fmla="*/ 38 h 358"/>
                  <a:gd name="T86" fmla="*/ 105 w 353"/>
                  <a:gd name="T87" fmla="*/ 16 h 358"/>
                  <a:gd name="T88" fmla="*/ 115 w 353"/>
                  <a:gd name="T89" fmla="*/ 3 h 358"/>
                  <a:gd name="T90" fmla="*/ 124 w 353"/>
                  <a:gd name="T91" fmla="*/ 0 h 358"/>
                  <a:gd name="T92" fmla="*/ 139 w 353"/>
                  <a:gd name="T93" fmla="*/ 9 h 358"/>
                  <a:gd name="T94" fmla="*/ 161 w 353"/>
                  <a:gd name="T95" fmla="*/ 23 h 358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353"/>
                  <a:gd name="T145" fmla="*/ 0 h 358"/>
                  <a:gd name="T146" fmla="*/ 353 w 353"/>
                  <a:gd name="T147" fmla="*/ 358 h 358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353" h="358">
                    <a:moveTo>
                      <a:pt x="169" y="32"/>
                    </a:moveTo>
                    <a:lnTo>
                      <a:pt x="168" y="38"/>
                    </a:lnTo>
                    <a:lnTo>
                      <a:pt x="179" y="46"/>
                    </a:lnTo>
                    <a:lnTo>
                      <a:pt x="190" y="53"/>
                    </a:lnTo>
                    <a:lnTo>
                      <a:pt x="203" y="60"/>
                    </a:lnTo>
                    <a:lnTo>
                      <a:pt x="216" y="65"/>
                    </a:lnTo>
                    <a:lnTo>
                      <a:pt x="229" y="69"/>
                    </a:lnTo>
                    <a:lnTo>
                      <a:pt x="243" y="73"/>
                    </a:lnTo>
                    <a:lnTo>
                      <a:pt x="256" y="76"/>
                    </a:lnTo>
                    <a:lnTo>
                      <a:pt x="269" y="80"/>
                    </a:lnTo>
                    <a:lnTo>
                      <a:pt x="275" y="83"/>
                    </a:lnTo>
                    <a:lnTo>
                      <a:pt x="280" y="85"/>
                    </a:lnTo>
                    <a:lnTo>
                      <a:pt x="286" y="87"/>
                    </a:lnTo>
                    <a:lnTo>
                      <a:pt x="290" y="89"/>
                    </a:lnTo>
                    <a:lnTo>
                      <a:pt x="296" y="90"/>
                    </a:lnTo>
                    <a:lnTo>
                      <a:pt x="302" y="92"/>
                    </a:lnTo>
                    <a:lnTo>
                      <a:pt x="307" y="95"/>
                    </a:lnTo>
                    <a:lnTo>
                      <a:pt x="312" y="96"/>
                    </a:lnTo>
                    <a:lnTo>
                      <a:pt x="309" y="103"/>
                    </a:lnTo>
                    <a:lnTo>
                      <a:pt x="304" y="112"/>
                    </a:lnTo>
                    <a:lnTo>
                      <a:pt x="299" y="119"/>
                    </a:lnTo>
                    <a:lnTo>
                      <a:pt x="293" y="126"/>
                    </a:lnTo>
                    <a:lnTo>
                      <a:pt x="296" y="129"/>
                    </a:lnTo>
                    <a:lnTo>
                      <a:pt x="299" y="130"/>
                    </a:lnTo>
                    <a:lnTo>
                      <a:pt x="303" y="130"/>
                    </a:lnTo>
                    <a:lnTo>
                      <a:pt x="306" y="129"/>
                    </a:lnTo>
                    <a:lnTo>
                      <a:pt x="316" y="137"/>
                    </a:lnTo>
                    <a:lnTo>
                      <a:pt x="326" y="144"/>
                    </a:lnTo>
                    <a:lnTo>
                      <a:pt x="336" y="150"/>
                    </a:lnTo>
                    <a:lnTo>
                      <a:pt x="346" y="156"/>
                    </a:lnTo>
                    <a:lnTo>
                      <a:pt x="350" y="160"/>
                    </a:lnTo>
                    <a:lnTo>
                      <a:pt x="353" y="164"/>
                    </a:lnTo>
                    <a:lnTo>
                      <a:pt x="353" y="169"/>
                    </a:lnTo>
                    <a:lnTo>
                      <a:pt x="349" y="173"/>
                    </a:lnTo>
                    <a:lnTo>
                      <a:pt x="343" y="183"/>
                    </a:lnTo>
                    <a:lnTo>
                      <a:pt x="336" y="191"/>
                    </a:lnTo>
                    <a:lnTo>
                      <a:pt x="329" y="201"/>
                    </a:lnTo>
                    <a:lnTo>
                      <a:pt x="322" y="211"/>
                    </a:lnTo>
                    <a:lnTo>
                      <a:pt x="319" y="211"/>
                    </a:lnTo>
                    <a:lnTo>
                      <a:pt x="312" y="223"/>
                    </a:lnTo>
                    <a:lnTo>
                      <a:pt x="303" y="234"/>
                    </a:lnTo>
                    <a:lnTo>
                      <a:pt x="296" y="246"/>
                    </a:lnTo>
                    <a:lnTo>
                      <a:pt x="289" y="257"/>
                    </a:lnTo>
                    <a:lnTo>
                      <a:pt x="282" y="268"/>
                    </a:lnTo>
                    <a:lnTo>
                      <a:pt x="273" y="280"/>
                    </a:lnTo>
                    <a:lnTo>
                      <a:pt x="266" y="290"/>
                    </a:lnTo>
                    <a:lnTo>
                      <a:pt x="257" y="301"/>
                    </a:lnTo>
                    <a:lnTo>
                      <a:pt x="252" y="315"/>
                    </a:lnTo>
                    <a:lnTo>
                      <a:pt x="245" y="328"/>
                    </a:lnTo>
                    <a:lnTo>
                      <a:pt x="237" y="342"/>
                    </a:lnTo>
                    <a:lnTo>
                      <a:pt x="230" y="357"/>
                    </a:lnTo>
                    <a:lnTo>
                      <a:pt x="222" y="358"/>
                    </a:lnTo>
                    <a:lnTo>
                      <a:pt x="213" y="355"/>
                    </a:lnTo>
                    <a:lnTo>
                      <a:pt x="208" y="350"/>
                    </a:lnTo>
                    <a:lnTo>
                      <a:pt x="200" y="344"/>
                    </a:lnTo>
                    <a:lnTo>
                      <a:pt x="193" y="340"/>
                    </a:lnTo>
                    <a:lnTo>
                      <a:pt x="188" y="334"/>
                    </a:lnTo>
                    <a:lnTo>
                      <a:pt x="182" y="328"/>
                    </a:lnTo>
                    <a:lnTo>
                      <a:pt x="183" y="321"/>
                    </a:lnTo>
                    <a:lnTo>
                      <a:pt x="166" y="308"/>
                    </a:lnTo>
                    <a:lnTo>
                      <a:pt x="149" y="297"/>
                    </a:lnTo>
                    <a:lnTo>
                      <a:pt x="132" y="284"/>
                    </a:lnTo>
                    <a:lnTo>
                      <a:pt x="116" y="273"/>
                    </a:lnTo>
                    <a:lnTo>
                      <a:pt x="99" y="261"/>
                    </a:lnTo>
                    <a:lnTo>
                      <a:pt x="82" y="248"/>
                    </a:lnTo>
                    <a:lnTo>
                      <a:pt x="65" y="237"/>
                    </a:lnTo>
                    <a:lnTo>
                      <a:pt x="48" y="224"/>
                    </a:lnTo>
                    <a:lnTo>
                      <a:pt x="44" y="221"/>
                    </a:lnTo>
                    <a:lnTo>
                      <a:pt x="38" y="220"/>
                    </a:lnTo>
                    <a:lnTo>
                      <a:pt x="32" y="218"/>
                    </a:lnTo>
                    <a:lnTo>
                      <a:pt x="28" y="216"/>
                    </a:lnTo>
                    <a:lnTo>
                      <a:pt x="0" y="196"/>
                    </a:lnTo>
                    <a:lnTo>
                      <a:pt x="0" y="193"/>
                    </a:lnTo>
                    <a:lnTo>
                      <a:pt x="7" y="181"/>
                    </a:lnTo>
                    <a:lnTo>
                      <a:pt x="11" y="170"/>
                    </a:lnTo>
                    <a:lnTo>
                      <a:pt x="18" y="159"/>
                    </a:lnTo>
                    <a:lnTo>
                      <a:pt x="28" y="152"/>
                    </a:lnTo>
                    <a:lnTo>
                      <a:pt x="35" y="139"/>
                    </a:lnTo>
                    <a:lnTo>
                      <a:pt x="44" y="126"/>
                    </a:lnTo>
                    <a:lnTo>
                      <a:pt x="51" y="113"/>
                    </a:lnTo>
                    <a:lnTo>
                      <a:pt x="58" y="100"/>
                    </a:lnTo>
                    <a:lnTo>
                      <a:pt x="65" y="87"/>
                    </a:lnTo>
                    <a:lnTo>
                      <a:pt x="74" y="75"/>
                    </a:lnTo>
                    <a:lnTo>
                      <a:pt x="81" y="63"/>
                    </a:lnTo>
                    <a:lnTo>
                      <a:pt x="89" y="50"/>
                    </a:lnTo>
                    <a:lnTo>
                      <a:pt x="92" y="38"/>
                    </a:lnTo>
                    <a:lnTo>
                      <a:pt x="98" y="26"/>
                    </a:lnTo>
                    <a:lnTo>
                      <a:pt x="105" y="16"/>
                    </a:lnTo>
                    <a:lnTo>
                      <a:pt x="111" y="5"/>
                    </a:lnTo>
                    <a:lnTo>
                      <a:pt x="115" y="3"/>
                    </a:lnTo>
                    <a:lnTo>
                      <a:pt x="119" y="0"/>
                    </a:lnTo>
                    <a:lnTo>
                      <a:pt x="124" y="0"/>
                    </a:lnTo>
                    <a:lnTo>
                      <a:pt x="128" y="2"/>
                    </a:lnTo>
                    <a:lnTo>
                      <a:pt x="139" y="9"/>
                    </a:lnTo>
                    <a:lnTo>
                      <a:pt x="149" y="16"/>
                    </a:lnTo>
                    <a:lnTo>
                      <a:pt x="161" y="23"/>
                    </a:lnTo>
                    <a:lnTo>
                      <a:pt x="169" y="3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63" name="Freeform 446"/>
              <p:cNvSpPr>
                <a:spLocks/>
              </p:cNvSpPr>
              <p:nvPr/>
            </p:nvSpPr>
            <p:spPr bwMode="auto">
              <a:xfrm>
                <a:off x="2710" y="1335"/>
                <a:ext cx="59" cy="44"/>
              </a:xfrm>
              <a:custGeom>
                <a:avLst/>
                <a:gdLst>
                  <a:gd name="T0" fmla="*/ 59 w 59"/>
                  <a:gd name="T1" fmla="*/ 24 h 44"/>
                  <a:gd name="T2" fmla="*/ 54 w 59"/>
                  <a:gd name="T3" fmla="*/ 28 h 44"/>
                  <a:gd name="T4" fmla="*/ 49 w 59"/>
                  <a:gd name="T5" fmla="*/ 34 h 44"/>
                  <a:gd name="T6" fmla="*/ 44 w 59"/>
                  <a:gd name="T7" fmla="*/ 37 h 44"/>
                  <a:gd name="T8" fmla="*/ 37 w 59"/>
                  <a:gd name="T9" fmla="*/ 41 h 44"/>
                  <a:gd name="T10" fmla="*/ 31 w 59"/>
                  <a:gd name="T11" fmla="*/ 42 h 44"/>
                  <a:gd name="T12" fmla="*/ 24 w 59"/>
                  <a:gd name="T13" fmla="*/ 44 h 44"/>
                  <a:gd name="T14" fmla="*/ 17 w 59"/>
                  <a:gd name="T15" fmla="*/ 44 h 44"/>
                  <a:gd name="T16" fmla="*/ 10 w 59"/>
                  <a:gd name="T17" fmla="*/ 41 h 44"/>
                  <a:gd name="T18" fmla="*/ 7 w 59"/>
                  <a:gd name="T19" fmla="*/ 39 h 44"/>
                  <a:gd name="T20" fmla="*/ 5 w 59"/>
                  <a:gd name="T21" fmla="*/ 39 h 44"/>
                  <a:gd name="T22" fmla="*/ 2 w 59"/>
                  <a:gd name="T23" fmla="*/ 38 h 44"/>
                  <a:gd name="T24" fmla="*/ 0 w 59"/>
                  <a:gd name="T25" fmla="*/ 35 h 44"/>
                  <a:gd name="T26" fmla="*/ 5 w 59"/>
                  <a:gd name="T27" fmla="*/ 25 h 44"/>
                  <a:gd name="T28" fmla="*/ 11 w 59"/>
                  <a:gd name="T29" fmla="*/ 17 h 44"/>
                  <a:gd name="T30" fmla="*/ 17 w 59"/>
                  <a:gd name="T31" fmla="*/ 8 h 44"/>
                  <a:gd name="T32" fmla="*/ 24 w 59"/>
                  <a:gd name="T33" fmla="*/ 0 h 44"/>
                  <a:gd name="T34" fmla="*/ 32 w 59"/>
                  <a:gd name="T35" fmla="*/ 5 h 44"/>
                  <a:gd name="T36" fmla="*/ 42 w 59"/>
                  <a:gd name="T37" fmla="*/ 11 h 44"/>
                  <a:gd name="T38" fmla="*/ 51 w 59"/>
                  <a:gd name="T39" fmla="*/ 18 h 44"/>
                  <a:gd name="T40" fmla="*/ 59 w 59"/>
                  <a:gd name="T41" fmla="*/ 24 h 4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9"/>
                  <a:gd name="T64" fmla="*/ 0 h 44"/>
                  <a:gd name="T65" fmla="*/ 59 w 59"/>
                  <a:gd name="T66" fmla="*/ 44 h 4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9" h="44">
                    <a:moveTo>
                      <a:pt x="59" y="24"/>
                    </a:moveTo>
                    <a:lnTo>
                      <a:pt x="54" y="28"/>
                    </a:lnTo>
                    <a:lnTo>
                      <a:pt x="49" y="34"/>
                    </a:lnTo>
                    <a:lnTo>
                      <a:pt x="44" y="37"/>
                    </a:lnTo>
                    <a:lnTo>
                      <a:pt x="37" y="41"/>
                    </a:lnTo>
                    <a:lnTo>
                      <a:pt x="31" y="42"/>
                    </a:lnTo>
                    <a:lnTo>
                      <a:pt x="24" y="44"/>
                    </a:lnTo>
                    <a:lnTo>
                      <a:pt x="17" y="44"/>
                    </a:lnTo>
                    <a:lnTo>
                      <a:pt x="10" y="41"/>
                    </a:lnTo>
                    <a:lnTo>
                      <a:pt x="7" y="39"/>
                    </a:lnTo>
                    <a:lnTo>
                      <a:pt x="5" y="39"/>
                    </a:lnTo>
                    <a:lnTo>
                      <a:pt x="2" y="38"/>
                    </a:lnTo>
                    <a:lnTo>
                      <a:pt x="0" y="35"/>
                    </a:lnTo>
                    <a:lnTo>
                      <a:pt x="5" y="25"/>
                    </a:lnTo>
                    <a:lnTo>
                      <a:pt x="11" y="17"/>
                    </a:lnTo>
                    <a:lnTo>
                      <a:pt x="17" y="8"/>
                    </a:lnTo>
                    <a:lnTo>
                      <a:pt x="24" y="0"/>
                    </a:lnTo>
                    <a:lnTo>
                      <a:pt x="32" y="5"/>
                    </a:lnTo>
                    <a:lnTo>
                      <a:pt x="42" y="11"/>
                    </a:lnTo>
                    <a:lnTo>
                      <a:pt x="51" y="18"/>
                    </a:lnTo>
                    <a:lnTo>
                      <a:pt x="59" y="24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64" name="Freeform 447"/>
              <p:cNvSpPr>
                <a:spLocks/>
              </p:cNvSpPr>
              <p:nvPr/>
            </p:nvSpPr>
            <p:spPr bwMode="auto">
              <a:xfrm>
                <a:off x="2754" y="1370"/>
                <a:ext cx="158" cy="120"/>
              </a:xfrm>
              <a:custGeom>
                <a:avLst/>
                <a:gdLst>
                  <a:gd name="T0" fmla="*/ 17 w 158"/>
                  <a:gd name="T1" fmla="*/ 0 h 120"/>
                  <a:gd name="T2" fmla="*/ 34 w 158"/>
                  <a:gd name="T3" fmla="*/ 13 h 120"/>
                  <a:gd name="T4" fmla="*/ 52 w 158"/>
                  <a:gd name="T5" fmla="*/ 26 h 120"/>
                  <a:gd name="T6" fmla="*/ 70 w 158"/>
                  <a:gd name="T7" fmla="*/ 39 h 120"/>
                  <a:gd name="T8" fmla="*/ 88 w 158"/>
                  <a:gd name="T9" fmla="*/ 50 h 120"/>
                  <a:gd name="T10" fmla="*/ 105 w 158"/>
                  <a:gd name="T11" fmla="*/ 63 h 120"/>
                  <a:gd name="T12" fmla="*/ 124 w 158"/>
                  <a:gd name="T13" fmla="*/ 76 h 120"/>
                  <a:gd name="T14" fmla="*/ 141 w 158"/>
                  <a:gd name="T15" fmla="*/ 89 h 120"/>
                  <a:gd name="T16" fmla="*/ 158 w 158"/>
                  <a:gd name="T17" fmla="*/ 101 h 120"/>
                  <a:gd name="T18" fmla="*/ 156 w 158"/>
                  <a:gd name="T19" fmla="*/ 120 h 120"/>
                  <a:gd name="T20" fmla="*/ 154 w 158"/>
                  <a:gd name="T21" fmla="*/ 120 h 120"/>
                  <a:gd name="T22" fmla="*/ 135 w 158"/>
                  <a:gd name="T23" fmla="*/ 106 h 120"/>
                  <a:gd name="T24" fmla="*/ 117 w 158"/>
                  <a:gd name="T25" fmla="*/ 93 h 120"/>
                  <a:gd name="T26" fmla="*/ 97 w 158"/>
                  <a:gd name="T27" fmla="*/ 79 h 120"/>
                  <a:gd name="T28" fmla="*/ 78 w 158"/>
                  <a:gd name="T29" fmla="*/ 66 h 120"/>
                  <a:gd name="T30" fmla="*/ 58 w 158"/>
                  <a:gd name="T31" fmla="*/ 53 h 120"/>
                  <a:gd name="T32" fmla="*/ 38 w 158"/>
                  <a:gd name="T33" fmla="*/ 39 h 120"/>
                  <a:gd name="T34" fmla="*/ 20 w 158"/>
                  <a:gd name="T35" fmla="*/ 24 h 120"/>
                  <a:gd name="T36" fmla="*/ 0 w 158"/>
                  <a:gd name="T37" fmla="*/ 10 h 120"/>
                  <a:gd name="T38" fmla="*/ 4 w 158"/>
                  <a:gd name="T39" fmla="*/ 7 h 120"/>
                  <a:gd name="T40" fmla="*/ 8 w 158"/>
                  <a:gd name="T41" fmla="*/ 4 h 120"/>
                  <a:gd name="T42" fmla="*/ 13 w 158"/>
                  <a:gd name="T43" fmla="*/ 3 h 120"/>
                  <a:gd name="T44" fmla="*/ 17 w 158"/>
                  <a:gd name="T45" fmla="*/ 0 h 12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8"/>
                  <a:gd name="T70" fmla="*/ 0 h 120"/>
                  <a:gd name="T71" fmla="*/ 158 w 158"/>
                  <a:gd name="T72" fmla="*/ 120 h 12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8" h="120">
                    <a:moveTo>
                      <a:pt x="17" y="0"/>
                    </a:moveTo>
                    <a:lnTo>
                      <a:pt x="34" y="13"/>
                    </a:lnTo>
                    <a:lnTo>
                      <a:pt x="52" y="26"/>
                    </a:lnTo>
                    <a:lnTo>
                      <a:pt x="70" y="39"/>
                    </a:lnTo>
                    <a:lnTo>
                      <a:pt x="88" y="50"/>
                    </a:lnTo>
                    <a:lnTo>
                      <a:pt x="105" y="63"/>
                    </a:lnTo>
                    <a:lnTo>
                      <a:pt x="124" y="76"/>
                    </a:lnTo>
                    <a:lnTo>
                      <a:pt x="141" y="89"/>
                    </a:lnTo>
                    <a:lnTo>
                      <a:pt x="158" y="101"/>
                    </a:lnTo>
                    <a:lnTo>
                      <a:pt x="156" y="120"/>
                    </a:lnTo>
                    <a:lnTo>
                      <a:pt x="154" y="120"/>
                    </a:lnTo>
                    <a:lnTo>
                      <a:pt x="135" y="106"/>
                    </a:lnTo>
                    <a:lnTo>
                      <a:pt x="117" y="93"/>
                    </a:lnTo>
                    <a:lnTo>
                      <a:pt x="97" y="79"/>
                    </a:lnTo>
                    <a:lnTo>
                      <a:pt x="78" y="66"/>
                    </a:lnTo>
                    <a:lnTo>
                      <a:pt x="58" y="53"/>
                    </a:lnTo>
                    <a:lnTo>
                      <a:pt x="38" y="39"/>
                    </a:lnTo>
                    <a:lnTo>
                      <a:pt x="20" y="24"/>
                    </a:lnTo>
                    <a:lnTo>
                      <a:pt x="0" y="10"/>
                    </a:lnTo>
                    <a:lnTo>
                      <a:pt x="4" y="7"/>
                    </a:lnTo>
                    <a:lnTo>
                      <a:pt x="8" y="4"/>
                    </a:lnTo>
                    <a:lnTo>
                      <a:pt x="13" y="3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65" name="Freeform 448"/>
              <p:cNvSpPr>
                <a:spLocks/>
              </p:cNvSpPr>
              <p:nvPr/>
            </p:nvSpPr>
            <p:spPr bwMode="auto">
              <a:xfrm>
                <a:off x="2650" y="1379"/>
                <a:ext cx="78" cy="122"/>
              </a:xfrm>
              <a:custGeom>
                <a:avLst/>
                <a:gdLst>
                  <a:gd name="T0" fmla="*/ 78 w 78"/>
                  <a:gd name="T1" fmla="*/ 4 h 122"/>
                  <a:gd name="T2" fmla="*/ 71 w 78"/>
                  <a:gd name="T3" fmla="*/ 20 h 122"/>
                  <a:gd name="T4" fmla="*/ 62 w 78"/>
                  <a:gd name="T5" fmla="*/ 34 h 122"/>
                  <a:gd name="T6" fmla="*/ 54 w 78"/>
                  <a:gd name="T7" fmla="*/ 50 h 122"/>
                  <a:gd name="T8" fmla="*/ 45 w 78"/>
                  <a:gd name="T9" fmla="*/ 64 h 122"/>
                  <a:gd name="T10" fmla="*/ 37 w 78"/>
                  <a:gd name="T11" fmla="*/ 78 h 122"/>
                  <a:gd name="T12" fmla="*/ 28 w 78"/>
                  <a:gd name="T13" fmla="*/ 92 h 122"/>
                  <a:gd name="T14" fmla="*/ 20 w 78"/>
                  <a:gd name="T15" fmla="*/ 107 h 122"/>
                  <a:gd name="T16" fmla="*/ 11 w 78"/>
                  <a:gd name="T17" fmla="*/ 121 h 122"/>
                  <a:gd name="T18" fmla="*/ 8 w 78"/>
                  <a:gd name="T19" fmla="*/ 122 h 122"/>
                  <a:gd name="T20" fmla="*/ 5 w 78"/>
                  <a:gd name="T21" fmla="*/ 115 h 122"/>
                  <a:gd name="T22" fmla="*/ 1 w 78"/>
                  <a:gd name="T23" fmla="*/ 107 h 122"/>
                  <a:gd name="T24" fmla="*/ 0 w 78"/>
                  <a:gd name="T25" fmla="*/ 100 h 122"/>
                  <a:gd name="T26" fmla="*/ 4 w 78"/>
                  <a:gd name="T27" fmla="*/ 92 h 122"/>
                  <a:gd name="T28" fmla="*/ 11 w 78"/>
                  <a:gd name="T29" fmla="*/ 81 h 122"/>
                  <a:gd name="T30" fmla="*/ 20 w 78"/>
                  <a:gd name="T31" fmla="*/ 70 h 122"/>
                  <a:gd name="T32" fmla="*/ 27 w 78"/>
                  <a:gd name="T33" fmla="*/ 58 h 122"/>
                  <a:gd name="T34" fmla="*/ 33 w 78"/>
                  <a:gd name="T35" fmla="*/ 45 h 122"/>
                  <a:gd name="T36" fmla="*/ 40 w 78"/>
                  <a:gd name="T37" fmla="*/ 34 h 122"/>
                  <a:gd name="T38" fmla="*/ 47 w 78"/>
                  <a:gd name="T39" fmla="*/ 23 h 122"/>
                  <a:gd name="T40" fmla="*/ 52 w 78"/>
                  <a:gd name="T41" fmla="*/ 11 h 122"/>
                  <a:gd name="T42" fmla="*/ 60 w 78"/>
                  <a:gd name="T43" fmla="*/ 0 h 122"/>
                  <a:gd name="T44" fmla="*/ 64 w 78"/>
                  <a:gd name="T45" fmla="*/ 1 h 122"/>
                  <a:gd name="T46" fmla="*/ 68 w 78"/>
                  <a:gd name="T47" fmla="*/ 3 h 122"/>
                  <a:gd name="T48" fmla="*/ 74 w 78"/>
                  <a:gd name="T49" fmla="*/ 3 h 122"/>
                  <a:gd name="T50" fmla="*/ 78 w 78"/>
                  <a:gd name="T51" fmla="*/ 4 h 12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78"/>
                  <a:gd name="T79" fmla="*/ 0 h 122"/>
                  <a:gd name="T80" fmla="*/ 78 w 78"/>
                  <a:gd name="T81" fmla="*/ 122 h 12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78" h="122">
                    <a:moveTo>
                      <a:pt x="78" y="4"/>
                    </a:moveTo>
                    <a:lnTo>
                      <a:pt x="71" y="20"/>
                    </a:lnTo>
                    <a:lnTo>
                      <a:pt x="62" y="34"/>
                    </a:lnTo>
                    <a:lnTo>
                      <a:pt x="54" y="50"/>
                    </a:lnTo>
                    <a:lnTo>
                      <a:pt x="45" y="64"/>
                    </a:lnTo>
                    <a:lnTo>
                      <a:pt x="37" y="78"/>
                    </a:lnTo>
                    <a:lnTo>
                      <a:pt x="28" y="92"/>
                    </a:lnTo>
                    <a:lnTo>
                      <a:pt x="20" y="107"/>
                    </a:lnTo>
                    <a:lnTo>
                      <a:pt x="11" y="121"/>
                    </a:lnTo>
                    <a:lnTo>
                      <a:pt x="8" y="122"/>
                    </a:lnTo>
                    <a:lnTo>
                      <a:pt x="5" y="115"/>
                    </a:lnTo>
                    <a:lnTo>
                      <a:pt x="1" y="107"/>
                    </a:lnTo>
                    <a:lnTo>
                      <a:pt x="0" y="100"/>
                    </a:lnTo>
                    <a:lnTo>
                      <a:pt x="4" y="92"/>
                    </a:lnTo>
                    <a:lnTo>
                      <a:pt x="11" y="81"/>
                    </a:lnTo>
                    <a:lnTo>
                      <a:pt x="20" y="70"/>
                    </a:lnTo>
                    <a:lnTo>
                      <a:pt x="27" y="58"/>
                    </a:lnTo>
                    <a:lnTo>
                      <a:pt x="33" y="45"/>
                    </a:lnTo>
                    <a:lnTo>
                      <a:pt x="40" y="34"/>
                    </a:lnTo>
                    <a:lnTo>
                      <a:pt x="47" y="23"/>
                    </a:lnTo>
                    <a:lnTo>
                      <a:pt x="52" y="11"/>
                    </a:lnTo>
                    <a:lnTo>
                      <a:pt x="60" y="0"/>
                    </a:lnTo>
                    <a:lnTo>
                      <a:pt x="64" y="1"/>
                    </a:lnTo>
                    <a:lnTo>
                      <a:pt x="68" y="3"/>
                    </a:lnTo>
                    <a:lnTo>
                      <a:pt x="74" y="3"/>
                    </a:lnTo>
                    <a:lnTo>
                      <a:pt x="78" y="4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66" name="Freeform 449"/>
              <p:cNvSpPr>
                <a:spLocks/>
              </p:cNvSpPr>
              <p:nvPr/>
            </p:nvSpPr>
            <p:spPr bwMode="auto">
              <a:xfrm>
                <a:off x="2738" y="1386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  <a:gd name="T3" fmla="*/ 0 60000 65536"/>
                  <a:gd name="T4" fmla="*/ 0 60000 65536"/>
                  <a:gd name="T5" fmla="*/ 0 60000 65536"/>
                  <a:gd name="T6" fmla="*/ 0 w 3"/>
                  <a:gd name="T7" fmla="*/ 3 w 3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67" name="Freeform 450"/>
              <p:cNvSpPr>
                <a:spLocks/>
              </p:cNvSpPr>
              <p:nvPr/>
            </p:nvSpPr>
            <p:spPr bwMode="auto">
              <a:xfrm>
                <a:off x="2734" y="1390"/>
                <a:ext cx="8" cy="4"/>
              </a:xfrm>
              <a:custGeom>
                <a:avLst/>
                <a:gdLst>
                  <a:gd name="T0" fmla="*/ 8 w 8"/>
                  <a:gd name="T1" fmla="*/ 0 h 4"/>
                  <a:gd name="T2" fmla="*/ 0 w 8"/>
                  <a:gd name="T3" fmla="*/ 4 h 4"/>
                  <a:gd name="T4" fmla="*/ 8 w 8"/>
                  <a:gd name="T5" fmla="*/ 0 h 4"/>
                  <a:gd name="T6" fmla="*/ 0 60000 65536"/>
                  <a:gd name="T7" fmla="*/ 0 60000 65536"/>
                  <a:gd name="T8" fmla="*/ 0 60000 65536"/>
                  <a:gd name="T9" fmla="*/ 0 w 8"/>
                  <a:gd name="T10" fmla="*/ 0 h 4"/>
                  <a:gd name="T11" fmla="*/ 8 w 8"/>
                  <a:gd name="T12" fmla="*/ 4 h 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" h="4">
                    <a:moveTo>
                      <a:pt x="8" y="0"/>
                    </a:moveTo>
                    <a:lnTo>
                      <a:pt x="0" y="4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68" name="Freeform 451"/>
              <p:cNvSpPr>
                <a:spLocks/>
              </p:cNvSpPr>
              <p:nvPr/>
            </p:nvSpPr>
            <p:spPr bwMode="auto">
              <a:xfrm>
                <a:off x="2725" y="1394"/>
                <a:ext cx="36" cy="13"/>
              </a:xfrm>
              <a:custGeom>
                <a:avLst/>
                <a:gdLst>
                  <a:gd name="T0" fmla="*/ 0 w 36"/>
                  <a:gd name="T1" fmla="*/ 13 h 13"/>
                  <a:gd name="T2" fmla="*/ 7 w 36"/>
                  <a:gd name="T3" fmla="*/ 8 h 13"/>
                  <a:gd name="T4" fmla="*/ 16 w 36"/>
                  <a:gd name="T5" fmla="*/ 5 h 13"/>
                  <a:gd name="T6" fmla="*/ 26 w 36"/>
                  <a:gd name="T7" fmla="*/ 3 h 13"/>
                  <a:gd name="T8" fmla="*/ 36 w 36"/>
                  <a:gd name="T9" fmla="*/ 0 h 13"/>
                  <a:gd name="T10" fmla="*/ 0 w 36"/>
                  <a:gd name="T11" fmla="*/ 13 h 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6"/>
                  <a:gd name="T19" fmla="*/ 0 h 13"/>
                  <a:gd name="T20" fmla="*/ 36 w 36"/>
                  <a:gd name="T21" fmla="*/ 13 h 1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6" h="13">
                    <a:moveTo>
                      <a:pt x="0" y="13"/>
                    </a:moveTo>
                    <a:lnTo>
                      <a:pt x="7" y="8"/>
                    </a:lnTo>
                    <a:lnTo>
                      <a:pt x="16" y="5"/>
                    </a:lnTo>
                    <a:lnTo>
                      <a:pt x="26" y="3"/>
                    </a:lnTo>
                    <a:lnTo>
                      <a:pt x="36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69" name="Freeform 452"/>
              <p:cNvSpPr>
                <a:spLocks/>
              </p:cNvSpPr>
              <p:nvPr/>
            </p:nvSpPr>
            <p:spPr bwMode="auto">
              <a:xfrm>
                <a:off x="2720" y="1399"/>
                <a:ext cx="48" cy="20"/>
              </a:xfrm>
              <a:custGeom>
                <a:avLst/>
                <a:gdLst>
                  <a:gd name="T0" fmla="*/ 48 w 48"/>
                  <a:gd name="T1" fmla="*/ 1 h 20"/>
                  <a:gd name="T2" fmla="*/ 42 w 48"/>
                  <a:gd name="T3" fmla="*/ 4 h 20"/>
                  <a:gd name="T4" fmla="*/ 35 w 48"/>
                  <a:gd name="T5" fmla="*/ 7 h 20"/>
                  <a:gd name="T6" fmla="*/ 29 w 48"/>
                  <a:gd name="T7" fmla="*/ 8 h 20"/>
                  <a:gd name="T8" fmla="*/ 24 w 48"/>
                  <a:gd name="T9" fmla="*/ 11 h 20"/>
                  <a:gd name="T10" fmla="*/ 17 w 48"/>
                  <a:gd name="T11" fmla="*/ 13 h 20"/>
                  <a:gd name="T12" fmla="*/ 11 w 48"/>
                  <a:gd name="T13" fmla="*/ 15 h 20"/>
                  <a:gd name="T14" fmla="*/ 5 w 48"/>
                  <a:gd name="T15" fmla="*/ 17 h 20"/>
                  <a:gd name="T16" fmla="*/ 0 w 48"/>
                  <a:gd name="T17" fmla="*/ 20 h 20"/>
                  <a:gd name="T18" fmla="*/ 1 w 48"/>
                  <a:gd name="T19" fmla="*/ 15 h 20"/>
                  <a:gd name="T20" fmla="*/ 7 w 48"/>
                  <a:gd name="T21" fmla="*/ 14 h 20"/>
                  <a:gd name="T22" fmla="*/ 12 w 48"/>
                  <a:gd name="T23" fmla="*/ 11 h 20"/>
                  <a:gd name="T24" fmla="*/ 18 w 48"/>
                  <a:gd name="T25" fmla="*/ 10 h 20"/>
                  <a:gd name="T26" fmla="*/ 25 w 48"/>
                  <a:gd name="T27" fmla="*/ 7 h 20"/>
                  <a:gd name="T28" fmla="*/ 31 w 48"/>
                  <a:gd name="T29" fmla="*/ 5 h 20"/>
                  <a:gd name="T30" fmla="*/ 37 w 48"/>
                  <a:gd name="T31" fmla="*/ 4 h 20"/>
                  <a:gd name="T32" fmla="*/ 42 w 48"/>
                  <a:gd name="T33" fmla="*/ 1 h 20"/>
                  <a:gd name="T34" fmla="*/ 48 w 48"/>
                  <a:gd name="T35" fmla="*/ 0 h 20"/>
                  <a:gd name="T36" fmla="*/ 48 w 48"/>
                  <a:gd name="T37" fmla="*/ 1 h 2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48"/>
                  <a:gd name="T58" fmla="*/ 0 h 20"/>
                  <a:gd name="T59" fmla="*/ 48 w 48"/>
                  <a:gd name="T60" fmla="*/ 20 h 2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48" h="20">
                    <a:moveTo>
                      <a:pt x="48" y="1"/>
                    </a:moveTo>
                    <a:lnTo>
                      <a:pt x="42" y="4"/>
                    </a:lnTo>
                    <a:lnTo>
                      <a:pt x="35" y="7"/>
                    </a:lnTo>
                    <a:lnTo>
                      <a:pt x="29" y="8"/>
                    </a:lnTo>
                    <a:lnTo>
                      <a:pt x="24" y="11"/>
                    </a:lnTo>
                    <a:lnTo>
                      <a:pt x="17" y="13"/>
                    </a:lnTo>
                    <a:lnTo>
                      <a:pt x="11" y="15"/>
                    </a:lnTo>
                    <a:lnTo>
                      <a:pt x="5" y="17"/>
                    </a:lnTo>
                    <a:lnTo>
                      <a:pt x="0" y="20"/>
                    </a:lnTo>
                    <a:lnTo>
                      <a:pt x="1" y="15"/>
                    </a:lnTo>
                    <a:lnTo>
                      <a:pt x="7" y="14"/>
                    </a:lnTo>
                    <a:lnTo>
                      <a:pt x="12" y="11"/>
                    </a:lnTo>
                    <a:lnTo>
                      <a:pt x="18" y="10"/>
                    </a:lnTo>
                    <a:lnTo>
                      <a:pt x="25" y="7"/>
                    </a:lnTo>
                    <a:lnTo>
                      <a:pt x="31" y="5"/>
                    </a:lnTo>
                    <a:lnTo>
                      <a:pt x="37" y="4"/>
                    </a:lnTo>
                    <a:lnTo>
                      <a:pt x="42" y="1"/>
                    </a:lnTo>
                    <a:lnTo>
                      <a:pt x="48" y="0"/>
                    </a:lnTo>
                    <a:lnTo>
                      <a:pt x="48" y="1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70" name="Freeform 453"/>
              <p:cNvSpPr>
                <a:spLocks/>
              </p:cNvSpPr>
              <p:nvPr/>
            </p:nvSpPr>
            <p:spPr bwMode="auto">
              <a:xfrm>
                <a:off x="2712" y="1406"/>
                <a:ext cx="66" cy="28"/>
              </a:xfrm>
              <a:custGeom>
                <a:avLst/>
                <a:gdLst>
                  <a:gd name="T0" fmla="*/ 66 w 66"/>
                  <a:gd name="T1" fmla="*/ 1 h 28"/>
                  <a:gd name="T2" fmla="*/ 0 w 66"/>
                  <a:gd name="T3" fmla="*/ 28 h 28"/>
                  <a:gd name="T4" fmla="*/ 0 w 66"/>
                  <a:gd name="T5" fmla="*/ 24 h 28"/>
                  <a:gd name="T6" fmla="*/ 9 w 66"/>
                  <a:gd name="T7" fmla="*/ 21 h 28"/>
                  <a:gd name="T8" fmla="*/ 18 w 66"/>
                  <a:gd name="T9" fmla="*/ 17 h 28"/>
                  <a:gd name="T10" fmla="*/ 25 w 66"/>
                  <a:gd name="T11" fmla="*/ 14 h 28"/>
                  <a:gd name="T12" fmla="*/ 33 w 66"/>
                  <a:gd name="T13" fmla="*/ 11 h 28"/>
                  <a:gd name="T14" fmla="*/ 40 w 66"/>
                  <a:gd name="T15" fmla="*/ 8 h 28"/>
                  <a:gd name="T16" fmla="*/ 49 w 66"/>
                  <a:gd name="T17" fmla="*/ 4 h 28"/>
                  <a:gd name="T18" fmla="*/ 57 w 66"/>
                  <a:gd name="T19" fmla="*/ 3 h 28"/>
                  <a:gd name="T20" fmla="*/ 66 w 66"/>
                  <a:gd name="T21" fmla="*/ 0 h 28"/>
                  <a:gd name="T22" fmla="*/ 66 w 66"/>
                  <a:gd name="T23" fmla="*/ 1 h 2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6"/>
                  <a:gd name="T37" fmla="*/ 0 h 28"/>
                  <a:gd name="T38" fmla="*/ 66 w 66"/>
                  <a:gd name="T39" fmla="*/ 28 h 2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6" h="28">
                    <a:moveTo>
                      <a:pt x="66" y="1"/>
                    </a:moveTo>
                    <a:lnTo>
                      <a:pt x="0" y="28"/>
                    </a:lnTo>
                    <a:lnTo>
                      <a:pt x="0" y="24"/>
                    </a:lnTo>
                    <a:lnTo>
                      <a:pt x="9" y="21"/>
                    </a:lnTo>
                    <a:lnTo>
                      <a:pt x="18" y="17"/>
                    </a:lnTo>
                    <a:lnTo>
                      <a:pt x="25" y="14"/>
                    </a:lnTo>
                    <a:lnTo>
                      <a:pt x="33" y="11"/>
                    </a:lnTo>
                    <a:lnTo>
                      <a:pt x="40" y="8"/>
                    </a:lnTo>
                    <a:lnTo>
                      <a:pt x="49" y="4"/>
                    </a:lnTo>
                    <a:lnTo>
                      <a:pt x="57" y="3"/>
                    </a:lnTo>
                    <a:lnTo>
                      <a:pt x="66" y="0"/>
                    </a:lnTo>
                    <a:lnTo>
                      <a:pt x="66" y="1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71" name="Freeform 454"/>
              <p:cNvSpPr>
                <a:spLocks/>
              </p:cNvSpPr>
              <p:nvPr/>
            </p:nvSpPr>
            <p:spPr bwMode="auto">
              <a:xfrm>
                <a:off x="2752" y="1413"/>
                <a:ext cx="36" cy="14"/>
              </a:xfrm>
              <a:custGeom>
                <a:avLst/>
                <a:gdLst>
                  <a:gd name="T0" fmla="*/ 36 w 36"/>
                  <a:gd name="T1" fmla="*/ 1 h 14"/>
                  <a:gd name="T2" fmla="*/ 36 w 36"/>
                  <a:gd name="T3" fmla="*/ 3 h 14"/>
                  <a:gd name="T4" fmla="*/ 27 w 36"/>
                  <a:gd name="T5" fmla="*/ 6 h 14"/>
                  <a:gd name="T6" fmla="*/ 19 w 36"/>
                  <a:gd name="T7" fmla="*/ 9 h 14"/>
                  <a:gd name="T8" fmla="*/ 9 w 36"/>
                  <a:gd name="T9" fmla="*/ 11 h 14"/>
                  <a:gd name="T10" fmla="*/ 0 w 36"/>
                  <a:gd name="T11" fmla="*/ 14 h 14"/>
                  <a:gd name="T12" fmla="*/ 5 w 36"/>
                  <a:gd name="T13" fmla="*/ 10 h 14"/>
                  <a:gd name="T14" fmla="*/ 10 w 36"/>
                  <a:gd name="T15" fmla="*/ 9 h 14"/>
                  <a:gd name="T16" fmla="*/ 17 w 36"/>
                  <a:gd name="T17" fmla="*/ 6 h 14"/>
                  <a:gd name="T18" fmla="*/ 25 w 36"/>
                  <a:gd name="T19" fmla="*/ 3 h 14"/>
                  <a:gd name="T20" fmla="*/ 27 w 36"/>
                  <a:gd name="T21" fmla="*/ 1 h 14"/>
                  <a:gd name="T22" fmla="*/ 30 w 36"/>
                  <a:gd name="T23" fmla="*/ 0 h 14"/>
                  <a:gd name="T24" fmla="*/ 33 w 36"/>
                  <a:gd name="T25" fmla="*/ 0 h 14"/>
                  <a:gd name="T26" fmla="*/ 36 w 36"/>
                  <a:gd name="T27" fmla="*/ 1 h 1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6"/>
                  <a:gd name="T43" fmla="*/ 0 h 14"/>
                  <a:gd name="T44" fmla="*/ 36 w 36"/>
                  <a:gd name="T45" fmla="*/ 14 h 1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6" h="14">
                    <a:moveTo>
                      <a:pt x="36" y="1"/>
                    </a:moveTo>
                    <a:lnTo>
                      <a:pt x="36" y="3"/>
                    </a:lnTo>
                    <a:lnTo>
                      <a:pt x="27" y="6"/>
                    </a:lnTo>
                    <a:lnTo>
                      <a:pt x="19" y="9"/>
                    </a:lnTo>
                    <a:lnTo>
                      <a:pt x="9" y="11"/>
                    </a:lnTo>
                    <a:lnTo>
                      <a:pt x="0" y="14"/>
                    </a:lnTo>
                    <a:lnTo>
                      <a:pt x="5" y="10"/>
                    </a:lnTo>
                    <a:lnTo>
                      <a:pt x="10" y="9"/>
                    </a:lnTo>
                    <a:lnTo>
                      <a:pt x="17" y="6"/>
                    </a:lnTo>
                    <a:lnTo>
                      <a:pt x="25" y="3"/>
                    </a:lnTo>
                    <a:lnTo>
                      <a:pt x="27" y="1"/>
                    </a:lnTo>
                    <a:lnTo>
                      <a:pt x="30" y="0"/>
                    </a:lnTo>
                    <a:lnTo>
                      <a:pt x="33" y="0"/>
                    </a:lnTo>
                    <a:lnTo>
                      <a:pt x="36" y="1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72" name="Freeform 455"/>
              <p:cNvSpPr>
                <a:spLocks/>
              </p:cNvSpPr>
              <p:nvPr/>
            </p:nvSpPr>
            <p:spPr bwMode="auto">
              <a:xfrm>
                <a:off x="2740" y="1420"/>
                <a:ext cx="58" cy="19"/>
              </a:xfrm>
              <a:custGeom>
                <a:avLst/>
                <a:gdLst>
                  <a:gd name="T0" fmla="*/ 58 w 58"/>
                  <a:gd name="T1" fmla="*/ 3 h 19"/>
                  <a:gd name="T2" fmla="*/ 51 w 58"/>
                  <a:gd name="T3" fmla="*/ 6 h 19"/>
                  <a:gd name="T4" fmla="*/ 42 w 58"/>
                  <a:gd name="T5" fmla="*/ 7 h 19"/>
                  <a:gd name="T6" fmla="*/ 35 w 58"/>
                  <a:gd name="T7" fmla="*/ 10 h 19"/>
                  <a:gd name="T8" fmla="*/ 29 w 58"/>
                  <a:gd name="T9" fmla="*/ 13 h 19"/>
                  <a:gd name="T10" fmla="*/ 22 w 58"/>
                  <a:gd name="T11" fmla="*/ 14 h 19"/>
                  <a:gd name="T12" fmla="*/ 15 w 58"/>
                  <a:gd name="T13" fmla="*/ 16 h 19"/>
                  <a:gd name="T14" fmla="*/ 7 w 58"/>
                  <a:gd name="T15" fmla="*/ 17 h 19"/>
                  <a:gd name="T16" fmla="*/ 0 w 58"/>
                  <a:gd name="T17" fmla="*/ 19 h 19"/>
                  <a:gd name="T18" fmla="*/ 7 w 58"/>
                  <a:gd name="T19" fmla="*/ 16 h 19"/>
                  <a:gd name="T20" fmla="*/ 14 w 58"/>
                  <a:gd name="T21" fmla="*/ 13 h 19"/>
                  <a:gd name="T22" fmla="*/ 21 w 58"/>
                  <a:gd name="T23" fmla="*/ 10 h 19"/>
                  <a:gd name="T24" fmla="*/ 28 w 58"/>
                  <a:gd name="T25" fmla="*/ 7 h 19"/>
                  <a:gd name="T26" fmla="*/ 35 w 58"/>
                  <a:gd name="T27" fmla="*/ 6 h 19"/>
                  <a:gd name="T28" fmla="*/ 44 w 58"/>
                  <a:gd name="T29" fmla="*/ 3 h 19"/>
                  <a:gd name="T30" fmla="*/ 51 w 58"/>
                  <a:gd name="T31" fmla="*/ 2 h 19"/>
                  <a:gd name="T32" fmla="*/ 58 w 58"/>
                  <a:gd name="T33" fmla="*/ 0 h 19"/>
                  <a:gd name="T34" fmla="*/ 58 w 58"/>
                  <a:gd name="T35" fmla="*/ 3 h 1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8"/>
                  <a:gd name="T55" fmla="*/ 0 h 19"/>
                  <a:gd name="T56" fmla="*/ 58 w 58"/>
                  <a:gd name="T57" fmla="*/ 19 h 19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8" h="19">
                    <a:moveTo>
                      <a:pt x="58" y="3"/>
                    </a:moveTo>
                    <a:lnTo>
                      <a:pt x="51" y="6"/>
                    </a:lnTo>
                    <a:lnTo>
                      <a:pt x="42" y="7"/>
                    </a:lnTo>
                    <a:lnTo>
                      <a:pt x="35" y="10"/>
                    </a:lnTo>
                    <a:lnTo>
                      <a:pt x="29" y="13"/>
                    </a:lnTo>
                    <a:lnTo>
                      <a:pt x="22" y="14"/>
                    </a:lnTo>
                    <a:lnTo>
                      <a:pt x="15" y="16"/>
                    </a:lnTo>
                    <a:lnTo>
                      <a:pt x="7" y="17"/>
                    </a:lnTo>
                    <a:lnTo>
                      <a:pt x="0" y="19"/>
                    </a:lnTo>
                    <a:lnTo>
                      <a:pt x="7" y="16"/>
                    </a:lnTo>
                    <a:lnTo>
                      <a:pt x="14" y="13"/>
                    </a:lnTo>
                    <a:lnTo>
                      <a:pt x="21" y="10"/>
                    </a:lnTo>
                    <a:lnTo>
                      <a:pt x="28" y="7"/>
                    </a:lnTo>
                    <a:lnTo>
                      <a:pt x="35" y="6"/>
                    </a:lnTo>
                    <a:lnTo>
                      <a:pt x="44" y="3"/>
                    </a:lnTo>
                    <a:lnTo>
                      <a:pt x="51" y="2"/>
                    </a:lnTo>
                    <a:lnTo>
                      <a:pt x="58" y="0"/>
                    </a:lnTo>
                    <a:lnTo>
                      <a:pt x="58" y="3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73" name="Freeform 456"/>
              <p:cNvSpPr>
                <a:spLocks/>
              </p:cNvSpPr>
              <p:nvPr/>
            </p:nvSpPr>
            <p:spPr bwMode="auto">
              <a:xfrm>
                <a:off x="2755" y="1427"/>
                <a:ext cx="54" cy="17"/>
              </a:xfrm>
              <a:custGeom>
                <a:avLst/>
                <a:gdLst>
                  <a:gd name="T0" fmla="*/ 54 w 54"/>
                  <a:gd name="T1" fmla="*/ 2 h 17"/>
                  <a:gd name="T2" fmla="*/ 49 w 54"/>
                  <a:gd name="T3" fmla="*/ 4 h 17"/>
                  <a:gd name="T4" fmla="*/ 41 w 54"/>
                  <a:gd name="T5" fmla="*/ 6 h 17"/>
                  <a:gd name="T6" fmla="*/ 36 w 54"/>
                  <a:gd name="T7" fmla="*/ 9 h 17"/>
                  <a:gd name="T8" fmla="*/ 29 w 54"/>
                  <a:gd name="T9" fmla="*/ 10 h 17"/>
                  <a:gd name="T10" fmla="*/ 22 w 54"/>
                  <a:gd name="T11" fmla="*/ 13 h 17"/>
                  <a:gd name="T12" fmla="*/ 14 w 54"/>
                  <a:gd name="T13" fmla="*/ 14 h 17"/>
                  <a:gd name="T14" fmla="*/ 7 w 54"/>
                  <a:gd name="T15" fmla="*/ 16 h 17"/>
                  <a:gd name="T16" fmla="*/ 0 w 54"/>
                  <a:gd name="T17" fmla="*/ 17 h 17"/>
                  <a:gd name="T18" fmla="*/ 0 w 54"/>
                  <a:gd name="T19" fmla="*/ 16 h 17"/>
                  <a:gd name="T20" fmla="*/ 7 w 54"/>
                  <a:gd name="T21" fmla="*/ 13 h 17"/>
                  <a:gd name="T22" fmla="*/ 13 w 54"/>
                  <a:gd name="T23" fmla="*/ 12 h 17"/>
                  <a:gd name="T24" fmla="*/ 20 w 54"/>
                  <a:gd name="T25" fmla="*/ 9 h 17"/>
                  <a:gd name="T26" fmla="*/ 26 w 54"/>
                  <a:gd name="T27" fmla="*/ 7 h 17"/>
                  <a:gd name="T28" fmla="*/ 33 w 54"/>
                  <a:gd name="T29" fmla="*/ 4 h 17"/>
                  <a:gd name="T30" fmla="*/ 39 w 54"/>
                  <a:gd name="T31" fmla="*/ 3 h 17"/>
                  <a:gd name="T32" fmla="*/ 46 w 54"/>
                  <a:gd name="T33" fmla="*/ 2 h 17"/>
                  <a:gd name="T34" fmla="*/ 51 w 54"/>
                  <a:gd name="T35" fmla="*/ 0 h 17"/>
                  <a:gd name="T36" fmla="*/ 53 w 54"/>
                  <a:gd name="T37" fmla="*/ 0 h 17"/>
                  <a:gd name="T38" fmla="*/ 53 w 54"/>
                  <a:gd name="T39" fmla="*/ 0 h 17"/>
                  <a:gd name="T40" fmla="*/ 53 w 54"/>
                  <a:gd name="T41" fmla="*/ 2 h 17"/>
                  <a:gd name="T42" fmla="*/ 54 w 54"/>
                  <a:gd name="T43" fmla="*/ 2 h 1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54"/>
                  <a:gd name="T67" fmla="*/ 0 h 17"/>
                  <a:gd name="T68" fmla="*/ 54 w 54"/>
                  <a:gd name="T69" fmla="*/ 17 h 1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54" h="17">
                    <a:moveTo>
                      <a:pt x="54" y="2"/>
                    </a:moveTo>
                    <a:lnTo>
                      <a:pt x="49" y="4"/>
                    </a:lnTo>
                    <a:lnTo>
                      <a:pt x="41" y="6"/>
                    </a:lnTo>
                    <a:lnTo>
                      <a:pt x="36" y="9"/>
                    </a:lnTo>
                    <a:lnTo>
                      <a:pt x="29" y="10"/>
                    </a:lnTo>
                    <a:lnTo>
                      <a:pt x="22" y="13"/>
                    </a:lnTo>
                    <a:lnTo>
                      <a:pt x="14" y="14"/>
                    </a:lnTo>
                    <a:lnTo>
                      <a:pt x="7" y="16"/>
                    </a:lnTo>
                    <a:lnTo>
                      <a:pt x="0" y="17"/>
                    </a:lnTo>
                    <a:lnTo>
                      <a:pt x="0" y="16"/>
                    </a:lnTo>
                    <a:lnTo>
                      <a:pt x="7" y="13"/>
                    </a:lnTo>
                    <a:lnTo>
                      <a:pt x="13" y="12"/>
                    </a:lnTo>
                    <a:lnTo>
                      <a:pt x="20" y="9"/>
                    </a:lnTo>
                    <a:lnTo>
                      <a:pt x="26" y="7"/>
                    </a:lnTo>
                    <a:lnTo>
                      <a:pt x="33" y="4"/>
                    </a:lnTo>
                    <a:lnTo>
                      <a:pt x="39" y="3"/>
                    </a:lnTo>
                    <a:lnTo>
                      <a:pt x="46" y="2"/>
                    </a:lnTo>
                    <a:lnTo>
                      <a:pt x="51" y="0"/>
                    </a:lnTo>
                    <a:lnTo>
                      <a:pt x="53" y="0"/>
                    </a:lnTo>
                    <a:lnTo>
                      <a:pt x="53" y="2"/>
                    </a:lnTo>
                    <a:lnTo>
                      <a:pt x="54" y="2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74" name="Freeform 457"/>
              <p:cNvSpPr>
                <a:spLocks/>
              </p:cNvSpPr>
              <p:nvPr/>
            </p:nvSpPr>
            <p:spPr bwMode="auto">
              <a:xfrm>
                <a:off x="2675" y="1434"/>
                <a:ext cx="143" cy="97"/>
              </a:xfrm>
              <a:custGeom>
                <a:avLst/>
                <a:gdLst>
                  <a:gd name="T0" fmla="*/ 130 w 143"/>
                  <a:gd name="T1" fmla="*/ 5 h 97"/>
                  <a:gd name="T2" fmla="*/ 109 w 143"/>
                  <a:gd name="T3" fmla="*/ 12 h 97"/>
                  <a:gd name="T4" fmla="*/ 87 w 143"/>
                  <a:gd name="T5" fmla="*/ 20 h 97"/>
                  <a:gd name="T6" fmla="*/ 94 w 143"/>
                  <a:gd name="T7" fmla="*/ 20 h 97"/>
                  <a:gd name="T8" fmla="*/ 121 w 143"/>
                  <a:gd name="T9" fmla="*/ 56 h 97"/>
                  <a:gd name="T10" fmla="*/ 96 w 143"/>
                  <a:gd name="T11" fmla="*/ 49 h 97"/>
                  <a:gd name="T12" fmla="*/ 89 w 143"/>
                  <a:gd name="T13" fmla="*/ 39 h 97"/>
                  <a:gd name="T14" fmla="*/ 80 w 143"/>
                  <a:gd name="T15" fmla="*/ 40 h 97"/>
                  <a:gd name="T16" fmla="*/ 59 w 143"/>
                  <a:gd name="T17" fmla="*/ 49 h 97"/>
                  <a:gd name="T18" fmla="*/ 60 w 143"/>
                  <a:gd name="T19" fmla="*/ 53 h 97"/>
                  <a:gd name="T20" fmla="*/ 73 w 143"/>
                  <a:gd name="T21" fmla="*/ 50 h 97"/>
                  <a:gd name="T22" fmla="*/ 80 w 143"/>
                  <a:gd name="T23" fmla="*/ 49 h 97"/>
                  <a:gd name="T24" fmla="*/ 69 w 143"/>
                  <a:gd name="T25" fmla="*/ 59 h 97"/>
                  <a:gd name="T26" fmla="*/ 89 w 143"/>
                  <a:gd name="T27" fmla="*/ 70 h 97"/>
                  <a:gd name="T28" fmla="*/ 69 w 143"/>
                  <a:gd name="T29" fmla="*/ 66 h 97"/>
                  <a:gd name="T30" fmla="*/ 69 w 143"/>
                  <a:gd name="T31" fmla="*/ 73 h 97"/>
                  <a:gd name="T32" fmla="*/ 82 w 143"/>
                  <a:gd name="T33" fmla="*/ 83 h 97"/>
                  <a:gd name="T34" fmla="*/ 72 w 143"/>
                  <a:gd name="T35" fmla="*/ 84 h 97"/>
                  <a:gd name="T36" fmla="*/ 55 w 143"/>
                  <a:gd name="T37" fmla="*/ 84 h 97"/>
                  <a:gd name="T38" fmla="*/ 16 w 143"/>
                  <a:gd name="T39" fmla="*/ 93 h 97"/>
                  <a:gd name="T40" fmla="*/ 35 w 143"/>
                  <a:gd name="T41" fmla="*/ 86 h 97"/>
                  <a:gd name="T42" fmla="*/ 52 w 143"/>
                  <a:gd name="T43" fmla="*/ 77 h 97"/>
                  <a:gd name="T44" fmla="*/ 49 w 143"/>
                  <a:gd name="T45" fmla="*/ 74 h 97"/>
                  <a:gd name="T46" fmla="*/ 27 w 143"/>
                  <a:gd name="T47" fmla="*/ 82 h 97"/>
                  <a:gd name="T48" fmla="*/ 8 w 143"/>
                  <a:gd name="T49" fmla="*/ 89 h 97"/>
                  <a:gd name="T50" fmla="*/ 6 w 143"/>
                  <a:gd name="T51" fmla="*/ 86 h 97"/>
                  <a:gd name="T52" fmla="*/ 25 w 143"/>
                  <a:gd name="T53" fmla="*/ 79 h 97"/>
                  <a:gd name="T54" fmla="*/ 40 w 143"/>
                  <a:gd name="T55" fmla="*/ 72 h 97"/>
                  <a:gd name="T56" fmla="*/ 47 w 143"/>
                  <a:gd name="T57" fmla="*/ 60 h 97"/>
                  <a:gd name="T58" fmla="*/ 43 w 143"/>
                  <a:gd name="T59" fmla="*/ 59 h 97"/>
                  <a:gd name="T60" fmla="*/ 40 w 143"/>
                  <a:gd name="T61" fmla="*/ 63 h 97"/>
                  <a:gd name="T62" fmla="*/ 43 w 143"/>
                  <a:gd name="T63" fmla="*/ 45 h 97"/>
                  <a:gd name="T64" fmla="*/ 30 w 143"/>
                  <a:gd name="T65" fmla="*/ 50 h 97"/>
                  <a:gd name="T66" fmla="*/ 17 w 143"/>
                  <a:gd name="T67" fmla="*/ 54 h 97"/>
                  <a:gd name="T68" fmla="*/ 0 w 143"/>
                  <a:gd name="T69" fmla="*/ 60 h 97"/>
                  <a:gd name="T70" fmla="*/ 23 w 143"/>
                  <a:gd name="T71" fmla="*/ 47 h 97"/>
                  <a:gd name="T72" fmla="*/ 50 w 143"/>
                  <a:gd name="T73" fmla="*/ 39 h 97"/>
                  <a:gd name="T74" fmla="*/ 66 w 143"/>
                  <a:gd name="T75" fmla="*/ 27 h 97"/>
                  <a:gd name="T76" fmla="*/ 56 w 143"/>
                  <a:gd name="T77" fmla="*/ 30 h 97"/>
                  <a:gd name="T78" fmla="*/ 40 w 143"/>
                  <a:gd name="T79" fmla="*/ 36 h 97"/>
                  <a:gd name="T80" fmla="*/ 25 w 143"/>
                  <a:gd name="T81" fmla="*/ 42 h 97"/>
                  <a:gd name="T82" fmla="*/ 8 w 143"/>
                  <a:gd name="T83" fmla="*/ 49 h 97"/>
                  <a:gd name="T84" fmla="*/ 25 w 143"/>
                  <a:gd name="T85" fmla="*/ 39 h 97"/>
                  <a:gd name="T86" fmla="*/ 46 w 143"/>
                  <a:gd name="T87" fmla="*/ 30 h 97"/>
                  <a:gd name="T88" fmla="*/ 59 w 143"/>
                  <a:gd name="T89" fmla="*/ 22 h 97"/>
                  <a:gd name="T90" fmla="*/ 62 w 143"/>
                  <a:gd name="T91" fmla="*/ 13 h 97"/>
                  <a:gd name="T92" fmla="*/ 74 w 143"/>
                  <a:gd name="T93" fmla="*/ 15 h 97"/>
                  <a:gd name="T94" fmla="*/ 80 w 143"/>
                  <a:gd name="T95" fmla="*/ 32 h 97"/>
                  <a:gd name="T96" fmla="*/ 86 w 143"/>
                  <a:gd name="T97" fmla="*/ 30 h 97"/>
                  <a:gd name="T98" fmla="*/ 83 w 143"/>
                  <a:gd name="T99" fmla="*/ 19 h 97"/>
                  <a:gd name="T100" fmla="*/ 92 w 143"/>
                  <a:gd name="T101" fmla="*/ 15 h 97"/>
                  <a:gd name="T102" fmla="*/ 107 w 143"/>
                  <a:gd name="T103" fmla="*/ 10 h 97"/>
                  <a:gd name="T104" fmla="*/ 124 w 143"/>
                  <a:gd name="T105" fmla="*/ 3 h 97"/>
                  <a:gd name="T106" fmla="*/ 143 w 143"/>
                  <a:gd name="T107" fmla="*/ 0 h 97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43"/>
                  <a:gd name="T163" fmla="*/ 0 h 97"/>
                  <a:gd name="T164" fmla="*/ 143 w 143"/>
                  <a:gd name="T165" fmla="*/ 97 h 97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43" h="97">
                    <a:moveTo>
                      <a:pt x="143" y="0"/>
                    </a:moveTo>
                    <a:lnTo>
                      <a:pt x="137" y="2"/>
                    </a:lnTo>
                    <a:lnTo>
                      <a:pt x="130" y="5"/>
                    </a:lnTo>
                    <a:lnTo>
                      <a:pt x="123" y="6"/>
                    </a:lnTo>
                    <a:lnTo>
                      <a:pt x="116" y="9"/>
                    </a:lnTo>
                    <a:lnTo>
                      <a:pt x="109" y="12"/>
                    </a:lnTo>
                    <a:lnTo>
                      <a:pt x="102" y="13"/>
                    </a:lnTo>
                    <a:lnTo>
                      <a:pt x="94" y="17"/>
                    </a:lnTo>
                    <a:lnTo>
                      <a:pt x="87" y="20"/>
                    </a:lnTo>
                    <a:lnTo>
                      <a:pt x="90" y="22"/>
                    </a:lnTo>
                    <a:lnTo>
                      <a:pt x="93" y="22"/>
                    </a:lnTo>
                    <a:lnTo>
                      <a:pt x="94" y="20"/>
                    </a:lnTo>
                    <a:lnTo>
                      <a:pt x="97" y="20"/>
                    </a:lnTo>
                    <a:lnTo>
                      <a:pt x="96" y="25"/>
                    </a:lnTo>
                    <a:lnTo>
                      <a:pt x="121" y="56"/>
                    </a:lnTo>
                    <a:lnTo>
                      <a:pt x="114" y="54"/>
                    </a:lnTo>
                    <a:lnTo>
                      <a:pt x="104" y="53"/>
                    </a:lnTo>
                    <a:lnTo>
                      <a:pt x="96" y="49"/>
                    </a:lnTo>
                    <a:lnTo>
                      <a:pt x="89" y="42"/>
                    </a:lnTo>
                    <a:lnTo>
                      <a:pt x="89" y="40"/>
                    </a:lnTo>
                    <a:lnTo>
                      <a:pt x="89" y="39"/>
                    </a:lnTo>
                    <a:lnTo>
                      <a:pt x="87" y="39"/>
                    </a:lnTo>
                    <a:lnTo>
                      <a:pt x="86" y="37"/>
                    </a:lnTo>
                    <a:lnTo>
                      <a:pt x="80" y="40"/>
                    </a:lnTo>
                    <a:lnTo>
                      <a:pt x="73" y="43"/>
                    </a:lnTo>
                    <a:lnTo>
                      <a:pt x="66" y="46"/>
                    </a:lnTo>
                    <a:lnTo>
                      <a:pt x="59" y="49"/>
                    </a:lnTo>
                    <a:lnTo>
                      <a:pt x="59" y="50"/>
                    </a:lnTo>
                    <a:lnTo>
                      <a:pt x="59" y="52"/>
                    </a:lnTo>
                    <a:lnTo>
                      <a:pt x="60" y="53"/>
                    </a:lnTo>
                    <a:lnTo>
                      <a:pt x="62" y="53"/>
                    </a:lnTo>
                    <a:lnTo>
                      <a:pt x="67" y="52"/>
                    </a:lnTo>
                    <a:lnTo>
                      <a:pt x="73" y="50"/>
                    </a:lnTo>
                    <a:lnTo>
                      <a:pt x="79" y="47"/>
                    </a:lnTo>
                    <a:lnTo>
                      <a:pt x="83" y="45"/>
                    </a:lnTo>
                    <a:lnTo>
                      <a:pt x="80" y="49"/>
                    </a:lnTo>
                    <a:lnTo>
                      <a:pt x="76" y="52"/>
                    </a:lnTo>
                    <a:lnTo>
                      <a:pt x="72" y="54"/>
                    </a:lnTo>
                    <a:lnTo>
                      <a:pt x="69" y="59"/>
                    </a:lnTo>
                    <a:lnTo>
                      <a:pt x="76" y="62"/>
                    </a:lnTo>
                    <a:lnTo>
                      <a:pt x="83" y="66"/>
                    </a:lnTo>
                    <a:lnTo>
                      <a:pt x="89" y="70"/>
                    </a:lnTo>
                    <a:lnTo>
                      <a:pt x="94" y="77"/>
                    </a:lnTo>
                    <a:lnTo>
                      <a:pt x="70" y="64"/>
                    </a:lnTo>
                    <a:lnTo>
                      <a:pt x="69" y="66"/>
                    </a:lnTo>
                    <a:lnTo>
                      <a:pt x="67" y="69"/>
                    </a:lnTo>
                    <a:lnTo>
                      <a:pt x="67" y="70"/>
                    </a:lnTo>
                    <a:lnTo>
                      <a:pt x="69" y="73"/>
                    </a:lnTo>
                    <a:lnTo>
                      <a:pt x="73" y="76"/>
                    </a:lnTo>
                    <a:lnTo>
                      <a:pt x="77" y="79"/>
                    </a:lnTo>
                    <a:lnTo>
                      <a:pt x="82" y="83"/>
                    </a:lnTo>
                    <a:lnTo>
                      <a:pt x="86" y="87"/>
                    </a:lnTo>
                    <a:lnTo>
                      <a:pt x="79" y="86"/>
                    </a:lnTo>
                    <a:lnTo>
                      <a:pt x="72" y="84"/>
                    </a:lnTo>
                    <a:lnTo>
                      <a:pt x="65" y="82"/>
                    </a:lnTo>
                    <a:lnTo>
                      <a:pt x="59" y="77"/>
                    </a:lnTo>
                    <a:lnTo>
                      <a:pt x="55" y="84"/>
                    </a:lnTo>
                    <a:lnTo>
                      <a:pt x="12" y="97"/>
                    </a:lnTo>
                    <a:lnTo>
                      <a:pt x="10" y="96"/>
                    </a:lnTo>
                    <a:lnTo>
                      <a:pt x="16" y="93"/>
                    </a:lnTo>
                    <a:lnTo>
                      <a:pt x="22" y="92"/>
                    </a:lnTo>
                    <a:lnTo>
                      <a:pt x="29" y="89"/>
                    </a:lnTo>
                    <a:lnTo>
                      <a:pt x="35" y="86"/>
                    </a:lnTo>
                    <a:lnTo>
                      <a:pt x="40" y="83"/>
                    </a:lnTo>
                    <a:lnTo>
                      <a:pt x="46" y="80"/>
                    </a:lnTo>
                    <a:lnTo>
                      <a:pt x="52" y="77"/>
                    </a:lnTo>
                    <a:lnTo>
                      <a:pt x="57" y="74"/>
                    </a:lnTo>
                    <a:lnTo>
                      <a:pt x="56" y="73"/>
                    </a:lnTo>
                    <a:lnTo>
                      <a:pt x="49" y="74"/>
                    </a:lnTo>
                    <a:lnTo>
                      <a:pt x="42" y="77"/>
                    </a:lnTo>
                    <a:lnTo>
                      <a:pt x="35" y="79"/>
                    </a:lnTo>
                    <a:lnTo>
                      <a:pt x="27" y="82"/>
                    </a:lnTo>
                    <a:lnTo>
                      <a:pt x="20" y="84"/>
                    </a:lnTo>
                    <a:lnTo>
                      <a:pt x="15" y="87"/>
                    </a:lnTo>
                    <a:lnTo>
                      <a:pt x="8" y="89"/>
                    </a:lnTo>
                    <a:lnTo>
                      <a:pt x="0" y="90"/>
                    </a:lnTo>
                    <a:lnTo>
                      <a:pt x="0" y="89"/>
                    </a:lnTo>
                    <a:lnTo>
                      <a:pt x="6" y="86"/>
                    </a:lnTo>
                    <a:lnTo>
                      <a:pt x="12" y="84"/>
                    </a:lnTo>
                    <a:lnTo>
                      <a:pt x="19" y="82"/>
                    </a:lnTo>
                    <a:lnTo>
                      <a:pt x="25" y="79"/>
                    </a:lnTo>
                    <a:lnTo>
                      <a:pt x="30" y="77"/>
                    </a:lnTo>
                    <a:lnTo>
                      <a:pt x="36" y="74"/>
                    </a:lnTo>
                    <a:lnTo>
                      <a:pt x="40" y="72"/>
                    </a:lnTo>
                    <a:lnTo>
                      <a:pt x="46" y="69"/>
                    </a:lnTo>
                    <a:lnTo>
                      <a:pt x="45" y="64"/>
                    </a:lnTo>
                    <a:lnTo>
                      <a:pt x="47" y="60"/>
                    </a:lnTo>
                    <a:lnTo>
                      <a:pt x="49" y="59"/>
                    </a:lnTo>
                    <a:lnTo>
                      <a:pt x="45" y="57"/>
                    </a:lnTo>
                    <a:lnTo>
                      <a:pt x="43" y="59"/>
                    </a:lnTo>
                    <a:lnTo>
                      <a:pt x="43" y="60"/>
                    </a:lnTo>
                    <a:lnTo>
                      <a:pt x="43" y="63"/>
                    </a:lnTo>
                    <a:lnTo>
                      <a:pt x="40" y="63"/>
                    </a:lnTo>
                    <a:lnTo>
                      <a:pt x="40" y="57"/>
                    </a:lnTo>
                    <a:lnTo>
                      <a:pt x="43" y="50"/>
                    </a:lnTo>
                    <a:lnTo>
                      <a:pt x="43" y="45"/>
                    </a:lnTo>
                    <a:lnTo>
                      <a:pt x="37" y="45"/>
                    </a:lnTo>
                    <a:lnTo>
                      <a:pt x="35" y="49"/>
                    </a:lnTo>
                    <a:lnTo>
                      <a:pt x="30" y="50"/>
                    </a:lnTo>
                    <a:lnTo>
                      <a:pt x="26" y="50"/>
                    </a:lnTo>
                    <a:lnTo>
                      <a:pt x="22" y="52"/>
                    </a:lnTo>
                    <a:lnTo>
                      <a:pt x="17" y="54"/>
                    </a:lnTo>
                    <a:lnTo>
                      <a:pt x="12" y="56"/>
                    </a:lnTo>
                    <a:lnTo>
                      <a:pt x="6" y="59"/>
                    </a:lnTo>
                    <a:lnTo>
                      <a:pt x="0" y="60"/>
                    </a:lnTo>
                    <a:lnTo>
                      <a:pt x="8" y="54"/>
                    </a:lnTo>
                    <a:lnTo>
                      <a:pt x="16" y="50"/>
                    </a:lnTo>
                    <a:lnTo>
                      <a:pt x="23" y="47"/>
                    </a:lnTo>
                    <a:lnTo>
                      <a:pt x="32" y="45"/>
                    </a:lnTo>
                    <a:lnTo>
                      <a:pt x="40" y="42"/>
                    </a:lnTo>
                    <a:lnTo>
                      <a:pt x="50" y="39"/>
                    </a:lnTo>
                    <a:lnTo>
                      <a:pt x="60" y="35"/>
                    </a:lnTo>
                    <a:lnTo>
                      <a:pt x="67" y="29"/>
                    </a:lnTo>
                    <a:lnTo>
                      <a:pt x="66" y="27"/>
                    </a:lnTo>
                    <a:lnTo>
                      <a:pt x="63" y="30"/>
                    </a:lnTo>
                    <a:lnTo>
                      <a:pt x="60" y="32"/>
                    </a:lnTo>
                    <a:lnTo>
                      <a:pt x="56" y="30"/>
                    </a:lnTo>
                    <a:lnTo>
                      <a:pt x="52" y="32"/>
                    </a:lnTo>
                    <a:lnTo>
                      <a:pt x="46" y="35"/>
                    </a:lnTo>
                    <a:lnTo>
                      <a:pt x="40" y="36"/>
                    </a:lnTo>
                    <a:lnTo>
                      <a:pt x="35" y="39"/>
                    </a:lnTo>
                    <a:lnTo>
                      <a:pt x="30" y="40"/>
                    </a:lnTo>
                    <a:lnTo>
                      <a:pt x="25" y="42"/>
                    </a:lnTo>
                    <a:lnTo>
                      <a:pt x="19" y="45"/>
                    </a:lnTo>
                    <a:lnTo>
                      <a:pt x="13" y="46"/>
                    </a:lnTo>
                    <a:lnTo>
                      <a:pt x="8" y="49"/>
                    </a:lnTo>
                    <a:lnTo>
                      <a:pt x="13" y="45"/>
                    </a:lnTo>
                    <a:lnTo>
                      <a:pt x="19" y="42"/>
                    </a:lnTo>
                    <a:lnTo>
                      <a:pt x="25" y="39"/>
                    </a:lnTo>
                    <a:lnTo>
                      <a:pt x="32" y="36"/>
                    </a:lnTo>
                    <a:lnTo>
                      <a:pt x="39" y="33"/>
                    </a:lnTo>
                    <a:lnTo>
                      <a:pt x="46" y="30"/>
                    </a:lnTo>
                    <a:lnTo>
                      <a:pt x="52" y="27"/>
                    </a:lnTo>
                    <a:lnTo>
                      <a:pt x="59" y="25"/>
                    </a:lnTo>
                    <a:lnTo>
                      <a:pt x="59" y="22"/>
                    </a:lnTo>
                    <a:lnTo>
                      <a:pt x="59" y="17"/>
                    </a:lnTo>
                    <a:lnTo>
                      <a:pt x="59" y="15"/>
                    </a:lnTo>
                    <a:lnTo>
                      <a:pt x="62" y="13"/>
                    </a:lnTo>
                    <a:lnTo>
                      <a:pt x="67" y="13"/>
                    </a:lnTo>
                    <a:lnTo>
                      <a:pt x="72" y="13"/>
                    </a:lnTo>
                    <a:lnTo>
                      <a:pt x="74" y="15"/>
                    </a:lnTo>
                    <a:lnTo>
                      <a:pt x="76" y="20"/>
                    </a:lnTo>
                    <a:lnTo>
                      <a:pt x="79" y="26"/>
                    </a:lnTo>
                    <a:lnTo>
                      <a:pt x="80" y="32"/>
                    </a:lnTo>
                    <a:lnTo>
                      <a:pt x="82" y="36"/>
                    </a:lnTo>
                    <a:lnTo>
                      <a:pt x="86" y="35"/>
                    </a:lnTo>
                    <a:lnTo>
                      <a:pt x="86" y="30"/>
                    </a:lnTo>
                    <a:lnTo>
                      <a:pt x="87" y="26"/>
                    </a:lnTo>
                    <a:lnTo>
                      <a:pt x="86" y="22"/>
                    </a:lnTo>
                    <a:lnTo>
                      <a:pt x="83" y="19"/>
                    </a:lnTo>
                    <a:lnTo>
                      <a:pt x="84" y="16"/>
                    </a:lnTo>
                    <a:lnTo>
                      <a:pt x="89" y="16"/>
                    </a:lnTo>
                    <a:lnTo>
                      <a:pt x="92" y="15"/>
                    </a:lnTo>
                    <a:lnTo>
                      <a:pt x="94" y="13"/>
                    </a:lnTo>
                    <a:lnTo>
                      <a:pt x="100" y="12"/>
                    </a:lnTo>
                    <a:lnTo>
                      <a:pt x="107" y="10"/>
                    </a:lnTo>
                    <a:lnTo>
                      <a:pt x="113" y="7"/>
                    </a:lnTo>
                    <a:lnTo>
                      <a:pt x="119" y="6"/>
                    </a:lnTo>
                    <a:lnTo>
                      <a:pt x="124" y="3"/>
                    </a:lnTo>
                    <a:lnTo>
                      <a:pt x="130" y="2"/>
                    </a:lnTo>
                    <a:lnTo>
                      <a:pt x="137" y="0"/>
                    </a:lnTo>
                    <a:lnTo>
                      <a:pt x="143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75" name="Freeform 458"/>
              <p:cNvSpPr>
                <a:spLocks/>
              </p:cNvSpPr>
              <p:nvPr/>
            </p:nvSpPr>
            <p:spPr bwMode="auto">
              <a:xfrm>
                <a:off x="3151" y="1433"/>
                <a:ext cx="54" cy="57"/>
              </a:xfrm>
              <a:custGeom>
                <a:avLst/>
                <a:gdLst>
                  <a:gd name="T0" fmla="*/ 54 w 54"/>
                  <a:gd name="T1" fmla="*/ 0 h 57"/>
                  <a:gd name="T2" fmla="*/ 47 w 54"/>
                  <a:gd name="T3" fmla="*/ 7 h 57"/>
                  <a:gd name="T4" fmla="*/ 42 w 54"/>
                  <a:gd name="T5" fmla="*/ 13 h 57"/>
                  <a:gd name="T6" fmla="*/ 34 w 54"/>
                  <a:gd name="T7" fmla="*/ 20 h 57"/>
                  <a:gd name="T8" fmla="*/ 27 w 54"/>
                  <a:gd name="T9" fmla="*/ 27 h 57"/>
                  <a:gd name="T10" fmla="*/ 22 w 54"/>
                  <a:gd name="T11" fmla="*/ 34 h 57"/>
                  <a:gd name="T12" fmla="*/ 15 w 54"/>
                  <a:gd name="T13" fmla="*/ 43 h 57"/>
                  <a:gd name="T14" fmla="*/ 7 w 54"/>
                  <a:gd name="T15" fmla="*/ 50 h 57"/>
                  <a:gd name="T16" fmla="*/ 0 w 54"/>
                  <a:gd name="T17" fmla="*/ 57 h 57"/>
                  <a:gd name="T18" fmla="*/ 6 w 54"/>
                  <a:gd name="T19" fmla="*/ 46 h 57"/>
                  <a:gd name="T20" fmla="*/ 15 w 54"/>
                  <a:gd name="T21" fmla="*/ 34 h 57"/>
                  <a:gd name="T22" fmla="*/ 24 w 54"/>
                  <a:gd name="T23" fmla="*/ 23 h 57"/>
                  <a:gd name="T24" fmla="*/ 36 w 54"/>
                  <a:gd name="T25" fmla="*/ 11 h 57"/>
                  <a:gd name="T26" fmla="*/ 40 w 54"/>
                  <a:gd name="T27" fmla="*/ 8 h 57"/>
                  <a:gd name="T28" fmla="*/ 44 w 54"/>
                  <a:gd name="T29" fmla="*/ 4 h 57"/>
                  <a:gd name="T30" fmla="*/ 49 w 54"/>
                  <a:gd name="T31" fmla="*/ 1 h 57"/>
                  <a:gd name="T32" fmla="*/ 54 w 54"/>
                  <a:gd name="T33" fmla="*/ 0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54"/>
                  <a:gd name="T52" fmla="*/ 0 h 57"/>
                  <a:gd name="T53" fmla="*/ 54 w 54"/>
                  <a:gd name="T54" fmla="*/ 57 h 5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54" h="57">
                    <a:moveTo>
                      <a:pt x="54" y="0"/>
                    </a:moveTo>
                    <a:lnTo>
                      <a:pt x="47" y="7"/>
                    </a:lnTo>
                    <a:lnTo>
                      <a:pt x="42" y="13"/>
                    </a:lnTo>
                    <a:lnTo>
                      <a:pt x="34" y="20"/>
                    </a:lnTo>
                    <a:lnTo>
                      <a:pt x="27" y="27"/>
                    </a:lnTo>
                    <a:lnTo>
                      <a:pt x="22" y="34"/>
                    </a:lnTo>
                    <a:lnTo>
                      <a:pt x="15" y="43"/>
                    </a:lnTo>
                    <a:lnTo>
                      <a:pt x="7" y="50"/>
                    </a:lnTo>
                    <a:lnTo>
                      <a:pt x="0" y="57"/>
                    </a:lnTo>
                    <a:lnTo>
                      <a:pt x="6" y="46"/>
                    </a:lnTo>
                    <a:lnTo>
                      <a:pt x="15" y="34"/>
                    </a:lnTo>
                    <a:lnTo>
                      <a:pt x="24" y="23"/>
                    </a:lnTo>
                    <a:lnTo>
                      <a:pt x="36" y="11"/>
                    </a:lnTo>
                    <a:lnTo>
                      <a:pt x="40" y="8"/>
                    </a:lnTo>
                    <a:lnTo>
                      <a:pt x="44" y="4"/>
                    </a:lnTo>
                    <a:lnTo>
                      <a:pt x="49" y="1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76" name="Freeform 459"/>
              <p:cNvSpPr>
                <a:spLocks/>
              </p:cNvSpPr>
              <p:nvPr/>
            </p:nvSpPr>
            <p:spPr bwMode="auto">
              <a:xfrm>
                <a:off x="2802" y="1441"/>
                <a:ext cx="27" cy="9"/>
              </a:xfrm>
              <a:custGeom>
                <a:avLst/>
                <a:gdLst>
                  <a:gd name="T0" fmla="*/ 27 w 27"/>
                  <a:gd name="T1" fmla="*/ 0 h 9"/>
                  <a:gd name="T2" fmla="*/ 2 w 27"/>
                  <a:gd name="T3" fmla="*/ 9 h 9"/>
                  <a:gd name="T4" fmla="*/ 0 w 27"/>
                  <a:gd name="T5" fmla="*/ 8 h 9"/>
                  <a:gd name="T6" fmla="*/ 7 w 27"/>
                  <a:gd name="T7" fmla="*/ 5 h 9"/>
                  <a:gd name="T8" fmla="*/ 14 w 27"/>
                  <a:gd name="T9" fmla="*/ 2 h 9"/>
                  <a:gd name="T10" fmla="*/ 20 w 27"/>
                  <a:gd name="T11" fmla="*/ 0 h 9"/>
                  <a:gd name="T12" fmla="*/ 27 w 27"/>
                  <a:gd name="T13" fmla="*/ 0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7"/>
                  <a:gd name="T22" fmla="*/ 0 h 9"/>
                  <a:gd name="T23" fmla="*/ 27 w 27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7" h="9">
                    <a:moveTo>
                      <a:pt x="27" y="0"/>
                    </a:moveTo>
                    <a:lnTo>
                      <a:pt x="2" y="9"/>
                    </a:lnTo>
                    <a:lnTo>
                      <a:pt x="0" y="8"/>
                    </a:lnTo>
                    <a:lnTo>
                      <a:pt x="7" y="5"/>
                    </a:lnTo>
                    <a:lnTo>
                      <a:pt x="14" y="2"/>
                    </a:lnTo>
                    <a:lnTo>
                      <a:pt x="20" y="0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77" name="Freeform 460"/>
              <p:cNvSpPr>
                <a:spLocks/>
              </p:cNvSpPr>
              <p:nvPr/>
            </p:nvSpPr>
            <p:spPr bwMode="auto">
              <a:xfrm>
                <a:off x="2697" y="1441"/>
                <a:ext cx="31" cy="16"/>
              </a:xfrm>
              <a:custGeom>
                <a:avLst/>
                <a:gdLst>
                  <a:gd name="T0" fmla="*/ 24 w 31"/>
                  <a:gd name="T1" fmla="*/ 8 h 16"/>
                  <a:gd name="T2" fmla="*/ 18 w 31"/>
                  <a:gd name="T3" fmla="*/ 9 h 16"/>
                  <a:gd name="T4" fmla="*/ 13 w 31"/>
                  <a:gd name="T5" fmla="*/ 10 h 16"/>
                  <a:gd name="T6" fmla="*/ 5 w 31"/>
                  <a:gd name="T7" fmla="*/ 13 h 16"/>
                  <a:gd name="T8" fmla="*/ 0 w 31"/>
                  <a:gd name="T9" fmla="*/ 16 h 16"/>
                  <a:gd name="T10" fmla="*/ 5 w 31"/>
                  <a:gd name="T11" fmla="*/ 10 h 16"/>
                  <a:gd name="T12" fmla="*/ 14 w 31"/>
                  <a:gd name="T13" fmla="*/ 6 h 16"/>
                  <a:gd name="T14" fmla="*/ 23 w 31"/>
                  <a:gd name="T15" fmla="*/ 3 h 16"/>
                  <a:gd name="T16" fmla="*/ 31 w 31"/>
                  <a:gd name="T17" fmla="*/ 0 h 16"/>
                  <a:gd name="T18" fmla="*/ 31 w 31"/>
                  <a:gd name="T19" fmla="*/ 3 h 16"/>
                  <a:gd name="T20" fmla="*/ 30 w 31"/>
                  <a:gd name="T21" fmla="*/ 5 h 16"/>
                  <a:gd name="T22" fmla="*/ 27 w 31"/>
                  <a:gd name="T23" fmla="*/ 6 h 16"/>
                  <a:gd name="T24" fmla="*/ 24 w 31"/>
                  <a:gd name="T25" fmla="*/ 8 h 1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1"/>
                  <a:gd name="T40" fmla="*/ 0 h 16"/>
                  <a:gd name="T41" fmla="*/ 31 w 31"/>
                  <a:gd name="T42" fmla="*/ 16 h 1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1" h="16">
                    <a:moveTo>
                      <a:pt x="24" y="8"/>
                    </a:moveTo>
                    <a:lnTo>
                      <a:pt x="18" y="9"/>
                    </a:lnTo>
                    <a:lnTo>
                      <a:pt x="13" y="10"/>
                    </a:lnTo>
                    <a:lnTo>
                      <a:pt x="5" y="13"/>
                    </a:lnTo>
                    <a:lnTo>
                      <a:pt x="0" y="16"/>
                    </a:lnTo>
                    <a:lnTo>
                      <a:pt x="5" y="10"/>
                    </a:lnTo>
                    <a:lnTo>
                      <a:pt x="14" y="6"/>
                    </a:lnTo>
                    <a:lnTo>
                      <a:pt x="23" y="3"/>
                    </a:lnTo>
                    <a:lnTo>
                      <a:pt x="31" y="0"/>
                    </a:lnTo>
                    <a:lnTo>
                      <a:pt x="31" y="3"/>
                    </a:lnTo>
                    <a:lnTo>
                      <a:pt x="30" y="5"/>
                    </a:lnTo>
                    <a:lnTo>
                      <a:pt x="27" y="6"/>
                    </a:ln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78" name="Freeform 461"/>
              <p:cNvSpPr>
                <a:spLocks/>
              </p:cNvSpPr>
              <p:nvPr/>
            </p:nvSpPr>
            <p:spPr bwMode="auto">
              <a:xfrm>
                <a:off x="2814" y="1447"/>
                <a:ext cx="24" cy="7"/>
              </a:xfrm>
              <a:custGeom>
                <a:avLst/>
                <a:gdLst>
                  <a:gd name="T0" fmla="*/ 24 w 24"/>
                  <a:gd name="T1" fmla="*/ 0 h 7"/>
                  <a:gd name="T2" fmla="*/ 20 w 24"/>
                  <a:gd name="T3" fmla="*/ 3 h 7"/>
                  <a:gd name="T4" fmla="*/ 12 w 24"/>
                  <a:gd name="T5" fmla="*/ 6 h 7"/>
                  <a:gd name="T6" fmla="*/ 7 w 24"/>
                  <a:gd name="T7" fmla="*/ 7 h 7"/>
                  <a:gd name="T8" fmla="*/ 0 w 24"/>
                  <a:gd name="T9" fmla="*/ 7 h 7"/>
                  <a:gd name="T10" fmla="*/ 4 w 24"/>
                  <a:gd name="T11" fmla="*/ 4 h 7"/>
                  <a:gd name="T12" fmla="*/ 10 w 24"/>
                  <a:gd name="T13" fmla="*/ 3 h 7"/>
                  <a:gd name="T14" fmla="*/ 15 w 24"/>
                  <a:gd name="T15" fmla="*/ 2 h 7"/>
                  <a:gd name="T16" fmla="*/ 20 w 24"/>
                  <a:gd name="T17" fmla="*/ 0 h 7"/>
                  <a:gd name="T18" fmla="*/ 21 w 24"/>
                  <a:gd name="T19" fmla="*/ 0 h 7"/>
                  <a:gd name="T20" fmla="*/ 22 w 24"/>
                  <a:gd name="T21" fmla="*/ 0 h 7"/>
                  <a:gd name="T22" fmla="*/ 24 w 24"/>
                  <a:gd name="T23" fmla="*/ 0 h 7"/>
                  <a:gd name="T24" fmla="*/ 24 w 24"/>
                  <a:gd name="T25" fmla="*/ 0 h 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4"/>
                  <a:gd name="T40" fmla="*/ 0 h 7"/>
                  <a:gd name="T41" fmla="*/ 24 w 24"/>
                  <a:gd name="T42" fmla="*/ 7 h 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4" h="7">
                    <a:moveTo>
                      <a:pt x="24" y="0"/>
                    </a:moveTo>
                    <a:lnTo>
                      <a:pt x="20" y="3"/>
                    </a:lnTo>
                    <a:lnTo>
                      <a:pt x="12" y="6"/>
                    </a:lnTo>
                    <a:lnTo>
                      <a:pt x="7" y="7"/>
                    </a:lnTo>
                    <a:lnTo>
                      <a:pt x="0" y="7"/>
                    </a:lnTo>
                    <a:lnTo>
                      <a:pt x="4" y="4"/>
                    </a:lnTo>
                    <a:lnTo>
                      <a:pt x="10" y="3"/>
                    </a:lnTo>
                    <a:lnTo>
                      <a:pt x="15" y="2"/>
                    </a:lnTo>
                    <a:lnTo>
                      <a:pt x="20" y="0"/>
                    </a:lnTo>
                    <a:lnTo>
                      <a:pt x="21" y="0"/>
                    </a:lnTo>
                    <a:lnTo>
                      <a:pt x="22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79" name="Freeform 462"/>
              <p:cNvSpPr>
                <a:spLocks/>
              </p:cNvSpPr>
              <p:nvPr/>
            </p:nvSpPr>
            <p:spPr bwMode="auto">
              <a:xfrm>
                <a:off x="2690" y="1453"/>
                <a:ext cx="37" cy="17"/>
              </a:xfrm>
              <a:custGeom>
                <a:avLst/>
                <a:gdLst>
                  <a:gd name="T0" fmla="*/ 37 w 37"/>
                  <a:gd name="T1" fmla="*/ 1 h 17"/>
                  <a:gd name="T2" fmla="*/ 28 w 37"/>
                  <a:gd name="T3" fmla="*/ 7 h 17"/>
                  <a:gd name="T4" fmla="*/ 18 w 37"/>
                  <a:gd name="T5" fmla="*/ 10 h 17"/>
                  <a:gd name="T6" fmla="*/ 8 w 37"/>
                  <a:gd name="T7" fmla="*/ 13 h 17"/>
                  <a:gd name="T8" fmla="*/ 0 w 37"/>
                  <a:gd name="T9" fmla="*/ 17 h 17"/>
                  <a:gd name="T10" fmla="*/ 0 w 37"/>
                  <a:gd name="T11" fmla="*/ 14 h 17"/>
                  <a:gd name="T12" fmla="*/ 8 w 37"/>
                  <a:gd name="T13" fmla="*/ 10 h 17"/>
                  <a:gd name="T14" fmla="*/ 17 w 37"/>
                  <a:gd name="T15" fmla="*/ 7 h 17"/>
                  <a:gd name="T16" fmla="*/ 25 w 37"/>
                  <a:gd name="T17" fmla="*/ 3 h 17"/>
                  <a:gd name="T18" fmla="*/ 35 w 37"/>
                  <a:gd name="T19" fmla="*/ 0 h 17"/>
                  <a:gd name="T20" fmla="*/ 37 w 37"/>
                  <a:gd name="T21" fmla="*/ 1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7"/>
                  <a:gd name="T34" fmla="*/ 0 h 17"/>
                  <a:gd name="T35" fmla="*/ 37 w 3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7" h="17">
                    <a:moveTo>
                      <a:pt x="37" y="1"/>
                    </a:moveTo>
                    <a:lnTo>
                      <a:pt x="28" y="7"/>
                    </a:lnTo>
                    <a:lnTo>
                      <a:pt x="18" y="10"/>
                    </a:lnTo>
                    <a:lnTo>
                      <a:pt x="8" y="13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8" y="10"/>
                    </a:lnTo>
                    <a:lnTo>
                      <a:pt x="17" y="7"/>
                    </a:lnTo>
                    <a:lnTo>
                      <a:pt x="25" y="3"/>
                    </a:lnTo>
                    <a:lnTo>
                      <a:pt x="35" y="0"/>
                    </a:lnTo>
                    <a:lnTo>
                      <a:pt x="37" y="1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80" name="Freeform 463"/>
              <p:cNvSpPr>
                <a:spLocks/>
              </p:cNvSpPr>
              <p:nvPr/>
            </p:nvSpPr>
            <p:spPr bwMode="auto">
              <a:xfrm>
                <a:off x="2825" y="1454"/>
                <a:ext cx="26" cy="7"/>
              </a:xfrm>
              <a:custGeom>
                <a:avLst/>
                <a:gdLst>
                  <a:gd name="T0" fmla="*/ 26 w 26"/>
                  <a:gd name="T1" fmla="*/ 2 h 7"/>
                  <a:gd name="T2" fmla="*/ 20 w 26"/>
                  <a:gd name="T3" fmla="*/ 5 h 7"/>
                  <a:gd name="T4" fmla="*/ 13 w 26"/>
                  <a:gd name="T5" fmla="*/ 6 h 7"/>
                  <a:gd name="T6" fmla="*/ 7 w 26"/>
                  <a:gd name="T7" fmla="*/ 7 h 7"/>
                  <a:gd name="T8" fmla="*/ 0 w 26"/>
                  <a:gd name="T9" fmla="*/ 7 h 7"/>
                  <a:gd name="T10" fmla="*/ 4 w 26"/>
                  <a:gd name="T11" fmla="*/ 5 h 7"/>
                  <a:gd name="T12" fmla="*/ 10 w 26"/>
                  <a:gd name="T13" fmla="*/ 2 h 7"/>
                  <a:gd name="T14" fmla="*/ 17 w 26"/>
                  <a:gd name="T15" fmla="*/ 2 h 7"/>
                  <a:gd name="T16" fmla="*/ 24 w 26"/>
                  <a:gd name="T17" fmla="*/ 0 h 7"/>
                  <a:gd name="T18" fmla="*/ 26 w 26"/>
                  <a:gd name="T19" fmla="*/ 2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"/>
                  <a:gd name="T31" fmla="*/ 0 h 7"/>
                  <a:gd name="T32" fmla="*/ 26 w 2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" h="7">
                    <a:moveTo>
                      <a:pt x="26" y="2"/>
                    </a:moveTo>
                    <a:lnTo>
                      <a:pt x="20" y="5"/>
                    </a:lnTo>
                    <a:lnTo>
                      <a:pt x="13" y="6"/>
                    </a:lnTo>
                    <a:lnTo>
                      <a:pt x="7" y="7"/>
                    </a:lnTo>
                    <a:lnTo>
                      <a:pt x="0" y="7"/>
                    </a:lnTo>
                    <a:lnTo>
                      <a:pt x="4" y="5"/>
                    </a:lnTo>
                    <a:lnTo>
                      <a:pt x="10" y="2"/>
                    </a:lnTo>
                    <a:lnTo>
                      <a:pt x="17" y="2"/>
                    </a:lnTo>
                    <a:lnTo>
                      <a:pt x="24" y="0"/>
                    </a:lnTo>
                    <a:lnTo>
                      <a:pt x="26" y="2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81" name="Freeform 464"/>
              <p:cNvSpPr>
                <a:spLocks/>
              </p:cNvSpPr>
              <p:nvPr/>
            </p:nvSpPr>
            <p:spPr bwMode="auto">
              <a:xfrm>
                <a:off x="3170" y="1457"/>
                <a:ext cx="111" cy="106"/>
              </a:xfrm>
              <a:custGeom>
                <a:avLst/>
                <a:gdLst>
                  <a:gd name="T0" fmla="*/ 111 w 111"/>
                  <a:gd name="T1" fmla="*/ 0 h 106"/>
                  <a:gd name="T2" fmla="*/ 95 w 111"/>
                  <a:gd name="T3" fmla="*/ 10 h 106"/>
                  <a:gd name="T4" fmla="*/ 80 w 111"/>
                  <a:gd name="T5" fmla="*/ 22 h 106"/>
                  <a:gd name="T6" fmla="*/ 64 w 111"/>
                  <a:gd name="T7" fmla="*/ 34 h 106"/>
                  <a:gd name="T8" fmla="*/ 50 w 111"/>
                  <a:gd name="T9" fmla="*/ 46 h 106"/>
                  <a:gd name="T10" fmla="*/ 35 w 111"/>
                  <a:gd name="T11" fmla="*/ 60 h 106"/>
                  <a:gd name="T12" fmla="*/ 23 w 111"/>
                  <a:gd name="T13" fmla="*/ 74 h 106"/>
                  <a:gd name="T14" fmla="*/ 11 w 111"/>
                  <a:gd name="T15" fmla="*/ 90 h 106"/>
                  <a:gd name="T16" fmla="*/ 1 w 111"/>
                  <a:gd name="T17" fmla="*/ 106 h 106"/>
                  <a:gd name="T18" fmla="*/ 0 w 111"/>
                  <a:gd name="T19" fmla="*/ 106 h 106"/>
                  <a:gd name="T20" fmla="*/ 7 w 111"/>
                  <a:gd name="T21" fmla="*/ 87 h 106"/>
                  <a:gd name="T22" fmla="*/ 17 w 111"/>
                  <a:gd name="T23" fmla="*/ 71 h 106"/>
                  <a:gd name="T24" fmla="*/ 30 w 111"/>
                  <a:gd name="T25" fmla="*/ 56 h 106"/>
                  <a:gd name="T26" fmla="*/ 45 w 111"/>
                  <a:gd name="T27" fmla="*/ 43 h 106"/>
                  <a:gd name="T28" fmla="*/ 61 w 111"/>
                  <a:gd name="T29" fmla="*/ 30 h 106"/>
                  <a:gd name="T30" fmla="*/ 77 w 111"/>
                  <a:gd name="T31" fmla="*/ 19 h 106"/>
                  <a:gd name="T32" fmla="*/ 94 w 111"/>
                  <a:gd name="T33" fmla="*/ 9 h 106"/>
                  <a:gd name="T34" fmla="*/ 111 w 111"/>
                  <a:gd name="T35" fmla="*/ 0 h 10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1"/>
                  <a:gd name="T55" fmla="*/ 0 h 106"/>
                  <a:gd name="T56" fmla="*/ 111 w 111"/>
                  <a:gd name="T57" fmla="*/ 106 h 10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1" h="106">
                    <a:moveTo>
                      <a:pt x="111" y="0"/>
                    </a:moveTo>
                    <a:lnTo>
                      <a:pt x="95" y="10"/>
                    </a:lnTo>
                    <a:lnTo>
                      <a:pt x="80" y="22"/>
                    </a:lnTo>
                    <a:lnTo>
                      <a:pt x="64" y="34"/>
                    </a:lnTo>
                    <a:lnTo>
                      <a:pt x="50" y="46"/>
                    </a:lnTo>
                    <a:lnTo>
                      <a:pt x="35" y="60"/>
                    </a:lnTo>
                    <a:lnTo>
                      <a:pt x="23" y="74"/>
                    </a:lnTo>
                    <a:lnTo>
                      <a:pt x="11" y="90"/>
                    </a:lnTo>
                    <a:lnTo>
                      <a:pt x="1" y="106"/>
                    </a:lnTo>
                    <a:lnTo>
                      <a:pt x="0" y="106"/>
                    </a:lnTo>
                    <a:lnTo>
                      <a:pt x="7" y="87"/>
                    </a:lnTo>
                    <a:lnTo>
                      <a:pt x="17" y="71"/>
                    </a:lnTo>
                    <a:lnTo>
                      <a:pt x="30" y="56"/>
                    </a:lnTo>
                    <a:lnTo>
                      <a:pt x="45" y="43"/>
                    </a:lnTo>
                    <a:lnTo>
                      <a:pt x="61" y="30"/>
                    </a:lnTo>
                    <a:lnTo>
                      <a:pt x="77" y="19"/>
                    </a:lnTo>
                    <a:lnTo>
                      <a:pt x="94" y="9"/>
                    </a:lnTo>
                    <a:lnTo>
                      <a:pt x="1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82" name="Freeform 465"/>
              <p:cNvSpPr>
                <a:spLocks/>
              </p:cNvSpPr>
              <p:nvPr/>
            </p:nvSpPr>
            <p:spPr bwMode="auto">
              <a:xfrm>
                <a:off x="2838" y="1461"/>
                <a:ext cx="23" cy="8"/>
              </a:xfrm>
              <a:custGeom>
                <a:avLst/>
                <a:gdLst>
                  <a:gd name="T0" fmla="*/ 23 w 23"/>
                  <a:gd name="T1" fmla="*/ 0 h 8"/>
                  <a:gd name="T2" fmla="*/ 18 w 23"/>
                  <a:gd name="T3" fmla="*/ 3 h 8"/>
                  <a:gd name="T4" fmla="*/ 13 w 23"/>
                  <a:gd name="T5" fmla="*/ 6 h 8"/>
                  <a:gd name="T6" fmla="*/ 6 w 23"/>
                  <a:gd name="T7" fmla="*/ 8 h 8"/>
                  <a:gd name="T8" fmla="*/ 0 w 23"/>
                  <a:gd name="T9" fmla="*/ 8 h 8"/>
                  <a:gd name="T10" fmla="*/ 6 w 23"/>
                  <a:gd name="T11" fmla="*/ 5 h 8"/>
                  <a:gd name="T12" fmla="*/ 11 w 23"/>
                  <a:gd name="T13" fmla="*/ 2 h 8"/>
                  <a:gd name="T14" fmla="*/ 17 w 23"/>
                  <a:gd name="T15" fmla="*/ 0 h 8"/>
                  <a:gd name="T16" fmla="*/ 23 w 23"/>
                  <a:gd name="T17" fmla="*/ 0 h 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3"/>
                  <a:gd name="T28" fmla="*/ 0 h 8"/>
                  <a:gd name="T29" fmla="*/ 23 w 23"/>
                  <a:gd name="T30" fmla="*/ 8 h 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3" h="8">
                    <a:moveTo>
                      <a:pt x="23" y="0"/>
                    </a:moveTo>
                    <a:lnTo>
                      <a:pt x="18" y="3"/>
                    </a:lnTo>
                    <a:lnTo>
                      <a:pt x="13" y="6"/>
                    </a:lnTo>
                    <a:lnTo>
                      <a:pt x="6" y="8"/>
                    </a:lnTo>
                    <a:lnTo>
                      <a:pt x="0" y="8"/>
                    </a:lnTo>
                    <a:lnTo>
                      <a:pt x="6" y="5"/>
                    </a:lnTo>
                    <a:lnTo>
                      <a:pt x="11" y="2"/>
                    </a:lnTo>
                    <a:lnTo>
                      <a:pt x="17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83" name="Freeform 466"/>
              <p:cNvSpPr>
                <a:spLocks/>
              </p:cNvSpPr>
              <p:nvPr/>
            </p:nvSpPr>
            <p:spPr bwMode="auto">
              <a:xfrm>
                <a:off x="3130" y="1461"/>
                <a:ext cx="93" cy="112"/>
              </a:xfrm>
              <a:custGeom>
                <a:avLst/>
                <a:gdLst>
                  <a:gd name="T0" fmla="*/ 93 w 93"/>
                  <a:gd name="T1" fmla="*/ 2 h 112"/>
                  <a:gd name="T2" fmla="*/ 77 w 93"/>
                  <a:gd name="T3" fmla="*/ 13 h 112"/>
                  <a:gd name="T4" fmla="*/ 63 w 93"/>
                  <a:gd name="T5" fmla="*/ 26 h 112"/>
                  <a:gd name="T6" fmla="*/ 50 w 93"/>
                  <a:gd name="T7" fmla="*/ 39 h 112"/>
                  <a:gd name="T8" fmla="*/ 38 w 93"/>
                  <a:gd name="T9" fmla="*/ 52 h 112"/>
                  <a:gd name="T10" fmla="*/ 27 w 93"/>
                  <a:gd name="T11" fmla="*/ 66 h 112"/>
                  <a:gd name="T12" fmla="*/ 17 w 93"/>
                  <a:gd name="T13" fmla="*/ 82 h 112"/>
                  <a:gd name="T14" fmla="*/ 7 w 93"/>
                  <a:gd name="T15" fmla="*/ 96 h 112"/>
                  <a:gd name="T16" fmla="*/ 0 w 93"/>
                  <a:gd name="T17" fmla="*/ 112 h 112"/>
                  <a:gd name="T18" fmla="*/ 0 w 93"/>
                  <a:gd name="T19" fmla="*/ 112 h 112"/>
                  <a:gd name="T20" fmla="*/ 3 w 93"/>
                  <a:gd name="T21" fmla="*/ 99 h 112"/>
                  <a:gd name="T22" fmla="*/ 7 w 93"/>
                  <a:gd name="T23" fmla="*/ 86 h 112"/>
                  <a:gd name="T24" fmla="*/ 13 w 93"/>
                  <a:gd name="T25" fmla="*/ 75 h 112"/>
                  <a:gd name="T26" fmla="*/ 21 w 93"/>
                  <a:gd name="T27" fmla="*/ 63 h 112"/>
                  <a:gd name="T28" fmla="*/ 28 w 93"/>
                  <a:gd name="T29" fmla="*/ 52 h 112"/>
                  <a:gd name="T30" fmla="*/ 38 w 93"/>
                  <a:gd name="T31" fmla="*/ 42 h 112"/>
                  <a:gd name="T32" fmla="*/ 48 w 93"/>
                  <a:gd name="T33" fmla="*/ 32 h 112"/>
                  <a:gd name="T34" fmla="*/ 58 w 93"/>
                  <a:gd name="T35" fmla="*/ 22 h 112"/>
                  <a:gd name="T36" fmla="*/ 67 w 93"/>
                  <a:gd name="T37" fmla="*/ 16 h 112"/>
                  <a:gd name="T38" fmla="*/ 75 w 93"/>
                  <a:gd name="T39" fmla="*/ 10 h 112"/>
                  <a:gd name="T40" fmla="*/ 84 w 93"/>
                  <a:gd name="T41" fmla="*/ 5 h 112"/>
                  <a:gd name="T42" fmla="*/ 93 w 93"/>
                  <a:gd name="T43" fmla="*/ 0 h 112"/>
                  <a:gd name="T44" fmla="*/ 93 w 93"/>
                  <a:gd name="T45" fmla="*/ 2 h 11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93"/>
                  <a:gd name="T70" fmla="*/ 0 h 112"/>
                  <a:gd name="T71" fmla="*/ 93 w 93"/>
                  <a:gd name="T72" fmla="*/ 112 h 112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93" h="112">
                    <a:moveTo>
                      <a:pt x="93" y="2"/>
                    </a:moveTo>
                    <a:lnTo>
                      <a:pt x="77" y="13"/>
                    </a:lnTo>
                    <a:lnTo>
                      <a:pt x="63" y="26"/>
                    </a:lnTo>
                    <a:lnTo>
                      <a:pt x="50" y="39"/>
                    </a:lnTo>
                    <a:lnTo>
                      <a:pt x="38" y="52"/>
                    </a:lnTo>
                    <a:lnTo>
                      <a:pt x="27" y="66"/>
                    </a:lnTo>
                    <a:lnTo>
                      <a:pt x="17" y="82"/>
                    </a:lnTo>
                    <a:lnTo>
                      <a:pt x="7" y="96"/>
                    </a:lnTo>
                    <a:lnTo>
                      <a:pt x="0" y="112"/>
                    </a:lnTo>
                    <a:lnTo>
                      <a:pt x="3" y="99"/>
                    </a:lnTo>
                    <a:lnTo>
                      <a:pt x="7" y="86"/>
                    </a:lnTo>
                    <a:lnTo>
                      <a:pt x="13" y="75"/>
                    </a:lnTo>
                    <a:lnTo>
                      <a:pt x="21" y="63"/>
                    </a:lnTo>
                    <a:lnTo>
                      <a:pt x="28" y="52"/>
                    </a:lnTo>
                    <a:lnTo>
                      <a:pt x="38" y="42"/>
                    </a:lnTo>
                    <a:lnTo>
                      <a:pt x="48" y="32"/>
                    </a:lnTo>
                    <a:lnTo>
                      <a:pt x="58" y="22"/>
                    </a:lnTo>
                    <a:lnTo>
                      <a:pt x="67" y="16"/>
                    </a:lnTo>
                    <a:lnTo>
                      <a:pt x="75" y="10"/>
                    </a:lnTo>
                    <a:lnTo>
                      <a:pt x="84" y="5"/>
                    </a:lnTo>
                    <a:lnTo>
                      <a:pt x="93" y="0"/>
                    </a:lnTo>
                    <a:lnTo>
                      <a:pt x="93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84" name="Freeform 467"/>
              <p:cNvSpPr>
                <a:spLocks/>
              </p:cNvSpPr>
              <p:nvPr/>
            </p:nvSpPr>
            <p:spPr bwMode="auto">
              <a:xfrm>
                <a:off x="2799" y="1461"/>
                <a:ext cx="19" cy="43"/>
              </a:xfrm>
              <a:custGeom>
                <a:avLst/>
                <a:gdLst>
                  <a:gd name="T0" fmla="*/ 19 w 19"/>
                  <a:gd name="T1" fmla="*/ 43 h 43"/>
                  <a:gd name="T2" fmla="*/ 15 w 19"/>
                  <a:gd name="T3" fmla="*/ 32 h 43"/>
                  <a:gd name="T4" fmla="*/ 10 w 19"/>
                  <a:gd name="T5" fmla="*/ 22 h 43"/>
                  <a:gd name="T6" fmla="*/ 6 w 19"/>
                  <a:gd name="T7" fmla="*/ 10 h 43"/>
                  <a:gd name="T8" fmla="*/ 0 w 19"/>
                  <a:gd name="T9" fmla="*/ 0 h 43"/>
                  <a:gd name="T10" fmla="*/ 7 w 19"/>
                  <a:gd name="T11" fmla="*/ 10 h 43"/>
                  <a:gd name="T12" fmla="*/ 12 w 19"/>
                  <a:gd name="T13" fmla="*/ 20 h 43"/>
                  <a:gd name="T14" fmla="*/ 15 w 19"/>
                  <a:gd name="T15" fmla="*/ 32 h 43"/>
                  <a:gd name="T16" fmla="*/ 19 w 19"/>
                  <a:gd name="T17" fmla="*/ 43 h 4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9"/>
                  <a:gd name="T28" fmla="*/ 0 h 43"/>
                  <a:gd name="T29" fmla="*/ 19 w 19"/>
                  <a:gd name="T30" fmla="*/ 43 h 4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9" h="43">
                    <a:moveTo>
                      <a:pt x="19" y="43"/>
                    </a:moveTo>
                    <a:lnTo>
                      <a:pt x="15" y="32"/>
                    </a:lnTo>
                    <a:lnTo>
                      <a:pt x="10" y="22"/>
                    </a:lnTo>
                    <a:lnTo>
                      <a:pt x="6" y="10"/>
                    </a:lnTo>
                    <a:lnTo>
                      <a:pt x="0" y="0"/>
                    </a:lnTo>
                    <a:lnTo>
                      <a:pt x="7" y="10"/>
                    </a:lnTo>
                    <a:lnTo>
                      <a:pt x="12" y="20"/>
                    </a:lnTo>
                    <a:lnTo>
                      <a:pt x="15" y="32"/>
                    </a:lnTo>
                    <a:lnTo>
                      <a:pt x="19" y="43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85" name="Freeform 468"/>
              <p:cNvSpPr>
                <a:spLocks/>
              </p:cNvSpPr>
              <p:nvPr/>
            </p:nvSpPr>
            <p:spPr bwMode="auto">
              <a:xfrm>
                <a:off x="2493" y="1466"/>
                <a:ext cx="105" cy="280"/>
              </a:xfrm>
              <a:custGeom>
                <a:avLst/>
                <a:gdLst>
                  <a:gd name="T0" fmla="*/ 14 w 105"/>
                  <a:gd name="T1" fmla="*/ 35 h 280"/>
                  <a:gd name="T2" fmla="*/ 24 w 105"/>
                  <a:gd name="T3" fmla="*/ 51 h 280"/>
                  <a:gd name="T4" fmla="*/ 33 w 105"/>
                  <a:gd name="T5" fmla="*/ 67 h 280"/>
                  <a:gd name="T6" fmla="*/ 40 w 105"/>
                  <a:gd name="T7" fmla="*/ 84 h 280"/>
                  <a:gd name="T8" fmla="*/ 44 w 105"/>
                  <a:gd name="T9" fmla="*/ 101 h 280"/>
                  <a:gd name="T10" fmla="*/ 48 w 105"/>
                  <a:gd name="T11" fmla="*/ 118 h 280"/>
                  <a:gd name="T12" fmla="*/ 51 w 105"/>
                  <a:gd name="T13" fmla="*/ 136 h 280"/>
                  <a:gd name="T14" fmla="*/ 54 w 105"/>
                  <a:gd name="T15" fmla="*/ 155 h 280"/>
                  <a:gd name="T16" fmla="*/ 57 w 105"/>
                  <a:gd name="T17" fmla="*/ 172 h 280"/>
                  <a:gd name="T18" fmla="*/ 60 w 105"/>
                  <a:gd name="T19" fmla="*/ 186 h 280"/>
                  <a:gd name="T20" fmla="*/ 66 w 105"/>
                  <a:gd name="T21" fmla="*/ 201 h 280"/>
                  <a:gd name="T22" fmla="*/ 71 w 105"/>
                  <a:gd name="T23" fmla="*/ 215 h 280"/>
                  <a:gd name="T24" fmla="*/ 77 w 105"/>
                  <a:gd name="T25" fmla="*/ 228 h 280"/>
                  <a:gd name="T26" fmla="*/ 84 w 105"/>
                  <a:gd name="T27" fmla="*/ 241 h 280"/>
                  <a:gd name="T28" fmla="*/ 91 w 105"/>
                  <a:gd name="T29" fmla="*/ 255 h 280"/>
                  <a:gd name="T30" fmla="*/ 98 w 105"/>
                  <a:gd name="T31" fmla="*/ 268 h 280"/>
                  <a:gd name="T32" fmla="*/ 105 w 105"/>
                  <a:gd name="T33" fmla="*/ 280 h 280"/>
                  <a:gd name="T34" fmla="*/ 94 w 105"/>
                  <a:gd name="T35" fmla="*/ 266 h 280"/>
                  <a:gd name="T36" fmla="*/ 84 w 105"/>
                  <a:gd name="T37" fmla="*/ 250 h 280"/>
                  <a:gd name="T38" fmla="*/ 76 w 105"/>
                  <a:gd name="T39" fmla="*/ 233 h 280"/>
                  <a:gd name="T40" fmla="*/ 66 w 105"/>
                  <a:gd name="T41" fmla="*/ 216 h 280"/>
                  <a:gd name="T42" fmla="*/ 56 w 105"/>
                  <a:gd name="T43" fmla="*/ 192 h 280"/>
                  <a:gd name="T44" fmla="*/ 48 w 105"/>
                  <a:gd name="T45" fmla="*/ 168 h 280"/>
                  <a:gd name="T46" fmla="*/ 43 w 105"/>
                  <a:gd name="T47" fmla="*/ 142 h 280"/>
                  <a:gd name="T48" fmla="*/ 41 w 105"/>
                  <a:gd name="T49" fmla="*/ 117 h 280"/>
                  <a:gd name="T50" fmla="*/ 33 w 105"/>
                  <a:gd name="T51" fmla="*/ 88 h 280"/>
                  <a:gd name="T52" fmla="*/ 19 w 105"/>
                  <a:gd name="T53" fmla="*/ 60 h 280"/>
                  <a:gd name="T54" fmla="*/ 6 w 105"/>
                  <a:gd name="T55" fmla="*/ 31 h 280"/>
                  <a:gd name="T56" fmla="*/ 0 w 105"/>
                  <a:gd name="T57" fmla="*/ 0 h 280"/>
                  <a:gd name="T58" fmla="*/ 4 w 105"/>
                  <a:gd name="T59" fmla="*/ 8 h 280"/>
                  <a:gd name="T60" fmla="*/ 7 w 105"/>
                  <a:gd name="T61" fmla="*/ 17 h 280"/>
                  <a:gd name="T62" fmla="*/ 10 w 105"/>
                  <a:gd name="T63" fmla="*/ 27 h 280"/>
                  <a:gd name="T64" fmla="*/ 14 w 105"/>
                  <a:gd name="T65" fmla="*/ 35 h 28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05"/>
                  <a:gd name="T100" fmla="*/ 0 h 280"/>
                  <a:gd name="T101" fmla="*/ 105 w 105"/>
                  <a:gd name="T102" fmla="*/ 280 h 28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05" h="280">
                    <a:moveTo>
                      <a:pt x="14" y="35"/>
                    </a:moveTo>
                    <a:lnTo>
                      <a:pt x="24" y="51"/>
                    </a:lnTo>
                    <a:lnTo>
                      <a:pt x="33" y="67"/>
                    </a:lnTo>
                    <a:lnTo>
                      <a:pt x="40" y="84"/>
                    </a:lnTo>
                    <a:lnTo>
                      <a:pt x="44" y="101"/>
                    </a:lnTo>
                    <a:lnTo>
                      <a:pt x="48" y="118"/>
                    </a:lnTo>
                    <a:lnTo>
                      <a:pt x="51" y="136"/>
                    </a:lnTo>
                    <a:lnTo>
                      <a:pt x="54" y="155"/>
                    </a:lnTo>
                    <a:lnTo>
                      <a:pt x="57" y="172"/>
                    </a:lnTo>
                    <a:lnTo>
                      <a:pt x="60" y="186"/>
                    </a:lnTo>
                    <a:lnTo>
                      <a:pt x="66" y="201"/>
                    </a:lnTo>
                    <a:lnTo>
                      <a:pt x="71" y="215"/>
                    </a:lnTo>
                    <a:lnTo>
                      <a:pt x="77" y="228"/>
                    </a:lnTo>
                    <a:lnTo>
                      <a:pt x="84" y="241"/>
                    </a:lnTo>
                    <a:lnTo>
                      <a:pt x="91" y="255"/>
                    </a:lnTo>
                    <a:lnTo>
                      <a:pt x="98" y="268"/>
                    </a:lnTo>
                    <a:lnTo>
                      <a:pt x="105" y="280"/>
                    </a:lnTo>
                    <a:lnTo>
                      <a:pt x="94" y="266"/>
                    </a:lnTo>
                    <a:lnTo>
                      <a:pt x="84" y="250"/>
                    </a:lnTo>
                    <a:lnTo>
                      <a:pt x="76" y="233"/>
                    </a:lnTo>
                    <a:lnTo>
                      <a:pt x="66" y="216"/>
                    </a:lnTo>
                    <a:lnTo>
                      <a:pt x="56" y="192"/>
                    </a:lnTo>
                    <a:lnTo>
                      <a:pt x="48" y="168"/>
                    </a:lnTo>
                    <a:lnTo>
                      <a:pt x="43" y="142"/>
                    </a:lnTo>
                    <a:lnTo>
                      <a:pt x="41" y="117"/>
                    </a:lnTo>
                    <a:lnTo>
                      <a:pt x="33" y="88"/>
                    </a:lnTo>
                    <a:lnTo>
                      <a:pt x="19" y="60"/>
                    </a:lnTo>
                    <a:lnTo>
                      <a:pt x="6" y="31"/>
                    </a:lnTo>
                    <a:lnTo>
                      <a:pt x="0" y="0"/>
                    </a:lnTo>
                    <a:lnTo>
                      <a:pt x="4" y="8"/>
                    </a:lnTo>
                    <a:lnTo>
                      <a:pt x="7" y="17"/>
                    </a:lnTo>
                    <a:lnTo>
                      <a:pt x="10" y="27"/>
                    </a:lnTo>
                    <a:lnTo>
                      <a:pt x="14" y="3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86" name="Freeform 469"/>
              <p:cNvSpPr>
                <a:spLocks/>
              </p:cNvSpPr>
              <p:nvPr/>
            </p:nvSpPr>
            <p:spPr bwMode="auto">
              <a:xfrm>
                <a:off x="2849" y="1467"/>
                <a:ext cx="19" cy="6"/>
              </a:xfrm>
              <a:custGeom>
                <a:avLst/>
                <a:gdLst>
                  <a:gd name="T0" fmla="*/ 19 w 19"/>
                  <a:gd name="T1" fmla="*/ 0 h 6"/>
                  <a:gd name="T2" fmla="*/ 16 w 19"/>
                  <a:gd name="T3" fmla="*/ 3 h 6"/>
                  <a:gd name="T4" fmla="*/ 12 w 19"/>
                  <a:gd name="T5" fmla="*/ 4 h 6"/>
                  <a:gd name="T6" fmla="*/ 6 w 19"/>
                  <a:gd name="T7" fmla="*/ 6 h 6"/>
                  <a:gd name="T8" fmla="*/ 0 w 19"/>
                  <a:gd name="T9" fmla="*/ 6 h 6"/>
                  <a:gd name="T10" fmla="*/ 4 w 19"/>
                  <a:gd name="T11" fmla="*/ 3 h 6"/>
                  <a:gd name="T12" fmla="*/ 10 w 19"/>
                  <a:gd name="T13" fmla="*/ 2 h 6"/>
                  <a:gd name="T14" fmla="*/ 14 w 19"/>
                  <a:gd name="T15" fmla="*/ 2 h 6"/>
                  <a:gd name="T16" fmla="*/ 19 w 19"/>
                  <a:gd name="T17" fmla="*/ 0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9"/>
                  <a:gd name="T28" fmla="*/ 0 h 6"/>
                  <a:gd name="T29" fmla="*/ 19 w 19"/>
                  <a:gd name="T30" fmla="*/ 6 h 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9" h="6">
                    <a:moveTo>
                      <a:pt x="19" y="0"/>
                    </a:moveTo>
                    <a:lnTo>
                      <a:pt x="16" y="3"/>
                    </a:lnTo>
                    <a:lnTo>
                      <a:pt x="12" y="4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4" y="3"/>
                    </a:lnTo>
                    <a:lnTo>
                      <a:pt x="10" y="2"/>
                    </a:lnTo>
                    <a:lnTo>
                      <a:pt x="14" y="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87" name="Freeform 470"/>
              <p:cNvSpPr>
                <a:spLocks/>
              </p:cNvSpPr>
              <p:nvPr/>
            </p:nvSpPr>
            <p:spPr bwMode="auto">
              <a:xfrm>
                <a:off x="2814" y="1469"/>
                <a:ext cx="17" cy="34"/>
              </a:xfrm>
              <a:custGeom>
                <a:avLst/>
                <a:gdLst>
                  <a:gd name="T0" fmla="*/ 17 w 17"/>
                  <a:gd name="T1" fmla="*/ 34 h 34"/>
                  <a:gd name="T2" fmla="*/ 12 w 17"/>
                  <a:gd name="T3" fmla="*/ 27 h 34"/>
                  <a:gd name="T4" fmla="*/ 8 w 17"/>
                  <a:gd name="T5" fmla="*/ 18 h 34"/>
                  <a:gd name="T6" fmla="*/ 4 w 17"/>
                  <a:gd name="T7" fmla="*/ 10 h 34"/>
                  <a:gd name="T8" fmla="*/ 0 w 17"/>
                  <a:gd name="T9" fmla="*/ 0 h 34"/>
                  <a:gd name="T10" fmla="*/ 5 w 17"/>
                  <a:gd name="T11" fmla="*/ 8 h 34"/>
                  <a:gd name="T12" fmla="*/ 10 w 17"/>
                  <a:gd name="T13" fmla="*/ 17 h 34"/>
                  <a:gd name="T14" fmla="*/ 12 w 17"/>
                  <a:gd name="T15" fmla="*/ 25 h 34"/>
                  <a:gd name="T16" fmla="*/ 17 w 17"/>
                  <a:gd name="T17" fmla="*/ 34 h 3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34"/>
                  <a:gd name="T29" fmla="*/ 17 w 17"/>
                  <a:gd name="T30" fmla="*/ 34 h 3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34">
                    <a:moveTo>
                      <a:pt x="17" y="34"/>
                    </a:moveTo>
                    <a:lnTo>
                      <a:pt x="12" y="27"/>
                    </a:lnTo>
                    <a:lnTo>
                      <a:pt x="8" y="18"/>
                    </a:lnTo>
                    <a:lnTo>
                      <a:pt x="4" y="10"/>
                    </a:lnTo>
                    <a:lnTo>
                      <a:pt x="0" y="0"/>
                    </a:lnTo>
                    <a:lnTo>
                      <a:pt x="5" y="8"/>
                    </a:lnTo>
                    <a:lnTo>
                      <a:pt x="10" y="17"/>
                    </a:lnTo>
                    <a:lnTo>
                      <a:pt x="12" y="25"/>
                    </a:lnTo>
                    <a:lnTo>
                      <a:pt x="17" y="34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88" name="Freeform 471"/>
              <p:cNvSpPr>
                <a:spLocks/>
              </p:cNvSpPr>
              <p:nvPr/>
            </p:nvSpPr>
            <p:spPr bwMode="auto">
              <a:xfrm>
                <a:off x="2722" y="1471"/>
                <a:ext cx="29" cy="8"/>
              </a:xfrm>
              <a:custGeom>
                <a:avLst/>
                <a:gdLst>
                  <a:gd name="T0" fmla="*/ 29 w 29"/>
                  <a:gd name="T1" fmla="*/ 0 h 8"/>
                  <a:gd name="T2" fmla="*/ 29 w 29"/>
                  <a:gd name="T3" fmla="*/ 0 h 8"/>
                  <a:gd name="T4" fmla="*/ 22 w 29"/>
                  <a:gd name="T5" fmla="*/ 3 h 8"/>
                  <a:gd name="T6" fmla="*/ 15 w 29"/>
                  <a:gd name="T7" fmla="*/ 6 h 8"/>
                  <a:gd name="T8" fmla="*/ 8 w 29"/>
                  <a:gd name="T9" fmla="*/ 8 h 8"/>
                  <a:gd name="T10" fmla="*/ 0 w 29"/>
                  <a:gd name="T11" fmla="*/ 8 h 8"/>
                  <a:gd name="T12" fmla="*/ 6 w 29"/>
                  <a:gd name="T13" fmla="*/ 5 h 8"/>
                  <a:gd name="T14" fmla="*/ 13 w 29"/>
                  <a:gd name="T15" fmla="*/ 2 h 8"/>
                  <a:gd name="T16" fmla="*/ 22 w 29"/>
                  <a:gd name="T17" fmla="*/ 0 h 8"/>
                  <a:gd name="T18" fmla="*/ 29 w 29"/>
                  <a:gd name="T19" fmla="*/ 0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9"/>
                  <a:gd name="T31" fmla="*/ 0 h 8"/>
                  <a:gd name="T32" fmla="*/ 29 w 29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9" h="8">
                    <a:moveTo>
                      <a:pt x="29" y="0"/>
                    </a:moveTo>
                    <a:lnTo>
                      <a:pt x="29" y="0"/>
                    </a:lnTo>
                    <a:lnTo>
                      <a:pt x="22" y="3"/>
                    </a:lnTo>
                    <a:lnTo>
                      <a:pt x="15" y="6"/>
                    </a:lnTo>
                    <a:lnTo>
                      <a:pt x="8" y="8"/>
                    </a:lnTo>
                    <a:lnTo>
                      <a:pt x="0" y="8"/>
                    </a:lnTo>
                    <a:lnTo>
                      <a:pt x="6" y="5"/>
                    </a:lnTo>
                    <a:lnTo>
                      <a:pt x="13" y="2"/>
                    </a:lnTo>
                    <a:lnTo>
                      <a:pt x="22" y="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89" name="Freeform 472"/>
              <p:cNvSpPr>
                <a:spLocks/>
              </p:cNvSpPr>
              <p:nvPr/>
            </p:nvSpPr>
            <p:spPr bwMode="auto">
              <a:xfrm>
                <a:off x="2919" y="1470"/>
                <a:ext cx="37" cy="58"/>
              </a:xfrm>
              <a:custGeom>
                <a:avLst/>
                <a:gdLst>
                  <a:gd name="T0" fmla="*/ 37 w 37"/>
                  <a:gd name="T1" fmla="*/ 20 h 58"/>
                  <a:gd name="T2" fmla="*/ 37 w 37"/>
                  <a:gd name="T3" fmla="*/ 26 h 58"/>
                  <a:gd name="T4" fmla="*/ 30 w 37"/>
                  <a:gd name="T5" fmla="*/ 34 h 58"/>
                  <a:gd name="T6" fmla="*/ 26 w 37"/>
                  <a:gd name="T7" fmla="*/ 43 h 58"/>
                  <a:gd name="T8" fmla="*/ 20 w 37"/>
                  <a:gd name="T9" fmla="*/ 51 h 58"/>
                  <a:gd name="T10" fmla="*/ 14 w 37"/>
                  <a:gd name="T11" fmla="*/ 58 h 58"/>
                  <a:gd name="T12" fmla="*/ 4 w 37"/>
                  <a:gd name="T13" fmla="*/ 47 h 58"/>
                  <a:gd name="T14" fmla="*/ 0 w 37"/>
                  <a:gd name="T15" fmla="*/ 31 h 58"/>
                  <a:gd name="T16" fmla="*/ 0 w 37"/>
                  <a:gd name="T17" fmla="*/ 16 h 58"/>
                  <a:gd name="T18" fmla="*/ 3 w 37"/>
                  <a:gd name="T19" fmla="*/ 0 h 58"/>
                  <a:gd name="T20" fmla="*/ 11 w 37"/>
                  <a:gd name="T21" fmla="*/ 4 h 58"/>
                  <a:gd name="T22" fmla="*/ 20 w 37"/>
                  <a:gd name="T23" fmla="*/ 9 h 58"/>
                  <a:gd name="T24" fmla="*/ 29 w 37"/>
                  <a:gd name="T25" fmla="*/ 14 h 58"/>
                  <a:gd name="T26" fmla="*/ 37 w 37"/>
                  <a:gd name="T27" fmla="*/ 20 h 5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7"/>
                  <a:gd name="T43" fmla="*/ 0 h 58"/>
                  <a:gd name="T44" fmla="*/ 37 w 37"/>
                  <a:gd name="T45" fmla="*/ 58 h 5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7" h="58">
                    <a:moveTo>
                      <a:pt x="37" y="20"/>
                    </a:moveTo>
                    <a:lnTo>
                      <a:pt x="37" y="26"/>
                    </a:lnTo>
                    <a:lnTo>
                      <a:pt x="30" y="34"/>
                    </a:lnTo>
                    <a:lnTo>
                      <a:pt x="26" y="43"/>
                    </a:lnTo>
                    <a:lnTo>
                      <a:pt x="20" y="51"/>
                    </a:lnTo>
                    <a:lnTo>
                      <a:pt x="14" y="58"/>
                    </a:lnTo>
                    <a:lnTo>
                      <a:pt x="4" y="47"/>
                    </a:lnTo>
                    <a:lnTo>
                      <a:pt x="0" y="31"/>
                    </a:lnTo>
                    <a:lnTo>
                      <a:pt x="0" y="16"/>
                    </a:lnTo>
                    <a:lnTo>
                      <a:pt x="3" y="0"/>
                    </a:lnTo>
                    <a:lnTo>
                      <a:pt x="11" y="4"/>
                    </a:lnTo>
                    <a:lnTo>
                      <a:pt x="20" y="9"/>
                    </a:lnTo>
                    <a:lnTo>
                      <a:pt x="29" y="14"/>
                    </a:lnTo>
                    <a:lnTo>
                      <a:pt x="37" y="2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90" name="Freeform 473"/>
              <p:cNvSpPr>
                <a:spLocks/>
              </p:cNvSpPr>
              <p:nvPr/>
            </p:nvSpPr>
            <p:spPr bwMode="auto">
              <a:xfrm>
                <a:off x="2862" y="1474"/>
                <a:ext cx="16" cy="6"/>
              </a:xfrm>
              <a:custGeom>
                <a:avLst/>
                <a:gdLst>
                  <a:gd name="T0" fmla="*/ 16 w 16"/>
                  <a:gd name="T1" fmla="*/ 0 h 6"/>
                  <a:gd name="T2" fmla="*/ 11 w 16"/>
                  <a:gd name="T3" fmla="*/ 3 h 6"/>
                  <a:gd name="T4" fmla="*/ 9 w 16"/>
                  <a:gd name="T5" fmla="*/ 5 h 6"/>
                  <a:gd name="T6" fmla="*/ 4 w 16"/>
                  <a:gd name="T7" fmla="*/ 6 h 6"/>
                  <a:gd name="T8" fmla="*/ 0 w 16"/>
                  <a:gd name="T9" fmla="*/ 5 h 6"/>
                  <a:gd name="T10" fmla="*/ 3 w 16"/>
                  <a:gd name="T11" fmla="*/ 3 h 6"/>
                  <a:gd name="T12" fmla="*/ 7 w 16"/>
                  <a:gd name="T13" fmla="*/ 0 h 6"/>
                  <a:gd name="T14" fmla="*/ 11 w 16"/>
                  <a:gd name="T15" fmla="*/ 0 h 6"/>
                  <a:gd name="T16" fmla="*/ 16 w 16"/>
                  <a:gd name="T17" fmla="*/ 0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6"/>
                  <a:gd name="T28" fmla="*/ 0 h 6"/>
                  <a:gd name="T29" fmla="*/ 16 w 16"/>
                  <a:gd name="T30" fmla="*/ 6 h 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6" h="6">
                    <a:moveTo>
                      <a:pt x="16" y="0"/>
                    </a:moveTo>
                    <a:lnTo>
                      <a:pt x="11" y="3"/>
                    </a:lnTo>
                    <a:lnTo>
                      <a:pt x="9" y="5"/>
                    </a:lnTo>
                    <a:lnTo>
                      <a:pt x="4" y="6"/>
                    </a:lnTo>
                    <a:lnTo>
                      <a:pt x="0" y="5"/>
                    </a:lnTo>
                    <a:lnTo>
                      <a:pt x="3" y="3"/>
                    </a:lnTo>
                    <a:lnTo>
                      <a:pt x="7" y="0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91" name="Freeform 474"/>
              <p:cNvSpPr>
                <a:spLocks/>
              </p:cNvSpPr>
              <p:nvPr/>
            </p:nvSpPr>
            <p:spPr bwMode="auto">
              <a:xfrm>
                <a:off x="2869" y="1480"/>
                <a:ext cx="16" cy="7"/>
              </a:xfrm>
              <a:custGeom>
                <a:avLst/>
                <a:gdLst>
                  <a:gd name="T0" fmla="*/ 16 w 16"/>
                  <a:gd name="T1" fmla="*/ 1 h 7"/>
                  <a:gd name="T2" fmla="*/ 13 w 16"/>
                  <a:gd name="T3" fmla="*/ 3 h 7"/>
                  <a:gd name="T4" fmla="*/ 9 w 16"/>
                  <a:gd name="T5" fmla="*/ 4 h 7"/>
                  <a:gd name="T6" fmla="*/ 6 w 16"/>
                  <a:gd name="T7" fmla="*/ 6 h 7"/>
                  <a:gd name="T8" fmla="*/ 2 w 16"/>
                  <a:gd name="T9" fmla="*/ 7 h 7"/>
                  <a:gd name="T10" fmla="*/ 0 w 16"/>
                  <a:gd name="T11" fmla="*/ 6 h 7"/>
                  <a:gd name="T12" fmla="*/ 4 w 16"/>
                  <a:gd name="T13" fmla="*/ 3 h 7"/>
                  <a:gd name="T14" fmla="*/ 9 w 16"/>
                  <a:gd name="T15" fmla="*/ 1 h 7"/>
                  <a:gd name="T16" fmla="*/ 12 w 16"/>
                  <a:gd name="T17" fmla="*/ 0 h 7"/>
                  <a:gd name="T18" fmla="*/ 16 w 16"/>
                  <a:gd name="T19" fmla="*/ 1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7"/>
                  <a:gd name="T32" fmla="*/ 16 w 1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7">
                    <a:moveTo>
                      <a:pt x="16" y="1"/>
                    </a:moveTo>
                    <a:lnTo>
                      <a:pt x="13" y="3"/>
                    </a:lnTo>
                    <a:lnTo>
                      <a:pt x="9" y="4"/>
                    </a:lnTo>
                    <a:lnTo>
                      <a:pt x="6" y="6"/>
                    </a:lnTo>
                    <a:lnTo>
                      <a:pt x="2" y="7"/>
                    </a:lnTo>
                    <a:lnTo>
                      <a:pt x="0" y="6"/>
                    </a:lnTo>
                    <a:lnTo>
                      <a:pt x="4" y="3"/>
                    </a:lnTo>
                    <a:lnTo>
                      <a:pt x="9" y="1"/>
                    </a:lnTo>
                    <a:lnTo>
                      <a:pt x="12" y="0"/>
                    </a:lnTo>
                    <a:lnTo>
                      <a:pt x="16" y="1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92" name="Freeform 475"/>
              <p:cNvSpPr>
                <a:spLocks/>
              </p:cNvSpPr>
              <p:nvPr/>
            </p:nvSpPr>
            <p:spPr bwMode="auto">
              <a:xfrm>
                <a:off x="2725" y="1481"/>
                <a:ext cx="5" cy="6"/>
              </a:xfrm>
              <a:custGeom>
                <a:avLst/>
                <a:gdLst>
                  <a:gd name="T0" fmla="*/ 5 w 5"/>
                  <a:gd name="T1" fmla="*/ 2 h 6"/>
                  <a:gd name="T2" fmla="*/ 5 w 5"/>
                  <a:gd name="T3" fmla="*/ 3 h 6"/>
                  <a:gd name="T4" fmla="*/ 3 w 5"/>
                  <a:gd name="T5" fmla="*/ 5 h 6"/>
                  <a:gd name="T6" fmla="*/ 3 w 5"/>
                  <a:gd name="T7" fmla="*/ 5 h 6"/>
                  <a:gd name="T8" fmla="*/ 2 w 5"/>
                  <a:gd name="T9" fmla="*/ 6 h 6"/>
                  <a:gd name="T10" fmla="*/ 0 w 5"/>
                  <a:gd name="T11" fmla="*/ 6 h 6"/>
                  <a:gd name="T12" fmla="*/ 0 w 5"/>
                  <a:gd name="T13" fmla="*/ 5 h 6"/>
                  <a:gd name="T14" fmla="*/ 0 w 5"/>
                  <a:gd name="T15" fmla="*/ 2 h 6"/>
                  <a:gd name="T16" fmla="*/ 3 w 5"/>
                  <a:gd name="T17" fmla="*/ 0 h 6"/>
                  <a:gd name="T18" fmla="*/ 5 w 5"/>
                  <a:gd name="T19" fmla="*/ 2 h 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"/>
                  <a:gd name="T31" fmla="*/ 0 h 6"/>
                  <a:gd name="T32" fmla="*/ 5 w 5"/>
                  <a:gd name="T33" fmla="*/ 6 h 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" h="6">
                    <a:moveTo>
                      <a:pt x="5" y="2"/>
                    </a:moveTo>
                    <a:lnTo>
                      <a:pt x="5" y="3"/>
                    </a:lnTo>
                    <a:lnTo>
                      <a:pt x="3" y="5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93" name="Freeform 476"/>
              <p:cNvSpPr>
                <a:spLocks/>
              </p:cNvSpPr>
              <p:nvPr/>
            </p:nvSpPr>
            <p:spPr bwMode="auto">
              <a:xfrm>
                <a:off x="2881" y="1487"/>
                <a:ext cx="12" cy="4"/>
              </a:xfrm>
              <a:custGeom>
                <a:avLst/>
                <a:gdLst>
                  <a:gd name="T0" fmla="*/ 12 w 12"/>
                  <a:gd name="T1" fmla="*/ 0 h 4"/>
                  <a:gd name="T2" fmla="*/ 10 w 12"/>
                  <a:gd name="T3" fmla="*/ 1 h 4"/>
                  <a:gd name="T4" fmla="*/ 7 w 12"/>
                  <a:gd name="T5" fmla="*/ 4 h 4"/>
                  <a:gd name="T6" fmla="*/ 2 w 12"/>
                  <a:gd name="T7" fmla="*/ 4 h 4"/>
                  <a:gd name="T8" fmla="*/ 0 w 12"/>
                  <a:gd name="T9" fmla="*/ 4 h 4"/>
                  <a:gd name="T10" fmla="*/ 1 w 12"/>
                  <a:gd name="T11" fmla="*/ 1 h 4"/>
                  <a:gd name="T12" fmla="*/ 5 w 12"/>
                  <a:gd name="T13" fmla="*/ 0 h 4"/>
                  <a:gd name="T14" fmla="*/ 8 w 12"/>
                  <a:gd name="T15" fmla="*/ 0 h 4"/>
                  <a:gd name="T16" fmla="*/ 12 w 12"/>
                  <a:gd name="T17" fmla="*/ 0 h 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2"/>
                  <a:gd name="T28" fmla="*/ 0 h 4"/>
                  <a:gd name="T29" fmla="*/ 12 w 12"/>
                  <a:gd name="T30" fmla="*/ 4 h 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2" h="4">
                    <a:moveTo>
                      <a:pt x="12" y="0"/>
                    </a:moveTo>
                    <a:lnTo>
                      <a:pt x="10" y="1"/>
                    </a:lnTo>
                    <a:lnTo>
                      <a:pt x="7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1" y="1"/>
                    </a:lnTo>
                    <a:lnTo>
                      <a:pt x="5" y="0"/>
                    </a:lnTo>
                    <a:lnTo>
                      <a:pt x="8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94" name="Freeform 477"/>
              <p:cNvSpPr>
                <a:spLocks/>
              </p:cNvSpPr>
              <p:nvPr/>
            </p:nvSpPr>
            <p:spPr bwMode="auto">
              <a:xfrm>
                <a:off x="2623" y="1487"/>
                <a:ext cx="32" cy="53"/>
              </a:xfrm>
              <a:custGeom>
                <a:avLst/>
                <a:gdLst>
                  <a:gd name="T0" fmla="*/ 31 w 32"/>
                  <a:gd name="T1" fmla="*/ 53 h 53"/>
                  <a:gd name="T2" fmla="*/ 22 w 32"/>
                  <a:gd name="T3" fmla="*/ 50 h 53"/>
                  <a:gd name="T4" fmla="*/ 15 w 32"/>
                  <a:gd name="T5" fmla="*/ 46 h 53"/>
                  <a:gd name="T6" fmla="*/ 7 w 32"/>
                  <a:gd name="T7" fmla="*/ 40 h 53"/>
                  <a:gd name="T8" fmla="*/ 0 w 32"/>
                  <a:gd name="T9" fmla="*/ 34 h 53"/>
                  <a:gd name="T10" fmla="*/ 3 w 32"/>
                  <a:gd name="T11" fmla="*/ 26 h 53"/>
                  <a:gd name="T12" fmla="*/ 7 w 32"/>
                  <a:gd name="T13" fmla="*/ 17 h 53"/>
                  <a:gd name="T14" fmla="*/ 12 w 32"/>
                  <a:gd name="T15" fmla="*/ 9 h 53"/>
                  <a:gd name="T16" fmla="*/ 17 w 32"/>
                  <a:gd name="T17" fmla="*/ 0 h 53"/>
                  <a:gd name="T18" fmla="*/ 25 w 32"/>
                  <a:gd name="T19" fmla="*/ 11 h 53"/>
                  <a:gd name="T20" fmla="*/ 31 w 32"/>
                  <a:gd name="T21" fmla="*/ 24 h 53"/>
                  <a:gd name="T22" fmla="*/ 32 w 32"/>
                  <a:gd name="T23" fmla="*/ 39 h 53"/>
                  <a:gd name="T24" fmla="*/ 31 w 32"/>
                  <a:gd name="T25" fmla="*/ 53 h 5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2"/>
                  <a:gd name="T40" fmla="*/ 0 h 53"/>
                  <a:gd name="T41" fmla="*/ 32 w 32"/>
                  <a:gd name="T42" fmla="*/ 53 h 5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2" h="53">
                    <a:moveTo>
                      <a:pt x="31" y="53"/>
                    </a:moveTo>
                    <a:lnTo>
                      <a:pt x="22" y="50"/>
                    </a:lnTo>
                    <a:lnTo>
                      <a:pt x="15" y="46"/>
                    </a:lnTo>
                    <a:lnTo>
                      <a:pt x="7" y="40"/>
                    </a:lnTo>
                    <a:lnTo>
                      <a:pt x="0" y="34"/>
                    </a:lnTo>
                    <a:lnTo>
                      <a:pt x="3" y="26"/>
                    </a:lnTo>
                    <a:lnTo>
                      <a:pt x="7" y="17"/>
                    </a:lnTo>
                    <a:lnTo>
                      <a:pt x="12" y="9"/>
                    </a:lnTo>
                    <a:lnTo>
                      <a:pt x="17" y="0"/>
                    </a:lnTo>
                    <a:lnTo>
                      <a:pt x="25" y="11"/>
                    </a:lnTo>
                    <a:lnTo>
                      <a:pt x="31" y="24"/>
                    </a:lnTo>
                    <a:lnTo>
                      <a:pt x="32" y="39"/>
                    </a:lnTo>
                    <a:lnTo>
                      <a:pt x="31" y="53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95" name="Freeform 478"/>
              <p:cNvSpPr>
                <a:spLocks/>
              </p:cNvSpPr>
              <p:nvPr/>
            </p:nvSpPr>
            <p:spPr bwMode="auto">
              <a:xfrm>
                <a:off x="2668" y="1488"/>
                <a:ext cx="39" cy="19"/>
              </a:xfrm>
              <a:custGeom>
                <a:avLst/>
                <a:gdLst>
                  <a:gd name="T0" fmla="*/ 39 w 39"/>
                  <a:gd name="T1" fmla="*/ 6 h 19"/>
                  <a:gd name="T2" fmla="*/ 29 w 39"/>
                  <a:gd name="T3" fmla="*/ 9 h 19"/>
                  <a:gd name="T4" fmla="*/ 19 w 39"/>
                  <a:gd name="T5" fmla="*/ 12 h 19"/>
                  <a:gd name="T6" fmla="*/ 9 w 39"/>
                  <a:gd name="T7" fmla="*/ 15 h 19"/>
                  <a:gd name="T8" fmla="*/ 0 w 39"/>
                  <a:gd name="T9" fmla="*/ 19 h 19"/>
                  <a:gd name="T10" fmla="*/ 2 w 39"/>
                  <a:gd name="T11" fmla="*/ 15 h 19"/>
                  <a:gd name="T12" fmla="*/ 5 w 39"/>
                  <a:gd name="T13" fmla="*/ 12 h 19"/>
                  <a:gd name="T14" fmla="*/ 9 w 39"/>
                  <a:gd name="T15" fmla="*/ 10 h 19"/>
                  <a:gd name="T16" fmla="*/ 13 w 39"/>
                  <a:gd name="T17" fmla="*/ 9 h 19"/>
                  <a:gd name="T18" fmla="*/ 19 w 39"/>
                  <a:gd name="T19" fmla="*/ 6 h 19"/>
                  <a:gd name="T20" fmla="*/ 26 w 39"/>
                  <a:gd name="T21" fmla="*/ 5 h 19"/>
                  <a:gd name="T22" fmla="*/ 32 w 39"/>
                  <a:gd name="T23" fmla="*/ 2 h 19"/>
                  <a:gd name="T24" fmla="*/ 37 w 39"/>
                  <a:gd name="T25" fmla="*/ 0 h 19"/>
                  <a:gd name="T26" fmla="*/ 39 w 39"/>
                  <a:gd name="T27" fmla="*/ 6 h 1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9"/>
                  <a:gd name="T43" fmla="*/ 0 h 19"/>
                  <a:gd name="T44" fmla="*/ 39 w 39"/>
                  <a:gd name="T45" fmla="*/ 19 h 19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9" h="19">
                    <a:moveTo>
                      <a:pt x="39" y="6"/>
                    </a:moveTo>
                    <a:lnTo>
                      <a:pt x="29" y="9"/>
                    </a:lnTo>
                    <a:lnTo>
                      <a:pt x="19" y="12"/>
                    </a:lnTo>
                    <a:lnTo>
                      <a:pt x="9" y="15"/>
                    </a:lnTo>
                    <a:lnTo>
                      <a:pt x="0" y="19"/>
                    </a:lnTo>
                    <a:lnTo>
                      <a:pt x="2" y="15"/>
                    </a:lnTo>
                    <a:lnTo>
                      <a:pt x="5" y="12"/>
                    </a:lnTo>
                    <a:lnTo>
                      <a:pt x="9" y="10"/>
                    </a:lnTo>
                    <a:lnTo>
                      <a:pt x="13" y="9"/>
                    </a:lnTo>
                    <a:lnTo>
                      <a:pt x="19" y="6"/>
                    </a:lnTo>
                    <a:lnTo>
                      <a:pt x="26" y="5"/>
                    </a:lnTo>
                    <a:lnTo>
                      <a:pt x="32" y="2"/>
                    </a:lnTo>
                    <a:lnTo>
                      <a:pt x="37" y="0"/>
                    </a:lnTo>
                    <a:lnTo>
                      <a:pt x="39" y="6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96" name="Freeform 479"/>
              <p:cNvSpPr>
                <a:spLocks/>
              </p:cNvSpPr>
              <p:nvPr/>
            </p:nvSpPr>
            <p:spPr bwMode="auto">
              <a:xfrm>
                <a:off x="2734" y="1494"/>
                <a:ext cx="7" cy="12"/>
              </a:xfrm>
              <a:custGeom>
                <a:avLst/>
                <a:gdLst>
                  <a:gd name="T0" fmla="*/ 7 w 7"/>
                  <a:gd name="T1" fmla="*/ 2 h 12"/>
                  <a:gd name="T2" fmla="*/ 6 w 7"/>
                  <a:gd name="T3" fmla="*/ 4 h 12"/>
                  <a:gd name="T4" fmla="*/ 6 w 7"/>
                  <a:gd name="T5" fmla="*/ 7 h 12"/>
                  <a:gd name="T6" fmla="*/ 4 w 7"/>
                  <a:gd name="T7" fmla="*/ 10 h 12"/>
                  <a:gd name="T8" fmla="*/ 1 w 7"/>
                  <a:gd name="T9" fmla="*/ 12 h 12"/>
                  <a:gd name="T10" fmla="*/ 0 w 7"/>
                  <a:gd name="T11" fmla="*/ 12 h 12"/>
                  <a:gd name="T12" fmla="*/ 1 w 7"/>
                  <a:gd name="T13" fmla="*/ 7 h 12"/>
                  <a:gd name="T14" fmla="*/ 3 w 7"/>
                  <a:gd name="T15" fmla="*/ 3 h 12"/>
                  <a:gd name="T16" fmla="*/ 4 w 7"/>
                  <a:gd name="T17" fmla="*/ 0 h 12"/>
                  <a:gd name="T18" fmla="*/ 7 w 7"/>
                  <a:gd name="T19" fmla="*/ 2 h 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"/>
                  <a:gd name="T31" fmla="*/ 0 h 12"/>
                  <a:gd name="T32" fmla="*/ 7 w 7"/>
                  <a:gd name="T33" fmla="*/ 12 h 1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" h="12">
                    <a:moveTo>
                      <a:pt x="7" y="2"/>
                    </a:moveTo>
                    <a:lnTo>
                      <a:pt x="6" y="4"/>
                    </a:lnTo>
                    <a:lnTo>
                      <a:pt x="6" y="7"/>
                    </a:lnTo>
                    <a:lnTo>
                      <a:pt x="4" y="10"/>
                    </a:lnTo>
                    <a:lnTo>
                      <a:pt x="1" y="12"/>
                    </a:lnTo>
                    <a:lnTo>
                      <a:pt x="0" y="12"/>
                    </a:lnTo>
                    <a:lnTo>
                      <a:pt x="1" y="7"/>
                    </a:lnTo>
                    <a:lnTo>
                      <a:pt x="3" y="3"/>
                    </a:lnTo>
                    <a:lnTo>
                      <a:pt x="4" y="0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97" name="Freeform 480"/>
              <p:cNvSpPr>
                <a:spLocks/>
              </p:cNvSpPr>
              <p:nvPr/>
            </p:nvSpPr>
            <p:spPr bwMode="auto">
              <a:xfrm>
                <a:off x="2886" y="1494"/>
                <a:ext cx="19" cy="6"/>
              </a:xfrm>
              <a:custGeom>
                <a:avLst/>
                <a:gdLst>
                  <a:gd name="T0" fmla="*/ 19 w 19"/>
                  <a:gd name="T1" fmla="*/ 0 h 6"/>
                  <a:gd name="T2" fmla="*/ 15 w 19"/>
                  <a:gd name="T3" fmla="*/ 3 h 6"/>
                  <a:gd name="T4" fmla="*/ 10 w 19"/>
                  <a:gd name="T5" fmla="*/ 4 h 6"/>
                  <a:gd name="T6" fmla="*/ 6 w 19"/>
                  <a:gd name="T7" fmla="*/ 6 h 6"/>
                  <a:gd name="T8" fmla="*/ 0 w 19"/>
                  <a:gd name="T9" fmla="*/ 6 h 6"/>
                  <a:gd name="T10" fmla="*/ 5 w 19"/>
                  <a:gd name="T11" fmla="*/ 3 h 6"/>
                  <a:gd name="T12" fmla="*/ 10 w 19"/>
                  <a:gd name="T13" fmla="*/ 2 h 6"/>
                  <a:gd name="T14" fmla="*/ 15 w 19"/>
                  <a:gd name="T15" fmla="*/ 0 h 6"/>
                  <a:gd name="T16" fmla="*/ 19 w 19"/>
                  <a:gd name="T17" fmla="*/ 0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9"/>
                  <a:gd name="T28" fmla="*/ 0 h 6"/>
                  <a:gd name="T29" fmla="*/ 19 w 19"/>
                  <a:gd name="T30" fmla="*/ 6 h 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9" h="6">
                    <a:moveTo>
                      <a:pt x="19" y="0"/>
                    </a:moveTo>
                    <a:lnTo>
                      <a:pt x="15" y="3"/>
                    </a:lnTo>
                    <a:lnTo>
                      <a:pt x="10" y="4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5" y="3"/>
                    </a:lnTo>
                    <a:lnTo>
                      <a:pt x="10" y="2"/>
                    </a:lnTo>
                    <a:lnTo>
                      <a:pt x="15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98" name="Freeform 481"/>
              <p:cNvSpPr>
                <a:spLocks/>
              </p:cNvSpPr>
              <p:nvPr/>
            </p:nvSpPr>
            <p:spPr bwMode="auto">
              <a:xfrm>
                <a:off x="2665" y="1498"/>
                <a:ext cx="46" cy="19"/>
              </a:xfrm>
              <a:custGeom>
                <a:avLst/>
                <a:gdLst>
                  <a:gd name="T0" fmla="*/ 46 w 46"/>
                  <a:gd name="T1" fmla="*/ 2 h 19"/>
                  <a:gd name="T2" fmla="*/ 46 w 46"/>
                  <a:gd name="T3" fmla="*/ 5 h 19"/>
                  <a:gd name="T4" fmla="*/ 40 w 46"/>
                  <a:gd name="T5" fmla="*/ 6 h 19"/>
                  <a:gd name="T6" fmla="*/ 35 w 46"/>
                  <a:gd name="T7" fmla="*/ 8 h 19"/>
                  <a:gd name="T8" fmla="*/ 29 w 46"/>
                  <a:gd name="T9" fmla="*/ 10 h 19"/>
                  <a:gd name="T10" fmla="*/ 23 w 46"/>
                  <a:gd name="T11" fmla="*/ 12 h 19"/>
                  <a:gd name="T12" fmla="*/ 18 w 46"/>
                  <a:gd name="T13" fmla="*/ 15 h 19"/>
                  <a:gd name="T14" fmla="*/ 12 w 46"/>
                  <a:gd name="T15" fmla="*/ 16 h 19"/>
                  <a:gd name="T16" fmla="*/ 6 w 46"/>
                  <a:gd name="T17" fmla="*/ 18 h 19"/>
                  <a:gd name="T18" fmla="*/ 0 w 46"/>
                  <a:gd name="T19" fmla="*/ 19 h 19"/>
                  <a:gd name="T20" fmla="*/ 0 w 46"/>
                  <a:gd name="T21" fmla="*/ 18 h 19"/>
                  <a:gd name="T22" fmla="*/ 6 w 46"/>
                  <a:gd name="T23" fmla="*/ 15 h 19"/>
                  <a:gd name="T24" fmla="*/ 12 w 46"/>
                  <a:gd name="T25" fmla="*/ 12 h 19"/>
                  <a:gd name="T26" fmla="*/ 16 w 46"/>
                  <a:gd name="T27" fmla="*/ 10 h 19"/>
                  <a:gd name="T28" fmla="*/ 22 w 46"/>
                  <a:gd name="T29" fmla="*/ 8 h 19"/>
                  <a:gd name="T30" fmla="*/ 27 w 46"/>
                  <a:gd name="T31" fmla="*/ 6 h 19"/>
                  <a:gd name="T32" fmla="*/ 33 w 46"/>
                  <a:gd name="T33" fmla="*/ 3 h 19"/>
                  <a:gd name="T34" fmla="*/ 37 w 46"/>
                  <a:gd name="T35" fmla="*/ 2 h 19"/>
                  <a:gd name="T36" fmla="*/ 43 w 46"/>
                  <a:gd name="T37" fmla="*/ 0 h 19"/>
                  <a:gd name="T38" fmla="*/ 46 w 46"/>
                  <a:gd name="T39" fmla="*/ 2 h 19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46"/>
                  <a:gd name="T61" fmla="*/ 0 h 19"/>
                  <a:gd name="T62" fmla="*/ 46 w 46"/>
                  <a:gd name="T63" fmla="*/ 19 h 19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46" h="19">
                    <a:moveTo>
                      <a:pt x="46" y="2"/>
                    </a:moveTo>
                    <a:lnTo>
                      <a:pt x="46" y="5"/>
                    </a:lnTo>
                    <a:lnTo>
                      <a:pt x="40" y="6"/>
                    </a:lnTo>
                    <a:lnTo>
                      <a:pt x="35" y="8"/>
                    </a:lnTo>
                    <a:lnTo>
                      <a:pt x="29" y="10"/>
                    </a:lnTo>
                    <a:lnTo>
                      <a:pt x="23" y="12"/>
                    </a:lnTo>
                    <a:lnTo>
                      <a:pt x="18" y="15"/>
                    </a:lnTo>
                    <a:lnTo>
                      <a:pt x="12" y="16"/>
                    </a:lnTo>
                    <a:lnTo>
                      <a:pt x="6" y="18"/>
                    </a:lnTo>
                    <a:lnTo>
                      <a:pt x="0" y="19"/>
                    </a:lnTo>
                    <a:lnTo>
                      <a:pt x="0" y="18"/>
                    </a:lnTo>
                    <a:lnTo>
                      <a:pt x="6" y="15"/>
                    </a:lnTo>
                    <a:lnTo>
                      <a:pt x="12" y="12"/>
                    </a:lnTo>
                    <a:lnTo>
                      <a:pt x="16" y="10"/>
                    </a:lnTo>
                    <a:lnTo>
                      <a:pt x="22" y="8"/>
                    </a:lnTo>
                    <a:lnTo>
                      <a:pt x="27" y="6"/>
                    </a:lnTo>
                    <a:lnTo>
                      <a:pt x="33" y="3"/>
                    </a:lnTo>
                    <a:lnTo>
                      <a:pt x="37" y="2"/>
                    </a:lnTo>
                    <a:lnTo>
                      <a:pt x="43" y="0"/>
                    </a:lnTo>
                    <a:lnTo>
                      <a:pt x="46" y="2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99" name="Freeform 482"/>
              <p:cNvSpPr>
                <a:spLocks/>
              </p:cNvSpPr>
              <p:nvPr/>
            </p:nvSpPr>
            <p:spPr bwMode="auto">
              <a:xfrm>
                <a:off x="2891" y="1500"/>
                <a:ext cx="19" cy="8"/>
              </a:xfrm>
              <a:custGeom>
                <a:avLst/>
                <a:gdLst>
                  <a:gd name="T0" fmla="*/ 19 w 19"/>
                  <a:gd name="T1" fmla="*/ 0 h 8"/>
                  <a:gd name="T2" fmla="*/ 15 w 19"/>
                  <a:gd name="T3" fmla="*/ 3 h 8"/>
                  <a:gd name="T4" fmla="*/ 10 w 19"/>
                  <a:gd name="T5" fmla="*/ 6 h 8"/>
                  <a:gd name="T6" fmla="*/ 4 w 19"/>
                  <a:gd name="T7" fmla="*/ 7 h 8"/>
                  <a:gd name="T8" fmla="*/ 0 w 19"/>
                  <a:gd name="T9" fmla="*/ 8 h 8"/>
                  <a:gd name="T10" fmla="*/ 2 w 19"/>
                  <a:gd name="T11" fmla="*/ 6 h 8"/>
                  <a:gd name="T12" fmla="*/ 8 w 19"/>
                  <a:gd name="T13" fmla="*/ 3 h 8"/>
                  <a:gd name="T14" fmla="*/ 14 w 19"/>
                  <a:gd name="T15" fmla="*/ 1 h 8"/>
                  <a:gd name="T16" fmla="*/ 19 w 19"/>
                  <a:gd name="T17" fmla="*/ 0 h 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9"/>
                  <a:gd name="T28" fmla="*/ 0 h 8"/>
                  <a:gd name="T29" fmla="*/ 19 w 19"/>
                  <a:gd name="T30" fmla="*/ 8 h 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9" h="8">
                    <a:moveTo>
                      <a:pt x="19" y="0"/>
                    </a:moveTo>
                    <a:lnTo>
                      <a:pt x="15" y="3"/>
                    </a:lnTo>
                    <a:lnTo>
                      <a:pt x="10" y="6"/>
                    </a:lnTo>
                    <a:lnTo>
                      <a:pt x="4" y="7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8" y="3"/>
                    </a:lnTo>
                    <a:lnTo>
                      <a:pt x="14" y="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00" name="Freeform 483"/>
              <p:cNvSpPr>
                <a:spLocks/>
              </p:cNvSpPr>
              <p:nvPr/>
            </p:nvSpPr>
            <p:spPr bwMode="auto">
              <a:xfrm>
                <a:off x="2778" y="1503"/>
                <a:ext cx="31" cy="58"/>
              </a:xfrm>
              <a:custGeom>
                <a:avLst/>
                <a:gdLst>
                  <a:gd name="T0" fmla="*/ 3 w 31"/>
                  <a:gd name="T1" fmla="*/ 0 h 58"/>
                  <a:gd name="T2" fmla="*/ 10 w 31"/>
                  <a:gd name="T3" fmla="*/ 14 h 58"/>
                  <a:gd name="T4" fmla="*/ 17 w 31"/>
                  <a:gd name="T5" fmla="*/ 28 h 58"/>
                  <a:gd name="T6" fmla="*/ 24 w 31"/>
                  <a:gd name="T7" fmla="*/ 42 h 58"/>
                  <a:gd name="T8" fmla="*/ 31 w 31"/>
                  <a:gd name="T9" fmla="*/ 58 h 58"/>
                  <a:gd name="T10" fmla="*/ 23 w 31"/>
                  <a:gd name="T11" fmla="*/ 44 h 58"/>
                  <a:gd name="T12" fmla="*/ 16 w 31"/>
                  <a:gd name="T13" fmla="*/ 30 h 58"/>
                  <a:gd name="T14" fmla="*/ 7 w 31"/>
                  <a:gd name="T15" fmla="*/ 14 h 58"/>
                  <a:gd name="T16" fmla="*/ 0 w 31"/>
                  <a:gd name="T17" fmla="*/ 0 h 58"/>
                  <a:gd name="T18" fmla="*/ 3 w 31"/>
                  <a:gd name="T19" fmla="*/ 0 h 5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1"/>
                  <a:gd name="T31" fmla="*/ 0 h 58"/>
                  <a:gd name="T32" fmla="*/ 31 w 31"/>
                  <a:gd name="T33" fmla="*/ 58 h 5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1" h="58">
                    <a:moveTo>
                      <a:pt x="3" y="0"/>
                    </a:moveTo>
                    <a:lnTo>
                      <a:pt x="10" y="14"/>
                    </a:lnTo>
                    <a:lnTo>
                      <a:pt x="17" y="28"/>
                    </a:lnTo>
                    <a:lnTo>
                      <a:pt x="24" y="42"/>
                    </a:lnTo>
                    <a:lnTo>
                      <a:pt x="31" y="58"/>
                    </a:lnTo>
                    <a:lnTo>
                      <a:pt x="23" y="44"/>
                    </a:lnTo>
                    <a:lnTo>
                      <a:pt x="16" y="30"/>
                    </a:lnTo>
                    <a:lnTo>
                      <a:pt x="7" y="14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01" name="Freeform 484"/>
              <p:cNvSpPr>
                <a:spLocks/>
              </p:cNvSpPr>
              <p:nvPr/>
            </p:nvSpPr>
            <p:spPr bwMode="auto">
              <a:xfrm>
                <a:off x="2892" y="1510"/>
                <a:ext cx="13" cy="7"/>
              </a:xfrm>
              <a:custGeom>
                <a:avLst/>
                <a:gdLst>
                  <a:gd name="T0" fmla="*/ 13 w 13"/>
                  <a:gd name="T1" fmla="*/ 0 h 7"/>
                  <a:gd name="T2" fmla="*/ 11 w 13"/>
                  <a:gd name="T3" fmla="*/ 3 h 7"/>
                  <a:gd name="T4" fmla="*/ 9 w 13"/>
                  <a:gd name="T5" fmla="*/ 4 h 7"/>
                  <a:gd name="T6" fmla="*/ 6 w 13"/>
                  <a:gd name="T7" fmla="*/ 6 h 7"/>
                  <a:gd name="T8" fmla="*/ 3 w 13"/>
                  <a:gd name="T9" fmla="*/ 7 h 7"/>
                  <a:gd name="T10" fmla="*/ 0 w 13"/>
                  <a:gd name="T11" fmla="*/ 6 h 7"/>
                  <a:gd name="T12" fmla="*/ 3 w 13"/>
                  <a:gd name="T13" fmla="*/ 4 h 7"/>
                  <a:gd name="T14" fmla="*/ 6 w 13"/>
                  <a:gd name="T15" fmla="*/ 1 h 7"/>
                  <a:gd name="T16" fmla="*/ 9 w 13"/>
                  <a:gd name="T17" fmla="*/ 0 h 7"/>
                  <a:gd name="T18" fmla="*/ 13 w 13"/>
                  <a:gd name="T19" fmla="*/ 0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"/>
                  <a:gd name="T31" fmla="*/ 0 h 7"/>
                  <a:gd name="T32" fmla="*/ 13 w 1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" h="7">
                    <a:moveTo>
                      <a:pt x="13" y="0"/>
                    </a:moveTo>
                    <a:lnTo>
                      <a:pt x="11" y="3"/>
                    </a:lnTo>
                    <a:lnTo>
                      <a:pt x="9" y="4"/>
                    </a:lnTo>
                    <a:lnTo>
                      <a:pt x="6" y="6"/>
                    </a:lnTo>
                    <a:lnTo>
                      <a:pt x="3" y="7"/>
                    </a:lnTo>
                    <a:lnTo>
                      <a:pt x="0" y="6"/>
                    </a:lnTo>
                    <a:lnTo>
                      <a:pt x="3" y="4"/>
                    </a:lnTo>
                    <a:lnTo>
                      <a:pt x="6" y="1"/>
                    </a:lnTo>
                    <a:lnTo>
                      <a:pt x="9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02" name="Freeform 485"/>
              <p:cNvSpPr>
                <a:spLocks/>
              </p:cNvSpPr>
              <p:nvPr/>
            </p:nvSpPr>
            <p:spPr bwMode="auto">
              <a:xfrm>
                <a:off x="2838" y="1514"/>
                <a:ext cx="84" cy="120"/>
              </a:xfrm>
              <a:custGeom>
                <a:avLst/>
                <a:gdLst>
                  <a:gd name="T0" fmla="*/ 82 w 84"/>
                  <a:gd name="T1" fmla="*/ 24 h 120"/>
                  <a:gd name="T2" fmla="*/ 20 w 84"/>
                  <a:gd name="T3" fmla="*/ 120 h 120"/>
                  <a:gd name="T4" fmla="*/ 0 w 84"/>
                  <a:gd name="T5" fmla="*/ 116 h 120"/>
                  <a:gd name="T6" fmla="*/ 0 w 84"/>
                  <a:gd name="T7" fmla="*/ 113 h 120"/>
                  <a:gd name="T8" fmla="*/ 8 w 84"/>
                  <a:gd name="T9" fmla="*/ 101 h 120"/>
                  <a:gd name="T10" fmla="*/ 15 w 84"/>
                  <a:gd name="T11" fmla="*/ 88 h 120"/>
                  <a:gd name="T12" fmla="*/ 23 w 84"/>
                  <a:gd name="T13" fmla="*/ 77 h 120"/>
                  <a:gd name="T14" fmla="*/ 31 w 84"/>
                  <a:gd name="T15" fmla="*/ 66 h 120"/>
                  <a:gd name="T16" fmla="*/ 38 w 84"/>
                  <a:gd name="T17" fmla="*/ 54 h 120"/>
                  <a:gd name="T18" fmla="*/ 45 w 84"/>
                  <a:gd name="T19" fmla="*/ 41 h 120"/>
                  <a:gd name="T20" fmla="*/ 53 w 84"/>
                  <a:gd name="T21" fmla="*/ 30 h 120"/>
                  <a:gd name="T22" fmla="*/ 60 w 84"/>
                  <a:gd name="T23" fmla="*/ 19 h 120"/>
                  <a:gd name="T24" fmla="*/ 74 w 84"/>
                  <a:gd name="T25" fmla="*/ 0 h 120"/>
                  <a:gd name="T26" fmla="*/ 77 w 84"/>
                  <a:gd name="T27" fmla="*/ 6 h 120"/>
                  <a:gd name="T28" fmla="*/ 82 w 84"/>
                  <a:gd name="T29" fmla="*/ 12 h 120"/>
                  <a:gd name="T30" fmla="*/ 84 w 84"/>
                  <a:gd name="T31" fmla="*/ 19 h 120"/>
                  <a:gd name="T32" fmla="*/ 82 w 84"/>
                  <a:gd name="T33" fmla="*/ 24 h 12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4"/>
                  <a:gd name="T52" fmla="*/ 0 h 120"/>
                  <a:gd name="T53" fmla="*/ 84 w 84"/>
                  <a:gd name="T54" fmla="*/ 120 h 120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4" h="120">
                    <a:moveTo>
                      <a:pt x="82" y="24"/>
                    </a:moveTo>
                    <a:lnTo>
                      <a:pt x="20" y="120"/>
                    </a:lnTo>
                    <a:lnTo>
                      <a:pt x="0" y="116"/>
                    </a:lnTo>
                    <a:lnTo>
                      <a:pt x="0" y="113"/>
                    </a:lnTo>
                    <a:lnTo>
                      <a:pt x="8" y="101"/>
                    </a:lnTo>
                    <a:lnTo>
                      <a:pt x="15" y="88"/>
                    </a:lnTo>
                    <a:lnTo>
                      <a:pt x="23" y="77"/>
                    </a:lnTo>
                    <a:lnTo>
                      <a:pt x="31" y="66"/>
                    </a:lnTo>
                    <a:lnTo>
                      <a:pt x="38" y="54"/>
                    </a:lnTo>
                    <a:lnTo>
                      <a:pt x="45" y="41"/>
                    </a:lnTo>
                    <a:lnTo>
                      <a:pt x="53" y="30"/>
                    </a:lnTo>
                    <a:lnTo>
                      <a:pt x="60" y="19"/>
                    </a:lnTo>
                    <a:lnTo>
                      <a:pt x="74" y="0"/>
                    </a:lnTo>
                    <a:lnTo>
                      <a:pt x="77" y="6"/>
                    </a:lnTo>
                    <a:lnTo>
                      <a:pt x="82" y="12"/>
                    </a:lnTo>
                    <a:lnTo>
                      <a:pt x="84" y="19"/>
                    </a:lnTo>
                    <a:lnTo>
                      <a:pt x="82" y="24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03" name="Freeform 486"/>
              <p:cNvSpPr>
                <a:spLocks/>
              </p:cNvSpPr>
              <p:nvPr/>
            </p:nvSpPr>
            <p:spPr bwMode="auto">
              <a:xfrm>
                <a:off x="2801" y="1518"/>
                <a:ext cx="4" cy="6"/>
              </a:xfrm>
              <a:custGeom>
                <a:avLst/>
                <a:gdLst>
                  <a:gd name="T0" fmla="*/ 0 w 4"/>
                  <a:gd name="T1" fmla="*/ 2 h 6"/>
                  <a:gd name="T2" fmla="*/ 0 w 4"/>
                  <a:gd name="T3" fmla="*/ 0 h 6"/>
                  <a:gd name="T4" fmla="*/ 4 w 4"/>
                  <a:gd name="T5" fmla="*/ 6 h 6"/>
                  <a:gd name="T6" fmla="*/ 0 w 4"/>
                  <a:gd name="T7" fmla="*/ 2 h 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6"/>
                  <a:gd name="T14" fmla="*/ 4 w 4"/>
                  <a:gd name="T15" fmla="*/ 6 h 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6">
                    <a:moveTo>
                      <a:pt x="0" y="2"/>
                    </a:moveTo>
                    <a:lnTo>
                      <a:pt x="0" y="0"/>
                    </a:lnTo>
                    <a:lnTo>
                      <a:pt x="4" y="6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04" name="Freeform 487"/>
              <p:cNvSpPr>
                <a:spLocks/>
              </p:cNvSpPr>
              <p:nvPr/>
            </p:nvSpPr>
            <p:spPr bwMode="auto">
              <a:xfrm>
                <a:off x="3138" y="1520"/>
                <a:ext cx="136" cy="265"/>
              </a:xfrm>
              <a:custGeom>
                <a:avLst/>
                <a:gdLst>
                  <a:gd name="T0" fmla="*/ 136 w 136"/>
                  <a:gd name="T1" fmla="*/ 0 h 265"/>
                  <a:gd name="T2" fmla="*/ 117 w 136"/>
                  <a:gd name="T3" fmla="*/ 24 h 265"/>
                  <a:gd name="T4" fmla="*/ 99 w 136"/>
                  <a:gd name="T5" fmla="*/ 50 h 265"/>
                  <a:gd name="T6" fmla="*/ 80 w 136"/>
                  <a:gd name="T7" fmla="*/ 74 h 265"/>
                  <a:gd name="T8" fmla="*/ 65 w 136"/>
                  <a:gd name="T9" fmla="*/ 100 h 265"/>
                  <a:gd name="T10" fmla="*/ 49 w 136"/>
                  <a:gd name="T11" fmla="*/ 125 h 265"/>
                  <a:gd name="T12" fmla="*/ 36 w 136"/>
                  <a:gd name="T13" fmla="*/ 152 h 265"/>
                  <a:gd name="T14" fmla="*/ 23 w 136"/>
                  <a:gd name="T15" fmla="*/ 181 h 265"/>
                  <a:gd name="T16" fmla="*/ 15 w 136"/>
                  <a:gd name="T17" fmla="*/ 209 h 265"/>
                  <a:gd name="T18" fmla="*/ 10 w 136"/>
                  <a:gd name="T19" fmla="*/ 222 h 265"/>
                  <a:gd name="T20" fmla="*/ 8 w 136"/>
                  <a:gd name="T21" fmla="*/ 236 h 265"/>
                  <a:gd name="T22" fmla="*/ 5 w 136"/>
                  <a:gd name="T23" fmla="*/ 251 h 265"/>
                  <a:gd name="T24" fmla="*/ 0 w 136"/>
                  <a:gd name="T25" fmla="*/ 265 h 265"/>
                  <a:gd name="T26" fmla="*/ 0 w 136"/>
                  <a:gd name="T27" fmla="*/ 265 h 265"/>
                  <a:gd name="T28" fmla="*/ 3 w 136"/>
                  <a:gd name="T29" fmla="*/ 234 h 265"/>
                  <a:gd name="T30" fmla="*/ 12 w 136"/>
                  <a:gd name="T31" fmla="*/ 204 h 265"/>
                  <a:gd name="T32" fmla="*/ 20 w 136"/>
                  <a:gd name="T33" fmla="*/ 174 h 265"/>
                  <a:gd name="T34" fmla="*/ 30 w 136"/>
                  <a:gd name="T35" fmla="*/ 145 h 265"/>
                  <a:gd name="T36" fmla="*/ 40 w 136"/>
                  <a:gd name="T37" fmla="*/ 125 h 265"/>
                  <a:gd name="T38" fmla="*/ 50 w 136"/>
                  <a:gd name="T39" fmla="*/ 105 h 265"/>
                  <a:gd name="T40" fmla="*/ 63 w 136"/>
                  <a:gd name="T41" fmla="*/ 87 h 265"/>
                  <a:gd name="T42" fmla="*/ 76 w 136"/>
                  <a:gd name="T43" fmla="*/ 68 h 265"/>
                  <a:gd name="T44" fmla="*/ 89 w 136"/>
                  <a:gd name="T45" fmla="*/ 50 h 265"/>
                  <a:gd name="T46" fmla="*/ 104 w 136"/>
                  <a:gd name="T47" fmla="*/ 33 h 265"/>
                  <a:gd name="T48" fmla="*/ 120 w 136"/>
                  <a:gd name="T49" fmla="*/ 16 h 265"/>
                  <a:gd name="T50" fmla="*/ 136 w 136"/>
                  <a:gd name="T51" fmla="*/ 0 h 26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36"/>
                  <a:gd name="T79" fmla="*/ 0 h 265"/>
                  <a:gd name="T80" fmla="*/ 136 w 136"/>
                  <a:gd name="T81" fmla="*/ 265 h 26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36" h="265">
                    <a:moveTo>
                      <a:pt x="136" y="0"/>
                    </a:moveTo>
                    <a:lnTo>
                      <a:pt x="117" y="24"/>
                    </a:lnTo>
                    <a:lnTo>
                      <a:pt x="99" y="50"/>
                    </a:lnTo>
                    <a:lnTo>
                      <a:pt x="80" y="74"/>
                    </a:lnTo>
                    <a:lnTo>
                      <a:pt x="65" y="100"/>
                    </a:lnTo>
                    <a:lnTo>
                      <a:pt x="49" y="125"/>
                    </a:lnTo>
                    <a:lnTo>
                      <a:pt x="36" y="152"/>
                    </a:lnTo>
                    <a:lnTo>
                      <a:pt x="23" y="181"/>
                    </a:lnTo>
                    <a:lnTo>
                      <a:pt x="15" y="209"/>
                    </a:lnTo>
                    <a:lnTo>
                      <a:pt x="10" y="222"/>
                    </a:lnTo>
                    <a:lnTo>
                      <a:pt x="8" y="236"/>
                    </a:lnTo>
                    <a:lnTo>
                      <a:pt x="5" y="251"/>
                    </a:lnTo>
                    <a:lnTo>
                      <a:pt x="0" y="265"/>
                    </a:lnTo>
                    <a:lnTo>
                      <a:pt x="3" y="234"/>
                    </a:lnTo>
                    <a:lnTo>
                      <a:pt x="12" y="204"/>
                    </a:lnTo>
                    <a:lnTo>
                      <a:pt x="20" y="174"/>
                    </a:lnTo>
                    <a:lnTo>
                      <a:pt x="30" y="145"/>
                    </a:lnTo>
                    <a:lnTo>
                      <a:pt x="40" y="125"/>
                    </a:lnTo>
                    <a:lnTo>
                      <a:pt x="50" y="105"/>
                    </a:lnTo>
                    <a:lnTo>
                      <a:pt x="63" y="87"/>
                    </a:lnTo>
                    <a:lnTo>
                      <a:pt x="76" y="68"/>
                    </a:lnTo>
                    <a:lnTo>
                      <a:pt x="89" y="50"/>
                    </a:lnTo>
                    <a:lnTo>
                      <a:pt x="104" y="33"/>
                    </a:lnTo>
                    <a:lnTo>
                      <a:pt x="120" y="16"/>
                    </a:lnTo>
                    <a:lnTo>
                      <a:pt x="13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05" name="Freeform 488"/>
              <p:cNvSpPr>
                <a:spLocks/>
              </p:cNvSpPr>
              <p:nvPr/>
            </p:nvSpPr>
            <p:spPr bwMode="auto">
              <a:xfrm>
                <a:off x="2695" y="1524"/>
                <a:ext cx="35" cy="14"/>
              </a:xfrm>
              <a:custGeom>
                <a:avLst/>
                <a:gdLst>
                  <a:gd name="T0" fmla="*/ 35 w 35"/>
                  <a:gd name="T1" fmla="*/ 4 h 14"/>
                  <a:gd name="T2" fmla="*/ 26 w 35"/>
                  <a:gd name="T3" fmla="*/ 7 h 14"/>
                  <a:gd name="T4" fmla="*/ 19 w 35"/>
                  <a:gd name="T5" fmla="*/ 10 h 14"/>
                  <a:gd name="T6" fmla="*/ 10 w 35"/>
                  <a:gd name="T7" fmla="*/ 13 h 14"/>
                  <a:gd name="T8" fmla="*/ 2 w 35"/>
                  <a:gd name="T9" fmla="*/ 14 h 14"/>
                  <a:gd name="T10" fmla="*/ 0 w 35"/>
                  <a:gd name="T11" fmla="*/ 14 h 14"/>
                  <a:gd name="T12" fmla="*/ 9 w 35"/>
                  <a:gd name="T13" fmla="*/ 9 h 14"/>
                  <a:gd name="T14" fmla="*/ 17 w 35"/>
                  <a:gd name="T15" fmla="*/ 6 h 14"/>
                  <a:gd name="T16" fmla="*/ 26 w 35"/>
                  <a:gd name="T17" fmla="*/ 3 h 14"/>
                  <a:gd name="T18" fmla="*/ 35 w 35"/>
                  <a:gd name="T19" fmla="*/ 0 h 14"/>
                  <a:gd name="T20" fmla="*/ 35 w 35"/>
                  <a:gd name="T21" fmla="*/ 4 h 1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5"/>
                  <a:gd name="T34" fmla="*/ 0 h 14"/>
                  <a:gd name="T35" fmla="*/ 35 w 35"/>
                  <a:gd name="T36" fmla="*/ 14 h 1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5" h="14">
                    <a:moveTo>
                      <a:pt x="35" y="4"/>
                    </a:moveTo>
                    <a:lnTo>
                      <a:pt x="26" y="7"/>
                    </a:lnTo>
                    <a:lnTo>
                      <a:pt x="19" y="10"/>
                    </a:lnTo>
                    <a:lnTo>
                      <a:pt x="10" y="13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9" y="9"/>
                    </a:lnTo>
                    <a:lnTo>
                      <a:pt x="17" y="6"/>
                    </a:lnTo>
                    <a:lnTo>
                      <a:pt x="26" y="3"/>
                    </a:lnTo>
                    <a:lnTo>
                      <a:pt x="35" y="0"/>
                    </a:lnTo>
                    <a:lnTo>
                      <a:pt x="35" y="4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06" name="Freeform 489"/>
              <p:cNvSpPr>
                <a:spLocks/>
              </p:cNvSpPr>
              <p:nvPr/>
            </p:nvSpPr>
            <p:spPr bwMode="auto">
              <a:xfrm>
                <a:off x="2661" y="1524"/>
                <a:ext cx="157" cy="117"/>
              </a:xfrm>
              <a:custGeom>
                <a:avLst/>
                <a:gdLst>
                  <a:gd name="T0" fmla="*/ 157 w 157"/>
                  <a:gd name="T1" fmla="*/ 108 h 117"/>
                  <a:gd name="T2" fmla="*/ 143 w 157"/>
                  <a:gd name="T3" fmla="*/ 117 h 117"/>
                  <a:gd name="T4" fmla="*/ 124 w 157"/>
                  <a:gd name="T5" fmla="*/ 106 h 117"/>
                  <a:gd name="T6" fmla="*/ 107 w 157"/>
                  <a:gd name="T7" fmla="*/ 93 h 117"/>
                  <a:gd name="T8" fmla="*/ 88 w 157"/>
                  <a:gd name="T9" fmla="*/ 81 h 117"/>
                  <a:gd name="T10" fmla="*/ 71 w 157"/>
                  <a:gd name="T11" fmla="*/ 69 h 117"/>
                  <a:gd name="T12" fmla="*/ 54 w 157"/>
                  <a:gd name="T13" fmla="*/ 56 h 117"/>
                  <a:gd name="T14" fmla="*/ 36 w 157"/>
                  <a:gd name="T15" fmla="*/ 43 h 117"/>
                  <a:gd name="T16" fmla="*/ 19 w 157"/>
                  <a:gd name="T17" fmla="*/ 30 h 117"/>
                  <a:gd name="T18" fmla="*/ 0 w 157"/>
                  <a:gd name="T19" fmla="*/ 17 h 117"/>
                  <a:gd name="T20" fmla="*/ 0 w 157"/>
                  <a:gd name="T21" fmla="*/ 13 h 117"/>
                  <a:gd name="T22" fmla="*/ 2 w 157"/>
                  <a:gd name="T23" fmla="*/ 9 h 117"/>
                  <a:gd name="T24" fmla="*/ 2 w 157"/>
                  <a:gd name="T25" fmla="*/ 4 h 117"/>
                  <a:gd name="T26" fmla="*/ 3 w 157"/>
                  <a:gd name="T27" fmla="*/ 0 h 117"/>
                  <a:gd name="T28" fmla="*/ 22 w 157"/>
                  <a:gd name="T29" fmla="*/ 14 h 117"/>
                  <a:gd name="T30" fmla="*/ 41 w 157"/>
                  <a:gd name="T31" fmla="*/ 29 h 117"/>
                  <a:gd name="T32" fmla="*/ 60 w 157"/>
                  <a:gd name="T33" fmla="*/ 41 h 117"/>
                  <a:gd name="T34" fmla="*/ 80 w 157"/>
                  <a:gd name="T35" fmla="*/ 56 h 117"/>
                  <a:gd name="T36" fmla="*/ 98 w 157"/>
                  <a:gd name="T37" fmla="*/ 69 h 117"/>
                  <a:gd name="T38" fmla="*/ 118 w 157"/>
                  <a:gd name="T39" fmla="*/ 81 h 117"/>
                  <a:gd name="T40" fmla="*/ 137 w 157"/>
                  <a:gd name="T41" fmla="*/ 96 h 117"/>
                  <a:gd name="T42" fmla="*/ 157 w 157"/>
                  <a:gd name="T43" fmla="*/ 108 h 11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57"/>
                  <a:gd name="T67" fmla="*/ 0 h 117"/>
                  <a:gd name="T68" fmla="*/ 157 w 157"/>
                  <a:gd name="T69" fmla="*/ 117 h 11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57" h="117">
                    <a:moveTo>
                      <a:pt x="157" y="108"/>
                    </a:moveTo>
                    <a:lnTo>
                      <a:pt x="143" y="117"/>
                    </a:lnTo>
                    <a:lnTo>
                      <a:pt x="124" y="106"/>
                    </a:lnTo>
                    <a:lnTo>
                      <a:pt x="107" y="93"/>
                    </a:lnTo>
                    <a:lnTo>
                      <a:pt x="88" y="81"/>
                    </a:lnTo>
                    <a:lnTo>
                      <a:pt x="71" y="69"/>
                    </a:lnTo>
                    <a:lnTo>
                      <a:pt x="54" y="56"/>
                    </a:lnTo>
                    <a:lnTo>
                      <a:pt x="36" y="43"/>
                    </a:lnTo>
                    <a:lnTo>
                      <a:pt x="19" y="30"/>
                    </a:lnTo>
                    <a:lnTo>
                      <a:pt x="0" y="17"/>
                    </a:lnTo>
                    <a:lnTo>
                      <a:pt x="0" y="13"/>
                    </a:lnTo>
                    <a:lnTo>
                      <a:pt x="2" y="9"/>
                    </a:lnTo>
                    <a:lnTo>
                      <a:pt x="2" y="4"/>
                    </a:lnTo>
                    <a:lnTo>
                      <a:pt x="3" y="0"/>
                    </a:lnTo>
                    <a:lnTo>
                      <a:pt x="22" y="14"/>
                    </a:lnTo>
                    <a:lnTo>
                      <a:pt x="41" y="29"/>
                    </a:lnTo>
                    <a:lnTo>
                      <a:pt x="60" y="41"/>
                    </a:lnTo>
                    <a:lnTo>
                      <a:pt x="80" y="56"/>
                    </a:lnTo>
                    <a:lnTo>
                      <a:pt x="98" y="69"/>
                    </a:lnTo>
                    <a:lnTo>
                      <a:pt x="118" y="81"/>
                    </a:lnTo>
                    <a:lnTo>
                      <a:pt x="137" y="96"/>
                    </a:lnTo>
                    <a:lnTo>
                      <a:pt x="157" y="108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07" name="Freeform 490"/>
              <p:cNvSpPr>
                <a:spLocks/>
              </p:cNvSpPr>
              <p:nvPr/>
            </p:nvSpPr>
            <p:spPr bwMode="auto">
              <a:xfrm>
                <a:off x="2749" y="1527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0 h 3"/>
                  <a:gd name="T4" fmla="*/ 2 w 2"/>
                  <a:gd name="T5" fmla="*/ 1 h 3"/>
                  <a:gd name="T6" fmla="*/ 2 w 2"/>
                  <a:gd name="T7" fmla="*/ 3 h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3"/>
                  <a:gd name="T14" fmla="*/ 2 w 2"/>
                  <a:gd name="T15" fmla="*/ 3 h 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3">
                    <a:moveTo>
                      <a:pt x="2" y="3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08" name="Freeform 491"/>
              <p:cNvSpPr>
                <a:spLocks/>
              </p:cNvSpPr>
              <p:nvPr/>
            </p:nvSpPr>
            <p:spPr bwMode="auto">
              <a:xfrm>
                <a:off x="2879" y="1528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3 h 3"/>
                  <a:gd name="T4" fmla="*/ 0 w 2"/>
                  <a:gd name="T5" fmla="*/ 0 h 3"/>
                  <a:gd name="T6" fmla="*/ 0 w 2"/>
                  <a:gd name="T7" fmla="*/ 0 h 3"/>
                  <a:gd name="T8" fmla="*/ 2 w 2"/>
                  <a:gd name="T9" fmla="*/ 0 h 3"/>
                  <a:gd name="T10" fmla="*/ 2 w 2"/>
                  <a:gd name="T11" fmla="*/ 2 h 3"/>
                  <a:gd name="T12" fmla="*/ 2 w 2"/>
                  <a:gd name="T13" fmla="*/ 2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3"/>
                  <a:gd name="T23" fmla="*/ 2 w 2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3">
                    <a:moveTo>
                      <a:pt x="2" y="2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09" name="Freeform 492"/>
              <p:cNvSpPr>
                <a:spLocks/>
              </p:cNvSpPr>
              <p:nvPr/>
            </p:nvSpPr>
            <p:spPr bwMode="auto">
              <a:xfrm>
                <a:off x="2943" y="1531"/>
                <a:ext cx="188" cy="148"/>
              </a:xfrm>
              <a:custGeom>
                <a:avLst/>
                <a:gdLst>
                  <a:gd name="T0" fmla="*/ 87 w 188"/>
                  <a:gd name="T1" fmla="*/ 46 h 148"/>
                  <a:gd name="T2" fmla="*/ 73 w 188"/>
                  <a:gd name="T3" fmla="*/ 42 h 148"/>
                  <a:gd name="T4" fmla="*/ 57 w 188"/>
                  <a:gd name="T5" fmla="*/ 34 h 148"/>
                  <a:gd name="T6" fmla="*/ 43 w 188"/>
                  <a:gd name="T7" fmla="*/ 32 h 148"/>
                  <a:gd name="T8" fmla="*/ 32 w 188"/>
                  <a:gd name="T9" fmla="*/ 43 h 148"/>
                  <a:gd name="T10" fmla="*/ 34 w 188"/>
                  <a:gd name="T11" fmla="*/ 63 h 148"/>
                  <a:gd name="T12" fmla="*/ 47 w 188"/>
                  <a:gd name="T13" fmla="*/ 79 h 148"/>
                  <a:gd name="T14" fmla="*/ 66 w 188"/>
                  <a:gd name="T15" fmla="*/ 91 h 148"/>
                  <a:gd name="T16" fmla="*/ 83 w 188"/>
                  <a:gd name="T17" fmla="*/ 101 h 148"/>
                  <a:gd name="T18" fmla="*/ 97 w 188"/>
                  <a:gd name="T19" fmla="*/ 109 h 148"/>
                  <a:gd name="T20" fmla="*/ 111 w 188"/>
                  <a:gd name="T21" fmla="*/ 114 h 148"/>
                  <a:gd name="T22" fmla="*/ 126 w 188"/>
                  <a:gd name="T23" fmla="*/ 117 h 148"/>
                  <a:gd name="T24" fmla="*/ 141 w 188"/>
                  <a:gd name="T25" fmla="*/ 117 h 148"/>
                  <a:gd name="T26" fmla="*/ 148 w 188"/>
                  <a:gd name="T27" fmla="*/ 109 h 148"/>
                  <a:gd name="T28" fmla="*/ 151 w 188"/>
                  <a:gd name="T29" fmla="*/ 97 h 148"/>
                  <a:gd name="T30" fmla="*/ 148 w 188"/>
                  <a:gd name="T31" fmla="*/ 86 h 148"/>
                  <a:gd name="T32" fmla="*/ 140 w 188"/>
                  <a:gd name="T33" fmla="*/ 77 h 148"/>
                  <a:gd name="T34" fmla="*/ 133 w 188"/>
                  <a:gd name="T35" fmla="*/ 74 h 148"/>
                  <a:gd name="T36" fmla="*/ 127 w 188"/>
                  <a:gd name="T37" fmla="*/ 79 h 148"/>
                  <a:gd name="T38" fmla="*/ 123 w 188"/>
                  <a:gd name="T39" fmla="*/ 89 h 148"/>
                  <a:gd name="T40" fmla="*/ 117 w 188"/>
                  <a:gd name="T41" fmla="*/ 99 h 148"/>
                  <a:gd name="T42" fmla="*/ 106 w 188"/>
                  <a:gd name="T43" fmla="*/ 94 h 148"/>
                  <a:gd name="T44" fmla="*/ 99 w 188"/>
                  <a:gd name="T45" fmla="*/ 87 h 148"/>
                  <a:gd name="T46" fmla="*/ 111 w 188"/>
                  <a:gd name="T47" fmla="*/ 62 h 148"/>
                  <a:gd name="T48" fmla="*/ 124 w 188"/>
                  <a:gd name="T49" fmla="*/ 37 h 148"/>
                  <a:gd name="T50" fmla="*/ 140 w 188"/>
                  <a:gd name="T51" fmla="*/ 46 h 148"/>
                  <a:gd name="T52" fmla="*/ 157 w 188"/>
                  <a:gd name="T53" fmla="*/ 54 h 148"/>
                  <a:gd name="T54" fmla="*/ 173 w 188"/>
                  <a:gd name="T55" fmla="*/ 63 h 148"/>
                  <a:gd name="T56" fmla="*/ 188 w 188"/>
                  <a:gd name="T57" fmla="*/ 73 h 148"/>
                  <a:gd name="T58" fmla="*/ 181 w 188"/>
                  <a:gd name="T59" fmla="*/ 96 h 148"/>
                  <a:gd name="T60" fmla="*/ 170 w 188"/>
                  <a:gd name="T61" fmla="*/ 128 h 148"/>
                  <a:gd name="T62" fmla="*/ 147 w 188"/>
                  <a:gd name="T63" fmla="*/ 146 h 148"/>
                  <a:gd name="T64" fmla="*/ 124 w 188"/>
                  <a:gd name="T65" fmla="*/ 147 h 148"/>
                  <a:gd name="T66" fmla="*/ 103 w 188"/>
                  <a:gd name="T67" fmla="*/ 141 h 148"/>
                  <a:gd name="T68" fmla="*/ 83 w 188"/>
                  <a:gd name="T69" fmla="*/ 131 h 148"/>
                  <a:gd name="T70" fmla="*/ 63 w 188"/>
                  <a:gd name="T71" fmla="*/ 120 h 148"/>
                  <a:gd name="T72" fmla="*/ 42 w 188"/>
                  <a:gd name="T73" fmla="*/ 107 h 148"/>
                  <a:gd name="T74" fmla="*/ 22 w 188"/>
                  <a:gd name="T75" fmla="*/ 91 h 148"/>
                  <a:gd name="T76" fmla="*/ 6 w 188"/>
                  <a:gd name="T77" fmla="*/ 73 h 148"/>
                  <a:gd name="T78" fmla="*/ 3 w 188"/>
                  <a:gd name="T79" fmla="*/ 43 h 148"/>
                  <a:gd name="T80" fmla="*/ 19 w 188"/>
                  <a:gd name="T81" fmla="*/ 10 h 148"/>
                  <a:gd name="T82" fmla="*/ 43 w 188"/>
                  <a:gd name="T83" fmla="*/ 0 h 148"/>
                  <a:gd name="T84" fmla="*/ 60 w 188"/>
                  <a:gd name="T85" fmla="*/ 5 h 148"/>
                  <a:gd name="T86" fmla="*/ 74 w 188"/>
                  <a:gd name="T87" fmla="*/ 12 h 148"/>
                  <a:gd name="T88" fmla="*/ 90 w 188"/>
                  <a:gd name="T89" fmla="*/ 19 h 148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88"/>
                  <a:gd name="T136" fmla="*/ 0 h 148"/>
                  <a:gd name="T137" fmla="*/ 188 w 188"/>
                  <a:gd name="T138" fmla="*/ 148 h 148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88" h="148">
                    <a:moveTo>
                      <a:pt x="97" y="23"/>
                    </a:moveTo>
                    <a:lnTo>
                      <a:pt x="87" y="46"/>
                    </a:lnTo>
                    <a:lnTo>
                      <a:pt x="80" y="44"/>
                    </a:lnTo>
                    <a:lnTo>
                      <a:pt x="73" y="42"/>
                    </a:lnTo>
                    <a:lnTo>
                      <a:pt x="64" y="37"/>
                    </a:lnTo>
                    <a:lnTo>
                      <a:pt x="57" y="34"/>
                    </a:lnTo>
                    <a:lnTo>
                      <a:pt x="50" y="32"/>
                    </a:lnTo>
                    <a:lnTo>
                      <a:pt x="43" y="32"/>
                    </a:lnTo>
                    <a:lnTo>
                      <a:pt x="37" y="36"/>
                    </a:lnTo>
                    <a:lnTo>
                      <a:pt x="32" y="43"/>
                    </a:lnTo>
                    <a:lnTo>
                      <a:pt x="32" y="53"/>
                    </a:lnTo>
                    <a:lnTo>
                      <a:pt x="34" y="63"/>
                    </a:lnTo>
                    <a:lnTo>
                      <a:pt x="40" y="71"/>
                    </a:lnTo>
                    <a:lnTo>
                      <a:pt x="47" y="79"/>
                    </a:lnTo>
                    <a:lnTo>
                      <a:pt x="56" y="86"/>
                    </a:lnTo>
                    <a:lnTo>
                      <a:pt x="66" y="91"/>
                    </a:lnTo>
                    <a:lnTo>
                      <a:pt x="74" y="97"/>
                    </a:lnTo>
                    <a:lnTo>
                      <a:pt x="83" y="101"/>
                    </a:lnTo>
                    <a:lnTo>
                      <a:pt x="90" y="104"/>
                    </a:lnTo>
                    <a:lnTo>
                      <a:pt x="97" y="109"/>
                    </a:lnTo>
                    <a:lnTo>
                      <a:pt x="104" y="111"/>
                    </a:lnTo>
                    <a:lnTo>
                      <a:pt x="111" y="114"/>
                    </a:lnTo>
                    <a:lnTo>
                      <a:pt x="119" y="116"/>
                    </a:lnTo>
                    <a:lnTo>
                      <a:pt x="126" y="117"/>
                    </a:lnTo>
                    <a:lnTo>
                      <a:pt x="133" y="119"/>
                    </a:lnTo>
                    <a:lnTo>
                      <a:pt x="141" y="117"/>
                    </a:lnTo>
                    <a:lnTo>
                      <a:pt x="146" y="114"/>
                    </a:lnTo>
                    <a:lnTo>
                      <a:pt x="148" y="109"/>
                    </a:lnTo>
                    <a:lnTo>
                      <a:pt x="150" y="103"/>
                    </a:lnTo>
                    <a:lnTo>
                      <a:pt x="151" y="97"/>
                    </a:lnTo>
                    <a:lnTo>
                      <a:pt x="150" y="90"/>
                    </a:lnTo>
                    <a:lnTo>
                      <a:pt x="148" y="86"/>
                    </a:lnTo>
                    <a:lnTo>
                      <a:pt x="144" y="81"/>
                    </a:lnTo>
                    <a:lnTo>
                      <a:pt x="140" y="77"/>
                    </a:lnTo>
                    <a:lnTo>
                      <a:pt x="136" y="76"/>
                    </a:lnTo>
                    <a:lnTo>
                      <a:pt x="133" y="74"/>
                    </a:lnTo>
                    <a:lnTo>
                      <a:pt x="128" y="76"/>
                    </a:lnTo>
                    <a:lnTo>
                      <a:pt x="127" y="79"/>
                    </a:lnTo>
                    <a:lnTo>
                      <a:pt x="124" y="84"/>
                    </a:lnTo>
                    <a:lnTo>
                      <a:pt x="123" y="89"/>
                    </a:lnTo>
                    <a:lnTo>
                      <a:pt x="120" y="93"/>
                    </a:lnTo>
                    <a:lnTo>
                      <a:pt x="117" y="99"/>
                    </a:lnTo>
                    <a:lnTo>
                      <a:pt x="111" y="97"/>
                    </a:lnTo>
                    <a:lnTo>
                      <a:pt x="106" y="94"/>
                    </a:lnTo>
                    <a:lnTo>
                      <a:pt x="101" y="91"/>
                    </a:lnTo>
                    <a:lnTo>
                      <a:pt x="99" y="87"/>
                    </a:lnTo>
                    <a:lnTo>
                      <a:pt x="104" y="74"/>
                    </a:lnTo>
                    <a:lnTo>
                      <a:pt x="111" y="62"/>
                    </a:lnTo>
                    <a:lnTo>
                      <a:pt x="119" y="49"/>
                    </a:lnTo>
                    <a:lnTo>
                      <a:pt x="124" y="37"/>
                    </a:lnTo>
                    <a:lnTo>
                      <a:pt x="133" y="42"/>
                    </a:lnTo>
                    <a:lnTo>
                      <a:pt x="140" y="46"/>
                    </a:lnTo>
                    <a:lnTo>
                      <a:pt x="148" y="50"/>
                    </a:lnTo>
                    <a:lnTo>
                      <a:pt x="157" y="54"/>
                    </a:lnTo>
                    <a:lnTo>
                      <a:pt x="164" y="59"/>
                    </a:lnTo>
                    <a:lnTo>
                      <a:pt x="173" y="63"/>
                    </a:lnTo>
                    <a:lnTo>
                      <a:pt x="180" y="69"/>
                    </a:lnTo>
                    <a:lnTo>
                      <a:pt x="188" y="73"/>
                    </a:lnTo>
                    <a:lnTo>
                      <a:pt x="180" y="79"/>
                    </a:lnTo>
                    <a:lnTo>
                      <a:pt x="181" y="96"/>
                    </a:lnTo>
                    <a:lnTo>
                      <a:pt x="178" y="113"/>
                    </a:lnTo>
                    <a:lnTo>
                      <a:pt x="170" y="128"/>
                    </a:lnTo>
                    <a:lnTo>
                      <a:pt x="157" y="140"/>
                    </a:lnTo>
                    <a:lnTo>
                      <a:pt x="147" y="146"/>
                    </a:lnTo>
                    <a:lnTo>
                      <a:pt x="136" y="148"/>
                    </a:lnTo>
                    <a:lnTo>
                      <a:pt x="124" y="147"/>
                    </a:lnTo>
                    <a:lnTo>
                      <a:pt x="114" y="146"/>
                    </a:lnTo>
                    <a:lnTo>
                      <a:pt x="103" y="141"/>
                    </a:lnTo>
                    <a:lnTo>
                      <a:pt x="93" y="137"/>
                    </a:lnTo>
                    <a:lnTo>
                      <a:pt x="83" y="131"/>
                    </a:lnTo>
                    <a:lnTo>
                      <a:pt x="73" y="127"/>
                    </a:lnTo>
                    <a:lnTo>
                      <a:pt x="63" y="120"/>
                    </a:lnTo>
                    <a:lnTo>
                      <a:pt x="53" y="114"/>
                    </a:lnTo>
                    <a:lnTo>
                      <a:pt x="42" y="107"/>
                    </a:lnTo>
                    <a:lnTo>
                      <a:pt x="32" y="100"/>
                    </a:lnTo>
                    <a:lnTo>
                      <a:pt x="22" y="91"/>
                    </a:lnTo>
                    <a:lnTo>
                      <a:pt x="13" y="83"/>
                    </a:lnTo>
                    <a:lnTo>
                      <a:pt x="6" y="73"/>
                    </a:lnTo>
                    <a:lnTo>
                      <a:pt x="0" y="62"/>
                    </a:lnTo>
                    <a:lnTo>
                      <a:pt x="3" y="43"/>
                    </a:lnTo>
                    <a:lnTo>
                      <a:pt x="9" y="26"/>
                    </a:lnTo>
                    <a:lnTo>
                      <a:pt x="19" y="10"/>
                    </a:lnTo>
                    <a:lnTo>
                      <a:pt x="34" y="0"/>
                    </a:lnTo>
                    <a:lnTo>
                      <a:pt x="43" y="0"/>
                    </a:lnTo>
                    <a:lnTo>
                      <a:pt x="52" y="2"/>
                    </a:lnTo>
                    <a:lnTo>
                      <a:pt x="60" y="5"/>
                    </a:lnTo>
                    <a:lnTo>
                      <a:pt x="67" y="7"/>
                    </a:lnTo>
                    <a:lnTo>
                      <a:pt x="74" y="12"/>
                    </a:lnTo>
                    <a:lnTo>
                      <a:pt x="83" y="14"/>
                    </a:lnTo>
                    <a:lnTo>
                      <a:pt x="90" y="19"/>
                    </a:lnTo>
                    <a:lnTo>
                      <a:pt x="97" y="2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10" name="Freeform 493"/>
              <p:cNvSpPr>
                <a:spLocks/>
              </p:cNvSpPr>
              <p:nvPr/>
            </p:nvSpPr>
            <p:spPr bwMode="auto">
              <a:xfrm>
                <a:off x="2705" y="1533"/>
                <a:ext cx="30" cy="14"/>
              </a:xfrm>
              <a:custGeom>
                <a:avLst/>
                <a:gdLst>
                  <a:gd name="T0" fmla="*/ 30 w 30"/>
                  <a:gd name="T1" fmla="*/ 3 h 14"/>
                  <a:gd name="T2" fmla="*/ 23 w 30"/>
                  <a:gd name="T3" fmla="*/ 5 h 14"/>
                  <a:gd name="T4" fmla="*/ 16 w 30"/>
                  <a:gd name="T5" fmla="*/ 8 h 14"/>
                  <a:gd name="T6" fmla="*/ 9 w 30"/>
                  <a:gd name="T7" fmla="*/ 11 h 14"/>
                  <a:gd name="T8" fmla="*/ 2 w 30"/>
                  <a:gd name="T9" fmla="*/ 14 h 14"/>
                  <a:gd name="T10" fmla="*/ 0 w 30"/>
                  <a:gd name="T11" fmla="*/ 12 h 14"/>
                  <a:gd name="T12" fmla="*/ 0 w 30"/>
                  <a:gd name="T13" fmla="*/ 12 h 14"/>
                  <a:gd name="T14" fmla="*/ 0 w 30"/>
                  <a:gd name="T15" fmla="*/ 12 h 14"/>
                  <a:gd name="T16" fmla="*/ 0 w 30"/>
                  <a:gd name="T17" fmla="*/ 11 h 14"/>
                  <a:gd name="T18" fmla="*/ 26 w 30"/>
                  <a:gd name="T19" fmla="*/ 0 h 14"/>
                  <a:gd name="T20" fmla="*/ 27 w 30"/>
                  <a:gd name="T21" fmla="*/ 0 h 14"/>
                  <a:gd name="T22" fmla="*/ 29 w 30"/>
                  <a:gd name="T23" fmla="*/ 1 h 14"/>
                  <a:gd name="T24" fmla="*/ 29 w 30"/>
                  <a:gd name="T25" fmla="*/ 3 h 14"/>
                  <a:gd name="T26" fmla="*/ 30 w 30"/>
                  <a:gd name="T27" fmla="*/ 3 h 1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0"/>
                  <a:gd name="T43" fmla="*/ 0 h 14"/>
                  <a:gd name="T44" fmla="*/ 30 w 30"/>
                  <a:gd name="T45" fmla="*/ 14 h 1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0" h="14">
                    <a:moveTo>
                      <a:pt x="30" y="3"/>
                    </a:moveTo>
                    <a:lnTo>
                      <a:pt x="23" y="5"/>
                    </a:lnTo>
                    <a:lnTo>
                      <a:pt x="16" y="8"/>
                    </a:lnTo>
                    <a:lnTo>
                      <a:pt x="9" y="11"/>
                    </a:lnTo>
                    <a:lnTo>
                      <a:pt x="2" y="14"/>
                    </a:lnTo>
                    <a:lnTo>
                      <a:pt x="0" y="12"/>
                    </a:lnTo>
                    <a:lnTo>
                      <a:pt x="0" y="11"/>
                    </a:lnTo>
                    <a:lnTo>
                      <a:pt x="26" y="0"/>
                    </a:lnTo>
                    <a:lnTo>
                      <a:pt x="27" y="0"/>
                    </a:lnTo>
                    <a:lnTo>
                      <a:pt x="29" y="1"/>
                    </a:lnTo>
                    <a:lnTo>
                      <a:pt x="29" y="3"/>
                    </a:lnTo>
                    <a:lnTo>
                      <a:pt x="30" y="3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11" name="Freeform 494"/>
              <p:cNvSpPr>
                <a:spLocks/>
              </p:cNvSpPr>
              <p:nvPr/>
            </p:nvSpPr>
            <p:spPr bwMode="auto">
              <a:xfrm>
                <a:off x="2888" y="1536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1 w 1"/>
                  <a:gd name="T5" fmla="*/ 1 h 2"/>
                  <a:gd name="T6" fmla="*/ 1 w 1"/>
                  <a:gd name="T7" fmla="*/ 1 h 2"/>
                  <a:gd name="T8" fmla="*/ 1 w 1"/>
                  <a:gd name="T9" fmla="*/ 2 h 2"/>
                  <a:gd name="T10" fmla="*/ 0 w 1"/>
                  <a:gd name="T11" fmla="*/ 2 h 2"/>
                  <a:gd name="T12" fmla="*/ 0 w 1"/>
                  <a:gd name="T13" fmla="*/ 0 h 2"/>
                  <a:gd name="T14" fmla="*/ 0 w 1"/>
                  <a:gd name="T15" fmla="*/ 0 h 2"/>
                  <a:gd name="T16" fmla="*/ 1 w 1"/>
                  <a:gd name="T17" fmla="*/ 0 h 2"/>
                  <a:gd name="T18" fmla="*/ 1 w 1"/>
                  <a:gd name="T19" fmla="*/ 0 h 2"/>
                  <a:gd name="T20" fmla="*/ 1 w 1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"/>
                  <a:gd name="T34" fmla="*/ 0 h 2"/>
                  <a:gd name="T35" fmla="*/ 1 w 1"/>
                  <a:gd name="T36" fmla="*/ 2 h 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" h="2">
                    <a:moveTo>
                      <a:pt x="1" y="0"/>
                    </a:moveTo>
                    <a:lnTo>
                      <a:pt x="1" y="1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12" name="Freeform 495"/>
              <p:cNvSpPr>
                <a:spLocks/>
              </p:cNvSpPr>
              <p:nvPr/>
            </p:nvSpPr>
            <p:spPr bwMode="auto">
              <a:xfrm>
                <a:off x="2714" y="1541"/>
                <a:ext cx="27" cy="12"/>
              </a:xfrm>
              <a:custGeom>
                <a:avLst/>
                <a:gdLst>
                  <a:gd name="T0" fmla="*/ 27 w 27"/>
                  <a:gd name="T1" fmla="*/ 4 h 12"/>
                  <a:gd name="T2" fmla="*/ 20 w 27"/>
                  <a:gd name="T3" fmla="*/ 6 h 12"/>
                  <a:gd name="T4" fmla="*/ 14 w 27"/>
                  <a:gd name="T5" fmla="*/ 9 h 12"/>
                  <a:gd name="T6" fmla="*/ 7 w 27"/>
                  <a:gd name="T7" fmla="*/ 10 h 12"/>
                  <a:gd name="T8" fmla="*/ 0 w 27"/>
                  <a:gd name="T9" fmla="*/ 12 h 12"/>
                  <a:gd name="T10" fmla="*/ 6 w 27"/>
                  <a:gd name="T11" fmla="*/ 7 h 12"/>
                  <a:gd name="T12" fmla="*/ 13 w 27"/>
                  <a:gd name="T13" fmla="*/ 6 h 12"/>
                  <a:gd name="T14" fmla="*/ 18 w 27"/>
                  <a:gd name="T15" fmla="*/ 3 h 12"/>
                  <a:gd name="T16" fmla="*/ 26 w 27"/>
                  <a:gd name="T17" fmla="*/ 0 h 12"/>
                  <a:gd name="T18" fmla="*/ 26 w 27"/>
                  <a:gd name="T19" fmla="*/ 2 h 12"/>
                  <a:gd name="T20" fmla="*/ 27 w 27"/>
                  <a:gd name="T21" fmla="*/ 2 h 12"/>
                  <a:gd name="T22" fmla="*/ 27 w 27"/>
                  <a:gd name="T23" fmla="*/ 3 h 12"/>
                  <a:gd name="T24" fmla="*/ 27 w 27"/>
                  <a:gd name="T25" fmla="*/ 4 h 1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7"/>
                  <a:gd name="T40" fmla="*/ 0 h 12"/>
                  <a:gd name="T41" fmla="*/ 27 w 27"/>
                  <a:gd name="T42" fmla="*/ 12 h 1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7" h="12">
                    <a:moveTo>
                      <a:pt x="27" y="4"/>
                    </a:moveTo>
                    <a:lnTo>
                      <a:pt x="20" y="6"/>
                    </a:lnTo>
                    <a:lnTo>
                      <a:pt x="14" y="9"/>
                    </a:lnTo>
                    <a:lnTo>
                      <a:pt x="7" y="10"/>
                    </a:lnTo>
                    <a:lnTo>
                      <a:pt x="0" y="12"/>
                    </a:lnTo>
                    <a:lnTo>
                      <a:pt x="6" y="7"/>
                    </a:lnTo>
                    <a:lnTo>
                      <a:pt x="13" y="6"/>
                    </a:lnTo>
                    <a:lnTo>
                      <a:pt x="18" y="3"/>
                    </a:lnTo>
                    <a:lnTo>
                      <a:pt x="26" y="0"/>
                    </a:lnTo>
                    <a:lnTo>
                      <a:pt x="26" y="2"/>
                    </a:lnTo>
                    <a:lnTo>
                      <a:pt x="27" y="2"/>
                    </a:lnTo>
                    <a:lnTo>
                      <a:pt x="27" y="3"/>
                    </a:lnTo>
                    <a:lnTo>
                      <a:pt x="27" y="4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13" name="Freeform 496"/>
              <p:cNvSpPr>
                <a:spLocks/>
              </p:cNvSpPr>
              <p:nvPr/>
            </p:nvSpPr>
            <p:spPr bwMode="auto">
              <a:xfrm>
                <a:off x="2787" y="1544"/>
                <a:ext cx="5" cy="6"/>
              </a:xfrm>
              <a:custGeom>
                <a:avLst/>
                <a:gdLst>
                  <a:gd name="T0" fmla="*/ 5 w 5"/>
                  <a:gd name="T1" fmla="*/ 6 h 6"/>
                  <a:gd name="T2" fmla="*/ 2 w 5"/>
                  <a:gd name="T3" fmla="*/ 6 h 6"/>
                  <a:gd name="T4" fmla="*/ 2 w 5"/>
                  <a:gd name="T5" fmla="*/ 3 h 6"/>
                  <a:gd name="T6" fmla="*/ 1 w 5"/>
                  <a:gd name="T7" fmla="*/ 1 h 6"/>
                  <a:gd name="T8" fmla="*/ 0 w 5"/>
                  <a:gd name="T9" fmla="*/ 0 h 6"/>
                  <a:gd name="T10" fmla="*/ 1 w 5"/>
                  <a:gd name="T11" fmla="*/ 0 h 6"/>
                  <a:gd name="T12" fmla="*/ 2 w 5"/>
                  <a:gd name="T13" fmla="*/ 1 h 6"/>
                  <a:gd name="T14" fmla="*/ 4 w 5"/>
                  <a:gd name="T15" fmla="*/ 4 h 6"/>
                  <a:gd name="T16" fmla="*/ 5 w 5"/>
                  <a:gd name="T17" fmla="*/ 6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"/>
                  <a:gd name="T28" fmla="*/ 0 h 6"/>
                  <a:gd name="T29" fmla="*/ 5 w 5"/>
                  <a:gd name="T30" fmla="*/ 6 h 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" h="6">
                    <a:moveTo>
                      <a:pt x="5" y="6"/>
                    </a:moveTo>
                    <a:lnTo>
                      <a:pt x="2" y="6"/>
                    </a:lnTo>
                    <a:lnTo>
                      <a:pt x="2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2" y="1"/>
                    </a:lnTo>
                    <a:lnTo>
                      <a:pt x="4" y="4"/>
                    </a:lnTo>
                    <a:lnTo>
                      <a:pt x="5" y="6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14" name="Freeform 497"/>
              <p:cNvSpPr>
                <a:spLocks/>
              </p:cNvSpPr>
              <p:nvPr/>
            </p:nvSpPr>
            <p:spPr bwMode="auto">
              <a:xfrm>
                <a:off x="2859" y="1544"/>
                <a:ext cx="4" cy="3"/>
              </a:xfrm>
              <a:custGeom>
                <a:avLst/>
                <a:gdLst>
                  <a:gd name="T0" fmla="*/ 4 w 4"/>
                  <a:gd name="T1" fmla="*/ 1 h 3"/>
                  <a:gd name="T2" fmla="*/ 4 w 4"/>
                  <a:gd name="T3" fmla="*/ 3 h 3"/>
                  <a:gd name="T4" fmla="*/ 3 w 4"/>
                  <a:gd name="T5" fmla="*/ 3 h 3"/>
                  <a:gd name="T6" fmla="*/ 2 w 4"/>
                  <a:gd name="T7" fmla="*/ 3 h 3"/>
                  <a:gd name="T8" fmla="*/ 0 w 4"/>
                  <a:gd name="T9" fmla="*/ 3 h 3"/>
                  <a:gd name="T10" fmla="*/ 0 w 4"/>
                  <a:gd name="T11" fmla="*/ 0 h 3"/>
                  <a:gd name="T12" fmla="*/ 2 w 4"/>
                  <a:gd name="T13" fmla="*/ 0 h 3"/>
                  <a:gd name="T14" fmla="*/ 3 w 4"/>
                  <a:gd name="T15" fmla="*/ 0 h 3"/>
                  <a:gd name="T16" fmla="*/ 3 w 4"/>
                  <a:gd name="T17" fmla="*/ 1 h 3"/>
                  <a:gd name="T18" fmla="*/ 4 w 4"/>
                  <a:gd name="T19" fmla="*/ 1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"/>
                  <a:gd name="T31" fmla="*/ 0 h 3"/>
                  <a:gd name="T32" fmla="*/ 4 w 4"/>
                  <a:gd name="T33" fmla="*/ 3 h 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" h="3">
                    <a:moveTo>
                      <a:pt x="4" y="1"/>
                    </a:moveTo>
                    <a:lnTo>
                      <a:pt x="4" y="3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4" y="1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15" name="Freeform 498"/>
              <p:cNvSpPr>
                <a:spLocks/>
              </p:cNvSpPr>
              <p:nvPr/>
            </p:nvSpPr>
            <p:spPr bwMode="auto">
              <a:xfrm>
                <a:off x="2865" y="1551"/>
                <a:ext cx="7" cy="3"/>
              </a:xfrm>
              <a:custGeom>
                <a:avLst/>
                <a:gdLst>
                  <a:gd name="T0" fmla="*/ 7 w 7"/>
                  <a:gd name="T1" fmla="*/ 0 h 3"/>
                  <a:gd name="T2" fmla="*/ 6 w 7"/>
                  <a:gd name="T3" fmla="*/ 0 h 3"/>
                  <a:gd name="T4" fmla="*/ 4 w 7"/>
                  <a:gd name="T5" fmla="*/ 2 h 3"/>
                  <a:gd name="T6" fmla="*/ 1 w 7"/>
                  <a:gd name="T7" fmla="*/ 2 h 3"/>
                  <a:gd name="T8" fmla="*/ 0 w 7"/>
                  <a:gd name="T9" fmla="*/ 3 h 3"/>
                  <a:gd name="T10" fmla="*/ 0 w 7"/>
                  <a:gd name="T11" fmla="*/ 0 h 3"/>
                  <a:gd name="T12" fmla="*/ 3 w 7"/>
                  <a:gd name="T13" fmla="*/ 0 h 3"/>
                  <a:gd name="T14" fmla="*/ 6 w 7"/>
                  <a:gd name="T15" fmla="*/ 0 h 3"/>
                  <a:gd name="T16" fmla="*/ 7 w 7"/>
                  <a:gd name="T17" fmla="*/ 0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3"/>
                  <a:gd name="T29" fmla="*/ 7 w 7"/>
                  <a:gd name="T30" fmla="*/ 3 h 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3">
                    <a:moveTo>
                      <a:pt x="7" y="0"/>
                    </a:moveTo>
                    <a:lnTo>
                      <a:pt x="6" y="0"/>
                    </a:lnTo>
                    <a:lnTo>
                      <a:pt x="4" y="2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16" name="Freeform 499"/>
              <p:cNvSpPr>
                <a:spLocks/>
              </p:cNvSpPr>
              <p:nvPr/>
            </p:nvSpPr>
            <p:spPr bwMode="auto">
              <a:xfrm>
                <a:off x="2725" y="1553"/>
                <a:ext cx="23" cy="7"/>
              </a:xfrm>
              <a:custGeom>
                <a:avLst/>
                <a:gdLst>
                  <a:gd name="T0" fmla="*/ 23 w 23"/>
                  <a:gd name="T1" fmla="*/ 0 h 7"/>
                  <a:gd name="T2" fmla="*/ 19 w 23"/>
                  <a:gd name="T3" fmla="*/ 1 h 7"/>
                  <a:gd name="T4" fmla="*/ 13 w 23"/>
                  <a:gd name="T5" fmla="*/ 4 h 7"/>
                  <a:gd name="T6" fmla="*/ 6 w 23"/>
                  <a:gd name="T7" fmla="*/ 5 h 7"/>
                  <a:gd name="T8" fmla="*/ 0 w 23"/>
                  <a:gd name="T9" fmla="*/ 7 h 7"/>
                  <a:gd name="T10" fmla="*/ 5 w 23"/>
                  <a:gd name="T11" fmla="*/ 4 h 7"/>
                  <a:gd name="T12" fmla="*/ 10 w 23"/>
                  <a:gd name="T13" fmla="*/ 1 h 7"/>
                  <a:gd name="T14" fmla="*/ 17 w 23"/>
                  <a:gd name="T15" fmla="*/ 0 h 7"/>
                  <a:gd name="T16" fmla="*/ 23 w 23"/>
                  <a:gd name="T17" fmla="*/ 0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3"/>
                  <a:gd name="T28" fmla="*/ 0 h 7"/>
                  <a:gd name="T29" fmla="*/ 23 w 23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3" h="7">
                    <a:moveTo>
                      <a:pt x="23" y="0"/>
                    </a:moveTo>
                    <a:lnTo>
                      <a:pt x="19" y="1"/>
                    </a:lnTo>
                    <a:lnTo>
                      <a:pt x="13" y="4"/>
                    </a:lnTo>
                    <a:lnTo>
                      <a:pt x="6" y="5"/>
                    </a:lnTo>
                    <a:lnTo>
                      <a:pt x="0" y="7"/>
                    </a:lnTo>
                    <a:lnTo>
                      <a:pt x="5" y="4"/>
                    </a:lnTo>
                    <a:lnTo>
                      <a:pt x="10" y="1"/>
                    </a:lnTo>
                    <a:lnTo>
                      <a:pt x="17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17" name="Freeform 500"/>
              <p:cNvSpPr>
                <a:spLocks/>
              </p:cNvSpPr>
              <p:nvPr/>
            </p:nvSpPr>
            <p:spPr bwMode="auto">
              <a:xfrm>
                <a:off x="2872" y="1555"/>
                <a:ext cx="4" cy="5"/>
              </a:xfrm>
              <a:custGeom>
                <a:avLst/>
                <a:gdLst>
                  <a:gd name="T0" fmla="*/ 4 w 4"/>
                  <a:gd name="T1" fmla="*/ 0 h 5"/>
                  <a:gd name="T2" fmla="*/ 4 w 4"/>
                  <a:gd name="T3" fmla="*/ 2 h 5"/>
                  <a:gd name="T4" fmla="*/ 3 w 4"/>
                  <a:gd name="T5" fmla="*/ 3 h 5"/>
                  <a:gd name="T6" fmla="*/ 1 w 4"/>
                  <a:gd name="T7" fmla="*/ 5 h 5"/>
                  <a:gd name="T8" fmla="*/ 0 w 4"/>
                  <a:gd name="T9" fmla="*/ 3 h 5"/>
                  <a:gd name="T10" fmla="*/ 1 w 4"/>
                  <a:gd name="T11" fmla="*/ 3 h 5"/>
                  <a:gd name="T12" fmla="*/ 3 w 4"/>
                  <a:gd name="T13" fmla="*/ 2 h 5"/>
                  <a:gd name="T14" fmla="*/ 3 w 4"/>
                  <a:gd name="T15" fmla="*/ 0 h 5"/>
                  <a:gd name="T16" fmla="*/ 4 w 4"/>
                  <a:gd name="T17" fmla="*/ 0 h 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"/>
                  <a:gd name="T28" fmla="*/ 0 h 5"/>
                  <a:gd name="T29" fmla="*/ 4 w 4"/>
                  <a:gd name="T30" fmla="*/ 5 h 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" h="5">
                    <a:moveTo>
                      <a:pt x="4" y="0"/>
                    </a:moveTo>
                    <a:lnTo>
                      <a:pt x="4" y="2"/>
                    </a:lnTo>
                    <a:lnTo>
                      <a:pt x="3" y="3"/>
                    </a:lnTo>
                    <a:lnTo>
                      <a:pt x="1" y="5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18" name="Freeform 501"/>
              <p:cNvSpPr>
                <a:spLocks/>
              </p:cNvSpPr>
              <p:nvPr/>
            </p:nvSpPr>
            <p:spPr bwMode="auto">
              <a:xfrm>
                <a:off x="2734" y="1558"/>
                <a:ext cx="21" cy="9"/>
              </a:xfrm>
              <a:custGeom>
                <a:avLst/>
                <a:gdLst>
                  <a:gd name="T0" fmla="*/ 21 w 21"/>
                  <a:gd name="T1" fmla="*/ 0 h 9"/>
                  <a:gd name="T2" fmla="*/ 17 w 21"/>
                  <a:gd name="T3" fmla="*/ 3 h 9"/>
                  <a:gd name="T4" fmla="*/ 13 w 21"/>
                  <a:gd name="T5" fmla="*/ 5 h 9"/>
                  <a:gd name="T6" fmla="*/ 8 w 21"/>
                  <a:gd name="T7" fmla="*/ 7 h 9"/>
                  <a:gd name="T8" fmla="*/ 4 w 21"/>
                  <a:gd name="T9" fmla="*/ 9 h 9"/>
                  <a:gd name="T10" fmla="*/ 3 w 21"/>
                  <a:gd name="T11" fmla="*/ 9 h 9"/>
                  <a:gd name="T12" fmla="*/ 3 w 21"/>
                  <a:gd name="T13" fmla="*/ 9 h 9"/>
                  <a:gd name="T14" fmla="*/ 1 w 21"/>
                  <a:gd name="T15" fmla="*/ 9 h 9"/>
                  <a:gd name="T16" fmla="*/ 0 w 21"/>
                  <a:gd name="T17" fmla="*/ 7 h 9"/>
                  <a:gd name="T18" fmla="*/ 4 w 21"/>
                  <a:gd name="T19" fmla="*/ 5 h 9"/>
                  <a:gd name="T20" fmla="*/ 10 w 21"/>
                  <a:gd name="T21" fmla="*/ 2 h 9"/>
                  <a:gd name="T22" fmla="*/ 15 w 21"/>
                  <a:gd name="T23" fmla="*/ 0 h 9"/>
                  <a:gd name="T24" fmla="*/ 21 w 21"/>
                  <a:gd name="T25" fmla="*/ 0 h 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"/>
                  <a:gd name="T40" fmla="*/ 0 h 9"/>
                  <a:gd name="T41" fmla="*/ 21 w 21"/>
                  <a:gd name="T42" fmla="*/ 9 h 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" h="9">
                    <a:moveTo>
                      <a:pt x="21" y="0"/>
                    </a:moveTo>
                    <a:lnTo>
                      <a:pt x="17" y="3"/>
                    </a:lnTo>
                    <a:lnTo>
                      <a:pt x="13" y="5"/>
                    </a:lnTo>
                    <a:lnTo>
                      <a:pt x="8" y="7"/>
                    </a:lnTo>
                    <a:lnTo>
                      <a:pt x="4" y="9"/>
                    </a:lnTo>
                    <a:lnTo>
                      <a:pt x="3" y="9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4" y="5"/>
                    </a:lnTo>
                    <a:lnTo>
                      <a:pt x="10" y="2"/>
                    </a:lnTo>
                    <a:lnTo>
                      <a:pt x="15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19" name="Freeform 502"/>
              <p:cNvSpPr>
                <a:spLocks/>
              </p:cNvSpPr>
              <p:nvPr/>
            </p:nvSpPr>
            <p:spPr bwMode="auto">
              <a:xfrm>
                <a:off x="3163" y="1561"/>
                <a:ext cx="41" cy="66"/>
              </a:xfrm>
              <a:custGeom>
                <a:avLst/>
                <a:gdLst>
                  <a:gd name="T0" fmla="*/ 41 w 41"/>
                  <a:gd name="T1" fmla="*/ 0 h 66"/>
                  <a:gd name="T2" fmla="*/ 31 w 41"/>
                  <a:gd name="T3" fmla="*/ 16 h 66"/>
                  <a:gd name="T4" fmla="*/ 21 w 41"/>
                  <a:gd name="T5" fmla="*/ 33 h 66"/>
                  <a:gd name="T6" fmla="*/ 11 w 41"/>
                  <a:gd name="T7" fmla="*/ 49 h 66"/>
                  <a:gd name="T8" fmla="*/ 1 w 41"/>
                  <a:gd name="T9" fmla="*/ 66 h 66"/>
                  <a:gd name="T10" fmla="*/ 0 w 41"/>
                  <a:gd name="T11" fmla="*/ 66 h 66"/>
                  <a:gd name="T12" fmla="*/ 8 w 41"/>
                  <a:gd name="T13" fmla="*/ 49 h 66"/>
                  <a:gd name="T14" fmla="*/ 17 w 41"/>
                  <a:gd name="T15" fmla="*/ 30 h 66"/>
                  <a:gd name="T16" fmla="*/ 27 w 41"/>
                  <a:gd name="T17" fmla="*/ 14 h 66"/>
                  <a:gd name="T18" fmla="*/ 40 w 41"/>
                  <a:gd name="T19" fmla="*/ 0 h 66"/>
                  <a:gd name="T20" fmla="*/ 41 w 41"/>
                  <a:gd name="T21" fmla="*/ 0 h 6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1"/>
                  <a:gd name="T34" fmla="*/ 0 h 66"/>
                  <a:gd name="T35" fmla="*/ 41 w 41"/>
                  <a:gd name="T36" fmla="*/ 66 h 6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1" h="66">
                    <a:moveTo>
                      <a:pt x="41" y="0"/>
                    </a:moveTo>
                    <a:lnTo>
                      <a:pt x="31" y="16"/>
                    </a:lnTo>
                    <a:lnTo>
                      <a:pt x="21" y="33"/>
                    </a:lnTo>
                    <a:lnTo>
                      <a:pt x="11" y="49"/>
                    </a:lnTo>
                    <a:lnTo>
                      <a:pt x="1" y="66"/>
                    </a:lnTo>
                    <a:lnTo>
                      <a:pt x="0" y="66"/>
                    </a:lnTo>
                    <a:lnTo>
                      <a:pt x="8" y="49"/>
                    </a:lnTo>
                    <a:lnTo>
                      <a:pt x="17" y="30"/>
                    </a:lnTo>
                    <a:lnTo>
                      <a:pt x="27" y="14"/>
                    </a:lnTo>
                    <a:lnTo>
                      <a:pt x="40" y="0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20" name="Freeform 503"/>
              <p:cNvSpPr>
                <a:spLocks/>
              </p:cNvSpPr>
              <p:nvPr/>
            </p:nvSpPr>
            <p:spPr bwMode="auto">
              <a:xfrm>
                <a:off x="2825" y="1561"/>
                <a:ext cx="1" cy="4"/>
              </a:xfrm>
              <a:custGeom>
                <a:avLst/>
                <a:gdLst>
                  <a:gd name="T0" fmla="*/ 1 w 1"/>
                  <a:gd name="T1" fmla="*/ 4 h 4"/>
                  <a:gd name="T2" fmla="*/ 0 w 1"/>
                  <a:gd name="T3" fmla="*/ 0 h 4"/>
                  <a:gd name="T4" fmla="*/ 1 w 1"/>
                  <a:gd name="T5" fmla="*/ 3 h 4"/>
                  <a:gd name="T6" fmla="*/ 1 w 1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4"/>
                  <a:gd name="T14" fmla="*/ 1 w 1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4">
                    <a:moveTo>
                      <a:pt x="1" y="4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1" y="4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21" name="Freeform 504"/>
              <p:cNvSpPr>
                <a:spLocks/>
              </p:cNvSpPr>
              <p:nvPr/>
            </p:nvSpPr>
            <p:spPr bwMode="auto">
              <a:xfrm>
                <a:off x="2744" y="1567"/>
                <a:ext cx="23" cy="6"/>
              </a:xfrm>
              <a:custGeom>
                <a:avLst/>
                <a:gdLst>
                  <a:gd name="T0" fmla="*/ 23 w 23"/>
                  <a:gd name="T1" fmla="*/ 0 h 6"/>
                  <a:gd name="T2" fmla="*/ 17 w 23"/>
                  <a:gd name="T3" fmla="*/ 3 h 6"/>
                  <a:gd name="T4" fmla="*/ 11 w 23"/>
                  <a:gd name="T5" fmla="*/ 4 h 6"/>
                  <a:gd name="T6" fmla="*/ 4 w 23"/>
                  <a:gd name="T7" fmla="*/ 4 h 6"/>
                  <a:gd name="T8" fmla="*/ 0 w 23"/>
                  <a:gd name="T9" fmla="*/ 6 h 6"/>
                  <a:gd name="T10" fmla="*/ 4 w 23"/>
                  <a:gd name="T11" fmla="*/ 3 h 6"/>
                  <a:gd name="T12" fmla="*/ 10 w 23"/>
                  <a:gd name="T13" fmla="*/ 0 h 6"/>
                  <a:gd name="T14" fmla="*/ 17 w 23"/>
                  <a:gd name="T15" fmla="*/ 0 h 6"/>
                  <a:gd name="T16" fmla="*/ 23 w 23"/>
                  <a:gd name="T17" fmla="*/ 0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3"/>
                  <a:gd name="T28" fmla="*/ 0 h 6"/>
                  <a:gd name="T29" fmla="*/ 23 w 23"/>
                  <a:gd name="T30" fmla="*/ 6 h 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3" h="6">
                    <a:moveTo>
                      <a:pt x="23" y="0"/>
                    </a:moveTo>
                    <a:lnTo>
                      <a:pt x="17" y="3"/>
                    </a:lnTo>
                    <a:lnTo>
                      <a:pt x="11" y="4"/>
                    </a:lnTo>
                    <a:lnTo>
                      <a:pt x="4" y="4"/>
                    </a:lnTo>
                    <a:lnTo>
                      <a:pt x="0" y="6"/>
                    </a:lnTo>
                    <a:lnTo>
                      <a:pt x="4" y="3"/>
                    </a:lnTo>
                    <a:lnTo>
                      <a:pt x="10" y="0"/>
                    </a:lnTo>
                    <a:lnTo>
                      <a:pt x="17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22" name="Freeform 505"/>
              <p:cNvSpPr>
                <a:spLocks/>
              </p:cNvSpPr>
              <p:nvPr/>
            </p:nvSpPr>
            <p:spPr bwMode="auto">
              <a:xfrm>
                <a:off x="2754" y="1573"/>
                <a:ext cx="27" cy="10"/>
              </a:xfrm>
              <a:custGeom>
                <a:avLst/>
                <a:gdLst>
                  <a:gd name="T0" fmla="*/ 1 w 27"/>
                  <a:gd name="T1" fmla="*/ 10 h 10"/>
                  <a:gd name="T2" fmla="*/ 0 w 27"/>
                  <a:gd name="T3" fmla="*/ 8 h 10"/>
                  <a:gd name="T4" fmla="*/ 0 w 27"/>
                  <a:gd name="T5" fmla="*/ 7 h 10"/>
                  <a:gd name="T6" fmla="*/ 0 w 27"/>
                  <a:gd name="T7" fmla="*/ 7 h 10"/>
                  <a:gd name="T8" fmla="*/ 0 w 27"/>
                  <a:gd name="T9" fmla="*/ 5 h 10"/>
                  <a:gd name="T10" fmla="*/ 7 w 27"/>
                  <a:gd name="T11" fmla="*/ 4 h 10"/>
                  <a:gd name="T12" fmla="*/ 13 w 27"/>
                  <a:gd name="T13" fmla="*/ 1 h 10"/>
                  <a:gd name="T14" fmla="*/ 20 w 27"/>
                  <a:gd name="T15" fmla="*/ 0 h 10"/>
                  <a:gd name="T16" fmla="*/ 27 w 27"/>
                  <a:gd name="T17" fmla="*/ 0 h 10"/>
                  <a:gd name="T18" fmla="*/ 1 w 27"/>
                  <a:gd name="T19" fmla="*/ 10 h 1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7"/>
                  <a:gd name="T31" fmla="*/ 0 h 10"/>
                  <a:gd name="T32" fmla="*/ 27 w 27"/>
                  <a:gd name="T33" fmla="*/ 10 h 1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7" h="10">
                    <a:moveTo>
                      <a:pt x="1" y="10"/>
                    </a:moveTo>
                    <a:lnTo>
                      <a:pt x="0" y="8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7" y="4"/>
                    </a:lnTo>
                    <a:lnTo>
                      <a:pt x="13" y="1"/>
                    </a:lnTo>
                    <a:lnTo>
                      <a:pt x="20" y="0"/>
                    </a:lnTo>
                    <a:lnTo>
                      <a:pt x="27" y="0"/>
                    </a:lnTo>
                    <a:lnTo>
                      <a:pt x="1" y="1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23" name="Freeform 506"/>
              <p:cNvSpPr>
                <a:spLocks/>
              </p:cNvSpPr>
              <p:nvPr/>
            </p:nvSpPr>
            <p:spPr bwMode="auto">
              <a:xfrm>
                <a:off x="2571" y="1575"/>
                <a:ext cx="103" cy="305"/>
              </a:xfrm>
              <a:custGeom>
                <a:avLst/>
                <a:gdLst>
                  <a:gd name="T0" fmla="*/ 53 w 103"/>
                  <a:gd name="T1" fmla="*/ 124 h 305"/>
                  <a:gd name="T2" fmla="*/ 60 w 103"/>
                  <a:gd name="T3" fmla="*/ 134 h 305"/>
                  <a:gd name="T4" fmla="*/ 67 w 103"/>
                  <a:gd name="T5" fmla="*/ 144 h 305"/>
                  <a:gd name="T6" fmla="*/ 73 w 103"/>
                  <a:gd name="T7" fmla="*/ 153 h 305"/>
                  <a:gd name="T8" fmla="*/ 80 w 103"/>
                  <a:gd name="T9" fmla="*/ 163 h 305"/>
                  <a:gd name="T10" fmla="*/ 86 w 103"/>
                  <a:gd name="T11" fmla="*/ 173 h 305"/>
                  <a:gd name="T12" fmla="*/ 90 w 103"/>
                  <a:gd name="T13" fmla="*/ 183 h 305"/>
                  <a:gd name="T14" fmla="*/ 96 w 103"/>
                  <a:gd name="T15" fmla="*/ 193 h 305"/>
                  <a:gd name="T16" fmla="*/ 100 w 103"/>
                  <a:gd name="T17" fmla="*/ 203 h 305"/>
                  <a:gd name="T18" fmla="*/ 103 w 103"/>
                  <a:gd name="T19" fmla="*/ 213 h 305"/>
                  <a:gd name="T20" fmla="*/ 102 w 103"/>
                  <a:gd name="T21" fmla="*/ 223 h 305"/>
                  <a:gd name="T22" fmla="*/ 97 w 103"/>
                  <a:gd name="T23" fmla="*/ 231 h 305"/>
                  <a:gd name="T24" fmla="*/ 92 w 103"/>
                  <a:gd name="T25" fmla="*/ 238 h 305"/>
                  <a:gd name="T26" fmla="*/ 87 w 103"/>
                  <a:gd name="T27" fmla="*/ 247 h 305"/>
                  <a:gd name="T28" fmla="*/ 83 w 103"/>
                  <a:gd name="T29" fmla="*/ 255 h 305"/>
                  <a:gd name="T30" fmla="*/ 83 w 103"/>
                  <a:gd name="T31" fmla="*/ 264 h 305"/>
                  <a:gd name="T32" fmla="*/ 89 w 103"/>
                  <a:gd name="T33" fmla="*/ 274 h 305"/>
                  <a:gd name="T34" fmla="*/ 93 w 103"/>
                  <a:gd name="T35" fmla="*/ 281 h 305"/>
                  <a:gd name="T36" fmla="*/ 96 w 103"/>
                  <a:gd name="T37" fmla="*/ 290 h 305"/>
                  <a:gd name="T38" fmla="*/ 100 w 103"/>
                  <a:gd name="T39" fmla="*/ 298 h 305"/>
                  <a:gd name="T40" fmla="*/ 102 w 103"/>
                  <a:gd name="T41" fmla="*/ 305 h 305"/>
                  <a:gd name="T42" fmla="*/ 93 w 103"/>
                  <a:gd name="T43" fmla="*/ 291 h 305"/>
                  <a:gd name="T44" fmla="*/ 86 w 103"/>
                  <a:gd name="T45" fmla="*/ 275 h 305"/>
                  <a:gd name="T46" fmla="*/ 82 w 103"/>
                  <a:gd name="T47" fmla="*/ 260 h 305"/>
                  <a:gd name="T48" fmla="*/ 82 w 103"/>
                  <a:gd name="T49" fmla="*/ 243 h 305"/>
                  <a:gd name="T50" fmla="*/ 86 w 103"/>
                  <a:gd name="T51" fmla="*/ 236 h 305"/>
                  <a:gd name="T52" fmla="*/ 92 w 103"/>
                  <a:gd name="T53" fmla="*/ 230 h 305"/>
                  <a:gd name="T54" fmla="*/ 96 w 103"/>
                  <a:gd name="T55" fmla="*/ 223 h 305"/>
                  <a:gd name="T56" fmla="*/ 94 w 103"/>
                  <a:gd name="T57" fmla="*/ 214 h 305"/>
                  <a:gd name="T58" fmla="*/ 86 w 103"/>
                  <a:gd name="T59" fmla="*/ 193 h 305"/>
                  <a:gd name="T60" fmla="*/ 74 w 103"/>
                  <a:gd name="T61" fmla="*/ 173 h 305"/>
                  <a:gd name="T62" fmla="*/ 62 w 103"/>
                  <a:gd name="T63" fmla="*/ 153 h 305"/>
                  <a:gd name="T64" fmla="*/ 49 w 103"/>
                  <a:gd name="T65" fmla="*/ 133 h 305"/>
                  <a:gd name="T66" fmla="*/ 36 w 103"/>
                  <a:gd name="T67" fmla="*/ 113 h 305"/>
                  <a:gd name="T68" fmla="*/ 23 w 103"/>
                  <a:gd name="T69" fmla="*/ 92 h 305"/>
                  <a:gd name="T70" fmla="*/ 15 w 103"/>
                  <a:gd name="T71" fmla="*/ 72 h 305"/>
                  <a:gd name="T72" fmla="*/ 8 w 103"/>
                  <a:gd name="T73" fmla="*/ 49 h 305"/>
                  <a:gd name="T74" fmla="*/ 5 w 103"/>
                  <a:gd name="T75" fmla="*/ 36 h 305"/>
                  <a:gd name="T76" fmla="*/ 2 w 103"/>
                  <a:gd name="T77" fmla="*/ 25 h 305"/>
                  <a:gd name="T78" fmla="*/ 0 w 103"/>
                  <a:gd name="T79" fmla="*/ 13 h 305"/>
                  <a:gd name="T80" fmla="*/ 0 w 103"/>
                  <a:gd name="T81" fmla="*/ 0 h 305"/>
                  <a:gd name="T82" fmla="*/ 6 w 103"/>
                  <a:gd name="T83" fmla="*/ 16 h 305"/>
                  <a:gd name="T84" fmla="*/ 10 w 103"/>
                  <a:gd name="T85" fmla="*/ 32 h 305"/>
                  <a:gd name="T86" fmla="*/ 16 w 103"/>
                  <a:gd name="T87" fmla="*/ 49 h 305"/>
                  <a:gd name="T88" fmla="*/ 23 w 103"/>
                  <a:gd name="T89" fmla="*/ 65 h 305"/>
                  <a:gd name="T90" fmla="*/ 29 w 103"/>
                  <a:gd name="T91" fmla="*/ 80 h 305"/>
                  <a:gd name="T92" fmla="*/ 36 w 103"/>
                  <a:gd name="T93" fmla="*/ 94 h 305"/>
                  <a:gd name="T94" fmla="*/ 45 w 103"/>
                  <a:gd name="T95" fmla="*/ 110 h 305"/>
                  <a:gd name="T96" fmla="*/ 53 w 103"/>
                  <a:gd name="T97" fmla="*/ 124 h 305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03"/>
                  <a:gd name="T148" fmla="*/ 0 h 305"/>
                  <a:gd name="T149" fmla="*/ 103 w 103"/>
                  <a:gd name="T150" fmla="*/ 305 h 305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03" h="305">
                    <a:moveTo>
                      <a:pt x="53" y="124"/>
                    </a:moveTo>
                    <a:lnTo>
                      <a:pt x="60" y="134"/>
                    </a:lnTo>
                    <a:lnTo>
                      <a:pt x="67" y="144"/>
                    </a:lnTo>
                    <a:lnTo>
                      <a:pt x="73" y="153"/>
                    </a:lnTo>
                    <a:lnTo>
                      <a:pt x="80" y="163"/>
                    </a:lnTo>
                    <a:lnTo>
                      <a:pt x="86" y="173"/>
                    </a:lnTo>
                    <a:lnTo>
                      <a:pt x="90" y="183"/>
                    </a:lnTo>
                    <a:lnTo>
                      <a:pt x="96" y="193"/>
                    </a:lnTo>
                    <a:lnTo>
                      <a:pt x="100" y="203"/>
                    </a:lnTo>
                    <a:lnTo>
                      <a:pt x="103" y="213"/>
                    </a:lnTo>
                    <a:lnTo>
                      <a:pt x="102" y="223"/>
                    </a:lnTo>
                    <a:lnTo>
                      <a:pt x="97" y="231"/>
                    </a:lnTo>
                    <a:lnTo>
                      <a:pt x="92" y="238"/>
                    </a:lnTo>
                    <a:lnTo>
                      <a:pt x="87" y="247"/>
                    </a:lnTo>
                    <a:lnTo>
                      <a:pt x="83" y="255"/>
                    </a:lnTo>
                    <a:lnTo>
                      <a:pt x="83" y="264"/>
                    </a:lnTo>
                    <a:lnTo>
                      <a:pt x="89" y="274"/>
                    </a:lnTo>
                    <a:lnTo>
                      <a:pt x="93" y="281"/>
                    </a:lnTo>
                    <a:lnTo>
                      <a:pt x="96" y="290"/>
                    </a:lnTo>
                    <a:lnTo>
                      <a:pt x="100" y="298"/>
                    </a:lnTo>
                    <a:lnTo>
                      <a:pt x="102" y="305"/>
                    </a:lnTo>
                    <a:lnTo>
                      <a:pt x="93" y="291"/>
                    </a:lnTo>
                    <a:lnTo>
                      <a:pt x="86" y="275"/>
                    </a:lnTo>
                    <a:lnTo>
                      <a:pt x="82" y="260"/>
                    </a:lnTo>
                    <a:lnTo>
                      <a:pt x="82" y="243"/>
                    </a:lnTo>
                    <a:lnTo>
                      <a:pt x="86" y="236"/>
                    </a:lnTo>
                    <a:lnTo>
                      <a:pt x="92" y="230"/>
                    </a:lnTo>
                    <a:lnTo>
                      <a:pt x="96" y="223"/>
                    </a:lnTo>
                    <a:lnTo>
                      <a:pt x="94" y="214"/>
                    </a:lnTo>
                    <a:lnTo>
                      <a:pt x="86" y="193"/>
                    </a:lnTo>
                    <a:lnTo>
                      <a:pt x="74" y="173"/>
                    </a:lnTo>
                    <a:lnTo>
                      <a:pt x="62" y="153"/>
                    </a:lnTo>
                    <a:lnTo>
                      <a:pt x="49" y="133"/>
                    </a:lnTo>
                    <a:lnTo>
                      <a:pt x="36" y="113"/>
                    </a:lnTo>
                    <a:lnTo>
                      <a:pt x="23" y="92"/>
                    </a:lnTo>
                    <a:lnTo>
                      <a:pt x="15" y="72"/>
                    </a:lnTo>
                    <a:lnTo>
                      <a:pt x="8" y="49"/>
                    </a:lnTo>
                    <a:lnTo>
                      <a:pt x="5" y="36"/>
                    </a:lnTo>
                    <a:lnTo>
                      <a:pt x="2" y="25"/>
                    </a:lnTo>
                    <a:lnTo>
                      <a:pt x="0" y="13"/>
                    </a:lnTo>
                    <a:lnTo>
                      <a:pt x="0" y="0"/>
                    </a:lnTo>
                    <a:lnTo>
                      <a:pt x="6" y="16"/>
                    </a:lnTo>
                    <a:lnTo>
                      <a:pt x="10" y="32"/>
                    </a:lnTo>
                    <a:lnTo>
                      <a:pt x="16" y="49"/>
                    </a:lnTo>
                    <a:lnTo>
                      <a:pt x="23" y="65"/>
                    </a:lnTo>
                    <a:lnTo>
                      <a:pt x="29" y="80"/>
                    </a:lnTo>
                    <a:lnTo>
                      <a:pt x="36" y="94"/>
                    </a:lnTo>
                    <a:lnTo>
                      <a:pt x="45" y="110"/>
                    </a:lnTo>
                    <a:lnTo>
                      <a:pt x="53" y="12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24" name="Freeform 507"/>
              <p:cNvSpPr>
                <a:spLocks/>
              </p:cNvSpPr>
              <p:nvPr/>
            </p:nvSpPr>
            <p:spPr bwMode="auto">
              <a:xfrm>
                <a:off x="2764" y="1577"/>
                <a:ext cx="32" cy="11"/>
              </a:xfrm>
              <a:custGeom>
                <a:avLst/>
                <a:gdLst>
                  <a:gd name="T0" fmla="*/ 32 w 32"/>
                  <a:gd name="T1" fmla="*/ 1 h 11"/>
                  <a:gd name="T2" fmla="*/ 1 w 32"/>
                  <a:gd name="T3" fmla="*/ 11 h 11"/>
                  <a:gd name="T4" fmla="*/ 0 w 32"/>
                  <a:gd name="T5" fmla="*/ 10 h 11"/>
                  <a:gd name="T6" fmla="*/ 7 w 32"/>
                  <a:gd name="T7" fmla="*/ 6 h 11"/>
                  <a:gd name="T8" fmla="*/ 15 w 32"/>
                  <a:gd name="T9" fmla="*/ 3 h 11"/>
                  <a:gd name="T10" fmla="*/ 24 w 32"/>
                  <a:gd name="T11" fmla="*/ 1 h 11"/>
                  <a:gd name="T12" fmla="*/ 32 w 32"/>
                  <a:gd name="T13" fmla="*/ 0 h 11"/>
                  <a:gd name="T14" fmla="*/ 32 w 32"/>
                  <a:gd name="T15" fmla="*/ 1 h 1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11"/>
                  <a:gd name="T26" fmla="*/ 32 w 32"/>
                  <a:gd name="T27" fmla="*/ 11 h 1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11">
                    <a:moveTo>
                      <a:pt x="32" y="1"/>
                    </a:moveTo>
                    <a:lnTo>
                      <a:pt x="1" y="11"/>
                    </a:lnTo>
                    <a:lnTo>
                      <a:pt x="0" y="10"/>
                    </a:lnTo>
                    <a:lnTo>
                      <a:pt x="7" y="6"/>
                    </a:lnTo>
                    <a:lnTo>
                      <a:pt x="15" y="3"/>
                    </a:lnTo>
                    <a:lnTo>
                      <a:pt x="24" y="1"/>
                    </a:lnTo>
                    <a:lnTo>
                      <a:pt x="32" y="0"/>
                    </a:lnTo>
                    <a:lnTo>
                      <a:pt x="32" y="1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25" name="Freeform 508"/>
              <p:cNvSpPr>
                <a:spLocks/>
              </p:cNvSpPr>
              <p:nvPr/>
            </p:nvSpPr>
            <p:spPr bwMode="auto">
              <a:xfrm>
                <a:off x="2775" y="1584"/>
                <a:ext cx="34" cy="13"/>
              </a:xfrm>
              <a:custGeom>
                <a:avLst/>
                <a:gdLst>
                  <a:gd name="T0" fmla="*/ 34 w 34"/>
                  <a:gd name="T1" fmla="*/ 0 h 13"/>
                  <a:gd name="T2" fmla="*/ 27 w 34"/>
                  <a:gd name="T3" fmla="*/ 4 h 13"/>
                  <a:gd name="T4" fmla="*/ 19 w 34"/>
                  <a:gd name="T5" fmla="*/ 7 h 13"/>
                  <a:gd name="T6" fmla="*/ 10 w 34"/>
                  <a:gd name="T7" fmla="*/ 10 h 13"/>
                  <a:gd name="T8" fmla="*/ 2 w 34"/>
                  <a:gd name="T9" fmla="*/ 13 h 13"/>
                  <a:gd name="T10" fmla="*/ 0 w 34"/>
                  <a:gd name="T11" fmla="*/ 11 h 13"/>
                  <a:gd name="T12" fmla="*/ 0 w 34"/>
                  <a:gd name="T13" fmla="*/ 10 h 13"/>
                  <a:gd name="T14" fmla="*/ 0 w 34"/>
                  <a:gd name="T15" fmla="*/ 10 h 13"/>
                  <a:gd name="T16" fmla="*/ 2 w 34"/>
                  <a:gd name="T17" fmla="*/ 9 h 13"/>
                  <a:gd name="T18" fmla="*/ 10 w 34"/>
                  <a:gd name="T19" fmla="*/ 6 h 13"/>
                  <a:gd name="T20" fmla="*/ 19 w 34"/>
                  <a:gd name="T21" fmla="*/ 1 h 13"/>
                  <a:gd name="T22" fmla="*/ 27 w 34"/>
                  <a:gd name="T23" fmla="*/ 0 h 13"/>
                  <a:gd name="T24" fmla="*/ 34 w 34"/>
                  <a:gd name="T25" fmla="*/ 0 h 1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4"/>
                  <a:gd name="T40" fmla="*/ 0 h 13"/>
                  <a:gd name="T41" fmla="*/ 34 w 34"/>
                  <a:gd name="T42" fmla="*/ 13 h 1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4" h="13">
                    <a:moveTo>
                      <a:pt x="34" y="0"/>
                    </a:moveTo>
                    <a:lnTo>
                      <a:pt x="27" y="4"/>
                    </a:lnTo>
                    <a:lnTo>
                      <a:pt x="19" y="7"/>
                    </a:lnTo>
                    <a:lnTo>
                      <a:pt x="10" y="10"/>
                    </a:lnTo>
                    <a:lnTo>
                      <a:pt x="2" y="13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2" y="9"/>
                    </a:lnTo>
                    <a:lnTo>
                      <a:pt x="10" y="6"/>
                    </a:lnTo>
                    <a:lnTo>
                      <a:pt x="19" y="1"/>
                    </a:lnTo>
                    <a:lnTo>
                      <a:pt x="27" y="0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26" name="Freeform 509"/>
              <p:cNvSpPr>
                <a:spLocks/>
              </p:cNvSpPr>
              <p:nvPr/>
            </p:nvSpPr>
            <p:spPr bwMode="auto">
              <a:xfrm>
                <a:off x="2604" y="1587"/>
                <a:ext cx="101" cy="262"/>
              </a:xfrm>
              <a:custGeom>
                <a:avLst/>
                <a:gdLst>
                  <a:gd name="T0" fmla="*/ 19 w 101"/>
                  <a:gd name="T1" fmla="*/ 43 h 262"/>
                  <a:gd name="T2" fmla="*/ 29 w 101"/>
                  <a:gd name="T3" fmla="*/ 63 h 262"/>
                  <a:gd name="T4" fmla="*/ 40 w 101"/>
                  <a:gd name="T5" fmla="*/ 82 h 262"/>
                  <a:gd name="T6" fmla="*/ 51 w 101"/>
                  <a:gd name="T7" fmla="*/ 102 h 262"/>
                  <a:gd name="T8" fmla="*/ 64 w 101"/>
                  <a:gd name="T9" fmla="*/ 121 h 262"/>
                  <a:gd name="T10" fmla="*/ 77 w 101"/>
                  <a:gd name="T11" fmla="*/ 139 h 262"/>
                  <a:gd name="T12" fmla="*/ 88 w 101"/>
                  <a:gd name="T13" fmla="*/ 159 h 262"/>
                  <a:gd name="T14" fmla="*/ 96 w 101"/>
                  <a:gd name="T15" fmla="*/ 181 h 262"/>
                  <a:gd name="T16" fmla="*/ 101 w 101"/>
                  <a:gd name="T17" fmla="*/ 202 h 262"/>
                  <a:gd name="T18" fmla="*/ 98 w 101"/>
                  <a:gd name="T19" fmla="*/ 218 h 262"/>
                  <a:gd name="T20" fmla="*/ 94 w 101"/>
                  <a:gd name="T21" fmla="*/ 232 h 262"/>
                  <a:gd name="T22" fmla="*/ 91 w 101"/>
                  <a:gd name="T23" fmla="*/ 246 h 262"/>
                  <a:gd name="T24" fmla="*/ 91 w 101"/>
                  <a:gd name="T25" fmla="*/ 262 h 262"/>
                  <a:gd name="T26" fmla="*/ 87 w 101"/>
                  <a:gd name="T27" fmla="*/ 246 h 262"/>
                  <a:gd name="T28" fmla="*/ 90 w 101"/>
                  <a:gd name="T29" fmla="*/ 229 h 262"/>
                  <a:gd name="T30" fmla="*/ 94 w 101"/>
                  <a:gd name="T31" fmla="*/ 212 h 262"/>
                  <a:gd name="T32" fmla="*/ 91 w 101"/>
                  <a:gd name="T33" fmla="*/ 195 h 262"/>
                  <a:gd name="T34" fmla="*/ 84 w 101"/>
                  <a:gd name="T35" fmla="*/ 174 h 262"/>
                  <a:gd name="T36" fmla="*/ 74 w 101"/>
                  <a:gd name="T37" fmla="*/ 155 h 262"/>
                  <a:gd name="T38" fmla="*/ 63 w 101"/>
                  <a:gd name="T39" fmla="*/ 135 h 262"/>
                  <a:gd name="T40" fmla="*/ 50 w 101"/>
                  <a:gd name="T41" fmla="*/ 117 h 262"/>
                  <a:gd name="T42" fmla="*/ 39 w 101"/>
                  <a:gd name="T43" fmla="*/ 98 h 262"/>
                  <a:gd name="T44" fmla="*/ 27 w 101"/>
                  <a:gd name="T45" fmla="*/ 80 h 262"/>
                  <a:gd name="T46" fmla="*/ 17 w 101"/>
                  <a:gd name="T47" fmla="*/ 60 h 262"/>
                  <a:gd name="T48" fmla="*/ 10 w 101"/>
                  <a:gd name="T49" fmla="*/ 38 h 262"/>
                  <a:gd name="T50" fmla="*/ 0 w 101"/>
                  <a:gd name="T51" fmla="*/ 0 h 262"/>
                  <a:gd name="T52" fmla="*/ 6 w 101"/>
                  <a:gd name="T53" fmla="*/ 10 h 262"/>
                  <a:gd name="T54" fmla="*/ 10 w 101"/>
                  <a:gd name="T55" fmla="*/ 21 h 262"/>
                  <a:gd name="T56" fmla="*/ 14 w 101"/>
                  <a:gd name="T57" fmla="*/ 31 h 262"/>
                  <a:gd name="T58" fmla="*/ 19 w 101"/>
                  <a:gd name="T59" fmla="*/ 43 h 262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101"/>
                  <a:gd name="T91" fmla="*/ 0 h 262"/>
                  <a:gd name="T92" fmla="*/ 101 w 101"/>
                  <a:gd name="T93" fmla="*/ 262 h 262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101" h="262">
                    <a:moveTo>
                      <a:pt x="19" y="43"/>
                    </a:moveTo>
                    <a:lnTo>
                      <a:pt x="29" y="63"/>
                    </a:lnTo>
                    <a:lnTo>
                      <a:pt x="40" y="82"/>
                    </a:lnTo>
                    <a:lnTo>
                      <a:pt x="51" y="102"/>
                    </a:lnTo>
                    <a:lnTo>
                      <a:pt x="64" y="121"/>
                    </a:lnTo>
                    <a:lnTo>
                      <a:pt x="77" y="139"/>
                    </a:lnTo>
                    <a:lnTo>
                      <a:pt x="88" y="159"/>
                    </a:lnTo>
                    <a:lnTo>
                      <a:pt x="96" y="181"/>
                    </a:lnTo>
                    <a:lnTo>
                      <a:pt x="101" y="202"/>
                    </a:lnTo>
                    <a:lnTo>
                      <a:pt x="98" y="218"/>
                    </a:lnTo>
                    <a:lnTo>
                      <a:pt x="94" y="232"/>
                    </a:lnTo>
                    <a:lnTo>
                      <a:pt x="91" y="246"/>
                    </a:lnTo>
                    <a:lnTo>
                      <a:pt x="91" y="262"/>
                    </a:lnTo>
                    <a:lnTo>
                      <a:pt x="87" y="246"/>
                    </a:lnTo>
                    <a:lnTo>
                      <a:pt x="90" y="229"/>
                    </a:lnTo>
                    <a:lnTo>
                      <a:pt x="94" y="212"/>
                    </a:lnTo>
                    <a:lnTo>
                      <a:pt x="91" y="195"/>
                    </a:lnTo>
                    <a:lnTo>
                      <a:pt x="84" y="174"/>
                    </a:lnTo>
                    <a:lnTo>
                      <a:pt x="74" y="155"/>
                    </a:lnTo>
                    <a:lnTo>
                      <a:pt x="63" y="135"/>
                    </a:lnTo>
                    <a:lnTo>
                      <a:pt x="50" y="117"/>
                    </a:lnTo>
                    <a:lnTo>
                      <a:pt x="39" y="98"/>
                    </a:lnTo>
                    <a:lnTo>
                      <a:pt x="27" y="80"/>
                    </a:lnTo>
                    <a:lnTo>
                      <a:pt x="17" y="60"/>
                    </a:lnTo>
                    <a:lnTo>
                      <a:pt x="10" y="38"/>
                    </a:lnTo>
                    <a:lnTo>
                      <a:pt x="0" y="0"/>
                    </a:lnTo>
                    <a:lnTo>
                      <a:pt x="6" y="10"/>
                    </a:lnTo>
                    <a:lnTo>
                      <a:pt x="10" y="21"/>
                    </a:lnTo>
                    <a:lnTo>
                      <a:pt x="14" y="31"/>
                    </a:lnTo>
                    <a:lnTo>
                      <a:pt x="19" y="4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27" name="Freeform 510"/>
              <p:cNvSpPr>
                <a:spLocks/>
              </p:cNvSpPr>
              <p:nvPr/>
            </p:nvSpPr>
            <p:spPr bwMode="auto">
              <a:xfrm>
                <a:off x="2645" y="1588"/>
                <a:ext cx="89" cy="170"/>
              </a:xfrm>
              <a:custGeom>
                <a:avLst/>
                <a:gdLst>
                  <a:gd name="T0" fmla="*/ 12 w 89"/>
                  <a:gd name="T1" fmla="*/ 26 h 170"/>
                  <a:gd name="T2" fmla="*/ 23 w 89"/>
                  <a:gd name="T3" fmla="*/ 43 h 170"/>
                  <a:gd name="T4" fmla="*/ 36 w 89"/>
                  <a:gd name="T5" fmla="*/ 60 h 170"/>
                  <a:gd name="T6" fmla="*/ 46 w 89"/>
                  <a:gd name="T7" fmla="*/ 77 h 170"/>
                  <a:gd name="T8" fmla="*/ 57 w 89"/>
                  <a:gd name="T9" fmla="*/ 96 h 170"/>
                  <a:gd name="T10" fmla="*/ 66 w 89"/>
                  <a:gd name="T11" fmla="*/ 113 h 170"/>
                  <a:gd name="T12" fmla="*/ 75 w 89"/>
                  <a:gd name="T13" fmla="*/ 131 h 170"/>
                  <a:gd name="T14" fmla="*/ 82 w 89"/>
                  <a:gd name="T15" fmla="*/ 151 h 170"/>
                  <a:gd name="T16" fmla="*/ 89 w 89"/>
                  <a:gd name="T17" fmla="*/ 170 h 170"/>
                  <a:gd name="T18" fmla="*/ 79 w 89"/>
                  <a:gd name="T19" fmla="*/ 153 h 170"/>
                  <a:gd name="T20" fmla="*/ 69 w 89"/>
                  <a:gd name="T21" fmla="*/ 134 h 170"/>
                  <a:gd name="T22" fmla="*/ 57 w 89"/>
                  <a:gd name="T23" fmla="*/ 116 h 170"/>
                  <a:gd name="T24" fmla="*/ 47 w 89"/>
                  <a:gd name="T25" fmla="*/ 97 h 170"/>
                  <a:gd name="T26" fmla="*/ 40 w 89"/>
                  <a:gd name="T27" fmla="*/ 86 h 170"/>
                  <a:gd name="T28" fmla="*/ 33 w 89"/>
                  <a:gd name="T29" fmla="*/ 73 h 170"/>
                  <a:gd name="T30" fmla="*/ 26 w 89"/>
                  <a:gd name="T31" fmla="*/ 62 h 170"/>
                  <a:gd name="T32" fmla="*/ 20 w 89"/>
                  <a:gd name="T33" fmla="*/ 50 h 170"/>
                  <a:gd name="T34" fmla="*/ 13 w 89"/>
                  <a:gd name="T35" fmla="*/ 37 h 170"/>
                  <a:gd name="T36" fmla="*/ 8 w 89"/>
                  <a:gd name="T37" fmla="*/ 26 h 170"/>
                  <a:gd name="T38" fmla="*/ 3 w 89"/>
                  <a:gd name="T39" fmla="*/ 13 h 170"/>
                  <a:gd name="T40" fmla="*/ 0 w 89"/>
                  <a:gd name="T41" fmla="*/ 0 h 170"/>
                  <a:gd name="T42" fmla="*/ 5 w 89"/>
                  <a:gd name="T43" fmla="*/ 6 h 170"/>
                  <a:gd name="T44" fmla="*/ 6 w 89"/>
                  <a:gd name="T45" fmla="*/ 13 h 170"/>
                  <a:gd name="T46" fmla="*/ 9 w 89"/>
                  <a:gd name="T47" fmla="*/ 19 h 170"/>
                  <a:gd name="T48" fmla="*/ 12 w 89"/>
                  <a:gd name="T49" fmla="*/ 26 h 17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89"/>
                  <a:gd name="T76" fmla="*/ 0 h 170"/>
                  <a:gd name="T77" fmla="*/ 89 w 89"/>
                  <a:gd name="T78" fmla="*/ 170 h 17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89" h="170">
                    <a:moveTo>
                      <a:pt x="12" y="26"/>
                    </a:moveTo>
                    <a:lnTo>
                      <a:pt x="23" y="43"/>
                    </a:lnTo>
                    <a:lnTo>
                      <a:pt x="36" y="60"/>
                    </a:lnTo>
                    <a:lnTo>
                      <a:pt x="46" y="77"/>
                    </a:lnTo>
                    <a:lnTo>
                      <a:pt x="57" y="96"/>
                    </a:lnTo>
                    <a:lnTo>
                      <a:pt x="66" y="113"/>
                    </a:lnTo>
                    <a:lnTo>
                      <a:pt x="75" y="131"/>
                    </a:lnTo>
                    <a:lnTo>
                      <a:pt x="82" y="151"/>
                    </a:lnTo>
                    <a:lnTo>
                      <a:pt x="89" y="170"/>
                    </a:lnTo>
                    <a:lnTo>
                      <a:pt x="79" y="153"/>
                    </a:lnTo>
                    <a:lnTo>
                      <a:pt x="69" y="134"/>
                    </a:lnTo>
                    <a:lnTo>
                      <a:pt x="57" y="116"/>
                    </a:lnTo>
                    <a:lnTo>
                      <a:pt x="47" y="97"/>
                    </a:lnTo>
                    <a:lnTo>
                      <a:pt x="40" y="86"/>
                    </a:lnTo>
                    <a:lnTo>
                      <a:pt x="33" y="73"/>
                    </a:lnTo>
                    <a:lnTo>
                      <a:pt x="26" y="62"/>
                    </a:lnTo>
                    <a:lnTo>
                      <a:pt x="20" y="50"/>
                    </a:lnTo>
                    <a:lnTo>
                      <a:pt x="13" y="37"/>
                    </a:lnTo>
                    <a:lnTo>
                      <a:pt x="8" y="26"/>
                    </a:lnTo>
                    <a:lnTo>
                      <a:pt x="3" y="13"/>
                    </a:lnTo>
                    <a:lnTo>
                      <a:pt x="0" y="0"/>
                    </a:lnTo>
                    <a:lnTo>
                      <a:pt x="5" y="6"/>
                    </a:lnTo>
                    <a:lnTo>
                      <a:pt x="6" y="13"/>
                    </a:lnTo>
                    <a:lnTo>
                      <a:pt x="9" y="19"/>
                    </a:lnTo>
                    <a:lnTo>
                      <a:pt x="12" y="2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28" name="Freeform 511"/>
              <p:cNvSpPr>
                <a:spLocks/>
              </p:cNvSpPr>
              <p:nvPr/>
            </p:nvSpPr>
            <p:spPr bwMode="auto">
              <a:xfrm>
                <a:off x="2787" y="1590"/>
                <a:ext cx="34" cy="12"/>
              </a:xfrm>
              <a:custGeom>
                <a:avLst/>
                <a:gdLst>
                  <a:gd name="T0" fmla="*/ 34 w 34"/>
                  <a:gd name="T1" fmla="*/ 1 h 12"/>
                  <a:gd name="T2" fmla="*/ 25 w 34"/>
                  <a:gd name="T3" fmla="*/ 4 h 12"/>
                  <a:gd name="T4" fmla="*/ 17 w 34"/>
                  <a:gd name="T5" fmla="*/ 8 h 12"/>
                  <a:gd name="T6" fmla="*/ 8 w 34"/>
                  <a:gd name="T7" fmla="*/ 11 h 12"/>
                  <a:gd name="T8" fmla="*/ 0 w 34"/>
                  <a:gd name="T9" fmla="*/ 12 h 12"/>
                  <a:gd name="T10" fmla="*/ 7 w 34"/>
                  <a:gd name="T11" fmla="*/ 8 h 12"/>
                  <a:gd name="T12" fmla="*/ 14 w 34"/>
                  <a:gd name="T13" fmla="*/ 5 h 12"/>
                  <a:gd name="T14" fmla="*/ 21 w 34"/>
                  <a:gd name="T15" fmla="*/ 4 h 12"/>
                  <a:gd name="T16" fmla="*/ 28 w 34"/>
                  <a:gd name="T17" fmla="*/ 0 h 12"/>
                  <a:gd name="T18" fmla="*/ 34 w 34"/>
                  <a:gd name="T19" fmla="*/ 0 h 12"/>
                  <a:gd name="T20" fmla="*/ 34 w 34"/>
                  <a:gd name="T21" fmla="*/ 1 h 1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4"/>
                  <a:gd name="T34" fmla="*/ 0 h 12"/>
                  <a:gd name="T35" fmla="*/ 34 w 34"/>
                  <a:gd name="T36" fmla="*/ 12 h 1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4" h="12">
                    <a:moveTo>
                      <a:pt x="34" y="1"/>
                    </a:moveTo>
                    <a:lnTo>
                      <a:pt x="25" y="4"/>
                    </a:lnTo>
                    <a:lnTo>
                      <a:pt x="17" y="8"/>
                    </a:lnTo>
                    <a:lnTo>
                      <a:pt x="8" y="11"/>
                    </a:lnTo>
                    <a:lnTo>
                      <a:pt x="0" y="12"/>
                    </a:lnTo>
                    <a:lnTo>
                      <a:pt x="7" y="8"/>
                    </a:lnTo>
                    <a:lnTo>
                      <a:pt x="14" y="5"/>
                    </a:lnTo>
                    <a:lnTo>
                      <a:pt x="21" y="4"/>
                    </a:lnTo>
                    <a:lnTo>
                      <a:pt x="28" y="0"/>
                    </a:lnTo>
                    <a:lnTo>
                      <a:pt x="34" y="0"/>
                    </a:lnTo>
                    <a:lnTo>
                      <a:pt x="34" y="1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29" name="Freeform 512"/>
              <p:cNvSpPr>
                <a:spLocks/>
              </p:cNvSpPr>
              <p:nvPr/>
            </p:nvSpPr>
            <p:spPr bwMode="auto">
              <a:xfrm>
                <a:off x="2796" y="1594"/>
                <a:ext cx="42" cy="18"/>
              </a:xfrm>
              <a:custGeom>
                <a:avLst/>
                <a:gdLst>
                  <a:gd name="T0" fmla="*/ 5 w 42"/>
                  <a:gd name="T1" fmla="*/ 18 h 18"/>
                  <a:gd name="T2" fmla="*/ 3 w 42"/>
                  <a:gd name="T3" fmla="*/ 18 h 18"/>
                  <a:gd name="T4" fmla="*/ 3 w 42"/>
                  <a:gd name="T5" fmla="*/ 17 h 18"/>
                  <a:gd name="T6" fmla="*/ 2 w 42"/>
                  <a:gd name="T7" fmla="*/ 17 h 18"/>
                  <a:gd name="T8" fmla="*/ 0 w 42"/>
                  <a:gd name="T9" fmla="*/ 16 h 18"/>
                  <a:gd name="T10" fmla="*/ 0 w 42"/>
                  <a:gd name="T11" fmla="*/ 14 h 18"/>
                  <a:gd name="T12" fmla="*/ 10 w 42"/>
                  <a:gd name="T13" fmla="*/ 11 h 18"/>
                  <a:gd name="T14" fmla="*/ 22 w 42"/>
                  <a:gd name="T15" fmla="*/ 7 h 18"/>
                  <a:gd name="T16" fmla="*/ 32 w 42"/>
                  <a:gd name="T17" fmla="*/ 3 h 18"/>
                  <a:gd name="T18" fmla="*/ 42 w 42"/>
                  <a:gd name="T19" fmla="*/ 0 h 18"/>
                  <a:gd name="T20" fmla="*/ 5 w 42"/>
                  <a:gd name="T21" fmla="*/ 18 h 1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2"/>
                  <a:gd name="T34" fmla="*/ 0 h 18"/>
                  <a:gd name="T35" fmla="*/ 42 w 42"/>
                  <a:gd name="T36" fmla="*/ 18 h 1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2" h="18">
                    <a:moveTo>
                      <a:pt x="5" y="18"/>
                    </a:moveTo>
                    <a:lnTo>
                      <a:pt x="3" y="18"/>
                    </a:lnTo>
                    <a:lnTo>
                      <a:pt x="3" y="17"/>
                    </a:lnTo>
                    <a:lnTo>
                      <a:pt x="2" y="17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10" y="11"/>
                    </a:lnTo>
                    <a:lnTo>
                      <a:pt x="22" y="7"/>
                    </a:lnTo>
                    <a:lnTo>
                      <a:pt x="32" y="3"/>
                    </a:lnTo>
                    <a:lnTo>
                      <a:pt x="42" y="0"/>
                    </a:lnTo>
                    <a:lnTo>
                      <a:pt x="5" y="18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30" name="Freeform 513"/>
              <p:cNvSpPr>
                <a:spLocks/>
              </p:cNvSpPr>
              <p:nvPr/>
            </p:nvSpPr>
            <p:spPr bwMode="auto">
              <a:xfrm>
                <a:off x="2806" y="1600"/>
                <a:ext cx="42" cy="18"/>
              </a:xfrm>
              <a:custGeom>
                <a:avLst/>
                <a:gdLst>
                  <a:gd name="T0" fmla="*/ 40 w 42"/>
                  <a:gd name="T1" fmla="*/ 4 h 18"/>
                  <a:gd name="T2" fmla="*/ 30 w 42"/>
                  <a:gd name="T3" fmla="*/ 8 h 18"/>
                  <a:gd name="T4" fmla="*/ 22 w 42"/>
                  <a:gd name="T5" fmla="*/ 11 h 18"/>
                  <a:gd name="T6" fmla="*/ 12 w 42"/>
                  <a:gd name="T7" fmla="*/ 15 h 18"/>
                  <a:gd name="T8" fmla="*/ 2 w 42"/>
                  <a:gd name="T9" fmla="*/ 18 h 18"/>
                  <a:gd name="T10" fmla="*/ 0 w 42"/>
                  <a:gd name="T11" fmla="*/ 17 h 18"/>
                  <a:gd name="T12" fmla="*/ 10 w 42"/>
                  <a:gd name="T13" fmla="*/ 12 h 18"/>
                  <a:gd name="T14" fmla="*/ 22 w 42"/>
                  <a:gd name="T15" fmla="*/ 8 h 18"/>
                  <a:gd name="T16" fmla="*/ 32 w 42"/>
                  <a:gd name="T17" fmla="*/ 4 h 18"/>
                  <a:gd name="T18" fmla="*/ 42 w 42"/>
                  <a:gd name="T19" fmla="*/ 0 h 18"/>
                  <a:gd name="T20" fmla="*/ 40 w 42"/>
                  <a:gd name="T21" fmla="*/ 4 h 1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2"/>
                  <a:gd name="T34" fmla="*/ 0 h 18"/>
                  <a:gd name="T35" fmla="*/ 42 w 42"/>
                  <a:gd name="T36" fmla="*/ 18 h 1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2" h="18">
                    <a:moveTo>
                      <a:pt x="40" y="4"/>
                    </a:moveTo>
                    <a:lnTo>
                      <a:pt x="30" y="8"/>
                    </a:lnTo>
                    <a:lnTo>
                      <a:pt x="22" y="11"/>
                    </a:lnTo>
                    <a:lnTo>
                      <a:pt x="12" y="15"/>
                    </a:lnTo>
                    <a:lnTo>
                      <a:pt x="2" y="18"/>
                    </a:lnTo>
                    <a:lnTo>
                      <a:pt x="0" y="17"/>
                    </a:lnTo>
                    <a:lnTo>
                      <a:pt x="10" y="12"/>
                    </a:lnTo>
                    <a:lnTo>
                      <a:pt x="22" y="8"/>
                    </a:lnTo>
                    <a:lnTo>
                      <a:pt x="32" y="4"/>
                    </a:lnTo>
                    <a:lnTo>
                      <a:pt x="42" y="0"/>
                    </a:lnTo>
                    <a:lnTo>
                      <a:pt x="40" y="4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31" name="Freeform 514"/>
              <p:cNvSpPr>
                <a:spLocks/>
              </p:cNvSpPr>
              <p:nvPr/>
            </p:nvSpPr>
            <p:spPr bwMode="auto">
              <a:xfrm>
                <a:off x="2819" y="1615"/>
                <a:ext cx="19" cy="10"/>
              </a:xfrm>
              <a:custGeom>
                <a:avLst/>
                <a:gdLst>
                  <a:gd name="T0" fmla="*/ 19 w 19"/>
                  <a:gd name="T1" fmla="*/ 0 h 10"/>
                  <a:gd name="T2" fmla="*/ 16 w 19"/>
                  <a:gd name="T3" fmla="*/ 3 h 10"/>
                  <a:gd name="T4" fmla="*/ 10 w 19"/>
                  <a:gd name="T5" fmla="*/ 5 h 10"/>
                  <a:gd name="T6" fmla="*/ 5 w 19"/>
                  <a:gd name="T7" fmla="*/ 6 h 10"/>
                  <a:gd name="T8" fmla="*/ 0 w 19"/>
                  <a:gd name="T9" fmla="*/ 10 h 10"/>
                  <a:gd name="T10" fmla="*/ 0 w 19"/>
                  <a:gd name="T11" fmla="*/ 9 h 10"/>
                  <a:gd name="T12" fmla="*/ 5 w 19"/>
                  <a:gd name="T13" fmla="*/ 6 h 10"/>
                  <a:gd name="T14" fmla="*/ 10 w 19"/>
                  <a:gd name="T15" fmla="*/ 5 h 10"/>
                  <a:gd name="T16" fmla="*/ 15 w 19"/>
                  <a:gd name="T17" fmla="*/ 2 h 10"/>
                  <a:gd name="T18" fmla="*/ 19 w 19"/>
                  <a:gd name="T19" fmla="*/ 0 h 1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9"/>
                  <a:gd name="T31" fmla="*/ 0 h 10"/>
                  <a:gd name="T32" fmla="*/ 19 w 19"/>
                  <a:gd name="T33" fmla="*/ 10 h 1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9" h="10">
                    <a:moveTo>
                      <a:pt x="19" y="0"/>
                    </a:moveTo>
                    <a:lnTo>
                      <a:pt x="16" y="3"/>
                    </a:lnTo>
                    <a:lnTo>
                      <a:pt x="10" y="5"/>
                    </a:lnTo>
                    <a:lnTo>
                      <a:pt x="5" y="6"/>
                    </a:lnTo>
                    <a:lnTo>
                      <a:pt x="0" y="10"/>
                    </a:lnTo>
                    <a:lnTo>
                      <a:pt x="0" y="9"/>
                    </a:lnTo>
                    <a:lnTo>
                      <a:pt x="5" y="6"/>
                    </a:lnTo>
                    <a:lnTo>
                      <a:pt x="10" y="5"/>
                    </a:lnTo>
                    <a:lnTo>
                      <a:pt x="15" y="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32" name="Freeform 515"/>
              <p:cNvSpPr>
                <a:spLocks/>
              </p:cNvSpPr>
              <p:nvPr/>
            </p:nvSpPr>
            <p:spPr bwMode="auto">
              <a:xfrm>
                <a:off x="3167" y="1621"/>
                <a:ext cx="61" cy="120"/>
              </a:xfrm>
              <a:custGeom>
                <a:avLst/>
                <a:gdLst>
                  <a:gd name="T0" fmla="*/ 61 w 61"/>
                  <a:gd name="T1" fmla="*/ 0 h 120"/>
                  <a:gd name="T2" fmla="*/ 54 w 61"/>
                  <a:gd name="T3" fmla="*/ 14 h 120"/>
                  <a:gd name="T4" fmla="*/ 47 w 61"/>
                  <a:gd name="T5" fmla="*/ 30 h 120"/>
                  <a:gd name="T6" fmla="*/ 38 w 61"/>
                  <a:gd name="T7" fmla="*/ 44 h 120"/>
                  <a:gd name="T8" fmla="*/ 30 w 61"/>
                  <a:gd name="T9" fmla="*/ 58 h 120"/>
                  <a:gd name="T10" fmla="*/ 23 w 61"/>
                  <a:gd name="T11" fmla="*/ 73 h 120"/>
                  <a:gd name="T12" fmla="*/ 14 w 61"/>
                  <a:gd name="T13" fmla="*/ 88 h 120"/>
                  <a:gd name="T14" fmla="*/ 7 w 61"/>
                  <a:gd name="T15" fmla="*/ 103 h 120"/>
                  <a:gd name="T16" fmla="*/ 1 w 61"/>
                  <a:gd name="T17" fmla="*/ 118 h 120"/>
                  <a:gd name="T18" fmla="*/ 0 w 61"/>
                  <a:gd name="T19" fmla="*/ 120 h 120"/>
                  <a:gd name="T20" fmla="*/ 3 w 61"/>
                  <a:gd name="T21" fmla="*/ 105 h 120"/>
                  <a:gd name="T22" fmla="*/ 8 w 61"/>
                  <a:gd name="T23" fmla="*/ 91 h 120"/>
                  <a:gd name="T24" fmla="*/ 14 w 61"/>
                  <a:gd name="T25" fmla="*/ 76 h 120"/>
                  <a:gd name="T26" fmla="*/ 21 w 61"/>
                  <a:gd name="T27" fmla="*/ 61 h 120"/>
                  <a:gd name="T28" fmla="*/ 30 w 61"/>
                  <a:gd name="T29" fmla="*/ 46 h 120"/>
                  <a:gd name="T30" fmla="*/ 40 w 61"/>
                  <a:gd name="T31" fmla="*/ 29 h 120"/>
                  <a:gd name="T32" fmla="*/ 50 w 61"/>
                  <a:gd name="T33" fmla="*/ 14 h 120"/>
                  <a:gd name="T34" fmla="*/ 61 w 61"/>
                  <a:gd name="T35" fmla="*/ 0 h 12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61"/>
                  <a:gd name="T55" fmla="*/ 0 h 120"/>
                  <a:gd name="T56" fmla="*/ 61 w 61"/>
                  <a:gd name="T57" fmla="*/ 120 h 12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61" h="120">
                    <a:moveTo>
                      <a:pt x="61" y="0"/>
                    </a:moveTo>
                    <a:lnTo>
                      <a:pt x="54" y="14"/>
                    </a:lnTo>
                    <a:lnTo>
                      <a:pt x="47" y="30"/>
                    </a:lnTo>
                    <a:lnTo>
                      <a:pt x="38" y="44"/>
                    </a:lnTo>
                    <a:lnTo>
                      <a:pt x="30" y="58"/>
                    </a:lnTo>
                    <a:lnTo>
                      <a:pt x="23" y="73"/>
                    </a:lnTo>
                    <a:lnTo>
                      <a:pt x="14" y="88"/>
                    </a:lnTo>
                    <a:lnTo>
                      <a:pt x="7" y="103"/>
                    </a:lnTo>
                    <a:lnTo>
                      <a:pt x="1" y="118"/>
                    </a:lnTo>
                    <a:lnTo>
                      <a:pt x="0" y="120"/>
                    </a:lnTo>
                    <a:lnTo>
                      <a:pt x="3" y="105"/>
                    </a:lnTo>
                    <a:lnTo>
                      <a:pt x="8" y="91"/>
                    </a:lnTo>
                    <a:lnTo>
                      <a:pt x="14" y="76"/>
                    </a:lnTo>
                    <a:lnTo>
                      <a:pt x="21" y="61"/>
                    </a:lnTo>
                    <a:lnTo>
                      <a:pt x="30" y="46"/>
                    </a:lnTo>
                    <a:lnTo>
                      <a:pt x="40" y="29"/>
                    </a:lnTo>
                    <a:lnTo>
                      <a:pt x="50" y="14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33" name="Freeform 516"/>
              <p:cNvSpPr>
                <a:spLocks/>
              </p:cNvSpPr>
              <p:nvPr/>
            </p:nvSpPr>
            <p:spPr bwMode="auto">
              <a:xfrm>
                <a:off x="2808" y="1640"/>
                <a:ext cx="48" cy="35"/>
              </a:xfrm>
              <a:custGeom>
                <a:avLst/>
                <a:gdLst>
                  <a:gd name="T0" fmla="*/ 48 w 48"/>
                  <a:gd name="T1" fmla="*/ 7 h 35"/>
                  <a:gd name="T2" fmla="*/ 43 w 48"/>
                  <a:gd name="T3" fmla="*/ 14 h 35"/>
                  <a:gd name="T4" fmla="*/ 38 w 48"/>
                  <a:gd name="T5" fmla="*/ 21 h 35"/>
                  <a:gd name="T6" fmla="*/ 34 w 48"/>
                  <a:gd name="T7" fmla="*/ 28 h 35"/>
                  <a:gd name="T8" fmla="*/ 28 w 48"/>
                  <a:gd name="T9" fmla="*/ 35 h 35"/>
                  <a:gd name="T10" fmla="*/ 21 w 48"/>
                  <a:gd name="T11" fmla="*/ 31 h 35"/>
                  <a:gd name="T12" fmla="*/ 14 w 48"/>
                  <a:gd name="T13" fmla="*/ 27 h 35"/>
                  <a:gd name="T14" fmla="*/ 7 w 48"/>
                  <a:gd name="T15" fmla="*/ 21 h 35"/>
                  <a:gd name="T16" fmla="*/ 0 w 48"/>
                  <a:gd name="T17" fmla="*/ 15 h 35"/>
                  <a:gd name="T18" fmla="*/ 0 w 48"/>
                  <a:gd name="T19" fmla="*/ 11 h 35"/>
                  <a:gd name="T20" fmla="*/ 1 w 48"/>
                  <a:gd name="T21" fmla="*/ 7 h 35"/>
                  <a:gd name="T22" fmla="*/ 4 w 48"/>
                  <a:gd name="T23" fmla="*/ 4 h 35"/>
                  <a:gd name="T24" fmla="*/ 8 w 48"/>
                  <a:gd name="T25" fmla="*/ 1 h 35"/>
                  <a:gd name="T26" fmla="*/ 18 w 48"/>
                  <a:gd name="T27" fmla="*/ 0 h 35"/>
                  <a:gd name="T28" fmla="*/ 28 w 48"/>
                  <a:gd name="T29" fmla="*/ 0 h 35"/>
                  <a:gd name="T30" fmla="*/ 40 w 48"/>
                  <a:gd name="T31" fmla="*/ 2 h 35"/>
                  <a:gd name="T32" fmla="*/ 48 w 48"/>
                  <a:gd name="T33" fmla="*/ 7 h 3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8"/>
                  <a:gd name="T52" fmla="*/ 0 h 35"/>
                  <a:gd name="T53" fmla="*/ 48 w 48"/>
                  <a:gd name="T54" fmla="*/ 35 h 3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8" h="35">
                    <a:moveTo>
                      <a:pt x="48" y="7"/>
                    </a:moveTo>
                    <a:lnTo>
                      <a:pt x="43" y="14"/>
                    </a:lnTo>
                    <a:lnTo>
                      <a:pt x="38" y="21"/>
                    </a:lnTo>
                    <a:lnTo>
                      <a:pt x="34" y="28"/>
                    </a:lnTo>
                    <a:lnTo>
                      <a:pt x="28" y="35"/>
                    </a:lnTo>
                    <a:lnTo>
                      <a:pt x="21" y="31"/>
                    </a:lnTo>
                    <a:lnTo>
                      <a:pt x="14" y="27"/>
                    </a:lnTo>
                    <a:lnTo>
                      <a:pt x="7" y="21"/>
                    </a:lnTo>
                    <a:lnTo>
                      <a:pt x="0" y="15"/>
                    </a:lnTo>
                    <a:lnTo>
                      <a:pt x="0" y="11"/>
                    </a:lnTo>
                    <a:lnTo>
                      <a:pt x="1" y="7"/>
                    </a:lnTo>
                    <a:lnTo>
                      <a:pt x="4" y="4"/>
                    </a:lnTo>
                    <a:lnTo>
                      <a:pt x="8" y="1"/>
                    </a:lnTo>
                    <a:lnTo>
                      <a:pt x="18" y="0"/>
                    </a:lnTo>
                    <a:lnTo>
                      <a:pt x="28" y="0"/>
                    </a:lnTo>
                    <a:lnTo>
                      <a:pt x="40" y="2"/>
                    </a:lnTo>
                    <a:lnTo>
                      <a:pt x="48" y="7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34" name="Freeform 517"/>
              <p:cNvSpPr>
                <a:spLocks/>
              </p:cNvSpPr>
              <p:nvPr/>
            </p:nvSpPr>
            <p:spPr bwMode="auto">
              <a:xfrm>
                <a:off x="2720" y="1647"/>
                <a:ext cx="32" cy="68"/>
              </a:xfrm>
              <a:custGeom>
                <a:avLst/>
                <a:gdLst>
                  <a:gd name="T0" fmla="*/ 32 w 32"/>
                  <a:gd name="T1" fmla="*/ 68 h 68"/>
                  <a:gd name="T2" fmla="*/ 25 w 32"/>
                  <a:gd name="T3" fmla="*/ 51 h 68"/>
                  <a:gd name="T4" fmla="*/ 17 w 32"/>
                  <a:gd name="T5" fmla="*/ 34 h 68"/>
                  <a:gd name="T6" fmla="*/ 7 w 32"/>
                  <a:gd name="T7" fmla="*/ 17 h 68"/>
                  <a:gd name="T8" fmla="*/ 0 w 32"/>
                  <a:gd name="T9" fmla="*/ 0 h 68"/>
                  <a:gd name="T10" fmla="*/ 10 w 32"/>
                  <a:gd name="T11" fmla="*/ 15 h 68"/>
                  <a:gd name="T12" fmla="*/ 20 w 32"/>
                  <a:gd name="T13" fmla="*/ 31 h 68"/>
                  <a:gd name="T14" fmla="*/ 27 w 32"/>
                  <a:gd name="T15" fmla="*/ 50 h 68"/>
                  <a:gd name="T16" fmla="*/ 32 w 32"/>
                  <a:gd name="T17" fmla="*/ 68 h 6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2"/>
                  <a:gd name="T28" fmla="*/ 0 h 68"/>
                  <a:gd name="T29" fmla="*/ 32 w 32"/>
                  <a:gd name="T30" fmla="*/ 68 h 6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2" h="68">
                    <a:moveTo>
                      <a:pt x="32" y="68"/>
                    </a:moveTo>
                    <a:lnTo>
                      <a:pt x="25" y="51"/>
                    </a:lnTo>
                    <a:lnTo>
                      <a:pt x="17" y="34"/>
                    </a:lnTo>
                    <a:lnTo>
                      <a:pt x="7" y="17"/>
                    </a:lnTo>
                    <a:lnTo>
                      <a:pt x="0" y="0"/>
                    </a:lnTo>
                    <a:lnTo>
                      <a:pt x="10" y="15"/>
                    </a:lnTo>
                    <a:lnTo>
                      <a:pt x="20" y="31"/>
                    </a:lnTo>
                    <a:lnTo>
                      <a:pt x="27" y="50"/>
                    </a:lnTo>
                    <a:lnTo>
                      <a:pt x="32" y="6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35" name="Freeform 518"/>
              <p:cNvSpPr>
                <a:spLocks/>
              </p:cNvSpPr>
              <p:nvPr/>
            </p:nvSpPr>
            <p:spPr bwMode="auto">
              <a:xfrm>
                <a:off x="3043" y="1671"/>
                <a:ext cx="103" cy="457"/>
              </a:xfrm>
              <a:custGeom>
                <a:avLst/>
                <a:gdLst>
                  <a:gd name="T0" fmla="*/ 73 w 103"/>
                  <a:gd name="T1" fmla="*/ 128 h 457"/>
                  <a:gd name="T2" fmla="*/ 78 w 103"/>
                  <a:gd name="T3" fmla="*/ 138 h 457"/>
                  <a:gd name="T4" fmla="*/ 84 w 103"/>
                  <a:gd name="T5" fmla="*/ 148 h 457"/>
                  <a:gd name="T6" fmla="*/ 87 w 103"/>
                  <a:gd name="T7" fmla="*/ 159 h 457"/>
                  <a:gd name="T8" fmla="*/ 83 w 103"/>
                  <a:gd name="T9" fmla="*/ 171 h 457"/>
                  <a:gd name="T10" fmla="*/ 73 w 103"/>
                  <a:gd name="T11" fmla="*/ 201 h 457"/>
                  <a:gd name="T12" fmla="*/ 63 w 103"/>
                  <a:gd name="T13" fmla="*/ 231 h 457"/>
                  <a:gd name="T14" fmla="*/ 58 w 103"/>
                  <a:gd name="T15" fmla="*/ 262 h 457"/>
                  <a:gd name="T16" fmla="*/ 64 w 103"/>
                  <a:gd name="T17" fmla="*/ 295 h 457"/>
                  <a:gd name="T18" fmla="*/ 70 w 103"/>
                  <a:gd name="T19" fmla="*/ 303 h 457"/>
                  <a:gd name="T20" fmla="*/ 76 w 103"/>
                  <a:gd name="T21" fmla="*/ 312 h 457"/>
                  <a:gd name="T22" fmla="*/ 77 w 103"/>
                  <a:gd name="T23" fmla="*/ 322 h 457"/>
                  <a:gd name="T24" fmla="*/ 77 w 103"/>
                  <a:gd name="T25" fmla="*/ 333 h 457"/>
                  <a:gd name="T26" fmla="*/ 70 w 103"/>
                  <a:gd name="T27" fmla="*/ 350 h 457"/>
                  <a:gd name="T28" fmla="*/ 60 w 103"/>
                  <a:gd name="T29" fmla="*/ 366 h 457"/>
                  <a:gd name="T30" fmla="*/ 50 w 103"/>
                  <a:gd name="T31" fmla="*/ 382 h 457"/>
                  <a:gd name="T32" fmla="*/ 38 w 103"/>
                  <a:gd name="T33" fmla="*/ 396 h 457"/>
                  <a:gd name="T34" fmla="*/ 27 w 103"/>
                  <a:gd name="T35" fmla="*/ 410 h 457"/>
                  <a:gd name="T36" fmla="*/ 17 w 103"/>
                  <a:gd name="T37" fmla="*/ 425 h 457"/>
                  <a:gd name="T38" fmla="*/ 7 w 103"/>
                  <a:gd name="T39" fmla="*/ 440 h 457"/>
                  <a:gd name="T40" fmla="*/ 0 w 103"/>
                  <a:gd name="T41" fmla="*/ 457 h 457"/>
                  <a:gd name="T42" fmla="*/ 4 w 103"/>
                  <a:gd name="T43" fmla="*/ 444 h 457"/>
                  <a:gd name="T44" fmla="*/ 10 w 103"/>
                  <a:gd name="T45" fmla="*/ 432 h 457"/>
                  <a:gd name="T46" fmla="*/ 16 w 103"/>
                  <a:gd name="T47" fmla="*/ 420 h 457"/>
                  <a:gd name="T48" fmla="*/ 23 w 103"/>
                  <a:gd name="T49" fmla="*/ 407 h 457"/>
                  <a:gd name="T50" fmla="*/ 34 w 103"/>
                  <a:gd name="T51" fmla="*/ 392 h 457"/>
                  <a:gd name="T52" fmla="*/ 47 w 103"/>
                  <a:gd name="T53" fmla="*/ 375 h 457"/>
                  <a:gd name="T54" fmla="*/ 57 w 103"/>
                  <a:gd name="T55" fmla="*/ 356 h 457"/>
                  <a:gd name="T56" fmla="*/ 64 w 103"/>
                  <a:gd name="T57" fmla="*/ 338 h 457"/>
                  <a:gd name="T58" fmla="*/ 66 w 103"/>
                  <a:gd name="T59" fmla="*/ 322 h 457"/>
                  <a:gd name="T60" fmla="*/ 60 w 103"/>
                  <a:gd name="T61" fmla="*/ 311 h 457"/>
                  <a:gd name="T62" fmla="*/ 53 w 103"/>
                  <a:gd name="T63" fmla="*/ 298 h 457"/>
                  <a:gd name="T64" fmla="*/ 50 w 103"/>
                  <a:gd name="T65" fmla="*/ 283 h 457"/>
                  <a:gd name="T66" fmla="*/ 54 w 103"/>
                  <a:gd name="T67" fmla="*/ 252 h 457"/>
                  <a:gd name="T68" fmla="*/ 61 w 103"/>
                  <a:gd name="T69" fmla="*/ 221 h 457"/>
                  <a:gd name="T70" fmla="*/ 70 w 103"/>
                  <a:gd name="T71" fmla="*/ 191 h 457"/>
                  <a:gd name="T72" fmla="*/ 78 w 103"/>
                  <a:gd name="T73" fmla="*/ 162 h 457"/>
                  <a:gd name="T74" fmla="*/ 74 w 103"/>
                  <a:gd name="T75" fmla="*/ 152 h 457"/>
                  <a:gd name="T76" fmla="*/ 70 w 103"/>
                  <a:gd name="T77" fmla="*/ 142 h 457"/>
                  <a:gd name="T78" fmla="*/ 66 w 103"/>
                  <a:gd name="T79" fmla="*/ 132 h 457"/>
                  <a:gd name="T80" fmla="*/ 66 w 103"/>
                  <a:gd name="T81" fmla="*/ 121 h 457"/>
                  <a:gd name="T82" fmla="*/ 71 w 103"/>
                  <a:gd name="T83" fmla="*/ 88 h 457"/>
                  <a:gd name="T84" fmla="*/ 80 w 103"/>
                  <a:gd name="T85" fmla="*/ 58 h 457"/>
                  <a:gd name="T86" fmla="*/ 90 w 103"/>
                  <a:gd name="T87" fmla="*/ 28 h 457"/>
                  <a:gd name="T88" fmla="*/ 103 w 103"/>
                  <a:gd name="T89" fmla="*/ 0 h 457"/>
                  <a:gd name="T90" fmla="*/ 94 w 103"/>
                  <a:gd name="T91" fmla="*/ 31 h 457"/>
                  <a:gd name="T92" fmla="*/ 84 w 103"/>
                  <a:gd name="T93" fmla="*/ 63 h 457"/>
                  <a:gd name="T94" fmla="*/ 76 w 103"/>
                  <a:gd name="T95" fmla="*/ 94 h 457"/>
                  <a:gd name="T96" fmla="*/ 73 w 103"/>
                  <a:gd name="T97" fmla="*/ 128 h 4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03"/>
                  <a:gd name="T148" fmla="*/ 0 h 457"/>
                  <a:gd name="T149" fmla="*/ 103 w 103"/>
                  <a:gd name="T150" fmla="*/ 457 h 4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03" h="457">
                    <a:moveTo>
                      <a:pt x="73" y="128"/>
                    </a:moveTo>
                    <a:lnTo>
                      <a:pt x="78" y="138"/>
                    </a:lnTo>
                    <a:lnTo>
                      <a:pt x="84" y="148"/>
                    </a:lnTo>
                    <a:lnTo>
                      <a:pt x="87" y="159"/>
                    </a:lnTo>
                    <a:lnTo>
                      <a:pt x="83" y="171"/>
                    </a:lnTo>
                    <a:lnTo>
                      <a:pt x="73" y="201"/>
                    </a:lnTo>
                    <a:lnTo>
                      <a:pt x="63" y="231"/>
                    </a:lnTo>
                    <a:lnTo>
                      <a:pt x="58" y="262"/>
                    </a:lnTo>
                    <a:lnTo>
                      <a:pt x="64" y="295"/>
                    </a:lnTo>
                    <a:lnTo>
                      <a:pt x="70" y="303"/>
                    </a:lnTo>
                    <a:lnTo>
                      <a:pt x="76" y="312"/>
                    </a:lnTo>
                    <a:lnTo>
                      <a:pt x="77" y="322"/>
                    </a:lnTo>
                    <a:lnTo>
                      <a:pt x="77" y="333"/>
                    </a:lnTo>
                    <a:lnTo>
                      <a:pt x="70" y="350"/>
                    </a:lnTo>
                    <a:lnTo>
                      <a:pt x="60" y="366"/>
                    </a:lnTo>
                    <a:lnTo>
                      <a:pt x="50" y="382"/>
                    </a:lnTo>
                    <a:lnTo>
                      <a:pt x="38" y="396"/>
                    </a:lnTo>
                    <a:lnTo>
                      <a:pt x="27" y="410"/>
                    </a:lnTo>
                    <a:lnTo>
                      <a:pt x="17" y="425"/>
                    </a:lnTo>
                    <a:lnTo>
                      <a:pt x="7" y="440"/>
                    </a:lnTo>
                    <a:lnTo>
                      <a:pt x="0" y="457"/>
                    </a:lnTo>
                    <a:lnTo>
                      <a:pt x="4" y="444"/>
                    </a:lnTo>
                    <a:lnTo>
                      <a:pt x="10" y="432"/>
                    </a:lnTo>
                    <a:lnTo>
                      <a:pt x="16" y="420"/>
                    </a:lnTo>
                    <a:lnTo>
                      <a:pt x="23" y="407"/>
                    </a:lnTo>
                    <a:lnTo>
                      <a:pt x="34" y="392"/>
                    </a:lnTo>
                    <a:lnTo>
                      <a:pt x="47" y="375"/>
                    </a:lnTo>
                    <a:lnTo>
                      <a:pt x="57" y="356"/>
                    </a:lnTo>
                    <a:lnTo>
                      <a:pt x="64" y="338"/>
                    </a:lnTo>
                    <a:lnTo>
                      <a:pt x="66" y="322"/>
                    </a:lnTo>
                    <a:lnTo>
                      <a:pt x="60" y="311"/>
                    </a:lnTo>
                    <a:lnTo>
                      <a:pt x="53" y="298"/>
                    </a:lnTo>
                    <a:lnTo>
                      <a:pt x="50" y="283"/>
                    </a:lnTo>
                    <a:lnTo>
                      <a:pt x="54" y="252"/>
                    </a:lnTo>
                    <a:lnTo>
                      <a:pt x="61" y="221"/>
                    </a:lnTo>
                    <a:lnTo>
                      <a:pt x="70" y="191"/>
                    </a:lnTo>
                    <a:lnTo>
                      <a:pt x="78" y="162"/>
                    </a:lnTo>
                    <a:lnTo>
                      <a:pt x="74" y="152"/>
                    </a:lnTo>
                    <a:lnTo>
                      <a:pt x="70" y="142"/>
                    </a:lnTo>
                    <a:lnTo>
                      <a:pt x="66" y="132"/>
                    </a:lnTo>
                    <a:lnTo>
                      <a:pt x="66" y="121"/>
                    </a:lnTo>
                    <a:lnTo>
                      <a:pt x="71" y="88"/>
                    </a:lnTo>
                    <a:lnTo>
                      <a:pt x="80" y="58"/>
                    </a:lnTo>
                    <a:lnTo>
                      <a:pt x="90" y="28"/>
                    </a:lnTo>
                    <a:lnTo>
                      <a:pt x="103" y="0"/>
                    </a:lnTo>
                    <a:lnTo>
                      <a:pt x="94" y="31"/>
                    </a:lnTo>
                    <a:lnTo>
                      <a:pt x="84" y="63"/>
                    </a:lnTo>
                    <a:lnTo>
                      <a:pt x="76" y="94"/>
                    </a:lnTo>
                    <a:lnTo>
                      <a:pt x="73" y="12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36" name="Freeform 519"/>
              <p:cNvSpPr>
                <a:spLocks/>
              </p:cNvSpPr>
              <p:nvPr/>
            </p:nvSpPr>
            <p:spPr bwMode="auto">
              <a:xfrm>
                <a:off x="3080" y="1708"/>
                <a:ext cx="19" cy="120"/>
              </a:xfrm>
              <a:custGeom>
                <a:avLst/>
                <a:gdLst>
                  <a:gd name="T0" fmla="*/ 9 w 19"/>
                  <a:gd name="T1" fmla="*/ 98 h 120"/>
                  <a:gd name="T2" fmla="*/ 17 w 19"/>
                  <a:gd name="T3" fmla="*/ 120 h 120"/>
                  <a:gd name="T4" fmla="*/ 13 w 19"/>
                  <a:gd name="T5" fmla="*/ 115 h 120"/>
                  <a:gd name="T6" fmla="*/ 9 w 19"/>
                  <a:gd name="T7" fmla="*/ 110 h 120"/>
                  <a:gd name="T8" fmla="*/ 4 w 19"/>
                  <a:gd name="T9" fmla="*/ 104 h 120"/>
                  <a:gd name="T10" fmla="*/ 1 w 19"/>
                  <a:gd name="T11" fmla="*/ 97 h 120"/>
                  <a:gd name="T12" fmla="*/ 0 w 19"/>
                  <a:gd name="T13" fmla="*/ 71 h 120"/>
                  <a:gd name="T14" fmla="*/ 4 w 19"/>
                  <a:gd name="T15" fmla="*/ 47 h 120"/>
                  <a:gd name="T16" fmla="*/ 11 w 19"/>
                  <a:gd name="T17" fmla="*/ 23 h 120"/>
                  <a:gd name="T18" fmla="*/ 19 w 19"/>
                  <a:gd name="T19" fmla="*/ 0 h 120"/>
                  <a:gd name="T20" fmla="*/ 14 w 19"/>
                  <a:gd name="T21" fmla="*/ 24 h 120"/>
                  <a:gd name="T22" fmla="*/ 9 w 19"/>
                  <a:gd name="T23" fmla="*/ 48 h 120"/>
                  <a:gd name="T24" fmla="*/ 6 w 19"/>
                  <a:gd name="T25" fmla="*/ 74 h 120"/>
                  <a:gd name="T26" fmla="*/ 9 w 19"/>
                  <a:gd name="T27" fmla="*/ 98 h 12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9"/>
                  <a:gd name="T43" fmla="*/ 0 h 120"/>
                  <a:gd name="T44" fmla="*/ 19 w 19"/>
                  <a:gd name="T45" fmla="*/ 120 h 120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9" h="120">
                    <a:moveTo>
                      <a:pt x="9" y="98"/>
                    </a:moveTo>
                    <a:lnTo>
                      <a:pt x="17" y="120"/>
                    </a:lnTo>
                    <a:lnTo>
                      <a:pt x="13" y="115"/>
                    </a:lnTo>
                    <a:lnTo>
                      <a:pt x="9" y="110"/>
                    </a:lnTo>
                    <a:lnTo>
                      <a:pt x="4" y="104"/>
                    </a:lnTo>
                    <a:lnTo>
                      <a:pt x="1" y="97"/>
                    </a:lnTo>
                    <a:lnTo>
                      <a:pt x="0" y="71"/>
                    </a:lnTo>
                    <a:lnTo>
                      <a:pt x="4" y="47"/>
                    </a:lnTo>
                    <a:lnTo>
                      <a:pt x="11" y="23"/>
                    </a:lnTo>
                    <a:lnTo>
                      <a:pt x="19" y="0"/>
                    </a:lnTo>
                    <a:lnTo>
                      <a:pt x="14" y="24"/>
                    </a:lnTo>
                    <a:lnTo>
                      <a:pt x="9" y="48"/>
                    </a:lnTo>
                    <a:lnTo>
                      <a:pt x="6" y="74"/>
                    </a:lnTo>
                    <a:lnTo>
                      <a:pt x="9" y="9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37" name="Freeform 520"/>
              <p:cNvSpPr>
                <a:spLocks/>
              </p:cNvSpPr>
              <p:nvPr/>
            </p:nvSpPr>
            <p:spPr bwMode="auto">
              <a:xfrm>
                <a:off x="2170" y="1729"/>
                <a:ext cx="1446" cy="2133"/>
              </a:xfrm>
              <a:custGeom>
                <a:avLst/>
                <a:gdLst>
                  <a:gd name="T0" fmla="*/ 933 w 1446"/>
                  <a:gd name="T1" fmla="*/ 361 h 2133"/>
                  <a:gd name="T2" fmla="*/ 924 w 1446"/>
                  <a:gd name="T3" fmla="*/ 619 h 2133"/>
                  <a:gd name="T4" fmla="*/ 820 w 1446"/>
                  <a:gd name="T5" fmla="*/ 813 h 2133"/>
                  <a:gd name="T6" fmla="*/ 1174 w 1446"/>
                  <a:gd name="T7" fmla="*/ 827 h 2133"/>
                  <a:gd name="T8" fmla="*/ 1410 w 1446"/>
                  <a:gd name="T9" fmla="*/ 1083 h 2133"/>
                  <a:gd name="T10" fmla="*/ 1285 w 1446"/>
                  <a:gd name="T11" fmla="*/ 1715 h 2133"/>
                  <a:gd name="T12" fmla="*/ 1337 w 1446"/>
                  <a:gd name="T13" fmla="*/ 1894 h 2133"/>
                  <a:gd name="T14" fmla="*/ 1330 w 1446"/>
                  <a:gd name="T15" fmla="*/ 1901 h 2133"/>
                  <a:gd name="T16" fmla="*/ 1346 w 1446"/>
                  <a:gd name="T17" fmla="*/ 1924 h 2133"/>
                  <a:gd name="T18" fmla="*/ 1326 w 1446"/>
                  <a:gd name="T19" fmla="*/ 1950 h 2133"/>
                  <a:gd name="T20" fmla="*/ 1399 w 1446"/>
                  <a:gd name="T21" fmla="*/ 1984 h 2133"/>
                  <a:gd name="T22" fmla="*/ 1441 w 1446"/>
                  <a:gd name="T23" fmla="*/ 2015 h 2133"/>
                  <a:gd name="T24" fmla="*/ 1221 w 1446"/>
                  <a:gd name="T25" fmla="*/ 1978 h 2133"/>
                  <a:gd name="T26" fmla="*/ 1258 w 1446"/>
                  <a:gd name="T27" fmla="*/ 1998 h 2133"/>
                  <a:gd name="T28" fmla="*/ 1370 w 1446"/>
                  <a:gd name="T29" fmla="*/ 2038 h 2133"/>
                  <a:gd name="T30" fmla="*/ 1216 w 1446"/>
                  <a:gd name="T31" fmla="*/ 2010 h 2133"/>
                  <a:gd name="T32" fmla="*/ 1326 w 1446"/>
                  <a:gd name="T33" fmla="*/ 2054 h 2133"/>
                  <a:gd name="T34" fmla="*/ 1060 w 1446"/>
                  <a:gd name="T35" fmla="*/ 1990 h 2133"/>
                  <a:gd name="T36" fmla="*/ 1132 w 1446"/>
                  <a:gd name="T37" fmla="*/ 2024 h 2133"/>
                  <a:gd name="T38" fmla="*/ 1068 w 1446"/>
                  <a:gd name="T39" fmla="*/ 2011 h 2133"/>
                  <a:gd name="T40" fmla="*/ 1194 w 1446"/>
                  <a:gd name="T41" fmla="*/ 2065 h 2133"/>
                  <a:gd name="T42" fmla="*/ 990 w 1446"/>
                  <a:gd name="T43" fmla="*/ 2011 h 2133"/>
                  <a:gd name="T44" fmla="*/ 1199 w 1446"/>
                  <a:gd name="T45" fmla="*/ 2091 h 2133"/>
                  <a:gd name="T46" fmla="*/ 893 w 1446"/>
                  <a:gd name="T47" fmla="*/ 1998 h 2133"/>
                  <a:gd name="T48" fmla="*/ 1175 w 1446"/>
                  <a:gd name="T49" fmla="*/ 2106 h 2133"/>
                  <a:gd name="T50" fmla="*/ 874 w 1446"/>
                  <a:gd name="T51" fmla="*/ 2008 h 2133"/>
                  <a:gd name="T52" fmla="*/ 1072 w 1446"/>
                  <a:gd name="T53" fmla="*/ 2088 h 2133"/>
                  <a:gd name="T54" fmla="*/ 937 w 1446"/>
                  <a:gd name="T55" fmla="*/ 2047 h 2133"/>
                  <a:gd name="T56" fmla="*/ 883 w 1446"/>
                  <a:gd name="T57" fmla="*/ 2044 h 2133"/>
                  <a:gd name="T58" fmla="*/ 936 w 1446"/>
                  <a:gd name="T59" fmla="*/ 2067 h 2133"/>
                  <a:gd name="T60" fmla="*/ 817 w 1446"/>
                  <a:gd name="T61" fmla="*/ 2041 h 2133"/>
                  <a:gd name="T62" fmla="*/ 733 w 1446"/>
                  <a:gd name="T63" fmla="*/ 2025 h 2133"/>
                  <a:gd name="T64" fmla="*/ 933 w 1446"/>
                  <a:gd name="T65" fmla="*/ 2111 h 2133"/>
                  <a:gd name="T66" fmla="*/ 790 w 1446"/>
                  <a:gd name="T67" fmla="*/ 2071 h 2133"/>
                  <a:gd name="T68" fmla="*/ 601 w 1446"/>
                  <a:gd name="T69" fmla="*/ 2011 h 2133"/>
                  <a:gd name="T70" fmla="*/ 760 w 1446"/>
                  <a:gd name="T71" fmla="*/ 2089 h 2133"/>
                  <a:gd name="T72" fmla="*/ 726 w 1446"/>
                  <a:gd name="T73" fmla="*/ 2094 h 2133"/>
                  <a:gd name="T74" fmla="*/ 570 w 1446"/>
                  <a:gd name="T75" fmla="*/ 2032 h 2133"/>
                  <a:gd name="T76" fmla="*/ 688 w 1446"/>
                  <a:gd name="T77" fmla="*/ 2102 h 2133"/>
                  <a:gd name="T78" fmla="*/ 391 w 1446"/>
                  <a:gd name="T79" fmla="*/ 1978 h 2133"/>
                  <a:gd name="T80" fmla="*/ 671 w 1446"/>
                  <a:gd name="T81" fmla="*/ 2124 h 2133"/>
                  <a:gd name="T82" fmla="*/ 285 w 1446"/>
                  <a:gd name="T83" fmla="*/ 1955 h 2133"/>
                  <a:gd name="T84" fmla="*/ 609 w 1446"/>
                  <a:gd name="T85" fmla="*/ 2116 h 2133"/>
                  <a:gd name="T86" fmla="*/ 196 w 1446"/>
                  <a:gd name="T87" fmla="*/ 1943 h 2133"/>
                  <a:gd name="T88" fmla="*/ 477 w 1446"/>
                  <a:gd name="T89" fmla="*/ 2081 h 2133"/>
                  <a:gd name="T90" fmla="*/ 203 w 1446"/>
                  <a:gd name="T91" fmla="*/ 1960 h 2133"/>
                  <a:gd name="T92" fmla="*/ 475 w 1446"/>
                  <a:gd name="T93" fmla="*/ 2116 h 2133"/>
                  <a:gd name="T94" fmla="*/ 61 w 1446"/>
                  <a:gd name="T95" fmla="*/ 1920 h 2133"/>
                  <a:gd name="T96" fmla="*/ 354 w 1446"/>
                  <a:gd name="T97" fmla="*/ 2084 h 2133"/>
                  <a:gd name="T98" fmla="*/ 31 w 1446"/>
                  <a:gd name="T99" fmla="*/ 1896 h 2133"/>
                  <a:gd name="T100" fmla="*/ 78 w 1446"/>
                  <a:gd name="T101" fmla="*/ 1874 h 2133"/>
                  <a:gd name="T102" fmla="*/ 135 w 1446"/>
                  <a:gd name="T103" fmla="*/ 1851 h 2133"/>
                  <a:gd name="T104" fmla="*/ 212 w 1446"/>
                  <a:gd name="T105" fmla="*/ 1829 h 2133"/>
                  <a:gd name="T106" fmla="*/ 292 w 1446"/>
                  <a:gd name="T107" fmla="*/ 1796 h 2133"/>
                  <a:gd name="T108" fmla="*/ 329 w 1446"/>
                  <a:gd name="T109" fmla="*/ 1766 h 2133"/>
                  <a:gd name="T110" fmla="*/ 357 w 1446"/>
                  <a:gd name="T111" fmla="*/ 1740 h 2133"/>
                  <a:gd name="T112" fmla="*/ 444 w 1446"/>
                  <a:gd name="T113" fmla="*/ 968 h 2133"/>
                  <a:gd name="T114" fmla="*/ 735 w 1446"/>
                  <a:gd name="T115" fmla="*/ 773 h 2133"/>
                  <a:gd name="T116" fmla="*/ 689 w 1446"/>
                  <a:gd name="T117" fmla="*/ 607 h 2133"/>
                  <a:gd name="T118" fmla="*/ 618 w 1446"/>
                  <a:gd name="T119" fmla="*/ 382 h 2133"/>
                  <a:gd name="T120" fmla="*/ 611 w 1446"/>
                  <a:gd name="T121" fmla="*/ 402 h 2133"/>
                  <a:gd name="T122" fmla="*/ 872 w 1446"/>
                  <a:gd name="T123" fmla="*/ 436 h 2133"/>
                  <a:gd name="T124" fmla="*/ 1015 w 1446"/>
                  <a:gd name="T125" fmla="*/ 20 h 213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446"/>
                  <a:gd name="T190" fmla="*/ 0 h 2133"/>
                  <a:gd name="T191" fmla="*/ 1446 w 1446"/>
                  <a:gd name="T192" fmla="*/ 2133 h 2133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446" h="2133">
                    <a:moveTo>
                      <a:pt x="1028" y="5"/>
                    </a:moveTo>
                    <a:lnTo>
                      <a:pt x="1017" y="27"/>
                    </a:lnTo>
                    <a:lnTo>
                      <a:pt x="1007" y="50"/>
                    </a:lnTo>
                    <a:lnTo>
                      <a:pt x="997" y="72"/>
                    </a:lnTo>
                    <a:lnTo>
                      <a:pt x="988" y="94"/>
                    </a:lnTo>
                    <a:lnTo>
                      <a:pt x="980" y="119"/>
                    </a:lnTo>
                    <a:lnTo>
                      <a:pt x="973" y="141"/>
                    </a:lnTo>
                    <a:lnTo>
                      <a:pt x="966" y="166"/>
                    </a:lnTo>
                    <a:lnTo>
                      <a:pt x="960" y="190"/>
                    </a:lnTo>
                    <a:lnTo>
                      <a:pt x="958" y="201"/>
                    </a:lnTo>
                    <a:lnTo>
                      <a:pt x="960" y="213"/>
                    </a:lnTo>
                    <a:lnTo>
                      <a:pt x="966" y="221"/>
                    </a:lnTo>
                    <a:lnTo>
                      <a:pt x="971" y="230"/>
                    </a:lnTo>
                    <a:lnTo>
                      <a:pt x="978" y="240"/>
                    </a:lnTo>
                    <a:lnTo>
                      <a:pt x="983" y="248"/>
                    </a:lnTo>
                    <a:lnTo>
                      <a:pt x="984" y="260"/>
                    </a:lnTo>
                    <a:lnTo>
                      <a:pt x="981" y="271"/>
                    </a:lnTo>
                    <a:lnTo>
                      <a:pt x="977" y="282"/>
                    </a:lnTo>
                    <a:lnTo>
                      <a:pt x="973" y="295"/>
                    </a:lnTo>
                    <a:lnTo>
                      <a:pt x="967" y="307"/>
                    </a:lnTo>
                    <a:lnTo>
                      <a:pt x="961" y="318"/>
                    </a:lnTo>
                    <a:lnTo>
                      <a:pt x="954" y="328"/>
                    </a:lnTo>
                    <a:lnTo>
                      <a:pt x="947" y="339"/>
                    </a:lnTo>
                    <a:lnTo>
                      <a:pt x="940" y="349"/>
                    </a:lnTo>
                    <a:lnTo>
                      <a:pt x="933" y="361"/>
                    </a:lnTo>
                    <a:lnTo>
                      <a:pt x="926" y="371"/>
                    </a:lnTo>
                    <a:lnTo>
                      <a:pt x="917" y="382"/>
                    </a:lnTo>
                    <a:lnTo>
                      <a:pt x="909" y="392"/>
                    </a:lnTo>
                    <a:lnTo>
                      <a:pt x="900" y="404"/>
                    </a:lnTo>
                    <a:lnTo>
                      <a:pt x="892" y="414"/>
                    </a:lnTo>
                    <a:lnTo>
                      <a:pt x="884" y="425"/>
                    </a:lnTo>
                    <a:lnTo>
                      <a:pt x="879" y="438"/>
                    </a:lnTo>
                    <a:lnTo>
                      <a:pt x="874" y="451"/>
                    </a:lnTo>
                    <a:lnTo>
                      <a:pt x="882" y="451"/>
                    </a:lnTo>
                    <a:lnTo>
                      <a:pt x="890" y="451"/>
                    </a:lnTo>
                    <a:lnTo>
                      <a:pt x="899" y="452"/>
                    </a:lnTo>
                    <a:lnTo>
                      <a:pt x="906" y="453"/>
                    </a:lnTo>
                    <a:lnTo>
                      <a:pt x="906" y="461"/>
                    </a:lnTo>
                    <a:lnTo>
                      <a:pt x="899" y="483"/>
                    </a:lnTo>
                    <a:lnTo>
                      <a:pt x="892" y="506"/>
                    </a:lnTo>
                    <a:lnTo>
                      <a:pt x="884" y="529"/>
                    </a:lnTo>
                    <a:lnTo>
                      <a:pt x="882" y="552"/>
                    </a:lnTo>
                    <a:lnTo>
                      <a:pt x="879" y="565"/>
                    </a:lnTo>
                    <a:lnTo>
                      <a:pt x="877" y="577"/>
                    </a:lnTo>
                    <a:lnTo>
                      <a:pt x="874" y="592"/>
                    </a:lnTo>
                    <a:lnTo>
                      <a:pt x="873" y="604"/>
                    </a:lnTo>
                    <a:lnTo>
                      <a:pt x="886" y="607"/>
                    </a:lnTo>
                    <a:lnTo>
                      <a:pt x="899" y="610"/>
                    </a:lnTo>
                    <a:lnTo>
                      <a:pt x="911" y="614"/>
                    </a:lnTo>
                    <a:lnTo>
                      <a:pt x="924" y="619"/>
                    </a:lnTo>
                    <a:lnTo>
                      <a:pt x="937" y="624"/>
                    </a:lnTo>
                    <a:lnTo>
                      <a:pt x="949" y="632"/>
                    </a:lnTo>
                    <a:lnTo>
                      <a:pt x="958" y="640"/>
                    </a:lnTo>
                    <a:lnTo>
                      <a:pt x="967" y="652"/>
                    </a:lnTo>
                    <a:lnTo>
                      <a:pt x="968" y="657"/>
                    </a:lnTo>
                    <a:lnTo>
                      <a:pt x="968" y="663"/>
                    </a:lnTo>
                    <a:lnTo>
                      <a:pt x="967" y="669"/>
                    </a:lnTo>
                    <a:lnTo>
                      <a:pt x="966" y="674"/>
                    </a:lnTo>
                    <a:lnTo>
                      <a:pt x="957" y="684"/>
                    </a:lnTo>
                    <a:lnTo>
                      <a:pt x="947" y="693"/>
                    </a:lnTo>
                    <a:lnTo>
                      <a:pt x="937" y="701"/>
                    </a:lnTo>
                    <a:lnTo>
                      <a:pt x="926" y="709"/>
                    </a:lnTo>
                    <a:lnTo>
                      <a:pt x="926" y="710"/>
                    </a:lnTo>
                    <a:lnTo>
                      <a:pt x="914" y="717"/>
                    </a:lnTo>
                    <a:lnTo>
                      <a:pt x="903" y="727"/>
                    </a:lnTo>
                    <a:lnTo>
                      <a:pt x="893" y="737"/>
                    </a:lnTo>
                    <a:lnTo>
                      <a:pt x="883" y="748"/>
                    </a:lnTo>
                    <a:lnTo>
                      <a:pt x="873" y="758"/>
                    </a:lnTo>
                    <a:lnTo>
                      <a:pt x="863" y="770"/>
                    </a:lnTo>
                    <a:lnTo>
                      <a:pt x="853" y="780"/>
                    </a:lnTo>
                    <a:lnTo>
                      <a:pt x="842" y="788"/>
                    </a:lnTo>
                    <a:lnTo>
                      <a:pt x="836" y="793"/>
                    </a:lnTo>
                    <a:lnTo>
                      <a:pt x="830" y="798"/>
                    </a:lnTo>
                    <a:lnTo>
                      <a:pt x="825" y="805"/>
                    </a:lnTo>
                    <a:lnTo>
                      <a:pt x="820" y="813"/>
                    </a:lnTo>
                    <a:lnTo>
                      <a:pt x="820" y="818"/>
                    </a:lnTo>
                    <a:lnTo>
                      <a:pt x="822" y="825"/>
                    </a:lnTo>
                    <a:lnTo>
                      <a:pt x="822" y="831"/>
                    </a:lnTo>
                    <a:lnTo>
                      <a:pt x="820" y="837"/>
                    </a:lnTo>
                    <a:lnTo>
                      <a:pt x="835" y="834"/>
                    </a:lnTo>
                    <a:lnTo>
                      <a:pt x="850" y="831"/>
                    </a:lnTo>
                    <a:lnTo>
                      <a:pt x="864" y="828"/>
                    </a:lnTo>
                    <a:lnTo>
                      <a:pt x="880" y="825"/>
                    </a:lnTo>
                    <a:lnTo>
                      <a:pt x="894" y="823"/>
                    </a:lnTo>
                    <a:lnTo>
                      <a:pt x="910" y="818"/>
                    </a:lnTo>
                    <a:lnTo>
                      <a:pt x="924" y="815"/>
                    </a:lnTo>
                    <a:lnTo>
                      <a:pt x="939" y="813"/>
                    </a:lnTo>
                    <a:lnTo>
                      <a:pt x="954" y="808"/>
                    </a:lnTo>
                    <a:lnTo>
                      <a:pt x="968" y="805"/>
                    </a:lnTo>
                    <a:lnTo>
                      <a:pt x="984" y="803"/>
                    </a:lnTo>
                    <a:lnTo>
                      <a:pt x="1000" y="800"/>
                    </a:lnTo>
                    <a:lnTo>
                      <a:pt x="1014" y="798"/>
                    </a:lnTo>
                    <a:lnTo>
                      <a:pt x="1030" y="795"/>
                    </a:lnTo>
                    <a:lnTo>
                      <a:pt x="1045" y="794"/>
                    </a:lnTo>
                    <a:lnTo>
                      <a:pt x="1061" y="793"/>
                    </a:lnTo>
                    <a:lnTo>
                      <a:pt x="1084" y="798"/>
                    </a:lnTo>
                    <a:lnTo>
                      <a:pt x="1107" y="804"/>
                    </a:lnTo>
                    <a:lnTo>
                      <a:pt x="1129" y="811"/>
                    </a:lnTo>
                    <a:lnTo>
                      <a:pt x="1152" y="820"/>
                    </a:lnTo>
                    <a:lnTo>
                      <a:pt x="1174" y="827"/>
                    </a:lnTo>
                    <a:lnTo>
                      <a:pt x="1196" y="835"/>
                    </a:lnTo>
                    <a:lnTo>
                      <a:pt x="1218" y="844"/>
                    </a:lnTo>
                    <a:lnTo>
                      <a:pt x="1241" y="852"/>
                    </a:lnTo>
                    <a:lnTo>
                      <a:pt x="1248" y="852"/>
                    </a:lnTo>
                    <a:lnTo>
                      <a:pt x="1256" y="857"/>
                    </a:lnTo>
                    <a:lnTo>
                      <a:pt x="1266" y="861"/>
                    </a:lnTo>
                    <a:lnTo>
                      <a:pt x="1275" y="865"/>
                    </a:lnTo>
                    <a:lnTo>
                      <a:pt x="1283" y="871"/>
                    </a:lnTo>
                    <a:lnTo>
                      <a:pt x="1293" y="875"/>
                    </a:lnTo>
                    <a:lnTo>
                      <a:pt x="1302" y="881"/>
                    </a:lnTo>
                    <a:lnTo>
                      <a:pt x="1310" y="887"/>
                    </a:lnTo>
                    <a:lnTo>
                      <a:pt x="1319" y="892"/>
                    </a:lnTo>
                    <a:lnTo>
                      <a:pt x="1325" y="912"/>
                    </a:lnTo>
                    <a:lnTo>
                      <a:pt x="1329" y="934"/>
                    </a:lnTo>
                    <a:lnTo>
                      <a:pt x="1332" y="955"/>
                    </a:lnTo>
                    <a:lnTo>
                      <a:pt x="1333" y="976"/>
                    </a:lnTo>
                    <a:lnTo>
                      <a:pt x="1343" y="982"/>
                    </a:lnTo>
                    <a:lnTo>
                      <a:pt x="1355" y="986"/>
                    </a:lnTo>
                    <a:lnTo>
                      <a:pt x="1366" y="991"/>
                    </a:lnTo>
                    <a:lnTo>
                      <a:pt x="1377" y="996"/>
                    </a:lnTo>
                    <a:lnTo>
                      <a:pt x="1387" y="1002"/>
                    </a:lnTo>
                    <a:lnTo>
                      <a:pt x="1394" y="1009"/>
                    </a:lnTo>
                    <a:lnTo>
                      <a:pt x="1400" y="1019"/>
                    </a:lnTo>
                    <a:lnTo>
                      <a:pt x="1403" y="1032"/>
                    </a:lnTo>
                    <a:lnTo>
                      <a:pt x="1410" y="1083"/>
                    </a:lnTo>
                    <a:lnTo>
                      <a:pt x="1414" y="1136"/>
                    </a:lnTo>
                    <a:lnTo>
                      <a:pt x="1416" y="1189"/>
                    </a:lnTo>
                    <a:lnTo>
                      <a:pt x="1417" y="1241"/>
                    </a:lnTo>
                    <a:lnTo>
                      <a:pt x="1419" y="1338"/>
                    </a:lnTo>
                    <a:lnTo>
                      <a:pt x="1416" y="1435"/>
                    </a:lnTo>
                    <a:lnTo>
                      <a:pt x="1407" y="1531"/>
                    </a:lnTo>
                    <a:lnTo>
                      <a:pt x="1394" y="1625"/>
                    </a:lnTo>
                    <a:lnTo>
                      <a:pt x="1392" y="1633"/>
                    </a:lnTo>
                    <a:lnTo>
                      <a:pt x="1390" y="1643"/>
                    </a:lnTo>
                    <a:lnTo>
                      <a:pt x="1386" y="1652"/>
                    </a:lnTo>
                    <a:lnTo>
                      <a:pt x="1376" y="1655"/>
                    </a:lnTo>
                    <a:lnTo>
                      <a:pt x="1330" y="1660"/>
                    </a:lnTo>
                    <a:lnTo>
                      <a:pt x="1328" y="1669"/>
                    </a:lnTo>
                    <a:lnTo>
                      <a:pt x="1326" y="1677"/>
                    </a:lnTo>
                    <a:lnTo>
                      <a:pt x="1326" y="1687"/>
                    </a:lnTo>
                    <a:lnTo>
                      <a:pt x="1325" y="1696"/>
                    </a:lnTo>
                    <a:lnTo>
                      <a:pt x="1323" y="1699"/>
                    </a:lnTo>
                    <a:lnTo>
                      <a:pt x="1323" y="1700"/>
                    </a:lnTo>
                    <a:lnTo>
                      <a:pt x="1323" y="1703"/>
                    </a:lnTo>
                    <a:lnTo>
                      <a:pt x="1323" y="1706"/>
                    </a:lnTo>
                    <a:lnTo>
                      <a:pt x="1316" y="1709"/>
                    </a:lnTo>
                    <a:lnTo>
                      <a:pt x="1309" y="1712"/>
                    </a:lnTo>
                    <a:lnTo>
                      <a:pt x="1300" y="1713"/>
                    </a:lnTo>
                    <a:lnTo>
                      <a:pt x="1293" y="1713"/>
                    </a:lnTo>
                    <a:lnTo>
                      <a:pt x="1285" y="1715"/>
                    </a:lnTo>
                    <a:lnTo>
                      <a:pt x="1276" y="1715"/>
                    </a:lnTo>
                    <a:lnTo>
                      <a:pt x="1269" y="1715"/>
                    </a:lnTo>
                    <a:lnTo>
                      <a:pt x="1261" y="1715"/>
                    </a:lnTo>
                    <a:lnTo>
                      <a:pt x="1259" y="1722"/>
                    </a:lnTo>
                    <a:lnTo>
                      <a:pt x="1258" y="1730"/>
                    </a:lnTo>
                    <a:lnTo>
                      <a:pt x="1258" y="1739"/>
                    </a:lnTo>
                    <a:lnTo>
                      <a:pt x="1259" y="1746"/>
                    </a:lnTo>
                    <a:lnTo>
                      <a:pt x="1262" y="1750"/>
                    </a:lnTo>
                    <a:lnTo>
                      <a:pt x="1271" y="1750"/>
                    </a:lnTo>
                    <a:lnTo>
                      <a:pt x="1279" y="1750"/>
                    </a:lnTo>
                    <a:lnTo>
                      <a:pt x="1288" y="1749"/>
                    </a:lnTo>
                    <a:lnTo>
                      <a:pt x="1296" y="1749"/>
                    </a:lnTo>
                    <a:lnTo>
                      <a:pt x="1305" y="1749"/>
                    </a:lnTo>
                    <a:lnTo>
                      <a:pt x="1313" y="1750"/>
                    </a:lnTo>
                    <a:lnTo>
                      <a:pt x="1320" y="1750"/>
                    </a:lnTo>
                    <a:lnTo>
                      <a:pt x="1328" y="1753"/>
                    </a:lnTo>
                    <a:lnTo>
                      <a:pt x="1329" y="1756"/>
                    </a:lnTo>
                    <a:lnTo>
                      <a:pt x="1329" y="1760"/>
                    </a:lnTo>
                    <a:lnTo>
                      <a:pt x="1328" y="1763"/>
                    </a:lnTo>
                    <a:lnTo>
                      <a:pt x="1328" y="1767"/>
                    </a:lnTo>
                    <a:lnTo>
                      <a:pt x="1328" y="1799"/>
                    </a:lnTo>
                    <a:lnTo>
                      <a:pt x="1328" y="1829"/>
                    </a:lnTo>
                    <a:lnTo>
                      <a:pt x="1329" y="1860"/>
                    </a:lnTo>
                    <a:lnTo>
                      <a:pt x="1330" y="1890"/>
                    </a:lnTo>
                    <a:lnTo>
                      <a:pt x="1337" y="1894"/>
                    </a:lnTo>
                    <a:lnTo>
                      <a:pt x="1346" y="1896"/>
                    </a:lnTo>
                    <a:lnTo>
                      <a:pt x="1355" y="1897"/>
                    </a:lnTo>
                    <a:lnTo>
                      <a:pt x="1363" y="1898"/>
                    </a:lnTo>
                    <a:lnTo>
                      <a:pt x="1372" y="1900"/>
                    </a:lnTo>
                    <a:lnTo>
                      <a:pt x="1380" y="1900"/>
                    </a:lnTo>
                    <a:lnTo>
                      <a:pt x="1389" y="1901"/>
                    </a:lnTo>
                    <a:lnTo>
                      <a:pt x="1396" y="1904"/>
                    </a:lnTo>
                    <a:lnTo>
                      <a:pt x="1402" y="1907"/>
                    </a:lnTo>
                    <a:lnTo>
                      <a:pt x="1409" y="1908"/>
                    </a:lnTo>
                    <a:lnTo>
                      <a:pt x="1414" y="1910"/>
                    </a:lnTo>
                    <a:lnTo>
                      <a:pt x="1422" y="1911"/>
                    </a:lnTo>
                    <a:lnTo>
                      <a:pt x="1427" y="1913"/>
                    </a:lnTo>
                    <a:lnTo>
                      <a:pt x="1434" y="1914"/>
                    </a:lnTo>
                    <a:lnTo>
                      <a:pt x="1440" y="1915"/>
                    </a:lnTo>
                    <a:lnTo>
                      <a:pt x="1446" y="1918"/>
                    </a:lnTo>
                    <a:lnTo>
                      <a:pt x="1446" y="1920"/>
                    </a:lnTo>
                    <a:lnTo>
                      <a:pt x="1432" y="1917"/>
                    </a:lnTo>
                    <a:lnTo>
                      <a:pt x="1417" y="1915"/>
                    </a:lnTo>
                    <a:lnTo>
                      <a:pt x="1403" y="1911"/>
                    </a:lnTo>
                    <a:lnTo>
                      <a:pt x="1389" y="1908"/>
                    </a:lnTo>
                    <a:lnTo>
                      <a:pt x="1375" y="1905"/>
                    </a:lnTo>
                    <a:lnTo>
                      <a:pt x="1360" y="1903"/>
                    </a:lnTo>
                    <a:lnTo>
                      <a:pt x="1346" y="1900"/>
                    </a:lnTo>
                    <a:lnTo>
                      <a:pt x="1332" y="1897"/>
                    </a:lnTo>
                    <a:lnTo>
                      <a:pt x="1330" y="1901"/>
                    </a:lnTo>
                    <a:lnTo>
                      <a:pt x="1330" y="1904"/>
                    </a:lnTo>
                    <a:lnTo>
                      <a:pt x="1330" y="1908"/>
                    </a:lnTo>
                    <a:lnTo>
                      <a:pt x="1330" y="1913"/>
                    </a:lnTo>
                    <a:lnTo>
                      <a:pt x="1337" y="1917"/>
                    </a:lnTo>
                    <a:lnTo>
                      <a:pt x="1345" y="1917"/>
                    </a:lnTo>
                    <a:lnTo>
                      <a:pt x="1353" y="1917"/>
                    </a:lnTo>
                    <a:lnTo>
                      <a:pt x="1362" y="1918"/>
                    </a:lnTo>
                    <a:lnTo>
                      <a:pt x="1372" y="1920"/>
                    </a:lnTo>
                    <a:lnTo>
                      <a:pt x="1383" y="1923"/>
                    </a:lnTo>
                    <a:lnTo>
                      <a:pt x="1393" y="1924"/>
                    </a:lnTo>
                    <a:lnTo>
                      <a:pt x="1404" y="1927"/>
                    </a:lnTo>
                    <a:lnTo>
                      <a:pt x="1414" y="1930"/>
                    </a:lnTo>
                    <a:lnTo>
                      <a:pt x="1424" y="1934"/>
                    </a:lnTo>
                    <a:lnTo>
                      <a:pt x="1433" y="1938"/>
                    </a:lnTo>
                    <a:lnTo>
                      <a:pt x="1443" y="1943"/>
                    </a:lnTo>
                    <a:lnTo>
                      <a:pt x="1433" y="1941"/>
                    </a:lnTo>
                    <a:lnTo>
                      <a:pt x="1422" y="1940"/>
                    </a:lnTo>
                    <a:lnTo>
                      <a:pt x="1412" y="1940"/>
                    </a:lnTo>
                    <a:lnTo>
                      <a:pt x="1400" y="1938"/>
                    </a:lnTo>
                    <a:lnTo>
                      <a:pt x="1390" y="1937"/>
                    </a:lnTo>
                    <a:lnTo>
                      <a:pt x="1379" y="1934"/>
                    </a:lnTo>
                    <a:lnTo>
                      <a:pt x="1369" y="1933"/>
                    </a:lnTo>
                    <a:lnTo>
                      <a:pt x="1359" y="1930"/>
                    </a:lnTo>
                    <a:lnTo>
                      <a:pt x="1352" y="1927"/>
                    </a:lnTo>
                    <a:lnTo>
                      <a:pt x="1346" y="1924"/>
                    </a:lnTo>
                    <a:lnTo>
                      <a:pt x="1339" y="1923"/>
                    </a:lnTo>
                    <a:lnTo>
                      <a:pt x="1332" y="1921"/>
                    </a:lnTo>
                    <a:lnTo>
                      <a:pt x="1330" y="1924"/>
                    </a:lnTo>
                    <a:lnTo>
                      <a:pt x="1330" y="1928"/>
                    </a:lnTo>
                    <a:lnTo>
                      <a:pt x="1330" y="1933"/>
                    </a:lnTo>
                    <a:lnTo>
                      <a:pt x="1330" y="1935"/>
                    </a:lnTo>
                    <a:lnTo>
                      <a:pt x="1339" y="1938"/>
                    </a:lnTo>
                    <a:lnTo>
                      <a:pt x="1347" y="1938"/>
                    </a:lnTo>
                    <a:lnTo>
                      <a:pt x="1356" y="1938"/>
                    </a:lnTo>
                    <a:lnTo>
                      <a:pt x="1365" y="1940"/>
                    </a:lnTo>
                    <a:lnTo>
                      <a:pt x="1375" y="1940"/>
                    </a:lnTo>
                    <a:lnTo>
                      <a:pt x="1384" y="1943"/>
                    </a:lnTo>
                    <a:lnTo>
                      <a:pt x="1393" y="1944"/>
                    </a:lnTo>
                    <a:lnTo>
                      <a:pt x="1403" y="1947"/>
                    </a:lnTo>
                    <a:lnTo>
                      <a:pt x="1412" y="1951"/>
                    </a:lnTo>
                    <a:lnTo>
                      <a:pt x="1420" y="1955"/>
                    </a:lnTo>
                    <a:lnTo>
                      <a:pt x="1429" y="1958"/>
                    </a:lnTo>
                    <a:lnTo>
                      <a:pt x="1437" y="1962"/>
                    </a:lnTo>
                    <a:lnTo>
                      <a:pt x="1429" y="1964"/>
                    </a:lnTo>
                    <a:lnTo>
                      <a:pt x="1420" y="1961"/>
                    </a:lnTo>
                    <a:lnTo>
                      <a:pt x="1412" y="1960"/>
                    </a:lnTo>
                    <a:lnTo>
                      <a:pt x="1403" y="1962"/>
                    </a:lnTo>
                    <a:lnTo>
                      <a:pt x="1330" y="1945"/>
                    </a:lnTo>
                    <a:lnTo>
                      <a:pt x="1328" y="1947"/>
                    </a:lnTo>
                    <a:lnTo>
                      <a:pt x="1326" y="1950"/>
                    </a:lnTo>
                    <a:lnTo>
                      <a:pt x="1325" y="1951"/>
                    </a:lnTo>
                    <a:lnTo>
                      <a:pt x="1323" y="1954"/>
                    </a:lnTo>
                    <a:lnTo>
                      <a:pt x="1330" y="1957"/>
                    </a:lnTo>
                    <a:lnTo>
                      <a:pt x="1337" y="1957"/>
                    </a:lnTo>
                    <a:lnTo>
                      <a:pt x="1345" y="1958"/>
                    </a:lnTo>
                    <a:lnTo>
                      <a:pt x="1352" y="1958"/>
                    </a:lnTo>
                    <a:lnTo>
                      <a:pt x="1362" y="1960"/>
                    </a:lnTo>
                    <a:lnTo>
                      <a:pt x="1372" y="1961"/>
                    </a:lnTo>
                    <a:lnTo>
                      <a:pt x="1382" y="1964"/>
                    </a:lnTo>
                    <a:lnTo>
                      <a:pt x="1390" y="1967"/>
                    </a:lnTo>
                    <a:lnTo>
                      <a:pt x="1400" y="1970"/>
                    </a:lnTo>
                    <a:lnTo>
                      <a:pt x="1410" y="1972"/>
                    </a:lnTo>
                    <a:lnTo>
                      <a:pt x="1419" y="1975"/>
                    </a:lnTo>
                    <a:lnTo>
                      <a:pt x="1429" y="1978"/>
                    </a:lnTo>
                    <a:lnTo>
                      <a:pt x="1432" y="1981"/>
                    </a:lnTo>
                    <a:lnTo>
                      <a:pt x="1436" y="1982"/>
                    </a:lnTo>
                    <a:lnTo>
                      <a:pt x="1439" y="1985"/>
                    </a:lnTo>
                    <a:lnTo>
                      <a:pt x="1440" y="1988"/>
                    </a:lnTo>
                    <a:lnTo>
                      <a:pt x="1434" y="1988"/>
                    </a:lnTo>
                    <a:lnTo>
                      <a:pt x="1429" y="1988"/>
                    </a:lnTo>
                    <a:lnTo>
                      <a:pt x="1423" y="1988"/>
                    </a:lnTo>
                    <a:lnTo>
                      <a:pt x="1417" y="1987"/>
                    </a:lnTo>
                    <a:lnTo>
                      <a:pt x="1412" y="1987"/>
                    </a:lnTo>
                    <a:lnTo>
                      <a:pt x="1404" y="1985"/>
                    </a:lnTo>
                    <a:lnTo>
                      <a:pt x="1399" y="1984"/>
                    </a:lnTo>
                    <a:lnTo>
                      <a:pt x="1393" y="1984"/>
                    </a:lnTo>
                    <a:lnTo>
                      <a:pt x="1379" y="1981"/>
                    </a:lnTo>
                    <a:lnTo>
                      <a:pt x="1366" y="1978"/>
                    </a:lnTo>
                    <a:lnTo>
                      <a:pt x="1352" y="1975"/>
                    </a:lnTo>
                    <a:lnTo>
                      <a:pt x="1339" y="1971"/>
                    </a:lnTo>
                    <a:lnTo>
                      <a:pt x="1325" y="1968"/>
                    </a:lnTo>
                    <a:lnTo>
                      <a:pt x="1310" y="1965"/>
                    </a:lnTo>
                    <a:lnTo>
                      <a:pt x="1298" y="1961"/>
                    </a:lnTo>
                    <a:lnTo>
                      <a:pt x="1283" y="1958"/>
                    </a:lnTo>
                    <a:lnTo>
                      <a:pt x="1279" y="1958"/>
                    </a:lnTo>
                    <a:lnTo>
                      <a:pt x="1275" y="1960"/>
                    </a:lnTo>
                    <a:lnTo>
                      <a:pt x="1269" y="1960"/>
                    </a:lnTo>
                    <a:lnTo>
                      <a:pt x="1265" y="1962"/>
                    </a:lnTo>
                    <a:lnTo>
                      <a:pt x="1285" y="1967"/>
                    </a:lnTo>
                    <a:lnTo>
                      <a:pt x="1305" y="1971"/>
                    </a:lnTo>
                    <a:lnTo>
                      <a:pt x="1325" y="1975"/>
                    </a:lnTo>
                    <a:lnTo>
                      <a:pt x="1345" y="1978"/>
                    </a:lnTo>
                    <a:lnTo>
                      <a:pt x="1365" y="1982"/>
                    </a:lnTo>
                    <a:lnTo>
                      <a:pt x="1384" y="1988"/>
                    </a:lnTo>
                    <a:lnTo>
                      <a:pt x="1403" y="1995"/>
                    </a:lnTo>
                    <a:lnTo>
                      <a:pt x="1422" y="2004"/>
                    </a:lnTo>
                    <a:lnTo>
                      <a:pt x="1427" y="2005"/>
                    </a:lnTo>
                    <a:lnTo>
                      <a:pt x="1432" y="2010"/>
                    </a:lnTo>
                    <a:lnTo>
                      <a:pt x="1437" y="2012"/>
                    </a:lnTo>
                    <a:lnTo>
                      <a:pt x="1441" y="2015"/>
                    </a:lnTo>
                    <a:lnTo>
                      <a:pt x="1437" y="2015"/>
                    </a:lnTo>
                    <a:lnTo>
                      <a:pt x="1434" y="2014"/>
                    </a:lnTo>
                    <a:lnTo>
                      <a:pt x="1430" y="2014"/>
                    </a:lnTo>
                    <a:lnTo>
                      <a:pt x="1426" y="2015"/>
                    </a:lnTo>
                    <a:lnTo>
                      <a:pt x="1402" y="2010"/>
                    </a:lnTo>
                    <a:lnTo>
                      <a:pt x="1379" y="2005"/>
                    </a:lnTo>
                    <a:lnTo>
                      <a:pt x="1355" y="2000"/>
                    </a:lnTo>
                    <a:lnTo>
                      <a:pt x="1330" y="1995"/>
                    </a:lnTo>
                    <a:lnTo>
                      <a:pt x="1306" y="1990"/>
                    </a:lnTo>
                    <a:lnTo>
                      <a:pt x="1283" y="1985"/>
                    </a:lnTo>
                    <a:lnTo>
                      <a:pt x="1259" y="1978"/>
                    </a:lnTo>
                    <a:lnTo>
                      <a:pt x="1236" y="1971"/>
                    </a:lnTo>
                    <a:lnTo>
                      <a:pt x="1231" y="1970"/>
                    </a:lnTo>
                    <a:lnTo>
                      <a:pt x="1225" y="1968"/>
                    </a:lnTo>
                    <a:lnTo>
                      <a:pt x="1219" y="1968"/>
                    </a:lnTo>
                    <a:lnTo>
                      <a:pt x="1215" y="1967"/>
                    </a:lnTo>
                    <a:lnTo>
                      <a:pt x="1209" y="1968"/>
                    </a:lnTo>
                    <a:lnTo>
                      <a:pt x="1204" y="1970"/>
                    </a:lnTo>
                    <a:lnTo>
                      <a:pt x="1198" y="1971"/>
                    </a:lnTo>
                    <a:lnTo>
                      <a:pt x="1194" y="1972"/>
                    </a:lnTo>
                    <a:lnTo>
                      <a:pt x="1199" y="1974"/>
                    </a:lnTo>
                    <a:lnTo>
                      <a:pt x="1204" y="1975"/>
                    </a:lnTo>
                    <a:lnTo>
                      <a:pt x="1209" y="1977"/>
                    </a:lnTo>
                    <a:lnTo>
                      <a:pt x="1215" y="1977"/>
                    </a:lnTo>
                    <a:lnTo>
                      <a:pt x="1221" y="1978"/>
                    </a:lnTo>
                    <a:lnTo>
                      <a:pt x="1226" y="1978"/>
                    </a:lnTo>
                    <a:lnTo>
                      <a:pt x="1232" y="1980"/>
                    </a:lnTo>
                    <a:lnTo>
                      <a:pt x="1238" y="1981"/>
                    </a:lnTo>
                    <a:lnTo>
                      <a:pt x="1256" y="1985"/>
                    </a:lnTo>
                    <a:lnTo>
                      <a:pt x="1273" y="1988"/>
                    </a:lnTo>
                    <a:lnTo>
                      <a:pt x="1292" y="1992"/>
                    </a:lnTo>
                    <a:lnTo>
                      <a:pt x="1309" y="1997"/>
                    </a:lnTo>
                    <a:lnTo>
                      <a:pt x="1326" y="2001"/>
                    </a:lnTo>
                    <a:lnTo>
                      <a:pt x="1343" y="2005"/>
                    </a:lnTo>
                    <a:lnTo>
                      <a:pt x="1362" y="2010"/>
                    </a:lnTo>
                    <a:lnTo>
                      <a:pt x="1379" y="2014"/>
                    </a:lnTo>
                    <a:lnTo>
                      <a:pt x="1387" y="2018"/>
                    </a:lnTo>
                    <a:lnTo>
                      <a:pt x="1396" y="2022"/>
                    </a:lnTo>
                    <a:lnTo>
                      <a:pt x="1404" y="2028"/>
                    </a:lnTo>
                    <a:lnTo>
                      <a:pt x="1413" y="2034"/>
                    </a:lnTo>
                    <a:lnTo>
                      <a:pt x="1396" y="2032"/>
                    </a:lnTo>
                    <a:lnTo>
                      <a:pt x="1380" y="2031"/>
                    </a:lnTo>
                    <a:lnTo>
                      <a:pt x="1365" y="2028"/>
                    </a:lnTo>
                    <a:lnTo>
                      <a:pt x="1349" y="2025"/>
                    </a:lnTo>
                    <a:lnTo>
                      <a:pt x="1333" y="2021"/>
                    </a:lnTo>
                    <a:lnTo>
                      <a:pt x="1319" y="2018"/>
                    </a:lnTo>
                    <a:lnTo>
                      <a:pt x="1303" y="2012"/>
                    </a:lnTo>
                    <a:lnTo>
                      <a:pt x="1288" y="2008"/>
                    </a:lnTo>
                    <a:lnTo>
                      <a:pt x="1273" y="2004"/>
                    </a:lnTo>
                    <a:lnTo>
                      <a:pt x="1258" y="1998"/>
                    </a:lnTo>
                    <a:lnTo>
                      <a:pt x="1242" y="1994"/>
                    </a:lnTo>
                    <a:lnTo>
                      <a:pt x="1228" y="1990"/>
                    </a:lnTo>
                    <a:lnTo>
                      <a:pt x="1212" y="1985"/>
                    </a:lnTo>
                    <a:lnTo>
                      <a:pt x="1196" y="1981"/>
                    </a:lnTo>
                    <a:lnTo>
                      <a:pt x="1181" y="1978"/>
                    </a:lnTo>
                    <a:lnTo>
                      <a:pt x="1165" y="1975"/>
                    </a:lnTo>
                    <a:lnTo>
                      <a:pt x="1161" y="1975"/>
                    </a:lnTo>
                    <a:lnTo>
                      <a:pt x="1157" y="1975"/>
                    </a:lnTo>
                    <a:lnTo>
                      <a:pt x="1152" y="1977"/>
                    </a:lnTo>
                    <a:lnTo>
                      <a:pt x="1148" y="1980"/>
                    </a:lnTo>
                    <a:lnTo>
                      <a:pt x="1157" y="1982"/>
                    </a:lnTo>
                    <a:lnTo>
                      <a:pt x="1166" y="1985"/>
                    </a:lnTo>
                    <a:lnTo>
                      <a:pt x="1176" y="1987"/>
                    </a:lnTo>
                    <a:lnTo>
                      <a:pt x="1186" y="1988"/>
                    </a:lnTo>
                    <a:lnTo>
                      <a:pt x="1196" y="1988"/>
                    </a:lnTo>
                    <a:lnTo>
                      <a:pt x="1206" y="1990"/>
                    </a:lnTo>
                    <a:lnTo>
                      <a:pt x="1216" y="1991"/>
                    </a:lnTo>
                    <a:lnTo>
                      <a:pt x="1226" y="1994"/>
                    </a:lnTo>
                    <a:lnTo>
                      <a:pt x="1246" y="2001"/>
                    </a:lnTo>
                    <a:lnTo>
                      <a:pt x="1268" y="2007"/>
                    </a:lnTo>
                    <a:lnTo>
                      <a:pt x="1288" y="2012"/>
                    </a:lnTo>
                    <a:lnTo>
                      <a:pt x="1309" y="2018"/>
                    </a:lnTo>
                    <a:lnTo>
                      <a:pt x="1329" y="2024"/>
                    </a:lnTo>
                    <a:lnTo>
                      <a:pt x="1350" y="2029"/>
                    </a:lnTo>
                    <a:lnTo>
                      <a:pt x="1370" y="2038"/>
                    </a:lnTo>
                    <a:lnTo>
                      <a:pt x="1389" y="2048"/>
                    </a:lnTo>
                    <a:lnTo>
                      <a:pt x="1390" y="2049"/>
                    </a:lnTo>
                    <a:lnTo>
                      <a:pt x="1392" y="2051"/>
                    </a:lnTo>
                    <a:lnTo>
                      <a:pt x="1392" y="2054"/>
                    </a:lnTo>
                    <a:lnTo>
                      <a:pt x="1392" y="2055"/>
                    </a:lnTo>
                    <a:lnTo>
                      <a:pt x="1386" y="2057"/>
                    </a:lnTo>
                    <a:lnTo>
                      <a:pt x="1379" y="2055"/>
                    </a:lnTo>
                    <a:lnTo>
                      <a:pt x="1373" y="2052"/>
                    </a:lnTo>
                    <a:lnTo>
                      <a:pt x="1367" y="2052"/>
                    </a:lnTo>
                    <a:lnTo>
                      <a:pt x="1362" y="2051"/>
                    </a:lnTo>
                    <a:lnTo>
                      <a:pt x="1356" y="2049"/>
                    </a:lnTo>
                    <a:lnTo>
                      <a:pt x="1350" y="2047"/>
                    </a:lnTo>
                    <a:lnTo>
                      <a:pt x="1345" y="2045"/>
                    </a:lnTo>
                    <a:lnTo>
                      <a:pt x="1339" y="2044"/>
                    </a:lnTo>
                    <a:lnTo>
                      <a:pt x="1333" y="2044"/>
                    </a:lnTo>
                    <a:lnTo>
                      <a:pt x="1328" y="2042"/>
                    </a:lnTo>
                    <a:lnTo>
                      <a:pt x="1322" y="2042"/>
                    </a:lnTo>
                    <a:lnTo>
                      <a:pt x="1309" y="2038"/>
                    </a:lnTo>
                    <a:lnTo>
                      <a:pt x="1296" y="2034"/>
                    </a:lnTo>
                    <a:lnTo>
                      <a:pt x="1282" y="2029"/>
                    </a:lnTo>
                    <a:lnTo>
                      <a:pt x="1269" y="2027"/>
                    </a:lnTo>
                    <a:lnTo>
                      <a:pt x="1255" y="2022"/>
                    </a:lnTo>
                    <a:lnTo>
                      <a:pt x="1242" y="2019"/>
                    </a:lnTo>
                    <a:lnTo>
                      <a:pt x="1229" y="2014"/>
                    </a:lnTo>
                    <a:lnTo>
                      <a:pt x="1216" y="2010"/>
                    </a:lnTo>
                    <a:lnTo>
                      <a:pt x="1206" y="2007"/>
                    </a:lnTo>
                    <a:lnTo>
                      <a:pt x="1196" y="2004"/>
                    </a:lnTo>
                    <a:lnTo>
                      <a:pt x="1186" y="2000"/>
                    </a:lnTo>
                    <a:lnTo>
                      <a:pt x="1178" y="1997"/>
                    </a:lnTo>
                    <a:lnTo>
                      <a:pt x="1168" y="1994"/>
                    </a:lnTo>
                    <a:lnTo>
                      <a:pt x="1158" y="1991"/>
                    </a:lnTo>
                    <a:lnTo>
                      <a:pt x="1148" y="1988"/>
                    </a:lnTo>
                    <a:lnTo>
                      <a:pt x="1138" y="1985"/>
                    </a:lnTo>
                    <a:lnTo>
                      <a:pt x="1131" y="1982"/>
                    </a:lnTo>
                    <a:lnTo>
                      <a:pt x="1124" y="1982"/>
                    </a:lnTo>
                    <a:lnTo>
                      <a:pt x="1117" y="1982"/>
                    </a:lnTo>
                    <a:lnTo>
                      <a:pt x="1110" y="1984"/>
                    </a:lnTo>
                    <a:lnTo>
                      <a:pt x="1107" y="1987"/>
                    </a:lnTo>
                    <a:lnTo>
                      <a:pt x="1131" y="1992"/>
                    </a:lnTo>
                    <a:lnTo>
                      <a:pt x="1155" y="1998"/>
                    </a:lnTo>
                    <a:lnTo>
                      <a:pt x="1179" y="2005"/>
                    </a:lnTo>
                    <a:lnTo>
                      <a:pt x="1204" y="2012"/>
                    </a:lnTo>
                    <a:lnTo>
                      <a:pt x="1228" y="2019"/>
                    </a:lnTo>
                    <a:lnTo>
                      <a:pt x="1252" y="2027"/>
                    </a:lnTo>
                    <a:lnTo>
                      <a:pt x="1275" y="2034"/>
                    </a:lnTo>
                    <a:lnTo>
                      <a:pt x="1299" y="2042"/>
                    </a:lnTo>
                    <a:lnTo>
                      <a:pt x="1306" y="2045"/>
                    </a:lnTo>
                    <a:lnTo>
                      <a:pt x="1313" y="2047"/>
                    </a:lnTo>
                    <a:lnTo>
                      <a:pt x="1319" y="2051"/>
                    </a:lnTo>
                    <a:lnTo>
                      <a:pt x="1326" y="2054"/>
                    </a:lnTo>
                    <a:lnTo>
                      <a:pt x="1333" y="2057"/>
                    </a:lnTo>
                    <a:lnTo>
                      <a:pt x="1339" y="2059"/>
                    </a:lnTo>
                    <a:lnTo>
                      <a:pt x="1346" y="2064"/>
                    </a:lnTo>
                    <a:lnTo>
                      <a:pt x="1353" y="2067"/>
                    </a:lnTo>
                    <a:lnTo>
                      <a:pt x="1350" y="2068"/>
                    </a:lnTo>
                    <a:lnTo>
                      <a:pt x="1336" y="2065"/>
                    </a:lnTo>
                    <a:lnTo>
                      <a:pt x="1322" y="2062"/>
                    </a:lnTo>
                    <a:lnTo>
                      <a:pt x="1308" y="2059"/>
                    </a:lnTo>
                    <a:lnTo>
                      <a:pt x="1293" y="2055"/>
                    </a:lnTo>
                    <a:lnTo>
                      <a:pt x="1280" y="2051"/>
                    </a:lnTo>
                    <a:lnTo>
                      <a:pt x="1266" y="2047"/>
                    </a:lnTo>
                    <a:lnTo>
                      <a:pt x="1252" y="2042"/>
                    </a:lnTo>
                    <a:lnTo>
                      <a:pt x="1239" y="2038"/>
                    </a:lnTo>
                    <a:lnTo>
                      <a:pt x="1219" y="2031"/>
                    </a:lnTo>
                    <a:lnTo>
                      <a:pt x="1201" y="2024"/>
                    </a:lnTo>
                    <a:lnTo>
                      <a:pt x="1181" y="2018"/>
                    </a:lnTo>
                    <a:lnTo>
                      <a:pt x="1162" y="2011"/>
                    </a:lnTo>
                    <a:lnTo>
                      <a:pt x="1142" y="2004"/>
                    </a:lnTo>
                    <a:lnTo>
                      <a:pt x="1122" y="1998"/>
                    </a:lnTo>
                    <a:lnTo>
                      <a:pt x="1102" y="1992"/>
                    </a:lnTo>
                    <a:lnTo>
                      <a:pt x="1082" y="1987"/>
                    </a:lnTo>
                    <a:lnTo>
                      <a:pt x="1077" y="1988"/>
                    </a:lnTo>
                    <a:lnTo>
                      <a:pt x="1071" y="1988"/>
                    </a:lnTo>
                    <a:lnTo>
                      <a:pt x="1065" y="1988"/>
                    </a:lnTo>
                    <a:lnTo>
                      <a:pt x="1060" y="1990"/>
                    </a:lnTo>
                    <a:lnTo>
                      <a:pt x="1070" y="1992"/>
                    </a:lnTo>
                    <a:lnTo>
                      <a:pt x="1081" y="1997"/>
                    </a:lnTo>
                    <a:lnTo>
                      <a:pt x="1091" y="2000"/>
                    </a:lnTo>
                    <a:lnTo>
                      <a:pt x="1102" y="2001"/>
                    </a:lnTo>
                    <a:lnTo>
                      <a:pt x="1114" y="2004"/>
                    </a:lnTo>
                    <a:lnTo>
                      <a:pt x="1125" y="2007"/>
                    </a:lnTo>
                    <a:lnTo>
                      <a:pt x="1137" y="2010"/>
                    </a:lnTo>
                    <a:lnTo>
                      <a:pt x="1148" y="2012"/>
                    </a:lnTo>
                    <a:lnTo>
                      <a:pt x="1157" y="2015"/>
                    </a:lnTo>
                    <a:lnTo>
                      <a:pt x="1165" y="2017"/>
                    </a:lnTo>
                    <a:lnTo>
                      <a:pt x="1172" y="2019"/>
                    </a:lnTo>
                    <a:lnTo>
                      <a:pt x="1181" y="2021"/>
                    </a:lnTo>
                    <a:lnTo>
                      <a:pt x="1189" y="2024"/>
                    </a:lnTo>
                    <a:lnTo>
                      <a:pt x="1198" y="2027"/>
                    </a:lnTo>
                    <a:lnTo>
                      <a:pt x="1205" y="2031"/>
                    </a:lnTo>
                    <a:lnTo>
                      <a:pt x="1212" y="2037"/>
                    </a:lnTo>
                    <a:lnTo>
                      <a:pt x="1209" y="2039"/>
                    </a:lnTo>
                    <a:lnTo>
                      <a:pt x="1218" y="2042"/>
                    </a:lnTo>
                    <a:lnTo>
                      <a:pt x="1226" y="2045"/>
                    </a:lnTo>
                    <a:lnTo>
                      <a:pt x="1233" y="2048"/>
                    </a:lnTo>
                    <a:lnTo>
                      <a:pt x="1242" y="2052"/>
                    </a:lnTo>
                    <a:lnTo>
                      <a:pt x="1214" y="2048"/>
                    </a:lnTo>
                    <a:lnTo>
                      <a:pt x="1186" y="2041"/>
                    </a:lnTo>
                    <a:lnTo>
                      <a:pt x="1159" y="2032"/>
                    </a:lnTo>
                    <a:lnTo>
                      <a:pt x="1132" y="2024"/>
                    </a:lnTo>
                    <a:lnTo>
                      <a:pt x="1107" y="2015"/>
                    </a:lnTo>
                    <a:lnTo>
                      <a:pt x="1080" y="2007"/>
                    </a:lnTo>
                    <a:lnTo>
                      <a:pt x="1053" y="1998"/>
                    </a:lnTo>
                    <a:lnTo>
                      <a:pt x="1025" y="1991"/>
                    </a:lnTo>
                    <a:lnTo>
                      <a:pt x="1020" y="1990"/>
                    </a:lnTo>
                    <a:lnTo>
                      <a:pt x="1013" y="1988"/>
                    </a:lnTo>
                    <a:lnTo>
                      <a:pt x="1007" y="1987"/>
                    </a:lnTo>
                    <a:lnTo>
                      <a:pt x="1000" y="1985"/>
                    </a:lnTo>
                    <a:lnTo>
                      <a:pt x="994" y="1985"/>
                    </a:lnTo>
                    <a:lnTo>
                      <a:pt x="987" y="1985"/>
                    </a:lnTo>
                    <a:lnTo>
                      <a:pt x="981" y="1985"/>
                    </a:lnTo>
                    <a:lnTo>
                      <a:pt x="974" y="1987"/>
                    </a:lnTo>
                    <a:lnTo>
                      <a:pt x="973" y="1987"/>
                    </a:lnTo>
                    <a:lnTo>
                      <a:pt x="971" y="1987"/>
                    </a:lnTo>
                    <a:lnTo>
                      <a:pt x="970" y="1987"/>
                    </a:lnTo>
                    <a:lnTo>
                      <a:pt x="968" y="1988"/>
                    </a:lnTo>
                    <a:lnTo>
                      <a:pt x="970" y="1990"/>
                    </a:lnTo>
                    <a:lnTo>
                      <a:pt x="971" y="1991"/>
                    </a:lnTo>
                    <a:lnTo>
                      <a:pt x="974" y="1991"/>
                    </a:lnTo>
                    <a:lnTo>
                      <a:pt x="976" y="1991"/>
                    </a:lnTo>
                    <a:lnTo>
                      <a:pt x="994" y="1994"/>
                    </a:lnTo>
                    <a:lnTo>
                      <a:pt x="1014" y="1998"/>
                    </a:lnTo>
                    <a:lnTo>
                      <a:pt x="1033" y="2001"/>
                    </a:lnTo>
                    <a:lnTo>
                      <a:pt x="1051" y="2007"/>
                    </a:lnTo>
                    <a:lnTo>
                      <a:pt x="1068" y="2011"/>
                    </a:lnTo>
                    <a:lnTo>
                      <a:pt x="1087" y="2017"/>
                    </a:lnTo>
                    <a:lnTo>
                      <a:pt x="1105" y="2021"/>
                    </a:lnTo>
                    <a:lnTo>
                      <a:pt x="1122" y="2027"/>
                    </a:lnTo>
                    <a:lnTo>
                      <a:pt x="1132" y="2029"/>
                    </a:lnTo>
                    <a:lnTo>
                      <a:pt x="1142" y="2032"/>
                    </a:lnTo>
                    <a:lnTo>
                      <a:pt x="1152" y="2037"/>
                    </a:lnTo>
                    <a:lnTo>
                      <a:pt x="1162" y="2039"/>
                    </a:lnTo>
                    <a:lnTo>
                      <a:pt x="1161" y="2041"/>
                    </a:lnTo>
                    <a:lnTo>
                      <a:pt x="1159" y="2042"/>
                    </a:lnTo>
                    <a:lnTo>
                      <a:pt x="1158" y="2044"/>
                    </a:lnTo>
                    <a:lnTo>
                      <a:pt x="1157" y="2047"/>
                    </a:lnTo>
                    <a:lnTo>
                      <a:pt x="1175" y="2052"/>
                    </a:lnTo>
                    <a:lnTo>
                      <a:pt x="1195" y="2058"/>
                    </a:lnTo>
                    <a:lnTo>
                      <a:pt x="1214" y="2064"/>
                    </a:lnTo>
                    <a:lnTo>
                      <a:pt x="1232" y="2071"/>
                    </a:lnTo>
                    <a:lnTo>
                      <a:pt x="1251" y="2078"/>
                    </a:lnTo>
                    <a:lnTo>
                      <a:pt x="1269" y="2085"/>
                    </a:lnTo>
                    <a:lnTo>
                      <a:pt x="1288" y="2092"/>
                    </a:lnTo>
                    <a:lnTo>
                      <a:pt x="1306" y="2099"/>
                    </a:lnTo>
                    <a:lnTo>
                      <a:pt x="1308" y="2101"/>
                    </a:lnTo>
                    <a:lnTo>
                      <a:pt x="1285" y="2095"/>
                    </a:lnTo>
                    <a:lnTo>
                      <a:pt x="1262" y="2088"/>
                    </a:lnTo>
                    <a:lnTo>
                      <a:pt x="1239" y="2079"/>
                    </a:lnTo>
                    <a:lnTo>
                      <a:pt x="1216" y="2072"/>
                    </a:lnTo>
                    <a:lnTo>
                      <a:pt x="1194" y="2065"/>
                    </a:lnTo>
                    <a:lnTo>
                      <a:pt x="1171" y="2057"/>
                    </a:lnTo>
                    <a:lnTo>
                      <a:pt x="1147" y="2049"/>
                    </a:lnTo>
                    <a:lnTo>
                      <a:pt x="1124" y="2044"/>
                    </a:lnTo>
                    <a:lnTo>
                      <a:pt x="1105" y="2044"/>
                    </a:lnTo>
                    <a:lnTo>
                      <a:pt x="1094" y="2035"/>
                    </a:lnTo>
                    <a:lnTo>
                      <a:pt x="1081" y="2031"/>
                    </a:lnTo>
                    <a:lnTo>
                      <a:pt x="1070" y="2028"/>
                    </a:lnTo>
                    <a:lnTo>
                      <a:pt x="1057" y="2024"/>
                    </a:lnTo>
                    <a:lnTo>
                      <a:pt x="1044" y="2021"/>
                    </a:lnTo>
                    <a:lnTo>
                      <a:pt x="1033" y="2018"/>
                    </a:lnTo>
                    <a:lnTo>
                      <a:pt x="1020" y="2015"/>
                    </a:lnTo>
                    <a:lnTo>
                      <a:pt x="1007" y="2011"/>
                    </a:lnTo>
                    <a:lnTo>
                      <a:pt x="994" y="2008"/>
                    </a:lnTo>
                    <a:lnTo>
                      <a:pt x="987" y="2004"/>
                    </a:lnTo>
                    <a:lnTo>
                      <a:pt x="980" y="2000"/>
                    </a:lnTo>
                    <a:lnTo>
                      <a:pt x="971" y="1995"/>
                    </a:lnTo>
                    <a:lnTo>
                      <a:pt x="963" y="1992"/>
                    </a:lnTo>
                    <a:lnTo>
                      <a:pt x="954" y="1990"/>
                    </a:lnTo>
                    <a:lnTo>
                      <a:pt x="946" y="1990"/>
                    </a:lnTo>
                    <a:lnTo>
                      <a:pt x="936" y="1991"/>
                    </a:lnTo>
                    <a:lnTo>
                      <a:pt x="927" y="1994"/>
                    </a:lnTo>
                    <a:lnTo>
                      <a:pt x="933" y="1997"/>
                    </a:lnTo>
                    <a:lnTo>
                      <a:pt x="953" y="2001"/>
                    </a:lnTo>
                    <a:lnTo>
                      <a:pt x="971" y="2005"/>
                    </a:lnTo>
                    <a:lnTo>
                      <a:pt x="990" y="2011"/>
                    </a:lnTo>
                    <a:lnTo>
                      <a:pt x="1008" y="2017"/>
                    </a:lnTo>
                    <a:lnTo>
                      <a:pt x="1027" y="2022"/>
                    </a:lnTo>
                    <a:lnTo>
                      <a:pt x="1045" y="2028"/>
                    </a:lnTo>
                    <a:lnTo>
                      <a:pt x="1064" y="2034"/>
                    </a:lnTo>
                    <a:lnTo>
                      <a:pt x="1084" y="2038"/>
                    </a:lnTo>
                    <a:lnTo>
                      <a:pt x="1090" y="2041"/>
                    </a:lnTo>
                    <a:lnTo>
                      <a:pt x="1092" y="2047"/>
                    </a:lnTo>
                    <a:lnTo>
                      <a:pt x="1095" y="2052"/>
                    </a:lnTo>
                    <a:lnTo>
                      <a:pt x="1102" y="2054"/>
                    </a:lnTo>
                    <a:lnTo>
                      <a:pt x="1119" y="2059"/>
                    </a:lnTo>
                    <a:lnTo>
                      <a:pt x="1138" y="2065"/>
                    </a:lnTo>
                    <a:lnTo>
                      <a:pt x="1155" y="2071"/>
                    </a:lnTo>
                    <a:lnTo>
                      <a:pt x="1172" y="2076"/>
                    </a:lnTo>
                    <a:lnTo>
                      <a:pt x="1189" y="2084"/>
                    </a:lnTo>
                    <a:lnTo>
                      <a:pt x="1206" y="2089"/>
                    </a:lnTo>
                    <a:lnTo>
                      <a:pt x="1225" y="2094"/>
                    </a:lnTo>
                    <a:lnTo>
                      <a:pt x="1242" y="2099"/>
                    </a:lnTo>
                    <a:lnTo>
                      <a:pt x="1243" y="2101"/>
                    </a:lnTo>
                    <a:lnTo>
                      <a:pt x="1246" y="2102"/>
                    </a:lnTo>
                    <a:lnTo>
                      <a:pt x="1248" y="2102"/>
                    </a:lnTo>
                    <a:lnTo>
                      <a:pt x="1249" y="2105"/>
                    </a:lnTo>
                    <a:lnTo>
                      <a:pt x="1236" y="2102"/>
                    </a:lnTo>
                    <a:lnTo>
                      <a:pt x="1225" y="2099"/>
                    </a:lnTo>
                    <a:lnTo>
                      <a:pt x="1212" y="2095"/>
                    </a:lnTo>
                    <a:lnTo>
                      <a:pt x="1199" y="2091"/>
                    </a:lnTo>
                    <a:lnTo>
                      <a:pt x="1188" y="2086"/>
                    </a:lnTo>
                    <a:lnTo>
                      <a:pt x="1175" y="2082"/>
                    </a:lnTo>
                    <a:lnTo>
                      <a:pt x="1162" y="2078"/>
                    </a:lnTo>
                    <a:lnTo>
                      <a:pt x="1149" y="2075"/>
                    </a:lnTo>
                    <a:lnTo>
                      <a:pt x="1132" y="2069"/>
                    </a:lnTo>
                    <a:lnTo>
                      <a:pt x="1117" y="2064"/>
                    </a:lnTo>
                    <a:lnTo>
                      <a:pt x="1101" y="2058"/>
                    </a:lnTo>
                    <a:lnTo>
                      <a:pt x="1084" y="2052"/>
                    </a:lnTo>
                    <a:lnTo>
                      <a:pt x="1067" y="2048"/>
                    </a:lnTo>
                    <a:lnTo>
                      <a:pt x="1050" y="2044"/>
                    </a:lnTo>
                    <a:lnTo>
                      <a:pt x="1033" y="2041"/>
                    </a:lnTo>
                    <a:lnTo>
                      <a:pt x="1014" y="2039"/>
                    </a:lnTo>
                    <a:lnTo>
                      <a:pt x="1010" y="2035"/>
                    </a:lnTo>
                    <a:lnTo>
                      <a:pt x="1003" y="2034"/>
                    </a:lnTo>
                    <a:lnTo>
                      <a:pt x="997" y="2031"/>
                    </a:lnTo>
                    <a:lnTo>
                      <a:pt x="991" y="2028"/>
                    </a:lnTo>
                    <a:lnTo>
                      <a:pt x="978" y="2025"/>
                    </a:lnTo>
                    <a:lnTo>
                      <a:pt x="967" y="2021"/>
                    </a:lnTo>
                    <a:lnTo>
                      <a:pt x="956" y="2017"/>
                    </a:lnTo>
                    <a:lnTo>
                      <a:pt x="944" y="2011"/>
                    </a:lnTo>
                    <a:lnTo>
                      <a:pt x="933" y="2007"/>
                    </a:lnTo>
                    <a:lnTo>
                      <a:pt x="921" y="2002"/>
                    </a:lnTo>
                    <a:lnTo>
                      <a:pt x="909" y="1998"/>
                    </a:lnTo>
                    <a:lnTo>
                      <a:pt x="896" y="1997"/>
                    </a:lnTo>
                    <a:lnTo>
                      <a:pt x="893" y="1998"/>
                    </a:lnTo>
                    <a:lnTo>
                      <a:pt x="889" y="1998"/>
                    </a:lnTo>
                    <a:lnTo>
                      <a:pt x="884" y="2000"/>
                    </a:lnTo>
                    <a:lnTo>
                      <a:pt x="882" y="2001"/>
                    </a:lnTo>
                    <a:lnTo>
                      <a:pt x="886" y="2004"/>
                    </a:lnTo>
                    <a:lnTo>
                      <a:pt x="899" y="2007"/>
                    </a:lnTo>
                    <a:lnTo>
                      <a:pt x="911" y="2010"/>
                    </a:lnTo>
                    <a:lnTo>
                      <a:pt x="923" y="2012"/>
                    </a:lnTo>
                    <a:lnTo>
                      <a:pt x="936" y="2017"/>
                    </a:lnTo>
                    <a:lnTo>
                      <a:pt x="947" y="2019"/>
                    </a:lnTo>
                    <a:lnTo>
                      <a:pt x="960" y="2024"/>
                    </a:lnTo>
                    <a:lnTo>
                      <a:pt x="971" y="2028"/>
                    </a:lnTo>
                    <a:lnTo>
                      <a:pt x="984" y="2031"/>
                    </a:lnTo>
                    <a:lnTo>
                      <a:pt x="997" y="2039"/>
                    </a:lnTo>
                    <a:lnTo>
                      <a:pt x="1023" y="2048"/>
                    </a:lnTo>
                    <a:lnTo>
                      <a:pt x="1047" y="2058"/>
                    </a:lnTo>
                    <a:lnTo>
                      <a:pt x="1072" y="2067"/>
                    </a:lnTo>
                    <a:lnTo>
                      <a:pt x="1098" y="2076"/>
                    </a:lnTo>
                    <a:lnTo>
                      <a:pt x="1122" y="2085"/>
                    </a:lnTo>
                    <a:lnTo>
                      <a:pt x="1148" y="2095"/>
                    </a:lnTo>
                    <a:lnTo>
                      <a:pt x="1172" y="2104"/>
                    </a:lnTo>
                    <a:lnTo>
                      <a:pt x="1198" y="2112"/>
                    </a:lnTo>
                    <a:lnTo>
                      <a:pt x="1192" y="2112"/>
                    </a:lnTo>
                    <a:lnTo>
                      <a:pt x="1186" y="2111"/>
                    </a:lnTo>
                    <a:lnTo>
                      <a:pt x="1181" y="2109"/>
                    </a:lnTo>
                    <a:lnTo>
                      <a:pt x="1175" y="2106"/>
                    </a:lnTo>
                    <a:lnTo>
                      <a:pt x="1168" y="2104"/>
                    </a:lnTo>
                    <a:lnTo>
                      <a:pt x="1162" y="2102"/>
                    </a:lnTo>
                    <a:lnTo>
                      <a:pt x="1157" y="2099"/>
                    </a:lnTo>
                    <a:lnTo>
                      <a:pt x="1151" y="2098"/>
                    </a:lnTo>
                    <a:lnTo>
                      <a:pt x="1129" y="2091"/>
                    </a:lnTo>
                    <a:lnTo>
                      <a:pt x="1110" y="2084"/>
                    </a:lnTo>
                    <a:lnTo>
                      <a:pt x="1090" y="2078"/>
                    </a:lnTo>
                    <a:lnTo>
                      <a:pt x="1070" y="2071"/>
                    </a:lnTo>
                    <a:lnTo>
                      <a:pt x="1048" y="2064"/>
                    </a:lnTo>
                    <a:lnTo>
                      <a:pt x="1028" y="2057"/>
                    </a:lnTo>
                    <a:lnTo>
                      <a:pt x="1008" y="2049"/>
                    </a:lnTo>
                    <a:lnTo>
                      <a:pt x="987" y="2042"/>
                    </a:lnTo>
                    <a:lnTo>
                      <a:pt x="980" y="2039"/>
                    </a:lnTo>
                    <a:lnTo>
                      <a:pt x="971" y="2038"/>
                    </a:lnTo>
                    <a:lnTo>
                      <a:pt x="963" y="2037"/>
                    </a:lnTo>
                    <a:lnTo>
                      <a:pt x="954" y="2035"/>
                    </a:lnTo>
                    <a:lnTo>
                      <a:pt x="946" y="2034"/>
                    </a:lnTo>
                    <a:lnTo>
                      <a:pt x="937" y="2032"/>
                    </a:lnTo>
                    <a:lnTo>
                      <a:pt x="929" y="2029"/>
                    </a:lnTo>
                    <a:lnTo>
                      <a:pt x="921" y="2025"/>
                    </a:lnTo>
                    <a:lnTo>
                      <a:pt x="911" y="2022"/>
                    </a:lnTo>
                    <a:lnTo>
                      <a:pt x="903" y="2019"/>
                    </a:lnTo>
                    <a:lnTo>
                      <a:pt x="893" y="2015"/>
                    </a:lnTo>
                    <a:lnTo>
                      <a:pt x="884" y="2011"/>
                    </a:lnTo>
                    <a:lnTo>
                      <a:pt x="874" y="2008"/>
                    </a:lnTo>
                    <a:lnTo>
                      <a:pt x="866" y="2005"/>
                    </a:lnTo>
                    <a:lnTo>
                      <a:pt x="856" y="2005"/>
                    </a:lnTo>
                    <a:lnTo>
                      <a:pt x="846" y="2007"/>
                    </a:lnTo>
                    <a:lnTo>
                      <a:pt x="847" y="2010"/>
                    </a:lnTo>
                    <a:lnTo>
                      <a:pt x="850" y="2010"/>
                    </a:lnTo>
                    <a:lnTo>
                      <a:pt x="853" y="2011"/>
                    </a:lnTo>
                    <a:lnTo>
                      <a:pt x="856" y="2012"/>
                    </a:lnTo>
                    <a:lnTo>
                      <a:pt x="864" y="2014"/>
                    </a:lnTo>
                    <a:lnTo>
                      <a:pt x="874" y="2017"/>
                    </a:lnTo>
                    <a:lnTo>
                      <a:pt x="883" y="2018"/>
                    </a:lnTo>
                    <a:lnTo>
                      <a:pt x="892" y="2021"/>
                    </a:lnTo>
                    <a:lnTo>
                      <a:pt x="900" y="2024"/>
                    </a:lnTo>
                    <a:lnTo>
                      <a:pt x="909" y="2025"/>
                    </a:lnTo>
                    <a:lnTo>
                      <a:pt x="916" y="2029"/>
                    </a:lnTo>
                    <a:lnTo>
                      <a:pt x="924" y="2032"/>
                    </a:lnTo>
                    <a:lnTo>
                      <a:pt x="927" y="2037"/>
                    </a:lnTo>
                    <a:lnTo>
                      <a:pt x="943" y="2042"/>
                    </a:lnTo>
                    <a:lnTo>
                      <a:pt x="960" y="2048"/>
                    </a:lnTo>
                    <a:lnTo>
                      <a:pt x="976" y="2054"/>
                    </a:lnTo>
                    <a:lnTo>
                      <a:pt x="991" y="2059"/>
                    </a:lnTo>
                    <a:lnTo>
                      <a:pt x="1008" y="2065"/>
                    </a:lnTo>
                    <a:lnTo>
                      <a:pt x="1024" y="2071"/>
                    </a:lnTo>
                    <a:lnTo>
                      <a:pt x="1040" y="2076"/>
                    </a:lnTo>
                    <a:lnTo>
                      <a:pt x="1057" y="2082"/>
                    </a:lnTo>
                    <a:lnTo>
                      <a:pt x="1072" y="2088"/>
                    </a:lnTo>
                    <a:lnTo>
                      <a:pt x="1088" y="2094"/>
                    </a:lnTo>
                    <a:lnTo>
                      <a:pt x="1105" y="2099"/>
                    </a:lnTo>
                    <a:lnTo>
                      <a:pt x="1121" y="2105"/>
                    </a:lnTo>
                    <a:lnTo>
                      <a:pt x="1137" y="2112"/>
                    </a:lnTo>
                    <a:lnTo>
                      <a:pt x="1152" y="2118"/>
                    </a:lnTo>
                    <a:lnTo>
                      <a:pt x="1168" y="2125"/>
                    </a:lnTo>
                    <a:lnTo>
                      <a:pt x="1184" y="2132"/>
                    </a:lnTo>
                    <a:lnTo>
                      <a:pt x="1169" y="2126"/>
                    </a:lnTo>
                    <a:lnTo>
                      <a:pt x="1154" y="2122"/>
                    </a:lnTo>
                    <a:lnTo>
                      <a:pt x="1139" y="2116"/>
                    </a:lnTo>
                    <a:lnTo>
                      <a:pt x="1124" y="2111"/>
                    </a:lnTo>
                    <a:lnTo>
                      <a:pt x="1110" y="2106"/>
                    </a:lnTo>
                    <a:lnTo>
                      <a:pt x="1094" y="2101"/>
                    </a:lnTo>
                    <a:lnTo>
                      <a:pt x="1080" y="2095"/>
                    </a:lnTo>
                    <a:lnTo>
                      <a:pt x="1064" y="2091"/>
                    </a:lnTo>
                    <a:lnTo>
                      <a:pt x="1050" y="2085"/>
                    </a:lnTo>
                    <a:lnTo>
                      <a:pt x="1034" y="2079"/>
                    </a:lnTo>
                    <a:lnTo>
                      <a:pt x="1020" y="2075"/>
                    </a:lnTo>
                    <a:lnTo>
                      <a:pt x="1004" y="2069"/>
                    </a:lnTo>
                    <a:lnTo>
                      <a:pt x="990" y="2064"/>
                    </a:lnTo>
                    <a:lnTo>
                      <a:pt x="974" y="2059"/>
                    </a:lnTo>
                    <a:lnTo>
                      <a:pt x="960" y="2054"/>
                    </a:lnTo>
                    <a:lnTo>
                      <a:pt x="944" y="2049"/>
                    </a:lnTo>
                    <a:lnTo>
                      <a:pt x="937" y="2047"/>
                    </a:lnTo>
                    <a:lnTo>
                      <a:pt x="930" y="2045"/>
                    </a:lnTo>
                    <a:lnTo>
                      <a:pt x="924" y="2042"/>
                    </a:lnTo>
                    <a:lnTo>
                      <a:pt x="917" y="2039"/>
                    </a:lnTo>
                    <a:lnTo>
                      <a:pt x="910" y="2038"/>
                    </a:lnTo>
                    <a:lnTo>
                      <a:pt x="903" y="2037"/>
                    </a:lnTo>
                    <a:lnTo>
                      <a:pt x="896" y="2035"/>
                    </a:lnTo>
                    <a:lnTo>
                      <a:pt x="889" y="2035"/>
                    </a:lnTo>
                    <a:lnTo>
                      <a:pt x="879" y="2032"/>
                    </a:lnTo>
                    <a:lnTo>
                      <a:pt x="867" y="2027"/>
                    </a:lnTo>
                    <a:lnTo>
                      <a:pt x="857" y="2022"/>
                    </a:lnTo>
                    <a:lnTo>
                      <a:pt x="847" y="2018"/>
                    </a:lnTo>
                    <a:lnTo>
                      <a:pt x="837" y="2014"/>
                    </a:lnTo>
                    <a:lnTo>
                      <a:pt x="827" y="2011"/>
                    </a:lnTo>
                    <a:lnTo>
                      <a:pt x="817" y="2011"/>
                    </a:lnTo>
                    <a:lnTo>
                      <a:pt x="806" y="2014"/>
                    </a:lnTo>
                    <a:lnTo>
                      <a:pt x="815" y="2017"/>
                    </a:lnTo>
                    <a:lnTo>
                      <a:pt x="823" y="2018"/>
                    </a:lnTo>
                    <a:lnTo>
                      <a:pt x="832" y="2021"/>
                    </a:lnTo>
                    <a:lnTo>
                      <a:pt x="840" y="2022"/>
                    </a:lnTo>
                    <a:lnTo>
                      <a:pt x="849" y="2025"/>
                    </a:lnTo>
                    <a:lnTo>
                      <a:pt x="857" y="2028"/>
                    </a:lnTo>
                    <a:lnTo>
                      <a:pt x="867" y="2029"/>
                    </a:lnTo>
                    <a:lnTo>
                      <a:pt x="876" y="2032"/>
                    </a:lnTo>
                    <a:lnTo>
                      <a:pt x="877" y="2039"/>
                    </a:lnTo>
                    <a:lnTo>
                      <a:pt x="883" y="2044"/>
                    </a:lnTo>
                    <a:lnTo>
                      <a:pt x="890" y="2045"/>
                    </a:lnTo>
                    <a:lnTo>
                      <a:pt x="897" y="2048"/>
                    </a:lnTo>
                    <a:lnTo>
                      <a:pt x="921" y="2057"/>
                    </a:lnTo>
                    <a:lnTo>
                      <a:pt x="944" y="2065"/>
                    </a:lnTo>
                    <a:lnTo>
                      <a:pt x="968" y="2075"/>
                    </a:lnTo>
                    <a:lnTo>
                      <a:pt x="991" y="2084"/>
                    </a:lnTo>
                    <a:lnTo>
                      <a:pt x="1015" y="2094"/>
                    </a:lnTo>
                    <a:lnTo>
                      <a:pt x="1038" y="2102"/>
                    </a:lnTo>
                    <a:lnTo>
                      <a:pt x="1062" y="2109"/>
                    </a:lnTo>
                    <a:lnTo>
                      <a:pt x="1087" y="2116"/>
                    </a:lnTo>
                    <a:lnTo>
                      <a:pt x="1095" y="2119"/>
                    </a:lnTo>
                    <a:lnTo>
                      <a:pt x="1102" y="2124"/>
                    </a:lnTo>
                    <a:lnTo>
                      <a:pt x="1108" y="2128"/>
                    </a:lnTo>
                    <a:lnTo>
                      <a:pt x="1115" y="2132"/>
                    </a:lnTo>
                    <a:lnTo>
                      <a:pt x="1100" y="2126"/>
                    </a:lnTo>
                    <a:lnTo>
                      <a:pt x="1082" y="2121"/>
                    </a:lnTo>
                    <a:lnTo>
                      <a:pt x="1067" y="2115"/>
                    </a:lnTo>
                    <a:lnTo>
                      <a:pt x="1050" y="2109"/>
                    </a:lnTo>
                    <a:lnTo>
                      <a:pt x="1034" y="2104"/>
                    </a:lnTo>
                    <a:lnTo>
                      <a:pt x="1017" y="2098"/>
                    </a:lnTo>
                    <a:lnTo>
                      <a:pt x="1001" y="2091"/>
                    </a:lnTo>
                    <a:lnTo>
                      <a:pt x="984" y="2085"/>
                    </a:lnTo>
                    <a:lnTo>
                      <a:pt x="968" y="2079"/>
                    </a:lnTo>
                    <a:lnTo>
                      <a:pt x="951" y="2072"/>
                    </a:lnTo>
                    <a:lnTo>
                      <a:pt x="936" y="2067"/>
                    </a:lnTo>
                    <a:lnTo>
                      <a:pt x="919" y="2061"/>
                    </a:lnTo>
                    <a:lnTo>
                      <a:pt x="901" y="2055"/>
                    </a:lnTo>
                    <a:lnTo>
                      <a:pt x="886" y="2049"/>
                    </a:lnTo>
                    <a:lnTo>
                      <a:pt x="869" y="2044"/>
                    </a:lnTo>
                    <a:lnTo>
                      <a:pt x="852" y="2038"/>
                    </a:lnTo>
                    <a:lnTo>
                      <a:pt x="842" y="2037"/>
                    </a:lnTo>
                    <a:lnTo>
                      <a:pt x="832" y="2037"/>
                    </a:lnTo>
                    <a:lnTo>
                      <a:pt x="823" y="2035"/>
                    </a:lnTo>
                    <a:lnTo>
                      <a:pt x="816" y="2029"/>
                    </a:lnTo>
                    <a:lnTo>
                      <a:pt x="809" y="2025"/>
                    </a:lnTo>
                    <a:lnTo>
                      <a:pt x="802" y="2021"/>
                    </a:lnTo>
                    <a:lnTo>
                      <a:pt x="795" y="2018"/>
                    </a:lnTo>
                    <a:lnTo>
                      <a:pt x="788" y="2015"/>
                    </a:lnTo>
                    <a:lnTo>
                      <a:pt x="783" y="2015"/>
                    </a:lnTo>
                    <a:lnTo>
                      <a:pt x="780" y="2017"/>
                    </a:lnTo>
                    <a:lnTo>
                      <a:pt x="778" y="2017"/>
                    </a:lnTo>
                    <a:lnTo>
                      <a:pt x="775" y="2018"/>
                    </a:lnTo>
                    <a:lnTo>
                      <a:pt x="783" y="2022"/>
                    </a:lnTo>
                    <a:lnTo>
                      <a:pt x="795" y="2025"/>
                    </a:lnTo>
                    <a:lnTo>
                      <a:pt x="805" y="2028"/>
                    </a:lnTo>
                    <a:lnTo>
                      <a:pt x="813" y="2034"/>
                    </a:lnTo>
                    <a:lnTo>
                      <a:pt x="812" y="2035"/>
                    </a:lnTo>
                    <a:lnTo>
                      <a:pt x="813" y="2038"/>
                    </a:lnTo>
                    <a:lnTo>
                      <a:pt x="815" y="2039"/>
                    </a:lnTo>
                    <a:lnTo>
                      <a:pt x="817" y="2041"/>
                    </a:lnTo>
                    <a:lnTo>
                      <a:pt x="833" y="2047"/>
                    </a:lnTo>
                    <a:lnTo>
                      <a:pt x="850" y="2054"/>
                    </a:lnTo>
                    <a:lnTo>
                      <a:pt x="866" y="2059"/>
                    </a:lnTo>
                    <a:lnTo>
                      <a:pt x="882" y="2067"/>
                    </a:lnTo>
                    <a:lnTo>
                      <a:pt x="897" y="2072"/>
                    </a:lnTo>
                    <a:lnTo>
                      <a:pt x="914" y="2079"/>
                    </a:lnTo>
                    <a:lnTo>
                      <a:pt x="930" y="2085"/>
                    </a:lnTo>
                    <a:lnTo>
                      <a:pt x="946" y="2091"/>
                    </a:lnTo>
                    <a:lnTo>
                      <a:pt x="944" y="2092"/>
                    </a:lnTo>
                    <a:lnTo>
                      <a:pt x="926" y="2086"/>
                    </a:lnTo>
                    <a:lnTo>
                      <a:pt x="906" y="2079"/>
                    </a:lnTo>
                    <a:lnTo>
                      <a:pt x="887" y="2074"/>
                    </a:lnTo>
                    <a:lnTo>
                      <a:pt x="869" y="2067"/>
                    </a:lnTo>
                    <a:lnTo>
                      <a:pt x="850" y="2059"/>
                    </a:lnTo>
                    <a:lnTo>
                      <a:pt x="832" y="2051"/>
                    </a:lnTo>
                    <a:lnTo>
                      <a:pt x="813" y="2044"/>
                    </a:lnTo>
                    <a:lnTo>
                      <a:pt x="795" y="2037"/>
                    </a:lnTo>
                    <a:lnTo>
                      <a:pt x="783" y="2037"/>
                    </a:lnTo>
                    <a:lnTo>
                      <a:pt x="773" y="2034"/>
                    </a:lnTo>
                    <a:lnTo>
                      <a:pt x="765" y="2028"/>
                    </a:lnTo>
                    <a:lnTo>
                      <a:pt x="756" y="2022"/>
                    </a:lnTo>
                    <a:lnTo>
                      <a:pt x="750" y="2021"/>
                    </a:lnTo>
                    <a:lnTo>
                      <a:pt x="745" y="2022"/>
                    </a:lnTo>
                    <a:lnTo>
                      <a:pt x="739" y="2024"/>
                    </a:lnTo>
                    <a:lnTo>
                      <a:pt x="733" y="2025"/>
                    </a:lnTo>
                    <a:lnTo>
                      <a:pt x="740" y="2027"/>
                    </a:lnTo>
                    <a:lnTo>
                      <a:pt x="749" y="2028"/>
                    </a:lnTo>
                    <a:lnTo>
                      <a:pt x="758" y="2031"/>
                    </a:lnTo>
                    <a:lnTo>
                      <a:pt x="765" y="2035"/>
                    </a:lnTo>
                    <a:lnTo>
                      <a:pt x="763" y="2039"/>
                    </a:lnTo>
                    <a:lnTo>
                      <a:pt x="786" y="2048"/>
                    </a:lnTo>
                    <a:lnTo>
                      <a:pt x="810" y="2058"/>
                    </a:lnTo>
                    <a:lnTo>
                      <a:pt x="833" y="2068"/>
                    </a:lnTo>
                    <a:lnTo>
                      <a:pt x="857" y="2076"/>
                    </a:lnTo>
                    <a:lnTo>
                      <a:pt x="880" y="2086"/>
                    </a:lnTo>
                    <a:lnTo>
                      <a:pt x="904" y="2096"/>
                    </a:lnTo>
                    <a:lnTo>
                      <a:pt x="927" y="2106"/>
                    </a:lnTo>
                    <a:lnTo>
                      <a:pt x="950" y="2116"/>
                    </a:lnTo>
                    <a:lnTo>
                      <a:pt x="960" y="2119"/>
                    </a:lnTo>
                    <a:lnTo>
                      <a:pt x="970" y="2124"/>
                    </a:lnTo>
                    <a:lnTo>
                      <a:pt x="980" y="2126"/>
                    </a:lnTo>
                    <a:lnTo>
                      <a:pt x="990" y="2131"/>
                    </a:lnTo>
                    <a:lnTo>
                      <a:pt x="983" y="2131"/>
                    </a:lnTo>
                    <a:lnTo>
                      <a:pt x="974" y="2129"/>
                    </a:lnTo>
                    <a:lnTo>
                      <a:pt x="967" y="2128"/>
                    </a:lnTo>
                    <a:lnTo>
                      <a:pt x="961" y="2124"/>
                    </a:lnTo>
                    <a:lnTo>
                      <a:pt x="954" y="2121"/>
                    </a:lnTo>
                    <a:lnTo>
                      <a:pt x="947" y="2116"/>
                    </a:lnTo>
                    <a:lnTo>
                      <a:pt x="940" y="2114"/>
                    </a:lnTo>
                    <a:lnTo>
                      <a:pt x="933" y="2111"/>
                    </a:lnTo>
                    <a:lnTo>
                      <a:pt x="909" y="2102"/>
                    </a:lnTo>
                    <a:lnTo>
                      <a:pt x="884" y="2092"/>
                    </a:lnTo>
                    <a:lnTo>
                      <a:pt x="860" y="2082"/>
                    </a:lnTo>
                    <a:lnTo>
                      <a:pt x="836" y="2072"/>
                    </a:lnTo>
                    <a:lnTo>
                      <a:pt x="812" y="2062"/>
                    </a:lnTo>
                    <a:lnTo>
                      <a:pt x="786" y="2054"/>
                    </a:lnTo>
                    <a:lnTo>
                      <a:pt x="762" y="2045"/>
                    </a:lnTo>
                    <a:lnTo>
                      <a:pt x="736" y="2037"/>
                    </a:lnTo>
                    <a:lnTo>
                      <a:pt x="729" y="2032"/>
                    </a:lnTo>
                    <a:lnTo>
                      <a:pt x="722" y="2029"/>
                    </a:lnTo>
                    <a:lnTo>
                      <a:pt x="715" y="2028"/>
                    </a:lnTo>
                    <a:lnTo>
                      <a:pt x="708" y="2025"/>
                    </a:lnTo>
                    <a:lnTo>
                      <a:pt x="699" y="2024"/>
                    </a:lnTo>
                    <a:lnTo>
                      <a:pt x="692" y="2024"/>
                    </a:lnTo>
                    <a:lnTo>
                      <a:pt x="683" y="2022"/>
                    </a:lnTo>
                    <a:lnTo>
                      <a:pt x="676" y="2022"/>
                    </a:lnTo>
                    <a:lnTo>
                      <a:pt x="688" y="2028"/>
                    </a:lnTo>
                    <a:lnTo>
                      <a:pt x="699" y="2034"/>
                    </a:lnTo>
                    <a:lnTo>
                      <a:pt x="712" y="2039"/>
                    </a:lnTo>
                    <a:lnTo>
                      <a:pt x="725" y="2044"/>
                    </a:lnTo>
                    <a:lnTo>
                      <a:pt x="738" y="2048"/>
                    </a:lnTo>
                    <a:lnTo>
                      <a:pt x="749" y="2054"/>
                    </a:lnTo>
                    <a:lnTo>
                      <a:pt x="762" y="2058"/>
                    </a:lnTo>
                    <a:lnTo>
                      <a:pt x="775" y="2064"/>
                    </a:lnTo>
                    <a:lnTo>
                      <a:pt x="790" y="2071"/>
                    </a:lnTo>
                    <a:lnTo>
                      <a:pt x="807" y="2078"/>
                    </a:lnTo>
                    <a:lnTo>
                      <a:pt x="825" y="2085"/>
                    </a:lnTo>
                    <a:lnTo>
                      <a:pt x="840" y="2092"/>
                    </a:lnTo>
                    <a:lnTo>
                      <a:pt x="857" y="2099"/>
                    </a:lnTo>
                    <a:lnTo>
                      <a:pt x="874" y="2106"/>
                    </a:lnTo>
                    <a:lnTo>
                      <a:pt x="890" y="2114"/>
                    </a:lnTo>
                    <a:lnTo>
                      <a:pt x="906" y="2122"/>
                    </a:lnTo>
                    <a:lnTo>
                      <a:pt x="906" y="2124"/>
                    </a:lnTo>
                    <a:lnTo>
                      <a:pt x="880" y="2115"/>
                    </a:lnTo>
                    <a:lnTo>
                      <a:pt x="854" y="2105"/>
                    </a:lnTo>
                    <a:lnTo>
                      <a:pt x="830" y="2095"/>
                    </a:lnTo>
                    <a:lnTo>
                      <a:pt x="806" y="2084"/>
                    </a:lnTo>
                    <a:lnTo>
                      <a:pt x="780" y="2074"/>
                    </a:lnTo>
                    <a:lnTo>
                      <a:pt x="756" y="2064"/>
                    </a:lnTo>
                    <a:lnTo>
                      <a:pt x="731" y="2054"/>
                    </a:lnTo>
                    <a:lnTo>
                      <a:pt x="705" y="2044"/>
                    </a:lnTo>
                    <a:lnTo>
                      <a:pt x="693" y="2039"/>
                    </a:lnTo>
                    <a:lnTo>
                      <a:pt x="681" y="2034"/>
                    </a:lnTo>
                    <a:lnTo>
                      <a:pt x="668" y="2029"/>
                    </a:lnTo>
                    <a:lnTo>
                      <a:pt x="656" y="2024"/>
                    </a:lnTo>
                    <a:lnTo>
                      <a:pt x="642" y="2019"/>
                    </a:lnTo>
                    <a:lnTo>
                      <a:pt x="629" y="2017"/>
                    </a:lnTo>
                    <a:lnTo>
                      <a:pt x="617" y="2012"/>
                    </a:lnTo>
                    <a:lnTo>
                      <a:pt x="602" y="2011"/>
                    </a:lnTo>
                    <a:lnTo>
                      <a:pt x="601" y="2011"/>
                    </a:lnTo>
                    <a:lnTo>
                      <a:pt x="608" y="2015"/>
                    </a:lnTo>
                    <a:lnTo>
                      <a:pt x="615" y="2019"/>
                    </a:lnTo>
                    <a:lnTo>
                      <a:pt x="622" y="2024"/>
                    </a:lnTo>
                    <a:lnTo>
                      <a:pt x="629" y="2027"/>
                    </a:lnTo>
                    <a:lnTo>
                      <a:pt x="636" y="2031"/>
                    </a:lnTo>
                    <a:lnTo>
                      <a:pt x="645" y="2034"/>
                    </a:lnTo>
                    <a:lnTo>
                      <a:pt x="652" y="2037"/>
                    </a:lnTo>
                    <a:lnTo>
                      <a:pt x="659" y="2039"/>
                    </a:lnTo>
                    <a:lnTo>
                      <a:pt x="686" y="2052"/>
                    </a:lnTo>
                    <a:lnTo>
                      <a:pt x="715" y="2064"/>
                    </a:lnTo>
                    <a:lnTo>
                      <a:pt x="742" y="2075"/>
                    </a:lnTo>
                    <a:lnTo>
                      <a:pt x="770" y="2086"/>
                    </a:lnTo>
                    <a:lnTo>
                      <a:pt x="799" y="2098"/>
                    </a:lnTo>
                    <a:lnTo>
                      <a:pt x="827" y="2109"/>
                    </a:lnTo>
                    <a:lnTo>
                      <a:pt x="854" y="2122"/>
                    </a:lnTo>
                    <a:lnTo>
                      <a:pt x="883" y="2133"/>
                    </a:lnTo>
                    <a:lnTo>
                      <a:pt x="877" y="2132"/>
                    </a:lnTo>
                    <a:lnTo>
                      <a:pt x="870" y="2131"/>
                    </a:lnTo>
                    <a:lnTo>
                      <a:pt x="862" y="2129"/>
                    </a:lnTo>
                    <a:lnTo>
                      <a:pt x="853" y="2128"/>
                    </a:lnTo>
                    <a:lnTo>
                      <a:pt x="835" y="2121"/>
                    </a:lnTo>
                    <a:lnTo>
                      <a:pt x="816" y="2112"/>
                    </a:lnTo>
                    <a:lnTo>
                      <a:pt x="797" y="2105"/>
                    </a:lnTo>
                    <a:lnTo>
                      <a:pt x="779" y="2096"/>
                    </a:lnTo>
                    <a:lnTo>
                      <a:pt x="760" y="2089"/>
                    </a:lnTo>
                    <a:lnTo>
                      <a:pt x="740" y="2081"/>
                    </a:lnTo>
                    <a:lnTo>
                      <a:pt x="722" y="2074"/>
                    </a:lnTo>
                    <a:lnTo>
                      <a:pt x="703" y="2067"/>
                    </a:lnTo>
                    <a:lnTo>
                      <a:pt x="685" y="2058"/>
                    </a:lnTo>
                    <a:lnTo>
                      <a:pt x="666" y="2051"/>
                    </a:lnTo>
                    <a:lnTo>
                      <a:pt x="648" y="2044"/>
                    </a:lnTo>
                    <a:lnTo>
                      <a:pt x="629" y="2037"/>
                    </a:lnTo>
                    <a:lnTo>
                      <a:pt x="609" y="2028"/>
                    </a:lnTo>
                    <a:lnTo>
                      <a:pt x="591" y="2021"/>
                    </a:lnTo>
                    <a:lnTo>
                      <a:pt x="571" y="2014"/>
                    </a:lnTo>
                    <a:lnTo>
                      <a:pt x="552" y="2007"/>
                    </a:lnTo>
                    <a:lnTo>
                      <a:pt x="517" y="1997"/>
                    </a:lnTo>
                    <a:lnTo>
                      <a:pt x="515" y="1998"/>
                    </a:lnTo>
                    <a:lnTo>
                      <a:pt x="532" y="2007"/>
                    </a:lnTo>
                    <a:lnTo>
                      <a:pt x="551" y="2015"/>
                    </a:lnTo>
                    <a:lnTo>
                      <a:pt x="570" y="2024"/>
                    </a:lnTo>
                    <a:lnTo>
                      <a:pt x="588" y="2032"/>
                    </a:lnTo>
                    <a:lnTo>
                      <a:pt x="605" y="2041"/>
                    </a:lnTo>
                    <a:lnTo>
                      <a:pt x="624" y="2048"/>
                    </a:lnTo>
                    <a:lnTo>
                      <a:pt x="642" y="2057"/>
                    </a:lnTo>
                    <a:lnTo>
                      <a:pt x="659" y="2065"/>
                    </a:lnTo>
                    <a:lnTo>
                      <a:pt x="675" y="2072"/>
                    </a:lnTo>
                    <a:lnTo>
                      <a:pt x="692" y="2081"/>
                    </a:lnTo>
                    <a:lnTo>
                      <a:pt x="709" y="2088"/>
                    </a:lnTo>
                    <a:lnTo>
                      <a:pt x="726" y="2094"/>
                    </a:lnTo>
                    <a:lnTo>
                      <a:pt x="743" y="2101"/>
                    </a:lnTo>
                    <a:lnTo>
                      <a:pt x="759" y="2108"/>
                    </a:lnTo>
                    <a:lnTo>
                      <a:pt x="776" y="2116"/>
                    </a:lnTo>
                    <a:lnTo>
                      <a:pt x="793" y="2124"/>
                    </a:lnTo>
                    <a:lnTo>
                      <a:pt x="792" y="2124"/>
                    </a:lnTo>
                    <a:lnTo>
                      <a:pt x="790" y="2125"/>
                    </a:lnTo>
                    <a:lnTo>
                      <a:pt x="789" y="2125"/>
                    </a:lnTo>
                    <a:lnTo>
                      <a:pt x="786" y="2125"/>
                    </a:lnTo>
                    <a:lnTo>
                      <a:pt x="772" y="2118"/>
                    </a:lnTo>
                    <a:lnTo>
                      <a:pt x="758" y="2112"/>
                    </a:lnTo>
                    <a:lnTo>
                      <a:pt x="743" y="2106"/>
                    </a:lnTo>
                    <a:lnTo>
                      <a:pt x="729" y="2102"/>
                    </a:lnTo>
                    <a:lnTo>
                      <a:pt x="713" y="2096"/>
                    </a:lnTo>
                    <a:lnTo>
                      <a:pt x="699" y="2091"/>
                    </a:lnTo>
                    <a:lnTo>
                      <a:pt x="686" y="2084"/>
                    </a:lnTo>
                    <a:lnTo>
                      <a:pt x="672" y="2076"/>
                    </a:lnTo>
                    <a:lnTo>
                      <a:pt x="659" y="2071"/>
                    </a:lnTo>
                    <a:lnTo>
                      <a:pt x="646" y="2067"/>
                    </a:lnTo>
                    <a:lnTo>
                      <a:pt x="634" y="2061"/>
                    </a:lnTo>
                    <a:lnTo>
                      <a:pt x="621" y="2055"/>
                    </a:lnTo>
                    <a:lnTo>
                      <a:pt x="608" y="2049"/>
                    </a:lnTo>
                    <a:lnTo>
                      <a:pt x="595" y="2044"/>
                    </a:lnTo>
                    <a:lnTo>
                      <a:pt x="582" y="2038"/>
                    </a:lnTo>
                    <a:lnTo>
                      <a:pt x="570" y="2032"/>
                    </a:lnTo>
                    <a:lnTo>
                      <a:pt x="555" y="2025"/>
                    </a:lnTo>
                    <a:lnTo>
                      <a:pt x="541" y="2019"/>
                    </a:lnTo>
                    <a:lnTo>
                      <a:pt x="525" y="2012"/>
                    </a:lnTo>
                    <a:lnTo>
                      <a:pt x="511" y="2007"/>
                    </a:lnTo>
                    <a:lnTo>
                      <a:pt x="497" y="2001"/>
                    </a:lnTo>
                    <a:lnTo>
                      <a:pt x="481" y="1995"/>
                    </a:lnTo>
                    <a:lnTo>
                      <a:pt x="467" y="1988"/>
                    </a:lnTo>
                    <a:lnTo>
                      <a:pt x="453" y="1982"/>
                    </a:lnTo>
                    <a:lnTo>
                      <a:pt x="428" y="1977"/>
                    </a:lnTo>
                    <a:lnTo>
                      <a:pt x="426" y="1980"/>
                    </a:lnTo>
                    <a:lnTo>
                      <a:pt x="444" y="1988"/>
                    </a:lnTo>
                    <a:lnTo>
                      <a:pt x="461" y="1995"/>
                    </a:lnTo>
                    <a:lnTo>
                      <a:pt x="478" y="2004"/>
                    </a:lnTo>
                    <a:lnTo>
                      <a:pt x="497" y="2012"/>
                    </a:lnTo>
                    <a:lnTo>
                      <a:pt x="514" y="2021"/>
                    </a:lnTo>
                    <a:lnTo>
                      <a:pt x="531" y="2029"/>
                    </a:lnTo>
                    <a:lnTo>
                      <a:pt x="548" y="2038"/>
                    </a:lnTo>
                    <a:lnTo>
                      <a:pt x="567" y="2047"/>
                    </a:lnTo>
                    <a:lnTo>
                      <a:pt x="584" y="2055"/>
                    </a:lnTo>
                    <a:lnTo>
                      <a:pt x="601" y="2064"/>
                    </a:lnTo>
                    <a:lnTo>
                      <a:pt x="618" y="2072"/>
                    </a:lnTo>
                    <a:lnTo>
                      <a:pt x="635" y="2079"/>
                    </a:lnTo>
                    <a:lnTo>
                      <a:pt x="654" y="2088"/>
                    </a:lnTo>
                    <a:lnTo>
                      <a:pt x="671" y="2095"/>
                    </a:lnTo>
                    <a:lnTo>
                      <a:pt x="688" y="2102"/>
                    </a:lnTo>
                    <a:lnTo>
                      <a:pt x="706" y="2109"/>
                    </a:lnTo>
                    <a:lnTo>
                      <a:pt x="733" y="2122"/>
                    </a:lnTo>
                    <a:lnTo>
                      <a:pt x="719" y="2121"/>
                    </a:lnTo>
                    <a:lnTo>
                      <a:pt x="705" y="2114"/>
                    </a:lnTo>
                    <a:lnTo>
                      <a:pt x="691" y="2108"/>
                    </a:lnTo>
                    <a:lnTo>
                      <a:pt x="675" y="2101"/>
                    </a:lnTo>
                    <a:lnTo>
                      <a:pt x="661" y="2095"/>
                    </a:lnTo>
                    <a:lnTo>
                      <a:pt x="645" y="2088"/>
                    </a:lnTo>
                    <a:lnTo>
                      <a:pt x="631" y="2082"/>
                    </a:lnTo>
                    <a:lnTo>
                      <a:pt x="615" y="2075"/>
                    </a:lnTo>
                    <a:lnTo>
                      <a:pt x="601" y="2069"/>
                    </a:lnTo>
                    <a:lnTo>
                      <a:pt x="585" y="2062"/>
                    </a:lnTo>
                    <a:lnTo>
                      <a:pt x="571" y="2057"/>
                    </a:lnTo>
                    <a:lnTo>
                      <a:pt x="555" y="2049"/>
                    </a:lnTo>
                    <a:lnTo>
                      <a:pt x="541" y="2042"/>
                    </a:lnTo>
                    <a:lnTo>
                      <a:pt x="525" y="2035"/>
                    </a:lnTo>
                    <a:lnTo>
                      <a:pt x="511" y="2028"/>
                    </a:lnTo>
                    <a:lnTo>
                      <a:pt x="497" y="2021"/>
                    </a:lnTo>
                    <a:lnTo>
                      <a:pt x="483" y="2012"/>
                    </a:lnTo>
                    <a:lnTo>
                      <a:pt x="467" y="2007"/>
                    </a:lnTo>
                    <a:lnTo>
                      <a:pt x="453" y="2001"/>
                    </a:lnTo>
                    <a:lnTo>
                      <a:pt x="437" y="1995"/>
                    </a:lnTo>
                    <a:lnTo>
                      <a:pt x="421" y="1990"/>
                    </a:lnTo>
                    <a:lnTo>
                      <a:pt x="407" y="1984"/>
                    </a:lnTo>
                    <a:lnTo>
                      <a:pt x="391" y="1978"/>
                    </a:lnTo>
                    <a:lnTo>
                      <a:pt x="376" y="1972"/>
                    </a:lnTo>
                    <a:lnTo>
                      <a:pt x="360" y="1967"/>
                    </a:lnTo>
                    <a:lnTo>
                      <a:pt x="356" y="1965"/>
                    </a:lnTo>
                    <a:lnTo>
                      <a:pt x="352" y="1964"/>
                    </a:lnTo>
                    <a:lnTo>
                      <a:pt x="347" y="1964"/>
                    </a:lnTo>
                    <a:lnTo>
                      <a:pt x="343" y="1965"/>
                    </a:lnTo>
                    <a:lnTo>
                      <a:pt x="352" y="1971"/>
                    </a:lnTo>
                    <a:lnTo>
                      <a:pt x="371" y="1980"/>
                    </a:lnTo>
                    <a:lnTo>
                      <a:pt x="393" y="1990"/>
                    </a:lnTo>
                    <a:lnTo>
                      <a:pt x="413" y="1998"/>
                    </a:lnTo>
                    <a:lnTo>
                      <a:pt x="433" y="2008"/>
                    </a:lnTo>
                    <a:lnTo>
                      <a:pt x="453" y="2018"/>
                    </a:lnTo>
                    <a:lnTo>
                      <a:pt x="473" y="2028"/>
                    </a:lnTo>
                    <a:lnTo>
                      <a:pt x="494" y="2038"/>
                    </a:lnTo>
                    <a:lnTo>
                      <a:pt x="514" y="2048"/>
                    </a:lnTo>
                    <a:lnTo>
                      <a:pt x="534" y="2058"/>
                    </a:lnTo>
                    <a:lnTo>
                      <a:pt x="554" y="2068"/>
                    </a:lnTo>
                    <a:lnTo>
                      <a:pt x="574" y="2078"/>
                    </a:lnTo>
                    <a:lnTo>
                      <a:pt x="594" y="2086"/>
                    </a:lnTo>
                    <a:lnTo>
                      <a:pt x="615" y="2096"/>
                    </a:lnTo>
                    <a:lnTo>
                      <a:pt x="635" y="2105"/>
                    </a:lnTo>
                    <a:lnTo>
                      <a:pt x="655" y="2114"/>
                    </a:lnTo>
                    <a:lnTo>
                      <a:pt x="676" y="2122"/>
                    </a:lnTo>
                    <a:lnTo>
                      <a:pt x="674" y="2122"/>
                    </a:lnTo>
                    <a:lnTo>
                      <a:pt x="671" y="2124"/>
                    </a:lnTo>
                    <a:lnTo>
                      <a:pt x="668" y="2124"/>
                    </a:lnTo>
                    <a:lnTo>
                      <a:pt x="665" y="2124"/>
                    </a:lnTo>
                    <a:lnTo>
                      <a:pt x="648" y="2116"/>
                    </a:lnTo>
                    <a:lnTo>
                      <a:pt x="632" y="2109"/>
                    </a:lnTo>
                    <a:lnTo>
                      <a:pt x="615" y="2102"/>
                    </a:lnTo>
                    <a:lnTo>
                      <a:pt x="598" y="2094"/>
                    </a:lnTo>
                    <a:lnTo>
                      <a:pt x="582" y="2086"/>
                    </a:lnTo>
                    <a:lnTo>
                      <a:pt x="565" y="2079"/>
                    </a:lnTo>
                    <a:lnTo>
                      <a:pt x="548" y="2072"/>
                    </a:lnTo>
                    <a:lnTo>
                      <a:pt x="531" y="2065"/>
                    </a:lnTo>
                    <a:lnTo>
                      <a:pt x="517" y="2057"/>
                    </a:lnTo>
                    <a:lnTo>
                      <a:pt x="503" y="2049"/>
                    </a:lnTo>
                    <a:lnTo>
                      <a:pt x="488" y="2042"/>
                    </a:lnTo>
                    <a:lnTo>
                      <a:pt x="474" y="2035"/>
                    </a:lnTo>
                    <a:lnTo>
                      <a:pt x="458" y="2029"/>
                    </a:lnTo>
                    <a:lnTo>
                      <a:pt x="444" y="2022"/>
                    </a:lnTo>
                    <a:lnTo>
                      <a:pt x="430" y="2015"/>
                    </a:lnTo>
                    <a:lnTo>
                      <a:pt x="416" y="2008"/>
                    </a:lnTo>
                    <a:lnTo>
                      <a:pt x="397" y="2001"/>
                    </a:lnTo>
                    <a:lnTo>
                      <a:pt x="379" y="1992"/>
                    </a:lnTo>
                    <a:lnTo>
                      <a:pt x="360" y="1984"/>
                    </a:lnTo>
                    <a:lnTo>
                      <a:pt x="342" y="1975"/>
                    </a:lnTo>
                    <a:lnTo>
                      <a:pt x="323" y="1968"/>
                    </a:lnTo>
                    <a:lnTo>
                      <a:pt x="304" y="1961"/>
                    </a:lnTo>
                    <a:lnTo>
                      <a:pt x="285" y="1955"/>
                    </a:lnTo>
                    <a:lnTo>
                      <a:pt x="265" y="1951"/>
                    </a:lnTo>
                    <a:lnTo>
                      <a:pt x="263" y="1951"/>
                    </a:lnTo>
                    <a:lnTo>
                      <a:pt x="273" y="1957"/>
                    </a:lnTo>
                    <a:lnTo>
                      <a:pt x="283" y="1962"/>
                    </a:lnTo>
                    <a:lnTo>
                      <a:pt x="293" y="1968"/>
                    </a:lnTo>
                    <a:lnTo>
                      <a:pt x="304" y="1974"/>
                    </a:lnTo>
                    <a:lnTo>
                      <a:pt x="314" y="1978"/>
                    </a:lnTo>
                    <a:lnTo>
                      <a:pt x="324" y="1982"/>
                    </a:lnTo>
                    <a:lnTo>
                      <a:pt x="336" y="1988"/>
                    </a:lnTo>
                    <a:lnTo>
                      <a:pt x="346" y="1992"/>
                    </a:lnTo>
                    <a:lnTo>
                      <a:pt x="364" y="2000"/>
                    </a:lnTo>
                    <a:lnTo>
                      <a:pt x="381" y="2007"/>
                    </a:lnTo>
                    <a:lnTo>
                      <a:pt x="400" y="2015"/>
                    </a:lnTo>
                    <a:lnTo>
                      <a:pt x="417" y="2024"/>
                    </a:lnTo>
                    <a:lnTo>
                      <a:pt x="434" y="2032"/>
                    </a:lnTo>
                    <a:lnTo>
                      <a:pt x="453" y="2041"/>
                    </a:lnTo>
                    <a:lnTo>
                      <a:pt x="470" y="2049"/>
                    </a:lnTo>
                    <a:lnTo>
                      <a:pt x="487" y="2058"/>
                    </a:lnTo>
                    <a:lnTo>
                      <a:pt x="504" y="2067"/>
                    </a:lnTo>
                    <a:lnTo>
                      <a:pt x="521" y="2075"/>
                    </a:lnTo>
                    <a:lnTo>
                      <a:pt x="540" y="2084"/>
                    </a:lnTo>
                    <a:lnTo>
                      <a:pt x="557" y="2092"/>
                    </a:lnTo>
                    <a:lnTo>
                      <a:pt x="574" y="2101"/>
                    </a:lnTo>
                    <a:lnTo>
                      <a:pt x="592" y="2109"/>
                    </a:lnTo>
                    <a:lnTo>
                      <a:pt x="609" y="2116"/>
                    </a:lnTo>
                    <a:lnTo>
                      <a:pt x="628" y="2124"/>
                    </a:lnTo>
                    <a:lnTo>
                      <a:pt x="621" y="2124"/>
                    </a:lnTo>
                    <a:lnTo>
                      <a:pt x="612" y="2122"/>
                    </a:lnTo>
                    <a:lnTo>
                      <a:pt x="607" y="2119"/>
                    </a:lnTo>
                    <a:lnTo>
                      <a:pt x="599" y="2116"/>
                    </a:lnTo>
                    <a:lnTo>
                      <a:pt x="592" y="2114"/>
                    </a:lnTo>
                    <a:lnTo>
                      <a:pt x="587" y="2109"/>
                    </a:lnTo>
                    <a:lnTo>
                      <a:pt x="579" y="2106"/>
                    </a:lnTo>
                    <a:lnTo>
                      <a:pt x="574" y="2104"/>
                    </a:lnTo>
                    <a:lnTo>
                      <a:pt x="550" y="2094"/>
                    </a:lnTo>
                    <a:lnTo>
                      <a:pt x="527" y="2084"/>
                    </a:lnTo>
                    <a:lnTo>
                      <a:pt x="503" y="2072"/>
                    </a:lnTo>
                    <a:lnTo>
                      <a:pt x="480" y="2062"/>
                    </a:lnTo>
                    <a:lnTo>
                      <a:pt x="457" y="2051"/>
                    </a:lnTo>
                    <a:lnTo>
                      <a:pt x="433" y="2039"/>
                    </a:lnTo>
                    <a:lnTo>
                      <a:pt x="410" y="2029"/>
                    </a:lnTo>
                    <a:lnTo>
                      <a:pt x="387" y="2018"/>
                    </a:lnTo>
                    <a:lnTo>
                      <a:pt x="363" y="2008"/>
                    </a:lnTo>
                    <a:lnTo>
                      <a:pt x="340" y="1997"/>
                    </a:lnTo>
                    <a:lnTo>
                      <a:pt x="316" y="1987"/>
                    </a:lnTo>
                    <a:lnTo>
                      <a:pt x="293" y="1977"/>
                    </a:lnTo>
                    <a:lnTo>
                      <a:pt x="269" y="1968"/>
                    </a:lnTo>
                    <a:lnTo>
                      <a:pt x="245" y="1958"/>
                    </a:lnTo>
                    <a:lnTo>
                      <a:pt x="220" y="1950"/>
                    </a:lnTo>
                    <a:lnTo>
                      <a:pt x="196" y="1943"/>
                    </a:lnTo>
                    <a:lnTo>
                      <a:pt x="193" y="1940"/>
                    </a:lnTo>
                    <a:lnTo>
                      <a:pt x="189" y="1938"/>
                    </a:lnTo>
                    <a:lnTo>
                      <a:pt x="186" y="1938"/>
                    </a:lnTo>
                    <a:lnTo>
                      <a:pt x="182" y="1938"/>
                    </a:lnTo>
                    <a:lnTo>
                      <a:pt x="191" y="1944"/>
                    </a:lnTo>
                    <a:lnTo>
                      <a:pt x="199" y="1948"/>
                    </a:lnTo>
                    <a:lnTo>
                      <a:pt x="208" y="1953"/>
                    </a:lnTo>
                    <a:lnTo>
                      <a:pt x="216" y="1955"/>
                    </a:lnTo>
                    <a:lnTo>
                      <a:pt x="225" y="1960"/>
                    </a:lnTo>
                    <a:lnTo>
                      <a:pt x="233" y="1964"/>
                    </a:lnTo>
                    <a:lnTo>
                      <a:pt x="242" y="1968"/>
                    </a:lnTo>
                    <a:lnTo>
                      <a:pt x="250" y="1972"/>
                    </a:lnTo>
                    <a:lnTo>
                      <a:pt x="269" y="1980"/>
                    </a:lnTo>
                    <a:lnTo>
                      <a:pt x="286" y="1988"/>
                    </a:lnTo>
                    <a:lnTo>
                      <a:pt x="303" y="1995"/>
                    </a:lnTo>
                    <a:lnTo>
                      <a:pt x="322" y="2004"/>
                    </a:lnTo>
                    <a:lnTo>
                      <a:pt x="339" y="2012"/>
                    </a:lnTo>
                    <a:lnTo>
                      <a:pt x="356" y="2021"/>
                    </a:lnTo>
                    <a:lnTo>
                      <a:pt x="373" y="2029"/>
                    </a:lnTo>
                    <a:lnTo>
                      <a:pt x="390" y="2038"/>
                    </a:lnTo>
                    <a:lnTo>
                      <a:pt x="409" y="2047"/>
                    </a:lnTo>
                    <a:lnTo>
                      <a:pt x="426" y="2055"/>
                    </a:lnTo>
                    <a:lnTo>
                      <a:pt x="443" y="2064"/>
                    </a:lnTo>
                    <a:lnTo>
                      <a:pt x="460" y="2072"/>
                    </a:lnTo>
                    <a:lnTo>
                      <a:pt x="477" y="2081"/>
                    </a:lnTo>
                    <a:lnTo>
                      <a:pt x="494" y="2089"/>
                    </a:lnTo>
                    <a:lnTo>
                      <a:pt x="513" y="2096"/>
                    </a:lnTo>
                    <a:lnTo>
                      <a:pt x="530" y="2105"/>
                    </a:lnTo>
                    <a:lnTo>
                      <a:pt x="568" y="2125"/>
                    </a:lnTo>
                    <a:lnTo>
                      <a:pt x="568" y="2126"/>
                    </a:lnTo>
                    <a:lnTo>
                      <a:pt x="567" y="2128"/>
                    </a:lnTo>
                    <a:lnTo>
                      <a:pt x="564" y="2128"/>
                    </a:lnTo>
                    <a:lnTo>
                      <a:pt x="562" y="2128"/>
                    </a:lnTo>
                    <a:lnTo>
                      <a:pt x="560" y="2126"/>
                    </a:lnTo>
                    <a:lnTo>
                      <a:pt x="557" y="2125"/>
                    </a:lnTo>
                    <a:lnTo>
                      <a:pt x="552" y="2124"/>
                    </a:lnTo>
                    <a:lnTo>
                      <a:pt x="550" y="2122"/>
                    </a:lnTo>
                    <a:lnTo>
                      <a:pt x="522" y="2109"/>
                    </a:lnTo>
                    <a:lnTo>
                      <a:pt x="497" y="2096"/>
                    </a:lnTo>
                    <a:lnTo>
                      <a:pt x="470" y="2084"/>
                    </a:lnTo>
                    <a:lnTo>
                      <a:pt x="444" y="2071"/>
                    </a:lnTo>
                    <a:lnTo>
                      <a:pt x="417" y="2058"/>
                    </a:lnTo>
                    <a:lnTo>
                      <a:pt x="391" y="2045"/>
                    </a:lnTo>
                    <a:lnTo>
                      <a:pt x="364" y="2032"/>
                    </a:lnTo>
                    <a:lnTo>
                      <a:pt x="339" y="2019"/>
                    </a:lnTo>
                    <a:lnTo>
                      <a:pt x="312" y="2008"/>
                    </a:lnTo>
                    <a:lnTo>
                      <a:pt x="285" y="1995"/>
                    </a:lnTo>
                    <a:lnTo>
                      <a:pt x="257" y="1984"/>
                    </a:lnTo>
                    <a:lnTo>
                      <a:pt x="230" y="1971"/>
                    </a:lnTo>
                    <a:lnTo>
                      <a:pt x="203" y="1960"/>
                    </a:lnTo>
                    <a:lnTo>
                      <a:pt x="176" y="1948"/>
                    </a:lnTo>
                    <a:lnTo>
                      <a:pt x="149" y="1937"/>
                    </a:lnTo>
                    <a:lnTo>
                      <a:pt x="122" y="1927"/>
                    </a:lnTo>
                    <a:lnTo>
                      <a:pt x="118" y="1927"/>
                    </a:lnTo>
                    <a:lnTo>
                      <a:pt x="114" y="1925"/>
                    </a:lnTo>
                    <a:lnTo>
                      <a:pt x="109" y="1924"/>
                    </a:lnTo>
                    <a:lnTo>
                      <a:pt x="106" y="1925"/>
                    </a:lnTo>
                    <a:lnTo>
                      <a:pt x="129" y="1937"/>
                    </a:lnTo>
                    <a:lnTo>
                      <a:pt x="152" y="1948"/>
                    </a:lnTo>
                    <a:lnTo>
                      <a:pt x="176" y="1958"/>
                    </a:lnTo>
                    <a:lnTo>
                      <a:pt x="199" y="1970"/>
                    </a:lnTo>
                    <a:lnTo>
                      <a:pt x="222" y="1981"/>
                    </a:lnTo>
                    <a:lnTo>
                      <a:pt x="246" y="1991"/>
                    </a:lnTo>
                    <a:lnTo>
                      <a:pt x="269" y="2002"/>
                    </a:lnTo>
                    <a:lnTo>
                      <a:pt x="292" y="2014"/>
                    </a:lnTo>
                    <a:lnTo>
                      <a:pt x="319" y="2028"/>
                    </a:lnTo>
                    <a:lnTo>
                      <a:pt x="346" y="2041"/>
                    </a:lnTo>
                    <a:lnTo>
                      <a:pt x="371" y="2055"/>
                    </a:lnTo>
                    <a:lnTo>
                      <a:pt x="399" y="2068"/>
                    </a:lnTo>
                    <a:lnTo>
                      <a:pt x="426" y="2082"/>
                    </a:lnTo>
                    <a:lnTo>
                      <a:pt x="453" y="2096"/>
                    </a:lnTo>
                    <a:lnTo>
                      <a:pt x="478" y="2109"/>
                    </a:lnTo>
                    <a:lnTo>
                      <a:pt x="505" y="2124"/>
                    </a:lnTo>
                    <a:lnTo>
                      <a:pt x="488" y="2124"/>
                    </a:lnTo>
                    <a:lnTo>
                      <a:pt x="475" y="2116"/>
                    </a:lnTo>
                    <a:lnTo>
                      <a:pt x="463" y="2109"/>
                    </a:lnTo>
                    <a:lnTo>
                      <a:pt x="448" y="2104"/>
                    </a:lnTo>
                    <a:lnTo>
                      <a:pt x="436" y="2096"/>
                    </a:lnTo>
                    <a:lnTo>
                      <a:pt x="423" y="2091"/>
                    </a:lnTo>
                    <a:lnTo>
                      <a:pt x="410" y="2084"/>
                    </a:lnTo>
                    <a:lnTo>
                      <a:pt x="397" y="2076"/>
                    </a:lnTo>
                    <a:lnTo>
                      <a:pt x="384" y="2068"/>
                    </a:lnTo>
                    <a:lnTo>
                      <a:pt x="366" y="2059"/>
                    </a:lnTo>
                    <a:lnTo>
                      <a:pt x="349" y="2051"/>
                    </a:lnTo>
                    <a:lnTo>
                      <a:pt x="330" y="2042"/>
                    </a:lnTo>
                    <a:lnTo>
                      <a:pt x="313" y="2032"/>
                    </a:lnTo>
                    <a:lnTo>
                      <a:pt x="296" y="2022"/>
                    </a:lnTo>
                    <a:lnTo>
                      <a:pt x="277" y="2014"/>
                    </a:lnTo>
                    <a:lnTo>
                      <a:pt x="260" y="2005"/>
                    </a:lnTo>
                    <a:lnTo>
                      <a:pt x="242" y="1997"/>
                    </a:lnTo>
                    <a:lnTo>
                      <a:pt x="220" y="1987"/>
                    </a:lnTo>
                    <a:lnTo>
                      <a:pt x="199" y="1977"/>
                    </a:lnTo>
                    <a:lnTo>
                      <a:pt x="176" y="1965"/>
                    </a:lnTo>
                    <a:lnTo>
                      <a:pt x="155" y="1955"/>
                    </a:lnTo>
                    <a:lnTo>
                      <a:pt x="134" y="1945"/>
                    </a:lnTo>
                    <a:lnTo>
                      <a:pt x="112" y="1935"/>
                    </a:lnTo>
                    <a:lnTo>
                      <a:pt x="89" y="1927"/>
                    </a:lnTo>
                    <a:lnTo>
                      <a:pt x="67" y="1920"/>
                    </a:lnTo>
                    <a:lnTo>
                      <a:pt x="64" y="1920"/>
                    </a:lnTo>
                    <a:lnTo>
                      <a:pt x="61" y="1920"/>
                    </a:lnTo>
                    <a:lnTo>
                      <a:pt x="58" y="1920"/>
                    </a:lnTo>
                    <a:lnTo>
                      <a:pt x="55" y="1921"/>
                    </a:lnTo>
                    <a:lnTo>
                      <a:pt x="79" y="1933"/>
                    </a:lnTo>
                    <a:lnTo>
                      <a:pt x="104" y="1945"/>
                    </a:lnTo>
                    <a:lnTo>
                      <a:pt x="128" y="1957"/>
                    </a:lnTo>
                    <a:lnTo>
                      <a:pt x="152" y="1968"/>
                    </a:lnTo>
                    <a:lnTo>
                      <a:pt x="175" y="1981"/>
                    </a:lnTo>
                    <a:lnTo>
                      <a:pt x="199" y="1992"/>
                    </a:lnTo>
                    <a:lnTo>
                      <a:pt x="223" y="2005"/>
                    </a:lnTo>
                    <a:lnTo>
                      <a:pt x="248" y="2017"/>
                    </a:lnTo>
                    <a:lnTo>
                      <a:pt x="273" y="2029"/>
                    </a:lnTo>
                    <a:lnTo>
                      <a:pt x="297" y="2044"/>
                    </a:lnTo>
                    <a:lnTo>
                      <a:pt x="322" y="2057"/>
                    </a:lnTo>
                    <a:lnTo>
                      <a:pt x="346" y="2071"/>
                    </a:lnTo>
                    <a:lnTo>
                      <a:pt x="371" y="2085"/>
                    </a:lnTo>
                    <a:lnTo>
                      <a:pt x="396" y="2099"/>
                    </a:lnTo>
                    <a:lnTo>
                      <a:pt x="420" y="2114"/>
                    </a:lnTo>
                    <a:lnTo>
                      <a:pt x="444" y="2128"/>
                    </a:lnTo>
                    <a:lnTo>
                      <a:pt x="443" y="2129"/>
                    </a:lnTo>
                    <a:lnTo>
                      <a:pt x="438" y="2129"/>
                    </a:lnTo>
                    <a:lnTo>
                      <a:pt x="434" y="2129"/>
                    </a:lnTo>
                    <a:lnTo>
                      <a:pt x="430" y="2128"/>
                    </a:lnTo>
                    <a:lnTo>
                      <a:pt x="406" y="2112"/>
                    </a:lnTo>
                    <a:lnTo>
                      <a:pt x="380" y="2098"/>
                    </a:lnTo>
                    <a:lnTo>
                      <a:pt x="354" y="2084"/>
                    </a:lnTo>
                    <a:lnTo>
                      <a:pt x="329" y="2069"/>
                    </a:lnTo>
                    <a:lnTo>
                      <a:pt x="304" y="2057"/>
                    </a:lnTo>
                    <a:lnTo>
                      <a:pt x="279" y="2042"/>
                    </a:lnTo>
                    <a:lnTo>
                      <a:pt x="253" y="2029"/>
                    </a:lnTo>
                    <a:lnTo>
                      <a:pt x="228" y="2017"/>
                    </a:lnTo>
                    <a:lnTo>
                      <a:pt x="202" y="2004"/>
                    </a:lnTo>
                    <a:lnTo>
                      <a:pt x="175" y="1990"/>
                    </a:lnTo>
                    <a:lnTo>
                      <a:pt x="149" y="1977"/>
                    </a:lnTo>
                    <a:lnTo>
                      <a:pt x="124" y="1964"/>
                    </a:lnTo>
                    <a:lnTo>
                      <a:pt x="98" y="1951"/>
                    </a:lnTo>
                    <a:lnTo>
                      <a:pt x="72" y="1938"/>
                    </a:lnTo>
                    <a:lnTo>
                      <a:pt x="47" y="1924"/>
                    </a:lnTo>
                    <a:lnTo>
                      <a:pt x="21" y="1911"/>
                    </a:lnTo>
                    <a:lnTo>
                      <a:pt x="15" y="1908"/>
                    </a:lnTo>
                    <a:lnTo>
                      <a:pt x="10" y="1905"/>
                    </a:lnTo>
                    <a:lnTo>
                      <a:pt x="4" y="1903"/>
                    </a:lnTo>
                    <a:lnTo>
                      <a:pt x="0" y="1900"/>
                    </a:lnTo>
                    <a:lnTo>
                      <a:pt x="2" y="1900"/>
                    </a:lnTo>
                    <a:lnTo>
                      <a:pt x="4" y="1897"/>
                    </a:lnTo>
                    <a:lnTo>
                      <a:pt x="4" y="1894"/>
                    </a:lnTo>
                    <a:lnTo>
                      <a:pt x="7" y="1894"/>
                    </a:lnTo>
                    <a:lnTo>
                      <a:pt x="44" y="1907"/>
                    </a:lnTo>
                    <a:lnTo>
                      <a:pt x="45" y="1904"/>
                    </a:lnTo>
                    <a:lnTo>
                      <a:pt x="38" y="1898"/>
                    </a:lnTo>
                    <a:lnTo>
                      <a:pt x="31" y="1896"/>
                    </a:lnTo>
                    <a:lnTo>
                      <a:pt x="24" y="1893"/>
                    </a:lnTo>
                    <a:lnTo>
                      <a:pt x="17" y="1888"/>
                    </a:lnTo>
                    <a:lnTo>
                      <a:pt x="20" y="1888"/>
                    </a:lnTo>
                    <a:lnTo>
                      <a:pt x="24" y="1888"/>
                    </a:lnTo>
                    <a:lnTo>
                      <a:pt x="28" y="1888"/>
                    </a:lnTo>
                    <a:lnTo>
                      <a:pt x="31" y="1887"/>
                    </a:lnTo>
                    <a:lnTo>
                      <a:pt x="31" y="1884"/>
                    </a:lnTo>
                    <a:lnTo>
                      <a:pt x="34" y="1887"/>
                    </a:lnTo>
                    <a:lnTo>
                      <a:pt x="37" y="1888"/>
                    </a:lnTo>
                    <a:lnTo>
                      <a:pt x="38" y="1888"/>
                    </a:lnTo>
                    <a:lnTo>
                      <a:pt x="41" y="1890"/>
                    </a:lnTo>
                    <a:lnTo>
                      <a:pt x="42" y="1888"/>
                    </a:lnTo>
                    <a:lnTo>
                      <a:pt x="44" y="1887"/>
                    </a:lnTo>
                    <a:lnTo>
                      <a:pt x="44" y="1886"/>
                    </a:lnTo>
                    <a:lnTo>
                      <a:pt x="44" y="1884"/>
                    </a:lnTo>
                    <a:lnTo>
                      <a:pt x="38" y="1881"/>
                    </a:lnTo>
                    <a:lnTo>
                      <a:pt x="49" y="1880"/>
                    </a:lnTo>
                    <a:lnTo>
                      <a:pt x="49" y="1877"/>
                    </a:lnTo>
                    <a:lnTo>
                      <a:pt x="54" y="1877"/>
                    </a:lnTo>
                    <a:lnTo>
                      <a:pt x="59" y="1877"/>
                    </a:lnTo>
                    <a:lnTo>
                      <a:pt x="64" y="1877"/>
                    </a:lnTo>
                    <a:lnTo>
                      <a:pt x="68" y="1876"/>
                    </a:lnTo>
                    <a:lnTo>
                      <a:pt x="68" y="1874"/>
                    </a:lnTo>
                    <a:lnTo>
                      <a:pt x="72" y="1874"/>
                    </a:lnTo>
                    <a:lnTo>
                      <a:pt x="78" y="1874"/>
                    </a:lnTo>
                    <a:lnTo>
                      <a:pt x="82" y="1873"/>
                    </a:lnTo>
                    <a:lnTo>
                      <a:pt x="85" y="1870"/>
                    </a:lnTo>
                    <a:lnTo>
                      <a:pt x="88" y="1870"/>
                    </a:lnTo>
                    <a:lnTo>
                      <a:pt x="92" y="1870"/>
                    </a:lnTo>
                    <a:lnTo>
                      <a:pt x="95" y="1870"/>
                    </a:lnTo>
                    <a:lnTo>
                      <a:pt x="96" y="1868"/>
                    </a:lnTo>
                    <a:lnTo>
                      <a:pt x="96" y="1866"/>
                    </a:lnTo>
                    <a:lnTo>
                      <a:pt x="98" y="1866"/>
                    </a:lnTo>
                    <a:lnTo>
                      <a:pt x="99" y="1866"/>
                    </a:lnTo>
                    <a:lnTo>
                      <a:pt x="102" y="1866"/>
                    </a:lnTo>
                    <a:lnTo>
                      <a:pt x="104" y="1866"/>
                    </a:lnTo>
                    <a:lnTo>
                      <a:pt x="104" y="1863"/>
                    </a:lnTo>
                    <a:lnTo>
                      <a:pt x="105" y="1863"/>
                    </a:lnTo>
                    <a:lnTo>
                      <a:pt x="106" y="1863"/>
                    </a:lnTo>
                    <a:lnTo>
                      <a:pt x="106" y="1860"/>
                    </a:lnTo>
                    <a:lnTo>
                      <a:pt x="109" y="1860"/>
                    </a:lnTo>
                    <a:lnTo>
                      <a:pt x="112" y="1860"/>
                    </a:lnTo>
                    <a:lnTo>
                      <a:pt x="114" y="1858"/>
                    </a:lnTo>
                    <a:lnTo>
                      <a:pt x="115" y="1857"/>
                    </a:lnTo>
                    <a:lnTo>
                      <a:pt x="115" y="1856"/>
                    </a:lnTo>
                    <a:lnTo>
                      <a:pt x="122" y="1856"/>
                    </a:lnTo>
                    <a:lnTo>
                      <a:pt x="129" y="1854"/>
                    </a:lnTo>
                    <a:lnTo>
                      <a:pt x="135" y="1851"/>
                    </a:lnTo>
                    <a:lnTo>
                      <a:pt x="142" y="1850"/>
                    </a:lnTo>
                    <a:lnTo>
                      <a:pt x="136" y="1841"/>
                    </a:lnTo>
                    <a:lnTo>
                      <a:pt x="141" y="1841"/>
                    </a:lnTo>
                    <a:lnTo>
                      <a:pt x="143" y="1844"/>
                    </a:lnTo>
                    <a:lnTo>
                      <a:pt x="146" y="1846"/>
                    </a:lnTo>
                    <a:lnTo>
                      <a:pt x="149" y="1847"/>
                    </a:lnTo>
                    <a:lnTo>
                      <a:pt x="155" y="1846"/>
                    </a:lnTo>
                    <a:lnTo>
                      <a:pt x="159" y="1844"/>
                    </a:lnTo>
                    <a:lnTo>
                      <a:pt x="163" y="1844"/>
                    </a:lnTo>
                    <a:lnTo>
                      <a:pt x="168" y="1843"/>
                    </a:lnTo>
                    <a:lnTo>
                      <a:pt x="168" y="1839"/>
                    </a:lnTo>
                    <a:lnTo>
                      <a:pt x="171" y="1837"/>
                    </a:lnTo>
                    <a:lnTo>
                      <a:pt x="172" y="1837"/>
                    </a:lnTo>
                    <a:lnTo>
                      <a:pt x="175" y="1839"/>
                    </a:lnTo>
                    <a:lnTo>
                      <a:pt x="176" y="1840"/>
                    </a:lnTo>
                    <a:lnTo>
                      <a:pt x="182" y="1839"/>
                    </a:lnTo>
                    <a:lnTo>
                      <a:pt x="186" y="1837"/>
                    </a:lnTo>
                    <a:lnTo>
                      <a:pt x="192" y="1836"/>
                    </a:lnTo>
                    <a:lnTo>
                      <a:pt x="196" y="1833"/>
                    </a:lnTo>
                    <a:lnTo>
                      <a:pt x="189" y="1827"/>
                    </a:lnTo>
                    <a:lnTo>
                      <a:pt x="193" y="1826"/>
                    </a:lnTo>
                    <a:lnTo>
                      <a:pt x="196" y="1827"/>
                    </a:lnTo>
                    <a:lnTo>
                      <a:pt x="199" y="1830"/>
                    </a:lnTo>
                    <a:lnTo>
                      <a:pt x="203" y="1831"/>
                    </a:lnTo>
                    <a:lnTo>
                      <a:pt x="212" y="1829"/>
                    </a:lnTo>
                    <a:lnTo>
                      <a:pt x="220" y="1827"/>
                    </a:lnTo>
                    <a:lnTo>
                      <a:pt x="229" y="1824"/>
                    </a:lnTo>
                    <a:lnTo>
                      <a:pt x="238" y="1823"/>
                    </a:lnTo>
                    <a:lnTo>
                      <a:pt x="246" y="1820"/>
                    </a:lnTo>
                    <a:lnTo>
                      <a:pt x="253" y="1817"/>
                    </a:lnTo>
                    <a:lnTo>
                      <a:pt x="262" y="1814"/>
                    </a:lnTo>
                    <a:lnTo>
                      <a:pt x="269" y="1811"/>
                    </a:lnTo>
                    <a:lnTo>
                      <a:pt x="266" y="1809"/>
                    </a:lnTo>
                    <a:lnTo>
                      <a:pt x="263" y="1806"/>
                    </a:lnTo>
                    <a:lnTo>
                      <a:pt x="259" y="1803"/>
                    </a:lnTo>
                    <a:lnTo>
                      <a:pt x="257" y="1799"/>
                    </a:lnTo>
                    <a:lnTo>
                      <a:pt x="263" y="1801"/>
                    </a:lnTo>
                    <a:lnTo>
                      <a:pt x="267" y="1804"/>
                    </a:lnTo>
                    <a:lnTo>
                      <a:pt x="273" y="1807"/>
                    </a:lnTo>
                    <a:lnTo>
                      <a:pt x="277" y="1810"/>
                    </a:lnTo>
                    <a:lnTo>
                      <a:pt x="282" y="1809"/>
                    </a:lnTo>
                    <a:lnTo>
                      <a:pt x="287" y="1809"/>
                    </a:lnTo>
                    <a:lnTo>
                      <a:pt x="292" y="1807"/>
                    </a:lnTo>
                    <a:lnTo>
                      <a:pt x="296" y="1804"/>
                    </a:lnTo>
                    <a:lnTo>
                      <a:pt x="293" y="1801"/>
                    </a:lnTo>
                    <a:lnTo>
                      <a:pt x="289" y="1799"/>
                    </a:lnTo>
                    <a:lnTo>
                      <a:pt x="286" y="1797"/>
                    </a:lnTo>
                    <a:lnTo>
                      <a:pt x="282" y="1794"/>
                    </a:lnTo>
                    <a:lnTo>
                      <a:pt x="287" y="1793"/>
                    </a:lnTo>
                    <a:lnTo>
                      <a:pt x="292" y="1796"/>
                    </a:lnTo>
                    <a:lnTo>
                      <a:pt x="297" y="1799"/>
                    </a:lnTo>
                    <a:lnTo>
                      <a:pt x="302" y="1803"/>
                    </a:lnTo>
                    <a:lnTo>
                      <a:pt x="307" y="1801"/>
                    </a:lnTo>
                    <a:lnTo>
                      <a:pt x="313" y="1801"/>
                    </a:lnTo>
                    <a:lnTo>
                      <a:pt x="317" y="1799"/>
                    </a:lnTo>
                    <a:lnTo>
                      <a:pt x="320" y="1796"/>
                    </a:lnTo>
                    <a:lnTo>
                      <a:pt x="303" y="1783"/>
                    </a:lnTo>
                    <a:lnTo>
                      <a:pt x="304" y="1782"/>
                    </a:lnTo>
                    <a:lnTo>
                      <a:pt x="306" y="1782"/>
                    </a:lnTo>
                    <a:lnTo>
                      <a:pt x="306" y="1780"/>
                    </a:lnTo>
                    <a:lnTo>
                      <a:pt x="327" y="1794"/>
                    </a:lnTo>
                    <a:lnTo>
                      <a:pt x="329" y="1791"/>
                    </a:lnTo>
                    <a:lnTo>
                      <a:pt x="329" y="1787"/>
                    </a:lnTo>
                    <a:lnTo>
                      <a:pt x="329" y="1783"/>
                    </a:lnTo>
                    <a:lnTo>
                      <a:pt x="329" y="1779"/>
                    </a:lnTo>
                    <a:lnTo>
                      <a:pt x="324" y="1774"/>
                    </a:lnTo>
                    <a:lnTo>
                      <a:pt x="319" y="1772"/>
                    </a:lnTo>
                    <a:lnTo>
                      <a:pt x="316" y="1769"/>
                    </a:lnTo>
                    <a:lnTo>
                      <a:pt x="316" y="1763"/>
                    </a:lnTo>
                    <a:lnTo>
                      <a:pt x="319" y="1764"/>
                    </a:lnTo>
                    <a:lnTo>
                      <a:pt x="322" y="1766"/>
                    </a:lnTo>
                    <a:lnTo>
                      <a:pt x="324" y="1769"/>
                    </a:lnTo>
                    <a:lnTo>
                      <a:pt x="327" y="1770"/>
                    </a:lnTo>
                    <a:lnTo>
                      <a:pt x="329" y="1766"/>
                    </a:lnTo>
                    <a:lnTo>
                      <a:pt x="329" y="1762"/>
                    </a:lnTo>
                    <a:lnTo>
                      <a:pt x="329" y="1757"/>
                    </a:lnTo>
                    <a:lnTo>
                      <a:pt x="327" y="1753"/>
                    </a:lnTo>
                    <a:lnTo>
                      <a:pt x="324" y="1750"/>
                    </a:lnTo>
                    <a:lnTo>
                      <a:pt x="323" y="1749"/>
                    </a:lnTo>
                    <a:lnTo>
                      <a:pt x="322" y="1746"/>
                    </a:lnTo>
                    <a:lnTo>
                      <a:pt x="322" y="1742"/>
                    </a:lnTo>
                    <a:lnTo>
                      <a:pt x="326" y="1744"/>
                    </a:lnTo>
                    <a:lnTo>
                      <a:pt x="330" y="1743"/>
                    </a:lnTo>
                    <a:lnTo>
                      <a:pt x="334" y="1740"/>
                    </a:lnTo>
                    <a:lnTo>
                      <a:pt x="340" y="1740"/>
                    </a:lnTo>
                    <a:lnTo>
                      <a:pt x="342" y="1739"/>
                    </a:lnTo>
                    <a:lnTo>
                      <a:pt x="337" y="1736"/>
                    </a:lnTo>
                    <a:lnTo>
                      <a:pt x="333" y="1732"/>
                    </a:lnTo>
                    <a:lnTo>
                      <a:pt x="329" y="1730"/>
                    </a:lnTo>
                    <a:lnTo>
                      <a:pt x="323" y="1729"/>
                    </a:lnTo>
                    <a:lnTo>
                      <a:pt x="324" y="1726"/>
                    </a:lnTo>
                    <a:lnTo>
                      <a:pt x="327" y="1725"/>
                    </a:lnTo>
                    <a:lnTo>
                      <a:pt x="329" y="1725"/>
                    </a:lnTo>
                    <a:lnTo>
                      <a:pt x="330" y="1726"/>
                    </a:lnTo>
                    <a:lnTo>
                      <a:pt x="336" y="1729"/>
                    </a:lnTo>
                    <a:lnTo>
                      <a:pt x="340" y="1732"/>
                    </a:lnTo>
                    <a:lnTo>
                      <a:pt x="346" y="1734"/>
                    </a:lnTo>
                    <a:lnTo>
                      <a:pt x="352" y="1737"/>
                    </a:lnTo>
                    <a:lnTo>
                      <a:pt x="357" y="1740"/>
                    </a:lnTo>
                    <a:lnTo>
                      <a:pt x="363" y="1742"/>
                    </a:lnTo>
                    <a:lnTo>
                      <a:pt x="369" y="1740"/>
                    </a:lnTo>
                    <a:lnTo>
                      <a:pt x="374" y="1737"/>
                    </a:lnTo>
                    <a:lnTo>
                      <a:pt x="327" y="1709"/>
                    </a:lnTo>
                    <a:lnTo>
                      <a:pt x="322" y="1662"/>
                    </a:lnTo>
                    <a:lnTo>
                      <a:pt x="317" y="1616"/>
                    </a:lnTo>
                    <a:lnTo>
                      <a:pt x="312" y="1571"/>
                    </a:lnTo>
                    <a:lnTo>
                      <a:pt x="306" y="1525"/>
                    </a:lnTo>
                    <a:lnTo>
                      <a:pt x="302" y="1459"/>
                    </a:lnTo>
                    <a:lnTo>
                      <a:pt x="297" y="1394"/>
                    </a:lnTo>
                    <a:lnTo>
                      <a:pt x="295" y="1328"/>
                    </a:lnTo>
                    <a:lnTo>
                      <a:pt x="292" y="1263"/>
                    </a:lnTo>
                    <a:lnTo>
                      <a:pt x="295" y="1210"/>
                    </a:lnTo>
                    <a:lnTo>
                      <a:pt x="297" y="1156"/>
                    </a:lnTo>
                    <a:lnTo>
                      <a:pt x="302" y="1103"/>
                    </a:lnTo>
                    <a:lnTo>
                      <a:pt x="304" y="1051"/>
                    </a:lnTo>
                    <a:lnTo>
                      <a:pt x="306" y="1048"/>
                    </a:lnTo>
                    <a:lnTo>
                      <a:pt x="306" y="1042"/>
                    </a:lnTo>
                    <a:lnTo>
                      <a:pt x="307" y="1038"/>
                    </a:lnTo>
                    <a:lnTo>
                      <a:pt x="312" y="1036"/>
                    </a:lnTo>
                    <a:lnTo>
                      <a:pt x="312" y="1033"/>
                    </a:lnTo>
                    <a:lnTo>
                      <a:pt x="418" y="981"/>
                    </a:lnTo>
                    <a:lnTo>
                      <a:pt x="427" y="978"/>
                    </a:lnTo>
                    <a:lnTo>
                      <a:pt x="436" y="972"/>
                    </a:lnTo>
                    <a:lnTo>
                      <a:pt x="444" y="968"/>
                    </a:lnTo>
                    <a:lnTo>
                      <a:pt x="453" y="965"/>
                    </a:lnTo>
                    <a:lnTo>
                      <a:pt x="470" y="958"/>
                    </a:lnTo>
                    <a:lnTo>
                      <a:pt x="487" y="951"/>
                    </a:lnTo>
                    <a:lnTo>
                      <a:pt x="504" y="944"/>
                    </a:lnTo>
                    <a:lnTo>
                      <a:pt x="522" y="937"/>
                    </a:lnTo>
                    <a:lnTo>
                      <a:pt x="540" y="931"/>
                    </a:lnTo>
                    <a:lnTo>
                      <a:pt x="557" y="924"/>
                    </a:lnTo>
                    <a:lnTo>
                      <a:pt x="574" y="918"/>
                    </a:lnTo>
                    <a:lnTo>
                      <a:pt x="591" y="911"/>
                    </a:lnTo>
                    <a:lnTo>
                      <a:pt x="614" y="904"/>
                    </a:lnTo>
                    <a:lnTo>
                      <a:pt x="635" y="897"/>
                    </a:lnTo>
                    <a:lnTo>
                      <a:pt x="658" y="889"/>
                    </a:lnTo>
                    <a:lnTo>
                      <a:pt x="679" y="882"/>
                    </a:lnTo>
                    <a:lnTo>
                      <a:pt x="701" y="875"/>
                    </a:lnTo>
                    <a:lnTo>
                      <a:pt x="723" y="867"/>
                    </a:lnTo>
                    <a:lnTo>
                      <a:pt x="745" y="861"/>
                    </a:lnTo>
                    <a:lnTo>
                      <a:pt x="768" y="854"/>
                    </a:lnTo>
                    <a:lnTo>
                      <a:pt x="769" y="840"/>
                    </a:lnTo>
                    <a:lnTo>
                      <a:pt x="768" y="825"/>
                    </a:lnTo>
                    <a:lnTo>
                      <a:pt x="763" y="813"/>
                    </a:lnTo>
                    <a:lnTo>
                      <a:pt x="760" y="798"/>
                    </a:lnTo>
                    <a:lnTo>
                      <a:pt x="753" y="793"/>
                    </a:lnTo>
                    <a:lnTo>
                      <a:pt x="746" y="787"/>
                    </a:lnTo>
                    <a:lnTo>
                      <a:pt x="740" y="780"/>
                    </a:lnTo>
                    <a:lnTo>
                      <a:pt x="735" y="773"/>
                    </a:lnTo>
                    <a:lnTo>
                      <a:pt x="729" y="767"/>
                    </a:lnTo>
                    <a:lnTo>
                      <a:pt x="722" y="760"/>
                    </a:lnTo>
                    <a:lnTo>
                      <a:pt x="715" y="754"/>
                    </a:lnTo>
                    <a:lnTo>
                      <a:pt x="706" y="748"/>
                    </a:lnTo>
                    <a:lnTo>
                      <a:pt x="698" y="738"/>
                    </a:lnTo>
                    <a:lnTo>
                      <a:pt x="688" y="728"/>
                    </a:lnTo>
                    <a:lnTo>
                      <a:pt x="678" y="718"/>
                    </a:lnTo>
                    <a:lnTo>
                      <a:pt x="666" y="710"/>
                    </a:lnTo>
                    <a:lnTo>
                      <a:pt x="656" y="701"/>
                    </a:lnTo>
                    <a:lnTo>
                      <a:pt x="646" y="691"/>
                    </a:lnTo>
                    <a:lnTo>
                      <a:pt x="638" y="680"/>
                    </a:lnTo>
                    <a:lnTo>
                      <a:pt x="629" y="669"/>
                    </a:lnTo>
                    <a:lnTo>
                      <a:pt x="628" y="663"/>
                    </a:lnTo>
                    <a:lnTo>
                      <a:pt x="629" y="656"/>
                    </a:lnTo>
                    <a:lnTo>
                      <a:pt x="631" y="650"/>
                    </a:lnTo>
                    <a:lnTo>
                      <a:pt x="634" y="644"/>
                    </a:lnTo>
                    <a:lnTo>
                      <a:pt x="639" y="639"/>
                    </a:lnTo>
                    <a:lnTo>
                      <a:pt x="646" y="633"/>
                    </a:lnTo>
                    <a:lnTo>
                      <a:pt x="652" y="629"/>
                    </a:lnTo>
                    <a:lnTo>
                      <a:pt x="659" y="624"/>
                    </a:lnTo>
                    <a:lnTo>
                      <a:pt x="666" y="622"/>
                    </a:lnTo>
                    <a:lnTo>
                      <a:pt x="675" y="619"/>
                    </a:lnTo>
                    <a:lnTo>
                      <a:pt x="682" y="616"/>
                    </a:lnTo>
                    <a:lnTo>
                      <a:pt x="689" y="613"/>
                    </a:lnTo>
                    <a:lnTo>
                      <a:pt x="689" y="607"/>
                    </a:lnTo>
                    <a:lnTo>
                      <a:pt x="686" y="602"/>
                    </a:lnTo>
                    <a:lnTo>
                      <a:pt x="683" y="597"/>
                    </a:lnTo>
                    <a:lnTo>
                      <a:pt x="682" y="592"/>
                    </a:lnTo>
                    <a:lnTo>
                      <a:pt x="679" y="592"/>
                    </a:lnTo>
                    <a:lnTo>
                      <a:pt x="678" y="590"/>
                    </a:lnTo>
                    <a:lnTo>
                      <a:pt x="676" y="589"/>
                    </a:lnTo>
                    <a:lnTo>
                      <a:pt x="676" y="586"/>
                    </a:lnTo>
                    <a:lnTo>
                      <a:pt x="671" y="570"/>
                    </a:lnTo>
                    <a:lnTo>
                      <a:pt x="665" y="555"/>
                    </a:lnTo>
                    <a:lnTo>
                      <a:pt x="659" y="539"/>
                    </a:lnTo>
                    <a:lnTo>
                      <a:pt x="652" y="523"/>
                    </a:lnTo>
                    <a:lnTo>
                      <a:pt x="652" y="519"/>
                    </a:lnTo>
                    <a:lnTo>
                      <a:pt x="646" y="503"/>
                    </a:lnTo>
                    <a:lnTo>
                      <a:pt x="639" y="488"/>
                    </a:lnTo>
                    <a:lnTo>
                      <a:pt x="634" y="472"/>
                    </a:lnTo>
                    <a:lnTo>
                      <a:pt x="626" y="456"/>
                    </a:lnTo>
                    <a:lnTo>
                      <a:pt x="621" y="441"/>
                    </a:lnTo>
                    <a:lnTo>
                      <a:pt x="614" y="425"/>
                    </a:lnTo>
                    <a:lnTo>
                      <a:pt x="608" y="411"/>
                    </a:lnTo>
                    <a:lnTo>
                      <a:pt x="601" y="395"/>
                    </a:lnTo>
                    <a:lnTo>
                      <a:pt x="607" y="395"/>
                    </a:lnTo>
                    <a:lnTo>
                      <a:pt x="614" y="396"/>
                    </a:lnTo>
                    <a:lnTo>
                      <a:pt x="619" y="398"/>
                    </a:lnTo>
                    <a:lnTo>
                      <a:pt x="625" y="398"/>
                    </a:lnTo>
                    <a:lnTo>
                      <a:pt x="618" y="382"/>
                    </a:lnTo>
                    <a:lnTo>
                      <a:pt x="611" y="368"/>
                    </a:lnTo>
                    <a:lnTo>
                      <a:pt x="602" y="354"/>
                    </a:lnTo>
                    <a:lnTo>
                      <a:pt x="595" y="339"/>
                    </a:lnTo>
                    <a:lnTo>
                      <a:pt x="587" y="325"/>
                    </a:lnTo>
                    <a:lnTo>
                      <a:pt x="578" y="311"/>
                    </a:lnTo>
                    <a:lnTo>
                      <a:pt x="571" y="297"/>
                    </a:lnTo>
                    <a:lnTo>
                      <a:pt x="564" y="281"/>
                    </a:lnTo>
                    <a:lnTo>
                      <a:pt x="572" y="291"/>
                    </a:lnTo>
                    <a:lnTo>
                      <a:pt x="578" y="302"/>
                    </a:lnTo>
                    <a:lnTo>
                      <a:pt x="584" y="315"/>
                    </a:lnTo>
                    <a:lnTo>
                      <a:pt x="591" y="327"/>
                    </a:lnTo>
                    <a:lnTo>
                      <a:pt x="597" y="337"/>
                    </a:lnTo>
                    <a:lnTo>
                      <a:pt x="602" y="345"/>
                    </a:lnTo>
                    <a:lnTo>
                      <a:pt x="608" y="355"/>
                    </a:lnTo>
                    <a:lnTo>
                      <a:pt x="614" y="365"/>
                    </a:lnTo>
                    <a:lnTo>
                      <a:pt x="619" y="374"/>
                    </a:lnTo>
                    <a:lnTo>
                      <a:pt x="625" y="384"/>
                    </a:lnTo>
                    <a:lnTo>
                      <a:pt x="629" y="394"/>
                    </a:lnTo>
                    <a:lnTo>
                      <a:pt x="635" y="404"/>
                    </a:lnTo>
                    <a:lnTo>
                      <a:pt x="629" y="404"/>
                    </a:lnTo>
                    <a:lnTo>
                      <a:pt x="624" y="404"/>
                    </a:lnTo>
                    <a:lnTo>
                      <a:pt x="617" y="404"/>
                    </a:lnTo>
                    <a:lnTo>
                      <a:pt x="612" y="401"/>
                    </a:lnTo>
                    <a:lnTo>
                      <a:pt x="611" y="402"/>
                    </a:lnTo>
                    <a:lnTo>
                      <a:pt x="622" y="428"/>
                    </a:lnTo>
                    <a:lnTo>
                      <a:pt x="632" y="453"/>
                    </a:lnTo>
                    <a:lnTo>
                      <a:pt x="642" y="481"/>
                    </a:lnTo>
                    <a:lnTo>
                      <a:pt x="654" y="506"/>
                    </a:lnTo>
                    <a:lnTo>
                      <a:pt x="664" y="533"/>
                    </a:lnTo>
                    <a:lnTo>
                      <a:pt x="674" y="559"/>
                    </a:lnTo>
                    <a:lnTo>
                      <a:pt x="683" y="586"/>
                    </a:lnTo>
                    <a:lnTo>
                      <a:pt x="695" y="612"/>
                    </a:lnTo>
                    <a:lnTo>
                      <a:pt x="715" y="607"/>
                    </a:lnTo>
                    <a:lnTo>
                      <a:pt x="735" y="603"/>
                    </a:lnTo>
                    <a:lnTo>
                      <a:pt x="756" y="600"/>
                    </a:lnTo>
                    <a:lnTo>
                      <a:pt x="778" y="599"/>
                    </a:lnTo>
                    <a:lnTo>
                      <a:pt x="800" y="599"/>
                    </a:lnTo>
                    <a:lnTo>
                      <a:pt x="822" y="600"/>
                    </a:lnTo>
                    <a:lnTo>
                      <a:pt x="843" y="602"/>
                    </a:lnTo>
                    <a:lnTo>
                      <a:pt x="864" y="604"/>
                    </a:lnTo>
                    <a:lnTo>
                      <a:pt x="872" y="567"/>
                    </a:lnTo>
                    <a:lnTo>
                      <a:pt x="879" y="530"/>
                    </a:lnTo>
                    <a:lnTo>
                      <a:pt x="887" y="495"/>
                    </a:lnTo>
                    <a:lnTo>
                      <a:pt x="899" y="459"/>
                    </a:lnTo>
                    <a:lnTo>
                      <a:pt x="892" y="458"/>
                    </a:lnTo>
                    <a:lnTo>
                      <a:pt x="883" y="456"/>
                    </a:lnTo>
                    <a:lnTo>
                      <a:pt x="876" y="455"/>
                    </a:lnTo>
                    <a:lnTo>
                      <a:pt x="867" y="453"/>
                    </a:lnTo>
                    <a:lnTo>
                      <a:pt x="872" y="436"/>
                    </a:lnTo>
                    <a:lnTo>
                      <a:pt x="879" y="422"/>
                    </a:lnTo>
                    <a:lnTo>
                      <a:pt x="887" y="408"/>
                    </a:lnTo>
                    <a:lnTo>
                      <a:pt x="897" y="394"/>
                    </a:lnTo>
                    <a:lnTo>
                      <a:pt x="909" y="379"/>
                    </a:lnTo>
                    <a:lnTo>
                      <a:pt x="920" y="367"/>
                    </a:lnTo>
                    <a:lnTo>
                      <a:pt x="930" y="352"/>
                    </a:lnTo>
                    <a:lnTo>
                      <a:pt x="940" y="338"/>
                    </a:lnTo>
                    <a:lnTo>
                      <a:pt x="953" y="319"/>
                    </a:lnTo>
                    <a:lnTo>
                      <a:pt x="964" y="300"/>
                    </a:lnTo>
                    <a:lnTo>
                      <a:pt x="973" y="278"/>
                    </a:lnTo>
                    <a:lnTo>
                      <a:pt x="976" y="255"/>
                    </a:lnTo>
                    <a:lnTo>
                      <a:pt x="971" y="244"/>
                    </a:lnTo>
                    <a:lnTo>
                      <a:pt x="964" y="234"/>
                    </a:lnTo>
                    <a:lnTo>
                      <a:pt x="956" y="224"/>
                    </a:lnTo>
                    <a:lnTo>
                      <a:pt x="953" y="211"/>
                    </a:lnTo>
                    <a:lnTo>
                      <a:pt x="954" y="177"/>
                    </a:lnTo>
                    <a:lnTo>
                      <a:pt x="963" y="146"/>
                    </a:lnTo>
                    <a:lnTo>
                      <a:pt x="974" y="114"/>
                    </a:lnTo>
                    <a:lnTo>
                      <a:pt x="984" y="83"/>
                    </a:lnTo>
                    <a:lnTo>
                      <a:pt x="988" y="73"/>
                    </a:lnTo>
                    <a:lnTo>
                      <a:pt x="994" y="62"/>
                    </a:lnTo>
                    <a:lnTo>
                      <a:pt x="1000" y="52"/>
                    </a:lnTo>
                    <a:lnTo>
                      <a:pt x="1004" y="40"/>
                    </a:lnTo>
                    <a:lnTo>
                      <a:pt x="1010" y="30"/>
                    </a:lnTo>
                    <a:lnTo>
                      <a:pt x="1015" y="20"/>
                    </a:lnTo>
                    <a:lnTo>
                      <a:pt x="1023" y="10"/>
                    </a:lnTo>
                    <a:lnTo>
                      <a:pt x="1028" y="0"/>
                    </a:lnTo>
                    <a:lnTo>
                      <a:pt x="1028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38" name="Freeform 521"/>
              <p:cNvSpPr>
                <a:spLocks/>
              </p:cNvSpPr>
              <p:nvPr/>
            </p:nvSpPr>
            <p:spPr bwMode="auto">
              <a:xfrm>
                <a:off x="2613" y="1731"/>
                <a:ext cx="44" cy="168"/>
              </a:xfrm>
              <a:custGeom>
                <a:avLst/>
                <a:gdLst>
                  <a:gd name="T0" fmla="*/ 25 w 44"/>
                  <a:gd name="T1" fmla="*/ 52 h 168"/>
                  <a:gd name="T2" fmla="*/ 17 w 44"/>
                  <a:gd name="T3" fmla="*/ 67 h 168"/>
                  <a:gd name="T4" fmla="*/ 14 w 44"/>
                  <a:gd name="T5" fmla="*/ 82 h 168"/>
                  <a:gd name="T6" fmla="*/ 14 w 44"/>
                  <a:gd name="T7" fmla="*/ 97 h 168"/>
                  <a:gd name="T8" fmla="*/ 18 w 44"/>
                  <a:gd name="T9" fmla="*/ 112 h 168"/>
                  <a:gd name="T10" fmla="*/ 24 w 44"/>
                  <a:gd name="T11" fmla="*/ 127 h 168"/>
                  <a:gd name="T12" fmla="*/ 31 w 44"/>
                  <a:gd name="T13" fmla="*/ 141 h 168"/>
                  <a:gd name="T14" fmla="*/ 37 w 44"/>
                  <a:gd name="T15" fmla="*/ 155 h 168"/>
                  <a:gd name="T16" fmla="*/ 44 w 44"/>
                  <a:gd name="T17" fmla="*/ 168 h 168"/>
                  <a:gd name="T18" fmla="*/ 35 w 44"/>
                  <a:gd name="T19" fmla="*/ 155 h 168"/>
                  <a:gd name="T20" fmla="*/ 27 w 44"/>
                  <a:gd name="T21" fmla="*/ 142 h 168"/>
                  <a:gd name="T22" fmla="*/ 20 w 44"/>
                  <a:gd name="T23" fmla="*/ 127 h 168"/>
                  <a:gd name="T24" fmla="*/ 13 w 44"/>
                  <a:gd name="T25" fmla="*/ 112 h 168"/>
                  <a:gd name="T26" fmla="*/ 10 w 44"/>
                  <a:gd name="T27" fmla="*/ 107 h 168"/>
                  <a:gd name="T28" fmla="*/ 8 w 44"/>
                  <a:gd name="T29" fmla="*/ 101 h 168"/>
                  <a:gd name="T30" fmla="*/ 7 w 44"/>
                  <a:gd name="T31" fmla="*/ 94 h 168"/>
                  <a:gd name="T32" fmla="*/ 5 w 44"/>
                  <a:gd name="T33" fmla="*/ 87 h 168"/>
                  <a:gd name="T34" fmla="*/ 7 w 44"/>
                  <a:gd name="T35" fmla="*/ 77 h 168"/>
                  <a:gd name="T36" fmla="*/ 10 w 44"/>
                  <a:gd name="T37" fmla="*/ 67 h 168"/>
                  <a:gd name="T38" fmla="*/ 13 w 44"/>
                  <a:gd name="T39" fmla="*/ 58 h 168"/>
                  <a:gd name="T40" fmla="*/ 18 w 44"/>
                  <a:gd name="T41" fmla="*/ 48 h 168"/>
                  <a:gd name="T42" fmla="*/ 15 w 44"/>
                  <a:gd name="T43" fmla="*/ 35 h 168"/>
                  <a:gd name="T44" fmla="*/ 10 w 44"/>
                  <a:gd name="T45" fmla="*/ 23 h 168"/>
                  <a:gd name="T46" fmla="*/ 3 w 44"/>
                  <a:gd name="T47" fmla="*/ 11 h 168"/>
                  <a:gd name="T48" fmla="*/ 0 w 44"/>
                  <a:gd name="T49" fmla="*/ 0 h 168"/>
                  <a:gd name="T50" fmla="*/ 10 w 44"/>
                  <a:gd name="T51" fmla="*/ 11 h 168"/>
                  <a:gd name="T52" fmla="*/ 20 w 44"/>
                  <a:gd name="T53" fmla="*/ 23 h 168"/>
                  <a:gd name="T54" fmla="*/ 27 w 44"/>
                  <a:gd name="T55" fmla="*/ 37 h 168"/>
                  <a:gd name="T56" fmla="*/ 25 w 44"/>
                  <a:gd name="T57" fmla="*/ 52 h 168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44"/>
                  <a:gd name="T88" fmla="*/ 0 h 168"/>
                  <a:gd name="T89" fmla="*/ 44 w 44"/>
                  <a:gd name="T90" fmla="*/ 168 h 168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44" h="168">
                    <a:moveTo>
                      <a:pt x="25" y="52"/>
                    </a:moveTo>
                    <a:lnTo>
                      <a:pt x="17" y="67"/>
                    </a:lnTo>
                    <a:lnTo>
                      <a:pt x="14" y="82"/>
                    </a:lnTo>
                    <a:lnTo>
                      <a:pt x="14" y="97"/>
                    </a:lnTo>
                    <a:lnTo>
                      <a:pt x="18" y="112"/>
                    </a:lnTo>
                    <a:lnTo>
                      <a:pt x="24" y="127"/>
                    </a:lnTo>
                    <a:lnTo>
                      <a:pt x="31" y="141"/>
                    </a:lnTo>
                    <a:lnTo>
                      <a:pt x="37" y="155"/>
                    </a:lnTo>
                    <a:lnTo>
                      <a:pt x="44" y="168"/>
                    </a:lnTo>
                    <a:lnTo>
                      <a:pt x="35" y="155"/>
                    </a:lnTo>
                    <a:lnTo>
                      <a:pt x="27" y="142"/>
                    </a:lnTo>
                    <a:lnTo>
                      <a:pt x="20" y="127"/>
                    </a:lnTo>
                    <a:lnTo>
                      <a:pt x="13" y="112"/>
                    </a:lnTo>
                    <a:lnTo>
                      <a:pt x="10" y="107"/>
                    </a:lnTo>
                    <a:lnTo>
                      <a:pt x="8" y="101"/>
                    </a:lnTo>
                    <a:lnTo>
                      <a:pt x="7" y="94"/>
                    </a:lnTo>
                    <a:lnTo>
                      <a:pt x="5" y="87"/>
                    </a:lnTo>
                    <a:lnTo>
                      <a:pt x="7" y="77"/>
                    </a:lnTo>
                    <a:lnTo>
                      <a:pt x="10" y="67"/>
                    </a:lnTo>
                    <a:lnTo>
                      <a:pt x="13" y="58"/>
                    </a:lnTo>
                    <a:lnTo>
                      <a:pt x="18" y="48"/>
                    </a:lnTo>
                    <a:lnTo>
                      <a:pt x="15" y="35"/>
                    </a:lnTo>
                    <a:lnTo>
                      <a:pt x="10" y="23"/>
                    </a:lnTo>
                    <a:lnTo>
                      <a:pt x="3" y="11"/>
                    </a:lnTo>
                    <a:lnTo>
                      <a:pt x="0" y="0"/>
                    </a:lnTo>
                    <a:lnTo>
                      <a:pt x="10" y="11"/>
                    </a:lnTo>
                    <a:lnTo>
                      <a:pt x="20" y="23"/>
                    </a:lnTo>
                    <a:lnTo>
                      <a:pt x="27" y="37"/>
                    </a:lnTo>
                    <a:lnTo>
                      <a:pt x="25" y="5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39" name="Freeform 522"/>
              <p:cNvSpPr>
                <a:spLocks/>
              </p:cNvSpPr>
              <p:nvPr/>
            </p:nvSpPr>
            <p:spPr bwMode="auto">
              <a:xfrm>
                <a:off x="2782" y="1732"/>
                <a:ext cx="294" cy="255"/>
              </a:xfrm>
              <a:custGeom>
                <a:avLst/>
                <a:gdLst>
                  <a:gd name="T0" fmla="*/ 237 w 294"/>
                  <a:gd name="T1" fmla="*/ 60 h 255"/>
                  <a:gd name="T2" fmla="*/ 250 w 294"/>
                  <a:gd name="T3" fmla="*/ 106 h 255"/>
                  <a:gd name="T4" fmla="*/ 257 w 294"/>
                  <a:gd name="T5" fmla="*/ 143 h 255"/>
                  <a:gd name="T6" fmla="*/ 262 w 294"/>
                  <a:gd name="T7" fmla="*/ 171 h 255"/>
                  <a:gd name="T8" fmla="*/ 270 w 294"/>
                  <a:gd name="T9" fmla="*/ 188 h 255"/>
                  <a:gd name="T10" fmla="*/ 278 w 294"/>
                  <a:gd name="T11" fmla="*/ 193 h 255"/>
                  <a:gd name="T12" fmla="*/ 284 w 294"/>
                  <a:gd name="T13" fmla="*/ 190 h 255"/>
                  <a:gd name="T14" fmla="*/ 267 w 294"/>
                  <a:gd name="T15" fmla="*/ 104 h 255"/>
                  <a:gd name="T16" fmla="*/ 248 w 294"/>
                  <a:gd name="T17" fmla="*/ 19 h 255"/>
                  <a:gd name="T18" fmla="*/ 252 w 294"/>
                  <a:gd name="T19" fmla="*/ 16 h 255"/>
                  <a:gd name="T20" fmla="*/ 257 w 294"/>
                  <a:gd name="T21" fmla="*/ 16 h 255"/>
                  <a:gd name="T22" fmla="*/ 275 w 294"/>
                  <a:gd name="T23" fmla="*/ 106 h 255"/>
                  <a:gd name="T24" fmla="*/ 294 w 294"/>
                  <a:gd name="T25" fmla="*/ 194 h 255"/>
                  <a:gd name="T26" fmla="*/ 294 w 294"/>
                  <a:gd name="T27" fmla="*/ 201 h 255"/>
                  <a:gd name="T28" fmla="*/ 294 w 294"/>
                  <a:gd name="T29" fmla="*/ 208 h 255"/>
                  <a:gd name="T30" fmla="*/ 245 w 294"/>
                  <a:gd name="T31" fmla="*/ 221 h 255"/>
                  <a:gd name="T32" fmla="*/ 195 w 294"/>
                  <a:gd name="T33" fmla="*/ 232 h 255"/>
                  <a:gd name="T34" fmla="*/ 147 w 294"/>
                  <a:gd name="T35" fmla="*/ 244 h 255"/>
                  <a:gd name="T36" fmla="*/ 97 w 294"/>
                  <a:gd name="T37" fmla="*/ 255 h 255"/>
                  <a:gd name="T38" fmla="*/ 84 w 294"/>
                  <a:gd name="T39" fmla="*/ 254 h 255"/>
                  <a:gd name="T40" fmla="*/ 71 w 294"/>
                  <a:gd name="T41" fmla="*/ 251 h 255"/>
                  <a:gd name="T42" fmla="*/ 59 w 294"/>
                  <a:gd name="T43" fmla="*/ 247 h 255"/>
                  <a:gd name="T44" fmla="*/ 49 w 294"/>
                  <a:gd name="T45" fmla="*/ 237 h 255"/>
                  <a:gd name="T46" fmla="*/ 47 w 294"/>
                  <a:gd name="T47" fmla="*/ 230 h 255"/>
                  <a:gd name="T48" fmla="*/ 43 w 294"/>
                  <a:gd name="T49" fmla="*/ 224 h 255"/>
                  <a:gd name="T50" fmla="*/ 33 w 294"/>
                  <a:gd name="T51" fmla="*/ 181 h 255"/>
                  <a:gd name="T52" fmla="*/ 22 w 294"/>
                  <a:gd name="T53" fmla="*/ 140 h 255"/>
                  <a:gd name="T54" fmla="*/ 10 w 294"/>
                  <a:gd name="T55" fmla="*/ 98 h 255"/>
                  <a:gd name="T56" fmla="*/ 0 w 294"/>
                  <a:gd name="T57" fmla="*/ 56 h 255"/>
                  <a:gd name="T58" fmla="*/ 19 w 294"/>
                  <a:gd name="T59" fmla="*/ 50 h 255"/>
                  <a:gd name="T60" fmla="*/ 39 w 294"/>
                  <a:gd name="T61" fmla="*/ 46 h 255"/>
                  <a:gd name="T62" fmla="*/ 57 w 294"/>
                  <a:gd name="T63" fmla="*/ 40 h 255"/>
                  <a:gd name="T64" fmla="*/ 76 w 294"/>
                  <a:gd name="T65" fmla="*/ 36 h 255"/>
                  <a:gd name="T66" fmla="*/ 111 w 294"/>
                  <a:gd name="T67" fmla="*/ 26 h 255"/>
                  <a:gd name="T68" fmla="*/ 147 w 294"/>
                  <a:gd name="T69" fmla="*/ 17 h 255"/>
                  <a:gd name="T70" fmla="*/ 183 w 294"/>
                  <a:gd name="T71" fmla="*/ 9 h 255"/>
                  <a:gd name="T72" fmla="*/ 218 w 294"/>
                  <a:gd name="T73" fmla="*/ 0 h 255"/>
                  <a:gd name="T74" fmla="*/ 227 w 294"/>
                  <a:gd name="T75" fmla="*/ 19 h 255"/>
                  <a:gd name="T76" fmla="*/ 231 w 294"/>
                  <a:gd name="T77" fmla="*/ 37 h 255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94"/>
                  <a:gd name="T118" fmla="*/ 0 h 255"/>
                  <a:gd name="T119" fmla="*/ 294 w 294"/>
                  <a:gd name="T120" fmla="*/ 255 h 255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94" h="255">
                    <a:moveTo>
                      <a:pt x="231" y="37"/>
                    </a:moveTo>
                    <a:lnTo>
                      <a:pt x="237" y="60"/>
                    </a:lnTo>
                    <a:lnTo>
                      <a:pt x="242" y="83"/>
                    </a:lnTo>
                    <a:lnTo>
                      <a:pt x="250" y="106"/>
                    </a:lnTo>
                    <a:lnTo>
                      <a:pt x="255" y="128"/>
                    </a:lnTo>
                    <a:lnTo>
                      <a:pt x="257" y="143"/>
                    </a:lnTo>
                    <a:lnTo>
                      <a:pt x="260" y="157"/>
                    </a:lnTo>
                    <a:lnTo>
                      <a:pt x="262" y="171"/>
                    </a:lnTo>
                    <a:lnTo>
                      <a:pt x="267" y="185"/>
                    </a:lnTo>
                    <a:lnTo>
                      <a:pt x="270" y="188"/>
                    </a:lnTo>
                    <a:lnTo>
                      <a:pt x="274" y="191"/>
                    </a:lnTo>
                    <a:lnTo>
                      <a:pt x="278" y="193"/>
                    </a:lnTo>
                    <a:lnTo>
                      <a:pt x="282" y="194"/>
                    </a:lnTo>
                    <a:lnTo>
                      <a:pt x="284" y="190"/>
                    </a:lnTo>
                    <a:lnTo>
                      <a:pt x="275" y="147"/>
                    </a:lnTo>
                    <a:lnTo>
                      <a:pt x="267" y="104"/>
                    </a:lnTo>
                    <a:lnTo>
                      <a:pt x="257" y="61"/>
                    </a:lnTo>
                    <a:lnTo>
                      <a:pt x="248" y="19"/>
                    </a:lnTo>
                    <a:lnTo>
                      <a:pt x="251" y="17"/>
                    </a:lnTo>
                    <a:lnTo>
                      <a:pt x="252" y="16"/>
                    </a:lnTo>
                    <a:lnTo>
                      <a:pt x="255" y="16"/>
                    </a:lnTo>
                    <a:lnTo>
                      <a:pt x="257" y="16"/>
                    </a:lnTo>
                    <a:lnTo>
                      <a:pt x="265" y="61"/>
                    </a:lnTo>
                    <a:lnTo>
                      <a:pt x="275" y="106"/>
                    </a:lnTo>
                    <a:lnTo>
                      <a:pt x="284" y="150"/>
                    </a:lnTo>
                    <a:lnTo>
                      <a:pt x="294" y="194"/>
                    </a:lnTo>
                    <a:lnTo>
                      <a:pt x="292" y="197"/>
                    </a:lnTo>
                    <a:lnTo>
                      <a:pt x="294" y="201"/>
                    </a:lnTo>
                    <a:lnTo>
                      <a:pt x="294" y="204"/>
                    </a:lnTo>
                    <a:lnTo>
                      <a:pt x="294" y="208"/>
                    </a:lnTo>
                    <a:lnTo>
                      <a:pt x="270" y="215"/>
                    </a:lnTo>
                    <a:lnTo>
                      <a:pt x="245" y="221"/>
                    </a:lnTo>
                    <a:lnTo>
                      <a:pt x="221" y="227"/>
                    </a:lnTo>
                    <a:lnTo>
                      <a:pt x="195" y="232"/>
                    </a:lnTo>
                    <a:lnTo>
                      <a:pt x="171" y="238"/>
                    </a:lnTo>
                    <a:lnTo>
                      <a:pt x="147" y="244"/>
                    </a:lnTo>
                    <a:lnTo>
                      <a:pt x="121" y="250"/>
                    </a:lnTo>
                    <a:lnTo>
                      <a:pt x="97" y="255"/>
                    </a:lnTo>
                    <a:lnTo>
                      <a:pt x="90" y="255"/>
                    </a:lnTo>
                    <a:lnTo>
                      <a:pt x="84" y="254"/>
                    </a:lnTo>
                    <a:lnTo>
                      <a:pt x="77" y="252"/>
                    </a:lnTo>
                    <a:lnTo>
                      <a:pt x="71" y="251"/>
                    </a:lnTo>
                    <a:lnTo>
                      <a:pt x="64" y="250"/>
                    </a:lnTo>
                    <a:lnTo>
                      <a:pt x="59" y="247"/>
                    </a:lnTo>
                    <a:lnTo>
                      <a:pt x="53" y="242"/>
                    </a:lnTo>
                    <a:lnTo>
                      <a:pt x="49" y="237"/>
                    </a:lnTo>
                    <a:lnTo>
                      <a:pt x="49" y="234"/>
                    </a:lnTo>
                    <a:lnTo>
                      <a:pt x="47" y="230"/>
                    </a:lnTo>
                    <a:lnTo>
                      <a:pt x="46" y="227"/>
                    </a:lnTo>
                    <a:lnTo>
                      <a:pt x="43" y="224"/>
                    </a:lnTo>
                    <a:lnTo>
                      <a:pt x="39" y="203"/>
                    </a:lnTo>
                    <a:lnTo>
                      <a:pt x="33" y="181"/>
                    </a:lnTo>
                    <a:lnTo>
                      <a:pt x="27" y="160"/>
                    </a:lnTo>
                    <a:lnTo>
                      <a:pt x="22" y="140"/>
                    </a:lnTo>
                    <a:lnTo>
                      <a:pt x="16" y="118"/>
                    </a:lnTo>
                    <a:lnTo>
                      <a:pt x="10" y="98"/>
                    </a:lnTo>
                    <a:lnTo>
                      <a:pt x="5" y="77"/>
                    </a:lnTo>
                    <a:lnTo>
                      <a:pt x="0" y="56"/>
                    </a:lnTo>
                    <a:lnTo>
                      <a:pt x="9" y="53"/>
                    </a:lnTo>
                    <a:lnTo>
                      <a:pt x="19" y="50"/>
                    </a:lnTo>
                    <a:lnTo>
                      <a:pt x="29" y="47"/>
                    </a:lnTo>
                    <a:lnTo>
                      <a:pt x="39" y="46"/>
                    </a:lnTo>
                    <a:lnTo>
                      <a:pt x="47" y="43"/>
                    </a:lnTo>
                    <a:lnTo>
                      <a:pt x="57" y="40"/>
                    </a:lnTo>
                    <a:lnTo>
                      <a:pt x="67" y="39"/>
                    </a:lnTo>
                    <a:lnTo>
                      <a:pt x="76" y="36"/>
                    </a:lnTo>
                    <a:lnTo>
                      <a:pt x="93" y="32"/>
                    </a:lnTo>
                    <a:lnTo>
                      <a:pt x="111" y="26"/>
                    </a:lnTo>
                    <a:lnTo>
                      <a:pt x="128" y="22"/>
                    </a:lnTo>
                    <a:lnTo>
                      <a:pt x="147" y="17"/>
                    </a:lnTo>
                    <a:lnTo>
                      <a:pt x="166" y="13"/>
                    </a:lnTo>
                    <a:lnTo>
                      <a:pt x="183" y="9"/>
                    </a:lnTo>
                    <a:lnTo>
                      <a:pt x="201" y="4"/>
                    </a:lnTo>
                    <a:lnTo>
                      <a:pt x="218" y="0"/>
                    </a:lnTo>
                    <a:lnTo>
                      <a:pt x="224" y="9"/>
                    </a:lnTo>
                    <a:lnTo>
                      <a:pt x="227" y="19"/>
                    </a:lnTo>
                    <a:lnTo>
                      <a:pt x="228" y="29"/>
                    </a:lnTo>
                    <a:lnTo>
                      <a:pt x="231" y="3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40" name="Freeform 523"/>
              <p:cNvSpPr>
                <a:spLocks/>
              </p:cNvSpPr>
              <p:nvPr/>
            </p:nvSpPr>
            <p:spPr bwMode="auto">
              <a:xfrm>
                <a:off x="2901" y="1739"/>
                <a:ext cx="92" cy="158"/>
              </a:xfrm>
              <a:custGeom>
                <a:avLst/>
                <a:gdLst>
                  <a:gd name="T0" fmla="*/ 92 w 92"/>
                  <a:gd name="T1" fmla="*/ 0 h 158"/>
                  <a:gd name="T2" fmla="*/ 81 w 92"/>
                  <a:gd name="T3" fmla="*/ 20 h 158"/>
                  <a:gd name="T4" fmla="*/ 68 w 92"/>
                  <a:gd name="T5" fmla="*/ 39 h 158"/>
                  <a:gd name="T6" fmla="*/ 57 w 92"/>
                  <a:gd name="T7" fmla="*/ 59 h 158"/>
                  <a:gd name="T8" fmla="*/ 47 w 92"/>
                  <a:gd name="T9" fmla="*/ 79 h 158"/>
                  <a:gd name="T10" fmla="*/ 35 w 92"/>
                  <a:gd name="T11" fmla="*/ 99 h 158"/>
                  <a:gd name="T12" fmla="*/ 24 w 92"/>
                  <a:gd name="T13" fmla="*/ 119 h 158"/>
                  <a:gd name="T14" fmla="*/ 11 w 92"/>
                  <a:gd name="T15" fmla="*/ 139 h 158"/>
                  <a:gd name="T16" fmla="*/ 0 w 92"/>
                  <a:gd name="T17" fmla="*/ 158 h 158"/>
                  <a:gd name="T18" fmla="*/ 0 w 92"/>
                  <a:gd name="T19" fmla="*/ 153 h 158"/>
                  <a:gd name="T20" fmla="*/ 11 w 92"/>
                  <a:gd name="T21" fmla="*/ 133 h 158"/>
                  <a:gd name="T22" fmla="*/ 22 w 92"/>
                  <a:gd name="T23" fmla="*/ 114 h 158"/>
                  <a:gd name="T24" fmla="*/ 34 w 92"/>
                  <a:gd name="T25" fmla="*/ 94 h 158"/>
                  <a:gd name="T26" fmla="*/ 45 w 92"/>
                  <a:gd name="T27" fmla="*/ 76 h 158"/>
                  <a:gd name="T28" fmla="*/ 55 w 92"/>
                  <a:gd name="T29" fmla="*/ 57 h 158"/>
                  <a:gd name="T30" fmla="*/ 66 w 92"/>
                  <a:gd name="T31" fmla="*/ 39 h 158"/>
                  <a:gd name="T32" fmla="*/ 78 w 92"/>
                  <a:gd name="T33" fmla="*/ 19 h 158"/>
                  <a:gd name="T34" fmla="*/ 89 w 92"/>
                  <a:gd name="T35" fmla="*/ 0 h 158"/>
                  <a:gd name="T36" fmla="*/ 92 w 92"/>
                  <a:gd name="T37" fmla="*/ 0 h 15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92"/>
                  <a:gd name="T58" fmla="*/ 0 h 158"/>
                  <a:gd name="T59" fmla="*/ 92 w 92"/>
                  <a:gd name="T60" fmla="*/ 158 h 15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92" h="158">
                    <a:moveTo>
                      <a:pt x="92" y="0"/>
                    </a:moveTo>
                    <a:lnTo>
                      <a:pt x="81" y="20"/>
                    </a:lnTo>
                    <a:lnTo>
                      <a:pt x="68" y="39"/>
                    </a:lnTo>
                    <a:lnTo>
                      <a:pt x="57" y="59"/>
                    </a:lnTo>
                    <a:lnTo>
                      <a:pt x="47" y="79"/>
                    </a:lnTo>
                    <a:lnTo>
                      <a:pt x="35" y="99"/>
                    </a:lnTo>
                    <a:lnTo>
                      <a:pt x="24" y="119"/>
                    </a:lnTo>
                    <a:lnTo>
                      <a:pt x="11" y="139"/>
                    </a:lnTo>
                    <a:lnTo>
                      <a:pt x="0" y="158"/>
                    </a:lnTo>
                    <a:lnTo>
                      <a:pt x="0" y="153"/>
                    </a:lnTo>
                    <a:lnTo>
                      <a:pt x="11" y="133"/>
                    </a:lnTo>
                    <a:lnTo>
                      <a:pt x="22" y="114"/>
                    </a:lnTo>
                    <a:lnTo>
                      <a:pt x="34" y="94"/>
                    </a:lnTo>
                    <a:lnTo>
                      <a:pt x="45" y="76"/>
                    </a:lnTo>
                    <a:lnTo>
                      <a:pt x="55" y="57"/>
                    </a:lnTo>
                    <a:lnTo>
                      <a:pt x="66" y="39"/>
                    </a:lnTo>
                    <a:lnTo>
                      <a:pt x="78" y="19"/>
                    </a:lnTo>
                    <a:lnTo>
                      <a:pt x="89" y="0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41" name="Freeform 524"/>
              <p:cNvSpPr>
                <a:spLocks/>
              </p:cNvSpPr>
              <p:nvPr/>
            </p:nvSpPr>
            <p:spPr bwMode="auto">
              <a:xfrm>
                <a:off x="2896" y="1742"/>
                <a:ext cx="86" cy="143"/>
              </a:xfrm>
              <a:custGeom>
                <a:avLst/>
                <a:gdLst>
                  <a:gd name="T0" fmla="*/ 86 w 86"/>
                  <a:gd name="T1" fmla="*/ 0 h 143"/>
                  <a:gd name="T2" fmla="*/ 81 w 86"/>
                  <a:gd name="T3" fmla="*/ 9 h 143"/>
                  <a:gd name="T4" fmla="*/ 74 w 86"/>
                  <a:gd name="T5" fmla="*/ 17 h 143"/>
                  <a:gd name="T6" fmla="*/ 69 w 86"/>
                  <a:gd name="T7" fmla="*/ 26 h 143"/>
                  <a:gd name="T8" fmla="*/ 63 w 86"/>
                  <a:gd name="T9" fmla="*/ 36 h 143"/>
                  <a:gd name="T10" fmla="*/ 56 w 86"/>
                  <a:gd name="T11" fmla="*/ 49 h 143"/>
                  <a:gd name="T12" fmla="*/ 47 w 86"/>
                  <a:gd name="T13" fmla="*/ 61 h 143"/>
                  <a:gd name="T14" fmla="*/ 40 w 86"/>
                  <a:gd name="T15" fmla="*/ 76 h 143"/>
                  <a:gd name="T16" fmla="*/ 33 w 86"/>
                  <a:gd name="T17" fmla="*/ 88 h 143"/>
                  <a:gd name="T18" fmla="*/ 26 w 86"/>
                  <a:gd name="T19" fmla="*/ 103 h 143"/>
                  <a:gd name="T20" fmla="*/ 19 w 86"/>
                  <a:gd name="T21" fmla="*/ 117 h 143"/>
                  <a:gd name="T22" fmla="*/ 10 w 86"/>
                  <a:gd name="T23" fmla="*/ 130 h 143"/>
                  <a:gd name="T24" fmla="*/ 2 w 86"/>
                  <a:gd name="T25" fmla="*/ 143 h 143"/>
                  <a:gd name="T26" fmla="*/ 0 w 86"/>
                  <a:gd name="T27" fmla="*/ 138 h 143"/>
                  <a:gd name="T28" fmla="*/ 10 w 86"/>
                  <a:gd name="T29" fmla="*/ 121 h 143"/>
                  <a:gd name="T30" fmla="*/ 20 w 86"/>
                  <a:gd name="T31" fmla="*/ 103 h 143"/>
                  <a:gd name="T32" fmla="*/ 32 w 86"/>
                  <a:gd name="T33" fmla="*/ 86 h 143"/>
                  <a:gd name="T34" fmla="*/ 42 w 86"/>
                  <a:gd name="T35" fmla="*/ 69 h 143"/>
                  <a:gd name="T36" fmla="*/ 52 w 86"/>
                  <a:gd name="T37" fmla="*/ 51 h 143"/>
                  <a:gd name="T38" fmla="*/ 63 w 86"/>
                  <a:gd name="T39" fmla="*/ 34 h 143"/>
                  <a:gd name="T40" fmla="*/ 74 w 86"/>
                  <a:gd name="T41" fmla="*/ 17 h 143"/>
                  <a:gd name="T42" fmla="*/ 86 w 86"/>
                  <a:gd name="T43" fmla="*/ 0 h 143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86"/>
                  <a:gd name="T67" fmla="*/ 0 h 143"/>
                  <a:gd name="T68" fmla="*/ 86 w 86"/>
                  <a:gd name="T69" fmla="*/ 143 h 143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86" h="143">
                    <a:moveTo>
                      <a:pt x="86" y="0"/>
                    </a:moveTo>
                    <a:lnTo>
                      <a:pt x="81" y="9"/>
                    </a:lnTo>
                    <a:lnTo>
                      <a:pt x="74" y="17"/>
                    </a:lnTo>
                    <a:lnTo>
                      <a:pt x="69" y="26"/>
                    </a:lnTo>
                    <a:lnTo>
                      <a:pt x="63" y="36"/>
                    </a:lnTo>
                    <a:lnTo>
                      <a:pt x="56" y="49"/>
                    </a:lnTo>
                    <a:lnTo>
                      <a:pt x="47" y="61"/>
                    </a:lnTo>
                    <a:lnTo>
                      <a:pt x="40" y="76"/>
                    </a:lnTo>
                    <a:lnTo>
                      <a:pt x="33" y="88"/>
                    </a:lnTo>
                    <a:lnTo>
                      <a:pt x="26" y="103"/>
                    </a:lnTo>
                    <a:lnTo>
                      <a:pt x="19" y="117"/>
                    </a:lnTo>
                    <a:lnTo>
                      <a:pt x="10" y="130"/>
                    </a:lnTo>
                    <a:lnTo>
                      <a:pt x="2" y="143"/>
                    </a:lnTo>
                    <a:lnTo>
                      <a:pt x="0" y="138"/>
                    </a:lnTo>
                    <a:lnTo>
                      <a:pt x="10" y="121"/>
                    </a:lnTo>
                    <a:lnTo>
                      <a:pt x="20" y="103"/>
                    </a:lnTo>
                    <a:lnTo>
                      <a:pt x="32" y="86"/>
                    </a:lnTo>
                    <a:lnTo>
                      <a:pt x="42" y="69"/>
                    </a:lnTo>
                    <a:lnTo>
                      <a:pt x="52" y="51"/>
                    </a:lnTo>
                    <a:lnTo>
                      <a:pt x="63" y="34"/>
                    </a:lnTo>
                    <a:lnTo>
                      <a:pt x="74" y="17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42" name="Freeform 525"/>
              <p:cNvSpPr>
                <a:spLocks/>
              </p:cNvSpPr>
              <p:nvPr/>
            </p:nvSpPr>
            <p:spPr bwMode="auto">
              <a:xfrm>
                <a:off x="2889" y="1744"/>
                <a:ext cx="110" cy="196"/>
              </a:xfrm>
              <a:custGeom>
                <a:avLst/>
                <a:gdLst>
                  <a:gd name="T0" fmla="*/ 110 w 110"/>
                  <a:gd name="T1" fmla="*/ 0 h 196"/>
                  <a:gd name="T2" fmla="*/ 107 w 110"/>
                  <a:gd name="T3" fmla="*/ 7 h 196"/>
                  <a:gd name="T4" fmla="*/ 104 w 110"/>
                  <a:gd name="T5" fmla="*/ 15 h 196"/>
                  <a:gd name="T6" fmla="*/ 100 w 110"/>
                  <a:gd name="T7" fmla="*/ 22 h 196"/>
                  <a:gd name="T8" fmla="*/ 94 w 110"/>
                  <a:gd name="T9" fmla="*/ 29 h 196"/>
                  <a:gd name="T10" fmla="*/ 83 w 110"/>
                  <a:gd name="T11" fmla="*/ 51 h 196"/>
                  <a:gd name="T12" fmla="*/ 71 w 110"/>
                  <a:gd name="T13" fmla="*/ 71 h 196"/>
                  <a:gd name="T14" fmla="*/ 60 w 110"/>
                  <a:gd name="T15" fmla="*/ 92 h 196"/>
                  <a:gd name="T16" fmla="*/ 47 w 110"/>
                  <a:gd name="T17" fmla="*/ 112 h 196"/>
                  <a:gd name="T18" fmla="*/ 34 w 110"/>
                  <a:gd name="T19" fmla="*/ 134 h 196"/>
                  <a:gd name="T20" fmla="*/ 23 w 110"/>
                  <a:gd name="T21" fmla="*/ 155 h 196"/>
                  <a:gd name="T22" fmla="*/ 12 w 110"/>
                  <a:gd name="T23" fmla="*/ 175 h 196"/>
                  <a:gd name="T24" fmla="*/ 0 w 110"/>
                  <a:gd name="T25" fmla="*/ 196 h 196"/>
                  <a:gd name="T26" fmla="*/ 12 w 110"/>
                  <a:gd name="T27" fmla="*/ 171 h 196"/>
                  <a:gd name="T28" fmla="*/ 24 w 110"/>
                  <a:gd name="T29" fmla="*/ 145 h 196"/>
                  <a:gd name="T30" fmla="*/ 37 w 110"/>
                  <a:gd name="T31" fmla="*/ 121 h 196"/>
                  <a:gd name="T32" fmla="*/ 51 w 110"/>
                  <a:gd name="T33" fmla="*/ 96 h 196"/>
                  <a:gd name="T34" fmla="*/ 66 w 110"/>
                  <a:gd name="T35" fmla="*/ 72 h 196"/>
                  <a:gd name="T36" fmla="*/ 80 w 110"/>
                  <a:gd name="T37" fmla="*/ 48 h 196"/>
                  <a:gd name="T38" fmla="*/ 94 w 110"/>
                  <a:gd name="T39" fmla="*/ 24 h 196"/>
                  <a:gd name="T40" fmla="*/ 108 w 110"/>
                  <a:gd name="T41" fmla="*/ 0 h 196"/>
                  <a:gd name="T42" fmla="*/ 110 w 110"/>
                  <a:gd name="T43" fmla="*/ 0 h 19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10"/>
                  <a:gd name="T67" fmla="*/ 0 h 196"/>
                  <a:gd name="T68" fmla="*/ 110 w 110"/>
                  <a:gd name="T69" fmla="*/ 196 h 19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10" h="196">
                    <a:moveTo>
                      <a:pt x="110" y="0"/>
                    </a:moveTo>
                    <a:lnTo>
                      <a:pt x="107" y="7"/>
                    </a:lnTo>
                    <a:lnTo>
                      <a:pt x="104" y="15"/>
                    </a:lnTo>
                    <a:lnTo>
                      <a:pt x="100" y="22"/>
                    </a:lnTo>
                    <a:lnTo>
                      <a:pt x="94" y="29"/>
                    </a:lnTo>
                    <a:lnTo>
                      <a:pt x="83" y="51"/>
                    </a:lnTo>
                    <a:lnTo>
                      <a:pt x="71" y="71"/>
                    </a:lnTo>
                    <a:lnTo>
                      <a:pt x="60" y="92"/>
                    </a:lnTo>
                    <a:lnTo>
                      <a:pt x="47" y="112"/>
                    </a:lnTo>
                    <a:lnTo>
                      <a:pt x="34" y="134"/>
                    </a:lnTo>
                    <a:lnTo>
                      <a:pt x="23" y="155"/>
                    </a:lnTo>
                    <a:lnTo>
                      <a:pt x="12" y="175"/>
                    </a:lnTo>
                    <a:lnTo>
                      <a:pt x="0" y="196"/>
                    </a:lnTo>
                    <a:lnTo>
                      <a:pt x="12" y="171"/>
                    </a:lnTo>
                    <a:lnTo>
                      <a:pt x="24" y="145"/>
                    </a:lnTo>
                    <a:lnTo>
                      <a:pt x="37" y="121"/>
                    </a:lnTo>
                    <a:lnTo>
                      <a:pt x="51" y="96"/>
                    </a:lnTo>
                    <a:lnTo>
                      <a:pt x="66" y="72"/>
                    </a:lnTo>
                    <a:lnTo>
                      <a:pt x="80" y="48"/>
                    </a:lnTo>
                    <a:lnTo>
                      <a:pt x="94" y="24"/>
                    </a:lnTo>
                    <a:lnTo>
                      <a:pt x="108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43" name="Freeform 526"/>
              <p:cNvSpPr>
                <a:spLocks/>
              </p:cNvSpPr>
              <p:nvPr/>
            </p:nvSpPr>
            <p:spPr bwMode="auto">
              <a:xfrm>
                <a:off x="3014" y="1745"/>
                <a:ext cx="30" cy="127"/>
              </a:xfrm>
              <a:custGeom>
                <a:avLst/>
                <a:gdLst>
                  <a:gd name="T0" fmla="*/ 30 w 30"/>
                  <a:gd name="T1" fmla="*/ 127 h 127"/>
                  <a:gd name="T2" fmla="*/ 22 w 30"/>
                  <a:gd name="T3" fmla="*/ 95 h 127"/>
                  <a:gd name="T4" fmla="*/ 13 w 30"/>
                  <a:gd name="T5" fmla="*/ 63 h 127"/>
                  <a:gd name="T6" fmla="*/ 6 w 30"/>
                  <a:gd name="T7" fmla="*/ 31 h 127"/>
                  <a:gd name="T8" fmla="*/ 0 w 30"/>
                  <a:gd name="T9" fmla="*/ 0 h 127"/>
                  <a:gd name="T10" fmla="*/ 9 w 30"/>
                  <a:gd name="T11" fmla="*/ 31 h 127"/>
                  <a:gd name="T12" fmla="*/ 18 w 30"/>
                  <a:gd name="T13" fmla="*/ 63 h 127"/>
                  <a:gd name="T14" fmla="*/ 25 w 30"/>
                  <a:gd name="T15" fmla="*/ 95 h 127"/>
                  <a:gd name="T16" fmla="*/ 30 w 30"/>
                  <a:gd name="T17" fmla="*/ 127 h 1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0"/>
                  <a:gd name="T28" fmla="*/ 0 h 127"/>
                  <a:gd name="T29" fmla="*/ 30 w 30"/>
                  <a:gd name="T30" fmla="*/ 127 h 12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0" h="127">
                    <a:moveTo>
                      <a:pt x="30" y="127"/>
                    </a:moveTo>
                    <a:lnTo>
                      <a:pt x="22" y="95"/>
                    </a:lnTo>
                    <a:lnTo>
                      <a:pt x="13" y="63"/>
                    </a:lnTo>
                    <a:lnTo>
                      <a:pt x="6" y="31"/>
                    </a:lnTo>
                    <a:lnTo>
                      <a:pt x="0" y="0"/>
                    </a:lnTo>
                    <a:lnTo>
                      <a:pt x="9" y="31"/>
                    </a:lnTo>
                    <a:lnTo>
                      <a:pt x="18" y="63"/>
                    </a:lnTo>
                    <a:lnTo>
                      <a:pt x="25" y="95"/>
                    </a:lnTo>
                    <a:lnTo>
                      <a:pt x="30" y="12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44" name="Freeform 527"/>
              <p:cNvSpPr>
                <a:spLocks/>
              </p:cNvSpPr>
              <p:nvPr/>
            </p:nvSpPr>
            <p:spPr bwMode="auto">
              <a:xfrm>
                <a:off x="2896" y="1745"/>
                <a:ext cx="76" cy="125"/>
              </a:xfrm>
              <a:custGeom>
                <a:avLst/>
                <a:gdLst>
                  <a:gd name="T0" fmla="*/ 76 w 76"/>
                  <a:gd name="T1" fmla="*/ 0 h 125"/>
                  <a:gd name="T2" fmla="*/ 67 w 76"/>
                  <a:gd name="T3" fmla="*/ 16 h 125"/>
                  <a:gd name="T4" fmla="*/ 57 w 76"/>
                  <a:gd name="T5" fmla="*/ 31 h 125"/>
                  <a:gd name="T6" fmla="*/ 47 w 76"/>
                  <a:gd name="T7" fmla="*/ 47 h 125"/>
                  <a:gd name="T8" fmla="*/ 37 w 76"/>
                  <a:gd name="T9" fmla="*/ 63 h 125"/>
                  <a:gd name="T10" fmla="*/ 27 w 76"/>
                  <a:gd name="T11" fmla="*/ 77 h 125"/>
                  <a:gd name="T12" fmla="*/ 17 w 76"/>
                  <a:gd name="T13" fmla="*/ 93 h 125"/>
                  <a:gd name="T14" fmla="*/ 9 w 76"/>
                  <a:gd name="T15" fmla="*/ 110 h 125"/>
                  <a:gd name="T16" fmla="*/ 0 w 76"/>
                  <a:gd name="T17" fmla="*/ 125 h 125"/>
                  <a:gd name="T18" fmla="*/ 0 w 76"/>
                  <a:gd name="T19" fmla="*/ 120 h 125"/>
                  <a:gd name="T20" fmla="*/ 3 w 76"/>
                  <a:gd name="T21" fmla="*/ 115 h 125"/>
                  <a:gd name="T22" fmla="*/ 7 w 76"/>
                  <a:gd name="T23" fmla="*/ 110 h 125"/>
                  <a:gd name="T24" fmla="*/ 10 w 76"/>
                  <a:gd name="T25" fmla="*/ 104 h 125"/>
                  <a:gd name="T26" fmla="*/ 17 w 76"/>
                  <a:gd name="T27" fmla="*/ 91 h 125"/>
                  <a:gd name="T28" fmla="*/ 24 w 76"/>
                  <a:gd name="T29" fmla="*/ 77 h 125"/>
                  <a:gd name="T30" fmla="*/ 33 w 76"/>
                  <a:gd name="T31" fmla="*/ 63 h 125"/>
                  <a:gd name="T32" fmla="*/ 40 w 76"/>
                  <a:gd name="T33" fmla="*/ 50 h 125"/>
                  <a:gd name="T34" fmla="*/ 49 w 76"/>
                  <a:gd name="T35" fmla="*/ 37 h 125"/>
                  <a:gd name="T36" fmla="*/ 57 w 76"/>
                  <a:gd name="T37" fmla="*/ 24 h 125"/>
                  <a:gd name="T38" fmla="*/ 66 w 76"/>
                  <a:gd name="T39" fmla="*/ 11 h 125"/>
                  <a:gd name="T40" fmla="*/ 76 w 76"/>
                  <a:gd name="T41" fmla="*/ 0 h 12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76"/>
                  <a:gd name="T64" fmla="*/ 0 h 125"/>
                  <a:gd name="T65" fmla="*/ 76 w 76"/>
                  <a:gd name="T66" fmla="*/ 125 h 125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76" h="125">
                    <a:moveTo>
                      <a:pt x="76" y="0"/>
                    </a:moveTo>
                    <a:lnTo>
                      <a:pt x="67" y="16"/>
                    </a:lnTo>
                    <a:lnTo>
                      <a:pt x="57" y="31"/>
                    </a:lnTo>
                    <a:lnTo>
                      <a:pt x="47" y="47"/>
                    </a:lnTo>
                    <a:lnTo>
                      <a:pt x="37" y="63"/>
                    </a:lnTo>
                    <a:lnTo>
                      <a:pt x="27" y="77"/>
                    </a:lnTo>
                    <a:lnTo>
                      <a:pt x="17" y="93"/>
                    </a:lnTo>
                    <a:lnTo>
                      <a:pt x="9" y="110"/>
                    </a:lnTo>
                    <a:lnTo>
                      <a:pt x="0" y="125"/>
                    </a:lnTo>
                    <a:lnTo>
                      <a:pt x="0" y="120"/>
                    </a:lnTo>
                    <a:lnTo>
                      <a:pt x="3" y="115"/>
                    </a:lnTo>
                    <a:lnTo>
                      <a:pt x="7" y="110"/>
                    </a:lnTo>
                    <a:lnTo>
                      <a:pt x="10" y="104"/>
                    </a:lnTo>
                    <a:lnTo>
                      <a:pt x="17" y="91"/>
                    </a:lnTo>
                    <a:lnTo>
                      <a:pt x="24" y="77"/>
                    </a:lnTo>
                    <a:lnTo>
                      <a:pt x="33" y="63"/>
                    </a:lnTo>
                    <a:lnTo>
                      <a:pt x="40" y="50"/>
                    </a:lnTo>
                    <a:lnTo>
                      <a:pt x="49" y="37"/>
                    </a:lnTo>
                    <a:lnTo>
                      <a:pt x="57" y="24"/>
                    </a:lnTo>
                    <a:lnTo>
                      <a:pt x="66" y="11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45" name="Freeform 528"/>
              <p:cNvSpPr>
                <a:spLocks/>
              </p:cNvSpPr>
              <p:nvPr/>
            </p:nvSpPr>
            <p:spPr bwMode="auto">
              <a:xfrm>
                <a:off x="2891" y="1746"/>
                <a:ext cx="69" cy="112"/>
              </a:xfrm>
              <a:custGeom>
                <a:avLst/>
                <a:gdLst>
                  <a:gd name="T0" fmla="*/ 69 w 69"/>
                  <a:gd name="T1" fmla="*/ 2 h 112"/>
                  <a:gd name="T2" fmla="*/ 61 w 69"/>
                  <a:gd name="T3" fmla="*/ 16 h 112"/>
                  <a:gd name="T4" fmla="*/ 52 w 69"/>
                  <a:gd name="T5" fmla="*/ 29 h 112"/>
                  <a:gd name="T6" fmla="*/ 42 w 69"/>
                  <a:gd name="T7" fmla="*/ 43 h 112"/>
                  <a:gd name="T8" fmla="*/ 34 w 69"/>
                  <a:gd name="T9" fmla="*/ 56 h 112"/>
                  <a:gd name="T10" fmla="*/ 25 w 69"/>
                  <a:gd name="T11" fmla="*/ 69 h 112"/>
                  <a:gd name="T12" fmla="*/ 15 w 69"/>
                  <a:gd name="T13" fmla="*/ 83 h 112"/>
                  <a:gd name="T14" fmla="*/ 8 w 69"/>
                  <a:gd name="T15" fmla="*/ 97 h 112"/>
                  <a:gd name="T16" fmla="*/ 1 w 69"/>
                  <a:gd name="T17" fmla="*/ 112 h 112"/>
                  <a:gd name="T18" fmla="*/ 0 w 69"/>
                  <a:gd name="T19" fmla="*/ 110 h 112"/>
                  <a:gd name="T20" fmla="*/ 7 w 69"/>
                  <a:gd name="T21" fmla="*/ 96 h 112"/>
                  <a:gd name="T22" fmla="*/ 14 w 69"/>
                  <a:gd name="T23" fmla="*/ 82 h 112"/>
                  <a:gd name="T24" fmla="*/ 22 w 69"/>
                  <a:gd name="T25" fmla="*/ 67 h 112"/>
                  <a:gd name="T26" fmla="*/ 31 w 69"/>
                  <a:gd name="T27" fmla="*/ 53 h 112"/>
                  <a:gd name="T28" fmla="*/ 39 w 69"/>
                  <a:gd name="T29" fmla="*/ 39 h 112"/>
                  <a:gd name="T30" fmla="*/ 48 w 69"/>
                  <a:gd name="T31" fmla="*/ 26 h 112"/>
                  <a:gd name="T32" fmla="*/ 58 w 69"/>
                  <a:gd name="T33" fmla="*/ 13 h 112"/>
                  <a:gd name="T34" fmla="*/ 68 w 69"/>
                  <a:gd name="T35" fmla="*/ 0 h 112"/>
                  <a:gd name="T36" fmla="*/ 68 w 69"/>
                  <a:gd name="T37" fmla="*/ 0 h 112"/>
                  <a:gd name="T38" fmla="*/ 69 w 69"/>
                  <a:gd name="T39" fmla="*/ 0 h 112"/>
                  <a:gd name="T40" fmla="*/ 69 w 69"/>
                  <a:gd name="T41" fmla="*/ 0 h 112"/>
                  <a:gd name="T42" fmla="*/ 69 w 69"/>
                  <a:gd name="T43" fmla="*/ 2 h 112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69"/>
                  <a:gd name="T67" fmla="*/ 0 h 112"/>
                  <a:gd name="T68" fmla="*/ 69 w 69"/>
                  <a:gd name="T69" fmla="*/ 112 h 112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69" h="112">
                    <a:moveTo>
                      <a:pt x="69" y="2"/>
                    </a:moveTo>
                    <a:lnTo>
                      <a:pt x="61" y="16"/>
                    </a:lnTo>
                    <a:lnTo>
                      <a:pt x="52" y="29"/>
                    </a:lnTo>
                    <a:lnTo>
                      <a:pt x="42" y="43"/>
                    </a:lnTo>
                    <a:lnTo>
                      <a:pt x="34" y="56"/>
                    </a:lnTo>
                    <a:lnTo>
                      <a:pt x="25" y="69"/>
                    </a:lnTo>
                    <a:lnTo>
                      <a:pt x="15" y="83"/>
                    </a:lnTo>
                    <a:lnTo>
                      <a:pt x="8" y="97"/>
                    </a:lnTo>
                    <a:lnTo>
                      <a:pt x="1" y="112"/>
                    </a:lnTo>
                    <a:lnTo>
                      <a:pt x="0" y="110"/>
                    </a:lnTo>
                    <a:lnTo>
                      <a:pt x="7" y="96"/>
                    </a:lnTo>
                    <a:lnTo>
                      <a:pt x="14" y="82"/>
                    </a:lnTo>
                    <a:lnTo>
                      <a:pt x="22" y="67"/>
                    </a:lnTo>
                    <a:lnTo>
                      <a:pt x="31" y="53"/>
                    </a:lnTo>
                    <a:lnTo>
                      <a:pt x="39" y="39"/>
                    </a:lnTo>
                    <a:lnTo>
                      <a:pt x="48" y="26"/>
                    </a:lnTo>
                    <a:lnTo>
                      <a:pt x="58" y="13"/>
                    </a:lnTo>
                    <a:lnTo>
                      <a:pt x="68" y="0"/>
                    </a:lnTo>
                    <a:lnTo>
                      <a:pt x="69" y="0"/>
                    </a:lnTo>
                    <a:lnTo>
                      <a:pt x="69" y="2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46" name="Freeform 529"/>
              <p:cNvSpPr>
                <a:spLocks/>
              </p:cNvSpPr>
              <p:nvPr/>
            </p:nvSpPr>
            <p:spPr bwMode="auto">
              <a:xfrm>
                <a:off x="3024" y="1749"/>
                <a:ext cx="18" cy="81"/>
              </a:xfrm>
              <a:custGeom>
                <a:avLst/>
                <a:gdLst>
                  <a:gd name="T0" fmla="*/ 6 w 18"/>
                  <a:gd name="T1" fmla="*/ 15 h 81"/>
                  <a:gd name="T2" fmla="*/ 9 w 18"/>
                  <a:gd name="T3" fmla="*/ 32 h 81"/>
                  <a:gd name="T4" fmla="*/ 12 w 18"/>
                  <a:gd name="T5" fmla="*/ 47 h 81"/>
                  <a:gd name="T6" fmla="*/ 15 w 18"/>
                  <a:gd name="T7" fmla="*/ 63 h 81"/>
                  <a:gd name="T8" fmla="*/ 18 w 18"/>
                  <a:gd name="T9" fmla="*/ 81 h 81"/>
                  <a:gd name="T10" fmla="*/ 12 w 18"/>
                  <a:gd name="T11" fmla="*/ 62 h 81"/>
                  <a:gd name="T12" fmla="*/ 8 w 18"/>
                  <a:gd name="T13" fmla="*/ 42 h 81"/>
                  <a:gd name="T14" fmla="*/ 3 w 18"/>
                  <a:gd name="T15" fmla="*/ 22 h 81"/>
                  <a:gd name="T16" fmla="*/ 0 w 18"/>
                  <a:gd name="T17" fmla="*/ 0 h 81"/>
                  <a:gd name="T18" fmla="*/ 2 w 18"/>
                  <a:gd name="T19" fmla="*/ 3 h 81"/>
                  <a:gd name="T20" fmla="*/ 3 w 18"/>
                  <a:gd name="T21" fmla="*/ 7 h 81"/>
                  <a:gd name="T22" fmla="*/ 5 w 18"/>
                  <a:gd name="T23" fmla="*/ 12 h 81"/>
                  <a:gd name="T24" fmla="*/ 6 w 18"/>
                  <a:gd name="T25" fmla="*/ 15 h 8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8"/>
                  <a:gd name="T40" fmla="*/ 0 h 81"/>
                  <a:gd name="T41" fmla="*/ 18 w 18"/>
                  <a:gd name="T42" fmla="*/ 81 h 8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8" h="81">
                    <a:moveTo>
                      <a:pt x="6" y="15"/>
                    </a:moveTo>
                    <a:lnTo>
                      <a:pt x="9" y="32"/>
                    </a:lnTo>
                    <a:lnTo>
                      <a:pt x="12" y="47"/>
                    </a:lnTo>
                    <a:lnTo>
                      <a:pt x="15" y="63"/>
                    </a:lnTo>
                    <a:lnTo>
                      <a:pt x="18" y="81"/>
                    </a:lnTo>
                    <a:lnTo>
                      <a:pt x="12" y="62"/>
                    </a:lnTo>
                    <a:lnTo>
                      <a:pt x="8" y="42"/>
                    </a:lnTo>
                    <a:lnTo>
                      <a:pt x="3" y="22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3" y="7"/>
                    </a:lnTo>
                    <a:lnTo>
                      <a:pt x="5" y="12"/>
                    </a:lnTo>
                    <a:lnTo>
                      <a:pt x="6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47" name="Freeform 530"/>
              <p:cNvSpPr>
                <a:spLocks/>
              </p:cNvSpPr>
              <p:nvPr/>
            </p:nvSpPr>
            <p:spPr bwMode="auto">
              <a:xfrm>
                <a:off x="2886" y="1751"/>
                <a:ext cx="59" cy="92"/>
              </a:xfrm>
              <a:custGeom>
                <a:avLst/>
                <a:gdLst>
                  <a:gd name="T0" fmla="*/ 47 w 59"/>
                  <a:gd name="T1" fmla="*/ 18 h 92"/>
                  <a:gd name="T2" fmla="*/ 42 w 59"/>
                  <a:gd name="T3" fmla="*/ 27 h 92"/>
                  <a:gd name="T4" fmla="*/ 36 w 59"/>
                  <a:gd name="T5" fmla="*/ 35 h 92"/>
                  <a:gd name="T6" fmla="*/ 30 w 59"/>
                  <a:gd name="T7" fmla="*/ 45 h 92"/>
                  <a:gd name="T8" fmla="*/ 24 w 59"/>
                  <a:gd name="T9" fmla="*/ 55 h 92"/>
                  <a:gd name="T10" fmla="*/ 19 w 59"/>
                  <a:gd name="T11" fmla="*/ 64 h 92"/>
                  <a:gd name="T12" fmla="*/ 13 w 59"/>
                  <a:gd name="T13" fmla="*/ 74 h 92"/>
                  <a:gd name="T14" fmla="*/ 9 w 59"/>
                  <a:gd name="T15" fmla="*/ 84 h 92"/>
                  <a:gd name="T16" fmla="*/ 3 w 59"/>
                  <a:gd name="T17" fmla="*/ 92 h 92"/>
                  <a:gd name="T18" fmla="*/ 2 w 59"/>
                  <a:gd name="T19" fmla="*/ 92 h 92"/>
                  <a:gd name="T20" fmla="*/ 2 w 59"/>
                  <a:gd name="T21" fmla="*/ 91 h 92"/>
                  <a:gd name="T22" fmla="*/ 0 w 59"/>
                  <a:gd name="T23" fmla="*/ 91 h 92"/>
                  <a:gd name="T24" fmla="*/ 0 w 59"/>
                  <a:gd name="T25" fmla="*/ 91 h 92"/>
                  <a:gd name="T26" fmla="*/ 6 w 59"/>
                  <a:gd name="T27" fmla="*/ 79 h 92"/>
                  <a:gd name="T28" fmla="*/ 13 w 59"/>
                  <a:gd name="T29" fmla="*/ 68 h 92"/>
                  <a:gd name="T30" fmla="*/ 19 w 59"/>
                  <a:gd name="T31" fmla="*/ 55 h 92"/>
                  <a:gd name="T32" fmla="*/ 26 w 59"/>
                  <a:gd name="T33" fmla="*/ 44 h 92"/>
                  <a:gd name="T34" fmla="*/ 33 w 59"/>
                  <a:gd name="T35" fmla="*/ 32 h 92"/>
                  <a:gd name="T36" fmla="*/ 40 w 59"/>
                  <a:gd name="T37" fmla="*/ 21 h 92"/>
                  <a:gd name="T38" fmla="*/ 47 w 59"/>
                  <a:gd name="T39" fmla="*/ 11 h 92"/>
                  <a:gd name="T40" fmla="*/ 56 w 59"/>
                  <a:gd name="T41" fmla="*/ 0 h 92"/>
                  <a:gd name="T42" fmla="*/ 59 w 59"/>
                  <a:gd name="T43" fmla="*/ 0 h 92"/>
                  <a:gd name="T44" fmla="*/ 57 w 59"/>
                  <a:gd name="T45" fmla="*/ 4 h 92"/>
                  <a:gd name="T46" fmla="*/ 54 w 59"/>
                  <a:gd name="T47" fmla="*/ 8 h 92"/>
                  <a:gd name="T48" fmla="*/ 50 w 59"/>
                  <a:gd name="T49" fmla="*/ 13 h 92"/>
                  <a:gd name="T50" fmla="*/ 47 w 59"/>
                  <a:gd name="T51" fmla="*/ 18 h 9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59"/>
                  <a:gd name="T79" fmla="*/ 0 h 92"/>
                  <a:gd name="T80" fmla="*/ 59 w 59"/>
                  <a:gd name="T81" fmla="*/ 92 h 9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59" h="92">
                    <a:moveTo>
                      <a:pt x="47" y="18"/>
                    </a:moveTo>
                    <a:lnTo>
                      <a:pt x="42" y="27"/>
                    </a:lnTo>
                    <a:lnTo>
                      <a:pt x="36" y="35"/>
                    </a:lnTo>
                    <a:lnTo>
                      <a:pt x="30" y="45"/>
                    </a:lnTo>
                    <a:lnTo>
                      <a:pt x="24" y="55"/>
                    </a:lnTo>
                    <a:lnTo>
                      <a:pt x="19" y="64"/>
                    </a:lnTo>
                    <a:lnTo>
                      <a:pt x="13" y="74"/>
                    </a:lnTo>
                    <a:lnTo>
                      <a:pt x="9" y="84"/>
                    </a:lnTo>
                    <a:lnTo>
                      <a:pt x="3" y="92"/>
                    </a:lnTo>
                    <a:lnTo>
                      <a:pt x="2" y="92"/>
                    </a:lnTo>
                    <a:lnTo>
                      <a:pt x="2" y="91"/>
                    </a:lnTo>
                    <a:lnTo>
                      <a:pt x="0" y="91"/>
                    </a:lnTo>
                    <a:lnTo>
                      <a:pt x="6" y="79"/>
                    </a:lnTo>
                    <a:lnTo>
                      <a:pt x="13" y="68"/>
                    </a:lnTo>
                    <a:lnTo>
                      <a:pt x="19" y="55"/>
                    </a:lnTo>
                    <a:lnTo>
                      <a:pt x="26" y="44"/>
                    </a:lnTo>
                    <a:lnTo>
                      <a:pt x="33" y="32"/>
                    </a:lnTo>
                    <a:lnTo>
                      <a:pt x="40" y="21"/>
                    </a:lnTo>
                    <a:lnTo>
                      <a:pt x="47" y="11"/>
                    </a:lnTo>
                    <a:lnTo>
                      <a:pt x="56" y="0"/>
                    </a:lnTo>
                    <a:lnTo>
                      <a:pt x="59" y="0"/>
                    </a:lnTo>
                    <a:lnTo>
                      <a:pt x="57" y="4"/>
                    </a:lnTo>
                    <a:lnTo>
                      <a:pt x="54" y="8"/>
                    </a:lnTo>
                    <a:lnTo>
                      <a:pt x="50" y="13"/>
                    </a:lnTo>
                    <a:lnTo>
                      <a:pt x="47" y="18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48" name="Freeform 531"/>
              <p:cNvSpPr>
                <a:spLocks/>
              </p:cNvSpPr>
              <p:nvPr/>
            </p:nvSpPr>
            <p:spPr bwMode="auto">
              <a:xfrm>
                <a:off x="2885" y="1754"/>
                <a:ext cx="48" cy="74"/>
              </a:xfrm>
              <a:custGeom>
                <a:avLst/>
                <a:gdLst>
                  <a:gd name="T0" fmla="*/ 48 w 48"/>
                  <a:gd name="T1" fmla="*/ 0 h 74"/>
                  <a:gd name="T2" fmla="*/ 43 w 48"/>
                  <a:gd name="T3" fmla="*/ 8 h 74"/>
                  <a:gd name="T4" fmla="*/ 37 w 48"/>
                  <a:gd name="T5" fmla="*/ 18 h 74"/>
                  <a:gd name="T6" fmla="*/ 30 w 48"/>
                  <a:gd name="T7" fmla="*/ 27 h 74"/>
                  <a:gd name="T8" fmla="*/ 24 w 48"/>
                  <a:gd name="T9" fmla="*/ 37 h 74"/>
                  <a:gd name="T10" fmla="*/ 18 w 48"/>
                  <a:gd name="T11" fmla="*/ 47 h 74"/>
                  <a:gd name="T12" fmla="*/ 11 w 48"/>
                  <a:gd name="T13" fmla="*/ 55 h 74"/>
                  <a:gd name="T14" fmla="*/ 6 w 48"/>
                  <a:gd name="T15" fmla="*/ 65 h 74"/>
                  <a:gd name="T16" fmla="*/ 0 w 48"/>
                  <a:gd name="T17" fmla="*/ 74 h 74"/>
                  <a:gd name="T18" fmla="*/ 0 w 48"/>
                  <a:gd name="T19" fmla="*/ 69 h 74"/>
                  <a:gd name="T20" fmla="*/ 43 w 48"/>
                  <a:gd name="T21" fmla="*/ 2 h 74"/>
                  <a:gd name="T22" fmla="*/ 44 w 48"/>
                  <a:gd name="T23" fmla="*/ 1 h 74"/>
                  <a:gd name="T24" fmla="*/ 45 w 48"/>
                  <a:gd name="T25" fmla="*/ 1 h 74"/>
                  <a:gd name="T26" fmla="*/ 47 w 48"/>
                  <a:gd name="T27" fmla="*/ 1 h 74"/>
                  <a:gd name="T28" fmla="*/ 48 w 48"/>
                  <a:gd name="T29" fmla="*/ 0 h 7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8"/>
                  <a:gd name="T46" fmla="*/ 0 h 74"/>
                  <a:gd name="T47" fmla="*/ 48 w 48"/>
                  <a:gd name="T48" fmla="*/ 74 h 74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8" h="74">
                    <a:moveTo>
                      <a:pt x="48" y="0"/>
                    </a:moveTo>
                    <a:lnTo>
                      <a:pt x="43" y="8"/>
                    </a:lnTo>
                    <a:lnTo>
                      <a:pt x="37" y="18"/>
                    </a:lnTo>
                    <a:lnTo>
                      <a:pt x="30" y="27"/>
                    </a:lnTo>
                    <a:lnTo>
                      <a:pt x="24" y="37"/>
                    </a:lnTo>
                    <a:lnTo>
                      <a:pt x="18" y="47"/>
                    </a:lnTo>
                    <a:lnTo>
                      <a:pt x="11" y="55"/>
                    </a:lnTo>
                    <a:lnTo>
                      <a:pt x="6" y="65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43" y="2"/>
                    </a:lnTo>
                    <a:lnTo>
                      <a:pt x="44" y="1"/>
                    </a:lnTo>
                    <a:lnTo>
                      <a:pt x="45" y="1"/>
                    </a:lnTo>
                    <a:lnTo>
                      <a:pt x="47" y="1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49" name="Freeform 532"/>
              <p:cNvSpPr>
                <a:spLocks/>
              </p:cNvSpPr>
              <p:nvPr/>
            </p:nvSpPr>
            <p:spPr bwMode="auto">
              <a:xfrm>
                <a:off x="2883" y="1756"/>
                <a:ext cx="39" cy="59"/>
              </a:xfrm>
              <a:custGeom>
                <a:avLst/>
                <a:gdLst>
                  <a:gd name="T0" fmla="*/ 39 w 39"/>
                  <a:gd name="T1" fmla="*/ 0 h 59"/>
                  <a:gd name="T2" fmla="*/ 33 w 39"/>
                  <a:gd name="T3" fmla="*/ 10 h 59"/>
                  <a:gd name="T4" fmla="*/ 25 w 39"/>
                  <a:gd name="T5" fmla="*/ 19 h 59"/>
                  <a:gd name="T6" fmla="*/ 18 w 39"/>
                  <a:gd name="T7" fmla="*/ 29 h 59"/>
                  <a:gd name="T8" fmla="*/ 10 w 39"/>
                  <a:gd name="T9" fmla="*/ 40 h 59"/>
                  <a:gd name="T10" fmla="*/ 0 w 39"/>
                  <a:gd name="T11" fmla="*/ 59 h 59"/>
                  <a:gd name="T12" fmla="*/ 0 w 39"/>
                  <a:gd name="T13" fmla="*/ 53 h 59"/>
                  <a:gd name="T14" fmla="*/ 9 w 39"/>
                  <a:gd name="T15" fmla="*/ 40 h 59"/>
                  <a:gd name="T16" fmla="*/ 18 w 39"/>
                  <a:gd name="T17" fmla="*/ 26 h 59"/>
                  <a:gd name="T18" fmla="*/ 27 w 39"/>
                  <a:gd name="T19" fmla="*/ 13 h 59"/>
                  <a:gd name="T20" fmla="*/ 37 w 39"/>
                  <a:gd name="T21" fmla="*/ 0 h 59"/>
                  <a:gd name="T22" fmla="*/ 39 w 39"/>
                  <a:gd name="T23" fmla="*/ 0 h 5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9"/>
                  <a:gd name="T37" fmla="*/ 0 h 59"/>
                  <a:gd name="T38" fmla="*/ 39 w 39"/>
                  <a:gd name="T39" fmla="*/ 59 h 5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9" h="59">
                    <a:moveTo>
                      <a:pt x="39" y="0"/>
                    </a:moveTo>
                    <a:lnTo>
                      <a:pt x="33" y="10"/>
                    </a:lnTo>
                    <a:lnTo>
                      <a:pt x="25" y="19"/>
                    </a:lnTo>
                    <a:lnTo>
                      <a:pt x="18" y="29"/>
                    </a:lnTo>
                    <a:lnTo>
                      <a:pt x="10" y="40"/>
                    </a:lnTo>
                    <a:lnTo>
                      <a:pt x="0" y="59"/>
                    </a:lnTo>
                    <a:lnTo>
                      <a:pt x="0" y="53"/>
                    </a:lnTo>
                    <a:lnTo>
                      <a:pt x="9" y="40"/>
                    </a:lnTo>
                    <a:lnTo>
                      <a:pt x="18" y="26"/>
                    </a:lnTo>
                    <a:lnTo>
                      <a:pt x="27" y="13"/>
                    </a:lnTo>
                    <a:lnTo>
                      <a:pt x="37" y="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50" name="Freeform 533"/>
              <p:cNvSpPr>
                <a:spLocks/>
              </p:cNvSpPr>
              <p:nvPr/>
            </p:nvSpPr>
            <p:spPr bwMode="auto">
              <a:xfrm>
                <a:off x="2895" y="1756"/>
                <a:ext cx="107" cy="186"/>
              </a:xfrm>
              <a:custGeom>
                <a:avLst/>
                <a:gdLst>
                  <a:gd name="T0" fmla="*/ 107 w 107"/>
                  <a:gd name="T1" fmla="*/ 2 h 186"/>
                  <a:gd name="T2" fmla="*/ 94 w 107"/>
                  <a:gd name="T3" fmla="*/ 23 h 186"/>
                  <a:gd name="T4" fmla="*/ 82 w 107"/>
                  <a:gd name="T5" fmla="*/ 46 h 186"/>
                  <a:gd name="T6" fmla="*/ 71 w 107"/>
                  <a:gd name="T7" fmla="*/ 67 h 186"/>
                  <a:gd name="T8" fmla="*/ 58 w 107"/>
                  <a:gd name="T9" fmla="*/ 89 h 186"/>
                  <a:gd name="T10" fmla="*/ 47 w 107"/>
                  <a:gd name="T11" fmla="*/ 110 h 186"/>
                  <a:gd name="T12" fmla="*/ 34 w 107"/>
                  <a:gd name="T13" fmla="*/ 131 h 186"/>
                  <a:gd name="T14" fmla="*/ 21 w 107"/>
                  <a:gd name="T15" fmla="*/ 153 h 186"/>
                  <a:gd name="T16" fmla="*/ 8 w 107"/>
                  <a:gd name="T17" fmla="*/ 174 h 186"/>
                  <a:gd name="T18" fmla="*/ 8 w 107"/>
                  <a:gd name="T19" fmla="*/ 179 h 186"/>
                  <a:gd name="T20" fmla="*/ 7 w 107"/>
                  <a:gd name="T21" fmla="*/ 181 h 186"/>
                  <a:gd name="T22" fmla="*/ 6 w 107"/>
                  <a:gd name="T23" fmla="*/ 183 h 186"/>
                  <a:gd name="T24" fmla="*/ 3 w 107"/>
                  <a:gd name="T25" fmla="*/ 186 h 186"/>
                  <a:gd name="T26" fmla="*/ 0 w 107"/>
                  <a:gd name="T27" fmla="*/ 186 h 186"/>
                  <a:gd name="T28" fmla="*/ 6 w 107"/>
                  <a:gd name="T29" fmla="*/ 179 h 186"/>
                  <a:gd name="T30" fmla="*/ 10 w 107"/>
                  <a:gd name="T31" fmla="*/ 170 h 186"/>
                  <a:gd name="T32" fmla="*/ 14 w 107"/>
                  <a:gd name="T33" fmla="*/ 161 h 186"/>
                  <a:gd name="T34" fmla="*/ 17 w 107"/>
                  <a:gd name="T35" fmla="*/ 153 h 186"/>
                  <a:gd name="T36" fmla="*/ 28 w 107"/>
                  <a:gd name="T37" fmla="*/ 134 h 186"/>
                  <a:gd name="T38" fmla="*/ 40 w 107"/>
                  <a:gd name="T39" fmla="*/ 114 h 186"/>
                  <a:gd name="T40" fmla="*/ 50 w 107"/>
                  <a:gd name="T41" fmla="*/ 96 h 186"/>
                  <a:gd name="T42" fmla="*/ 61 w 107"/>
                  <a:gd name="T43" fmla="*/ 76 h 186"/>
                  <a:gd name="T44" fmla="*/ 71 w 107"/>
                  <a:gd name="T45" fmla="*/ 57 h 186"/>
                  <a:gd name="T46" fmla="*/ 82 w 107"/>
                  <a:gd name="T47" fmla="*/ 37 h 186"/>
                  <a:gd name="T48" fmla="*/ 92 w 107"/>
                  <a:gd name="T49" fmla="*/ 19 h 186"/>
                  <a:gd name="T50" fmla="*/ 104 w 107"/>
                  <a:gd name="T51" fmla="*/ 0 h 186"/>
                  <a:gd name="T52" fmla="*/ 105 w 107"/>
                  <a:gd name="T53" fmla="*/ 0 h 186"/>
                  <a:gd name="T54" fmla="*/ 107 w 107"/>
                  <a:gd name="T55" fmla="*/ 0 h 186"/>
                  <a:gd name="T56" fmla="*/ 107 w 107"/>
                  <a:gd name="T57" fmla="*/ 2 h 186"/>
                  <a:gd name="T58" fmla="*/ 107 w 107"/>
                  <a:gd name="T59" fmla="*/ 2 h 18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107"/>
                  <a:gd name="T91" fmla="*/ 0 h 186"/>
                  <a:gd name="T92" fmla="*/ 107 w 107"/>
                  <a:gd name="T93" fmla="*/ 186 h 18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107" h="186">
                    <a:moveTo>
                      <a:pt x="107" y="2"/>
                    </a:moveTo>
                    <a:lnTo>
                      <a:pt x="94" y="23"/>
                    </a:lnTo>
                    <a:lnTo>
                      <a:pt x="82" y="46"/>
                    </a:lnTo>
                    <a:lnTo>
                      <a:pt x="71" y="67"/>
                    </a:lnTo>
                    <a:lnTo>
                      <a:pt x="58" y="89"/>
                    </a:lnTo>
                    <a:lnTo>
                      <a:pt x="47" y="110"/>
                    </a:lnTo>
                    <a:lnTo>
                      <a:pt x="34" y="131"/>
                    </a:lnTo>
                    <a:lnTo>
                      <a:pt x="21" y="153"/>
                    </a:lnTo>
                    <a:lnTo>
                      <a:pt x="8" y="174"/>
                    </a:lnTo>
                    <a:lnTo>
                      <a:pt x="8" y="179"/>
                    </a:lnTo>
                    <a:lnTo>
                      <a:pt x="7" y="181"/>
                    </a:lnTo>
                    <a:lnTo>
                      <a:pt x="6" y="183"/>
                    </a:lnTo>
                    <a:lnTo>
                      <a:pt x="3" y="186"/>
                    </a:lnTo>
                    <a:lnTo>
                      <a:pt x="0" y="186"/>
                    </a:lnTo>
                    <a:lnTo>
                      <a:pt x="6" y="179"/>
                    </a:lnTo>
                    <a:lnTo>
                      <a:pt x="10" y="170"/>
                    </a:lnTo>
                    <a:lnTo>
                      <a:pt x="14" y="161"/>
                    </a:lnTo>
                    <a:lnTo>
                      <a:pt x="17" y="153"/>
                    </a:lnTo>
                    <a:lnTo>
                      <a:pt x="28" y="134"/>
                    </a:lnTo>
                    <a:lnTo>
                      <a:pt x="40" y="114"/>
                    </a:lnTo>
                    <a:lnTo>
                      <a:pt x="50" y="96"/>
                    </a:lnTo>
                    <a:lnTo>
                      <a:pt x="61" y="76"/>
                    </a:lnTo>
                    <a:lnTo>
                      <a:pt x="71" y="57"/>
                    </a:lnTo>
                    <a:lnTo>
                      <a:pt x="82" y="37"/>
                    </a:lnTo>
                    <a:lnTo>
                      <a:pt x="92" y="19"/>
                    </a:lnTo>
                    <a:lnTo>
                      <a:pt x="104" y="0"/>
                    </a:lnTo>
                    <a:lnTo>
                      <a:pt x="105" y="0"/>
                    </a:lnTo>
                    <a:lnTo>
                      <a:pt x="107" y="0"/>
                    </a:lnTo>
                    <a:lnTo>
                      <a:pt x="107" y="2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51" name="Freeform 534"/>
              <p:cNvSpPr>
                <a:spLocks/>
              </p:cNvSpPr>
              <p:nvPr/>
            </p:nvSpPr>
            <p:spPr bwMode="auto">
              <a:xfrm>
                <a:off x="2876" y="1759"/>
                <a:ext cx="33" cy="46"/>
              </a:xfrm>
              <a:custGeom>
                <a:avLst/>
                <a:gdLst>
                  <a:gd name="T0" fmla="*/ 33 w 33"/>
                  <a:gd name="T1" fmla="*/ 0 h 46"/>
                  <a:gd name="T2" fmla="*/ 26 w 33"/>
                  <a:gd name="T3" fmla="*/ 12 h 46"/>
                  <a:gd name="T4" fmla="*/ 19 w 33"/>
                  <a:gd name="T5" fmla="*/ 23 h 46"/>
                  <a:gd name="T6" fmla="*/ 10 w 33"/>
                  <a:gd name="T7" fmla="*/ 34 h 46"/>
                  <a:gd name="T8" fmla="*/ 3 w 33"/>
                  <a:gd name="T9" fmla="*/ 46 h 46"/>
                  <a:gd name="T10" fmla="*/ 0 w 33"/>
                  <a:gd name="T11" fmla="*/ 46 h 46"/>
                  <a:gd name="T12" fmla="*/ 7 w 33"/>
                  <a:gd name="T13" fmla="*/ 34 h 46"/>
                  <a:gd name="T14" fmla="*/ 15 w 33"/>
                  <a:gd name="T15" fmla="*/ 22 h 46"/>
                  <a:gd name="T16" fmla="*/ 22 w 33"/>
                  <a:gd name="T17" fmla="*/ 10 h 46"/>
                  <a:gd name="T18" fmla="*/ 30 w 33"/>
                  <a:gd name="T19" fmla="*/ 0 h 46"/>
                  <a:gd name="T20" fmla="*/ 33 w 33"/>
                  <a:gd name="T21" fmla="*/ 0 h 4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3"/>
                  <a:gd name="T34" fmla="*/ 0 h 46"/>
                  <a:gd name="T35" fmla="*/ 33 w 33"/>
                  <a:gd name="T36" fmla="*/ 46 h 4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3" h="46">
                    <a:moveTo>
                      <a:pt x="33" y="0"/>
                    </a:moveTo>
                    <a:lnTo>
                      <a:pt x="26" y="12"/>
                    </a:lnTo>
                    <a:lnTo>
                      <a:pt x="19" y="23"/>
                    </a:lnTo>
                    <a:lnTo>
                      <a:pt x="10" y="34"/>
                    </a:lnTo>
                    <a:lnTo>
                      <a:pt x="3" y="46"/>
                    </a:lnTo>
                    <a:lnTo>
                      <a:pt x="0" y="46"/>
                    </a:lnTo>
                    <a:lnTo>
                      <a:pt x="7" y="34"/>
                    </a:lnTo>
                    <a:lnTo>
                      <a:pt x="15" y="22"/>
                    </a:lnTo>
                    <a:lnTo>
                      <a:pt x="22" y="10"/>
                    </a:lnTo>
                    <a:lnTo>
                      <a:pt x="30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52" name="Freeform 535"/>
              <p:cNvSpPr>
                <a:spLocks/>
              </p:cNvSpPr>
              <p:nvPr/>
            </p:nvSpPr>
            <p:spPr bwMode="auto">
              <a:xfrm>
                <a:off x="2865" y="1764"/>
                <a:ext cx="31" cy="42"/>
              </a:xfrm>
              <a:custGeom>
                <a:avLst/>
                <a:gdLst>
                  <a:gd name="T0" fmla="*/ 31 w 31"/>
                  <a:gd name="T1" fmla="*/ 0 h 42"/>
                  <a:gd name="T2" fmla="*/ 24 w 31"/>
                  <a:gd name="T3" fmla="*/ 11 h 42"/>
                  <a:gd name="T4" fmla="*/ 17 w 31"/>
                  <a:gd name="T5" fmla="*/ 21 h 42"/>
                  <a:gd name="T6" fmla="*/ 8 w 31"/>
                  <a:gd name="T7" fmla="*/ 32 h 42"/>
                  <a:gd name="T8" fmla="*/ 1 w 31"/>
                  <a:gd name="T9" fmla="*/ 42 h 42"/>
                  <a:gd name="T10" fmla="*/ 0 w 31"/>
                  <a:gd name="T11" fmla="*/ 42 h 42"/>
                  <a:gd name="T12" fmla="*/ 7 w 31"/>
                  <a:gd name="T13" fmla="*/ 31 h 42"/>
                  <a:gd name="T14" fmla="*/ 13 w 31"/>
                  <a:gd name="T15" fmla="*/ 19 h 42"/>
                  <a:gd name="T16" fmla="*/ 20 w 31"/>
                  <a:gd name="T17" fmla="*/ 9 h 42"/>
                  <a:gd name="T18" fmla="*/ 27 w 31"/>
                  <a:gd name="T19" fmla="*/ 0 h 42"/>
                  <a:gd name="T20" fmla="*/ 31 w 31"/>
                  <a:gd name="T21" fmla="*/ 0 h 4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1"/>
                  <a:gd name="T34" fmla="*/ 0 h 42"/>
                  <a:gd name="T35" fmla="*/ 31 w 31"/>
                  <a:gd name="T36" fmla="*/ 42 h 4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1" h="42">
                    <a:moveTo>
                      <a:pt x="31" y="0"/>
                    </a:moveTo>
                    <a:lnTo>
                      <a:pt x="24" y="11"/>
                    </a:lnTo>
                    <a:lnTo>
                      <a:pt x="17" y="21"/>
                    </a:lnTo>
                    <a:lnTo>
                      <a:pt x="8" y="32"/>
                    </a:lnTo>
                    <a:lnTo>
                      <a:pt x="1" y="42"/>
                    </a:lnTo>
                    <a:lnTo>
                      <a:pt x="0" y="42"/>
                    </a:lnTo>
                    <a:lnTo>
                      <a:pt x="7" y="31"/>
                    </a:lnTo>
                    <a:lnTo>
                      <a:pt x="13" y="19"/>
                    </a:lnTo>
                    <a:lnTo>
                      <a:pt x="20" y="9"/>
                    </a:lnTo>
                    <a:lnTo>
                      <a:pt x="27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53" name="Freeform 536"/>
              <p:cNvSpPr>
                <a:spLocks/>
              </p:cNvSpPr>
              <p:nvPr/>
            </p:nvSpPr>
            <p:spPr bwMode="auto">
              <a:xfrm>
                <a:off x="2853" y="1766"/>
                <a:ext cx="30" cy="43"/>
              </a:xfrm>
              <a:custGeom>
                <a:avLst/>
                <a:gdLst>
                  <a:gd name="T0" fmla="*/ 30 w 30"/>
                  <a:gd name="T1" fmla="*/ 0 h 43"/>
                  <a:gd name="T2" fmla="*/ 23 w 30"/>
                  <a:gd name="T3" fmla="*/ 12 h 43"/>
                  <a:gd name="T4" fmla="*/ 16 w 30"/>
                  <a:gd name="T5" fmla="*/ 23 h 43"/>
                  <a:gd name="T6" fmla="*/ 8 w 30"/>
                  <a:gd name="T7" fmla="*/ 33 h 43"/>
                  <a:gd name="T8" fmla="*/ 0 w 30"/>
                  <a:gd name="T9" fmla="*/ 43 h 43"/>
                  <a:gd name="T10" fmla="*/ 6 w 30"/>
                  <a:gd name="T11" fmla="*/ 33 h 43"/>
                  <a:gd name="T12" fmla="*/ 13 w 30"/>
                  <a:gd name="T13" fmla="*/ 23 h 43"/>
                  <a:gd name="T14" fmla="*/ 19 w 30"/>
                  <a:gd name="T15" fmla="*/ 13 h 43"/>
                  <a:gd name="T16" fmla="*/ 23 w 30"/>
                  <a:gd name="T17" fmla="*/ 2 h 43"/>
                  <a:gd name="T18" fmla="*/ 25 w 30"/>
                  <a:gd name="T19" fmla="*/ 2 h 43"/>
                  <a:gd name="T20" fmla="*/ 28 w 30"/>
                  <a:gd name="T21" fmla="*/ 0 h 43"/>
                  <a:gd name="T22" fmla="*/ 29 w 30"/>
                  <a:gd name="T23" fmla="*/ 0 h 43"/>
                  <a:gd name="T24" fmla="*/ 30 w 30"/>
                  <a:gd name="T25" fmla="*/ 0 h 4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0"/>
                  <a:gd name="T40" fmla="*/ 0 h 43"/>
                  <a:gd name="T41" fmla="*/ 30 w 30"/>
                  <a:gd name="T42" fmla="*/ 43 h 4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0" h="43">
                    <a:moveTo>
                      <a:pt x="30" y="0"/>
                    </a:moveTo>
                    <a:lnTo>
                      <a:pt x="23" y="12"/>
                    </a:lnTo>
                    <a:lnTo>
                      <a:pt x="16" y="23"/>
                    </a:lnTo>
                    <a:lnTo>
                      <a:pt x="8" y="33"/>
                    </a:lnTo>
                    <a:lnTo>
                      <a:pt x="0" y="43"/>
                    </a:lnTo>
                    <a:lnTo>
                      <a:pt x="6" y="33"/>
                    </a:lnTo>
                    <a:lnTo>
                      <a:pt x="13" y="23"/>
                    </a:lnTo>
                    <a:lnTo>
                      <a:pt x="19" y="13"/>
                    </a:lnTo>
                    <a:lnTo>
                      <a:pt x="23" y="2"/>
                    </a:lnTo>
                    <a:lnTo>
                      <a:pt x="25" y="2"/>
                    </a:lnTo>
                    <a:lnTo>
                      <a:pt x="28" y="0"/>
                    </a:lnTo>
                    <a:lnTo>
                      <a:pt x="29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54" name="Freeform 537"/>
              <p:cNvSpPr>
                <a:spLocks/>
              </p:cNvSpPr>
              <p:nvPr/>
            </p:nvSpPr>
            <p:spPr bwMode="auto">
              <a:xfrm>
                <a:off x="2908" y="1769"/>
                <a:ext cx="98" cy="170"/>
              </a:xfrm>
              <a:custGeom>
                <a:avLst/>
                <a:gdLst>
                  <a:gd name="T0" fmla="*/ 98 w 98"/>
                  <a:gd name="T1" fmla="*/ 4 h 170"/>
                  <a:gd name="T2" fmla="*/ 87 w 98"/>
                  <a:gd name="T3" fmla="*/ 26 h 170"/>
                  <a:gd name="T4" fmla="*/ 75 w 98"/>
                  <a:gd name="T5" fmla="*/ 46 h 170"/>
                  <a:gd name="T6" fmla="*/ 64 w 98"/>
                  <a:gd name="T7" fmla="*/ 67 h 170"/>
                  <a:gd name="T8" fmla="*/ 52 w 98"/>
                  <a:gd name="T9" fmla="*/ 89 h 170"/>
                  <a:gd name="T10" fmla="*/ 41 w 98"/>
                  <a:gd name="T11" fmla="*/ 109 h 170"/>
                  <a:gd name="T12" fmla="*/ 28 w 98"/>
                  <a:gd name="T13" fmla="*/ 130 h 170"/>
                  <a:gd name="T14" fmla="*/ 15 w 98"/>
                  <a:gd name="T15" fmla="*/ 150 h 170"/>
                  <a:gd name="T16" fmla="*/ 2 w 98"/>
                  <a:gd name="T17" fmla="*/ 170 h 170"/>
                  <a:gd name="T18" fmla="*/ 0 w 98"/>
                  <a:gd name="T19" fmla="*/ 170 h 170"/>
                  <a:gd name="T20" fmla="*/ 11 w 98"/>
                  <a:gd name="T21" fmla="*/ 151 h 170"/>
                  <a:gd name="T22" fmla="*/ 21 w 98"/>
                  <a:gd name="T23" fmla="*/ 131 h 170"/>
                  <a:gd name="T24" fmla="*/ 32 w 98"/>
                  <a:gd name="T25" fmla="*/ 113 h 170"/>
                  <a:gd name="T26" fmla="*/ 42 w 98"/>
                  <a:gd name="T27" fmla="*/ 93 h 170"/>
                  <a:gd name="T28" fmla="*/ 54 w 98"/>
                  <a:gd name="T29" fmla="*/ 74 h 170"/>
                  <a:gd name="T30" fmla="*/ 65 w 98"/>
                  <a:gd name="T31" fmla="*/ 54 h 170"/>
                  <a:gd name="T32" fmla="*/ 77 w 98"/>
                  <a:gd name="T33" fmla="*/ 36 h 170"/>
                  <a:gd name="T34" fmla="*/ 88 w 98"/>
                  <a:gd name="T35" fmla="*/ 17 h 170"/>
                  <a:gd name="T36" fmla="*/ 88 w 98"/>
                  <a:gd name="T37" fmla="*/ 12 h 170"/>
                  <a:gd name="T38" fmla="*/ 91 w 98"/>
                  <a:gd name="T39" fmla="*/ 7 h 170"/>
                  <a:gd name="T40" fmla="*/ 94 w 98"/>
                  <a:gd name="T41" fmla="*/ 3 h 170"/>
                  <a:gd name="T42" fmla="*/ 97 w 98"/>
                  <a:gd name="T43" fmla="*/ 0 h 170"/>
                  <a:gd name="T44" fmla="*/ 98 w 98"/>
                  <a:gd name="T45" fmla="*/ 4 h 17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98"/>
                  <a:gd name="T70" fmla="*/ 0 h 170"/>
                  <a:gd name="T71" fmla="*/ 98 w 98"/>
                  <a:gd name="T72" fmla="*/ 170 h 17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98" h="170">
                    <a:moveTo>
                      <a:pt x="98" y="4"/>
                    </a:moveTo>
                    <a:lnTo>
                      <a:pt x="87" y="26"/>
                    </a:lnTo>
                    <a:lnTo>
                      <a:pt x="75" y="46"/>
                    </a:lnTo>
                    <a:lnTo>
                      <a:pt x="64" y="67"/>
                    </a:lnTo>
                    <a:lnTo>
                      <a:pt x="52" y="89"/>
                    </a:lnTo>
                    <a:lnTo>
                      <a:pt x="41" y="109"/>
                    </a:lnTo>
                    <a:lnTo>
                      <a:pt x="28" y="130"/>
                    </a:lnTo>
                    <a:lnTo>
                      <a:pt x="15" y="150"/>
                    </a:lnTo>
                    <a:lnTo>
                      <a:pt x="2" y="170"/>
                    </a:lnTo>
                    <a:lnTo>
                      <a:pt x="0" y="170"/>
                    </a:lnTo>
                    <a:lnTo>
                      <a:pt x="11" y="151"/>
                    </a:lnTo>
                    <a:lnTo>
                      <a:pt x="21" y="131"/>
                    </a:lnTo>
                    <a:lnTo>
                      <a:pt x="32" y="113"/>
                    </a:lnTo>
                    <a:lnTo>
                      <a:pt x="42" y="93"/>
                    </a:lnTo>
                    <a:lnTo>
                      <a:pt x="54" y="74"/>
                    </a:lnTo>
                    <a:lnTo>
                      <a:pt x="65" y="54"/>
                    </a:lnTo>
                    <a:lnTo>
                      <a:pt x="77" y="36"/>
                    </a:lnTo>
                    <a:lnTo>
                      <a:pt x="88" y="17"/>
                    </a:lnTo>
                    <a:lnTo>
                      <a:pt x="88" y="12"/>
                    </a:lnTo>
                    <a:lnTo>
                      <a:pt x="91" y="7"/>
                    </a:lnTo>
                    <a:lnTo>
                      <a:pt x="94" y="3"/>
                    </a:lnTo>
                    <a:lnTo>
                      <a:pt x="97" y="0"/>
                    </a:lnTo>
                    <a:lnTo>
                      <a:pt x="98" y="4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55" name="Freeform 538"/>
              <p:cNvSpPr>
                <a:spLocks/>
              </p:cNvSpPr>
              <p:nvPr/>
            </p:nvSpPr>
            <p:spPr bwMode="auto">
              <a:xfrm>
                <a:off x="2841" y="1771"/>
                <a:ext cx="27" cy="41"/>
              </a:xfrm>
              <a:custGeom>
                <a:avLst/>
                <a:gdLst>
                  <a:gd name="T0" fmla="*/ 27 w 27"/>
                  <a:gd name="T1" fmla="*/ 0 h 41"/>
                  <a:gd name="T2" fmla="*/ 21 w 27"/>
                  <a:gd name="T3" fmla="*/ 10 h 41"/>
                  <a:gd name="T4" fmla="*/ 15 w 27"/>
                  <a:gd name="T5" fmla="*/ 21 h 41"/>
                  <a:gd name="T6" fmla="*/ 8 w 27"/>
                  <a:gd name="T7" fmla="*/ 31 h 41"/>
                  <a:gd name="T8" fmla="*/ 0 w 27"/>
                  <a:gd name="T9" fmla="*/ 41 h 41"/>
                  <a:gd name="T10" fmla="*/ 4 w 27"/>
                  <a:gd name="T11" fmla="*/ 32 h 41"/>
                  <a:gd name="T12" fmla="*/ 10 w 27"/>
                  <a:gd name="T13" fmla="*/ 25 h 41"/>
                  <a:gd name="T14" fmla="*/ 15 w 27"/>
                  <a:gd name="T15" fmla="*/ 17 h 41"/>
                  <a:gd name="T16" fmla="*/ 20 w 27"/>
                  <a:gd name="T17" fmla="*/ 8 h 41"/>
                  <a:gd name="T18" fmla="*/ 21 w 27"/>
                  <a:gd name="T19" fmla="*/ 5 h 41"/>
                  <a:gd name="T20" fmla="*/ 24 w 27"/>
                  <a:gd name="T21" fmla="*/ 2 h 41"/>
                  <a:gd name="T22" fmla="*/ 25 w 27"/>
                  <a:gd name="T23" fmla="*/ 1 h 41"/>
                  <a:gd name="T24" fmla="*/ 27 w 27"/>
                  <a:gd name="T25" fmla="*/ 0 h 4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7"/>
                  <a:gd name="T40" fmla="*/ 0 h 41"/>
                  <a:gd name="T41" fmla="*/ 27 w 27"/>
                  <a:gd name="T42" fmla="*/ 41 h 4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7" h="41">
                    <a:moveTo>
                      <a:pt x="27" y="0"/>
                    </a:moveTo>
                    <a:lnTo>
                      <a:pt x="21" y="10"/>
                    </a:lnTo>
                    <a:lnTo>
                      <a:pt x="15" y="21"/>
                    </a:lnTo>
                    <a:lnTo>
                      <a:pt x="8" y="31"/>
                    </a:lnTo>
                    <a:lnTo>
                      <a:pt x="0" y="41"/>
                    </a:lnTo>
                    <a:lnTo>
                      <a:pt x="4" y="32"/>
                    </a:lnTo>
                    <a:lnTo>
                      <a:pt x="10" y="25"/>
                    </a:lnTo>
                    <a:lnTo>
                      <a:pt x="15" y="17"/>
                    </a:lnTo>
                    <a:lnTo>
                      <a:pt x="20" y="8"/>
                    </a:lnTo>
                    <a:lnTo>
                      <a:pt x="21" y="5"/>
                    </a:lnTo>
                    <a:lnTo>
                      <a:pt x="24" y="2"/>
                    </a:lnTo>
                    <a:lnTo>
                      <a:pt x="25" y="1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56" name="Freeform 539"/>
              <p:cNvSpPr>
                <a:spLocks/>
              </p:cNvSpPr>
              <p:nvPr/>
            </p:nvSpPr>
            <p:spPr bwMode="auto">
              <a:xfrm>
                <a:off x="2826" y="1773"/>
                <a:ext cx="30" cy="43"/>
              </a:xfrm>
              <a:custGeom>
                <a:avLst/>
                <a:gdLst>
                  <a:gd name="T0" fmla="*/ 30 w 30"/>
                  <a:gd name="T1" fmla="*/ 0 h 43"/>
                  <a:gd name="T2" fmla="*/ 23 w 30"/>
                  <a:gd name="T3" fmla="*/ 12 h 43"/>
                  <a:gd name="T4" fmla="*/ 18 w 30"/>
                  <a:gd name="T5" fmla="*/ 22 h 43"/>
                  <a:gd name="T6" fmla="*/ 10 w 30"/>
                  <a:gd name="T7" fmla="*/ 33 h 43"/>
                  <a:gd name="T8" fmla="*/ 3 w 30"/>
                  <a:gd name="T9" fmla="*/ 43 h 43"/>
                  <a:gd name="T10" fmla="*/ 0 w 30"/>
                  <a:gd name="T11" fmla="*/ 43 h 43"/>
                  <a:gd name="T12" fmla="*/ 8 w 30"/>
                  <a:gd name="T13" fmla="*/ 32 h 43"/>
                  <a:gd name="T14" fmla="*/ 13 w 30"/>
                  <a:gd name="T15" fmla="*/ 22 h 43"/>
                  <a:gd name="T16" fmla="*/ 20 w 30"/>
                  <a:gd name="T17" fmla="*/ 10 h 43"/>
                  <a:gd name="T18" fmla="*/ 27 w 30"/>
                  <a:gd name="T19" fmla="*/ 0 h 43"/>
                  <a:gd name="T20" fmla="*/ 30 w 30"/>
                  <a:gd name="T21" fmla="*/ 0 h 4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0"/>
                  <a:gd name="T34" fmla="*/ 0 h 43"/>
                  <a:gd name="T35" fmla="*/ 30 w 30"/>
                  <a:gd name="T36" fmla="*/ 43 h 4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0" h="43">
                    <a:moveTo>
                      <a:pt x="30" y="0"/>
                    </a:moveTo>
                    <a:lnTo>
                      <a:pt x="23" y="12"/>
                    </a:lnTo>
                    <a:lnTo>
                      <a:pt x="18" y="22"/>
                    </a:lnTo>
                    <a:lnTo>
                      <a:pt x="10" y="33"/>
                    </a:lnTo>
                    <a:lnTo>
                      <a:pt x="3" y="43"/>
                    </a:lnTo>
                    <a:lnTo>
                      <a:pt x="0" y="43"/>
                    </a:lnTo>
                    <a:lnTo>
                      <a:pt x="8" y="32"/>
                    </a:lnTo>
                    <a:lnTo>
                      <a:pt x="13" y="22"/>
                    </a:lnTo>
                    <a:lnTo>
                      <a:pt x="20" y="10"/>
                    </a:lnTo>
                    <a:lnTo>
                      <a:pt x="27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57" name="Freeform 540"/>
              <p:cNvSpPr>
                <a:spLocks/>
              </p:cNvSpPr>
              <p:nvPr/>
            </p:nvSpPr>
            <p:spPr bwMode="auto">
              <a:xfrm>
                <a:off x="2804" y="1778"/>
                <a:ext cx="41" cy="58"/>
              </a:xfrm>
              <a:custGeom>
                <a:avLst/>
                <a:gdLst>
                  <a:gd name="T0" fmla="*/ 41 w 41"/>
                  <a:gd name="T1" fmla="*/ 0 h 58"/>
                  <a:gd name="T2" fmla="*/ 30 w 41"/>
                  <a:gd name="T3" fmla="*/ 14 h 58"/>
                  <a:gd name="T4" fmla="*/ 21 w 41"/>
                  <a:gd name="T5" fmla="*/ 28 h 58"/>
                  <a:gd name="T6" fmla="*/ 11 w 41"/>
                  <a:gd name="T7" fmla="*/ 44 h 58"/>
                  <a:gd name="T8" fmla="*/ 0 w 41"/>
                  <a:gd name="T9" fmla="*/ 58 h 58"/>
                  <a:gd name="T10" fmla="*/ 7 w 41"/>
                  <a:gd name="T11" fmla="*/ 45 h 58"/>
                  <a:gd name="T12" fmla="*/ 14 w 41"/>
                  <a:gd name="T13" fmla="*/ 33 h 58"/>
                  <a:gd name="T14" fmla="*/ 22 w 41"/>
                  <a:gd name="T15" fmla="*/ 20 h 58"/>
                  <a:gd name="T16" fmla="*/ 30 w 41"/>
                  <a:gd name="T17" fmla="*/ 7 h 58"/>
                  <a:gd name="T18" fmla="*/ 31 w 41"/>
                  <a:gd name="T19" fmla="*/ 4 h 58"/>
                  <a:gd name="T20" fmla="*/ 34 w 41"/>
                  <a:gd name="T21" fmla="*/ 1 h 58"/>
                  <a:gd name="T22" fmla="*/ 37 w 41"/>
                  <a:gd name="T23" fmla="*/ 0 h 58"/>
                  <a:gd name="T24" fmla="*/ 41 w 41"/>
                  <a:gd name="T25" fmla="*/ 0 h 5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41"/>
                  <a:gd name="T40" fmla="*/ 0 h 58"/>
                  <a:gd name="T41" fmla="*/ 41 w 41"/>
                  <a:gd name="T42" fmla="*/ 58 h 5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41" h="58">
                    <a:moveTo>
                      <a:pt x="41" y="0"/>
                    </a:moveTo>
                    <a:lnTo>
                      <a:pt x="30" y="14"/>
                    </a:lnTo>
                    <a:lnTo>
                      <a:pt x="21" y="28"/>
                    </a:lnTo>
                    <a:lnTo>
                      <a:pt x="11" y="44"/>
                    </a:lnTo>
                    <a:lnTo>
                      <a:pt x="0" y="58"/>
                    </a:lnTo>
                    <a:lnTo>
                      <a:pt x="7" y="45"/>
                    </a:lnTo>
                    <a:lnTo>
                      <a:pt x="14" y="33"/>
                    </a:lnTo>
                    <a:lnTo>
                      <a:pt x="22" y="20"/>
                    </a:lnTo>
                    <a:lnTo>
                      <a:pt x="30" y="7"/>
                    </a:lnTo>
                    <a:lnTo>
                      <a:pt x="31" y="4"/>
                    </a:lnTo>
                    <a:lnTo>
                      <a:pt x="34" y="1"/>
                    </a:lnTo>
                    <a:lnTo>
                      <a:pt x="37" y="0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58" name="Freeform 541"/>
              <p:cNvSpPr>
                <a:spLocks/>
              </p:cNvSpPr>
              <p:nvPr/>
            </p:nvSpPr>
            <p:spPr bwMode="auto">
              <a:xfrm>
                <a:off x="2799" y="1781"/>
                <a:ext cx="32" cy="45"/>
              </a:xfrm>
              <a:custGeom>
                <a:avLst/>
                <a:gdLst>
                  <a:gd name="T0" fmla="*/ 32 w 32"/>
                  <a:gd name="T1" fmla="*/ 0 h 45"/>
                  <a:gd name="T2" fmla="*/ 25 w 32"/>
                  <a:gd name="T3" fmla="*/ 11 h 45"/>
                  <a:gd name="T4" fmla="*/ 17 w 32"/>
                  <a:gd name="T5" fmla="*/ 22 h 45"/>
                  <a:gd name="T6" fmla="*/ 10 w 32"/>
                  <a:gd name="T7" fmla="*/ 34 h 45"/>
                  <a:gd name="T8" fmla="*/ 2 w 32"/>
                  <a:gd name="T9" fmla="*/ 45 h 45"/>
                  <a:gd name="T10" fmla="*/ 0 w 32"/>
                  <a:gd name="T11" fmla="*/ 41 h 45"/>
                  <a:gd name="T12" fmla="*/ 27 w 32"/>
                  <a:gd name="T13" fmla="*/ 0 h 45"/>
                  <a:gd name="T14" fmla="*/ 32 w 32"/>
                  <a:gd name="T15" fmla="*/ 0 h 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45"/>
                  <a:gd name="T26" fmla="*/ 32 w 32"/>
                  <a:gd name="T27" fmla="*/ 45 h 4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45">
                    <a:moveTo>
                      <a:pt x="32" y="0"/>
                    </a:moveTo>
                    <a:lnTo>
                      <a:pt x="25" y="11"/>
                    </a:lnTo>
                    <a:lnTo>
                      <a:pt x="17" y="22"/>
                    </a:lnTo>
                    <a:lnTo>
                      <a:pt x="10" y="34"/>
                    </a:lnTo>
                    <a:lnTo>
                      <a:pt x="2" y="45"/>
                    </a:lnTo>
                    <a:lnTo>
                      <a:pt x="0" y="41"/>
                    </a:lnTo>
                    <a:lnTo>
                      <a:pt x="27" y="0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59" name="Freeform 542"/>
              <p:cNvSpPr>
                <a:spLocks/>
              </p:cNvSpPr>
              <p:nvPr/>
            </p:nvSpPr>
            <p:spPr bwMode="auto">
              <a:xfrm>
                <a:off x="2796" y="1783"/>
                <a:ext cx="22" cy="29"/>
              </a:xfrm>
              <a:custGeom>
                <a:avLst/>
                <a:gdLst>
                  <a:gd name="T0" fmla="*/ 22 w 22"/>
                  <a:gd name="T1" fmla="*/ 0 h 29"/>
                  <a:gd name="T2" fmla="*/ 16 w 22"/>
                  <a:gd name="T3" fmla="*/ 8 h 29"/>
                  <a:gd name="T4" fmla="*/ 10 w 22"/>
                  <a:gd name="T5" fmla="*/ 15 h 29"/>
                  <a:gd name="T6" fmla="*/ 5 w 22"/>
                  <a:gd name="T7" fmla="*/ 22 h 29"/>
                  <a:gd name="T8" fmla="*/ 0 w 22"/>
                  <a:gd name="T9" fmla="*/ 29 h 29"/>
                  <a:gd name="T10" fmla="*/ 3 w 22"/>
                  <a:gd name="T11" fmla="*/ 20 h 29"/>
                  <a:gd name="T12" fmla="*/ 8 w 22"/>
                  <a:gd name="T13" fmla="*/ 13 h 29"/>
                  <a:gd name="T14" fmla="*/ 15 w 22"/>
                  <a:gd name="T15" fmla="*/ 6 h 29"/>
                  <a:gd name="T16" fmla="*/ 22 w 22"/>
                  <a:gd name="T17" fmla="*/ 0 h 2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2"/>
                  <a:gd name="T28" fmla="*/ 0 h 29"/>
                  <a:gd name="T29" fmla="*/ 22 w 22"/>
                  <a:gd name="T30" fmla="*/ 29 h 2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2" h="29">
                    <a:moveTo>
                      <a:pt x="22" y="0"/>
                    </a:moveTo>
                    <a:lnTo>
                      <a:pt x="16" y="8"/>
                    </a:lnTo>
                    <a:lnTo>
                      <a:pt x="10" y="15"/>
                    </a:lnTo>
                    <a:lnTo>
                      <a:pt x="5" y="22"/>
                    </a:lnTo>
                    <a:lnTo>
                      <a:pt x="0" y="29"/>
                    </a:lnTo>
                    <a:lnTo>
                      <a:pt x="3" y="20"/>
                    </a:lnTo>
                    <a:lnTo>
                      <a:pt x="8" y="13"/>
                    </a:lnTo>
                    <a:lnTo>
                      <a:pt x="15" y="6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60" name="Freeform 543"/>
              <p:cNvSpPr>
                <a:spLocks/>
              </p:cNvSpPr>
              <p:nvPr/>
            </p:nvSpPr>
            <p:spPr bwMode="auto">
              <a:xfrm>
                <a:off x="2923" y="1785"/>
                <a:ext cx="86" cy="151"/>
              </a:xfrm>
              <a:custGeom>
                <a:avLst/>
                <a:gdLst>
                  <a:gd name="T0" fmla="*/ 84 w 86"/>
                  <a:gd name="T1" fmla="*/ 10 h 151"/>
                  <a:gd name="T2" fmla="*/ 74 w 86"/>
                  <a:gd name="T3" fmla="*/ 27 h 151"/>
                  <a:gd name="T4" fmla="*/ 64 w 86"/>
                  <a:gd name="T5" fmla="*/ 45 h 151"/>
                  <a:gd name="T6" fmla="*/ 54 w 86"/>
                  <a:gd name="T7" fmla="*/ 63 h 151"/>
                  <a:gd name="T8" fmla="*/ 44 w 86"/>
                  <a:gd name="T9" fmla="*/ 80 h 151"/>
                  <a:gd name="T10" fmla="*/ 33 w 86"/>
                  <a:gd name="T11" fmla="*/ 97 h 151"/>
                  <a:gd name="T12" fmla="*/ 23 w 86"/>
                  <a:gd name="T13" fmla="*/ 114 h 151"/>
                  <a:gd name="T14" fmla="*/ 13 w 86"/>
                  <a:gd name="T15" fmla="*/ 132 h 151"/>
                  <a:gd name="T16" fmla="*/ 3 w 86"/>
                  <a:gd name="T17" fmla="*/ 150 h 151"/>
                  <a:gd name="T18" fmla="*/ 2 w 86"/>
                  <a:gd name="T19" fmla="*/ 150 h 151"/>
                  <a:gd name="T20" fmla="*/ 2 w 86"/>
                  <a:gd name="T21" fmla="*/ 150 h 151"/>
                  <a:gd name="T22" fmla="*/ 2 w 86"/>
                  <a:gd name="T23" fmla="*/ 151 h 151"/>
                  <a:gd name="T24" fmla="*/ 0 w 86"/>
                  <a:gd name="T25" fmla="*/ 151 h 151"/>
                  <a:gd name="T26" fmla="*/ 6 w 86"/>
                  <a:gd name="T27" fmla="*/ 140 h 151"/>
                  <a:gd name="T28" fmla="*/ 12 w 86"/>
                  <a:gd name="T29" fmla="*/ 130 h 151"/>
                  <a:gd name="T30" fmla="*/ 17 w 86"/>
                  <a:gd name="T31" fmla="*/ 118 h 151"/>
                  <a:gd name="T32" fmla="*/ 23 w 86"/>
                  <a:gd name="T33" fmla="*/ 107 h 151"/>
                  <a:gd name="T34" fmla="*/ 29 w 86"/>
                  <a:gd name="T35" fmla="*/ 95 h 151"/>
                  <a:gd name="T36" fmla="*/ 36 w 86"/>
                  <a:gd name="T37" fmla="*/ 84 h 151"/>
                  <a:gd name="T38" fmla="*/ 42 w 86"/>
                  <a:gd name="T39" fmla="*/ 74 h 151"/>
                  <a:gd name="T40" fmla="*/ 49 w 86"/>
                  <a:gd name="T41" fmla="*/ 63 h 151"/>
                  <a:gd name="T42" fmla="*/ 53 w 86"/>
                  <a:gd name="T43" fmla="*/ 54 h 151"/>
                  <a:gd name="T44" fmla="*/ 59 w 86"/>
                  <a:gd name="T45" fmla="*/ 45 h 151"/>
                  <a:gd name="T46" fmla="*/ 64 w 86"/>
                  <a:gd name="T47" fmla="*/ 37 h 151"/>
                  <a:gd name="T48" fmla="*/ 70 w 86"/>
                  <a:gd name="T49" fmla="*/ 28 h 151"/>
                  <a:gd name="T50" fmla="*/ 73 w 86"/>
                  <a:gd name="T51" fmla="*/ 20 h 151"/>
                  <a:gd name="T52" fmla="*/ 76 w 86"/>
                  <a:gd name="T53" fmla="*/ 13 h 151"/>
                  <a:gd name="T54" fmla="*/ 80 w 86"/>
                  <a:gd name="T55" fmla="*/ 7 h 151"/>
                  <a:gd name="T56" fmla="*/ 84 w 86"/>
                  <a:gd name="T57" fmla="*/ 0 h 151"/>
                  <a:gd name="T58" fmla="*/ 86 w 86"/>
                  <a:gd name="T59" fmla="*/ 3 h 151"/>
                  <a:gd name="T60" fmla="*/ 86 w 86"/>
                  <a:gd name="T61" fmla="*/ 4 h 151"/>
                  <a:gd name="T62" fmla="*/ 86 w 86"/>
                  <a:gd name="T63" fmla="*/ 7 h 151"/>
                  <a:gd name="T64" fmla="*/ 84 w 86"/>
                  <a:gd name="T65" fmla="*/ 10 h 15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86"/>
                  <a:gd name="T100" fmla="*/ 0 h 151"/>
                  <a:gd name="T101" fmla="*/ 86 w 86"/>
                  <a:gd name="T102" fmla="*/ 151 h 15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86" h="151">
                    <a:moveTo>
                      <a:pt x="84" y="10"/>
                    </a:moveTo>
                    <a:lnTo>
                      <a:pt x="74" y="27"/>
                    </a:lnTo>
                    <a:lnTo>
                      <a:pt x="64" y="45"/>
                    </a:lnTo>
                    <a:lnTo>
                      <a:pt x="54" y="63"/>
                    </a:lnTo>
                    <a:lnTo>
                      <a:pt x="44" y="80"/>
                    </a:lnTo>
                    <a:lnTo>
                      <a:pt x="33" y="97"/>
                    </a:lnTo>
                    <a:lnTo>
                      <a:pt x="23" y="114"/>
                    </a:lnTo>
                    <a:lnTo>
                      <a:pt x="13" y="132"/>
                    </a:lnTo>
                    <a:lnTo>
                      <a:pt x="3" y="150"/>
                    </a:lnTo>
                    <a:lnTo>
                      <a:pt x="2" y="150"/>
                    </a:lnTo>
                    <a:lnTo>
                      <a:pt x="2" y="151"/>
                    </a:lnTo>
                    <a:lnTo>
                      <a:pt x="0" y="151"/>
                    </a:lnTo>
                    <a:lnTo>
                      <a:pt x="6" y="140"/>
                    </a:lnTo>
                    <a:lnTo>
                      <a:pt x="12" y="130"/>
                    </a:lnTo>
                    <a:lnTo>
                      <a:pt x="17" y="118"/>
                    </a:lnTo>
                    <a:lnTo>
                      <a:pt x="23" y="107"/>
                    </a:lnTo>
                    <a:lnTo>
                      <a:pt x="29" y="95"/>
                    </a:lnTo>
                    <a:lnTo>
                      <a:pt x="36" y="84"/>
                    </a:lnTo>
                    <a:lnTo>
                      <a:pt x="42" y="74"/>
                    </a:lnTo>
                    <a:lnTo>
                      <a:pt x="49" y="63"/>
                    </a:lnTo>
                    <a:lnTo>
                      <a:pt x="53" y="54"/>
                    </a:lnTo>
                    <a:lnTo>
                      <a:pt x="59" y="45"/>
                    </a:lnTo>
                    <a:lnTo>
                      <a:pt x="64" y="37"/>
                    </a:lnTo>
                    <a:lnTo>
                      <a:pt x="70" y="28"/>
                    </a:lnTo>
                    <a:lnTo>
                      <a:pt x="73" y="20"/>
                    </a:lnTo>
                    <a:lnTo>
                      <a:pt x="76" y="13"/>
                    </a:lnTo>
                    <a:lnTo>
                      <a:pt x="80" y="7"/>
                    </a:lnTo>
                    <a:lnTo>
                      <a:pt x="84" y="0"/>
                    </a:lnTo>
                    <a:lnTo>
                      <a:pt x="86" y="3"/>
                    </a:lnTo>
                    <a:lnTo>
                      <a:pt x="86" y="4"/>
                    </a:lnTo>
                    <a:lnTo>
                      <a:pt x="86" y="7"/>
                    </a:lnTo>
                    <a:lnTo>
                      <a:pt x="84" y="1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61" name="Freeform 544"/>
              <p:cNvSpPr>
                <a:spLocks/>
              </p:cNvSpPr>
              <p:nvPr/>
            </p:nvSpPr>
            <p:spPr bwMode="auto">
              <a:xfrm>
                <a:off x="2794" y="1788"/>
                <a:ext cx="11" cy="13"/>
              </a:xfrm>
              <a:custGeom>
                <a:avLst/>
                <a:gdLst>
                  <a:gd name="T0" fmla="*/ 11 w 11"/>
                  <a:gd name="T1" fmla="*/ 0 h 13"/>
                  <a:gd name="T2" fmla="*/ 8 w 11"/>
                  <a:gd name="T3" fmla="*/ 3 h 13"/>
                  <a:gd name="T4" fmla="*/ 5 w 11"/>
                  <a:gd name="T5" fmla="*/ 7 h 13"/>
                  <a:gd name="T6" fmla="*/ 2 w 11"/>
                  <a:gd name="T7" fmla="*/ 10 h 13"/>
                  <a:gd name="T8" fmla="*/ 0 w 11"/>
                  <a:gd name="T9" fmla="*/ 13 h 13"/>
                  <a:gd name="T10" fmla="*/ 1 w 11"/>
                  <a:gd name="T11" fmla="*/ 10 h 13"/>
                  <a:gd name="T12" fmla="*/ 4 w 11"/>
                  <a:gd name="T13" fmla="*/ 5 h 13"/>
                  <a:gd name="T14" fmla="*/ 7 w 11"/>
                  <a:gd name="T15" fmla="*/ 3 h 13"/>
                  <a:gd name="T16" fmla="*/ 11 w 11"/>
                  <a:gd name="T17" fmla="*/ 0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"/>
                  <a:gd name="T28" fmla="*/ 0 h 13"/>
                  <a:gd name="T29" fmla="*/ 11 w 11"/>
                  <a:gd name="T30" fmla="*/ 13 h 1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" h="13">
                    <a:moveTo>
                      <a:pt x="11" y="0"/>
                    </a:moveTo>
                    <a:lnTo>
                      <a:pt x="8" y="3"/>
                    </a:lnTo>
                    <a:lnTo>
                      <a:pt x="5" y="7"/>
                    </a:lnTo>
                    <a:lnTo>
                      <a:pt x="2" y="10"/>
                    </a:lnTo>
                    <a:lnTo>
                      <a:pt x="0" y="13"/>
                    </a:lnTo>
                    <a:lnTo>
                      <a:pt x="1" y="10"/>
                    </a:lnTo>
                    <a:lnTo>
                      <a:pt x="4" y="5"/>
                    </a:lnTo>
                    <a:lnTo>
                      <a:pt x="7" y="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62" name="Freeform 545"/>
              <p:cNvSpPr>
                <a:spLocks/>
              </p:cNvSpPr>
              <p:nvPr/>
            </p:nvSpPr>
            <p:spPr bwMode="auto">
              <a:xfrm>
                <a:off x="2938" y="1802"/>
                <a:ext cx="74" cy="130"/>
              </a:xfrm>
              <a:custGeom>
                <a:avLst/>
                <a:gdLst>
                  <a:gd name="T0" fmla="*/ 74 w 74"/>
                  <a:gd name="T1" fmla="*/ 6 h 130"/>
                  <a:gd name="T2" fmla="*/ 64 w 74"/>
                  <a:gd name="T3" fmla="*/ 21 h 130"/>
                  <a:gd name="T4" fmla="*/ 55 w 74"/>
                  <a:gd name="T5" fmla="*/ 36 h 130"/>
                  <a:gd name="T6" fmla="*/ 47 w 74"/>
                  <a:gd name="T7" fmla="*/ 51 h 130"/>
                  <a:gd name="T8" fmla="*/ 38 w 74"/>
                  <a:gd name="T9" fmla="*/ 67 h 130"/>
                  <a:gd name="T10" fmla="*/ 29 w 74"/>
                  <a:gd name="T11" fmla="*/ 84 h 130"/>
                  <a:gd name="T12" fmla="*/ 20 w 74"/>
                  <a:gd name="T13" fmla="*/ 100 h 130"/>
                  <a:gd name="T14" fmla="*/ 11 w 74"/>
                  <a:gd name="T15" fmla="*/ 114 h 130"/>
                  <a:gd name="T16" fmla="*/ 2 w 74"/>
                  <a:gd name="T17" fmla="*/ 130 h 130"/>
                  <a:gd name="T18" fmla="*/ 0 w 74"/>
                  <a:gd name="T19" fmla="*/ 130 h 130"/>
                  <a:gd name="T20" fmla="*/ 8 w 74"/>
                  <a:gd name="T21" fmla="*/ 113 h 130"/>
                  <a:gd name="T22" fmla="*/ 17 w 74"/>
                  <a:gd name="T23" fmla="*/ 97 h 130"/>
                  <a:gd name="T24" fmla="*/ 25 w 74"/>
                  <a:gd name="T25" fmla="*/ 80 h 130"/>
                  <a:gd name="T26" fmla="*/ 35 w 74"/>
                  <a:gd name="T27" fmla="*/ 63 h 130"/>
                  <a:gd name="T28" fmla="*/ 44 w 74"/>
                  <a:gd name="T29" fmla="*/ 47 h 130"/>
                  <a:gd name="T30" fmla="*/ 54 w 74"/>
                  <a:gd name="T31" fmla="*/ 31 h 130"/>
                  <a:gd name="T32" fmla="*/ 64 w 74"/>
                  <a:gd name="T33" fmla="*/ 16 h 130"/>
                  <a:gd name="T34" fmla="*/ 74 w 74"/>
                  <a:gd name="T35" fmla="*/ 0 h 130"/>
                  <a:gd name="T36" fmla="*/ 74 w 74"/>
                  <a:gd name="T37" fmla="*/ 6 h 13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74"/>
                  <a:gd name="T58" fmla="*/ 0 h 130"/>
                  <a:gd name="T59" fmla="*/ 74 w 74"/>
                  <a:gd name="T60" fmla="*/ 130 h 13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74" h="130">
                    <a:moveTo>
                      <a:pt x="74" y="6"/>
                    </a:moveTo>
                    <a:lnTo>
                      <a:pt x="64" y="21"/>
                    </a:lnTo>
                    <a:lnTo>
                      <a:pt x="55" y="36"/>
                    </a:lnTo>
                    <a:lnTo>
                      <a:pt x="47" y="51"/>
                    </a:lnTo>
                    <a:lnTo>
                      <a:pt x="38" y="67"/>
                    </a:lnTo>
                    <a:lnTo>
                      <a:pt x="29" y="84"/>
                    </a:lnTo>
                    <a:lnTo>
                      <a:pt x="20" y="100"/>
                    </a:lnTo>
                    <a:lnTo>
                      <a:pt x="11" y="114"/>
                    </a:lnTo>
                    <a:lnTo>
                      <a:pt x="2" y="130"/>
                    </a:lnTo>
                    <a:lnTo>
                      <a:pt x="0" y="130"/>
                    </a:lnTo>
                    <a:lnTo>
                      <a:pt x="8" y="113"/>
                    </a:lnTo>
                    <a:lnTo>
                      <a:pt x="17" y="97"/>
                    </a:lnTo>
                    <a:lnTo>
                      <a:pt x="25" y="80"/>
                    </a:lnTo>
                    <a:lnTo>
                      <a:pt x="35" y="63"/>
                    </a:lnTo>
                    <a:lnTo>
                      <a:pt x="44" y="47"/>
                    </a:lnTo>
                    <a:lnTo>
                      <a:pt x="54" y="31"/>
                    </a:lnTo>
                    <a:lnTo>
                      <a:pt x="64" y="16"/>
                    </a:lnTo>
                    <a:lnTo>
                      <a:pt x="74" y="0"/>
                    </a:lnTo>
                    <a:lnTo>
                      <a:pt x="74" y="6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63" name="Freeform 546"/>
              <p:cNvSpPr>
                <a:spLocks/>
              </p:cNvSpPr>
              <p:nvPr/>
            </p:nvSpPr>
            <p:spPr bwMode="auto">
              <a:xfrm>
                <a:off x="2831" y="1812"/>
                <a:ext cx="62" cy="103"/>
              </a:xfrm>
              <a:custGeom>
                <a:avLst/>
                <a:gdLst>
                  <a:gd name="T0" fmla="*/ 42 w 62"/>
                  <a:gd name="T1" fmla="*/ 1 h 103"/>
                  <a:gd name="T2" fmla="*/ 48 w 62"/>
                  <a:gd name="T3" fmla="*/ 24 h 103"/>
                  <a:gd name="T4" fmla="*/ 54 w 62"/>
                  <a:gd name="T5" fmla="*/ 47 h 103"/>
                  <a:gd name="T6" fmla="*/ 58 w 62"/>
                  <a:gd name="T7" fmla="*/ 70 h 103"/>
                  <a:gd name="T8" fmla="*/ 62 w 62"/>
                  <a:gd name="T9" fmla="*/ 93 h 103"/>
                  <a:gd name="T10" fmla="*/ 52 w 62"/>
                  <a:gd name="T11" fmla="*/ 95 h 103"/>
                  <a:gd name="T12" fmla="*/ 42 w 62"/>
                  <a:gd name="T13" fmla="*/ 98 h 103"/>
                  <a:gd name="T14" fmla="*/ 32 w 62"/>
                  <a:gd name="T15" fmla="*/ 100 h 103"/>
                  <a:gd name="T16" fmla="*/ 22 w 62"/>
                  <a:gd name="T17" fmla="*/ 103 h 103"/>
                  <a:gd name="T18" fmla="*/ 20 w 62"/>
                  <a:gd name="T19" fmla="*/ 97 h 103"/>
                  <a:gd name="T20" fmla="*/ 18 w 62"/>
                  <a:gd name="T21" fmla="*/ 91 h 103"/>
                  <a:gd name="T22" fmla="*/ 17 w 62"/>
                  <a:gd name="T23" fmla="*/ 84 h 103"/>
                  <a:gd name="T24" fmla="*/ 14 w 62"/>
                  <a:gd name="T25" fmla="*/ 78 h 103"/>
                  <a:gd name="T26" fmla="*/ 11 w 62"/>
                  <a:gd name="T27" fmla="*/ 61 h 103"/>
                  <a:gd name="T28" fmla="*/ 7 w 62"/>
                  <a:gd name="T29" fmla="*/ 44 h 103"/>
                  <a:gd name="T30" fmla="*/ 3 w 62"/>
                  <a:gd name="T31" fmla="*/ 27 h 103"/>
                  <a:gd name="T32" fmla="*/ 0 w 62"/>
                  <a:gd name="T33" fmla="*/ 10 h 103"/>
                  <a:gd name="T34" fmla="*/ 10 w 62"/>
                  <a:gd name="T35" fmla="*/ 7 h 103"/>
                  <a:gd name="T36" fmla="*/ 18 w 62"/>
                  <a:gd name="T37" fmla="*/ 6 h 103"/>
                  <a:gd name="T38" fmla="*/ 28 w 62"/>
                  <a:gd name="T39" fmla="*/ 3 h 103"/>
                  <a:gd name="T40" fmla="*/ 37 w 62"/>
                  <a:gd name="T41" fmla="*/ 0 h 103"/>
                  <a:gd name="T42" fmla="*/ 42 w 62"/>
                  <a:gd name="T43" fmla="*/ 1 h 103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62"/>
                  <a:gd name="T67" fmla="*/ 0 h 103"/>
                  <a:gd name="T68" fmla="*/ 62 w 62"/>
                  <a:gd name="T69" fmla="*/ 103 h 103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62" h="103">
                    <a:moveTo>
                      <a:pt x="42" y="1"/>
                    </a:moveTo>
                    <a:lnTo>
                      <a:pt x="48" y="24"/>
                    </a:lnTo>
                    <a:lnTo>
                      <a:pt x="54" y="47"/>
                    </a:lnTo>
                    <a:lnTo>
                      <a:pt x="58" y="70"/>
                    </a:lnTo>
                    <a:lnTo>
                      <a:pt x="62" y="93"/>
                    </a:lnTo>
                    <a:lnTo>
                      <a:pt x="52" y="95"/>
                    </a:lnTo>
                    <a:lnTo>
                      <a:pt x="42" y="98"/>
                    </a:lnTo>
                    <a:lnTo>
                      <a:pt x="32" y="100"/>
                    </a:lnTo>
                    <a:lnTo>
                      <a:pt x="22" y="103"/>
                    </a:lnTo>
                    <a:lnTo>
                      <a:pt x="20" y="97"/>
                    </a:lnTo>
                    <a:lnTo>
                      <a:pt x="18" y="91"/>
                    </a:lnTo>
                    <a:lnTo>
                      <a:pt x="17" y="84"/>
                    </a:lnTo>
                    <a:lnTo>
                      <a:pt x="14" y="78"/>
                    </a:lnTo>
                    <a:lnTo>
                      <a:pt x="11" y="61"/>
                    </a:lnTo>
                    <a:lnTo>
                      <a:pt x="7" y="44"/>
                    </a:lnTo>
                    <a:lnTo>
                      <a:pt x="3" y="27"/>
                    </a:lnTo>
                    <a:lnTo>
                      <a:pt x="0" y="10"/>
                    </a:lnTo>
                    <a:lnTo>
                      <a:pt x="10" y="7"/>
                    </a:lnTo>
                    <a:lnTo>
                      <a:pt x="18" y="6"/>
                    </a:lnTo>
                    <a:lnTo>
                      <a:pt x="28" y="3"/>
                    </a:lnTo>
                    <a:lnTo>
                      <a:pt x="37" y="0"/>
                    </a:lnTo>
                    <a:lnTo>
                      <a:pt x="42" y="1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64" name="Freeform 547"/>
              <p:cNvSpPr>
                <a:spLocks/>
              </p:cNvSpPr>
              <p:nvPr/>
            </p:nvSpPr>
            <p:spPr bwMode="auto">
              <a:xfrm>
                <a:off x="2952" y="1815"/>
                <a:ext cx="64" cy="114"/>
              </a:xfrm>
              <a:custGeom>
                <a:avLst/>
                <a:gdLst>
                  <a:gd name="T0" fmla="*/ 64 w 64"/>
                  <a:gd name="T1" fmla="*/ 7 h 114"/>
                  <a:gd name="T2" fmla="*/ 55 w 64"/>
                  <a:gd name="T3" fmla="*/ 20 h 114"/>
                  <a:gd name="T4" fmla="*/ 48 w 64"/>
                  <a:gd name="T5" fmla="*/ 33 h 114"/>
                  <a:gd name="T6" fmla="*/ 41 w 64"/>
                  <a:gd name="T7" fmla="*/ 47 h 114"/>
                  <a:gd name="T8" fmla="*/ 34 w 64"/>
                  <a:gd name="T9" fmla="*/ 60 h 114"/>
                  <a:gd name="T10" fmla="*/ 25 w 64"/>
                  <a:gd name="T11" fmla="*/ 74 h 114"/>
                  <a:gd name="T12" fmla="*/ 18 w 64"/>
                  <a:gd name="T13" fmla="*/ 87 h 114"/>
                  <a:gd name="T14" fmla="*/ 11 w 64"/>
                  <a:gd name="T15" fmla="*/ 101 h 114"/>
                  <a:gd name="T16" fmla="*/ 3 w 64"/>
                  <a:gd name="T17" fmla="*/ 114 h 114"/>
                  <a:gd name="T18" fmla="*/ 0 w 64"/>
                  <a:gd name="T19" fmla="*/ 114 h 114"/>
                  <a:gd name="T20" fmla="*/ 4 w 64"/>
                  <a:gd name="T21" fmla="*/ 107 h 114"/>
                  <a:gd name="T22" fmla="*/ 8 w 64"/>
                  <a:gd name="T23" fmla="*/ 100 h 114"/>
                  <a:gd name="T24" fmla="*/ 11 w 64"/>
                  <a:gd name="T25" fmla="*/ 94 h 114"/>
                  <a:gd name="T26" fmla="*/ 15 w 64"/>
                  <a:gd name="T27" fmla="*/ 87 h 114"/>
                  <a:gd name="T28" fmla="*/ 20 w 64"/>
                  <a:gd name="T29" fmla="*/ 75 h 114"/>
                  <a:gd name="T30" fmla="*/ 25 w 64"/>
                  <a:gd name="T31" fmla="*/ 64 h 114"/>
                  <a:gd name="T32" fmla="*/ 31 w 64"/>
                  <a:gd name="T33" fmla="*/ 53 h 114"/>
                  <a:gd name="T34" fmla="*/ 37 w 64"/>
                  <a:gd name="T35" fmla="*/ 41 h 114"/>
                  <a:gd name="T36" fmla="*/ 43 w 64"/>
                  <a:gd name="T37" fmla="*/ 31 h 114"/>
                  <a:gd name="T38" fmla="*/ 50 w 64"/>
                  <a:gd name="T39" fmla="*/ 20 h 114"/>
                  <a:gd name="T40" fmla="*/ 55 w 64"/>
                  <a:gd name="T41" fmla="*/ 10 h 114"/>
                  <a:gd name="T42" fmla="*/ 62 w 64"/>
                  <a:gd name="T43" fmla="*/ 0 h 114"/>
                  <a:gd name="T44" fmla="*/ 62 w 64"/>
                  <a:gd name="T45" fmla="*/ 1 h 114"/>
                  <a:gd name="T46" fmla="*/ 64 w 64"/>
                  <a:gd name="T47" fmla="*/ 3 h 114"/>
                  <a:gd name="T48" fmla="*/ 64 w 64"/>
                  <a:gd name="T49" fmla="*/ 6 h 114"/>
                  <a:gd name="T50" fmla="*/ 64 w 64"/>
                  <a:gd name="T51" fmla="*/ 7 h 11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4"/>
                  <a:gd name="T79" fmla="*/ 0 h 114"/>
                  <a:gd name="T80" fmla="*/ 64 w 64"/>
                  <a:gd name="T81" fmla="*/ 114 h 11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4" h="114">
                    <a:moveTo>
                      <a:pt x="64" y="7"/>
                    </a:moveTo>
                    <a:lnTo>
                      <a:pt x="55" y="20"/>
                    </a:lnTo>
                    <a:lnTo>
                      <a:pt x="48" y="33"/>
                    </a:lnTo>
                    <a:lnTo>
                      <a:pt x="41" y="47"/>
                    </a:lnTo>
                    <a:lnTo>
                      <a:pt x="34" y="60"/>
                    </a:lnTo>
                    <a:lnTo>
                      <a:pt x="25" y="74"/>
                    </a:lnTo>
                    <a:lnTo>
                      <a:pt x="18" y="87"/>
                    </a:lnTo>
                    <a:lnTo>
                      <a:pt x="11" y="101"/>
                    </a:lnTo>
                    <a:lnTo>
                      <a:pt x="3" y="114"/>
                    </a:lnTo>
                    <a:lnTo>
                      <a:pt x="0" y="114"/>
                    </a:lnTo>
                    <a:lnTo>
                      <a:pt x="4" y="107"/>
                    </a:lnTo>
                    <a:lnTo>
                      <a:pt x="8" y="100"/>
                    </a:lnTo>
                    <a:lnTo>
                      <a:pt x="11" y="94"/>
                    </a:lnTo>
                    <a:lnTo>
                      <a:pt x="15" y="87"/>
                    </a:lnTo>
                    <a:lnTo>
                      <a:pt x="20" y="75"/>
                    </a:lnTo>
                    <a:lnTo>
                      <a:pt x="25" y="64"/>
                    </a:lnTo>
                    <a:lnTo>
                      <a:pt x="31" y="53"/>
                    </a:lnTo>
                    <a:lnTo>
                      <a:pt x="37" y="41"/>
                    </a:lnTo>
                    <a:lnTo>
                      <a:pt x="43" y="31"/>
                    </a:lnTo>
                    <a:lnTo>
                      <a:pt x="50" y="20"/>
                    </a:lnTo>
                    <a:lnTo>
                      <a:pt x="55" y="10"/>
                    </a:lnTo>
                    <a:lnTo>
                      <a:pt x="62" y="0"/>
                    </a:lnTo>
                    <a:lnTo>
                      <a:pt x="62" y="1"/>
                    </a:lnTo>
                    <a:lnTo>
                      <a:pt x="64" y="3"/>
                    </a:lnTo>
                    <a:lnTo>
                      <a:pt x="64" y="6"/>
                    </a:lnTo>
                    <a:lnTo>
                      <a:pt x="64" y="7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65" name="Freeform 548"/>
              <p:cNvSpPr>
                <a:spLocks/>
              </p:cNvSpPr>
              <p:nvPr/>
            </p:nvSpPr>
            <p:spPr bwMode="auto">
              <a:xfrm>
                <a:off x="2838" y="1818"/>
                <a:ext cx="50" cy="89"/>
              </a:xfrm>
              <a:custGeom>
                <a:avLst/>
                <a:gdLst>
                  <a:gd name="T0" fmla="*/ 41 w 50"/>
                  <a:gd name="T1" fmla="*/ 44 h 89"/>
                  <a:gd name="T2" fmla="*/ 44 w 50"/>
                  <a:gd name="T3" fmla="*/ 54 h 89"/>
                  <a:gd name="T4" fmla="*/ 45 w 50"/>
                  <a:gd name="T5" fmla="*/ 64 h 89"/>
                  <a:gd name="T6" fmla="*/ 48 w 50"/>
                  <a:gd name="T7" fmla="*/ 74 h 89"/>
                  <a:gd name="T8" fmla="*/ 50 w 50"/>
                  <a:gd name="T9" fmla="*/ 84 h 89"/>
                  <a:gd name="T10" fmla="*/ 18 w 50"/>
                  <a:gd name="T11" fmla="*/ 89 h 89"/>
                  <a:gd name="T12" fmla="*/ 15 w 50"/>
                  <a:gd name="T13" fmla="*/ 84 h 89"/>
                  <a:gd name="T14" fmla="*/ 0 w 50"/>
                  <a:gd name="T15" fmla="*/ 7 h 89"/>
                  <a:gd name="T16" fmla="*/ 30 w 50"/>
                  <a:gd name="T17" fmla="*/ 0 h 89"/>
                  <a:gd name="T18" fmla="*/ 34 w 50"/>
                  <a:gd name="T19" fmla="*/ 10 h 89"/>
                  <a:gd name="T20" fmla="*/ 35 w 50"/>
                  <a:gd name="T21" fmla="*/ 21 h 89"/>
                  <a:gd name="T22" fmla="*/ 38 w 50"/>
                  <a:gd name="T23" fmla="*/ 32 h 89"/>
                  <a:gd name="T24" fmla="*/ 41 w 50"/>
                  <a:gd name="T25" fmla="*/ 44 h 8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50"/>
                  <a:gd name="T40" fmla="*/ 0 h 89"/>
                  <a:gd name="T41" fmla="*/ 50 w 50"/>
                  <a:gd name="T42" fmla="*/ 89 h 8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50" h="89">
                    <a:moveTo>
                      <a:pt x="41" y="44"/>
                    </a:moveTo>
                    <a:lnTo>
                      <a:pt x="44" y="54"/>
                    </a:lnTo>
                    <a:lnTo>
                      <a:pt x="45" y="64"/>
                    </a:lnTo>
                    <a:lnTo>
                      <a:pt x="48" y="74"/>
                    </a:lnTo>
                    <a:lnTo>
                      <a:pt x="50" y="84"/>
                    </a:lnTo>
                    <a:lnTo>
                      <a:pt x="18" y="89"/>
                    </a:lnTo>
                    <a:lnTo>
                      <a:pt x="15" y="84"/>
                    </a:lnTo>
                    <a:lnTo>
                      <a:pt x="0" y="7"/>
                    </a:lnTo>
                    <a:lnTo>
                      <a:pt x="30" y="0"/>
                    </a:lnTo>
                    <a:lnTo>
                      <a:pt x="34" y="10"/>
                    </a:lnTo>
                    <a:lnTo>
                      <a:pt x="35" y="21"/>
                    </a:lnTo>
                    <a:lnTo>
                      <a:pt x="38" y="32"/>
                    </a:lnTo>
                    <a:lnTo>
                      <a:pt x="41" y="4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66" name="Freeform 549"/>
              <p:cNvSpPr>
                <a:spLocks/>
              </p:cNvSpPr>
              <p:nvPr/>
            </p:nvSpPr>
            <p:spPr bwMode="auto">
              <a:xfrm>
                <a:off x="2806" y="1822"/>
                <a:ext cx="18" cy="27"/>
              </a:xfrm>
              <a:custGeom>
                <a:avLst/>
                <a:gdLst>
                  <a:gd name="T0" fmla="*/ 18 w 18"/>
                  <a:gd name="T1" fmla="*/ 0 h 27"/>
                  <a:gd name="T2" fmla="*/ 15 w 18"/>
                  <a:gd name="T3" fmla="*/ 7 h 27"/>
                  <a:gd name="T4" fmla="*/ 10 w 18"/>
                  <a:gd name="T5" fmla="*/ 13 h 27"/>
                  <a:gd name="T6" fmla="*/ 6 w 18"/>
                  <a:gd name="T7" fmla="*/ 20 h 27"/>
                  <a:gd name="T8" fmla="*/ 2 w 18"/>
                  <a:gd name="T9" fmla="*/ 27 h 27"/>
                  <a:gd name="T10" fmla="*/ 2 w 18"/>
                  <a:gd name="T11" fmla="*/ 27 h 27"/>
                  <a:gd name="T12" fmla="*/ 0 w 18"/>
                  <a:gd name="T13" fmla="*/ 26 h 27"/>
                  <a:gd name="T14" fmla="*/ 0 w 18"/>
                  <a:gd name="T15" fmla="*/ 23 h 27"/>
                  <a:gd name="T16" fmla="*/ 0 w 18"/>
                  <a:gd name="T17" fmla="*/ 21 h 27"/>
                  <a:gd name="T18" fmla="*/ 2 w 18"/>
                  <a:gd name="T19" fmla="*/ 20 h 27"/>
                  <a:gd name="T20" fmla="*/ 6 w 18"/>
                  <a:gd name="T21" fmla="*/ 14 h 27"/>
                  <a:gd name="T22" fmla="*/ 10 w 18"/>
                  <a:gd name="T23" fmla="*/ 8 h 27"/>
                  <a:gd name="T24" fmla="*/ 13 w 18"/>
                  <a:gd name="T25" fmla="*/ 4 h 27"/>
                  <a:gd name="T26" fmla="*/ 18 w 18"/>
                  <a:gd name="T27" fmla="*/ 0 h 2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8"/>
                  <a:gd name="T43" fmla="*/ 0 h 27"/>
                  <a:gd name="T44" fmla="*/ 18 w 18"/>
                  <a:gd name="T45" fmla="*/ 27 h 2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8" h="27">
                    <a:moveTo>
                      <a:pt x="18" y="0"/>
                    </a:moveTo>
                    <a:lnTo>
                      <a:pt x="15" y="7"/>
                    </a:lnTo>
                    <a:lnTo>
                      <a:pt x="10" y="13"/>
                    </a:lnTo>
                    <a:lnTo>
                      <a:pt x="6" y="20"/>
                    </a:lnTo>
                    <a:lnTo>
                      <a:pt x="2" y="27"/>
                    </a:lnTo>
                    <a:lnTo>
                      <a:pt x="0" y="26"/>
                    </a:lnTo>
                    <a:lnTo>
                      <a:pt x="0" y="23"/>
                    </a:lnTo>
                    <a:lnTo>
                      <a:pt x="0" y="21"/>
                    </a:lnTo>
                    <a:lnTo>
                      <a:pt x="2" y="20"/>
                    </a:lnTo>
                    <a:lnTo>
                      <a:pt x="6" y="14"/>
                    </a:lnTo>
                    <a:lnTo>
                      <a:pt x="10" y="8"/>
                    </a:lnTo>
                    <a:lnTo>
                      <a:pt x="13" y="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67" name="Freeform 550"/>
              <p:cNvSpPr>
                <a:spLocks/>
              </p:cNvSpPr>
              <p:nvPr/>
            </p:nvSpPr>
            <p:spPr bwMode="auto">
              <a:xfrm>
                <a:off x="2842" y="1825"/>
                <a:ext cx="40" cy="77"/>
              </a:xfrm>
              <a:custGeom>
                <a:avLst/>
                <a:gdLst>
                  <a:gd name="T0" fmla="*/ 30 w 40"/>
                  <a:gd name="T1" fmla="*/ 20 h 77"/>
                  <a:gd name="T2" fmla="*/ 33 w 40"/>
                  <a:gd name="T3" fmla="*/ 33 h 77"/>
                  <a:gd name="T4" fmla="*/ 36 w 40"/>
                  <a:gd name="T5" fmla="*/ 45 h 77"/>
                  <a:gd name="T6" fmla="*/ 39 w 40"/>
                  <a:gd name="T7" fmla="*/ 58 h 77"/>
                  <a:gd name="T8" fmla="*/ 40 w 40"/>
                  <a:gd name="T9" fmla="*/ 71 h 77"/>
                  <a:gd name="T10" fmla="*/ 34 w 40"/>
                  <a:gd name="T11" fmla="*/ 72 h 77"/>
                  <a:gd name="T12" fmla="*/ 29 w 40"/>
                  <a:gd name="T13" fmla="*/ 74 h 77"/>
                  <a:gd name="T14" fmla="*/ 21 w 40"/>
                  <a:gd name="T15" fmla="*/ 75 h 77"/>
                  <a:gd name="T16" fmla="*/ 16 w 40"/>
                  <a:gd name="T17" fmla="*/ 77 h 77"/>
                  <a:gd name="T18" fmla="*/ 11 w 40"/>
                  <a:gd name="T19" fmla="*/ 58 h 77"/>
                  <a:gd name="T20" fmla="*/ 9 w 40"/>
                  <a:gd name="T21" fmla="*/ 41 h 77"/>
                  <a:gd name="T22" fmla="*/ 4 w 40"/>
                  <a:gd name="T23" fmla="*/ 23 h 77"/>
                  <a:gd name="T24" fmla="*/ 0 w 40"/>
                  <a:gd name="T25" fmla="*/ 5 h 77"/>
                  <a:gd name="T26" fmla="*/ 6 w 40"/>
                  <a:gd name="T27" fmla="*/ 3 h 77"/>
                  <a:gd name="T28" fmla="*/ 13 w 40"/>
                  <a:gd name="T29" fmla="*/ 1 h 77"/>
                  <a:gd name="T30" fmla="*/ 19 w 40"/>
                  <a:gd name="T31" fmla="*/ 0 h 77"/>
                  <a:gd name="T32" fmla="*/ 24 w 40"/>
                  <a:gd name="T33" fmla="*/ 0 h 77"/>
                  <a:gd name="T34" fmla="*/ 30 w 40"/>
                  <a:gd name="T35" fmla="*/ 20 h 7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40"/>
                  <a:gd name="T55" fmla="*/ 0 h 77"/>
                  <a:gd name="T56" fmla="*/ 40 w 40"/>
                  <a:gd name="T57" fmla="*/ 77 h 7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40" h="77">
                    <a:moveTo>
                      <a:pt x="30" y="20"/>
                    </a:moveTo>
                    <a:lnTo>
                      <a:pt x="33" y="33"/>
                    </a:lnTo>
                    <a:lnTo>
                      <a:pt x="36" y="45"/>
                    </a:lnTo>
                    <a:lnTo>
                      <a:pt x="39" y="58"/>
                    </a:lnTo>
                    <a:lnTo>
                      <a:pt x="40" y="71"/>
                    </a:lnTo>
                    <a:lnTo>
                      <a:pt x="34" y="72"/>
                    </a:lnTo>
                    <a:lnTo>
                      <a:pt x="29" y="74"/>
                    </a:lnTo>
                    <a:lnTo>
                      <a:pt x="21" y="75"/>
                    </a:lnTo>
                    <a:lnTo>
                      <a:pt x="16" y="77"/>
                    </a:lnTo>
                    <a:lnTo>
                      <a:pt x="11" y="58"/>
                    </a:lnTo>
                    <a:lnTo>
                      <a:pt x="9" y="41"/>
                    </a:lnTo>
                    <a:lnTo>
                      <a:pt x="4" y="23"/>
                    </a:lnTo>
                    <a:lnTo>
                      <a:pt x="0" y="5"/>
                    </a:lnTo>
                    <a:lnTo>
                      <a:pt x="6" y="3"/>
                    </a:lnTo>
                    <a:lnTo>
                      <a:pt x="13" y="1"/>
                    </a:lnTo>
                    <a:lnTo>
                      <a:pt x="19" y="0"/>
                    </a:lnTo>
                    <a:lnTo>
                      <a:pt x="24" y="0"/>
                    </a:lnTo>
                    <a:lnTo>
                      <a:pt x="30" y="2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68" name="Freeform 551"/>
              <p:cNvSpPr>
                <a:spLocks/>
              </p:cNvSpPr>
              <p:nvPr/>
            </p:nvSpPr>
            <p:spPr bwMode="auto">
              <a:xfrm>
                <a:off x="2584" y="1829"/>
                <a:ext cx="214" cy="192"/>
              </a:xfrm>
              <a:custGeom>
                <a:avLst/>
                <a:gdLst>
                  <a:gd name="T0" fmla="*/ 168 w 214"/>
                  <a:gd name="T1" fmla="*/ 40 h 192"/>
                  <a:gd name="T2" fmla="*/ 173 w 214"/>
                  <a:gd name="T3" fmla="*/ 51 h 192"/>
                  <a:gd name="T4" fmla="*/ 177 w 214"/>
                  <a:gd name="T5" fmla="*/ 61 h 192"/>
                  <a:gd name="T6" fmla="*/ 180 w 214"/>
                  <a:gd name="T7" fmla="*/ 73 h 192"/>
                  <a:gd name="T8" fmla="*/ 183 w 214"/>
                  <a:gd name="T9" fmla="*/ 84 h 192"/>
                  <a:gd name="T10" fmla="*/ 177 w 214"/>
                  <a:gd name="T11" fmla="*/ 83 h 192"/>
                  <a:gd name="T12" fmla="*/ 173 w 214"/>
                  <a:gd name="T13" fmla="*/ 78 h 192"/>
                  <a:gd name="T14" fmla="*/ 168 w 214"/>
                  <a:gd name="T15" fmla="*/ 73 h 192"/>
                  <a:gd name="T16" fmla="*/ 163 w 214"/>
                  <a:gd name="T17" fmla="*/ 68 h 192"/>
                  <a:gd name="T18" fmla="*/ 157 w 214"/>
                  <a:gd name="T19" fmla="*/ 70 h 192"/>
                  <a:gd name="T20" fmla="*/ 151 w 214"/>
                  <a:gd name="T21" fmla="*/ 74 h 192"/>
                  <a:gd name="T22" fmla="*/ 146 w 214"/>
                  <a:gd name="T23" fmla="*/ 78 h 192"/>
                  <a:gd name="T24" fmla="*/ 140 w 214"/>
                  <a:gd name="T25" fmla="*/ 83 h 192"/>
                  <a:gd name="T26" fmla="*/ 143 w 214"/>
                  <a:gd name="T27" fmla="*/ 101 h 192"/>
                  <a:gd name="T28" fmla="*/ 147 w 214"/>
                  <a:gd name="T29" fmla="*/ 118 h 192"/>
                  <a:gd name="T30" fmla="*/ 153 w 214"/>
                  <a:gd name="T31" fmla="*/ 135 h 192"/>
                  <a:gd name="T32" fmla="*/ 158 w 214"/>
                  <a:gd name="T33" fmla="*/ 154 h 192"/>
                  <a:gd name="T34" fmla="*/ 167 w 214"/>
                  <a:gd name="T35" fmla="*/ 157 h 192"/>
                  <a:gd name="T36" fmla="*/ 175 w 214"/>
                  <a:gd name="T37" fmla="*/ 157 h 192"/>
                  <a:gd name="T38" fmla="*/ 184 w 214"/>
                  <a:gd name="T39" fmla="*/ 157 h 192"/>
                  <a:gd name="T40" fmla="*/ 191 w 214"/>
                  <a:gd name="T41" fmla="*/ 153 h 192"/>
                  <a:gd name="T42" fmla="*/ 193 w 214"/>
                  <a:gd name="T43" fmla="*/ 147 h 192"/>
                  <a:gd name="T44" fmla="*/ 193 w 214"/>
                  <a:gd name="T45" fmla="*/ 141 h 192"/>
                  <a:gd name="T46" fmla="*/ 194 w 214"/>
                  <a:gd name="T47" fmla="*/ 135 h 192"/>
                  <a:gd name="T48" fmla="*/ 198 w 214"/>
                  <a:gd name="T49" fmla="*/ 134 h 192"/>
                  <a:gd name="T50" fmla="*/ 203 w 214"/>
                  <a:gd name="T51" fmla="*/ 148 h 192"/>
                  <a:gd name="T52" fmla="*/ 207 w 214"/>
                  <a:gd name="T53" fmla="*/ 162 h 192"/>
                  <a:gd name="T54" fmla="*/ 211 w 214"/>
                  <a:gd name="T55" fmla="*/ 177 h 192"/>
                  <a:gd name="T56" fmla="*/ 214 w 214"/>
                  <a:gd name="T57" fmla="*/ 192 h 192"/>
                  <a:gd name="T58" fmla="*/ 207 w 214"/>
                  <a:gd name="T59" fmla="*/ 187 h 192"/>
                  <a:gd name="T60" fmla="*/ 200 w 214"/>
                  <a:gd name="T61" fmla="*/ 178 h 192"/>
                  <a:gd name="T62" fmla="*/ 193 w 214"/>
                  <a:gd name="T63" fmla="*/ 170 h 192"/>
                  <a:gd name="T64" fmla="*/ 183 w 214"/>
                  <a:gd name="T65" fmla="*/ 165 h 192"/>
                  <a:gd name="T66" fmla="*/ 160 w 214"/>
                  <a:gd name="T67" fmla="*/ 164 h 192"/>
                  <a:gd name="T68" fmla="*/ 137 w 214"/>
                  <a:gd name="T69" fmla="*/ 162 h 192"/>
                  <a:gd name="T70" fmla="*/ 114 w 214"/>
                  <a:gd name="T71" fmla="*/ 161 h 192"/>
                  <a:gd name="T72" fmla="*/ 91 w 214"/>
                  <a:gd name="T73" fmla="*/ 158 h 192"/>
                  <a:gd name="T74" fmla="*/ 69 w 214"/>
                  <a:gd name="T75" fmla="*/ 157 h 192"/>
                  <a:gd name="T76" fmla="*/ 46 w 214"/>
                  <a:gd name="T77" fmla="*/ 154 h 192"/>
                  <a:gd name="T78" fmla="*/ 23 w 214"/>
                  <a:gd name="T79" fmla="*/ 153 h 192"/>
                  <a:gd name="T80" fmla="*/ 0 w 214"/>
                  <a:gd name="T81" fmla="*/ 150 h 192"/>
                  <a:gd name="T82" fmla="*/ 0 w 214"/>
                  <a:gd name="T83" fmla="*/ 148 h 192"/>
                  <a:gd name="T84" fmla="*/ 0 w 214"/>
                  <a:gd name="T85" fmla="*/ 147 h 192"/>
                  <a:gd name="T86" fmla="*/ 0 w 214"/>
                  <a:gd name="T87" fmla="*/ 147 h 192"/>
                  <a:gd name="T88" fmla="*/ 0 w 214"/>
                  <a:gd name="T89" fmla="*/ 145 h 192"/>
                  <a:gd name="T90" fmla="*/ 19 w 214"/>
                  <a:gd name="T91" fmla="*/ 131 h 192"/>
                  <a:gd name="T92" fmla="*/ 37 w 214"/>
                  <a:gd name="T93" fmla="*/ 117 h 192"/>
                  <a:gd name="T94" fmla="*/ 56 w 214"/>
                  <a:gd name="T95" fmla="*/ 104 h 192"/>
                  <a:gd name="T96" fmla="*/ 74 w 214"/>
                  <a:gd name="T97" fmla="*/ 90 h 192"/>
                  <a:gd name="T98" fmla="*/ 93 w 214"/>
                  <a:gd name="T99" fmla="*/ 76 h 192"/>
                  <a:gd name="T100" fmla="*/ 111 w 214"/>
                  <a:gd name="T101" fmla="*/ 60 h 192"/>
                  <a:gd name="T102" fmla="*/ 128 w 214"/>
                  <a:gd name="T103" fmla="*/ 44 h 192"/>
                  <a:gd name="T104" fmla="*/ 144 w 214"/>
                  <a:gd name="T105" fmla="*/ 27 h 192"/>
                  <a:gd name="T106" fmla="*/ 147 w 214"/>
                  <a:gd name="T107" fmla="*/ 20 h 192"/>
                  <a:gd name="T108" fmla="*/ 148 w 214"/>
                  <a:gd name="T109" fmla="*/ 13 h 192"/>
                  <a:gd name="T110" fmla="*/ 150 w 214"/>
                  <a:gd name="T111" fmla="*/ 6 h 192"/>
                  <a:gd name="T112" fmla="*/ 154 w 214"/>
                  <a:gd name="T113" fmla="*/ 0 h 192"/>
                  <a:gd name="T114" fmla="*/ 158 w 214"/>
                  <a:gd name="T115" fmla="*/ 9 h 192"/>
                  <a:gd name="T116" fmla="*/ 161 w 214"/>
                  <a:gd name="T117" fmla="*/ 19 h 192"/>
                  <a:gd name="T118" fmla="*/ 164 w 214"/>
                  <a:gd name="T119" fmla="*/ 30 h 192"/>
                  <a:gd name="T120" fmla="*/ 168 w 214"/>
                  <a:gd name="T121" fmla="*/ 40 h 19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14"/>
                  <a:gd name="T184" fmla="*/ 0 h 192"/>
                  <a:gd name="T185" fmla="*/ 214 w 214"/>
                  <a:gd name="T186" fmla="*/ 192 h 19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14" h="192">
                    <a:moveTo>
                      <a:pt x="168" y="40"/>
                    </a:moveTo>
                    <a:lnTo>
                      <a:pt x="173" y="51"/>
                    </a:lnTo>
                    <a:lnTo>
                      <a:pt x="177" y="61"/>
                    </a:lnTo>
                    <a:lnTo>
                      <a:pt x="180" y="73"/>
                    </a:lnTo>
                    <a:lnTo>
                      <a:pt x="183" y="84"/>
                    </a:lnTo>
                    <a:lnTo>
                      <a:pt x="177" y="83"/>
                    </a:lnTo>
                    <a:lnTo>
                      <a:pt x="173" y="78"/>
                    </a:lnTo>
                    <a:lnTo>
                      <a:pt x="168" y="73"/>
                    </a:lnTo>
                    <a:lnTo>
                      <a:pt x="163" y="68"/>
                    </a:lnTo>
                    <a:lnTo>
                      <a:pt x="157" y="70"/>
                    </a:lnTo>
                    <a:lnTo>
                      <a:pt x="151" y="74"/>
                    </a:lnTo>
                    <a:lnTo>
                      <a:pt x="146" y="78"/>
                    </a:lnTo>
                    <a:lnTo>
                      <a:pt x="140" y="83"/>
                    </a:lnTo>
                    <a:lnTo>
                      <a:pt x="143" y="101"/>
                    </a:lnTo>
                    <a:lnTo>
                      <a:pt x="147" y="118"/>
                    </a:lnTo>
                    <a:lnTo>
                      <a:pt x="153" y="135"/>
                    </a:lnTo>
                    <a:lnTo>
                      <a:pt x="158" y="154"/>
                    </a:lnTo>
                    <a:lnTo>
                      <a:pt x="167" y="157"/>
                    </a:lnTo>
                    <a:lnTo>
                      <a:pt x="175" y="157"/>
                    </a:lnTo>
                    <a:lnTo>
                      <a:pt x="184" y="157"/>
                    </a:lnTo>
                    <a:lnTo>
                      <a:pt x="191" y="153"/>
                    </a:lnTo>
                    <a:lnTo>
                      <a:pt x="193" y="147"/>
                    </a:lnTo>
                    <a:lnTo>
                      <a:pt x="193" y="141"/>
                    </a:lnTo>
                    <a:lnTo>
                      <a:pt x="194" y="135"/>
                    </a:lnTo>
                    <a:lnTo>
                      <a:pt x="198" y="134"/>
                    </a:lnTo>
                    <a:lnTo>
                      <a:pt x="203" y="148"/>
                    </a:lnTo>
                    <a:lnTo>
                      <a:pt x="207" y="162"/>
                    </a:lnTo>
                    <a:lnTo>
                      <a:pt x="211" y="177"/>
                    </a:lnTo>
                    <a:lnTo>
                      <a:pt x="214" y="192"/>
                    </a:lnTo>
                    <a:lnTo>
                      <a:pt x="207" y="187"/>
                    </a:lnTo>
                    <a:lnTo>
                      <a:pt x="200" y="178"/>
                    </a:lnTo>
                    <a:lnTo>
                      <a:pt x="193" y="170"/>
                    </a:lnTo>
                    <a:lnTo>
                      <a:pt x="183" y="165"/>
                    </a:lnTo>
                    <a:lnTo>
                      <a:pt x="160" y="164"/>
                    </a:lnTo>
                    <a:lnTo>
                      <a:pt x="137" y="162"/>
                    </a:lnTo>
                    <a:lnTo>
                      <a:pt x="114" y="161"/>
                    </a:lnTo>
                    <a:lnTo>
                      <a:pt x="91" y="158"/>
                    </a:lnTo>
                    <a:lnTo>
                      <a:pt x="69" y="157"/>
                    </a:lnTo>
                    <a:lnTo>
                      <a:pt x="46" y="154"/>
                    </a:lnTo>
                    <a:lnTo>
                      <a:pt x="23" y="153"/>
                    </a:lnTo>
                    <a:lnTo>
                      <a:pt x="0" y="150"/>
                    </a:lnTo>
                    <a:lnTo>
                      <a:pt x="0" y="148"/>
                    </a:lnTo>
                    <a:lnTo>
                      <a:pt x="0" y="147"/>
                    </a:lnTo>
                    <a:lnTo>
                      <a:pt x="0" y="145"/>
                    </a:lnTo>
                    <a:lnTo>
                      <a:pt x="19" y="131"/>
                    </a:lnTo>
                    <a:lnTo>
                      <a:pt x="37" y="117"/>
                    </a:lnTo>
                    <a:lnTo>
                      <a:pt x="56" y="104"/>
                    </a:lnTo>
                    <a:lnTo>
                      <a:pt x="74" y="90"/>
                    </a:lnTo>
                    <a:lnTo>
                      <a:pt x="93" y="76"/>
                    </a:lnTo>
                    <a:lnTo>
                      <a:pt x="111" y="60"/>
                    </a:lnTo>
                    <a:lnTo>
                      <a:pt x="128" y="44"/>
                    </a:lnTo>
                    <a:lnTo>
                      <a:pt x="144" y="27"/>
                    </a:lnTo>
                    <a:lnTo>
                      <a:pt x="147" y="20"/>
                    </a:lnTo>
                    <a:lnTo>
                      <a:pt x="148" y="13"/>
                    </a:lnTo>
                    <a:lnTo>
                      <a:pt x="150" y="6"/>
                    </a:lnTo>
                    <a:lnTo>
                      <a:pt x="154" y="0"/>
                    </a:lnTo>
                    <a:lnTo>
                      <a:pt x="158" y="9"/>
                    </a:lnTo>
                    <a:lnTo>
                      <a:pt x="161" y="19"/>
                    </a:lnTo>
                    <a:lnTo>
                      <a:pt x="164" y="30"/>
                    </a:lnTo>
                    <a:lnTo>
                      <a:pt x="168" y="4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69" name="Freeform 552"/>
              <p:cNvSpPr>
                <a:spLocks/>
              </p:cNvSpPr>
              <p:nvPr/>
            </p:nvSpPr>
            <p:spPr bwMode="auto">
              <a:xfrm>
                <a:off x="2966" y="1829"/>
                <a:ext cx="53" cy="97"/>
              </a:xfrm>
              <a:custGeom>
                <a:avLst/>
                <a:gdLst>
                  <a:gd name="T0" fmla="*/ 53 w 53"/>
                  <a:gd name="T1" fmla="*/ 0 h 97"/>
                  <a:gd name="T2" fmla="*/ 47 w 53"/>
                  <a:gd name="T3" fmla="*/ 13 h 97"/>
                  <a:gd name="T4" fmla="*/ 41 w 53"/>
                  <a:gd name="T5" fmla="*/ 24 h 97"/>
                  <a:gd name="T6" fmla="*/ 36 w 53"/>
                  <a:gd name="T7" fmla="*/ 37 h 97"/>
                  <a:gd name="T8" fmla="*/ 29 w 53"/>
                  <a:gd name="T9" fmla="*/ 49 h 97"/>
                  <a:gd name="T10" fmla="*/ 23 w 53"/>
                  <a:gd name="T11" fmla="*/ 60 h 97"/>
                  <a:gd name="T12" fmla="*/ 16 w 53"/>
                  <a:gd name="T13" fmla="*/ 71 h 97"/>
                  <a:gd name="T14" fmla="*/ 10 w 53"/>
                  <a:gd name="T15" fmla="*/ 84 h 97"/>
                  <a:gd name="T16" fmla="*/ 3 w 53"/>
                  <a:gd name="T17" fmla="*/ 96 h 97"/>
                  <a:gd name="T18" fmla="*/ 3 w 53"/>
                  <a:gd name="T19" fmla="*/ 96 h 97"/>
                  <a:gd name="T20" fmla="*/ 1 w 53"/>
                  <a:gd name="T21" fmla="*/ 96 h 97"/>
                  <a:gd name="T22" fmla="*/ 1 w 53"/>
                  <a:gd name="T23" fmla="*/ 97 h 97"/>
                  <a:gd name="T24" fmla="*/ 0 w 53"/>
                  <a:gd name="T25" fmla="*/ 97 h 97"/>
                  <a:gd name="T26" fmla="*/ 7 w 53"/>
                  <a:gd name="T27" fmla="*/ 86 h 97"/>
                  <a:gd name="T28" fmla="*/ 13 w 53"/>
                  <a:gd name="T29" fmla="*/ 73 h 97"/>
                  <a:gd name="T30" fmla="*/ 19 w 53"/>
                  <a:gd name="T31" fmla="*/ 60 h 97"/>
                  <a:gd name="T32" fmla="*/ 24 w 53"/>
                  <a:gd name="T33" fmla="*/ 49 h 97"/>
                  <a:gd name="T34" fmla="*/ 30 w 53"/>
                  <a:gd name="T35" fmla="*/ 36 h 97"/>
                  <a:gd name="T36" fmla="*/ 37 w 53"/>
                  <a:gd name="T37" fmla="*/ 23 h 97"/>
                  <a:gd name="T38" fmla="*/ 44 w 53"/>
                  <a:gd name="T39" fmla="*/ 11 h 97"/>
                  <a:gd name="T40" fmla="*/ 51 w 53"/>
                  <a:gd name="T41" fmla="*/ 0 h 97"/>
                  <a:gd name="T42" fmla="*/ 53 w 53"/>
                  <a:gd name="T43" fmla="*/ 0 h 9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53"/>
                  <a:gd name="T67" fmla="*/ 0 h 97"/>
                  <a:gd name="T68" fmla="*/ 53 w 53"/>
                  <a:gd name="T69" fmla="*/ 97 h 9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53" h="97">
                    <a:moveTo>
                      <a:pt x="53" y="0"/>
                    </a:moveTo>
                    <a:lnTo>
                      <a:pt x="47" y="13"/>
                    </a:lnTo>
                    <a:lnTo>
                      <a:pt x="41" y="24"/>
                    </a:lnTo>
                    <a:lnTo>
                      <a:pt x="36" y="37"/>
                    </a:lnTo>
                    <a:lnTo>
                      <a:pt x="29" y="49"/>
                    </a:lnTo>
                    <a:lnTo>
                      <a:pt x="23" y="60"/>
                    </a:lnTo>
                    <a:lnTo>
                      <a:pt x="16" y="71"/>
                    </a:lnTo>
                    <a:lnTo>
                      <a:pt x="10" y="84"/>
                    </a:lnTo>
                    <a:lnTo>
                      <a:pt x="3" y="96"/>
                    </a:lnTo>
                    <a:lnTo>
                      <a:pt x="1" y="96"/>
                    </a:lnTo>
                    <a:lnTo>
                      <a:pt x="1" y="97"/>
                    </a:lnTo>
                    <a:lnTo>
                      <a:pt x="0" y="97"/>
                    </a:lnTo>
                    <a:lnTo>
                      <a:pt x="7" y="86"/>
                    </a:lnTo>
                    <a:lnTo>
                      <a:pt x="13" y="73"/>
                    </a:lnTo>
                    <a:lnTo>
                      <a:pt x="19" y="60"/>
                    </a:lnTo>
                    <a:lnTo>
                      <a:pt x="24" y="49"/>
                    </a:lnTo>
                    <a:lnTo>
                      <a:pt x="30" y="36"/>
                    </a:lnTo>
                    <a:lnTo>
                      <a:pt x="37" y="23"/>
                    </a:lnTo>
                    <a:lnTo>
                      <a:pt x="44" y="11"/>
                    </a:lnTo>
                    <a:lnTo>
                      <a:pt x="51" y="0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70" name="Freeform 553"/>
              <p:cNvSpPr>
                <a:spLocks/>
              </p:cNvSpPr>
              <p:nvPr/>
            </p:nvSpPr>
            <p:spPr bwMode="auto">
              <a:xfrm>
                <a:off x="2809" y="1830"/>
                <a:ext cx="16" cy="32"/>
              </a:xfrm>
              <a:custGeom>
                <a:avLst/>
                <a:gdLst>
                  <a:gd name="T0" fmla="*/ 7 w 16"/>
                  <a:gd name="T1" fmla="*/ 20 h 32"/>
                  <a:gd name="T2" fmla="*/ 6 w 16"/>
                  <a:gd name="T3" fmla="*/ 23 h 32"/>
                  <a:gd name="T4" fmla="*/ 5 w 16"/>
                  <a:gd name="T5" fmla="*/ 26 h 32"/>
                  <a:gd name="T6" fmla="*/ 3 w 16"/>
                  <a:gd name="T7" fmla="*/ 29 h 32"/>
                  <a:gd name="T8" fmla="*/ 3 w 16"/>
                  <a:gd name="T9" fmla="*/ 32 h 32"/>
                  <a:gd name="T10" fmla="*/ 2 w 16"/>
                  <a:gd name="T11" fmla="*/ 32 h 32"/>
                  <a:gd name="T12" fmla="*/ 0 w 16"/>
                  <a:gd name="T13" fmla="*/ 32 h 32"/>
                  <a:gd name="T14" fmla="*/ 0 w 16"/>
                  <a:gd name="T15" fmla="*/ 30 h 32"/>
                  <a:gd name="T16" fmla="*/ 0 w 16"/>
                  <a:gd name="T17" fmla="*/ 29 h 32"/>
                  <a:gd name="T18" fmla="*/ 5 w 16"/>
                  <a:gd name="T19" fmla="*/ 22 h 32"/>
                  <a:gd name="T20" fmla="*/ 7 w 16"/>
                  <a:gd name="T21" fmla="*/ 15 h 32"/>
                  <a:gd name="T22" fmla="*/ 12 w 16"/>
                  <a:gd name="T23" fmla="*/ 8 h 32"/>
                  <a:gd name="T24" fmla="*/ 16 w 16"/>
                  <a:gd name="T25" fmla="*/ 0 h 32"/>
                  <a:gd name="T26" fmla="*/ 16 w 16"/>
                  <a:gd name="T27" fmla="*/ 6 h 32"/>
                  <a:gd name="T28" fmla="*/ 13 w 16"/>
                  <a:gd name="T29" fmla="*/ 10 h 32"/>
                  <a:gd name="T30" fmla="*/ 10 w 16"/>
                  <a:gd name="T31" fmla="*/ 16 h 32"/>
                  <a:gd name="T32" fmla="*/ 7 w 16"/>
                  <a:gd name="T33" fmla="*/ 20 h 3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6"/>
                  <a:gd name="T52" fmla="*/ 0 h 32"/>
                  <a:gd name="T53" fmla="*/ 16 w 16"/>
                  <a:gd name="T54" fmla="*/ 32 h 3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6" h="32">
                    <a:moveTo>
                      <a:pt x="7" y="20"/>
                    </a:moveTo>
                    <a:lnTo>
                      <a:pt x="6" y="23"/>
                    </a:lnTo>
                    <a:lnTo>
                      <a:pt x="5" y="26"/>
                    </a:lnTo>
                    <a:lnTo>
                      <a:pt x="3" y="29"/>
                    </a:lnTo>
                    <a:lnTo>
                      <a:pt x="3" y="32"/>
                    </a:lnTo>
                    <a:lnTo>
                      <a:pt x="2" y="32"/>
                    </a:lnTo>
                    <a:lnTo>
                      <a:pt x="0" y="32"/>
                    </a:lnTo>
                    <a:lnTo>
                      <a:pt x="0" y="30"/>
                    </a:lnTo>
                    <a:lnTo>
                      <a:pt x="0" y="29"/>
                    </a:lnTo>
                    <a:lnTo>
                      <a:pt x="5" y="22"/>
                    </a:lnTo>
                    <a:lnTo>
                      <a:pt x="7" y="15"/>
                    </a:lnTo>
                    <a:lnTo>
                      <a:pt x="12" y="8"/>
                    </a:lnTo>
                    <a:lnTo>
                      <a:pt x="16" y="0"/>
                    </a:lnTo>
                    <a:lnTo>
                      <a:pt x="16" y="6"/>
                    </a:lnTo>
                    <a:lnTo>
                      <a:pt x="13" y="10"/>
                    </a:lnTo>
                    <a:lnTo>
                      <a:pt x="10" y="16"/>
                    </a:lnTo>
                    <a:lnTo>
                      <a:pt x="7" y="2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71" name="Freeform 554"/>
              <p:cNvSpPr>
                <a:spLocks/>
              </p:cNvSpPr>
              <p:nvPr/>
            </p:nvSpPr>
            <p:spPr bwMode="auto">
              <a:xfrm>
                <a:off x="2977" y="1842"/>
                <a:ext cx="45" cy="81"/>
              </a:xfrm>
              <a:custGeom>
                <a:avLst/>
                <a:gdLst>
                  <a:gd name="T0" fmla="*/ 45 w 45"/>
                  <a:gd name="T1" fmla="*/ 0 h 81"/>
                  <a:gd name="T2" fmla="*/ 40 w 45"/>
                  <a:gd name="T3" fmla="*/ 10 h 81"/>
                  <a:gd name="T4" fmla="*/ 36 w 45"/>
                  <a:gd name="T5" fmla="*/ 21 h 81"/>
                  <a:gd name="T6" fmla="*/ 30 w 45"/>
                  <a:gd name="T7" fmla="*/ 31 h 81"/>
                  <a:gd name="T8" fmla="*/ 25 w 45"/>
                  <a:gd name="T9" fmla="*/ 41 h 81"/>
                  <a:gd name="T10" fmla="*/ 19 w 45"/>
                  <a:gd name="T11" fmla="*/ 51 h 81"/>
                  <a:gd name="T12" fmla="*/ 13 w 45"/>
                  <a:gd name="T13" fmla="*/ 61 h 81"/>
                  <a:gd name="T14" fmla="*/ 6 w 45"/>
                  <a:gd name="T15" fmla="*/ 71 h 81"/>
                  <a:gd name="T16" fmla="*/ 0 w 45"/>
                  <a:gd name="T17" fmla="*/ 81 h 81"/>
                  <a:gd name="T18" fmla="*/ 9 w 45"/>
                  <a:gd name="T19" fmla="*/ 64 h 81"/>
                  <a:gd name="T20" fmla="*/ 19 w 45"/>
                  <a:gd name="T21" fmla="*/ 47 h 81"/>
                  <a:gd name="T22" fmla="*/ 28 w 45"/>
                  <a:gd name="T23" fmla="*/ 30 h 81"/>
                  <a:gd name="T24" fmla="*/ 36 w 45"/>
                  <a:gd name="T25" fmla="*/ 11 h 81"/>
                  <a:gd name="T26" fmla="*/ 39 w 45"/>
                  <a:gd name="T27" fmla="*/ 8 h 81"/>
                  <a:gd name="T28" fmla="*/ 40 w 45"/>
                  <a:gd name="T29" fmla="*/ 6 h 81"/>
                  <a:gd name="T30" fmla="*/ 42 w 45"/>
                  <a:gd name="T31" fmla="*/ 1 h 81"/>
                  <a:gd name="T32" fmla="*/ 45 w 45"/>
                  <a:gd name="T33" fmla="*/ 0 h 8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5"/>
                  <a:gd name="T52" fmla="*/ 0 h 81"/>
                  <a:gd name="T53" fmla="*/ 45 w 45"/>
                  <a:gd name="T54" fmla="*/ 81 h 8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5" h="81">
                    <a:moveTo>
                      <a:pt x="45" y="0"/>
                    </a:moveTo>
                    <a:lnTo>
                      <a:pt x="40" y="10"/>
                    </a:lnTo>
                    <a:lnTo>
                      <a:pt x="36" y="21"/>
                    </a:lnTo>
                    <a:lnTo>
                      <a:pt x="30" y="31"/>
                    </a:lnTo>
                    <a:lnTo>
                      <a:pt x="25" y="41"/>
                    </a:lnTo>
                    <a:lnTo>
                      <a:pt x="19" y="51"/>
                    </a:lnTo>
                    <a:lnTo>
                      <a:pt x="13" y="61"/>
                    </a:lnTo>
                    <a:lnTo>
                      <a:pt x="6" y="71"/>
                    </a:lnTo>
                    <a:lnTo>
                      <a:pt x="0" y="81"/>
                    </a:lnTo>
                    <a:lnTo>
                      <a:pt x="9" y="64"/>
                    </a:lnTo>
                    <a:lnTo>
                      <a:pt x="19" y="47"/>
                    </a:lnTo>
                    <a:lnTo>
                      <a:pt x="28" y="30"/>
                    </a:lnTo>
                    <a:lnTo>
                      <a:pt x="36" y="11"/>
                    </a:lnTo>
                    <a:lnTo>
                      <a:pt x="39" y="8"/>
                    </a:lnTo>
                    <a:lnTo>
                      <a:pt x="40" y="6"/>
                    </a:lnTo>
                    <a:lnTo>
                      <a:pt x="42" y="1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72" name="Freeform 555"/>
              <p:cNvSpPr>
                <a:spLocks/>
              </p:cNvSpPr>
              <p:nvPr/>
            </p:nvSpPr>
            <p:spPr bwMode="auto">
              <a:xfrm>
                <a:off x="2814" y="1843"/>
                <a:ext cx="15" cy="33"/>
              </a:xfrm>
              <a:custGeom>
                <a:avLst/>
                <a:gdLst>
                  <a:gd name="T0" fmla="*/ 15 w 15"/>
                  <a:gd name="T1" fmla="*/ 9 h 33"/>
                  <a:gd name="T2" fmla="*/ 11 w 15"/>
                  <a:gd name="T3" fmla="*/ 15 h 33"/>
                  <a:gd name="T4" fmla="*/ 8 w 15"/>
                  <a:gd name="T5" fmla="*/ 20 h 33"/>
                  <a:gd name="T6" fmla="*/ 4 w 15"/>
                  <a:gd name="T7" fmla="*/ 27 h 33"/>
                  <a:gd name="T8" fmla="*/ 0 w 15"/>
                  <a:gd name="T9" fmla="*/ 33 h 33"/>
                  <a:gd name="T10" fmla="*/ 1 w 15"/>
                  <a:gd name="T11" fmla="*/ 25 h 33"/>
                  <a:gd name="T12" fmla="*/ 5 w 15"/>
                  <a:gd name="T13" fmla="*/ 16 h 33"/>
                  <a:gd name="T14" fmla="*/ 10 w 15"/>
                  <a:gd name="T15" fmla="*/ 7 h 33"/>
                  <a:gd name="T16" fmla="*/ 14 w 15"/>
                  <a:gd name="T17" fmla="*/ 0 h 33"/>
                  <a:gd name="T18" fmla="*/ 15 w 15"/>
                  <a:gd name="T19" fmla="*/ 2 h 33"/>
                  <a:gd name="T20" fmla="*/ 15 w 15"/>
                  <a:gd name="T21" fmla="*/ 5 h 33"/>
                  <a:gd name="T22" fmla="*/ 15 w 15"/>
                  <a:gd name="T23" fmla="*/ 6 h 33"/>
                  <a:gd name="T24" fmla="*/ 15 w 15"/>
                  <a:gd name="T25" fmla="*/ 9 h 3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5"/>
                  <a:gd name="T40" fmla="*/ 0 h 33"/>
                  <a:gd name="T41" fmla="*/ 15 w 15"/>
                  <a:gd name="T42" fmla="*/ 33 h 3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5" h="33">
                    <a:moveTo>
                      <a:pt x="15" y="9"/>
                    </a:moveTo>
                    <a:lnTo>
                      <a:pt x="11" y="15"/>
                    </a:lnTo>
                    <a:lnTo>
                      <a:pt x="8" y="20"/>
                    </a:lnTo>
                    <a:lnTo>
                      <a:pt x="4" y="27"/>
                    </a:lnTo>
                    <a:lnTo>
                      <a:pt x="0" y="33"/>
                    </a:lnTo>
                    <a:lnTo>
                      <a:pt x="1" y="25"/>
                    </a:lnTo>
                    <a:lnTo>
                      <a:pt x="5" y="16"/>
                    </a:lnTo>
                    <a:lnTo>
                      <a:pt x="10" y="7"/>
                    </a:lnTo>
                    <a:lnTo>
                      <a:pt x="14" y="0"/>
                    </a:lnTo>
                    <a:lnTo>
                      <a:pt x="15" y="2"/>
                    </a:lnTo>
                    <a:lnTo>
                      <a:pt x="15" y="5"/>
                    </a:lnTo>
                    <a:lnTo>
                      <a:pt x="15" y="6"/>
                    </a:lnTo>
                    <a:lnTo>
                      <a:pt x="15" y="9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73" name="Freeform 556"/>
              <p:cNvSpPr>
                <a:spLocks/>
              </p:cNvSpPr>
              <p:nvPr/>
            </p:nvSpPr>
            <p:spPr bwMode="auto">
              <a:xfrm>
                <a:off x="2990" y="1856"/>
                <a:ext cx="33" cy="63"/>
              </a:xfrm>
              <a:custGeom>
                <a:avLst/>
                <a:gdLst>
                  <a:gd name="T0" fmla="*/ 33 w 33"/>
                  <a:gd name="T1" fmla="*/ 7 h 63"/>
                  <a:gd name="T2" fmla="*/ 26 w 33"/>
                  <a:gd name="T3" fmla="*/ 22 h 63"/>
                  <a:gd name="T4" fmla="*/ 19 w 33"/>
                  <a:gd name="T5" fmla="*/ 36 h 63"/>
                  <a:gd name="T6" fmla="*/ 10 w 33"/>
                  <a:gd name="T7" fmla="*/ 49 h 63"/>
                  <a:gd name="T8" fmla="*/ 2 w 33"/>
                  <a:gd name="T9" fmla="*/ 63 h 63"/>
                  <a:gd name="T10" fmla="*/ 0 w 33"/>
                  <a:gd name="T11" fmla="*/ 63 h 63"/>
                  <a:gd name="T12" fmla="*/ 9 w 33"/>
                  <a:gd name="T13" fmla="*/ 47 h 63"/>
                  <a:gd name="T14" fmla="*/ 16 w 33"/>
                  <a:gd name="T15" fmla="*/ 31 h 63"/>
                  <a:gd name="T16" fmla="*/ 24 w 33"/>
                  <a:gd name="T17" fmla="*/ 16 h 63"/>
                  <a:gd name="T18" fmla="*/ 33 w 33"/>
                  <a:gd name="T19" fmla="*/ 0 h 63"/>
                  <a:gd name="T20" fmla="*/ 33 w 33"/>
                  <a:gd name="T21" fmla="*/ 7 h 6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3"/>
                  <a:gd name="T34" fmla="*/ 0 h 63"/>
                  <a:gd name="T35" fmla="*/ 33 w 33"/>
                  <a:gd name="T36" fmla="*/ 63 h 6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3" h="63">
                    <a:moveTo>
                      <a:pt x="33" y="7"/>
                    </a:moveTo>
                    <a:lnTo>
                      <a:pt x="26" y="22"/>
                    </a:lnTo>
                    <a:lnTo>
                      <a:pt x="19" y="36"/>
                    </a:lnTo>
                    <a:lnTo>
                      <a:pt x="10" y="49"/>
                    </a:lnTo>
                    <a:lnTo>
                      <a:pt x="2" y="63"/>
                    </a:lnTo>
                    <a:lnTo>
                      <a:pt x="0" y="63"/>
                    </a:lnTo>
                    <a:lnTo>
                      <a:pt x="9" y="47"/>
                    </a:lnTo>
                    <a:lnTo>
                      <a:pt x="16" y="31"/>
                    </a:lnTo>
                    <a:lnTo>
                      <a:pt x="24" y="16"/>
                    </a:lnTo>
                    <a:lnTo>
                      <a:pt x="33" y="0"/>
                    </a:lnTo>
                    <a:lnTo>
                      <a:pt x="33" y="7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74" name="Freeform 557"/>
              <p:cNvSpPr>
                <a:spLocks/>
              </p:cNvSpPr>
              <p:nvPr/>
            </p:nvSpPr>
            <p:spPr bwMode="auto">
              <a:xfrm>
                <a:off x="2818" y="1856"/>
                <a:ext cx="14" cy="34"/>
              </a:xfrm>
              <a:custGeom>
                <a:avLst/>
                <a:gdLst>
                  <a:gd name="T0" fmla="*/ 14 w 14"/>
                  <a:gd name="T1" fmla="*/ 0 h 34"/>
                  <a:gd name="T2" fmla="*/ 13 w 14"/>
                  <a:gd name="T3" fmla="*/ 9 h 34"/>
                  <a:gd name="T4" fmla="*/ 8 w 14"/>
                  <a:gd name="T5" fmla="*/ 17 h 34"/>
                  <a:gd name="T6" fmla="*/ 4 w 14"/>
                  <a:gd name="T7" fmla="*/ 26 h 34"/>
                  <a:gd name="T8" fmla="*/ 0 w 14"/>
                  <a:gd name="T9" fmla="*/ 34 h 34"/>
                  <a:gd name="T10" fmla="*/ 1 w 14"/>
                  <a:gd name="T11" fmla="*/ 24 h 34"/>
                  <a:gd name="T12" fmla="*/ 4 w 14"/>
                  <a:gd name="T13" fmla="*/ 16 h 34"/>
                  <a:gd name="T14" fmla="*/ 8 w 14"/>
                  <a:gd name="T15" fmla="*/ 7 h 34"/>
                  <a:gd name="T16" fmla="*/ 14 w 14"/>
                  <a:gd name="T17" fmla="*/ 0 h 3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4"/>
                  <a:gd name="T28" fmla="*/ 0 h 34"/>
                  <a:gd name="T29" fmla="*/ 14 w 14"/>
                  <a:gd name="T30" fmla="*/ 34 h 3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4" h="34">
                    <a:moveTo>
                      <a:pt x="14" y="0"/>
                    </a:moveTo>
                    <a:lnTo>
                      <a:pt x="13" y="9"/>
                    </a:lnTo>
                    <a:lnTo>
                      <a:pt x="8" y="17"/>
                    </a:lnTo>
                    <a:lnTo>
                      <a:pt x="4" y="26"/>
                    </a:lnTo>
                    <a:lnTo>
                      <a:pt x="0" y="34"/>
                    </a:lnTo>
                    <a:lnTo>
                      <a:pt x="1" y="24"/>
                    </a:lnTo>
                    <a:lnTo>
                      <a:pt x="4" y="16"/>
                    </a:lnTo>
                    <a:lnTo>
                      <a:pt x="8" y="7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75" name="Freeform 558"/>
              <p:cNvSpPr>
                <a:spLocks/>
              </p:cNvSpPr>
              <p:nvPr/>
            </p:nvSpPr>
            <p:spPr bwMode="auto">
              <a:xfrm>
                <a:off x="2819" y="1869"/>
                <a:ext cx="16" cy="33"/>
              </a:xfrm>
              <a:custGeom>
                <a:avLst/>
                <a:gdLst>
                  <a:gd name="T0" fmla="*/ 16 w 16"/>
                  <a:gd name="T1" fmla="*/ 0 h 33"/>
                  <a:gd name="T2" fmla="*/ 15 w 16"/>
                  <a:gd name="T3" fmla="*/ 9 h 33"/>
                  <a:gd name="T4" fmla="*/ 12 w 16"/>
                  <a:gd name="T5" fmla="*/ 17 h 33"/>
                  <a:gd name="T6" fmla="*/ 7 w 16"/>
                  <a:gd name="T7" fmla="*/ 26 h 33"/>
                  <a:gd name="T8" fmla="*/ 2 w 16"/>
                  <a:gd name="T9" fmla="*/ 33 h 33"/>
                  <a:gd name="T10" fmla="*/ 0 w 16"/>
                  <a:gd name="T11" fmla="*/ 30 h 33"/>
                  <a:gd name="T12" fmla="*/ 3 w 16"/>
                  <a:gd name="T13" fmla="*/ 23 h 33"/>
                  <a:gd name="T14" fmla="*/ 7 w 16"/>
                  <a:gd name="T15" fmla="*/ 14 h 33"/>
                  <a:gd name="T16" fmla="*/ 12 w 16"/>
                  <a:gd name="T17" fmla="*/ 7 h 33"/>
                  <a:gd name="T18" fmla="*/ 16 w 16"/>
                  <a:gd name="T19" fmla="*/ 0 h 3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33"/>
                  <a:gd name="T32" fmla="*/ 16 w 16"/>
                  <a:gd name="T33" fmla="*/ 33 h 3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33">
                    <a:moveTo>
                      <a:pt x="16" y="0"/>
                    </a:moveTo>
                    <a:lnTo>
                      <a:pt x="15" y="9"/>
                    </a:lnTo>
                    <a:lnTo>
                      <a:pt x="12" y="17"/>
                    </a:lnTo>
                    <a:lnTo>
                      <a:pt x="7" y="26"/>
                    </a:lnTo>
                    <a:lnTo>
                      <a:pt x="2" y="33"/>
                    </a:lnTo>
                    <a:lnTo>
                      <a:pt x="0" y="30"/>
                    </a:lnTo>
                    <a:lnTo>
                      <a:pt x="3" y="23"/>
                    </a:lnTo>
                    <a:lnTo>
                      <a:pt x="7" y="14"/>
                    </a:lnTo>
                    <a:lnTo>
                      <a:pt x="12" y="7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76" name="Freeform 559"/>
              <p:cNvSpPr>
                <a:spLocks/>
              </p:cNvSpPr>
              <p:nvPr/>
            </p:nvSpPr>
            <p:spPr bwMode="auto">
              <a:xfrm>
                <a:off x="3002" y="1870"/>
                <a:ext cx="25" cy="47"/>
              </a:xfrm>
              <a:custGeom>
                <a:avLst/>
                <a:gdLst>
                  <a:gd name="T0" fmla="*/ 25 w 25"/>
                  <a:gd name="T1" fmla="*/ 8 h 47"/>
                  <a:gd name="T2" fmla="*/ 20 w 25"/>
                  <a:gd name="T3" fmla="*/ 17 h 47"/>
                  <a:gd name="T4" fmla="*/ 14 w 25"/>
                  <a:gd name="T5" fmla="*/ 29 h 47"/>
                  <a:gd name="T6" fmla="*/ 10 w 25"/>
                  <a:gd name="T7" fmla="*/ 39 h 47"/>
                  <a:gd name="T8" fmla="*/ 3 w 25"/>
                  <a:gd name="T9" fmla="*/ 47 h 47"/>
                  <a:gd name="T10" fmla="*/ 0 w 25"/>
                  <a:gd name="T11" fmla="*/ 47 h 47"/>
                  <a:gd name="T12" fmla="*/ 7 w 25"/>
                  <a:gd name="T13" fmla="*/ 36 h 47"/>
                  <a:gd name="T14" fmla="*/ 12 w 25"/>
                  <a:gd name="T15" fmla="*/ 23 h 47"/>
                  <a:gd name="T16" fmla="*/ 18 w 25"/>
                  <a:gd name="T17" fmla="*/ 12 h 47"/>
                  <a:gd name="T18" fmla="*/ 25 w 25"/>
                  <a:gd name="T19" fmla="*/ 0 h 47"/>
                  <a:gd name="T20" fmla="*/ 25 w 25"/>
                  <a:gd name="T21" fmla="*/ 8 h 4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5"/>
                  <a:gd name="T34" fmla="*/ 0 h 47"/>
                  <a:gd name="T35" fmla="*/ 25 w 25"/>
                  <a:gd name="T36" fmla="*/ 47 h 4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5" h="47">
                    <a:moveTo>
                      <a:pt x="25" y="8"/>
                    </a:moveTo>
                    <a:lnTo>
                      <a:pt x="20" y="17"/>
                    </a:lnTo>
                    <a:lnTo>
                      <a:pt x="14" y="29"/>
                    </a:lnTo>
                    <a:lnTo>
                      <a:pt x="10" y="39"/>
                    </a:lnTo>
                    <a:lnTo>
                      <a:pt x="3" y="47"/>
                    </a:lnTo>
                    <a:lnTo>
                      <a:pt x="0" y="47"/>
                    </a:lnTo>
                    <a:lnTo>
                      <a:pt x="7" y="36"/>
                    </a:lnTo>
                    <a:lnTo>
                      <a:pt x="12" y="23"/>
                    </a:lnTo>
                    <a:lnTo>
                      <a:pt x="18" y="12"/>
                    </a:lnTo>
                    <a:lnTo>
                      <a:pt x="25" y="0"/>
                    </a:lnTo>
                    <a:lnTo>
                      <a:pt x="25" y="8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77" name="Freeform 560"/>
              <p:cNvSpPr>
                <a:spLocks/>
              </p:cNvSpPr>
              <p:nvPr/>
            </p:nvSpPr>
            <p:spPr bwMode="auto">
              <a:xfrm>
                <a:off x="2825" y="1883"/>
                <a:ext cx="14" cy="33"/>
              </a:xfrm>
              <a:custGeom>
                <a:avLst/>
                <a:gdLst>
                  <a:gd name="T0" fmla="*/ 9 w 14"/>
                  <a:gd name="T1" fmla="*/ 14 h 33"/>
                  <a:gd name="T2" fmla="*/ 6 w 14"/>
                  <a:gd name="T3" fmla="*/ 19 h 33"/>
                  <a:gd name="T4" fmla="*/ 4 w 14"/>
                  <a:gd name="T5" fmla="*/ 23 h 33"/>
                  <a:gd name="T6" fmla="*/ 3 w 14"/>
                  <a:gd name="T7" fmla="*/ 29 h 33"/>
                  <a:gd name="T8" fmla="*/ 0 w 14"/>
                  <a:gd name="T9" fmla="*/ 33 h 33"/>
                  <a:gd name="T10" fmla="*/ 1 w 14"/>
                  <a:gd name="T11" fmla="*/ 24 h 33"/>
                  <a:gd name="T12" fmla="*/ 4 w 14"/>
                  <a:gd name="T13" fmla="*/ 16 h 33"/>
                  <a:gd name="T14" fmla="*/ 9 w 14"/>
                  <a:gd name="T15" fmla="*/ 7 h 33"/>
                  <a:gd name="T16" fmla="*/ 13 w 14"/>
                  <a:gd name="T17" fmla="*/ 0 h 33"/>
                  <a:gd name="T18" fmla="*/ 14 w 14"/>
                  <a:gd name="T19" fmla="*/ 4 h 33"/>
                  <a:gd name="T20" fmla="*/ 13 w 14"/>
                  <a:gd name="T21" fmla="*/ 7 h 33"/>
                  <a:gd name="T22" fmla="*/ 10 w 14"/>
                  <a:gd name="T23" fmla="*/ 10 h 33"/>
                  <a:gd name="T24" fmla="*/ 9 w 14"/>
                  <a:gd name="T25" fmla="*/ 14 h 3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4"/>
                  <a:gd name="T40" fmla="*/ 0 h 33"/>
                  <a:gd name="T41" fmla="*/ 14 w 14"/>
                  <a:gd name="T42" fmla="*/ 33 h 3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4" h="33">
                    <a:moveTo>
                      <a:pt x="9" y="14"/>
                    </a:moveTo>
                    <a:lnTo>
                      <a:pt x="6" y="19"/>
                    </a:lnTo>
                    <a:lnTo>
                      <a:pt x="4" y="23"/>
                    </a:lnTo>
                    <a:lnTo>
                      <a:pt x="3" y="29"/>
                    </a:lnTo>
                    <a:lnTo>
                      <a:pt x="0" y="33"/>
                    </a:lnTo>
                    <a:lnTo>
                      <a:pt x="1" y="24"/>
                    </a:lnTo>
                    <a:lnTo>
                      <a:pt x="4" y="16"/>
                    </a:lnTo>
                    <a:lnTo>
                      <a:pt x="9" y="7"/>
                    </a:lnTo>
                    <a:lnTo>
                      <a:pt x="13" y="0"/>
                    </a:lnTo>
                    <a:lnTo>
                      <a:pt x="14" y="4"/>
                    </a:lnTo>
                    <a:lnTo>
                      <a:pt x="13" y="7"/>
                    </a:lnTo>
                    <a:lnTo>
                      <a:pt x="10" y="10"/>
                    </a:lnTo>
                    <a:lnTo>
                      <a:pt x="9" y="14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78" name="Freeform 561"/>
              <p:cNvSpPr>
                <a:spLocks/>
              </p:cNvSpPr>
              <p:nvPr/>
            </p:nvSpPr>
            <p:spPr bwMode="auto">
              <a:xfrm>
                <a:off x="3016" y="1886"/>
                <a:ext cx="14" cy="29"/>
              </a:xfrm>
              <a:custGeom>
                <a:avLst/>
                <a:gdLst>
                  <a:gd name="T0" fmla="*/ 14 w 14"/>
                  <a:gd name="T1" fmla="*/ 0 h 29"/>
                  <a:gd name="T2" fmla="*/ 11 w 14"/>
                  <a:gd name="T3" fmla="*/ 7 h 29"/>
                  <a:gd name="T4" fmla="*/ 8 w 14"/>
                  <a:gd name="T5" fmla="*/ 16 h 29"/>
                  <a:gd name="T6" fmla="*/ 4 w 14"/>
                  <a:gd name="T7" fmla="*/ 23 h 29"/>
                  <a:gd name="T8" fmla="*/ 0 w 14"/>
                  <a:gd name="T9" fmla="*/ 29 h 29"/>
                  <a:gd name="T10" fmla="*/ 1 w 14"/>
                  <a:gd name="T11" fmla="*/ 21 h 29"/>
                  <a:gd name="T12" fmla="*/ 6 w 14"/>
                  <a:gd name="T13" fmla="*/ 13 h 29"/>
                  <a:gd name="T14" fmla="*/ 10 w 14"/>
                  <a:gd name="T15" fmla="*/ 6 h 29"/>
                  <a:gd name="T16" fmla="*/ 14 w 14"/>
                  <a:gd name="T17" fmla="*/ 0 h 2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4"/>
                  <a:gd name="T28" fmla="*/ 0 h 29"/>
                  <a:gd name="T29" fmla="*/ 14 w 14"/>
                  <a:gd name="T30" fmla="*/ 29 h 2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4" h="29">
                    <a:moveTo>
                      <a:pt x="14" y="0"/>
                    </a:moveTo>
                    <a:lnTo>
                      <a:pt x="11" y="7"/>
                    </a:lnTo>
                    <a:lnTo>
                      <a:pt x="8" y="16"/>
                    </a:lnTo>
                    <a:lnTo>
                      <a:pt x="4" y="23"/>
                    </a:lnTo>
                    <a:lnTo>
                      <a:pt x="0" y="29"/>
                    </a:lnTo>
                    <a:lnTo>
                      <a:pt x="1" y="21"/>
                    </a:lnTo>
                    <a:lnTo>
                      <a:pt x="6" y="13"/>
                    </a:lnTo>
                    <a:lnTo>
                      <a:pt x="10" y="6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79" name="Freeform 562"/>
              <p:cNvSpPr>
                <a:spLocks/>
              </p:cNvSpPr>
              <p:nvPr/>
            </p:nvSpPr>
            <p:spPr bwMode="auto">
              <a:xfrm>
                <a:off x="2826" y="1895"/>
                <a:ext cx="18" cy="32"/>
              </a:xfrm>
              <a:custGeom>
                <a:avLst/>
                <a:gdLst>
                  <a:gd name="T0" fmla="*/ 16 w 18"/>
                  <a:gd name="T1" fmla="*/ 7 h 32"/>
                  <a:gd name="T2" fmla="*/ 12 w 18"/>
                  <a:gd name="T3" fmla="*/ 12 h 32"/>
                  <a:gd name="T4" fmla="*/ 9 w 18"/>
                  <a:gd name="T5" fmla="*/ 20 h 32"/>
                  <a:gd name="T6" fmla="*/ 6 w 18"/>
                  <a:gd name="T7" fmla="*/ 27 h 32"/>
                  <a:gd name="T8" fmla="*/ 2 w 18"/>
                  <a:gd name="T9" fmla="*/ 32 h 32"/>
                  <a:gd name="T10" fmla="*/ 0 w 18"/>
                  <a:gd name="T11" fmla="*/ 31 h 32"/>
                  <a:gd name="T12" fmla="*/ 15 w 18"/>
                  <a:gd name="T13" fmla="*/ 0 h 32"/>
                  <a:gd name="T14" fmla="*/ 16 w 18"/>
                  <a:gd name="T15" fmla="*/ 1 h 32"/>
                  <a:gd name="T16" fmla="*/ 18 w 18"/>
                  <a:gd name="T17" fmla="*/ 2 h 32"/>
                  <a:gd name="T18" fmla="*/ 18 w 18"/>
                  <a:gd name="T19" fmla="*/ 5 h 32"/>
                  <a:gd name="T20" fmla="*/ 16 w 18"/>
                  <a:gd name="T21" fmla="*/ 7 h 3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8"/>
                  <a:gd name="T34" fmla="*/ 0 h 32"/>
                  <a:gd name="T35" fmla="*/ 18 w 18"/>
                  <a:gd name="T36" fmla="*/ 32 h 3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8" h="32">
                    <a:moveTo>
                      <a:pt x="16" y="7"/>
                    </a:moveTo>
                    <a:lnTo>
                      <a:pt x="12" y="12"/>
                    </a:lnTo>
                    <a:lnTo>
                      <a:pt x="9" y="20"/>
                    </a:lnTo>
                    <a:lnTo>
                      <a:pt x="6" y="27"/>
                    </a:lnTo>
                    <a:lnTo>
                      <a:pt x="2" y="32"/>
                    </a:lnTo>
                    <a:lnTo>
                      <a:pt x="0" y="31"/>
                    </a:lnTo>
                    <a:lnTo>
                      <a:pt x="15" y="0"/>
                    </a:lnTo>
                    <a:lnTo>
                      <a:pt x="16" y="1"/>
                    </a:lnTo>
                    <a:lnTo>
                      <a:pt x="18" y="2"/>
                    </a:lnTo>
                    <a:lnTo>
                      <a:pt x="18" y="5"/>
                    </a:lnTo>
                    <a:lnTo>
                      <a:pt x="16" y="7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80" name="Freeform 563"/>
              <p:cNvSpPr>
                <a:spLocks/>
              </p:cNvSpPr>
              <p:nvPr/>
            </p:nvSpPr>
            <p:spPr bwMode="auto">
              <a:xfrm>
                <a:off x="3029" y="1897"/>
                <a:ext cx="5" cy="13"/>
              </a:xfrm>
              <a:custGeom>
                <a:avLst/>
                <a:gdLst>
                  <a:gd name="T0" fmla="*/ 1 w 5"/>
                  <a:gd name="T1" fmla="*/ 12 h 13"/>
                  <a:gd name="T2" fmla="*/ 1 w 5"/>
                  <a:gd name="T3" fmla="*/ 12 h 13"/>
                  <a:gd name="T4" fmla="*/ 1 w 5"/>
                  <a:gd name="T5" fmla="*/ 12 h 13"/>
                  <a:gd name="T6" fmla="*/ 0 w 5"/>
                  <a:gd name="T7" fmla="*/ 12 h 13"/>
                  <a:gd name="T8" fmla="*/ 0 w 5"/>
                  <a:gd name="T9" fmla="*/ 13 h 13"/>
                  <a:gd name="T10" fmla="*/ 0 w 5"/>
                  <a:gd name="T11" fmla="*/ 10 h 13"/>
                  <a:gd name="T12" fmla="*/ 1 w 5"/>
                  <a:gd name="T13" fmla="*/ 6 h 13"/>
                  <a:gd name="T14" fmla="*/ 3 w 5"/>
                  <a:gd name="T15" fmla="*/ 3 h 13"/>
                  <a:gd name="T16" fmla="*/ 4 w 5"/>
                  <a:gd name="T17" fmla="*/ 0 h 13"/>
                  <a:gd name="T18" fmla="*/ 5 w 5"/>
                  <a:gd name="T19" fmla="*/ 3 h 13"/>
                  <a:gd name="T20" fmla="*/ 4 w 5"/>
                  <a:gd name="T21" fmla="*/ 6 h 13"/>
                  <a:gd name="T22" fmla="*/ 3 w 5"/>
                  <a:gd name="T23" fmla="*/ 9 h 13"/>
                  <a:gd name="T24" fmla="*/ 1 w 5"/>
                  <a:gd name="T25" fmla="*/ 12 h 1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5"/>
                  <a:gd name="T40" fmla="*/ 0 h 13"/>
                  <a:gd name="T41" fmla="*/ 5 w 5"/>
                  <a:gd name="T42" fmla="*/ 13 h 1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5" h="13">
                    <a:moveTo>
                      <a:pt x="1" y="12"/>
                    </a:moveTo>
                    <a:lnTo>
                      <a:pt x="1" y="12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0" y="10"/>
                    </a:lnTo>
                    <a:lnTo>
                      <a:pt x="1" y="6"/>
                    </a:lnTo>
                    <a:lnTo>
                      <a:pt x="3" y="3"/>
                    </a:lnTo>
                    <a:lnTo>
                      <a:pt x="4" y="0"/>
                    </a:lnTo>
                    <a:lnTo>
                      <a:pt x="5" y="3"/>
                    </a:lnTo>
                    <a:lnTo>
                      <a:pt x="4" y="6"/>
                    </a:lnTo>
                    <a:lnTo>
                      <a:pt x="3" y="9"/>
                    </a:lnTo>
                    <a:lnTo>
                      <a:pt x="1" y="12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81" name="Freeform 564"/>
              <p:cNvSpPr>
                <a:spLocks/>
              </p:cNvSpPr>
              <p:nvPr/>
            </p:nvSpPr>
            <p:spPr bwMode="auto">
              <a:xfrm>
                <a:off x="2829" y="1907"/>
                <a:ext cx="17" cy="33"/>
              </a:xfrm>
              <a:custGeom>
                <a:avLst/>
                <a:gdLst>
                  <a:gd name="T0" fmla="*/ 17 w 17"/>
                  <a:gd name="T1" fmla="*/ 3 h 33"/>
                  <a:gd name="T2" fmla="*/ 15 w 17"/>
                  <a:gd name="T3" fmla="*/ 10 h 33"/>
                  <a:gd name="T4" fmla="*/ 10 w 17"/>
                  <a:gd name="T5" fmla="*/ 18 h 33"/>
                  <a:gd name="T6" fmla="*/ 6 w 17"/>
                  <a:gd name="T7" fmla="*/ 26 h 33"/>
                  <a:gd name="T8" fmla="*/ 2 w 17"/>
                  <a:gd name="T9" fmla="*/ 33 h 33"/>
                  <a:gd name="T10" fmla="*/ 0 w 17"/>
                  <a:gd name="T11" fmla="*/ 33 h 33"/>
                  <a:gd name="T12" fmla="*/ 3 w 17"/>
                  <a:gd name="T13" fmla="*/ 25 h 33"/>
                  <a:gd name="T14" fmla="*/ 6 w 17"/>
                  <a:gd name="T15" fmla="*/ 16 h 33"/>
                  <a:gd name="T16" fmla="*/ 10 w 17"/>
                  <a:gd name="T17" fmla="*/ 8 h 33"/>
                  <a:gd name="T18" fmla="*/ 16 w 17"/>
                  <a:gd name="T19" fmla="*/ 0 h 33"/>
                  <a:gd name="T20" fmla="*/ 17 w 17"/>
                  <a:gd name="T21" fmla="*/ 3 h 3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33"/>
                  <a:gd name="T35" fmla="*/ 17 w 17"/>
                  <a:gd name="T36" fmla="*/ 33 h 3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33">
                    <a:moveTo>
                      <a:pt x="17" y="3"/>
                    </a:moveTo>
                    <a:lnTo>
                      <a:pt x="15" y="10"/>
                    </a:lnTo>
                    <a:lnTo>
                      <a:pt x="10" y="18"/>
                    </a:lnTo>
                    <a:lnTo>
                      <a:pt x="6" y="26"/>
                    </a:lnTo>
                    <a:lnTo>
                      <a:pt x="2" y="33"/>
                    </a:lnTo>
                    <a:lnTo>
                      <a:pt x="0" y="33"/>
                    </a:lnTo>
                    <a:lnTo>
                      <a:pt x="3" y="25"/>
                    </a:lnTo>
                    <a:lnTo>
                      <a:pt x="6" y="16"/>
                    </a:lnTo>
                    <a:lnTo>
                      <a:pt x="10" y="8"/>
                    </a:lnTo>
                    <a:lnTo>
                      <a:pt x="16" y="0"/>
                    </a:lnTo>
                    <a:lnTo>
                      <a:pt x="17" y="3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82" name="Freeform 565"/>
              <p:cNvSpPr>
                <a:spLocks/>
              </p:cNvSpPr>
              <p:nvPr/>
            </p:nvSpPr>
            <p:spPr bwMode="auto">
              <a:xfrm>
                <a:off x="2875" y="1913"/>
                <a:ext cx="17" cy="31"/>
              </a:xfrm>
              <a:custGeom>
                <a:avLst/>
                <a:gdLst>
                  <a:gd name="T0" fmla="*/ 0 w 17"/>
                  <a:gd name="T1" fmla="*/ 31 h 31"/>
                  <a:gd name="T2" fmla="*/ 4 w 17"/>
                  <a:gd name="T3" fmla="*/ 23 h 31"/>
                  <a:gd name="T4" fmla="*/ 8 w 17"/>
                  <a:gd name="T5" fmla="*/ 16 h 31"/>
                  <a:gd name="T6" fmla="*/ 13 w 17"/>
                  <a:gd name="T7" fmla="*/ 7 h 31"/>
                  <a:gd name="T8" fmla="*/ 17 w 17"/>
                  <a:gd name="T9" fmla="*/ 0 h 31"/>
                  <a:gd name="T10" fmla="*/ 14 w 17"/>
                  <a:gd name="T11" fmla="*/ 7 h 31"/>
                  <a:gd name="T12" fmla="*/ 10 w 17"/>
                  <a:gd name="T13" fmla="*/ 16 h 31"/>
                  <a:gd name="T14" fmla="*/ 6 w 17"/>
                  <a:gd name="T15" fmla="*/ 24 h 31"/>
                  <a:gd name="T16" fmla="*/ 0 w 17"/>
                  <a:gd name="T17" fmla="*/ 31 h 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31"/>
                  <a:gd name="T29" fmla="*/ 17 w 17"/>
                  <a:gd name="T30" fmla="*/ 31 h 3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31">
                    <a:moveTo>
                      <a:pt x="0" y="31"/>
                    </a:moveTo>
                    <a:lnTo>
                      <a:pt x="4" y="23"/>
                    </a:lnTo>
                    <a:lnTo>
                      <a:pt x="8" y="16"/>
                    </a:lnTo>
                    <a:lnTo>
                      <a:pt x="13" y="7"/>
                    </a:lnTo>
                    <a:lnTo>
                      <a:pt x="17" y="0"/>
                    </a:lnTo>
                    <a:lnTo>
                      <a:pt x="14" y="7"/>
                    </a:lnTo>
                    <a:lnTo>
                      <a:pt x="10" y="16"/>
                    </a:lnTo>
                    <a:lnTo>
                      <a:pt x="6" y="24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83" name="Freeform 566"/>
              <p:cNvSpPr>
                <a:spLocks/>
              </p:cNvSpPr>
              <p:nvPr/>
            </p:nvSpPr>
            <p:spPr bwMode="auto">
              <a:xfrm>
                <a:off x="2863" y="1915"/>
                <a:ext cx="20" cy="34"/>
              </a:xfrm>
              <a:custGeom>
                <a:avLst/>
                <a:gdLst>
                  <a:gd name="T0" fmla="*/ 20 w 20"/>
                  <a:gd name="T1" fmla="*/ 0 h 34"/>
                  <a:gd name="T2" fmla="*/ 18 w 20"/>
                  <a:gd name="T3" fmla="*/ 8 h 34"/>
                  <a:gd name="T4" fmla="*/ 13 w 20"/>
                  <a:gd name="T5" fmla="*/ 17 h 34"/>
                  <a:gd name="T6" fmla="*/ 8 w 20"/>
                  <a:gd name="T7" fmla="*/ 25 h 34"/>
                  <a:gd name="T8" fmla="*/ 2 w 20"/>
                  <a:gd name="T9" fmla="*/ 34 h 34"/>
                  <a:gd name="T10" fmla="*/ 0 w 20"/>
                  <a:gd name="T11" fmla="*/ 34 h 34"/>
                  <a:gd name="T12" fmla="*/ 5 w 20"/>
                  <a:gd name="T13" fmla="*/ 25 h 34"/>
                  <a:gd name="T14" fmla="*/ 9 w 20"/>
                  <a:gd name="T15" fmla="*/ 17 h 34"/>
                  <a:gd name="T16" fmla="*/ 15 w 20"/>
                  <a:gd name="T17" fmla="*/ 8 h 34"/>
                  <a:gd name="T18" fmla="*/ 20 w 20"/>
                  <a:gd name="T19" fmla="*/ 0 h 3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"/>
                  <a:gd name="T31" fmla="*/ 0 h 34"/>
                  <a:gd name="T32" fmla="*/ 20 w 20"/>
                  <a:gd name="T33" fmla="*/ 34 h 3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" h="34">
                    <a:moveTo>
                      <a:pt x="20" y="0"/>
                    </a:moveTo>
                    <a:lnTo>
                      <a:pt x="18" y="8"/>
                    </a:lnTo>
                    <a:lnTo>
                      <a:pt x="13" y="17"/>
                    </a:lnTo>
                    <a:lnTo>
                      <a:pt x="8" y="25"/>
                    </a:lnTo>
                    <a:lnTo>
                      <a:pt x="2" y="34"/>
                    </a:lnTo>
                    <a:lnTo>
                      <a:pt x="0" y="34"/>
                    </a:lnTo>
                    <a:lnTo>
                      <a:pt x="5" y="25"/>
                    </a:lnTo>
                    <a:lnTo>
                      <a:pt x="9" y="17"/>
                    </a:lnTo>
                    <a:lnTo>
                      <a:pt x="15" y="8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84" name="Freeform 567"/>
              <p:cNvSpPr>
                <a:spLocks/>
              </p:cNvSpPr>
              <p:nvPr/>
            </p:nvSpPr>
            <p:spPr bwMode="auto">
              <a:xfrm>
                <a:off x="2852" y="1917"/>
                <a:ext cx="19" cy="36"/>
              </a:xfrm>
              <a:custGeom>
                <a:avLst/>
                <a:gdLst>
                  <a:gd name="T0" fmla="*/ 19 w 19"/>
                  <a:gd name="T1" fmla="*/ 0 h 36"/>
                  <a:gd name="T2" fmla="*/ 14 w 19"/>
                  <a:gd name="T3" fmla="*/ 9 h 36"/>
                  <a:gd name="T4" fmla="*/ 11 w 19"/>
                  <a:gd name="T5" fmla="*/ 19 h 36"/>
                  <a:gd name="T6" fmla="*/ 6 w 19"/>
                  <a:gd name="T7" fmla="*/ 27 h 36"/>
                  <a:gd name="T8" fmla="*/ 0 w 19"/>
                  <a:gd name="T9" fmla="*/ 36 h 36"/>
                  <a:gd name="T10" fmla="*/ 3 w 19"/>
                  <a:gd name="T11" fmla="*/ 27 h 36"/>
                  <a:gd name="T12" fmla="*/ 7 w 19"/>
                  <a:gd name="T13" fmla="*/ 20 h 36"/>
                  <a:gd name="T14" fmla="*/ 11 w 19"/>
                  <a:gd name="T15" fmla="*/ 15 h 36"/>
                  <a:gd name="T16" fmla="*/ 13 w 19"/>
                  <a:gd name="T17" fmla="*/ 6 h 36"/>
                  <a:gd name="T18" fmla="*/ 14 w 19"/>
                  <a:gd name="T19" fmla="*/ 5 h 36"/>
                  <a:gd name="T20" fmla="*/ 14 w 19"/>
                  <a:gd name="T21" fmla="*/ 2 h 36"/>
                  <a:gd name="T22" fmla="*/ 16 w 19"/>
                  <a:gd name="T23" fmla="*/ 0 h 36"/>
                  <a:gd name="T24" fmla="*/ 19 w 19"/>
                  <a:gd name="T25" fmla="*/ 0 h 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9"/>
                  <a:gd name="T40" fmla="*/ 0 h 36"/>
                  <a:gd name="T41" fmla="*/ 19 w 19"/>
                  <a:gd name="T42" fmla="*/ 36 h 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9" h="36">
                    <a:moveTo>
                      <a:pt x="19" y="0"/>
                    </a:moveTo>
                    <a:lnTo>
                      <a:pt x="14" y="9"/>
                    </a:lnTo>
                    <a:lnTo>
                      <a:pt x="11" y="19"/>
                    </a:lnTo>
                    <a:lnTo>
                      <a:pt x="6" y="27"/>
                    </a:lnTo>
                    <a:lnTo>
                      <a:pt x="0" y="36"/>
                    </a:lnTo>
                    <a:lnTo>
                      <a:pt x="3" y="27"/>
                    </a:lnTo>
                    <a:lnTo>
                      <a:pt x="7" y="20"/>
                    </a:lnTo>
                    <a:lnTo>
                      <a:pt x="11" y="15"/>
                    </a:lnTo>
                    <a:lnTo>
                      <a:pt x="13" y="6"/>
                    </a:lnTo>
                    <a:lnTo>
                      <a:pt x="14" y="5"/>
                    </a:lnTo>
                    <a:lnTo>
                      <a:pt x="14" y="2"/>
                    </a:lnTo>
                    <a:lnTo>
                      <a:pt x="16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85" name="Freeform 568"/>
              <p:cNvSpPr>
                <a:spLocks/>
              </p:cNvSpPr>
              <p:nvPr/>
            </p:nvSpPr>
            <p:spPr bwMode="auto">
              <a:xfrm>
                <a:off x="2832" y="1919"/>
                <a:ext cx="17" cy="33"/>
              </a:xfrm>
              <a:custGeom>
                <a:avLst/>
                <a:gdLst>
                  <a:gd name="T0" fmla="*/ 14 w 17"/>
                  <a:gd name="T1" fmla="*/ 8 h 33"/>
                  <a:gd name="T2" fmla="*/ 2 w 17"/>
                  <a:gd name="T3" fmla="*/ 33 h 33"/>
                  <a:gd name="T4" fmla="*/ 0 w 17"/>
                  <a:gd name="T5" fmla="*/ 31 h 33"/>
                  <a:gd name="T6" fmla="*/ 0 w 17"/>
                  <a:gd name="T7" fmla="*/ 30 h 33"/>
                  <a:gd name="T8" fmla="*/ 0 w 17"/>
                  <a:gd name="T9" fmla="*/ 28 h 33"/>
                  <a:gd name="T10" fmla="*/ 0 w 17"/>
                  <a:gd name="T11" fmla="*/ 27 h 33"/>
                  <a:gd name="T12" fmla="*/ 16 w 17"/>
                  <a:gd name="T13" fmla="*/ 0 h 33"/>
                  <a:gd name="T14" fmla="*/ 17 w 17"/>
                  <a:gd name="T15" fmla="*/ 1 h 33"/>
                  <a:gd name="T16" fmla="*/ 17 w 17"/>
                  <a:gd name="T17" fmla="*/ 4 h 33"/>
                  <a:gd name="T18" fmla="*/ 16 w 17"/>
                  <a:gd name="T19" fmla="*/ 6 h 33"/>
                  <a:gd name="T20" fmla="*/ 14 w 17"/>
                  <a:gd name="T21" fmla="*/ 8 h 3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33"/>
                  <a:gd name="T35" fmla="*/ 17 w 17"/>
                  <a:gd name="T36" fmla="*/ 33 h 3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33">
                    <a:moveTo>
                      <a:pt x="14" y="8"/>
                    </a:moveTo>
                    <a:lnTo>
                      <a:pt x="2" y="33"/>
                    </a:lnTo>
                    <a:lnTo>
                      <a:pt x="0" y="31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0" y="27"/>
                    </a:lnTo>
                    <a:lnTo>
                      <a:pt x="16" y="0"/>
                    </a:lnTo>
                    <a:lnTo>
                      <a:pt x="17" y="1"/>
                    </a:lnTo>
                    <a:lnTo>
                      <a:pt x="17" y="4"/>
                    </a:lnTo>
                    <a:lnTo>
                      <a:pt x="16" y="6"/>
                    </a:lnTo>
                    <a:lnTo>
                      <a:pt x="14" y="8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86" name="Freeform 569"/>
              <p:cNvSpPr>
                <a:spLocks/>
              </p:cNvSpPr>
              <p:nvPr/>
            </p:nvSpPr>
            <p:spPr bwMode="auto">
              <a:xfrm>
                <a:off x="2841" y="1919"/>
                <a:ext cx="20" cy="37"/>
              </a:xfrm>
              <a:custGeom>
                <a:avLst/>
                <a:gdLst>
                  <a:gd name="T0" fmla="*/ 20 w 20"/>
                  <a:gd name="T1" fmla="*/ 0 h 37"/>
                  <a:gd name="T2" fmla="*/ 15 w 20"/>
                  <a:gd name="T3" fmla="*/ 10 h 37"/>
                  <a:gd name="T4" fmla="*/ 11 w 20"/>
                  <a:gd name="T5" fmla="*/ 18 h 37"/>
                  <a:gd name="T6" fmla="*/ 5 w 20"/>
                  <a:gd name="T7" fmla="*/ 28 h 37"/>
                  <a:gd name="T8" fmla="*/ 0 w 20"/>
                  <a:gd name="T9" fmla="*/ 37 h 37"/>
                  <a:gd name="T10" fmla="*/ 3 w 20"/>
                  <a:gd name="T11" fmla="*/ 27 h 37"/>
                  <a:gd name="T12" fmla="*/ 7 w 20"/>
                  <a:gd name="T13" fmla="*/ 18 h 37"/>
                  <a:gd name="T14" fmla="*/ 11 w 20"/>
                  <a:gd name="T15" fmla="*/ 8 h 37"/>
                  <a:gd name="T16" fmla="*/ 17 w 20"/>
                  <a:gd name="T17" fmla="*/ 0 h 37"/>
                  <a:gd name="T18" fmla="*/ 20 w 20"/>
                  <a:gd name="T19" fmla="*/ 0 h 3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"/>
                  <a:gd name="T31" fmla="*/ 0 h 37"/>
                  <a:gd name="T32" fmla="*/ 20 w 20"/>
                  <a:gd name="T33" fmla="*/ 37 h 3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" h="37">
                    <a:moveTo>
                      <a:pt x="20" y="0"/>
                    </a:moveTo>
                    <a:lnTo>
                      <a:pt x="15" y="10"/>
                    </a:lnTo>
                    <a:lnTo>
                      <a:pt x="11" y="18"/>
                    </a:lnTo>
                    <a:lnTo>
                      <a:pt x="5" y="28"/>
                    </a:lnTo>
                    <a:lnTo>
                      <a:pt x="0" y="37"/>
                    </a:lnTo>
                    <a:lnTo>
                      <a:pt x="3" y="27"/>
                    </a:lnTo>
                    <a:lnTo>
                      <a:pt x="7" y="18"/>
                    </a:lnTo>
                    <a:lnTo>
                      <a:pt x="11" y="8"/>
                    </a:lnTo>
                    <a:lnTo>
                      <a:pt x="17" y="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87" name="Freeform 570"/>
              <p:cNvSpPr>
                <a:spLocks/>
              </p:cNvSpPr>
              <p:nvPr/>
            </p:nvSpPr>
            <p:spPr bwMode="auto">
              <a:xfrm>
                <a:off x="2644" y="1920"/>
                <a:ext cx="88" cy="63"/>
              </a:xfrm>
              <a:custGeom>
                <a:avLst/>
                <a:gdLst>
                  <a:gd name="T0" fmla="*/ 76 w 88"/>
                  <a:gd name="T1" fmla="*/ 16 h 63"/>
                  <a:gd name="T2" fmla="*/ 88 w 88"/>
                  <a:gd name="T3" fmla="*/ 63 h 63"/>
                  <a:gd name="T4" fmla="*/ 78 w 88"/>
                  <a:gd name="T5" fmla="*/ 62 h 63"/>
                  <a:gd name="T6" fmla="*/ 67 w 88"/>
                  <a:gd name="T7" fmla="*/ 60 h 63"/>
                  <a:gd name="T8" fmla="*/ 57 w 88"/>
                  <a:gd name="T9" fmla="*/ 59 h 63"/>
                  <a:gd name="T10" fmla="*/ 46 w 88"/>
                  <a:gd name="T11" fmla="*/ 57 h 63"/>
                  <a:gd name="T12" fmla="*/ 34 w 88"/>
                  <a:gd name="T13" fmla="*/ 57 h 63"/>
                  <a:gd name="T14" fmla="*/ 23 w 88"/>
                  <a:gd name="T15" fmla="*/ 56 h 63"/>
                  <a:gd name="T16" fmla="*/ 11 w 88"/>
                  <a:gd name="T17" fmla="*/ 54 h 63"/>
                  <a:gd name="T18" fmla="*/ 0 w 88"/>
                  <a:gd name="T19" fmla="*/ 53 h 63"/>
                  <a:gd name="T20" fmla="*/ 70 w 88"/>
                  <a:gd name="T21" fmla="*/ 0 h 63"/>
                  <a:gd name="T22" fmla="*/ 73 w 88"/>
                  <a:gd name="T23" fmla="*/ 3 h 63"/>
                  <a:gd name="T24" fmla="*/ 73 w 88"/>
                  <a:gd name="T25" fmla="*/ 7 h 63"/>
                  <a:gd name="T26" fmla="*/ 74 w 88"/>
                  <a:gd name="T27" fmla="*/ 12 h 63"/>
                  <a:gd name="T28" fmla="*/ 76 w 88"/>
                  <a:gd name="T29" fmla="*/ 16 h 6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88"/>
                  <a:gd name="T46" fmla="*/ 0 h 63"/>
                  <a:gd name="T47" fmla="*/ 88 w 88"/>
                  <a:gd name="T48" fmla="*/ 63 h 6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88" h="63">
                    <a:moveTo>
                      <a:pt x="76" y="16"/>
                    </a:moveTo>
                    <a:lnTo>
                      <a:pt x="88" y="63"/>
                    </a:lnTo>
                    <a:lnTo>
                      <a:pt x="78" y="62"/>
                    </a:lnTo>
                    <a:lnTo>
                      <a:pt x="67" y="60"/>
                    </a:lnTo>
                    <a:lnTo>
                      <a:pt x="57" y="59"/>
                    </a:lnTo>
                    <a:lnTo>
                      <a:pt x="46" y="57"/>
                    </a:lnTo>
                    <a:lnTo>
                      <a:pt x="34" y="57"/>
                    </a:lnTo>
                    <a:lnTo>
                      <a:pt x="23" y="56"/>
                    </a:lnTo>
                    <a:lnTo>
                      <a:pt x="11" y="54"/>
                    </a:lnTo>
                    <a:lnTo>
                      <a:pt x="0" y="53"/>
                    </a:lnTo>
                    <a:lnTo>
                      <a:pt x="70" y="0"/>
                    </a:lnTo>
                    <a:lnTo>
                      <a:pt x="73" y="3"/>
                    </a:lnTo>
                    <a:lnTo>
                      <a:pt x="73" y="7"/>
                    </a:lnTo>
                    <a:lnTo>
                      <a:pt x="74" y="12"/>
                    </a:lnTo>
                    <a:lnTo>
                      <a:pt x="76" y="16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88" name="Freeform 571"/>
              <p:cNvSpPr>
                <a:spLocks/>
              </p:cNvSpPr>
              <p:nvPr/>
            </p:nvSpPr>
            <p:spPr bwMode="auto">
              <a:xfrm>
                <a:off x="2987" y="1929"/>
                <a:ext cx="29" cy="20"/>
              </a:xfrm>
              <a:custGeom>
                <a:avLst/>
                <a:gdLst>
                  <a:gd name="T0" fmla="*/ 29 w 29"/>
                  <a:gd name="T1" fmla="*/ 20 h 20"/>
                  <a:gd name="T2" fmla="*/ 22 w 29"/>
                  <a:gd name="T3" fmla="*/ 18 h 20"/>
                  <a:gd name="T4" fmla="*/ 15 w 29"/>
                  <a:gd name="T5" fmla="*/ 14 h 20"/>
                  <a:gd name="T6" fmla="*/ 8 w 29"/>
                  <a:gd name="T7" fmla="*/ 8 h 20"/>
                  <a:gd name="T8" fmla="*/ 0 w 29"/>
                  <a:gd name="T9" fmla="*/ 4 h 20"/>
                  <a:gd name="T10" fmla="*/ 0 w 29"/>
                  <a:gd name="T11" fmla="*/ 3 h 20"/>
                  <a:gd name="T12" fmla="*/ 0 w 29"/>
                  <a:gd name="T13" fmla="*/ 1 h 20"/>
                  <a:gd name="T14" fmla="*/ 2 w 29"/>
                  <a:gd name="T15" fmla="*/ 0 h 20"/>
                  <a:gd name="T16" fmla="*/ 3 w 29"/>
                  <a:gd name="T17" fmla="*/ 0 h 20"/>
                  <a:gd name="T18" fmla="*/ 9 w 29"/>
                  <a:gd name="T19" fmla="*/ 6 h 20"/>
                  <a:gd name="T20" fmla="*/ 15 w 29"/>
                  <a:gd name="T21" fmla="*/ 10 h 20"/>
                  <a:gd name="T22" fmla="*/ 22 w 29"/>
                  <a:gd name="T23" fmla="*/ 15 h 20"/>
                  <a:gd name="T24" fmla="*/ 29 w 29"/>
                  <a:gd name="T25" fmla="*/ 20 h 2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9"/>
                  <a:gd name="T40" fmla="*/ 0 h 20"/>
                  <a:gd name="T41" fmla="*/ 29 w 29"/>
                  <a:gd name="T42" fmla="*/ 20 h 2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9" h="20">
                    <a:moveTo>
                      <a:pt x="29" y="20"/>
                    </a:moveTo>
                    <a:lnTo>
                      <a:pt x="22" y="18"/>
                    </a:lnTo>
                    <a:lnTo>
                      <a:pt x="15" y="14"/>
                    </a:lnTo>
                    <a:lnTo>
                      <a:pt x="8" y="8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9" y="6"/>
                    </a:lnTo>
                    <a:lnTo>
                      <a:pt x="15" y="10"/>
                    </a:lnTo>
                    <a:lnTo>
                      <a:pt x="22" y="15"/>
                    </a:lnTo>
                    <a:lnTo>
                      <a:pt x="29" y="2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89" name="Freeform 572"/>
              <p:cNvSpPr>
                <a:spLocks/>
              </p:cNvSpPr>
              <p:nvPr/>
            </p:nvSpPr>
            <p:spPr bwMode="auto">
              <a:xfrm>
                <a:off x="3009" y="1929"/>
                <a:ext cx="4" cy="7"/>
              </a:xfrm>
              <a:custGeom>
                <a:avLst/>
                <a:gdLst>
                  <a:gd name="T0" fmla="*/ 4 w 4"/>
                  <a:gd name="T1" fmla="*/ 0 h 7"/>
                  <a:gd name="T2" fmla="*/ 0 w 4"/>
                  <a:gd name="T3" fmla="*/ 7 h 7"/>
                  <a:gd name="T4" fmla="*/ 4 w 4"/>
                  <a:gd name="T5" fmla="*/ 0 h 7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7"/>
                  <a:gd name="T11" fmla="*/ 4 w 4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90" name="Freeform 573"/>
              <p:cNvSpPr>
                <a:spLocks/>
              </p:cNvSpPr>
              <p:nvPr/>
            </p:nvSpPr>
            <p:spPr bwMode="auto">
              <a:xfrm>
                <a:off x="2976" y="1933"/>
                <a:ext cx="1" cy="4"/>
              </a:xfrm>
              <a:custGeom>
                <a:avLst/>
                <a:gdLst>
                  <a:gd name="T0" fmla="*/ 0 w 1"/>
                  <a:gd name="T1" fmla="*/ 4 h 4"/>
                  <a:gd name="T2" fmla="*/ 1 w 1"/>
                  <a:gd name="T3" fmla="*/ 0 h 4"/>
                  <a:gd name="T4" fmla="*/ 1 w 1"/>
                  <a:gd name="T5" fmla="*/ 2 h 4"/>
                  <a:gd name="T6" fmla="*/ 0 w 1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4"/>
                  <a:gd name="T14" fmla="*/ 1 w 1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4">
                    <a:moveTo>
                      <a:pt x="0" y="4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91" name="Freeform 574"/>
              <p:cNvSpPr>
                <a:spLocks/>
              </p:cNvSpPr>
              <p:nvPr/>
            </p:nvSpPr>
            <p:spPr bwMode="auto">
              <a:xfrm>
                <a:off x="3039" y="1935"/>
                <a:ext cx="3" cy="5"/>
              </a:xfrm>
              <a:custGeom>
                <a:avLst/>
                <a:gdLst>
                  <a:gd name="T0" fmla="*/ 0 w 3"/>
                  <a:gd name="T1" fmla="*/ 5 h 5"/>
                  <a:gd name="T2" fmla="*/ 3 w 3"/>
                  <a:gd name="T3" fmla="*/ 0 h 5"/>
                  <a:gd name="T4" fmla="*/ 1 w 3"/>
                  <a:gd name="T5" fmla="*/ 4 h 5"/>
                  <a:gd name="T6" fmla="*/ 0 w 3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5"/>
                  <a:gd name="T14" fmla="*/ 3 w 3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5">
                    <a:moveTo>
                      <a:pt x="0" y="5"/>
                    </a:moveTo>
                    <a:lnTo>
                      <a:pt x="3" y="0"/>
                    </a:lnTo>
                    <a:lnTo>
                      <a:pt x="1" y="4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92" name="Freeform 575"/>
              <p:cNvSpPr>
                <a:spLocks/>
              </p:cNvSpPr>
              <p:nvPr/>
            </p:nvSpPr>
            <p:spPr bwMode="auto">
              <a:xfrm>
                <a:off x="3053" y="1936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1 h 3"/>
                  <a:gd name="T4" fmla="*/ 1 w 1"/>
                  <a:gd name="T5" fmla="*/ 1 h 3"/>
                  <a:gd name="T6" fmla="*/ 0 w 1"/>
                  <a:gd name="T7" fmla="*/ 1 h 3"/>
                  <a:gd name="T8" fmla="*/ 0 w 1"/>
                  <a:gd name="T9" fmla="*/ 3 h 3"/>
                  <a:gd name="T10" fmla="*/ 0 w 1"/>
                  <a:gd name="T11" fmla="*/ 1 h 3"/>
                  <a:gd name="T12" fmla="*/ 0 w 1"/>
                  <a:gd name="T13" fmla="*/ 1 h 3"/>
                  <a:gd name="T14" fmla="*/ 0 w 1"/>
                  <a:gd name="T15" fmla="*/ 0 h 3"/>
                  <a:gd name="T16" fmla="*/ 1 w 1"/>
                  <a:gd name="T17" fmla="*/ 0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"/>
                  <a:gd name="T28" fmla="*/ 0 h 3"/>
                  <a:gd name="T29" fmla="*/ 1 w 1"/>
                  <a:gd name="T30" fmla="*/ 3 h 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" h="3">
                    <a:moveTo>
                      <a:pt x="1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93" name="Freeform 576"/>
              <p:cNvSpPr>
                <a:spLocks/>
              </p:cNvSpPr>
              <p:nvPr/>
            </p:nvSpPr>
            <p:spPr bwMode="auto">
              <a:xfrm>
                <a:off x="2938" y="1942"/>
                <a:ext cx="29" cy="20"/>
              </a:xfrm>
              <a:custGeom>
                <a:avLst/>
                <a:gdLst>
                  <a:gd name="T0" fmla="*/ 29 w 29"/>
                  <a:gd name="T1" fmla="*/ 20 h 20"/>
                  <a:gd name="T2" fmla="*/ 24 w 29"/>
                  <a:gd name="T3" fmla="*/ 20 h 20"/>
                  <a:gd name="T4" fmla="*/ 17 w 29"/>
                  <a:gd name="T5" fmla="*/ 15 h 20"/>
                  <a:gd name="T6" fmla="*/ 10 w 29"/>
                  <a:gd name="T7" fmla="*/ 11 h 20"/>
                  <a:gd name="T8" fmla="*/ 4 w 29"/>
                  <a:gd name="T9" fmla="*/ 7 h 20"/>
                  <a:gd name="T10" fmla="*/ 0 w 29"/>
                  <a:gd name="T11" fmla="*/ 0 h 20"/>
                  <a:gd name="T12" fmla="*/ 4 w 29"/>
                  <a:gd name="T13" fmla="*/ 0 h 20"/>
                  <a:gd name="T14" fmla="*/ 7 w 29"/>
                  <a:gd name="T15" fmla="*/ 2 h 20"/>
                  <a:gd name="T16" fmla="*/ 8 w 29"/>
                  <a:gd name="T17" fmla="*/ 5 h 20"/>
                  <a:gd name="T18" fmla="*/ 12 w 29"/>
                  <a:gd name="T19" fmla="*/ 8 h 20"/>
                  <a:gd name="T20" fmla="*/ 17 w 29"/>
                  <a:gd name="T21" fmla="*/ 11 h 20"/>
                  <a:gd name="T22" fmla="*/ 22 w 29"/>
                  <a:gd name="T23" fmla="*/ 14 h 20"/>
                  <a:gd name="T24" fmla="*/ 27 w 29"/>
                  <a:gd name="T25" fmla="*/ 15 h 20"/>
                  <a:gd name="T26" fmla="*/ 29 w 29"/>
                  <a:gd name="T27" fmla="*/ 20 h 2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9"/>
                  <a:gd name="T43" fmla="*/ 0 h 20"/>
                  <a:gd name="T44" fmla="*/ 29 w 29"/>
                  <a:gd name="T45" fmla="*/ 20 h 20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9" h="20">
                    <a:moveTo>
                      <a:pt x="29" y="20"/>
                    </a:moveTo>
                    <a:lnTo>
                      <a:pt x="24" y="20"/>
                    </a:lnTo>
                    <a:lnTo>
                      <a:pt x="17" y="15"/>
                    </a:lnTo>
                    <a:lnTo>
                      <a:pt x="10" y="11"/>
                    </a:lnTo>
                    <a:lnTo>
                      <a:pt x="4" y="7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7" y="2"/>
                    </a:lnTo>
                    <a:lnTo>
                      <a:pt x="8" y="5"/>
                    </a:lnTo>
                    <a:lnTo>
                      <a:pt x="12" y="8"/>
                    </a:lnTo>
                    <a:lnTo>
                      <a:pt x="17" y="11"/>
                    </a:lnTo>
                    <a:lnTo>
                      <a:pt x="22" y="14"/>
                    </a:lnTo>
                    <a:lnTo>
                      <a:pt x="27" y="15"/>
                    </a:lnTo>
                    <a:lnTo>
                      <a:pt x="29" y="2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94" name="Freeform 577"/>
              <p:cNvSpPr>
                <a:spLocks/>
              </p:cNvSpPr>
              <p:nvPr/>
            </p:nvSpPr>
            <p:spPr bwMode="auto">
              <a:xfrm>
                <a:off x="2972" y="1940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3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95" name="Freeform 578"/>
              <p:cNvSpPr>
                <a:spLocks/>
              </p:cNvSpPr>
              <p:nvPr/>
            </p:nvSpPr>
            <p:spPr bwMode="auto">
              <a:xfrm>
                <a:off x="2915" y="1946"/>
                <a:ext cx="7" cy="16"/>
              </a:xfrm>
              <a:custGeom>
                <a:avLst/>
                <a:gdLst>
                  <a:gd name="T0" fmla="*/ 0 w 7"/>
                  <a:gd name="T1" fmla="*/ 16 h 16"/>
                  <a:gd name="T2" fmla="*/ 1 w 7"/>
                  <a:gd name="T3" fmla="*/ 11 h 16"/>
                  <a:gd name="T4" fmla="*/ 3 w 7"/>
                  <a:gd name="T5" fmla="*/ 7 h 16"/>
                  <a:gd name="T6" fmla="*/ 4 w 7"/>
                  <a:gd name="T7" fmla="*/ 3 h 16"/>
                  <a:gd name="T8" fmla="*/ 7 w 7"/>
                  <a:gd name="T9" fmla="*/ 0 h 16"/>
                  <a:gd name="T10" fmla="*/ 5 w 7"/>
                  <a:gd name="T11" fmla="*/ 4 h 16"/>
                  <a:gd name="T12" fmla="*/ 4 w 7"/>
                  <a:gd name="T13" fmla="*/ 7 h 16"/>
                  <a:gd name="T14" fmla="*/ 1 w 7"/>
                  <a:gd name="T15" fmla="*/ 11 h 16"/>
                  <a:gd name="T16" fmla="*/ 0 w 7"/>
                  <a:gd name="T17" fmla="*/ 16 h 1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16"/>
                  <a:gd name="T29" fmla="*/ 7 w 7"/>
                  <a:gd name="T30" fmla="*/ 16 h 1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16">
                    <a:moveTo>
                      <a:pt x="0" y="16"/>
                    </a:moveTo>
                    <a:lnTo>
                      <a:pt x="1" y="11"/>
                    </a:lnTo>
                    <a:lnTo>
                      <a:pt x="3" y="7"/>
                    </a:lnTo>
                    <a:lnTo>
                      <a:pt x="4" y="3"/>
                    </a:lnTo>
                    <a:lnTo>
                      <a:pt x="7" y="0"/>
                    </a:lnTo>
                    <a:lnTo>
                      <a:pt x="5" y="4"/>
                    </a:lnTo>
                    <a:lnTo>
                      <a:pt x="4" y="7"/>
                    </a:lnTo>
                    <a:lnTo>
                      <a:pt x="1" y="11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96" name="Freeform 579"/>
              <p:cNvSpPr>
                <a:spLocks/>
              </p:cNvSpPr>
              <p:nvPr/>
            </p:nvSpPr>
            <p:spPr bwMode="auto">
              <a:xfrm>
                <a:off x="2883" y="1952"/>
                <a:ext cx="30" cy="18"/>
              </a:xfrm>
              <a:custGeom>
                <a:avLst/>
                <a:gdLst>
                  <a:gd name="T0" fmla="*/ 30 w 30"/>
                  <a:gd name="T1" fmla="*/ 18 h 18"/>
                  <a:gd name="T2" fmla="*/ 23 w 30"/>
                  <a:gd name="T3" fmla="*/ 18 h 18"/>
                  <a:gd name="T4" fmla="*/ 15 w 30"/>
                  <a:gd name="T5" fmla="*/ 15 h 18"/>
                  <a:gd name="T6" fmla="*/ 8 w 30"/>
                  <a:gd name="T7" fmla="*/ 11 h 18"/>
                  <a:gd name="T8" fmla="*/ 0 w 30"/>
                  <a:gd name="T9" fmla="*/ 5 h 18"/>
                  <a:gd name="T10" fmla="*/ 0 w 30"/>
                  <a:gd name="T11" fmla="*/ 4 h 18"/>
                  <a:gd name="T12" fmla="*/ 2 w 30"/>
                  <a:gd name="T13" fmla="*/ 2 h 18"/>
                  <a:gd name="T14" fmla="*/ 2 w 30"/>
                  <a:gd name="T15" fmla="*/ 1 h 18"/>
                  <a:gd name="T16" fmla="*/ 3 w 30"/>
                  <a:gd name="T17" fmla="*/ 0 h 18"/>
                  <a:gd name="T18" fmla="*/ 8 w 30"/>
                  <a:gd name="T19" fmla="*/ 5 h 18"/>
                  <a:gd name="T20" fmla="*/ 15 w 30"/>
                  <a:gd name="T21" fmla="*/ 10 h 18"/>
                  <a:gd name="T22" fmla="*/ 23 w 30"/>
                  <a:gd name="T23" fmla="*/ 14 h 18"/>
                  <a:gd name="T24" fmla="*/ 30 w 30"/>
                  <a:gd name="T25" fmla="*/ 18 h 1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0"/>
                  <a:gd name="T40" fmla="*/ 0 h 18"/>
                  <a:gd name="T41" fmla="*/ 30 w 30"/>
                  <a:gd name="T42" fmla="*/ 18 h 1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0" h="18">
                    <a:moveTo>
                      <a:pt x="30" y="18"/>
                    </a:moveTo>
                    <a:lnTo>
                      <a:pt x="23" y="18"/>
                    </a:lnTo>
                    <a:lnTo>
                      <a:pt x="15" y="15"/>
                    </a:lnTo>
                    <a:lnTo>
                      <a:pt x="8" y="11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8" y="5"/>
                    </a:lnTo>
                    <a:lnTo>
                      <a:pt x="15" y="10"/>
                    </a:lnTo>
                    <a:lnTo>
                      <a:pt x="23" y="14"/>
                    </a:lnTo>
                    <a:lnTo>
                      <a:pt x="30" y="18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97" name="Freeform 580"/>
              <p:cNvSpPr>
                <a:spLocks/>
              </p:cNvSpPr>
              <p:nvPr/>
            </p:nvSpPr>
            <p:spPr bwMode="auto">
              <a:xfrm>
                <a:off x="2903" y="1953"/>
                <a:ext cx="3" cy="6"/>
              </a:xfrm>
              <a:custGeom>
                <a:avLst/>
                <a:gdLst>
                  <a:gd name="T0" fmla="*/ 2 w 3"/>
                  <a:gd name="T1" fmla="*/ 6 h 6"/>
                  <a:gd name="T2" fmla="*/ 0 w 3"/>
                  <a:gd name="T3" fmla="*/ 6 h 6"/>
                  <a:gd name="T4" fmla="*/ 0 w 3"/>
                  <a:gd name="T5" fmla="*/ 4 h 6"/>
                  <a:gd name="T6" fmla="*/ 0 w 3"/>
                  <a:gd name="T7" fmla="*/ 4 h 6"/>
                  <a:gd name="T8" fmla="*/ 0 w 3"/>
                  <a:gd name="T9" fmla="*/ 4 h 6"/>
                  <a:gd name="T10" fmla="*/ 3 w 3"/>
                  <a:gd name="T11" fmla="*/ 0 h 6"/>
                  <a:gd name="T12" fmla="*/ 3 w 3"/>
                  <a:gd name="T13" fmla="*/ 1 h 6"/>
                  <a:gd name="T14" fmla="*/ 3 w 3"/>
                  <a:gd name="T15" fmla="*/ 3 h 6"/>
                  <a:gd name="T16" fmla="*/ 2 w 3"/>
                  <a:gd name="T17" fmla="*/ 4 h 6"/>
                  <a:gd name="T18" fmla="*/ 2 w 3"/>
                  <a:gd name="T19" fmla="*/ 6 h 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"/>
                  <a:gd name="T31" fmla="*/ 0 h 6"/>
                  <a:gd name="T32" fmla="*/ 3 w 3"/>
                  <a:gd name="T33" fmla="*/ 6 h 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" h="6">
                    <a:moveTo>
                      <a:pt x="2" y="6"/>
                    </a:moveTo>
                    <a:lnTo>
                      <a:pt x="0" y="6"/>
                    </a:lnTo>
                    <a:lnTo>
                      <a:pt x="0" y="4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3" y="3"/>
                    </a:lnTo>
                    <a:lnTo>
                      <a:pt x="2" y="4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98" name="Freeform 581"/>
              <p:cNvSpPr>
                <a:spLocks/>
              </p:cNvSpPr>
              <p:nvPr/>
            </p:nvSpPr>
            <p:spPr bwMode="auto">
              <a:xfrm>
                <a:off x="2938" y="1959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4 h 4"/>
                  <a:gd name="T4" fmla="*/ 1 w 1"/>
                  <a:gd name="T5" fmla="*/ 0 h 4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4"/>
                  <a:gd name="T11" fmla="*/ 1 w 1"/>
                  <a:gd name="T12" fmla="*/ 4 h 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4">
                    <a:moveTo>
                      <a:pt x="1" y="0"/>
                    </a:moveTo>
                    <a:lnTo>
                      <a:pt x="0" y="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99" name="Freeform 582"/>
              <p:cNvSpPr>
                <a:spLocks/>
              </p:cNvSpPr>
              <p:nvPr/>
            </p:nvSpPr>
            <p:spPr bwMode="auto">
              <a:xfrm>
                <a:off x="2846" y="1962"/>
                <a:ext cx="5" cy="8"/>
              </a:xfrm>
              <a:custGeom>
                <a:avLst/>
                <a:gdLst>
                  <a:gd name="T0" fmla="*/ 5 w 5"/>
                  <a:gd name="T1" fmla="*/ 0 h 8"/>
                  <a:gd name="T2" fmla="*/ 0 w 5"/>
                  <a:gd name="T3" fmla="*/ 8 h 8"/>
                  <a:gd name="T4" fmla="*/ 5 w 5"/>
                  <a:gd name="T5" fmla="*/ 0 h 8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8"/>
                  <a:gd name="T11" fmla="*/ 5 w 5"/>
                  <a:gd name="T12" fmla="*/ 8 h 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8">
                    <a:moveTo>
                      <a:pt x="5" y="0"/>
                    </a:moveTo>
                    <a:lnTo>
                      <a:pt x="0" y="8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00" name="Freeform 583"/>
              <p:cNvSpPr>
                <a:spLocks/>
              </p:cNvSpPr>
              <p:nvPr/>
            </p:nvSpPr>
            <p:spPr bwMode="auto">
              <a:xfrm>
                <a:off x="3059" y="1996"/>
                <a:ext cx="27" cy="62"/>
              </a:xfrm>
              <a:custGeom>
                <a:avLst/>
                <a:gdLst>
                  <a:gd name="T0" fmla="*/ 27 w 27"/>
                  <a:gd name="T1" fmla="*/ 15 h 62"/>
                  <a:gd name="T2" fmla="*/ 24 w 27"/>
                  <a:gd name="T3" fmla="*/ 27 h 62"/>
                  <a:gd name="T4" fmla="*/ 18 w 27"/>
                  <a:gd name="T5" fmla="*/ 38 h 62"/>
                  <a:gd name="T6" fmla="*/ 10 w 27"/>
                  <a:gd name="T7" fmla="*/ 48 h 62"/>
                  <a:gd name="T8" fmla="*/ 3 w 27"/>
                  <a:gd name="T9" fmla="*/ 60 h 62"/>
                  <a:gd name="T10" fmla="*/ 0 w 27"/>
                  <a:gd name="T11" fmla="*/ 62 h 62"/>
                  <a:gd name="T12" fmla="*/ 5 w 27"/>
                  <a:gd name="T13" fmla="*/ 47 h 62"/>
                  <a:gd name="T14" fmla="*/ 14 w 27"/>
                  <a:gd name="T15" fmla="*/ 33 h 62"/>
                  <a:gd name="T16" fmla="*/ 21 w 27"/>
                  <a:gd name="T17" fmla="*/ 18 h 62"/>
                  <a:gd name="T18" fmla="*/ 21 w 27"/>
                  <a:gd name="T19" fmla="*/ 0 h 62"/>
                  <a:gd name="T20" fmla="*/ 24 w 27"/>
                  <a:gd name="T21" fmla="*/ 4 h 62"/>
                  <a:gd name="T22" fmla="*/ 25 w 27"/>
                  <a:gd name="T23" fmla="*/ 7 h 62"/>
                  <a:gd name="T24" fmla="*/ 27 w 27"/>
                  <a:gd name="T25" fmla="*/ 11 h 62"/>
                  <a:gd name="T26" fmla="*/ 27 w 27"/>
                  <a:gd name="T27" fmla="*/ 15 h 6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7"/>
                  <a:gd name="T43" fmla="*/ 0 h 62"/>
                  <a:gd name="T44" fmla="*/ 27 w 27"/>
                  <a:gd name="T45" fmla="*/ 62 h 6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7" h="62">
                    <a:moveTo>
                      <a:pt x="27" y="15"/>
                    </a:moveTo>
                    <a:lnTo>
                      <a:pt x="24" y="27"/>
                    </a:lnTo>
                    <a:lnTo>
                      <a:pt x="18" y="38"/>
                    </a:lnTo>
                    <a:lnTo>
                      <a:pt x="10" y="48"/>
                    </a:lnTo>
                    <a:lnTo>
                      <a:pt x="3" y="60"/>
                    </a:lnTo>
                    <a:lnTo>
                      <a:pt x="0" y="62"/>
                    </a:lnTo>
                    <a:lnTo>
                      <a:pt x="5" y="47"/>
                    </a:lnTo>
                    <a:lnTo>
                      <a:pt x="14" y="33"/>
                    </a:lnTo>
                    <a:lnTo>
                      <a:pt x="21" y="18"/>
                    </a:lnTo>
                    <a:lnTo>
                      <a:pt x="21" y="0"/>
                    </a:lnTo>
                    <a:lnTo>
                      <a:pt x="24" y="4"/>
                    </a:lnTo>
                    <a:lnTo>
                      <a:pt x="25" y="7"/>
                    </a:lnTo>
                    <a:lnTo>
                      <a:pt x="27" y="11"/>
                    </a:lnTo>
                    <a:lnTo>
                      <a:pt x="27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01" name="Freeform 584"/>
              <p:cNvSpPr>
                <a:spLocks/>
              </p:cNvSpPr>
              <p:nvPr/>
            </p:nvSpPr>
            <p:spPr bwMode="auto">
              <a:xfrm>
                <a:off x="2712" y="2009"/>
                <a:ext cx="59" cy="101"/>
              </a:xfrm>
              <a:custGeom>
                <a:avLst/>
                <a:gdLst>
                  <a:gd name="T0" fmla="*/ 59 w 59"/>
                  <a:gd name="T1" fmla="*/ 99 h 101"/>
                  <a:gd name="T2" fmla="*/ 55 w 59"/>
                  <a:gd name="T3" fmla="*/ 101 h 101"/>
                  <a:gd name="T4" fmla="*/ 50 w 59"/>
                  <a:gd name="T5" fmla="*/ 99 h 101"/>
                  <a:gd name="T6" fmla="*/ 43 w 59"/>
                  <a:gd name="T7" fmla="*/ 96 h 101"/>
                  <a:gd name="T8" fmla="*/ 37 w 59"/>
                  <a:gd name="T9" fmla="*/ 94 h 101"/>
                  <a:gd name="T10" fmla="*/ 33 w 59"/>
                  <a:gd name="T11" fmla="*/ 94 h 101"/>
                  <a:gd name="T12" fmla="*/ 30 w 59"/>
                  <a:gd name="T13" fmla="*/ 92 h 101"/>
                  <a:gd name="T14" fmla="*/ 28 w 59"/>
                  <a:gd name="T15" fmla="*/ 91 h 101"/>
                  <a:gd name="T16" fmla="*/ 26 w 59"/>
                  <a:gd name="T17" fmla="*/ 88 h 101"/>
                  <a:gd name="T18" fmla="*/ 32 w 59"/>
                  <a:gd name="T19" fmla="*/ 88 h 101"/>
                  <a:gd name="T20" fmla="*/ 36 w 59"/>
                  <a:gd name="T21" fmla="*/ 88 h 101"/>
                  <a:gd name="T22" fmla="*/ 40 w 59"/>
                  <a:gd name="T23" fmla="*/ 89 h 101"/>
                  <a:gd name="T24" fmla="*/ 45 w 59"/>
                  <a:gd name="T25" fmla="*/ 88 h 101"/>
                  <a:gd name="T26" fmla="*/ 0 w 59"/>
                  <a:gd name="T27" fmla="*/ 0 h 101"/>
                  <a:gd name="T28" fmla="*/ 8 w 59"/>
                  <a:gd name="T29" fmla="*/ 12 h 101"/>
                  <a:gd name="T30" fmla="*/ 15 w 59"/>
                  <a:gd name="T31" fmla="*/ 24 h 101"/>
                  <a:gd name="T32" fmla="*/ 22 w 59"/>
                  <a:gd name="T33" fmla="*/ 37 h 101"/>
                  <a:gd name="T34" fmla="*/ 30 w 59"/>
                  <a:gd name="T35" fmla="*/ 49 h 101"/>
                  <a:gd name="T36" fmla="*/ 37 w 59"/>
                  <a:gd name="T37" fmla="*/ 62 h 101"/>
                  <a:gd name="T38" fmla="*/ 45 w 59"/>
                  <a:gd name="T39" fmla="*/ 75 h 101"/>
                  <a:gd name="T40" fmla="*/ 52 w 59"/>
                  <a:gd name="T41" fmla="*/ 87 h 101"/>
                  <a:gd name="T42" fmla="*/ 59 w 59"/>
                  <a:gd name="T43" fmla="*/ 99 h 101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59"/>
                  <a:gd name="T67" fmla="*/ 0 h 101"/>
                  <a:gd name="T68" fmla="*/ 59 w 59"/>
                  <a:gd name="T69" fmla="*/ 101 h 101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59" h="101">
                    <a:moveTo>
                      <a:pt x="59" y="99"/>
                    </a:moveTo>
                    <a:lnTo>
                      <a:pt x="55" y="101"/>
                    </a:lnTo>
                    <a:lnTo>
                      <a:pt x="50" y="99"/>
                    </a:lnTo>
                    <a:lnTo>
                      <a:pt x="43" y="96"/>
                    </a:lnTo>
                    <a:lnTo>
                      <a:pt x="37" y="94"/>
                    </a:lnTo>
                    <a:lnTo>
                      <a:pt x="33" y="94"/>
                    </a:lnTo>
                    <a:lnTo>
                      <a:pt x="30" y="92"/>
                    </a:lnTo>
                    <a:lnTo>
                      <a:pt x="28" y="91"/>
                    </a:lnTo>
                    <a:lnTo>
                      <a:pt x="26" y="88"/>
                    </a:lnTo>
                    <a:lnTo>
                      <a:pt x="32" y="88"/>
                    </a:lnTo>
                    <a:lnTo>
                      <a:pt x="36" y="88"/>
                    </a:lnTo>
                    <a:lnTo>
                      <a:pt x="40" y="89"/>
                    </a:lnTo>
                    <a:lnTo>
                      <a:pt x="45" y="88"/>
                    </a:lnTo>
                    <a:lnTo>
                      <a:pt x="0" y="0"/>
                    </a:lnTo>
                    <a:lnTo>
                      <a:pt x="8" y="12"/>
                    </a:lnTo>
                    <a:lnTo>
                      <a:pt x="15" y="24"/>
                    </a:lnTo>
                    <a:lnTo>
                      <a:pt x="22" y="37"/>
                    </a:lnTo>
                    <a:lnTo>
                      <a:pt x="30" y="49"/>
                    </a:lnTo>
                    <a:lnTo>
                      <a:pt x="37" y="62"/>
                    </a:lnTo>
                    <a:lnTo>
                      <a:pt x="45" y="75"/>
                    </a:lnTo>
                    <a:lnTo>
                      <a:pt x="52" y="87"/>
                    </a:lnTo>
                    <a:lnTo>
                      <a:pt x="59" y="9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02" name="Freeform 585"/>
              <p:cNvSpPr>
                <a:spLocks/>
              </p:cNvSpPr>
              <p:nvPr/>
            </p:nvSpPr>
            <p:spPr bwMode="auto">
              <a:xfrm>
                <a:off x="2771" y="2036"/>
                <a:ext cx="55" cy="99"/>
              </a:xfrm>
              <a:custGeom>
                <a:avLst/>
                <a:gdLst>
                  <a:gd name="T0" fmla="*/ 55 w 55"/>
                  <a:gd name="T1" fmla="*/ 99 h 99"/>
                  <a:gd name="T2" fmla="*/ 48 w 55"/>
                  <a:gd name="T3" fmla="*/ 88 h 99"/>
                  <a:gd name="T4" fmla="*/ 41 w 55"/>
                  <a:gd name="T5" fmla="*/ 75 h 99"/>
                  <a:gd name="T6" fmla="*/ 34 w 55"/>
                  <a:gd name="T7" fmla="*/ 64 h 99"/>
                  <a:gd name="T8" fmla="*/ 28 w 55"/>
                  <a:gd name="T9" fmla="*/ 51 h 99"/>
                  <a:gd name="T10" fmla="*/ 21 w 55"/>
                  <a:gd name="T11" fmla="*/ 40 h 99"/>
                  <a:gd name="T12" fmla="*/ 14 w 55"/>
                  <a:gd name="T13" fmla="*/ 27 h 99"/>
                  <a:gd name="T14" fmla="*/ 7 w 55"/>
                  <a:gd name="T15" fmla="*/ 15 h 99"/>
                  <a:gd name="T16" fmla="*/ 0 w 55"/>
                  <a:gd name="T17" fmla="*/ 4 h 99"/>
                  <a:gd name="T18" fmla="*/ 0 w 55"/>
                  <a:gd name="T19" fmla="*/ 0 h 99"/>
                  <a:gd name="T20" fmla="*/ 6 w 55"/>
                  <a:gd name="T21" fmla="*/ 12 h 99"/>
                  <a:gd name="T22" fmla="*/ 13 w 55"/>
                  <a:gd name="T23" fmla="*/ 25 h 99"/>
                  <a:gd name="T24" fmla="*/ 21 w 55"/>
                  <a:gd name="T25" fmla="*/ 37 h 99"/>
                  <a:gd name="T26" fmla="*/ 28 w 55"/>
                  <a:gd name="T27" fmla="*/ 50 h 99"/>
                  <a:gd name="T28" fmla="*/ 37 w 55"/>
                  <a:gd name="T29" fmla="*/ 61 h 99"/>
                  <a:gd name="T30" fmla="*/ 44 w 55"/>
                  <a:gd name="T31" fmla="*/ 74 h 99"/>
                  <a:gd name="T32" fmla="*/ 50 w 55"/>
                  <a:gd name="T33" fmla="*/ 87 h 99"/>
                  <a:gd name="T34" fmla="*/ 55 w 55"/>
                  <a:gd name="T35" fmla="*/ 99 h 9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5"/>
                  <a:gd name="T55" fmla="*/ 0 h 99"/>
                  <a:gd name="T56" fmla="*/ 55 w 55"/>
                  <a:gd name="T57" fmla="*/ 99 h 99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5" h="99">
                    <a:moveTo>
                      <a:pt x="55" y="99"/>
                    </a:moveTo>
                    <a:lnTo>
                      <a:pt x="48" y="88"/>
                    </a:lnTo>
                    <a:lnTo>
                      <a:pt x="41" y="75"/>
                    </a:lnTo>
                    <a:lnTo>
                      <a:pt x="34" y="64"/>
                    </a:lnTo>
                    <a:lnTo>
                      <a:pt x="28" y="51"/>
                    </a:lnTo>
                    <a:lnTo>
                      <a:pt x="21" y="40"/>
                    </a:lnTo>
                    <a:lnTo>
                      <a:pt x="14" y="27"/>
                    </a:lnTo>
                    <a:lnTo>
                      <a:pt x="7" y="15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6" y="12"/>
                    </a:lnTo>
                    <a:lnTo>
                      <a:pt x="13" y="25"/>
                    </a:lnTo>
                    <a:lnTo>
                      <a:pt x="21" y="37"/>
                    </a:lnTo>
                    <a:lnTo>
                      <a:pt x="28" y="50"/>
                    </a:lnTo>
                    <a:lnTo>
                      <a:pt x="37" y="61"/>
                    </a:lnTo>
                    <a:lnTo>
                      <a:pt x="44" y="74"/>
                    </a:lnTo>
                    <a:lnTo>
                      <a:pt x="50" y="87"/>
                    </a:lnTo>
                    <a:lnTo>
                      <a:pt x="55" y="9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03" name="Freeform 586"/>
              <p:cNvSpPr>
                <a:spLocks/>
              </p:cNvSpPr>
              <p:nvPr/>
            </p:nvSpPr>
            <p:spPr bwMode="auto">
              <a:xfrm>
                <a:off x="2865" y="2070"/>
                <a:ext cx="151" cy="172"/>
              </a:xfrm>
              <a:custGeom>
                <a:avLst/>
                <a:gdLst>
                  <a:gd name="T0" fmla="*/ 148 w 151"/>
                  <a:gd name="T1" fmla="*/ 10 h 172"/>
                  <a:gd name="T2" fmla="*/ 151 w 151"/>
                  <a:gd name="T3" fmla="*/ 24 h 172"/>
                  <a:gd name="T4" fmla="*/ 145 w 151"/>
                  <a:gd name="T5" fmla="*/ 45 h 172"/>
                  <a:gd name="T6" fmla="*/ 128 w 151"/>
                  <a:gd name="T7" fmla="*/ 71 h 172"/>
                  <a:gd name="T8" fmla="*/ 107 w 151"/>
                  <a:gd name="T9" fmla="*/ 83 h 172"/>
                  <a:gd name="T10" fmla="*/ 90 w 151"/>
                  <a:gd name="T11" fmla="*/ 88 h 172"/>
                  <a:gd name="T12" fmla="*/ 75 w 151"/>
                  <a:gd name="T13" fmla="*/ 95 h 172"/>
                  <a:gd name="T14" fmla="*/ 64 w 151"/>
                  <a:gd name="T15" fmla="*/ 107 h 172"/>
                  <a:gd name="T16" fmla="*/ 60 w 151"/>
                  <a:gd name="T17" fmla="*/ 122 h 172"/>
                  <a:gd name="T18" fmla="*/ 71 w 151"/>
                  <a:gd name="T19" fmla="*/ 127 h 172"/>
                  <a:gd name="T20" fmla="*/ 81 w 151"/>
                  <a:gd name="T21" fmla="*/ 131 h 172"/>
                  <a:gd name="T22" fmla="*/ 93 w 151"/>
                  <a:gd name="T23" fmla="*/ 134 h 172"/>
                  <a:gd name="T24" fmla="*/ 104 w 151"/>
                  <a:gd name="T25" fmla="*/ 131 h 172"/>
                  <a:gd name="T26" fmla="*/ 97 w 151"/>
                  <a:gd name="T27" fmla="*/ 151 h 172"/>
                  <a:gd name="T28" fmla="*/ 88 w 151"/>
                  <a:gd name="T29" fmla="*/ 172 h 172"/>
                  <a:gd name="T30" fmla="*/ 87 w 151"/>
                  <a:gd name="T31" fmla="*/ 164 h 172"/>
                  <a:gd name="T32" fmla="*/ 80 w 151"/>
                  <a:gd name="T33" fmla="*/ 151 h 172"/>
                  <a:gd name="T34" fmla="*/ 17 w 151"/>
                  <a:gd name="T35" fmla="*/ 121 h 172"/>
                  <a:gd name="T36" fmla="*/ 8 w 151"/>
                  <a:gd name="T37" fmla="*/ 127 h 172"/>
                  <a:gd name="T38" fmla="*/ 3 w 151"/>
                  <a:gd name="T39" fmla="*/ 137 h 172"/>
                  <a:gd name="T40" fmla="*/ 0 w 151"/>
                  <a:gd name="T41" fmla="*/ 80 h 172"/>
                  <a:gd name="T42" fmla="*/ 23 w 151"/>
                  <a:gd name="T43" fmla="*/ 33 h 172"/>
                  <a:gd name="T44" fmla="*/ 34 w 151"/>
                  <a:gd name="T45" fmla="*/ 33 h 172"/>
                  <a:gd name="T46" fmla="*/ 45 w 151"/>
                  <a:gd name="T47" fmla="*/ 37 h 172"/>
                  <a:gd name="T48" fmla="*/ 60 w 151"/>
                  <a:gd name="T49" fmla="*/ 58 h 172"/>
                  <a:gd name="T50" fmla="*/ 63 w 151"/>
                  <a:gd name="T51" fmla="*/ 84 h 172"/>
                  <a:gd name="T52" fmla="*/ 78 w 151"/>
                  <a:gd name="T53" fmla="*/ 71 h 172"/>
                  <a:gd name="T54" fmla="*/ 98 w 151"/>
                  <a:gd name="T55" fmla="*/ 61 h 172"/>
                  <a:gd name="T56" fmla="*/ 118 w 151"/>
                  <a:gd name="T57" fmla="*/ 54 h 172"/>
                  <a:gd name="T58" fmla="*/ 138 w 151"/>
                  <a:gd name="T59" fmla="*/ 44 h 172"/>
                  <a:gd name="T60" fmla="*/ 145 w 151"/>
                  <a:gd name="T61" fmla="*/ 33 h 172"/>
                  <a:gd name="T62" fmla="*/ 144 w 151"/>
                  <a:gd name="T63" fmla="*/ 21 h 172"/>
                  <a:gd name="T64" fmla="*/ 142 w 151"/>
                  <a:gd name="T65" fmla="*/ 17 h 172"/>
                  <a:gd name="T66" fmla="*/ 140 w 151"/>
                  <a:gd name="T67" fmla="*/ 16 h 172"/>
                  <a:gd name="T68" fmla="*/ 135 w 151"/>
                  <a:gd name="T69" fmla="*/ 20 h 172"/>
                  <a:gd name="T70" fmla="*/ 130 w 151"/>
                  <a:gd name="T71" fmla="*/ 26 h 172"/>
                  <a:gd name="T72" fmla="*/ 120 w 151"/>
                  <a:gd name="T73" fmla="*/ 24 h 172"/>
                  <a:gd name="T74" fmla="*/ 114 w 151"/>
                  <a:gd name="T75" fmla="*/ 17 h 172"/>
                  <a:gd name="T76" fmla="*/ 115 w 151"/>
                  <a:gd name="T77" fmla="*/ 7 h 172"/>
                  <a:gd name="T78" fmla="*/ 124 w 151"/>
                  <a:gd name="T79" fmla="*/ 0 h 172"/>
                  <a:gd name="T80" fmla="*/ 134 w 151"/>
                  <a:gd name="T81" fmla="*/ 0 h 172"/>
                  <a:gd name="T82" fmla="*/ 144 w 151"/>
                  <a:gd name="T83" fmla="*/ 4 h 172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51"/>
                  <a:gd name="T127" fmla="*/ 0 h 172"/>
                  <a:gd name="T128" fmla="*/ 151 w 151"/>
                  <a:gd name="T129" fmla="*/ 172 h 172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51" h="172">
                    <a:moveTo>
                      <a:pt x="144" y="4"/>
                    </a:moveTo>
                    <a:lnTo>
                      <a:pt x="148" y="10"/>
                    </a:lnTo>
                    <a:lnTo>
                      <a:pt x="151" y="17"/>
                    </a:lnTo>
                    <a:lnTo>
                      <a:pt x="151" y="24"/>
                    </a:lnTo>
                    <a:lnTo>
                      <a:pt x="151" y="31"/>
                    </a:lnTo>
                    <a:lnTo>
                      <a:pt x="145" y="45"/>
                    </a:lnTo>
                    <a:lnTo>
                      <a:pt x="138" y="60"/>
                    </a:lnTo>
                    <a:lnTo>
                      <a:pt x="128" y="71"/>
                    </a:lnTo>
                    <a:lnTo>
                      <a:pt x="114" y="80"/>
                    </a:lnTo>
                    <a:lnTo>
                      <a:pt x="107" y="83"/>
                    </a:lnTo>
                    <a:lnTo>
                      <a:pt x="98" y="85"/>
                    </a:lnTo>
                    <a:lnTo>
                      <a:pt x="90" y="88"/>
                    </a:lnTo>
                    <a:lnTo>
                      <a:pt x="83" y="91"/>
                    </a:lnTo>
                    <a:lnTo>
                      <a:pt x="75" y="95"/>
                    </a:lnTo>
                    <a:lnTo>
                      <a:pt x="70" y="100"/>
                    </a:lnTo>
                    <a:lnTo>
                      <a:pt x="64" y="107"/>
                    </a:lnTo>
                    <a:lnTo>
                      <a:pt x="60" y="114"/>
                    </a:lnTo>
                    <a:lnTo>
                      <a:pt x="60" y="122"/>
                    </a:lnTo>
                    <a:lnTo>
                      <a:pt x="65" y="124"/>
                    </a:lnTo>
                    <a:lnTo>
                      <a:pt x="71" y="127"/>
                    </a:lnTo>
                    <a:lnTo>
                      <a:pt x="75" y="130"/>
                    </a:lnTo>
                    <a:lnTo>
                      <a:pt x="81" y="131"/>
                    </a:lnTo>
                    <a:lnTo>
                      <a:pt x="87" y="134"/>
                    </a:lnTo>
                    <a:lnTo>
                      <a:pt x="93" y="134"/>
                    </a:lnTo>
                    <a:lnTo>
                      <a:pt x="98" y="134"/>
                    </a:lnTo>
                    <a:lnTo>
                      <a:pt x="104" y="131"/>
                    </a:lnTo>
                    <a:lnTo>
                      <a:pt x="100" y="141"/>
                    </a:lnTo>
                    <a:lnTo>
                      <a:pt x="97" y="151"/>
                    </a:lnTo>
                    <a:lnTo>
                      <a:pt x="93" y="161"/>
                    </a:lnTo>
                    <a:lnTo>
                      <a:pt x="88" y="172"/>
                    </a:lnTo>
                    <a:lnTo>
                      <a:pt x="87" y="172"/>
                    </a:lnTo>
                    <a:lnTo>
                      <a:pt x="87" y="164"/>
                    </a:lnTo>
                    <a:lnTo>
                      <a:pt x="85" y="157"/>
                    </a:lnTo>
                    <a:lnTo>
                      <a:pt x="80" y="151"/>
                    </a:lnTo>
                    <a:lnTo>
                      <a:pt x="74" y="147"/>
                    </a:lnTo>
                    <a:lnTo>
                      <a:pt x="17" y="121"/>
                    </a:lnTo>
                    <a:lnTo>
                      <a:pt x="10" y="121"/>
                    </a:lnTo>
                    <a:lnTo>
                      <a:pt x="8" y="127"/>
                    </a:lnTo>
                    <a:lnTo>
                      <a:pt x="7" y="132"/>
                    </a:lnTo>
                    <a:lnTo>
                      <a:pt x="3" y="137"/>
                    </a:lnTo>
                    <a:lnTo>
                      <a:pt x="1" y="108"/>
                    </a:lnTo>
                    <a:lnTo>
                      <a:pt x="0" y="80"/>
                    </a:lnTo>
                    <a:lnTo>
                      <a:pt x="4" y="53"/>
                    </a:lnTo>
                    <a:lnTo>
                      <a:pt x="23" y="33"/>
                    </a:lnTo>
                    <a:lnTo>
                      <a:pt x="28" y="31"/>
                    </a:lnTo>
                    <a:lnTo>
                      <a:pt x="34" y="33"/>
                    </a:lnTo>
                    <a:lnTo>
                      <a:pt x="40" y="35"/>
                    </a:lnTo>
                    <a:lnTo>
                      <a:pt x="45" y="37"/>
                    </a:lnTo>
                    <a:lnTo>
                      <a:pt x="54" y="47"/>
                    </a:lnTo>
                    <a:lnTo>
                      <a:pt x="60" y="58"/>
                    </a:lnTo>
                    <a:lnTo>
                      <a:pt x="61" y="71"/>
                    </a:lnTo>
                    <a:lnTo>
                      <a:pt x="63" y="84"/>
                    </a:lnTo>
                    <a:lnTo>
                      <a:pt x="70" y="77"/>
                    </a:lnTo>
                    <a:lnTo>
                      <a:pt x="78" y="71"/>
                    </a:lnTo>
                    <a:lnTo>
                      <a:pt x="88" y="65"/>
                    </a:lnTo>
                    <a:lnTo>
                      <a:pt x="98" y="61"/>
                    </a:lnTo>
                    <a:lnTo>
                      <a:pt x="108" y="58"/>
                    </a:lnTo>
                    <a:lnTo>
                      <a:pt x="118" y="54"/>
                    </a:lnTo>
                    <a:lnTo>
                      <a:pt x="128" y="50"/>
                    </a:lnTo>
                    <a:lnTo>
                      <a:pt x="138" y="44"/>
                    </a:lnTo>
                    <a:lnTo>
                      <a:pt x="142" y="40"/>
                    </a:lnTo>
                    <a:lnTo>
                      <a:pt x="145" y="33"/>
                    </a:lnTo>
                    <a:lnTo>
                      <a:pt x="145" y="27"/>
                    </a:lnTo>
                    <a:lnTo>
                      <a:pt x="144" y="21"/>
                    </a:lnTo>
                    <a:lnTo>
                      <a:pt x="144" y="20"/>
                    </a:lnTo>
                    <a:lnTo>
                      <a:pt x="142" y="17"/>
                    </a:lnTo>
                    <a:lnTo>
                      <a:pt x="141" y="16"/>
                    </a:lnTo>
                    <a:lnTo>
                      <a:pt x="140" y="16"/>
                    </a:lnTo>
                    <a:lnTo>
                      <a:pt x="137" y="17"/>
                    </a:lnTo>
                    <a:lnTo>
                      <a:pt x="135" y="20"/>
                    </a:lnTo>
                    <a:lnTo>
                      <a:pt x="132" y="24"/>
                    </a:lnTo>
                    <a:lnTo>
                      <a:pt x="130" y="26"/>
                    </a:lnTo>
                    <a:lnTo>
                      <a:pt x="124" y="26"/>
                    </a:lnTo>
                    <a:lnTo>
                      <a:pt x="120" y="24"/>
                    </a:lnTo>
                    <a:lnTo>
                      <a:pt x="115" y="21"/>
                    </a:lnTo>
                    <a:lnTo>
                      <a:pt x="114" y="17"/>
                    </a:lnTo>
                    <a:lnTo>
                      <a:pt x="114" y="11"/>
                    </a:lnTo>
                    <a:lnTo>
                      <a:pt x="115" y="7"/>
                    </a:lnTo>
                    <a:lnTo>
                      <a:pt x="120" y="3"/>
                    </a:lnTo>
                    <a:lnTo>
                      <a:pt x="124" y="0"/>
                    </a:lnTo>
                    <a:lnTo>
                      <a:pt x="130" y="0"/>
                    </a:lnTo>
                    <a:lnTo>
                      <a:pt x="134" y="0"/>
                    </a:lnTo>
                    <a:lnTo>
                      <a:pt x="140" y="1"/>
                    </a:lnTo>
                    <a:lnTo>
                      <a:pt x="144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04" name="Freeform 587"/>
              <p:cNvSpPr>
                <a:spLocks/>
              </p:cNvSpPr>
              <p:nvPr/>
            </p:nvSpPr>
            <p:spPr bwMode="auto">
              <a:xfrm>
                <a:off x="2872" y="2133"/>
                <a:ext cx="47" cy="55"/>
              </a:xfrm>
              <a:custGeom>
                <a:avLst/>
                <a:gdLst>
                  <a:gd name="T0" fmla="*/ 44 w 47"/>
                  <a:gd name="T1" fmla="*/ 24 h 55"/>
                  <a:gd name="T2" fmla="*/ 47 w 47"/>
                  <a:gd name="T3" fmla="*/ 31 h 55"/>
                  <a:gd name="T4" fmla="*/ 47 w 47"/>
                  <a:gd name="T5" fmla="*/ 38 h 55"/>
                  <a:gd name="T6" fmla="*/ 47 w 47"/>
                  <a:gd name="T7" fmla="*/ 47 h 55"/>
                  <a:gd name="T8" fmla="*/ 47 w 47"/>
                  <a:gd name="T9" fmla="*/ 55 h 55"/>
                  <a:gd name="T10" fmla="*/ 41 w 47"/>
                  <a:gd name="T11" fmla="*/ 54 h 55"/>
                  <a:gd name="T12" fmla="*/ 37 w 47"/>
                  <a:gd name="T13" fmla="*/ 51 h 55"/>
                  <a:gd name="T14" fmla="*/ 31 w 47"/>
                  <a:gd name="T15" fmla="*/ 49 h 55"/>
                  <a:gd name="T16" fmla="*/ 27 w 47"/>
                  <a:gd name="T17" fmla="*/ 47 h 55"/>
                  <a:gd name="T18" fmla="*/ 20 w 47"/>
                  <a:gd name="T19" fmla="*/ 44 h 55"/>
                  <a:gd name="T20" fmla="*/ 13 w 47"/>
                  <a:gd name="T21" fmla="*/ 41 h 55"/>
                  <a:gd name="T22" fmla="*/ 7 w 47"/>
                  <a:gd name="T23" fmla="*/ 37 h 55"/>
                  <a:gd name="T24" fmla="*/ 0 w 47"/>
                  <a:gd name="T25" fmla="*/ 32 h 55"/>
                  <a:gd name="T26" fmla="*/ 0 w 47"/>
                  <a:gd name="T27" fmla="*/ 24 h 55"/>
                  <a:gd name="T28" fmla="*/ 0 w 47"/>
                  <a:gd name="T29" fmla="*/ 14 h 55"/>
                  <a:gd name="T30" fmla="*/ 4 w 47"/>
                  <a:gd name="T31" fmla="*/ 5 h 55"/>
                  <a:gd name="T32" fmla="*/ 11 w 47"/>
                  <a:gd name="T33" fmla="*/ 0 h 55"/>
                  <a:gd name="T34" fmla="*/ 21 w 47"/>
                  <a:gd name="T35" fmla="*/ 2 h 55"/>
                  <a:gd name="T36" fmla="*/ 31 w 47"/>
                  <a:gd name="T37" fmla="*/ 7 h 55"/>
                  <a:gd name="T38" fmla="*/ 38 w 47"/>
                  <a:gd name="T39" fmla="*/ 14 h 55"/>
                  <a:gd name="T40" fmla="*/ 44 w 47"/>
                  <a:gd name="T41" fmla="*/ 24 h 5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47"/>
                  <a:gd name="T64" fmla="*/ 0 h 55"/>
                  <a:gd name="T65" fmla="*/ 47 w 47"/>
                  <a:gd name="T66" fmla="*/ 55 h 55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47" h="55">
                    <a:moveTo>
                      <a:pt x="44" y="24"/>
                    </a:moveTo>
                    <a:lnTo>
                      <a:pt x="47" y="31"/>
                    </a:lnTo>
                    <a:lnTo>
                      <a:pt x="47" y="38"/>
                    </a:lnTo>
                    <a:lnTo>
                      <a:pt x="47" y="47"/>
                    </a:lnTo>
                    <a:lnTo>
                      <a:pt x="47" y="55"/>
                    </a:lnTo>
                    <a:lnTo>
                      <a:pt x="41" y="54"/>
                    </a:lnTo>
                    <a:lnTo>
                      <a:pt x="37" y="51"/>
                    </a:lnTo>
                    <a:lnTo>
                      <a:pt x="31" y="49"/>
                    </a:lnTo>
                    <a:lnTo>
                      <a:pt x="27" y="47"/>
                    </a:lnTo>
                    <a:lnTo>
                      <a:pt x="20" y="44"/>
                    </a:lnTo>
                    <a:lnTo>
                      <a:pt x="13" y="41"/>
                    </a:lnTo>
                    <a:lnTo>
                      <a:pt x="7" y="37"/>
                    </a:lnTo>
                    <a:lnTo>
                      <a:pt x="0" y="32"/>
                    </a:lnTo>
                    <a:lnTo>
                      <a:pt x="0" y="24"/>
                    </a:lnTo>
                    <a:lnTo>
                      <a:pt x="0" y="14"/>
                    </a:lnTo>
                    <a:lnTo>
                      <a:pt x="4" y="5"/>
                    </a:lnTo>
                    <a:lnTo>
                      <a:pt x="11" y="0"/>
                    </a:lnTo>
                    <a:lnTo>
                      <a:pt x="21" y="2"/>
                    </a:lnTo>
                    <a:lnTo>
                      <a:pt x="31" y="7"/>
                    </a:lnTo>
                    <a:lnTo>
                      <a:pt x="38" y="14"/>
                    </a:lnTo>
                    <a:lnTo>
                      <a:pt x="44" y="24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05" name="Freeform 588"/>
              <p:cNvSpPr>
                <a:spLocks/>
              </p:cNvSpPr>
              <p:nvPr/>
            </p:nvSpPr>
            <p:spPr bwMode="auto">
              <a:xfrm>
                <a:off x="2812" y="2153"/>
                <a:ext cx="24" cy="62"/>
              </a:xfrm>
              <a:custGeom>
                <a:avLst/>
                <a:gdLst>
                  <a:gd name="T0" fmla="*/ 10 w 24"/>
                  <a:gd name="T1" fmla="*/ 17 h 62"/>
                  <a:gd name="T2" fmla="*/ 13 w 24"/>
                  <a:gd name="T3" fmla="*/ 28 h 62"/>
                  <a:gd name="T4" fmla="*/ 17 w 24"/>
                  <a:gd name="T5" fmla="*/ 39 h 62"/>
                  <a:gd name="T6" fmla="*/ 22 w 24"/>
                  <a:gd name="T7" fmla="*/ 51 h 62"/>
                  <a:gd name="T8" fmla="*/ 24 w 24"/>
                  <a:gd name="T9" fmla="*/ 62 h 62"/>
                  <a:gd name="T10" fmla="*/ 17 w 24"/>
                  <a:gd name="T11" fmla="*/ 47 h 62"/>
                  <a:gd name="T12" fmla="*/ 10 w 24"/>
                  <a:gd name="T13" fmla="*/ 31 h 62"/>
                  <a:gd name="T14" fmla="*/ 4 w 24"/>
                  <a:gd name="T15" fmla="*/ 15 h 62"/>
                  <a:gd name="T16" fmla="*/ 0 w 24"/>
                  <a:gd name="T17" fmla="*/ 0 h 62"/>
                  <a:gd name="T18" fmla="*/ 4 w 24"/>
                  <a:gd name="T19" fmla="*/ 4 h 62"/>
                  <a:gd name="T20" fmla="*/ 7 w 24"/>
                  <a:gd name="T21" fmla="*/ 8 h 62"/>
                  <a:gd name="T22" fmla="*/ 9 w 24"/>
                  <a:gd name="T23" fmla="*/ 12 h 62"/>
                  <a:gd name="T24" fmla="*/ 10 w 24"/>
                  <a:gd name="T25" fmla="*/ 17 h 6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4"/>
                  <a:gd name="T40" fmla="*/ 0 h 62"/>
                  <a:gd name="T41" fmla="*/ 24 w 24"/>
                  <a:gd name="T42" fmla="*/ 62 h 6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4" h="62">
                    <a:moveTo>
                      <a:pt x="10" y="17"/>
                    </a:moveTo>
                    <a:lnTo>
                      <a:pt x="13" y="28"/>
                    </a:lnTo>
                    <a:lnTo>
                      <a:pt x="17" y="39"/>
                    </a:lnTo>
                    <a:lnTo>
                      <a:pt x="22" y="51"/>
                    </a:lnTo>
                    <a:lnTo>
                      <a:pt x="24" y="62"/>
                    </a:lnTo>
                    <a:lnTo>
                      <a:pt x="17" y="47"/>
                    </a:lnTo>
                    <a:lnTo>
                      <a:pt x="10" y="31"/>
                    </a:lnTo>
                    <a:lnTo>
                      <a:pt x="4" y="15"/>
                    </a:lnTo>
                    <a:lnTo>
                      <a:pt x="0" y="0"/>
                    </a:lnTo>
                    <a:lnTo>
                      <a:pt x="4" y="4"/>
                    </a:lnTo>
                    <a:lnTo>
                      <a:pt x="7" y="8"/>
                    </a:lnTo>
                    <a:lnTo>
                      <a:pt x="9" y="12"/>
                    </a:lnTo>
                    <a:lnTo>
                      <a:pt x="10" y="1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06" name="Freeform 589"/>
              <p:cNvSpPr>
                <a:spLocks/>
              </p:cNvSpPr>
              <p:nvPr/>
            </p:nvSpPr>
            <p:spPr bwMode="auto">
              <a:xfrm>
                <a:off x="3022" y="2162"/>
                <a:ext cx="24" cy="134"/>
              </a:xfrm>
              <a:custGeom>
                <a:avLst/>
                <a:gdLst>
                  <a:gd name="T0" fmla="*/ 5 w 24"/>
                  <a:gd name="T1" fmla="*/ 42 h 134"/>
                  <a:gd name="T2" fmla="*/ 11 w 24"/>
                  <a:gd name="T3" fmla="*/ 42 h 134"/>
                  <a:gd name="T4" fmla="*/ 15 w 24"/>
                  <a:gd name="T5" fmla="*/ 43 h 134"/>
                  <a:gd name="T6" fmla="*/ 20 w 24"/>
                  <a:gd name="T7" fmla="*/ 45 h 134"/>
                  <a:gd name="T8" fmla="*/ 24 w 24"/>
                  <a:gd name="T9" fmla="*/ 46 h 134"/>
                  <a:gd name="T10" fmla="*/ 20 w 24"/>
                  <a:gd name="T11" fmla="*/ 57 h 134"/>
                  <a:gd name="T12" fmla="*/ 15 w 24"/>
                  <a:gd name="T13" fmla="*/ 70 h 134"/>
                  <a:gd name="T14" fmla="*/ 12 w 24"/>
                  <a:gd name="T15" fmla="*/ 83 h 134"/>
                  <a:gd name="T16" fmla="*/ 8 w 24"/>
                  <a:gd name="T17" fmla="*/ 95 h 134"/>
                  <a:gd name="T18" fmla="*/ 7 w 24"/>
                  <a:gd name="T19" fmla="*/ 105 h 134"/>
                  <a:gd name="T20" fmla="*/ 4 w 24"/>
                  <a:gd name="T21" fmla="*/ 114 h 134"/>
                  <a:gd name="T22" fmla="*/ 2 w 24"/>
                  <a:gd name="T23" fmla="*/ 124 h 134"/>
                  <a:gd name="T24" fmla="*/ 0 w 24"/>
                  <a:gd name="T25" fmla="*/ 134 h 134"/>
                  <a:gd name="T26" fmla="*/ 2 w 24"/>
                  <a:gd name="T27" fmla="*/ 113 h 134"/>
                  <a:gd name="T28" fmla="*/ 7 w 24"/>
                  <a:gd name="T29" fmla="*/ 92 h 134"/>
                  <a:gd name="T30" fmla="*/ 11 w 24"/>
                  <a:gd name="T31" fmla="*/ 72 h 134"/>
                  <a:gd name="T32" fmla="*/ 18 w 24"/>
                  <a:gd name="T33" fmla="*/ 50 h 134"/>
                  <a:gd name="T34" fmla="*/ 14 w 24"/>
                  <a:gd name="T35" fmla="*/ 48 h 134"/>
                  <a:gd name="T36" fmla="*/ 10 w 24"/>
                  <a:gd name="T37" fmla="*/ 46 h 134"/>
                  <a:gd name="T38" fmla="*/ 4 w 24"/>
                  <a:gd name="T39" fmla="*/ 46 h 134"/>
                  <a:gd name="T40" fmla="*/ 0 w 24"/>
                  <a:gd name="T41" fmla="*/ 45 h 134"/>
                  <a:gd name="T42" fmla="*/ 0 w 24"/>
                  <a:gd name="T43" fmla="*/ 32 h 134"/>
                  <a:gd name="T44" fmla="*/ 1 w 24"/>
                  <a:gd name="T45" fmla="*/ 20 h 134"/>
                  <a:gd name="T46" fmla="*/ 2 w 24"/>
                  <a:gd name="T47" fmla="*/ 10 h 134"/>
                  <a:gd name="T48" fmla="*/ 5 w 24"/>
                  <a:gd name="T49" fmla="*/ 0 h 134"/>
                  <a:gd name="T50" fmla="*/ 5 w 24"/>
                  <a:gd name="T51" fmla="*/ 10 h 134"/>
                  <a:gd name="T52" fmla="*/ 5 w 24"/>
                  <a:gd name="T53" fmla="*/ 20 h 134"/>
                  <a:gd name="T54" fmla="*/ 5 w 24"/>
                  <a:gd name="T55" fmla="*/ 32 h 134"/>
                  <a:gd name="T56" fmla="*/ 5 w 24"/>
                  <a:gd name="T57" fmla="*/ 42 h 13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4"/>
                  <a:gd name="T88" fmla="*/ 0 h 134"/>
                  <a:gd name="T89" fmla="*/ 24 w 24"/>
                  <a:gd name="T90" fmla="*/ 134 h 13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4" h="134">
                    <a:moveTo>
                      <a:pt x="5" y="42"/>
                    </a:moveTo>
                    <a:lnTo>
                      <a:pt x="11" y="42"/>
                    </a:lnTo>
                    <a:lnTo>
                      <a:pt x="15" y="43"/>
                    </a:lnTo>
                    <a:lnTo>
                      <a:pt x="20" y="45"/>
                    </a:lnTo>
                    <a:lnTo>
                      <a:pt x="24" y="46"/>
                    </a:lnTo>
                    <a:lnTo>
                      <a:pt x="20" y="57"/>
                    </a:lnTo>
                    <a:lnTo>
                      <a:pt x="15" y="70"/>
                    </a:lnTo>
                    <a:lnTo>
                      <a:pt x="12" y="83"/>
                    </a:lnTo>
                    <a:lnTo>
                      <a:pt x="8" y="95"/>
                    </a:lnTo>
                    <a:lnTo>
                      <a:pt x="7" y="105"/>
                    </a:lnTo>
                    <a:lnTo>
                      <a:pt x="4" y="114"/>
                    </a:lnTo>
                    <a:lnTo>
                      <a:pt x="2" y="124"/>
                    </a:lnTo>
                    <a:lnTo>
                      <a:pt x="0" y="134"/>
                    </a:lnTo>
                    <a:lnTo>
                      <a:pt x="2" y="113"/>
                    </a:lnTo>
                    <a:lnTo>
                      <a:pt x="7" y="92"/>
                    </a:lnTo>
                    <a:lnTo>
                      <a:pt x="11" y="72"/>
                    </a:lnTo>
                    <a:lnTo>
                      <a:pt x="18" y="50"/>
                    </a:lnTo>
                    <a:lnTo>
                      <a:pt x="14" y="48"/>
                    </a:lnTo>
                    <a:lnTo>
                      <a:pt x="10" y="46"/>
                    </a:lnTo>
                    <a:lnTo>
                      <a:pt x="4" y="46"/>
                    </a:lnTo>
                    <a:lnTo>
                      <a:pt x="0" y="45"/>
                    </a:lnTo>
                    <a:lnTo>
                      <a:pt x="0" y="32"/>
                    </a:lnTo>
                    <a:lnTo>
                      <a:pt x="1" y="20"/>
                    </a:lnTo>
                    <a:lnTo>
                      <a:pt x="2" y="10"/>
                    </a:lnTo>
                    <a:lnTo>
                      <a:pt x="5" y="0"/>
                    </a:lnTo>
                    <a:lnTo>
                      <a:pt x="5" y="10"/>
                    </a:lnTo>
                    <a:lnTo>
                      <a:pt x="5" y="20"/>
                    </a:lnTo>
                    <a:lnTo>
                      <a:pt x="5" y="32"/>
                    </a:lnTo>
                    <a:lnTo>
                      <a:pt x="5" y="4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07" name="Freeform 590"/>
              <p:cNvSpPr>
                <a:spLocks/>
              </p:cNvSpPr>
              <p:nvPr/>
            </p:nvSpPr>
            <p:spPr bwMode="auto">
              <a:xfrm>
                <a:off x="2806" y="2336"/>
                <a:ext cx="324" cy="241"/>
              </a:xfrm>
              <a:custGeom>
                <a:avLst/>
                <a:gdLst>
                  <a:gd name="T0" fmla="*/ 224 w 324"/>
                  <a:gd name="T1" fmla="*/ 9 h 241"/>
                  <a:gd name="T2" fmla="*/ 228 w 324"/>
                  <a:gd name="T3" fmla="*/ 6 h 241"/>
                  <a:gd name="T4" fmla="*/ 287 w 324"/>
                  <a:gd name="T5" fmla="*/ 20 h 241"/>
                  <a:gd name="T6" fmla="*/ 310 w 324"/>
                  <a:gd name="T7" fmla="*/ 40 h 241"/>
                  <a:gd name="T8" fmla="*/ 197 w 324"/>
                  <a:gd name="T9" fmla="*/ 19 h 241"/>
                  <a:gd name="T10" fmla="*/ 97 w 324"/>
                  <a:gd name="T11" fmla="*/ 23 h 241"/>
                  <a:gd name="T12" fmla="*/ 119 w 324"/>
                  <a:gd name="T13" fmla="*/ 22 h 241"/>
                  <a:gd name="T14" fmla="*/ 244 w 324"/>
                  <a:gd name="T15" fmla="*/ 32 h 241"/>
                  <a:gd name="T16" fmla="*/ 322 w 324"/>
                  <a:gd name="T17" fmla="*/ 62 h 241"/>
                  <a:gd name="T18" fmla="*/ 293 w 324"/>
                  <a:gd name="T19" fmla="*/ 57 h 241"/>
                  <a:gd name="T20" fmla="*/ 257 w 324"/>
                  <a:gd name="T21" fmla="*/ 49 h 241"/>
                  <a:gd name="T22" fmla="*/ 166 w 324"/>
                  <a:gd name="T23" fmla="*/ 37 h 241"/>
                  <a:gd name="T24" fmla="*/ 106 w 324"/>
                  <a:gd name="T25" fmla="*/ 45 h 241"/>
                  <a:gd name="T26" fmla="*/ 161 w 324"/>
                  <a:gd name="T27" fmla="*/ 43 h 241"/>
                  <a:gd name="T28" fmla="*/ 268 w 324"/>
                  <a:gd name="T29" fmla="*/ 59 h 241"/>
                  <a:gd name="T30" fmla="*/ 304 w 324"/>
                  <a:gd name="T31" fmla="*/ 79 h 241"/>
                  <a:gd name="T32" fmla="*/ 268 w 324"/>
                  <a:gd name="T33" fmla="*/ 76 h 241"/>
                  <a:gd name="T34" fmla="*/ 233 w 324"/>
                  <a:gd name="T35" fmla="*/ 66 h 241"/>
                  <a:gd name="T36" fmla="*/ 201 w 324"/>
                  <a:gd name="T37" fmla="*/ 59 h 241"/>
                  <a:gd name="T38" fmla="*/ 150 w 324"/>
                  <a:gd name="T39" fmla="*/ 57 h 241"/>
                  <a:gd name="T40" fmla="*/ 140 w 324"/>
                  <a:gd name="T41" fmla="*/ 62 h 241"/>
                  <a:gd name="T42" fmla="*/ 196 w 324"/>
                  <a:gd name="T43" fmla="*/ 64 h 241"/>
                  <a:gd name="T44" fmla="*/ 228 w 324"/>
                  <a:gd name="T45" fmla="*/ 70 h 241"/>
                  <a:gd name="T46" fmla="*/ 260 w 324"/>
                  <a:gd name="T47" fmla="*/ 79 h 241"/>
                  <a:gd name="T48" fmla="*/ 278 w 324"/>
                  <a:gd name="T49" fmla="*/ 96 h 241"/>
                  <a:gd name="T50" fmla="*/ 204 w 324"/>
                  <a:gd name="T51" fmla="*/ 77 h 241"/>
                  <a:gd name="T52" fmla="*/ 140 w 324"/>
                  <a:gd name="T53" fmla="*/ 77 h 241"/>
                  <a:gd name="T54" fmla="*/ 207 w 324"/>
                  <a:gd name="T55" fmla="*/ 84 h 241"/>
                  <a:gd name="T56" fmla="*/ 258 w 324"/>
                  <a:gd name="T57" fmla="*/ 110 h 241"/>
                  <a:gd name="T58" fmla="*/ 217 w 324"/>
                  <a:gd name="T59" fmla="*/ 99 h 241"/>
                  <a:gd name="T60" fmla="*/ 166 w 324"/>
                  <a:gd name="T61" fmla="*/ 90 h 241"/>
                  <a:gd name="T62" fmla="*/ 177 w 324"/>
                  <a:gd name="T63" fmla="*/ 97 h 241"/>
                  <a:gd name="T64" fmla="*/ 243 w 324"/>
                  <a:gd name="T65" fmla="*/ 111 h 241"/>
                  <a:gd name="T66" fmla="*/ 251 w 324"/>
                  <a:gd name="T67" fmla="*/ 124 h 241"/>
                  <a:gd name="T68" fmla="*/ 187 w 324"/>
                  <a:gd name="T69" fmla="*/ 113 h 241"/>
                  <a:gd name="T70" fmla="*/ 163 w 324"/>
                  <a:gd name="T71" fmla="*/ 114 h 241"/>
                  <a:gd name="T72" fmla="*/ 217 w 324"/>
                  <a:gd name="T73" fmla="*/ 123 h 241"/>
                  <a:gd name="T74" fmla="*/ 227 w 324"/>
                  <a:gd name="T75" fmla="*/ 137 h 241"/>
                  <a:gd name="T76" fmla="*/ 177 w 324"/>
                  <a:gd name="T77" fmla="*/ 131 h 241"/>
                  <a:gd name="T78" fmla="*/ 183 w 324"/>
                  <a:gd name="T79" fmla="*/ 136 h 241"/>
                  <a:gd name="T80" fmla="*/ 227 w 324"/>
                  <a:gd name="T81" fmla="*/ 150 h 241"/>
                  <a:gd name="T82" fmla="*/ 187 w 324"/>
                  <a:gd name="T83" fmla="*/ 150 h 241"/>
                  <a:gd name="T84" fmla="*/ 150 w 324"/>
                  <a:gd name="T85" fmla="*/ 151 h 241"/>
                  <a:gd name="T86" fmla="*/ 197 w 324"/>
                  <a:gd name="T87" fmla="*/ 159 h 241"/>
                  <a:gd name="T88" fmla="*/ 191 w 324"/>
                  <a:gd name="T89" fmla="*/ 166 h 241"/>
                  <a:gd name="T90" fmla="*/ 163 w 324"/>
                  <a:gd name="T91" fmla="*/ 170 h 241"/>
                  <a:gd name="T92" fmla="*/ 183 w 324"/>
                  <a:gd name="T93" fmla="*/ 181 h 241"/>
                  <a:gd name="T94" fmla="*/ 180 w 324"/>
                  <a:gd name="T95" fmla="*/ 188 h 241"/>
                  <a:gd name="T96" fmla="*/ 176 w 324"/>
                  <a:gd name="T97" fmla="*/ 233 h 241"/>
                  <a:gd name="T98" fmla="*/ 139 w 324"/>
                  <a:gd name="T99" fmla="*/ 197 h 241"/>
                  <a:gd name="T100" fmla="*/ 116 w 324"/>
                  <a:gd name="T101" fmla="*/ 170 h 241"/>
                  <a:gd name="T102" fmla="*/ 73 w 324"/>
                  <a:gd name="T103" fmla="*/ 129 h 241"/>
                  <a:gd name="T104" fmla="*/ 32 w 324"/>
                  <a:gd name="T105" fmla="*/ 93 h 241"/>
                  <a:gd name="T106" fmla="*/ 13 w 324"/>
                  <a:gd name="T107" fmla="*/ 77 h 241"/>
                  <a:gd name="T108" fmla="*/ 15 w 324"/>
                  <a:gd name="T109" fmla="*/ 33 h 241"/>
                  <a:gd name="T110" fmla="*/ 79 w 324"/>
                  <a:gd name="T111" fmla="*/ 9 h 241"/>
                  <a:gd name="T112" fmla="*/ 204 w 324"/>
                  <a:gd name="T113" fmla="*/ 3 h 24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324"/>
                  <a:gd name="T172" fmla="*/ 0 h 241"/>
                  <a:gd name="T173" fmla="*/ 324 w 324"/>
                  <a:gd name="T174" fmla="*/ 241 h 241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324" h="241">
                    <a:moveTo>
                      <a:pt x="226" y="6"/>
                    </a:moveTo>
                    <a:lnTo>
                      <a:pt x="226" y="6"/>
                    </a:lnTo>
                    <a:lnTo>
                      <a:pt x="226" y="7"/>
                    </a:lnTo>
                    <a:lnTo>
                      <a:pt x="224" y="9"/>
                    </a:lnTo>
                    <a:lnTo>
                      <a:pt x="226" y="9"/>
                    </a:lnTo>
                    <a:lnTo>
                      <a:pt x="227" y="9"/>
                    </a:lnTo>
                    <a:lnTo>
                      <a:pt x="228" y="9"/>
                    </a:lnTo>
                    <a:lnTo>
                      <a:pt x="228" y="7"/>
                    </a:lnTo>
                    <a:lnTo>
                      <a:pt x="228" y="6"/>
                    </a:lnTo>
                    <a:lnTo>
                      <a:pt x="240" y="9"/>
                    </a:lnTo>
                    <a:lnTo>
                      <a:pt x="253" y="10"/>
                    </a:lnTo>
                    <a:lnTo>
                      <a:pt x="264" y="13"/>
                    </a:lnTo>
                    <a:lnTo>
                      <a:pt x="275" y="16"/>
                    </a:lnTo>
                    <a:lnTo>
                      <a:pt x="287" y="20"/>
                    </a:lnTo>
                    <a:lnTo>
                      <a:pt x="297" y="26"/>
                    </a:lnTo>
                    <a:lnTo>
                      <a:pt x="307" y="33"/>
                    </a:lnTo>
                    <a:lnTo>
                      <a:pt x="317" y="40"/>
                    </a:lnTo>
                    <a:lnTo>
                      <a:pt x="324" y="52"/>
                    </a:lnTo>
                    <a:lnTo>
                      <a:pt x="318" y="43"/>
                    </a:lnTo>
                    <a:lnTo>
                      <a:pt x="310" y="40"/>
                    </a:lnTo>
                    <a:lnTo>
                      <a:pt x="301" y="39"/>
                    </a:lnTo>
                    <a:lnTo>
                      <a:pt x="293" y="37"/>
                    </a:lnTo>
                    <a:lnTo>
                      <a:pt x="270" y="30"/>
                    </a:lnTo>
                    <a:lnTo>
                      <a:pt x="246" y="26"/>
                    </a:lnTo>
                    <a:lnTo>
                      <a:pt x="221" y="22"/>
                    </a:lnTo>
                    <a:lnTo>
                      <a:pt x="197" y="19"/>
                    </a:lnTo>
                    <a:lnTo>
                      <a:pt x="173" y="17"/>
                    </a:lnTo>
                    <a:lnTo>
                      <a:pt x="147" y="17"/>
                    </a:lnTo>
                    <a:lnTo>
                      <a:pt x="123" y="19"/>
                    </a:lnTo>
                    <a:lnTo>
                      <a:pt x="99" y="22"/>
                    </a:lnTo>
                    <a:lnTo>
                      <a:pt x="99" y="23"/>
                    </a:lnTo>
                    <a:lnTo>
                      <a:pt x="97" y="23"/>
                    </a:lnTo>
                    <a:lnTo>
                      <a:pt x="96" y="23"/>
                    </a:lnTo>
                    <a:lnTo>
                      <a:pt x="95" y="23"/>
                    </a:lnTo>
                    <a:lnTo>
                      <a:pt x="95" y="25"/>
                    </a:lnTo>
                    <a:lnTo>
                      <a:pt x="102" y="23"/>
                    </a:lnTo>
                    <a:lnTo>
                      <a:pt x="110" y="23"/>
                    </a:lnTo>
                    <a:lnTo>
                      <a:pt x="119" y="22"/>
                    </a:lnTo>
                    <a:lnTo>
                      <a:pt x="127" y="22"/>
                    </a:lnTo>
                    <a:lnTo>
                      <a:pt x="152" y="22"/>
                    </a:lnTo>
                    <a:lnTo>
                      <a:pt x="176" y="22"/>
                    </a:lnTo>
                    <a:lnTo>
                      <a:pt x="199" y="25"/>
                    </a:lnTo>
                    <a:lnTo>
                      <a:pt x="223" y="27"/>
                    </a:lnTo>
                    <a:lnTo>
                      <a:pt x="244" y="32"/>
                    </a:lnTo>
                    <a:lnTo>
                      <a:pt x="267" y="36"/>
                    </a:lnTo>
                    <a:lnTo>
                      <a:pt x="288" y="42"/>
                    </a:lnTo>
                    <a:lnTo>
                      <a:pt x="310" y="49"/>
                    </a:lnTo>
                    <a:lnTo>
                      <a:pt x="314" y="53"/>
                    </a:lnTo>
                    <a:lnTo>
                      <a:pt x="320" y="57"/>
                    </a:lnTo>
                    <a:lnTo>
                      <a:pt x="322" y="62"/>
                    </a:lnTo>
                    <a:lnTo>
                      <a:pt x="318" y="67"/>
                    </a:lnTo>
                    <a:lnTo>
                      <a:pt x="313" y="67"/>
                    </a:lnTo>
                    <a:lnTo>
                      <a:pt x="308" y="66"/>
                    </a:lnTo>
                    <a:lnTo>
                      <a:pt x="303" y="63"/>
                    </a:lnTo>
                    <a:lnTo>
                      <a:pt x="297" y="62"/>
                    </a:lnTo>
                    <a:lnTo>
                      <a:pt x="293" y="57"/>
                    </a:lnTo>
                    <a:lnTo>
                      <a:pt x="287" y="54"/>
                    </a:lnTo>
                    <a:lnTo>
                      <a:pt x="281" y="53"/>
                    </a:lnTo>
                    <a:lnTo>
                      <a:pt x="275" y="52"/>
                    </a:lnTo>
                    <a:lnTo>
                      <a:pt x="270" y="52"/>
                    </a:lnTo>
                    <a:lnTo>
                      <a:pt x="264" y="50"/>
                    </a:lnTo>
                    <a:lnTo>
                      <a:pt x="257" y="49"/>
                    </a:lnTo>
                    <a:lnTo>
                      <a:pt x="251" y="47"/>
                    </a:lnTo>
                    <a:lnTo>
                      <a:pt x="234" y="46"/>
                    </a:lnTo>
                    <a:lnTo>
                      <a:pt x="217" y="43"/>
                    </a:lnTo>
                    <a:lnTo>
                      <a:pt x="200" y="40"/>
                    </a:lnTo>
                    <a:lnTo>
                      <a:pt x="183" y="39"/>
                    </a:lnTo>
                    <a:lnTo>
                      <a:pt x="166" y="37"/>
                    </a:lnTo>
                    <a:lnTo>
                      <a:pt x="149" y="37"/>
                    </a:lnTo>
                    <a:lnTo>
                      <a:pt x="132" y="39"/>
                    </a:lnTo>
                    <a:lnTo>
                      <a:pt x="114" y="43"/>
                    </a:lnTo>
                    <a:lnTo>
                      <a:pt x="112" y="43"/>
                    </a:lnTo>
                    <a:lnTo>
                      <a:pt x="109" y="43"/>
                    </a:lnTo>
                    <a:lnTo>
                      <a:pt x="106" y="45"/>
                    </a:lnTo>
                    <a:lnTo>
                      <a:pt x="104" y="46"/>
                    </a:lnTo>
                    <a:lnTo>
                      <a:pt x="114" y="47"/>
                    </a:lnTo>
                    <a:lnTo>
                      <a:pt x="124" y="45"/>
                    </a:lnTo>
                    <a:lnTo>
                      <a:pt x="133" y="43"/>
                    </a:lnTo>
                    <a:lnTo>
                      <a:pt x="143" y="43"/>
                    </a:lnTo>
                    <a:lnTo>
                      <a:pt x="161" y="43"/>
                    </a:lnTo>
                    <a:lnTo>
                      <a:pt x="180" y="43"/>
                    </a:lnTo>
                    <a:lnTo>
                      <a:pt x="199" y="46"/>
                    </a:lnTo>
                    <a:lnTo>
                      <a:pt x="217" y="47"/>
                    </a:lnTo>
                    <a:lnTo>
                      <a:pt x="234" y="52"/>
                    </a:lnTo>
                    <a:lnTo>
                      <a:pt x="251" y="54"/>
                    </a:lnTo>
                    <a:lnTo>
                      <a:pt x="268" y="59"/>
                    </a:lnTo>
                    <a:lnTo>
                      <a:pt x="285" y="62"/>
                    </a:lnTo>
                    <a:lnTo>
                      <a:pt x="291" y="66"/>
                    </a:lnTo>
                    <a:lnTo>
                      <a:pt x="298" y="69"/>
                    </a:lnTo>
                    <a:lnTo>
                      <a:pt x="304" y="72"/>
                    </a:lnTo>
                    <a:lnTo>
                      <a:pt x="310" y="74"/>
                    </a:lnTo>
                    <a:lnTo>
                      <a:pt x="304" y="79"/>
                    </a:lnTo>
                    <a:lnTo>
                      <a:pt x="300" y="84"/>
                    </a:lnTo>
                    <a:lnTo>
                      <a:pt x="295" y="86"/>
                    </a:lnTo>
                    <a:lnTo>
                      <a:pt x="290" y="82"/>
                    </a:lnTo>
                    <a:lnTo>
                      <a:pt x="283" y="79"/>
                    </a:lnTo>
                    <a:lnTo>
                      <a:pt x="275" y="77"/>
                    </a:lnTo>
                    <a:lnTo>
                      <a:pt x="268" y="76"/>
                    </a:lnTo>
                    <a:lnTo>
                      <a:pt x="261" y="73"/>
                    </a:lnTo>
                    <a:lnTo>
                      <a:pt x="256" y="72"/>
                    </a:lnTo>
                    <a:lnTo>
                      <a:pt x="250" y="70"/>
                    </a:lnTo>
                    <a:lnTo>
                      <a:pt x="244" y="69"/>
                    </a:lnTo>
                    <a:lnTo>
                      <a:pt x="238" y="67"/>
                    </a:lnTo>
                    <a:lnTo>
                      <a:pt x="233" y="66"/>
                    </a:lnTo>
                    <a:lnTo>
                      <a:pt x="228" y="64"/>
                    </a:lnTo>
                    <a:lnTo>
                      <a:pt x="223" y="63"/>
                    </a:lnTo>
                    <a:lnTo>
                      <a:pt x="217" y="62"/>
                    </a:lnTo>
                    <a:lnTo>
                      <a:pt x="211" y="62"/>
                    </a:lnTo>
                    <a:lnTo>
                      <a:pt x="207" y="60"/>
                    </a:lnTo>
                    <a:lnTo>
                      <a:pt x="201" y="59"/>
                    </a:lnTo>
                    <a:lnTo>
                      <a:pt x="196" y="57"/>
                    </a:lnTo>
                    <a:lnTo>
                      <a:pt x="187" y="57"/>
                    </a:lnTo>
                    <a:lnTo>
                      <a:pt x="179" y="56"/>
                    </a:lnTo>
                    <a:lnTo>
                      <a:pt x="169" y="56"/>
                    </a:lnTo>
                    <a:lnTo>
                      <a:pt x="160" y="57"/>
                    </a:lnTo>
                    <a:lnTo>
                      <a:pt x="150" y="57"/>
                    </a:lnTo>
                    <a:lnTo>
                      <a:pt x="140" y="59"/>
                    </a:lnTo>
                    <a:lnTo>
                      <a:pt x="132" y="60"/>
                    </a:lnTo>
                    <a:lnTo>
                      <a:pt x="123" y="62"/>
                    </a:lnTo>
                    <a:lnTo>
                      <a:pt x="123" y="63"/>
                    </a:lnTo>
                    <a:lnTo>
                      <a:pt x="132" y="62"/>
                    </a:lnTo>
                    <a:lnTo>
                      <a:pt x="140" y="62"/>
                    </a:lnTo>
                    <a:lnTo>
                      <a:pt x="150" y="62"/>
                    </a:lnTo>
                    <a:lnTo>
                      <a:pt x="160" y="62"/>
                    </a:lnTo>
                    <a:lnTo>
                      <a:pt x="169" y="62"/>
                    </a:lnTo>
                    <a:lnTo>
                      <a:pt x="179" y="63"/>
                    </a:lnTo>
                    <a:lnTo>
                      <a:pt x="187" y="63"/>
                    </a:lnTo>
                    <a:lnTo>
                      <a:pt x="196" y="64"/>
                    </a:lnTo>
                    <a:lnTo>
                      <a:pt x="201" y="64"/>
                    </a:lnTo>
                    <a:lnTo>
                      <a:pt x="207" y="66"/>
                    </a:lnTo>
                    <a:lnTo>
                      <a:pt x="211" y="67"/>
                    </a:lnTo>
                    <a:lnTo>
                      <a:pt x="217" y="67"/>
                    </a:lnTo>
                    <a:lnTo>
                      <a:pt x="223" y="69"/>
                    </a:lnTo>
                    <a:lnTo>
                      <a:pt x="228" y="70"/>
                    </a:lnTo>
                    <a:lnTo>
                      <a:pt x="233" y="73"/>
                    </a:lnTo>
                    <a:lnTo>
                      <a:pt x="238" y="74"/>
                    </a:lnTo>
                    <a:lnTo>
                      <a:pt x="243" y="74"/>
                    </a:lnTo>
                    <a:lnTo>
                      <a:pt x="248" y="76"/>
                    </a:lnTo>
                    <a:lnTo>
                      <a:pt x="254" y="79"/>
                    </a:lnTo>
                    <a:lnTo>
                      <a:pt x="260" y="79"/>
                    </a:lnTo>
                    <a:lnTo>
                      <a:pt x="267" y="83"/>
                    </a:lnTo>
                    <a:lnTo>
                      <a:pt x="275" y="84"/>
                    </a:lnTo>
                    <a:lnTo>
                      <a:pt x="283" y="86"/>
                    </a:lnTo>
                    <a:lnTo>
                      <a:pt x="290" y="90"/>
                    </a:lnTo>
                    <a:lnTo>
                      <a:pt x="284" y="96"/>
                    </a:lnTo>
                    <a:lnTo>
                      <a:pt x="278" y="96"/>
                    </a:lnTo>
                    <a:lnTo>
                      <a:pt x="271" y="93"/>
                    </a:lnTo>
                    <a:lnTo>
                      <a:pt x="264" y="92"/>
                    </a:lnTo>
                    <a:lnTo>
                      <a:pt x="250" y="87"/>
                    </a:lnTo>
                    <a:lnTo>
                      <a:pt x="234" y="83"/>
                    </a:lnTo>
                    <a:lnTo>
                      <a:pt x="220" y="80"/>
                    </a:lnTo>
                    <a:lnTo>
                      <a:pt x="204" y="77"/>
                    </a:lnTo>
                    <a:lnTo>
                      <a:pt x="189" y="76"/>
                    </a:lnTo>
                    <a:lnTo>
                      <a:pt x="173" y="74"/>
                    </a:lnTo>
                    <a:lnTo>
                      <a:pt x="157" y="74"/>
                    </a:lnTo>
                    <a:lnTo>
                      <a:pt x="142" y="76"/>
                    </a:lnTo>
                    <a:lnTo>
                      <a:pt x="142" y="77"/>
                    </a:lnTo>
                    <a:lnTo>
                      <a:pt x="140" y="77"/>
                    </a:lnTo>
                    <a:lnTo>
                      <a:pt x="136" y="77"/>
                    </a:lnTo>
                    <a:lnTo>
                      <a:pt x="134" y="79"/>
                    </a:lnTo>
                    <a:lnTo>
                      <a:pt x="153" y="79"/>
                    </a:lnTo>
                    <a:lnTo>
                      <a:pt x="171" y="80"/>
                    </a:lnTo>
                    <a:lnTo>
                      <a:pt x="190" y="82"/>
                    </a:lnTo>
                    <a:lnTo>
                      <a:pt x="207" y="84"/>
                    </a:lnTo>
                    <a:lnTo>
                      <a:pt x="224" y="87"/>
                    </a:lnTo>
                    <a:lnTo>
                      <a:pt x="241" y="92"/>
                    </a:lnTo>
                    <a:lnTo>
                      <a:pt x="258" y="96"/>
                    </a:lnTo>
                    <a:lnTo>
                      <a:pt x="275" y="102"/>
                    </a:lnTo>
                    <a:lnTo>
                      <a:pt x="263" y="113"/>
                    </a:lnTo>
                    <a:lnTo>
                      <a:pt x="258" y="110"/>
                    </a:lnTo>
                    <a:lnTo>
                      <a:pt x="251" y="109"/>
                    </a:lnTo>
                    <a:lnTo>
                      <a:pt x="246" y="107"/>
                    </a:lnTo>
                    <a:lnTo>
                      <a:pt x="240" y="103"/>
                    </a:lnTo>
                    <a:lnTo>
                      <a:pt x="233" y="102"/>
                    </a:lnTo>
                    <a:lnTo>
                      <a:pt x="226" y="100"/>
                    </a:lnTo>
                    <a:lnTo>
                      <a:pt x="217" y="99"/>
                    </a:lnTo>
                    <a:lnTo>
                      <a:pt x="210" y="97"/>
                    </a:lnTo>
                    <a:lnTo>
                      <a:pt x="201" y="96"/>
                    </a:lnTo>
                    <a:lnTo>
                      <a:pt x="193" y="94"/>
                    </a:lnTo>
                    <a:lnTo>
                      <a:pt x="184" y="93"/>
                    </a:lnTo>
                    <a:lnTo>
                      <a:pt x="174" y="92"/>
                    </a:lnTo>
                    <a:lnTo>
                      <a:pt x="166" y="90"/>
                    </a:lnTo>
                    <a:lnTo>
                      <a:pt x="157" y="90"/>
                    </a:lnTo>
                    <a:lnTo>
                      <a:pt x="147" y="92"/>
                    </a:lnTo>
                    <a:lnTo>
                      <a:pt x="139" y="93"/>
                    </a:lnTo>
                    <a:lnTo>
                      <a:pt x="152" y="94"/>
                    </a:lnTo>
                    <a:lnTo>
                      <a:pt x="164" y="96"/>
                    </a:lnTo>
                    <a:lnTo>
                      <a:pt x="177" y="97"/>
                    </a:lnTo>
                    <a:lnTo>
                      <a:pt x="190" y="99"/>
                    </a:lnTo>
                    <a:lnTo>
                      <a:pt x="203" y="102"/>
                    </a:lnTo>
                    <a:lnTo>
                      <a:pt x="216" y="104"/>
                    </a:lnTo>
                    <a:lnTo>
                      <a:pt x="227" y="107"/>
                    </a:lnTo>
                    <a:lnTo>
                      <a:pt x="238" y="110"/>
                    </a:lnTo>
                    <a:lnTo>
                      <a:pt x="243" y="111"/>
                    </a:lnTo>
                    <a:lnTo>
                      <a:pt x="248" y="113"/>
                    </a:lnTo>
                    <a:lnTo>
                      <a:pt x="253" y="114"/>
                    </a:lnTo>
                    <a:lnTo>
                      <a:pt x="258" y="116"/>
                    </a:lnTo>
                    <a:lnTo>
                      <a:pt x="256" y="119"/>
                    </a:lnTo>
                    <a:lnTo>
                      <a:pt x="254" y="121"/>
                    </a:lnTo>
                    <a:lnTo>
                      <a:pt x="251" y="124"/>
                    </a:lnTo>
                    <a:lnTo>
                      <a:pt x="248" y="127"/>
                    </a:lnTo>
                    <a:lnTo>
                      <a:pt x="237" y="121"/>
                    </a:lnTo>
                    <a:lnTo>
                      <a:pt x="226" y="119"/>
                    </a:lnTo>
                    <a:lnTo>
                      <a:pt x="213" y="116"/>
                    </a:lnTo>
                    <a:lnTo>
                      <a:pt x="200" y="113"/>
                    </a:lnTo>
                    <a:lnTo>
                      <a:pt x="187" y="113"/>
                    </a:lnTo>
                    <a:lnTo>
                      <a:pt x="174" y="111"/>
                    </a:lnTo>
                    <a:lnTo>
                      <a:pt x="160" y="111"/>
                    </a:lnTo>
                    <a:lnTo>
                      <a:pt x="147" y="111"/>
                    </a:lnTo>
                    <a:lnTo>
                      <a:pt x="152" y="114"/>
                    </a:lnTo>
                    <a:lnTo>
                      <a:pt x="157" y="114"/>
                    </a:lnTo>
                    <a:lnTo>
                      <a:pt x="163" y="114"/>
                    </a:lnTo>
                    <a:lnTo>
                      <a:pt x="167" y="116"/>
                    </a:lnTo>
                    <a:lnTo>
                      <a:pt x="177" y="117"/>
                    </a:lnTo>
                    <a:lnTo>
                      <a:pt x="187" y="119"/>
                    </a:lnTo>
                    <a:lnTo>
                      <a:pt x="197" y="120"/>
                    </a:lnTo>
                    <a:lnTo>
                      <a:pt x="207" y="120"/>
                    </a:lnTo>
                    <a:lnTo>
                      <a:pt x="217" y="123"/>
                    </a:lnTo>
                    <a:lnTo>
                      <a:pt x="226" y="124"/>
                    </a:lnTo>
                    <a:lnTo>
                      <a:pt x="236" y="127"/>
                    </a:lnTo>
                    <a:lnTo>
                      <a:pt x="244" y="130"/>
                    </a:lnTo>
                    <a:lnTo>
                      <a:pt x="240" y="137"/>
                    </a:lnTo>
                    <a:lnTo>
                      <a:pt x="234" y="139"/>
                    </a:lnTo>
                    <a:lnTo>
                      <a:pt x="227" y="137"/>
                    </a:lnTo>
                    <a:lnTo>
                      <a:pt x="220" y="134"/>
                    </a:lnTo>
                    <a:lnTo>
                      <a:pt x="211" y="133"/>
                    </a:lnTo>
                    <a:lnTo>
                      <a:pt x="203" y="131"/>
                    </a:lnTo>
                    <a:lnTo>
                      <a:pt x="194" y="131"/>
                    </a:lnTo>
                    <a:lnTo>
                      <a:pt x="186" y="131"/>
                    </a:lnTo>
                    <a:lnTo>
                      <a:pt x="177" y="131"/>
                    </a:lnTo>
                    <a:lnTo>
                      <a:pt x="169" y="133"/>
                    </a:lnTo>
                    <a:lnTo>
                      <a:pt x="160" y="133"/>
                    </a:lnTo>
                    <a:lnTo>
                      <a:pt x="152" y="134"/>
                    </a:lnTo>
                    <a:lnTo>
                      <a:pt x="161" y="136"/>
                    </a:lnTo>
                    <a:lnTo>
                      <a:pt x="173" y="136"/>
                    </a:lnTo>
                    <a:lnTo>
                      <a:pt x="183" y="136"/>
                    </a:lnTo>
                    <a:lnTo>
                      <a:pt x="193" y="137"/>
                    </a:lnTo>
                    <a:lnTo>
                      <a:pt x="204" y="137"/>
                    </a:lnTo>
                    <a:lnTo>
                      <a:pt x="214" y="139"/>
                    </a:lnTo>
                    <a:lnTo>
                      <a:pt x="223" y="141"/>
                    </a:lnTo>
                    <a:lnTo>
                      <a:pt x="233" y="144"/>
                    </a:lnTo>
                    <a:lnTo>
                      <a:pt x="227" y="150"/>
                    </a:lnTo>
                    <a:lnTo>
                      <a:pt x="221" y="156"/>
                    </a:lnTo>
                    <a:lnTo>
                      <a:pt x="216" y="157"/>
                    </a:lnTo>
                    <a:lnTo>
                      <a:pt x="208" y="153"/>
                    </a:lnTo>
                    <a:lnTo>
                      <a:pt x="201" y="151"/>
                    </a:lnTo>
                    <a:lnTo>
                      <a:pt x="194" y="150"/>
                    </a:lnTo>
                    <a:lnTo>
                      <a:pt x="187" y="150"/>
                    </a:lnTo>
                    <a:lnTo>
                      <a:pt x="180" y="150"/>
                    </a:lnTo>
                    <a:lnTo>
                      <a:pt x="173" y="150"/>
                    </a:lnTo>
                    <a:lnTo>
                      <a:pt x="164" y="150"/>
                    </a:lnTo>
                    <a:lnTo>
                      <a:pt x="157" y="150"/>
                    </a:lnTo>
                    <a:lnTo>
                      <a:pt x="150" y="151"/>
                    </a:lnTo>
                    <a:lnTo>
                      <a:pt x="159" y="153"/>
                    </a:lnTo>
                    <a:lnTo>
                      <a:pt x="167" y="153"/>
                    </a:lnTo>
                    <a:lnTo>
                      <a:pt x="174" y="154"/>
                    </a:lnTo>
                    <a:lnTo>
                      <a:pt x="183" y="156"/>
                    </a:lnTo>
                    <a:lnTo>
                      <a:pt x="190" y="157"/>
                    </a:lnTo>
                    <a:lnTo>
                      <a:pt x="197" y="159"/>
                    </a:lnTo>
                    <a:lnTo>
                      <a:pt x="206" y="161"/>
                    </a:lnTo>
                    <a:lnTo>
                      <a:pt x="213" y="164"/>
                    </a:lnTo>
                    <a:lnTo>
                      <a:pt x="208" y="167"/>
                    </a:lnTo>
                    <a:lnTo>
                      <a:pt x="203" y="167"/>
                    </a:lnTo>
                    <a:lnTo>
                      <a:pt x="197" y="166"/>
                    </a:lnTo>
                    <a:lnTo>
                      <a:pt x="191" y="166"/>
                    </a:lnTo>
                    <a:lnTo>
                      <a:pt x="186" y="166"/>
                    </a:lnTo>
                    <a:lnTo>
                      <a:pt x="180" y="166"/>
                    </a:lnTo>
                    <a:lnTo>
                      <a:pt x="174" y="166"/>
                    </a:lnTo>
                    <a:lnTo>
                      <a:pt x="169" y="167"/>
                    </a:lnTo>
                    <a:lnTo>
                      <a:pt x="163" y="168"/>
                    </a:lnTo>
                    <a:lnTo>
                      <a:pt x="163" y="170"/>
                    </a:lnTo>
                    <a:lnTo>
                      <a:pt x="203" y="173"/>
                    </a:lnTo>
                    <a:lnTo>
                      <a:pt x="200" y="176"/>
                    </a:lnTo>
                    <a:lnTo>
                      <a:pt x="197" y="178"/>
                    </a:lnTo>
                    <a:lnTo>
                      <a:pt x="193" y="180"/>
                    </a:lnTo>
                    <a:lnTo>
                      <a:pt x="190" y="183"/>
                    </a:lnTo>
                    <a:lnTo>
                      <a:pt x="183" y="181"/>
                    </a:lnTo>
                    <a:lnTo>
                      <a:pt x="176" y="181"/>
                    </a:lnTo>
                    <a:lnTo>
                      <a:pt x="169" y="181"/>
                    </a:lnTo>
                    <a:lnTo>
                      <a:pt x="163" y="183"/>
                    </a:lnTo>
                    <a:lnTo>
                      <a:pt x="167" y="187"/>
                    </a:lnTo>
                    <a:lnTo>
                      <a:pt x="173" y="188"/>
                    </a:lnTo>
                    <a:lnTo>
                      <a:pt x="180" y="188"/>
                    </a:lnTo>
                    <a:lnTo>
                      <a:pt x="186" y="190"/>
                    </a:lnTo>
                    <a:lnTo>
                      <a:pt x="179" y="197"/>
                    </a:lnTo>
                    <a:lnTo>
                      <a:pt x="174" y="207"/>
                    </a:lnTo>
                    <a:lnTo>
                      <a:pt x="174" y="218"/>
                    </a:lnTo>
                    <a:lnTo>
                      <a:pt x="174" y="230"/>
                    </a:lnTo>
                    <a:lnTo>
                      <a:pt x="176" y="233"/>
                    </a:lnTo>
                    <a:lnTo>
                      <a:pt x="146" y="241"/>
                    </a:lnTo>
                    <a:lnTo>
                      <a:pt x="144" y="230"/>
                    </a:lnTo>
                    <a:lnTo>
                      <a:pt x="143" y="220"/>
                    </a:lnTo>
                    <a:lnTo>
                      <a:pt x="142" y="208"/>
                    </a:lnTo>
                    <a:lnTo>
                      <a:pt x="140" y="198"/>
                    </a:lnTo>
                    <a:lnTo>
                      <a:pt x="139" y="197"/>
                    </a:lnTo>
                    <a:lnTo>
                      <a:pt x="137" y="196"/>
                    </a:lnTo>
                    <a:lnTo>
                      <a:pt x="136" y="193"/>
                    </a:lnTo>
                    <a:lnTo>
                      <a:pt x="136" y="190"/>
                    </a:lnTo>
                    <a:lnTo>
                      <a:pt x="129" y="184"/>
                    </a:lnTo>
                    <a:lnTo>
                      <a:pt x="122" y="177"/>
                    </a:lnTo>
                    <a:lnTo>
                      <a:pt x="116" y="170"/>
                    </a:lnTo>
                    <a:lnTo>
                      <a:pt x="110" y="163"/>
                    </a:lnTo>
                    <a:lnTo>
                      <a:pt x="103" y="156"/>
                    </a:lnTo>
                    <a:lnTo>
                      <a:pt x="96" y="149"/>
                    </a:lnTo>
                    <a:lnTo>
                      <a:pt x="89" y="143"/>
                    </a:lnTo>
                    <a:lnTo>
                      <a:pt x="79" y="137"/>
                    </a:lnTo>
                    <a:lnTo>
                      <a:pt x="73" y="129"/>
                    </a:lnTo>
                    <a:lnTo>
                      <a:pt x="66" y="123"/>
                    </a:lnTo>
                    <a:lnTo>
                      <a:pt x="59" y="116"/>
                    </a:lnTo>
                    <a:lnTo>
                      <a:pt x="52" y="110"/>
                    </a:lnTo>
                    <a:lnTo>
                      <a:pt x="45" y="104"/>
                    </a:lnTo>
                    <a:lnTo>
                      <a:pt x="38" y="99"/>
                    </a:lnTo>
                    <a:lnTo>
                      <a:pt x="32" y="93"/>
                    </a:lnTo>
                    <a:lnTo>
                      <a:pt x="26" y="86"/>
                    </a:lnTo>
                    <a:lnTo>
                      <a:pt x="25" y="84"/>
                    </a:lnTo>
                    <a:lnTo>
                      <a:pt x="23" y="84"/>
                    </a:lnTo>
                    <a:lnTo>
                      <a:pt x="20" y="84"/>
                    </a:lnTo>
                    <a:lnTo>
                      <a:pt x="19" y="84"/>
                    </a:lnTo>
                    <a:lnTo>
                      <a:pt x="13" y="77"/>
                    </a:lnTo>
                    <a:lnTo>
                      <a:pt x="9" y="70"/>
                    </a:lnTo>
                    <a:lnTo>
                      <a:pt x="5" y="64"/>
                    </a:lnTo>
                    <a:lnTo>
                      <a:pt x="0" y="57"/>
                    </a:lnTo>
                    <a:lnTo>
                      <a:pt x="3" y="47"/>
                    </a:lnTo>
                    <a:lnTo>
                      <a:pt x="9" y="40"/>
                    </a:lnTo>
                    <a:lnTo>
                      <a:pt x="15" y="33"/>
                    </a:lnTo>
                    <a:lnTo>
                      <a:pt x="23" y="27"/>
                    </a:lnTo>
                    <a:lnTo>
                      <a:pt x="32" y="23"/>
                    </a:lnTo>
                    <a:lnTo>
                      <a:pt x="42" y="20"/>
                    </a:lnTo>
                    <a:lnTo>
                      <a:pt x="50" y="16"/>
                    </a:lnTo>
                    <a:lnTo>
                      <a:pt x="59" y="13"/>
                    </a:lnTo>
                    <a:lnTo>
                      <a:pt x="79" y="9"/>
                    </a:lnTo>
                    <a:lnTo>
                      <a:pt x="99" y="5"/>
                    </a:lnTo>
                    <a:lnTo>
                      <a:pt x="119" y="2"/>
                    </a:lnTo>
                    <a:lnTo>
                      <a:pt x="140" y="0"/>
                    </a:lnTo>
                    <a:lnTo>
                      <a:pt x="163" y="0"/>
                    </a:lnTo>
                    <a:lnTo>
                      <a:pt x="184" y="0"/>
                    </a:lnTo>
                    <a:lnTo>
                      <a:pt x="204" y="3"/>
                    </a:lnTo>
                    <a:lnTo>
                      <a:pt x="226" y="6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08" name="Freeform 591"/>
              <p:cNvSpPr>
                <a:spLocks/>
              </p:cNvSpPr>
              <p:nvPr/>
            </p:nvSpPr>
            <p:spPr bwMode="auto">
              <a:xfrm>
                <a:off x="2949" y="2413"/>
                <a:ext cx="7" cy="0"/>
              </a:xfrm>
              <a:custGeom>
                <a:avLst/>
                <a:gdLst>
                  <a:gd name="T0" fmla="*/ 0 w 7"/>
                  <a:gd name="T1" fmla="*/ 7 w 7"/>
                  <a:gd name="T2" fmla="*/ 0 w 7"/>
                  <a:gd name="T3" fmla="*/ 0 60000 65536"/>
                  <a:gd name="T4" fmla="*/ 0 60000 65536"/>
                  <a:gd name="T5" fmla="*/ 0 60000 65536"/>
                  <a:gd name="T6" fmla="*/ 0 w 7"/>
                  <a:gd name="T7" fmla="*/ 7 w 7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7">
                    <a:moveTo>
                      <a:pt x="0" y="0"/>
                    </a:moveTo>
                    <a:lnTo>
                      <a:pt x="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09" name="Freeform 592"/>
              <p:cNvSpPr>
                <a:spLocks/>
              </p:cNvSpPr>
              <p:nvPr/>
            </p:nvSpPr>
            <p:spPr bwMode="auto">
              <a:xfrm>
                <a:off x="3235" y="2530"/>
                <a:ext cx="260" cy="232"/>
              </a:xfrm>
              <a:custGeom>
                <a:avLst/>
                <a:gdLst>
                  <a:gd name="T0" fmla="*/ 84 w 260"/>
                  <a:gd name="T1" fmla="*/ 31 h 232"/>
                  <a:gd name="T2" fmla="*/ 129 w 260"/>
                  <a:gd name="T3" fmla="*/ 67 h 232"/>
                  <a:gd name="T4" fmla="*/ 171 w 260"/>
                  <a:gd name="T5" fmla="*/ 106 h 232"/>
                  <a:gd name="T6" fmla="*/ 214 w 260"/>
                  <a:gd name="T7" fmla="*/ 144 h 232"/>
                  <a:gd name="T8" fmla="*/ 257 w 260"/>
                  <a:gd name="T9" fmla="*/ 184 h 232"/>
                  <a:gd name="T10" fmla="*/ 258 w 260"/>
                  <a:gd name="T11" fmla="*/ 191 h 232"/>
                  <a:gd name="T12" fmla="*/ 258 w 260"/>
                  <a:gd name="T13" fmla="*/ 198 h 232"/>
                  <a:gd name="T14" fmla="*/ 230 w 260"/>
                  <a:gd name="T15" fmla="*/ 177 h 232"/>
                  <a:gd name="T16" fmla="*/ 180 w 260"/>
                  <a:gd name="T17" fmla="*/ 130 h 232"/>
                  <a:gd name="T18" fmla="*/ 131 w 260"/>
                  <a:gd name="T19" fmla="*/ 83 h 232"/>
                  <a:gd name="T20" fmla="*/ 80 w 260"/>
                  <a:gd name="T21" fmla="*/ 39 h 232"/>
                  <a:gd name="T22" fmla="*/ 45 w 260"/>
                  <a:gd name="T23" fmla="*/ 17 h 232"/>
                  <a:gd name="T24" fmla="*/ 70 w 260"/>
                  <a:gd name="T25" fmla="*/ 47 h 232"/>
                  <a:gd name="T26" fmla="*/ 126 w 260"/>
                  <a:gd name="T27" fmla="*/ 96 h 232"/>
                  <a:gd name="T28" fmla="*/ 181 w 260"/>
                  <a:gd name="T29" fmla="*/ 143 h 232"/>
                  <a:gd name="T30" fmla="*/ 234 w 260"/>
                  <a:gd name="T31" fmla="*/ 193 h 232"/>
                  <a:gd name="T32" fmla="*/ 260 w 260"/>
                  <a:gd name="T33" fmla="*/ 222 h 232"/>
                  <a:gd name="T34" fmla="*/ 260 w 260"/>
                  <a:gd name="T35" fmla="*/ 230 h 232"/>
                  <a:gd name="T36" fmla="*/ 237 w 260"/>
                  <a:gd name="T37" fmla="*/ 211 h 232"/>
                  <a:gd name="T38" fmla="*/ 191 w 260"/>
                  <a:gd name="T39" fmla="*/ 170 h 232"/>
                  <a:gd name="T40" fmla="*/ 147 w 260"/>
                  <a:gd name="T41" fmla="*/ 128 h 232"/>
                  <a:gd name="T42" fmla="*/ 101 w 260"/>
                  <a:gd name="T43" fmla="*/ 86 h 232"/>
                  <a:gd name="T44" fmla="*/ 70 w 260"/>
                  <a:gd name="T45" fmla="*/ 56 h 232"/>
                  <a:gd name="T46" fmla="*/ 52 w 260"/>
                  <a:gd name="T47" fmla="*/ 39 h 232"/>
                  <a:gd name="T48" fmla="*/ 32 w 260"/>
                  <a:gd name="T49" fmla="*/ 23 h 232"/>
                  <a:gd name="T50" fmla="*/ 12 w 260"/>
                  <a:gd name="T51" fmla="*/ 10 h 232"/>
                  <a:gd name="T52" fmla="*/ 2 w 260"/>
                  <a:gd name="T53" fmla="*/ 3 h 232"/>
                  <a:gd name="T54" fmla="*/ 0 w 260"/>
                  <a:gd name="T55" fmla="*/ 2 h 232"/>
                  <a:gd name="T56" fmla="*/ 10 w 260"/>
                  <a:gd name="T57" fmla="*/ 3 h 232"/>
                  <a:gd name="T58" fmla="*/ 32 w 260"/>
                  <a:gd name="T59" fmla="*/ 9 h 232"/>
                  <a:gd name="T60" fmla="*/ 53 w 260"/>
                  <a:gd name="T61" fmla="*/ 14 h 232"/>
                  <a:gd name="T62" fmla="*/ 73 w 260"/>
                  <a:gd name="T63" fmla="*/ 22 h 23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60"/>
                  <a:gd name="T97" fmla="*/ 0 h 232"/>
                  <a:gd name="T98" fmla="*/ 260 w 260"/>
                  <a:gd name="T99" fmla="*/ 232 h 232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60" h="232">
                    <a:moveTo>
                      <a:pt x="83" y="24"/>
                    </a:moveTo>
                    <a:lnTo>
                      <a:pt x="84" y="31"/>
                    </a:lnTo>
                    <a:lnTo>
                      <a:pt x="107" y="50"/>
                    </a:lnTo>
                    <a:lnTo>
                      <a:pt x="129" y="67"/>
                    </a:lnTo>
                    <a:lnTo>
                      <a:pt x="150" y="87"/>
                    </a:lnTo>
                    <a:lnTo>
                      <a:pt x="171" y="106"/>
                    </a:lnTo>
                    <a:lnTo>
                      <a:pt x="193" y="126"/>
                    </a:lnTo>
                    <a:lnTo>
                      <a:pt x="214" y="144"/>
                    </a:lnTo>
                    <a:lnTo>
                      <a:pt x="235" y="164"/>
                    </a:lnTo>
                    <a:lnTo>
                      <a:pt x="257" y="184"/>
                    </a:lnTo>
                    <a:lnTo>
                      <a:pt x="257" y="188"/>
                    </a:lnTo>
                    <a:lnTo>
                      <a:pt x="258" y="191"/>
                    </a:lnTo>
                    <a:lnTo>
                      <a:pt x="258" y="195"/>
                    </a:lnTo>
                    <a:lnTo>
                      <a:pt x="258" y="198"/>
                    </a:lnTo>
                    <a:lnTo>
                      <a:pt x="255" y="198"/>
                    </a:lnTo>
                    <a:lnTo>
                      <a:pt x="230" y="177"/>
                    </a:lnTo>
                    <a:lnTo>
                      <a:pt x="204" y="153"/>
                    </a:lnTo>
                    <a:lnTo>
                      <a:pt x="180" y="130"/>
                    </a:lnTo>
                    <a:lnTo>
                      <a:pt x="156" y="106"/>
                    </a:lnTo>
                    <a:lnTo>
                      <a:pt x="131" y="83"/>
                    </a:lnTo>
                    <a:lnTo>
                      <a:pt x="106" y="60"/>
                    </a:lnTo>
                    <a:lnTo>
                      <a:pt x="80" y="39"/>
                    </a:lnTo>
                    <a:lnTo>
                      <a:pt x="53" y="19"/>
                    </a:lnTo>
                    <a:lnTo>
                      <a:pt x="45" y="17"/>
                    </a:lnTo>
                    <a:lnTo>
                      <a:pt x="45" y="22"/>
                    </a:lnTo>
                    <a:lnTo>
                      <a:pt x="70" y="47"/>
                    </a:lnTo>
                    <a:lnTo>
                      <a:pt x="97" y="71"/>
                    </a:lnTo>
                    <a:lnTo>
                      <a:pt x="126" y="96"/>
                    </a:lnTo>
                    <a:lnTo>
                      <a:pt x="153" y="118"/>
                    </a:lnTo>
                    <a:lnTo>
                      <a:pt x="181" y="143"/>
                    </a:lnTo>
                    <a:lnTo>
                      <a:pt x="208" y="167"/>
                    </a:lnTo>
                    <a:lnTo>
                      <a:pt x="234" y="193"/>
                    </a:lnTo>
                    <a:lnTo>
                      <a:pt x="260" y="218"/>
                    </a:lnTo>
                    <a:lnTo>
                      <a:pt x="260" y="222"/>
                    </a:lnTo>
                    <a:lnTo>
                      <a:pt x="260" y="227"/>
                    </a:lnTo>
                    <a:lnTo>
                      <a:pt x="260" y="230"/>
                    </a:lnTo>
                    <a:lnTo>
                      <a:pt x="260" y="232"/>
                    </a:lnTo>
                    <a:lnTo>
                      <a:pt x="237" y="211"/>
                    </a:lnTo>
                    <a:lnTo>
                      <a:pt x="214" y="191"/>
                    </a:lnTo>
                    <a:lnTo>
                      <a:pt x="191" y="170"/>
                    </a:lnTo>
                    <a:lnTo>
                      <a:pt x="168" y="148"/>
                    </a:lnTo>
                    <a:lnTo>
                      <a:pt x="147" y="128"/>
                    </a:lnTo>
                    <a:lnTo>
                      <a:pt x="124" y="107"/>
                    </a:lnTo>
                    <a:lnTo>
                      <a:pt x="101" y="86"/>
                    </a:lnTo>
                    <a:lnTo>
                      <a:pt x="80" y="64"/>
                    </a:lnTo>
                    <a:lnTo>
                      <a:pt x="70" y="56"/>
                    </a:lnTo>
                    <a:lnTo>
                      <a:pt x="62" y="47"/>
                    </a:lnTo>
                    <a:lnTo>
                      <a:pt x="52" y="39"/>
                    </a:lnTo>
                    <a:lnTo>
                      <a:pt x="42" y="31"/>
                    </a:lnTo>
                    <a:lnTo>
                      <a:pt x="32" y="23"/>
                    </a:lnTo>
                    <a:lnTo>
                      <a:pt x="23" y="16"/>
                    </a:lnTo>
                    <a:lnTo>
                      <a:pt x="12" y="10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0" y="3"/>
                    </a:lnTo>
                    <a:lnTo>
                      <a:pt x="22" y="6"/>
                    </a:lnTo>
                    <a:lnTo>
                      <a:pt x="32" y="9"/>
                    </a:lnTo>
                    <a:lnTo>
                      <a:pt x="42" y="12"/>
                    </a:lnTo>
                    <a:lnTo>
                      <a:pt x="53" y="14"/>
                    </a:lnTo>
                    <a:lnTo>
                      <a:pt x="63" y="19"/>
                    </a:lnTo>
                    <a:lnTo>
                      <a:pt x="73" y="22"/>
                    </a:lnTo>
                    <a:lnTo>
                      <a:pt x="83" y="24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10" name="Freeform 593"/>
              <p:cNvSpPr>
                <a:spLocks/>
              </p:cNvSpPr>
              <p:nvPr/>
            </p:nvSpPr>
            <p:spPr bwMode="auto">
              <a:xfrm>
                <a:off x="2470" y="2532"/>
                <a:ext cx="785" cy="909"/>
              </a:xfrm>
              <a:custGeom>
                <a:avLst/>
                <a:gdLst>
                  <a:gd name="T0" fmla="*/ 778 w 785"/>
                  <a:gd name="T1" fmla="*/ 206 h 909"/>
                  <a:gd name="T2" fmla="*/ 782 w 785"/>
                  <a:gd name="T3" fmla="*/ 441 h 909"/>
                  <a:gd name="T4" fmla="*/ 785 w 785"/>
                  <a:gd name="T5" fmla="*/ 528 h 909"/>
                  <a:gd name="T6" fmla="*/ 777 w 785"/>
                  <a:gd name="T7" fmla="*/ 738 h 909"/>
                  <a:gd name="T8" fmla="*/ 770 w 785"/>
                  <a:gd name="T9" fmla="*/ 852 h 909"/>
                  <a:gd name="T10" fmla="*/ 765 w 785"/>
                  <a:gd name="T11" fmla="*/ 897 h 909"/>
                  <a:gd name="T12" fmla="*/ 762 w 785"/>
                  <a:gd name="T13" fmla="*/ 903 h 909"/>
                  <a:gd name="T14" fmla="*/ 704 w 785"/>
                  <a:gd name="T15" fmla="*/ 906 h 909"/>
                  <a:gd name="T16" fmla="*/ 646 w 785"/>
                  <a:gd name="T17" fmla="*/ 907 h 909"/>
                  <a:gd name="T18" fmla="*/ 587 w 785"/>
                  <a:gd name="T19" fmla="*/ 909 h 909"/>
                  <a:gd name="T20" fmla="*/ 527 w 785"/>
                  <a:gd name="T21" fmla="*/ 909 h 909"/>
                  <a:gd name="T22" fmla="*/ 470 w 785"/>
                  <a:gd name="T23" fmla="*/ 907 h 909"/>
                  <a:gd name="T24" fmla="*/ 405 w 785"/>
                  <a:gd name="T25" fmla="*/ 906 h 909"/>
                  <a:gd name="T26" fmla="*/ 338 w 785"/>
                  <a:gd name="T27" fmla="*/ 904 h 909"/>
                  <a:gd name="T28" fmla="*/ 270 w 785"/>
                  <a:gd name="T29" fmla="*/ 903 h 909"/>
                  <a:gd name="T30" fmla="*/ 201 w 785"/>
                  <a:gd name="T31" fmla="*/ 903 h 909"/>
                  <a:gd name="T32" fmla="*/ 134 w 785"/>
                  <a:gd name="T33" fmla="*/ 902 h 909"/>
                  <a:gd name="T34" fmla="*/ 83 w 785"/>
                  <a:gd name="T35" fmla="*/ 900 h 909"/>
                  <a:gd name="T36" fmla="*/ 63 w 785"/>
                  <a:gd name="T37" fmla="*/ 897 h 909"/>
                  <a:gd name="T38" fmla="*/ 44 w 785"/>
                  <a:gd name="T39" fmla="*/ 896 h 909"/>
                  <a:gd name="T40" fmla="*/ 32 w 785"/>
                  <a:gd name="T41" fmla="*/ 877 h 909"/>
                  <a:gd name="T42" fmla="*/ 23 w 785"/>
                  <a:gd name="T43" fmla="*/ 810 h 909"/>
                  <a:gd name="T44" fmla="*/ 26 w 785"/>
                  <a:gd name="T45" fmla="*/ 809 h 909"/>
                  <a:gd name="T46" fmla="*/ 19 w 785"/>
                  <a:gd name="T47" fmla="*/ 779 h 909"/>
                  <a:gd name="T48" fmla="*/ 19 w 785"/>
                  <a:gd name="T49" fmla="*/ 749 h 909"/>
                  <a:gd name="T50" fmla="*/ 16 w 785"/>
                  <a:gd name="T51" fmla="*/ 745 h 909"/>
                  <a:gd name="T52" fmla="*/ 2 w 785"/>
                  <a:gd name="T53" fmla="*/ 377 h 909"/>
                  <a:gd name="T54" fmla="*/ 13 w 785"/>
                  <a:gd name="T55" fmla="*/ 246 h 909"/>
                  <a:gd name="T56" fmla="*/ 27 w 785"/>
                  <a:gd name="T57" fmla="*/ 230 h 909"/>
                  <a:gd name="T58" fmla="*/ 69 w 785"/>
                  <a:gd name="T59" fmla="*/ 209 h 909"/>
                  <a:gd name="T60" fmla="*/ 109 w 785"/>
                  <a:gd name="T61" fmla="*/ 192 h 909"/>
                  <a:gd name="T62" fmla="*/ 165 w 785"/>
                  <a:gd name="T63" fmla="*/ 165 h 909"/>
                  <a:gd name="T64" fmla="*/ 231 w 785"/>
                  <a:gd name="T65" fmla="*/ 139 h 909"/>
                  <a:gd name="T66" fmla="*/ 297 w 785"/>
                  <a:gd name="T67" fmla="*/ 114 h 909"/>
                  <a:gd name="T68" fmla="*/ 364 w 785"/>
                  <a:gd name="T69" fmla="*/ 92 h 909"/>
                  <a:gd name="T70" fmla="*/ 432 w 785"/>
                  <a:gd name="T71" fmla="*/ 71 h 909"/>
                  <a:gd name="T72" fmla="*/ 479 w 785"/>
                  <a:gd name="T73" fmla="*/ 58 h 909"/>
                  <a:gd name="T74" fmla="*/ 486 w 785"/>
                  <a:gd name="T75" fmla="*/ 54 h 909"/>
                  <a:gd name="T76" fmla="*/ 535 w 785"/>
                  <a:gd name="T77" fmla="*/ 42 h 909"/>
                  <a:gd name="T78" fmla="*/ 584 w 785"/>
                  <a:gd name="T79" fmla="*/ 29 h 909"/>
                  <a:gd name="T80" fmla="*/ 634 w 785"/>
                  <a:gd name="T81" fmla="*/ 20 h 909"/>
                  <a:gd name="T82" fmla="*/ 684 w 785"/>
                  <a:gd name="T83" fmla="*/ 10 h 909"/>
                  <a:gd name="T84" fmla="*/ 735 w 785"/>
                  <a:gd name="T85" fmla="*/ 2 h 90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785"/>
                  <a:gd name="T130" fmla="*/ 0 h 909"/>
                  <a:gd name="T131" fmla="*/ 785 w 785"/>
                  <a:gd name="T132" fmla="*/ 909 h 90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785" h="909">
                    <a:moveTo>
                      <a:pt x="755" y="7"/>
                    </a:moveTo>
                    <a:lnTo>
                      <a:pt x="770" y="105"/>
                    </a:lnTo>
                    <a:lnTo>
                      <a:pt x="778" y="206"/>
                    </a:lnTo>
                    <a:lnTo>
                      <a:pt x="782" y="310"/>
                    </a:lnTo>
                    <a:lnTo>
                      <a:pt x="784" y="413"/>
                    </a:lnTo>
                    <a:lnTo>
                      <a:pt x="782" y="441"/>
                    </a:lnTo>
                    <a:lnTo>
                      <a:pt x="782" y="470"/>
                    </a:lnTo>
                    <a:lnTo>
                      <a:pt x="782" y="500"/>
                    </a:lnTo>
                    <a:lnTo>
                      <a:pt x="785" y="528"/>
                    </a:lnTo>
                    <a:lnTo>
                      <a:pt x="784" y="598"/>
                    </a:lnTo>
                    <a:lnTo>
                      <a:pt x="781" y="668"/>
                    </a:lnTo>
                    <a:lnTo>
                      <a:pt x="777" y="738"/>
                    </a:lnTo>
                    <a:lnTo>
                      <a:pt x="774" y="808"/>
                    </a:lnTo>
                    <a:lnTo>
                      <a:pt x="771" y="830"/>
                    </a:lnTo>
                    <a:lnTo>
                      <a:pt x="770" y="852"/>
                    </a:lnTo>
                    <a:lnTo>
                      <a:pt x="768" y="873"/>
                    </a:lnTo>
                    <a:lnTo>
                      <a:pt x="767" y="896"/>
                    </a:lnTo>
                    <a:lnTo>
                      <a:pt x="765" y="897"/>
                    </a:lnTo>
                    <a:lnTo>
                      <a:pt x="765" y="900"/>
                    </a:lnTo>
                    <a:lnTo>
                      <a:pt x="764" y="902"/>
                    </a:lnTo>
                    <a:lnTo>
                      <a:pt x="762" y="903"/>
                    </a:lnTo>
                    <a:lnTo>
                      <a:pt x="743" y="904"/>
                    </a:lnTo>
                    <a:lnTo>
                      <a:pt x="724" y="904"/>
                    </a:lnTo>
                    <a:lnTo>
                      <a:pt x="704" y="906"/>
                    </a:lnTo>
                    <a:lnTo>
                      <a:pt x="686" y="906"/>
                    </a:lnTo>
                    <a:lnTo>
                      <a:pt x="666" y="906"/>
                    </a:lnTo>
                    <a:lnTo>
                      <a:pt x="646" y="907"/>
                    </a:lnTo>
                    <a:lnTo>
                      <a:pt x="626" y="907"/>
                    </a:lnTo>
                    <a:lnTo>
                      <a:pt x="607" y="907"/>
                    </a:lnTo>
                    <a:lnTo>
                      <a:pt x="587" y="909"/>
                    </a:lnTo>
                    <a:lnTo>
                      <a:pt x="567" y="909"/>
                    </a:lnTo>
                    <a:lnTo>
                      <a:pt x="547" y="909"/>
                    </a:lnTo>
                    <a:lnTo>
                      <a:pt x="527" y="909"/>
                    </a:lnTo>
                    <a:lnTo>
                      <a:pt x="509" y="909"/>
                    </a:lnTo>
                    <a:lnTo>
                      <a:pt x="489" y="909"/>
                    </a:lnTo>
                    <a:lnTo>
                      <a:pt x="470" y="907"/>
                    </a:lnTo>
                    <a:lnTo>
                      <a:pt x="450" y="907"/>
                    </a:lnTo>
                    <a:lnTo>
                      <a:pt x="428" y="906"/>
                    </a:lnTo>
                    <a:lnTo>
                      <a:pt x="405" y="906"/>
                    </a:lnTo>
                    <a:lnTo>
                      <a:pt x="382" y="904"/>
                    </a:lnTo>
                    <a:lnTo>
                      <a:pt x="359" y="904"/>
                    </a:lnTo>
                    <a:lnTo>
                      <a:pt x="338" y="904"/>
                    </a:lnTo>
                    <a:lnTo>
                      <a:pt x="315" y="903"/>
                    </a:lnTo>
                    <a:lnTo>
                      <a:pt x="292" y="903"/>
                    </a:lnTo>
                    <a:lnTo>
                      <a:pt x="270" y="903"/>
                    </a:lnTo>
                    <a:lnTo>
                      <a:pt x="247" y="903"/>
                    </a:lnTo>
                    <a:lnTo>
                      <a:pt x="224" y="903"/>
                    </a:lnTo>
                    <a:lnTo>
                      <a:pt x="201" y="903"/>
                    </a:lnTo>
                    <a:lnTo>
                      <a:pt x="180" y="902"/>
                    </a:lnTo>
                    <a:lnTo>
                      <a:pt x="157" y="902"/>
                    </a:lnTo>
                    <a:lnTo>
                      <a:pt x="134" y="902"/>
                    </a:lnTo>
                    <a:lnTo>
                      <a:pt x="111" y="902"/>
                    </a:lnTo>
                    <a:lnTo>
                      <a:pt x="89" y="900"/>
                    </a:lnTo>
                    <a:lnTo>
                      <a:pt x="83" y="900"/>
                    </a:lnTo>
                    <a:lnTo>
                      <a:pt x="76" y="899"/>
                    </a:lnTo>
                    <a:lnTo>
                      <a:pt x="70" y="899"/>
                    </a:lnTo>
                    <a:lnTo>
                      <a:pt x="63" y="897"/>
                    </a:lnTo>
                    <a:lnTo>
                      <a:pt x="57" y="897"/>
                    </a:lnTo>
                    <a:lnTo>
                      <a:pt x="50" y="896"/>
                    </a:lnTo>
                    <a:lnTo>
                      <a:pt x="44" y="896"/>
                    </a:lnTo>
                    <a:lnTo>
                      <a:pt x="37" y="894"/>
                    </a:lnTo>
                    <a:lnTo>
                      <a:pt x="34" y="886"/>
                    </a:lnTo>
                    <a:lnTo>
                      <a:pt x="32" y="877"/>
                    </a:lnTo>
                    <a:lnTo>
                      <a:pt x="30" y="867"/>
                    </a:lnTo>
                    <a:lnTo>
                      <a:pt x="30" y="859"/>
                    </a:lnTo>
                    <a:lnTo>
                      <a:pt x="23" y="810"/>
                    </a:lnTo>
                    <a:lnTo>
                      <a:pt x="24" y="810"/>
                    </a:lnTo>
                    <a:lnTo>
                      <a:pt x="24" y="809"/>
                    </a:lnTo>
                    <a:lnTo>
                      <a:pt x="26" y="809"/>
                    </a:lnTo>
                    <a:lnTo>
                      <a:pt x="22" y="795"/>
                    </a:lnTo>
                    <a:lnTo>
                      <a:pt x="19" y="779"/>
                    </a:lnTo>
                    <a:lnTo>
                      <a:pt x="19" y="765"/>
                    </a:lnTo>
                    <a:lnTo>
                      <a:pt x="20" y="749"/>
                    </a:lnTo>
                    <a:lnTo>
                      <a:pt x="19" y="749"/>
                    </a:lnTo>
                    <a:lnTo>
                      <a:pt x="19" y="748"/>
                    </a:lnTo>
                    <a:lnTo>
                      <a:pt x="17" y="746"/>
                    </a:lnTo>
                    <a:lnTo>
                      <a:pt x="16" y="745"/>
                    </a:lnTo>
                    <a:lnTo>
                      <a:pt x="6" y="624"/>
                    </a:lnTo>
                    <a:lnTo>
                      <a:pt x="0" y="501"/>
                    </a:lnTo>
                    <a:lnTo>
                      <a:pt x="2" y="377"/>
                    </a:lnTo>
                    <a:lnTo>
                      <a:pt x="10" y="255"/>
                    </a:lnTo>
                    <a:lnTo>
                      <a:pt x="10" y="250"/>
                    </a:lnTo>
                    <a:lnTo>
                      <a:pt x="13" y="246"/>
                    </a:lnTo>
                    <a:lnTo>
                      <a:pt x="14" y="243"/>
                    </a:lnTo>
                    <a:lnTo>
                      <a:pt x="14" y="239"/>
                    </a:lnTo>
                    <a:lnTo>
                      <a:pt x="27" y="230"/>
                    </a:lnTo>
                    <a:lnTo>
                      <a:pt x="40" y="223"/>
                    </a:lnTo>
                    <a:lnTo>
                      <a:pt x="54" y="216"/>
                    </a:lnTo>
                    <a:lnTo>
                      <a:pt x="69" y="209"/>
                    </a:lnTo>
                    <a:lnTo>
                      <a:pt x="81" y="203"/>
                    </a:lnTo>
                    <a:lnTo>
                      <a:pt x="96" y="198"/>
                    </a:lnTo>
                    <a:lnTo>
                      <a:pt x="109" y="192"/>
                    </a:lnTo>
                    <a:lnTo>
                      <a:pt x="121" y="185"/>
                    </a:lnTo>
                    <a:lnTo>
                      <a:pt x="143" y="175"/>
                    </a:lnTo>
                    <a:lnTo>
                      <a:pt x="165" y="165"/>
                    </a:lnTo>
                    <a:lnTo>
                      <a:pt x="187" y="156"/>
                    </a:lnTo>
                    <a:lnTo>
                      <a:pt x="208" y="148"/>
                    </a:lnTo>
                    <a:lnTo>
                      <a:pt x="231" y="139"/>
                    </a:lnTo>
                    <a:lnTo>
                      <a:pt x="252" y="131"/>
                    </a:lnTo>
                    <a:lnTo>
                      <a:pt x="275" y="122"/>
                    </a:lnTo>
                    <a:lnTo>
                      <a:pt x="297" y="114"/>
                    </a:lnTo>
                    <a:lnTo>
                      <a:pt x="319" y="106"/>
                    </a:lnTo>
                    <a:lnTo>
                      <a:pt x="342" y="99"/>
                    </a:lnTo>
                    <a:lnTo>
                      <a:pt x="364" y="92"/>
                    </a:lnTo>
                    <a:lnTo>
                      <a:pt x="386" y="85"/>
                    </a:lnTo>
                    <a:lnTo>
                      <a:pt x="409" y="78"/>
                    </a:lnTo>
                    <a:lnTo>
                      <a:pt x="432" y="71"/>
                    </a:lnTo>
                    <a:lnTo>
                      <a:pt x="453" y="64"/>
                    </a:lnTo>
                    <a:lnTo>
                      <a:pt x="476" y="57"/>
                    </a:lnTo>
                    <a:lnTo>
                      <a:pt x="479" y="58"/>
                    </a:lnTo>
                    <a:lnTo>
                      <a:pt x="482" y="57"/>
                    </a:lnTo>
                    <a:lnTo>
                      <a:pt x="483" y="54"/>
                    </a:lnTo>
                    <a:lnTo>
                      <a:pt x="486" y="54"/>
                    </a:lnTo>
                    <a:lnTo>
                      <a:pt x="502" y="49"/>
                    </a:lnTo>
                    <a:lnTo>
                      <a:pt x="519" y="45"/>
                    </a:lnTo>
                    <a:lnTo>
                      <a:pt x="535" y="42"/>
                    </a:lnTo>
                    <a:lnTo>
                      <a:pt x="552" y="38"/>
                    </a:lnTo>
                    <a:lnTo>
                      <a:pt x="569" y="34"/>
                    </a:lnTo>
                    <a:lnTo>
                      <a:pt x="584" y="29"/>
                    </a:lnTo>
                    <a:lnTo>
                      <a:pt x="601" y="27"/>
                    </a:lnTo>
                    <a:lnTo>
                      <a:pt x="617" y="22"/>
                    </a:lnTo>
                    <a:lnTo>
                      <a:pt x="634" y="20"/>
                    </a:lnTo>
                    <a:lnTo>
                      <a:pt x="651" y="17"/>
                    </a:lnTo>
                    <a:lnTo>
                      <a:pt x="668" y="12"/>
                    </a:lnTo>
                    <a:lnTo>
                      <a:pt x="684" y="10"/>
                    </a:lnTo>
                    <a:lnTo>
                      <a:pt x="701" y="7"/>
                    </a:lnTo>
                    <a:lnTo>
                      <a:pt x="718" y="4"/>
                    </a:lnTo>
                    <a:lnTo>
                      <a:pt x="735" y="2"/>
                    </a:lnTo>
                    <a:lnTo>
                      <a:pt x="753" y="0"/>
                    </a:lnTo>
                    <a:lnTo>
                      <a:pt x="755" y="7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11" name="Freeform 594"/>
              <p:cNvSpPr>
                <a:spLocks/>
              </p:cNvSpPr>
              <p:nvPr/>
            </p:nvSpPr>
            <p:spPr bwMode="auto">
              <a:xfrm>
                <a:off x="3242" y="2552"/>
                <a:ext cx="257" cy="246"/>
              </a:xfrm>
              <a:custGeom>
                <a:avLst/>
                <a:gdLst>
                  <a:gd name="T0" fmla="*/ 149 w 257"/>
                  <a:gd name="T1" fmla="*/ 128 h 246"/>
                  <a:gd name="T2" fmla="*/ 163 w 257"/>
                  <a:gd name="T3" fmla="*/ 139 h 246"/>
                  <a:gd name="T4" fmla="*/ 176 w 257"/>
                  <a:gd name="T5" fmla="*/ 152 h 246"/>
                  <a:gd name="T6" fmla="*/ 189 w 257"/>
                  <a:gd name="T7" fmla="*/ 165 h 246"/>
                  <a:gd name="T8" fmla="*/ 201 w 257"/>
                  <a:gd name="T9" fmla="*/ 178 h 246"/>
                  <a:gd name="T10" fmla="*/ 214 w 257"/>
                  <a:gd name="T11" fmla="*/ 190 h 246"/>
                  <a:gd name="T12" fmla="*/ 228 w 257"/>
                  <a:gd name="T13" fmla="*/ 205 h 246"/>
                  <a:gd name="T14" fmla="*/ 241 w 257"/>
                  <a:gd name="T15" fmla="*/ 216 h 246"/>
                  <a:gd name="T16" fmla="*/ 254 w 257"/>
                  <a:gd name="T17" fmla="*/ 229 h 246"/>
                  <a:gd name="T18" fmla="*/ 257 w 257"/>
                  <a:gd name="T19" fmla="*/ 246 h 246"/>
                  <a:gd name="T20" fmla="*/ 254 w 257"/>
                  <a:gd name="T21" fmla="*/ 246 h 246"/>
                  <a:gd name="T22" fmla="*/ 237 w 257"/>
                  <a:gd name="T23" fmla="*/ 230 h 246"/>
                  <a:gd name="T24" fmla="*/ 221 w 257"/>
                  <a:gd name="T25" fmla="*/ 216 h 246"/>
                  <a:gd name="T26" fmla="*/ 206 w 257"/>
                  <a:gd name="T27" fmla="*/ 200 h 246"/>
                  <a:gd name="T28" fmla="*/ 190 w 257"/>
                  <a:gd name="T29" fmla="*/ 186 h 246"/>
                  <a:gd name="T30" fmla="*/ 174 w 257"/>
                  <a:gd name="T31" fmla="*/ 171 h 246"/>
                  <a:gd name="T32" fmla="*/ 159 w 257"/>
                  <a:gd name="T33" fmla="*/ 155 h 246"/>
                  <a:gd name="T34" fmla="*/ 143 w 257"/>
                  <a:gd name="T35" fmla="*/ 141 h 246"/>
                  <a:gd name="T36" fmla="*/ 127 w 257"/>
                  <a:gd name="T37" fmla="*/ 125 h 246"/>
                  <a:gd name="T38" fmla="*/ 112 w 257"/>
                  <a:gd name="T39" fmla="*/ 111 h 246"/>
                  <a:gd name="T40" fmla="*/ 96 w 257"/>
                  <a:gd name="T41" fmla="*/ 95 h 246"/>
                  <a:gd name="T42" fmla="*/ 80 w 257"/>
                  <a:gd name="T43" fmla="*/ 81 h 246"/>
                  <a:gd name="T44" fmla="*/ 65 w 257"/>
                  <a:gd name="T45" fmla="*/ 65 h 246"/>
                  <a:gd name="T46" fmla="*/ 49 w 257"/>
                  <a:gd name="T47" fmla="*/ 51 h 246"/>
                  <a:gd name="T48" fmla="*/ 33 w 257"/>
                  <a:gd name="T49" fmla="*/ 35 h 246"/>
                  <a:gd name="T50" fmla="*/ 18 w 257"/>
                  <a:gd name="T51" fmla="*/ 21 h 246"/>
                  <a:gd name="T52" fmla="*/ 0 w 257"/>
                  <a:gd name="T53" fmla="*/ 7 h 246"/>
                  <a:gd name="T54" fmla="*/ 0 w 257"/>
                  <a:gd name="T55" fmla="*/ 0 h 246"/>
                  <a:gd name="T56" fmla="*/ 19 w 257"/>
                  <a:gd name="T57" fmla="*/ 15 h 246"/>
                  <a:gd name="T58" fmla="*/ 39 w 257"/>
                  <a:gd name="T59" fmla="*/ 31 h 246"/>
                  <a:gd name="T60" fmla="*/ 56 w 257"/>
                  <a:gd name="T61" fmla="*/ 47 h 246"/>
                  <a:gd name="T62" fmla="*/ 75 w 257"/>
                  <a:gd name="T63" fmla="*/ 62 h 246"/>
                  <a:gd name="T64" fmla="*/ 93 w 257"/>
                  <a:gd name="T65" fmla="*/ 79 h 246"/>
                  <a:gd name="T66" fmla="*/ 112 w 257"/>
                  <a:gd name="T67" fmla="*/ 95 h 246"/>
                  <a:gd name="T68" fmla="*/ 130 w 257"/>
                  <a:gd name="T69" fmla="*/ 112 h 246"/>
                  <a:gd name="T70" fmla="*/ 149 w 257"/>
                  <a:gd name="T71" fmla="*/ 128 h 24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57"/>
                  <a:gd name="T109" fmla="*/ 0 h 246"/>
                  <a:gd name="T110" fmla="*/ 257 w 257"/>
                  <a:gd name="T111" fmla="*/ 246 h 24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57" h="246">
                    <a:moveTo>
                      <a:pt x="149" y="128"/>
                    </a:moveTo>
                    <a:lnTo>
                      <a:pt x="163" y="139"/>
                    </a:lnTo>
                    <a:lnTo>
                      <a:pt x="176" y="152"/>
                    </a:lnTo>
                    <a:lnTo>
                      <a:pt x="189" y="165"/>
                    </a:lnTo>
                    <a:lnTo>
                      <a:pt x="201" y="178"/>
                    </a:lnTo>
                    <a:lnTo>
                      <a:pt x="214" y="190"/>
                    </a:lnTo>
                    <a:lnTo>
                      <a:pt x="228" y="205"/>
                    </a:lnTo>
                    <a:lnTo>
                      <a:pt x="241" y="216"/>
                    </a:lnTo>
                    <a:lnTo>
                      <a:pt x="254" y="229"/>
                    </a:lnTo>
                    <a:lnTo>
                      <a:pt x="257" y="246"/>
                    </a:lnTo>
                    <a:lnTo>
                      <a:pt x="254" y="246"/>
                    </a:lnTo>
                    <a:lnTo>
                      <a:pt x="237" y="230"/>
                    </a:lnTo>
                    <a:lnTo>
                      <a:pt x="221" y="216"/>
                    </a:lnTo>
                    <a:lnTo>
                      <a:pt x="206" y="200"/>
                    </a:lnTo>
                    <a:lnTo>
                      <a:pt x="190" y="186"/>
                    </a:lnTo>
                    <a:lnTo>
                      <a:pt x="174" y="171"/>
                    </a:lnTo>
                    <a:lnTo>
                      <a:pt x="159" y="155"/>
                    </a:lnTo>
                    <a:lnTo>
                      <a:pt x="143" y="141"/>
                    </a:lnTo>
                    <a:lnTo>
                      <a:pt x="127" y="125"/>
                    </a:lnTo>
                    <a:lnTo>
                      <a:pt x="112" y="111"/>
                    </a:lnTo>
                    <a:lnTo>
                      <a:pt x="96" y="95"/>
                    </a:lnTo>
                    <a:lnTo>
                      <a:pt x="80" y="81"/>
                    </a:lnTo>
                    <a:lnTo>
                      <a:pt x="65" y="65"/>
                    </a:lnTo>
                    <a:lnTo>
                      <a:pt x="49" y="51"/>
                    </a:lnTo>
                    <a:lnTo>
                      <a:pt x="33" y="35"/>
                    </a:lnTo>
                    <a:lnTo>
                      <a:pt x="18" y="21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19" y="15"/>
                    </a:lnTo>
                    <a:lnTo>
                      <a:pt x="39" y="31"/>
                    </a:lnTo>
                    <a:lnTo>
                      <a:pt x="56" y="47"/>
                    </a:lnTo>
                    <a:lnTo>
                      <a:pt x="75" y="62"/>
                    </a:lnTo>
                    <a:lnTo>
                      <a:pt x="93" y="79"/>
                    </a:lnTo>
                    <a:lnTo>
                      <a:pt x="112" y="95"/>
                    </a:lnTo>
                    <a:lnTo>
                      <a:pt x="130" y="112"/>
                    </a:lnTo>
                    <a:lnTo>
                      <a:pt x="149" y="128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12" name="Freeform 595"/>
              <p:cNvSpPr>
                <a:spLocks/>
              </p:cNvSpPr>
              <p:nvPr/>
            </p:nvSpPr>
            <p:spPr bwMode="auto">
              <a:xfrm>
                <a:off x="3325" y="2557"/>
                <a:ext cx="165" cy="143"/>
              </a:xfrm>
              <a:custGeom>
                <a:avLst/>
                <a:gdLst>
                  <a:gd name="T0" fmla="*/ 83 w 165"/>
                  <a:gd name="T1" fmla="*/ 52 h 143"/>
                  <a:gd name="T2" fmla="*/ 93 w 165"/>
                  <a:gd name="T3" fmla="*/ 61 h 143"/>
                  <a:gd name="T4" fmla="*/ 103 w 165"/>
                  <a:gd name="T5" fmla="*/ 70 h 143"/>
                  <a:gd name="T6" fmla="*/ 113 w 165"/>
                  <a:gd name="T7" fmla="*/ 79 h 143"/>
                  <a:gd name="T8" fmla="*/ 124 w 165"/>
                  <a:gd name="T9" fmla="*/ 87 h 143"/>
                  <a:gd name="T10" fmla="*/ 134 w 165"/>
                  <a:gd name="T11" fmla="*/ 96 h 143"/>
                  <a:gd name="T12" fmla="*/ 144 w 165"/>
                  <a:gd name="T13" fmla="*/ 104 h 143"/>
                  <a:gd name="T14" fmla="*/ 154 w 165"/>
                  <a:gd name="T15" fmla="*/ 114 h 143"/>
                  <a:gd name="T16" fmla="*/ 164 w 165"/>
                  <a:gd name="T17" fmla="*/ 124 h 143"/>
                  <a:gd name="T18" fmla="*/ 165 w 165"/>
                  <a:gd name="T19" fmla="*/ 128 h 143"/>
                  <a:gd name="T20" fmla="*/ 165 w 165"/>
                  <a:gd name="T21" fmla="*/ 133 h 143"/>
                  <a:gd name="T22" fmla="*/ 165 w 165"/>
                  <a:gd name="T23" fmla="*/ 138 h 143"/>
                  <a:gd name="T24" fmla="*/ 165 w 165"/>
                  <a:gd name="T25" fmla="*/ 143 h 143"/>
                  <a:gd name="T26" fmla="*/ 147 w 165"/>
                  <a:gd name="T27" fmla="*/ 121 h 143"/>
                  <a:gd name="T28" fmla="*/ 127 w 165"/>
                  <a:gd name="T29" fmla="*/ 103 h 143"/>
                  <a:gd name="T30" fmla="*/ 106 w 165"/>
                  <a:gd name="T31" fmla="*/ 84 h 143"/>
                  <a:gd name="T32" fmla="*/ 86 w 165"/>
                  <a:gd name="T33" fmla="*/ 66 h 143"/>
                  <a:gd name="T34" fmla="*/ 64 w 165"/>
                  <a:gd name="T35" fmla="*/ 49 h 143"/>
                  <a:gd name="T36" fmla="*/ 43 w 165"/>
                  <a:gd name="T37" fmla="*/ 33 h 143"/>
                  <a:gd name="T38" fmla="*/ 21 w 165"/>
                  <a:gd name="T39" fmla="*/ 16 h 143"/>
                  <a:gd name="T40" fmla="*/ 0 w 165"/>
                  <a:gd name="T41" fmla="*/ 0 h 143"/>
                  <a:gd name="T42" fmla="*/ 13 w 165"/>
                  <a:gd name="T43" fmla="*/ 2 h 143"/>
                  <a:gd name="T44" fmla="*/ 24 w 165"/>
                  <a:gd name="T45" fmla="*/ 6 h 143"/>
                  <a:gd name="T46" fmla="*/ 34 w 165"/>
                  <a:gd name="T47" fmla="*/ 12 h 143"/>
                  <a:gd name="T48" fmla="*/ 44 w 165"/>
                  <a:gd name="T49" fmla="*/ 19 h 143"/>
                  <a:gd name="T50" fmla="*/ 54 w 165"/>
                  <a:gd name="T51" fmla="*/ 27 h 143"/>
                  <a:gd name="T52" fmla="*/ 63 w 165"/>
                  <a:gd name="T53" fmla="*/ 36 h 143"/>
                  <a:gd name="T54" fmla="*/ 73 w 165"/>
                  <a:gd name="T55" fmla="*/ 44 h 143"/>
                  <a:gd name="T56" fmla="*/ 83 w 165"/>
                  <a:gd name="T57" fmla="*/ 52 h 143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65"/>
                  <a:gd name="T88" fmla="*/ 0 h 143"/>
                  <a:gd name="T89" fmla="*/ 165 w 165"/>
                  <a:gd name="T90" fmla="*/ 143 h 143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65" h="143">
                    <a:moveTo>
                      <a:pt x="83" y="52"/>
                    </a:moveTo>
                    <a:lnTo>
                      <a:pt x="93" y="61"/>
                    </a:lnTo>
                    <a:lnTo>
                      <a:pt x="103" y="70"/>
                    </a:lnTo>
                    <a:lnTo>
                      <a:pt x="113" y="79"/>
                    </a:lnTo>
                    <a:lnTo>
                      <a:pt x="124" y="87"/>
                    </a:lnTo>
                    <a:lnTo>
                      <a:pt x="134" y="96"/>
                    </a:lnTo>
                    <a:lnTo>
                      <a:pt x="144" y="104"/>
                    </a:lnTo>
                    <a:lnTo>
                      <a:pt x="154" y="114"/>
                    </a:lnTo>
                    <a:lnTo>
                      <a:pt x="164" y="124"/>
                    </a:lnTo>
                    <a:lnTo>
                      <a:pt x="165" y="128"/>
                    </a:lnTo>
                    <a:lnTo>
                      <a:pt x="165" y="133"/>
                    </a:lnTo>
                    <a:lnTo>
                      <a:pt x="165" y="138"/>
                    </a:lnTo>
                    <a:lnTo>
                      <a:pt x="165" y="143"/>
                    </a:lnTo>
                    <a:lnTo>
                      <a:pt x="147" y="121"/>
                    </a:lnTo>
                    <a:lnTo>
                      <a:pt x="127" y="103"/>
                    </a:lnTo>
                    <a:lnTo>
                      <a:pt x="106" y="84"/>
                    </a:lnTo>
                    <a:lnTo>
                      <a:pt x="86" y="66"/>
                    </a:lnTo>
                    <a:lnTo>
                      <a:pt x="64" y="49"/>
                    </a:lnTo>
                    <a:lnTo>
                      <a:pt x="43" y="33"/>
                    </a:lnTo>
                    <a:lnTo>
                      <a:pt x="21" y="16"/>
                    </a:lnTo>
                    <a:lnTo>
                      <a:pt x="0" y="0"/>
                    </a:lnTo>
                    <a:lnTo>
                      <a:pt x="13" y="2"/>
                    </a:lnTo>
                    <a:lnTo>
                      <a:pt x="24" y="6"/>
                    </a:lnTo>
                    <a:lnTo>
                      <a:pt x="34" y="12"/>
                    </a:lnTo>
                    <a:lnTo>
                      <a:pt x="44" y="19"/>
                    </a:lnTo>
                    <a:lnTo>
                      <a:pt x="54" y="27"/>
                    </a:lnTo>
                    <a:lnTo>
                      <a:pt x="63" y="36"/>
                    </a:lnTo>
                    <a:lnTo>
                      <a:pt x="73" y="44"/>
                    </a:lnTo>
                    <a:lnTo>
                      <a:pt x="83" y="52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13" name="Freeform 596"/>
              <p:cNvSpPr>
                <a:spLocks/>
              </p:cNvSpPr>
              <p:nvPr/>
            </p:nvSpPr>
            <p:spPr bwMode="auto">
              <a:xfrm>
                <a:off x="3376" y="2576"/>
                <a:ext cx="109" cy="88"/>
              </a:xfrm>
              <a:custGeom>
                <a:avLst/>
                <a:gdLst>
                  <a:gd name="T0" fmla="*/ 97 w 109"/>
                  <a:gd name="T1" fmla="*/ 68 h 88"/>
                  <a:gd name="T2" fmla="*/ 102 w 109"/>
                  <a:gd name="T3" fmla="*/ 72 h 88"/>
                  <a:gd name="T4" fmla="*/ 106 w 109"/>
                  <a:gd name="T5" fmla="*/ 78 h 88"/>
                  <a:gd name="T6" fmla="*/ 109 w 109"/>
                  <a:gd name="T7" fmla="*/ 82 h 88"/>
                  <a:gd name="T8" fmla="*/ 109 w 109"/>
                  <a:gd name="T9" fmla="*/ 88 h 88"/>
                  <a:gd name="T10" fmla="*/ 96 w 109"/>
                  <a:gd name="T11" fmla="*/ 77 h 88"/>
                  <a:gd name="T12" fmla="*/ 82 w 109"/>
                  <a:gd name="T13" fmla="*/ 65 h 88"/>
                  <a:gd name="T14" fmla="*/ 69 w 109"/>
                  <a:gd name="T15" fmla="*/ 54 h 88"/>
                  <a:gd name="T16" fmla="*/ 55 w 109"/>
                  <a:gd name="T17" fmla="*/ 42 h 88"/>
                  <a:gd name="T18" fmla="*/ 40 w 109"/>
                  <a:gd name="T19" fmla="*/ 31 h 88"/>
                  <a:gd name="T20" fmla="*/ 27 w 109"/>
                  <a:gd name="T21" fmla="*/ 21 h 88"/>
                  <a:gd name="T22" fmla="*/ 13 w 109"/>
                  <a:gd name="T23" fmla="*/ 10 h 88"/>
                  <a:gd name="T24" fmla="*/ 0 w 109"/>
                  <a:gd name="T25" fmla="*/ 0 h 88"/>
                  <a:gd name="T26" fmla="*/ 13 w 109"/>
                  <a:gd name="T27" fmla="*/ 4 h 88"/>
                  <a:gd name="T28" fmla="*/ 27 w 109"/>
                  <a:gd name="T29" fmla="*/ 11 h 88"/>
                  <a:gd name="T30" fmla="*/ 39 w 109"/>
                  <a:gd name="T31" fmla="*/ 20 h 88"/>
                  <a:gd name="T32" fmla="*/ 52 w 109"/>
                  <a:gd name="T33" fmla="*/ 28 h 88"/>
                  <a:gd name="T34" fmla="*/ 63 w 109"/>
                  <a:gd name="T35" fmla="*/ 38 h 88"/>
                  <a:gd name="T36" fmla="*/ 74 w 109"/>
                  <a:gd name="T37" fmla="*/ 48 h 88"/>
                  <a:gd name="T38" fmla="*/ 86 w 109"/>
                  <a:gd name="T39" fmla="*/ 58 h 88"/>
                  <a:gd name="T40" fmla="*/ 97 w 109"/>
                  <a:gd name="T41" fmla="*/ 68 h 8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09"/>
                  <a:gd name="T64" fmla="*/ 0 h 88"/>
                  <a:gd name="T65" fmla="*/ 109 w 109"/>
                  <a:gd name="T66" fmla="*/ 88 h 8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09" h="88">
                    <a:moveTo>
                      <a:pt x="97" y="68"/>
                    </a:moveTo>
                    <a:lnTo>
                      <a:pt x="102" y="72"/>
                    </a:lnTo>
                    <a:lnTo>
                      <a:pt x="106" y="78"/>
                    </a:lnTo>
                    <a:lnTo>
                      <a:pt x="109" y="82"/>
                    </a:lnTo>
                    <a:lnTo>
                      <a:pt x="109" y="88"/>
                    </a:lnTo>
                    <a:lnTo>
                      <a:pt x="96" y="77"/>
                    </a:lnTo>
                    <a:lnTo>
                      <a:pt x="82" y="65"/>
                    </a:lnTo>
                    <a:lnTo>
                      <a:pt x="69" y="54"/>
                    </a:lnTo>
                    <a:lnTo>
                      <a:pt x="55" y="42"/>
                    </a:lnTo>
                    <a:lnTo>
                      <a:pt x="40" y="31"/>
                    </a:lnTo>
                    <a:lnTo>
                      <a:pt x="27" y="21"/>
                    </a:lnTo>
                    <a:lnTo>
                      <a:pt x="13" y="10"/>
                    </a:lnTo>
                    <a:lnTo>
                      <a:pt x="0" y="0"/>
                    </a:lnTo>
                    <a:lnTo>
                      <a:pt x="13" y="4"/>
                    </a:lnTo>
                    <a:lnTo>
                      <a:pt x="27" y="11"/>
                    </a:lnTo>
                    <a:lnTo>
                      <a:pt x="39" y="20"/>
                    </a:lnTo>
                    <a:lnTo>
                      <a:pt x="52" y="28"/>
                    </a:lnTo>
                    <a:lnTo>
                      <a:pt x="63" y="38"/>
                    </a:lnTo>
                    <a:lnTo>
                      <a:pt x="74" y="48"/>
                    </a:lnTo>
                    <a:lnTo>
                      <a:pt x="86" y="58"/>
                    </a:lnTo>
                    <a:lnTo>
                      <a:pt x="97" y="68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14" name="Freeform 597"/>
              <p:cNvSpPr>
                <a:spLocks/>
              </p:cNvSpPr>
              <p:nvPr/>
            </p:nvSpPr>
            <p:spPr bwMode="auto">
              <a:xfrm>
                <a:off x="3247" y="2586"/>
                <a:ext cx="253" cy="242"/>
              </a:xfrm>
              <a:custGeom>
                <a:avLst/>
                <a:gdLst>
                  <a:gd name="T0" fmla="*/ 213 w 253"/>
                  <a:gd name="T1" fmla="*/ 189 h 242"/>
                  <a:gd name="T2" fmla="*/ 252 w 253"/>
                  <a:gd name="T3" fmla="*/ 228 h 242"/>
                  <a:gd name="T4" fmla="*/ 252 w 253"/>
                  <a:gd name="T5" fmla="*/ 231 h 242"/>
                  <a:gd name="T6" fmla="*/ 253 w 253"/>
                  <a:gd name="T7" fmla="*/ 235 h 242"/>
                  <a:gd name="T8" fmla="*/ 253 w 253"/>
                  <a:gd name="T9" fmla="*/ 239 h 242"/>
                  <a:gd name="T10" fmla="*/ 253 w 253"/>
                  <a:gd name="T11" fmla="*/ 242 h 242"/>
                  <a:gd name="T12" fmla="*/ 249 w 253"/>
                  <a:gd name="T13" fmla="*/ 242 h 242"/>
                  <a:gd name="T14" fmla="*/ 233 w 253"/>
                  <a:gd name="T15" fmla="*/ 229 h 242"/>
                  <a:gd name="T16" fmla="*/ 219 w 253"/>
                  <a:gd name="T17" fmla="*/ 215 h 242"/>
                  <a:gd name="T18" fmla="*/ 203 w 253"/>
                  <a:gd name="T19" fmla="*/ 201 h 242"/>
                  <a:gd name="T20" fmla="*/ 189 w 253"/>
                  <a:gd name="T21" fmla="*/ 188 h 242"/>
                  <a:gd name="T22" fmla="*/ 175 w 253"/>
                  <a:gd name="T23" fmla="*/ 174 h 242"/>
                  <a:gd name="T24" fmla="*/ 161 w 253"/>
                  <a:gd name="T25" fmla="*/ 159 h 242"/>
                  <a:gd name="T26" fmla="*/ 146 w 253"/>
                  <a:gd name="T27" fmla="*/ 146 h 242"/>
                  <a:gd name="T28" fmla="*/ 132 w 253"/>
                  <a:gd name="T29" fmla="*/ 132 h 242"/>
                  <a:gd name="T30" fmla="*/ 117 w 253"/>
                  <a:gd name="T31" fmla="*/ 118 h 242"/>
                  <a:gd name="T32" fmla="*/ 102 w 253"/>
                  <a:gd name="T33" fmla="*/ 104 h 242"/>
                  <a:gd name="T34" fmla="*/ 88 w 253"/>
                  <a:gd name="T35" fmla="*/ 89 h 242"/>
                  <a:gd name="T36" fmla="*/ 74 w 253"/>
                  <a:gd name="T37" fmla="*/ 77 h 242"/>
                  <a:gd name="T38" fmla="*/ 60 w 253"/>
                  <a:gd name="T39" fmla="*/ 62 h 242"/>
                  <a:gd name="T40" fmla="*/ 44 w 253"/>
                  <a:gd name="T41" fmla="*/ 48 h 242"/>
                  <a:gd name="T42" fmla="*/ 30 w 253"/>
                  <a:gd name="T43" fmla="*/ 35 h 242"/>
                  <a:gd name="T44" fmla="*/ 14 w 253"/>
                  <a:gd name="T45" fmla="*/ 21 h 242"/>
                  <a:gd name="T46" fmla="*/ 10 w 253"/>
                  <a:gd name="T47" fmla="*/ 17 h 242"/>
                  <a:gd name="T48" fmla="*/ 4 w 253"/>
                  <a:gd name="T49" fmla="*/ 11 h 242"/>
                  <a:gd name="T50" fmla="*/ 0 w 253"/>
                  <a:gd name="T51" fmla="*/ 5 h 242"/>
                  <a:gd name="T52" fmla="*/ 0 w 253"/>
                  <a:gd name="T53" fmla="*/ 0 h 242"/>
                  <a:gd name="T54" fmla="*/ 27 w 253"/>
                  <a:gd name="T55" fmla="*/ 24 h 242"/>
                  <a:gd name="T56" fmla="*/ 52 w 253"/>
                  <a:gd name="T57" fmla="*/ 47 h 242"/>
                  <a:gd name="T58" fmla="*/ 80 w 253"/>
                  <a:gd name="T59" fmla="*/ 70 h 242"/>
                  <a:gd name="T60" fmla="*/ 107 w 253"/>
                  <a:gd name="T61" fmla="*/ 92 h 242"/>
                  <a:gd name="T62" fmla="*/ 134 w 253"/>
                  <a:gd name="T63" fmla="*/ 117 h 242"/>
                  <a:gd name="T64" fmla="*/ 161 w 253"/>
                  <a:gd name="T65" fmla="*/ 139 h 242"/>
                  <a:gd name="T66" fmla="*/ 186 w 253"/>
                  <a:gd name="T67" fmla="*/ 164 h 242"/>
                  <a:gd name="T68" fmla="*/ 213 w 253"/>
                  <a:gd name="T69" fmla="*/ 189 h 24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53"/>
                  <a:gd name="T106" fmla="*/ 0 h 242"/>
                  <a:gd name="T107" fmla="*/ 253 w 253"/>
                  <a:gd name="T108" fmla="*/ 242 h 24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53" h="242">
                    <a:moveTo>
                      <a:pt x="213" y="189"/>
                    </a:moveTo>
                    <a:lnTo>
                      <a:pt x="252" y="228"/>
                    </a:lnTo>
                    <a:lnTo>
                      <a:pt x="252" y="231"/>
                    </a:lnTo>
                    <a:lnTo>
                      <a:pt x="253" y="235"/>
                    </a:lnTo>
                    <a:lnTo>
                      <a:pt x="253" y="239"/>
                    </a:lnTo>
                    <a:lnTo>
                      <a:pt x="253" y="242"/>
                    </a:lnTo>
                    <a:lnTo>
                      <a:pt x="249" y="242"/>
                    </a:lnTo>
                    <a:lnTo>
                      <a:pt x="233" y="229"/>
                    </a:lnTo>
                    <a:lnTo>
                      <a:pt x="219" y="215"/>
                    </a:lnTo>
                    <a:lnTo>
                      <a:pt x="203" y="201"/>
                    </a:lnTo>
                    <a:lnTo>
                      <a:pt x="189" y="188"/>
                    </a:lnTo>
                    <a:lnTo>
                      <a:pt x="175" y="174"/>
                    </a:lnTo>
                    <a:lnTo>
                      <a:pt x="161" y="159"/>
                    </a:lnTo>
                    <a:lnTo>
                      <a:pt x="146" y="146"/>
                    </a:lnTo>
                    <a:lnTo>
                      <a:pt x="132" y="132"/>
                    </a:lnTo>
                    <a:lnTo>
                      <a:pt x="117" y="118"/>
                    </a:lnTo>
                    <a:lnTo>
                      <a:pt x="102" y="104"/>
                    </a:lnTo>
                    <a:lnTo>
                      <a:pt x="88" y="89"/>
                    </a:lnTo>
                    <a:lnTo>
                      <a:pt x="74" y="77"/>
                    </a:lnTo>
                    <a:lnTo>
                      <a:pt x="60" y="62"/>
                    </a:lnTo>
                    <a:lnTo>
                      <a:pt x="44" y="48"/>
                    </a:lnTo>
                    <a:lnTo>
                      <a:pt x="30" y="35"/>
                    </a:lnTo>
                    <a:lnTo>
                      <a:pt x="14" y="21"/>
                    </a:lnTo>
                    <a:lnTo>
                      <a:pt x="10" y="17"/>
                    </a:lnTo>
                    <a:lnTo>
                      <a:pt x="4" y="11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27" y="24"/>
                    </a:lnTo>
                    <a:lnTo>
                      <a:pt x="52" y="47"/>
                    </a:lnTo>
                    <a:lnTo>
                      <a:pt x="80" y="70"/>
                    </a:lnTo>
                    <a:lnTo>
                      <a:pt x="107" y="92"/>
                    </a:lnTo>
                    <a:lnTo>
                      <a:pt x="134" y="117"/>
                    </a:lnTo>
                    <a:lnTo>
                      <a:pt x="161" y="139"/>
                    </a:lnTo>
                    <a:lnTo>
                      <a:pt x="186" y="164"/>
                    </a:lnTo>
                    <a:lnTo>
                      <a:pt x="213" y="189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15" name="Freeform 598"/>
              <p:cNvSpPr>
                <a:spLocks/>
              </p:cNvSpPr>
              <p:nvPr/>
            </p:nvSpPr>
            <p:spPr bwMode="auto">
              <a:xfrm>
                <a:off x="2520" y="2614"/>
                <a:ext cx="657" cy="763"/>
              </a:xfrm>
              <a:custGeom>
                <a:avLst/>
                <a:gdLst>
                  <a:gd name="T0" fmla="*/ 631 w 657"/>
                  <a:gd name="T1" fmla="*/ 73 h 763"/>
                  <a:gd name="T2" fmla="*/ 646 w 657"/>
                  <a:gd name="T3" fmla="*/ 215 h 763"/>
                  <a:gd name="T4" fmla="*/ 654 w 657"/>
                  <a:gd name="T5" fmla="*/ 368 h 763"/>
                  <a:gd name="T6" fmla="*/ 657 w 657"/>
                  <a:gd name="T7" fmla="*/ 527 h 763"/>
                  <a:gd name="T8" fmla="*/ 654 w 657"/>
                  <a:gd name="T9" fmla="*/ 633 h 763"/>
                  <a:gd name="T10" fmla="*/ 650 w 657"/>
                  <a:gd name="T11" fmla="*/ 680 h 763"/>
                  <a:gd name="T12" fmla="*/ 647 w 657"/>
                  <a:gd name="T13" fmla="*/ 718 h 763"/>
                  <a:gd name="T14" fmla="*/ 634 w 657"/>
                  <a:gd name="T15" fmla="*/ 731 h 763"/>
                  <a:gd name="T16" fmla="*/ 611 w 657"/>
                  <a:gd name="T17" fmla="*/ 734 h 763"/>
                  <a:gd name="T18" fmla="*/ 589 w 657"/>
                  <a:gd name="T19" fmla="*/ 737 h 763"/>
                  <a:gd name="T20" fmla="*/ 563 w 657"/>
                  <a:gd name="T21" fmla="*/ 741 h 763"/>
                  <a:gd name="T22" fmla="*/ 530 w 657"/>
                  <a:gd name="T23" fmla="*/ 744 h 763"/>
                  <a:gd name="T24" fmla="*/ 497 w 657"/>
                  <a:gd name="T25" fmla="*/ 747 h 763"/>
                  <a:gd name="T26" fmla="*/ 465 w 657"/>
                  <a:gd name="T27" fmla="*/ 750 h 763"/>
                  <a:gd name="T28" fmla="*/ 432 w 657"/>
                  <a:gd name="T29" fmla="*/ 753 h 763"/>
                  <a:gd name="T30" fmla="*/ 399 w 657"/>
                  <a:gd name="T31" fmla="*/ 755 h 763"/>
                  <a:gd name="T32" fmla="*/ 366 w 657"/>
                  <a:gd name="T33" fmla="*/ 758 h 763"/>
                  <a:gd name="T34" fmla="*/ 333 w 657"/>
                  <a:gd name="T35" fmla="*/ 758 h 763"/>
                  <a:gd name="T36" fmla="*/ 302 w 657"/>
                  <a:gd name="T37" fmla="*/ 760 h 763"/>
                  <a:gd name="T38" fmla="*/ 274 w 657"/>
                  <a:gd name="T39" fmla="*/ 761 h 763"/>
                  <a:gd name="T40" fmla="*/ 245 w 657"/>
                  <a:gd name="T41" fmla="*/ 761 h 763"/>
                  <a:gd name="T42" fmla="*/ 215 w 657"/>
                  <a:gd name="T43" fmla="*/ 763 h 763"/>
                  <a:gd name="T44" fmla="*/ 187 w 657"/>
                  <a:gd name="T45" fmla="*/ 763 h 763"/>
                  <a:gd name="T46" fmla="*/ 158 w 657"/>
                  <a:gd name="T47" fmla="*/ 761 h 763"/>
                  <a:gd name="T48" fmla="*/ 130 w 657"/>
                  <a:gd name="T49" fmla="*/ 761 h 763"/>
                  <a:gd name="T50" fmla="*/ 101 w 657"/>
                  <a:gd name="T51" fmla="*/ 760 h 763"/>
                  <a:gd name="T52" fmla="*/ 81 w 657"/>
                  <a:gd name="T53" fmla="*/ 758 h 763"/>
                  <a:gd name="T54" fmla="*/ 70 w 657"/>
                  <a:gd name="T55" fmla="*/ 757 h 763"/>
                  <a:gd name="T56" fmla="*/ 60 w 657"/>
                  <a:gd name="T57" fmla="*/ 757 h 763"/>
                  <a:gd name="T58" fmla="*/ 49 w 657"/>
                  <a:gd name="T59" fmla="*/ 755 h 763"/>
                  <a:gd name="T60" fmla="*/ 37 w 657"/>
                  <a:gd name="T61" fmla="*/ 740 h 763"/>
                  <a:gd name="T62" fmla="*/ 30 w 657"/>
                  <a:gd name="T63" fmla="*/ 707 h 763"/>
                  <a:gd name="T64" fmla="*/ 17 w 657"/>
                  <a:gd name="T65" fmla="*/ 623 h 763"/>
                  <a:gd name="T66" fmla="*/ 2 w 657"/>
                  <a:gd name="T67" fmla="*/ 488 h 763"/>
                  <a:gd name="T68" fmla="*/ 0 w 657"/>
                  <a:gd name="T69" fmla="*/ 362 h 763"/>
                  <a:gd name="T70" fmla="*/ 6 w 657"/>
                  <a:gd name="T71" fmla="*/ 257 h 763"/>
                  <a:gd name="T72" fmla="*/ 33 w 657"/>
                  <a:gd name="T73" fmla="*/ 194 h 763"/>
                  <a:gd name="T74" fmla="*/ 68 w 657"/>
                  <a:gd name="T75" fmla="*/ 171 h 763"/>
                  <a:gd name="T76" fmla="*/ 107 w 657"/>
                  <a:gd name="T77" fmla="*/ 150 h 763"/>
                  <a:gd name="T78" fmla="*/ 145 w 657"/>
                  <a:gd name="T79" fmla="*/ 130 h 763"/>
                  <a:gd name="T80" fmla="*/ 184 w 657"/>
                  <a:gd name="T81" fmla="*/ 111 h 763"/>
                  <a:gd name="T82" fmla="*/ 224 w 657"/>
                  <a:gd name="T83" fmla="*/ 94 h 763"/>
                  <a:gd name="T84" fmla="*/ 264 w 657"/>
                  <a:gd name="T85" fmla="*/ 79 h 763"/>
                  <a:gd name="T86" fmla="*/ 305 w 657"/>
                  <a:gd name="T87" fmla="*/ 64 h 763"/>
                  <a:gd name="T88" fmla="*/ 342 w 657"/>
                  <a:gd name="T89" fmla="*/ 52 h 763"/>
                  <a:gd name="T90" fmla="*/ 378 w 657"/>
                  <a:gd name="T91" fmla="*/ 42 h 763"/>
                  <a:gd name="T92" fmla="*/ 413 w 657"/>
                  <a:gd name="T93" fmla="*/ 32 h 763"/>
                  <a:gd name="T94" fmla="*/ 450 w 657"/>
                  <a:gd name="T95" fmla="*/ 24 h 763"/>
                  <a:gd name="T96" fmla="*/ 487 w 657"/>
                  <a:gd name="T97" fmla="*/ 17 h 763"/>
                  <a:gd name="T98" fmla="*/ 524 w 657"/>
                  <a:gd name="T99" fmla="*/ 10 h 763"/>
                  <a:gd name="T100" fmla="*/ 563 w 657"/>
                  <a:gd name="T101" fmla="*/ 6 h 763"/>
                  <a:gd name="T102" fmla="*/ 601 w 657"/>
                  <a:gd name="T103" fmla="*/ 2 h 763"/>
                  <a:gd name="T104" fmla="*/ 623 w 657"/>
                  <a:gd name="T105" fmla="*/ 3 h 763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657"/>
                  <a:gd name="T160" fmla="*/ 0 h 763"/>
                  <a:gd name="T161" fmla="*/ 657 w 657"/>
                  <a:gd name="T162" fmla="*/ 763 h 763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657" h="763">
                    <a:moveTo>
                      <a:pt x="623" y="3"/>
                    </a:moveTo>
                    <a:lnTo>
                      <a:pt x="631" y="73"/>
                    </a:lnTo>
                    <a:lnTo>
                      <a:pt x="640" y="144"/>
                    </a:lnTo>
                    <a:lnTo>
                      <a:pt x="646" y="215"/>
                    </a:lnTo>
                    <a:lnTo>
                      <a:pt x="648" y="288"/>
                    </a:lnTo>
                    <a:lnTo>
                      <a:pt x="654" y="368"/>
                    </a:lnTo>
                    <a:lnTo>
                      <a:pt x="655" y="446"/>
                    </a:lnTo>
                    <a:lnTo>
                      <a:pt x="657" y="527"/>
                    </a:lnTo>
                    <a:lnTo>
                      <a:pt x="657" y="609"/>
                    </a:lnTo>
                    <a:lnTo>
                      <a:pt x="654" y="633"/>
                    </a:lnTo>
                    <a:lnTo>
                      <a:pt x="653" y="656"/>
                    </a:lnTo>
                    <a:lnTo>
                      <a:pt x="650" y="680"/>
                    </a:lnTo>
                    <a:lnTo>
                      <a:pt x="648" y="704"/>
                    </a:lnTo>
                    <a:lnTo>
                      <a:pt x="647" y="718"/>
                    </a:lnTo>
                    <a:lnTo>
                      <a:pt x="643" y="727"/>
                    </a:lnTo>
                    <a:lnTo>
                      <a:pt x="634" y="731"/>
                    </a:lnTo>
                    <a:lnTo>
                      <a:pt x="624" y="734"/>
                    </a:lnTo>
                    <a:lnTo>
                      <a:pt x="611" y="734"/>
                    </a:lnTo>
                    <a:lnTo>
                      <a:pt x="600" y="735"/>
                    </a:lnTo>
                    <a:lnTo>
                      <a:pt x="589" y="737"/>
                    </a:lnTo>
                    <a:lnTo>
                      <a:pt x="579" y="740"/>
                    </a:lnTo>
                    <a:lnTo>
                      <a:pt x="563" y="741"/>
                    </a:lnTo>
                    <a:lnTo>
                      <a:pt x="546" y="743"/>
                    </a:lnTo>
                    <a:lnTo>
                      <a:pt x="530" y="744"/>
                    </a:lnTo>
                    <a:lnTo>
                      <a:pt x="513" y="745"/>
                    </a:lnTo>
                    <a:lnTo>
                      <a:pt x="497" y="747"/>
                    </a:lnTo>
                    <a:lnTo>
                      <a:pt x="480" y="748"/>
                    </a:lnTo>
                    <a:lnTo>
                      <a:pt x="465" y="750"/>
                    </a:lnTo>
                    <a:lnTo>
                      <a:pt x="447" y="751"/>
                    </a:lnTo>
                    <a:lnTo>
                      <a:pt x="432" y="753"/>
                    </a:lnTo>
                    <a:lnTo>
                      <a:pt x="415" y="754"/>
                    </a:lnTo>
                    <a:lnTo>
                      <a:pt x="399" y="755"/>
                    </a:lnTo>
                    <a:lnTo>
                      <a:pt x="382" y="757"/>
                    </a:lnTo>
                    <a:lnTo>
                      <a:pt x="366" y="758"/>
                    </a:lnTo>
                    <a:lnTo>
                      <a:pt x="349" y="758"/>
                    </a:lnTo>
                    <a:lnTo>
                      <a:pt x="333" y="758"/>
                    </a:lnTo>
                    <a:lnTo>
                      <a:pt x="316" y="758"/>
                    </a:lnTo>
                    <a:lnTo>
                      <a:pt x="302" y="760"/>
                    </a:lnTo>
                    <a:lnTo>
                      <a:pt x="288" y="760"/>
                    </a:lnTo>
                    <a:lnTo>
                      <a:pt x="274" y="761"/>
                    </a:lnTo>
                    <a:lnTo>
                      <a:pt x="259" y="761"/>
                    </a:lnTo>
                    <a:lnTo>
                      <a:pt x="245" y="761"/>
                    </a:lnTo>
                    <a:lnTo>
                      <a:pt x="229" y="763"/>
                    </a:lnTo>
                    <a:lnTo>
                      <a:pt x="215" y="763"/>
                    </a:lnTo>
                    <a:lnTo>
                      <a:pt x="201" y="763"/>
                    </a:lnTo>
                    <a:lnTo>
                      <a:pt x="187" y="763"/>
                    </a:lnTo>
                    <a:lnTo>
                      <a:pt x="172" y="763"/>
                    </a:lnTo>
                    <a:lnTo>
                      <a:pt x="158" y="761"/>
                    </a:lnTo>
                    <a:lnTo>
                      <a:pt x="144" y="761"/>
                    </a:lnTo>
                    <a:lnTo>
                      <a:pt x="130" y="761"/>
                    </a:lnTo>
                    <a:lnTo>
                      <a:pt x="115" y="761"/>
                    </a:lnTo>
                    <a:lnTo>
                      <a:pt x="101" y="760"/>
                    </a:lnTo>
                    <a:lnTo>
                      <a:pt x="87" y="760"/>
                    </a:lnTo>
                    <a:lnTo>
                      <a:pt x="81" y="758"/>
                    </a:lnTo>
                    <a:lnTo>
                      <a:pt x="76" y="758"/>
                    </a:lnTo>
                    <a:lnTo>
                      <a:pt x="70" y="757"/>
                    </a:lnTo>
                    <a:lnTo>
                      <a:pt x="66" y="757"/>
                    </a:lnTo>
                    <a:lnTo>
                      <a:pt x="60" y="757"/>
                    </a:lnTo>
                    <a:lnTo>
                      <a:pt x="54" y="755"/>
                    </a:lnTo>
                    <a:lnTo>
                      <a:pt x="49" y="755"/>
                    </a:lnTo>
                    <a:lnTo>
                      <a:pt x="44" y="754"/>
                    </a:lnTo>
                    <a:lnTo>
                      <a:pt x="37" y="740"/>
                    </a:lnTo>
                    <a:lnTo>
                      <a:pt x="33" y="723"/>
                    </a:lnTo>
                    <a:lnTo>
                      <a:pt x="30" y="707"/>
                    </a:lnTo>
                    <a:lnTo>
                      <a:pt x="27" y="690"/>
                    </a:lnTo>
                    <a:lnTo>
                      <a:pt x="17" y="623"/>
                    </a:lnTo>
                    <a:lnTo>
                      <a:pt x="7" y="556"/>
                    </a:lnTo>
                    <a:lnTo>
                      <a:pt x="2" y="488"/>
                    </a:lnTo>
                    <a:lnTo>
                      <a:pt x="0" y="416"/>
                    </a:lnTo>
                    <a:lnTo>
                      <a:pt x="0" y="362"/>
                    </a:lnTo>
                    <a:lnTo>
                      <a:pt x="2" y="309"/>
                    </a:lnTo>
                    <a:lnTo>
                      <a:pt x="6" y="257"/>
                    </a:lnTo>
                    <a:lnTo>
                      <a:pt x="14" y="207"/>
                    </a:lnTo>
                    <a:lnTo>
                      <a:pt x="33" y="194"/>
                    </a:lnTo>
                    <a:lnTo>
                      <a:pt x="50" y="183"/>
                    </a:lnTo>
                    <a:lnTo>
                      <a:pt x="68" y="171"/>
                    </a:lnTo>
                    <a:lnTo>
                      <a:pt x="88" y="160"/>
                    </a:lnTo>
                    <a:lnTo>
                      <a:pt x="107" y="150"/>
                    </a:lnTo>
                    <a:lnTo>
                      <a:pt x="125" y="140"/>
                    </a:lnTo>
                    <a:lnTo>
                      <a:pt x="145" y="130"/>
                    </a:lnTo>
                    <a:lnTo>
                      <a:pt x="164" y="120"/>
                    </a:lnTo>
                    <a:lnTo>
                      <a:pt x="184" y="111"/>
                    </a:lnTo>
                    <a:lnTo>
                      <a:pt x="204" y="103"/>
                    </a:lnTo>
                    <a:lnTo>
                      <a:pt x="224" y="94"/>
                    </a:lnTo>
                    <a:lnTo>
                      <a:pt x="244" y="86"/>
                    </a:lnTo>
                    <a:lnTo>
                      <a:pt x="264" y="79"/>
                    </a:lnTo>
                    <a:lnTo>
                      <a:pt x="284" y="71"/>
                    </a:lnTo>
                    <a:lnTo>
                      <a:pt x="305" y="64"/>
                    </a:lnTo>
                    <a:lnTo>
                      <a:pt x="325" y="57"/>
                    </a:lnTo>
                    <a:lnTo>
                      <a:pt x="342" y="52"/>
                    </a:lnTo>
                    <a:lnTo>
                      <a:pt x="361" y="46"/>
                    </a:lnTo>
                    <a:lnTo>
                      <a:pt x="378" y="42"/>
                    </a:lnTo>
                    <a:lnTo>
                      <a:pt x="396" y="37"/>
                    </a:lnTo>
                    <a:lnTo>
                      <a:pt x="413" y="32"/>
                    </a:lnTo>
                    <a:lnTo>
                      <a:pt x="432" y="27"/>
                    </a:lnTo>
                    <a:lnTo>
                      <a:pt x="450" y="24"/>
                    </a:lnTo>
                    <a:lnTo>
                      <a:pt x="469" y="20"/>
                    </a:lnTo>
                    <a:lnTo>
                      <a:pt x="487" y="17"/>
                    </a:lnTo>
                    <a:lnTo>
                      <a:pt x="506" y="13"/>
                    </a:lnTo>
                    <a:lnTo>
                      <a:pt x="524" y="10"/>
                    </a:lnTo>
                    <a:lnTo>
                      <a:pt x="543" y="7"/>
                    </a:lnTo>
                    <a:lnTo>
                      <a:pt x="563" y="6"/>
                    </a:lnTo>
                    <a:lnTo>
                      <a:pt x="581" y="3"/>
                    </a:lnTo>
                    <a:lnTo>
                      <a:pt x="601" y="2"/>
                    </a:lnTo>
                    <a:lnTo>
                      <a:pt x="620" y="0"/>
                    </a:lnTo>
                    <a:lnTo>
                      <a:pt x="623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16" name="Freeform 599"/>
              <p:cNvSpPr>
                <a:spLocks/>
              </p:cNvSpPr>
              <p:nvPr/>
            </p:nvSpPr>
            <p:spPr bwMode="auto">
              <a:xfrm>
                <a:off x="3470" y="2623"/>
                <a:ext cx="6" cy="4"/>
              </a:xfrm>
              <a:custGeom>
                <a:avLst/>
                <a:gdLst>
                  <a:gd name="T0" fmla="*/ 6 w 6"/>
                  <a:gd name="T1" fmla="*/ 4 h 4"/>
                  <a:gd name="T2" fmla="*/ 0 w 6"/>
                  <a:gd name="T3" fmla="*/ 0 h 4"/>
                  <a:gd name="T4" fmla="*/ 3 w 6"/>
                  <a:gd name="T5" fmla="*/ 3 h 4"/>
                  <a:gd name="T6" fmla="*/ 6 w 6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"/>
                  <a:gd name="T13" fmla="*/ 0 h 4"/>
                  <a:gd name="T14" fmla="*/ 6 w 6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" h="4">
                    <a:moveTo>
                      <a:pt x="6" y="4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17" name="Freeform 600"/>
              <p:cNvSpPr>
                <a:spLocks/>
              </p:cNvSpPr>
              <p:nvPr/>
            </p:nvSpPr>
            <p:spPr bwMode="auto">
              <a:xfrm>
                <a:off x="3251" y="2624"/>
                <a:ext cx="251" cy="238"/>
              </a:xfrm>
              <a:custGeom>
                <a:avLst/>
                <a:gdLst>
                  <a:gd name="T0" fmla="*/ 251 w 251"/>
                  <a:gd name="T1" fmla="*/ 225 h 238"/>
                  <a:gd name="T2" fmla="*/ 251 w 251"/>
                  <a:gd name="T3" fmla="*/ 238 h 238"/>
                  <a:gd name="T4" fmla="*/ 234 w 251"/>
                  <a:gd name="T5" fmla="*/ 225 h 238"/>
                  <a:gd name="T6" fmla="*/ 218 w 251"/>
                  <a:gd name="T7" fmla="*/ 211 h 238"/>
                  <a:gd name="T8" fmla="*/ 202 w 251"/>
                  <a:gd name="T9" fmla="*/ 197 h 238"/>
                  <a:gd name="T10" fmla="*/ 187 w 251"/>
                  <a:gd name="T11" fmla="*/ 183 h 238"/>
                  <a:gd name="T12" fmla="*/ 171 w 251"/>
                  <a:gd name="T13" fmla="*/ 168 h 238"/>
                  <a:gd name="T14" fmla="*/ 155 w 251"/>
                  <a:gd name="T15" fmla="*/ 154 h 238"/>
                  <a:gd name="T16" fmla="*/ 140 w 251"/>
                  <a:gd name="T17" fmla="*/ 140 h 238"/>
                  <a:gd name="T18" fmla="*/ 125 w 251"/>
                  <a:gd name="T19" fmla="*/ 124 h 238"/>
                  <a:gd name="T20" fmla="*/ 110 w 251"/>
                  <a:gd name="T21" fmla="*/ 110 h 238"/>
                  <a:gd name="T22" fmla="*/ 94 w 251"/>
                  <a:gd name="T23" fmla="*/ 94 h 238"/>
                  <a:gd name="T24" fmla="*/ 80 w 251"/>
                  <a:gd name="T25" fmla="*/ 80 h 238"/>
                  <a:gd name="T26" fmla="*/ 64 w 251"/>
                  <a:gd name="T27" fmla="*/ 66 h 238"/>
                  <a:gd name="T28" fmla="*/ 48 w 251"/>
                  <a:gd name="T29" fmla="*/ 51 h 238"/>
                  <a:gd name="T30" fmla="*/ 33 w 251"/>
                  <a:gd name="T31" fmla="*/ 37 h 238"/>
                  <a:gd name="T32" fmla="*/ 17 w 251"/>
                  <a:gd name="T33" fmla="*/ 23 h 238"/>
                  <a:gd name="T34" fmla="*/ 1 w 251"/>
                  <a:gd name="T35" fmla="*/ 9 h 238"/>
                  <a:gd name="T36" fmla="*/ 0 w 251"/>
                  <a:gd name="T37" fmla="*/ 6 h 238"/>
                  <a:gd name="T38" fmla="*/ 0 w 251"/>
                  <a:gd name="T39" fmla="*/ 4 h 238"/>
                  <a:gd name="T40" fmla="*/ 0 w 251"/>
                  <a:gd name="T41" fmla="*/ 2 h 238"/>
                  <a:gd name="T42" fmla="*/ 0 w 251"/>
                  <a:gd name="T43" fmla="*/ 0 h 238"/>
                  <a:gd name="T44" fmla="*/ 16 w 251"/>
                  <a:gd name="T45" fmla="*/ 13 h 238"/>
                  <a:gd name="T46" fmla="*/ 31 w 251"/>
                  <a:gd name="T47" fmla="*/ 27 h 238"/>
                  <a:gd name="T48" fmla="*/ 47 w 251"/>
                  <a:gd name="T49" fmla="*/ 40 h 238"/>
                  <a:gd name="T50" fmla="*/ 63 w 251"/>
                  <a:gd name="T51" fmla="*/ 54 h 238"/>
                  <a:gd name="T52" fmla="*/ 78 w 251"/>
                  <a:gd name="T53" fmla="*/ 69 h 238"/>
                  <a:gd name="T54" fmla="*/ 95 w 251"/>
                  <a:gd name="T55" fmla="*/ 83 h 238"/>
                  <a:gd name="T56" fmla="*/ 111 w 251"/>
                  <a:gd name="T57" fmla="*/ 96 h 238"/>
                  <a:gd name="T58" fmla="*/ 127 w 251"/>
                  <a:gd name="T59" fmla="*/ 110 h 238"/>
                  <a:gd name="T60" fmla="*/ 142 w 251"/>
                  <a:gd name="T61" fmla="*/ 126 h 238"/>
                  <a:gd name="T62" fmla="*/ 158 w 251"/>
                  <a:gd name="T63" fmla="*/ 140 h 238"/>
                  <a:gd name="T64" fmla="*/ 174 w 251"/>
                  <a:gd name="T65" fmla="*/ 154 h 238"/>
                  <a:gd name="T66" fmla="*/ 190 w 251"/>
                  <a:gd name="T67" fmla="*/ 168 h 238"/>
                  <a:gd name="T68" fmla="*/ 205 w 251"/>
                  <a:gd name="T69" fmla="*/ 183 h 238"/>
                  <a:gd name="T70" fmla="*/ 219 w 251"/>
                  <a:gd name="T71" fmla="*/ 197 h 238"/>
                  <a:gd name="T72" fmla="*/ 235 w 251"/>
                  <a:gd name="T73" fmla="*/ 211 h 238"/>
                  <a:gd name="T74" fmla="*/ 251 w 251"/>
                  <a:gd name="T75" fmla="*/ 225 h 23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251"/>
                  <a:gd name="T115" fmla="*/ 0 h 238"/>
                  <a:gd name="T116" fmla="*/ 251 w 251"/>
                  <a:gd name="T117" fmla="*/ 238 h 238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251" h="238">
                    <a:moveTo>
                      <a:pt x="251" y="225"/>
                    </a:moveTo>
                    <a:lnTo>
                      <a:pt x="251" y="238"/>
                    </a:lnTo>
                    <a:lnTo>
                      <a:pt x="234" y="225"/>
                    </a:lnTo>
                    <a:lnTo>
                      <a:pt x="218" y="211"/>
                    </a:lnTo>
                    <a:lnTo>
                      <a:pt x="202" y="197"/>
                    </a:lnTo>
                    <a:lnTo>
                      <a:pt x="187" y="183"/>
                    </a:lnTo>
                    <a:lnTo>
                      <a:pt x="171" y="168"/>
                    </a:lnTo>
                    <a:lnTo>
                      <a:pt x="155" y="154"/>
                    </a:lnTo>
                    <a:lnTo>
                      <a:pt x="140" y="140"/>
                    </a:lnTo>
                    <a:lnTo>
                      <a:pt x="125" y="124"/>
                    </a:lnTo>
                    <a:lnTo>
                      <a:pt x="110" y="110"/>
                    </a:lnTo>
                    <a:lnTo>
                      <a:pt x="94" y="94"/>
                    </a:lnTo>
                    <a:lnTo>
                      <a:pt x="80" y="80"/>
                    </a:lnTo>
                    <a:lnTo>
                      <a:pt x="64" y="66"/>
                    </a:lnTo>
                    <a:lnTo>
                      <a:pt x="48" y="51"/>
                    </a:lnTo>
                    <a:lnTo>
                      <a:pt x="33" y="37"/>
                    </a:lnTo>
                    <a:lnTo>
                      <a:pt x="17" y="23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6" y="13"/>
                    </a:lnTo>
                    <a:lnTo>
                      <a:pt x="31" y="27"/>
                    </a:lnTo>
                    <a:lnTo>
                      <a:pt x="47" y="40"/>
                    </a:lnTo>
                    <a:lnTo>
                      <a:pt x="63" y="54"/>
                    </a:lnTo>
                    <a:lnTo>
                      <a:pt x="78" y="69"/>
                    </a:lnTo>
                    <a:lnTo>
                      <a:pt x="95" y="83"/>
                    </a:lnTo>
                    <a:lnTo>
                      <a:pt x="111" y="96"/>
                    </a:lnTo>
                    <a:lnTo>
                      <a:pt x="127" y="110"/>
                    </a:lnTo>
                    <a:lnTo>
                      <a:pt x="142" y="126"/>
                    </a:lnTo>
                    <a:lnTo>
                      <a:pt x="158" y="140"/>
                    </a:lnTo>
                    <a:lnTo>
                      <a:pt x="174" y="154"/>
                    </a:lnTo>
                    <a:lnTo>
                      <a:pt x="190" y="168"/>
                    </a:lnTo>
                    <a:lnTo>
                      <a:pt x="205" y="183"/>
                    </a:lnTo>
                    <a:lnTo>
                      <a:pt x="219" y="197"/>
                    </a:lnTo>
                    <a:lnTo>
                      <a:pt x="235" y="211"/>
                    </a:lnTo>
                    <a:lnTo>
                      <a:pt x="251" y="225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18" name="Freeform 601"/>
              <p:cNvSpPr>
                <a:spLocks/>
              </p:cNvSpPr>
              <p:nvPr/>
            </p:nvSpPr>
            <p:spPr bwMode="auto">
              <a:xfrm>
                <a:off x="3116" y="2624"/>
                <a:ext cx="11" cy="23"/>
              </a:xfrm>
              <a:custGeom>
                <a:avLst/>
                <a:gdLst>
                  <a:gd name="T0" fmla="*/ 11 w 11"/>
                  <a:gd name="T1" fmla="*/ 0 h 23"/>
                  <a:gd name="T2" fmla="*/ 10 w 11"/>
                  <a:gd name="T3" fmla="*/ 6 h 23"/>
                  <a:gd name="T4" fmla="*/ 7 w 11"/>
                  <a:gd name="T5" fmla="*/ 12 h 23"/>
                  <a:gd name="T6" fmla="*/ 4 w 11"/>
                  <a:gd name="T7" fmla="*/ 17 h 23"/>
                  <a:gd name="T8" fmla="*/ 0 w 11"/>
                  <a:gd name="T9" fmla="*/ 23 h 23"/>
                  <a:gd name="T10" fmla="*/ 0 w 11"/>
                  <a:gd name="T11" fmla="*/ 17 h 23"/>
                  <a:gd name="T12" fmla="*/ 3 w 11"/>
                  <a:gd name="T13" fmla="*/ 12 h 23"/>
                  <a:gd name="T14" fmla="*/ 4 w 11"/>
                  <a:gd name="T15" fmla="*/ 6 h 23"/>
                  <a:gd name="T16" fmla="*/ 8 w 11"/>
                  <a:gd name="T17" fmla="*/ 0 h 23"/>
                  <a:gd name="T18" fmla="*/ 11 w 11"/>
                  <a:gd name="T19" fmla="*/ 0 h 2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"/>
                  <a:gd name="T31" fmla="*/ 0 h 23"/>
                  <a:gd name="T32" fmla="*/ 11 w 11"/>
                  <a:gd name="T33" fmla="*/ 23 h 2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" h="23">
                    <a:moveTo>
                      <a:pt x="11" y="0"/>
                    </a:moveTo>
                    <a:lnTo>
                      <a:pt x="10" y="6"/>
                    </a:lnTo>
                    <a:lnTo>
                      <a:pt x="7" y="12"/>
                    </a:lnTo>
                    <a:lnTo>
                      <a:pt x="4" y="17"/>
                    </a:lnTo>
                    <a:lnTo>
                      <a:pt x="0" y="23"/>
                    </a:lnTo>
                    <a:lnTo>
                      <a:pt x="0" y="17"/>
                    </a:lnTo>
                    <a:lnTo>
                      <a:pt x="3" y="12"/>
                    </a:lnTo>
                    <a:lnTo>
                      <a:pt x="4" y="6"/>
                    </a:lnTo>
                    <a:lnTo>
                      <a:pt x="8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19" name="Freeform 602"/>
              <p:cNvSpPr>
                <a:spLocks/>
              </p:cNvSpPr>
              <p:nvPr/>
            </p:nvSpPr>
            <p:spPr bwMode="auto">
              <a:xfrm>
                <a:off x="3091" y="2626"/>
                <a:ext cx="16" cy="24"/>
              </a:xfrm>
              <a:custGeom>
                <a:avLst/>
                <a:gdLst>
                  <a:gd name="T0" fmla="*/ 16 w 16"/>
                  <a:gd name="T1" fmla="*/ 0 h 24"/>
                  <a:gd name="T2" fmla="*/ 13 w 16"/>
                  <a:gd name="T3" fmla="*/ 5 h 24"/>
                  <a:gd name="T4" fmla="*/ 10 w 16"/>
                  <a:gd name="T5" fmla="*/ 12 h 24"/>
                  <a:gd name="T6" fmla="*/ 6 w 16"/>
                  <a:gd name="T7" fmla="*/ 18 h 24"/>
                  <a:gd name="T8" fmla="*/ 2 w 16"/>
                  <a:gd name="T9" fmla="*/ 24 h 24"/>
                  <a:gd name="T10" fmla="*/ 0 w 16"/>
                  <a:gd name="T11" fmla="*/ 24 h 24"/>
                  <a:gd name="T12" fmla="*/ 2 w 16"/>
                  <a:gd name="T13" fmla="*/ 17 h 24"/>
                  <a:gd name="T14" fmla="*/ 6 w 16"/>
                  <a:gd name="T15" fmla="*/ 10 h 24"/>
                  <a:gd name="T16" fmla="*/ 10 w 16"/>
                  <a:gd name="T17" fmla="*/ 4 h 24"/>
                  <a:gd name="T18" fmla="*/ 16 w 16"/>
                  <a:gd name="T19" fmla="*/ 0 h 2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24"/>
                  <a:gd name="T32" fmla="*/ 16 w 16"/>
                  <a:gd name="T33" fmla="*/ 24 h 2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24">
                    <a:moveTo>
                      <a:pt x="16" y="0"/>
                    </a:moveTo>
                    <a:lnTo>
                      <a:pt x="13" y="5"/>
                    </a:lnTo>
                    <a:lnTo>
                      <a:pt x="10" y="12"/>
                    </a:lnTo>
                    <a:lnTo>
                      <a:pt x="6" y="18"/>
                    </a:lnTo>
                    <a:lnTo>
                      <a:pt x="2" y="24"/>
                    </a:lnTo>
                    <a:lnTo>
                      <a:pt x="0" y="24"/>
                    </a:lnTo>
                    <a:lnTo>
                      <a:pt x="2" y="17"/>
                    </a:lnTo>
                    <a:lnTo>
                      <a:pt x="6" y="10"/>
                    </a:lnTo>
                    <a:lnTo>
                      <a:pt x="10" y="4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20" name="Freeform 603"/>
              <p:cNvSpPr>
                <a:spLocks/>
              </p:cNvSpPr>
              <p:nvPr/>
            </p:nvSpPr>
            <p:spPr bwMode="auto">
              <a:xfrm>
                <a:off x="3064" y="2630"/>
                <a:ext cx="17" cy="28"/>
              </a:xfrm>
              <a:custGeom>
                <a:avLst/>
                <a:gdLst>
                  <a:gd name="T0" fmla="*/ 17 w 17"/>
                  <a:gd name="T1" fmla="*/ 0 h 28"/>
                  <a:gd name="T2" fmla="*/ 15 w 17"/>
                  <a:gd name="T3" fmla="*/ 7 h 28"/>
                  <a:gd name="T4" fmla="*/ 10 w 17"/>
                  <a:gd name="T5" fmla="*/ 14 h 28"/>
                  <a:gd name="T6" fmla="*/ 5 w 17"/>
                  <a:gd name="T7" fmla="*/ 21 h 28"/>
                  <a:gd name="T8" fmla="*/ 0 w 17"/>
                  <a:gd name="T9" fmla="*/ 28 h 28"/>
                  <a:gd name="T10" fmla="*/ 2 w 17"/>
                  <a:gd name="T11" fmla="*/ 21 h 28"/>
                  <a:gd name="T12" fmla="*/ 5 w 17"/>
                  <a:gd name="T13" fmla="*/ 14 h 28"/>
                  <a:gd name="T14" fmla="*/ 7 w 17"/>
                  <a:gd name="T15" fmla="*/ 7 h 28"/>
                  <a:gd name="T16" fmla="*/ 10 w 17"/>
                  <a:gd name="T17" fmla="*/ 0 h 28"/>
                  <a:gd name="T18" fmla="*/ 17 w 17"/>
                  <a:gd name="T19" fmla="*/ 0 h 2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28"/>
                  <a:gd name="T32" fmla="*/ 17 w 17"/>
                  <a:gd name="T33" fmla="*/ 28 h 2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28">
                    <a:moveTo>
                      <a:pt x="17" y="0"/>
                    </a:moveTo>
                    <a:lnTo>
                      <a:pt x="15" y="7"/>
                    </a:lnTo>
                    <a:lnTo>
                      <a:pt x="10" y="14"/>
                    </a:lnTo>
                    <a:lnTo>
                      <a:pt x="5" y="21"/>
                    </a:lnTo>
                    <a:lnTo>
                      <a:pt x="0" y="28"/>
                    </a:lnTo>
                    <a:lnTo>
                      <a:pt x="2" y="21"/>
                    </a:lnTo>
                    <a:lnTo>
                      <a:pt x="5" y="14"/>
                    </a:lnTo>
                    <a:lnTo>
                      <a:pt x="7" y="7"/>
                    </a:lnTo>
                    <a:lnTo>
                      <a:pt x="10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21" name="Freeform 604"/>
              <p:cNvSpPr>
                <a:spLocks/>
              </p:cNvSpPr>
              <p:nvPr/>
            </p:nvSpPr>
            <p:spPr bwMode="auto">
              <a:xfrm>
                <a:off x="3040" y="2631"/>
                <a:ext cx="16" cy="27"/>
              </a:xfrm>
              <a:custGeom>
                <a:avLst/>
                <a:gdLst>
                  <a:gd name="T0" fmla="*/ 16 w 16"/>
                  <a:gd name="T1" fmla="*/ 0 h 27"/>
                  <a:gd name="T2" fmla="*/ 14 w 16"/>
                  <a:gd name="T3" fmla="*/ 7 h 27"/>
                  <a:gd name="T4" fmla="*/ 10 w 16"/>
                  <a:gd name="T5" fmla="*/ 15 h 27"/>
                  <a:gd name="T6" fmla="*/ 6 w 16"/>
                  <a:gd name="T7" fmla="*/ 20 h 27"/>
                  <a:gd name="T8" fmla="*/ 0 w 16"/>
                  <a:gd name="T9" fmla="*/ 27 h 27"/>
                  <a:gd name="T10" fmla="*/ 2 w 16"/>
                  <a:gd name="T11" fmla="*/ 20 h 27"/>
                  <a:gd name="T12" fmla="*/ 3 w 16"/>
                  <a:gd name="T13" fmla="*/ 13 h 27"/>
                  <a:gd name="T14" fmla="*/ 6 w 16"/>
                  <a:gd name="T15" fmla="*/ 6 h 27"/>
                  <a:gd name="T16" fmla="*/ 12 w 16"/>
                  <a:gd name="T17" fmla="*/ 0 h 27"/>
                  <a:gd name="T18" fmla="*/ 16 w 16"/>
                  <a:gd name="T19" fmla="*/ 0 h 2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27"/>
                  <a:gd name="T32" fmla="*/ 16 w 16"/>
                  <a:gd name="T33" fmla="*/ 27 h 2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27">
                    <a:moveTo>
                      <a:pt x="16" y="0"/>
                    </a:moveTo>
                    <a:lnTo>
                      <a:pt x="14" y="7"/>
                    </a:lnTo>
                    <a:lnTo>
                      <a:pt x="10" y="15"/>
                    </a:lnTo>
                    <a:lnTo>
                      <a:pt x="6" y="20"/>
                    </a:lnTo>
                    <a:lnTo>
                      <a:pt x="0" y="27"/>
                    </a:lnTo>
                    <a:lnTo>
                      <a:pt x="2" y="20"/>
                    </a:lnTo>
                    <a:lnTo>
                      <a:pt x="3" y="13"/>
                    </a:lnTo>
                    <a:lnTo>
                      <a:pt x="6" y="6"/>
                    </a:lnTo>
                    <a:lnTo>
                      <a:pt x="12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22" name="Freeform 605"/>
              <p:cNvSpPr>
                <a:spLocks/>
              </p:cNvSpPr>
              <p:nvPr/>
            </p:nvSpPr>
            <p:spPr bwMode="auto">
              <a:xfrm>
                <a:off x="3016" y="2636"/>
                <a:ext cx="17" cy="27"/>
              </a:xfrm>
              <a:custGeom>
                <a:avLst/>
                <a:gdLst>
                  <a:gd name="T0" fmla="*/ 17 w 17"/>
                  <a:gd name="T1" fmla="*/ 0 h 27"/>
                  <a:gd name="T2" fmla="*/ 13 w 17"/>
                  <a:gd name="T3" fmla="*/ 7 h 27"/>
                  <a:gd name="T4" fmla="*/ 8 w 17"/>
                  <a:gd name="T5" fmla="*/ 12 h 27"/>
                  <a:gd name="T6" fmla="*/ 4 w 17"/>
                  <a:gd name="T7" fmla="*/ 20 h 27"/>
                  <a:gd name="T8" fmla="*/ 0 w 17"/>
                  <a:gd name="T9" fmla="*/ 27 h 27"/>
                  <a:gd name="T10" fmla="*/ 1 w 17"/>
                  <a:gd name="T11" fmla="*/ 18 h 27"/>
                  <a:gd name="T12" fmla="*/ 4 w 17"/>
                  <a:gd name="T13" fmla="*/ 11 h 27"/>
                  <a:gd name="T14" fmla="*/ 10 w 17"/>
                  <a:gd name="T15" fmla="*/ 4 h 27"/>
                  <a:gd name="T16" fmla="*/ 17 w 17"/>
                  <a:gd name="T17" fmla="*/ 0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27"/>
                  <a:gd name="T29" fmla="*/ 17 w 17"/>
                  <a:gd name="T30" fmla="*/ 27 h 2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27">
                    <a:moveTo>
                      <a:pt x="17" y="0"/>
                    </a:moveTo>
                    <a:lnTo>
                      <a:pt x="13" y="7"/>
                    </a:lnTo>
                    <a:lnTo>
                      <a:pt x="8" y="12"/>
                    </a:lnTo>
                    <a:lnTo>
                      <a:pt x="4" y="20"/>
                    </a:lnTo>
                    <a:lnTo>
                      <a:pt x="0" y="27"/>
                    </a:lnTo>
                    <a:lnTo>
                      <a:pt x="1" y="18"/>
                    </a:lnTo>
                    <a:lnTo>
                      <a:pt x="4" y="11"/>
                    </a:lnTo>
                    <a:lnTo>
                      <a:pt x="10" y="4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23" name="Freeform 606"/>
              <p:cNvSpPr>
                <a:spLocks/>
              </p:cNvSpPr>
              <p:nvPr/>
            </p:nvSpPr>
            <p:spPr bwMode="auto">
              <a:xfrm>
                <a:off x="2990" y="2640"/>
                <a:ext cx="19" cy="24"/>
              </a:xfrm>
              <a:custGeom>
                <a:avLst/>
                <a:gdLst>
                  <a:gd name="T0" fmla="*/ 19 w 19"/>
                  <a:gd name="T1" fmla="*/ 0 h 24"/>
                  <a:gd name="T2" fmla="*/ 0 w 19"/>
                  <a:gd name="T3" fmla="*/ 24 h 24"/>
                  <a:gd name="T4" fmla="*/ 2 w 19"/>
                  <a:gd name="T5" fmla="*/ 17 h 24"/>
                  <a:gd name="T6" fmla="*/ 6 w 19"/>
                  <a:gd name="T7" fmla="*/ 8 h 24"/>
                  <a:gd name="T8" fmla="*/ 10 w 19"/>
                  <a:gd name="T9" fmla="*/ 3 h 24"/>
                  <a:gd name="T10" fmla="*/ 19 w 19"/>
                  <a:gd name="T11" fmla="*/ 0 h 2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"/>
                  <a:gd name="T19" fmla="*/ 0 h 24"/>
                  <a:gd name="T20" fmla="*/ 19 w 19"/>
                  <a:gd name="T21" fmla="*/ 24 h 2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" h="24">
                    <a:moveTo>
                      <a:pt x="19" y="0"/>
                    </a:moveTo>
                    <a:lnTo>
                      <a:pt x="0" y="24"/>
                    </a:lnTo>
                    <a:lnTo>
                      <a:pt x="2" y="17"/>
                    </a:lnTo>
                    <a:lnTo>
                      <a:pt x="6" y="8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24" name="Freeform 607"/>
              <p:cNvSpPr>
                <a:spLocks/>
              </p:cNvSpPr>
              <p:nvPr/>
            </p:nvSpPr>
            <p:spPr bwMode="auto">
              <a:xfrm>
                <a:off x="2966" y="2644"/>
                <a:ext cx="17" cy="30"/>
              </a:xfrm>
              <a:custGeom>
                <a:avLst/>
                <a:gdLst>
                  <a:gd name="T0" fmla="*/ 17 w 17"/>
                  <a:gd name="T1" fmla="*/ 0 h 30"/>
                  <a:gd name="T2" fmla="*/ 13 w 17"/>
                  <a:gd name="T3" fmla="*/ 7 h 30"/>
                  <a:gd name="T4" fmla="*/ 9 w 17"/>
                  <a:gd name="T5" fmla="*/ 16 h 30"/>
                  <a:gd name="T6" fmla="*/ 4 w 17"/>
                  <a:gd name="T7" fmla="*/ 23 h 30"/>
                  <a:gd name="T8" fmla="*/ 0 w 17"/>
                  <a:gd name="T9" fmla="*/ 30 h 30"/>
                  <a:gd name="T10" fmla="*/ 1 w 17"/>
                  <a:gd name="T11" fmla="*/ 23 h 30"/>
                  <a:gd name="T12" fmla="*/ 4 w 17"/>
                  <a:gd name="T13" fmla="*/ 17 h 30"/>
                  <a:gd name="T14" fmla="*/ 6 w 17"/>
                  <a:gd name="T15" fmla="*/ 10 h 30"/>
                  <a:gd name="T16" fmla="*/ 7 w 17"/>
                  <a:gd name="T17" fmla="*/ 2 h 30"/>
                  <a:gd name="T18" fmla="*/ 10 w 17"/>
                  <a:gd name="T19" fmla="*/ 0 h 30"/>
                  <a:gd name="T20" fmla="*/ 11 w 17"/>
                  <a:gd name="T21" fmla="*/ 0 h 30"/>
                  <a:gd name="T22" fmla="*/ 14 w 17"/>
                  <a:gd name="T23" fmla="*/ 0 h 30"/>
                  <a:gd name="T24" fmla="*/ 17 w 17"/>
                  <a:gd name="T25" fmla="*/ 0 h 3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"/>
                  <a:gd name="T40" fmla="*/ 0 h 30"/>
                  <a:gd name="T41" fmla="*/ 17 w 17"/>
                  <a:gd name="T42" fmla="*/ 30 h 3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" h="30">
                    <a:moveTo>
                      <a:pt x="17" y="0"/>
                    </a:moveTo>
                    <a:lnTo>
                      <a:pt x="13" y="7"/>
                    </a:lnTo>
                    <a:lnTo>
                      <a:pt x="9" y="16"/>
                    </a:lnTo>
                    <a:lnTo>
                      <a:pt x="4" y="23"/>
                    </a:lnTo>
                    <a:lnTo>
                      <a:pt x="0" y="30"/>
                    </a:lnTo>
                    <a:lnTo>
                      <a:pt x="1" y="23"/>
                    </a:lnTo>
                    <a:lnTo>
                      <a:pt x="4" y="17"/>
                    </a:lnTo>
                    <a:lnTo>
                      <a:pt x="6" y="10"/>
                    </a:lnTo>
                    <a:lnTo>
                      <a:pt x="7" y="2"/>
                    </a:lnTo>
                    <a:lnTo>
                      <a:pt x="10" y="0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25" name="Freeform 608"/>
              <p:cNvSpPr>
                <a:spLocks/>
              </p:cNvSpPr>
              <p:nvPr/>
            </p:nvSpPr>
            <p:spPr bwMode="auto">
              <a:xfrm>
                <a:off x="2939" y="2650"/>
                <a:ext cx="16" cy="31"/>
              </a:xfrm>
              <a:custGeom>
                <a:avLst/>
                <a:gdLst>
                  <a:gd name="T0" fmla="*/ 16 w 16"/>
                  <a:gd name="T1" fmla="*/ 0 h 31"/>
                  <a:gd name="T2" fmla="*/ 13 w 16"/>
                  <a:gd name="T3" fmla="*/ 7 h 31"/>
                  <a:gd name="T4" fmla="*/ 10 w 16"/>
                  <a:gd name="T5" fmla="*/ 16 h 31"/>
                  <a:gd name="T6" fmla="*/ 4 w 16"/>
                  <a:gd name="T7" fmla="*/ 23 h 31"/>
                  <a:gd name="T8" fmla="*/ 0 w 16"/>
                  <a:gd name="T9" fmla="*/ 31 h 31"/>
                  <a:gd name="T10" fmla="*/ 1 w 16"/>
                  <a:gd name="T11" fmla="*/ 23 h 31"/>
                  <a:gd name="T12" fmla="*/ 4 w 16"/>
                  <a:gd name="T13" fmla="*/ 14 h 31"/>
                  <a:gd name="T14" fmla="*/ 9 w 16"/>
                  <a:gd name="T15" fmla="*/ 6 h 31"/>
                  <a:gd name="T16" fmla="*/ 16 w 16"/>
                  <a:gd name="T17" fmla="*/ 0 h 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6"/>
                  <a:gd name="T28" fmla="*/ 0 h 31"/>
                  <a:gd name="T29" fmla="*/ 16 w 16"/>
                  <a:gd name="T30" fmla="*/ 31 h 3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6" h="31">
                    <a:moveTo>
                      <a:pt x="16" y="0"/>
                    </a:moveTo>
                    <a:lnTo>
                      <a:pt x="13" y="7"/>
                    </a:lnTo>
                    <a:lnTo>
                      <a:pt x="10" y="16"/>
                    </a:lnTo>
                    <a:lnTo>
                      <a:pt x="4" y="23"/>
                    </a:lnTo>
                    <a:lnTo>
                      <a:pt x="0" y="31"/>
                    </a:lnTo>
                    <a:lnTo>
                      <a:pt x="1" y="23"/>
                    </a:lnTo>
                    <a:lnTo>
                      <a:pt x="4" y="14"/>
                    </a:lnTo>
                    <a:lnTo>
                      <a:pt x="9" y="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26" name="Freeform 609"/>
              <p:cNvSpPr>
                <a:spLocks/>
              </p:cNvSpPr>
              <p:nvPr/>
            </p:nvSpPr>
            <p:spPr bwMode="auto">
              <a:xfrm>
                <a:off x="2913" y="2654"/>
                <a:ext cx="22" cy="36"/>
              </a:xfrm>
              <a:custGeom>
                <a:avLst/>
                <a:gdLst>
                  <a:gd name="T0" fmla="*/ 22 w 22"/>
                  <a:gd name="T1" fmla="*/ 0 h 36"/>
                  <a:gd name="T2" fmla="*/ 17 w 22"/>
                  <a:gd name="T3" fmla="*/ 10 h 36"/>
                  <a:gd name="T4" fmla="*/ 12 w 22"/>
                  <a:gd name="T5" fmla="*/ 19 h 36"/>
                  <a:gd name="T6" fmla="*/ 6 w 22"/>
                  <a:gd name="T7" fmla="*/ 27 h 36"/>
                  <a:gd name="T8" fmla="*/ 0 w 22"/>
                  <a:gd name="T9" fmla="*/ 36 h 36"/>
                  <a:gd name="T10" fmla="*/ 2 w 22"/>
                  <a:gd name="T11" fmla="*/ 27 h 36"/>
                  <a:gd name="T12" fmla="*/ 5 w 22"/>
                  <a:gd name="T13" fmla="*/ 19 h 36"/>
                  <a:gd name="T14" fmla="*/ 9 w 22"/>
                  <a:gd name="T15" fmla="*/ 12 h 36"/>
                  <a:gd name="T16" fmla="*/ 12 w 22"/>
                  <a:gd name="T17" fmla="*/ 3 h 36"/>
                  <a:gd name="T18" fmla="*/ 15 w 22"/>
                  <a:gd name="T19" fmla="*/ 2 h 36"/>
                  <a:gd name="T20" fmla="*/ 16 w 22"/>
                  <a:gd name="T21" fmla="*/ 0 h 36"/>
                  <a:gd name="T22" fmla="*/ 19 w 22"/>
                  <a:gd name="T23" fmla="*/ 0 h 36"/>
                  <a:gd name="T24" fmla="*/ 22 w 22"/>
                  <a:gd name="T25" fmla="*/ 0 h 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2"/>
                  <a:gd name="T40" fmla="*/ 0 h 36"/>
                  <a:gd name="T41" fmla="*/ 22 w 22"/>
                  <a:gd name="T42" fmla="*/ 36 h 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2" h="36">
                    <a:moveTo>
                      <a:pt x="22" y="0"/>
                    </a:moveTo>
                    <a:lnTo>
                      <a:pt x="17" y="10"/>
                    </a:lnTo>
                    <a:lnTo>
                      <a:pt x="12" y="19"/>
                    </a:lnTo>
                    <a:lnTo>
                      <a:pt x="6" y="27"/>
                    </a:lnTo>
                    <a:lnTo>
                      <a:pt x="0" y="36"/>
                    </a:lnTo>
                    <a:lnTo>
                      <a:pt x="2" y="27"/>
                    </a:lnTo>
                    <a:lnTo>
                      <a:pt x="5" y="19"/>
                    </a:lnTo>
                    <a:lnTo>
                      <a:pt x="9" y="12"/>
                    </a:lnTo>
                    <a:lnTo>
                      <a:pt x="12" y="3"/>
                    </a:lnTo>
                    <a:lnTo>
                      <a:pt x="15" y="2"/>
                    </a:lnTo>
                    <a:lnTo>
                      <a:pt x="16" y="0"/>
                    </a:lnTo>
                    <a:lnTo>
                      <a:pt x="19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27" name="Freeform 610"/>
              <p:cNvSpPr>
                <a:spLocks/>
              </p:cNvSpPr>
              <p:nvPr/>
            </p:nvSpPr>
            <p:spPr bwMode="auto">
              <a:xfrm>
                <a:off x="3254" y="2661"/>
                <a:ext cx="251" cy="240"/>
              </a:xfrm>
              <a:custGeom>
                <a:avLst/>
                <a:gdLst>
                  <a:gd name="T0" fmla="*/ 137 w 251"/>
                  <a:gd name="T1" fmla="*/ 119 h 240"/>
                  <a:gd name="T2" fmla="*/ 141 w 251"/>
                  <a:gd name="T3" fmla="*/ 123 h 240"/>
                  <a:gd name="T4" fmla="*/ 145 w 251"/>
                  <a:gd name="T5" fmla="*/ 128 h 240"/>
                  <a:gd name="T6" fmla="*/ 149 w 251"/>
                  <a:gd name="T7" fmla="*/ 133 h 240"/>
                  <a:gd name="T8" fmla="*/ 155 w 251"/>
                  <a:gd name="T9" fmla="*/ 136 h 240"/>
                  <a:gd name="T10" fmla="*/ 167 w 251"/>
                  <a:gd name="T11" fmla="*/ 147 h 240"/>
                  <a:gd name="T12" fmla="*/ 178 w 251"/>
                  <a:gd name="T13" fmla="*/ 158 h 240"/>
                  <a:gd name="T14" fmla="*/ 189 w 251"/>
                  <a:gd name="T15" fmla="*/ 168 h 240"/>
                  <a:gd name="T16" fmla="*/ 202 w 251"/>
                  <a:gd name="T17" fmla="*/ 180 h 240"/>
                  <a:gd name="T18" fmla="*/ 214 w 251"/>
                  <a:gd name="T19" fmla="*/ 190 h 240"/>
                  <a:gd name="T20" fmla="*/ 225 w 251"/>
                  <a:gd name="T21" fmla="*/ 201 h 240"/>
                  <a:gd name="T22" fmla="*/ 238 w 251"/>
                  <a:gd name="T23" fmla="*/ 213 h 240"/>
                  <a:gd name="T24" fmla="*/ 249 w 251"/>
                  <a:gd name="T25" fmla="*/ 224 h 240"/>
                  <a:gd name="T26" fmla="*/ 251 w 251"/>
                  <a:gd name="T27" fmla="*/ 228 h 240"/>
                  <a:gd name="T28" fmla="*/ 251 w 251"/>
                  <a:gd name="T29" fmla="*/ 233 h 240"/>
                  <a:gd name="T30" fmla="*/ 251 w 251"/>
                  <a:gd name="T31" fmla="*/ 237 h 240"/>
                  <a:gd name="T32" fmla="*/ 251 w 251"/>
                  <a:gd name="T33" fmla="*/ 240 h 240"/>
                  <a:gd name="T34" fmla="*/ 226 w 251"/>
                  <a:gd name="T35" fmla="*/ 221 h 240"/>
                  <a:gd name="T36" fmla="*/ 204 w 251"/>
                  <a:gd name="T37" fmla="*/ 201 h 240"/>
                  <a:gd name="T38" fmla="*/ 182 w 251"/>
                  <a:gd name="T39" fmla="*/ 181 h 240"/>
                  <a:gd name="T40" fmla="*/ 159 w 251"/>
                  <a:gd name="T41" fmla="*/ 160 h 240"/>
                  <a:gd name="T42" fmla="*/ 138 w 251"/>
                  <a:gd name="T43" fmla="*/ 138 h 240"/>
                  <a:gd name="T44" fmla="*/ 117 w 251"/>
                  <a:gd name="T45" fmla="*/ 116 h 240"/>
                  <a:gd name="T46" fmla="*/ 95 w 251"/>
                  <a:gd name="T47" fmla="*/ 94 h 240"/>
                  <a:gd name="T48" fmla="*/ 74 w 251"/>
                  <a:gd name="T49" fmla="*/ 73 h 240"/>
                  <a:gd name="T50" fmla="*/ 64 w 251"/>
                  <a:gd name="T51" fmla="*/ 66 h 240"/>
                  <a:gd name="T52" fmla="*/ 55 w 251"/>
                  <a:gd name="T53" fmla="*/ 57 h 240"/>
                  <a:gd name="T54" fmla="*/ 45 w 251"/>
                  <a:gd name="T55" fmla="*/ 49 h 240"/>
                  <a:gd name="T56" fmla="*/ 37 w 251"/>
                  <a:gd name="T57" fmla="*/ 40 h 240"/>
                  <a:gd name="T58" fmla="*/ 28 w 251"/>
                  <a:gd name="T59" fmla="*/ 32 h 240"/>
                  <a:gd name="T60" fmla="*/ 20 w 251"/>
                  <a:gd name="T61" fmla="*/ 23 h 240"/>
                  <a:gd name="T62" fmla="*/ 10 w 251"/>
                  <a:gd name="T63" fmla="*/ 14 h 240"/>
                  <a:gd name="T64" fmla="*/ 1 w 251"/>
                  <a:gd name="T65" fmla="*/ 7 h 240"/>
                  <a:gd name="T66" fmla="*/ 1 w 251"/>
                  <a:gd name="T67" fmla="*/ 6 h 240"/>
                  <a:gd name="T68" fmla="*/ 0 w 251"/>
                  <a:gd name="T69" fmla="*/ 3 h 240"/>
                  <a:gd name="T70" fmla="*/ 0 w 251"/>
                  <a:gd name="T71" fmla="*/ 2 h 240"/>
                  <a:gd name="T72" fmla="*/ 1 w 251"/>
                  <a:gd name="T73" fmla="*/ 0 h 240"/>
                  <a:gd name="T74" fmla="*/ 18 w 251"/>
                  <a:gd name="T75" fmla="*/ 13 h 240"/>
                  <a:gd name="T76" fmla="*/ 35 w 251"/>
                  <a:gd name="T77" fmla="*/ 27 h 240"/>
                  <a:gd name="T78" fmla="*/ 53 w 251"/>
                  <a:gd name="T79" fmla="*/ 42 h 240"/>
                  <a:gd name="T80" fmla="*/ 70 w 251"/>
                  <a:gd name="T81" fmla="*/ 57 h 240"/>
                  <a:gd name="T82" fmla="*/ 87 w 251"/>
                  <a:gd name="T83" fmla="*/ 71 h 240"/>
                  <a:gd name="T84" fmla="*/ 104 w 251"/>
                  <a:gd name="T85" fmla="*/ 87 h 240"/>
                  <a:gd name="T86" fmla="*/ 120 w 251"/>
                  <a:gd name="T87" fmla="*/ 103 h 240"/>
                  <a:gd name="T88" fmla="*/ 137 w 251"/>
                  <a:gd name="T89" fmla="*/ 119 h 24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51"/>
                  <a:gd name="T136" fmla="*/ 0 h 240"/>
                  <a:gd name="T137" fmla="*/ 251 w 251"/>
                  <a:gd name="T138" fmla="*/ 240 h 24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51" h="240">
                    <a:moveTo>
                      <a:pt x="137" y="119"/>
                    </a:moveTo>
                    <a:lnTo>
                      <a:pt x="141" y="123"/>
                    </a:lnTo>
                    <a:lnTo>
                      <a:pt x="145" y="128"/>
                    </a:lnTo>
                    <a:lnTo>
                      <a:pt x="149" y="133"/>
                    </a:lnTo>
                    <a:lnTo>
                      <a:pt x="155" y="136"/>
                    </a:lnTo>
                    <a:lnTo>
                      <a:pt x="167" y="147"/>
                    </a:lnTo>
                    <a:lnTo>
                      <a:pt x="178" y="158"/>
                    </a:lnTo>
                    <a:lnTo>
                      <a:pt x="189" y="168"/>
                    </a:lnTo>
                    <a:lnTo>
                      <a:pt x="202" y="180"/>
                    </a:lnTo>
                    <a:lnTo>
                      <a:pt x="214" y="190"/>
                    </a:lnTo>
                    <a:lnTo>
                      <a:pt x="225" y="201"/>
                    </a:lnTo>
                    <a:lnTo>
                      <a:pt x="238" y="213"/>
                    </a:lnTo>
                    <a:lnTo>
                      <a:pt x="249" y="224"/>
                    </a:lnTo>
                    <a:lnTo>
                      <a:pt x="251" y="228"/>
                    </a:lnTo>
                    <a:lnTo>
                      <a:pt x="251" y="233"/>
                    </a:lnTo>
                    <a:lnTo>
                      <a:pt x="251" y="237"/>
                    </a:lnTo>
                    <a:lnTo>
                      <a:pt x="251" y="240"/>
                    </a:lnTo>
                    <a:lnTo>
                      <a:pt x="226" y="221"/>
                    </a:lnTo>
                    <a:lnTo>
                      <a:pt x="204" y="201"/>
                    </a:lnTo>
                    <a:lnTo>
                      <a:pt x="182" y="181"/>
                    </a:lnTo>
                    <a:lnTo>
                      <a:pt x="159" y="160"/>
                    </a:lnTo>
                    <a:lnTo>
                      <a:pt x="138" y="138"/>
                    </a:lnTo>
                    <a:lnTo>
                      <a:pt x="117" y="116"/>
                    </a:lnTo>
                    <a:lnTo>
                      <a:pt x="95" y="94"/>
                    </a:lnTo>
                    <a:lnTo>
                      <a:pt x="74" y="73"/>
                    </a:lnTo>
                    <a:lnTo>
                      <a:pt x="64" y="66"/>
                    </a:lnTo>
                    <a:lnTo>
                      <a:pt x="55" y="57"/>
                    </a:lnTo>
                    <a:lnTo>
                      <a:pt x="45" y="49"/>
                    </a:lnTo>
                    <a:lnTo>
                      <a:pt x="37" y="40"/>
                    </a:lnTo>
                    <a:lnTo>
                      <a:pt x="28" y="32"/>
                    </a:lnTo>
                    <a:lnTo>
                      <a:pt x="20" y="23"/>
                    </a:lnTo>
                    <a:lnTo>
                      <a:pt x="10" y="14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18" y="13"/>
                    </a:lnTo>
                    <a:lnTo>
                      <a:pt x="35" y="27"/>
                    </a:lnTo>
                    <a:lnTo>
                      <a:pt x="53" y="42"/>
                    </a:lnTo>
                    <a:lnTo>
                      <a:pt x="70" y="57"/>
                    </a:lnTo>
                    <a:lnTo>
                      <a:pt x="87" y="71"/>
                    </a:lnTo>
                    <a:lnTo>
                      <a:pt x="104" y="87"/>
                    </a:lnTo>
                    <a:lnTo>
                      <a:pt x="120" y="103"/>
                    </a:lnTo>
                    <a:lnTo>
                      <a:pt x="137" y="119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28" name="Freeform 611"/>
              <p:cNvSpPr>
                <a:spLocks/>
              </p:cNvSpPr>
              <p:nvPr/>
            </p:nvSpPr>
            <p:spPr bwMode="auto">
              <a:xfrm>
                <a:off x="2892" y="2661"/>
                <a:ext cx="14" cy="27"/>
              </a:xfrm>
              <a:custGeom>
                <a:avLst/>
                <a:gdLst>
                  <a:gd name="T0" fmla="*/ 14 w 14"/>
                  <a:gd name="T1" fmla="*/ 0 h 27"/>
                  <a:gd name="T2" fmla="*/ 11 w 14"/>
                  <a:gd name="T3" fmla="*/ 7 h 27"/>
                  <a:gd name="T4" fmla="*/ 9 w 14"/>
                  <a:gd name="T5" fmla="*/ 14 h 27"/>
                  <a:gd name="T6" fmla="*/ 4 w 14"/>
                  <a:gd name="T7" fmla="*/ 20 h 27"/>
                  <a:gd name="T8" fmla="*/ 0 w 14"/>
                  <a:gd name="T9" fmla="*/ 27 h 27"/>
                  <a:gd name="T10" fmla="*/ 1 w 14"/>
                  <a:gd name="T11" fmla="*/ 22 h 27"/>
                  <a:gd name="T12" fmla="*/ 3 w 14"/>
                  <a:gd name="T13" fmla="*/ 14 h 27"/>
                  <a:gd name="T14" fmla="*/ 7 w 14"/>
                  <a:gd name="T15" fmla="*/ 7 h 27"/>
                  <a:gd name="T16" fmla="*/ 10 w 14"/>
                  <a:gd name="T17" fmla="*/ 0 h 27"/>
                  <a:gd name="T18" fmla="*/ 14 w 14"/>
                  <a:gd name="T19" fmla="*/ 0 h 2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27"/>
                  <a:gd name="T32" fmla="*/ 14 w 14"/>
                  <a:gd name="T33" fmla="*/ 27 h 2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27">
                    <a:moveTo>
                      <a:pt x="14" y="0"/>
                    </a:moveTo>
                    <a:lnTo>
                      <a:pt x="11" y="7"/>
                    </a:lnTo>
                    <a:lnTo>
                      <a:pt x="9" y="14"/>
                    </a:lnTo>
                    <a:lnTo>
                      <a:pt x="4" y="20"/>
                    </a:lnTo>
                    <a:lnTo>
                      <a:pt x="0" y="27"/>
                    </a:lnTo>
                    <a:lnTo>
                      <a:pt x="1" y="22"/>
                    </a:lnTo>
                    <a:lnTo>
                      <a:pt x="3" y="14"/>
                    </a:lnTo>
                    <a:lnTo>
                      <a:pt x="7" y="7"/>
                    </a:lnTo>
                    <a:lnTo>
                      <a:pt x="10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29" name="Freeform 612"/>
              <p:cNvSpPr>
                <a:spLocks/>
              </p:cNvSpPr>
              <p:nvPr/>
            </p:nvSpPr>
            <p:spPr bwMode="auto">
              <a:xfrm>
                <a:off x="2863" y="2668"/>
                <a:ext cx="19" cy="32"/>
              </a:xfrm>
              <a:custGeom>
                <a:avLst/>
                <a:gdLst>
                  <a:gd name="T0" fmla="*/ 19 w 19"/>
                  <a:gd name="T1" fmla="*/ 5 h 32"/>
                  <a:gd name="T2" fmla="*/ 0 w 19"/>
                  <a:gd name="T3" fmla="*/ 32 h 32"/>
                  <a:gd name="T4" fmla="*/ 2 w 19"/>
                  <a:gd name="T5" fmla="*/ 25 h 32"/>
                  <a:gd name="T6" fmla="*/ 6 w 19"/>
                  <a:gd name="T7" fmla="*/ 15 h 32"/>
                  <a:gd name="T8" fmla="*/ 12 w 19"/>
                  <a:gd name="T9" fmla="*/ 6 h 32"/>
                  <a:gd name="T10" fmla="*/ 19 w 19"/>
                  <a:gd name="T11" fmla="*/ 0 h 32"/>
                  <a:gd name="T12" fmla="*/ 19 w 19"/>
                  <a:gd name="T13" fmla="*/ 5 h 3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"/>
                  <a:gd name="T22" fmla="*/ 0 h 32"/>
                  <a:gd name="T23" fmla="*/ 19 w 19"/>
                  <a:gd name="T24" fmla="*/ 32 h 3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" h="32">
                    <a:moveTo>
                      <a:pt x="19" y="5"/>
                    </a:moveTo>
                    <a:lnTo>
                      <a:pt x="0" y="32"/>
                    </a:lnTo>
                    <a:lnTo>
                      <a:pt x="2" y="25"/>
                    </a:lnTo>
                    <a:lnTo>
                      <a:pt x="6" y="15"/>
                    </a:lnTo>
                    <a:lnTo>
                      <a:pt x="12" y="6"/>
                    </a:lnTo>
                    <a:lnTo>
                      <a:pt x="19" y="0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30" name="Freeform 613"/>
              <p:cNvSpPr>
                <a:spLocks/>
              </p:cNvSpPr>
              <p:nvPr/>
            </p:nvSpPr>
            <p:spPr bwMode="auto">
              <a:xfrm>
                <a:off x="3119" y="2670"/>
                <a:ext cx="21" cy="10"/>
              </a:xfrm>
              <a:custGeom>
                <a:avLst/>
                <a:gdLst>
                  <a:gd name="T0" fmla="*/ 21 w 21"/>
                  <a:gd name="T1" fmla="*/ 5 h 10"/>
                  <a:gd name="T2" fmla="*/ 21 w 21"/>
                  <a:gd name="T3" fmla="*/ 10 h 10"/>
                  <a:gd name="T4" fmla="*/ 15 w 21"/>
                  <a:gd name="T5" fmla="*/ 8 h 10"/>
                  <a:gd name="T6" fmla="*/ 9 w 21"/>
                  <a:gd name="T7" fmla="*/ 5 h 10"/>
                  <a:gd name="T8" fmla="*/ 4 w 21"/>
                  <a:gd name="T9" fmla="*/ 3 h 10"/>
                  <a:gd name="T10" fmla="*/ 0 w 21"/>
                  <a:gd name="T11" fmla="*/ 0 h 10"/>
                  <a:gd name="T12" fmla="*/ 5 w 21"/>
                  <a:gd name="T13" fmla="*/ 0 h 10"/>
                  <a:gd name="T14" fmla="*/ 11 w 21"/>
                  <a:gd name="T15" fmla="*/ 0 h 10"/>
                  <a:gd name="T16" fmla="*/ 17 w 21"/>
                  <a:gd name="T17" fmla="*/ 1 h 10"/>
                  <a:gd name="T18" fmla="*/ 21 w 21"/>
                  <a:gd name="T19" fmla="*/ 5 h 1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1"/>
                  <a:gd name="T31" fmla="*/ 0 h 10"/>
                  <a:gd name="T32" fmla="*/ 21 w 21"/>
                  <a:gd name="T33" fmla="*/ 10 h 1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1" h="10">
                    <a:moveTo>
                      <a:pt x="21" y="5"/>
                    </a:moveTo>
                    <a:lnTo>
                      <a:pt x="21" y="10"/>
                    </a:lnTo>
                    <a:lnTo>
                      <a:pt x="15" y="8"/>
                    </a:lnTo>
                    <a:lnTo>
                      <a:pt x="9" y="5"/>
                    </a:lnTo>
                    <a:lnTo>
                      <a:pt x="4" y="3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11" y="0"/>
                    </a:lnTo>
                    <a:lnTo>
                      <a:pt x="17" y="1"/>
                    </a:lnTo>
                    <a:lnTo>
                      <a:pt x="21" y="5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31" name="Freeform 614"/>
              <p:cNvSpPr>
                <a:spLocks/>
              </p:cNvSpPr>
              <p:nvPr/>
            </p:nvSpPr>
            <p:spPr bwMode="auto">
              <a:xfrm>
                <a:off x="3083" y="2671"/>
                <a:ext cx="60" cy="32"/>
              </a:xfrm>
              <a:custGeom>
                <a:avLst/>
                <a:gdLst>
                  <a:gd name="T0" fmla="*/ 54 w 60"/>
                  <a:gd name="T1" fmla="*/ 23 h 32"/>
                  <a:gd name="T2" fmla="*/ 55 w 60"/>
                  <a:gd name="T3" fmla="*/ 24 h 32"/>
                  <a:gd name="T4" fmla="*/ 57 w 60"/>
                  <a:gd name="T5" fmla="*/ 27 h 32"/>
                  <a:gd name="T6" fmla="*/ 60 w 60"/>
                  <a:gd name="T7" fmla="*/ 29 h 32"/>
                  <a:gd name="T8" fmla="*/ 60 w 60"/>
                  <a:gd name="T9" fmla="*/ 32 h 32"/>
                  <a:gd name="T10" fmla="*/ 54 w 60"/>
                  <a:gd name="T11" fmla="*/ 30 h 32"/>
                  <a:gd name="T12" fmla="*/ 47 w 60"/>
                  <a:gd name="T13" fmla="*/ 27 h 32"/>
                  <a:gd name="T14" fmla="*/ 41 w 60"/>
                  <a:gd name="T15" fmla="*/ 23 h 32"/>
                  <a:gd name="T16" fmla="*/ 36 w 60"/>
                  <a:gd name="T17" fmla="*/ 20 h 32"/>
                  <a:gd name="T18" fmla="*/ 30 w 60"/>
                  <a:gd name="T19" fmla="*/ 16 h 32"/>
                  <a:gd name="T20" fmla="*/ 24 w 60"/>
                  <a:gd name="T21" fmla="*/ 13 h 32"/>
                  <a:gd name="T22" fmla="*/ 17 w 60"/>
                  <a:gd name="T23" fmla="*/ 10 h 32"/>
                  <a:gd name="T24" fmla="*/ 11 w 60"/>
                  <a:gd name="T25" fmla="*/ 7 h 32"/>
                  <a:gd name="T26" fmla="*/ 8 w 60"/>
                  <a:gd name="T27" fmla="*/ 6 h 32"/>
                  <a:gd name="T28" fmla="*/ 6 w 60"/>
                  <a:gd name="T29" fmla="*/ 4 h 32"/>
                  <a:gd name="T30" fmla="*/ 3 w 60"/>
                  <a:gd name="T31" fmla="*/ 4 h 32"/>
                  <a:gd name="T32" fmla="*/ 0 w 60"/>
                  <a:gd name="T33" fmla="*/ 3 h 32"/>
                  <a:gd name="T34" fmla="*/ 6 w 60"/>
                  <a:gd name="T35" fmla="*/ 0 h 32"/>
                  <a:gd name="T36" fmla="*/ 13 w 60"/>
                  <a:gd name="T37" fmla="*/ 0 h 32"/>
                  <a:gd name="T38" fmla="*/ 18 w 60"/>
                  <a:gd name="T39" fmla="*/ 2 h 32"/>
                  <a:gd name="T40" fmla="*/ 24 w 60"/>
                  <a:gd name="T41" fmla="*/ 4 h 32"/>
                  <a:gd name="T42" fmla="*/ 28 w 60"/>
                  <a:gd name="T43" fmla="*/ 7 h 32"/>
                  <a:gd name="T44" fmla="*/ 34 w 60"/>
                  <a:gd name="T45" fmla="*/ 10 h 32"/>
                  <a:gd name="T46" fmla="*/ 40 w 60"/>
                  <a:gd name="T47" fmla="*/ 13 h 32"/>
                  <a:gd name="T48" fmla="*/ 44 w 60"/>
                  <a:gd name="T49" fmla="*/ 16 h 32"/>
                  <a:gd name="T50" fmla="*/ 54 w 60"/>
                  <a:gd name="T51" fmla="*/ 23 h 3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0"/>
                  <a:gd name="T79" fmla="*/ 0 h 32"/>
                  <a:gd name="T80" fmla="*/ 60 w 60"/>
                  <a:gd name="T81" fmla="*/ 32 h 3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0" h="32">
                    <a:moveTo>
                      <a:pt x="54" y="23"/>
                    </a:moveTo>
                    <a:lnTo>
                      <a:pt x="55" y="24"/>
                    </a:lnTo>
                    <a:lnTo>
                      <a:pt x="57" y="27"/>
                    </a:lnTo>
                    <a:lnTo>
                      <a:pt x="60" y="29"/>
                    </a:lnTo>
                    <a:lnTo>
                      <a:pt x="60" y="32"/>
                    </a:lnTo>
                    <a:lnTo>
                      <a:pt x="54" y="30"/>
                    </a:lnTo>
                    <a:lnTo>
                      <a:pt x="47" y="27"/>
                    </a:lnTo>
                    <a:lnTo>
                      <a:pt x="41" y="23"/>
                    </a:lnTo>
                    <a:lnTo>
                      <a:pt x="36" y="20"/>
                    </a:lnTo>
                    <a:lnTo>
                      <a:pt x="30" y="16"/>
                    </a:lnTo>
                    <a:lnTo>
                      <a:pt x="24" y="13"/>
                    </a:lnTo>
                    <a:lnTo>
                      <a:pt x="17" y="10"/>
                    </a:lnTo>
                    <a:lnTo>
                      <a:pt x="11" y="7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3" y="4"/>
                    </a:lnTo>
                    <a:lnTo>
                      <a:pt x="0" y="3"/>
                    </a:lnTo>
                    <a:lnTo>
                      <a:pt x="6" y="0"/>
                    </a:lnTo>
                    <a:lnTo>
                      <a:pt x="13" y="0"/>
                    </a:lnTo>
                    <a:lnTo>
                      <a:pt x="18" y="2"/>
                    </a:lnTo>
                    <a:lnTo>
                      <a:pt x="24" y="4"/>
                    </a:lnTo>
                    <a:lnTo>
                      <a:pt x="28" y="7"/>
                    </a:lnTo>
                    <a:lnTo>
                      <a:pt x="34" y="10"/>
                    </a:lnTo>
                    <a:lnTo>
                      <a:pt x="40" y="13"/>
                    </a:lnTo>
                    <a:lnTo>
                      <a:pt x="44" y="16"/>
                    </a:lnTo>
                    <a:lnTo>
                      <a:pt x="54" y="23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32" name="Freeform 615"/>
              <p:cNvSpPr>
                <a:spLocks/>
              </p:cNvSpPr>
              <p:nvPr/>
            </p:nvSpPr>
            <p:spPr bwMode="auto">
              <a:xfrm>
                <a:off x="3052" y="2675"/>
                <a:ext cx="92" cy="52"/>
              </a:xfrm>
              <a:custGeom>
                <a:avLst/>
                <a:gdLst>
                  <a:gd name="T0" fmla="*/ 89 w 92"/>
                  <a:gd name="T1" fmla="*/ 45 h 52"/>
                  <a:gd name="T2" fmla="*/ 91 w 92"/>
                  <a:gd name="T3" fmla="*/ 46 h 52"/>
                  <a:gd name="T4" fmla="*/ 91 w 92"/>
                  <a:gd name="T5" fmla="*/ 48 h 52"/>
                  <a:gd name="T6" fmla="*/ 92 w 92"/>
                  <a:gd name="T7" fmla="*/ 50 h 52"/>
                  <a:gd name="T8" fmla="*/ 92 w 92"/>
                  <a:gd name="T9" fmla="*/ 52 h 52"/>
                  <a:gd name="T10" fmla="*/ 88 w 92"/>
                  <a:gd name="T11" fmla="*/ 52 h 52"/>
                  <a:gd name="T12" fmla="*/ 76 w 92"/>
                  <a:gd name="T13" fmla="*/ 45 h 52"/>
                  <a:gd name="T14" fmla="*/ 67 w 92"/>
                  <a:gd name="T15" fmla="*/ 38 h 52"/>
                  <a:gd name="T16" fmla="*/ 55 w 92"/>
                  <a:gd name="T17" fmla="*/ 32 h 52"/>
                  <a:gd name="T18" fmla="*/ 44 w 92"/>
                  <a:gd name="T19" fmla="*/ 26 h 52"/>
                  <a:gd name="T20" fmla="*/ 32 w 92"/>
                  <a:gd name="T21" fmla="*/ 20 h 52"/>
                  <a:gd name="T22" fmla="*/ 21 w 92"/>
                  <a:gd name="T23" fmla="*/ 15 h 52"/>
                  <a:gd name="T24" fmla="*/ 11 w 92"/>
                  <a:gd name="T25" fmla="*/ 8 h 52"/>
                  <a:gd name="T26" fmla="*/ 0 w 92"/>
                  <a:gd name="T27" fmla="*/ 2 h 52"/>
                  <a:gd name="T28" fmla="*/ 7 w 92"/>
                  <a:gd name="T29" fmla="*/ 0 h 52"/>
                  <a:gd name="T30" fmla="*/ 14 w 92"/>
                  <a:gd name="T31" fmla="*/ 0 h 52"/>
                  <a:gd name="T32" fmla="*/ 21 w 92"/>
                  <a:gd name="T33" fmla="*/ 2 h 52"/>
                  <a:gd name="T34" fmla="*/ 28 w 92"/>
                  <a:gd name="T35" fmla="*/ 5 h 52"/>
                  <a:gd name="T36" fmla="*/ 34 w 92"/>
                  <a:gd name="T37" fmla="*/ 9 h 52"/>
                  <a:gd name="T38" fmla="*/ 41 w 92"/>
                  <a:gd name="T39" fmla="*/ 13 h 52"/>
                  <a:gd name="T40" fmla="*/ 47 w 92"/>
                  <a:gd name="T41" fmla="*/ 16 h 52"/>
                  <a:gd name="T42" fmla="*/ 54 w 92"/>
                  <a:gd name="T43" fmla="*/ 20 h 52"/>
                  <a:gd name="T44" fmla="*/ 89 w 92"/>
                  <a:gd name="T45" fmla="*/ 45 h 5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92"/>
                  <a:gd name="T70" fmla="*/ 0 h 52"/>
                  <a:gd name="T71" fmla="*/ 92 w 92"/>
                  <a:gd name="T72" fmla="*/ 52 h 52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92" h="52">
                    <a:moveTo>
                      <a:pt x="89" y="45"/>
                    </a:moveTo>
                    <a:lnTo>
                      <a:pt x="91" y="46"/>
                    </a:lnTo>
                    <a:lnTo>
                      <a:pt x="91" y="48"/>
                    </a:lnTo>
                    <a:lnTo>
                      <a:pt x="92" y="50"/>
                    </a:lnTo>
                    <a:lnTo>
                      <a:pt x="92" y="52"/>
                    </a:lnTo>
                    <a:lnTo>
                      <a:pt x="88" y="52"/>
                    </a:lnTo>
                    <a:lnTo>
                      <a:pt x="76" y="45"/>
                    </a:lnTo>
                    <a:lnTo>
                      <a:pt x="67" y="38"/>
                    </a:lnTo>
                    <a:lnTo>
                      <a:pt x="55" y="32"/>
                    </a:lnTo>
                    <a:lnTo>
                      <a:pt x="44" y="26"/>
                    </a:lnTo>
                    <a:lnTo>
                      <a:pt x="32" y="20"/>
                    </a:lnTo>
                    <a:lnTo>
                      <a:pt x="21" y="15"/>
                    </a:lnTo>
                    <a:lnTo>
                      <a:pt x="11" y="8"/>
                    </a:lnTo>
                    <a:lnTo>
                      <a:pt x="0" y="2"/>
                    </a:lnTo>
                    <a:lnTo>
                      <a:pt x="7" y="0"/>
                    </a:lnTo>
                    <a:lnTo>
                      <a:pt x="14" y="0"/>
                    </a:lnTo>
                    <a:lnTo>
                      <a:pt x="21" y="2"/>
                    </a:lnTo>
                    <a:lnTo>
                      <a:pt x="28" y="5"/>
                    </a:lnTo>
                    <a:lnTo>
                      <a:pt x="34" y="9"/>
                    </a:lnTo>
                    <a:lnTo>
                      <a:pt x="41" y="13"/>
                    </a:lnTo>
                    <a:lnTo>
                      <a:pt x="47" y="16"/>
                    </a:lnTo>
                    <a:lnTo>
                      <a:pt x="54" y="20"/>
                    </a:lnTo>
                    <a:lnTo>
                      <a:pt x="89" y="45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33" name="Freeform 616"/>
              <p:cNvSpPr>
                <a:spLocks/>
              </p:cNvSpPr>
              <p:nvPr/>
            </p:nvSpPr>
            <p:spPr bwMode="auto">
              <a:xfrm>
                <a:off x="2831" y="2680"/>
                <a:ext cx="22" cy="37"/>
              </a:xfrm>
              <a:custGeom>
                <a:avLst/>
                <a:gdLst>
                  <a:gd name="T0" fmla="*/ 22 w 22"/>
                  <a:gd name="T1" fmla="*/ 0 h 37"/>
                  <a:gd name="T2" fmla="*/ 18 w 22"/>
                  <a:gd name="T3" fmla="*/ 10 h 37"/>
                  <a:gd name="T4" fmla="*/ 13 w 22"/>
                  <a:gd name="T5" fmla="*/ 18 h 37"/>
                  <a:gd name="T6" fmla="*/ 5 w 22"/>
                  <a:gd name="T7" fmla="*/ 27 h 37"/>
                  <a:gd name="T8" fmla="*/ 0 w 22"/>
                  <a:gd name="T9" fmla="*/ 37 h 37"/>
                  <a:gd name="T10" fmla="*/ 3 w 22"/>
                  <a:gd name="T11" fmla="*/ 27 h 37"/>
                  <a:gd name="T12" fmla="*/ 8 w 22"/>
                  <a:gd name="T13" fmla="*/ 18 h 37"/>
                  <a:gd name="T14" fmla="*/ 14 w 22"/>
                  <a:gd name="T15" fmla="*/ 8 h 37"/>
                  <a:gd name="T16" fmla="*/ 20 w 22"/>
                  <a:gd name="T17" fmla="*/ 0 h 37"/>
                  <a:gd name="T18" fmla="*/ 22 w 22"/>
                  <a:gd name="T19" fmla="*/ 0 h 3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"/>
                  <a:gd name="T31" fmla="*/ 0 h 37"/>
                  <a:gd name="T32" fmla="*/ 22 w 22"/>
                  <a:gd name="T33" fmla="*/ 37 h 3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" h="37">
                    <a:moveTo>
                      <a:pt x="22" y="0"/>
                    </a:moveTo>
                    <a:lnTo>
                      <a:pt x="18" y="10"/>
                    </a:lnTo>
                    <a:lnTo>
                      <a:pt x="13" y="18"/>
                    </a:lnTo>
                    <a:lnTo>
                      <a:pt x="5" y="27"/>
                    </a:lnTo>
                    <a:lnTo>
                      <a:pt x="0" y="37"/>
                    </a:lnTo>
                    <a:lnTo>
                      <a:pt x="3" y="27"/>
                    </a:lnTo>
                    <a:lnTo>
                      <a:pt x="8" y="18"/>
                    </a:lnTo>
                    <a:lnTo>
                      <a:pt x="14" y="8"/>
                    </a:lnTo>
                    <a:lnTo>
                      <a:pt x="20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34" name="Freeform 617"/>
              <p:cNvSpPr>
                <a:spLocks/>
              </p:cNvSpPr>
              <p:nvPr/>
            </p:nvSpPr>
            <p:spPr bwMode="auto">
              <a:xfrm>
                <a:off x="3016" y="2680"/>
                <a:ext cx="124" cy="75"/>
              </a:xfrm>
              <a:custGeom>
                <a:avLst/>
                <a:gdLst>
                  <a:gd name="T0" fmla="*/ 38 w 124"/>
                  <a:gd name="T1" fmla="*/ 10 h 75"/>
                  <a:gd name="T2" fmla="*/ 50 w 124"/>
                  <a:gd name="T3" fmla="*/ 17 h 75"/>
                  <a:gd name="T4" fmla="*/ 61 w 124"/>
                  <a:gd name="T5" fmla="*/ 24 h 75"/>
                  <a:gd name="T6" fmla="*/ 73 w 124"/>
                  <a:gd name="T7" fmla="*/ 33 h 75"/>
                  <a:gd name="T8" fmla="*/ 84 w 124"/>
                  <a:gd name="T9" fmla="*/ 40 h 75"/>
                  <a:gd name="T10" fmla="*/ 94 w 124"/>
                  <a:gd name="T11" fmla="*/ 48 h 75"/>
                  <a:gd name="T12" fmla="*/ 104 w 124"/>
                  <a:gd name="T13" fmla="*/ 57 h 75"/>
                  <a:gd name="T14" fmla="*/ 114 w 124"/>
                  <a:gd name="T15" fmla="*/ 65 h 75"/>
                  <a:gd name="T16" fmla="*/ 124 w 124"/>
                  <a:gd name="T17" fmla="*/ 75 h 75"/>
                  <a:gd name="T18" fmla="*/ 110 w 124"/>
                  <a:gd name="T19" fmla="*/ 65 h 75"/>
                  <a:gd name="T20" fmla="*/ 94 w 124"/>
                  <a:gd name="T21" fmla="*/ 55 h 75"/>
                  <a:gd name="T22" fmla="*/ 80 w 124"/>
                  <a:gd name="T23" fmla="*/ 45 h 75"/>
                  <a:gd name="T24" fmla="*/ 64 w 124"/>
                  <a:gd name="T25" fmla="*/ 37 h 75"/>
                  <a:gd name="T26" fmla="*/ 48 w 124"/>
                  <a:gd name="T27" fmla="*/ 27 h 75"/>
                  <a:gd name="T28" fmla="*/ 31 w 124"/>
                  <a:gd name="T29" fmla="*/ 18 h 75"/>
                  <a:gd name="T30" fmla="*/ 16 w 124"/>
                  <a:gd name="T31" fmla="*/ 11 h 75"/>
                  <a:gd name="T32" fmla="*/ 0 w 124"/>
                  <a:gd name="T33" fmla="*/ 3 h 75"/>
                  <a:gd name="T34" fmla="*/ 8 w 124"/>
                  <a:gd name="T35" fmla="*/ 0 h 75"/>
                  <a:gd name="T36" fmla="*/ 20 w 124"/>
                  <a:gd name="T37" fmla="*/ 1 h 75"/>
                  <a:gd name="T38" fmla="*/ 30 w 124"/>
                  <a:gd name="T39" fmla="*/ 5 h 75"/>
                  <a:gd name="T40" fmla="*/ 38 w 124"/>
                  <a:gd name="T41" fmla="*/ 10 h 7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24"/>
                  <a:gd name="T64" fmla="*/ 0 h 75"/>
                  <a:gd name="T65" fmla="*/ 124 w 124"/>
                  <a:gd name="T66" fmla="*/ 75 h 75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24" h="75">
                    <a:moveTo>
                      <a:pt x="38" y="10"/>
                    </a:moveTo>
                    <a:lnTo>
                      <a:pt x="50" y="17"/>
                    </a:lnTo>
                    <a:lnTo>
                      <a:pt x="61" y="24"/>
                    </a:lnTo>
                    <a:lnTo>
                      <a:pt x="73" y="33"/>
                    </a:lnTo>
                    <a:lnTo>
                      <a:pt x="84" y="40"/>
                    </a:lnTo>
                    <a:lnTo>
                      <a:pt x="94" y="48"/>
                    </a:lnTo>
                    <a:lnTo>
                      <a:pt x="104" y="57"/>
                    </a:lnTo>
                    <a:lnTo>
                      <a:pt x="114" y="65"/>
                    </a:lnTo>
                    <a:lnTo>
                      <a:pt x="124" y="75"/>
                    </a:lnTo>
                    <a:lnTo>
                      <a:pt x="110" y="65"/>
                    </a:lnTo>
                    <a:lnTo>
                      <a:pt x="94" y="55"/>
                    </a:lnTo>
                    <a:lnTo>
                      <a:pt x="80" y="45"/>
                    </a:lnTo>
                    <a:lnTo>
                      <a:pt x="64" y="37"/>
                    </a:lnTo>
                    <a:lnTo>
                      <a:pt x="48" y="27"/>
                    </a:lnTo>
                    <a:lnTo>
                      <a:pt x="31" y="18"/>
                    </a:lnTo>
                    <a:lnTo>
                      <a:pt x="16" y="11"/>
                    </a:lnTo>
                    <a:lnTo>
                      <a:pt x="0" y="3"/>
                    </a:lnTo>
                    <a:lnTo>
                      <a:pt x="8" y="0"/>
                    </a:lnTo>
                    <a:lnTo>
                      <a:pt x="20" y="1"/>
                    </a:lnTo>
                    <a:lnTo>
                      <a:pt x="30" y="5"/>
                    </a:lnTo>
                    <a:lnTo>
                      <a:pt x="38" y="1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35" name="Freeform 618"/>
              <p:cNvSpPr>
                <a:spLocks/>
              </p:cNvSpPr>
              <p:nvPr/>
            </p:nvSpPr>
            <p:spPr bwMode="auto">
              <a:xfrm>
                <a:off x="2979" y="2684"/>
                <a:ext cx="168" cy="104"/>
              </a:xfrm>
              <a:custGeom>
                <a:avLst/>
                <a:gdLst>
                  <a:gd name="T0" fmla="*/ 57 w 168"/>
                  <a:gd name="T1" fmla="*/ 23 h 104"/>
                  <a:gd name="T2" fmla="*/ 68 w 168"/>
                  <a:gd name="T3" fmla="*/ 31 h 104"/>
                  <a:gd name="T4" fmla="*/ 80 w 168"/>
                  <a:gd name="T5" fmla="*/ 39 h 104"/>
                  <a:gd name="T6" fmla="*/ 92 w 168"/>
                  <a:gd name="T7" fmla="*/ 46 h 104"/>
                  <a:gd name="T8" fmla="*/ 104 w 168"/>
                  <a:gd name="T9" fmla="*/ 54 h 104"/>
                  <a:gd name="T10" fmla="*/ 115 w 168"/>
                  <a:gd name="T11" fmla="*/ 61 h 104"/>
                  <a:gd name="T12" fmla="*/ 127 w 168"/>
                  <a:gd name="T13" fmla="*/ 70 h 104"/>
                  <a:gd name="T14" fmla="*/ 137 w 168"/>
                  <a:gd name="T15" fmla="*/ 78 h 104"/>
                  <a:gd name="T16" fmla="*/ 148 w 168"/>
                  <a:gd name="T17" fmla="*/ 88 h 104"/>
                  <a:gd name="T18" fmla="*/ 154 w 168"/>
                  <a:gd name="T19" fmla="*/ 91 h 104"/>
                  <a:gd name="T20" fmla="*/ 158 w 168"/>
                  <a:gd name="T21" fmla="*/ 94 h 104"/>
                  <a:gd name="T22" fmla="*/ 164 w 168"/>
                  <a:gd name="T23" fmla="*/ 100 h 104"/>
                  <a:gd name="T24" fmla="*/ 168 w 168"/>
                  <a:gd name="T25" fmla="*/ 104 h 104"/>
                  <a:gd name="T26" fmla="*/ 148 w 168"/>
                  <a:gd name="T27" fmla="*/ 90 h 104"/>
                  <a:gd name="T28" fmla="*/ 128 w 168"/>
                  <a:gd name="T29" fmla="*/ 76 h 104"/>
                  <a:gd name="T30" fmla="*/ 107 w 168"/>
                  <a:gd name="T31" fmla="*/ 63 h 104"/>
                  <a:gd name="T32" fmla="*/ 85 w 168"/>
                  <a:gd name="T33" fmla="*/ 50 h 104"/>
                  <a:gd name="T34" fmla="*/ 64 w 168"/>
                  <a:gd name="T35" fmla="*/ 39 h 104"/>
                  <a:gd name="T36" fmla="*/ 43 w 168"/>
                  <a:gd name="T37" fmla="*/ 29 h 104"/>
                  <a:gd name="T38" fmla="*/ 21 w 168"/>
                  <a:gd name="T39" fmla="*/ 17 h 104"/>
                  <a:gd name="T40" fmla="*/ 0 w 168"/>
                  <a:gd name="T41" fmla="*/ 6 h 104"/>
                  <a:gd name="T42" fmla="*/ 8 w 168"/>
                  <a:gd name="T43" fmla="*/ 1 h 104"/>
                  <a:gd name="T44" fmla="*/ 16 w 168"/>
                  <a:gd name="T45" fmla="*/ 0 h 104"/>
                  <a:gd name="T46" fmla="*/ 23 w 168"/>
                  <a:gd name="T47" fmla="*/ 1 h 104"/>
                  <a:gd name="T48" fmla="*/ 30 w 168"/>
                  <a:gd name="T49" fmla="*/ 4 h 104"/>
                  <a:gd name="T50" fmla="*/ 37 w 168"/>
                  <a:gd name="T51" fmla="*/ 9 h 104"/>
                  <a:gd name="T52" fmla="*/ 44 w 168"/>
                  <a:gd name="T53" fmla="*/ 14 h 104"/>
                  <a:gd name="T54" fmla="*/ 50 w 168"/>
                  <a:gd name="T55" fmla="*/ 19 h 104"/>
                  <a:gd name="T56" fmla="*/ 57 w 168"/>
                  <a:gd name="T57" fmla="*/ 23 h 10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68"/>
                  <a:gd name="T88" fmla="*/ 0 h 104"/>
                  <a:gd name="T89" fmla="*/ 168 w 168"/>
                  <a:gd name="T90" fmla="*/ 104 h 10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68" h="104">
                    <a:moveTo>
                      <a:pt x="57" y="23"/>
                    </a:moveTo>
                    <a:lnTo>
                      <a:pt x="68" y="31"/>
                    </a:lnTo>
                    <a:lnTo>
                      <a:pt x="80" y="39"/>
                    </a:lnTo>
                    <a:lnTo>
                      <a:pt x="92" y="46"/>
                    </a:lnTo>
                    <a:lnTo>
                      <a:pt x="104" y="54"/>
                    </a:lnTo>
                    <a:lnTo>
                      <a:pt x="115" y="61"/>
                    </a:lnTo>
                    <a:lnTo>
                      <a:pt x="127" y="70"/>
                    </a:lnTo>
                    <a:lnTo>
                      <a:pt x="137" y="78"/>
                    </a:lnTo>
                    <a:lnTo>
                      <a:pt x="148" y="88"/>
                    </a:lnTo>
                    <a:lnTo>
                      <a:pt x="154" y="91"/>
                    </a:lnTo>
                    <a:lnTo>
                      <a:pt x="158" y="94"/>
                    </a:lnTo>
                    <a:lnTo>
                      <a:pt x="164" y="100"/>
                    </a:lnTo>
                    <a:lnTo>
                      <a:pt x="168" y="104"/>
                    </a:lnTo>
                    <a:lnTo>
                      <a:pt x="148" y="90"/>
                    </a:lnTo>
                    <a:lnTo>
                      <a:pt x="128" y="76"/>
                    </a:lnTo>
                    <a:lnTo>
                      <a:pt x="107" y="63"/>
                    </a:lnTo>
                    <a:lnTo>
                      <a:pt x="85" y="50"/>
                    </a:lnTo>
                    <a:lnTo>
                      <a:pt x="64" y="39"/>
                    </a:lnTo>
                    <a:lnTo>
                      <a:pt x="43" y="29"/>
                    </a:lnTo>
                    <a:lnTo>
                      <a:pt x="21" y="17"/>
                    </a:lnTo>
                    <a:lnTo>
                      <a:pt x="0" y="6"/>
                    </a:lnTo>
                    <a:lnTo>
                      <a:pt x="8" y="1"/>
                    </a:lnTo>
                    <a:lnTo>
                      <a:pt x="16" y="0"/>
                    </a:lnTo>
                    <a:lnTo>
                      <a:pt x="23" y="1"/>
                    </a:lnTo>
                    <a:lnTo>
                      <a:pt x="30" y="4"/>
                    </a:lnTo>
                    <a:lnTo>
                      <a:pt x="37" y="9"/>
                    </a:lnTo>
                    <a:lnTo>
                      <a:pt x="44" y="14"/>
                    </a:lnTo>
                    <a:lnTo>
                      <a:pt x="50" y="19"/>
                    </a:lnTo>
                    <a:lnTo>
                      <a:pt x="57" y="23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36" name="Freeform 619"/>
              <p:cNvSpPr>
                <a:spLocks/>
              </p:cNvSpPr>
              <p:nvPr/>
            </p:nvSpPr>
            <p:spPr bwMode="auto">
              <a:xfrm>
                <a:off x="2799" y="2688"/>
                <a:ext cx="25" cy="39"/>
              </a:xfrm>
              <a:custGeom>
                <a:avLst/>
                <a:gdLst>
                  <a:gd name="T0" fmla="*/ 23 w 25"/>
                  <a:gd name="T1" fmla="*/ 6 h 39"/>
                  <a:gd name="T2" fmla="*/ 16 w 25"/>
                  <a:gd name="T3" fmla="*/ 15 h 39"/>
                  <a:gd name="T4" fmla="*/ 12 w 25"/>
                  <a:gd name="T5" fmla="*/ 23 h 39"/>
                  <a:gd name="T6" fmla="*/ 6 w 25"/>
                  <a:gd name="T7" fmla="*/ 32 h 39"/>
                  <a:gd name="T8" fmla="*/ 0 w 25"/>
                  <a:gd name="T9" fmla="*/ 39 h 39"/>
                  <a:gd name="T10" fmla="*/ 5 w 25"/>
                  <a:gd name="T11" fmla="*/ 29 h 39"/>
                  <a:gd name="T12" fmla="*/ 10 w 25"/>
                  <a:gd name="T13" fmla="*/ 20 h 39"/>
                  <a:gd name="T14" fmla="*/ 15 w 25"/>
                  <a:gd name="T15" fmla="*/ 12 h 39"/>
                  <a:gd name="T16" fmla="*/ 19 w 25"/>
                  <a:gd name="T17" fmla="*/ 2 h 39"/>
                  <a:gd name="T18" fmla="*/ 20 w 25"/>
                  <a:gd name="T19" fmla="*/ 0 h 39"/>
                  <a:gd name="T20" fmla="*/ 22 w 25"/>
                  <a:gd name="T21" fmla="*/ 0 h 39"/>
                  <a:gd name="T22" fmla="*/ 23 w 25"/>
                  <a:gd name="T23" fmla="*/ 0 h 39"/>
                  <a:gd name="T24" fmla="*/ 25 w 25"/>
                  <a:gd name="T25" fmla="*/ 0 h 39"/>
                  <a:gd name="T26" fmla="*/ 23 w 25"/>
                  <a:gd name="T27" fmla="*/ 6 h 3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5"/>
                  <a:gd name="T43" fmla="*/ 0 h 39"/>
                  <a:gd name="T44" fmla="*/ 25 w 25"/>
                  <a:gd name="T45" fmla="*/ 39 h 39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5" h="39">
                    <a:moveTo>
                      <a:pt x="23" y="6"/>
                    </a:moveTo>
                    <a:lnTo>
                      <a:pt x="16" y="15"/>
                    </a:lnTo>
                    <a:lnTo>
                      <a:pt x="12" y="23"/>
                    </a:lnTo>
                    <a:lnTo>
                      <a:pt x="6" y="32"/>
                    </a:lnTo>
                    <a:lnTo>
                      <a:pt x="0" y="39"/>
                    </a:lnTo>
                    <a:lnTo>
                      <a:pt x="5" y="29"/>
                    </a:lnTo>
                    <a:lnTo>
                      <a:pt x="10" y="20"/>
                    </a:lnTo>
                    <a:lnTo>
                      <a:pt x="15" y="12"/>
                    </a:lnTo>
                    <a:lnTo>
                      <a:pt x="19" y="2"/>
                    </a:lnTo>
                    <a:lnTo>
                      <a:pt x="20" y="0"/>
                    </a:lnTo>
                    <a:lnTo>
                      <a:pt x="22" y="0"/>
                    </a:lnTo>
                    <a:lnTo>
                      <a:pt x="23" y="0"/>
                    </a:lnTo>
                    <a:lnTo>
                      <a:pt x="25" y="0"/>
                    </a:lnTo>
                    <a:lnTo>
                      <a:pt x="23" y="6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37" name="Freeform 620"/>
              <p:cNvSpPr>
                <a:spLocks/>
              </p:cNvSpPr>
              <p:nvPr/>
            </p:nvSpPr>
            <p:spPr bwMode="auto">
              <a:xfrm>
                <a:off x="2949" y="2693"/>
                <a:ext cx="202" cy="128"/>
              </a:xfrm>
              <a:custGeom>
                <a:avLst/>
                <a:gdLst>
                  <a:gd name="T0" fmla="*/ 104 w 202"/>
                  <a:gd name="T1" fmla="*/ 54 h 128"/>
                  <a:gd name="T2" fmla="*/ 115 w 202"/>
                  <a:gd name="T3" fmla="*/ 64 h 128"/>
                  <a:gd name="T4" fmla="*/ 128 w 202"/>
                  <a:gd name="T5" fmla="*/ 72 h 128"/>
                  <a:gd name="T6" fmla="*/ 141 w 202"/>
                  <a:gd name="T7" fmla="*/ 81 h 128"/>
                  <a:gd name="T8" fmla="*/ 154 w 202"/>
                  <a:gd name="T9" fmla="*/ 89 h 128"/>
                  <a:gd name="T10" fmla="*/ 167 w 202"/>
                  <a:gd name="T11" fmla="*/ 98 h 128"/>
                  <a:gd name="T12" fmla="*/ 178 w 202"/>
                  <a:gd name="T13" fmla="*/ 106 h 128"/>
                  <a:gd name="T14" fmla="*/ 191 w 202"/>
                  <a:gd name="T15" fmla="*/ 115 h 128"/>
                  <a:gd name="T16" fmla="*/ 202 w 202"/>
                  <a:gd name="T17" fmla="*/ 125 h 128"/>
                  <a:gd name="T18" fmla="*/ 202 w 202"/>
                  <a:gd name="T19" fmla="*/ 128 h 128"/>
                  <a:gd name="T20" fmla="*/ 198 w 202"/>
                  <a:gd name="T21" fmla="*/ 128 h 128"/>
                  <a:gd name="T22" fmla="*/ 175 w 202"/>
                  <a:gd name="T23" fmla="*/ 109 h 128"/>
                  <a:gd name="T24" fmla="*/ 151 w 202"/>
                  <a:gd name="T25" fmla="*/ 92 h 128"/>
                  <a:gd name="T26" fmla="*/ 125 w 202"/>
                  <a:gd name="T27" fmla="*/ 77 h 128"/>
                  <a:gd name="T28" fmla="*/ 101 w 202"/>
                  <a:gd name="T29" fmla="*/ 62 h 128"/>
                  <a:gd name="T30" fmla="*/ 75 w 202"/>
                  <a:gd name="T31" fmla="*/ 48 h 128"/>
                  <a:gd name="T32" fmla="*/ 50 w 202"/>
                  <a:gd name="T33" fmla="*/ 34 h 128"/>
                  <a:gd name="T34" fmla="*/ 24 w 202"/>
                  <a:gd name="T35" fmla="*/ 20 h 128"/>
                  <a:gd name="T36" fmla="*/ 0 w 202"/>
                  <a:gd name="T37" fmla="*/ 5 h 128"/>
                  <a:gd name="T38" fmla="*/ 7 w 202"/>
                  <a:gd name="T39" fmla="*/ 1 h 128"/>
                  <a:gd name="T40" fmla="*/ 14 w 202"/>
                  <a:gd name="T41" fmla="*/ 0 h 128"/>
                  <a:gd name="T42" fmla="*/ 23 w 202"/>
                  <a:gd name="T43" fmla="*/ 1 h 128"/>
                  <a:gd name="T44" fmla="*/ 30 w 202"/>
                  <a:gd name="T45" fmla="*/ 4 h 128"/>
                  <a:gd name="T46" fmla="*/ 37 w 202"/>
                  <a:gd name="T47" fmla="*/ 10 h 128"/>
                  <a:gd name="T48" fmla="*/ 44 w 202"/>
                  <a:gd name="T49" fmla="*/ 14 h 128"/>
                  <a:gd name="T50" fmla="*/ 51 w 202"/>
                  <a:gd name="T51" fmla="*/ 20 h 128"/>
                  <a:gd name="T52" fmla="*/ 58 w 202"/>
                  <a:gd name="T53" fmla="*/ 22 h 128"/>
                  <a:gd name="T54" fmla="*/ 104 w 202"/>
                  <a:gd name="T55" fmla="*/ 54 h 12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202"/>
                  <a:gd name="T85" fmla="*/ 0 h 128"/>
                  <a:gd name="T86" fmla="*/ 202 w 202"/>
                  <a:gd name="T87" fmla="*/ 128 h 128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202" h="128">
                    <a:moveTo>
                      <a:pt x="104" y="54"/>
                    </a:moveTo>
                    <a:lnTo>
                      <a:pt x="115" y="64"/>
                    </a:lnTo>
                    <a:lnTo>
                      <a:pt x="128" y="72"/>
                    </a:lnTo>
                    <a:lnTo>
                      <a:pt x="141" y="81"/>
                    </a:lnTo>
                    <a:lnTo>
                      <a:pt x="154" y="89"/>
                    </a:lnTo>
                    <a:lnTo>
                      <a:pt x="167" y="98"/>
                    </a:lnTo>
                    <a:lnTo>
                      <a:pt x="178" y="106"/>
                    </a:lnTo>
                    <a:lnTo>
                      <a:pt x="191" y="115"/>
                    </a:lnTo>
                    <a:lnTo>
                      <a:pt x="202" y="125"/>
                    </a:lnTo>
                    <a:lnTo>
                      <a:pt x="202" y="128"/>
                    </a:lnTo>
                    <a:lnTo>
                      <a:pt x="198" y="128"/>
                    </a:lnTo>
                    <a:lnTo>
                      <a:pt x="175" y="109"/>
                    </a:lnTo>
                    <a:lnTo>
                      <a:pt x="151" y="92"/>
                    </a:lnTo>
                    <a:lnTo>
                      <a:pt x="125" y="77"/>
                    </a:lnTo>
                    <a:lnTo>
                      <a:pt x="101" y="62"/>
                    </a:lnTo>
                    <a:lnTo>
                      <a:pt x="75" y="48"/>
                    </a:lnTo>
                    <a:lnTo>
                      <a:pt x="50" y="34"/>
                    </a:lnTo>
                    <a:lnTo>
                      <a:pt x="24" y="20"/>
                    </a:lnTo>
                    <a:lnTo>
                      <a:pt x="0" y="5"/>
                    </a:lnTo>
                    <a:lnTo>
                      <a:pt x="7" y="1"/>
                    </a:lnTo>
                    <a:lnTo>
                      <a:pt x="14" y="0"/>
                    </a:lnTo>
                    <a:lnTo>
                      <a:pt x="23" y="1"/>
                    </a:lnTo>
                    <a:lnTo>
                      <a:pt x="30" y="4"/>
                    </a:lnTo>
                    <a:lnTo>
                      <a:pt x="37" y="10"/>
                    </a:lnTo>
                    <a:lnTo>
                      <a:pt x="44" y="14"/>
                    </a:lnTo>
                    <a:lnTo>
                      <a:pt x="51" y="20"/>
                    </a:lnTo>
                    <a:lnTo>
                      <a:pt x="58" y="22"/>
                    </a:lnTo>
                    <a:lnTo>
                      <a:pt x="104" y="54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7175" name="Freeform 622"/>
            <p:cNvSpPr>
              <a:spLocks/>
            </p:cNvSpPr>
            <p:nvPr/>
          </p:nvSpPr>
          <p:spPr bwMode="auto">
            <a:xfrm>
              <a:off x="3257" y="2693"/>
              <a:ext cx="249" cy="243"/>
            </a:xfrm>
            <a:custGeom>
              <a:avLst/>
              <a:gdLst>
                <a:gd name="T0" fmla="*/ 175 w 249"/>
                <a:gd name="T1" fmla="*/ 158 h 243"/>
                <a:gd name="T2" fmla="*/ 248 w 249"/>
                <a:gd name="T3" fmla="*/ 228 h 243"/>
                <a:gd name="T4" fmla="*/ 249 w 249"/>
                <a:gd name="T5" fmla="*/ 230 h 243"/>
                <a:gd name="T6" fmla="*/ 249 w 249"/>
                <a:gd name="T7" fmla="*/ 235 h 243"/>
                <a:gd name="T8" fmla="*/ 249 w 249"/>
                <a:gd name="T9" fmla="*/ 239 h 243"/>
                <a:gd name="T10" fmla="*/ 248 w 249"/>
                <a:gd name="T11" fmla="*/ 243 h 243"/>
                <a:gd name="T12" fmla="*/ 232 w 249"/>
                <a:gd name="T13" fmla="*/ 229 h 243"/>
                <a:gd name="T14" fmla="*/ 216 w 249"/>
                <a:gd name="T15" fmla="*/ 215 h 243"/>
                <a:gd name="T16" fmla="*/ 201 w 249"/>
                <a:gd name="T17" fmla="*/ 201 h 243"/>
                <a:gd name="T18" fmla="*/ 186 w 249"/>
                <a:gd name="T19" fmla="*/ 186 h 243"/>
                <a:gd name="T20" fmla="*/ 171 w 249"/>
                <a:gd name="T21" fmla="*/ 172 h 243"/>
                <a:gd name="T22" fmla="*/ 155 w 249"/>
                <a:gd name="T23" fmla="*/ 158 h 243"/>
                <a:gd name="T24" fmla="*/ 141 w 249"/>
                <a:gd name="T25" fmla="*/ 142 h 243"/>
                <a:gd name="T26" fmla="*/ 125 w 249"/>
                <a:gd name="T27" fmla="*/ 128 h 243"/>
                <a:gd name="T28" fmla="*/ 109 w 249"/>
                <a:gd name="T29" fmla="*/ 112 h 243"/>
                <a:gd name="T30" fmla="*/ 95 w 249"/>
                <a:gd name="T31" fmla="*/ 98 h 243"/>
                <a:gd name="T32" fmla="*/ 79 w 249"/>
                <a:gd name="T33" fmla="*/ 84 h 243"/>
                <a:gd name="T34" fmla="*/ 64 w 249"/>
                <a:gd name="T35" fmla="*/ 68 h 243"/>
                <a:gd name="T36" fmla="*/ 50 w 249"/>
                <a:gd name="T37" fmla="*/ 54 h 243"/>
                <a:gd name="T38" fmla="*/ 34 w 249"/>
                <a:gd name="T39" fmla="*/ 39 h 243"/>
                <a:gd name="T40" fmla="*/ 18 w 249"/>
                <a:gd name="T41" fmla="*/ 25 h 243"/>
                <a:gd name="T42" fmla="*/ 3 w 249"/>
                <a:gd name="T43" fmla="*/ 11 h 243"/>
                <a:gd name="T44" fmla="*/ 1 w 249"/>
                <a:gd name="T45" fmla="*/ 8 h 243"/>
                <a:gd name="T46" fmla="*/ 0 w 249"/>
                <a:gd name="T47" fmla="*/ 5 h 243"/>
                <a:gd name="T48" fmla="*/ 0 w 249"/>
                <a:gd name="T49" fmla="*/ 2 h 243"/>
                <a:gd name="T50" fmla="*/ 1 w 249"/>
                <a:gd name="T51" fmla="*/ 0 h 243"/>
                <a:gd name="T52" fmla="*/ 23 w 249"/>
                <a:gd name="T53" fmla="*/ 20 h 243"/>
                <a:gd name="T54" fmla="*/ 44 w 249"/>
                <a:gd name="T55" fmla="*/ 39 h 243"/>
                <a:gd name="T56" fmla="*/ 65 w 249"/>
                <a:gd name="T57" fmla="*/ 59 h 243"/>
                <a:gd name="T58" fmla="*/ 88 w 249"/>
                <a:gd name="T59" fmla="*/ 78 h 243"/>
                <a:gd name="T60" fmla="*/ 109 w 249"/>
                <a:gd name="T61" fmla="*/ 98 h 243"/>
                <a:gd name="T62" fmla="*/ 132 w 249"/>
                <a:gd name="T63" fmla="*/ 118 h 243"/>
                <a:gd name="T64" fmla="*/ 154 w 249"/>
                <a:gd name="T65" fmla="*/ 138 h 243"/>
                <a:gd name="T66" fmla="*/ 175 w 249"/>
                <a:gd name="T67" fmla="*/ 158 h 24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49"/>
                <a:gd name="T103" fmla="*/ 0 h 243"/>
                <a:gd name="T104" fmla="*/ 249 w 249"/>
                <a:gd name="T105" fmla="*/ 243 h 24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49" h="243">
                  <a:moveTo>
                    <a:pt x="175" y="158"/>
                  </a:moveTo>
                  <a:lnTo>
                    <a:pt x="248" y="228"/>
                  </a:lnTo>
                  <a:lnTo>
                    <a:pt x="249" y="230"/>
                  </a:lnTo>
                  <a:lnTo>
                    <a:pt x="249" y="235"/>
                  </a:lnTo>
                  <a:lnTo>
                    <a:pt x="249" y="239"/>
                  </a:lnTo>
                  <a:lnTo>
                    <a:pt x="248" y="243"/>
                  </a:lnTo>
                  <a:lnTo>
                    <a:pt x="232" y="229"/>
                  </a:lnTo>
                  <a:lnTo>
                    <a:pt x="216" y="215"/>
                  </a:lnTo>
                  <a:lnTo>
                    <a:pt x="201" y="201"/>
                  </a:lnTo>
                  <a:lnTo>
                    <a:pt x="186" y="186"/>
                  </a:lnTo>
                  <a:lnTo>
                    <a:pt x="171" y="172"/>
                  </a:lnTo>
                  <a:lnTo>
                    <a:pt x="155" y="158"/>
                  </a:lnTo>
                  <a:lnTo>
                    <a:pt x="141" y="142"/>
                  </a:lnTo>
                  <a:lnTo>
                    <a:pt x="125" y="128"/>
                  </a:lnTo>
                  <a:lnTo>
                    <a:pt x="109" y="112"/>
                  </a:lnTo>
                  <a:lnTo>
                    <a:pt x="95" y="98"/>
                  </a:lnTo>
                  <a:lnTo>
                    <a:pt x="79" y="84"/>
                  </a:lnTo>
                  <a:lnTo>
                    <a:pt x="64" y="68"/>
                  </a:lnTo>
                  <a:lnTo>
                    <a:pt x="50" y="54"/>
                  </a:lnTo>
                  <a:lnTo>
                    <a:pt x="34" y="39"/>
                  </a:lnTo>
                  <a:lnTo>
                    <a:pt x="18" y="25"/>
                  </a:lnTo>
                  <a:lnTo>
                    <a:pt x="3" y="11"/>
                  </a:lnTo>
                  <a:lnTo>
                    <a:pt x="1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1" y="0"/>
                  </a:lnTo>
                  <a:lnTo>
                    <a:pt x="23" y="20"/>
                  </a:lnTo>
                  <a:lnTo>
                    <a:pt x="44" y="39"/>
                  </a:lnTo>
                  <a:lnTo>
                    <a:pt x="65" y="59"/>
                  </a:lnTo>
                  <a:lnTo>
                    <a:pt x="88" y="78"/>
                  </a:lnTo>
                  <a:lnTo>
                    <a:pt x="109" y="98"/>
                  </a:lnTo>
                  <a:lnTo>
                    <a:pt x="132" y="118"/>
                  </a:lnTo>
                  <a:lnTo>
                    <a:pt x="154" y="138"/>
                  </a:lnTo>
                  <a:lnTo>
                    <a:pt x="175" y="158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76" name="Freeform 623"/>
            <p:cNvSpPr>
              <a:spLocks/>
            </p:cNvSpPr>
            <p:nvPr/>
          </p:nvSpPr>
          <p:spPr bwMode="auto">
            <a:xfrm>
              <a:off x="2919" y="2701"/>
              <a:ext cx="235" cy="154"/>
            </a:xfrm>
            <a:custGeom>
              <a:avLst/>
              <a:gdLst>
                <a:gd name="T0" fmla="*/ 43 w 235"/>
                <a:gd name="T1" fmla="*/ 16 h 154"/>
                <a:gd name="T2" fmla="*/ 67 w 235"/>
                <a:gd name="T3" fmla="*/ 31 h 154"/>
                <a:gd name="T4" fmla="*/ 91 w 235"/>
                <a:gd name="T5" fmla="*/ 47 h 154"/>
                <a:gd name="T6" fmla="*/ 115 w 235"/>
                <a:gd name="T7" fmla="*/ 64 h 154"/>
                <a:gd name="T8" fmla="*/ 140 w 235"/>
                <a:gd name="T9" fmla="*/ 81 h 154"/>
                <a:gd name="T10" fmla="*/ 162 w 235"/>
                <a:gd name="T11" fmla="*/ 98 h 154"/>
                <a:gd name="T12" fmla="*/ 187 w 235"/>
                <a:gd name="T13" fmla="*/ 116 h 154"/>
                <a:gd name="T14" fmla="*/ 209 w 235"/>
                <a:gd name="T15" fmla="*/ 133 h 154"/>
                <a:gd name="T16" fmla="*/ 234 w 235"/>
                <a:gd name="T17" fmla="*/ 151 h 154"/>
                <a:gd name="T18" fmla="*/ 234 w 235"/>
                <a:gd name="T19" fmla="*/ 151 h 154"/>
                <a:gd name="T20" fmla="*/ 235 w 235"/>
                <a:gd name="T21" fmla="*/ 153 h 154"/>
                <a:gd name="T22" fmla="*/ 235 w 235"/>
                <a:gd name="T23" fmla="*/ 153 h 154"/>
                <a:gd name="T24" fmla="*/ 235 w 235"/>
                <a:gd name="T25" fmla="*/ 154 h 154"/>
                <a:gd name="T26" fmla="*/ 232 w 235"/>
                <a:gd name="T27" fmla="*/ 154 h 154"/>
                <a:gd name="T28" fmla="*/ 218 w 235"/>
                <a:gd name="T29" fmla="*/ 143 h 154"/>
                <a:gd name="T30" fmla="*/ 204 w 235"/>
                <a:gd name="T31" fmla="*/ 133 h 154"/>
                <a:gd name="T32" fmla="*/ 190 w 235"/>
                <a:gd name="T33" fmla="*/ 123 h 154"/>
                <a:gd name="T34" fmla="*/ 175 w 235"/>
                <a:gd name="T35" fmla="*/ 113 h 154"/>
                <a:gd name="T36" fmla="*/ 161 w 235"/>
                <a:gd name="T37" fmla="*/ 103 h 154"/>
                <a:gd name="T38" fmla="*/ 147 w 235"/>
                <a:gd name="T39" fmla="*/ 93 h 154"/>
                <a:gd name="T40" fmla="*/ 133 w 235"/>
                <a:gd name="T41" fmla="*/ 84 h 154"/>
                <a:gd name="T42" fmla="*/ 118 w 235"/>
                <a:gd name="T43" fmla="*/ 74 h 154"/>
                <a:gd name="T44" fmla="*/ 103 w 235"/>
                <a:gd name="T45" fmla="*/ 66 h 154"/>
                <a:gd name="T46" fmla="*/ 88 w 235"/>
                <a:gd name="T47" fmla="*/ 57 h 154"/>
                <a:gd name="T48" fmla="*/ 74 w 235"/>
                <a:gd name="T49" fmla="*/ 49 h 154"/>
                <a:gd name="T50" fmla="*/ 58 w 235"/>
                <a:gd name="T51" fmla="*/ 40 h 154"/>
                <a:gd name="T52" fmla="*/ 44 w 235"/>
                <a:gd name="T53" fmla="*/ 31 h 154"/>
                <a:gd name="T54" fmla="*/ 30 w 235"/>
                <a:gd name="T55" fmla="*/ 23 h 154"/>
                <a:gd name="T56" fmla="*/ 14 w 235"/>
                <a:gd name="T57" fmla="*/ 14 h 154"/>
                <a:gd name="T58" fmla="*/ 0 w 235"/>
                <a:gd name="T59" fmla="*/ 6 h 154"/>
                <a:gd name="T60" fmla="*/ 3 w 235"/>
                <a:gd name="T61" fmla="*/ 3 h 154"/>
                <a:gd name="T62" fmla="*/ 6 w 235"/>
                <a:gd name="T63" fmla="*/ 2 h 154"/>
                <a:gd name="T64" fmla="*/ 10 w 235"/>
                <a:gd name="T65" fmla="*/ 2 h 154"/>
                <a:gd name="T66" fmla="*/ 13 w 235"/>
                <a:gd name="T67" fmla="*/ 0 h 154"/>
                <a:gd name="T68" fmla="*/ 21 w 235"/>
                <a:gd name="T69" fmla="*/ 3 h 154"/>
                <a:gd name="T70" fmla="*/ 29 w 235"/>
                <a:gd name="T71" fmla="*/ 7 h 154"/>
                <a:gd name="T72" fmla="*/ 36 w 235"/>
                <a:gd name="T73" fmla="*/ 12 h 154"/>
                <a:gd name="T74" fmla="*/ 43 w 235"/>
                <a:gd name="T75" fmla="*/ 16 h 15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35"/>
                <a:gd name="T115" fmla="*/ 0 h 154"/>
                <a:gd name="T116" fmla="*/ 235 w 235"/>
                <a:gd name="T117" fmla="*/ 154 h 15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35" h="154">
                  <a:moveTo>
                    <a:pt x="43" y="16"/>
                  </a:moveTo>
                  <a:lnTo>
                    <a:pt x="67" y="31"/>
                  </a:lnTo>
                  <a:lnTo>
                    <a:pt x="91" y="47"/>
                  </a:lnTo>
                  <a:lnTo>
                    <a:pt x="115" y="64"/>
                  </a:lnTo>
                  <a:lnTo>
                    <a:pt x="140" y="81"/>
                  </a:lnTo>
                  <a:lnTo>
                    <a:pt x="162" y="98"/>
                  </a:lnTo>
                  <a:lnTo>
                    <a:pt x="187" y="116"/>
                  </a:lnTo>
                  <a:lnTo>
                    <a:pt x="209" y="133"/>
                  </a:lnTo>
                  <a:lnTo>
                    <a:pt x="234" y="151"/>
                  </a:lnTo>
                  <a:lnTo>
                    <a:pt x="235" y="153"/>
                  </a:lnTo>
                  <a:lnTo>
                    <a:pt x="235" y="154"/>
                  </a:lnTo>
                  <a:lnTo>
                    <a:pt x="232" y="154"/>
                  </a:lnTo>
                  <a:lnTo>
                    <a:pt x="218" y="143"/>
                  </a:lnTo>
                  <a:lnTo>
                    <a:pt x="204" y="133"/>
                  </a:lnTo>
                  <a:lnTo>
                    <a:pt x="190" y="123"/>
                  </a:lnTo>
                  <a:lnTo>
                    <a:pt x="175" y="113"/>
                  </a:lnTo>
                  <a:lnTo>
                    <a:pt x="161" y="103"/>
                  </a:lnTo>
                  <a:lnTo>
                    <a:pt x="147" y="93"/>
                  </a:lnTo>
                  <a:lnTo>
                    <a:pt x="133" y="84"/>
                  </a:lnTo>
                  <a:lnTo>
                    <a:pt x="118" y="74"/>
                  </a:lnTo>
                  <a:lnTo>
                    <a:pt x="103" y="66"/>
                  </a:lnTo>
                  <a:lnTo>
                    <a:pt x="88" y="57"/>
                  </a:lnTo>
                  <a:lnTo>
                    <a:pt x="74" y="49"/>
                  </a:lnTo>
                  <a:lnTo>
                    <a:pt x="58" y="40"/>
                  </a:lnTo>
                  <a:lnTo>
                    <a:pt x="44" y="31"/>
                  </a:lnTo>
                  <a:lnTo>
                    <a:pt x="30" y="23"/>
                  </a:lnTo>
                  <a:lnTo>
                    <a:pt x="14" y="14"/>
                  </a:lnTo>
                  <a:lnTo>
                    <a:pt x="0" y="6"/>
                  </a:lnTo>
                  <a:lnTo>
                    <a:pt x="3" y="3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3" y="0"/>
                  </a:lnTo>
                  <a:lnTo>
                    <a:pt x="21" y="3"/>
                  </a:lnTo>
                  <a:lnTo>
                    <a:pt x="29" y="7"/>
                  </a:lnTo>
                  <a:lnTo>
                    <a:pt x="36" y="12"/>
                  </a:lnTo>
                  <a:lnTo>
                    <a:pt x="43" y="16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77" name="Freeform 624"/>
            <p:cNvSpPr>
              <a:spLocks/>
            </p:cNvSpPr>
            <p:nvPr/>
          </p:nvSpPr>
          <p:spPr bwMode="auto">
            <a:xfrm>
              <a:off x="2764" y="2703"/>
              <a:ext cx="21" cy="37"/>
            </a:xfrm>
            <a:custGeom>
              <a:avLst/>
              <a:gdLst>
                <a:gd name="T0" fmla="*/ 21 w 21"/>
                <a:gd name="T1" fmla="*/ 0 h 37"/>
                <a:gd name="T2" fmla="*/ 17 w 21"/>
                <a:gd name="T3" fmla="*/ 10 h 37"/>
                <a:gd name="T4" fmla="*/ 11 w 21"/>
                <a:gd name="T5" fmla="*/ 18 h 37"/>
                <a:gd name="T6" fmla="*/ 5 w 21"/>
                <a:gd name="T7" fmla="*/ 27 h 37"/>
                <a:gd name="T8" fmla="*/ 1 w 21"/>
                <a:gd name="T9" fmla="*/ 37 h 37"/>
                <a:gd name="T10" fmla="*/ 0 w 21"/>
                <a:gd name="T11" fmla="*/ 37 h 37"/>
                <a:gd name="T12" fmla="*/ 4 w 21"/>
                <a:gd name="T13" fmla="*/ 27 h 37"/>
                <a:gd name="T14" fmla="*/ 10 w 21"/>
                <a:gd name="T15" fmla="*/ 18 h 37"/>
                <a:gd name="T16" fmla="*/ 15 w 21"/>
                <a:gd name="T17" fmla="*/ 10 h 37"/>
                <a:gd name="T18" fmla="*/ 20 w 21"/>
                <a:gd name="T19" fmla="*/ 0 h 37"/>
                <a:gd name="T20" fmla="*/ 21 w 21"/>
                <a:gd name="T21" fmla="*/ 0 h 3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1"/>
                <a:gd name="T34" fmla="*/ 0 h 37"/>
                <a:gd name="T35" fmla="*/ 21 w 21"/>
                <a:gd name="T36" fmla="*/ 37 h 3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1" h="37">
                  <a:moveTo>
                    <a:pt x="21" y="0"/>
                  </a:moveTo>
                  <a:lnTo>
                    <a:pt x="17" y="10"/>
                  </a:lnTo>
                  <a:lnTo>
                    <a:pt x="11" y="18"/>
                  </a:lnTo>
                  <a:lnTo>
                    <a:pt x="5" y="27"/>
                  </a:lnTo>
                  <a:lnTo>
                    <a:pt x="1" y="37"/>
                  </a:lnTo>
                  <a:lnTo>
                    <a:pt x="0" y="37"/>
                  </a:lnTo>
                  <a:lnTo>
                    <a:pt x="4" y="27"/>
                  </a:lnTo>
                  <a:lnTo>
                    <a:pt x="10" y="18"/>
                  </a:lnTo>
                  <a:lnTo>
                    <a:pt x="15" y="10"/>
                  </a:lnTo>
                  <a:lnTo>
                    <a:pt x="20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78" name="Freeform 625"/>
            <p:cNvSpPr>
              <a:spLocks/>
            </p:cNvSpPr>
            <p:nvPr/>
          </p:nvSpPr>
          <p:spPr bwMode="auto">
            <a:xfrm>
              <a:off x="2889" y="2710"/>
              <a:ext cx="261" cy="175"/>
            </a:xfrm>
            <a:custGeom>
              <a:avLst/>
              <a:gdLst>
                <a:gd name="T0" fmla="*/ 20 w 261"/>
                <a:gd name="T1" fmla="*/ 1 h 175"/>
                <a:gd name="T2" fmla="*/ 40 w 261"/>
                <a:gd name="T3" fmla="*/ 14 h 175"/>
                <a:gd name="T4" fmla="*/ 60 w 261"/>
                <a:gd name="T5" fmla="*/ 27 h 175"/>
                <a:gd name="T6" fmla="*/ 78 w 261"/>
                <a:gd name="T7" fmla="*/ 40 h 175"/>
                <a:gd name="T8" fmla="*/ 98 w 261"/>
                <a:gd name="T9" fmla="*/ 54 h 175"/>
                <a:gd name="T10" fmla="*/ 117 w 261"/>
                <a:gd name="T11" fmla="*/ 68 h 175"/>
                <a:gd name="T12" fmla="*/ 137 w 261"/>
                <a:gd name="T13" fmla="*/ 82 h 175"/>
                <a:gd name="T14" fmla="*/ 155 w 261"/>
                <a:gd name="T15" fmla="*/ 95 h 175"/>
                <a:gd name="T16" fmla="*/ 175 w 261"/>
                <a:gd name="T17" fmla="*/ 108 h 175"/>
                <a:gd name="T18" fmla="*/ 187 w 261"/>
                <a:gd name="T19" fmla="*/ 115 h 175"/>
                <a:gd name="T20" fmla="*/ 198 w 261"/>
                <a:gd name="T21" fmla="*/ 124 h 175"/>
                <a:gd name="T22" fmla="*/ 208 w 261"/>
                <a:gd name="T23" fmla="*/ 131 h 175"/>
                <a:gd name="T24" fmla="*/ 220 w 261"/>
                <a:gd name="T25" fmla="*/ 139 h 175"/>
                <a:gd name="T26" fmla="*/ 231 w 261"/>
                <a:gd name="T27" fmla="*/ 148 h 175"/>
                <a:gd name="T28" fmla="*/ 241 w 261"/>
                <a:gd name="T29" fmla="*/ 156 h 175"/>
                <a:gd name="T30" fmla="*/ 251 w 261"/>
                <a:gd name="T31" fmla="*/ 165 h 175"/>
                <a:gd name="T32" fmla="*/ 261 w 261"/>
                <a:gd name="T33" fmla="*/ 175 h 175"/>
                <a:gd name="T34" fmla="*/ 244 w 261"/>
                <a:gd name="T35" fmla="*/ 164 h 175"/>
                <a:gd name="T36" fmla="*/ 228 w 261"/>
                <a:gd name="T37" fmla="*/ 152 h 175"/>
                <a:gd name="T38" fmla="*/ 211 w 261"/>
                <a:gd name="T39" fmla="*/ 139 h 175"/>
                <a:gd name="T40" fmla="*/ 195 w 261"/>
                <a:gd name="T41" fmla="*/ 128 h 175"/>
                <a:gd name="T42" fmla="*/ 178 w 261"/>
                <a:gd name="T43" fmla="*/ 115 h 175"/>
                <a:gd name="T44" fmla="*/ 161 w 261"/>
                <a:gd name="T45" fmla="*/ 104 h 175"/>
                <a:gd name="T46" fmla="*/ 144 w 261"/>
                <a:gd name="T47" fmla="*/ 92 h 175"/>
                <a:gd name="T48" fmla="*/ 127 w 261"/>
                <a:gd name="T49" fmla="*/ 82 h 175"/>
                <a:gd name="T50" fmla="*/ 0 w 261"/>
                <a:gd name="T51" fmla="*/ 5 h 175"/>
                <a:gd name="T52" fmla="*/ 4 w 261"/>
                <a:gd name="T53" fmla="*/ 3 h 175"/>
                <a:gd name="T54" fmla="*/ 9 w 261"/>
                <a:gd name="T55" fmla="*/ 1 h 175"/>
                <a:gd name="T56" fmla="*/ 14 w 261"/>
                <a:gd name="T57" fmla="*/ 0 h 175"/>
                <a:gd name="T58" fmla="*/ 20 w 261"/>
                <a:gd name="T59" fmla="*/ 1 h 17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61"/>
                <a:gd name="T91" fmla="*/ 0 h 175"/>
                <a:gd name="T92" fmla="*/ 261 w 261"/>
                <a:gd name="T93" fmla="*/ 175 h 175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61" h="175">
                  <a:moveTo>
                    <a:pt x="20" y="1"/>
                  </a:moveTo>
                  <a:lnTo>
                    <a:pt x="40" y="14"/>
                  </a:lnTo>
                  <a:lnTo>
                    <a:pt x="60" y="27"/>
                  </a:lnTo>
                  <a:lnTo>
                    <a:pt x="78" y="40"/>
                  </a:lnTo>
                  <a:lnTo>
                    <a:pt x="98" y="54"/>
                  </a:lnTo>
                  <a:lnTo>
                    <a:pt x="117" y="68"/>
                  </a:lnTo>
                  <a:lnTo>
                    <a:pt x="137" y="82"/>
                  </a:lnTo>
                  <a:lnTo>
                    <a:pt x="155" y="95"/>
                  </a:lnTo>
                  <a:lnTo>
                    <a:pt x="175" y="108"/>
                  </a:lnTo>
                  <a:lnTo>
                    <a:pt x="187" y="115"/>
                  </a:lnTo>
                  <a:lnTo>
                    <a:pt x="198" y="124"/>
                  </a:lnTo>
                  <a:lnTo>
                    <a:pt x="208" y="131"/>
                  </a:lnTo>
                  <a:lnTo>
                    <a:pt x="220" y="139"/>
                  </a:lnTo>
                  <a:lnTo>
                    <a:pt x="231" y="148"/>
                  </a:lnTo>
                  <a:lnTo>
                    <a:pt x="241" y="156"/>
                  </a:lnTo>
                  <a:lnTo>
                    <a:pt x="251" y="165"/>
                  </a:lnTo>
                  <a:lnTo>
                    <a:pt x="261" y="175"/>
                  </a:lnTo>
                  <a:lnTo>
                    <a:pt x="244" y="164"/>
                  </a:lnTo>
                  <a:lnTo>
                    <a:pt x="228" y="152"/>
                  </a:lnTo>
                  <a:lnTo>
                    <a:pt x="211" y="139"/>
                  </a:lnTo>
                  <a:lnTo>
                    <a:pt x="195" y="128"/>
                  </a:lnTo>
                  <a:lnTo>
                    <a:pt x="178" y="115"/>
                  </a:lnTo>
                  <a:lnTo>
                    <a:pt x="161" y="104"/>
                  </a:lnTo>
                  <a:lnTo>
                    <a:pt x="144" y="92"/>
                  </a:lnTo>
                  <a:lnTo>
                    <a:pt x="127" y="82"/>
                  </a:lnTo>
                  <a:lnTo>
                    <a:pt x="0" y="5"/>
                  </a:lnTo>
                  <a:lnTo>
                    <a:pt x="4" y="3"/>
                  </a:lnTo>
                  <a:lnTo>
                    <a:pt x="9" y="1"/>
                  </a:lnTo>
                  <a:lnTo>
                    <a:pt x="14" y="0"/>
                  </a:lnTo>
                  <a:lnTo>
                    <a:pt x="20" y="1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79" name="Freeform 626"/>
            <p:cNvSpPr>
              <a:spLocks/>
            </p:cNvSpPr>
            <p:nvPr/>
          </p:nvSpPr>
          <p:spPr bwMode="auto">
            <a:xfrm>
              <a:off x="2727" y="2717"/>
              <a:ext cx="20" cy="38"/>
            </a:xfrm>
            <a:custGeom>
              <a:avLst/>
              <a:gdLst>
                <a:gd name="T0" fmla="*/ 13 w 20"/>
                <a:gd name="T1" fmla="*/ 18 h 38"/>
                <a:gd name="T2" fmla="*/ 0 w 20"/>
                <a:gd name="T3" fmla="*/ 38 h 38"/>
                <a:gd name="T4" fmla="*/ 3 w 20"/>
                <a:gd name="T5" fmla="*/ 30 h 38"/>
                <a:gd name="T6" fmla="*/ 5 w 20"/>
                <a:gd name="T7" fmla="*/ 21 h 38"/>
                <a:gd name="T8" fmla="*/ 10 w 20"/>
                <a:gd name="T9" fmla="*/ 14 h 38"/>
                <a:gd name="T10" fmla="*/ 15 w 20"/>
                <a:gd name="T11" fmla="*/ 7 h 38"/>
                <a:gd name="T12" fmla="*/ 15 w 20"/>
                <a:gd name="T13" fmla="*/ 4 h 38"/>
                <a:gd name="T14" fmla="*/ 15 w 20"/>
                <a:gd name="T15" fmla="*/ 3 h 38"/>
                <a:gd name="T16" fmla="*/ 18 w 20"/>
                <a:gd name="T17" fmla="*/ 1 h 38"/>
                <a:gd name="T18" fmla="*/ 20 w 20"/>
                <a:gd name="T19" fmla="*/ 0 h 38"/>
                <a:gd name="T20" fmla="*/ 20 w 20"/>
                <a:gd name="T21" fmla="*/ 4 h 38"/>
                <a:gd name="T22" fmla="*/ 17 w 20"/>
                <a:gd name="T23" fmla="*/ 8 h 38"/>
                <a:gd name="T24" fmla="*/ 14 w 20"/>
                <a:gd name="T25" fmla="*/ 13 h 38"/>
                <a:gd name="T26" fmla="*/ 13 w 20"/>
                <a:gd name="T27" fmla="*/ 18 h 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0"/>
                <a:gd name="T43" fmla="*/ 0 h 38"/>
                <a:gd name="T44" fmla="*/ 20 w 20"/>
                <a:gd name="T45" fmla="*/ 38 h 3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0" h="38">
                  <a:moveTo>
                    <a:pt x="13" y="18"/>
                  </a:moveTo>
                  <a:lnTo>
                    <a:pt x="0" y="38"/>
                  </a:lnTo>
                  <a:lnTo>
                    <a:pt x="3" y="30"/>
                  </a:lnTo>
                  <a:lnTo>
                    <a:pt x="5" y="21"/>
                  </a:lnTo>
                  <a:lnTo>
                    <a:pt x="10" y="14"/>
                  </a:lnTo>
                  <a:lnTo>
                    <a:pt x="15" y="7"/>
                  </a:lnTo>
                  <a:lnTo>
                    <a:pt x="15" y="4"/>
                  </a:lnTo>
                  <a:lnTo>
                    <a:pt x="15" y="3"/>
                  </a:lnTo>
                  <a:lnTo>
                    <a:pt x="18" y="1"/>
                  </a:lnTo>
                  <a:lnTo>
                    <a:pt x="20" y="0"/>
                  </a:lnTo>
                  <a:lnTo>
                    <a:pt x="20" y="4"/>
                  </a:lnTo>
                  <a:lnTo>
                    <a:pt x="17" y="8"/>
                  </a:lnTo>
                  <a:lnTo>
                    <a:pt x="14" y="13"/>
                  </a:lnTo>
                  <a:lnTo>
                    <a:pt x="13" y="18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0" name="Freeform 627"/>
            <p:cNvSpPr>
              <a:spLocks/>
            </p:cNvSpPr>
            <p:nvPr/>
          </p:nvSpPr>
          <p:spPr bwMode="auto">
            <a:xfrm>
              <a:off x="2856" y="2718"/>
              <a:ext cx="291" cy="197"/>
            </a:xfrm>
            <a:custGeom>
              <a:avLst/>
              <a:gdLst>
                <a:gd name="T0" fmla="*/ 76 w 291"/>
                <a:gd name="T1" fmla="*/ 37 h 197"/>
                <a:gd name="T2" fmla="*/ 102 w 291"/>
                <a:gd name="T3" fmla="*/ 56 h 197"/>
                <a:gd name="T4" fmla="*/ 129 w 291"/>
                <a:gd name="T5" fmla="*/ 74 h 197"/>
                <a:gd name="T6" fmla="*/ 156 w 291"/>
                <a:gd name="T7" fmla="*/ 93 h 197"/>
                <a:gd name="T8" fmla="*/ 181 w 291"/>
                <a:gd name="T9" fmla="*/ 113 h 197"/>
                <a:gd name="T10" fmla="*/ 208 w 291"/>
                <a:gd name="T11" fmla="*/ 131 h 197"/>
                <a:gd name="T12" fmla="*/ 235 w 291"/>
                <a:gd name="T13" fmla="*/ 151 h 197"/>
                <a:gd name="T14" fmla="*/ 261 w 291"/>
                <a:gd name="T15" fmla="*/ 170 h 197"/>
                <a:gd name="T16" fmla="*/ 287 w 291"/>
                <a:gd name="T17" fmla="*/ 190 h 197"/>
                <a:gd name="T18" fmla="*/ 288 w 291"/>
                <a:gd name="T19" fmla="*/ 191 h 197"/>
                <a:gd name="T20" fmla="*/ 290 w 291"/>
                <a:gd name="T21" fmla="*/ 193 h 197"/>
                <a:gd name="T22" fmla="*/ 290 w 291"/>
                <a:gd name="T23" fmla="*/ 195 h 197"/>
                <a:gd name="T24" fmla="*/ 291 w 291"/>
                <a:gd name="T25" fmla="*/ 197 h 197"/>
                <a:gd name="T26" fmla="*/ 274 w 291"/>
                <a:gd name="T27" fmla="*/ 184 h 197"/>
                <a:gd name="T28" fmla="*/ 255 w 291"/>
                <a:gd name="T29" fmla="*/ 170 h 197"/>
                <a:gd name="T30" fmla="*/ 238 w 291"/>
                <a:gd name="T31" fmla="*/ 157 h 197"/>
                <a:gd name="T32" fmla="*/ 220 w 291"/>
                <a:gd name="T33" fmla="*/ 144 h 197"/>
                <a:gd name="T34" fmla="*/ 201 w 291"/>
                <a:gd name="T35" fmla="*/ 133 h 197"/>
                <a:gd name="T36" fmla="*/ 184 w 291"/>
                <a:gd name="T37" fmla="*/ 120 h 197"/>
                <a:gd name="T38" fmla="*/ 166 w 291"/>
                <a:gd name="T39" fmla="*/ 109 h 197"/>
                <a:gd name="T40" fmla="*/ 147 w 291"/>
                <a:gd name="T41" fmla="*/ 96 h 197"/>
                <a:gd name="T42" fmla="*/ 129 w 291"/>
                <a:gd name="T43" fmla="*/ 84 h 197"/>
                <a:gd name="T44" fmla="*/ 110 w 291"/>
                <a:gd name="T45" fmla="*/ 73 h 197"/>
                <a:gd name="T46" fmla="*/ 93 w 291"/>
                <a:gd name="T47" fmla="*/ 63 h 197"/>
                <a:gd name="T48" fmla="*/ 74 w 291"/>
                <a:gd name="T49" fmla="*/ 52 h 197"/>
                <a:gd name="T50" fmla="*/ 56 w 291"/>
                <a:gd name="T51" fmla="*/ 40 h 197"/>
                <a:gd name="T52" fmla="*/ 37 w 291"/>
                <a:gd name="T53" fmla="*/ 30 h 197"/>
                <a:gd name="T54" fmla="*/ 19 w 291"/>
                <a:gd name="T55" fmla="*/ 19 h 197"/>
                <a:gd name="T56" fmla="*/ 0 w 291"/>
                <a:gd name="T57" fmla="*/ 9 h 197"/>
                <a:gd name="T58" fmla="*/ 5 w 291"/>
                <a:gd name="T59" fmla="*/ 6 h 197"/>
                <a:gd name="T60" fmla="*/ 9 w 291"/>
                <a:gd name="T61" fmla="*/ 5 h 197"/>
                <a:gd name="T62" fmla="*/ 13 w 291"/>
                <a:gd name="T63" fmla="*/ 2 h 197"/>
                <a:gd name="T64" fmla="*/ 17 w 291"/>
                <a:gd name="T65" fmla="*/ 0 h 197"/>
                <a:gd name="T66" fmla="*/ 25 w 291"/>
                <a:gd name="T67" fmla="*/ 3 h 197"/>
                <a:gd name="T68" fmla="*/ 33 w 291"/>
                <a:gd name="T69" fmla="*/ 7 h 197"/>
                <a:gd name="T70" fmla="*/ 40 w 291"/>
                <a:gd name="T71" fmla="*/ 13 h 197"/>
                <a:gd name="T72" fmla="*/ 47 w 291"/>
                <a:gd name="T73" fmla="*/ 19 h 197"/>
                <a:gd name="T74" fmla="*/ 53 w 291"/>
                <a:gd name="T75" fmla="*/ 24 h 197"/>
                <a:gd name="T76" fmla="*/ 60 w 291"/>
                <a:gd name="T77" fmla="*/ 30 h 197"/>
                <a:gd name="T78" fmla="*/ 69 w 291"/>
                <a:gd name="T79" fmla="*/ 34 h 197"/>
                <a:gd name="T80" fmla="*/ 76 w 291"/>
                <a:gd name="T81" fmla="*/ 37 h 19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91"/>
                <a:gd name="T124" fmla="*/ 0 h 197"/>
                <a:gd name="T125" fmla="*/ 291 w 291"/>
                <a:gd name="T126" fmla="*/ 197 h 19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91" h="197">
                  <a:moveTo>
                    <a:pt x="76" y="37"/>
                  </a:moveTo>
                  <a:lnTo>
                    <a:pt x="102" y="56"/>
                  </a:lnTo>
                  <a:lnTo>
                    <a:pt x="129" y="74"/>
                  </a:lnTo>
                  <a:lnTo>
                    <a:pt x="156" y="93"/>
                  </a:lnTo>
                  <a:lnTo>
                    <a:pt x="181" y="113"/>
                  </a:lnTo>
                  <a:lnTo>
                    <a:pt x="208" y="131"/>
                  </a:lnTo>
                  <a:lnTo>
                    <a:pt x="235" y="151"/>
                  </a:lnTo>
                  <a:lnTo>
                    <a:pt x="261" y="170"/>
                  </a:lnTo>
                  <a:lnTo>
                    <a:pt x="287" y="190"/>
                  </a:lnTo>
                  <a:lnTo>
                    <a:pt x="288" y="191"/>
                  </a:lnTo>
                  <a:lnTo>
                    <a:pt x="290" y="193"/>
                  </a:lnTo>
                  <a:lnTo>
                    <a:pt x="290" y="195"/>
                  </a:lnTo>
                  <a:lnTo>
                    <a:pt x="291" y="197"/>
                  </a:lnTo>
                  <a:lnTo>
                    <a:pt x="274" y="184"/>
                  </a:lnTo>
                  <a:lnTo>
                    <a:pt x="255" y="170"/>
                  </a:lnTo>
                  <a:lnTo>
                    <a:pt x="238" y="157"/>
                  </a:lnTo>
                  <a:lnTo>
                    <a:pt x="220" y="144"/>
                  </a:lnTo>
                  <a:lnTo>
                    <a:pt x="201" y="133"/>
                  </a:lnTo>
                  <a:lnTo>
                    <a:pt x="184" y="120"/>
                  </a:lnTo>
                  <a:lnTo>
                    <a:pt x="166" y="109"/>
                  </a:lnTo>
                  <a:lnTo>
                    <a:pt x="147" y="96"/>
                  </a:lnTo>
                  <a:lnTo>
                    <a:pt x="129" y="84"/>
                  </a:lnTo>
                  <a:lnTo>
                    <a:pt x="110" y="73"/>
                  </a:lnTo>
                  <a:lnTo>
                    <a:pt x="93" y="63"/>
                  </a:lnTo>
                  <a:lnTo>
                    <a:pt x="74" y="52"/>
                  </a:lnTo>
                  <a:lnTo>
                    <a:pt x="56" y="40"/>
                  </a:lnTo>
                  <a:lnTo>
                    <a:pt x="37" y="30"/>
                  </a:lnTo>
                  <a:lnTo>
                    <a:pt x="19" y="19"/>
                  </a:lnTo>
                  <a:lnTo>
                    <a:pt x="0" y="9"/>
                  </a:lnTo>
                  <a:lnTo>
                    <a:pt x="5" y="6"/>
                  </a:lnTo>
                  <a:lnTo>
                    <a:pt x="9" y="5"/>
                  </a:lnTo>
                  <a:lnTo>
                    <a:pt x="13" y="2"/>
                  </a:lnTo>
                  <a:lnTo>
                    <a:pt x="17" y="0"/>
                  </a:lnTo>
                  <a:lnTo>
                    <a:pt x="25" y="3"/>
                  </a:lnTo>
                  <a:lnTo>
                    <a:pt x="33" y="7"/>
                  </a:lnTo>
                  <a:lnTo>
                    <a:pt x="40" y="13"/>
                  </a:lnTo>
                  <a:lnTo>
                    <a:pt x="47" y="19"/>
                  </a:lnTo>
                  <a:lnTo>
                    <a:pt x="53" y="24"/>
                  </a:lnTo>
                  <a:lnTo>
                    <a:pt x="60" y="30"/>
                  </a:lnTo>
                  <a:lnTo>
                    <a:pt x="69" y="34"/>
                  </a:lnTo>
                  <a:lnTo>
                    <a:pt x="76" y="37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1" name="Freeform 628"/>
            <p:cNvSpPr>
              <a:spLocks/>
            </p:cNvSpPr>
            <p:nvPr/>
          </p:nvSpPr>
          <p:spPr bwMode="auto">
            <a:xfrm>
              <a:off x="2831" y="2728"/>
              <a:ext cx="330" cy="227"/>
            </a:xfrm>
            <a:custGeom>
              <a:avLst/>
              <a:gdLst>
                <a:gd name="T0" fmla="*/ 17 w 330"/>
                <a:gd name="T1" fmla="*/ 0 h 227"/>
                <a:gd name="T2" fmla="*/ 35 w 330"/>
                <a:gd name="T3" fmla="*/ 13 h 227"/>
                <a:gd name="T4" fmla="*/ 55 w 330"/>
                <a:gd name="T5" fmla="*/ 24 h 227"/>
                <a:gd name="T6" fmla="*/ 74 w 330"/>
                <a:gd name="T7" fmla="*/ 37 h 227"/>
                <a:gd name="T8" fmla="*/ 94 w 330"/>
                <a:gd name="T9" fmla="*/ 52 h 227"/>
                <a:gd name="T10" fmla="*/ 112 w 330"/>
                <a:gd name="T11" fmla="*/ 64 h 227"/>
                <a:gd name="T12" fmla="*/ 132 w 330"/>
                <a:gd name="T13" fmla="*/ 79 h 227"/>
                <a:gd name="T14" fmla="*/ 151 w 330"/>
                <a:gd name="T15" fmla="*/ 93 h 227"/>
                <a:gd name="T16" fmla="*/ 169 w 330"/>
                <a:gd name="T17" fmla="*/ 107 h 227"/>
                <a:gd name="T18" fmla="*/ 181 w 330"/>
                <a:gd name="T19" fmla="*/ 113 h 227"/>
                <a:gd name="T20" fmla="*/ 192 w 330"/>
                <a:gd name="T21" fmla="*/ 120 h 227"/>
                <a:gd name="T22" fmla="*/ 202 w 330"/>
                <a:gd name="T23" fmla="*/ 128 h 227"/>
                <a:gd name="T24" fmla="*/ 213 w 330"/>
                <a:gd name="T25" fmla="*/ 136 h 227"/>
                <a:gd name="T26" fmla="*/ 223 w 330"/>
                <a:gd name="T27" fmla="*/ 144 h 227"/>
                <a:gd name="T28" fmla="*/ 235 w 330"/>
                <a:gd name="T29" fmla="*/ 151 h 227"/>
                <a:gd name="T30" fmla="*/ 245 w 330"/>
                <a:gd name="T31" fmla="*/ 160 h 227"/>
                <a:gd name="T32" fmla="*/ 256 w 330"/>
                <a:gd name="T33" fmla="*/ 167 h 227"/>
                <a:gd name="T34" fmla="*/ 262 w 330"/>
                <a:gd name="T35" fmla="*/ 173 h 227"/>
                <a:gd name="T36" fmla="*/ 269 w 330"/>
                <a:gd name="T37" fmla="*/ 177 h 227"/>
                <a:gd name="T38" fmla="*/ 275 w 330"/>
                <a:gd name="T39" fmla="*/ 181 h 227"/>
                <a:gd name="T40" fmla="*/ 282 w 330"/>
                <a:gd name="T41" fmla="*/ 187 h 227"/>
                <a:gd name="T42" fmla="*/ 288 w 330"/>
                <a:gd name="T43" fmla="*/ 191 h 227"/>
                <a:gd name="T44" fmla="*/ 295 w 330"/>
                <a:gd name="T45" fmla="*/ 195 h 227"/>
                <a:gd name="T46" fmla="*/ 300 w 330"/>
                <a:gd name="T47" fmla="*/ 201 h 227"/>
                <a:gd name="T48" fmla="*/ 306 w 330"/>
                <a:gd name="T49" fmla="*/ 207 h 227"/>
                <a:gd name="T50" fmla="*/ 313 w 330"/>
                <a:gd name="T51" fmla="*/ 211 h 227"/>
                <a:gd name="T52" fmla="*/ 319 w 330"/>
                <a:gd name="T53" fmla="*/ 215 h 227"/>
                <a:gd name="T54" fmla="*/ 326 w 330"/>
                <a:gd name="T55" fmla="*/ 221 h 227"/>
                <a:gd name="T56" fmla="*/ 330 w 330"/>
                <a:gd name="T57" fmla="*/ 227 h 227"/>
                <a:gd name="T58" fmla="*/ 312 w 330"/>
                <a:gd name="T59" fmla="*/ 213 h 227"/>
                <a:gd name="T60" fmla="*/ 293 w 330"/>
                <a:gd name="T61" fmla="*/ 198 h 227"/>
                <a:gd name="T62" fmla="*/ 273 w 330"/>
                <a:gd name="T63" fmla="*/ 184 h 227"/>
                <a:gd name="T64" fmla="*/ 255 w 330"/>
                <a:gd name="T65" fmla="*/ 170 h 227"/>
                <a:gd name="T66" fmla="*/ 235 w 330"/>
                <a:gd name="T67" fmla="*/ 157 h 227"/>
                <a:gd name="T68" fmla="*/ 216 w 330"/>
                <a:gd name="T69" fmla="*/ 144 h 227"/>
                <a:gd name="T70" fmla="*/ 196 w 330"/>
                <a:gd name="T71" fmla="*/ 131 h 227"/>
                <a:gd name="T72" fmla="*/ 178 w 330"/>
                <a:gd name="T73" fmla="*/ 118 h 227"/>
                <a:gd name="T74" fmla="*/ 158 w 330"/>
                <a:gd name="T75" fmla="*/ 106 h 227"/>
                <a:gd name="T76" fmla="*/ 139 w 330"/>
                <a:gd name="T77" fmla="*/ 93 h 227"/>
                <a:gd name="T78" fmla="*/ 119 w 330"/>
                <a:gd name="T79" fmla="*/ 80 h 227"/>
                <a:gd name="T80" fmla="*/ 99 w 330"/>
                <a:gd name="T81" fmla="*/ 67 h 227"/>
                <a:gd name="T82" fmla="*/ 81 w 330"/>
                <a:gd name="T83" fmla="*/ 56 h 227"/>
                <a:gd name="T84" fmla="*/ 61 w 330"/>
                <a:gd name="T85" fmla="*/ 43 h 227"/>
                <a:gd name="T86" fmla="*/ 42 w 330"/>
                <a:gd name="T87" fmla="*/ 32 h 227"/>
                <a:gd name="T88" fmla="*/ 22 w 330"/>
                <a:gd name="T89" fmla="*/ 19 h 227"/>
                <a:gd name="T90" fmla="*/ 17 w 330"/>
                <a:gd name="T91" fmla="*/ 16 h 227"/>
                <a:gd name="T92" fmla="*/ 11 w 330"/>
                <a:gd name="T93" fmla="*/ 13 h 227"/>
                <a:gd name="T94" fmla="*/ 5 w 330"/>
                <a:gd name="T95" fmla="*/ 12 h 227"/>
                <a:gd name="T96" fmla="*/ 0 w 330"/>
                <a:gd name="T97" fmla="*/ 7 h 227"/>
                <a:gd name="T98" fmla="*/ 3 w 330"/>
                <a:gd name="T99" fmla="*/ 4 h 227"/>
                <a:gd name="T100" fmla="*/ 7 w 330"/>
                <a:gd name="T101" fmla="*/ 3 h 227"/>
                <a:gd name="T102" fmla="*/ 11 w 330"/>
                <a:gd name="T103" fmla="*/ 0 h 227"/>
                <a:gd name="T104" fmla="*/ 17 w 330"/>
                <a:gd name="T105" fmla="*/ 0 h 22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30"/>
                <a:gd name="T160" fmla="*/ 0 h 227"/>
                <a:gd name="T161" fmla="*/ 330 w 330"/>
                <a:gd name="T162" fmla="*/ 227 h 22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30" h="227">
                  <a:moveTo>
                    <a:pt x="17" y="0"/>
                  </a:moveTo>
                  <a:lnTo>
                    <a:pt x="35" y="13"/>
                  </a:lnTo>
                  <a:lnTo>
                    <a:pt x="55" y="24"/>
                  </a:lnTo>
                  <a:lnTo>
                    <a:pt x="74" y="37"/>
                  </a:lnTo>
                  <a:lnTo>
                    <a:pt x="94" y="52"/>
                  </a:lnTo>
                  <a:lnTo>
                    <a:pt x="112" y="64"/>
                  </a:lnTo>
                  <a:lnTo>
                    <a:pt x="132" y="79"/>
                  </a:lnTo>
                  <a:lnTo>
                    <a:pt x="151" y="93"/>
                  </a:lnTo>
                  <a:lnTo>
                    <a:pt x="169" y="107"/>
                  </a:lnTo>
                  <a:lnTo>
                    <a:pt x="181" y="113"/>
                  </a:lnTo>
                  <a:lnTo>
                    <a:pt x="192" y="120"/>
                  </a:lnTo>
                  <a:lnTo>
                    <a:pt x="202" y="128"/>
                  </a:lnTo>
                  <a:lnTo>
                    <a:pt x="213" y="136"/>
                  </a:lnTo>
                  <a:lnTo>
                    <a:pt x="223" y="144"/>
                  </a:lnTo>
                  <a:lnTo>
                    <a:pt x="235" y="151"/>
                  </a:lnTo>
                  <a:lnTo>
                    <a:pt x="245" y="160"/>
                  </a:lnTo>
                  <a:lnTo>
                    <a:pt x="256" y="167"/>
                  </a:lnTo>
                  <a:lnTo>
                    <a:pt x="262" y="173"/>
                  </a:lnTo>
                  <a:lnTo>
                    <a:pt x="269" y="177"/>
                  </a:lnTo>
                  <a:lnTo>
                    <a:pt x="275" y="181"/>
                  </a:lnTo>
                  <a:lnTo>
                    <a:pt x="282" y="187"/>
                  </a:lnTo>
                  <a:lnTo>
                    <a:pt x="288" y="191"/>
                  </a:lnTo>
                  <a:lnTo>
                    <a:pt x="295" y="195"/>
                  </a:lnTo>
                  <a:lnTo>
                    <a:pt x="300" y="201"/>
                  </a:lnTo>
                  <a:lnTo>
                    <a:pt x="306" y="207"/>
                  </a:lnTo>
                  <a:lnTo>
                    <a:pt x="313" y="211"/>
                  </a:lnTo>
                  <a:lnTo>
                    <a:pt x="319" y="215"/>
                  </a:lnTo>
                  <a:lnTo>
                    <a:pt x="326" y="221"/>
                  </a:lnTo>
                  <a:lnTo>
                    <a:pt x="330" y="227"/>
                  </a:lnTo>
                  <a:lnTo>
                    <a:pt x="312" y="213"/>
                  </a:lnTo>
                  <a:lnTo>
                    <a:pt x="293" y="198"/>
                  </a:lnTo>
                  <a:lnTo>
                    <a:pt x="273" y="184"/>
                  </a:lnTo>
                  <a:lnTo>
                    <a:pt x="255" y="170"/>
                  </a:lnTo>
                  <a:lnTo>
                    <a:pt x="235" y="157"/>
                  </a:lnTo>
                  <a:lnTo>
                    <a:pt x="216" y="144"/>
                  </a:lnTo>
                  <a:lnTo>
                    <a:pt x="196" y="131"/>
                  </a:lnTo>
                  <a:lnTo>
                    <a:pt x="178" y="118"/>
                  </a:lnTo>
                  <a:lnTo>
                    <a:pt x="158" y="106"/>
                  </a:lnTo>
                  <a:lnTo>
                    <a:pt x="139" y="93"/>
                  </a:lnTo>
                  <a:lnTo>
                    <a:pt x="119" y="80"/>
                  </a:lnTo>
                  <a:lnTo>
                    <a:pt x="99" y="67"/>
                  </a:lnTo>
                  <a:lnTo>
                    <a:pt x="81" y="56"/>
                  </a:lnTo>
                  <a:lnTo>
                    <a:pt x="61" y="43"/>
                  </a:lnTo>
                  <a:lnTo>
                    <a:pt x="42" y="32"/>
                  </a:lnTo>
                  <a:lnTo>
                    <a:pt x="22" y="19"/>
                  </a:lnTo>
                  <a:lnTo>
                    <a:pt x="17" y="16"/>
                  </a:lnTo>
                  <a:lnTo>
                    <a:pt x="11" y="13"/>
                  </a:lnTo>
                  <a:lnTo>
                    <a:pt x="5" y="12"/>
                  </a:lnTo>
                  <a:lnTo>
                    <a:pt x="0" y="7"/>
                  </a:lnTo>
                  <a:lnTo>
                    <a:pt x="3" y="4"/>
                  </a:lnTo>
                  <a:lnTo>
                    <a:pt x="7" y="3"/>
                  </a:lnTo>
                  <a:lnTo>
                    <a:pt x="11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2" name="Freeform 629"/>
            <p:cNvSpPr>
              <a:spLocks/>
            </p:cNvSpPr>
            <p:nvPr/>
          </p:nvSpPr>
          <p:spPr bwMode="auto">
            <a:xfrm>
              <a:off x="3261" y="2731"/>
              <a:ext cx="246" cy="244"/>
            </a:xfrm>
            <a:custGeom>
              <a:avLst/>
              <a:gdLst>
                <a:gd name="T0" fmla="*/ 10 w 246"/>
                <a:gd name="T1" fmla="*/ 13 h 244"/>
                <a:gd name="T2" fmla="*/ 20 w 246"/>
                <a:gd name="T3" fmla="*/ 21 h 244"/>
                <a:gd name="T4" fmla="*/ 30 w 246"/>
                <a:gd name="T5" fmla="*/ 30 h 244"/>
                <a:gd name="T6" fmla="*/ 40 w 246"/>
                <a:gd name="T7" fmla="*/ 37 h 244"/>
                <a:gd name="T8" fmla="*/ 50 w 246"/>
                <a:gd name="T9" fmla="*/ 43 h 244"/>
                <a:gd name="T10" fmla="*/ 74 w 246"/>
                <a:gd name="T11" fmla="*/ 66 h 244"/>
                <a:gd name="T12" fmla="*/ 98 w 246"/>
                <a:gd name="T13" fmla="*/ 88 h 244"/>
                <a:gd name="T14" fmla="*/ 123 w 246"/>
                <a:gd name="T15" fmla="*/ 111 h 244"/>
                <a:gd name="T16" fmla="*/ 147 w 246"/>
                <a:gd name="T17" fmla="*/ 133 h 244"/>
                <a:gd name="T18" fmla="*/ 171 w 246"/>
                <a:gd name="T19" fmla="*/ 154 h 244"/>
                <a:gd name="T20" fmla="*/ 195 w 246"/>
                <a:gd name="T21" fmla="*/ 177 h 244"/>
                <a:gd name="T22" fmla="*/ 219 w 246"/>
                <a:gd name="T23" fmla="*/ 200 h 244"/>
                <a:gd name="T24" fmla="*/ 244 w 246"/>
                <a:gd name="T25" fmla="*/ 222 h 244"/>
                <a:gd name="T26" fmla="*/ 245 w 246"/>
                <a:gd name="T27" fmla="*/ 228 h 244"/>
                <a:gd name="T28" fmla="*/ 245 w 246"/>
                <a:gd name="T29" fmla="*/ 232 h 244"/>
                <a:gd name="T30" fmla="*/ 246 w 246"/>
                <a:gd name="T31" fmla="*/ 238 h 244"/>
                <a:gd name="T32" fmla="*/ 246 w 246"/>
                <a:gd name="T33" fmla="*/ 244 h 244"/>
                <a:gd name="T34" fmla="*/ 231 w 246"/>
                <a:gd name="T35" fmla="*/ 229 h 244"/>
                <a:gd name="T36" fmla="*/ 215 w 246"/>
                <a:gd name="T37" fmla="*/ 215 h 244"/>
                <a:gd name="T38" fmla="*/ 199 w 246"/>
                <a:gd name="T39" fmla="*/ 201 h 244"/>
                <a:gd name="T40" fmla="*/ 184 w 246"/>
                <a:gd name="T41" fmla="*/ 185 h 244"/>
                <a:gd name="T42" fmla="*/ 170 w 246"/>
                <a:gd name="T43" fmla="*/ 171 h 244"/>
                <a:gd name="T44" fmla="*/ 154 w 246"/>
                <a:gd name="T45" fmla="*/ 157 h 244"/>
                <a:gd name="T46" fmla="*/ 138 w 246"/>
                <a:gd name="T47" fmla="*/ 141 h 244"/>
                <a:gd name="T48" fmla="*/ 124 w 246"/>
                <a:gd name="T49" fmla="*/ 127 h 244"/>
                <a:gd name="T50" fmla="*/ 108 w 246"/>
                <a:gd name="T51" fmla="*/ 113 h 244"/>
                <a:gd name="T52" fmla="*/ 93 w 246"/>
                <a:gd name="T53" fmla="*/ 97 h 244"/>
                <a:gd name="T54" fmla="*/ 77 w 246"/>
                <a:gd name="T55" fmla="*/ 83 h 244"/>
                <a:gd name="T56" fmla="*/ 63 w 246"/>
                <a:gd name="T57" fmla="*/ 68 h 244"/>
                <a:gd name="T58" fmla="*/ 47 w 246"/>
                <a:gd name="T59" fmla="*/ 54 h 244"/>
                <a:gd name="T60" fmla="*/ 31 w 246"/>
                <a:gd name="T61" fmla="*/ 40 h 244"/>
                <a:gd name="T62" fmla="*/ 16 w 246"/>
                <a:gd name="T63" fmla="*/ 26 h 244"/>
                <a:gd name="T64" fmla="*/ 0 w 246"/>
                <a:gd name="T65" fmla="*/ 11 h 244"/>
                <a:gd name="T66" fmla="*/ 0 w 246"/>
                <a:gd name="T67" fmla="*/ 0 h 244"/>
                <a:gd name="T68" fmla="*/ 4 w 246"/>
                <a:gd name="T69" fmla="*/ 3 h 244"/>
                <a:gd name="T70" fmla="*/ 6 w 246"/>
                <a:gd name="T71" fmla="*/ 6 h 244"/>
                <a:gd name="T72" fmla="*/ 9 w 246"/>
                <a:gd name="T73" fmla="*/ 10 h 244"/>
                <a:gd name="T74" fmla="*/ 10 w 246"/>
                <a:gd name="T75" fmla="*/ 13 h 24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46"/>
                <a:gd name="T115" fmla="*/ 0 h 244"/>
                <a:gd name="T116" fmla="*/ 246 w 246"/>
                <a:gd name="T117" fmla="*/ 244 h 24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46" h="244">
                  <a:moveTo>
                    <a:pt x="10" y="13"/>
                  </a:moveTo>
                  <a:lnTo>
                    <a:pt x="20" y="21"/>
                  </a:lnTo>
                  <a:lnTo>
                    <a:pt x="30" y="30"/>
                  </a:lnTo>
                  <a:lnTo>
                    <a:pt x="40" y="37"/>
                  </a:lnTo>
                  <a:lnTo>
                    <a:pt x="50" y="43"/>
                  </a:lnTo>
                  <a:lnTo>
                    <a:pt x="74" y="66"/>
                  </a:lnTo>
                  <a:lnTo>
                    <a:pt x="98" y="88"/>
                  </a:lnTo>
                  <a:lnTo>
                    <a:pt x="123" y="111"/>
                  </a:lnTo>
                  <a:lnTo>
                    <a:pt x="147" y="133"/>
                  </a:lnTo>
                  <a:lnTo>
                    <a:pt x="171" y="154"/>
                  </a:lnTo>
                  <a:lnTo>
                    <a:pt x="195" y="177"/>
                  </a:lnTo>
                  <a:lnTo>
                    <a:pt x="219" y="200"/>
                  </a:lnTo>
                  <a:lnTo>
                    <a:pt x="244" y="222"/>
                  </a:lnTo>
                  <a:lnTo>
                    <a:pt x="245" y="228"/>
                  </a:lnTo>
                  <a:lnTo>
                    <a:pt x="245" y="232"/>
                  </a:lnTo>
                  <a:lnTo>
                    <a:pt x="246" y="238"/>
                  </a:lnTo>
                  <a:lnTo>
                    <a:pt x="246" y="244"/>
                  </a:lnTo>
                  <a:lnTo>
                    <a:pt x="231" y="229"/>
                  </a:lnTo>
                  <a:lnTo>
                    <a:pt x="215" y="215"/>
                  </a:lnTo>
                  <a:lnTo>
                    <a:pt x="199" y="201"/>
                  </a:lnTo>
                  <a:lnTo>
                    <a:pt x="184" y="185"/>
                  </a:lnTo>
                  <a:lnTo>
                    <a:pt x="170" y="171"/>
                  </a:lnTo>
                  <a:lnTo>
                    <a:pt x="154" y="157"/>
                  </a:lnTo>
                  <a:lnTo>
                    <a:pt x="138" y="141"/>
                  </a:lnTo>
                  <a:lnTo>
                    <a:pt x="124" y="127"/>
                  </a:lnTo>
                  <a:lnTo>
                    <a:pt x="108" y="113"/>
                  </a:lnTo>
                  <a:lnTo>
                    <a:pt x="93" y="97"/>
                  </a:lnTo>
                  <a:lnTo>
                    <a:pt x="77" y="83"/>
                  </a:lnTo>
                  <a:lnTo>
                    <a:pt x="63" y="68"/>
                  </a:lnTo>
                  <a:lnTo>
                    <a:pt x="47" y="54"/>
                  </a:lnTo>
                  <a:lnTo>
                    <a:pt x="31" y="40"/>
                  </a:lnTo>
                  <a:lnTo>
                    <a:pt x="16" y="26"/>
                  </a:lnTo>
                  <a:lnTo>
                    <a:pt x="0" y="11"/>
                  </a:lnTo>
                  <a:lnTo>
                    <a:pt x="0" y="0"/>
                  </a:lnTo>
                  <a:lnTo>
                    <a:pt x="4" y="3"/>
                  </a:lnTo>
                  <a:lnTo>
                    <a:pt x="6" y="6"/>
                  </a:lnTo>
                  <a:lnTo>
                    <a:pt x="9" y="10"/>
                  </a:lnTo>
                  <a:lnTo>
                    <a:pt x="10" y="13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3" name="Freeform 630"/>
            <p:cNvSpPr>
              <a:spLocks/>
            </p:cNvSpPr>
            <p:nvPr/>
          </p:nvSpPr>
          <p:spPr bwMode="auto">
            <a:xfrm>
              <a:off x="2692" y="2735"/>
              <a:ext cx="20" cy="33"/>
            </a:xfrm>
            <a:custGeom>
              <a:avLst/>
              <a:gdLst>
                <a:gd name="T0" fmla="*/ 20 w 20"/>
                <a:gd name="T1" fmla="*/ 2 h 33"/>
                <a:gd name="T2" fmla="*/ 16 w 20"/>
                <a:gd name="T3" fmla="*/ 10 h 33"/>
                <a:gd name="T4" fmla="*/ 12 w 20"/>
                <a:gd name="T5" fmla="*/ 17 h 33"/>
                <a:gd name="T6" fmla="*/ 6 w 20"/>
                <a:gd name="T7" fmla="*/ 26 h 33"/>
                <a:gd name="T8" fmla="*/ 0 w 20"/>
                <a:gd name="T9" fmla="*/ 33 h 33"/>
                <a:gd name="T10" fmla="*/ 3 w 20"/>
                <a:gd name="T11" fmla="*/ 25 h 33"/>
                <a:gd name="T12" fmla="*/ 8 w 20"/>
                <a:gd name="T13" fmla="*/ 16 h 33"/>
                <a:gd name="T14" fmla="*/ 12 w 20"/>
                <a:gd name="T15" fmla="*/ 7 h 33"/>
                <a:gd name="T16" fmla="*/ 18 w 20"/>
                <a:gd name="T17" fmla="*/ 0 h 33"/>
                <a:gd name="T18" fmla="*/ 20 w 20"/>
                <a:gd name="T19" fmla="*/ 2 h 3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"/>
                <a:gd name="T31" fmla="*/ 0 h 33"/>
                <a:gd name="T32" fmla="*/ 20 w 20"/>
                <a:gd name="T33" fmla="*/ 33 h 3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" h="33">
                  <a:moveTo>
                    <a:pt x="20" y="2"/>
                  </a:moveTo>
                  <a:lnTo>
                    <a:pt x="16" y="10"/>
                  </a:lnTo>
                  <a:lnTo>
                    <a:pt x="12" y="17"/>
                  </a:lnTo>
                  <a:lnTo>
                    <a:pt x="6" y="26"/>
                  </a:lnTo>
                  <a:lnTo>
                    <a:pt x="0" y="33"/>
                  </a:lnTo>
                  <a:lnTo>
                    <a:pt x="3" y="25"/>
                  </a:lnTo>
                  <a:lnTo>
                    <a:pt x="8" y="16"/>
                  </a:lnTo>
                  <a:lnTo>
                    <a:pt x="12" y="7"/>
                  </a:lnTo>
                  <a:lnTo>
                    <a:pt x="18" y="0"/>
                  </a:lnTo>
                  <a:lnTo>
                    <a:pt x="20" y="2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4" name="Freeform 631"/>
            <p:cNvSpPr>
              <a:spLocks/>
            </p:cNvSpPr>
            <p:nvPr/>
          </p:nvSpPr>
          <p:spPr bwMode="auto">
            <a:xfrm>
              <a:off x="2802" y="2738"/>
              <a:ext cx="358" cy="248"/>
            </a:xfrm>
            <a:custGeom>
              <a:avLst/>
              <a:gdLst>
                <a:gd name="T0" fmla="*/ 20 w 358"/>
                <a:gd name="T1" fmla="*/ 0 h 248"/>
                <a:gd name="T2" fmla="*/ 44 w 358"/>
                <a:gd name="T3" fmla="*/ 14 h 248"/>
                <a:gd name="T4" fmla="*/ 69 w 358"/>
                <a:gd name="T5" fmla="*/ 30 h 248"/>
                <a:gd name="T6" fmla="*/ 93 w 358"/>
                <a:gd name="T7" fmla="*/ 47 h 248"/>
                <a:gd name="T8" fmla="*/ 116 w 358"/>
                <a:gd name="T9" fmla="*/ 66 h 248"/>
                <a:gd name="T10" fmla="*/ 138 w 358"/>
                <a:gd name="T11" fmla="*/ 84 h 248"/>
                <a:gd name="T12" fmla="*/ 161 w 358"/>
                <a:gd name="T13" fmla="*/ 103 h 248"/>
                <a:gd name="T14" fmla="*/ 184 w 358"/>
                <a:gd name="T15" fmla="*/ 120 h 248"/>
                <a:gd name="T16" fmla="*/ 208 w 358"/>
                <a:gd name="T17" fmla="*/ 137 h 248"/>
                <a:gd name="T18" fmla="*/ 225 w 358"/>
                <a:gd name="T19" fmla="*/ 150 h 248"/>
                <a:gd name="T20" fmla="*/ 242 w 358"/>
                <a:gd name="T21" fmla="*/ 161 h 248"/>
                <a:gd name="T22" fmla="*/ 258 w 358"/>
                <a:gd name="T23" fmla="*/ 173 h 248"/>
                <a:gd name="T24" fmla="*/ 275 w 358"/>
                <a:gd name="T25" fmla="*/ 184 h 248"/>
                <a:gd name="T26" fmla="*/ 292 w 358"/>
                <a:gd name="T27" fmla="*/ 197 h 248"/>
                <a:gd name="T28" fmla="*/ 309 w 358"/>
                <a:gd name="T29" fmla="*/ 210 h 248"/>
                <a:gd name="T30" fmla="*/ 326 w 358"/>
                <a:gd name="T31" fmla="*/ 222 h 248"/>
                <a:gd name="T32" fmla="*/ 342 w 358"/>
                <a:gd name="T33" fmla="*/ 237 h 248"/>
                <a:gd name="T34" fmla="*/ 346 w 358"/>
                <a:gd name="T35" fmla="*/ 240 h 248"/>
                <a:gd name="T36" fmla="*/ 351 w 358"/>
                <a:gd name="T37" fmla="*/ 242 h 248"/>
                <a:gd name="T38" fmla="*/ 354 w 358"/>
                <a:gd name="T39" fmla="*/ 244 h 248"/>
                <a:gd name="T40" fmla="*/ 358 w 358"/>
                <a:gd name="T41" fmla="*/ 248 h 248"/>
                <a:gd name="T42" fmla="*/ 339 w 358"/>
                <a:gd name="T43" fmla="*/ 237 h 248"/>
                <a:gd name="T44" fmla="*/ 321 w 358"/>
                <a:gd name="T45" fmla="*/ 224 h 248"/>
                <a:gd name="T46" fmla="*/ 304 w 358"/>
                <a:gd name="T47" fmla="*/ 211 h 248"/>
                <a:gd name="T48" fmla="*/ 285 w 358"/>
                <a:gd name="T49" fmla="*/ 198 h 248"/>
                <a:gd name="T50" fmla="*/ 268 w 358"/>
                <a:gd name="T51" fmla="*/ 184 h 248"/>
                <a:gd name="T52" fmla="*/ 250 w 358"/>
                <a:gd name="T53" fmla="*/ 171 h 248"/>
                <a:gd name="T54" fmla="*/ 232 w 358"/>
                <a:gd name="T55" fmla="*/ 157 h 248"/>
                <a:gd name="T56" fmla="*/ 214 w 358"/>
                <a:gd name="T57" fmla="*/ 144 h 248"/>
                <a:gd name="T58" fmla="*/ 188 w 358"/>
                <a:gd name="T59" fmla="*/ 126 h 248"/>
                <a:gd name="T60" fmla="*/ 161 w 358"/>
                <a:gd name="T61" fmla="*/ 107 h 248"/>
                <a:gd name="T62" fmla="*/ 136 w 358"/>
                <a:gd name="T63" fmla="*/ 90 h 248"/>
                <a:gd name="T64" fmla="*/ 108 w 358"/>
                <a:gd name="T65" fmla="*/ 71 h 248"/>
                <a:gd name="T66" fmla="*/ 81 w 358"/>
                <a:gd name="T67" fmla="*/ 54 h 248"/>
                <a:gd name="T68" fmla="*/ 54 w 358"/>
                <a:gd name="T69" fmla="*/ 39 h 248"/>
                <a:gd name="T70" fmla="*/ 27 w 358"/>
                <a:gd name="T71" fmla="*/ 22 h 248"/>
                <a:gd name="T72" fmla="*/ 0 w 358"/>
                <a:gd name="T73" fmla="*/ 7 h 248"/>
                <a:gd name="T74" fmla="*/ 3 w 358"/>
                <a:gd name="T75" fmla="*/ 4 h 248"/>
                <a:gd name="T76" fmla="*/ 7 w 358"/>
                <a:gd name="T77" fmla="*/ 3 h 248"/>
                <a:gd name="T78" fmla="*/ 10 w 358"/>
                <a:gd name="T79" fmla="*/ 2 h 248"/>
                <a:gd name="T80" fmla="*/ 14 w 358"/>
                <a:gd name="T81" fmla="*/ 0 h 248"/>
                <a:gd name="T82" fmla="*/ 20 w 358"/>
                <a:gd name="T83" fmla="*/ 0 h 24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58"/>
                <a:gd name="T127" fmla="*/ 0 h 248"/>
                <a:gd name="T128" fmla="*/ 358 w 358"/>
                <a:gd name="T129" fmla="*/ 248 h 24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58" h="248">
                  <a:moveTo>
                    <a:pt x="20" y="0"/>
                  </a:moveTo>
                  <a:lnTo>
                    <a:pt x="44" y="14"/>
                  </a:lnTo>
                  <a:lnTo>
                    <a:pt x="69" y="30"/>
                  </a:lnTo>
                  <a:lnTo>
                    <a:pt x="93" y="47"/>
                  </a:lnTo>
                  <a:lnTo>
                    <a:pt x="116" y="66"/>
                  </a:lnTo>
                  <a:lnTo>
                    <a:pt x="138" y="84"/>
                  </a:lnTo>
                  <a:lnTo>
                    <a:pt x="161" y="103"/>
                  </a:lnTo>
                  <a:lnTo>
                    <a:pt x="184" y="120"/>
                  </a:lnTo>
                  <a:lnTo>
                    <a:pt x="208" y="137"/>
                  </a:lnTo>
                  <a:lnTo>
                    <a:pt x="225" y="150"/>
                  </a:lnTo>
                  <a:lnTo>
                    <a:pt x="242" y="161"/>
                  </a:lnTo>
                  <a:lnTo>
                    <a:pt x="258" y="173"/>
                  </a:lnTo>
                  <a:lnTo>
                    <a:pt x="275" y="184"/>
                  </a:lnTo>
                  <a:lnTo>
                    <a:pt x="292" y="197"/>
                  </a:lnTo>
                  <a:lnTo>
                    <a:pt x="309" y="210"/>
                  </a:lnTo>
                  <a:lnTo>
                    <a:pt x="326" y="222"/>
                  </a:lnTo>
                  <a:lnTo>
                    <a:pt x="342" y="237"/>
                  </a:lnTo>
                  <a:lnTo>
                    <a:pt x="346" y="240"/>
                  </a:lnTo>
                  <a:lnTo>
                    <a:pt x="351" y="242"/>
                  </a:lnTo>
                  <a:lnTo>
                    <a:pt x="354" y="244"/>
                  </a:lnTo>
                  <a:lnTo>
                    <a:pt x="358" y="248"/>
                  </a:lnTo>
                  <a:lnTo>
                    <a:pt x="339" y="237"/>
                  </a:lnTo>
                  <a:lnTo>
                    <a:pt x="321" y="224"/>
                  </a:lnTo>
                  <a:lnTo>
                    <a:pt x="304" y="211"/>
                  </a:lnTo>
                  <a:lnTo>
                    <a:pt x="285" y="198"/>
                  </a:lnTo>
                  <a:lnTo>
                    <a:pt x="268" y="184"/>
                  </a:lnTo>
                  <a:lnTo>
                    <a:pt x="250" y="171"/>
                  </a:lnTo>
                  <a:lnTo>
                    <a:pt x="232" y="157"/>
                  </a:lnTo>
                  <a:lnTo>
                    <a:pt x="214" y="144"/>
                  </a:lnTo>
                  <a:lnTo>
                    <a:pt x="188" y="126"/>
                  </a:lnTo>
                  <a:lnTo>
                    <a:pt x="161" y="107"/>
                  </a:lnTo>
                  <a:lnTo>
                    <a:pt x="136" y="90"/>
                  </a:lnTo>
                  <a:lnTo>
                    <a:pt x="108" y="71"/>
                  </a:lnTo>
                  <a:lnTo>
                    <a:pt x="81" y="54"/>
                  </a:lnTo>
                  <a:lnTo>
                    <a:pt x="54" y="39"/>
                  </a:lnTo>
                  <a:lnTo>
                    <a:pt x="27" y="22"/>
                  </a:lnTo>
                  <a:lnTo>
                    <a:pt x="0" y="7"/>
                  </a:lnTo>
                  <a:lnTo>
                    <a:pt x="3" y="4"/>
                  </a:lnTo>
                  <a:lnTo>
                    <a:pt x="7" y="3"/>
                  </a:lnTo>
                  <a:lnTo>
                    <a:pt x="10" y="2"/>
                  </a:lnTo>
                  <a:lnTo>
                    <a:pt x="14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5" name="Freeform 632"/>
            <p:cNvSpPr>
              <a:spLocks/>
            </p:cNvSpPr>
            <p:nvPr/>
          </p:nvSpPr>
          <p:spPr bwMode="auto">
            <a:xfrm>
              <a:off x="3539" y="2744"/>
              <a:ext cx="17" cy="17"/>
            </a:xfrm>
            <a:custGeom>
              <a:avLst/>
              <a:gdLst>
                <a:gd name="T0" fmla="*/ 17 w 17"/>
                <a:gd name="T1" fmla="*/ 17 h 17"/>
                <a:gd name="T2" fmla="*/ 0 w 17"/>
                <a:gd name="T3" fmla="*/ 0 h 17"/>
                <a:gd name="T4" fmla="*/ 6 w 17"/>
                <a:gd name="T5" fmla="*/ 3 h 17"/>
                <a:gd name="T6" fmla="*/ 11 w 17"/>
                <a:gd name="T7" fmla="*/ 7 h 17"/>
                <a:gd name="T8" fmla="*/ 15 w 17"/>
                <a:gd name="T9" fmla="*/ 11 h 17"/>
                <a:gd name="T10" fmla="*/ 17 w 17"/>
                <a:gd name="T11" fmla="*/ 17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17"/>
                <a:gd name="T20" fmla="*/ 17 w 17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17">
                  <a:moveTo>
                    <a:pt x="17" y="17"/>
                  </a:moveTo>
                  <a:lnTo>
                    <a:pt x="0" y="0"/>
                  </a:lnTo>
                  <a:lnTo>
                    <a:pt x="6" y="3"/>
                  </a:lnTo>
                  <a:lnTo>
                    <a:pt x="11" y="7"/>
                  </a:lnTo>
                  <a:lnTo>
                    <a:pt x="15" y="11"/>
                  </a:lnTo>
                  <a:lnTo>
                    <a:pt x="17" y="17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6" name="Freeform 633"/>
            <p:cNvSpPr>
              <a:spLocks/>
            </p:cNvSpPr>
            <p:nvPr/>
          </p:nvSpPr>
          <p:spPr bwMode="auto">
            <a:xfrm>
              <a:off x="2778" y="2748"/>
              <a:ext cx="348" cy="255"/>
            </a:xfrm>
            <a:custGeom>
              <a:avLst/>
              <a:gdLst>
                <a:gd name="T0" fmla="*/ 20 w 348"/>
                <a:gd name="T1" fmla="*/ 3 h 255"/>
                <a:gd name="T2" fmla="*/ 40 w 348"/>
                <a:gd name="T3" fmla="*/ 14 h 255"/>
                <a:gd name="T4" fmla="*/ 60 w 348"/>
                <a:gd name="T5" fmla="*/ 27 h 255"/>
                <a:gd name="T6" fmla="*/ 78 w 348"/>
                <a:gd name="T7" fmla="*/ 40 h 255"/>
                <a:gd name="T8" fmla="*/ 98 w 348"/>
                <a:gd name="T9" fmla="*/ 54 h 255"/>
                <a:gd name="T10" fmla="*/ 118 w 348"/>
                <a:gd name="T11" fmla="*/ 69 h 255"/>
                <a:gd name="T12" fmla="*/ 137 w 348"/>
                <a:gd name="T13" fmla="*/ 83 h 255"/>
                <a:gd name="T14" fmla="*/ 155 w 348"/>
                <a:gd name="T15" fmla="*/ 98 h 255"/>
                <a:gd name="T16" fmla="*/ 174 w 348"/>
                <a:gd name="T17" fmla="*/ 114 h 255"/>
                <a:gd name="T18" fmla="*/ 184 w 348"/>
                <a:gd name="T19" fmla="*/ 118 h 255"/>
                <a:gd name="T20" fmla="*/ 192 w 348"/>
                <a:gd name="T21" fmla="*/ 126 h 255"/>
                <a:gd name="T22" fmla="*/ 202 w 348"/>
                <a:gd name="T23" fmla="*/ 133 h 255"/>
                <a:gd name="T24" fmla="*/ 211 w 348"/>
                <a:gd name="T25" fmla="*/ 138 h 255"/>
                <a:gd name="T26" fmla="*/ 228 w 348"/>
                <a:gd name="T27" fmla="*/ 153 h 255"/>
                <a:gd name="T28" fmla="*/ 244 w 348"/>
                <a:gd name="T29" fmla="*/ 167 h 255"/>
                <a:gd name="T30" fmla="*/ 261 w 348"/>
                <a:gd name="T31" fmla="*/ 181 h 255"/>
                <a:gd name="T32" fmla="*/ 276 w 348"/>
                <a:gd name="T33" fmla="*/ 194 h 255"/>
                <a:gd name="T34" fmla="*/ 293 w 348"/>
                <a:gd name="T35" fmla="*/ 208 h 255"/>
                <a:gd name="T36" fmla="*/ 309 w 348"/>
                <a:gd name="T37" fmla="*/ 221 h 255"/>
                <a:gd name="T38" fmla="*/ 326 w 348"/>
                <a:gd name="T39" fmla="*/ 235 h 255"/>
                <a:gd name="T40" fmla="*/ 343 w 348"/>
                <a:gd name="T41" fmla="*/ 248 h 255"/>
                <a:gd name="T42" fmla="*/ 345 w 348"/>
                <a:gd name="T43" fmla="*/ 250 h 255"/>
                <a:gd name="T44" fmla="*/ 346 w 348"/>
                <a:gd name="T45" fmla="*/ 251 h 255"/>
                <a:gd name="T46" fmla="*/ 346 w 348"/>
                <a:gd name="T47" fmla="*/ 254 h 255"/>
                <a:gd name="T48" fmla="*/ 348 w 348"/>
                <a:gd name="T49" fmla="*/ 255 h 255"/>
                <a:gd name="T50" fmla="*/ 322 w 348"/>
                <a:gd name="T51" fmla="*/ 235 h 255"/>
                <a:gd name="T52" fmla="*/ 298 w 348"/>
                <a:gd name="T53" fmla="*/ 217 h 255"/>
                <a:gd name="T54" fmla="*/ 272 w 348"/>
                <a:gd name="T55" fmla="*/ 197 h 255"/>
                <a:gd name="T56" fmla="*/ 248 w 348"/>
                <a:gd name="T57" fmla="*/ 177 h 255"/>
                <a:gd name="T58" fmla="*/ 222 w 348"/>
                <a:gd name="T59" fmla="*/ 158 h 255"/>
                <a:gd name="T60" fmla="*/ 197 w 348"/>
                <a:gd name="T61" fmla="*/ 140 h 255"/>
                <a:gd name="T62" fmla="*/ 171 w 348"/>
                <a:gd name="T63" fmla="*/ 121 h 255"/>
                <a:gd name="T64" fmla="*/ 145 w 348"/>
                <a:gd name="T65" fmla="*/ 103 h 255"/>
                <a:gd name="T66" fmla="*/ 128 w 348"/>
                <a:gd name="T67" fmla="*/ 90 h 255"/>
                <a:gd name="T68" fmla="*/ 111 w 348"/>
                <a:gd name="T69" fmla="*/ 77 h 255"/>
                <a:gd name="T70" fmla="*/ 93 w 348"/>
                <a:gd name="T71" fmla="*/ 64 h 255"/>
                <a:gd name="T72" fmla="*/ 75 w 348"/>
                <a:gd name="T73" fmla="*/ 53 h 255"/>
                <a:gd name="T74" fmla="*/ 57 w 348"/>
                <a:gd name="T75" fmla="*/ 41 h 255"/>
                <a:gd name="T76" fmla="*/ 38 w 348"/>
                <a:gd name="T77" fmla="*/ 30 h 255"/>
                <a:gd name="T78" fmla="*/ 18 w 348"/>
                <a:gd name="T79" fmla="*/ 19 h 255"/>
                <a:gd name="T80" fmla="*/ 0 w 348"/>
                <a:gd name="T81" fmla="*/ 7 h 255"/>
                <a:gd name="T82" fmla="*/ 1 w 348"/>
                <a:gd name="T83" fmla="*/ 4 h 255"/>
                <a:gd name="T84" fmla="*/ 4 w 348"/>
                <a:gd name="T85" fmla="*/ 3 h 255"/>
                <a:gd name="T86" fmla="*/ 9 w 348"/>
                <a:gd name="T87" fmla="*/ 2 h 255"/>
                <a:gd name="T88" fmla="*/ 11 w 348"/>
                <a:gd name="T89" fmla="*/ 0 h 255"/>
                <a:gd name="T90" fmla="*/ 20 w 348"/>
                <a:gd name="T91" fmla="*/ 3 h 25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48"/>
                <a:gd name="T139" fmla="*/ 0 h 255"/>
                <a:gd name="T140" fmla="*/ 348 w 348"/>
                <a:gd name="T141" fmla="*/ 255 h 255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48" h="255">
                  <a:moveTo>
                    <a:pt x="20" y="3"/>
                  </a:moveTo>
                  <a:lnTo>
                    <a:pt x="40" y="14"/>
                  </a:lnTo>
                  <a:lnTo>
                    <a:pt x="60" y="27"/>
                  </a:lnTo>
                  <a:lnTo>
                    <a:pt x="78" y="40"/>
                  </a:lnTo>
                  <a:lnTo>
                    <a:pt x="98" y="54"/>
                  </a:lnTo>
                  <a:lnTo>
                    <a:pt x="118" y="69"/>
                  </a:lnTo>
                  <a:lnTo>
                    <a:pt x="137" y="83"/>
                  </a:lnTo>
                  <a:lnTo>
                    <a:pt x="155" y="98"/>
                  </a:lnTo>
                  <a:lnTo>
                    <a:pt x="174" y="114"/>
                  </a:lnTo>
                  <a:lnTo>
                    <a:pt x="184" y="118"/>
                  </a:lnTo>
                  <a:lnTo>
                    <a:pt x="192" y="126"/>
                  </a:lnTo>
                  <a:lnTo>
                    <a:pt x="202" y="133"/>
                  </a:lnTo>
                  <a:lnTo>
                    <a:pt x="211" y="138"/>
                  </a:lnTo>
                  <a:lnTo>
                    <a:pt x="228" y="153"/>
                  </a:lnTo>
                  <a:lnTo>
                    <a:pt x="244" y="167"/>
                  </a:lnTo>
                  <a:lnTo>
                    <a:pt x="261" y="181"/>
                  </a:lnTo>
                  <a:lnTo>
                    <a:pt x="276" y="194"/>
                  </a:lnTo>
                  <a:lnTo>
                    <a:pt x="293" y="208"/>
                  </a:lnTo>
                  <a:lnTo>
                    <a:pt x="309" y="221"/>
                  </a:lnTo>
                  <a:lnTo>
                    <a:pt x="326" y="235"/>
                  </a:lnTo>
                  <a:lnTo>
                    <a:pt x="343" y="248"/>
                  </a:lnTo>
                  <a:lnTo>
                    <a:pt x="345" y="250"/>
                  </a:lnTo>
                  <a:lnTo>
                    <a:pt x="346" y="251"/>
                  </a:lnTo>
                  <a:lnTo>
                    <a:pt x="346" y="254"/>
                  </a:lnTo>
                  <a:lnTo>
                    <a:pt x="348" y="255"/>
                  </a:lnTo>
                  <a:lnTo>
                    <a:pt x="322" y="235"/>
                  </a:lnTo>
                  <a:lnTo>
                    <a:pt x="298" y="217"/>
                  </a:lnTo>
                  <a:lnTo>
                    <a:pt x="272" y="197"/>
                  </a:lnTo>
                  <a:lnTo>
                    <a:pt x="248" y="177"/>
                  </a:lnTo>
                  <a:lnTo>
                    <a:pt x="222" y="158"/>
                  </a:lnTo>
                  <a:lnTo>
                    <a:pt x="197" y="140"/>
                  </a:lnTo>
                  <a:lnTo>
                    <a:pt x="171" y="121"/>
                  </a:lnTo>
                  <a:lnTo>
                    <a:pt x="145" y="103"/>
                  </a:lnTo>
                  <a:lnTo>
                    <a:pt x="128" y="90"/>
                  </a:lnTo>
                  <a:lnTo>
                    <a:pt x="111" y="77"/>
                  </a:lnTo>
                  <a:lnTo>
                    <a:pt x="93" y="64"/>
                  </a:lnTo>
                  <a:lnTo>
                    <a:pt x="75" y="53"/>
                  </a:lnTo>
                  <a:lnTo>
                    <a:pt x="57" y="41"/>
                  </a:lnTo>
                  <a:lnTo>
                    <a:pt x="38" y="30"/>
                  </a:lnTo>
                  <a:lnTo>
                    <a:pt x="18" y="19"/>
                  </a:lnTo>
                  <a:lnTo>
                    <a:pt x="0" y="7"/>
                  </a:lnTo>
                  <a:lnTo>
                    <a:pt x="1" y="4"/>
                  </a:lnTo>
                  <a:lnTo>
                    <a:pt x="4" y="3"/>
                  </a:lnTo>
                  <a:lnTo>
                    <a:pt x="9" y="2"/>
                  </a:lnTo>
                  <a:lnTo>
                    <a:pt x="11" y="0"/>
                  </a:lnTo>
                  <a:lnTo>
                    <a:pt x="20" y="3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7" name="Freeform 634"/>
            <p:cNvSpPr>
              <a:spLocks/>
            </p:cNvSpPr>
            <p:nvPr/>
          </p:nvSpPr>
          <p:spPr bwMode="auto">
            <a:xfrm>
              <a:off x="2653" y="2755"/>
              <a:ext cx="20" cy="36"/>
            </a:xfrm>
            <a:custGeom>
              <a:avLst/>
              <a:gdLst>
                <a:gd name="T0" fmla="*/ 20 w 20"/>
                <a:gd name="T1" fmla="*/ 0 h 36"/>
                <a:gd name="T2" fmla="*/ 17 w 20"/>
                <a:gd name="T3" fmla="*/ 10 h 36"/>
                <a:gd name="T4" fmla="*/ 11 w 20"/>
                <a:gd name="T5" fmla="*/ 19 h 36"/>
                <a:gd name="T6" fmla="*/ 5 w 20"/>
                <a:gd name="T7" fmla="*/ 27 h 36"/>
                <a:gd name="T8" fmla="*/ 0 w 20"/>
                <a:gd name="T9" fmla="*/ 36 h 36"/>
                <a:gd name="T10" fmla="*/ 2 w 20"/>
                <a:gd name="T11" fmla="*/ 26 h 36"/>
                <a:gd name="T12" fmla="*/ 7 w 20"/>
                <a:gd name="T13" fmla="*/ 17 h 36"/>
                <a:gd name="T14" fmla="*/ 12 w 20"/>
                <a:gd name="T15" fmla="*/ 9 h 36"/>
                <a:gd name="T16" fmla="*/ 20 w 20"/>
                <a:gd name="T17" fmla="*/ 0 h 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"/>
                <a:gd name="T28" fmla="*/ 0 h 36"/>
                <a:gd name="T29" fmla="*/ 20 w 20"/>
                <a:gd name="T30" fmla="*/ 36 h 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" h="36">
                  <a:moveTo>
                    <a:pt x="20" y="0"/>
                  </a:moveTo>
                  <a:lnTo>
                    <a:pt x="17" y="10"/>
                  </a:lnTo>
                  <a:lnTo>
                    <a:pt x="11" y="19"/>
                  </a:lnTo>
                  <a:lnTo>
                    <a:pt x="5" y="27"/>
                  </a:lnTo>
                  <a:lnTo>
                    <a:pt x="0" y="36"/>
                  </a:lnTo>
                  <a:lnTo>
                    <a:pt x="2" y="26"/>
                  </a:lnTo>
                  <a:lnTo>
                    <a:pt x="7" y="17"/>
                  </a:lnTo>
                  <a:lnTo>
                    <a:pt x="12" y="9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8" name="Freeform 635"/>
            <p:cNvSpPr>
              <a:spLocks/>
            </p:cNvSpPr>
            <p:nvPr/>
          </p:nvSpPr>
          <p:spPr bwMode="auto">
            <a:xfrm>
              <a:off x="2751" y="2758"/>
              <a:ext cx="362" cy="272"/>
            </a:xfrm>
            <a:custGeom>
              <a:avLst/>
              <a:gdLst>
                <a:gd name="T0" fmla="*/ 172 w 362"/>
                <a:gd name="T1" fmla="*/ 111 h 272"/>
                <a:gd name="T2" fmla="*/ 182 w 362"/>
                <a:gd name="T3" fmla="*/ 118 h 272"/>
                <a:gd name="T4" fmla="*/ 191 w 362"/>
                <a:gd name="T5" fmla="*/ 126 h 272"/>
                <a:gd name="T6" fmla="*/ 199 w 362"/>
                <a:gd name="T7" fmla="*/ 134 h 272"/>
                <a:gd name="T8" fmla="*/ 208 w 362"/>
                <a:gd name="T9" fmla="*/ 141 h 272"/>
                <a:gd name="T10" fmla="*/ 207 w 362"/>
                <a:gd name="T11" fmla="*/ 144 h 272"/>
                <a:gd name="T12" fmla="*/ 225 w 362"/>
                <a:gd name="T13" fmla="*/ 160 h 272"/>
                <a:gd name="T14" fmla="*/ 245 w 362"/>
                <a:gd name="T15" fmla="*/ 175 h 272"/>
                <a:gd name="T16" fmla="*/ 265 w 362"/>
                <a:gd name="T17" fmla="*/ 191 h 272"/>
                <a:gd name="T18" fmla="*/ 285 w 362"/>
                <a:gd name="T19" fmla="*/ 207 h 272"/>
                <a:gd name="T20" fmla="*/ 303 w 362"/>
                <a:gd name="T21" fmla="*/ 222 h 272"/>
                <a:gd name="T22" fmla="*/ 323 w 362"/>
                <a:gd name="T23" fmla="*/ 238 h 272"/>
                <a:gd name="T24" fmla="*/ 343 w 362"/>
                <a:gd name="T25" fmla="*/ 255 h 272"/>
                <a:gd name="T26" fmla="*/ 362 w 362"/>
                <a:gd name="T27" fmla="*/ 272 h 272"/>
                <a:gd name="T28" fmla="*/ 340 w 362"/>
                <a:gd name="T29" fmla="*/ 257 h 272"/>
                <a:gd name="T30" fmla="*/ 320 w 362"/>
                <a:gd name="T31" fmla="*/ 242 h 272"/>
                <a:gd name="T32" fmla="*/ 301 w 362"/>
                <a:gd name="T33" fmla="*/ 227 h 272"/>
                <a:gd name="T34" fmla="*/ 281 w 362"/>
                <a:gd name="T35" fmla="*/ 210 h 272"/>
                <a:gd name="T36" fmla="*/ 259 w 362"/>
                <a:gd name="T37" fmla="*/ 194 h 272"/>
                <a:gd name="T38" fmla="*/ 239 w 362"/>
                <a:gd name="T39" fmla="*/ 178 h 272"/>
                <a:gd name="T40" fmla="*/ 219 w 362"/>
                <a:gd name="T41" fmla="*/ 164 h 272"/>
                <a:gd name="T42" fmla="*/ 198 w 362"/>
                <a:gd name="T43" fmla="*/ 148 h 272"/>
                <a:gd name="T44" fmla="*/ 197 w 362"/>
                <a:gd name="T45" fmla="*/ 144 h 272"/>
                <a:gd name="T46" fmla="*/ 194 w 362"/>
                <a:gd name="T47" fmla="*/ 141 h 272"/>
                <a:gd name="T48" fmla="*/ 189 w 362"/>
                <a:gd name="T49" fmla="*/ 138 h 272"/>
                <a:gd name="T50" fmla="*/ 187 w 362"/>
                <a:gd name="T51" fmla="*/ 134 h 272"/>
                <a:gd name="T52" fmla="*/ 172 w 362"/>
                <a:gd name="T53" fmla="*/ 124 h 272"/>
                <a:gd name="T54" fmla="*/ 158 w 362"/>
                <a:gd name="T55" fmla="*/ 114 h 272"/>
                <a:gd name="T56" fmla="*/ 145 w 362"/>
                <a:gd name="T57" fmla="*/ 104 h 272"/>
                <a:gd name="T58" fmla="*/ 132 w 362"/>
                <a:gd name="T59" fmla="*/ 93 h 272"/>
                <a:gd name="T60" fmla="*/ 120 w 362"/>
                <a:gd name="T61" fmla="*/ 83 h 272"/>
                <a:gd name="T62" fmla="*/ 105 w 362"/>
                <a:gd name="T63" fmla="*/ 73 h 272"/>
                <a:gd name="T64" fmla="*/ 93 w 362"/>
                <a:gd name="T65" fmla="*/ 64 h 272"/>
                <a:gd name="T66" fmla="*/ 78 w 362"/>
                <a:gd name="T67" fmla="*/ 56 h 272"/>
                <a:gd name="T68" fmla="*/ 0 w 362"/>
                <a:gd name="T69" fmla="*/ 10 h 272"/>
                <a:gd name="T70" fmla="*/ 3 w 362"/>
                <a:gd name="T71" fmla="*/ 6 h 272"/>
                <a:gd name="T72" fmla="*/ 7 w 362"/>
                <a:gd name="T73" fmla="*/ 4 h 272"/>
                <a:gd name="T74" fmla="*/ 13 w 362"/>
                <a:gd name="T75" fmla="*/ 3 h 272"/>
                <a:gd name="T76" fmla="*/ 17 w 362"/>
                <a:gd name="T77" fmla="*/ 0 h 272"/>
                <a:gd name="T78" fmla="*/ 37 w 362"/>
                <a:gd name="T79" fmla="*/ 13 h 272"/>
                <a:gd name="T80" fmla="*/ 55 w 362"/>
                <a:gd name="T81" fmla="*/ 27 h 272"/>
                <a:gd name="T82" fmla="*/ 75 w 362"/>
                <a:gd name="T83" fmla="*/ 41 h 272"/>
                <a:gd name="T84" fmla="*/ 94 w 362"/>
                <a:gd name="T85" fmla="*/ 56 h 272"/>
                <a:gd name="T86" fmla="*/ 114 w 362"/>
                <a:gd name="T87" fmla="*/ 70 h 272"/>
                <a:gd name="T88" fmla="*/ 132 w 362"/>
                <a:gd name="T89" fmla="*/ 84 h 272"/>
                <a:gd name="T90" fmla="*/ 152 w 362"/>
                <a:gd name="T91" fmla="*/ 97 h 272"/>
                <a:gd name="T92" fmla="*/ 172 w 362"/>
                <a:gd name="T93" fmla="*/ 111 h 27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62"/>
                <a:gd name="T142" fmla="*/ 0 h 272"/>
                <a:gd name="T143" fmla="*/ 362 w 362"/>
                <a:gd name="T144" fmla="*/ 272 h 27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62" h="272">
                  <a:moveTo>
                    <a:pt x="172" y="111"/>
                  </a:moveTo>
                  <a:lnTo>
                    <a:pt x="182" y="118"/>
                  </a:lnTo>
                  <a:lnTo>
                    <a:pt x="191" y="126"/>
                  </a:lnTo>
                  <a:lnTo>
                    <a:pt x="199" y="134"/>
                  </a:lnTo>
                  <a:lnTo>
                    <a:pt x="208" y="141"/>
                  </a:lnTo>
                  <a:lnTo>
                    <a:pt x="207" y="144"/>
                  </a:lnTo>
                  <a:lnTo>
                    <a:pt x="225" y="160"/>
                  </a:lnTo>
                  <a:lnTo>
                    <a:pt x="245" y="175"/>
                  </a:lnTo>
                  <a:lnTo>
                    <a:pt x="265" y="191"/>
                  </a:lnTo>
                  <a:lnTo>
                    <a:pt x="285" y="207"/>
                  </a:lnTo>
                  <a:lnTo>
                    <a:pt x="303" y="222"/>
                  </a:lnTo>
                  <a:lnTo>
                    <a:pt x="323" y="238"/>
                  </a:lnTo>
                  <a:lnTo>
                    <a:pt x="343" y="255"/>
                  </a:lnTo>
                  <a:lnTo>
                    <a:pt x="362" y="272"/>
                  </a:lnTo>
                  <a:lnTo>
                    <a:pt x="340" y="257"/>
                  </a:lnTo>
                  <a:lnTo>
                    <a:pt x="320" y="242"/>
                  </a:lnTo>
                  <a:lnTo>
                    <a:pt x="301" y="227"/>
                  </a:lnTo>
                  <a:lnTo>
                    <a:pt x="281" y="210"/>
                  </a:lnTo>
                  <a:lnTo>
                    <a:pt x="259" y="194"/>
                  </a:lnTo>
                  <a:lnTo>
                    <a:pt x="239" y="178"/>
                  </a:lnTo>
                  <a:lnTo>
                    <a:pt x="219" y="164"/>
                  </a:lnTo>
                  <a:lnTo>
                    <a:pt x="198" y="148"/>
                  </a:lnTo>
                  <a:lnTo>
                    <a:pt x="197" y="144"/>
                  </a:lnTo>
                  <a:lnTo>
                    <a:pt x="194" y="141"/>
                  </a:lnTo>
                  <a:lnTo>
                    <a:pt x="189" y="138"/>
                  </a:lnTo>
                  <a:lnTo>
                    <a:pt x="187" y="134"/>
                  </a:lnTo>
                  <a:lnTo>
                    <a:pt x="172" y="124"/>
                  </a:lnTo>
                  <a:lnTo>
                    <a:pt x="158" y="114"/>
                  </a:lnTo>
                  <a:lnTo>
                    <a:pt x="145" y="104"/>
                  </a:lnTo>
                  <a:lnTo>
                    <a:pt x="132" y="93"/>
                  </a:lnTo>
                  <a:lnTo>
                    <a:pt x="120" y="83"/>
                  </a:lnTo>
                  <a:lnTo>
                    <a:pt x="105" y="73"/>
                  </a:lnTo>
                  <a:lnTo>
                    <a:pt x="93" y="64"/>
                  </a:lnTo>
                  <a:lnTo>
                    <a:pt x="78" y="56"/>
                  </a:lnTo>
                  <a:lnTo>
                    <a:pt x="0" y="10"/>
                  </a:lnTo>
                  <a:lnTo>
                    <a:pt x="3" y="6"/>
                  </a:lnTo>
                  <a:lnTo>
                    <a:pt x="7" y="4"/>
                  </a:lnTo>
                  <a:lnTo>
                    <a:pt x="13" y="3"/>
                  </a:lnTo>
                  <a:lnTo>
                    <a:pt x="17" y="0"/>
                  </a:lnTo>
                  <a:lnTo>
                    <a:pt x="37" y="13"/>
                  </a:lnTo>
                  <a:lnTo>
                    <a:pt x="55" y="27"/>
                  </a:lnTo>
                  <a:lnTo>
                    <a:pt x="75" y="41"/>
                  </a:lnTo>
                  <a:lnTo>
                    <a:pt x="94" y="56"/>
                  </a:lnTo>
                  <a:lnTo>
                    <a:pt x="114" y="70"/>
                  </a:lnTo>
                  <a:lnTo>
                    <a:pt x="132" y="84"/>
                  </a:lnTo>
                  <a:lnTo>
                    <a:pt x="152" y="97"/>
                  </a:lnTo>
                  <a:lnTo>
                    <a:pt x="172" y="111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9" name="Freeform 636"/>
            <p:cNvSpPr>
              <a:spLocks/>
            </p:cNvSpPr>
            <p:nvPr/>
          </p:nvSpPr>
          <p:spPr bwMode="auto">
            <a:xfrm>
              <a:off x="3535" y="2765"/>
              <a:ext cx="25" cy="27"/>
            </a:xfrm>
            <a:custGeom>
              <a:avLst/>
              <a:gdLst>
                <a:gd name="T0" fmla="*/ 25 w 25"/>
                <a:gd name="T1" fmla="*/ 27 h 27"/>
                <a:gd name="T2" fmla="*/ 22 w 25"/>
                <a:gd name="T3" fmla="*/ 27 h 27"/>
                <a:gd name="T4" fmla="*/ 17 w 25"/>
                <a:gd name="T5" fmla="*/ 20 h 27"/>
                <a:gd name="T6" fmla="*/ 11 w 25"/>
                <a:gd name="T7" fmla="*/ 15 h 27"/>
                <a:gd name="T8" fmla="*/ 5 w 25"/>
                <a:gd name="T9" fmla="*/ 7 h 27"/>
                <a:gd name="T10" fmla="*/ 0 w 25"/>
                <a:gd name="T11" fmla="*/ 0 h 27"/>
                <a:gd name="T12" fmla="*/ 7 w 25"/>
                <a:gd name="T13" fmla="*/ 6 h 27"/>
                <a:gd name="T14" fmla="*/ 15 w 25"/>
                <a:gd name="T15" fmla="*/ 13 h 27"/>
                <a:gd name="T16" fmla="*/ 22 w 25"/>
                <a:gd name="T17" fmla="*/ 19 h 27"/>
                <a:gd name="T18" fmla="*/ 25 w 25"/>
                <a:gd name="T19" fmla="*/ 27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"/>
                <a:gd name="T31" fmla="*/ 0 h 27"/>
                <a:gd name="T32" fmla="*/ 25 w 25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" h="27">
                  <a:moveTo>
                    <a:pt x="25" y="27"/>
                  </a:moveTo>
                  <a:lnTo>
                    <a:pt x="22" y="27"/>
                  </a:lnTo>
                  <a:lnTo>
                    <a:pt x="17" y="20"/>
                  </a:lnTo>
                  <a:lnTo>
                    <a:pt x="11" y="15"/>
                  </a:lnTo>
                  <a:lnTo>
                    <a:pt x="5" y="7"/>
                  </a:lnTo>
                  <a:lnTo>
                    <a:pt x="0" y="0"/>
                  </a:lnTo>
                  <a:lnTo>
                    <a:pt x="7" y="6"/>
                  </a:lnTo>
                  <a:lnTo>
                    <a:pt x="15" y="13"/>
                  </a:lnTo>
                  <a:lnTo>
                    <a:pt x="22" y="19"/>
                  </a:lnTo>
                  <a:lnTo>
                    <a:pt x="25" y="27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0" name="Freeform 637"/>
            <p:cNvSpPr>
              <a:spLocks/>
            </p:cNvSpPr>
            <p:nvPr/>
          </p:nvSpPr>
          <p:spPr bwMode="auto">
            <a:xfrm>
              <a:off x="3261" y="2768"/>
              <a:ext cx="248" cy="239"/>
            </a:xfrm>
            <a:custGeom>
              <a:avLst/>
              <a:gdLst>
                <a:gd name="T0" fmla="*/ 3 w 248"/>
                <a:gd name="T1" fmla="*/ 0 h 239"/>
                <a:gd name="T2" fmla="*/ 11 w 248"/>
                <a:gd name="T3" fmla="*/ 9 h 239"/>
                <a:gd name="T4" fmla="*/ 20 w 248"/>
                <a:gd name="T5" fmla="*/ 19 h 239"/>
                <a:gd name="T6" fmla="*/ 28 w 248"/>
                <a:gd name="T7" fmla="*/ 26 h 239"/>
                <a:gd name="T8" fmla="*/ 37 w 248"/>
                <a:gd name="T9" fmla="*/ 34 h 239"/>
                <a:gd name="T10" fmla="*/ 47 w 248"/>
                <a:gd name="T11" fmla="*/ 41 h 239"/>
                <a:gd name="T12" fmla="*/ 57 w 248"/>
                <a:gd name="T13" fmla="*/ 49 h 239"/>
                <a:gd name="T14" fmla="*/ 66 w 248"/>
                <a:gd name="T15" fmla="*/ 56 h 239"/>
                <a:gd name="T16" fmla="*/ 75 w 248"/>
                <a:gd name="T17" fmla="*/ 64 h 239"/>
                <a:gd name="T18" fmla="*/ 246 w 248"/>
                <a:gd name="T19" fmla="*/ 221 h 239"/>
                <a:gd name="T20" fmla="*/ 248 w 248"/>
                <a:gd name="T21" fmla="*/ 225 h 239"/>
                <a:gd name="T22" fmla="*/ 248 w 248"/>
                <a:gd name="T23" fmla="*/ 230 h 239"/>
                <a:gd name="T24" fmla="*/ 248 w 248"/>
                <a:gd name="T25" fmla="*/ 235 h 239"/>
                <a:gd name="T26" fmla="*/ 246 w 248"/>
                <a:gd name="T27" fmla="*/ 239 h 239"/>
                <a:gd name="T28" fmla="*/ 231 w 248"/>
                <a:gd name="T29" fmla="*/ 227 h 239"/>
                <a:gd name="T30" fmla="*/ 215 w 248"/>
                <a:gd name="T31" fmla="*/ 214 h 239"/>
                <a:gd name="T32" fmla="*/ 199 w 248"/>
                <a:gd name="T33" fmla="*/ 200 h 239"/>
                <a:gd name="T34" fmla="*/ 184 w 248"/>
                <a:gd name="T35" fmla="*/ 185 h 239"/>
                <a:gd name="T36" fmla="*/ 168 w 248"/>
                <a:gd name="T37" fmla="*/ 171 h 239"/>
                <a:gd name="T38" fmla="*/ 154 w 248"/>
                <a:gd name="T39" fmla="*/ 157 h 239"/>
                <a:gd name="T40" fmla="*/ 138 w 248"/>
                <a:gd name="T41" fmla="*/ 143 h 239"/>
                <a:gd name="T42" fmla="*/ 124 w 248"/>
                <a:gd name="T43" fmla="*/ 128 h 239"/>
                <a:gd name="T44" fmla="*/ 108 w 248"/>
                <a:gd name="T45" fmla="*/ 113 h 239"/>
                <a:gd name="T46" fmla="*/ 94 w 248"/>
                <a:gd name="T47" fmla="*/ 98 h 239"/>
                <a:gd name="T48" fmla="*/ 80 w 248"/>
                <a:gd name="T49" fmla="*/ 84 h 239"/>
                <a:gd name="T50" fmla="*/ 64 w 248"/>
                <a:gd name="T51" fmla="*/ 70 h 239"/>
                <a:gd name="T52" fmla="*/ 48 w 248"/>
                <a:gd name="T53" fmla="*/ 56 h 239"/>
                <a:gd name="T54" fmla="*/ 34 w 248"/>
                <a:gd name="T55" fmla="*/ 41 h 239"/>
                <a:gd name="T56" fmla="*/ 19 w 248"/>
                <a:gd name="T57" fmla="*/ 27 h 239"/>
                <a:gd name="T58" fmla="*/ 3 w 248"/>
                <a:gd name="T59" fmla="*/ 14 h 239"/>
                <a:gd name="T60" fmla="*/ 0 w 248"/>
                <a:gd name="T61" fmla="*/ 0 h 239"/>
                <a:gd name="T62" fmla="*/ 3 w 248"/>
                <a:gd name="T63" fmla="*/ 0 h 23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48"/>
                <a:gd name="T97" fmla="*/ 0 h 239"/>
                <a:gd name="T98" fmla="*/ 248 w 248"/>
                <a:gd name="T99" fmla="*/ 239 h 23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48" h="239">
                  <a:moveTo>
                    <a:pt x="3" y="0"/>
                  </a:moveTo>
                  <a:lnTo>
                    <a:pt x="11" y="9"/>
                  </a:lnTo>
                  <a:lnTo>
                    <a:pt x="20" y="19"/>
                  </a:lnTo>
                  <a:lnTo>
                    <a:pt x="28" y="26"/>
                  </a:lnTo>
                  <a:lnTo>
                    <a:pt x="37" y="34"/>
                  </a:lnTo>
                  <a:lnTo>
                    <a:pt x="47" y="41"/>
                  </a:lnTo>
                  <a:lnTo>
                    <a:pt x="57" y="49"/>
                  </a:lnTo>
                  <a:lnTo>
                    <a:pt x="66" y="56"/>
                  </a:lnTo>
                  <a:lnTo>
                    <a:pt x="75" y="64"/>
                  </a:lnTo>
                  <a:lnTo>
                    <a:pt x="246" y="221"/>
                  </a:lnTo>
                  <a:lnTo>
                    <a:pt x="248" y="225"/>
                  </a:lnTo>
                  <a:lnTo>
                    <a:pt x="248" y="230"/>
                  </a:lnTo>
                  <a:lnTo>
                    <a:pt x="248" y="235"/>
                  </a:lnTo>
                  <a:lnTo>
                    <a:pt x="246" y="239"/>
                  </a:lnTo>
                  <a:lnTo>
                    <a:pt x="231" y="227"/>
                  </a:lnTo>
                  <a:lnTo>
                    <a:pt x="215" y="214"/>
                  </a:lnTo>
                  <a:lnTo>
                    <a:pt x="199" y="200"/>
                  </a:lnTo>
                  <a:lnTo>
                    <a:pt x="184" y="185"/>
                  </a:lnTo>
                  <a:lnTo>
                    <a:pt x="168" y="171"/>
                  </a:lnTo>
                  <a:lnTo>
                    <a:pt x="154" y="157"/>
                  </a:lnTo>
                  <a:lnTo>
                    <a:pt x="138" y="143"/>
                  </a:lnTo>
                  <a:lnTo>
                    <a:pt x="124" y="128"/>
                  </a:lnTo>
                  <a:lnTo>
                    <a:pt x="108" y="113"/>
                  </a:lnTo>
                  <a:lnTo>
                    <a:pt x="94" y="98"/>
                  </a:lnTo>
                  <a:lnTo>
                    <a:pt x="80" y="84"/>
                  </a:lnTo>
                  <a:lnTo>
                    <a:pt x="64" y="70"/>
                  </a:lnTo>
                  <a:lnTo>
                    <a:pt x="48" y="56"/>
                  </a:lnTo>
                  <a:lnTo>
                    <a:pt x="34" y="41"/>
                  </a:lnTo>
                  <a:lnTo>
                    <a:pt x="19" y="27"/>
                  </a:lnTo>
                  <a:lnTo>
                    <a:pt x="3" y="14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1" name="Freeform 638"/>
            <p:cNvSpPr>
              <a:spLocks/>
            </p:cNvSpPr>
            <p:nvPr/>
          </p:nvSpPr>
          <p:spPr bwMode="auto">
            <a:xfrm>
              <a:off x="2725" y="2771"/>
              <a:ext cx="401" cy="309"/>
            </a:xfrm>
            <a:custGeom>
              <a:avLst/>
              <a:gdLst>
                <a:gd name="T0" fmla="*/ 76 w 401"/>
                <a:gd name="T1" fmla="*/ 43 h 309"/>
                <a:gd name="T2" fmla="*/ 97 w 401"/>
                <a:gd name="T3" fmla="*/ 58 h 309"/>
                <a:gd name="T4" fmla="*/ 117 w 401"/>
                <a:gd name="T5" fmla="*/ 73 h 309"/>
                <a:gd name="T6" fmla="*/ 137 w 401"/>
                <a:gd name="T7" fmla="*/ 87 h 309"/>
                <a:gd name="T8" fmla="*/ 158 w 401"/>
                <a:gd name="T9" fmla="*/ 104 h 309"/>
                <a:gd name="T10" fmla="*/ 183 w 401"/>
                <a:gd name="T11" fmla="*/ 123 h 309"/>
                <a:gd name="T12" fmla="*/ 205 w 401"/>
                <a:gd name="T13" fmla="*/ 141 h 309"/>
                <a:gd name="T14" fmla="*/ 230 w 401"/>
                <a:gd name="T15" fmla="*/ 160 h 309"/>
                <a:gd name="T16" fmla="*/ 241 w 401"/>
                <a:gd name="T17" fmla="*/ 172 h 309"/>
                <a:gd name="T18" fmla="*/ 254 w 401"/>
                <a:gd name="T19" fmla="*/ 184 h 309"/>
                <a:gd name="T20" fmla="*/ 268 w 401"/>
                <a:gd name="T21" fmla="*/ 194 h 309"/>
                <a:gd name="T22" fmla="*/ 281 w 401"/>
                <a:gd name="T23" fmla="*/ 205 h 309"/>
                <a:gd name="T24" fmla="*/ 292 w 401"/>
                <a:gd name="T25" fmla="*/ 218 h 309"/>
                <a:gd name="T26" fmla="*/ 344 w 401"/>
                <a:gd name="T27" fmla="*/ 259 h 309"/>
                <a:gd name="T28" fmla="*/ 388 w 401"/>
                <a:gd name="T29" fmla="*/ 301 h 309"/>
                <a:gd name="T30" fmla="*/ 365 w 401"/>
                <a:gd name="T31" fmla="*/ 282 h 309"/>
                <a:gd name="T32" fmla="*/ 341 w 401"/>
                <a:gd name="T33" fmla="*/ 262 h 309"/>
                <a:gd name="T34" fmla="*/ 318 w 401"/>
                <a:gd name="T35" fmla="*/ 245 h 309"/>
                <a:gd name="T36" fmla="*/ 299 w 401"/>
                <a:gd name="T37" fmla="*/ 231 h 309"/>
                <a:gd name="T38" fmla="*/ 284 w 401"/>
                <a:gd name="T39" fmla="*/ 218 h 309"/>
                <a:gd name="T40" fmla="*/ 277 w 401"/>
                <a:gd name="T41" fmla="*/ 208 h 309"/>
                <a:gd name="T42" fmla="*/ 264 w 401"/>
                <a:gd name="T43" fmla="*/ 199 h 309"/>
                <a:gd name="T44" fmla="*/ 251 w 401"/>
                <a:gd name="T45" fmla="*/ 189 h 309"/>
                <a:gd name="T46" fmla="*/ 238 w 401"/>
                <a:gd name="T47" fmla="*/ 179 h 309"/>
                <a:gd name="T48" fmla="*/ 224 w 401"/>
                <a:gd name="T49" fmla="*/ 171 h 309"/>
                <a:gd name="T50" fmla="*/ 203 w 401"/>
                <a:gd name="T51" fmla="*/ 151 h 309"/>
                <a:gd name="T52" fmla="*/ 178 w 401"/>
                <a:gd name="T53" fmla="*/ 131 h 309"/>
                <a:gd name="T54" fmla="*/ 154 w 401"/>
                <a:gd name="T55" fmla="*/ 113 h 309"/>
                <a:gd name="T56" fmla="*/ 133 w 401"/>
                <a:gd name="T57" fmla="*/ 93 h 309"/>
                <a:gd name="T58" fmla="*/ 100 w 401"/>
                <a:gd name="T59" fmla="*/ 73 h 309"/>
                <a:gd name="T60" fmla="*/ 67 w 401"/>
                <a:gd name="T61" fmla="*/ 50 h 309"/>
                <a:gd name="T62" fmla="*/ 33 w 401"/>
                <a:gd name="T63" fmla="*/ 27 h 309"/>
                <a:gd name="T64" fmla="*/ 0 w 401"/>
                <a:gd name="T65" fmla="*/ 7 h 309"/>
                <a:gd name="T66" fmla="*/ 10 w 401"/>
                <a:gd name="T67" fmla="*/ 1 h 309"/>
                <a:gd name="T68" fmla="*/ 20 w 401"/>
                <a:gd name="T69" fmla="*/ 0 h 30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01"/>
                <a:gd name="T106" fmla="*/ 0 h 309"/>
                <a:gd name="T107" fmla="*/ 401 w 401"/>
                <a:gd name="T108" fmla="*/ 309 h 30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01" h="309">
                  <a:moveTo>
                    <a:pt x="66" y="34"/>
                  </a:moveTo>
                  <a:lnTo>
                    <a:pt x="76" y="43"/>
                  </a:lnTo>
                  <a:lnTo>
                    <a:pt x="86" y="50"/>
                  </a:lnTo>
                  <a:lnTo>
                    <a:pt x="97" y="58"/>
                  </a:lnTo>
                  <a:lnTo>
                    <a:pt x="107" y="66"/>
                  </a:lnTo>
                  <a:lnTo>
                    <a:pt x="117" y="73"/>
                  </a:lnTo>
                  <a:lnTo>
                    <a:pt x="127" y="80"/>
                  </a:lnTo>
                  <a:lnTo>
                    <a:pt x="137" y="87"/>
                  </a:lnTo>
                  <a:lnTo>
                    <a:pt x="147" y="94"/>
                  </a:lnTo>
                  <a:lnTo>
                    <a:pt x="158" y="104"/>
                  </a:lnTo>
                  <a:lnTo>
                    <a:pt x="171" y="114"/>
                  </a:lnTo>
                  <a:lnTo>
                    <a:pt x="183" y="123"/>
                  </a:lnTo>
                  <a:lnTo>
                    <a:pt x="194" y="131"/>
                  </a:lnTo>
                  <a:lnTo>
                    <a:pt x="205" y="141"/>
                  </a:lnTo>
                  <a:lnTo>
                    <a:pt x="218" y="150"/>
                  </a:lnTo>
                  <a:lnTo>
                    <a:pt x="230" y="160"/>
                  </a:lnTo>
                  <a:lnTo>
                    <a:pt x="241" y="170"/>
                  </a:lnTo>
                  <a:lnTo>
                    <a:pt x="241" y="172"/>
                  </a:lnTo>
                  <a:lnTo>
                    <a:pt x="248" y="178"/>
                  </a:lnTo>
                  <a:lnTo>
                    <a:pt x="254" y="184"/>
                  </a:lnTo>
                  <a:lnTo>
                    <a:pt x="261" y="189"/>
                  </a:lnTo>
                  <a:lnTo>
                    <a:pt x="268" y="194"/>
                  </a:lnTo>
                  <a:lnTo>
                    <a:pt x="274" y="199"/>
                  </a:lnTo>
                  <a:lnTo>
                    <a:pt x="281" y="205"/>
                  </a:lnTo>
                  <a:lnTo>
                    <a:pt x="287" y="211"/>
                  </a:lnTo>
                  <a:lnTo>
                    <a:pt x="292" y="218"/>
                  </a:lnTo>
                  <a:lnTo>
                    <a:pt x="341" y="255"/>
                  </a:lnTo>
                  <a:lnTo>
                    <a:pt x="344" y="259"/>
                  </a:lnTo>
                  <a:lnTo>
                    <a:pt x="401" y="309"/>
                  </a:lnTo>
                  <a:lnTo>
                    <a:pt x="388" y="301"/>
                  </a:lnTo>
                  <a:lnTo>
                    <a:pt x="376" y="292"/>
                  </a:lnTo>
                  <a:lnTo>
                    <a:pt x="365" y="282"/>
                  </a:lnTo>
                  <a:lnTo>
                    <a:pt x="354" y="272"/>
                  </a:lnTo>
                  <a:lnTo>
                    <a:pt x="341" y="262"/>
                  </a:lnTo>
                  <a:lnTo>
                    <a:pt x="329" y="254"/>
                  </a:lnTo>
                  <a:lnTo>
                    <a:pt x="318" y="245"/>
                  </a:lnTo>
                  <a:lnTo>
                    <a:pt x="305" y="238"/>
                  </a:lnTo>
                  <a:lnTo>
                    <a:pt x="299" y="231"/>
                  </a:lnTo>
                  <a:lnTo>
                    <a:pt x="292" y="225"/>
                  </a:lnTo>
                  <a:lnTo>
                    <a:pt x="284" y="218"/>
                  </a:lnTo>
                  <a:lnTo>
                    <a:pt x="277" y="212"/>
                  </a:lnTo>
                  <a:lnTo>
                    <a:pt x="277" y="208"/>
                  </a:lnTo>
                  <a:lnTo>
                    <a:pt x="270" y="204"/>
                  </a:lnTo>
                  <a:lnTo>
                    <a:pt x="264" y="199"/>
                  </a:lnTo>
                  <a:lnTo>
                    <a:pt x="257" y="194"/>
                  </a:lnTo>
                  <a:lnTo>
                    <a:pt x="251" y="189"/>
                  </a:lnTo>
                  <a:lnTo>
                    <a:pt x="244" y="184"/>
                  </a:lnTo>
                  <a:lnTo>
                    <a:pt x="238" y="179"/>
                  </a:lnTo>
                  <a:lnTo>
                    <a:pt x="231" y="175"/>
                  </a:lnTo>
                  <a:lnTo>
                    <a:pt x="224" y="171"/>
                  </a:lnTo>
                  <a:lnTo>
                    <a:pt x="214" y="161"/>
                  </a:lnTo>
                  <a:lnTo>
                    <a:pt x="203" y="151"/>
                  </a:lnTo>
                  <a:lnTo>
                    <a:pt x="190" y="141"/>
                  </a:lnTo>
                  <a:lnTo>
                    <a:pt x="178" y="131"/>
                  </a:lnTo>
                  <a:lnTo>
                    <a:pt x="166" y="123"/>
                  </a:lnTo>
                  <a:lnTo>
                    <a:pt x="154" y="113"/>
                  </a:lnTo>
                  <a:lnTo>
                    <a:pt x="143" y="103"/>
                  </a:lnTo>
                  <a:lnTo>
                    <a:pt x="133" y="93"/>
                  </a:lnTo>
                  <a:lnTo>
                    <a:pt x="116" y="83"/>
                  </a:lnTo>
                  <a:lnTo>
                    <a:pt x="100" y="73"/>
                  </a:lnTo>
                  <a:lnTo>
                    <a:pt x="83" y="61"/>
                  </a:lnTo>
                  <a:lnTo>
                    <a:pt x="67" y="50"/>
                  </a:lnTo>
                  <a:lnTo>
                    <a:pt x="50" y="38"/>
                  </a:lnTo>
                  <a:lnTo>
                    <a:pt x="33" y="27"/>
                  </a:lnTo>
                  <a:lnTo>
                    <a:pt x="17" y="17"/>
                  </a:lnTo>
                  <a:lnTo>
                    <a:pt x="0" y="7"/>
                  </a:lnTo>
                  <a:lnTo>
                    <a:pt x="5" y="4"/>
                  </a:lnTo>
                  <a:lnTo>
                    <a:pt x="10" y="1"/>
                  </a:lnTo>
                  <a:lnTo>
                    <a:pt x="15" y="0"/>
                  </a:lnTo>
                  <a:lnTo>
                    <a:pt x="20" y="0"/>
                  </a:lnTo>
                  <a:lnTo>
                    <a:pt x="66" y="34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2" name="Freeform 639"/>
            <p:cNvSpPr>
              <a:spLocks/>
            </p:cNvSpPr>
            <p:nvPr/>
          </p:nvSpPr>
          <p:spPr bwMode="auto">
            <a:xfrm>
              <a:off x="2624" y="2778"/>
              <a:ext cx="7" cy="11"/>
            </a:xfrm>
            <a:custGeom>
              <a:avLst/>
              <a:gdLst>
                <a:gd name="T0" fmla="*/ 3 w 7"/>
                <a:gd name="T1" fmla="*/ 11 h 11"/>
                <a:gd name="T2" fmla="*/ 0 w 7"/>
                <a:gd name="T3" fmla="*/ 11 h 11"/>
                <a:gd name="T4" fmla="*/ 2 w 7"/>
                <a:gd name="T5" fmla="*/ 9 h 11"/>
                <a:gd name="T6" fmla="*/ 3 w 7"/>
                <a:gd name="T7" fmla="*/ 6 h 11"/>
                <a:gd name="T8" fmla="*/ 4 w 7"/>
                <a:gd name="T9" fmla="*/ 3 h 11"/>
                <a:gd name="T10" fmla="*/ 6 w 7"/>
                <a:gd name="T11" fmla="*/ 0 h 11"/>
                <a:gd name="T12" fmla="*/ 7 w 7"/>
                <a:gd name="T13" fmla="*/ 3 h 11"/>
                <a:gd name="T14" fmla="*/ 6 w 7"/>
                <a:gd name="T15" fmla="*/ 6 h 11"/>
                <a:gd name="T16" fmla="*/ 4 w 7"/>
                <a:gd name="T17" fmla="*/ 9 h 11"/>
                <a:gd name="T18" fmla="*/ 3 w 7"/>
                <a:gd name="T19" fmla="*/ 11 h 1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"/>
                <a:gd name="T31" fmla="*/ 0 h 11"/>
                <a:gd name="T32" fmla="*/ 7 w 7"/>
                <a:gd name="T33" fmla="*/ 11 h 1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" h="11">
                  <a:moveTo>
                    <a:pt x="3" y="11"/>
                  </a:moveTo>
                  <a:lnTo>
                    <a:pt x="0" y="11"/>
                  </a:lnTo>
                  <a:lnTo>
                    <a:pt x="2" y="9"/>
                  </a:lnTo>
                  <a:lnTo>
                    <a:pt x="3" y="6"/>
                  </a:lnTo>
                  <a:lnTo>
                    <a:pt x="4" y="3"/>
                  </a:lnTo>
                  <a:lnTo>
                    <a:pt x="6" y="0"/>
                  </a:lnTo>
                  <a:lnTo>
                    <a:pt x="7" y="3"/>
                  </a:lnTo>
                  <a:lnTo>
                    <a:pt x="6" y="6"/>
                  </a:lnTo>
                  <a:lnTo>
                    <a:pt x="4" y="9"/>
                  </a:lnTo>
                  <a:lnTo>
                    <a:pt x="3" y="11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3" name="Freeform 640"/>
            <p:cNvSpPr>
              <a:spLocks/>
            </p:cNvSpPr>
            <p:nvPr/>
          </p:nvSpPr>
          <p:spPr bwMode="auto">
            <a:xfrm>
              <a:off x="2700" y="2782"/>
              <a:ext cx="399" cy="305"/>
            </a:xfrm>
            <a:custGeom>
              <a:avLst/>
              <a:gdLst>
                <a:gd name="T0" fmla="*/ 87 w 399"/>
                <a:gd name="T1" fmla="*/ 50 h 305"/>
                <a:gd name="T2" fmla="*/ 116 w 399"/>
                <a:gd name="T3" fmla="*/ 72 h 305"/>
                <a:gd name="T4" fmla="*/ 146 w 399"/>
                <a:gd name="T5" fmla="*/ 94 h 305"/>
                <a:gd name="T6" fmla="*/ 173 w 399"/>
                <a:gd name="T7" fmla="*/ 116 h 305"/>
                <a:gd name="T8" fmla="*/ 193 w 399"/>
                <a:gd name="T9" fmla="*/ 137 h 305"/>
                <a:gd name="T10" fmla="*/ 210 w 399"/>
                <a:gd name="T11" fmla="*/ 149 h 305"/>
                <a:gd name="T12" fmla="*/ 225 w 399"/>
                <a:gd name="T13" fmla="*/ 160 h 305"/>
                <a:gd name="T14" fmla="*/ 235 w 399"/>
                <a:gd name="T15" fmla="*/ 170 h 305"/>
                <a:gd name="T16" fmla="*/ 246 w 399"/>
                <a:gd name="T17" fmla="*/ 180 h 305"/>
                <a:gd name="T18" fmla="*/ 256 w 399"/>
                <a:gd name="T19" fmla="*/ 190 h 305"/>
                <a:gd name="T20" fmla="*/ 260 w 399"/>
                <a:gd name="T21" fmla="*/ 196 h 305"/>
                <a:gd name="T22" fmla="*/ 272 w 399"/>
                <a:gd name="T23" fmla="*/ 206 h 305"/>
                <a:gd name="T24" fmla="*/ 285 w 399"/>
                <a:gd name="T25" fmla="*/ 216 h 305"/>
                <a:gd name="T26" fmla="*/ 296 w 399"/>
                <a:gd name="T27" fmla="*/ 224 h 305"/>
                <a:gd name="T28" fmla="*/ 309 w 399"/>
                <a:gd name="T29" fmla="*/ 231 h 305"/>
                <a:gd name="T30" fmla="*/ 320 w 399"/>
                <a:gd name="T31" fmla="*/ 243 h 305"/>
                <a:gd name="T32" fmla="*/ 333 w 399"/>
                <a:gd name="T33" fmla="*/ 253 h 305"/>
                <a:gd name="T34" fmla="*/ 346 w 399"/>
                <a:gd name="T35" fmla="*/ 263 h 305"/>
                <a:gd name="T36" fmla="*/ 359 w 399"/>
                <a:gd name="T37" fmla="*/ 270 h 305"/>
                <a:gd name="T38" fmla="*/ 377 w 399"/>
                <a:gd name="T39" fmla="*/ 288 h 305"/>
                <a:gd name="T40" fmla="*/ 399 w 399"/>
                <a:gd name="T41" fmla="*/ 305 h 305"/>
                <a:gd name="T42" fmla="*/ 381 w 399"/>
                <a:gd name="T43" fmla="*/ 294 h 305"/>
                <a:gd name="T44" fmla="*/ 363 w 399"/>
                <a:gd name="T45" fmla="*/ 282 h 305"/>
                <a:gd name="T46" fmla="*/ 344 w 399"/>
                <a:gd name="T47" fmla="*/ 270 h 305"/>
                <a:gd name="T48" fmla="*/ 327 w 399"/>
                <a:gd name="T49" fmla="*/ 255 h 305"/>
                <a:gd name="T50" fmla="*/ 329 w 399"/>
                <a:gd name="T51" fmla="*/ 254 h 305"/>
                <a:gd name="T52" fmla="*/ 329 w 399"/>
                <a:gd name="T53" fmla="*/ 254 h 305"/>
                <a:gd name="T54" fmla="*/ 313 w 399"/>
                <a:gd name="T55" fmla="*/ 243 h 305"/>
                <a:gd name="T56" fmla="*/ 297 w 399"/>
                <a:gd name="T57" fmla="*/ 231 h 305"/>
                <a:gd name="T58" fmla="*/ 292 w 399"/>
                <a:gd name="T59" fmla="*/ 228 h 305"/>
                <a:gd name="T60" fmla="*/ 290 w 399"/>
                <a:gd name="T61" fmla="*/ 224 h 305"/>
                <a:gd name="T62" fmla="*/ 265 w 399"/>
                <a:gd name="T63" fmla="*/ 206 h 305"/>
                <a:gd name="T64" fmla="*/ 242 w 399"/>
                <a:gd name="T65" fmla="*/ 183 h 305"/>
                <a:gd name="T66" fmla="*/ 219 w 399"/>
                <a:gd name="T67" fmla="*/ 161 h 305"/>
                <a:gd name="T68" fmla="*/ 193 w 399"/>
                <a:gd name="T69" fmla="*/ 144 h 305"/>
                <a:gd name="T70" fmla="*/ 182 w 399"/>
                <a:gd name="T71" fmla="*/ 133 h 305"/>
                <a:gd name="T72" fmla="*/ 163 w 399"/>
                <a:gd name="T73" fmla="*/ 119 h 305"/>
                <a:gd name="T74" fmla="*/ 135 w 399"/>
                <a:gd name="T75" fmla="*/ 97 h 305"/>
                <a:gd name="T76" fmla="*/ 96 w 399"/>
                <a:gd name="T77" fmla="*/ 72 h 305"/>
                <a:gd name="T78" fmla="*/ 58 w 399"/>
                <a:gd name="T79" fmla="*/ 46 h 305"/>
                <a:gd name="T80" fmla="*/ 20 w 399"/>
                <a:gd name="T81" fmla="*/ 20 h 305"/>
                <a:gd name="T82" fmla="*/ 2 w 399"/>
                <a:gd name="T83" fmla="*/ 5 h 305"/>
                <a:gd name="T84" fmla="*/ 11 w 399"/>
                <a:gd name="T85" fmla="*/ 2 h 305"/>
                <a:gd name="T86" fmla="*/ 21 w 399"/>
                <a:gd name="T87" fmla="*/ 5 h 305"/>
                <a:gd name="T88" fmla="*/ 37 w 399"/>
                <a:gd name="T89" fmla="*/ 13 h 305"/>
                <a:gd name="T90" fmla="*/ 51 w 399"/>
                <a:gd name="T91" fmla="*/ 23 h 305"/>
                <a:gd name="T92" fmla="*/ 65 w 399"/>
                <a:gd name="T93" fmla="*/ 33 h 30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99"/>
                <a:gd name="T142" fmla="*/ 0 h 305"/>
                <a:gd name="T143" fmla="*/ 399 w 399"/>
                <a:gd name="T144" fmla="*/ 305 h 30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99" h="305">
                  <a:moveTo>
                    <a:pt x="71" y="40"/>
                  </a:moveTo>
                  <a:lnTo>
                    <a:pt x="87" y="50"/>
                  </a:lnTo>
                  <a:lnTo>
                    <a:pt x="102" y="60"/>
                  </a:lnTo>
                  <a:lnTo>
                    <a:pt x="116" y="72"/>
                  </a:lnTo>
                  <a:lnTo>
                    <a:pt x="132" y="83"/>
                  </a:lnTo>
                  <a:lnTo>
                    <a:pt x="146" y="94"/>
                  </a:lnTo>
                  <a:lnTo>
                    <a:pt x="161" y="106"/>
                  </a:lnTo>
                  <a:lnTo>
                    <a:pt x="173" y="116"/>
                  </a:lnTo>
                  <a:lnTo>
                    <a:pt x="188" y="127"/>
                  </a:lnTo>
                  <a:lnTo>
                    <a:pt x="193" y="137"/>
                  </a:lnTo>
                  <a:lnTo>
                    <a:pt x="202" y="143"/>
                  </a:lnTo>
                  <a:lnTo>
                    <a:pt x="210" y="149"/>
                  </a:lnTo>
                  <a:lnTo>
                    <a:pt x="219" y="156"/>
                  </a:lnTo>
                  <a:lnTo>
                    <a:pt x="225" y="160"/>
                  </a:lnTo>
                  <a:lnTo>
                    <a:pt x="230" y="166"/>
                  </a:lnTo>
                  <a:lnTo>
                    <a:pt x="235" y="170"/>
                  </a:lnTo>
                  <a:lnTo>
                    <a:pt x="240" y="174"/>
                  </a:lnTo>
                  <a:lnTo>
                    <a:pt x="246" y="180"/>
                  </a:lnTo>
                  <a:lnTo>
                    <a:pt x="252" y="184"/>
                  </a:lnTo>
                  <a:lnTo>
                    <a:pt x="256" y="190"/>
                  </a:lnTo>
                  <a:lnTo>
                    <a:pt x="262" y="194"/>
                  </a:lnTo>
                  <a:lnTo>
                    <a:pt x="260" y="196"/>
                  </a:lnTo>
                  <a:lnTo>
                    <a:pt x="266" y="200"/>
                  </a:lnTo>
                  <a:lnTo>
                    <a:pt x="272" y="206"/>
                  </a:lnTo>
                  <a:lnTo>
                    <a:pt x="277" y="210"/>
                  </a:lnTo>
                  <a:lnTo>
                    <a:pt x="285" y="216"/>
                  </a:lnTo>
                  <a:lnTo>
                    <a:pt x="290" y="220"/>
                  </a:lnTo>
                  <a:lnTo>
                    <a:pt x="296" y="224"/>
                  </a:lnTo>
                  <a:lnTo>
                    <a:pt x="303" y="228"/>
                  </a:lnTo>
                  <a:lnTo>
                    <a:pt x="309" y="231"/>
                  </a:lnTo>
                  <a:lnTo>
                    <a:pt x="314" y="237"/>
                  </a:lnTo>
                  <a:lnTo>
                    <a:pt x="320" y="243"/>
                  </a:lnTo>
                  <a:lnTo>
                    <a:pt x="326" y="247"/>
                  </a:lnTo>
                  <a:lnTo>
                    <a:pt x="333" y="253"/>
                  </a:lnTo>
                  <a:lnTo>
                    <a:pt x="339" y="257"/>
                  </a:lnTo>
                  <a:lnTo>
                    <a:pt x="346" y="263"/>
                  </a:lnTo>
                  <a:lnTo>
                    <a:pt x="352" y="267"/>
                  </a:lnTo>
                  <a:lnTo>
                    <a:pt x="359" y="270"/>
                  </a:lnTo>
                  <a:lnTo>
                    <a:pt x="369" y="280"/>
                  </a:lnTo>
                  <a:lnTo>
                    <a:pt x="377" y="288"/>
                  </a:lnTo>
                  <a:lnTo>
                    <a:pt x="387" y="297"/>
                  </a:lnTo>
                  <a:lnTo>
                    <a:pt x="399" y="305"/>
                  </a:lnTo>
                  <a:lnTo>
                    <a:pt x="390" y="300"/>
                  </a:lnTo>
                  <a:lnTo>
                    <a:pt x="381" y="294"/>
                  </a:lnTo>
                  <a:lnTo>
                    <a:pt x="371" y="288"/>
                  </a:lnTo>
                  <a:lnTo>
                    <a:pt x="363" y="282"/>
                  </a:lnTo>
                  <a:lnTo>
                    <a:pt x="353" y="275"/>
                  </a:lnTo>
                  <a:lnTo>
                    <a:pt x="344" y="270"/>
                  </a:lnTo>
                  <a:lnTo>
                    <a:pt x="336" y="263"/>
                  </a:lnTo>
                  <a:lnTo>
                    <a:pt x="327" y="255"/>
                  </a:lnTo>
                  <a:lnTo>
                    <a:pt x="329" y="254"/>
                  </a:lnTo>
                  <a:lnTo>
                    <a:pt x="322" y="248"/>
                  </a:lnTo>
                  <a:lnTo>
                    <a:pt x="313" y="243"/>
                  </a:lnTo>
                  <a:lnTo>
                    <a:pt x="305" y="237"/>
                  </a:lnTo>
                  <a:lnTo>
                    <a:pt x="297" y="231"/>
                  </a:lnTo>
                  <a:lnTo>
                    <a:pt x="295" y="230"/>
                  </a:lnTo>
                  <a:lnTo>
                    <a:pt x="292" y="228"/>
                  </a:lnTo>
                  <a:lnTo>
                    <a:pt x="290" y="227"/>
                  </a:lnTo>
                  <a:lnTo>
                    <a:pt x="290" y="224"/>
                  </a:lnTo>
                  <a:lnTo>
                    <a:pt x="277" y="216"/>
                  </a:lnTo>
                  <a:lnTo>
                    <a:pt x="265" y="206"/>
                  </a:lnTo>
                  <a:lnTo>
                    <a:pt x="253" y="194"/>
                  </a:lnTo>
                  <a:lnTo>
                    <a:pt x="242" y="183"/>
                  </a:lnTo>
                  <a:lnTo>
                    <a:pt x="230" y="171"/>
                  </a:lnTo>
                  <a:lnTo>
                    <a:pt x="219" y="161"/>
                  </a:lnTo>
                  <a:lnTo>
                    <a:pt x="206" y="153"/>
                  </a:lnTo>
                  <a:lnTo>
                    <a:pt x="193" y="144"/>
                  </a:lnTo>
                  <a:lnTo>
                    <a:pt x="192" y="140"/>
                  </a:lnTo>
                  <a:lnTo>
                    <a:pt x="182" y="133"/>
                  </a:lnTo>
                  <a:lnTo>
                    <a:pt x="172" y="126"/>
                  </a:lnTo>
                  <a:lnTo>
                    <a:pt x="163" y="119"/>
                  </a:lnTo>
                  <a:lnTo>
                    <a:pt x="155" y="110"/>
                  </a:lnTo>
                  <a:lnTo>
                    <a:pt x="135" y="97"/>
                  </a:lnTo>
                  <a:lnTo>
                    <a:pt x="116" y="84"/>
                  </a:lnTo>
                  <a:lnTo>
                    <a:pt x="96" y="72"/>
                  </a:lnTo>
                  <a:lnTo>
                    <a:pt x="78" y="59"/>
                  </a:lnTo>
                  <a:lnTo>
                    <a:pt x="58" y="46"/>
                  </a:lnTo>
                  <a:lnTo>
                    <a:pt x="40" y="33"/>
                  </a:lnTo>
                  <a:lnTo>
                    <a:pt x="20" y="20"/>
                  </a:lnTo>
                  <a:lnTo>
                    <a:pt x="0" y="7"/>
                  </a:lnTo>
                  <a:lnTo>
                    <a:pt x="2" y="5"/>
                  </a:lnTo>
                  <a:lnTo>
                    <a:pt x="7" y="3"/>
                  </a:lnTo>
                  <a:lnTo>
                    <a:pt x="11" y="2"/>
                  </a:lnTo>
                  <a:lnTo>
                    <a:pt x="14" y="0"/>
                  </a:lnTo>
                  <a:lnTo>
                    <a:pt x="21" y="5"/>
                  </a:lnTo>
                  <a:lnTo>
                    <a:pt x="30" y="9"/>
                  </a:lnTo>
                  <a:lnTo>
                    <a:pt x="37" y="13"/>
                  </a:lnTo>
                  <a:lnTo>
                    <a:pt x="44" y="17"/>
                  </a:lnTo>
                  <a:lnTo>
                    <a:pt x="51" y="23"/>
                  </a:lnTo>
                  <a:lnTo>
                    <a:pt x="58" y="27"/>
                  </a:lnTo>
                  <a:lnTo>
                    <a:pt x="65" y="33"/>
                  </a:lnTo>
                  <a:lnTo>
                    <a:pt x="71" y="4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4" name="Freeform 641"/>
            <p:cNvSpPr>
              <a:spLocks/>
            </p:cNvSpPr>
            <p:nvPr/>
          </p:nvSpPr>
          <p:spPr bwMode="auto">
            <a:xfrm>
              <a:off x="3529" y="2789"/>
              <a:ext cx="35" cy="42"/>
            </a:xfrm>
            <a:custGeom>
              <a:avLst/>
              <a:gdLst>
                <a:gd name="T0" fmla="*/ 34 w 35"/>
                <a:gd name="T1" fmla="*/ 30 h 42"/>
                <a:gd name="T2" fmla="*/ 35 w 35"/>
                <a:gd name="T3" fmla="*/ 33 h 42"/>
                <a:gd name="T4" fmla="*/ 35 w 35"/>
                <a:gd name="T5" fmla="*/ 36 h 42"/>
                <a:gd name="T6" fmla="*/ 35 w 35"/>
                <a:gd name="T7" fmla="*/ 39 h 42"/>
                <a:gd name="T8" fmla="*/ 35 w 35"/>
                <a:gd name="T9" fmla="*/ 42 h 42"/>
                <a:gd name="T10" fmla="*/ 0 w 35"/>
                <a:gd name="T11" fmla="*/ 0 h 42"/>
                <a:gd name="T12" fmla="*/ 8 w 35"/>
                <a:gd name="T13" fmla="*/ 8 h 42"/>
                <a:gd name="T14" fmla="*/ 17 w 35"/>
                <a:gd name="T15" fmla="*/ 15 h 42"/>
                <a:gd name="T16" fmla="*/ 25 w 35"/>
                <a:gd name="T17" fmla="*/ 23 h 42"/>
                <a:gd name="T18" fmla="*/ 34 w 35"/>
                <a:gd name="T19" fmla="*/ 30 h 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5"/>
                <a:gd name="T31" fmla="*/ 0 h 42"/>
                <a:gd name="T32" fmla="*/ 35 w 35"/>
                <a:gd name="T33" fmla="*/ 42 h 4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5" h="42">
                  <a:moveTo>
                    <a:pt x="34" y="30"/>
                  </a:moveTo>
                  <a:lnTo>
                    <a:pt x="35" y="33"/>
                  </a:lnTo>
                  <a:lnTo>
                    <a:pt x="35" y="36"/>
                  </a:lnTo>
                  <a:lnTo>
                    <a:pt x="35" y="39"/>
                  </a:lnTo>
                  <a:lnTo>
                    <a:pt x="35" y="42"/>
                  </a:lnTo>
                  <a:lnTo>
                    <a:pt x="0" y="0"/>
                  </a:lnTo>
                  <a:lnTo>
                    <a:pt x="8" y="8"/>
                  </a:lnTo>
                  <a:lnTo>
                    <a:pt x="17" y="15"/>
                  </a:lnTo>
                  <a:lnTo>
                    <a:pt x="25" y="23"/>
                  </a:lnTo>
                  <a:lnTo>
                    <a:pt x="34" y="3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5" name="Freeform 642"/>
            <p:cNvSpPr>
              <a:spLocks/>
            </p:cNvSpPr>
            <p:nvPr/>
          </p:nvSpPr>
          <p:spPr bwMode="auto">
            <a:xfrm>
              <a:off x="2673" y="2792"/>
              <a:ext cx="411" cy="320"/>
            </a:xfrm>
            <a:custGeom>
              <a:avLst/>
              <a:gdLst>
                <a:gd name="T0" fmla="*/ 31 w 411"/>
                <a:gd name="T1" fmla="*/ 10 h 320"/>
                <a:gd name="T2" fmla="*/ 58 w 411"/>
                <a:gd name="T3" fmla="*/ 30 h 320"/>
                <a:gd name="T4" fmla="*/ 84 w 411"/>
                <a:gd name="T5" fmla="*/ 49 h 320"/>
                <a:gd name="T6" fmla="*/ 111 w 411"/>
                <a:gd name="T7" fmla="*/ 69 h 320"/>
                <a:gd name="T8" fmla="*/ 138 w 411"/>
                <a:gd name="T9" fmla="*/ 89 h 320"/>
                <a:gd name="T10" fmla="*/ 163 w 411"/>
                <a:gd name="T11" fmla="*/ 109 h 320"/>
                <a:gd name="T12" fmla="*/ 189 w 411"/>
                <a:gd name="T13" fmla="*/ 131 h 320"/>
                <a:gd name="T14" fmla="*/ 215 w 411"/>
                <a:gd name="T15" fmla="*/ 153 h 320"/>
                <a:gd name="T16" fmla="*/ 233 w 411"/>
                <a:gd name="T17" fmla="*/ 168 h 320"/>
                <a:gd name="T18" fmla="*/ 245 w 411"/>
                <a:gd name="T19" fmla="*/ 178 h 320"/>
                <a:gd name="T20" fmla="*/ 260 w 411"/>
                <a:gd name="T21" fmla="*/ 196 h 320"/>
                <a:gd name="T22" fmla="*/ 286 w 411"/>
                <a:gd name="T23" fmla="*/ 215 h 320"/>
                <a:gd name="T24" fmla="*/ 312 w 411"/>
                <a:gd name="T25" fmla="*/ 235 h 320"/>
                <a:gd name="T26" fmla="*/ 337 w 411"/>
                <a:gd name="T27" fmla="*/ 255 h 320"/>
                <a:gd name="T28" fmla="*/ 353 w 411"/>
                <a:gd name="T29" fmla="*/ 268 h 320"/>
                <a:gd name="T30" fmla="*/ 357 w 411"/>
                <a:gd name="T31" fmla="*/ 272 h 320"/>
                <a:gd name="T32" fmla="*/ 389 w 411"/>
                <a:gd name="T33" fmla="*/ 298 h 320"/>
                <a:gd name="T34" fmla="*/ 398 w 411"/>
                <a:gd name="T35" fmla="*/ 310 h 320"/>
                <a:gd name="T36" fmla="*/ 411 w 411"/>
                <a:gd name="T37" fmla="*/ 320 h 320"/>
                <a:gd name="T38" fmla="*/ 407 w 411"/>
                <a:gd name="T39" fmla="*/ 318 h 320"/>
                <a:gd name="T40" fmla="*/ 400 w 411"/>
                <a:gd name="T41" fmla="*/ 312 h 320"/>
                <a:gd name="T42" fmla="*/ 380 w 411"/>
                <a:gd name="T43" fmla="*/ 297 h 320"/>
                <a:gd name="T44" fmla="*/ 363 w 411"/>
                <a:gd name="T45" fmla="*/ 280 h 320"/>
                <a:gd name="T46" fmla="*/ 343 w 411"/>
                <a:gd name="T47" fmla="*/ 264 h 320"/>
                <a:gd name="T48" fmla="*/ 322 w 411"/>
                <a:gd name="T49" fmla="*/ 253 h 320"/>
                <a:gd name="T50" fmla="*/ 290 w 411"/>
                <a:gd name="T51" fmla="*/ 227 h 320"/>
                <a:gd name="T52" fmla="*/ 259 w 411"/>
                <a:gd name="T53" fmla="*/ 198 h 320"/>
                <a:gd name="T54" fmla="*/ 226 w 411"/>
                <a:gd name="T55" fmla="*/ 171 h 320"/>
                <a:gd name="T56" fmla="*/ 193 w 411"/>
                <a:gd name="T57" fmla="*/ 147 h 320"/>
                <a:gd name="T58" fmla="*/ 148 w 411"/>
                <a:gd name="T59" fmla="*/ 109 h 320"/>
                <a:gd name="T60" fmla="*/ 99 w 411"/>
                <a:gd name="T61" fmla="*/ 74 h 320"/>
                <a:gd name="T62" fmla="*/ 48 w 411"/>
                <a:gd name="T63" fmla="*/ 43 h 320"/>
                <a:gd name="T64" fmla="*/ 0 w 411"/>
                <a:gd name="T65" fmla="*/ 10 h 320"/>
                <a:gd name="T66" fmla="*/ 8 w 411"/>
                <a:gd name="T67" fmla="*/ 5 h 320"/>
                <a:gd name="T68" fmla="*/ 18 w 411"/>
                <a:gd name="T69" fmla="*/ 0 h 32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11"/>
                <a:gd name="T106" fmla="*/ 0 h 320"/>
                <a:gd name="T107" fmla="*/ 411 w 411"/>
                <a:gd name="T108" fmla="*/ 320 h 32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11" h="320">
                  <a:moveTo>
                    <a:pt x="18" y="0"/>
                  </a:moveTo>
                  <a:lnTo>
                    <a:pt x="31" y="10"/>
                  </a:lnTo>
                  <a:lnTo>
                    <a:pt x="44" y="20"/>
                  </a:lnTo>
                  <a:lnTo>
                    <a:pt x="58" y="30"/>
                  </a:lnTo>
                  <a:lnTo>
                    <a:pt x="71" y="39"/>
                  </a:lnTo>
                  <a:lnTo>
                    <a:pt x="84" y="49"/>
                  </a:lnTo>
                  <a:lnTo>
                    <a:pt x="98" y="59"/>
                  </a:lnTo>
                  <a:lnTo>
                    <a:pt x="111" y="69"/>
                  </a:lnTo>
                  <a:lnTo>
                    <a:pt x="123" y="79"/>
                  </a:lnTo>
                  <a:lnTo>
                    <a:pt x="138" y="89"/>
                  </a:lnTo>
                  <a:lnTo>
                    <a:pt x="151" y="99"/>
                  </a:lnTo>
                  <a:lnTo>
                    <a:pt x="163" y="109"/>
                  </a:lnTo>
                  <a:lnTo>
                    <a:pt x="176" y="120"/>
                  </a:lnTo>
                  <a:lnTo>
                    <a:pt x="189" y="131"/>
                  </a:lnTo>
                  <a:lnTo>
                    <a:pt x="202" y="143"/>
                  </a:lnTo>
                  <a:lnTo>
                    <a:pt x="215" y="153"/>
                  </a:lnTo>
                  <a:lnTo>
                    <a:pt x="228" y="163"/>
                  </a:lnTo>
                  <a:lnTo>
                    <a:pt x="233" y="168"/>
                  </a:lnTo>
                  <a:lnTo>
                    <a:pt x="240" y="173"/>
                  </a:lnTo>
                  <a:lnTo>
                    <a:pt x="245" y="178"/>
                  </a:lnTo>
                  <a:lnTo>
                    <a:pt x="247" y="184"/>
                  </a:lnTo>
                  <a:lnTo>
                    <a:pt x="260" y="196"/>
                  </a:lnTo>
                  <a:lnTo>
                    <a:pt x="273" y="207"/>
                  </a:lnTo>
                  <a:lnTo>
                    <a:pt x="286" y="215"/>
                  </a:lnTo>
                  <a:lnTo>
                    <a:pt x="299" y="225"/>
                  </a:lnTo>
                  <a:lnTo>
                    <a:pt x="312" y="235"/>
                  </a:lnTo>
                  <a:lnTo>
                    <a:pt x="324" y="244"/>
                  </a:lnTo>
                  <a:lnTo>
                    <a:pt x="337" y="255"/>
                  </a:lnTo>
                  <a:lnTo>
                    <a:pt x="350" y="267"/>
                  </a:lnTo>
                  <a:lnTo>
                    <a:pt x="353" y="268"/>
                  </a:lnTo>
                  <a:lnTo>
                    <a:pt x="354" y="270"/>
                  </a:lnTo>
                  <a:lnTo>
                    <a:pt x="357" y="272"/>
                  </a:lnTo>
                  <a:lnTo>
                    <a:pt x="357" y="275"/>
                  </a:lnTo>
                  <a:lnTo>
                    <a:pt x="389" y="298"/>
                  </a:lnTo>
                  <a:lnTo>
                    <a:pt x="393" y="304"/>
                  </a:lnTo>
                  <a:lnTo>
                    <a:pt x="398" y="310"/>
                  </a:lnTo>
                  <a:lnTo>
                    <a:pt x="404" y="315"/>
                  </a:lnTo>
                  <a:lnTo>
                    <a:pt x="411" y="320"/>
                  </a:lnTo>
                  <a:lnTo>
                    <a:pt x="410" y="320"/>
                  </a:lnTo>
                  <a:lnTo>
                    <a:pt x="407" y="318"/>
                  </a:lnTo>
                  <a:lnTo>
                    <a:pt x="403" y="315"/>
                  </a:lnTo>
                  <a:lnTo>
                    <a:pt x="400" y="312"/>
                  </a:lnTo>
                  <a:lnTo>
                    <a:pt x="390" y="305"/>
                  </a:lnTo>
                  <a:lnTo>
                    <a:pt x="380" y="297"/>
                  </a:lnTo>
                  <a:lnTo>
                    <a:pt x="371" y="288"/>
                  </a:lnTo>
                  <a:lnTo>
                    <a:pt x="363" y="280"/>
                  </a:lnTo>
                  <a:lnTo>
                    <a:pt x="353" y="272"/>
                  </a:lnTo>
                  <a:lnTo>
                    <a:pt x="343" y="264"/>
                  </a:lnTo>
                  <a:lnTo>
                    <a:pt x="333" y="258"/>
                  </a:lnTo>
                  <a:lnTo>
                    <a:pt x="322" y="253"/>
                  </a:lnTo>
                  <a:lnTo>
                    <a:pt x="306" y="240"/>
                  </a:lnTo>
                  <a:lnTo>
                    <a:pt x="290" y="227"/>
                  </a:lnTo>
                  <a:lnTo>
                    <a:pt x="275" y="213"/>
                  </a:lnTo>
                  <a:lnTo>
                    <a:pt x="259" y="198"/>
                  </a:lnTo>
                  <a:lnTo>
                    <a:pt x="243" y="184"/>
                  </a:lnTo>
                  <a:lnTo>
                    <a:pt x="226" y="171"/>
                  </a:lnTo>
                  <a:lnTo>
                    <a:pt x="210" y="158"/>
                  </a:lnTo>
                  <a:lnTo>
                    <a:pt x="193" y="147"/>
                  </a:lnTo>
                  <a:lnTo>
                    <a:pt x="171" y="127"/>
                  </a:lnTo>
                  <a:lnTo>
                    <a:pt x="148" y="109"/>
                  </a:lnTo>
                  <a:lnTo>
                    <a:pt x="123" y="92"/>
                  </a:lnTo>
                  <a:lnTo>
                    <a:pt x="99" y="74"/>
                  </a:lnTo>
                  <a:lnTo>
                    <a:pt x="74" y="59"/>
                  </a:lnTo>
                  <a:lnTo>
                    <a:pt x="48" y="43"/>
                  </a:lnTo>
                  <a:lnTo>
                    <a:pt x="24" y="27"/>
                  </a:lnTo>
                  <a:lnTo>
                    <a:pt x="0" y="10"/>
                  </a:lnTo>
                  <a:lnTo>
                    <a:pt x="4" y="6"/>
                  </a:lnTo>
                  <a:lnTo>
                    <a:pt x="8" y="5"/>
                  </a:lnTo>
                  <a:lnTo>
                    <a:pt x="14" y="2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6" name="Freeform 643"/>
            <p:cNvSpPr>
              <a:spLocks/>
            </p:cNvSpPr>
            <p:nvPr/>
          </p:nvSpPr>
          <p:spPr bwMode="auto">
            <a:xfrm>
              <a:off x="2647" y="2807"/>
              <a:ext cx="410" cy="309"/>
            </a:xfrm>
            <a:custGeom>
              <a:avLst/>
              <a:gdLst>
                <a:gd name="T0" fmla="*/ 44 w 410"/>
                <a:gd name="T1" fmla="*/ 18 h 309"/>
                <a:gd name="T2" fmla="*/ 91 w 410"/>
                <a:gd name="T3" fmla="*/ 52 h 309"/>
                <a:gd name="T4" fmla="*/ 138 w 410"/>
                <a:gd name="T5" fmla="*/ 88 h 309"/>
                <a:gd name="T6" fmla="*/ 184 w 410"/>
                <a:gd name="T7" fmla="*/ 124 h 309"/>
                <a:gd name="T8" fmla="*/ 215 w 410"/>
                <a:gd name="T9" fmla="*/ 148 h 309"/>
                <a:gd name="T10" fmla="*/ 231 w 410"/>
                <a:gd name="T11" fmla="*/ 159 h 309"/>
                <a:gd name="T12" fmla="*/ 246 w 410"/>
                <a:gd name="T13" fmla="*/ 172 h 309"/>
                <a:gd name="T14" fmla="*/ 262 w 410"/>
                <a:gd name="T15" fmla="*/ 186 h 309"/>
                <a:gd name="T16" fmla="*/ 279 w 410"/>
                <a:gd name="T17" fmla="*/ 199 h 309"/>
                <a:gd name="T18" fmla="*/ 296 w 410"/>
                <a:gd name="T19" fmla="*/ 215 h 309"/>
                <a:gd name="T20" fmla="*/ 315 w 410"/>
                <a:gd name="T21" fmla="*/ 230 h 309"/>
                <a:gd name="T22" fmla="*/ 333 w 410"/>
                <a:gd name="T23" fmla="*/ 245 h 309"/>
                <a:gd name="T24" fmla="*/ 342 w 410"/>
                <a:gd name="T25" fmla="*/ 253 h 309"/>
                <a:gd name="T26" fmla="*/ 346 w 410"/>
                <a:gd name="T27" fmla="*/ 255 h 309"/>
                <a:gd name="T28" fmla="*/ 353 w 410"/>
                <a:gd name="T29" fmla="*/ 262 h 309"/>
                <a:gd name="T30" fmla="*/ 366 w 410"/>
                <a:gd name="T31" fmla="*/ 270 h 309"/>
                <a:gd name="T32" fmla="*/ 377 w 410"/>
                <a:gd name="T33" fmla="*/ 280 h 309"/>
                <a:gd name="T34" fmla="*/ 389 w 410"/>
                <a:gd name="T35" fmla="*/ 290 h 309"/>
                <a:gd name="T36" fmla="*/ 397 w 410"/>
                <a:gd name="T37" fmla="*/ 299 h 309"/>
                <a:gd name="T38" fmla="*/ 406 w 410"/>
                <a:gd name="T39" fmla="*/ 306 h 309"/>
                <a:gd name="T40" fmla="*/ 405 w 410"/>
                <a:gd name="T41" fmla="*/ 307 h 309"/>
                <a:gd name="T42" fmla="*/ 379 w 410"/>
                <a:gd name="T43" fmla="*/ 285 h 309"/>
                <a:gd name="T44" fmla="*/ 350 w 410"/>
                <a:gd name="T45" fmla="*/ 265 h 309"/>
                <a:gd name="T46" fmla="*/ 322 w 410"/>
                <a:gd name="T47" fmla="*/ 243 h 309"/>
                <a:gd name="T48" fmla="*/ 293 w 410"/>
                <a:gd name="T49" fmla="*/ 219 h 309"/>
                <a:gd name="T50" fmla="*/ 259 w 410"/>
                <a:gd name="T51" fmla="*/ 193 h 309"/>
                <a:gd name="T52" fmla="*/ 225 w 410"/>
                <a:gd name="T53" fmla="*/ 165 h 309"/>
                <a:gd name="T54" fmla="*/ 192 w 410"/>
                <a:gd name="T55" fmla="*/ 138 h 309"/>
                <a:gd name="T56" fmla="*/ 155 w 410"/>
                <a:gd name="T57" fmla="*/ 112 h 309"/>
                <a:gd name="T58" fmla="*/ 117 w 410"/>
                <a:gd name="T59" fmla="*/ 85 h 309"/>
                <a:gd name="T60" fmla="*/ 78 w 410"/>
                <a:gd name="T61" fmla="*/ 58 h 309"/>
                <a:gd name="T62" fmla="*/ 40 w 410"/>
                <a:gd name="T63" fmla="*/ 34 h 309"/>
                <a:gd name="T64" fmla="*/ 0 w 410"/>
                <a:gd name="T65" fmla="*/ 10 h 309"/>
                <a:gd name="T66" fmla="*/ 10 w 410"/>
                <a:gd name="T67" fmla="*/ 1 h 309"/>
                <a:gd name="T68" fmla="*/ 21 w 410"/>
                <a:gd name="T69" fmla="*/ 1 h 30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10"/>
                <a:gd name="T106" fmla="*/ 0 h 309"/>
                <a:gd name="T107" fmla="*/ 410 w 410"/>
                <a:gd name="T108" fmla="*/ 309 h 30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10" h="309">
                  <a:moveTo>
                    <a:pt x="21" y="1"/>
                  </a:moveTo>
                  <a:lnTo>
                    <a:pt x="44" y="18"/>
                  </a:lnTo>
                  <a:lnTo>
                    <a:pt x="68" y="35"/>
                  </a:lnTo>
                  <a:lnTo>
                    <a:pt x="91" y="52"/>
                  </a:lnTo>
                  <a:lnTo>
                    <a:pt x="115" y="69"/>
                  </a:lnTo>
                  <a:lnTo>
                    <a:pt x="138" y="88"/>
                  </a:lnTo>
                  <a:lnTo>
                    <a:pt x="161" y="106"/>
                  </a:lnTo>
                  <a:lnTo>
                    <a:pt x="184" y="124"/>
                  </a:lnTo>
                  <a:lnTo>
                    <a:pt x="206" y="142"/>
                  </a:lnTo>
                  <a:lnTo>
                    <a:pt x="215" y="148"/>
                  </a:lnTo>
                  <a:lnTo>
                    <a:pt x="224" y="153"/>
                  </a:lnTo>
                  <a:lnTo>
                    <a:pt x="231" y="159"/>
                  </a:lnTo>
                  <a:lnTo>
                    <a:pt x="239" y="166"/>
                  </a:lnTo>
                  <a:lnTo>
                    <a:pt x="246" y="172"/>
                  </a:lnTo>
                  <a:lnTo>
                    <a:pt x="254" y="179"/>
                  </a:lnTo>
                  <a:lnTo>
                    <a:pt x="262" y="186"/>
                  </a:lnTo>
                  <a:lnTo>
                    <a:pt x="271" y="192"/>
                  </a:lnTo>
                  <a:lnTo>
                    <a:pt x="279" y="199"/>
                  </a:lnTo>
                  <a:lnTo>
                    <a:pt x="288" y="206"/>
                  </a:lnTo>
                  <a:lnTo>
                    <a:pt x="296" y="215"/>
                  </a:lnTo>
                  <a:lnTo>
                    <a:pt x="306" y="222"/>
                  </a:lnTo>
                  <a:lnTo>
                    <a:pt x="315" y="230"/>
                  </a:lnTo>
                  <a:lnTo>
                    <a:pt x="323" y="238"/>
                  </a:lnTo>
                  <a:lnTo>
                    <a:pt x="333" y="245"/>
                  </a:lnTo>
                  <a:lnTo>
                    <a:pt x="342" y="250"/>
                  </a:lnTo>
                  <a:lnTo>
                    <a:pt x="342" y="253"/>
                  </a:lnTo>
                  <a:lnTo>
                    <a:pt x="343" y="253"/>
                  </a:lnTo>
                  <a:lnTo>
                    <a:pt x="346" y="255"/>
                  </a:lnTo>
                  <a:lnTo>
                    <a:pt x="348" y="257"/>
                  </a:lnTo>
                  <a:lnTo>
                    <a:pt x="353" y="262"/>
                  </a:lnTo>
                  <a:lnTo>
                    <a:pt x="360" y="266"/>
                  </a:lnTo>
                  <a:lnTo>
                    <a:pt x="366" y="270"/>
                  </a:lnTo>
                  <a:lnTo>
                    <a:pt x="372" y="275"/>
                  </a:lnTo>
                  <a:lnTo>
                    <a:pt x="377" y="280"/>
                  </a:lnTo>
                  <a:lnTo>
                    <a:pt x="383" y="285"/>
                  </a:lnTo>
                  <a:lnTo>
                    <a:pt x="389" y="290"/>
                  </a:lnTo>
                  <a:lnTo>
                    <a:pt x="393" y="297"/>
                  </a:lnTo>
                  <a:lnTo>
                    <a:pt x="397" y="299"/>
                  </a:lnTo>
                  <a:lnTo>
                    <a:pt x="402" y="303"/>
                  </a:lnTo>
                  <a:lnTo>
                    <a:pt x="406" y="306"/>
                  </a:lnTo>
                  <a:lnTo>
                    <a:pt x="410" y="309"/>
                  </a:lnTo>
                  <a:lnTo>
                    <a:pt x="405" y="307"/>
                  </a:lnTo>
                  <a:lnTo>
                    <a:pt x="392" y="296"/>
                  </a:lnTo>
                  <a:lnTo>
                    <a:pt x="379" y="285"/>
                  </a:lnTo>
                  <a:lnTo>
                    <a:pt x="365" y="275"/>
                  </a:lnTo>
                  <a:lnTo>
                    <a:pt x="350" y="265"/>
                  </a:lnTo>
                  <a:lnTo>
                    <a:pt x="336" y="253"/>
                  </a:lnTo>
                  <a:lnTo>
                    <a:pt x="322" y="243"/>
                  </a:lnTo>
                  <a:lnTo>
                    <a:pt x="308" y="232"/>
                  </a:lnTo>
                  <a:lnTo>
                    <a:pt x="293" y="219"/>
                  </a:lnTo>
                  <a:lnTo>
                    <a:pt x="276" y="206"/>
                  </a:lnTo>
                  <a:lnTo>
                    <a:pt x="259" y="193"/>
                  </a:lnTo>
                  <a:lnTo>
                    <a:pt x="242" y="179"/>
                  </a:lnTo>
                  <a:lnTo>
                    <a:pt x="225" y="165"/>
                  </a:lnTo>
                  <a:lnTo>
                    <a:pt x="209" y="152"/>
                  </a:lnTo>
                  <a:lnTo>
                    <a:pt x="192" y="138"/>
                  </a:lnTo>
                  <a:lnTo>
                    <a:pt x="174" y="125"/>
                  </a:lnTo>
                  <a:lnTo>
                    <a:pt x="155" y="112"/>
                  </a:lnTo>
                  <a:lnTo>
                    <a:pt x="137" y="98"/>
                  </a:lnTo>
                  <a:lnTo>
                    <a:pt x="117" y="85"/>
                  </a:lnTo>
                  <a:lnTo>
                    <a:pt x="98" y="71"/>
                  </a:lnTo>
                  <a:lnTo>
                    <a:pt x="78" y="58"/>
                  </a:lnTo>
                  <a:lnTo>
                    <a:pt x="60" y="47"/>
                  </a:lnTo>
                  <a:lnTo>
                    <a:pt x="40" y="34"/>
                  </a:lnTo>
                  <a:lnTo>
                    <a:pt x="20" y="22"/>
                  </a:lnTo>
                  <a:lnTo>
                    <a:pt x="0" y="10"/>
                  </a:lnTo>
                  <a:lnTo>
                    <a:pt x="4" y="5"/>
                  </a:lnTo>
                  <a:lnTo>
                    <a:pt x="10" y="1"/>
                  </a:lnTo>
                  <a:lnTo>
                    <a:pt x="16" y="0"/>
                  </a:lnTo>
                  <a:lnTo>
                    <a:pt x="21" y="1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7" name="Freeform 644"/>
            <p:cNvSpPr>
              <a:spLocks/>
            </p:cNvSpPr>
            <p:nvPr/>
          </p:nvSpPr>
          <p:spPr bwMode="auto">
            <a:xfrm>
              <a:off x="3265" y="2814"/>
              <a:ext cx="244" cy="232"/>
            </a:xfrm>
            <a:custGeom>
              <a:avLst/>
              <a:gdLst>
                <a:gd name="T0" fmla="*/ 100 w 244"/>
                <a:gd name="T1" fmla="*/ 81 h 232"/>
                <a:gd name="T2" fmla="*/ 111 w 244"/>
                <a:gd name="T3" fmla="*/ 91 h 232"/>
                <a:gd name="T4" fmla="*/ 123 w 244"/>
                <a:gd name="T5" fmla="*/ 101 h 232"/>
                <a:gd name="T6" fmla="*/ 134 w 244"/>
                <a:gd name="T7" fmla="*/ 112 h 232"/>
                <a:gd name="T8" fmla="*/ 146 w 244"/>
                <a:gd name="T9" fmla="*/ 122 h 232"/>
                <a:gd name="T10" fmla="*/ 157 w 244"/>
                <a:gd name="T11" fmla="*/ 132 h 232"/>
                <a:gd name="T12" fmla="*/ 168 w 244"/>
                <a:gd name="T13" fmla="*/ 144 h 232"/>
                <a:gd name="T14" fmla="*/ 180 w 244"/>
                <a:gd name="T15" fmla="*/ 154 h 232"/>
                <a:gd name="T16" fmla="*/ 191 w 244"/>
                <a:gd name="T17" fmla="*/ 164 h 232"/>
                <a:gd name="T18" fmla="*/ 197 w 244"/>
                <a:gd name="T19" fmla="*/ 171 h 232"/>
                <a:gd name="T20" fmla="*/ 204 w 244"/>
                <a:gd name="T21" fmla="*/ 176 h 232"/>
                <a:gd name="T22" fmla="*/ 211 w 244"/>
                <a:gd name="T23" fmla="*/ 181 h 232"/>
                <a:gd name="T24" fmla="*/ 217 w 244"/>
                <a:gd name="T25" fmla="*/ 186 h 232"/>
                <a:gd name="T26" fmla="*/ 224 w 244"/>
                <a:gd name="T27" fmla="*/ 192 h 232"/>
                <a:gd name="T28" fmla="*/ 231 w 244"/>
                <a:gd name="T29" fmla="*/ 198 h 232"/>
                <a:gd name="T30" fmla="*/ 237 w 244"/>
                <a:gd name="T31" fmla="*/ 203 h 232"/>
                <a:gd name="T32" fmla="*/ 242 w 244"/>
                <a:gd name="T33" fmla="*/ 211 h 232"/>
                <a:gd name="T34" fmla="*/ 242 w 244"/>
                <a:gd name="T35" fmla="*/ 216 h 232"/>
                <a:gd name="T36" fmla="*/ 242 w 244"/>
                <a:gd name="T37" fmla="*/ 221 h 232"/>
                <a:gd name="T38" fmla="*/ 244 w 244"/>
                <a:gd name="T39" fmla="*/ 226 h 232"/>
                <a:gd name="T40" fmla="*/ 242 w 244"/>
                <a:gd name="T41" fmla="*/ 232 h 232"/>
                <a:gd name="T42" fmla="*/ 227 w 244"/>
                <a:gd name="T43" fmla="*/ 218 h 232"/>
                <a:gd name="T44" fmla="*/ 213 w 244"/>
                <a:gd name="T45" fmla="*/ 203 h 232"/>
                <a:gd name="T46" fmla="*/ 197 w 244"/>
                <a:gd name="T47" fmla="*/ 189 h 232"/>
                <a:gd name="T48" fmla="*/ 183 w 244"/>
                <a:gd name="T49" fmla="*/ 175 h 232"/>
                <a:gd name="T50" fmla="*/ 167 w 244"/>
                <a:gd name="T51" fmla="*/ 161 h 232"/>
                <a:gd name="T52" fmla="*/ 151 w 244"/>
                <a:gd name="T53" fmla="*/ 146 h 232"/>
                <a:gd name="T54" fmla="*/ 137 w 244"/>
                <a:gd name="T55" fmla="*/ 132 h 232"/>
                <a:gd name="T56" fmla="*/ 121 w 244"/>
                <a:gd name="T57" fmla="*/ 118 h 232"/>
                <a:gd name="T58" fmla="*/ 107 w 244"/>
                <a:gd name="T59" fmla="*/ 104 h 232"/>
                <a:gd name="T60" fmla="*/ 91 w 244"/>
                <a:gd name="T61" fmla="*/ 89 h 232"/>
                <a:gd name="T62" fmla="*/ 77 w 244"/>
                <a:gd name="T63" fmla="*/ 75 h 232"/>
                <a:gd name="T64" fmla="*/ 62 w 244"/>
                <a:gd name="T65" fmla="*/ 61 h 232"/>
                <a:gd name="T66" fmla="*/ 46 w 244"/>
                <a:gd name="T67" fmla="*/ 48 h 232"/>
                <a:gd name="T68" fmla="*/ 32 w 244"/>
                <a:gd name="T69" fmla="*/ 34 h 232"/>
                <a:gd name="T70" fmla="*/ 16 w 244"/>
                <a:gd name="T71" fmla="*/ 21 h 232"/>
                <a:gd name="T72" fmla="*/ 0 w 244"/>
                <a:gd name="T73" fmla="*/ 8 h 232"/>
                <a:gd name="T74" fmla="*/ 2 w 244"/>
                <a:gd name="T75" fmla="*/ 0 h 232"/>
                <a:gd name="T76" fmla="*/ 13 w 244"/>
                <a:gd name="T77" fmla="*/ 10 h 232"/>
                <a:gd name="T78" fmla="*/ 26 w 244"/>
                <a:gd name="T79" fmla="*/ 20 h 232"/>
                <a:gd name="T80" fmla="*/ 39 w 244"/>
                <a:gd name="T81" fmla="*/ 30 h 232"/>
                <a:gd name="T82" fmla="*/ 52 w 244"/>
                <a:gd name="T83" fmla="*/ 40 h 232"/>
                <a:gd name="T84" fmla="*/ 63 w 244"/>
                <a:gd name="T85" fmla="*/ 50 h 232"/>
                <a:gd name="T86" fmla="*/ 76 w 244"/>
                <a:gd name="T87" fmla="*/ 60 h 232"/>
                <a:gd name="T88" fmla="*/ 89 w 244"/>
                <a:gd name="T89" fmla="*/ 70 h 232"/>
                <a:gd name="T90" fmla="*/ 100 w 244"/>
                <a:gd name="T91" fmla="*/ 81 h 23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44"/>
                <a:gd name="T139" fmla="*/ 0 h 232"/>
                <a:gd name="T140" fmla="*/ 244 w 244"/>
                <a:gd name="T141" fmla="*/ 232 h 23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44" h="232">
                  <a:moveTo>
                    <a:pt x="100" y="81"/>
                  </a:moveTo>
                  <a:lnTo>
                    <a:pt x="111" y="91"/>
                  </a:lnTo>
                  <a:lnTo>
                    <a:pt x="123" y="101"/>
                  </a:lnTo>
                  <a:lnTo>
                    <a:pt x="134" y="112"/>
                  </a:lnTo>
                  <a:lnTo>
                    <a:pt x="146" y="122"/>
                  </a:lnTo>
                  <a:lnTo>
                    <a:pt x="157" y="132"/>
                  </a:lnTo>
                  <a:lnTo>
                    <a:pt x="168" y="144"/>
                  </a:lnTo>
                  <a:lnTo>
                    <a:pt x="180" y="154"/>
                  </a:lnTo>
                  <a:lnTo>
                    <a:pt x="191" y="164"/>
                  </a:lnTo>
                  <a:lnTo>
                    <a:pt x="197" y="171"/>
                  </a:lnTo>
                  <a:lnTo>
                    <a:pt x="204" y="176"/>
                  </a:lnTo>
                  <a:lnTo>
                    <a:pt x="211" y="181"/>
                  </a:lnTo>
                  <a:lnTo>
                    <a:pt x="217" y="186"/>
                  </a:lnTo>
                  <a:lnTo>
                    <a:pt x="224" y="192"/>
                  </a:lnTo>
                  <a:lnTo>
                    <a:pt x="231" y="198"/>
                  </a:lnTo>
                  <a:lnTo>
                    <a:pt x="237" y="203"/>
                  </a:lnTo>
                  <a:lnTo>
                    <a:pt x="242" y="211"/>
                  </a:lnTo>
                  <a:lnTo>
                    <a:pt x="242" y="216"/>
                  </a:lnTo>
                  <a:lnTo>
                    <a:pt x="242" y="221"/>
                  </a:lnTo>
                  <a:lnTo>
                    <a:pt x="244" y="226"/>
                  </a:lnTo>
                  <a:lnTo>
                    <a:pt x="242" y="232"/>
                  </a:lnTo>
                  <a:lnTo>
                    <a:pt x="227" y="218"/>
                  </a:lnTo>
                  <a:lnTo>
                    <a:pt x="213" y="203"/>
                  </a:lnTo>
                  <a:lnTo>
                    <a:pt x="197" y="189"/>
                  </a:lnTo>
                  <a:lnTo>
                    <a:pt x="183" y="175"/>
                  </a:lnTo>
                  <a:lnTo>
                    <a:pt x="167" y="161"/>
                  </a:lnTo>
                  <a:lnTo>
                    <a:pt x="151" y="146"/>
                  </a:lnTo>
                  <a:lnTo>
                    <a:pt x="137" y="132"/>
                  </a:lnTo>
                  <a:lnTo>
                    <a:pt x="121" y="118"/>
                  </a:lnTo>
                  <a:lnTo>
                    <a:pt x="107" y="104"/>
                  </a:lnTo>
                  <a:lnTo>
                    <a:pt x="91" y="89"/>
                  </a:lnTo>
                  <a:lnTo>
                    <a:pt x="77" y="75"/>
                  </a:lnTo>
                  <a:lnTo>
                    <a:pt x="62" y="61"/>
                  </a:lnTo>
                  <a:lnTo>
                    <a:pt x="46" y="48"/>
                  </a:lnTo>
                  <a:lnTo>
                    <a:pt x="32" y="34"/>
                  </a:lnTo>
                  <a:lnTo>
                    <a:pt x="16" y="21"/>
                  </a:lnTo>
                  <a:lnTo>
                    <a:pt x="0" y="8"/>
                  </a:lnTo>
                  <a:lnTo>
                    <a:pt x="2" y="0"/>
                  </a:lnTo>
                  <a:lnTo>
                    <a:pt x="13" y="10"/>
                  </a:lnTo>
                  <a:lnTo>
                    <a:pt x="26" y="20"/>
                  </a:lnTo>
                  <a:lnTo>
                    <a:pt x="39" y="30"/>
                  </a:lnTo>
                  <a:lnTo>
                    <a:pt x="52" y="40"/>
                  </a:lnTo>
                  <a:lnTo>
                    <a:pt x="63" y="50"/>
                  </a:lnTo>
                  <a:lnTo>
                    <a:pt x="76" y="60"/>
                  </a:lnTo>
                  <a:lnTo>
                    <a:pt x="89" y="70"/>
                  </a:lnTo>
                  <a:lnTo>
                    <a:pt x="100" y="81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8" name="Freeform 645"/>
            <p:cNvSpPr>
              <a:spLocks/>
            </p:cNvSpPr>
            <p:nvPr/>
          </p:nvSpPr>
          <p:spPr bwMode="auto">
            <a:xfrm>
              <a:off x="2626" y="2821"/>
              <a:ext cx="413" cy="310"/>
            </a:xfrm>
            <a:custGeom>
              <a:avLst/>
              <a:gdLst>
                <a:gd name="T0" fmla="*/ 245 w 413"/>
                <a:gd name="T1" fmla="*/ 171 h 310"/>
                <a:gd name="T2" fmla="*/ 247 w 413"/>
                <a:gd name="T3" fmla="*/ 174 h 310"/>
                <a:gd name="T4" fmla="*/ 250 w 413"/>
                <a:gd name="T5" fmla="*/ 177 h 310"/>
                <a:gd name="T6" fmla="*/ 252 w 413"/>
                <a:gd name="T7" fmla="*/ 179 h 310"/>
                <a:gd name="T8" fmla="*/ 253 w 413"/>
                <a:gd name="T9" fmla="*/ 182 h 310"/>
                <a:gd name="T10" fmla="*/ 262 w 413"/>
                <a:gd name="T11" fmla="*/ 188 h 310"/>
                <a:gd name="T12" fmla="*/ 269 w 413"/>
                <a:gd name="T13" fmla="*/ 194 h 310"/>
                <a:gd name="T14" fmla="*/ 277 w 413"/>
                <a:gd name="T15" fmla="*/ 199 h 310"/>
                <a:gd name="T16" fmla="*/ 284 w 413"/>
                <a:gd name="T17" fmla="*/ 205 h 310"/>
                <a:gd name="T18" fmla="*/ 293 w 413"/>
                <a:gd name="T19" fmla="*/ 211 h 310"/>
                <a:gd name="T20" fmla="*/ 300 w 413"/>
                <a:gd name="T21" fmla="*/ 218 h 310"/>
                <a:gd name="T22" fmla="*/ 307 w 413"/>
                <a:gd name="T23" fmla="*/ 224 h 310"/>
                <a:gd name="T24" fmla="*/ 314 w 413"/>
                <a:gd name="T25" fmla="*/ 229 h 310"/>
                <a:gd name="T26" fmla="*/ 323 w 413"/>
                <a:gd name="T27" fmla="*/ 232 h 310"/>
                <a:gd name="T28" fmla="*/ 334 w 413"/>
                <a:gd name="T29" fmla="*/ 242 h 310"/>
                <a:gd name="T30" fmla="*/ 346 w 413"/>
                <a:gd name="T31" fmla="*/ 251 h 310"/>
                <a:gd name="T32" fmla="*/ 357 w 413"/>
                <a:gd name="T33" fmla="*/ 261 h 310"/>
                <a:gd name="T34" fmla="*/ 369 w 413"/>
                <a:gd name="T35" fmla="*/ 269 h 310"/>
                <a:gd name="T36" fmla="*/ 380 w 413"/>
                <a:gd name="T37" fmla="*/ 279 h 310"/>
                <a:gd name="T38" fmla="*/ 390 w 413"/>
                <a:gd name="T39" fmla="*/ 289 h 310"/>
                <a:gd name="T40" fmla="*/ 401 w 413"/>
                <a:gd name="T41" fmla="*/ 299 h 310"/>
                <a:gd name="T42" fmla="*/ 413 w 413"/>
                <a:gd name="T43" fmla="*/ 309 h 310"/>
                <a:gd name="T44" fmla="*/ 413 w 413"/>
                <a:gd name="T45" fmla="*/ 310 h 310"/>
                <a:gd name="T46" fmla="*/ 411 w 413"/>
                <a:gd name="T47" fmla="*/ 310 h 310"/>
                <a:gd name="T48" fmla="*/ 410 w 413"/>
                <a:gd name="T49" fmla="*/ 310 h 310"/>
                <a:gd name="T50" fmla="*/ 408 w 413"/>
                <a:gd name="T51" fmla="*/ 309 h 310"/>
                <a:gd name="T52" fmla="*/ 384 w 413"/>
                <a:gd name="T53" fmla="*/ 288 h 310"/>
                <a:gd name="T54" fmla="*/ 361 w 413"/>
                <a:gd name="T55" fmla="*/ 269 h 310"/>
                <a:gd name="T56" fmla="*/ 339 w 413"/>
                <a:gd name="T57" fmla="*/ 251 h 310"/>
                <a:gd name="T58" fmla="*/ 316 w 413"/>
                <a:gd name="T59" fmla="*/ 234 h 310"/>
                <a:gd name="T60" fmla="*/ 293 w 413"/>
                <a:gd name="T61" fmla="*/ 216 h 310"/>
                <a:gd name="T62" fmla="*/ 270 w 413"/>
                <a:gd name="T63" fmla="*/ 199 h 310"/>
                <a:gd name="T64" fmla="*/ 247 w 413"/>
                <a:gd name="T65" fmla="*/ 181 h 310"/>
                <a:gd name="T66" fmla="*/ 225 w 413"/>
                <a:gd name="T67" fmla="*/ 161 h 310"/>
                <a:gd name="T68" fmla="*/ 196 w 413"/>
                <a:gd name="T69" fmla="*/ 141 h 310"/>
                <a:gd name="T70" fmla="*/ 169 w 413"/>
                <a:gd name="T71" fmla="*/ 122 h 310"/>
                <a:gd name="T72" fmla="*/ 141 w 413"/>
                <a:gd name="T73" fmla="*/ 102 h 310"/>
                <a:gd name="T74" fmla="*/ 112 w 413"/>
                <a:gd name="T75" fmla="*/ 84 h 310"/>
                <a:gd name="T76" fmla="*/ 85 w 413"/>
                <a:gd name="T77" fmla="*/ 65 h 310"/>
                <a:gd name="T78" fmla="*/ 57 w 413"/>
                <a:gd name="T79" fmla="*/ 47 h 310"/>
                <a:gd name="T80" fmla="*/ 28 w 413"/>
                <a:gd name="T81" fmla="*/ 28 h 310"/>
                <a:gd name="T82" fmla="*/ 0 w 413"/>
                <a:gd name="T83" fmla="*/ 10 h 310"/>
                <a:gd name="T84" fmla="*/ 1 w 413"/>
                <a:gd name="T85" fmla="*/ 7 h 310"/>
                <a:gd name="T86" fmla="*/ 5 w 413"/>
                <a:gd name="T87" fmla="*/ 4 h 310"/>
                <a:gd name="T88" fmla="*/ 8 w 413"/>
                <a:gd name="T89" fmla="*/ 3 h 310"/>
                <a:gd name="T90" fmla="*/ 12 w 413"/>
                <a:gd name="T91" fmla="*/ 0 h 310"/>
                <a:gd name="T92" fmla="*/ 27 w 413"/>
                <a:gd name="T93" fmla="*/ 10 h 310"/>
                <a:gd name="T94" fmla="*/ 42 w 413"/>
                <a:gd name="T95" fmla="*/ 20 h 310"/>
                <a:gd name="T96" fmla="*/ 57 w 413"/>
                <a:gd name="T97" fmla="*/ 30 h 310"/>
                <a:gd name="T98" fmla="*/ 72 w 413"/>
                <a:gd name="T99" fmla="*/ 40 h 310"/>
                <a:gd name="T100" fmla="*/ 86 w 413"/>
                <a:gd name="T101" fmla="*/ 51 h 310"/>
                <a:gd name="T102" fmla="*/ 101 w 413"/>
                <a:gd name="T103" fmla="*/ 61 h 310"/>
                <a:gd name="T104" fmla="*/ 115 w 413"/>
                <a:gd name="T105" fmla="*/ 73 h 310"/>
                <a:gd name="T106" fmla="*/ 131 w 413"/>
                <a:gd name="T107" fmla="*/ 82 h 310"/>
                <a:gd name="T108" fmla="*/ 145 w 413"/>
                <a:gd name="T109" fmla="*/ 94 h 310"/>
                <a:gd name="T110" fmla="*/ 159 w 413"/>
                <a:gd name="T111" fmla="*/ 105 h 310"/>
                <a:gd name="T112" fmla="*/ 173 w 413"/>
                <a:gd name="T113" fmla="*/ 117 h 310"/>
                <a:gd name="T114" fmla="*/ 188 w 413"/>
                <a:gd name="T115" fmla="*/ 127 h 310"/>
                <a:gd name="T116" fmla="*/ 202 w 413"/>
                <a:gd name="T117" fmla="*/ 138 h 310"/>
                <a:gd name="T118" fmla="*/ 216 w 413"/>
                <a:gd name="T119" fmla="*/ 149 h 310"/>
                <a:gd name="T120" fmla="*/ 230 w 413"/>
                <a:gd name="T121" fmla="*/ 159 h 310"/>
                <a:gd name="T122" fmla="*/ 245 w 413"/>
                <a:gd name="T123" fmla="*/ 171 h 31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13"/>
                <a:gd name="T187" fmla="*/ 0 h 310"/>
                <a:gd name="T188" fmla="*/ 413 w 413"/>
                <a:gd name="T189" fmla="*/ 310 h 31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13" h="310">
                  <a:moveTo>
                    <a:pt x="245" y="171"/>
                  </a:moveTo>
                  <a:lnTo>
                    <a:pt x="247" y="174"/>
                  </a:lnTo>
                  <a:lnTo>
                    <a:pt x="250" y="177"/>
                  </a:lnTo>
                  <a:lnTo>
                    <a:pt x="252" y="179"/>
                  </a:lnTo>
                  <a:lnTo>
                    <a:pt x="253" y="182"/>
                  </a:lnTo>
                  <a:lnTo>
                    <a:pt x="262" y="188"/>
                  </a:lnTo>
                  <a:lnTo>
                    <a:pt x="269" y="194"/>
                  </a:lnTo>
                  <a:lnTo>
                    <a:pt x="277" y="199"/>
                  </a:lnTo>
                  <a:lnTo>
                    <a:pt x="284" y="205"/>
                  </a:lnTo>
                  <a:lnTo>
                    <a:pt x="293" y="211"/>
                  </a:lnTo>
                  <a:lnTo>
                    <a:pt x="300" y="218"/>
                  </a:lnTo>
                  <a:lnTo>
                    <a:pt x="307" y="224"/>
                  </a:lnTo>
                  <a:lnTo>
                    <a:pt x="314" y="229"/>
                  </a:lnTo>
                  <a:lnTo>
                    <a:pt x="323" y="232"/>
                  </a:lnTo>
                  <a:lnTo>
                    <a:pt x="334" y="242"/>
                  </a:lnTo>
                  <a:lnTo>
                    <a:pt x="346" y="251"/>
                  </a:lnTo>
                  <a:lnTo>
                    <a:pt x="357" y="261"/>
                  </a:lnTo>
                  <a:lnTo>
                    <a:pt x="369" y="269"/>
                  </a:lnTo>
                  <a:lnTo>
                    <a:pt x="380" y="279"/>
                  </a:lnTo>
                  <a:lnTo>
                    <a:pt x="390" y="289"/>
                  </a:lnTo>
                  <a:lnTo>
                    <a:pt x="401" y="299"/>
                  </a:lnTo>
                  <a:lnTo>
                    <a:pt x="413" y="309"/>
                  </a:lnTo>
                  <a:lnTo>
                    <a:pt x="413" y="310"/>
                  </a:lnTo>
                  <a:lnTo>
                    <a:pt x="411" y="310"/>
                  </a:lnTo>
                  <a:lnTo>
                    <a:pt x="410" y="310"/>
                  </a:lnTo>
                  <a:lnTo>
                    <a:pt x="408" y="309"/>
                  </a:lnTo>
                  <a:lnTo>
                    <a:pt x="384" y="288"/>
                  </a:lnTo>
                  <a:lnTo>
                    <a:pt x="361" y="269"/>
                  </a:lnTo>
                  <a:lnTo>
                    <a:pt x="339" y="251"/>
                  </a:lnTo>
                  <a:lnTo>
                    <a:pt x="316" y="234"/>
                  </a:lnTo>
                  <a:lnTo>
                    <a:pt x="293" y="216"/>
                  </a:lnTo>
                  <a:lnTo>
                    <a:pt x="270" y="199"/>
                  </a:lnTo>
                  <a:lnTo>
                    <a:pt x="247" y="181"/>
                  </a:lnTo>
                  <a:lnTo>
                    <a:pt x="225" y="161"/>
                  </a:lnTo>
                  <a:lnTo>
                    <a:pt x="196" y="141"/>
                  </a:lnTo>
                  <a:lnTo>
                    <a:pt x="169" y="122"/>
                  </a:lnTo>
                  <a:lnTo>
                    <a:pt x="141" y="102"/>
                  </a:lnTo>
                  <a:lnTo>
                    <a:pt x="112" y="84"/>
                  </a:lnTo>
                  <a:lnTo>
                    <a:pt x="85" y="65"/>
                  </a:lnTo>
                  <a:lnTo>
                    <a:pt x="57" y="47"/>
                  </a:lnTo>
                  <a:lnTo>
                    <a:pt x="28" y="28"/>
                  </a:lnTo>
                  <a:lnTo>
                    <a:pt x="0" y="10"/>
                  </a:lnTo>
                  <a:lnTo>
                    <a:pt x="1" y="7"/>
                  </a:lnTo>
                  <a:lnTo>
                    <a:pt x="5" y="4"/>
                  </a:lnTo>
                  <a:lnTo>
                    <a:pt x="8" y="3"/>
                  </a:lnTo>
                  <a:lnTo>
                    <a:pt x="12" y="0"/>
                  </a:lnTo>
                  <a:lnTo>
                    <a:pt x="27" y="10"/>
                  </a:lnTo>
                  <a:lnTo>
                    <a:pt x="42" y="20"/>
                  </a:lnTo>
                  <a:lnTo>
                    <a:pt x="57" y="30"/>
                  </a:lnTo>
                  <a:lnTo>
                    <a:pt x="72" y="40"/>
                  </a:lnTo>
                  <a:lnTo>
                    <a:pt x="86" y="51"/>
                  </a:lnTo>
                  <a:lnTo>
                    <a:pt x="101" y="61"/>
                  </a:lnTo>
                  <a:lnTo>
                    <a:pt x="115" y="73"/>
                  </a:lnTo>
                  <a:lnTo>
                    <a:pt x="131" y="82"/>
                  </a:lnTo>
                  <a:lnTo>
                    <a:pt x="145" y="94"/>
                  </a:lnTo>
                  <a:lnTo>
                    <a:pt x="159" y="105"/>
                  </a:lnTo>
                  <a:lnTo>
                    <a:pt x="173" y="117"/>
                  </a:lnTo>
                  <a:lnTo>
                    <a:pt x="188" y="127"/>
                  </a:lnTo>
                  <a:lnTo>
                    <a:pt x="202" y="138"/>
                  </a:lnTo>
                  <a:lnTo>
                    <a:pt x="216" y="149"/>
                  </a:lnTo>
                  <a:lnTo>
                    <a:pt x="230" y="159"/>
                  </a:lnTo>
                  <a:lnTo>
                    <a:pt x="245" y="171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9" name="Freeform 646"/>
            <p:cNvSpPr>
              <a:spLocks/>
            </p:cNvSpPr>
            <p:nvPr/>
          </p:nvSpPr>
          <p:spPr bwMode="auto">
            <a:xfrm>
              <a:off x="2540" y="2832"/>
              <a:ext cx="7" cy="12"/>
            </a:xfrm>
            <a:custGeom>
              <a:avLst/>
              <a:gdLst>
                <a:gd name="T0" fmla="*/ 7 w 7"/>
                <a:gd name="T1" fmla="*/ 3 h 12"/>
                <a:gd name="T2" fmla="*/ 6 w 7"/>
                <a:gd name="T3" fmla="*/ 6 h 12"/>
                <a:gd name="T4" fmla="*/ 4 w 7"/>
                <a:gd name="T5" fmla="*/ 7 h 12"/>
                <a:gd name="T6" fmla="*/ 3 w 7"/>
                <a:gd name="T7" fmla="*/ 10 h 12"/>
                <a:gd name="T8" fmla="*/ 1 w 7"/>
                <a:gd name="T9" fmla="*/ 12 h 12"/>
                <a:gd name="T10" fmla="*/ 0 w 7"/>
                <a:gd name="T11" fmla="*/ 9 h 12"/>
                <a:gd name="T12" fmla="*/ 0 w 7"/>
                <a:gd name="T13" fmla="*/ 6 h 12"/>
                <a:gd name="T14" fmla="*/ 1 w 7"/>
                <a:gd name="T15" fmla="*/ 3 h 12"/>
                <a:gd name="T16" fmla="*/ 3 w 7"/>
                <a:gd name="T17" fmla="*/ 0 h 12"/>
                <a:gd name="T18" fmla="*/ 4 w 7"/>
                <a:gd name="T19" fmla="*/ 0 h 12"/>
                <a:gd name="T20" fmla="*/ 6 w 7"/>
                <a:gd name="T21" fmla="*/ 0 h 12"/>
                <a:gd name="T22" fmla="*/ 7 w 7"/>
                <a:gd name="T23" fmla="*/ 2 h 12"/>
                <a:gd name="T24" fmla="*/ 7 w 7"/>
                <a:gd name="T25" fmla="*/ 3 h 1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"/>
                <a:gd name="T40" fmla="*/ 0 h 12"/>
                <a:gd name="T41" fmla="*/ 7 w 7"/>
                <a:gd name="T42" fmla="*/ 12 h 1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" h="12">
                  <a:moveTo>
                    <a:pt x="7" y="3"/>
                  </a:moveTo>
                  <a:lnTo>
                    <a:pt x="6" y="6"/>
                  </a:lnTo>
                  <a:lnTo>
                    <a:pt x="4" y="7"/>
                  </a:lnTo>
                  <a:lnTo>
                    <a:pt x="3" y="10"/>
                  </a:lnTo>
                  <a:lnTo>
                    <a:pt x="1" y="12"/>
                  </a:lnTo>
                  <a:lnTo>
                    <a:pt x="0" y="9"/>
                  </a:lnTo>
                  <a:lnTo>
                    <a:pt x="0" y="6"/>
                  </a:lnTo>
                  <a:lnTo>
                    <a:pt x="1" y="3"/>
                  </a:lnTo>
                  <a:lnTo>
                    <a:pt x="3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7" y="2"/>
                  </a:lnTo>
                  <a:lnTo>
                    <a:pt x="7" y="3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0" name="Freeform 647"/>
            <p:cNvSpPr>
              <a:spLocks/>
            </p:cNvSpPr>
            <p:nvPr/>
          </p:nvSpPr>
          <p:spPr bwMode="auto">
            <a:xfrm>
              <a:off x="2604" y="2835"/>
              <a:ext cx="435" cy="322"/>
            </a:xfrm>
            <a:custGeom>
              <a:avLst/>
              <a:gdLst>
                <a:gd name="T0" fmla="*/ 69 w 435"/>
                <a:gd name="T1" fmla="*/ 39 h 322"/>
                <a:gd name="T2" fmla="*/ 108 w 435"/>
                <a:gd name="T3" fmla="*/ 68 h 322"/>
                <a:gd name="T4" fmla="*/ 150 w 435"/>
                <a:gd name="T5" fmla="*/ 98 h 322"/>
                <a:gd name="T6" fmla="*/ 190 w 435"/>
                <a:gd name="T7" fmla="*/ 128 h 322"/>
                <a:gd name="T8" fmla="*/ 212 w 435"/>
                <a:gd name="T9" fmla="*/ 145 h 322"/>
                <a:gd name="T10" fmla="*/ 220 w 435"/>
                <a:gd name="T11" fmla="*/ 151 h 322"/>
                <a:gd name="T12" fmla="*/ 232 w 435"/>
                <a:gd name="T13" fmla="*/ 161 h 322"/>
                <a:gd name="T14" fmla="*/ 251 w 435"/>
                <a:gd name="T15" fmla="*/ 178 h 322"/>
                <a:gd name="T16" fmla="*/ 261 w 435"/>
                <a:gd name="T17" fmla="*/ 185 h 322"/>
                <a:gd name="T18" fmla="*/ 289 w 435"/>
                <a:gd name="T19" fmla="*/ 208 h 322"/>
                <a:gd name="T20" fmla="*/ 321 w 435"/>
                <a:gd name="T21" fmla="*/ 231 h 322"/>
                <a:gd name="T22" fmla="*/ 352 w 435"/>
                <a:gd name="T23" fmla="*/ 254 h 322"/>
                <a:gd name="T24" fmla="*/ 382 w 435"/>
                <a:gd name="T25" fmla="*/ 279 h 322"/>
                <a:gd name="T26" fmla="*/ 395 w 435"/>
                <a:gd name="T27" fmla="*/ 291 h 322"/>
                <a:gd name="T28" fmla="*/ 409 w 435"/>
                <a:gd name="T29" fmla="*/ 301 h 322"/>
                <a:gd name="T30" fmla="*/ 422 w 435"/>
                <a:gd name="T31" fmla="*/ 311 h 322"/>
                <a:gd name="T32" fmla="*/ 435 w 435"/>
                <a:gd name="T33" fmla="*/ 321 h 322"/>
                <a:gd name="T34" fmla="*/ 429 w 435"/>
                <a:gd name="T35" fmla="*/ 322 h 322"/>
                <a:gd name="T36" fmla="*/ 410 w 435"/>
                <a:gd name="T37" fmla="*/ 308 h 322"/>
                <a:gd name="T38" fmla="*/ 392 w 435"/>
                <a:gd name="T39" fmla="*/ 295 h 322"/>
                <a:gd name="T40" fmla="*/ 373 w 435"/>
                <a:gd name="T41" fmla="*/ 279 h 322"/>
                <a:gd name="T42" fmla="*/ 354 w 435"/>
                <a:gd name="T43" fmla="*/ 265 h 322"/>
                <a:gd name="T44" fmla="*/ 345 w 435"/>
                <a:gd name="T45" fmla="*/ 257 h 322"/>
                <a:gd name="T46" fmla="*/ 329 w 435"/>
                <a:gd name="T47" fmla="*/ 245 h 322"/>
                <a:gd name="T48" fmla="*/ 312 w 435"/>
                <a:gd name="T49" fmla="*/ 235 h 322"/>
                <a:gd name="T50" fmla="*/ 295 w 435"/>
                <a:gd name="T51" fmla="*/ 224 h 322"/>
                <a:gd name="T52" fmla="*/ 282 w 435"/>
                <a:gd name="T53" fmla="*/ 217 h 322"/>
                <a:gd name="T54" fmla="*/ 268 w 435"/>
                <a:gd name="T55" fmla="*/ 204 h 322"/>
                <a:gd name="T56" fmla="*/ 254 w 435"/>
                <a:gd name="T57" fmla="*/ 191 h 322"/>
                <a:gd name="T58" fmla="*/ 241 w 435"/>
                <a:gd name="T59" fmla="*/ 178 h 322"/>
                <a:gd name="T60" fmla="*/ 228 w 435"/>
                <a:gd name="T61" fmla="*/ 164 h 322"/>
                <a:gd name="T62" fmla="*/ 184 w 435"/>
                <a:gd name="T63" fmla="*/ 133 h 322"/>
                <a:gd name="T64" fmla="*/ 138 w 435"/>
                <a:gd name="T65" fmla="*/ 101 h 322"/>
                <a:gd name="T66" fmla="*/ 91 w 435"/>
                <a:gd name="T67" fmla="*/ 70 h 322"/>
                <a:gd name="T68" fmla="*/ 46 w 435"/>
                <a:gd name="T69" fmla="*/ 37 h 322"/>
                <a:gd name="T70" fmla="*/ 34 w 435"/>
                <a:gd name="T71" fmla="*/ 29 h 322"/>
                <a:gd name="T72" fmla="*/ 23 w 435"/>
                <a:gd name="T73" fmla="*/ 21 h 322"/>
                <a:gd name="T74" fmla="*/ 12 w 435"/>
                <a:gd name="T75" fmla="*/ 16 h 322"/>
                <a:gd name="T76" fmla="*/ 0 w 435"/>
                <a:gd name="T77" fmla="*/ 7 h 322"/>
                <a:gd name="T78" fmla="*/ 6 w 435"/>
                <a:gd name="T79" fmla="*/ 3 h 322"/>
                <a:gd name="T80" fmla="*/ 12 w 435"/>
                <a:gd name="T81" fmla="*/ 0 h 322"/>
                <a:gd name="T82" fmla="*/ 30 w 435"/>
                <a:gd name="T83" fmla="*/ 11 h 322"/>
                <a:gd name="T84" fmla="*/ 47 w 435"/>
                <a:gd name="T85" fmla="*/ 23 h 32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35"/>
                <a:gd name="T130" fmla="*/ 0 h 322"/>
                <a:gd name="T131" fmla="*/ 435 w 435"/>
                <a:gd name="T132" fmla="*/ 322 h 32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35" h="322">
                  <a:moveTo>
                    <a:pt x="47" y="23"/>
                  </a:moveTo>
                  <a:lnTo>
                    <a:pt x="69" y="39"/>
                  </a:lnTo>
                  <a:lnTo>
                    <a:pt x="88" y="53"/>
                  </a:lnTo>
                  <a:lnTo>
                    <a:pt x="108" y="68"/>
                  </a:lnTo>
                  <a:lnTo>
                    <a:pt x="128" y="83"/>
                  </a:lnTo>
                  <a:lnTo>
                    <a:pt x="150" y="98"/>
                  </a:lnTo>
                  <a:lnTo>
                    <a:pt x="170" y="113"/>
                  </a:lnTo>
                  <a:lnTo>
                    <a:pt x="190" y="128"/>
                  </a:lnTo>
                  <a:lnTo>
                    <a:pt x="210" y="143"/>
                  </a:lnTo>
                  <a:lnTo>
                    <a:pt x="212" y="145"/>
                  </a:lnTo>
                  <a:lnTo>
                    <a:pt x="215" y="148"/>
                  </a:lnTo>
                  <a:lnTo>
                    <a:pt x="220" y="151"/>
                  </a:lnTo>
                  <a:lnTo>
                    <a:pt x="222" y="154"/>
                  </a:lnTo>
                  <a:lnTo>
                    <a:pt x="232" y="161"/>
                  </a:lnTo>
                  <a:lnTo>
                    <a:pt x="242" y="170"/>
                  </a:lnTo>
                  <a:lnTo>
                    <a:pt x="251" y="178"/>
                  </a:lnTo>
                  <a:lnTo>
                    <a:pt x="261" y="187"/>
                  </a:lnTo>
                  <a:lnTo>
                    <a:pt x="261" y="185"/>
                  </a:lnTo>
                  <a:lnTo>
                    <a:pt x="275" y="197"/>
                  </a:lnTo>
                  <a:lnTo>
                    <a:pt x="289" y="208"/>
                  </a:lnTo>
                  <a:lnTo>
                    <a:pt x="305" y="220"/>
                  </a:lnTo>
                  <a:lnTo>
                    <a:pt x="321" y="231"/>
                  </a:lnTo>
                  <a:lnTo>
                    <a:pt x="336" y="242"/>
                  </a:lnTo>
                  <a:lnTo>
                    <a:pt x="352" y="254"/>
                  </a:lnTo>
                  <a:lnTo>
                    <a:pt x="366" y="267"/>
                  </a:lnTo>
                  <a:lnTo>
                    <a:pt x="382" y="279"/>
                  </a:lnTo>
                  <a:lnTo>
                    <a:pt x="389" y="285"/>
                  </a:lnTo>
                  <a:lnTo>
                    <a:pt x="395" y="291"/>
                  </a:lnTo>
                  <a:lnTo>
                    <a:pt x="402" y="295"/>
                  </a:lnTo>
                  <a:lnTo>
                    <a:pt x="409" y="301"/>
                  </a:lnTo>
                  <a:lnTo>
                    <a:pt x="415" y="305"/>
                  </a:lnTo>
                  <a:lnTo>
                    <a:pt x="422" y="311"/>
                  </a:lnTo>
                  <a:lnTo>
                    <a:pt x="428" y="315"/>
                  </a:lnTo>
                  <a:lnTo>
                    <a:pt x="435" y="321"/>
                  </a:lnTo>
                  <a:lnTo>
                    <a:pt x="435" y="322"/>
                  </a:lnTo>
                  <a:lnTo>
                    <a:pt x="429" y="322"/>
                  </a:lnTo>
                  <a:lnTo>
                    <a:pt x="420" y="315"/>
                  </a:lnTo>
                  <a:lnTo>
                    <a:pt x="410" y="308"/>
                  </a:lnTo>
                  <a:lnTo>
                    <a:pt x="401" y="302"/>
                  </a:lnTo>
                  <a:lnTo>
                    <a:pt x="392" y="295"/>
                  </a:lnTo>
                  <a:lnTo>
                    <a:pt x="382" y="286"/>
                  </a:lnTo>
                  <a:lnTo>
                    <a:pt x="373" y="279"/>
                  </a:lnTo>
                  <a:lnTo>
                    <a:pt x="363" y="272"/>
                  </a:lnTo>
                  <a:lnTo>
                    <a:pt x="354" y="265"/>
                  </a:lnTo>
                  <a:lnTo>
                    <a:pt x="354" y="262"/>
                  </a:lnTo>
                  <a:lnTo>
                    <a:pt x="345" y="257"/>
                  </a:lnTo>
                  <a:lnTo>
                    <a:pt x="336" y="251"/>
                  </a:lnTo>
                  <a:lnTo>
                    <a:pt x="329" y="245"/>
                  </a:lnTo>
                  <a:lnTo>
                    <a:pt x="321" y="239"/>
                  </a:lnTo>
                  <a:lnTo>
                    <a:pt x="312" y="235"/>
                  </a:lnTo>
                  <a:lnTo>
                    <a:pt x="304" y="229"/>
                  </a:lnTo>
                  <a:lnTo>
                    <a:pt x="295" y="224"/>
                  </a:lnTo>
                  <a:lnTo>
                    <a:pt x="288" y="217"/>
                  </a:lnTo>
                  <a:lnTo>
                    <a:pt x="282" y="217"/>
                  </a:lnTo>
                  <a:lnTo>
                    <a:pt x="275" y="211"/>
                  </a:lnTo>
                  <a:lnTo>
                    <a:pt x="268" y="204"/>
                  </a:lnTo>
                  <a:lnTo>
                    <a:pt x="261" y="198"/>
                  </a:lnTo>
                  <a:lnTo>
                    <a:pt x="254" y="191"/>
                  </a:lnTo>
                  <a:lnTo>
                    <a:pt x="247" y="185"/>
                  </a:lnTo>
                  <a:lnTo>
                    <a:pt x="241" y="178"/>
                  </a:lnTo>
                  <a:lnTo>
                    <a:pt x="234" y="171"/>
                  </a:lnTo>
                  <a:lnTo>
                    <a:pt x="228" y="164"/>
                  </a:lnTo>
                  <a:lnTo>
                    <a:pt x="205" y="148"/>
                  </a:lnTo>
                  <a:lnTo>
                    <a:pt x="184" y="133"/>
                  </a:lnTo>
                  <a:lnTo>
                    <a:pt x="161" y="117"/>
                  </a:lnTo>
                  <a:lnTo>
                    <a:pt x="138" y="101"/>
                  </a:lnTo>
                  <a:lnTo>
                    <a:pt x="116" y="86"/>
                  </a:lnTo>
                  <a:lnTo>
                    <a:pt x="91" y="70"/>
                  </a:lnTo>
                  <a:lnTo>
                    <a:pt x="69" y="53"/>
                  </a:lnTo>
                  <a:lnTo>
                    <a:pt x="46" y="37"/>
                  </a:lnTo>
                  <a:lnTo>
                    <a:pt x="40" y="33"/>
                  </a:lnTo>
                  <a:lnTo>
                    <a:pt x="34" y="29"/>
                  </a:lnTo>
                  <a:lnTo>
                    <a:pt x="29" y="26"/>
                  </a:lnTo>
                  <a:lnTo>
                    <a:pt x="23" y="21"/>
                  </a:lnTo>
                  <a:lnTo>
                    <a:pt x="17" y="19"/>
                  </a:lnTo>
                  <a:lnTo>
                    <a:pt x="12" y="16"/>
                  </a:lnTo>
                  <a:lnTo>
                    <a:pt x="6" y="11"/>
                  </a:lnTo>
                  <a:lnTo>
                    <a:pt x="0" y="7"/>
                  </a:lnTo>
                  <a:lnTo>
                    <a:pt x="3" y="4"/>
                  </a:lnTo>
                  <a:lnTo>
                    <a:pt x="6" y="3"/>
                  </a:lnTo>
                  <a:lnTo>
                    <a:pt x="9" y="2"/>
                  </a:lnTo>
                  <a:lnTo>
                    <a:pt x="12" y="0"/>
                  </a:lnTo>
                  <a:lnTo>
                    <a:pt x="20" y="4"/>
                  </a:lnTo>
                  <a:lnTo>
                    <a:pt x="30" y="11"/>
                  </a:lnTo>
                  <a:lnTo>
                    <a:pt x="39" y="17"/>
                  </a:lnTo>
                  <a:lnTo>
                    <a:pt x="47" y="23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1" name="Freeform 648"/>
            <p:cNvSpPr>
              <a:spLocks/>
            </p:cNvSpPr>
            <p:nvPr/>
          </p:nvSpPr>
          <p:spPr bwMode="auto">
            <a:xfrm>
              <a:off x="2537" y="2838"/>
              <a:ext cx="24" cy="41"/>
            </a:xfrm>
            <a:custGeom>
              <a:avLst/>
              <a:gdLst>
                <a:gd name="T0" fmla="*/ 24 w 24"/>
                <a:gd name="T1" fmla="*/ 3 h 41"/>
                <a:gd name="T2" fmla="*/ 20 w 24"/>
                <a:gd name="T3" fmla="*/ 13 h 41"/>
                <a:gd name="T4" fmla="*/ 14 w 24"/>
                <a:gd name="T5" fmla="*/ 23 h 41"/>
                <a:gd name="T6" fmla="*/ 7 w 24"/>
                <a:gd name="T7" fmla="*/ 33 h 41"/>
                <a:gd name="T8" fmla="*/ 0 w 24"/>
                <a:gd name="T9" fmla="*/ 41 h 41"/>
                <a:gd name="T10" fmla="*/ 0 w 24"/>
                <a:gd name="T11" fmla="*/ 33 h 41"/>
                <a:gd name="T12" fmla="*/ 6 w 24"/>
                <a:gd name="T13" fmla="*/ 24 h 41"/>
                <a:gd name="T14" fmla="*/ 12 w 24"/>
                <a:gd name="T15" fmla="*/ 16 h 41"/>
                <a:gd name="T16" fmla="*/ 17 w 24"/>
                <a:gd name="T17" fmla="*/ 7 h 41"/>
                <a:gd name="T18" fmla="*/ 23 w 24"/>
                <a:gd name="T19" fmla="*/ 0 h 41"/>
                <a:gd name="T20" fmla="*/ 24 w 24"/>
                <a:gd name="T21" fmla="*/ 3 h 4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4"/>
                <a:gd name="T34" fmla="*/ 0 h 41"/>
                <a:gd name="T35" fmla="*/ 24 w 24"/>
                <a:gd name="T36" fmla="*/ 41 h 4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4" h="41">
                  <a:moveTo>
                    <a:pt x="24" y="3"/>
                  </a:moveTo>
                  <a:lnTo>
                    <a:pt x="20" y="13"/>
                  </a:lnTo>
                  <a:lnTo>
                    <a:pt x="14" y="23"/>
                  </a:lnTo>
                  <a:lnTo>
                    <a:pt x="7" y="33"/>
                  </a:lnTo>
                  <a:lnTo>
                    <a:pt x="0" y="41"/>
                  </a:lnTo>
                  <a:lnTo>
                    <a:pt x="0" y="33"/>
                  </a:lnTo>
                  <a:lnTo>
                    <a:pt x="6" y="24"/>
                  </a:lnTo>
                  <a:lnTo>
                    <a:pt x="12" y="16"/>
                  </a:lnTo>
                  <a:lnTo>
                    <a:pt x="17" y="7"/>
                  </a:lnTo>
                  <a:lnTo>
                    <a:pt x="23" y="0"/>
                  </a:lnTo>
                  <a:lnTo>
                    <a:pt x="24" y="3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2" name="Freeform 649"/>
            <p:cNvSpPr>
              <a:spLocks/>
            </p:cNvSpPr>
            <p:nvPr/>
          </p:nvSpPr>
          <p:spPr bwMode="auto">
            <a:xfrm>
              <a:off x="3546" y="2839"/>
              <a:ext cx="24" cy="27"/>
            </a:xfrm>
            <a:custGeom>
              <a:avLst/>
              <a:gdLst>
                <a:gd name="T0" fmla="*/ 24 w 24"/>
                <a:gd name="T1" fmla="*/ 27 h 27"/>
                <a:gd name="T2" fmla="*/ 21 w 24"/>
                <a:gd name="T3" fmla="*/ 27 h 27"/>
                <a:gd name="T4" fmla="*/ 16 w 24"/>
                <a:gd name="T5" fmla="*/ 20 h 27"/>
                <a:gd name="T6" fmla="*/ 10 w 24"/>
                <a:gd name="T7" fmla="*/ 15 h 27"/>
                <a:gd name="T8" fmla="*/ 4 w 24"/>
                <a:gd name="T9" fmla="*/ 7 h 27"/>
                <a:gd name="T10" fmla="*/ 0 w 24"/>
                <a:gd name="T11" fmla="*/ 0 h 27"/>
                <a:gd name="T12" fmla="*/ 7 w 24"/>
                <a:gd name="T13" fmla="*/ 6 h 27"/>
                <a:gd name="T14" fmla="*/ 16 w 24"/>
                <a:gd name="T15" fmla="*/ 12 h 27"/>
                <a:gd name="T16" fmla="*/ 21 w 24"/>
                <a:gd name="T17" fmla="*/ 19 h 27"/>
                <a:gd name="T18" fmla="*/ 24 w 24"/>
                <a:gd name="T19" fmla="*/ 27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"/>
                <a:gd name="T31" fmla="*/ 0 h 27"/>
                <a:gd name="T32" fmla="*/ 24 w 24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" h="27">
                  <a:moveTo>
                    <a:pt x="24" y="27"/>
                  </a:moveTo>
                  <a:lnTo>
                    <a:pt x="21" y="27"/>
                  </a:lnTo>
                  <a:lnTo>
                    <a:pt x="16" y="20"/>
                  </a:lnTo>
                  <a:lnTo>
                    <a:pt x="10" y="15"/>
                  </a:lnTo>
                  <a:lnTo>
                    <a:pt x="4" y="7"/>
                  </a:lnTo>
                  <a:lnTo>
                    <a:pt x="0" y="0"/>
                  </a:lnTo>
                  <a:lnTo>
                    <a:pt x="7" y="6"/>
                  </a:lnTo>
                  <a:lnTo>
                    <a:pt x="16" y="12"/>
                  </a:lnTo>
                  <a:lnTo>
                    <a:pt x="21" y="19"/>
                  </a:lnTo>
                  <a:lnTo>
                    <a:pt x="24" y="27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3" name="Freeform 650"/>
            <p:cNvSpPr>
              <a:spLocks/>
            </p:cNvSpPr>
            <p:nvPr/>
          </p:nvSpPr>
          <p:spPr bwMode="auto">
            <a:xfrm>
              <a:off x="2534" y="2845"/>
              <a:ext cx="43" cy="66"/>
            </a:xfrm>
            <a:custGeom>
              <a:avLst/>
              <a:gdLst>
                <a:gd name="T0" fmla="*/ 43 w 43"/>
                <a:gd name="T1" fmla="*/ 4 h 66"/>
                <a:gd name="T2" fmla="*/ 39 w 43"/>
                <a:gd name="T3" fmla="*/ 13 h 66"/>
                <a:gd name="T4" fmla="*/ 33 w 43"/>
                <a:gd name="T5" fmla="*/ 20 h 66"/>
                <a:gd name="T6" fmla="*/ 27 w 43"/>
                <a:gd name="T7" fmla="*/ 29 h 66"/>
                <a:gd name="T8" fmla="*/ 23 w 43"/>
                <a:gd name="T9" fmla="*/ 36 h 66"/>
                <a:gd name="T10" fmla="*/ 17 w 43"/>
                <a:gd name="T11" fmla="*/ 44 h 66"/>
                <a:gd name="T12" fmla="*/ 12 w 43"/>
                <a:gd name="T13" fmla="*/ 51 h 66"/>
                <a:gd name="T14" fmla="*/ 6 w 43"/>
                <a:gd name="T15" fmla="*/ 58 h 66"/>
                <a:gd name="T16" fmla="*/ 0 w 43"/>
                <a:gd name="T17" fmla="*/ 66 h 66"/>
                <a:gd name="T18" fmla="*/ 0 w 43"/>
                <a:gd name="T19" fmla="*/ 61 h 66"/>
                <a:gd name="T20" fmla="*/ 42 w 43"/>
                <a:gd name="T21" fmla="*/ 0 h 66"/>
                <a:gd name="T22" fmla="*/ 43 w 43"/>
                <a:gd name="T23" fmla="*/ 0 h 66"/>
                <a:gd name="T24" fmla="*/ 43 w 43"/>
                <a:gd name="T25" fmla="*/ 4 h 6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3"/>
                <a:gd name="T40" fmla="*/ 0 h 66"/>
                <a:gd name="T41" fmla="*/ 43 w 43"/>
                <a:gd name="T42" fmla="*/ 66 h 6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3" h="66">
                  <a:moveTo>
                    <a:pt x="43" y="4"/>
                  </a:moveTo>
                  <a:lnTo>
                    <a:pt x="39" y="13"/>
                  </a:lnTo>
                  <a:lnTo>
                    <a:pt x="33" y="20"/>
                  </a:lnTo>
                  <a:lnTo>
                    <a:pt x="27" y="29"/>
                  </a:lnTo>
                  <a:lnTo>
                    <a:pt x="23" y="36"/>
                  </a:lnTo>
                  <a:lnTo>
                    <a:pt x="17" y="44"/>
                  </a:lnTo>
                  <a:lnTo>
                    <a:pt x="12" y="51"/>
                  </a:lnTo>
                  <a:lnTo>
                    <a:pt x="6" y="58"/>
                  </a:lnTo>
                  <a:lnTo>
                    <a:pt x="0" y="66"/>
                  </a:lnTo>
                  <a:lnTo>
                    <a:pt x="0" y="61"/>
                  </a:lnTo>
                  <a:lnTo>
                    <a:pt x="42" y="0"/>
                  </a:lnTo>
                  <a:lnTo>
                    <a:pt x="43" y="0"/>
                  </a:lnTo>
                  <a:lnTo>
                    <a:pt x="43" y="4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4" name="Freeform 651"/>
            <p:cNvSpPr>
              <a:spLocks/>
            </p:cNvSpPr>
            <p:nvPr/>
          </p:nvSpPr>
          <p:spPr bwMode="auto">
            <a:xfrm>
              <a:off x="3267" y="2846"/>
              <a:ext cx="242" cy="231"/>
            </a:xfrm>
            <a:custGeom>
              <a:avLst/>
              <a:gdLst>
                <a:gd name="T0" fmla="*/ 27 w 242"/>
                <a:gd name="T1" fmla="*/ 25 h 231"/>
                <a:gd name="T2" fmla="*/ 54 w 242"/>
                <a:gd name="T3" fmla="*/ 48 h 231"/>
                <a:gd name="T4" fmla="*/ 81 w 242"/>
                <a:gd name="T5" fmla="*/ 70 h 231"/>
                <a:gd name="T6" fmla="*/ 109 w 242"/>
                <a:gd name="T7" fmla="*/ 93 h 231"/>
                <a:gd name="T8" fmla="*/ 136 w 242"/>
                <a:gd name="T9" fmla="*/ 116 h 231"/>
                <a:gd name="T10" fmla="*/ 164 w 242"/>
                <a:gd name="T11" fmla="*/ 140 h 231"/>
                <a:gd name="T12" fmla="*/ 189 w 242"/>
                <a:gd name="T13" fmla="*/ 164 h 231"/>
                <a:gd name="T14" fmla="*/ 215 w 242"/>
                <a:gd name="T15" fmla="*/ 189 h 231"/>
                <a:gd name="T16" fmla="*/ 240 w 242"/>
                <a:gd name="T17" fmla="*/ 214 h 231"/>
                <a:gd name="T18" fmla="*/ 242 w 242"/>
                <a:gd name="T19" fmla="*/ 231 h 231"/>
                <a:gd name="T20" fmla="*/ 238 w 242"/>
                <a:gd name="T21" fmla="*/ 231 h 231"/>
                <a:gd name="T22" fmla="*/ 222 w 242"/>
                <a:gd name="T23" fmla="*/ 218 h 231"/>
                <a:gd name="T24" fmla="*/ 208 w 242"/>
                <a:gd name="T25" fmla="*/ 206 h 231"/>
                <a:gd name="T26" fmla="*/ 192 w 242"/>
                <a:gd name="T27" fmla="*/ 191 h 231"/>
                <a:gd name="T28" fmla="*/ 178 w 242"/>
                <a:gd name="T29" fmla="*/ 179 h 231"/>
                <a:gd name="T30" fmla="*/ 164 w 242"/>
                <a:gd name="T31" fmla="*/ 164 h 231"/>
                <a:gd name="T32" fmla="*/ 148 w 242"/>
                <a:gd name="T33" fmla="*/ 150 h 231"/>
                <a:gd name="T34" fmla="*/ 134 w 242"/>
                <a:gd name="T35" fmla="*/ 136 h 231"/>
                <a:gd name="T36" fmla="*/ 119 w 242"/>
                <a:gd name="T37" fmla="*/ 122 h 231"/>
                <a:gd name="T38" fmla="*/ 104 w 242"/>
                <a:gd name="T39" fmla="*/ 107 h 231"/>
                <a:gd name="T40" fmla="*/ 89 w 242"/>
                <a:gd name="T41" fmla="*/ 93 h 231"/>
                <a:gd name="T42" fmla="*/ 75 w 242"/>
                <a:gd name="T43" fmla="*/ 79 h 231"/>
                <a:gd name="T44" fmla="*/ 61 w 242"/>
                <a:gd name="T45" fmla="*/ 66 h 231"/>
                <a:gd name="T46" fmla="*/ 45 w 242"/>
                <a:gd name="T47" fmla="*/ 52 h 231"/>
                <a:gd name="T48" fmla="*/ 31 w 242"/>
                <a:gd name="T49" fmla="*/ 38 h 231"/>
                <a:gd name="T50" fmla="*/ 15 w 242"/>
                <a:gd name="T51" fmla="*/ 23 h 231"/>
                <a:gd name="T52" fmla="*/ 1 w 242"/>
                <a:gd name="T53" fmla="*/ 10 h 231"/>
                <a:gd name="T54" fmla="*/ 1 w 242"/>
                <a:gd name="T55" fmla="*/ 8 h 231"/>
                <a:gd name="T56" fmla="*/ 0 w 242"/>
                <a:gd name="T57" fmla="*/ 5 h 231"/>
                <a:gd name="T58" fmla="*/ 0 w 242"/>
                <a:gd name="T59" fmla="*/ 3 h 231"/>
                <a:gd name="T60" fmla="*/ 0 w 242"/>
                <a:gd name="T61" fmla="*/ 0 h 231"/>
                <a:gd name="T62" fmla="*/ 7 w 242"/>
                <a:gd name="T63" fmla="*/ 6 h 231"/>
                <a:gd name="T64" fmla="*/ 14 w 242"/>
                <a:gd name="T65" fmla="*/ 12 h 231"/>
                <a:gd name="T66" fmla="*/ 20 w 242"/>
                <a:gd name="T67" fmla="*/ 19 h 231"/>
                <a:gd name="T68" fmla="*/ 27 w 242"/>
                <a:gd name="T69" fmla="*/ 25 h 23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42"/>
                <a:gd name="T106" fmla="*/ 0 h 231"/>
                <a:gd name="T107" fmla="*/ 242 w 242"/>
                <a:gd name="T108" fmla="*/ 231 h 23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42" h="231">
                  <a:moveTo>
                    <a:pt x="27" y="25"/>
                  </a:moveTo>
                  <a:lnTo>
                    <a:pt x="54" y="48"/>
                  </a:lnTo>
                  <a:lnTo>
                    <a:pt x="81" y="70"/>
                  </a:lnTo>
                  <a:lnTo>
                    <a:pt x="109" y="93"/>
                  </a:lnTo>
                  <a:lnTo>
                    <a:pt x="136" y="116"/>
                  </a:lnTo>
                  <a:lnTo>
                    <a:pt x="164" y="140"/>
                  </a:lnTo>
                  <a:lnTo>
                    <a:pt x="189" y="164"/>
                  </a:lnTo>
                  <a:lnTo>
                    <a:pt x="215" y="189"/>
                  </a:lnTo>
                  <a:lnTo>
                    <a:pt x="240" y="214"/>
                  </a:lnTo>
                  <a:lnTo>
                    <a:pt x="242" y="231"/>
                  </a:lnTo>
                  <a:lnTo>
                    <a:pt x="238" y="231"/>
                  </a:lnTo>
                  <a:lnTo>
                    <a:pt x="222" y="218"/>
                  </a:lnTo>
                  <a:lnTo>
                    <a:pt x="208" y="206"/>
                  </a:lnTo>
                  <a:lnTo>
                    <a:pt x="192" y="191"/>
                  </a:lnTo>
                  <a:lnTo>
                    <a:pt x="178" y="179"/>
                  </a:lnTo>
                  <a:lnTo>
                    <a:pt x="164" y="164"/>
                  </a:lnTo>
                  <a:lnTo>
                    <a:pt x="148" y="150"/>
                  </a:lnTo>
                  <a:lnTo>
                    <a:pt x="134" y="136"/>
                  </a:lnTo>
                  <a:lnTo>
                    <a:pt x="119" y="122"/>
                  </a:lnTo>
                  <a:lnTo>
                    <a:pt x="104" y="107"/>
                  </a:lnTo>
                  <a:lnTo>
                    <a:pt x="89" y="93"/>
                  </a:lnTo>
                  <a:lnTo>
                    <a:pt x="75" y="79"/>
                  </a:lnTo>
                  <a:lnTo>
                    <a:pt x="61" y="66"/>
                  </a:lnTo>
                  <a:lnTo>
                    <a:pt x="45" y="52"/>
                  </a:lnTo>
                  <a:lnTo>
                    <a:pt x="31" y="38"/>
                  </a:lnTo>
                  <a:lnTo>
                    <a:pt x="15" y="23"/>
                  </a:lnTo>
                  <a:lnTo>
                    <a:pt x="1" y="10"/>
                  </a:lnTo>
                  <a:lnTo>
                    <a:pt x="1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0"/>
                  </a:lnTo>
                  <a:lnTo>
                    <a:pt x="7" y="6"/>
                  </a:lnTo>
                  <a:lnTo>
                    <a:pt x="14" y="12"/>
                  </a:lnTo>
                  <a:lnTo>
                    <a:pt x="20" y="19"/>
                  </a:lnTo>
                  <a:lnTo>
                    <a:pt x="27" y="25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5" name="Freeform 652"/>
            <p:cNvSpPr>
              <a:spLocks/>
            </p:cNvSpPr>
            <p:nvPr/>
          </p:nvSpPr>
          <p:spPr bwMode="auto">
            <a:xfrm>
              <a:off x="2594" y="2846"/>
              <a:ext cx="422" cy="328"/>
            </a:xfrm>
            <a:custGeom>
              <a:avLst/>
              <a:gdLst>
                <a:gd name="T0" fmla="*/ 40 w 422"/>
                <a:gd name="T1" fmla="*/ 28 h 328"/>
                <a:gd name="T2" fmla="*/ 44 w 422"/>
                <a:gd name="T3" fmla="*/ 29 h 328"/>
                <a:gd name="T4" fmla="*/ 67 w 422"/>
                <a:gd name="T5" fmla="*/ 46 h 328"/>
                <a:gd name="T6" fmla="*/ 111 w 422"/>
                <a:gd name="T7" fmla="*/ 80 h 328"/>
                <a:gd name="T8" fmla="*/ 155 w 422"/>
                <a:gd name="T9" fmla="*/ 116 h 328"/>
                <a:gd name="T10" fmla="*/ 200 w 422"/>
                <a:gd name="T11" fmla="*/ 150 h 328"/>
                <a:gd name="T12" fmla="*/ 228 w 422"/>
                <a:gd name="T13" fmla="*/ 170 h 328"/>
                <a:gd name="T14" fmla="*/ 241 w 422"/>
                <a:gd name="T15" fmla="*/ 181 h 328"/>
                <a:gd name="T16" fmla="*/ 248 w 422"/>
                <a:gd name="T17" fmla="*/ 186 h 328"/>
                <a:gd name="T18" fmla="*/ 258 w 422"/>
                <a:gd name="T19" fmla="*/ 199 h 328"/>
                <a:gd name="T20" fmla="*/ 269 w 422"/>
                <a:gd name="T21" fmla="*/ 209 h 328"/>
                <a:gd name="T22" fmla="*/ 284 w 422"/>
                <a:gd name="T23" fmla="*/ 218 h 328"/>
                <a:gd name="T24" fmla="*/ 297 w 422"/>
                <a:gd name="T25" fmla="*/ 228 h 328"/>
                <a:gd name="T26" fmla="*/ 328 w 422"/>
                <a:gd name="T27" fmla="*/ 251 h 328"/>
                <a:gd name="T28" fmla="*/ 358 w 422"/>
                <a:gd name="T29" fmla="*/ 277 h 328"/>
                <a:gd name="T30" fmla="*/ 389 w 422"/>
                <a:gd name="T31" fmla="*/ 304 h 328"/>
                <a:gd name="T32" fmla="*/ 422 w 422"/>
                <a:gd name="T33" fmla="*/ 328 h 328"/>
                <a:gd name="T34" fmla="*/ 412 w 422"/>
                <a:gd name="T35" fmla="*/ 321 h 328"/>
                <a:gd name="T36" fmla="*/ 399 w 422"/>
                <a:gd name="T37" fmla="*/ 314 h 328"/>
                <a:gd name="T38" fmla="*/ 375 w 422"/>
                <a:gd name="T39" fmla="*/ 298 h 328"/>
                <a:gd name="T40" fmla="*/ 352 w 422"/>
                <a:gd name="T41" fmla="*/ 280 h 328"/>
                <a:gd name="T42" fmla="*/ 329 w 422"/>
                <a:gd name="T43" fmla="*/ 261 h 328"/>
                <a:gd name="T44" fmla="*/ 307 w 422"/>
                <a:gd name="T45" fmla="*/ 243 h 328"/>
                <a:gd name="T46" fmla="*/ 299 w 422"/>
                <a:gd name="T47" fmla="*/ 240 h 328"/>
                <a:gd name="T48" fmla="*/ 292 w 422"/>
                <a:gd name="T49" fmla="*/ 238 h 328"/>
                <a:gd name="T50" fmla="*/ 274 w 422"/>
                <a:gd name="T51" fmla="*/ 220 h 328"/>
                <a:gd name="T52" fmla="*/ 254 w 422"/>
                <a:gd name="T53" fmla="*/ 201 h 328"/>
                <a:gd name="T54" fmla="*/ 234 w 422"/>
                <a:gd name="T55" fmla="*/ 186 h 328"/>
                <a:gd name="T56" fmla="*/ 211 w 422"/>
                <a:gd name="T57" fmla="*/ 171 h 328"/>
                <a:gd name="T58" fmla="*/ 185 w 422"/>
                <a:gd name="T59" fmla="*/ 149 h 328"/>
                <a:gd name="T60" fmla="*/ 158 w 422"/>
                <a:gd name="T61" fmla="*/ 127 h 328"/>
                <a:gd name="T62" fmla="*/ 130 w 422"/>
                <a:gd name="T63" fmla="*/ 107 h 328"/>
                <a:gd name="T64" fmla="*/ 103 w 422"/>
                <a:gd name="T65" fmla="*/ 86 h 328"/>
                <a:gd name="T66" fmla="*/ 77 w 422"/>
                <a:gd name="T67" fmla="*/ 69 h 328"/>
                <a:gd name="T68" fmla="*/ 51 w 422"/>
                <a:gd name="T69" fmla="*/ 50 h 328"/>
                <a:gd name="T70" fmla="*/ 26 w 422"/>
                <a:gd name="T71" fmla="*/ 30 h 328"/>
                <a:gd name="T72" fmla="*/ 0 w 422"/>
                <a:gd name="T73" fmla="*/ 12 h 328"/>
                <a:gd name="T74" fmla="*/ 13 w 422"/>
                <a:gd name="T75" fmla="*/ 6 h 328"/>
                <a:gd name="T76" fmla="*/ 30 w 422"/>
                <a:gd name="T77" fmla="*/ 22 h 32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22"/>
                <a:gd name="T118" fmla="*/ 0 h 328"/>
                <a:gd name="T119" fmla="*/ 422 w 422"/>
                <a:gd name="T120" fmla="*/ 328 h 32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22" h="328">
                  <a:moveTo>
                    <a:pt x="39" y="29"/>
                  </a:moveTo>
                  <a:lnTo>
                    <a:pt x="40" y="28"/>
                  </a:lnTo>
                  <a:lnTo>
                    <a:pt x="41" y="28"/>
                  </a:lnTo>
                  <a:lnTo>
                    <a:pt x="44" y="29"/>
                  </a:lnTo>
                  <a:lnTo>
                    <a:pt x="46" y="29"/>
                  </a:lnTo>
                  <a:lnTo>
                    <a:pt x="67" y="46"/>
                  </a:lnTo>
                  <a:lnTo>
                    <a:pt x="89" y="63"/>
                  </a:lnTo>
                  <a:lnTo>
                    <a:pt x="111" y="80"/>
                  </a:lnTo>
                  <a:lnTo>
                    <a:pt x="133" y="97"/>
                  </a:lnTo>
                  <a:lnTo>
                    <a:pt x="155" y="116"/>
                  </a:lnTo>
                  <a:lnTo>
                    <a:pt x="177" y="133"/>
                  </a:lnTo>
                  <a:lnTo>
                    <a:pt x="200" y="150"/>
                  </a:lnTo>
                  <a:lnTo>
                    <a:pt x="221" y="167"/>
                  </a:lnTo>
                  <a:lnTo>
                    <a:pt x="228" y="170"/>
                  </a:lnTo>
                  <a:lnTo>
                    <a:pt x="235" y="174"/>
                  </a:lnTo>
                  <a:lnTo>
                    <a:pt x="241" y="181"/>
                  </a:lnTo>
                  <a:lnTo>
                    <a:pt x="248" y="187"/>
                  </a:lnTo>
                  <a:lnTo>
                    <a:pt x="248" y="186"/>
                  </a:lnTo>
                  <a:lnTo>
                    <a:pt x="252" y="193"/>
                  </a:lnTo>
                  <a:lnTo>
                    <a:pt x="258" y="199"/>
                  </a:lnTo>
                  <a:lnTo>
                    <a:pt x="264" y="204"/>
                  </a:lnTo>
                  <a:lnTo>
                    <a:pt x="269" y="209"/>
                  </a:lnTo>
                  <a:lnTo>
                    <a:pt x="277" y="214"/>
                  </a:lnTo>
                  <a:lnTo>
                    <a:pt x="284" y="218"/>
                  </a:lnTo>
                  <a:lnTo>
                    <a:pt x="289" y="224"/>
                  </a:lnTo>
                  <a:lnTo>
                    <a:pt x="297" y="228"/>
                  </a:lnTo>
                  <a:lnTo>
                    <a:pt x="312" y="240"/>
                  </a:lnTo>
                  <a:lnTo>
                    <a:pt x="328" y="251"/>
                  </a:lnTo>
                  <a:lnTo>
                    <a:pt x="342" y="264"/>
                  </a:lnTo>
                  <a:lnTo>
                    <a:pt x="358" y="277"/>
                  </a:lnTo>
                  <a:lnTo>
                    <a:pt x="373" y="291"/>
                  </a:lnTo>
                  <a:lnTo>
                    <a:pt x="389" y="304"/>
                  </a:lnTo>
                  <a:lnTo>
                    <a:pt x="406" y="317"/>
                  </a:lnTo>
                  <a:lnTo>
                    <a:pt x="422" y="328"/>
                  </a:lnTo>
                  <a:lnTo>
                    <a:pt x="418" y="325"/>
                  </a:lnTo>
                  <a:lnTo>
                    <a:pt x="412" y="321"/>
                  </a:lnTo>
                  <a:lnTo>
                    <a:pt x="405" y="317"/>
                  </a:lnTo>
                  <a:lnTo>
                    <a:pt x="399" y="314"/>
                  </a:lnTo>
                  <a:lnTo>
                    <a:pt x="386" y="307"/>
                  </a:lnTo>
                  <a:lnTo>
                    <a:pt x="375" y="298"/>
                  </a:lnTo>
                  <a:lnTo>
                    <a:pt x="364" y="290"/>
                  </a:lnTo>
                  <a:lnTo>
                    <a:pt x="352" y="280"/>
                  </a:lnTo>
                  <a:lnTo>
                    <a:pt x="341" y="271"/>
                  </a:lnTo>
                  <a:lnTo>
                    <a:pt x="329" y="261"/>
                  </a:lnTo>
                  <a:lnTo>
                    <a:pt x="318" y="253"/>
                  </a:lnTo>
                  <a:lnTo>
                    <a:pt x="307" y="243"/>
                  </a:lnTo>
                  <a:lnTo>
                    <a:pt x="302" y="243"/>
                  </a:lnTo>
                  <a:lnTo>
                    <a:pt x="299" y="240"/>
                  </a:lnTo>
                  <a:lnTo>
                    <a:pt x="297" y="238"/>
                  </a:lnTo>
                  <a:lnTo>
                    <a:pt x="292" y="238"/>
                  </a:lnTo>
                  <a:lnTo>
                    <a:pt x="284" y="228"/>
                  </a:lnTo>
                  <a:lnTo>
                    <a:pt x="274" y="220"/>
                  </a:lnTo>
                  <a:lnTo>
                    <a:pt x="264" y="210"/>
                  </a:lnTo>
                  <a:lnTo>
                    <a:pt x="254" y="201"/>
                  </a:lnTo>
                  <a:lnTo>
                    <a:pt x="244" y="193"/>
                  </a:lnTo>
                  <a:lnTo>
                    <a:pt x="234" y="186"/>
                  </a:lnTo>
                  <a:lnTo>
                    <a:pt x="222" y="179"/>
                  </a:lnTo>
                  <a:lnTo>
                    <a:pt x="211" y="171"/>
                  </a:lnTo>
                  <a:lnTo>
                    <a:pt x="198" y="160"/>
                  </a:lnTo>
                  <a:lnTo>
                    <a:pt x="185" y="149"/>
                  </a:lnTo>
                  <a:lnTo>
                    <a:pt x="173" y="137"/>
                  </a:lnTo>
                  <a:lnTo>
                    <a:pt x="158" y="127"/>
                  </a:lnTo>
                  <a:lnTo>
                    <a:pt x="144" y="117"/>
                  </a:lnTo>
                  <a:lnTo>
                    <a:pt x="130" y="107"/>
                  </a:lnTo>
                  <a:lnTo>
                    <a:pt x="117" y="96"/>
                  </a:lnTo>
                  <a:lnTo>
                    <a:pt x="103" y="86"/>
                  </a:lnTo>
                  <a:lnTo>
                    <a:pt x="90" y="77"/>
                  </a:lnTo>
                  <a:lnTo>
                    <a:pt x="77" y="69"/>
                  </a:lnTo>
                  <a:lnTo>
                    <a:pt x="64" y="59"/>
                  </a:lnTo>
                  <a:lnTo>
                    <a:pt x="51" y="50"/>
                  </a:lnTo>
                  <a:lnTo>
                    <a:pt x="39" y="40"/>
                  </a:lnTo>
                  <a:lnTo>
                    <a:pt x="26" y="30"/>
                  </a:lnTo>
                  <a:lnTo>
                    <a:pt x="13" y="20"/>
                  </a:lnTo>
                  <a:lnTo>
                    <a:pt x="0" y="12"/>
                  </a:lnTo>
                  <a:lnTo>
                    <a:pt x="3" y="0"/>
                  </a:lnTo>
                  <a:lnTo>
                    <a:pt x="13" y="6"/>
                  </a:lnTo>
                  <a:lnTo>
                    <a:pt x="22" y="13"/>
                  </a:lnTo>
                  <a:lnTo>
                    <a:pt x="30" y="22"/>
                  </a:lnTo>
                  <a:lnTo>
                    <a:pt x="39" y="29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6" name="Freeform 653"/>
            <p:cNvSpPr>
              <a:spLocks/>
            </p:cNvSpPr>
            <p:nvPr/>
          </p:nvSpPr>
          <p:spPr bwMode="auto">
            <a:xfrm>
              <a:off x="3545" y="2865"/>
              <a:ext cx="28" cy="37"/>
            </a:xfrm>
            <a:custGeom>
              <a:avLst/>
              <a:gdLst>
                <a:gd name="T0" fmla="*/ 28 w 28"/>
                <a:gd name="T1" fmla="*/ 36 h 37"/>
                <a:gd name="T2" fmla="*/ 28 w 28"/>
                <a:gd name="T3" fmla="*/ 37 h 37"/>
                <a:gd name="T4" fmla="*/ 19 w 28"/>
                <a:gd name="T5" fmla="*/ 29 h 37"/>
                <a:gd name="T6" fmla="*/ 12 w 28"/>
                <a:gd name="T7" fmla="*/ 19 h 37"/>
                <a:gd name="T8" fmla="*/ 7 w 28"/>
                <a:gd name="T9" fmla="*/ 9 h 37"/>
                <a:gd name="T10" fmla="*/ 0 w 28"/>
                <a:gd name="T11" fmla="*/ 0 h 37"/>
                <a:gd name="T12" fmla="*/ 9 w 28"/>
                <a:gd name="T13" fmla="*/ 7 h 37"/>
                <a:gd name="T14" fmla="*/ 18 w 28"/>
                <a:gd name="T15" fmla="*/ 16 h 37"/>
                <a:gd name="T16" fmla="*/ 25 w 28"/>
                <a:gd name="T17" fmla="*/ 24 h 37"/>
                <a:gd name="T18" fmla="*/ 28 w 28"/>
                <a:gd name="T19" fmla="*/ 36 h 3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"/>
                <a:gd name="T31" fmla="*/ 0 h 37"/>
                <a:gd name="T32" fmla="*/ 28 w 28"/>
                <a:gd name="T33" fmla="*/ 37 h 3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" h="37">
                  <a:moveTo>
                    <a:pt x="28" y="36"/>
                  </a:moveTo>
                  <a:lnTo>
                    <a:pt x="28" y="37"/>
                  </a:lnTo>
                  <a:lnTo>
                    <a:pt x="19" y="29"/>
                  </a:lnTo>
                  <a:lnTo>
                    <a:pt x="12" y="19"/>
                  </a:lnTo>
                  <a:lnTo>
                    <a:pt x="7" y="9"/>
                  </a:lnTo>
                  <a:lnTo>
                    <a:pt x="0" y="0"/>
                  </a:lnTo>
                  <a:lnTo>
                    <a:pt x="9" y="7"/>
                  </a:lnTo>
                  <a:lnTo>
                    <a:pt x="18" y="16"/>
                  </a:lnTo>
                  <a:lnTo>
                    <a:pt x="25" y="24"/>
                  </a:lnTo>
                  <a:lnTo>
                    <a:pt x="28" y="36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7" name="Freeform 654"/>
            <p:cNvSpPr>
              <a:spLocks/>
            </p:cNvSpPr>
            <p:nvPr/>
          </p:nvSpPr>
          <p:spPr bwMode="auto">
            <a:xfrm>
              <a:off x="2590" y="2869"/>
              <a:ext cx="427" cy="337"/>
            </a:xfrm>
            <a:custGeom>
              <a:avLst/>
              <a:gdLst>
                <a:gd name="T0" fmla="*/ 67 w 427"/>
                <a:gd name="T1" fmla="*/ 49 h 337"/>
                <a:gd name="T2" fmla="*/ 102 w 427"/>
                <a:gd name="T3" fmla="*/ 77 h 337"/>
                <a:gd name="T4" fmla="*/ 138 w 427"/>
                <a:gd name="T5" fmla="*/ 103 h 337"/>
                <a:gd name="T6" fmla="*/ 175 w 427"/>
                <a:gd name="T7" fmla="*/ 130 h 337"/>
                <a:gd name="T8" fmla="*/ 211 w 427"/>
                <a:gd name="T9" fmla="*/ 158 h 337"/>
                <a:gd name="T10" fmla="*/ 248 w 427"/>
                <a:gd name="T11" fmla="*/ 191 h 337"/>
                <a:gd name="T12" fmla="*/ 286 w 427"/>
                <a:gd name="T13" fmla="*/ 223 h 337"/>
                <a:gd name="T14" fmla="*/ 325 w 427"/>
                <a:gd name="T15" fmla="*/ 254 h 337"/>
                <a:gd name="T16" fmla="*/ 355 w 427"/>
                <a:gd name="T17" fmla="*/ 278 h 337"/>
                <a:gd name="T18" fmla="*/ 376 w 427"/>
                <a:gd name="T19" fmla="*/ 294 h 337"/>
                <a:gd name="T20" fmla="*/ 397 w 427"/>
                <a:gd name="T21" fmla="*/ 309 h 337"/>
                <a:gd name="T22" fmla="*/ 417 w 427"/>
                <a:gd name="T23" fmla="*/ 327 h 337"/>
                <a:gd name="T24" fmla="*/ 426 w 427"/>
                <a:gd name="T25" fmla="*/ 337 h 337"/>
                <a:gd name="T26" fmla="*/ 422 w 427"/>
                <a:gd name="T27" fmla="*/ 334 h 337"/>
                <a:gd name="T28" fmla="*/ 415 w 427"/>
                <a:gd name="T29" fmla="*/ 327 h 337"/>
                <a:gd name="T30" fmla="*/ 403 w 427"/>
                <a:gd name="T31" fmla="*/ 318 h 337"/>
                <a:gd name="T32" fmla="*/ 390 w 427"/>
                <a:gd name="T33" fmla="*/ 311 h 337"/>
                <a:gd name="T34" fmla="*/ 379 w 427"/>
                <a:gd name="T35" fmla="*/ 302 h 337"/>
                <a:gd name="T36" fmla="*/ 363 w 427"/>
                <a:gd name="T37" fmla="*/ 291 h 337"/>
                <a:gd name="T38" fmla="*/ 342 w 427"/>
                <a:gd name="T39" fmla="*/ 277 h 337"/>
                <a:gd name="T40" fmla="*/ 329 w 427"/>
                <a:gd name="T41" fmla="*/ 262 h 337"/>
                <a:gd name="T42" fmla="*/ 316 w 427"/>
                <a:gd name="T43" fmla="*/ 252 h 337"/>
                <a:gd name="T44" fmla="*/ 302 w 427"/>
                <a:gd name="T45" fmla="*/ 243 h 337"/>
                <a:gd name="T46" fmla="*/ 289 w 427"/>
                <a:gd name="T47" fmla="*/ 233 h 337"/>
                <a:gd name="T48" fmla="*/ 271 w 427"/>
                <a:gd name="T49" fmla="*/ 218 h 337"/>
                <a:gd name="T50" fmla="*/ 246 w 427"/>
                <a:gd name="T51" fmla="*/ 200 h 337"/>
                <a:gd name="T52" fmla="*/ 224 w 427"/>
                <a:gd name="T53" fmla="*/ 181 h 337"/>
                <a:gd name="T54" fmla="*/ 199 w 427"/>
                <a:gd name="T55" fmla="*/ 160 h 337"/>
                <a:gd name="T56" fmla="*/ 178 w 427"/>
                <a:gd name="T57" fmla="*/ 144 h 337"/>
                <a:gd name="T58" fmla="*/ 161 w 427"/>
                <a:gd name="T59" fmla="*/ 133 h 337"/>
                <a:gd name="T60" fmla="*/ 137 w 427"/>
                <a:gd name="T61" fmla="*/ 113 h 337"/>
                <a:gd name="T62" fmla="*/ 101 w 427"/>
                <a:gd name="T63" fmla="*/ 87 h 337"/>
                <a:gd name="T64" fmla="*/ 67 w 427"/>
                <a:gd name="T65" fmla="*/ 62 h 337"/>
                <a:gd name="T66" fmla="*/ 31 w 427"/>
                <a:gd name="T67" fmla="*/ 36 h 337"/>
                <a:gd name="T68" fmla="*/ 10 w 427"/>
                <a:gd name="T69" fmla="*/ 23 h 337"/>
                <a:gd name="T70" fmla="*/ 3 w 427"/>
                <a:gd name="T71" fmla="*/ 17 h 337"/>
                <a:gd name="T72" fmla="*/ 3 w 427"/>
                <a:gd name="T73" fmla="*/ 0 h 337"/>
                <a:gd name="T74" fmla="*/ 16 w 427"/>
                <a:gd name="T75" fmla="*/ 9 h 337"/>
                <a:gd name="T76" fmla="*/ 27 w 427"/>
                <a:gd name="T77" fmla="*/ 17 h 337"/>
                <a:gd name="T78" fmla="*/ 38 w 427"/>
                <a:gd name="T79" fmla="*/ 26 h 337"/>
                <a:gd name="T80" fmla="*/ 50 w 427"/>
                <a:gd name="T81" fmla="*/ 33 h 33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27"/>
                <a:gd name="T124" fmla="*/ 0 h 337"/>
                <a:gd name="T125" fmla="*/ 427 w 427"/>
                <a:gd name="T126" fmla="*/ 337 h 33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27" h="337">
                  <a:moveTo>
                    <a:pt x="50" y="33"/>
                  </a:moveTo>
                  <a:lnTo>
                    <a:pt x="67" y="49"/>
                  </a:lnTo>
                  <a:lnTo>
                    <a:pt x="84" y="63"/>
                  </a:lnTo>
                  <a:lnTo>
                    <a:pt x="102" y="77"/>
                  </a:lnTo>
                  <a:lnTo>
                    <a:pt x="121" y="90"/>
                  </a:lnTo>
                  <a:lnTo>
                    <a:pt x="138" y="103"/>
                  </a:lnTo>
                  <a:lnTo>
                    <a:pt x="157" y="116"/>
                  </a:lnTo>
                  <a:lnTo>
                    <a:pt x="175" y="130"/>
                  </a:lnTo>
                  <a:lnTo>
                    <a:pt x="192" y="143"/>
                  </a:lnTo>
                  <a:lnTo>
                    <a:pt x="211" y="158"/>
                  </a:lnTo>
                  <a:lnTo>
                    <a:pt x="229" y="176"/>
                  </a:lnTo>
                  <a:lnTo>
                    <a:pt x="248" y="191"/>
                  </a:lnTo>
                  <a:lnTo>
                    <a:pt x="268" y="207"/>
                  </a:lnTo>
                  <a:lnTo>
                    <a:pt x="286" y="223"/>
                  </a:lnTo>
                  <a:lnTo>
                    <a:pt x="306" y="238"/>
                  </a:lnTo>
                  <a:lnTo>
                    <a:pt x="325" y="254"/>
                  </a:lnTo>
                  <a:lnTo>
                    <a:pt x="345" y="270"/>
                  </a:lnTo>
                  <a:lnTo>
                    <a:pt x="355" y="278"/>
                  </a:lnTo>
                  <a:lnTo>
                    <a:pt x="366" y="285"/>
                  </a:lnTo>
                  <a:lnTo>
                    <a:pt x="376" y="294"/>
                  </a:lnTo>
                  <a:lnTo>
                    <a:pt x="387" y="301"/>
                  </a:lnTo>
                  <a:lnTo>
                    <a:pt x="397" y="309"/>
                  </a:lnTo>
                  <a:lnTo>
                    <a:pt x="407" y="317"/>
                  </a:lnTo>
                  <a:lnTo>
                    <a:pt x="417" y="327"/>
                  </a:lnTo>
                  <a:lnTo>
                    <a:pt x="427" y="335"/>
                  </a:lnTo>
                  <a:lnTo>
                    <a:pt x="426" y="337"/>
                  </a:lnTo>
                  <a:lnTo>
                    <a:pt x="424" y="335"/>
                  </a:lnTo>
                  <a:lnTo>
                    <a:pt x="422" y="334"/>
                  </a:lnTo>
                  <a:lnTo>
                    <a:pt x="420" y="332"/>
                  </a:lnTo>
                  <a:lnTo>
                    <a:pt x="415" y="327"/>
                  </a:lnTo>
                  <a:lnTo>
                    <a:pt x="409" y="322"/>
                  </a:lnTo>
                  <a:lnTo>
                    <a:pt x="403" y="318"/>
                  </a:lnTo>
                  <a:lnTo>
                    <a:pt x="397" y="314"/>
                  </a:lnTo>
                  <a:lnTo>
                    <a:pt x="390" y="311"/>
                  </a:lnTo>
                  <a:lnTo>
                    <a:pt x="385" y="307"/>
                  </a:lnTo>
                  <a:lnTo>
                    <a:pt x="379" y="302"/>
                  </a:lnTo>
                  <a:lnTo>
                    <a:pt x="373" y="298"/>
                  </a:lnTo>
                  <a:lnTo>
                    <a:pt x="363" y="291"/>
                  </a:lnTo>
                  <a:lnTo>
                    <a:pt x="352" y="284"/>
                  </a:lnTo>
                  <a:lnTo>
                    <a:pt x="342" y="277"/>
                  </a:lnTo>
                  <a:lnTo>
                    <a:pt x="335" y="268"/>
                  </a:lnTo>
                  <a:lnTo>
                    <a:pt x="329" y="262"/>
                  </a:lnTo>
                  <a:lnTo>
                    <a:pt x="322" y="258"/>
                  </a:lnTo>
                  <a:lnTo>
                    <a:pt x="316" y="252"/>
                  </a:lnTo>
                  <a:lnTo>
                    <a:pt x="309" y="248"/>
                  </a:lnTo>
                  <a:lnTo>
                    <a:pt x="302" y="243"/>
                  </a:lnTo>
                  <a:lnTo>
                    <a:pt x="296" y="238"/>
                  </a:lnTo>
                  <a:lnTo>
                    <a:pt x="289" y="233"/>
                  </a:lnTo>
                  <a:lnTo>
                    <a:pt x="283" y="227"/>
                  </a:lnTo>
                  <a:lnTo>
                    <a:pt x="271" y="218"/>
                  </a:lnTo>
                  <a:lnTo>
                    <a:pt x="259" y="210"/>
                  </a:lnTo>
                  <a:lnTo>
                    <a:pt x="246" y="200"/>
                  </a:lnTo>
                  <a:lnTo>
                    <a:pt x="235" y="190"/>
                  </a:lnTo>
                  <a:lnTo>
                    <a:pt x="224" y="181"/>
                  </a:lnTo>
                  <a:lnTo>
                    <a:pt x="211" y="171"/>
                  </a:lnTo>
                  <a:lnTo>
                    <a:pt x="199" y="160"/>
                  </a:lnTo>
                  <a:lnTo>
                    <a:pt x="187" y="150"/>
                  </a:lnTo>
                  <a:lnTo>
                    <a:pt x="178" y="144"/>
                  </a:lnTo>
                  <a:lnTo>
                    <a:pt x="168" y="138"/>
                  </a:lnTo>
                  <a:lnTo>
                    <a:pt x="161" y="133"/>
                  </a:lnTo>
                  <a:lnTo>
                    <a:pt x="154" y="126"/>
                  </a:lnTo>
                  <a:lnTo>
                    <a:pt x="137" y="113"/>
                  </a:lnTo>
                  <a:lnTo>
                    <a:pt x="120" y="99"/>
                  </a:lnTo>
                  <a:lnTo>
                    <a:pt x="101" y="87"/>
                  </a:lnTo>
                  <a:lnTo>
                    <a:pt x="84" y="74"/>
                  </a:lnTo>
                  <a:lnTo>
                    <a:pt x="67" y="62"/>
                  </a:lnTo>
                  <a:lnTo>
                    <a:pt x="48" y="50"/>
                  </a:lnTo>
                  <a:lnTo>
                    <a:pt x="31" y="36"/>
                  </a:lnTo>
                  <a:lnTo>
                    <a:pt x="14" y="23"/>
                  </a:lnTo>
                  <a:lnTo>
                    <a:pt x="10" y="23"/>
                  </a:lnTo>
                  <a:lnTo>
                    <a:pt x="7" y="20"/>
                  </a:lnTo>
                  <a:lnTo>
                    <a:pt x="3" y="17"/>
                  </a:lnTo>
                  <a:lnTo>
                    <a:pt x="0" y="13"/>
                  </a:lnTo>
                  <a:lnTo>
                    <a:pt x="3" y="0"/>
                  </a:lnTo>
                  <a:lnTo>
                    <a:pt x="8" y="5"/>
                  </a:lnTo>
                  <a:lnTo>
                    <a:pt x="16" y="9"/>
                  </a:lnTo>
                  <a:lnTo>
                    <a:pt x="21" y="13"/>
                  </a:lnTo>
                  <a:lnTo>
                    <a:pt x="27" y="17"/>
                  </a:lnTo>
                  <a:lnTo>
                    <a:pt x="33" y="22"/>
                  </a:lnTo>
                  <a:lnTo>
                    <a:pt x="38" y="26"/>
                  </a:lnTo>
                  <a:lnTo>
                    <a:pt x="44" y="30"/>
                  </a:lnTo>
                  <a:lnTo>
                    <a:pt x="50" y="33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8" name="Freeform 655"/>
            <p:cNvSpPr>
              <a:spLocks/>
            </p:cNvSpPr>
            <p:nvPr/>
          </p:nvSpPr>
          <p:spPr bwMode="auto">
            <a:xfrm>
              <a:off x="2534" y="2885"/>
              <a:ext cx="35" cy="63"/>
            </a:xfrm>
            <a:custGeom>
              <a:avLst/>
              <a:gdLst>
                <a:gd name="T0" fmla="*/ 35 w 35"/>
                <a:gd name="T1" fmla="*/ 4 h 63"/>
                <a:gd name="T2" fmla="*/ 26 w 35"/>
                <a:gd name="T3" fmla="*/ 18 h 63"/>
                <a:gd name="T4" fmla="*/ 19 w 35"/>
                <a:gd name="T5" fmla="*/ 34 h 63"/>
                <a:gd name="T6" fmla="*/ 10 w 35"/>
                <a:gd name="T7" fmla="*/ 48 h 63"/>
                <a:gd name="T8" fmla="*/ 0 w 35"/>
                <a:gd name="T9" fmla="*/ 63 h 63"/>
                <a:gd name="T10" fmla="*/ 0 w 35"/>
                <a:gd name="T11" fmla="*/ 54 h 63"/>
                <a:gd name="T12" fmla="*/ 35 w 35"/>
                <a:gd name="T13" fmla="*/ 0 h 63"/>
                <a:gd name="T14" fmla="*/ 35 w 35"/>
                <a:gd name="T15" fmla="*/ 4 h 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5"/>
                <a:gd name="T25" fmla="*/ 0 h 63"/>
                <a:gd name="T26" fmla="*/ 35 w 35"/>
                <a:gd name="T27" fmla="*/ 63 h 6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5" h="63">
                  <a:moveTo>
                    <a:pt x="35" y="4"/>
                  </a:moveTo>
                  <a:lnTo>
                    <a:pt x="26" y="18"/>
                  </a:lnTo>
                  <a:lnTo>
                    <a:pt x="19" y="34"/>
                  </a:lnTo>
                  <a:lnTo>
                    <a:pt x="10" y="48"/>
                  </a:lnTo>
                  <a:lnTo>
                    <a:pt x="0" y="63"/>
                  </a:lnTo>
                  <a:lnTo>
                    <a:pt x="0" y="54"/>
                  </a:lnTo>
                  <a:lnTo>
                    <a:pt x="35" y="0"/>
                  </a:lnTo>
                  <a:lnTo>
                    <a:pt x="35" y="4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9" name="Freeform 656"/>
            <p:cNvSpPr>
              <a:spLocks/>
            </p:cNvSpPr>
            <p:nvPr/>
          </p:nvSpPr>
          <p:spPr bwMode="auto">
            <a:xfrm>
              <a:off x="3268" y="2885"/>
              <a:ext cx="241" cy="227"/>
            </a:xfrm>
            <a:custGeom>
              <a:avLst/>
              <a:gdLst>
                <a:gd name="T0" fmla="*/ 148 w 241"/>
                <a:gd name="T1" fmla="*/ 128 h 227"/>
                <a:gd name="T2" fmla="*/ 160 w 241"/>
                <a:gd name="T3" fmla="*/ 138 h 227"/>
                <a:gd name="T4" fmla="*/ 171 w 241"/>
                <a:gd name="T5" fmla="*/ 150 h 227"/>
                <a:gd name="T6" fmla="*/ 182 w 241"/>
                <a:gd name="T7" fmla="*/ 160 h 227"/>
                <a:gd name="T8" fmla="*/ 194 w 241"/>
                <a:gd name="T9" fmla="*/ 171 h 227"/>
                <a:gd name="T10" fmla="*/ 205 w 241"/>
                <a:gd name="T11" fmla="*/ 181 h 227"/>
                <a:gd name="T12" fmla="*/ 218 w 241"/>
                <a:gd name="T13" fmla="*/ 192 h 227"/>
                <a:gd name="T14" fmla="*/ 230 w 241"/>
                <a:gd name="T15" fmla="*/ 202 h 227"/>
                <a:gd name="T16" fmla="*/ 241 w 241"/>
                <a:gd name="T17" fmla="*/ 212 h 227"/>
                <a:gd name="T18" fmla="*/ 241 w 241"/>
                <a:gd name="T19" fmla="*/ 215 h 227"/>
                <a:gd name="T20" fmla="*/ 241 w 241"/>
                <a:gd name="T21" fmla="*/ 219 h 227"/>
                <a:gd name="T22" fmla="*/ 241 w 241"/>
                <a:gd name="T23" fmla="*/ 224 h 227"/>
                <a:gd name="T24" fmla="*/ 239 w 241"/>
                <a:gd name="T25" fmla="*/ 227 h 227"/>
                <a:gd name="T26" fmla="*/ 215 w 241"/>
                <a:gd name="T27" fmla="*/ 207 h 227"/>
                <a:gd name="T28" fmla="*/ 192 w 241"/>
                <a:gd name="T29" fmla="*/ 185 h 227"/>
                <a:gd name="T30" fmla="*/ 168 w 241"/>
                <a:gd name="T31" fmla="*/ 164 h 227"/>
                <a:gd name="T32" fmla="*/ 145 w 241"/>
                <a:gd name="T33" fmla="*/ 141 h 227"/>
                <a:gd name="T34" fmla="*/ 123 w 241"/>
                <a:gd name="T35" fmla="*/ 120 h 227"/>
                <a:gd name="T36" fmla="*/ 98 w 241"/>
                <a:gd name="T37" fmla="*/ 97 h 227"/>
                <a:gd name="T38" fmla="*/ 76 w 241"/>
                <a:gd name="T39" fmla="*/ 75 h 227"/>
                <a:gd name="T40" fmla="*/ 51 w 241"/>
                <a:gd name="T41" fmla="*/ 56 h 227"/>
                <a:gd name="T42" fmla="*/ 46 w 241"/>
                <a:gd name="T43" fmla="*/ 50 h 227"/>
                <a:gd name="T44" fmla="*/ 40 w 241"/>
                <a:gd name="T45" fmla="*/ 43 h 227"/>
                <a:gd name="T46" fmla="*/ 33 w 241"/>
                <a:gd name="T47" fmla="*/ 37 h 227"/>
                <a:gd name="T48" fmla="*/ 27 w 241"/>
                <a:gd name="T49" fmla="*/ 31 h 227"/>
                <a:gd name="T50" fmla="*/ 20 w 241"/>
                <a:gd name="T51" fmla="*/ 26 h 227"/>
                <a:gd name="T52" fmla="*/ 13 w 241"/>
                <a:gd name="T53" fmla="*/ 20 h 227"/>
                <a:gd name="T54" fmla="*/ 7 w 241"/>
                <a:gd name="T55" fmla="*/ 14 h 227"/>
                <a:gd name="T56" fmla="*/ 0 w 241"/>
                <a:gd name="T57" fmla="*/ 9 h 227"/>
                <a:gd name="T58" fmla="*/ 0 w 241"/>
                <a:gd name="T59" fmla="*/ 0 h 227"/>
                <a:gd name="T60" fmla="*/ 19 w 241"/>
                <a:gd name="T61" fmla="*/ 14 h 227"/>
                <a:gd name="T62" fmla="*/ 39 w 241"/>
                <a:gd name="T63" fmla="*/ 30 h 227"/>
                <a:gd name="T64" fmla="*/ 56 w 241"/>
                <a:gd name="T65" fmla="*/ 47 h 227"/>
                <a:gd name="T66" fmla="*/ 74 w 241"/>
                <a:gd name="T67" fmla="*/ 63 h 227"/>
                <a:gd name="T68" fmla="*/ 93 w 241"/>
                <a:gd name="T69" fmla="*/ 80 h 227"/>
                <a:gd name="T70" fmla="*/ 111 w 241"/>
                <a:gd name="T71" fmla="*/ 95 h 227"/>
                <a:gd name="T72" fmla="*/ 130 w 241"/>
                <a:gd name="T73" fmla="*/ 113 h 227"/>
                <a:gd name="T74" fmla="*/ 148 w 241"/>
                <a:gd name="T75" fmla="*/ 128 h 22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41"/>
                <a:gd name="T115" fmla="*/ 0 h 227"/>
                <a:gd name="T116" fmla="*/ 241 w 241"/>
                <a:gd name="T117" fmla="*/ 227 h 22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41" h="227">
                  <a:moveTo>
                    <a:pt x="148" y="128"/>
                  </a:moveTo>
                  <a:lnTo>
                    <a:pt x="160" y="138"/>
                  </a:lnTo>
                  <a:lnTo>
                    <a:pt x="171" y="150"/>
                  </a:lnTo>
                  <a:lnTo>
                    <a:pt x="182" y="160"/>
                  </a:lnTo>
                  <a:lnTo>
                    <a:pt x="194" y="171"/>
                  </a:lnTo>
                  <a:lnTo>
                    <a:pt x="205" y="181"/>
                  </a:lnTo>
                  <a:lnTo>
                    <a:pt x="218" y="192"/>
                  </a:lnTo>
                  <a:lnTo>
                    <a:pt x="230" y="202"/>
                  </a:lnTo>
                  <a:lnTo>
                    <a:pt x="241" y="212"/>
                  </a:lnTo>
                  <a:lnTo>
                    <a:pt x="241" y="215"/>
                  </a:lnTo>
                  <a:lnTo>
                    <a:pt x="241" y="219"/>
                  </a:lnTo>
                  <a:lnTo>
                    <a:pt x="241" y="224"/>
                  </a:lnTo>
                  <a:lnTo>
                    <a:pt x="239" y="227"/>
                  </a:lnTo>
                  <a:lnTo>
                    <a:pt x="215" y="207"/>
                  </a:lnTo>
                  <a:lnTo>
                    <a:pt x="192" y="185"/>
                  </a:lnTo>
                  <a:lnTo>
                    <a:pt x="168" y="164"/>
                  </a:lnTo>
                  <a:lnTo>
                    <a:pt x="145" y="141"/>
                  </a:lnTo>
                  <a:lnTo>
                    <a:pt x="123" y="120"/>
                  </a:lnTo>
                  <a:lnTo>
                    <a:pt x="98" y="97"/>
                  </a:lnTo>
                  <a:lnTo>
                    <a:pt x="76" y="75"/>
                  </a:lnTo>
                  <a:lnTo>
                    <a:pt x="51" y="56"/>
                  </a:lnTo>
                  <a:lnTo>
                    <a:pt x="46" y="50"/>
                  </a:lnTo>
                  <a:lnTo>
                    <a:pt x="40" y="43"/>
                  </a:lnTo>
                  <a:lnTo>
                    <a:pt x="33" y="37"/>
                  </a:lnTo>
                  <a:lnTo>
                    <a:pt x="27" y="31"/>
                  </a:lnTo>
                  <a:lnTo>
                    <a:pt x="20" y="26"/>
                  </a:lnTo>
                  <a:lnTo>
                    <a:pt x="13" y="20"/>
                  </a:lnTo>
                  <a:lnTo>
                    <a:pt x="7" y="14"/>
                  </a:lnTo>
                  <a:lnTo>
                    <a:pt x="0" y="9"/>
                  </a:lnTo>
                  <a:lnTo>
                    <a:pt x="0" y="0"/>
                  </a:lnTo>
                  <a:lnTo>
                    <a:pt x="19" y="14"/>
                  </a:lnTo>
                  <a:lnTo>
                    <a:pt x="39" y="30"/>
                  </a:lnTo>
                  <a:lnTo>
                    <a:pt x="56" y="47"/>
                  </a:lnTo>
                  <a:lnTo>
                    <a:pt x="74" y="63"/>
                  </a:lnTo>
                  <a:lnTo>
                    <a:pt x="93" y="80"/>
                  </a:lnTo>
                  <a:lnTo>
                    <a:pt x="111" y="95"/>
                  </a:lnTo>
                  <a:lnTo>
                    <a:pt x="130" y="113"/>
                  </a:lnTo>
                  <a:lnTo>
                    <a:pt x="148" y="128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10" name="Freeform 657"/>
            <p:cNvSpPr>
              <a:spLocks/>
            </p:cNvSpPr>
            <p:nvPr/>
          </p:nvSpPr>
          <p:spPr bwMode="auto">
            <a:xfrm>
              <a:off x="3540" y="2895"/>
              <a:ext cx="34" cy="40"/>
            </a:xfrm>
            <a:custGeom>
              <a:avLst/>
              <a:gdLst>
                <a:gd name="T0" fmla="*/ 34 w 34"/>
                <a:gd name="T1" fmla="*/ 33 h 40"/>
                <a:gd name="T2" fmla="*/ 34 w 34"/>
                <a:gd name="T3" fmla="*/ 40 h 40"/>
                <a:gd name="T4" fmla="*/ 32 w 34"/>
                <a:gd name="T5" fmla="*/ 40 h 40"/>
                <a:gd name="T6" fmla="*/ 24 w 34"/>
                <a:gd name="T7" fmla="*/ 30 h 40"/>
                <a:gd name="T8" fmla="*/ 16 w 34"/>
                <a:gd name="T9" fmla="*/ 20 h 40"/>
                <a:gd name="T10" fmla="*/ 7 w 34"/>
                <a:gd name="T11" fmla="*/ 10 h 40"/>
                <a:gd name="T12" fmla="*/ 0 w 34"/>
                <a:gd name="T13" fmla="*/ 0 h 40"/>
                <a:gd name="T14" fmla="*/ 9 w 34"/>
                <a:gd name="T15" fmla="*/ 7 h 40"/>
                <a:gd name="T16" fmla="*/ 17 w 34"/>
                <a:gd name="T17" fmla="*/ 14 h 40"/>
                <a:gd name="T18" fmla="*/ 26 w 34"/>
                <a:gd name="T19" fmla="*/ 24 h 40"/>
                <a:gd name="T20" fmla="*/ 34 w 34"/>
                <a:gd name="T21" fmla="*/ 33 h 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4"/>
                <a:gd name="T34" fmla="*/ 0 h 40"/>
                <a:gd name="T35" fmla="*/ 34 w 34"/>
                <a:gd name="T36" fmla="*/ 40 h 4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4" h="40">
                  <a:moveTo>
                    <a:pt x="34" y="33"/>
                  </a:moveTo>
                  <a:lnTo>
                    <a:pt x="34" y="40"/>
                  </a:lnTo>
                  <a:lnTo>
                    <a:pt x="32" y="40"/>
                  </a:lnTo>
                  <a:lnTo>
                    <a:pt x="24" y="30"/>
                  </a:lnTo>
                  <a:lnTo>
                    <a:pt x="16" y="20"/>
                  </a:lnTo>
                  <a:lnTo>
                    <a:pt x="7" y="10"/>
                  </a:lnTo>
                  <a:lnTo>
                    <a:pt x="0" y="0"/>
                  </a:lnTo>
                  <a:lnTo>
                    <a:pt x="9" y="7"/>
                  </a:lnTo>
                  <a:lnTo>
                    <a:pt x="17" y="14"/>
                  </a:lnTo>
                  <a:lnTo>
                    <a:pt x="26" y="24"/>
                  </a:lnTo>
                  <a:lnTo>
                    <a:pt x="34" y="33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11" name="Freeform 658"/>
            <p:cNvSpPr>
              <a:spLocks/>
            </p:cNvSpPr>
            <p:nvPr/>
          </p:nvSpPr>
          <p:spPr bwMode="auto">
            <a:xfrm>
              <a:off x="2584" y="2896"/>
              <a:ext cx="346" cy="274"/>
            </a:xfrm>
            <a:custGeom>
              <a:avLst/>
              <a:gdLst>
                <a:gd name="T0" fmla="*/ 36 w 346"/>
                <a:gd name="T1" fmla="*/ 26 h 274"/>
                <a:gd name="T2" fmla="*/ 46 w 346"/>
                <a:gd name="T3" fmla="*/ 32 h 274"/>
                <a:gd name="T4" fmla="*/ 50 w 346"/>
                <a:gd name="T5" fmla="*/ 35 h 274"/>
                <a:gd name="T6" fmla="*/ 71 w 346"/>
                <a:gd name="T7" fmla="*/ 49 h 274"/>
                <a:gd name="T8" fmla="*/ 93 w 346"/>
                <a:gd name="T9" fmla="*/ 64 h 274"/>
                <a:gd name="T10" fmla="*/ 114 w 346"/>
                <a:gd name="T11" fmla="*/ 83 h 274"/>
                <a:gd name="T12" fmla="*/ 136 w 346"/>
                <a:gd name="T13" fmla="*/ 100 h 274"/>
                <a:gd name="T14" fmla="*/ 150 w 346"/>
                <a:gd name="T15" fmla="*/ 111 h 274"/>
                <a:gd name="T16" fmla="*/ 164 w 346"/>
                <a:gd name="T17" fmla="*/ 120 h 274"/>
                <a:gd name="T18" fmla="*/ 187 w 346"/>
                <a:gd name="T19" fmla="*/ 140 h 274"/>
                <a:gd name="T20" fmla="*/ 211 w 346"/>
                <a:gd name="T21" fmla="*/ 159 h 274"/>
                <a:gd name="T22" fmla="*/ 234 w 346"/>
                <a:gd name="T23" fmla="*/ 177 h 274"/>
                <a:gd name="T24" fmla="*/ 257 w 346"/>
                <a:gd name="T25" fmla="*/ 198 h 274"/>
                <a:gd name="T26" fmla="*/ 278 w 346"/>
                <a:gd name="T27" fmla="*/ 214 h 274"/>
                <a:gd name="T28" fmla="*/ 298 w 346"/>
                <a:gd name="T29" fmla="*/ 233 h 274"/>
                <a:gd name="T30" fmla="*/ 319 w 346"/>
                <a:gd name="T31" fmla="*/ 251 h 274"/>
                <a:gd name="T32" fmla="*/ 342 w 346"/>
                <a:gd name="T33" fmla="*/ 267 h 274"/>
                <a:gd name="T34" fmla="*/ 345 w 346"/>
                <a:gd name="T35" fmla="*/ 271 h 274"/>
                <a:gd name="T36" fmla="*/ 346 w 346"/>
                <a:gd name="T37" fmla="*/ 274 h 274"/>
                <a:gd name="T38" fmla="*/ 322 w 346"/>
                <a:gd name="T39" fmla="*/ 258 h 274"/>
                <a:gd name="T40" fmla="*/ 299 w 346"/>
                <a:gd name="T41" fmla="*/ 240 h 274"/>
                <a:gd name="T42" fmla="*/ 277 w 346"/>
                <a:gd name="T43" fmla="*/ 221 h 274"/>
                <a:gd name="T44" fmla="*/ 254 w 346"/>
                <a:gd name="T45" fmla="*/ 204 h 274"/>
                <a:gd name="T46" fmla="*/ 232 w 346"/>
                <a:gd name="T47" fmla="*/ 187 h 274"/>
                <a:gd name="T48" fmla="*/ 214 w 346"/>
                <a:gd name="T49" fmla="*/ 170 h 274"/>
                <a:gd name="T50" fmla="*/ 194 w 346"/>
                <a:gd name="T51" fmla="*/ 153 h 274"/>
                <a:gd name="T52" fmla="*/ 174 w 346"/>
                <a:gd name="T53" fmla="*/ 137 h 274"/>
                <a:gd name="T54" fmla="*/ 156 w 346"/>
                <a:gd name="T55" fmla="*/ 124 h 274"/>
                <a:gd name="T56" fmla="*/ 126 w 346"/>
                <a:gd name="T57" fmla="*/ 102 h 274"/>
                <a:gd name="T58" fmla="*/ 96 w 346"/>
                <a:gd name="T59" fmla="*/ 80 h 274"/>
                <a:gd name="T60" fmla="*/ 66 w 346"/>
                <a:gd name="T61" fmla="*/ 59 h 274"/>
                <a:gd name="T62" fmla="*/ 40 w 346"/>
                <a:gd name="T63" fmla="*/ 42 h 274"/>
                <a:gd name="T64" fmla="*/ 22 w 346"/>
                <a:gd name="T65" fmla="*/ 26 h 274"/>
                <a:gd name="T66" fmla="*/ 7 w 346"/>
                <a:gd name="T67" fmla="*/ 17 h 274"/>
                <a:gd name="T68" fmla="*/ 0 w 346"/>
                <a:gd name="T69" fmla="*/ 9 h 274"/>
                <a:gd name="T70" fmla="*/ 4 w 346"/>
                <a:gd name="T71" fmla="*/ 0 h 274"/>
                <a:gd name="T72" fmla="*/ 17 w 346"/>
                <a:gd name="T73" fmla="*/ 10 h 274"/>
                <a:gd name="T74" fmla="*/ 32 w 346"/>
                <a:gd name="T75" fmla="*/ 22 h 27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46"/>
                <a:gd name="T115" fmla="*/ 0 h 274"/>
                <a:gd name="T116" fmla="*/ 346 w 346"/>
                <a:gd name="T117" fmla="*/ 274 h 27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46" h="274">
                  <a:moveTo>
                    <a:pt x="32" y="22"/>
                  </a:moveTo>
                  <a:lnTo>
                    <a:pt x="36" y="26"/>
                  </a:lnTo>
                  <a:lnTo>
                    <a:pt x="42" y="29"/>
                  </a:lnTo>
                  <a:lnTo>
                    <a:pt x="46" y="32"/>
                  </a:lnTo>
                  <a:lnTo>
                    <a:pt x="49" y="36"/>
                  </a:lnTo>
                  <a:lnTo>
                    <a:pt x="50" y="35"/>
                  </a:lnTo>
                  <a:lnTo>
                    <a:pt x="60" y="42"/>
                  </a:lnTo>
                  <a:lnTo>
                    <a:pt x="71" y="49"/>
                  </a:lnTo>
                  <a:lnTo>
                    <a:pt x="81" y="57"/>
                  </a:lnTo>
                  <a:lnTo>
                    <a:pt x="93" y="64"/>
                  </a:lnTo>
                  <a:lnTo>
                    <a:pt x="103" y="74"/>
                  </a:lnTo>
                  <a:lnTo>
                    <a:pt x="114" y="83"/>
                  </a:lnTo>
                  <a:lnTo>
                    <a:pt x="124" y="92"/>
                  </a:lnTo>
                  <a:lnTo>
                    <a:pt x="136" y="100"/>
                  </a:lnTo>
                  <a:lnTo>
                    <a:pt x="143" y="106"/>
                  </a:lnTo>
                  <a:lnTo>
                    <a:pt x="150" y="111"/>
                  </a:lnTo>
                  <a:lnTo>
                    <a:pt x="157" y="117"/>
                  </a:lnTo>
                  <a:lnTo>
                    <a:pt x="164" y="120"/>
                  </a:lnTo>
                  <a:lnTo>
                    <a:pt x="175" y="130"/>
                  </a:lnTo>
                  <a:lnTo>
                    <a:pt x="187" y="140"/>
                  </a:lnTo>
                  <a:lnTo>
                    <a:pt x="200" y="149"/>
                  </a:lnTo>
                  <a:lnTo>
                    <a:pt x="211" y="159"/>
                  </a:lnTo>
                  <a:lnTo>
                    <a:pt x="222" y="167"/>
                  </a:lnTo>
                  <a:lnTo>
                    <a:pt x="234" y="177"/>
                  </a:lnTo>
                  <a:lnTo>
                    <a:pt x="245" y="187"/>
                  </a:lnTo>
                  <a:lnTo>
                    <a:pt x="257" y="198"/>
                  </a:lnTo>
                  <a:lnTo>
                    <a:pt x="267" y="206"/>
                  </a:lnTo>
                  <a:lnTo>
                    <a:pt x="278" y="214"/>
                  </a:lnTo>
                  <a:lnTo>
                    <a:pt x="288" y="224"/>
                  </a:lnTo>
                  <a:lnTo>
                    <a:pt x="298" y="233"/>
                  </a:lnTo>
                  <a:lnTo>
                    <a:pt x="309" y="243"/>
                  </a:lnTo>
                  <a:lnTo>
                    <a:pt x="319" y="251"/>
                  </a:lnTo>
                  <a:lnTo>
                    <a:pt x="331" y="260"/>
                  </a:lnTo>
                  <a:lnTo>
                    <a:pt x="342" y="267"/>
                  </a:lnTo>
                  <a:lnTo>
                    <a:pt x="344" y="268"/>
                  </a:lnTo>
                  <a:lnTo>
                    <a:pt x="345" y="271"/>
                  </a:lnTo>
                  <a:lnTo>
                    <a:pt x="346" y="273"/>
                  </a:lnTo>
                  <a:lnTo>
                    <a:pt x="346" y="274"/>
                  </a:lnTo>
                  <a:lnTo>
                    <a:pt x="335" y="267"/>
                  </a:lnTo>
                  <a:lnTo>
                    <a:pt x="322" y="258"/>
                  </a:lnTo>
                  <a:lnTo>
                    <a:pt x="311" y="248"/>
                  </a:lnTo>
                  <a:lnTo>
                    <a:pt x="299" y="240"/>
                  </a:lnTo>
                  <a:lnTo>
                    <a:pt x="288" y="230"/>
                  </a:lnTo>
                  <a:lnTo>
                    <a:pt x="277" y="221"/>
                  </a:lnTo>
                  <a:lnTo>
                    <a:pt x="265" y="213"/>
                  </a:lnTo>
                  <a:lnTo>
                    <a:pt x="254" y="204"/>
                  </a:lnTo>
                  <a:lnTo>
                    <a:pt x="244" y="196"/>
                  </a:lnTo>
                  <a:lnTo>
                    <a:pt x="232" y="187"/>
                  </a:lnTo>
                  <a:lnTo>
                    <a:pt x="224" y="178"/>
                  </a:lnTo>
                  <a:lnTo>
                    <a:pt x="214" y="170"/>
                  </a:lnTo>
                  <a:lnTo>
                    <a:pt x="204" y="161"/>
                  </a:lnTo>
                  <a:lnTo>
                    <a:pt x="194" y="153"/>
                  </a:lnTo>
                  <a:lnTo>
                    <a:pt x="184" y="144"/>
                  </a:lnTo>
                  <a:lnTo>
                    <a:pt x="174" y="137"/>
                  </a:lnTo>
                  <a:lnTo>
                    <a:pt x="170" y="137"/>
                  </a:lnTo>
                  <a:lnTo>
                    <a:pt x="156" y="124"/>
                  </a:lnTo>
                  <a:lnTo>
                    <a:pt x="141" y="113"/>
                  </a:lnTo>
                  <a:lnTo>
                    <a:pt x="126" y="102"/>
                  </a:lnTo>
                  <a:lnTo>
                    <a:pt x="111" y="90"/>
                  </a:lnTo>
                  <a:lnTo>
                    <a:pt x="96" y="80"/>
                  </a:lnTo>
                  <a:lnTo>
                    <a:pt x="80" y="70"/>
                  </a:lnTo>
                  <a:lnTo>
                    <a:pt x="66" y="59"/>
                  </a:lnTo>
                  <a:lnTo>
                    <a:pt x="50" y="47"/>
                  </a:lnTo>
                  <a:lnTo>
                    <a:pt x="40" y="42"/>
                  </a:lnTo>
                  <a:lnTo>
                    <a:pt x="32" y="33"/>
                  </a:lnTo>
                  <a:lnTo>
                    <a:pt x="22" y="26"/>
                  </a:lnTo>
                  <a:lnTo>
                    <a:pt x="12" y="22"/>
                  </a:lnTo>
                  <a:lnTo>
                    <a:pt x="7" y="17"/>
                  </a:lnTo>
                  <a:lnTo>
                    <a:pt x="3" y="13"/>
                  </a:lnTo>
                  <a:lnTo>
                    <a:pt x="0" y="9"/>
                  </a:lnTo>
                  <a:lnTo>
                    <a:pt x="2" y="2"/>
                  </a:lnTo>
                  <a:lnTo>
                    <a:pt x="4" y="0"/>
                  </a:lnTo>
                  <a:lnTo>
                    <a:pt x="12" y="5"/>
                  </a:lnTo>
                  <a:lnTo>
                    <a:pt x="17" y="10"/>
                  </a:lnTo>
                  <a:lnTo>
                    <a:pt x="24" y="16"/>
                  </a:lnTo>
                  <a:lnTo>
                    <a:pt x="32" y="22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12" name="Freeform 659"/>
            <p:cNvSpPr>
              <a:spLocks/>
            </p:cNvSpPr>
            <p:nvPr/>
          </p:nvSpPr>
          <p:spPr bwMode="auto">
            <a:xfrm>
              <a:off x="2533" y="2921"/>
              <a:ext cx="34" cy="62"/>
            </a:xfrm>
            <a:custGeom>
              <a:avLst/>
              <a:gdLst>
                <a:gd name="T0" fmla="*/ 0 w 34"/>
                <a:gd name="T1" fmla="*/ 62 h 62"/>
                <a:gd name="T2" fmla="*/ 0 w 34"/>
                <a:gd name="T3" fmla="*/ 52 h 62"/>
                <a:gd name="T4" fmla="*/ 34 w 34"/>
                <a:gd name="T5" fmla="*/ 0 h 62"/>
                <a:gd name="T6" fmla="*/ 26 w 34"/>
                <a:gd name="T7" fmla="*/ 15 h 62"/>
                <a:gd name="T8" fmla="*/ 17 w 34"/>
                <a:gd name="T9" fmla="*/ 31 h 62"/>
                <a:gd name="T10" fmla="*/ 8 w 34"/>
                <a:gd name="T11" fmla="*/ 47 h 62"/>
                <a:gd name="T12" fmla="*/ 0 w 34"/>
                <a:gd name="T13" fmla="*/ 62 h 6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62"/>
                <a:gd name="T23" fmla="*/ 34 w 34"/>
                <a:gd name="T24" fmla="*/ 62 h 6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62">
                  <a:moveTo>
                    <a:pt x="0" y="62"/>
                  </a:moveTo>
                  <a:lnTo>
                    <a:pt x="0" y="52"/>
                  </a:lnTo>
                  <a:lnTo>
                    <a:pt x="34" y="0"/>
                  </a:lnTo>
                  <a:lnTo>
                    <a:pt x="26" y="15"/>
                  </a:lnTo>
                  <a:lnTo>
                    <a:pt x="17" y="31"/>
                  </a:lnTo>
                  <a:lnTo>
                    <a:pt x="8" y="47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13" name="Freeform 660"/>
            <p:cNvSpPr>
              <a:spLocks/>
            </p:cNvSpPr>
            <p:nvPr/>
          </p:nvSpPr>
          <p:spPr bwMode="auto">
            <a:xfrm>
              <a:off x="2581" y="2921"/>
              <a:ext cx="285" cy="233"/>
            </a:xfrm>
            <a:custGeom>
              <a:avLst/>
              <a:gdLst>
                <a:gd name="T0" fmla="*/ 52 w 285"/>
                <a:gd name="T1" fmla="*/ 35 h 233"/>
                <a:gd name="T2" fmla="*/ 82 w 285"/>
                <a:gd name="T3" fmla="*/ 59 h 233"/>
                <a:gd name="T4" fmla="*/ 113 w 285"/>
                <a:gd name="T5" fmla="*/ 84 h 233"/>
                <a:gd name="T6" fmla="*/ 143 w 285"/>
                <a:gd name="T7" fmla="*/ 108 h 233"/>
                <a:gd name="T8" fmla="*/ 173 w 285"/>
                <a:gd name="T9" fmla="*/ 132 h 233"/>
                <a:gd name="T10" fmla="*/ 176 w 285"/>
                <a:gd name="T11" fmla="*/ 134 h 233"/>
                <a:gd name="T12" fmla="*/ 177 w 285"/>
                <a:gd name="T13" fmla="*/ 138 h 233"/>
                <a:gd name="T14" fmla="*/ 194 w 285"/>
                <a:gd name="T15" fmla="*/ 148 h 233"/>
                <a:gd name="T16" fmla="*/ 210 w 285"/>
                <a:gd name="T17" fmla="*/ 161 h 233"/>
                <a:gd name="T18" fmla="*/ 225 w 285"/>
                <a:gd name="T19" fmla="*/ 175 h 233"/>
                <a:gd name="T20" fmla="*/ 241 w 285"/>
                <a:gd name="T21" fmla="*/ 188 h 233"/>
                <a:gd name="T22" fmla="*/ 253 w 285"/>
                <a:gd name="T23" fmla="*/ 200 h 233"/>
                <a:gd name="T24" fmla="*/ 265 w 285"/>
                <a:gd name="T25" fmla="*/ 212 h 233"/>
                <a:gd name="T26" fmla="*/ 277 w 285"/>
                <a:gd name="T27" fmla="*/ 222 h 233"/>
                <a:gd name="T28" fmla="*/ 285 w 285"/>
                <a:gd name="T29" fmla="*/ 233 h 233"/>
                <a:gd name="T30" fmla="*/ 260 w 285"/>
                <a:gd name="T31" fmla="*/ 210 h 233"/>
                <a:gd name="T32" fmla="*/ 234 w 285"/>
                <a:gd name="T33" fmla="*/ 188 h 233"/>
                <a:gd name="T34" fmla="*/ 208 w 285"/>
                <a:gd name="T35" fmla="*/ 166 h 233"/>
                <a:gd name="T36" fmla="*/ 180 w 285"/>
                <a:gd name="T37" fmla="*/ 146 h 233"/>
                <a:gd name="T38" fmla="*/ 170 w 285"/>
                <a:gd name="T39" fmla="*/ 141 h 233"/>
                <a:gd name="T40" fmla="*/ 161 w 285"/>
                <a:gd name="T41" fmla="*/ 131 h 233"/>
                <a:gd name="T42" fmla="*/ 137 w 285"/>
                <a:gd name="T43" fmla="*/ 112 h 233"/>
                <a:gd name="T44" fmla="*/ 113 w 285"/>
                <a:gd name="T45" fmla="*/ 94 h 233"/>
                <a:gd name="T46" fmla="*/ 89 w 285"/>
                <a:gd name="T47" fmla="*/ 75 h 233"/>
                <a:gd name="T48" fmla="*/ 63 w 285"/>
                <a:gd name="T49" fmla="*/ 58 h 233"/>
                <a:gd name="T50" fmla="*/ 56 w 285"/>
                <a:gd name="T51" fmla="*/ 55 h 233"/>
                <a:gd name="T52" fmla="*/ 47 w 285"/>
                <a:gd name="T53" fmla="*/ 51 h 233"/>
                <a:gd name="T54" fmla="*/ 36 w 285"/>
                <a:gd name="T55" fmla="*/ 42 h 233"/>
                <a:gd name="T56" fmla="*/ 25 w 285"/>
                <a:gd name="T57" fmla="*/ 34 h 233"/>
                <a:gd name="T58" fmla="*/ 12 w 285"/>
                <a:gd name="T59" fmla="*/ 25 h 233"/>
                <a:gd name="T60" fmla="*/ 0 w 285"/>
                <a:gd name="T61" fmla="*/ 14 h 233"/>
                <a:gd name="T62" fmla="*/ 9 w 285"/>
                <a:gd name="T63" fmla="*/ 4 h 233"/>
                <a:gd name="T64" fmla="*/ 22 w 285"/>
                <a:gd name="T65" fmla="*/ 12 h 233"/>
                <a:gd name="T66" fmla="*/ 33 w 285"/>
                <a:gd name="T67" fmla="*/ 21 h 233"/>
                <a:gd name="T68" fmla="*/ 45 w 285"/>
                <a:gd name="T69" fmla="*/ 31 h 23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85"/>
                <a:gd name="T106" fmla="*/ 0 h 233"/>
                <a:gd name="T107" fmla="*/ 285 w 285"/>
                <a:gd name="T108" fmla="*/ 233 h 23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85" h="233">
                  <a:moveTo>
                    <a:pt x="50" y="37"/>
                  </a:moveTo>
                  <a:lnTo>
                    <a:pt x="52" y="35"/>
                  </a:lnTo>
                  <a:lnTo>
                    <a:pt x="67" y="48"/>
                  </a:lnTo>
                  <a:lnTo>
                    <a:pt x="82" y="59"/>
                  </a:lnTo>
                  <a:lnTo>
                    <a:pt x="97" y="72"/>
                  </a:lnTo>
                  <a:lnTo>
                    <a:pt x="113" y="84"/>
                  </a:lnTo>
                  <a:lnTo>
                    <a:pt x="127" y="95"/>
                  </a:lnTo>
                  <a:lnTo>
                    <a:pt x="143" y="108"/>
                  </a:lnTo>
                  <a:lnTo>
                    <a:pt x="157" y="119"/>
                  </a:lnTo>
                  <a:lnTo>
                    <a:pt x="173" y="132"/>
                  </a:lnTo>
                  <a:lnTo>
                    <a:pt x="174" y="132"/>
                  </a:lnTo>
                  <a:lnTo>
                    <a:pt x="176" y="134"/>
                  </a:lnTo>
                  <a:lnTo>
                    <a:pt x="176" y="136"/>
                  </a:lnTo>
                  <a:lnTo>
                    <a:pt x="177" y="138"/>
                  </a:lnTo>
                  <a:lnTo>
                    <a:pt x="186" y="142"/>
                  </a:lnTo>
                  <a:lnTo>
                    <a:pt x="194" y="148"/>
                  </a:lnTo>
                  <a:lnTo>
                    <a:pt x="203" y="153"/>
                  </a:lnTo>
                  <a:lnTo>
                    <a:pt x="210" y="161"/>
                  </a:lnTo>
                  <a:lnTo>
                    <a:pt x="218" y="168"/>
                  </a:lnTo>
                  <a:lnTo>
                    <a:pt x="225" y="175"/>
                  </a:lnTo>
                  <a:lnTo>
                    <a:pt x="233" y="182"/>
                  </a:lnTo>
                  <a:lnTo>
                    <a:pt x="241" y="188"/>
                  </a:lnTo>
                  <a:lnTo>
                    <a:pt x="247" y="195"/>
                  </a:lnTo>
                  <a:lnTo>
                    <a:pt x="253" y="200"/>
                  </a:lnTo>
                  <a:lnTo>
                    <a:pt x="258" y="206"/>
                  </a:lnTo>
                  <a:lnTo>
                    <a:pt x="265" y="212"/>
                  </a:lnTo>
                  <a:lnTo>
                    <a:pt x="271" y="216"/>
                  </a:lnTo>
                  <a:lnTo>
                    <a:pt x="277" y="222"/>
                  </a:lnTo>
                  <a:lnTo>
                    <a:pt x="281" y="228"/>
                  </a:lnTo>
                  <a:lnTo>
                    <a:pt x="285" y="233"/>
                  </a:lnTo>
                  <a:lnTo>
                    <a:pt x="272" y="222"/>
                  </a:lnTo>
                  <a:lnTo>
                    <a:pt x="260" y="210"/>
                  </a:lnTo>
                  <a:lnTo>
                    <a:pt x="247" y="199"/>
                  </a:lnTo>
                  <a:lnTo>
                    <a:pt x="234" y="188"/>
                  </a:lnTo>
                  <a:lnTo>
                    <a:pt x="221" y="176"/>
                  </a:lnTo>
                  <a:lnTo>
                    <a:pt x="208" y="166"/>
                  </a:lnTo>
                  <a:lnTo>
                    <a:pt x="194" y="156"/>
                  </a:lnTo>
                  <a:lnTo>
                    <a:pt x="180" y="146"/>
                  </a:lnTo>
                  <a:lnTo>
                    <a:pt x="174" y="143"/>
                  </a:lnTo>
                  <a:lnTo>
                    <a:pt x="170" y="141"/>
                  </a:lnTo>
                  <a:lnTo>
                    <a:pt x="167" y="135"/>
                  </a:lnTo>
                  <a:lnTo>
                    <a:pt x="161" y="131"/>
                  </a:lnTo>
                  <a:lnTo>
                    <a:pt x="149" y="122"/>
                  </a:lnTo>
                  <a:lnTo>
                    <a:pt x="137" y="112"/>
                  </a:lnTo>
                  <a:lnTo>
                    <a:pt x="124" y="104"/>
                  </a:lnTo>
                  <a:lnTo>
                    <a:pt x="113" y="94"/>
                  </a:lnTo>
                  <a:lnTo>
                    <a:pt x="100" y="85"/>
                  </a:lnTo>
                  <a:lnTo>
                    <a:pt x="89" y="75"/>
                  </a:lnTo>
                  <a:lnTo>
                    <a:pt x="76" y="67"/>
                  </a:lnTo>
                  <a:lnTo>
                    <a:pt x="63" y="58"/>
                  </a:lnTo>
                  <a:lnTo>
                    <a:pt x="60" y="57"/>
                  </a:lnTo>
                  <a:lnTo>
                    <a:pt x="56" y="55"/>
                  </a:lnTo>
                  <a:lnTo>
                    <a:pt x="52" y="54"/>
                  </a:lnTo>
                  <a:lnTo>
                    <a:pt x="47" y="51"/>
                  </a:lnTo>
                  <a:lnTo>
                    <a:pt x="42" y="47"/>
                  </a:lnTo>
                  <a:lnTo>
                    <a:pt x="36" y="42"/>
                  </a:lnTo>
                  <a:lnTo>
                    <a:pt x="30" y="38"/>
                  </a:lnTo>
                  <a:lnTo>
                    <a:pt x="25" y="34"/>
                  </a:lnTo>
                  <a:lnTo>
                    <a:pt x="17" y="29"/>
                  </a:lnTo>
                  <a:lnTo>
                    <a:pt x="12" y="25"/>
                  </a:lnTo>
                  <a:lnTo>
                    <a:pt x="6" y="20"/>
                  </a:lnTo>
                  <a:lnTo>
                    <a:pt x="0" y="14"/>
                  </a:lnTo>
                  <a:lnTo>
                    <a:pt x="3" y="0"/>
                  </a:lnTo>
                  <a:lnTo>
                    <a:pt x="9" y="4"/>
                  </a:lnTo>
                  <a:lnTo>
                    <a:pt x="15" y="8"/>
                  </a:lnTo>
                  <a:lnTo>
                    <a:pt x="22" y="12"/>
                  </a:lnTo>
                  <a:lnTo>
                    <a:pt x="27" y="17"/>
                  </a:lnTo>
                  <a:lnTo>
                    <a:pt x="33" y="21"/>
                  </a:lnTo>
                  <a:lnTo>
                    <a:pt x="39" y="27"/>
                  </a:lnTo>
                  <a:lnTo>
                    <a:pt x="45" y="31"/>
                  </a:lnTo>
                  <a:lnTo>
                    <a:pt x="50" y="37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14" name="Freeform 661"/>
            <p:cNvSpPr>
              <a:spLocks/>
            </p:cNvSpPr>
            <p:nvPr/>
          </p:nvSpPr>
          <p:spPr bwMode="auto">
            <a:xfrm>
              <a:off x="3268" y="2922"/>
              <a:ext cx="239" cy="221"/>
            </a:xfrm>
            <a:custGeom>
              <a:avLst/>
              <a:gdLst>
                <a:gd name="T0" fmla="*/ 6 w 239"/>
                <a:gd name="T1" fmla="*/ 1 h 221"/>
                <a:gd name="T2" fmla="*/ 20 w 239"/>
                <a:gd name="T3" fmla="*/ 14 h 221"/>
                <a:gd name="T4" fmla="*/ 36 w 239"/>
                <a:gd name="T5" fmla="*/ 27 h 221"/>
                <a:gd name="T6" fmla="*/ 50 w 239"/>
                <a:gd name="T7" fmla="*/ 40 h 221"/>
                <a:gd name="T8" fmla="*/ 64 w 239"/>
                <a:gd name="T9" fmla="*/ 53 h 221"/>
                <a:gd name="T10" fmla="*/ 78 w 239"/>
                <a:gd name="T11" fmla="*/ 66 h 221"/>
                <a:gd name="T12" fmla="*/ 93 w 239"/>
                <a:gd name="T13" fmla="*/ 77 h 221"/>
                <a:gd name="T14" fmla="*/ 107 w 239"/>
                <a:gd name="T15" fmla="*/ 90 h 221"/>
                <a:gd name="T16" fmla="*/ 123 w 239"/>
                <a:gd name="T17" fmla="*/ 101 h 221"/>
                <a:gd name="T18" fmla="*/ 137 w 239"/>
                <a:gd name="T19" fmla="*/ 115 h 221"/>
                <a:gd name="T20" fmla="*/ 153 w 239"/>
                <a:gd name="T21" fmla="*/ 128 h 221"/>
                <a:gd name="T22" fmla="*/ 167 w 239"/>
                <a:gd name="T23" fmla="*/ 141 h 221"/>
                <a:gd name="T24" fmla="*/ 182 w 239"/>
                <a:gd name="T25" fmla="*/ 154 h 221"/>
                <a:gd name="T26" fmla="*/ 197 w 239"/>
                <a:gd name="T27" fmla="*/ 167 h 221"/>
                <a:gd name="T28" fmla="*/ 211 w 239"/>
                <a:gd name="T29" fmla="*/ 180 h 221"/>
                <a:gd name="T30" fmla="*/ 225 w 239"/>
                <a:gd name="T31" fmla="*/ 194 h 221"/>
                <a:gd name="T32" fmla="*/ 239 w 239"/>
                <a:gd name="T33" fmla="*/ 208 h 221"/>
                <a:gd name="T34" fmla="*/ 239 w 239"/>
                <a:gd name="T35" fmla="*/ 211 h 221"/>
                <a:gd name="T36" fmla="*/ 239 w 239"/>
                <a:gd name="T37" fmla="*/ 214 h 221"/>
                <a:gd name="T38" fmla="*/ 239 w 239"/>
                <a:gd name="T39" fmla="*/ 218 h 221"/>
                <a:gd name="T40" fmla="*/ 239 w 239"/>
                <a:gd name="T41" fmla="*/ 221 h 221"/>
                <a:gd name="T42" fmla="*/ 237 w 239"/>
                <a:gd name="T43" fmla="*/ 221 h 221"/>
                <a:gd name="T44" fmla="*/ 221 w 239"/>
                <a:gd name="T45" fmla="*/ 208 h 221"/>
                <a:gd name="T46" fmla="*/ 207 w 239"/>
                <a:gd name="T47" fmla="*/ 195 h 221"/>
                <a:gd name="T48" fmla="*/ 191 w 239"/>
                <a:gd name="T49" fmla="*/ 182 h 221"/>
                <a:gd name="T50" fmla="*/ 177 w 239"/>
                <a:gd name="T51" fmla="*/ 168 h 221"/>
                <a:gd name="T52" fmla="*/ 163 w 239"/>
                <a:gd name="T53" fmla="*/ 155 h 221"/>
                <a:gd name="T54" fmla="*/ 147 w 239"/>
                <a:gd name="T55" fmla="*/ 141 h 221"/>
                <a:gd name="T56" fmla="*/ 133 w 239"/>
                <a:gd name="T57" fmla="*/ 128 h 221"/>
                <a:gd name="T58" fmla="*/ 118 w 239"/>
                <a:gd name="T59" fmla="*/ 114 h 221"/>
                <a:gd name="T60" fmla="*/ 103 w 239"/>
                <a:gd name="T61" fmla="*/ 100 h 221"/>
                <a:gd name="T62" fmla="*/ 88 w 239"/>
                <a:gd name="T63" fmla="*/ 85 h 221"/>
                <a:gd name="T64" fmla="*/ 74 w 239"/>
                <a:gd name="T65" fmla="*/ 73 h 221"/>
                <a:gd name="T66" fmla="*/ 60 w 239"/>
                <a:gd name="T67" fmla="*/ 58 h 221"/>
                <a:gd name="T68" fmla="*/ 44 w 239"/>
                <a:gd name="T69" fmla="*/ 46 h 221"/>
                <a:gd name="T70" fmla="*/ 30 w 239"/>
                <a:gd name="T71" fmla="*/ 31 h 221"/>
                <a:gd name="T72" fmla="*/ 14 w 239"/>
                <a:gd name="T73" fmla="*/ 19 h 221"/>
                <a:gd name="T74" fmla="*/ 0 w 239"/>
                <a:gd name="T75" fmla="*/ 6 h 221"/>
                <a:gd name="T76" fmla="*/ 0 w 239"/>
                <a:gd name="T77" fmla="*/ 0 h 221"/>
                <a:gd name="T78" fmla="*/ 6 w 239"/>
                <a:gd name="T79" fmla="*/ 1 h 22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39"/>
                <a:gd name="T121" fmla="*/ 0 h 221"/>
                <a:gd name="T122" fmla="*/ 239 w 239"/>
                <a:gd name="T123" fmla="*/ 221 h 22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39" h="221">
                  <a:moveTo>
                    <a:pt x="6" y="1"/>
                  </a:moveTo>
                  <a:lnTo>
                    <a:pt x="20" y="14"/>
                  </a:lnTo>
                  <a:lnTo>
                    <a:pt x="36" y="27"/>
                  </a:lnTo>
                  <a:lnTo>
                    <a:pt x="50" y="40"/>
                  </a:lnTo>
                  <a:lnTo>
                    <a:pt x="64" y="53"/>
                  </a:lnTo>
                  <a:lnTo>
                    <a:pt x="78" y="66"/>
                  </a:lnTo>
                  <a:lnTo>
                    <a:pt x="93" y="77"/>
                  </a:lnTo>
                  <a:lnTo>
                    <a:pt x="107" y="90"/>
                  </a:lnTo>
                  <a:lnTo>
                    <a:pt x="123" y="101"/>
                  </a:lnTo>
                  <a:lnTo>
                    <a:pt x="137" y="115"/>
                  </a:lnTo>
                  <a:lnTo>
                    <a:pt x="153" y="128"/>
                  </a:lnTo>
                  <a:lnTo>
                    <a:pt x="167" y="141"/>
                  </a:lnTo>
                  <a:lnTo>
                    <a:pt x="182" y="154"/>
                  </a:lnTo>
                  <a:lnTo>
                    <a:pt x="197" y="167"/>
                  </a:lnTo>
                  <a:lnTo>
                    <a:pt x="211" y="180"/>
                  </a:lnTo>
                  <a:lnTo>
                    <a:pt x="225" y="194"/>
                  </a:lnTo>
                  <a:lnTo>
                    <a:pt x="239" y="208"/>
                  </a:lnTo>
                  <a:lnTo>
                    <a:pt x="239" y="211"/>
                  </a:lnTo>
                  <a:lnTo>
                    <a:pt x="239" y="214"/>
                  </a:lnTo>
                  <a:lnTo>
                    <a:pt x="239" y="218"/>
                  </a:lnTo>
                  <a:lnTo>
                    <a:pt x="239" y="221"/>
                  </a:lnTo>
                  <a:lnTo>
                    <a:pt x="237" y="221"/>
                  </a:lnTo>
                  <a:lnTo>
                    <a:pt x="221" y="208"/>
                  </a:lnTo>
                  <a:lnTo>
                    <a:pt x="207" y="195"/>
                  </a:lnTo>
                  <a:lnTo>
                    <a:pt x="191" y="182"/>
                  </a:lnTo>
                  <a:lnTo>
                    <a:pt x="177" y="168"/>
                  </a:lnTo>
                  <a:lnTo>
                    <a:pt x="163" y="155"/>
                  </a:lnTo>
                  <a:lnTo>
                    <a:pt x="147" y="141"/>
                  </a:lnTo>
                  <a:lnTo>
                    <a:pt x="133" y="128"/>
                  </a:lnTo>
                  <a:lnTo>
                    <a:pt x="118" y="114"/>
                  </a:lnTo>
                  <a:lnTo>
                    <a:pt x="103" y="100"/>
                  </a:lnTo>
                  <a:lnTo>
                    <a:pt x="88" y="85"/>
                  </a:lnTo>
                  <a:lnTo>
                    <a:pt x="74" y="73"/>
                  </a:lnTo>
                  <a:lnTo>
                    <a:pt x="60" y="58"/>
                  </a:lnTo>
                  <a:lnTo>
                    <a:pt x="44" y="46"/>
                  </a:lnTo>
                  <a:lnTo>
                    <a:pt x="30" y="31"/>
                  </a:lnTo>
                  <a:lnTo>
                    <a:pt x="14" y="19"/>
                  </a:lnTo>
                  <a:lnTo>
                    <a:pt x="0" y="6"/>
                  </a:lnTo>
                  <a:lnTo>
                    <a:pt x="0" y="0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15" name="Freeform 662"/>
            <p:cNvSpPr>
              <a:spLocks/>
            </p:cNvSpPr>
            <p:nvPr/>
          </p:nvSpPr>
          <p:spPr bwMode="auto">
            <a:xfrm>
              <a:off x="3549" y="2939"/>
              <a:ext cx="25" cy="29"/>
            </a:xfrm>
            <a:custGeom>
              <a:avLst/>
              <a:gdLst>
                <a:gd name="T0" fmla="*/ 24 w 25"/>
                <a:gd name="T1" fmla="*/ 20 h 29"/>
                <a:gd name="T2" fmla="*/ 25 w 25"/>
                <a:gd name="T3" fmla="*/ 23 h 29"/>
                <a:gd name="T4" fmla="*/ 25 w 25"/>
                <a:gd name="T5" fmla="*/ 24 h 29"/>
                <a:gd name="T6" fmla="*/ 25 w 25"/>
                <a:gd name="T7" fmla="*/ 27 h 29"/>
                <a:gd name="T8" fmla="*/ 25 w 25"/>
                <a:gd name="T9" fmla="*/ 29 h 29"/>
                <a:gd name="T10" fmla="*/ 23 w 25"/>
                <a:gd name="T11" fmla="*/ 29 h 29"/>
                <a:gd name="T12" fmla="*/ 0 w 25"/>
                <a:gd name="T13" fmla="*/ 0 h 29"/>
                <a:gd name="T14" fmla="*/ 24 w 25"/>
                <a:gd name="T15" fmla="*/ 20 h 2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29"/>
                <a:gd name="T26" fmla="*/ 25 w 25"/>
                <a:gd name="T27" fmla="*/ 29 h 2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29">
                  <a:moveTo>
                    <a:pt x="24" y="20"/>
                  </a:moveTo>
                  <a:lnTo>
                    <a:pt x="25" y="23"/>
                  </a:lnTo>
                  <a:lnTo>
                    <a:pt x="25" y="24"/>
                  </a:lnTo>
                  <a:lnTo>
                    <a:pt x="25" y="27"/>
                  </a:lnTo>
                  <a:lnTo>
                    <a:pt x="25" y="29"/>
                  </a:lnTo>
                  <a:lnTo>
                    <a:pt x="23" y="29"/>
                  </a:lnTo>
                  <a:lnTo>
                    <a:pt x="0" y="0"/>
                  </a:lnTo>
                  <a:lnTo>
                    <a:pt x="24" y="2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16" name="Freeform 663"/>
            <p:cNvSpPr>
              <a:spLocks/>
            </p:cNvSpPr>
            <p:nvPr/>
          </p:nvSpPr>
          <p:spPr bwMode="auto">
            <a:xfrm>
              <a:off x="2579" y="2949"/>
              <a:ext cx="284" cy="220"/>
            </a:xfrm>
            <a:custGeom>
              <a:avLst/>
              <a:gdLst>
                <a:gd name="T0" fmla="*/ 61 w 284"/>
                <a:gd name="T1" fmla="*/ 44 h 220"/>
                <a:gd name="T2" fmla="*/ 86 w 284"/>
                <a:gd name="T3" fmla="*/ 63 h 220"/>
                <a:gd name="T4" fmla="*/ 111 w 284"/>
                <a:gd name="T5" fmla="*/ 83 h 220"/>
                <a:gd name="T6" fmla="*/ 136 w 284"/>
                <a:gd name="T7" fmla="*/ 103 h 220"/>
                <a:gd name="T8" fmla="*/ 158 w 284"/>
                <a:gd name="T9" fmla="*/ 118 h 220"/>
                <a:gd name="T10" fmla="*/ 173 w 284"/>
                <a:gd name="T11" fmla="*/ 131 h 220"/>
                <a:gd name="T12" fmla="*/ 189 w 284"/>
                <a:gd name="T13" fmla="*/ 143 h 220"/>
                <a:gd name="T14" fmla="*/ 205 w 284"/>
                <a:gd name="T15" fmla="*/ 155 h 220"/>
                <a:gd name="T16" fmla="*/ 222 w 284"/>
                <a:gd name="T17" fmla="*/ 170 h 220"/>
                <a:gd name="T18" fmla="*/ 239 w 284"/>
                <a:gd name="T19" fmla="*/ 185 h 220"/>
                <a:gd name="T20" fmla="*/ 257 w 284"/>
                <a:gd name="T21" fmla="*/ 200 h 220"/>
                <a:gd name="T22" fmla="*/ 276 w 284"/>
                <a:gd name="T23" fmla="*/ 212 h 220"/>
                <a:gd name="T24" fmla="*/ 277 w 284"/>
                <a:gd name="T25" fmla="*/ 215 h 220"/>
                <a:gd name="T26" fmla="*/ 263 w 284"/>
                <a:gd name="T27" fmla="*/ 205 h 220"/>
                <a:gd name="T28" fmla="*/ 249 w 284"/>
                <a:gd name="T29" fmla="*/ 197 h 220"/>
                <a:gd name="T30" fmla="*/ 235 w 284"/>
                <a:gd name="T31" fmla="*/ 187 h 220"/>
                <a:gd name="T32" fmla="*/ 225 w 284"/>
                <a:gd name="T33" fmla="*/ 180 h 220"/>
                <a:gd name="T34" fmla="*/ 220 w 284"/>
                <a:gd name="T35" fmla="*/ 175 h 220"/>
                <a:gd name="T36" fmla="*/ 216 w 284"/>
                <a:gd name="T37" fmla="*/ 174 h 220"/>
                <a:gd name="T38" fmla="*/ 190 w 284"/>
                <a:gd name="T39" fmla="*/ 151 h 220"/>
                <a:gd name="T40" fmla="*/ 189 w 284"/>
                <a:gd name="T41" fmla="*/ 151 h 220"/>
                <a:gd name="T42" fmla="*/ 168 w 284"/>
                <a:gd name="T43" fmla="*/ 135 h 220"/>
                <a:gd name="T44" fmla="*/ 126 w 284"/>
                <a:gd name="T45" fmla="*/ 103 h 220"/>
                <a:gd name="T46" fmla="*/ 84 w 284"/>
                <a:gd name="T47" fmla="*/ 71 h 220"/>
                <a:gd name="T48" fmla="*/ 41 w 284"/>
                <a:gd name="T49" fmla="*/ 41 h 220"/>
                <a:gd name="T50" fmla="*/ 14 w 284"/>
                <a:gd name="T51" fmla="*/ 26 h 220"/>
                <a:gd name="T52" fmla="*/ 5 w 284"/>
                <a:gd name="T53" fmla="*/ 21 h 220"/>
                <a:gd name="T54" fmla="*/ 1 w 284"/>
                <a:gd name="T55" fmla="*/ 14 h 220"/>
                <a:gd name="T56" fmla="*/ 0 w 284"/>
                <a:gd name="T57" fmla="*/ 4 h 220"/>
                <a:gd name="T58" fmla="*/ 8 w 284"/>
                <a:gd name="T59" fmla="*/ 4 h 220"/>
                <a:gd name="T60" fmla="*/ 19 w 284"/>
                <a:gd name="T61" fmla="*/ 13 h 220"/>
                <a:gd name="T62" fmla="*/ 31 w 284"/>
                <a:gd name="T63" fmla="*/ 23 h 220"/>
                <a:gd name="T64" fmla="*/ 42 w 284"/>
                <a:gd name="T65" fmla="*/ 31 h 22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84"/>
                <a:gd name="T100" fmla="*/ 0 h 220"/>
                <a:gd name="T101" fmla="*/ 284 w 284"/>
                <a:gd name="T102" fmla="*/ 220 h 22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84" h="220">
                  <a:moveTo>
                    <a:pt x="48" y="36"/>
                  </a:moveTo>
                  <a:lnTo>
                    <a:pt x="61" y="44"/>
                  </a:lnTo>
                  <a:lnTo>
                    <a:pt x="74" y="53"/>
                  </a:lnTo>
                  <a:lnTo>
                    <a:pt x="86" y="63"/>
                  </a:lnTo>
                  <a:lnTo>
                    <a:pt x="99" y="73"/>
                  </a:lnTo>
                  <a:lnTo>
                    <a:pt x="111" y="83"/>
                  </a:lnTo>
                  <a:lnTo>
                    <a:pt x="123" y="93"/>
                  </a:lnTo>
                  <a:lnTo>
                    <a:pt x="136" y="103"/>
                  </a:lnTo>
                  <a:lnTo>
                    <a:pt x="149" y="111"/>
                  </a:lnTo>
                  <a:lnTo>
                    <a:pt x="158" y="118"/>
                  </a:lnTo>
                  <a:lnTo>
                    <a:pt x="166" y="125"/>
                  </a:lnTo>
                  <a:lnTo>
                    <a:pt x="173" y="131"/>
                  </a:lnTo>
                  <a:lnTo>
                    <a:pt x="182" y="137"/>
                  </a:lnTo>
                  <a:lnTo>
                    <a:pt x="189" y="143"/>
                  </a:lnTo>
                  <a:lnTo>
                    <a:pt x="196" y="148"/>
                  </a:lnTo>
                  <a:lnTo>
                    <a:pt x="205" y="155"/>
                  </a:lnTo>
                  <a:lnTo>
                    <a:pt x="213" y="163"/>
                  </a:lnTo>
                  <a:lnTo>
                    <a:pt x="222" y="170"/>
                  </a:lnTo>
                  <a:lnTo>
                    <a:pt x="230" y="177"/>
                  </a:lnTo>
                  <a:lnTo>
                    <a:pt x="239" y="185"/>
                  </a:lnTo>
                  <a:lnTo>
                    <a:pt x="249" y="192"/>
                  </a:lnTo>
                  <a:lnTo>
                    <a:pt x="257" y="200"/>
                  </a:lnTo>
                  <a:lnTo>
                    <a:pt x="266" y="207"/>
                  </a:lnTo>
                  <a:lnTo>
                    <a:pt x="276" y="212"/>
                  </a:lnTo>
                  <a:lnTo>
                    <a:pt x="284" y="220"/>
                  </a:lnTo>
                  <a:lnTo>
                    <a:pt x="277" y="215"/>
                  </a:lnTo>
                  <a:lnTo>
                    <a:pt x="270" y="210"/>
                  </a:lnTo>
                  <a:lnTo>
                    <a:pt x="263" y="205"/>
                  </a:lnTo>
                  <a:lnTo>
                    <a:pt x="256" y="201"/>
                  </a:lnTo>
                  <a:lnTo>
                    <a:pt x="249" y="197"/>
                  </a:lnTo>
                  <a:lnTo>
                    <a:pt x="242" y="191"/>
                  </a:lnTo>
                  <a:lnTo>
                    <a:pt x="235" y="187"/>
                  </a:lnTo>
                  <a:lnTo>
                    <a:pt x="227" y="181"/>
                  </a:lnTo>
                  <a:lnTo>
                    <a:pt x="225" y="180"/>
                  </a:lnTo>
                  <a:lnTo>
                    <a:pt x="222" y="178"/>
                  </a:lnTo>
                  <a:lnTo>
                    <a:pt x="220" y="175"/>
                  </a:lnTo>
                  <a:lnTo>
                    <a:pt x="217" y="174"/>
                  </a:lnTo>
                  <a:lnTo>
                    <a:pt x="216" y="174"/>
                  </a:lnTo>
                  <a:lnTo>
                    <a:pt x="190" y="151"/>
                  </a:lnTo>
                  <a:lnTo>
                    <a:pt x="189" y="151"/>
                  </a:lnTo>
                  <a:lnTo>
                    <a:pt x="188" y="151"/>
                  </a:lnTo>
                  <a:lnTo>
                    <a:pt x="168" y="135"/>
                  </a:lnTo>
                  <a:lnTo>
                    <a:pt x="146" y="120"/>
                  </a:lnTo>
                  <a:lnTo>
                    <a:pt x="126" y="103"/>
                  </a:lnTo>
                  <a:lnTo>
                    <a:pt x="105" y="87"/>
                  </a:lnTo>
                  <a:lnTo>
                    <a:pt x="84" y="71"/>
                  </a:lnTo>
                  <a:lnTo>
                    <a:pt x="62" y="57"/>
                  </a:lnTo>
                  <a:lnTo>
                    <a:pt x="41" y="41"/>
                  </a:lnTo>
                  <a:lnTo>
                    <a:pt x="19" y="27"/>
                  </a:lnTo>
                  <a:lnTo>
                    <a:pt x="14" y="26"/>
                  </a:lnTo>
                  <a:lnTo>
                    <a:pt x="9" y="24"/>
                  </a:lnTo>
                  <a:lnTo>
                    <a:pt x="5" y="21"/>
                  </a:lnTo>
                  <a:lnTo>
                    <a:pt x="1" y="19"/>
                  </a:lnTo>
                  <a:lnTo>
                    <a:pt x="1" y="14"/>
                  </a:lnTo>
                  <a:lnTo>
                    <a:pt x="1" y="9"/>
                  </a:lnTo>
                  <a:lnTo>
                    <a:pt x="0" y="4"/>
                  </a:lnTo>
                  <a:lnTo>
                    <a:pt x="1" y="0"/>
                  </a:lnTo>
                  <a:lnTo>
                    <a:pt x="8" y="4"/>
                  </a:lnTo>
                  <a:lnTo>
                    <a:pt x="14" y="9"/>
                  </a:lnTo>
                  <a:lnTo>
                    <a:pt x="19" y="13"/>
                  </a:lnTo>
                  <a:lnTo>
                    <a:pt x="25" y="17"/>
                  </a:lnTo>
                  <a:lnTo>
                    <a:pt x="31" y="23"/>
                  </a:lnTo>
                  <a:lnTo>
                    <a:pt x="37" y="27"/>
                  </a:lnTo>
                  <a:lnTo>
                    <a:pt x="42" y="31"/>
                  </a:lnTo>
                  <a:lnTo>
                    <a:pt x="48" y="36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17" name="Freeform 664"/>
            <p:cNvSpPr>
              <a:spLocks/>
            </p:cNvSpPr>
            <p:nvPr/>
          </p:nvSpPr>
          <p:spPr bwMode="auto">
            <a:xfrm>
              <a:off x="3268" y="2955"/>
              <a:ext cx="239" cy="219"/>
            </a:xfrm>
            <a:custGeom>
              <a:avLst/>
              <a:gdLst>
                <a:gd name="T0" fmla="*/ 30 w 239"/>
                <a:gd name="T1" fmla="*/ 23 h 219"/>
                <a:gd name="T2" fmla="*/ 56 w 239"/>
                <a:gd name="T3" fmla="*/ 44 h 219"/>
                <a:gd name="T4" fmla="*/ 80 w 239"/>
                <a:gd name="T5" fmla="*/ 65 h 219"/>
                <a:gd name="T6" fmla="*/ 104 w 239"/>
                <a:gd name="T7" fmla="*/ 87 h 219"/>
                <a:gd name="T8" fmla="*/ 130 w 239"/>
                <a:gd name="T9" fmla="*/ 109 h 219"/>
                <a:gd name="T10" fmla="*/ 154 w 239"/>
                <a:gd name="T11" fmla="*/ 132 h 219"/>
                <a:gd name="T12" fmla="*/ 178 w 239"/>
                <a:gd name="T13" fmla="*/ 154 h 219"/>
                <a:gd name="T14" fmla="*/ 202 w 239"/>
                <a:gd name="T15" fmla="*/ 175 h 219"/>
                <a:gd name="T16" fmla="*/ 228 w 239"/>
                <a:gd name="T17" fmla="*/ 196 h 219"/>
                <a:gd name="T18" fmla="*/ 234 w 239"/>
                <a:gd name="T19" fmla="*/ 201 h 219"/>
                <a:gd name="T20" fmla="*/ 238 w 239"/>
                <a:gd name="T21" fmla="*/ 206 h 219"/>
                <a:gd name="T22" fmla="*/ 239 w 239"/>
                <a:gd name="T23" fmla="*/ 212 h 219"/>
                <a:gd name="T24" fmla="*/ 238 w 239"/>
                <a:gd name="T25" fmla="*/ 219 h 219"/>
                <a:gd name="T26" fmla="*/ 235 w 239"/>
                <a:gd name="T27" fmla="*/ 219 h 219"/>
                <a:gd name="T28" fmla="*/ 211 w 239"/>
                <a:gd name="T29" fmla="*/ 199 h 219"/>
                <a:gd name="T30" fmla="*/ 188 w 239"/>
                <a:gd name="T31" fmla="*/ 179 h 219"/>
                <a:gd name="T32" fmla="*/ 165 w 239"/>
                <a:gd name="T33" fmla="*/ 158 h 219"/>
                <a:gd name="T34" fmla="*/ 143 w 239"/>
                <a:gd name="T35" fmla="*/ 137 h 219"/>
                <a:gd name="T36" fmla="*/ 120 w 239"/>
                <a:gd name="T37" fmla="*/ 114 h 219"/>
                <a:gd name="T38" fmla="*/ 97 w 239"/>
                <a:gd name="T39" fmla="*/ 92 h 219"/>
                <a:gd name="T40" fmla="*/ 74 w 239"/>
                <a:gd name="T41" fmla="*/ 71 h 219"/>
                <a:gd name="T42" fmla="*/ 50 w 239"/>
                <a:gd name="T43" fmla="*/ 51 h 219"/>
                <a:gd name="T44" fmla="*/ 44 w 239"/>
                <a:gd name="T45" fmla="*/ 44 h 219"/>
                <a:gd name="T46" fmla="*/ 39 w 239"/>
                <a:gd name="T47" fmla="*/ 38 h 219"/>
                <a:gd name="T48" fmla="*/ 33 w 239"/>
                <a:gd name="T49" fmla="*/ 33 h 219"/>
                <a:gd name="T50" fmla="*/ 26 w 239"/>
                <a:gd name="T51" fmla="*/ 27 h 219"/>
                <a:gd name="T52" fmla="*/ 20 w 239"/>
                <a:gd name="T53" fmla="*/ 21 h 219"/>
                <a:gd name="T54" fmla="*/ 13 w 239"/>
                <a:gd name="T55" fmla="*/ 15 h 219"/>
                <a:gd name="T56" fmla="*/ 7 w 239"/>
                <a:gd name="T57" fmla="*/ 11 h 219"/>
                <a:gd name="T58" fmla="*/ 0 w 239"/>
                <a:gd name="T59" fmla="*/ 5 h 219"/>
                <a:gd name="T60" fmla="*/ 2 w 239"/>
                <a:gd name="T61" fmla="*/ 0 h 219"/>
                <a:gd name="T62" fmla="*/ 9 w 239"/>
                <a:gd name="T63" fmla="*/ 4 h 219"/>
                <a:gd name="T64" fmla="*/ 16 w 239"/>
                <a:gd name="T65" fmla="*/ 11 h 219"/>
                <a:gd name="T66" fmla="*/ 23 w 239"/>
                <a:gd name="T67" fmla="*/ 17 h 219"/>
                <a:gd name="T68" fmla="*/ 30 w 239"/>
                <a:gd name="T69" fmla="*/ 23 h 21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39"/>
                <a:gd name="T106" fmla="*/ 0 h 219"/>
                <a:gd name="T107" fmla="*/ 239 w 239"/>
                <a:gd name="T108" fmla="*/ 219 h 21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39" h="219">
                  <a:moveTo>
                    <a:pt x="30" y="23"/>
                  </a:moveTo>
                  <a:lnTo>
                    <a:pt x="56" y="44"/>
                  </a:lnTo>
                  <a:lnTo>
                    <a:pt x="80" y="65"/>
                  </a:lnTo>
                  <a:lnTo>
                    <a:pt x="104" y="87"/>
                  </a:lnTo>
                  <a:lnTo>
                    <a:pt x="130" y="109"/>
                  </a:lnTo>
                  <a:lnTo>
                    <a:pt x="154" y="132"/>
                  </a:lnTo>
                  <a:lnTo>
                    <a:pt x="178" y="154"/>
                  </a:lnTo>
                  <a:lnTo>
                    <a:pt x="202" y="175"/>
                  </a:lnTo>
                  <a:lnTo>
                    <a:pt x="228" y="196"/>
                  </a:lnTo>
                  <a:lnTo>
                    <a:pt x="234" y="201"/>
                  </a:lnTo>
                  <a:lnTo>
                    <a:pt x="238" y="206"/>
                  </a:lnTo>
                  <a:lnTo>
                    <a:pt x="239" y="212"/>
                  </a:lnTo>
                  <a:lnTo>
                    <a:pt x="238" y="219"/>
                  </a:lnTo>
                  <a:lnTo>
                    <a:pt x="235" y="219"/>
                  </a:lnTo>
                  <a:lnTo>
                    <a:pt x="211" y="199"/>
                  </a:lnTo>
                  <a:lnTo>
                    <a:pt x="188" y="179"/>
                  </a:lnTo>
                  <a:lnTo>
                    <a:pt x="165" y="158"/>
                  </a:lnTo>
                  <a:lnTo>
                    <a:pt x="143" y="137"/>
                  </a:lnTo>
                  <a:lnTo>
                    <a:pt x="120" y="114"/>
                  </a:lnTo>
                  <a:lnTo>
                    <a:pt x="97" y="92"/>
                  </a:lnTo>
                  <a:lnTo>
                    <a:pt x="74" y="71"/>
                  </a:lnTo>
                  <a:lnTo>
                    <a:pt x="50" y="51"/>
                  </a:lnTo>
                  <a:lnTo>
                    <a:pt x="44" y="44"/>
                  </a:lnTo>
                  <a:lnTo>
                    <a:pt x="39" y="38"/>
                  </a:lnTo>
                  <a:lnTo>
                    <a:pt x="33" y="33"/>
                  </a:lnTo>
                  <a:lnTo>
                    <a:pt x="26" y="27"/>
                  </a:lnTo>
                  <a:lnTo>
                    <a:pt x="20" y="21"/>
                  </a:lnTo>
                  <a:lnTo>
                    <a:pt x="13" y="15"/>
                  </a:lnTo>
                  <a:lnTo>
                    <a:pt x="7" y="11"/>
                  </a:lnTo>
                  <a:lnTo>
                    <a:pt x="0" y="5"/>
                  </a:lnTo>
                  <a:lnTo>
                    <a:pt x="2" y="0"/>
                  </a:lnTo>
                  <a:lnTo>
                    <a:pt x="9" y="4"/>
                  </a:lnTo>
                  <a:lnTo>
                    <a:pt x="16" y="11"/>
                  </a:lnTo>
                  <a:lnTo>
                    <a:pt x="23" y="17"/>
                  </a:lnTo>
                  <a:lnTo>
                    <a:pt x="30" y="23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18" name="Freeform 665"/>
            <p:cNvSpPr>
              <a:spLocks/>
            </p:cNvSpPr>
            <p:nvPr/>
          </p:nvSpPr>
          <p:spPr bwMode="auto">
            <a:xfrm>
              <a:off x="2533" y="2962"/>
              <a:ext cx="27" cy="61"/>
            </a:xfrm>
            <a:custGeom>
              <a:avLst/>
              <a:gdLst>
                <a:gd name="T0" fmla="*/ 0 w 27"/>
                <a:gd name="T1" fmla="*/ 61 h 61"/>
                <a:gd name="T2" fmla="*/ 0 w 27"/>
                <a:gd name="T3" fmla="*/ 47 h 61"/>
                <a:gd name="T4" fmla="*/ 8 w 27"/>
                <a:gd name="T5" fmla="*/ 36 h 61"/>
                <a:gd name="T6" fmla="*/ 14 w 27"/>
                <a:gd name="T7" fmla="*/ 23 h 61"/>
                <a:gd name="T8" fmla="*/ 21 w 27"/>
                <a:gd name="T9" fmla="*/ 11 h 61"/>
                <a:gd name="T10" fmla="*/ 27 w 27"/>
                <a:gd name="T11" fmla="*/ 0 h 61"/>
                <a:gd name="T12" fmla="*/ 23 w 27"/>
                <a:gd name="T13" fmla="*/ 16 h 61"/>
                <a:gd name="T14" fmla="*/ 16 w 27"/>
                <a:gd name="T15" fmla="*/ 31 h 61"/>
                <a:gd name="T16" fmla="*/ 7 w 27"/>
                <a:gd name="T17" fmla="*/ 45 h 61"/>
                <a:gd name="T18" fmla="*/ 0 w 27"/>
                <a:gd name="T19" fmla="*/ 61 h 6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"/>
                <a:gd name="T31" fmla="*/ 0 h 61"/>
                <a:gd name="T32" fmla="*/ 27 w 27"/>
                <a:gd name="T33" fmla="*/ 61 h 6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" h="61">
                  <a:moveTo>
                    <a:pt x="0" y="61"/>
                  </a:moveTo>
                  <a:lnTo>
                    <a:pt x="0" y="47"/>
                  </a:lnTo>
                  <a:lnTo>
                    <a:pt x="8" y="36"/>
                  </a:lnTo>
                  <a:lnTo>
                    <a:pt x="14" y="23"/>
                  </a:lnTo>
                  <a:lnTo>
                    <a:pt x="21" y="11"/>
                  </a:lnTo>
                  <a:lnTo>
                    <a:pt x="27" y="0"/>
                  </a:lnTo>
                  <a:lnTo>
                    <a:pt x="23" y="16"/>
                  </a:lnTo>
                  <a:lnTo>
                    <a:pt x="16" y="31"/>
                  </a:lnTo>
                  <a:lnTo>
                    <a:pt x="7" y="45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19" name="Freeform 666"/>
            <p:cNvSpPr>
              <a:spLocks/>
            </p:cNvSpPr>
            <p:nvPr/>
          </p:nvSpPr>
          <p:spPr bwMode="auto">
            <a:xfrm>
              <a:off x="3550" y="2972"/>
              <a:ext cx="24" cy="31"/>
            </a:xfrm>
            <a:custGeom>
              <a:avLst/>
              <a:gdLst>
                <a:gd name="T0" fmla="*/ 24 w 24"/>
                <a:gd name="T1" fmla="*/ 31 h 31"/>
                <a:gd name="T2" fmla="*/ 17 w 24"/>
                <a:gd name="T3" fmla="*/ 24 h 31"/>
                <a:gd name="T4" fmla="*/ 13 w 24"/>
                <a:gd name="T5" fmla="*/ 16 h 31"/>
                <a:gd name="T6" fmla="*/ 7 w 24"/>
                <a:gd name="T7" fmla="*/ 8 h 31"/>
                <a:gd name="T8" fmla="*/ 0 w 24"/>
                <a:gd name="T9" fmla="*/ 0 h 31"/>
                <a:gd name="T10" fmla="*/ 9 w 24"/>
                <a:gd name="T11" fmla="*/ 7 h 31"/>
                <a:gd name="T12" fmla="*/ 19 w 24"/>
                <a:gd name="T13" fmla="*/ 13 h 31"/>
                <a:gd name="T14" fmla="*/ 24 w 24"/>
                <a:gd name="T15" fmla="*/ 20 h 31"/>
                <a:gd name="T16" fmla="*/ 24 w 24"/>
                <a:gd name="T17" fmla="*/ 31 h 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31"/>
                <a:gd name="T29" fmla="*/ 24 w 24"/>
                <a:gd name="T30" fmla="*/ 31 h 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31">
                  <a:moveTo>
                    <a:pt x="24" y="31"/>
                  </a:moveTo>
                  <a:lnTo>
                    <a:pt x="17" y="24"/>
                  </a:lnTo>
                  <a:lnTo>
                    <a:pt x="13" y="16"/>
                  </a:lnTo>
                  <a:lnTo>
                    <a:pt x="7" y="8"/>
                  </a:lnTo>
                  <a:lnTo>
                    <a:pt x="0" y="0"/>
                  </a:lnTo>
                  <a:lnTo>
                    <a:pt x="9" y="7"/>
                  </a:lnTo>
                  <a:lnTo>
                    <a:pt x="19" y="13"/>
                  </a:lnTo>
                  <a:lnTo>
                    <a:pt x="24" y="20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20" name="Freeform 667"/>
            <p:cNvSpPr>
              <a:spLocks/>
            </p:cNvSpPr>
            <p:nvPr/>
          </p:nvSpPr>
          <p:spPr bwMode="auto">
            <a:xfrm>
              <a:off x="2579" y="2978"/>
              <a:ext cx="245" cy="192"/>
            </a:xfrm>
            <a:custGeom>
              <a:avLst/>
              <a:gdLst>
                <a:gd name="T0" fmla="*/ 19 w 245"/>
                <a:gd name="T1" fmla="*/ 15 h 192"/>
                <a:gd name="T2" fmla="*/ 28 w 245"/>
                <a:gd name="T3" fmla="*/ 21 h 192"/>
                <a:gd name="T4" fmla="*/ 37 w 245"/>
                <a:gd name="T5" fmla="*/ 27 h 192"/>
                <a:gd name="T6" fmla="*/ 45 w 245"/>
                <a:gd name="T7" fmla="*/ 34 h 192"/>
                <a:gd name="T8" fmla="*/ 54 w 245"/>
                <a:gd name="T9" fmla="*/ 38 h 192"/>
                <a:gd name="T10" fmla="*/ 65 w 245"/>
                <a:gd name="T11" fmla="*/ 49 h 192"/>
                <a:gd name="T12" fmla="*/ 78 w 245"/>
                <a:gd name="T13" fmla="*/ 59 h 192"/>
                <a:gd name="T14" fmla="*/ 89 w 245"/>
                <a:gd name="T15" fmla="*/ 69 h 192"/>
                <a:gd name="T16" fmla="*/ 102 w 245"/>
                <a:gd name="T17" fmla="*/ 78 h 192"/>
                <a:gd name="T18" fmla="*/ 115 w 245"/>
                <a:gd name="T19" fmla="*/ 86 h 192"/>
                <a:gd name="T20" fmla="*/ 128 w 245"/>
                <a:gd name="T21" fmla="*/ 95 h 192"/>
                <a:gd name="T22" fmla="*/ 141 w 245"/>
                <a:gd name="T23" fmla="*/ 105 h 192"/>
                <a:gd name="T24" fmla="*/ 153 w 245"/>
                <a:gd name="T25" fmla="*/ 114 h 192"/>
                <a:gd name="T26" fmla="*/ 152 w 245"/>
                <a:gd name="T27" fmla="*/ 115 h 192"/>
                <a:gd name="T28" fmla="*/ 159 w 245"/>
                <a:gd name="T29" fmla="*/ 122 h 192"/>
                <a:gd name="T30" fmla="*/ 168 w 245"/>
                <a:gd name="T31" fmla="*/ 129 h 192"/>
                <a:gd name="T32" fmla="*/ 175 w 245"/>
                <a:gd name="T33" fmla="*/ 135 h 192"/>
                <a:gd name="T34" fmla="*/ 183 w 245"/>
                <a:gd name="T35" fmla="*/ 141 h 192"/>
                <a:gd name="T36" fmla="*/ 193 w 245"/>
                <a:gd name="T37" fmla="*/ 148 h 192"/>
                <a:gd name="T38" fmla="*/ 202 w 245"/>
                <a:gd name="T39" fmla="*/ 155 h 192"/>
                <a:gd name="T40" fmla="*/ 212 w 245"/>
                <a:gd name="T41" fmla="*/ 162 h 192"/>
                <a:gd name="T42" fmla="*/ 220 w 245"/>
                <a:gd name="T43" fmla="*/ 171 h 192"/>
                <a:gd name="T44" fmla="*/ 220 w 245"/>
                <a:gd name="T45" fmla="*/ 172 h 192"/>
                <a:gd name="T46" fmla="*/ 245 w 245"/>
                <a:gd name="T47" fmla="*/ 192 h 192"/>
                <a:gd name="T48" fmla="*/ 226 w 245"/>
                <a:gd name="T49" fmla="*/ 179 h 192"/>
                <a:gd name="T50" fmla="*/ 209 w 245"/>
                <a:gd name="T51" fmla="*/ 166 h 192"/>
                <a:gd name="T52" fmla="*/ 190 w 245"/>
                <a:gd name="T53" fmla="*/ 153 h 192"/>
                <a:gd name="T54" fmla="*/ 173 w 245"/>
                <a:gd name="T55" fmla="*/ 141 h 192"/>
                <a:gd name="T56" fmla="*/ 155 w 245"/>
                <a:gd name="T57" fmla="*/ 126 h 192"/>
                <a:gd name="T58" fmla="*/ 136 w 245"/>
                <a:gd name="T59" fmla="*/ 114 h 192"/>
                <a:gd name="T60" fmla="*/ 118 w 245"/>
                <a:gd name="T61" fmla="*/ 101 h 192"/>
                <a:gd name="T62" fmla="*/ 99 w 245"/>
                <a:gd name="T63" fmla="*/ 89 h 192"/>
                <a:gd name="T64" fmla="*/ 88 w 245"/>
                <a:gd name="T65" fmla="*/ 81 h 192"/>
                <a:gd name="T66" fmla="*/ 78 w 245"/>
                <a:gd name="T67" fmla="*/ 72 h 192"/>
                <a:gd name="T68" fmla="*/ 66 w 245"/>
                <a:gd name="T69" fmla="*/ 65 h 192"/>
                <a:gd name="T70" fmla="*/ 56 w 245"/>
                <a:gd name="T71" fmla="*/ 57 h 192"/>
                <a:gd name="T72" fmla="*/ 45 w 245"/>
                <a:gd name="T73" fmla="*/ 49 h 192"/>
                <a:gd name="T74" fmla="*/ 35 w 245"/>
                <a:gd name="T75" fmla="*/ 42 h 192"/>
                <a:gd name="T76" fmla="*/ 24 w 245"/>
                <a:gd name="T77" fmla="*/ 35 h 192"/>
                <a:gd name="T78" fmla="*/ 12 w 245"/>
                <a:gd name="T79" fmla="*/ 28 h 192"/>
                <a:gd name="T80" fmla="*/ 0 w 245"/>
                <a:gd name="T81" fmla="*/ 17 h 192"/>
                <a:gd name="T82" fmla="*/ 0 w 245"/>
                <a:gd name="T83" fmla="*/ 0 h 192"/>
                <a:gd name="T84" fmla="*/ 5 w 245"/>
                <a:gd name="T85" fmla="*/ 2 h 192"/>
                <a:gd name="T86" fmla="*/ 11 w 245"/>
                <a:gd name="T87" fmla="*/ 5 h 192"/>
                <a:gd name="T88" fmla="*/ 17 w 245"/>
                <a:gd name="T89" fmla="*/ 10 h 192"/>
                <a:gd name="T90" fmla="*/ 19 w 245"/>
                <a:gd name="T91" fmla="*/ 15 h 19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45"/>
                <a:gd name="T139" fmla="*/ 0 h 192"/>
                <a:gd name="T140" fmla="*/ 245 w 245"/>
                <a:gd name="T141" fmla="*/ 192 h 19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45" h="192">
                  <a:moveTo>
                    <a:pt x="19" y="15"/>
                  </a:moveTo>
                  <a:lnTo>
                    <a:pt x="28" y="21"/>
                  </a:lnTo>
                  <a:lnTo>
                    <a:pt x="37" y="27"/>
                  </a:lnTo>
                  <a:lnTo>
                    <a:pt x="45" y="34"/>
                  </a:lnTo>
                  <a:lnTo>
                    <a:pt x="54" y="38"/>
                  </a:lnTo>
                  <a:lnTo>
                    <a:pt x="65" y="49"/>
                  </a:lnTo>
                  <a:lnTo>
                    <a:pt x="78" y="59"/>
                  </a:lnTo>
                  <a:lnTo>
                    <a:pt x="89" y="69"/>
                  </a:lnTo>
                  <a:lnTo>
                    <a:pt x="102" y="78"/>
                  </a:lnTo>
                  <a:lnTo>
                    <a:pt x="115" y="86"/>
                  </a:lnTo>
                  <a:lnTo>
                    <a:pt x="128" y="95"/>
                  </a:lnTo>
                  <a:lnTo>
                    <a:pt x="141" y="105"/>
                  </a:lnTo>
                  <a:lnTo>
                    <a:pt x="153" y="114"/>
                  </a:lnTo>
                  <a:lnTo>
                    <a:pt x="152" y="115"/>
                  </a:lnTo>
                  <a:lnTo>
                    <a:pt x="159" y="122"/>
                  </a:lnTo>
                  <a:lnTo>
                    <a:pt x="168" y="129"/>
                  </a:lnTo>
                  <a:lnTo>
                    <a:pt x="175" y="135"/>
                  </a:lnTo>
                  <a:lnTo>
                    <a:pt x="183" y="141"/>
                  </a:lnTo>
                  <a:lnTo>
                    <a:pt x="193" y="148"/>
                  </a:lnTo>
                  <a:lnTo>
                    <a:pt x="202" y="155"/>
                  </a:lnTo>
                  <a:lnTo>
                    <a:pt x="212" y="162"/>
                  </a:lnTo>
                  <a:lnTo>
                    <a:pt x="220" y="171"/>
                  </a:lnTo>
                  <a:lnTo>
                    <a:pt x="220" y="172"/>
                  </a:lnTo>
                  <a:lnTo>
                    <a:pt x="245" y="192"/>
                  </a:lnTo>
                  <a:lnTo>
                    <a:pt x="226" y="179"/>
                  </a:lnTo>
                  <a:lnTo>
                    <a:pt x="209" y="166"/>
                  </a:lnTo>
                  <a:lnTo>
                    <a:pt x="190" y="153"/>
                  </a:lnTo>
                  <a:lnTo>
                    <a:pt x="173" y="141"/>
                  </a:lnTo>
                  <a:lnTo>
                    <a:pt x="155" y="126"/>
                  </a:lnTo>
                  <a:lnTo>
                    <a:pt x="136" y="114"/>
                  </a:lnTo>
                  <a:lnTo>
                    <a:pt x="118" y="101"/>
                  </a:lnTo>
                  <a:lnTo>
                    <a:pt x="99" y="89"/>
                  </a:lnTo>
                  <a:lnTo>
                    <a:pt x="88" y="81"/>
                  </a:lnTo>
                  <a:lnTo>
                    <a:pt x="78" y="72"/>
                  </a:lnTo>
                  <a:lnTo>
                    <a:pt x="66" y="65"/>
                  </a:lnTo>
                  <a:lnTo>
                    <a:pt x="56" y="57"/>
                  </a:lnTo>
                  <a:lnTo>
                    <a:pt x="45" y="49"/>
                  </a:lnTo>
                  <a:lnTo>
                    <a:pt x="35" y="42"/>
                  </a:lnTo>
                  <a:lnTo>
                    <a:pt x="24" y="35"/>
                  </a:lnTo>
                  <a:lnTo>
                    <a:pt x="12" y="28"/>
                  </a:lnTo>
                  <a:lnTo>
                    <a:pt x="0" y="17"/>
                  </a:lnTo>
                  <a:lnTo>
                    <a:pt x="0" y="0"/>
                  </a:lnTo>
                  <a:lnTo>
                    <a:pt x="5" y="2"/>
                  </a:lnTo>
                  <a:lnTo>
                    <a:pt x="11" y="5"/>
                  </a:lnTo>
                  <a:lnTo>
                    <a:pt x="17" y="10"/>
                  </a:lnTo>
                  <a:lnTo>
                    <a:pt x="19" y="15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21" name="Freeform 668"/>
            <p:cNvSpPr>
              <a:spLocks/>
            </p:cNvSpPr>
            <p:nvPr/>
          </p:nvSpPr>
          <p:spPr bwMode="auto">
            <a:xfrm>
              <a:off x="3270" y="2989"/>
              <a:ext cx="237" cy="219"/>
            </a:xfrm>
            <a:custGeom>
              <a:avLst/>
              <a:gdLst>
                <a:gd name="T0" fmla="*/ 4 w 237"/>
                <a:gd name="T1" fmla="*/ 1 h 219"/>
                <a:gd name="T2" fmla="*/ 22 w 237"/>
                <a:gd name="T3" fmla="*/ 17 h 219"/>
                <a:gd name="T4" fmla="*/ 39 w 237"/>
                <a:gd name="T5" fmla="*/ 31 h 219"/>
                <a:gd name="T6" fmla="*/ 58 w 237"/>
                <a:gd name="T7" fmla="*/ 47 h 219"/>
                <a:gd name="T8" fmla="*/ 76 w 237"/>
                <a:gd name="T9" fmla="*/ 63 h 219"/>
                <a:gd name="T10" fmla="*/ 94 w 237"/>
                <a:gd name="T11" fmla="*/ 77 h 219"/>
                <a:gd name="T12" fmla="*/ 111 w 237"/>
                <a:gd name="T13" fmla="*/ 93 h 219"/>
                <a:gd name="T14" fmla="*/ 128 w 237"/>
                <a:gd name="T15" fmla="*/ 110 h 219"/>
                <a:gd name="T16" fmla="*/ 145 w 237"/>
                <a:gd name="T17" fmla="*/ 125 h 219"/>
                <a:gd name="T18" fmla="*/ 155 w 237"/>
                <a:gd name="T19" fmla="*/ 134 h 219"/>
                <a:gd name="T20" fmla="*/ 163 w 237"/>
                <a:gd name="T21" fmla="*/ 142 h 219"/>
                <a:gd name="T22" fmla="*/ 172 w 237"/>
                <a:gd name="T23" fmla="*/ 151 h 219"/>
                <a:gd name="T24" fmla="*/ 182 w 237"/>
                <a:gd name="T25" fmla="*/ 160 h 219"/>
                <a:gd name="T26" fmla="*/ 190 w 237"/>
                <a:gd name="T27" fmla="*/ 167 h 219"/>
                <a:gd name="T28" fmla="*/ 199 w 237"/>
                <a:gd name="T29" fmla="*/ 175 h 219"/>
                <a:gd name="T30" fmla="*/ 209 w 237"/>
                <a:gd name="T31" fmla="*/ 182 h 219"/>
                <a:gd name="T32" fmla="*/ 219 w 237"/>
                <a:gd name="T33" fmla="*/ 188 h 219"/>
                <a:gd name="T34" fmla="*/ 226 w 237"/>
                <a:gd name="T35" fmla="*/ 195 h 219"/>
                <a:gd name="T36" fmla="*/ 233 w 237"/>
                <a:gd name="T37" fmla="*/ 201 h 219"/>
                <a:gd name="T38" fmla="*/ 237 w 237"/>
                <a:gd name="T39" fmla="*/ 209 h 219"/>
                <a:gd name="T40" fmla="*/ 235 w 237"/>
                <a:gd name="T41" fmla="*/ 219 h 219"/>
                <a:gd name="T42" fmla="*/ 218 w 237"/>
                <a:gd name="T43" fmla="*/ 205 h 219"/>
                <a:gd name="T44" fmla="*/ 199 w 237"/>
                <a:gd name="T45" fmla="*/ 191 h 219"/>
                <a:gd name="T46" fmla="*/ 182 w 237"/>
                <a:gd name="T47" fmla="*/ 177 h 219"/>
                <a:gd name="T48" fmla="*/ 165 w 237"/>
                <a:gd name="T49" fmla="*/ 161 h 219"/>
                <a:gd name="T50" fmla="*/ 148 w 237"/>
                <a:gd name="T51" fmla="*/ 145 h 219"/>
                <a:gd name="T52" fmla="*/ 131 w 237"/>
                <a:gd name="T53" fmla="*/ 130 h 219"/>
                <a:gd name="T54" fmla="*/ 114 w 237"/>
                <a:gd name="T55" fmla="*/ 114 h 219"/>
                <a:gd name="T56" fmla="*/ 98 w 237"/>
                <a:gd name="T57" fmla="*/ 97 h 219"/>
                <a:gd name="T58" fmla="*/ 85 w 237"/>
                <a:gd name="T59" fmla="*/ 87 h 219"/>
                <a:gd name="T60" fmla="*/ 72 w 237"/>
                <a:gd name="T61" fmla="*/ 75 h 219"/>
                <a:gd name="T62" fmla="*/ 61 w 237"/>
                <a:gd name="T63" fmla="*/ 64 h 219"/>
                <a:gd name="T64" fmla="*/ 49 w 237"/>
                <a:gd name="T65" fmla="*/ 53 h 219"/>
                <a:gd name="T66" fmla="*/ 37 w 237"/>
                <a:gd name="T67" fmla="*/ 41 h 219"/>
                <a:gd name="T68" fmla="*/ 25 w 237"/>
                <a:gd name="T69" fmla="*/ 30 h 219"/>
                <a:gd name="T70" fmla="*/ 12 w 237"/>
                <a:gd name="T71" fmla="*/ 18 h 219"/>
                <a:gd name="T72" fmla="*/ 0 w 237"/>
                <a:gd name="T73" fmla="*/ 9 h 219"/>
                <a:gd name="T74" fmla="*/ 0 w 237"/>
                <a:gd name="T75" fmla="*/ 0 h 219"/>
                <a:gd name="T76" fmla="*/ 4 w 237"/>
                <a:gd name="T77" fmla="*/ 1 h 21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37"/>
                <a:gd name="T118" fmla="*/ 0 h 219"/>
                <a:gd name="T119" fmla="*/ 237 w 237"/>
                <a:gd name="T120" fmla="*/ 219 h 21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37" h="219">
                  <a:moveTo>
                    <a:pt x="4" y="1"/>
                  </a:moveTo>
                  <a:lnTo>
                    <a:pt x="22" y="17"/>
                  </a:lnTo>
                  <a:lnTo>
                    <a:pt x="39" y="31"/>
                  </a:lnTo>
                  <a:lnTo>
                    <a:pt x="58" y="47"/>
                  </a:lnTo>
                  <a:lnTo>
                    <a:pt x="76" y="63"/>
                  </a:lnTo>
                  <a:lnTo>
                    <a:pt x="94" y="77"/>
                  </a:lnTo>
                  <a:lnTo>
                    <a:pt x="111" y="93"/>
                  </a:lnTo>
                  <a:lnTo>
                    <a:pt x="128" y="110"/>
                  </a:lnTo>
                  <a:lnTo>
                    <a:pt x="145" y="125"/>
                  </a:lnTo>
                  <a:lnTo>
                    <a:pt x="155" y="134"/>
                  </a:lnTo>
                  <a:lnTo>
                    <a:pt x="163" y="142"/>
                  </a:lnTo>
                  <a:lnTo>
                    <a:pt x="172" y="151"/>
                  </a:lnTo>
                  <a:lnTo>
                    <a:pt x="182" y="160"/>
                  </a:lnTo>
                  <a:lnTo>
                    <a:pt x="190" y="167"/>
                  </a:lnTo>
                  <a:lnTo>
                    <a:pt x="199" y="175"/>
                  </a:lnTo>
                  <a:lnTo>
                    <a:pt x="209" y="182"/>
                  </a:lnTo>
                  <a:lnTo>
                    <a:pt x="219" y="188"/>
                  </a:lnTo>
                  <a:lnTo>
                    <a:pt x="226" y="195"/>
                  </a:lnTo>
                  <a:lnTo>
                    <a:pt x="233" y="201"/>
                  </a:lnTo>
                  <a:lnTo>
                    <a:pt x="237" y="209"/>
                  </a:lnTo>
                  <a:lnTo>
                    <a:pt x="235" y="219"/>
                  </a:lnTo>
                  <a:lnTo>
                    <a:pt x="218" y="205"/>
                  </a:lnTo>
                  <a:lnTo>
                    <a:pt x="199" y="191"/>
                  </a:lnTo>
                  <a:lnTo>
                    <a:pt x="182" y="177"/>
                  </a:lnTo>
                  <a:lnTo>
                    <a:pt x="165" y="161"/>
                  </a:lnTo>
                  <a:lnTo>
                    <a:pt x="148" y="145"/>
                  </a:lnTo>
                  <a:lnTo>
                    <a:pt x="131" y="130"/>
                  </a:lnTo>
                  <a:lnTo>
                    <a:pt x="114" y="114"/>
                  </a:lnTo>
                  <a:lnTo>
                    <a:pt x="98" y="97"/>
                  </a:lnTo>
                  <a:lnTo>
                    <a:pt x="85" y="87"/>
                  </a:lnTo>
                  <a:lnTo>
                    <a:pt x="72" y="75"/>
                  </a:lnTo>
                  <a:lnTo>
                    <a:pt x="61" y="64"/>
                  </a:lnTo>
                  <a:lnTo>
                    <a:pt x="49" y="53"/>
                  </a:lnTo>
                  <a:lnTo>
                    <a:pt x="37" y="41"/>
                  </a:lnTo>
                  <a:lnTo>
                    <a:pt x="25" y="30"/>
                  </a:lnTo>
                  <a:lnTo>
                    <a:pt x="12" y="18"/>
                  </a:lnTo>
                  <a:lnTo>
                    <a:pt x="0" y="9"/>
                  </a:lnTo>
                  <a:lnTo>
                    <a:pt x="0" y="0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22" name="Freeform 669"/>
            <p:cNvSpPr>
              <a:spLocks/>
            </p:cNvSpPr>
            <p:nvPr/>
          </p:nvSpPr>
          <p:spPr bwMode="auto">
            <a:xfrm>
              <a:off x="3542" y="2996"/>
              <a:ext cx="32" cy="33"/>
            </a:xfrm>
            <a:custGeom>
              <a:avLst/>
              <a:gdLst>
                <a:gd name="T0" fmla="*/ 32 w 32"/>
                <a:gd name="T1" fmla="*/ 24 h 33"/>
                <a:gd name="T2" fmla="*/ 32 w 32"/>
                <a:gd name="T3" fmla="*/ 26 h 33"/>
                <a:gd name="T4" fmla="*/ 32 w 32"/>
                <a:gd name="T5" fmla="*/ 29 h 33"/>
                <a:gd name="T6" fmla="*/ 32 w 32"/>
                <a:gd name="T7" fmla="*/ 30 h 33"/>
                <a:gd name="T8" fmla="*/ 31 w 32"/>
                <a:gd name="T9" fmla="*/ 33 h 33"/>
                <a:gd name="T10" fmla="*/ 24 w 32"/>
                <a:gd name="T11" fmla="*/ 26 h 33"/>
                <a:gd name="T12" fmla="*/ 15 w 32"/>
                <a:gd name="T13" fmla="*/ 17 h 33"/>
                <a:gd name="T14" fmla="*/ 7 w 32"/>
                <a:gd name="T15" fmla="*/ 9 h 33"/>
                <a:gd name="T16" fmla="*/ 0 w 32"/>
                <a:gd name="T17" fmla="*/ 0 h 33"/>
                <a:gd name="T18" fmla="*/ 8 w 32"/>
                <a:gd name="T19" fmla="*/ 4 h 33"/>
                <a:gd name="T20" fmla="*/ 17 w 32"/>
                <a:gd name="T21" fmla="*/ 10 h 33"/>
                <a:gd name="T22" fmla="*/ 25 w 32"/>
                <a:gd name="T23" fmla="*/ 17 h 33"/>
                <a:gd name="T24" fmla="*/ 32 w 32"/>
                <a:gd name="T25" fmla="*/ 24 h 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2"/>
                <a:gd name="T40" fmla="*/ 0 h 33"/>
                <a:gd name="T41" fmla="*/ 32 w 32"/>
                <a:gd name="T42" fmla="*/ 33 h 3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2" h="33">
                  <a:moveTo>
                    <a:pt x="32" y="24"/>
                  </a:moveTo>
                  <a:lnTo>
                    <a:pt x="32" y="26"/>
                  </a:lnTo>
                  <a:lnTo>
                    <a:pt x="32" y="29"/>
                  </a:lnTo>
                  <a:lnTo>
                    <a:pt x="32" y="30"/>
                  </a:lnTo>
                  <a:lnTo>
                    <a:pt x="31" y="33"/>
                  </a:lnTo>
                  <a:lnTo>
                    <a:pt x="24" y="26"/>
                  </a:lnTo>
                  <a:lnTo>
                    <a:pt x="15" y="17"/>
                  </a:lnTo>
                  <a:lnTo>
                    <a:pt x="7" y="9"/>
                  </a:lnTo>
                  <a:lnTo>
                    <a:pt x="0" y="0"/>
                  </a:lnTo>
                  <a:lnTo>
                    <a:pt x="8" y="4"/>
                  </a:lnTo>
                  <a:lnTo>
                    <a:pt x="17" y="10"/>
                  </a:lnTo>
                  <a:lnTo>
                    <a:pt x="25" y="17"/>
                  </a:lnTo>
                  <a:lnTo>
                    <a:pt x="32" y="24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23" name="Freeform 670"/>
            <p:cNvSpPr>
              <a:spLocks/>
            </p:cNvSpPr>
            <p:nvPr/>
          </p:nvSpPr>
          <p:spPr bwMode="auto">
            <a:xfrm>
              <a:off x="2531" y="3009"/>
              <a:ext cx="25" cy="55"/>
            </a:xfrm>
            <a:custGeom>
              <a:avLst/>
              <a:gdLst>
                <a:gd name="T0" fmla="*/ 2 w 25"/>
                <a:gd name="T1" fmla="*/ 55 h 55"/>
                <a:gd name="T2" fmla="*/ 0 w 25"/>
                <a:gd name="T3" fmla="*/ 47 h 55"/>
                <a:gd name="T4" fmla="*/ 3 w 25"/>
                <a:gd name="T5" fmla="*/ 40 h 55"/>
                <a:gd name="T6" fmla="*/ 9 w 25"/>
                <a:gd name="T7" fmla="*/ 33 h 55"/>
                <a:gd name="T8" fmla="*/ 13 w 25"/>
                <a:gd name="T9" fmla="*/ 24 h 55"/>
                <a:gd name="T10" fmla="*/ 25 w 25"/>
                <a:gd name="T11" fmla="*/ 0 h 55"/>
                <a:gd name="T12" fmla="*/ 22 w 25"/>
                <a:gd name="T13" fmla="*/ 14 h 55"/>
                <a:gd name="T14" fmla="*/ 16 w 25"/>
                <a:gd name="T15" fmla="*/ 28 h 55"/>
                <a:gd name="T16" fmla="*/ 9 w 25"/>
                <a:gd name="T17" fmla="*/ 43 h 55"/>
                <a:gd name="T18" fmla="*/ 2 w 25"/>
                <a:gd name="T19" fmla="*/ 55 h 5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"/>
                <a:gd name="T31" fmla="*/ 0 h 55"/>
                <a:gd name="T32" fmla="*/ 25 w 25"/>
                <a:gd name="T33" fmla="*/ 55 h 5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" h="55">
                  <a:moveTo>
                    <a:pt x="2" y="55"/>
                  </a:moveTo>
                  <a:lnTo>
                    <a:pt x="0" y="47"/>
                  </a:lnTo>
                  <a:lnTo>
                    <a:pt x="3" y="40"/>
                  </a:lnTo>
                  <a:lnTo>
                    <a:pt x="9" y="33"/>
                  </a:lnTo>
                  <a:lnTo>
                    <a:pt x="13" y="24"/>
                  </a:lnTo>
                  <a:lnTo>
                    <a:pt x="25" y="0"/>
                  </a:lnTo>
                  <a:lnTo>
                    <a:pt x="22" y="14"/>
                  </a:lnTo>
                  <a:lnTo>
                    <a:pt x="16" y="28"/>
                  </a:lnTo>
                  <a:lnTo>
                    <a:pt x="9" y="43"/>
                  </a:lnTo>
                  <a:lnTo>
                    <a:pt x="2" y="55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24" name="Freeform 671"/>
            <p:cNvSpPr>
              <a:spLocks/>
            </p:cNvSpPr>
            <p:nvPr/>
          </p:nvSpPr>
          <p:spPr bwMode="auto">
            <a:xfrm>
              <a:off x="2579" y="3009"/>
              <a:ext cx="173" cy="135"/>
            </a:xfrm>
            <a:custGeom>
              <a:avLst/>
              <a:gdLst>
                <a:gd name="T0" fmla="*/ 51 w 173"/>
                <a:gd name="T1" fmla="*/ 37 h 135"/>
                <a:gd name="T2" fmla="*/ 54 w 173"/>
                <a:gd name="T3" fmla="*/ 37 h 135"/>
                <a:gd name="T4" fmla="*/ 65 w 173"/>
                <a:gd name="T5" fmla="*/ 48 h 135"/>
                <a:gd name="T6" fmla="*/ 78 w 173"/>
                <a:gd name="T7" fmla="*/ 58 h 135"/>
                <a:gd name="T8" fmla="*/ 91 w 173"/>
                <a:gd name="T9" fmla="*/ 68 h 135"/>
                <a:gd name="T10" fmla="*/ 102 w 173"/>
                <a:gd name="T11" fmla="*/ 78 h 135"/>
                <a:gd name="T12" fmla="*/ 115 w 173"/>
                <a:gd name="T13" fmla="*/ 88 h 135"/>
                <a:gd name="T14" fmla="*/ 128 w 173"/>
                <a:gd name="T15" fmla="*/ 98 h 135"/>
                <a:gd name="T16" fmla="*/ 139 w 173"/>
                <a:gd name="T17" fmla="*/ 110 h 135"/>
                <a:gd name="T18" fmla="*/ 151 w 173"/>
                <a:gd name="T19" fmla="*/ 120 h 135"/>
                <a:gd name="T20" fmla="*/ 156 w 173"/>
                <a:gd name="T21" fmla="*/ 122 h 135"/>
                <a:gd name="T22" fmla="*/ 162 w 173"/>
                <a:gd name="T23" fmla="*/ 127 h 135"/>
                <a:gd name="T24" fmla="*/ 168 w 173"/>
                <a:gd name="T25" fmla="*/ 131 h 135"/>
                <a:gd name="T26" fmla="*/ 173 w 173"/>
                <a:gd name="T27" fmla="*/ 135 h 135"/>
                <a:gd name="T28" fmla="*/ 156 w 173"/>
                <a:gd name="T29" fmla="*/ 125 h 135"/>
                <a:gd name="T30" fmla="*/ 141 w 173"/>
                <a:gd name="T31" fmla="*/ 115 h 135"/>
                <a:gd name="T32" fmla="*/ 123 w 173"/>
                <a:gd name="T33" fmla="*/ 104 h 135"/>
                <a:gd name="T34" fmla="*/ 109 w 173"/>
                <a:gd name="T35" fmla="*/ 91 h 135"/>
                <a:gd name="T36" fmla="*/ 94 w 173"/>
                <a:gd name="T37" fmla="*/ 80 h 135"/>
                <a:gd name="T38" fmla="*/ 78 w 173"/>
                <a:gd name="T39" fmla="*/ 68 h 135"/>
                <a:gd name="T40" fmla="*/ 62 w 173"/>
                <a:gd name="T41" fmla="*/ 57 h 135"/>
                <a:gd name="T42" fmla="*/ 45 w 173"/>
                <a:gd name="T43" fmla="*/ 47 h 135"/>
                <a:gd name="T44" fmla="*/ 39 w 173"/>
                <a:gd name="T45" fmla="*/ 43 h 135"/>
                <a:gd name="T46" fmla="*/ 34 w 173"/>
                <a:gd name="T47" fmla="*/ 38 h 135"/>
                <a:gd name="T48" fmla="*/ 28 w 173"/>
                <a:gd name="T49" fmla="*/ 36 h 135"/>
                <a:gd name="T50" fmla="*/ 22 w 173"/>
                <a:gd name="T51" fmla="*/ 31 h 135"/>
                <a:gd name="T52" fmla="*/ 15 w 173"/>
                <a:gd name="T53" fmla="*/ 28 h 135"/>
                <a:gd name="T54" fmla="*/ 9 w 173"/>
                <a:gd name="T55" fmla="*/ 24 h 135"/>
                <a:gd name="T56" fmla="*/ 5 w 173"/>
                <a:gd name="T57" fmla="*/ 20 h 135"/>
                <a:gd name="T58" fmla="*/ 0 w 173"/>
                <a:gd name="T59" fmla="*/ 14 h 135"/>
                <a:gd name="T60" fmla="*/ 0 w 173"/>
                <a:gd name="T61" fmla="*/ 0 h 135"/>
                <a:gd name="T62" fmla="*/ 7 w 173"/>
                <a:gd name="T63" fmla="*/ 4 h 135"/>
                <a:gd name="T64" fmla="*/ 12 w 173"/>
                <a:gd name="T65" fmla="*/ 8 h 135"/>
                <a:gd name="T66" fmla="*/ 19 w 173"/>
                <a:gd name="T67" fmla="*/ 13 h 135"/>
                <a:gd name="T68" fmla="*/ 25 w 173"/>
                <a:gd name="T69" fmla="*/ 18 h 135"/>
                <a:gd name="T70" fmla="*/ 32 w 173"/>
                <a:gd name="T71" fmla="*/ 23 h 135"/>
                <a:gd name="T72" fmla="*/ 38 w 173"/>
                <a:gd name="T73" fmla="*/ 27 h 135"/>
                <a:gd name="T74" fmla="*/ 45 w 173"/>
                <a:gd name="T75" fmla="*/ 33 h 135"/>
                <a:gd name="T76" fmla="*/ 51 w 173"/>
                <a:gd name="T77" fmla="*/ 37 h 135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73"/>
                <a:gd name="T118" fmla="*/ 0 h 135"/>
                <a:gd name="T119" fmla="*/ 173 w 173"/>
                <a:gd name="T120" fmla="*/ 135 h 135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73" h="135">
                  <a:moveTo>
                    <a:pt x="51" y="37"/>
                  </a:moveTo>
                  <a:lnTo>
                    <a:pt x="54" y="37"/>
                  </a:lnTo>
                  <a:lnTo>
                    <a:pt x="65" y="48"/>
                  </a:lnTo>
                  <a:lnTo>
                    <a:pt x="78" y="58"/>
                  </a:lnTo>
                  <a:lnTo>
                    <a:pt x="91" y="68"/>
                  </a:lnTo>
                  <a:lnTo>
                    <a:pt x="102" y="78"/>
                  </a:lnTo>
                  <a:lnTo>
                    <a:pt x="115" y="88"/>
                  </a:lnTo>
                  <a:lnTo>
                    <a:pt x="128" y="98"/>
                  </a:lnTo>
                  <a:lnTo>
                    <a:pt x="139" y="110"/>
                  </a:lnTo>
                  <a:lnTo>
                    <a:pt x="151" y="120"/>
                  </a:lnTo>
                  <a:lnTo>
                    <a:pt x="156" y="122"/>
                  </a:lnTo>
                  <a:lnTo>
                    <a:pt x="162" y="127"/>
                  </a:lnTo>
                  <a:lnTo>
                    <a:pt x="168" y="131"/>
                  </a:lnTo>
                  <a:lnTo>
                    <a:pt x="173" y="135"/>
                  </a:lnTo>
                  <a:lnTo>
                    <a:pt x="156" y="125"/>
                  </a:lnTo>
                  <a:lnTo>
                    <a:pt x="141" y="115"/>
                  </a:lnTo>
                  <a:lnTo>
                    <a:pt x="123" y="104"/>
                  </a:lnTo>
                  <a:lnTo>
                    <a:pt x="109" y="91"/>
                  </a:lnTo>
                  <a:lnTo>
                    <a:pt x="94" y="80"/>
                  </a:lnTo>
                  <a:lnTo>
                    <a:pt x="78" y="68"/>
                  </a:lnTo>
                  <a:lnTo>
                    <a:pt x="62" y="57"/>
                  </a:lnTo>
                  <a:lnTo>
                    <a:pt x="45" y="47"/>
                  </a:lnTo>
                  <a:lnTo>
                    <a:pt x="39" y="43"/>
                  </a:lnTo>
                  <a:lnTo>
                    <a:pt x="34" y="38"/>
                  </a:lnTo>
                  <a:lnTo>
                    <a:pt x="28" y="36"/>
                  </a:lnTo>
                  <a:lnTo>
                    <a:pt x="22" y="31"/>
                  </a:lnTo>
                  <a:lnTo>
                    <a:pt x="15" y="28"/>
                  </a:lnTo>
                  <a:lnTo>
                    <a:pt x="9" y="24"/>
                  </a:lnTo>
                  <a:lnTo>
                    <a:pt x="5" y="20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" y="4"/>
                  </a:lnTo>
                  <a:lnTo>
                    <a:pt x="12" y="8"/>
                  </a:lnTo>
                  <a:lnTo>
                    <a:pt x="19" y="13"/>
                  </a:lnTo>
                  <a:lnTo>
                    <a:pt x="25" y="18"/>
                  </a:lnTo>
                  <a:lnTo>
                    <a:pt x="32" y="23"/>
                  </a:lnTo>
                  <a:lnTo>
                    <a:pt x="38" y="27"/>
                  </a:lnTo>
                  <a:lnTo>
                    <a:pt x="45" y="33"/>
                  </a:lnTo>
                  <a:lnTo>
                    <a:pt x="51" y="37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25" name="Freeform 672"/>
            <p:cNvSpPr>
              <a:spLocks/>
            </p:cNvSpPr>
            <p:nvPr/>
          </p:nvSpPr>
          <p:spPr bwMode="auto">
            <a:xfrm>
              <a:off x="3271" y="3023"/>
              <a:ext cx="234" cy="215"/>
            </a:xfrm>
            <a:custGeom>
              <a:avLst/>
              <a:gdLst>
                <a:gd name="T0" fmla="*/ 125 w 234"/>
                <a:gd name="T1" fmla="*/ 107 h 215"/>
                <a:gd name="T2" fmla="*/ 138 w 234"/>
                <a:gd name="T3" fmla="*/ 120 h 215"/>
                <a:gd name="T4" fmla="*/ 152 w 234"/>
                <a:gd name="T5" fmla="*/ 131 h 215"/>
                <a:gd name="T6" fmla="*/ 165 w 234"/>
                <a:gd name="T7" fmla="*/ 144 h 215"/>
                <a:gd name="T8" fmla="*/ 179 w 234"/>
                <a:gd name="T9" fmla="*/ 155 h 215"/>
                <a:gd name="T10" fmla="*/ 194 w 234"/>
                <a:gd name="T11" fmla="*/ 167 h 215"/>
                <a:gd name="T12" fmla="*/ 207 w 234"/>
                <a:gd name="T13" fmla="*/ 178 h 215"/>
                <a:gd name="T14" fmla="*/ 221 w 234"/>
                <a:gd name="T15" fmla="*/ 190 h 215"/>
                <a:gd name="T16" fmla="*/ 234 w 234"/>
                <a:gd name="T17" fmla="*/ 201 h 215"/>
                <a:gd name="T18" fmla="*/ 234 w 234"/>
                <a:gd name="T19" fmla="*/ 205 h 215"/>
                <a:gd name="T20" fmla="*/ 234 w 234"/>
                <a:gd name="T21" fmla="*/ 208 h 215"/>
                <a:gd name="T22" fmla="*/ 234 w 234"/>
                <a:gd name="T23" fmla="*/ 212 h 215"/>
                <a:gd name="T24" fmla="*/ 232 w 234"/>
                <a:gd name="T25" fmla="*/ 215 h 215"/>
                <a:gd name="T26" fmla="*/ 219 w 234"/>
                <a:gd name="T27" fmla="*/ 204 h 215"/>
                <a:gd name="T28" fmla="*/ 208 w 234"/>
                <a:gd name="T29" fmla="*/ 194 h 215"/>
                <a:gd name="T30" fmla="*/ 195 w 234"/>
                <a:gd name="T31" fmla="*/ 183 h 215"/>
                <a:gd name="T32" fmla="*/ 184 w 234"/>
                <a:gd name="T33" fmla="*/ 171 h 215"/>
                <a:gd name="T34" fmla="*/ 171 w 234"/>
                <a:gd name="T35" fmla="*/ 160 h 215"/>
                <a:gd name="T36" fmla="*/ 160 w 234"/>
                <a:gd name="T37" fmla="*/ 150 h 215"/>
                <a:gd name="T38" fmla="*/ 147 w 234"/>
                <a:gd name="T39" fmla="*/ 140 h 215"/>
                <a:gd name="T40" fmla="*/ 134 w 234"/>
                <a:gd name="T41" fmla="*/ 130 h 215"/>
                <a:gd name="T42" fmla="*/ 118 w 234"/>
                <a:gd name="T43" fmla="*/ 113 h 215"/>
                <a:gd name="T44" fmla="*/ 101 w 234"/>
                <a:gd name="T45" fmla="*/ 97 h 215"/>
                <a:gd name="T46" fmla="*/ 84 w 234"/>
                <a:gd name="T47" fmla="*/ 81 h 215"/>
                <a:gd name="T48" fmla="*/ 67 w 234"/>
                <a:gd name="T49" fmla="*/ 67 h 215"/>
                <a:gd name="T50" fmla="*/ 50 w 234"/>
                <a:gd name="T51" fmla="*/ 53 h 215"/>
                <a:gd name="T52" fmla="*/ 34 w 234"/>
                <a:gd name="T53" fmla="*/ 37 h 215"/>
                <a:gd name="T54" fmla="*/ 17 w 234"/>
                <a:gd name="T55" fmla="*/ 23 h 215"/>
                <a:gd name="T56" fmla="*/ 0 w 234"/>
                <a:gd name="T57" fmla="*/ 7 h 215"/>
                <a:gd name="T58" fmla="*/ 0 w 234"/>
                <a:gd name="T59" fmla="*/ 0 h 215"/>
                <a:gd name="T60" fmla="*/ 16 w 234"/>
                <a:gd name="T61" fmla="*/ 13 h 215"/>
                <a:gd name="T62" fmla="*/ 31 w 234"/>
                <a:gd name="T63" fmla="*/ 26 h 215"/>
                <a:gd name="T64" fmla="*/ 47 w 234"/>
                <a:gd name="T65" fmla="*/ 40 h 215"/>
                <a:gd name="T66" fmla="*/ 63 w 234"/>
                <a:gd name="T67" fmla="*/ 53 h 215"/>
                <a:gd name="T68" fmla="*/ 78 w 234"/>
                <a:gd name="T69" fmla="*/ 67 h 215"/>
                <a:gd name="T70" fmla="*/ 94 w 234"/>
                <a:gd name="T71" fmla="*/ 81 h 215"/>
                <a:gd name="T72" fmla="*/ 110 w 234"/>
                <a:gd name="T73" fmla="*/ 94 h 215"/>
                <a:gd name="T74" fmla="*/ 125 w 234"/>
                <a:gd name="T75" fmla="*/ 107 h 21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34"/>
                <a:gd name="T115" fmla="*/ 0 h 215"/>
                <a:gd name="T116" fmla="*/ 234 w 234"/>
                <a:gd name="T117" fmla="*/ 215 h 215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34" h="215">
                  <a:moveTo>
                    <a:pt x="125" y="107"/>
                  </a:moveTo>
                  <a:lnTo>
                    <a:pt x="138" y="120"/>
                  </a:lnTo>
                  <a:lnTo>
                    <a:pt x="152" y="131"/>
                  </a:lnTo>
                  <a:lnTo>
                    <a:pt x="165" y="144"/>
                  </a:lnTo>
                  <a:lnTo>
                    <a:pt x="179" y="155"/>
                  </a:lnTo>
                  <a:lnTo>
                    <a:pt x="194" y="167"/>
                  </a:lnTo>
                  <a:lnTo>
                    <a:pt x="207" y="178"/>
                  </a:lnTo>
                  <a:lnTo>
                    <a:pt x="221" y="190"/>
                  </a:lnTo>
                  <a:lnTo>
                    <a:pt x="234" y="201"/>
                  </a:lnTo>
                  <a:lnTo>
                    <a:pt x="234" y="205"/>
                  </a:lnTo>
                  <a:lnTo>
                    <a:pt x="234" y="208"/>
                  </a:lnTo>
                  <a:lnTo>
                    <a:pt x="234" y="212"/>
                  </a:lnTo>
                  <a:lnTo>
                    <a:pt x="232" y="215"/>
                  </a:lnTo>
                  <a:lnTo>
                    <a:pt x="219" y="204"/>
                  </a:lnTo>
                  <a:lnTo>
                    <a:pt x="208" y="194"/>
                  </a:lnTo>
                  <a:lnTo>
                    <a:pt x="195" y="183"/>
                  </a:lnTo>
                  <a:lnTo>
                    <a:pt x="184" y="171"/>
                  </a:lnTo>
                  <a:lnTo>
                    <a:pt x="171" y="160"/>
                  </a:lnTo>
                  <a:lnTo>
                    <a:pt x="160" y="150"/>
                  </a:lnTo>
                  <a:lnTo>
                    <a:pt x="147" y="140"/>
                  </a:lnTo>
                  <a:lnTo>
                    <a:pt x="134" y="130"/>
                  </a:lnTo>
                  <a:lnTo>
                    <a:pt x="118" y="113"/>
                  </a:lnTo>
                  <a:lnTo>
                    <a:pt x="101" y="97"/>
                  </a:lnTo>
                  <a:lnTo>
                    <a:pt x="84" y="81"/>
                  </a:lnTo>
                  <a:lnTo>
                    <a:pt x="67" y="67"/>
                  </a:lnTo>
                  <a:lnTo>
                    <a:pt x="50" y="53"/>
                  </a:lnTo>
                  <a:lnTo>
                    <a:pt x="34" y="37"/>
                  </a:lnTo>
                  <a:lnTo>
                    <a:pt x="17" y="23"/>
                  </a:lnTo>
                  <a:lnTo>
                    <a:pt x="0" y="7"/>
                  </a:lnTo>
                  <a:lnTo>
                    <a:pt x="0" y="0"/>
                  </a:lnTo>
                  <a:lnTo>
                    <a:pt x="16" y="13"/>
                  </a:lnTo>
                  <a:lnTo>
                    <a:pt x="31" y="26"/>
                  </a:lnTo>
                  <a:lnTo>
                    <a:pt x="47" y="40"/>
                  </a:lnTo>
                  <a:lnTo>
                    <a:pt x="63" y="53"/>
                  </a:lnTo>
                  <a:lnTo>
                    <a:pt x="78" y="67"/>
                  </a:lnTo>
                  <a:lnTo>
                    <a:pt x="94" y="81"/>
                  </a:lnTo>
                  <a:lnTo>
                    <a:pt x="110" y="94"/>
                  </a:lnTo>
                  <a:lnTo>
                    <a:pt x="125" y="107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26" name="Freeform 673"/>
            <p:cNvSpPr>
              <a:spLocks/>
            </p:cNvSpPr>
            <p:nvPr/>
          </p:nvSpPr>
          <p:spPr bwMode="auto">
            <a:xfrm>
              <a:off x="3545" y="3030"/>
              <a:ext cx="29" cy="33"/>
            </a:xfrm>
            <a:custGeom>
              <a:avLst/>
              <a:gdLst>
                <a:gd name="T0" fmla="*/ 29 w 29"/>
                <a:gd name="T1" fmla="*/ 26 h 33"/>
                <a:gd name="T2" fmla="*/ 29 w 29"/>
                <a:gd name="T3" fmla="*/ 27 h 33"/>
                <a:gd name="T4" fmla="*/ 29 w 29"/>
                <a:gd name="T5" fmla="*/ 30 h 33"/>
                <a:gd name="T6" fmla="*/ 29 w 29"/>
                <a:gd name="T7" fmla="*/ 32 h 33"/>
                <a:gd name="T8" fmla="*/ 28 w 29"/>
                <a:gd name="T9" fmla="*/ 33 h 33"/>
                <a:gd name="T10" fmla="*/ 19 w 29"/>
                <a:gd name="T11" fmla="*/ 26 h 33"/>
                <a:gd name="T12" fmla="*/ 12 w 29"/>
                <a:gd name="T13" fmla="*/ 19 h 33"/>
                <a:gd name="T14" fmla="*/ 5 w 29"/>
                <a:gd name="T15" fmla="*/ 10 h 33"/>
                <a:gd name="T16" fmla="*/ 0 w 29"/>
                <a:gd name="T17" fmla="*/ 0 h 33"/>
                <a:gd name="T18" fmla="*/ 8 w 29"/>
                <a:gd name="T19" fmla="*/ 5 h 33"/>
                <a:gd name="T20" fmla="*/ 17 w 29"/>
                <a:gd name="T21" fmla="*/ 10 h 33"/>
                <a:gd name="T22" fmla="*/ 24 w 29"/>
                <a:gd name="T23" fmla="*/ 17 h 33"/>
                <a:gd name="T24" fmla="*/ 29 w 29"/>
                <a:gd name="T25" fmla="*/ 26 h 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9"/>
                <a:gd name="T40" fmla="*/ 0 h 33"/>
                <a:gd name="T41" fmla="*/ 29 w 29"/>
                <a:gd name="T42" fmla="*/ 33 h 3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9" h="33">
                  <a:moveTo>
                    <a:pt x="29" y="26"/>
                  </a:moveTo>
                  <a:lnTo>
                    <a:pt x="29" y="27"/>
                  </a:lnTo>
                  <a:lnTo>
                    <a:pt x="29" y="30"/>
                  </a:lnTo>
                  <a:lnTo>
                    <a:pt x="29" y="32"/>
                  </a:lnTo>
                  <a:lnTo>
                    <a:pt x="28" y="33"/>
                  </a:lnTo>
                  <a:lnTo>
                    <a:pt x="19" y="26"/>
                  </a:lnTo>
                  <a:lnTo>
                    <a:pt x="12" y="19"/>
                  </a:lnTo>
                  <a:lnTo>
                    <a:pt x="5" y="10"/>
                  </a:lnTo>
                  <a:lnTo>
                    <a:pt x="0" y="0"/>
                  </a:lnTo>
                  <a:lnTo>
                    <a:pt x="8" y="5"/>
                  </a:lnTo>
                  <a:lnTo>
                    <a:pt x="17" y="10"/>
                  </a:lnTo>
                  <a:lnTo>
                    <a:pt x="24" y="17"/>
                  </a:lnTo>
                  <a:lnTo>
                    <a:pt x="29" y="26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27" name="Freeform 674"/>
            <p:cNvSpPr>
              <a:spLocks/>
            </p:cNvSpPr>
            <p:nvPr/>
          </p:nvSpPr>
          <p:spPr bwMode="auto">
            <a:xfrm>
              <a:off x="2576" y="3037"/>
              <a:ext cx="243" cy="191"/>
            </a:xfrm>
            <a:custGeom>
              <a:avLst/>
              <a:gdLst>
                <a:gd name="T0" fmla="*/ 24 w 243"/>
                <a:gd name="T1" fmla="*/ 18 h 191"/>
                <a:gd name="T2" fmla="*/ 40 w 243"/>
                <a:gd name="T3" fmla="*/ 26 h 191"/>
                <a:gd name="T4" fmla="*/ 55 w 243"/>
                <a:gd name="T5" fmla="*/ 37 h 191"/>
                <a:gd name="T6" fmla="*/ 69 w 243"/>
                <a:gd name="T7" fmla="*/ 49 h 191"/>
                <a:gd name="T8" fmla="*/ 85 w 243"/>
                <a:gd name="T9" fmla="*/ 60 h 191"/>
                <a:gd name="T10" fmla="*/ 99 w 243"/>
                <a:gd name="T11" fmla="*/ 73 h 191"/>
                <a:gd name="T12" fmla="*/ 114 w 243"/>
                <a:gd name="T13" fmla="*/ 84 h 191"/>
                <a:gd name="T14" fmla="*/ 128 w 243"/>
                <a:gd name="T15" fmla="*/ 97 h 191"/>
                <a:gd name="T16" fmla="*/ 142 w 243"/>
                <a:gd name="T17" fmla="*/ 109 h 191"/>
                <a:gd name="T18" fmla="*/ 154 w 243"/>
                <a:gd name="T19" fmla="*/ 119 h 191"/>
                <a:gd name="T20" fmla="*/ 166 w 243"/>
                <a:gd name="T21" fmla="*/ 129 h 191"/>
                <a:gd name="T22" fmla="*/ 179 w 243"/>
                <a:gd name="T23" fmla="*/ 139 h 191"/>
                <a:gd name="T24" fmla="*/ 191 w 243"/>
                <a:gd name="T25" fmla="*/ 149 h 191"/>
                <a:gd name="T26" fmla="*/ 203 w 243"/>
                <a:gd name="T27" fmla="*/ 159 h 191"/>
                <a:gd name="T28" fmla="*/ 216 w 243"/>
                <a:gd name="T29" fmla="*/ 169 h 191"/>
                <a:gd name="T30" fmla="*/ 228 w 243"/>
                <a:gd name="T31" fmla="*/ 179 h 191"/>
                <a:gd name="T32" fmla="*/ 239 w 243"/>
                <a:gd name="T33" fmla="*/ 189 h 191"/>
                <a:gd name="T34" fmla="*/ 243 w 243"/>
                <a:gd name="T35" fmla="*/ 191 h 191"/>
                <a:gd name="T36" fmla="*/ 235 w 243"/>
                <a:gd name="T37" fmla="*/ 186 h 191"/>
                <a:gd name="T38" fmla="*/ 225 w 243"/>
                <a:gd name="T39" fmla="*/ 180 h 191"/>
                <a:gd name="T40" fmla="*/ 216 w 243"/>
                <a:gd name="T41" fmla="*/ 173 h 191"/>
                <a:gd name="T42" fmla="*/ 206 w 243"/>
                <a:gd name="T43" fmla="*/ 164 h 191"/>
                <a:gd name="T44" fmla="*/ 196 w 243"/>
                <a:gd name="T45" fmla="*/ 157 h 191"/>
                <a:gd name="T46" fmla="*/ 186 w 243"/>
                <a:gd name="T47" fmla="*/ 150 h 191"/>
                <a:gd name="T48" fmla="*/ 176 w 243"/>
                <a:gd name="T49" fmla="*/ 144 h 191"/>
                <a:gd name="T50" fmla="*/ 166 w 243"/>
                <a:gd name="T51" fmla="*/ 139 h 191"/>
                <a:gd name="T52" fmla="*/ 155 w 243"/>
                <a:gd name="T53" fmla="*/ 129 h 191"/>
                <a:gd name="T54" fmla="*/ 142 w 243"/>
                <a:gd name="T55" fmla="*/ 119 h 191"/>
                <a:gd name="T56" fmla="*/ 131 w 243"/>
                <a:gd name="T57" fmla="*/ 110 h 191"/>
                <a:gd name="T58" fmla="*/ 119 w 243"/>
                <a:gd name="T59" fmla="*/ 100 h 191"/>
                <a:gd name="T60" fmla="*/ 107 w 243"/>
                <a:gd name="T61" fmla="*/ 92 h 191"/>
                <a:gd name="T62" fmla="*/ 95 w 243"/>
                <a:gd name="T63" fmla="*/ 83 h 191"/>
                <a:gd name="T64" fmla="*/ 84 w 243"/>
                <a:gd name="T65" fmla="*/ 73 h 191"/>
                <a:gd name="T66" fmla="*/ 72 w 243"/>
                <a:gd name="T67" fmla="*/ 63 h 191"/>
                <a:gd name="T68" fmla="*/ 71 w 243"/>
                <a:gd name="T69" fmla="*/ 59 h 191"/>
                <a:gd name="T70" fmla="*/ 67 w 243"/>
                <a:gd name="T71" fmla="*/ 56 h 191"/>
                <a:gd name="T72" fmla="*/ 61 w 243"/>
                <a:gd name="T73" fmla="*/ 55 h 191"/>
                <a:gd name="T74" fmla="*/ 58 w 243"/>
                <a:gd name="T75" fmla="*/ 52 h 191"/>
                <a:gd name="T76" fmla="*/ 14 w 243"/>
                <a:gd name="T77" fmla="*/ 23 h 191"/>
                <a:gd name="T78" fmla="*/ 10 w 243"/>
                <a:gd name="T79" fmla="*/ 19 h 191"/>
                <a:gd name="T80" fmla="*/ 4 w 243"/>
                <a:gd name="T81" fmla="*/ 13 h 191"/>
                <a:gd name="T82" fmla="*/ 0 w 243"/>
                <a:gd name="T83" fmla="*/ 9 h 191"/>
                <a:gd name="T84" fmla="*/ 3 w 243"/>
                <a:gd name="T85" fmla="*/ 0 h 191"/>
                <a:gd name="T86" fmla="*/ 8 w 243"/>
                <a:gd name="T87" fmla="*/ 5 h 191"/>
                <a:gd name="T88" fmla="*/ 14 w 243"/>
                <a:gd name="T89" fmla="*/ 9 h 191"/>
                <a:gd name="T90" fmla="*/ 20 w 243"/>
                <a:gd name="T91" fmla="*/ 13 h 191"/>
                <a:gd name="T92" fmla="*/ 24 w 243"/>
                <a:gd name="T93" fmla="*/ 18 h 19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3"/>
                <a:gd name="T142" fmla="*/ 0 h 191"/>
                <a:gd name="T143" fmla="*/ 243 w 243"/>
                <a:gd name="T144" fmla="*/ 191 h 19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3" h="191">
                  <a:moveTo>
                    <a:pt x="24" y="18"/>
                  </a:moveTo>
                  <a:lnTo>
                    <a:pt x="40" y="26"/>
                  </a:lnTo>
                  <a:lnTo>
                    <a:pt x="55" y="37"/>
                  </a:lnTo>
                  <a:lnTo>
                    <a:pt x="69" y="49"/>
                  </a:lnTo>
                  <a:lnTo>
                    <a:pt x="85" y="60"/>
                  </a:lnTo>
                  <a:lnTo>
                    <a:pt x="99" y="73"/>
                  </a:lnTo>
                  <a:lnTo>
                    <a:pt x="114" y="84"/>
                  </a:lnTo>
                  <a:lnTo>
                    <a:pt x="128" y="97"/>
                  </a:lnTo>
                  <a:lnTo>
                    <a:pt x="142" y="109"/>
                  </a:lnTo>
                  <a:lnTo>
                    <a:pt x="154" y="119"/>
                  </a:lnTo>
                  <a:lnTo>
                    <a:pt x="166" y="129"/>
                  </a:lnTo>
                  <a:lnTo>
                    <a:pt x="179" y="139"/>
                  </a:lnTo>
                  <a:lnTo>
                    <a:pt x="191" y="149"/>
                  </a:lnTo>
                  <a:lnTo>
                    <a:pt x="203" y="159"/>
                  </a:lnTo>
                  <a:lnTo>
                    <a:pt x="216" y="169"/>
                  </a:lnTo>
                  <a:lnTo>
                    <a:pt x="228" y="179"/>
                  </a:lnTo>
                  <a:lnTo>
                    <a:pt x="239" y="189"/>
                  </a:lnTo>
                  <a:lnTo>
                    <a:pt x="243" y="191"/>
                  </a:lnTo>
                  <a:lnTo>
                    <a:pt x="235" y="186"/>
                  </a:lnTo>
                  <a:lnTo>
                    <a:pt x="225" y="180"/>
                  </a:lnTo>
                  <a:lnTo>
                    <a:pt x="216" y="173"/>
                  </a:lnTo>
                  <a:lnTo>
                    <a:pt x="206" y="164"/>
                  </a:lnTo>
                  <a:lnTo>
                    <a:pt x="196" y="157"/>
                  </a:lnTo>
                  <a:lnTo>
                    <a:pt x="186" y="150"/>
                  </a:lnTo>
                  <a:lnTo>
                    <a:pt x="176" y="144"/>
                  </a:lnTo>
                  <a:lnTo>
                    <a:pt x="166" y="139"/>
                  </a:lnTo>
                  <a:lnTo>
                    <a:pt x="155" y="129"/>
                  </a:lnTo>
                  <a:lnTo>
                    <a:pt x="142" y="119"/>
                  </a:lnTo>
                  <a:lnTo>
                    <a:pt x="131" y="110"/>
                  </a:lnTo>
                  <a:lnTo>
                    <a:pt x="119" y="100"/>
                  </a:lnTo>
                  <a:lnTo>
                    <a:pt x="107" y="92"/>
                  </a:lnTo>
                  <a:lnTo>
                    <a:pt x="95" y="83"/>
                  </a:lnTo>
                  <a:lnTo>
                    <a:pt x="84" y="73"/>
                  </a:lnTo>
                  <a:lnTo>
                    <a:pt x="72" y="63"/>
                  </a:lnTo>
                  <a:lnTo>
                    <a:pt x="71" y="59"/>
                  </a:lnTo>
                  <a:lnTo>
                    <a:pt x="67" y="56"/>
                  </a:lnTo>
                  <a:lnTo>
                    <a:pt x="61" y="55"/>
                  </a:lnTo>
                  <a:lnTo>
                    <a:pt x="58" y="52"/>
                  </a:lnTo>
                  <a:lnTo>
                    <a:pt x="14" y="23"/>
                  </a:lnTo>
                  <a:lnTo>
                    <a:pt x="10" y="19"/>
                  </a:lnTo>
                  <a:lnTo>
                    <a:pt x="4" y="13"/>
                  </a:lnTo>
                  <a:lnTo>
                    <a:pt x="0" y="9"/>
                  </a:lnTo>
                  <a:lnTo>
                    <a:pt x="3" y="0"/>
                  </a:lnTo>
                  <a:lnTo>
                    <a:pt x="8" y="5"/>
                  </a:lnTo>
                  <a:lnTo>
                    <a:pt x="14" y="9"/>
                  </a:lnTo>
                  <a:lnTo>
                    <a:pt x="20" y="13"/>
                  </a:lnTo>
                  <a:lnTo>
                    <a:pt x="24" y="18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28" name="Freeform 675"/>
            <p:cNvSpPr>
              <a:spLocks/>
            </p:cNvSpPr>
            <p:nvPr/>
          </p:nvSpPr>
          <p:spPr bwMode="auto">
            <a:xfrm>
              <a:off x="3271" y="3056"/>
              <a:ext cx="232" cy="214"/>
            </a:xfrm>
            <a:custGeom>
              <a:avLst/>
              <a:gdLst>
                <a:gd name="T0" fmla="*/ 114 w 232"/>
                <a:gd name="T1" fmla="*/ 98 h 214"/>
                <a:gd name="T2" fmla="*/ 122 w 232"/>
                <a:gd name="T3" fmla="*/ 104 h 214"/>
                <a:gd name="T4" fmla="*/ 131 w 232"/>
                <a:gd name="T5" fmla="*/ 111 h 214"/>
                <a:gd name="T6" fmla="*/ 140 w 232"/>
                <a:gd name="T7" fmla="*/ 118 h 214"/>
                <a:gd name="T8" fmla="*/ 148 w 232"/>
                <a:gd name="T9" fmla="*/ 125 h 214"/>
                <a:gd name="T10" fmla="*/ 157 w 232"/>
                <a:gd name="T11" fmla="*/ 132 h 214"/>
                <a:gd name="T12" fmla="*/ 165 w 232"/>
                <a:gd name="T13" fmla="*/ 140 h 214"/>
                <a:gd name="T14" fmla="*/ 174 w 232"/>
                <a:gd name="T15" fmla="*/ 147 h 214"/>
                <a:gd name="T16" fmla="*/ 182 w 232"/>
                <a:gd name="T17" fmla="*/ 152 h 214"/>
                <a:gd name="T18" fmla="*/ 232 w 232"/>
                <a:gd name="T19" fmla="*/ 198 h 214"/>
                <a:gd name="T20" fmla="*/ 231 w 232"/>
                <a:gd name="T21" fmla="*/ 202 h 214"/>
                <a:gd name="T22" fmla="*/ 231 w 232"/>
                <a:gd name="T23" fmla="*/ 207 h 214"/>
                <a:gd name="T24" fmla="*/ 231 w 232"/>
                <a:gd name="T25" fmla="*/ 211 h 214"/>
                <a:gd name="T26" fmla="*/ 229 w 232"/>
                <a:gd name="T27" fmla="*/ 214 h 214"/>
                <a:gd name="T28" fmla="*/ 219 w 232"/>
                <a:gd name="T29" fmla="*/ 207 h 214"/>
                <a:gd name="T30" fmla="*/ 209 w 232"/>
                <a:gd name="T31" fmla="*/ 199 h 214"/>
                <a:gd name="T32" fmla="*/ 201 w 232"/>
                <a:gd name="T33" fmla="*/ 191 h 214"/>
                <a:gd name="T34" fmla="*/ 194 w 232"/>
                <a:gd name="T35" fmla="*/ 182 h 214"/>
                <a:gd name="T36" fmla="*/ 185 w 232"/>
                <a:gd name="T37" fmla="*/ 174 h 214"/>
                <a:gd name="T38" fmla="*/ 177 w 232"/>
                <a:gd name="T39" fmla="*/ 164 h 214"/>
                <a:gd name="T40" fmla="*/ 168 w 232"/>
                <a:gd name="T41" fmla="*/ 157 h 214"/>
                <a:gd name="T42" fmla="*/ 158 w 232"/>
                <a:gd name="T43" fmla="*/ 148 h 214"/>
                <a:gd name="T44" fmla="*/ 138 w 232"/>
                <a:gd name="T45" fmla="*/ 131 h 214"/>
                <a:gd name="T46" fmla="*/ 118 w 232"/>
                <a:gd name="T47" fmla="*/ 114 h 214"/>
                <a:gd name="T48" fmla="*/ 98 w 232"/>
                <a:gd name="T49" fmla="*/ 95 h 214"/>
                <a:gd name="T50" fmla="*/ 80 w 232"/>
                <a:gd name="T51" fmla="*/ 78 h 214"/>
                <a:gd name="T52" fmla="*/ 60 w 232"/>
                <a:gd name="T53" fmla="*/ 60 h 214"/>
                <a:gd name="T54" fmla="*/ 41 w 232"/>
                <a:gd name="T55" fmla="*/ 43 h 214"/>
                <a:gd name="T56" fmla="*/ 21 w 232"/>
                <a:gd name="T57" fmla="*/ 26 h 214"/>
                <a:gd name="T58" fmla="*/ 0 w 232"/>
                <a:gd name="T59" fmla="*/ 8 h 214"/>
                <a:gd name="T60" fmla="*/ 0 w 232"/>
                <a:gd name="T61" fmla="*/ 0 h 214"/>
                <a:gd name="T62" fmla="*/ 14 w 232"/>
                <a:gd name="T63" fmla="*/ 11 h 214"/>
                <a:gd name="T64" fmla="*/ 30 w 232"/>
                <a:gd name="T65" fmla="*/ 24 h 214"/>
                <a:gd name="T66" fmla="*/ 44 w 232"/>
                <a:gd name="T67" fmla="*/ 36 h 214"/>
                <a:gd name="T68" fmla="*/ 58 w 232"/>
                <a:gd name="T69" fmla="*/ 48 h 214"/>
                <a:gd name="T70" fmla="*/ 73 w 232"/>
                <a:gd name="T71" fmla="*/ 61 h 214"/>
                <a:gd name="T72" fmla="*/ 85 w 232"/>
                <a:gd name="T73" fmla="*/ 74 h 214"/>
                <a:gd name="T74" fmla="*/ 100 w 232"/>
                <a:gd name="T75" fmla="*/ 87 h 214"/>
                <a:gd name="T76" fmla="*/ 114 w 232"/>
                <a:gd name="T77" fmla="*/ 98 h 21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32"/>
                <a:gd name="T118" fmla="*/ 0 h 214"/>
                <a:gd name="T119" fmla="*/ 232 w 232"/>
                <a:gd name="T120" fmla="*/ 214 h 21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32" h="214">
                  <a:moveTo>
                    <a:pt x="114" y="98"/>
                  </a:moveTo>
                  <a:lnTo>
                    <a:pt x="122" y="104"/>
                  </a:lnTo>
                  <a:lnTo>
                    <a:pt x="131" y="111"/>
                  </a:lnTo>
                  <a:lnTo>
                    <a:pt x="140" y="118"/>
                  </a:lnTo>
                  <a:lnTo>
                    <a:pt x="148" y="125"/>
                  </a:lnTo>
                  <a:lnTo>
                    <a:pt x="157" y="132"/>
                  </a:lnTo>
                  <a:lnTo>
                    <a:pt x="165" y="140"/>
                  </a:lnTo>
                  <a:lnTo>
                    <a:pt x="174" y="147"/>
                  </a:lnTo>
                  <a:lnTo>
                    <a:pt x="182" y="152"/>
                  </a:lnTo>
                  <a:lnTo>
                    <a:pt x="232" y="198"/>
                  </a:lnTo>
                  <a:lnTo>
                    <a:pt x="231" y="202"/>
                  </a:lnTo>
                  <a:lnTo>
                    <a:pt x="231" y="207"/>
                  </a:lnTo>
                  <a:lnTo>
                    <a:pt x="231" y="211"/>
                  </a:lnTo>
                  <a:lnTo>
                    <a:pt x="229" y="214"/>
                  </a:lnTo>
                  <a:lnTo>
                    <a:pt x="219" y="207"/>
                  </a:lnTo>
                  <a:lnTo>
                    <a:pt x="209" y="199"/>
                  </a:lnTo>
                  <a:lnTo>
                    <a:pt x="201" y="191"/>
                  </a:lnTo>
                  <a:lnTo>
                    <a:pt x="194" y="182"/>
                  </a:lnTo>
                  <a:lnTo>
                    <a:pt x="185" y="174"/>
                  </a:lnTo>
                  <a:lnTo>
                    <a:pt x="177" y="164"/>
                  </a:lnTo>
                  <a:lnTo>
                    <a:pt x="168" y="157"/>
                  </a:lnTo>
                  <a:lnTo>
                    <a:pt x="158" y="148"/>
                  </a:lnTo>
                  <a:lnTo>
                    <a:pt x="138" y="131"/>
                  </a:lnTo>
                  <a:lnTo>
                    <a:pt x="118" y="114"/>
                  </a:lnTo>
                  <a:lnTo>
                    <a:pt x="98" y="95"/>
                  </a:lnTo>
                  <a:lnTo>
                    <a:pt x="80" y="78"/>
                  </a:lnTo>
                  <a:lnTo>
                    <a:pt x="60" y="60"/>
                  </a:lnTo>
                  <a:lnTo>
                    <a:pt x="41" y="43"/>
                  </a:lnTo>
                  <a:lnTo>
                    <a:pt x="21" y="26"/>
                  </a:lnTo>
                  <a:lnTo>
                    <a:pt x="0" y="8"/>
                  </a:lnTo>
                  <a:lnTo>
                    <a:pt x="0" y="0"/>
                  </a:lnTo>
                  <a:lnTo>
                    <a:pt x="14" y="11"/>
                  </a:lnTo>
                  <a:lnTo>
                    <a:pt x="30" y="24"/>
                  </a:lnTo>
                  <a:lnTo>
                    <a:pt x="44" y="36"/>
                  </a:lnTo>
                  <a:lnTo>
                    <a:pt x="58" y="48"/>
                  </a:lnTo>
                  <a:lnTo>
                    <a:pt x="73" y="61"/>
                  </a:lnTo>
                  <a:lnTo>
                    <a:pt x="85" y="74"/>
                  </a:lnTo>
                  <a:lnTo>
                    <a:pt x="100" y="87"/>
                  </a:lnTo>
                  <a:lnTo>
                    <a:pt x="114" y="98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29" name="Freeform 676"/>
            <p:cNvSpPr>
              <a:spLocks/>
            </p:cNvSpPr>
            <p:nvPr/>
          </p:nvSpPr>
          <p:spPr bwMode="auto">
            <a:xfrm>
              <a:off x="2534" y="3059"/>
              <a:ext cx="22" cy="54"/>
            </a:xfrm>
            <a:custGeom>
              <a:avLst/>
              <a:gdLst>
                <a:gd name="T0" fmla="*/ 2 w 22"/>
                <a:gd name="T1" fmla="*/ 54 h 54"/>
                <a:gd name="T2" fmla="*/ 0 w 22"/>
                <a:gd name="T3" fmla="*/ 51 h 54"/>
                <a:gd name="T4" fmla="*/ 0 w 22"/>
                <a:gd name="T5" fmla="*/ 48 h 54"/>
                <a:gd name="T6" fmla="*/ 0 w 22"/>
                <a:gd name="T7" fmla="*/ 44 h 54"/>
                <a:gd name="T8" fmla="*/ 2 w 22"/>
                <a:gd name="T9" fmla="*/ 41 h 54"/>
                <a:gd name="T10" fmla="*/ 22 w 22"/>
                <a:gd name="T11" fmla="*/ 0 h 54"/>
                <a:gd name="T12" fmla="*/ 20 w 22"/>
                <a:gd name="T13" fmla="*/ 14 h 54"/>
                <a:gd name="T14" fmla="*/ 15 w 22"/>
                <a:gd name="T15" fmla="*/ 27 h 54"/>
                <a:gd name="T16" fmla="*/ 7 w 22"/>
                <a:gd name="T17" fmla="*/ 41 h 54"/>
                <a:gd name="T18" fmla="*/ 2 w 22"/>
                <a:gd name="T19" fmla="*/ 54 h 5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54"/>
                <a:gd name="T32" fmla="*/ 22 w 22"/>
                <a:gd name="T33" fmla="*/ 54 h 5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54">
                  <a:moveTo>
                    <a:pt x="2" y="54"/>
                  </a:moveTo>
                  <a:lnTo>
                    <a:pt x="0" y="51"/>
                  </a:lnTo>
                  <a:lnTo>
                    <a:pt x="0" y="48"/>
                  </a:lnTo>
                  <a:lnTo>
                    <a:pt x="0" y="44"/>
                  </a:lnTo>
                  <a:lnTo>
                    <a:pt x="2" y="41"/>
                  </a:lnTo>
                  <a:lnTo>
                    <a:pt x="22" y="0"/>
                  </a:lnTo>
                  <a:lnTo>
                    <a:pt x="20" y="14"/>
                  </a:lnTo>
                  <a:lnTo>
                    <a:pt x="15" y="27"/>
                  </a:lnTo>
                  <a:lnTo>
                    <a:pt x="7" y="41"/>
                  </a:lnTo>
                  <a:lnTo>
                    <a:pt x="2" y="54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30" name="Freeform 677"/>
            <p:cNvSpPr>
              <a:spLocks/>
            </p:cNvSpPr>
            <p:nvPr/>
          </p:nvSpPr>
          <p:spPr bwMode="auto">
            <a:xfrm>
              <a:off x="2754" y="3063"/>
              <a:ext cx="3" cy="1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  <a:gd name="T6" fmla="*/ 0 60000 65536"/>
                <a:gd name="T7" fmla="*/ 0 60000 65536"/>
                <a:gd name="T8" fmla="*/ 0 60000 65536"/>
                <a:gd name="T9" fmla="*/ 0 w 3"/>
                <a:gd name="T10" fmla="*/ 0 h 1"/>
                <a:gd name="T11" fmla="*/ 3 w 3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1">
                  <a:moveTo>
                    <a:pt x="0" y="0"/>
                  </a:move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31" name="Freeform 678"/>
            <p:cNvSpPr>
              <a:spLocks/>
            </p:cNvSpPr>
            <p:nvPr/>
          </p:nvSpPr>
          <p:spPr bwMode="auto">
            <a:xfrm>
              <a:off x="3542" y="3067"/>
              <a:ext cx="34" cy="33"/>
            </a:xfrm>
            <a:custGeom>
              <a:avLst/>
              <a:gdLst>
                <a:gd name="T0" fmla="*/ 34 w 34"/>
                <a:gd name="T1" fmla="*/ 33 h 33"/>
                <a:gd name="T2" fmla="*/ 31 w 34"/>
                <a:gd name="T3" fmla="*/ 33 h 33"/>
                <a:gd name="T4" fmla="*/ 0 w 34"/>
                <a:gd name="T5" fmla="*/ 0 h 33"/>
                <a:gd name="T6" fmla="*/ 10 w 34"/>
                <a:gd name="T7" fmla="*/ 6 h 33"/>
                <a:gd name="T8" fmla="*/ 22 w 34"/>
                <a:gd name="T9" fmla="*/ 12 h 33"/>
                <a:gd name="T10" fmla="*/ 31 w 34"/>
                <a:gd name="T11" fmla="*/ 20 h 33"/>
                <a:gd name="T12" fmla="*/ 34 w 34"/>
                <a:gd name="T13" fmla="*/ 33 h 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33"/>
                <a:gd name="T23" fmla="*/ 34 w 34"/>
                <a:gd name="T24" fmla="*/ 33 h 3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33">
                  <a:moveTo>
                    <a:pt x="34" y="33"/>
                  </a:moveTo>
                  <a:lnTo>
                    <a:pt x="31" y="33"/>
                  </a:lnTo>
                  <a:lnTo>
                    <a:pt x="0" y="0"/>
                  </a:lnTo>
                  <a:lnTo>
                    <a:pt x="10" y="6"/>
                  </a:lnTo>
                  <a:lnTo>
                    <a:pt x="22" y="12"/>
                  </a:lnTo>
                  <a:lnTo>
                    <a:pt x="31" y="20"/>
                  </a:lnTo>
                  <a:lnTo>
                    <a:pt x="34" y="33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32" name="Freeform 679"/>
            <p:cNvSpPr>
              <a:spLocks/>
            </p:cNvSpPr>
            <p:nvPr/>
          </p:nvSpPr>
          <p:spPr bwMode="auto">
            <a:xfrm>
              <a:off x="2577" y="3069"/>
              <a:ext cx="163" cy="135"/>
            </a:xfrm>
            <a:custGeom>
              <a:avLst/>
              <a:gdLst>
                <a:gd name="T0" fmla="*/ 34 w 163"/>
                <a:gd name="T1" fmla="*/ 23 h 135"/>
                <a:gd name="T2" fmla="*/ 46 w 163"/>
                <a:gd name="T3" fmla="*/ 31 h 135"/>
                <a:gd name="T4" fmla="*/ 56 w 163"/>
                <a:gd name="T5" fmla="*/ 40 h 135"/>
                <a:gd name="T6" fmla="*/ 67 w 163"/>
                <a:gd name="T7" fmla="*/ 50 h 135"/>
                <a:gd name="T8" fmla="*/ 77 w 163"/>
                <a:gd name="T9" fmla="*/ 58 h 135"/>
                <a:gd name="T10" fmla="*/ 88 w 163"/>
                <a:gd name="T11" fmla="*/ 67 h 135"/>
                <a:gd name="T12" fmla="*/ 98 w 163"/>
                <a:gd name="T13" fmla="*/ 77 h 135"/>
                <a:gd name="T14" fmla="*/ 110 w 163"/>
                <a:gd name="T15" fmla="*/ 85 h 135"/>
                <a:gd name="T16" fmla="*/ 120 w 163"/>
                <a:gd name="T17" fmla="*/ 94 h 135"/>
                <a:gd name="T18" fmla="*/ 125 w 163"/>
                <a:gd name="T19" fmla="*/ 98 h 135"/>
                <a:gd name="T20" fmla="*/ 131 w 163"/>
                <a:gd name="T21" fmla="*/ 102 h 135"/>
                <a:gd name="T22" fmla="*/ 137 w 163"/>
                <a:gd name="T23" fmla="*/ 108 h 135"/>
                <a:gd name="T24" fmla="*/ 143 w 163"/>
                <a:gd name="T25" fmla="*/ 114 h 135"/>
                <a:gd name="T26" fmla="*/ 148 w 163"/>
                <a:gd name="T27" fmla="*/ 119 h 135"/>
                <a:gd name="T28" fmla="*/ 154 w 163"/>
                <a:gd name="T29" fmla="*/ 124 h 135"/>
                <a:gd name="T30" fmla="*/ 158 w 163"/>
                <a:gd name="T31" fmla="*/ 129 h 135"/>
                <a:gd name="T32" fmla="*/ 163 w 163"/>
                <a:gd name="T33" fmla="*/ 135 h 135"/>
                <a:gd name="T34" fmla="*/ 155 w 163"/>
                <a:gd name="T35" fmla="*/ 129 h 135"/>
                <a:gd name="T36" fmla="*/ 147 w 163"/>
                <a:gd name="T37" fmla="*/ 122 h 135"/>
                <a:gd name="T38" fmla="*/ 140 w 163"/>
                <a:gd name="T39" fmla="*/ 117 h 135"/>
                <a:gd name="T40" fmla="*/ 131 w 163"/>
                <a:gd name="T41" fmla="*/ 109 h 135"/>
                <a:gd name="T42" fmla="*/ 124 w 163"/>
                <a:gd name="T43" fmla="*/ 102 h 135"/>
                <a:gd name="T44" fmla="*/ 115 w 163"/>
                <a:gd name="T45" fmla="*/ 95 h 135"/>
                <a:gd name="T46" fmla="*/ 108 w 163"/>
                <a:gd name="T47" fmla="*/ 90 h 135"/>
                <a:gd name="T48" fmla="*/ 100 w 163"/>
                <a:gd name="T49" fmla="*/ 82 h 135"/>
                <a:gd name="T50" fmla="*/ 90 w 163"/>
                <a:gd name="T51" fmla="*/ 75 h 135"/>
                <a:gd name="T52" fmla="*/ 81 w 163"/>
                <a:gd name="T53" fmla="*/ 67 h 135"/>
                <a:gd name="T54" fmla="*/ 71 w 163"/>
                <a:gd name="T55" fmla="*/ 58 h 135"/>
                <a:gd name="T56" fmla="*/ 61 w 163"/>
                <a:gd name="T57" fmla="*/ 51 h 135"/>
                <a:gd name="T58" fmla="*/ 51 w 163"/>
                <a:gd name="T59" fmla="*/ 43 h 135"/>
                <a:gd name="T60" fmla="*/ 41 w 163"/>
                <a:gd name="T61" fmla="*/ 35 h 135"/>
                <a:gd name="T62" fmla="*/ 31 w 163"/>
                <a:gd name="T63" fmla="*/ 28 h 135"/>
                <a:gd name="T64" fmla="*/ 20 w 163"/>
                <a:gd name="T65" fmla="*/ 21 h 135"/>
                <a:gd name="T66" fmla="*/ 14 w 163"/>
                <a:gd name="T67" fmla="*/ 18 h 135"/>
                <a:gd name="T68" fmla="*/ 10 w 163"/>
                <a:gd name="T69" fmla="*/ 14 h 135"/>
                <a:gd name="T70" fmla="*/ 4 w 163"/>
                <a:gd name="T71" fmla="*/ 10 h 135"/>
                <a:gd name="T72" fmla="*/ 0 w 163"/>
                <a:gd name="T73" fmla="*/ 5 h 135"/>
                <a:gd name="T74" fmla="*/ 2 w 163"/>
                <a:gd name="T75" fmla="*/ 0 h 135"/>
                <a:gd name="T76" fmla="*/ 10 w 163"/>
                <a:gd name="T77" fmla="*/ 5 h 135"/>
                <a:gd name="T78" fmla="*/ 17 w 163"/>
                <a:gd name="T79" fmla="*/ 11 h 135"/>
                <a:gd name="T80" fmla="*/ 26 w 163"/>
                <a:gd name="T81" fmla="*/ 18 h 135"/>
                <a:gd name="T82" fmla="*/ 34 w 163"/>
                <a:gd name="T83" fmla="*/ 23 h 13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63"/>
                <a:gd name="T127" fmla="*/ 0 h 135"/>
                <a:gd name="T128" fmla="*/ 163 w 163"/>
                <a:gd name="T129" fmla="*/ 135 h 13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63" h="135">
                  <a:moveTo>
                    <a:pt x="34" y="23"/>
                  </a:moveTo>
                  <a:lnTo>
                    <a:pt x="46" y="31"/>
                  </a:lnTo>
                  <a:lnTo>
                    <a:pt x="56" y="40"/>
                  </a:lnTo>
                  <a:lnTo>
                    <a:pt x="67" y="50"/>
                  </a:lnTo>
                  <a:lnTo>
                    <a:pt x="77" y="58"/>
                  </a:lnTo>
                  <a:lnTo>
                    <a:pt x="88" y="67"/>
                  </a:lnTo>
                  <a:lnTo>
                    <a:pt x="98" y="77"/>
                  </a:lnTo>
                  <a:lnTo>
                    <a:pt x="110" y="85"/>
                  </a:lnTo>
                  <a:lnTo>
                    <a:pt x="120" y="94"/>
                  </a:lnTo>
                  <a:lnTo>
                    <a:pt x="125" y="98"/>
                  </a:lnTo>
                  <a:lnTo>
                    <a:pt x="131" y="102"/>
                  </a:lnTo>
                  <a:lnTo>
                    <a:pt x="137" y="108"/>
                  </a:lnTo>
                  <a:lnTo>
                    <a:pt x="143" y="114"/>
                  </a:lnTo>
                  <a:lnTo>
                    <a:pt x="148" y="119"/>
                  </a:lnTo>
                  <a:lnTo>
                    <a:pt x="154" y="124"/>
                  </a:lnTo>
                  <a:lnTo>
                    <a:pt x="158" y="129"/>
                  </a:lnTo>
                  <a:lnTo>
                    <a:pt x="163" y="135"/>
                  </a:lnTo>
                  <a:lnTo>
                    <a:pt x="155" y="129"/>
                  </a:lnTo>
                  <a:lnTo>
                    <a:pt x="147" y="122"/>
                  </a:lnTo>
                  <a:lnTo>
                    <a:pt x="140" y="117"/>
                  </a:lnTo>
                  <a:lnTo>
                    <a:pt x="131" y="109"/>
                  </a:lnTo>
                  <a:lnTo>
                    <a:pt x="124" y="102"/>
                  </a:lnTo>
                  <a:lnTo>
                    <a:pt x="115" y="95"/>
                  </a:lnTo>
                  <a:lnTo>
                    <a:pt x="108" y="90"/>
                  </a:lnTo>
                  <a:lnTo>
                    <a:pt x="100" y="82"/>
                  </a:lnTo>
                  <a:lnTo>
                    <a:pt x="90" y="75"/>
                  </a:lnTo>
                  <a:lnTo>
                    <a:pt x="81" y="67"/>
                  </a:lnTo>
                  <a:lnTo>
                    <a:pt x="71" y="58"/>
                  </a:lnTo>
                  <a:lnTo>
                    <a:pt x="61" y="51"/>
                  </a:lnTo>
                  <a:lnTo>
                    <a:pt x="51" y="43"/>
                  </a:lnTo>
                  <a:lnTo>
                    <a:pt x="41" y="35"/>
                  </a:lnTo>
                  <a:lnTo>
                    <a:pt x="31" y="28"/>
                  </a:lnTo>
                  <a:lnTo>
                    <a:pt x="20" y="21"/>
                  </a:lnTo>
                  <a:lnTo>
                    <a:pt x="14" y="18"/>
                  </a:lnTo>
                  <a:lnTo>
                    <a:pt x="10" y="14"/>
                  </a:lnTo>
                  <a:lnTo>
                    <a:pt x="4" y="10"/>
                  </a:lnTo>
                  <a:lnTo>
                    <a:pt x="0" y="5"/>
                  </a:lnTo>
                  <a:lnTo>
                    <a:pt x="2" y="0"/>
                  </a:lnTo>
                  <a:lnTo>
                    <a:pt x="10" y="5"/>
                  </a:lnTo>
                  <a:lnTo>
                    <a:pt x="17" y="11"/>
                  </a:lnTo>
                  <a:lnTo>
                    <a:pt x="26" y="18"/>
                  </a:lnTo>
                  <a:lnTo>
                    <a:pt x="34" y="23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33" name="Freeform 680"/>
            <p:cNvSpPr>
              <a:spLocks/>
            </p:cNvSpPr>
            <p:nvPr/>
          </p:nvSpPr>
          <p:spPr bwMode="auto">
            <a:xfrm>
              <a:off x="3270" y="3092"/>
              <a:ext cx="230" cy="208"/>
            </a:xfrm>
            <a:custGeom>
              <a:avLst/>
              <a:gdLst>
                <a:gd name="T0" fmla="*/ 129 w 230"/>
                <a:gd name="T1" fmla="*/ 105 h 208"/>
                <a:gd name="T2" fmla="*/ 142 w 230"/>
                <a:gd name="T3" fmla="*/ 116 h 208"/>
                <a:gd name="T4" fmla="*/ 155 w 230"/>
                <a:gd name="T5" fmla="*/ 128 h 208"/>
                <a:gd name="T6" fmla="*/ 168 w 230"/>
                <a:gd name="T7" fmla="*/ 139 h 208"/>
                <a:gd name="T8" fmla="*/ 180 w 230"/>
                <a:gd name="T9" fmla="*/ 149 h 208"/>
                <a:gd name="T10" fmla="*/ 192 w 230"/>
                <a:gd name="T11" fmla="*/ 159 h 208"/>
                <a:gd name="T12" fmla="*/ 205 w 230"/>
                <a:gd name="T13" fmla="*/ 171 h 208"/>
                <a:gd name="T14" fmla="*/ 218 w 230"/>
                <a:gd name="T15" fmla="*/ 182 h 208"/>
                <a:gd name="T16" fmla="*/ 230 w 230"/>
                <a:gd name="T17" fmla="*/ 193 h 208"/>
                <a:gd name="T18" fmla="*/ 230 w 230"/>
                <a:gd name="T19" fmla="*/ 196 h 208"/>
                <a:gd name="T20" fmla="*/ 230 w 230"/>
                <a:gd name="T21" fmla="*/ 200 h 208"/>
                <a:gd name="T22" fmla="*/ 230 w 230"/>
                <a:gd name="T23" fmla="*/ 205 h 208"/>
                <a:gd name="T24" fmla="*/ 229 w 230"/>
                <a:gd name="T25" fmla="*/ 208 h 208"/>
                <a:gd name="T26" fmla="*/ 215 w 230"/>
                <a:gd name="T27" fmla="*/ 195 h 208"/>
                <a:gd name="T28" fmla="*/ 200 w 230"/>
                <a:gd name="T29" fmla="*/ 183 h 208"/>
                <a:gd name="T30" fmla="*/ 185 w 230"/>
                <a:gd name="T31" fmla="*/ 171 h 208"/>
                <a:gd name="T32" fmla="*/ 171 w 230"/>
                <a:gd name="T33" fmla="*/ 158 h 208"/>
                <a:gd name="T34" fmla="*/ 156 w 230"/>
                <a:gd name="T35" fmla="*/ 146 h 208"/>
                <a:gd name="T36" fmla="*/ 142 w 230"/>
                <a:gd name="T37" fmla="*/ 134 h 208"/>
                <a:gd name="T38" fmla="*/ 128 w 230"/>
                <a:gd name="T39" fmla="*/ 121 h 208"/>
                <a:gd name="T40" fmla="*/ 114 w 230"/>
                <a:gd name="T41" fmla="*/ 108 h 208"/>
                <a:gd name="T42" fmla="*/ 99 w 230"/>
                <a:gd name="T43" fmla="*/ 95 h 208"/>
                <a:gd name="T44" fmla="*/ 85 w 230"/>
                <a:gd name="T45" fmla="*/ 84 h 208"/>
                <a:gd name="T46" fmla="*/ 71 w 230"/>
                <a:gd name="T47" fmla="*/ 71 h 208"/>
                <a:gd name="T48" fmla="*/ 57 w 230"/>
                <a:gd name="T49" fmla="*/ 58 h 208"/>
                <a:gd name="T50" fmla="*/ 42 w 230"/>
                <a:gd name="T51" fmla="*/ 45 h 208"/>
                <a:gd name="T52" fmla="*/ 28 w 230"/>
                <a:gd name="T53" fmla="*/ 32 h 208"/>
                <a:gd name="T54" fmla="*/ 14 w 230"/>
                <a:gd name="T55" fmla="*/ 20 h 208"/>
                <a:gd name="T56" fmla="*/ 0 w 230"/>
                <a:gd name="T57" fmla="*/ 7 h 208"/>
                <a:gd name="T58" fmla="*/ 1 w 230"/>
                <a:gd name="T59" fmla="*/ 0 h 208"/>
                <a:gd name="T60" fmla="*/ 17 w 230"/>
                <a:gd name="T61" fmla="*/ 12 h 208"/>
                <a:gd name="T62" fmla="*/ 34 w 230"/>
                <a:gd name="T63" fmla="*/ 25 h 208"/>
                <a:gd name="T64" fmla="*/ 49 w 230"/>
                <a:gd name="T65" fmla="*/ 39 h 208"/>
                <a:gd name="T66" fmla="*/ 65 w 230"/>
                <a:gd name="T67" fmla="*/ 52 h 208"/>
                <a:gd name="T68" fmla="*/ 81 w 230"/>
                <a:gd name="T69" fmla="*/ 65 h 208"/>
                <a:gd name="T70" fmla="*/ 96 w 230"/>
                <a:gd name="T71" fmla="*/ 79 h 208"/>
                <a:gd name="T72" fmla="*/ 114 w 230"/>
                <a:gd name="T73" fmla="*/ 92 h 208"/>
                <a:gd name="T74" fmla="*/ 129 w 230"/>
                <a:gd name="T75" fmla="*/ 105 h 20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30"/>
                <a:gd name="T115" fmla="*/ 0 h 208"/>
                <a:gd name="T116" fmla="*/ 230 w 230"/>
                <a:gd name="T117" fmla="*/ 208 h 20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30" h="208">
                  <a:moveTo>
                    <a:pt x="129" y="105"/>
                  </a:moveTo>
                  <a:lnTo>
                    <a:pt x="142" y="116"/>
                  </a:lnTo>
                  <a:lnTo>
                    <a:pt x="155" y="128"/>
                  </a:lnTo>
                  <a:lnTo>
                    <a:pt x="168" y="139"/>
                  </a:lnTo>
                  <a:lnTo>
                    <a:pt x="180" y="149"/>
                  </a:lnTo>
                  <a:lnTo>
                    <a:pt x="192" y="159"/>
                  </a:lnTo>
                  <a:lnTo>
                    <a:pt x="205" y="171"/>
                  </a:lnTo>
                  <a:lnTo>
                    <a:pt x="218" y="182"/>
                  </a:lnTo>
                  <a:lnTo>
                    <a:pt x="230" y="193"/>
                  </a:lnTo>
                  <a:lnTo>
                    <a:pt x="230" y="196"/>
                  </a:lnTo>
                  <a:lnTo>
                    <a:pt x="230" y="200"/>
                  </a:lnTo>
                  <a:lnTo>
                    <a:pt x="230" y="205"/>
                  </a:lnTo>
                  <a:lnTo>
                    <a:pt x="229" y="208"/>
                  </a:lnTo>
                  <a:lnTo>
                    <a:pt x="215" y="195"/>
                  </a:lnTo>
                  <a:lnTo>
                    <a:pt x="200" y="183"/>
                  </a:lnTo>
                  <a:lnTo>
                    <a:pt x="185" y="171"/>
                  </a:lnTo>
                  <a:lnTo>
                    <a:pt x="171" y="158"/>
                  </a:lnTo>
                  <a:lnTo>
                    <a:pt x="156" y="146"/>
                  </a:lnTo>
                  <a:lnTo>
                    <a:pt x="142" y="134"/>
                  </a:lnTo>
                  <a:lnTo>
                    <a:pt x="128" y="121"/>
                  </a:lnTo>
                  <a:lnTo>
                    <a:pt x="114" y="108"/>
                  </a:lnTo>
                  <a:lnTo>
                    <a:pt x="99" y="95"/>
                  </a:lnTo>
                  <a:lnTo>
                    <a:pt x="85" y="84"/>
                  </a:lnTo>
                  <a:lnTo>
                    <a:pt x="71" y="71"/>
                  </a:lnTo>
                  <a:lnTo>
                    <a:pt x="57" y="58"/>
                  </a:lnTo>
                  <a:lnTo>
                    <a:pt x="42" y="45"/>
                  </a:lnTo>
                  <a:lnTo>
                    <a:pt x="28" y="32"/>
                  </a:lnTo>
                  <a:lnTo>
                    <a:pt x="14" y="20"/>
                  </a:lnTo>
                  <a:lnTo>
                    <a:pt x="0" y="7"/>
                  </a:lnTo>
                  <a:lnTo>
                    <a:pt x="1" y="0"/>
                  </a:lnTo>
                  <a:lnTo>
                    <a:pt x="17" y="12"/>
                  </a:lnTo>
                  <a:lnTo>
                    <a:pt x="34" y="25"/>
                  </a:lnTo>
                  <a:lnTo>
                    <a:pt x="49" y="39"/>
                  </a:lnTo>
                  <a:lnTo>
                    <a:pt x="65" y="52"/>
                  </a:lnTo>
                  <a:lnTo>
                    <a:pt x="81" y="65"/>
                  </a:lnTo>
                  <a:lnTo>
                    <a:pt x="96" y="79"/>
                  </a:lnTo>
                  <a:lnTo>
                    <a:pt x="114" y="92"/>
                  </a:lnTo>
                  <a:lnTo>
                    <a:pt x="129" y="105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34" name="Freeform 681"/>
            <p:cNvSpPr>
              <a:spLocks/>
            </p:cNvSpPr>
            <p:nvPr/>
          </p:nvSpPr>
          <p:spPr bwMode="auto">
            <a:xfrm>
              <a:off x="2539" y="3097"/>
              <a:ext cx="25" cy="62"/>
            </a:xfrm>
            <a:custGeom>
              <a:avLst/>
              <a:gdLst>
                <a:gd name="T0" fmla="*/ 12 w 25"/>
                <a:gd name="T1" fmla="*/ 33 h 62"/>
                <a:gd name="T2" fmla="*/ 10 w 25"/>
                <a:gd name="T3" fmla="*/ 40 h 62"/>
                <a:gd name="T4" fmla="*/ 7 w 25"/>
                <a:gd name="T5" fmla="*/ 47 h 62"/>
                <a:gd name="T6" fmla="*/ 4 w 25"/>
                <a:gd name="T7" fmla="*/ 54 h 62"/>
                <a:gd name="T8" fmla="*/ 1 w 25"/>
                <a:gd name="T9" fmla="*/ 62 h 62"/>
                <a:gd name="T10" fmla="*/ 0 w 25"/>
                <a:gd name="T11" fmla="*/ 57 h 62"/>
                <a:gd name="T12" fmla="*/ 7 w 25"/>
                <a:gd name="T13" fmla="*/ 43 h 62"/>
                <a:gd name="T14" fmla="*/ 12 w 25"/>
                <a:gd name="T15" fmla="*/ 29 h 62"/>
                <a:gd name="T16" fmla="*/ 18 w 25"/>
                <a:gd name="T17" fmla="*/ 15 h 62"/>
                <a:gd name="T18" fmla="*/ 25 w 25"/>
                <a:gd name="T19" fmla="*/ 0 h 62"/>
                <a:gd name="T20" fmla="*/ 25 w 25"/>
                <a:gd name="T21" fmla="*/ 9 h 62"/>
                <a:gd name="T22" fmla="*/ 21 w 25"/>
                <a:gd name="T23" fmla="*/ 17 h 62"/>
                <a:gd name="T24" fmla="*/ 17 w 25"/>
                <a:gd name="T25" fmla="*/ 24 h 62"/>
                <a:gd name="T26" fmla="*/ 12 w 25"/>
                <a:gd name="T27" fmla="*/ 33 h 6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5"/>
                <a:gd name="T43" fmla="*/ 0 h 62"/>
                <a:gd name="T44" fmla="*/ 25 w 25"/>
                <a:gd name="T45" fmla="*/ 62 h 6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5" h="62">
                  <a:moveTo>
                    <a:pt x="12" y="33"/>
                  </a:moveTo>
                  <a:lnTo>
                    <a:pt x="10" y="40"/>
                  </a:lnTo>
                  <a:lnTo>
                    <a:pt x="7" y="47"/>
                  </a:lnTo>
                  <a:lnTo>
                    <a:pt x="4" y="54"/>
                  </a:lnTo>
                  <a:lnTo>
                    <a:pt x="1" y="62"/>
                  </a:lnTo>
                  <a:lnTo>
                    <a:pt x="0" y="57"/>
                  </a:lnTo>
                  <a:lnTo>
                    <a:pt x="7" y="43"/>
                  </a:lnTo>
                  <a:lnTo>
                    <a:pt x="12" y="29"/>
                  </a:lnTo>
                  <a:lnTo>
                    <a:pt x="18" y="15"/>
                  </a:lnTo>
                  <a:lnTo>
                    <a:pt x="25" y="0"/>
                  </a:lnTo>
                  <a:lnTo>
                    <a:pt x="25" y="9"/>
                  </a:lnTo>
                  <a:lnTo>
                    <a:pt x="21" y="17"/>
                  </a:lnTo>
                  <a:lnTo>
                    <a:pt x="17" y="24"/>
                  </a:lnTo>
                  <a:lnTo>
                    <a:pt x="12" y="33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35" name="Freeform 682"/>
            <p:cNvSpPr>
              <a:spLocks/>
            </p:cNvSpPr>
            <p:nvPr/>
          </p:nvSpPr>
          <p:spPr bwMode="auto">
            <a:xfrm>
              <a:off x="3540" y="3099"/>
              <a:ext cx="36" cy="40"/>
            </a:xfrm>
            <a:custGeom>
              <a:avLst/>
              <a:gdLst>
                <a:gd name="T0" fmla="*/ 34 w 36"/>
                <a:gd name="T1" fmla="*/ 24 h 40"/>
                <a:gd name="T2" fmla="*/ 36 w 36"/>
                <a:gd name="T3" fmla="*/ 28 h 40"/>
                <a:gd name="T4" fmla="*/ 36 w 36"/>
                <a:gd name="T5" fmla="*/ 31 h 40"/>
                <a:gd name="T6" fmla="*/ 36 w 36"/>
                <a:gd name="T7" fmla="*/ 35 h 40"/>
                <a:gd name="T8" fmla="*/ 36 w 36"/>
                <a:gd name="T9" fmla="*/ 40 h 40"/>
                <a:gd name="T10" fmla="*/ 26 w 36"/>
                <a:gd name="T11" fmla="*/ 31 h 40"/>
                <a:gd name="T12" fmla="*/ 17 w 36"/>
                <a:gd name="T13" fmla="*/ 21 h 40"/>
                <a:gd name="T14" fmla="*/ 9 w 36"/>
                <a:gd name="T15" fmla="*/ 10 h 40"/>
                <a:gd name="T16" fmla="*/ 0 w 36"/>
                <a:gd name="T17" fmla="*/ 0 h 40"/>
                <a:gd name="T18" fmla="*/ 34 w 36"/>
                <a:gd name="T19" fmla="*/ 24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6"/>
                <a:gd name="T31" fmla="*/ 0 h 40"/>
                <a:gd name="T32" fmla="*/ 36 w 36"/>
                <a:gd name="T33" fmla="*/ 40 h 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6" h="40">
                  <a:moveTo>
                    <a:pt x="34" y="24"/>
                  </a:moveTo>
                  <a:lnTo>
                    <a:pt x="36" y="28"/>
                  </a:lnTo>
                  <a:lnTo>
                    <a:pt x="36" y="31"/>
                  </a:lnTo>
                  <a:lnTo>
                    <a:pt x="36" y="35"/>
                  </a:lnTo>
                  <a:lnTo>
                    <a:pt x="36" y="40"/>
                  </a:lnTo>
                  <a:lnTo>
                    <a:pt x="26" y="31"/>
                  </a:lnTo>
                  <a:lnTo>
                    <a:pt x="17" y="21"/>
                  </a:lnTo>
                  <a:lnTo>
                    <a:pt x="9" y="10"/>
                  </a:lnTo>
                  <a:lnTo>
                    <a:pt x="0" y="0"/>
                  </a:lnTo>
                  <a:lnTo>
                    <a:pt x="34" y="24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36" name="Freeform 683"/>
            <p:cNvSpPr>
              <a:spLocks/>
            </p:cNvSpPr>
            <p:nvPr/>
          </p:nvSpPr>
          <p:spPr bwMode="auto">
            <a:xfrm>
              <a:off x="2579" y="3104"/>
              <a:ext cx="138" cy="104"/>
            </a:xfrm>
            <a:custGeom>
              <a:avLst/>
              <a:gdLst>
                <a:gd name="T0" fmla="*/ 21 w 138"/>
                <a:gd name="T1" fmla="*/ 17 h 104"/>
                <a:gd name="T2" fmla="*/ 27 w 138"/>
                <a:gd name="T3" fmla="*/ 17 h 104"/>
                <a:gd name="T4" fmla="*/ 41 w 138"/>
                <a:gd name="T5" fmla="*/ 27 h 104"/>
                <a:gd name="T6" fmla="*/ 55 w 138"/>
                <a:gd name="T7" fmla="*/ 39 h 104"/>
                <a:gd name="T8" fmla="*/ 69 w 138"/>
                <a:gd name="T9" fmla="*/ 49 h 104"/>
                <a:gd name="T10" fmla="*/ 84 w 138"/>
                <a:gd name="T11" fmla="*/ 60 h 104"/>
                <a:gd name="T12" fmla="*/ 98 w 138"/>
                <a:gd name="T13" fmla="*/ 70 h 104"/>
                <a:gd name="T14" fmla="*/ 111 w 138"/>
                <a:gd name="T15" fmla="*/ 82 h 104"/>
                <a:gd name="T16" fmla="*/ 125 w 138"/>
                <a:gd name="T17" fmla="*/ 93 h 104"/>
                <a:gd name="T18" fmla="*/ 138 w 138"/>
                <a:gd name="T19" fmla="*/ 104 h 104"/>
                <a:gd name="T20" fmla="*/ 131 w 138"/>
                <a:gd name="T21" fmla="*/ 99 h 104"/>
                <a:gd name="T22" fmla="*/ 125 w 138"/>
                <a:gd name="T23" fmla="*/ 94 h 104"/>
                <a:gd name="T24" fmla="*/ 118 w 138"/>
                <a:gd name="T25" fmla="*/ 89 h 104"/>
                <a:gd name="T26" fmla="*/ 111 w 138"/>
                <a:gd name="T27" fmla="*/ 83 h 104"/>
                <a:gd name="T28" fmla="*/ 105 w 138"/>
                <a:gd name="T29" fmla="*/ 79 h 104"/>
                <a:gd name="T30" fmla="*/ 98 w 138"/>
                <a:gd name="T31" fmla="*/ 74 h 104"/>
                <a:gd name="T32" fmla="*/ 89 w 138"/>
                <a:gd name="T33" fmla="*/ 70 h 104"/>
                <a:gd name="T34" fmla="*/ 82 w 138"/>
                <a:gd name="T35" fmla="*/ 66 h 104"/>
                <a:gd name="T36" fmla="*/ 76 w 138"/>
                <a:gd name="T37" fmla="*/ 60 h 104"/>
                <a:gd name="T38" fmla="*/ 71 w 138"/>
                <a:gd name="T39" fmla="*/ 56 h 104"/>
                <a:gd name="T40" fmla="*/ 66 w 138"/>
                <a:gd name="T41" fmla="*/ 52 h 104"/>
                <a:gd name="T42" fmla="*/ 61 w 138"/>
                <a:gd name="T43" fmla="*/ 49 h 104"/>
                <a:gd name="T44" fmla="*/ 55 w 138"/>
                <a:gd name="T45" fmla="*/ 46 h 104"/>
                <a:gd name="T46" fmla="*/ 49 w 138"/>
                <a:gd name="T47" fmla="*/ 42 h 104"/>
                <a:gd name="T48" fmla="*/ 44 w 138"/>
                <a:gd name="T49" fmla="*/ 37 h 104"/>
                <a:gd name="T50" fmla="*/ 38 w 138"/>
                <a:gd name="T51" fmla="*/ 33 h 104"/>
                <a:gd name="T52" fmla="*/ 32 w 138"/>
                <a:gd name="T53" fmla="*/ 32 h 104"/>
                <a:gd name="T54" fmla="*/ 28 w 138"/>
                <a:gd name="T55" fmla="*/ 29 h 104"/>
                <a:gd name="T56" fmla="*/ 24 w 138"/>
                <a:gd name="T57" fmla="*/ 26 h 104"/>
                <a:gd name="T58" fmla="*/ 18 w 138"/>
                <a:gd name="T59" fmla="*/ 23 h 104"/>
                <a:gd name="T60" fmla="*/ 19 w 138"/>
                <a:gd name="T61" fmla="*/ 25 h 104"/>
                <a:gd name="T62" fmla="*/ 21 w 138"/>
                <a:gd name="T63" fmla="*/ 25 h 104"/>
                <a:gd name="T64" fmla="*/ 24 w 138"/>
                <a:gd name="T65" fmla="*/ 26 h 104"/>
                <a:gd name="T66" fmla="*/ 25 w 138"/>
                <a:gd name="T67" fmla="*/ 27 h 104"/>
                <a:gd name="T68" fmla="*/ 18 w 138"/>
                <a:gd name="T69" fmla="*/ 22 h 104"/>
                <a:gd name="T70" fmla="*/ 9 w 138"/>
                <a:gd name="T71" fmla="*/ 16 h 104"/>
                <a:gd name="T72" fmla="*/ 2 w 138"/>
                <a:gd name="T73" fmla="*/ 9 h 104"/>
                <a:gd name="T74" fmla="*/ 0 w 138"/>
                <a:gd name="T75" fmla="*/ 0 h 104"/>
                <a:gd name="T76" fmla="*/ 5 w 138"/>
                <a:gd name="T77" fmla="*/ 5 h 104"/>
                <a:gd name="T78" fmla="*/ 11 w 138"/>
                <a:gd name="T79" fmla="*/ 9 h 104"/>
                <a:gd name="T80" fmla="*/ 17 w 138"/>
                <a:gd name="T81" fmla="*/ 13 h 104"/>
                <a:gd name="T82" fmla="*/ 21 w 138"/>
                <a:gd name="T83" fmla="*/ 17 h 10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38"/>
                <a:gd name="T127" fmla="*/ 0 h 104"/>
                <a:gd name="T128" fmla="*/ 138 w 138"/>
                <a:gd name="T129" fmla="*/ 104 h 10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38" h="104">
                  <a:moveTo>
                    <a:pt x="21" y="17"/>
                  </a:moveTo>
                  <a:lnTo>
                    <a:pt x="27" y="17"/>
                  </a:lnTo>
                  <a:lnTo>
                    <a:pt x="41" y="27"/>
                  </a:lnTo>
                  <a:lnTo>
                    <a:pt x="55" y="39"/>
                  </a:lnTo>
                  <a:lnTo>
                    <a:pt x="69" y="49"/>
                  </a:lnTo>
                  <a:lnTo>
                    <a:pt x="84" y="60"/>
                  </a:lnTo>
                  <a:lnTo>
                    <a:pt x="98" y="70"/>
                  </a:lnTo>
                  <a:lnTo>
                    <a:pt x="111" y="82"/>
                  </a:lnTo>
                  <a:lnTo>
                    <a:pt x="125" y="93"/>
                  </a:lnTo>
                  <a:lnTo>
                    <a:pt x="138" y="104"/>
                  </a:lnTo>
                  <a:lnTo>
                    <a:pt x="131" y="99"/>
                  </a:lnTo>
                  <a:lnTo>
                    <a:pt x="125" y="94"/>
                  </a:lnTo>
                  <a:lnTo>
                    <a:pt x="118" y="89"/>
                  </a:lnTo>
                  <a:lnTo>
                    <a:pt x="111" y="83"/>
                  </a:lnTo>
                  <a:lnTo>
                    <a:pt x="105" y="79"/>
                  </a:lnTo>
                  <a:lnTo>
                    <a:pt x="98" y="74"/>
                  </a:lnTo>
                  <a:lnTo>
                    <a:pt x="89" y="70"/>
                  </a:lnTo>
                  <a:lnTo>
                    <a:pt x="82" y="66"/>
                  </a:lnTo>
                  <a:lnTo>
                    <a:pt x="76" y="60"/>
                  </a:lnTo>
                  <a:lnTo>
                    <a:pt x="71" y="56"/>
                  </a:lnTo>
                  <a:lnTo>
                    <a:pt x="66" y="52"/>
                  </a:lnTo>
                  <a:lnTo>
                    <a:pt x="61" y="49"/>
                  </a:lnTo>
                  <a:lnTo>
                    <a:pt x="55" y="46"/>
                  </a:lnTo>
                  <a:lnTo>
                    <a:pt x="49" y="42"/>
                  </a:lnTo>
                  <a:lnTo>
                    <a:pt x="44" y="37"/>
                  </a:lnTo>
                  <a:lnTo>
                    <a:pt x="38" y="33"/>
                  </a:lnTo>
                  <a:lnTo>
                    <a:pt x="32" y="32"/>
                  </a:lnTo>
                  <a:lnTo>
                    <a:pt x="28" y="29"/>
                  </a:lnTo>
                  <a:lnTo>
                    <a:pt x="24" y="26"/>
                  </a:lnTo>
                  <a:lnTo>
                    <a:pt x="18" y="23"/>
                  </a:lnTo>
                  <a:lnTo>
                    <a:pt x="19" y="25"/>
                  </a:lnTo>
                  <a:lnTo>
                    <a:pt x="21" y="25"/>
                  </a:lnTo>
                  <a:lnTo>
                    <a:pt x="24" y="26"/>
                  </a:lnTo>
                  <a:lnTo>
                    <a:pt x="25" y="27"/>
                  </a:lnTo>
                  <a:lnTo>
                    <a:pt x="18" y="22"/>
                  </a:lnTo>
                  <a:lnTo>
                    <a:pt x="9" y="16"/>
                  </a:lnTo>
                  <a:lnTo>
                    <a:pt x="2" y="9"/>
                  </a:lnTo>
                  <a:lnTo>
                    <a:pt x="0" y="0"/>
                  </a:lnTo>
                  <a:lnTo>
                    <a:pt x="5" y="5"/>
                  </a:lnTo>
                  <a:lnTo>
                    <a:pt x="11" y="9"/>
                  </a:lnTo>
                  <a:lnTo>
                    <a:pt x="17" y="13"/>
                  </a:lnTo>
                  <a:lnTo>
                    <a:pt x="21" y="17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37" name="Freeform 684"/>
            <p:cNvSpPr>
              <a:spLocks/>
            </p:cNvSpPr>
            <p:nvPr/>
          </p:nvSpPr>
          <p:spPr bwMode="auto">
            <a:xfrm>
              <a:off x="3267" y="3120"/>
              <a:ext cx="231" cy="210"/>
            </a:xfrm>
            <a:custGeom>
              <a:avLst/>
              <a:gdLst>
                <a:gd name="T0" fmla="*/ 138 w 231"/>
                <a:gd name="T1" fmla="*/ 118 h 210"/>
                <a:gd name="T2" fmla="*/ 149 w 231"/>
                <a:gd name="T3" fmla="*/ 127 h 210"/>
                <a:gd name="T4" fmla="*/ 161 w 231"/>
                <a:gd name="T5" fmla="*/ 137 h 210"/>
                <a:gd name="T6" fmla="*/ 174 w 231"/>
                <a:gd name="T7" fmla="*/ 147 h 210"/>
                <a:gd name="T8" fmla="*/ 185 w 231"/>
                <a:gd name="T9" fmla="*/ 157 h 210"/>
                <a:gd name="T10" fmla="*/ 196 w 231"/>
                <a:gd name="T11" fmla="*/ 167 h 210"/>
                <a:gd name="T12" fmla="*/ 208 w 231"/>
                <a:gd name="T13" fmla="*/ 177 h 210"/>
                <a:gd name="T14" fmla="*/ 219 w 231"/>
                <a:gd name="T15" fmla="*/ 187 h 210"/>
                <a:gd name="T16" fmla="*/ 231 w 231"/>
                <a:gd name="T17" fmla="*/ 197 h 210"/>
                <a:gd name="T18" fmla="*/ 231 w 231"/>
                <a:gd name="T19" fmla="*/ 201 h 210"/>
                <a:gd name="T20" fmla="*/ 231 w 231"/>
                <a:gd name="T21" fmla="*/ 204 h 210"/>
                <a:gd name="T22" fmla="*/ 231 w 231"/>
                <a:gd name="T23" fmla="*/ 207 h 210"/>
                <a:gd name="T24" fmla="*/ 229 w 231"/>
                <a:gd name="T25" fmla="*/ 210 h 210"/>
                <a:gd name="T26" fmla="*/ 202 w 231"/>
                <a:gd name="T27" fmla="*/ 188 h 210"/>
                <a:gd name="T28" fmla="*/ 175 w 231"/>
                <a:gd name="T29" fmla="*/ 167 h 210"/>
                <a:gd name="T30" fmla="*/ 149 w 231"/>
                <a:gd name="T31" fmla="*/ 144 h 210"/>
                <a:gd name="T32" fmla="*/ 125 w 231"/>
                <a:gd name="T33" fmla="*/ 120 h 210"/>
                <a:gd name="T34" fmla="*/ 99 w 231"/>
                <a:gd name="T35" fmla="*/ 96 h 210"/>
                <a:gd name="T36" fmla="*/ 74 w 231"/>
                <a:gd name="T37" fmla="*/ 73 h 210"/>
                <a:gd name="T38" fmla="*/ 48 w 231"/>
                <a:gd name="T39" fmla="*/ 50 h 210"/>
                <a:gd name="T40" fmla="*/ 21 w 231"/>
                <a:gd name="T41" fmla="*/ 29 h 210"/>
                <a:gd name="T42" fmla="*/ 14 w 231"/>
                <a:gd name="T43" fmla="*/ 21 h 210"/>
                <a:gd name="T44" fmla="*/ 5 w 231"/>
                <a:gd name="T45" fmla="*/ 16 h 210"/>
                <a:gd name="T46" fmla="*/ 0 w 231"/>
                <a:gd name="T47" fmla="*/ 10 h 210"/>
                <a:gd name="T48" fmla="*/ 1 w 231"/>
                <a:gd name="T49" fmla="*/ 0 h 210"/>
                <a:gd name="T50" fmla="*/ 17 w 231"/>
                <a:gd name="T51" fmla="*/ 17 h 210"/>
                <a:gd name="T52" fmla="*/ 34 w 231"/>
                <a:gd name="T53" fmla="*/ 31 h 210"/>
                <a:gd name="T54" fmla="*/ 51 w 231"/>
                <a:gd name="T55" fmla="*/ 46 h 210"/>
                <a:gd name="T56" fmla="*/ 69 w 231"/>
                <a:gd name="T57" fmla="*/ 60 h 210"/>
                <a:gd name="T58" fmla="*/ 87 w 231"/>
                <a:gd name="T59" fmla="*/ 74 h 210"/>
                <a:gd name="T60" fmla="*/ 104 w 231"/>
                <a:gd name="T61" fmla="*/ 88 h 210"/>
                <a:gd name="T62" fmla="*/ 121 w 231"/>
                <a:gd name="T63" fmla="*/ 103 h 210"/>
                <a:gd name="T64" fmla="*/ 138 w 231"/>
                <a:gd name="T65" fmla="*/ 118 h 2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1"/>
                <a:gd name="T100" fmla="*/ 0 h 210"/>
                <a:gd name="T101" fmla="*/ 231 w 231"/>
                <a:gd name="T102" fmla="*/ 210 h 2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1" h="210">
                  <a:moveTo>
                    <a:pt x="138" y="118"/>
                  </a:moveTo>
                  <a:lnTo>
                    <a:pt x="149" y="127"/>
                  </a:lnTo>
                  <a:lnTo>
                    <a:pt x="161" y="137"/>
                  </a:lnTo>
                  <a:lnTo>
                    <a:pt x="174" y="147"/>
                  </a:lnTo>
                  <a:lnTo>
                    <a:pt x="185" y="157"/>
                  </a:lnTo>
                  <a:lnTo>
                    <a:pt x="196" y="167"/>
                  </a:lnTo>
                  <a:lnTo>
                    <a:pt x="208" y="177"/>
                  </a:lnTo>
                  <a:lnTo>
                    <a:pt x="219" y="187"/>
                  </a:lnTo>
                  <a:lnTo>
                    <a:pt x="231" y="197"/>
                  </a:lnTo>
                  <a:lnTo>
                    <a:pt x="231" y="201"/>
                  </a:lnTo>
                  <a:lnTo>
                    <a:pt x="231" y="204"/>
                  </a:lnTo>
                  <a:lnTo>
                    <a:pt x="231" y="207"/>
                  </a:lnTo>
                  <a:lnTo>
                    <a:pt x="229" y="210"/>
                  </a:lnTo>
                  <a:lnTo>
                    <a:pt x="202" y="188"/>
                  </a:lnTo>
                  <a:lnTo>
                    <a:pt x="175" y="167"/>
                  </a:lnTo>
                  <a:lnTo>
                    <a:pt x="149" y="144"/>
                  </a:lnTo>
                  <a:lnTo>
                    <a:pt x="125" y="120"/>
                  </a:lnTo>
                  <a:lnTo>
                    <a:pt x="99" y="96"/>
                  </a:lnTo>
                  <a:lnTo>
                    <a:pt x="74" y="73"/>
                  </a:lnTo>
                  <a:lnTo>
                    <a:pt x="48" y="50"/>
                  </a:lnTo>
                  <a:lnTo>
                    <a:pt x="21" y="29"/>
                  </a:lnTo>
                  <a:lnTo>
                    <a:pt x="14" y="21"/>
                  </a:lnTo>
                  <a:lnTo>
                    <a:pt x="5" y="16"/>
                  </a:lnTo>
                  <a:lnTo>
                    <a:pt x="0" y="10"/>
                  </a:lnTo>
                  <a:lnTo>
                    <a:pt x="1" y="0"/>
                  </a:lnTo>
                  <a:lnTo>
                    <a:pt x="17" y="17"/>
                  </a:lnTo>
                  <a:lnTo>
                    <a:pt x="34" y="31"/>
                  </a:lnTo>
                  <a:lnTo>
                    <a:pt x="51" y="46"/>
                  </a:lnTo>
                  <a:lnTo>
                    <a:pt x="69" y="60"/>
                  </a:lnTo>
                  <a:lnTo>
                    <a:pt x="87" y="74"/>
                  </a:lnTo>
                  <a:lnTo>
                    <a:pt x="104" y="88"/>
                  </a:lnTo>
                  <a:lnTo>
                    <a:pt x="121" y="103"/>
                  </a:lnTo>
                  <a:lnTo>
                    <a:pt x="138" y="118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38" name="Freeform 685"/>
            <p:cNvSpPr>
              <a:spLocks/>
            </p:cNvSpPr>
            <p:nvPr/>
          </p:nvSpPr>
          <p:spPr bwMode="auto">
            <a:xfrm>
              <a:off x="2581" y="3139"/>
              <a:ext cx="121" cy="82"/>
            </a:xfrm>
            <a:custGeom>
              <a:avLst/>
              <a:gdLst>
                <a:gd name="T0" fmla="*/ 73 w 121"/>
                <a:gd name="T1" fmla="*/ 49 h 82"/>
                <a:gd name="T2" fmla="*/ 76 w 121"/>
                <a:gd name="T3" fmla="*/ 49 h 82"/>
                <a:gd name="T4" fmla="*/ 80 w 121"/>
                <a:gd name="T5" fmla="*/ 52 h 82"/>
                <a:gd name="T6" fmla="*/ 83 w 121"/>
                <a:gd name="T7" fmla="*/ 54 h 82"/>
                <a:gd name="T8" fmla="*/ 86 w 121"/>
                <a:gd name="T9" fmla="*/ 55 h 82"/>
                <a:gd name="T10" fmla="*/ 121 w 121"/>
                <a:gd name="T11" fmla="*/ 82 h 82"/>
                <a:gd name="T12" fmla="*/ 117 w 121"/>
                <a:gd name="T13" fmla="*/ 82 h 82"/>
                <a:gd name="T14" fmla="*/ 116 w 121"/>
                <a:gd name="T15" fmla="*/ 79 h 82"/>
                <a:gd name="T16" fmla="*/ 113 w 121"/>
                <a:gd name="T17" fmla="*/ 78 h 82"/>
                <a:gd name="T18" fmla="*/ 110 w 121"/>
                <a:gd name="T19" fmla="*/ 77 h 82"/>
                <a:gd name="T20" fmla="*/ 110 w 121"/>
                <a:gd name="T21" fmla="*/ 74 h 82"/>
                <a:gd name="T22" fmla="*/ 103 w 121"/>
                <a:gd name="T23" fmla="*/ 71 h 82"/>
                <a:gd name="T24" fmla="*/ 96 w 121"/>
                <a:gd name="T25" fmla="*/ 68 h 82"/>
                <a:gd name="T26" fmla="*/ 89 w 121"/>
                <a:gd name="T27" fmla="*/ 64 h 82"/>
                <a:gd name="T28" fmla="*/ 82 w 121"/>
                <a:gd name="T29" fmla="*/ 58 h 82"/>
                <a:gd name="T30" fmla="*/ 80 w 121"/>
                <a:gd name="T31" fmla="*/ 59 h 82"/>
                <a:gd name="T32" fmla="*/ 72 w 121"/>
                <a:gd name="T33" fmla="*/ 52 h 82"/>
                <a:gd name="T34" fmla="*/ 62 w 121"/>
                <a:gd name="T35" fmla="*/ 45 h 82"/>
                <a:gd name="T36" fmla="*/ 52 w 121"/>
                <a:gd name="T37" fmla="*/ 37 h 82"/>
                <a:gd name="T38" fmla="*/ 42 w 121"/>
                <a:gd name="T39" fmla="*/ 30 h 82"/>
                <a:gd name="T40" fmla="*/ 32 w 121"/>
                <a:gd name="T41" fmla="*/ 22 h 82"/>
                <a:gd name="T42" fmla="*/ 22 w 121"/>
                <a:gd name="T43" fmla="*/ 17 h 82"/>
                <a:gd name="T44" fmla="*/ 12 w 121"/>
                <a:gd name="T45" fmla="*/ 10 h 82"/>
                <a:gd name="T46" fmla="*/ 2 w 121"/>
                <a:gd name="T47" fmla="*/ 4 h 82"/>
                <a:gd name="T48" fmla="*/ 0 w 121"/>
                <a:gd name="T49" fmla="*/ 0 h 82"/>
                <a:gd name="T50" fmla="*/ 9 w 121"/>
                <a:gd name="T51" fmla="*/ 5 h 82"/>
                <a:gd name="T52" fmla="*/ 19 w 121"/>
                <a:gd name="T53" fmla="*/ 10 h 82"/>
                <a:gd name="T54" fmla="*/ 29 w 121"/>
                <a:gd name="T55" fmla="*/ 15 h 82"/>
                <a:gd name="T56" fmla="*/ 39 w 121"/>
                <a:gd name="T57" fmla="*/ 21 h 82"/>
                <a:gd name="T58" fmla="*/ 47 w 121"/>
                <a:gd name="T59" fmla="*/ 28 h 82"/>
                <a:gd name="T60" fmla="*/ 57 w 121"/>
                <a:gd name="T61" fmla="*/ 34 h 82"/>
                <a:gd name="T62" fmla="*/ 64 w 121"/>
                <a:gd name="T63" fmla="*/ 41 h 82"/>
                <a:gd name="T64" fmla="*/ 73 w 121"/>
                <a:gd name="T65" fmla="*/ 49 h 8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21"/>
                <a:gd name="T100" fmla="*/ 0 h 82"/>
                <a:gd name="T101" fmla="*/ 121 w 121"/>
                <a:gd name="T102" fmla="*/ 82 h 8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21" h="82">
                  <a:moveTo>
                    <a:pt x="73" y="49"/>
                  </a:moveTo>
                  <a:lnTo>
                    <a:pt x="76" y="49"/>
                  </a:lnTo>
                  <a:lnTo>
                    <a:pt x="80" y="52"/>
                  </a:lnTo>
                  <a:lnTo>
                    <a:pt x="83" y="54"/>
                  </a:lnTo>
                  <a:lnTo>
                    <a:pt x="86" y="55"/>
                  </a:lnTo>
                  <a:lnTo>
                    <a:pt x="121" y="82"/>
                  </a:lnTo>
                  <a:lnTo>
                    <a:pt x="117" y="82"/>
                  </a:lnTo>
                  <a:lnTo>
                    <a:pt x="116" y="79"/>
                  </a:lnTo>
                  <a:lnTo>
                    <a:pt x="113" y="78"/>
                  </a:lnTo>
                  <a:lnTo>
                    <a:pt x="110" y="77"/>
                  </a:lnTo>
                  <a:lnTo>
                    <a:pt x="110" y="74"/>
                  </a:lnTo>
                  <a:lnTo>
                    <a:pt x="103" y="71"/>
                  </a:lnTo>
                  <a:lnTo>
                    <a:pt x="96" y="68"/>
                  </a:lnTo>
                  <a:lnTo>
                    <a:pt x="89" y="64"/>
                  </a:lnTo>
                  <a:lnTo>
                    <a:pt x="82" y="58"/>
                  </a:lnTo>
                  <a:lnTo>
                    <a:pt x="80" y="59"/>
                  </a:lnTo>
                  <a:lnTo>
                    <a:pt x="72" y="52"/>
                  </a:lnTo>
                  <a:lnTo>
                    <a:pt x="62" y="45"/>
                  </a:lnTo>
                  <a:lnTo>
                    <a:pt x="52" y="37"/>
                  </a:lnTo>
                  <a:lnTo>
                    <a:pt x="42" y="30"/>
                  </a:lnTo>
                  <a:lnTo>
                    <a:pt x="32" y="22"/>
                  </a:lnTo>
                  <a:lnTo>
                    <a:pt x="22" y="17"/>
                  </a:lnTo>
                  <a:lnTo>
                    <a:pt x="12" y="10"/>
                  </a:lnTo>
                  <a:lnTo>
                    <a:pt x="2" y="4"/>
                  </a:lnTo>
                  <a:lnTo>
                    <a:pt x="0" y="0"/>
                  </a:lnTo>
                  <a:lnTo>
                    <a:pt x="9" y="5"/>
                  </a:lnTo>
                  <a:lnTo>
                    <a:pt x="19" y="10"/>
                  </a:lnTo>
                  <a:lnTo>
                    <a:pt x="29" y="15"/>
                  </a:lnTo>
                  <a:lnTo>
                    <a:pt x="39" y="21"/>
                  </a:lnTo>
                  <a:lnTo>
                    <a:pt x="47" y="28"/>
                  </a:lnTo>
                  <a:lnTo>
                    <a:pt x="57" y="34"/>
                  </a:lnTo>
                  <a:lnTo>
                    <a:pt x="64" y="41"/>
                  </a:lnTo>
                  <a:lnTo>
                    <a:pt x="73" y="49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39" name="Freeform 686"/>
            <p:cNvSpPr>
              <a:spLocks/>
            </p:cNvSpPr>
            <p:nvPr/>
          </p:nvSpPr>
          <p:spPr bwMode="auto">
            <a:xfrm>
              <a:off x="3545" y="3140"/>
              <a:ext cx="31" cy="33"/>
            </a:xfrm>
            <a:custGeom>
              <a:avLst/>
              <a:gdLst>
                <a:gd name="T0" fmla="*/ 29 w 31"/>
                <a:gd name="T1" fmla="*/ 20 h 33"/>
                <a:gd name="T2" fmla="*/ 31 w 31"/>
                <a:gd name="T3" fmla="*/ 23 h 33"/>
                <a:gd name="T4" fmla="*/ 31 w 31"/>
                <a:gd name="T5" fmla="*/ 26 h 33"/>
                <a:gd name="T6" fmla="*/ 29 w 31"/>
                <a:gd name="T7" fmla="*/ 30 h 33"/>
                <a:gd name="T8" fmla="*/ 28 w 31"/>
                <a:gd name="T9" fmla="*/ 33 h 33"/>
                <a:gd name="T10" fmla="*/ 25 w 31"/>
                <a:gd name="T11" fmla="*/ 33 h 33"/>
                <a:gd name="T12" fmla="*/ 0 w 31"/>
                <a:gd name="T13" fmla="*/ 0 h 33"/>
                <a:gd name="T14" fmla="*/ 29 w 31"/>
                <a:gd name="T15" fmla="*/ 20 h 3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1"/>
                <a:gd name="T25" fmla="*/ 0 h 33"/>
                <a:gd name="T26" fmla="*/ 31 w 31"/>
                <a:gd name="T27" fmla="*/ 33 h 3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1" h="33">
                  <a:moveTo>
                    <a:pt x="29" y="20"/>
                  </a:moveTo>
                  <a:lnTo>
                    <a:pt x="31" y="23"/>
                  </a:lnTo>
                  <a:lnTo>
                    <a:pt x="31" y="26"/>
                  </a:lnTo>
                  <a:lnTo>
                    <a:pt x="29" y="30"/>
                  </a:lnTo>
                  <a:lnTo>
                    <a:pt x="28" y="33"/>
                  </a:lnTo>
                  <a:lnTo>
                    <a:pt x="25" y="33"/>
                  </a:lnTo>
                  <a:lnTo>
                    <a:pt x="0" y="0"/>
                  </a:lnTo>
                  <a:lnTo>
                    <a:pt x="29" y="2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40" name="Freeform 687"/>
            <p:cNvSpPr>
              <a:spLocks/>
            </p:cNvSpPr>
            <p:nvPr/>
          </p:nvSpPr>
          <p:spPr bwMode="auto">
            <a:xfrm>
              <a:off x="2544" y="3147"/>
              <a:ext cx="25" cy="56"/>
            </a:xfrm>
            <a:custGeom>
              <a:avLst/>
              <a:gdLst>
                <a:gd name="T0" fmla="*/ 25 w 25"/>
                <a:gd name="T1" fmla="*/ 9 h 56"/>
                <a:gd name="T2" fmla="*/ 19 w 25"/>
                <a:gd name="T3" fmla="*/ 20 h 56"/>
                <a:gd name="T4" fmla="*/ 13 w 25"/>
                <a:gd name="T5" fmla="*/ 31 h 56"/>
                <a:gd name="T6" fmla="*/ 7 w 25"/>
                <a:gd name="T7" fmla="*/ 44 h 56"/>
                <a:gd name="T8" fmla="*/ 0 w 25"/>
                <a:gd name="T9" fmla="*/ 56 h 56"/>
                <a:gd name="T10" fmla="*/ 0 w 25"/>
                <a:gd name="T11" fmla="*/ 49 h 56"/>
                <a:gd name="T12" fmla="*/ 25 w 25"/>
                <a:gd name="T13" fmla="*/ 0 h 56"/>
                <a:gd name="T14" fmla="*/ 25 w 25"/>
                <a:gd name="T15" fmla="*/ 9 h 5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56"/>
                <a:gd name="T26" fmla="*/ 25 w 25"/>
                <a:gd name="T27" fmla="*/ 56 h 5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56">
                  <a:moveTo>
                    <a:pt x="25" y="9"/>
                  </a:moveTo>
                  <a:lnTo>
                    <a:pt x="19" y="20"/>
                  </a:lnTo>
                  <a:lnTo>
                    <a:pt x="13" y="31"/>
                  </a:lnTo>
                  <a:lnTo>
                    <a:pt x="7" y="44"/>
                  </a:lnTo>
                  <a:lnTo>
                    <a:pt x="0" y="56"/>
                  </a:lnTo>
                  <a:lnTo>
                    <a:pt x="0" y="49"/>
                  </a:lnTo>
                  <a:lnTo>
                    <a:pt x="25" y="0"/>
                  </a:lnTo>
                  <a:lnTo>
                    <a:pt x="25" y="9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41" name="Freeform 688"/>
            <p:cNvSpPr>
              <a:spLocks/>
            </p:cNvSpPr>
            <p:nvPr/>
          </p:nvSpPr>
          <p:spPr bwMode="auto">
            <a:xfrm>
              <a:off x="3265" y="3153"/>
              <a:ext cx="230" cy="202"/>
            </a:xfrm>
            <a:custGeom>
              <a:avLst/>
              <a:gdLst>
                <a:gd name="T0" fmla="*/ 5 w 230"/>
                <a:gd name="T1" fmla="*/ 3 h 202"/>
                <a:gd name="T2" fmla="*/ 33 w 230"/>
                <a:gd name="T3" fmla="*/ 27 h 202"/>
                <a:gd name="T4" fmla="*/ 60 w 230"/>
                <a:gd name="T5" fmla="*/ 51 h 202"/>
                <a:gd name="T6" fmla="*/ 89 w 230"/>
                <a:gd name="T7" fmla="*/ 75 h 202"/>
                <a:gd name="T8" fmla="*/ 117 w 230"/>
                <a:gd name="T9" fmla="*/ 98 h 202"/>
                <a:gd name="T10" fmla="*/ 146 w 230"/>
                <a:gd name="T11" fmla="*/ 121 h 202"/>
                <a:gd name="T12" fmla="*/ 174 w 230"/>
                <a:gd name="T13" fmla="*/ 144 h 202"/>
                <a:gd name="T14" fmla="*/ 201 w 230"/>
                <a:gd name="T15" fmla="*/ 168 h 202"/>
                <a:gd name="T16" fmla="*/ 230 w 230"/>
                <a:gd name="T17" fmla="*/ 192 h 202"/>
                <a:gd name="T18" fmla="*/ 230 w 230"/>
                <a:gd name="T19" fmla="*/ 195 h 202"/>
                <a:gd name="T20" fmla="*/ 230 w 230"/>
                <a:gd name="T21" fmla="*/ 196 h 202"/>
                <a:gd name="T22" fmla="*/ 230 w 230"/>
                <a:gd name="T23" fmla="*/ 199 h 202"/>
                <a:gd name="T24" fmla="*/ 228 w 230"/>
                <a:gd name="T25" fmla="*/ 202 h 202"/>
                <a:gd name="T26" fmla="*/ 204 w 230"/>
                <a:gd name="T27" fmla="*/ 185 h 202"/>
                <a:gd name="T28" fmla="*/ 180 w 230"/>
                <a:gd name="T29" fmla="*/ 167 h 202"/>
                <a:gd name="T30" fmla="*/ 156 w 230"/>
                <a:gd name="T31" fmla="*/ 147 h 202"/>
                <a:gd name="T32" fmla="*/ 133 w 230"/>
                <a:gd name="T33" fmla="*/ 127 h 202"/>
                <a:gd name="T34" fmla="*/ 110 w 230"/>
                <a:gd name="T35" fmla="*/ 105 h 202"/>
                <a:gd name="T36" fmla="*/ 87 w 230"/>
                <a:gd name="T37" fmla="*/ 85 h 202"/>
                <a:gd name="T38" fmla="*/ 63 w 230"/>
                <a:gd name="T39" fmla="*/ 65 h 202"/>
                <a:gd name="T40" fmla="*/ 40 w 230"/>
                <a:gd name="T41" fmla="*/ 45 h 202"/>
                <a:gd name="T42" fmla="*/ 0 w 230"/>
                <a:gd name="T43" fmla="*/ 8 h 202"/>
                <a:gd name="T44" fmla="*/ 0 w 230"/>
                <a:gd name="T45" fmla="*/ 0 h 202"/>
                <a:gd name="T46" fmla="*/ 5 w 230"/>
                <a:gd name="T47" fmla="*/ 3 h 20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30"/>
                <a:gd name="T73" fmla="*/ 0 h 202"/>
                <a:gd name="T74" fmla="*/ 230 w 230"/>
                <a:gd name="T75" fmla="*/ 202 h 20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30" h="202">
                  <a:moveTo>
                    <a:pt x="5" y="3"/>
                  </a:moveTo>
                  <a:lnTo>
                    <a:pt x="33" y="27"/>
                  </a:lnTo>
                  <a:lnTo>
                    <a:pt x="60" y="51"/>
                  </a:lnTo>
                  <a:lnTo>
                    <a:pt x="89" y="75"/>
                  </a:lnTo>
                  <a:lnTo>
                    <a:pt x="117" y="98"/>
                  </a:lnTo>
                  <a:lnTo>
                    <a:pt x="146" y="121"/>
                  </a:lnTo>
                  <a:lnTo>
                    <a:pt x="174" y="144"/>
                  </a:lnTo>
                  <a:lnTo>
                    <a:pt x="201" y="168"/>
                  </a:lnTo>
                  <a:lnTo>
                    <a:pt x="230" y="192"/>
                  </a:lnTo>
                  <a:lnTo>
                    <a:pt x="230" y="195"/>
                  </a:lnTo>
                  <a:lnTo>
                    <a:pt x="230" y="196"/>
                  </a:lnTo>
                  <a:lnTo>
                    <a:pt x="230" y="199"/>
                  </a:lnTo>
                  <a:lnTo>
                    <a:pt x="228" y="202"/>
                  </a:lnTo>
                  <a:lnTo>
                    <a:pt x="204" y="185"/>
                  </a:lnTo>
                  <a:lnTo>
                    <a:pt x="180" y="167"/>
                  </a:lnTo>
                  <a:lnTo>
                    <a:pt x="156" y="147"/>
                  </a:lnTo>
                  <a:lnTo>
                    <a:pt x="133" y="127"/>
                  </a:lnTo>
                  <a:lnTo>
                    <a:pt x="110" y="105"/>
                  </a:lnTo>
                  <a:lnTo>
                    <a:pt x="87" y="85"/>
                  </a:lnTo>
                  <a:lnTo>
                    <a:pt x="63" y="65"/>
                  </a:lnTo>
                  <a:lnTo>
                    <a:pt x="40" y="45"/>
                  </a:lnTo>
                  <a:lnTo>
                    <a:pt x="0" y="8"/>
                  </a:lnTo>
                  <a:lnTo>
                    <a:pt x="0" y="0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42" name="Freeform 689"/>
            <p:cNvSpPr>
              <a:spLocks/>
            </p:cNvSpPr>
            <p:nvPr/>
          </p:nvSpPr>
          <p:spPr bwMode="auto">
            <a:xfrm>
              <a:off x="2587" y="3169"/>
              <a:ext cx="148" cy="108"/>
            </a:xfrm>
            <a:custGeom>
              <a:avLst/>
              <a:gdLst>
                <a:gd name="T0" fmla="*/ 43 w 148"/>
                <a:gd name="T1" fmla="*/ 29 h 108"/>
                <a:gd name="T2" fmla="*/ 51 w 148"/>
                <a:gd name="T3" fmla="*/ 35 h 108"/>
                <a:gd name="T4" fmla="*/ 58 w 148"/>
                <a:gd name="T5" fmla="*/ 41 h 108"/>
                <a:gd name="T6" fmla="*/ 67 w 148"/>
                <a:gd name="T7" fmla="*/ 47 h 108"/>
                <a:gd name="T8" fmla="*/ 76 w 148"/>
                <a:gd name="T9" fmla="*/ 52 h 108"/>
                <a:gd name="T10" fmla="*/ 83 w 148"/>
                <a:gd name="T11" fmla="*/ 58 h 108"/>
                <a:gd name="T12" fmla="*/ 91 w 148"/>
                <a:gd name="T13" fmla="*/ 64 h 108"/>
                <a:gd name="T14" fmla="*/ 100 w 148"/>
                <a:gd name="T15" fmla="*/ 68 h 108"/>
                <a:gd name="T16" fmla="*/ 108 w 148"/>
                <a:gd name="T17" fmla="*/ 74 h 108"/>
                <a:gd name="T18" fmla="*/ 118 w 148"/>
                <a:gd name="T19" fmla="*/ 82 h 108"/>
                <a:gd name="T20" fmla="*/ 128 w 148"/>
                <a:gd name="T21" fmla="*/ 89 h 108"/>
                <a:gd name="T22" fmla="*/ 138 w 148"/>
                <a:gd name="T23" fmla="*/ 98 h 108"/>
                <a:gd name="T24" fmla="*/ 148 w 148"/>
                <a:gd name="T25" fmla="*/ 108 h 108"/>
                <a:gd name="T26" fmla="*/ 138 w 148"/>
                <a:gd name="T27" fmla="*/ 99 h 108"/>
                <a:gd name="T28" fmla="*/ 130 w 148"/>
                <a:gd name="T29" fmla="*/ 94 h 108"/>
                <a:gd name="T30" fmla="*/ 123 w 148"/>
                <a:gd name="T31" fmla="*/ 88 h 108"/>
                <a:gd name="T32" fmla="*/ 115 w 148"/>
                <a:gd name="T33" fmla="*/ 82 h 108"/>
                <a:gd name="T34" fmla="*/ 107 w 148"/>
                <a:gd name="T35" fmla="*/ 78 h 108"/>
                <a:gd name="T36" fmla="*/ 100 w 148"/>
                <a:gd name="T37" fmla="*/ 74 h 108"/>
                <a:gd name="T38" fmla="*/ 91 w 148"/>
                <a:gd name="T39" fmla="*/ 68 h 108"/>
                <a:gd name="T40" fmla="*/ 81 w 148"/>
                <a:gd name="T41" fmla="*/ 61 h 108"/>
                <a:gd name="T42" fmla="*/ 71 w 148"/>
                <a:gd name="T43" fmla="*/ 54 h 108"/>
                <a:gd name="T44" fmla="*/ 61 w 148"/>
                <a:gd name="T45" fmla="*/ 47 h 108"/>
                <a:gd name="T46" fmla="*/ 51 w 148"/>
                <a:gd name="T47" fmla="*/ 39 h 108"/>
                <a:gd name="T48" fmla="*/ 41 w 148"/>
                <a:gd name="T49" fmla="*/ 32 h 108"/>
                <a:gd name="T50" fmla="*/ 31 w 148"/>
                <a:gd name="T51" fmla="*/ 27 h 108"/>
                <a:gd name="T52" fmla="*/ 21 w 148"/>
                <a:gd name="T53" fmla="*/ 19 h 108"/>
                <a:gd name="T54" fmla="*/ 11 w 148"/>
                <a:gd name="T55" fmla="*/ 12 h 108"/>
                <a:gd name="T56" fmla="*/ 1 w 148"/>
                <a:gd name="T57" fmla="*/ 5 h 108"/>
                <a:gd name="T58" fmla="*/ 0 w 148"/>
                <a:gd name="T59" fmla="*/ 0 h 108"/>
                <a:gd name="T60" fmla="*/ 6 w 148"/>
                <a:gd name="T61" fmla="*/ 2 h 108"/>
                <a:gd name="T62" fmla="*/ 11 w 148"/>
                <a:gd name="T63" fmla="*/ 5 h 108"/>
                <a:gd name="T64" fmla="*/ 17 w 148"/>
                <a:gd name="T65" fmla="*/ 8 h 108"/>
                <a:gd name="T66" fmla="*/ 23 w 148"/>
                <a:gd name="T67" fmla="*/ 12 h 108"/>
                <a:gd name="T68" fmla="*/ 27 w 148"/>
                <a:gd name="T69" fmla="*/ 17 h 108"/>
                <a:gd name="T70" fmla="*/ 33 w 148"/>
                <a:gd name="T71" fmla="*/ 21 h 108"/>
                <a:gd name="T72" fmla="*/ 37 w 148"/>
                <a:gd name="T73" fmla="*/ 25 h 108"/>
                <a:gd name="T74" fmla="*/ 43 w 148"/>
                <a:gd name="T75" fmla="*/ 29 h 10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48"/>
                <a:gd name="T115" fmla="*/ 0 h 108"/>
                <a:gd name="T116" fmla="*/ 148 w 148"/>
                <a:gd name="T117" fmla="*/ 108 h 10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48" h="108">
                  <a:moveTo>
                    <a:pt x="43" y="29"/>
                  </a:moveTo>
                  <a:lnTo>
                    <a:pt x="51" y="35"/>
                  </a:lnTo>
                  <a:lnTo>
                    <a:pt x="58" y="41"/>
                  </a:lnTo>
                  <a:lnTo>
                    <a:pt x="67" y="47"/>
                  </a:lnTo>
                  <a:lnTo>
                    <a:pt x="76" y="52"/>
                  </a:lnTo>
                  <a:lnTo>
                    <a:pt x="83" y="58"/>
                  </a:lnTo>
                  <a:lnTo>
                    <a:pt x="91" y="64"/>
                  </a:lnTo>
                  <a:lnTo>
                    <a:pt x="100" y="68"/>
                  </a:lnTo>
                  <a:lnTo>
                    <a:pt x="108" y="74"/>
                  </a:lnTo>
                  <a:lnTo>
                    <a:pt x="118" y="82"/>
                  </a:lnTo>
                  <a:lnTo>
                    <a:pt x="128" y="89"/>
                  </a:lnTo>
                  <a:lnTo>
                    <a:pt x="138" y="98"/>
                  </a:lnTo>
                  <a:lnTo>
                    <a:pt x="148" y="108"/>
                  </a:lnTo>
                  <a:lnTo>
                    <a:pt x="138" y="99"/>
                  </a:lnTo>
                  <a:lnTo>
                    <a:pt x="130" y="94"/>
                  </a:lnTo>
                  <a:lnTo>
                    <a:pt x="123" y="88"/>
                  </a:lnTo>
                  <a:lnTo>
                    <a:pt x="115" y="82"/>
                  </a:lnTo>
                  <a:lnTo>
                    <a:pt x="107" y="78"/>
                  </a:lnTo>
                  <a:lnTo>
                    <a:pt x="100" y="74"/>
                  </a:lnTo>
                  <a:lnTo>
                    <a:pt x="91" y="68"/>
                  </a:lnTo>
                  <a:lnTo>
                    <a:pt x="81" y="61"/>
                  </a:lnTo>
                  <a:lnTo>
                    <a:pt x="71" y="54"/>
                  </a:lnTo>
                  <a:lnTo>
                    <a:pt x="61" y="47"/>
                  </a:lnTo>
                  <a:lnTo>
                    <a:pt x="51" y="39"/>
                  </a:lnTo>
                  <a:lnTo>
                    <a:pt x="41" y="32"/>
                  </a:lnTo>
                  <a:lnTo>
                    <a:pt x="31" y="27"/>
                  </a:lnTo>
                  <a:lnTo>
                    <a:pt x="21" y="19"/>
                  </a:lnTo>
                  <a:lnTo>
                    <a:pt x="11" y="12"/>
                  </a:lnTo>
                  <a:lnTo>
                    <a:pt x="1" y="5"/>
                  </a:lnTo>
                  <a:lnTo>
                    <a:pt x="0" y="0"/>
                  </a:lnTo>
                  <a:lnTo>
                    <a:pt x="6" y="2"/>
                  </a:lnTo>
                  <a:lnTo>
                    <a:pt x="11" y="5"/>
                  </a:lnTo>
                  <a:lnTo>
                    <a:pt x="17" y="8"/>
                  </a:lnTo>
                  <a:lnTo>
                    <a:pt x="23" y="12"/>
                  </a:lnTo>
                  <a:lnTo>
                    <a:pt x="27" y="17"/>
                  </a:lnTo>
                  <a:lnTo>
                    <a:pt x="33" y="21"/>
                  </a:lnTo>
                  <a:lnTo>
                    <a:pt x="37" y="25"/>
                  </a:lnTo>
                  <a:lnTo>
                    <a:pt x="43" y="29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43" name="Freeform 690"/>
            <p:cNvSpPr>
              <a:spLocks/>
            </p:cNvSpPr>
            <p:nvPr/>
          </p:nvSpPr>
          <p:spPr bwMode="auto">
            <a:xfrm>
              <a:off x="3545" y="3173"/>
              <a:ext cx="28" cy="28"/>
            </a:xfrm>
            <a:custGeom>
              <a:avLst/>
              <a:gdLst>
                <a:gd name="T0" fmla="*/ 28 w 28"/>
                <a:gd name="T1" fmla="*/ 27 h 28"/>
                <a:gd name="T2" fmla="*/ 27 w 28"/>
                <a:gd name="T3" fmla="*/ 28 h 28"/>
                <a:gd name="T4" fmla="*/ 19 w 28"/>
                <a:gd name="T5" fmla="*/ 21 h 28"/>
                <a:gd name="T6" fmla="*/ 11 w 28"/>
                <a:gd name="T7" fmla="*/ 14 h 28"/>
                <a:gd name="T8" fmla="*/ 5 w 28"/>
                <a:gd name="T9" fmla="*/ 7 h 28"/>
                <a:gd name="T10" fmla="*/ 0 w 28"/>
                <a:gd name="T11" fmla="*/ 0 h 28"/>
                <a:gd name="T12" fmla="*/ 8 w 28"/>
                <a:gd name="T13" fmla="*/ 5 h 28"/>
                <a:gd name="T14" fmla="*/ 18 w 28"/>
                <a:gd name="T15" fmla="*/ 10 h 28"/>
                <a:gd name="T16" fmla="*/ 25 w 28"/>
                <a:gd name="T17" fmla="*/ 17 h 28"/>
                <a:gd name="T18" fmla="*/ 28 w 28"/>
                <a:gd name="T19" fmla="*/ 27 h 2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"/>
                <a:gd name="T31" fmla="*/ 0 h 28"/>
                <a:gd name="T32" fmla="*/ 28 w 28"/>
                <a:gd name="T33" fmla="*/ 28 h 2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" h="28">
                  <a:moveTo>
                    <a:pt x="28" y="27"/>
                  </a:moveTo>
                  <a:lnTo>
                    <a:pt x="27" y="28"/>
                  </a:lnTo>
                  <a:lnTo>
                    <a:pt x="19" y="21"/>
                  </a:lnTo>
                  <a:lnTo>
                    <a:pt x="11" y="14"/>
                  </a:lnTo>
                  <a:lnTo>
                    <a:pt x="5" y="7"/>
                  </a:lnTo>
                  <a:lnTo>
                    <a:pt x="0" y="0"/>
                  </a:lnTo>
                  <a:lnTo>
                    <a:pt x="8" y="5"/>
                  </a:lnTo>
                  <a:lnTo>
                    <a:pt x="18" y="10"/>
                  </a:lnTo>
                  <a:lnTo>
                    <a:pt x="25" y="17"/>
                  </a:lnTo>
                  <a:lnTo>
                    <a:pt x="28" y="27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44" name="Freeform 691"/>
            <p:cNvSpPr>
              <a:spLocks/>
            </p:cNvSpPr>
            <p:nvPr/>
          </p:nvSpPr>
          <p:spPr bwMode="auto">
            <a:xfrm>
              <a:off x="3264" y="3188"/>
              <a:ext cx="226" cy="199"/>
            </a:xfrm>
            <a:custGeom>
              <a:avLst/>
              <a:gdLst>
                <a:gd name="T0" fmla="*/ 134 w 226"/>
                <a:gd name="T1" fmla="*/ 112 h 199"/>
                <a:gd name="T2" fmla="*/ 137 w 226"/>
                <a:gd name="T3" fmla="*/ 113 h 199"/>
                <a:gd name="T4" fmla="*/ 148 w 226"/>
                <a:gd name="T5" fmla="*/ 123 h 199"/>
                <a:gd name="T6" fmla="*/ 158 w 226"/>
                <a:gd name="T7" fmla="*/ 132 h 199"/>
                <a:gd name="T8" fmla="*/ 169 w 226"/>
                <a:gd name="T9" fmla="*/ 140 h 199"/>
                <a:gd name="T10" fmla="*/ 181 w 226"/>
                <a:gd name="T11" fmla="*/ 149 h 199"/>
                <a:gd name="T12" fmla="*/ 192 w 226"/>
                <a:gd name="T13" fmla="*/ 159 h 199"/>
                <a:gd name="T14" fmla="*/ 204 w 226"/>
                <a:gd name="T15" fmla="*/ 167 h 199"/>
                <a:gd name="T16" fmla="*/ 215 w 226"/>
                <a:gd name="T17" fmla="*/ 176 h 199"/>
                <a:gd name="T18" fmla="*/ 226 w 226"/>
                <a:gd name="T19" fmla="*/ 186 h 199"/>
                <a:gd name="T20" fmla="*/ 226 w 226"/>
                <a:gd name="T21" fmla="*/ 189 h 199"/>
                <a:gd name="T22" fmla="*/ 226 w 226"/>
                <a:gd name="T23" fmla="*/ 193 h 199"/>
                <a:gd name="T24" fmla="*/ 225 w 226"/>
                <a:gd name="T25" fmla="*/ 196 h 199"/>
                <a:gd name="T26" fmla="*/ 224 w 226"/>
                <a:gd name="T27" fmla="*/ 199 h 199"/>
                <a:gd name="T28" fmla="*/ 195 w 226"/>
                <a:gd name="T29" fmla="*/ 176 h 199"/>
                <a:gd name="T30" fmla="*/ 167 w 226"/>
                <a:gd name="T31" fmla="*/ 152 h 199"/>
                <a:gd name="T32" fmla="*/ 138 w 226"/>
                <a:gd name="T33" fmla="*/ 129 h 199"/>
                <a:gd name="T34" fmla="*/ 111 w 226"/>
                <a:gd name="T35" fmla="*/ 104 h 199"/>
                <a:gd name="T36" fmla="*/ 82 w 226"/>
                <a:gd name="T37" fmla="*/ 80 h 199"/>
                <a:gd name="T38" fmla="*/ 55 w 226"/>
                <a:gd name="T39" fmla="*/ 56 h 199"/>
                <a:gd name="T40" fmla="*/ 27 w 226"/>
                <a:gd name="T41" fmla="*/ 32 h 199"/>
                <a:gd name="T42" fmla="*/ 0 w 226"/>
                <a:gd name="T43" fmla="*/ 6 h 199"/>
                <a:gd name="T44" fmla="*/ 0 w 226"/>
                <a:gd name="T45" fmla="*/ 5 h 199"/>
                <a:gd name="T46" fmla="*/ 0 w 226"/>
                <a:gd name="T47" fmla="*/ 3 h 199"/>
                <a:gd name="T48" fmla="*/ 1 w 226"/>
                <a:gd name="T49" fmla="*/ 2 h 199"/>
                <a:gd name="T50" fmla="*/ 3 w 226"/>
                <a:gd name="T51" fmla="*/ 0 h 199"/>
                <a:gd name="T52" fmla="*/ 18 w 226"/>
                <a:gd name="T53" fmla="*/ 13 h 199"/>
                <a:gd name="T54" fmla="*/ 35 w 226"/>
                <a:gd name="T55" fmla="*/ 28 h 199"/>
                <a:gd name="T56" fmla="*/ 51 w 226"/>
                <a:gd name="T57" fmla="*/ 42 h 199"/>
                <a:gd name="T58" fmla="*/ 68 w 226"/>
                <a:gd name="T59" fmla="*/ 55 h 199"/>
                <a:gd name="T60" fmla="*/ 85 w 226"/>
                <a:gd name="T61" fmla="*/ 69 h 199"/>
                <a:gd name="T62" fmla="*/ 101 w 226"/>
                <a:gd name="T63" fmla="*/ 83 h 199"/>
                <a:gd name="T64" fmla="*/ 118 w 226"/>
                <a:gd name="T65" fmla="*/ 97 h 199"/>
                <a:gd name="T66" fmla="*/ 134 w 226"/>
                <a:gd name="T67" fmla="*/ 112 h 19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26"/>
                <a:gd name="T103" fmla="*/ 0 h 199"/>
                <a:gd name="T104" fmla="*/ 226 w 226"/>
                <a:gd name="T105" fmla="*/ 199 h 19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26" h="199">
                  <a:moveTo>
                    <a:pt x="134" y="112"/>
                  </a:moveTo>
                  <a:lnTo>
                    <a:pt x="137" y="113"/>
                  </a:lnTo>
                  <a:lnTo>
                    <a:pt x="148" y="123"/>
                  </a:lnTo>
                  <a:lnTo>
                    <a:pt x="158" y="132"/>
                  </a:lnTo>
                  <a:lnTo>
                    <a:pt x="169" y="140"/>
                  </a:lnTo>
                  <a:lnTo>
                    <a:pt x="181" y="149"/>
                  </a:lnTo>
                  <a:lnTo>
                    <a:pt x="192" y="159"/>
                  </a:lnTo>
                  <a:lnTo>
                    <a:pt x="204" y="167"/>
                  </a:lnTo>
                  <a:lnTo>
                    <a:pt x="215" y="176"/>
                  </a:lnTo>
                  <a:lnTo>
                    <a:pt x="226" y="186"/>
                  </a:lnTo>
                  <a:lnTo>
                    <a:pt x="226" y="189"/>
                  </a:lnTo>
                  <a:lnTo>
                    <a:pt x="226" y="193"/>
                  </a:lnTo>
                  <a:lnTo>
                    <a:pt x="225" y="196"/>
                  </a:lnTo>
                  <a:lnTo>
                    <a:pt x="224" y="199"/>
                  </a:lnTo>
                  <a:lnTo>
                    <a:pt x="195" y="176"/>
                  </a:lnTo>
                  <a:lnTo>
                    <a:pt x="167" y="152"/>
                  </a:lnTo>
                  <a:lnTo>
                    <a:pt x="138" y="129"/>
                  </a:lnTo>
                  <a:lnTo>
                    <a:pt x="111" y="104"/>
                  </a:lnTo>
                  <a:lnTo>
                    <a:pt x="82" y="80"/>
                  </a:lnTo>
                  <a:lnTo>
                    <a:pt x="55" y="56"/>
                  </a:lnTo>
                  <a:lnTo>
                    <a:pt x="27" y="32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2"/>
                  </a:lnTo>
                  <a:lnTo>
                    <a:pt x="3" y="0"/>
                  </a:lnTo>
                  <a:lnTo>
                    <a:pt x="18" y="13"/>
                  </a:lnTo>
                  <a:lnTo>
                    <a:pt x="35" y="28"/>
                  </a:lnTo>
                  <a:lnTo>
                    <a:pt x="51" y="42"/>
                  </a:lnTo>
                  <a:lnTo>
                    <a:pt x="68" y="55"/>
                  </a:lnTo>
                  <a:lnTo>
                    <a:pt x="85" y="69"/>
                  </a:lnTo>
                  <a:lnTo>
                    <a:pt x="101" y="83"/>
                  </a:lnTo>
                  <a:lnTo>
                    <a:pt x="118" y="97"/>
                  </a:lnTo>
                  <a:lnTo>
                    <a:pt x="134" y="112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45" name="Freeform 692"/>
            <p:cNvSpPr>
              <a:spLocks/>
            </p:cNvSpPr>
            <p:nvPr/>
          </p:nvSpPr>
          <p:spPr bwMode="auto">
            <a:xfrm>
              <a:off x="2551" y="3191"/>
              <a:ext cx="28" cy="62"/>
            </a:xfrm>
            <a:custGeom>
              <a:avLst/>
              <a:gdLst>
                <a:gd name="T0" fmla="*/ 25 w 28"/>
                <a:gd name="T1" fmla="*/ 15 h 62"/>
                <a:gd name="T2" fmla="*/ 0 w 28"/>
                <a:gd name="T3" fmla="*/ 62 h 62"/>
                <a:gd name="T4" fmla="*/ 6 w 28"/>
                <a:gd name="T5" fmla="*/ 46 h 62"/>
                <a:gd name="T6" fmla="*/ 12 w 28"/>
                <a:gd name="T7" fmla="*/ 30 h 62"/>
                <a:gd name="T8" fmla="*/ 19 w 28"/>
                <a:gd name="T9" fmla="*/ 16 h 62"/>
                <a:gd name="T10" fmla="*/ 25 w 28"/>
                <a:gd name="T11" fmla="*/ 0 h 62"/>
                <a:gd name="T12" fmla="*/ 28 w 28"/>
                <a:gd name="T13" fmla="*/ 3 h 62"/>
                <a:gd name="T14" fmla="*/ 28 w 28"/>
                <a:gd name="T15" fmla="*/ 7 h 62"/>
                <a:gd name="T16" fmla="*/ 26 w 28"/>
                <a:gd name="T17" fmla="*/ 10 h 62"/>
                <a:gd name="T18" fmla="*/ 25 w 28"/>
                <a:gd name="T19" fmla="*/ 15 h 6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"/>
                <a:gd name="T31" fmla="*/ 0 h 62"/>
                <a:gd name="T32" fmla="*/ 28 w 28"/>
                <a:gd name="T33" fmla="*/ 62 h 6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" h="62">
                  <a:moveTo>
                    <a:pt x="25" y="15"/>
                  </a:moveTo>
                  <a:lnTo>
                    <a:pt x="0" y="62"/>
                  </a:lnTo>
                  <a:lnTo>
                    <a:pt x="6" y="46"/>
                  </a:lnTo>
                  <a:lnTo>
                    <a:pt x="12" y="30"/>
                  </a:lnTo>
                  <a:lnTo>
                    <a:pt x="19" y="16"/>
                  </a:lnTo>
                  <a:lnTo>
                    <a:pt x="25" y="0"/>
                  </a:lnTo>
                  <a:lnTo>
                    <a:pt x="28" y="3"/>
                  </a:lnTo>
                  <a:lnTo>
                    <a:pt x="28" y="7"/>
                  </a:lnTo>
                  <a:lnTo>
                    <a:pt x="26" y="10"/>
                  </a:lnTo>
                  <a:lnTo>
                    <a:pt x="25" y="15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46" name="Freeform 693"/>
            <p:cNvSpPr>
              <a:spLocks/>
            </p:cNvSpPr>
            <p:nvPr/>
          </p:nvSpPr>
          <p:spPr bwMode="auto">
            <a:xfrm>
              <a:off x="2785" y="3200"/>
              <a:ext cx="3" cy="3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3 h 3"/>
                <a:gd name="T4" fmla="*/ 0 w 3"/>
                <a:gd name="T5" fmla="*/ 0 h 3"/>
                <a:gd name="T6" fmla="*/ 0 60000 65536"/>
                <a:gd name="T7" fmla="*/ 0 60000 65536"/>
                <a:gd name="T8" fmla="*/ 0 60000 65536"/>
                <a:gd name="T9" fmla="*/ 0 w 3"/>
                <a:gd name="T10" fmla="*/ 0 h 3"/>
                <a:gd name="T11" fmla="*/ 3 w 3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3">
                  <a:moveTo>
                    <a:pt x="0" y="0"/>
                  </a:moveTo>
                  <a:lnTo>
                    <a:pt x="3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47" name="Freeform 694"/>
            <p:cNvSpPr>
              <a:spLocks/>
            </p:cNvSpPr>
            <p:nvPr/>
          </p:nvSpPr>
          <p:spPr bwMode="auto">
            <a:xfrm>
              <a:off x="3542" y="3201"/>
              <a:ext cx="27" cy="29"/>
            </a:xfrm>
            <a:custGeom>
              <a:avLst/>
              <a:gdLst>
                <a:gd name="T0" fmla="*/ 27 w 27"/>
                <a:gd name="T1" fmla="*/ 20 h 29"/>
                <a:gd name="T2" fmla="*/ 27 w 27"/>
                <a:gd name="T3" fmla="*/ 29 h 29"/>
                <a:gd name="T4" fmla="*/ 22 w 27"/>
                <a:gd name="T5" fmla="*/ 29 h 29"/>
                <a:gd name="T6" fmla="*/ 0 w 27"/>
                <a:gd name="T7" fmla="*/ 0 h 29"/>
                <a:gd name="T8" fmla="*/ 7 w 27"/>
                <a:gd name="T9" fmla="*/ 5 h 29"/>
                <a:gd name="T10" fmla="*/ 14 w 27"/>
                <a:gd name="T11" fmla="*/ 10 h 29"/>
                <a:gd name="T12" fmla="*/ 20 w 27"/>
                <a:gd name="T13" fmla="*/ 16 h 29"/>
                <a:gd name="T14" fmla="*/ 27 w 27"/>
                <a:gd name="T15" fmla="*/ 20 h 2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7"/>
                <a:gd name="T25" fmla="*/ 0 h 29"/>
                <a:gd name="T26" fmla="*/ 27 w 27"/>
                <a:gd name="T27" fmla="*/ 29 h 2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7" h="29">
                  <a:moveTo>
                    <a:pt x="27" y="20"/>
                  </a:moveTo>
                  <a:lnTo>
                    <a:pt x="27" y="29"/>
                  </a:lnTo>
                  <a:lnTo>
                    <a:pt x="22" y="29"/>
                  </a:lnTo>
                  <a:lnTo>
                    <a:pt x="0" y="0"/>
                  </a:lnTo>
                  <a:lnTo>
                    <a:pt x="7" y="5"/>
                  </a:lnTo>
                  <a:lnTo>
                    <a:pt x="14" y="10"/>
                  </a:lnTo>
                  <a:lnTo>
                    <a:pt x="20" y="16"/>
                  </a:lnTo>
                  <a:lnTo>
                    <a:pt x="27" y="2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48" name="Freeform 695"/>
            <p:cNvSpPr>
              <a:spLocks/>
            </p:cNvSpPr>
            <p:nvPr/>
          </p:nvSpPr>
          <p:spPr bwMode="auto">
            <a:xfrm>
              <a:off x="2598" y="3210"/>
              <a:ext cx="73" cy="51"/>
            </a:xfrm>
            <a:custGeom>
              <a:avLst/>
              <a:gdLst>
                <a:gd name="T0" fmla="*/ 73 w 73"/>
                <a:gd name="T1" fmla="*/ 51 h 51"/>
                <a:gd name="T2" fmla="*/ 65 w 73"/>
                <a:gd name="T3" fmla="*/ 44 h 51"/>
                <a:gd name="T4" fmla="*/ 56 w 73"/>
                <a:gd name="T5" fmla="*/ 38 h 51"/>
                <a:gd name="T6" fmla="*/ 46 w 73"/>
                <a:gd name="T7" fmla="*/ 33 h 51"/>
                <a:gd name="T8" fmla="*/ 37 w 73"/>
                <a:gd name="T9" fmla="*/ 25 h 51"/>
                <a:gd name="T10" fmla="*/ 28 w 73"/>
                <a:gd name="T11" fmla="*/ 20 h 51"/>
                <a:gd name="T12" fmla="*/ 19 w 73"/>
                <a:gd name="T13" fmla="*/ 14 h 51"/>
                <a:gd name="T14" fmla="*/ 9 w 73"/>
                <a:gd name="T15" fmla="*/ 7 h 51"/>
                <a:gd name="T16" fmla="*/ 0 w 73"/>
                <a:gd name="T17" fmla="*/ 0 h 51"/>
                <a:gd name="T18" fmla="*/ 10 w 73"/>
                <a:gd name="T19" fmla="*/ 6 h 51"/>
                <a:gd name="T20" fmla="*/ 19 w 73"/>
                <a:gd name="T21" fmla="*/ 11 h 51"/>
                <a:gd name="T22" fmla="*/ 29 w 73"/>
                <a:gd name="T23" fmla="*/ 17 h 51"/>
                <a:gd name="T24" fmla="*/ 37 w 73"/>
                <a:gd name="T25" fmla="*/ 23 h 51"/>
                <a:gd name="T26" fmla="*/ 47 w 73"/>
                <a:gd name="T27" fmla="*/ 30 h 51"/>
                <a:gd name="T28" fmla="*/ 56 w 73"/>
                <a:gd name="T29" fmla="*/ 35 h 51"/>
                <a:gd name="T30" fmla="*/ 65 w 73"/>
                <a:gd name="T31" fmla="*/ 44 h 51"/>
                <a:gd name="T32" fmla="*/ 73 w 73"/>
                <a:gd name="T33" fmla="*/ 51 h 5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3"/>
                <a:gd name="T52" fmla="*/ 0 h 51"/>
                <a:gd name="T53" fmla="*/ 73 w 73"/>
                <a:gd name="T54" fmla="*/ 51 h 5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3" h="51">
                  <a:moveTo>
                    <a:pt x="73" y="51"/>
                  </a:moveTo>
                  <a:lnTo>
                    <a:pt x="65" y="44"/>
                  </a:lnTo>
                  <a:lnTo>
                    <a:pt x="56" y="38"/>
                  </a:lnTo>
                  <a:lnTo>
                    <a:pt x="46" y="33"/>
                  </a:lnTo>
                  <a:lnTo>
                    <a:pt x="37" y="25"/>
                  </a:lnTo>
                  <a:lnTo>
                    <a:pt x="28" y="20"/>
                  </a:lnTo>
                  <a:lnTo>
                    <a:pt x="19" y="14"/>
                  </a:lnTo>
                  <a:lnTo>
                    <a:pt x="9" y="7"/>
                  </a:lnTo>
                  <a:lnTo>
                    <a:pt x="0" y="0"/>
                  </a:lnTo>
                  <a:lnTo>
                    <a:pt x="10" y="6"/>
                  </a:lnTo>
                  <a:lnTo>
                    <a:pt x="19" y="11"/>
                  </a:lnTo>
                  <a:lnTo>
                    <a:pt x="29" y="17"/>
                  </a:lnTo>
                  <a:lnTo>
                    <a:pt x="37" y="23"/>
                  </a:lnTo>
                  <a:lnTo>
                    <a:pt x="47" y="30"/>
                  </a:lnTo>
                  <a:lnTo>
                    <a:pt x="56" y="35"/>
                  </a:lnTo>
                  <a:lnTo>
                    <a:pt x="65" y="44"/>
                  </a:lnTo>
                  <a:lnTo>
                    <a:pt x="73" y="51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49" name="Freeform 696"/>
            <p:cNvSpPr>
              <a:spLocks/>
            </p:cNvSpPr>
            <p:nvPr/>
          </p:nvSpPr>
          <p:spPr bwMode="auto">
            <a:xfrm>
              <a:off x="3262" y="3220"/>
              <a:ext cx="223" cy="201"/>
            </a:xfrm>
            <a:custGeom>
              <a:avLst/>
              <a:gdLst>
                <a:gd name="T0" fmla="*/ 130 w 223"/>
                <a:gd name="T1" fmla="*/ 111 h 201"/>
                <a:gd name="T2" fmla="*/ 140 w 223"/>
                <a:gd name="T3" fmla="*/ 118 h 201"/>
                <a:gd name="T4" fmla="*/ 150 w 223"/>
                <a:gd name="T5" fmla="*/ 127 h 201"/>
                <a:gd name="T6" fmla="*/ 160 w 223"/>
                <a:gd name="T7" fmla="*/ 135 h 201"/>
                <a:gd name="T8" fmla="*/ 170 w 223"/>
                <a:gd name="T9" fmla="*/ 144 h 201"/>
                <a:gd name="T10" fmla="*/ 180 w 223"/>
                <a:gd name="T11" fmla="*/ 152 h 201"/>
                <a:gd name="T12" fmla="*/ 191 w 223"/>
                <a:gd name="T13" fmla="*/ 159 h 201"/>
                <a:gd name="T14" fmla="*/ 201 w 223"/>
                <a:gd name="T15" fmla="*/ 167 h 201"/>
                <a:gd name="T16" fmla="*/ 213 w 223"/>
                <a:gd name="T17" fmla="*/ 175 h 201"/>
                <a:gd name="T18" fmla="*/ 223 w 223"/>
                <a:gd name="T19" fmla="*/ 182 h 201"/>
                <a:gd name="T20" fmla="*/ 221 w 223"/>
                <a:gd name="T21" fmla="*/ 201 h 201"/>
                <a:gd name="T22" fmla="*/ 218 w 223"/>
                <a:gd name="T23" fmla="*/ 201 h 201"/>
                <a:gd name="T24" fmla="*/ 191 w 223"/>
                <a:gd name="T25" fmla="*/ 177 h 201"/>
                <a:gd name="T26" fmla="*/ 166 w 223"/>
                <a:gd name="T27" fmla="*/ 154 h 201"/>
                <a:gd name="T28" fmla="*/ 139 w 223"/>
                <a:gd name="T29" fmla="*/ 129 h 201"/>
                <a:gd name="T30" fmla="*/ 112 w 223"/>
                <a:gd name="T31" fmla="*/ 105 h 201"/>
                <a:gd name="T32" fmla="*/ 84 w 223"/>
                <a:gd name="T33" fmla="*/ 81 h 201"/>
                <a:gd name="T34" fmla="*/ 59 w 223"/>
                <a:gd name="T35" fmla="*/ 57 h 201"/>
                <a:gd name="T36" fmla="*/ 32 w 223"/>
                <a:gd name="T37" fmla="*/ 34 h 201"/>
                <a:gd name="T38" fmla="*/ 5 w 223"/>
                <a:gd name="T39" fmla="*/ 10 h 201"/>
                <a:gd name="T40" fmla="*/ 3 w 223"/>
                <a:gd name="T41" fmla="*/ 10 h 201"/>
                <a:gd name="T42" fmla="*/ 2 w 223"/>
                <a:gd name="T43" fmla="*/ 8 h 201"/>
                <a:gd name="T44" fmla="*/ 0 w 223"/>
                <a:gd name="T45" fmla="*/ 7 h 201"/>
                <a:gd name="T46" fmla="*/ 0 w 223"/>
                <a:gd name="T47" fmla="*/ 6 h 201"/>
                <a:gd name="T48" fmla="*/ 2 w 223"/>
                <a:gd name="T49" fmla="*/ 0 h 201"/>
                <a:gd name="T50" fmla="*/ 18 w 223"/>
                <a:gd name="T51" fmla="*/ 14 h 201"/>
                <a:gd name="T52" fmla="*/ 33 w 223"/>
                <a:gd name="T53" fmla="*/ 27 h 201"/>
                <a:gd name="T54" fmla="*/ 50 w 223"/>
                <a:gd name="T55" fmla="*/ 40 h 201"/>
                <a:gd name="T56" fmla="*/ 66 w 223"/>
                <a:gd name="T57" fmla="*/ 54 h 201"/>
                <a:gd name="T58" fmla="*/ 83 w 223"/>
                <a:gd name="T59" fmla="*/ 67 h 201"/>
                <a:gd name="T60" fmla="*/ 99 w 223"/>
                <a:gd name="T61" fmla="*/ 81 h 201"/>
                <a:gd name="T62" fmla="*/ 114 w 223"/>
                <a:gd name="T63" fmla="*/ 95 h 201"/>
                <a:gd name="T64" fmla="*/ 130 w 223"/>
                <a:gd name="T65" fmla="*/ 111 h 20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3"/>
                <a:gd name="T100" fmla="*/ 0 h 201"/>
                <a:gd name="T101" fmla="*/ 223 w 223"/>
                <a:gd name="T102" fmla="*/ 201 h 20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3" h="201">
                  <a:moveTo>
                    <a:pt x="130" y="111"/>
                  </a:moveTo>
                  <a:lnTo>
                    <a:pt x="140" y="118"/>
                  </a:lnTo>
                  <a:lnTo>
                    <a:pt x="150" y="127"/>
                  </a:lnTo>
                  <a:lnTo>
                    <a:pt x="160" y="135"/>
                  </a:lnTo>
                  <a:lnTo>
                    <a:pt x="170" y="144"/>
                  </a:lnTo>
                  <a:lnTo>
                    <a:pt x="180" y="152"/>
                  </a:lnTo>
                  <a:lnTo>
                    <a:pt x="191" y="159"/>
                  </a:lnTo>
                  <a:lnTo>
                    <a:pt x="201" y="167"/>
                  </a:lnTo>
                  <a:lnTo>
                    <a:pt x="213" y="175"/>
                  </a:lnTo>
                  <a:lnTo>
                    <a:pt x="223" y="182"/>
                  </a:lnTo>
                  <a:lnTo>
                    <a:pt x="221" y="201"/>
                  </a:lnTo>
                  <a:lnTo>
                    <a:pt x="218" y="201"/>
                  </a:lnTo>
                  <a:lnTo>
                    <a:pt x="191" y="177"/>
                  </a:lnTo>
                  <a:lnTo>
                    <a:pt x="166" y="154"/>
                  </a:lnTo>
                  <a:lnTo>
                    <a:pt x="139" y="129"/>
                  </a:lnTo>
                  <a:lnTo>
                    <a:pt x="112" y="105"/>
                  </a:lnTo>
                  <a:lnTo>
                    <a:pt x="84" y="81"/>
                  </a:lnTo>
                  <a:lnTo>
                    <a:pt x="59" y="57"/>
                  </a:lnTo>
                  <a:lnTo>
                    <a:pt x="32" y="34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2" y="8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0"/>
                  </a:lnTo>
                  <a:lnTo>
                    <a:pt x="18" y="14"/>
                  </a:lnTo>
                  <a:lnTo>
                    <a:pt x="33" y="27"/>
                  </a:lnTo>
                  <a:lnTo>
                    <a:pt x="50" y="40"/>
                  </a:lnTo>
                  <a:lnTo>
                    <a:pt x="66" y="54"/>
                  </a:lnTo>
                  <a:lnTo>
                    <a:pt x="83" y="67"/>
                  </a:lnTo>
                  <a:lnTo>
                    <a:pt x="99" y="81"/>
                  </a:lnTo>
                  <a:lnTo>
                    <a:pt x="114" y="95"/>
                  </a:lnTo>
                  <a:lnTo>
                    <a:pt x="130" y="111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50" name="Freeform 697"/>
            <p:cNvSpPr>
              <a:spLocks/>
            </p:cNvSpPr>
            <p:nvPr/>
          </p:nvSpPr>
          <p:spPr bwMode="auto">
            <a:xfrm>
              <a:off x="3537" y="3230"/>
              <a:ext cx="29" cy="31"/>
            </a:xfrm>
            <a:custGeom>
              <a:avLst/>
              <a:gdLst>
                <a:gd name="T0" fmla="*/ 29 w 29"/>
                <a:gd name="T1" fmla="*/ 24 h 31"/>
                <a:gd name="T2" fmla="*/ 29 w 29"/>
                <a:gd name="T3" fmla="*/ 25 h 31"/>
                <a:gd name="T4" fmla="*/ 29 w 29"/>
                <a:gd name="T5" fmla="*/ 27 h 31"/>
                <a:gd name="T6" fmla="*/ 29 w 29"/>
                <a:gd name="T7" fmla="*/ 30 h 31"/>
                <a:gd name="T8" fmla="*/ 29 w 29"/>
                <a:gd name="T9" fmla="*/ 31 h 31"/>
                <a:gd name="T10" fmla="*/ 26 w 29"/>
                <a:gd name="T11" fmla="*/ 31 h 31"/>
                <a:gd name="T12" fmla="*/ 0 w 29"/>
                <a:gd name="T13" fmla="*/ 0 h 31"/>
                <a:gd name="T14" fmla="*/ 29 w 29"/>
                <a:gd name="T15" fmla="*/ 24 h 3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9"/>
                <a:gd name="T25" fmla="*/ 0 h 31"/>
                <a:gd name="T26" fmla="*/ 29 w 29"/>
                <a:gd name="T27" fmla="*/ 31 h 3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9" h="31">
                  <a:moveTo>
                    <a:pt x="29" y="24"/>
                  </a:moveTo>
                  <a:lnTo>
                    <a:pt x="29" y="25"/>
                  </a:lnTo>
                  <a:lnTo>
                    <a:pt x="29" y="27"/>
                  </a:lnTo>
                  <a:lnTo>
                    <a:pt x="29" y="30"/>
                  </a:lnTo>
                  <a:lnTo>
                    <a:pt x="29" y="31"/>
                  </a:lnTo>
                  <a:lnTo>
                    <a:pt x="26" y="31"/>
                  </a:lnTo>
                  <a:lnTo>
                    <a:pt x="0" y="0"/>
                  </a:lnTo>
                  <a:lnTo>
                    <a:pt x="29" y="24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51" name="Freeform 698"/>
            <p:cNvSpPr>
              <a:spLocks/>
            </p:cNvSpPr>
            <p:nvPr/>
          </p:nvSpPr>
          <p:spPr bwMode="auto">
            <a:xfrm>
              <a:off x="2569" y="3233"/>
              <a:ext cx="14" cy="37"/>
            </a:xfrm>
            <a:custGeom>
              <a:avLst/>
              <a:gdLst>
                <a:gd name="T0" fmla="*/ 0 w 14"/>
                <a:gd name="T1" fmla="*/ 37 h 37"/>
                <a:gd name="T2" fmla="*/ 4 w 14"/>
                <a:gd name="T3" fmla="*/ 27 h 37"/>
                <a:gd name="T4" fmla="*/ 7 w 14"/>
                <a:gd name="T5" fmla="*/ 18 h 37"/>
                <a:gd name="T6" fmla="*/ 10 w 14"/>
                <a:gd name="T7" fmla="*/ 8 h 37"/>
                <a:gd name="T8" fmla="*/ 14 w 14"/>
                <a:gd name="T9" fmla="*/ 0 h 37"/>
                <a:gd name="T10" fmla="*/ 12 w 14"/>
                <a:gd name="T11" fmla="*/ 10 h 37"/>
                <a:gd name="T12" fmla="*/ 10 w 14"/>
                <a:gd name="T13" fmla="*/ 20 h 37"/>
                <a:gd name="T14" fmla="*/ 5 w 14"/>
                <a:gd name="T15" fmla="*/ 28 h 37"/>
                <a:gd name="T16" fmla="*/ 0 w 14"/>
                <a:gd name="T17" fmla="*/ 37 h 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"/>
                <a:gd name="T28" fmla="*/ 0 h 37"/>
                <a:gd name="T29" fmla="*/ 14 w 14"/>
                <a:gd name="T30" fmla="*/ 37 h 3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" h="37">
                  <a:moveTo>
                    <a:pt x="0" y="37"/>
                  </a:moveTo>
                  <a:lnTo>
                    <a:pt x="4" y="27"/>
                  </a:lnTo>
                  <a:lnTo>
                    <a:pt x="7" y="18"/>
                  </a:lnTo>
                  <a:lnTo>
                    <a:pt x="10" y="8"/>
                  </a:lnTo>
                  <a:lnTo>
                    <a:pt x="14" y="0"/>
                  </a:lnTo>
                  <a:lnTo>
                    <a:pt x="12" y="10"/>
                  </a:lnTo>
                  <a:lnTo>
                    <a:pt x="10" y="20"/>
                  </a:lnTo>
                  <a:lnTo>
                    <a:pt x="5" y="28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52" name="Freeform 699"/>
            <p:cNvSpPr>
              <a:spLocks/>
            </p:cNvSpPr>
            <p:nvPr/>
          </p:nvSpPr>
          <p:spPr bwMode="auto">
            <a:xfrm>
              <a:off x="3261" y="3250"/>
              <a:ext cx="209" cy="182"/>
            </a:xfrm>
            <a:custGeom>
              <a:avLst/>
              <a:gdLst>
                <a:gd name="T0" fmla="*/ 209 w 209"/>
                <a:gd name="T1" fmla="*/ 178 h 182"/>
                <a:gd name="T2" fmla="*/ 202 w 209"/>
                <a:gd name="T3" fmla="*/ 182 h 182"/>
                <a:gd name="T4" fmla="*/ 195 w 209"/>
                <a:gd name="T5" fmla="*/ 182 h 182"/>
                <a:gd name="T6" fmla="*/ 189 w 209"/>
                <a:gd name="T7" fmla="*/ 179 h 182"/>
                <a:gd name="T8" fmla="*/ 185 w 209"/>
                <a:gd name="T9" fmla="*/ 175 h 182"/>
                <a:gd name="T10" fmla="*/ 180 w 209"/>
                <a:gd name="T11" fmla="*/ 169 h 182"/>
                <a:gd name="T12" fmla="*/ 175 w 209"/>
                <a:gd name="T13" fmla="*/ 165 h 182"/>
                <a:gd name="T14" fmla="*/ 170 w 209"/>
                <a:gd name="T15" fmla="*/ 159 h 182"/>
                <a:gd name="T16" fmla="*/ 164 w 209"/>
                <a:gd name="T17" fmla="*/ 156 h 182"/>
                <a:gd name="T18" fmla="*/ 144 w 209"/>
                <a:gd name="T19" fmla="*/ 138 h 182"/>
                <a:gd name="T20" fmla="*/ 123 w 209"/>
                <a:gd name="T21" fmla="*/ 118 h 182"/>
                <a:gd name="T22" fmla="*/ 103 w 209"/>
                <a:gd name="T23" fmla="*/ 99 h 182"/>
                <a:gd name="T24" fmla="*/ 83 w 209"/>
                <a:gd name="T25" fmla="*/ 81 h 182"/>
                <a:gd name="T26" fmla="*/ 63 w 209"/>
                <a:gd name="T27" fmla="*/ 62 h 182"/>
                <a:gd name="T28" fmla="*/ 41 w 209"/>
                <a:gd name="T29" fmla="*/ 44 h 182"/>
                <a:gd name="T30" fmla="*/ 21 w 209"/>
                <a:gd name="T31" fmla="*/ 27 h 182"/>
                <a:gd name="T32" fmla="*/ 0 w 209"/>
                <a:gd name="T33" fmla="*/ 10 h 182"/>
                <a:gd name="T34" fmla="*/ 0 w 209"/>
                <a:gd name="T35" fmla="*/ 7 h 182"/>
                <a:gd name="T36" fmla="*/ 0 w 209"/>
                <a:gd name="T37" fmla="*/ 4 h 182"/>
                <a:gd name="T38" fmla="*/ 0 w 209"/>
                <a:gd name="T39" fmla="*/ 3 h 182"/>
                <a:gd name="T40" fmla="*/ 1 w 209"/>
                <a:gd name="T41" fmla="*/ 0 h 182"/>
                <a:gd name="T42" fmla="*/ 27 w 209"/>
                <a:gd name="T43" fmla="*/ 21 h 182"/>
                <a:gd name="T44" fmla="*/ 53 w 209"/>
                <a:gd name="T45" fmla="*/ 44 h 182"/>
                <a:gd name="T46" fmla="*/ 80 w 209"/>
                <a:gd name="T47" fmla="*/ 65 h 182"/>
                <a:gd name="T48" fmla="*/ 105 w 209"/>
                <a:gd name="T49" fmla="*/ 88 h 182"/>
                <a:gd name="T50" fmla="*/ 131 w 209"/>
                <a:gd name="T51" fmla="*/ 111 h 182"/>
                <a:gd name="T52" fmla="*/ 158 w 209"/>
                <a:gd name="T53" fmla="*/ 134 h 182"/>
                <a:gd name="T54" fmla="*/ 184 w 209"/>
                <a:gd name="T55" fmla="*/ 155 h 182"/>
                <a:gd name="T56" fmla="*/ 209 w 209"/>
                <a:gd name="T57" fmla="*/ 178 h 18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09"/>
                <a:gd name="T88" fmla="*/ 0 h 182"/>
                <a:gd name="T89" fmla="*/ 209 w 209"/>
                <a:gd name="T90" fmla="*/ 182 h 18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09" h="182">
                  <a:moveTo>
                    <a:pt x="209" y="178"/>
                  </a:moveTo>
                  <a:lnTo>
                    <a:pt x="202" y="182"/>
                  </a:lnTo>
                  <a:lnTo>
                    <a:pt x="195" y="182"/>
                  </a:lnTo>
                  <a:lnTo>
                    <a:pt x="189" y="179"/>
                  </a:lnTo>
                  <a:lnTo>
                    <a:pt x="185" y="175"/>
                  </a:lnTo>
                  <a:lnTo>
                    <a:pt x="180" y="169"/>
                  </a:lnTo>
                  <a:lnTo>
                    <a:pt x="175" y="165"/>
                  </a:lnTo>
                  <a:lnTo>
                    <a:pt x="170" y="159"/>
                  </a:lnTo>
                  <a:lnTo>
                    <a:pt x="164" y="156"/>
                  </a:lnTo>
                  <a:lnTo>
                    <a:pt x="144" y="138"/>
                  </a:lnTo>
                  <a:lnTo>
                    <a:pt x="123" y="118"/>
                  </a:lnTo>
                  <a:lnTo>
                    <a:pt x="103" y="99"/>
                  </a:lnTo>
                  <a:lnTo>
                    <a:pt x="83" y="81"/>
                  </a:lnTo>
                  <a:lnTo>
                    <a:pt x="63" y="62"/>
                  </a:lnTo>
                  <a:lnTo>
                    <a:pt x="41" y="44"/>
                  </a:lnTo>
                  <a:lnTo>
                    <a:pt x="21" y="27"/>
                  </a:lnTo>
                  <a:lnTo>
                    <a:pt x="0" y="10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0"/>
                  </a:lnTo>
                  <a:lnTo>
                    <a:pt x="27" y="21"/>
                  </a:lnTo>
                  <a:lnTo>
                    <a:pt x="53" y="44"/>
                  </a:lnTo>
                  <a:lnTo>
                    <a:pt x="80" y="65"/>
                  </a:lnTo>
                  <a:lnTo>
                    <a:pt x="105" y="88"/>
                  </a:lnTo>
                  <a:lnTo>
                    <a:pt x="131" y="111"/>
                  </a:lnTo>
                  <a:lnTo>
                    <a:pt x="158" y="134"/>
                  </a:lnTo>
                  <a:lnTo>
                    <a:pt x="184" y="155"/>
                  </a:lnTo>
                  <a:lnTo>
                    <a:pt x="209" y="178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53" name="Freeform 700"/>
            <p:cNvSpPr>
              <a:spLocks/>
            </p:cNvSpPr>
            <p:nvPr/>
          </p:nvSpPr>
          <p:spPr bwMode="auto">
            <a:xfrm>
              <a:off x="3542" y="3268"/>
              <a:ext cx="21" cy="22"/>
            </a:xfrm>
            <a:custGeom>
              <a:avLst/>
              <a:gdLst>
                <a:gd name="T0" fmla="*/ 21 w 21"/>
                <a:gd name="T1" fmla="*/ 20 h 22"/>
                <a:gd name="T2" fmla="*/ 21 w 21"/>
                <a:gd name="T3" fmla="*/ 20 h 22"/>
                <a:gd name="T4" fmla="*/ 20 w 21"/>
                <a:gd name="T5" fmla="*/ 20 h 22"/>
                <a:gd name="T6" fmla="*/ 20 w 21"/>
                <a:gd name="T7" fmla="*/ 22 h 22"/>
                <a:gd name="T8" fmla="*/ 18 w 21"/>
                <a:gd name="T9" fmla="*/ 22 h 22"/>
                <a:gd name="T10" fmla="*/ 12 w 21"/>
                <a:gd name="T11" fmla="*/ 17 h 22"/>
                <a:gd name="T12" fmla="*/ 8 w 21"/>
                <a:gd name="T13" fmla="*/ 12 h 22"/>
                <a:gd name="T14" fmla="*/ 4 w 21"/>
                <a:gd name="T15" fmla="*/ 6 h 22"/>
                <a:gd name="T16" fmla="*/ 0 w 21"/>
                <a:gd name="T17" fmla="*/ 0 h 22"/>
                <a:gd name="T18" fmla="*/ 7 w 21"/>
                <a:gd name="T19" fmla="*/ 3 h 22"/>
                <a:gd name="T20" fmla="*/ 14 w 21"/>
                <a:gd name="T21" fmla="*/ 7 h 22"/>
                <a:gd name="T22" fmla="*/ 20 w 21"/>
                <a:gd name="T23" fmla="*/ 13 h 22"/>
                <a:gd name="T24" fmla="*/ 21 w 21"/>
                <a:gd name="T25" fmla="*/ 20 h 2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"/>
                <a:gd name="T40" fmla="*/ 0 h 22"/>
                <a:gd name="T41" fmla="*/ 21 w 21"/>
                <a:gd name="T42" fmla="*/ 22 h 2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" h="22">
                  <a:moveTo>
                    <a:pt x="21" y="20"/>
                  </a:moveTo>
                  <a:lnTo>
                    <a:pt x="21" y="20"/>
                  </a:lnTo>
                  <a:lnTo>
                    <a:pt x="20" y="20"/>
                  </a:lnTo>
                  <a:lnTo>
                    <a:pt x="20" y="22"/>
                  </a:lnTo>
                  <a:lnTo>
                    <a:pt x="18" y="22"/>
                  </a:lnTo>
                  <a:lnTo>
                    <a:pt x="12" y="17"/>
                  </a:lnTo>
                  <a:lnTo>
                    <a:pt x="8" y="12"/>
                  </a:lnTo>
                  <a:lnTo>
                    <a:pt x="4" y="6"/>
                  </a:lnTo>
                  <a:lnTo>
                    <a:pt x="0" y="0"/>
                  </a:lnTo>
                  <a:lnTo>
                    <a:pt x="7" y="3"/>
                  </a:lnTo>
                  <a:lnTo>
                    <a:pt x="14" y="7"/>
                  </a:lnTo>
                  <a:lnTo>
                    <a:pt x="20" y="13"/>
                  </a:lnTo>
                  <a:lnTo>
                    <a:pt x="21" y="2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54" name="Freeform 701"/>
            <p:cNvSpPr>
              <a:spLocks/>
            </p:cNvSpPr>
            <p:nvPr/>
          </p:nvSpPr>
          <p:spPr bwMode="auto">
            <a:xfrm>
              <a:off x="3261" y="3281"/>
              <a:ext cx="174" cy="151"/>
            </a:xfrm>
            <a:custGeom>
              <a:avLst/>
              <a:gdLst>
                <a:gd name="T0" fmla="*/ 174 w 174"/>
                <a:gd name="T1" fmla="*/ 150 h 151"/>
                <a:gd name="T2" fmla="*/ 171 w 174"/>
                <a:gd name="T3" fmla="*/ 151 h 151"/>
                <a:gd name="T4" fmla="*/ 167 w 174"/>
                <a:gd name="T5" fmla="*/ 151 h 151"/>
                <a:gd name="T6" fmla="*/ 164 w 174"/>
                <a:gd name="T7" fmla="*/ 151 h 151"/>
                <a:gd name="T8" fmla="*/ 160 w 174"/>
                <a:gd name="T9" fmla="*/ 151 h 151"/>
                <a:gd name="T10" fmla="*/ 142 w 174"/>
                <a:gd name="T11" fmla="*/ 135 h 151"/>
                <a:gd name="T12" fmla="*/ 125 w 174"/>
                <a:gd name="T13" fmla="*/ 120 h 151"/>
                <a:gd name="T14" fmla="*/ 108 w 174"/>
                <a:gd name="T15" fmla="*/ 104 h 151"/>
                <a:gd name="T16" fmla="*/ 91 w 174"/>
                <a:gd name="T17" fmla="*/ 88 h 151"/>
                <a:gd name="T18" fmla="*/ 74 w 174"/>
                <a:gd name="T19" fmla="*/ 73 h 151"/>
                <a:gd name="T20" fmla="*/ 57 w 174"/>
                <a:gd name="T21" fmla="*/ 59 h 151"/>
                <a:gd name="T22" fmla="*/ 40 w 174"/>
                <a:gd name="T23" fmla="*/ 44 h 151"/>
                <a:gd name="T24" fmla="*/ 21 w 174"/>
                <a:gd name="T25" fmla="*/ 30 h 151"/>
                <a:gd name="T26" fmla="*/ 16 w 174"/>
                <a:gd name="T27" fmla="*/ 21 h 151"/>
                <a:gd name="T28" fmla="*/ 7 w 174"/>
                <a:gd name="T29" fmla="*/ 16 h 151"/>
                <a:gd name="T30" fmla="*/ 0 w 174"/>
                <a:gd name="T31" fmla="*/ 10 h 151"/>
                <a:gd name="T32" fmla="*/ 0 w 174"/>
                <a:gd name="T33" fmla="*/ 0 h 151"/>
                <a:gd name="T34" fmla="*/ 21 w 174"/>
                <a:gd name="T35" fmla="*/ 19 h 151"/>
                <a:gd name="T36" fmla="*/ 43 w 174"/>
                <a:gd name="T37" fmla="*/ 37 h 151"/>
                <a:gd name="T38" fmla="*/ 66 w 174"/>
                <a:gd name="T39" fmla="*/ 56 h 151"/>
                <a:gd name="T40" fmla="*/ 87 w 174"/>
                <a:gd name="T41" fmla="*/ 74 h 151"/>
                <a:gd name="T42" fmla="*/ 108 w 174"/>
                <a:gd name="T43" fmla="*/ 94 h 151"/>
                <a:gd name="T44" fmla="*/ 131 w 174"/>
                <a:gd name="T45" fmla="*/ 113 h 151"/>
                <a:gd name="T46" fmla="*/ 152 w 174"/>
                <a:gd name="T47" fmla="*/ 131 h 151"/>
                <a:gd name="T48" fmla="*/ 174 w 174"/>
                <a:gd name="T49" fmla="*/ 150 h 15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74"/>
                <a:gd name="T76" fmla="*/ 0 h 151"/>
                <a:gd name="T77" fmla="*/ 174 w 174"/>
                <a:gd name="T78" fmla="*/ 151 h 15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74" h="151">
                  <a:moveTo>
                    <a:pt x="174" y="150"/>
                  </a:moveTo>
                  <a:lnTo>
                    <a:pt x="171" y="151"/>
                  </a:lnTo>
                  <a:lnTo>
                    <a:pt x="167" y="151"/>
                  </a:lnTo>
                  <a:lnTo>
                    <a:pt x="164" y="151"/>
                  </a:lnTo>
                  <a:lnTo>
                    <a:pt x="160" y="151"/>
                  </a:lnTo>
                  <a:lnTo>
                    <a:pt x="142" y="135"/>
                  </a:lnTo>
                  <a:lnTo>
                    <a:pt x="125" y="120"/>
                  </a:lnTo>
                  <a:lnTo>
                    <a:pt x="108" y="104"/>
                  </a:lnTo>
                  <a:lnTo>
                    <a:pt x="91" y="88"/>
                  </a:lnTo>
                  <a:lnTo>
                    <a:pt x="74" y="73"/>
                  </a:lnTo>
                  <a:lnTo>
                    <a:pt x="57" y="59"/>
                  </a:lnTo>
                  <a:lnTo>
                    <a:pt x="40" y="44"/>
                  </a:lnTo>
                  <a:lnTo>
                    <a:pt x="21" y="30"/>
                  </a:lnTo>
                  <a:lnTo>
                    <a:pt x="16" y="21"/>
                  </a:lnTo>
                  <a:lnTo>
                    <a:pt x="7" y="16"/>
                  </a:lnTo>
                  <a:lnTo>
                    <a:pt x="0" y="10"/>
                  </a:lnTo>
                  <a:lnTo>
                    <a:pt x="0" y="0"/>
                  </a:lnTo>
                  <a:lnTo>
                    <a:pt x="21" y="19"/>
                  </a:lnTo>
                  <a:lnTo>
                    <a:pt x="43" y="37"/>
                  </a:lnTo>
                  <a:lnTo>
                    <a:pt x="66" y="56"/>
                  </a:lnTo>
                  <a:lnTo>
                    <a:pt x="87" y="74"/>
                  </a:lnTo>
                  <a:lnTo>
                    <a:pt x="108" y="94"/>
                  </a:lnTo>
                  <a:lnTo>
                    <a:pt x="131" y="113"/>
                  </a:lnTo>
                  <a:lnTo>
                    <a:pt x="152" y="131"/>
                  </a:lnTo>
                  <a:lnTo>
                    <a:pt x="174" y="15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55" name="Freeform 702"/>
            <p:cNvSpPr>
              <a:spLocks/>
            </p:cNvSpPr>
            <p:nvPr/>
          </p:nvSpPr>
          <p:spPr bwMode="auto">
            <a:xfrm>
              <a:off x="2588" y="3285"/>
              <a:ext cx="5" cy="12"/>
            </a:xfrm>
            <a:custGeom>
              <a:avLst/>
              <a:gdLst>
                <a:gd name="T0" fmla="*/ 0 w 5"/>
                <a:gd name="T1" fmla="*/ 12 h 12"/>
                <a:gd name="T2" fmla="*/ 0 w 5"/>
                <a:gd name="T3" fmla="*/ 9 h 12"/>
                <a:gd name="T4" fmla="*/ 0 w 5"/>
                <a:gd name="T5" fmla="*/ 6 h 12"/>
                <a:gd name="T6" fmla="*/ 2 w 5"/>
                <a:gd name="T7" fmla="*/ 3 h 12"/>
                <a:gd name="T8" fmla="*/ 3 w 5"/>
                <a:gd name="T9" fmla="*/ 0 h 12"/>
                <a:gd name="T10" fmla="*/ 5 w 5"/>
                <a:gd name="T11" fmla="*/ 3 h 12"/>
                <a:gd name="T12" fmla="*/ 3 w 5"/>
                <a:gd name="T13" fmla="*/ 6 h 12"/>
                <a:gd name="T14" fmla="*/ 2 w 5"/>
                <a:gd name="T15" fmla="*/ 9 h 12"/>
                <a:gd name="T16" fmla="*/ 0 w 5"/>
                <a:gd name="T17" fmla="*/ 12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12"/>
                <a:gd name="T29" fmla="*/ 5 w 5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12">
                  <a:moveTo>
                    <a:pt x="0" y="12"/>
                  </a:moveTo>
                  <a:lnTo>
                    <a:pt x="0" y="9"/>
                  </a:lnTo>
                  <a:lnTo>
                    <a:pt x="0" y="6"/>
                  </a:lnTo>
                  <a:lnTo>
                    <a:pt x="2" y="3"/>
                  </a:lnTo>
                  <a:lnTo>
                    <a:pt x="3" y="0"/>
                  </a:lnTo>
                  <a:lnTo>
                    <a:pt x="5" y="3"/>
                  </a:lnTo>
                  <a:lnTo>
                    <a:pt x="3" y="6"/>
                  </a:lnTo>
                  <a:lnTo>
                    <a:pt x="2" y="9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56" name="Freeform 703"/>
            <p:cNvSpPr>
              <a:spLocks/>
            </p:cNvSpPr>
            <p:nvPr/>
          </p:nvSpPr>
          <p:spPr bwMode="auto">
            <a:xfrm>
              <a:off x="3532" y="3292"/>
              <a:ext cx="25" cy="29"/>
            </a:xfrm>
            <a:custGeom>
              <a:avLst/>
              <a:gdLst>
                <a:gd name="T0" fmla="*/ 25 w 25"/>
                <a:gd name="T1" fmla="*/ 29 h 29"/>
                <a:gd name="T2" fmla="*/ 18 w 25"/>
                <a:gd name="T3" fmla="*/ 23 h 29"/>
                <a:gd name="T4" fmla="*/ 11 w 25"/>
                <a:gd name="T5" fmla="*/ 16 h 29"/>
                <a:gd name="T6" fmla="*/ 5 w 25"/>
                <a:gd name="T7" fmla="*/ 9 h 29"/>
                <a:gd name="T8" fmla="*/ 0 w 25"/>
                <a:gd name="T9" fmla="*/ 0 h 29"/>
                <a:gd name="T10" fmla="*/ 8 w 25"/>
                <a:gd name="T11" fmla="*/ 6 h 29"/>
                <a:gd name="T12" fmla="*/ 18 w 25"/>
                <a:gd name="T13" fmla="*/ 12 h 29"/>
                <a:gd name="T14" fmla="*/ 25 w 25"/>
                <a:gd name="T15" fmla="*/ 19 h 29"/>
                <a:gd name="T16" fmla="*/ 25 w 25"/>
                <a:gd name="T17" fmla="*/ 29 h 2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9"/>
                <a:gd name="T29" fmla="*/ 25 w 25"/>
                <a:gd name="T30" fmla="*/ 29 h 2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9">
                  <a:moveTo>
                    <a:pt x="25" y="29"/>
                  </a:moveTo>
                  <a:lnTo>
                    <a:pt x="18" y="23"/>
                  </a:lnTo>
                  <a:lnTo>
                    <a:pt x="11" y="16"/>
                  </a:lnTo>
                  <a:lnTo>
                    <a:pt x="5" y="9"/>
                  </a:lnTo>
                  <a:lnTo>
                    <a:pt x="0" y="0"/>
                  </a:lnTo>
                  <a:lnTo>
                    <a:pt x="8" y="6"/>
                  </a:lnTo>
                  <a:lnTo>
                    <a:pt x="18" y="12"/>
                  </a:lnTo>
                  <a:lnTo>
                    <a:pt x="25" y="1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57" name="Freeform 704"/>
            <p:cNvSpPr>
              <a:spLocks/>
            </p:cNvSpPr>
            <p:nvPr/>
          </p:nvSpPr>
          <p:spPr bwMode="auto">
            <a:xfrm>
              <a:off x="3522" y="3315"/>
              <a:ext cx="31" cy="32"/>
            </a:xfrm>
            <a:custGeom>
              <a:avLst/>
              <a:gdLst>
                <a:gd name="T0" fmla="*/ 30 w 31"/>
                <a:gd name="T1" fmla="*/ 32 h 32"/>
                <a:gd name="T2" fmla="*/ 27 w 31"/>
                <a:gd name="T3" fmla="*/ 32 h 32"/>
                <a:gd name="T4" fmla="*/ 0 w 31"/>
                <a:gd name="T5" fmla="*/ 0 h 32"/>
                <a:gd name="T6" fmla="*/ 31 w 31"/>
                <a:gd name="T7" fmla="*/ 26 h 32"/>
                <a:gd name="T8" fmla="*/ 30 w 31"/>
                <a:gd name="T9" fmla="*/ 32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32"/>
                <a:gd name="T17" fmla="*/ 31 w 31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32">
                  <a:moveTo>
                    <a:pt x="30" y="32"/>
                  </a:moveTo>
                  <a:lnTo>
                    <a:pt x="27" y="32"/>
                  </a:lnTo>
                  <a:lnTo>
                    <a:pt x="0" y="0"/>
                  </a:lnTo>
                  <a:lnTo>
                    <a:pt x="31" y="26"/>
                  </a:lnTo>
                  <a:lnTo>
                    <a:pt x="30" y="32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58" name="Freeform 705"/>
            <p:cNvSpPr>
              <a:spLocks/>
            </p:cNvSpPr>
            <p:nvPr/>
          </p:nvSpPr>
          <p:spPr bwMode="auto">
            <a:xfrm>
              <a:off x="3262" y="3315"/>
              <a:ext cx="137" cy="117"/>
            </a:xfrm>
            <a:custGeom>
              <a:avLst/>
              <a:gdLst>
                <a:gd name="T0" fmla="*/ 137 w 137"/>
                <a:gd name="T1" fmla="*/ 117 h 117"/>
                <a:gd name="T2" fmla="*/ 120 w 137"/>
                <a:gd name="T3" fmla="*/ 117 h 117"/>
                <a:gd name="T4" fmla="*/ 107 w 137"/>
                <a:gd name="T5" fmla="*/ 106 h 117"/>
                <a:gd name="T6" fmla="*/ 94 w 137"/>
                <a:gd name="T7" fmla="*/ 96 h 117"/>
                <a:gd name="T8" fmla="*/ 83 w 137"/>
                <a:gd name="T9" fmla="*/ 83 h 117"/>
                <a:gd name="T10" fmla="*/ 70 w 137"/>
                <a:gd name="T11" fmla="*/ 72 h 117"/>
                <a:gd name="T12" fmla="*/ 59 w 137"/>
                <a:gd name="T13" fmla="*/ 60 h 117"/>
                <a:gd name="T14" fmla="*/ 47 w 137"/>
                <a:gd name="T15" fmla="*/ 49 h 117"/>
                <a:gd name="T16" fmla="*/ 35 w 137"/>
                <a:gd name="T17" fmla="*/ 37 h 117"/>
                <a:gd name="T18" fmla="*/ 23 w 137"/>
                <a:gd name="T19" fmla="*/ 26 h 117"/>
                <a:gd name="T20" fmla="*/ 16 w 137"/>
                <a:gd name="T21" fmla="*/ 20 h 117"/>
                <a:gd name="T22" fmla="*/ 9 w 137"/>
                <a:gd name="T23" fmla="*/ 15 h 117"/>
                <a:gd name="T24" fmla="*/ 3 w 137"/>
                <a:gd name="T25" fmla="*/ 9 h 117"/>
                <a:gd name="T26" fmla="*/ 0 w 137"/>
                <a:gd name="T27" fmla="*/ 0 h 117"/>
                <a:gd name="T28" fmla="*/ 18 w 137"/>
                <a:gd name="T29" fmla="*/ 15 h 117"/>
                <a:gd name="T30" fmla="*/ 35 w 137"/>
                <a:gd name="T31" fmla="*/ 29 h 117"/>
                <a:gd name="T32" fmla="*/ 52 w 137"/>
                <a:gd name="T33" fmla="*/ 44 h 117"/>
                <a:gd name="T34" fmla="*/ 69 w 137"/>
                <a:gd name="T35" fmla="*/ 59 h 117"/>
                <a:gd name="T36" fmla="*/ 86 w 137"/>
                <a:gd name="T37" fmla="*/ 74 h 117"/>
                <a:gd name="T38" fmla="*/ 103 w 137"/>
                <a:gd name="T39" fmla="*/ 89 h 117"/>
                <a:gd name="T40" fmla="*/ 120 w 137"/>
                <a:gd name="T41" fmla="*/ 103 h 117"/>
                <a:gd name="T42" fmla="*/ 137 w 137"/>
                <a:gd name="T43" fmla="*/ 117 h 11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37"/>
                <a:gd name="T67" fmla="*/ 0 h 117"/>
                <a:gd name="T68" fmla="*/ 137 w 137"/>
                <a:gd name="T69" fmla="*/ 117 h 11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37" h="117">
                  <a:moveTo>
                    <a:pt x="137" y="117"/>
                  </a:moveTo>
                  <a:lnTo>
                    <a:pt x="120" y="117"/>
                  </a:lnTo>
                  <a:lnTo>
                    <a:pt x="107" y="106"/>
                  </a:lnTo>
                  <a:lnTo>
                    <a:pt x="94" y="96"/>
                  </a:lnTo>
                  <a:lnTo>
                    <a:pt x="83" y="83"/>
                  </a:lnTo>
                  <a:lnTo>
                    <a:pt x="70" y="72"/>
                  </a:lnTo>
                  <a:lnTo>
                    <a:pt x="59" y="60"/>
                  </a:lnTo>
                  <a:lnTo>
                    <a:pt x="47" y="49"/>
                  </a:lnTo>
                  <a:lnTo>
                    <a:pt x="35" y="37"/>
                  </a:lnTo>
                  <a:lnTo>
                    <a:pt x="23" y="26"/>
                  </a:lnTo>
                  <a:lnTo>
                    <a:pt x="16" y="20"/>
                  </a:lnTo>
                  <a:lnTo>
                    <a:pt x="9" y="15"/>
                  </a:lnTo>
                  <a:lnTo>
                    <a:pt x="3" y="9"/>
                  </a:lnTo>
                  <a:lnTo>
                    <a:pt x="0" y="0"/>
                  </a:lnTo>
                  <a:lnTo>
                    <a:pt x="18" y="15"/>
                  </a:lnTo>
                  <a:lnTo>
                    <a:pt x="35" y="29"/>
                  </a:lnTo>
                  <a:lnTo>
                    <a:pt x="52" y="44"/>
                  </a:lnTo>
                  <a:lnTo>
                    <a:pt x="69" y="59"/>
                  </a:lnTo>
                  <a:lnTo>
                    <a:pt x="86" y="74"/>
                  </a:lnTo>
                  <a:lnTo>
                    <a:pt x="103" y="89"/>
                  </a:lnTo>
                  <a:lnTo>
                    <a:pt x="120" y="103"/>
                  </a:lnTo>
                  <a:lnTo>
                    <a:pt x="137" y="117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59" name="Freeform 706"/>
            <p:cNvSpPr>
              <a:spLocks/>
            </p:cNvSpPr>
            <p:nvPr/>
          </p:nvSpPr>
          <p:spPr bwMode="auto">
            <a:xfrm>
              <a:off x="3260" y="3348"/>
              <a:ext cx="99" cy="86"/>
            </a:xfrm>
            <a:custGeom>
              <a:avLst/>
              <a:gdLst>
                <a:gd name="T0" fmla="*/ 4 w 99"/>
                <a:gd name="T1" fmla="*/ 1 h 86"/>
                <a:gd name="T2" fmla="*/ 17 w 99"/>
                <a:gd name="T3" fmla="*/ 11 h 86"/>
                <a:gd name="T4" fmla="*/ 28 w 99"/>
                <a:gd name="T5" fmla="*/ 21 h 86"/>
                <a:gd name="T6" fmla="*/ 41 w 99"/>
                <a:gd name="T7" fmla="*/ 31 h 86"/>
                <a:gd name="T8" fmla="*/ 52 w 99"/>
                <a:gd name="T9" fmla="*/ 43 h 86"/>
                <a:gd name="T10" fmla="*/ 65 w 99"/>
                <a:gd name="T11" fmla="*/ 53 h 86"/>
                <a:gd name="T12" fmla="*/ 76 w 99"/>
                <a:gd name="T13" fmla="*/ 63 h 86"/>
                <a:gd name="T14" fmla="*/ 88 w 99"/>
                <a:gd name="T15" fmla="*/ 74 h 86"/>
                <a:gd name="T16" fmla="*/ 99 w 99"/>
                <a:gd name="T17" fmla="*/ 84 h 86"/>
                <a:gd name="T18" fmla="*/ 99 w 99"/>
                <a:gd name="T19" fmla="*/ 84 h 86"/>
                <a:gd name="T20" fmla="*/ 92 w 99"/>
                <a:gd name="T21" fmla="*/ 86 h 86"/>
                <a:gd name="T22" fmla="*/ 86 w 99"/>
                <a:gd name="T23" fmla="*/ 81 h 86"/>
                <a:gd name="T24" fmla="*/ 81 w 99"/>
                <a:gd name="T25" fmla="*/ 76 h 86"/>
                <a:gd name="T26" fmla="*/ 75 w 99"/>
                <a:gd name="T27" fmla="*/ 71 h 86"/>
                <a:gd name="T28" fmla="*/ 67 w 99"/>
                <a:gd name="T29" fmla="*/ 63 h 86"/>
                <a:gd name="T30" fmla="*/ 57 w 99"/>
                <a:gd name="T31" fmla="*/ 54 h 86"/>
                <a:gd name="T32" fmla="*/ 47 w 99"/>
                <a:gd name="T33" fmla="*/ 46 h 86"/>
                <a:gd name="T34" fmla="*/ 37 w 99"/>
                <a:gd name="T35" fmla="*/ 37 h 86"/>
                <a:gd name="T36" fmla="*/ 27 w 99"/>
                <a:gd name="T37" fmla="*/ 30 h 86"/>
                <a:gd name="T38" fmla="*/ 17 w 99"/>
                <a:gd name="T39" fmla="*/ 21 h 86"/>
                <a:gd name="T40" fmla="*/ 8 w 99"/>
                <a:gd name="T41" fmla="*/ 11 h 86"/>
                <a:gd name="T42" fmla="*/ 0 w 99"/>
                <a:gd name="T43" fmla="*/ 1 h 86"/>
                <a:gd name="T44" fmla="*/ 0 w 99"/>
                <a:gd name="T45" fmla="*/ 0 h 86"/>
                <a:gd name="T46" fmla="*/ 4 w 99"/>
                <a:gd name="T47" fmla="*/ 1 h 8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9"/>
                <a:gd name="T73" fmla="*/ 0 h 86"/>
                <a:gd name="T74" fmla="*/ 99 w 99"/>
                <a:gd name="T75" fmla="*/ 86 h 8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9" h="86">
                  <a:moveTo>
                    <a:pt x="4" y="1"/>
                  </a:moveTo>
                  <a:lnTo>
                    <a:pt x="17" y="11"/>
                  </a:lnTo>
                  <a:lnTo>
                    <a:pt x="28" y="21"/>
                  </a:lnTo>
                  <a:lnTo>
                    <a:pt x="41" y="31"/>
                  </a:lnTo>
                  <a:lnTo>
                    <a:pt x="52" y="43"/>
                  </a:lnTo>
                  <a:lnTo>
                    <a:pt x="65" y="53"/>
                  </a:lnTo>
                  <a:lnTo>
                    <a:pt x="76" y="63"/>
                  </a:lnTo>
                  <a:lnTo>
                    <a:pt x="88" y="74"/>
                  </a:lnTo>
                  <a:lnTo>
                    <a:pt x="99" y="84"/>
                  </a:lnTo>
                  <a:lnTo>
                    <a:pt x="92" y="86"/>
                  </a:lnTo>
                  <a:lnTo>
                    <a:pt x="86" y="81"/>
                  </a:lnTo>
                  <a:lnTo>
                    <a:pt x="81" y="76"/>
                  </a:lnTo>
                  <a:lnTo>
                    <a:pt x="75" y="71"/>
                  </a:lnTo>
                  <a:lnTo>
                    <a:pt x="67" y="63"/>
                  </a:lnTo>
                  <a:lnTo>
                    <a:pt x="57" y="54"/>
                  </a:lnTo>
                  <a:lnTo>
                    <a:pt x="47" y="46"/>
                  </a:lnTo>
                  <a:lnTo>
                    <a:pt x="37" y="37"/>
                  </a:lnTo>
                  <a:lnTo>
                    <a:pt x="27" y="30"/>
                  </a:lnTo>
                  <a:lnTo>
                    <a:pt x="17" y="21"/>
                  </a:lnTo>
                  <a:lnTo>
                    <a:pt x="8" y="1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60" name="Freeform 707"/>
            <p:cNvSpPr>
              <a:spLocks/>
            </p:cNvSpPr>
            <p:nvPr/>
          </p:nvSpPr>
          <p:spPr bwMode="auto">
            <a:xfrm>
              <a:off x="3527" y="3349"/>
              <a:ext cx="19" cy="22"/>
            </a:xfrm>
            <a:custGeom>
              <a:avLst/>
              <a:gdLst>
                <a:gd name="T0" fmla="*/ 19 w 19"/>
                <a:gd name="T1" fmla="*/ 20 h 22"/>
                <a:gd name="T2" fmla="*/ 18 w 19"/>
                <a:gd name="T3" fmla="*/ 22 h 22"/>
                <a:gd name="T4" fmla="*/ 15 w 19"/>
                <a:gd name="T5" fmla="*/ 22 h 22"/>
                <a:gd name="T6" fmla="*/ 13 w 19"/>
                <a:gd name="T7" fmla="*/ 22 h 22"/>
                <a:gd name="T8" fmla="*/ 12 w 19"/>
                <a:gd name="T9" fmla="*/ 20 h 22"/>
                <a:gd name="T10" fmla="*/ 8 w 19"/>
                <a:gd name="T11" fmla="*/ 15 h 22"/>
                <a:gd name="T12" fmla="*/ 5 w 19"/>
                <a:gd name="T13" fmla="*/ 10 h 22"/>
                <a:gd name="T14" fmla="*/ 2 w 19"/>
                <a:gd name="T15" fmla="*/ 6 h 22"/>
                <a:gd name="T16" fmla="*/ 0 w 19"/>
                <a:gd name="T17" fmla="*/ 0 h 22"/>
                <a:gd name="T18" fmla="*/ 6 w 19"/>
                <a:gd name="T19" fmla="*/ 5 h 22"/>
                <a:gd name="T20" fmla="*/ 12 w 19"/>
                <a:gd name="T21" fmla="*/ 9 h 22"/>
                <a:gd name="T22" fmla="*/ 16 w 19"/>
                <a:gd name="T23" fmla="*/ 15 h 22"/>
                <a:gd name="T24" fmla="*/ 19 w 19"/>
                <a:gd name="T25" fmla="*/ 20 h 2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"/>
                <a:gd name="T40" fmla="*/ 0 h 22"/>
                <a:gd name="T41" fmla="*/ 19 w 19"/>
                <a:gd name="T42" fmla="*/ 22 h 2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" h="22">
                  <a:moveTo>
                    <a:pt x="19" y="20"/>
                  </a:moveTo>
                  <a:lnTo>
                    <a:pt x="18" y="22"/>
                  </a:lnTo>
                  <a:lnTo>
                    <a:pt x="15" y="22"/>
                  </a:lnTo>
                  <a:lnTo>
                    <a:pt x="13" y="22"/>
                  </a:lnTo>
                  <a:lnTo>
                    <a:pt x="12" y="20"/>
                  </a:lnTo>
                  <a:lnTo>
                    <a:pt x="8" y="15"/>
                  </a:lnTo>
                  <a:lnTo>
                    <a:pt x="5" y="10"/>
                  </a:lnTo>
                  <a:lnTo>
                    <a:pt x="2" y="6"/>
                  </a:lnTo>
                  <a:lnTo>
                    <a:pt x="0" y="0"/>
                  </a:lnTo>
                  <a:lnTo>
                    <a:pt x="6" y="5"/>
                  </a:lnTo>
                  <a:lnTo>
                    <a:pt x="12" y="9"/>
                  </a:lnTo>
                  <a:lnTo>
                    <a:pt x="16" y="15"/>
                  </a:lnTo>
                  <a:lnTo>
                    <a:pt x="19" y="2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61" name="Freeform 708"/>
            <p:cNvSpPr>
              <a:spLocks/>
            </p:cNvSpPr>
            <p:nvPr/>
          </p:nvSpPr>
          <p:spPr bwMode="auto">
            <a:xfrm>
              <a:off x="3257" y="3377"/>
              <a:ext cx="70" cy="57"/>
            </a:xfrm>
            <a:custGeom>
              <a:avLst/>
              <a:gdLst>
                <a:gd name="T0" fmla="*/ 67 w 70"/>
                <a:gd name="T1" fmla="*/ 51 h 57"/>
                <a:gd name="T2" fmla="*/ 68 w 70"/>
                <a:gd name="T3" fmla="*/ 52 h 57"/>
                <a:gd name="T4" fmla="*/ 68 w 70"/>
                <a:gd name="T5" fmla="*/ 54 h 57"/>
                <a:gd name="T6" fmla="*/ 68 w 70"/>
                <a:gd name="T7" fmla="*/ 55 h 57"/>
                <a:gd name="T8" fmla="*/ 70 w 70"/>
                <a:gd name="T9" fmla="*/ 57 h 57"/>
                <a:gd name="T10" fmla="*/ 55 w 70"/>
                <a:gd name="T11" fmla="*/ 57 h 57"/>
                <a:gd name="T12" fmla="*/ 48 w 70"/>
                <a:gd name="T13" fmla="*/ 49 h 57"/>
                <a:gd name="T14" fmla="*/ 41 w 70"/>
                <a:gd name="T15" fmla="*/ 44 h 57"/>
                <a:gd name="T16" fmla="*/ 34 w 70"/>
                <a:gd name="T17" fmla="*/ 37 h 57"/>
                <a:gd name="T18" fmla="*/ 27 w 70"/>
                <a:gd name="T19" fmla="*/ 31 h 57"/>
                <a:gd name="T20" fmla="*/ 20 w 70"/>
                <a:gd name="T21" fmla="*/ 24 h 57"/>
                <a:gd name="T22" fmla="*/ 13 w 70"/>
                <a:gd name="T23" fmla="*/ 17 h 57"/>
                <a:gd name="T24" fmla="*/ 5 w 70"/>
                <a:gd name="T25" fmla="*/ 8 h 57"/>
                <a:gd name="T26" fmla="*/ 0 w 70"/>
                <a:gd name="T27" fmla="*/ 1 h 57"/>
                <a:gd name="T28" fmla="*/ 1 w 70"/>
                <a:gd name="T29" fmla="*/ 0 h 57"/>
                <a:gd name="T30" fmla="*/ 10 w 70"/>
                <a:gd name="T31" fmla="*/ 5 h 57"/>
                <a:gd name="T32" fmla="*/ 18 w 70"/>
                <a:gd name="T33" fmla="*/ 12 h 57"/>
                <a:gd name="T34" fmla="*/ 25 w 70"/>
                <a:gd name="T35" fmla="*/ 20 h 57"/>
                <a:gd name="T36" fmla="*/ 34 w 70"/>
                <a:gd name="T37" fmla="*/ 27 h 57"/>
                <a:gd name="T38" fmla="*/ 41 w 70"/>
                <a:gd name="T39" fmla="*/ 35 h 57"/>
                <a:gd name="T40" fmla="*/ 50 w 70"/>
                <a:gd name="T41" fmla="*/ 41 h 57"/>
                <a:gd name="T42" fmla="*/ 58 w 70"/>
                <a:gd name="T43" fmla="*/ 47 h 57"/>
                <a:gd name="T44" fmla="*/ 67 w 70"/>
                <a:gd name="T45" fmla="*/ 51 h 5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70"/>
                <a:gd name="T70" fmla="*/ 0 h 57"/>
                <a:gd name="T71" fmla="*/ 70 w 70"/>
                <a:gd name="T72" fmla="*/ 57 h 5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70" h="57">
                  <a:moveTo>
                    <a:pt x="67" y="51"/>
                  </a:moveTo>
                  <a:lnTo>
                    <a:pt x="68" y="52"/>
                  </a:lnTo>
                  <a:lnTo>
                    <a:pt x="68" y="54"/>
                  </a:lnTo>
                  <a:lnTo>
                    <a:pt x="68" y="55"/>
                  </a:lnTo>
                  <a:lnTo>
                    <a:pt x="70" y="57"/>
                  </a:lnTo>
                  <a:lnTo>
                    <a:pt x="55" y="57"/>
                  </a:lnTo>
                  <a:lnTo>
                    <a:pt x="48" y="49"/>
                  </a:lnTo>
                  <a:lnTo>
                    <a:pt x="41" y="44"/>
                  </a:lnTo>
                  <a:lnTo>
                    <a:pt x="34" y="37"/>
                  </a:lnTo>
                  <a:lnTo>
                    <a:pt x="27" y="31"/>
                  </a:lnTo>
                  <a:lnTo>
                    <a:pt x="20" y="24"/>
                  </a:lnTo>
                  <a:lnTo>
                    <a:pt x="13" y="17"/>
                  </a:lnTo>
                  <a:lnTo>
                    <a:pt x="5" y="8"/>
                  </a:lnTo>
                  <a:lnTo>
                    <a:pt x="0" y="1"/>
                  </a:lnTo>
                  <a:lnTo>
                    <a:pt x="1" y="0"/>
                  </a:lnTo>
                  <a:lnTo>
                    <a:pt x="10" y="5"/>
                  </a:lnTo>
                  <a:lnTo>
                    <a:pt x="18" y="12"/>
                  </a:lnTo>
                  <a:lnTo>
                    <a:pt x="25" y="20"/>
                  </a:lnTo>
                  <a:lnTo>
                    <a:pt x="34" y="27"/>
                  </a:lnTo>
                  <a:lnTo>
                    <a:pt x="41" y="35"/>
                  </a:lnTo>
                  <a:lnTo>
                    <a:pt x="50" y="41"/>
                  </a:lnTo>
                  <a:lnTo>
                    <a:pt x="58" y="47"/>
                  </a:lnTo>
                  <a:lnTo>
                    <a:pt x="67" y="51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62" name="Freeform 709"/>
            <p:cNvSpPr>
              <a:spLocks/>
            </p:cNvSpPr>
            <p:nvPr/>
          </p:nvSpPr>
          <p:spPr bwMode="auto">
            <a:xfrm>
              <a:off x="3520" y="3405"/>
              <a:ext cx="26" cy="4"/>
            </a:xfrm>
            <a:custGeom>
              <a:avLst/>
              <a:gdLst>
                <a:gd name="T0" fmla="*/ 26 w 26"/>
                <a:gd name="T1" fmla="*/ 4 h 4"/>
                <a:gd name="T2" fmla="*/ 20 w 26"/>
                <a:gd name="T3" fmla="*/ 4 h 4"/>
                <a:gd name="T4" fmla="*/ 13 w 26"/>
                <a:gd name="T5" fmla="*/ 4 h 4"/>
                <a:gd name="T6" fmla="*/ 6 w 26"/>
                <a:gd name="T7" fmla="*/ 4 h 4"/>
                <a:gd name="T8" fmla="*/ 0 w 26"/>
                <a:gd name="T9" fmla="*/ 3 h 4"/>
                <a:gd name="T10" fmla="*/ 2 w 26"/>
                <a:gd name="T11" fmla="*/ 0 h 4"/>
                <a:gd name="T12" fmla="*/ 26 w 26"/>
                <a:gd name="T13" fmla="*/ 4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"/>
                <a:gd name="T22" fmla="*/ 0 h 4"/>
                <a:gd name="T23" fmla="*/ 26 w 2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" h="4">
                  <a:moveTo>
                    <a:pt x="26" y="4"/>
                  </a:moveTo>
                  <a:lnTo>
                    <a:pt x="20" y="4"/>
                  </a:lnTo>
                  <a:lnTo>
                    <a:pt x="13" y="4"/>
                  </a:lnTo>
                  <a:lnTo>
                    <a:pt x="6" y="4"/>
                  </a:lnTo>
                  <a:lnTo>
                    <a:pt x="0" y="3"/>
                  </a:lnTo>
                  <a:lnTo>
                    <a:pt x="2" y="0"/>
                  </a:lnTo>
                  <a:lnTo>
                    <a:pt x="26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63" name="Freeform 710"/>
            <p:cNvSpPr>
              <a:spLocks/>
            </p:cNvSpPr>
            <p:nvPr/>
          </p:nvSpPr>
          <p:spPr bwMode="auto">
            <a:xfrm>
              <a:off x="3262" y="3409"/>
              <a:ext cx="30" cy="26"/>
            </a:xfrm>
            <a:custGeom>
              <a:avLst/>
              <a:gdLst>
                <a:gd name="T0" fmla="*/ 30 w 30"/>
                <a:gd name="T1" fmla="*/ 26 h 26"/>
                <a:gd name="T2" fmla="*/ 20 w 30"/>
                <a:gd name="T3" fmla="*/ 25 h 26"/>
                <a:gd name="T4" fmla="*/ 12 w 30"/>
                <a:gd name="T5" fmla="*/ 17 h 26"/>
                <a:gd name="T6" fmla="*/ 6 w 30"/>
                <a:gd name="T7" fmla="*/ 9 h 26"/>
                <a:gd name="T8" fmla="*/ 0 w 30"/>
                <a:gd name="T9" fmla="*/ 0 h 26"/>
                <a:gd name="T10" fmla="*/ 8 w 30"/>
                <a:gd name="T11" fmla="*/ 6 h 26"/>
                <a:gd name="T12" fmla="*/ 16 w 30"/>
                <a:gd name="T13" fmla="*/ 12 h 26"/>
                <a:gd name="T14" fmla="*/ 23 w 30"/>
                <a:gd name="T15" fmla="*/ 19 h 26"/>
                <a:gd name="T16" fmla="*/ 30 w 30"/>
                <a:gd name="T17" fmla="*/ 26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0"/>
                <a:gd name="T28" fmla="*/ 0 h 26"/>
                <a:gd name="T29" fmla="*/ 30 w 30"/>
                <a:gd name="T30" fmla="*/ 26 h 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0" h="26">
                  <a:moveTo>
                    <a:pt x="30" y="26"/>
                  </a:moveTo>
                  <a:lnTo>
                    <a:pt x="20" y="25"/>
                  </a:lnTo>
                  <a:lnTo>
                    <a:pt x="12" y="17"/>
                  </a:lnTo>
                  <a:lnTo>
                    <a:pt x="6" y="9"/>
                  </a:lnTo>
                  <a:lnTo>
                    <a:pt x="0" y="0"/>
                  </a:lnTo>
                  <a:lnTo>
                    <a:pt x="8" y="6"/>
                  </a:lnTo>
                  <a:lnTo>
                    <a:pt x="16" y="12"/>
                  </a:lnTo>
                  <a:lnTo>
                    <a:pt x="23" y="19"/>
                  </a:lnTo>
                  <a:lnTo>
                    <a:pt x="30" y="26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64" name="Freeform 711"/>
            <p:cNvSpPr>
              <a:spLocks/>
            </p:cNvSpPr>
            <p:nvPr/>
          </p:nvSpPr>
          <p:spPr bwMode="auto">
            <a:xfrm>
              <a:off x="3506" y="3425"/>
              <a:ext cx="63" cy="11"/>
            </a:xfrm>
            <a:custGeom>
              <a:avLst/>
              <a:gdLst>
                <a:gd name="T0" fmla="*/ 63 w 63"/>
                <a:gd name="T1" fmla="*/ 9 h 11"/>
                <a:gd name="T2" fmla="*/ 63 w 63"/>
                <a:gd name="T3" fmla="*/ 10 h 11"/>
                <a:gd name="T4" fmla="*/ 61 w 63"/>
                <a:gd name="T5" fmla="*/ 10 h 11"/>
                <a:gd name="T6" fmla="*/ 58 w 63"/>
                <a:gd name="T7" fmla="*/ 11 h 11"/>
                <a:gd name="T8" fmla="*/ 58 w 63"/>
                <a:gd name="T9" fmla="*/ 11 h 11"/>
                <a:gd name="T10" fmla="*/ 0 w 63"/>
                <a:gd name="T11" fmla="*/ 1 h 11"/>
                <a:gd name="T12" fmla="*/ 1 w 63"/>
                <a:gd name="T13" fmla="*/ 0 h 11"/>
                <a:gd name="T14" fmla="*/ 10 w 63"/>
                <a:gd name="T15" fmla="*/ 0 h 11"/>
                <a:gd name="T16" fmla="*/ 17 w 63"/>
                <a:gd name="T17" fmla="*/ 1 h 11"/>
                <a:gd name="T18" fmla="*/ 26 w 63"/>
                <a:gd name="T19" fmla="*/ 1 h 11"/>
                <a:gd name="T20" fmla="*/ 33 w 63"/>
                <a:gd name="T21" fmla="*/ 3 h 11"/>
                <a:gd name="T22" fmla="*/ 40 w 63"/>
                <a:gd name="T23" fmla="*/ 4 h 11"/>
                <a:gd name="T24" fmla="*/ 47 w 63"/>
                <a:gd name="T25" fmla="*/ 6 h 11"/>
                <a:gd name="T26" fmla="*/ 56 w 63"/>
                <a:gd name="T27" fmla="*/ 7 h 11"/>
                <a:gd name="T28" fmla="*/ 63 w 63"/>
                <a:gd name="T29" fmla="*/ 9 h 1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3"/>
                <a:gd name="T46" fmla="*/ 0 h 11"/>
                <a:gd name="T47" fmla="*/ 63 w 63"/>
                <a:gd name="T48" fmla="*/ 11 h 1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3" h="11">
                  <a:moveTo>
                    <a:pt x="63" y="9"/>
                  </a:moveTo>
                  <a:lnTo>
                    <a:pt x="63" y="10"/>
                  </a:lnTo>
                  <a:lnTo>
                    <a:pt x="61" y="10"/>
                  </a:lnTo>
                  <a:lnTo>
                    <a:pt x="58" y="1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0" y="0"/>
                  </a:lnTo>
                  <a:lnTo>
                    <a:pt x="17" y="1"/>
                  </a:lnTo>
                  <a:lnTo>
                    <a:pt x="26" y="1"/>
                  </a:lnTo>
                  <a:lnTo>
                    <a:pt x="33" y="3"/>
                  </a:lnTo>
                  <a:lnTo>
                    <a:pt x="40" y="4"/>
                  </a:lnTo>
                  <a:lnTo>
                    <a:pt x="47" y="6"/>
                  </a:lnTo>
                  <a:lnTo>
                    <a:pt x="56" y="7"/>
                  </a:lnTo>
                  <a:lnTo>
                    <a:pt x="63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65" name="Freeform 712"/>
            <p:cNvSpPr>
              <a:spLocks/>
            </p:cNvSpPr>
            <p:nvPr/>
          </p:nvSpPr>
          <p:spPr bwMode="auto">
            <a:xfrm>
              <a:off x="3250" y="3426"/>
              <a:ext cx="12" cy="9"/>
            </a:xfrm>
            <a:custGeom>
              <a:avLst/>
              <a:gdLst>
                <a:gd name="T0" fmla="*/ 12 w 12"/>
                <a:gd name="T1" fmla="*/ 9 h 9"/>
                <a:gd name="T2" fmla="*/ 11 w 12"/>
                <a:gd name="T3" fmla="*/ 9 h 9"/>
                <a:gd name="T4" fmla="*/ 10 w 12"/>
                <a:gd name="T5" fmla="*/ 9 h 9"/>
                <a:gd name="T6" fmla="*/ 7 w 12"/>
                <a:gd name="T7" fmla="*/ 9 h 9"/>
                <a:gd name="T8" fmla="*/ 5 w 12"/>
                <a:gd name="T9" fmla="*/ 9 h 9"/>
                <a:gd name="T10" fmla="*/ 0 w 12"/>
                <a:gd name="T11" fmla="*/ 0 h 9"/>
                <a:gd name="T12" fmla="*/ 2 w 12"/>
                <a:gd name="T13" fmla="*/ 2 h 9"/>
                <a:gd name="T14" fmla="*/ 7 w 12"/>
                <a:gd name="T15" fmla="*/ 3 h 9"/>
                <a:gd name="T16" fmla="*/ 10 w 12"/>
                <a:gd name="T17" fmla="*/ 6 h 9"/>
                <a:gd name="T18" fmla="*/ 12 w 12"/>
                <a:gd name="T19" fmla="*/ 9 h 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"/>
                <a:gd name="T31" fmla="*/ 0 h 9"/>
                <a:gd name="T32" fmla="*/ 12 w 12"/>
                <a:gd name="T33" fmla="*/ 9 h 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" h="9">
                  <a:moveTo>
                    <a:pt x="12" y="9"/>
                  </a:moveTo>
                  <a:lnTo>
                    <a:pt x="11" y="9"/>
                  </a:lnTo>
                  <a:lnTo>
                    <a:pt x="10" y="9"/>
                  </a:lnTo>
                  <a:lnTo>
                    <a:pt x="7" y="9"/>
                  </a:lnTo>
                  <a:lnTo>
                    <a:pt x="5" y="9"/>
                  </a:lnTo>
                  <a:lnTo>
                    <a:pt x="0" y="0"/>
                  </a:lnTo>
                  <a:lnTo>
                    <a:pt x="2" y="2"/>
                  </a:lnTo>
                  <a:lnTo>
                    <a:pt x="7" y="3"/>
                  </a:lnTo>
                  <a:lnTo>
                    <a:pt x="10" y="6"/>
                  </a:lnTo>
                  <a:lnTo>
                    <a:pt x="12" y="9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66" name="Freeform 713"/>
            <p:cNvSpPr>
              <a:spLocks/>
            </p:cNvSpPr>
            <p:nvPr/>
          </p:nvSpPr>
          <p:spPr bwMode="auto">
            <a:xfrm>
              <a:off x="2506" y="3438"/>
              <a:ext cx="70" cy="30"/>
            </a:xfrm>
            <a:custGeom>
              <a:avLst/>
              <a:gdLst>
                <a:gd name="T0" fmla="*/ 45 w 70"/>
                <a:gd name="T1" fmla="*/ 13 h 30"/>
                <a:gd name="T2" fmla="*/ 53 w 70"/>
                <a:gd name="T3" fmla="*/ 17 h 30"/>
                <a:gd name="T4" fmla="*/ 58 w 70"/>
                <a:gd name="T5" fmla="*/ 21 h 30"/>
                <a:gd name="T6" fmla="*/ 65 w 70"/>
                <a:gd name="T7" fmla="*/ 25 h 30"/>
                <a:gd name="T8" fmla="*/ 70 w 70"/>
                <a:gd name="T9" fmla="*/ 30 h 30"/>
                <a:gd name="T10" fmla="*/ 60 w 70"/>
                <a:gd name="T11" fmla="*/ 30 h 30"/>
                <a:gd name="T12" fmla="*/ 51 w 70"/>
                <a:gd name="T13" fmla="*/ 28 h 30"/>
                <a:gd name="T14" fmla="*/ 41 w 70"/>
                <a:gd name="T15" fmla="*/ 24 h 30"/>
                <a:gd name="T16" fmla="*/ 33 w 70"/>
                <a:gd name="T17" fmla="*/ 20 h 30"/>
                <a:gd name="T18" fmla="*/ 25 w 70"/>
                <a:gd name="T19" fmla="*/ 16 h 30"/>
                <a:gd name="T20" fmla="*/ 17 w 70"/>
                <a:gd name="T21" fmla="*/ 10 h 30"/>
                <a:gd name="T22" fmla="*/ 8 w 70"/>
                <a:gd name="T23" fmla="*/ 6 h 30"/>
                <a:gd name="T24" fmla="*/ 0 w 70"/>
                <a:gd name="T25" fmla="*/ 1 h 30"/>
                <a:gd name="T26" fmla="*/ 0 w 70"/>
                <a:gd name="T27" fmla="*/ 0 h 30"/>
                <a:gd name="T28" fmla="*/ 6 w 70"/>
                <a:gd name="T29" fmla="*/ 1 h 30"/>
                <a:gd name="T30" fmla="*/ 13 w 70"/>
                <a:gd name="T31" fmla="*/ 1 h 30"/>
                <a:gd name="T32" fmla="*/ 18 w 70"/>
                <a:gd name="T33" fmla="*/ 1 h 30"/>
                <a:gd name="T34" fmla="*/ 25 w 70"/>
                <a:gd name="T35" fmla="*/ 1 h 30"/>
                <a:gd name="T36" fmla="*/ 31 w 70"/>
                <a:gd name="T37" fmla="*/ 3 h 30"/>
                <a:gd name="T38" fmla="*/ 37 w 70"/>
                <a:gd name="T39" fmla="*/ 4 h 30"/>
                <a:gd name="T40" fmla="*/ 41 w 70"/>
                <a:gd name="T41" fmla="*/ 7 h 30"/>
                <a:gd name="T42" fmla="*/ 45 w 70"/>
                <a:gd name="T43" fmla="*/ 13 h 3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0"/>
                <a:gd name="T67" fmla="*/ 0 h 30"/>
                <a:gd name="T68" fmla="*/ 70 w 70"/>
                <a:gd name="T69" fmla="*/ 30 h 3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0" h="30">
                  <a:moveTo>
                    <a:pt x="45" y="13"/>
                  </a:moveTo>
                  <a:lnTo>
                    <a:pt x="53" y="17"/>
                  </a:lnTo>
                  <a:lnTo>
                    <a:pt x="58" y="21"/>
                  </a:lnTo>
                  <a:lnTo>
                    <a:pt x="65" y="25"/>
                  </a:lnTo>
                  <a:lnTo>
                    <a:pt x="70" y="30"/>
                  </a:lnTo>
                  <a:lnTo>
                    <a:pt x="60" y="30"/>
                  </a:lnTo>
                  <a:lnTo>
                    <a:pt x="51" y="28"/>
                  </a:lnTo>
                  <a:lnTo>
                    <a:pt x="41" y="24"/>
                  </a:lnTo>
                  <a:lnTo>
                    <a:pt x="33" y="20"/>
                  </a:lnTo>
                  <a:lnTo>
                    <a:pt x="25" y="16"/>
                  </a:lnTo>
                  <a:lnTo>
                    <a:pt x="17" y="10"/>
                  </a:lnTo>
                  <a:lnTo>
                    <a:pt x="8" y="6"/>
                  </a:lnTo>
                  <a:lnTo>
                    <a:pt x="0" y="1"/>
                  </a:lnTo>
                  <a:lnTo>
                    <a:pt x="0" y="0"/>
                  </a:lnTo>
                  <a:lnTo>
                    <a:pt x="6" y="1"/>
                  </a:lnTo>
                  <a:lnTo>
                    <a:pt x="13" y="1"/>
                  </a:lnTo>
                  <a:lnTo>
                    <a:pt x="18" y="1"/>
                  </a:lnTo>
                  <a:lnTo>
                    <a:pt x="25" y="1"/>
                  </a:lnTo>
                  <a:lnTo>
                    <a:pt x="31" y="3"/>
                  </a:lnTo>
                  <a:lnTo>
                    <a:pt x="37" y="4"/>
                  </a:lnTo>
                  <a:lnTo>
                    <a:pt x="41" y="7"/>
                  </a:lnTo>
                  <a:lnTo>
                    <a:pt x="45" y="13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67" name="Freeform 714"/>
            <p:cNvSpPr>
              <a:spLocks/>
            </p:cNvSpPr>
            <p:nvPr/>
          </p:nvSpPr>
          <p:spPr bwMode="auto">
            <a:xfrm>
              <a:off x="2551" y="3444"/>
              <a:ext cx="26" cy="14"/>
            </a:xfrm>
            <a:custGeom>
              <a:avLst/>
              <a:gdLst>
                <a:gd name="T0" fmla="*/ 26 w 26"/>
                <a:gd name="T1" fmla="*/ 11 h 14"/>
                <a:gd name="T2" fmla="*/ 26 w 26"/>
                <a:gd name="T3" fmla="*/ 14 h 14"/>
                <a:gd name="T4" fmla="*/ 20 w 26"/>
                <a:gd name="T5" fmla="*/ 12 h 14"/>
                <a:gd name="T6" fmla="*/ 15 w 26"/>
                <a:gd name="T7" fmla="*/ 8 h 14"/>
                <a:gd name="T8" fmla="*/ 8 w 26"/>
                <a:gd name="T9" fmla="*/ 5 h 14"/>
                <a:gd name="T10" fmla="*/ 2 w 26"/>
                <a:gd name="T11" fmla="*/ 1 h 14"/>
                <a:gd name="T12" fmla="*/ 0 w 26"/>
                <a:gd name="T13" fmla="*/ 0 h 14"/>
                <a:gd name="T14" fmla="*/ 6 w 26"/>
                <a:gd name="T15" fmla="*/ 0 h 14"/>
                <a:gd name="T16" fmla="*/ 13 w 26"/>
                <a:gd name="T17" fmla="*/ 0 h 14"/>
                <a:gd name="T18" fmla="*/ 19 w 26"/>
                <a:gd name="T19" fmla="*/ 0 h 14"/>
                <a:gd name="T20" fmla="*/ 25 w 26"/>
                <a:gd name="T21" fmla="*/ 1 h 14"/>
                <a:gd name="T22" fmla="*/ 26 w 26"/>
                <a:gd name="T23" fmla="*/ 11 h 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6"/>
                <a:gd name="T37" fmla="*/ 0 h 14"/>
                <a:gd name="T38" fmla="*/ 26 w 26"/>
                <a:gd name="T39" fmla="*/ 14 h 1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6" h="14">
                  <a:moveTo>
                    <a:pt x="26" y="11"/>
                  </a:moveTo>
                  <a:lnTo>
                    <a:pt x="26" y="14"/>
                  </a:lnTo>
                  <a:lnTo>
                    <a:pt x="20" y="12"/>
                  </a:lnTo>
                  <a:lnTo>
                    <a:pt x="15" y="8"/>
                  </a:lnTo>
                  <a:lnTo>
                    <a:pt x="8" y="5"/>
                  </a:lnTo>
                  <a:lnTo>
                    <a:pt x="2" y="1"/>
                  </a:lnTo>
                  <a:lnTo>
                    <a:pt x="0" y="0"/>
                  </a:lnTo>
                  <a:lnTo>
                    <a:pt x="6" y="0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5" y="1"/>
                  </a:lnTo>
                  <a:lnTo>
                    <a:pt x="26" y="11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68" name="Freeform 715"/>
            <p:cNvSpPr>
              <a:spLocks/>
            </p:cNvSpPr>
            <p:nvPr/>
          </p:nvSpPr>
          <p:spPr bwMode="auto">
            <a:xfrm>
              <a:off x="3492" y="3445"/>
              <a:ext cx="81" cy="11"/>
            </a:xfrm>
            <a:custGeom>
              <a:avLst/>
              <a:gdLst>
                <a:gd name="T0" fmla="*/ 81 w 81"/>
                <a:gd name="T1" fmla="*/ 10 h 11"/>
                <a:gd name="T2" fmla="*/ 77 w 81"/>
                <a:gd name="T3" fmla="*/ 11 h 11"/>
                <a:gd name="T4" fmla="*/ 67 w 81"/>
                <a:gd name="T5" fmla="*/ 10 h 11"/>
                <a:gd name="T6" fmla="*/ 58 w 81"/>
                <a:gd name="T7" fmla="*/ 9 h 11"/>
                <a:gd name="T8" fmla="*/ 48 w 81"/>
                <a:gd name="T9" fmla="*/ 9 h 11"/>
                <a:gd name="T10" fmla="*/ 38 w 81"/>
                <a:gd name="T11" fmla="*/ 7 h 11"/>
                <a:gd name="T12" fmla="*/ 28 w 81"/>
                <a:gd name="T13" fmla="*/ 6 h 11"/>
                <a:gd name="T14" fmla="*/ 20 w 81"/>
                <a:gd name="T15" fmla="*/ 4 h 11"/>
                <a:gd name="T16" fmla="*/ 10 w 81"/>
                <a:gd name="T17" fmla="*/ 3 h 11"/>
                <a:gd name="T18" fmla="*/ 0 w 81"/>
                <a:gd name="T19" fmla="*/ 1 h 11"/>
                <a:gd name="T20" fmla="*/ 0 w 81"/>
                <a:gd name="T21" fmla="*/ 0 h 11"/>
                <a:gd name="T22" fmla="*/ 10 w 81"/>
                <a:gd name="T23" fmla="*/ 1 h 11"/>
                <a:gd name="T24" fmla="*/ 20 w 81"/>
                <a:gd name="T25" fmla="*/ 1 h 11"/>
                <a:gd name="T26" fmla="*/ 31 w 81"/>
                <a:gd name="T27" fmla="*/ 3 h 11"/>
                <a:gd name="T28" fmla="*/ 41 w 81"/>
                <a:gd name="T29" fmla="*/ 3 h 11"/>
                <a:gd name="T30" fmla="*/ 51 w 81"/>
                <a:gd name="T31" fmla="*/ 4 h 11"/>
                <a:gd name="T32" fmla="*/ 61 w 81"/>
                <a:gd name="T33" fmla="*/ 6 h 11"/>
                <a:gd name="T34" fmla="*/ 71 w 81"/>
                <a:gd name="T35" fmla="*/ 7 h 11"/>
                <a:gd name="T36" fmla="*/ 81 w 81"/>
                <a:gd name="T37" fmla="*/ 10 h 1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1"/>
                <a:gd name="T58" fmla="*/ 0 h 11"/>
                <a:gd name="T59" fmla="*/ 81 w 81"/>
                <a:gd name="T60" fmla="*/ 11 h 1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1" h="11">
                  <a:moveTo>
                    <a:pt x="81" y="10"/>
                  </a:moveTo>
                  <a:lnTo>
                    <a:pt x="77" y="11"/>
                  </a:lnTo>
                  <a:lnTo>
                    <a:pt x="67" y="10"/>
                  </a:lnTo>
                  <a:lnTo>
                    <a:pt x="58" y="9"/>
                  </a:lnTo>
                  <a:lnTo>
                    <a:pt x="48" y="9"/>
                  </a:lnTo>
                  <a:lnTo>
                    <a:pt x="38" y="7"/>
                  </a:lnTo>
                  <a:lnTo>
                    <a:pt x="28" y="6"/>
                  </a:lnTo>
                  <a:lnTo>
                    <a:pt x="20" y="4"/>
                  </a:lnTo>
                  <a:lnTo>
                    <a:pt x="1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10" y="1"/>
                  </a:lnTo>
                  <a:lnTo>
                    <a:pt x="20" y="1"/>
                  </a:lnTo>
                  <a:lnTo>
                    <a:pt x="31" y="3"/>
                  </a:lnTo>
                  <a:lnTo>
                    <a:pt x="41" y="3"/>
                  </a:lnTo>
                  <a:lnTo>
                    <a:pt x="51" y="4"/>
                  </a:lnTo>
                  <a:lnTo>
                    <a:pt x="61" y="6"/>
                  </a:lnTo>
                  <a:lnTo>
                    <a:pt x="71" y="7"/>
                  </a:lnTo>
                  <a:lnTo>
                    <a:pt x="81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69" name="Freeform 716"/>
            <p:cNvSpPr>
              <a:spLocks/>
            </p:cNvSpPr>
            <p:nvPr/>
          </p:nvSpPr>
          <p:spPr bwMode="auto">
            <a:xfrm>
              <a:off x="3441" y="3456"/>
              <a:ext cx="132" cy="23"/>
            </a:xfrm>
            <a:custGeom>
              <a:avLst/>
              <a:gdLst>
                <a:gd name="T0" fmla="*/ 132 w 132"/>
                <a:gd name="T1" fmla="*/ 22 h 23"/>
                <a:gd name="T2" fmla="*/ 129 w 132"/>
                <a:gd name="T3" fmla="*/ 23 h 23"/>
                <a:gd name="T4" fmla="*/ 113 w 132"/>
                <a:gd name="T5" fmla="*/ 22 h 23"/>
                <a:gd name="T6" fmla="*/ 96 w 132"/>
                <a:gd name="T7" fmla="*/ 19 h 23"/>
                <a:gd name="T8" fmla="*/ 81 w 132"/>
                <a:gd name="T9" fmla="*/ 17 h 23"/>
                <a:gd name="T10" fmla="*/ 65 w 132"/>
                <a:gd name="T11" fmla="*/ 15 h 23"/>
                <a:gd name="T12" fmla="*/ 48 w 132"/>
                <a:gd name="T13" fmla="*/ 12 h 23"/>
                <a:gd name="T14" fmla="*/ 32 w 132"/>
                <a:gd name="T15" fmla="*/ 10 h 23"/>
                <a:gd name="T16" fmla="*/ 17 w 132"/>
                <a:gd name="T17" fmla="*/ 6 h 23"/>
                <a:gd name="T18" fmla="*/ 1 w 132"/>
                <a:gd name="T19" fmla="*/ 3 h 23"/>
                <a:gd name="T20" fmla="*/ 0 w 132"/>
                <a:gd name="T21" fmla="*/ 0 h 23"/>
                <a:gd name="T22" fmla="*/ 17 w 132"/>
                <a:gd name="T23" fmla="*/ 2 h 23"/>
                <a:gd name="T24" fmla="*/ 34 w 132"/>
                <a:gd name="T25" fmla="*/ 5 h 23"/>
                <a:gd name="T26" fmla="*/ 51 w 132"/>
                <a:gd name="T27" fmla="*/ 6 h 23"/>
                <a:gd name="T28" fmla="*/ 68 w 132"/>
                <a:gd name="T29" fmla="*/ 9 h 23"/>
                <a:gd name="T30" fmla="*/ 84 w 132"/>
                <a:gd name="T31" fmla="*/ 12 h 23"/>
                <a:gd name="T32" fmla="*/ 101 w 132"/>
                <a:gd name="T33" fmla="*/ 15 h 23"/>
                <a:gd name="T34" fmla="*/ 116 w 132"/>
                <a:gd name="T35" fmla="*/ 17 h 23"/>
                <a:gd name="T36" fmla="*/ 132 w 132"/>
                <a:gd name="T37" fmla="*/ 22 h 2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32"/>
                <a:gd name="T58" fmla="*/ 0 h 23"/>
                <a:gd name="T59" fmla="*/ 132 w 132"/>
                <a:gd name="T60" fmla="*/ 23 h 2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32" h="23">
                  <a:moveTo>
                    <a:pt x="132" y="22"/>
                  </a:moveTo>
                  <a:lnTo>
                    <a:pt x="129" y="23"/>
                  </a:lnTo>
                  <a:lnTo>
                    <a:pt x="113" y="22"/>
                  </a:lnTo>
                  <a:lnTo>
                    <a:pt x="96" y="19"/>
                  </a:lnTo>
                  <a:lnTo>
                    <a:pt x="81" y="17"/>
                  </a:lnTo>
                  <a:lnTo>
                    <a:pt x="65" y="15"/>
                  </a:lnTo>
                  <a:lnTo>
                    <a:pt x="48" y="12"/>
                  </a:lnTo>
                  <a:lnTo>
                    <a:pt x="32" y="10"/>
                  </a:lnTo>
                  <a:lnTo>
                    <a:pt x="17" y="6"/>
                  </a:lnTo>
                  <a:lnTo>
                    <a:pt x="1" y="3"/>
                  </a:lnTo>
                  <a:lnTo>
                    <a:pt x="0" y="0"/>
                  </a:lnTo>
                  <a:lnTo>
                    <a:pt x="17" y="2"/>
                  </a:lnTo>
                  <a:lnTo>
                    <a:pt x="34" y="5"/>
                  </a:lnTo>
                  <a:lnTo>
                    <a:pt x="51" y="6"/>
                  </a:lnTo>
                  <a:lnTo>
                    <a:pt x="68" y="9"/>
                  </a:lnTo>
                  <a:lnTo>
                    <a:pt x="84" y="12"/>
                  </a:lnTo>
                  <a:lnTo>
                    <a:pt x="101" y="15"/>
                  </a:lnTo>
                  <a:lnTo>
                    <a:pt x="116" y="17"/>
                  </a:lnTo>
                  <a:lnTo>
                    <a:pt x="132" y="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0" name="Freeform 717"/>
            <p:cNvSpPr>
              <a:spLocks/>
            </p:cNvSpPr>
            <p:nvPr/>
          </p:nvSpPr>
          <p:spPr bwMode="auto">
            <a:xfrm>
              <a:off x="2507" y="3479"/>
              <a:ext cx="703" cy="124"/>
            </a:xfrm>
            <a:custGeom>
              <a:avLst/>
              <a:gdLst>
                <a:gd name="T0" fmla="*/ 701 w 703"/>
                <a:gd name="T1" fmla="*/ 9 h 124"/>
                <a:gd name="T2" fmla="*/ 703 w 703"/>
                <a:gd name="T3" fmla="*/ 12 h 124"/>
                <a:gd name="T4" fmla="*/ 701 w 703"/>
                <a:gd name="T5" fmla="*/ 40 h 124"/>
                <a:gd name="T6" fmla="*/ 701 w 703"/>
                <a:gd name="T7" fmla="*/ 67 h 124"/>
                <a:gd name="T8" fmla="*/ 701 w 703"/>
                <a:gd name="T9" fmla="*/ 96 h 124"/>
                <a:gd name="T10" fmla="*/ 701 w 703"/>
                <a:gd name="T11" fmla="*/ 124 h 124"/>
                <a:gd name="T12" fmla="*/ 668 w 703"/>
                <a:gd name="T13" fmla="*/ 96 h 124"/>
                <a:gd name="T14" fmla="*/ 627 w 703"/>
                <a:gd name="T15" fmla="*/ 93 h 124"/>
                <a:gd name="T16" fmla="*/ 584 w 703"/>
                <a:gd name="T17" fmla="*/ 89 h 124"/>
                <a:gd name="T18" fmla="*/ 543 w 703"/>
                <a:gd name="T19" fmla="*/ 86 h 124"/>
                <a:gd name="T20" fmla="*/ 502 w 703"/>
                <a:gd name="T21" fmla="*/ 81 h 124"/>
                <a:gd name="T22" fmla="*/ 459 w 703"/>
                <a:gd name="T23" fmla="*/ 77 h 124"/>
                <a:gd name="T24" fmla="*/ 418 w 703"/>
                <a:gd name="T25" fmla="*/ 74 h 124"/>
                <a:gd name="T26" fmla="*/ 376 w 703"/>
                <a:gd name="T27" fmla="*/ 70 h 124"/>
                <a:gd name="T28" fmla="*/ 335 w 703"/>
                <a:gd name="T29" fmla="*/ 66 h 124"/>
                <a:gd name="T30" fmla="*/ 294 w 703"/>
                <a:gd name="T31" fmla="*/ 63 h 124"/>
                <a:gd name="T32" fmla="*/ 251 w 703"/>
                <a:gd name="T33" fmla="*/ 59 h 124"/>
                <a:gd name="T34" fmla="*/ 210 w 703"/>
                <a:gd name="T35" fmla="*/ 56 h 124"/>
                <a:gd name="T36" fmla="*/ 168 w 703"/>
                <a:gd name="T37" fmla="*/ 51 h 124"/>
                <a:gd name="T38" fmla="*/ 126 w 703"/>
                <a:gd name="T39" fmla="*/ 49 h 124"/>
                <a:gd name="T40" fmla="*/ 84 w 703"/>
                <a:gd name="T41" fmla="*/ 46 h 124"/>
                <a:gd name="T42" fmla="*/ 43 w 703"/>
                <a:gd name="T43" fmla="*/ 43 h 124"/>
                <a:gd name="T44" fmla="*/ 0 w 703"/>
                <a:gd name="T45" fmla="*/ 40 h 124"/>
                <a:gd name="T46" fmla="*/ 0 w 703"/>
                <a:gd name="T47" fmla="*/ 30 h 124"/>
                <a:gd name="T48" fmla="*/ 0 w 703"/>
                <a:gd name="T49" fmla="*/ 19 h 124"/>
                <a:gd name="T50" fmla="*/ 2 w 703"/>
                <a:gd name="T51" fmla="*/ 9 h 124"/>
                <a:gd name="T52" fmla="*/ 3 w 703"/>
                <a:gd name="T53" fmla="*/ 0 h 124"/>
                <a:gd name="T54" fmla="*/ 47 w 703"/>
                <a:gd name="T55" fmla="*/ 2 h 124"/>
                <a:gd name="T56" fmla="*/ 90 w 703"/>
                <a:gd name="T57" fmla="*/ 2 h 124"/>
                <a:gd name="T58" fmla="*/ 134 w 703"/>
                <a:gd name="T59" fmla="*/ 2 h 124"/>
                <a:gd name="T60" fmla="*/ 177 w 703"/>
                <a:gd name="T61" fmla="*/ 3 h 124"/>
                <a:gd name="T62" fmla="*/ 221 w 703"/>
                <a:gd name="T63" fmla="*/ 3 h 124"/>
                <a:gd name="T64" fmla="*/ 264 w 703"/>
                <a:gd name="T65" fmla="*/ 3 h 124"/>
                <a:gd name="T66" fmla="*/ 308 w 703"/>
                <a:gd name="T67" fmla="*/ 4 h 124"/>
                <a:gd name="T68" fmla="*/ 352 w 703"/>
                <a:gd name="T69" fmla="*/ 4 h 124"/>
                <a:gd name="T70" fmla="*/ 395 w 703"/>
                <a:gd name="T71" fmla="*/ 4 h 124"/>
                <a:gd name="T72" fmla="*/ 439 w 703"/>
                <a:gd name="T73" fmla="*/ 6 h 124"/>
                <a:gd name="T74" fmla="*/ 483 w 703"/>
                <a:gd name="T75" fmla="*/ 6 h 124"/>
                <a:gd name="T76" fmla="*/ 526 w 703"/>
                <a:gd name="T77" fmla="*/ 6 h 124"/>
                <a:gd name="T78" fmla="*/ 570 w 703"/>
                <a:gd name="T79" fmla="*/ 7 h 124"/>
                <a:gd name="T80" fmla="*/ 614 w 703"/>
                <a:gd name="T81" fmla="*/ 7 h 124"/>
                <a:gd name="T82" fmla="*/ 657 w 703"/>
                <a:gd name="T83" fmla="*/ 7 h 124"/>
                <a:gd name="T84" fmla="*/ 701 w 703"/>
                <a:gd name="T85" fmla="*/ 9 h 12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703"/>
                <a:gd name="T130" fmla="*/ 0 h 124"/>
                <a:gd name="T131" fmla="*/ 703 w 703"/>
                <a:gd name="T132" fmla="*/ 124 h 12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703" h="124">
                  <a:moveTo>
                    <a:pt x="701" y="9"/>
                  </a:moveTo>
                  <a:lnTo>
                    <a:pt x="703" y="12"/>
                  </a:lnTo>
                  <a:lnTo>
                    <a:pt x="701" y="40"/>
                  </a:lnTo>
                  <a:lnTo>
                    <a:pt x="701" y="67"/>
                  </a:lnTo>
                  <a:lnTo>
                    <a:pt x="701" y="96"/>
                  </a:lnTo>
                  <a:lnTo>
                    <a:pt x="701" y="124"/>
                  </a:lnTo>
                  <a:lnTo>
                    <a:pt x="668" y="96"/>
                  </a:lnTo>
                  <a:lnTo>
                    <a:pt x="627" y="93"/>
                  </a:lnTo>
                  <a:lnTo>
                    <a:pt x="584" y="89"/>
                  </a:lnTo>
                  <a:lnTo>
                    <a:pt x="543" y="86"/>
                  </a:lnTo>
                  <a:lnTo>
                    <a:pt x="502" y="81"/>
                  </a:lnTo>
                  <a:lnTo>
                    <a:pt x="459" y="77"/>
                  </a:lnTo>
                  <a:lnTo>
                    <a:pt x="418" y="74"/>
                  </a:lnTo>
                  <a:lnTo>
                    <a:pt x="376" y="70"/>
                  </a:lnTo>
                  <a:lnTo>
                    <a:pt x="335" y="66"/>
                  </a:lnTo>
                  <a:lnTo>
                    <a:pt x="294" y="63"/>
                  </a:lnTo>
                  <a:lnTo>
                    <a:pt x="251" y="59"/>
                  </a:lnTo>
                  <a:lnTo>
                    <a:pt x="210" y="56"/>
                  </a:lnTo>
                  <a:lnTo>
                    <a:pt x="168" y="51"/>
                  </a:lnTo>
                  <a:lnTo>
                    <a:pt x="126" y="49"/>
                  </a:lnTo>
                  <a:lnTo>
                    <a:pt x="84" y="46"/>
                  </a:lnTo>
                  <a:lnTo>
                    <a:pt x="43" y="43"/>
                  </a:lnTo>
                  <a:lnTo>
                    <a:pt x="0" y="40"/>
                  </a:lnTo>
                  <a:lnTo>
                    <a:pt x="0" y="30"/>
                  </a:lnTo>
                  <a:lnTo>
                    <a:pt x="0" y="19"/>
                  </a:lnTo>
                  <a:lnTo>
                    <a:pt x="2" y="9"/>
                  </a:lnTo>
                  <a:lnTo>
                    <a:pt x="3" y="0"/>
                  </a:lnTo>
                  <a:lnTo>
                    <a:pt x="47" y="2"/>
                  </a:lnTo>
                  <a:lnTo>
                    <a:pt x="90" y="2"/>
                  </a:lnTo>
                  <a:lnTo>
                    <a:pt x="134" y="2"/>
                  </a:lnTo>
                  <a:lnTo>
                    <a:pt x="177" y="3"/>
                  </a:lnTo>
                  <a:lnTo>
                    <a:pt x="221" y="3"/>
                  </a:lnTo>
                  <a:lnTo>
                    <a:pt x="264" y="3"/>
                  </a:lnTo>
                  <a:lnTo>
                    <a:pt x="308" y="4"/>
                  </a:lnTo>
                  <a:lnTo>
                    <a:pt x="352" y="4"/>
                  </a:lnTo>
                  <a:lnTo>
                    <a:pt x="395" y="4"/>
                  </a:lnTo>
                  <a:lnTo>
                    <a:pt x="439" y="6"/>
                  </a:lnTo>
                  <a:lnTo>
                    <a:pt x="483" y="6"/>
                  </a:lnTo>
                  <a:lnTo>
                    <a:pt x="526" y="6"/>
                  </a:lnTo>
                  <a:lnTo>
                    <a:pt x="570" y="7"/>
                  </a:lnTo>
                  <a:lnTo>
                    <a:pt x="614" y="7"/>
                  </a:lnTo>
                  <a:lnTo>
                    <a:pt x="657" y="7"/>
                  </a:lnTo>
                  <a:lnTo>
                    <a:pt x="701" y="9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1" name="Freeform 718"/>
            <p:cNvSpPr>
              <a:spLocks/>
            </p:cNvSpPr>
            <p:nvPr/>
          </p:nvSpPr>
          <p:spPr bwMode="auto">
            <a:xfrm>
              <a:off x="3358" y="3485"/>
              <a:ext cx="121" cy="102"/>
            </a:xfrm>
            <a:custGeom>
              <a:avLst/>
              <a:gdLst>
                <a:gd name="T0" fmla="*/ 17 w 121"/>
                <a:gd name="T1" fmla="*/ 1 h 102"/>
                <a:gd name="T2" fmla="*/ 30 w 121"/>
                <a:gd name="T3" fmla="*/ 14 h 102"/>
                <a:gd name="T4" fmla="*/ 43 w 121"/>
                <a:gd name="T5" fmla="*/ 26 h 102"/>
                <a:gd name="T6" fmla="*/ 57 w 121"/>
                <a:gd name="T7" fmla="*/ 38 h 102"/>
                <a:gd name="T8" fmla="*/ 70 w 121"/>
                <a:gd name="T9" fmla="*/ 51 h 102"/>
                <a:gd name="T10" fmla="*/ 83 w 121"/>
                <a:gd name="T11" fmla="*/ 64 h 102"/>
                <a:gd name="T12" fmla="*/ 95 w 121"/>
                <a:gd name="T13" fmla="*/ 77 h 102"/>
                <a:gd name="T14" fmla="*/ 108 w 121"/>
                <a:gd name="T15" fmla="*/ 90 h 102"/>
                <a:gd name="T16" fmla="*/ 121 w 121"/>
                <a:gd name="T17" fmla="*/ 102 h 102"/>
                <a:gd name="T18" fmla="*/ 111 w 121"/>
                <a:gd name="T19" fmla="*/ 97 h 102"/>
                <a:gd name="T20" fmla="*/ 101 w 121"/>
                <a:gd name="T21" fmla="*/ 88 h 102"/>
                <a:gd name="T22" fmla="*/ 92 w 121"/>
                <a:gd name="T23" fmla="*/ 78 h 102"/>
                <a:gd name="T24" fmla="*/ 83 w 121"/>
                <a:gd name="T25" fmla="*/ 70 h 102"/>
                <a:gd name="T26" fmla="*/ 73 w 121"/>
                <a:gd name="T27" fmla="*/ 61 h 102"/>
                <a:gd name="T28" fmla="*/ 61 w 121"/>
                <a:gd name="T29" fmla="*/ 54 h 102"/>
                <a:gd name="T30" fmla="*/ 51 w 121"/>
                <a:gd name="T31" fmla="*/ 45 h 102"/>
                <a:gd name="T32" fmla="*/ 41 w 121"/>
                <a:gd name="T33" fmla="*/ 37 h 102"/>
                <a:gd name="T34" fmla="*/ 30 w 121"/>
                <a:gd name="T35" fmla="*/ 30 h 102"/>
                <a:gd name="T36" fmla="*/ 20 w 121"/>
                <a:gd name="T37" fmla="*/ 21 h 102"/>
                <a:gd name="T38" fmla="*/ 10 w 121"/>
                <a:gd name="T39" fmla="*/ 13 h 102"/>
                <a:gd name="T40" fmla="*/ 0 w 121"/>
                <a:gd name="T41" fmla="*/ 4 h 102"/>
                <a:gd name="T42" fmla="*/ 0 w 121"/>
                <a:gd name="T43" fmla="*/ 1 h 102"/>
                <a:gd name="T44" fmla="*/ 4 w 121"/>
                <a:gd name="T45" fmla="*/ 0 h 102"/>
                <a:gd name="T46" fmla="*/ 8 w 121"/>
                <a:gd name="T47" fmla="*/ 0 h 102"/>
                <a:gd name="T48" fmla="*/ 13 w 121"/>
                <a:gd name="T49" fmla="*/ 0 h 102"/>
                <a:gd name="T50" fmla="*/ 17 w 121"/>
                <a:gd name="T51" fmla="*/ 1 h 10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21"/>
                <a:gd name="T79" fmla="*/ 0 h 102"/>
                <a:gd name="T80" fmla="*/ 121 w 121"/>
                <a:gd name="T81" fmla="*/ 102 h 10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21" h="102">
                  <a:moveTo>
                    <a:pt x="17" y="1"/>
                  </a:moveTo>
                  <a:lnTo>
                    <a:pt x="30" y="14"/>
                  </a:lnTo>
                  <a:lnTo>
                    <a:pt x="43" y="26"/>
                  </a:lnTo>
                  <a:lnTo>
                    <a:pt x="57" y="38"/>
                  </a:lnTo>
                  <a:lnTo>
                    <a:pt x="70" y="51"/>
                  </a:lnTo>
                  <a:lnTo>
                    <a:pt x="83" y="64"/>
                  </a:lnTo>
                  <a:lnTo>
                    <a:pt x="95" y="77"/>
                  </a:lnTo>
                  <a:lnTo>
                    <a:pt x="108" y="90"/>
                  </a:lnTo>
                  <a:lnTo>
                    <a:pt x="121" y="102"/>
                  </a:lnTo>
                  <a:lnTo>
                    <a:pt x="111" y="97"/>
                  </a:lnTo>
                  <a:lnTo>
                    <a:pt x="101" y="88"/>
                  </a:lnTo>
                  <a:lnTo>
                    <a:pt x="92" y="78"/>
                  </a:lnTo>
                  <a:lnTo>
                    <a:pt x="83" y="70"/>
                  </a:lnTo>
                  <a:lnTo>
                    <a:pt x="73" y="61"/>
                  </a:lnTo>
                  <a:lnTo>
                    <a:pt x="61" y="54"/>
                  </a:lnTo>
                  <a:lnTo>
                    <a:pt x="51" y="45"/>
                  </a:lnTo>
                  <a:lnTo>
                    <a:pt x="41" y="37"/>
                  </a:lnTo>
                  <a:lnTo>
                    <a:pt x="30" y="30"/>
                  </a:lnTo>
                  <a:lnTo>
                    <a:pt x="20" y="21"/>
                  </a:lnTo>
                  <a:lnTo>
                    <a:pt x="10" y="13"/>
                  </a:lnTo>
                  <a:lnTo>
                    <a:pt x="0" y="4"/>
                  </a:lnTo>
                  <a:lnTo>
                    <a:pt x="0" y="1"/>
                  </a:lnTo>
                  <a:lnTo>
                    <a:pt x="4" y="0"/>
                  </a:lnTo>
                  <a:lnTo>
                    <a:pt x="8" y="0"/>
                  </a:lnTo>
                  <a:lnTo>
                    <a:pt x="13" y="0"/>
                  </a:lnTo>
                  <a:lnTo>
                    <a:pt x="17" y="1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2" name="Freeform 719"/>
            <p:cNvSpPr>
              <a:spLocks/>
            </p:cNvSpPr>
            <p:nvPr/>
          </p:nvSpPr>
          <p:spPr bwMode="auto">
            <a:xfrm>
              <a:off x="3325" y="3486"/>
              <a:ext cx="148" cy="127"/>
            </a:xfrm>
            <a:custGeom>
              <a:avLst/>
              <a:gdLst>
                <a:gd name="T0" fmla="*/ 17 w 148"/>
                <a:gd name="T1" fmla="*/ 0 h 127"/>
                <a:gd name="T2" fmla="*/ 27 w 148"/>
                <a:gd name="T3" fmla="*/ 12 h 127"/>
                <a:gd name="T4" fmla="*/ 39 w 148"/>
                <a:gd name="T5" fmla="*/ 20 h 127"/>
                <a:gd name="T6" fmla="*/ 50 w 148"/>
                <a:gd name="T7" fmla="*/ 30 h 127"/>
                <a:gd name="T8" fmla="*/ 59 w 148"/>
                <a:gd name="T9" fmla="*/ 42 h 127"/>
                <a:gd name="T10" fmla="*/ 70 w 148"/>
                <a:gd name="T11" fmla="*/ 52 h 127"/>
                <a:gd name="T12" fmla="*/ 81 w 148"/>
                <a:gd name="T13" fmla="*/ 62 h 127"/>
                <a:gd name="T14" fmla="*/ 93 w 148"/>
                <a:gd name="T15" fmla="*/ 72 h 127"/>
                <a:gd name="T16" fmla="*/ 106 w 148"/>
                <a:gd name="T17" fmla="*/ 82 h 127"/>
                <a:gd name="T18" fmla="*/ 117 w 148"/>
                <a:gd name="T19" fmla="*/ 91 h 127"/>
                <a:gd name="T20" fmla="*/ 128 w 148"/>
                <a:gd name="T21" fmla="*/ 103 h 127"/>
                <a:gd name="T22" fmla="*/ 138 w 148"/>
                <a:gd name="T23" fmla="*/ 114 h 127"/>
                <a:gd name="T24" fmla="*/ 148 w 148"/>
                <a:gd name="T25" fmla="*/ 127 h 127"/>
                <a:gd name="T26" fmla="*/ 140 w 148"/>
                <a:gd name="T27" fmla="*/ 121 h 127"/>
                <a:gd name="T28" fmla="*/ 131 w 148"/>
                <a:gd name="T29" fmla="*/ 114 h 127"/>
                <a:gd name="T30" fmla="*/ 123 w 148"/>
                <a:gd name="T31" fmla="*/ 107 h 127"/>
                <a:gd name="T32" fmla="*/ 114 w 148"/>
                <a:gd name="T33" fmla="*/ 100 h 127"/>
                <a:gd name="T34" fmla="*/ 106 w 148"/>
                <a:gd name="T35" fmla="*/ 93 h 127"/>
                <a:gd name="T36" fmla="*/ 98 w 148"/>
                <a:gd name="T37" fmla="*/ 86 h 127"/>
                <a:gd name="T38" fmla="*/ 90 w 148"/>
                <a:gd name="T39" fmla="*/ 79 h 127"/>
                <a:gd name="T40" fmla="*/ 81 w 148"/>
                <a:gd name="T41" fmla="*/ 72 h 127"/>
                <a:gd name="T42" fmla="*/ 71 w 148"/>
                <a:gd name="T43" fmla="*/ 63 h 127"/>
                <a:gd name="T44" fmla="*/ 61 w 148"/>
                <a:gd name="T45" fmla="*/ 54 h 127"/>
                <a:gd name="T46" fmla="*/ 51 w 148"/>
                <a:gd name="T47" fmla="*/ 46 h 127"/>
                <a:gd name="T48" fmla="*/ 41 w 148"/>
                <a:gd name="T49" fmla="*/ 36 h 127"/>
                <a:gd name="T50" fmla="*/ 30 w 148"/>
                <a:gd name="T51" fmla="*/ 27 h 127"/>
                <a:gd name="T52" fmla="*/ 20 w 148"/>
                <a:gd name="T53" fmla="*/ 19 h 127"/>
                <a:gd name="T54" fmla="*/ 10 w 148"/>
                <a:gd name="T55" fmla="*/ 10 h 127"/>
                <a:gd name="T56" fmla="*/ 0 w 148"/>
                <a:gd name="T57" fmla="*/ 2 h 127"/>
                <a:gd name="T58" fmla="*/ 4 w 148"/>
                <a:gd name="T59" fmla="*/ 2 h 127"/>
                <a:gd name="T60" fmla="*/ 9 w 148"/>
                <a:gd name="T61" fmla="*/ 0 h 127"/>
                <a:gd name="T62" fmla="*/ 13 w 148"/>
                <a:gd name="T63" fmla="*/ 0 h 127"/>
                <a:gd name="T64" fmla="*/ 17 w 148"/>
                <a:gd name="T65" fmla="*/ 0 h 12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48"/>
                <a:gd name="T100" fmla="*/ 0 h 127"/>
                <a:gd name="T101" fmla="*/ 148 w 148"/>
                <a:gd name="T102" fmla="*/ 127 h 12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48" h="127">
                  <a:moveTo>
                    <a:pt x="17" y="0"/>
                  </a:moveTo>
                  <a:lnTo>
                    <a:pt x="27" y="12"/>
                  </a:lnTo>
                  <a:lnTo>
                    <a:pt x="39" y="20"/>
                  </a:lnTo>
                  <a:lnTo>
                    <a:pt x="50" y="30"/>
                  </a:lnTo>
                  <a:lnTo>
                    <a:pt x="59" y="42"/>
                  </a:lnTo>
                  <a:lnTo>
                    <a:pt x="70" y="52"/>
                  </a:lnTo>
                  <a:lnTo>
                    <a:pt x="81" y="62"/>
                  </a:lnTo>
                  <a:lnTo>
                    <a:pt x="93" y="72"/>
                  </a:lnTo>
                  <a:lnTo>
                    <a:pt x="106" y="82"/>
                  </a:lnTo>
                  <a:lnTo>
                    <a:pt x="117" y="91"/>
                  </a:lnTo>
                  <a:lnTo>
                    <a:pt x="128" y="103"/>
                  </a:lnTo>
                  <a:lnTo>
                    <a:pt x="138" y="114"/>
                  </a:lnTo>
                  <a:lnTo>
                    <a:pt x="148" y="127"/>
                  </a:lnTo>
                  <a:lnTo>
                    <a:pt x="140" y="121"/>
                  </a:lnTo>
                  <a:lnTo>
                    <a:pt x="131" y="114"/>
                  </a:lnTo>
                  <a:lnTo>
                    <a:pt x="123" y="107"/>
                  </a:lnTo>
                  <a:lnTo>
                    <a:pt x="114" y="100"/>
                  </a:lnTo>
                  <a:lnTo>
                    <a:pt x="106" y="93"/>
                  </a:lnTo>
                  <a:lnTo>
                    <a:pt x="98" y="86"/>
                  </a:lnTo>
                  <a:lnTo>
                    <a:pt x="90" y="79"/>
                  </a:lnTo>
                  <a:lnTo>
                    <a:pt x="81" y="72"/>
                  </a:lnTo>
                  <a:lnTo>
                    <a:pt x="71" y="63"/>
                  </a:lnTo>
                  <a:lnTo>
                    <a:pt x="61" y="54"/>
                  </a:lnTo>
                  <a:lnTo>
                    <a:pt x="51" y="46"/>
                  </a:lnTo>
                  <a:lnTo>
                    <a:pt x="41" y="36"/>
                  </a:lnTo>
                  <a:lnTo>
                    <a:pt x="30" y="27"/>
                  </a:lnTo>
                  <a:lnTo>
                    <a:pt x="20" y="19"/>
                  </a:lnTo>
                  <a:lnTo>
                    <a:pt x="10" y="10"/>
                  </a:lnTo>
                  <a:lnTo>
                    <a:pt x="0" y="2"/>
                  </a:lnTo>
                  <a:lnTo>
                    <a:pt x="4" y="2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3" name="Freeform 720"/>
            <p:cNvSpPr>
              <a:spLocks/>
            </p:cNvSpPr>
            <p:nvPr/>
          </p:nvSpPr>
          <p:spPr bwMode="auto">
            <a:xfrm>
              <a:off x="3392" y="3486"/>
              <a:ext cx="93" cy="79"/>
            </a:xfrm>
            <a:custGeom>
              <a:avLst/>
              <a:gdLst>
                <a:gd name="T0" fmla="*/ 33 w 93"/>
                <a:gd name="T1" fmla="*/ 17 h 79"/>
                <a:gd name="T2" fmla="*/ 40 w 93"/>
                <a:gd name="T3" fmla="*/ 26 h 79"/>
                <a:gd name="T4" fmla="*/ 49 w 93"/>
                <a:gd name="T5" fmla="*/ 33 h 79"/>
                <a:gd name="T6" fmla="*/ 56 w 93"/>
                <a:gd name="T7" fmla="*/ 40 h 79"/>
                <a:gd name="T8" fmla="*/ 63 w 93"/>
                <a:gd name="T9" fmla="*/ 47 h 79"/>
                <a:gd name="T10" fmla="*/ 71 w 93"/>
                <a:gd name="T11" fmla="*/ 56 h 79"/>
                <a:gd name="T12" fmla="*/ 78 w 93"/>
                <a:gd name="T13" fmla="*/ 63 h 79"/>
                <a:gd name="T14" fmla="*/ 86 w 93"/>
                <a:gd name="T15" fmla="*/ 70 h 79"/>
                <a:gd name="T16" fmla="*/ 93 w 93"/>
                <a:gd name="T17" fmla="*/ 79 h 79"/>
                <a:gd name="T18" fmla="*/ 81 w 93"/>
                <a:gd name="T19" fmla="*/ 70 h 79"/>
                <a:gd name="T20" fmla="*/ 70 w 93"/>
                <a:gd name="T21" fmla="*/ 62 h 79"/>
                <a:gd name="T22" fmla="*/ 58 w 93"/>
                <a:gd name="T23" fmla="*/ 52 h 79"/>
                <a:gd name="T24" fmla="*/ 47 w 93"/>
                <a:gd name="T25" fmla="*/ 43 h 79"/>
                <a:gd name="T26" fmla="*/ 34 w 93"/>
                <a:gd name="T27" fmla="*/ 33 h 79"/>
                <a:gd name="T28" fmla="*/ 23 w 93"/>
                <a:gd name="T29" fmla="*/ 23 h 79"/>
                <a:gd name="T30" fmla="*/ 11 w 93"/>
                <a:gd name="T31" fmla="*/ 13 h 79"/>
                <a:gd name="T32" fmla="*/ 0 w 93"/>
                <a:gd name="T33" fmla="*/ 3 h 79"/>
                <a:gd name="T34" fmla="*/ 0 w 93"/>
                <a:gd name="T35" fmla="*/ 0 h 79"/>
                <a:gd name="T36" fmla="*/ 10 w 93"/>
                <a:gd name="T37" fmla="*/ 0 h 79"/>
                <a:gd name="T38" fmla="*/ 19 w 93"/>
                <a:gd name="T39" fmla="*/ 5 h 79"/>
                <a:gd name="T40" fmla="*/ 26 w 93"/>
                <a:gd name="T41" fmla="*/ 10 h 79"/>
                <a:gd name="T42" fmla="*/ 33 w 93"/>
                <a:gd name="T43" fmla="*/ 17 h 7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3"/>
                <a:gd name="T67" fmla="*/ 0 h 79"/>
                <a:gd name="T68" fmla="*/ 93 w 93"/>
                <a:gd name="T69" fmla="*/ 79 h 7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3" h="79">
                  <a:moveTo>
                    <a:pt x="33" y="17"/>
                  </a:moveTo>
                  <a:lnTo>
                    <a:pt x="40" y="26"/>
                  </a:lnTo>
                  <a:lnTo>
                    <a:pt x="49" y="33"/>
                  </a:lnTo>
                  <a:lnTo>
                    <a:pt x="56" y="40"/>
                  </a:lnTo>
                  <a:lnTo>
                    <a:pt x="63" y="47"/>
                  </a:lnTo>
                  <a:lnTo>
                    <a:pt x="71" y="56"/>
                  </a:lnTo>
                  <a:lnTo>
                    <a:pt x="78" y="63"/>
                  </a:lnTo>
                  <a:lnTo>
                    <a:pt x="86" y="70"/>
                  </a:lnTo>
                  <a:lnTo>
                    <a:pt x="93" y="79"/>
                  </a:lnTo>
                  <a:lnTo>
                    <a:pt x="81" y="70"/>
                  </a:lnTo>
                  <a:lnTo>
                    <a:pt x="70" y="62"/>
                  </a:lnTo>
                  <a:lnTo>
                    <a:pt x="58" y="52"/>
                  </a:lnTo>
                  <a:lnTo>
                    <a:pt x="47" y="43"/>
                  </a:lnTo>
                  <a:lnTo>
                    <a:pt x="34" y="33"/>
                  </a:lnTo>
                  <a:lnTo>
                    <a:pt x="23" y="23"/>
                  </a:lnTo>
                  <a:lnTo>
                    <a:pt x="11" y="1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9" y="5"/>
                  </a:lnTo>
                  <a:lnTo>
                    <a:pt x="26" y="10"/>
                  </a:lnTo>
                  <a:lnTo>
                    <a:pt x="33" y="17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4" name="Freeform 721"/>
            <p:cNvSpPr>
              <a:spLocks/>
            </p:cNvSpPr>
            <p:nvPr/>
          </p:nvSpPr>
          <p:spPr bwMode="auto">
            <a:xfrm>
              <a:off x="3422" y="3486"/>
              <a:ext cx="51" cy="40"/>
            </a:xfrm>
            <a:custGeom>
              <a:avLst/>
              <a:gdLst>
                <a:gd name="T0" fmla="*/ 46 w 51"/>
                <a:gd name="T1" fmla="*/ 32 h 40"/>
                <a:gd name="T2" fmla="*/ 51 w 51"/>
                <a:gd name="T3" fmla="*/ 40 h 40"/>
                <a:gd name="T4" fmla="*/ 46 w 51"/>
                <a:gd name="T5" fmla="*/ 37 h 40"/>
                <a:gd name="T6" fmla="*/ 38 w 51"/>
                <a:gd name="T7" fmla="*/ 33 h 40"/>
                <a:gd name="T8" fmla="*/ 33 w 51"/>
                <a:gd name="T9" fmla="*/ 29 h 40"/>
                <a:gd name="T10" fmla="*/ 26 w 51"/>
                <a:gd name="T11" fmla="*/ 23 h 40"/>
                <a:gd name="T12" fmla="*/ 20 w 51"/>
                <a:gd name="T13" fmla="*/ 17 h 40"/>
                <a:gd name="T14" fmla="*/ 13 w 51"/>
                <a:gd name="T15" fmla="*/ 13 h 40"/>
                <a:gd name="T16" fmla="*/ 7 w 51"/>
                <a:gd name="T17" fmla="*/ 7 h 40"/>
                <a:gd name="T18" fmla="*/ 0 w 51"/>
                <a:gd name="T19" fmla="*/ 3 h 40"/>
                <a:gd name="T20" fmla="*/ 1 w 51"/>
                <a:gd name="T21" fmla="*/ 0 h 40"/>
                <a:gd name="T22" fmla="*/ 4 w 51"/>
                <a:gd name="T23" fmla="*/ 0 h 40"/>
                <a:gd name="T24" fmla="*/ 7 w 51"/>
                <a:gd name="T25" fmla="*/ 0 h 40"/>
                <a:gd name="T26" fmla="*/ 10 w 51"/>
                <a:gd name="T27" fmla="*/ 0 h 40"/>
                <a:gd name="T28" fmla="*/ 46 w 51"/>
                <a:gd name="T29" fmla="*/ 32 h 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1"/>
                <a:gd name="T46" fmla="*/ 0 h 40"/>
                <a:gd name="T47" fmla="*/ 51 w 51"/>
                <a:gd name="T48" fmla="*/ 40 h 4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1" h="40">
                  <a:moveTo>
                    <a:pt x="46" y="32"/>
                  </a:moveTo>
                  <a:lnTo>
                    <a:pt x="51" y="40"/>
                  </a:lnTo>
                  <a:lnTo>
                    <a:pt x="46" y="37"/>
                  </a:lnTo>
                  <a:lnTo>
                    <a:pt x="38" y="33"/>
                  </a:lnTo>
                  <a:lnTo>
                    <a:pt x="33" y="29"/>
                  </a:lnTo>
                  <a:lnTo>
                    <a:pt x="26" y="23"/>
                  </a:lnTo>
                  <a:lnTo>
                    <a:pt x="20" y="17"/>
                  </a:lnTo>
                  <a:lnTo>
                    <a:pt x="13" y="13"/>
                  </a:lnTo>
                  <a:lnTo>
                    <a:pt x="7" y="7"/>
                  </a:lnTo>
                  <a:lnTo>
                    <a:pt x="0" y="3"/>
                  </a:lnTo>
                  <a:lnTo>
                    <a:pt x="1" y="0"/>
                  </a:lnTo>
                  <a:lnTo>
                    <a:pt x="4" y="0"/>
                  </a:lnTo>
                  <a:lnTo>
                    <a:pt x="7" y="0"/>
                  </a:lnTo>
                  <a:lnTo>
                    <a:pt x="10" y="0"/>
                  </a:lnTo>
                  <a:lnTo>
                    <a:pt x="46" y="32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5" name="Freeform 722"/>
            <p:cNvSpPr>
              <a:spLocks/>
            </p:cNvSpPr>
            <p:nvPr/>
          </p:nvSpPr>
          <p:spPr bwMode="auto">
            <a:xfrm>
              <a:off x="3450" y="3486"/>
              <a:ext cx="26" cy="17"/>
            </a:xfrm>
            <a:custGeom>
              <a:avLst/>
              <a:gdLst>
                <a:gd name="T0" fmla="*/ 26 w 26"/>
                <a:gd name="T1" fmla="*/ 17 h 17"/>
                <a:gd name="T2" fmla="*/ 19 w 26"/>
                <a:gd name="T3" fmla="*/ 15 h 17"/>
                <a:gd name="T4" fmla="*/ 12 w 26"/>
                <a:gd name="T5" fmla="*/ 12 h 17"/>
                <a:gd name="T6" fmla="*/ 6 w 26"/>
                <a:gd name="T7" fmla="*/ 7 h 17"/>
                <a:gd name="T8" fmla="*/ 0 w 26"/>
                <a:gd name="T9" fmla="*/ 3 h 17"/>
                <a:gd name="T10" fmla="*/ 2 w 26"/>
                <a:gd name="T11" fmla="*/ 0 h 17"/>
                <a:gd name="T12" fmla="*/ 3 w 26"/>
                <a:gd name="T13" fmla="*/ 0 h 17"/>
                <a:gd name="T14" fmla="*/ 6 w 26"/>
                <a:gd name="T15" fmla="*/ 0 h 17"/>
                <a:gd name="T16" fmla="*/ 9 w 26"/>
                <a:gd name="T17" fmla="*/ 0 h 17"/>
                <a:gd name="T18" fmla="*/ 13 w 26"/>
                <a:gd name="T19" fmla="*/ 5 h 17"/>
                <a:gd name="T20" fmla="*/ 19 w 26"/>
                <a:gd name="T21" fmla="*/ 9 h 17"/>
                <a:gd name="T22" fmla="*/ 23 w 26"/>
                <a:gd name="T23" fmla="*/ 13 h 17"/>
                <a:gd name="T24" fmla="*/ 26 w 26"/>
                <a:gd name="T25" fmla="*/ 17 h 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6"/>
                <a:gd name="T40" fmla="*/ 0 h 17"/>
                <a:gd name="T41" fmla="*/ 26 w 26"/>
                <a:gd name="T42" fmla="*/ 17 h 1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6" h="17">
                  <a:moveTo>
                    <a:pt x="26" y="17"/>
                  </a:moveTo>
                  <a:lnTo>
                    <a:pt x="19" y="15"/>
                  </a:lnTo>
                  <a:lnTo>
                    <a:pt x="12" y="12"/>
                  </a:lnTo>
                  <a:lnTo>
                    <a:pt x="6" y="7"/>
                  </a:lnTo>
                  <a:lnTo>
                    <a:pt x="0" y="3"/>
                  </a:lnTo>
                  <a:lnTo>
                    <a:pt x="2" y="0"/>
                  </a:lnTo>
                  <a:lnTo>
                    <a:pt x="3" y="0"/>
                  </a:lnTo>
                  <a:lnTo>
                    <a:pt x="6" y="0"/>
                  </a:lnTo>
                  <a:lnTo>
                    <a:pt x="9" y="0"/>
                  </a:lnTo>
                  <a:lnTo>
                    <a:pt x="13" y="5"/>
                  </a:lnTo>
                  <a:lnTo>
                    <a:pt x="19" y="9"/>
                  </a:lnTo>
                  <a:lnTo>
                    <a:pt x="23" y="13"/>
                  </a:lnTo>
                  <a:lnTo>
                    <a:pt x="26" y="17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6" name="Freeform 723"/>
            <p:cNvSpPr>
              <a:spLocks/>
            </p:cNvSpPr>
            <p:nvPr/>
          </p:nvSpPr>
          <p:spPr bwMode="auto">
            <a:xfrm>
              <a:off x="3267" y="3486"/>
              <a:ext cx="193" cy="173"/>
            </a:xfrm>
            <a:custGeom>
              <a:avLst/>
              <a:gdLst>
                <a:gd name="T0" fmla="*/ 8 w 193"/>
                <a:gd name="T1" fmla="*/ 5 h 173"/>
                <a:gd name="T2" fmla="*/ 32 w 193"/>
                <a:gd name="T3" fmla="*/ 25 h 173"/>
                <a:gd name="T4" fmla="*/ 55 w 193"/>
                <a:gd name="T5" fmla="*/ 44 h 173"/>
                <a:gd name="T6" fmla="*/ 79 w 193"/>
                <a:gd name="T7" fmla="*/ 66 h 173"/>
                <a:gd name="T8" fmla="*/ 102 w 193"/>
                <a:gd name="T9" fmla="*/ 86 h 173"/>
                <a:gd name="T10" fmla="*/ 125 w 193"/>
                <a:gd name="T11" fmla="*/ 109 h 173"/>
                <a:gd name="T12" fmla="*/ 148 w 193"/>
                <a:gd name="T13" fmla="*/ 130 h 173"/>
                <a:gd name="T14" fmla="*/ 171 w 193"/>
                <a:gd name="T15" fmla="*/ 151 h 173"/>
                <a:gd name="T16" fmla="*/ 193 w 193"/>
                <a:gd name="T17" fmla="*/ 173 h 173"/>
                <a:gd name="T18" fmla="*/ 171 w 193"/>
                <a:gd name="T19" fmla="*/ 156 h 173"/>
                <a:gd name="T20" fmla="*/ 148 w 193"/>
                <a:gd name="T21" fmla="*/ 139 h 173"/>
                <a:gd name="T22" fmla="*/ 125 w 193"/>
                <a:gd name="T23" fmla="*/ 120 h 173"/>
                <a:gd name="T24" fmla="*/ 104 w 193"/>
                <a:gd name="T25" fmla="*/ 100 h 173"/>
                <a:gd name="T26" fmla="*/ 82 w 193"/>
                <a:gd name="T27" fmla="*/ 82 h 173"/>
                <a:gd name="T28" fmla="*/ 61 w 193"/>
                <a:gd name="T29" fmla="*/ 62 h 173"/>
                <a:gd name="T30" fmla="*/ 40 w 193"/>
                <a:gd name="T31" fmla="*/ 42 h 173"/>
                <a:gd name="T32" fmla="*/ 18 w 193"/>
                <a:gd name="T33" fmla="*/ 20 h 173"/>
                <a:gd name="T34" fmla="*/ 13 w 193"/>
                <a:gd name="T35" fmla="*/ 16 h 173"/>
                <a:gd name="T36" fmla="*/ 8 w 193"/>
                <a:gd name="T37" fmla="*/ 12 h 173"/>
                <a:gd name="T38" fmla="*/ 4 w 193"/>
                <a:gd name="T39" fmla="*/ 9 h 173"/>
                <a:gd name="T40" fmla="*/ 0 w 193"/>
                <a:gd name="T41" fmla="*/ 5 h 173"/>
                <a:gd name="T42" fmla="*/ 1 w 193"/>
                <a:gd name="T43" fmla="*/ 0 h 173"/>
                <a:gd name="T44" fmla="*/ 8 w 193"/>
                <a:gd name="T45" fmla="*/ 5 h 17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93"/>
                <a:gd name="T70" fmla="*/ 0 h 173"/>
                <a:gd name="T71" fmla="*/ 193 w 193"/>
                <a:gd name="T72" fmla="*/ 173 h 17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93" h="173">
                  <a:moveTo>
                    <a:pt x="8" y="5"/>
                  </a:moveTo>
                  <a:lnTo>
                    <a:pt x="32" y="25"/>
                  </a:lnTo>
                  <a:lnTo>
                    <a:pt x="55" y="44"/>
                  </a:lnTo>
                  <a:lnTo>
                    <a:pt x="79" y="66"/>
                  </a:lnTo>
                  <a:lnTo>
                    <a:pt x="102" y="86"/>
                  </a:lnTo>
                  <a:lnTo>
                    <a:pt x="125" y="109"/>
                  </a:lnTo>
                  <a:lnTo>
                    <a:pt x="148" y="130"/>
                  </a:lnTo>
                  <a:lnTo>
                    <a:pt x="171" y="151"/>
                  </a:lnTo>
                  <a:lnTo>
                    <a:pt x="193" y="173"/>
                  </a:lnTo>
                  <a:lnTo>
                    <a:pt x="171" y="156"/>
                  </a:lnTo>
                  <a:lnTo>
                    <a:pt x="148" y="139"/>
                  </a:lnTo>
                  <a:lnTo>
                    <a:pt x="125" y="120"/>
                  </a:lnTo>
                  <a:lnTo>
                    <a:pt x="104" y="100"/>
                  </a:lnTo>
                  <a:lnTo>
                    <a:pt x="82" y="82"/>
                  </a:lnTo>
                  <a:lnTo>
                    <a:pt x="61" y="62"/>
                  </a:lnTo>
                  <a:lnTo>
                    <a:pt x="40" y="42"/>
                  </a:lnTo>
                  <a:lnTo>
                    <a:pt x="18" y="20"/>
                  </a:lnTo>
                  <a:lnTo>
                    <a:pt x="13" y="16"/>
                  </a:lnTo>
                  <a:lnTo>
                    <a:pt x="8" y="12"/>
                  </a:lnTo>
                  <a:lnTo>
                    <a:pt x="4" y="9"/>
                  </a:lnTo>
                  <a:lnTo>
                    <a:pt x="0" y="5"/>
                  </a:lnTo>
                  <a:lnTo>
                    <a:pt x="1" y="0"/>
                  </a:lnTo>
                  <a:lnTo>
                    <a:pt x="8" y="5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7" name="Freeform 724"/>
            <p:cNvSpPr>
              <a:spLocks/>
            </p:cNvSpPr>
            <p:nvPr/>
          </p:nvSpPr>
          <p:spPr bwMode="auto">
            <a:xfrm>
              <a:off x="3298" y="3488"/>
              <a:ext cx="172" cy="154"/>
            </a:xfrm>
            <a:custGeom>
              <a:avLst/>
              <a:gdLst>
                <a:gd name="T0" fmla="*/ 13 w 172"/>
                <a:gd name="T1" fmla="*/ 1 h 154"/>
                <a:gd name="T2" fmla="*/ 31 w 172"/>
                <a:gd name="T3" fmla="*/ 17 h 154"/>
                <a:gd name="T4" fmla="*/ 48 w 172"/>
                <a:gd name="T5" fmla="*/ 34 h 154"/>
                <a:gd name="T6" fmla="*/ 66 w 172"/>
                <a:gd name="T7" fmla="*/ 50 h 154"/>
                <a:gd name="T8" fmla="*/ 84 w 172"/>
                <a:gd name="T9" fmla="*/ 65 h 154"/>
                <a:gd name="T10" fmla="*/ 101 w 172"/>
                <a:gd name="T11" fmla="*/ 81 h 154"/>
                <a:gd name="T12" fmla="*/ 118 w 172"/>
                <a:gd name="T13" fmla="*/ 98 h 154"/>
                <a:gd name="T14" fmla="*/ 135 w 172"/>
                <a:gd name="T15" fmla="*/ 114 h 154"/>
                <a:gd name="T16" fmla="*/ 154 w 172"/>
                <a:gd name="T17" fmla="*/ 131 h 154"/>
                <a:gd name="T18" fmla="*/ 160 w 172"/>
                <a:gd name="T19" fmla="*/ 137 h 154"/>
                <a:gd name="T20" fmla="*/ 164 w 172"/>
                <a:gd name="T21" fmla="*/ 141 h 154"/>
                <a:gd name="T22" fmla="*/ 168 w 172"/>
                <a:gd name="T23" fmla="*/ 146 h 154"/>
                <a:gd name="T24" fmla="*/ 172 w 172"/>
                <a:gd name="T25" fmla="*/ 154 h 154"/>
                <a:gd name="T26" fmla="*/ 157 w 172"/>
                <a:gd name="T27" fmla="*/ 141 h 154"/>
                <a:gd name="T28" fmla="*/ 140 w 172"/>
                <a:gd name="T29" fmla="*/ 128 h 154"/>
                <a:gd name="T30" fmla="*/ 124 w 172"/>
                <a:gd name="T31" fmla="*/ 114 h 154"/>
                <a:gd name="T32" fmla="*/ 110 w 172"/>
                <a:gd name="T33" fmla="*/ 99 h 154"/>
                <a:gd name="T34" fmla="*/ 94 w 172"/>
                <a:gd name="T35" fmla="*/ 87 h 154"/>
                <a:gd name="T36" fmla="*/ 78 w 172"/>
                <a:gd name="T37" fmla="*/ 72 h 154"/>
                <a:gd name="T38" fmla="*/ 64 w 172"/>
                <a:gd name="T39" fmla="*/ 60 h 154"/>
                <a:gd name="T40" fmla="*/ 48 w 172"/>
                <a:gd name="T41" fmla="*/ 47 h 154"/>
                <a:gd name="T42" fmla="*/ 43 w 172"/>
                <a:gd name="T43" fmla="*/ 41 h 154"/>
                <a:gd name="T44" fmla="*/ 37 w 172"/>
                <a:gd name="T45" fmla="*/ 34 h 154"/>
                <a:gd name="T46" fmla="*/ 31 w 172"/>
                <a:gd name="T47" fmla="*/ 28 h 154"/>
                <a:gd name="T48" fmla="*/ 24 w 172"/>
                <a:gd name="T49" fmla="*/ 23 h 154"/>
                <a:gd name="T50" fmla="*/ 19 w 172"/>
                <a:gd name="T51" fmla="*/ 17 h 154"/>
                <a:gd name="T52" fmla="*/ 13 w 172"/>
                <a:gd name="T53" fmla="*/ 13 h 154"/>
                <a:gd name="T54" fmla="*/ 6 w 172"/>
                <a:gd name="T55" fmla="*/ 7 h 154"/>
                <a:gd name="T56" fmla="*/ 0 w 172"/>
                <a:gd name="T57" fmla="*/ 1 h 154"/>
                <a:gd name="T58" fmla="*/ 1 w 172"/>
                <a:gd name="T59" fmla="*/ 0 h 154"/>
                <a:gd name="T60" fmla="*/ 4 w 172"/>
                <a:gd name="T61" fmla="*/ 0 h 154"/>
                <a:gd name="T62" fmla="*/ 9 w 172"/>
                <a:gd name="T63" fmla="*/ 1 h 154"/>
                <a:gd name="T64" fmla="*/ 13 w 172"/>
                <a:gd name="T65" fmla="*/ 1 h 15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72"/>
                <a:gd name="T100" fmla="*/ 0 h 154"/>
                <a:gd name="T101" fmla="*/ 172 w 172"/>
                <a:gd name="T102" fmla="*/ 154 h 15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72" h="154">
                  <a:moveTo>
                    <a:pt x="13" y="1"/>
                  </a:moveTo>
                  <a:lnTo>
                    <a:pt x="31" y="17"/>
                  </a:lnTo>
                  <a:lnTo>
                    <a:pt x="48" y="34"/>
                  </a:lnTo>
                  <a:lnTo>
                    <a:pt x="66" y="50"/>
                  </a:lnTo>
                  <a:lnTo>
                    <a:pt x="84" y="65"/>
                  </a:lnTo>
                  <a:lnTo>
                    <a:pt x="101" y="81"/>
                  </a:lnTo>
                  <a:lnTo>
                    <a:pt x="118" y="98"/>
                  </a:lnTo>
                  <a:lnTo>
                    <a:pt x="135" y="114"/>
                  </a:lnTo>
                  <a:lnTo>
                    <a:pt x="154" y="131"/>
                  </a:lnTo>
                  <a:lnTo>
                    <a:pt x="160" y="137"/>
                  </a:lnTo>
                  <a:lnTo>
                    <a:pt x="164" y="141"/>
                  </a:lnTo>
                  <a:lnTo>
                    <a:pt x="168" y="146"/>
                  </a:lnTo>
                  <a:lnTo>
                    <a:pt x="172" y="154"/>
                  </a:lnTo>
                  <a:lnTo>
                    <a:pt x="157" y="141"/>
                  </a:lnTo>
                  <a:lnTo>
                    <a:pt x="140" y="128"/>
                  </a:lnTo>
                  <a:lnTo>
                    <a:pt x="124" y="114"/>
                  </a:lnTo>
                  <a:lnTo>
                    <a:pt x="110" y="99"/>
                  </a:lnTo>
                  <a:lnTo>
                    <a:pt x="94" y="87"/>
                  </a:lnTo>
                  <a:lnTo>
                    <a:pt x="78" y="72"/>
                  </a:lnTo>
                  <a:lnTo>
                    <a:pt x="64" y="60"/>
                  </a:lnTo>
                  <a:lnTo>
                    <a:pt x="48" y="47"/>
                  </a:lnTo>
                  <a:lnTo>
                    <a:pt x="43" y="41"/>
                  </a:lnTo>
                  <a:lnTo>
                    <a:pt x="37" y="34"/>
                  </a:lnTo>
                  <a:lnTo>
                    <a:pt x="31" y="28"/>
                  </a:lnTo>
                  <a:lnTo>
                    <a:pt x="24" y="23"/>
                  </a:lnTo>
                  <a:lnTo>
                    <a:pt x="19" y="17"/>
                  </a:lnTo>
                  <a:lnTo>
                    <a:pt x="13" y="13"/>
                  </a:lnTo>
                  <a:lnTo>
                    <a:pt x="6" y="7"/>
                  </a:lnTo>
                  <a:lnTo>
                    <a:pt x="0" y="1"/>
                  </a:lnTo>
                  <a:lnTo>
                    <a:pt x="1" y="0"/>
                  </a:lnTo>
                  <a:lnTo>
                    <a:pt x="4" y="0"/>
                  </a:lnTo>
                  <a:lnTo>
                    <a:pt x="9" y="1"/>
                  </a:lnTo>
                  <a:lnTo>
                    <a:pt x="13" y="1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8" name="Freeform 725"/>
            <p:cNvSpPr>
              <a:spLocks/>
            </p:cNvSpPr>
            <p:nvPr/>
          </p:nvSpPr>
          <p:spPr bwMode="auto">
            <a:xfrm>
              <a:off x="3509" y="3491"/>
              <a:ext cx="60" cy="10"/>
            </a:xfrm>
            <a:custGeom>
              <a:avLst/>
              <a:gdLst>
                <a:gd name="T0" fmla="*/ 60 w 60"/>
                <a:gd name="T1" fmla="*/ 10 h 10"/>
                <a:gd name="T2" fmla="*/ 54 w 60"/>
                <a:gd name="T3" fmla="*/ 8 h 10"/>
                <a:gd name="T4" fmla="*/ 45 w 60"/>
                <a:gd name="T5" fmla="*/ 8 h 10"/>
                <a:gd name="T6" fmla="*/ 38 w 60"/>
                <a:gd name="T7" fmla="*/ 7 h 10"/>
                <a:gd name="T8" fmla="*/ 30 w 60"/>
                <a:gd name="T9" fmla="*/ 7 h 10"/>
                <a:gd name="T10" fmla="*/ 23 w 60"/>
                <a:gd name="T11" fmla="*/ 5 h 10"/>
                <a:gd name="T12" fmla="*/ 14 w 60"/>
                <a:gd name="T13" fmla="*/ 4 h 10"/>
                <a:gd name="T14" fmla="*/ 7 w 60"/>
                <a:gd name="T15" fmla="*/ 2 h 10"/>
                <a:gd name="T16" fmla="*/ 0 w 60"/>
                <a:gd name="T17" fmla="*/ 0 h 10"/>
                <a:gd name="T18" fmla="*/ 7 w 60"/>
                <a:gd name="T19" fmla="*/ 1 h 10"/>
                <a:gd name="T20" fmla="*/ 16 w 60"/>
                <a:gd name="T21" fmla="*/ 1 h 10"/>
                <a:gd name="T22" fmla="*/ 23 w 60"/>
                <a:gd name="T23" fmla="*/ 2 h 10"/>
                <a:gd name="T24" fmla="*/ 30 w 60"/>
                <a:gd name="T25" fmla="*/ 2 h 10"/>
                <a:gd name="T26" fmla="*/ 38 w 60"/>
                <a:gd name="T27" fmla="*/ 4 h 10"/>
                <a:gd name="T28" fmla="*/ 45 w 60"/>
                <a:gd name="T29" fmla="*/ 5 h 10"/>
                <a:gd name="T30" fmla="*/ 53 w 60"/>
                <a:gd name="T31" fmla="*/ 7 h 10"/>
                <a:gd name="T32" fmla="*/ 60 w 60"/>
                <a:gd name="T33" fmla="*/ 10 h 1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0"/>
                <a:gd name="T52" fmla="*/ 0 h 10"/>
                <a:gd name="T53" fmla="*/ 60 w 60"/>
                <a:gd name="T54" fmla="*/ 10 h 1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0" h="10">
                  <a:moveTo>
                    <a:pt x="60" y="10"/>
                  </a:moveTo>
                  <a:lnTo>
                    <a:pt x="54" y="8"/>
                  </a:lnTo>
                  <a:lnTo>
                    <a:pt x="45" y="8"/>
                  </a:lnTo>
                  <a:lnTo>
                    <a:pt x="38" y="7"/>
                  </a:lnTo>
                  <a:lnTo>
                    <a:pt x="30" y="7"/>
                  </a:lnTo>
                  <a:lnTo>
                    <a:pt x="23" y="5"/>
                  </a:lnTo>
                  <a:lnTo>
                    <a:pt x="14" y="4"/>
                  </a:lnTo>
                  <a:lnTo>
                    <a:pt x="7" y="2"/>
                  </a:lnTo>
                  <a:lnTo>
                    <a:pt x="0" y="0"/>
                  </a:lnTo>
                  <a:lnTo>
                    <a:pt x="7" y="1"/>
                  </a:lnTo>
                  <a:lnTo>
                    <a:pt x="16" y="1"/>
                  </a:lnTo>
                  <a:lnTo>
                    <a:pt x="23" y="2"/>
                  </a:lnTo>
                  <a:lnTo>
                    <a:pt x="30" y="2"/>
                  </a:lnTo>
                  <a:lnTo>
                    <a:pt x="38" y="4"/>
                  </a:lnTo>
                  <a:lnTo>
                    <a:pt x="45" y="5"/>
                  </a:lnTo>
                  <a:lnTo>
                    <a:pt x="53" y="7"/>
                  </a:lnTo>
                  <a:lnTo>
                    <a:pt x="60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9" name="Freeform 726"/>
            <p:cNvSpPr>
              <a:spLocks/>
            </p:cNvSpPr>
            <p:nvPr/>
          </p:nvSpPr>
          <p:spPr bwMode="auto">
            <a:xfrm>
              <a:off x="3244" y="3495"/>
              <a:ext cx="191" cy="169"/>
            </a:xfrm>
            <a:custGeom>
              <a:avLst/>
              <a:gdLst>
                <a:gd name="T0" fmla="*/ 38 w 191"/>
                <a:gd name="T1" fmla="*/ 30 h 169"/>
                <a:gd name="T2" fmla="*/ 57 w 191"/>
                <a:gd name="T3" fmla="*/ 44 h 169"/>
                <a:gd name="T4" fmla="*/ 74 w 191"/>
                <a:gd name="T5" fmla="*/ 60 h 169"/>
                <a:gd name="T6" fmla="*/ 91 w 191"/>
                <a:gd name="T7" fmla="*/ 74 h 169"/>
                <a:gd name="T8" fmla="*/ 108 w 191"/>
                <a:gd name="T9" fmla="*/ 90 h 169"/>
                <a:gd name="T10" fmla="*/ 125 w 191"/>
                <a:gd name="T11" fmla="*/ 105 h 169"/>
                <a:gd name="T12" fmla="*/ 142 w 191"/>
                <a:gd name="T13" fmla="*/ 122 h 169"/>
                <a:gd name="T14" fmla="*/ 159 w 191"/>
                <a:gd name="T15" fmla="*/ 138 h 169"/>
                <a:gd name="T16" fmla="*/ 177 w 191"/>
                <a:gd name="T17" fmla="*/ 154 h 169"/>
                <a:gd name="T18" fmla="*/ 191 w 191"/>
                <a:gd name="T19" fmla="*/ 169 h 169"/>
                <a:gd name="T20" fmla="*/ 181 w 191"/>
                <a:gd name="T21" fmla="*/ 164 h 169"/>
                <a:gd name="T22" fmla="*/ 171 w 191"/>
                <a:gd name="T23" fmla="*/ 155 h 169"/>
                <a:gd name="T24" fmla="*/ 162 w 191"/>
                <a:gd name="T25" fmla="*/ 147 h 169"/>
                <a:gd name="T26" fmla="*/ 152 w 191"/>
                <a:gd name="T27" fmla="*/ 138 h 169"/>
                <a:gd name="T28" fmla="*/ 138 w 191"/>
                <a:gd name="T29" fmla="*/ 128 h 169"/>
                <a:gd name="T30" fmla="*/ 125 w 191"/>
                <a:gd name="T31" fmla="*/ 118 h 169"/>
                <a:gd name="T32" fmla="*/ 112 w 191"/>
                <a:gd name="T33" fmla="*/ 107 h 169"/>
                <a:gd name="T34" fmla="*/ 101 w 191"/>
                <a:gd name="T35" fmla="*/ 95 h 169"/>
                <a:gd name="T36" fmla="*/ 88 w 191"/>
                <a:gd name="T37" fmla="*/ 84 h 169"/>
                <a:gd name="T38" fmla="*/ 75 w 191"/>
                <a:gd name="T39" fmla="*/ 73 h 169"/>
                <a:gd name="T40" fmla="*/ 63 w 191"/>
                <a:gd name="T41" fmla="*/ 63 h 169"/>
                <a:gd name="T42" fmla="*/ 48 w 191"/>
                <a:gd name="T43" fmla="*/ 53 h 169"/>
                <a:gd name="T44" fmla="*/ 43 w 191"/>
                <a:gd name="T45" fmla="*/ 45 h 169"/>
                <a:gd name="T46" fmla="*/ 36 w 191"/>
                <a:gd name="T47" fmla="*/ 40 h 169"/>
                <a:gd name="T48" fmla="*/ 30 w 191"/>
                <a:gd name="T49" fmla="*/ 33 h 169"/>
                <a:gd name="T50" fmla="*/ 23 w 191"/>
                <a:gd name="T51" fmla="*/ 27 h 169"/>
                <a:gd name="T52" fmla="*/ 16 w 191"/>
                <a:gd name="T53" fmla="*/ 21 h 169"/>
                <a:gd name="T54" fmla="*/ 10 w 191"/>
                <a:gd name="T55" fmla="*/ 16 h 169"/>
                <a:gd name="T56" fmla="*/ 4 w 191"/>
                <a:gd name="T57" fmla="*/ 8 h 169"/>
                <a:gd name="T58" fmla="*/ 0 w 191"/>
                <a:gd name="T59" fmla="*/ 0 h 169"/>
                <a:gd name="T60" fmla="*/ 11 w 191"/>
                <a:gd name="T61" fmla="*/ 4 h 169"/>
                <a:gd name="T62" fmla="*/ 20 w 191"/>
                <a:gd name="T63" fmla="*/ 13 h 169"/>
                <a:gd name="T64" fmla="*/ 30 w 191"/>
                <a:gd name="T65" fmla="*/ 23 h 169"/>
                <a:gd name="T66" fmla="*/ 38 w 191"/>
                <a:gd name="T67" fmla="*/ 30 h 16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91"/>
                <a:gd name="T103" fmla="*/ 0 h 169"/>
                <a:gd name="T104" fmla="*/ 191 w 191"/>
                <a:gd name="T105" fmla="*/ 169 h 16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91" h="169">
                  <a:moveTo>
                    <a:pt x="38" y="30"/>
                  </a:moveTo>
                  <a:lnTo>
                    <a:pt x="57" y="44"/>
                  </a:lnTo>
                  <a:lnTo>
                    <a:pt x="74" y="60"/>
                  </a:lnTo>
                  <a:lnTo>
                    <a:pt x="91" y="74"/>
                  </a:lnTo>
                  <a:lnTo>
                    <a:pt x="108" y="90"/>
                  </a:lnTo>
                  <a:lnTo>
                    <a:pt x="125" y="105"/>
                  </a:lnTo>
                  <a:lnTo>
                    <a:pt x="142" y="122"/>
                  </a:lnTo>
                  <a:lnTo>
                    <a:pt x="159" y="138"/>
                  </a:lnTo>
                  <a:lnTo>
                    <a:pt x="177" y="154"/>
                  </a:lnTo>
                  <a:lnTo>
                    <a:pt x="191" y="169"/>
                  </a:lnTo>
                  <a:lnTo>
                    <a:pt x="181" y="164"/>
                  </a:lnTo>
                  <a:lnTo>
                    <a:pt x="171" y="155"/>
                  </a:lnTo>
                  <a:lnTo>
                    <a:pt x="162" y="147"/>
                  </a:lnTo>
                  <a:lnTo>
                    <a:pt x="152" y="138"/>
                  </a:lnTo>
                  <a:lnTo>
                    <a:pt x="138" y="128"/>
                  </a:lnTo>
                  <a:lnTo>
                    <a:pt x="125" y="118"/>
                  </a:lnTo>
                  <a:lnTo>
                    <a:pt x="112" y="107"/>
                  </a:lnTo>
                  <a:lnTo>
                    <a:pt x="101" y="95"/>
                  </a:lnTo>
                  <a:lnTo>
                    <a:pt x="88" y="84"/>
                  </a:lnTo>
                  <a:lnTo>
                    <a:pt x="75" y="73"/>
                  </a:lnTo>
                  <a:lnTo>
                    <a:pt x="63" y="63"/>
                  </a:lnTo>
                  <a:lnTo>
                    <a:pt x="48" y="53"/>
                  </a:lnTo>
                  <a:lnTo>
                    <a:pt x="43" y="45"/>
                  </a:lnTo>
                  <a:lnTo>
                    <a:pt x="36" y="40"/>
                  </a:lnTo>
                  <a:lnTo>
                    <a:pt x="30" y="33"/>
                  </a:lnTo>
                  <a:lnTo>
                    <a:pt x="23" y="27"/>
                  </a:lnTo>
                  <a:lnTo>
                    <a:pt x="16" y="21"/>
                  </a:lnTo>
                  <a:lnTo>
                    <a:pt x="10" y="16"/>
                  </a:lnTo>
                  <a:lnTo>
                    <a:pt x="4" y="8"/>
                  </a:lnTo>
                  <a:lnTo>
                    <a:pt x="0" y="0"/>
                  </a:lnTo>
                  <a:lnTo>
                    <a:pt x="11" y="4"/>
                  </a:lnTo>
                  <a:lnTo>
                    <a:pt x="20" y="13"/>
                  </a:lnTo>
                  <a:lnTo>
                    <a:pt x="30" y="23"/>
                  </a:lnTo>
                  <a:lnTo>
                    <a:pt x="38" y="3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80" name="Freeform 727"/>
            <p:cNvSpPr>
              <a:spLocks/>
            </p:cNvSpPr>
            <p:nvPr/>
          </p:nvSpPr>
          <p:spPr bwMode="auto">
            <a:xfrm>
              <a:off x="2977" y="3511"/>
              <a:ext cx="186" cy="24"/>
            </a:xfrm>
            <a:custGeom>
              <a:avLst/>
              <a:gdLst>
                <a:gd name="T0" fmla="*/ 186 w 186"/>
                <a:gd name="T1" fmla="*/ 4 h 24"/>
                <a:gd name="T2" fmla="*/ 186 w 186"/>
                <a:gd name="T3" fmla="*/ 8 h 24"/>
                <a:gd name="T4" fmla="*/ 186 w 186"/>
                <a:gd name="T5" fmla="*/ 14 h 24"/>
                <a:gd name="T6" fmla="*/ 186 w 186"/>
                <a:gd name="T7" fmla="*/ 18 h 24"/>
                <a:gd name="T8" fmla="*/ 186 w 186"/>
                <a:gd name="T9" fmla="*/ 22 h 24"/>
                <a:gd name="T10" fmla="*/ 184 w 186"/>
                <a:gd name="T11" fmla="*/ 24 h 24"/>
                <a:gd name="T12" fmla="*/ 137 w 186"/>
                <a:gd name="T13" fmla="*/ 22 h 24"/>
                <a:gd name="T14" fmla="*/ 134 w 186"/>
                <a:gd name="T15" fmla="*/ 24 h 24"/>
                <a:gd name="T16" fmla="*/ 117 w 186"/>
                <a:gd name="T17" fmla="*/ 22 h 24"/>
                <a:gd name="T18" fmla="*/ 102 w 186"/>
                <a:gd name="T19" fmla="*/ 22 h 24"/>
                <a:gd name="T20" fmla="*/ 85 w 186"/>
                <a:gd name="T21" fmla="*/ 21 h 24"/>
                <a:gd name="T22" fmla="*/ 69 w 186"/>
                <a:gd name="T23" fmla="*/ 19 h 24"/>
                <a:gd name="T24" fmla="*/ 53 w 186"/>
                <a:gd name="T25" fmla="*/ 19 h 24"/>
                <a:gd name="T26" fmla="*/ 37 w 186"/>
                <a:gd name="T27" fmla="*/ 18 h 24"/>
                <a:gd name="T28" fmla="*/ 20 w 186"/>
                <a:gd name="T29" fmla="*/ 17 h 24"/>
                <a:gd name="T30" fmla="*/ 5 w 186"/>
                <a:gd name="T31" fmla="*/ 15 h 24"/>
                <a:gd name="T32" fmla="*/ 3 w 186"/>
                <a:gd name="T33" fmla="*/ 12 h 24"/>
                <a:gd name="T34" fmla="*/ 2 w 186"/>
                <a:gd name="T35" fmla="*/ 8 h 24"/>
                <a:gd name="T36" fmla="*/ 0 w 186"/>
                <a:gd name="T37" fmla="*/ 5 h 24"/>
                <a:gd name="T38" fmla="*/ 0 w 186"/>
                <a:gd name="T39" fmla="*/ 1 h 24"/>
                <a:gd name="T40" fmla="*/ 6 w 186"/>
                <a:gd name="T41" fmla="*/ 0 h 24"/>
                <a:gd name="T42" fmla="*/ 12 w 186"/>
                <a:gd name="T43" fmla="*/ 0 h 24"/>
                <a:gd name="T44" fmla="*/ 16 w 186"/>
                <a:gd name="T45" fmla="*/ 0 h 24"/>
                <a:gd name="T46" fmla="*/ 22 w 186"/>
                <a:gd name="T47" fmla="*/ 1 h 24"/>
                <a:gd name="T48" fmla="*/ 28 w 186"/>
                <a:gd name="T49" fmla="*/ 1 h 24"/>
                <a:gd name="T50" fmla="*/ 33 w 186"/>
                <a:gd name="T51" fmla="*/ 1 h 24"/>
                <a:gd name="T52" fmla="*/ 39 w 186"/>
                <a:gd name="T53" fmla="*/ 1 h 24"/>
                <a:gd name="T54" fmla="*/ 45 w 186"/>
                <a:gd name="T55" fmla="*/ 1 h 24"/>
                <a:gd name="T56" fmla="*/ 62 w 186"/>
                <a:gd name="T57" fmla="*/ 2 h 24"/>
                <a:gd name="T58" fmla="*/ 80 w 186"/>
                <a:gd name="T59" fmla="*/ 2 h 24"/>
                <a:gd name="T60" fmla="*/ 97 w 186"/>
                <a:gd name="T61" fmla="*/ 4 h 24"/>
                <a:gd name="T62" fmla="*/ 116 w 186"/>
                <a:gd name="T63" fmla="*/ 4 h 24"/>
                <a:gd name="T64" fmla="*/ 133 w 186"/>
                <a:gd name="T65" fmla="*/ 4 h 24"/>
                <a:gd name="T66" fmla="*/ 151 w 186"/>
                <a:gd name="T67" fmla="*/ 4 h 24"/>
                <a:gd name="T68" fmla="*/ 169 w 186"/>
                <a:gd name="T69" fmla="*/ 4 h 24"/>
                <a:gd name="T70" fmla="*/ 186 w 186"/>
                <a:gd name="T71" fmla="*/ 4 h 2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86"/>
                <a:gd name="T109" fmla="*/ 0 h 24"/>
                <a:gd name="T110" fmla="*/ 186 w 186"/>
                <a:gd name="T111" fmla="*/ 24 h 2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86" h="24">
                  <a:moveTo>
                    <a:pt x="186" y="4"/>
                  </a:moveTo>
                  <a:lnTo>
                    <a:pt x="186" y="8"/>
                  </a:lnTo>
                  <a:lnTo>
                    <a:pt x="186" y="14"/>
                  </a:lnTo>
                  <a:lnTo>
                    <a:pt x="186" y="18"/>
                  </a:lnTo>
                  <a:lnTo>
                    <a:pt x="186" y="22"/>
                  </a:lnTo>
                  <a:lnTo>
                    <a:pt x="184" y="24"/>
                  </a:lnTo>
                  <a:lnTo>
                    <a:pt x="137" y="22"/>
                  </a:lnTo>
                  <a:lnTo>
                    <a:pt x="134" y="24"/>
                  </a:lnTo>
                  <a:lnTo>
                    <a:pt x="117" y="22"/>
                  </a:lnTo>
                  <a:lnTo>
                    <a:pt x="102" y="22"/>
                  </a:lnTo>
                  <a:lnTo>
                    <a:pt x="85" y="21"/>
                  </a:lnTo>
                  <a:lnTo>
                    <a:pt x="69" y="19"/>
                  </a:lnTo>
                  <a:lnTo>
                    <a:pt x="53" y="19"/>
                  </a:lnTo>
                  <a:lnTo>
                    <a:pt x="37" y="18"/>
                  </a:lnTo>
                  <a:lnTo>
                    <a:pt x="20" y="17"/>
                  </a:lnTo>
                  <a:lnTo>
                    <a:pt x="5" y="15"/>
                  </a:lnTo>
                  <a:lnTo>
                    <a:pt x="3" y="12"/>
                  </a:lnTo>
                  <a:lnTo>
                    <a:pt x="2" y="8"/>
                  </a:lnTo>
                  <a:lnTo>
                    <a:pt x="0" y="5"/>
                  </a:lnTo>
                  <a:lnTo>
                    <a:pt x="0" y="1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2" y="1"/>
                  </a:lnTo>
                  <a:lnTo>
                    <a:pt x="28" y="1"/>
                  </a:lnTo>
                  <a:lnTo>
                    <a:pt x="33" y="1"/>
                  </a:lnTo>
                  <a:lnTo>
                    <a:pt x="39" y="1"/>
                  </a:lnTo>
                  <a:lnTo>
                    <a:pt x="45" y="1"/>
                  </a:lnTo>
                  <a:lnTo>
                    <a:pt x="62" y="2"/>
                  </a:lnTo>
                  <a:lnTo>
                    <a:pt x="80" y="2"/>
                  </a:lnTo>
                  <a:lnTo>
                    <a:pt x="97" y="4"/>
                  </a:lnTo>
                  <a:lnTo>
                    <a:pt x="116" y="4"/>
                  </a:lnTo>
                  <a:lnTo>
                    <a:pt x="133" y="4"/>
                  </a:lnTo>
                  <a:lnTo>
                    <a:pt x="151" y="4"/>
                  </a:lnTo>
                  <a:lnTo>
                    <a:pt x="169" y="4"/>
                  </a:lnTo>
                  <a:lnTo>
                    <a:pt x="186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81" name="Freeform 728"/>
            <p:cNvSpPr>
              <a:spLocks/>
            </p:cNvSpPr>
            <p:nvPr/>
          </p:nvSpPr>
          <p:spPr bwMode="auto">
            <a:xfrm>
              <a:off x="3507" y="3511"/>
              <a:ext cx="60" cy="12"/>
            </a:xfrm>
            <a:custGeom>
              <a:avLst/>
              <a:gdLst>
                <a:gd name="T0" fmla="*/ 60 w 60"/>
                <a:gd name="T1" fmla="*/ 9 h 12"/>
                <a:gd name="T2" fmla="*/ 60 w 60"/>
                <a:gd name="T3" fmla="*/ 12 h 12"/>
                <a:gd name="T4" fmla="*/ 52 w 60"/>
                <a:gd name="T5" fmla="*/ 11 h 12"/>
                <a:gd name="T6" fmla="*/ 45 w 60"/>
                <a:gd name="T7" fmla="*/ 11 h 12"/>
                <a:gd name="T8" fmla="*/ 36 w 60"/>
                <a:gd name="T9" fmla="*/ 9 h 12"/>
                <a:gd name="T10" fmla="*/ 29 w 60"/>
                <a:gd name="T11" fmla="*/ 8 h 12"/>
                <a:gd name="T12" fmla="*/ 22 w 60"/>
                <a:gd name="T13" fmla="*/ 7 h 12"/>
                <a:gd name="T14" fmla="*/ 15 w 60"/>
                <a:gd name="T15" fmla="*/ 5 h 12"/>
                <a:gd name="T16" fmla="*/ 8 w 60"/>
                <a:gd name="T17" fmla="*/ 2 h 12"/>
                <a:gd name="T18" fmla="*/ 0 w 60"/>
                <a:gd name="T19" fmla="*/ 0 h 12"/>
                <a:gd name="T20" fmla="*/ 8 w 60"/>
                <a:gd name="T21" fmla="*/ 1 h 12"/>
                <a:gd name="T22" fmla="*/ 16 w 60"/>
                <a:gd name="T23" fmla="*/ 2 h 12"/>
                <a:gd name="T24" fmla="*/ 23 w 60"/>
                <a:gd name="T25" fmla="*/ 2 h 12"/>
                <a:gd name="T26" fmla="*/ 30 w 60"/>
                <a:gd name="T27" fmla="*/ 4 h 12"/>
                <a:gd name="T28" fmla="*/ 39 w 60"/>
                <a:gd name="T29" fmla="*/ 5 h 12"/>
                <a:gd name="T30" fmla="*/ 46 w 60"/>
                <a:gd name="T31" fmla="*/ 7 h 12"/>
                <a:gd name="T32" fmla="*/ 53 w 60"/>
                <a:gd name="T33" fmla="*/ 8 h 12"/>
                <a:gd name="T34" fmla="*/ 60 w 60"/>
                <a:gd name="T35" fmla="*/ 9 h 1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0"/>
                <a:gd name="T55" fmla="*/ 0 h 12"/>
                <a:gd name="T56" fmla="*/ 60 w 60"/>
                <a:gd name="T57" fmla="*/ 12 h 1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0" h="12">
                  <a:moveTo>
                    <a:pt x="60" y="9"/>
                  </a:moveTo>
                  <a:lnTo>
                    <a:pt x="60" y="12"/>
                  </a:lnTo>
                  <a:lnTo>
                    <a:pt x="52" y="11"/>
                  </a:lnTo>
                  <a:lnTo>
                    <a:pt x="45" y="11"/>
                  </a:lnTo>
                  <a:lnTo>
                    <a:pt x="36" y="9"/>
                  </a:lnTo>
                  <a:lnTo>
                    <a:pt x="29" y="8"/>
                  </a:lnTo>
                  <a:lnTo>
                    <a:pt x="22" y="7"/>
                  </a:lnTo>
                  <a:lnTo>
                    <a:pt x="15" y="5"/>
                  </a:lnTo>
                  <a:lnTo>
                    <a:pt x="8" y="2"/>
                  </a:lnTo>
                  <a:lnTo>
                    <a:pt x="0" y="0"/>
                  </a:lnTo>
                  <a:lnTo>
                    <a:pt x="8" y="1"/>
                  </a:lnTo>
                  <a:lnTo>
                    <a:pt x="16" y="2"/>
                  </a:lnTo>
                  <a:lnTo>
                    <a:pt x="23" y="2"/>
                  </a:lnTo>
                  <a:lnTo>
                    <a:pt x="30" y="4"/>
                  </a:lnTo>
                  <a:lnTo>
                    <a:pt x="39" y="5"/>
                  </a:lnTo>
                  <a:lnTo>
                    <a:pt x="46" y="7"/>
                  </a:lnTo>
                  <a:lnTo>
                    <a:pt x="53" y="8"/>
                  </a:lnTo>
                  <a:lnTo>
                    <a:pt x="60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82" name="Freeform 729"/>
            <p:cNvSpPr>
              <a:spLocks/>
            </p:cNvSpPr>
            <p:nvPr/>
          </p:nvSpPr>
          <p:spPr bwMode="auto">
            <a:xfrm>
              <a:off x="3235" y="3513"/>
              <a:ext cx="183" cy="166"/>
            </a:xfrm>
            <a:custGeom>
              <a:avLst/>
              <a:gdLst>
                <a:gd name="T0" fmla="*/ 141 w 183"/>
                <a:gd name="T1" fmla="*/ 123 h 166"/>
                <a:gd name="T2" fmla="*/ 153 w 183"/>
                <a:gd name="T3" fmla="*/ 133 h 166"/>
                <a:gd name="T4" fmla="*/ 164 w 183"/>
                <a:gd name="T5" fmla="*/ 143 h 166"/>
                <a:gd name="T6" fmla="*/ 174 w 183"/>
                <a:gd name="T7" fmla="*/ 154 h 166"/>
                <a:gd name="T8" fmla="*/ 183 w 183"/>
                <a:gd name="T9" fmla="*/ 166 h 166"/>
                <a:gd name="T10" fmla="*/ 173 w 183"/>
                <a:gd name="T11" fmla="*/ 160 h 166"/>
                <a:gd name="T12" fmla="*/ 164 w 183"/>
                <a:gd name="T13" fmla="*/ 151 h 166"/>
                <a:gd name="T14" fmla="*/ 156 w 183"/>
                <a:gd name="T15" fmla="*/ 144 h 166"/>
                <a:gd name="T16" fmla="*/ 146 w 183"/>
                <a:gd name="T17" fmla="*/ 136 h 166"/>
                <a:gd name="T18" fmla="*/ 137 w 183"/>
                <a:gd name="T19" fmla="*/ 129 h 166"/>
                <a:gd name="T20" fmla="*/ 129 w 183"/>
                <a:gd name="T21" fmla="*/ 120 h 166"/>
                <a:gd name="T22" fmla="*/ 119 w 183"/>
                <a:gd name="T23" fmla="*/ 113 h 166"/>
                <a:gd name="T24" fmla="*/ 109 w 183"/>
                <a:gd name="T25" fmla="*/ 107 h 166"/>
                <a:gd name="T26" fmla="*/ 94 w 183"/>
                <a:gd name="T27" fmla="*/ 96 h 166"/>
                <a:gd name="T28" fmla="*/ 80 w 183"/>
                <a:gd name="T29" fmla="*/ 83 h 166"/>
                <a:gd name="T30" fmla="*/ 66 w 183"/>
                <a:gd name="T31" fmla="*/ 70 h 166"/>
                <a:gd name="T32" fmla="*/ 52 w 183"/>
                <a:gd name="T33" fmla="*/ 57 h 166"/>
                <a:gd name="T34" fmla="*/ 39 w 183"/>
                <a:gd name="T35" fmla="*/ 43 h 166"/>
                <a:gd name="T36" fmla="*/ 25 w 183"/>
                <a:gd name="T37" fmla="*/ 29 h 166"/>
                <a:gd name="T38" fmla="*/ 12 w 183"/>
                <a:gd name="T39" fmla="*/ 15 h 166"/>
                <a:gd name="T40" fmla="*/ 0 w 183"/>
                <a:gd name="T41" fmla="*/ 0 h 166"/>
                <a:gd name="T42" fmla="*/ 19 w 183"/>
                <a:gd name="T43" fmla="*/ 16 h 166"/>
                <a:gd name="T44" fmla="*/ 36 w 183"/>
                <a:gd name="T45" fmla="*/ 30 h 166"/>
                <a:gd name="T46" fmla="*/ 54 w 183"/>
                <a:gd name="T47" fmla="*/ 46 h 166"/>
                <a:gd name="T48" fmla="*/ 72 w 183"/>
                <a:gd name="T49" fmla="*/ 62 h 166"/>
                <a:gd name="T50" fmla="*/ 89 w 183"/>
                <a:gd name="T51" fmla="*/ 76 h 166"/>
                <a:gd name="T52" fmla="*/ 106 w 183"/>
                <a:gd name="T53" fmla="*/ 92 h 166"/>
                <a:gd name="T54" fmla="*/ 124 w 183"/>
                <a:gd name="T55" fmla="*/ 107 h 166"/>
                <a:gd name="T56" fmla="*/ 141 w 183"/>
                <a:gd name="T57" fmla="*/ 123 h 16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83"/>
                <a:gd name="T88" fmla="*/ 0 h 166"/>
                <a:gd name="T89" fmla="*/ 183 w 183"/>
                <a:gd name="T90" fmla="*/ 166 h 16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83" h="166">
                  <a:moveTo>
                    <a:pt x="141" y="123"/>
                  </a:moveTo>
                  <a:lnTo>
                    <a:pt x="153" y="133"/>
                  </a:lnTo>
                  <a:lnTo>
                    <a:pt x="164" y="143"/>
                  </a:lnTo>
                  <a:lnTo>
                    <a:pt x="174" y="154"/>
                  </a:lnTo>
                  <a:lnTo>
                    <a:pt x="183" y="166"/>
                  </a:lnTo>
                  <a:lnTo>
                    <a:pt x="173" y="160"/>
                  </a:lnTo>
                  <a:lnTo>
                    <a:pt x="164" y="151"/>
                  </a:lnTo>
                  <a:lnTo>
                    <a:pt x="156" y="144"/>
                  </a:lnTo>
                  <a:lnTo>
                    <a:pt x="146" y="136"/>
                  </a:lnTo>
                  <a:lnTo>
                    <a:pt x="137" y="129"/>
                  </a:lnTo>
                  <a:lnTo>
                    <a:pt x="129" y="120"/>
                  </a:lnTo>
                  <a:lnTo>
                    <a:pt x="119" y="113"/>
                  </a:lnTo>
                  <a:lnTo>
                    <a:pt x="109" y="107"/>
                  </a:lnTo>
                  <a:lnTo>
                    <a:pt x="94" y="96"/>
                  </a:lnTo>
                  <a:lnTo>
                    <a:pt x="80" y="83"/>
                  </a:lnTo>
                  <a:lnTo>
                    <a:pt x="66" y="70"/>
                  </a:lnTo>
                  <a:lnTo>
                    <a:pt x="52" y="57"/>
                  </a:lnTo>
                  <a:lnTo>
                    <a:pt x="39" y="43"/>
                  </a:lnTo>
                  <a:lnTo>
                    <a:pt x="25" y="29"/>
                  </a:lnTo>
                  <a:lnTo>
                    <a:pt x="12" y="15"/>
                  </a:lnTo>
                  <a:lnTo>
                    <a:pt x="0" y="0"/>
                  </a:lnTo>
                  <a:lnTo>
                    <a:pt x="19" y="16"/>
                  </a:lnTo>
                  <a:lnTo>
                    <a:pt x="36" y="30"/>
                  </a:lnTo>
                  <a:lnTo>
                    <a:pt x="54" y="46"/>
                  </a:lnTo>
                  <a:lnTo>
                    <a:pt x="72" y="62"/>
                  </a:lnTo>
                  <a:lnTo>
                    <a:pt x="89" y="76"/>
                  </a:lnTo>
                  <a:lnTo>
                    <a:pt x="106" y="92"/>
                  </a:lnTo>
                  <a:lnTo>
                    <a:pt x="124" y="107"/>
                  </a:lnTo>
                  <a:lnTo>
                    <a:pt x="141" y="123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83" name="Freeform 730"/>
            <p:cNvSpPr>
              <a:spLocks/>
            </p:cNvSpPr>
            <p:nvPr/>
          </p:nvSpPr>
          <p:spPr bwMode="auto">
            <a:xfrm>
              <a:off x="2252" y="3532"/>
              <a:ext cx="895" cy="167"/>
            </a:xfrm>
            <a:custGeom>
              <a:avLst/>
              <a:gdLst>
                <a:gd name="T0" fmla="*/ 543 w 895"/>
                <a:gd name="T1" fmla="*/ 24 h 167"/>
                <a:gd name="T2" fmla="*/ 572 w 895"/>
                <a:gd name="T3" fmla="*/ 26 h 167"/>
                <a:gd name="T4" fmla="*/ 600 w 895"/>
                <a:gd name="T5" fmla="*/ 27 h 167"/>
                <a:gd name="T6" fmla="*/ 629 w 895"/>
                <a:gd name="T7" fmla="*/ 28 h 167"/>
                <a:gd name="T8" fmla="*/ 657 w 895"/>
                <a:gd name="T9" fmla="*/ 30 h 167"/>
                <a:gd name="T10" fmla="*/ 686 w 895"/>
                <a:gd name="T11" fmla="*/ 31 h 167"/>
                <a:gd name="T12" fmla="*/ 714 w 895"/>
                <a:gd name="T13" fmla="*/ 34 h 167"/>
                <a:gd name="T14" fmla="*/ 743 w 895"/>
                <a:gd name="T15" fmla="*/ 38 h 167"/>
                <a:gd name="T16" fmla="*/ 774 w 895"/>
                <a:gd name="T17" fmla="*/ 41 h 167"/>
                <a:gd name="T18" fmla="*/ 810 w 895"/>
                <a:gd name="T19" fmla="*/ 44 h 167"/>
                <a:gd name="T20" fmla="*/ 844 w 895"/>
                <a:gd name="T21" fmla="*/ 47 h 167"/>
                <a:gd name="T22" fmla="*/ 878 w 895"/>
                <a:gd name="T23" fmla="*/ 50 h 167"/>
                <a:gd name="T24" fmla="*/ 879 w 895"/>
                <a:gd name="T25" fmla="*/ 60 h 167"/>
                <a:gd name="T26" fmla="*/ 847 w 895"/>
                <a:gd name="T27" fmla="*/ 74 h 167"/>
                <a:gd name="T28" fmla="*/ 814 w 895"/>
                <a:gd name="T29" fmla="*/ 88 h 167"/>
                <a:gd name="T30" fmla="*/ 781 w 895"/>
                <a:gd name="T31" fmla="*/ 102 h 167"/>
                <a:gd name="T32" fmla="*/ 748 w 895"/>
                <a:gd name="T33" fmla="*/ 117 h 167"/>
                <a:gd name="T34" fmla="*/ 715 w 895"/>
                <a:gd name="T35" fmla="*/ 131 h 167"/>
                <a:gd name="T36" fmla="*/ 681 w 895"/>
                <a:gd name="T37" fmla="*/ 145 h 167"/>
                <a:gd name="T38" fmla="*/ 649 w 895"/>
                <a:gd name="T39" fmla="*/ 159 h 167"/>
                <a:gd name="T40" fmla="*/ 613 w 895"/>
                <a:gd name="T41" fmla="*/ 164 h 167"/>
                <a:gd name="T42" fmla="*/ 573 w 895"/>
                <a:gd name="T43" fmla="*/ 158 h 167"/>
                <a:gd name="T44" fmla="*/ 535 w 895"/>
                <a:gd name="T45" fmla="*/ 152 h 167"/>
                <a:gd name="T46" fmla="*/ 495 w 895"/>
                <a:gd name="T47" fmla="*/ 147 h 167"/>
                <a:gd name="T48" fmla="*/ 455 w 895"/>
                <a:gd name="T49" fmla="*/ 141 h 167"/>
                <a:gd name="T50" fmla="*/ 415 w 895"/>
                <a:gd name="T51" fmla="*/ 135 h 167"/>
                <a:gd name="T52" fmla="*/ 375 w 895"/>
                <a:gd name="T53" fmla="*/ 130 h 167"/>
                <a:gd name="T54" fmla="*/ 334 w 895"/>
                <a:gd name="T55" fmla="*/ 125 h 167"/>
                <a:gd name="T56" fmla="*/ 295 w 895"/>
                <a:gd name="T57" fmla="*/ 120 h 167"/>
                <a:gd name="T58" fmla="*/ 260 w 895"/>
                <a:gd name="T59" fmla="*/ 114 h 167"/>
                <a:gd name="T60" fmla="*/ 224 w 895"/>
                <a:gd name="T61" fmla="*/ 110 h 167"/>
                <a:gd name="T62" fmla="*/ 187 w 895"/>
                <a:gd name="T63" fmla="*/ 104 h 167"/>
                <a:gd name="T64" fmla="*/ 151 w 895"/>
                <a:gd name="T65" fmla="*/ 98 h 167"/>
                <a:gd name="T66" fmla="*/ 114 w 895"/>
                <a:gd name="T67" fmla="*/ 94 h 167"/>
                <a:gd name="T68" fmla="*/ 79 w 895"/>
                <a:gd name="T69" fmla="*/ 88 h 167"/>
                <a:gd name="T70" fmla="*/ 42 w 895"/>
                <a:gd name="T71" fmla="*/ 84 h 167"/>
                <a:gd name="T72" fmla="*/ 17 w 895"/>
                <a:gd name="T73" fmla="*/ 80 h 167"/>
                <a:gd name="T74" fmla="*/ 6 w 895"/>
                <a:gd name="T75" fmla="*/ 77 h 167"/>
                <a:gd name="T76" fmla="*/ 9 w 895"/>
                <a:gd name="T77" fmla="*/ 73 h 167"/>
                <a:gd name="T78" fmla="*/ 26 w 895"/>
                <a:gd name="T79" fmla="*/ 67 h 167"/>
                <a:gd name="T80" fmla="*/ 43 w 895"/>
                <a:gd name="T81" fmla="*/ 63 h 167"/>
                <a:gd name="T82" fmla="*/ 61 w 895"/>
                <a:gd name="T83" fmla="*/ 58 h 167"/>
                <a:gd name="T84" fmla="*/ 93 w 895"/>
                <a:gd name="T85" fmla="*/ 48 h 167"/>
                <a:gd name="T86" fmla="*/ 137 w 895"/>
                <a:gd name="T87" fmla="*/ 34 h 167"/>
                <a:gd name="T88" fmla="*/ 183 w 895"/>
                <a:gd name="T89" fmla="*/ 20 h 167"/>
                <a:gd name="T90" fmla="*/ 228 w 895"/>
                <a:gd name="T91" fmla="*/ 6 h 167"/>
                <a:gd name="T92" fmla="*/ 268 w 895"/>
                <a:gd name="T93" fmla="*/ 0 h 167"/>
                <a:gd name="T94" fmla="*/ 304 w 895"/>
                <a:gd name="T95" fmla="*/ 3 h 167"/>
                <a:gd name="T96" fmla="*/ 338 w 895"/>
                <a:gd name="T97" fmla="*/ 6 h 167"/>
                <a:gd name="T98" fmla="*/ 372 w 895"/>
                <a:gd name="T99" fmla="*/ 8 h 167"/>
                <a:gd name="T100" fmla="*/ 408 w 895"/>
                <a:gd name="T101" fmla="*/ 11 h 167"/>
                <a:gd name="T102" fmla="*/ 442 w 895"/>
                <a:gd name="T103" fmla="*/ 16 h 167"/>
                <a:gd name="T104" fmla="*/ 476 w 895"/>
                <a:gd name="T105" fmla="*/ 18 h 167"/>
                <a:gd name="T106" fmla="*/ 512 w 895"/>
                <a:gd name="T107" fmla="*/ 21 h 16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895"/>
                <a:gd name="T163" fmla="*/ 0 h 167"/>
                <a:gd name="T164" fmla="*/ 895 w 895"/>
                <a:gd name="T165" fmla="*/ 167 h 16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895" h="167">
                  <a:moveTo>
                    <a:pt x="529" y="23"/>
                  </a:moveTo>
                  <a:lnTo>
                    <a:pt x="543" y="24"/>
                  </a:lnTo>
                  <a:lnTo>
                    <a:pt x="557" y="24"/>
                  </a:lnTo>
                  <a:lnTo>
                    <a:pt x="572" y="26"/>
                  </a:lnTo>
                  <a:lnTo>
                    <a:pt x="586" y="26"/>
                  </a:lnTo>
                  <a:lnTo>
                    <a:pt x="600" y="27"/>
                  </a:lnTo>
                  <a:lnTo>
                    <a:pt x="614" y="27"/>
                  </a:lnTo>
                  <a:lnTo>
                    <a:pt x="629" y="28"/>
                  </a:lnTo>
                  <a:lnTo>
                    <a:pt x="643" y="28"/>
                  </a:lnTo>
                  <a:lnTo>
                    <a:pt x="657" y="30"/>
                  </a:lnTo>
                  <a:lnTo>
                    <a:pt x="671" y="31"/>
                  </a:lnTo>
                  <a:lnTo>
                    <a:pt x="686" y="31"/>
                  </a:lnTo>
                  <a:lnTo>
                    <a:pt x="700" y="33"/>
                  </a:lnTo>
                  <a:lnTo>
                    <a:pt x="714" y="34"/>
                  </a:lnTo>
                  <a:lnTo>
                    <a:pt x="728" y="36"/>
                  </a:lnTo>
                  <a:lnTo>
                    <a:pt x="743" y="38"/>
                  </a:lnTo>
                  <a:lnTo>
                    <a:pt x="757" y="40"/>
                  </a:lnTo>
                  <a:lnTo>
                    <a:pt x="774" y="41"/>
                  </a:lnTo>
                  <a:lnTo>
                    <a:pt x="792" y="43"/>
                  </a:lnTo>
                  <a:lnTo>
                    <a:pt x="810" y="44"/>
                  </a:lnTo>
                  <a:lnTo>
                    <a:pt x="827" y="45"/>
                  </a:lnTo>
                  <a:lnTo>
                    <a:pt x="844" y="47"/>
                  </a:lnTo>
                  <a:lnTo>
                    <a:pt x="861" y="48"/>
                  </a:lnTo>
                  <a:lnTo>
                    <a:pt x="878" y="50"/>
                  </a:lnTo>
                  <a:lnTo>
                    <a:pt x="895" y="51"/>
                  </a:lnTo>
                  <a:lnTo>
                    <a:pt x="879" y="60"/>
                  </a:lnTo>
                  <a:lnTo>
                    <a:pt x="862" y="67"/>
                  </a:lnTo>
                  <a:lnTo>
                    <a:pt x="847" y="74"/>
                  </a:lnTo>
                  <a:lnTo>
                    <a:pt x="831" y="81"/>
                  </a:lnTo>
                  <a:lnTo>
                    <a:pt x="814" y="88"/>
                  </a:lnTo>
                  <a:lnTo>
                    <a:pt x="797" y="95"/>
                  </a:lnTo>
                  <a:lnTo>
                    <a:pt x="781" y="102"/>
                  </a:lnTo>
                  <a:lnTo>
                    <a:pt x="764" y="110"/>
                  </a:lnTo>
                  <a:lnTo>
                    <a:pt x="748" y="117"/>
                  </a:lnTo>
                  <a:lnTo>
                    <a:pt x="731" y="124"/>
                  </a:lnTo>
                  <a:lnTo>
                    <a:pt x="715" y="131"/>
                  </a:lnTo>
                  <a:lnTo>
                    <a:pt x="698" y="138"/>
                  </a:lnTo>
                  <a:lnTo>
                    <a:pt x="681" y="145"/>
                  </a:lnTo>
                  <a:lnTo>
                    <a:pt x="666" y="152"/>
                  </a:lnTo>
                  <a:lnTo>
                    <a:pt x="649" y="159"/>
                  </a:lnTo>
                  <a:lnTo>
                    <a:pt x="633" y="167"/>
                  </a:lnTo>
                  <a:lnTo>
                    <a:pt x="613" y="164"/>
                  </a:lnTo>
                  <a:lnTo>
                    <a:pt x="593" y="161"/>
                  </a:lnTo>
                  <a:lnTo>
                    <a:pt x="573" y="158"/>
                  </a:lnTo>
                  <a:lnTo>
                    <a:pt x="553" y="155"/>
                  </a:lnTo>
                  <a:lnTo>
                    <a:pt x="535" y="152"/>
                  </a:lnTo>
                  <a:lnTo>
                    <a:pt x="515" y="150"/>
                  </a:lnTo>
                  <a:lnTo>
                    <a:pt x="495" y="147"/>
                  </a:lnTo>
                  <a:lnTo>
                    <a:pt x="475" y="144"/>
                  </a:lnTo>
                  <a:lnTo>
                    <a:pt x="455" y="141"/>
                  </a:lnTo>
                  <a:lnTo>
                    <a:pt x="435" y="138"/>
                  </a:lnTo>
                  <a:lnTo>
                    <a:pt x="415" y="135"/>
                  </a:lnTo>
                  <a:lnTo>
                    <a:pt x="395" y="132"/>
                  </a:lnTo>
                  <a:lnTo>
                    <a:pt x="375" y="130"/>
                  </a:lnTo>
                  <a:lnTo>
                    <a:pt x="354" y="128"/>
                  </a:lnTo>
                  <a:lnTo>
                    <a:pt x="334" y="125"/>
                  </a:lnTo>
                  <a:lnTo>
                    <a:pt x="314" y="122"/>
                  </a:lnTo>
                  <a:lnTo>
                    <a:pt x="295" y="120"/>
                  </a:lnTo>
                  <a:lnTo>
                    <a:pt x="278" y="117"/>
                  </a:lnTo>
                  <a:lnTo>
                    <a:pt x="260" y="114"/>
                  </a:lnTo>
                  <a:lnTo>
                    <a:pt x="242" y="112"/>
                  </a:lnTo>
                  <a:lnTo>
                    <a:pt x="224" y="110"/>
                  </a:lnTo>
                  <a:lnTo>
                    <a:pt x="205" y="107"/>
                  </a:lnTo>
                  <a:lnTo>
                    <a:pt x="187" y="104"/>
                  </a:lnTo>
                  <a:lnTo>
                    <a:pt x="170" y="101"/>
                  </a:lnTo>
                  <a:lnTo>
                    <a:pt x="151" y="98"/>
                  </a:lnTo>
                  <a:lnTo>
                    <a:pt x="133" y="95"/>
                  </a:lnTo>
                  <a:lnTo>
                    <a:pt x="114" y="94"/>
                  </a:lnTo>
                  <a:lnTo>
                    <a:pt x="97" y="91"/>
                  </a:lnTo>
                  <a:lnTo>
                    <a:pt x="79" y="88"/>
                  </a:lnTo>
                  <a:lnTo>
                    <a:pt x="60" y="85"/>
                  </a:lnTo>
                  <a:lnTo>
                    <a:pt x="42" y="84"/>
                  </a:lnTo>
                  <a:lnTo>
                    <a:pt x="23" y="81"/>
                  </a:lnTo>
                  <a:lnTo>
                    <a:pt x="17" y="80"/>
                  </a:lnTo>
                  <a:lnTo>
                    <a:pt x="12" y="78"/>
                  </a:lnTo>
                  <a:lnTo>
                    <a:pt x="6" y="77"/>
                  </a:lnTo>
                  <a:lnTo>
                    <a:pt x="0" y="75"/>
                  </a:lnTo>
                  <a:lnTo>
                    <a:pt x="9" y="73"/>
                  </a:lnTo>
                  <a:lnTo>
                    <a:pt x="17" y="70"/>
                  </a:lnTo>
                  <a:lnTo>
                    <a:pt x="26" y="67"/>
                  </a:lnTo>
                  <a:lnTo>
                    <a:pt x="34" y="65"/>
                  </a:lnTo>
                  <a:lnTo>
                    <a:pt x="43" y="63"/>
                  </a:lnTo>
                  <a:lnTo>
                    <a:pt x="53" y="61"/>
                  </a:lnTo>
                  <a:lnTo>
                    <a:pt x="61" y="58"/>
                  </a:lnTo>
                  <a:lnTo>
                    <a:pt x="70" y="55"/>
                  </a:lnTo>
                  <a:lnTo>
                    <a:pt x="93" y="48"/>
                  </a:lnTo>
                  <a:lnTo>
                    <a:pt x="116" y="41"/>
                  </a:lnTo>
                  <a:lnTo>
                    <a:pt x="137" y="34"/>
                  </a:lnTo>
                  <a:lnTo>
                    <a:pt x="160" y="27"/>
                  </a:lnTo>
                  <a:lnTo>
                    <a:pt x="183" y="20"/>
                  </a:lnTo>
                  <a:lnTo>
                    <a:pt x="205" y="13"/>
                  </a:lnTo>
                  <a:lnTo>
                    <a:pt x="228" y="6"/>
                  </a:lnTo>
                  <a:lnTo>
                    <a:pt x="251" y="0"/>
                  </a:lnTo>
                  <a:lnTo>
                    <a:pt x="268" y="0"/>
                  </a:lnTo>
                  <a:lnTo>
                    <a:pt x="287" y="1"/>
                  </a:lnTo>
                  <a:lnTo>
                    <a:pt x="304" y="3"/>
                  </a:lnTo>
                  <a:lnTo>
                    <a:pt x="321" y="4"/>
                  </a:lnTo>
                  <a:lnTo>
                    <a:pt x="338" y="6"/>
                  </a:lnTo>
                  <a:lnTo>
                    <a:pt x="355" y="7"/>
                  </a:lnTo>
                  <a:lnTo>
                    <a:pt x="372" y="8"/>
                  </a:lnTo>
                  <a:lnTo>
                    <a:pt x="391" y="10"/>
                  </a:lnTo>
                  <a:lnTo>
                    <a:pt x="408" y="11"/>
                  </a:lnTo>
                  <a:lnTo>
                    <a:pt x="425" y="14"/>
                  </a:lnTo>
                  <a:lnTo>
                    <a:pt x="442" y="16"/>
                  </a:lnTo>
                  <a:lnTo>
                    <a:pt x="459" y="17"/>
                  </a:lnTo>
                  <a:lnTo>
                    <a:pt x="476" y="18"/>
                  </a:lnTo>
                  <a:lnTo>
                    <a:pt x="493" y="20"/>
                  </a:lnTo>
                  <a:lnTo>
                    <a:pt x="512" y="21"/>
                  </a:lnTo>
                  <a:lnTo>
                    <a:pt x="529" y="23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84" name="Freeform 731"/>
            <p:cNvSpPr>
              <a:spLocks/>
            </p:cNvSpPr>
            <p:nvPr/>
          </p:nvSpPr>
          <p:spPr bwMode="auto">
            <a:xfrm>
              <a:off x="3512" y="3533"/>
              <a:ext cx="74" cy="19"/>
            </a:xfrm>
            <a:custGeom>
              <a:avLst/>
              <a:gdLst>
                <a:gd name="T0" fmla="*/ 74 w 74"/>
                <a:gd name="T1" fmla="*/ 19 h 19"/>
                <a:gd name="T2" fmla="*/ 67 w 74"/>
                <a:gd name="T3" fmla="*/ 17 h 19"/>
                <a:gd name="T4" fmla="*/ 61 w 74"/>
                <a:gd name="T5" fmla="*/ 17 h 19"/>
                <a:gd name="T6" fmla="*/ 54 w 74"/>
                <a:gd name="T7" fmla="*/ 16 h 19"/>
                <a:gd name="T8" fmla="*/ 48 w 74"/>
                <a:gd name="T9" fmla="*/ 15 h 19"/>
                <a:gd name="T10" fmla="*/ 41 w 74"/>
                <a:gd name="T11" fmla="*/ 13 h 19"/>
                <a:gd name="T12" fmla="*/ 34 w 74"/>
                <a:gd name="T13" fmla="*/ 12 h 19"/>
                <a:gd name="T14" fmla="*/ 28 w 74"/>
                <a:gd name="T15" fmla="*/ 10 h 19"/>
                <a:gd name="T16" fmla="*/ 21 w 74"/>
                <a:gd name="T17" fmla="*/ 9 h 19"/>
                <a:gd name="T18" fmla="*/ 15 w 74"/>
                <a:gd name="T19" fmla="*/ 7 h 19"/>
                <a:gd name="T20" fmla="*/ 10 w 74"/>
                <a:gd name="T21" fmla="*/ 6 h 19"/>
                <a:gd name="T22" fmla="*/ 4 w 74"/>
                <a:gd name="T23" fmla="*/ 5 h 19"/>
                <a:gd name="T24" fmla="*/ 0 w 74"/>
                <a:gd name="T25" fmla="*/ 2 h 19"/>
                <a:gd name="T26" fmla="*/ 1 w 74"/>
                <a:gd name="T27" fmla="*/ 0 h 19"/>
                <a:gd name="T28" fmla="*/ 10 w 74"/>
                <a:gd name="T29" fmla="*/ 2 h 19"/>
                <a:gd name="T30" fmla="*/ 20 w 74"/>
                <a:gd name="T31" fmla="*/ 5 h 19"/>
                <a:gd name="T32" fmla="*/ 28 w 74"/>
                <a:gd name="T33" fmla="*/ 6 h 19"/>
                <a:gd name="T34" fmla="*/ 38 w 74"/>
                <a:gd name="T35" fmla="*/ 9 h 19"/>
                <a:gd name="T36" fmla="*/ 47 w 74"/>
                <a:gd name="T37" fmla="*/ 10 h 19"/>
                <a:gd name="T38" fmla="*/ 57 w 74"/>
                <a:gd name="T39" fmla="*/ 13 h 19"/>
                <a:gd name="T40" fmla="*/ 65 w 74"/>
                <a:gd name="T41" fmla="*/ 16 h 19"/>
                <a:gd name="T42" fmla="*/ 74 w 74"/>
                <a:gd name="T43" fmla="*/ 19 h 1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4"/>
                <a:gd name="T67" fmla="*/ 0 h 19"/>
                <a:gd name="T68" fmla="*/ 74 w 74"/>
                <a:gd name="T69" fmla="*/ 19 h 1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4" h="19">
                  <a:moveTo>
                    <a:pt x="74" y="19"/>
                  </a:moveTo>
                  <a:lnTo>
                    <a:pt x="67" y="17"/>
                  </a:lnTo>
                  <a:lnTo>
                    <a:pt x="61" y="17"/>
                  </a:lnTo>
                  <a:lnTo>
                    <a:pt x="54" y="16"/>
                  </a:lnTo>
                  <a:lnTo>
                    <a:pt x="48" y="15"/>
                  </a:lnTo>
                  <a:lnTo>
                    <a:pt x="41" y="13"/>
                  </a:lnTo>
                  <a:lnTo>
                    <a:pt x="34" y="12"/>
                  </a:lnTo>
                  <a:lnTo>
                    <a:pt x="28" y="10"/>
                  </a:lnTo>
                  <a:lnTo>
                    <a:pt x="21" y="9"/>
                  </a:lnTo>
                  <a:lnTo>
                    <a:pt x="15" y="7"/>
                  </a:lnTo>
                  <a:lnTo>
                    <a:pt x="10" y="6"/>
                  </a:lnTo>
                  <a:lnTo>
                    <a:pt x="4" y="5"/>
                  </a:lnTo>
                  <a:lnTo>
                    <a:pt x="0" y="2"/>
                  </a:lnTo>
                  <a:lnTo>
                    <a:pt x="1" y="0"/>
                  </a:lnTo>
                  <a:lnTo>
                    <a:pt x="10" y="2"/>
                  </a:lnTo>
                  <a:lnTo>
                    <a:pt x="20" y="5"/>
                  </a:lnTo>
                  <a:lnTo>
                    <a:pt x="28" y="6"/>
                  </a:lnTo>
                  <a:lnTo>
                    <a:pt x="38" y="9"/>
                  </a:lnTo>
                  <a:lnTo>
                    <a:pt x="47" y="10"/>
                  </a:lnTo>
                  <a:lnTo>
                    <a:pt x="57" y="13"/>
                  </a:lnTo>
                  <a:lnTo>
                    <a:pt x="65" y="16"/>
                  </a:lnTo>
                  <a:lnTo>
                    <a:pt x="74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85" name="Freeform 732"/>
            <p:cNvSpPr>
              <a:spLocks/>
            </p:cNvSpPr>
            <p:nvPr/>
          </p:nvSpPr>
          <p:spPr bwMode="auto">
            <a:xfrm>
              <a:off x="2489" y="3536"/>
              <a:ext cx="588" cy="77"/>
            </a:xfrm>
            <a:custGeom>
              <a:avLst/>
              <a:gdLst>
                <a:gd name="T0" fmla="*/ 17 w 588"/>
                <a:gd name="T1" fmla="*/ 4 h 77"/>
                <a:gd name="T2" fmla="*/ 14 w 588"/>
                <a:gd name="T3" fmla="*/ 10 h 77"/>
                <a:gd name="T4" fmla="*/ 27 w 588"/>
                <a:gd name="T5" fmla="*/ 12 h 77"/>
                <a:gd name="T6" fmla="*/ 42 w 588"/>
                <a:gd name="T7" fmla="*/ 12 h 77"/>
                <a:gd name="T8" fmla="*/ 60 w 588"/>
                <a:gd name="T9" fmla="*/ 12 h 77"/>
                <a:gd name="T10" fmla="*/ 68 w 588"/>
                <a:gd name="T11" fmla="*/ 7 h 77"/>
                <a:gd name="T12" fmla="*/ 84 w 588"/>
                <a:gd name="T13" fmla="*/ 14 h 77"/>
                <a:gd name="T14" fmla="*/ 94 w 588"/>
                <a:gd name="T15" fmla="*/ 12 h 77"/>
                <a:gd name="T16" fmla="*/ 102 w 588"/>
                <a:gd name="T17" fmla="*/ 13 h 77"/>
                <a:gd name="T18" fmla="*/ 105 w 588"/>
                <a:gd name="T19" fmla="*/ 16 h 77"/>
                <a:gd name="T20" fmla="*/ 122 w 588"/>
                <a:gd name="T21" fmla="*/ 16 h 77"/>
                <a:gd name="T22" fmla="*/ 131 w 588"/>
                <a:gd name="T23" fmla="*/ 16 h 77"/>
                <a:gd name="T24" fmla="*/ 139 w 588"/>
                <a:gd name="T25" fmla="*/ 20 h 77"/>
                <a:gd name="T26" fmla="*/ 154 w 588"/>
                <a:gd name="T27" fmla="*/ 16 h 77"/>
                <a:gd name="T28" fmla="*/ 162 w 588"/>
                <a:gd name="T29" fmla="*/ 19 h 77"/>
                <a:gd name="T30" fmla="*/ 172 w 588"/>
                <a:gd name="T31" fmla="*/ 23 h 77"/>
                <a:gd name="T32" fmla="*/ 182 w 588"/>
                <a:gd name="T33" fmla="*/ 20 h 77"/>
                <a:gd name="T34" fmla="*/ 192 w 588"/>
                <a:gd name="T35" fmla="*/ 20 h 77"/>
                <a:gd name="T36" fmla="*/ 206 w 588"/>
                <a:gd name="T37" fmla="*/ 26 h 77"/>
                <a:gd name="T38" fmla="*/ 216 w 588"/>
                <a:gd name="T39" fmla="*/ 23 h 77"/>
                <a:gd name="T40" fmla="*/ 225 w 588"/>
                <a:gd name="T41" fmla="*/ 27 h 77"/>
                <a:gd name="T42" fmla="*/ 249 w 588"/>
                <a:gd name="T43" fmla="*/ 30 h 77"/>
                <a:gd name="T44" fmla="*/ 265 w 588"/>
                <a:gd name="T45" fmla="*/ 29 h 77"/>
                <a:gd name="T46" fmla="*/ 286 w 588"/>
                <a:gd name="T47" fmla="*/ 32 h 77"/>
                <a:gd name="T48" fmla="*/ 307 w 588"/>
                <a:gd name="T49" fmla="*/ 36 h 77"/>
                <a:gd name="T50" fmla="*/ 326 w 588"/>
                <a:gd name="T51" fmla="*/ 33 h 77"/>
                <a:gd name="T52" fmla="*/ 343 w 588"/>
                <a:gd name="T53" fmla="*/ 39 h 77"/>
                <a:gd name="T54" fmla="*/ 353 w 588"/>
                <a:gd name="T55" fmla="*/ 34 h 77"/>
                <a:gd name="T56" fmla="*/ 362 w 588"/>
                <a:gd name="T57" fmla="*/ 37 h 77"/>
                <a:gd name="T58" fmla="*/ 374 w 588"/>
                <a:gd name="T59" fmla="*/ 43 h 77"/>
                <a:gd name="T60" fmla="*/ 383 w 588"/>
                <a:gd name="T61" fmla="*/ 36 h 77"/>
                <a:gd name="T62" fmla="*/ 394 w 588"/>
                <a:gd name="T63" fmla="*/ 46 h 77"/>
                <a:gd name="T64" fmla="*/ 412 w 588"/>
                <a:gd name="T65" fmla="*/ 44 h 77"/>
                <a:gd name="T66" fmla="*/ 420 w 588"/>
                <a:gd name="T67" fmla="*/ 40 h 77"/>
                <a:gd name="T68" fmla="*/ 433 w 588"/>
                <a:gd name="T69" fmla="*/ 49 h 77"/>
                <a:gd name="T70" fmla="*/ 444 w 588"/>
                <a:gd name="T71" fmla="*/ 44 h 77"/>
                <a:gd name="T72" fmla="*/ 453 w 588"/>
                <a:gd name="T73" fmla="*/ 49 h 77"/>
                <a:gd name="T74" fmla="*/ 460 w 588"/>
                <a:gd name="T75" fmla="*/ 53 h 77"/>
                <a:gd name="T76" fmla="*/ 474 w 588"/>
                <a:gd name="T77" fmla="*/ 47 h 77"/>
                <a:gd name="T78" fmla="*/ 481 w 588"/>
                <a:gd name="T79" fmla="*/ 51 h 77"/>
                <a:gd name="T80" fmla="*/ 486 w 588"/>
                <a:gd name="T81" fmla="*/ 57 h 77"/>
                <a:gd name="T82" fmla="*/ 498 w 588"/>
                <a:gd name="T83" fmla="*/ 59 h 77"/>
                <a:gd name="T84" fmla="*/ 508 w 588"/>
                <a:gd name="T85" fmla="*/ 50 h 77"/>
                <a:gd name="T86" fmla="*/ 514 w 588"/>
                <a:gd name="T87" fmla="*/ 56 h 77"/>
                <a:gd name="T88" fmla="*/ 541 w 588"/>
                <a:gd name="T89" fmla="*/ 64 h 77"/>
                <a:gd name="T90" fmla="*/ 570 w 588"/>
                <a:gd name="T91" fmla="*/ 54 h 77"/>
                <a:gd name="T92" fmla="*/ 584 w 588"/>
                <a:gd name="T93" fmla="*/ 51 h 77"/>
                <a:gd name="T94" fmla="*/ 587 w 588"/>
                <a:gd name="T95" fmla="*/ 59 h 77"/>
                <a:gd name="T96" fmla="*/ 580 w 588"/>
                <a:gd name="T97" fmla="*/ 66 h 77"/>
                <a:gd name="T98" fmla="*/ 491 w 588"/>
                <a:gd name="T99" fmla="*/ 71 h 77"/>
                <a:gd name="T100" fmla="*/ 412 w 588"/>
                <a:gd name="T101" fmla="*/ 61 h 77"/>
                <a:gd name="T102" fmla="*/ 330 w 588"/>
                <a:gd name="T103" fmla="*/ 50 h 77"/>
                <a:gd name="T104" fmla="*/ 249 w 588"/>
                <a:gd name="T105" fmla="*/ 40 h 77"/>
                <a:gd name="T106" fmla="*/ 166 w 588"/>
                <a:gd name="T107" fmla="*/ 33 h 77"/>
                <a:gd name="T108" fmla="*/ 98 w 588"/>
                <a:gd name="T109" fmla="*/ 27 h 77"/>
                <a:gd name="T110" fmla="*/ 57 w 588"/>
                <a:gd name="T111" fmla="*/ 23 h 77"/>
                <a:gd name="T112" fmla="*/ 14 w 588"/>
                <a:gd name="T113" fmla="*/ 20 h 77"/>
                <a:gd name="T114" fmla="*/ 0 w 588"/>
                <a:gd name="T115" fmla="*/ 12 h 77"/>
                <a:gd name="T116" fmla="*/ 5 w 588"/>
                <a:gd name="T117" fmla="*/ 3 h 77"/>
                <a:gd name="T118" fmla="*/ 21 w 588"/>
                <a:gd name="T119" fmla="*/ 2 h 7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88"/>
                <a:gd name="T181" fmla="*/ 0 h 77"/>
                <a:gd name="T182" fmla="*/ 588 w 588"/>
                <a:gd name="T183" fmla="*/ 77 h 7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88" h="77">
                  <a:moveTo>
                    <a:pt x="21" y="2"/>
                  </a:moveTo>
                  <a:lnTo>
                    <a:pt x="20" y="4"/>
                  </a:lnTo>
                  <a:lnTo>
                    <a:pt x="17" y="4"/>
                  </a:lnTo>
                  <a:lnTo>
                    <a:pt x="13" y="4"/>
                  </a:lnTo>
                  <a:lnTo>
                    <a:pt x="10" y="7"/>
                  </a:lnTo>
                  <a:lnTo>
                    <a:pt x="14" y="10"/>
                  </a:lnTo>
                  <a:lnTo>
                    <a:pt x="18" y="12"/>
                  </a:lnTo>
                  <a:lnTo>
                    <a:pt x="23" y="12"/>
                  </a:lnTo>
                  <a:lnTo>
                    <a:pt x="27" y="12"/>
                  </a:lnTo>
                  <a:lnTo>
                    <a:pt x="34" y="4"/>
                  </a:lnTo>
                  <a:lnTo>
                    <a:pt x="37" y="10"/>
                  </a:lnTo>
                  <a:lnTo>
                    <a:pt x="42" y="12"/>
                  </a:lnTo>
                  <a:lnTo>
                    <a:pt x="50" y="13"/>
                  </a:lnTo>
                  <a:lnTo>
                    <a:pt x="55" y="13"/>
                  </a:lnTo>
                  <a:lnTo>
                    <a:pt x="60" y="12"/>
                  </a:lnTo>
                  <a:lnTo>
                    <a:pt x="62" y="10"/>
                  </a:lnTo>
                  <a:lnTo>
                    <a:pt x="64" y="7"/>
                  </a:lnTo>
                  <a:lnTo>
                    <a:pt x="68" y="7"/>
                  </a:lnTo>
                  <a:lnTo>
                    <a:pt x="71" y="13"/>
                  </a:lnTo>
                  <a:lnTo>
                    <a:pt x="77" y="14"/>
                  </a:lnTo>
                  <a:lnTo>
                    <a:pt x="84" y="14"/>
                  </a:lnTo>
                  <a:lnTo>
                    <a:pt x="90" y="16"/>
                  </a:lnTo>
                  <a:lnTo>
                    <a:pt x="91" y="13"/>
                  </a:lnTo>
                  <a:lnTo>
                    <a:pt x="94" y="12"/>
                  </a:lnTo>
                  <a:lnTo>
                    <a:pt x="98" y="10"/>
                  </a:lnTo>
                  <a:lnTo>
                    <a:pt x="101" y="12"/>
                  </a:lnTo>
                  <a:lnTo>
                    <a:pt x="102" y="13"/>
                  </a:lnTo>
                  <a:lnTo>
                    <a:pt x="102" y="14"/>
                  </a:lnTo>
                  <a:lnTo>
                    <a:pt x="104" y="16"/>
                  </a:lnTo>
                  <a:lnTo>
                    <a:pt x="105" y="16"/>
                  </a:lnTo>
                  <a:lnTo>
                    <a:pt x="111" y="16"/>
                  </a:lnTo>
                  <a:lnTo>
                    <a:pt x="117" y="17"/>
                  </a:lnTo>
                  <a:lnTo>
                    <a:pt x="122" y="16"/>
                  </a:lnTo>
                  <a:lnTo>
                    <a:pt x="127" y="13"/>
                  </a:lnTo>
                  <a:lnTo>
                    <a:pt x="129" y="13"/>
                  </a:lnTo>
                  <a:lnTo>
                    <a:pt x="131" y="16"/>
                  </a:lnTo>
                  <a:lnTo>
                    <a:pt x="132" y="19"/>
                  </a:lnTo>
                  <a:lnTo>
                    <a:pt x="134" y="20"/>
                  </a:lnTo>
                  <a:lnTo>
                    <a:pt x="139" y="20"/>
                  </a:lnTo>
                  <a:lnTo>
                    <a:pt x="145" y="22"/>
                  </a:lnTo>
                  <a:lnTo>
                    <a:pt x="149" y="20"/>
                  </a:lnTo>
                  <a:lnTo>
                    <a:pt x="154" y="16"/>
                  </a:lnTo>
                  <a:lnTo>
                    <a:pt x="158" y="14"/>
                  </a:lnTo>
                  <a:lnTo>
                    <a:pt x="161" y="16"/>
                  </a:lnTo>
                  <a:lnTo>
                    <a:pt x="162" y="19"/>
                  </a:lnTo>
                  <a:lnTo>
                    <a:pt x="164" y="22"/>
                  </a:lnTo>
                  <a:lnTo>
                    <a:pt x="168" y="23"/>
                  </a:lnTo>
                  <a:lnTo>
                    <a:pt x="172" y="23"/>
                  </a:lnTo>
                  <a:lnTo>
                    <a:pt x="175" y="23"/>
                  </a:lnTo>
                  <a:lnTo>
                    <a:pt x="179" y="23"/>
                  </a:lnTo>
                  <a:lnTo>
                    <a:pt x="182" y="20"/>
                  </a:lnTo>
                  <a:lnTo>
                    <a:pt x="185" y="19"/>
                  </a:lnTo>
                  <a:lnTo>
                    <a:pt x="189" y="19"/>
                  </a:lnTo>
                  <a:lnTo>
                    <a:pt x="192" y="20"/>
                  </a:lnTo>
                  <a:lnTo>
                    <a:pt x="195" y="24"/>
                  </a:lnTo>
                  <a:lnTo>
                    <a:pt x="201" y="26"/>
                  </a:lnTo>
                  <a:lnTo>
                    <a:pt x="206" y="26"/>
                  </a:lnTo>
                  <a:lnTo>
                    <a:pt x="212" y="26"/>
                  </a:lnTo>
                  <a:lnTo>
                    <a:pt x="213" y="24"/>
                  </a:lnTo>
                  <a:lnTo>
                    <a:pt x="216" y="23"/>
                  </a:lnTo>
                  <a:lnTo>
                    <a:pt x="218" y="22"/>
                  </a:lnTo>
                  <a:lnTo>
                    <a:pt x="221" y="22"/>
                  </a:lnTo>
                  <a:lnTo>
                    <a:pt x="225" y="27"/>
                  </a:lnTo>
                  <a:lnTo>
                    <a:pt x="233" y="29"/>
                  </a:lnTo>
                  <a:lnTo>
                    <a:pt x="241" y="29"/>
                  </a:lnTo>
                  <a:lnTo>
                    <a:pt x="249" y="30"/>
                  </a:lnTo>
                  <a:lnTo>
                    <a:pt x="253" y="27"/>
                  </a:lnTo>
                  <a:lnTo>
                    <a:pt x="259" y="26"/>
                  </a:lnTo>
                  <a:lnTo>
                    <a:pt x="265" y="29"/>
                  </a:lnTo>
                  <a:lnTo>
                    <a:pt x="269" y="32"/>
                  </a:lnTo>
                  <a:lnTo>
                    <a:pt x="278" y="33"/>
                  </a:lnTo>
                  <a:lnTo>
                    <a:pt x="286" y="32"/>
                  </a:lnTo>
                  <a:lnTo>
                    <a:pt x="295" y="30"/>
                  </a:lnTo>
                  <a:lnTo>
                    <a:pt x="300" y="34"/>
                  </a:lnTo>
                  <a:lnTo>
                    <a:pt x="307" y="36"/>
                  </a:lnTo>
                  <a:lnTo>
                    <a:pt x="315" y="36"/>
                  </a:lnTo>
                  <a:lnTo>
                    <a:pt x="320" y="36"/>
                  </a:lnTo>
                  <a:lnTo>
                    <a:pt x="326" y="33"/>
                  </a:lnTo>
                  <a:lnTo>
                    <a:pt x="330" y="37"/>
                  </a:lnTo>
                  <a:lnTo>
                    <a:pt x="336" y="39"/>
                  </a:lnTo>
                  <a:lnTo>
                    <a:pt x="343" y="39"/>
                  </a:lnTo>
                  <a:lnTo>
                    <a:pt x="349" y="39"/>
                  </a:lnTo>
                  <a:lnTo>
                    <a:pt x="352" y="37"/>
                  </a:lnTo>
                  <a:lnTo>
                    <a:pt x="353" y="34"/>
                  </a:lnTo>
                  <a:lnTo>
                    <a:pt x="356" y="33"/>
                  </a:lnTo>
                  <a:lnTo>
                    <a:pt x="359" y="33"/>
                  </a:lnTo>
                  <a:lnTo>
                    <a:pt x="362" y="37"/>
                  </a:lnTo>
                  <a:lnTo>
                    <a:pt x="364" y="40"/>
                  </a:lnTo>
                  <a:lnTo>
                    <a:pt x="369" y="43"/>
                  </a:lnTo>
                  <a:lnTo>
                    <a:pt x="374" y="43"/>
                  </a:lnTo>
                  <a:lnTo>
                    <a:pt x="377" y="41"/>
                  </a:lnTo>
                  <a:lnTo>
                    <a:pt x="380" y="39"/>
                  </a:lnTo>
                  <a:lnTo>
                    <a:pt x="383" y="36"/>
                  </a:lnTo>
                  <a:lnTo>
                    <a:pt x="387" y="37"/>
                  </a:lnTo>
                  <a:lnTo>
                    <a:pt x="389" y="44"/>
                  </a:lnTo>
                  <a:lnTo>
                    <a:pt x="394" y="46"/>
                  </a:lnTo>
                  <a:lnTo>
                    <a:pt x="402" y="46"/>
                  </a:lnTo>
                  <a:lnTo>
                    <a:pt x="409" y="46"/>
                  </a:lnTo>
                  <a:lnTo>
                    <a:pt x="412" y="44"/>
                  </a:lnTo>
                  <a:lnTo>
                    <a:pt x="413" y="40"/>
                  </a:lnTo>
                  <a:lnTo>
                    <a:pt x="416" y="39"/>
                  </a:lnTo>
                  <a:lnTo>
                    <a:pt x="420" y="40"/>
                  </a:lnTo>
                  <a:lnTo>
                    <a:pt x="421" y="47"/>
                  </a:lnTo>
                  <a:lnTo>
                    <a:pt x="427" y="49"/>
                  </a:lnTo>
                  <a:lnTo>
                    <a:pt x="433" y="49"/>
                  </a:lnTo>
                  <a:lnTo>
                    <a:pt x="439" y="50"/>
                  </a:lnTo>
                  <a:lnTo>
                    <a:pt x="441" y="47"/>
                  </a:lnTo>
                  <a:lnTo>
                    <a:pt x="444" y="44"/>
                  </a:lnTo>
                  <a:lnTo>
                    <a:pt x="447" y="43"/>
                  </a:lnTo>
                  <a:lnTo>
                    <a:pt x="451" y="44"/>
                  </a:lnTo>
                  <a:lnTo>
                    <a:pt x="453" y="49"/>
                  </a:lnTo>
                  <a:lnTo>
                    <a:pt x="454" y="50"/>
                  </a:lnTo>
                  <a:lnTo>
                    <a:pt x="457" y="53"/>
                  </a:lnTo>
                  <a:lnTo>
                    <a:pt x="460" y="53"/>
                  </a:lnTo>
                  <a:lnTo>
                    <a:pt x="467" y="54"/>
                  </a:lnTo>
                  <a:lnTo>
                    <a:pt x="471" y="51"/>
                  </a:lnTo>
                  <a:lnTo>
                    <a:pt x="474" y="47"/>
                  </a:lnTo>
                  <a:lnTo>
                    <a:pt x="480" y="47"/>
                  </a:lnTo>
                  <a:lnTo>
                    <a:pt x="481" y="49"/>
                  </a:lnTo>
                  <a:lnTo>
                    <a:pt x="481" y="51"/>
                  </a:lnTo>
                  <a:lnTo>
                    <a:pt x="481" y="53"/>
                  </a:lnTo>
                  <a:lnTo>
                    <a:pt x="483" y="56"/>
                  </a:lnTo>
                  <a:lnTo>
                    <a:pt x="486" y="57"/>
                  </a:lnTo>
                  <a:lnTo>
                    <a:pt x="490" y="57"/>
                  </a:lnTo>
                  <a:lnTo>
                    <a:pt x="494" y="59"/>
                  </a:lnTo>
                  <a:lnTo>
                    <a:pt x="498" y="59"/>
                  </a:lnTo>
                  <a:lnTo>
                    <a:pt x="501" y="56"/>
                  </a:lnTo>
                  <a:lnTo>
                    <a:pt x="504" y="51"/>
                  </a:lnTo>
                  <a:lnTo>
                    <a:pt x="508" y="50"/>
                  </a:lnTo>
                  <a:lnTo>
                    <a:pt x="513" y="51"/>
                  </a:lnTo>
                  <a:lnTo>
                    <a:pt x="514" y="53"/>
                  </a:lnTo>
                  <a:lnTo>
                    <a:pt x="514" y="56"/>
                  </a:lnTo>
                  <a:lnTo>
                    <a:pt x="516" y="60"/>
                  </a:lnTo>
                  <a:lnTo>
                    <a:pt x="518" y="61"/>
                  </a:lnTo>
                  <a:lnTo>
                    <a:pt x="541" y="64"/>
                  </a:lnTo>
                  <a:lnTo>
                    <a:pt x="550" y="60"/>
                  </a:lnTo>
                  <a:lnTo>
                    <a:pt x="560" y="57"/>
                  </a:lnTo>
                  <a:lnTo>
                    <a:pt x="570" y="54"/>
                  </a:lnTo>
                  <a:lnTo>
                    <a:pt x="580" y="50"/>
                  </a:lnTo>
                  <a:lnTo>
                    <a:pt x="582" y="51"/>
                  </a:lnTo>
                  <a:lnTo>
                    <a:pt x="584" y="51"/>
                  </a:lnTo>
                  <a:lnTo>
                    <a:pt x="587" y="53"/>
                  </a:lnTo>
                  <a:lnTo>
                    <a:pt x="588" y="56"/>
                  </a:lnTo>
                  <a:lnTo>
                    <a:pt x="587" y="59"/>
                  </a:lnTo>
                  <a:lnTo>
                    <a:pt x="585" y="63"/>
                  </a:lnTo>
                  <a:lnTo>
                    <a:pt x="582" y="64"/>
                  </a:lnTo>
                  <a:lnTo>
                    <a:pt x="580" y="66"/>
                  </a:lnTo>
                  <a:lnTo>
                    <a:pt x="545" y="77"/>
                  </a:lnTo>
                  <a:lnTo>
                    <a:pt x="518" y="74"/>
                  </a:lnTo>
                  <a:lnTo>
                    <a:pt x="491" y="71"/>
                  </a:lnTo>
                  <a:lnTo>
                    <a:pt x="464" y="69"/>
                  </a:lnTo>
                  <a:lnTo>
                    <a:pt x="439" y="64"/>
                  </a:lnTo>
                  <a:lnTo>
                    <a:pt x="412" y="61"/>
                  </a:lnTo>
                  <a:lnTo>
                    <a:pt x="384" y="57"/>
                  </a:lnTo>
                  <a:lnTo>
                    <a:pt x="357" y="54"/>
                  </a:lnTo>
                  <a:lnTo>
                    <a:pt x="330" y="50"/>
                  </a:lnTo>
                  <a:lnTo>
                    <a:pt x="303" y="47"/>
                  </a:lnTo>
                  <a:lnTo>
                    <a:pt x="276" y="43"/>
                  </a:lnTo>
                  <a:lnTo>
                    <a:pt x="249" y="40"/>
                  </a:lnTo>
                  <a:lnTo>
                    <a:pt x="222" y="37"/>
                  </a:lnTo>
                  <a:lnTo>
                    <a:pt x="194" y="34"/>
                  </a:lnTo>
                  <a:lnTo>
                    <a:pt x="166" y="33"/>
                  </a:lnTo>
                  <a:lnTo>
                    <a:pt x="139" y="32"/>
                  </a:lnTo>
                  <a:lnTo>
                    <a:pt x="111" y="30"/>
                  </a:lnTo>
                  <a:lnTo>
                    <a:pt x="98" y="27"/>
                  </a:lnTo>
                  <a:lnTo>
                    <a:pt x="84" y="26"/>
                  </a:lnTo>
                  <a:lnTo>
                    <a:pt x="70" y="24"/>
                  </a:lnTo>
                  <a:lnTo>
                    <a:pt x="57" y="23"/>
                  </a:lnTo>
                  <a:lnTo>
                    <a:pt x="42" y="23"/>
                  </a:lnTo>
                  <a:lnTo>
                    <a:pt x="28" y="22"/>
                  </a:lnTo>
                  <a:lnTo>
                    <a:pt x="14" y="20"/>
                  </a:lnTo>
                  <a:lnTo>
                    <a:pt x="1" y="19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9"/>
                  </a:lnTo>
                  <a:lnTo>
                    <a:pt x="1" y="6"/>
                  </a:lnTo>
                  <a:lnTo>
                    <a:pt x="5" y="3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21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86" name="Freeform 733"/>
            <p:cNvSpPr>
              <a:spLocks/>
            </p:cNvSpPr>
            <p:nvPr/>
          </p:nvSpPr>
          <p:spPr bwMode="auto">
            <a:xfrm>
              <a:off x="3225" y="3538"/>
              <a:ext cx="163" cy="144"/>
            </a:xfrm>
            <a:custGeom>
              <a:avLst/>
              <a:gdLst>
                <a:gd name="T0" fmla="*/ 107 w 163"/>
                <a:gd name="T1" fmla="*/ 87 h 144"/>
                <a:gd name="T2" fmla="*/ 114 w 163"/>
                <a:gd name="T3" fmla="*/ 94 h 144"/>
                <a:gd name="T4" fmla="*/ 121 w 163"/>
                <a:gd name="T5" fmla="*/ 101 h 144"/>
                <a:gd name="T6" fmla="*/ 129 w 163"/>
                <a:gd name="T7" fmla="*/ 108 h 144"/>
                <a:gd name="T8" fmla="*/ 136 w 163"/>
                <a:gd name="T9" fmla="*/ 115 h 144"/>
                <a:gd name="T10" fmla="*/ 143 w 163"/>
                <a:gd name="T11" fmla="*/ 122 h 144"/>
                <a:gd name="T12" fmla="*/ 150 w 163"/>
                <a:gd name="T13" fmla="*/ 129 h 144"/>
                <a:gd name="T14" fmla="*/ 156 w 163"/>
                <a:gd name="T15" fmla="*/ 136 h 144"/>
                <a:gd name="T16" fmla="*/ 163 w 163"/>
                <a:gd name="T17" fmla="*/ 144 h 144"/>
                <a:gd name="T18" fmla="*/ 160 w 163"/>
                <a:gd name="T19" fmla="*/ 144 h 144"/>
                <a:gd name="T20" fmla="*/ 149 w 163"/>
                <a:gd name="T21" fmla="*/ 135 h 144"/>
                <a:gd name="T22" fmla="*/ 136 w 163"/>
                <a:gd name="T23" fmla="*/ 125 h 144"/>
                <a:gd name="T24" fmla="*/ 124 w 163"/>
                <a:gd name="T25" fmla="*/ 115 h 144"/>
                <a:gd name="T26" fmla="*/ 114 w 163"/>
                <a:gd name="T27" fmla="*/ 105 h 144"/>
                <a:gd name="T28" fmla="*/ 103 w 163"/>
                <a:gd name="T29" fmla="*/ 95 h 144"/>
                <a:gd name="T30" fmla="*/ 92 w 163"/>
                <a:gd name="T31" fmla="*/ 85 h 144"/>
                <a:gd name="T32" fmla="*/ 80 w 163"/>
                <a:gd name="T33" fmla="*/ 77 h 144"/>
                <a:gd name="T34" fmla="*/ 69 w 163"/>
                <a:gd name="T35" fmla="*/ 67 h 144"/>
                <a:gd name="T36" fmla="*/ 60 w 163"/>
                <a:gd name="T37" fmla="*/ 58 h 144"/>
                <a:gd name="T38" fmla="*/ 52 w 163"/>
                <a:gd name="T39" fmla="*/ 51 h 144"/>
                <a:gd name="T40" fmla="*/ 42 w 163"/>
                <a:gd name="T41" fmla="*/ 42 h 144"/>
                <a:gd name="T42" fmla="*/ 33 w 163"/>
                <a:gd name="T43" fmla="*/ 35 h 144"/>
                <a:gd name="T44" fmla="*/ 25 w 163"/>
                <a:gd name="T45" fmla="*/ 27 h 144"/>
                <a:gd name="T46" fmla="*/ 16 w 163"/>
                <a:gd name="T47" fmla="*/ 18 h 144"/>
                <a:gd name="T48" fmla="*/ 7 w 163"/>
                <a:gd name="T49" fmla="*/ 10 h 144"/>
                <a:gd name="T50" fmla="*/ 0 w 163"/>
                <a:gd name="T51" fmla="*/ 0 h 144"/>
                <a:gd name="T52" fmla="*/ 15 w 163"/>
                <a:gd name="T53" fmla="*/ 8 h 144"/>
                <a:gd name="T54" fmla="*/ 27 w 163"/>
                <a:gd name="T55" fmla="*/ 18 h 144"/>
                <a:gd name="T56" fmla="*/ 42 w 163"/>
                <a:gd name="T57" fmla="*/ 30 h 144"/>
                <a:gd name="T58" fmla="*/ 55 w 163"/>
                <a:gd name="T59" fmla="*/ 41 h 144"/>
                <a:gd name="T60" fmla="*/ 67 w 163"/>
                <a:gd name="T61" fmla="*/ 52 h 144"/>
                <a:gd name="T62" fmla="*/ 80 w 163"/>
                <a:gd name="T63" fmla="*/ 64 h 144"/>
                <a:gd name="T64" fmla="*/ 94 w 163"/>
                <a:gd name="T65" fmla="*/ 75 h 144"/>
                <a:gd name="T66" fmla="*/ 107 w 163"/>
                <a:gd name="T67" fmla="*/ 87 h 14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3"/>
                <a:gd name="T103" fmla="*/ 0 h 144"/>
                <a:gd name="T104" fmla="*/ 163 w 163"/>
                <a:gd name="T105" fmla="*/ 144 h 14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3" h="144">
                  <a:moveTo>
                    <a:pt x="107" y="87"/>
                  </a:moveTo>
                  <a:lnTo>
                    <a:pt x="114" y="94"/>
                  </a:lnTo>
                  <a:lnTo>
                    <a:pt x="121" y="101"/>
                  </a:lnTo>
                  <a:lnTo>
                    <a:pt x="129" y="108"/>
                  </a:lnTo>
                  <a:lnTo>
                    <a:pt x="136" y="115"/>
                  </a:lnTo>
                  <a:lnTo>
                    <a:pt x="143" y="122"/>
                  </a:lnTo>
                  <a:lnTo>
                    <a:pt x="150" y="129"/>
                  </a:lnTo>
                  <a:lnTo>
                    <a:pt x="156" y="136"/>
                  </a:lnTo>
                  <a:lnTo>
                    <a:pt x="163" y="144"/>
                  </a:lnTo>
                  <a:lnTo>
                    <a:pt x="160" y="144"/>
                  </a:lnTo>
                  <a:lnTo>
                    <a:pt x="149" y="135"/>
                  </a:lnTo>
                  <a:lnTo>
                    <a:pt x="136" y="125"/>
                  </a:lnTo>
                  <a:lnTo>
                    <a:pt x="124" y="115"/>
                  </a:lnTo>
                  <a:lnTo>
                    <a:pt x="114" y="105"/>
                  </a:lnTo>
                  <a:lnTo>
                    <a:pt x="103" y="95"/>
                  </a:lnTo>
                  <a:lnTo>
                    <a:pt x="92" y="85"/>
                  </a:lnTo>
                  <a:lnTo>
                    <a:pt x="80" y="77"/>
                  </a:lnTo>
                  <a:lnTo>
                    <a:pt x="69" y="67"/>
                  </a:lnTo>
                  <a:lnTo>
                    <a:pt x="60" y="58"/>
                  </a:lnTo>
                  <a:lnTo>
                    <a:pt x="52" y="51"/>
                  </a:lnTo>
                  <a:lnTo>
                    <a:pt x="42" y="42"/>
                  </a:lnTo>
                  <a:lnTo>
                    <a:pt x="33" y="35"/>
                  </a:lnTo>
                  <a:lnTo>
                    <a:pt x="25" y="27"/>
                  </a:lnTo>
                  <a:lnTo>
                    <a:pt x="16" y="18"/>
                  </a:lnTo>
                  <a:lnTo>
                    <a:pt x="7" y="10"/>
                  </a:lnTo>
                  <a:lnTo>
                    <a:pt x="0" y="0"/>
                  </a:lnTo>
                  <a:lnTo>
                    <a:pt x="15" y="8"/>
                  </a:lnTo>
                  <a:lnTo>
                    <a:pt x="27" y="18"/>
                  </a:lnTo>
                  <a:lnTo>
                    <a:pt x="42" y="30"/>
                  </a:lnTo>
                  <a:lnTo>
                    <a:pt x="55" y="41"/>
                  </a:lnTo>
                  <a:lnTo>
                    <a:pt x="67" y="52"/>
                  </a:lnTo>
                  <a:lnTo>
                    <a:pt x="80" y="64"/>
                  </a:lnTo>
                  <a:lnTo>
                    <a:pt x="94" y="75"/>
                  </a:lnTo>
                  <a:lnTo>
                    <a:pt x="107" y="87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87" name="Freeform 734"/>
            <p:cNvSpPr>
              <a:spLocks/>
            </p:cNvSpPr>
            <p:nvPr/>
          </p:nvSpPr>
          <p:spPr bwMode="auto">
            <a:xfrm>
              <a:off x="3509" y="3556"/>
              <a:ext cx="80" cy="19"/>
            </a:xfrm>
            <a:custGeom>
              <a:avLst/>
              <a:gdLst>
                <a:gd name="T0" fmla="*/ 73 w 80"/>
                <a:gd name="T1" fmla="*/ 16 h 19"/>
                <a:gd name="T2" fmla="*/ 80 w 80"/>
                <a:gd name="T3" fmla="*/ 19 h 19"/>
                <a:gd name="T4" fmla="*/ 70 w 80"/>
                <a:gd name="T5" fmla="*/ 17 h 19"/>
                <a:gd name="T6" fmla="*/ 60 w 80"/>
                <a:gd name="T7" fmla="*/ 16 h 19"/>
                <a:gd name="T8" fmla="*/ 50 w 80"/>
                <a:gd name="T9" fmla="*/ 13 h 19"/>
                <a:gd name="T10" fmla="*/ 40 w 80"/>
                <a:gd name="T11" fmla="*/ 12 h 19"/>
                <a:gd name="T12" fmla="*/ 30 w 80"/>
                <a:gd name="T13" fmla="*/ 10 h 19"/>
                <a:gd name="T14" fmla="*/ 20 w 80"/>
                <a:gd name="T15" fmla="*/ 7 h 19"/>
                <a:gd name="T16" fmla="*/ 10 w 80"/>
                <a:gd name="T17" fmla="*/ 4 h 19"/>
                <a:gd name="T18" fmla="*/ 0 w 80"/>
                <a:gd name="T19" fmla="*/ 2 h 19"/>
                <a:gd name="T20" fmla="*/ 3 w 80"/>
                <a:gd name="T21" fmla="*/ 0 h 19"/>
                <a:gd name="T22" fmla="*/ 7 w 80"/>
                <a:gd name="T23" fmla="*/ 0 h 19"/>
                <a:gd name="T24" fmla="*/ 11 w 80"/>
                <a:gd name="T25" fmla="*/ 2 h 19"/>
                <a:gd name="T26" fmla="*/ 14 w 80"/>
                <a:gd name="T27" fmla="*/ 2 h 19"/>
                <a:gd name="T28" fmla="*/ 21 w 80"/>
                <a:gd name="T29" fmla="*/ 4 h 19"/>
                <a:gd name="T30" fmla="*/ 28 w 80"/>
                <a:gd name="T31" fmla="*/ 6 h 19"/>
                <a:gd name="T32" fmla="*/ 36 w 80"/>
                <a:gd name="T33" fmla="*/ 7 h 19"/>
                <a:gd name="T34" fmla="*/ 44 w 80"/>
                <a:gd name="T35" fmla="*/ 9 h 19"/>
                <a:gd name="T36" fmla="*/ 51 w 80"/>
                <a:gd name="T37" fmla="*/ 10 h 19"/>
                <a:gd name="T38" fmla="*/ 58 w 80"/>
                <a:gd name="T39" fmla="*/ 12 h 19"/>
                <a:gd name="T40" fmla="*/ 65 w 80"/>
                <a:gd name="T41" fmla="*/ 14 h 19"/>
                <a:gd name="T42" fmla="*/ 73 w 80"/>
                <a:gd name="T43" fmla="*/ 16 h 1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80"/>
                <a:gd name="T67" fmla="*/ 0 h 19"/>
                <a:gd name="T68" fmla="*/ 80 w 80"/>
                <a:gd name="T69" fmla="*/ 19 h 1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80" h="19">
                  <a:moveTo>
                    <a:pt x="73" y="16"/>
                  </a:moveTo>
                  <a:lnTo>
                    <a:pt x="80" y="19"/>
                  </a:lnTo>
                  <a:lnTo>
                    <a:pt x="70" y="17"/>
                  </a:lnTo>
                  <a:lnTo>
                    <a:pt x="60" y="16"/>
                  </a:lnTo>
                  <a:lnTo>
                    <a:pt x="50" y="13"/>
                  </a:lnTo>
                  <a:lnTo>
                    <a:pt x="40" y="12"/>
                  </a:lnTo>
                  <a:lnTo>
                    <a:pt x="30" y="10"/>
                  </a:lnTo>
                  <a:lnTo>
                    <a:pt x="20" y="7"/>
                  </a:lnTo>
                  <a:lnTo>
                    <a:pt x="10" y="4"/>
                  </a:lnTo>
                  <a:lnTo>
                    <a:pt x="0" y="2"/>
                  </a:lnTo>
                  <a:lnTo>
                    <a:pt x="3" y="0"/>
                  </a:lnTo>
                  <a:lnTo>
                    <a:pt x="7" y="0"/>
                  </a:lnTo>
                  <a:lnTo>
                    <a:pt x="11" y="2"/>
                  </a:lnTo>
                  <a:lnTo>
                    <a:pt x="14" y="2"/>
                  </a:lnTo>
                  <a:lnTo>
                    <a:pt x="21" y="4"/>
                  </a:lnTo>
                  <a:lnTo>
                    <a:pt x="28" y="6"/>
                  </a:lnTo>
                  <a:lnTo>
                    <a:pt x="36" y="7"/>
                  </a:lnTo>
                  <a:lnTo>
                    <a:pt x="44" y="9"/>
                  </a:lnTo>
                  <a:lnTo>
                    <a:pt x="51" y="10"/>
                  </a:lnTo>
                  <a:lnTo>
                    <a:pt x="58" y="12"/>
                  </a:lnTo>
                  <a:lnTo>
                    <a:pt x="65" y="14"/>
                  </a:lnTo>
                  <a:lnTo>
                    <a:pt x="73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88" name="Freeform 735"/>
            <p:cNvSpPr>
              <a:spLocks/>
            </p:cNvSpPr>
            <p:nvPr/>
          </p:nvSpPr>
          <p:spPr bwMode="auto">
            <a:xfrm>
              <a:off x="2323" y="3560"/>
              <a:ext cx="673" cy="119"/>
            </a:xfrm>
            <a:custGeom>
              <a:avLst/>
              <a:gdLst>
                <a:gd name="T0" fmla="*/ 445 w 673"/>
                <a:gd name="T1" fmla="*/ 33 h 119"/>
                <a:gd name="T2" fmla="*/ 495 w 673"/>
                <a:gd name="T3" fmla="*/ 39 h 119"/>
                <a:gd name="T4" fmla="*/ 543 w 673"/>
                <a:gd name="T5" fmla="*/ 45 h 119"/>
                <a:gd name="T6" fmla="*/ 593 w 673"/>
                <a:gd name="T7" fmla="*/ 50 h 119"/>
                <a:gd name="T8" fmla="*/ 625 w 673"/>
                <a:gd name="T9" fmla="*/ 55 h 119"/>
                <a:gd name="T10" fmla="*/ 639 w 673"/>
                <a:gd name="T11" fmla="*/ 56 h 119"/>
                <a:gd name="T12" fmla="*/ 653 w 673"/>
                <a:gd name="T13" fmla="*/ 55 h 119"/>
                <a:gd name="T14" fmla="*/ 667 w 673"/>
                <a:gd name="T15" fmla="*/ 56 h 119"/>
                <a:gd name="T16" fmla="*/ 673 w 673"/>
                <a:gd name="T17" fmla="*/ 63 h 119"/>
                <a:gd name="T18" fmla="*/ 670 w 673"/>
                <a:gd name="T19" fmla="*/ 67 h 119"/>
                <a:gd name="T20" fmla="*/ 666 w 673"/>
                <a:gd name="T21" fmla="*/ 73 h 119"/>
                <a:gd name="T22" fmla="*/ 656 w 673"/>
                <a:gd name="T23" fmla="*/ 77 h 119"/>
                <a:gd name="T24" fmla="*/ 644 w 673"/>
                <a:gd name="T25" fmla="*/ 82 h 119"/>
                <a:gd name="T26" fmla="*/ 635 w 673"/>
                <a:gd name="T27" fmla="*/ 86 h 119"/>
                <a:gd name="T28" fmla="*/ 620 w 673"/>
                <a:gd name="T29" fmla="*/ 93 h 119"/>
                <a:gd name="T30" fmla="*/ 605 w 673"/>
                <a:gd name="T31" fmla="*/ 99 h 119"/>
                <a:gd name="T32" fmla="*/ 587 w 673"/>
                <a:gd name="T33" fmla="*/ 104 h 119"/>
                <a:gd name="T34" fmla="*/ 570 w 673"/>
                <a:gd name="T35" fmla="*/ 112 h 119"/>
                <a:gd name="T36" fmla="*/ 558 w 673"/>
                <a:gd name="T37" fmla="*/ 117 h 119"/>
                <a:gd name="T38" fmla="*/ 546 w 673"/>
                <a:gd name="T39" fmla="*/ 119 h 119"/>
                <a:gd name="T40" fmla="*/ 535 w 673"/>
                <a:gd name="T41" fmla="*/ 117 h 119"/>
                <a:gd name="T42" fmla="*/ 525 w 673"/>
                <a:gd name="T43" fmla="*/ 114 h 119"/>
                <a:gd name="T44" fmla="*/ 486 w 673"/>
                <a:gd name="T45" fmla="*/ 109 h 119"/>
                <a:gd name="T46" fmla="*/ 422 w 673"/>
                <a:gd name="T47" fmla="*/ 100 h 119"/>
                <a:gd name="T48" fmla="*/ 358 w 673"/>
                <a:gd name="T49" fmla="*/ 92 h 119"/>
                <a:gd name="T50" fmla="*/ 293 w 673"/>
                <a:gd name="T51" fmla="*/ 83 h 119"/>
                <a:gd name="T52" fmla="*/ 228 w 673"/>
                <a:gd name="T53" fmla="*/ 74 h 119"/>
                <a:gd name="T54" fmla="*/ 163 w 673"/>
                <a:gd name="T55" fmla="*/ 66 h 119"/>
                <a:gd name="T56" fmla="*/ 99 w 673"/>
                <a:gd name="T57" fmla="*/ 59 h 119"/>
                <a:gd name="T58" fmla="*/ 35 w 673"/>
                <a:gd name="T59" fmla="*/ 52 h 119"/>
                <a:gd name="T60" fmla="*/ 0 w 673"/>
                <a:gd name="T61" fmla="*/ 45 h 119"/>
                <a:gd name="T62" fmla="*/ 0 w 673"/>
                <a:gd name="T63" fmla="*/ 37 h 119"/>
                <a:gd name="T64" fmla="*/ 15 w 673"/>
                <a:gd name="T65" fmla="*/ 30 h 119"/>
                <a:gd name="T66" fmla="*/ 40 w 673"/>
                <a:gd name="T67" fmla="*/ 23 h 119"/>
                <a:gd name="T68" fmla="*/ 66 w 673"/>
                <a:gd name="T69" fmla="*/ 16 h 119"/>
                <a:gd name="T70" fmla="*/ 92 w 673"/>
                <a:gd name="T71" fmla="*/ 9 h 119"/>
                <a:gd name="T72" fmla="*/ 113 w 673"/>
                <a:gd name="T73" fmla="*/ 3 h 119"/>
                <a:gd name="T74" fmla="*/ 129 w 673"/>
                <a:gd name="T75" fmla="*/ 0 h 119"/>
                <a:gd name="T76" fmla="*/ 154 w 673"/>
                <a:gd name="T77" fmla="*/ 5 h 119"/>
                <a:gd name="T78" fmla="*/ 190 w 673"/>
                <a:gd name="T79" fmla="*/ 9 h 119"/>
                <a:gd name="T80" fmla="*/ 226 w 673"/>
                <a:gd name="T81" fmla="*/ 12 h 119"/>
                <a:gd name="T82" fmla="*/ 261 w 673"/>
                <a:gd name="T83" fmla="*/ 15 h 119"/>
                <a:gd name="T84" fmla="*/ 297 w 673"/>
                <a:gd name="T85" fmla="*/ 19 h 119"/>
                <a:gd name="T86" fmla="*/ 332 w 673"/>
                <a:gd name="T87" fmla="*/ 22 h 119"/>
                <a:gd name="T88" fmla="*/ 368 w 673"/>
                <a:gd name="T89" fmla="*/ 26 h 119"/>
                <a:gd name="T90" fmla="*/ 404 w 673"/>
                <a:gd name="T91" fmla="*/ 30 h 11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673"/>
                <a:gd name="T139" fmla="*/ 0 h 119"/>
                <a:gd name="T140" fmla="*/ 673 w 673"/>
                <a:gd name="T141" fmla="*/ 119 h 11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673" h="119">
                  <a:moveTo>
                    <a:pt x="421" y="32"/>
                  </a:moveTo>
                  <a:lnTo>
                    <a:pt x="445" y="33"/>
                  </a:lnTo>
                  <a:lnTo>
                    <a:pt x="471" y="36"/>
                  </a:lnTo>
                  <a:lnTo>
                    <a:pt x="495" y="39"/>
                  </a:lnTo>
                  <a:lnTo>
                    <a:pt x="519" y="42"/>
                  </a:lnTo>
                  <a:lnTo>
                    <a:pt x="543" y="45"/>
                  </a:lnTo>
                  <a:lnTo>
                    <a:pt x="569" y="47"/>
                  </a:lnTo>
                  <a:lnTo>
                    <a:pt x="593" y="50"/>
                  </a:lnTo>
                  <a:lnTo>
                    <a:pt x="619" y="52"/>
                  </a:lnTo>
                  <a:lnTo>
                    <a:pt x="625" y="55"/>
                  </a:lnTo>
                  <a:lnTo>
                    <a:pt x="632" y="55"/>
                  </a:lnTo>
                  <a:lnTo>
                    <a:pt x="639" y="56"/>
                  </a:lnTo>
                  <a:lnTo>
                    <a:pt x="646" y="55"/>
                  </a:lnTo>
                  <a:lnTo>
                    <a:pt x="653" y="55"/>
                  </a:lnTo>
                  <a:lnTo>
                    <a:pt x="660" y="56"/>
                  </a:lnTo>
                  <a:lnTo>
                    <a:pt x="667" y="56"/>
                  </a:lnTo>
                  <a:lnTo>
                    <a:pt x="673" y="59"/>
                  </a:lnTo>
                  <a:lnTo>
                    <a:pt x="673" y="63"/>
                  </a:lnTo>
                  <a:lnTo>
                    <a:pt x="672" y="65"/>
                  </a:lnTo>
                  <a:lnTo>
                    <a:pt x="670" y="67"/>
                  </a:lnTo>
                  <a:lnTo>
                    <a:pt x="672" y="70"/>
                  </a:lnTo>
                  <a:lnTo>
                    <a:pt x="666" y="73"/>
                  </a:lnTo>
                  <a:lnTo>
                    <a:pt x="662" y="76"/>
                  </a:lnTo>
                  <a:lnTo>
                    <a:pt x="656" y="77"/>
                  </a:lnTo>
                  <a:lnTo>
                    <a:pt x="650" y="79"/>
                  </a:lnTo>
                  <a:lnTo>
                    <a:pt x="644" y="82"/>
                  </a:lnTo>
                  <a:lnTo>
                    <a:pt x="639" y="83"/>
                  </a:lnTo>
                  <a:lnTo>
                    <a:pt x="635" y="86"/>
                  </a:lnTo>
                  <a:lnTo>
                    <a:pt x="629" y="90"/>
                  </a:lnTo>
                  <a:lnTo>
                    <a:pt x="620" y="93"/>
                  </a:lnTo>
                  <a:lnTo>
                    <a:pt x="612" y="96"/>
                  </a:lnTo>
                  <a:lnTo>
                    <a:pt x="605" y="99"/>
                  </a:lnTo>
                  <a:lnTo>
                    <a:pt x="596" y="102"/>
                  </a:lnTo>
                  <a:lnTo>
                    <a:pt x="587" y="104"/>
                  </a:lnTo>
                  <a:lnTo>
                    <a:pt x="579" y="109"/>
                  </a:lnTo>
                  <a:lnTo>
                    <a:pt x="570" y="112"/>
                  </a:lnTo>
                  <a:lnTo>
                    <a:pt x="563" y="116"/>
                  </a:lnTo>
                  <a:lnTo>
                    <a:pt x="558" y="117"/>
                  </a:lnTo>
                  <a:lnTo>
                    <a:pt x="552" y="119"/>
                  </a:lnTo>
                  <a:lnTo>
                    <a:pt x="546" y="119"/>
                  </a:lnTo>
                  <a:lnTo>
                    <a:pt x="540" y="119"/>
                  </a:lnTo>
                  <a:lnTo>
                    <a:pt x="535" y="117"/>
                  </a:lnTo>
                  <a:lnTo>
                    <a:pt x="530" y="116"/>
                  </a:lnTo>
                  <a:lnTo>
                    <a:pt x="525" y="114"/>
                  </a:lnTo>
                  <a:lnTo>
                    <a:pt x="519" y="113"/>
                  </a:lnTo>
                  <a:lnTo>
                    <a:pt x="486" y="109"/>
                  </a:lnTo>
                  <a:lnTo>
                    <a:pt x="455" y="104"/>
                  </a:lnTo>
                  <a:lnTo>
                    <a:pt x="422" y="100"/>
                  </a:lnTo>
                  <a:lnTo>
                    <a:pt x="389" y="96"/>
                  </a:lnTo>
                  <a:lnTo>
                    <a:pt x="358" y="92"/>
                  </a:lnTo>
                  <a:lnTo>
                    <a:pt x="325" y="87"/>
                  </a:lnTo>
                  <a:lnTo>
                    <a:pt x="293" y="83"/>
                  </a:lnTo>
                  <a:lnTo>
                    <a:pt x="261" y="79"/>
                  </a:lnTo>
                  <a:lnTo>
                    <a:pt x="228" y="74"/>
                  </a:lnTo>
                  <a:lnTo>
                    <a:pt x="196" y="70"/>
                  </a:lnTo>
                  <a:lnTo>
                    <a:pt x="163" y="66"/>
                  </a:lnTo>
                  <a:lnTo>
                    <a:pt x="132" y="63"/>
                  </a:lnTo>
                  <a:lnTo>
                    <a:pt x="99" y="59"/>
                  </a:lnTo>
                  <a:lnTo>
                    <a:pt x="66" y="55"/>
                  </a:lnTo>
                  <a:lnTo>
                    <a:pt x="35" y="52"/>
                  </a:lnTo>
                  <a:lnTo>
                    <a:pt x="2" y="47"/>
                  </a:lnTo>
                  <a:lnTo>
                    <a:pt x="0" y="45"/>
                  </a:lnTo>
                  <a:lnTo>
                    <a:pt x="0" y="42"/>
                  </a:lnTo>
                  <a:lnTo>
                    <a:pt x="0" y="37"/>
                  </a:lnTo>
                  <a:lnTo>
                    <a:pt x="2" y="35"/>
                  </a:lnTo>
                  <a:lnTo>
                    <a:pt x="15" y="30"/>
                  </a:lnTo>
                  <a:lnTo>
                    <a:pt x="28" y="26"/>
                  </a:lnTo>
                  <a:lnTo>
                    <a:pt x="40" y="23"/>
                  </a:lnTo>
                  <a:lnTo>
                    <a:pt x="53" y="19"/>
                  </a:lnTo>
                  <a:lnTo>
                    <a:pt x="66" y="16"/>
                  </a:lnTo>
                  <a:lnTo>
                    <a:pt x="79" y="12"/>
                  </a:lnTo>
                  <a:lnTo>
                    <a:pt x="92" y="9"/>
                  </a:lnTo>
                  <a:lnTo>
                    <a:pt x="104" y="5"/>
                  </a:lnTo>
                  <a:lnTo>
                    <a:pt x="113" y="3"/>
                  </a:lnTo>
                  <a:lnTo>
                    <a:pt x="120" y="0"/>
                  </a:lnTo>
                  <a:lnTo>
                    <a:pt x="129" y="0"/>
                  </a:lnTo>
                  <a:lnTo>
                    <a:pt x="136" y="3"/>
                  </a:lnTo>
                  <a:lnTo>
                    <a:pt x="154" y="5"/>
                  </a:lnTo>
                  <a:lnTo>
                    <a:pt x="171" y="8"/>
                  </a:lnTo>
                  <a:lnTo>
                    <a:pt x="190" y="9"/>
                  </a:lnTo>
                  <a:lnTo>
                    <a:pt x="207" y="10"/>
                  </a:lnTo>
                  <a:lnTo>
                    <a:pt x="226" y="12"/>
                  </a:lnTo>
                  <a:lnTo>
                    <a:pt x="243" y="13"/>
                  </a:lnTo>
                  <a:lnTo>
                    <a:pt x="261" y="15"/>
                  </a:lnTo>
                  <a:lnTo>
                    <a:pt x="278" y="17"/>
                  </a:lnTo>
                  <a:lnTo>
                    <a:pt x="297" y="19"/>
                  </a:lnTo>
                  <a:lnTo>
                    <a:pt x="314" y="20"/>
                  </a:lnTo>
                  <a:lnTo>
                    <a:pt x="332" y="22"/>
                  </a:lnTo>
                  <a:lnTo>
                    <a:pt x="350" y="23"/>
                  </a:lnTo>
                  <a:lnTo>
                    <a:pt x="368" y="26"/>
                  </a:lnTo>
                  <a:lnTo>
                    <a:pt x="385" y="27"/>
                  </a:lnTo>
                  <a:lnTo>
                    <a:pt x="404" y="30"/>
                  </a:lnTo>
                  <a:lnTo>
                    <a:pt x="421" y="3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89" name="Freeform 736"/>
            <p:cNvSpPr>
              <a:spLocks/>
            </p:cNvSpPr>
            <p:nvPr/>
          </p:nvSpPr>
          <p:spPr bwMode="auto">
            <a:xfrm>
              <a:off x="3227" y="3569"/>
              <a:ext cx="137" cy="117"/>
            </a:xfrm>
            <a:custGeom>
              <a:avLst/>
              <a:gdLst>
                <a:gd name="T0" fmla="*/ 135 w 137"/>
                <a:gd name="T1" fmla="*/ 113 h 117"/>
                <a:gd name="T2" fmla="*/ 135 w 137"/>
                <a:gd name="T3" fmla="*/ 114 h 117"/>
                <a:gd name="T4" fmla="*/ 137 w 137"/>
                <a:gd name="T5" fmla="*/ 115 h 117"/>
                <a:gd name="T6" fmla="*/ 137 w 137"/>
                <a:gd name="T7" fmla="*/ 115 h 117"/>
                <a:gd name="T8" fmla="*/ 137 w 137"/>
                <a:gd name="T9" fmla="*/ 117 h 117"/>
                <a:gd name="T10" fmla="*/ 117 w 137"/>
                <a:gd name="T11" fmla="*/ 107 h 117"/>
                <a:gd name="T12" fmla="*/ 100 w 137"/>
                <a:gd name="T13" fmla="*/ 95 h 117"/>
                <a:gd name="T14" fmla="*/ 81 w 137"/>
                <a:gd name="T15" fmla="*/ 81 h 117"/>
                <a:gd name="T16" fmla="*/ 64 w 137"/>
                <a:gd name="T17" fmla="*/ 65 h 117"/>
                <a:gd name="T18" fmla="*/ 48 w 137"/>
                <a:gd name="T19" fmla="*/ 48 h 117"/>
                <a:gd name="T20" fmla="*/ 31 w 137"/>
                <a:gd name="T21" fmla="*/ 33 h 117"/>
                <a:gd name="T22" fmla="*/ 15 w 137"/>
                <a:gd name="T23" fmla="*/ 16 h 117"/>
                <a:gd name="T24" fmla="*/ 0 w 137"/>
                <a:gd name="T25" fmla="*/ 0 h 117"/>
                <a:gd name="T26" fmla="*/ 18 w 137"/>
                <a:gd name="T27" fmla="*/ 13 h 117"/>
                <a:gd name="T28" fmla="*/ 35 w 137"/>
                <a:gd name="T29" fmla="*/ 26 h 117"/>
                <a:gd name="T30" fmla="*/ 53 w 137"/>
                <a:gd name="T31" fmla="*/ 41 h 117"/>
                <a:gd name="T32" fmla="*/ 68 w 137"/>
                <a:gd name="T33" fmla="*/ 56 h 117"/>
                <a:gd name="T34" fmla="*/ 85 w 137"/>
                <a:gd name="T35" fmla="*/ 71 h 117"/>
                <a:gd name="T36" fmla="*/ 101 w 137"/>
                <a:gd name="T37" fmla="*/ 85 h 117"/>
                <a:gd name="T38" fmla="*/ 118 w 137"/>
                <a:gd name="T39" fmla="*/ 100 h 117"/>
                <a:gd name="T40" fmla="*/ 135 w 137"/>
                <a:gd name="T41" fmla="*/ 113 h 11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37"/>
                <a:gd name="T64" fmla="*/ 0 h 117"/>
                <a:gd name="T65" fmla="*/ 137 w 137"/>
                <a:gd name="T66" fmla="*/ 117 h 11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37" h="117">
                  <a:moveTo>
                    <a:pt x="135" y="113"/>
                  </a:moveTo>
                  <a:lnTo>
                    <a:pt x="135" y="114"/>
                  </a:lnTo>
                  <a:lnTo>
                    <a:pt x="137" y="115"/>
                  </a:lnTo>
                  <a:lnTo>
                    <a:pt x="137" y="117"/>
                  </a:lnTo>
                  <a:lnTo>
                    <a:pt x="117" y="107"/>
                  </a:lnTo>
                  <a:lnTo>
                    <a:pt x="100" y="95"/>
                  </a:lnTo>
                  <a:lnTo>
                    <a:pt x="81" y="81"/>
                  </a:lnTo>
                  <a:lnTo>
                    <a:pt x="64" y="65"/>
                  </a:lnTo>
                  <a:lnTo>
                    <a:pt x="48" y="48"/>
                  </a:lnTo>
                  <a:lnTo>
                    <a:pt x="31" y="33"/>
                  </a:lnTo>
                  <a:lnTo>
                    <a:pt x="15" y="16"/>
                  </a:lnTo>
                  <a:lnTo>
                    <a:pt x="0" y="0"/>
                  </a:lnTo>
                  <a:lnTo>
                    <a:pt x="18" y="13"/>
                  </a:lnTo>
                  <a:lnTo>
                    <a:pt x="35" y="26"/>
                  </a:lnTo>
                  <a:lnTo>
                    <a:pt x="53" y="41"/>
                  </a:lnTo>
                  <a:lnTo>
                    <a:pt x="68" y="56"/>
                  </a:lnTo>
                  <a:lnTo>
                    <a:pt x="85" y="71"/>
                  </a:lnTo>
                  <a:lnTo>
                    <a:pt x="101" y="85"/>
                  </a:lnTo>
                  <a:lnTo>
                    <a:pt x="118" y="100"/>
                  </a:lnTo>
                  <a:lnTo>
                    <a:pt x="135" y="113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90" name="Freeform 737"/>
            <p:cNvSpPr>
              <a:spLocks/>
            </p:cNvSpPr>
            <p:nvPr/>
          </p:nvSpPr>
          <p:spPr bwMode="auto">
            <a:xfrm>
              <a:off x="2443" y="3570"/>
              <a:ext cx="13" cy="3"/>
            </a:xfrm>
            <a:custGeom>
              <a:avLst/>
              <a:gdLst>
                <a:gd name="T0" fmla="*/ 13 w 13"/>
                <a:gd name="T1" fmla="*/ 2 h 3"/>
                <a:gd name="T2" fmla="*/ 10 w 13"/>
                <a:gd name="T3" fmla="*/ 3 h 3"/>
                <a:gd name="T4" fmla="*/ 7 w 13"/>
                <a:gd name="T5" fmla="*/ 3 h 3"/>
                <a:gd name="T6" fmla="*/ 3 w 13"/>
                <a:gd name="T7" fmla="*/ 3 h 3"/>
                <a:gd name="T8" fmla="*/ 0 w 13"/>
                <a:gd name="T9" fmla="*/ 2 h 3"/>
                <a:gd name="T10" fmla="*/ 3 w 13"/>
                <a:gd name="T11" fmla="*/ 0 h 3"/>
                <a:gd name="T12" fmla="*/ 7 w 13"/>
                <a:gd name="T13" fmla="*/ 0 h 3"/>
                <a:gd name="T14" fmla="*/ 10 w 13"/>
                <a:gd name="T15" fmla="*/ 0 h 3"/>
                <a:gd name="T16" fmla="*/ 13 w 13"/>
                <a:gd name="T17" fmla="*/ 2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"/>
                <a:gd name="T28" fmla="*/ 0 h 3"/>
                <a:gd name="T29" fmla="*/ 13 w 13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" h="3">
                  <a:moveTo>
                    <a:pt x="13" y="2"/>
                  </a:moveTo>
                  <a:lnTo>
                    <a:pt x="10" y="3"/>
                  </a:lnTo>
                  <a:lnTo>
                    <a:pt x="7" y="3"/>
                  </a:lnTo>
                  <a:lnTo>
                    <a:pt x="3" y="3"/>
                  </a:lnTo>
                  <a:lnTo>
                    <a:pt x="0" y="2"/>
                  </a:lnTo>
                  <a:lnTo>
                    <a:pt x="3" y="0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3" y="2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91" name="Freeform 738"/>
            <p:cNvSpPr>
              <a:spLocks/>
            </p:cNvSpPr>
            <p:nvPr/>
          </p:nvSpPr>
          <p:spPr bwMode="auto">
            <a:xfrm>
              <a:off x="2463" y="3572"/>
              <a:ext cx="509" cy="68"/>
            </a:xfrm>
            <a:custGeom>
              <a:avLst/>
              <a:gdLst>
                <a:gd name="T0" fmla="*/ 413 w 509"/>
                <a:gd name="T1" fmla="*/ 45 h 68"/>
                <a:gd name="T2" fmla="*/ 462 w 509"/>
                <a:gd name="T3" fmla="*/ 48 h 68"/>
                <a:gd name="T4" fmla="*/ 509 w 509"/>
                <a:gd name="T5" fmla="*/ 54 h 68"/>
                <a:gd name="T6" fmla="*/ 496 w 509"/>
                <a:gd name="T7" fmla="*/ 60 h 68"/>
                <a:gd name="T8" fmla="*/ 490 w 509"/>
                <a:gd name="T9" fmla="*/ 57 h 68"/>
                <a:gd name="T10" fmla="*/ 485 w 509"/>
                <a:gd name="T11" fmla="*/ 60 h 68"/>
                <a:gd name="T12" fmla="*/ 475 w 509"/>
                <a:gd name="T13" fmla="*/ 68 h 68"/>
                <a:gd name="T14" fmla="*/ 462 w 509"/>
                <a:gd name="T15" fmla="*/ 58 h 68"/>
                <a:gd name="T16" fmla="*/ 446 w 509"/>
                <a:gd name="T17" fmla="*/ 53 h 68"/>
                <a:gd name="T18" fmla="*/ 428 w 509"/>
                <a:gd name="T19" fmla="*/ 50 h 68"/>
                <a:gd name="T20" fmla="*/ 410 w 509"/>
                <a:gd name="T21" fmla="*/ 47 h 68"/>
                <a:gd name="T22" fmla="*/ 405 w 509"/>
                <a:gd name="T23" fmla="*/ 54 h 68"/>
                <a:gd name="T24" fmla="*/ 395 w 509"/>
                <a:gd name="T25" fmla="*/ 54 h 68"/>
                <a:gd name="T26" fmla="*/ 388 w 509"/>
                <a:gd name="T27" fmla="*/ 50 h 68"/>
                <a:gd name="T28" fmla="*/ 385 w 509"/>
                <a:gd name="T29" fmla="*/ 44 h 68"/>
                <a:gd name="T30" fmla="*/ 369 w 509"/>
                <a:gd name="T31" fmla="*/ 47 h 68"/>
                <a:gd name="T32" fmla="*/ 353 w 509"/>
                <a:gd name="T33" fmla="*/ 48 h 68"/>
                <a:gd name="T34" fmla="*/ 338 w 509"/>
                <a:gd name="T35" fmla="*/ 41 h 68"/>
                <a:gd name="T36" fmla="*/ 318 w 509"/>
                <a:gd name="T37" fmla="*/ 44 h 68"/>
                <a:gd name="T38" fmla="*/ 305 w 509"/>
                <a:gd name="T39" fmla="*/ 43 h 68"/>
                <a:gd name="T40" fmla="*/ 302 w 509"/>
                <a:gd name="T41" fmla="*/ 38 h 68"/>
                <a:gd name="T42" fmla="*/ 289 w 509"/>
                <a:gd name="T43" fmla="*/ 37 h 68"/>
                <a:gd name="T44" fmla="*/ 262 w 509"/>
                <a:gd name="T45" fmla="*/ 38 h 68"/>
                <a:gd name="T46" fmla="*/ 272 w 509"/>
                <a:gd name="T47" fmla="*/ 34 h 68"/>
                <a:gd name="T48" fmla="*/ 259 w 509"/>
                <a:gd name="T49" fmla="*/ 33 h 68"/>
                <a:gd name="T50" fmla="*/ 227 w 509"/>
                <a:gd name="T51" fmla="*/ 35 h 68"/>
                <a:gd name="T52" fmla="*/ 228 w 509"/>
                <a:gd name="T53" fmla="*/ 31 h 68"/>
                <a:gd name="T54" fmla="*/ 217 w 509"/>
                <a:gd name="T55" fmla="*/ 30 h 68"/>
                <a:gd name="T56" fmla="*/ 188 w 509"/>
                <a:gd name="T57" fmla="*/ 31 h 68"/>
                <a:gd name="T58" fmla="*/ 190 w 509"/>
                <a:gd name="T59" fmla="*/ 28 h 68"/>
                <a:gd name="T60" fmla="*/ 174 w 509"/>
                <a:gd name="T61" fmla="*/ 27 h 68"/>
                <a:gd name="T62" fmla="*/ 154 w 509"/>
                <a:gd name="T63" fmla="*/ 28 h 68"/>
                <a:gd name="T64" fmla="*/ 145 w 509"/>
                <a:gd name="T65" fmla="*/ 21 h 68"/>
                <a:gd name="T66" fmla="*/ 116 w 509"/>
                <a:gd name="T67" fmla="*/ 23 h 68"/>
                <a:gd name="T68" fmla="*/ 118 w 509"/>
                <a:gd name="T69" fmla="*/ 21 h 68"/>
                <a:gd name="T70" fmla="*/ 118 w 509"/>
                <a:gd name="T71" fmla="*/ 17 h 68"/>
                <a:gd name="T72" fmla="*/ 110 w 509"/>
                <a:gd name="T73" fmla="*/ 18 h 68"/>
                <a:gd name="T74" fmla="*/ 94 w 509"/>
                <a:gd name="T75" fmla="*/ 20 h 68"/>
                <a:gd name="T76" fmla="*/ 77 w 509"/>
                <a:gd name="T77" fmla="*/ 18 h 68"/>
                <a:gd name="T78" fmla="*/ 74 w 509"/>
                <a:gd name="T79" fmla="*/ 15 h 68"/>
                <a:gd name="T80" fmla="*/ 70 w 509"/>
                <a:gd name="T81" fmla="*/ 11 h 68"/>
                <a:gd name="T82" fmla="*/ 47 w 509"/>
                <a:gd name="T83" fmla="*/ 13 h 68"/>
                <a:gd name="T84" fmla="*/ 24 w 509"/>
                <a:gd name="T85" fmla="*/ 11 h 68"/>
                <a:gd name="T86" fmla="*/ 16 w 509"/>
                <a:gd name="T87" fmla="*/ 3 h 68"/>
                <a:gd name="T88" fmla="*/ 0 w 509"/>
                <a:gd name="T89" fmla="*/ 1 h 68"/>
                <a:gd name="T90" fmla="*/ 49 w 509"/>
                <a:gd name="T91" fmla="*/ 5 h 68"/>
                <a:gd name="T92" fmla="*/ 121 w 509"/>
                <a:gd name="T93" fmla="*/ 13 h 68"/>
                <a:gd name="T94" fmla="*/ 192 w 509"/>
                <a:gd name="T95" fmla="*/ 20 h 68"/>
                <a:gd name="T96" fmla="*/ 265 w 509"/>
                <a:gd name="T97" fmla="*/ 27 h 68"/>
                <a:gd name="T98" fmla="*/ 336 w 509"/>
                <a:gd name="T99" fmla="*/ 35 h 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509"/>
                <a:gd name="T151" fmla="*/ 0 h 68"/>
                <a:gd name="T152" fmla="*/ 509 w 509"/>
                <a:gd name="T153" fmla="*/ 68 h 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509" h="68">
                  <a:moveTo>
                    <a:pt x="383" y="41"/>
                  </a:moveTo>
                  <a:lnTo>
                    <a:pt x="399" y="43"/>
                  </a:lnTo>
                  <a:lnTo>
                    <a:pt x="413" y="45"/>
                  </a:lnTo>
                  <a:lnTo>
                    <a:pt x="430" y="47"/>
                  </a:lnTo>
                  <a:lnTo>
                    <a:pt x="446" y="47"/>
                  </a:lnTo>
                  <a:lnTo>
                    <a:pt x="462" y="48"/>
                  </a:lnTo>
                  <a:lnTo>
                    <a:pt x="477" y="50"/>
                  </a:lnTo>
                  <a:lnTo>
                    <a:pt x="493" y="53"/>
                  </a:lnTo>
                  <a:lnTo>
                    <a:pt x="509" y="54"/>
                  </a:lnTo>
                  <a:lnTo>
                    <a:pt x="504" y="57"/>
                  </a:lnTo>
                  <a:lnTo>
                    <a:pt x="500" y="58"/>
                  </a:lnTo>
                  <a:lnTo>
                    <a:pt x="496" y="60"/>
                  </a:lnTo>
                  <a:lnTo>
                    <a:pt x="492" y="60"/>
                  </a:lnTo>
                  <a:lnTo>
                    <a:pt x="490" y="58"/>
                  </a:lnTo>
                  <a:lnTo>
                    <a:pt x="490" y="57"/>
                  </a:lnTo>
                  <a:lnTo>
                    <a:pt x="489" y="55"/>
                  </a:lnTo>
                  <a:lnTo>
                    <a:pt x="486" y="55"/>
                  </a:lnTo>
                  <a:lnTo>
                    <a:pt x="485" y="60"/>
                  </a:lnTo>
                  <a:lnTo>
                    <a:pt x="482" y="64"/>
                  </a:lnTo>
                  <a:lnTo>
                    <a:pt x="479" y="67"/>
                  </a:lnTo>
                  <a:lnTo>
                    <a:pt x="475" y="68"/>
                  </a:lnTo>
                  <a:lnTo>
                    <a:pt x="472" y="64"/>
                  </a:lnTo>
                  <a:lnTo>
                    <a:pt x="467" y="60"/>
                  </a:lnTo>
                  <a:lnTo>
                    <a:pt x="462" y="58"/>
                  </a:lnTo>
                  <a:lnTo>
                    <a:pt x="457" y="55"/>
                  </a:lnTo>
                  <a:lnTo>
                    <a:pt x="452" y="54"/>
                  </a:lnTo>
                  <a:lnTo>
                    <a:pt x="446" y="53"/>
                  </a:lnTo>
                  <a:lnTo>
                    <a:pt x="440" y="51"/>
                  </a:lnTo>
                  <a:lnTo>
                    <a:pt x="435" y="51"/>
                  </a:lnTo>
                  <a:lnTo>
                    <a:pt x="428" y="50"/>
                  </a:lnTo>
                  <a:lnTo>
                    <a:pt x="422" y="48"/>
                  </a:lnTo>
                  <a:lnTo>
                    <a:pt x="416" y="48"/>
                  </a:lnTo>
                  <a:lnTo>
                    <a:pt x="410" y="47"/>
                  </a:lnTo>
                  <a:lnTo>
                    <a:pt x="409" y="50"/>
                  </a:lnTo>
                  <a:lnTo>
                    <a:pt x="408" y="53"/>
                  </a:lnTo>
                  <a:lnTo>
                    <a:pt x="405" y="54"/>
                  </a:lnTo>
                  <a:lnTo>
                    <a:pt x="402" y="54"/>
                  </a:lnTo>
                  <a:lnTo>
                    <a:pt x="398" y="54"/>
                  </a:lnTo>
                  <a:lnTo>
                    <a:pt x="395" y="54"/>
                  </a:lnTo>
                  <a:lnTo>
                    <a:pt x="390" y="53"/>
                  </a:lnTo>
                  <a:lnTo>
                    <a:pt x="386" y="51"/>
                  </a:lnTo>
                  <a:lnTo>
                    <a:pt x="388" y="50"/>
                  </a:lnTo>
                  <a:lnTo>
                    <a:pt x="388" y="47"/>
                  </a:lnTo>
                  <a:lnTo>
                    <a:pt x="388" y="45"/>
                  </a:lnTo>
                  <a:lnTo>
                    <a:pt x="385" y="44"/>
                  </a:lnTo>
                  <a:lnTo>
                    <a:pt x="379" y="44"/>
                  </a:lnTo>
                  <a:lnTo>
                    <a:pt x="375" y="45"/>
                  </a:lnTo>
                  <a:lnTo>
                    <a:pt x="369" y="47"/>
                  </a:lnTo>
                  <a:lnTo>
                    <a:pt x="363" y="47"/>
                  </a:lnTo>
                  <a:lnTo>
                    <a:pt x="358" y="48"/>
                  </a:lnTo>
                  <a:lnTo>
                    <a:pt x="353" y="48"/>
                  </a:lnTo>
                  <a:lnTo>
                    <a:pt x="348" y="47"/>
                  </a:lnTo>
                  <a:lnTo>
                    <a:pt x="342" y="45"/>
                  </a:lnTo>
                  <a:lnTo>
                    <a:pt x="338" y="41"/>
                  </a:lnTo>
                  <a:lnTo>
                    <a:pt x="332" y="41"/>
                  </a:lnTo>
                  <a:lnTo>
                    <a:pt x="325" y="44"/>
                  </a:lnTo>
                  <a:lnTo>
                    <a:pt x="318" y="44"/>
                  </a:lnTo>
                  <a:lnTo>
                    <a:pt x="314" y="44"/>
                  </a:lnTo>
                  <a:lnTo>
                    <a:pt x="309" y="43"/>
                  </a:lnTo>
                  <a:lnTo>
                    <a:pt x="305" y="43"/>
                  </a:lnTo>
                  <a:lnTo>
                    <a:pt x="301" y="43"/>
                  </a:lnTo>
                  <a:lnTo>
                    <a:pt x="301" y="41"/>
                  </a:lnTo>
                  <a:lnTo>
                    <a:pt x="302" y="38"/>
                  </a:lnTo>
                  <a:lnTo>
                    <a:pt x="301" y="37"/>
                  </a:lnTo>
                  <a:lnTo>
                    <a:pt x="298" y="35"/>
                  </a:lnTo>
                  <a:lnTo>
                    <a:pt x="289" y="37"/>
                  </a:lnTo>
                  <a:lnTo>
                    <a:pt x="281" y="40"/>
                  </a:lnTo>
                  <a:lnTo>
                    <a:pt x="272" y="41"/>
                  </a:lnTo>
                  <a:lnTo>
                    <a:pt x="262" y="38"/>
                  </a:lnTo>
                  <a:lnTo>
                    <a:pt x="265" y="37"/>
                  </a:lnTo>
                  <a:lnTo>
                    <a:pt x="269" y="37"/>
                  </a:lnTo>
                  <a:lnTo>
                    <a:pt x="272" y="34"/>
                  </a:lnTo>
                  <a:lnTo>
                    <a:pt x="274" y="31"/>
                  </a:lnTo>
                  <a:lnTo>
                    <a:pt x="267" y="31"/>
                  </a:lnTo>
                  <a:lnTo>
                    <a:pt x="259" y="33"/>
                  </a:lnTo>
                  <a:lnTo>
                    <a:pt x="252" y="34"/>
                  </a:lnTo>
                  <a:lnTo>
                    <a:pt x="245" y="38"/>
                  </a:lnTo>
                  <a:lnTo>
                    <a:pt x="227" y="35"/>
                  </a:lnTo>
                  <a:lnTo>
                    <a:pt x="227" y="34"/>
                  </a:lnTo>
                  <a:lnTo>
                    <a:pt x="228" y="33"/>
                  </a:lnTo>
                  <a:lnTo>
                    <a:pt x="228" y="31"/>
                  </a:lnTo>
                  <a:lnTo>
                    <a:pt x="228" y="30"/>
                  </a:lnTo>
                  <a:lnTo>
                    <a:pt x="225" y="28"/>
                  </a:lnTo>
                  <a:lnTo>
                    <a:pt x="217" y="30"/>
                  </a:lnTo>
                  <a:lnTo>
                    <a:pt x="207" y="33"/>
                  </a:lnTo>
                  <a:lnTo>
                    <a:pt x="198" y="34"/>
                  </a:lnTo>
                  <a:lnTo>
                    <a:pt x="188" y="31"/>
                  </a:lnTo>
                  <a:lnTo>
                    <a:pt x="190" y="30"/>
                  </a:lnTo>
                  <a:lnTo>
                    <a:pt x="190" y="28"/>
                  </a:lnTo>
                  <a:lnTo>
                    <a:pt x="190" y="27"/>
                  </a:lnTo>
                  <a:lnTo>
                    <a:pt x="182" y="25"/>
                  </a:lnTo>
                  <a:lnTo>
                    <a:pt x="174" y="27"/>
                  </a:lnTo>
                  <a:lnTo>
                    <a:pt x="165" y="30"/>
                  </a:lnTo>
                  <a:lnTo>
                    <a:pt x="157" y="28"/>
                  </a:lnTo>
                  <a:lnTo>
                    <a:pt x="154" y="28"/>
                  </a:lnTo>
                  <a:lnTo>
                    <a:pt x="158" y="23"/>
                  </a:lnTo>
                  <a:lnTo>
                    <a:pt x="155" y="21"/>
                  </a:lnTo>
                  <a:lnTo>
                    <a:pt x="145" y="21"/>
                  </a:lnTo>
                  <a:lnTo>
                    <a:pt x="135" y="24"/>
                  </a:lnTo>
                  <a:lnTo>
                    <a:pt x="125" y="25"/>
                  </a:lnTo>
                  <a:lnTo>
                    <a:pt x="116" y="23"/>
                  </a:lnTo>
                  <a:lnTo>
                    <a:pt x="117" y="21"/>
                  </a:lnTo>
                  <a:lnTo>
                    <a:pt x="118" y="21"/>
                  </a:lnTo>
                  <a:lnTo>
                    <a:pt x="118" y="20"/>
                  </a:lnTo>
                  <a:lnTo>
                    <a:pt x="118" y="18"/>
                  </a:lnTo>
                  <a:lnTo>
                    <a:pt x="118" y="17"/>
                  </a:lnTo>
                  <a:lnTo>
                    <a:pt x="117" y="15"/>
                  </a:lnTo>
                  <a:lnTo>
                    <a:pt x="116" y="15"/>
                  </a:lnTo>
                  <a:lnTo>
                    <a:pt x="110" y="18"/>
                  </a:lnTo>
                  <a:lnTo>
                    <a:pt x="104" y="20"/>
                  </a:lnTo>
                  <a:lnTo>
                    <a:pt x="100" y="20"/>
                  </a:lnTo>
                  <a:lnTo>
                    <a:pt x="94" y="20"/>
                  </a:lnTo>
                  <a:lnTo>
                    <a:pt x="88" y="20"/>
                  </a:lnTo>
                  <a:lnTo>
                    <a:pt x="83" y="18"/>
                  </a:lnTo>
                  <a:lnTo>
                    <a:pt x="77" y="18"/>
                  </a:lnTo>
                  <a:lnTo>
                    <a:pt x="71" y="17"/>
                  </a:lnTo>
                  <a:lnTo>
                    <a:pt x="71" y="15"/>
                  </a:lnTo>
                  <a:lnTo>
                    <a:pt x="74" y="15"/>
                  </a:lnTo>
                  <a:lnTo>
                    <a:pt x="77" y="14"/>
                  </a:lnTo>
                  <a:lnTo>
                    <a:pt x="77" y="11"/>
                  </a:lnTo>
                  <a:lnTo>
                    <a:pt x="70" y="11"/>
                  </a:lnTo>
                  <a:lnTo>
                    <a:pt x="61" y="11"/>
                  </a:lnTo>
                  <a:lnTo>
                    <a:pt x="54" y="13"/>
                  </a:lnTo>
                  <a:lnTo>
                    <a:pt x="47" y="13"/>
                  </a:lnTo>
                  <a:lnTo>
                    <a:pt x="39" y="13"/>
                  </a:lnTo>
                  <a:lnTo>
                    <a:pt x="31" y="13"/>
                  </a:lnTo>
                  <a:lnTo>
                    <a:pt x="24" y="11"/>
                  </a:lnTo>
                  <a:lnTo>
                    <a:pt x="17" y="7"/>
                  </a:lnTo>
                  <a:lnTo>
                    <a:pt x="20" y="5"/>
                  </a:lnTo>
                  <a:lnTo>
                    <a:pt x="16" y="3"/>
                  </a:lnTo>
                  <a:lnTo>
                    <a:pt x="11" y="3"/>
                  </a:lnTo>
                  <a:lnTo>
                    <a:pt x="6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24" y="3"/>
                  </a:lnTo>
                  <a:lnTo>
                    <a:pt x="49" y="5"/>
                  </a:lnTo>
                  <a:lnTo>
                    <a:pt x="73" y="7"/>
                  </a:lnTo>
                  <a:lnTo>
                    <a:pt x="97" y="10"/>
                  </a:lnTo>
                  <a:lnTo>
                    <a:pt x="121" y="13"/>
                  </a:lnTo>
                  <a:lnTo>
                    <a:pt x="144" y="14"/>
                  </a:lnTo>
                  <a:lnTo>
                    <a:pt x="168" y="17"/>
                  </a:lnTo>
                  <a:lnTo>
                    <a:pt x="192" y="20"/>
                  </a:lnTo>
                  <a:lnTo>
                    <a:pt x="217" y="21"/>
                  </a:lnTo>
                  <a:lnTo>
                    <a:pt x="241" y="24"/>
                  </a:lnTo>
                  <a:lnTo>
                    <a:pt x="265" y="27"/>
                  </a:lnTo>
                  <a:lnTo>
                    <a:pt x="289" y="30"/>
                  </a:lnTo>
                  <a:lnTo>
                    <a:pt x="312" y="33"/>
                  </a:lnTo>
                  <a:lnTo>
                    <a:pt x="336" y="35"/>
                  </a:lnTo>
                  <a:lnTo>
                    <a:pt x="359" y="38"/>
                  </a:lnTo>
                  <a:lnTo>
                    <a:pt x="383" y="41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92" name="Freeform 739"/>
            <p:cNvSpPr>
              <a:spLocks/>
            </p:cNvSpPr>
            <p:nvPr/>
          </p:nvSpPr>
          <p:spPr bwMode="auto">
            <a:xfrm>
              <a:off x="2419" y="3576"/>
              <a:ext cx="28" cy="3"/>
            </a:xfrm>
            <a:custGeom>
              <a:avLst/>
              <a:gdLst>
                <a:gd name="T0" fmla="*/ 28 w 28"/>
                <a:gd name="T1" fmla="*/ 3 h 3"/>
                <a:gd name="T2" fmla="*/ 0 w 28"/>
                <a:gd name="T3" fmla="*/ 3 h 3"/>
                <a:gd name="T4" fmla="*/ 3 w 28"/>
                <a:gd name="T5" fmla="*/ 0 h 3"/>
                <a:gd name="T6" fmla="*/ 6 w 28"/>
                <a:gd name="T7" fmla="*/ 0 h 3"/>
                <a:gd name="T8" fmla="*/ 10 w 28"/>
                <a:gd name="T9" fmla="*/ 0 h 3"/>
                <a:gd name="T10" fmla="*/ 13 w 28"/>
                <a:gd name="T11" fmla="*/ 3 h 3"/>
                <a:gd name="T12" fmla="*/ 28 w 28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"/>
                <a:gd name="T22" fmla="*/ 0 h 3"/>
                <a:gd name="T23" fmla="*/ 28 w 28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" h="3">
                  <a:moveTo>
                    <a:pt x="28" y="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3" y="3"/>
                  </a:lnTo>
                  <a:lnTo>
                    <a:pt x="28" y="3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93" name="Freeform 740"/>
            <p:cNvSpPr>
              <a:spLocks/>
            </p:cNvSpPr>
            <p:nvPr/>
          </p:nvSpPr>
          <p:spPr bwMode="auto">
            <a:xfrm>
              <a:off x="3516" y="3580"/>
              <a:ext cx="90" cy="23"/>
            </a:xfrm>
            <a:custGeom>
              <a:avLst/>
              <a:gdLst>
                <a:gd name="T0" fmla="*/ 84 w 90"/>
                <a:gd name="T1" fmla="*/ 19 h 23"/>
                <a:gd name="T2" fmla="*/ 86 w 90"/>
                <a:gd name="T3" fmla="*/ 20 h 23"/>
                <a:gd name="T4" fmla="*/ 87 w 90"/>
                <a:gd name="T5" fmla="*/ 20 h 23"/>
                <a:gd name="T6" fmla="*/ 88 w 90"/>
                <a:gd name="T7" fmla="*/ 22 h 23"/>
                <a:gd name="T8" fmla="*/ 90 w 90"/>
                <a:gd name="T9" fmla="*/ 23 h 23"/>
                <a:gd name="T10" fmla="*/ 78 w 90"/>
                <a:gd name="T11" fmla="*/ 20 h 23"/>
                <a:gd name="T12" fmla="*/ 67 w 90"/>
                <a:gd name="T13" fmla="*/ 19 h 23"/>
                <a:gd name="T14" fmla="*/ 56 w 90"/>
                <a:gd name="T15" fmla="*/ 16 h 23"/>
                <a:gd name="T16" fmla="*/ 44 w 90"/>
                <a:gd name="T17" fmla="*/ 13 h 23"/>
                <a:gd name="T18" fmla="*/ 33 w 90"/>
                <a:gd name="T19" fmla="*/ 12 h 23"/>
                <a:gd name="T20" fmla="*/ 21 w 90"/>
                <a:gd name="T21" fmla="*/ 9 h 23"/>
                <a:gd name="T22" fmla="*/ 11 w 90"/>
                <a:gd name="T23" fmla="*/ 6 h 23"/>
                <a:gd name="T24" fmla="*/ 0 w 90"/>
                <a:gd name="T25" fmla="*/ 3 h 23"/>
                <a:gd name="T26" fmla="*/ 0 w 90"/>
                <a:gd name="T27" fmla="*/ 0 h 23"/>
                <a:gd name="T28" fmla="*/ 11 w 90"/>
                <a:gd name="T29" fmla="*/ 2 h 23"/>
                <a:gd name="T30" fmla="*/ 21 w 90"/>
                <a:gd name="T31" fmla="*/ 3 h 23"/>
                <a:gd name="T32" fmla="*/ 33 w 90"/>
                <a:gd name="T33" fmla="*/ 5 h 23"/>
                <a:gd name="T34" fmla="*/ 43 w 90"/>
                <a:gd name="T35" fmla="*/ 7 h 23"/>
                <a:gd name="T36" fmla="*/ 53 w 90"/>
                <a:gd name="T37" fmla="*/ 10 h 23"/>
                <a:gd name="T38" fmla="*/ 63 w 90"/>
                <a:gd name="T39" fmla="*/ 13 h 23"/>
                <a:gd name="T40" fmla="*/ 74 w 90"/>
                <a:gd name="T41" fmla="*/ 16 h 23"/>
                <a:gd name="T42" fmla="*/ 84 w 90"/>
                <a:gd name="T43" fmla="*/ 19 h 2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0"/>
                <a:gd name="T67" fmla="*/ 0 h 23"/>
                <a:gd name="T68" fmla="*/ 90 w 90"/>
                <a:gd name="T69" fmla="*/ 23 h 23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0" h="23">
                  <a:moveTo>
                    <a:pt x="84" y="19"/>
                  </a:moveTo>
                  <a:lnTo>
                    <a:pt x="86" y="20"/>
                  </a:lnTo>
                  <a:lnTo>
                    <a:pt x="87" y="20"/>
                  </a:lnTo>
                  <a:lnTo>
                    <a:pt x="88" y="22"/>
                  </a:lnTo>
                  <a:lnTo>
                    <a:pt x="90" y="23"/>
                  </a:lnTo>
                  <a:lnTo>
                    <a:pt x="78" y="20"/>
                  </a:lnTo>
                  <a:lnTo>
                    <a:pt x="67" y="19"/>
                  </a:lnTo>
                  <a:lnTo>
                    <a:pt x="56" y="16"/>
                  </a:lnTo>
                  <a:lnTo>
                    <a:pt x="44" y="13"/>
                  </a:lnTo>
                  <a:lnTo>
                    <a:pt x="33" y="12"/>
                  </a:lnTo>
                  <a:lnTo>
                    <a:pt x="21" y="9"/>
                  </a:lnTo>
                  <a:lnTo>
                    <a:pt x="11" y="6"/>
                  </a:lnTo>
                  <a:lnTo>
                    <a:pt x="0" y="3"/>
                  </a:lnTo>
                  <a:lnTo>
                    <a:pt x="0" y="0"/>
                  </a:lnTo>
                  <a:lnTo>
                    <a:pt x="11" y="2"/>
                  </a:lnTo>
                  <a:lnTo>
                    <a:pt x="21" y="3"/>
                  </a:lnTo>
                  <a:lnTo>
                    <a:pt x="33" y="5"/>
                  </a:lnTo>
                  <a:lnTo>
                    <a:pt x="43" y="7"/>
                  </a:lnTo>
                  <a:lnTo>
                    <a:pt x="53" y="10"/>
                  </a:lnTo>
                  <a:lnTo>
                    <a:pt x="63" y="13"/>
                  </a:lnTo>
                  <a:lnTo>
                    <a:pt x="74" y="16"/>
                  </a:lnTo>
                  <a:lnTo>
                    <a:pt x="84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94" name="Freeform 741"/>
            <p:cNvSpPr>
              <a:spLocks/>
            </p:cNvSpPr>
            <p:nvPr/>
          </p:nvSpPr>
          <p:spPr bwMode="auto">
            <a:xfrm>
              <a:off x="2389" y="3583"/>
              <a:ext cx="11" cy="3"/>
            </a:xfrm>
            <a:custGeom>
              <a:avLst/>
              <a:gdLst>
                <a:gd name="T0" fmla="*/ 11 w 11"/>
                <a:gd name="T1" fmla="*/ 2 h 3"/>
                <a:gd name="T2" fmla="*/ 9 w 11"/>
                <a:gd name="T3" fmla="*/ 3 h 3"/>
                <a:gd name="T4" fmla="*/ 6 w 11"/>
                <a:gd name="T5" fmla="*/ 3 h 3"/>
                <a:gd name="T6" fmla="*/ 3 w 11"/>
                <a:gd name="T7" fmla="*/ 3 h 3"/>
                <a:gd name="T8" fmla="*/ 0 w 11"/>
                <a:gd name="T9" fmla="*/ 3 h 3"/>
                <a:gd name="T10" fmla="*/ 3 w 11"/>
                <a:gd name="T11" fmla="*/ 2 h 3"/>
                <a:gd name="T12" fmla="*/ 6 w 11"/>
                <a:gd name="T13" fmla="*/ 0 h 3"/>
                <a:gd name="T14" fmla="*/ 9 w 11"/>
                <a:gd name="T15" fmla="*/ 0 h 3"/>
                <a:gd name="T16" fmla="*/ 11 w 11"/>
                <a:gd name="T17" fmla="*/ 2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"/>
                <a:gd name="T28" fmla="*/ 0 h 3"/>
                <a:gd name="T29" fmla="*/ 11 w 11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" h="3">
                  <a:moveTo>
                    <a:pt x="11" y="2"/>
                  </a:moveTo>
                  <a:lnTo>
                    <a:pt x="9" y="3"/>
                  </a:lnTo>
                  <a:lnTo>
                    <a:pt x="6" y="3"/>
                  </a:lnTo>
                  <a:lnTo>
                    <a:pt x="3" y="3"/>
                  </a:lnTo>
                  <a:lnTo>
                    <a:pt x="0" y="3"/>
                  </a:lnTo>
                  <a:lnTo>
                    <a:pt x="3" y="2"/>
                  </a:lnTo>
                  <a:lnTo>
                    <a:pt x="6" y="0"/>
                  </a:lnTo>
                  <a:lnTo>
                    <a:pt x="9" y="0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95" name="Freeform 742"/>
            <p:cNvSpPr>
              <a:spLocks/>
            </p:cNvSpPr>
            <p:nvPr/>
          </p:nvSpPr>
          <p:spPr bwMode="auto">
            <a:xfrm>
              <a:off x="3175" y="3585"/>
              <a:ext cx="36" cy="121"/>
            </a:xfrm>
            <a:custGeom>
              <a:avLst/>
              <a:gdLst>
                <a:gd name="T0" fmla="*/ 32 w 36"/>
                <a:gd name="T1" fmla="*/ 24 h 121"/>
                <a:gd name="T2" fmla="*/ 35 w 36"/>
                <a:gd name="T3" fmla="*/ 28 h 121"/>
                <a:gd name="T4" fmla="*/ 36 w 36"/>
                <a:gd name="T5" fmla="*/ 32 h 121"/>
                <a:gd name="T6" fmla="*/ 35 w 36"/>
                <a:gd name="T7" fmla="*/ 37 h 121"/>
                <a:gd name="T8" fmla="*/ 35 w 36"/>
                <a:gd name="T9" fmla="*/ 41 h 121"/>
                <a:gd name="T10" fmla="*/ 28 w 36"/>
                <a:gd name="T11" fmla="*/ 35 h 121"/>
                <a:gd name="T12" fmla="*/ 20 w 36"/>
                <a:gd name="T13" fmla="*/ 27 h 121"/>
                <a:gd name="T14" fmla="*/ 12 w 36"/>
                <a:gd name="T15" fmla="*/ 21 h 121"/>
                <a:gd name="T16" fmla="*/ 3 w 36"/>
                <a:gd name="T17" fmla="*/ 18 h 121"/>
                <a:gd name="T18" fmla="*/ 9 w 36"/>
                <a:gd name="T19" fmla="*/ 27 h 121"/>
                <a:gd name="T20" fmla="*/ 18 w 36"/>
                <a:gd name="T21" fmla="*/ 35 h 121"/>
                <a:gd name="T22" fmla="*/ 26 w 36"/>
                <a:gd name="T23" fmla="*/ 42 h 121"/>
                <a:gd name="T24" fmla="*/ 36 w 36"/>
                <a:gd name="T25" fmla="*/ 47 h 121"/>
                <a:gd name="T26" fmla="*/ 36 w 36"/>
                <a:gd name="T27" fmla="*/ 65 h 121"/>
                <a:gd name="T28" fmla="*/ 36 w 36"/>
                <a:gd name="T29" fmla="*/ 84 h 121"/>
                <a:gd name="T30" fmla="*/ 36 w 36"/>
                <a:gd name="T31" fmla="*/ 102 h 121"/>
                <a:gd name="T32" fmla="*/ 36 w 36"/>
                <a:gd name="T33" fmla="*/ 119 h 121"/>
                <a:gd name="T34" fmla="*/ 33 w 36"/>
                <a:gd name="T35" fmla="*/ 121 h 121"/>
                <a:gd name="T36" fmla="*/ 29 w 36"/>
                <a:gd name="T37" fmla="*/ 121 h 121"/>
                <a:gd name="T38" fmla="*/ 25 w 36"/>
                <a:gd name="T39" fmla="*/ 119 h 121"/>
                <a:gd name="T40" fmla="*/ 20 w 36"/>
                <a:gd name="T41" fmla="*/ 119 h 121"/>
                <a:gd name="T42" fmla="*/ 2 w 36"/>
                <a:gd name="T43" fmla="*/ 97 h 121"/>
                <a:gd name="T44" fmla="*/ 0 w 36"/>
                <a:gd name="T45" fmla="*/ 72 h 121"/>
                <a:gd name="T46" fmla="*/ 0 w 36"/>
                <a:gd name="T47" fmla="*/ 48 h 121"/>
                <a:gd name="T48" fmla="*/ 2 w 36"/>
                <a:gd name="T49" fmla="*/ 25 h 121"/>
                <a:gd name="T50" fmla="*/ 2 w 36"/>
                <a:gd name="T51" fmla="*/ 1 h 121"/>
                <a:gd name="T52" fmla="*/ 3 w 36"/>
                <a:gd name="T53" fmla="*/ 0 h 121"/>
                <a:gd name="T54" fmla="*/ 10 w 36"/>
                <a:gd name="T55" fmla="*/ 5 h 121"/>
                <a:gd name="T56" fmla="*/ 18 w 36"/>
                <a:gd name="T57" fmla="*/ 12 h 121"/>
                <a:gd name="T58" fmla="*/ 25 w 36"/>
                <a:gd name="T59" fmla="*/ 18 h 121"/>
                <a:gd name="T60" fmla="*/ 32 w 36"/>
                <a:gd name="T61" fmla="*/ 24 h 12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36"/>
                <a:gd name="T94" fmla="*/ 0 h 121"/>
                <a:gd name="T95" fmla="*/ 36 w 36"/>
                <a:gd name="T96" fmla="*/ 121 h 12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36" h="121">
                  <a:moveTo>
                    <a:pt x="32" y="24"/>
                  </a:moveTo>
                  <a:lnTo>
                    <a:pt x="35" y="28"/>
                  </a:lnTo>
                  <a:lnTo>
                    <a:pt x="36" y="32"/>
                  </a:lnTo>
                  <a:lnTo>
                    <a:pt x="35" y="37"/>
                  </a:lnTo>
                  <a:lnTo>
                    <a:pt x="35" y="41"/>
                  </a:lnTo>
                  <a:lnTo>
                    <a:pt x="28" y="35"/>
                  </a:lnTo>
                  <a:lnTo>
                    <a:pt x="20" y="27"/>
                  </a:lnTo>
                  <a:lnTo>
                    <a:pt x="12" y="21"/>
                  </a:lnTo>
                  <a:lnTo>
                    <a:pt x="3" y="18"/>
                  </a:lnTo>
                  <a:lnTo>
                    <a:pt x="9" y="27"/>
                  </a:lnTo>
                  <a:lnTo>
                    <a:pt x="18" y="35"/>
                  </a:lnTo>
                  <a:lnTo>
                    <a:pt x="26" y="42"/>
                  </a:lnTo>
                  <a:lnTo>
                    <a:pt x="36" y="47"/>
                  </a:lnTo>
                  <a:lnTo>
                    <a:pt x="36" y="65"/>
                  </a:lnTo>
                  <a:lnTo>
                    <a:pt x="36" y="84"/>
                  </a:lnTo>
                  <a:lnTo>
                    <a:pt x="36" y="102"/>
                  </a:lnTo>
                  <a:lnTo>
                    <a:pt x="36" y="119"/>
                  </a:lnTo>
                  <a:lnTo>
                    <a:pt x="33" y="121"/>
                  </a:lnTo>
                  <a:lnTo>
                    <a:pt x="29" y="121"/>
                  </a:lnTo>
                  <a:lnTo>
                    <a:pt x="25" y="119"/>
                  </a:lnTo>
                  <a:lnTo>
                    <a:pt x="20" y="119"/>
                  </a:lnTo>
                  <a:lnTo>
                    <a:pt x="2" y="97"/>
                  </a:lnTo>
                  <a:lnTo>
                    <a:pt x="0" y="72"/>
                  </a:lnTo>
                  <a:lnTo>
                    <a:pt x="0" y="48"/>
                  </a:lnTo>
                  <a:lnTo>
                    <a:pt x="2" y="25"/>
                  </a:lnTo>
                  <a:lnTo>
                    <a:pt x="2" y="1"/>
                  </a:lnTo>
                  <a:lnTo>
                    <a:pt x="3" y="0"/>
                  </a:lnTo>
                  <a:lnTo>
                    <a:pt x="10" y="5"/>
                  </a:lnTo>
                  <a:lnTo>
                    <a:pt x="18" y="12"/>
                  </a:lnTo>
                  <a:lnTo>
                    <a:pt x="25" y="18"/>
                  </a:lnTo>
                  <a:lnTo>
                    <a:pt x="32" y="24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96" name="Freeform 743"/>
            <p:cNvSpPr>
              <a:spLocks/>
            </p:cNvSpPr>
            <p:nvPr/>
          </p:nvSpPr>
          <p:spPr bwMode="auto">
            <a:xfrm>
              <a:off x="2420" y="3586"/>
              <a:ext cx="33" cy="6"/>
            </a:xfrm>
            <a:custGeom>
              <a:avLst/>
              <a:gdLst>
                <a:gd name="T0" fmla="*/ 33 w 33"/>
                <a:gd name="T1" fmla="*/ 1 h 6"/>
                <a:gd name="T2" fmla="*/ 26 w 33"/>
                <a:gd name="T3" fmla="*/ 6 h 6"/>
                <a:gd name="T4" fmla="*/ 17 w 33"/>
                <a:gd name="T5" fmla="*/ 4 h 6"/>
                <a:gd name="T6" fmla="*/ 9 w 33"/>
                <a:gd name="T7" fmla="*/ 3 h 6"/>
                <a:gd name="T8" fmla="*/ 0 w 33"/>
                <a:gd name="T9" fmla="*/ 3 h 6"/>
                <a:gd name="T10" fmla="*/ 3 w 33"/>
                <a:gd name="T11" fmla="*/ 0 h 6"/>
                <a:gd name="T12" fmla="*/ 33 w 33"/>
                <a:gd name="T13" fmla="*/ 1 h 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"/>
                <a:gd name="T22" fmla="*/ 0 h 6"/>
                <a:gd name="T23" fmla="*/ 33 w 33"/>
                <a:gd name="T24" fmla="*/ 6 h 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" h="6">
                  <a:moveTo>
                    <a:pt x="33" y="1"/>
                  </a:moveTo>
                  <a:lnTo>
                    <a:pt x="26" y="6"/>
                  </a:lnTo>
                  <a:lnTo>
                    <a:pt x="17" y="4"/>
                  </a:lnTo>
                  <a:lnTo>
                    <a:pt x="9" y="3"/>
                  </a:lnTo>
                  <a:lnTo>
                    <a:pt x="0" y="3"/>
                  </a:lnTo>
                  <a:lnTo>
                    <a:pt x="3" y="0"/>
                  </a:lnTo>
                  <a:lnTo>
                    <a:pt x="33" y="1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97" name="Freeform 744"/>
            <p:cNvSpPr>
              <a:spLocks/>
            </p:cNvSpPr>
            <p:nvPr/>
          </p:nvSpPr>
          <p:spPr bwMode="auto">
            <a:xfrm>
              <a:off x="2343" y="3590"/>
              <a:ext cx="535" cy="76"/>
            </a:xfrm>
            <a:custGeom>
              <a:avLst/>
              <a:gdLst>
                <a:gd name="T0" fmla="*/ 109 w 535"/>
                <a:gd name="T1" fmla="*/ 7 h 76"/>
                <a:gd name="T2" fmla="*/ 140 w 535"/>
                <a:gd name="T3" fmla="*/ 13 h 76"/>
                <a:gd name="T4" fmla="*/ 173 w 535"/>
                <a:gd name="T5" fmla="*/ 16 h 76"/>
                <a:gd name="T6" fmla="*/ 224 w 535"/>
                <a:gd name="T7" fmla="*/ 23 h 76"/>
                <a:gd name="T8" fmla="*/ 275 w 535"/>
                <a:gd name="T9" fmla="*/ 30 h 76"/>
                <a:gd name="T10" fmla="*/ 320 w 535"/>
                <a:gd name="T11" fmla="*/ 35 h 76"/>
                <a:gd name="T12" fmla="*/ 352 w 535"/>
                <a:gd name="T13" fmla="*/ 37 h 76"/>
                <a:gd name="T14" fmla="*/ 384 w 535"/>
                <a:gd name="T15" fmla="*/ 42 h 76"/>
                <a:gd name="T16" fmla="*/ 426 w 535"/>
                <a:gd name="T17" fmla="*/ 47 h 76"/>
                <a:gd name="T18" fmla="*/ 475 w 535"/>
                <a:gd name="T19" fmla="*/ 52 h 76"/>
                <a:gd name="T20" fmla="*/ 522 w 535"/>
                <a:gd name="T21" fmla="*/ 59 h 76"/>
                <a:gd name="T22" fmla="*/ 532 w 535"/>
                <a:gd name="T23" fmla="*/ 63 h 76"/>
                <a:gd name="T24" fmla="*/ 532 w 535"/>
                <a:gd name="T25" fmla="*/ 73 h 76"/>
                <a:gd name="T26" fmla="*/ 518 w 535"/>
                <a:gd name="T27" fmla="*/ 76 h 76"/>
                <a:gd name="T28" fmla="*/ 501 w 535"/>
                <a:gd name="T29" fmla="*/ 70 h 76"/>
                <a:gd name="T30" fmla="*/ 501 w 535"/>
                <a:gd name="T31" fmla="*/ 62 h 76"/>
                <a:gd name="T32" fmla="*/ 491 w 535"/>
                <a:gd name="T33" fmla="*/ 69 h 76"/>
                <a:gd name="T34" fmla="*/ 478 w 535"/>
                <a:gd name="T35" fmla="*/ 70 h 76"/>
                <a:gd name="T36" fmla="*/ 471 w 535"/>
                <a:gd name="T37" fmla="*/ 64 h 76"/>
                <a:gd name="T38" fmla="*/ 469 w 535"/>
                <a:gd name="T39" fmla="*/ 57 h 76"/>
                <a:gd name="T40" fmla="*/ 461 w 535"/>
                <a:gd name="T41" fmla="*/ 59 h 76"/>
                <a:gd name="T42" fmla="*/ 452 w 535"/>
                <a:gd name="T43" fmla="*/ 66 h 76"/>
                <a:gd name="T44" fmla="*/ 438 w 535"/>
                <a:gd name="T45" fmla="*/ 62 h 76"/>
                <a:gd name="T46" fmla="*/ 436 w 535"/>
                <a:gd name="T47" fmla="*/ 56 h 76"/>
                <a:gd name="T48" fmla="*/ 431 w 535"/>
                <a:gd name="T49" fmla="*/ 56 h 76"/>
                <a:gd name="T50" fmla="*/ 428 w 535"/>
                <a:gd name="T51" fmla="*/ 62 h 76"/>
                <a:gd name="T52" fmla="*/ 426 w 535"/>
                <a:gd name="T53" fmla="*/ 63 h 76"/>
                <a:gd name="T54" fmla="*/ 367 w 535"/>
                <a:gd name="T55" fmla="*/ 54 h 76"/>
                <a:gd name="T56" fmla="*/ 307 w 535"/>
                <a:gd name="T57" fmla="*/ 47 h 76"/>
                <a:gd name="T58" fmla="*/ 245 w 535"/>
                <a:gd name="T59" fmla="*/ 39 h 76"/>
                <a:gd name="T60" fmla="*/ 186 w 535"/>
                <a:gd name="T61" fmla="*/ 32 h 76"/>
                <a:gd name="T62" fmla="*/ 126 w 535"/>
                <a:gd name="T63" fmla="*/ 25 h 76"/>
                <a:gd name="T64" fmla="*/ 103 w 535"/>
                <a:gd name="T65" fmla="*/ 16 h 76"/>
                <a:gd name="T66" fmla="*/ 97 w 535"/>
                <a:gd name="T67" fmla="*/ 13 h 76"/>
                <a:gd name="T68" fmla="*/ 94 w 535"/>
                <a:gd name="T69" fmla="*/ 15 h 76"/>
                <a:gd name="T70" fmla="*/ 94 w 535"/>
                <a:gd name="T71" fmla="*/ 20 h 76"/>
                <a:gd name="T72" fmla="*/ 79 w 535"/>
                <a:gd name="T73" fmla="*/ 20 h 76"/>
                <a:gd name="T74" fmla="*/ 67 w 535"/>
                <a:gd name="T75" fmla="*/ 9 h 76"/>
                <a:gd name="T76" fmla="*/ 63 w 535"/>
                <a:gd name="T77" fmla="*/ 10 h 76"/>
                <a:gd name="T78" fmla="*/ 46 w 535"/>
                <a:gd name="T79" fmla="*/ 15 h 76"/>
                <a:gd name="T80" fmla="*/ 37 w 535"/>
                <a:gd name="T81" fmla="*/ 9 h 76"/>
                <a:gd name="T82" fmla="*/ 27 w 535"/>
                <a:gd name="T83" fmla="*/ 13 h 76"/>
                <a:gd name="T84" fmla="*/ 2 w 535"/>
                <a:gd name="T85" fmla="*/ 10 h 76"/>
                <a:gd name="T86" fmla="*/ 22 w 535"/>
                <a:gd name="T87" fmla="*/ 2 h 76"/>
                <a:gd name="T88" fmla="*/ 87 w 535"/>
                <a:gd name="T89" fmla="*/ 6 h 7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535"/>
                <a:gd name="T136" fmla="*/ 0 h 76"/>
                <a:gd name="T137" fmla="*/ 535 w 535"/>
                <a:gd name="T138" fmla="*/ 76 h 7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535" h="76">
                  <a:moveTo>
                    <a:pt x="87" y="6"/>
                  </a:moveTo>
                  <a:lnTo>
                    <a:pt x="99" y="6"/>
                  </a:lnTo>
                  <a:lnTo>
                    <a:pt x="109" y="7"/>
                  </a:lnTo>
                  <a:lnTo>
                    <a:pt x="120" y="9"/>
                  </a:lnTo>
                  <a:lnTo>
                    <a:pt x="130" y="12"/>
                  </a:lnTo>
                  <a:lnTo>
                    <a:pt x="140" y="13"/>
                  </a:lnTo>
                  <a:lnTo>
                    <a:pt x="151" y="15"/>
                  </a:lnTo>
                  <a:lnTo>
                    <a:pt x="161" y="16"/>
                  </a:lnTo>
                  <a:lnTo>
                    <a:pt x="173" y="16"/>
                  </a:lnTo>
                  <a:lnTo>
                    <a:pt x="190" y="19"/>
                  </a:lnTo>
                  <a:lnTo>
                    <a:pt x="207" y="20"/>
                  </a:lnTo>
                  <a:lnTo>
                    <a:pt x="224" y="23"/>
                  </a:lnTo>
                  <a:lnTo>
                    <a:pt x="241" y="25"/>
                  </a:lnTo>
                  <a:lnTo>
                    <a:pt x="258" y="27"/>
                  </a:lnTo>
                  <a:lnTo>
                    <a:pt x="275" y="30"/>
                  </a:lnTo>
                  <a:lnTo>
                    <a:pt x="292" y="32"/>
                  </a:lnTo>
                  <a:lnTo>
                    <a:pt x="310" y="35"/>
                  </a:lnTo>
                  <a:lnTo>
                    <a:pt x="320" y="35"/>
                  </a:lnTo>
                  <a:lnTo>
                    <a:pt x="331" y="35"/>
                  </a:lnTo>
                  <a:lnTo>
                    <a:pt x="341" y="36"/>
                  </a:lnTo>
                  <a:lnTo>
                    <a:pt x="352" y="37"/>
                  </a:lnTo>
                  <a:lnTo>
                    <a:pt x="362" y="39"/>
                  </a:lnTo>
                  <a:lnTo>
                    <a:pt x="372" y="40"/>
                  </a:lnTo>
                  <a:lnTo>
                    <a:pt x="384" y="42"/>
                  </a:lnTo>
                  <a:lnTo>
                    <a:pt x="394" y="42"/>
                  </a:lnTo>
                  <a:lnTo>
                    <a:pt x="409" y="44"/>
                  </a:lnTo>
                  <a:lnTo>
                    <a:pt x="426" y="47"/>
                  </a:lnTo>
                  <a:lnTo>
                    <a:pt x="442" y="49"/>
                  </a:lnTo>
                  <a:lnTo>
                    <a:pt x="459" y="50"/>
                  </a:lnTo>
                  <a:lnTo>
                    <a:pt x="475" y="52"/>
                  </a:lnTo>
                  <a:lnTo>
                    <a:pt x="492" y="53"/>
                  </a:lnTo>
                  <a:lnTo>
                    <a:pt x="508" y="54"/>
                  </a:lnTo>
                  <a:lnTo>
                    <a:pt x="522" y="59"/>
                  </a:lnTo>
                  <a:lnTo>
                    <a:pt x="526" y="59"/>
                  </a:lnTo>
                  <a:lnTo>
                    <a:pt x="529" y="62"/>
                  </a:lnTo>
                  <a:lnTo>
                    <a:pt x="532" y="63"/>
                  </a:lnTo>
                  <a:lnTo>
                    <a:pt x="535" y="66"/>
                  </a:lnTo>
                  <a:lnTo>
                    <a:pt x="535" y="70"/>
                  </a:lnTo>
                  <a:lnTo>
                    <a:pt x="532" y="73"/>
                  </a:lnTo>
                  <a:lnTo>
                    <a:pt x="528" y="73"/>
                  </a:lnTo>
                  <a:lnTo>
                    <a:pt x="523" y="76"/>
                  </a:lnTo>
                  <a:lnTo>
                    <a:pt x="518" y="76"/>
                  </a:lnTo>
                  <a:lnTo>
                    <a:pt x="510" y="74"/>
                  </a:lnTo>
                  <a:lnTo>
                    <a:pt x="505" y="73"/>
                  </a:lnTo>
                  <a:lnTo>
                    <a:pt x="501" y="70"/>
                  </a:lnTo>
                  <a:lnTo>
                    <a:pt x="501" y="67"/>
                  </a:lnTo>
                  <a:lnTo>
                    <a:pt x="501" y="64"/>
                  </a:lnTo>
                  <a:lnTo>
                    <a:pt x="501" y="62"/>
                  </a:lnTo>
                  <a:lnTo>
                    <a:pt x="498" y="60"/>
                  </a:lnTo>
                  <a:lnTo>
                    <a:pt x="493" y="64"/>
                  </a:lnTo>
                  <a:lnTo>
                    <a:pt x="491" y="69"/>
                  </a:lnTo>
                  <a:lnTo>
                    <a:pt x="488" y="72"/>
                  </a:lnTo>
                  <a:lnTo>
                    <a:pt x="482" y="70"/>
                  </a:lnTo>
                  <a:lnTo>
                    <a:pt x="478" y="70"/>
                  </a:lnTo>
                  <a:lnTo>
                    <a:pt x="475" y="69"/>
                  </a:lnTo>
                  <a:lnTo>
                    <a:pt x="472" y="67"/>
                  </a:lnTo>
                  <a:lnTo>
                    <a:pt x="471" y="64"/>
                  </a:lnTo>
                  <a:lnTo>
                    <a:pt x="471" y="62"/>
                  </a:lnTo>
                  <a:lnTo>
                    <a:pt x="469" y="60"/>
                  </a:lnTo>
                  <a:lnTo>
                    <a:pt x="469" y="57"/>
                  </a:lnTo>
                  <a:lnTo>
                    <a:pt x="466" y="57"/>
                  </a:lnTo>
                  <a:lnTo>
                    <a:pt x="462" y="57"/>
                  </a:lnTo>
                  <a:lnTo>
                    <a:pt x="461" y="59"/>
                  </a:lnTo>
                  <a:lnTo>
                    <a:pt x="459" y="63"/>
                  </a:lnTo>
                  <a:lnTo>
                    <a:pt x="458" y="66"/>
                  </a:lnTo>
                  <a:lnTo>
                    <a:pt x="452" y="66"/>
                  </a:lnTo>
                  <a:lnTo>
                    <a:pt x="446" y="66"/>
                  </a:lnTo>
                  <a:lnTo>
                    <a:pt x="442" y="64"/>
                  </a:lnTo>
                  <a:lnTo>
                    <a:pt x="438" y="62"/>
                  </a:lnTo>
                  <a:lnTo>
                    <a:pt x="438" y="60"/>
                  </a:lnTo>
                  <a:lnTo>
                    <a:pt x="438" y="57"/>
                  </a:lnTo>
                  <a:lnTo>
                    <a:pt x="436" y="56"/>
                  </a:lnTo>
                  <a:lnTo>
                    <a:pt x="435" y="54"/>
                  </a:lnTo>
                  <a:lnTo>
                    <a:pt x="434" y="54"/>
                  </a:lnTo>
                  <a:lnTo>
                    <a:pt x="431" y="56"/>
                  </a:lnTo>
                  <a:lnTo>
                    <a:pt x="429" y="57"/>
                  </a:lnTo>
                  <a:lnTo>
                    <a:pt x="428" y="60"/>
                  </a:lnTo>
                  <a:lnTo>
                    <a:pt x="428" y="62"/>
                  </a:lnTo>
                  <a:lnTo>
                    <a:pt x="426" y="63"/>
                  </a:lnTo>
                  <a:lnTo>
                    <a:pt x="406" y="60"/>
                  </a:lnTo>
                  <a:lnTo>
                    <a:pt x="387" y="57"/>
                  </a:lnTo>
                  <a:lnTo>
                    <a:pt x="367" y="54"/>
                  </a:lnTo>
                  <a:lnTo>
                    <a:pt x="347" y="53"/>
                  </a:lnTo>
                  <a:lnTo>
                    <a:pt x="327" y="50"/>
                  </a:lnTo>
                  <a:lnTo>
                    <a:pt x="307" y="47"/>
                  </a:lnTo>
                  <a:lnTo>
                    <a:pt x="287" y="44"/>
                  </a:lnTo>
                  <a:lnTo>
                    <a:pt x="267" y="42"/>
                  </a:lnTo>
                  <a:lnTo>
                    <a:pt x="245" y="39"/>
                  </a:lnTo>
                  <a:lnTo>
                    <a:pt x="226" y="36"/>
                  </a:lnTo>
                  <a:lnTo>
                    <a:pt x="206" y="35"/>
                  </a:lnTo>
                  <a:lnTo>
                    <a:pt x="186" y="32"/>
                  </a:lnTo>
                  <a:lnTo>
                    <a:pt x="166" y="29"/>
                  </a:lnTo>
                  <a:lnTo>
                    <a:pt x="146" y="26"/>
                  </a:lnTo>
                  <a:lnTo>
                    <a:pt x="126" y="25"/>
                  </a:lnTo>
                  <a:lnTo>
                    <a:pt x="106" y="22"/>
                  </a:lnTo>
                  <a:lnTo>
                    <a:pt x="104" y="19"/>
                  </a:lnTo>
                  <a:lnTo>
                    <a:pt x="103" y="16"/>
                  </a:lnTo>
                  <a:lnTo>
                    <a:pt x="102" y="13"/>
                  </a:lnTo>
                  <a:lnTo>
                    <a:pt x="99" y="13"/>
                  </a:lnTo>
                  <a:lnTo>
                    <a:pt x="97" y="13"/>
                  </a:lnTo>
                  <a:lnTo>
                    <a:pt x="96" y="13"/>
                  </a:lnTo>
                  <a:lnTo>
                    <a:pt x="94" y="15"/>
                  </a:lnTo>
                  <a:lnTo>
                    <a:pt x="94" y="16"/>
                  </a:lnTo>
                  <a:lnTo>
                    <a:pt x="94" y="19"/>
                  </a:lnTo>
                  <a:lnTo>
                    <a:pt x="94" y="20"/>
                  </a:lnTo>
                  <a:lnTo>
                    <a:pt x="93" y="22"/>
                  </a:lnTo>
                  <a:lnTo>
                    <a:pt x="86" y="20"/>
                  </a:lnTo>
                  <a:lnTo>
                    <a:pt x="79" y="20"/>
                  </a:lnTo>
                  <a:lnTo>
                    <a:pt x="72" y="17"/>
                  </a:lnTo>
                  <a:lnTo>
                    <a:pt x="69" y="10"/>
                  </a:lnTo>
                  <a:lnTo>
                    <a:pt x="67" y="9"/>
                  </a:lnTo>
                  <a:lnTo>
                    <a:pt x="66" y="9"/>
                  </a:lnTo>
                  <a:lnTo>
                    <a:pt x="65" y="10"/>
                  </a:lnTo>
                  <a:lnTo>
                    <a:pt x="63" y="10"/>
                  </a:lnTo>
                  <a:lnTo>
                    <a:pt x="59" y="16"/>
                  </a:lnTo>
                  <a:lnTo>
                    <a:pt x="53" y="16"/>
                  </a:lnTo>
                  <a:lnTo>
                    <a:pt x="46" y="15"/>
                  </a:lnTo>
                  <a:lnTo>
                    <a:pt x="40" y="13"/>
                  </a:lnTo>
                  <a:lnTo>
                    <a:pt x="39" y="12"/>
                  </a:lnTo>
                  <a:lnTo>
                    <a:pt x="37" y="9"/>
                  </a:lnTo>
                  <a:lnTo>
                    <a:pt x="36" y="7"/>
                  </a:lnTo>
                  <a:lnTo>
                    <a:pt x="33" y="6"/>
                  </a:lnTo>
                  <a:lnTo>
                    <a:pt x="27" y="13"/>
                  </a:lnTo>
                  <a:lnTo>
                    <a:pt x="19" y="13"/>
                  </a:lnTo>
                  <a:lnTo>
                    <a:pt x="10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10" y="6"/>
                  </a:lnTo>
                  <a:lnTo>
                    <a:pt x="22" y="2"/>
                  </a:lnTo>
                  <a:lnTo>
                    <a:pt x="32" y="0"/>
                  </a:lnTo>
                  <a:lnTo>
                    <a:pt x="42" y="3"/>
                  </a:lnTo>
                  <a:lnTo>
                    <a:pt x="87" y="6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98" name="Freeform 745"/>
            <p:cNvSpPr>
              <a:spLocks/>
            </p:cNvSpPr>
            <p:nvPr/>
          </p:nvSpPr>
          <p:spPr bwMode="auto">
            <a:xfrm>
              <a:off x="2469" y="3592"/>
              <a:ext cx="58" cy="8"/>
            </a:xfrm>
            <a:custGeom>
              <a:avLst/>
              <a:gdLst>
                <a:gd name="T0" fmla="*/ 58 w 58"/>
                <a:gd name="T1" fmla="*/ 4 h 8"/>
                <a:gd name="T2" fmla="*/ 51 w 58"/>
                <a:gd name="T3" fmla="*/ 7 h 8"/>
                <a:gd name="T4" fmla="*/ 44 w 58"/>
                <a:gd name="T5" fmla="*/ 8 h 8"/>
                <a:gd name="T6" fmla="*/ 37 w 58"/>
                <a:gd name="T7" fmla="*/ 8 h 8"/>
                <a:gd name="T8" fmla="*/ 30 w 58"/>
                <a:gd name="T9" fmla="*/ 7 h 8"/>
                <a:gd name="T10" fmla="*/ 21 w 58"/>
                <a:gd name="T11" fmla="*/ 5 h 8"/>
                <a:gd name="T12" fmla="*/ 14 w 58"/>
                <a:gd name="T13" fmla="*/ 4 h 8"/>
                <a:gd name="T14" fmla="*/ 7 w 58"/>
                <a:gd name="T15" fmla="*/ 3 h 8"/>
                <a:gd name="T16" fmla="*/ 0 w 58"/>
                <a:gd name="T17" fmla="*/ 3 h 8"/>
                <a:gd name="T18" fmla="*/ 4 w 58"/>
                <a:gd name="T19" fmla="*/ 0 h 8"/>
                <a:gd name="T20" fmla="*/ 11 w 58"/>
                <a:gd name="T21" fmla="*/ 1 h 8"/>
                <a:gd name="T22" fmla="*/ 17 w 58"/>
                <a:gd name="T23" fmla="*/ 1 h 8"/>
                <a:gd name="T24" fmla="*/ 24 w 58"/>
                <a:gd name="T25" fmla="*/ 1 h 8"/>
                <a:gd name="T26" fmla="*/ 31 w 58"/>
                <a:gd name="T27" fmla="*/ 1 h 8"/>
                <a:gd name="T28" fmla="*/ 38 w 58"/>
                <a:gd name="T29" fmla="*/ 1 h 8"/>
                <a:gd name="T30" fmla="*/ 45 w 58"/>
                <a:gd name="T31" fmla="*/ 3 h 8"/>
                <a:gd name="T32" fmla="*/ 51 w 58"/>
                <a:gd name="T33" fmla="*/ 3 h 8"/>
                <a:gd name="T34" fmla="*/ 58 w 58"/>
                <a:gd name="T35" fmla="*/ 4 h 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8"/>
                <a:gd name="T56" fmla="*/ 58 w 58"/>
                <a:gd name="T57" fmla="*/ 8 h 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8">
                  <a:moveTo>
                    <a:pt x="58" y="4"/>
                  </a:moveTo>
                  <a:lnTo>
                    <a:pt x="51" y="7"/>
                  </a:lnTo>
                  <a:lnTo>
                    <a:pt x="44" y="8"/>
                  </a:lnTo>
                  <a:lnTo>
                    <a:pt x="37" y="8"/>
                  </a:lnTo>
                  <a:lnTo>
                    <a:pt x="30" y="7"/>
                  </a:lnTo>
                  <a:lnTo>
                    <a:pt x="21" y="5"/>
                  </a:lnTo>
                  <a:lnTo>
                    <a:pt x="14" y="4"/>
                  </a:lnTo>
                  <a:lnTo>
                    <a:pt x="7" y="3"/>
                  </a:lnTo>
                  <a:lnTo>
                    <a:pt x="0" y="3"/>
                  </a:lnTo>
                  <a:lnTo>
                    <a:pt x="4" y="0"/>
                  </a:lnTo>
                  <a:lnTo>
                    <a:pt x="11" y="1"/>
                  </a:lnTo>
                  <a:lnTo>
                    <a:pt x="17" y="1"/>
                  </a:lnTo>
                  <a:lnTo>
                    <a:pt x="24" y="1"/>
                  </a:lnTo>
                  <a:lnTo>
                    <a:pt x="31" y="1"/>
                  </a:lnTo>
                  <a:lnTo>
                    <a:pt x="38" y="1"/>
                  </a:lnTo>
                  <a:lnTo>
                    <a:pt x="45" y="3"/>
                  </a:lnTo>
                  <a:lnTo>
                    <a:pt x="51" y="3"/>
                  </a:lnTo>
                  <a:lnTo>
                    <a:pt x="58" y="4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99" name="Freeform 746"/>
            <p:cNvSpPr>
              <a:spLocks/>
            </p:cNvSpPr>
            <p:nvPr/>
          </p:nvSpPr>
          <p:spPr bwMode="auto">
            <a:xfrm>
              <a:off x="3224" y="3597"/>
              <a:ext cx="104" cy="90"/>
            </a:xfrm>
            <a:custGeom>
              <a:avLst/>
              <a:gdLst>
                <a:gd name="T0" fmla="*/ 95 w 104"/>
                <a:gd name="T1" fmla="*/ 82 h 90"/>
                <a:gd name="T2" fmla="*/ 104 w 104"/>
                <a:gd name="T3" fmla="*/ 90 h 90"/>
                <a:gd name="T4" fmla="*/ 97 w 104"/>
                <a:gd name="T5" fmla="*/ 89 h 90"/>
                <a:gd name="T6" fmla="*/ 91 w 104"/>
                <a:gd name="T7" fmla="*/ 86 h 90"/>
                <a:gd name="T8" fmla="*/ 84 w 104"/>
                <a:gd name="T9" fmla="*/ 82 h 90"/>
                <a:gd name="T10" fmla="*/ 78 w 104"/>
                <a:gd name="T11" fmla="*/ 77 h 90"/>
                <a:gd name="T12" fmla="*/ 73 w 104"/>
                <a:gd name="T13" fmla="*/ 73 h 90"/>
                <a:gd name="T14" fmla="*/ 67 w 104"/>
                <a:gd name="T15" fmla="*/ 67 h 90"/>
                <a:gd name="T16" fmla="*/ 61 w 104"/>
                <a:gd name="T17" fmla="*/ 63 h 90"/>
                <a:gd name="T18" fmla="*/ 56 w 104"/>
                <a:gd name="T19" fmla="*/ 59 h 90"/>
                <a:gd name="T20" fmla="*/ 48 w 104"/>
                <a:gd name="T21" fmla="*/ 52 h 90"/>
                <a:gd name="T22" fmla="*/ 41 w 104"/>
                <a:gd name="T23" fmla="*/ 45 h 90"/>
                <a:gd name="T24" fmla="*/ 34 w 104"/>
                <a:gd name="T25" fmla="*/ 37 h 90"/>
                <a:gd name="T26" fmla="*/ 27 w 104"/>
                <a:gd name="T27" fmla="*/ 29 h 90"/>
                <a:gd name="T28" fmla="*/ 20 w 104"/>
                <a:gd name="T29" fmla="*/ 22 h 90"/>
                <a:gd name="T30" fmla="*/ 13 w 104"/>
                <a:gd name="T31" fmla="*/ 15 h 90"/>
                <a:gd name="T32" fmla="*/ 7 w 104"/>
                <a:gd name="T33" fmla="*/ 8 h 90"/>
                <a:gd name="T34" fmla="*/ 0 w 104"/>
                <a:gd name="T35" fmla="*/ 0 h 90"/>
                <a:gd name="T36" fmla="*/ 13 w 104"/>
                <a:gd name="T37" fmla="*/ 9 h 90"/>
                <a:gd name="T38" fmla="*/ 24 w 104"/>
                <a:gd name="T39" fmla="*/ 19 h 90"/>
                <a:gd name="T40" fmla="*/ 37 w 104"/>
                <a:gd name="T41" fmla="*/ 29 h 90"/>
                <a:gd name="T42" fmla="*/ 48 w 104"/>
                <a:gd name="T43" fmla="*/ 39 h 90"/>
                <a:gd name="T44" fmla="*/ 61 w 104"/>
                <a:gd name="T45" fmla="*/ 49 h 90"/>
                <a:gd name="T46" fmla="*/ 73 w 104"/>
                <a:gd name="T47" fmla="*/ 59 h 90"/>
                <a:gd name="T48" fmla="*/ 84 w 104"/>
                <a:gd name="T49" fmla="*/ 70 h 90"/>
                <a:gd name="T50" fmla="*/ 95 w 104"/>
                <a:gd name="T51" fmla="*/ 82 h 9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04"/>
                <a:gd name="T79" fmla="*/ 0 h 90"/>
                <a:gd name="T80" fmla="*/ 104 w 104"/>
                <a:gd name="T81" fmla="*/ 90 h 90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04" h="90">
                  <a:moveTo>
                    <a:pt x="95" y="82"/>
                  </a:moveTo>
                  <a:lnTo>
                    <a:pt x="104" y="90"/>
                  </a:lnTo>
                  <a:lnTo>
                    <a:pt x="97" y="89"/>
                  </a:lnTo>
                  <a:lnTo>
                    <a:pt x="91" y="86"/>
                  </a:lnTo>
                  <a:lnTo>
                    <a:pt x="84" y="82"/>
                  </a:lnTo>
                  <a:lnTo>
                    <a:pt x="78" y="77"/>
                  </a:lnTo>
                  <a:lnTo>
                    <a:pt x="73" y="73"/>
                  </a:lnTo>
                  <a:lnTo>
                    <a:pt x="67" y="67"/>
                  </a:lnTo>
                  <a:lnTo>
                    <a:pt x="61" y="63"/>
                  </a:lnTo>
                  <a:lnTo>
                    <a:pt x="56" y="59"/>
                  </a:lnTo>
                  <a:lnTo>
                    <a:pt x="48" y="52"/>
                  </a:lnTo>
                  <a:lnTo>
                    <a:pt x="41" y="45"/>
                  </a:lnTo>
                  <a:lnTo>
                    <a:pt x="34" y="37"/>
                  </a:lnTo>
                  <a:lnTo>
                    <a:pt x="27" y="29"/>
                  </a:lnTo>
                  <a:lnTo>
                    <a:pt x="20" y="22"/>
                  </a:lnTo>
                  <a:lnTo>
                    <a:pt x="13" y="15"/>
                  </a:lnTo>
                  <a:lnTo>
                    <a:pt x="7" y="8"/>
                  </a:lnTo>
                  <a:lnTo>
                    <a:pt x="0" y="0"/>
                  </a:lnTo>
                  <a:lnTo>
                    <a:pt x="13" y="9"/>
                  </a:lnTo>
                  <a:lnTo>
                    <a:pt x="24" y="19"/>
                  </a:lnTo>
                  <a:lnTo>
                    <a:pt x="37" y="29"/>
                  </a:lnTo>
                  <a:lnTo>
                    <a:pt x="48" y="39"/>
                  </a:lnTo>
                  <a:lnTo>
                    <a:pt x="61" y="49"/>
                  </a:lnTo>
                  <a:lnTo>
                    <a:pt x="73" y="59"/>
                  </a:lnTo>
                  <a:lnTo>
                    <a:pt x="84" y="70"/>
                  </a:lnTo>
                  <a:lnTo>
                    <a:pt x="95" y="82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00" name="Freeform 747"/>
            <p:cNvSpPr>
              <a:spLocks/>
            </p:cNvSpPr>
            <p:nvPr/>
          </p:nvSpPr>
          <p:spPr bwMode="auto">
            <a:xfrm>
              <a:off x="3146" y="3599"/>
              <a:ext cx="17" cy="13"/>
            </a:xfrm>
            <a:custGeom>
              <a:avLst/>
              <a:gdLst>
                <a:gd name="T0" fmla="*/ 17 w 17"/>
                <a:gd name="T1" fmla="*/ 11 h 13"/>
                <a:gd name="T2" fmla="*/ 17 w 17"/>
                <a:gd name="T3" fmla="*/ 13 h 13"/>
                <a:gd name="T4" fmla="*/ 14 w 17"/>
                <a:gd name="T5" fmla="*/ 13 h 13"/>
                <a:gd name="T6" fmla="*/ 12 w 17"/>
                <a:gd name="T7" fmla="*/ 13 h 13"/>
                <a:gd name="T8" fmla="*/ 10 w 17"/>
                <a:gd name="T9" fmla="*/ 11 h 13"/>
                <a:gd name="T10" fmla="*/ 7 w 17"/>
                <a:gd name="T11" fmla="*/ 11 h 13"/>
                <a:gd name="T12" fmla="*/ 5 w 17"/>
                <a:gd name="T13" fmla="*/ 8 h 13"/>
                <a:gd name="T14" fmla="*/ 2 w 17"/>
                <a:gd name="T15" fmla="*/ 6 h 13"/>
                <a:gd name="T16" fmla="*/ 0 w 17"/>
                <a:gd name="T17" fmla="*/ 3 h 13"/>
                <a:gd name="T18" fmla="*/ 1 w 17"/>
                <a:gd name="T19" fmla="*/ 0 h 13"/>
                <a:gd name="T20" fmla="*/ 7 w 17"/>
                <a:gd name="T21" fmla="*/ 0 h 13"/>
                <a:gd name="T22" fmla="*/ 11 w 17"/>
                <a:gd name="T23" fmla="*/ 3 h 13"/>
                <a:gd name="T24" fmla="*/ 14 w 17"/>
                <a:gd name="T25" fmla="*/ 7 h 13"/>
                <a:gd name="T26" fmla="*/ 17 w 17"/>
                <a:gd name="T27" fmla="*/ 11 h 1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7"/>
                <a:gd name="T43" fmla="*/ 0 h 13"/>
                <a:gd name="T44" fmla="*/ 17 w 17"/>
                <a:gd name="T45" fmla="*/ 13 h 1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7" h="13">
                  <a:moveTo>
                    <a:pt x="17" y="11"/>
                  </a:moveTo>
                  <a:lnTo>
                    <a:pt x="17" y="13"/>
                  </a:lnTo>
                  <a:lnTo>
                    <a:pt x="14" y="13"/>
                  </a:lnTo>
                  <a:lnTo>
                    <a:pt x="12" y="13"/>
                  </a:lnTo>
                  <a:lnTo>
                    <a:pt x="10" y="11"/>
                  </a:lnTo>
                  <a:lnTo>
                    <a:pt x="7" y="11"/>
                  </a:lnTo>
                  <a:lnTo>
                    <a:pt x="5" y="8"/>
                  </a:lnTo>
                  <a:lnTo>
                    <a:pt x="2" y="6"/>
                  </a:lnTo>
                  <a:lnTo>
                    <a:pt x="0" y="3"/>
                  </a:lnTo>
                  <a:lnTo>
                    <a:pt x="1" y="0"/>
                  </a:lnTo>
                  <a:lnTo>
                    <a:pt x="7" y="0"/>
                  </a:lnTo>
                  <a:lnTo>
                    <a:pt x="11" y="3"/>
                  </a:lnTo>
                  <a:lnTo>
                    <a:pt x="14" y="7"/>
                  </a:lnTo>
                  <a:lnTo>
                    <a:pt x="17" y="11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01" name="Freeform 748"/>
            <p:cNvSpPr>
              <a:spLocks/>
            </p:cNvSpPr>
            <p:nvPr/>
          </p:nvSpPr>
          <p:spPr bwMode="auto">
            <a:xfrm>
              <a:off x="2534" y="3599"/>
              <a:ext cx="101" cy="14"/>
            </a:xfrm>
            <a:custGeom>
              <a:avLst/>
              <a:gdLst>
                <a:gd name="T0" fmla="*/ 101 w 101"/>
                <a:gd name="T1" fmla="*/ 10 h 14"/>
                <a:gd name="T2" fmla="*/ 93 w 101"/>
                <a:gd name="T3" fmla="*/ 14 h 14"/>
                <a:gd name="T4" fmla="*/ 82 w 101"/>
                <a:gd name="T5" fmla="*/ 13 h 14"/>
                <a:gd name="T6" fmla="*/ 72 w 101"/>
                <a:gd name="T7" fmla="*/ 11 h 14"/>
                <a:gd name="T8" fmla="*/ 62 w 101"/>
                <a:gd name="T9" fmla="*/ 11 h 14"/>
                <a:gd name="T10" fmla="*/ 60 w 101"/>
                <a:gd name="T11" fmla="*/ 8 h 14"/>
                <a:gd name="T12" fmla="*/ 53 w 101"/>
                <a:gd name="T13" fmla="*/ 8 h 14"/>
                <a:gd name="T14" fmla="*/ 46 w 101"/>
                <a:gd name="T15" fmla="*/ 8 h 14"/>
                <a:gd name="T16" fmla="*/ 37 w 101"/>
                <a:gd name="T17" fmla="*/ 7 h 14"/>
                <a:gd name="T18" fmla="*/ 30 w 101"/>
                <a:gd name="T19" fmla="*/ 7 h 14"/>
                <a:gd name="T20" fmla="*/ 23 w 101"/>
                <a:gd name="T21" fmla="*/ 6 h 14"/>
                <a:gd name="T22" fmla="*/ 16 w 101"/>
                <a:gd name="T23" fmla="*/ 6 h 14"/>
                <a:gd name="T24" fmla="*/ 7 w 101"/>
                <a:gd name="T25" fmla="*/ 4 h 14"/>
                <a:gd name="T26" fmla="*/ 0 w 101"/>
                <a:gd name="T27" fmla="*/ 4 h 14"/>
                <a:gd name="T28" fmla="*/ 9 w 101"/>
                <a:gd name="T29" fmla="*/ 1 h 14"/>
                <a:gd name="T30" fmla="*/ 16 w 101"/>
                <a:gd name="T31" fmla="*/ 0 h 14"/>
                <a:gd name="T32" fmla="*/ 25 w 101"/>
                <a:gd name="T33" fmla="*/ 0 h 14"/>
                <a:gd name="T34" fmla="*/ 33 w 101"/>
                <a:gd name="T35" fmla="*/ 1 h 14"/>
                <a:gd name="T36" fmla="*/ 40 w 101"/>
                <a:gd name="T37" fmla="*/ 3 h 14"/>
                <a:gd name="T38" fmla="*/ 49 w 101"/>
                <a:gd name="T39" fmla="*/ 4 h 14"/>
                <a:gd name="T40" fmla="*/ 57 w 101"/>
                <a:gd name="T41" fmla="*/ 4 h 14"/>
                <a:gd name="T42" fmla="*/ 66 w 101"/>
                <a:gd name="T43" fmla="*/ 4 h 14"/>
                <a:gd name="T44" fmla="*/ 101 w 101"/>
                <a:gd name="T45" fmla="*/ 10 h 1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01"/>
                <a:gd name="T70" fmla="*/ 0 h 14"/>
                <a:gd name="T71" fmla="*/ 101 w 101"/>
                <a:gd name="T72" fmla="*/ 14 h 1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01" h="14">
                  <a:moveTo>
                    <a:pt x="101" y="10"/>
                  </a:moveTo>
                  <a:lnTo>
                    <a:pt x="93" y="14"/>
                  </a:lnTo>
                  <a:lnTo>
                    <a:pt x="82" y="13"/>
                  </a:lnTo>
                  <a:lnTo>
                    <a:pt x="72" y="11"/>
                  </a:lnTo>
                  <a:lnTo>
                    <a:pt x="62" y="11"/>
                  </a:lnTo>
                  <a:lnTo>
                    <a:pt x="60" y="8"/>
                  </a:lnTo>
                  <a:lnTo>
                    <a:pt x="53" y="8"/>
                  </a:lnTo>
                  <a:lnTo>
                    <a:pt x="46" y="8"/>
                  </a:lnTo>
                  <a:lnTo>
                    <a:pt x="37" y="7"/>
                  </a:lnTo>
                  <a:lnTo>
                    <a:pt x="30" y="7"/>
                  </a:lnTo>
                  <a:lnTo>
                    <a:pt x="23" y="6"/>
                  </a:lnTo>
                  <a:lnTo>
                    <a:pt x="16" y="6"/>
                  </a:lnTo>
                  <a:lnTo>
                    <a:pt x="7" y="4"/>
                  </a:lnTo>
                  <a:lnTo>
                    <a:pt x="0" y="4"/>
                  </a:lnTo>
                  <a:lnTo>
                    <a:pt x="9" y="1"/>
                  </a:lnTo>
                  <a:lnTo>
                    <a:pt x="16" y="0"/>
                  </a:lnTo>
                  <a:lnTo>
                    <a:pt x="25" y="0"/>
                  </a:lnTo>
                  <a:lnTo>
                    <a:pt x="33" y="1"/>
                  </a:lnTo>
                  <a:lnTo>
                    <a:pt x="40" y="3"/>
                  </a:lnTo>
                  <a:lnTo>
                    <a:pt x="49" y="4"/>
                  </a:lnTo>
                  <a:lnTo>
                    <a:pt x="57" y="4"/>
                  </a:lnTo>
                  <a:lnTo>
                    <a:pt x="66" y="4"/>
                  </a:lnTo>
                  <a:lnTo>
                    <a:pt x="101" y="1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02" name="Freeform 749"/>
            <p:cNvSpPr>
              <a:spLocks/>
            </p:cNvSpPr>
            <p:nvPr/>
          </p:nvSpPr>
          <p:spPr bwMode="auto">
            <a:xfrm>
              <a:off x="3513" y="3603"/>
              <a:ext cx="98" cy="23"/>
            </a:xfrm>
            <a:custGeom>
              <a:avLst/>
              <a:gdLst>
                <a:gd name="T0" fmla="*/ 97 w 98"/>
                <a:gd name="T1" fmla="*/ 22 h 23"/>
                <a:gd name="T2" fmla="*/ 98 w 98"/>
                <a:gd name="T3" fmla="*/ 23 h 23"/>
                <a:gd name="T4" fmla="*/ 86 w 98"/>
                <a:gd name="T5" fmla="*/ 22 h 23"/>
                <a:gd name="T6" fmla="*/ 74 w 98"/>
                <a:gd name="T7" fmla="*/ 19 h 23"/>
                <a:gd name="T8" fmla="*/ 61 w 98"/>
                <a:gd name="T9" fmla="*/ 16 h 23"/>
                <a:gd name="T10" fmla="*/ 50 w 98"/>
                <a:gd name="T11" fmla="*/ 13 h 23"/>
                <a:gd name="T12" fmla="*/ 37 w 98"/>
                <a:gd name="T13" fmla="*/ 10 h 23"/>
                <a:gd name="T14" fmla="*/ 24 w 98"/>
                <a:gd name="T15" fmla="*/ 7 h 23"/>
                <a:gd name="T16" fmla="*/ 13 w 98"/>
                <a:gd name="T17" fmla="*/ 4 h 23"/>
                <a:gd name="T18" fmla="*/ 0 w 98"/>
                <a:gd name="T19" fmla="*/ 2 h 23"/>
                <a:gd name="T20" fmla="*/ 0 w 98"/>
                <a:gd name="T21" fmla="*/ 0 h 23"/>
                <a:gd name="T22" fmla="*/ 13 w 98"/>
                <a:gd name="T23" fmla="*/ 3 h 23"/>
                <a:gd name="T24" fmla="*/ 24 w 98"/>
                <a:gd name="T25" fmla="*/ 4 h 23"/>
                <a:gd name="T26" fmla="*/ 37 w 98"/>
                <a:gd name="T27" fmla="*/ 7 h 23"/>
                <a:gd name="T28" fmla="*/ 49 w 98"/>
                <a:gd name="T29" fmla="*/ 10 h 23"/>
                <a:gd name="T30" fmla="*/ 60 w 98"/>
                <a:gd name="T31" fmla="*/ 13 h 23"/>
                <a:gd name="T32" fmla="*/ 73 w 98"/>
                <a:gd name="T33" fmla="*/ 16 h 23"/>
                <a:gd name="T34" fmla="*/ 84 w 98"/>
                <a:gd name="T35" fmla="*/ 19 h 23"/>
                <a:gd name="T36" fmla="*/ 97 w 98"/>
                <a:gd name="T37" fmla="*/ 22 h 2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8"/>
                <a:gd name="T58" fmla="*/ 0 h 23"/>
                <a:gd name="T59" fmla="*/ 98 w 98"/>
                <a:gd name="T60" fmla="*/ 23 h 2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8" h="23">
                  <a:moveTo>
                    <a:pt x="97" y="22"/>
                  </a:moveTo>
                  <a:lnTo>
                    <a:pt x="98" y="23"/>
                  </a:lnTo>
                  <a:lnTo>
                    <a:pt x="86" y="22"/>
                  </a:lnTo>
                  <a:lnTo>
                    <a:pt x="74" y="19"/>
                  </a:lnTo>
                  <a:lnTo>
                    <a:pt x="61" y="16"/>
                  </a:lnTo>
                  <a:lnTo>
                    <a:pt x="50" y="13"/>
                  </a:lnTo>
                  <a:lnTo>
                    <a:pt x="37" y="10"/>
                  </a:lnTo>
                  <a:lnTo>
                    <a:pt x="24" y="7"/>
                  </a:lnTo>
                  <a:lnTo>
                    <a:pt x="13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13" y="3"/>
                  </a:lnTo>
                  <a:lnTo>
                    <a:pt x="24" y="4"/>
                  </a:lnTo>
                  <a:lnTo>
                    <a:pt x="37" y="7"/>
                  </a:lnTo>
                  <a:lnTo>
                    <a:pt x="49" y="10"/>
                  </a:lnTo>
                  <a:lnTo>
                    <a:pt x="60" y="13"/>
                  </a:lnTo>
                  <a:lnTo>
                    <a:pt x="73" y="16"/>
                  </a:lnTo>
                  <a:lnTo>
                    <a:pt x="84" y="19"/>
                  </a:lnTo>
                  <a:lnTo>
                    <a:pt x="97" y="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03" name="Freeform 750"/>
            <p:cNvSpPr>
              <a:spLocks/>
            </p:cNvSpPr>
            <p:nvPr/>
          </p:nvSpPr>
          <p:spPr bwMode="auto">
            <a:xfrm>
              <a:off x="3126" y="3607"/>
              <a:ext cx="32" cy="29"/>
            </a:xfrm>
            <a:custGeom>
              <a:avLst/>
              <a:gdLst>
                <a:gd name="T0" fmla="*/ 32 w 32"/>
                <a:gd name="T1" fmla="*/ 29 h 29"/>
                <a:gd name="T2" fmla="*/ 22 w 32"/>
                <a:gd name="T3" fmla="*/ 25 h 29"/>
                <a:gd name="T4" fmla="*/ 14 w 32"/>
                <a:gd name="T5" fmla="*/ 19 h 29"/>
                <a:gd name="T6" fmla="*/ 7 w 32"/>
                <a:gd name="T7" fmla="*/ 10 h 29"/>
                <a:gd name="T8" fmla="*/ 0 w 32"/>
                <a:gd name="T9" fmla="*/ 3 h 29"/>
                <a:gd name="T10" fmla="*/ 1 w 32"/>
                <a:gd name="T11" fmla="*/ 0 h 29"/>
                <a:gd name="T12" fmla="*/ 10 w 32"/>
                <a:gd name="T13" fmla="*/ 5 h 29"/>
                <a:gd name="T14" fmla="*/ 20 w 32"/>
                <a:gd name="T15" fmla="*/ 12 h 29"/>
                <a:gd name="T16" fmla="*/ 27 w 32"/>
                <a:gd name="T17" fmla="*/ 19 h 29"/>
                <a:gd name="T18" fmla="*/ 32 w 32"/>
                <a:gd name="T19" fmla="*/ 29 h 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2"/>
                <a:gd name="T31" fmla="*/ 0 h 29"/>
                <a:gd name="T32" fmla="*/ 32 w 32"/>
                <a:gd name="T33" fmla="*/ 29 h 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2" h="29">
                  <a:moveTo>
                    <a:pt x="32" y="29"/>
                  </a:moveTo>
                  <a:lnTo>
                    <a:pt x="22" y="25"/>
                  </a:lnTo>
                  <a:lnTo>
                    <a:pt x="14" y="19"/>
                  </a:lnTo>
                  <a:lnTo>
                    <a:pt x="7" y="10"/>
                  </a:lnTo>
                  <a:lnTo>
                    <a:pt x="0" y="3"/>
                  </a:lnTo>
                  <a:lnTo>
                    <a:pt x="1" y="0"/>
                  </a:lnTo>
                  <a:lnTo>
                    <a:pt x="10" y="5"/>
                  </a:lnTo>
                  <a:lnTo>
                    <a:pt x="20" y="12"/>
                  </a:lnTo>
                  <a:lnTo>
                    <a:pt x="27" y="19"/>
                  </a:lnTo>
                  <a:lnTo>
                    <a:pt x="32" y="29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04" name="Freeform 751"/>
            <p:cNvSpPr>
              <a:spLocks/>
            </p:cNvSpPr>
            <p:nvPr/>
          </p:nvSpPr>
          <p:spPr bwMode="auto">
            <a:xfrm>
              <a:off x="2644" y="3609"/>
              <a:ext cx="24" cy="8"/>
            </a:xfrm>
            <a:custGeom>
              <a:avLst/>
              <a:gdLst>
                <a:gd name="T0" fmla="*/ 24 w 24"/>
                <a:gd name="T1" fmla="*/ 3 h 8"/>
                <a:gd name="T2" fmla="*/ 21 w 24"/>
                <a:gd name="T3" fmla="*/ 6 h 8"/>
                <a:gd name="T4" fmla="*/ 19 w 24"/>
                <a:gd name="T5" fmla="*/ 7 h 8"/>
                <a:gd name="T6" fmla="*/ 13 w 24"/>
                <a:gd name="T7" fmla="*/ 8 h 8"/>
                <a:gd name="T8" fmla="*/ 9 w 24"/>
                <a:gd name="T9" fmla="*/ 7 h 8"/>
                <a:gd name="T10" fmla="*/ 6 w 24"/>
                <a:gd name="T11" fmla="*/ 6 h 8"/>
                <a:gd name="T12" fmla="*/ 3 w 24"/>
                <a:gd name="T13" fmla="*/ 4 h 8"/>
                <a:gd name="T14" fmla="*/ 0 w 24"/>
                <a:gd name="T15" fmla="*/ 3 h 8"/>
                <a:gd name="T16" fmla="*/ 0 w 24"/>
                <a:gd name="T17" fmla="*/ 0 h 8"/>
                <a:gd name="T18" fmla="*/ 6 w 24"/>
                <a:gd name="T19" fmla="*/ 0 h 8"/>
                <a:gd name="T20" fmla="*/ 13 w 24"/>
                <a:gd name="T21" fmla="*/ 0 h 8"/>
                <a:gd name="T22" fmla="*/ 19 w 24"/>
                <a:gd name="T23" fmla="*/ 1 h 8"/>
                <a:gd name="T24" fmla="*/ 24 w 24"/>
                <a:gd name="T25" fmla="*/ 3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4"/>
                <a:gd name="T40" fmla="*/ 0 h 8"/>
                <a:gd name="T41" fmla="*/ 24 w 2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4" h="8">
                  <a:moveTo>
                    <a:pt x="24" y="3"/>
                  </a:moveTo>
                  <a:lnTo>
                    <a:pt x="21" y="6"/>
                  </a:lnTo>
                  <a:lnTo>
                    <a:pt x="19" y="7"/>
                  </a:lnTo>
                  <a:lnTo>
                    <a:pt x="13" y="8"/>
                  </a:lnTo>
                  <a:lnTo>
                    <a:pt x="9" y="7"/>
                  </a:lnTo>
                  <a:lnTo>
                    <a:pt x="6" y="6"/>
                  </a:lnTo>
                  <a:lnTo>
                    <a:pt x="3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6" y="0"/>
                  </a:lnTo>
                  <a:lnTo>
                    <a:pt x="13" y="0"/>
                  </a:lnTo>
                  <a:lnTo>
                    <a:pt x="19" y="1"/>
                  </a:lnTo>
                  <a:lnTo>
                    <a:pt x="24" y="3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05" name="Freeform 752"/>
            <p:cNvSpPr>
              <a:spLocks/>
            </p:cNvSpPr>
            <p:nvPr/>
          </p:nvSpPr>
          <p:spPr bwMode="auto">
            <a:xfrm>
              <a:off x="2678" y="3612"/>
              <a:ext cx="77" cy="14"/>
            </a:xfrm>
            <a:custGeom>
              <a:avLst/>
              <a:gdLst>
                <a:gd name="T0" fmla="*/ 77 w 77"/>
                <a:gd name="T1" fmla="*/ 10 h 14"/>
                <a:gd name="T2" fmla="*/ 69 w 77"/>
                <a:gd name="T3" fmla="*/ 14 h 14"/>
                <a:gd name="T4" fmla="*/ 57 w 77"/>
                <a:gd name="T5" fmla="*/ 14 h 14"/>
                <a:gd name="T6" fmla="*/ 46 w 77"/>
                <a:gd name="T7" fmla="*/ 13 h 14"/>
                <a:gd name="T8" fmla="*/ 36 w 77"/>
                <a:gd name="T9" fmla="*/ 11 h 14"/>
                <a:gd name="T10" fmla="*/ 36 w 77"/>
                <a:gd name="T11" fmla="*/ 8 h 14"/>
                <a:gd name="T12" fmla="*/ 33 w 77"/>
                <a:gd name="T13" fmla="*/ 5 h 14"/>
                <a:gd name="T14" fmla="*/ 30 w 77"/>
                <a:gd name="T15" fmla="*/ 5 h 14"/>
                <a:gd name="T16" fmla="*/ 26 w 77"/>
                <a:gd name="T17" fmla="*/ 5 h 14"/>
                <a:gd name="T18" fmla="*/ 20 w 77"/>
                <a:gd name="T19" fmla="*/ 8 h 14"/>
                <a:gd name="T20" fmla="*/ 14 w 77"/>
                <a:gd name="T21" fmla="*/ 8 h 14"/>
                <a:gd name="T22" fmla="*/ 7 w 77"/>
                <a:gd name="T23" fmla="*/ 7 h 14"/>
                <a:gd name="T24" fmla="*/ 0 w 77"/>
                <a:gd name="T25" fmla="*/ 7 h 14"/>
                <a:gd name="T26" fmla="*/ 0 w 77"/>
                <a:gd name="T27" fmla="*/ 5 h 14"/>
                <a:gd name="T28" fmla="*/ 2 w 77"/>
                <a:gd name="T29" fmla="*/ 3 h 14"/>
                <a:gd name="T30" fmla="*/ 2 w 77"/>
                <a:gd name="T31" fmla="*/ 1 h 14"/>
                <a:gd name="T32" fmla="*/ 3 w 77"/>
                <a:gd name="T33" fmla="*/ 0 h 14"/>
                <a:gd name="T34" fmla="*/ 13 w 77"/>
                <a:gd name="T35" fmla="*/ 1 h 14"/>
                <a:gd name="T36" fmla="*/ 22 w 77"/>
                <a:gd name="T37" fmla="*/ 3 h 14"/>
                <a:gd name="T38" fmla="*/ 32 w 77"/>
                <a:gd name="T39" fmla="*/ 3 h 14"/>
                <a:gd name="T40" fmla="*/ 40 w 77"/>
                <a:gd name="T41" fmla="*/ 4 h 14"/>
                <a:gd name="T42" fmla="*/ 50 w 77"/>
                <a:gd name="T43" fmla="*/ 5 h 14"/>
                <a:gd name="T44" fmla="*/ 59 w 77"/>
                <a:gd name="T45" fmla="*/ 7 h 14"/>
                <a:gd name="T46" fmla="*/ 69 w 77"/>
                <a:gd name="T47" fmla="*/ 8 h 14"/>
                <a:gd name="T48" fmla="*/ 77 w 77"/>
                <a:gd name="T49" fmla="*/ 10 h 1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77"/>
                <a:gd name="T76" fmla="*/ 0 h 14"/>
                <a:gd name="T77" fmla="*/ 77 w 77"/>
                <a:gd name="T78" fmla="*/ 14 h 1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77" h="14">
                  <a:moveTo>
                    <a:pt x="77" y="10"/>
                  </a:moveTo>
                  <a:lnTo>
                    <a:pt x="69" y="14"/>
                  </a:lnTo>
                  <a:lnTo>
                    <a:pt x="57" y="14"/>
                  </a:lnTo>
                  <a:lnTo>
                    <a:pt x="46" y="13"/>
                  </a:lnTo>
                  <a:lnTo>
                    <a:pt x="36" y="11"/>
                  </a:lnTo>
                  <a:lnTo>
                    <a:pt x="36" y="8"/>
                  </a:lnTo>
                  <a:lnTo>
                    <a:pt x="33" y="5"/>
                  </a:lnTo>
                  <a:lnTo>
                    <a:pt x="30" y="5"/>
                  </a:lnTo>
                  <a:lnTo>
                    <a:pt x="26" y="5"/>
                  </a:lnTo>
                  <a:lnTo>
                    <a:pt x="20" y="8"/>
                  </a:lnTo>
                  <a:lnTo>
                    <a:pt x="14" y="8"/>
                  </a:lnTo>
                  <a:lnTo>
                    <a:pt x="7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2" y="1"/>
                  </a:lnTo>
                  <a:lnTo>
                    <a:pt x="3" y="0"/>
                  </a:lnTo>
                  <a:lnTo>
                    <a:pt x="13" y="1"/>
                  </a:lnTo>
                  <a:lnTo>
                    <a:pt x="22" y="3"/>
                  </a:lnTo>
                  <a:lnTo>
                    <a:pt x="32" y="3"/>
                  </a:lnTo>
                  <a:lnTo>
                    <a:pt x="40" y="4"/>
                  </a:lnTo>
                  <a:lnTo>
                    <a:pt x="50" y="5"/>
                  </a:lnTo>
                  <a:lnTo>
                    <a:pt x="59" y="7"/>
                  </a:lnTo>
                  <a:lnTo>
                    <a:pt x="69" y="8"/>
                  </a:lnTo>
                  <a:lnTo>
                    <a:pt x="77" y="1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06" name="Freeform 753"/>
            <p:cNvSpPr>
              <a:spLocks/>
            </p:cNvSpPr>
            <p:nvPr/>
          </p:nvSpPr>
          <p:spPr bwMode="auto">
            <a:xfrm>
              <a:off x="3476" y="3615"/>
              <a:ext cx="4" cy="5"/>
            </a:xfrm>
            <a:custGeom>
              <a:avLst/>
              <a:gdLst>
                <a:gd name="T0" fmla="*/ 4 w 4"/>
                <a:gd name="T1" fmla="*/ 5 h 5"/>
                <a:gd name="T2" fmla="*/ 3 w 4"/>
                <a:gd name="T3" fmla="*/ 4 h 5"/>
                <a:gd name="T4" fmla="*/ 2 w 4"/>
                <a:gd name="T5" fmla="*/ 2 h 5"/>
                <a:gd name="T6" fmla="*/ 0 w 4"/>
                <a:gd name="T7" fmla="*/ 1 h 5"/>
                <a:gd name="T8" fmla="*/ 0 w 4"/>
                <a:gd name="T9" fmla="*/ 0 h 5"/>
                <a:gd name="T10" fmla="*/ 4 w 4"/>
                <a:gd name="T11" fmla="*/ 5 h 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"/>
                <a:gd name="T19" fmla="*/ 0 h 5"/>
                <a:gd name="T20" fmla="*/ 4 w 4"/>
                <a:gd name="T21" fmla="*/ 5 h 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" h="5">
                  <a:moveTo>
                    <a:pt x="4" y="5"/>
                  </a:moveTo>
                  <a:lnTo>
                    <a:pt x="3" y="4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5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07" name="Freeform 754"/>
            <p:cNvSpPr>
              <a:spLocks/>
            </p:cNvSpPr>
            <p:nvPr/>
          </p:nvSpPr>
          <p:spPr bwMode="auto">
            <a:xfrm>
              <a:off x="2227" y="3616"/>
              <a:ext cx="654" cy="127"/>
            </a:xfrm>
            <a:custGeom>
              <a:avLst/>
              <a:gdLst>
                <a:gd name="T0" fmla="*/ 303 w 654"/>
                <a:gd name="T1" fmla="*/ 44 h 127"/>
                <a:gd name="T2" fmla="*/ 344 w 654"/>
                <a:gd name="T3" fmla="*/ 50 h 127"/>
                <a:gd name="T4" fmla="*/ 384 w 654"/>
                <a:gd name="T5" fmla="*/ 56 h 127"/>
                <a:gd name="T6" fmla="*/ 426 w 654"/>
                <a:gd name="T7" fmla="*/ 61 h 127"/>
                <a:gd name="T8" fmla="*/ 467 w 654"/>
                <a:gd name="T9" fmla="*/ 67 h 127"/>
                <a:gd name="T10" fmla="*/ 508 w 654"/>
                <a:gd name="T11" fmla="*/ 73 h 127"/>
                <a:gd name="T12" fmla="*/ 551 w 654"/>
                <a:gd name="T13" fmla="*/ 78 h 127"/>
                <a:gd name="T14" fmla="*/ 592 w 654"/>
                <a:gd name="T15" fmla="*/ 84 h 127"/>
                <a:gd name="T16" fmla="*/ 652 w 654"/>
                <a:gd name="T17" fmla="*/ 94 h 127"/>
                <a:gd name="T18" fmla="*/ 654 w 654"/>
                <a:gd name="T19" fmla="*/ 111 h 127"/>
                <a:gd name="T20" fmla="*/ 649 w 654"/>
                <a:gd name="T21" fmla="*/ 127 h 127"/>
                <a:gd name="T22" fmla="*/ 618 w 654"/>
                <a:gd name="T23" fmla="*/ 121 h 127"/>
                <a:gd name="T24" fmla="*/ 587 w 654"/>
                <a:gd name="T25" fmla="*/ 115 h 127"/>
                <a:gd name="T26" fmla="*/ 554 w 654"/>
                <a:gd name="T27" fmla="*/ 111 h 127"/>
                <a:gd name="T28" fmla="*/ 521 w 654"/>
                <a:gd name="T29" fmla="*/ 105 h 127"/>
                <a:gd name="T30" fmla="*/ 488 w 654"/>
                <a:gd name="T31" fmla="*/ 101 h 127"/>
                <a:gd name="T32" fmla="*/ 456 w 654"/>
                <a:gd name="T33" fmla="*/ 95 h 127"/>
                <a:gd name="T34" fmla="*/ 423 w 654"/>
                <a:gd name="T35" fmla="*/ 91 h 127"/>
                <a:gd name="T36" fmla="*/ 390 w 654"/>
                <a:gd name="T37" fmla="*/ 84 h 127"/>
                <a:gd name="T38" fmla="*/ 342 w 654"/>
                <a:gd name="T39" fmla="*/ 75 h 127"/>
                <a:gd name="T40" fmla="*/ 293 w 654"/>
                <a:gd name="T41" fmla="*/ 67 h 127"/>
                <a:gd name="T42" fmla="*/ 246 w 654"/>
                <a:gd name="T43" fmla="*/ 58 h 127"/>
                <a:gd name="T44" fmla="*/ 198 w 654"/>
                <a:gd name="T45" fmla="*/ 50 h 127"/>
                <a:gd name="T46" fmla="*/ 149 w 654"/>
                <a:gd name="T47" fmla="*/ 43 h 127"/>
                <a:gd name="T48" fmla="*/ 101 w 654"/>
                <a:gd name="T49" fmla="*/ 36 h 127"/>
                <a:gd name="T50" fmla="*/ 52 w 654"/>
                <a:gd name="T51" fmla="*/ 28 h 127"/>
                <a:gd name="T52" fmla="*/ 4 w 654"/>
                <a:gd name="T53" fmla="*/ 21 h 127"/>
                <a:gd name="T54" fmla="*/ 1 w 654"/>
                <a:gd name="T55" fmla="*/ 13 h 127"/>
                <a:gd name="T56" fmla="*/ 1 w 654"/>
                <a:gd name="T57" fmla="*/ 3 h 127"/>
                <a:gd name="T58" fmla="*/ 22 w 654"/>
                <a:gd name="T59" fmla="*/ 3 h 127"/>
                <a:gd name="T60" fmla="*/ 57 w 654"/>
                <a:gd name="T61" fmla="*/ 7 h 127"/>
                <a:gd name="T62" fmla="*/ 91 w 654"/>
                <a:gd name="T63" fmla="*/ 13 h 127"/>
                <a:gd name="T64" fmla="*/ 126 w 654"/>
                <a:gd name="T65" fmla="*/ 17 h 127"/>
                <a:gd name="T66" fmla="*/ 161 w 654"/>
                <a:gd name="T67" fmla="*/ 23 h 127"/>
                <a:gd name="T68" fmla="*/ 196 w 654"/>
                <a:gd name="T69" fmla="*/ 27 h 127"/>
                <a:gd name="T70" fmla="*/ 230 w 654"/>
                <a:gd name="T71" fmla="*/ 33 h 127"/>
                <a:gd name="T72" fmla="*/ 266 w 654"/>
                <a:gd name="T73" fmla="*/ 37 h 12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54"/>
                <a:gd name="T112" fmla="*/ 0 h 127"/>
                <a:gd name="T113" fmla="*/ 654 w 654"/>
                <a:gd name="T114" fmla="*/ 127 h 12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54" h="127">
                  <a:moveTo>
                    <a:pt x="283" y="40"/>
                  </a:moveTo>
                  <a:lnTo>
                    <a:pt x="303" y="44"/>
                  </a:lnTo>
                  <a:lnTo>
                    <a:pt x="323" y="47"/>
                  </a:lnTo>
                  <a:lnTo>
                    <a:pt x="344" y="50"/>
                  </a:lnTo>
                  <a:lnTo>
                    <a:pt x="364" y="53"/>
                  </a:lnTo>
                  <a:lnTo>
                    <a:pt x="384" y="56"/>
                  </a:lnTo>
                  <a:lnTo>
                    <a:pt x="406" y="58"/>
                  </a:lnTo>
                  <a:lnTo>
                    <a:pt x="426" y="61"/>
                  </a:lnTo>
                  <a:lnTo>
                    <a:pt x="447" y="64"/>
                  </a:lnTo>
                  <a:lnTo>
                    <a:pt x="467" y="67"/>
                  </a:lnTo>
                  <a:lnTo>
                    <a:pt x="488" y="70"/>
                  </a:lnTo>
                  <a:lnTo>
                    <a:pt x="508" y="73"/>
                  </a:lnTo>
                  <a:lnTo>
                    <a:pt x="530" y="75"/>
                  </a:lnTo>
                  <a:lnTo>
                    <a:pt x="551" y="78"/>
                  </a:lnTo>
                  <a:lnTo>
                    <a:pt x="571" y="81"/>
                  </a:lnTo>
                  <a:lnTo>
                    <a:pt x="592" y="84"/>
                  </a:lnTo>
                  <a:lnTo>
                    <a:pt x="612" y="87"/>
                  </a:lnTo>
                  <a:lnTo>
                    <a:pt x="652" y="94"/>
                  </a:lnTo>
                  <a:lnTo>
                    <a:pt x="652" y="103"/>
                  </a:lnTo>
                  <a:lnTo>
                    <a:pt x="654" y="111"/>
                  </a:lnTo>
                  <a:lnTo>
                    <a:pt x="652" y="120"/>
                  </a:lnTo>
                  <a:lnTo>
                    <a:pt x="649" y="127"/>
                  </a:lnTo>
                  <a:lnTo>
                    <a:pt x="634" y="124"/>
                  </a:lnTo>
                  <a:lnTo>
                    <a:pt x="618" y="121"/>
                  </a:lnTo>
                  <a:lnTo>
                    <a:pt x="602" y="118"/>
                  </a:lnTo>
                  <a:lnTo>
                    <a:pt x="587" y="115"/>
                  </a:lnTo>
                  <a:lnTo>
                    <a:pt x="569" y="113"/>
                  </a:lnTo>
                  <a:lnTo>
                    <a:pt x="554" y="111"/>
                  </a:lnTo>
                  <a:lnTo>
                    <a:pt x="537" y="108"/>
                  </a:lnTo>
                  <a:lnTo>
                    <a:pt x="521" y="105"/>
                  </a:lnTo>
                  <a:lnTo>
                    <a:pt x="504" y="104"/>
                  </a:lnTo>
                  <a:lnTo>
                    <a:pt x="488" y="101"/>
                  </a:lnTo>
                  <a:lnTo>
                    <a:pt x="471" y="98"/>
                  </a:lnTo>
                  <a:lnTo>
                    <a:pt x="456" y="95"/>
                  </a:lnTo>
                  <a:lnTo>
                    <a:pt x="438" y="94"/>
                  </a:lnTo>
                  <a:lnTo>
                    <a:pt x="423" y="91"/>
                  </a:lnTo>
                  <a:lnTo>
                    <a:pt x="406" y="87"/>
                  </a:lnTo>
                  <a:lnTo>
                    <a:pt x="390" y="84"/>
                  </a:lnTo>
                  <a:lnTo>
                    <a:pt x="366" y="80"/>
                  </a:lnTo>
                  <a:lnTo>
                    <a:pt x="342" y="75"/>
                  </a:lnTo>
                  <a:lnTo>
                    <a:pt x="317" y="71"/>
                  </a:lnTo>
                  <a:lnTo>
                    <a:pt x="293" y="67"/>
                  </a:lnTo>
                  <a:lnTo>
                    <a:pt x="270" y="63"/>
                  </a:lnTo>
                  <a:lnTo>
                    <a:pt x="246" y="58"/>
                  </a:lnTo>
                  <a:lnTo>
                    <a:pt x="222" y="54"/>
                  </a:lnTo>
                  <a:lnTo>
                    <a:pt x="198" y="50"/>
                  </a:lnTo>
                  <a:lnTo>
                    <a:pt x="173" y="47"/>
                  </a:lnTo>
                  <a:lnTo>
                    <a:pt x="149" y="43"/>
                  </a:lnTo>
                  <a:lnTo>
                    <a:pt x="125" y="40"/>
                  </a:lnTo>
                  <a:lnTo>
                    <a:pt x="101" y="36"/>
                  </a:lnTo>
                  <a:lnTo>
                    <a:pt x="77" y="31"/>
                  </a:lnTo>
                  <a:lnTo>
                    <a:pt x="52" y="28"/>
                  </a:lnTo>
                  <a:lnTo>
                    <a:pt x="28" y="24"/>
                  </a:lnTo>
                  <a:lnTo>
                    <a:pt x="4" y="21"/>
                  </a:lnTo>
                  <a:lnTo>
                    <a:pt x="1" y="17"/>
                  </a:lnTo>
                  <a:lnTo>
                    <a:pt x="1" y="13"/>
                  </a:lnTo>
                  <a:lnTo>
                    <a:pt x="0" y="7"/>
                  </a:lnTo>
                  <a:lnTo>
                    <a:pt x="1" y="3"/>
                  </a:lnTo>
                  <a:lnTo>
                    <a:pt x="5" y="0"/>
                  </a:lnTo>
                  <a:lnTo>
                    <a:pt x="22" y="3"/>
                  </a:lnTo>
                  <a:lnTo>
                    <a:pt x="39" y="6"/>
                  </a:lnTo>
                  <a:lnTo>
                    <a:pt x="57" y="7"/>
                  </a:lnTo>
                  <a:lnTo>
                    <a:pt x="74" y="10"/>
                  </a:lnTo>
                  <a:lnTo>
                    <a:pt x="91" y="13"/>
                  </a:lnTo>
                  <a:lnTo>
                    <a:pt x="109" y="16"/>
                  </a:lnTo>
                  <a:lnTo>
                    <a:pt x="126" y="17"/>
                  </a:lnTo>
                  <a:lnTo>
                    <a:pt x="143" y="20"/>
                  </a:lnTo>
                  <a:lnTo>
                    <a:pt x="161" y="23"/>
                  </a:lnTo>
                  <a:lnTo>
                    <a:pt x="179" y="24"/>
                  </a:lnTo>
                  <a:lnTo>
                    <a:pt x="196" y="27"/>
                  </a:lnTo>
                  <a:lnTo>
                    <a:pt x="213" y="30"/>
                  </a:lnTo>
                  <a:lnTo>
                    <a:pt x="230" y="33"/>
                  </a:lnTo>
                  <a:lnTo>
                    <a:pt x="249" y="34"/>
                  </a:lnTo>
                  <a:lnTo>
                    <a:pt x="266" y="37"/>
                  </a:lnTo>
                  <a:lnTo>
                    <a:pt x="283" y="4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08" name="Freeform 755"/>
            <p:cNvSpPr>
              <a:spLocks/>
            </p:cNvSpPr>
            <p:nvPr/>
          </p:nvSpPr>
          <p:spPr bwMode="auto">
            <a:xfrm>
              <a:off x="3109" y="3616"/>
              <a:ext cx="52" cy="47"/>
            </a:xfrm>
            <a:custGeom>
              <a:avLst/>
              <a:gdLst>
                <a:gd name="T0" fmla="*/ 52 w 52"/>
                <a:gd name="T1" fmla="*/ 47 h 47"/>
                <a:gd name="T2" fmla="*/ 45 w 52"/>
                <a:gd name="T3" fmla="*/ 43 h 47"/>
                <a:gd name="T4" fmla="*/ 37 w 52"/>
                <a:gd name="T5" fmla="*/ 38 h 47"/>
                <a:gd name="T6" fmla="*/ 29 w 52"/>
                <a:gd name="T7" fmla="*/ 33 h 47"/>
                <a:gd name="T8" fmla="*/ 22 w 52"/>
                <a:gd name="T9" fmla="*/ 28 h 47"/>
                <a:gd name="T10" fmla="*/ 17 w 52"/>
                <a:gd name="T11" fmla="*/ 21 h 47"/>
                <a:gd name="T12" fmla="*/ 10 w 52"/>
                <a:gd name="T13" fmla="*/ 16 h 47"/>
                <a:gd name="T14" fmla="*/ 4 w 52"/>
                <a:gd name="T15" fmla="*/ 9 h 47"/>
                <a:gd name="T16" fmla="*/ 0 w 52"/>
                <a:gd name="T17" fmla="*/ 1 h 47"/>
                <a:gd name="T18" fmla="*/ 0 w 52"/>
                <a:gd name="T19" fmla="*/ 0 h 47"/>
                <a:gd name="T20" fmla="*/ 8 w 52"/>
                <a:gd name="T21" fmla="*/ 4 h 47"/>
                <a:gd name="T22" fmla="*/ 15 w 52"/>
                <a:gd name="T23" fmla="*/ 9 h 47"/>
                <a:gd name="T24" fmla="*/ 22 w 52"/>
                <a:gd name="T25" fmla="*/ 13 h 47"/>
                <a:gd name="T26" fmla="*/ 29 w 52"/>
                <a:gd name="T27" fmla="*/ 18 h 47"/>
                <a:gd name="T28" fmla="*/ 35 w 52"/>
                <a:gd name="T29" fmla="*/ 26 h 47"/>
                <a:gd name="T30" fmla="*/ 42 w 52"/>
                <a:gd name="T31" fmla="*/ 33 h 47"/>
                <a:gd name="T32" fmla="*/ 47 w 52"/>
                <a:gd name="T33" fmla="*/ 40 h 47"/>
                <a:gd name="T34" fmla="*/ 52 w 52"/>
                <a:gd name="T35" fmla="*/ 47 h 4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47"/>
                <a:gd name="T56" fmla="*/ 52 w 52"/>
                <a:gd name="T57" fmla="*/ 47 h 4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47">
                  <a:moveTo>
                    <a:pt x="52" y="47"/>
                  </a:moveTo>
                  <a:lnTo>
                    <a:pt x="45" y="43"/>
                  </a:lnTo>
                  <a:lnTo>
                    <a:pt x="37" y="38"/>
                  </a:lnTo>
                  <a:lnTo>
                    <a:pt x="29" y="33"/>
                  </a:lnTo>
                  <a:lnTo>
                    <a:pt x="22" y="28"/>
                  </a:lnTo>
                  <a:lnTo>
                    <a:pt x="17" y="21"/>
                  </a:lnTo>
                  <a:lnTo>
                    <a:pt x="10" y="16"/>
                  </a:lnTo>
                  <a:lnTo>
                    <a:pt x="4" y="9"/>
                  </a:lnTo>
                  <a:lnTo>
                    <a:pt x="0" y="1"/>
                  </a:lnTo>
                  <a:lnTo>
                    <a:pt x="0" y="0"/>
                  </a:lnTo>
                  <a:lnTo>
                    <a:pt x="8" y="4"/>
                  </a:lnTo>
                  <a:lnTo>
                    <a:pt x="15" y="9"/>
                  </a:lnTo>
                  <a:lnTo>
                    <a:pt x="22" y="13"/>
                  </a:lnTo>
                  <a:lnTo>
                    <a:pt x="29" y="18"/>
                  </a:lnTo>
                  <a:lnTo>
                    <a:pt x="35" y="26"/>
                  </a:lnTo>
                  <a:lnTo>
                    <a:pt x="42" y="33"/>
                  </a:lnTo>
                  <a:lnTo>
                    <a:pt x="47" y="40"/>
                  </a:lnTo>
                  <a:lnTo>
                    <a:pt x="52" y="47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09" name="Freeform 756"/>
            <p:cNvSpPr>
              <a:spLocks/>
            </p:cNvSpPr>
            <p:nvPr/>
          </p:nvSpPr>
          <p:spPr bwMode="auto">
            <a:xfrm>
              <a:off x="2764" y="3622"/>
              <a:ext cx="137" cy="34"/>
            </a:xfrm>
            <a:custGeom>
              <a:avLst/>
              <a:gdLst>
                <a:gd name="T0" fmla="*/ 58 w 137"/>
                <a:gd name="T1" fmla="*/ 5 h 34"/>
                <a:gd name="T2" fmla="*/ 65 w 137"/>
                <a:gd name="T3" fmla="*/ 5 h 34"/>
                <a:gd name="T4" fmla="*/ 74 w 137"/>
                <a:gd name="T5" fmla="*/ 5 h 34"/>
                <a:gd name="T6" fmla="*/ 81 w 137"/>
                <a:gd name="T7" fmla="*/ 7 h 34"/>
                <a:gd name="T8" fmla="*/ 89 w 137"/>
                <a:gd name="T9" fmla="*/ 8 h 34"/>
                <a:gd name="T10" fmla="*/ 97 w 137"/>
                <a:gd name="T11" fmla="*/ 11 h 34"/>
                <a:gd name="T12" fmla="*/ 104 w 137"/>
                <a:gd name="T13" fmla="*/ 12 h 34"/>
                <a:gd name="T14" fmla="*/ 112 w 137"/>
                <a:gd name="T15" fmla="*/ 14 h 34"/>
                <a:gd name="T16" fmla="*/ 119 w 137"/>
                <a:gd name="T17" fmla="*/ 15 h 34"/>
                <a:gd name="T18" fmla="*/ 125 w 137"/>
                <a:gd name="T19" fmla="*/ 18 h 34"/>
                <a:gd name="T20" fmla="*/ 132 w 137"/>
                <a:gd name="T21" fmla="*/ 20 h 34"/>
                <a:gd name="T22" fmla="*/ 137 w 137"/>
                <a:gd name="T23" fmla="*/ 22 h 34"/>
                <a:gd name="T24" fmla="*/ 137 w 137"/>
                <a:gd name="T25" fmla="*/ 28 h 34"/>
                <a:gd name="T26" fmla="*/ 135 w 137"/>
                <a:gd name="T27" fmla="*/ 31 h 34"/>
                <a:gd name="T28" fmla="*/ 132 w 137"/>
                <a:gd name="T29" fmla="*/ 32 h 34"/>
                <a:gd name="T30" fmla="*/ 128 w 137"/>
                <a:gd name="T31" fmla="*/ 34 h 34"/>
                <a:gd name="T32" fmla="*/ 125 w 137"/>
                <a:gd name="T33" fmla="*/ 34 h 34"/>
                <a:gd name="T34" fmla="*/ 121 w 137"/>
                <a:gd name="T35" fmla="*/ 28 h 34"/>
                <a:gd name="T36" fmla="*/ 115 w 137"/>
                <a:gd name="T37" fmla="*/ 24 h 34"/>
                <a:gd name="T38" fmla="*/ 109 w 137"/>
                <a:gd name="T39" fmla="*/ 21 h 34"/>
                <a:gd name="T40" fmla="*/ 102 w 137"/>
                <a:gd name="T41" fmla="*/ 18 h 34"/>
                <a:gd name="T42" fmla="*/ 97 w 137"/>
                <a:gd name="T43" fmla="*/ 18 h 34"/>
                <a:gd name="T44" fmla="*/ 89 w 137"/>
                <a:gd name="T45" fmla="*/ 17 h 34"/>
                <a:gd name="T46" fmla="*/ 82 w 137"/>
                <a:gd name="T47" fmla="*/ 15 h 34"/>
                <a:gd name="T48" fmla="*/ 75 w 137"/>
                <a:gd name="T49" fmla="*/ 12 h 34"/>
                <a:gd name="T50" fmla="*/ 65 w 137"/>
                <a:gd name="T51" fmla="*/ 12 h 34"/>
                <a:gd name="T52" fmla="*/ 55 w 137"/>
                <a:gd name="T53" fmla="*/ 12 h 34"/>
                <a:gd name="T54" fmla="*/ 47 w 137"/>
                <a:gd name="T55" fmla="*/ 10 h 34"/>
                <a:gd name="T56" fmla="*/ 38 w 137"/>
                <a:gd name="T57" fmla="*/ 5 h 34"/>
                <a:gd name="T58" fmla="*/ 30 w 137"/>
                <a:gd name="T59" fmla="*/ 8 h 34"/>
                <a:gd name="T60" fmla="*/ 20 w 137"/>
                <a:gd name="T61" fmla="*/ 8 h 34"/>
                <a:gd name="T62" fmla="*/ 8 w 137"/>
                <a:gd name="T63" fmla="*/ 7 h 34"/>
                <a:gd name="T64" fmla="*/ 0 w 137"/>
                <a:gd name="T65" fmla="*/ 5 h 34"/>
                <a:gd name="T66" fmla="*/ 3 w 137"/>
                <a:gd name="T67" fmla="*/ 0 h 34"/>
                <a:gd name="T68" fmla="*/ 10 w 137"/>
                <a:gd name="T69" fmla="*/ 1 h 34"/>
                <a:gd name="T70" fmla="*/ 17 w 137"/>
                <a:gd name="T71" fmla="*/ 1 h 34"/>
                <a:gd name="T72" fmla="*/ 24 w 137"/>
                <a:gd name="T73" fmla="*/ 1 h 34"/>
                <a:gd name="T74" fmla="*/ 31 w 137"/>
                <a:gd name="T75" fmla="*/ 1 h 34"/>
                <a:gd name="T76" fmla="*/ 38 w 137"/>
                <a:gd name="T77" fmla="*/ 1 h 34"/>
                <a:gd name="T78" fmla="*/ 45 w 137"/>
                <a:gd name="T79" fmla="*/ 1 h 34"/>
                <a:gd name="T80" fmla="*/ 51 w 137"/>
                <a:gd name="T81" fmla="*/ 3 h 34"/>
                <a:gd name="T82" fmla="*/ 58 w 137"/>
                <a:gd name="T83" fmla="*/ 5 h 3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37"/>
                <a:gd name="T127" fmla="*/ 0 h 34"/>
                <a:gd name="T128" fmla="*/ 137 w 137"/>
                <a:gd name="T129" fmla="*/ 34 h 3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37" h="34">
                  <a:moveTo>
                    <a:pt x="58" y="5"/>
                  </a:moveTo>
                  <a:lnTo>
                    <a:pt x="65" y="5"/>
                  </a:lnTo>
                  <a:lnTo>
                    <a:pt x="74" y="5"/>
                  </a:lnTo>
                  <a:lnTo>
                    <a:pt x="81" y="7"/>
                  </a:lnTo>
                  <a:lnTo>
                    <a:pt x="89" y="8"/>
                  </a:lnTo>
                  <a:lnTo>
                    <a:pt x="97" y="11"/>
                  </a:lnTo>
                  <a:lnTo>
                    <a:pt x="104" y="12"/>
                  </a:lnTo>
                  <a:lnTo>
                    <a:pt x="112" y="14"/>
                  </a:lnTo>
                  <a:lnTo>
                    <a:pt x="119" y="15"/>
                  </a:lnTo>
                  <a:lnTo>
                    <a:pt x="125" y="18"/>
                  </a:lnTo>
                  <a:lnTo>
                    <a:pt x="132" y="20"/>
                  </a:lnTo>
                  <a:lnTo>
                    <a:pt x="137" y="22"/>
                  </a:lnTo>
                  <a:lnTo>
                    <a:pt x="137" y="28"/>
                  </a:lnTo>
                  <a:lnTo>
                    <a:pt x="135" y="31"/>
                  </a:lnTo>
                  <a:lnTo>
                    <a:pt x="132" y="32"/>
                  </a:lnTo>
                  <a:lnTo>
                    <a:pt x="128" y="34"/>
                  </a:lnTo>
                  <a:lnTo>
                    <a:pt x="125" y="34"/>
                  </a:lnTo>
                  <a:lnTo>
                    <a:pt x="121" y="28"/>
                  </a:lnTo>
                  <a:lnTo>
                    <a:pt x="115" y="24"/>
                  </a:lnTo>
                  <a:lnTo>
                    <a:pt x="109" y="21"/>
                  </a:lnTo>
                  <a:lnTo>
                    <a:pt x="102" y="18"/>
                  </a:lnTo>
                  <a:lnTo>
                    <a:pt x="97" y="18"/>
                  </a:lnTo>
                  <a:lnTo>
                    <a:pt x="89" y="17"/>
                  </a:lnTo>
                  <a:lnTo>
                    <a:pt x="82" y="15"/>
                  </a:lnTo>
                  <a:lnTo>
                    <a:pt x="75" y="12"/>
                  </a:lnTo>
                  <a:lnTo>
                    <a:pt x="65" y="12"/>
                  </a:lnTo>
                  <a:lnTo>
                    <a:pt x="55" y="12"/>
                  </a:lnTo>
                  <a:lnTo>
                    <a:pt x="47" y="10"/>
                  </a:lnTo>
                  <a:lnTo>
                    <a:pt x="38" y="5"/>
                  </a:lnTo>
                  <a:lnTo>
                    <a:pt x="30" y="8"/>
                  </a:lnTo>
                  <a:lnTo>
                    <a:pt x="20" y="8"/>
                  </a:lnTo>
                  <a:lnTo>
                    <a:pt x="8" y="7"/>
                  </a:lnTo>
                  <a:lnTo>
                    <a:pt x="0" y="5"/>
                  </a:lnTo>
                  <a:lnTo>
                    <a:pt x="3" y="0"/>
                  </a:lnTo>
                  <a:lnTo>
                    <a:pt x="10" y="1"/>
                  </a:lnTo>
                  <a:lnTo>
                    <a:pt x="17" y="1"/>
                  </a:lnTo>
                  <a:lnTo>
                    <a:pt x="24" y="1"/>
                  </a:lnTo>
                  <a:lnTo>
                    <a:pt x="31" y="1"/>
                  </a:lnTo>
                  <a:lnTo>
                    <a:pt x="38" y="1"/>
                  </a:lnTo>
                  <a:lnTo>
                    <a:pt x="45" y="1"/>
                  </a:lnTo>
                  <a:lnTo>
                    <a:pt x="51" y="3"/>
                  </a:lnTo>
                  <a:lnTo>
                    <a:pt x="58" y="5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10" name="Freeform 757"/>
            <p:cNvSpPr>
              <a:spLocks/>
            </p:cNvSpPr>
            <p:nvPr/>
          </p:nvSpPr>
          <p:spPr bwMode="auto">
            <a:xfrm>
              <a:off x="3181" y="3626"/>
              <a:ext cx="26" cy="24"/>
            </a:xfrm>
            <a:custGeom>
              <a:avLst/>
              <a:gdLst>
                <a:gd name="T0" fmla="*/ 26 w 26"/>
                <a:gd name="T1" fmla="*/ 24 h 24"/>
                <a:gd name="T2" fmla="*/ 19 w 26"/>
                <a:gd name="T3" fmla="*/ 23 h 24"/>
                <a:gd name="T4" fmla="*/ 14 w 26"/>
                <a:gd name="T5" fmla="*/ 18 h 24"/>
                <a:gd name="T6" fmla="*/ 9 w 26"/>
                <a:gd name="T7" fmla="*/ 13 h 24"/>
                <a:gd name="T8" fmla="*/ 3 w 26"/>
                <a:gd name="T9" fmla="*/ 7 h 24"/>
                <a:gd name="T10" fmla="*/ 0 w 26"/>
                <a:gd name="T11" fmla="*/ 0 h 24"/>
                <a:gd name="T12" fmla="*/ 9 w 26"/>
                <a:gd name="T13" fmla="*/ 4 h 24"/>
                <a:gd name="T14" fmla="*/ 16 w 26"/>
                <a:gd name="T15" fmla="*/ 10 h 24"/>
                <a:gd name="T16" fmla="*/ 22 w 26"/>
                <a:gd name="T17" fmla="*/ 17 h 24"/>
                <a:gd name="T18" fmla="*/ 26 w 26"/>
                <a:gd name="T19" fmla="*/ 24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4"/>
                <a:gd name="T32" fmla="*/ 26 w 26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4">
                  <a:moveTo>
                    <a:pt x="26" y="24"/>
                  </a:moveTo>
                  <a:lnTo>
                    <a:pt x="19" y="23"/>
                  </a:lnTo>
                  <a:lnTo>
                    <a:pt x="14" y="18"/>
                  </a:lnTo>
                  <a:lnTo>
                    <a:pt x="9" y="13"/>
                  </a:lnTo>
                  <a:lnTo>
                    <a:pt x="3" y="7"/>
                  </a:lnTo>
                  <a:lnTo>
                    <a:pt x="0" y="0"/>
                  </a:lnTo>
                  <a:lnTo>
                    <a:pt x="9" y="4"/>
                  </a:lnTo>
                  <a:lnTo>
                    <a:pt x="16" y="10"/>
                  </a:lnTo>
                  <a:lnTo>
                    <a:pt x="22" y="17"/>
                  </a:lnTo>
                  <a:lnTo>
                    <a:pt x="26" y="2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11" name="Freeform 758"/>
            <p:cNvSpPr>
              <a:spLocks/>
            </p:cNvSpPr>
            <p:nvPr/>
          </p:nvSpPr>
          <p:spPr bwMode="auto">
            <a:xfrm>
              <a:off x="2878" y="3626"/>
              <a:ext cx="50" cy="21"/>
            </a:xfrm>
            <a:custGeom>
              <a:avLst/>
              <a:gdLst>
                <a:gd name="T0" fmla="*/ 50 w 50"/>
                <a:gd name="T1" fmla="*/ 14 h 21"/>
                <a:gd name="T2" fmla="*/ 48 w 50"/>
                <a:gd name="T3" fmla="*/ 18 h 21"/>
                <a:gd name="T4" fmla="*/ 45 w 50"/>
                <a:gd name="T5" fmla="*/ 20 h 21"/>
                <a:gd name="T6" fmla="*/ 41 w 50"/>
                <a:gd name="T7" fmla="*/ 20 h 21"/>
                <a:gd name="T8" fmla="*/ 38 w 50"/>
                <a:gd name="T9" fmla="*/ 21 h 21"/>
                <a:gd name="T10" fmla="*/ 35 w 50"/>
                <a:gd name="T11" fmla="*/ 21 h 21"/>
                <a:gd name="T12" fmla="*/ 35 w 50"/>
                <a:gd name="T13" fmla="*/ 20 h 21"/>
                <a:gd name="T14" fmla="*/ 34 w 50"/>
                <a:gd name="T15" fmla="*/ 18 h 21"/>
                <a:gd name="T16" fmla="*/ 34 w 50"/>
                <a:gd name="T17" fmla="*/ 17 h 21"/>
                <a:gd name="T18" fmla="*/ 25 w 50"/>
                <a:gd name="T19" fmla="*/ 13 h 21"/>
                <a:gd name="T20" fmla="*/ 17 w 50"/>
                <a:gd name="T21" fmla="*/ 10 h 21"/>
                <a:gd name="T22" fmla="*/ 8 w 50"/>
                <a:gd name="T23" fmla="*/ 7 h 21"/>
                <a:gd name="T24" fmla="*/ 0 w 50"/>
                <a:gd name="T25" fmla="*/ 4 h 21"/>
                <a:gd name="T26" fmla="*/ 0 w 50"/>
                <a:gd name="T27" fmla="*/ 0 h 21"/>
                <a:gd name="T28" fmla="*/ 7 w 50"/>
                <a:gd name="T29" fmla="*/ 1 h 21"/>
                <a:gd name="T30" fmla="*/ 13 w 50"/>
                <a:gd name="T31" fmla="*/ 1 h 21"/>
                <a:gd name="T32" fmla="*/ 20 w 50"/>
                <a:gd name="T33" fmla="*/ 3 h 21"/>
                <a:gd name="T34" fmla="*/ 27 w 50"/>
                <a:gd name="T35" fmla="*/ 3 h 21"/>
                <a:gd name="T36" fmla="*/ 32 w 50"/>
                <a:gd name="T37" fmla="*/ 4 h 21"/>
                <a:gd name="T38" fmla="*/ 38 w 50"/>
                <a:gd name="T39" fmla="*/ 7 h 21"/>
                <a:gd name="T40" fmla="*/ 44 w 50"/>
                <a:gd name="T41" fmla="*/ 10 h 21"/>
                <a:gd name="T42" fmla="*/ 50 w 50"/>
                <a:gd name="T43" fmla="*/ 14 h 2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0"/>
                <a:gd name="T67" fmla="*/ 0 h 21"/>
                <a:gd name="T68" fmla="*/ 50 w 50"/>
                <a:gd name="T69" fmla="*/ 21 h 2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0" h="21">
                  <a:moveTo>
                    <a:pt x="50" y="14"/>
                  </a:moveTo>
                  <a:lnTo>
                    <a:pt x="48" y="18"/>
                  </a:lnTo>
                  <a:lnTo>
                    <a:pt x="45" y="20"/>
                  </a:lnTo>
                  <a:lnTo>
                    <a:pt x="41" y="20"/>
                  </a:lnTo>
                  <a:lnTo>
                    <a:pt x="38" y="21"/>
                  </a:lnTo>
                  <a:lnTo>
                    <a:pt x="35" y="21"/>
                  </a:lnTo>
                  <a:lnTo>
                    <a:pt x="35" y="20"/>
                  </a:lnTo>
                  <a:lnTo>
                    <a:pt x="34" y="18"/>
                  </a:lnTo>
                  <a:lnTo>
                    <a:pt x="34" y="17"/>
                  </a:lnTo>
                  <a:lnTo>
                    <a:pt x="25" y="13"/>
                  </a:lnTo>
                  <a:lnTo>
                    <a:pt x="17" y="10"/>
                  </a:lnTo>
                  <a:lnTo>
                    <a:pt x="8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7" y="1"/>
                  </a:lnTo>
                  <a:lnTo>
                    <a:pt x="13" y="1"/>
                  </a:lnTo>
                  <a:lnTo>
                    <a:pt x="20" y="3"/>
                  </a:lnTo>
                  <a:lnTo>
                    <a:pt x="27" y="3"/>
                  </a:lnTo>
                  <a:lnTo>
                    <a:pt x="32" y="4"/>
                  </a:lnTo>
                  <a:lnTo>
                    <a:pt x="38" y="7"/>
                  </a:lnTo>
                  <a:lnTo>
                    <a:pt x="44" y="10"/>
                  </a:lnTo>
                  <a:lnTo>
                    <a:pt x="50" y="14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12" name="Freeform 759"/>
            <p:cNvSpPr>
              <a:spLocks/>
            </p:cNvSpPr>
            <p:nvPr/>
          </p:nvSpPr>
          <p:spPr bwMode="auto">
            <a:xfrm>
              <a:off x="3089" y="3627"/>
              <a:ext cx="71" cy="62"/>
            </a:xfrm>
            <a:custGeom>
              <a:avLst/>
              <a:gdLst>
                <a:gd name="T0" fmla="*/ 71 w 71"/>
                <a:gd name="T1" fmla="*/ 62 h 62"/>
                <a:gd name="T2" fmla="*/ 61 w 71"/>
                <a:gd name="T3" fmla="*/ 56 h 62"/>
                <a:gd name="T4" fmla="*/ 51 w 71"/>
                <a:gd name="T5" fmla="*/ 50 h 62"/>
                <a:gd name="T6" fmla="*/ 41 w 71"/>
                <a:gd name="T7" fmla="*/ 43 h 62"/>
                <a:gd name="T8" fmla="*/ 31 w 71"/>
                <a:gd name="T9" fmla="*/ 36 h 62"/>
                <a:gd name="T10" fmla="*/ 22 w 71"/>
                <a:gd name="T11" fmla="*/ 27 h 62"/>
                <a:gd name="T12" fmla="*/ 14 w 71"/>
                <a:gd name="T13" fmla="*/ 19 h 62"/>
                <a:gd name="T14" fmla="*/ 7 w 71"/>
                <a:gd name="T15" fmla="*/ 10 h 62"/>
                <a:gd name="T16" fmla="*/ 0 w 71"/>
                <a:gd name="T17" fmla="*/ 0 h 62"/>
                <a:gd name="T18" fmla="*/ 10 w 71"/>
                <a:gd name="T19" fmla="*/ 5 h 62"/>
                <a:gd name="T20" fmla="*/ 20 w 71"/>
                <a:gd name="T21" fmla="*/ 12 h 62"/>
                <a:gd name="T22" fmla="*/ 28 w 71"/>
                <a:gd name="T23" fmla="*/ 19 h 62"/>
                <a:gd name="T24" fmla="*/ 38 w 71"/>
                <a:gd name="T25" fmla="*/ 26 h 62"/>
                <a:gd name="T26" fmla="*/ 47 w 71"/>
                <a:gd name="T27" fmla="*/ 35 h 62"/>
                <a:gd name="T28" fmla="*/ 55 w 71"/>
                <a:gd name="T29" fmla="*/ 43 h 62"/>
                <a:gd name="T30" fmla="*/ 64 w 71"/>
                <a:gd name="T31" fmla="*/ 53 h 62"/>
                <a:gd name="T32" fmla="*/ 71 w 71"/>
                <a:gd name="T33" fmla="*/ 62 h 6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1"/>
                <a:gd name="T52" fmla="*/ 0 h 62"/>
                <a:gd name="T53" fmla="*/ 71 w 71"/>
                <a:gd name="T54" fmla="*/ 62 h 6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1" h="62">
                  <a:moveTo>
                    <a:pt x="71" y="62"/>
                  </a:moveTo>
                  <a:lnTo>
                    <a:pt x="61" y="56"/>
                  </a:lnTo>
                  <a:lnTo>
                    <a:pt x="51" y="50"/>
                  </a:lnTo>
                  <a:lnTo>
                    <a:pt x="41" y="43"/>
                  </a:lnTo>
                  <a:lnTo>
                    <a:pt x="31" y="36"/>
                  </a:lnTo>
                  <a:lnTo>
                    <a:pt x="22" y="27"/>
                  </a:lnTo>
                  <a:lnTo>
                    <a:pt x="14" y="19"/>
                  </a:lnTo>
                  <a:lnTo>
                    <a:pt x="7" y="10"/>
                  </a:lnTo>
                  <a:lnTo>
                    <a:pt x="0" y="0"/>
                  </a:lnTo>
                  <a:lnTo>
                    <a:pt x="10" y="5"/>
                  </a:lnTo>
                  <a:lnTo>
                    <a:pt x="20" y="12"/>
                  </a:lnTo>
                  <a:lnTo>
                    <a:pt x="28" y="19"/>
                  </a:lnTo>
                  <a:lnTo>
                    <a:pt x="38" y="26"/>
                  </a:lnTo>
                  <a:lnTo>
                    <a:pt x="47" y="35"/>
                  </a:lnTo>
                  <a:lnTo>
                    <a:pt x="55" y="43"/>
                  </a:lnTo>
                  <a:lnTo>
                    <a:pt x="64" y="53"/>
                  </a:lnTo>
                  <a:lnTo>
                    <a:pt x="71" y="62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13" name="Freeform 760"/>
            <p:cNvSpPr>
              <a:spLocks/>
            </p:cNvSpPr>
            <p:nvPr/>
          </p:nvSpPr>
          <p:spPr bwMode="auto">
            <a:xfrm>
              <a:off x="2152" y="3633"/>
              <a:ext cx="397" cy="221"/>
            </a:xfrm>
            <a:custGeom>
              <a:avLst/>
              <a:gdLst>
                <a:gd name="T0" fmla="*/ 39 w 397"/>
                <a:gd name="T1" fmla="*/ 13 h 221"/>
                <a:gd name="T2" fmla="*/ 36 w 397"/>
                <a:gd name="T3" fmla="*/ 16 h 221"/>
                <a:gd name="T4" fmla="*/ 38 w 397"/>
                <a:gd name="T5" fmla="*/ 21 h 221"/>
                <a:gd name="T6" fmla="*/ 49 w 397"/>
                <a:gd name="T7" fmla="*/ 27 h 221"/>
                <a:gd name="T8" fmla="*/ 60 w 397"/>
                <a:gd name="T9" fmla="*/ 31 h 221"/>
                <a:gd name="T10" fmla="*/ 70 w 397"/>
                <a:gd name="T11" fmla="*/ 36 h 221"/>
                <a:gd name="T12" fmla="*/ 103 w 397"/>
                <a:gd name="T13" fmla="*/ 53 h 221"/>
                <a:gd name="T14" fmla="*/ 159 w 397"/>
                <a:gd name="T15" fmla="*/ 83 h 221"/>
                <a:gd name="T16" fmla="*/ 213 w 397"/>
                <a:gd name="T17" fmla="*/ 114 h 221"/>
                <a:gd name="T18" fmla="*/ 267 w 397"/>
                <a:gd name="T19" fmla="*/ 145 h 221"/>
                <a:gd name="T20" fmla="*/ 397 w 397"/>
                <a:gd name="T21" fmla="*/ 220 h 221"/>
                <a:gd name="T22" fmla="*/ 389 w 397"/>
                <a:gd name="T23" fmla="*/ 218 h 221"/>
                <a:gd name="T24" fmla="*/ 382 w 397"/>
                <a:gd name="T25" fmla="*/ 217 h 221"/>
                <a:gd name="T26" fmla="*/ 377 w 397"/>
                <a:gd name="T27" fmla="*/ 215 h 221"/>
                <a:gd name="T28" fmla="*/ 371 w 397"/>
                <a:gd name="T29" fmla="*/ 214 h 221"/>
                <a:gd name="T30" fmla="*/ 330 w 397"/>
                <a:gd name="T31" fmla="*/ 190 h 221"/>
                <a:gd name="T32" fmla="*/ 287 w 397"/>
                <a:gd name="T33" fmla="*/ 165 h 221"/>
                <a:gd name="T34" fmla="*/ 244 w 397"/>
                <a:gd name="T35" fmla="*/ 141 h 221"/>
                <a:gd name="T36" fmla="*/ 203 w 397"/>
                <a:gd name="T37" fmla="*/ 115 h 221"/>
                <a:gd name="T38" fmla="*/ 163 w 397"/>
                <a:gd name="T39" fmla="*/ 96 h 221"/>
                <a:gd name="T40" fmla="*/ 124 w 397"/>
                <a:gd name="T41" fmla="*/ 74 h 221"/>
                <a:gd name="T42" fmla="*/ 85 w 397"/>
                <a:gd name="T43" fmla="*/ 53 h 221"/>
                <a:gd name="T44" fmla="*/ 46 w 397"/>
                <a:gd name="T45" fmla="*/ 31 h 221"/>
                <a:gd name="T46" fmla="*/ 35 w 397"/>
                <a:gd name="T47" fmla="*/ 24 h 221"/>
                <a:gd name="T48" fmla="*/ 23 w 397"/>
                <a:gd name="T49" fmla="*/ 19 h 221"/>
                <a:gd name="T50" fmla="*/ 12 w 397"/>
                <a:gd name="T51" fmla="*/ 14 h 221"/>
                <a:gd name="T52" fmla="*/ 0 w 397"/>
                <a:gd name="T53" fmla="*/ 9 h 221"/>
                <a:gd name="T54" fmla="*/ 2 w 397"/>
                <a:gd name="T55" fmla="*/ 9 h 221"/>
                <a:gd name="T56" fmla="*/ 2 w 397"/>
                <a:gd name="T57" fmla="*/ 4 h 221"/>
                <a:gd name="T58" fmla="*/ 5 w 397"/>
                <a:gd name="T59" fmla="*/ 3 h 221"/>
                <a:gd name="T60" fmla="*/ 9 w 397"/>
                <a:gd name="T61" fmla="*/ 1 h 221"/>
                <a:gd name="T62" fmla="*/ 18 w 397"/>
                <a:gd name="T63" fmla="*/ 3 h 221"/>
                <a:gd name="T64" fmla="*/ 32 w 397"/>
                <a:gd name="T65" fmla="*/ 7 h 22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97"/>
                <a:gd name="T100" fmla="*/ 0 h 221"/>
                <a:gd name="T101" fmla="*/ 397 w 397"/>
                <a:gd name="T102" fmla="*/ 221 h 22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97" h="221">
                  <a:moveTo>
                    <a:pt x="39" y="10"/>
                  </a:moveTo>
                  <a:lnTo>
                    <a:pt x="39" y="13"/>
                  </a:lnTo>
                  <a:lnTo>
                    <a:pt x="38" y="14"/>
                  </a:lnTo>
                  <a:lnTo>
                    <a:pt x="36" y="16"/>
                  </a:lnTo>
                  <a:lnTo>
                    <a:pt x="33" y="17"/>
                  </a:lnTo>
                  <a:lnTo>
                    <a:pt x="38" y="21"/>
                  </a:lnTo>
                  <a:lnTo>
                    <a:pt x="43" y="24"/>
                  </a:lnTo>
                  <a:lnTo>
                    <a:pt x="49" y="27"/>
                  </a:lnTo>
                  <a:lnTo>
                    <a:pt x="55" y="30"/>
                  </a:lnTo>
                  <a:lnTo>
                    <a:pt x="60" y="31"/>
                  </a:lnTo>
                  <a:lnTo>
                    <a:pt x="66" y="33"/>
                  </a:lnTo>
                  <a:lnTo>
                    <a:pt x="70" y="36"/>
                  </a:lnTo>
                  <a:lnTo>
                    <a:pt x="76" y="39"/>
                  </a:lnTo>
                  <a:lnTo>
                    <a:pt x="103" y="53"/>
                  </a:lnTo>
                  <a:lnTo>
                    <a:pt x="132" y="68"/>
                  </a:lnTo>
                  <a:lnTo>
                    <a:pt x="159" y="83"/>
                  </a:lnTo>
                  <a:lnTo>
                    <a:pt x="186" y="98"/>
                  </a:lnTo>
                  <a:lnTo>
                    <a:pt x="213" y="114"/>
                  </a:lnTo>
                  <a:lnTo>
                    <a:pt x="240" y="128"/>
                  </a:lnTo>
                  <a:lnTo>
                    <a:pt x="267" y="145"/>
                  </a:lnTo>
                  <a:lnTo>
                    <a:pt x="293" y="161"/>
                  </a:lnTo>
                  <a:lnTo>
                    <a:pt x="397" y="220"/>
                  </a:lnTo>
                  <a:lnTo>
                    <a:pt x="392" y="221"/>
                  </a:lnTo>
                  <a:lnTo>
                    <a:pt x="389" y="218"/>
                  </a:lnTo>
                  <a:lnTo>
                    <a:pt x="387" y="217"/>
                  </a:lnTo>
                  <a:lnTo>
                    <a:pt x="382" y="217"/>
                  </a:lnTo>
                  <a:lnTo>
                    <a:pt x="379" y="215"/>
                  </a:lnTo>
                  <a:lnTo>
                    <a:pt x="377" y="215"/>
                  </a:lnTo>
                  <a:lnTo>
                    <a:pt x="374" y="215"/>
                  </a:lnTo>
                  <a:lnTo>
                    <a:pt x="371" y="214"/>
                  </a:lnTo>
                  <a:lnTo>
                    <a:pt x="350" y="201"/>
                  </a:lnTo>
                  <a:lnTo>
                    <a:pt x="330" y="190"/>
                  </a:lnTo>
                  <a:lnTo>
                    <a:pt x="308" y="177"/>
                  </a:lnTo>
                  <a:lnTo>
                    <a:pt x="287" y="165"/>
                  </a:lnTo>
                  <a:lnTo>
                    <a:pt x="266" y="153"/>
                  </a:lnTo>
                  <a:lnTo>
                    <a:pt x="244" y="141"/>
                  </a:lnTo>
                  <a:lnTo>
                    <a:pt x="224" y="128"/>
                  </a:lnTo>
                  <a:lnTo>
                    <a:pt x="203" y="115"/>
                  </a:lnTo>
                  <a:lnTo>
                    <a:pt x="183" y="106"/>
                  </a:lnTo>
                  <a:lnTo>
                    <a:pt x="163" y="96"/>
                  </a:lnTo>
                  <a:lnTo>
                    <a:pt x="143" y="86"/>
                  </a:lnTo>
                  <a:lnTo>
                    <a:pt x="124" y="74"/>
                  </a:lnTo>
                  <a:lnTo>
                    <a:pt x="104" y="64"/>
                  </a:lnTo>
                  <a:lnTo>
                    <a:pt x="85" y="53"/>
                  </a:lnTo>
                  <a:lnTo>
                    <a:pt x="66" y="41"/>
                  </a:lnTo>
                  <a:lnTo>
                    <a:pt x="46" y="31"/>
                  </a:lnTo>
                  <a:lnTo>
                    <a:pt x="40" y="29"/>
                  </a:lnTo>
                  <a:lnTo>
                    <a:pt x="35" y="24"/>
                  </a:lnTo>
                  <a:lnTo>
                    <a:pt x="29" y="21"/>
                  </a:lnTo>
                  <a:lnTo>
                    <a:pt x="23" y="19"/>
                  </a:lnTo>
                  <a:lnTo>
                    <a:pt x="18" y="16"/>
                  </a:lnTo>
                  <a:lnTo>
                    <a:pt x="12" y="14"/>
                  </a:lnTo>
                  <a:lnTo>
                    <a:pt x="6" y="11"/>
                  </a:lnTo>
                  <a:lnTo>
                    <a:pt x="0" y="9"/>
                  </a:lnTo>
                  <a:lnTo>
                    <a:pt x="2" y="9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3"/>
                  </a:lnTo>
                  <a:lnTo>
                    <a:pt x="5" y="3"/>
                  </a:lnTo>
                  <a:lnTo>
                    <a:pt x="8" y="3"/>
                  </a:lnTo>
                  <a:lnTo>
                    <a:pt x="9" y="1"/>
                  </a:lnTo>
                  <a:lnTo>
                    <a:pt x="10" y="0"/>
                  </a:lnTo>
                  <a:lnTo>
                    <a:pt x="18" y="3"/>
                  </a:lnTo>
                  <a:lnTo>
                    <a:pt x="25" y="4"/>
                  </a:lnTo>
                  <a:lnTo>
                    <a:pt x="32" y="7"/>
                  </a:lnTo>
                  <a:lnTo>
                    <a:pt x="39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14" name="Freeform 761"/>
            <p:cNvSpPr>
              <a:spLocks/>
            </p:cNvSpPr>
            <p:nvPr/>
          </p:nvSpPr>
          <p:spPr bwMode="auto">
            <a:xfrm>
              <a:off x="3064" y="3634"/>
              <a:ext cx="77" cy="65"/>
            </a:xfrm>
            <a:custGeom>
              <a:avLst/>
              <a:gdLst>
                <a:gd name="T0" fmla="*/ 77 w 77"/>
                <a:gd name="T1" fmla="*/ 65 h 65"/>
                <a:gd name="T2" fmla="*/ 66 w 77"/>
                <a:gd name="T3" fmla="*/ 60 h 65"/>
                <a:gd name="T4" fmla="*/ 56 w 77"/>
                <a:gd name="T5" fmla="*/ 55 h 65"/>
                <a:gd name="T6" fmla="*/ 47 w 77"/>
                <a:gd name="T7" fmla="*/ 48 h 65"/>
                <a:gd name="T8" fmla="*/ 39 w 77"/>
                <a:gd name="T9" fmla="*/ 39 h 65"/>
                <a:gd name="T10" fmla="*/ 29 w 77"/>
                <a:gd name="T11" fmla="*/ 32 h 65"/>
                <a:gd name="T12" fmla="*/ 20 w 77"/>
                <a:gd name="T13" fmla="*/ 23 h 65"/>
                <a:gd name="T14" fmla="*/ 12 w 77"/>
                <a:gd name="T15" fmla="*/ 15 h 65"/>
                <a:gd name="T16" fmla="*/ 3 w 77"/>
                <a:gd name="T17" fmla="*/ 6 h 65"/>
                <a:gd name="T18" fmla="*/ 0 w 77"/>
                <a:gd name="T19" fmla="*/ 0 h 65"/>
                <a:gd name="T20" fmla="*/ 12 w 77"/>
                <a:gd name="T21" fmla="*/ 6 h 65"/>
                <a:gd name="T22" fmla="*/ 22 w 77"/>
                <a:gd name="T23" fmla="*/ 12 h 65"/>
                <a:gd name="T24" fmla="*/ 32 w 77"/>
                <a:gd name="T25" fmla="*/ 19 h 65"/>
                <a:gd name="T26" fmla="*/ 42 w 77"/>
                <a:gd name="T27" fmla="*/ 28 h 65"/>
                <a:gd name="T28" fmla="*/ 50 w 77"/>
                <a:gd name="T29" fmla="*/ 36 h 65"/>
                <a:gd name="T30" fmla="*/ 60 w 77"/>
                <a:gd name="T31" fmla="*/ 46 h 65"/>
                <a:gd name="T32" fmla="*/ 69 w 77"/>
                <a:gd name="T33" fmla="*/ 56 h 65"/>
                <a:gd name="T34" fmla="*/ 77 w 77"/>
                <a:gd name="T35" fmla="*/ 65 h 6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7"/>
                <a:gd name="T55" fmla="*/ 0 h 65"/>
                <a:gd name="T56" fmla="*/ 77 w 77"/>
                <a:gd name="T57" fmla="*/ 65 h 6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7" h="65">
                  <a:moveTo>
                    <a:pt x="77" y="65"/>
                  </a:moveTo>
                  <a:lnTo>
                    <a:pt x="66" y="60"/>
                  </a:lnTo>
                  <a:lnTo>
                    <a:pt x="56" y="55"/>
                  </a:lnTo>
                  <a:lnTo>
                    <a:pt x="47" y="48"/>
                  </a:lnTo>
                  <a:lnTo>
                    <a:pt x="39" y="39"/>
                  </a:lnTo>
                  <a:lnTo>
                    <a:pt x="29" y="32"/>
                  </a:lnTo>
                  <a:lnTo>
                    <a:pt x="20" y="23"/>
                  </a:lnTo>
                  <a:lnTo>
                    <a:pt x="12" y="15"/>
                  </a:lnTo>
                  <a:lnTo>
                    <a:pt x="3" y="6"/>
                  </a:lnTo>
                  <a:lnTo>
                    <a:pt x="0" y="0"/>
                  </a:lnTo>
                  <a:lnTo>
                    <a:pt x="12" y="6"/>
                  </a:lnTo>
                  <a:lnTo>
                    <a:pt x="22" y="12"/>
                  </a:lnTo>
                  <a:lnTo>
                    <a:pt x="32" y="19"/>
                  </a:lnTo>
                  <a:lnTo>
                    <a:pt x="42" y="28"/>
                  </a:lnTo>
                  <a:lnTo>
                    <a:pt x="50" y="36"/>
                  </a:lnTo>
                  <a:lnTo>
                    <a:pt x="60" y="46"/>
                  </a:lnTo>
                  <a:lnTo>
                    <a:pt x="69" y="56"/>
                  </a:lnTo>
                  <a:lnTo>
                    <a:pt x="77" y="65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15" name="Freeform 762"/>
            <p:cNvSpPr>
              <a:spLocks/>
            </p:cNvSpPr>
            <p:nvPr/>
          </p:nvSpPr>
          <p:spPr bwMode="auto">
            <a:xfrm>
              <a:off x="3230" y="3634"/>
              <a:ext cx="71" cy="60"/>
            </a:xfrm>
            <a:custGeom>
              <a:avLst/>
              <a:gdLst>
                <a:gd name="T0" fmla="*/ 71 w 71"/>
                <a:gd name="T1" fmla="*/ 60 h 60"/>
                <a:gd name="T2" fmla="*/ 65 w 71"/>
                <a:gd name="T3" fmla="*/ 56 h 60"/>
                <a:gd name="T4" fmla="*/ 59 w 71"/>
                <a:gd name="T5" fmla="*/ 53 h 60"/>
                <a:gd name="T6" fmla="*/ 54 w 71"/>
                <a:gd name="T7" fmla="*/ 49 h 60"/>
                <a:gd name="T8" fmla="*/ 48 w 71"/>
                <a:gd name="T9" fmla="*/ 46 h 60"/>
                <a:gd name="T10" fmla="*/ 42 w 71"/>
                <a:gd name="T11" fmla="*/ 40 h 60"/>
                <a:gd name="T12" fmla="*/ 35 w 71"/>
                <a:gd name="T13" fmla="*/ 35 h 60"/>
                <a:gd name="T14" fmla="*/ 30 w 71"/>
                <a:gd name="T15" fmla="*/ 29 h 60"/>
                <a:gd name="T16" fmla="*/ 22 w 71"/>
                <a:gd name="T17" fmla="*/ 25 h 60"/>
                <a:gd name="T18" fmla="*/ 15 w 71"/>
                <a:gd name="T19" fmla="*/ 19 h 60"/>
                <a:gd name="T20" fmla="*/ 10 w 71"/>
                <a:gd name="T21" fmla="*/ 13 h 60"/>
                <a:gd name="T22" fmla="*/ 4 w 71"/>
                <a:gd name="T23" fmla="*/ 8 h 60"/>
                <a:gd name="T24" fmla="*/ 0 w 71"/>
                <a:gd name="T25" fmla="*/ 0 h 60"/>
                <a:gd name="T26" fmla="*/ 10 w 71"/>
                <a:gd name="T27" fmla="*/ 5 h 60"/>
                <a:gd name="T28" fmla="*/ 20 w 71"/>
                <a:gd name="T29" fmla="*/ 10 h 60"/>
                <a:gd name="T30" fmla="*/ 30 w 71"/>
                <a:gd name="T31" fmla="*/ 18 h 60"/>
                <a:gd name="T32" fmla="*/ 38 w 71"/>
                <a:gd name="T33" fmla="*/ 26 h 60"/>
                <a:gd name="T34" fmla="*/ 47 w 71"/>
                <a:gd name="T35" fmla="*/ 35 h 60"/>
                <a:gd name="T36" fmla="*/ 55 w 71"/>
                <a:gd name="T37" fmla="*/ 43 h 60"/>
                <a:gd name="T38" fmla="*/ 62 w 71"/>
                <a:gd name="T39" fmla="*/ 52 h 60"/>
                <a:gd name="T40" fmla="*/ 71 w 71"/>
                <a:gd name="T41" fmla="*/ 60 h 6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71"/>
                <a:gd name="T64" fmla="*/ 0 h 60"/>
                <a:gd name="T65" fmla="*/ 71 w 71"/>
                <a:gd name="T66" fmla="*/ 60 h 6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71" h="60">
                  <a:moveTo>
                    <a:pt x="71" y="60"/>
                  </a:moveTo>
                  <a:lnTo>
                    <a:pt x="65" y="56"/>
                  </a:lnTo>
                  <a:lnTo>
                    <a:pt x="59" y="53"/>
                  </a:lnTo>
                  <a:lnTo>
                    <a:pt x="54" y="49"/>
                  </a:lnTo>
                  <a:lnTo>
                    <a:pt x="48" y="46"/>
                  </a:lnTo>
                  <a:lnTo>
                    <a:pt x="42" y="40"/>
                  </a:lnTo>
                  <a:lnTo>
                    <a:pt x="35" y="35"/>
                  </a:lnTo>
                  <a:lnTo>
                    <a:pt x="30" y="29"/>
                  </a:lnTo>
                  <a:lnTo>
                    <a:pt x="22" y="25"/>
                  </a:lnTo>
                  <a:lnTo>
                    <a:pt x="15" y="19"/>
                  </a:lnTo>
                  <a:lnTo>
                    <a:pt x="10" y="13"/>
                  </a:lnTo>
                  <a:lnTo>
                    <a:pt x="4" y="8"/>
                  </a:lnTo>
                  <a:lnTo>
                    <a:pt x="0" y="0"/>
                  </a:lnTo>
                  <a:lnTo>
                    <a:pt x="10" y="5"/>
                  </a:lnTo>
                  <a:lnTo>
                    <a:pt x="20" y="10"/>
                  </a:lnTo>
                  <a:lnTo>
                    <a:pt x="30" y="18"/>
                  </a:lnTo>
                  <a:lnTo>
                    <a:pt x="38" y="26"/>
                  </a:lnTo>
                  <a:lnTo>
                    <a:pt x="47" y="35"/>
                  </a:lnTo>
                  <a:lnTo>
                    <a:pt x="55" y="43"/>
                  </a:lnTo>
                  <a:lnTo>
                    <a:pt x="62" y="52"/>
                  </a:lnTo>
                  <a:lnTo>
                    <a:pt x="71" y="6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16" name="Freeform 763"/>
            <p:cNvSpPr>
              <a:spLocks/>
            </p:cNvSpPr>
            <p:nvPr/>
          </p:nvSpPr>
          <p:spPr bwMode="auto">
            <a:xfrm>
              <a:off x="2137" y="3646"/>
              <a:ext cx="337" cy="194"/>
            </a:xfrm>
            <a:custGeom>
              <a:avLst/>
              <a:gdLst>
                <a:gd name="T0" fmla="*/ 10 w 337"/>
                <a:gd name="T1" fmla="*/ 6 h 194"/>
                <a:gd name="T2" fmla="*/ 28 w 337"/>
                <a:gd name="T3" fmla="*/ 18 h 194"/>
                <a:gd name="T4" fmla="*/ 48 w 337"/>
                <a:gd name="T5" fmla="*/ 30 h 194"/>
                <a:gd name="T6" fmla="*/ 68 w 337"/>
                <a:gd name="T7" fmla="*/ 40 h 194"/>
                <a:gd name="T8" fmla="*/ 90 w 337"/>
                <a:gd name="T9" fmla="*/ 51 h 194"/>
                <a:gd name="T10" fmla="*/ 110 w 337"/>
                <a:gd name="T11" fmla="*/ 61 h 194"/>
                <a:gd name="T12" fmla="*/ 129 w 337"/>
                <a:gd name="T13" fmla="*/ 73 h 194"/>
                <a:gd name="T14" fmla="*/ 149 w 337"/>
                <a:gd name="T15" fmla="*/ 84 h 194"/>
                <a:gd name="T16" fmla="*/ 168 w 337"/>
                <a:gd name="T17" fmla="*/ 97 h 194"/>
                <a:gd name="T18" fmla="*/ 189 w 337"/>
                <a:gd name="T19" fmla="*/ 110 h 194"/>
                <a:gd name="T20" fmla="*/ 211 w 337"/>
                <a:gd name="T21" fmla="*/ 121 h 194"/>
                <a:gd name="T22" fmla="*/ 232 w 337"/>
                <a:gd name="T23" fmla="*/ 132 h 194"/>
                <a:gd name="T24" fmla="*/ 253 w 337"/>
                <a:gd name="T25" fmla="*/ 145 h 194"/>
                <a:gd name="T26" fmla="*/ 273 w 337"/>
                <a:gd name="T27" fmla="*/ 157 h 194"/>
                <a:gd name="T28" fmla="*/ 295 w 337"/>
                <a:gd name="T29" fmla="*/ 168 h 194"/>
                <a:gd name="T30" fmla="*/ 316 w 337"/>
                <a:gd name="T31" fmla="*/ 181 h 194"/>
                <a:gd name="T32" fmla="*/ 337 w 337"/>
                <a:gd name="T33" fmla="*/ 194 h 194"/>
                <a:gd name="T34" fmla="*/ 316 w 337"/>
                <a:gd name="T35" fmla="*/ 182 h 194"/>
                <a:gd name="T36" fmla="*/ 295 w 337"/>
                <a:gd name="T37" fmla="*/ 172 h 194"/>
                <a:gd name="T38" fmla="*/ 273 w 337"/>
                <a:gd name="T39" fmla="*/ 161 h 194"/>
                <a:gd name="T40" fmla="*/ 252 w 337"/>
                <a:gd name="T41" fmla="*/ 150 h 194"/>
                <a:gd name="T42" fmla="*/ 231 w 337"/>
                <a:gd name="T43" fmla="*/ 138 h 194"/>
                <a:gd name="T44" fmla="*/ 209 w 337"/>
                <a:gd name="T45" fmla="*/ 127 h 194"/>
                <a:gd name="T46" fmla="*/ 188 w 337"/>
                <a:gd name="T47" fmla="*/ 115 h 194"/>
                <a:gd name="T48" fmla="*/ 168 w 337"/>
                <a:gd name="T49" fmla="*/ 102 h 194"/>
                <a:gd name="T50" fmla="*/ 147 w 337"/>
                <a:gd name="T51" fmla="*/ 91 h 194"/>
                <a:gd name="T52" fmla="*/ 125 w 337"/>
                <a:gd name="T53" fmla="*/ 80 h 194"/>
                <a:gd name="T54" fmla="*/ 105 w 337"/>
                <a:gd name="T55" fmla="*/ 68 h 194"/>
                <a:gd name="T56" fmla="*/ 84 w 337"/>
                <a:gd name="T57" fmla="*/ 55 h 194"/>
                <a:gd name="T58" fmla="*/ 63 w 337"/>
                <a:gd name="T59" fmla="*/ 44 h 194"/>
                <a:gd name="T60" fmla="*/ 43 w 337"/>
                <a:gd name="T61" fmla="*/ 33 h 194"/>
                <a:gd name="T62" fmla="*/ 21 w 337"/>
                <a:gd name="T63" fmla="*/ 20 h 194"/>
                <a:gd name="T64" fmla="*/ 0 w 337"/>
                <a:gd name="T65" fmla="*/ 8 h 194"/>
                <a:gd name="T66" fmla="*/ 1 w 337"/>
                <a:gd name="T67" fmla="*/ 7 h 194"/>
                <a:gd name="T68" fmla="*/ 3 w 337"/>
                <a:gd name="T69" fmla="*/ 6 h 194"/>
                <a:gd name="T70" fmla="*/ 3 w 337"/>
                <a:gd name="T71" fmla="*/ 4 h 194"/>
                <a:gd name="T72" fmla="*/ 3 w 337"/>
                <a:gd name="T73" fmla="*/ 3 h 194"/>
                <a:gd name="T74" fmla="*/ 6 w 337"/>
                <a:gd name="T75" fmla="*/ 4 h 194"/>
                <a:gd name="T76" fmla="*/ 7 w 337"/>
                <a:gd name="T77" fmla="*/ 1 h 194"/>
                <a:gd name="T78" fmla="*/ 7 w 337"/>
                <a:gd name="T79" fmla="*/ 0 h 194"/>
                <a:gd name="T80" fmla="*/ 10 w 337"/>
                <a:gd name="T81" fmla="*/ 0 h 194"/>
                <a:gd name="T82" fmla="*/ 10 w 337"/>
                <a:gd name="T83" fmla="*/ 6 h 19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37"/>
                <a:gd name="T127" fmla="*/ 0 h 194"/>
                <a:gd name="T128" fmla="*/ 337 w 337"/>
                <a:gd name="T129" fmla="*/ 194 h 19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37" h="194">
                  <a:moveTo>
                    <a:pt x="10" y="6"/>
                  </a:moveTo>
                  <a:lnTo>
                    <a:pt x="28" y="18"/>
                  </a:lnTo>
                  <a:lnTo>
                    <a:pt x="48" y="30"/>
                  </a:lnTo>
                  <a:lnTo>
                    <a:pt x="68" y="40"/>
                  </a:lnTo>
                  <a:lnTo>
                    <a:pt x="90" y="51"/>
                  </a:lnTo>
                  <a:lnTo>
                    <a:pt x="110" y="61"/>
                  </a:lnTo>
                  <a:lnTo>
                    <a:pt x="129" y="73"/>
                  </a:lnTo>
                  <a:lnTo>
                    <a:pt x="149" y="84"/>
                  </a:lnTo>
                  <a:lnTo>
                    <a:pt x="168" y="97"/>
                  </a:lnTo>
                  <a:lnTo>
                    <a:pt x="189" y="110"/>
                  </a:lnTo>
                  <a:lnTo>
                    <a:pt x="211" y="121"/>
                  </a:lnTo>
                  <a:lnTo>
                    <a:pt x="232" y="132"/>
                  </a:lnTo>
                  <a:lnTo>
                    <a:pt x="253" y="145"/>
                  </a:lnTo>
                  <a:lnTo>
                    <a:pt x="273" y="157"/>
                  </a:lnTo>
                  <a:lnTo>
                    <a:pt x="295" y="168"/>
                  </a:lnTo>
                  <a:lnTo>
                    <a:pt x="316" y="181"/>
                  </a:lnTo>
                  <a:lnTo>
                    <a:pt x="337" y="194"/>
                  </a:lnTo>
                  <a:lnTo>
                    <a:pt x="316" y="182"/>
                  </a:lnTo>
                  <a:lnTo>
                    <a:pt x="295" y="172"/>
                  </a:lnTo>
                  <a:lnTo>
                    <a:pt x="273" y="161"/>
                  </a:lnTo>
                  <a:lnTo>
                    <a:pt x="252" y="150"/>
                  </a:lnTo>
                  <a:lnTo>
                    <a:pt x="231" y="138"/>
                  </a:lnTo>
                  <a:lnTo>
                    <a:pt x="209" y="127"/>
                  </a:lnTo>
                  <a:lnTo>
                    <a:pt x="188" y="115"/>
                  </a:lnTo>
                  <a:lnTo>
                    <a:pt x="168" y="102"/>
                  </a:lnTo>
                  <a:lnTo>
                    <a:pt x="147" y="91"/>
                  </a:lnTo>
                  <a:lnTo>
                    <a:pt x="125" y="80"/>
                  </a:lnTo>
                  <a:lnTo>
                    <a:pt x="105" y="68"/>
                  </a:lnTo>
                  <a:lnTo>
                    <a:pt x="84" y="55"/>
                  </a:lnTo>
                  <a:lnTo>
                    <a:pt x="63" y="44"/>
                  </a:lnTo>
                  <a:lnTo>
                    <a:pt x="43" y="33"/>
                  </a:lnTo>
                  <a:lnTo>
                    <a:pt x="21" y="20"/>
                  </a:lnTo>
                  <a:lnTo>
                    <a:pt x="0" y="8"/>
                  </a:lnTo>
                  <a:lnTo>
                    <a:pt x="1" y="7"/>
                  </a:lnTo>
                  <a:lnTo>
                    <a:pt x="3" y="6"/>
                  </a:lnTo>
                  <a:lnTo>
                    <a:pt x="3" y="4"/>
                  </a:lnTo>
                  <a:lnTo>
                    <a:pt x="3" y="3"/>
                  </a:lnTo>
                  <a:lnTo>
                    <a:pt x="6" y="4"/>
                  </a:lnTo>
                  <a:lnTo>
                    <a:pt x="7" y="1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17" name="Freeform 764"/>
            <p:cNvSpPr>
              <a:spLocks/>
            </p:cNvSpPr>
            <p:nvPr/>
          </p:nvSpPr>
          <p:spPr bwMode="auto">
            <a:xfrm>
              <a:off x="3042" y="3647"/>
              <a:ext cx="71" cy="56"/>
            </a:xfrm>
            <a:custGeom>
              <a:avLst/>
              <a:gdLst>
                <a:gd name="T0" fmla="*/ 59 w 71"/>
                <a:gd name="T1" fmla="*/ 40 h 56"/>
                <a:gd name="T2" fmla="*/ 71 w 71"/>
                <a:gd name="T3" fmla="*/ 56 h 56"/>
                <a:gd name="T4" fmla="*/ 65 w 71"/>
                <a:gd name="T5" fmla="*/ 53 h 56"/>
                <a:gd name="T6" fmla="*/ 58 w 71"/>
                <a:gd name="T7" fmla="*/ 49 h 56"/>
                <a:gd name="T8" fmla="*/ 52 w 71"/>
                <a:gd name="T9" fmla="*/ 46 h 56"/>
                <a:gd name="T10" fmla="*/ 45 w 71"/>
                <a:gd name="T11" fmla="*/ 42 h 56"/>
                <a:gd name="T12" fmla="*/ 39 w 71"/>
                <a:gd name="T13" fmla="*/ 36 h 56"/>
                <a:gd name="T14" fmla="*/ 32 w 71"/>
                <a:gd name="T15" fmla="*/ 32 h 56"/>
                <a:gd name="T16" fmla="*/ 27 w 71"/>
                <a:gd name="T17" fmla="*/ 27 h 56"/>
                <a:gd name="T18" fmla="*/ 20 w 71"/>
                <a:gd name="T19" fmla="*/ 23 h 56"/>
                <a:gd name="T20" fmla="*/ 14 w 71"/>
                <a:gd name="T21" fmla="*/ 17 h 56"/>
                <a:gd name="T22" fmla="*/ 8 w 71"/>
                <a:gd name="T23" fmla="*/ 12 h 56"/>
                <a:gd name="T24" fmla="*/ 4 w 71"/>
                <a:gd name="T25" fmla="*/ 6 h 56"/>
                <a:gd name="T26" fmla="*/ 0 w 71"/>
                <a:gd name="T27" fmla="*/ 0 h 56"/>
                <a:gd name="T28" fmla="*/ 8 w 71"/>
                <a:gd name="T29" fmla="*/ 2 h 56"/>
                <a:gd name="T30" fmla="*/ 17 w 71"/>
                <a:gd name="T31" fmla="*/ 6 h 56"/>
                <a:gd name="T32" fmla="*/ 24 w 71"/>
                <a:gd name="T33" fmla="*/ 10 h 56"/>
                <a:gd name="T34" fmla="*/ 31 w 71"/>
                <a:gd name="T35" fmla="*/ 16 h 56"/>
                <a:gd name="T36" fmla="*/ 38 w 71"/>
                <a:gd name="T37" fmla="*/ 22 h 56"/>
                <a:gd name="T38" fmla="*/ 45 w 71"/>
                <a:gd name="T39" fmla="*/ 29 h 56"/>
                <a:gd name="T40" fmla="*/ 52 w 71"/>
                <a:gd name="T41" fmla="*/ 35 h 56"/>
                <a:gd name="T42" fmla="*/ 59 w 71"/>
                <a:gd name="T43" fmla="*/ 40 h 5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1"/>
                <a:gd name="T67" fmla="*/ 0 h 56"/>
                <a:gd name="T68" fmla="*/ 71 w 71"/>
                <a:gd name="T69" fmla="*/ 56 h 5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1" h="56">
                  <a:moveTo>
                    <a:pt x="59" y="40"/>
                  </a:moveTo>
                  <a:lnTo>
                    <a:pt x="71" y="56"/>
                  </a:lnTo>
                  <a:lnTo>
                    <a:pt x="65" y="53"/>
                  </a:lnTo>
                  <a:lnTo>
                    <a:pt x="58" y="49"/>
                  </a:lnTo>
                  <a:lnTo>
                    <a:pt x="52" y="46"/>
                  </a:lnTo>
                  <a:lnTo>
                    <a:pt x="45" y="42"/>
                  </a:lnTo>
                  <a:lnTo>
                    <a:pt x="39" y="36"/>
                  </a:lnTo>
                  <a:lnTo>
                    <a:pt x="32" y="32"/>
                  </a:lnTo>
                  <a:lnTo>
                    <a:pt x="27" y="27"/>
                  </a:lnTo>
                  <a:lnTo>
                    <a:pt x="20" y="23"/>
                  </a:lnTo>
                  <a:lnTo>
                    <a:pt x="14" y="17"/>
                  </a:lnTo>
                  <a:lnTo>
                    <a:pt x="8" y="12"/>
                  </a:lnTo>
                  <a:lnTo>
                    <a:pt x="4" y="6"/>
                  </a:lnTo>
                  <a:lnTo>
                    <a:pt x="0" y="0"/>
                  </a:lnTo>
                  <a:lnTo>
                    <a:pt x="8" y="2"/>
                  </a:lnTo>
                  <a:lnTo>
                    <a:pt x="17" y="6"/>
                  </a:lnTo>
                  <a:lnTo>
                    <a:pt x="24" y="10"/>
                  </a:lnTo>
                  <a:lnTo>
                    <a:pt x="31" y="16"/>
                  </a:lnTo>
                  <a:lnTo>
                    <a:pt x="38" y="22"/>
                  </a:lnTo>
                  <a:lnTo>
                    <a:pt x="45" y="29"/>
                  </a:lnTo>
                  <a:lnTo>
                    <a:pt x="52" y="35"/>
                  </a:lnTo>
                  <a:lnTo>
                    <a:pt x="59" y="4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18" name="Freeform 765"/>
            <p:cNvSpPr>
              <a:spLocks/>
            </p:cNvSpPr>
            <p:nvPr/>
          </p:nvSpPr>
          <p:spPr bwMode="auto">
            <a:xfrm>
              <a:off x="3181" y="3649"/>
              <a:ext cx="24" cy="25"/>
            </a:xfrm>
            <a:custGeom>
              <a:avLst/>
              <a:gdLst>
                <a:gd name="T0" fmla="*/ 24 w 24"/>
                <a:gd name="T1" fmla="*/ 25 h 25"/>
                <a:gd name="T2" fmla="*/ 16 w 24"/>
                <a:gd name="T3" fmla="*/ 21 h 25"/>
                <a:gd name="T4" fmla="*/ 9 w 24"/>
                <a:gd name="T5" fmla="*/ 15 h 25"/>
                <a:gd name="T6" fmla="*/ 3 w 24"/>
                <a:gd name="T7" fmla="*/ 8 h 25"/>
                <a:gd name="T8" fmla="*/ 0 w 24"/>
                <a:gd name="T9" fmla="*/ 0 h 25"/>
                <a:gd name="T10" fmla="*/ 9 w 24"/>
                <a:gd name="T11" fmla="*/ 4 h 25"/>
                <a:gd name="T12" fmla="*/ 17 w 24"/>
                <a:gd name="T13" fmla="*/ 10 h 25"/>
                <a:gd name="T14" fmla="*/ 23 w 24"/>
                <a:gd name="T15" fmla="*/ 17 h 25"/>
                <a:gd name="T16" fmla="*/ 24 w 24"/>
                <a:gd name="T17" fmla="*/ 25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25"/>
                <a:gd name="T29" fmla="*/ 24 w 24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25">
                  <a:moveTo>
                    <a:pt x="24" y="25"/>
                  </a:moveTo>
                  <a:lnTo>
                    <a:pt x="16" y="21"/>
                  </a:lnTo>
                  <a:lnTo>
                    <a:pt x="9" y="15"/>
                  </a:lnTo>
                  <a:lnTo>
                    <a:pt x="3" y="8"/>
                  </a:lnTo>
                  <a:lnTo>
                    <a:pt x="0" y="0"/>
                  </a:lnTo>
                  <a:lnTo>
                    <a:pt x="9" y="4"/>
                  </a:lnTo>
                  <a:lnTo>
                    <a:pt x="17" y="10"/>
                  </a:lnTo>
                  <a:lnTo>
                    <a:pt x="23" y="17"/>
                  </a:lnTo>
                  <a:lnTo>
                    <a:pt x="24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19" name="Freeform 766"/>
            <p:cNvSpPr>
              <a:spLocks/>
            </p:cNvSpPr>
            <p:nvPr/>
          </p:nvSpPr>
          <p:spPr bwMode="auto">
            <a:xfrm>
              <a:off x="3022" y="3659"/>
              <a:ext cx="61" cy="50"/>
            </a:xfrm>
            <a:custGeom>
              <a:avLst/>
              <a:gdLst>
                <a:gd name="T0" fmla="*/ 61 w 61"/>
                <a:gd name="T1" fmla="*/ 50 h 50"/>
                <a:gd name="T2" fmla="*/ 52 w 61"/>
                <a:gd name="T3" fmla="*/ 47 h 50"/>
                <a:gd name="T4" fmla="*/ 44 w 61"/>
                <a:gd name="T5" fmla="*/ 41 h 50"/>
                <a:gd name="T6" fmla="*/ 35 w 61"/>
                <a:gd name="T7" fmla="*/ 35 h 50"/>
                <a:gd name="T8" fmla="*/ 28 w 61"/>
                <a:gd name="T9" fmla="*/ 28 h 50"/>
                <a:gd name="T10" fmla="*/ 21 w 61"/>
                <a:gd name="T11" fmla="*/ 21 h 50"/>
                <a:gd name="T12" fmla="*/ 14 w 61"/>
                <a:gd name="T13" fmla="*/ 14 h 50"/>
                <a:gd name="T14" fmla="*/ 7 w 61"/>
                <a:gd name="T15" fmla="*/ 7 h 50"/>
                <a:gd name="T16" fmla="*/ 0 w 61"/>
                <a:gd name="T17" fmla="*/ 0 h 50"/>
                <a:gd name="T18" fmla="*/ 8 w 61"/>
                <a:gd name="T19" fmla="*/ 4 h 50"/>
                <a:gd name="T20" fmla="*/ 17 w 61"/>
                <a:gd name="T21" fmla="*/ 8 h 50"/>
                <a:gd name="T22" fmla="*/ 25 w 61"/>
                <a:gd name="T23" fmla="*/ 14 h 50"/>
                <a:gd name="T24" fmla="*/ 34 w 61"/>
                <a:gd name="T25" fmla="*/ 20 h 50"/>
                <a:gd name="T26" fmla="*/ 41 w 61"/>
                <a:gd name="T27" fmla="*/ 27 h 50"/>
                <a:gd name="T28" fmla="*/ 48 w 61"/>
                <a:gd name="T29" fmla="*/ 32 h 50"/>
                <a:gd name="T30" fmla="*/ 55 w 61"/>
                <a:gd name="T31" fmla="*/ 41 h 50"/>
                <a:gd name="T32" fmla="*/ 61 w 61"/>
                <a:gd name="T33" fmla="*/ 50 h 5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1"/>
                <a:gd name="T52" fmla="*/ 0 h 50"/>
                <a:gd name="T53" fmla="*/ 61 w 61"/>
                <a:gd name="T54" fmla="*/ 50 h 5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1" h="50">
                  <a:moveTo>
                    <a:pt x="61" y="50"/>
                  </a:moveTo>
                  <a:lnTo>
                    <a:pt x="52" y="47"/>
                  </a:lnTo>
                  <a:lnTo>
                    <a:pt x="44" y="41"/>
                  </a:lnTo>
                  <a:lnTo>
                    <a:pt x="35" y="35"/>
                  </a:lnTo>
                  <a:lnTo>
                    <a:pt x="28" y="28"/>
                  </a:lnTo>
                  <a:lnTo>
                    <a:pt x="21" y="21"/>
                  </a:lnTo>
                  <a:lnTo>
                    <a:pt x="14" y="14"/>
                  </a:lnTo>
                  <a:lnTo>
                    <a:pt x="7" y="7"/>
                  </a:lnTo>
                  <a:lnTo>
                    <a:pt x="0" y="0"/>
                  </a:lnTo>
                  <a:lnTo>
                    <a:pt x="8" y="4"/>
                  </a:lnTo>
                  <a:lnTo>
                    <a:pt x="17" y="8"/>
                  </a:lnTo>
                  <a:lnTo>
                    <a:pt x="25" y="14"/>
                  </a:lnTo>
                  <a:lnTo>
                    <a:pt x="34" y="20"/>
                  </a:lnTo>
                  <a:lnTo>
                    <a:pt x="41" y="27"/>
                  </a:lnTo>
                  <a:lnTo>
                    <a:pt x="48" y="32"/>
                  </a:lnTo>
                  <a:lnTo>
                    <a:pt x="55" y="41"/>
                  </a:lnTo>
                  <a:lnTo>
                    <a:pt x="61" y="5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20" name="Freeform 767"/>
            <p:cNvSpPr>
              <a:spLocks/>
            </p:cNvSpPr>
            <p:nvPr/>
          </p:nvSpPr>
          <p:spPr bwMode="auto">
            <a:xfrm>
              <a:off x="3227" y="3660"/>
              <a:ext cx="44" cy="40"/>
            </a:xfrm>
            <a:custGeom>
              <a:avLst/>
              <a:gdLst>
                <a:gd name="T0" fmla="*/ 44 w 44"/>
                <a:gd name="T1" fmla="*/ 40 h 40"/>
                <a:gd name="T2" fmla="*/ 35 w 44"/>
                <a:gd name="T3" fmla="*/ 36 h 40"/>
                <a:gd name="T4" fmla="*/ 27 w 44"/>
                <a:gd name="T5" fmla="*/ 27 h 40"/>
                <a:gd name="T6" fmla="*/ 17 w 44"/>
                <a:gd name="T7" fmla="*/ 19 h 40"/>
                <a:gd name="T8" fmla="*/ 7 w 44"/>
                <a:gd name="T9" fmla="*/ 10 h 40"/>
                <a:gd name="T10" fmla="*/ 0 w 44"/>
                <a:gd name="T11" fmla="*/ 0 h 40"/>
                <a:gd name="T12" fmla="*/ 7 w 44"/>
                <a:gd name="T13" fmla="*/ 3 h 40"/>
                <a:gd name="T14" fmla="*/ 13 w 44"/>
                <a:gd name="T15" fmla="*/ 7 h 40"/>
                <a:gd name="T16" fmla="*/ 20 w 44"/>
                <a:gd name="T17" fmla="*/ 12 h 40"/>
                <a:gd name="T18" fmla="*/ 25 w 44"/>
                <a:gd name="T19" fmla="*/ 16 h 40"/>
                <a:gd name="T20" fmla="*/ 31 w 44"/>
                <a:gd name="T21" fmla="*/ 22 h 40"/>
                <a:gd name="T22" fmla="*/ 35 w 44"/>
                <a:gd name="T23" fmla="*/ 27 h 40"/>
                <a:gd name="T24" fmla="*/ 40 w 44"/>
                <a:gd name="T25" fmla="*/ 33 h 40"/>
                <a:gd name="T26" fmla="*/ 44 w 44"/>
                <a:gd name="T27" fmla="*/ 40 h 4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4"/>
                <a:gd name="T43" fmla="*/ 0 h 40"/>
                <a:gd name="T44" fmla="*/ 44 w 44"/>
                <a:gd name="T45" fmla="*/ 40 h 4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4" h="40">
                  <a:moveTo>
                    <a:pt x="44" y="40"/>
                  </a:moveTo>
                  <a:lnTo>
                    <a:pt x="35" y="36"/>
                  </a:lnTo>
                  <a:lnTo>
                    <a:pt x="27" y="27"/>
                  </a:lnTo>
                  <a:lnTo>
                    <a:pt x="17" y="19"/>
                  </a:lnTo>
                  <a:lnTo>
                    <a:pt x="7" y="10"/>
                  </a:lnTo>
                  <a:lnTo>
                    <a:pt x="0" y="0"/>
                  </a:lnTo>
                  <a:lnTo>
                    <a:pt x="7" y="3"/>
                  </a:lnTo>
                  <a:lnTo>
                    <a:pt x="13" y="7"/>
                  </a:lnTo>
                  <a:lnTo>
                    <a:pt x="20" y="12"/>
                  </a:lnTo>
                  <a:lnTo>
                    <a:pt x="25" y="16"/>
                  </a:lnTo>
                  <a:lnTo>
                    <a:pt x="31" y="22"/>
                  </a:lnTo>
                  <a:lnTo>
                    <a:pt x="35" y="27"/>
                  </a:lnTo>
                  <a:lnTo>
                    <a:pt x="40" y="33"/>
                  </a:lnTo>
                  <a:lnTo>
                    <a:pt x="44" y="4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21" name="Freeform 768"/>
            <p:cNvSpPr>
              <a:spLocks/>
            </p:cNvSpPr>
            <p:nvPr/>
          </p:nvSpPr>
          <p:spPr bwMode="auto">
            <a:xfrm>
              <a:off x="2118" y="3664"/>
              <a:ext cx="238" cy="146"/>
            </a:xfrm>
            <a:custGeom>
              <a:avLst/>
              <a:gdLst>
                <a:gd name="T0" fmla="*/ 238 w 238"/>
                <a:gd name="T1" fmla="*/ 146 h 146"/>
                <a:gd name="T2" fmla="*/ 224 w 238"/>
                <a:gd name="T3" fmla="*/ 137 h 146"/>
                <a:gd name="T4" fmla="*/ 208 w 238"/>
                <a:gd name="T5" fmla="*/ 130 h 146"/>
                <a:gd name="T6" fmla="*/ 194 w 238"/>
                <a:gd name="T7" fmla="*/ 122 h 146"/>
                <a:gd name="T8" fmla="*/ 180 w 238"/>
                <a:gd name="T9" fmla="*/ 113 h 146"/>
                <a:gd name="T10" fmla="*/ 164 w 238"/>
                <a:gd name="T11" fmla="*/ 104 h 146"/>
                <a:gd name="T12" fmla="*/ 150 w 238"/>
                <a:gd name="T13" fmla="*/ 96 h 146"/>
                <a:gd name="T14" fmla="*/ 134 w 238"/>
                <a:gd name="T15" fmla="*/ 87 h 146"/>
                <a:gd name="T16" fmla="*/ 120 w 238"/>
                <a:gd name="T17" fmla="*/ 77 h 146"/>
                <a:gd name="T18" fmla="*/ 104 w 238"/>
                <a:gd name="T19" fmla="*/ 69 h 146"/>
                <a:gd name="T20" fmla="*/ 90 w 238"/>
                <a:gd name="T21" fmla="*/ 60 h 146"/>
                <a:gd name="T22" fmla="*/ 74 w 238"/>
                <a:gd name="T23" fmla="*/ 50 h 146"/>
                <a:gd name="T24" fmla="*/ 60 w 238"/>
                <a:gd name="T25" fmla="*/ 42 h 146"/>
                <a:gd name="T26" fmla="*/ 44 w 238"/>
                <a:gd name="T27" fmla="*/ 32 h 146"/>
                <a:gd name="T28" fmla="*/ 30 w 238"/>
                <a:gd name="T29" fmla="*/ 23 h 146"/>
                <a:gd name="T30" fmla="*/ 15 w 238"/>
                <a:gd name="T31" fmla="*/ 13 h 146"/>
                <a:gd name="T32" fmla="*/ 0 w 238"/>
                <a:gd name="T33" fmla="*/ 5 h 146"/>
                <a:gd name="T34" fmla="*/ 2 w 238"/>
                <a:gd name="T35" fmla="*/ 3 h 146"/>
                <a:gd name="T36" fmla="*/ 3 w 238"/>
                <a:gd name="T37" fmla="*/ 3 h 146"/>
                <a:gd name="T38" fmla="*/ 5 w 238"/>
                <a:gd name="T39" fmla="*/ 2 h 146"/>
                <a:gd name="T40" fmla="*/ 5 w 238"/>
                <a:gd name="T41" fmla="*/ 0 h 146"/>
                <a:gd name="T42" fmla="*/ 19 w 238"/>
                <a:gd name="T43" fmla="*/ 9 h 146"/>
                <a:gd name="T44" fmla="*/ 34 w 238"/>
                <a:gd name="T45" fmla="*/ 18 h 146"/>
                <a:gd name="T46" fmla="*/ 49 w 238"/>
                <a:gd name="T47" fmla="*/ 26 h 146"/>
                <a:gd name="T48" fmla="*/ 63 w 238"/>
                <a:gd name="T49" fmla="*/ 35 h 146"/>
                <a:gd name="T50" fmla="*/ 79 w 238"/>
                <a:gd name="T51" fmla="*/ 45 h 146"/>
                <a:gd name="T52" fmla="*/ 93 w 238"/>
                <a:gd name="T53" fmla="*/ 53 h 146"/>
                <a:gd name="T54" fmla="*/ 107 w 238"/>
                <a:gd name="T55" fmla="*/ 62 h 146"/>
                <a:gd name="T56" fmla="*/ 121 w 238"/>
                <a:gd name="T57" fmla="*/ 70 h 146"/>
                <a:gd name="T58" fmla="*/ 137 w 238"/>
                <a:gd name="T59" fmla="*/ 80 h 146"/>
                <a:gd name="T60" fmla="*/ 151 w 238"/>
                <a:gd name="T61" fmla="*/ 89 h 146"/>
                <a:gd name="T62" fmla="*/ 166 w 238"/>
                <a:gd name="T63" fmla="*/ 99 h 146"/>
                <a:gd name="T64" fmla="*/ 180 w 238"/>
                <a:gd name="T65" fmla="*/ 107 h 146"/>
                <a:gd name="T66" fmla="*/ 195 w 238"/>
                <a:gd name="T67" fmla="*/ 117 h 146"/>
                <a:gd name="T68" fmla="*/ 210 w 238"/>
                <a:gd name="T69" fmla="*/ 127 h 146"/>
                <a:gd name="T70" fmla="*/ 224 w 238"/>
                <a:gd name="T71" fmla="*/ 136 h 146"/>
                <a:gd name="T72" fmla="*/ 238 w 238"/>
                <a:gd name="T73" fmla="*/ 146 h 14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38"/>
                <a:gd name="T112" fmla="*/ 0 h 146"/>
                <a:gd name="T113" fmla="*/ 238 w 238"/>
                <a:gd name="T114" fmla="*/ 146 h 14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38" h="146">
                  <a:moveTo>
                    <a:pt x="238" y="146"/>
                  </a:moveTo>
                  <a:lnTo>
                    <a:pt x="224" y="137"/>
                  </a:lnTo>
                  <a:lnTo>
                    <a:pt x="208" y="130"/>
                  </a:lnTo>
                  <a:lnTo>
                    <a:pt x="194" y="122"/>
                  </a:lnTo>
                  <a:lnTo>
                    <a:pt x="180" y="113"/>
                  </a:lnTo>
                  <a:lnTo>
                    <a:pt x="164" y="104"/>
                  </a:lnTo>
                  <a:lnTo>
                    <a:pt x="150" y="96"/>
                  </a:lnTo>
                  <a:lnTo>
                    <a:pt x="134" y="87"/>
                  </a:lnTo>
                  <a:lnTo>
                    <a:pt x="120" y="77"/>
                  </a:lnTo>
                  <a:lnTo>
                    <a:pt x="104" y="69"/>
                  </a:lnTo>
                  <a:lnTo>
                    <a:pt x="90" y="60"/>
                  </a:lnTo>
                  <a:lnTo>
                    <a:pt x="74" y="50"/>
                  </a:lnTo>
                  <a:lnTo>
                    <a:pt x="60" y="42"/>
                  </a:lnTo>
                  <a:lnTo>
                    <a:pt x="44" y="32"/>
                  </a:lnTo>
                  <a:lnTo>
                    <a:pt x="30" y="23"/>
                  </a:lnTo>
                  <a:lnTo>
                    <a:pt x="15" y="13"/>
                  </a:lnTo>
                  <a:lnTo>
                    <a:pt x="0" y="5"/>
                  </a:lnTo>
                  <a:lnTo>
                    <a:pt x="2" y="3"/>
                  </a:lnTo>
                  <a:lnTo>
                    <a:pt x="3" y="3"/>
                  </a:lnTo>
                  <a:lnTo>
                    <a:pt x="5" y="2"/>
                  </a:lnTo>
                  <a:lnTo>
                    <a:pt x="5" y="0"/>
                  </a:lnTo>
                  <a:lnTo>
                    <a:pt x="19" y="9"/>
                  </a:lnTo>
                  <a:lnTo>
                    <a:pt x="34" y="18"/>
                  </a:lnTo>
                  <a:lnTo>
                    <a:pt x="49" y="26"/>
                  </a:lnTo>
                  <a:lnTo>
                    <a:pt x="63" y="35"/>
                  </a:lnTo>
                  <a:lnTo>
                    <a:pt x="79" y="45"/>
                  </a:lnTo>
                  <a:lnTo>
                    <a:pt x="93" y="53"/>
                  </a:lnTo>
                  <a:lnTo>
                    <a:pt x="107" y="62"/>
                  </a:lnTo>
                  <a:lnTo>
                    <a:pt x="121" y="70"/>
                  </a:lnTo>
                  <a:lnTo>
                    <a:pt x="137" y="80"/>
                  </a:lnTo>
                  <a:lnTo>
                    <a:pt x="151" y="89"/>
                  </a:lnTo>
                  <a:lnTo>
                    <a:pt x="166" y="99"/>
                  </a:lnTo>
                  <a:lnTo>
                    <a:pt x="180" y="107"/>
                  </a:lnTo>
                  <a:lnTo>
                    <a:pt x="195" y="117"/>
                  </a:lnTo>
                  <a:lnTo>
                    <a:pt x="210" y="127"/>
                  </a:lnTo>
                  <a:lnTo>
                    <a:pt x="224" y="136"/>
                  </a:lnTo>
                  <a:lnTo>
                    <a:pt x="238" y="14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22" name="Freeform 769"/>
            <p:cNvSpPr>
              <a:spLocks/>
            </p:cNvSpPr>
            <p:nvPr/>
          </p:nvSpPr>
          <p:spPr bwMode="auto">
            <a:xfrm>
              <a:off x="3181" y="3667"/>
              <a:ext cx="24" cy="33"/>
            </a:xfrm>
            <a:custGeom>
              <a:avLst/>
              <a:gdLst>
                <a:gd name="T0" fmla="*/ 24 w 24"/>
                <a:gd name="T1" fmla="*/ 33 h 33"/>
                <a:gd name="T2" fmla="*/ 22 w 24"/>
                <a:gd name="T3" fmla="*/ 33 h 33"/>
                <a:gd name="T4" fmla="*/ 14 w 24"/>
                <a:gd name="T5" fmla="*/ 26 h 33"/>
                <a:gd name="T6" fmla="*/ 7 w 24"/>
                <a:gd name="T7" fmla="*/ 19 h 33"/>
                <a:gd name="T8" fmla="*/ 3 w 24"/>
                <a:gd name="T9" fmla="*/ 10 h 33"/>
                <a:gd name="T10" fmla="*/ 0 w 24"/>
                <a:gd name="T11" fmla="*/ 0 h 33"/>
                <a:gd name="T12" fmla="*/ 9 w 24"/>
                <a:gd name="T13" fmla="*/ 7 h 33"/>
                <a:gd name="T14" fmla="*/ 16 w 24"/>
                <a:gd name="T15" fmla="*/ 15 h 33"/>
                <a:gd name="T16" fmla="*/ 22 w 24"/>
                <a:gd name="T17" fmla="*/ 23 h 33"/>
                <a:gd name="T18" fmla="*/ 24 w 24"/>
                <a:gd name="T19" fmla="*/ 33 h 3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"/>
                <a:gd name="T31" fmla="*/ 0 h 33"/>
                <a:gd name="T32" fmla="*/ 24 w 24"/>
                <a:gd name="T33" fmla="*/ 33 h 3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" h="33">
                  <a:moveTo>
                    <a:pt x="24" y="33"/>
                  </a:moveTo>
                  <a:lnTo>
                    <a:pt x="22" y="33"/>
                  </a:lnTo>
                  <a:lnTo>
                    <a:pt x="14" y="26"/>
                  </a:lnTo>
                  <a:lnTo>
                    <a:pt x="7" y="19"/>
                  </a:lnTo>
                  <a:lnTo>
                    <a:pt x="3" y="10"/>
                  </a:lnTo>
                  <a:lnTo>
                    <a:pt x="0" y="0"/>
                  </a:lnTo>
                  <a:lnTo>
                    <a:pt x="9" y="7"/>
                  </a:lnTo>
                  <a:lnTo>
                    <a:pt x="16" y="15"/>
                  </a:lnTo>
                  <a:lnTo>
                    <a:pt x="22" y="23"/>
                  </a:lnTo>
                  <a:lnTo>
                    <a:pt x="24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23" name="Freeform 770"/>
            <p:cNvSpPr>
              <a:spLocks/>
            </p:cNvSpPr>
            <p:nvPr/>
          </p:nvSpPr>
          <p:spPr bwMode="auto">
            <a:xfrm>
              <a:off x="3000" y="3670"/>
              <a:ext cx="54" cy="41"/>
            </a:xfrm>
            <a:custGeom>
              <a:avLst/>
              <a:gdLst>
                <a:gd name="T0" fmla="*/ 54 w 54"/>
                <a:gd name="T1" fmla="*/ 41 h 41"/>
                <a:gd name="T2" fmla="*/ 47 w 54"/>
                <a:gd name="T3" fmla="*/ 39 h 41"/>
                <a:gd name="T4" fmla="*/ 40 w 54"/>
                <a:gd name="T5" fmla="*/ 36 h 41"/>
                <a:gd name="T6" fmla="*/ 33 w 54"/>
                <a:gd name="T7" fmla="*/ 31 h 41"/>
                <a:gd name="T8" fmla="*/ 26 w 54"/>
                <a:gd name="T9" fmla="*/ 26 h 41"/>
                <a:gd name="T10" fmla="*/ 19 w 54"/>
                <a:gd name="T11" fmla="*/ 20 h 41"/>
                <a:gd name="T12" fmla="*/ 13 w 54"/>
                <a:gd name="T13" fmla="*/ 14 h 41"/>
                <a:gd name="T14" fmla="*/ 6 w 54"/>
                <a:gd name="T15" fmla="*/ 7 h 41"/>
                <a:gd name="T16" fmla="*/ 0 w 54"/>
                <a:gd name="T17" fmla="*/ 2 h 41"/>
                <a:gd name="T18" fmla="*/ 0 w 54"/>
                <a:gd name="T19" fmla="*/ 0 h 41"/>
                <a:gd name="T20" fmla="*/ 7 w 54"/>
                <a:gd name="T21" fmla="*/ 3 h 41"/>
                <a:gd name="T22" fmla="*/ 16 w 54"/>
                <a:gd name="T23" fmla="*/ 7 h 41"/>
                <a:gd name="T24" fmla="*/ 23 w 54"/>
                <a:gd name="T25" fmla="*/ 12 h 41"/>
                <a:gd name="T26" fmla="*/ 30 w 54"/>
                <a:gd name="T27" fmla="*/ 16 h 41"/>
                <a:gd name="T28" fmla="*/ 36 w 54"/>
                <a:gd name="T29" fmla="*/ 23 h 41"/>
                <a:gd name="T30" fmla="*/ 43 w 54"/>
                <a:gd name="T31" fmla="*/ 29 h 41"/>
                <a:gd name="T32" fmla="*/ 49 w 54"/>
                <a:gd name="T33" fmla="*/ 34 h 41"/>
                <a:gd name="T34" fmla="*/ 54 w 54"/>
                <a:gd name="T35" fmla="*/ 41 h 4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4"/>
                <a:gd name="T55" fmla="*/ 0 h 41"/>
                <a:gd name="T56" fmla="*/ 54 w 54"/>
                <a:gd name="T57" fmla="*/ 41 h 4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4" h="41">
                  <a:moveTo>
                    <a:pt x="54" y="41"/>
                  </a:moveTo>
                  <a:lnTo>
                    <a:pt x="47" y="39"/>
                  </a:lnTo>
                  <a:lnTo>
                    <a:pt x="40" y="36"/>
                  </a:lnTo>
                  <a:lnTo>
                    <a:pt x="33" y="31"/>
                  </a:lnTo>
                  <a:lnTo>
                    <a:pt x="26" y="26"/>
                  </a:lnTo>
                  <a:lnTo>
                    <a:pt x="19" y="20"/>
                  </a:lnTo>
                  <a:lnTo>
                    <a:pt x="13" y="14"/>
                  </a:lnTo>
                  <a:lnTo>
                    <a:pt x="6" y="7"/>
                  </a:lnTo>
                  <a:lnTo>
                    <a:pt x="0" y="2"/>
                  </a:lnTo>
                  <a:lnTo>
                    <a:pt x="0" y="0"/>
                  </a:lnTo>
                  <a:lnTo>
                    <a:pt x="7" y="3"/>
                  </a:lnTo>
                  <a:lnTo>
                    <a:pt x="16" y="7"/>
                  </a:lnTo>
                  <a:lnTo>
                    <a:pt x="23" y="12"/>
                  </a:lnTo>
                  <a:lnTo>
                    <a:pt x="30" y="16"/>
                  </a:lnTo>
                  <a:lnTo>
                    <a:pt x="36" y="23"/>
                  </a:lnTo>
                  <a:lnTo>
                    <a:pt x="43" y="29"/>
                  </a:lnTo>
                  <a:lnTo>
                    <a:pt x="49" y="34"/>
                  </a:lnTo>
                  <a:lnTo>
                    <a:pt x="54" y="41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24" name="Freeform 771"/>
            <p:cNvSpPr>
              <a:spLocks/>
            </p:cNvSpPr>
            <p:nvPr/>
          </p:nvSpPr>
          <p:spPr bwMode="auto">
            <a:xfrm>
              <a:off x="2973" y="3676"/>
              <a:ext cx="57" cy="43"/>
            </a:xfrm>
            <a:custGeom>
              <a:avLst/>
              <a:gdLst>
                <a:gd name="T0" fmla="*/ 57 w 57"/>
                <a:gd name="T1" fmla="*/ 43 h 43"/>
                <a:gd name="T2" fmla="*/ 51 w 57"/>
                <a:gd name="T3" fmla="*/ 40 h 43"/>
                <a:gd name="T4" fmla="*/ 44 w 57"/>
                <a:gd name="T5" fmla="*/ 37 h 43"/>
                <a:gd name="T6" fmla="*/ 39 w 57"/>
                <a:gd name="T7" fmla="*/ 34 h 43"/>
                <a:gd name="T8" fmla="*/ 33 w 57"/>
                <a:gd name="T9" fmla="*/ 31 h 43"/>
                <a:gd name="T10" fmla="*/ 27 w 57"/>
                <a:gd name="T11" fmla="*/ 28 h 43"/>
                <a:gd name="T12" fmla="*/ 22 w 57"/>
                <a:gd name="T13" fmla="*/ 24 h 43"/>
                <a:gd name="T14" fmla="*/ 17 w 57"/>
                <a:gd name="T15" fmla="*/ 18 h 43"/>
                <a:gd name="T16" fmla="*/ 13 w 57"/>
                <a:gd name="T17" fmla="*/ 13 h 43"/>
                <a:gd name="T18" fmla="*/ 0 w 57"/>
                <a:gd name="T19" fmla="*/ 0 h 43"/>
                <a:gd name="T20" fmla="*/ 9 w 57"/>
                <a:gd name="T21" fmla="*/ 3 h 43"/>
                <a:gd name="T22" fmla="*/ 16 w 57"/>
                <a:gd name="T23" fmla="*/ 7 h 43"/>
                <a:gd name="T24" fmla="*/ 24 w 57"/>
                <a:gd name="T25" fmla="*/ 13 h 43"/>
                <a:gd name="T26" fmla="*/ 32 w 57"/>
                <a:gd name="T27" fmla="*/ 17 h 43"/>
                <a:gd name="T28" fmla="*/ 39 w 57"/>
                <a:gd name="T29" fmla="*/ 24 h 43"/>
                <a:gd name="T30" fmla="*/ 44 w 57"/>
                <a:gd name="T31" fmla="*/ 30 h 43"/>
                <a:gd name="T32" fmla="*/ 51 w 57"/>
                <a:gd name="T33" fmla="*/ 35 h 43"/>
                <a:gd name="T34" fmla="*/ 57 w 57"/>
                <a:gd name="T35" fmla="*/ 43 h 4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7"/>
                <a:gd name="T55" fmla="*/ 0 h 43"/>
                <a:gd name="T56" fmla="*/ 57 w 57"/>
                <a:gd name="T57" fmla="*/ 43 h 4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7" h="43">
                  <a:moveTo>
                    <a:pt x="57" y="43"/>
                  </a:moveTo>
                  <a:lnTo>
                    <a:pt x="51" y="40"/>
                  </a:lnTo>
                  <a:lnTo>
                    <a:pt x="44" y="37"/>
                  </a:lnTo>
                  <a:lnTo>
                    <a:pt x="39" y="34"/>
                  </a:lnTo>
                  <a:lnTo>
                    <a:pt x="33" y="31"/>
                  </a:lnTo>
                  <a:lnTo>
                    <a:pt x="27" y="28"/>
                  </a:lnTo>
                  <a:lnTo>
                    <a:pt x="22" y="24"/>
                  </a:lnTo>
                  <a:lnTo>
                    <a:pt x="17" y="18"/>
                  </a:lnTo>
                  <a:lnTo>
                    <a:pt x="13" y="13"/>
                  </a:lnTo>
                  <a:lnTo>
                    <a:pt x="0" y="0"/>
                  </a:lnTo>
                  <a:lnTo>
                    <a:pt x="9" y="3"/>
                  </a:lnTo>
                  <a:lnTo>
                    <a:pt x="16" y="7"/>
                  </a:lnTo>
                  <a:lnTo>
                    <a:pt x="24" y="13"/>
                  </a:lnTo>
                  <a:lnTo>
                    <a:pt x="32" y="17"/>
                  </a:lnTo>
                  <a:lnTo>
                    <a:pt x="39" y="24"/>
                  </a:lnTo>
                  <a:lnTo>
                    <a:pt x="44" y="30"/>
                  </a:lnTo>
                  <a:lnTo>
                    <a:pt x="51" y="35"/>
                  </a:lnTo>
                  <a:lnTo>
                    <a:pt x="57" y="43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25" name="Freeform 772"/>
            <p:cNvSpPr>
              <a:spLocks/>
            </p:cNvSpPr>
            <p:nvPr/>
          </p:nvSpPr>
          <p:spPr bwMode="auto">
            <a:xfrm>
              <a:off x="2111" y="3686"/>
              <a:ext cx="178" cy="111"/>
            </a:xfrm>
            <a:custGeom>
              <a:avLst/>
              <a:gdLst>
                <a:gd name="T0" fmla="*/ 128 w 178"/>
                <a:gd name="T1" fmla="*/ 80 h 111"/>
                <a:gd name="T2" fmla="*/ 136 w 178"/>
                <a:gd name="T3" fmla="*/ 84 h 111"/>
                <a:gd name="T4" fmla="*/ 141 w 178"/>
                <a:gd name="T5" fmla="*/ 87 h 111"/>
                <a:gd name="T6" fmla="*/ 148 w 178"/>
                <a:gd name="T7" fmla="*/ 90 h 111"/>
                <a:gd name="T8" fmla="*/ 154 w 178"/>
                <a:gd name="T9" fmla="*/ 94 h 111"/>
                <a:gd name="T10" fmla="*/ 161 w 178"/>
                <a:gd name="T11" fmla="*/ 97 h 111"/>
                <a:gd name="T12" fmla="*/ 167 w 178"/>
                <a:gd name="T13" fmla="*/ 101 h 111"/>
                <a:gd name="T14" fmla="*/ 173 w 178"/>
                <a:gd name="T15" fmla="*/ 105 h 111"/>
                <a:gd name="T16" fmla="*/ 178 w 178"/>
                <a:gd name="T17" fmla="*/ 111 h 111"/>
                <a:gd name="T18" fmla="*/ 175 w 178"/>
                <a:gd name="T19" fmla="*/ 111 h 111"/>
                <a:gd name="T20" fmla="*/ 163 w 178"/>
                <a:gd name="T21" fmla="*/ 102 h 111"/>
                <a:gd name="T22" fmla="*/ 148 w 178"/>
                <a:gd name="T23" fmla="*/ 95 h 111"/>
                <a:gd name="T24" fmla="*/ 134 w 178"/>
                <a:gd name="T25" fmla="*/ 87 h 111"/>
                <a:gd name="T26" fmla="*/ 121 w 178"/>
                <a:gd name="T27" fmla="*/ 80 h 111"/>
                <a:gd name="T28" fmla="*/ 107 w 178"/>
                <a:gd name="T29" fmla="*/ 72 h 111"/>
                <a:gd name="T30" fmla="*/ 94 w 178"/>
                <a:gd name="T31" fmla="*/ 64 h 111"/>
                <a:gd name="T32" fmla="*/ 81 w 178"/>
                <a:gd name="T33" fmla="*/ 55 h 111"/>
                <a:gd name="T34" fmla="*/ 70 w 178"/>
                <a:gd name="T35" fmla="*/ 45 h 111"/>
                <a:gd name="T36" fmla="*/ 61 w 178"/>
                <a:gd name="T37" fmla="*/ 40 h 111"/>
                <a:gd name="T38" fmla="*/ 53 w 178"/>
                <a:gd name="T39" fmla="*/ 35 h 111"/>
                <a:gd name="T40" fmla="*/ 44 w 178"/>
                <a:gd name="T41" fmla="*/ 31 h 111"/>
                <a:gd name="T42" fmla="*/ 36 w 178"/>
                <a:gd name="T43" fmla="*/ 27 h 111"/>
                <a:gd name="T44" fmla="*/ 26 w 178"/>
                <a:gd name="T45" fmla="*/ 23 h 111"/>
                <a:gd name="T46" fmla="*/ 17 w 178"/>
                <a:gd name="T47" fmla="*/ 18 h 111"/>
                <a:gd name="T48" fmla="*/ 9 w 178"/>
                <a:gd name="T49" fmla="*/ 13 h 111"/>
                <a:gd name="T50" fmla="*/ 0 w 178"/>
                <a:gd name="T51" fmla="*/ 7 h 111"/>
                <a:gd name="T52" fmla="*/ 0 w 178"/>
                <a:gd name="T53" fmla="*/ 0 h 111"/>
                <a:gd name="T54" fmla="*/ 17 w 178"/>
                <a:gd name="T55" fmla="*/ 8 h 111"/>
                <a:gd name="T56" fmla="*/ 34 w 178"/>
                <a:gd name="T57" fmla="*/ 17 h 111"/>
                <a:gd name="T58" fmla="*/ 50 w 178"/>
                <a:gd name="T59" fmla="*/ 27 h 111"/>
                <a:gd name="T60" fmla="*/ 67 w 178"/>
                <a:gd name="T61" fmla="*/ 37 h 111"/>
                <a:gd name="T62" fmla="*/ 83 w 178"/>
                <a:gd name="T63" fmla="*/ 47 h 111"/>
                <a:gd name="T64" fmla="*/ 98 w 178"/>
                <a:gd name="T65" fmla="*/ 57 h 111"/>
                <a:gd name="T66" fmla="*/ 113 w 178"/>
                <a:gd name="T67" fmla="*/ 68 h 111"/>
                <a:gd name="T68" fmla="*/ 128 w 178"/>
                <a:gd name="T69" fmla="*/ 80 h 11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78"/>
                <a:gd name="T106" fmla="*/ 0 h 111"/>
                <a:gd name="T107" fmla="*/ 178 w 178"/>
                <a:gd name="T108" fmla="*/ 111 h 11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78" h="111">
                  <a:moveTo>
                    <a:pt x="128" y="80"/>
                  </a:moveTo>
                  <a:lnTo>
                    <a:pt x="136" y="84"/>
                  </a:lnTo>
                  <a:lnTo>
                    <a:pt x="141" y="87"/>
                  </a:lnTo>
                  <a:lnTo>
                    <a:pt x="148" y="90"/>
                  </a:lnTo>
                  <a:lnTo>
                    <a:pt x="154" y="94"/>
                  </a:lnTo>
                  <a:lnTo>
                    <a:pt x="161" y="97"/>
                  </a:lnTo>
                  <a:lnTo>
                    <a:pt x="167" y="101"/>
                  </a:lnTo>
                  <a:lnTo>
                    <a:pt x="173" y="105"/>
                  </a:lnTo>
                  <a:lnTo>
                    <a:pt x="178" y="111"/>
                  </a:lnTo>
                  <a:lnTo>
                    <a:pt x="175" y="111"/>
                  </a:lnTo>
                  <a:lnTo>
                    <a:pt x="163" y="102"/>
                  </a:lnTo>
                  <a:lnTo>
                    <a:pt x="148" y="95"/>
                  </a:lnTo>
                  <a:lnTo>
                    <a:pt x="134" y="87"/>
                  </a:lnTo>
                  <a:lnTo>
                    <a:pt x="121" y="80"/>
                  </a:lnTo>
                  <a:lnTo>
                    <a:pt x="107" y="72"/>
                  </a:lnTo>
                  <a:lnTo>
                    <a:pt x="94" y="64"/>
                  </a:lnTo>
                  <a:lnTo>
                    <a:pt x="81" y="55"/>
                  </a:lnTo>
                  <a:lnTo>
                    <a:pt x="70" y="45"/>
                  </a:lnTo>
                  <a:lnTo>
                    <a:pt x="61" y="40"/>
                  </a:lnTo>
                  <a:lnTo>
                    <a:pt x="53" y="35"/>
                  </a:lnTo>
                  <a:lnTo>
                    <a:pt x="44" y="31"/>
                  </a:lnTo>
                  <a:lnTo>
                    <a:pt x="36" y="27"/>
                  </a:lnTo>
                  <a:lnTo>
                    <a:pt x="26" y="23"/>
                  </a:lnTo>
                  <a:lnTo>
                    <a:pt x="17" y="18"/>
                  </a:lnTo>
                  <a:lnTo>
                    <a:pt x="9" y="13"/>
                  </a:lnTo>
                  <a:lnTo>
                    <a:pt x="0" y="7"/>
                  </a:lnTo>
                  <a:lnTo>
                    <a:pt x="0" y="0"/>
                  </a:lnTo>
                  <a:lnTo>
                    <a:pt x="17" y="8"/>
                  </a:lnTo>
                  <a:lnTo>
                    <a:pt x="34" y="17"/>
                  </a:lnTo>
                  <a:lnTo>
                    <a:pt x="50" y="27"/>
                  </a:lnTo>
                  <a:lnTo>
                    <a:pt x="67" y="37"/>
                  </a:lnTo>
                  <a:lnTo>
                    <a:pt x="83" y="47"/>
                  </a:lnTo>
                  <a:lnTo>
                    <a:pt x="98" y="57"/>
                  </a:lnTo>
                  <a:lnTo>
                    <a:pt x="113" y="68"/>
                  </a:lnTo>
                  <a:lnTo>
                    <a:pt x="128" y="8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26" name="Freeform 773"/>
            <p:cNvSpPr>
              <a:spLocks/>
            </p:cNvSpPr>
            <p:nvPr/>
          </p:nvSpPr>
          <p:spPr bwMode="auto">
            <a:xfrm>
              <a:off x="3232" y="3687"/>
              <a:ext cx="16" cy="19"/>
            </a:xfrm>
            <a:custGeom>
              <a:avLst/>
              <a:gdLst>
                <a:gd name="T0" fmla="*/ 16 w 16"/>
                <a:gd name="T1" fmla="*/ 17 h 19"/>
                <a:gd name="T2" fmla="*/ 15 w 16"/>
                <a:gd name="T3" fmla="*/ 19 h 19"/>
                <a:gd name="T4" fmla="*/ 10 w 16"/>
                <a:gd name="T5" fmla="*/ 16 h 19"/>
                <a:gd name="T6" fmla="*/ 5 w 16"/>
                <a:gd name="T7" fmla="*/ 12 h 19"/>
                <a:gd name="T8" fmla="*/ 2 w 16"/>
                <a:gd name="T9" fmla="*/ 6 h 19"/>
                <a:gd name="T10" fmla="*/ 0 w 16"/>
                <a:gd name="T11" fmla="*/ 0 h 19"/>
                <a:gd name="T12" fmla="*/ 5 w 16"/>
                <a:gd name="T13" fmla="*/ 3 h 19"/>
                <a:gd name="T14" fmla="*/ 10 w 16"/>
                <a:gd name="T15" fmla="*/ 7 h 19"/>
                <a:gd name="T16" fmla="*/ 15 w 16"/>
                <a:gd name="T17" fmla="*/ 12 h 19"/>
                <a:gd name="T18" fmla="*/ 16 w 16"/>
                <a:gd name="T19" fmla="*/ 17 h 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"/>
                <a:gd name="T31" fmla="*/ 0 h 19"/>
                <a:gd name="T32" fmla="*/ 16 w 16"/>
                <a:gd name="T33" fmla="*/ 19 h 1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" h="19">
                  <a:moveTo>
                    <a:pt x="16" y="17"/>
                  </a:moveTo>
                  <a:lnTo>
                    <a:pt x="15" y="19"/>
                  </a:lnTo>
                  <a:lnTo>
                    <a:pt x="10" y="16"/>
                  </a:lnTo>
                  <a:lnTo>
                    <a:pt x="5" y="12"/>
                  </a:lnTo>
                  <a:lnTo>
                    <a:pt x="2" y="6"/>
                  </a:lnTo>
                  <a:lnTo>
                    <a:pt x="0" y="0"/>
                  </a:lnTo>
                  <a:lnTo>
                    <a:pt x="5" y="3"/>
                  </a:lnTo>
                  <a:lnTo>
                    <a:pt x="10" y="7"/>
                  </a:lnTo>
                  <a:lnTo>
                    <a:pt x="15" y="12"/>
                  </a:lnTo>
                  <a:lnTo>
                    <a:pt x="16" y="17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27" name="Freeform 774"/>
            <p:cNvSpPr>
              <a:spLocks/>
            </p:cNvSpPr>
            <p:nvPr/>
          </p:nvSpPr>
          <p:spPr bwMode="auto">
            <a:xfrm>
              <a:off x="2949" y="3687"/>
              <a:ext cx="53" cy="36"/>
            </a:xfrm>
            <a:custGeom>
              <a:avLst/>
              <a:gdLst>
                <a:gd name="T0" fmla="*/ 53 w 53"/>
                <a:gd name="T1" fmla="*/ 36 h 36"/>
                <a:gd name="T2" fmla="*/ 46 w 53"/>
                <a:gd name="T3" fmla="*/ 34 h 36"/>
                <a:gd name="T4" fmla="*/ 38 w 53"/>
                <a:gd name="T5" fmla="*/ 32 h 36"/>
                <a:gd name="T6" fmla="*/ 31 w 53"/>
                <a:gd name="T7" fmla="*/ 27 h 36"/>
                <a:gd name="T8" fmla="*/ 24 w 53"/>
                <a:gd name="T9" fmla="*/ 23 h 36"/>
                <a:gd name="T10" fmla="*/ 17 w 53"/>
                <a:gd name="T11" fmla="*/ 17 h 36"/>
                <a:gd name="T12" fmla="*/ 11 w 53"/>
                <a:gd name="T13" fmla="*/ 13 h 36"/>
                <a:gd name="T14" fmla="*/ 6 w 53"/>
                <a:gd name="T15" fmla="*/ 6 h 36"/>
                <a:gd name="T16" fmla="*/ 0 w 53"/>
                <a:gd name="T17" fmla="*/ 0 h 36"/>
                <a:gd name="T18" fmla="*/ 7 w 53"/>
                <a:gd name="T19" fmla="*/ 3 h 36"/>
                <a:gd name="T20" fmla="*/ 14 w 53"/>
                <a:gd name="T21" fmla="*/ 6 h 36"/>
                <a:gd name="T22" fmla="*/ 21 w 53"/>
                <a:gd name="T23" fmla="*/ 10 h 36"/>
                <a:gd name="T24" fmla="*/ 28 w 53"/>
                <a:gd name="T25" fmla="*/ 13 h 36"/>
                <a:gd name="T26" fmla="*/ 36 w 53"/>
                <a:gd name="T27" fmla="*/ 19 h 36"/>
                <a:gd name="T28" fmla="*/ 41 w 53"/>
                <a:gd name="T29" fmla="*/ 24 h 36"/>
                <a:gd name="T30" fmla="*/ 47 w 53"/>
                <a:gd name="T31" fmla="*/ 30 h 36"/>
                <a:gd name="T32" fmla="*/ 53 w 53"/>
                <a:gd name="T33" fmla="*/ 36 h 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3"/>
                <a:gd name="T52" fmla="*/ 0 h 36"/>
                <a:gd name="T53" fmla="*/ 53 w 53"/>
                <a:gd name="T54" fmla="*/ 36 h 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3" h="36">
                  <a:moveTo>
                    <a:pt x="53" y="36"/>
                  </a:moveTo>
                  <a:lnTo>
                    <a:pt x="46" y="34"/>
                  </a:lnTo>
                  <a:lnTo>
                    <a:pt x="38" y="32"/>
                  </a:lnTo>
                  <a:lnTo>
                    <a:pt x="31" y="27"/>
                  </a:lnTo>
                  <a:lnTo>
                    <a:pt x="24" y="23"/>
                  </a:lnTo>
                  <a:lnTo>
                    <a:pt x="17" y="17"/>
                  </a:lnTo>
                  <a:lnTo>
                    <a:pt x="11" y="13"/>
                  </a:lnTo>
                  <a:lnTo>
                    <a:pt x="6" y="6"/>
                  </a:lnTo>
                  <a:lnTo>
                    <a:pt x="0" y="0"/>
                  </a:lnTo>
                  <a:lnTo>
                    <a:pt x="7" y="3"/>
                  </a:lnTo>
                  <a:lnTo>
                    <a:pt x="14" y="6"/>
                  </a:lnTo>
                  <a:lnTo>
                    <a:pt x="21" y="10"/>
                  </a:lnTo>
                  <a:lnTo>
                    <a:pt x="28" y="13"/>
                  </a:lnTo>
                  <a:lnTo>
                    <a:pt x="36" y="19"/>
                  </a:lnTo>
                  <a:lnTo>
                    <a:pt x="41" y="24"/>
                  </a:lnTo>
                  <a:lnTo>
                    <a:pt x="47" y="30"/>
                  </a:lnTo>
                  <a:lnTo>
                    <a:pt x="53" y="36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28" name="Freeform 775"/>
            <p:cNvSpPr>
              <a:spLocks/>
            </p:cNvSpPr>
            <p:nvPr/>
          </p:nvSpPr>
          <p:spPr bwMode="auto">
            <a:xfrm>
              <a:off x="3177" y="3689"/>
              <a:ext cx="6" cy="14"/>
            </a:xfrm>
            <a:custGeom>
              <a:avLst/>
              <a:gdLst>
                <a:gd name="T0" fmla="*/ 3 w 6"/>
                <a:gd name="T1" fmla="*/ 7 h 14"/>
                <a:gd name="T2" fmla="*/ 4 w 6"/>
                <a:gd name="T3" fmla="*/ 8 h 14"/>
                <a:gd name="T4" fmla="*/ 4 w 6"/>
                <a:gd name="T5" fmla="*/ 10 h 14"/>
                <a:gd name="T6" fmla="*/ 6 w 6"/>
                <a:gd name="T7" fmla="*/ 12 h 14"/>
                <a:gd name="T8" fmla="*/ 6 w 6"/>
                <a:gd name="T9" fmla="*/ 14 h 14"/>
                <a:gd name="T10" fmla="*/ 1 w 6"/>
                <a:gd name="T11" fmla="*/ 14 h 14"/>
                <a:gd name="T12" fmla="*/ 0 w 6"/>
                <a:gd name="T13" fmla="*/ 8 h 14"/>
                <a:gd name="T14" fmla="*/ 0 w 6"/>
                <a:gd name="T15" fmla="*/ 1 h 14"/>
                <a:gd name="T16" fmla="*/ 1 w 6"/>
                <a:gd name="T17" fmla="*/ 0 h 14"/>
                <a:gd name="T18" fmla="*/ 3 w 6"/>
                <a:gd name="T19" fmla="*/ 7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"/>
                <a:gd name="T31" fmla="*/ 0 h 14"/>
                <a:gd name="T32" fmla="*/ 6 w 6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" h="14">
                  <a:moveTo>
                    <a:pt x="3" y="7"/>
                  </a:moveTo>
                  <a:lnTo>
                    <a:pt x="4" y="8"/>
                  </a:lnTo>
                  <a:lnTo>
                    <a:pt x="4" y="10"/>
                  </a:lnTo>
                  <a:lnTo>
                    <a:pt x="6" y="12"/>
                  </a:lnTo>
                  <a:lnTo>
                    <a:pt x="6" y="14"/>
                  </a:lnTo>
                  <a:lnTo>
                    <a:pt x="1" y="14"/>
                  </a:lnTo>
                  <a:lnTo>
                    <a:pt x="0" y="8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7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29" name="Freeform 776"/>
            <p:cNvSpPr>
              <a:spLocks/>
            </p:cNvSpPr>
            <p:nvPr/>
          </p:nvSpPr>
          <p:spPr bwMode="auto">
            <a:xfrm>
              <a:off x="2929" y="3699"/>
              <a:ext cx="40" cy="30"/>
            </a:xfrm>
            <a:custGeom>
              <a:avLst/>
              <a:gdLst>
                <a:gd name="T0" fmla="*/ 40 w 40"/>
                <a:gd name="T1" fmla="*/ 30 h 30"/>
                <a:gd name="T2" fmla="*/ 29 w 40"/>
                <a:gd name="T3" fmla="*/ 24 h 30"/>
                <a:gd name="T4" fmla="*/ 17 w 40"/>
                <a:gd name="T5" fmla="*/ 18 h 30"/>
                <a:gd name="T6" fmla="*/ 7 w 40"/>
                <a:gd name="T7" fmla="*/ 10 h 30"/>
                <a:gd name="T8" fmla="*/ 0 w 40"/>
                <a:gd name="T9" fmla="*/ 0 h 30"/>
                <a:gd name="T10" fmla="*/ 13 w 40"/>
                <a:gd name="T11" fmla="*/ 2 h 30"/>
                <a:gd name="T12" fmla="*/ 23 w 40"/>
                <a:gd name="T13" fmla="*/ 10 h 30"/>
                <a:gd name="T14" fmla="*/ 31 w 40"/>
                <a:gd name="T15" fmla="*/ 20 h 30"/>
                <a:gd name="T16" fmla="*/ 40 w 40"/>
                <a:gd name="T17" fmla="*/ 30 h 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30"/>
                <a:gd name="T29" fmla="*/ 40 w 40"/>
                <a:gd name="T30" fmla="*/ 30 h 3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30">
                  <a:moveTo>
                    <a:pt x="40" y="30"/>
                  </a:moveTo>
                  <a:lnTo>
                    <a:pt x="29" y="24"/>
                  </a:lnTo>
                  <a:lnTo>
                    <a:pt x="17" y="18"/>
                  </a:lnTo>
                  <a:lnTo>
                    <a:pt x="7" y="10"/>
                  </a:lnTo>
                  <a:lnTo>
                    <a:pt x="0" y="0"/>
                  </a:lnTo>
                  <a:lnTo>
                    <a:pt x="13" y="2"/>
                  </a:lnTo>
                  <a:lnTo>
                    <a:pt x="23" y="10"/>
                  </a:lnTo>
                  <a:lnTo>
                    <a:pt x="31" y="20"/>
                  </a:lnTo>
                  <a:lnTo>
                    <a:pt x="40" y="3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30" name="Freeform 777"/>
            <p:cNvSpPr>
              <a:spLocks/>
            </p:cNvSpPr>
            <p:nvPr/>
          </p:nvSpPr>
          <p:spPr bwMode="auto">
            <a:xfrm>
              <a:off x="2908" y="3709"/>
              <a:ext cx="30" cy="24"/>
            </a:xfrm>
            <a:custGeom>
              <a:avLst/>
              <a:gdLst>
                <a:gd name="T0" fmla="*/ 30 w 30"/>
                <a:gd name="T1" fmla="*/ 24 h 24"/>
                <a:gd name="T2" fmla="*/ 20 w 30"/>
                <a:gd name="T3" fmla="*/ 20 h 24"/>
                <a:gd name="T4" fmla="*/ 12 w 30"/>
                <a:gd name="T5" fmla="*/ 14 h 24"/>
                <a:gd name="T6" fmla="*/ 5 w 30"/>
                <a:gd name="T7" fmla="*/ 8 h 24"/>
                <a:gd name="T8" fmla="*/ 0 w 30"/>
                <a:gd name="T9" fmla="*/ 0 h 24"/>
                <a:gd name="T10" fmla="*/ 8 w 30"/>
                <a:gd name="T11" fmla="*/ 2 h 24"/>
                <a:gd name="T12" fmla="*/ 18 w 30"/>
                <a:gd name="T13" fmla="*/ 7 h 24"/>
                <a:gd name="T14" fmla="*/ 25 w 30"/>
                <a:gd name="T15" fmla="*/ 14 h 24"/>
                <a:gd name="T16" fmla="*/ 30 w 30"/>
                <a:gd name="T17" fmla="*/ 24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0"/>
                <a:gd name="T28" fmla="*/ 0 h 24"/>
                <a:gd name="T29" fmla="*/ 30 w 30"/>
                <a:gd name="T30" fmla="*/ 24 h 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0" h="24">
                  <a:moveTo>
                    <a:pt x="30" y="24"/>
                  </a:moveTo>
                  <a:lnTo>
                    <a:pt x="20" y="20"/>
                  </a:lnTo>
                  <a:lnTo>
                    <a:pt x="12" y="14"/>
                  </a:lnTo>
                  <a:lnTo>
                    <a:pt x="5" y="8"/>
                  </a:lnTo>
                  <a:lnTo>
                    <a:pt x="0" y="0"/>
                  </a:lnTo>
                  <a:lnTo>
                    <a:pt x="8" y="2"/>
                  </a:lnTo>
                  <a:lnTo>
                    <a:pt x="18" y="7"/>
                  </a:lnTo>
                  <a:lnTo>
                    <a:pt x="25" y="14"/>
                  </a:lnTo>
                  <a:lnTo>
                    <a:pt x="30" y="24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31" name="Freeform 778"/>
            <p:cNvSpPr>
              <a:spLocks/>
            </p:cNvSpPr>
            <p:nvPr/>
          </p:nvSpPr>
          <p:spPr bwMode="auto">
            <a:xfrm>
              <a:off x="2115" y="3717"/>
              <a:ext cx="132" cy="86"/>
            </a:xfrm>
            <a:custGeom>
              <a:avLst/>
              <a:gdLst>
                <a:gd name="T0" fmla="*/ 132 w 132"/>
                <a:gd name="T1" fmla="*/ 86 h 86"/>
                <a:gd name="T2" fmla="*/ 127 w 132"/>
                <a:gd name="T3" fmla="*/ 84 h 86"/>
                <a:gd name="T4" fmla="*/ 0 w 132"/>
                <a:gd name="T5" fmla="*/ 7 h 86"/>
                <a:gd name="T6" fmla="*/ 0 w 132"/>
                <a:gd name="T7" fmla="*/ 0 h 86"/>
                <a:gd name="T8" fmla="*/ 18 w 132"/>
                <a:gd name="T9" fmla="*/ 10 h 86"/>
                <a:gd name="T10" fmla="*/ 33 w 132"/>
                <a:gd name="T11" fmla="*/ 20 h 86"/>
                <a:gd name="T12" fmla="*/ 50 w 132"/>
                <a:gd name="T13" fmla="*/ 30 h 86"/>
                <a:gd name="T14" fmla="*/ 66 w 132"/>
                <a:gd name="T15" fmla="*/ 41 h 86"/>
                <a:gd name="T16" fmla="*/ 83 w 132"/>
                <a:gd name="T17" fmla="*/ 53 h 86"/>
                <a:gd name="T18" fmla="*/ 99 w 132"/>
                <a:gd name="T19" fmla="*/ 63 h 86"/>
                <a:gd name="T20" fmla="*/ 116 w 132"/>
                <a:gd name="T21" fmla="*/ 74 h 86"/>
                <a:gd name="T22" fmla="*/ 132 w 132"/>
                <a:gd name="T23" fmla="*/ 86 h 8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32"/>
                <a:gd name="T37" fmla="*/ 0 h 86"/>
                <a:gd name="T38" fmla="*/ 132 w 132"/>
                <a:gd name="T39" fmla="*/ 86 h 8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32" h="86">
                  <a:moveTo>
                    <a:pt x="132" y="86"/>
                  </a:moveTo>
                  <a:lnTo>
                    <a:pt x="127" y="84"/>
                  </a:lnTo>
                  <a:lnTo>
                    <a:pt x="0" y="7"/>
                  </a:lnTo>
                  <a:lnTo>
                    <a:pt x="0" y="0"/>
                  </a:lnTo>
                  <a:lnTo>
                    <a:pt x="18" y="10"/>
                  </a:lnTo>
                  <a:lnTo>
                    <a:pt x="33" y="20"/>
                  </a:lnTo>
                  <a:lnTo>
                    <a:pt x="50" y="30"/>
                  </a:lnTo>
                  <a:lnTo>
                    <a:pt x="66" y="41"/>
                  </a:lnTo>
                  <a:lnTo>
                    <a:pt x="83" y="53"/>
                  </a:lnTo>
                  <a:lnTo>
                    <a:pt x="99" y="63"/>
                  </a:lnTo>
                  <a:lnTo>
                    <a:pt x="116" y="74"/>
                  </a:lnTo>
                  <a:lnTo>
                    <a:pt x="132" y="8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32" name="Freeform 779"/>
            <p:cNvSpPr>
              <a:spLocks/>
            </p:cNvSpPr>
            <p:nvPr/>
          </p:nvSpPr>
          <p:spPr bwMode="auto">
            <a:xfrm>
              <a:off x="2898" y="3720"/>
              <a:ext cx="17" cy="17"/>
            </a:xfrm>
            <a:custGeom>
              <a:avLst/>
              <a:gdLst>
                <a:gd name="T0" fmla="*/ 17 w 17"/>
                <a:gd name="T1" fmla="*/ 17 h 17"/>
                <a:gd name="T2" fmla="*/ 14 w 17"/>
                <a:gd name="T3" fmla="*/ 17 h 17"/>
                <a:gd name="T4" fmla="*/ 11 w 17"/>
                <a:gd name="T5" fmla="*/ 16 h 17"/>
                <a:gd name="T6" fmla="*/ 7 w 17"/>
                <a:gd name="T7" fmla="*/ 14 h 17"/>
                <a:gd name="T8" fmla="*/ 4 w 17"/>
                <a:gd name="T9" fmla="*/ 11 h 17"/>
                <a:gd name="T10" fmla="*/ 0 w 17"/>
                <a:gd name="T11" fmla="*/ 0 h 17"/>
                <a:gd name="T12" fmla="*/ 5 w 17"/>
                <a:gd name="T13" fmla="*/ 3 h 17"/>
                <a:gd name="T14" fmla="*/ 10 w 17"/>
                <a:gd name="T15" fmla="*/ 6 h 17"/>
                <a:gd name="T16" fmla="*/ 14 w 17"/>
                <a:gd name="T17" fmla="*/ 11 h 17"/>
                <a:gd name="T18" fmla="*/ 17 w 17"/>
                <a:gd name="T19" fmla="*/ 17 h 1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"/>
                <a:gd name="T31" fmla="*/ 0 h 17"/>
                <a:gd name="T32" fmla="*/ 17 w 17"/>
                <a:gd name="T33" fmla="*/ 17 h 1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" h="17">
                  <a:moveTo>
                    <a:pt x="17" y="17"/>
                  </a:moveTo>
                  <a:lnTo>
                    <a:pt x="14" y="17"/>
                  </a:lnTo>
                  <a:lnTo>
                    <a:pt x="11" y="16"/>
                  </a:lnTo>
                  <a:lnTo>
                    <a:pt x="7" y="14"/>
                  </a:lnTo>
                  <a:lnTo>
                    <a:pt x="4" y="11"/>
                  </a:lnTo>
                  <a:lnTo>
                    <a:pt x="0" y="0"/>
                  </a:lnTo>
                  <a:lnTo>
                    <a:pt x="5" y="3"/>
                  </a:lnTo>
                  <a:lnTo>
                    <a:pt x="10" y="6"/>
                  </a:lnTo>
                  <a:lnTo>
                    <a:pt x="14" y="11"/>
                  </a:lnTo>
                  <a:lnTo>
                    <a:pt x="17" y="17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33" name="Freeform 780"/>
            <p:cNvSpPr>
              <a:spLocks/>
            </p:cNvSpPr>
            <p:nvPr/>
          </p:nvSpPr>
          <p:spPr bwMode="auto">
            <a:xfrm>
              <a:off x="2130" y="3757"/>
              <a:ext cx="45" cy="31"/>
            </a:xfrm>
            <a:custGeom>
              <a:avLst/>
              <a:gdLst>
                <a:gd name="T0" fmla="*/ 45 w 45"/>
                <a:gd name="T1" fmla="*/ 31 h 31"/>
                <a:gd name="T2" fmla="*/ 34 w 45"/>
                <a:gd name="T3" fmla="*/ 30 h 31"/>
                <a:gd name="T4" fmla="*/ 22 w 45"/>
                <a:gd name="T5" fmla="*/ 24 h 31"/>
                <a:gd name="T6" fmla="*/ 14 w 45"/>
                <a:gd name="T7" fmla="*/ 17 h 31"/>
                <a:gd name="T8" fmla="*/ 4 w 45"/>
                <a:gd name="T9" fmla="*/ 10 h 31"/>
                <a:gd name="T10" fmla="*/ 4 w 45"/>
                <a:gd name="T11" fmla="*/ 9 h 31"/>
                <a:gd name="T12" fmla="*/ 4 w 45"/>
                <a:gd name="T13" fmla="*/ 6 h 31"/>
                <a:gd name="T14" fmla="*/ 3 w 45"/>
                <a:gd name="T15" fmla="*/ 4 h 31"/>
                <a:gd name="T16" fmla="*/ 3 w 45"/>
                <a:gd name="T17" fmla="*/ 3 h 31"/>
                <a:gd name="T18" fmla="*/ 0 w 45"/>
                <a:gd name="T19" fmla="*/ 3 h 31"/>
                <a:gd name="T20" fmla="*/ 0 w 45"/>
                <a:gd name="T21" fmla="*/ 0 h 31"/>
                <a:gd name="T22" fmla="*/ 5 w 45"/>
                <a:gd name="T23" fmla="*/ 4 h 31"/>
                <a:gd name="T24" fmla="*/ 11 w 45"/>
                <a:gd name="T25" fmla="*/ 9 h 31"/>
                <a:gd name="T26" fmla="*/ 17 w 45"/>
                <a:gd name="T27" fmla="*/ 13 h 31"/>
                <a:gd name="T28" fmla="*/ 22 w 45"/>
                <a:gd name="T29" fmla="*/ 17 h 31"/>
                <a:gd name="T30" fmla="*/ 28 w 45"/>
                <a:gd name="T31" fmla="*/ 20 h 31"/>
                <a:gd name="T32" fmla="*/ 34 w 45"/>
                <a:gd name="T33" fmla="*/ 24 h 31"/>
                <a:gd name="T34" fmla="*/ 40 w 45"/>
                <a:gd name="T35" fmla="*/ 27 h 31"/>
                <a:gd name="T36" fmla="*/ 45 w 45"/>
                <a:gd name="T37" fmla="*/ 31 h 3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5"/>
                <a:gd name="T58" fmla="*/ 0 h 31"/>
                <a:gd name="T59" fmla="*/ 45 w 45"/>
                <a:gd name="T60" fmla="*/ 31 h 3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5" h="31">
                  <a:moveTo>
                    <a:pt x="45" y="31"/>
                  </a:moveTo>
                  <a:lnTo>
                    <a:pt x="34" y="30"/>
                  </a:lnTo>
                  <a:lnTo>
                    <a:pt x="22" y="24"/>
                  </a:lnTo>
                  <a:lnTo>
                    <a:pt x="14" y="17"/>
                  </a:lnTo>
                  <a:lnTo>
                    <a:pt x="4" y="10"/>
                  </a:lnTo>
                  <a:lnTo>
                    <a:pt x="4" y="9"/>
                  </a:lnTo>
                  <a:lnTo>
                    <a:pt x="4" y="6"/>
                  </a:lnTo>
                  <a:lnTo>
                    <a:pt x="3" y="4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5" y="4"/>
                  </a:lnTo>
                  <a:lnTo>
                    <a:pt x="11" y="9"/>
                  </a:lnTo>
                  <a:lnTo>
                    <a:pt x="17" y="13"/>
                  </a:lnTo>
                  <a:lnTo>
                    <a:pt x="22" y="17"/>
                  </a:lnTo>
                  <a:lnTo>
                    <a:pt x="28" y="20"/>
                  </a:lnTo>
                  <a:lnTo>
                    <a:pt x="34" y="24"/>
                  </a:lnTo>
                  <a:lnTo>
                    <a:pt x="40" y="27"/>
                  </a:lnTo>
                  <a:lnTo>
                    <a:pt x="45" y="3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34" name="Freeform 781"/>
            <p:cNvSpPr>
              <a:spLocks/>
            </p:cNvSpPr>
            <p:nvPr/>
          </p:nvSpPr>
          <p:spPr bwMode="auto">
            <a:xfrm>
              <a:off x="3428" y="3787"/>
              <a:ext cx="4" cy="1"/>
            </a:xfrm>
            <a:custGeom>
              <a:avLst/>
              <a:gdLst>
                <a:gd name="T0" fmla="*/ 0 w 4"/>
                <a:gd name="T1" fmla="*/ 0 h 1"/>
                <a:gd name="T2" fmla="*/ 4 w 4"/>
                <a:gd name="T3" fmla="*/ 1 h 1"/>
                <a:gd name="T4" fmla="*/ 0 w 4"/>
                <a:gd name="T5" fmla="*/ 0 h 1"/>
                <a:gd name="T6" fmla="*/ 0 60000 65536"/>
                <a:gd name="T7" fmla="*/ 0 60000 65536"/>
                <a:gd name="T8" fmla="*/ 0 60000 65536"/>
                <a:gd name="T9" fmla="*/ 0 w 4"/>
                <a:gd name="T10" fmla="*/ 0 h 1"/>
                <a:gd name="T11" fmla="*/ 4 w 4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1">
                  <a:moveTo>
                    <a:pt x="0" y="0"/>
                  </a:moveTo>
                  <a:lnTo>
                    <a:pt x="4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35" name="Freeform 782"/>
            <p:cNvSpPr>
              <a:spLocks/>
            </p:cNvSpPr>
            <p:nvPr/>
          </p:nvSpPr>
          <p:spPr bwMode="auto">
            <a:xfrm>
              <a:off x="3432" y="3788"/>
              <a:ext cx="64" cy="23"/>
            </a:xfrm>
            <a:custGeom>
              <a:avLst/>
              <a:gdLst>
                <a:gd name="T0" fmla="*/ 64 w 64"/>
                <a:gd name="T1" fmla="*/ 22 h 23"/>
                <a:gd name="T2" fmla="*/ 64 w 64"/>
                <a:gd name="T3" fmla="*/ 23 h 23"/>
                <a:gd name="T4" fmla="*/ 57 w 64"/>
                <a:gd name="T5" fmla="*/ 22 h 23"/>
                <a:gd name="T6" fmla="*/ 51 w 64"/>
                <a:gd name="T7" fmla="*/ 19 h 23"/>
                <a:gd name="T8" fmla="*/ 44 w 64"/>
                <a:gd name="T9" fmla="*/ 17 h 23"/>
                <a:gd name="T10" fmla="*/ 38 w 64"/>
                <a:gd name="T11" fmla="*/ 15 h 23"/>
                <a:gd name="T12" fmla="*/ 31 w 64"/>
                <a:gd name="T13" fmla="*/ 12 h 23"/>
                <a:gd name="T14" fmla="*/ 26 w 64"/>
                <a:gd name="T15" fmla="*/ 9 h 23"/>
                <a:gd name="T16" fmla="*/ 18 w 64"/>
                <a:gd name="T17" fmla="*/ 8 h 23"/>
                <a:gd name="T18" fmla="*/ 11 w 64"/>
                <a:gd name="T19" fmla="*/ 5 h 23"/>
                <a:gd name="T20" fmla="*/ 0 w 64"/>
                <a:gd name="T21" fmla="*/ 0 h 23"/>
                <a:gd name="T22" fmla="*/ 9 w 64"/>
                <a:gd name="T23" fmla="*/ 2 h 23"/>
                <a:gd name="T24" fmla="*/ 17 w 64"/>
                <a:gd name="T25" fmla="*/ 5 h 23"/>
                <a:gd name="T26" fmla="*/ 26 w 64"/>
                <a:gd name="T27" fmla="*/ 6 h 23"/>
                <a:gd name="T28" fmla="*/ 33 w 64"/>
                <a:gd name="T29" fmla="*/ 9 h 23"/>
                <a:gd name="T30" fmla="*/ 41 w 64"/>
                <a:gd name="T31" fmla="*/ 12 h 23"/>
                <a:gd name="T32" fmla="*/ 48 w 64"/>
                <a:gd name="T33" fmla="*/ 16 h 23"/>
                <a:gd name="T34" fmla="*/ 57 w 64"/>
                <a:gd name="T35" fmla="*/ 19 h 23"/>
                <a:gd name="T36" fmla="*/ 64 w 64"/>
                <a:gd name="T37" fmla="*/ 22 h 2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4"/>
                <a:gd name="T58" fmla="*/ 0 h 23"/>
                <a:gd name="T59" fmla="*/ 64 w 64"/>
                <a:gd name="T60" fmla="*/ 23 h 2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4" h="23">
                  <a:moveTo>
                    <a:pt x="64" y="22"/>
                  </a:moveTo>
                  <a:lnTo>
                    <a:pt x="64" y="23"/>
                  </a:lnTo>
                  <a:lnTo>
                    <a:pt x="57" y="22"/>
                  </a:lnTo>
                  <a:lnTo>
                    <a:pt x="51" y="19"/>
                  </a:lnTo>
                  <a:lnTo>
                    <a:pt x="44" y="17"/>
                  </a:lnTo>
                  <a:lnTo>
                    <a:pt x="38" y="15"/>
                  </a:lnTo>
                  <a:lnTo>
                    <a:pt x="31" y="12"/>
                  </a:lnTo>
                  <a:lnTo>
                    <a:pt x="26" y="9"/>
                  </a:lnTo>
                  <a:lnTo>
                    <a:pt x="18" y="8"/>
                  </a:lnTo>
                  <a:lnTo>
                    <a:pt x="11" y="5"/>
                  </a:lnTo>
                  <a:lnTo>
                    <a:pt x="0" y="0"/>
                  </a:lnTo>
                  <a:lnTo>
                    <a:pt x="9" y="2"/>
                  </a:lnTo>
                  <a:lnTo>
                    <a:pt x="17" y="5"/>
                  </a:lnTo>
                  <a:lnTo>
                    <a:pt x="26" y="6"/>
                  </a:lnTo>
                  <a:lnTo>
                    <a:pt x="33" y="9"/>
                  </a:lnTo>
                  <a:lnTo>
                    <a:pt x="41" y="12"/>
                  </a:lnTo>
                  <a:lnTo>
                    <a:pt x="48" y="16"/>
                  </a:lnTo>
                  <a:lnTo>
                    <a:pt x="57" y="19"/>
                  </a:lnTo>
                  <a:lnTo>
                    <a:pt x="64" y="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36" name="Freeform 783"/>
            <p:cNvSpPr>
              <a:spLocks/>
            </p:cNvSpPr>
            <p:nvPr/>
          </p:nvSpPr>
          <p:spPr bwMode="auto">
            <a:xfrm>
              <a:off x="3121" y="3821"/>
              <a:ext cx="117" cy="44"/>
            </a:xfrm>
            <a:custGeom>
              <a:avLst/>
              <a:gdLst>
                <a:gd name="T0" fmla="*/ 117 w 117"/>
                <a:gd name="T1" fmla="*/ 44 h 44"/>
                <a:gd name="T2" fmla="*/ 106 w 117"/>
                <a:gd name="T3" fmla="*/ 43 h 44"/>
                <a:gd name="T4" fmla="*/ 94 w 117"/>
                <a:gd name="T5" fmla="*/ 40 h 44"/>
                <a:gd name="T6" fmla="*/ 83 w 117"/>
                <a:gd name="T7" fmla="*/ 37 h 44"/>
                <a:gd name="T8" fmla="*/ 73 w 117"/>
                <a:gd name="T9" fmla="*/ 32 h 44"/>
                <a:gd name="T10" fmla="*/ 62 w 117"/>
                <a:gd name="T11" fmla="*/ 27 h 44"/>
                <a:gd name="T12" fmla="*/ 50 w 117"/>
                <a:gd name="T13" fmla="*/ 23 h 44"/>
                <a:gd name="T14" fmla="*/ 39 w 117"/>
                <a:gd name="T15" fmla="*/ 19 h 44"/>
                <a:gd name="T16" fmla="*/ 27 w 117"/>
                <a:gd name="T17" fmla="*/ 16 h 44"/>
                <a:gd name="T18" fmla="*/ 20 w 117"/>
                <a:gd name="T19" fmla="*/ 12 h 44"/>
                <a:gd name="T20" fmla="*/ 15 w 117"/>
                <a:gd name="T21" fmla="*/ 9 h 44"/>
                <a:gd name="T22" fmla="*/ 7 w 117"/>
                <a:gd name="T23" fmla="*/ 6 h 44"/>
                <a:gd name="T24" fmla="*/ 0 w 117"/>
                <a:gd name="T25" fmla="*/ 2 h 44"/>
                <a:gd name="T26" fmla="*/ 2 w 117"/>
                <a:gd name="T27" fmla="*/ 0 h 44"/>
                <a:gd name="T28" fmla="*/ 16 w 117"/>
                <a:gd name="T29" fmla="*/ 6 h 44"/>
                <a:gd name="T30" fmla="*/ 30 w 117"/>
                <a:gd name="T31" fmla="*/ 12 h 44"/>
                <a:gd name="T32" fmla="*/ 45 w 117"/>
                <a:gd name="T33" fmla="*/ 16 h 44"/>
                <a:gd name="T34" fmla="*/ 60 w 117"/>
                <a:gd name="T35" fmla="*/ 22 h 44"/>
                <a:gd name="T36" fmla="*/ 74 w 117"/>
                <a:gd name="T37" fmla="*/ 27 h 44"/>
                <a:gd name="T38" fmla="*/ 89 w 117"/>
                <a:gd name="T39" fmla="*/ 33 h 44"/>
                <a:gd name="T40" fmla="*/ 103 w 117"/>
                <a:gd name="T41" fmla="*/ 39 h 44"/>
                <a:gd name="T42" fmla="*/ 117 w 117"/>
                <a:gd name="T43" fmla="*/ 44 h 4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17"/>
                <a:gd name="T67" fmla="*/ 0 h 44"/>
                <a:gd name="T68" fmla="*/ 117 w 117"/>
                <a:gd name="T69" fmla="*/ 44 h 4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17" h="44">
                  <a:moveTo>
                    <a:pt x="117" y="44"/>
                  </a:moveTo>
                  <a:lnTo>
                    <a:pt x="106" y="43"/>
                  </a:lnTo>
                  <a:lnTo>
                    <a:pt x="94" y="40"/>
                  </a:lnTo>
                  <a:lnTo>
                    <a:pt x="83" y="37"/>
                  </a:lnTo>
                  <a:lnTo>
                    <a:pt x="73" y="32"/>
                  </a:lnTo>
                  <a:lnTo>
                    <a:pt x="62" y="27"/>
                  </a:lnTo>
                  <a:lnTo>
                    <a:pt x="50" y="23"/>
                  </a:lnTo>
                  <a:lnTo>
                    <a:pt x="39" y="19"/>
                  </a:lnTo>
                  <a:lnTo>
                    <a:pt x="27" y="16"/>
                  </a:lnTo>
                  <a:lnTo>
                    <a:pt x="20" y="12"/>
                  </a:lnTo>
                  <a:lnTo>
                    <a:pt x="15" y="9"/>
                  </a:lnTo>
                  <a:lnTo>
                    <a:pt x="7" y="6"/>
                  </a:lnTo>
                  <a:lnTo>
                    <a:pt x="0" y="2"/>
                  </a:lnTo>
                  <a:lnTo>
                    <a:pt x="2" y="0"/>
                  </a:lnTo>
                  <a:lnTo>
                    <a:pt x="16" y="6"/>
                  </a:lnTo>
                  <a:lnTo>
                    <a:pt x="30" y="12"/>
                  </a:lnTo>
                  <a:lnTo>
                    <a:pt x="45" y="16"/>
                  </a:lnTo>
                  <a:lnTo>
                    <a:pt x="60" y="22"/>
                  </a:lnTo>
                  <a:lnTo>
                    <a:pt x="74" y="27"/>
                  </a:lnTo>
                  <a:lnTo>
                    <a:pt x="89" y="33"/>
                  </a:lnTo>
                  <a:lnTo>
                    <a:pt x="103" y="39"/>
                  </a:lnTo>
                  <a:lnTo>
                    <a:pt x="117" y="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37" name="Freeform 784"/>
            <p:cNvSpPr>
              <a:spLocks/>
            </p:cNvSpPr>
            <p:nvPr/>
          </p:nvSpPr>
          <p:spPr bwMode="auto">
            <a:xfrm>
              <a:off x="3081" y="3854"/>
              <a:ext cx="22" cy="6"/>
            </a:xfrm>
            <a:custGeom>
              <a:avLst/>
              <a:gdLst>
                <a:gd name="T0" fmla="*/ 22 w 22"/>
                <a:gd name="T1" fmla="*/ 6 h 6"/>
                <a:gd name="T2" fmla="*/ 16 w 22"/>
                <a:gd name="T3" fmla="*/ 6 h 6"/>
                <a:gd name="T4" fmla="*/ 10 w 22"/>
                <a:gd name="T5" fmla="*/ 4 h 6"/>
                <a:gd name="T6" fmla="*/ 5 w 22"/>
                <a:gd name="T7" fmla="*/ 3 h 6"/>
                <a:gd name="T8" fmla="*/ 0 w 22"/>
                <a:gd name="T9" fmla="*/ 0 h 6"/>
                <a:gd name="T10" fmla="*/ 22 w 22"/>
                <a:gd name="T11" fmla="*/ 6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"/>
                <a:gd name="T19" fmla="*/ 0 h 6"/>
                <a:gd name="T20" fmla="*/ 22 w 22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" h="6">
                  <a:moveTo>
                    <a:pt x="22" y="6"/>
                  </a:moveTo>
                  <a:lnTo>
                    <a:pt x="16" y="6"/>
                  </a:lnTo>
                  <a:lnTo>
                    <a:pt x="10" y="4"/>
                  </a:lnTo>
                  <a:lnTo>
                    <a:pt x="5" y="3"/>
                  </a:lnTo>
                  <a:lnTo>
                    <a:pt x="0" y="0"/>
                  </a:lnTo>
                  <a:lnTo>
                    <a:pt x="22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Cumulative Lead Times</a:t>
            </a:r>
            <a:endParaRPr lang="en-US" dirty="0"/>
          </a:p>
        </p:txBody>
      </p:sp>
      <p:sp>
        <p:nvSpPr>
          <p:cNvPr id="819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MRP-BU-060</a:t>
            </a:r>
            <a:endParaRPr lang="en-US" altLang="zh-CN"/>
          </a:p>
        </p:txBody>
      </p:sp>
      <p:sp>
        <p:nvSpPr>
          <p:cNvPr id="8195" name="Text Box 38"/>
          <p:cNvSpPr txBox="1">
            <a:spLocks noChangeArrowheads="1"/>
          </p:cNvSpPr>
          <p:nvPr/>
        </p:nvSpPr>
        <p:spPr bwMode="auto">
          <a:xfrm>
            <a:off x="0" y="1402258"/>
            <a:ext cx="9144000" cy="3746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86493" tIns="43247" rIns="86493" bIns="43247">
            <a:spAutoFit/>
          </a:bodyPr>
          <a:lstStyle/>
          <a:p>
            <a:pPr algn="ctr" defTabSz="865188" eaLnBrk="0" hangingPunct="0"/>
            <a:r>
              <a:rPr lang="en-US" altLang="zh-CN" sz="1900" b="1">
                <a:ea typeface="宋体" pitchFamily="2" charset="-122"/>
              </a:rPr>
              <a:t>Longest Lead time in the process is 15 days (14 Pur LT + 1 Day Mfg LT)</a:t>
            </a:r>
          </a:p>
        </p:txBody>
      </p:sp>
      <p:sp>
        <p:nvSpPr>
          <p:cNvPr id="177173" name="Rectangle 21"/>
          <p:cNvSpPr>
            <a:spLocks noChangeArrowheads="1"/>
          </p:cNvSpPr>
          <p:nvPr/>
        </p:nvSpPr>
        <p:spPr bwMode="auto">
          <a:xfrm>
            <a:off x="3217863" y="2100758"/>
            <a:ext cx="3656012" cy="409575"/>
          </a:xfrm>
          <a:prstGeom prst="rect">
            <a:avLst/>
          </a:prstGeom>
          <a:solidFill>
            <a:schemeClr val="tx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defTabSz="865188" eaLnBrk="0" hangingPunct="0"/>
            <a:r>
              <a:rPr lang="en-US" altLang="zh-CN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Purchase LT = 4</a:t>
            </a:r>
            <a:endParaRPr lang="en-US" altLang="zh-CN" sz="16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ea typeface="宋体" pitchFamily="2" charset="-122"/>
            </a:endParaRPr>
          </a:p>
        </p:txBody>
      </p:sp>
      <p:sp>
        <p:nvSpPr>
          <p:cNvPr id="8198" name="Text Box 22"/>
          <p:cNvSpPr txBox="1">
            <a:spLocks noChangeArrowheads="1"/>
          </p:cNvSpPr>
          <p:nvPr/>
        </p:nvSpPr>
        <p:spPr bwMode="auto">
          <a:xfrm>
            <a:off x="5572125" y="2515095"/>
            <a:ext cx="1228725" cy="330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86493" tIns="43247" rIns="86493" bIns="43247">
            <a:spAutoFit/>
          </a:bodyPr>
          <a:lstStyle/>
          <a:p>
            <a:pPr algn="r" defTabSz="865188" eaLnBrk="0" hangingPunct="0"/>
            <a:r>
              <a:rPr lang="en-US" altLang="zh-CN" sz="1600" b="1">
                <a:ea typeface="宋体" pitchFamily="2" charset="-122"/>
              </a:rPr>
              <a:t>Packaging</a:t>
            </a:r>
          </a:p>
        </p:txBody>
      </p:sp>
      <p:sp>
        <p:nvSpPr>
          <p:cNvPr id="177175" name="Rectangle 23"/>
          <p:cNvSpPr>
            <a:spLocks noChangeArrowheads="1"/>
          </p:cNvSpPr>
          <p:nvPr/>
        </p:nvSpPr>
        <p:spPr bwMode="auto">
          <a:xfrm>
            <a:off x="228600" y="2937370"/>
            <a:ext cx="6637338" cy="411163"/>
          </a:xfrm>
          <a:prstGeom prst="rect">
            <a:avLst/>
          </a:prstGeom>
          <a:solidFill>
            <a:schemeClr val="tx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 defTabSz="865188" eaLnBrk="0" hangingPunct="0"/>
            <a:r>
              <a:rPr lang="en-US" altLang="zh-CN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Purchase LT = 14</a:t>
            </a:r>
            <a:endParaRPr lang="en-US" altLang="zh-CN" sz="16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ea typeface="宋体" pitchFamily="2" charset="-122"/>
            </a:endParaRPr>
          </a:p>
        </p:txBody>
      </p:sp>
      <p:sp>
        <p:nvSpPr>
          <p:cNvPr id="8200" name="Text Box 24"/>
          <p:cNvSpPr txBox="1">
            <a:spLocks noChangeArrowheads="1"/>
          </p:cNvSpPr>
          <p:nvPr/>
        </p:nvSpPr>
        <p:spPr bwMode="auto">
          <a:xfrm>
            <a:off x="5340350" y="3388220"/>
            <a:ext cx="1454150" cy="330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86493" tIns="43247" rIns="86493" bIns="43247">
            <a:spAutoFit/>
          </a:bodyPr>
          <a:lstStyle/>
          <a:p>
            <a:pPr algn="r" defTabSz="865188" eaLnBrk="0" hangingPunct="0"/>
            <a:r>
              <a:rPr lang="en-US" altLang="zh-CN" sz="1600" b="1">
                <a:ea typeface="宋体" pitchFamily="2" charset="-122"/>
              </a:rPr>
              <a:t>Printed Card</a:t>
            </a:r>
          </a:p>
        </p:txBody>
      </p:sp>
      <p:sp>
        <p:nvSpPr>
          <p:cNvPr id="177177" name="Rectangle 25"/>
          <p:cNvSpPr>
            <a:spLocks noChangeArrowheads="1"/>
          </p:cNvSpPr>
          <p:nvPr/>
        </p:nvSpPr>
        <p:spPr bwMode="auto">
          <a:xfrm>
            <a:off x="2546350" y="3799383"/>
            <a:ext cx="2085975" cy="411162"/>
          </a:xfrm>
          <a:prstGeom prst="rect">
            <a:avLst/>
          </a:prstGeom>
          <a:solidFill>
            <a:schemeClr val="tx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defTabSz="865188">
              <a:defRPr/>
            </a:pPr>
            <a:r>
              <a:rPr lang="en-US" altLang="zh-CN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Purchase LT = 2</a:t>
            </a:r>
          </a:p>
        </p:txBody>
      </p:sp>
      <p:sp>
        <p:nvSpPr>
          <p:cNvPr id="8202" name="Text Box 26"/>
          <p:cNvSpPr txBox="1">
            <a:spLocks noChangeArrowheads="1"/>
          </p:cNvSpPr>
          <p:nvPr/>
        </p:nvSpPr>
        <p:spPr bwMode="auto">
          <a:xfrm>
            <a:off x="3663950" y="4221658"/>
            <a:ext cx="793750" cy="330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86493" tIns="43247" rIns="86493" bIns="43247">
            <a:spAutoFit/>
          </a:bodyPr>
          <a:lstStyle/>
          <a:p>
            <a:pPr algn="r" defTabSz="865188" eaLnBrk="0" hangingPunct="0"/>
            <a:r>
              <a:rPr lang="en-US" altLang="zh-CN" sz="1600" b="1">
                <a:ea typeface="宋体" pitchFamily="2" charset="-122"/>
              </a:rPr>
              <a:t>Barrel</a:t>
            </a:r>
          </a:p>
        </p:txBody>
      </p:sp>
      <p:sp>
        <p:nvSpPr>
          <p:cNvPr id="177179" name="Rectangle 27"/>
          <p:cNvSpPr>
            <a:spLocks noChangeArrowheads="1"/>
          </p:cNvSpPr>
          <p:nvPr/>
        </p:nvSpPr>
        <p:spPr bwMode="auto">
          <a:xfrm>
            <a:off x="1123950" y="5485308"/>
            <a:ext cx="3417888" cy="411162"/>
          </a:xfrm>
          <a:prstGeom prst="rect">
            <a:avLst/>
          </a:prstGeom>
          <a:solidFill>
            <a:schemeClr val="tx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defTabSz="865188">
              <a:defRPr/>
            </a:pPr>
            <a:r>
              <a:rPr lang="en-US" altLang="zh-CN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Purchase LT =4</a:t>
            </a:r>
          </a:p>
        </p:txBody>
      </p:sp>
      <p:sp>
        <p:nvSpPr>
          <p:cNvPr id="8204" name="Text Box 28"/>
          <p:cNvSpPr txBox="1">
            <a:spLocks noChangeArrowheads="1"/>
          </p:cNvSpPr>
          <p:nvPr/>
        </p:nvSpPr>
        <p:spPr bwMode="auto">
          <a:xfrm>
            <a:off x="2713038" y="5907583"/>
            <a:ext cx="1746250" cy="330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86493" tIns="43247" rIns="86493" bIns="43247">
            <a:spAutoFit/>
          </a:bodyPr>
          <a:lstStyle/>
          <a:p>
            <a:pPr algn="r" defTabSz="865188" eaLnBrk="0" hangingPunct="0"/>
            <a:r>
              <a:rPr lang="en-US" altLang="zh-CN" sz="1600" b="1">
                <a:ea typeface="宋体" pitchFamily="2" charset="-122"/>
              </a:rPr>
              <a:t>End with Clip</a:t>
            </a:r>
          </a:p>
        </p:txBody>
      </p:sp>
      <p:sp>
        <p:nvSpPr>
          <p:cNvPr id="177181" name="Rectangle 29"/>
          <p:cNvSpPr>
            <a:spLocks noChangeArrowheads="1"/>
          </p:cNvSpPr>
          <p:nvPr/>
        </p:nvSpPr>
        <p:spPr bwMode="auto">
          <a:xfrm>
            <a:off x="7334250" y="3062783"/>
            <a:ext cx="1565275" cy="785812"/>
          </a:xfrm>
          <a:prstGeom prst="rect">
            <a:avLst/>
          </a:prstGeom>
          <a:solidFill>
            <a:schemeClr val="tx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defTabSz="865188"/>
            <a:r>
              <a:rPr lang="en-US" altLang="zh-CN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Manufacturing</a:t>
            </a:r>
          </a:p>
          <a:p>
            <a:pPr algn="ctr" defTabSz="865188"/>
            <a:r>
              <a:rPr lang="en-US" altLang="zh-CN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LT = 1</a:t>
            </a:r>
            <a:endParaRPr lang="en-US" altLang="zh-CN" sz="16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ea typeface="宋体" pitchFamily="2" charset="-122"/>
            </a:endParaRPr>
          </a:p>
        </p:txBody>
      </p:sp>
      <p:sp>
        <p:nvSpPr>
          <p:cNvPr id="8206" name="Text Box 30"/>
          <p:cNvSpPr txBox="1">
            <a:spLocks noChangeArrowheads="1"/>
          </p:cNvSpPr>
          <p:nvPr/>
        </p:nvSpPr>
        <p:spPr bwMode="auto">
          <a:xfrm>
            <a:off x="7358063" y="3859708"/>
            <a:ext cx="1512887" cy="574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86493" tIns="43247" rIns="86493" bIns="43247">
            <a:spAutoFit/>
          </a:bodyPr>
          <a:lstStyle/>
          <a:p>
            <a:pPr algn="ctr" defTabSz="865188" eaLnBrk="0" hangingPunct="0"/>
            <a:r>
              <a:rPr lang="en-US" altLang="zh-CN" sz="1600" b="1">
                <a:ea typeface="宋体" pitchFamily="2" charset="-122"/>
              </a:rPr>
              <a:t>Packaged Pencil</a:t>
            </a:r>
          </a:p>
        </p:txBody>
      </p:sp>
      <p:sp>
        <p:nvSpPr>
          <p:cNvPr id="177183" name="Rectangle 31"/>
          <p:cNvSpPr>
            <a:spLocks noChangeArrowheads="1"/>
          </p:cNvSpPr>
          <p:nvPr/>
        </p:nvSpPr>
        <p:spPr bwMode="auto">
          <a:xfrm>
            <a:off x="5081588" y="4450258"/>
            <a:ext cx="1565275" cy="785812"/>
          </a:xfrm>
          <a:prstGeom prst="rect">
            <a:avLst/>
          </a:prstGeom>
          <a:solidFill>
            <a:schemeClr val="tx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defTabSz="865188"/>
            <a:r>
              <a:rPr lang="en-US" altLang="zh-CN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Manufacturing</a:t>
            </a:r>
          </a:p>
          <a:p>
            <a:pPr algn="ctr" defTabSz="865188"/>
            <a:r>
              <a:rPr lang="en-US" altLang="zh-CN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LT = 1</a:t>
            </a:r>
            <a:endParaRPr lang="en-US" altLang="zh-CN" sz="16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ea typeface="宋体" pitchFamily="2" charset="-122"/>
            </a:endParaRPr>
          </a:p>
        </p:txBody>
      </p:sp>
      <p:sp>
        <p:nvSpPr>
          <p:cNvPr id="8208" name="Text Box 32"/>
          <p:cNvSpPr txBox="1">
            <a:spLocks noChangeArrowheads="1"/>
          </p:cNvSpPr>
          <p:nvPr/>
        </p:nvSpPr>
        <p:spPr bwMode="auto">
          <a:xfrm>
            <a:off x="4960938" y="5258295"/>
            <a:ext cx="1819275" cy="330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86493" tIns="43247" rIns="86493" bIns="43247">
            <a:spAutoFit/>
          </a:bodyPr>
          <a:lstStyle/>
          <a:p>
            <a:pPr algn="ctr" defTabSz="865188" eaLnBrk="0" hangingPunct="0"/>
            <a:r>
              <a:rPr lang="en-US" altLang="zh-CN" sz="1600" b="1">
                <a:ea typeface="宋体" pitchFamily="2" charset="-122"/>
              </a:rPr>
              <a:t>Pencil Assembly</a:t>
            </a:r>
          </a:p>
        </p:txBody>
      </p:sp>
      <p:sp>
        <p:nvSpPr>
          <p:cNvPr id="177185" name="Rectangle 33"/>
          <p:cNvSpPr>
            <a:spLocks noChangeArrowheads="1"/>
          </p:cNvSpPr>
          <p:nvPr/>
        </p:nvSpPr>
        <p:spPr bwMode="auto">
          <a:xfrm>
            <a:off x="2546350" y="4642345"/>
            <a:ext cx="2085975" cy="409575"/>
          </a:xfrm>
          <a:prstGeom prst="rect">
            <a:avLst/>
          </a:prstGeom>
          <a:solidFill>
            <a:schemeClr val="tx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defTabSz="865188">
              <a:defRPr/>
            </a:pPr>
            <a:r>
              <a:rPr lang="en-US" altLang="zh-CN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Purchase LT = 2</a:t>
            </a:r>
          </a:p>
        </p:txBody>
      </p:sp>
      <p:sp>
        <p:nvSpPr>
          <p:cNvPr id="8210" name="Text Box 34"/>
          <p:cNvSpPr txBox="1">
            <a:spLocks noChangeArrowheads="1"/>
          </p:cNvSpPr>
          <p:nvPr/>
        </p:nvSpPr>
        <p:spPr bwMode="auto">
          <a:xfrm>
            <a:off x="3322638" y="5064620"/>
            <a:ext cx="1130300" cy="330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86493" tIns="43247" rIns="86493" bIns="43247">
            <a:spAutoFit/>
          </a:bodyPr>
          <a:lstStyle/>
          <a:p>
            <a:pPr algn="r" defTabSz="865188" eaLnBrk="0" hangingPunct="0"/>
            <a:r>
              <a:rPr lang="en-US" altLang="zh-CN" sz="1600" b="1">
                <a:ea typeface="宋体" pitchFamily="2" charset="-122"/>
              </a:rPr>
              <a:t>Cartridge</a:t>
            </a:r>
          </a:p>
        </p:txBody>
      </p:sp>
      <p:cxnSp>
        <p:nvCxnSpPr>
          <p:cNvPr id="8211" name="AutoShape 35"/>
          <p:cNvCxnSpPr>
            <a:cxnSpLocks noChangeShapeType="1"/>
            <a:stCxn id="177173" idx="3"/>
            <a:endCxn id="177183" idx="3"/>
          </p:cNvCxnSpPr>
          <p:nvPr/>
        </p:nvCxnSpPr>
        <p:spPr bwMode="auto">
          <a:xfrm flipH="1">
            <a:off x="6646863" y="2305545"/>
            <a:ext cx="227012" cy="2538413"/>
          </a:xfrm>
          <a:prstGeom prst="bentConnector3">
            <a:avLst>
              <a:gd name="adj1" fmla="val -100000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8212" name="AutoShape 36"/>
          <p:cNvCxnSpPr>
            <a:cxnSpLocks noChangeShapeType="1"/>
            <a:stCxn id="177175" idx="3"/>
            <a:endCxn id="177181" idx="1"/>
          </p:cNvCxnSpPr>
          <p:nvPr/>
        </p:nvCxnSpPr>
        <p:spPr bwMode="auto">
          <a:xfrm>
            <a:off x="6865938" y="3143745"/>
            <a:ext cx="468312" cy="312738"/>
          </a:xfrm>
          <a:prstGeom prst="bentConnector3">
            <a:avLst>
              <a:gd name="adj1" fmla="val 49829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8213" name="AutoShape 37"/>
          <p:cNvCxnSpPr>
            <a:cxnSpLocks noChangeShapeType="1"/>
            <a:stCxn id="177185" idx="3"/>
            <a:endCxn id="177183" idx="1"/>
          </p:cNvCxnSpPr>
          <p:nvPr/>
        </p:nvCxnSpPr>
        <p:spPr bwMode="auto">
          <a:xfrm flipV="1">
            <a:off x="4632325" y="4843958"/>
            <a:ext cx="449263" cy="3175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8214" name="AutoShape 38"/>
          <p:cNvCxnSpPr>
            <a:cxnSpLocks noChangeShapeType="1"/>
            <a:stCxn id="177177" idx="3"/>
            <a:endCxn id="177179" idx="3"/>
          </p:cNvCxnSpPr>
          <p:nvPr/>
        </p:nvCxnSpPr>
        <p:spPr bwMode="auto">
          <a:xfrm flipH="1">
            <a:off x="4541838" y="4005758"/>
            <a:ext cx="90487" cy="1685925"/>
          </a:xfrm>
          <a:prstGeom prst="bentConnector3">
            <a:avLst>
              <a:gd name="adj1" fmla="val -252630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cxn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1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Introduction to MRP and CRP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Business Considerations</a:t>
            </a:r>
          </a:p>
          <a:p>
            <a:r>
              <a:rPr lang="en-US" altLang="zh-CN" dirty="0" smtClean="0"/>
              <a:t>Set up MRP and CRP</a:t>
            </a:r>
          </a:p>
          <a:p>
            <a:r>
              <a:rPr lang="en-US" altLang="zh-CN" dirty="0" smtClean="0"/>
              <a:t>Use MRP and CRP</a:t>
            </a:r>
          </a:p>
          <a:p>
            <a:endParaRPr lang="zh-CN" altLang="en-US" dirty="0" smtClean="0"/>
          </a:p>
        </p:txBody>
      </p:sp>
      <p:sp>
        <p:nvSpPr>
          <p:cNvPr id="9219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Course Overview</a:t>
            </a:r>
            <a:endParaRPr lang="en-US" altLang="zh-CN" dirty="0" smtClean="0"/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MRP-BU-070</a:t>
            </a:r>
            <a:endParaRPr lang="en-US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7609</TotalTime>
  <Words>290</Words>
  <Application>Microsoft Office PowerPoint</Application>
  <PresentationFormat>On-screen Show (4:3)</PresentationFormat>
  <Paragraphs>104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Tahoma</vt:lpstr>
      <vt:lpstr>Arial</vt:lpstr>
      <vt:lpstr>Century Gothic</vt:lpstr>
      <vt:lpstr>宋体</vt:lpstr>
      <vt:lpstr>Wingdings</vt:lpstr>
      <vt:lpstr>Lucida Grande</vt:lpstr>
      <vt:lpstr>QAD 2010 Template</vt:lpstr>
      <vt:lpstr>Business Considerations</vt:lpstr>
      <vt:lpstr>Business Considerations</vt:lpstr>
      <vt:lpstr>Planning Parameters</vt:lpstr>
      <vt:lpstr>Kanban</vt:lpstr>
      <vt:lpstr>Batch Processing</vt:lpstr>
      <vt:lpstr>Cumulative Lead Times</vt:lpstr>
      <vt:lpstr>Course Overview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Orders Management</dc:title>
  <dc:creator>Koreen Kelley</dc:creator>
  <cp:lastModifiedBy>Chase Kidd-Kadlubek</cp:lastModifiedBy>
  <cp:revision>209</cp:revision>
  <cp:lastPrinted>1998-06-30T16:38:30Z</cp:lastPrinted>
  <dcterms:created xsi:type="dcterms:W3CDTF">1998-02-18T21:36:34Z</dcterms:created>
  <dcterms:modified xsi:type="dcterms:W3CDTF">2010-12-17T01:34:06Z</dcterms:modified>
</cp:coreProperties>
</file>