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6" r:id="rId1"/>
  </p:sldMasterIdLst>
  <p:notesMasterIdLst>
    <p:notesMasterId r:id="rId22"/>
  </p:notesMasterIdLst>
  <p:handoutMasterIdLst>
    <p:handoutMasterId r:id="rId23"/>
  </p:handoutMasterIdLst>
  <p:sldIdLst>
    <p:sldId id="316" r:id="rId2"/>
    <p:sldId id="317" r:id="rId3"/>
    <p:sldId id="294" r:id="rId4"/>
    <p:sldId id="308" r:id="rId5"/>
    <p:sldId id="312" r:id="rId6"/>
    <p:sldId id="326" r:id="rId7"/>
    <p:sldId id="318" r:id="rId8"/>
    <p:sldId id="322" r:id="rId9"/>
    <p:sldId id="313" r:id="rId10"/>
    <p:sldId id="323" r:id="rId11"/>
    <p:sldId id="320" r:id="rId12"/>
    <p:sldId id="314" r:id="rId13"/>
    <p:sldId id="291" r:id="rId14"/>
    <p:sldId id="332" r:id="rId15"/>
    <p:sldId id="315" r:id="rId16"/>
    <p:sldId id="292" r:id="rId17"/>
    <p:sldId id="327" r:id="rId18"/>
    <p:sldId id="329" r:id="rId19"/>
    <p:sldId id="328" r:id="rId20"/>
    <p:sldId id="330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EAEAEA"/>
    <a:srgbClr val="FFFFFF"/>
    <a:srgbClr val="FF0000"/>
    <a:srgbClr val="3366FF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531"/>
        <p:guide pos="2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3EDA43-07C0-454A-B0C3-FBC35ADB99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693F2D0-372A-4432-A3C8-372397E47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PC-PR-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Costing Topics</a:t>
            </a:r>
            <a:endParaRPr lang="en-US" smtClean="0"/>
          </a:p>
        </p:txBody>
      </p:sp>
      <p:sp>
        <p:nvSpPr>
          <p:cNvPr id="30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PC-PR-010</a:t>
            </a:r>
            <a:endParaRPr lang="en-US" smtClean="0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1979613" y="398780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3922713" y="27749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056063" y="3035300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Set-Up</a:t>
            </a: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3922713" y="1593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056063" y="1898650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Overview</a:t>
            </a:r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3922713" y="40132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4056063" y="4286250"/>
            <a:ext cx="2076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latin typeface="+mj-lt"/>
              </a:rPr>
              <a:t>Process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Product Structure Cost Roll-Up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PC-PR-100</a:t>
            </a:r>
            <a:endParaRPr lang="en-US" smtClean="0"/>
          </a:p>
        </p:txBody>
      </p:sp>
      <p:pic>
        <p:nvPicPr>
          <p:cNvPr id="1229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1214438"/>
            <a:ext cx="6257925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276725" y="3886200"/>
            <a:ext cx="2667000" cy="5143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268913" y="5257800"/>
            <a:ext cx="989012" cy="2095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Product Structure Cost Report</a:t>
            </a:r>
            <a:endParaRPr lang="en-US" smtClean="0">
              <a:latin typeface="+mj-lt"/>
            </a:endParaRPr>
          </a:p>
        </p:txBody>
      </p:sp>
      <p:sp>
        <p:nvSpPr>
          <p:cNvPr id="1331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PC-PR-110</a:t>
            </a:r>
            <a:endParaRPr lang="en-US" smtClean="0">
              <a:latin typeface="+mj-lt"/>
            </a:endParaRPr>
          </a:p>
        </p:txBody>
      </p:sp>
      <p:pic>
        <p:nvPicPr>
          <p:cNvPr id="13316" name="Picture 70" descr="Product Structure Cost Rpt 100 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0" y="990600"/>
            <a:ext cx="6524625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71"/>
          <p:cNvSpPr>
            <a:spLocks noChangeArrowheads="1"/>
          </p:cNvSpPr>
          <p:nvPr/>
        </p:nvSpPr>
        <p:spPr bwMode="auto">
          <a:xfrm>
            <a:off x="7096125" y="1574800"/>
            <a:ext cx="74295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8" name="Rectangle 72"/>
          <p:cNvSpPr>
            <a:spLocks noChangeArrowheads="1"/>
          </p:cNvSpPr>
          <p:nvPr/>
        </p:nvSpPr>
        <p:spPr bwMode="auto">
          <a:xfrm>
            <a:off x="7077075" y="2222500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9" name="Rectangle 73"/>
          <p:cNvSpPr>
            <a:spLocks noChangeArrowheads="1"/>
          </p:cNvSpPr>
          <p:nvPr/>
        </p:nvSpPr>
        <p:spPr bwMode="auto">
          <a:xfrm>
            <a:off x="7096125" y="4899025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0" name="Rectangle 74"/>
          <p:cNvSpPr>
            <a:spLocks noChangeArrowheads="1"/>
          </p:cNvSpPr>
          <p:nvPr/>
        </p:nvSpPr>
        <p:spPr bwMode="auto">
          <a:xfrm>
            <a:off x="7115175" y="5422900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1" name="Rectangle 75"/>
          <p:cNvSpPr>
            <a:spLocks noChangeArrowheads="1"/>
          </p:cNvSpPr>
          <p:nvPr/>
        </p:nvSpPr>
        <p:spPr bwMode="auto">
          <a:xfrm>
            <a:off x="7115175" y="5965825"/>
            <a:ext cx="657225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2" name="AutoShape 76"/>
          <p:cNvCxnSpPr>
            <a:cxnSpLocks noChangeShapeType="1"/>
            <a:stCxn id="13321" idx="3"/>
            <a:endCxn id="13317" idx="3"/>
          </p:cNvCxnSpPr>
          <p:nvPr/>
        </p:nvCxnSpPr>
        <p:spPr bwMode="auto">
          <a:xfrm flipV="1">
            <a:off x="7781925" y="1651000"/>
            <a:ext cx="66675" cy="4391025"/>
          </a:xfrm>
          <a:prstGeom prst="bentConnector3">
            <a:avLst>
              <a:gd name="adj1" fmla="val 42856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3323" name="AutoShape 77"/>
          <p:cNvCxnSpPr>
            <a:cxnSpLocks noChangeShapeType="1"/>
            <a:stCxn id="13320" idx="3"/>
            <a:endCxn id="13317" idx="3"/>
          </p:cNvCxnSpPr>
          <p:nvPr/>
        </p:nvCxnSpPr>
        <p:spPr bwMode="auto">
          <a:xfrm flipV="1">
            <a:off x="7781925" y="1651000"/>
            <a:ext cx="66675" cy="3848100"/>
          </a:xfrm>
          <a:prstGeom prst="bentConnector3">
            <a:avLst>
              <a:gd name="adj1" fmla="val 428569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3324" name="AutoShape 78"/>
          <p:cNvCxnSpPr>
            <a:cxnSpLocks noChangeShapeType="1"/>
            <a:stCxn id="13319" idx="3"/>
            <a:endCxn id="13317" idx="3"/>
          </p:cNvCxnSpPr>
          <p:nvPr/>
        </p:nvCxnSpPr>
        <p:spPr bwMode="auto">
          <a:xfrm flipV="1">
            <a:off x="7762875" y="1651000"/>
            <a:ext cx="85725" cy="3324225"/>
          </a:xfrm>
          <a:prstGeom prst="bentConnector3">
            <a:avLst>
              <a:gd name="adj1" fmla="val 355556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3325" name="AutoShape 79"/>
          <p:cNvCxnSpPr>
            <a:cxnSpLocks noChangeShapeType="1"/>
            <a:stCxn id="13318" idx="3"/>
            <a:endCxn id="13317" idx="3"/>
          </p:cNvCxnSpPr>
          <p:nvPr/>
        </p:nvCxnSpPr>
        <p:spPr bwMode="auto">
          <a:xfrm flipV="1">
            <a:off x="7743825" y="1651000"/>
            <a:ext cx="104775" cy="647700"/>
          </a:xfrm>
          <a:prstGeom prst="bentConnector3">
            <a:avLst>
              <a:gd name="adj1" fmla="val 309093"/>
            </a:avLst>
          </a:prstGeom>
          <a:noFill/>
          <a:ln w="19050">
            <a:solidFill>
              <a:srgbClr val="FF00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  <a:endParaRPr lang="en-US" smtClean="0">
              <a:latin typeface="+mj-lt"/>
            </a:endParaRP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PC-PR-120</a:t>
            </a:r>
            <a:endParaRPr lang="en-US" smtClean="0">
              <a:latin typeface="+mj-lt"/>
            </a:endParaRPr>
          </a:p>
        </p:txBody>
      </p:sp>
      <p:sp>
        <p:nvSpPr>
          <p:cNvPr id="14340" name="AutoShape 2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Move Current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Costs to GL</a:t>
            </a:r>
          </a:p>
          <a:p>
            <a:pPr eaLnBrk="0" hangingPunct="0"/>
            <a:r>
              <a:rPr lang="en-US" sz="1800" b="1">
                <a:latin typeface="+mj-lt"/>
              </a:rPr>
              <a:t>1.4.22</a:t>
            </a:r>
            <a:endParaRPr lang="en-US" sz="1600" b="1">
              <a:latin typeface="+mj-lt"/>
            </a:endParaRPr>
          </a:p>
        </p:txBody>
      </p:sp>
      <p:cxnSp>
        <p:nvCxnSpPr>
          <p:cNvPr id="14341" name="AutoShape 3"/>
          <p:cNvCxnSpPr>
            <a:cxnSpLocks noChangeShapeType="1"/>
            <a:stCxn id="14342" idx="3"/>
            <a:endCxn id="14340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4342" name="AutoShape 4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43" name="AutoShape 5"/>
          <p:cNvCxnSpPr>
            <a:cxnSpLocks noChangeShapeType="1"/>
            <a:stCxn id="14344" idx="3"/>
            <a:endCxn id="14342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 dirty="0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 dirty="0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 dirty="0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45" name="AutoShape 7"/>
          <p:cNvCxnSpPr>
            <a:cxnSpLocks noChangeShapeType="1"/>
            <a:stCxn id="14340" idx="2"/>
            <a:endCxn id="14346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4346" name="AutoShape 8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4347" name="AutoShape 9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48" name="AutoShape 10"/>
          <p:cNvCxnSpPr>
            <a:cxnSpLocks noChangeShapeType="1"/>
            <a:stCxn id="14349" idx="3"/>
            <a:endCxn id="14347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4349" name="AutoShape 11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4350" name="AutoShape 12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Current Cost Set Move to GL Set</a:t>
            </a:r>
            <a:endParaRPr lang="en-US" dirty="0">
              <a:latin typeface="+mj-lt"/>
            </a:endParaRPr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PC-PR-130</a:t>
            </a:r>
            <a:endParaRPr lang="en-US" dirty="0" smtClean="0">
              <a:latin typeface="+mj-lt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" y="1200150"/>
            <a:ext cx="8288338" cy="474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Hands-On Exercise</a:t>
            </a:r>
            <a:endParaRPr lang="en-US" smtClean="0">
              <a:latin typeface="+mj-lt"/>
            </a:endParaRPr>
          </a:p>
        </p:txBody>
      </p:sp>
      <p:pic>
        <p:nvPicPr>
          <p:cNvPr id="16387" name="Picture 47" descr="han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3388"/>
            <a:ext cx="91440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  <a:endParaRPr lang="en-US" smtClean="0">
              <a:latin typeface="+mj-lt"/>
            </a:endParaRP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PC-PR-140</a:t>
            </a:r>
            <a:endParaRPr lang="en-US" smtClean="0">
              <a:latin typeface="+mj-lt"/>
            </a:endParaRPr>
          </a:p>
        </p:txBody>
      </p:sp>
      <p:sp>
        <p:nvSpPr>
          <p:cNvPr id="17412" name="AutoShape 11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13" name="AutoShape 12"/>
          <p:cNvCxnSpPr>
            <a:cxnSpLocks noChangeShapeType="1"/>
            <a:stCxn id="17414" idx="3"/>
            <a:endCxn id="17412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7414" name="AutoShape 13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15" name="AutoShape 14"/>
          <p:cNvCxnSpPr>
            <a:cxnSpLocks noChangeShapeType="1"/>
            <a:stCxn id="17416" idx="3"/>
            <a:endCxn id="17414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7416" name="AutoShape 15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17" name="AutoShape 16"/>
          <p:cNvCxnSpPr>
            <a:cxnSpLocks noChangeShapeType="1"/>
            <a:stCxn id="17412" idx="2"/>
            <a:endCxn id="17418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7418" name="AutoShape 17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Freeze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GL Costs</a:t>
            </a:r>
          </a:p>
          <a:p>
            <a:pPr eaLnBrk="0" hangingPunct="0"/>
            <a:r>
              <a:rPr lang="en-US" sz="1800" b="1">
                <a:latin typeface="+mj-lt"/>
              </a:rPr>
              <a:t>13.12.1</a:t>
            </a:r>
            <a:endParaRPr lang="en-US" sz="1600" b="1">
              <a:latin typeface="+mj-lt"/>
            </a:endParaRPr>
          </a:p>
        </p:txBody>
      </p:sp>
      <p:sp>
        <p:nvSpPr>
          <p:cNvPr id="17419" name="AutoShape 18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20" name="AutoShape 19"/>
          <p:cNvCxnSpPr>
            <a:cxnSpLocks noChangeShapeType="1"/>
            <a:stCxn id="17421" idx="3"/>
            <a:endCxn id="17419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7421" name="AutoShape 20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7422" name="AutoShape 21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Cost Roll-Up Freeze/Unfreeze</a:t>
            </a:r>
            <a:endParaRPr lang="en-US" smtClean="0">
              <a:latin typeface="+mj-lt"/>
            </a:endParaRPr>
          </a:p>
        </p:txBody>
      </p:sp>
      <p:sp>
        <p:nvSpPr>
          <p:cNvPr id="18435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PC-PR-150</a:t>
            </a:r>
            <a:endParaRPr lang="en-US" smtClean="0">
              <a:latin typeface="+mj-lt"/>
            </a:endParaRPr>
          </a:p>
        </p:txBody>
      </p:sp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938213"/>
            <a:ext cx="6111875" cy="373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381125" y="4657725"/>
            <a:ext cx="66103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Sets costs so roll-up functions do not recalculate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Used in accordance with your setting of standards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Speeds up the roll-up calculations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Cost may still be over-ridden manually</a:t>
            </a:r>
          </a:p>
          <a:p>
            <a:pPr marL="228600" indent="-228600" algn="l" eaLnBrk="0" hangingPunct="0">
              <a:spcBef>
                <a:spcPct val="50000"/>
              </a:spcBef>
              <a:buClr>
                <a:schemeClr val="accent2"/>
              </a:buClr>
              <a:buSzPct val="125000"/>
              <a:buFont typeface="Arial" charset="0"/>
              <a:buChar char="•"/>
            </a:pPr>
            <a:r>
              <a:rPr lang="en-US" sz="1400" b="1" dirty="0">
                <a:latin typeface="+mj-lt"/>
              </a:rPr>
              <a:t> Unfreeze when setting new standards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  <a:endParaRPr lang="en-US" smtClean="0">
              <a:latin typeface="+mj-lt"/>
            </a:endParaRP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PC-PR-160</a:t>
            </a:r>
            <a:endParaRPr lang="en-US" smtClean="0">
              <a:latin typeface="+mj-lt"/>
            </a:endParaRPr>
          </a:p>
        </p:txBody>
      </p:sp>
      <p:sp>
        <p:nvSpPr>
          <p:cNvPr id="19460" name="AutoShape 3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1" name="AutoShape 4"/>
          <p:cNvCxnSpPr>
            <a:cxnSpLocks noChangeShapeType="1"/>
            <a:stCxn id="19462" idx="3"/>
            <a:endCxn id="19460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9462" name="AutoShape 5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3" name="AutoShape 6"/>
          <p:cNvCxnSpPr>
            <a:cxnSpLocks noChangeShapeType="1"/>
            <a:stCxn id="19464" idx="3"/>
            <a:endCxn id="19462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9464" name="AutoShape 7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5" name="AutoShape 8"/>
          <p:cNvCxnSpPr>
            <a:cxnSpLocks noChangeShapeType="1"/>
            <a:stCxn id="19460" idx="2"/>
            <a:endCxn id="19466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9466" name="AutoShape 9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9467" name="AutoShape 10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19468" name="AutoShape 11"/>
          <p:cNvCxnSpPr>
            <a:cxnSpLocks noChangeShapeType="1"/>
            <a:stCxn id="19469" idx="3"/>
            <a:endCxn id="19467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9469" name="AutoShape 12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Revalue WIP</a:t>
            </a:r>
          </a:p>
          <a:p>
            <a:pPr eaLnBrk="0" hangingPunct="0"/>
            <a:r>
              <a:rPr lang="en-US" sz="1600" b="1">
                <a:latin typeface="+mj-lt"/>
              </a:rPr>
              <a:t>16.22</a:t>
            </a:r>
          </a:p>
        </p:txBody>
      </p:sp>
      <p:cxnSp>
        <p:nvCxnSpPr>
          <p:cNvPr id="19470" name="AutoShape 13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Revalue WIP</a:t>
            </a:r>
            <a:endParaRPr lang="en-US" smtClean="0">
              <a:latin typeface="+mj-lt"/>
            </a:endParaRP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PC-PR-170</a:t>
            </a:r>
            <a:endParaRPr lang="en-US" smtClean="0">
              <a:latin typeface="+mj-lt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" y="1152525"/>
            <a:ext cx="799941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  <a:endParaRPr lang="en-US" smtClean="0">
              <a:latin typeface="+mj-lt"/>
            </a:endParaRP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PC-PR-180</a:t>
            </a:r>
            <a:endParaRPr lang="en-US" smtClean="0">
              <a:latin typeface="+mj-lt"/>
            </a:endParaRPr>
          </a:p>
        </p:txBody>
      </p:sp>
      <p:sp>
        <p:nvSpPr>
          <p:cNvPr id="21508" name="AutoShape 3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09" name="AutoShape 4"/>
          <p:cNvCxnSpPr>
            <a:cxnSpLocks noChangeShapeType="1"/>
            <a:stCxn id="21510" idx="3"/>
            <a:endCxn id="21508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21510" name="AutoShape 5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11" name="AutoShape 6"/>
          <p:cNvCxnSpPr>
            <a:cxnSpLocks noChangeShapeType="1"/>
            <a:stCxn id="21512" idx="3"/>
            <a:endCxn id="21510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21512" name="AutoShape 7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13" name="AutoShape 8"/>
          <p:cNvCxnSpPr>
            <a:cxnSpLocks noChangeShapeType="1"/>
            <a:stCxn id="21508" idx="2"/>
            <a:endCxn id="21514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21514" name="AutoShape 9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1515" name="AutoShape 10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latin typeface="+mj-lt"/>
              </a:rPr>
              <a:t>Sales Orders</a:t>
            </a:r>
          </a:p>
          <a:p>
            <a:pPr eaLnBrk="0" hangingPunct="0"/>
            <a:r>
              <a:rPr lang="en-US" sz="1800" b="1">
                <a:latin typeface="+mj-lt"/>
              </a:rPr>
              <a:t>7.1.12</a:t>
            </a:r>
            <a:endParaRPr lang="en-US" sz="1600" b="1">
              <a:latin typeface="+mj-lt"/>
            </a:endParaRPr>
          </a:p>
        </p:txBody>
      </p:sp>
      <p:cxnSp>
        <p:nvCxnSpPr>
          <p:cNvPr id="21516" name="AutoShape 11"/>
          <p:cNvCxnSpPr>
            <a:cxnSpLocks noChangeShapeType="1"/>
            <a:stCxn id="21517" idx="3"/>
            <a:endCxn id="21515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21517" name="AutoShape 12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21518" name="AutoShape 13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Product Costing Overview</a:t>
            </a:r>
            <a:endParaRPr lang="en-US" dirty="0">
              <a:latin typeface="+mj-lt"/>
            </a:endParaRP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PC-PR-020</a:t>
            </a:r>
            <a:endParaRPr lang="en-US" smtClean="0">
              <a:latin typeface="+mj-lt"/>
            </a:endParaRP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565150" y="298132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 Work Center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Rates/Burden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14.5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4071938" y="2636838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Product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Structure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Roll-Up</a:t>
            </a:r>
          </a:p>
          <a:p>
            <a:pPr defTabSz="977900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13.12.13</a:t>
            </a:r>
          </a:p>
        </p:txBody>
      </p:sp>
      <p:sp>
        <p:nvSpPr>
          <p:cNvPr id="4102" name="Freeform 6"/>
          <p:cNvSpPr>
            <a:spLocks/>
          </p:cNvSpPr>
          <p:nvPr/>
        </p:nvSpPr>
        <p:spPr bwMode="auto">
          <a:xfrm>
            <a:off x="1735138" y="1109663"/>
            <a:ext cx="223837" cy="1489075"/>
          </a:xfrm>
          <a:custGeom>
            <a:avLst/>
            <a:gdLst>
              <a:gd name="T0" fmla="*/ 0 w 141"/>
              <a:gd name="T1" fmla="*/ 1487488 h 938"/>
              <a:gd name="T2" fmla="*/ 222250 w 141"/>
              <a:gd name="T3" fmla="*/ 1487488 h 938"/>
              <a:gd name="T4" fmla="*/ 222250 w 141"/>
              <a:gd name="T5" fmla="*/ 0 h 938"/>
              <a:gd name="T6" fmla="*/ 0 w 141"/>
              <a:gd name="T7" fmla="*/ 0 h 938"/>
              <a:gd name="T8" fmla="*/ 0 60000 65536"/>
              <a:gd name="T9" fmla="*/ 0 60000 65536"/>
              <a:gd name="T10" fmla="*/ 0 60000 65536"/>
              <a:gd name="T11" fmla="*/ 0 60000 65536"/>
              <a:gd name="T12" fmla="*/ 0 w 141"/>
              <a:gd name="T13" fmla="*/ 0 h 938"/>
              <a:gd name="T14" fmla="*/ 141 w 141"/>
              <a:gd name="T15" fmla="*/ 938 h 9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1" h="938">
                <a:moveTo>
                  <a:pt x="0" y="937"/>
                </a:moveTo>
                <a:lnTo>
                  <a:pt x="140" y="937"/>
                </a:lnTo>
                <a:lnTo>
                  <a:pt x="140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5694363" y="2636838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Move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Current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Costs to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GL Costs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1.4.22</a:t>
            </a: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2327275" y="4071938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Routing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Roll-Up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14.13.13</a:t>
            </a: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3729038" y="3121025"/>
            <a:ext cx="317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574675" y="194627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 Product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Structures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13.5</a:t>
            </a:r>
          </a:p>
        </p:txBody>
      </p:sp>
      <p:sp>
        <p:nvSpPr>
          <p:cNvPr id="4107" name="Freeform 11"/>
          <p:cNvSpPr>
            <a:spLocks/>
          </p:cNvSpPr>
          <p:nvPr/>
        </p:nvSpPr>
        <p:spPr bwMode="auto">
          <a:xfrm>
            <a:off x="7102475" y="2074863"/>
            <a:ext cx="414338" cy="3321050"/>
          </a:xfrm>
          <a:custGeom>
            <a:avLst/>
            <a:gdLst>
              <a:gd name="T0" fmla="*/ 412750 w 261"/>
              <a:gd name="T1" fmla="*/ 3319561 h 2230"/>
              <a:gd name="T2" fmla="*/ 0 w 261"/>
              <a:gd name="T3" fmla="*/ 3319561 h 2230"/>
              <a:gd name="T4" fmla="*/ 0 w 261"/>
              <a:gd name="T5" fmla="*/ 0 h 2230"/>
              <a:gd name="T6" fmla="*/ 412750 w 261"/>
              <a:gd name="T7" fmla="*/ 0 h 2230"/>
              <a:gd name="T8" fmla="*/ 0 60000 65536"/>
              <a:gd name="T9" fmla="*/ 0 60000 65536"/>
              <a:gd name="T10" fmla="*/ 0 60000 65536"/>
              <a:gd name="T11" fmla="*/ 0 60000 65536"/>
              <a:gd name="T12" fmla="*/ 0 w 261"/>
              <a:gd name="T13" fmla="*/ 0 h 2230"/>
              <a:gd name="T14" fmla="*/ 261 w 261"/>
              <a:gd name="T15" fmla="*/ 2230 h 22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1" h="2230">
                <a:moveTo>
                  <a:pt x="260" y="2229"/>
                </a:moveTo>
                <a:lnTo>
                  <a:pt x="0" y="2229"/>
                </a:lnTo>
                <a:lnTo>
                  <a:pt x="0" y="0"/>
                </a:lnTo>
                <a:lnTo>
                  <a:pt x="26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7518400" y="1568450"/>
            <a:ext cx="1298575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Cost Roll-Up</a:t>
            </a:r>
          </a:p>
          <a:p>
            <a:pPr defTabSz="977900" eaLnBrk="0" hangingPunct="0">
              <a:defRPr/>
            </a:pPr>
            <a:r>
              <a:rPr lang="en-US" sz="1200" b="1" dirty="0">
                <a:latin typeface="+mj-lt"/>
              </a:rPr>
              <a:t>Freeze/Unfreeze</a:t>
            </a:r>
          </a:p>
          <a:p>
            <a:pPr defTabSz="977900" eaLnBrk="0" hangingPunct="0">
              <a:defRPr/>
            </a:pPr>
            <a:r>
              <a:rPr lang="en-US" sz="1000" dirty="0">
                <a:solidFill>
                  <a:schemeClr val="tx2"/>
                </a:solidFill>
                <a:latin typeface="+mj-lt"/>
              </a:rPr>
              <a:t>13.12.1</a:t>
            </a:r>
          </a:p>
        </p:txBody>
      </p:sp>
      <p:sp>
        <p:nvSpPr>
          <p:cNvPr id="97293" name="Rectangle 13"/>
          <p:cNvSpPr>
            <a:spLocks noChangeArrowheads="1"/>
          </p:cNvSpPr>
          <p:nvPr/>
        </p:nvSpPr>
        <p:spPr bwMode="auto">
          <a:xfrm>
            <a:off x="7523163" y="382905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Revalue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WIP Material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16.22</a:t>
            </a:r>
          </a:p>
        </p:txBody>
      </p:sp>
      <p:sp>
        <p:nvSpPr>
          <p:cNvPr id="4110" name="Freeform 14"/>
          <p:cNvSpPr>
            <a:spLocks/>
          </p:cNvSpPr>
          <p:nvPr/>
        </p:nvSpPr>
        <p:spPr bwMode="auto">
          <a:xfrm>
            <a:off x="1785938" y="3319463"/>
            <a:ext cx="234950" cy="2232025"/>
          </a:xfrm>
          <a:custGeom>
            <a:avLst/>
            <a:gdLst>
              <a:gd name="T0" fmla="*/ 0 w 148"/>
              <a:gd name="T1" fmla="*/ 2230438 h 1406"/>
              <a:gd name="T2" fmla="*/ 233363 w 148"/>
              <a:gd name="T3" fmla="*/ 2230438 h 1406"/>
              <a:gd name="T4" fmla="*/ 233363 w 148"/>
              <a:gd name="T5" fmla="*/ 0 h 1406"/>
              <a:gd name="T6" fmla="*/ 0 w 148"/>
              <a:gd name="T7" fmla="*/ 0 h 1406"/>
              <a:gd name="T8" fmla="*/ 0 60000 65536"/>
              <a:gd name="T9" fmla="*/ 0 60000 65536"/>
              <a:gd name="T10" fmla="*/ 0 60000 65536"/>
              <a:gd name="T11" fmla="*/ 0 60000 65536"/>
              <a:gd name="T12" fmla="*/ 0 w 148"/>
              <a:gd name="T13" fmla="*/ 0 h 1406"/>
              <a:gd name="T14" fmla="*/ 148 w 148"/>
              <a:gd name="T15" fmla="*/ 1406 h 1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" h="1406">
                <a:moveTo>
                  <a:pt x="0" y="1405"/>
                </a:moveTo>
                <a:lnTo>
                  <a:pt x="147" y="1405"/>
                </a:lnTo>
                <a:lnTo>
                  <a:pt x="147" y="0"/>
                </a:lnTo>
                <a:lnTo>
                  <a:pt x="0" y="0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1784350" y="44704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2" name="Line 16"/>
          <p:cNvSpPr>
            <a:spLocks noChangeShapeType="1"/>
          </p:cNvSpPr>
          <p:nvPr/>
        </p:nvSpPr>
        <p:spPr bwMode="auto">
          <a:xfrm>
            <a:off x="1962150" y="1892300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3" name="Line 17"/>
          <p:cNvSpPr>
            <a:spLocks noChangeShapeType="1"/>
          </p:cNvSpPr>
          <p:nvPr/>
        </p:nvSpPr>
        <p:spPr bwMode="auto">
          <a:xfrm flipV="1">
            <a:off x="3721100" y="1885950"/>
            <a:ext cx="0" cy="25781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3549650" y="4457700"/>
            <a:ext cx="17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5297488" y="3111500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6899275" y="3124200"/>
            <a:ext cx="20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7301" name="Rectangle 21"/>
          <p:cNvSpPr>
            <a:spLocks noChangeArrowheads="1"/>
          </p:cNvSpPr>
          <p:nvPr/>
        </p:nvSpPr>
        <p:spPr bwMode="auto">
          <a:xfrm>
            <a:off x="573088" y="90170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 Item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Costs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Material, OVH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1.4.1/1.4.9/</a:t>
            </a:r>
            <a:r>
              <a:rPr lang="en-US" sz="1000">
                <a:latin typeface="+mj-lt"/>
              </a:rPr>
              <a:t>1.4.18</a:t>
            </a:r>
            <a:endParaRPr lang="en-US" sz="1200">
              <a:latin typeface="+mj-lt"/>
            </a:endParaRPr>
          </a:p>
        </p:txBody>
      </p:sp>
      <p:sp>
        <p:nvSpPr>
          <p:cNvPr id="97304" name="Rectangle 24"/>
          <p:cNvSpPr>
            <a:spLocks noChangeArrowheads="1"/>
          </p:cNvSpPr>
          <p:nvPr/>
        </p:nvSpPr>
        <p:spPr bwMode="auto">
          <a:xfrm>
            <a:off x="560388" y="405130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 Routing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Setup/Run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Time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14.13.1</a:t>
            </a:r>
          </a:p>
        </p:txBody>
      </p:sp>
      <p:sp>
        <p:nvSpPr>
          <p:cNvPr id="97305" name="Rectangle 25"/>
          <p:cNvSpPr>
            <a:spLocks noChangeArrowheads="1"/>
          </p:cNvSpPr>
          <p:nvPr/>
        </p:nvSpPr>
        <p:spPr bwMode="auto">
          <a:xfrm>
            <a:off x="574675" y="5133975"/>
            <a:ext cx="1176338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Enter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Standard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Order Quantity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1.4.1/1.4.7/1.4.17</a:t>
            </a: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7542213" y="4933950"/>
            <a:ext cx="1176337" cy="94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Revalue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Sales Order</a:t>
            </a:r>
          </a:p>
          <a:p>
            <a:pPr defTabSz="977900" eaLnBrk="0" hangingPunct="0">
              <a:defRPr/>
            </a:pPr>
            <a:r>
              <a:rPr lang="en-US" sz="1200" b="1">
                <a:latin typeface="+mj-lt"/>
              </a:rPr>
              <a:t>Cost</a:t>
            </a:r>
          </a:p>
          <a:p>
            <a:pPr defTabSz="977900" eaLnBrk="0" hangingPunct="0">
              <a:defRPr/>
            </a:pPr>
            <a:r>
              <a:rPr lang="en-US" sz="1000">
                <a:solidFill>
                  <a:schemeClr val="tx2"/>
                </a:solidFill>
                <a:latin typeface="+mj-lt"/>
              </a:rPr>
              <a:t>7.1.12</a:t>
            </a:r>
          </a:p>
        </p:txBody>
      </p:sp>
      <p:sp>
        <p:nvSpPr>
          <p:cNvPr id="4123" name="Line 3"/>
          <p:cNvSpPr>
            <a:spLocks noChangeShapeType="1"/>
          </p:cNvSpPr>
          <p:nvPr/>
        </p:nvSpPr>
        <p:spPr bwMode="auto">
          <a:xfrm>
            <a:off x="7096125" y="4340225"/>
            <a:ext cx="393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Revalue Sales Order Cost</a:t>
            </a:r>
            <a:endParaRPr lang="en-US" smtClean="0">
              <a:latin typeface="+mj-lt"/>
            </a:endParaRP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PC-PR-190</a:t>
            </a:r>
            <a:endParaRPr lang="en-US" smtClean="0">
              <a:latin typeface="+mj-lt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1038" y="1881188"/>
            <a:ext cx="7780953" cy="2219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  <a:endParaRPr lang="en-US" smtClean="0">
              <a:latin typeface="+mj-lt"/>
            </a:endParaRP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PC-PR-030</a:t>
            </a:r>
            <a:endParaRPr lang="en-US" smtClean="0">
              <a:latin typeface="+mj-lt"/>
            </a:endParaRPr>
          </a:p>
        </p:txBody>
      </p:sp>
      <p:sp>
        <p:nvSpPr>
          <p:cNvPr id="5123" name="AutoShape 6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24" name="AutoShape 7"/>
          <p:cNvCxnSpPr>
            <a:cxnSpLocks noChangeShapeType="1"/>
            <a:stCxn id="5125" idx="3"/>
            <a:endCxn id="5123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5125" name="AutoShape 9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26" name="AutoShape 10"/>
          <p:cNvCxnSpPr>
            <a:cxnSpLocks noChangeShapeType="1"/>
            <a:stCxn id="5127" idx="3"/>
            <a:endCxn id="5125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5127" name="AutoShape 12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Routing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28" name="AutoShape 13"/>
          <p:cNvCxnSpPr>
            <a:cxnSpLocks noChangeShapeType="1"/>
            <a:stCxn id="5123" idx="2"/>
            <a:endCxn id="5129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5129" name="AutoShape 23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5131" name="AutoShape 1035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32" name="AutoShape 1036"/>
          <p:cNvCxnSpPr>
            <a:cxnSpLocks noChangeShapeType="1"/>
            <a:stCxn id="5133" idx="3"/>
            <a:endCxn id="5131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5133" name="AutoShape 1037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5134" name="AutoShape 1038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8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Cost Roll-Ups</a:t>
            </a:r>
            <a:endParaRPr lang="en-US" smtClean="0">
              <a:latin typeface="+mj-lt"/>
            </a:endParaRP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PC-PR-040</a:t>
            </a:r>
            <a:endParaRPr lang="en-US" smtClean="0">
              <a:latin typeface="+mj-lt"/>
            </a:endParaRP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2270125" y="1684338"/>
            <a:ext cx="1028700" cy="781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4000" b="1" dirty="0">
                <a:latin typeface="+mj-lt"/>
              </a:rPr>
              <a:t>A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1260475" y="3170238"/>
            <a:ext cx="1028700" cy="781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4000" b="1" dirty="0">
                <a:latin typeface="+mj-lt"/>
              </a:rPr>
              <a:t>B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3336925" y="3170238"/>
            <a:ext cx="1028700" cy="7810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4000" b="1" dirty="0">
                <a:latin typeface="+mj-lt"/>
              </a:rPr>
              <a:t>C</a:t>
            </a: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1774825" y="2922588"/>
            <a:ext cx="207645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V="1">
            <a:off x="2841625" y="2465388"/>
            <a:ext cx="0" cy="43815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2" name="Line 9"/>
          <p:cNvSpPr>
            <a:spLocks noChangeShapeType="1"/>
          </p:cNvSpPr>
          <p:nvPr/>
        </p:nvSpPr>
        <p:spPr bwMode="auto">
          <a:xfrm>
            <a:off x="1774825" y="2903538"/>
            <a:ext cx="0" cy="24765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3" name="Line 10"/>
          <p:cNvSpPr>
            <a:spLocks noChangeShapeType="1"/>
          </p:cNvSpPr>
          <p:nvPr/>
        </p:nvSpPr>
        <p:spPr bwMode="auto">
          <a:xfrm flipH="1">
            <a:off x="3859213" y="2903538"/>
            <a:ext cx="1587" cy="252412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54" name="Text Box 11"/>
          <p:cNvSpPr txBox="1">
            <a:spLocks noChangeArrowheads="1"/>
          </p:cNvSpPr>
          <p:nvPr/>
        </p:nvSpPr>
        <p:spPr bwMode="auto">
          <a:xfrm>
            <a:off x="708025" y="1665288"/>
            <a:ext cx="1676400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Item A = 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Manufactured</a:t>
            </a:r>
          </a:p>
        </p:txBody>
      </p:sp>
      <p:sp>
        <p:nvSpPr>
          <p:cNvPr id="6155" name="Text Box 15"/>
          <p:cNvSpPr txBox="1">
            <a:spLocks noChangeArrowheads="1"/>
          </p:cNvSpPr>
          <p:nvPr/>
        </p:nvSpPr>
        <p:spPr bwMode="auto">
          <a:xfrm>
            <a:off x="879475" y="3970338"/>
            <a:ext cx="3562350" cy="7032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Items B &amp; C = Purchased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Lower-Level Material cost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auto">
          <a:xfrm>
            <a:off x="4554538" y="1590675"/>
            <a:ext cx="1619250" cy="1803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Routing Cost Roll-up</a:t>
            </a:r>
            <a:r>
              <a:rPr lang="en-US" sz="1600">
                <a:latin typeface="+mj-lt"/>
              </a:rPr>
              <a:t> captures this-level labor, burden, and subcontract costs</a:t>
            </a:r>
          </a:p>
        </p:txBody>
      </p:sp>
      <p:sp>
        <p:nvSpPr>
          <p:cNvPr id="6157" name="Text Box 18"/>
          <p:cNvSpPr txBox="1">
            <a:spLocks noChangeArrowheads="1"/>
          </p:cNvSpPr>
          <p:nvPr/>
        </p:nvSpPr>
        <p:spPr bwMode="auto">
          <a:xfrm>
            <a:off x="6724650" y="1590675"/>
            <a:ext cx="1638300" cy="280076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Product Structure Cost Roll-Up</a:t>
            </a:r>
            <a:r>
              <a:rPr lang="en-US" sz="1600">
                <a:latin typeface="+mj-lt"/>
              </a:rPr>
              <a:t> captures lower-level material costs associated with manufactured item + This-Level costs</a:t>
            </a:r>
          </a:p>
        </p:txBody>
      </p:sp>
      <p:sp>
        <p:nvSpPr>
          <p:cNvPr id="6159" name="AutoShape 36"/>
          <p:cNvSpPr>
            <a:spLocks/>
          </p:cNvSpPr>
          <p:nvPr/>
        </p:nvSpPr>
        <p:spPr bwMode="auto">
          <a:xfrm>
            <a:off x="3983038" y="1590675"/>
            <a:ext cx="206375" cy="895350"/>
          </a:xfrm>
          <a:prstGeom prst="rightBracket">
            <a:avLst>
              <a:gd name="adj" fmla="val 36154"/>
            </a:avLst>
          </a:prstGeom>
          <a:noFill/>
          <a:ln w="28575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60" name="AutoShape 37"/>
          <p:cNvSpPr>
            <a:spLocks/>
          </p:cNvSpPr>
          <p:nvPr/>
        </p:nvSpPr>
        <p:spPr bwMode="auto">
          <a:xfrm>
            <a:off x="6084888" y="1590675"/>
            <a:ext cx="365125" cy="2882900"/>
          </a:xfrm>
          <a:prstGeom prst="rightBracket">
            <a:avLst>
              <a:gd name="adj" fmla="val 65797"/>
            </a:avLst>
          </a:prstGeom>
          <a:noFill/>
          <a:ln w="28575">
            <a:solidFill>
              <a:srgbClr val="FFC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Standard Costing Process</a:t>
            </a:r>
            <a:endParaRPr lang="en-US" smtClean="0">
              <a:latin typeface="+mj-lt"/>
            </a:endParaRP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PC-PR-050</a:t>
            </a:r>
            <a:endParaRPr lang="en-US" smtClean="0">
              <a:latin typeface="+mj-lt"/>
            </a:endParaRPr>
          </a:p>
        </p:txBody>
      </p:sp>
      <p:sp>
        <p:nvSpPr>
          <p:cNvPr id="7172" name="AutoShape 7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 to GL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73" name="AutoShape 8"/>
          <p:cNvCxnSpPr>
            <a:cxnSpLocks noChangeShapeType="1"/>
            <a:stCxn id="7174" idx="3"/>
            <a:endCxn id="7172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174" name="AutoShape 9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Product Struct.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75" name="AutoShape 10"/>
          <p:cNvCxnSpPr>
            <a:cxnSpLocks noChangeShapeType="1"/>
            <a:stCxn id="7176" idx="3"/>
            <a:endCxn id="7174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176" name="AutoShape 11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Roll Up</a:t>
            </a:r>
          </a:p>
          <a:p>
            <a:r>
              <a:rPr lang="en-US" sz="1800" b="1">
                <a:latin typeface="+mj-lt"/>
              </a:rPr>
              <a:t>Routing Costs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(14.13.13)</a:t>
            </a:r>
            <a:endParaRPr lang="en-US" sz="15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77" name="AutoShape 12"/>
          <p:cNvCxnSpPr>
            <a:cxnSpLocks noChangeShapeType="1"/>
            <a:stCxn id="7172" idx="2"/>
            <a:endCxn id="7178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7178" name="AutoShape 13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+mj-lt"/>
              </a:rPr>
            </a:br>
            <a:r>
              <a:rPr lang="en-US" sz="1800" b="1">
                <a:solidFill>
                  <a:srgbClr val="5A87C6"/>
                </a:solidFill>
                <a:latin typeface="+mj-lt"/>
              </a:rPr>
              <a:t>GL Costs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7179" name="AutoShape 14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Sales Orders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80" name="AutoShape 15"/>
          <p:cNvCxnSpPr>
            <a:cxnSpLocks noChangeShapeType="1"/>
            <a:stCxn id="7181" idx="3"/>
            <a:endCxn id="7179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7181" name="AutoShape 16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+mj-lt"/>
              </a:rPr>
              <a:t>Revalue WIP</a:t>
            </a:r>
            <a:endParaRPr lang="en-US" sz="1600" b="1">
              <a:solidFill>
                <a:srgbClr val="5A87C6"/>
              </a:solidFill>
              <a:latin typeface="+mj-lt"/>
            </a:endParaRPr>
          </a:p>
        </p:txBody>
      </p:sp>
      <p:cxnSp>
        <p:nvCxnSpPr>
          <p:cNvPr id="7182" name="AutoShape 17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Routing Cost Roll-Up Calculations</a:t>
            </a:r>
            <a:endParaRPr lang="en-US" smtClean="0">
              <a:latin typeface="+mj-lt"/>
            </a:endParaRP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PC-PR-060</a:t>
            </a:r>
            <a:endParaRPr lang="en-US" smtClean="0">
              <a:latin typeface="+mj-lt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204913"/>
            <a:ext cx="5605463" cy="369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09600" y="3305175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8198" name="Picture 6" descr="Routing Maint Yield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3725" y="2014538"/>
            <a:ext cx="463708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Work Center Main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2733675"/>
            <a:ext cx="462915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2800350" y="4581525"/>
            <a:ext cx="1504950" cy="3905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2667000" y="5429250"/>
            <a:ext cx="10287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305050" y="3752850"/>
            <a:ext cx="1419225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476750" y="5838825"/>
            <a:ext cx="146685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7143750" y="5181600"/>
            <a:ext cx="1543050" cy="87630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mtClean="0">
                <a:latin typeface="+mj-lt"/>
              </a:rPr>
              <a:t>Labor Cost Per Operation</a:t>
            </a:r>
          </a:p>
          <a:p>
            <a:r>
              <a:rPr lang="en-US" smtClean="0">
                <a:latin typeface="+mj-lt"/>
              </a:rPr>
              <a:t>Set-Up Cost = (Set-Up Hrs / Order Qty) x WC Set-Up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Run Cost = Run Hrs x WC Labor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Labor Cost = Set-Up Cost + Run Cost</a:t>
            </a:r>
          </a:p>
          <a:p>
            <a:endParaRPr lang="en-US" smtClean="0">
              <a:latin typeface="+mj-lt"/>
            </a:endParaRPr>
          </a:p>
          <a:p>
            <a:r>
              <a:rPr lang="en-US" smtClean="0">
                <a:latin typeface="+mj-lt"/>
              </a:rPr>
              <a:t>Labor Burden Cost Per Operation</a:t>
            </a:r>
          </a:p>
          <a:p>
            <a:r>
              <a:rPr lang="en-US" smtClean="0">
                <a:latin typeface="+mj-lt"/>
              </a:rPr>
              <a:t>Set-Up Burden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= (Set-Up Hrs / Order Qty) x WC Lbr Bdn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% = (Set-Up Hrs / Order Qty) x WC Set-Up Rate x WC Lbr Bdn%</a:t>
            </a:r>
          </a:p>
          <a:p>
            <a:r>
              <a:rPr lang="en-US" smtClean="0">
                <a:latin typeface="+mj-lt"/>
              </a:rPr>
              <a:t>Run Cost Burden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= Run Hrs x WC Lbr Bdn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Burden % = Run Hrs x WC Lbr Rate x WC Lbr Bdn%</a:t>
            </a:r>
          </a:p>
          <a:p>
            <a:endParaRPr lang="en-US" smtClean="0">
              <a:latin typeface="+mj-lt"/>
            </a:endParaRPr>
          </a:p>
          <a:p>
            <a:r>
              <a:rPr lang="en-US" smtClean="0">
                <a:latin typeface="+mj-lt"/>
              </a:rPr>
              <a:t>Machine Burden Cost Per Operation</a:t>
            </a:r>
          </a:p>
          <a:p>
            <a:r>
              <a:rPr lang="en-US" smtClean="0">
                <a:latin typeface="+mj-lt"/>
              </a:rPr>
              <a:t>Set-Up = (Set-Up Hrs / Order Qty) x (Mach / Op) x WC Mach Bdn Rate</a:t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Run = Run Hrs x WC Mach Bdn Rate</a:t>
            </a:r>
            <a:endParaRPr lang="en-US" dirty="0" smtClean="0">
              <a:latin typeface="+mj-lt"/>
            </a:endParaRPr>
          </a:p>
        </p:txBody>
      </p:sp>
      <p:sp>
        <p:nvSpPr>
          <p:cNvPr id="9218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Routing Cost Calculations: Review</a:t>
            </a:r>
            <a:endParaRPr lang="en-US" smtClean="0">
              <a:latin typeface="+mj-lt"/>
            </a:endParaRP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PC-PR-070</a:t>
            </a:r>
            <a:endParaRPr lang="en-US" smtClean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Routing Cost Roll-Up</a:t>
            </a:r>
            <a:endParaRPr lang="en-US" smtClean="0">
              <a:latin typeface="+mj-lt"/>
            </a:endParaRP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PC-PR-080</a:t>
            </a:r>
            <a:endParaRPr lang="en-US" smtClean="0">
              <a:latin typeface="+mj-lt"/>
            </a:endParaRPr>
          </a:p>
        </p:txBody>
      </p:sp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8713" y="1090613"/>
            <a:ext cx="6872287" cy="4891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Standard Costing Process</a:t>
            </a:r>
            <a:endParaRPr lang="en-US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PC-PR-090</a:t>
            </a:r>
            <a:endParaRPr lang="en-US" smtClean="0"/>
          </a:p>
        </p:txBody>
      </p:sp>
      <p:sp>
        <p:nvSpPr>
          <p:cNvPr id="11268" name="AutoShape 11"/>
          <p:cNvSpPr>
            <a:spLocks noChangeArrowheads="1"/>
          </p:cNvSpPr>
          <p:nvPr/>
        </p:nvSpPr>
        <p:spPr bwMode="auto">
          <a:xfrm>
            <a:off x="626745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Move Current</a:t>
            </a:r>
            <a:br>
              <a:rPr lang="en-US" sz="1800" b="1">
                <a:solidFill>
                  <a:srgbClr val="5A87C6"/>
                </a:solidFill>
                <a:latin typeface="Arial" charset="0"/>
              </a:rPr>
            </a:br>
            <a:r>
              <a:rPr lang="en-US" sz="1800" b="1">
                <a:solidFill>
                  <a:srgbClr val="5A87C6"/>
                </a:solidFill>
                <a:latin typeface="Arial" charset="0"/>
              </a:rPr>
              <a:t>Costs to GL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69" name="AutoShape 12"/>
          <p:cNvCxnSpPr>
            <a:cxnSpLocks noChangeShapeType="1"/>
            <a:stCxn id="11270" idx="3"/>
            <a:endCxn id="11268" idx="1"/>
          </p:cNvCxnSpPr>
          <p:nvPr/>
        </p:nvCxnSpPr>
        <p:spPr bwMode="auto">
          <a:xfrm>
            <a:off x="5467350" y="2087563"/>
            <a:ext cx="78105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0" name="AutoShape 13"/>
          <p:cNvSpPr>
            <a:spLocks noChangeArrowheads="1"/>
          </p:cNvSpPr>
          <p:nvPr/>
        </p:nvSpPr>
        <p:spPr bwMode="auto">
          <a:xfrm>
            <a:off x="36195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latin typeface="Arial" charset="0"/>
              </a:rPr>
              <a:t>Roll Up</a:t>
            </a:r>
          </a:p>
          <a:p>
            <a:pPr eaLnBrk="0" hangingPunct="0"/>
            <a:r>
              <a:rPr lang="en-US" sz="1800" b="1">
                <a:latin typeface="Arial" charset="0"/>
              </a:rPr>
              <a:t>Product Struct.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Costs 13.12.13</a:t>
            </a:r>
            <a:endParaRPr lang="en-US" sz="1600" b="1">
              <a:latin typeface="Arial" charset="0"/>
            </a:endParaRPr>
          </a:p>
        </p:txBody>
      </p:sp>
      <p:cxnSp>
        <p:nvCxnSpPr>
          <p:cNvPr id="11271" name="AutoShape 14"/>
          <p:cNvCxnSpPr>
            <a:cxnSpLocks noChangeShapeType="1"/>
            <a:stCxn id="11272" idx="3"/>
            <a:endCxn id="11270" idx="1"/>
          </p:cNvCxnSpPr>
          <p:nvPr/>
        </p:nvCxnSpPr>
        <p:spPr bwMode="auto">
          <a:xfrm>
            <a:off x="2838450" y="20875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2" name="AutoShape 15"/>
          <p:cNvSpPr>
            <a:spLocks noChangeArrowheads="1"/>
          </p:cNvSpPr>
          <p:nvPr/>
        </p:nvSpPr>
        <p:spPr bwMode="auto">
          <a:xfrm>
            <a:off x="990600" y="16303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Roll Up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Routing Costs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73" name="AutoShape 16"/>
          <p:cNvCxnSpPr>
            <a:cxnSpLocks noChangeShapeType="1"/>
            <a:stCxn id="11268" idx="2"/>
            <a:endCxn id="11274" idx="0"/>
          </p:cNvCxnSpPr>
          <p:nvPr/>
        </p:nvCxnSpPr>
        <p:spPr bwMode="auto">
          <a:xfrm rot="5400000">
            <a:off x="4114800" y="334963"/>
            <a:ext cx="838200" cy="52959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1274" name="AutoShape 17"/>
          <p:cNvSpPr>
            <a:spLocks noChangeArrowheads="1"/>
          </p:cNvSpPr>
          <p:nvPr/>
        </p:nvSpPr>
        <p:spPr bwMode="auto">
          <a:xfrm>
            <a:off x="971550" y="34210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Freeze</a:t>
            </a:r>
            <a:br>
              <a:rPr lang="en-US" sz="1800" b="1">
                <a:solidFill>
                  <a:srgbClr val="5A87C6"/>
                </a:solidFill>
                <a:latin typeface="Arial" charset="0"/>
              </a:rPr>
            </a:br>
            <a:r>
              <a:rPr lang="en-US" sz="1800" b="1">
                <a:solidFill>
                  <a:srgbClr val="5A87C6"/>
                </a:solidFill>
                <a:latin typeface="Arial" charset="0"/>
              </a:rPr>
              <a:t>GL Costs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sp>
        <p:nvSpPr>
          <p:cNvPr id="11275" name="AutoShape 18"/>
          <p:cNvSpPr>
            <a:spLocks noChangeArrowheads="1"/>
          </p:cNvSpPr>
          <p:nvPr/>
        </p:nvSpPr>
        <p:spPr bwMode="auto">
          <a:xfrm>
            <a:off x="62674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Revalue</a:t>
            </a:r>
          </a:p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Sales Orders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76" name="AutoShape 19"/>
          <p:cNvCxnSpPr>
            <a:cxnSpLocks noChangeShapeType="1"/>
            <a:stCxn id="11277" idx="3"/>
            <a:endCxn id="11275" idx="1"/>
          </p:cNvCxnSpPr>
          <p:nvPr/>
        </p:nvCxnSpPr>
        <p:spPr bwMode="auto">
          <a:xfrm>
            <a:off x="5486400" y="380206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  <p:sp>
        <p:nvSpPr>
          <p:cNvPr id="11277" name="AutoShape 20"/>
          <p:cNvSpPr>
            <a:spLocks noChangeArrowheads="1"/>
          </p:cNvSpPr>
          <p:nvPr/>
        </p:nvSpPr>
        <p:spPr bwMode="auto">
          <a:xfrm>
            <a:off x="3638550" y="3344863"/>
            <a:ext cx="18288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A87C6"/>
            </a:solidFill>
            <a:round/>
            <a:headEnd/>
            <a:tailEnd/>
          </a:ln>
          <a:effectLst>
            <a:prstShdw prst="shdw17" dist="17961" dir="13500000">
              <a:srgbClr val="365177"/>
            </a:prstShdw>
          </a:effectLst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5A87C6"/>
                </a:solidFill>
                <a:latin typeface="Arial" charset="0"/>
              </a:rPr>
              <a:t>Revalue WIP</a:t>
            </a:r>
            <a:endParaRPr lang="en-US" sz="1600" b="1">
              <a:solidFill>
                <a:srgbClr val="5A87C6"/>
              </a:solidFill>
              <a:latin typeface="Arial" charset="0"/>
            </a:endParaRPr>
          </a:p>
        </p:txBody>
      </p:sp>
      <p:cxnSp>
        <p:nvCxnSpPr>
          <p:cNvPr id="11278" name="AutoShape 21"/>
          <p:cNvCxnSpPr>
            <a:cxnSpLocks noChangeShapeType="1"/>
          </p:cNvCxnSpPr>
          <p:nvPr/>
        </p:nvCxnSpPr>
        <p:spPr bwMode="auto">
          <a:xfrm>
            <a:off x="2867025" y="3821113"/>
            <a:ext cx="762000" cy="0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1424</TotalTime>
  <Words>364</Words>
  <Application>Microsoft PowerPoint</Application>
  <PresentationFormat>On-screen Show (4:3)</PresentationFormat>
  <Paragraphs>175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Tahoma</vt:lpstr>
      <vt:lpstr>Arial</vt:lpstr>
      <vt:lpstr>Webdings</vt:lpstr>
      <vt:lpstr>Times New Roman</vt:lpstr>
      <vt:lpstr>Helvetica</vt:lpstr>
      <vt:lpstr>QAD 2010 Template</vt:lpstr>
      <vt:lpstr>Product Costing Topics</vt:lpstr>
      <vt:lpstr>Product Costing Overview</vt:lpstr>
      <vt:lpstr>Standard Costing Process</vt:lpstr>
      <vt:lpstr>Cost Roll-Ups</vt:lpstr>
      <vt:lpstr>Standard Costing Process</vt:lpstr>
      <vt:lpstr>Routing Cost Roll-Up Calculations</vt:lpstr>
      <vt:lpstr>Routing Cost Calculations: Review</vt:lpstr>
      <vt:lpstr>Routing Cost Roll-Up</vt:lpstr>
      <vt:lpstr>Standard Costing Process</vt:lpstr>
      <vt:lpstr>Product Structure Cost Roll-Up</vt:lpstr>
      <vt:lpstr>Product Structure Cost Report</vt:lpstr>
      <vt:lpstr>Standard Costing Process</vt:lpstr>
      <vt:lpstr>Current Cost Set Move to GL Set</vt:lpstr>
      <vt:lpstr>Hands-On Exercise</vt:lpstr>
      <vt:lpstr>Standard Costing Process</vt:lpstr>
      <vt:lpstr>Cost Roll-Up Freeze/Unfreeze</vt:lpstr>
      <vt:lpstr>Standard Costing Process</vt:lpstr>
      <vt:lpstr>Revalue WIP</vt:lpstr>
      <vt:lpstr>Standard Costing Process</vt:lpstr>
      <vt:lpstr>Revalue Sales Order Cost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101</cp:revision>
  <cp:lastPrinted>2000-01-19T02:19:43Z</cp:lastPrinted>
  <dcterms:created xsi:type="dcterms:W3CDTF">1998-03-17T23:27:45Z</dcterms:created>
  <dcterms:modified xsi:type="dcterms:W3CDTF">2011-02-11T22:24:36Z</dcterms:modified>
</cp:coreProperties>
</file>