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46" r:id="rId1"/>
  </p:sldMasterIdLst>
  <p:notesMasterIdLst>
    <p:notesMasterId r:id="rId72"/>
  </p:notesMasterIdLst>
  <p:handoutMasterIdLst>
    <p:handoutMasterId r:id="rId73"/>
  </p:handoutMasterIdLst>
  <p:sldIdLst>
    <p:sldId id="443" r:id="rId2"/>
    <p:sldId id="428" r:id="rId3"/>
    <p:sldId id="418" r:id="rId4"/>
    <p:sldId id="363" r:id="rId5"/>
    <p:sldId id="407" r:id="rId6"/>
    <p:sldId id="419" r:id="rId7"/>
    <p:sldId id="347" r:id="rId8"/>
    <p:sldId id="400" r:id="rId9"/>
    <p:sldId id="429" r:id="rId10"/>
    <p:sldId id="401" r:id="rId11"/>
    <p:sldId id="395" r:id="rId12"/>
    <p:sldId id="461" r:id="rId13"/>
    <p:sldId id="402" r:id="rId14"/>
    <p:sldId id="430" r:id="rId15"/>
    <p:sldId id="364" r:id="rId16"/>
    <p:sldId id="472" r:id="rId17"/>
    <p:sldId id="366" r:id="rId18"/>
    <p:sldId id="367" r:id="rId19"/>
    <p:sldId id="473" r:id="rId20"/>
    <p:sldId id="396" r:id="rId21"/>
    <p:sldId id="399" r:id="rId22"/>
    <p:sldId id="427" r:id="rId23"/>
    <p:sldId id="474" r:id="rId24"/>
    <p:sldId id="403" r:id="rId25"/>
    <p:sldId id="357" r:id="rId26"/>
    <p:sldId id="404" r:id="rId27"/>
    <p:sldId id="286" r:id="rId28"/>
    <p:sldId id="480" r:id="rId29"/>
    <p:sldId id="412" r:id="rId30"/>
    <p:sldId id="287" r:id="rId31"/>
    <p:sldId id="444" r:id="rId32"/>
    <p:sldId id="445" r:id="rId33"/>
    <p:sldId id="446" r:id="rId34"/>
    <p:sldId id="475" r:id="rId35"/>
    <p:sldId id="434" r:id="rId36"/>
    <p:sldId id="447" r:id="rId37"/>
    <p:sldId id="448" r:id="rId38"/>
    <p:sldId id="449" r:id="rId39"/>
    <p:sldId id="476" r:id="rId40"/>
    <p:sldId id="413" r:id="rId41"/>
    <p:sldId id="450" r:id="rId42"/>
    <p:sldId id="435" r:id="rId43"/>
    <p:sldId id="369" r:id="rId44"/>
    <p:sldId id="370" r:id="rId45"/>
    <p:sldId id="478" r:id="rId46"/>
    <p:sldId id="365" r:id="rId47"/>
    <p:sldId id="479" r:id="rId48"/>
    <p:sldId id="368" r:id="rId49"/>
    <p:sldId id="371" r:id="rId50"/>
    <p:sldId id="397" r:id="rId51"/>
    <p:sldId id="451" r:id="rId52"/>
    <p:sldId id="452" r:id="rId53"/>
    <p:sldId id="453" r:id="rId54"/>
    <p:sldId id="438" r:id="rId55"/>
    <p:sldId id="481" r:id="rId56"/>
    <p:sldId id="388" r:id="rId57"/>
    <p:sldId id="455" r:id="rId58"/>
    <p:sldId id="454" r:id="rId59"/>
    <p:sldId id="482" r:id="rId60"/>
    <p:sldId id="372" r:id="rId61"/>
    <p:sldId id="442" r:id="rId62"/>
    <p:sldId id="483" r:id="rId63"/>
    <p:sldId id="374" r:id="rId64"/>
    <p:sldId id="417" r:id="rId65"/>
    <p:sldId id="415" r:id="rId66"/>
    <p:sldId id="408" r:id="rId67"/>
    <p:sldId id="409" r:id="rId68"/>
    <p:sldId id="410" r:id="rId69"/>
    <p:sldId id="416" r:id="rId70"/>
    <p:sldId id="411" r:id="rId71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5613" indent="1588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2813" indent="1588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0013" indent="1588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7213" indent="1588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9933FF"/>
    <a:srgbClr val="009999"/>
    <a:srgbClr val="800080"/>
    <a:srgbClr val="CC66FF"/>
    <a:srgbClr val="00CC99"/>
    <a:srgbClr val="43699C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975" autoAdjust="0"/>
    <p:restoredTop sz="94660"/>
  </p:normalViewPr>
  <p:slideViewPr>
    <p:cSldViewPr snapToGrid="0">
      <p:cViewPr>
        <p:scale>
          <a:sx n="100" d="100"/>
          <a:sy n="100" d="100"/>
        </p:scale>
        <p:origin x="-126" y="-174"/>
      </p:cViewPr>
      <p:guideLst>
        <p:guide orient="horz" pos="942"/>
        <p:guide pos="5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1952"/>
    </p:cViewPr>
  </p:sorterViewPr>
  <p:notesViewPr>
    <p:cSldViewPr snapToGrid="0">
      <p:cViewPr varScale="1">
        <p:scale>
          <a:sx n="37" d="100"/>
          <a:sy n="37" d="100"/>
        </p:scale>
        <p:origin x="-1470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02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02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02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ED7D4A86-580E-4E16-92DA-614118F140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4756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0"/>
            <a:r>
              <a:rPr lang="en-US" noProof="0" smtClean="0"/>
              <a:t>Second level</a:t>
            </a:r>
          </a:p>
          <a:p>
            <a:pPr lvl="0"/>
            <a:r>
              <a:rPr lang="en-US" noProof="0" smtClean="0"/>
              <a:t>Third level</a:t>
            </a:r>
          </a:p>
          <a:p>
            <a:pPr lvl="0"/>
            <a:r>
              <a:rPr lang="en-US" noProof="0" smtClean="0"/>
              <a:t>Fourth level</a:t>
            </a:r>
          </a:p>
          <a:p>
            <a:pPr lvl="0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7966A4B-6D98-4F45-9A8C-A3E93B5A68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5909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PC-SU-</a:t>
            </a:r>
            <a:endParaRPr lang="en-US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PC-SU-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mtClean="0"/>
              <a:t>This course is part of a series that covers all aspects of QAD product costing and cost management – the courses are:</a:t>
            </a:r>
          </a:p>
          <a:p>
            <a:pPr lvl="1"/>
            <a:r>
              <a:rPr lang="en-US" smtClean="0"/>
              <a:t>Introduction to Product Costing</a:t>
            </a:r>
          </a:p>
          <a:p>
            <a:pPr lvl="1"/>
            <a:r>
              <a:rPr lang="en-US" smtClean="0"/>
              <a:t>Product Costing (this course)</a:t>
            </a:r>
          </a:p>
          <a:p>
            <a:pPr lvl="1"/>
            <a:r>
              <a:rPr lang="en-US" smtClean="0"/>
              <a:t>Work Order Costing</a:t>
            </a:r>
          </a:p>
          <a:p>
            <a:pPr lvl="1"/>
            <a:r>
              <a:rPr lang="en-US" smtClean="0"/>
              <a:t>Advanced Repetitive Costing</a:t>
            </a:r>
          </a:p>
          <a:p>
            <a:pPr lvl="1"/>
            <a:r>
              <a:rPr lang="en-US" smtClean="0"/>
              <a:t>Distribution Costing (Purchasing &amp; Sales Orders)</a:t>
            </a:r>
          </a:p>
          <a:p>
            <a:pPr lvl="1"/>
            <a:r>
              <a:rPr lang="en-US" smtClean="0"/>
              <a:t>Cost Management</a:t>
            </a:r>
          </a:p>
          <a:p>
            <a:pPr lvl="1"/>
            <a:r>
              <a:rPr lang="en-US" smtClean="0"/>
              <a:t>Average Costing</a:t>
            </a:r>
          </a:p>
          <a:p>
            <a:pPr lvl="1"/>
            <a:r>
              <a:rPr lang="en-US" smtClean="0"/>
              <a:t>Period Costing</a:t>
            </a:r>
          </a:p>
          <a:p>
            <a:pPr lvl="1"/>
            <a:r>
              <a:rPr lang="en-US" smtClean="0"/>
              <a:t>Co-By Product Costing</a:t>
            </a:r>
          </a:p>
          <a:p>
            <a:pPr lvl="1"/>
            <a:r>
              <a:rPr lang="en-US" smtClean="0"/>
              <a:t>Periodic Costing</a:t>
            </a:r>
            <a:endParaRPr lang="en-US" dirty="0" smtClean="0"/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Courses</a:t>
            </a:r>
            <a:endParaRPr lang="en-US" smtClean="0"/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PC-SU-010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2" name="Rectangle 103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Standard Costing Setup</a:t>
            </a:r>
            <a:endParaRPr lang="en-US" smtClean="0"/>
          </a:p>
        </p:txBody>
      </p:sp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PC-SU-100</a:t>
            </a:r>
            <a:endParaRPr lang="en-US" smtClean="0"/>
          </a:p>
        </p:txBody>
      </p:sp>
      <p:sp>
        <p:nvSpPr>
          <p:cNvPr id="12291" name="AutoShape 1027"/>
          <p:cNvSpPr>
            <a:spLocks noChangeArrowheads="1"/>
          </p:cNvSpPr>
          <p:nvPr/>
        </p:nvSpPr>
        <p:spPr bwMode="auto">
          <a:xfrm>
            <a:off x="5969000" y="15684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latin typeface="+mj-lt"/>
              </a:rPr>
              <a:t>Work Order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Control </a:t>
            </a:r>
            <a:br>
              <a:rPr lang="en-US" sz="1800" b="1">
                <a:latin typeface="+mj-lt"/>
              </a:rPr>
            </a:br>
            <a:r>
              <a:rPr lang="en-US" sz="1700" b="1">
                <a:latin typeface="+mj-lt"/>
              </a:rPr>
              <a:t>(16.24)</a:t>
            </a:r>
          </a:p>
        </p:txBody>
      </p:sp>
      <p:cxnSp>
        <p:nvCxnSpPr>
          <p:cNvPr id="12292" name="AutoShape 1028"/>
          <p:cNvCxnSpPr>
            <a:cxnSpLocks noChangeShapeType="1"/>
            <a:stCxn id="12293" idx="3"/>
            <a:endCxn id="12291" idx="1"/>
          </p:cNvCxnSpPr>
          <p:nvPr/>
        </p:nvCxnSpPr>
        <p:spPr bwMode="auto">
          <a:xfrm>
            <a:off x="5378450" y="202565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2293" name="AutoShape 1029"/>
          <p:cNvSpPr>
            <a:spLocks noChangeArrowheads="1"/>
          </p:cNvSpPr>
          <p:nvPr/>
        </p:nvSpPr>
        <p:spPr bwMode="auto">
          <a:xfrm>
            <a:off x="3530600" y="15684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Inventory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Control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12294" name="AutoShape 1030"/>
          <p:cNvCxnSpPr>
            <a:cxnSpLocks noChangeShapeType="1"/>
            <a:stCxn id="12295" idx="3"/>
            <a:endCxn id="12293" idx="1"/>
          </p:cNvCxnSpPr>
          <p:nvPr/>
        </p:nvCxnSpPr>
        <p:spPr bwMode="auto">
          <a:xfrm>
            <a:off x="3092450" y="2025650"/>
            <a:ext cx="4191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2295" name="AutoShape 1031"/>
          <p:cNvSpPr>
            <a:spLocks noChangeArrowheads="1"/>
          </p:cNvSpPr>
          <p:nvPr/>
        </p:nvSpPr>
        <p:spPr bwMode="auto">
          <a:xfrm>
            <a:off x="1244600" y="15684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Review 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Accounts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sp>
        <p:nvSpPr>
          <p:cNvPr id="12296" name="AutoShape 1032"/>
          <p:cNvSpPr>
            <a:spLocks noChangeArrowheads="1"/>
          </p:cNvSpPr>
          <p:nvPr/>
        </p:nvSpPr>
        <p:spPr bwMode="auto">
          <a:xfrm>
            <a:off x="3530600" y="50546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Product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Structure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sp>
        <p:nvSpPr>
          <p:cNvPr id="12297" name="AutoShape 1033"/>
          <p:cNvSpPr>
            <a:spLocks noChangeArrowheads="1"/>
          </p:cNvSpPr>
          <p:nvPr/>
        </p:nvSpPr>
        <p:spPr bwMode="auto">
          <a:xfrm>
            <a:off x="5969000" y="33210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Work Center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12298" name="AutoShape 1034"/>
          <p:cNvCxnSpPr>
            <a:cxnSpLocks noChangeShapeType="1"/>
            <a:stCxn id="12299" idx="3"/>
            <a:endCxn id="12297" idx="1"/>
          </p:cNvCxnSpPr>
          <p:nvPr/>
        </p:nvCxnSpPr>
        <p:spPr bwMode="auto">
          <a:xfrm>
            <a:off x="5378450" y="377825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2299" name="AutoShape 1035"/>
          <p:cNvSpPr>
            <a:spLocks noChangeArrowheads="1"/>
          </p:cNvSpPr>
          <p:nvPr/>
        </p:nvSpPr>
        <p:spPr bwMode="auto">
          <a:xfrm>
            <a:off x="3530600" y="33210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Department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12300" name="AutoShape 1036"/>
          <p:cNvCxnSpPr>
            <a:cxnSpLocks noChangeShapeType="1"/>
            <a:stCxn id="12291" idx="2"/>
            <a:endCxn id="12304" idx="0"/>
          </p:cNvCxnSpPr>
          <p:nvPr/>
        </p:nvCxnSpPr>
        <p:spPr bwMode="auto">
          <a:xfrm rot="5400000">
            <a:off x="4121150" y="539750"/>
            <a:ext cx="80010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12301" name="AutoShape 1037"/>
          <p:cNvCxnSpPr>
            <a:cxnSpLocks noChangeShapeType="1"/>
            <a:stCxn id="12297" idx="2"/>
            <a:endCxn id="12306" idx="0"/>
          </p:cNvCxnSpPr>
          <p:nvPr/>
        </p:nvCxnSpPr>
        <p:spPr bwMode="auto">
          <a:xfrm rot="5400000">
            <a:off x="4130675" y="2282825"/>
            <a:ext cx="78105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12303" name="AutoShape 1039"/>
          <p:cNvCxnSpPr>
            <a:cxnSpLocks noChangeShapeType="1"/>
          </p:cNvCxnSpPr>
          <p:nvPr/>
        </p:nvCxnSpPr>
        <p:spPr bwMode="auto">
          <a:xfrm>
            <a:off x="2959100" y="375920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2304" name="AutoShape 1040"/>
          <p:cNvSpPr>
            <a:spLocks noChangeArrowheads="1"/>
          </p:cNvSpPr>
          <p:nvPr/>
        </p:nvSpPr>
        <p:spPr bwMode="auto">
          <a:xfrm>
            <a:off x="1244600" y="33210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Item Data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12305" name="AutoShape 1041"/>
          <p:cNvCxnSpPr>
            <a:cxnSpLocks noChangeShapeType="1"/>
          </p:cNvCxnSpPr>
          <p:nvPr/>
        </p:nvCxnSpPr>
        <p:spPr bwMode="auto">
          <a:xfrm>
            <a:off x="2959100" y="551180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2306" name="AutoShape 1042"/>
          <p:cNvSpPr>
            <a:spLocks noChangeArrowheads="1"/>
          </p:cNvSpPr>
          <p:nvPr/>
        </p:nvSpPr>
        <p:spPr bwMode="auto">
          <a:xfrm>
            <a:off x="1244600" y="50546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Routing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Control</a:t>
            </a:r>
            <a:endParaRPr lang="en-US" smtClean="0"/>
          </a:p>
        </p:txBody>
      </p:sp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PC-SU-110</a:t>
            </a:r>
            <a:endParaRPr lang="en-US" smtClean="0"/>
          </a:p>
        </p:txBody>
      </p:sp>
      <p:pic>
        <p:nvPicPr>
          <p:cNvPr id="13315" name="Picture 209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7050" y="2476500"/>
            <a:ext cx="443865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1190" name="Text Box 1030"/>
          <p:cNvSpPr txBox="1">
            <a:spLocks noChangeArrowheads="1"/>
          </p:cNvSpPr>
          <p:nvPr/>
        </p:nvSpPr>
        <p:spPr bwMode="auto">
          <a:xfrm>
            <a:off x="4560888" y="4251325"/>
            <a:ext cx="3668712" cy="16240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82880" tIns="91440" bIns="91440">
            <a:sp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295" algn="l"/>
              </a:tabLst>
              <a:defRPr/>
            </a:pPr>
            <a:r>
              <a:rPr lang="en-US" sz="1700" b="1" dirty="0">
                <a:latin typeface="+mj-lt"/>
              </a:rPr>
              <a:t> Determines when labor and burden variances are posted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4295" algn="l"/>
              </a:tabLst>
              <a:defRPr/>
            </a:pPr>
            <a:r>
              <a:rPr lang="en-US" sz="1700" b="1" dirty="0">
                <a:latin typeface="+mj-lt"/>
              </a:rPr>
              <a:t> Important if labor is reported by shift and operations span shifts</a:t>
            </a:r>
            <a:endParaRPr lang="en-US" sz="2300" dirty="0">
              <a:latin typeface="+mj-lt"/>
            </a:endParaRPr>
          </a:p>
        </p:txBody>
      </p:sp>
      <p:sp>
        <p:nvSpPr>
          <p:cNvPr id="13318" name="Rectangle 1032"/>
          <p:cNvSpPr>
            <a:spLocks noChangeArrowheads="1"/>
          </p:cNvSpPr>
          <p:nvPr/>
        </p:nvSpPr>
        <p:spPr bwMode="auto">
          <a:xfrm>
            <a:off x="2012950" y="3263900"/>
            <a:ext cx="1771650" cy="2762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3319" name="AutoShape 1033"/>
          <p:cNvCxnSpPr>
            <a:cxnSpLocks noChangeShapeType="1"/>
            <a:stCxn id="221190" idx="1"/>
            <a:endCxn id="13318" idx="3"/>
          </p:cNvCxnSpPr>
          <p:nvPr/>
        </p:nvCxnSpPr>
        <p:spPr bwMode="auto">
          <a:xfrm rot="10800000">
            <a:off x="3784600" y="3402013"/>
            <a:ext cx="776288" cy="166052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33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Hands-On Exercise</a:t>
            </a:r>
            <a:endParaRPr lang="en-US" smtClean="0"/>
          </a:p>
        </p:txBody>
      </p:sp>
      <p:pic>
        <p:nvPicPr>
          <p:cNvPr id="14339" name="Picture 47" descr="hand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03388"/>
            <a:ext cx="91440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4" name="Rectangle 206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Standard Costing Setup</a:t>
            </a:r>
            <a:endParaRPr lang="en-US" smtClean="0"/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PC-SU-120</a:t>
            </a:r>
            <a:endParaRPr lang="en-US" smtClean="0"/>
          </a:p>
        </p:txBody>
      </p:sp>
      <p:sp>
        <p:nvSpPr>
          <p:cNvPr id="15363" name="AutoShape 2051"/>
          <p:cNvSpPr>
            <a:spLocks noChangeArrowheads="1"/>
          </p:cNvSpPr>
          <p:nvPr/>
        </p:nvSpPr>
        <p:spPr bwMode="auto">
          <a:xfrm>
            <a:off x="6000750" y="157321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Work Order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Control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15364" name="AutoShape 2052"/>
          <p:cNvCxnSpPr>
            <a:cxnSpLocks noChangeShapeType="1"/>
            <a:stCxn id="15365" idx="3"/>
            <a:endCxn id="15363" idx="1"/>
          </p:cNvCxnSpPr>
          <p:nvPr/>
        </p:nvCxnSpPr>
        <p:spPr bwMode="auto">
          <a:xfrm>
            <a:off x="5410200" y="2030413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5365" name="AutoShape 2053"/>
          <p:cNvSpPr>
            <a:spLocks noChangeArrowheads="1"/>
          </p:cNvSpPr>
          <p:nvPr/>
        </p:nvSpPr>
        <p:spPr bwMode="auto">
          <a:xfrm>
            <a:off x="3562350" y="157321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Inventory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Control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15366" name="AutoShape 2054"/>
          <p:cNvCxnSpPr>
            <a:cxnSpLocks noChangeShapeType="1"/>
            <a:stCxn id="15367" idx="3"/>
            <a:endCxn id="15365" idx="1"/>
          </p:cNvCxnSpPr>
          <p:nvPr/>
        </p:nvCxnSpPr>
        <p:spPr bwMode="auto">
          <a:xfrm>
            <a:off x="3124200" y="2030413"/>
            <a:ext cx="4191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5367" name="AutoShape 2055"/>
          <p:cNvSpPr>
            <a:spLocks noChangeArrowheads="1"/>
          </p:cNvSpPr>
          <p:nvPr/>
        </p:nvSpPr>
        <p:spPr bwMode="auto">
          <a:xfrm>
            <a:off x="1276350" y="157321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Review 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Accounts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sp>
        <p:nvSpPr>
          <p:cNvPr id="15368" name="AutoShape 2056"/>
          <p:cNvSpPr>
            <a:spLocks noChangeArrowheads="1"/>
          </p:cNvSpPr>
          <p:nvPr/>
        </p:nvSpPr>
        <p:spPr bwMode="auto">
          <a:xfrm>
            <a:off x="3562350" y="5059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Product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Structure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sp>
        <p:nvSpPr>
          <p:cNvPr id="15369" name="AutoShape 2057"/>
          <p:cNvSpPr>
            <a:spLocks noChangeArrowheads="1"/>
          </p:cNvSpPr>
          <p:nvPr/>
        </p:nvSpPr>
        <p:spPr bwMode="auto">
          <a:xfrm>
            <a:off x="6000750" y="332581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Work Center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15370" name="AutoShape 2058"/>
          <p:cNvCxnSpPr>
            <a:cxnSpLocks noChangeShapeType="1"/>
            <a:stCxn id="15371" idx="3"/>
            <a:endCxn id="15369" idx="1"/>
          </p:cNvCxnSpPr>
          <p:nvPr/>
        </p:nvCxnSpPr>
        <p:spPr bwMode="auto">
          <a:xfrm>
            <a:off x="5410200" y="3783013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5371" name="AutoShape 2059"/>
          <p:cNvSpPr>
            <a:spLocks noChangeArrowheads="1"/>
          </p:cNvSpPr>
          <p:nvPr/>
        </p:nvSpPr>
        <p:spPr bwMode="auto">
          <a:xfrm>
            <a:off x="3562350" y="332581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Department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15372" name="AutoShape 2060"/>
          <p:cNvCxnSpPr>
            <a:cxnSpLocks noChangeShapeType="1"/>
            <a:stCxn id="15363" idx="2"/>
            <a:endCxn id="15376" idx="0"/>
          </p:cNvCxnSpPr>
          <p:nvPr/>
        </p:nvCxnSpPr>
        <p:spPr bwMode="auto">
          <a:xfrm rot="5400000">
            <a:off x="4152900" y="544513"/>
            <a:ext cx="80010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15373" name="AutoShape 2061"/>
          <p:cNvCxnSpPr>
            <a:cxnSpLocks noChangeShapeType="1"/>
            <a:stCxn id="15369" idx="2"/>
            <a:endCxn id="15378" idx="0"/>
          </p:cNvCxnSpPr>
          <p:nvPr/>
        </p:nvCxnSpPr>
        <p:spPr bwMode="auto">
          <a:xfrm rot="5400000">
            <a:off x="4162425" y="2287588"/>
            <a:ext cx="78105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15375" name="AutoShape 2063"/>
          <p:cNvCxnSpPr>
            <a:cxnSpLocks noChangeShapeType="1"/>
          </p:cNvCxnSpPr>
          <p:nvPr/>
        </p:nvCxnSpPr>
        <p:spPr bwMode="auto">
          <a:xfrm>
            <a:off x="2990850" y="3763963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5376" name="AutoShape 2064"/>
          <p:cNvSpPr>
            <a:spLocks noChangeArrowheads="1"/>
          </p:cNvSpPr>
          <p:nvPr/>
        </p:nvSpPr>
        <p:spPr bwMode="auto">
          <a:xfrm>
            <a:off x="1276350" y="332581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latin typeface="+mj-lt"/>
              </a:rPr>
              <a:t>Item Data</a:t>
            </a:r>
          </a:p>
          <a:p>
            <a:pPr eaLnBrk="0" hangingPunct="0"/>
            <a:r>
              <a:rPr lang="en-US" sz="1800" b="1">
                <a:latin typeface="+mj-lt"/>
              </a:rPr>
              <a:t>Maintenance</a:t>
            </a:r>
            <a:br>
              <a:rPr lang="en-US" sz="1800" b="1">
                <a:latin typeface="+mj-lt"/>
              </a:rPr>
            </a:br>
            <a:r>
              <a:rPr lang="en-US" sz="1700" b="1">
                <a:latin typeface="+mj-lt"/>
              </a:rPr>
              <a:t>(1.4)</a:t>
            </a:r>
          </a:p>
        </p:txBody>
      </p:sp>
      <p:cxnSp>
        <p:nvCxnSpPr>
          <p:cNvPr id="15377" name="AutoShape 2065"/>
          <p:cNvCxnSpPr>
            <a:cxnSpLocks noChangeShapeType="1"/>
          </p:cNvCxnSpPr>
          <p:nvPr/>
        </p:nvCxnSpPr>
        <p:spPr bwMode="auto">
          <a:xfrm>
            <a:off x="2990850" y="5516563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5378" name="AutoShape 2066"/>
          <p:cNvSpPr>
            <a:spLocks noChangeArrowheads="1"/>
          </p:cNvSpPr>
          <p:nvPr/>
        </p:nvSpPr>
        <p:spPr bwMode="auto">
          <a:xfrm>
            <a:off x="1276350" y="5059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Routing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Item Planning Maintenance</a:t>
            </a:r>
            <a:endParaRPr lang="en-US" smtClean="0"/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PC-SU-130</a:t>
            </a:r>
            <a:endParaRPr lang="en-US" smtClean="0"/>
          </a:p>
        </p:txBody>
      </p:sp>
      <p:pic>
        <p:nvPicPr>
          <p:cNvPr id="16388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135063"/>
            <a:ext cx="7288213" cy="4841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6389" name="Rectangle 8"/>
          <p:cNvSpPr>
            <a:spLocks noChangeArrowheads="1"/>
          </p:cNvSpPr>
          <p:nvPr/>
        </p:nvSpPr>
        <p:spPr bwMode="auto">
          <a:xfrm>
            <a:off x="1095375" y="3867150"/>
            <a:ext cx="1390650" cy="2571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16390" name="Rectangle 9"/>
          <p:cNvSpPr>
            <a:spLocks noChangeArrowheads="1"/>
          </p:cNvSpPr>
          <p:nvPr/>
        </p:nvSpPr>
        <p:spPr bwMode="auto">
          <a:xfrm>
            <a:off x="1019175" y="1895475"/>
            <a:ext cx="1390650" cy="2571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16391" name="Rectangle 10"/>
          <p:cNvSpPr>
            <a:spLocks noChangeArrowheads="1"/>
          </p:cNvSpPr>
          <p:nvPr/>
        </p:nvSpPr>
        <p:spPr bwMode="auto">
          <a:xfrm>
            <a:off x="3028950" y="3448050"/>
            <a:ext cx="1676400" cy="2571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16392" name="Rectangle 11"/>
          <p:cNvSpPr>
            <a:spLocks noChangeArrowheads="1"/>
          </p:cNvSpPr>
          <p:nvPr/>
        </p:nvSpPr>
        <p:spPr bwMode="auto">
          <a:xfrm>
            <a:off x="1047750" y="5419725"/>
            <a:ext cx="819150" cy="2571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16393" name="Rectangle 12"/>
          <p:cNvSpPr>
            <a:spLocks noChangeArrowheads="1"/>
          </p:cNvSpPr>
          <p:nvPr/>
        </p:nvSpPr>
        <p:spPr bwMode="auto">
          <a:xfrm>
            <a:off x="6010275" y="2762250"/>
            <a:ext cx="714375" cy="2571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16394" name="Rectangle 13"/>
          <p:cNvSpPr>
            <a:spLocks noChangeArrowheads="1"/>
          </p:cNvSpPr>
          <p:nvPr/>
        </p:nvSpPr>
        <p:spPr bwMode="auto">
          <a:xfrm>
            <a:off x="5819775" y="3876675"/>
            <a:ext cx="1266825" cy="2571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16395" name="Rectangle 14"/>
          <p:cNvSpPr>
            <a:spLocks noChangeArrowheads="1"/>
          </p:cNvSpPr>
          <p:nvPr/>
        </p:nvSpPr>
        <p:spPr bwMode="auto">
          <a:xfrm>
            <a:off x="5114925" y="5229225"/>
            <a:ext cx="2847975" cy="4286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Effect of Pur/Mfg Code on Cost</a:t>
            </a:r>
            <a:endParaRPr lang="en-US" smtClean="0"/>
          </a:p>
        </p:txBody>
      </p:sp>
      <p:sp>
        <p:nvSpPr>
          <p:cNvPr id="1741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PC-SU-140</a:t>
            </a:r>
            <a:endParaRPr lang="en-US" smtClean="0"/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533400" y="1114425"/>
            <a:ext cx="4048125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*Item A: Pur/Mfg Code =  M   or R</a:t>
            </a:r>
            <a:endParaRPr lang="en-US" sz="1700">
              <a:latin typeface="+mj-lt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4019550" y="2257425"/>
            <a:ext cx="1028700" cy="781050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7414" name="Text Box 10"/>
          <p:cNvSpPr txBox="1">
            <a:spLocks noChangeArrowheads="1"/>
          </p:cNvSpPr>
          <p:nvPr/>
        </p:nvSpPr>
        <p:spPr bwMode="auto">
          <a:xfrm>
            <a:off x="4038600" y="2409825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A</a:t>
            </a:r>
          </a:p>
        </p:txBody>
      </p:sp>
      <p:sp>
        <p:nvSpPr>
          <p:cNvPr id="17415" name="Text Box 11"/>
          <p:cNvSpPr txBox="1">
            <a:spLocks noChangeArrowheads="1"/>
          </p:cNvSpPr>
          <p:nvPr/>
        </p:nvSpPr>
        <p:spPr bwMode="auto">
          <a:xfrm>
            <a:off x="3028950" y="4391025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5.00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1.00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7416" name="Text Box 12"/>
          <p:cNvSpPr txBox="1">
            <a:spLocks noChangeArrowheads="1"/>
          </p:cNvSpPr>
          <p:nvPr/>
        </p:nvSpPr>
        <p:spPr bwMode="auto">
          <a:xfrm>
            <a:off x="5105400" y="4391025"/>
            <a:ext cx="9144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3.00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7417" name="Text Box 13"/>
          <p:cNvSpPr txBox="1">
            <a:spLocks noChangeArrowheads="1"/>
          </p:cNvSpPr>
          <p:nvPr/>
        </p:nvSpPr>
        <p:spPr bwMode="auto">
          <a:xfrm>
            <a:off x="2228850" y="4391025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17418" name="Text Box 14"/>
          <p:cNvSpPr txBox="1">
            <a:spLocks noChangeArrowheads="1"/>
          </p:cNvSpPr>
          <p:nvPr/>
        </p:nvSpPr>
        <p:spPr bwMode="auto">
          <a:xfrm>
            <a:off x="990600" y="1838325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2.50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3.00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7419" name="Text Box 15"/>
          <p:cNvSpPr txBox="1">
            <a:spLocks noChangeArrowheads="1"/>
          </p:cNvSpPr>
          <p:nvPr/>
        </p:nvSpPr>
        <p:spPr bwMode="auto">
          <a:xfrm>
            <a:off x="190500" y="1838325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17420" name="Text Box 16"/>
          <p:cNvSpPr txBox="1">
            <a:spLocks noChangeArrowheads="1"/>
          </p:cNvSpPr>
          <p:nvPr/>
        </p:nvSpPr>
        <p:spPr bwMode="auto">
          <a:xfrm>
            <a:off x="1771650" y="1838325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15.00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4.00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4.00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7421" name="Text Box 17"/>
          <p:cNvSpPr txBox="1">
            <a:spLocks noChangeArrowheads="1"/>
          </p:cNvSpPr>
          <p:nvPr/>
        </p:nvSpPr>
        <p:spPr bwMode="auto">
          <a:xfrm>
            <a:off x="2476500" y="1838325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15.00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6.50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3.00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6.00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7422" name="Text Box 18"/>
          <p:cNvSpPr txBox="1">
            <a:spLocks noChangeArrowheads="1"/>
          </p:cNvSpPr>
          <p:nvPr/>
        </p:nvSpPr>
        <p:spPr bwMode="auto">
          <a:xfrm>
            <a:off x="1314450" y="1524000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TL</a:t>
            </a:r>
            <a:endParaRPr lang="en-US" sz="1700">
              <a:latin typeface="+mj-lt"/>
            </a:endParaRPr>
          </a:p>
        </p:txBody>
      </p:sp>
      <p:sp>
        <p:nvSpPr>
          <p:cNvPr id="17423" name="Text Box 19"/>
          <p:cNvSpPr txBox="1">
            <a:spLocks noChangeArrowheads="1"/>
          </p:cNvSpPr>
          <p:nvPr/>
        </p:nvSpPr>
        <p:spPr bwMode="auto">
          <a:xfrm>
            <a:off x="2071688" y="1524000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LL</a:t>
            </a:r>
            <a:endParaRPr lang="en-US" sz="1700">
              <a:latin typeface="+mj-lt"/>
            </a:endParaRPr>
          </a:p>
        </p:txBody>
      </p:sp>
      <p:sp>
        <p:nvSpPr>
          <p:cNvPr id="17424" name="Text Box 20"/>
          <p:cNvSpPr txBox="1">
            <a:spLocks noChangeArrowheads="1"/>
          </p:cNvSpPr>
          <p:nvPr/>
        </p:nvSpPr>
        <p:spPr bwMode="auto">
          <a:xfrm>
            <a:off x="2714625" y="1519238"/>
            <a:ext cx="762000" cy="3540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TOT</a:t>
            </a:r>
            <a:endParaRPr lang="en-US" sz="1700">
              <a:latin typeface="+mj-lt"/>
            </a:endParaRPr>
          </a:p>
        </p:txBody>
      </p:sp>
      <p:sp>
        <p:nvSpPr>
          <p:cNvPr id="17425" name="Line 21"/>
          <p:cNvSpPr>
            <a:spLocks noChangeShapeType="1"/>
          </p:cNvSpPr>
          <p:nvPr/>
        </p:nvSpPr>
        <p:spPr bwMode="auto">
          <a:xfrm>
            <a:off x="600075" y="1824038"/>
            <a:ext cx="2628900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7426" name="Text Box 22"/>
          <p:cNvSpPr txBox="1">
            <a:spLocks noChangeArrowheads="1"/>
          </p:cNvSpPr>
          <p:nvPr/>
        </p:nvSpPr>
        <p:spPr bwMode="auto">
          <a:xfrm>
            <a:off x="5476875" y="1114425"/>
            <a:ext cx="3562350" cy="6159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*Item A:  Pur/Mfg Code =  P   or D</a:t>
            </a:r>
            <a:endParaRPr lang="en-US" sz="1700">
              <a:latin typeface="+mj-lt"/>
            </a:endParaRPr>
          </a:p>
        </p:txBody>
      </p:sp>
      <p:sp>
        <p:nvSpPr>
          <p:cNvPr id="17427" name="Text Box 23"/>
          <p:cNvSpPr txBox="1">
            <a:spLocks noChangeArrowheads="1"/>
          </p:cNvSpPr>
          <p:nvPr/>
        </p:nvSpPr>
        <p:spPr bwMode="auto">
          <a:xfrm>
            <a:off x="6038850" y="1838325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7428" name="Text Box 24"/>
          <p:cNvSpPr txBox="1">
            <a:spLocks noChangeArrowheads="1"/>
          </p:cNvSpPr>
          <p:nvPr/>
        </p:nvSpPr>
        <p:spPr bwMode="auto">
          <a:xfrm>
            <a:off x="5238750" y="1838325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17429" name="Text Box 25"/>
          <p:cNvSpPr txBox="1">
            <a:spLocks noChangeArrowheads="1"/>
          </p:cNvSpPr>
          <p:nvPr/>
        </p:nvSpPr>
        <p:spPr bwMode="auto">
          <a:xfrm>
            <a:off x="6819900" y="1838325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7430" name="Text Box 26"/>
          <p:cNvSpPr txBox="1">
            <a:spLocks noChangeArrowheads="1"/>
          </p:cNvSpPr>
          <p:nvPr/>
        </p:nvSpPr>
        <p:spPr bwMode="auto">
          <a:xfrm>
            <a:off x="7524750" y="1838325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7431" name="Text Box 27"/>
          <p:cNvSpPr txBox="1">
            <a:spLocks noChangeArrowheads="1"/>
          </p:cNvSpPr>
          <p:nvPr/>
        </p:nvSpPr>
        <p:spPr bwMode="auto">
          <a:xfrm>
            <a:off x="6362700" y="1524000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TL</a:t>
            </a:r>
            <a:endParaRPr lang="en-US" sz="1700">
              <a:latin typeface="+mj-lt"/>
            </a:endParaRPr>
          </a:p>
        </p:txBody>
      </p:sp>
      <p:sp>
        <p:nvSpPr>
          <p:cNvPr id="17432" name="Text Box 28"/>
          <p:cNvSpPr txBox="1">
            <a:spLocks noChangeArrowheads="1"/>
          </p:cNvSpPr>
          <p:nvPr/>
        </p:nvSpPr>
        <p:spPr bwMode="auto">
          <a:xfrm>
            <a:off x="7119938" y="1524000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LL</a:t>
            </a:r>
            <a:endParaRPr lang="en-US" sz="1700">
              <a:latin typeface="+mj-lt"/>
            </a:endParaRPr>
          </a:p>
        </p:txBody>
      </p:sp>
      <p:sp>
        <p:nvSpPr>
          <p:cNvPr id="17433" name="Text Box 29"/>
          <p:cNvSpPr txBox="1">
            <a:spLocks noChangeArrowheads="1"/>
          </p:cNvSpPr>
          <p:nvPr/>
        </p:nvSpPr>
        <p:spPr bwMode="auto">
          <a:xfrm>
            <a:off x="7762875" y="1519238"/>
            <a:ext cx="762000" cy="3540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TOT</a:t>
            </a:r>
            <a:endParaRPr lang="en-US" sz="1700">
              <a:latin typeface="+mj-lt"/>
            </a:endParaRPr>
          </a:p>
        </p:txBody>
      </p:sp>
      <p:sp>
        <p:nvSpPr>
          <p:cNvPr id="17434" name="Line 30"/>
          <p:cNvSpPr>
            <a:spLocks noChangeShapeType="1"/>
          </p:cNvSpPr>
          <p:nvPr/>
        </p:nvSpPr>
        <p:spPr bwMode="auto">
          <a:xfrm>
            <a:off x="5648325" y="1824038"/>
            <a:ext cx="2628900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7435" name="Rectangle 31"/>
          <p:cNvSpPr>
            <a:spLocks noChangeArrowheads="1"/>
          </p:cNvSpPr>
          <p:nvPr/>
        </p:nvSpPr>
        <p:spPr bwMode="auto">
          <a:xfrm>
            <a:off x="1962150" y="1476375"/>
            <a:ext cx="685800" cy="17145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7436" name="Rectangle 32"/>
          <p:cNvSpPr>
            <a:spLocks noChangeArrowheads="1"/>
          </p:cNvSpPr>
          <p:nvPr/>
        </p:nvSpPr>
        <p:spPr bwMode="auto">
          <a:xfrm>
            <a:off x="6991350" y="1476375"/>
            <a:ext cx="685800" cy="17145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7437" name="Rectangle 33"/>
          <p:cNvSpPr>
            <a:spLocks noChangeArrowheads="1"/>
          </p:cNvSpPr>
          <p:nvPr/>
        </p:nvSpPr>
        <p:spPr bwMode="auto">
          <a:xfrm>
            <a:off x="5524500" y="2124075"/>
            <a:ext cx="1333500" cy="51435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7438" name="Text Box 34"/>
          <p:cNvSpPr txBox="1">
            <a:spLocks noChangeArrowheads="1"/>
          </p:cNvSpPr>
          <p:nvPr/>
        </p:nvSpPr>
        <p:spPr bwMode="auto">
          <a:xfrm>
            <a:off x="266700" y="3971925"/>
            <a:ext cx="1657350" cy="124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buFontTx/>
              <a:buChar char="•"/>
              <a:tabLst>
                <a:tab pos="112713" algn="l"/>
              </a:tabLst>
            </a:pPr>
            <a:r>
              <a:rPr lang="en-US" sz="1500" b="1" dirty="0">
                <a:latin typeface="+mj-lt"/>
              </a:rPr>
              <a:t> Components B 	&amp; C’s costs 	are rolled up 	to A’s LL cost</a:t>
            </a:r>
          </a:p>
        </p:txBody>
      </p:sp>
      <p:sp>
        <p:nvSpPr>
          <p:cNvPr id="17439" name="Rectangle 35"/>
          <p:cNvSpPr>
            <a:spLocks noChangeArrowheads="1"/>
          </p:cNvSpPr>
          <p:nvPr/>
        </p:nvSpPr>
        <p:spPr bwMode="auto">
          <a:xfrm>
            <a:off x="476250" y="2124075"/>
            <a:ext cx="1333500" cy="51435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7440" name="Text Box 36"/>
          <p:cNvSpPr txBox="1">
            <a:spLocks noChangeArrowheads="1"/>
          </p:cNvSpPr>
          <p:nvPr/>
        </p:nvSpPr>
        <p:spPr bwMode="auto">
          <a:xfrm>
            <a:off x="6934200" y="3990975"/>
            <a:ext cx="1924050" cy="217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buFontTx/>
              <a:buChar char="•"/>
              <a:tabLst>
                <a:tab pos="112713" algn="l"/>
              </a:tabLst>
            </a:pPr>
            <a:r>
              <a:rPr lang="en-US" sz="1500" dirty="0">
                <a:latin typeface="+mj-lt"/>
              </a:rPr>
              <a:t> </a:t>
            </a:r>
            <a:r>
              <a:rPr lang="en-US" sz="1500" b="1" dirty="0">
                <a:latin typeface="+mj-lt"/>
              </a:rPr>
              <a:t>Components</a:t>
            </a:r>
            <a:r>
              <a:rPr lang="en-US" sz="1500" dirty="0">
                <a:latin typeface="+mj-lt"/>
              </a:rPr>
              <a:t> </a:t>
            </a:r>
            <a:r>
              <a:rPr lang="en-US" sz="1500" b="1" dirty="0">
                <a:latin typeface="+mj-lt"/>
              </a:rPr>
              <a:t>B &amp; 	C’s costs are </a:t>
            </a:r>
            <a:r>
              <a:rPr lang="en-US" sz="1500" b="1" u="sng" dirty="0">
                <a:latin typeface="+mj-lt"/>
              </a:rPr>
              <a:t>not</a:t>
            </a:r>
            <a:r>
              <a:rPr lang="en-US" sz="1500" b="1" dirty="0">
                <a:latin typeface="+mj-lt"/>
              </a:rPr>
              <a:t> 	rolled up to A’s 	LL cost</a:t>
            </a:r>
            <a:br>
              <a:rPr lang="en-US" sz="1500" b="1" dirty="0">
                <a:latin typeface="+mj-lt"/>
              </a:rPr>
            </a:br>
            <a:endParaRPr lang="en-US" sz="1500" b="1" dirty="0">
              <a:latin typeface="+mj-lt"/>
            </a:endParaRPr>
          </a:p>
          <a:p>
            <a:pPr algn="l" eaLnBrk="0" hangingPunct="0">
              <a:buFontTx/>
              <a:buChar char="•"/>
              <a:tabLst>
                <a:tab pos="112713" algn="l"/>
              </a:tabLst>
            </a:pPr>
            <a:r>
              <a:rPr lang="en-US" sz="1500" b="1" dirty="0">
                <a:latin typeface="+mj-lt"/>
              </a:rPr>
              <a:t> Parent item A’s 	TL </a:t>
            </a:r>
            <a:r>
              <a:rPr lang="en-US" sz="1500" b="1" dirty="0" err="1">
                <a:latin typeface="+mj-lt"/>
              </a:rPr>
              <a:t>Lbr</a:t>
            </a:r>
            <a:r>
              <a:rPr lang="en-US" sz="1500" b="1" dirty="0">
                <a:latin typeface="+mj-lt"/>
              </a:rPr>
              <a:t> &amp; </a:t>
            </a:r>
            <a:r>
              <a:rPr lang="en-US" sz="1500" b="1" dirty="0" err="1">
                <a:latin typeface="+mj-lt"/>
              </a:rPr>
              <a:t>Bdn</a:t>
            </a:r>
            <a:r>
              <a:rPr lang="en-US" sz="1500" b="1" dirty="0">
                <a:latin typeface="+mj-lt"/>
              </a:rPr>
              <a:t> 	costs are </a:t>
            </a:r>
            <a:r>
              <a:rPr lang="en-US" sz="1500" b="1" u="sng" dirty="0">
                <a:latin typeface="+mj-lt"/>
              </a:rPr>
              <a:t>zeroed 	out</a:t>
            </a:r>
            <a:endParaRPr lang="en-US" sz="1500" b="1" dirty="0">
              <a:latin typeface="+mj-lt"/>
            </a:endParaRPr>
          </a:p>
        </p:txBody>
      </p:sp>
      <p:sp>
        <p:nvSpPr>
          <p:cNvPr id="17441" name="Rectangle 37"/>
          <p:cNvSpPr>
            <a:spLocks noChangeArrowheads="1"/>
          </p:cNvSpPr>
          <p:nvPr/>
        </p:nvSpPr>
        <p:spPr bwMode="auto">
          <a:xfrm>
            <a:off x="2286000" y="4067175"/>
            <a:ext cx="4381500" cy="16764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7442" name="Rectangle 38"/>
          <p:cNvSpPr>
            <a:spLocks noChangeArrowheads="1"/>
          </p:cNvSpPr>
          <p:nvPr/>
        </p:nvSpPr>
        <p:spPr bwMode="auto">
          <a:xfrm>
            <a:off x="3009900" y="3590925"/>
            <a:ext cx="1028700" cy="781050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7443" name="Rectangle 39"/>
          <p:cNvSpPr>
            <a:spLocks noChangeArrowheads="1"/>
          </p:cNvSpPr>
          <p:nvPr/>
        </p:nvSpPr>
        <p:spPr bwMode="auto">
          <a:xfrm>
            <a:off x="5086350" y="3590925"/>
            <a:ext cx="1028700" cy="781050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7444" name="Text Box 40"/>
          <p:cNvSpPr txBox="1">
            <a:spLocks noChangeArrowheads="1"/>
          </p:cNvSpPr>
          <p:nvPr/>
        </p:nvSpPr>
        <p:spPr bwMode="auto">
          <a:xfrm>
            <a:off x="2990850" y="3743325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B</a:t>
            </a:r>
          </a:p>
        </p:txBody>
      </p:sp>
      <p:sp>
        <p:nvSpPr>
          <p:cNvPr id="17445" name="Text Box 41"/>
          <p:cNvSpPr txBox="1">
            <a:spLocks noChangeArrowheads="1"/>
          </p:cNvSpPr>
          <p:nvPr/>
        </p:nvSpPr>
        <p:spPr bwMode="auto">
          <a:xfrm>
            <a:off x="5067300" y="3743325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C</a:t>
            </a:r>
          </a:p>
        </p:txBody>
      </p:sp>
      <p:cxnSp>
        <p:nvCxnSpPr>
          <p:cNvPr id="17446" name="AutoShape 42"/>
          <p:cNvCxnSpPr>
            <a:cxnSpLocks noChangeShapeType="1"/>
            <a:stCxn id="17441" idx="1"/>
            <a:endCxn id="17435" idx="2"/>
          </p:cNvCxnSpPr>
          <p:nvPr/>
        </p:nvCxnSpPr>
        <p:spPr bwMode="auto">
          <a:xfrm rot="10800000" flipH="1">
            <a:off x="2266950" y="3209925"/>
            <a:ext cx="38100" cy="1695450"/>
          </a:xfrm>
          <a:prstGeom prst="bentConnector4">
            <a:avLst>
              <a:gd name="adj1" fmla="val -550000"/>
              <a:gd name="adj2" fmla="val 75282"/>
            </a:avLst>
          </a:prstGeom>
          <a:noFill/>
          <a:ln w="38100">
            <a:solidFill>
              <a:srgbClr val="FF3300"/>
            </a:solidFill>
            <a:miter lim="800000"/>
            <a:headEnd/>
            <a:tailEnd type="triangle" w="med" len="med"/>
          </a:ln>
        </p:spPr>
      </p:cxnSp>
      <p:sp>
        <p:nvSpPr>
          <p:cNvPr id="17447" name="Oval 43"/>
          <p:cNvSpPr>
            <a:spLocks noChangeArrowheads="1"/>
          </p:cNvSpPr>
          <p:nvPr/>
        </p:nvSpPr>
        <p:spPr bwMode="auto">
          <a:xfrm>
            <a:off x="2962275" y="1095375"/>
            <a:ext cx="381000" cy="38100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7448" name="Oval 44"/>
          <p:cNvSpPr>
            <a:spLocks noChangeArrowheads="1"/>
          </p:cNvSpPr>
          <p:nvPr/>
        </p:nvSpPr>
        <p:spPr bwMode="auto">
          <a:xfrm>
            <a:off x="7962900" y="1076325"/>
            <a:ext cx="381000" cy="38100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7449" name="Text Box 46"/>
          <p:cNvSpPr txBox="1">
            <a:spLocks noChangeArrowheads="1"/>
          </p:cNvSpPr>
          <p:nvPr/>
        </p:nvSpPr>
        <p:spPr bwMode="auto">
          <a:xfrm>
            <a:off x="361950" y="4943475"/>
            <a:ext cx="1600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200" b="1" dirty="0">
                <a:latin typeface="+mj-lt"/>
              </a:rPr>
              <a:t>* After Routing and 	Product Structure 	Cost Roll-Ups</a:t>
            </a:r>
          </a:p>
        </p:txBody>
      </p:sp>
      <p:sp>
        <p:nvSpPr>
          <p:cNvPr id="17450" name="Text Box 47"/>
          <p:cNvSpPr txBox="1">
            <a:spLocks noChangeArrowheads="1"/>
          </p:cNvSpPr>
          <p:nvPr/>
        </p:nvSpPr>
        <p:spPr bwMode="auto">
          <a:xfrm>
            <a:off x="4087813" y="1838325"/>
            <a:ext cx="89535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solidFill>
                  <a:srgbClr val="FF3300"/>
                </a:solidFill>
                <a:latin typeface="+mj-lt"/>
              </a:rPr>
              <a:t>or</a:t>
            </a:r>
          </a:p>
        </p:txBody>
      </p:sp>
      <p:sp>
        <p:nvSpPr>
          <p:cNvPr id="17451" name="Line 48"/>
          <p:cNvSpPr>
            <a:spLocks noChangeShapeType="1"/>
          </p:cNvSpPr>
          <p:nvPr/>
        </p:nvSpPr>
        <p:spPr bwMode="auto">
          <a:xfrm>
            <a:off x="4718050" y="2028825"/>
            <a:ext cx="32385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7452" name="Line 49"/>
          <p:cNvSpPr>
            <a:spLocks noChangeShapeType="1"/>
          </p:cNvSpPr>
          <p:nvPr/>
        </p:nvSpPr>
        <p:spPr bwMode="auto">
          <a:xfrm flipH="1">
            <a:off x="4019550" y="2028825"/>
            <a:ext cx="32385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7453" name="Text Box 50"/>
          <p:cNvSpPr txBox="1">
            <a:spLocks noChangeArrowheads="1"/>
          </p:cNvSpPr>
          <p:nvPr/>
        </p:nvSpPr>
        <p:spPr bwMode="auto">
          <a:xfrm>
            <a:off x="477838" y="5610225"/>
            <a:ext cx="270351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000" b="1" dirty="0">
                <a:latin typeface="+mj-lt"/>
              </a:rPr>
              <a:t>M = Manufactured</a:t>
            </a:r>
            <a:br>
              <a:rPr lang="en-US" sz="1000" b="1" dirty="0">
                <a:latin typeface="+mj-lt"/>
              </a:rPr>
            </a:br>
            <a:r>
              <a:rPr lang="en-US" sz="1000" b="1" dirty="0">
                <a:latin typeface="+mj-lt"/>
              </a:rPr>
              <a:t>P = Purchased</a:t>
            </a:r>
            <a:br>
              <a:rPr lang="en-US" sz="1000" b="1" dirty="0">
                <a:latin typeface="+mj-lt"/>
              </a:rPr>
            </a:br>
            <a:r>
              <a:rPr lang="en-US" sz="1000" b="1" dirty="0">
                <a:latin typeface="+mj-lt"/>
              </a:rPr>
              <a:t>TL = This Level; LL = Lower Level</a:t>
            </a:r>
          </a:p>
        </p:txBody>
      </p:sp>
      <p:cxnSp>
        <p:nvCxnSpPr>
          <p:cNvPr id="17454" name="AutoShape 51"/>
          <p:cNvCxnSpPr>
            <a:cxnSpLocks noChangeShapeType="1"/>
            <a:stCxn id="17442" idx="0"/>
            <a:endCxn id="17413" idx="2"/>
          </p:cNvCxnSpPr>
          <p:nvPr/>
        </p:nvCxnSpPr>
        <p:spPr bwMode="auto">
          <a:xfrm rot="16200000">
            <a:off x="3771900" y="2809875"/>
            <a:ext cx="514350" cy="100965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  <p:cxnSp>
        <p:nvCxnSpPr>
          <p:cNvPr id="17455" name="AutoShape 52"/>
          <p:cNvCxnSpPr>
            <a:cxnSpLocks noChangeShapeType="1"/>
            <a:stCxn id="17443" idx="0"/>
            <a:endCxn id="17413" idx="2"/>
          </p:cNvCxnSpPr>
          <p:nvPr/>
        </p:nvCxnSpPr>
        <p:spPr bwMode="auto">
          <a:xfrm rot="5400000" flipH="1">
            <a:off x="4810125" y="2781300"/>
            <a:ext cx="514350" cy="10668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Hands-On Exercise</a:t>
            </a:r>
            <a:endParaRPr lang="en-US" smtClean="0"/>
          </a:p>
        </p:txBody>
      </p:sp>
      <p:pic>
        <p:nvPicPr>
          <p:cNvPr id="18435" name="Picture 47" descr="hand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03388"/>
            <a:ext cx="91440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itle 6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Effect of Phantom Flag Setting</a:t>
            </a:r>
            <a:endParaRPr lang="en-US" dirty="0"/>
          </a:p>
        </p:txBody>
      </p:sp>
      <p:sp>
        <p:nvSpPr>
          <p:cNvPr id="1945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PC-SU-150</a:t>
            </a:r>
            <a:endParaRPr lang="en-US" smtClean="0"/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4400550" y="135255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2.50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3600450" y="1352550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5181600" y="135255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18.00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6.00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5886450" y="135255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18.00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4.50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8.00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4724400" y="1038225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TL</a:t>
            </a:r>
            <a:endParaRPr lang="en-US" sz="1700">
              <a:latin typeface="+mj-lt"/>
            </a:endParaRP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5481638" y="1038225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LL</a:t>
            </a:r>
            <a:endParaRPr lang="en-US" sz="1700">
              <a:latin typeface="+mj-lt"/>
            </a:endParaRPr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6124575" y="1033463"/>
            <a:ext cx="762000" cy="3540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TOT</a:t>
            </a:r>
            <a:endParaRPr lang="en-US" sz="1700">
              <a:latin typeface="+mj-lt"/>
            </a:endParaRPr>
          </a:p>
        </p:txBody>
      </p:sp>
      <p:sp>
        <p:nvSpPr>
          <p:cNvPr id="19467" name="Line 11"/>
          <p:cNvSpPr>
            <a:spLocks noChangeShapeType="1"/>
          </p:cNvSpPr>
          <p:nvPr/>
        </p:nvSpPr>
        <p:spPr bwMode="auto">
          <a:xfrm>
            <a:off x="4010025" y="1338263"/>
            <a:ext cx="2628900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9468" name="Rectangle 12"/>
          <p:cNvSpPr>
            <a:spLocks noChangeArrowheads="1"/>
          </p:cNvSpPr>
          <p:nvPr/>
        </p:nvSpPr>
        <p:spPr bwMode="auto">
          <a:xfrm>
            <a:off x="5372100" y="990600"/>
            <a:ext cx="685800" cy="17145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9470" name="Text Box 14"/>
          <p:cNvSpPr txBox="1">
            <a:spLocks noChangeArrowheads="1"/>
          </p:cNvSpPr>
          <p:nvPr/>
        </p:nvSpPr>
        <p:spPr bwMode="auto">
          <a:xfrm>
            <a:off x="3429000" y="5086350"/>
            <a:ext cx="857250" cy="132343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dirty="0" err="1">
                <a:latin typeface="+mj-lt"/>
              </a:rPr>
              <a:t>Mtl</a:t>
            </a:r>
            <a:r>
              <a:rPr lang="en-US" sz="1600" dirty="0">
                <a:latin typeface="+mj-lt"/>
              </a:rPr>
              <a:t>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Lbr</a:t>
            </a:r>
            <a:r>
              <a:rPr lang="en-US" sz="1600" dirty="0">
                <a:latin typeface="+mj-lt"/>
              </a:rPr>
              <a:t>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Bdn</a:t>
            </a:r>
            <a:r>
              <a:rPr lang="en-US" sz="1600" dirty="0">
                <a:latin typeface="+mj-lt"/>
              </a:rPr>
              <a:t>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Ovhd</a:t>
            </a:r>
            <a:r>
              <a:rPr lang="en-US" sz="1600" dirty="0">
                <a:latin typeface="+mj-lt"/>
              </a:rPr>
              <a:t>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 Sub</a:t>
            </a:r>
          </a:p>
        </p:txBody>
      </p:sp>
      <p:sp>
        <p:nvSpPr>
          <p:cNvPr id="19471" name="Text Box 15"/>
          <p:cNvSpPr txBox="1">
            <a:spLocks noChangeArrowheads="1"/>
          </p:cNvSpPr>
          <p:nvPr/>
        </p:nvSpPr>
        <p:spPr bwMode="auto">
          <a:xfrm>
            <a:off x="7239000" y="352425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9472" name="Text Box 16"/>
          <p:cNvSpPr txBox="1">
            <a:spLocks noChangeArrowheads="1"/>
          </p:cNvSpPr>
          <p:nvPr/>
        </p:nvSpPr>
        <p:spPr bwMode="auto">
          <a:xfrm>
            <a:off x="6438900" y="3486150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19473" name="Rectangle 17"/>
          <p:cNvSpPr>
            <a:spLocks noChangeArrowheads="1"/>
          </p:cNvSpPr>
          <p:nvPr/>
        </p:nvSpPr>
        <p:spPr bwMode="auto">
          <a:xfrm>
            <a:off x="7410450" y="3505200"/>
            <a:ext cx="685800" cy="131445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9474" name="Rectangle 18"/>
          <p:cNvSpPr>
            <a:spLocks noChangeArrowheads="1"/>
          </p:cNvSpPr>
          <p:nvPr/>
        </p:nvSpPr>
        <p:spPr bwMode="auto">
          <a:xfrm>
            <a:off x="4381500" y="5086350"/>
            <a:ext cx="685800" cy="127635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pPr algn="r" eaLnBrk="0" hangingPunct="0">
              <a:spcBef>
                <a:spcPct val="50000"/>
              </a:spcBef>
            </a:pPr>
            <a:r>
              <a:rPr lang="en-US" sz="1600" dirty="0">
                <a:latin typeface="+mj-lt"/>
              </a:rPr>
              <a:t>8.00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0.00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0.00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2.00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0.00</a:t>
            </a:r>
            <a:endParaRPr lang="en-US" sz="1600" dirty="0">
              <a:latin typeface="+mj-lt"/>
            </a:endParaRPr>
          </a:p>
        </p:txBody>
      </p:sp>
      <p:sp>
        <p:nvSpPr>
          <p:cNvPr id="19475" name="Text Box 19"/>
          <p:cNvSpPr txBox="1">
            <a:spLocks noChangeArrowheads="1"/>
          </p:cNvSpPr>
          <p:nvPr/>
        </p:nvSpPr>
        <p:spPr bwMode="auto">
          <a:xfrm>
            <a:off x="3448050" y="352425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9476" name="Text Box 20"/>
          <p:cNvSpPr txBox="1">
            <a:spLocks noChangeArrowheads="1"/>
          </p:cNvSpPr>
          <p:nvPr/>
        </p:nvSpPr>
        <p:spPr bwMode="auto">
          <a:xfrm>
            <a:off x="2647950" y="3524250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19477" name="Text Box 21"/>
          <p:cNvSpPr txBox="1">
            <a:spLocks noChangeArrowheads="1"/>
          </p:cNvSpPr>
          <p:nvPr/>
        </p:nvSpPr>
        <p:spPr bwMode="auto">
          <a:xfrm>
            <a:off x="4229100" y="352425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8.00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9478" name="Text Box 22"/>
          <p:cNvSpPr txBox="1">
            <a:spLocks noChangeArrowheads="1"/>
          </p:cNvSpPr>
          <p:nvPr/>
        </p:nvSpPr>
        <p:spPr bwMode="auto">
          <a:xfrm>
            <a:off x="4933950" y="352425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8.00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4.00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19479" name="Text Box 23"/>
          <p:cNvSpPr txBox="1">
            <a:spLocks noChangeArrowheads="1"/>
          </p:cNvSpPr>
          <p:nvPr/>
        </p:nvSpPr>
        <p:spPr bwMode="auto">
          <a:xfrm>
            <a:off x="3771900" y="3209925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TL</a:t>
            </a:r>
            <a:endParaRPr lang="en-US" sz="1700">
              <a:latin typeface="+mj-lt"/>
            </a:endParaRPr>
          </a:p>
        </p:txBody>
      </p:sp>
      <p:sp>
        <p:nvSpPr>
          <p:cNvPr id="19480" name="Text Box 24"/>
          <p:cNvSpPr txBox="1">
            <a:spLocks noChangeArrowheads="1"/>
          </p:cNvSpPr>
          <p:nvPr/>
        </p:nvSpPr>
        <p:spPr bwMode="auto">
          <a:xfrm>
            <a:off x="4529138" y="3209925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LL</a:t>
            </a:r>
            <a:endParaRPr lang="en-US" sz="1700">
              <a:latin typeface="+mj-lt"/>
            </a:endParaRPr>
          </a:p>
        </p:txBody>
      </p:sp>
      <p:sp>
        <p:nvSpPr>
          <p:cNvPr id="19481" name="Text Box 25"/>
          <p:cNvSpPr txBox="1">
            <a:spLocks noChangeArrowheads="1"/>
          </p:cNvSpPr>
          <p:nvPr/>
        </p:nvSpPr>
        <p:spPr bwMode="auto">
          <a:xfrm>
            <a:off x="5172075" y="3205163"/>
            <a:ext cx="762000" cy="3540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TOT</a:t>
            </a:r>
            <a:endParaRPr lang="en-US" sz="1700">
              <a:latin typeface="+mj-lt"/>
            </a:endParaRPr>
          </a:p>
        </p:txBody>
      </p:sp>
      <p:sp>
        <p:nvSpPr>
          <p:cNvPr id="19482" name="Line 26"/>
          <p:cNvSpPr>
            <a:spLocks noChangeShapeType="1"/>
          </p:cNvSpPr>
          <p:nvPr/>
        </p:nvSpPr>
        <p:spPr bwMode="auto">
          <a:xfrm>
            <a:off x="3057525" y="3509963"/>
            <a:ext cx="2628900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9483" name="Rectangle 27"/>
          <p:cNvSpPr>
            <a:spLocks noChangeArrowheads="1"/>
          </p:cNvSpPr>
          <p:nvPr/>
        </p:nvSpPr>
        <p:spPr bwMode="auto">
          <a:xfrm>
            <a:off x="3486150" y="3162300"/>
            <a:ext cx="2286000" cy="17145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9484" name="Rectangle 28"/>
          <p:cNvSpPr>
            <a:spLocks noChangeArrowheads="1"/>
          </p:cNvSpPr>
          <p:nvPr/>
        </p:nvSpPr>
        <p:spPr bwMode="auto">
          <a:xfrm>
            <a:off x="4457700" y="3162300"/>
            <a:ext cx="685800" cy="17145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87421" name="Rectangle 29"/>
          <p:cNvSpPr>
            <a:spLocks noChangeArrowheads="1"/>
          </p:cNvSpPr>
          <p:nvPr/>
        </p:nvSpPr>
        <p:spPr bwMode="auto">
          <a:xfrm>
            <a:off x="3105150" y="123825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9486" name="Text Box 30"/>
          <p:cNvSpPr txBox="1">
            <a:spLocks noChangeArrowheads="1"/>
          </p:cNvSpPr>
          <p:nvPr/>
        </p:nvSpPr>
        <p:spPr bwMode="auto">
          <a:xfrm>
            <a:off x="2876550" y="1238250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A</a:t>
            </a:r>
          </a:p>
        </p:txBody>
      </p:sp>
      <p:sp>
        <p:nvSpPr>
          <p:cNvPr id="187423" name="Rectangle 31"/>
          <p:cNvSpPr>
            <a:spLocks noChangeArrowheads="1"/>
          </p:cNvSpPr>
          <p:nvPr/>
        </p:nvSpPr>
        <p:spPr bwMode="auto">
          <a:xfrm>
            <a:off x="2190750" y="331470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9488" name="Text Box 32"/>
          <p:cNvSpPr txBox="1">
            <a:spLocks noChangeArrowheads="1"/>
          </p:cNvSpPr>
          <p:nvPr/>
        </p:nvSpPr>
        <p:spPr bwMode="auto">
          <a:xfrm>
            <a:off x="1962150" y="3314700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B</a:t>
            </a:r>
          </a:p>
        </p:txBody>
      </p:sp>
      <p:sp>
        <p:nvSpPr>
          <p:cNvPr id="187425" name="Rectangle 33"/>
          <p:cNvSpPr>
            <a:spLocks noChangeArrowheads="1"/>
          </p:cNvSpPr>
          <p:nvPr/>
        </p:nvSpPr>
        <p:spPr bwMode="auto">
          <a:xfrm>
            <a:off x="6134100" y="331470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9490" name="Text Box 34"/>
          <p:cNvSpPr txBox="1">
            <a:spLocks noChangeArrowheads="1"/>
          </p:cNvSpPr>
          <p:nvPr/>
        </p:nvSpPr>
        <p:spPr bwMode="auto">
          <a:xfrm>
            <a:off x="5905500" y="3314700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C</a:t>
            </a:r>
          </a:p>
        </p:txBody>
      </p:sp>
      <p:sp>
        <p:nvSpPr>
          <p:cNvPr id="187427" name="Rectangle 35"/>
          <p:cNvSpPr>
            <a:spLocks noChangeArrowheads="1"/>
          </p:cNvSpPr>
          <p:nvPr/>
        </p:nvSpPr>
        <p:spPr bwMode="auto">
          <a:xfrm>
            <a:off x="2190750" y="510540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9492" name="Text Box 36"/>
          <p:cNvSpPr txBox="1">
            <a:spLocks noChangeArrowheads="1"/>
          </p:cNvSpPr>
          <p:nvPr/>
        </p:nvSpPr>
        <p:spPr bwMode="auto">
          <a:xfrm>
            <a:off x="1962150" y="5105400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D</a:t>
            </a:r>
          </a:p>
        </p:txBody>
      </p:sp>
      <p:cxnSp>
        <p:nvCxnSpPr>
          <p:cNvPr id="19493" name="AutoShape 37"/>
          <p:cNvCxnSpPr>
            <a:cxnSpLocks noChangeShapeType="1"/>
            <a:stCxn id="19473" idx="0"/>
            <a:endCxn id="19468" idx="2"/>
          </p:cNvCxnSpPr>
          <p:nvPr/>
        </p:nvCxnSpPr>
        <p:spPr bwMode="auto">
          <a:xfrm rot="5400000" flipH="1">
            <a:off x="6353175" y="2085975"/>
            <a:ext cx="762000" cy="2038350"/>
          </a:xfrm>
          <a:prstGeom prst="bentConnector3">
            <a:avLst>
              <a:gd name="adj1" fmla="val 72500"/>
            </a:avLst>
          </a:prstGeom>
          <a:noFill/>
          <a:ln w="38100">
            <a:solidFill>
              <a:srgbClr val="FF3300"/>
            </a:solidFill>
            <a:miter lim="800000"/>
            <a:headEnd/>
            <a:tailEnd type="triangle" w="med" len="med"/>
          </a:ln>
        </p:spPr>
      </p:cxnSp>
      <p:cxnSp>
        <p:nvCxnSpPr>
          <p:cNvPr id="19494" name="AutoShape 38"/>
          <p:cNvCxnSpPr>
            <a:cxnSpLocks noChangeShapeType="1"/>
            <a:stCxn id="19483" idx="0"/>
            <a:endCxn id="19468" idx="2"/>
          </p:cNvCxnSpPr>
          <p:nvPr/>
        </p:nvCxnSpPr>
        <p:spPr bwMode="auto">
          <a:xfrm rot="16200000">
            <a:off x="4962525" y="2390775"/>
            <a:ext cx="419100" cy="108585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FF3300"/>
            </a:solidFill>
            <a:miter lim="800000"/>
            <a:headEnd/>
            <a:tailEnd type="triangle" w="med" len="med"/>
          </a:ln>
        </p:spPr>
      </p:cxnSp>
      <p:sp>
        <p:nvSpPr>
          <p:cNvPr id="19495" name="Rectangle 39"/>
          <p:cNvSpPr>
            <a:spLocks noChangeArrowheads="1"/>
          </p:cNvSpPr>
          <p:nvPr/>
        </p:nvSpPr>
        <p:spPr bwMode="auto">
          <a:xfrm>
            <a:off x="4381500" y="3162300"/>
            <a:ext cx="685800" cy="17145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9496" name="AutoShape 40"/>
          <p:cNvCxnSpPr>
            <a:cxnSpLocks noChangeShapeType="1"/>
            <a:stCxn id="19474" idx="0"/>
            <a:endCxn id="19495" idx="2"/>
          </p:cNvCxnSpPr>
          <p:nvPr/>
        </p:nvCxnSpPr>
        <p:spPr bwMode="auto">
          <a:xfrm flipV="1">
            <a:off x="4724400" y="4876800"/>
            <a:ext cx="0" cy="190500"/>
          </a:xfrm>
          <a:prstGeom prst="straightConnector1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</p:cxnSp>
      <p:sp>
        <p:nvSpPr>
          <p:cNvPr id="19497" name="Rectangle 46"/>
          <p:cNvSpPr>
            <a:spLocks noChangeArrowheads="1"/>
          </p:cNvSpPr>
          <p:nvPr/>
        </p:nvSpPr>
        <p:spPr bwMode="auto">
          <a:xfrm>
            <a:off x="690563" y="225425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9498" name="Text Box 47"/>
          <p:cNvSpPr txBox="1">
            <a:spLocks noChangeArrowheads="1"/>
          </p:cNvSpPr>
          <p:nvPr/>
        </p:nvSpPr>
        <p:spPr bwMode="auto">
          <a:xfrm>
            <a:off x="566738" y="2274888"/>
            <a:ext cx="80645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B</a:t>
            </a:r>
          </a:p>
        </p:txBody>
      </p:sp>
      <p:sp>
        <p:nvSpPr>
          <p:cNvPr id="19499" name="Rectangle 48"/>
          <p:cNvSpPr>
            <a:spLocks noChangeArrowheads="1"/>
          </p:cNvSpPr>
          <p:nvPr/>
        </p:nvSpPr>
        <p:spPr bwMode="auto">
          <a:xfrm>
            <a:off x="1814513" y="2263775"/>
            <a:ext cx="588962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9500" name="Text Box 49"/>
          <p:cNvSpPr txBox="1">
            <a:spLocks noChangeArrowheads="1"/>
          </p:cNvSpPr>
          <p:nvPr/>
        </p:nvSpPr>
        <p:spPr bwMode="auto">
          <a:xfrm>
            <a:off x="1689100" y="2265363"/>
            <a:ext cx="80645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C</a:t>
            </a:r>
          </a:p>
        </p:txBody>
      </p:sp>
      <p:sp>
        <p:nvSpPr>
          <p:cNvPr id="19501" name="Rectangle 50"/>
          <p:cNvSpPr>
            <a:spLocks noChangeArrowheads="1"/>
          </p:cNvSpPr>
          <p:nvPr/>
        </p:nvSpPr>
        <p:spPr bwMode="auto">
          <a:xfrm>
            <a:off x="647700" y="2960688"/>
            <a:ext cx="590550" cy="447675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9502" name="Text Box 51"/>
          <p:cNvSpPr txBox="1">
            <a:spLocks noChangeArrowheads="1"/>
          </p:cNvSpPr>
          <p:nvPr/>
        </p:nvSpPr>
        <p:spPr bwMode="auto">
          <a:xfrm>
            <a:off x="571500" y="2960688"/>
            <a:ext cx="80645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D</a:t>
            </a:r>
          </a:p>
        </p:txBody>
      </p:sp>
      <p:sp>
        <p:nvSpPr>
          <p:cNvPr id="19503" name="Rectangle 52"/>
          <p:cNvSpPr>
            <a:spLocks noChangeArrowheads="1"/>
          </p:cNvSpPr>
          <p:nvPr/>
        </p:nvSpPr>
        <p:spPr bwMode="auto">
          <a:xfrm>
            <a:off x="1252538" y="133350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9504" name="Text Box 53"/>
          <p:cNvSpPr txBox="1">
            <a:spLocks noChangeArrowheads="1"/>
          </p:cNvSpPr>
          <p:nvPr/>
        </p:nvSpPr>
        <p:spPr bwMode="auto">
          <a:xfrm>
            <a:off x="1166813" y="1333500"/>
            <a:ext cx="804862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A</a:t>
            </a:r>
          </a:p>
        </p:txBody>
      </p:sp>
      <p:sp>
        <p:nvSpPr>
          <p:cNvPr id="19505" name="Text Box 54"/>
          <p:cNvSpPr txBox="1">
            <a:spLocks noChangeArrowheads="1"/>
          </p:cNvSpPr>
          <p:nvPr/>
        </p:nvSpPr>
        <p:spPr bwMode="auto">
          <a:xfrm>
            <a:off x="6877050" y="1219200"/>
            <a:ext cx="1752600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b="1">
                <a:latin typeface="+mj-lt"/>
              </a:rPr>
              <a:t>*Components B &amp; C’s total costs are rolled up to parent item A’s LL costs</a:t>
            </a:r>
          </a:p>
        </p:txBody>
      </p:sp>
      <p:sp>
        <p:nvSpPr>
          <p:cNvPr id="19506" name="Text Box 55"/>
          <p:cNvSpPr txBox="1">
            <a:spLocks noChangeArrowheads="1"/>
          </p:cNvSpPr>
          <p:nvPr/>
        </p:nvSpPr>
        <p:spPr bwMode="auto">
          <a:xfrm>
            <a:off x="5200650" y="4991100"/>
            <a:ext cx="2114550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b="1">
                <a:latin typeface="+mj-lt"/>
              </a:rPr>
              <a:t>Component D’s cost are rolled up to B’s LL costs</a:t>
            </a:r>
          </a:p>
        </p:txBody>
      </p:sp>
      <p:sp>
        <p:nvSpPr>
          <p:cNvPr id="19507" name="Text Box 56"/>
          <p:cNvSpPr txBox="1">
            <a:spLocks noChangeArrowheads="1"/>
          </p:cNvSpPr>
          <p:nvPr/>
        </p:nvSpPr>
        <p:spPr bwMode="auto">
          <a:xfrm>
            <a:off x="2124075" y="3848100"/>
            <a:ext cx="7620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M</a:t>
            </a:r>
            <a:endParaRPr lang="en-US" sz="2300">
              <a:latin typeface="+mj-lt"/>
            </a:endParaRPr>
          </a:p>
        </p:txBody>
      </p:sp>
      <p:sp>
        <p:nvSpPr>
          <p:cNvPr id="19508" name="Oval 57"/>
          <p:cNvSpPr>
            <a:spLocks noChangeArrowheads="1"/>
          </p:cNvSpPr>
          <p:nvPr/>
        </p:nvSpPr>
        <p:spPr bwMode="auto">
          <a:xfrm>
            <a:off x="2343150" y="3857625"/>
            <a:ext cx="323850" cy="32385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19509" name="Group 59"/>
          <p:cNvGrpSpPr>
            <a:grpSpLocks/>
          </p:cNvGrpSpPr>
          <p:nvPr/>
        </p:nvGrpSpPr>
        <p:grpSpPr bwMode="auto">
          <a:xfrm>
            <a:off x="6076950" y="3848100"/>
            <a:ext cx="762000" cy="369888"/>
            <a:chOff x="600" y="2640"/>
            <a:chExt cx="480" cy="233"/>
          </a:xfrm>
        </p:grpSpPr>
        <p:sp>
          <p:nvSpPr>
            <p:cNvPr id="19520" name="Text Box 60"/>
            <p:cNvSpPr txBox="1">
              <a:spLocks noChangeArrowheads="1"/>
            </p:cNvSpPr>
            <p:nvPr/>
          </p:nvSpPr>
          <p:spPr bwMode="auto">
            <a:xfrm>
              <a:off x="600" y="2640"/>
              <a:ext cx="48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b="1">
                  <a:latin typeface="+mj-lt"/>
                </a:rPr>
                <a:t>P</a:t>
              </a:r>
              <a:endParaRPr lang="en-US" sz="2300">
                <a:latin typeface="+mj-lt"/>
              </a:endParaRPr>
            </a:p>
          </p:txBody>
        </p:sp>
        <p:sp>
          <p:nvSpPr>
            <p:cNvPr id="19521" name="Oval 61"/>
            <p:cNvSpPr>
              <a:spLocks noChangeArrowheads="1"/>
            </p:cNvSpPr>
            <p:nvPr/>
          </p:nvSpPr>
          <p:spPr bwMode="auto">
            <a:xfrm>
              <a:off x="726" y="2646"/>
              <a:ext cx="204" cy="204"/>
            </a:xfrm>
            <a:prstGeom prst="ellips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19510" name="Text Box 63"/>
          <p:cNvSpPr txBox="1">
            <a:spLocks noChangeArrowheads="1"/>
          </p:cNvSpPr>
          <p:nvPr/>
        </p:nvSpPr>
        <p:spPr bwMode="auto">
          <a:xfrm>
            <a:off x="2095500" y="5638800"/>
            <a:ext cx="7620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P</a:t>
            </a:r>
            <a:endParaRPr lang="en-US" sz="2300">
              <a:latin typeface="+mj-lt"/>
            </a:endParaRPr>
          </a:p>
        </p:txBody>
      </p:sp>
      <p:sp>
        <p:nvSpPr>
          <p:cNvPr id="19511" name="Oval 64"/>
          <p:cNvSpPr>
            <a:spLocks noChangeArrowheads="1"/>
          </p:cNvSpPr>
          <p:nvPr/>
        </p:nvSpPr>
        <p:spPr bwMode="auto">
          <a:xfrm>
            <a:off x="2295525" y="5648325"/>
            <a:ext cx="323850" cy="32385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9512" name="Text Box 66"/>
          <p:cNvSpPr txBox="1">
            <a:spLocks noChangeArrowheads="1"/>
          </p:cNvSpPr>
          <p:nvPr/>
        </p:nvSpPr>
        <p:spPr bwMode="auto">
          <a:xfrm>
            <a:off x="3028950" y="1733550"/>
            <a:ext cx="7620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 dirty="0">
                <a:latin typeface="+mj-lt"/>
              </a:rPr>
              <a:t>M</a:t>
            </a:r>
            <a:endParaRPr lang="en-US" sz="2300" dirty="0">
              <a:latin typeface="+mj-lt"/>
            </a:endParaRPr>
          </a:p>
        </p:txBody>
      </p:sp>
      <p:sp>
        <p:nvSpPr>
          <p:cNvPr id="19513" name="Oval 67"/>
          <p:cNvSpPr>
            <a:spLocks noChangeArrowheads="1"/>
          </p:cNvSpPr>
          <p:nvPr/>
        </p:nvSpPr>
        <p:spPr bwMode="auto">
          <a:xfrm>
            <a:off x="3248025" y="1743075"/>
            <a:ext cx="323850" cy="32385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9514" name="Text Box 69"/>
          <p:cNvSpPr txBox="1">
            <a:spLocks noChangeArrowheads="1"/>
          </p:cNvSpPr>
          <p:nvPr/>
        </p:nvSpPr>
        <p:spPr bwMode="auto">
          <a:xfrm>
            <a:off x="361950" y="4991100"/>
            <a:ext cx="1600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200" b="1">
                <a:latin typeface="+mj-lt"/>
              </a:rPr>
              <a:t>* After Routing and 	Product Structure 	Cost Roll-Ups</a:t>
            </a:r>
          </a:p>
        </p:txBody>
      </p:sp>
      <p:sp>
        <p:nvSpPr>
          <p:cNvPr id="19515" name="Text Box 71"/>
          <p:cNvSpPr txBox="1">
            <a:spLocks noChangeArrowheads="1"/>
          </p:cNvSpPr>
          <p:nvPr/>
        </p:nvSpPr>
        <p:spPr bwMode="auto">
          <a:xfrm>
            <a:off x="477838" y="5657850"/>
            <a:ext cx="270351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000" b="1">
                <a:latin typeface="+mj-lt"/>
              </a:rPr>
              <a:t>M = Manufactured</a:t>
            </a:r>
            <a:br>
              <a:rPr lang="en-US" sz="1000" b="1">
                <a:latin typeface="+mj-lt"/>
              </a:rPr>
            </a:br>
            <a:r>
              <a:rPr lang="en-US" sz="1000" b="1">
                <a:latin typeface="+mj-lt"/>
              </a:rPr>
              <a:t>P = Purchased</a:t>
            </a:r>
            <a:br>
              <a:rPr lang="en-US" sz="1000" b="1">
                <a:latin typeface="+mj-lt"/>
              </a:rPr>
            </a:br>
            <a:r>
              <a:rPr lang="en-US" sz="1000" b="1">
                <a:latin typeface="+mj-lt"/>
              </a:rPr>
              <a:t>TL = This Level; LL = Lower Level</a:t>
            </a:r>
          </a:p>
        </p:txBody>
      </p:sp>
      <p:sp>
        <p:nvSpPr>
          <p:cNvPr id="19516" name="Text Box 72"/>
          <p:cNvSpPr txBox="1">
            <a:spLocks noChangeArrowheads="1"/>
          </p:cNvSpPr>
          <p:nvPr/>
        </p:nvSpPr>
        <p:spPr bwMode="auto">
          <a:xfrm>
            <a:off x="322263" y="735013"/>
            <a:ext cx="3220745" cy="4616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1436" tIns="91436" rIns="91436" bIns="91436">
            <a:spAutoFit/>
          </a:bodyPr>
          <a:lstStyle/>
          <a:p>
            <a:r>
              <a:rPr lang="en-US" sz="1800" b="1">
                <a:solidFill>
                  <a:srgbClr val="5A87C6"/>
                </a:solidFill>
                <a:latin typeface="+mj-lt"/>
              </a:rPr>
              <a:t>Item B’s Phantom Flag = No</a:t>
            </a:r>
          </a:p>
        </p:txBody>
      </p:sp>
      <p:cxnSp>
        <p:nvCxnSpPr>
          <p:cNvPr id="19517" name="AutoShape 73"/>
          <p:cNvCxnSpPr>
            <a:cxnSpLocks noChangeShapeType="1"/>
            <a:stCxn id="19498" idx="0"/>
            <a:endCxn id="19504" idx="2"/>
          </p:cNvCxnSpPr>
          <p:nvPr/>
        </p:nvCxnSpPr>
        <p:spPr bwMode="auto">
          <a:xfrm rot="16200000">
            <a:off x="1027907" y="1732756"/>
            <a:ext cx="484188" cy="600075"/>
          </a:xfrm>
          <a:prstGeom prst="bentConnector3">
            <a:avLst>
              <a:gd name="adj1" fmla="val 47866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  <p:cxnSp>
        <p:nvCxnSpPr>
          <p:cNvPr id="19518" name="AutoShape 74"/>
          <p:cNvCxnSpPr>
            <a:cxnSpLocks noChangeShapeType="1"/>
          </p:cNvCxnSpPr>
          <p:nvPr/>
        </p:nvCxnSpPr>
        <p:spPr bwMode="auto">
          <a:xfrm rot="5400000" flipH="1">
            <a:off x="1593850" y="1766888"/>
            <a:ext cx="474663" cy="522287"/>
          </a:xfrm>
          <a:prstGeom prst="bentConnector3">
            <a:avLst>
              <a:gd name="adj1" fmla="val 46819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  <p:cxnSp>
        <p:nvCxnSpPr>
          <p:cNvPr id="19519" name="AutoShape 75"/>
          <p:cNvCxnSpPr>
            <a:cxnSpLocks noChangeShapeType="1"/>
            <a:stCxn id="19498" idx="2"/>
            <a:endCxn id="19502" idx="0"/>
          </p:cNvCxnSpPr>
          <p:nvPr/>
        </p:nvCxnSpPr>
        <p:spPr bwMode="auto">
          <a:xfrm rot="16200000" flipH="1">
            <a:off x="858044" y="2844007"/>
            <a:ext cx="228600" cy="4762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itle 6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Effect of Phantom Flag Setting*</a:t>
            </a:r>
            <a:endParaRPr lang="en-US" dirty="0"/>
          </a:p>
        </p:txBody>
      </p:sp>
      <p:sp>
        <p:nvSpPr>
          <p:cNvPr id="2048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PC-SU-160</a:t>
            </a:r>
            <a:endParaRPr lang="en-US" smtClean="0"/>
          </a:p>
        </p:txBody>
      </p:sp>
      <p:sp>
        <p:nvSpPr>
          <p:cNvPr id="20483" name="Text Box 4"/>
          <p:cNvSpPr txBox="1">
            <a:spLocks noChangeArrowheads="1"/>
          </p:cNvSpPr>
          <p:nvPr/>
        </p:nvSpPr>
        <p:spPr bwMode="auto">
          <a:xfrm>
            <a:off x="4400550" y="127635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2.50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20484" name="Text Box 5"/>
          <p:cNvSpPr txBox="1">
            <a:spLocks noChangeArrowheads="1"/>
          </p:cNvSpPr>
          <p:nvPr/>
        </p:nvSpPr>
        <p:spPr bwMode="auto">
          <a:xfrm>
            <a:off x="3600450" y="1276350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20485" name="Text Box 6"/>
          <p:cNvSpPr txBox="1">
            <a:spLocks noChangeArrowheads="1"/>
          </p:cNvSpPr>
          <p:nvPr/>
        </p:nvSpPr>
        <p:spPr bwMode="auto">
          <a:xfrm>
            <a:off x="5181600" y="127635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18.00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4.00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20486" name="Text Box 7"/>
          <p:cNvSpPr txBox="1">
            <a:spLocks noChangeArrowheads="1"/>
          </p:cNvSpPr>
          <p:nvPr/>
        </p:nvSpPr>
        <p:spPr bwMode="auto">
          <a:xfrm>
            <a:off x="5886450" y="127635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18.00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2.50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6.00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20487" name="Text Box 8"/>
          <p:cNvSpPr txBox="1">
            <a:spLocks noChangeArrowheads="1"/>
          </p:cNvSpPr>
          <p:nvPr/>
        </p:nvSpPr>
        <p:spPr bwMode="auto">
          <a:xfrm>
            <a:off x="4724400" y="962025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TL</a:t>
            </a:r>
            <a:endParaRPr lang="en-US" sz="1700">
              <a:latin typeface="+mj-lt"/>
            </a:endParaRPr>
          </a:p>
        </p:txBody>
      </p:sp>
      <p:sp>
        <p:nvSpPr>
          <p:cNvPr id="20488" name="Text Box 9"/>
          <p:cNvSpPr txBox="1">
            <a:spLocks noChangeArrowheads="1"/>
          </p:cNvSpPr>
          <p:nvPr/>
        </p:nvSpPr>
        <p:spPr bwMode="auto">
          <a:xfrm>
            <a:off x="5481638" y="962025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LL</a:t>
            </a:r>
            <a:endParaRPr lang="en-US" sz="1700">
              <a:latin typeface="+mj-lt"/>
            </a:endParaRPr>
          </a:p>
        </p:txBody>
      </p:sp>
      <p:sp>
        <p:nvSpPr>
          <p:cNvPr id="20489" name="Text Box 10"/>
          <p:cNvSpPr txBox="1">
            <a:spLocks noChangeArrowheads="1"/>
          </p:cNvSpPr>
          <p:nvPr/>
        </p:nvSpPr>
        <p:spPr bwMode="auto">
          <a:xfrm>
            <a:off x="6124575" y="957263"/>
            <a:ext cx="762000" cy="3540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TOT</a:t>
            </a:r>
            <a:endParaRPr lang="en-US" sz="1700">
              <a:latin typeface="+mj-lt"/>
            </a:endParaRPr>
          </a:p>
        </p:txBody>
      </p:sp>
      <p:sp>
        <p:nvSpPr>
          <p:cNvPr id="20490" name="Line 11"/>
          <p:cNvSpPr>
            <a:spLocks noChangeShapeType="1"/>
          </p:cNvSpPr>
          <p:nvPr/>
        </p:nvSpPr>
        <p:spPr bwMode="auto">
          <a:xfrm>
            <a:off x="4010025" y="1262063"/>
            <a:ext cx="2628900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0491" name="Rectangle 12"/>
          <p:cNvSpPr>
            <a:spLocks noChangeArrowheads="1"/>
          </p:cNvSpPr>
          <p:nvPr/>
        </p:nvSpPr>
        <p:spPr bwMode="auto">
          <a:xfrm>
            <a:off x="5372100" y="914400"/>
            <a:ext cx="685800" cy="17145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0493" name="Text Box 14"/>
          <p:cNvSpPr txBox="1">
            <a:spLocks noChangeArrowheads="1"/>
          </p:cNvSpPr>
          <p:nvPr/>
        </p:nvSpPr>
        <p:spPr bwMode="auto">
          <a:xfrm>
            <a:off x="3495675" y="5000625"/>
            <a:ext cx="857250" cy="132343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dirty="0" err="1">
                <a:latin typeface="+mj-lt"/>
              </a:rPr>
              <a:t>Mtl</a:t>
            </a:r>
            <a:r>
              <a:rPr lang="en-US" sz="1600" dirty="0">
                <a:latin typeface="+mj-lt"/>
              </a:rPr>
              <a:t>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Lbr</a:t>
            </a:r>
            <a:r>
              <a:rPr lang="en-US" sz="1600" dirty="0">
                <a:latin typeface="+mj-lt"/>
              </a:rPr>
              <a:t>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Bdn</a:t>
            </a:r>
            <a:r>
              <a:rPr lang="en-US" sz="1600" dirty="0">
                <a:latin typeface="+mj-lt"/>
              </a:rPr>
              <a:t>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Ovhd</a:t>
            </a:r>
            <a:r>
              <a:rPr lang="en-US" sz="1600" dirty="0">
                <a:latin typeface="+mj-lt"/>
              </a:rPr>
              <a:t>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 Sub</a:t>
            </a:r>
          </a:p>
        </p:txBody>
      </p:sp>
      <p:sp>
        <p:nvSpPr>
          <p:cNvPr id="20494" name="Text Box 15"/>
          <p:cNvSpPr txBox="1">
            <a:spLocks noChangeArrowheads="1"/>
          </p:cNvSpPr>
          <p:nvPr/>
        </p:nvSpPr>
        <p:spPr bwMode="auto">
          <a:xfrm>
            <a:off x="7239000" y="344805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20495" name="Text Box 16"/>
          <p:cNvSpPr txBox="1">
            <a:spLocks noChangeArrowheads="1"/>
          </p:cNvSpPr>
          <p:nvPr/>
        </p:nvSpPr>
        <p:spPr bwMode="auto">
          <a:xfrm>
            <a:off x="6438900" y="3409950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20496" name="Rectangle 17"/>
          <p:cNvSpPr>
            <a:spLocks noChangeArrowheads="1"/>
          </p:cNvSpPr>
          <p:nvPr/>
        </p:nvSpPr>
        <p:spPr bwMode="auto">
          <a:xfrm>
            <a:off x="7410450" y="3429000"/>
            <a:ext cx="685800" cy="131445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0497" name="Rectangle 18"/>
          <p:cNvSpPr>
            <a:spLocks noChangeArrowheads="1"/>
          </p:cNvSpPr>
          <p:nvPr/>
        </p:nvSpPr>
        <p:spPr bwMode="auto">
          <a:xfrm>
            <a:off x="4381500" y="5010150"/>
            <a:ext cx="685800" cy="127635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pPr algn="r" eaLnBrk="0" hangingPunct="0">
              <a:spcBef>
                <a:spcPct val="50000"/>
              </a:spcBef>
            </a:pPr>
            <a:r>
              <a:rPr lang="en-US" sz="1600" dirty="0">
                <a:latin typeface="+mj-lt"/>
              </a:rPr>
              <a:t>8.00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0.00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0.00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2.00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0.00</a:t>
            </a:r>
            <a:endParaRPr lang="en-US" sz="1600" dirty="0">
              <a:latin typeface="+mj-lt"/>
            </a:endParaRPr>
          </a:p>
        </p:txBody>
      </p:sp>
      <p:sp>
        <p:nvSpPr>
          <p:cNvPr id="20498" name="Text Box 19"/>
          <p:cNvSpPr txBox="1">
            <a:spLocks noChangeArrowheads="1"/>
          </p:cNvSpPr>
          <p:nvPr/>
        </p:nvSpPr>
        <p:spPr bwMode="auto">
          <a:xfrm>
            <a:off x="3448050" y="344805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20499" name="Text Box 20"/>
          <p:cNvSpPr txBox="1">
            <a:spLocks noChangeArrowheads="1"/>
          </p:cNvSpPr>
          <p:nvPr/>
        </p:nvSpPr>
        <p:spPr bwMode="auto">
          <a:xfrm>
            <a:off x="2647950" y="3448050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20500" name="Text Box 21"/>
          <p:cNvSpPr txBox="1">
            <a:spLocks noChangeArrowheads="1"/>
          </p:cNvSpPr>
          <p:nvPr/>
        </p:nvSpPr>
        <p:spPr bwMode="auto">
          <a:xfrm>
            <a:off x="4229100" y="344805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8.00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20501" name="Text Box 22"/>
          <p:cNvSpPr txBox="1">
            <a:spLocks noChangeArrowheads="1"/>
          </p:cNvSpPr>
          <p:nvPr/>
        </p:nvSpPr>
        <p:spPr bwMode="auto">
          <a:xfrm>
            <a:off x="4933950" y="344805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8.00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4.00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20502" name="Text Box 23"/>
          <p:cNvSpPr txBox="1">
            <a:spLocks noChangeArrowheads="1"/>
          </p:cNvSpPr>
          <p:nvPr/>
        </p:nvSpPr>
        <p:spPr bwMode="auto">
          <a:xfrm>
            <a:off x="3771900" y="3133725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TL</a:t>
            </a:r>
            <a:endParaRPr lang="en-US" sz="1700">
              <a:latin typeface="+mj-lt"/>
            </a:endParaRPr>
          </a:p>
        </p:txBody>
      </p:sp>
      <p:sp>
        <p:nvSpPr>
          <p:cNvPr id="20503" name="Text Box 24"/>
          <p:cNvSpPr txBox="1">
            <a:spLocks noChangeArrowheads="1"/>
          </p:cNvSpPr>
          <p:nvPr/>
        </p:nvSpPr>
        <p:spPr bwMode="auto">
          <a:xfrm>
            <a:off x="4529138" y="3133725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LL</a:t>
            </a:r>
            <a:endParaRPr lang="en-US" sz="1700">
              <a:latin typeface="+mj-lt"/>
            </a:endParaRPr>
          </a:p>
        </p:txBody>
      </p:sp>
      <p:sp>
        <p:nvSpPr>
          <p:cNvPr id="20504" name="Text Box 25"/>
          <p:cNvSpPr txBox="1">
            <a:spLocks noChangeArrowheads="1"/>
          </p:cNvSpPr>
          <p:nvPr/>
        </p:nvSpPr>
        <p:spPr bwMode="auto">
          <a:xfrm>
            <a:off x="5172075" y="3128963"/>
            <a:ext cx="762000" cy="3540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TOT</a:t>
            </a:r>
            <a:endParaRPr lang="en-US" sz="1700">
              <a:latin typeface="+mj-lt"/>
            </a:endParaRPr>
          </a:p>
        </p:txBody>
      </p:sp>
      <p:sp>
        <p:nvSpPr>
          <p:cNvPr id="20505" name="Line 26"/>
          <p:cNvSpPr>
            <a:spLocks noChangeShapeType="1"/>
          </p:cNvSpPr>
          <p:nvPr/>
        </p:nvSpPr>
        <p:spPr bwMode="auto">
          <a:xfrm>
            <a:off x="3057525" y="3433763"/>
            <a:ext cx="2628900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0506" name="Rectangle 27"/>
          <p:cNvSpPr>
            <a:spLocks noChangeArrowheads="1"/>
          </p:cNvSpPr>
          <p:nvPr/>
        </p:nvSpPr>
        <p:spPr bwMode="auto">
          <a:xfrm>
            <a:off x="4457700" y="3086100"/>
            <a:ext cx="685800" cy="17145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88444" name="Rectangle 28"/>
          <p:cNvSpPr>
            <a:spLocks noChangeArrowheads="1"/>
          </p:cNvSpPr>
          <p:nvPr/>
        </p:nvSpPr>
        <p:spPr bwMode="auto">
          <a:xfrm>
            <a:off x="3105150" y="116205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0508" name="Text Box 29"/>
          <p:cNvSpPr txBox="1">
            <a:spLocks noChangeArrowheads="1"/>
          </p:cNvSpPr>
          <p:nvPr/>
        </p:nvSpPr>
        <p:spPr bwMode="auto">
          <a:xfrm>
            <a:off x="2876550" y="1162050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A</a:t>
            </a:r>
          </a:p>
        </p:txBody>
      </p:sp>
      <p:sp>
        <p:nvSpPr>
          <p:cNvPr id="188446" name="Rectangle 30"/>
          <p:cNvSpPr>
            <a:spLocks noChangeArrowheads="1"/>
          </p:cNvSpPr>
          <p:nvPr/>
        </p:nvSpPr>
        <p:spPr bwMode="auto">
          <a:xfrm>
            <a:off x="2190750" y="323850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0510" name="Text Box 31"/>
          <p:cNvSpPr txBox="1">
            <a:spLocks noChangeArrowheads="1"/>
          </p:cNvSpPr>
          <p:nvPr/>
        </p:nvSpPr>
        <p:spPr bwMode="auto">
          <a:xfrm>
            <a:off x="1962150" y="3238500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B</a:t>
            </a:r>
          </a:p>
        </p:txBody>
      </p:sp>
      <p:sp>
        <p:nvSpPr>
          <p:cNvPr id="188448" name="Rectangle 32"/>
          <p:cNvSpPr>
            <a:spLocks noChangeArrowheads="1"/>
          </p:cNvSpPr>
          <p:nvPr/>
        </p:nvSpPr>
        <p:spPr bwMode="auto">
          <a:xfrm>
            <a:off x="6134100" y="323850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0512" name="Text Box 33"/>
          <p:cNvSpPr txBox="1">
            <a:spLocks noChangeArrowheads="1"/>
          </p:cNvSpPr>
          <p:nvPr/>
        </p:nvSpPr>
        <p:spPr bwMode="auto">
          <a:xfrm>
            <a:off x="5905500" y="3238500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C</a:t>
            </a:r>
            <a:endParaRPr lang="en-US" sz="2300" b="1">
              <a:latin typeface="+mj-lt"/>
            </a:endParaRPr>
          </a:p>
        </p:txBody>
      </p:sp>
      <p:sp>
        <p:nvSpPr>
          <p:cNvPr id="188450" name="Rectangle 34"/>
          <p:cNvSpPr>
            <a:spLocks noChangeArrowheads="1"/>
          </p:cNvSpPr>
          <p:nvPr/>
        </p:nvSpPr>
        <p:spPr bwMode="auto">
          <a:xfrm>
            <a:off x="2190750" y="502920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0514" name="Text Box 35"/>
          <p:cNvSpPr txBox="1">
            <a:spLocks noChangeArrowheads="1"/>
          </p:cNvSpPr>
          <p:nvPr/>
        </p:nvSpPr>
        <p:spPr bwMode="auto">
          <a:xfrm>
            <a:off x="1962150" y="5029200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D</a:t>
            </a:r>
            <a:endParaRPr lang="en-US" sz="2300" b="1">
              <a:latin typeface="+mj-lt"/>
            </a:endParaRPr>
          </a:p>
        </p:txBody>
      </p:sp>
      <p:cxnSp>
        <p:nvCxnSpPr>
          <p:cNvPr id="20515" name="AutoShape 36"/>
          <p:cNvCxnSpPr>
            <a:cxnSpLocks noChangeShapeType="1"/>
            <a:stCxn id="20496" idx="0"/>
            <a:endCxn id="20491" idx="2"/>
          </p:cNvCxnSpPr>
          <p:nvPr/>
        </p:nvCxnSpPr>
        <p:spPr bwMode="auto">
          <a:xfrm rot="5400000" flipH="1">
            <a:off x="6353175" y="2009775"/>
            <a:ext cx="762000" cy="203835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FF3300"/>
            </a:solidFill>
            <a:miter lim="800000"/>
            <a:headEnd/>
            <a:tailEnd type="triangle" w="med" len="med"/>
          </a:ln>
        </p:spPr>
      </p:cxnSp>
      <p:cxnSp>
        <p:nvCxnSpPr>
          <p:cNvPr id="20516" name="AutoShape 37"/>
          <p:cNvCxnSpPr>
            <a:cxnSpLocks noChangeShapeType="1"/>
            <a:endCxn id="20491" idx="2"/>
          </p:cNvCxnSpPr>
          <p:nvPr/>
        </p:nvCxnSpPr>
        <p:spPr bwMode="auto">
          <a:xfrm rot="16200000">
            <a:off x="5019675" y="2371725"/>
            <a:ext cx="419100" cy="97155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FF3300"/>
            </a:solidFill>
            <a:miter lim="800000"/>
            <a:headEnd/>
            <a:tailEnd type="triangle" w="med" len="med"/>
          </a:ln>
        </p:spPr>
      </p:cxnSp>
      <p:sp>
        <p:nvSpPr>
          <p:cNvPr id="20517" name="Rectangle 38"/>
          <p:cNvSpPr>
            <a:spLocks noChangeArrowheads="1"/>
          </p:cNvSpPr>
          <p:nvPr/>
        </p:nvSpPr>
        <p:spPr bwMode="auto">
          <a:xfrm>
            <a:off x="4362450" y="3086100"/>
            <a:ext cx="685800" cy="17145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0518" name="AutoShape 39"/>
          <p:cNvCxnSpPr>
            <a:cxnSpLocks noChangeShapeType="1"/>
            <a:stCxn id="20497" idx="0"/>
            <a:endCxn id="20517" idx="2"/>
          </p:cNvCxnSpPr>
          <p:nvPr/>
        </p:nvCxnSpPr>
        <p:spPr bwMode="auto">
          <a:xfrm flipH="1" flipV="1">
            <a:off x="4705350" y="4819650"/>
            <a:ext cx="19050" cy="171450"/>
          </a:xfrm>
          <a:prstGeom prst="straightConnector1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</p:cxnSp>
      <p:sp>
        <p:nvSpPr>
          <p:cNvPr id="20519" name="Rectangle 45" descr="50%"/>
          <p:cNvSpPr>
            <a:spLocks noChangeArrowheads="1"/>
          </p:cNvSpPr>
          <p:nvPr/>
        </p:nvSpPr>
        <p:spPr bwMode="auto">
          <a:xfrm>
            <a:off x="690563" y="2178050"/>
            <a:ext cx="590550" cy="449263"/>
          </a:xfrm>
          <a:prstGeom prst="rect">
            <a:avLst/>
          </a:prstGeom>
          <a:pattFill prst="pct50">
            <a:fgClr>
              <a:schemeClr val="accent2"/>
            </a:fgClr>
            <a:bgClr>
              <a:srgbClr val="FFFFFF"/>
            </a:bgClr>
          </a:patt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0520" name="Text Box 46"/>
          <p:cNvSpPr txBox="1">
            <a:spLocks noChangeArrowheads="1"/>
          </p:cNvSpPr>
          <p:nvPr/>
        </p:nvSpPr>
        <p:spPr bwMode="auto">
          <a:xfrm>
            <a:off x="566738" y="2198688"/>
            <a:ext cx="80645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B</a:t>
            </a:r>
          </a:p>
        </p:txBody>
      </p:sp>
      <p:sp>
        <p:nvSpPr>
          <p:cNvPr id="20521" name="Rectangle 47"/>
          <p:cNvSpPr>
            <a:spLocks noChangeArrowheads="1"/>
          </p:cNvSpPr>
          <p:nvPr/>
        </p:nvSpPr>
        <p:spPr bwMode="auto">
          <a:xfrm>
            <a:off x="1814513" y="2178050"/>
            <a:ext cx="588962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0522" name="Text Box 48"/>
          <p:cNvSpPr txBox="1">
            <a:spLocks noChangeArrowheads="1"/>
          </p:cNvSpPr>
          <p:nvPr/>
        </p:nvSpPr>
        <p:spPr bwMode="auto">
          <a:xfrm>
            <a:off x="1689100" y="2195513"/>
            <a:ext cx="80645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C</a:t>
            </a:r>
          </a:p>
        </p:txBody>
      </p:sp>
      <p:sp>
        <p:nvSpPr>
          <p:cNvPr id="20523" name="Rectangle 49"/>
          <p:cNvSpPr>
            <a:spLocks noChangeArrowheads="1"/>
          </p:cNvSpPr>
          <p:nvPr/>
        </p:nvSpPr>
        <p:spPr bwMode="auto">
          <a:xfrm>
            <a:off x="676275" y="2884488"/>
            <a:ext cx="590550" cy="447675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0524" name="Text Box 50"/>
          <p:cNvSpPr txBox="1">
            <a:spLocks noChangeArrowheads="1"/>
          </p:cNvSpPr>
          <p:nvPr/>
        </p:nvSpPr>
        <p:spPr bwMode="auto">
          <a:xfrm>
            <a:off x="566738" y="2884488"/>
            <a:ext cx="80645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D</a:t>
            </a:r>
          </a:p>
        </p:txBody>
      </p:sp>
      <p:sp>
        <p:nvSpPr>
          <p:cNvPr id="20525" name="Rectangle 51"/>
          <p:cNvSpPr>
            <a:spLocks noChangeArrowheads="1"/>
          </p:cNvSpPr>
          <p:nvPr/>
        </p:nvSpPr>
        <p:spPr bwMode="auto">
          <a:xfrm>
            <a:off x="1252538" y="125730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0526" name="Text Box 52"/>
          <p:cNvSpPr txBox="1">
            <a:spLocks noChangeArrowheads="1"/>
          </p:cNvSpPr>
          <p:nvPr/>
        </p:nvSpPr>
        <p:spPr bwMode="auto">
          <a:xfrm>
            <a:off x="1166813" y="1257300"/>
            <a:ext cx="804862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A</a:t>
            </a:r>
          </a:p>
        </p:txBody>
      </p:sp>
      <p:sp>
        <p:nvSpPr>
          <p:cNvPr id="20527" name="Text Box 53"/>
          <p:cNvSpPr txBox="1">
            <a:spLocks noChangeArrowheads="1"/>
          </p:cNvSpPr>
          <p:nvPr/>
        </p:nvSpPr>
        <p:spPr bwMode="auto">
          <a:xfrm>
            <a:off x="6896100" y="1181100"/>
            <a:ext cx="1866900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b="1">
                <a:latin typeface="+mj-lt"/>
              </a:rPr>
              <a:t>*Component B’s </a:t>
            </a:r>
            <a:r>
              <a:rPr lang="en-US" sz="1700" b="1" u="sng">
                <a:latin typeface="+mj-lt"/>
              </a:rPr>
              <a:t>TL costs</a:t>
            </a:r>
            <a:r>
              <a:rPr lang="en-US" sz="1700" b="1">
                <a:latin typeface="+mj-lt"/>
              </a:rPr>
              <a:t> are </a:t>
            </a:r>
            <a:r>
              <a:rPr lang="en-US" sz="1700" b="1" u="sng">
                <a:latin typeface="+mj-lt"/>
              </a:rPr>
              <a:t>not</a:t>
            </a:r>
            <a:r>
              <a:rPr lang="en-US" sz="1700" b="1">
                <a:latin typeface="+mj-lt"/>
              </a:rPr>
              <a:t> rolled up to A’s LL costs</a:t>
            </a:r>
          </a:p>
        </p:txBody>
      </p:sp>
      <p:sp>
        <p:nvSpPr>
          <p:cNvPr id="20528" name="Text Box 54"/>
          <p:cNvSpPr txBox="1">
            <a:spLocks noChangeArrowheads="1"/>
          </p:cNvSpPr>
          <p:nvPr/>
        </p:nvSpPr>
        <p:spPr bwMode="auto">
          <a:xfrm>
            <a:off x="5200650" y="4933950"/>
            <a:ext cx="2343150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b="1">
                <a:latin typeface="+mj-lt"/>
              </a:rPr>
              <a:t>Component D’s cost are rolled up to B’s LL costs</a:t>
            </a:r>
          </a:p>
        </p:txBody>
      </p:sp>
      <p:sp>
        <p:nvSpPr>
          <p:cNvPr id="20529" name="Text Box 56"/>
          <p:cNvSpPr txBox="1">
            <a:spLocks noChangeArrowheads="1"/>
          </p:cNvSpPr>
          <p:nvPr/>
        </p:nvSpPr>
        <p:spPr bwMode="auto">
          <a:xfrm>
            <a:off x="2114550" y="3771900"/>
            <a:ext cx="7620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M</a:t>
            </a:r>
            <a:endParaRPr lang="en-US" sz="2300">
              <a:latin typeface="+mj-lt"/>
            </a:endParaRPr>
          </a:p>
        </p:txBody>
      </p:sp>
      <p:sp>
        <p:nvSpPr>
          <p:cNvPr id="20530" name="Oval 57"/>
          <p:cNvSpPr>
            <a:spLocks noChangeArrowheads="1"/>
          </p:cNvSpPr>
          <p:nvPr/>
        </p:nvSpPr>
        <p:spPr bwMode="auto">
          <a:xfrm>
            <a:off x="2314575" y="3781425"/>
            <a:ext cx="323850" cy="32385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0531" name="Text Box 58"/>
          <p:cNvSpPr txBox="1">
            <a:spLocks noChangeArrowheads="1"/>
          </p:cNvSpPr>
          <p:nvPr/>
        </p:nvSpPr>
        <p:spPr bwMode="auto">
          <a:xfrm>
            <a:off x="2114550" y="5524500"/>
            <a:ext cx="7620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P</a:t>
            </a:r>
            <a:endParaRPr lang="en-US" sz="2300">
              <a:latin typeface="+mj-lt"/>
            </a:endParaRPr>
          </a:p>
        </p:txBody>
      </p:sp>
      <p:sp>
        <p:nvSpPr>
          <p:cNvPr id="20532" name="Oval 59"/>
          <p:cNvSpPr>
            <a:spLocks noChangeArrowheads="1"/>
          </p:cNvSpPr>
          <p:nvPr/>
        </p:nvSpPr>
        <p:spPr bwMode="auto">
          <a:xfrm>
            <a:off x="2314575" y="5534025"/>
            <a:ext cx="323850" cy="32385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0533" name="Text Box 60"/>
          <p:cNvSpPr txBox="1">
            <a:spLocks noChangeArrowheads="1"/>
          </p:cNvSpPr>
          <p:nvPr/>
        </p:nvSpPr>
        <p:spPr bwMode="auto">
          <a:xfrm>
            <a:off x="6057900" y="3733800"/>
            <a:ext cx="7620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P</a:t>
            </a:r>
            <a:endParaRPr lang="en-US" sz="2300">
              <a:latin typeface="+mj-lt"/>
            </a:endParaRPr>
          </a:p>
        </p:txBody>
      </p:sp>
      <p:sp>
        <p:nvSpPr>
          <p:cNvPr id="20534" name="Oval 61"/>
          <p:cNvSpPr>
            <a:spLocks noChangeArrowheads="1"/>
          </p:cNvSpPr>
          <p:nvPr/>
        </p:nvSpPr>
        <p:spPr bwMode="auto">
          <a:xfrm>
            <a:off x="6257925" y="3743325"/>
            <a:ext cx="323850" cy="32385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0535" name="Text Box 62"/>
          <p:cNvSpPr txBox="1">
            <a:spLocks noChangeArrowheads="1"/>
          </p:cNvSpPr>
          <p:nvPr/>
        </p:nvSpPr>
        <p:spPr bwMode="auto">
          <a:xfrm>
            <a:off x="3028950" y="1657350"/>
            <a:ext cx="7620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M</a:t>
            </a:r>
            <a:endParaRPr lang="en-US" sz="2300">
              <a:latin typeface="+mj-lt"/>
            </a:endParaRPr>
          </a:p>
        </p:txBody>
      </p:sp>
      <p:sp>
        <p:nvSpPr>
          <p:cNvPr id="20536" name="Oval 63"/>
          <p:cNvSpPr>
            <a:spLocks noChangeArrowheads="1"/>
          </p:cNvSpPr>
          <p:nvPr/>
        </p:nvSpPr>
        <p:spPr bwMode="auto">
          <a:xfrm>
            <a:off x="3228975" y="1666875"/>
            <a:ext cx="323850" cy="32385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0538" name="Text Box 66"/>
          <p:cNvSpPr txBox="1">
            <a:spLocks noChangeArrowheads="1"/>
          </p:cNvSpPr>
          <p:nvPr/>
        </p:nvSpPr>
        <p:spPr bwMode="auto">
          <a:xfrm>
            <a:off x="361950" y="4914900"/>
            <a:ext cx="1600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200" b="1">
                <a:latin typeface="+mj-lt"/>
              </a:rPr>
              <a:t>* After Routing and 	Product Structure 	Cost Roll-Ups</a:t>
            </a:r>
          </a:p>
        </p:txBody>
      </p:sp>
      <p:sp>
        <p:nvSpPr>
          <p:cNvPr id="20539" name="Text Box 68"/>
          <p:cNvSpPr txBox="1">
            <a:spLocks noChangeArrowheads="1"/>
          </p:cNvSpPr>
          <p:nvPr/>
        </p:nvSpPr>
        <p:spPr bwMode="auto">
          <a:xfrm>
            <a:off x="477838" y="5581650"/>
            <a:ext cx="270351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000" b="1">
                <a:latin typeface="+mj-lt"/>
              </a:rPr>
              <a:t>M = Manufactured</a:t>
            </a:r>
            <a:br>
              <a:rPr lang="en-US" sz="1000" b="1">
                <a:latin typeface="+mj-lt"/>
              </a:rPr>
            </a:br>
            <a:r>
              <a:rPr lang="en-US" sz="1000" b="1">
                <a:latin typeface="+mj-lt"/>
              </a:rPr>
              <a:t>P = Purchased</a:t>
            </a:r>
            <a:br>
              <a:rPr lang="en-US" sz="1000" b="1">
                <a:latin typeface="+mj-lt"/>
              </a:rPr>
            </a:br>
            <a:r>
              <a:rPr lang="en-US" sz="1000" b="1">
                <a:latin typeface="+mj-lt"/>
              </a:rPr>
              <a:t>TL = This Level; LL = Lower Level</a:t>
            </a:r>
          </a:p>
        </p:txBody>
      </p:sp>
      <p:cxnSp>
        <p:nvCxnSpPr>
          <p:cNvPr id="20540" name="AutoShape 69"/>
          <p:cNvCxnSpPr>
            <a:cxnSpLocks noChangeShapeType="1"/>
            <a:stCxn id="20524" idx="0"/>
            <a:endCxn id="20520" idx="2"/>
          </p:cNvCxnSpPr>
          <p:nvPr/>
        </p:nvCxnSpPr>
        <p:spPr bwMode="auto">
          <a:xfrm rot="16200000">
            <a:off x="855663" y="2770188"/>
            <a:ext cx="2286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/>
          </a:ln>
        </p:spPr>
      </p:cxnSp>
      <p:cxnSp>
        <p:nvCxnSpPr>
          <p:cNvPr id="20541" name="AutoShape 70"/>
          <p:cNvCxnSpPr>
            <a:cxnSpLocks noChangeShapeType="1"/>
            <a:stCxn id="20520" idx="0"/>
            <a:endCxn id="20526" idx="2"/>
          </p:cNvCxnSpPr>
          <p:nvPr/>
        </p:nvCxnSpPr>
        <p:spPr bwMode="auto">
          <a:xfrm rot="16200000">
            <a:off x="1027907" y="1656556"/>
            <a:ext cx="484188" cy="600075"/>
          </a:xfrm>
          <a:prstGeom prst="bentConnector3">
            <a:avLst>
              <a:gd name="adj1" fmla="val 49838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  <p:cxnSp>
        <p:nvCxnSpPr>
          <p:cNvPr id="20542" name="AutoShape 71"/>
          <p:cNvCxnSpPr>
            <a:cxnSpLocks noChangeShapeType="1"/>
            <a:stCxn id="20522" idx="0"/>
            <a:endCxn id="20526" idx="2"/>
          </p:cNvCxnSpPr>
          <p:nvPr/>
        </p:nvCxnSpPr>
        <p:spPr bwMode="auto">
          <a:xfrm rot="5400000" flipH="1">
            <a:off x="1590675" y="1693863"/>
            <a:ext cx="481013" cy="522287"/>
          </a:xfrm>
          <a:prstGeom prst="bentConnector3">
            <a:avLst>
              <a:gd name="adj1" fmla="val 49833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  <p:sp>
        <p:nvSpPr>
          <p:cNvPr id="20543" name="Text Box 72"/>
          <p:cNvSpPr txBox="1">
            <a:spLocks noChangeArrowheads="1"/>
          </p:cNvSpPr>
          <p:nvPr/>
        </p:nvSpPr>
        <p:spPr bwMode="auto">
          <a:xfrm>
            <a:off x="381000" y="738188"/>
            <a:ext cx="3130977" cy="44626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1436" tIns="91436" rIns="91436" bIns="91436">
            <a:spAutoFit/>
          </a:bodyPr>
          <a:lstStyle/>
          <a:p>
            <a:r>
              <a:rPr lang="en-US" sz="1700" b="1">
                <a:solidFill>
                  <a:srgbClr val="5A87C6"/>
                </a:solidFill>
                <a:latin typeface="+mj-lt"/>
              </a:rPr>
              <a:t>Item B’s Phantom Flag = Yes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Hands-On Exercise</a:t>
            </a:r>
            <a:endParaRPr lang="en-US" smtClean="0"/>
          </a:p>
        </p:txBody>
      </p:sp>
      <p:pic>
        <p:nvPicPr>
          <p:cNvPr id="21507" name="Picture 47" descr="hand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03388"/>
            <a:ext cx="91440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Course Overview</a:t>
            </a:r>
            <a:endParaRPr lang="en-US" smtClean="0"/>
          </a:p>
        </p:txBody>
      </p:sp>
      <p:sp>
        <p:nvSpPr>
          <p:cNvPr id="409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PC-SU-020</a:t>
            </a:r>
            <a:endParaRPr lang="en-US" smtClean="0"/>
          </a:p>
        </p:txBody>
      </p:sp>
      <p:sp>
        <p:nvSpPr>
          <p:cNvPr id="4100" name="AutoShape 4"/>
          <p:cNvSpPr>
            <a:spLocks noChangeArrowheads="1"/>
          </p:cNvSpPr>
          <p:nvPr/>
        </p:nvSpPr>
        <p:spPr bwMode="auto">
          <a:xfrm>
            <a:off x="1352550" y="2713038"/>
            <a:ext cx="1771650" cy="881062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64197" name="Rectangle 5"/>
          <p:cNvSpPr>
            <a:spLocks noChangeArrowheads="1"/>
          </p:cNvSpPr>
          <p:nvPr/>
        </p:nvSpPr>
        <p:spPr bwMode="auto">
          <a:xfrm>
            <a:off x="3295650" y="2713038"/>
            <a:ext cx="2305050" cy="973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3429000" y="2846388"/>
            <a:ext cx="20764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latin typeface="+mj-lt"/>
              </a:rPr>
              <a:t>Product Costing</a:t>
            </a:r>
          </a:p>
        </p:txBody>
      </p:sp>
      <p:sp>
        <p:nvSpPr>
          <p:cNvPr id="264199" name="Rectangle 7"/>
          <p:cNvSpPr>
            <a:spLocks noChangeArrowheads="1"/>
          </p:cNvSpPr>
          <p:nvPr/>
        </p:nvSpPr>
        <p:spPr bwMode="auto">
          <a:xfrm>
            <a:off x="3295650" y="1531938"/>
            <a:ext cx="2305050" cy="973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3429000" y="1836738"/>
            <a:ext cx="2076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>
                <a:latin typeface="+mj-lt"/>
              </a:rPr>
              <a:t>Introduction</a:t>
            </a:r>
          </a:p>
        </p:txBody>
      </p:sp>
      <p:sp>
        <p:nvSpPr>
          <p:cNvPr id="264201" name="Rectangle 9"/>
          <p:cNvSpPr>
            <a:spLocks noChangeArrowheads="1"/>
          </p:cNvSpPr>
          <p:nvPr/>
        </p:nvSpPr>
        <p:spPr bwMode="auto">
          <a:xfrm>
            <a:off x="3295650" y="3951288"/>
            <a:ext cx="2305050" cy="973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3429000" y="4217988"/>
            <a:ext cx="2076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latin typeface="+mj-lt"/>
              </a:rPr>
              <a:t>Transactions</a:t>
            </a:r>
          </a:p>
        </p:txBody>
      </p:sp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5867400" y="2795588"/>
            <a:ext cx="283845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2713" algn="l"/>
              </a:tabLst>
            </a:pPr>
            <a:r>
              <a:rPr lang="en-US" sz="1700" b="1">
                <a:latin typeface="+mj-lt"/>
              </a:rPr>
              <a:t> Product Costing Set-Up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2713" algn="l"/>
              </a:tabLst>
            </a:pPr>
            <a:r>
              <a:rPr lang="en-US" sz="1700" b="1">
                <a:latin typeface="+mj-lt"/>
              </a:rPr>
              <a:t> Product Costing Process</a:t>
            </a:r>
            <a:endParaRPr lang="en-US" sz="1700" b="1">
              <a:solidFill>
                <a:schemeClr val="bg2"/>
              </a:solidFill>
              <a:latin typeface="+mj-lt"/>
            </a:endParaRPr>
          </a:p>
        </p:txBody>
      </p:sp>
      <p:sp>
        <p:nvSpPr>
          <p:cNvPr id="264204" name="Rectangle 12"/>
          <p:cNvSpPr>
            <a:spLocks noChangeArrowheads="1"/>
          </p:cNvSpPr>
          <p:nvPr/>
        </p:nvSpPr>
        <p:spPr bwMode="auto">
          <a:xfrm>
            <a:off x="3295650" y="4767263"/>
            <a:ext cx="2305050" cy="973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3429000" y="4900613"/>
            <a:ext cx="20764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latin typeface="+mj-lt"/>
              </a:rPr>
              <a:t>Cost Management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Item Cost Maintenance</a:t>
            </a:r>
            <a:endParaRPr lang="en-US" dirty="0"/>
          </a:p>
        </p:txBody>
      </p:sp>
      <p:sp>
        <p:nvSpPr>
          <p:cNvPr id="2253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PC-SU-170</a:t>
            </a:r>
            <a:endParaRPr lang="en-US" smtClean="0"/>
          </a:p>
        </p:txBody>
      </p:sp>
      <p:pic>
        <p:nvPicPr>
          <p:cNvPr id="22531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8163" y="1395413"/>
            <a:ext cx="8120062" cy="4516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2533" name="Rectangle 6"/>
          <p:cNvSpPr>
            <a:spLocks noChangeArrowheads="1"/>
          </p:cNvSpPr>
          <p:nvPr/>
        </p:nvSpPr>
        <p:spPr bwMode="auto">
          <a:xfrm>
            <a:off x="601663" y="4375150"/>
            <a:ext cx="2709862" cy="26987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Item Overhead Cost Update</a:t>
            </a:r>
            <a:endParaRPr lang="en-US" smtClean="0"/>
          </a:p>
        </p:txBody>
      </p:sp>
      <p:sp>
        <p:nvSpPr>
          <p:cNvPr id="2355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PC-SU-180</a:t>
            </a:r>
            <a:endParaRPr lang="en-US" smtClean="0"/>
          </a:p>
        </p:txBody>
      </p:sp>
      <p:sp>
        <p:nvSpPr>
          <p:cNvPr id="227332" name="Rectangle 4"/>
          <p:cNvSpPr>
            <a:spLocks noChangeArrowheads="1"/>
          </p:cNvSpPr>
          <p:nvPr/>
        </p:nvSpPr>
        <p:spPr bwMode="auto">
          <a:xfrm>
            <a:off x="2428875" y="1657350"/>
            <a:ext cx="628650" cy="5905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436" tIns="45718" rIns="91436" bIns="45718" anchor="ctr"/>
          <a:lstStyle/>
          <a:p>
            <a:pPr>
              <a:defRPr/>
            </a:pPr>
            <a:r>
              <a:rPr lang="en-US" b="1" dirty="0" smtClean="0">
                <a:latin typeface="+mj-lt"/>
              </a:rPr>
              <a:t>A</a:t>
            </a:r>
            <a:endParaRPr lang="en-US" b="1" dirty="0">
              <a:latin typeface="+mj-lt"/>
            </a:endParaRPr>
          </a:p>
        </p:txBody>
      </p:sp>
      <p:sp>
        <p:nvSpPr>
          <p:cNvPr id="23558" name="Text Box 26"/>
          <p:cNvSpPr txBox="1">
            <a:spLocks noChangeArrowheads="1"/>
          </p:cNvSpPr>
          <p:nvPr/>
        </p:nvSpPr>
        <p:spPr bwMode="auto">
          <a:xfrm>
            <a:off x="2428875" y="2257425"/>
            <a:ext cx="62865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 dirty="0">
                <a:latin typeface="+mj-lt"/>
              </a:rPr>
              <a:t>$10</a:t>
            </a:r>
          </a:p>
        </p:txBody>
      </p:sp>
      <p:sp>
        <p:nvSpPr>
          <p:cNvPr id="23559" name="Text Box 29"/>
          <p:cNvSpPr txBox="1">
            <a:spLocks noChangeArrowheads="1"/>
          </p:cNvSpPr>
          <p:nvPr/>
        </p:nvSpPr>
        <p:spPr bwMode="auto">
          <a:xfrm>
            <a:off x="1190625" y="3667125"/>
            <a:ext cx="62865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 dirty="0">
                <a:latin typeface="+mj-lt"/>
              </a:rPr>
              <a:t>$3</a:t>
            </a:r>
          </a:p>
        </p:txBody>
      </p:sp>
      <p:sp>
        <p:nvSpPr>
          <p:cNvPr id="23560" name="Text Box 31"/>
          <p:cNvSpPr txBox="1">
            <a:spLocks noChangeArrowheads="1"/>
          </p:cNvSpPr>
          <p:nvPr/>
        </p:nvSpPr>
        <p:spPr bwMode="auto">
          <a:xfrm>
            <a:off x="3648075" y="3667125"/>
            <a:ext cx="62865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 dirty="0">
                <a:latin typeface="+mj-lt"/>
              </a:rPr>
              <a:t>$7</a:t>
            </a:r>
          </a:p>
        </p:txBody>
      </p:sp>
      <p:sp>
        <p:nvSpPr>
          <p:cNvPr id="23561" name="Text Box 33"/>
          <p:cNvSpPr txBox="1">
            <a:spLocks noChangeArrowheads="1"/>
          </p:cNvSpPr>
          <p:nvPr/>
        </p:nvSpPr>
        <p:spPr bwMode="auto">
          <a:xfrm>
            <a:off x="590550" y="5029200"/>
            <a:ext cx="62865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 dirty="0">
                <a:latin typeface="+mj-lt"/>
              </a:rPr>
              <a:t>$1</a:t>
            </a:r>
          </a:p>
        </p:txBody>
      </p:sp>
      <p:sp>
        <p:nvSpPr>
          <p:cNvPr id="23562" name="Text Box 35"/>
          <p:cNvSpPr txBox="1">
            <a:spLocks noChangeArrowheads="1"/>
          </p:cNvSpPr>
          <p:nvPr/>
        </p:nvSpPr>
        <p:spPr bwMode="auto">
          <a:xfrm>
            <a:off x="1790700" y="5048250"/>
            <a:ext cx="62865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 dirty="0">
                <a:latin typeface="+mj-lt"/>
              </a:rPr>
              <a:t>$2</a:t>
            </a:r>
          </a:p>
        </p:txBody>
      </p:sp>
      <p:sp>
        <p:nvSpPr>
          <p:cNvPr id="23563" name="Text Box 39"/>
          <p:cNvSpPr txBox="1">
            <a:spLocks noChangeArrowheads="1"/>
          </p:cNvSpPr>
          <p:nvPr/>
        </p:nvSpPr>
        <p:spPr bwMode="auto">
          <a:xfrm>
            <a:off x="3048000" y="5010150"/>
            <a:ext cx="62865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 dirty="0">
                <a:latin typeface="+mj-lt"/>
              </a:rPr>
              <a:t>$3</a:t>
            </a:r>
          </a:p>
        </p:txBody>
      </p:sp>
      <p:sp>
        <p:nvSpPr>
          <p:cNvPr id="23564" name="Text Box 41"/>
          <p:cNvSpPr txBox="1">
            <a:spLocks noChangeArrowheads="1"/>
          </p:cNvSpPr>
          <p:nvPr/>
        </p:nvSpPr>
        <p:spPr bwMode="auto">
          <a:xfrm>
            <a:off x="4248150" y="5029200"/>
            <a:ext cx="62865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 dirty="0">
                <a:latin typeface="+mj-lt"/>
              </a:rPr>
              <a:t>$4</a:t>
            </a:r>
          </a:p>
        </p:txBody>
      </p:sp>
      <p:cxnSp>
        <p:nvCxnSpPr>
          <p:cNvPr id="23566" name="AutoShape 43"/>
          <p:cNvCxnSpPr>
            <a:cxnSpLocks noChangeShapeType="1"/>
            <a:stCxn id="23559" idx="2"/>
            <a:endCxn id="227335" idx="0"/>
          </p:cNvCxnSpPr>
          <p:nvPr/>
        </p:nvCxnSpPr>
        <p:spPr bwMode="auto">
          <a:xfrm rot="5400000">
            <a:off x="1012032" y="3934619"/>
            <a:ext cx="385763" cy="600075"/>
          </a:xfrm>
          <a:prstGeom prst="straightConnector1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</p:cxnSp>
      <p:cxnSp>
        <p:nvCxnSpPr>
          <p:cNvPr id="23567" name="AutoShape 44"/>
          <p:cNvCxnSpPr>
            <a:cxnSpLocks noChangeShapeType="1"/>
            <a:stCxn id="23559" idx="2"/>
            <a:endCxn id="227336" idx="0"/>
          </p:cNvCxnSpPr>
          <p:nvPr/>
        </p:nvCxnSpPr>
        <p:spPr bwMode="auto">
          <a:xfrm rot="16200000" flipH="1">
            <a:off x="1602581" y="3944143"/>
            <a:ext cx="404813" cy="600075"/>
          </a:xfrm>
          <a:prstGeom prst="straightConnector1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</p:cxnSp>
      <p:cxnSp>
        <p:nvCxnSpPr>
          <p:cNvPr id="23569" name="AutoShape 46"/>
          <p:cNvCxnSpPr>
            <a:cxnSpLocks noChangeShapeType="1"/>
            <a:stCxn id="23560" idx="2"/>
            <a:endCxn id="227339" idx="0"/>
          </p:cNvCxnSpPr>
          <p:nvPr/>
        </p:nvCxnSpPr>
        <p:spPr bwMode="auto">
          <a:xfrm rot="5400000">
            <a:off x="3479007" y="3925094"/>
            <a:ext cx="366713" cy="600075"/>
          </a:xfrm>
          <a:prstGeom prst="straightConnector1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</p:cxnSp>
      <p:cxnSp>
        <p:nvCxnSpPr>
          <p:cNvPr id="23570" name="AutoShape 47"/>
          <p:cNvCxnSpPr>
            <a:cxnSpLocks noChangeShapeType="1"/>
            <a:stCxn id="23560" idx="2"/>
            <a:endCxn id="227340" idx="0"/>
          </p:cNvCxnSpPr>
          <p:nvPr/>
        </p:nvCxnSpPr>
        <p:spPr bwMode="auto">
          <a:xfrm rot="16200000" flipH="1">
            <a:off x="4069556" y="3934618"/>
            <a:ext cx="385763" cy="600075"/>
          </a:xfrm>
          <a:prstGeom prst="straightConnector1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</p:cxnSp>
      <p:sp>
        <p:nvSpPr>
          <p:cNvPr id="227335" name="Rectangle 7"/>
          <p:cNvSpPr>
            <a:spLocks noChangeArrowheads="1"/>
          </p:cNvSpPr>
          <p:nvPr/>
        </p:nvSpPr>
        <p:spPr bwMode="auto">
          <a:xfrm>
            <a:off x="590550" y="4427538"/>
            <a:ext cx="628650" cy="5905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436" tIns="45718" rIns="91436" bIns="45718" anchor="ctr"/>
          <a:lstStyle/>
          <a:p>
            <a:pPr>
              <a:defRPr/>
            </a:pPr>
            <a:r>
              <a:rPr lang="en-US" b="1" dirty="0" smtClean="0">
                <a:latin typeface="+mj-lt"/>
              </a:rPr>
              <a:t>D</a:t>
            </a:r>
            <a:endParaRPr lang="en-US" b="1" dirty="0">
              <a:latin typeface="+mj-lt"/>
            </a:endParaRPr>
          </a:p>
        </p:txBody>
      </p:sp>
      <p:sp>
        <p:nvSpPr>
          <p:cNvPr id="227336" name="Rectangle 8"/>
          <p:cNvSpPr>
            <a:spLocks noChangeArrowheads="1"/>
          </p:cNvSpPr>
          <p:nvPr/>
        </p:nvSpPr>
        <p:spPr bwMode="auto">
          <a:xfrm>
            <a:off x="1790700" y="4446588"/>
            <a:ext cx="628650" cy="5905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436" tIns="45718" rIns="91436" bIns="45718" anchor="ctr"/>
          <a:lstStyle/>
          <a:p>
            <a:pPr>
              <a:defRPr/>
            </a:pPr>
            <a:r>
              <a:rPr lang="en-US" b="1" dirty="0" smtClean="0">
                <a:latin typeface="+mj-lt"/>
              </a:rPr>
              <a:t>E</a:t>
            </a:r>
            <a:endParaRPr lang="en-US" b="1" dirty="0">
              <a:latin typeface="+mj-lt"/>
            </a:endParaRPr>
          </a:p>
        </p:txBody>
      </p:sp>
      <p:sp>
        <p:nvSpPr>
          <p:cNvPr id="227339" name="Rectangle 11"/>
          <p:cNvSpPr>
            <a:spLocks noChangeArrowheads="1"/>
          </p:cNvSpPr>
          <p:nvPr/>
        </p:nvSpPr>
        <p:spPr bwMode="auto">
          <a:xfrm>
            <a:off x="3048000" y="4408488"/>
            <a:ext cx="628650" cy="5905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436" tIns="45718" rIns="91436" bIns="45718" anchor="ctr"/>
          <a:lstStyle/>
          <a:p>
            <a:pPr>
              <a:defRPr/>
            </a:pPr>
            <a:r>
              <a:rPr lang="en-US" b="1" dirty="0" smtClean="0">
                <a:latin typeface="+mj-lt"/>
              </a:rPr>
              <a:t>F</a:t>
            </a:r>
            <a:endParaRPr lang="en-US" b="1" dirty="0">
              <a:latin typeface="+mj-lt"/>
            </a:endParaRPr>
          </a:p>
        </p:txBody>
      </p:sp>
      <p:sp>
        <p:nvSpPr>
          <p:cNvPr id="227340" name="Rectangle 12"/>
          <p:cNvSpPr>
            <a:spLocks noChangeArrowheads="1"/>
          </p:cNvSpPr>
          <p:nvPr/>
        </p:nvSpPr>
        <p:spPr bwMode="auto">
          <a:xfrm>
            <a:off x="4248150" y="4427538"/>
            <a:ext cx="628650" cy="5905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436" tIns="45718" rIns="91436" bIns="45718" anchor="ctr"/>
          <a:lstStyle/>
          <a:p>
            <a:pPr>
              <a:defRPr/>
            </a:pPr>
            <a:r>
              <a:rPr lang="en-US" b="1" dirty="0" smtClean="0">
                <a:latin typeface="+mj-lt"/>
              </a:rPr>
              <a:t>G</a:t>
            </a:r>
            <a:endParaRPr lang="en-US" b="1" dirty="0">
              <a:latin typeface="+mj-lt"/>
            </a:endParaRPr>
          </a:p>
        </p:txBody>
      </p:sp>
      <p:cxnSp>
        <p:nvCxnSpPr>
          <p:cNvPr id="23580" name="AutoShape 49"/>
          <p:cNvCxnSpPr>
            <a:cxnSpLocks noChangeShapeType="1"/>
            <a:stCxn id="23558" idx="2"/>
            <a:endCxn id="227333" idx="0"/>
          </p:cNvCxnSpPr>
          <p:nvPr/>
        </p:nvCxnSpPr>
        <p:spPr bwMode="auto">
          <a:xfrm rot="5400000">
            <a:off x="1906588" y="2230437"/>
            <a:ext cx="434975" cy="1238250"/>
          </a:xfrm>
          <a:prstGeom prst="straightConnector1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</p:cxnSp>
      <p:cxnSp>
        <p:nvCxnSpPr>
          <p:cNvPr id="23581" name="AutoShape 50"/>
          <p:cNvCxnSpPr>
            <a:cxnSpLocks noChangeShapeType="1"/>
            <a:stCxn id="23558" idx="2"/>
            <a:endCxn id="227334" idx="0"/>
          </p:cNvCxnSpPr>
          <p:nvPr/>
        </p:nvCxnSpPr>
        <p:spPr bwMode="auto">
          <a:xfrm rot="16200000" flipH="1">
            <a:off x="3135313" y="2239962"/>
            <a:ext cx="434975" cy="1219200"/>
          </a:xfrm>
          <a:prstGeom prst="straightConnector1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</p:cxnSp>
      <p:sp>
        <p:nvSpPr>
          <p:cNvPr id="227333" name="Rectangle 5"/>
          <p:cNvSpPr>
            <a:spLocks noChangeArrowheads="1"/>
          </p:cNvSpPr>
          <p:nvPr/>
        </p:nvSpPr>
        <p:spPr bwMode="auto">
          <a:xfrm>
            <a:off x="1190625" y="3067050"/>
            <a:ext cx="628650" cy="5905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436" tIns="45718" rIns="91436" bIns="45718" anchor="ctr"/>
          <a:lstStyle/>
          <a:p>
            <a:pPr>
              <a:defRPr/>
            </a:pPr>
            <a:r>
              <a:rPr lang="en-US" b="1" dirty="0" smtClean="0">
                <a:latin typeface="+mj-lt"/>
              </a:rPr>
              <a:t>B</a:t>
            </a:r>
            <a:endParaRPr lang="en-US" b="1" dirty="0">
              <a:latin typeface="+mj-lt"/>
            </a:endParaRPr>
          </a:p>
        </p:txBody>
      </p:sp>
      <p:sp>
        <p:nvSpPr>
          <p:cNvPr id="227334" name="Rectangle 6"/>
          <p:cNvSpPr>
            <a:spLocks noChangeArrowheads="1"/>
          </p:cNvSpPr>
          <p:nvPr/>
        </p:nvSpPr>
        <p:spPr bwMode="auto">
          <a:xfrm>
            <a:off x="3648075" y="3067050"/>
            <a:ext cx="628650" cy="5905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436" tIns="45718" rIns="91436" bIns="45718" anchor="ctr"/>
          <a:lstStyle/>
          <a:p>
            <a:pPr>
              <a:defRPr/>
            </a:pPr>
            <a:r>
              <a:rPr lang="en-US" b="1" dirty="0" smtClean="0">
                <a:latin typeface="+mj-lt"/>
              </a:rPr>
              <a:t>C</a:t>
            </a:r>
            <a:endParaRPr lang="en-US" b="1" dirty="0">
              <a:latin typeface="+mj-lt"/>
            </a:endParaRPr>
          </a:p>
        </p:txBody>
      </p:sp>
      <p:sp>
        <p:nvSpPr>
          <p:cNvPr id="23586" name="Text Box 51"/>
          <p:cNvSpPr txBox="1">
            <a:spLocks noChangeArrowheads="1"/>
          </p:cNvSpPr>
          <p:nvPr/>
        </p:nvSpPr>
        <p:spPr bwMode="auto">
          <a:xfrm>
            <a:off x="5662613" y="2794000"/>
            <a:ext cx="6477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10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3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7</a:t>
            </a:r>
          </a:p>
        </p:txBody>
      </p:sp>
      <p:sp>
        <p:nvSpPr>
          <p:cNvPr id="23587" name="Text Box 52"/>
          <p:cNvSpPr txBox="1">
            <a:spLocks noChangeArrowheads="1"/>
          </p:cNvSpPr>
          <p:nvPr/>
        </p:nvSpPr>
        <p:spPr bwMode="auto">
          <a:xfrm>
            <a:off x="5905500" y="2794000"/>
            <a:ext cx="6477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x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x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x</a:t>
            </a:r>
          </a:p>
        </p:txBody>
      </p:sp>
      <p:sp>
        <p:nvSpPr>
          <p:cNvPr id="23588" name="Text Box 53"/>
          <p:cNvSpPr txBox="1">
            <a:spLocks noChangeArrowheads="1"/>
          </p:cNvSpPr>
          <p:nvPr/>
        </p:nvSpPr>
        <p:spPr bwMode="auto">
          <a:xfrm>
            <a:off x="6210300" y="2794000"/>
            <a:ext cx="11557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150%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150%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150%</a:t>
            </a:r>
          </a:p>
        </p:txBody>
      </p:sp>
      <p:sp>
        <p:nvSpPr>
          <p:cNvPr id="23589" name="Text Box 54"/>
          <p:cNvSpPr txBox="1">
            <a:spLocks noChangeArrowheads="1"/>
          </p:cNvSpPr>
          <p:nvPr/>
        </p:nvSpPr>
        <p:spPr bwMode="auto">
          <a:xfrm>
            <a:off x="6996113" y="2794000"/>
            <a:ext cx="8953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=</a:t>
            </a:r>
          </a:p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=</a:t>
            </a:r>
          </a:p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=</a:t>
            </a:r>
          </a:p>
        </p:txBody>
      </p:sp>
      <p:sp>
        <p:nvSpPr>
          <p:cNvPr id="23590" name="Text Box 55"/>
          <p:cNvSpPr txBox="1">
            <a:spLocks noChangeArrowheads="1"/>
          </p:cNvSpPr>
          <p:nvPr/>
        </p:nvSpPr>
        <p:spPr bwMode="auto">
          <a:xfrm>
            <a:off x="7562850" y="2794000"/>
            <a:ext cx="8953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15.00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4.50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10.50</a:t>
            </a:r>
          </a:p>
        </p:txBody>
      </p:sp>
      <p:sp>
        <p:nvSpPr>
          <p:cNvPr id="23591" name="Text Box 56"/>
          <p:cNvSpPr txBox="1">
            <a:spLocks noChangeArrowheads="1"/>
          </p:cNvSpPr>
          <p:nvPr/>
        </p:nvSpPr>
        <p:spPr bwMode="auto">
          <a:xfrm>
            <a:off x="4991100" y="2794000"/>
            <a:ext cx="6477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A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B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C</a:t>
            </a:r>
          </a:p>
        </p:txBody>
      </p:sp>
      <p:sp>
        <p:nvSpPr>
          <p:cNvPr id="23592" name="Text Box 57"/>
          <p:cNvSpPr txBox="1">
            <a:spLocks noChangeArrowheads="1"/>
          </p:cNvSpPr>
          <p:nvPr/>
        </p:nvSpPr>
        <p:spPr bwMode="auto">
          <a:xfrm>
            <a:off x="4953000" y="2184400"/>
            <a:ext cx="100965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Item</a:t>
            </a:r>
          </a:p>
        </p:txBody>
      </p:sp>
      <p:sp>
        <p:nvSpPr>
          <p:cNvPr id="23593" name="Text Box 58"/>
          <p:cNvSpPr txBox="1">
            <a:spLocks noChangeArrowheads="1"/>
          </p:cNvSpPr>
          <p:nvPr/>
        </p:nvSpPr>
        <p:spPr bwMode="auto">
          <a:xfrm>
            <a:off x="5829300" y="2185988"/>
            <a:ext cx="152400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This-Level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Material</a:t>
            </a:r>
          </a:p>
        </p:txBody>
      </p:sp>
      <p:sp>
        <p:nvSpPr>
          <p:cNvPr id="23594" name="Text Box 59"/>
          <p:cNvSpPr txBox="1">
            <a:spLocks noChangeArrowheads="1"/>
          </p:cNvSpPr>
          <p:nvPr/>
        </p:nvSpPr>
        <p:spPr bwMode="auto">
          <a:xfrm>
            <a:off x="7048500" y="2181225"/>
            <a:ext cx="15240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Overhead</a:t>
            </a:r>
          </a:p>
        </p:txBody>
      </p:sp>
      <p:sp>
        <p:nvSpPr>
          <p:cNvPr id="23595" name="Line 60"/>
          <p:cNvSpPr>
            <a:spLocks noChangeShapeType="1"/>
          </p:cNvSpPr>
          <p:nvPr/>
        </p:nvSpPr>
        <p:spPr bwMode="auto">
          <a:xfrm>
            <a:off x="5181600" y="2190750"/>
            <a:ext cx="3352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3596" name="Line 61"/>
          <p:cNvSpPr>
            <a:spLocks noChangeShapeType="1"/>
          </p:cNvSpPr>
          <p:nvPr/>
        </p:nvSpPr>
        <p:spPr bwMode="auto">
          <a:xfrm>
            <a:off x="5187950" y="2813050"/>
            <a:ext cx="3352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3597" name="Line 62"/>
          <p:cNvSpPr>
            <a:spLocks noChangeShapeType="1"/>
          </p:cNvSpPr>
          <p:nvPr/>
        </p:nvSpPr>
        <p:spPr bwMode="auto">
          <a:xfrm>
            <a:off x="5168900" y="4032250"/>
            <a:ext cx="3352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3598" name="Text Box 65"/>
          <p:cNvSpPr txBox="1">
            <a:spLocks noChangeArrowheads="1"/>
          </p:cNvSpPr>
          <p:nvPr/>
        </p:nvSpPr>
        <p:spPr bwMode="auto">
          <a:xfrm>
            <a:off x="5124450" y="1593850"/>
            <a:ext cx="386715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dirty="0">
                <a:latin typeface="+mj-lt"/>
              </a:rPr>
              <a:t>Example: 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OH set at 150% of </a:t>
            </a:r>
            <a:r>
              <a:rPr lang="en-US" sz="1800" b="1" dirty="0" err="1">
                <a:latin typeface="+mj-lt"/>
              </a:rPr>
              <a:t>Mat’l</a:t>
            </a:r>
            <a:endParaRPr lang="en-US" sz="1800" b="1" dirty="0">
              <a:latin typeface="+mj-lt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Text Box 4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1.4.21 – Item Overhead Cost Update</a:t>
            </a:r>
            <a:endParaRPr lang="en-US" smtClean="0"/>
          </a:p>
        </p:txBody>
      </p:sp>
      <p:sp>
        <p:nvSpPr>
          <p:cNvPr id="2457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PC-SU-190</a:t>
            </a:r>
            <a:endParaRPr lang="en-US" smtClean="0"/>
          </a:p>
        </p:txBody>
      </p:sp>
      <p:pic>
        <p:nvPicPr>
          <p:cNvPr id="24580" name="Picture 5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3888" y="1300163"/>
            <a:ext cx="8001000" cy="4746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4581" name="Rectangle 55"/>
          <p:cNvSpPr>
            <a:spLocks noChangeArrowheads="1"/>
          </p:cNvSpPr>
          <p:nvPr/>
        </p:nvSpPr>
        <p:spPr bwMode="auto">
          <a:xfrm>
            <a:off x="1409700" y="2457450"/>
            <a:ext cx="6381750" cy="2571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24582" name="Rectangle 56"/>
          <p:cNvSpPr>
            <a:spLocks noChangeArrowheads="1"/>
          </p:cNvSpPr>
          <p:nvPr/>
        </p:nvSpPr>
        <p:spPr bwMode="auto">
          <a:xfrm>
            <a:off x="2762250" y="3429000"/>
            <a:ext cx="5734050" cy="2952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24583" name="Rectangle 57"/>
          <p:cNvSpPr>
            <a:spLocks noChangeArrowheads="1"/>
          </p:cNvSpPr>
          <p:nvPr/>
        </p:nvSpPr>
        <p:spPr bwMode="auto">
          <a:xfrm>
            <a:off x="3295650" y="3914775"/>
            <a:ext cx="1704975" cy="2952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24584" name="Rectangle 58"/>
          <p:cNvSpPr>
            <a:spLocks noChangeArrowheads="1"/>
          </p:cNvSpPr>
          <p:nvPr/>
        </p:nvSpPr>
        <p:spPr bwMode="auto">
          <a:xfrm>
            <a:off x="6934200" y="5667375"/>
            <a:ext cx="809625" cy="2952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Hands-On Exercise</a:t>
            </a:r>
            <a:endParaRPr lang="en-US" smtClean="0"/>
          </a:p>
        </p:txBody>
      </p:sp>
      <p:pic>
        <p:nvPicPr>
          <p:cNvPr id="25603" name="Picture 47" descr="hand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03388"/>
            <a:ext cx="91440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42" name="Rectangle 206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Standard Costing Setup</a:t>
            </a:r>
            <a:endParaRPr lang="en-US" smtClean="0"/>
          </a:p>
        </p:txBody>
      </p:sp>
      <p:sp>
        <p:nvSpPr>
          <p:cNvPr id="2662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PC-SU-200</a:t>
            </a:r>
            <a:endParaRPr lang="en-US" smtClean="0"/>
          </a:p>
        </p:txBody>
      </p:sp>
      <p:sp>
        <p:nvSpPr>
          <p:cNvPr id="26627" name="AutoShape 2051"/>
          <p:cNvSpPr>
            <a:spLocks noChangeArrowheads="1"/>
          </p:cNvSpPr>
          <p:nvPr/>
        </p:nvSpPr>
        <p:spPr bwMode="auto">
          <a:xfrm>
            <a:off x="6000750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Work Order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Control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26628" name="AutoShape 2052"/>
          <p:cNvCxnSpPr>
            <a:cxnSpLocks noChangeShapeType="1"/>
            <a:stCxn id="26629" idx="3"/>
            <a:endCxn id="26627" idx="1"/>
          </p:cNvCxnSpPr>
          <p:nvPr/>
        </p:nvCxnSpPr>
        <p:spPr bwMode="auto">
          <a:xfrm>
            <a:off x="5410200" y="203200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26629" name="AutoShape 2053"/>
          <p:cNvSpPr>
            <a:spLocks noChangeArrowheads="1"/>
          </p:cNvSpPr>
          <p:nvPr/>
        </p:nvSpPr>
        <p:spPr bwMode="auto">
          <a:xfrm>
            <a:off x="3562350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Inventory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Control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26630" name="AutoShape 2054"/>
          <p:cNvCxnSpPr>
            <a:cxnSpLocks noChangeShapeType="1"/>
            <a:stCxn id="26631" idx="3"/>
            <a:endCxn id="26629" idx="1"/>
          </p:cNvCxnSpPr>
          <p:nvPr/>
        </p:nvCxnSpPr>
        <p:spPr bwMode="auto">
          <a:xfrm>
            <a:off x="3124200" y="2032000"/>
            <a:ext cx="4191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26631" name="AutoShape 2055"/>
          <p:cNvSpPr>
            <a:spLocks noChangeArrowheads="1"/>
          </p:cNvSpPr>
          <p:nvPr/>
        </p:nvSpPr>
        <p:spPr bwMode="auto">
          <a:xfrm>
            <a:off x="1276350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Review 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Accounts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sp>
        <p:nvSpPr>
          <p:cNvPr id="26632" name="AutoShape 2056"/>
          <p:cNvSpPr>
            <a:spLocks noChangeArrowheads="1"/>
          </p:cNvSpPr>
          <p:nvPr/>
        </p:nvSpPr>
        <p:spPr bwMode="auto">
          <a:xfrm>
            <a:off x="3562350" y="50609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Product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Structure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sp>
        <p:nvSpPr>
          <p:cNvPr id="26633" name="AutoShape 2057"/>
          <p:cNvSpPr>
            <a:spLocks noChangeArrowheads="1"/>
          </p:cNvSpPr>
          <p:nvPr/>
        </p:nvSpPr>
        <p:spPr bwMode="auto">
          <a:xfrm>
            <a:off x="6000750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Work Center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26634" name="AutoShape 2058"/>
          <p:cNvCxnSpPr>
            <a:cxnSpLocks noChangeShapeType="1"/>
            <a:stCxn id="26635" idx="3"/>
            <a:endCxn id="26633" idx="1"/>
          </p:cNvCxnSpPr>
          <p:nvPr/>
        </p:nvCxnSpPr>
        <p:spPr bwMode="auto">
          <a:xfrm>
            <a:off x="5410200" y="378460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26635" name="AutoShape 2059"/>
          <p:cNvSpPr>
            <a:spLocks noChangeArrowheads="1"/>
          </p:cNvSpPr>
          <p:nvPr/>
        </p:nvSpPr>
        <p:spPr bwMode="auto">
          <a:xfrm>
            <a:off x="3562350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latin typeface="+mj-lt"/>
              </a:rPr>
              <a:t>Department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Maintenance</a:t>
            </a:r>
            <a:br>
              <a:rPr lang="en-US" sz="1800" b="1">
                <a:latin typeface="+mj-lt"/>
              </a:rPr>
            </a:br>
            <a:r>
              <a:rPr lang="en-US" sz="1700" b="1">
                <a:latin typeface="+mj-lt"/>
              </a:rPr>
              <a:t>(14.1)</a:t>
            </a:r>
          </a:p>
        </p:txBody>
      </p:sp>
      <p:cxnSp>
        <p:nvCxnSpPr>
          <p:cNvPr id="26636" name="AutoShape 2060"/>
          <p:cNvCxnSpPr>
            <a:cxnSpLocks noChangeShapeType="1"/>
            <a:stCxn id="26627" idx="2"/>
            <a:endCxn id="26639" idx="0"/>
          </p:cNvCxnSpPr>
          <p:nvPr/>
        </p:nvCxnSpPr>
        <p:spPr bwMode="auto">
          <a:xfrm rot="5400000">
            <a:off x="4152900" y="546100"/>
            <a:ext cx="80010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26637" name="AutoShape 2061"/>
          <p:cNvCxnSpPr>
            <a:cxnSpLocks noChangeShapeType="1"/>
            <a:stCxn id="26633" idx="2"/>
            <a:endCxn id="26641" idx="0"/>
          </p:cNvCxnSpPr>
          <p:nvPr/>
        </p:nvCxnSpPr>
        <p:spPr bwMode="auto">
          <a:xfrm rot="5400000">
            <a:off x="4162425" y="2289175"/>
            <a:ext cx="78105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26638" name="AutoShape 2063"/>
          <p:cNvCxnSpPr>
            <a:cxnSpLocks noChangeShapeType="1"/>
          </p:cNvCxnSpPr>
          <p:nvPr/>
        </p:nvCxnSpPr>
        <p:spPr bwMode="auto">
          <a:xfrm>
            <a:off x="2990850" y="376555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26639" name="AutoShape 2064"/>
          <p:cNvSpPr>
            <a:spLocks noChangeArrowheads="1"/>
          </p:cNvSpPr>
          <p:nvPr/>
        </p:nvSpPr>
        <p:spPr bwMode="auto">
          <a:xfrm>
            <a:off x="1276350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Item Data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26640" name="AutoShape 2065"/>
          <p:cNvCxnSpPr>
            <a:cxnSpLocks noChangeShapeType="1"/>
          </p:cNvCxnSpPr>
          <p:nvPr/>
        </p:nvCxnSpPr>
        <p:spPr bwMode="auto">
          <a:xfrm>
            <a:off x="2990850" y="551815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26641" name="AutoShape 2066"/>
          <p:cNvSpPr>
            <a:spLocks noChangeArrowheads="1"/>
          </p:cNvSpPr>
          <p:nvPr/>
        </p:nvSpPr>
        <p:spPr bwMode="auto">
          <a:xfrm>
            <a:off x="1276350" y="50609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Routing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Department Maintenance</a:t>
            </a:r>
            <a:endParaRPr lang="en-US" dirty="0"/>
          </a:p>
        </p:txBody>
      </p:sp>
      <p:sp>
        <p:nvSpPr>
          <p:cNvPr id="2765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PC-SU-210</a:t>
            </a:r>
            <a:endParaRPr lang="en-US" smtClean="0"/>
          </a:p>
        </p:txBody>
      </p:sp>
      <p:pic>
        <p:nvPicPr>
          <p:cNvPr id="27652" name="Picture 107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14575" y="1119188"/>
            <a:ext cx="4516438" cy="457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86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Standard Costing Setup</a:t>
            </a:r>
            <a:endParaRPr lang="en-US" smtClean="0"/>
          </a:p>
        </p:txBody>
      </p:sp>
      <p:sp>
        <p:nvSpPr>
          <p:cNvPr id="2867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PC-SU-220</a:t>
            </a:r>
            <a:endParaRPr lang="en-US" smtClean="0"/>
          </a:p>
        </p:txBody>
      </p:sp>
      <p:sp>
        <p:nvSpPr>
          <p:cNvPr id="28675" name="AutoShape 3"/>
          <p:cNvSpPr>
            <a:spLocks noChangeArrowheads="1"/>
          </p:cNvSpPr>
          <p:nvPr/>
        </p:nvSpPr>
        <p:spPr bwMode="auto">
          <a:xfrm>
            <a:off x="5991225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Work Order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Control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28676" name="AutoShape 4"/>
          <p:cNvCxnSpPr>
            <a:cxnSpLocks noChangeShapeType="1"/>
            <a:stCxn id="28677" idx="3"/>
            <a:endCxn id="28675" idx="1"/>
          </p:cNvCxnSpPr>
          <p:nvPr/>
        </p:nvCxnSpPr>
        <p:spPr bwMode="auto">
          <a:xfrm>
            <a:off x="5400675" y="203200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28677" name="AutoShape 5"/>
          <p:cNvSpPr>
            <a:spLocks noChangeArrowheads="1"/>
          </p:cNvSpPr>
          <p:nvPr/>
        </p:nvSpPr>
        <p:spPr bwMode="auto">
          <a:xfrm>
            <a:off x="3552825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Inventory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Control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28678" name="AutoShape 6"/>
          <p:cNvCxnSpPr>
            <a:cxnSpLocks noChangeShapeType="1"/>
            <a:stCxn id="28679" idx="3"/>
            <a:endCxn id="28677" idx="1"/>
          </p:cNvCxnSpPr>
          <p:nvPr/>
        </p:nvCxnSpPr>
        <p:spPr bwMode="auto">
          <a:xfrm>
            <a:off x="3114675" y="2032000"/>
            <a:ext cx="4191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28679" name="AutoShape 7"/>
          <p:cNvSpPr>
            <a:spLocks noChangeArrowheads="1"/>
          </p:cNvSpPr>
          <p:nvPr/>
        </p:nvSpPr>
        <p:spPr bwMode="auto">
          <a:xfrm>
            <a:off x="1266825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Review 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Accounts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sp>
        <p:nvSpPr>
          <p:cNvPr id="28680" name="AutoShape 8"/>
          <p:cNvSpPr>
            <a:spLocks noChangeArrowheads="1"/>
          </p:cNvSpPr>
          <p:nvPr/>
        </p:nvSpPr>
        <p:spPr bwMode="auto">
          <a:xfrm>
            <a:off x="3552825" y="50609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Product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Structure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sp>
        <p:nvSpPr>
          <p:cNvPr id="28681" name="AutoShape 9"/>
          <p:cNvSpPr>
            <a:spLocks noChangeArrowheads="1"/>
          </p:cNvSpPr>
          <p:nvPr/>
        </p:nvSpPr>
        <p:spPr bwMode="auto">
          <a:xfrm>
            <a:off x="5991225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latin typeface="+mj-lt"/>
              </a:rPr>
              <a:t>Work Center</a:t>
            </a:r>
          </a:p>
          <a:p>
            <a:pPr eaLnBrk="0" hangingPunct="0"/>
            <a:r>
              <a:rPr lang="en-US" sz="1800" b="1">
                <a:latin typeface="+mj-lt"/>
              </a:rPr>
              <a:t>Maintenance</a:t>
            </a:r>
            <a:br>
              <a:rPr lang="en-US" sz="1800" b="1">
                <a:latin typeface="+mj-lt"/>
              </a:rPr>
            </a:br>
            <a:r>
              <a:rPr lang="en-US" sz="1700" b="1">
                <a:latin typeface="+mj-lt"/>
              </a:rPr>
              <a:t>(14.5)</a:t>
            </a:r>
          </a:p>
        </p:txBody>
      </p:sp>
      <p:cxnSp>
        <p:nvCxnSpPr>
          <p:cNvPr id="28682" name="AutoShape 10"/>
          <p:cNvCxnSpPr>
            <a:cxnSpLocks noChangeShapeType="1"/>
            <a:stCxn id="28683" idx="3"/>
            <a:endCxn id="28681" idx="1"/>
          </p:cNvCxnSpPr>
          <p:nvPr/>
        </p:nvCxnSpPr>
        <p:spPr bwMode="auto">
          <a:xfrm>
            <a:off x="5400675" y="378460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28683" name="AutoShape 11"/>
          <p:cNvSpPr>
            <a:spLocks noChangeArrowheads="1"/>
          </p:cNvSpPr>
          <p:nvPr/>
        </p:nvSpPr>
        <p:spPr bwMode="auto">
          <a:xfrm>
            <a:off x="3552825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Department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28684" name="AutoShape 12"/>
          <p:cNvCxnSpPr>
            <a:cxnSpLocks noChangeShapeType="1"/>
            <a:stCxn id="28675" idx="2"/>
            <a:endCxn id="28688" idx="0"/>
          </p:cNvCxnSpPr>
          <p:nvPr/>
        </p:nvCxnSpPr>
        <p:spPr bwMode="auto">
          <a:xfrm rot="5400000">
            <a:off x="4143375" y="546100"/>
            <a:ext cx="80010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28685" name="AutoShape 13"/>
          <p:cNvCxnSpPr>
            <a:cxnSpLocks noChangeShapeType="1"/>
            <a:stCxn id="28681" idx="2"/>
            <a:endCxn id="28690" idx="0"/>
          </p:cNvCxnSpPr>
          <p:nvPr/>
        </p:nvCxnSpPr>
        <p:spPr bwMode="auto">
          <a:xfrm rot="5400000">
            <a:off x="4152900" y="2289175"/>
            <a:ext cx="78105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28687" name="AutoShape 15"/>
          <p:cNvCxnSpPr>
            <a:cxnSpLocks noChangeShapeType="1"/>
          </p:cNvCxnSpPr>
          <p:nvPr/>
        </p:nvCxnSpPr>
        <p:spPr bwMode="auto">
          <a:xfrm>
            <a:off x="2981325" y="376555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28688" name="AutoShape 16"/>
          <p:cNvSpPr>
            <a:spLocks noChangeArrowheads="1"/>
          </p:cNvSpPr>
          <p:nvPr/>
        </p:nvSpPr>
        <p:spPr bwMode="auto">
          <a:xfrm>
            <a:off x="1266825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Item Data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28689" name="AutoShape 17"/>
          <p:cNvCxnSpPr>
            <a:cxnSpLocks noChangeShapeType="1"/>
          </p:cNvCxnSpPr>
          <p:nvPr/>
        </p:nvCxnSpPr>
        <p:spPr bwMode="auto">
          <a:xfrm>
            <a:off x="2981325" y="551815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28690" name="AutoShape 18"/>
          <p:cNvSpPr>
            <a:spLocks noChangeArrowheads="1"/>
          </p:cNvSpPr>
          <p:nvPr/>
        </p:nvSpPr>
        <p:spPr bwMode="auto">
          <a:xfrm>
            <a:off x="1266825" y="50609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Routing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Center Maintenance</a:t>
            </a:r>
            <a:endParaRPr lang="en-US" dirty="0"/>
          </a:p>
        </p:txBody>
      </p:sp>
      <p:sp>
        <p:nvSpPr>
          <p:cNvPr id="2969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PC-SU-230</a:t>
            </a:r>
            <a:endParaRPr lang="en-US" smtClean="0"/>
          </a:p>
        </p:txBody>
      </p:sp>
      <p:pic>
        <p:nvPicPr>
          <p:cNvPr id="29700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4938" y="1147763"/>
            <a:ext cx="6315075" cy="4657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Hands-On Exercise</a:t>
            </a:r>
            <a:endParaRPr lang="en-US" smtClean="0"/>
          </a:p>
        </p:txBody>
      </p:sp>
      <p:pic>
        <p:nvPicPr>
          <p:cNvPr id="30723" name="Picture 47" descr="hand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03388"/>
            <a:ext cx="91440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8" name="Rectangle 103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Standard Costing Setup</a:t>
            </a:r>
            <a:endParaRPr lang="en-US" smtClean="0"/>
          </a:p>
        </p:txBody>
      </p:sp>
      <p:sp>
        <p:nvSpPr>
          <p:cNvPr id="3174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PC-SU-240</a:t>
            </a:r>
            <a:endParaRPr lang="en-US" smtClean="0"/>
          </a:p>
        </p:txBody>
      </p:sp>
      <p:sp>
        <p:nvSpPr>
          <p:cNvPr id="31747" name="AutoShape 1027"/>
          <p:cNvSpPr>
            <a:spLocks noChangeArrowheads="1"/>
          </p:cNvSpPr>
          <p:nvPr/>
        </p:nvSpPr>
        <p:spPr bwMode="auto">
          <a:xfrm>
            <a:off x="6000750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Work Order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Control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31748" name="AutoShape 1028"/>
          <p:cNvCxnSpPr>
            <a:cxnSpLocks noChangeShapeType="1"/>
            <a:stCxn id="31749" idx="3"/>
            <a:endCxn id="31747" idx="1"/>
          </p:cNvCxnSpPr>
          <p:nvPr/>
        </p:nvCxnSpPr>
        <p:spPr bwMode="auto">
          <a:xfrm>
            <a:off x="5410200" y="203200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31749" name="AutoShape 1029"/>
          <p:cNvSpPr>
            <a:spLocks noChangeArrowheads="1"/>
          </p:cNvSpPr>
          <p:nvPr/>
        </p:nvSpPr>
        <p:spPr bwMode="auto">
          <a:xfrm>
            <a:off x="3562350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Inventory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Control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31750" name="AutoShape 1030"/>
          <p:cNvCxnSpPr>
            <a:cxnSpLocks noChangeShapeType="1"/>
            <a:stCxn id="31751" idx="3"/>
            <a:endCxn id="31749" idx="1"/>
          </p:cNvCxnSpPr>
          <p:nvPr/>
        </p:nvCxnSpPr>
        <p:spPr bwMode="auto">
          <a:xfrm>
            <a:off x="3124200" y="2032000"/>
            <a:ext cx="4191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31751" name="AutoShape 1031"/>
          <p:cNvSpPr>
            <a:spLocks noChangeArrowheads="1"/>
          </p:cNvSpPr>
          <p:nvPr/>
        </p:nvSpPr>
        <p:spPr bwMode="auto">
          <a:xfrm>
            <a:off x="1276350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Review 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Accounts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sp>
        <p:nvSpPr>
          <p:cNvPr id="31752" name="AutoShape 1032"/>
          <p:cNvSpPr>
            <a:spLocks noChangeArrowheads="1"/>
          </p:cNvSpPr>
          <p:nvPr/>
        </p:nvSpPr>
        <p:spPr bwMode="auto">
          <a:xfrm>
            <a:off x="3562350" y="50609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Product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Structure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sp>
        <p:nvSpPr>
          <p:cNvPr id="31753" name="AutoShape 1033"/>
          <p:cNvSpPr>
            <a:spLocks noChangeArrowheads="1"/>
          </p:cNvSpPr>
          <p:nvPr/>
        </p:nvSpPr>
        <p:spPr bwMode="auto">
          <a:xfrm>
            <a:off x="6000750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Work Center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31754" name="AutoShape 1034"/>
          <p:cNvCxnSpPr>
            <a:cxnSpLocks noChangeShapeType="1"/>
            <a:stCxn id="31755" idx="3"/>
            <a:endCxn id="31753" idx="1"/>
          </p:cNvCxnSpPr>
          <p:nvPr/>
        </p:nvCxnSpPr>
        <p:spPr bwMode="auto">
          <a:xfrm>
            <a:off x="5410200" y="378460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31755" name="AutoShape 1035"/>
          <p:cNvSpPr>
            <a:spLocks noChangeArrowheads="1"/>
          </p:cNvSpPr>
          <p:nvPr/>
        </p:nvSpPr>
        <p:spPr bwMode="auto">
          <a:xfrm>
            <a:off x="3562350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Department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31756" name="AutoShape 1036"/>
          <p:cNvCxnSpPr>
            <a:cxnSpLocks noChangeShapeType="1"/>
            <a:stCxn id="31747" idx="2"/>
            <a:endCxn id="31760" idx="0"/>
          </p:cNvCxnSpPr>
          <p:nvPr/>
        </p:nvCxnSpPr>
        <p:spPr bwMode="auto">
          <a:xfrm rot="5400000">
            <a:off x="4152900" y="546100"/>
            <a:ext cx="80010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31757" name="AutoShape 1037"/>
          <p:cNvCxnSpPr>
            <a:cxnSpLocks noChangeShapeType="1"/>
            <a:stCxn id="31753" idx="2"/>
            <a:endCxn id="31762" idx="0"/>
          </p:cNvCxnSpPr>
          <p:nvPr/>
        </p:nvCxnSpPr>
        <p:spPr bwMode="auto">
          <a:xfrm rot="5400000">
            <a:off x="4162425" y="2289175"/>
            <a:ext cx="78105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31759" name="AutoShape 1039"/>
          <p:cNvCxnSpPr>
            <a:cxnSpLocks noChangeShapeType="1"/>
          </p:cNvCxnSpPr>
          <p:nvPr/>
        </p:nvCxnSpPr>
        <p:spPr bwMode="auto">
          <a:xfrm>
            <a:off x="2990850" y="376555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31760" name="AutoShape 1040"/>
          <p:cNvSpPr>
            <a:spLocks noChangeArrowheads="1"/>
          </p:cNvSpPr>
          <p:nvPr/>
        </p:nvSpPr>
        <p:spPr bwMode="auto">
          <a:xfrm>
            <a:off x="1276350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Item Data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31761" name="AutoShape 1041"/>
          <p:cNvCxnSpPr>
            <a:cxnSpLocks noChangeShapeType="1"/>
          </p:cNvCxnSpPr>
          <p:nvPr/>
        </p:nvCxnSpPr>
        <p:spPr bwMode="auto">
          <a:xfrm>
            <a:off x="2990850" y="551815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31762" name="AutoShape 1042"/>
          <p:cNvSpPr>
            <a:spLocks noChangeArrowheads="1"/>
          </p:cNvSpPr>
          <p:nvPr/>
        </p:nvSpPr>
        <p:spPr bwMode="auto">
          <a:xfrm>
            <a:off x="1276350" y="50609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latin typeface="+mj-lt"/>
              </a:rPr>
              <a:t>Routing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Maintenance</a:t>
            </a:r>
            <a:br>
              <a:rPr lang="en-US" sz="1800" b="1">
                <a:latin typeface="+mj-lt"/>
              </a:rPr>
            </a:br>
            <a:r>
              <a:rPr lang="en-US" sz="1700" b="1">
                <a:latin typeface="+mj-lt"/>
              </a:rPr>
              <a:t>(14.13.1)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05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Product Costing Topics</a:t>
            </a:r>
            <a:endParaRPr lang="en-US" smtClean="0"/>
          </a:p>
        </p:txBody>
      </p:sp>
      <p:sp>
        <p:nvSpPr>
          <p:cNvPr id="512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PC-SU-030</a:t>
            </a:r>
            <a:endParaRPr lang="en-US" smtClean="0"/>
          </a:p>
        </p:txBody>
      </p:sp>
      <p:sp>
        <p:nvSpPr>
          <p:cNvPr id="5124" name="AutoShape 2052"/>
          <p:cNvSpPr>
            <a:spLocks noChangeArrowheads="1"/>
          </p:cNvSpPr>
          <p:nvPr/>
        </p:nvSpPr>
        <p:spPr bwMode="auto">
          <a:xfrm>
            <a:off x="1352550" y="1573213"/>
            <a:ext cx="1771650" cy="881062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51909" name="Rectangle 2053"/>
          <p:cNvSpPr>
            <a:spLocks noChangeArrowheads="1"/>
          </p:cNvSpPr>
          <p:nvPr/>
        </p:nvSpPr>
        <p:spPr bwMode="auto">
          <a:xfrm>
            <a:off x="3295650" y="2709863"/>
            <a:ext cx="2305050" cy="973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5126" name="Text Box 2054"/>
          <p:cNvSpPr txBox="1">
            <a:spLocks noChangeArrowheads="1"/>
          </p:cNvSpPr>
          <p:nvPr/>
        </p:nvSpPr>
        <p:spPr bwMode="auto">
          <a:xfrm>
            <a:off x="3429000" y="2970213"/>
            <a:ext cx="2076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latin typeface="+mj-lt"/>
              </a:rPr>
              <a:t>Set-Up</a:t>
            </a:r>
          </a:p>
        </p:txBody>
      </p:sp>
      <p:sp>
        <p:nvSpPr>
          <p:cNvPr id="251911" name="Rectangle 2055"/>
          <p:cNvSpPr>
            <a:spLocks noChangeArrowheads="1"/>
          </p:cNvSpPr>
          <p:nvPr/>
        </p:nvSpPr>
        <p:spPr bwMode="auto">
          <a:xfrm>
            <a:off x="3295650" y="1528763"/>
            <a:ext cx="2305050" cy="973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5128" name="Text Box 2056"/>
          <p:cNvSpPr txBox="1">
            <a:spLocks noChangeArrowheads="1"/>
          </p:cNvSpPr>
          <p:nvPr/>
        </p:nvSpPr>
        <p:spPr bwMode="auto">
          <a:xfrm>
            <a:off x="3429000" y="1833563"/>
            <a:ext cx="2076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latin typeface="+mj-lt"/>
              </a:rPr>
              <a:t>Overview</a:t>
            </a:r>
          </a:p>
        </p:txBody>
      </p:sp>
      <p:sp>
        <p:nvSpPr>
          <p:cNvPr id="251913" name="Rectangle 2057"/>
          <p:cNvSpPr>
            <a:spLocks noChangeArrowheads="1"/>
          </p:cNvSpPr>
          <p:nvPr/>
        </p:nvSpPr>
        <p:spPr bwMode="auto">
          <a:xfrm>
            <a:off x="3295650" y="3948113"/>
            <a:ext cx="2305050" cy="9731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5130" name="Text Box 2058"/>
          <p:cNvSpPr txBox="1">
            <a:spLocks noChangeArrowheads="1"/>
          </p:cNvSpPr>
          <p:nvPr/>
        </p:nvSpPr>
        <p:spPr bwMode="auto">
          <a:xfrm>
            <a:off x="3429000" y="4221163"/>
            <a:ext cx="2076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latin typeface="+mj-lt"/>
              </a:rPr>
              <a:t>Process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Routing Maintenance</a:t>
            </a:r>
            <a:endParaRPr lang="en-US" dirty="0"/>
          </a:p>
        </p:txBody>
      </p:sp>
      <p:sp>
        <p:nvSpPr>
          <p:cNvPr id="3277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PC-SU-250</a:t>
            </a:r>
            <a:endParaRPr lang="en-US" smtClean="0"/>
          </a:p>
        </p:txBody>
      </p:sp>
      <p:pic>
        <p:nvPicPr>
          <p:cNvPr id="32772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2550" y="1119188"/>
            <a:ext cx="6429375" cy="5067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Cost Per Operation</a:t>
            </a:r>
            <a:endParaRPr lang="en-US" smtClean="0"/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PC-SU-260</a:t>
            </a:r>
            <a:endParaRPr lang="en-US" smtClean="0"/>
          </a:p>
        </p:txBody>
      </p:sp>
      <p:pic>
        <p:nvPicPr>
          <p:cNvPr id="33796" name="Picture 4" descr="Item Planning Maini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8775" y="1250950"/>
            <a:ext cx="5380038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6" descr="Routing Main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0863" y="2009775"/>
            <a:ext cx="4621212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4363" y="2909888"/>
            <a:ext cx="4438650" cy="3238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3799" name="Rectangle 8"/>
          <p:cNvSpPr>
            <a:spLocks noChangeArrowheads="1"/>
          </p:cNvSpPr>
          <p:nvPr/>
        </p:nvSpPr>
        <p:spPr bwMode="auto">
          <a:xfrm>
            <a:off x="2762250" y="4556125"/>
            <a:ext cx="1438275" cy="3905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33800" name="Rectangle 9"/>
          <p:cNvSpPr>
            <a:spLocks noChangeArrowheads="1"/>
          </p:cNvSpPr>
          <p:nvPr/>
        </p:nvSpPr>
        <p:spPr bwMode="auto">
          <a:xfrm>
            <a:off x="666750" y="3260725"/>
            <a:ext cx="990600" cy="2000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33801" name="Rectangle 10"/>
          <p:cNvSpPr>
            <a:spLocks noChangeArrowheads="1"/>
          </p:cNvSpPr>
          <p:nvPr/>
        </p:nvSpPr>
        <p:spPr bwMode="auto">
          <a:xfrm>
            <a:off x="7038975" y="5241925"/>
            <a:ext cx="1485900" cy="4286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Burden Cost Per Operation</a:t>
            </a:r>
            <a:endParaRPr lang="en-US" smtClean="0"/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PC-SU-270</a:t>
            </a:r>
            <a:endParaRPr lang="en-US" smtClean="0"/>
          </a:p>
        </p:txBody>
      </p:sp>
      <p:pic>
        <p:nvPicPr>
          <p:cNvPr id="34820" name="Picture 3" descr="Item Planning Maini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8775" y="1250950"/>
            <a:ext cx="5380038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4" descr="Routing Main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0863" y="2009775"/>
            <a:ext cx="4621212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4363" y="2909888"/>
            <a:ext cx="4438650" cy="3238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4823" name="Rectangle 6"/>
          <p:cNvSpPr>
            <a:spLocks noChangeArrowheads="1"/>
          </p:cNvSpPr>
          <p:nvPr/>
        </p:nvSpPr>
        <p:spPr bwMode="auto">
          <a:xfrm>
            <a:off x="2762250" y="4556125"/>
            <a:ext cx="1438275" cy="3905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34824" name="Rectangle 7"/>
          <p:cNvSpPr>
            <a:spLocks noChangeArrowheads="1"/>
          </p:cNvSpPr>
          <p:nvPr/>
        </p:nvSpPr>
        <p:spPr bwMode="auto">
          <a:xfrm>
            <a:off x="666750" y="3260725"/>
            <a:ext cx="990600" cy="2000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34825" name="Rectangle 8"/>
          <p:cNvSpPr>
            <a:spLocks noChangeArrowheads="1"/>
          </p:cNvSpPr>
          <p:nvPr/>
        </p:nvSpPr>
        <p:spPr bwMode="auto">
          <a:xfrm>
            <a:off x="7038975" y="5651500"/>
            <a:ext cx="1485900" cy="3905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Machine Burden Cost Per Operation</a:t>
            </a:r>
            <a:endParaRPr lang="en-US" smtClean="0"/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PC-SU-280</a:t>
            </a:r>
            <a:endParaRPr lang="en-US" smtClean="0"/>
          </a:p>
        </p:txBody>
      </p:sp>
      <p:pic>
        <p:nvPicPr>
          <p:cNvPr id="35844" name="Picture 3" descr="Item Planning Maini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8775" y="1260475"/>
            <a:ext cx="5380038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4" descr="Routing Main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0863" y="2019300"/>
            <a:ext cx="4621212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4363" y="2919413"/>
            <a:ext cx="4438650" cy="3238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5847" name="Rectangle 6"/>
          <p:cNvSpPr>
            <a:spLocks noChangeArrowheads="1"/>
          </p:cNvSpPr>
          <p:nvPr/>
        </p:nvSpPr>
        <p:spPr bwMode="auto">
          <a:xfrm>
            <a:off x="2762250" y="4565650"/>
            <a:ext cx="1438275" cy="3905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35848" name="Rectangle 7"/>
          <p:cNvSpPr>
            <a:spLocks noChangeArrowheads="1"/>
          </p:cNvSpPr>
          <p:nvPr/>
        </p:nvSpPr>
        <p:spPr bwMode="auto">
          <a:xfrm>
            <a:off x="666750" y="3270250"/>
            <a:ext cx="990600" cy="2000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35849" name="Rectangle 10"/>
          <p:cNvSpPr>
            <a:spLocks noChangeArrowheads="1"/>
          </p:cNvSpPr>
          <p:nvPr/>
        </p:nvSpPr>
        <p:spPr bwMode="auto">
          <a:xfrm>
            <a:off x="2276475" y="3765550"/>
            <a:ext cx="1381125" cy="18097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35850" name="Rectangle 11"/>
          <p:cNvSpPr>
            <a:spLocks noChangeArrowheads="1"/>
          </p:cNvSpPr>
          <p:nvPr/>
        </p:nvSpPr>
        <p:spPr bwMode="auto">
          <a:xfrm>
            <a:off x="4543425" y="5861050"/>
            <a:ext cx="1381125" cy="18097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Hands-On Exercise</a:t>
            </a:r>
            <a:endParaRPr lang="en-US" smtClean="0"/>
          </a:p>
        </p:txBody>
      </p:sp>
      <p:pic>
        <p:nvPicPr>
          <p:cNvPr id="36867" name="Picture 47" descr="hand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03388"/>
            <a:ext cx="91440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Subcontract Cost per Unit</a:t>
            </a:r>
            <a:endParaRPr lang="en-US" smtClean="0"/>
          </a:p>
        </p:txBody>
      </p:sp>
      <p:sp>
        <p:nvSpPr>
          <p:cNvPr id="3789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PC-SU-290</a:t>
            </a:r>
            <a:endParaRPr lang="en-US" smtClean="0"/>
          </a:p>
        </p:txBody>
      </p:sp>
      <p:pic>
        <p:nvPicPr>
          <p:cNvPr id="37891" name="Picture 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9688" y="1227138"/>
            <a:ext cx="6486525" cy="4921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7893" name="Rectangle 11"/>
          <p:cNvSpPr>
            <a:spLocks noChangeArrowheads="1"/>
          </p:cNvSpPr>
          <p:nvPr/>
        </p:nvSpPr>
        <p:spPr bwMode="auto">
          <a:xfrm>
            <a:off x="5410200" y="5429250"/>
            <a:ext cx="2257425" cy="20955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37894" name="Rectangle 12"/>
          <p:cNvSpPr>
            <a:spLocks noChangeArrowheads="1"/>
          </p:cNvSpPr>
          <p:nvPr/>
        </p:nvSpPr>
        <p:spPr bwMode="auto">
          <a:xfrm>
            <a:off x="1422400" y="2266950"/>
            <a:ext cx="1317625" cy="24447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37895" name="Rectangle 13"/>
          <p:cNvSpPr>
            <a:spLocks noChangeArrowheads="1"/>
          </p:cNvSpPr>
          <p:nvPr/>
        </p:nvSpPr>
        <p:spPr bwMode="auto">
          <a:xfrm>
            <a:off x="6515100" y="5480050"/>
            <a:ext cx="32385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Subcontract Routing Operation Maint. </a:t>
            </a:r>
            <a:endParaRPr lang="en-US" smtClean="0"/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PC-SU-300</a:t>
            </a:r>
            <a:endParaRPr lang="en-US" smtClean="0"/>
          </a:p>
        </p:txBody>
      </p:sp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9113" y="1738313"/>
            <a:ext cx="7953375" cy="2481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Routing Cost Report</a:t>
            </a:r>
            <a:endParaRPr lang="en-US" smtClean="0"/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PC-SU-310</a:t>
            </a:r>
            <a:endParaRPr lang="en-US" smtClean="0"/>
          </a:p>
        </p:txBody>
      </p:sp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63" y="3027363"/>
            <a:ext cx="8543925" cy="3035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8" y="1166813"/>
            <a:ext cx="5829300" cy="19097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669925" y="2695575"/>
            <a:ext cx="1412875" cy="24447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803275" y="3952875"/>
            <a:ext cx="7632700" cy="35877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Item Routing Cost Report</a:t>
            </a:r>
            <a:endParaRPr lang="en-US" smtClean="0"/>
          </a:p>
        </p:txBody>
      </p:sp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PC-SU-320</a:t>
            </a:r>
            <a:endParaRPr lang="en-US" smtClean="0"/>
          </a:p>
        </p:txBody>
      </p:sp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8138" y="1604963"/>
            <a:ext cx="8586787" cy="30527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Hands-On Exercise</a:t>
            </a:r>
            <a:endParaRPr lang="en-US" smtClean="0"/>
          </a:p>
        </p:txBody>
      </p:sp>
      <p:pic>
        <p:nvPicPr>
          <p:cNvPr id="41987" name="Picture 47" descr="hand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03388"/>
            <a:ext cx="91440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Product Costing Overview</a:t>
            </a:r>
            <a:endParaRPr lang="en-US" dirty="0"/>
          </a:p>
        </p:txBody>
      </p:sp>
      <p:sp>
        <p:nvSpPr>
          <p:cNvPr id="614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PC-SU-040</a:t>
            </a:r>
            <a:endParaRPr lang="en-US" smtClean="0"/>
          </a:p>
        </p:txBody>
      </p:sp>
      <p:sp>
        <p:nvSpPr>
          <p:cNvPr id="242708" name="Rectangle 1044"/>
          <p:cNvSpPr>
            <a:spLocks noChangeArrowheads="1"/>
          </p:cNvSpPr>
          <p:nvPr/>
        </p:nvSpPr>
        <p:spPr bwMode="auto">
          <a:xfrm>
            <a:off x="565150" y="3048000"/>
            <a:ext cx="1176338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46" tIns="47623" rIns="95246" bIns="47623" anchor="ctr"/>
          <a:lstStyle/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Enter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 Work Center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Rates/Burden</a:t>
            </a:r>
          </a:p>
          <a:p>
            <a:pPr defTabSz="977861" eaLnBrk="0" hangingPunct="0">
              <a:defRPr/>
            </a:pPr>
            <a:r>
              <a:rPr lang="en-US" sz="1000" dirty="0">
                <a:solidFill>
                  <a:schemeClr val="tx2"/>
                </a:solidFill>
                <a:latin typeface="+mj-lt"/>
              </a:rPr>
              <a:t>14.5</a:t>
            </a:r>
          </a:p>
        </p:txBody>
      </p:sp>
      <p:sp>
        <p:nvSpPr>
          <p:cNvPr id="242709" name="Rectangle 1045"/>
          <p:cNvSpPr>
            <a:spLocks noChangeArrowheads="1"/>
          </p:cNvSpPr>
          <p:nvPr/>
        </p:nvSpPr>
        <p:spPr bwMode="auto">
          <a:xfrm>
            <a:off x="4083050" y="2703513"/>
            <a:ext cx="1176338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46" tIns="47623" rIns="95246" bIns="47623" anchor="ctr"/>
          <a:lstStyle/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Product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Structure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Cost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Roll-Up</a:t>
            </a:r>
          </a:p>
          <a:p>
            <a:pPr defTabSz="977861" eaLnBrk="0" hangingPunct="0">
              <a:defRPr/>
            </a:pPr>
            <a:r>
              <a:rPr lang="en-US" sz="1000" dirty="0">
                <a:solidFill>
                  <a:schemeClr val="tx2"/>
                </a:solidFill>
                <a:latin typeface="+mj-lt"/>
              </a:rPr>
              <a:t>13.12.13</a:t>
            </a:r>
          </a:p>
        </p:txBody>
      </p:sp>
      <p:sp>
        <p:nvSpPr>
          <p:cNvPr id="6150" name="Freeform 1046"/>
          <p:cNvSpPr>
            <a:spLocks/>
          </p:cNvSpPr>
          <p:nvPr/>
        </p:nvSpPr>
        <p:spPr bwMode="auto">
          <a:xfrm>
            <a:off x="1735138" y="1176338"/>
            <a:ext cx="223837" cy="1489075"/>
          </a:xfrm>
          <a:custGeom>
            <a:avLst/>
            <a:gdLst>
              <a:gd name="T0" fmla="*/ 0 w 141"/>
              <a:gd name="T1" fmla="*/ 2147483647 h 938"/>
              <a:gd name="T2" fmla="*/ 2147483647 w 141"/>
              <a:gd name="T3" fmla="*/ 2147483647 h 938"/>
              <a:gd name="T4" fmla="*/ 2147483647 w 141"/>
              <a:gd name="T5" fmla="*/ 0 h 938"/>
              <a:gd name="T6" fmla="*/ 0 w 141"/>
              <a:gd name="T7" fmla="*/ 0 h 938"/>
              <a:gd name="T8" fmla="*/ 0 60000 65536"/>
              <a:gd name="T9" fmla="*/ 0 60000 65536"/>
              <a:gd name="T10" fmla="*/ 0 60000 65536"/>
              <a:gd name="T11" fmla="*/ 0 60000 65536"/>
              <a:gd name="T12" fmla="*/ 0 w 141"/>
              <a:gd name="T13" fmla="*/ 0 h 938"/>
              <a:gd name="T14" fmla="*/ 141 w 141"/>
              <a:gd name="T15" fmla="*/ 938 h 93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1" h="938">
                <a:moveTo>
                  <a:pt x="0" y="937"/>
                </a:moveTo>
                <a:lnTo>
                  <a:pt x="140" y="937"/>
                </a:lnTo>
                <a:lnTo>
                  <a:pt x="140" y="0"/>
                </a:lnTo>
                <a:lnTo>
                  <a:pt x="0" y="0"/>
                </a:lnTo>
              </a:path>
            </a:pathLst>
          </a:custGeom>
          <a:noFill/>
          <a:ln w="38100" cap="rnd">
            <a:solidFill>
              <a:schemeClr val="tx1"/>
            </a:solidFill>
            <a:round/>
            <a:headEnd/>
            <a:tailEnd/>
          </a:ln>
        </p:spPr>
        <p:txBody>
          <a:bodyPr lIns="91436" tIns="45718" rIns="91436" bIns="45718"/>
          <a:lstStyle/>
          <a:p>
            <a:endParaRPr lang="en-US">
              <a:latin typeface="+mj-lt"/>
            </a:endParaRPr>
          </a:p>
        </p:txBody>
      </p:sp>
      <p:sp>
        <p:nvSpPr>
          <p:cNvPr id="242711" name="Rectangle 1047"/>
          <p:cNvSpPr>
            <a:spLocks noChangeArrowheads="1"/>
          </p:cNvSpPr>
          <p:nvPr/>
        </p:nvSpPr>
        <p:spPr bwMode="auto">
          <a:xfrm>
            <a:off x="5748338" y="2703513"/>
            <a:ext cx="1176337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46" tIns="47623" rIns="95246" bIns="47623" anchor="ctr"/>
          <a:lstStyle/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Move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Current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Costs to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GL Costs</a:t>
            </a:r>
          </a:p>
          <a:p>
            <a:pPr defTabSz="977861" eaLnBrk="0" hangingPunct="0">
              <a:defRPr/>
            </a:pPr>
            <a:r>
              <a:rPr lang="en-US" sz="1000" dirty="0">
                <a:solidFill>
                  <a:schemeClr val="tx2"/>
                </a:solidFill>
                <a:latin typeface="+mj-lt"/>
              </a:rPr>
              <a:t>1.4.22</a:t>
            </a:r>
          </a:p>
        </p:txBody>
      </p:sp>
      <p:sp>
        <p:nvSpPr>
          <p:cNvPr id="242712" name="Rectangle 1048"/>
          <p:cNvSpPr>
            <a:spLocks noChangeArrowheads="1"/>
          </p:cNvSpPr>
          <p:nvPr/>
        </p:nvSpPr>
        <p:spPr bwMode="auto">
          <a:xfrm>
            <a:off x="2327275" y="4138613"/>
            <a:ext cx="1176338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46" tIns="47623" rIns="95246" bIns="47623" anchor="ctr"/>
          <a:lstStyle/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Routing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Cost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Roll-Up</a:t>
            </a:r>
          </a:p>
          <a:p>
            <a:pPr defTabSz="977861" eaLnBrk="0" hangingPunct="0">
              <a:defRPr/>
            </a:pPr>
            <a:r>
              <a:rPr lang="en-US" sz="1000" dirty="0">
                <a:solidFill>
                  <a:schemeClr val="tx2"/>
                </a:solidFill>
                <a:latin typeface="+mj-lt"/>
              </a:rPr>
              <a:t>14.13.13</a:t>
            </a:r>
          </a:p>
        </p:txBody>
      </p:sp>
      <p:sp>
        <p:nvSpPr>
          <p:cNvPr id="6153" name="Line 1049"/>
          <p:cNvSpPr>
            <a:spLocks noChangeShapeType="1"/>
          </p:cNvSpPr>
          <p:nvPr/>
        </p:nvSpPr>
        <p:spPr bwMode="auto">
          <a:xfrm>
            <a:off x="3729038" y="3187700"/>
            <a:ext cx="3175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42714" name="Rectangle 1050"/>
          <p:cNvSpPr>
            <a:spLocks noChangeArrowheads="1"/>
          </p:cNvSpPr>
          <p:nvPr/>
        </p:nvSpPr>
        <p:spPr bwMode="auto">
          <a:xfrm>
            <a:off x="574675" y="2012950"/>
            <a:ext cx="1176338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46" tIns="47623" rIns="95246" bIns="47623" anchor="ctr"/>
          <a:lstStyle/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Enter Product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Structures</a:t>
            </a:r>
          </a:p>
          <a:p>
            <a:pPr defTabSz="977861" eaLnBrk="0" hangingPunct="0">
              <a:defRPr/>
            </a:pPr>
            <a:r>
              <a:rPr lang="en-US" sz="1000" dirty="0">
                <a:solidFill>
                  <a:schemeClr val="tx2"/>
                </a:solidFill>
                <a:latin typeface="+mj-lt"/>
              </a:rPr>
              <a:t>13.5</a:t>
            </a:r>
          </a:p>
        </p:txBody>
      </p:sp>
      <p:sp>
        <p:nvSpPr>
          <p:cNvPr id="6155" name="Freeform 1051"/>
          <p:cNvSpPr>
            <a:spLocks/>
          </p:cNvSpPr>
          <p:nvPr/>
        </p:nvSpPr>
        <p:spPr bwMode="auto">
          <a:xfrm>
            <a:off x="7156450" y="2141538"/>
            <a:ext cx="414338" cy="3321050"/>
          </a:xfrm>
          <a:custGeom>
            <a:avLst/>
            <a:gdLst>
              <a:gd name="T0" fmla="*/ 2147483647 w 261"/>
              <a:gd name="T1" fmla="*/ 2147483647 h 2230"/>
              <a:gd name="T2" fmla="*/ 0 w 261"/>
              <a:gd name="T3" fmla="*/ 2147483647 h 2230"/>
              <a:gd name="T4" fmla="*/ 0 w 261"/>
              <a:gd name="T5" fmla="*/ 0 h 2230"/>
              <a:gd name="T6" fmla="*/ 2147483647 w 261"/>
              <a:gd name="T7" fmla="*/ 0 h 2230"/>
              <a:gd name="T8" fmla="*/ 0 60000 65536"/>
              <a:gd name="T9" fmla="*/ 0 60000 65536"/>
              <a:gd name="T10" fmla="*/ 0 60000 65536"/>
              <a:gd name="T11" fmla="*/ 0 60000 65536"/>
              <a:gd name="T12" fmla="*/ 0 w 261"/>
              <a:gd name="T13" fmla="*/ 0 h 2230"/>
              <a:gd name="T14" fmla="*/ 261 w 261"/>
              <a:gd name="T15" fmla="*/ 2230 h 223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1" h="2230">
                <a:moveTo>
                  <a:pt x="260" y="2229"/>
                </a:moveTo>
                <a:lnTo>
                  <a:pt x="0" y="2229"/>
                </a:lnTo>
                <a:lnTo>
                  <a:pt x="0" y="0"/>
                </a:lnTo>
                <a:lnTo>
                  <a:pt x="260" y="0"/>
                </a:lnTo>
              </a:path>
            </a:pathLst>
          </a:custGeom>
          <a:noFill/>
          <a:ln w="38100" cap="rnd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lIns="91436" tIns="45718" rIns="91436" bIns="45718"/>
          <a:lstStyle/>
          <a:p>
            <a:endParaRPr lang="en-US">
              <a:latin typeface="+mj-lt"/>
            </a:endParaRPr>
          </a:p>
        </p:txBody>
      </p:sp>
      <p:sp>
        <p:nvSpPr>
          <p:cNvPr id="242716" name="Rectangle 1052"/>
          <p:cNvSpPr>
            <a:spLocks noChangeArrowheads="1"/>
          </p:cNvSpPr>
          <p:nvPr/>
        </p:nvSpPr>
        <p:spPr bwMode="auto">
          <a:xfrm>
            <a:off x="7572375" y="1635125"/>
            <a:ext cx="1176338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46" tIns="47623" rIns="95246" bIns="47623" anchor="ctr"/>
          <a:lstStyle/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Cost Roll-Up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Freeze/Unfreeze</a:t>
            </a:r>
          </a:p>
          <a:p>
            <a:pPr defTabSz="977861" eaLnBrk="0" hangingPunct="0">
              <a:defRPr/>
            </a:pPr>
            <a:r>
              <a:rPr lang="en-US" sz="1000" dirty="0">
                <a:solidFill>
                  <a:schemeClr val="tx2"/>
                </a:solidFill>
                <a:latin typeface="+mj-lt"/>
              </a:rPr>
              <a:t>13.12.1</a:t>
            </a:r>
          </a:p>
        </p:txBody>
      </p:sp>
      <p:sp>
        <p:nvSpPr>
          <p:cNvPr id="242717" name="Rectangle 1053"/>
          <p:cNvSpPr>
            <a:spLocks noChangeArrowheads="1"/>
          </p:cNvSpPr>
          <p:nvPr/>
        </p:nvSpPr>
        <p:spPr bwMode="auto">
          <a:xfrm>
            <a:off x="7577138" y="3895725"/>
            <a:ext cx="1176337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46" tIns="47623" rIns="95246" bIns="47623" anchor="ctr"/>
          <a:lstStyle/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Revalue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WIP Material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Cost</a:t>
            </a:r>
          </a:p>
          <a:p>
            <a:pPr defTabSz="977861" eaLnBrk="0" hangingPunct="0">
              <a:defRPr/>
            </a:pPr>
            <a:r>
              <a:rPr lang="en-US" sz="1000" dirty="0">
                <a:solidFill>
                  <a:schemeClr val="tx2"/>
                </a:solidFill>
                <a:latin typeface="+mj-lt"/>
              </a:rPr>
              <a:t>16.22</a:t>
            </a:r>
          </a:p>
        </p:txBody>
      </p:sp>
      <p:sp>
        <p:nvSpPr>
          <p:cNvPr id="6158" name="Freeform 1054"/>
          <p:cNvSpPr>
            <a:spLocks/>
          </p:cNvSpPr>
          <p:nvPr/>
        </p:nvSpPr>
        <p:spPr bwMode="auto">
          <a:xfrm>
            <a:off x="1785938" y="3386138"/>
            <a:ext cx="234950" cy="2232025"/>
          </a:xfrm>
          <a:custGeom>
            <a:avLst/>
            <a:gdLst>
              <a:gd name="T0" fmla="*/ 0 w 148"/>
              <a:gd name="T1" fmla="*/ 2147483647 h 1406"/>
              <a:gd name="T2" fmla="*/ 2147483647 w 148"/>
              <a:gd name="T3" fmla="*/ 2147483647 h 1406"/>
              <a:gd name="T4" fmla="*/ 2147483647 w 148"/>
              <a:gd name="T5" fmla="*/ 0 h 1406"/>
              <a:gd name="T6" fmla="*/ 0 w 148"/>
              <a:gd name="T7" fmla="*/ 0 h 1406"/>
              <a:gd name="T8" fmla="*/ 0 60000 65536"/>
              <a:gd name="T9" fmla="*/ 0 60000 65536"/>
              <a:gd name="T10" fmla="*/ 0 60000 65536"/>
              <a:gd name="T11" fmla="*/ 0 60000 65536"/>
              <a:gd name="T12" fmla="*/ 0 w 148"/>
              <a:gd name="T13" fmla="*/ 0 h 1406"/>
              <a:gd name="T14" fmla="*/ 148 w 148"/>
              <a:gd name="T15" fmla="*/ 1406 h 140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8" h="1406">
                <a:moveTo>
                  <a:pt x="0" y="1405"/>
                </a:moveTo>
                <a:lnTo>
                  <a:pt x="147" y="1405"/>
                </a:lnTo>
                <a:lnTo>
                  <a:pt x="147" y="0"/>
                </a:lnTo>
                <a:lnTo>
                  <a:pt x="0" y="0"/>
                </a:lnTo>
              </a:path>
            </a:pathLst>
          </a:custGeom>
          <a:noFill/>
          <a:ln w="38100" cap="rnd">
            <a:solidFill>
              <a:schemeClr val="tx1"/>
            </a:solidFill>
            <a:round/>
            <a:headEnd/>
            <a:tailEnd/>
          </a:ln>
        </p:spPr>
        <p:txBody>
          <a:bodyPr lIns="91436" tIns="45718" rIns="91436" bIns="45718"/>
          <a:lstStyle/>
          <a:p>
            <a:endParaRPr lang="en-US">
              <a:latin typeface="+mj-lt"/>
            </a:endParaRPr>
          </a:p>
        </p:txBody>
      </p:sp>
      <p:sp>
        <p:nvSpPr>
          <p:cNvPr id="6159" name="Line 1055"/>
          <p:cNvSpPr>
            <a:spLocks noChangeShapeType="1"/>
          </p:cNvSpPr>
          <p:nvPr/>
        </p:nvSpPr>
        <p:spPr bwMode="auto">
          <a:xfrm>
            <a:off x="1784350" y="4537075"/>
            <a:ext cx="533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6160" name="Line 1056"/>
          <p:cNvSpPr>
            <a:spLocks noChangeShapeType="1"/>
          </p:cNvSpPr>
          <p:nvPr/>
        </p:nvSpPr>
        <p:spPr bwMode="auto">
          <a:xfrm>
            <a:off x="1962150" y="1958975"/>
            <a:ext cx="1752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6161" name="Line 1057"/>
          <p:cNvSpPr>
            <a:spLocks noChangeShapeType="1"/>
          </p:cNvSpPr>
          <p:nvPr/>
        </p:nvSpPr>
        <p:spPr bwMode="auto">
          <a:xfrm flipV="1">
            <a:off x="3721100" y="1952625"/>
            <a:ext cx="0" cy="25781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6162" name="Line 1058"/>
          <p:cNvSpPr>
            <a:spLocks noChangeShapeType="1"/>
          </p:cNvSpPr>
          <p:nvPr/>
        </p:nvSpPr>
        <p:spPr bwMode="auto">
          <a:xfrm>
            <a:off x="3549650" y="4524375"/>
            <a:ext cx="177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6163" name="Line 1059"/>
          <p:cNvSpPr>
            <a:spLocks noChangeShapeType="1"/>
          </p:cNvSpPr>
          <p:nvPr/>
        </p:nvSpPr>
        <p:spPr bwMode="auto">
          <a:xfrm>
            <a:off x="5340350" y="3178175"/>
            <a:ext cx="3937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6164" name="Line 1060"/>
          <p:cNvSpPr>
            <a:spLocks noChangeShapeType="1"/>
          </p:cNvSpPr>
          <p:nvPr/>
        </p:nvSpPr>
        <p:spPr bwMode="auto">
          <a:xfrm>
            <a:off x="6953250" y="3190875"/>
            <a:ext cx="203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42725" name="Rectangle 1061"/>
          <p:cNvSpPr>
            <a:spLocks noChangeArrowheads="1"/>
          </p:cNvSpPr>
          <p:nvPr/>
        </p:nvSpPr>
        <p:spPr bwMode="auto">
          <a:xfrm>
            <a:off x="573088" y="968375"/>
            <a:ext cx="1176337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46" tIns="47623" rIns="95246" bIns="47623" anchor="ctr"/>
          <a:lstStyle/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Enter Item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Costs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Material, OVH</a:t>
            </a:r>
          </a:p>
          <a:p>
            <a:pPr defTabSz="977861" eaLnBrk="0" hangingPunct="0">
              <a:defRPr/>
            </a:pPr>
            <a:r>
              <a:rPr lang="en-US" sz="1000" dirty="0">
                <a:solidFill>
                  <a:schemeClr val="tx2"/>
                </a:solidFill>
                <a:latin typeface="+mj-lt"/>
              </a:rPr>
              <a:t>1.4.1/1.4.9/</a:t>
            </a:r>
            <a:r>
              <a:rPr lang="en-US" sz="1000" dirty="0">
                <a:latin typeface="+mj-lt"/>
              </a:rPr>
              <a:t>1.4.18</a:t>
            </a:r>
            <a:endParaRPr lang="en-US" sz="1200" dirty="0">
              <a:latin typeface="+mj-lt"/>
            </a:endParaRPr>
          </a:p>
        </p:txBody>
      </p:sp>
      <p:sp>
        <p:nvSpPr>
          <p:cNvPr id="242728" name="Rectangle 1064"/>
          <p:cNvSpPr>
            <a:spLocks noChangeArrowheads="1"/>
          </p:cNvSpPr>
          <p:nvPr/>
        </p:nvSpPr>
        <p:spPr bwMode="auto">
          <a:xfrm>
            <a:off x="560388" y="4117975"/>
            <a:ext cx="1176337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46" tIns="47623" rIns="95246" bIns="47623" anchor="ctr"/>
          <a:lstStyle/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Enter Routing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Setup/Run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Time</a:t>
            </a:r>
          </a:p>
          <a:p>
            <a:pPr defTabSz="977861" eaLnBrk="0" hangingPunct="0">
              <a:defRPr/>
            </a:pPr>
            <a:r>
              <a:rPr lang="en-US" sz="1000" dirty="0">
                <a:solidFill>
                  <a:schemeClr val="tx2"/>
                </a:solidFill>
                <a:latin typeface="+mj-lt"/>
              </a:rPr>
              <a:t>14.13.1</a:t>
            </a:r>
          </a:p>
        </p:txBody>
      </p:sp>
      <p:sp>
        <p:nvSpPr>
          <p:cNvPr id="242729" name="Rectangle 1065"/>
          <p:cNvSpPr>
            <a:spLocks noChangeArrowheads="1"/>
          </p:cNvSpPr>
          <p:nvPr/>
        </p:nvSpPr>
        <p:spPr bwMode="auto">
          <a:xfrm>
            <a:off x="574675" y="5200650"/>
            <a:ext cx="1176338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46" tIns="47623" rIns="95246" bIns="47623" anchor="ctr"/>
          <a:lstStyle/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Enter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Standard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Order Quantity</a:t>
            </a:r>
          </a:p>
          <a:p>
            <a:pPr defTabSz="977861" eaLnBrk="0" hangingPunct="0">
              <a:defRPr/>
            </a:pPr>
            <a:r>
              <a:rPr lang="en-US" sz="1000" dirty="0">
                <a:solidFill>
                  <a:schemeClr val="tx2"/>
                </a:solidFill>
                <a:latin typeface="+mj-lt"/>
              </a:rPr>
              <a:t>1.4.1/1.4.7/1.4.17</a:t>
            </a:r>
          </a:p>
        </p:txBody>
      </p:sp>
      <p:sp>
        <p:nvSpPr>
          <p:cNvPr id="242730" name="Rectangle 1066"/>
          <p:cNvSpPr>
            <a:spLocks noChangeArrowheads="1"/>
          </p:cNvSpPr>
          <p:nvPr/>
        </p:nvSpPr>
        <p:spPr bwMode="auto">
          <a:xfrm>
            <a:off x="7596188" y="5000625"/>
            <a:ext cx="1176337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46" tIns="47623" rIns="95246" bIns="47623" anchor="ctr"/>
          <a:lstStyle/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Revalue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Sales Order</a:t>
            </a:r>
          </a:p>
          <a:p>
            <a:pPr defTabSz="977861" eaLnBrk="0" hangingPunct="0">
              <a:defRPr/>
            </a:pPr>
            <a:r>
              <a:rPr lang="en-US" sz="1200" b="1" dirty="0">
                <a:latin typeface="+mj-lt"/>
              </a:rPr>
              <a:t>Cost</a:t>
            </a:r>
          </a:p>
          <a:p>
            <a:pPr defTabSz="977861" eaLnBrk="0" hangingPunct="0">
              <a:defRPr/>
            </a:pPr>
            <a:r>
              <a:rPr lang="en-US" sz="1000" dirty="0">
                <a:solidFill>
                  <a:schemeClr val="tx2"/>
                </a:solidFill>
                <a:latin typeface="+mj-lt"/>
              </a:rPr>
              <a:t>7.1.12</a:t>
            </a:r>
          </a:p>
        </p:txBody>
      </p:sp>
      <p:sp>
        <p:nvSpPr>
          <p:cNvPr id="6171" name="Line 1067"/>
          <p:cNvSpPr>
            <a:spLocks noChangeShapeType="1"/>
          </p:cNvSpPr>
          <p:nvPr/>
        </p:nvSpPr>
        <p:spPr bwMode="auto">
          <a:xfrm>
            <a:off x="7150100" y="4406900"/>
            <a:ext cx="3937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22" name="Rectangle 308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Standard Costing Setup</a:t>
            </a:r>
            <a:endParaRPr lang="en-US" smtClean="0"/>
          </a:p>
        </p:txBody>
      </p:sp>
      <p:sp>
        <p:nvSpPr>
          <p:cNvPr id="4301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PC-SU-330</a:t>
            </a:r>
            <a:endParaRPr lang="en-US" smtClean="0"/>
          </a:p>
        </p:txBody>
      </p:sp>
      <p:sp>
        <p:nvSpPr>
          <p:cNvPr id="43011" name="AutoShape 3075"/>
          <p:cNvSpPr>
            <a:spLocks noChangeArrowheads="1"/>
          </p:cNvSpPr>
          <p:nvPr/>
        </p:nvSpPr>
        <p:spPr bwMode="auto">
          <a:xfrm>
            <a:off x="6000750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Work Order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Control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43012" name="AutoShape 3076"/>
          <p:cNvCxnSpPr>
            <a:cxnSpLocks noChangeShapeType="1"/>
            <a:stCxn id="43013" idx="3"/>
            <a:endCxn id="43011" idx="1"/>
          </p:cNvCxnSpPr>
          <p:nvPr/>
        </p:nvCxnSpPr>
        <p:spPr bwMode="auto">
          <a:xfrm>
            <a:off x="5410200" y="203200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43013" name="AutoShape 3077"/>
          <p:cNvSpPr>
            <a:spLocks noChangeArrowheads="1"/>
          </p:cNvSpPr>
          <p:nvPr/>
        </p:nvSpPr>
        <p:spPr bwMode="auto">
          <a:xfrm>
            <a:off x="3562350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Inventory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Control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43014" name="AutoShape 3078"/>
          <p:cNvCxnSpPr>
            <a:cxnSpLocks noChangeShapeType="1"/>
            <a:stCxn id="43015" idx="3"/>
            <a:endCxn id="43013" idx="1"/>
          </p:cNvCxnSpPr>
          <p:nvPr/>
        </p:nvCxnSpPr>
        <p:spPr bwMode="auto">
          <a:xfrm>
            <a:off x="3124200" y="2032000"/>
            <a:ext cx="4191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43015" name="AutoShape 3079"/>
          <p:cNvSpPr>
            <a:spLocks noChangeArrowheads="1"/>
          </p:cNvSpPr>
          <p:nvPr/>
        </p:nvSpPr>
        <p:spPr bwMode="auto">
          <a:xfrm>
            <a:off x="1276350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Review 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Accounts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sp>
        <p:nvSpPr>
          <p:cNvPr id="43016" name="AutoShape 3080"/>
          <p:cNvSpPr>
            <a:spLocks noChangeArrowheads="1"/>
          </p:cNvSpPr>
          <p:nvPr/>
        </p:nvSpPr>
        <p:spPr bwMode="auto">
          <a:xfrm>
            <a:off x="3562350" y="50609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latin typeface="+mj-lt"/>
              </a:rPr>
              <a:t>Product Str.</a:t>
            </a:r>
          </a:p>
          <a:p>
            <a:pPr eaLnBrk="0" hangingPunct="0"/>
            <a:r>
              <a:rPr lang="en-US" sz="1800" b="1">
                <a:latin typeface="+mj-lt"/>
              </a:rPr>
              <a:t>Maintenance</a:t>
            </a:r>
            <a:br>
              <a:rPr lang="en-US" sz="1800" b="1">
                <a:latin typeface="+mj-lt"/>
              </a:rPr>
            </a:br>
            <a:r>
              <a:rPr lang="en-US" sz="1700" b="1">
                <a:latin typeface="+mj-lt"/>
              </a:rPr>
              <a:t>(13.5)</a:t>
            </a:r>
          </a:p>
        </p:txBody>
      </p:sp>
      <p:sp>
        <p:nvSpPr>
          <p:cNvPr id="43017" name="AutoShape 3081"/>
          <p:cNvSpPr>
            <a:spLocks noChangeArrowheads="1"/>
          </p:cNvSpPr>
          <p:nvPr/>
        </p:nvSpPr>
        <p:spPr bwMode="auto">
          <a:xfrm>
            <a:off x="6000750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Work Center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43018" name="AutoShape 3082"/>
          <p:cNvCxnSpPr>
            <a:cxnSpLocks noChangeShapeType="1"/>
            <a:stCxn id="43019" idx="3"/>
            <a:endCxn id="43017" idx="1"/>
          </p:cNvCxnSpPr>
          <p:nvPr/>
        </p:nvCxnSpPr>
        <p:spPr bwMode="auto">
          <a:xfrm>
            <a:off x="5410200" y="378460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43019" name="AutoShape 3083"/>
          <p:cNvSpPr>
            <a:spLocks noChangeArrowheads="1"/>
          </p:cNvSpPr>
          <p:nvPr/>
        </p:nvSpPr>
        <p:spPr bwMode="auto">
          <a:xfrm>
            <a:off x="3562350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Department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43020" name="AutoShape 3084"/>
          <p:cNvCxnSpPr>
            <a:cxnSpLocks noChangeShapeType="1"/>
            <a:stCxn id="43011" idx="2"/>
            <a:endCxn id="43024" idx="0"/>
          </p:cNvCxnSpPr>
          <p:nvPr/>
        </p:nvCxnSpPr>
        <p:spPr bwMode="auto">
          <a:xfrm rot="5400000">
            <a:off x="4152900" y="546100"/>
            <a:ext cx="80010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43021" name="AutoShape 3085"/>
          <p:cNvCxnSpPr>
            <a:cxnSpLocks noChangeShapeType="1"/>
            <a:stCxn id="43017" idx="2"/>
            <a:endCxn id="43026" idx="0"/>
          </p:cNvCxnSpPr>
          <p:nvPr/>
        </p:nvCxnSpPr>
        <p:spPr bwMode="auto">
          <a:xfrm rot="5400000">
            <a:off x="4162425" y="2289175"/>
            <a:ext cx="78105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43023" name="AutoShape 3087"/>
          <p:cNvCxnSpPr>
            <a:cxnSpLocks noChangeShapeType="1"/>
          </p:cNvCxnSpPr>
          <p:nvPr/>
        </p:nvCxnSpPr>
        <p:spPr bwMode="auto">
          <a:xfrm>
            <a:off x="2990850" y="376555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43024" name="AutoShape 3088"/>
          <p:cNvSpPr>
            <a:spLocks noChangeArrowheads="1"/>
          </p:cNvSpPr>
          <p:nvPr/>
        </p:nvSpPr>
        <p:spPr bwMode="auto">
          <a:xfrm>
            <a:off x="1276350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Item Data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43025" name="AutoShape 3089"/>
          <p:cNvCxnSpPr>
            <a:cxnSpLocks noChangeShapeType="1"/>
          </p:cNvCxnSpPr>
          <p:nvPr/>
        </p:nvCxnSpPr>
        <p:spPr bwMode="auto">
          <a:xfrm>
            <a:off x="2990850" y="551815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43026" name="AutoShape 3090"/>
          <p:cNvSpPr>
            <a:spLocks noChangeArrowheads="1"/>
          </p:cNvSpPr>
          <p:nvPr/>
        </p:nvSpPr>
        <p:spPr bwMode="auto">
          <a:xfrm>
            <a:off x="1276350" y="50609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Routing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Product Structure Maintenance</a:t>
            </a:r>
            <a:endParaRPr lang="en-US" smtClean="0"/>
          </a:p>
        </p:txBody>
      </p:sp>
      <p:sp>
        <p:nvSpPr>
          <p:cNvPr id="4403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PC-SU-340</a:t>
            </a:r>
            <a:endParaRPr lang="en-US" smtClean="0"/>
          </a:p>
        </p:txBody>
      </p:sp>
      <p:grpSp>
        <p:nvGrpSpPr>
          <p:cNvPr id="44036" name="Group 8"/>
          <p:cNvGrpSpPr>
            <a:grpSpLocks/>
          </p:cNvGrpSpPr>
          <p:nvPr/>
        </p:nvGrpSpPr>
        <p:grpSpPr bwMode="auto">
          <a:xfrm>
            <a:off x="1079500" y="1223963"/>
            <a:ext cx="7004050" cy="4856162"/>
            <a:chOff x="1079782" y="1623404"/>
            <a:chExt cx="7003903" cy="4856792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79782" y="1623404"/>
              <a:ext cx="6970567" cy="4848854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</p:pic>
        <p:sp>
          <p:nvSpPr>
            <p:cNvPr id="44038" name="Rectangle 10"/>
            <p:cNvSpPr>
              <a:spLocks noChangeArrowheads="1"/>
            </p:cNvSpPr>
            <p:nvPr/>
          </p:nvSpPr>
          <p:spPr bwMode="auto">
            <a:xfrm>
              <a:off x="1744910" y="4164045"/>
              <a:ext cx="2488333" cy="548640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91436" tIns="91436" rIns="91436" bIns="91436" anchor="ctr"/>
            <a:lstStyle/>
            <a:p>
              <a:endParaRPr lang="en-US"/>
            </a:p>
          </p:txBody>
        </p:sp>
        <p:sp>
          <p:nvSpPr>
            <p:cNvPr id="44039" name="Rectangle 11"/>
            <p:cNvSpPr>
              <a:spLocks noChangeArrowheads="1"/>
            </p:cNvSpPr>
            <p:nvPr/>
          </p:nvSpPr>
          <p:spPr bwMode="auto">
            <a:xfrm>
              <a:off x="1744910" y="5068109"/>
              <a:ext cx="2488333" cy="274320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91436" tIns="91436" rIns="91436" bIns="91436" anchor="ctr"/>
            <a:lstStyle/>
            <a:p>
              <a:endParaRPr lang="en-US"/>
            </a:p>
          </p:txBody>
        </p:sp>
        <p:sp>
          <p:nvSpPr>
            <p:cNvPr id="44040" name="Rectangle 12"/>
            <p:cNvSpPr>
              <a:spLocks noChangeArrowheads="1"/>
            </p:cNvSpPr>
            <p:nvPr/>
          </p:nvSpPr>
          <p:spPr bwMode="auto">
            <a:xfrm>
              <a:off x="1744910" y="5697164"/>
              <a:ext cx="2488333" cy="274320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91436" tIns="91436" rIns="91436" bIns="91436" anchor="ctr"/>
            <a:lstStyle/>
            <a:p>
              <a:endParaRPr lang="en-US"/>
            </a:p>
          </p:txBody>
        </p:sp>
        <p:cxnSp>
          <p:nvCxnSpPr>
            <p:cNvPr id="44041" name="Straight Connector 13"/>
            <p:cNvCxnSpPr>
              <a:cxnSpLocks noChangeShapeType="1"/>
            </p:cNvCxnSpPr>
            <p:nvPr/>
          </p:nvCxnSpPr>
          <p:spPr bwMode="auto">
            <a:xfrm>
              <a:off x="1089498" y="6478608"/>
              <a:ext cx="6994187" cy="1588"/>
            </a:xfrm>
            <a:prstGeom prst="line">
              <a:avLst/>
            </a:prstGeom>
            <a:noFill/>
            <a:ln w="63500" algn="ctr">
              <a:solidFill>
                <a:schemeClr val="bg1"/>
              </a:solidFill>
              <a:round/>
              <a:headEnd/>
              <a:tailEnd/>
            </a:ln>
          </p:spPr>
        </p:cxnSp>
      </p:grp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Product Structure Maintenance (cont.)</a:t>
            </a:r>
            <a:endParaRPr lang="en-US" smtClean="0"/>
          </a:p>
        </p:txBody>
      </p:sp>
      <p:sp>
        <p:nvSpPr>
          <p:cNvPr id="4505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PC-SU-350</a:t>
            </a:r>
            <a:endParaRPr lang="en-US" smtClean="0"/>
          </a:p>
        </p:txBody>
      </p:sp>
      <p:grpSp>
        <p:nvGrpSpPr>
          <p:cNvPr id="45060" name="Group 24"/>
          <p:cNvGrpSpPr>
            <a:grpSpLocks/>
          </p:cNvGrpSpPr>
          <p:nvPr/>
        </p:nvGrpSpPr>
        <p:grpSpPr bwMode="auto">
          <a:xfrm>
            <a:off x="1087438" y="1671638"/>
            <a:ext cx="6996112" cy="2662237"/>
            <a:chOff x="1086772" y="2538905"/>
            <a:chExt cx="6996913" cy="2662354"/>
          </a:xfrm>
        </p:grpSpPr>
        <p:pic>
          <p:nvPicPr>
            <p:cNvPr id="23" name="Picture 6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86772" y="2553193"/>
              <a:ext cx="6960397" cy="2648066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</p:pic>
        <p:cxnSp>
          <p:nvCxnSpPr>
            <p:cNvPr id="45062" name="Straight Connector 23"/>
            <p:cNvCxnSpPr>
              <a:cxnSpLocks noChangeShapeType="1"/>
            </p:cNvCxnSpPr>
            <p:nvPr/>
          </p:nvCxnSpPr>
          <p:spPr bwMode="auto">
            <a:xfrm>
              <a:off x="1089498" y="2538905"/>
              <a:ext cx="6994187" cy="1588"/>
            </a:xfrm>
            <a:prstGeom prst="line">
              <a:avLst/>
            </a:prstGeom>
            <a:noFill/>
            <a:ln w="63500" algn="ctr">
              <a:solidFill>
                <a:schemeClr val="bg1"/>
              </a:solidFill>
              <a:round/>
              <a:headEnd/>
              <a:tailEnd/>
            </a:ln>
          </p:spPr>
        </p:cxnSp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Engineering Change: Two Options</a:t>
            </a:r>
            <a:endParaRPr lang="en-US" dirty="0"/>
          </a:p>
        </p:txBody>
      </p:sp>
      <p:sp>
        <p:nvSpPr>
          <p:cNvPr id="4608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PC-SU-360</a:t>
            </a:r>
            <a:endParaRPr lang="en-US" dirty="0" smtClean="0"/>
          </a:p>
        </p:txBody>
      </p:sp>
      <p:sp>
        <p:nvSpPr>
          <p:cNvPr id="46084" name="Rectangle 16"/>
          <p:cNvSpPr>
            <a:spLocks noChangeArrowheads="1"/>
          </p:cNvSpPr>
          <p:nvPr/>
        </p:nvSpPr>
        <p:spPr bwMode="auto">
          <a:xfrm>
            <a:off x="895350" y="1695450"/>
            <a:ext cx="3200400" cy="4267200"/>
          </a:xfrm>
          <a:prstGeom prst="rect">
            <a:avLst/>
          </a:prstGeom>
          <a:noFill/>
          <a:ln w="3810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pPr eaLnBrk="0" hangingPunct="0"/>
            <a:endParaRPr lang="en-US" sz="2300">
              <a:latin typeface="+mj-lt"/>
            </a:endParaRPr>
          </a:p>
        </p:txBody>
      </p:sp>
      <p:sp>
        <p:nvSpPr>
          <p:cNvPr id="46085" name="Rectangle 17"/>
          <p:cNvSpPr>
            <a:spLocks noChangeArrowheads="1"/>
          </p:cNvSpPr>
          <p:nvPr/>
        </p:nvSpPr>
        <p:spPr bwMode="auto">
          <a:xfrm>
            <a:off x="5002213" y="1695450"/>
            <a:ext cx="3200400" cy="4267200"/>
          </a:xfrm>
          <a:prstGeom prst="rect">
            <a:avLst/>
          </a:prstGeom>
          <a:noFill/>
          <a:ln w="3810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6086" name="Text Box 19"/>
          <p:cNvSpPr txBox="1">
            <a:spLocks noChangeArrowheads="1"/>
          </p:cNvSpPr>
          <p:nvPr/>
        </p:nvSpPr>
        <p:spPr bwMode="auto">
          <a:xfrm>
            <a:off x="906463" y="1208088"/>
            <a:ext cx="314325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Effectivity Dates</a:t>
            </a:r>
          </a:p>
        </p:txBody>
      </p:sp>
      <p:sp>
        <p:nvSpPr>
          <p:cNvPr id="46087" name="Text Box 20"/>
          <p:cNvSpPr txBox="1">
            <a:spLocks noChangeArrowheads="1"/>
          </p:cNvSpPr>
          <p:nvPr/>
        </p:nvSpPr>
        <p:spPr bwMode="auto">
          <a:xfrm>
            <a:off x="5029200" y="1208088"/>
            <a:ext cx="3184525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Phantom Use-Up Logic</a:t>
            </a:r>
          </a:p>
        </p:txBody>
      </p:sp>
      <p:sp>
        <p:nvSpPr>
          <p:cNvPr id="192533" name="Rectangle 21"/>
          <p:cNvSpPr>
            <a:spLocks noChangeArrowheads="1"/>
          </p:cNvSpPr>
          <p:nvPr/>
        </p:nvSpPr>
        <p:spPr bwMode="auto">
          <a:xfrm>
            <a:off x="1463675" y="2114550"/>
            <a:ext cx="2011363" cy="6667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600" b="1" dirty="0">
                <a:latin typeface="+mj-lt"/>
              </a:rPr>
              <a:t>Parent Item</a:t>
            </a:r>
            <a:endParaRPr lang="en-US" sz="1600" dirty="0">
              <a:latin typeface="+mj-lt"/>
            </a:endParaRPr>
          </a:p>
        </p:txBody>
      </p:sp>
      <p:sp>
        <p:nvSpPr>
          <p:cNvPr id="192537" name="Rectangle 25"/>
          <p:cNvSpPr>
            <a:spLocks noChangeArrowheads="1"/>
          </p:cNvSpPr>
          <p:nvPr/>
        </p:nvSpPr>
        <p:spPr bwMode="auto">
          <a:xfrm>
            <a:off x="1809750" y="4297363"/>
            <a:ext cx="2011363" cy="11811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600" b="1" dirty="0">
                <a:latin typeface="+mj-lt"/>
              </a:rPr>
              <a:t>Component B1</a:t>
            </a:r>
            <a:br>
              <a:rPr lang="en-US" sz="1600" b="1" dirty="0">
                <a:latin typeface="+mj-lt"/>
              </a:rPr>
            </a:br>
            <a:r>
              <a:rPr lang="en-US" sz="1400" dirty="0">
                <a:latin typeface="+mj-lt"/>
              </a:rPr>
              <a:t>(replacement)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sz="1400" b="1" dirty="0">
                <a:latin typeface="+mj-lt"/>
              </a:rPr>
              <a:t>Start effective 4 / 1</a:t>
            </a:r>
            <a:endParaRPr lang="en-US" sz="1400" dirty="0">
              <a:latin typeface="+mj-lt"/>
            </a:endParaRPr>
          </a:p>
        </p:txBody>
      </p:sp>
      <p:cxnSp>
        <p:nvCxnSpPr>
          <p:cNvPr id="46090" name="AutoShape 28"/>
          <p:cNvCxnSpPr>
            <a:cxnSpLocks noChangeShapeType="1"/>
            <a:stCxn id="192533" idx="2"/>
            <a:endCxn id="192535" idx="0"/>
          </p:cNvCxnSpPr>
          <p:nvPr/>
        </p:nvCxnSpPr>
        <p:spPr bwMode="auto">
          <a:xfrm rot="5400000">
            <a:off x="2364582" y="2886869"/>
            <a:ext cx="209550" cy="1587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</p:cxnSp>
      <p:sp>
        <p:nvSpPr>
          <p:cNvPr id="192541" name="Rectangle 29"/>
          <p:cNvSpPr>
            <a:spLocks noChangeArrowheads="1"/>
          </p:cNvSpPr>
          <p:nvPr/>
        </p:nvSpPr>
        <p:spPr bwMode="auto">
          <a:xfrm>
            <a:off x="5649913" y="2112963"/>
            <a:ext cx="2011362" cy="6667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600" b="1" dirty="0">
                <a:latin typeface="+mj-lt"/>
              </a:rPr>
              <a:t>Parent Item</a:t>
            </a:r>
            <a:endParaRPr lang="en-US" sz="1600" dirty="0">
              <a:latin typeface="+mj-lt"/>
            </a:endParaRPr>
          </a:p>
        </p:txBody>
      </p:sp>
      <p:cxnSp>
        <p:nvCxnSpPr>
          <p:cNvPr id="46092" name="AutoShape 35"/>
          <p:cNvCxnSpPr>
            <a:cxnSpLocks noChangeShapeType="1"/>
            <a:stCxn id="192541" idx="2"/>
            <a:endCxn id="192545" idx="0"/>
          </p:cNvCxnSpPr>
          <p:nvPr/>
        </p:nvCxnSpPr>
        <p:spPr bwMode="auto">
          <a:xfrm rot="5400000">
            <a:off x="6540500" y="2894013"/>
            <a:ext cx="230187" cy="1588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6093" name="AutoShape 38"/>
          <p:cNvCxnSpPr>
            <a:cxnSpLocks noChangeShapeType="1"/>
          </p:cNvCxnSpPr>
          <p:nvPr/>
        </p:nvCxnSpPr>
        <p:spPr bwMode="auto">
          <a:xfrm rot="5400000">
            <a:off x="8848725" y="5126038"/>
            <a:ext cx="592137" cy="1588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</p:cxnSp>
      <p:sp>
        <p:nvSpPr>
          <p:cNvPr id="46094" name="Text Box 36"/>
          <p:cNvSpPr txBox="1">
            <a:spLocks noChangeArrowheads="1"/>
          </p:cNvSpPr>
          <p:nvPr/>
        </p:nvSpPr>
        <p:spPr bwMode="auto">
          <a:xfrm>
            <a:off x="4113213" y="1208088"/>
            <a:ext cx="89535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or</a:t>
            </a:r>
          </a:p>
        </p:txBody>
      </p:sp>
      <p:sp>
        <p:nvSpPr>
          <p:cNvPr id="46095" name="Text Box 37"/>
          <p:cNvSpPr txBox="1">
            <a:spLocks noChangeArrowheads="1"/>
          </p:cNvSpPr>
          <p:nvPr/>
        </p:nvSpPr>
        <p:spPr bwMode="auto">
          <a:xfrm>
            <a:off x="4930775" y="4473575"/>
            <a:ext cx="261302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When B is used up...</a:t>
            </a:r>
            <a:endParaRPr lang="en-US" sz="2300" b="1">
              <a:latin typeface="+mj-lt"/>
            </a:endParaRPr>
          </a:p>
        </p:txBody>
      </p:sp>
      <p:sp>
        <p:nvSpPr>
          <p:cNvPr id="192543" name="Rectangle 31"/>
          <p:cNvSpPr>
            <a:spLocks noChangeArrowheads="1"/>
          </p:cNvSpPr>
          <p:nvPr/>
        </p:nvSpPr>
        <p:spPr bwMode="auto">
          <a:xfrm>
            <a:off x="5649913" y="4953000"/>
            <a:ext cx="2011362" cy="7429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600" b="1" dirty="0">
                <a:latin typeface="+mj-lt"/>
              </a:rPr>
              <a:t>Component B1</a:t>
            </a:r>
            <a:br>
              <a:rPr lang="en-US" sz="1600" b="1" dirty="0">
                <a:latin typeface="+mj-lt"/>
              </a:rPr>
            </a:br>
            <a:r>
              <a:rPr lang="en-US" sz="1400" dirty="0">
                <a:latin typeface="+mj-lt"/>
              </a:rPr>
              <a:t>(replacement)</a:t>
            </a:r>
            <a:endParaRPr lang="en-US" sz="1400" dirty="0">
              <a:latin typeface="+mj-lt"/>
            </a:endParaRPr>
          </a:p>
        </p:txBody>
      </p:sp>
      <p:sp>
        <p:nvSpPr>
          <p:cNvPr id="192535" name="Rectangle 23"/>
          <p:cNvSpPr>
            <a:spLocks noChangeArrowheads="1"/>
          </p:cNvSpPr>
          <p:nvPr/>
        </p:nvSpPr>
        <p:spPr bwMode="auto">
          <a:xfrm>
            <a:off x="1463675" y="2990850"/>
            <a:ext cx="2011363" cy="1371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600" b="1" dirty="0">
                <a:latin typeface="+mj-lt"/>
              </a:rPr>
              <a:t>Component B</a:t>
            </a:r>
            <a:br>
              <a:rPr lang="en-US" sz="1600" b="1" dirty="0">
                <a:latin typeface="+mj-lt"/>
              </a:rPr>
            </a:br>
            <a:r>
              <a:rPr lang="en-US" sz="1400" dirty="0">
                <a:latin typeface="+mj-lt"/>
              </a:rPr>
              <a:t>(old item)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sz="1400" b="1" dirty="0">
                <a:latin typeface="+mj-lt"/>
              </a:rPr>
              <a:t>End effective 3 / 31</a:t>
            </a:r>
            <a:endParaRPr lang="en-US" sz="1400" dirty="0">
              <a:latin typeface="+mj-lt"/>
            </a:endParaRPr>
          </a:p>
        </p:txBody>
      </p:sp>
      <p:sp>
        <p:nvSpPr>
          <p:cNvPr id="192545" name="Rectangle 33"/>
          <p:cNvSpPr>
            <a:spLocks noChangeArrowheads="1"/>
          </p:cNvSpPr>
          <p:nvPr/>
        </p:nvSpPr>
        <p:spPr bwMode="auto">
          <a:xfrm>
            <a:off x="5649913" y="3009900"/>
            <a:ext cx="2011362" cy="1447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2000" b="1" dirty="0">
                <a:latin typeface="+mj-lt"/>
              </a:rPr>
              <a:t>Component B</a:t>
            </a:r>
            <a:r>
              <a:rPr lang="en-US" sz="1600" b="1" dirty="0">
                <a:latin typeface="+mj-lt"/>
              </a:rPr>
              <a:t/>
            </a:r>
            <a:br>
              <a:rPr lang="en-US" sz="1600" b="1" dirty="0">
                <a:latin typeface="+mj-lt"/>
              </a:rPr>
            </a:br>
            <a:r>
              <a:rPr lang="en-US" sz="1400" dirty="0">
                <a:latin typeface="+mj-lt"/>
              </a:rPr>
              <a:t>(old item)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US" sz="1400" b="1" dirty="0">
                <a:latin typeface="+mj-lt"/>
              </a:rPr>
              <a:t>Phantom = Yes</a:t>
            </a:r>
            <a:br>
              <a:rPr lang="en-US" sz="1400" b="1" dirty="0">
                <a:latin typeface="+mj-lt"/>
              </a:rPr>
            </a:br>
            <a:r>
              <a:rPr lang="en-US" sz="1400" b="1" dirty="0" err="1">
                <a:latin typeface="+mj-lt"/>
              </a:rPr>
              <a:t>Pur</a:t>
            </a:r>
            <a:r>
              <a:rPr lang="en-US" sz="1400" b="1" dirty="0">
                <a:latin typeface="+mj-lt"/>
              </a:rPr>
              <a:t>/Mfg = M</a:t>
            </a:r>
            <a:br>
              <a:rPr lang="en-US" sz="1400" b="1" dirty="0">
                <a:latin typeface="+mj-lt"/>
              </a:rPr>
            </a:br>
            <a:r>
              <a:rPr lang="en-US" sz="1400" b="1" dirty="0">
                <a:latin typeface="+mj-lt"/>
              </a:rPr>
              <a:t>in 1.4.1, 1.4.7, or 1.4.17</a:t>
            </a:r>
            <a:endParaRPr lang="en-US" sz="1400" dirty="0">
              <a:latin typeface="+mj-lt"/>
            </a:endParaRPr>
          </a:p>
        </p:txBody>
      </p:sp>
      <p:cxnSp>
        <p:nvCxnSpPr>
          <p:cNvPr id="46099" name="AutoShape 35"/>
          <p:cNvCxnSpPr>
            <a:cxnSpLocks noChangeShapeType="1"/>
            <a:stCxn id="192545" idx="2"/>
            <a:endCxn id="192543" idx="0"/>
          </p:cNvCxnSpPr>
          <p:nvPr/>
        </p:nvCxnSpPr>
        <p:spPr bwMode="auto">
          <a:xfrm rot="5400000">
            <a:off x="6407944" y="4706144"/>
            <a:ext cx="495300" cy="1588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</p:cxn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itle 6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Phantom Use-Up Logic*</a:t>
            </a:r>
            <a:endParaRPr lang="en-US" dirty="0"/>
          </a:p>
        </p:txBody>
      </p:sp>
      <p:sp>
        <p:nvSpPr>
          <p:cNvPr id="4710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PC-SU-370</a:t>
            </a:r>
            <a:endParaRPr lang="en-US" smtClean="0"/>
          </a:p>
        </p:txBody>
      </p: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4400550" y="133350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2.50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3600450" y="1333500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5181600" y="133350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18.00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5886450" y="133350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18.00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2.50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4724400" y="1019175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TL</a:t>
            </a:r>
            <a:endParaRPr lang="en-US" sz="1700">
              <a:latin typeface="+mj-lt"/>
            </a:endParaRPr>
          </a:p>
        </p:txBody>
      </p:sp>
      <p:sp>
        <p:nvSpPr>
          <p:cNvPr id="47112" name="Text Box 8"/>
          <p:cNvSpPr txBox="1">
            <a:spLocks noChangeArrowheads="1"/>
          </p:cNvSpPr>
          <p:nvPr/>
        </p:nvSpPr>
        <p:spPr bwMode="auto">
          <a:xfrm>
            <a:off x="5481638" y="1019175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LL</a:t>
            </a:r>
            <a:endParaRPr lang="en-US" sz="1700">
              <a:latin typeface="+mj-lt"/>
            </a:endParaRPr>
          </a:p>
        </p:txBody>
      </p:sp>
      <p:sp>
        <p:nvSpPr>
          <p:cNvPr id="47113" name="Text Box 9"/>
          <p:cNvSpPr txBox="1">
            <a:spLocks noChangeArrowheads="1"/>
          </p:cNvSpPr>
          <p:nvPr/>
        </p:nvSpPr>
        <p:spPr bwMode="auto">
          <a:xfrm>
            <a:off x="6124575" y="1014413"/>
            <a:ext cx="762000" cy="3540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TOT</a:t>
            </a:r>
            <a:endParaRPr lang="en-US" sz="1700">
              <a:latin typeface="+mj-lt"/>
            </a:endParaRPr>
          </a:p>
        </p:txBody>
      </p:sp>
      <p:sp>
        <p:nvSpPr>
          <p:cNvPr id="47114" name="Line 10"/>
          <p:cNvSpPr>
            <a:spLocks noChangeShapeType="1"/>
          </p:cNvSpPr>
          <p:nvPr/>
        </p:nvSpPr>
        <p:spPr bwMode="auto">
          <a:xfrm>
            <a:off x="4010025" y="1319213"/>
            <a:ext cx="2628900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15" name="Rectangle 11"/>
          <p:cNvSpPr>
            <a:spLocks noChangeArrowheads="1"/>
          </p:cNvSpPr>
          <p:nvPr/>
        </p:nvSpPr>
        <p:spPr bwMode="auto">
          <a:xfrm>
            <a:off x="5372100" y="971550"/>
            <a:ext cx="685800" cy="17145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17" name="Text Box 13"/>
          <p:cNvSpPr txBox="1">
            <a:spLocks noChangeArrowheads="1"/>
          </p:cNvSpPr>
          <p:nvPr/>
        </p:nvSpPr>
        <p:spPr bwMode="auto">
          <a:xfrm>
            <a:off x="3429000" y="5067300"/>
            <a:ext cx="857250" cy="132343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dirty="0" err="1">
                <a:latin typeface="+mj-lt"/>
              </a:rPr>
              <a:t>Mtl</a:t>
            </a:r>
            <a:r>
              <a:rPr lang="en-US" sz="1600" dirty="0">
                <a:latin typeface="+mj-lt"/>
              </a:rPr>
              <a:t>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Lbr</a:t>
            </a:r>
            <a:r>
              <a:rPr lang="en-US" sz="1600" dirty="0">
                <a:latin typeface="+mj-lt"/>
              </a:rPr>
              <a:t>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Bdn</a:t>
            </a:r>
            <a:r>
              <a:rPr lang="en-US" sz="1600" dirty="0">
                <a:latin typeface="+mj-lt"/>
              </a:rPr>
              <a:t>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Ovhd</a:t>
            </a:r>
            <a:r>
              <a:rPr lang="en-US" sz="1600" dirty="0">
                <a:latin typeface="+mj-lt"/>
              </a:rPr>
              <a:t>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 Sub</a:t>
            </a:r>
          </a:p>
        </p:txBody>
      </p:sp>
      <p:sp>
        <p:nvSpPr>
          <p:cNvPr id="47118" name="Text Box 14"/>
          <p:cNvSpPr txBox="1">
            <a:spLocks noChangeArrowheads="1"/>
          </p:cNvSpPr>
          <p:nvPr/>
        </p:nvSpPr>
        <p:spPr bwMode="auto">
          <a:xfrm>
            <a:off x="7239000" y="323850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47119" name="Text Box 15"/>
          <p:cNvSpPr txBox="1">
            <a:spLocks noChangeArrowheads="1"/>
          </p:cNvSpPr>
          <p:nvPr/>
        </p:nvSpPr>
        <p:spPr bwMode="auto">
          <a:xfrm>
            <a:off x="6438900" y="3200400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47120" name="Rectangle 16"/>
          <p:cNvSpPr>
            <a:spLocks noChangeArrowheads="1"/>
          </p:cNvSpPr>
          <p:nvPr/>
        </p:nvSpPr>
        <p:spPr bwMode="auto">
          <a:xfrm>
            <a:off x="7410450" y="3219450"/>
            <a:ext cx="685800" cy="131445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21" name="Rectangle 17"/>
          <p:cNvSpPr>
            <a:spLocks noChangeArrowheads="1"/>
          </p:cNvSpPr>
          <p:nvPr/>
        </p:nvSpPr>
        <p:spPr bwMode="auto">
          <a:xfrm>
            <a:off x="4381500" y="5067300"/>
            <a:ext cx="685800" cy="127635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pPr algn="r" eaLnBrk="0" hangingPunct="0">
              <a:spcBef>
                <a:spcPct val="50000"/>
              </a:spcBef>
            </a:pPr>
            <a:r>
              <a:rPr lang="en-US" sz="1600" dirty="0">
                <a:latin typeface="+mj-lt"/>
              </a:rPr>
              <a:t>8.00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0.00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0.00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0.00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0.00</a:t>
            </a:r>
            <a:endParaRPr lang="en-US" sz="1600" dirty="0">
              <a:latin typeface="+mj-lt"/>
            </a:endParaRPr>
          </a:p>
        </p:txBody>
      </p:sp>
      <p:sp>
        <p:nvSpPr>
          <p:cNvPr id="47122" name="Text Box 19"/>
          <p:cNvSpPr txBox="1">
            <a:spLocks noChangeArrowheads="1"/>
          </p:cNvSpPr>
          <p:nvPr/>
        </p:nvSpPr>
        <p:spPr bwMode="auto">
          <a:xfrm>
            <a:off x="3409950" y="3238500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47123" name="Text Box 20"/>
          <p:cNvSpPr txBox="1">
            <a:spLocks noChangeArrowheads="1"/>
          </p:cNvSpPr>
          <p:nvPr/>
        </p:nvSpPr>
        <p:spPr bwMode="auto">
          <a:xfrm>
            <a:off x="4229100" y="3238500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8.00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47124" name="Rectangle 26"/>
          <p:cNvSpPr>
            <a:spLocks noChangeArrowheads="1"/>
          </p:cNvSpPr>
          <p:nvPr/>
        </p:nvSpPr>
        <p:spPr bwMode="auto">
          <a:xfrm>
            <a:off x="4457700" y="3143250"/>
            <a:ext cx="685800" cy="17145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193563" name="Rectangle 27"/>
          <p:cNvSpPr>
            <a:spLocks noChangeArrowheads="1"/>
          </p:cNvSpPr>
          <p:nvPr/>
        </p:nvSpPr>
        <p:spPr bwMode="auto">
          <a:xfrm>
            <a:off x="3105150" y="121920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7126" name="Text Box 28"/>
          <p:cNvSpPr txBox="1">
            <a:spLocks noChangeArrowheads="1"/>
          </p:cNvSpPr>
          <p:nvPr/>
        </p:nvSpPr>
        <p:spPr bwMode="auto">
          <a:xfrm>
            <a:off x="2876550" y="1219200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A</a:t>
            </a:r>
          </a:p>
        </p:txBody>
      </p:sp>
      <p:sp>
        <p:nvSpPr>
          <p:cNvPr id="193565" name="Rectangle 29"/>
          <p:cNvSpPr>
            <a:spLocks noChangeArrowheads="1"/>
          </p:cNvSpPr>
          <p:nvPr/>
        </p:nvSpPr>
        <p:spPr bwMode="auto">
          <a:xfrm>
            <a:off x="2819400" y="329565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7128" name="Text Box 30"/>
          <p:cNvSpPr txBox="1">
            <a:spLocks noChangeArrowheads="1"/>
          </p:cNvSpPr>
          <p:nvPr/>
        </p:nvSpPr>
        <p:spPr bwMode="auto">
          <a:xfrm>
            <a:off x="2590800" y="3295650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B</a:t>
            </a:r>
          </a:p>
        </p:txBody>
      </p:sp>
      <p:sp>
        <p:nvSpPr>
          <p:cNvPr id="193567" name="Rectangle 31"/>
          <p:cNvSpPr>
            <a:spLocks noChangeArrowheads="1"/>
          </p:cNvSpPr>
          <p:nvPr/>
        </p:nvSpPr>
        <p:spPr bwMode="auto">
          <a:xfrm>
            <a:off x="6019800" y="329565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7130" name="Text Box 32"/>
          <p:cNvSpPr txBox="1">
            <a:spLocks noChangeArrowheads="1"/>
          </p:cNvSpPr>
          <p:nvPr/>
        </p:nvSpPr>
        <p:spPr bwMode="auto">
          <a:xfrm>
            <a:off x="5791200" y="3295650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C</a:t>
            </a:r>
            <a:endParaRPr lang="en-US" sz="2300" b="1">
              <a:latin typeface="+mj-lt"/>
            </a:endParaRPr>
          </a:p>
        </p:txBody>
      </p:sp>
      <p:sp>
        <p:nvSpPr>
          <p:cNvPr id="193569" name="Rectangle 33"/>
          <p:cNvSpPr>
            <a:spLocks noChangeArrowheads="1"/>
          </p:cNvSpPr>
          <p:nvPr/>
        </p:nvSpPr>
        <p:spPr bwMode="auto">
          <a:xfrm>
            <a:off x="2819400" y="508635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7132" name="Text Box 34"/>
          <p:cNvSpPr txBox="1">
            <a:spLocks noChangeArrowheads="1"/>
          </p:cNvSpPr>
          <p:nvPr/>
        </p:nvSpPr>
        <p:spPr bwMode="auto">
          <a:xfrm>
            <a:off x="2590800" y="5086350"/>
            <a:ext cx="1066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D</a:t>
            </a:r>
            <a:endParaRPr lang="en-US" sz="2300" b="1">
              <a:latin typeface="+mj-lt"/>
            </a:endParaRPr>
          </a:p>
        </p:txBody>
      </p:sp>
      <p:cxnSp>
        <p:nvCxnSpPr>
          <p:cNvPr id="47133" name="AutoShape 35"/>
          <p:cNvCxnSpPr>
            <a:cxnSpLocks noChangeShapeType="1"/>
            <a:stCxn id="47120" idx="0"/>
            <a:endCxn id="47115" idx="2"/>
          </p:cNvCxnSpPr>
          <p:nvPr/>
        </p:nvCxnSpPr>
        <p:spPr bwMode="auto">
          <a:xfrm rot="5400000" flipH="1">
            <a:off x="6486525" y="1933575"/>
            <a:ext cx="495300" cy="203835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FF3300"/>
            </a:solidFill>
            <a:miter lim="800000"/>
            <a:headEnd/>
            <a:tailEnd type="triangle" w="med" len="med"/>
          </a:ln>
        </p:spPr>
      </p:cxnSp>
      <p:sp>
        <p:nvSpPr>
          <p:cNvPr id="47134" name="Line 39"/>
          <p:cNvSpPr>
            <a:spLocks noChangeShapeType="1"/>
          </p:cNvSpPr>
          <p:nvPr/>
        </p:nvSpPr>
        <p:spPr bwMode="auto">
          <a:xfrm>
            <a:off x="1008063" y="2078038"/>
            <a:ext cx="1122362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35" name="Line 40"/>
          <p:cNvSpPr>
            <a:spLocks noChangeShapeType="1"/>
          </p:cNvSpPr>
          <p:nvPr/>
        </p:nvSpPr>
        <p:spPr bwMode="auto">
          <a:xfrm>
            <a:off x="1008063" y="2063750"/>
            <a:ext cx="0" cy="185738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36" name="Line 41"/>
          <p:cNvSpPr>
            <a:spLocks noChangeShapeType="1"/>
          </p:cNvSpPr>
          <p:nvPr/>
        </p:nvSpPr>
        <p:spPr bwMode="auto">
          <a:xfrm flipH="1">
            <a:off x="2136775" y="2063750"/>
            <a:ext cx="1588" cy="1905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37" name="Line 42"/>
          <p:cNvSpPr>
            <a:spLocks noChangeShapeType="1"/>
          </p:cNvSpPr>
          <p:nvPr/>
        </p:nvSpPr>
        <p:spPr bwMode="auto">
          <a:xfrm flipV="1">
            <a:off x="1570038" y="1731963"/>
            <a:ext cx="0" cy="331787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38" name="Line 43"/>
          <p:cNvSpPr>
            <a:spLocks noChangeShapeType="1"/>
          </p:cNvSpPr>
          <p:nvPr/>
        </p:nvSpPr>
        <p:spPr bwMode="auto">
          <a:xfrm>
            <a:off x="979488" y="2682875"/>
            <a:ext cx="0" cy="633413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39" name="Rectangle 44" descr="50%"/>
          <p:cNvSpPr>
            <a:spLocks noChangeArrowheads="1"/>
          </p:cNvSpPr>
          <p:nvPr/>
        </p:nvSpPr>
        <p:spPr bwMode="auto">
          <a:xfrm>
            <a:off x="690563" y="2235200"/>
            <a:ext cx="590550" cy="449263"/>
          </a:xfrm>
          <a:prstGeom prst="rect">
            <a:avLst/>
          </a:prstGeom>
          <a:pattFill prst="pct50">
            <a:fgClr>
              <a:schemeClr val="accent2"/>
            </a:fgClr>
            <a:bgClr>
              <a:srgbClr val="FFFFFF"/>
            </a:bgClr>
          </a:patt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40" name="Text Box 45"/>
          <p:cNvSpPr txBox="1">
            <a:spLocks noChangeArrowheads="1"/>
          </p:cNvSpPr>
          <p:nvPr/>
        </p:nvSpPr>
        <p:spPr bwMode="auto">
          <a:xfrm>
            <a:off x="566738" y="2255838"/>
            <a:ext cx="80645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B</a:t>
            </a:r>
          </a:p>
        </p:txBody>
      </p:sp>
      <p:sp>
        <p:nvSpPr>
          <p:cNvPr id="47141" name="Rectangle 46"/>
          <p:cNvSpPr>
            <a:spLocks noChangeArrowheads="1"/>
          </p:cNvSpPr>
          <p:nvPr/>
        </p:nvSpPr>
        <p:spPr bwMode="auto">
          <a:xfrm>
            <a:off x="1814513" y="2235200"/>
            <a:ext cx="588962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42" name="Text Box 47"/>
          <p:cNvSpPr txBox="1">
            <a:spLocks noChangeArrowheads="1"/>
          </p:cNvSpPr>
          <p:nvPr/>
        </p:nvSpPr>
        <p:spPr bwMode="auto">
          <a:xfrm>
            <a:off x="1689100" y="2236788"/>
            <a:ext cx="80645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C</a:t>
            </a:r>
          </a:p>
        </p:txBody>
      </p:sp>
      <p:sp>
        <p:nvSpPr>
          <p:cNvPr id="47143" name="Rectangle 48"/>
          <p:cNvSpPr>
            <a:spLocks noChangeArrowheads="1"/>
          </p:cNvSpPr>
          <p:nvPr/>
        </p:nvSpPr>
        <p:spPr bwMode="auto">
          <a:xfrm>
            <a:off x="676275" y="2941638"/>
            <a:ext cx="590550" cy="447675"/>
          </a:xfrm>
          <a:prstGeom prst="rect">
            <a:avLst/>
          </a:prstGeom>
          <a:solidFill>
            <a:srgbClr val="3333CC"/>
          </a:solidFill>
          <a:ln w="38100">
            <a:solidFill>
              <a:srgbClr val="00CC99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44" name="Text Box 49"/>
          <p:cNvSpPr txBox="1">
            <a:spLocks noChangeArrowheads="1"/>
          </p:cNvSpPr>
          <p:nvPr/>
        </p:nvSpPr>
        <p:spPr bwMode="auto">
          <a:xfrm>
            <a:off x="590550" y="2941638"/>
            <a:ext cx="80645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D</a:t>
            </a:r>
          </a:p>
        </p:txBody>
      </p:sp>
      <p:sp>
        <p:nvSpPr>
          <p:cNvPr id="47145" name="Rectangle 50"/>
          <p:cNvSpPr>
            <a:spLocks noChangeArrowheads="1"/>
          </p:cNvSpPr>
          <p:nvPr/>
        </p:nvSpPr>
        <p:spPr bwMode="auto">
          <a:xfrm>
            <a:off x="1252538" y="1314450"/>
            <a:ext cx="590550" cy="449263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46" name="Text Box 51"/>
          <p:cNvSpPr txBox="1">
            <a:spLocks noChangeArrowheads="1"/>
          </p:cNvSpPr>
          <p:nvPr/>
        </p:nvSpPr>
        <p:spPr bwMode="auto">
          <a:xfrm>
            <a:off x="1166813" y="1314450"/>
            <a:ext cx="804862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300" b="1">
                <a:solidFill>
                  <a:schemeClr val="bg1"/>
                </a:solidFill>
                <a:latin typeface="+mj-lt"/>
              </a:rPr>
              <a:t>A</a:t>
            </a:r>
          </a:p>
        </p:txBody>
      </p:sp>
      <p:sp>
        <p:nvSpPr>
          <p:cNvPr id="47147" name="Text Box 52"/>
          <p:cNvSpPr txBox="1">
            <a:spLocks noChangeArrowheads="1"/>
          </p:cNvSpPr>
          <p:nvPr/>
        </p:nvSpPr>
        <p:spPr bwMode="auto">
          <a:xfrm>
            <a:off x="6896100" y="1238250"/>
            <a:ext cx="1866900" cy="1400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b="1">
                <a:latin typeface="+mj-lt"/>
              </a:rPr>
              <a:t>B’s </a:t>
            </a:r>
            <a:r>
              <a:rPr lang="en-US" sz="1700" b="1" u="sng">
                <a:latin typeface="+mj-lt"/>
              </a:rPr>
              <a:t>costs</a:t>
            </a:r>
            <a:r>
              <a:rPr lang="en-US" sz="1700" b="1">
                <a:latin typeface="+mj-lt"/>
              </a:rPr>
              <a:t> are </a:t>
            </a:r>
            <a:r>
              <a:rPr lang="en-US" sz="1700" b="1" u="sng">
                <a:latin typeface="+mj-lt"/>
              </a:rPr>
              <a:t>not</a:t>
            </a:r>
            <a:r>
              <a:rPr lang="en-US" sz="1700" b="1">
                <a:latin typeface="+mj-lt"/>
              </a:rPr>
              <a:t> rolled up to A’s LL costs; instead D’s costs are rolled up</a:t>
            </a:r>
          </a:p>
        </p:txBody>
      </p:sp>
      <p:sp>
        <p:nvSpPr>
          <p:cNvPr id="47148" name="Text Box 53"/>
          <p:cNvSpPr txBox="1">
            <a:spLocks noChangeArrowheads="1"/>
          </p:cNvSpPr>
          <p:nvPr/>
        </p:nvSpPr>
        <p:spPr bwMode="auto">
          <a:xfrm>
            <a:off x="5200650" y="4991100"/>
            <a:ext cx="23431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b="1">
                <a:latin typeface="+mj-lt"/>
              </a:rPr>
              <a:t>D’s cost are rolled up to A’s LL costs</a:t>
            </a:r>
          </a:p>
        </p:txBody>
      </p:sp>
      <p:sp>
        <p:nvSpPr>
          <p:cNvPr id="47149" name="Text Box 54"/>
          <p:cNvSpPr txBox="1">
            <a:spLocks noChangeArrowheads="1"/>
          </p:cNvSpPr>
          <p:nvPr/>
        </p:nvSpPr>
        <p:spPr bwMode="auto">
          <a:xfrm>
            <a:off x="2743200" y="3829050"/>
            <a:ext cx="7620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M</a:t>
            </a:r>
            <a:endParaRPr lang="en-US" sz="2300">
              <a:latin typeface="+mj-lt"/>
            </a:endParaRPr>
          </a:p>
        </p:txBody>
      </p:sp>
      <p:sp>
        <p:nvSpPr>
          <p:cNvPr id="47150" name="Oval 55"/>
          <p:cNvSpPr>
            <a:spLocks noChangeArrowheads="1"/>
          </p:cNvSpPr>
          <p:nvPr/>
        </p:nvSpPr>
        <p:spPr bwMode="auto">
          <a:xfrm>
            <a:off x="2943225" y="3838575"/>
            <a:ext cx="323850" cy="32385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51" name="Text Box 56"/>
          <p:cNvSpPr txBox="1">
            <a:spLocks noChangeArrowheads="1"/>
          </p:cNvSpPr>
          <p:nvPr/>
        </p:nvSpPr>
        <p:spPr bwMode="auto">
          <a:xfrm>
            <a:off x="2743200" y="5581650"/>
            <a:ext cx="7620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P</a:t>
            </a:r>
            <a:endParaRPr lang="en-US" sz="2300">
              <a:latin typeface="+mj-lt"/>
            </a:endParaRPr>
          </a:p>
        </p:txBody>
      </p:sp>
      <p:sp>
        <p:nvSpPr>
          <p:cNvPr id="47152" name="Oval 57"/>
          <p:cNvSpPr>
            <a:spLocks noChangeArrowheads="1"/>
          </p:cNvSpPr>
          <p:nvPr/>
        </p:nvSpPr>
        <p:spPr bwMode="auto">
          <a:xfrm>
            <a:off x="2943225" y="5591175"/>
            <a:ext cx="323850" cy="32385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53" name="Text Box 58"/>
          <p:cNvSpPr txBox="1">
            <a:spLocks noChangeArrowheads="1"/>
          </p:cNvSpPr>
          <p:nvPr/>
        </p:nvSpPr>
        <p:spPr bwMode="auto">
          <a:xfrm>
            <a:off x="5943600" y="3790950"/>
            <a:ext cx="7620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P</a:t>
            </a:r>
            <a:endParaRPr lang="en-US" sz="2300">
              <a:latin typeface="+mj-lt"/>
            </a:endParaRPr>
          </a:p>
        </p:txBody>
      </p:sp>
      <p:sp>
        <p:nvSpPr>
          <p:cNvPr id="47154" name="Oval 59"/>
          <p:cNvSpPr>
            <a:spLocks noChangeArrowheads="1"/>
          </p:cNvSpPr>
          <p:nvPr/>
        </p:nvSpPr>
        <p:spPr bwMode="auto">
          <a:xfrm>
            <a:off x="6143625" y="3800475"/>
            <a:ext cx="323850" cy="32385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7155" name="Text Box 60"/>
          <p:cNvSpPr txBox="1">
            <a:spLocks noChangeArrowheads="1"/>
          </p:cNvSpPr>
          <p:nvPr/>
        </p:nvSpPr>
        <p:spPr bwMode="auto">
          <a:xfrm>
            <a:off x="3028950" y="1714500"/>
            <a:ext cx="7620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M</a:t>
            </a:r>
            <a:endParaRPr lang="en-US" sz="2300">
              <a:latin typeface="+mj-lt"/>
            </a:endParaRPr>
          </a:p>
        </p:txBody>
      </p:sp>
      <p:sp>
        <p:nvSpPr>
          <p:cNvPr id="47156" name="Oval 61"/>
          <p:cNvSpPr>
            <a:spLocks noChangeArrowheads="1"/>
          </p:cNvSpPr>
          <p:nvPr/>
        </p:nvSpPr>
        <p:spPr bwMode="auto">
          <a:xfrm>
            <a:off x="3228975" y="1724025"/>
            <a:ext cx="323850" cy="32385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47158" name="AutoShape 65"/>
          <p:cNvCxnSpPr>
            <a:cxnSpLocks noChangeShapeType="1"/>
            <a:stCxn id="47121" idx="0"/>
            <a:endCxn id="47115" idx="2"/>
          </p:cNvCxnSpPr>
          <p:nvPr/>
        </p:nvCxnSpPr>
        <p:spPr bwMode="auto">
          <a:xfrm rot="16200000">
            <a:off x="4048125" y="3381375"/>
            <a:ext cx="2343150" cy="990600"/>
          </a:xfrm>
          <a:prstGeom prst="bentConnector3">
            <a:avLst>
              <a:gd name="adj1" fmla="val 7722"/>
            </a:avLst>
          </a:prstGeom>
          <a:noFill/>
          <a:ln w="38100">
            <a:solidFill>
              <a:srgbClr val="FF3300"/>
            </a:solidFill>
            <a:miter lim="800000"/>
            <a:headEnd/>
            <a:tailEnd type="triangle" w="med" len="med"/>
          </a:ln>
        </p:spPr>
      </p:cxnSp>
      <p:sp>
        <p:nvSpPr>
          <p:cNvPr id="47159" name="Text Box 66"/>
          <p:cNvSpPr txBox="1">
            <a:spLocks noChangeArrowheads="1"/>
          </p:cNvSpPr>
          <p:nvPr/>
        </p:nvSpPr>
        <p:spPr bwMode="auto">
          <a:xfrm>
            <a:off x="361950" y="4972050"/>
            <a:ext cx="1600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200" b="1">
                <a:latin typeface="+mj-lt"/>
              </a:rPr>
              <a:t>* After Routing and 	Product Structure 	Cost Roll-Ups</a:t>
            </a:r>
          </a:p>
        </p:txBody>
      </p:sp>
      <p:grpSp>
        <p:nvGrpSpPr>
          <p:cNvPr id="47160" name="Group 72"/>
          <p:cNvGrpSpPr>
            <a:grpSpLocks/>
          </p:cNvGrpSpPr>
          <p:nvPr/>
        </p:nvGrpSpPr>
        <p:grpSpPr bwMode="auto">
          <a:xfrm>
            <a:off x="5910263" y="558800"/>
            <a:ext cx="2832100" cy="615950"/>
            <a:chOff x="3348" y="412"/>
            <a:chExt cx="1784" cy="388"/>
          </a:xfrm>
        </p:grpSpPr>
        <p:sp>
          <p:nvSpPr>
            <p:cNvPr id="47163" name="Text Box 68"/>
            <p:cNvSpPr txBox="1">
              <a:spLocks noChangeArrowheads="1"/>
            </p:cNvSpPr>
            <p:nvPr/>
          </p:nvSpPr>
          <p:spPr bwMode="auto">
            <a:xfrm>
              <a:off x="3348" y="412"/>
              <a:ext cx="1784" cy="38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sz="1700" b="1">
                  <a:latin typeface="+mj-lt"/>
                </a:rPr>
                <a:t>Item B: Pur/Mfg Code =   M</a:t>
              </a:r>
              <a:endParaRPr lang="en-US" sz="1700">
                <a:latin typeface="+mj-lt"/>
              </a:endParaRPr>
            </a:p>
          </p:txBody>
        </p:sp>
        <p:sp>
          <p:nvSpPr>
            <p:cNvPr id="47164" name="Oval 69"/>
            <p:cNvSpPr>
              <a:spLocks noChangeArrowheads="1"/>
            </p:cNvSpPr>
            <p:nvPr/>
          </p:nvSpPr>
          <p:spPr bwMode="auto">
            <a:xfrm>
              <a:off x="4897" y="431"/>
              <a:ext cx="165" cy="165"/>
            </a:xfrm>
            <a:prstGeom prst="ellips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47161" name="Text Box 73"/>
          <p:cNvSpPr txBox="1">
            <a:spLocks noChangeArrowheads="1"/>
          </p:cNvSpPr>
          <p:nvPr/>
        </p:nvSpPr>
        <p:spPr bwMode="auto">
          <a:xfrm>
            <a:off x="477838" y="5638800"/>
            <a:ext cx="270351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000" b="1">
                <a:latin typeface="+mj-lt"/>
              </a:rPr>
              <a:t>M = Manufactured</a:t>
            </a:r>
            <a:br>
              <a:rPr lang="en-US" sz="1000" b="1">
                <a:latin typeface="+mj-lt"/>
              </a:rPr>
            </a:br>
            <a:r>
              <a:rPr lang="en-US" sz="1000" b="1">
                <a:latin typeface="+mj-lt"/>
              </a:rPr>
              <a:t>P = Purchased</a:t>
            </a:r>
            <a:br>
              <a:rPr lang="en-US" sz="1000" b="1">
                <a:latin typeface="+mj-lt"/>
              </a:rPr>
            </a:br>
            <a:r>
              <a:rPr lang="en-US" sz="1000" b="1">
                <a:latin typeface="+mj-lt"/>
              </a:rPr>
              <a:t>TL = This Level; LL = Lower Level</a:t>
            </a:r>
          </a:p>
        </p:txBody>
      </p:sp>
      <p:sp>
        <p:nvSpPr>
          <p:cNvPr id="47162" name="Text Box 74"/>
          <p:cNvSpPr txBox="1">
            <a:spLocks noChangeArrowheads="1"/>
          </p:cNvSpPr>
          <p:nvPr/>
        </p:nvSpPr>
        <p:spPr bwMode="auto">
          <a:xfrm>
            <a:off x="341313" y="750888"/>
            <a:ext cx="3130977" cy="44626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1436" tIns="91436" rIns="91436" bIns="91436">
            <a:spAutoFit/>
          </a:bodyPr>
          <a:lstStyle/>
          <a:p>
            <a:r>
              <a:rPr lang="en-US" sz="1700" b="1">
                <a:solidFill>
                  <a:srgbClr val="5A87C6"/>
                </a:solidFill>
                <a:latin typeface="+mj-lt"/>
              </a:rPr>
              <a:t>Item B’s Phantom Flag = Yes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Hands-On Exercise</a:t>
            </a:r>
            <a:endParaRPr lang="en-US" smtClean="0"/>
          </a:p>
        </p:txBody>
      </p:sp>
      <p:pic>
        <p:nvPicPr>
          <p:cNvPr id="48131" name="Picture 47" descr="hand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03388"/>
            <a:ext cx="91440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Effect of Structure Type on Cost*</a:t>
            </a:r>
            <a:endParaRPr lang="en-US" dirty="0">
              <a:latin typeface="+mj-lt"/>
            </a:endParaRPr>
          </a:p>
        </p:txBody>
      </p:sp>
      <p:sp>
        <p:nvSpPr>
          <p:cNvPr id="4915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PC-SU-380</a:t>
            </a:r>
            <a:endParaRPr lang="en-US" smtClean="0">
              <a:latin typeface="+mj-lt"/>
            </a:endParaRP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533400" y="885825"/>
            <a:ext cx="4191000" cy="6159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 dirty="0">
                <a:latin typeface="+mj-lt"/>
              </a:rPr>
              <a:t>Item A: </a:t>
            </a:r>
            <a:r>
              <a:rPr lang="en-US" sz="1700" b="1" dirty="0" err="1">
                <a:latin typeface="+mj-lt"/>
              </a:rPr>
              <a:t>Pur</a:t>
            </a:r>
            <a:r>
              <a:rPr lang="en-US" sz="1700" b="1" dirty="0">
                <a:latin typeface="+mj-lt"/>
              </a:rPr>
              <a:t>/Mfg Code =  M</a:t>
            </a:r>
            <a:br>
              <a:rPr lang="en-US" sz="1700" b="1" dirty="0">
                <a:latin typeface="+mj-lt"/>
              </a:rPr>
            </a:br>
            <a:r>
              <a:rPr lang="en-US" sz="1700" b="1" dirty="0">
                <a:latin typeface="+mj-lt"/>
              </a:rPr>
              <a:t>Items B &amp; C: Structure Type = [blank]</a:t>
            </a:r>
            <a:endParaRPr lang="en-US" sz="1700" dirty="0">
              <a:latin typeface="+mj-lt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4019550" y="2524125"/>
            <a:ext cx="1028700" cy="781050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4038600" y="2590800"/>
            <a:ext cx="990600" cy="64632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+mj-lt"/>
              </a:rPr>
              <a:t>A</a:t>
            </a:r>
          </a:p>
        </p:txBody>
      </p:sp>
      <p:sp>
        <p:nvSpPr>
          <p:cNvPr id="49159" name="Text Box 7"/>
          <p:cNvSpPr txBox="1">
            <a:spLocks noChangeArrowheads="1"/>
          </p:cNvSpPr>
          <p:nvPr/>
        </p:nvSpPr>
        <p:spPr bwMode="auto">
          <a:xfrm>
            <a:off x="3028950" y="4657725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5.00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1.00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49160" name="Text Box 8"/>
          <p:cNvSpPr txBox="1">
            <a:spLocks noChangeArrowheads="1"/>
          </p:cNvSpPr>
          <p:nvPr/>
        </p:nvSpPr>
        <p:spPr bwMode="auto">
          <a:xfrm>
            <a:off x="4981575" y="4657725"/>
            <a:ext cx="9144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3.00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49161" name="Text Box 9"/>
          <p:cNvSpPr txBox="1">
            <a:spLocks noChangeArrowheads="1"/>
          </p:cNvSpPr>
          <p:nvPr/>
        </p:nvSpPr>
        <p:spPr bwMode="auto">
          <a:xfrm>
            <a:off x="2228850" y="4657725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49162" name="Text Box 10"/>
          <p:cNvSpPr txBox="1">
            <a:spLocks noChangeArrowheads="1"/>
          </p:cNvSpPr>
          <p:nvPr/>
        </p:nvSpPr>
        <p:spPr bwMode="auto">
          <a:xfrm>
            <a:off x="990600" y="2105025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 dirty="0">
                <a:latin typeface="+mj-lt"/>
              </a:rPr>
              <a:t>0.00</a:t>
            </a:r>
            <a:br>
              <a:rPr lang="en-US" sz="1700" dirty="0">
                <a:latin typeface="+mj-lt"/>
              </a:rPr>
            </a:br>
            <a:r>
              <a:rPr lang="en-US" sz="1700" dirty="0">
                <a:latin typeface="+mj-lt"/>
              </a:rPr>
              <a:t>2.50</a:t>
            </a:r>
            <a:br>
              <a:rPr lang="en-US" sz="1700" dirty="0">
                <a:latin typeface="+mj-lt"/>
              </a:rPr>
            </a:br>
            <a:r>
              <a:rPr lang="en-US" sz="1700" dirty="0">
                <a:latin typeface="+mj-lt"/>
              </a:rPr>
              <a:t>3.00</a:t>
            </a:r>
            <a:br>
              <a:rPr lang="en-US" sz="1700" dirty="0">
                <a:latin typeface="+mj-lt"/>
              </a:rPr>
            </a:br>
            <a:r>
              <a:rPr lang="en-US" sz="1700" dirty="0">
                <a:latin typeface="+mj-lt"/>
              </a:rPr>
              <a:t>2.00</a:t>
            </a:r>
            <a:br>
              <a:rPr lang="en-US" sz="1700" dirty="0">
                <a:latin typeface="+mj-lt"/>
              </a:rPr>
            </a:br>
            <a:r>
              <a:rPr lang="en-US" sz="1700" dirty="0">
                <a:latin typeface="+mj-lt"/>
              </a:rPr>
              <a:t>0.00</a:t>
            </a:r>
          </a:p>
        </p:txBody>
      </p:sp>
      <p:sp>
        <p:nvSpPr>
          <p:cNvPr id="49163" name="Text Box 11"/>
          <p:cNvSpPr txBox="1">
            <a:spLocks noChangeArrowheads="1"/>
          </p:cNvSpPr>
          <p:nvPr/>
        </p:nvSpPr>
        <p:spPr bwMode="auto">
          <a:xfrm>
            <a:off x="190500" y="2105025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49164" name="Text Box 12"/>
          <p:cNvSpPr txBox="1">
            <a:spLocks noChangeArrowheads="1"/>
          </p:cNvSpPr>
          <p:nvPr/>
        </p:nvSpPr>
        <p:spPr bwMode="auto">
          <a:xfrm>
            <a:off x="1771650" y="2105025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15.00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4.00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4.00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49165" name="Text Box 13"/>
          <p:cNvSpPr txBox="1">
            <a:spLocks noChangeArrowheads="1"/>
          </p:cNvSpPr>
          <p:nvPr/>
        </p:nvSpPr>
        <p:spPr bwMode="auto">
          <a:xfrm>
            <a:off x="2476500" y="2105025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15.00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6.50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3.00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6.00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49166" name="Text Box 14"/>
          <p:cNvSpPr txBox="1">
            <a:spLocks noChangeArrowheads="1"/>
          </p:cNvSpPr>
          <p:nvPr/>
        </p:nvSpPr>
        <p:spPr bwMode="auto">
          <a:xfrm>
            <a:off x="1314450" y="1790700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TL</a:t>
            </a:r>
            <a:endParaRPr lang="en-US" sz="1700">
              <a:latin typeface="+mj-lt"/>
            </a:endParaRPr>
          </a:p>
        </p:txBody>
      </p:sp>
      <p:sp>
        <p:nvSpPr>
          <p:cNvPr id="49167" name="Text Box 15"/>
          <p:cNvSpPr txBox="1">
            <a:spLocks noChangeArrowheads="1"/>
          </p:cNvSpPr>
          <p:nvPr/>
        </p:nvSpPr>
        <p:spPr bwMode="auto">
          <a:xfrm>
            <a:off x="2071688" y="1790700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LL</a:t>
            </a:r>
            <a:endParaRPr lang="en-US" sz="1700">
              <a:latin typeface="+mj-lt"/>
            </a:endParaRPr>
          </a:p>
        </p:txBody>
      </p:sp>
      <p:sp>
        <p:nvSpPr>
          <p:cNvPr id="49168" name="Text Box 16"/>
          <p:cNvSpPr txBox="1">
            <a:spLocks noChangeArrowheads="1"/>
          </p:cNvSpPr>
          <p:nvPr/>
        </p:nvSpPr>
        <p:spPr bwMode="auto">
          <a:xfrm>
            <a:off x="2714625" y="1785938"/>
            <a:ext cx="762000" cy="3540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TOT</a:t>
            </a:r>
            <a:endParaRPr lang="en-US" sz="1700">
              <a:latin typeface="+mj-lt"/>
            </a:endParaRPr>
          </a:p>
        </p:txBody>
      </p:sp>
      <p:sp>
        <p:nvSpPr>
          <p:cNvPr id="49169" name="Line 17"/>
          <p:cNvSpPr>
            <a:spLocks noChangeShapeType="1"/>
          </p:cNvSpPr>
          <p:nvPr/>
        </p:nvSpPr>
        <p:spPr bwMode="auto">
          <a:xfrm>
            <a:off x="600075" y="2090738"/>
            <a:ext cx="2628900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70" name="Rectangle 18"/>
          <p:cNvSpPr>
            <a:spLocks noChangeArrowheads="1"/>
          </p:cNvSpPr>
          <p:nvPr/>
        </p:nvSpPr>
        <p:spPr bwMode="auto">
          <a:xfrm>
            <a:off x="1962150" y="1743075"/>
            <a:ext cx="685800" cy="17145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71" name="Text Box 19"/>
          <p:cNvSpPr txBox="1">
            <a:spLocks noChangeArrowheads="1"/>
          </p:cNvSpPr>
          <p:nvPr/>
        </p:nvSpPr>
        <p:spPr bwMode="auto">
          <a:xfrm>
            <a:off x="6038850" y="2105025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2.50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3.00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49172" name="Text Box 20"/>
          <p:cNvSpPr txBox="1">
            <a:spLocks noChangeArrowheads="1"/>
          </p:cNvSpPr>
          <p:nvPr/>
        </p:nvSpPr>
        <p:spPr bwMode="auto">
          <a:xfrm>
            <a:off x="5238750" y="2105025"/>
            <a:ext cx="85725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Mtl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Lbr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Bdn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Ovhd 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 Sub</a:t>
            </a:r>
          </a:p>
        </p:txBody>
      </p:sp>
      <p:sp>
        <p:nvSpPr>
          <p:cNvPr id="49173" name="Text Box 21"/>
          <p:cNvSpPr txBox="1">
            <a:spLocks noChangeArrowheads="1"/>
          </p:cNvSpPr>
          <p:nvPr/>
        </p:nvSpPr>
        <p:spPr bwMode="auto">
          <a:xfrm>
            <a:off x="6819900" y="2105025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3.00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2.00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49174" name="Text Box 22"/>
          <p:cNvSpPr txBox="1">
            <a:spLocks noChangeArrowheads="1"/>
          </p:cNvSpPr>
          <p:nvPr/>
        </p:nvSpPr>
        <p:spPr bwMode="auto">
          <a:xfrm>
            <a:off x="7524750" y="2105025"/>
            <a:ext cx="838200" cy="14001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>
                <a:latin typeface="+mj-lt"/>
              </a:rPr>
              <a:t>10.00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5.50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3.00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4.00</a:t>
            </a:r>
            <a:br>
              <a:rPr lang="en-US" sz="1700">
                <a:latin typeface="+mj-lt"/>
              </a:rPr>
            </a:br>
            <a:r>
              <a:rPr lang="en-US" sz="1700">
                <a:latin typeface="+mj-lt"/>
              </a:rPr>
              <a:t>0.00</a:t>
            </a:r>
          </a:p>
        </p:txBody>
      </p:sp>
      <p:sp>
        <p:nvSpPr>
          <p:cNvPr id="49175" name="Text Box 23"/>
          <p:cNvSpPr txBox="1">
            <a:spLocks noChangeArrowheads="1"/>
          </p:cNvSpPr>
          <p:nvPr/>
        </p:nvSpPr>
        <p:spPr bwMode="auto">
          <a:xfrm>
            <a:off x="6362700" y="1790700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TL</a:t>
            </a:r>
            <a:endParaRPr lang="en-US" sz="1700">
              <a:latin typeface="+mj-lt"/>
            </a:endParaRPr>
          </a:p>
        </p:txBody>
      </p:sp>
      <p:sp>
        <p:nvSpPr>
          <p:cNvPr id="49176" name="Text Box 24"/>
          <p:cNvSpPr txBox="1">
            <a:spLocks noChangeArrowheads="1"/>
          </p:cNvSpPr>
          <p:nvPr/>
        </p:nvSpPr>
        <p:spPr bwMode="auto">
          <a:xfrm>
            <a:off x="7119938" y="1790700"/>
            <a:ext cx="552450" cy="354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LL</a:t>
            </a:r>
            <a:endParaRPr lang="en-US" sz="1700">
              <a:latin typeface="+mj-lt"/>
            </a:endParaRPr>
          </a:p>
        </p:txBody>
      </p:sp>
      <p:sp>
        <p:nvSpPr>
          <p:cNvPr id="49177" name="Text Box 25"/>
          <p:cNvSpPr txBox="1">
            <a:spLocks noChangeArrowheads="1"/>
          </p:cNvSpPr>
          <p:nvPr/>
        </p:nvSpPr>
        <p:spPr bwMode="auto">
          <a:xfrm>
            <a:off x="7762875" y="1785938"/>
            <a:ext cx="762000" cy="3540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TOT</a:t>
            </a:r>
            <a:endParaRPr lang="en-US" sz="1700">
              <a:latin typeface="+mj-lt"/>
            </a:endParaRPr>
          </a:p>
        </p:txBody>
      </p:sp>
      <p:sp>
        <p:nvSpPr>
          <p:cNvPr id="49178" name="Line 26"/>
          <p:cNvSpPr>
            <a:spLocks noChangeShapeType="1"/>
          </p:cNvSpPr>
          <p:nvPr/>
        </p:nvSpPr>
        <p:spPr bwMode="auto">
          <a:xfrm>
            <a:off x="5648325" y="2090738"/>
            <a:ext cx="2628900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79" name="Rectangle 27"/>
          <p:cNvSpPr>
            <a:spLocks noChangeArrowheads="1"/>
          </p:cNvSpPr>
          <p:nvPr/>
        </p:nvSpPr>
        <p:spPr bwMode="auto">
          <a:xfrm>
            <a:off x="6991350" y="1743075"/>
            <a:ext cx="685800" cy="17145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80" name="Text Box 28"/>
          <p:cNvSpPr txBox="1">
            <a:spLocks noChangeArrowheads="1"/>
          </p:cNvSpPr>
          <p:nvPr/>
        </p:nvSpPr>
        <p:spPr bwMode="auto">
          <a:xfrm>
            <a:off x="5314950" y="866775"/>
            <a:ext cx="3467100" cy="8778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700" b="1">
                <a:latin typeface="+mj-lt"/>
              </a:rPr>
              <a:t>Item A: Pur/Mfg Code =   M</a:t>
            </a:r>
            <a:br>
              <a:rPr lang="en-US" sz="1700" b="1">
                <a:latin typeface="+mj-lt"/>
              </a:rPr>
            </a:br>
            <a:r>
              <a:rPr lang="en-US" sz="1700" b="1">
                <a:latin typeface="+mj-lt"/>
              </a:rPr>
              <a:t>Item B: Structure Type =  D</a:t>
            </a:r>
            <a:br>
              <a:rPr lang="en-US" sz="1700" b="1">
                <a:latin typeface="+mj-lt"/>
              </a:rPr>
            </a:br>
            <a:r>
              <a:rPr lang="en-US" sz="1700" b="1">
                <a:latin typeface="+mj-lt"/>
              </a:rPr>
              <a:t>Item C: Structure Type = [blank]</a:t>
            </a:r>
            <a:endParaRPr lang="en-US" sz="1700">
              <a:latin typeface="+mj-lt"/>
            </a:endParaRPr>
          </a:p>
        </p:txBody>
      </p:sp>
      <p:sp>
        <p:nvSpPr>
          <p:cNvPr id="49181" name="Rectangle 29"/>
          <p:cNvSpPr>
            <a:spLocks noChangeArrowheads="1"/>
          </p:cNvSpPr>
          <p:nvPr/>
        </p:nvSpPr>
        <p:spPr bwMode="auto">
          <a:xfrm>
            <a:off x="2286000" y="4391025"/>
            <a:ext cx="4381500" cy="16764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82" name="Text Box 30"/>
          <p:cNvSpPr txBox="1">
            <a:spLocks noChangeArrowheads="1"/>
          </p:cNvSpPr>
          <p:nvPr/>
        </p:nvSpPr>
        <p:spPr bwMode="auto">
          <a:xfrm>
            <a:off x="457200" y="4149725"/>
            <a:ext cx="165735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2713" algn="l"/>
              </a:tabLst>
            </a:pPr>
            <a:r>
              <a:rPr lang="en-US" sz="1500" b="1">
                <a:latin typeface="+mj-lt"/>
              </a:rPr>
              <a:t> B &amp; C’s costs 	are rolled up 	to A’s LL cost</a:t>
            </a:r>
          </a:p>
        </p:txBody>
      </p:sp>
      <p:sp>
        <p:nvSpPr>
          <p:cNvPr id="49183" name="Text Box 31"/>
          <p:cNvSpPr txBox="1">
            <a:spLocks noChangeArrowheads="1"/>
          </p:cNvSpPr>
          <p:nvPr/>
        </p:nvSpPr>
        <p:spPr bwMode="auto">
          <a:xfrm>
            <a:off x="7353300" y="4333875"/>
            <a:ext cx="1543050" cy="1708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buFontTx/>
              <a:buChar char="•"/>
              <a:tabLst>
                <a:tab pos="112713" algn="l"/>
              </a:tabLst>
            </a:pPr>
            <a:r>
              <a:rPr lang="en-US" sz="1500" b="1">
                <a:latin typeface="+mj-lt"/>
              </a:rPr>
              <a:t> C’s costs are 	rolled up to 	A’s LL cost</a:t>
            </a:r>
            <a:br>
              <a:rPr lang="en-US" sz="1500" b="1">
                <a:latin typeface="+mj-lt"/>
              </a:rPr>
            </a:br>
            <a:endParaRPr lang="en-US" sz="1500" b="1">
              <a:latin typeface="+mj-lt"/>
            </a:endParaRPr>
          </a:p>
          <a:p>
            <a:pPr algn="l" eaLnBrk="0" hangingPunct="0">
              <a:buFontTx/>
              <a:buChar char="•"/>
              <a:tabLst>
                <a:tab pos="112713" algn="l"/>
              </a:tabLst>
            </a:pPr>
            <a:r>
              <a:rPr lang="en-US" sz="1500" b="1">
                <a:latin typeface="+mj-lt"/>
              </a:rPr>
              <a:t> B’s costs are 	</a:t>
            </a:r>
            <a:r>
              <a:rPr lang="en-US" sz="1500" b="1" u="sng">
                <a:latin typeface="+mj-lt"/>
              </a:rPr>
              <a:t>not</a:t>
            </a:r>
            <a:r>
              <a:rPr lang="en-US" sz="1500" b="1">
                <a:latin typeface="+mj-lt"/>
              </a:rPr>
              <a:t> rolled up 	to A’s LL 	cost</a:t>
            </a:r>
          </a:p>
        </p:txBody>
      </p:sp>
      <p:sp>
        <p:nvSpPr>
          <p:cNvPr id="49184" name="Rectangle 34"/>
          <p:cNvSpPr>
            <a:spLocks noChangeArrowheads="1"/>
          </p:cNvSpPr>
          <p:nvPr/>
        </p:nvSpPr>
        <p:spPr bwMode="auto">
          <a:xfrm>
            <a:off x="3009900" y="3857625"/>
            <a:ext cx="1028700" cy="781050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85" name="Rectangle 36"/>
          <p:cNvSpPr>
            <a:spLocks noChangeArrowheads="1"/>
          </p:cNvSpPr>
          <p:nvPr/>
        </p:nvSpPr>
        <p:spPr bwMode="auto">
          <a:xfrm>
            <a:off x="4962525" y="3857625"/>
            <a:ext cx="1028700" cy="781050"/>
          </a:xfrm>
          <a:prstGeom prst="rect">
            <a:avLst/>
          </a:prstGeom>
          <a:solidFill>
            <a:srgbClr val="5A87C6"/>
          </a:solidFill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86" name="Text Box 38"/>
          <p:cNvSpPr txBox="1">
            <a:spLocks noChangeArrowheads="1"/>
          </p:cNvSpPr>
          <p:nvPr/>
        </p:nvSpPr>
        <p:spPr bwMode="auto">
          <a:xfrm>
            <a:off x="2990850" y="3924300"/>
            <a:ext cx="1066800" cy="64632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 b="1">
                <a:solidFill>
                  <a:schemeClr val="bg1"/>
                </a:solidFill>
                <a:latin typeface="+mj-lt"/>
              </a:rPr>
              <a:t>B</a:t>
            </a:r>
          </a:p>
        </p:txBody>
      </p:sp>
      <p:sp>
        <p:nvSpPr>
          <p:cNvPr id="49187" name="Text Box 39"/>
          <p:cNvSpPr txBox="1">
            <a:spLocks noChangeArrowheads="1"/>
          </p:cNvSpPr>
          <p:nvPr/>
        </p:nvSpPr>
        <p:spPr bwMode="auto">
          <a:xfrm>
            <a:off x="4943475" y="3924300"/>
            <a:ext cx="1066800" cy="64632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+mj-lt"/>
              </a:rPr>
              <a:t>C</a:t>
            </a:r>
          </a:p>
        </p:txBody>
      </p:sp>
      <p:cxnSp>
        <p:nvCxnSpPr>
          <p:cNvPr id="49188" name="AutoShape 40"/>
          <p:cNvCxnSpPr>
            <a:cxnSpLocks noChangeShapeType="1"/>
            <a:stCxn id="49181" idx="1"/>
            <a:endCxn id="49170" idx="2"/>
          </p:cNvCxnSpPr>
          <p:nvPr/>
        </p:nvCxnSpPr>
        <p:spPr bwMode="auto">
          <a:xfrm rot="10800000" flipH="1">
            <a:off x="2266950" y="3476625"/>
            <a:ext cx="38100" cy="1752600"/>
          </a:xfrm>
          <a:prstGeom prst="bentConnector4">
            <a:avLst>
              <a:gd name="adj1" fmla="val -550000"/>
              <a:gd name="adj2" fmla="val 74458"/>
            </a:avLst>
          </a:prstGeom>
          <a:noFill/>
          <a:ln w="38100">
            <a:solidFill>
              <a:srgbClr val="FF3300"/>
            </a:solidFill>
            <a:miter lim="800000"/>
            <a:headEnd/>
            <a:tailEnd type="triangle" w="med" len="med"/>
          </a:ln>
        </p:spPr>
      </p:cxnSp>
      <p:sp>
        <p:nvSpPr>
          <p:cNvPr id="49189" name="Rectangle 41"/>
          <p:cNvSpPr>
            <a:spLocks noChangeArrowheads="1"/>
          </p:cNvSpPr>
          <p:nvPr/>
        </p:nvSpPr>
        <p:spPr bwMode="auto">
          <a:xfrm>
            <a:off x="5248275" y="4676775"/>
            <a:ext cx="685800" cy="1295400"/>
          </a:xfrm>
          <a:prstGeom prst="rect">
            <a:avLst/>
          </a:prstGeom>
          <a:noFill/>
          <a:ln w="12700" cap="rnd">
            <a:solidFill>
              <a:srgbClr val="FF3300"/>
            </a:solidFill>
            <a:prstDash val="sysDot"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49190" name="AutoShape 42"/>
          <p:cNvCxnSpPr>
            <a:cxnSpLocks noChangeShapeType="1"/>
            <a:stCxn id="49189" idx="3"/>
            <a:endCxn id="49179" idx="2"/>
          </p:cNvCxnSpPr>
          <p:nvPr/>
        </p:nvCxnSpPr>
        <p:spPr bwMode="auto">
          <a:xfrm flipV="1">
            <a:off x="5934075" y="3476625"/>
            <a:ext cx="1400175" cy="1847850"/>
          </a:xfrm>
          <a:prstGeom prst="bentConnector2">
            <a:avLst/>
          </a:prstGeom>
          <a:noFill/>
          <a:ln w="38100">
            <a:solidFill>
              <a:srgbClr val="FF3300"/>
            </a:solidFill>
            <a:miter lim="800000"/>
            <a:headEnd/>
            <a:tailEnd type="triangle" w="med" len="med"/>
          </a:ln>
        </p:spPr>
      </p:cxnSp>
      <p:sp>
        <p:nvSpPr>
          <p:cNvPr id="49191" name="Oval 43"/>
          <p:cNvSpPr>
            <a:spLocks noChangeArrowheads="1"/>
          </p:cNvSpPr>
          <p:nvPr/>
        </p:nvSpPr>
        <p:spPr bwMode="auto">
          <a:xfrm>
            <a:off x="7678738" y="896938"/>
            <a:ext cx="261937" cy="261937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92" name="Oval 44"/>
          <p:cNvSpPr>
            <a:spLocks noChangeArrowheads="1"/>
          </p:cNvSpPr>
          <p:nvPr/>
        </p:nvSpPr>
        <p:spPr bwMode="auto">
          <a:xfrm>
            <a:off x="2895600" y="928687"/>
            <a:ext cx="276225" cy="276225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93" name="Oval 45"/>
          <p:cNvSpPr>
            <a:spLocks noChangeArrowheads="1"/>
          </p:cNvSpPr>
          <p:nvPr/>
        </p:nvSpPr>
        <p:spPr bwMode="auto">
          <a:xfrm>
            <a:off x="7669213" y="1166813"/>
            <a:ext cx="242887" cy="242887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94" name="Rectangle 46"/>
          <p:cNvSpPr>
            <a:spLocks noChangeArrowheads="1"/>
          </p:cNvSpPr>
          <p:nvPr/>
        </p:nvSpPr>
        <p:spPr bwMode="auto">
          <a:xfrm>
            <a:off x="8515350" y="5343525"/>
            <a:ext cx="2667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95" name="Rectangle 50"/>
          <p:cNvSpPr>
            <a:spLocks noChangeArrowheads="1"/>
          </p:cNvSpPr>
          <p:nvPr/>
        </p:nvSpPr>
        <p:spPr bwMode="auto">
          <a:xfrm>
            <a:off x="476250" y="1190625"/>
            <a:ext cx="32385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96" name="Rectangle 51"/>
          <p:cNvSpPr>
            <a:spLocks noChangeArrowheads="1"/>
          </p:cNvSpPr>
          <p:nvPr/>
        </p:nvSpPr>
        <p:spPr bwMode="auto">
          <a:xfrm>
            <a:off x="514350" y="4206875"/>
            <a:ext cx="32385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97" name="Text Box 55"/>
          <p:cNvSpPr txBox="1">
            <a:spLocks noChangeArrowheads="1"/>
          </p:cNvSpPr>
          <p:nvPr/>
        </p:nvSpPr>
        <p:spPr bwMode="auto">
          <a:xfrm>
            <a:off x="4087813" y="1857375"/>
            <a:ext cx="89535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solidFill>
                  <a:srgbClr val="FF3300"/>
                </a:solidFill>
                <a:latin typeface="+mj-lt"/>
              </a:rPr>
              <a:t>or</a:t>
            </a:r>
          </a:p>
        </p:txBody>
      </p:sp>
      <p:sp>
        <p:nvSpPr>
          <p:cNvPr id="49198" name="Line 56"/>
          <p:cNvSpPr>
            <a:spLocks noChangeShapeType="1"/>
          </p:cNvSpPr>
          <p:nvPr/>
        </p:nvSpPr>
        <p:spPr bwMode="auto">
          <a:xfrm>
            <a:off x="4718050" y="2047875"/>
            <a:ext cx="32385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199" name="Line 57"/>
          <p:cNvSpPr>
            <a:spLocks noChangeShapeType="1"/>
          </p:cNvSpPr>
          <p:nvPr/>
        </p:nvSpPr>
        <p:spPr bwMode="auto">
          <a:xfrm flipH="1">
            <a:off x="4019550" y="2047875"/>
            <a:ext cx="32385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49200" name="Text Box 58"/>
          <p:cNvSpPr txBox="1">
            <a:spLocks noChangeArrowheads="1"/>
          </p:cNvSpPr>
          <p:nvPr/>
        </p:nvSpPr>
        <p:spPr bwMode="auto">
          <a:xfrm>
            <a:off x="361950" y="4968875"/>
            <a:ext cx="1600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200" b="1">
                <a:latin typeface="+mj-lt"/>
              </a:rPr>
              <a:t>* After Routing and 	Product Structure 	Cost Roll-Ups</a:t>
            </a:r>
          </a:p>
        </p:txBody>
      </p:sp>
      <p:sp>
        <p:nvSpPr>
          <p:cNvPr id="49201" name="Text Box 59"/>
          <p:cNvSpPr txBox="1">
            <a:spLocks noChangeArrowheads="1"/>
          </p:cNvSpPr>
          <p:nvPr/>
        </p:nvSpPr>
        <p:spPr bwMode="auto">
          <a:xfrm>
            <a:off x="477838" y="5635625"/>
            <a:ext cx="148431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000" b="1">
                <a:latin typeface="+mj-lt"/>
              </a:rPr>
              <a:t>M = Manufactured</a:t>
            </a:r>
            <a:br>
              <a:rPr lang="en-US" sz="1000" b="1">
                <a:latin typeface="+mj-lt"/>
              </a:rPr>
            </a:br>
            <a:r>
              <a:rPr lang="en-US" sz="1000" b="1">
                <a:latin typeface="+mj-lt"/>
              </a:rPr>
              <a:t>P = Purchased</a:t>
            </a:r>
            <a:br>
              <a:rPr lang="en-US" sz="1000" b="1">
                <a:latin typeface="+mj-lt"/>
              </a:rPr>
            </a:br>
            <a:r>
              <a:rPr lang="en-US" sz="1000" b="1">
                <a:latin typeface="+mj-lt"/>
              </a:rPr>
              <a:t>D = Documentation</a:t>
            </a:r>
          </a:p>
        </p:txBody>
      </p:sp>
      <p:cxnSp>
        <p:nvCxnSpPr>
          <p:cNvPr id="49202" name="AutoShape 60"/>
          <p:cNvCxnSpPr>
            <a:cxnSpLocks noChangeShapeType="1"/>
            <a:stCxn id="49184" idx="0"/>
            <a:endCxn id="49157" idx="2"/>
          </p:cNvCxnSpPr>
          <p:nvPr/>
        </p:nvCxnSpPr>
        <p:spPr bwMode="auto">
          <a:xfrm rot="16200000">
            <a:off x="3771900" y="3076575"/>
            <a:ext cx="514350" cy="100965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  <p:cxnSp>
        <p:nvCxnSpPr>
          <p:cNvPr id="49203" name="AutoShape 61"/>
          <p:cNvCxnSpPr>
            <a:cxnSpLocks noChangeShapeType="1"/>
            <a:stCxn id="49185" idx="0"/>
            <a:endCxn id="49157" idx="2"/>
          </p:cNvCxnSpPr>
          <p:nvPr/>
        </p:nvCxnSpPr>
        <p:spPr bwMode="auto">
          <a:xfrm rot="5400000" flipH="1">
            <a:off x="4748213" y="3109912"/>
            <a:ext cx="514350" cy="942975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Hands-On Exercise</a:t>
            </a:r>
            <a:endParaRPr lang="en-US" smtClean="0"/>
          </a:p>
        </p:txBody>
      </p:sp>
      <p:pic>
        <p:nvPicPr>
          <p:cNvPr id="50179" name="Picture 47" descr="hand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03388"/>
            <a:ext cx="91440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Two distinct methods, three options</a:t>
            </a:r>
          </a:p>
          <a:p>
            <a:pPr lvl="1"/>
            <a:r>
              <a:rPr lang="en-US" smtClean="0"/>
              <a:t>Loss costing (method 1)</a:t>
            </a:r>
          </a:p>
          <a:p>
            <a:pPr lvl="2"/>
            <a:r>
              <a:rPr lang="en-US" smtClean="0"/>
              <a:t>Planning yield on order quantities (14.13.1) (option 2)</a:t>
            </a:r>
          </a:p>
          <a:p>
            <a:pPr lvl="2"/>
            <a:r>
              <a:rPr lang="en-US" smtClean="0"/>
              <a:t>Planning scrap on component issues (13.5) (option 3)</a:t>
            </a:r>
          </a:p>
          <a:p>
            <a:pPr lvl="1"/>
            <a:r>
              <a:rPr lang="en-US" smtClean="0"/>
              <a:t>Reject costing (method 2)</a:t>
            </a:r>
          </a:p>
          <a:p>
            <a:pPr lvl="2"/>
            <a:r>
              <a:rPr lang="en-US" smtClean="0"/>
              <a:t>Reporting scrap (16.11) (option 1)</a:t>
            </a:r>
          </a:p>
          <a:p>
            <a:r>
              <a:rPr lang="en-US" smtClean="0"/>
              <a:t>Remember: Scrap and Yield are used for planning purposes</a:t>
            </a:r>
            <a:endParaRPr lang="en-US" smtClean="0"/>
          </a:p>
        </p:txBody>
      </p:sp>
      <p:sp>
        <p:nvSpPr>
          <p:cNvPr id="51204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Reject and Loss Costing</a:t>
            </a:r>
            <a:endParaRPr lang="en-US" smtClean="0"/>
          </a:p>
        </p:txBody>
      </p:sp>
      <p:sp>
        <p:nvSpPr>
          <p:cNvPr id="5120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PC-SU-390</a:t>
            </a:r>
            <a:endParaRPr lang="en-US" smtClean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Item cost is inflated for yield (parent item)</a:t>
            </a:r>
          </a:p>
          <a:p>
            <a:r>
              <a:rPr lang="en-US" smtClean="0"/>
              <a:t>Expected yield (planned for)</a:t>
            </a:r>
          </a:p>
          <a:p>
            <a:r>
              <a:rPr lang="en-US" smtClean="0"/>
              <a:t>Cost of expected lost items included in inventory</a:t>
            </a:r>
          </a:p>
          <a:p>
            <a:r>
              <a:rPr lang="en-US" smtClean="0"/>
              <a:t>Variances against expected yield in material usage variance (when reported)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Loss Costing</a:t>
            </a:r>
            <a:endParaRPr lang="en-US" dirty="0"/>
          </a:p>
        </p:txBody>
      </p:sp>
      <p:sp>
        <p:nvSpPr>
          <p:cNvPr id="5222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PC-SU-400</a:t>
            </a:r>
            <a:endParaRPr lang="en-US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2" name="Rectangle 308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Standard Costing Set-Up</a:t>
            </a:r>
            <a:endParaRPr lang="en-US" smtClean="0"/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PC-SU-050</a:t>
            </a:r>
            <a:endParaRPr lang="en-US" smtClean="0"/>
          </a:p>
        </p:txBody>
      </p:sp>
      <p:sp>
        <p:nvSpPr>
          <p:cNvPr id="7171" name="AutoShape 3075"/>
          <p:cNvSpPr>
            <a:spLocks noChangeArrowheads="1"/>
          </p:cNvSpPr>
          <p:nvPr/>
        </p:nvSpPr>
        <p:spPr bwMode="auto">
          <a:xfrm>
            <a:off x="6096000" y="145097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latin typeface="+mj-lt"/>
              </a:rPr>
              <a:t>Work Order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Control</a:t>
            </a:r>
            <a:endParaRPr lang="en-US" sz="1700" b="1">
              <a:latin typeface="+mj-lt"/>
            </a:endParaRPr>
          </a:p>
        </p:txBody>
      </p:sp>
      <p:cxnSp>
        <p:nvCxnSpPr>
          <p:cNvPr id="7172" name="AutoShape 3076"/>
          <p:cNvCxnSpPr>
            <a:cxnSpLocks noChangeShapeType="1"/>
            <a:stCxn id="7173" idx="3"/>
            <a:endCxn id="7171" idx="1"/>
          </p:cNvCxnSpPr>
          <p:nvPr/>
        </p:nvCxnSpPr>
        <p:spPr bwMode="auto">
          <a:xfrm>
            <a:off x="5505450" y="1908175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7173" name="AutoShape 3077"/>
          <p:cNvSpPr>
            <a:spLocks noChangeArrowheads="1"/>
          </p:cNvSpPr>
          <p:nvPr/>
        </p:nvSpPr>
        <p:spPr bwMode="auto">
          <a:xfrm>
            <a:off x="3657600" y="145097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latin typeface="+mj-lt"/>
              </a:rPr>
              <a:t>Inventory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Control</a:t>
            </a:r>
            <a:endParaRPr lang="en-US" sz="1700" b="1">
              <a:latin typeface="+mj-lt"/>
            </a:endParaRPr>
          </a:p>
        </p:txBody>
      </p:sp>
      <p:cxnSp>
        <p:nvCxnSpPr>
          <p:cNvPr id="7174" name="AutoShape 3078"/>
          <p:cNvCxnSpPr>
            <a:cxnSpLocks noChangeShapeType="1"/>
            <a:stCxn id="7175" idx="3"/>
            <a:endCxn id="7173" idx="1"/>
          </p:cNvCxnSpPr>
          <p:nvPr/>
        </p:nvCxnSpPr>
        <p:spPr bwMode="auto">
          <a:xfrm>
            <a:off x="3219450" y="1908175"/>
            <a:ext cx="4191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7175" name="AutoShape 3079"/>
          <p:cNvSpPr>
            <a:spLocks noChangeArrowheads="1"/>
          </p:cNvSpPr>
          <p:nvPr/>
        </p:nvSpPr>
        <p:spPr bwMode="auto">
          <a:xfrm>
            <a:off x="1371600" y="145097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latin typeface="+mj-lt"/>
              </a:rPr>
              <a:t>Review 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Accounts</a:t>
            </a:r>
            <a:endParaRPr lang="en-US" sz="1700" b="1">
              <a:latin typeface="+mj-lt"/>
            </a:endParaRPr>
          </a:p>
        </p:txBody>
      </p:sp>
      <p:sp>
        <p:nvSpPr>
          <p:cNvPr id="7176" name="AutoShape 3080"/>
          <p:cNvSpPr>
            <a:spLocks noChangeArrowheads="1"/>
          </p:cNvSpPr>
          <p:nvPr/>
        </p:nvSpPr>
        <p:spPr bwMode="auto">
          <a:xfrm>
            <a:off x="3657600" y="493712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latin typeface="+mj-lt"/>
              </a:rPr>
              <a:t>Product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Structure</a:t>
            </a:r>
          </a:p>
          <a:p>
            <a:pPr eaLnBrk="0" hangingPunct="0"/>
            <a:r>
              <a:rPr lang="en-US" sz="1800" b="1">
                <a:latin typeface="+mj-lt"/>
              </a:rPr>
              <a:t>Maintenance</a:t>
            </a:r>
            <a:endParaRPr lang="en-US" sz="1700" b="1">
              <a:latin typeface="+mj-lt"/>
            </a:endParaRPr>
          </a:p>
        </p:txBody>
      </p:sp>
      <p:sp>
        <p:nvSpPr>
          <p:cNvPr id="7177" name="AutoShape 3081"/>
          <p:cNvSpPr>
            <a:spLocks noChangeArrowheads="1"/>
          </p:cNvSpPr>
          <p:nvPr/>
        </p:nvSpPr>
        <p:spPr bwMode="auto">
          <a:xfrm>
            <a:off x="6096000" y="320357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latin typeface="+mj-lt"/>
              </a:rPr>
              <a:t>Work Center</a:t>
            </a:r>
          </a:p>
          <a:p>
            <a:pPr eaLnBrk="0" hangingPunct="0"/>
            <a:r>
              <a:rPr lang="en-US" sz="1800" b="1">
                <a:latin typeface="+mj-lt"/>
              </a:rPr>
              <a:t>Maintenance</a:t>
            </a:r>
            <a:endParaRPr lang="en-US" sz="1700" b="1">
              <a:latin typeface="+mj-lt"/>
            </a:endParaRPr>
          </a:p>
        </p:txBody>
      </p:sp>
      <p:cxnSp>
        <p:nvCxnSpPr>
          <p:cNvPr id="7178" name="AutoShape 3082"/>
          <p:cNvCxnSpPr>
            <a:cxnSpLocks noChangeShapeType="1"/>
            <a:stCxn id="7179" idx="3"/>
            <a:endCxn id="7177" idx="1"/>
          </p:cNvCxnSpPr>
          <p:nvPr/>
        </p:nvCxnSpPr>
        <p:spPr bwMode="auto">
          <a:xfrm>
            <a:off x="5505450" y="3660775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7179" name="AutoShape 3083"/>
          <p:cNvSpPr>
            <a:spLocks noChangeArrowheads="1"/>
          </p:cNvSpPr>
          <p:nvPr/>
        </p:nvSpPr>
        <p:spPr bwMode="auto">
          <a:xfrm>
            <a:off x="3657600" y="320357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latin typeface="+mj-lt"/>
              </a:rPr>
              <a:t>Department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Maintenance</a:t>
            </a:r>
            <a:endParaRPr lang="en-US" sz="1700" b="1">
              <a:latin typeface="+mj-lt"/>
            </a:endParaRPr>
          </a:p>
        </p:txBody>
      </p:sp>
      <p:cxnSp>
        <p:nvCxnSpPr>
          <p:cNvPr id="7180" name="AutoShape 3084"/>
          <p:cNvCxnSpPr>
            <a:cxnSpLocks noChangeShapeType="1"/>
            <a:stCxn id="7171" idx="2"/>
            <a:endCxn id="7184" idx="0"/>
          </p:cNvCxnSpPr>
          <p:nvPr/>
        </p:nvCxnSpPr>
        <p:spPr bwMode="auto">
          <a:xfrm rot="5400000">
            <a:off x="4248150" y="422275"/>
            <a:ext cx="80010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7181" name="AutoShape 3085"/>
          <p:cNvCxnSpPr>
            <a:cxnSpLocks noChangeShapeType="1"/>
            <a:stCxn id="7177" idx="2"/>
            <a:endCxn id="7186" idx="0"/>
          </p:cNvCxnSpPr>
          <p:nvPr/>
        </p:nvCxnSpPr>
        <p:spPr bwMode="auto">
          <a:xfrm rot="5400000">
            <a:off x="4257675" y="2165350"/>
            <a:ext cx="78105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7183" name="AutoShape 3087"/>
          <p:cNvCxnSpPr>
            <a:cxnSpLocks noChangeShapeType="1"/>
          </p:cNvCxnSpPr>
          <p:nvPr/>
        </p:nvCxnSpPr>
        <p:spPr bwMode="auto">
          <a:xfrm>
            <a:off x="3086100" y="3641725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7184" name="AutoShape 3088"/>
          <p:cNvSpPr>
            <a:spLocks noChangeArrowheads="1"/>
          </p:cNvSpPr>
          <p:nvPr/>
        </p:nvSpPr>
        <p:spPr bwMode="auto">
          <a:xfrm>
            <a:off x="1371600" y="320357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latin typeface="+mj-lt"/>
              </a:rPr>
              <a:t>Item Data</a:t>
            </a:r>
          </a:p>
          <a:p>
            <a:pPr eaLnBrk="0" hangingPunct="0"/>
            <a:r>
              <a:rPr lang="en-US" sz="1800" b="1">
                <a:latin typeface="+mj-lt"/>
              </a:rPr>
              <a:t>Maintenance</a:t>
            </a:r>
            <a:endParaRPr lang="en-US" sz="1700" b="1">
              <a:latin typeface="+mj-lt"/>
            </a:endParaRPr>
          </a:p>
        </p:txBody>
      </p:sp>
      <p:cxnSp>
        <p:nvCxnSpPr>
          <p:cNvPr id="7185" name="AutoShape 3089"/>
          <p:cNvCxnSpPr>
            <a:cxnSpLocks noChangeShapeType="1"/>
          </p:cNvCxnSpPr>
          <p:nvPr/>
        </p:nvCxnSpPr>
        <p:spPr bwMode="auto">
          <a:xfrm>
            <a:off x="3086100" y="5394325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7186" name="AutoShape 3090"/>
          <p:cNvSpPr>
            <a:spLocks noChangeArrowheads="1"/>
          </p:cNvSpPr>
          <p:nvPr/>
        </p:nvSpPr>
        <p:spPr bwMode="auto">
          <a:xfrm>
            <a:off x="1371600" y="493712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latin typeface="+mj-lt"/>
              </a:rPr>
              <a:t>Routing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Maintenance</a:t>
            </a:r>
            <a:endParaRPr lang="en-US" sz="1700" b="1">
              <a:latin typeface="+mj-lt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Loss costing reflected in either:</a:t>
            </a:r>
          </a:p>
          <a:p>
            <a:pPr lvl="1"/>
            <a:r>
              <a:rPr lang="en-US" smtClean="0"/>
              <a:t> Yield % in routing (14.13.1)</a:t>
            </a:r>
          </a:p>
          <a:p>
            <a:pPr lvl="2"/>
            <a:r>
              <a:rPr lang="en-US" smtClean="0"/>
              <a:t> Specified as the expected percentage of good 		assemblies produced</a:t>
            </a:r>
          </a:p>
          <a:p>
            <a:pPr lvl="2"/>
            <a:r>
              <a:rPr lang="en-US" smtClean="0"/>
              <a:t> Used when an assembly is scrapped during the 	manufacturing process</a:t>
            </a:r>
          </a:p>
          <a:p>
            <a:pPr lvl="1"/>
            <a:r>
              <a:rPr lang="en-US" smtClean="0"/>
              <a:t> Scrap % in product structure (13.5)</a:t>
            </a:r>
          </a:p>
          <a:p>
            <a:pPr lvl="2"/>
            <a:r>
              <a:rPr lang="en-US" smtClean="0"/>
              <a:t> Specified as a percent of a component</a:t>
            </a:r>
          </a:p>
          <a:p>
            <a:pPr lvl="2"/>
            <a:r>
              <a:rPr lang="en-US" smtClean="0"/>
              <a:t> Used if components are scrapped during the 		manufacturing process</a:t>
            </a:r>
            <a:endParaRPr lang="en-US" dirty="0" smtClean="0"/>
          </a:p>
        </p:txBody>
      </p:sp>
      <p:sp>
        <p:nvSpPr>
          <p:cNvPr id="532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Loss Costing</a:t>
            </a:r>
            <a:endParaRPr lang="en-US" smtClean="0"/>
          </a:p>
        </p:txBody>
      </p:sp>
      <p:sp>
        <p:nvSpPr>
          <p:cNvPr id="5325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PC-SU-410</a:t>
            </a:r>
            <a:endParaRPr lang="en-US" smtClean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Loss Costing – Yield %</a:t>
            </a:r>
            <a:endParaRPr lang="en-US" smtClean="0"/>
          </a:p>
        </p:txBody>
      </p:sp>
      <p:sp>
        <p:nvSpPr>
          <p:cNvPr id="542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PC-SU-420</a:t>
            </a:r>
            <a:endParaRPr lang="en-US" smtClean="0"/>
          </a:p>
        </p:txBody>
      </p:sp>
      <p:pic>
        <p:nvPicPr>
          <p:cNvPr id="542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9613" y="1219200"/>
            <a:ext cx="5467350" cy="432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4277" name="Rectangle 37"/>
          <p:cNvSpPr>
            <a:spLocks noChangeArrowheads="1"/>
          </p:cNvSpPr>
          <p:nvPr/>
        </p:nvSpPr>
        <p:spPr bwMode="auto">
          <a:xfrm>
            <a:off x="1736725" y="5257800"/>
            <a:ext cx="1155700" cy="1873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pic>
        <p:nvPicPr>
          <p:cNvPr id="54278" name="Picture 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1325" y="1427163"/>
            <a:ext cx="5419725" cy="42973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4279" name="Rectangle 39"/>
          <p:cNvSpPr>
            <a:spLocks noChangeArrowheads="1"/>
          </p:cNvSpPr>
          <p:nvPr/>
        </p:nvSpPr>
        <p:spPr bwMode="auto">
          <a:xfrm>
            <a:off x="3984625" y="5467350"/>
            <a:ext cx="1155700" cy="1873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54280" name="Text Box 40"/>
          <p:cNvSpPr txBox="1">
            <a:spLocks noChangeArrowheads="1"/>
          </p:cNvSpPr>
          <p:nvPr/>
        </p:nvSpPr>
        <p:spPr bwMode="auto">
          <a:xfrm>
            <a:off x="736600" y="5684838"/>
            <a:ext cx="6260039" cy="384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1436" tIns="91436" rIns="91436" bIns="91436">
            <a:spAutoFit/>
          </a:bodyPr>
          <a:lstStyle/>
          <a:p>
            <a:pPr algn="l"/>
            <a:r>
              <a:rPr lang="en-US" sz="1300" dirty="0">
                <a:latin typeface="+mj-lt"/>
              </a:rPr>
              <a:t>Operation yield is multiplicative: Op 10 = 90%, Op 20 = 80% Total yield = 72%</a:t>
            </a:r>
          </a:p>
        </p:txBody>
      </p:sp>
      <p:sp>
        <p:nvSpPr>
          <p:cNvPr id="54281" name="Rectangle 41"/>
          <p:cNvSpPr>
            <a:spLocks noChangeArrowheads="1"/>
          </p:cNvSpPr>
          <p:nvPr/>
        </p:nvSpPr>
        <p:spPr bwMode="auto">
          <a:xfrm>
            <a:off x="1012825" y="2133600"/>
            <a:ext cx="1155700" cy="1873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54282" name="Rectangle 42"/>
          <p:cNvSpPr>
            <a:spLocks noChangeArrowheads="1"/>
          </p:cNvSpPr>
          <p:nvPr/>
        </p:nvSpPr>
        <p:spPr bwMode="auto">
          <a:xfrm>
            <a:off x="3203575" y="2343150"/>
            <a:ext cx="1155700" cy="1873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Calculation of Costs for Yield</a:t>
            </a:r>
            <a:endParaRPr lang="en-US" smtClean="0"/>
          </a:p>
        </p:txBody>
      </p:sp>
      <p:sp>
        <p:nvSpPr>
          <p:cNvPr id="552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PC-SU-430</a:t>
            </a:r>
            <a:endParaRPr lang="en-US" smtClean="0"/>
          </a:p>
        </p:txBody>
      </p:sp>
      <p:pic>
        <p:nvPicPr>
          <p:cNvPr id="55299" name="Picture 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338" y="923925"/>
            <a:ext cx="7715250" cy="2530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55301" name="Group 16"/>
          <p:cNvGrpSpPr>
            <a:grpSpLocks/>
          </p:cNvGrpSpPr>
          <p:nvPr/>
        </p:nvGrpSpPr>
        <p:grpSpPr bwMode="auto">
          <a:xfrm>
            <a:off x="776288" y="3529013"/>
            <a:ext cx="7753350" cy="2557462"/>
            <a:chOff x="477" y="891"/>
            <a:chExt cx="4884" cy="1611"/>
          </a:xfrm>
        </p:grpSpPr>
        <p:pic>
          <p:nvPicPr>
            <p:cNvPr id="55306" name="Picture 1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77" y="891"/>
              <a:ext cx="4884" cy="161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55307" name="Rectangle 7"/>
            <p:cNvSpPr>
              <a:spLocks noChangeArrowheads="1"/>
            </p:cNvSpPr>
            <p:nvPr/>
          </p:nvSpPr>
          <p:spPr bwMode="auto">
            <a:xfrm>
              <a:off x="782" y="1800"/>
              <a:ext cx="908" cy="196"/>
            </a:xfrm>
            <a:prstGeom prst="rect">
              <a:avLst/>
            </a:prstGeom>
            <a:noFill/>
            <a:ln w="28575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5308" name="Rectangle 8"/>
            <p:cNvSpPr>
              <a:spLocks noChangeArrowheads="1"/>
            </p:cNvSpPr>
            <p:nvPr/>
          </p:nvSpPr>
          <p:spPr bwMode="auto">
            <a:xfrm>
              <a:off x="4814" y="1572"/>
              <a:ext cx="476" cy="502"/>
            </a:xfrm>
            <a:prstGeom prst="rect">
              <a:avLst/>
            </a:prstGeom>
            <a:noFill/>
            <a:ln w="28575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5302" name="Rectangle 9"/>
          <p:cNvSpPr>
            <a:spLocks noChangeArrowheads="1"/>
          </p:cNvSpPr>
          <p:nvPr/>
        </p:nvSpPr>
        <p:spPr bwMode="auto">
          <a:xfrm>
            <a:off x="7689850" y="1943100"/>
            <a:ext cx="755650" cy="7969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55303" name="Rectangle 10"/>
          <p:cNvSpPr>
            <a:spLocks noChangeArrowheads="1"/>
          </p:cNvSpPr>
          <p:nvPr/>
        </p:nvSpPr>
        <p:spPr bwMode="auto">
          <a:xfrm>
            <a:off x="1231900" y="2381250"/>
            <a:ext cx="1441450" cy="39687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55304" name="Rectangle 18"/>
          <p:cNvSpPr>
            <a:spLocks noChangeArrowheads="1"/>
          </p:cNvSpPr>
          <p:nvPr/>
        </p:nvSpPr>
        <p:spPr bwMode="auto">
          <a:xfrm>
            <a:off x="3965575" y="5076825"/>
            <a:ext cx="2222500" cy="13017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55305" name="Rectangle 19"/>
          <p:cNvSpPr>
            <a:spLocks noChangeArrowheads="1"/>
          </p:cNvSpPr>
          <p:nvPr/>
        </p:nvSpPr>
        <p:spPr bwMode="auto">
          <a:xfrm>
            <a:off x="3965575" y="2476500"/>
            <a:ext cx="2241550" cy="13970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Yield Effect on Lower Level Costs</a:t>
            </a:r>
            <a:endParaRPr lang="en-US" smtClean="0"/>
          </a:p>
        </p:txBody>
      </p:sp>
      <p:sp>
        <p:nvSpPr>
          <p:cNvPr id="5632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PC-SU-440</a:t>
            </a:r>
            <a:endParaRPr lang="en-US" smtClean="0"/>
          </a:p>
        </p:txBody>
      </p:sp>
      <p:pic>
        <p:nvPicPr>
          <p:cNvPr id="5632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14450" y="1076325"/>
            <a:ext cx="6494463" cy="5064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6325" name="Rectangle 7"/>
          <p:cNvSpPr>
            <a:spLocks noChangeArrowheads="1"/>
          </p:cNvSpPr>
          <p:nvPr/>
        </p:nvSpPr>
        <p:spPr bwMode="auto">
          <a:xfrm>
            <a:off x="3867150" y="2238375"/>
            <a:ext cx="6477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56326" name="Rectangle 8"/>
          <p:cNvSpPr>
            <a:spLocks noChangeArrowheads="1"/>
          </p:cNvSpPr>
          <p:nvPr/>
        </p:nvSpPr>
        <p:spPr bwMode="auto">
          <a:xfrm>
            <a:off x="3867150" y="4886325"/>
            <a:ext cx="6477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56327" name="Rectangle 9"/>
          <p:cNvSpPr>
            <a:spLocks noChangeArrowheads="1"/>
          </p:cNvSpPr>
          <p:nvPr/>
        </p:nvSpPr>
        <p:spPr bwMode="auto">
          <a:xfrm>
            <a:off x="3886200" y="5934075"/>
            <a:ext cx="6477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56328" name="Rectangle 10"/>
          <p:cNvSpPr>
            <a:spLocks noChangeArrowheads="1"/>
          </p:cNvSpPr>
          <p:nvPr/>
        </p:nvSpPr>
        <p:spPr bwMode="auto">
          <a:xfrm>
            <a:off x="3876675" y="5391150"/>
            <a:ext cx="6477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56329" name="Rectangle 11"/>
          <p:cNvSpPr>
            <a:spLocks noChangeArrowheads="1"/>
          </p:cNvSpPr>
          <p:nvPr/>
        </p:nvSpPr>
        <p:spPr bwMode="auto">
          <a:xfrm>
            <a:off x="3876675" y="1609725"/>
            <a:ext cx="6477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56330" name="Rectangle 12"/>
          <p:cNvSpPr>
            <a:spLocks noChangeArrowheads="1"/>
          </p:cNvSpPr>
          <p:nvPr/>
        </p:nvSpPr>
        <p:spPr bwMode="auto">
          <a:xfrm>
            <a:off x="1695450" y="1704975"/>
            <a:ext cx="647700" cy="133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Effect of Yield Losses on This-Level and Lower-Level Costs</a:t>
            </a:r>
            <a:endParaRPr lang="en-US" dirty="0" smtClean="0"/>
          </a:p>
        </p:txBody>
      </p:sp>
      <p:sp>
        <p:nvSpPr>
          <p:cNvPr id="5734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PC-SU-450</a:t>
            </a:r>
            <a:endParaRPr lang="en-US" smtClean="0"/>
          </a:p>
        </p:txBody>
      </p:sp>
      <p:pic>
        <p:nvPicPr>
          <p:cNvPr id="57348" name="Picture 5" descr="CMpg16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3" y="1357313"/>
            <a:ext cx="8043862" cy="393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9" name="Rectangle 6"/>
          <p:cNvSpPr>
            <a:spLocks noChangeArrowheads="1"/>
          </p:cNvSpPr>
          <p:nvPr/>
        </p:nvSpPr>
        <p:spPr bwMode="auto">
          <a:xfrm>
            <a:off x="809625" y="2486025"/>
            <a:ext cx="1257300" cy="2571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57350" name="Rectangle 7"/>
          <p:cNvSpPr>
            <a:spLocks noChangeArrowheads="1"/>
          </p:cNvSpPr>
          <p:nvPr/>
        </p:nvSpPr>
        <p:spPr bwMode="auto">
          <a:xfrm>
            <a:off x="3895725" y="2209800"/>
            <a:ext cx="590550" cy="2190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57351" name="Rectangle 8"/>
          <p:cNvSpPr>
            <a:spLocks noChangeArrowheads="1"/>
          </p:cNvSpPr>
          <p:nvPr/>
        </p:nvSpPr>
        <p:spPr bwMode="auto">
          <a:xfrm>
            <a:off x="3829050" y="2695575"/>
            <a:ext cx="647700" cy="1619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57352" name="Rectangle 9"/>
          <p:cNvSpPr>
            <a:spLocks noChangeArrowheads="1"/>
          </p:cNvSpPr>
          <p:nvPr/>
        </p:nvSpPr>
        <p:spPr bwMode="auto">
          <a:xfrm>
            <a:off x="4124325" y="3600450"/>
            <a:ext cx="352425" cy="1524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57353" name="Rectangle 10"/>
          <p:cNvSpPr>
            <a:spLocks noChangeArrowheads="1"/>
          </p:cNvSpPr>
          <p:nvPr/>
        </p:nvSpPr>
        <p:spPr bwMode="auto">
          <a:xfrm>
            <a:off x="923925" y="2924175"/>
            <a:ext cx="771525" cy="1619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57354" name="Rectangle 11"/>
          <p:cNvSpPr>
            <a:spLocks noChangeArrowheads="1"/>
          </p:cNvSpPr>
          <p:nvPr/>
        </p:nvSpPr>
        <p:spPr bwMode="auto">
          <a:xfrm>
            <a:off x="809625" y="3171825"/>
            <a:ext cx="1143000" cy="2381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57355" name="Line 12"/>
          <p:cNvSpPr>
            <a:spLocks noChangeShapeType="1"/>
          </p:cNvSpPr>
          <p:nvPr/>
        </p:nvSpPr>
        <p:spPr bwMode="auto">
          <a:xfrm>
            <a:off x="238125" y="3133725"/>
            <a:ext cx="8353425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326669" name="Rectangle 13"/>
          <p:cNvSpPr>
            <a:spLocks noChangeArrowheads="1"/>
          </p:cNvSpPr>
          <p:nvPr/>
        </p:nvSpPr>
        <p:spPr bwMode="auto">
          <a:xfrm>
            <a:off x="6896100" y="2724150"/>
            <a:ext cx="18669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436" tIns="45718" rIns="91436" bIns="45718" anchor="ctr"/>
          <a:lstStyle/>
          <a:p>
            <a:pPr algn="l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This-Level Costs</a:t>
            </a:r>
            <a:endParaRPr lang="en-US" sz="1600" b="1" dirty="0">
              <a:latin typeface="+mj-lt"/>
            </a:endParaRPr>
          </a:p>
        </p:txBody>
      </p:sp>
      <p:sp>
        <p:nvSpPr>
          <p:cNvPr id="326670" name="Rectangle 14"/>
          <p:cNvSpPr>
            <a:spLocks noChangeArrowheads="1"/>
          </p:cNvSpPr>
          <p:nvPr/>
        </p:nvSpPr>
        <p:spPr bwMode="auto">
          <a:xfrm>
            <a:off x="6896100" y="3276600"/>
            <a:ext cx="1846608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1436" tIns="45718" rIns="91436" bIns="45718" anchor="ctr"/>
          <a:lstStyle/>
          <a:p>
            <a:pPr algn="l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Lower-Level Costs</a:t>
            </a:r>
            <a:endParaRPr lang="en-US" sz="1600" b="1" dirty="0">
              <a:latin typeface="+mj-lt"/>
            </a:endParaRPr>
          </a:p>
        </p:txBody>
      </p:sp>
      <p:sp>
        <p:nvSpPr>
          <p:cNvPr id="57360" name="Rectangle 17"/>
          <p:cNvSpPr>
            <a:spLocks noChangeArrowheads="1"/>
          </p:cNvSpPr>
          <p:nvPr/>
        </p:nvSpPr>
        <p:spPr bwMode="auto">
          <a:xfrm>
            <a:off x="4067175" y="4267200"/>
            <a:ext cx="400050" cy="17145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57361" name="Rectangle 18"/>
          <p:cNvSpPr>
            <a:spLocks noChangeArrowheads="1"/>
          </p:cNvSpPr>
          <p:nvPr/>
        </p:nvSpPr>
        <p:spPr bwMode="auto">
          <a:xfrm>
            <a:off x="4057650" y="4953000"/>
            <a:ext cx="419100" cy="1619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57362" name="Rectangle 19"/>
          <p:cNvSpPr>
            <a:spLocks noChangeArrowheads="1"/>
          </p:cNvSpPr>
          <p:nvPr/>
        </p:nvSpPr>
        <p:spPr bwMode="auto">
          <a:xfrm>
            <a:off x="800100" y="3810000"/>
            <a:ext cx="1562100" cy="2762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57363" name="Rectangle 20"/>
          <p:cNvSpPr>
            <a:spLocks noChangeArrowheads="1"/>
          </p:cNvSpPr>
          <p:nvPr/>
        </p:nvSpPr>
        <p:spPr bwMode="auto">
          <a:xfrm>
            <a:off x="809625" y="4486275"/>
            <a:ext cx="1495425" cy="28575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/>
          </a:p>
        </p:txBody>
      </p:sp>
      <p:sp>
        <p:nvSpPr>
          <p:cNvPr id="326677" name="Rectangle 21"/>
          <p:cNvSpPr>
            <a:spLocks noChangeArrowheads="1"/>
          </p:cNvSpPr>
          <p:nvPr/>
        </p:nvSpPr>
        <p:spPr bwMode="auto">
          <a:xfrm>
            <a:off x="4535487" y="4171950"/>
            <a:ext cx="4389437" cy="1295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91436" tIns="45718" rIns="91436" bIns="45718" anchor="ctr"/>
          <a:lstStyle/>
          <a:p>
            <a:pPr algn="l" eaLnBrk="0" hangingPunct="0"/>
            <a:r>
              <a:rPr lang="en-US" sz="1600" b="1" dirty="0">
                <a:latin typeface="+mj-lt"/>
              </a:rPr>
              <a:t>Example: Material</a:t>
            </a:r>
            <a:r>
              <a:rPr lang="en-US" sz="1600" b="1" u="sng" dirty="0">
                <a:latin typeface="+mj-lt"/>
              </a:rPr>
              <a:t> </a:t>
            </a:r>
            <a:r>
              <a:rPr lang="en-US" sz="1600" b="1" dirty="0">
                <a:latin typeface="+mj-lt"/>
              </a:rPr>
              <a:t>costs for item 02-0005</a:t>
            </a:r>
            <a:r>
              <a:rPr lang="en-US" sz="1600" dirty="0">
                <a:latin typeface="+mj-lt"/>
              </a:rPr>
              <a:t> </a:t>
            </a:r>
            <a:r>
              <a:rPr lang="en-US" sz="1600" b="1" dirty="0">
                <a:latin typeface="+mj-lt"/>
              </a:rPr>
              <a:t/>
            </a:r>
            <a:br>
              <a:rPr lang="en-US" sz="1600" b="1" dirty="0">
                <a:latin typeface="+mj-lt"/>
              </a:rPr>
            </a:br>
            <a:r>
              <a:rPr lang="en-US" sz="1600" dirty="0">
                <a:latin typeface="+mj-lt"/>
              </a:rPr>
              <a:t>Lower Level (LL) + This Level (TL) =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(0.47 / 72%) + (0.025 / 72%) + (0.015 / 72%) = 0.7083375 (LL) + 0 (TL) = 0.7083375 </a:t>
            </a:r>
            <a:endParaRPr lang="en-US" sz="1600" dirty="0">
              <a:latin typeface="+mj-lt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Hands-On Exercise</a:t>
            </a:r>
            <a:endParaRPr lang="en-US" smtClean="0"/>
          </a:p>
        </p:txBody>
      </p:sp>
      <p:pic>
        <p:nvPicPr>
          <p:cNvPr id="58371" name="Picture 47" descr="hand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03388"/>
            <a:ext cx="91440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Loss Costing (Scrap%)</a:t>
            </a:r>
            <a:endParaRPr lang="en-US" dirty="0"/>
          </a:p>
        </p:txBody>
      </p:sp>
      <p:sp>
        <p:nvSpPr>
          <p:cNvPr id="5939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PC-SU-460</a:t>
            </a:r>
            <a:endParaRPr lang="en-US" smtClean="0"/>
          </a:p>
        </p:txBody>
      </p:sp>
      <p:pic>
        <p:nvPicPr>
          <p:cNvPr id="59395" name="Picture 2" descr="Product Structure Maint Scra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0575" y="1123950"/>
            <a:ext cx="5713412" cy="492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6" name="Rectangle 5"/>
          <p:cNvSpPr>
            <a:spLocks noChangeArrowheads="1"/>
          </p:cNvSpPr>
          <p:nvPr/>
        </p:nvSpPr>
        <p:spPr bwMode="auto">
          <a:xfrm>
            <a:off x="1627187" y="3924300"/>
            <a:ext cx="1800225" cy="24765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59398" name="Text Box 25"/>
          <p:cNvSpPr txBox="1">
            <a:spLocks noChangeArrowheads="1"/>
          </p:cNvSpPr>
          <p:nvPr/>
        </p:nvSpPr>
        <p:spPr bwMode="auto">
          <a:xfrm>
            <a:off x="6591300" y="1866900"/>
            <a:ext cx="211455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200" b="1" dirty="0">
                <a:latin typeface="+mj-lt"/>
              </a:rPr>
              <a:t>Enter planned scrap % in Product Structure Maintenance, MRP will plan to compensate for the scrap. Specify the operation at which the scrap occurs particularly if using advanced repetitive. </a:t>
            </a:r>
          </a:p>
        </p:txBody>
      </p:sp>
      <p:sp>
        <p:nvSpPr>
          <p:cNvPr id="59399" name="Rectangle 3"/>
          <p:cNvSpPr>
            <a:spLocks noChangeArrowheads="1"/>
          </p:cNvSpPr>
          <p:nvPr/>
        </p:nvSpPr>
        <p:spPr bwMode="auto">
          <a:xfrm>
            <a:off x="1522412" y="4419600"/>
            <a:ext cx="1914525" cy="24765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Lower-Level &amp; Total Costs 1 of 2</a:t>
            </a:r>
            <a:endParaRPr lang="en-US" smtClean="0"/>
          </a:p>
        </p:txBody>
      </p:sp>
      <p:sp>
        <p:nvSpPr>
          <p:cNvPr id="604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PC-SU-470</a:t>
            </a:r>
            <a:endParaRPr lang="en-US" smtClean="0"/>
          </a:p>
        </p:txBody>
      </p:sp>
      <p:pic>
        <p:nvPicPr>
          <p:cNvPr id="6042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0013" y="1100138"/>
            <a:ext cx="6394450" cy="5057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3952875" y="4933950"/>
            <a:ext cx="647700" cy="15240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60422" name="Rectangle 6"/>
          <p:cNvSpPr>
            <a:spLocks noChangeArrowheads="1"/>
          </p:cNvSpPr>
          <p:nvPr/>
        </p:nvSpPr>
        <p:spPr bwMode="auto">
          <a:xfrm>
            <a:off x="1362075" y="4552950"/>
            <a:ext cx="1447800" cy="38100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3952875" y="1685925"/>
            <a:ext cx="647700" cy="21907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Lower-Level &amp; Total Costs 2 of 2</a:t>
            </a:r>
            <a:endParaRPr lang="en-US" smtClean="0"/>
          </a:p>
        </p:txBody>
      </p:sp>
      <p:sp>
        <p:nvSpPr>
          <p:cNvPr id="6144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PC-SU-480</a:t>
            </a:r>
            <a:endParaRPr lang="en-US" smtClean="0"/>
          </a:p>
        </p:txBody>
      </p:sp>
      <p:pic>
        <p:nvPicPr>
          <p:cNvPr id="6144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5900" y="1044575"/>
            <a:ext cx="6164263" cy="5108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1445" name="Rectangle 5"/>
          <p:cNvSpPr>
            <a:spLocks noChangeArrowheads="1"/>
          </p:cNvSpPr>
          <p:nvPr/>
        </p:nvSpPr>
        <p:spPr bwMode="auto">
          <a:xfrm>
            <a:off x="3990975" y="4933950"/>
            <a:ext cx="647700" cy="14287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1466850" y="4600575"/>
            <a:ext cx="1447800" cy="38100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61447" name="Rectangle 7"/>
          <p:cNvSpPr>
            <a:spLocks noChangeArrowheads="1"/>
          </p:cNvSpPr>
          <p:nvPr/>
        </p:nvSpPr>
        <p:spPr bwMode="auto">
          <a:xfrm>
            <a:off x="3981450" y="1781175"/>
            <a:ext cx="647700" cy="21907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Hands-On Exercise</a:t>
            </a:r>
            <a:endParaRPr lang="en-US" smtClean="0"/>
          </a:p>
        </p:txBody>
      </p:sp>
      <p:pic>
        <p:nvPicPr>
          <p:cNvPr id="62467" name="Picture 47" descr="hand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03388"/>
            <a:ext cx="91440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Product Costing Topics</a:t>
            </a:r>
            <a:endParaRPr lang="en-US" smtClean="0"/>
          </a:p>
        </p:txBody>
      </p:sp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PC-SU-060</a:t>
            </a:r>
            <a:endParaRPr lang="en-US" smtClean="0"/>
          </a:p>
        </p:txBody>
      </p:sp>
      <p:sp>
        <p:nvSpPr>
          <p:cNvPr id="8196" name="AutoShape 4"/>
          <p:cNvSpPr>
            <a:spLocks noChangeArrowheads="1"/>
          </p:cNvSpPr>
          <p:nvPr/>
        </p:nvSpPr>
        <p:spPr bwMode="auto">
          <a:xfrm>
            <a:off x="1838325" y="2695575"/>
            <a:ext cx="1771650" cy="881063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52933" name="Rectangle 5"/>
          <p:cNvSpPr>
            <a:spLocks noChangeArrowheads="1"/>
          </p:cNvSpPr>
          <p:nvPr/>
        </p:nvSpPr>
        <p:spPr bwMode="auto">
          <a:xfrm>
            <a:off x="3781425" y="271462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3914775" y="2974975"/>
            <a:ext cx="2076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latin typeface="+mj-lt"/>
              </a:rPr>
              <a:t>Set-Up</a:t>
            </a:r>
          </a:p>
        </p:txBody>
      </p:sp>
      <p:sp>
        <p:nvSpPr>
          <p:cNvPr id="252935" name="Rectangle 7"/>
          <p:cNvSpPr>
            <a:spLocks noChangeArrowheads="1"/>
          </p:cNvSpPr>
          <p:nvPr/>
        </p:nvSpPr>
        <p:spPr bwMode="auto">
          <a:xfrm>
            <a:off x="3781425" y="153352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3914775" y="1838325"/>
            <a:ext cx="2076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latin typeface="+mj-lt"/>
              </a:rPr>
              <a:t>Overview</a:t>
            </a:r>
          </a:p>
        </p:txBody>
      </p:sp>
      <p:sp>
        <p:nvSpPr>
          <p:cNvPr id="252937" name="Rectangle 9"/>
          <p:cNvSpPr>
            <a:spLocks noChangeArrowheads="1"/>
          </p:cNvSpPr>
          <p:nvPr/>
        </p:nvSpPr>
        <p:spPr bwMode="auto">
          <a:xfrm>
            <a:off x="3781425" y="39528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3914775" y="4225925"/>
            <a:ext cx="2076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latin typeface="+mj-lt"/>
              </a:rPr>
              <a:t>Process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Item cost is not inflated</a:t>
            </a:r>
          </a:p>
          <a:p>
            <a:pPr lvl="1"/>
            <a:r>
              <a:rPr lang="en-US" smtClean="0"/>
              <a:t>No changes to route or product structure</a:t>
            </a:r>
          </a:p>
          <a:p>
            <a:r>
              <a:rPr lang="en-US" smtClean="0"/>
              <a:t>Planned yield (100%)</a:t>
            </a:r>
          </a:p>
          <a:p>
            <a:r>
              <a:rPr lang="en-US" smtClean="0"/>
              <a:t>Cost of scrap tracked in GL Scrap account</a:t>
            </a:r>
          </a:p>
          <a:p>
            <a:r>
              <a:rPr lang="en-US" smtClean="0"/>
              <a:t>Scrap is Reported at</a:t>
            </a:r>
          </a:p>
          <a:p>
            <a:pPr lvl="1"/>
            <a:r>
              <a:rPr lang="en-US" smtClean="0"/>
              <a:t>Shop Floor Control, WO Receipt, Unplanned Issue, or Quality Management</a:t>
            </a:r>
          </a:p>
          <a:p>
            <a:r>
              <a:rPr lang="en-US" smtClean="0"/>
              <a:t>Issue to decide…</a:t>
            </a:r>
          </a:p>
          <a:p>
            <a:pPr lvl="1"/>
            <a:r>
              <a:rPr lang="en-US" smtClean="0"/>
              <a:t>Report as COGS or Expense?</a:t>
            </a:r>
          </a:p>
          <a:p>
            <a:pPr lvl="1"/>
            <a:r>
              <a:rPr lang="en-US" smtClean="0"/>
              <a:t>Do not use reject and loss costing at the same time</a:t>
            </a:r>
          </a:p>
          <a:p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Reject Costing</a:t>
            </a:r>
            <a:endParaRPr lang="en-US" dirty="0"/>
          </a:p>
        </p:txBody>
      </p:sp>
      <p:sp>
        <p:nvSpPr>
          <p:cNvPr id="6349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PC-SU-490</a:t>
            </a:r>
            <a:endParaRPr lang="en-US" smtClean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Reject Costing</a:t>
            </a:r>
            <a:endParaRPr lang="en-US" smtClean="0"/>
          </a:p>
        </p:txBody>
      </p:sp>
      <p:sp>
        <p:nvSpPr>
          <p:cNvPr id="645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PC-SU-500</a:t>
            </a:r>
            <a:endParaRPr lang="en-US" smtClean="0"/>
          </a:p>
        </p:txBody>
      </p:sp>
      <p:pic>
        <p:nvPicPr>
          <p:cNvPr id="64515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" y="846138"/>
            <a:ext cx="7639050" cy="4368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4517" name="Rectangle 6"/>
          <p:cNvSpPr>
            <a:spLocks noChangeArrowheads="1"/>
          </p:cNvSpPr>
          <p:nvPr/>
        </p:nvSpPr>
        <p:spPr bwMode="auto">
          <a:xfrm>
            <a:off x="1066800" y="3419475"/>
            <a:ext cx="2066925" cy="2571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>
              <a:latin typeface="+mj-lt"/>
            </a:endParaRPr>
          </a:p>
        </p:txBody>
      </p:sp>
      <p:sp>
        <p:nvSpPr>
          <p:cNvPr id="64518" name="Text Box 7"/>
          <p:cNvSpPr txBox="1">
            <a:spLocks noChangeArrowheads="1"/>
          </p:cNvSpPr>
          <p:nvPr/>
        </p:nvSpPr>
        <p:spPr bwMode="auto">
          <a:xfrm>
            <a:off x="6981825" y="2324100"/>
            <a:ext cx="1590675" cy="2921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300" b="1" dirty="0">
                <a:latin typeface="+mj-lt"/>
              </a:rPr>
              <a:t>Qty of good units</a:t>
            </a:r>
            <a:endParaRPr lang="en-US" sz="2300" b="1" dirty="0">
              <a:latin typeface="+mj-lt"/>
            </a:endParaRPr>
          </a:p>
        </p:txBody>
      </p:sp>
      <p:cxnSp>
        <p:nvCxnSpPr>
          <p:cNvPr id="64519" name="AutoShape 8"/>
          <p:cNvCxnSpPr>
            <a:cxnSpLocks noChangeShapeType="1"/>
            <a:stCxn id="64518" idx="1"/>
            <a:endCxn id="64517" idx="3"/>
          </p:cNvCxnSpPr>
          <p:nvPr/>
        </p:nvCxnSpPr>
        <p:spPr bwMode="auto">
          <a:xfrm rot="10800000" flipV="1">
            <a:off x="3133725" y="2470149"/>
            <a:ext cx="3848100" cy="1077913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cxnSp>
      <p:sp>
        <p:nvSpPr>
          <p:cNvPr id="64520" name="Text Box 9"/>
          <p:cNvSpPr txBox="1">
            <a:spLocks noChangeArrowheads="1"/>
          </p:cNvSpPr>
          <p:nvPr/>
        </p:nvSpPr>
        <p:spPr bwMode="auto">
          <a:xfrm>
            <a:off x="819151" y="5238750"/>
            <a:ext cx="6429374" cy="9239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14300" indent="-114300" algn="l" defTabSz="4572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</a:pPr>
            <a:r>
              <a:rPr lang="en-US" sz="1600" b="1" dirty="0" smtClean="0">
                <a:latin typeface="Century Gothic"/>
                <a:cs typeface="Century Gothic"/>
              </a:rPr>
              <a:t>Used </a:t>
            </a:r>
            <a:r>
              <a:rPr lang="en-US" sz="1600" b="1" dirty="0">
                <a:latin typeface="Century Gothic"/>
                <a:cs typeface="Century Gothic"/>
              </a:rPr>
              <a:t>for product lost in process</a:t>
            </a:r>
          </a:p>
          <a:p>
            <a:pPr marL="114300" indent="-114300" algn="l" defTabSz="457200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</a:pPr>
            <a:r>
              <a:rPr lang="en-US" sz="1600" b="1" dirty="0">
                <a:latin typeface="Century Gothic"/>
                <a:cs typeface="Century Gothic"/>
              </a:rPr>
              <a:t>The quantity lost can be reported as Scrapped Qty in the Work Order Receipt function and written off to the Scrap account</a:t>
            </a:r>
          </a:p>
        </p:txBody>
      </p:sp>
      <p:sp>
        <p:nvSpPr>
          <p:cNvPr id="64521" name="Rectangle 12"/>
          <p:cNvSpPr>
            <a:spLocks noChangeArrowheads="1"/>
          </p:cNvSpPr>
          <p:nvPr/>
        </p:nvSpPr>
        <p:spPr bwMode="auto">
          <a:xfrm>
            <a:off x="819150" y="4133850"/>
            <a:ext cx="2438400" cy="2762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91436" rIns="91436" bIns="91436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64522" name="AutoShape 13"/>
          <p:cNvCxnSpPr>
            <a:cxnSpLocks noChangeShapeType="1"/>
            <a:stCxn id="64520" idx="1"/>
            <a:endCxn id="64521" idx="1"/>
          </p:cNvCxnSpPr>
          <p:nvPr/>
        </p:nvCxnSpPr>
        <p:spPr bwMode="auto">
          <a:xfrm rot="10800000">
            <a:off x="819151" y="4271963"/>
            <a:ext cx="1" cy="1428750"/>
          </a:xfrm>
          <a:prstGeom prst="bentConnector3">
            <a:avLst>
              <a:gd name="adj1" fmla="val 22860100000"/>
            </a:avLst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cxn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Hands-On Exercise</a:t>
            </a:r>
            <a:endParaRPr lang="en-US" smtClean="0"/>
          </a:p>
        </p:txBody>
      </p:sp>
      <p:pic>
        <p:nvPicPr>
          <p:cNvPr id="65539" name="Picture 47" descr="hand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03388"/>
            <a:ext cx="91440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Using Scrap Account</a:t>
            </a:r>
            <a:endParaRPr lang="en-US" dirty="0"/>
          </a:p>
        </p:txBody>
      </p:sp>
      <p:sp>
        <p:nvSpPr>
          <p:cNvPr id="6656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PC-SU-510</a:t>
            </a:r>
            <a:endParaRPr lang="en-US" smtClean="0"/>
          </a:p>
        </p:txBody>
      </p:sp>
      <p:pic>
        <p:nvPicPr>
          <p:cNvPr id="6656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13" y="3281363"/>
            <a:ext cx="675005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4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8" y="1419225"/>
            <a:ext cx="6710362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5" name="Text Box 17"/>
          <p:cNvSpPr txBox="1">
            <a:spLocks noChangeArrowheads="1"/>
          </p:cNvSpPr>
          <p:nvPr/>
        </p:nvSpPr>
        <p:spPr bwMode="auto">
          <a:xfrm>
            <a:off x="5889625" y="4092575"/>
            <a:ext cx="2828925" cy="165429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55563" algn="l"/>
              </a:tabLst>
            </a:pPr>
            <a:r>
              <a:rPr lang="en-US" sz="1700" b="1" u="sng">
                <a:latin typeface="+mj-lt"/>
              </a:rPr>
              <a:t>RJCT - WO</a:t>
            </a:r>
            <a:r>
              <a:rPr lang="en-US" sz="1700" b="1">
                <a:latin typeface="+mj-lt"/>
              </a:rPr>
              <a:t> </a:t>
            </a:r>
          </a:p>
          <a:p>
            <a:pPr algn="l" eaLnBrk="0" hangingPunct="0">
              <a:spcBef>
                <a:spcPct val="50000"/>
              </a:spcBef>
              <a:tabLst>
                <a:tab pos="55563" algn="l"/>
              </a:tabLst>
            </a:pPr>
            <a:r>
              <a:rPr lang="en-US" sz="1700" b="1">
                <a:latin typeface="+mj-lt"/>
              </a:rPr>
              <a:t>DR 6000 (Scrap)</a:t>
            </a:r>
            <a:br>
              <a:rPr lang="en-US" sz="1700" b="1">
                <a:latin typeface="+mj-lt"/>
              </a:rPr>
            </a:br>
            <a:r>
              <a:rPr lang="en-US" sz="1700" b="1">
                <a:latin typeface="+mj-lt"/>
              </a:rPr>
              <a:t>CR 1550 (WIP)</a:t>
            </a:r>
          </a:p>
          <a:p>
            <a:pPr algn="l" eaLnBrk="0" hangingPunct="0">
              <a:spcBef>
                <a:spcPct val="50000"/>
              </a:spcBef>
              <a:tabLst>
                <a:tab pos="55563" algn="l"/>
              </a:tabLst>
            </a:pPr>
            <a:r>
              <a:rPr lang="en-US" sz="1200" b="1">
                <a:latin typeface="+mj-lt"/>
              </a:rPr>
              <a:t>Qty Scrapped x (Total GL Cost - OH)</a:t>
            </a:r>
            <a:br>
              <a:rPr lang="en-US" sz="1200" b="1">
                <a:latin typeface="+mj-lt"/>
              </a:rPr>
            </a:br>
            <a:r>
              <a:rPr lang="en-US" sz="1200" b="1">
                <a:latin typeface="+mj-lt"/>
              </a:rPr>
              <a:t>1 x 769.04 = 769.04</a:t>
            </a:r>
          </a:p>
        </p:txBody>
      </p:sp>
      <p:sp>
        <p:nvSpPr>
          <p:cNvPr id="66566" name="Text Box 18"/>
          <p:cNvSpPr txBox="1">
            <a:spLocks noChangeArrowheads="1"/>
          </p:cNvSpPr>
          <p:nvPr/>
        </p:nvSpPr>
        <p:spPr bwMode="auto">
          <a:xfrm>
            <a:off x="5705475" y="2139950"/>
            <a:ext cx="3209925" cy="14700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55563" algn="l"/>
              </a:tabLst>
            </a:pPr>
            <a:r>
              <a:rPr lang="en-US" sz="1700" b="1" u="sng" dirty="0">
                <a:latin typeface="+mj-lt"/>
              </a:rPr>
              <a:t>RCT - WO</a:t>
            </a:r>
            <a:r>
              <a:rPr lang="en-US" sz="1700" b="1" dirty="0">
                <a:latin typeface="+mj-lt"/>
              </a:rPr>
              <a:t> </a:t>
            </a:r>
          </a:p>
          <a:p>
            <a:pPr algn="l" eaLnBrk="0" hangingPunct="0">
              <a:spcBef>
                <a:spcPct val="50000"/>
              </a:spcBef>
              <a:tabLst>
                <a:tab pos="55563" algn="l"/>
              </a:tabLst>
            </a:pPr>
            <a:r>
              <a:rPr lang="en-US" sz="1700" b="1" dirty="0">
                <a:latin typeface="+mj-lt"/>
              </a:rPr>
              <a:t>DR 1500 (Inventory)</a:t>
            </a:r>
            <a:br>
              <a:rPr lang="en-US" sz="1700" b="1" dirty="0">
                <a:latin typeface="+mj-lt"/>
              </a:rPr>
            </a:br>
            <a:r>
              <a:rPr lang="en-US" sz="1700" b="1" dirty="0">
                <a:latin typeface="+mj-lt"/>
              </a:rPr>
              <a:t>CR 1550 (WIP)</a:t>
            </a:r>
          </a:p>
          <a:p>
            <a:pPr algn="l" eaLnBrk="0" hangingPunct="0">
              <a:spcBef>
                <a:spcPct val="50000"/>
              </a:spcBef>
              <a:tabLst>
                <a:tab pos="55563" algn="l"/>
              </a:tabLst>
            </a:pPr>
            <a:r>
              <a:rPr lang="en-US" sz="1200" b="1" dirty="0">
                <a:latin typeface="+mj-lt"/>
              </a:rPr>
              <a:t>(Std Qty - Scrapped Qty) x Total GL Cost</a:t>
            </a:r>
            <a:br>
              <a:rPr lang="en-US" sz="1200" b="1" dirty="0">
                <a:latin typeface="+mj-lt"/>
              </a:rPr>
            </a:br>
            <a:r>
              <a:rPr lang="en-US" sz="1200" b="1" dirty="0">
                <a:latin typeface="+mj-lt"/>
              </a:rPr>
              <a:t>(10 - 1) x 769.04 = 6,921.34</a:t>
            </a:r>
          </a:p>
        </p:txBody>
      </p:sp>
      <p:sp>
        <p:nvSpPr>
          <p:cNvPr id="66567" name="Rectangle 21"/>
          <p:cNvSpPr>
            <a:spLocks noChangeArrowheads="1"/>
          </p:cNvSpPr>
          <p:nvPr/>
        </p:nvSpPr>
        <p:spPr bwMode="auto">
          <a:xfrm>
            <a:off x="3752850" y="2333625"/>
            <a:ext cx="498475" cy="376238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66568" name="Rectangle 23"/>
          <p:cNvSpPr>
            <a:spLocks noChangeArrowheads="1"/>
          </p:cNvSpPr>
          <p:nvPr/>
        </p:nvSpPr>
        <p:spPr bwMode="auto">
          <a:xfrm>
            <a:off x="457200" y="2276475"/>
            <a:ext cx="1771650" cy="53340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66569" name="Rectangle 24"/>
          <p:cNvSpPr>
            <a:spLocks noChangeArrowheads="1"/>
          </p:cNvSpPr>
          <p:nvPr/>
        </p:nvSpPr>
        <p:spPr bwMode="auto">
          <a:xfrm>
            <a:off x="3228975" y="2143125"/>
            <a:ext cx="742950" cy="24765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66571" name="Rectangle 22"/>
          <p:cNvSpPr>
            <a:spLocks noChangeArrowheads="1"/>
          </p:cNvSpPr>
          <p:nvPr/>
        </p:nvSpPr>
        <p:spPr bwMode="auto">
          <a:xfrm>
            <a:off x="381000" y="4171950"/>
            <a:ext cx="1628775" cy="4667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66572" name="Rectangle 26"/>
          <p:cNvSpPr>
            <a:spLocks noChangeArrowheads="1"/>
          </p:cNvSpPr>
          <p:nvPr/>
        </p:nvSpPr>
        <p:spPr bwMode="auto">
          <a:xfrm>
            <a:off x="3095625" y="4029075"/>
            <a:ext cx="771525" cy="20955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66574" name="Rectangle 34"/>
          <p:cNvSpPr>
            <a:spLocks noChangeArrowheads="1"/>
          </p:cNvSpPr>
          <p:nvPr/>
        </p:nvSpPr>
        <p:spPr bwMode="auto">
          <a:xfrm>
            <a:off x="7296150" y="3143250"/>
            <a:ext cx="20955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66575" name="Rectangle 36"/>
          <p:cNvSpPr>
            <a:spLocks noChangeArrowheads="1"/>
          </p:cNvSpPr>
          <p:nvPr/>
        </p:nvSpPr>
        <p:spPr bwMode="auto">
          <a:xfrm>
            <a:off x="6991350" y="4914900"/>
            <a:ext cx="20955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66576" name="Rectangle 38"/>
          <p:cNvSpPr>
            <a:spLocks noChangeArrowheads="1"/>
          </p:cNvSpPr>
          <p:nvPr/>
        </p:nvSpPr>
        <p:spPr bwMode="auto">
          <a:xfrm>
            <a:off x="5676900" y="2533650"/>
            <a:ext cx="20955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66577" name="Rectangle 39"/>
          <p:cNvSpPr>
            <a:spLocks noChangeArrowheads="1"/>
          </p:cNvSpPr>
          <p:nvPr/>
        </p:nvSpPr>
        <p:spPr bwMode="auto">
          <a:xfrm>
            <a:off x="5695950" y="4305300"/>
            <a:ext cx="20955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66578" name="AutoShape 40"/>
          <p:cNvCxnSpPr>
            <a:cxnSpLocks noChangeShapeType="1"/>
            <a:stCxn id="66576" idx="1"/>
            <a:endCxn id="66568" idx="3"/>
          </p:cNvCxnSpPr>
          <p:nvPr/>
        </p:nvCxnSpPr>
        <p:spPr bwMode="auto">
          <a:xfrm rot="10800000">
            <a:off x="2243138" y="2543175"/>
            <a:ext cx="3433762" cy="114300"/>
          </a:xfrm>
          <a:prstGeom prst="bentConnector3">
            <a:avLst>
              <a:gd name="adj1" fmla="val 50208"/>
            </a:avLst>
          </a:prstGeom>
          <a:noFill/>
          <a:ln w="28575">
            <a:solidFill>
              <a:srgbClr val="FF3300"/>
            </a:solidFill>
            <a:miter lim="800000"/>
            <a:headEnd/>
            <a:tailEnd type="triangle" w="med" len="med"/>
          </a:ln>
        </p:spPr>
      </p:cxnSp>
      <p:cxnSp>
        <p:nvCxnSpPr>
          <p:cNvPr id="66579" name="AutoShape 41"/>
          <p:cNvCxnSpPr>
            <a:cxnSpLocks noChangeShapeType="1"/>
            <a:stCxn id="66577" idx="1"/>
            <a:endCxn id="66571" idx="3"/>
          </p:cNvCxnSpPr>
          <p:nvPr/>
        </p:nvCxnSpPr>
        <p:spPr bwMode="auto">
          <a:xfrm rot="10800000">
            <a:off x="2024063" y="4405313"/>
            <a:ext cx="3671887" cy="23812"/>
          </a:xfrm>
          <a:prstGeom prst="bentConnector3">
            <a:avLst>
              <a:gd name="adj1" fmla="val 50194"/>
            </a:avLst>
          </a:prstGeom>
          <a:noFill/>
          <a:ln w="28575">
            <a:solidFill>
              <a:srgbClr val="FF33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Formula Maintenance</a:t>
            </a:r>
            <a:endParaRPr lang="en-US" dirty="0"/>
          </a:p>
        </p:txBody>
      </p:sp>
      <p:sp>
        <p:nvSpPr>
          <p:cNvPr id="6758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PC-SU-520</a:t>
            </a:r>
            <a:endParaRPr lang="en-US" smtClean="0"/>
          </a:p>
        </p:txBody>
      </p:sp>
      <p:pic>
        <p:nvPicPr>
          <p:cNvPr id="67588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2588" y="1119188"/>
            <a:ext cx="5832475" cy="4924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7589" name="Rectangle 6"/>
          <p:cNvSpPr>
            <a:spLocks noChangeArrowheads="1"/>
          </p:cNvSpPr>
          <p:nvPr/>
        </p:nvSpPr>
        <p:spPr bwMode="auto">
          <a:xfrm>
            <a:off x="1847850" y="4076700"/>
            <a:ext cx="2638425" cy="1905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67590" name="Rectangle 7"/>
          <p:cNvSpPr>
            <a:spLocks noChangeArrowheads="1"/>
          </p:cNvSpPr>
          <p:nvPr/>
        </p:nvSpPr>
        <p:spPr bwMode="auto">
          <a:xfrm>
            <a:off x="6105525" y="4067175"/>
            <a:ext cx="1066800" cy="1905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10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Summary</a:t>
            </a:r>
            <a:endParaRPr lang="en-US" smtClean="0"/>
          </a:p>
        </p:txBody>
      </p:sp>
      <p:sp>
        <p:nvSpPr>
          <p:cNvPr id="6861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PC-SU-530</a:t>
            </a:r>
            <a:endParaRPr lang="en-US" smtClean="0"/>
          </a:p>
        </p:txBody>
      </p:sp>
      <p:sp>
        <p:nvSpPr>
          <p:cNvPr id="68612" name="AutoShape 1028"/>
          <p:cNvSpPr>
            <a:spLocks noChangeArrowheads="1"/>
          </p:cNvSpPr>
          <p:nvPr/>
        </p:nvSpPr>
        <p:spPr bwMode="auto">
          <a:xfrm>
            <a:off x="1457325" y="1628775"/>
            <a:ext cx="1771650" cy="881063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47813" name="Rectangle 1029"/>
          <p:cNvSpPr>
            <a:spLocks noChangeArrowheads="1"/>
          </p:cNvSpPr>
          <p:nvPr/>
        </p:nvSpPr>
        <p:spPr bwMode="auto">
          <a:xfrm>
            <a:off x="3400425" y="27717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68614" name="Text Box 1030"/>
          <p:cNvSpPr txBox="1">
            <a:spLocks noChangeArrowheads="1"/>
          </p:cNvSpPr>
          <p:nvPr/>
        </p:nvSpPr>
        <p:spPr bwMode="auto">
          <a:xfrm>
            <a:off x="3533775" y="2778125"/>
            <a:ext cx="20764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latin typeface="+mj-lt"/>
              </a:rPr>
              <a:t>Review of Routing Cost Calculations</a:t>
            </a:r>
          </a:p>
        </p:txBody>
      </p:sp>
      <p:sp>
        <p:nvSpPr>
          <p:cNvPr id="247815" name="Rectangle 1031"/>
          <p:cNvSpPr>
            <a:spLocks noChangeArrowheads="1"/>
          </p:cNvSpPr>
          <p:nvPr/>
        </p:nvSpPr>
        <p:spPr bwMode="auto">
          <a:xfrm>
            <a:off x="3400425" y="15906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68616" name="Text Box 1036"/>
          <p:cNvSpPr txBox="1">
            <a:spLocks noChangeArrowheads="1"/>
          </p:cNvSpPr>
          <p:nvPr/>
        </p:nvSpPr>
        <p:spPr bwMode="auto">
          <a:xfrm>
            <a:off x="3533775" y="1584325"/>
            <a:ext cx="20764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>
                <a:latin typeface="+mj-lt"/>
              </a:rPr>
              <a:t>Key Components of Item Cost</a:t>
            </a:r>
          </a:p>
        </p:txBody>
      </p:sp>
      <p:sp>
        <p:nvSpPr>
          <p:cNvPr id="68617" name="Text Box 1038"/>
          <p:cNvSpPr txBox="1">
            <a:spLocks noChangeArrowheads="1"/>
          </p:cNvSpPr>
          <p:nvPr/>
        </p:nvSpPr>
        <p:spPr bwMode="auto">
          <a:xfrm>
            <a:off x="5848350" y="1549400"/>
            <a:ext cx="1857375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2713" algn="l"/>
              </a:tabLst>
            </a:pPr>
            <a:r>
              <a:rPr lang="en-US" sz="1700" b="1">
                <a:latin typeface="+mj-lt"/>
              </a:rPr>
              <a:t> Material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2713" algn="l"/>
              </a:tabLst>
            </a:pPr>
            <a:r>
              <a:rPr lang="en-US" sz="1700" b="1">
                <a:latin typeface="+mj-lt"/>
              </a:rPr>
              <a:t> Labor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12713" algn="l"/>
              </a:tabLst>
            </a:pPr>
            <a:r>
              <a:rPr lang="en-US" sz="1700" b="1">
                <a:latin typeface="+mj-lt"/>
              </a:rPr>
              <a:t> Burden</a:t>
            </a:r>
            <a:endParaRPr lang="en-US" sz="1700" b="1">
              <a:solidFill>
                <a:schemeClr val="bg2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9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Components of Item Cost: Material</a:t>
            </a:r>
            <a:endParaRPr lang="en-US" smtClean="0">
              <a:latin typeface="+mj-lt"/>
            </a:endParaRPr>
          </a:p>
        </p:txBody>
      </p:sp>
      <p:sp>
        <p:nvSpPr>
          <p:cNvPr id="6963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PC-SU-540</a:t>
            </a:r>
            <a:endParaRPr lang="en-US" smtClean="0">
              <a:latin typeface="+mj-lt"/>
            </a:endParaRPr>
          </a:p>
        </p:txBody>
      </p:sp>
      <p:sp>
        <p:nvSpPr>
          <p:cNvPr id="69635" name="Text Box 3"/>
          <p:cNvSpPr txBox="1">
            <a:spLocks noChangeArrowheads="1"/>
          </p:cNvSpPr>
          <p:nvPr/>
        </p:nvSpPr>
        <p:spPr bwMode="auto">
          <a:xfrm>
            <a:off x="617538" y="1438275"/>
            <a:ext cx="2544762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Dependent On</a:t>
            </a:r>
          </a:p>
        </p:txBody>
      </p:sp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3332163" y="1438275"/>
            <a:ext cx="2592387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>
                <a:latin typeface="+mj-lt"/>
              </a:rPr>
              <a:t>Defined In</a:t>
            </a:r>
          </a:p>
        </p:txBody>
      </p:sp>
      <p:sp>
        <p:nvSpPr>
          <p:cNvPr id="69637" name="Text Box 6"/>
          <p:cNvSpPr txBox="1">
            <a:spLocks noChangeArrowheads="1"/>
          </p:cNvSpPr>
          <p:nvPr/>
        </p:nvSpPr>
        <p:spPr bwMode="auto">
          <a:xfrm>
            <a:off x="381000" y="1817688"/>
            <a:ext cx="2809875" cy="349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 b="1" dirty="0">
                <a:latin typeface="+mj-lt"/>
              </a:rPr>
              <a:t>Material/purchase price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700" b="1" dirty="0">
                <a:latin typeface="+mj-lt"/>
              </a:rPr>
              <a:t>Quantity Per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700" b="1" dirty="0">
                <a:latin typeface="+mj-lt"/>
              </a:rPr>
              <a:t>Scrap %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700" b="1" dirty="0">
                <a:latin typeface="+mj-lt"/>
              </a:rPr>
              <a:t>Phantom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700" b="1" dirty="0" err="1">
                <a:latin typeface="+mj-lt"/>
              </a:rPr>
              <a:t>Pur</a:t>
            </a:r>
            <a:r>
              <a:rPr lang="en-US" sz="1700" b="1" dirty="0">
                <a:latin typeface="+mj-lt"/>
              </a:rPr>
              <a:t>/Mfg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700" b="1" dirty="0">
                <a:latin typeface="+mj-lt"/>
              </a:rPr>
              <a:t>Structure Type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700" b="1" dirty="0">
                <a:latin typeface="+mj-lt"/>
              </a:rPr>
              <a:t>Yield %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700" b="1" dirty="0">
                <a:latin typeface="+mj-lt"/>
              </a:rPr>
              <a:t>Issue Policy</a:t>
            </a:r>
          </a:p>
          <a:p>
            <a:pPr algn="r" eaLnBrk="0" hangingPunct="0">
              <a:spcBef>
                <a:spcPct val="50000"/>
              </a:spcBef>
            </a:pPr>
            <a:endParaRPr lang="en-US" sz="1700" b="1" dirty="0">
              <a:latin typeface="+mj-lt"/>
            </a:endParaRPr>
          </a:p>
        </p:txBody>
      </p:sp>
      <p:sp>
        <p:nvSpPr>
          <p:cNvPr id="69638" name="Text Box 7"/>
          <p:cNvSpPr txBox="1">
            <a:spLocks noChangeArrowheads="1"/>
          </p:cNvSpPr>
          <p:nvPr/>
        </p:nvSpPr>
        <p:spPr bwMode="auto">
          <a:xfrm>
            <a:off x="3330575" y="1846263"/>
            <a:ext cx="5651500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dirty="0">
                <a:latin typeface="+mj-lt"/>
              </a:rPr>
              <a:t>Item Master Maintenance (1.4.1), (1.4.9), (1.4.18)</a:t>
            </a: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dirty="0">
                <a:latin typeface="+mj-lt"/>
              </a:rPr>
              <a:t>Product Structure Maintenance (13.5)</a:t>
            </a: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dirty="0">
                <a:latin typeface="+mj-lt"/>
              </a:rPr>
              <a:t>Product Structure Maintenance (13.5)</a:t>
            </a: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dirty="0">
                <a:latin typeface="+mj-lt"/>
              </a:rPr>
              <a:t>Item Master Maintenance (1.4.1), (1.4.7), (1.4.17)</a:t>
            </a: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dirty="0">
                <a:latin typeface="+mj-lt"/>
              </a:rPr>
              <a:t>Item Master Maintenance (1.4.1), (1.4.7), (1.4.17)</a:t>
            </a: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dirty="0">
                <a:latin typeface="+mj-lt"/>
              </a:rPr>
              <a:t>Product Structure Maintenance (13.5)</a:t>
            </a: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dirty="0">
                <a:latin typeface="+mj-lt"/>
              </a:rPr>
              <a:t>Routing Maintenance (14.13.1), or (14.13.2) for Rate Based</a:t>
            </a: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dirty="0">
                <a:latin typeface="+mj-lt"/>
              </a:rPr>
              <a:t>Item Master Maintenance (1.4.1), (1.4.7), (1.4.17)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Components of Item Cost: Labor</a:t>
            </a:r>
            <a:endParaRPr lang="en-US" dirty="0"/>
          </a:p>
        </p:txBody>
      </p:sp>
      <p:sp>
        <p:nvSpPr>
          <p:cNvPr id="7065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PC-SU-550</a:t>
            </a:r>
            <a:endParaRPr lang="en-US" smtClean="0"/>
          </a:p>
        </p:txBody>
      </p:sp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733425" y="1571625"/>
            <a:ext cx="25527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b="1" u="sng" dirty="0">
                <a:latin typeface="+mj-lt"/>
              </a:rPr>
              <a:t>Dependent On</a:t>
            </a:r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3481388" y="1571625"/>
            <a:ext cx="2719387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 u="sng" dirty="0">
                <a:latin typeface="+mj-lt"/>
              </a:rPr>
              <a:t>Defined In</a:t>
            </a:r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142875" y="1951038"/>
            <a:ext cx="3143250" cy="231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700" b="1" dirty="0">
                <a:latin typeface="+mj-lt"/>
              </a:rPr>
              <a:t>Work Center Labor Rates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700" b="1" dirty="0">
                <a:latin typeface="+mj-lt"/>
              </a:rPr>
              <a:t>Work Center Set-Up Rates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700" b="1" dirty="0">
                <a:latin typeface="+mj-lt"/>
              </a:rPr>
              <a:t>Run Time per Unit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700" b="1" dirty="0">
                <a:latin typeface="+mj-lt"/>
              </a:rPr>
              <a:t>Set-Up Time per Lot/Batch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700" b="1" dirty="0">
                <a:latin typeface="+mj-lt"/>
              </a:rPr>
              <a:t>Order Quantity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700" b="1" dirty="0">
                <a:latin typeface="+mj-lt"/>
              </a:rPr>
              <a:t>Subcontract Cost</a:t>
            </a:r>
          </a:p>
        </p:txBody>
      </p:sp>
      <p:sp>
        <p:nvSpPr>
          <p:cNvPr id="70662" name="Text Box 6"/>
          <p:cNvSpPr txBox="1">
            <a:spLocks noChangeArrowheads="1"/>
          </p:cNvSpPr>
          <p:nvPr/>
        </p:nvSpPr>
        <p:spPr bwMode="auto">
          <a:xfrm>
            <a:off x="3486150" y="1960563"/>
            <a:ext cx="5514975" cy="257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dirty="0">
                <a:latin typeface="+mj-lt"/>
              </a:rPr>
              <a:t>Work Center Maintenance (14.5)</a:t>
            </a: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dirty="0">
                <a:latin typeface="+mj-lt"/>
              </a:rPr>
              <a:t>Work Center Maintenance (14.5)</a:t>
            </a: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dirty="0">
                <a:latin typeface="+mj-lt"/>
              </a:rPr>
              <a:t>Routing Maintenance (14.13.1)</a:t>
            </a: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dirty="0">
                <a:latin typeface="+mj-lt"/>
              </a:rPr>
              <a:t>Routing Maintenance (14.13.1)</a:t>
            </a: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dirty="0">
                <a:latin typeface="+mj-lt"/>
              </a:rPr>
              <a:t>Item Master Maintenance (1.4.1), (1.4.7), or (1.4.17)</a:t>
            </a: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700" dirty="0">
                <a:latin typeface="+mj-lt"/>
              </a:rPr>
              <a:t>Routing Maintenance (14.13.1) or (14.13.2) for Rate Based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Components of Item Cost: Burden</a:t>
            </a:r>
            <a:endParaRPr lang="en-US" smtClean="0"/>
          </a:p>
        </p:txBody>
      </p:sp>
      <p:sp>
        <p:nvSpPr>
          <p:cNvPr id="7168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PC-SU-560</a:t>
            </a:r>
            <a:endParaRPr lang="en-US" smtClean="0"/>
          </a:p>
        </p:txBody>
      </p:sp>
      <p:sp>
        <p:nvSpPr>
          <p:cNvPr id="71683" name="Text Box 3"/>
          <p:cNvSpPr txBox="1">
            <a:spLocks noChangeArrowheads="1"/>
          </p:cNvSpPr>
          <p:nvPr/>
        </p:nvSpPr>
        <p:spPr bwMode="auto">
          <a:xfrm>
            <a:off x="0" y="1590675"/>
            <a:ext cx="4480560" cy="3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 u="sng" dirty="0">
                <a:latin typeface="+mj-lt"/>
              </a:rPr>
              <a:t>Dependent On</a:t>
            </a:r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4663440" y="1590675"/>
            <a:ext cx="4480560" cy="3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 u="sng" dirty="0">
                <a:latin typeface="+mj-lt"/>
              </a:rPr>
              <a:t>Defined In</a:t>
            </a:r>
          </a:p>
        </p:txBody>
      </p:sp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0" y="1970088"/>
            <a:ext cx="4480560" cy="2062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Work Center Labor Burden Rates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Work Center Labor Burden Percent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Work Center Machine Burden Rate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Machines/Operation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(plus all of the items listed under Labor, except Subcontract)</a:t>
            </a:r>
          </a:p>
        </p:txBody>
      </p:sp>
      <p:sp>
        <p:nvSpPr>
          <p:cNvPr id="71686" name="Text Box 6"/>
          <p:cNvSpPr txBox="1">
            <a:spLocks noChangeArrowheads="1"/>
          </p:cNvSpPr>
          <p:nvPr/>
        </p:nvSpPr>
        <p:spPr bwMode="auto">
          <a:xfrm>
            <a:off x="4667250" y="1979613"/>
            <a:ext cx="4480560" cy="2185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600" dirty="0">
                <a:latin typeface="+mj-lt"/>
              </a:rPr>
              <a:t>Work Center Maintenance (14.5)</a:t>
            </a: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600" dirty="0">
                <a:latin typeface="+mj-lt"/>
              </a:rPr>
              <a:t>Work Center Maintenance (14.5)</a:t>
            </a:r>
            <a:br>
              <a:rPr lang="en-US" sz="1600" dirty="0">
                <a:latin typeface="+mj-lt"/>
              </a:rPr>
            </a:br>
            <a:endParaRPr lang="en-US" sz="1600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600" dirty="0">
                <a:latin typeface="+mj-lt"/>
              </a:rPr>
              <a:t>Work Center Maintenance (14.5)</a:t>
            </a:r>
            <a:br>
              <a:rPr lang="en-US" sz="1600" dirty="0">
                <a:latin typeface="+mj-lt"/>
              </a:rPr>
            </a:br>
            <a:endParaRPr lang="en-US" sz="1600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tabLst>
                <a:tab pos="112713" algn="l"/>
              </a:tabLst>
            </a:pPr>
            <a:r>
              <a:rPr lang="en-US" sz="1600" dirty="0">
                <a:latin typeface="+mj-lt"/>
              </a:rPr>
              <a:t>Work Center Maintenance (14.5), (14.13.1), or (14.13.2)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Summary</a:t>
            </a:r>
            <a:endParaRPr lang="en-US" smtClean="0"/>
          </a:p>
        </p:txBody>
      </p:sp>
      <p:sp>
        <p:nvSpPr>
          <p:cNvPr id="7270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PC-SU-570</a:t>
            </a:r>
            <a:endParaRPr lang="en-US" smtClean="0"/>
          </a:p>
        </p:txBody>
      </p:sp>
      <p:sp>
        <p:nvSpPr>
          <p:cNvPr id="72708" name="AutoShape 4"/>
          <p:cNvSpPr>
            <a:spLocks noChangeArrowheads="1"/>
          </p:cNvSpPr>
          <p:nvPr/>
        </p:nvSpPr>
        <p:spPr bwMode="auto">
          <a:xfrm>
            <a:off x="1495425" y="2797175"/>
            <a:ext cx="1771650" cy="881063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sp>
        <p:nvSpPr>
          <p:cNvPr id="248837" name="Rectangle 5"/>
          <p:cNvSpPr>
            <a:spLocks noChangeArrowheads="1"/>
          </p:cNvSpPr>
          <p:nvPr/>
        </p:nvSpPr>
        <p:spPr bwMode="auto">
          <a:xfrm>
            <a:off x="3438525" y="27717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72710" name="Text Box 6"/>
          <p:cNvSpPr txBox="1">
            <a:spLocks noChangeArrowheads="1"/>
          </p:cNvSpPr>
          <p:nvPr/>
        </p:nvSpPr>
        <p:spPr bwMode="auto">
          <a:xfrm>
            <a:off x="3571875" y="2778125"/>
            <a:ext cx="20764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latin typeface="+mj-lt"/>
              </a:rPr>
              <a:t>Review of Routing Cost Calculations</a:t>
            </a:r>
          </a:p>
        </p:txBody>
      </p:sp>
      <p:sp>
        <p:nvSpPr>
          <p:cNvPr id="248839" name="Rectangle 7"/>
          <p:cNvSpPr>
            <a:spLocks noChangeArrowheads="1"/>
          </p:cNvSpPr>
          <p:nvPr/>
        </p:nvSpPr>
        <p:spPr bwMode="auto">
          <a:xfrm>
            <a:off x="3438525" y="1590675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lIns="91436" tIns="45718" rIns="91436" bIns="45718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72712" name="Text Box 8"/>
          <p:cNvSpPr txBox="1">
            <a:spLocks noChangeArrowheads="1"/>
          </p:cNvSpPr>
          <p:nvPr/>
        </p:nvSpPr>
        <p:spPr bwMode="auto">
          <a:xfrm>
            <a:off x="3571875" y="1584325"/>
            <a:ext cx="20764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>
                <a:latin typeface="+mj-lt"/>
              </a:rPr>
              <a:t>Key Components of Item Cost</a:t>
            </a:r>
          </a:p>
        </p:txBody>
      </p:sp>
      <p:sp>
        <p:nvSpPr>
          <p:cNvPr id="72713" name="Text Box 9"/>
          <p:cNvSpPr txBox="1">
            <a:spLocks noChangeArrowheads="1"/>
          </p:cNvSpPr>
          <p:nvPr/>
        </p:nvSpPr>
        <p:spPr bwMode="auto">
          <a:xfrm>
            <a:off x="5915025" y="1565275"/>
            <a:ext cx="1492250" cy="1077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69863" algn="l"/>
              </a:tabLst>
            </a:pPr>
            <a:r>
              <a:rPr lang="en-US" sz="1600" b="1" dirty="0">
                <a:latin typeface="+mj-lt"/>
              </a:rPr>
              <a:t> Material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69863" algn="l"/>
              </a:tabLst>
            </a:pPr>
            <a:r>
              <a:rPr lang="en-US" sz="1600" b="1" dirty="0">
                <a:latin typeface="+mj-lt"/>
              </a:rPr>
              <a:t> Labor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tabLst>
                <a:tab pos="169863" algn="l"/>
              </a:tabLst>
            </a:pPr>
            <a:r>
              <a:rPr lang="en-US" sz="1600" b="1" dirty="0">
                <a:latin typeface="+mj-lt"/>
              </a:rPr>
              <a:t> Burden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0" name="Rectangle 105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Standard Costing Setup</a:t>
            </a:r>
            <a:endParaRPr lang="en-US" smtClean="0"/>
          </a:p>
        </p:txBody>
      </p:sp>
      <p:sp>
        <p:nvSpPr>
          <p:cNvPr id="921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PC-SU-070</a:t>
            </a:r>
            <a:endParaRPr lang="en-US" smtClean="0"/>
          </a:p>
        </p:txBody>
      </p:sp>
      <p:sp>
        <p:nvSpPr>
          <p:cNvPr id="9219" name="AutoShape 1031"/>
          <p:cNvSpPr>
            <a:spLocks noChangeArrowheads="1"/>
          </p:cNvSpPr>
          <p:nvPr/>
        </p:nvSpPr>
        <p:spPr bwMode="auto">
          <a:xfrm>
            <a:off x="6096000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Work Order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Control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9220" name="AutoShape 1032"/>
          <p:cNvCxnSpPr>
            <a:cxnSpLocks noChangeShapeType="1"/>
            <a:stCxn id="9221" idx="3"/>
            <a:endCxn id="9219" idx="1"/>
          </p:cNvCxnSpPr>
          <p:nvPr/>
        </p:nvCxnSpPr>
        <p:spPr bwMode="auto">
          <a:xfrm>
            <a:off x="5505450" y="203200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9221" name="AutoShape 1034"/>
          <p:cNvSpPr>
            <a:spLocks noChangeArrowheads="1"/>
          </p:cNvSpPr>
          <p:nvPr/>
        </p:nvSpPr>
        <p:spPr bwMode="auto">
          <a:xfrm>
            <a:off x="3657600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Inventory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Control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9222" name="AutoShape 1035"/>
          <p:cNvCxnSpPr>
            <a:cxnSpLocks noChangeShapeType="1"/>
            <a:stCxn id="9223" idx="3"/>
            <a:endCxn id="9221" idx="1"/>
          </p:cNvCxnSpPr>
          <p:nvPr/>
        </p:nvCxnSpPr>
        <p:spPr bwMode="auto">
          <a:xfrm>
            <a:off x="3219450" y="2032000"/>
            <a:ext cx="4191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9223" name="AutoShape 1037"/>
          <p:cNvSpPr>
            <a:spLocks noChangeArrowheads="1"/>
          </p:cNvSpPr>
          <p:nvPr/>
        </p:nvSpPr>
        <p:spPr bwMode="auto">
          <a:xfrm>
            <a:off x="1371600" y="15748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latin typeface="+mj-lt"/>
              </a:rPr>
              <a:t>Review 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Accounts</a:t>
            </a:r>
            <a:endParaRPr lang="en-US" sz="1700" b="1">
              <a:latin typeface="+mj-lt"/>
            </a:endParaRPr>
          </a:p>
        </p:txBody>
      </p:sp>
      <p:sp>
        <p:nvSpPr>
          <p:cNvPr id="9224" name="AutoShape 1040"/>
          <p:cNvSpPr>
            <a:spLocks noChangeArrowheads="1"/>
          </p:cNvSpPr>
          <p:nvPr/>
        </p:nvSpPr>
        <p:spPr bwMode="auto">
          <a:xfrm>
            <a:off x="3657600" y="50609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Product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Structure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sp>
        <p:nvSpPr>
          <p:cNvPr id="9225" name="AutoShape 1046"/>
          <p:cNvSpPr>
            <a:spLocks noChangeArrowheads="1"/>
          </p:cNvSpPr>
          <p:nvPr/>
        </p:nvSpPr>
        <p:spPr bwMode="auto">
          <a:xfrm>
            <a:off x="6096000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Work Center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9226" name="AutoShape 1047"/>
          <p:cNvCxnSpPr>
            <a:cxnSpLocks noChangeShapeType="1"/>
            <a:stCxn id="9227" idx="3"/>
            <a:endCxn id="9225" idx="1"/>
          </p:cNvCxnSpPr>
          <p:nvPr/>
        </p:nvCxnSpPr>
        <p:spPr bwMode="auto">
          <a:xfrm>
            <a:off x="5505450" y="378460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9227" name="AutoShape 1048"/>
          <p:cNvSpPr>
            <a:spLocks noChangeArrowheads="1"/>
          </p:cNvSpPr>
          <p:nvPr/>
        </p:nvSpPr>
        <p:spPr bwMode="auto">
          <a:xfrm>
            <a:off x="3657600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Department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9228" name="AutoShape 1051"/>
          <p:cNvCxnSpPr>
            <a:cxnSpLocks noChangeShapeType="1"/>
            <a:stCxn id="9219" idx="2"/>
            <a:endCxn id="9232" idx="0"/>
          </p:cNvCxnSpPr>
          <p:nvPr/>
        </p:nvCxnSpPr>
        <p:spPr bwMode="auto">
          <a:xfrm rot="5400000">
            <a:off x="4248150" y="546100"/>
            <a:ext cx="80010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9229" name="AutoShape 1054"/>
          <p:cNvCxnSpPr>
            <a:cxnSpLocks noChangeShapeType="1"/>
            <a:stCxn id="9225" idx="2"/>
            <a:endCxn id="9234" idx="0"/>
          </p:cNvCxnSpPr>
          <p:nvPr/>
        </p:nvCxnSpPr>
        <p:spPr bwMode="auto">
          <a:xfrm rot="5400000">
            <a:off x="4257675" y="2289175"/>
            <a:ext cx="78105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9231" name="AutoShape 1056"/>
          <p:cNvCxnSpPr>
            <a:cxnSpLocks noChangeShapeType="1"/>
          </p:cNvCxnSpPr>
          <p:nvPr/>
        </p:nvCxnSpPr>
        <p:spPr bwMode="auto">
          <a:xfrm>
            <a:off x="3086100" y="376555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9232" name="AutoShape 1028"/>
          <p:cNvSpPr>
            <a:spLocks noChangeArrowheads="1"/>
          </p:cNvSpPr>
          <p:nvPr/>
        </p:nvSpPr>
        <p:spPr bwMode="auto">
          <a:xfrm>
            <a:off x="1371600" y="332740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Item Data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9233" name="AutoShape 1057"/>
          <p:cNvCxnSpPr>
            <a:cxnSpLocks noChangeShapeType="1"/>
          </p:cNvCxnSpPr>
          <p:nvPr/>
        </p:nvCxnSpPr>
        <p:spPr bwMode="auto">
          <a:xfrm>
            <a:off x="3086100" y="5518150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9234" name="AutoShape 1043"/>
          <p:cNvSpPr>
            <a:spLocks noChangeArrowheads="1"/>
          </p:cNvSpPr>
          <p:nvPr/>
        </p:nvSpPr>
        <p:spPr bwMode="auto">
          <a:xfrm>
            <a:off x="1371600" y="5060950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Routing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mtClean="0"/>
              <a:t>Labor Cost Per Operation</a:t>
            </a:r>
          </a:p>
          <a:p>
            <a:r>
              <a:rPr lang="en-US" smtClean="0"/>
              <a:t>Set-Up Cost = (Set-Up Hrs / Order Qty) x WC Set-Up Rate</a:t>
            </a:r>
            <a:br>
              <a:rPr lang="en-US" smtClean="0"/>
            </a:br>
            <a:r>
              <a:rPr lang="en-US" smtClean="0"/>
              <a:t>Run Cost = Run Hrs x WC Labor Rate</a:t>
            </a:r>
            <a:br>
              <a:rPr lang="en-US" smtClean="0"/>
            </a:br>
            <a:r>
              <a:rPr lang="en-US" smtClean="0"/>
              <a:t>Labor Cost = Set-Up Cost + Run Cost</a:t>
            </a:r>
          </a:p>
          <a:p>
            <a:r>
              <a:rPr lang="en-US" smtClean="0"/>
              <a:t>Labor Burden Cost Per Operation</a:t>
            </a:r>
          </a:p>
          <a:p>
            <a:r>
              <a:rPr lang="en-US" smtClean="0"/>
              <a:t>Set-Up Burden</a:t>
            </a:r>
            <a:br>
              <a:rPr lang="en-US" smtClean="0"/>
            </a:br>
            <a:r>
              <a:rPr lang="en-US" smtClean="0"/>
              <a:t>Burden = (Set-Up Hrs / Order Qty) x WC Lbr Bdn Rate</a:t>
            </a:r>
            <a:br>
              <a:rPr lang="en-US" smtClean="0"/>
            </a:br>
            <a:r>
              <a:rPr lang="en-US" smtClean="0"/>
              <a:t>Burden % = (Set-Up Hrs / Order Qty) x WC Set-Up Rate x WC Lbr Bdn%</a:t>
            </a:r>
          </a:p>
          <a:p>
            <a:r>
              <a:rPr lang="en-US" smtClean="0"/>
              <a:t>Run Cost Burden</a:t>
            </a:r>
            <a:br>
              <a:rPr lang="en-US" smtClean="0"/>
            </a:br>
            <a:r>
              <a:rPr lang="en-US" smtClean="0"/>
              <a:t>Burden = Run Hrs x WC Lbr Bdn Rate</a:t>
            </a:r>
            <a:br>
              <a:rPr lang="en-US" smtClean="0"/>
            </a:br>
            <a:r>
              <a:rPr lang="en-US" smtClean="0"/>
              <a:t>Burden % = Run Hrs x WC Lbr Rate x WC Lbr Bdn%</a:t>
            </a:r>
          </a:p>
          <a:p>
            <a:r>
              <a:rPr lang="en-US" smtClean="0"/>
              <a:t>Machine Burden Cost Per Operation</a:t>
            </a:r>
          </a:p>
          <a:p>
            <a:r>
              <a:rPr lang="en-US" smtClean="0"/>
              <a:t>Set-Up = (Set-Up Hrs / Order Qty) x (Mach / Op) x WC Mach Bdn Rate</a:t>
            </a:r>
            <a:br>
              <a:rPr lang="en-US" smtClean="0"/>
            </a:br>
            <a:r>
              <a:rPr lang="en-US" smtClean="0"/>
              <a:t>Run = Run Hrs x WC Mach Bdn Rate</a:t>
            </a:r>
            <a:endParaRPr lang="en-US" dirty="0" smtClean="0"/>
          </a:p>
        </p:txBody>
      </p:sp>
      <p:sp>
        <p:nvSpPr>
          <p:cNvPr id="73732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Routing Cost Calculations: Review</a:t>
            </a:r>
            <a:endParaRPr lang="en-US" smtClean="0"/>
          </a:p>
        </p:txBody>
      </p:sp>
      <p:sp>
        <p:nvSpPr>
          <p:cNvPr id="7373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PC-SU-580</a:t>
            </a:r>
            <a:endParaRPr lang="en-US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4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Standard Costing Setup</a:t>
            </a:r>
            <a:endParaRPr lang="en-US" smtClean="0"/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PC-SU-080</a:t>
            </a:r>
            <a:endParaRPr lang="en-US" smtClean="0"/>
          </a:p>
        </p:txBody>
      </p:sp>
      <p:sp>
        <p:nvSpPr>
          <p:cNvPr id="10243" name="AutoShape 3"/>
          <p:cNvSpPr>
            <a:spLocks noChangeArrowheads="1"/>
          </p:cNvSpPr>
          <p:nvPr/>
        </p:nvSpPr>
        <p:spPr bwMode="auto">
          <a:xfrm>
            <a:off x="6096000" y="157162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Work Order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Control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10244" name="AutoShape 4"/>
          <p:cNvCxnSpPr>
            <a:cxnSpLocks noChangeShapeType="1"/>
            <a:stCxn id="10245" idx="3"/>
            <a:endCxn id="10243" idx="1"/>
          </p:cNvCxnSpPr>
          <p:nvPr/>
        </p:nvCxnSpPr>
        <p:spPr bwMode="auto">
          <a:xfrm>
            <a:off x="5505450" y="2028825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0245" name="AutoShape 5"/>
          <p:cNvSpPr>
            <a:spLocks noChangeArrowheads="1"/>
          </p:cNvSpPr>
          <p:nvPr/>
        </p:nvSpPr>
        <p:spPr bwMode="auto">
          <a:xfrm>
            <a:off x="3657600" y="157162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latin typeface="+mj-lt"/>
              </a:rPr>
              <a:t>Inventory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Control </a:t>
            </a:r>
            <a:br>
              <a:rPr lang="en-US" sz="1800" b="1">
                <a:latin typeface="+mj-lt"/>
              </a:rPr>
            </a:br>
            <a:r>
              <a:rPr lang="en-US" sz="1700" b="1">
                <a:latin typeface="+mj-lt"/>
              </a:rPr>
              <a:t>(3.24)</a:t>
            </a:r>
          </a:p>
        </p:txBody>
      </p:sp>
      <p:cxnSp>
        <p:nvCxnSpPr>
          <p:cNvPr id="10246" name="AutoShape 6"/>
          <p:cNvCxnSpPr>
            <a:cxnSpLocks noChangeShapeType="1"/>
            <a:stCxn id="10247" idx="3"/>
            <a:endCxn id="10245" idx="1"/>
          </p:cNvCxnSpPr>
          <p:nvPr/>
        </p:nvCxnSpPr>
        <p:spPr bwMode="auto">
          <a:xfrm>
            <a:off x="3219450" y="2028825"/>
            <a:ext cx="4191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0247" name="AutoShape 7"/>
          <p:cNvSpPr>
            <a:spLocks noChangeArrowheads="1"/>
          </p:cNvSpPr>
          <p:nvPr/>
        </p:nvSpPr>
        <p:spPr bwMode="auto">
          <a:xfrm>
            <a:off x="1371600" y="157162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Review 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Accounts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sp>
        <p:nvSpPr>
          <p:cNvPr id="10248" name="AutoShape 8"/>
          <p:cNvSpPr>
            <a:spLocks noChangeArrowheads="1"/>
          </p:cNvSpPr>
          <p:nvPr/>
        </p:nvSpPr>
        <p:spPr bwMode="auto">
          <a:xfrm>
            <a:off x="3657600" y="505777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Product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Structure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sp>
        <p:nvSpPr>
          <p:cNvPr id="10249" name="AutoShape 9"/>
          <p:cNvSpPr>
            <a:spLocks noChangeArrowheads="1"/>
          </p:cNvSpPr>
          <p:nvPr/>
        </p:nvSpPr>
        <p:spPr bwMode="auto">
          <a:xfrm>
            <a:off x="6096000" y="332422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Work Center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10250" name="AutoShape 10"/>
          <p:cNvCxnSpPr>
            <a:cxnSpLocks noChangeShapeType="1"/>
            <a:stCxn id="10251" idx="3"/>
            <a:endCxn id="10249" idx="1"/>
          </p:cNvCxnSpPr>
          <p:nvPr/>
        </p:nvCxnSpPr>
        <p:spPr bwMode="auto">
          <a:xfrm>
            <a:off x="5505450" y="3781425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0251" name="AutoShape 11"/>
          <p:cNvSpPr>
            <a:spLocks noChangeArrowheads="1"/>
          </p:cNvSpPr>
          <p:nvPr/>
        </p:nvSpPr>
        <p:spPr bwMode="auto">
          <a:xfrm>
            <a:off x="3657600" y="332422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Department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10252" name="AutoShape 12"/>
          <p:cNvCxnSpPr>
            <a:cxnSpLocks noChangeShapeType="1"/>
            <a:stCxn id="10243" idx="2"/>
            <a:endCxn id="10256" idx="0"/>
          </p:cNvCxnSpPr>
          <p:nvPr/>
        </p:nvCxnSpPr>
        <p:spPr bwMode="auto">
          <a:xfrm rot="5400000">
            <a:off x="4248150" y="542925"/>
            <a:ext cx="80010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10253" name="AutoShape 13"/>
          <p:cNvCxnSpPr>
            <a:cxnSpLocks noChangeShapeType="1"/>
            <a:stCxn id="10249" idx="2"/>
            <a:endCxn id="10258" idx="0"/>
          </p:cNvCxnSpPr>
          <p:nvPr/>
        </p:nvCxnSpPr>
        <p:spPr bwMode="auto">
          <a:xfrm rot="5400000">
            <a:off x="4257675" y="2286000"/>
            <a:ext cx="781050" cy="47244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10255" name="AutoShape 15"/>
          <p:cNvCxnSpPr>
            <a:cxnSpLocks noChangeShapeType="1"/>
          </p:cNvCxnSpPr>
          <p:nvPr/>
        </p:nvCxnSpPr>
        <p:spPr bwMode="auto">
          <a:xfrm>
            <a:off x="3086100" y="3762375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0256" name="AutoShape 16"/>
          <p:cNvSpPr>
            <a:spLocks noChangeArrowheads="1"/>
          </p:cNvSpPr>
          <p:nvPr/>
        </p:nvSpPr>
        <p:spPr bwMode="auto">
          <a:xfrm>
            <a:off x="1371600" y="332422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Item Data</a:t>
            </a:r>
          </a:p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  <p:cxnSp>
        <p:nvCxnSpPr>
          <p:cNvPr id="10257" name="AutoShape 17"/>
          <p:cNvCxnSpPr>
            <a:cxnSpLocks noChangeShapeType="1"/>
          </p:cNvCxnSpPr>
          <p:nvPr/>
        </p:nvCxnSpPr>
        <p:spPr bwMode="auto">
          <a:xfrm>
            <a:off x="3086100" y="5514975"/>
            <a:ext cx="571500" cy="0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0258" name="AutoShape 18"/>
          <p:cNvSpPr>
            <a:spLocks noChangeArrowheads="1"/>
          </p:cNvSpPr>
          <p:nvPr/>
        </p:nvSpPr>
        <p:spPr bwMode="auto">
          <a:xfrm>
            <a:off x="1371600" y="5057775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43699C"/>
            </a:solidFill>
            <a:round/>
            <a:headEnd/>
            <a:tailEnd/>
          </a:ln>
          <a:effectLst>
            <a:prstShdw prst="shdw17" dist="17961" dir="13500000">
              <a:srgbClr val="283F5E"/>
            </a:prstShdw>
          </a:effectLst>
        </p:spPr>
        <p:txBody>
          <a:bodyPr wrap="none" lIns="91436" tIns="45718" rIns="91436" bIns="45718" anchor="ctr"/>
          <a:lstStyle/>
          <a:p>
            <a:pPr eaLnBrk="0" hangingPunct="0"/>
            <a:r>
              <a:rPr lang="en-US" sz="1800" b="1">
                <a:solidFill>
                  <a:schemeClr val="folHlink"/>
                </a:solidFill>
                <a:latin typeface="+mj-lt"/>
              </a:rPr>
              <a:t>Routing</a:t>
            </a:r>
            <a:br>
              <a:rPr lang="en-US" sz="1800" b="1">
                <a:solidFill>
                  <a:schemeClr val="folHlink"/>
                </a:solidFill>
                <a:latin typeface="+mj-lt"/>
              </a:rPr>
            </a:br>
            <a:r>
              <a:rPr lang="en-US" sz="1800" b="1">
                <a:solidFill>
                  <a:schemeClr val="folHlink"/>
                </a:solidFill>
                <a:latin typeface="+mj-lt"/>
              </a:rPr>
              <a:t>Maintenance</a:t>
            </a:r>
            <a:endParaRPr lang="en-US" sz="1700" b="1">
              <a:solidFill>
                <a:schemeClr val="folHlink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Inventory Control</a:t>
            </a:r>
            <a:endParaRPr lang="en-US" smtClean="0"/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PC-SU-090</a:t>
            </a:r>
            <a:endParaRPr lang="en-US" smtClean="0"/>
          </a:p>
        </p:txBody>
      </p:sp>
      <p:pic>
        <p:nvPicPr>
          <p:cNvPr id="11267" name="Picture 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3413" y="1266825"/>
            <a:ext cx="7869237" cy="3409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1269" name="Text Box 7"/>
          <p:cNvSpPr txBox="1">
            <a:spLocks noChangeArrowheads="1"/>
          </p:cNvSpPr>
          <p:nvPr/>
        </p:nvSpPr>
        <p:spPr bwMode="auto">
          <a:xfrm>
            <a:off x="657225" y="4911725"/>
            <a:ext cx="6775450" cy="12095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82880" tIns="182880" rIns="182880" bIns="182880">
            <a:spAutoFit/>
          </a:bodyPr>
          <a:lstStyle/>
          <a:p>
            <a:pPr algn="l" eaLnBrk="0" hangingPunct="0">
              <a:lnSpc>
                <a:spcPct val="80000"/>
              </a:lnSpc>
              <a:spcBef>
                <a:spcPct val="50000"/>
              </a:spcBef>
              <a:buFontTx/>
              <a:buChar char="•"/>
              <a:tabLst>
                <a:tab pos="112713" algn="l"/>
              </a:tabLst>
              <a:defRPr/>
            </a:pPr>
            <a:r>
              <a:rPr lang="en-US" sz="1300" b="1" dirty="0">
                <a:latin typeface="+mj-lt"/>
              </a:rPr>
              <a:t> Current Cost</a:t>
            </a:r>
            <a:r>
              <a:rPr lang="en-US" sz="1300" dirty="0">
                <a:latin typeface="+mj-lt"/>
              </a:rPr>
              <a:t>: Current cost update method</a:t>
            </a:r>
          </a:p>
          <a:p>
            <a:pPr algn="l" eaLnBrk="0" hangingPunct="0">
              <a:lnSpc>
                <a:spcPct val="80000"/>
              </a:lnSpc>
              <a:spcBef>
                <a:spcPct val="50000"/>
              </a:spcBef>
              <a:buFontTx/>
              <a:buChar char="•"/>
              <a:tabLst>
                <a:tab pos="112713" algn="l"/>
              </a:tabLst>
              <a:defRPr/>
            </a:pPr>
            <a:r>
              <a:rPr lang="en-US" sz="1300" dirty="0">
                <a:latin typeface="+mj-lt"/>
              </a:rPr>
              <a:t> </a:t>
            </a:r>
            <a:r>
              <a:rPr lang="en-US" sz="1300" b="1" dirty="0">
                <a:latin typeface="+mj-lt"/>
              </a:rPr>
              <a:t>Sum LL Costs into </a:t>
            </a:r>
            <a:r>
              <a:rPr lang="en-US" sz="1300" b="1" dirty="0" err="1">
                <a:latin typeface="+mj-lt"/>
              </a:rPr>
              <a:t>Mat’l</a:t>
            </a:r>
            <a:r>
              <a:rPr lang="en-US" sz="1300" b="1" dirty="0">
                <a:latin typeface="+mj-lt"/>
              </a:rPr>
              <a:t> Cost</a:t>
            </a:r>
            <a:r>
              <a:rPr lang="en-US" sz="1300" dirty="0">
                <a:latin typeface="+mj-lt"/>
              </a:rPr>
              <a:t>: Cost of sales calculation; reporting only, not costing</a:t>
            </a:r>
          </a:p>
          <a:p>
            <a:pPr algn="l" eaLnBrk="0" hangingPunct="0">
              <a:lnSpc>
                <a:spcPct val="80000"/>
              </a:lnSpc>
              <a:spcBef>
                <a:spcPct val="50000"/>
              </a:spcBef>
              <a:buFontTx/>
              <a:buChar char="•"/>
              <a:tabLst>
                <a:tab pos="112713" algn="l"/>
              </a:tabLst>
              <a:defRPr/>
            </a:pPr>
            <a:r>
              <a:rPr lang="en-US" sz="1300" dirty="0">
                <a:latin typeface="+mj-lt"/>
              </a:rPr>
              <a:t> </a:t>
            </a:r>
            <a:r>
              <a:rPr lang="en-US" sz="1300" b="1" dirty="0">
                <a:latin typeface="+mj-lt"/>
              </a:rPr>
              <a:t>Current Cost from AP</a:t>
            </a:r>
            <a:r>
              <a:rPr lang="en-US" sz="1300" dirty="0">
                <a:latin typeface="+mj-lt"/>
              </a:rPr>
              <a:t>: If yes, current material cost updated at vouchering</a:t>
            </a:r>
          </a:p>
        </p:txBody>
      </p:sp>
      <p:sp>
        <p:nvSpPr>
          <p:cNvPr id="11270" name="Rectangle 8"/>
          <p:cNvSpPr>
            <a:spLocks noChangeArrowheads="1"/>
          </p:cNvSpPr>
          <p:nvPr/>
        </p:nvSpPr>
        <p:spPr bwMode="auto">
          <a:xfrm>
            <a:off x="908050" y="2601913"/>
            <a:ext cx="3038475" cy="9144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1271" name="AutoShape 10"/>
          <p:cNvCxnSpPr>
            <a:cxnSpLocks noChangeShapeType="1"/>
            <a:stCxn id="11269" idx="1"/>
            <a:endCxn id="11270" idx="1"/>
          </p:cNvCxnSpPr>
          <p:nvPr/>
        </p:nvCxnSpPr>
        <p:spPr bwMode="auto">
          <a:xfrm rot="10800000" flipH="1">
            <a:off x="657224" y="3059114"/>
            <a:ext cx="250825" cy="2457393"/>
          </a:xfrm>
          <a:prstGeom prst="bentConnector3">
            <a:avLst>
              <a:gd name="adj1" fmla="val -91139"/>
            </a:avLst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11272" name="Rectangle 12"/>
          <p:cNvSpPr>
            <a:spLocks noChangeArrowheads="1"/>
          </p:cNvSpPr>
          <p:nvPr/>
        </p:nvSpPr>
        <p:spPr bwMode="auto">
          <a:xfrm>
            <a:off x="1444625" y="3602038"/>
            <a:ext cx="5819775" cy="6858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lIns="91436" tIns="45718" rIns="91436" bIns="45718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8577</TotalTime>
  <Words>1563</Words>
  <Application>Microsoft Office PowerPoint</Application>
  <PresentationFormat>On-screen Show (4:3)</PresentationFormat>
  <Paragraphs>606</Paragraphs>
  <Slides>70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size="77" baseType="lpstr">
      <vt:lpstr>Tahoma</vt:lpstr>
      <vt:lpstr>Arial</vt:lpstr>
      <vt:lpstr>Webdings</vt:lpstr>
      <vt:lpstr>Times New Roman</vt:lpstr>
      <vt:lpstr>Helvetica</vt:lpstr>
      <vt:lpstr>Symbol</vt:lpstr>
      <vt:lpstr>QAD 2010 Template</vt:lpstr>
      <vt:lpstr>Cost Courses</vt:lpstr>
      <vt:lpstr>Course Overview</vt:lpstr>
      <vt:lpstr>Product Costing Topics</vt:lpstr>
      <vt:lpstr>Product Costing Overview</vt:lpstr>
      <vt:lpstr>Standard Costing Set-Up</vt:lpstr>
      <vt:lpstr>Product Costing Topics</vt:lpstr>
      <vt:lpstr>Standard Costing Setup</vt:lpstr>
      <vt:lpstr>Standard Costing Setup</vt:lpstr>
      <vt:lpstr>Inventory Control</vt:lpstr>
      <vt:lpstr>Standard Costing Setup</vt:lpstr>
      <vt:lpstr>Work Order Control</vt:lpstr>
      <vt:lpstr>Hands-On Exercise</vt:lpstr>
      <vt:lpstr>Standard Costing Setup</vt:lpstr>
      <vt:lpstr>Item Planning Maintenance</vt:lpstr>
      <vt:lpstr>Effect of Pur/Mfg Code on Cost</vt:lpstr>
      <vt:lpstr>Hands-On Exercise</vt:lpstr>
      <vt:lpstr>Effect of Phantom Flag Setting</vt:lpstr>
      <vt:lpstr>Effect of Phantom Flag Setting*</vt:lpstr>
      <vt:lpstr>Hands-On Exercise</vt:lpstr>
      <vt:lpstr>Item Cost Maintenance</vt:lpstr>
      <vt:lpstr>Item Overhead Cost Update</vt:lpstr>
      <vt:lpstr>1.4.21 – Item Overhead Cost Update</vt:lpstr>
      <vt:lpstr>Hands-On Exercise</vt:lpstr>
      <vt:lpstr>Standard Costing Setup</vt:lpstr>
      <vt:lpstr>Department Maintenance</vt:lpstr>
      <vt:lpstr>Standard Costing Setup</vt:lpstr>
      <vt:lpstr>Work Center Maintenance</vt:lpstr>
      <vt:lpstr>Hands-On Exercise</vt:lpstr>
      <vt:lpstr>Standard Costing Setup</vt:lpstr>
      <vt:lpstr>Routing Maintenance</vt:lpstr>
      <vt:lpstr>Labor Cost Per Operation</vt:lpstr>
      <vt:lpstr>Labor Burden Cost Per Operation</vt:lpstr>
      <vt:lpstr>Machine Burden Cost Per Operation</vt:lpstr>
      <vt:lpstr>Hands-On Exercise</vt:lpstr>
      <vt:lpstr>Subcontract Cost per Unit</vt:lpstr>
      <vt:lpstr>Subcontract Routing Operation Maint. </vt:lpstr>
      <vt:lpstr>Routing Cost Report</vt:lpstr>
      <vt:lpstr>Item Routing Cost Report</vt:lpstr>
      <vt:lpstr>Hands-On Exercise</vt:lpstr>
      <vt:lpstr>Standard Costing Setup</vt:lpstr>
      <vt:lpstr>Product Structure Maintenance</vt:lpstr>
      <vt:lpstr>Product Structure Maintenance (cont.)</vt:lpstr>
      <vt:lpstr>Engineering Change: Two Options</vt:lpstr>
      <vt:lpstr>Phantom Use-Up Logic*</vt:lpstr>
      <vt:lpstr>Hands-On Exercise</vt:lpstr>
      <vt:lpstr>Effect of Structure Type on Cost*</vt:lpstr>
      <vt:lpstr>Hands-On Exercise</vt:lpstr>
      <vt:lpstr>Reject and Loss Costing</vt:lpstr>
      <vt:lpstr>Loss Costing</vt:lpstr>
      <vt:lpstr>Loss Costing</vt:lpstr>
      <vt:lpstr>Loss Costing – Yield %</vt:lpstr>
      <vt:lpstr>Calculation of Costs for Yield</vt:lpstr>
      <vt:lpstr>Yield Effect on Lower Level Costs</vt:lpstr>
      <vt:lpstr>Effect of Yield Losses on This-Level and Lower-Level Costs</vt:lpstr>
      <vt:lpstr>Hands-On Exercise</vt:lpstr>
      <vt:lpstr>Loss Costing (Scrap%)</vt:lpstr>
      <vt:lpstr>Lower-Level &amp; Total Costs 1 of 2</vt:lpstr>
      <vt:lpstr>Lower-Level &amp; Total Costs 2 of 2</vt:lpstr>
      <vt:lpstr>Hands-On Exercise</vt:lpstr>
      <vt:lpstr>Reject Costing</vt:lpstr>
      <vt:lpstr>Reject Costing</vt:lpstr>
      <vt:lpstr>Hands-On Exercise</vt:lpstr>
      <vt:lpstr>Using Scrap Account</vt:lpstr>
      <vt:lpstr>Formula Maintenance</vt:lpstr>
      <vt:lpstr>Summary</vt:lpstr>
      <vt:lpstr>Components of Item Cost: Material</vt:lpstr>
      <vt:lpstr>Components of Item Cost: Labor</vt:lpstr>
      <vt:lpstr>Components of Item Cost: Burden</vt:lpstr>
      <vt:lpstr>Summary</vt:lpstr>
      <vt:lpstr>Routing Cost Calculations: Review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njm</cp:lastModifiedBy>
  <cp:revision>450</cp:revision>
  <cp:lastPrinted>2000-01-15T00:33:22Z</cp:lastPrinted>
  <dcterms:created xsi:type="dcterms:W3CDTF">1998-03-17T23:27:45Z</dcterms:created>
  <dcterms:modified xsi:type="dcterms:W3CDTF">2011-02-11T19:32:00Z</dcterms:modified>
</cp:coreProperties>
</file>