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39"/>
  </p:notesMasterIdLst>
  <p:sldIdLst>
    <p:sldId id="256" r:id="rId3"/>
    <p:sldId id="258" r:id="rId4"/>
    <p:sldId id="269" r:id="rId5"/>
    <p:sldId id="262" r:id="rId6"/>
    <p:sldId id="270" r:id="rId7"/>
    <p:sldId id="272" r:id="rId8"/>
    <p:sldId id="263" r:id="rId9"/>
    <p:sldId id="271" r:id="rId10"/>
    <p:sldId id="264" r:id="rId11"/>
    <p:sldId id="265" r:id="rId12"/>
    <p:sldId id="273" r:id="rId13"/>
    <p:sldId id="266" r:id="rId14"/>
    <p:sldId id="274" r:id="rId15"/>
    <p:sldId id="276" r:id="rId16"/>
    <p:sldId id="277" r:id="rId17"/>
    <p:sldId id="288" r:id="rId18"/>
    <p:sldId id="289" r:id="rId19"/>
    <p:sldId id="275" r:id="rId20"/>
    <p:sldId id="278" r:id="rId21"/>
    <p:sldId id="279" r:id="rId22"/>
    <p:sldId id="280" r:id="rId23"/>
    <p:sldId id="281" r:id="rId24"/>
    <p:sldId id="283" r:id="rId25"/>
    <p:sldId id="282" r:id="rId26"/>
    <p:sldId id="267" r:id="rId27"/>
    <p:sldId id="284" r:id="rId28"/>
    <p:sldId id="285" r:id="rId29"/>
    <p:sldId id="286" r:id="rId30"/>
    <p:sldId id="292" r:id="rId31"/>
    <p:sldId id="293" r:id="rId32"/>
    <p:sldId id="287" r:id="rId33"/>
    <p:sldId id="290" r:id="rId34"/>
    <p:sldId id="268" r:id="rId35"/>
    <p:sldId id="291" r:id="rId36"/>
    <p:sldId id="294" r:id="rId37"/>
    <p:sldId id="259"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36"/>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autoAdjust="0"/>
    <p:restoredTop sz="86428" autoAdjust="0"/>
  </p:normalViewPr>
  <p:slideViewPr>
    <p:cSldViewPr>
      <p:cViewPr varScale="1">
        <p:scale>
          <a:sx n="76" d="100"/>
          <a:sy n="76" d="100"/>
        </p:scale>
        <p:origin x="-11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847E028C-D46A-4E49-86E1-963FAEA1C3A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9DADFF17-12F6-46B9-8691-6FDC7777D3B7}"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F677036-3599-4427-BCD8-062A064F8F92}" type="slidenum">
              <a:rPr lang="en-US" sz="1200"/>
              <a:pPr algn="r"/>
              <a:t>10</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Each temp-table in the report data set should be emptied before the main program logic is executed. This is necessary since temp-table contents could still be cached on the Application Server from previous client requests.</a:t>
            </a:r>
          </a:p>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78C2F26-687A-47EE-A7D4-B5C0600B0107}" type="slidenum">
              <a:rPr lang="en-US" sz="1200"/>
              <a:pPr algn="r"/>
              <a:t>11</a:t>
            </a:fld>
            <a:endParaRPr 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F42E1B-B3E4-4CDA-A222-C46C1E31544B}" type="slidenum">
              <a:rPr lang="en-US" sz="1200"/>
              <a:pPr algn="r"/>
              <a:t>12</a:t>
            </a:fld>
            <a:endParaRPr 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15B0C1B-07B2-4520-A225-7407F8696254}" type="slidenum">
              <a:rPr lang="en-US" sz="1200"/>
              <a:pPr algn="r"/>
              <a:t>13</a:t>
            </a:fld>
            <a:endParaRPr 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mtClean="0"/>
              <a:t>CreateBufferHeader parameters table included in User Guide and Training Guide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E2EFC4-8987-4190-8CD3-D27115AC80B1}" type="slidenum">
              <a:rPr lang="en-US" sz="1200"/>
              <a:pPr algn="r"/>
              <a:t>14</a:t>
            </a:fld>
            <a:endParaRPr lang="en-US" sz="12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smtClean="0"/>
              <a:t>Either of three predefined procedures can be used to create field metadata. The procedures are similar and have the same effect of creating a metadata record for one field. A description of each is given below.</a:t>
            </a:r>
          </a:p>
          <a:p>
            <a:r>
              <a:rPr lang="en-US" b="1" smtClean="0"/>
              <a:t>CreateField</a:t>
            </a:r>
            <a:r>
              <a:rPr lang="en-US" smtClean="0"/>
              <a:t> — this variant allows the programmer to explicitly pass in the values of each metadata parameter.</a:t>
            </a:r>
          </a:p>
          <a:p>
            <a:r>
              <a:rPr lang="en-US" b="1" smtClean="0"/>
              <a:t>CreateFieldForDBField</a:t>
            </a:r>
            <a:r>
              <a:rPr lang="en-US" smtClean="0"/>
              <a:t> — this variant can be used if the field is similar to one in the business database, in which case some of the metadata parameters will be determined by the system based on the database field. For example, the field label, data type, field format, and lookup name will be driven by the database field.</a:t>
            </a:r>
          </a:p>
          <a:p>
            <a:r>
              <a:rPr lang="en-US" b="1" smtClean="0"/>
              <a:t>CreateFieldLikeDBField</a:t>
            </a:r>
            <a:r>
              <a:rPr lang="en-US" smtClean="0"/>
              <a:t> — this variant is almost identical to CreateFieldForDBField except that it allows the field name of the report field to be different from that of the database field.</a:t>
            </a:r>
          </a:p>
          <a:p>
            <a:r>
              <a:rPr lang="en-US" smtClean="0"/>
              <a:t>The following sections list the input parameters for each of these three procedures</a:t>
            </a:r>
          </a:p>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C5721B2-F0A2-4D98-A2CD-FDC924386B17}" type="slidenum">
              <a:rPr lang="en-US" sz="1200"/>
              <a:pPr algn="r"/>
              <a:t>15</a:t>
            </a:fld>
            <a:endParaRPr 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smtClean="0"/>
              <a:t>For detailed information on the CreateField input parameters, see the User Guide or Training Guide.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r>
              <a:rPr lang="en-US" smtClean="0"/>
              <a:t>For detailed information on the CreateFieldForDBField input parameters, see the User Guide or Training Guide.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US" smtClean="0"/>
              <a:t>For detailed information on the CreateFieldLikeDBField input parameters, see the User Guide or Training Guide.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495C20-E1CD-4AF4-BF77-A5DB2EC00F36}" type="slidenum">
              <a:rPr lang="en-US" sz="1200"/>
              <a:pPr algn="r"/>
              <a:t>18</a:t>
            </a:fld>
            <a:endParaRPr 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612FA16-8B52-4223-9054-133B6B1B567A}" type="slidenum">
              <a:rPr lang="en-US" sz="1200"/>
              <a:pPr algn="r"/>
              <a:t>19</a:t>
            </a:fld>
            <a:endParaRPr lang="en-US" sz="120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1C7D74AA-3631-4810-BEAD-BAC0B9F094CD}"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a:spcBef>
                <a:spcPts val="800"/>
              </a:spcBef>
            </a:pPr>
            <a:r>
              <a:rPr lang="en-US" smtClean="0"/>
              <a:t>This session covers how to develop a Progress proxy data source program and deploy it into the run-time environment.</a:t>
            </a:r>
          </a:p>
          <a:p>
            <a:pPr>
              <a:spcBef>
                <a:spcPts val="800"/>
              </a:spcBef>
            </a:pPr>
            <a:endParaRPr lang="en-US" smtClean="0"/>
          </a:p>
          <a:p>
            <a:pPr>
              <a:spcBef>
                <a:spcPts val="800"/>
              </a:spcBef>
            </a:pPr>
            <a:r>
              <a:rPr lang="en-US" smtClean="0"/>
              <a:t>For details on this topic, see Appendix A of the Reporting Framework User Guide.</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7F15E5A-E5C1-4B3B-A55B-4304ABFDE46B}" type="slidenum">
              <a:rPr lang="en-US" sz="1200"/>
              <a:pPr algn="r"/>
              <a:t>20</a:t>
            </a:fld>
            <a:endParaRPr 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F0757DF-58DF-4C36-AF03-AF9FEF02334E}" type="slidenum">
              <a:rPr lang="en-US" sz="1200"/>
              <a:pPr algn="r"/>
              <a:t>21</a:t>
            </a:fld>
            <a:endParaRPr lang="en-US"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6656EC6-30A3-42F2-B0A0-69518C42FDEA}" type="slidenum">
              <a:rPr lang="en-US" sz="1200"/>
              <a:pPr algn="r"/>
              <a:t>22</a:t>
            </a:fld>
            <a:endParaRPr lang="en-US" sz="12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86BF0A5-E23F-4CCE-A3F0-53F55863400E}" type="slidenum">
              <a:rPr lang="en-US" sz="1200"/>
              <a:pPr algn="r"/>
              <a:t>23</a:t>
            </a:fld>
            <a:endParaRPr lang="en-US" sz="120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A607FE-098B-4960-A5CB-EE7D0D9C8EB0}" type="slidenum">
              <a:rPr lang="en-US" sz="1200"/>
              <a:pPr algn="r"/>
              <a:t>24</a:t>
            </a:fld>
            <a:endParaRPr 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B4EF4FA-87CF-4ED2-8060-B0348744EA1D}" type="slidenum">
              <a:rPr lang="en-US" sz="1200"/>
              <a:pPr algn="r"/>
              <a:t>25</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227960D-300F-4F1E-B70B-E7A3D222AF80}" type="slidenum">
              <a:rPr lang="en-US" sz="1200"/>
              <a:pPr algn="r"/>
              <a:t>26</a:t>
            </a:fld>
            <a:endParaRPr lang="en-US" sz="120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8AFBEB-3EED-4D0C-B4CE-56D89A75E8FA}" type="slidenum">
              <a:rPr lang="en-US" sz="1200"/>
              <a:pPr algn="r"/>
              <a:t>27</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See User Guide or Training Guide for table with details on input parameters for the FillQueryStringVariable function.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80BC2AF-7D10-42F8-A07F-7E7292C978CE}" type="slidenum">
              <a:rPr lang="en-US" sz="1200"/>
              <a:pPr algn="r"/>
              <a:t>28</a:t>
            </a:fld>
            <a:endParaRPr lang="en-US" sz="120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marL="2057400" lvl="4" indent="-228600"/>
            <a:endParaRPr lang="en-US" smtClean="0"/>
          </a:p>
          <a:p>
            <a:pPr marL="2057400" lvl="4" indent="-228600"/>
            <a:r>
              <a:rPr lang="en-US" smtClean="0"/>
              <a:t>NOTE: The QUOTER() function returns the input string wrapped in quotes, and is useful when specifying text in a dynamic query string that must appear quoted in the final query string.</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1C482BF-C98E-4996-A676-743848AD688C}" type="slidenum">
              <a:rPr lang="en-US" sz="1200"/>
              <a:pPr algn="r"/>
              <a:t>29</a:t>
            </a:fld>
            <a:endParaRPr 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pPr>
              <a:spcBef>
                <a:spcPts val="800"/>
              </a:spcBef>
            </a:pPr>
            <a:r>
              <a:rPr lang="en-US" smtClean="0"/>
              <a:t>There are three types of data sources that a report can use: Browse, FinancialAPI, and Progress Program.  Our focus in this session is on developing and deploying a Progress Program – a proxy data source program.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30504BC-6952-440D-BFF2-7D12D1F9AD74}" type="slidenum">
              <a:rPr lang="en-US" sz="1200"/>
              <a:pPr algn="r"/>
              <a:t>30</a:t>
            </a:fld>
            <a:endParaRPr lang="en-US" sz="12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896F9B-7B9C-49FE-B945-6A02D11410AF}" type="slidenum">
              <a:rPr lang="en-US" sz="1200"/>
              <a:pPr algn="r"/>
              <a:t>31</a:t>
            </a:fld>
            <a:endParaRPr lang="en-US"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3B548C-5BA8-44F9-96EA-9AE1258E7997}" type="slidenum">
              <a:rPr lang="en-US" sz="1200"/>
              <a:pPr algn="r"/>
              <a:t>33</a:t>
            </a:fld>
            <a:endParaRPr 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NOTE: If you prefer to physically locate your Progress data source programs in another directory path, that is fine.  Just be sure to realize that at run-time the reporting system will attempt to locate the program using the path com/qad/shell/report/reports/&lt;DataSourceRef&gt;, where &lt;DataSourceRef&gt; is the value in the Data Source Ref field in Report Resource Maintenance.  Therefore, make sure that you name your file accordingly, put your alternate directory into the application server’s propath, and place your data source program in a com/qad/shell/report/reports subdirectory under your alternate location.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DF3F7F3-39BE-4A10-9E65-FDF8962B64FB}" type="slidenum">
              <a:rPr lang="en-US" sz="1200"/>
              <a:pPr algn="r"/>
              <a:t>35</a:t>
            </a:fld>
            <a:endParaRPr lang="en-US" sz="12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4BD6E0A9-E405-49FC-9D42-6C55516C0AEA}" type="slidenum">
              <a:rPr lang="en-US" smtClean="0"/>
              <a:pPr/>
              <a:t>36</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27D09B6-3B9E-4A74-859A-416AA8ED4D76}" type="slidenum">
              <a:rPr lang="en-US" sz="1200"/>
              <a:pPr algn="r"/>
              <a:t>4</a:t>
            </a:fld>
            <a:endParaRPr 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2F86562-A0D9-4618-9174-FCB9A57795EF}" type="slidenum">
              <a:rPr lang="en-US" sz="1200"/>
              <a:pPr algn="r"/>
              <a:t>5</a:t>
            </a:fld>
            <a:endParaRPr 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marL="228600" indent="-228600"/>
            <a:r>
              <a:rPr lang="en-US" smtClean="0"/>
              <a:t>This diagram illustrates the context in which a Progress data source program is run.</a:t>
            </a:r>
          </a:p>
          <a:p>
            <a:pPr marL="228600" indent="-228600"/>
            <a:endParaRPr lang="en-US" smtClean="0"/>
          </a:p>
          <a:p>
            <a:pPr marL="228600" indent="-228600"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D554634-AFD1-4EAF-BA9F-F0858EF5FD13}" type="slidenum">
              <a:rPr lang="en-US" sz="1200"/>
              <a:pPr algn="r"/>
              <a:t>6</a:t>
            </a:fld>
            <a:endParaRPr 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7CF0EC0-E5A4-4C8C-8199-515ED9D135AE}" type="slidenum">
              <a:rPr lang="en-US" sz="1200"/>
              <a:pPr algn="r"/>
              <a:t>7</a:t>
            </a:fld>
            <a:endParaRPr 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mtClean="0"/>
              <a:t>A data source program comprises four blocks of code: </a:t>
            </a:r>
          </a:p>
          <a:p>
            <a:pPr>
              <a:buFontTx/>
              <a:buChar char="•"/>
            </a:pPr>
            <a:r>
              <a:rPr lang="en-US" smtClean="0"/>
              <a:t>A data set definition (consisting of one or more temp-tables) that defines the data set structure for the report</a:t>
            </a:r>
          </a:p>
          <a:p>
            <a:pPr>
              <a:buFontTx/>
              <a:buChar char="•"/>
            </a:pPr>
            <a:r>
              <a:rPr lang="en-US" smtClean="0"/>
              <a:t>Statements to empty the temp-table(s) in the data set</a:t>
            </a:r>
          </a:p>
          <a:p>
            <a:pPr>
              <a:buFontTx/>
              <a:buChar char="•"/>
            </a:pPr>
            <a:r>
              <a:rPr lang="en-US" smtClean="0"/>
              <a:t>Metadata definition that defines attributes for the fields in the data set</a:t>
            </a:r>
          </a:p>
          <a:p>
            <a:pPr>
              <a:buFontTx/>
              <a:buChar char="•"/>
            </a:pPr>
            <a:r>
              <a:rPr lang="en-US" smtClean="0"/>
              <a:t>Data retrieval logic that populates the data set</a:t>
            </a:r>
          </a:p>
          <a:p>
            <a:r>
              <a:rPr lang="en-US" smtClean="0"/>
              <a:t>In order for the program to be invoked properly by RunReport.p, it must have a specific structure. </a:t>
            </a:r>
          </a:p>
          <a:p>
            <a:r>
              <a:rPr lang="en-US" smtClean="0"/>
              <a:t>The sample code illustrates this structure, showing where the four blocks of code should be inserted.</a:t>
            </a:r>
          </a:p>
          <a:p>
            <a:endParaRPr lang="en-US" smtClean="0"/>
          </a:p>
          <a:p>
            <a:r>
              <a:rPr lang="en-US" smtClean="0"/>
              <a:t>NOTE: This code is in the file UserGuideReportSkeleton.p, which is available with the course materials.</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E32E88A-96CA-4806-A372-AF386BAE9C02}" type="slidenum">
              <a:rPr lang="en-US" sz="1200"/>
              <a:pPr algn="r"/>
              <a:t>8</a:t>
            </a:fld>
            <a:endParaRPr lang="en-US"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5BFDFB3-69B7-4BEF-9D7D-6EE4628F2EFD}" type="slidenum">
              <a:rPr lang="en-US" sz="1200"/>
              <a:pPr algn="r"/>
              <a:t>9</a:t>
            </a:fld>
            <a:endParaRPr 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marL="2057400" lvl="4" indent="-228600"/>
            <a:r>
              <a:rPr lang="en-US" smtClean="0"/>
              <a:t>Note: If you want to use some fields in the temp-table as search fields, you must use the same field names in the temp-tables as those in the database.</a:t>
            </a:r>
          </a:p>
          <a:p>
            <a:pPr marL="2057400" lvl="4" indent="-228600"/>
            <a:endParaRPr lang="en-US" smtClean="0"/>
          </a:p>
          <a:p>
            <a:pPr marL="2057400" lvl="4" indent="-228600"/>
            <a:r>
              <a:rPr lang="en-US" smtClean="0"/>
              <a:t>Note: Indexes specified for the temp tables can be used to define unique constraints and the default sort order of the records.</a:t>
            </a:r>
          </a:p>
          <a:p>
            <a:pPr marL="2057400" lvl="4" indent="-228600"/>
            <a:endParaRPr lang="en-US" smtClean="0"/>
          </a:p>
          <a:p>
            <a:pPr marL="2057400" lvl="4" indent="-228600"/>
            <a:r>
              <a:rPr lang="en-US" smtClean="0"/>
              <a:t>Note: There must be a dataset named dsReportResults defined for temp-tables for the program to work, even if they have no relations.</a:t>
            </a:r>
          </a:p>
          <a:p>
            <a:pPr marL="2057400" lvl="4" indent="-228600"/>
            <a:endParaRPr lang="en-US" smtClean="0"/>
          </a:p>
          <a:p>
            <a:pPr marL="2057400" lvl="4" indent="-228600"/>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pitchFamily="34" charset="0"/>
                <a:cs typeface="+mn-cs"/>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4" r:id="rId3"/>
    <p:sldLayoutId id="2147483693" r:id="rId4"/>
    <p:sldLayoutId id="2147483692" r:id="rId5"/>
    <p:sldLayoutId id="2147483691" r:id="rId6"/>
    <p:sldLayoutId id="2147483690" r:id="rId7"/>
    <p:sldLayoutId id="2147483689" r:id="rId8"/>
    <p:sldLayoutId id="2147483688" r:id="rId9"/>
    <p:sldLayoutId id="2147483687" r:id="rId10"/>
    <p:sldLayoutId id="2147483686"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Progress Data Source Program</a:t>
            </a:r>
          </a:p>
        </p:txBody>
      </p:sp>
      <p:sp>
        <p:nvSpPr>
          <p:cNvPr id="3075" name="Rectangle 3"/>
          <p:cNvSpPr>
            <a:spLocks noGrp="1" noChangeArrowheads="1"/>
          </p:cNvSpPr>
          <p:nvPr>
            <p:ph type="body" sz="quarter" idx="10"/>
          </p:nvPr>
        </p:nvSpPr>
        <p:spPr/>
        <p:txBody>
          <a:bodyPr/>
          <a:lstStyle/>
          <a:p>
            <a:pPr eaLnBrk="1" hangingPunct="1"/>
            <a:r>
              <a:rPr lang="en-US" smtClean="0"/>
              <a:t>Reporting Framework Training Course</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2. Table Emptying Code - Example</a:t>
            </a:r>
          </a:p>
        </p:txBody>
      </p:sp>
      <p:sp>
        <p:nvSpPr>
          <p:cNvPr id="33796" name="Text Box 4"/>
          <p:cNvSpPr txBox="1">
            <a:spLocks noChangeArrowheads="1"/>
          </p:cNvSpPr>
          <p:nvPr/>
        </p:nvSpPr>
        <p:spPr bwMode="auto">
          <a:xfrm>
            <a:off x="794658" y="2867025"/>
            <a:ext cx="7543800" cy="124777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endParaRPr lang="en-US" sz="1400" dirty="0">
              <a:latin typeface="Tahoma" pitchFamily="34" charset="0"/>
            </a:endParaRPr>
          </a:p>
          <a:p>
            <a:pPr lvl="4"/>
            <a:r>
              <a:rPr lang="en-US" sz="1400" dirty="0">
                <a:latin typeface="Courier New" pitchFamily="49" charset="0"/>
              </a:rPr>
              <a:t>/* Empty temp-table block */</a:t>
            </a:r>
          </a:p>
          <a:p>
            <a:pPr lvl="4"/>
            <a:r>
              <a:rPr lang="en-US" sz="1400" dirty="0">
                <a:latin typeface="Courier New" pitchFamily="49" charset="0"/>
              </a:rPr>
              <a:t>empty temp-table </a:t>
            </a:r>
            <a:r>
              <a:rPr lang="en-US" sz="1400" dirty="0" err="1">
                <a:latin typeface="Courier New" pitchFamily="49" charset="0"/>
              </a:rPr>
              <a:t>ttSalesHeader</a:t>
            </a:r>
            <a:r>
              <a:rPr lang="en-US" sz="1400" dirty="0">
                <a:latin typeface="Courier New" pitchFamily="49" charset="0"/>
              </a:rPr>
              <a:t> no-error.</a:t>
            </a:r>
          </a:p>
          <a:p>
            <a:pPr lvl="4"/>
            <a:r>
              <a:rPr lang="en-US" sz="1400" dirty="0">
                <a:latin typeface="Courier New" pitchFamily="49" charset="0"/>
              </a:rPr>
              <a:t>empty temp-table </a:t>
            </a:r>
            <a:r>
              <a:rPr lang="en-US" sz="1400" dirty="0" err="1">
                <a:latin typeface="Courier New" pitchFamily="49" charset="0"/>
              </a:rPr>
              <a:t>ttSoLine</a:t>
            </a:r>
            <a:r>
              <a:rPr lang="en-US" sz="1400" dirty="0">
                <a:latin typeface="Courier New" pitchFamily="49" charset="0"/>
              </a:rPr>
              <a:t> no-error.</a:t>
            </a:r>
          </a:p>
          <a:p>
            <a:pPr lvl="4"/>
            <a:endParaRPr lang="en-US" sz="1400" dirty="0">
              <a:latin typeface="Courier New" pitchFamily="49"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pPr eaLnBrk="1" hangingPunct="1">
              <a:lnSpc>
                <a:spcPct val="80000"/>
              </a:lnSpc>
            </a:pPr>
            <a:r>
              <a:rPr lang="en-US" smtClean="0"/>
              <a:t>Performs tasks that are common to all data source programs</a:t>
            </a:r>
          </a:p>
          <a:p>
            <a:pPr lvl="1" eaLnBrk="1" hangingPunct="1">
              <a:lnSpc>
                <a:spcPct val="80000"/>
              </a:lnSpc>
            </a:pPr>
            <a:r>
              <a:rPr lang="en-US" smtClean="0"/>
              <a:t>Initializes Metadata data set</a:t>
            </a:r>
          </a:p>
          <a:p>
            <a:pPr eaLnBrk="1" hangingPunct="1">
              <a:lnSpc>
                <a:spcPct val="80000"/>
              </a:lnSpc>
            </a:pPr>
            <a:r>
              <a:rPr lang="en-US" smtClean="0"/>
              <a:t>Provides utility functions / procedures</a:t>
            </a:r>
          </a:p>
          <a:p>
            <a:pPr lvl="1" eaLnBrk="1" hangingPunct="1">
              <a:lnSpc>
                <a:spcPct val="80000"/>
              </a:lnSpc>
            </a:pPr>
            <a:r>
              <a:rPr lang="en-US" smtClean="0"/>
              <a:t>Makes specific data source program code more succinct</a:t>
            </a:r>
          </a:p>
          <a:p>
            <a:pPr lvl="1" eaLnBrk="1" hangingPunct="1">
              <a:lnSpc>
                <a:spcPct val="80000"/>
              </a:lnSpc>
            </a:pPr>
            <a:r>
              <a:rPr lang="en-US" smtClean="0"/>
              <a:t>e.g. functions to assist in creating metadata</a:t>
            </a:r>
          </a:p>
          <a:p>
            <a:pPr lvl="1" eaLnBrk="1" hangingPunct="1">
              <a:lnSpc>
                <a:spcPct val="80000"/>
              </a:lnSpc>
            </a:pPr>
            <a:r>
              <a:rPr lang="en-US" smtClean="0"/>
              <a:t>e.g. functions to assist with building dynamic filter condition strings for ‘where’ clause.</a:t>
            </a:r>
          </a:p>
          <a:p>
            <a:pPr eaLnBrk="1" hangingPunct="1">
              <a:lnSpc>
                <a:spcPct val="80000"/>
              </a:lnSpc>
            </a:pPr>
            <a:r>
              <a:rPr lang="en-US" smtClean="0"/>
              <a:t>Run as a persistent procedure</a:t>
            </a:r>
          </a:p>
          <a:p>
            <a:pPr lvl="1" eaLnBrk="1" hangingPunct="1">
              <a:lnSpc>
                <a:spcPct val="80000"/>
              </a:lnSpc>
            </a:pPr>
            <a:r>
              <a:rPr lang="en-US" smtClean="0"/>
              <a:t>Handle is passed into data source program as an input parameter</a:t>
            </a:r>
          </a:p>
          <a:p>
            <a:pPr lvl="1" eaLnBrk="1" hangingPunct="1">
              <a:lnSpc>
                <a:spcPct val="80000"/>
              </a:lnSpc>
            </a:pPr>
            <a:endParaRPr lang="en-US" smtClean="0"/>
          </a:p>
          <a:p>
            <a:pPr eaLnBrk="1" hangingPunct="1">
              <a:lnSpc>
                <a:spcPct val="80000"/>
              </a:lnSpc>
            </a:pPr>
            <a:endParaRPr lang="en-US" smtClean="0"/>
          </a:p>
        </p:txBody>
      </p:sp>
      <p:sp>
        <p:nvSpPr>
          <p:cNvPr id="54274" name="Rectangle 2"/>
          <p:cNvSpPr>
            <a:spLocks noGrp="1" noChangeArrowheads="1"/>
          </p:cNvSpPr>
          <p:nvPr>
            <p:ph type="title"/>
          </p:nvPr>
        </p:nvSpPr>
        <p:spPr/>
        <p:txBody>
          <a:bodyPr/>
          <a:lstStyle/>
          <a:p>
            <a:pPr eaLnBrk="1" hangingPunct="1"/>
            <a:r>
              <a:rPr lang="en-US" smtClean="0"/>
              <a:t>ReportHelper.p Program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r>
              <a:rPr lang="en-US" smtClean="0"/>
              <a:t>Needs to fill the metadata output data set</a:t>
            </a:r>
          </a:p>
          <a:p>
            <a:pPr lvl="1" eaLnBrk="1" hangingPunct="1"/>
            <a:r>
              <a:rPr lang="en-US" smtClean="0"/>
              <a:t>Define Buffer Header (for each table)</a:t>
            </a:r>
          </a:p>
          <a:p>
            <a:pPr lvl="2" eaLnBrk="1" hangingPunct="1"/>
            <a:r>
              <a:rPr lang="en-US" smtClean="0"/>
              <a:t>Use </a:t>
            </a:r>
            <a:r>
              <a:rPr lang="en-US" smtClean="0">
                <a:latin typeface="Courier New" pitchFamily="49" charset="0"/>
              </a:rPr>
              <a:t>CreateBufferHeader</a:t>
            </a:r>
            <a:r>
              <a:rPr lang="en-US" smtClean="0"/>
              <a:t> from ReportHelper.p</a:t>
            </a:r>
          </a:p>
          <a:p>
            <a:pPr lvl="1" eaLnBrk="1" hangingPunct="1"/>
            <a:r>
              <a:rPr lang="en-US" smtClean="0"/>
              <a:t>Define Field Metadata</a:t>
            </a:r>
          </a:p>
          <a:p>
            <a:pPr lvl="2" eaLnBrk="1" hangingPunct="1"/>
            <a:r>
              <a:rPr lang="en-US" smtClean="0"/>
              <a:t>Use </a:t>
            </a:r>
            <a:r>
              <a:rPr lang="en-US" smtClean="0">
                <a:latin typeface="Courier New" pitchFamily="49" charset="0"/>
              </a:rPr>
              <a:t>CreateField</a:t>
            </a:r>
            <a:r>
              <a:rPr lang="en-US" smtClean="0"/>
              <a:t> from ReportHelper.p (and similar procedures) </a:t>
            </a:r>
          </a:p>
          <a:p>
            <a:pPr lvl="2" eaLnBrk="1" hangingPunct="1"/>
            <a:r>
              <a:rPr lang="en-US" smtClean="0"/>
              <a:t>Specify Lookups</a:t>
            </a:r>
          </a:p>
          <a:p>
            <a:pPr lvl="2" eaLnBrk="1" hangingPunct="1"/>
            <a:r>
              <a:rPr lang="en-US" smtClean="0"/>
              <a:t>Translation Considerations</a:t>
            </a:r>
          </a:p>
          <a:p>
            <a:pPr lvl="3" eaLnBrk="1" hangingPunct="1"/>
            <a:r>
              <a:rPr lang="en-US" smtClean="0"/>
              <a:t>Field Labels</a:t>
            </a:r>
          </a:p>
          <a:p>
            <a:pPr lvl="3" eaLnBrk="1" hangingPunct="1"/>
            <a:r>
              <a:rPr lang="en-US" smtClean="0"/>
              <a:t>Value Lists</a:t>
            </a:r>
          </a:p>
          <a:p>
            <a:pPr lvl="3" eaLnBrk="1" hangingPunct="1"/>
            <a:r>
              <a:rPr lang="en-US" smtClean="0"/>
              <a:t>Logical-Typed fieldFormat</a:t>
            </a:r>
          </a:p>
        </p:txBody>
      </p:sp>
      <p:sp>
        <p:nvSpPr>
          <p:cNvPr id="35842" name="Rectangle 2"/>
          <p:cNvSpPr>
            <a:spLocks noGrp="1" noChangeArrowheads="1"/>
          </p:cNvSpPr>
          <p:nvPr>
            <p:ph type="title"/>
          </p:nvPr>
        </p:nvSpPr>
        <p:spPr/>
        <p:txBody>
          <a:bodyPr/>
          <a:lstStyle/>
          <a:p>
            <a:pPr eaLnBrk="1" hangingPunct="1"/>
            <a:r>
              <a:rPr lang="en-US" smtClean="0"/>
              <a:t>3. Metadata Definition Code Block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pPr lvl="4">
              <a:lnSpc>
                <a:spcPct val="65000"/>
              </a:lnSpc>
              <a:buFont typeface="Times New Roman" pitchFamily="18" charset="0"/>
              <a:buNone/>
            </a:pPr>
            <a:endParaRPr lang="en-US" sz="1600" dirty="0" smtClean="0"/>
          </a:p>
          <a:p>
            <a:r>
              <a:rPr lang="en-US" dirty="0" err="1" smtClean="0">
                <a:latin typeface="Courier New" pitchFamily="49" charset="0"/>
              </a:rPr>
              <a:t>CreateBufferHeader</a:t>
            </a:r>
            <a:r>
              <a:rPr lang="en-US" dirty="0" smtClean="0"/>
              <a:t> procedure</a:t>
            </a:r>
          </a:p>
          <a:p>
            <a:pPr lvl="1"/>
            <a:r>
              <a:rPr lang="en-US" dirty="0" smtClean="0"/>
              <a:t>Creates the metadata that describes a table</a:t>
            </a:r>
          </a:p>
          <a:p>
            <a:pPr lvl="1"/>
            <a:r>
              <a:rPr lang="en-US" dirty="0" smtClean="0"/>
              <a:t>Must be run once for each temp-table in the report data set</a:t>
            </a:r>
          </a:p>
          <a:p>
            <a:r>
              <a:rPr lang="en-US" dirty="0" smtClean="0"/>
              <a:t>Parameters:</a:t>
            </a:r>
          </a:p>
          <a:p>
            <a:pPr lvl="1"/>
            <a:r>
              <a:rPr lang="en-US" dirty="0" err="1" smtClean="0"/>
              <a:t>tableName</a:t>
            </a:r>
            <a:endParaRPr lang="en-US" dirty="0" smtClean="0"/>
          </a:p>
          <a:p>
            <a:pPr lvl="1"/>
            <a:r>
              <a:rPr lang="en-US" dirty="0" err="1" smtClean="0"/>
              <a:t>tableLabel</a:t>
            </a:r>
            <a:endParaRPr lang="en-US" dirty="0" smtClean="0"/>
          </a:p>
          <a:p>
            <a:r>
              <a:rPr lang="en-US" dirty="0" smtClean="0"/>
              <a:t>Example:</a:t>
            </a:r>
          </a:p>
        </p:txBody>
      </p:sp>
      <p:sp>
        <p:nvSpPr>
          <p:cNvPr id="56322" name="Rectangle 2"/>
          <p:cNvSpPr>
            <a:spLocks noGrp="1" noChangeArrowheads="1"/>
          </p:cNvSpPr>
          <p:nvPr>
            <p:ph type="title"/>
          </p:nvPr>
        </p:nvSpPr>
        <p:spPr/>
        <p:txBody>
          <a:bodyPr/>
          <a:lstStyle/>
          <a:p>
            <a:pPr eaLnBrk="1" hangingPunct="1"/>
            <a:r>
              <a:rPr lang="en-US" smtClean="0"/>
              <a:t>Metadata: Using CreateBufferHeader</a:t>
            </a:r>
          </a:p>
        </p:txBody>
      </p:sp>
      <p:sp>
        <p:nvSpPr>
          <p:cNvPr id="56326" name="Text Box 6"/>
          <p:cNvSpPr txBox="1">
            <a:spLocks noChangeArrowheads="1"/>
          </p:cNvSpPr>
          <p:nvPr/>
        </p:nvSpPr>
        <p:spPr bwMode="auto">
          <a:xfrm>
            <a:off x="718456" y="4965700"/>
            <a:ext cx="7696200" cy="6731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600" dirty="0">
                <a:latin typeface="Courier New" pitchFamily="49" charset="0"/>
              </a:rPr>
              <a:t>run </a:t>
            </a:r>
            <a:r>
              <a:rPr lang="en-US" sz="1600" dirty="0" err="1">
                <a:latin typeface="Courier New" pitchFamily="49" charset="0"/>
              </a:rPr>
              <a:t>CreateBufferHeader</a:t>
            </a:r>
            <a:r>
              <a:rPr lang="en-US" sz="1600" dirty="0">
                <a:latin typeface="Courier New" pitchFamily="49" charset="0"/>
              </a:rPr>
              <a:t> in </a:t>
            </a:r>
            <a:r>
              <a:rPr lang="en-US" sz="1600" dirty="0" err="1">
                <a:latin typeface="Courier New" pitchFamily="49" charset="0"/>
              </a:rPr>
              <a:t>reportHandle</a:t>
            </a:r>
            <a:r>
              <a:rPr lang="en-US" sz="1600" dirty="0">
                <a:latin typeface="Courier New" pitchFamily="49" charset="0"/>
              </a:rPr>
              <a:t> </a:t>
            </a:r>
          </a:p>
          <a:p>
            <a:pPr lvl="4"/>
            <a:r>
              <a:rPr lang="en-US" sz="1600" dirty="0">
                <a:latin typeface="Courier New" pitchFamily="49" charset="0"/>
              </a:rPr>
              <a:t>(</a:t>
            </a:r>
            <a:r>
              <a:rPr lang="en-US" sz="1600" dirty="0">
                <a:latin typeface="Tahoma" pitchFamily="34" charset="0"/>
              </a:rPr>
              <a:t>"</a:t>
            </a:r>
            <a:r>
              <a:rPr lang="en-US" sz="1600" dirty="0" err="1">
                <a:latin typeface="Courier New" pitchFamily="49" charset="0"/>
              </a:rPr>
              <a:t>ttSalesHeader</a:t>
            </a:r>
            <a:r>
              <a:rPr lang="en-US" sz="1600" dirty="0">
                <a:latin typeface="Tahoma" pitchFamily="34" charset="0"/>
              </a:rPr>
              <a:t>"</a:t>
            </a:r>
            <a:r>
              <a:rPr lang="en-US" sz="1600" dirty="0">
                <a:latin typeface="Courier New" pitchFamily="49" charset="0"/>
              </a:rPr>
              <a:t>, "Sales Orders").</a:t>
            </a:r>
          </a:p>
        </p:txBody>
      </p:sp>
      <p:sp>
        <p:nvSpPr>
          <p:cNvPr id="56327" name="Rectangle 3"/>
          <p:cNvSpPr>
            <a:spLocks noChangeArrowheads="1"/>
          </p:cNvSpPr>
          <p:nvPr/>
        </p:nvSpPr>
        <p:spPr bwMode="auto">
          <a:xfrm>
            <a:off x="533400" y="4191000"/>
            <a:ext cx="8153400" cy="1600200"/>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a:latin typeface="Tahoma"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normAutofit/>
          </a:bodyPr>
          <a:lstStyle/>
          <a:p>
            <a:pPr lvl="4">
              <a:buFont typeface="Times New Roman" pitchFamily="18" charset="0"/>
              <a:buNone/>
            </a:pPr>
            <a:endParaRPr lang="en-US" sz="1600" smtClean="0"/>
          </a:p>
          <a:p>
            <a:r>
              <a:rPr lang="en-US" sz="2400" smtClean="0">
                <a:latin typeface="Courier New" pitchFamily="49" charset="0"/>
              </a:rPr>
              <a:t>CreateField</a:t>
            </a:r>
            <a:r>
              <a:rPr lang="en-US" sz="2400" smtClean="0"/>
              <a:t> procedures</a:t>
            </a:r>
          </a:p>
          <a:p>
            <a:pPr lvl="1"/>
            <a:r>
              <a:rPr lang="en-US" sz="2000" smtClean="0"/>
              <a:t>Create the metadata that describes a field</a:t>
            </a:r>
          </a:p>
          <a:p>
            <a:pPr lvl="1"/>
            <a:r>
              <a:rPr lang="en-US" sz="2000" smtClean="0"/>
              <a:t>Three variants:</a:t>
            </a:r>
          </a:p>
          <a:p>
            <a:pPr lvl="2"/>
            <a:r>
              <a:rPr lang="en-US" sz="2000" smtClean="0">
                <a:latin typeface="Courier New" pitchFamily="49" charset="0"/>
              </a:rPr>
              <a:t>CreateField</a:t>
            </a:r>
            <a:r>
              <a:rPr lang="en-US" sz="2000" smtClean="0"/>
              <a:t> - allows the programmer to explicitly pass in the values of each metadata parameter.</a:t>
            </a:r>
          </a:p>
          <a:p>
            <a:pPr lvl="2"/>
            <a:r>
              <a:rPr lang="en-US" sz="2000" smtClean="0">
                <a:latin typeface="Courier New" pitchFamily="49" charset="0"/>
              </a:rPr>
              <a:t>CreateFieldForDBField</a:t>
            </a:r>
            <a:r>
              <a:rPr lang="en-US" sz="2000" smtClean="0"/>
              <a:t> - can be used if the field is similar to one in the business database</a:t>
            </a:r>
          </a:p>
          <a:p>
            <a:pPr lvl="3"/>
            <a:r>
              <a:rPr lang="en-US" sz="1600" smtClean="0"/>
              <a:t>Some metadata parameters will be determined by the system based on the database field. </a:t>
            </a:r>
          </a:p>
          <a:p>
            <a:pPr lvl="3"/>
            <a:r>
              <a:rPr lang="en-US" sz="1600" smtClean="0"/>
              <a:t>e.g. field label, data type, field format, and lookup name</a:t>
            </a:r>
          </a:p>
          <a:p>
            <a:pPr lvl="2"/>
            <a:r>
              <a:rPr lang="en-US" sz="2000" smtClean="0">
                <a:latin typeface="Courier New" pitchFamily="49" charset="0"/>
              </a:rPr>
              <a:t>CreateFieldLikeDBField</a:t>
            </a:r>
            <a:r>
              <a:rPr lang="en-US" sz="2000" smtClean="0"/>
              <a:t> - similar to </a:t>
            </a:r>
            <a:r>
              <a:rPr lang="en-US" sz="2000" smtClean="0">
                <a:latin typeface="Courier New" pitchFamily="49" charset="0"/>
              </a:rPr>
              <a:t>CreateFieldForDBField</a:t>
            </a:r>
            <a:r>
              <a:rPr lang="en-US" sz="2000" smtClean="0"/>
              <a:t> </a:t>
            </a:r>
          </a:p>
          <a:p>
            <a:pPr lvl="3"/>
            <a:r>
              <a:rPr lang="en-US" sz="1600" smtClean="0"/>
              <a:t>Allows the field name of the report field to be different from that of the database field.</a:t>
            </a:r>
          </a:p>
          <a:p>
            <a:pPr lvl="1"/>
            <a:endParaRPr lang="en-US" sz="2000" smtClean="0"/>
          </a:p>
        </p:txBody>
      </p:sp>
      <p:sp>
        <p:nvSpPr>
          <p:cNvPr id="60418" name="Rectangle 2"/>
          <p:cNvSpPr>
            <a:spLocks noGrp="1" noChangeArrowheads="1"/>
          </p:cNvSpPr>
          <p:nvPr>
            <p:ph type="title"/>
          </p:nvPr>
        </p:nvSpPr>
        <p:spPr/>
        <p:txBody>
          <a:bodyPr/>
          <a:lstStyle/>
          <a:p>
            <a:pPr eaLnBrk="1" hangingPunct="1"/>
            <a:r>
              <a:rPr lang="en-US" smtClean="0"/>
              <a:t>Metadata: Using CreateField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sz="half" idx="1"/>
          </p:nvPr>
        </p:nvSpPr>
        <p:spPr>
          <a:xfrm>
            <a:off x="457200" y="899404"/>
            <a:ext cx="7315200" cy="5416730"/>
          </a:xfrm>
        </p:spPr>
        <p:txBody>
          <a:bodyPr>
            <a:normAutofit/>
          </a:bodyPr>
          <a:lstStyle/>
          <a:p>
            <a:pPr lvl="4">
              <a:buFont typeface="Times New Roman" pitchFamily="18" charset="0"/>
              <a:buNone/>
            </a:pPr>
            <a:endParaRPr lang="en-US" dirty="0" smtClean="0"/>
          </a:p>
          <a:p>
            <a:r>
              <a:rPr lang="en-US" dirty="0" err="1" smtClean="0"/>
              <a:t>CreateField</a:t>
            </a:r>
            <a:r>
              <a:rPr lang="en-US" dirty="0" smtClean="0"/>
              <a:t> input parameters include:</a:t>
            </a:r>
          </a:p>
          <a:p>
            <a:pPr lvl="1">
              <a:buFont typeface="Arial" pitchFamily="34" charset="0"/>
              <a:buChar char="•"/>
            </a:pPr>
            <a:endParaRPr lang="en-US" dirty="0" smtClean="0"/>
          </a:p>
          <a:p>
            <a:pPr lvl="1">
              <a:buFont typeface="Arial" pitchFamily="34" charset="0"/>
              <a:buChar char="•"/>
            </a:pPr>
            <a:r>
              <a:rPr lang="en-US" dirty="0" err="1" smtClean="0"/>
              <a:t>bufferName</a:t>
            </a:r>
            <a:endParaRPr lang="en-US" dirty="0" smtClean="0"/>
          </a:p>
          <a:p>
            <a:pPr lvl="1">
              <a:buFont typeface="Arial" pitchFamily="34" charset="0"/>
              <a:buChar char="•"/>
            </a:pPr>
            <a:r>
              <a:rPr lang="en-US" dirty="0" err="1" smtClean="0"/>
              <a:t>fieldName</a:t>
            </a:r>
            <a:endParaRPr lang="en-US" dirty="0" smtClean="0"/>
          </a:p>
          <a:p>
            <a:pPr lvl="1">
              <a:buFont typeface="Arial" pitchFamily="34" charset="0"/>
              <a:buChar char="•"/>
            </a:pPr>
            <a:r>
              <a:rPr lang="en-US" dirty="0" err="1" smtClean="0"/>
              <a:t>fieldLabel</a:t>
            </a:r>
            <a:endParaRPr lang="en-US" dirty="0" smtClean="0"/>
          </a:p>
          <a:p>
            <a:pPr lvl="1">
              <a:buFont typeface="Arial" pitchFamily="34" charset="0"/>
              <a:buChar char="•"/>
            </a:pPr>
            <a:r>
              <a:rPr lang="en-US" dirty="0" err="1" smtClean="0"/>
              <a:t>dataType</a:t>
            </a:r>
            <a:endParaRPr lang="en-US" dirty="0" smtClean="0"/>
          </a:p>
          <a:p>
            <a:pPr lvl="1">
              <a:buFont typeface="Arial" pitchFamily="34" charset="0"/>
              <a:buChar char="•"/>
            </a:pPr>
            <a:r>
              <a:rPr lang="en-US" dirty="0" err="1" smtClean="0"/>
              <a:t>fieldFormat</a:t>
            </a:r>
            <a:endParaRPr lang="en-US" dirty="0" smtClean="0"/>
          </a:p>
          <a:p>
            <a:pPr lvl="1">
              <a:buFont typeface="Arial" pitchFamily="34" charset="0"/>
              <a:buChar char="•"/>
            </a:pPr>
            <a:r>
              <a:rPr lang="en-US" dirty="0" err="1" smtClean="0"/>
              <a:t>lookupName</a:t>
            </a:r>
            <a:endParaRPr lang="en-US" dirty="0" smtClean="0"/>
          </a:p>
          <a:p>
            <a:pPr lvl="1">
              <a:buFont typeface="Arial" pitchFamily="34" charset="0"/>
              <a:buChar char="•"/>
            </a:pPr>
            <a:r>
              <a:rPr lang="en-US" dirty="0" err="1" smtClean="0"/>
              <a:t>isSearchField</a:t>
            </a:r>
            <a:endParaRPr lang="en-US" dirty="0" smtClean="0"/>
          </a:p>
          <a:p>
            <a:pPr lvl="1">
              <a:buFont typeface="Arial" pitchFamily="34" charset="0"/>
              <a:buChar char="•"/>
            </a:pPr>
            <a:r>
              <a:rPr lang="en-US" dirty="0" err="1" smtClean="0"/>
              <a:t>isReadOnlySearch</a:t>
            </a:r>
            <a:endParaRPr lang="en-US" dirty="0" smtClean="0"/>
          </a:p>
          <a:p>
            <a:pPr lvl="1">
              <a:buFont typeface="Arial" pitchFamily="34" charset="0"/>
              <a:buChar char="•"/>
            </a:pPr>
            <a:r>
              <a:rPr lang="en-US" dirty="0" err="1" smtClean="0"/>
              <a:t>isVisible</a:t>
            </a:r>
            <a:endParaRPr lang="en-US" dirty="0" smtClean="0"/>
          </a:p>
          <a:p>
            <a:pPr lvl="1"/>
            <a:endParaRPr lang="en-US" dirty="0" smtClean="0"/>
          </a:p>
        </p:txBody>
      </p:sp>
      <p:sp>
        <p:nvSpPr>
          <p:cNvPr id="7" name="Content Placeholder 6"/>
          <p:cNvSpPr>
            <a:spLocks noGrp="1"/>
          </p:cNvSpPr>
          <p:nvPr>
            <p:ph sz="half" idx="2"/>
          </p:nvPr>
        </p:nvSpPr>
        <p:spPr/>
        <p:txBody>
          <a:bodyPr/>
          <a:lstStyle/>
          <a:p>
            <a:endParaRPr lang="en-US" sz="2400" dirty="0" smtClean="0"/>
          </a:p>
          <a:p>
            <a:endParaRPr lang="en-US" sz="2400" dirty="0" smtClean="0"/>
          </a:p>
          <a:p>
            <a:endParaRPr lang="en-US" sz="2400" dirty="0" smtClean="0"/>
          </a:p>
          <a:p>
            <a:r>
              <a:rPr lang="en-US" sz="2400" dirty="0" err="1" smtClean="0"/>
              <a:t>isSingleEntry</a:t>
            </a:r>
            <a:endParaRPr lang="en-US" sz="2400" dirty="0" smtClean="0"/>
          </a:p>
          <a:p>
            <a:r>
              <a:rPr lang="en-US" sz="2400" dirty="0" err="1" smtClean="0"/>
              <a:t>isOperatorChangeable</a:t>
            </a:r>
            <a:endParaRPr lang="en-US" sz="2400" dirty="0" smtClean="0"/>
          </a:p>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p>
          <a:p>
            <a:endParaRPr lang="en-US" dirty="0" smtClean="0"/>
          </a:p>
          <a:p>
            <a:endParaRPr lang="en-US" dirty="0"/>
          </a:p>
        </p:txBody>
      </p:sp>
      <p:sp>
        <p:nvSpPr>
          <p:cNvPr id="62466" name="Rectangle 2"/>
          <p:cNvSpPr>
            <a:spLocks noGrp="1" noChangeArrowheads="1"/>
          </p:cNvSpPr>
          <p:nvPr>
            <p:ph type="title"/>
          </p:nvPr>
        </p:nvSpPr>
        <p:spPr/>
        <p:txBody>
          <a:bodyPr/>
          <a:lstStyle/>
          <a:p>
            <a:pPr eaLnBrk="1" hangingPunct="1"/>
            <a:r>
              <a:rPr lang="en-US" smtClean="0"/>
              <a:t>Metadata: CreateField</a:t>
            </a:r>
          </a:p>
        </p:txBody>
      </p:sp>
      <p:sp>
        <p:nvSpPr>
          <p:cNvPr id="62469" name="Rectangle 3"/>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342900" indent="-342900">
              <a:lnSpc>
                <a:spcPct val="90000"/>
              </a:lnSpc>
              <a:spcBef>
                <a:spcPct val="30000"/>
              </a:spcBef>
              <a:buClr>
                <a:srgbClr val="890C4C"/>
              </a:buClr>
              <a:buFont typeface="Webdings" pitchFamily="18" charset="2"/>
              <a:buChar char="5"/>
            </a:pPr>
            <a:endParaRPr lang="en-US" sz="2800">
              <a:latin typeface="Tahoma" pitchFamily="34" charset="0"/>
            </a:endParaRPr>
          </a:p>
          <a:p>
            <a:pPr marL="342900" indent="-342900">
              <a:lnSpc>
                <a:spcPct val="9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sz="half" idx="1"/>
          </p:nvPr>
        </p:nvSpPr>
        <p:spPr>
          <a:xfrm>
            <a:off x="457200" y="899404"/>
            <a:ext cx="7696200" cy="5416730"/>
          </a:xfrm>
        </p:spPr>
        <p:txBody>
          <a:bodyPr>
            <a:normAutofit/>
          </a:bodyPr>
          <a:lstStyle/>
          <a:p>
            <a:r>
              <a:rPr lang="en-US" dirty="0" err="1" smtClean="0"/>
              <a:t>CreateFieldForDBField</a:t>
            </a:r>
            <a:r>
              <a:rPr lang="en-US" dirty="0" smtClean="0"/>
              <a:t> parameters include:</a:t>
            </a:r>
          </a:p>
          <a:p>
            <a:pPr lvl="1">
              <a:buFont typeface="Arial" pitchFamily="34" charset="0"/>
              <a:buChar char="•"/>
            </a:pPr>
            <a:r>
              <a:rPr lang="en-US" dirty="0" err="1" smtClean="0"/>
              <a:t>bufferName</a:t>
            </a:r>
            <a:endParaRPr lang="en-US" dirty="0" smtClean="0"/>
          </a:p>
          <a:p>
            <a:pPr lvl="1">
              <a:buFont typeface="Arial" pitchFamily="34" charset="0"/>
              <a:buChar char="•"/>
            </a:pPr>
            <a:r>
              <a:rPr lang="en-US" dirty="0" err="1" smtClean="0"/>
              <a:t>tableName</a:t>
            </a:r>
            <a:endParaRPr lang="en-US" dirty="0" smtClean="0"/>
          </a:p>
          <a:p>
            <a:pPr lvl="1">
              <a:buFont typeface="Arial" pitchFamily="34" charset="0"/>
              <a:buChar char="•"/>
            </a:pPr>
            <a:r>
              <a:rPr lang="en-US" dirty="0" err="1" smtClean="0"/>
              <a:t>fieldName</a:t>
            </a:r>
            <a:endParaRPr lang="en-US" dirty="0" smtClean="0"/>
          </a:p>
          <a:p>
            <a:pPr lvl="1">
              <a:buFont typeface="Arial" pitchFamily="34" charset="0"/>
              <a:buChar char="•"/>
            </a:pPr>
            <a:r>
              <a:rPr lang="en-US" dirty="0" err="1" smtClean="0"/>
              <a:t>isSearchField</a:t>
            </a:r>
            <a:endParaRPr lang="en-US" dirty="0" smtClean="0"/>
          </a:p>
          <a:p>
            <a:pPr lvl="1">
              <a:buFont typeface="Arial" pitchFamily="34" charset="0"/>
              <a:buChar char="•"/>
            </a:pPr>
            <a:r>
              <a:rPr lang="en-US" dirty="0" err="1" smtClean="0"/>
              <a:t>isReadOnlySearch</a:t>
            </a:r>
            <a:endParaRPr lang="en-US" dirty="0" smtClean="0"/>
          </a:p>
          <a:p>
            <a:pPr lvl="1">
              <a:buFont typeface="Arial" pitchFamily="34" charset="0"/>
              <a:buChar char="•"/>
            </a:pPr>
            <a:r>
              <a:rPr lang="en-US" dirty="0" err="1" smtClean="0"/>
              <a:t>isVisible</a:t>
            </a:r>
            <a:endParaRPr lang="en-US" dirty="0" smtClean="0"/>
          </a:p>
          <a:p>
            <a:pPr lvl="1">
              <a:buFont typeface="Arial" pitchFamily="34" charset="0"/>
              <a:buChar char="•"/>
            </a:pPr>
            <a:r>
              <a:rPr lang="en-US" dirty="0" err="1" smtClean="0"/>
              <a:t>isSingleEntry</a:t>
            </a:r>
            <a:endParaRPr lang="en-US" dirty="0" smtClean="0"/>
          </a:p>
          <a:p>
            <a:pPr lvl="1">
              <a:buFont typeface="Arial" pitchFamily="34" charset="0"/>
              <a:buChar char="•"/>
            </a:pPr>
            <a:r>
              <a:rPr lang="en-US" dirty="0" err="1" smtClean="0"/>
              <a:t>isOperatorChangeable</a:t>
            </a:r>
            <a:endParaRPr lang="en-US" dirty="0" smtClean="0"/>
          </a:p>
          <a:p>
            <a:pPr lvl="1">
              <a:buFont typeface="Arial" pitchFamily="34" charset="0"/>
              <a:buChar char="•"/>
            </a:pPr>
            <a:r>
              <a:rPr lang="en-US" dirty="0" err="1" smtClean="0"/>
              <a:t>isRequiredCondition</a:t>
            </a:r>
            <a:endParaRPr lang="en-US" dirty="0" smtClean="0"/>
          </a:p>
          <a:p>
            <a:pPr lvl="1">
              <a:buFont typeface="Arial" pitchFamily="34" charset="0"/>
              <a:buChar char="•"/>
            </a:pPr>
            <a:r>
              <a:rPr lang="en-US" dirty="0" err="1" smtClean="0"/>
              <a:t>isEditable</a:t>
            </a:r>
            <a:endParaRPr lang="en-US" dirty="0" smtClean="0"/>
          </a:p>
          <a:p>
            <a:pPr lvl="1"/>
            <a:endParaRPr lang="en-US" dirty="0" smtClean="0"/>
          </a:p>
        </p:txBody>
      </p:sp>
      <p:sp>
        <p:nvSpPr>
          <p:cNvPr id="5" name="Content Placeholder 4"/>
          <p:cNvSpPr>
            <a:spLocks noGrp="1"/>
          </p:cNvSpPr>
          <p:nvPr>
            <p:ph sz="half" idx="2"/>
          </p:nvPr>
        </p:nvSpPr>
        <p:spPr/>
        <p:txBody>
          <a:bodyPr>
            <a:normAutofit/>
          </a:bodyPr>
          <a:lstStyle/>
          <a:p>
            <a:endParaRPr lang="en-US" sz="2400" dirty="0" smtClean="0"/>
          </a:p>
          <a:p>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4994" name="Rectangle 2"/>
          <p:cNvSpPr>
            <a:spLocks noGrp="1" noChangeArrowheads="1"/>
          </p:cNvSpPr>
          <p:nvPr>
            <p:ph type="title"/>
          </p:nvPr>
        </p:nvSpPr>
        <p:spPr/>
        <p:txBody>
          <a:bodyPr/>
          <a:lstStyle/>
          <a:p>
            <a:r>
              <a:rPr lang="en-US" smtClean="0"/>
              <a:t>Metadata: CreateFieldForDBField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sz="half" idx="1"/>
          </p:nvPr>
        </p:nvSpPr>
        <p:spPr>
          <a:xfrm>
            <a:off x="457200" y="899404"/>
            <a:ext cx="8229600" cy="5416730"/>
          </a:xfrm>
        </p:spPr>
        <p:txBody>
          <a:bodyPr>
            <a:normAutofit/>
          </a:bodyPr>
          <a:lstStyle/>
          <a:p>
            <a:pPr>
              <a:lnSpc>
                <a:spcPct val="80000"/>
              </a:lnSpc>
            </a:pPr>
            <a:r>
              <a:rPr lang="en-US" dirty="0" err="1" smtClean="0"/>
              <a:t>CreateFieldLikeDBField</a:t>
            </a:r>
            <a:r>
              <a:rPr lang="en-US" dirty="0" smtClean="0"/>
              <a:t> parameters include:</a:t>
            </a:r>
          </a:p>
          <a:p>
            <a:pPr lvl="1">
              <a:lnSpc>
                <a:spcPct val="80000"/>
              </a:lnSpc>
              <a:buFont typeface="Arial" pitchFamily="34" charset="0"/>
              <a:buChar char="•"/>
            </a:pPr>
            <a:endParaRPr lang="en-US" dirty="0" smtClean="0"/>
          </a:p>
          <a:p>
            <a:pPr lvl="1">
              <a:lnSpc>
                <a:spcPct val="80000"/>
              </a:lnSpc>
              <a:buFont typeface="Arial" pitchFamily="34" charset="0"/>
              <a:buChar char="•"/>
            </a:pPr>
            <a:r>
              <a:rPr lang="en-US" dirty="0" err="1" smtClean="0"/>
              <a:t>bufferName</a:t>
            </a:r>
            <a:endParaRPr lang="en-US" dirty="0" smtClean="0"/>
          </a:p>
          <a:p>
            <a:pPr lvl="1">
              <a:lnSpc>
                <a:spcPct val="80000"/>
              </a:lnSpc>
              <a:buFont typeface="Arial" pitchFamily="34" charset="0"/>
              <a:buChar char="•"/>
            </a:pPr>
            <a:r>
              <a:rPr lang="en-US" dirty="0" err="1" smtClean="0"/>
              <a:t>fName</a:t>
            </a:r>
            <a:endParaRPr lang="en-US" dirty="0" smtClean="0"/>
          </a:p>
          <a:p>
            <a:pPr lvl="1">
              <a:lnSpc>
                <a:spcPct val="80000"/>
              </a:lnSpc>
              <a:buFont typeface="Arial" pitchFamily="34" charset="0"/>
              <a:buChar char="•"/>
            </a:pPr>
            <a:r>
              <a:rPr lang="en-US" dirty="0" err="1" smtClean="0"/>
              <a:t>tableName</a:t>
            </a:r>
            <a:endParaRPr lang="en-US" dirty="0" smtClean="0"/>
          </a:p>
          <a:p>
            <a:pPr lvl="1">
              <a:lnSpc>
                <a:spcPct val="80000"/>
              </a:lnSpc>
              <a:buFont typeface="Arial" pitchFamily="34" charset="0"/>
              <a:buChar char="•"/>
            </a:pPr>
            <a:r>
              <a:rPr lang="en-US" dirty="0" err="1" smtClean="0"/>
              <a:t>fieldName</a:t>
            </a:r>
            <a:endParaRPr lang="en-US" dirty="0" smtClean="0"/>
          </a:p>
          <a:p>
            <a:pPr lvl="1">
              <a:lnSpc>
                <a:spcPct val="80000"/>
              </a:lnSpc>
              <a:buFont typeface="Arial" pitchFamily="34" charset="0"/>
              <a:buChar char="•"/>
            </a:pPr>
            <a:r>
              <a:rPr lang="en-US" dirty="0" err="1" smtClean="0"/>
              <a:t>isSearchField</a:t>
            </a:r>
            <a:endParaRPr lang="en-US" dirty="0" smtClean="0"/>
          </a:p>
          <a:p>
            <a:pPr lvl="1">
              <a:lnSpc>
                <a:spcPct val="80000"/>
              </a:lnSpc>
              <a:buFont typeface="Arial" pitchFamily="34" charset="0"/>
              <a:buChar char="•"/>
            </a:pPr>
            <a:r>
              <a:rPr lang="en-US" dirty="0" err="1" smtClean="0"/>
              <a:t>isReadOnlySearch</a:t>
            </a:r>
            <a:endParaRPr lang="en-US" dirty="0" smtClean="0"/>
          </a:p>
          <a:p>
            <a:pPr lvl="1">
              <a:lnSpc>
                <a:spcPct val="80000"/>
              </a:lnSpc>
              <a:buFont typeface="Arial" pitchFamily="34" charset="0"/>
              <a:buChar char="•"/>
            </a:pPr>
            <a:r>
              <a:rPr lang="en-US" dirty="0" err="1" smtClean="0"/>
              <a:t>isVisible</a:t>
            </a:r>
            <a:endParaRPr lang="en-US" dirty="0" smtClean="0"/>
          </a:p>
          <a:p>
            <a:pPr lvl="1">
              <a:lnSpc>
                <a:spcPct val="80000"/>
              </a:lnSpc>
              <a:buFont typeface="Arial" pitchFamily="34" charset="0"/>
              <a:buChar char="•"/>
            </a:pPr>
            <a:r>
              <a:rPr lang="en-US" dirty="0" err="1" smtClean="0"/>
              <a:t>isSingleEntry</a:t>
            </a:r>
            <a:endParaRPr lang="en-US" dirty="0" smtClean="0"/>
          </a:p>
          <a:p>
            <a:pPr lvl="1">
              <a:lnSpc>
                <a:spcPct val="80000"/>
              </a:lnSpc>
              <a:buFont typeface="Arial" pitchFamily="34" charset="0"/>
              <a:buChar char="•"/>
            </a:pPr>
            <a:r>
              <a:rPr lang="en-US" dirty="0" err="1" smtClean="0"/>
              <a:t>isOperatorChangeable</a:t>
            </a:r>
            <a:endParaRPr lang="en-US" dirty="0" smtClean="0"/>
          </a:p>
          <a:p>
            <a:pPr lvl="1">
              <a:lnSpc>
                <a:spcPct val="80000"/>
              </a:lnSpc>
              <a:buFont typeface="Arial" pitchFamily="34" charset="0"/>
              <a:buChar char="•"/>
            </a:pPr>
            <a:r>
              <a:rPr lang="en-US" dirty="0" err="1" smtClean="0"/>
              <a:t>isRequiredCondition</a:t>
            </a:r>
            <a:endParaRPr lang="en-US" dirty="0" smtClean="0"/>
          </a:p>
          <a:p>
            <a:pPr lvl="1">
              <a:lnSpc>
                <a:spcPct val="80000"/>
              </a:lnSpc>
              <a:buFont typeface="Arial" pitchFamily="34" charset="0"/>
              <a:buChar char="•"/>
            </a:pPr>
            <a:r>
              <a:rPr lang="en-US" dirty="0" err="1" smtClean="0"/>
              <a:t>isEditable</a:t>
            </a:r>
            <a:endParaRPr lang="en-US" dirty="0" smtClean="0"/>
          </a:p>
          <a:p>
            <a:pPr lvl="1">
              <a:lnSpc>
                <a:spcPct val="80000"/>
              </a:lnSpc>
              <a:buFont typeface="Arial" pitchFamily="34" charset="0"/>
              <a:buChar char="•"/>
            </a:pPr>
            <a:endParaRPr lang="en-US" dirty="0" smtClean="0"/>
          </a:p>
        </p:txBody>
      </p:sp>
      <p:sp>
        <p:nvSpPr>
          <p:cNvPr id="5" name="Content Placeholder 4"/>
          <p:cNvSpPr>
            <a:spLocks noGrp="1"/>
          </p:cNvSpPr>
          <p:nvPr>
            <p:ph sz="half" idx="2"/>
          </p:nvPr>
        </p:nvSpPr>
        <p:spPr/>
        <p:txBody>
          <a:bodyPr>
            <a:normAutofit/>
          </a:bodyPr>
          <a:lstStyle/>
          <a:p>
            <a:endParaRPr lang="en-US" sz="2400" dirty="0" smtClean="0"/>
          </a:p>
          <a:p>
            <a:pPr>
              <a:buFont typeface="Arial" pitchFamily="34" charset="0"/>
              <a:buChar char="•"/>
            </a:pPr>
            <a:endParaRPr lang="en-US" sz="2400" dirty="0" smtClean="0"/>
          </a:p>
          <a:p>
            <a:pPr>
              <a:buFont typeface="Arial" pitchFamily="34" charset="0"/>
              <a:buChar char="•"/>
            </a:pPr>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6018" name="Rectangle 2"/>
          <p:cNvSpPr>
            <a:spLocks noGrp="1" noChangeArrowheads="1"/>
          </p:cNvSpPr>
          <p:nvPr>
            <p:ph type="title"/>
          </p:nvPr>
        </p:nvSpPr>
        <p:spPr/>
        <p:txBody>
          <a:bodyPr/>
          <a:lstStyle/>
          <a:p>
            <a:r>
              <a:rPr lang="en-US" smtClean="0"/>
              <a:t>Metadata: CreateFieldLikeDBField</a:t>
            </a:r>
          </a:p>
        </p:txBody>
      </p:sp>
      <p:sp>
        <p:nvSpPr>
          <p:cNvPr id="86020" name="Rectangle 3"/>
          <p:cNvSpPr>
            <a:spLocks noChangeArrowheads="1"/>
          </p:cNvSpPr>
          <p:nvPr/>
        </p:nvSpPr>
        <p:spPr bwMode="auto">
          <a:xfrm>
            <a:off x="3886200" y="1042988"/>
            <a:ext cx="5257800" cy="4824412"/>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dirty="0">
              <a:latin typeface="Tahoma" pitchFamily="34" charset="0"/>
            </a:endParaRPr>
          </a:p>
          <a:p>
            <a:pPr marL="342900" indent="-342900" eaLnBrk="0" hangingPunct="0">
              <a:lnSpc>
                <a:spcPct val="90000"/>
              </a:lnSpc>
              <a:spcBef>
                <a:spcPct val="30000"/>
              </a:spcBef>
              <a:buClr>
                <a:srgbClr val="890C4C"/>
              </a:buClr>
              <a:buFont typeface="Webdings" pitchFamily="18" charset="2"/>
              <a:buNone/>
            </a:pPr>
            <a:endParaRPr lang="en-US" sz="28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Metadata: CreateField - Example</a:t>
            </a:r>
          </a:p>
        </p:txBody>
      </p:sp>
      <p:sp>
        <p:nvSpPr>
          <p:cNvPr id="58371" name="Text Box 3"/>
          <p:cNvSpPr txBox="1">
            <a:spLocks noChangeArrowheads="1"/>
          </p:cNvSpPr>
          <p:nvPr/>
        </p:nvSpPr>
        <p:spPr bwMode="auto">
          <a:xfrm>
            <a:off x="337458" y="914400"/>
            <a:ext cx="8458200" cy="5109091"/>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ctr"/>
            <a:endParaRPr lang="en-US" sz="1200" dirty="0">
              <a:latin typeface="Courier New" pitchFamily="49" charset="0"/>
            </a:endParaRPr>
          </a:p>
          <a:p>
            <a:pPr lvl="4"/>
            <a:r>
              <a:rPr lang="en-US" sz="1400" dirty="0">
                <a:latin typeface="Courier New" pitchFamily="49" charset="0"/>
              </a:rPr>
              <a:t>/* The </a:t>
            </a:r>
            <a:r>
              <a:rPr lang="en-US" sz="1400" dirty="0" err="1">
                <a:latin typeface="Courier New" pitchFamily="49" charset="0"/>
              </a:rPr>
              <a:t>so_nbr</a:t>
            </a:r>
            <a:r>
              <a:rPr lang="en-US" sz="1400" dirty="0">
                <a:latin typeface="Courier New" pitchFamily="49" charset="0"/>
              </a:rPr>
              <a:t> field is set as a search field, so the seventh parameter is True.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so_nbr</a:t>
            </a:r>
            <a:r>
              <a:rPr lang="en-US" sz="1400" dirty="0">
                <a:latin typeface="Courier New" pitchFamily="49" charset="0"/>
              </a:rPr>
              <a:t>", </a:t>
            </a:r>
          </a:p>
          <a:p>
            <a:pPr lvl="4"/>
            <a:r>
              <a:rPr lang="en-US" sz="1400" dirty="0">
                <a:latin typeface="Courier New" pitchFamily="49" charset="0"/>
              </a:rPr>
              <a:t>    </a:t>
            </a:r>
            <a:r>
              <a:rPr lang="en-US" sz="1400" dirty="0" err="1">
                <a:latin typeface="Courier New" pitchFamily="49" charset="0"/>
              </a:rPr>
              <a:t>getLabel</a:t>
            </a:r>
            <a:r>
              <a:rPr lang="en-US" sz="1400" dirty="0">
                <a:latin typeface="Courier New" pitchFamily="49" charset="0"/>
              </a:rPr>
              <a:t>("SALES_ORDER"), </a:t>
            </a:r>
          </a:p>
          <a:p>
            <a:pPr lvl="4"/>
            <a:r>
              <a:rPr lang="en-US" sz="1400" dirty="0">
                <a:latin typeface="Courier New" pitchFamily="49" charset="0"/>
              </a:rPr>
              <a:t>    "character", </a:t>
            </a:r>
          </a:p>
          <a:p>
            <a:pPr lvl="4"/>
            <a:r>
              <a:rPr lang="en-US" sz="1400" dirty="0">
                <a:latin typeface="Courier New" pitchFamily="49" charset="0"/>
              </a:rPr>
              <a:t>    "x(8)", </a:t>
            </a:r>
          </a:p>
          <a:p>
            <a:pPr lvl="4"/>
            <a:r>
              <a:rPr lang="en-US" sz="1400" dirty="0">
                <a:latin typeface="Courier New" pitchFamily="49" charset="0"/>
              </a:rPr>
              <a:t>    "gplu239.p",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false, </a:t>
            </a:r>
          </a:p>
          <a:p>
            <a:pPr lvl="4"/>
            <a:r>
              <a:rPr lang="en-US" sz="1400" dirty="0">
                <a:latin typeface="Courier New" pitchFamily="49" charset="0"/>
              </a:rPr>
              <a:t>    true, </a:t>
            </a:r>
          </a:p>
          <a:p>
            <a:pPr lvl="4"/>
            <a:r>
              <a:rPr lang="en-US" sz="1400" dirty="0">
                <a:latin typeface="Courier New" pitchFamily="49" charset="0"/>
              </a:rPr>
              <a:t>    "",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 </a:t>
            </a:r>
          </a:p>
          <a:p>
            <a:pPr lvl="4"/>
            <a:r>
              <a:rPr lang="en-US" sz="1400" dirty="0">
                <a:latin typeface="Courier New" pitchFamily="49" charset="0"/>
              </a:rPr>
              <a:t>    "", </a:t>
            </a:r>
          </a:p>
          <a:p>
            <a:pPr lvl="4"/>
            <a:r>
              <a:rPr lang="en-US" sz="1400" dirty="0">
                <a:latin typeface="Courier New" pitchFamily="49" charset="0"/>
              </a:rPr>
              <a:t>    {&amp;</a:t>
            </a:r>
            <a:r>
              <a:rPr lang="en-US" sz="1400" dirty="0" err="1">
                <a:latin typeface="Courier New" pitchFamily="49" charset="0"/>
              </a:rPr>
              <a:t>ParameterValueType_Constant</a:t>
            </a:r>
            <a:r>
              <a:rPr lang="en-US" sz="1400" dirty="0" smtClean="0">
                <a:latin typeface="Courier New" pitchFamily="49" charset="0"/>
              </a:rPr>
              <a:t>}).00</a:t>
            </a:r>
            <a:endParaRPr lang="en-US" sz="1400" dirty="0">
              <a:latin typeface="Courier New" pitchFamily="49"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z="2800" smtClean="0"/>
              <a:t>Metadata: CreateFieldForDBField - Example</a:t>
            </a:r>
          </a:p>
        </p:txBody>
      </p:sp>
      <p:sp>
        <p:nvSpPr>
          <p:cNvPr id="64515" name="Text Box 3"/>
          <p:cNvSpPr txBox="1">
            <a:spLocks noChangeArrowheads="1"/>
          </p:cNvSpPr>
          <p:nvPr/>
        </p:nvSpPr>
        <p:spPr bwMode="auto">
          <a:xfrm>
            <a:off x="533402" y="1143000"/>
            <a:ext cx="8077200" cy="4833938"/>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ctr"/>
            <a:endParaRPr lang="en-US" sz="1200" dirty="0">
              <a:latin typeface="Courier New" pitchFamily="49" charset="0"/>
            </a:endParaRPr>
          </a:p>
          <a:p>
            <a:pPr lvl="4"/>
            <a:r>
              <a:rPr lang="en-US" sz="1400" dirty="0">
                <a:latin typeface="Courier New" pitchFamily="49" charset="0"/>
              </a:rPr>
              <a:t>/* The following field will have some of its metadata attributes */</a:t>
            </a:r>
          </a:p>
          <a:p>
            <a:pPr lvl="4"/>
            <a:r>
              <a:rPr lang="en-US" sz="1400" dirty="0">
                <a:latin typeface="Courier New" pitchFamily="49" charset="0"/>
              </a:rPr>
              <a:t>/* driven from the </a:t>
            </a:r>
            <a:r>
              <a:rPr lang="en-US" sz="1400" dirty="0" err="1">
                <a:latin typeface="Courier New" pitchFamily="49" charset="0"/>
              </a:rPr>
              <a:t>so_cust</a:t>
            </a:r>
            <a:r>
              <a:rPr lang="en-US" sz="1400" dirty="0">
                <a:latin typeface="Courier New" pitchFamily="49" charset="0"/>
              </a:rPr>
              <a:t> database field.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CreateFieldForDBField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so_cust</a:t>
            </a:r>
            <a:r>
              <a:rPr lang="en-US" sz="1400" dirty="0">
                <a:latin typeface="Courier New" pitchFamily="49" charset="0"/>
              </a:rPr>
              <a:t>",</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smtClean="0"/>
              <a:t>In this session you will learn how to:</a:t>
            </a:r>
          </a:p>
          <a:p>
            <a:pPr eaLnBrk="1" hangingPunct="1"/>
            <a:r>
              <a:rPr lang="en-US" smtClean="0"/>
              <a:t>Develop a Progress “Proxy” Data Source Program</a:t>
            </a:r>
          </a:p>
          <a:p>
            <a:pPr eaLnBrk="1" hangingPunct="1"/>
            <a:r>
              <a:rPr lang="en-US" smtClean="0"/>
              <a:t>Deploy the data source program into the run-time environment</a:t>
            </a:r>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z="2800" smtClean="0"/>
              <a:t>Metadata: CreateFieldLikeDBField - Example</a:t>
            </a:r>
          </a:p>
        </p:txBody>
      </p:sp>
      <p:sp>
        <p:nvSpPr>
          <p:cNvPr id="66563" name="Text Box 3"/>
          <p:cNvSpPr txBox="1">
            <a:spLocks noChangeArrowheads="1"/>
          </p:cNvSpPr>
          <p:nvPr/>
        </p:nvSpPr>
        <p:spPr bwMode="auto">
          <a:xfrm>
            <a:off x="185058" y="936170"/>
            <a:ext cx="8763000" cy="522922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 The following field will be called </a:t>
            </a:r>
            <a:r>
              <a:rPr lang="en-US" sz="1400" dirty="0" err="1">
                <a:latin typeface="Courier New" pitchFamily="49" charset="0"/>
              </a:rPr>
              <a:t>order_date</a:t>
            </a:r>
            <a:r>
              <a:rPr lang="en-US" sz="1400" dirty="0">
                <a:latin typeface="Courier New" pitchFamily="49" charset="0"/>
              </a:rPr>
              <a:t> in the report even though some */</a:t>
            </a:r>
          </a:p>
          <a:p>
            <a:pPr lvl="4"/>
            <a:r>
              <a:rPr lang="en-US" sz="1400" dirty="0">
                <a:latin typeface="Courier New" pitchFamily="49" charset="0"/>
              </a:rPr>
              <a:t>/* of its metadata attributes will be driven from the </a:t>
            </a:r>
            <a:r>
              <a:rPr lang="en-US" sz="1400" dirty="0" err="1">
                <a:latin typeface="Courier New" pitchFamily="49" charset="0"/>
              </a:rPr>
              <a:t>so_ord_date</a:t>
            </a:r>
            <a:r>
              <a:rPr lang="en-US" sz="1400" dirty="0">
                <a:latin typeface="Courier New" pitchFamily="49" charset="0"/>
              </a:rPr>
              <a:t> database field.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CreateFieldLikeDBField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order_date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so_ord_date</a:t>
            </a:r>
            <a:r>
              <a:rPr lang="en-US" sz="1400" dirty="0">
                <a:latin typeface="Courier New" pitchFamily="49" charset="0"/>
              </a:rPr>
              <a:t>",</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lstStyle/>
          <a:p>
            <a:pPr eaLnBrk="1" hangingPunct="1"/>
            <a:r>
              <a:rPr lang="en-US" smtClean="0"/>
              <a:t>Short-hand Notation:</a:t>
            </a:r>
          </a:p>
          <a:p>
            <a:pPr lvl="1" eaLnBrk="1" hangingPunct="1"/>
            <a:r>
              <a:rPr lang="en-US" smtClean="0"/>
              <a:t>Can be used if the desired lookup is a browse defined by Browse Maintenance</a:t>
            </a:r>
          </a:p>
          <a:p>
            <a:pPr lvl="1" eaLnBrk="1" hangingPunct="1"/>
            <a:r>
              <a:rPr lang="en-US" smtClean="0"/>
              <a:t>e.g. “gplu239.p” – denotes browse gp239 as lookup</a:t>
            </a:r>
          </a:p>
          <a:p>
            <a:pPr eaLnBrk="1" hangingPunct="1"/>
            <a:r>
              <a:rPr lang="en-US" smtClean="0"/>
              <a:t>Complete Notation:</a:t>
            </a:r>
          </a:p>
          <a:p>
            <a:pPr lvl="1" eaLnBrk="1" hangingPunct="1"/>
            <a:r>
              <a:rPr lang="en-US" smtClean="0"/>
              <a:t>Must be used if the browse is from a different server implementation (e.g. EE Financial query)</a:t>
            </a:r>
          </a:p>
          <a:p>
            <a:pPr lvl="1"/>
            <a:r>
              <a:rPr lang="en-US" sz="1600" i="1" smtClean="0"/>
              <a:t>&lt;lookup provider type&gt;:&lt;lookupID&gt;:&lt;lookup return field&gt;:&lt;lookup filter field&gt;</a:t>
            </a:r>
            <a:endParaRPr lang="en-US" sz="1600" smtClean="0"/>
          </a:p>
          <a:p>
            <a:pPr lvl="1"/>
            <a:r>
              <a:rPr lang="en-US" smtClean="0"/>
              <a:t>e.g. </a:t>
            </a:r>
            <a:r>
              <a:rPr lang="en-US" sz="1800" smtClean="0">
                <a:latin typeface="Courier New" pitchFamily="49" charset="0"/>
              </a:rPr>
              <a:t>BaseLibrary.Lookup.BLFLookupProvider:BJournalSAO.SelectJournal:tcJournalCode:tJournal.JournalCode</a:t>
            </a:r>
          </a:p>
        </p:txBody>
      </p:sp>
      <p:sp>
        <p:nvSpPr>
          <p:cNvPr id="68610" name="Rectangle 2"/>
          <p:cNvSpPr>
            <a:spLocks noGrp="1" noChangeArrowheads="1"/>
          </p:cNvSpPr>
          <p:nvPr>
            <p:ph type="title"/>
          </p:nvPr>
        </p:nvSpPr>
        <p:spPr/>
        <p:txBody>
          <a:bodyPr/>
          <a:lstStyle/>
          <a:p>
            <a:pPr eaLnBrk="1" hangingPunct="1"/>
            <a:r>
              <a:rPr lang="en-US" smtClean="0"/>
              <a:t>Metadata: Lookup Syntax</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pPr eaLnBrk="1" hangingPunct="1"/>
            <a:r>
              <a:rPr lang="en-US" smtClean="0"/>
              <a:t>Allows values for a </a:t>
            </a:r>
            <a:r>
              <a:rPr lang="en-US" i="1" smtClean="0"/>
              <a:t>character</a:t>
            </a:r>
            <a:r>
              <a:rPr lang="en-US" smtClean="0"/>
              <a:t> –typed field to be restricted to a discrete set of values</a:t>
            </a:r>
          </a:p>
          <a:p>
            <a:pPr eaLnBrk="1" hangingPunct="1"/>
            <a:r>
              <a:rPr lang="en-US" smtClean="0"/>
              <a:t>Each </a:t>
            </a:r>
            <a:r>
              <a:rPr lang="en-US" i="1" smtClean="0"/>
              <a:t>value</a:t>
            </a:r>
            <a:r>
              <a:rPr lang="en-US" smtClean="0"/>
              <a:t> can be accompanied with a user-facing </a:t>
            </a:r>
            <a:r>
              <a:rPr lang="en-US" i="1" smtClean="0"/>
              <a:t>label</a:t>
            </a:r>
            <a:r>
              <a:rPr lang="en-US" smtClean="0"/>
              <a:t> that can appear in two places:</a:t>
            </a:r>
          </a:p>
          <a:p>
            <a:pPr lvl="1" eaLnBrk="1" hangingPunct="1"/>
            <a:r>
              <a:rPr lang="en-US" smtClean="0"/>
              <a:t>List of values in filter condition (viewer prompt page)</a:t>
            </a:r>
          </a:p>
          <a:p>
            <a:pPr lvl="1" eaLnBrk="1" hangingPunct="1"/>
            <a:r>
              <a:rPr lang="en-US" smtClean="0"/>
              <a:t>Report output document</a:t>
            </a:r>
          </a:p>
          <a:p>
            <a:pPr lvl="1" eaLnBrk="1" hangingPunct="1"/>
            <a:r>
              <a:rPr lang="en-US" smtClean="0"/>
              <a:t>The </a:t>
            </a:r>
            <a:r>
              <a:rPr lang="en-US" i="1" smtClean="0"/>
              <a:t>value</a:t>
            </a:r>
            <a:r>
              <a:rPr lang="en-US" smtClean="0"/>
              <a:t> is what is stored in the DB</a:t>
            </a:r>
          </a:p>
          <a:p>
            <a:pPr eaLnBrk="1" hangingPunct="1"/>
            <a:r>
              <a:rPr lang="en-US" smtClean="0"/>
              <a:t>Use the </a:t>
            </a:r>
            <a:r>
              <a:rPr lang="en-US" smtClean="0">
                <a:latin typeface="Courier New" pitchFamily="49" charset="0"/>
              </a:rPr>
              <a:t>valueList</a:t>
            </a:r>
            <a:r>
              <a:rPr lang="en-US" smtClean="0"/>
              <a:t> field metadata attribute</a:t>
            </a:r>
          </a:p>
          <a:p>
            <a:pPr eaLnBrk="1" hangingPunct="1"/>
            <a:r>
              <a:rPr lang="en-US" smtClean="0"/>
              <a:t>Syntax:</a:t>
            </a:r>
          </a:p>
          <a:p>
            <a:pPr lvl="1"/>
            <a:r>
              <a:rPr lang="en-US" sz="1800" smtClean="0"/>
              <a:t>&lt;Label 1&gt;,&lt;DB value 1&gt;,&lt;Label 2&gt;,&lt;DB value 2&gt;, ...</a:t>
            </a:r>
          </a:p>
          <a:p>
            <a:pPr>
              <a:buFont typeface="Webdings" pitchFamily="18" charset="2"/>
              <a:buNone/>
            </a:pPr>
            <a:endParaRPr lang="en-US" sz="2000" smtClean="0"/>
          </a:p>
        </p:txBody>
      </p:sp>
      <p:sp>
        <p:nvSpPr>
          <p:cNvPr id="70658" name="Rectangle 2"/>
          <p:cNvSpPr>
            <a:spLocks noGrp="1" noChangeArrowheads="1"/>
          </p:cNvSpPr>
          <p:nvPr>
            <p:ph type="title"/>
          </p:nvPr>
        </p:nvSpPr>
        <p:spPr/>
        <p:txBody>
          <a:bodyPr/>
          <a:lstStyle/>
          <a:p>
            <a:pPr eaLnBrk="1" hangingPunct="1"/>
            <a:r>
              <a:rPr lang="en-US" smtClean="0"/>
              <a:t>Metadata: Value Lists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Note: </a:t>
            </a:r>
            <a:r>
              <a:rPr lang="en-US" dirty="0" err="1" smtClean="0"/>
              <a:t>SetFieldMetaParam</a:t>
            </a:r>
            <a:r>
              <a:rPr lang="en-US" dirty="0" smtClean="0"/>
              <a:t> is a procedure in </a:t>
            </a:r>
            <a:r>
              <a:rPr lang="en-US" dirty="0" err="1" smtClean="0"/>
              <a:t>ReportHelper.p</a:t>
            </a:r>
            <a:r>
              <a:rPr lang="en-US" dirty="0" smtClean="0"/>
              <a:t> that can be used to set field </a:t>
            </a:r>
            <a:r>
              <a:rPr lang="en-US" dirty="0" err="1" smtClean="0"/>
              <a:t>matadata</a:t>
            </a:r>
            <a:r>
              <a:rPr lang="en-US" dirty="0" smtClean="0"/>
              <a:t> attributes</a:t>
            </a:r>
          </a:p>
          <a:p>
            <a:r>
              <a:rPr lang="en-US" dirty="0" smtClean="0"/>
              <a:t>One of the </a:t>
            </a:r>
            <a:r>
              <a:rPr lang="en-US" dirty="0" err="1" smtClean="0"/>
              <a:t>CreateField</a:t>
            </a:r>
            <a:r>
              <a:rPr lang="en-US" dirty="0" smtClean="0"/>
              <a:t> procedures must first have been called to create the record</a:t>
            </a:r>
          </a:p>
          <a:p>
            <a:endParaRPr lang="en-US" dirty="0"/>
          </a:p>
        </p:txBody>
      </p:sp>
      <p:sp>
        <p:nvSpPr>
          <p:cNvPr id="74754" name="Rectangle 2"/>
          <p:cNvSpPr>
            <a:spLocks noGrp="1" noChangeArrowheads="1"/>
          </p:cNvSpPr>
          <p:nvPr>
            <p:ph type="title"/>
          </p:nvPr>
        </p:nvSpPr>
        <p:spPr/>
        <p:txBody>
          <a:bodyPr/>
          <a:lstStyle/>
          <a:p>
            <a:pPr eaLnBrk="1" hangingPunct="1"/>
            <a:r>
              <a:rPr lang="en-US" smtClean="0"/>
              <a:t>Metadata: Value Lists - Example</a:t>
            </a:r>
          </a:p>
        </p:txBody>
      </p:sp>
      <p:sp>
        <p:nvSpPr>
          <p:cNvPr id="74755" name="Text Box 3"/>
          <p:cNvSpPr txBox="1">
            <a:spLocks noChangeArrowheads="1"/>
          </p:cNvSpPr>
          <p:nvPr/>
        </p:nvSpPr>
        <p:spPr bwMode="auto">
          <a:xfrm>
            <a:off x="381000" y="3343275"/>
            <a:ext cx="8382000" cy="267652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define variable </a:t>
            </a:r>
            <a:r>
              <a:rPr lang="en-US" sz="1400" dirty="0" err="1">
                <a:latin typeface="Courier New" pitchFamily="49" charset="0"/>
              </a:rPr>
              <a:t>statusValueList</a:t>
            </a:r>
            <a:r>
              <a:rPr lang="en-US" sz="1400" dirty="0">
                <a:latin typeface="Courier New" pitchFamily="49" charset="0"/>
              </a:rPr>
              <a:t> as character no-undo.</a:t>
            </a:r>
          </a:p>
          <a:p>
            <a:pPr lvl="4"/>
            <a:endParaRPr lang="en-US" sz="1400" dirty="0">
              <a:latin typeface="Courier New" pitchFamily="49" charset="0"/>
            </a:endParaRPr>
          </a:p>
          <a:p>
            <a:pPr lvl="4"/>
            <a:r>
              <a:rPr lang="en-US" sz="1400" dirty="0" err="1">
                <a:latin typeface="Courier New" pitchFamily="49" charset="0"/>
              </a:rPr>
              <a:t>statusValueList</a:t>
            </a:r>
            <a:r>
              <a:rPr lang="en-US" sz="1400" dirty="0">
                <a:latin typeface="Courier New" pitchFamily="49" charset="0"/>
              </a:rPr>
              <a:t> = "New,1,In Process,2,Completed,3".</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SetFieldMetaParam</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"status",</a:t>
            </a:r>
          </a:p>
          <a:p>
            <a:pPr lvl="4"/>
            <a:r>
              <a:rPr lang="en-US" sz="1400" dirty="0">
                <a:latin typeface="Courier New" pitchFamily="49" charset="0"/>
              </a:rPr>
              <a:t>   "</a:t>
            </a:r>
            <a:r>
              <a:rPr lang="en-US" sz="1400" dirty="0" err="1">
                <a:latin typeface="Courier New" pitchFamily="49" charset="0"/>
              </a:rPr>
              <a:t>valueList</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statusValueList</a:t>
            </a:r>
            <a:r>
              <a:rPr lang="en-US" sz="1400" dirty="0">
                <a:latin typeface="Courier New" pitchFamily="49" charset="0"/>
              </a:rPr>
              <a:t>)</a:t>
            </a:r>
          </a:p>
          <a:p>
            <a:pPr lvl="4"/>
            <a:r>
              <a:rPr lang="en-US" sz="1400" dirty="0">
                <a:latin typeface="Courier New" pitchFamily="49" charset="0"/>
              </a:rPr>
              <a:t>.</a:t>
            </a:r>
          </a:p>
          <a:p>
            <a:pPr lvl="4"/>
            <a:endParaRPr lang="en-US" sz="1400" dirty="0">
              <a:latin typeface="Courier New" pitchFamily="49"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pPr eaLnBrk="1" hangingPunct="1">
              <a:lnSpc>
                <a:spcPct val="70000"/>
              </a:lnSpc>
            </a:pPr>
            <a:r>
              <a:rPr lang="en-US" sz="2000" smtClean="0"/>
              <a:t>Most translations for reports are done in the page layout design (Report Resource Designer)</a:t>
            </a:r>
          </a:p>
          <a:p>
            <a:pPr eaLnBrk="1" hangingPunct="1">
              <a:lnSpc>
                <a:spcPct val="70000"/>
              </a:lnSpc>
            </a:pPr>
            <a:r>
              <a:rPr lang="en-US" sz="2000" smtClean="0"/>
              <a:t>There are also some areas that may require translated text in the metadata returned by a data source program:</a:t>
            </a:r>
          </a:p>
          <a:p>
            <a:pPr lvl="2" eaLnBrk="1" hangingPunct="1">
              <a:lnSpc>
                <a:spcPct val="70000"/>
              </a:lnSpc>
            </a:pPr>
            <a:r>
              <a:rPr lang="en-US" sz="1800" smtClean="0"/>
              <a:t>Field Labels - </a:t>
            </a:r>
            <a:r>
              <a:rPr lang="en-US" sz="1800" smtClean="0">
                <a:latin typeface="Courier New" pitchFamily="49" charset="0"/>
              </a:rPr>
              <a:t>fieldLabel</a:t>
            </a:r>
            <a:r>
              <a:rPr lang="en-US" sz="1800" smtClean="0"/>
              <a:t> metadata attribute</a:t>
            </a:r>
          </a:p>
          <a:p>
            <a:pPr lvl="2" eaLnBrk="1" hangingPunct="1">
              <a:lnSpc>
                <a:spcPct val="70000"/>
              </a:lnSpc>
            </a:pPr>
            <a:r>
              <a:rPr lang="en-US" sz="1800" smtClean="0"/>
              <a:t>Value Lists - </a:t>
            </a:r>
            <a:r>
              <a:rPr lang="en-US" sz="1800" smtClean="0">
                <a:latin typeface="Courier New" pitchFamily="49" charset="0"/>
              </a:rPr>
              <a:t>valueList</a:t>
            </a:r>
            <a:r>
              <a:rPr lang="en-US" sz="1800" smtClean="0"/>
              <a:t> metadata attribute</a:t>
            </a:r>
          </a:p>
          <a:p>
            <a:pPr lvl="2" eaLnBrk="1" hangingPunct="1">
              <a:lnSpc>
                <a:spcPct val="70000"/>
              </a:lnSpc>
            </a:pPr>
            <a:r>
              <a:rPr lang="en-US" sz="1800" smtClean="0"/>
              <a:t>Logical-Typed value labels - </a:t>
            </a:r>
            <a:r>
              <a:rPr lang="en-US" sz="1800" smtClean="0">
                <a:latin typeface="Courier New" pitchFamily="49" charset="0"/>
              </a:rPr>
              <a:t>fieldFormat</a:t>
            </a:r>
            <a:r>
              <a:rPr lang="en-US" sz="1800" smtClean="0"/>
              <a:t> metadata attribute</a:t>
            </a:r>
          </a:p>
          <a:p>
            <a:pPr eaLnBrk="1" hangingPunct="1">
              <a:lnSpc>
                <a:spcPct val="70000"/>
              </a:lnSpc>
            </a:pPr>
            <a:r>
              <a:rPr lang="en-US" sz="2000" smtClean="0"/>
              <a:t>Use </a:t>
            </a:r>
            <a:r>
              <a:rPr lang="en-US" sz="2000" smtClean="0">
                <a:latin typeface="Courier New" pitchFamily="49" charset="0"/>
              </a:rPr>
              <a:t>global_user_lang</a:t>
            </a:r>
            <a:r>
              <a:rPr lang="en-US" sz="2000" smtClean="0"/>
              <a:t> shared variable to determine language to use for getting translated labels</a:t>
            </a:r>
          </a:p>
          <a:p>
            <a:pPr eaLnBrk="1" hangingPunct="1">
              <a:lnSpc>
                <a:spcPct val="70000"/>
              </a:lnSpc>
            </a:pPr>
            <a:r>
              <a:rPr lang="en-US" sz="2000" smtClean="0"/>
              <a:t>New in QAD 2010 (.NET UI 2.9) release: </a:t>
            </a:r>
            <a:r>
              <a:rPr lang="en-US" sz="2000" smtClean="0">
                <a:latin typeface="Courier New" pitchFamily="49" charset="0"/>
              </a:rPr>
              <a:t>getLabel()</a:t>
            </a:r>
            <a:r>
              <a:rPr lang="en-US" sz="2000" smtClean="0"/>
              <a:t> utility function in ReportHelper.p</a:t>
            </a:r>
          </a:p>
          <a:p>
            <a:pPr lvl="1" eaLnBrk="1" hangingPunct="1">
              <a:lnSpc>
                <a:spcPct val="70000"/>
              </a:lnSpc>
            </a:pPr>
            <a:r>
              <a:rPr lang="en-US" sz="1800" smtClean="0"/>
              <a:t>Input: term key string</a:t>
            </a:r>
          </a:p>
          <a:p>
            <a:pPr lvl="1" eaLnBrk="1" hangingPunct="1">
              <a:lnSpc>
                <a:spcPct val="70000"/>
              </a:lnSpc>
            </a:pPr>
            <a:r>
              <a:rPr lang="en-US" sz="1800" smtClean="0"/>
              <a:t>Output: translated long label, using </a:t>
            </a:r>
            <a:r>
              <a:rPr lang="en-US" sz="1800" smtClean="0">
                <a:latin typeface="Courier New" pitchFamily="49" charset="0"/>
              </a:rPr>
              <a:t>global_user_lang</a:t>
            </a:r>
          </a:p>
          <a:p>
            <a:pPr lvl="1" eaLnBrk="1" hangingPunct="1">
              <a:lnSpc>
                <a:spcPct val="70000"/>
              </a:lnSpc>
            </a:pPr>
            <a:r>
              <a:rPr lang="en-US" sz="1800" smtClean="0"/>
              <a:t>Example:</a:t>
            </a:r>
            <a:r>
              <a:rPr lang="en-US" sz="1800" smtClean="0">
                <a:latin typeface="Courier New" pitchFamily="49" charset="0"/>
              </a:rPr>
              <a:t> getLabel("SALES_ORDER")</a:t>
            </a:r>
          </a:p>
          <a:p>
            <a:pPr lvl="1" eaLnBrk="1" hangingPunct="1">
              <a:lnSpc>
                <a:spcPct val="70000"/>
              </a:lnSpc>
            </a:pPr>
            <a:r>
              <a:rPr lang="en-US" sz="1800" smtClean="0"/>
              <a:t>Function definition:</a:t>
            </a:r>
          </a:p>
          <a:p>
            <a:pPr eaLnBrk="1" hangingPunct="1">
              <a:lnSpc>
                <a:spcPct val="70000"/>
              </a:lnSpc>
            </a:pPr>
            <a:endParaRPr lang="en-US" sz="2000" smtClean="0"/>
          </a:p>
          <a:p>
            <a:pPr lvl="1" eaLnBrk="1" hangingPunct="1">
              <a:lnSpc>
                <a:spcPct val="70000"/>
              </a:lnSpc>
            </a:pPr>
            <a:endParaRPr lang="en-US" sz="1800" smtClean="0"/>
          </a:p>
        </p:txBody>
      </p:sp>
      <p:sp>
        <p:nvSpPr>
          <p:cNvPr id="72706" name="Rectangle 2"/>
          <p:cNvSpPr>
            <a:spLocks noGrp="1" noChangeArrowheads="1"/>
          </p:cNvSpPr>
          <p:nvPr>
            <p:ph type="title"/>
          </p:nvPr>
        </p:nvSpPr>
        <p:spPr/>
        <p:txBody>
          <a:bodyPr/>
          <a:lstStyle/>
          <a:p>
            <a:pPr eaLnBrk="1" hangingPunct="1"/>
            <a:r>
              <a:rPr lang="en-US" smtClean="0"/>
              <a:t>Metadata: Translations</a:t>
            </a:r>
          </a:p>
        </p:txBody>
      </p:sp>
      <p:sp>
        <p:nvSpPr>
          <p:cNvPr id="72708" name="Text Box 4"/>
          <p:cNvSpPr txBox="1">
            <a:spLocks noChangeArrowheads="1"/>
          </p:cNvSpPr>
          <p:nvPr/>
        </p:nvSpPr>
        <p:spPr bwMode="auto">
          <a:xfrm>
            <a:off x="1328056" y="4800600"/>
            <a:ext cx="6477000" cy="6096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400" dirty="0">
                <a:latin typeface="Courier New" pitchFamily="49" charset="0"/>
              </a:rPr>
              <a:t>FUNCTION </a:t>
            </a:r>
            <a:r>
              <a:rPr lang="en-US" sz="1400" dirty="0" err="1">
                <a:latin typeface="Courier New" pitchFamily="49" charset="0"/>
              </a:rPr>
              <a:t>getLabel</a:t>
            </a:r>
            <a:r>
              <a:rPr lang="en-US" sz="1400" dirty="0">
                <a:latin typeface="Courier New" pitchFamily="49" charset="0"/>
              </a:rPr>
              <a:t> returns character (</a:t>
            </a:r>
          </a:p>
          <a:p>
            <a:pPr lvl="4"/>
            <a:r>
              <a:rPr lang="en-US" sz="1400" dirty="0">
                <a:latin typeface="Courier New" pitchFamily="49" charset="0"/>
              </a:rPr>
              <a:t>input </a:t>
            </a:r>
            <a:r>
              <a:rPr lang="en-US" sz="1400" dirty="0" err="1">
                <a:latin typeface="Courier New" pitchFamily="49" charset="0"/>
              </a:rPr>
              <a:t>pTerm</a:t>
            </a:r>
            <a:r>
              <a:rPr lang="en-US" sz="1400" dirty="0">
                <a:latin typeface="Courier New" pitchFamily="49" charset="0"/>
              </a:rPr>
              <a:t> as character):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pPr eaLnBrk="1" hangingPunct="1"/>
            <a:r>
              <a:rPr lang="en-US" smtClean="0"/>
              <a:t>Used to populate the report data set tables</a:t>
            </a:r>
          </a:p>
          <a:p>
            <a:pPr eaLnBrk="1" hangingPunct="1"/>
            <a:r>
              <a:rPr lang="en-US" smtClean="0"/>
              <a:t>Must be implemented in procedure </a:t>
            </a:r>
            <a:r>
              <a:rPr lang="en-US" smtClean="0">
                <a:latin typeface="Courier New" pitchFamily="49" charset="0"/>
              </a:rPr>
              <a:t>RunReport</a:t>
            </a:r>
          </a:p>
          <a:p>
            <a:pPr eaLnBrk="1" hangingPunct="1"/>
            <a:r>
              <a:rPr lang="en-US" smtClean="0"/>
              <a:t>Need to Use Dynamic Query </a:t>
            </a:r>
          </a:p>
          <a:p>
            <a:pPr lvl="1" eaLnBrk="1" hangingPunct="1"/>
            <a:r>
              <a:rPr lang="en-US" smtClean="0"/>
              <a:t>To handle filter conditions from client request</a:t>
            </a:r>
          </a:p>
          <a:p>
            <a:pPr lvl="1" eaLnBrk="1" hangingPunct="1"/>
            <a:r>
              <a:rPr lang="en-US" smtClean="0"/>
              <a:t>FillQueryStringVariable helper procedure</a:t>
            </a:r>
          </a:p>
          <a:p>
            <a:pPr eaLnBrk="1" hangingPunct="1"/>
            <a:r>
              <a:rPr lang="en-US" smtClean="0"/>
              <a:t>Query Iteration and Temp Table Population</a:t>
            </a:r>
          </a:p>
        </p:txBody>
      </p:sp>
      <p:sp>
        <p:nvSpPr>
          <p:cNvPr id="37890" name="Rectangle 2"/>
          <p:cNvSpPr>
            <a:spLocks noGrp="1" noChangeArrowheads="1"/>
          </p:cNvSpPr>
          <p:nvPr>
            <p:ph type="title"/>
          </p:nvPr>
        </p:nvSpPr>
        <p:spPr/>
        <p:txBody>
          <a:bodyPr/>
          <a:lstStyle/>
          <a:p>
            <a:pPr eaLnBrk="1" hangingPunct="1"/>
            <a:r>
              <a:rPr lang="en-US" smtClean="0"/>
              <a:t>4. Data Retrieval Logic Code Block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t>Data Retrieval – Defining the Query</a:t>
            </a:r>
          </a:p>
        </p:txBody>
      </p:sp>
      <p:sp>
        <p:nvSpPr>
          <p:cNvPr id="76805" name="Text Box 5"/>
          <p:cNvSpPr txBox="1">
            <a:spLocks noChangeArrowheads="1"/>
          </p:cNvSpPr>
          <p:nvPr/>
        </p:nvSpPr>
        <p:spPr bwMode="auto">
          <a:xfrm>
            <a:off x="261260" y="882650"/>
            <a:ext cx="8610600" cy="52895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400" dirty="0">
                <a:latin typeface="Courier New" pitchFamily="49" charset="0"/>
              </a:rPr>
              <a:t>define variable </a:t>
            </a:r>
            <a:r>
              <a:rPr lang="en-US" sz="1400" dirty="0" err="1">
                <a:latin typeface="Courier New" pitchFamily="49" charset="0"/>
              </a:rPr>
              <a:t>queryString</a:t>
            </a:r>
            <a:r>
              <a:rPr lang="en-US" sz="1400" dirty="0">
                <a:latin typeface="Courier New" pitchFamily="49" charset="0"/>
              </a:rPr>
              <a:t> as character no-undo.</a:t>
            </a:r>
          </a:p>
          <a:p>
            <a:pPr lvl="4"/>
            <a:r>
              <a:rPr lang="en-US" sz="1400" dirty="0">
                <a:latin typeface="Courier New" pitchFamily="49" charset="0"/>
              </a:rPr>
              <a:t>define variable </a:t>
            </a:r>
            <a:r>
              <a:rPr lang="en-US" sz="1400" dirty="0" err="1">
                <a:latin typeface="Courier New" pitchFamily="49" charset="0"/>
              </a:rPr>
              <a:t>hSOQuery</a:t>
            </a:r>
            <a:r>
              <a:rPr lang="en-US" sz="1400" dirty="0">
                <a:latin typeface="Courier New" pitchFamily="49" charset="0"/>
              </a:rPr>
              <a:t> as handle.</a:t>
            </a:r>
          </a:p>
          <a:p>
            <a:pPr lvl="4"/>
            <a:r>
              <a:rPr lang="en-US" sz="1400" dirty="0">
                <a:latin typeface="Courier New" pitchFamily="49" charset="0"/>
              </a:rPr>
              <a:t>define query </a:t>
            </a:r>
            <a:r>
              <a:rPr lang="en-US" sz="1400" dirty="0" err="1">
                <a:latin typeface="Courier New" pitchFamily="49" charset="0"/>
              </a:rPr>
              <a:t>SOQuery</a:t>
            </a:r>
            <a:r>
              <a:rPr lang="en-US" sz="1400" dirty="0">
                <a:latin typeface="Courier New" pitchFamily="49" charset="0"/>
              </a:rPr>
              <a:t> for </a:t>
            </a:r>
            <a:r>
              <a:rPr lang="en-US" sz="1400" dirty="0" err="1">
                <a:latin typeface="Courier New" pitchFamily="49" charset="0"/>
              </a:rPr>
              <a:t>so_mstr</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hSOQuery</a:t>
            </a:r>
            <a:r>
              <a:rPr lang="en-US" sz="1400" dirty="0">
                <a:latin typeface="Courier New" pitchFamily="49" charset="0"/>
              </a:rPr>
              <a:t> = query </a:t>
            </a:r>
            <a:r>
              <a:rPr lang="en-US" sz="1400" dirty="0" err="1">
                <a:latin typeface="Courier New" pitchFamily="49" charset="0"/>
              </a:rPr>
              <a:t>SOQuery:handle</a:t>
            </a:r>
            <a:r>
              <a:rPr lang="en-US" sz="1400" dirty="0">
                <a:latin typeface="Courier New" pitchFamily="49" charset="0"/>
              </a:rPr>
              <a:t>.</a:t>
            </a:r>
          </a:p>
          <a:p>
            <a:pPr lvl="4"/>
            <a:endParaRPr lang="en-US" sz="1400" dirty="0">
              <a:latin typeface="Courier New" pitchFamily="49" charset="0"/>
            </a:endParaRPr>
          </a:p>
          <a:p>
            <a:pPr lvl="4"/>
            <a:r>
              <a:rPr lang="en-US" sz="1400" noProof="1">
                <a:latin typeface="Courier New" pitchFamily="49" charset="0"/>
              </a:rPr>
              <a:t>queryString = "for each so_mstr no-lock "</a:t>
            </a:r>
          </a:p>
          <a:p>
            <a:r>
              <a:rPr lang="en-US" sz="1400" noProof="1">
                <a:latin typeface="Courier New" pitchFamily="49" charset="0"/>
              </a:rPr>
              <a:t>		</a:t>
            </a:r>
            <a:r>
              <a:rPr lang="en-US" sz="1400" dirty="0">
                <a:latin typeface="Courier New" pitchFamily="49" charset="0"/>
              </a:rPr>
              <a:t>  </a:t>
            </a:r>
            <a:r>
              <a:rPr lang="en-US" sz="1400" noProof="1">
                <a:latin typeface="Courier New" pitchFamily="49" charset="0"/>
              </a:rPr>
              <a:t>+ " where so_mstr.so_domain = " + QUOTER(global_domain).</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so_nbr</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so_cust</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order_date</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queryString</a:t>
            </a:r>
            <a:r>
              <a:rPr lang="en-US" sz="1400" dirty="0">
                <a:latin typeface="Courier New" pitchFamily="49" charset="0"/>
              </a:rPr>
              <a:t> = </a:t>
            </a:r>
            <a:r>
              <a:rPr lang="en-US" sz="1400" dirty="0" err="1">
                <a:latin typeface="Courier New" pitchFamily="49" charset="0"/>
              </a:rPr>
              <a:t>queryString</a:t>
            </a:r>
            <a:r>
              <a:rPr lang="en-US" sz="1400" dirty="0">
                <a:latin typeface="Courier New" pitchFamily="49" charset="0"/>
              </a:rPr>
              <a:t> + ":".</a:t>
            </a:r>
          </a:p>
          <a:p>
            <a:pPr lvl="4"/>
            <a:endParaRPr lang="en-US" sz="1400" dirty="0">
              <a:latin typeface="Courier New" pitchFamily="49" charset="0"/>
            </a:endParaRPr>
          </a:p>
          <a:p>
            <a:pPr lvl="4"/>
            <a:r>
              <a:rPr lang="en-US" sz="1400" dirty="0" err="1">
                <a:latin typeface="Courier New" pitchFamily="49" charset="0"/>
              </a:rPr>
              <a:t>hSOQuery:query</a:t>
            </a:r>
            <a:r>
              <a:rPr lang="en-US" sz="1400" dirty="0">
                <a:latin typeface="Courier New" pitchFamily="49" charset="0"/>
              </a:rPr>
              <a:t>-prepare(</a:t>
            </a:r>
            <a:r>
              <a:rPr lang="en-US" sz="1400" dirty="0" err="1">
                <a:latin typeface="Courier New" pitchFamily="49" charset="0"/>
              </a:rPr>
              <a:t>queryString</a:t>
            </a:r>
            <a:r>
              <a:rPr lang="en-US" sz="1400" dirty="0">
                <a:latin typeface="Courier New" pitchFamily="49" charset="0"/>
              </a:rPr>
              <a:t>).</a:t>
            </a:r>
          </a:p>
          <a:p>
            <a:pPr lvl="4"/>
            <a:r>
              <a:rPr lang="en-US" sz="1400" dirty="0" err="1">
                <a:latin typeface="Courier New" pitchFamily="49" charset="0"/>
              </a:rPr>
              <a:t>hSOQuery:query</a:t>
            </a:r>
            <a:r>
              <a:rPr lang="en-US" sz="1400" dirty="0">
                <a:latin typeface="Courier New" pitchFamily="49" charset="0"/>
              </a:rPr>
              <a:t>-open().</a:t>
            </a:r>
          </a:p>
          <a:p>
            <a:pPr lvl="4"/>
            <a:r>
              <a:rPr lang="en-US" sz="1400" dirty="0" err="1">
                <a:latin typeface="Courier New" pitchFamily="49" charset="0"/>
              </a:rPr>
              <a:t>hSOQuery:get</a:t>
            </a:r>
            <a:r>
              <a:rPr lang="en-US" sz="1400" dirty="0">
                <a:latin typeface="Courier New" pitchFamily="49" charset="0"/>
              </a:rPr>
              <a:t>-next().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lstStyle/>
          <a:p>
            <a:pPr eaLnBrk="1" hangingPunct="1">
              <a:lnSpc>
                <a:spcPct val="80000"/>
              </a:lnSpc>
            </a:pPr>
            <a:r>
              <a:rPr lang="en-US" sz="2400" dirty="0" smtClean="0"/>
              <a:t>Helper procedure from </a:t>
            </a:r>
            <a:r>
              <a:rPr lang="en-US" sz="2400" dirty="0" err="1" smtClean="0"/>
              <a:t>ReportHelper.p</a:t>
            </a:r>
            <a:endParaRPr lang="en-US" sz="2400" dirty="0" smtClean="0"/>
          </a:p>
          <a:p>
            <a:pPr eaLnBrk="1" hangingPunct="1">
              <a:lnSpc>
                <a:spcPct val="80000"/>
              </a:lnSpc>
            </a:pPr>
            <a:r>
              <a:rPr lang="en-US" sz="2400" dirty="0" smtClean="0"/>
              <a:t>Used to add dynamic filter conditions to the query string</a:t>
            </a:r>
          </a:p>
          <a:p>
            <a:pPr eaLnBrk="1" hangingPunct="1">
              <a:lnSpc>
                <a:spcPct val="80000"/>
              </a:lnSpc>
            </a:pPr>
            <a:r>
              <a:rPr lang="en-US" sz="2400" dirty="0" smtClean="0"/>
              <a:t>Will construct a where-clause segment and append it to the query string with a logical </a:t>
            </a:r>
            <a:r>
              <a:rPr lang="en-US" sz="2400" dirty="0" smtClean="0">
                <a:latin typeface="Courier New" pitchFamily="49" charset="0"/>
              </a:rPr>
              <a:t>and</a:t>
            </a:r>
          </a:p>
          <a:p>
            <a:pPr lvl="1" eaLnBrk="1" hangingPunct="1">
              <a:lnSpc>
                <a:spcPct val="80000"/>
              </a:lnSpc>
            </a:pPr>
            <a:r>
              <a:rPr lang="en-US" sz="2000" dirty="0" smtClean="0"/>
              <a:t>Inspects client request data set to read filter conditions</a:t>
            </a:r>
          </a:p>
          <a:p>
            <a:pPr eaLnBrk="1" hangingPunct="1">
              <a:lnSpc>
                <a:spcPct val="80000"/>
              </a:lnSpc>
            </a:pPr>
            <a:r>
              <a:rPr lang="en-US" sz="2400" dirty="0" smtClean="0"/>
              <a:t>Call signature:</a:t>
            </a:r>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r>
              <a:rPr lang="en-US" sz="2400" dirty="0" smtClean="0"/>
              <a:t>Input parameters include: </a:t>
            </a:r>
          </a:p>
          <a:p>
            <a:pPr lvl="1" eaLnBrk="1" hangingPunct="1">
              <a:lnSpc>
                <a:spcPct val="80000"/>
              </a:lnSpc>
            </a:pPr>
            <a:r>
              <a:rPr lang="en-US" sz="2000" dirty="0" err="1" smtClean="0"/>
              <a:t>bufferName</a:t>
            </a:r>
            <a:r>
              <a:rPr lang="en-US" sz="2000" dirty="0" smtClean="0"/>
              <a:t> (temp-table name)</a:t>
            </a:r>
          </a:p>
          <a:p>
            <a:pPr lvl="1" eaLnBrk="1" hangingPunct="1">
              <a:lnSpc>
                <a:spcPct val="80000"/>
              </a:lnSpc>
            </a:pPr>
            <a:r>
              <a:rPr lang="en-US" sz="2000" dirty="0" err="1" smtClean="0"/>
              <a:t>fieldName</a:t>
            </a:r>
            <a:r>
              <a:rPr lang="en-US" sz="2000" dirty="0" smtClean="0"/>
              <a:t> (field name in temp-table)</a:t>
            </a:r>
          </a:p>
          <a:p>
            <a:pPr lvl="1" eaLnBrk="1" hangingPunct="1">
              <a:lnSpc>
                <a:spcPct val="80000"/>
              </a:lnSpc>
            </a:pPr>
            <a:r>
              <a:rPr lang="en-US" sz="2000" dirty="0" err="1" smtClean="0"/>
              <a:t>queryString</a:t>
            </a:r>
            <a:r>
              <a:rPr lang="en-US" sz="2000" dirty="0" smtClean="0"/>
              <a:t> (dynamic query string)</a:t>
            </a:r>
          </a:p>
          <a:p>
            <a:pPr eaLnBrk="1" hangingPunct="1">
              <a:lnSpc>
                <a:spcPct val="80000"/>
              </a:lnSpc>
              <a:buFont typeface="Webdings" pitchFamily="18" charset="2"/>
              <a:buNone/>
            </a:pPr>
            <a:endParaRPr lang="en-US" sz="2400" dirty="0" smtClean="0"/>
          </a:p>
        </p:txBody>
      </p:sp>
      <p:sp>
        <p:nvSpPr>
          <p:cNvPr id="78850" name="Rectangle 2"/>
          <p:cNvSpPr>
            <a:spLocks noGrp="1" noChangeArrowheads="1"/>
          </p:cNvSpPr>
          <p:nvPr>
            <p:ph type="title"/>
          </p:nvPr>
        </p:nvSpPr>
        <p:spPr/>
        <p:txBody>
          <a:bodyPr/>
          <a:lstStyle/>
          <a:p>
            <a:pPr eaLnBrk="1" hangingPunct="1"/>
            <a:r>
              <a:rPr lang="en-US" smtClean="0"/>
              <a:t>FillQueryStringVariable Procedure</a:t>
            </a:r>
          </a:p>
        </p:txBody>
      </p:sp>
      <p:sp>
        <p:nvSpPr>
          <p:cNvPr id="78853" name="Text Box 5"/>
          <p:cNvSpPr txBox="1">
            <a:spLocks noChangeArrowheads="1"/>
          </p:cNvSpPr>
          <p:nvPr/>
        </p:nvSpPr>
        <p:spPr bwMode="auto">
          <a:xfrm>
            <a:off x="337458" y="3345997"/>
            <a:ext cx="8458200" cy="124777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400" dirty="0">
                <a:latin typeface="Courier New" pitchFamily="49" charset="0"/>
              </a:rPr>
              <a:t>PROCEDURE </a:t>
            </a:r>
            <a:r>
              <a:rPr lang="en-US" sz="1400" dirty="0" err="1">
                <a:latin typeface="Courier New" pitchFamily="49" charset="0"/>
              </a:rPr>
              <a:t>FillQueryStringVariable</a:t>
            </a:r>
            <a:r>
              <a:rPr lang="en-US" sz="1400" dirty="0">
                <a:latin typeface="Courier New" pitchFamily="49" charset="0"/>
              </a:rPr>
              <a:t>:</a:t>
            </a:r>
          </a:p>
          <a:p>
            <a:pPr lvl="4"/>
            <a:r>
              <a:rPr lang="en-US" sz="1400" dirty="0">
                <a:latin typeface="Courier New" pitchFamily="49" charset="0"/>
              </a:rPr>
              <a:t>   define input parameter </a:t>
            </a:r>
            <a:r>
              <a:rPr lang="en-US" sz="1400" dirty="0" err="1">
                <a:latin typeface="Courier New" pitchFamily="49" charset="0"/>
              </a:rPr>
              <a:t>bufferName</a:t>
            </a:r>
            <a:r>
              <a:rPr lang="en-US" sz="1400" dirty="0">
                <a:latin typeface="Courier New" pitchFamily="49" charset="0"/>
              </a:rPr>
              <a:t> as character no-undo.</a:t>
            </a:r>
          </a:p>
          <a:p>
            <a:pPr lvl="4"/>
            <a:r>
              <a:rPr lang="en-US" sz="1400" dirty="0">
                <a:latin typeface="Courier New" pitchFamily="49" charset="0"/>
              </a:rPr>
              <a:t>   define input parameter </a:t>
            </a:r>
            <a:r>
              <a:rPr lang="en-US" sz="1400" dirty="0" err="1">
                <a:latin typeface="Courier New" pitchFamily="49" charset="0"/>
              </a:rPr>
              <a:t>fieldName</a:t>
            </a:r>
            <a:r>
              <a:rPr lang="en-US" sz="1400" dirty="0">
                <a:latin typeface="Courier New" pitchFamily="49" charset="0"/>
              </a:rPr>
              <a:t> as character no-undo.</a:t>
            </a:r>
          </a:p>
          <a:p>
            <a:pPr lvl="4"/>
            <a:r>
              <a:rPr lang="en-US" sz="1400" dirty="0">
                <a:latin typeface="Courier New" pitchFamily="49" charset="0"/>
              </a:rPr>
              <a:t>   define input-output parameter </a:t>
            </a:r>
            <a:r>
              <a:rPr lang="en-US" sz="1400" dirty="0" err="1">
                <a:latin typeface="Courier New" pitchFamily="49" charset="0"/>
              </a:rPr>
              <a:t>queryString</a:t>
            </a:r>
            <a:r>
              <a:rPr lang="en-US" sz="1400" dirty="0">
                <a:latin typeface="Courier New" pitchFamily="49" charset="0"/>
              </a:rPr>
              <a:t> as character no-undo.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normAutofit/>
          </a:bodyPr>
          <a:lstStyle/>
          <a:p>
            <a:pPr eaLnBrk="1" hangingPunct="1"/>
            <a:r>
              <a:rPr lang="en-US" smtClean="0"/>
              <a:t>Static filter conditions can be hard coded into the beginning of the query string</a:t>
            </a:r>
          </a:p>
          <a:p>
            <a:pPr lvl="1" eaLnBrk="1" hangingPunct="1"/>
            <a:r>
              <a:rPr lang="en-US" smtClean="0"/>
              <a:t>Example: Filter query to only include orders for “SITE1”</a:t>
            </a:r>
          </a:p>
          <a:p>
            <a:pPr lvl="1" eaLnBrk="1" hangingPunct="1"/>
            <a:endParaRPr lang="en-US" smtClean="0"/>
          </a:p>
          <a:p>
            <a:pPr lvl="1" eaLnBrk="1" hangingPunct="1"/>
            <a:endParaRPr lang="en-US" smtClean="0"/>
          </a:p>
          <a:p>
            <a:pPr lvl="1" eaLnBrk="1" hangingPunct="1"/>
            <a:r>
              <a:rPr lang="en-US" smtClean="0"/>
              <a:t>If no static conditions are needed, add a dummy one (</a:t>
            </a:r>
            <a:r>
              <a:rPr lang="en-US" sz="2000" smtClean="0"/>
              <a:t>"</a:t>
            </a:r>
            <a:r>
              <a:rPr lang="en-US" sz="2000" smtClean="0">
                <a:latin typeface="Courier New" pitchFamily="49" charset="0"/>
              </a:rPr>
              <a:t>where true</a:t>
            </a:r>
            <a:r>
              <a:rPr lang="en-US" sz="2000" smtClean="0"/>
              <a:t>"</a:t>
            </a:r>
            <a:r>
              <a:rPr lang="en-US" smtClean="0"/>
              <a:t>) so that </a:t>
            </a:r>
            <a:r>
              <a:rPr lang="en-US" smtClean="0">
                <a:latin typeface="Courier New" pitchFamily="49" charset="0"/>
              </a:rPr>
              <a:t>and</a:t>
            </a:r>
            <a:r>
              <a:rPr lang="en-US" smtClean="0"/>
              <a:t>-ed dynamic conditions are appended properly</a:t>
            </a:r>
          </a:p>
          <a:p>
            <a:pPr eaLnBrk="1" hangingPunct="1"/>
            <a:r>
              <a:rPr lang="en-US" smtClean="0"/>
              <a:t>For static sorting, add a ‘by’-clause at the end of the query string </a:t>
            </a:r>
          </a:p>
          <a:p>
            <a:pPr lvl="1" eaLnBrk="1" hangingPunct="1"/>
            <a:r>
              <a:rPr lang="en-US" smtClean="0"/>
              <a:t>Example: Sort records by customer</a:t>
            </a:r>
          </a:p>
        </p:txBody>
      </p:sp>
      <p:sp>
        <p:nvSpPr>
          <p:cNvPr id="80898" name="Rectangle 2"/>
          <p:cNvSpPr>
            <a:spLocks noGrp="1" noChangeArrowheads="1"/>
          </p:cNvSpPr>
          <p:nvPr>
            <p:ph type="title"/>
          </p:nvPr>
        </p:nvSpPr>
        <p:spPr/>
        <p:txBody>
          <a:bodyPr/>
          <a:lstStyle/>
          <a:p>
            <a:pPr eaLnBrk="1" hangingPunct="1"/>
            <a:r>
              <a:rPr lang="en-US" smtClean="0"/>
              <a:t>Static where-clause Conditions</a:t>
            </a:r>
          </a:p>
        </p:txBody>
      </p:sp>
      <p:sp>
        <p:nvSpPr>
          <p:cNvPr id="80900" name="Rectangle 4"/>
          <p:cNvSpPr>
            <a:spLocks noChangeArrowheads="1"/>
          </p:cNvSpPr>
          <p:nvPr/>
        </p:nvSpPr>
        <p:spPr bwMode="auto">
          <a:xfrm>
            <a:off x="1447800" y="3200400"/>
            <a:ext cx="6248400" cy="762000"/>
          </a:xfrm>
          <a:prstGeom prst="rect">
            <a:avLst/>
          </a:prstGeom>
          <a:noFill/>
          <a:ln w="9525" algn="ctr">
            <a:noFill/>
            <a:miter lim="800000"/>
            <a:headEnd/>
            <a:tailEnd/>
          </a:ln>
          <a:effectLst/>
        </p:spPr>
        <p:txBody>
          <a:bodyPr wrap="none" tIns="91440" bIns="91440" anchor="ctr">
            <a:spAutoFit/>
          </a:bodyPr>
          <a:lstStyle/>
          <a:p>
            <a:endParaRPr lang="en-US"/>
          </a:p>
        </p:txBody>
      </p:sp>
      <p:sp>
        <p:nvSpPr>
          <p:cNvPr id="80901" name="Text Box 5"/>
          <p:cNvSpPr txBox="1">
            <a:spLocks noChangeArrowheads="1"/>
          </p:cNvSpPr>
          <p:nvPr/>
        </p:nvSpPr>
        <p:spPr bwMode="auto">
          <a:xfrm>
            <a:off x="1251856" y="2514600"/>
            <a:ext cx="6629400" cy="1035050"/>
          </a:xfrm>
          <a:prstGeom prst="rect">
            <a:avLst/>
          </a:prstGeom>
          <a:noFill/>
          <a:ln w="9525" algn="ctr">
            <a:noFill/>
            <a:miter lim="800000"/>
            <a:headEnd/>
            <a:tailEnd/>
          </a:ln>
          <a:effectLst/>
        </p:spPr>
        <p:txBody>
          <a:bodyPr tIns="91440" bIns="91440">
            <a:spAutoFit/>
          </a:bodyPr>
          <a:lstStyle/>
          <a:p>
            <a:pPr lvl="4"/>
            <a:r>
              <a:rPr lang="en-US" sz="1400" dirty="0" err="1">
                <a:latin typeface="Courier New" pitchFamily="49" charset="0"/>
              </a:rPr>
              <a:t>queryString</a:t>
            </a:r>
            <a:r>
              <a:rPr lang="en-US" sz="1400" dirty="0">
                <a:latin typeface="Courier New" pitchFamily="49" charset="0"/>
              </a:rPr>
              <a:t> = "for each </a:t>
            </a:r>
            <a:r>
              <a:rPr lang="en-US" sz="1400" dirty="0" err="1">
                <a:latin typeface="Courier New" pitchFamily="49" charset="0"/>
              </a:rPr>
              <a:t>so_mstr</a:t>
            </a:r>
            <a:r>
              <a:rPr lang="en-US" sz="1400" dirty="0">
                <a:latin typeface="Courier New" pitchFamily="49" charset="0"/>
              </a:rPr>
              <a:t> no-lock where </a:t>
            </a:r>
            <a:r>
              <a:rPr lang="en-US" sz="1400" dirty="0" err="1">
                <a:latin typeface="Courier New" pitchFamily="49" charset="0"/>
              </a:rPr>
              <a:t>so_site</a:t>
            </a:r>
            <a:r>
              <a:rPr lang="en-US" sz="1400" dirty="0">
                <a:latin typeface="Courier New" pitchFamily="49" charset="0"/>
              </a:rPr>
              <a:t> = " </a:t>
            </a:r>
          </a:p>
          <a:p>
            <a:pPr lvl="4"/>
            <a:r>
              <a:rPr lang="en-US" sz="1400" dirty="0">
                <a:latin typeface="Courier New" pitchFamily="49" charset="0"/>
              </a:rPr>
              <a:t>   + QUOTER("SITE1").</a:t>
            </a:r>
          </a:p>
          <a:p>
            <a:pPr lvl="4"/>
            <a:endParaRPr lang="en-US" sz="1400" dirty="0">
              <a:latin typeface="Courier New" pitchFamily="49" charset="0"/>
            </a:endParaRPr>
          </a:p>
        </p:txBody>
      </p:sp>
      <p:sp>
        <p:nvSpPr>
          <p:cNvPr id="80902" name="Text Box 6"/>
          <p:cNvSpPr txBox="1">
            <a:spLocks noChangeArrowheads="1"/>
          </p:cNvSpPr>
          <p:nvPr/>
        </p:nvSpPr>
        <p:spPr bwMode="auto">
          <a:xfrm>
            <a:off x="0" y="6025697"/>
            <a:ext cx="9144000" cy="396875"/>
          </a:xfrm>
          <a:prstGeom prst="rect">
            <a:avLst/>
          </a:prstGeom>
          <a:solidFill>
            <a:schemeClr val="bg1"/>
          </a:solidFill>
          <a:ln w="9525" algn="ctr">
            <a:noFill/>
            <a:miter lim="800000"/>
            <a:headEnd/>
            <a:tailEnd/>
          </a:ln>
          <a:effectLst/>
        </p:spPr>
        <p:txBody>
          <a:bodyPr wrap="square" tIns="91440" bIns="91440">
            <a:spAutoFit/>
          </a:bodyPr>
          <a:lstStyle/>
          <a:p>
            <a:pPr lvl="4"/>
            <a:r>
              <a:rPr lang="en-US" sz="1400">
                <a:latin typeface="Courier New" pitchFamily="49" charset="0"/>
              </a:rPr>
              <a:t>queryString = queryString + " by so_cust:".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normAutofit lnSpcReduction="10000"/>
          </a:bodyPr>
          <a:lstStyle/>
          <a:p>
            <a:pPr eaLnBrk="1" hangingPunct="1">
              <a:lnSpc>
                <a:spcPct val="80000"/>
              </a:lnSpc>
            </a:pPr>
            <a:r>
              <a:rPr lang="en-US" dirty="0" smtClean="0"/>
              <a:t>Helper procedure from </a:t>
            </a:r>
            <a:r>
              <a:rPr lang="en-US" dirty="0" err="1" smtClean="0"/>
              <a:t>ReportHelper.p</a:t>
            </a:r>
            <a:endParaRPr lang="en-US" dirty="0" smtClean="0"/>
          </a:p>
          <a:p>
            <a:pPr eaLnBrk="1" hangingPunct="1">
              <a:lnSpc>
                <a:spcPct val="80000"/>
              </a:lnSpc>
            </a:pPr>
            <a:r>
              <a:rPr lang="en-US" dirty="0" smtClean="0"/>
              <a:t>Used to retrieve filter values from input request</a:t>
            </a:r>
          </a:p>
          <a:p>
            <a:pPr eaLnBrk="1" hangingPunct="1">
              <a:lnSpc>
                <a:spcPct val="80000"/>
              </a:lnSpc>
            </a:pPr>
            <a:r>
              <a:rPr lang="en-US" dirty="0" smtClean="0"/>
              <a:t>Call signature:</a:t>
            </a:r>
          </a:p>
          <a:p>
            <a:pPr eaLnBrk="1" hangingPunct="1">
              <a:lnSpc>
                <a:spcPct val="80000"/>
              </a:lnSpc>
            </a:pPr>
            <a:endParaRPr lang="en-US" dirty="0" smtClean="0"/>
          </a:p>
          <a:p>
            <a:pPr eaLnBrk="1" hangingPunct="1">
              <a:lnSpc>
                <a:spcPct val="80000"/>
              </a:lnSpc>
            </a:pPr>
            <a:endParaRPr lang="en-US" dirty="0" smtClean="0"/>
          </a:p>
          <a:p>
            <a:pPr eaLnBrk="1" hangingPunct="1">
              <a:lnSpc>
                <a:spcPct val="80000"/>
              </a:lnSpc>
            </a:pPr>
            <a:endParaRPr lang="en-US" dirty="0" smtClean="0"/>
          </a:p>
          <a:p>
            <a:pPr eaLnBrk="1" hangingPunct="1">
              <a:lnSpc>
                <a:spcPct val="80000"/>
              </a:lnSpc>
            </a:pPr>
            <a:r>
              <a:rPr lang="en-US" dirty="0" smtClean="0"/>
              <a:t>Input parameters include: </a:t>
            </a:r>
          </a:p>
          <a:p>
            <a:pPr lvl="1" eaLnBrk="1" hangingPunct="1">
              <a:lnSpc>
                <a:spcPct val="80000"/>
              </a:lnSpc>
            </a:pPr>
            <a:r>
              <a:rPr lang="en-US" dirty="0" err="1" smtClean="0"/>
              <a:t>ipBufferName</a:t>
            </a:r>
            <a:r>
              <a:rPr lang="en-US" dirty="0" smtClean="0"/>
              <a:t> (temp-table name)</a:t>
            </a:r>
          </a:p>
          <a:p>
            <a:pPr lvl="1" eaLnBrk="1" hangingPunct="1">
              <a:lnSpc>
                <a:spcPct val="80000"/>
              </a:lnSpc>
            </a:pPr>
            <a:r>
              <a:rPr lang="en-US" dirty="0" err="1" smtClean="0"/>
              <a:t>ipFieldName</a:t>
            </a:r>
            <a:r>
              <a:rPr lang="en-US" dirty="0" smtClean="0"/>
              <a:t> (field name in temp-table)</a:t>
            </a:r>
          </a:p>
          <a:p>
            <a:pPr lvl="1" eaLnBrk="1" hangingPunct="1">
              <a:lnSpc>
                <a:spcPct val="80000"/>
              </a:lnSpc>
            </a:pPr>
            <a:r>
              <a:rPr lang="en-US" dirty="0" err="1" smtClean="0"/>
              <a:t>defaultValue</a:t>
            </a:r>
            <a:r>
              <a:rPr lang="en-US" dirty="0" smtClean="0"/>
              <a:t> (value to return if none found in request)</a:t>
            </a:r>
          </a:p>
          <a:p>
            <a:pPr eaLnBrk="1" hangingPunct="1">
              <a:lnSpc>
                <a:spcPct val="80000"/>
              </a:lnSpc>
            </a:pPr>
            <a:r>
              <a:rPr lang="en-US" dirty="0" smtClean="0"/>
              <a:t>Returns: Field value from filter conditions in request</a:t>
            </a:r>
          </a:p>
          <a:p>
            <a:pPr eaLnBrk="1" hangingPunct="1">
              <a:lnSpc>
                <a:spcPct val="80000"/>
              </a:lnSpc>
              <a:buFont typeface="Webdings" pitchFamily="18" charset="2"/>
              <a:buNone/>
            </a:pPr>
            <a:endParaRPr lang="en-US" dirty="0" smtClean="0"/>
          </a:p>
        </p:txBody>
      </p:sp>
      <p:sp>
        <p:nvSpPr>
          <p:cNvPr id="92162" name="Rectangle 2"/>
          <p:cNvSpPr>
            <a:spLocks noGrp="1" noChangeArrowheads="1"/>
          </p:cNvSpPr>
          <p:nvPr>
            <p:ph type="title"/>
          </p:nvPr>
        </p:nvSpPr>
        <p:spPr/>
        <p:txBody>
          <a:bodyPr/>
          <a:lstStyle/>
          <a:p>
            <a:pPr eaLnBrk="1" hangingPunct="1"/>
            <a:r>
              <a:rPr lang="en-US" smtClean="0"/>
              <a:t>GetFilterValue Function</a:t>
            </a:r>
          </a:p>
        </p:txBody>
      </p:sp>
      <p:sp>
        <p:nvSpPr>
          <p:cNvPr id="92164" name="Text Box 4"/>
          <p:cNvSpPr txBox="1">
            <a:spLocks noChangeArrowheads="1"/>
          </p:cNvSpPr>
          <p:nvPr/>
        </p:nvSpPr>
        <p:spPr bwMode="auto">
          <a:xfrm>
            <a:off x="1251858" y="2438400"/>
            <a:ext cx="6629400" cy="10350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400" dirty="0">
                <a:latin typeface="Courier New" pitchFamily="49" charset="0"/>
              </a:rPr>
              <a:t>FUNCTION </a:t>
            </a:r>
            <a:r>
              <a:rPr lang="en-US" sz="1400" dirty="0" err="1">
                <a:latin typeface="Courier New" pitchFamily="49" charset="0"/>
              </a:rPr>
              <a:t>GetFilterValue</a:t>
            </a:r>
            <a:r>
              <a:rPr lang="en-US" sz="1400" dirty="0">
                <a:latin typeface="Courier New" pitchFamily="49" charset="0"/>
              </a:rPr>
              <a:t> returns character </a:t>
            </a:r>
          </a:p>
          <a:p>
            <a:pPr lvl="4"/>
            <a:r>
              <a:rPr lang="en-US" sz="1400" dirty="0">
                <a:latin typeface="Courier New" pitchFamily="49" charset="0"/>
              </a:rPr>
              <a:t>   (input </a:t>
            </a:r>
            <a:r>
              <a:rPr lang="en-US" sz="1400" dirty="0" err="1">
                <a:latin typeface="Courier New" pitchFamily="49" charset="0"/>
              </a:rPr>
              <a:t>ipBufferName</a:t>
            </a:r>
            <a:r>
              <a:rPr lang="en-US" sz="1400" dirty="0">
                <a:latin typeface="Courier New" pitchFamily="49" charset="0"/>
              </a:rPr>
              <a:t> as character, </a:t>
            </a:r>
          </a:p>
          <a:p>
            <a:pPr lvl="4"/>
            <a:r>
              <a:rPr lang="en-US" sz="1400" dirty="0">
                <a:latin typeface="Courier New" pitchFamily="49" charset="0"/>
              </a:rPr>
              <a:t>    input </a:t>
            </a:r>
            <a:r>
              <a:rPr lang="en-US" sz="1400" dirty="0" err="1">
                <a:latin typeface="Courier New" pitchFamily="49" charset="0"/>
              </a:rPr>
              <a:t>ipFieldName</a:t>
            </a:r>
            <a:r>
              <a:rPr lang="en-US" sz="1400" dirty="0">
                <a:latin typeface="Courier New" pitchFamily="49" charset="0"/>
              </a:rPr>
              <a:t> as character, </a:t>
            </a:r>
          </a:p>
          <a:p>
            <a:pPr lvl="4"/>
            <a:r>
              <a:rPr lang="en-US" sz="1400" dirty="0">
                <a:latin typeface="Courier New" pitchFamily="49" charset="0"/>
              </a:rPr>
              <a:t>    input </a:t>
            </a:r>
            <a:r>
              <a:rPr lang="en-US" sz="1400" dirty="0" err="1">
                <a:latin typeface="Courier New" pitchFamily="49" charset="0"/>
              </a:rPr>
              <a:t>defaultValue</a:t>
            </a:r>
            <a:r>
              <a:rPr lang="en-US" sz="1400" dirty="0">
                <a:latin typeface="Courier New" pitchFamily="49" charset="0"/>
              </a:rPr>
              <a:t> as character):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6056" y="1371600"/>
            <a:ext cx="8001000" cy="4495800"/>
            <a:chOff x="609600" y="1828800"/>
            <a:chExt cx="8001000" cy="4495800"/>
          </a:xfrm>
        </p:grpSpPr>
        <p:sp>
          <p:nvSpPr>
            <p:cNvPr id="45058"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5059"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5060" name="AutoShape 13"/>
            <p:cNvSpPr>
              <a:spLocks noChangeArrowheads="1"/>
            </p:cNvSpPr>
            <p:nvPr/>
          </p:nvSpPr>
          <p:spPr bwMode="auto">
            <a:xfrm>
              <a:off x="2590800" y="3886200"/>
              <a:ext cx="1295400" cy="1524000"/>
            </a:xfrm>
            <a:prstGeom prst="can">
              <a:avLst>
                <a:gd name="adj" fmla="val 29412"/>
              </a:avLst>
            </a:prstGeom>
            <a:solidFill>
              <a:srgbClr val="FFFF00"/>
            </a:solidFill>
            <a:ln w="9525">
              <a:solidFill>
                <a:schemeClr val="tx1"/>
              </a:solidFill>
              <a:round/>
              <a:headEnd/>
              <a:tailEnd/>
            </a:ln>
          </p:spPr>
          <p:txBody>
            <a:bodyPr wrap="none" anchor="ctr"/>
            <a:lstStyle/>
            <a:p>
              <a:pPr algn="ctr"/>
              <a:r>
                <a:rPr lang="en-US">
                  <a:latin typeface="+mj-lt"/>
                </a:rPr>
                <a:t>Data</a:t>
              </a:r>
            </a:p>
            <a:p>
              <a:pPr algn="ctr"/>
              <a:r>
                <a:rPr lang="en-US">
                  <a:latin typeface="+mj-lt"/>
                </a:rPr>
                <a:t>Source</a:t>
              </a:r>
            </a:p>
          </p:txBody>
        </p:sp>
        <p:sp>
          <p:nvSpPr>
            <p:cNvPr id="45061" name="AutoShape 14"/>
            <p:cNvSpPr>
              <a:spLocks noChangeArrowheads="1"/>
            </p:cNvSpPr>
            <p:nvPr/>
          </p:nvSpPr>
          <p:spPr bwMode="auto">
            <a:xfrm>
              <a:off x="7391400" y="2819400"/>
              <a:ext cx="914400" cy="914400"/>
            </a:xfrm>
            <a:prstGeom prst="foldedCorner">
              <a:avLst>
                <a:gd name="adj" fmla="val 12500"/>
              </a:avLst>
            </a:prstGeom>
            <a:solidFill>
              <a:schemeClr val="accent1"/>
            </a:solidFill>
            <a:ln w="9525">
              <a:solidFill>
                <a:schemeClr val="tx1"/>
              </a:solidFill>
              <a:round/>
              <a:headEnd/>
              <a:tailEnd/>
            </a:ln>
          </p:spPr>
          <p:txBody>
            <a:bodyPr wrap="none" anchor="ctr"/>
            <a:lstStyle/>
            <a:p>
              <a:pPr algn="ctr"/>
              <a:r>
                <a:rPr lang="en-US">
                  <a:latin typeface="+mj-lt"/>
                </a:rPr>
                <a:t>Report</a:t>
              </a:r>
            </a:p>
          </p:txBody>
        </p:sp>
        <p:sp>
          <p:nvSpPr>
            <p:cNvPr id="45062"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spcBef>
                  <a:spcPct val="50000"/>
                </a:spcBef>
                <a:buFontTx/>
                <a:buChar char="-"/>
              </a:pPr>
              <a:r>
                <a:rPr lang="en-US" sz="1200">
                  <a:latin typeface="+mj-lt"/>
                </a:rPr>
                <a:t> UI Viewer</a:t>
              </a:r>
            </a:p>
            <a:p>
              <a:pPr>
                <a:spcBef>
                  <a:spcPct val="50000"/>
                </a:spcBef>
                <a:buFontTx/>
                <a:buChar char="-"/>
              </a:pPr>
              <a:r>
                <a:rPr lang="en-US" sz="1200">
                  <a:latin typeface="+mj-lt"/>
                </a:rPr>
                <a:t> PDF</a:t>
              </a:r>
            </a:p>
            <a:p>
              <a:pPr>
                <a:spcBef>
                  <a:spcPct val="50000"/>
                </a:spcBef>
                <a:buFontTx/>
                <a:buChar char="-"/>
              </a:pPr>
              <a:r>
                <a:rPr lang="en-US" sz="1200">
                  <a:latin typeface="+mj-lt"/>
                </a:rPr>
                <a:t> Excel</a:t>
              </a:r>
            </a:p>
            <a:p>
              <a:pPr>
                <a:spcBef>
                  <a:spcPct val="50000"/>
                </a:spcBef>
                <a:buFontTx/>
                <a:buChar char="-"/>
              </a:pPr>
              <a:r>
                <a:rPr lang="en-US" sz="1200">
                  <a:latin typeface="+mj-lt"/>
                </a:rPr>
                <a:t> User can send to printer</a:t>
              </a:r>
            </a:p>
          </p:txBody>
        </p:sp>
        <p:sp>
          <p:nvSpPr>
            <p:cNvPr id="45063"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spcBef>
                  <a:spcPct val="50000"/>
                </a:spcBef>
                <a:buFontTx/>
                <a:buChar char="-"/>
              </a:pPr>
              <a:r>
                <a:rPr lang="en-US" sz="1200">
                  <a:latin typeface="+mj-lt"/>
                </a:rPr>
                <a:t> Progress Program</a:t>
              </a:r>
            </a:p>
            <a:p>
              <a:pPr>
                <a:spcBef>
                  <a:spcPct val="50000"/>
                </a:spcBef>
                <a:buFontTx/>
                <a:buChar char="-"/>
              </a:pPr>
              <a:r>
                <a:rPr lang="en-US" sz="1200">
                  <a:latin typeface="+mj-lt"/>
                </a:rPr>
                <a:t> Browse</a:t>
              </a:r>
            </a:p>
            <a:p>
              <a:pPr>
                <a:spcBef>
                  <a:spcPct val="50000"/>
                </a:spcBef>
                <a:buFontTx/>
                <a:buChar char="-"/>
              </a:pPr>
              <a:r>
                <a:rPr lang="en-US" sz="1200">
                  <a:latin typeface="+mj-lt"/>
                </a:rPr>
                <a:t> Financial API</a:t>
              </a:r>
            </a:p>
          </p:txBody>
        </p:sp>
        <p:sp>
          <p:nvSpPr>
            <p:cNvPr id="45064" name="Rectangle 17"/>
            <p:cNvSpPr>
              <a:spLocks noChangeArrowheads="1"/>
            </p:cNvSpPr>
            <p:nvPr/>
          </p:nvSpPr>
          <p:spPr bwMode="auto">
            <a:xfrm>
              <a:off x="5105400" y="2590800"/>
              <a:ext cx="1371600" cy="1295400"/>
            </a:xfrm>
            <a:prstGeom prst="rect">
              <a:avLst/>
            </a:prstGeom>
            <a:solidFill>
              <a:schemeClr val="accent1"/>
            </a:solidFill>
            <a:ln w="9525">
              <a:solidFill>
                <a:schemeClr val="tx1"/>
              </a:solidFill>
              <a:miter lim="800000"/>
              <a:headEnd/>
              <a:tailEnd/>
            </a:ln>
          </p:spPr>
          <p:txBody>
            <a:bodyPr wrap="none" anchor="ctr"/>
            <a:lstStyle/>
            <a:p>
              <a:pPr algn="ctr"/>
              <a:r>
                <a:rPr lang="en-US">
                  <a:latin typeface="+mj-lt"/>
                </a:rPr>
                <a:t>Report</a:t>
              </a:r>
            </a:p>
            <a:p>
              <a:pPr algn="ctr"/>
              <a:r>
                <a:rPr lang="en-US">
                  <a:latin typeface="+mj-lt"/>
                </a:rPr>
                <a:t>Render</a:t>
              </a:r>
            </a:p>
            <a:p>
              <a:pPr algn="ctr"/>
              <a:r>
                <a:rPr lang="en-US">
                  <a:latin typeface="+mj-lt"/>
                </a:rPr>
                <a:t>Engine</a:t>
              </a:r>
            </a:p>
          </p:txBody>
        </p:sp>
        <p:sp>
          <p:nvSpPr>
            <p:cNvPr id="45065" name="Rectangle 18"/>
            <p:cNvSpPr>
              <a:spLocks noChangeArrowheads="1"/>
            </p:cNvSpPr>
            <p:nvPr/>
          </p:nvSpPr>
          <p:spPr bwMode="auto">
            <a:xfrm>
              <a:off x="2590800" y="1828800"/>
              <a:ext cx="1295400" cy="1066800"/>
            </a:xfrm>
            <a:prstGeom prst="rect">
              <a:avLst/>
            </a:prstGeom>
            <a:solidFill>
              <a:schemeClr val="accent1"/>
            </a:solidFill>
            <a:ln w="9525">
              <a:solidFill>
                <a:schemeClr val="tx1"/>
              </a:solidFill>
              <a:miter lim="800000"/>
              <a:headEnd/>
              <a:tailEnd/>
            </a:ln>
          </p:spPr>
          <p:txBody>
            <a:bodyPr wrap="none" anchor="ctr"/>
            <a:lstStyle/>
            <a:p>
              <a:pPr algn="ctr"/>
              <a:r>
                <a:rPr lang="en-US">
                  <a:latin typeface="+mj-lt"/>
                </a:rPr>
                <a:t>Pre-Render</a:t>
              </a:r>
            </a:p>
            <a:p>
              <a:pPr algn="ctr"/>
              <a:r>
                <a:rPr lang="en-US">
                  <a:latin typeface="+mj-lt"/>
                </a:rPr>
                <a:t>Engine</a:t>
              </a:r>
            </a:p>
          </p:txBody>
        </p:sp>
        <p:sp>
          <p:nvSpPr>
            <p:cNvPr id="45066"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spcBef>
                  <a:spcPct val="50000"/>
                </a:spcBef>
                <a:buFontTx/>
                <a:buChar char="-"/>
              </a:pPr>
              <a:r>
                <a:rPr lang="en-US" sz="1200">
                  <a:latin typeface="+mj-lt"/>
                </a:rPr>
                <a:t> Applies Template</a:t>
              </a:r>
            </a:p>
            <a:p>
              <a:pPr>
                <a:spcBef>
                  <a:spcPct val="50000"/>
                </a:spcBef>
                <a:buFontTx/>
                <a:buChar char="-"/>
              </a:pPr>
              <a:r>
                <a:rPr lang="en-US" sz="1200">
                  <a:latin typeface="+mj-lt"/>
                </a:rPr>
                <a:t> Translates Labels</a:t>
              </a:r>
            </a:p>
          </p:txBody>
        </p:sp>
        <p:sp>
          <p:nvSpPr>
            <p:cNvPr id="45067"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5068"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5069" name="AutoShape 24"/>
            <p:cNvSpPr>
              <a:spLocks noChangeArrowheads="1"/>
            </p:cNvSpPr>
            <p:nvPr/>
          </p:nvSpPr>
          <p:spPr bwMode="auto">
            <a:xfrm>
              <a:off x="609600" y="1828800"/>
              <a:ext cx="1066800" cy="1066800"/>
            </a:xfrm>
            <a:prstGeom prst="foldedCorner">
              <a:avLst>
                <a:gd name="adj" fmla="val 12500"/>
              </a:avLst>
            </a:prstGeom>
            <a:solidFill>
              <a:schemeClr val="accent1"/>
            </a:solidFill>
            <a:ln w="9525">
              <a:solidFill>
                <a:schemeClr val="tx1"/>
              </a:solidFill>
              <a:round/>
              <a:headEnd/>
              <a:tailEnd/>
            </a:ln>
          </p:spPr>
          <p:txBody>
            <a:bodyPr wrap="none" anchor="ctr"/>
            <a:lstStyle/>
            <a:p>
              <a:pPr algn="ctr"/>
              <a:r>
                <a:rPr lang="en-US">
                  <a:latin typeface="+mj-lt"/>
                </a:rPr>
                <a:t>Report</a:t>
              </a:r>
            </a:p>
            <a:p>
              <a:pPr algn="ctr"/>
              <a:r>
                <a:rPr lang="en-US">
                  <a:latin typeface="+mj-lt"/>
                </a:rPr>
                <a:t>Layout</a:t>
              </a:r>
            </a:p>
            <a:p>
              <a:pPr algn="ctr"/>
              <a:r>
                <a:rPr lang="en-US">
                  <a:latin typeface="+mj-lt"/>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mtClean="0"/>
              <a:t>GetFilterValue - Example</a:t>
            </a:r>
          </a:p>
        </p:txBody>
      </p:sp>
      <p:sp>
        <p:nvSpPr>
          <p:cNvPr id="94212" name="Text Box 4"/>
          <p:cNvSpPr txBox="1">
            <a:spLocks noChangeArrowheads="1"/>
          </p:cNvSpPr>
          <p:nvPr/>
        </p:nvSpPr>
        <p:spPr bwMode="auto">
          <a:xfrm>
            <a:off x="152400" y="2133600"/>
            <a:ext cx="8839200" cy="140652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600" dirty="0">
                <a:latin typeface="Courier New" pitchFamily="49" charset="0"/>
              </a:rPr>
              <a:t>define </a:t>
            </a:r>
            <a:r>
              <a:rPr lang="en-US" sz="1600" dirty="0" err="1">
                <a:latin typeface="Courier New" pitchFamily="49" charset="0"/>
              </a:rPr>
              <a:t>var</a:t>
            </a:r>
            <a:r>
              <a:rPr lang="en-US" sz="1600" dirty="0">
                <a:latin typeface="Courier New" pitchFamily="49" charset="0"/>
              </a:rPr>
              <a:t> </a:t>
            </a:r>
            <a:r>
              <a:rPr lang="en-US" sz="1600" dirty="0" err="1">
                <a:latin typeface="Courier New" pitchFamily="49" charset="0"/>
              </a:rPr>
              <a:t>orderLineFilterValue</a:t>
            </a:r>
            <a:r>
              <a:rPr lang="en-US" sz="1600" dirty="0">
                <a:latin typeface="Courier New" pitchFamily="49" charset="0"/>
              </a:rPr>
              <a:t> as integer no-undo.</a:t>
            </a:r>
          </a:p>
          <a:p>
            <a:pPr lvl="4"/>
            <a:endParaRPr lang="en-US" sz="1600" dirty="0">
              <a:latin typeface="Courier New" pitchFamily="49" charset="0"/>
            </a:endParaRPr>
          </a:p>
          <a:p>
            <a:pPr lvl="4"/>
            <a:r>
              <a:rPr lang="en-US" sz="1600" dirty="0" err="1">
                <a:latin typeface="Courier New" pitchFamily="49" charset="0"/>
              </a:rPr>
              <a:t>orderLineFilterValue</a:t>
            </a:r>
            <a:r>
              <a:rPr lang="en-US" sz="1600" dirty="0">
                <a:latin typeface="Courier New" pitchFamily="49" charset="0"/>
              </a:rPr>
              <a:t> =      integer(</a:t>
            </a:r>
            <a:r>
              <a:rPr lang="en-US" sz="1600" dirty="0" err="1">
                <a:latin typeface="Courier New" pitchFamily="49" charset="0"/>
              </a:rPr>
              <a:t>GetFilterValue</a:t>
            </a:r>
            <a:r>
              <a:rPr lang="en-US" sz="1600" dirty="0">
                <a:latin typeface="Courier New" pitchFamily="49" charset="0"/>
              </a:rPr>
              <a:t>("</a:t>
            </a:r>
            <a:r>
              <a:rPr lang="en-US" sz="1600" dirty="0" err="1">
                <a:latin typeface="Courier New" pitchFamily="49" charset="0"/>
              </a:rPr>
              <a:t>ttReportOptions</a:t>
            </a:r>
            <a:r>
              <a:rPr lang="en-US" sz="1600" dirty="0">
                <a:latin typeface="Courier New" pitchFamily="49" charset="0"/>
              </a:rPr>
              <a:t>", “</a:t>
            </a:r>
            <a:r>
              <a:rPr lang="en-US" sz="1600" dirty="0" err="1">
                <a:latin typeface="Courier New" pitchFamily="49" charset="0"/>
              </a:rPr>
              <a:t>sod_line</a:t>
            </a:r>
            <a:r>
              <a:rPr lang="en-US" sz="1600" dirty="0">
                <a:latin typeface="Courier New" pitchFamily="49" charset="0"/>
              </a:rPr>
              <a:t>", "1")).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normAutofit/>
          </a:bodyPr>
          <a:lstStyle/>
          <a:p>
            <a:pPr eaLnBrk="1" hangingPunct="1"/>
            <a:r>
              <a:rPr lang="en-US" smtClean="0"/>
              <a:t>Iterate over the query records and populate the temp tables of the report data set</a:t>
            </a:r>
          </a:p>
          <a:p>
            <a:pPr eaLnBrk="1" hangingPunct="1"/>
            <a:r>
              <a:rPr lang="en-US" smtClean="0"/>
              <a:t>Example…</a:t>
            </a:r>
          </a:p>
        </p:txBody>
      </p:sp>
      <p:sp>
        <p:nvSpPr>
          <p:cNvPr id="82946" name="Rectangle 2"/>
          <p:cNvSpPr>
            <a:spLocks noGrp="1" noChangeArrowheads="1"/>
          </p:cNvSpPr>
          <p:nvPr>
            <p:ph type="title"/>
          </p:nvPr>
        </p:nvSpPr>
        <p:spPr/>
        <p:txBody>
          <a:bodyPr/>
          <a:lstStyle/>
          <a:p>
            <a:pPr eaLnBrk="1" hangingPunct="1"/>
            <a:r>
              <a:rPr lang="en-US" smtClean="0"/>
              <a:t>Data Retrieval – Query Iteration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2800" smtClean="0"/>
              <a:t>Data Retrieval – Query Iteration Example</a:t>
            </a:r>
          </a:p>
        </p:txBody>
      </p:sp>
      <p:sp>
        <p:nvSpPr>
          <p:cNvPr id="89092" name="Text Box 4"/>
          <p:cNvSpPr txBox="1">
            <a:spLocks noChangeArrowheads="1"/>
          </p:cNvSpPr>
          <p:nvPr/>
        </p:nvSpPr>
        <p:spPr bwMode="auto">
          <a:xfrm>
            <a:off x="152400" y="838200"/>
            <a:ext cx="8839200" cy="54419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repeat while not </a:t>
            </a:r>
            <a:r>
              <a:rPr lang="en-US" sz="1400" dirty="0" err="1">
                <a:latin typeface="Courier New" pitchFamily="49" charset="0"/>
              </a:rPr>
              <a:t>hSOQuery:query</a:t>
            </a:r>
            <a:r>
              <a:rPr lang="en-US" sz="1400" dirty="0">
                <a:latin typeface="Courier New" pitchFamily="49" charset="0"/>
              </a:rPr>
              <a:t>-off-end:</a:t>
            </a:r>
          </a:p>
          <a:p>
            <a:pPr lvl="4"/>
            <a:r>
              <a:rPr lang="en-US" sz="1400" dirty="0">
                <a:latin typeface="Courier New" pitchFamily="49" charset="0"/>
              </a:rPr>
              <a:t>   create </a:t>
            </a:r>
            <a:r>
              <a:rPr lang="en-US" sz="1400" dirty="0" err="1">
                <a:latin typeface="Courier New" pitchFamily="49" charset="0"/>
              </a:rPr>
              <a:t>ttSalesHeader</a:t>
            </a:r>
            <a:r>
              <a:rPr lang="en-US" sz="1400" dirty="0">
                <a:latin typeface="Courier New" pitchFamily="49" charset="0"/>
              </a:rPr>
              <a:t>.</a:t>
            </a:r>
          </a:p>
          <a:p>
            <a:pPr lvl="4"/>
            <a:r>
              <a:rPr lang="en-US" sz="1400" dirty="0">
                <a:latin typeface="Courier New" pitchFamily="49" charset="0"/>
              </a:rPr>
              <a:t>   assign</a:t>
            </a:r>
          </a:p>
          <a:p>
            <a:pPr lvl="4"/>
            <a:r>
              <a:rPr lang="en-US" sz="1400" dirty="0">
                <a:latin typeface="Courier New" pitchFamily="49" charset="0"/>
              </a:rPr>
              <a:t>      </a:t>
            </a:r>
            <a:r>
              <a:rPr lang="en-US" sz="1400" dirty="0" err="1">
                <a:latin typeface="Courier New" pitchFamily="49" charset="0"/>
              </a:rPr>
              <a:t>ttSalesHeader.so_nbr</a:t>
            </a:r>
            <a:r>
              <a:rPr lang="en-US" sz="1400" dirty="0">
                <a:latin typeface="Courier New" pitchFamily="49" charset="0"/>
              </a:rPr>
              <a:t> = </a:t>
            </a:r>
            <a:r>
              <a:rPr lang="en-US" sz="1400" dirty="0" err="1">
                <a:latin typeface="Courier New" pitchFamily="49" charset="0"/>
              </a:rPr>
              <a:t>so_mstr.so_nbr</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ttSalesHeader.so_cust</a:t>
            </a:r>
            <a:r>
              <a:rPr lang="en-US" sz="1400" dirty="0">
                <a:latin typeface="Courier New" pitchFamily="49" charset="0"/>
              </a:rPr>
              <a:t> = </a:t>
            </a:r>
            <a:r>
              <a:rPr lang="en-US" sz="1400" dirty="0" err="1">
                <a:latin typeface="Courier New" pitchFamily="49" charset="0"/>
              </a:rPr>
              <a:t>so_mstr.so_cust</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ttSalesHeader.so_ord_date</a:t>
            </a:r>
            <a:r>
              <a:rPr lang="en-US" sz="1400" dirty="0">
                <a:latin typeface="Courier New" pitchFamily="49" charset="0"/>
              </a:rPr>
              <a:t> = </a:t>
            </a:r>
            <a:r>
              <a:rPr lang="en-US" sz="1400" dirty="0" err="1">
                <a:latin typeface="Courier New" pitchFamily="49" charset="0"/>
              </a:rPr>
              <a:t>so_mstr.so_ord_date</a:t>
            </a:r>
            <a:endParaRPr lang="en-US" sz="1400" dirty="0">
              <a:latin typeface="Courier New" pitchFamily="49" charset="0"/>
            </a:endParaRPr>
          </a:p>
          <a:p>
            <a:pPr lvl="4"/>
            <a:r>
              <a:rPr lang="en-US" sz="1400" dirty="0">
                <a:latin typeface="Courier New" pitchFamily="49" charset="0"/>
              </a:rPr>
              <a:t>      ttSalesHeader.sales_order_slspsn1 = </a:t>
            </a:r>
            <a:r>
              <a:rPr lang="en-US" sz="1400" dirty="0" err="1">
                <a:latin typeface="Courier New" pitchFamily="49" charset="0"/>
              </a:rPr>
              <a:t>so_mstr.so_slspsn</a:t>
            </a:r>
            <a:r>
              <a:rPr lang="en-US" sz="1400" dirty="0">
                <a:latin typeface="Courier New" pitchFamily="49" charset="0"/>
              </a:rPr>
              <a:t>[1]</a:t>
            </a:r>
          </a:p>
          <a:p>
            <a:pPr lvl="4"/>
            <a:r>
              <a:rPr lang="en-US" sz="1400" dirty="0">
                <a:latin typeface="Courier New" pitchFamily="49" charset="0"/>
              </a:rPr>
              <a:t>      ttSalesHeader.sales_order_slspsn2 = </a:t>
            </a:r>
            <a:r>
              <a:rPr lang="en-US" sz="1400" dirty="0" err="1">
                <a:latin typeface="Courier New" pitchFamily="49" charset="0"/>
              </a:rPr>
              <a:t>so_mstr.so_slspsn</a:t>
            </a:r>
            <a:r>
              <a:rPr lang="en-US" sz="1400" dirty="0">
                <a:latin typeface="Courier New" pitchFamily="49" charset="0"/>
              </a:rPr>
              <a:t>[2]</a:t>
            </a:r>
          </a:p>
          <a:p>
            <a:pPr lvl="4"/>
            <a:r>
              <a:rPr lang="en-US" sz="1400" dirty="0">
                <a:latin typeface="Courier New" pitchFamily="49" charset="0"/>
              </a:rPr>
              <a:t>      ttSalesHeader.sales_order_slspsn3 = </a:t>
            </a:r>
            <a:r>
              <a:rPr lang="en-US" sz="1400" dirty="0" err="1">
                <a:latin typeface="Courier New" pitchFamily="49" charset="0"/>
              </a:rPr>
              <a:t>so_mstr.so_slspsn</a:t>
            </a:r>
            <a:r>
              <a:rPr lang="en-US" sz="1400" dirty="0">
                <a:latin typeface="Courier New" pitchFamily="49" charset="0"/>
              </a:rPr>
              <a:t>[3].</a:t>
            </a:r>
          </a:p>
          <a:p>
            <a:pPr lvl="4"/>
            <a:r>
              <a:rPr lang="en-US" sz="1400" dirty="0">
                <a:latin typeface="Courier New" pitchFamily="49" charset="0"/>
              </a:rPr>
              <a:t>      ttSalesHeader.sales_order_slspsn4 = </a:t>
            </a:r>
            <a:r>
              <a:rPr lang="en-US" sz="1400" dirty="0" err="1">
                <a:latin typeface="Courier New" pitchFamily="49" charset="0"/>
              </a:rPr>
              <a:t>so_mstr.so_slspsn</a:t>
            </a:r>
            <a:r>
              <a:rPr lang="en-US" sz="1400" dirty="0">
                <a:latin typeface="Courier New" pitchFamily="49" charset="0"/>
              </a:rPr>
              <a:t>[4].</a:t>
            </a:r>
          </a:p>
          <a:p>
            <a:pPr lvl="4"/>
            <a:endParaRPr lang="en-US" sz="1400" dirty="0">
              <a:latin typeface="Courier New" pitchFamily="49" charset="0"/>
            </a:endParaRPr>
          </a:p>
          <a:p>
            <a:pPr lvl="4"/>
            <a:r>
              <a:rPr lang="en-US" sz="1400" dirty="0">
                <a:latin typeface="Courier New" pitchFamily="49" charset="0"/>
              </a:rPr>
              <a:t>   for each </a:t>
            </a:r>
            <a:r>
              <a:rPr lang="en-US" sz="1400" dirty="0" err="1">
                <a:latin typeface="Courier New" pitchFamily="49" charset="0"/>
              </a:rPr>
              <a:t>sod_det</a:t>
            </a:r>
            <a:r>
              <a:rPr lang="en-US" sz="1400" dirty="0">
                <a:latin typeface="Courier New" pitchFamily="49" charset="0"/>
              </a:rPr>
              <a:t> no-lock</a:t>
            </a:r>
          </a:p>
          <a:p>
            <a:pPr lvl="4"/>
            <a:r>
              <a:rPr lang="en-US" sz="1400" dirty="0">
                <a:latin typeface="Courier New" pitchFamily="49" charset="0"/>
              </a:rPr>
              <a:t>      where </a:t>
            </a:r>
            <a:r>
              <a:rPr lang="en-US" sz="1400" dirty="0" err="1">
                <a:latin typeface="Courier New" pitchFamily="49" charset="0"/>
              </a:rPr>
              <a:t>sod_det.sod_nbr</a:t>
            </a:r>
            <a:r>
              <a:rPr lang="en-US" sz="1400" dirty="0">
                <a:latin typeface="Courier New" pitchFamily="49" charset="0"/>
              </a:rPr>
              <a:t> = </a:t>
            </a:r>
            <a:r>
              <a:rPr lang="en-US" sz="1400" dirty="0" err="1">
                <a:latin typeface="Courier New" pitchFamily="49" charset="0"/>
              </a:rPr>
              <a:t>so_mstr.so_nbr</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      create </a:t>
            </a:r>
            <a:r>
              <a:rPr lang="en-US" sz="1400" dirty="0" err="1">
                <a:latin typeface="Courier New" pitchFamily="49" charset="0"/>
              </a:rPr>
              <a:t>ttSoLine</a:t>
            </a:r>
            <a:r>
              <a:rPr lang="en-US" sz="1400" dirty="0">
                <a:latin typeface="Courier New" pitchFamily="49" charset="0"/>
              </a:rPr>
              <a:t>.</a:t>
            </a:r>
          </a:p>
          <a:p>
            <a:pPr lvl="4"/>
            <a:r>
              <a:rPr lang="en-US" sz="1400" dirty="0">
                <a:latin typeface="Courier New" pitchFamily="49" charset="0"/>
              </a:rPr>
              <a:t>      assign</a:t>
            </a:r>
          </a:p>
          <a:p>
            <a:pPr lvl="4"/>
            <a:r>
              <a:rPr lang="en-US" sz="1400" dirty="0">
                <a:latin typeface="Courier New" pitchFamily="49" charset="0"/>
              </a:rPr>
              <a:t>         </a:t>
            </a:r>
            <a:r>
              <a:rPr lang="en-US" sz="1400" dirty="0" err="1">
                <a:latin typeface="Courier New" pitchFamily="49" charset="0"/>
              </a:rPr>
              <a:t>ttSoLine.sales_order_number</a:t>
            </a:r>
            <a:r>
              <a:rPr lang="en-US" sz="1400" dirty="0">
                <a:latin typeface="Courier New" pitchFamily="49" charset="0"/>
              </a:rPr>
              <a:t> = </a:t>
            </a:r>
            <a:r>
              <a:rPr lang="en-US" sz="1400" dirty="0" err="1">
                <a:latin typeface="Courier New" pitchFamily="49" charset="0"/>
              </a:rPr>
              <a:t>sod_det.sod_nbr</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ttSoLine.sales_detail_line</a:t>
            </a:r>
            <a:r>
              <a:rPr lang="en-US" sz="1400" dirty="0">
                <a:latin typeface="Courier New" pitchFamily="49" charset="0"/>
              </a:rPr>
              <a:t> = </a:t>
            </a:r>
            <a:r>
              <a:rPr lang="en-US" sz="1400" dirty="0" err="1">
                <a:latin typeface="Courier New" pitchFamily="49" charset="0"/>
              </a:rPr>
              <a:t>sod_det.sod_line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ttSoLine.sales_detail_item</a:t>
            </a:r>
            <a:r>
              <a:rPr lang="en-US" sz="1400" dirty="0">
                <a:latin typeface="Courier New" pitchFamily="49" charset="0"/>
              </a:rPr>
              <a:t> = </a:t>
            </a:r>
            <a:r>
              <a:rPr lang="en-US" sz="1400" dirty="0" err="1">
                <a:latin typeface="Courier New" pitchFamily="49" charset="0"/>
              </a:rPr>
              <a:t>sod_det.sod_part</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ttSoLine.sales_detail_unit_measure</a:t>
            </a:r>
            <a:r>
              <a:rPr lang="en-US" sz="1400" dirty="0">
                <a:latin typeface="Courier New" pitchFamily="49" charset="0"/>
              </a:rPr>
              <a:t> = </a:t>
            </a:r>
            <a:r>
              <a:rPr lang="en-US" sz="1400" dirty="0" err="1">
                <a:latin typeface="Courier New" pitchFamily="49" charset="0"/>
              </a:rPr>
              <a:t>sod_det.sod_um</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ttSoLine.sales_detail_due_date</a:t>
            </a:r>
            <a:r>
              <a:rPr lang="en-US" sz="1400" dirty="0">
                <a:latin typeface="Courier New" pitchFamily="49" charset="0"/>
              </a:rPr>
              <a:t> = </a:t>
            </a:r>
            <a:r>
              <a:rPr lang="en-US" sz="1400" dirty="0" err="1">
                <a:latin typeface="Courier New" pitchFamily="49" charset="0"/>
              </a:rPr>
              <a:t>sod_det.sod_due_date</a:t>
            </a:r>
            <a:r>
              <a:rPr lang="en-US" sz="1400" dirty="0">
                <a:latin typeface="Courier New" pitchFamily="49" charset="0"/>
              </a:rPr>
              <a:t>.</a:t>
            </a:r>
          </a:p>
          <a:p>
            <a:pPr lvl="4"/>
            <a:r>
              <a:rPr lang="en-US" sz="1400" dirty="0">
                <a:latin typeface="Courier New" pitchFamily="49" charset="0"/>
              </a:rPr>
              <a:t>   end.</a:t>
            </a:r>
          </a:p>
          <a:p>
            <a:pPr lvl="4"/>
            <a:r>
              <a:rPr lang="en-US" sz="1400" dirty="0">
                <a:latin typeface="Courier New" pitchFamily="49" charset="0"/>
              </a:rPr>
              <a:t>   </a:t>
            </a:r>
            <a:r>
              <a:rPr lang="en-US" sz="1400" dirty="0" err="1">
                <a:latin typeface="Courier New" pitchFamily="49" charset="0"/>
              </a:rPr>
              <a:t>hSOQuery:get</a:t>
            </a:r>
            <a:r>
              <a:rPr lang="en-US" sz="1400" dirty="0">
                <a:latin typeface="Courier New" pitchFamily="49" charset="0"/>
              </a:rPr>
              <a:t>-next().</a:t>
            </a:r>
          </a:p>
          <a:p>
            <a:pPr lvl="4"/>
            <a:r>
              <a:rPr lang="en-US" sz="1400" dirty="0">
                <a:latin typeface="Courier New" pitchFamily="49" charset="0"/>
              </a:rPr>
              <a:t>end. /* Repeat query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pPr eaLnBrk="1" hangingPunct="1">
              <a:lnSpc>
                <a:spcPct val="80000"/>
              </a:lnSpc>
            </a:pPr>
            <a:r>
              <a:rPr lang="en-US" smtClean="0"/>
              <a:t>Progress data source programs are deployed on the .NET UI Progress application server tier</a:t>
            </a:r>
          </a:p>
          <a:p>
            <a:pPr lvl="1" eaLnBrk="1" hangingPunct="1">
              <a:lnSpc>
                <a:spcPct val="80000"/>
              </a:lnSpc>
            </a:pPr>
            <a:r>
              <a:rPr lang="en-US" sz="1400" b="1" i="1" smtClean="0">
                <a:latin typeface="Courier New" pitchFamily="49" charset="0"/>
              </a:rPr>
              <a:t>&lt;desktop source code directory&gt;</a:t>
            </a:r>
            <a:r>
              <a:rPr lang="en-US" sz="1400" b="1" smtClean="0">
                <a:latin typeface="Courier New" pitchFamily="49" charset="0"/>
              </a:rPr>
              <a:t>/com/qad/shell/report/reports</a:t>
            </a:r>
          </a:p>
          <a:p>
            <a:pPr lvl="1" eaLnBrk="1" hangingPunct="1">
              <a:lnSpc>
                <a:spcPct val="80000"/>
              </a:lnSpc>
            </a:pPr>
            <a:r>
              <a:rPr lang="en-US" sz="1400" b="1" i="1" smtClean="0">
                <a:latin typeface="Courier New" pitchFamily="49" charset="0"/>
              </a:rPr>
              <a:t>&lt;desktop source code directory&gt;</a:t>
            </a:r>
            <a:r>
              <a:rPr lang="en-US" sz="1400" i="1" smtClean="0"/>
              <a:t> </a:t>
            </a:r>
            <a:r>
              <a:rPr lang="en-US" sz="1400" smtClean="0"/>
              <a:t>usually is: /qad/web/server/docs/</a:t>
            </a:r>
            <a:r>
              <a:rPr lang="en-US" sz="1400" i="1" smtClean="0"/>
              <a:t>&lt;ENVname&gt;</a:t>
            </a:r>
            <a:r>
              <a:rPr lang="en-US" sz="1400" smtClean="0"/>
              <a:t>/ebdesktop2/</a:t>
            </a:r>
            <a:r>
              <a:rPr lang="en-US" sz="1400" i="1" smtClean="0"/>
              <a:t>&lt;WEBAPPNAME&gt;</a:t>
            </a:r>
            <a:r>
              <a:rPr lang="en-US" sz="1400" smtClean="0"/>
              <a:t>/</a:t>
            </a:r>
          </a:p>
          <a:p>
            <a:pPr eaLnBrk="1" hangingPunct="1">
              <a:lnSpc>
                <a:spcPct val="80000"/>
              </a:lnSpc>
            </a:pPr>
            <a:r>
              <a:rPr lang="en-US" smtClean="0"/>
              <a:t>Compile the program and save</a:t>
            </a:r>
          </a:p>
          <a:p>
            <a:pPr lvl="1" eaLnBrk="1" hangingPunct="1">
              <a:lnSpc>
                <a:spcPct val="80000"/>
              </a:lnSpc>
            </a:pPr>
            <a:r>
              <a:rPr lang="en-US" smtClean="0"/>
              <a:t>Must be connected to </a:t>
            </a:r>
            <a:r>
              <a:rPr lang="en-US" smtClean="0">
                <a:latin typeface="Courier New" pitchFamily="49" charset="0"/>
              </a:rPr>
              <a:t>qaddb</a:t>
            </a:r>
            <a:r>
              <a:rPr lang="en-US" smtClean="0"/>
              <a:t> and </a:t>
            </a:r>
            <a:r>
              <a:rPr lang="en-US" smtClean="0">
                <a:latin typeface="Courier New" pitchFamily="49" charset="0"/>
              </a:rPr>
              <a:t>qadadm</a:t>
            </a:r>
            <a:r>
              <a:rPr lang="en-US" smtClean="0"/>
              <a:t> DBs</a:t>
            </a:r>
          </a:p>
          <a:p>
            <a:pPr lvl="1" eaLnBrk="1" hangingPunct="1">
              <a:lnSpc>
                <a:spcPct val="80000"/>
              </a:lnSpc>
            </a:pPr>
            <a:r>
              <a:rPr lang="en-US" smtClean="0"/>
              <a:t>Can use the </a:t>
            </a:r>
            <a:r>
              <a:rPr lang="en-US" smtClean="0">
                <a:latin typeface="Courier New" pitchFamily="49" charset="0"/>
              </a:rPr>
              <a:t>mkdt</a:t>
            </a:r>
            <a:r>
              <a:rPr lang="en-US" smtClean="0"/>
              <a:t> program in </a:t>
            </a:r>
            <a:r>
              <a:rPr lang="en-US" sz="1800" b="1" i="1" smtClean="0">
                <a:latin typeface="Courier New" pitchFamily="49" charset="0"/>
              </a:rPr>
              <a:t>&lt;desktop source code directory&gt;</a:t>
            </a:r>
            <a:endParaRPr lang="en-US" sz="1800" b="1" smtClean="0">
              <a:latin typeface="Courier New" pitchFamily="49" charset="0"/>
            </a:endParaRPr>
          </a:p>
          <a:p>
            <a:pPr lvl="2" eaLnBrk="1" hangingPunct="1">
              <a:lnSpc>
                <a:spcPct val="80000"/>
              </a:lnSpc>
            </a:pPr>
            <a:r>
              <a:rPr lang="en-US" sz="1800" smtClean="0">
                <a:latin typeface="Courier New" pitchFamily="49" charset="0"/>
                <a:ea typeface="Arial Unicode MS" pitchFamily="34" charset="-128"/>
                <a:cs typeface="Arial Unicode MS" pitchFamily="34" charset="-128"/>
              </a:rPr>
              <a:t>./mkdt compile</a:t>
            </a:r>
          </a:p>
          <a:p>
            <a:pPr eaLnBrk="1" hangingPunct="1">
              <a:lnSpc>
                <a:spcPct val="80000"/>
              </a:lnSpc>
            </a:pPr>
            <a:endParaRPr lang="en-US" sz="1800" smtClean="0"/>
          </a:p>
        </p:txBody>
      </p:sp>
      <p:sp>
        <p:nvSpPr>
          <p:cNvPr id="39938" name="Rectangle 2"/>
          <p:cNvSpPr>
            <a:spLocks noGrp="1" noChangeArrowheads="1"/>
          </p:cNvSpPr>
          <p:nvPr>
            <p:ph type="title"/>
          </p:nvPr>
        </p:nvSpPr>
        <p:spPr/>
        <p:txBody>
          <a:bodyPr/>
          <a:lstStyle/>
          <a:p>
            <a:pPr eaLnBrk="1" hangingPunct="1"/>
            <a:r>
              <a:rPr lang="en-US" smtClean="0"/>
              <a:t>Progress Data Source Deployment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Example </a:t>
            </a:r>
            <a:r>
              <a:rPr lang="en-US" dirty="0" err="1" smtClean="0"/>
              <a:t>propath</a:t>
            </a:r>
            <a:r>
              <a:rPr lang="en-US" dirty="0" smtClean="0"/>
              <a:t> for compilation:</a:t>
            </a:r>
          </a:p>
          <a:p>
            <a:endParaRPr lang="en-US" dirty="0"/>
          </a:p>
        </p:txBody>
      </p:sp>
      <p:sp>
        <p:nvSpPr>
          <p:cNvPr id="90114" name="Rectangle 2"/>
          <p:cNvSpPr>
            <a:spLocks noGrp="1" noChangeArrowheads="1"/>
          </p:cNvSpPr>
          <p:nvPr>
            <p:ph type="title"/>
          </p:nvPr>
        </p:nvSpPr>
        <p:spPr/>
        <p:txBody>
          <a:bodyPr>
            <a:noAutofit/>
          </a:bodyPr>
          <a:lstStyle/>
          <a:p>
            <a:r>
              <a:rPr lang="en-US" sz="2500" dirty="0" smtClean="0"/>
              <a:t>Progress Data Source Deployment</a:t>
            </a:r>
            <a:br>
              <a:rPr lang="en-US" sz="2500" dirty="0" smtClean="0"/>
            </a:br>
            <a:r>
              <a:rPr lang="en-US" sz="2500" dirty="0" err="1" smtClean="0"/>
              <a:t>Propath</a:t>
            </a:r>
            <a:r>
              <a:rPr lang="en-US" sz="2500" dirty="0" smtClean="0"/>
              <a:t> Example</a:t>
            </a:r>
          </a:p>
        </p:txBody>
      </p:sp>
      <p:sp>
        <p:nvSpPr>
          <p:cNvPr id="90118" name="Text Box 6"/>
          <p:cNvSpPr txBox="1">
            <a:spLocks noChangeArrowheads="1"/>
          </p:cNvSpPr>
          <p:nvPr/>
        </p:nvSpPr>
        <p:spPr bwMode="auto">
          <a:xfrm>
            <a:off x="838200" y="2209800"/>
            <a:ext cx="7467600" cy="274002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200" dirty="0" err="1">
                <a:latin typeface="Courier New" pitchFamily="49" charset="0"/>
              </a:rPr>
              <a:t>propath</a:t>
            </a:r>
            <a:r>
              <a:rPr lang="en-US" sz="1200" dirty="0">
                <a:latin typeface="Courier New" pitchFamily="49" charset="0"/>
              </a:rPr>
              <a:t> = </a:t>
            </a:r>
            <a:r>
              <a:rPr lang="en-US" sz="1200" dirty="0" err="1">
                <a:latin typeface="Courier New" pitchFamily="49" charset="0"/>
              </a:rPr>
              <a:t>propath</a:t>
            </a:r>
            <a:r>
              <a:rPr lang="en-US" sz="1200" dirty="0">
                <a:latin typeface="Courier New" pitchFamily="49" charset="0"/>
              </a:rPr>
              <a:t> + "," +</a:t>
            </a:r>
          </a:p>
          <a:p>
            <a:pPr lvl="4"/>
            <a:r>
              <a:rPr lang="en-US" sz="1200" dirty="0">
                <a:latin typeface="Courier New" pitchFamily="49" charset="0"/>
              </a:rPr>
              <a:t>"/</a:t>
            </a:r>
            <a:r>
              <a:rPr lang="en-US" sz="1200" dirty="0" err="1">
                <a:latin typeface="Courier New" pitchFamily="49" charset="0"/>
              </a:rPr>
              <a:t>qad</a:t>
            </a:r>
            <a:r>
              <a:rPr lang="en-US" sz="1200" dirty="0">
                <a:latin typeface="Courier New" pitchFamily="49" charset="0"/>
              </a:rPr>
              <a:t>/web/server/docs/93/ebdesktop2/dev93ui/com/</a:t>
            </a:r>
            <a:r>
              <a:rPr lang="en-US" sz="1200" dirty="0" err="1">
                <a:latin typeface="Courier New" pitchFamily="49" charset="0"/>
              </a:rPr>
              <a:t>qad</a:t>
            </a:r>
            <a:r>
              <a:rPr lang="en-US" sz="1200" dirty="0">
                <a:latin typeface="Courier New" pitchFamily="49" charset="0"/>
              </a:rPr>
              <a:t>/shell/report/reports".</a:t>
            </a:r>
          </a:p>
          <a:p>
            <a:pPr lvl="4"/>
            <a:endParaRPr lang="en-US" sz="1200" dirty="0">
              <a:latin typeface="Courier New" pitchFamily="49" charset="0"/>
            </a:endParaRPr>
          </a:p>
          <a:p>
            <a:pPr lvl="4"/>
            <a:r>
              <a:rPr lang="en-US" sz="1200" dirty="0" err="1">
                <a:latin typeface="Courier New" pitchFamily="49" charset="0"/>
              </a:rPr>
              <a:t>propath</a:t>
            </a:r>
            <a:r>
              <a:rPr lang="en-US" sz="1200" dirty="0">
                <a:latin typeface="Courier New" pitchFamily="49" charset="0"/>
              </a:rPr>
              <a:t> = </a:t>
            </a:r>
            <a:r>
              <a:rPr lang="en-US" sz="1200" dirty="0" err="1">
                <a:latin typeface="Courier New" pitchFamily="49" charset="0"/>
              </a:rPr>
              <a:t>propath</a:t>
            </a:r>
            <a:r>
              <a:rPr lang="en-US" sz="1200" dirty="0">
                <a:latin typeface="Courier New" pitchFamily="49" charset="0"/>
              </a:rPr>
              <a:t> + "," +</a:t>
            </a:r>
          </a:p>
          <a:p>
            <a:pPr lvl="4"/>
            <a:r>
              <a:rPr lang="en-US" sz="1200" dirty="0">
                <a:latin typeface="Courier New" pitchFamily="49" charset="0"/>
              </a:rPr>
              <a:t>"/</a:t>
            </a:r>
            <a:r>
              <a:rPr lang="en-US" sz="1200" dirty="0" err="1">
                <a:latin typeface="Courier New" pitchFamily="49" charset="0"/>
              </a:rPr>
              <a:t>qad</a:t>
            </a:r>
            <a:r>
              <a:rPr lang="en-US" sz="1200" dirty="0">
                <a:latin typeface="Courier New" pitchFamily="49" charset="0"/>
              </a:rPr>
              <a:t>/web/server/docs/93/ebdesktop2/dev93ui".</a:t>
            </a:r>
          </a:p>
          <a:p>
            <a:pPr lvl="4"/>
            <a:endParaRPr lang="en-US" sz="1200" dirty="0">
              <a:latin typeface="Courier New" pitchFamily="49" charset="0"/>
            </a:endParaRPr>
          </a:p>
          <a:p>
            <a:pPr lvl="4"/>
            <a:r>
              <a:rPr lang="en-US" sz="1200" dirty="0" err="1">
                <a:latin typeface="Courier New" pitchFamily="49" charset="0"/>
              </a:rPr>
              <a:t>propath</a:t>
            </a:r>
            <a:r>
              <a:rPr lang="en-US" sz="1200" dirty="0">
                <a:latin typeface="Courier New" pitchFamily="49" charset="0"/>
              </a:rPr>
              <a:t> = </a:t>
            </a:r>
            <a:r>
              <a:rPr lang="en-US" sz="1200" dirty="0" err="1">
                <a:latin typeface="Courier New" pitchFamily="49" charset="0"/>
              </a:rPr>
              <a:t>propath</a:t>
            </a:r>
            <a:r>
              <a:rPr lang="en-US" sz="1200" dirty="0">
                <a:latin typeface="Courier New" pitchFamily="49" charset="0"/>
              </a:rPr>
              <a:t> + "," +</a:t>
            </a:r>
          </a:p>
          <a:p>
            <a:pPr lvl="4"/>
            <a:r>
              <a:rPr lang="en-US" sz="1200" dirty="0">
                <a:latin typeface="Courier New" pitchFamily="49" charset="0"/>
              </a:rPr>
              <a:t>"/</a:t>
            </a:r>
            <a:r>
              <a:rPr lang="en-US" sz="1200" dirty="0" err="1">
                <a:latin typeface="Courier New" pitchFamily="49" charset="0"/>
              </a:rPr>
              <a:t>qad</a:t>
            </a:r>
            <a:r>
              <a:rPr lang="en-US" sz="1200" dirty="0">
                <a:latin typeface="Courier New" pitchFamily="49" charset="0"/>
              </a:rPr>
              <a:t>/web/server/docs/93/ebdesktop2/dev93ui/com/</a:t>
            </a:r>
            <a:r>
              <a:rPr lang="en-US" sz="1200" dirty="0" err="1">
                <a:latin typeface="Courier New" pitchFamily="49" charset="0"/>
              </a:rPr>
              <a:t>qad</a:t>
            </a:r>
            <a:r>
              <a:rPr lang="en-US" sz="1200" dirty="0">
                <a:latin typeface="Courier New" pitchFamily="49" charset="0"/>
              </a:rPr>
              <a:t>/shell/report".</a:t>
            </a:r>
          </a:p>
          <a:p>
            <a:pPr lvl="4"/>
            <a:endParaRPr lang="en-US" sz="1200" dirty="0">
              <a:latin typeface="Courier New" pitchFamily="49" charset="0"/>
            </a:endParaRPr>
          </a:p>
          <a:p>
            <a:pPr lvl="4"/>
            <a:r>
              <a:rPr lang="en-US" sz="1200" dirty="0" err="1">
                <a:latin typeface="Courier New" pitchFamily="49" charset="0"/>
              </a:rPr>
              <a:t>propath</a:t>
            </a:r>
            <a:r>
              <a:rPr lang="en-US" sz="1200" dirty="0">
                <a:latin typeface="Courier New" pitchFamily="49" charset="0"/>
              </a:rPr>
              <a:t> = </a:t>
            </a:r>
            <a:r>
              <a:rPr lang="en-US" sz="1200" dirty="0" err="1">
                <a:latin typeface="Courier New" pitchFamily="49" charset="0"/>
              </a:rPr>
              <a:t>propath</a:t>
            </a:r>
            <a:r>
              <a:rPr lang="en-US" sz="1200" dirty="0">
                <a:latin typeface="Courier New" pitchFamily="49" charset="0"/>
              </a:rPr>
              <a:t> + "," +</a:t>
            </a:r>
          </a:p>
          <a:p>
            <a:pPr lvl="4"/>
            <a:r>
              <a:rPr lang="en-US" sz="1200" dirty="0">
                <a:latin typeface="Courier New" pitchFamily="49" charset="0"/>
              </a:rPr>
              <a:t>"/</a:t>
            </a:r>
            <a:r>
              <a:rPr lang="en-US" sz="1200" dirty="0" err="1">
                <a:latin typeface="Courier New" pitchFamily="49" charset="0"/>
              </a:rPr>
              <a:t>qad</a:t>
            </a:r>
            <a:r>
              <a:rPr lang="en-US" sz="1200" dirty="0">
                <a:latin typeface="Courier New" pitchFamily="49" charset="0"/>
              </a:rPr>
              <a:t>/</a:t>
            </a:r>
            <a:r>
              <a:rPr lang="en-US" sz="1200" dirty="0" err="1">
                <a:latin typeface="Courier New" pitchFamily="49" charset="0"/>
              </a:rPr>
              <a:t>mfgpro</a:t>
            </a:r>
            <a:r>
              <a:rPr lang="en-US" sz="1200" dirty="0">
                <a:latin typeface="Courier New" pitchFamily="49" charset="0"/>
              </a:rPr>
              <a:t>/93/stage".</a:t>
            </a:r>
          </a:p>
          <a:p>
            <a:pPr lvl="4"/>
            <a:endParaRPr lang="en-US" sz="1200" dirty="0">
              <a:latin typeface="Courier New" pitchFamily="49"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eaLnBrk="1" hangingPunct="1">
              <a:buFont typeface="Webdings" pitchFamily="18" charset="2"/>
              <a:buNone/>
            </a:pPr>
            <a:r>
              <a:rPr lang="en-US" sz="2400" smtClean="0"/>
              <a:t>1) Install and compile the sample .p data source programs given in the course materials</a:t>
            </a:r>
          </a:p>
          <a:p>
            <a:pPr lvl="1" eaLnBrk="1" hangingPunct="1"/>
            <a:r>
              <a:rPr lang="en-US" sz="2000" smtClean="0"/>
              <a:t>HelloWorldReport.p</a:t>
            </a:r>
          </a:p>
          <a:p>
            <a:pPr lvl="1" eaLnBrk="1" hangingPunct="1"/>
            <a:r>
              <a:rPr lang="en-US" sz="2000" smtClean="0"/>
              <a:t>SimpleItemReport.p</a:t>
            </a:r>
          </a:p>
          <a:p>
            <a:pPr lvl="1" eaLnBrk="1" hangingPunct="1"/>
            <a:r>
              <a:rPr lang="en-US" sz="2000" smtClean="0"/>
              <a:t>TimeDelayReport.p</a:t>
            </a:r>
          </a:p>
          <a:p>
            <a:pPr lvl="1" eaLnBrk="1" hangingPunct="1"/>
            <a:r>
              <a:rPr lang="en-US" sz="2000" smtClean="0"/>
              <a:t>UserGuideSampleReport.p</a:t>
            </a:r>
          </a:p>
          <a:p>
            <a:pPr eaLnBrk="1" hangingPunct="1">
              <a:buFont typeface="Webdings" pitchFamily="18" charset="2"/>
              <a:buNone/>
            </a:pPr>
            <a:r>
              <a:rPr lang="en-US" sz="2400" smtClean="0"/>
              <a:t>2) Import the XML layout definitions for the sample reports</a:t>
            </a:r>
          </a:p>
          <a:p>
            <a:pPr lvl="1" eaLnBrk="1" hangingPunct="1"/>
            <a:r>
              <a:rPr lang="en-US" sz="2000" smtClean="0"/>
              <a:t>Report Resource Import</a:t>
            </a:r>
          </a:p>
          <a:p>
            <a:pPr eaLnBrk="1" hangingPunct="1">
              <a:buFont typeface="Webdings" pitchFamily="18" charset="2"/>
              <a:buNone/>
            </a:pPr>
            <a:r>
              <a:rPr lang="en-US" sz="2400" smtClean="0"/>
              <a:t>3) Modify the SimpleItemReport.p program to add a Unit of Measure field</a:t>
            </a:r>
          </a:p>
          <a:p>
            <a:pPr lvl="1" eaLnBrk="1" hangingPunct="1"/>
            <a:r>
              <a:rPr lang="en-US" sz="2000" smtClean="0"/>
              <a:t>Add field to .p to contain pt_mstr.pt_um</a:t>
            </a:r>
          </a:p>
          <a:p>
            <a:pPr lvl="1" eaLnBrk="1" hangingPunct="1"/>
            <a:r>
              <a:rPr lang="en-US" sz="2000" smtClean="0"/>
              <a:t>Add field to page layout in Designer</a:t>
            </a:r>
          </a:p>
          <a:p>
            <a:pPr lvl="2" eaLnBrk="1" hangingPunct="1"/>
            <a:r>
              <a:rPr lang="en-US" sz="2000" smtClean="0"/>
              <a:t>Add it to the SimpleItemReport_Grouped layout</a:t>
            </a:r>
          </a:p>
          <a:p>
            <a:pPr lvl="1" eaLnBrk="1" hangingPunct="1"/>
            <a:endParaRPr lang="en-US" sz="2000" smtClean="0"/>
          </a:p>
        </p:txBody>
      </p:sp>
      <p:sp>
        <p:nvSpPr>
          <p:cNvPr id="96258" name="Rectangle 2"/>
          <p:cNvSpPr>
            <a:spLocks noGrp="1" noChangeArrowheads="1"/>
          </p:cNvSpPr>
          <p:nvPr>
            <p:ph type="title"/>
          </p:nvPr>
        </p:nvSpPr>
        <p:spPr/>
        <p:txBody>
          <a:bodyPr/>
          <a:lstStyle/>
          <a:p>
            <a:pPr eaLnBrk="1" hangingPunct="1"/>
            <a:r>
              <a:rPr lang="en-US" smtClean="0"/>
              <a:t>Exercise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smtClean="0"/>
              <a:t>In this section, you have learned how to…</a:t>
            </a:r>
          </a:p>
          <a:p>
            <a:pPr lvl="1" eaLnBrk="1" hangingPunct="1"/>
            <a:r>
              <a:rPr lang="en-US" smtClean="0"/>
              <a:t>Develop a Progress “Proxy” Data Source Program</a:t>
            </a:r>
          </a:p>
          <a:p>
            <a:pPr lvl="1" eaLnBrk="1" hangingPunct="1"/>
            <a:r>
              <a:rPr lang="en-US" smtClean="0"/>
              <a:t>Deploy the data source program into the run-time environment</a:t>
            </a:r>
          </a:p>
          <a:p>
            <a:pPr lvl="1" eaLnBrk="1" hangingPunct="1"/>
            <a:endParaRPr lang="en-US" smtClean="0"/>
          </a:p>
        </p:txBody>
      </p:sp>
      <p:sp>
        <p:nvSpPr>
          <p:cNvPr id="6146" name="Rectangle 2"/>
          <p:cNvSpPr>
            <a:spLocks noGrp="1" noChangeArrowheads="1"/>
          </p:cNvSpPr>
          <p:nvPr>
            <p:ph type="title"/>
          </p:nvPr>
        </p:nvSpPr>
        <p:spPr/>
        <p:txBody>
          <a:bodyPr/>
          <a:lstStyle/>
          <a:p>
            <a:pPr eaLnBrk="1" hangingPunct="1"/>
            <a:r>
              <a:rPr lang="en-US" smtClean="0"/>
              <a:t>Summary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lnSpcReduction="10000"/>
          </a:bodyPr>
          <a:lstStyle/>
          <a:p>
            <a:pPr eaLnBrk="1" hangingPunct="1"/>
            <a:r>
              <a:rPr lang="en-US" sz="2400" smtClean="0"/>
              <a:t>Program runs on the .NET UI Progress Application Server tier</a:t>
            </a:r>
          </a:p>
          <a:p>
            <a:pPr eaLnBrk="1" hangingPunct="1"/>
            <a:r>
              <a:rPr lang="en-US" sz="2400" smtClean="0"/>
              <a:t>Two types of client requests must be supported</a:t>
            </a:r>
          </a:p>
          <a:p>
            <a:pPr lvl="1" eaLnBrk="1" hangingPunct="1"/>
            <a:r>
              <a:rPr lang="en-US" sz="2000" smtClean="0"/>
              <a:t>Metadata request</a:t>
            </a:r>
          </a:p>
          <a:p>
            <a:pPr lvl="2" eaLnBrk="1" hangingPunct="1"/>
            <a:r>
              <a:rPr lang="en-US" sz="2000" smtClean="0"/>
              <a:t>Information about data set tables and fields</a:t>
            </a:r>
          </a:p>
          <a:p>
            <a:pPr lvl="2" eaLnBrk="1" hangingPunct="1"/>
            <a:r>
              <a:rPr lang="en-US" sz="2000" smtClean="0"/>
              <a:t>Field attributes drive client behavior on prompt page</a:t>
            </a:r>
          </a:p>
          <a:p>
            <a:pPr lvl="1" eaLnBrk="1" hangingPunct="1"/>
            <a:r>
              <a:rPr lang="en-US" sz="2000" smtClean="0"/>
              <a:t>Data request</a:t>
            </a:r>
          </a:p>
          <a:p>
            <a:pPr lvl="2" eaLnBrk="1" hangingPunct="1"/>
            <a:r>
              <a:rPr lang="en-US" sz="2000" smtClean="0"/>
              <a:t>Query business data, restricting by filter conditions</a:t>
            </a:r>
          </a:p>
          <a:p>
            <a:pPr eaLnBrk="1" hangingPunct="1"/>
            <a:r>
              <a:rPr lang="en-US" sz="2400" smtClean="0"/>
              <a:t>Generic entry progams: RunReport.p, GetReportMeta.p</a:t>
            </a:r>
          </a:p>
          <a:p>
            <a:pPr lvl="1" eaLnBrk="1" hangingPunct="1"/>
            <a:r>
              <a:rPr lang="en-US" sz="2000" smtClean="0"/>
              <a:t>All client requests go through GetReportMeta.p for metadata</a:t>
            </a:r>
          </a:p>
          <a:p>
            <a:pPr lvl="1" eaLnBrk="1" hangingPunct="1"/>
            <a:r>
              <a:rPr lang="en-US" sz="2000" smtClean="0"/>
              <a:t>All client requests go through RunReport.p for data query</a:t>
            </a:r>
          </a:p>
          <a:p>
            <a:pPr lvl="1" eaLnBrk="1" hangingPunct="1"/>
            <a:r>
              <a:rPr lang="en-US" sz="2000" smtClean="0"/>
              <a:t>RunReport.p and GetReportMeta.p delegate the call to the specified data source program</a:t>
            </a:r>
          </a:p>
          <a:p>
            <a:pPr lvl="1" eaLnBrk="1" hangingPunct="1"/>
            <a:endParaRPr lang="en-US" sz="2000" smtClean="0"/>
          </a:p>
        </p:txBody>
      </p:sp>
      <p:sp>
        <p:nvSpPr>
          <p:cNvPr id="27650" name="Rectangle 2"/>
          <p:cNvSpPr>
            <a:spLocks noGrp="1" noChangeArrowheads="1"/>
          </p:cNvSpPr>
          <p:nvPr>
            <p:ph type="title"/>
          </p:nvPr>
        </p:nvSpPr>
        <p:spPr/>
        <p:txBody>
          <a:bodyPr/>
          <a:lstStyle/>
          <a:p>
            <a:pPr eaLnBrk="1" hangingPunct="1"/>
            <a:r>
              <a:rPr lang="en-US" sz="2800" smtClean="0"/>
              <a:t>Developing a Progress Data Source Program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Program Call Structure</a:t>
            </a:r>
          </a:p>
        </p:txBody>
      </p:sp>
      <p:grpSp>
        <p:nvGrpSpPr>
          <p:cNvPr id="17" name="Group 16"/>
          <p:cNvGrpSpPr/>
          <p:nvPr/>
        </p:nvGrpSpPr>
        <p:grpSpPr>
          <a:xfrm>
            <a:off x="152400" y="1676400"/>
            <a:ext cx="8839200" cy="4038600"/>
            <a:chOff x="152400" y="2286000"/>
            <a:chExt cx="8839200" cy="4038600"/>
          </a:xfrm>
        </p:grpSpPr>
        <p:sp>
          <p:nvSpPr>
            <p:cNvPr id="46098" name="Rectangle 18"/>
            <p:cNvSpPr>
              <a:spLocks noChangeArrowheads="1"/>
            </p:cNvSpPr>
            <p:nvPr/>
          </p:nvSpPr>
          <p:spPr bwMode="auto">
            <a:xfrm>
              <a:off x="4038600" y="2286000"/>
              <a:ext cx="4953000" cy="2133600"/>
            </a:xfrm>
            <a:prstGeom prst="rect">
              <a:avLst/>
            </a:prstGeom>
            <a:solidFill>
              <a:schemeClr val="accent1">
                <a:lumMod val="40000"/>
                <a:lumOff val="60000"/>
              </a:schemeClr>
            </a:solidFill>
            <a:ln w="9525">
              <a:solidFill>
                <a:schemeClr val="tx1"/>
              </a:solidFill>
              <a:miter lim="800000"/>
              <a:headEnd/>
              <a:tailEnd/>
            </a:ln>
            <a:effectLst/>
          </p:spPr>
          <p:txBody>
            <a:bodyPr wrap="none" anchor="ctr"/>
            <a:lstStyle/>
            <a:p>
              <a:pPr algn="ctr"/>
              <a:endParaRPr lang="en-US">
                <a:latin typeface="+mj-lt"/>
              </a:endParaRPr>
            </a:p>
          </p:txBody>
        </p:sp>
        <p:sp>
          <p:nvSpPr>
            <p:cNvPr id="46097" name="Rectangle 18"/>
            <p:cNvSpPr>
              <a:spLocks noChangeArrowheads="1"/>
            </p:cNvSpPr>
            <p:nvPr/>
          </p:nvSpPr>
          <p:spPr bwMode="auto">
            <a:xfrm>
              <a:off x="152400" y="2286000"/>
              <a:ext cx="3657600" cy="2133600"/>
            </a:xfrm>
            <a:prstGeom prst="rect">
              <a:avLst/>
            </a:prstGeom>
            <a:solidFill>
              <a:schemeClr val="accent1">
                <a:lumMod val="40000"/>
                <a:lumOff val="60000"/>
              </a:schemeClr>
            </a:solidFill>
            <a:ln w="9525">
              <a:solidFill>
                <a:schemeClr val="tx1"/>
              </a:solidFill>
              <a:miter lim="800000"/>
              <a:headEnd/>
              <a:tailEnd/>
            </a:ln>
            <a:effectLst/>
          </p:spPr>
          <p:txBody>
            <a:bodyPr wrap="none" anchor="ctr"/>
            <a:lstStyle/>
            <a:p>
              <a:pPr algn="ctr"/>
              <a:endParaRPr lang="en-US">
                <a:latin typeface="+mj-lt"/>
              </a:endParaRPr>
            </a:p>
          </p:txBody>
        </p:sp>
        <p:sp>
          <p:nvSpPr>
            <p:cNvPr id="46087" name="Rectangle 7"/>
            <p:cNvSpPr>
              <a:spLocks noChangeArrowheads="1"/>
            </p:cNvSpPr>
            <p:nvPr/>
          </p:nvSpPr>
          <p:spPr bwMode="auto">
            <a:xfrm>
              <a:off x="762000" y="2626667"/>
              <a:ext cx="184731" cy="461665"/>
            </a:xfrm>
            <a:prstGeom prst="rect">
              <a:avLst/>
            </a:prstGeom>
            <a:noFill/>
            <a:ln w="9525" algn="ctr">
              <a:noFill/>
              <a:miter lim="800000"/>
              <a:headEnd/>
              <a:tailEnd/>
            </a:ln>
            <a:effectLst/>
          </p:spPr>
          <p:txBody>
            <a:bodyPr wrap="none" tIns="91440" bIns="91440" anchor="ctr">
              <a:spAutoFit/>
            </a:bodyPr>
            <a:lstStyle/>
            <a:p>
              <a:endParaRPr lang="en-US">
                <a:latin typeface="+mj-lt"/>
              </a:endParaRPr>
            </a:p>
          </p:txBody>
        </p:sp>
        <p:sp>
          <p:nvSpPr>
            <p:cNvPr id="46089" name="Rectangle 18"/>
            <p:cNvSpPr>
              <a:spLocks noChangeArrowheads="1"/>
            </p:cNvSpPr>
            <p:nvPr/>
          </p:nvSpPr>
          <p:spPr bwMode="auto">
            <a:xfrm>
              <a:off x="228600" y="28956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latin typeface="+mj-lt"/>
                </a:rPr>
                <a:t>Reporting </a:t>
              </a:r>
            </a:p>
            <a:p>
              <a:pPr algn="ctr"/>
              <a:r>
                <a:rPr lang="en-US">
                  <a:latin typeface="+mj-lt"/>
                </a:rPr>
                <a:t>Framework</a:t>
              </a:r>
            </a:p>
            <a:p>
              <a:pPr algn="ctr"/>
              <a:r>
                <a:rPr lang="en-US">
                  <a:latin typeface="+mj-lt"/>
                </a:rPr>
                <a:t>Client</a:t>
              </a:r>
            </a:p>
          </p:txBody>
        </p:sp>
        <p:sp>
          <p:nvSpPr>
            <p:cNvPr id="46090" name="Rectangle 18"/>
            <p:cNvSpPr>
              <a:spLocks noChangeArrowheads="1"/>
            </p:cNvSpPr>
            <p:nvPr/>
          </p:nvSpPr>
          <p:spPr bwMode="auto">
            <a:xfrm>
              <a:off x="2286000" y="28956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latin typeface="+mj-lt"/>
                </a:rPr>
                <a:t>Progress </a:t>
              </a:r>
            </a:p>
            <a:p>
              <a:pPr algn="ctr"/>
              <a:r>
                <a:rPr lang="en-US">
                  <a:latin typeface="+mj-lt"/>
                </a:rPr>
                <a:t>Open </a:t>
              </a:r>
            </a:p>
            <a:p>
              <a:pPr algn="ctr"/>
              <a:r>
                <a:rPr lang="en-US">
                  <a:latin typeface="+mj-lt"/>
                </a:rPr>
                <a:t>Client</a:t>
              </a:r>
            </a:p>
          </p:txBody>
        </p:sp>
        <p:sp>
          <p:nvSpPr>
            <p:cNvPr id="46091" name="AutoShape 23"/>
            <p:cNvSpPr>
              <a:spLocks noChangeArrowheads="1"/>
            </p:cNvSpPr>
            <p:nvPr/>
          </p:nvSpPr>
          <p:spPr bwMode="auto">
            <a:xfrm>
              <a:off x="1600200" y="32766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6092" name="Rectangle 18"/>
            <p:cNvSpPr>
              <a:spLocks noChangeArrowheads="1"/>
            </p:cNvSpPr>
            <p:nvPr/>
          </p:nvSpPr>
          <p:spPr bwMode="auto">
            <a:xfrm>
              <a:off x="4288972" y="2743200"/>
              <a:ext cx="2514600" cy="13716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latin typeface="+mj-lt"/>
                </a:rPr>
                <a:t>Reporting Framework</a:t>
              </a:r>
            </a:p>
            <a:p>
              <a:pPr algn="ctr"/>
              <a:r>
                <a:rPr lang="en-US">
                  <a:latin typeface="+mj-lt"/>
                </a:rPr>
                <a:t>Progress Program </a:t>
              </a:r>
            </a:p>
            <a:p>
              <a:pPr algn="ctr"/>
              <a:r>
                <a:rPr lang="en-US">
                  <a:latin typeface="+mj-lt"/>
                </a:rPr>
                <a:t>(RunReport.p and </a:t>
              </a:r>
              <a:br>
                <a:rPr lang="en-US">
                  <a:latin typeface="+mj-lt"/>
                </a:rPr>
              </a:br>
              <a:r>
                <a:rPr lang="en-US">
                  <a:latin typeface="+mj-lt"/>
                </a:rPr>
                <a:t>GetReportMeta.p)</a:t>
              </a:r>
            </a:p>
          </p:txBody>
        </p:sp>
        <p:sp>
          <p:nvSpPr>
            <p:cNvPr id="46093" name="Rectangle 18"/>
            <p:cNvSpPr>
              <a:spLocks noChangeArrowheads="1"/>
            </p:cNvSpPr>
            <p:nvPr/>
          </p:nvSpPr>
          <p:spPr bwMode="auto">
            <a:xfrm>
              <a:off x="7467600" y="2895600"/>
              <a:ext cx="1447800" cy="1066800"/>
            </a:xfrm>
            <a:prstGeom prst="rect">
              <a:avLst/>
            </a:prstGeom>
            <a:solidFill>
              <a:srgbClr val="F6F636"/>
            </a:solidFill>
            <a:ln w="9525">
              <a:solidFill>
                <a:schemeClr val="tx1"/>
              </a:solidFill>
              <a:miter lim="800000"/>
              <a:headEnd/>
              <a:tailEnd/>
            </a:ln>
          </p:spPr>
          <p:txBody>
            <a:bodyPr wrap="none" anchor="ctr"/>
            <a:lstStyle/>
            <a:p>
              <a:pPr algn="ctr"/>
              <a:r>
                <a:rPr lang="en-US">
                  <a:latin typeface="+mj-lt"/>
                </a:rPr>
                <a:t>Data Source</a:t>
              </a:r>
            </a:p>
            <a:p>
              <a:pPr algn="ctr"/>
              <a:r>
                <a:rPr lang="en-US">
                  <a:latin typeface="+mj-lt"/>
                </a:rPr>
                <a:t>(.p program)</a:t>
              </a:r>
            </a:p>
          </p:txBody>
        </p:sp>
        <p:sp>
          <p:nvSpPr>
            <p:cNvPr id="46094" name="AutoShape 23"/>
            <p:cNvSpPr>
              <a:spLocks noChangeArrowheads="1"/>
            </p:cNvSpPr>
            <p:nvPr/>
          </p:nvSpPr>
          <p:spPr bwMode="auto">
            <a:xfrm>
              <a:off x="6858000" y="3352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6095" name="AutoShape 23"/>
            <p:cNvSpPr>
              <a:spLocks noChangeArrowheads="1"/>
            </p:cNvSpPr>
            <p:nvPr/>
          </p:nvSpPr>
          <p:spPr bwMode="auto">
            <a:xfrm>
              <a:off x="3657600" y="32766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endParaRPr lang="en-US">
                <a:latin typeface="+mj-lt"/>
              </a:endParaRPr>
            </a:p>
          </p:txBody>
        </p:sp>
        <p:sp>
          <p:nvSpPr>
            <p:cNvPr id="46096" name="AutoShape 13"/>
            <p:cNvSpPr>
              <a:spLocks noChangeArrowheads="1"/>
            </p:cNvSpPr>
            <p:nvPr/>
          </p:nvSpPr>
          <p:spPr bwMode="auto">
            <a:xfrm>
              <a:off x="7696200" y="4800600"/>
              <a:ext cx="1295400" cy="1524000"/>
            </a:xfrm>
            <a:prstGeom prst="can">
              <a:avLst>
                <a:gd name="adj" fmla="val 29412"/>
              </a:avLst>
            </a:prstGeom>
            <a:solidFill>
              <a:schemeClr val="accent1"/>
            </a:solidFill>
            <a:ln w="9525">
              <a:solidFill>
                <a:schemeClr val="tx1"/>
              </a:solidFill>
              <a:round/>
              <a:headEnd/>
              <a:tailEnd/>
            </a:ln>
          </p:spPr>
          <p:txBody>
            <a:bodyPr wrap="none" anchor="ctr"/>
            <a:lstStyle/>
            <a:p>
              <a:pPr algn="ctr"/>
              <a:r>
                <a:rPr lang="en-US">
                  <a:latin typeface="+mj-lt"/>
                </a:rPr>
                <a:t>Database</a:t>
              </a:r>
            </a:p>
          </p:txBody>
        </p:sp>
        <p:sp>
          <p:nvSpPr>
            <p:cNvPr id="46099" name="AutoShape 23"/>
            <p:cNvSpPr>
              <a:spLocks noChangeArrowheads="1"/>
            </p:cNvSpPr>
            <p:nvPr/>
          </p:nvSpPr>
          <p:spPr bwMode="auto">
            <a:xfrm rot="5400000">
              <a:off x="8015288" y="4252912"/>
              <a:ext cx="685800" cy="257175"/>
            </a:xfrm>
            <a:prstGeom prst="rightArrow">
              <a:avLst>
                <a:gd name="adj1" fmla="val 50000"/>
                <a:gd name="adj2" fmla="val 66667"/>
              </a:avLst>
            </a:prstGeom>
            <a:solidFill>
              <a:schemeClr val="accent1"/>
            </a:solidFill>
            <a:ln w="9525">
              <a:solidFill>
                <a:schemeClr val="tx1"/>
              </a:solidFill>
              <a:miter lim="800000"/>
              <a:headEnd/>
              <a:tailEnd/>
            </a:ln>
          </p:spPr>
          <p:txBody>
            <a:bodyPr rot="10800000" vert="eaVert" wrap="none" anchor="ctr"/>
            <a:lstStyle/>
            <a:p>
              <a:endParaRPr lang="en-US">
                <a:latin typeface="+mj-lt"/>
              </a:endParaRPr>
            </a:p>
          </p:txBody>
        </p:sp>
        <p:sp>
          <p:nvSpPr>
            <p:cNvPr id="46100" name="Text Box 20"/>
            <p:cNvSpPr txBox="1">
              <a:spLocks noChangeArrowheads="1"/>
            </p:cNvSpPr>
            <p:nvPr/>
          </p:nvSpPr>
          <p:spPr bwMode="auto">
            <a:xfrm>
              <a:off x="228600" y="2362200"/>
              <a:ext cx="1905000" cy="366713"/>
            </a:xfrm>
            <a:prstGeom prst="rect">
              <a:avLst/>
            </a:prstGeom>
            <a:noFill/>
            <a:ln w="9525" algn="ctr">
              <a:noFill/>
              <a:miter lim="800000"/>
              <a:headEnd/>
              <a:tailEnd/>
            </a:ln>
            <a:effectLst/>
          </p:spPr>
          <p:txBody>
            <a:bodyPr>
              <a:spAutoFit/>
            </a:bodyPr>
            <a:lstStyle/>
            <a:p>
              <a:pPr>
                <a:spcBef>
                  <a:spcPct val="50000"/>
                </a:spcBef>
              </a:pPr>
              <a:r>
                <a:rPr lang="en-US">
                  <a:latin typeface="+mj-lt"/>
                </a:rPr>
                <a:t>.NET UI Client</a:t>
              </a:r>
            </a:p>
          </p:txBody>
        </p:sp>
        <p:sp>
          <p:nvSpPr>
            <p:cNvPr id="46101" name="Text Box 21"/>
            <p:cNvSpPr txBox="1">
              <a:spLocks noChangeArrowheads="1"/>
            </p:cNvSpPr>
            <p:nvPr/>
          </p:nvSpPr>
          <p:spPr bwMode="auto">
            <a:xfrm>
              <a:off x="4114800" y="2362200"/>
              <a:ext cx="1905000" cy="366713"/>
            </a:xfrm>
            <a:prstGeom prst="rect">
              <a:avLst/>
            </a:prstGeom>
            <a:noFill/>
            <a:ln w="9525" algn="ctr">
              <a:noFill/>
              <a:miter lim="800000"/>
              <a:headEnd/>
              <a:tailEnd/>
            </a:ln>
            <a:effectLst/>
          </p:spPr>
          <p:txBody>
            <a:bodyPr>
              <a:spAutoFit/>
            </a:bodyPr>
            <a:lstStyle/>
            <a:p>
              <a:pPr>
                <a:spcBef>
                  <a:spcPct val="50000"/>
                </a:spcBef>
              </a:pPr>
              <a:r>
                <a:rPr lang="en-US">
                  <a:latin typeface="+mj-lt"/>
                </a:rPr>
                <a:t>AppServer</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r>
              <a:rPr lang="en-US" smtClean="0"/>
              <a:t>A data source program requires four blocks of code to be written:</a:t>
            </a:r>
          </a:p>
          <a:p>
            <a:pPr lvl="1"/>
            <a:r>
              <a:rPr lang="en-US" smtClean="0"/>
              <a:t>1. A data set definition</a:t>
            </a:r>
          </a:p>
          <a:p>
            <a:pPr lvl="2"/>
            <a:r>
              <a:rPr lang="en-US" smtClean="0"/>
              <a:t>Consists of one or more temp-tables that define the data set structure for the report</a:t>
            </a:r>
          </a:p>
          <a:p>
            <a:pPr lvl="2"/>
            <a:r>
              <a:rPr lang="en-US" smtClean="0"/>
              <a:t>Tables can be related (e.g. master-detail)</a:t>
            </a:r>
          </a:p>
          <a:p>
            <a:pPr lvl="1"/>
            <a:r>
              <a:rPr lang="en-US" smtClean="0"/>
              <a:t>2. Statements to empty the temp-table(s) in the data set</a:t>
            </a:r>
          </a:p>
          <a:p>
            <a:pPr lvl="1"/>
            <a:r>
              <a:rPr lang="en-US" smtClean="0"/>
              <a:t>3. Metadata definition that defines attributes for the fields in the data set</a:t>
            </a:r>
          </a:p>
          <a:p>
            <a:pPr lvl="1"/>
            <a:r>
              <a:rPr lang="en-US" smtClean="0"/>
              <a:t>4. Data retrieval logic that populates the data set according to filter conditions</a:t>
            </a:r>
          </a:p>
          <a:p>
            <a:pPr eaLnBrk="1" hangingPunct="1"/>
            <a:endParaRPr lang="en-US" smtClean="0"/>
          </a:p>
        </p:txBody>
      </p:sp>
      <p:sp>
        <p:nvSpPr>
          <p:cNvPr id="52226" name="Rectangle 2"/>
          <p:cNvSpPr>
            <a:spLocks noGrp="1" noChangeArrowheads="1"/>
          </p:cNvSpPr>
          <p:nvPr>
            <p:ph type="title"/>
          </p:nvPr>
        </p:nvSpPr>
        <p:spPr/>
        <p:txBody>
          <a:bodyPr/>
          <a:lstStyle/>
          <a:p>
            <a:pPr eaLnBrk="1" hangingPunct="1"/>
            <a:r>
              <a:rPr lang="en-US" smtClean="0"/>
              <a:t>Progress Data Source Program Calls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Overall Code Structure – Page 1</a:t>
            </a:r>
          </a:p>
        </p:txBody>
      </p:sp>
      <p:sp>
        <p:nvSpPr>
          <p:cNvPr id="29702" name="Text Box 6"/>
          <p:cNvSpPr txBox="1">
            <a:spLocks noChangeArrowheads="1"/>
          </p:cNvSpPr>
          <p:nvPr/>
        </p:nvSpPr>
        <p:spPr bwMode="auto">
          <a:xfrm>
            <a:off x="1970312" y="979716"/>
            <a:ext cx="5181600" cy="50609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r>
              <a:rPr lang="en-US" sz="1000" dirty="0">
                <a:latin typeface="Courier New" pitchFamily="49" charset="0"/>
              </a:rPr>
              <a:t>{</a:t>
            </a:r>
            <a:r>
              <a:rPr lang="en-US" sz="1000" dirty="0" err="1">
                <a:latin typeface="Courier New" pitchFamily="49" charset="0"/>
              </a:rPr>
              <a:t>mfdeclre.i</a:t>
            </a:r>
            <a:r>
              <a:rPr lang="en-US" sz="1000" dirty="0">
                <a:latin typeface="Courier New" pitchFamily="49" charset="0"/>
              </a:rPr>
              <a:t>}</a:t>
            </a:r>
          </a:p>
          <a:p>
            <a:r>
              <a:rPr lang="en-US" sz="1000" dirty="0">
                <a:latin typeface="Courier New" pitchFamily="49" charset="0"/>
              </a:rPr>
              <a:t>{</a:t>
            </a:r>
            <a:r>
              <a:rPr lang="en-US" sz="1000" dirty="0" err="1">
                <a:latin typeface="Courier New" pitchFamily="49" charset="0"/>
              </a:rPr>
              <a:t>gplabel.i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dsReportRequest.i</a:t>
            </a:r>
            <a:r>
              <a:rPr lang="en-US" sz="1000" dirty="0">
                <a:latin typeface="Courier New" pitchFamily="49" charset="0"/>
              </a:rPr>
              <a:t>}</a:t>
            </a: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ReportConstants.i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Report data set definition block */</a:t>
            </a:r>
          </a:p>
          <a:p>
            <a:endParaRPr lang="en-US" sz="1000" dirty="0">
              <a:latin typeface="Courier New" pitchFamily="49" charset="0"/>
            </a:endParaRPr>
          </a:p>
          <a:p>
            <a:r>
              <a:rPr lang="en-US" sz="1000" dirty="0">
                <a:solidFill>
                  <a:srgbClr val="FF0000"/>
                </a:solidFill>
                <a:latin typeface="Courier New" pitchFamily="49" charset="0"/>
              </a:rPr>
              <a:t>/* TODO Insert your data set code here */</a:t>
            </a:r>
          </a:p>
          <a:p>
            <a:endParaRPr lang="en-US" sz="1000" dirty="0">
              <a:solidFill>
                <a:srgbClr val="FF0000"/>
              </a:solidFill>
              <a:latin typeface="Courier New" pitchFamily="49" charset="0"/>
            </a:endParaRPr>
          </a:p>
          <a:p>
            <a:r>
              <a:rPr lang="en-US" sz="1000" dirty="0">
                <a:latin typeface="Courier New" pitchFamily="49" charset="0"/>
              </a:rPr>
              <a:t>/* Main Block */</a:t>
            </a:r>
          </a:p>
          <a:p>
            <a:r>
              <a:rPr lang="en-US" sz="1000" dirty="0">
                <a:latin typeface="Courier New" pitchFamily="49" charset="0"/>
              </a:rPr>
              <a:t>define input parameter </a:t>
            </a:r>
            <a:r>
              <a:rPr lang="en-US" sz="1000" dirty="0" err="1">
                <a:latin typeface="Courier New" pitchFamily="49" charset="0"/>
              </a:rPr>
              <a:t>runReport</a:t>
            </a:r>
            <a:r>
              <a:rPr lang="en-US" sz="1000" dirty="0">
                <a:latin typeface="Courier New" pitchFamily="49" charset="0"/>
              </a:rPr>
              <a:t> as logical.</a:t>
            </a:r>
          </a:p>
          <a:p>
            <a:r>
              <a:rPr lang="en-US" sz="1000" dirty="0">
                <a:latin typeface="Courier New" pitchFamily="49" charset="0"/>
              </a:rPr>
              <a:t>define input parameter </a:t>
            </a:r>
            <a:r>
              <a:rPr lang="en-US" sz="1000" dirty="0" err="1">
                <a:latin typeface="Courier New" pitchFamily="49" charset="0"/>
              </a:rPr>
              <a:t>reportHandle</a:t>
            </a:r>
            <a:r>
              <a:rPr lang="en-US" sz="1000" dirty="0">
                <a:latin typeface="Courier New" pitchFamily="49" charset="0"/>
              </a:rPr>
              <a:t> as handle.</a:t>
            </a:r>
          </a:p>
          <a:p>
            <a:r>
              <a:rPr lang="en-US" sz="1000" dirty="0">
                <a:latin typeface="Courier New" pitchFamily="49" charset="0"/>
              </a:rPr>
              <a:t>define input parameter dataset for </a:t>
            </a:r>
            <a:r>
              <a:rPr lang="en-US" sz="1000" dirty="0" err="1">
                <a:latin typeface="Courier New" pitchFamily="49" charset="0"/>
              </a:rPr>
              <a:t>dsReportRequest</a:t>
            </a:r>
            <a:r>
              <a:rPr lang="en-US" sz="1000" dirty="0">
                <a:latin typeface="Courier New" pitchFamily="49" charset="0"/>
              </a:rPr>
              <a:t>.</a:t>
            </a:r>
          </a:p>
          <a:p>
            <a:r>
              <a:rPr lang="en-US" sz="1000" dirty="0">
                <a:latin typeface="Courier New" pitchFamily="49" charset="0"/>
              </a:rPr>
              <a:t>define output parameter dataset-handle </a:t>
            </a:r>
            <a:r>
              <a:rPr lang="en-US" sz="1000" dirty="0" err="1">
                <a:latin typeface="Courier New" pitchFamily="49" charset="0"/>
              </a:rPr>
              <a:t>phReportResults</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reporting.i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define variable </a:t>
            </a:r>
            <a:r>
              <a:rPr lang="en-US" sz="1000" dirty="0" err="1">
                <a:latin typeface="Courier New" pitchFamily="49" charset="0"/>
              </a:rPr>
              <a:t>bufferName</a:t>
            </a:r>
            <a:r>
              <a:rPr lang="en-US" sz="1000" dirty="0">
                <a:latin typeface="Courier New" pitchFamily="49" charset="0"/>
              </a:rPr>
              <a:t> as character no-undo.</a:t>
            </a:r>
          </a:p>
          <a:p>
            <a:endParaRPr lang="en-US" sz="1000" dirty="0">
              <a:latin typeface="Courier New" pitchFamily="49" charset="0"/>
            </a:endParaRPr>
          </a:p>
          <a:p>
            <a:r>
              <a:rPr lang="en-US" sz="1000" dirty="0">
                <a:latin typeface="Courier New" pitchFamily="49" charset="0"/>
              </a:rPr>
              <a:t>/* Empty temp-table block */</a:t>
            </a:r>
          </a:p>
          <a:p>
            <a:endParaRPr lang="en-US" sz="1000" dirty="0">
              <a:latin typeface="Courier New" pitchFamily="49" charset="0"/>
            </a:endParaRPr>
          </a:p>
          <a:p>
            <a:r>
              <a:rPr lang="en-US" sz="1000" dirty="0">
                <a:solidFill>
                  <a:srgbClr val="FF0000"/>
                </a:solidFill>
                <a:latin typeface="Courier New" pitchFamily="49" charset="0"/>
              </a:rPr>
              <a:t>/* TODO empty the temp-table(s) */</a:t>
            </a:r>
          </a:p>
          <a:p>
            <a:endParaRPr lang="en-US" sz="1000" dirty="0">
              <a:latin typeface="Courier New" pitchFamily="49" charset="0"/>
            </a:endParaRPr>
          </a:p>
          <a:p>
            <a:r>
              <a:rPr lang="en-US" sz="1000" dirty="0">
                <a:latin typeface="Courier New" pitchFamily="49" charset="0"/>
              </a:rPr>
              <a:t>for first </a:t>
            </a:r>
            <a:r>
              <a:rPr lang="en-US" sz="1000" dirty="0" err="1">
                <a:latin typeface="Courier New" pitchFamily="49" charset="0"/>
              </a:rPr>
              <a:t>ttReportRequest</a:t>
            </a:r>
            <a:r>
              <a:rPr lang="en-US" sz="1000" dirty="0">
                <a:latin typeface="Courier New" pitchFamily="49" charset="0"/>
              </a:rPr>
              <a:t> no-lock:</a:t>
            </a:r>
          </a:p>
          <a:p>
            <a:r>
              <a:rPr lang="en-US" sz="1000" dirty="0">
                <a:latin typeface="Courier New" pitchFamily="49" charset="0"/>
              </a:rPr>
              <a:t>   run </a:t>
            </a:r>
            <a:r>
              <a:rPr lang="en-US" sz="1000" dirty="0" err="1">
                <a:latin typeface="Courier New" pitchFamily="49" charset="0"/>
              </a:rPr>
              <a:t>FillMetaData</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if </a:t>
            </a:r>
            <a:r>
              <a:rPr lang="en-US" sz="1000" dirty="0" err="1">
                <a:latin typeface="Courier New" pitchFamily="49" charset="0"/>
              </a:rPr>
              <a:t>runReport</a:t>
            </a:r>
            <a:r>
              <a:rPr lang="en-US" sz="1000" dirty="0">
                <a:latin typeface="Courier New" pitchFamily="49" charset="0"/>
              </a:rPr>
              <a:t> then do:</a:t>
            </a:r>
          </a:p>
          <a:p>
            <a:r>
              <a:rPr lang="en-US" sz="1000" dirty="0">
                <a:latin typeface="Courier New" pitchFamily="49" charset="0"/>
              </a:rPr>
              <a:t>      run </a:t>
            </a:r>
            <a:r>
              <a:rPr lang="en-US" sz="1000" dirty="0" err="1">
                <a:latin typeface="Courier New" pitchFamily="49" charset="0"/>
              </a:rPr>
              <a:t>RunReport</a:t>
            </a:r>
            <a:endParaRPr lang="en-US" sz="1000" dirty="0">
              <a:latin typeface="Courier New" pitchFamily="49" charset="0"/>
            </a:endParaRPr>
          </a:p>
          <a:p>
            <a:r>
              <a:rPr lang="en-US" sz="1000" dirty="0">
                <a:latin typeface="Courier New" pitchFamily="49" charset="0"/>
              </a:rPr>
              <a:t>         (output dataset-handle </a:t>
            </a:r>
            <a:r>
              <a:rPr lang="en-US" sz="1000" dirty="0" err="1">
                <a:latin typeface="Courier New" pitchFamily="49" charset="0"/>
              </a:rPr>
              <a:t>phReportResults</a:t>
            </a:r>
            <a:r>
              <a:rPr lang="en-US" sz="1000" dirty="0">
                <a:latin typeface="Courier New" pitchFamily="49" charset="0"/>
              </a:rPr>
              <a:t>).</a:t>
            </a:r>
          </a:p>
          <a:p>
            <a:r>
              <a:rPr lang="en-US" sz="1000" dirty="0">
                <a:latin typeface="Courier New" pitchFamily="49" charset="0"/>
              </a:rPr>
              <a:t>   end.</a:t>
            </a:r>
          </a:p>
          <a:p>
            <a:r>
              <a:rPr lang="en-US" sz="1000" dirty="0">
                <a:latin typeface="Courier New" pitchFamily="49" charset="0"/>
              </a:rPr>
              <a:t>end.</a:t>
            </a:r>
          </a:p>
        </p:txBody>
      </p:sp>
      <p:sp>
        <p:nvSpPr>
          <p:cNvPr id="29703" name="Text Box 7"/>
          <p:cNvSpPr txBox="1">
            <a:spLocks noChangeArrowheads="1"/>
          </p:cNvSpPr>
          <p:nvPr/>
        </p:nvSpPr>
        <p:spPr bwMode="auto">
          <a:xfrm>
            <a:off x="5290456" y="560705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dirty="0">
                <a:latin typeface="+mj-lt"/>
              </a:rPr>
              <a:t>Continued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Overall Code Structure – Page 2</a:t>
            </a:r>
          </a:p>
        </p:txBody>
      </p:sp>
      <p:sp>
        <p:nvSpPr>
          <p:cNvPr id="50179" name="Text Box 3"/>
          <p:cNvSpPr txBox="1">
            <a:spLocks noChangeArrowheads="1"/>
          </p:cNvSpPr>
          <p:nvPr/>
        </p:nvSpPr>
        <p:spPr bwMode="auto">
          <a:xfrm>
            <a:off x="2057400" y="990600"/>
            <a:ext cx="5029200" cy="5002213"/>
          </a:xfrm>
          <a:prstGeom prst="rect">
            <a:avLst/>
          </a:prstGeom>
          <a:noFill/>
          <a:ln w="9525" algn="ctr">
            <a:solidFill>
              <a:schemeClr val="tx1">
                <a:lumMod val="75000"/>
                <a:lumOff val="25000"/>
              </a:schemeClr>
            </a:solidFill>
            <a:miter lim="800000"/>
            <a:headEnd/>
            <a:tailEnd/>
          </a:ln>
          <a:effectLst/>
        </p:spPr>
        <p:txBody>
          <a:bodyPr tIns="91440" bIns="91440">
            <a:spAutoFit/>
          </a:bodyPr>
          <a:lstStyle/>
          <a:p>
            <a:endParaRPr lang="en-US" sz="800" dirty="0">
              <a:latin typeface="Courier New" pitchFamily="49" charset="0"/>
            </a:endParaRPr>
          </a:p>
          <a:p>
            <a:r>
              <a:rPr lang="en-US" sz="1400" dirty="0">
                <a:latin typeface="Courier New" pitchFamily="49" charset="0"/>
              </a:rPr>
              <a:t>/* Metadata definition block */</a:t>
            </a:r>
          </a:p>
          <a:p>
            <a:r>
              <a:rPr lang="en-US" sz="1400" dirty="0">
                <a:latin typeface="Courier New" pitchFamily="49" charset="0"/>
              </a:rPr>
              <a:t>procedure </a:t>
            </a:r>
            <a:r>
              <a:rPr lang="en-US" sz="1400" dirty="0" err="1">
                <a:latin typeface="Courier New" pitchFamily="49" charset="0"/>
              </a:rPr>
              <a:t>FillMetaData</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metadata code here */</a:t>
            </a:r>
          </a:p>
          <a:p>
            <a:endParaRPr lang="en-US" sz="1400" dirty="0">
              <a:solidFill>
                <a:srgbClr val="FF0000"/>
              </a:solidFill>
              <a:latin typeface="Courier New" pitchFamily="49" charset="0"/>
            </a:endParaRPr>
          </a:p>
          <a:p>
            <a:r>
              <a:rPr lang="en-US" sz="1400" dirty="0">
                <a:latin typeface="Courier New" pitchFamily="49" charset="0"/>
              </a:rPr>
              <a:t>end procedure.</a:t>
            </a:r>
          </a:p>
          <a:p>
            <a:endParaRPr lang="en-US" sz="1400" dirty="0">
              <a:latin typeface="Courier New" pitchFamily="49" charset="0"/>
            </a:endParaRPr>
          </a:p>
          <a:p>
            <a:r>
              <a:rPr lang="en-US" sz="1400" dirty="0">
                <a:latin typeface="Courier New" pitchFamily="49" charset="0"/>
              </a:rPr>
              <a:t>/* Data retrieval logic block */</a:t>
            </a:r>
          </a:p>
          <a:p>
            <a:r>
              <a:rPr lang="en-US" sz="1400" dirty="0">
                <a:latin typeface="Courier New" pitchFamily="49" charset="0"/>
              </a:rPr>
              <a:t>procedure </a:t>
            </a:r>
            <a:r>
              <a:rPr lang="en-US" sz="1400" dirty="0" err="1">
                <a:latin typeface="Courier New" pitchFamily="49" charset="0"/>
              </a:rPr>
              <a:t>RunReport</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define output parameter dataset-handle </a:t>
            </a:r>
            <a:r>
              <a:rPr lang="en-US" sz="1400" dirty="0" err="1">
                <a:latin typeface="Courier New" pitchFamily="49" charset="0"/>
              </a:rPr>
              <a:t>phReportResults</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data retrieval code here */</a:t>
            </a:r>
          </a:p>
          <a:p>
            <a:endParaRPr lang="en-US" sz="1400" dirty="0">
              <a:latin typeface="Courier New" pitchFamily="49" charset="0"/>
            </a:endParaRPr>
          </a:p>
          <a:p>
            <a:r>
              <a:rPr lang="en-US" sz="1400" dirty="0">
                <a:latin typeface="Courier New" pitchFamily="49" charset="0"/>
              </a:rPr>
              <a:t>   </a:t>
            </a:r>
            <a:r>
              <a:rPr lang="en-US" sz="1400" dirty="0" err="1">
                <a:latin typeface="Courier New" pitchFamily="49" charset="0"/>
              </a:rPr>
              <a:t>phReportResults</a:t>
            </a:r>
            <a:r>
              <a:rPr lang="en-US" sz="1400" dirty="0">
                <a:latin typeface="Courier New" pitchFamily="49" charset="0"/>
              </a:rPr>
              <a:t> = dataset </a:t>
            </a:r>
            <a:r>
              <a:rPr lang="en-US" sz="1400" dirty="0" err="1">
                <a:latin typeface="Courier New" pitchFamily="49" charset="0"/>
              </a:rPr>
              <a:t>dsReportResults:handle</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end procedure.</a:t>
            </a:r>
          </a:p>
          <a:p>
            <a:endParaRPr lang="en-US" sz="1400" dirty="0">
              <a:latin typeface="Courier New" pitchFamily="49" charset="0"/>
            </a:endParaRPr>
          </a:p>
          <a:p>
            <a:pPr>
              <a:spcBef>
                <a:spcPct val="50000"/>
              </a:spcBef>
            </a:pPr>
            <a:endParaRPr lang="en-US" sz="1000" dirty="0">
              <a:latin typeface="Courier New" pitchFamily="49" charset="0"/>
            </a:endParaRPr>
          </a:p>
        </p:txBody>
      </p:sp>
      <p:sp>
        <p:nvSpPr>
          <p:cNvPr id="50180" name="Text Box 4"/>
          <p:cNvSpPr txBox="1">
            <a:spLocks noChangeArrowheads="1"/>
          </p:cNvSpPr>
          <p:nvPr/>
        </p:nvSpPr>
        <p:spPr bwMode="auto">
          <a:xfrm>
            <a:off x="0" y="99060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a:latin typeface="+mj-lt"/>
              </a:rPr>
              <a:t>… Continued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1. Data Set Definition Block - Example</a:t>
            </a:r>
          </a:p>
        </p:txBody>
      </p:sp>
      <p:sp>
        <p:nvSpPr>
          <p:cNvPr id="31748" name="Text Box 4"/>
          <p:cNvSpPr txBox="1">
            <a:spLocks noChangeArrowheads="1"/>
          </p:cNvSpPr>
          <p:nvPr/>
        </p:nvSpPr>
        <p:spPr bwMode="auto">
          <a:xfrm>
            <a:off x="457200" y="1066800"/>
            <a:ext cx="8229600" cy="4930775"/>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200" dirty="0">
                <a:latin typeface="Courier New" pitchFamily="49" charset="0"/>
              </a:rPr>
              <a:t>/* Temp-table definition block */</a:t>
            </a:r>
          </a:p>
          <a:p>
            <a:pPr lvl="4"/>
            <a:r>
              <a:rPr lang="en-US" sz="1200" dirty="0">
                <a:latin typeface="Courier New" pitchFamily="49" charset="0"/>
              </a:rPr>
              <a:t>define temp-table </a:t>
            </a:r>
            <a:r>
              <a:rPr lang="en-US" sz="1200" dirty="0" err="1">
                <a:latin typeface="Courier New" pitchFamily="49" charset="0"/>
              </a:rPr>
              <a:t>ttSalesHeader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so_nbr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so_cust</a:t>
            </a:r>
            <a:r>
              <a:rPr lang="en-US" sz="1200" dirty="0">
                <a:latin typeface="Courier New" pitchFamily="49" charset="0"/>
              </a:rPr>
              <a:t> like </a:t>
            </a:r>
            <a:r>
              <a:rPr lang="en-US" sz="1200" dirty="0" err="1">
                <a:latin typeface="Courier New" pitchFamily="49" charset="0"/>
              </a:rPr>
              <a:t>so_mstr.so_cust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so_ord_date</a:t>
            </a:r>
            <a:r>
              <a:rPr lang="en-US" sz="1200" dirty="0">
                <a:latin typeface="Courier New" pitchFamily="49" charset="0"/>
              </a:rPr>
              <a:t> like </a:t>
            </a:r>
            <a:r>
              <a:rPr lang="en-US" sz="1200" dirty="0" err="1">
                <a:latin typeface="Courier New" pitchFamily="49" charset="0"/>
              </a:rPr>
              <a:t>so_mstr.so_ord_date</a:t>
            </a:r>
            <a:r>
              <a:rPr lang="en-US" sz="1200" dirty="0">
                <a:latin typeface="Courier New" pitchFamily="49" charset="0"/>
              </a:rPr>
              <a:t> </a:t>
            </a:r>
          </a:p>
          <a:p>
            <a:pPr lvl="4"/>
            <a:r>
              <a:rPr lang="en-US" sz="1200" dirty="0">
                <a:latin typeface="Courier New" pitchFamily="49" charset="0"/>
              </a:rPr>
              <a:t>   field sales_order_slspsn1 like </a:t>
            </a:r>
            <a:r>
              <a:rPr lang="en-US" sz="1200" dirty="0" err="1">
                <a:latin typeface="Courier New" pitchFamily="49" charset="0"/>
              </a:rPr>
              <a:t>so_mstr.so_slspsn</a:t>
            </a:r>
            <a:r>
              <a:rPr lang="en-US" sz="1200" dirty="0">
                <a:latin typeface="Courier New" pitchFamily="49" charset="0"/>
              </a:rPr>
              <a:t>[1] </a:t>
            </a:r>
          </a:p>
          <a:p>
            <a:pPr lvl="4"/>
            <a:r>
              <a:rPr lang="en-US" sz="1200" dirty="0">
                <a:latin typeface="Courier New" pitchFamily="49" charset="0"/>
              </a:rPr>
              <a:t>   field sales_order_slspsn2 like </a:t>
            </a:r>
            <a:r>
              <a:rPr lang="en-US" sz="1200" dirty="0" err="1">
                <a:latin typeface="Courier New" pitchFamily="49" charset="0"/>
              </a:rPr>
              <a:t>so_mstr.so_slspsn</a:t>
            </a:r>
            <a:r>
              <a:rPr lang="en-US" sz="1200" dirty="0">
                <a:latin typeface="Courier New" pitchFamily="49" charset="0"/>
              </a:rPr>
              <a:t>[2] </a:t>
            </a:r>
          </a:p>
          <a:p>
            <a:pPr lvl="4"/>
            <a:r>
              <a:rPr lang="en-US" sz="1200" dirty="0">
                <a:latin typeface="Courier New" pitchFamily="49" charset="0"/>
              </a:rPr>
              <a:t>   field sales_order_slspsn3 like </a:t>
            </a:r>
            <a:r>
              <a:rPr lang="en-US" sz="1200" dirty="0" err="1">
                <a:latin typeface="Courier New" pitchFamily="49" charset="0"/>
              </a:rPr>
              <a:t>so_mstr.so_slspsn</a:t>
            </a:r>
            <a:r>
              <a:rPr lang="en-US" sz="1200" dirty="0">
                <a:latin typeface="Courier New" pitchFamily="49" charset="0"/>
              </a:rPr>
              <a:t>[3] </a:t>
            </a:r>
          </a:p>
          <a:p>
            <a:pPr lvl="4"/>
            <a:r>
              <a:rPr lang="en-US" sz="1200" dirty="0">
                <a:latin typeface="Courier New" pitchFamily="49" charset="0"/>
              </a:rPr>
              <a:t>   field sales_order_slspsn4 like </a:t>
            </a:r>
            <a:r>
              <a:rPr lang="en-US" sz="1200" dirty="0" err="1">
                <a:latin typeface="Courier New" pitchFamily="49" charset="0"/>
              </a:rPr>
              <a:t>so_mstr.so_slspsn</a:t>
            </a:r>
            <a:r>
              <a:rPr lang="en-US" sz="1200" dirty="0">
                <a:latin typeface="Courier New" pitchFamily="49" charset="0"/>
              </a:rPr>
              <a:t>[4]</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SalesHeaderIdx</a:t>
            </a:r>
            <a:r>
              <a:rPr lang="en-US" sz="1200" dirty="0">
                <a:latin typeface="Courier New" pitchFamily="49" charset="0"/>
              </a:rPr>
              <a:t> is primary </a:t>
            </a:r>
            <a:r>
              <a:rPr lang="en-US" sz="1200" dirty="0" err="1">
                <a:latin typeface="Courier New" pitchFamily="49" charset="0"/>
              </a:rPr>
              <a:t>so_nbr</a:t>
            </a:r>
            <a:endParaRPr lang="en-US" sz="1200" dirty="0">
              <a:latin typeface="Courier New" pitchFamily="49" charset="0"/>
            </a:endParaRP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temp-table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sales_order_number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sales_detail_line</a:t>
            </a:r>
            <a:r>
              <a:rPr lang="en-US" sz="1200" dirty="0">
                <a:latin typeface="Courier New" pitchFamily="49" charset="0"/>
              </a:rPr>
              <a:t> like </a:t>
            </a:r>
            <a:r>
              <a:rPr lang="en-US" sz="1200" dirty="0" err="1">
                <a:latin typeface="Courier New" pitchFamily="49" charset="0"/>
              </a:rPr>
              <a:t>sod_det.sod_line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sales_detail_item</a:t>
            </a:r>
            <a:r>
              <a:rPr lang="en-US" sz="1200" dirty="0">
                <a:latin typeface="Courier New" pitchFamily="49" charset="0"/>
              </a:rPr>
              <a:t> like </a:t>
            </a:r>
            <a:r>
              <a:rPr lang="en-US" sz="1200" dirty="0" err="1">
                <a:latin typeface="Courier New" pitchFamily="49" charset="0"/>
              </a:rPr>
              <a:t>sod_det.sod_part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sales_detail_unit_measure</a:t>
            </a:r>
            <a:r>
              <a:rPr lang="en-US" sz="1200" dirty="0">
                <a:latin typeface="Courier New" pitchFamily="49" charset="0"/>
              </a:rPr>
              <a:t> like </a:t>
            </a:r>
            <a:r>
              <a:rPr lang="en-US" sz="1200" dirty="0" err="1">
                <a:latin typeface="Courier New" pitchFamily="49" charset="0"/>
              </a:rPr>
              <a:t>sod_det.sod_um</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sales_detail_due_date</a:t>
            </a:r>
            <a:r>
              <a:rPr lang="en-US" sz="1200" dirty="0">
                <a:latin typeface="Courier New" pitchFamily="49" charset="0"/>
              </a:rPr>
              <a:t> like </a:t>
            </a:r>
            <a:r>
              <a:rPr lang="en-US" sz="1200" dirty="0" err="1">
                <a:latin typeface="Courier New" pitchFamily="49" charset="0"/>
              </a:rPr>
              <a:t>sod_det.sod_due_date</a:t>
            </a:r>
            <a:r>
              <a:rPr lang="en-US" sz="1200" dirty="0">
                <a:latin typeface="Courier New" pitchFamily="49" charset="0"/>
              </a:rPr>
              <a:t> </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SoLineIdx</a:t>
            </a:r>
            <a:r>
              <a:rPr lang="en-US" sz="1200" dirty="0">
                <a:latin typeface="Courier New" pitchFamily="49" charset="0"/>
              </a:rPr>
              <a:t> is primary </a:t>
            </a:r>
            <a:r>
              <a:rPr lang="en-US" sz="1200" dirty="0" err="1">
                <a:latin typeface="Courier New" pitchFamily="49" charset="0"/>
              </a:rPr>
              <a:t>sales_order_number</a:t>
            </a:r>
            <a:r>
              <a:rPr lang="en-US" sz="1200" dirty="0">
                <a:latin typeface="Courier New" pitchFamily="49" charset="0"/>
              </a:rPr>
              <a:t> </a:t>
            </a:r>
            <a:r>
              <a:rPr lang="en-US" sz="1200" dirty="0" err="1">
                <a:latin typeface="Courier New" pitchFamily="49" charset="0"/>
              </a:rPr>
              <a:t>sales_detail_line</a:t>
            </a:r>
            <a:r>
              <a:rPr lang="en-US" sz="1200" dirty="0">
                <a:latin typeface="Courier New" pitchFamily="49" charset="0"/>
              </a:rPr>
              <a:t>.</a:t>
            </a: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dataset </a:t>
            </a:r>
            <a:r>
              <a:rPr lang="en-US" sz="1200" dirty="0" err="1">
                <a:latin typeface="Courier New" pitchFamily="49" charset="0"/>
              </a:rPr>
              <a:t>dsReportResults</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data-relation </a:t>
            </a:r>
            <a:r>
              <a:rPr lang="en-US" sz="1200" dirty="0" err="1">
                <a:latin typeface="Courier New" pitchFamily="49" charset="0"/>
              </a:rPr>
              <a:t>drLine</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relation-fields (</a:t>
            </a:r>
            <a:r>
              <a:rPr lang="en-US" sz="1200" dirty="0" err="1">
                <a:latin typeface="Courier New" pitchFamily="49" charset="0"/>
              </a:rPr>
              <a:t>so_nbr</a:t>
            </a:r>
            <a:r>
              <a:rPr lang="en-US" sz="1200" dirty="0">
                <a:latin typeface="Courier New" pitchFamily="49" charset="0"/>
              </a:rPr>
              <a:t>, </a:t>
            </a:r>
            <a:r>
              <a:rPr lang="en-US" sz="1200" dirty="0" err="1">
                <a:latin typeface="Courier New" pitchFamily="49" charset="0"/>
              </a:rPr>
              <a:t>sales_order_number</a:t>
            </a:r>
            <a:r>
              <a:rPr lang="en-US" sz="1200" dirty="0">
                <a:latin typeface="Courier New" pitchFamily="49" charset="0"/>
              </a:rPr>
              <a:t>)</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1606</TotalTime>
  <Words>2988</Words>
  <Application>Microsoft Office PowerPoint</Application>
  <PresentationFormat>On-screen Show (4:3)</PresentationFormat>
  <Paragraphs>575</Paragraphs>
  <Slides>36</Slides>
  <Notes>34</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1_EX06PP_template</vt:lpstr>
      <vt:lpstr>QAD 2010 Template</vt:lpstr>
      <vt:lpstr>Progress Data Source Program</vt:lpstr>
      <vt:lpstr>Session Objectives</vt:lpstr>
      <vt:lpstr>Reporting Framework Architecture</vt:lpstr>
      <vt:lpstr>Developing a Progress Data Source Program</vt:lpstr>
      <vt:lpstr>Program Call Structure</vt:lpstr>
      <vt:lpstr>Progress Data Source Program Calls</vt:lpstr>
      <vt:lpstr>Overall Code Structure – Page 1</vt:lpstr>
      <vt:lpstr>Overall Code Structure – Page 2</vt:lpstr>
      <vt:lpstr>1. Data Set Definition Block - Example</vt:lpstr>
      <vt:lpstr>2. Table Emptying Code - Example</vt:lpstr>
      <vt:lpstr>ReportHelper.p Program</vt:lpstr>
      <vt:lpstr>3. Metadata Definition Code Block</vt:lpstr>
      <vt:lpstr>Metadata: Using CreateBufferHeader</vt:lpstr>
      <vt:lpstr>Metadata: Using CreateField</vt:lpstr>
      <vt:lpstr>Metadata: CreateField</vt:lpstr>
      <vt:lpstr>Metadata: CreateFieldForDBField</vt:lpstr>
      <vt:lpstr>Metadata: CreateFieldLikeDBField</vt:lpstr>
      <vt:lpstr>Metadata: CreateField - Example</vt:lpstr>
      <vt:lpstr>Metadata: CreateFieldForDBField - Example</vt:lpstr>
      <vt:lpstr>Metadata: CreateFieldLikeDBField - Example</vt:lpstr>
      <vt:lpstr>Metadata: Lookup Syntax</vt:lpstr>
      <vt:lpstr>Metadata: Value Lists</vt:lpstr>
      <vt:lpstr>Metadata: Value Lists - Example</vt:lpstr>
      <vt:lpstr>Metadata: Translations</vt:lpstr>
      <vt:lpstr>4. Data Retrieval Logic Code Block</vt:lpstr>
      <vt:lpstr>Data Retrieval – Defining the Query</vt:lpstr>
      <vt:lpstr>FillQueryStringVariable Procedure</vt:lpstr>
      <vt:lpstr>Static where-clause Conditions</vt:lpstr>
      <vt:lpstr>GetFilterValue Function</vt:lpstr>
      <vt:lpstr>GetFilterValue - Example</vt:lpstr>
      <vt:lpstr>Data Retrieval – Query Iteration</vt:lpstr>
      <vt:lpstr>Data Retrieval – Query Iteration Example</vt:lpstr>
      <vt:lpstr>Progress Data Source Deployment</vt:lpstr>
      <vt:lpstr>Progress Data Source Deployment Propath Example</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njm</cp:lastModifiedBy>
  <cp:revision>125</cp:revision>
  <dcterms:created xsi:type="dcterms:W3CDTF">2009-06-03T18:07:02Z</dcterms:created>
  <dcterms:modified xsi:type="dcterms:W3CDTF">2012-01-11T18:23:51Z</dcterms:modified>
</cp:coreProperties>
</file>