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98" r:id="rId2"/>
  </p:sldMasterIdLst>
  <p:notesMasterIdLst>
    <p:notesMasterId r:id="rId33"/>
  </p:notesMasterIdLst>
  <p:sldIdLst>
    <p:sldId id="256" r:id="rId3"/>
    <p:sldId id="258" r:id="rId4"/>
    <p:sldId id="267" r:id="rId5"/>
    <p:sldId id="263" r:id="rId6"/>
    <p:sldId id="266" r:id="rId7"/>
    <p:sldId id="257" r:id="rId8"/>
    <p:sldId id="262" r:id="rId9"/>
    <p:sldId id="264" r:id="rId10"/>
    <p:sldId id="288" r:id="rId11"/>
    <p:sldId id="276" r:id="rId12"/>
    <p:sldId id="277" r:id="rId13"/>
    <p:sldId id="278" r:id="rId14"/>
    <p:sldId id="279" r:id="rId15"/>
    <p:sldId id="271" r:id="rId16"/>
    <p:sldId id="280" r:id="rId17"/>
    <p:sldId id="273" r:id="rId18"/>
    <p:sldId id="293" r:id="rId19"/>
    <p:sldId id="284" r:id="rId20"/>
    <p:sldId id="283" r:id="rId21"/>
    <p:sldId id="285" r:id="rId22"/>
    <p:sldId id="287" r:id="rId23"/>
    <p:sldId id="281" r:id="rId24"/>
    <p:sldId id="282" r:id="rId25"/>
    <p:sldId id="286" r:id="rId26"/>
    <p:sldId id="292" r:id="rId27"/>
    <p:sldId id="291" r:id="rId28"/>
    <p:sldId id="290" r:id="rId29"/>
    <p:sldId id="289" r:id="rId30"/>
    <p:sldId id="294" r:id="rId31"/>
    <p:sldId id="259" r:id="rId32"/>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890C4C"/>
    <a:srgbClr val="990033"/>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9772" autoAdjust="0"/>
  </p:normalViewPr>
  <p:slideViewPr>
    <p:cSldViewPr>
      <p:cViewPr varScale="1">
        <p:scale>
          <a:sx n="101" d="100"/>
          <a:sy n="101" d="100"/>
        </p:scale>
        <p:origin x="-258"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92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717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45E33B6F-C62E-4D99-A2B8-797F42254B4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1B013FDD-ABF1-4AA6-9839-F54047D65146}" type="slidenum">
              <a:rPr lang="en-US" smtClean="0"/>
              <a:pPr/>
              <a:t>1</a:t>
            </a:fld>
            <a:endParaRPr lang="en-US" smtClean="0"/>
          </a:p>
        </p:txBody>
      </p:sp>
      <p:sp>
        <p:nvSpPr>
          <p:cNvPr id="8195" name="Rectangle 2"/>
          <p:cNvSpPr>
            <a:spLocks noRot="1" noChangeArrowheads="1" noTextEdit="1"/>
          </p:cNvSpPr>
          <p:nvPr>
            <p:ph type="sldImg"/>
          </p:nvPr>
        </p:nvSpPr>
        <p:spPr>
          <a:ln/>
        </p:spPr>
      </p:sp>
      <p:sp>
        <p:nvSpPr>
          <p:cNvPr id="8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Ro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r>
              <a:rPr lang="en-US" smtClean="0"/>
              <a:t>NOTE: QRF scheduled report servers should not be confused with the financial report daemons in the EE product.  The latter is separate from the QRF and is used in conjunction with the Crystal Reports for EE financials.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Ro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r>
              <a:rPr lang="en-US" smtClean="0"/>
              <a:t>Q: more detailed info on doc service … this is the one under /configurations where favorites are stored, etc.</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Ro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r>
              <a:rPr lang="en-US" smtClean="0"/>
              <a:t>When multiple report server processes are run, they can be either on the same machine or different machines.</a:t>
            </a:r>
          </a:p>
          <a:p>
            <a:r>
              <a:rPr lang="en-US" smtClean="0"/>
              <a:t>The physical partitioning can be determined by examining batch frequency and number of reports.  Report rendering is a CPU-intensive process.</a:t>
            </a:r>
          </a:p>
          <a:p>
            <a:r>
              <a:rPr lang="en-US" smtClean="0"/>
              <a:t>Any one report server process is linked to a single Batch ID.</a:t>
            </a:r>
          </a:p>
          <a:p>
            <a:r>
              <a:rPr lang="en-US" smtClean="0"/>
              <a:t>It is allowed to have multiple server processes handling the same Batch ID.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129DF3D5-3DF5-425F-A6BB-2CF75105D929}" type="slidenum">
              <a:rPr lang="en-US" sz="1200">
                <a:latin typeface="Arial" charset="0"/>
              </a:rPr>
              <a:pPr algn="r"/>
              <a:t>17</a:t>
            </a:fld>
            <a:endParaRPr lang="en-US" sz="1200">
              <a:latin typeface="Arial" charset="0"/>
            </a:endParaRPr>
          </a:p>
        </p:txBody>
      </p:sp>
      <p:sp>
        <p:nvSpPr>
          <p:cNvPr id="80899" name="Rectangle 2"/>
          <p:cNvSpPr>
            <a:spLocks noRo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marL="228600" indent="-228600"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A8AFA82-74AB-4F27-8AD7-68D013250E98}" type="slidenum">
              <a:rPr lang="en-US" sz="1200">
                <a:latin typeface="Arial" charset="0"/>
              </a:rPr>
              <a:pPr algn="r"/>
              <a:t>18</a:t>
            </a:fld>
            <a:endParaRPr lang="en-US" sz="1200">
              <a:latin typeface="Arial" charset="0"/>
            </a:endParaRPr>
          </a:p>
        </p:txBody>
      </p:sp>
      <p:sp>
        <p:nvSpPr>
          <p:cNvPr id="65539" name="Rectangle 2"/>
          <p:cNvSpPr>
            <a:spLocks noRo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EC91FBB-C8C3-4F8D-941E-E62C77961ABF}" type="slidenum">
              <a:rPr lang="en-US" sz="1200">
                <a:latin typeface="Arial" charset="0"/>
              </a:rPr>
              <a:pPr algn="r"/>
              <a:t>19</a:t>
            </a:fld>
            <a:endParaRPr lang="en-US" sz="1200">
              <a:latin typeface="Arial" charset="0"/>
            </a:endParaRPr>
          </a:p>
        </p:txBody>
      </p:sp>
      <p:sp>
        <p:nvSpPr>
          <p:cNvPr id="63491" name="Rectangle 2"/>
          <p:cNvSpPr>
            <a:spLocks noRo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08CB52C-1191-43E5-A0B2-FF524A527812}" type="slidenum">
              <a:rPr lang="en-US" sz="1200">
                <a:latin typeface="Arial" charset="0"/>
              </a:rPr>
              <a:pPr algn="r"/>
              <a:t>20</a:t>
            </a:fld>
            <a:endParaRPr lang="en-US" sz="1200">
              <a:latin typeface="Arial" charset="0"/>
            </a:endParaRPr>
          </a:p>
        </p:txBody>
      </p:sp>
      <p:sp>
        <p:nvSpPr>
          <p:cNvPr id="68611" name="Rectangle 2"/>
          <p:cNvSpPr>
            <a:spLocks noRo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marL="228600" indent="-228600"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22F77B3C-D191-485A-921F-3CAC79D40F6B}" type="slidenum">
              <a:rPr lang="en-US" sz="1200">
                <a:latin typeface="Arial" charset="0"/>
              </a:rPr>
              <a:pPr algn="r"/>
              <a:t>22</a:t>
            </a:fld>
            <a:endParaRPr lang="en-US" sz="1200">
              <a:latin typeface="Arial" charset="0"/>
            </a:endParaRPr>
          </a:p>
        </p:txBody>
      </p:sp>
      <p:sp>
        <p:nvSpPr>
          <p:cNvPr id="59395" name="Rectangle 2"/>
          <p:cNvSpPr>
            <a:spLocks noRo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marL="228600" indent="-228600"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B59B62-9D55-44C1-84E5-08025C5C840D}" type="slidenum">
              <a:rPr lang="en-US" sz="1200">
                <a:latin typeface="Arial" charset="0"/>
              </a:rPr>
              <a:pPr algn="r"/>
              <a:t>23</a:t>
            </a:fld>
            <a:endParaRPr lang="en-US" sz="1200">
              <a:latin typeface="Arial" charset="0"/>
            </a:endParaRPr>
          </a:p>
        </p:txBody>
      </p:sp>
      <p:sp>
        <p:nvSpPr>
          <p:cNvPr id="61443" name="Rectangle 2"/>
          <p:cNvSpPr>
            <a:spLocks noRo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a:r>
              <a:rPr lang="en-US" smtClean="0"/>
              <a:t>Available dynamic variables to use in the email template:</a:t>
            </a:r>
          </a:p>
          <a:p>
            <a:pPr marL="228600" indent="-228600"/>
            <a:r>
              <a:rPr lang="en-US" smtClean="0"/>
              <a:t>${RRO_CODE} : Report Code (as entered in Report Resource Maintenance)</a:t>
            </a:r>
          </a:p>
          <a:p>
            <a:pPr marL="228600" indent="-228600"/>
            <a:r>
              <a:rPr lang="en-US" smtClean="0"/>
              <a:t>${RRO_DESC} : Description (as entered in Report Resource Maintenance)</a:t>
            </a:r>
          </a:p>
          <a:p>
            <a:pPr marL="228600" indent="-228600"/>
            <a:r>
              <a:rPr lang="en-US" smtClean="0"/>
              <a:t>${SR_DESC} : Scheduled Report Description (as entered in the New Schedule Report form)</a:t>
            </a:r>
          </a:p>
          <a:p>
            <a:pPr marL="228600" indent="-228600"/>
            <a:r>
              <a:rPr lang="en-US" smtClean="0"/>
              <a:t>${REPORT_FILE_LINK} : URL Link to output PDF file (if file output was specified when scheduled report was requested)</a:t>
            </a:r>
          </a:p>
          <a:p>
            <a:pPr marL="228600" indent="-228600"/>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CAE5827-7500-4ECE-BF2C-EC6B6A578230}" type="slidenum">
              <a:rPr lang="en-US" sz="1200">
                <a:latin typeface="Arial" charset="0"/>
              </a:rPr>
              <a:pPr algn="r"/>
              <a:t>24</a:t>
            </a:fld>
            <a:endParaRPr lang="en-US" sz="1200">
              <a:latin typeface="Arial" charset="0"/>
            </a:endParaRPr>
          </a:p>
        </p:txBody>
      </p:sp>
      <p:sp>
        <p:nvSpPr>
          <p:cNvPr id="71683" name="Rectangle 2"/>
          <p:cNvSpPr>
            <a:spLocks noRo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88BE7AF5-2257-4810-9149-23F7F375E127}" type="slidenum">
              <a:rPr lang="en-US" smtClean="0"/>
              <a:pPr/>
              <a:t>2</a:t>
            </a:fld>
            <a:endParaRPr lang="en-US" smtClean="0"/>
          </a:p>
        </p:txBody>
      </p:sp>
      <p:sp>
        <p:nvSpPr>
          <p:cNvPr id="9219" name="Rectangle 2"/>
          <p:cNvSpPr>
            <a:spLocks noRo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F526C6E-C378-490C-BEEE-12A2088C478B}" type="slidenum">
              <a:rPr lang="en-US" sz="1200">
                <a:latin typeface="Arial" charset="0"/>
              </a:rPr>
              <a:pPr algn="r"/>
              <a:t>29</a:t>
            </a:fld>
            <a:endParaRPr lang="en-US" sz="1200">
              <a:latin typeface="Arial" charset="0"/>
            </a:endParaRPr>
          </a:p>
        </p:txBody>
      </p:sp>
      <p:sp>
        <p:nvSpPr>
          <p:cNvPr id="82947" name="Rectangle 2"/>
          <p:cNvSpPr>
            <a:spLocks noRo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804D7351-B88D-466D-857B-09AE067D1CA6}" type="slidenum">
              <a:rPr lang="en-US" smtClean="0"/>
              <a:pPr/>
              <a:t>30</a:t>
            </a:fld>
            <a:endParaRPr lang="en-US" smtClean="0"/>
          </a:p>
        </p:txBody>
      </p:sp>
      <p:sp>
        <p:nvSpPr>
          <p:cNvPr id="11267" name="Rectangle 2"/>
          <p:cNvSpPr>
            <a:spLocks noRo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EFB960D-B7A1-471B-9CEC-D3E7618AFE57}" type="slidenum">
              <a:rPr lang="en-US" sz="1200">
                <a:latin typeface="Arial" charset="0"/>
              </a:rPr>
              <a:pPr algn="r"/>
              <a:t>3</a:t>
            </a:fld>
            <a:endParaRPr lang="en-US" sz="1200">
              <a:latin typeface="Arial" charset="0"/>
            </a:endParaRPr>
          </a:p>
        </p:txBody>
      </p:sp>
      <p:sp>
        <p:nvSpPr>
          <p:cNvPr id="38915" name="Rectangle 2"/>
          <p:cNvSpPr>
            <a:spLocks noRo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r>
              <a:rPr lang="en-US" smtClean="0"/>
              <a:t>It is possible to write a new custom data source provider implementation.   For example, you might have a non-QAD data store that you wish to report against.  Write a .NET class that implements the IDatasourceProvider interface, deploy it in the .NET UI environment, and register it by adding a &lt;Provider&gt; section to client-session.xml.  The Name is arbitrary (and will appear in the data source options in ReportResourceMaintenance), and the Assembly and Class name must match the DLL and class name (with full namespace) that you developed.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BA3857B-DDA0-4C46-94CC-F5A1B5A02C29}" type="slidenum">
              <a:rPr lang="en-US" sz="1200">
                <a:latin typeface="Arial" charset="0"/>
              </a:rPr>
              <a:pPr algn="r"/>
              <a:t>4</a:t>
            </a:fld>
            <a:endParaRPr lang="en-US" sz="1200">
              <a:latin typeface="Arial" charset="0"/>
            </a:endParaRPr>
          </a:p>
        </p:txBody>
      </p:sp>
      <p:sp>
        <p:nvSpPr>
          <p:cNvPr id="30723" name="Rectangle 2"/>
          <p:cNvSpPr>
            <a:spLocks noRo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marL="228600" indent="-228600" eaLnBrk="1" hangingPunct="1"/>
            <a:r>
              <a:rPr lang="en-US" smtClean="0"/>
              <a:t>It is possible to write a new custom data source provider implementation.   For example, you might have a non-QAD data store that you wish to report against.  </a:t>
            </a:r>
          </a:p>
          <a:p>
            <a:pPr marL="228600" indent="-228600" eaLnBrk="1" hangingPunct="1"/>
            <a:endParaRPr lang="en-US" smtClean="0"/>
          </a:p>
          <a:p>
            <a:pPr marL="228600" indent="-228600" eaLnBrk="1" hangingPunct="1"/>
            <a:r>
              <a:rPr lang="en-US" smtClean="0"/>
              <a:t>Steps:</a:t>
            </a:r>
          </a:p>
          <a:p>
            <a:pPr marL="228600" indent="-228600" eaLnBrk="1" hangingPunct="1">
              <a:buFontTx/>
              <a:buAutoNum type="arabicParenR"/>
            </a:pPr>
            <a:r>
              <a:rPr lang="en-US" smtClean="0"/>
              <a:t>Write a .NET class that implements the IDatasourceProvider interface</a:t>
            </a:r>
          </a:p>
          <a:p>
            <a:pPr marL="228600" indent="-228600" eaLnBrk="1" hangingPunct="1">
              <a:buFontTx/>
              <a:buAutoNum type="arabicParenR"/>
            </a:pPr>
            <a:r>
              <a:rPr lang="en-US" smtClean="0"/>
              <a:t>Deploy it in a DLL in the .NET UI environment</a:t>
            </a:r>
          </a:p>
          <a:p>
            <a:pPr marL="228600" indent="-228600" eaLnBrk="1" hangingPunct="1">
              <a:buFontTx/>
              <a:buAutoNum type="arabicParenR"/>
            </a:pPr>
            <a:r>
              <a:rPr lang="en-US" smtClean="0"/>
              <a:t>Add a generalized code entry for it: FieldName=rptres_datasource_type, Value=any integer (safest to pick one &gt;100 to avoid future QAD conflicts), Comments:arbitrary; will appear in the code lookup in RR Maint</a:t>
            </a:r>
          </a:p>
          <a:p>
            <a:pPr marL="228600" indent="-228600" eaLnBrk="1" hangingPunct="1">
              <a:buFontTx/>
              <a:buAutoNum type="arabicParenR"/>
            </a:pPr>
            <a:r>
              <a:rPr lang="en-US" smtClean="0"/>
              <a:t>register it by adding a &lt;Provider&gt; section to client-session.xml.  The Name should match the integer chosen for the code value in step 3, and the Assembly and Class name must match the DLL and class name (with full namespace) that you developed.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484C911-94EE-485D-B0AA-3D2AED734A04}" type="slidenum">
              <a:rPr lang="en-US" sz="1200">
                <a:latin typeface="Arial" charset="0"/>
              </a:rPr>
              <a:pPr algn="r"/>
              <a:t>5</a:t>
            </a:fld>
            <a:endParaRPr lang="en-US" sz="1200">
              <a:latin typeface="Arial" charset="0"/>
            </a:endParaRPr>
          </a:p>
        </p:txBody>
      </p:sp>
      <p:sp>
        <p:nvSpPr>
          <p:cNvPr id="36867" name="Rectangle 2"/>
          <p:cNvSpPr>
            <a:spLocks noRo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FF7238B2-F607-4791-80CF-C55FA52BDE03}" type="slidenum">
              <a:rPr lang="en-US" smtClean="0"/>
              <a:pPr/>
              <a:t>6</a:t>
            </a:fld>
            <a:endParaRPr lang="en-US" smtClean="0"/>
          </a:p>
        </p:txBody>
      </p:sp>
      <p:sp>
        <p:nvSpPr>
          <p:cNvPr id="10243" name="Rectangle 2"/>
          <p:cNvSpPr>
            <a:spLocks noRot="1" noChangeArrowheads="1" noTextEdit="1"/>
          </p:cNvSpPr>
          <p:nvPr>
            <p:ph type="sldImg"/>
          </p:nvPr>
        </p:nvSpPr>
        <p:spPr>
          <a:ln/>
        </p:spPr>
      </p:sp>
      <p:sp>
        <p:nvSpPr>
          <p:cNvPr id="102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9ABB2A7-A696-41BE-A0E6-AE33A72FBBEE}" type="slidenum">
              <a:rPr lang="en-US" sz="1200">
                <a:latin typeface="Arial" charset="0"/>
              </a:rPr>
              <a:pPr algn="r"/>
              <a:t>7</a:t>
            </a:fld>
            <a:endParaRPr lang="en-US" sz="1200">
              <a:latin typeface="Arial" charset="0"/>
            </a:endParaRPr>
          </a:p>
        </p:txBody>
      </p:sp>
      <p:sp>
        <p:nvSpPr>
          <p:cNvPr id="28675" name="Rectangle 2"/>
          <p:cNvSpPr>
            <a:spLocks noRo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AA15A16-C667-4F3B-B896-EAD34F25C991}" type="slidenum">
              <a:rPr lang="en-US" sz="1200">
                <a:latin typeface="Arial" charset="0"/>
              </a:rPr>
              <a:pPr algn="r"/>
              <a:t>8</a:t>
            </a:fld>
            <a:endParaRPr lang="en-US" sz="1200">
              <a:latin typeface="Arial" charset="0"/>
            </a:endParaRPr>
          </a:p>
        </p:txBody>
      </p:sp>
      <p:sp>
        <p:nvSpPr>
          <p:cNvPr id="32771" name="Rectangle 2"/>
          <p:cNvSpPr>
            <a:spLocks noRo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r>
              <a:rPr lang="en-US" smtClean="0"/>
              <a:t>The ReportCode value in the URN must match the one entered into Report Resource Maintenance for the desired report.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F5CF5EC-CE6B-45FE-8AC0-4D607516C64C}" type="slidenum">
              <a:rPr lang="en-US" sz="1200">
                <a:latin typeface="Arial" charset="0"/>
              </a:rPr>
              <a:pPr algn="r"/>
              <a:t>9</a:t>
            </a:fld>
            <a:endParaRPr lang="en-US" sz="1200">
              <a:latin typeface="Arial" charset="0"/>
            </a:endParaRPr>
          </a:p>
        </p:txBody>
      </p:sp>
      <p:sp>
        <p:nvSpPr>
          <p:cNvPr id="74755" name="Rectangle 2"/>
          <p:cNvSpPr>
            <a:spLocks noRo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Footer Placeholder 3"/>
          <p:cNvSpPr>
            <a:spLocks noGrp="1"/>
          </p:cNvSpPr>
          <p:nvPr>
            <p:ph type="ftr" sz="quarter" idx="10"/>
          </p:nvPr>
        </p:nvSpPr>
        <p:spPr>
          <a:xfrm>
            <a:off x="7761288" y="6661150"/>
            <a:ext cx="1306512" cy="196850"/>
          </a:xfrm>
        </p:spPr>
        <p:txBody>
          <a:bodyPr/>
          <a:lstStyle>
            <a:lvl1pPr>
              <a:defRPr/>
            </a:lvl1pPr>
          </a:lstStyle>
          <a:p>
            <a:pPr>
              <a:defRPr/>
            </a:pP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endParaRPr lang="en-US"/>
          </a:p>
        </p:txBody>
      </p:sp>
    </p:spTree>
    <p:extLst>
      <p:ext uri="{BB962C8B-B14F-4D97-AF65-F5344CB8AC3E}">
        <p14:creationId xmlns:p14="http://schemas.microsoft.com/office/powerpoint/2010/main" xmlns="" val="706750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4102"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97"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smtClean="0"/>
              <a:t>Reporting Framework Administration</a:t>
            </a:r>
          </a:p>
        </p:txBody>
      </p:sp>
      <p:sp>
        <p:nvSpPr>
          <p:cNvPr id="3075" name="Rectangle 3"/>
          <p:cNvSpPr>
            <a:spLocks noGrp="1" noChangeArrowheads="1"/>
          </p:cNvSpPr>
          <p:nvPr>
            <p:ph type="body" sz="quarter" idx="10"/>
          </p:nvPr>
        </p:nvSpPr>
        <p:spPr/>
        <p:txBody>
          <a:bodyPr/>
          <a:lstStyle/>
          <a:p>
            <a:pPr eaLnBrk="1" hangingPunct="1"/>
            <a:r>
              <a:rPr lang="en-US" smtClean="0"/>
              <a:t>Reporting Framework Training Course</a:t>
            </a: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idx="1"/>
          </p:nvPr>
        </p:nvSpPr>
        <p:spPr/>
        <p:txBody>
          <a:bodyPr tIns="45720" bIns="45720"/>
          <a:lstStyle/>
          <a:p>
            <a:pPr eaLnBrk="1" hangingPunct="1"/>
            <a:r>
              <a:rPr lang="en-US" sz="2400" smtClean="0"/>
              <a:t>Report Server(s) run queues of reports (batches)</a:t>
            </a:r>
          </a:p>
          <a:p>
            <a:pPr eaLnBrk="1" hangingPunct="1"/>
            <a:r>
              <a:rPr lang="en-US" sz="2400" smtClean="0"/>
              <a:t>Server processes </a:t>
            </a:r>
          </a:p>
          <a:p>
            <a:pPr lvl="1" eaLnBrk="1" hangingPunct="1"/>
            <a:r>
              <a:rPr lang="en-US" sz="2000" smtClean="0"/>
              <a:t>Non-GUI .NET UI processes</a:t>
            </a:r>
          </a:p>
          <a:p>
            <a:pPr lvl="1" eaLnBrk="1" hangingPunct="1"/>
            <a:r>
              <a:rPr lang="en-US" sz="2000" smtClean="0"/>
              <a:t>Standard installation of .NET UI</a:t>
            </a:r>
          </a:p>
          <a:p>
            <a:pPr lvl="1" eaLnBrk="1" hangingPunct="1"/>
            <a:r>
              <a:rPr lang="en-US" sz="2000" smtClean="0"/>
              <a:t>Launched from command line</a:t>
            </a:r>
          </a:p>
          <a:p>
            <a:pPr eaLnBrk="1" hangingPunct="1"/>
            <a:r>
              <a:rPr lang="en-US" sz="2400" smtClean="0"/>
              <a:t>Windows Task Scheduler used to periodically launch batches (e.g. daily, monthly)</a:t>
            </a:r>
          </a:p>
          <a:p>
            <a:pPr eaLnBrk="1" hangingPunct="1"/>
            <a:r>
              <a:rPr lang="en-US" sz="2400" smtClean="0"/>
              <a:t>Output to printer and/or file on web server</a:t>
            </a:r>
          </a:p>
          <a:p>
            <a:pPr eaLnBrk="1" hangingPunct="1"/>
            <a:r>
              <a:rPr lang="en-US" sz="2400" smtClean="0"/>
              <a:t>Optional notifications to email, .NET UI Inbox</a:t>
            </a:r>
          </a:p>
          <a:p>
            <a:pPr eaLnBrk="1" hangingPunct="1"/>
            <a:endParaRPr lang="en-US" sz="2400" smtClean="0"/>
          </a:p>
        </p:txBody>
      </p:sp>
      <p:sp>
        <p:nvSpPr>
          <p:cNvPr id="51202" name="Rectangle 2"/>
          <p:cNvSpPr>
            <a:spLocks noGrp="1" noChangeArrowheads="1"/>
          </p:cNvSpPr>
          <p:nvPr>
            <p:ph type="title"/>
          </p:nvPr>
        </p:nvSpPr>
        <p:spPr/>
        <p:txBody>
          <a:bodyPr anchor="ctr"/>
          <a:lstStyle/>
          <a:p>
            <a:pPr eaLnBrk="1" hangingPunct="1"/>
            <a:r>
              <a:rPr lang="en-US" smtClean="0"/>
              <a:t>Scheduled Reports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p:txBody>
          <a:bodyPr tIns="45720" bIns="45720"/>
          <a:lstStyle/>
          <a:p>
            <a:pPr eaLnBrk="1" hangingPunct="1"/>
            <a:r>
              <a:rPr lang="en-US" smtClean="0"/>
              <a:t>Report Framework seamlessly integrated into .NET UI</a:t>
            </a:r>
          </a:p>
          <a:p>
            <a:pPr eaLnBrk="1" hangingPunct="1"/>
            <a:r>
              <a:rPr lang="en-US" smtClean="0"/>
              <a:t>No special installation needed</a:t>
            </a:r>
          </a:p>
          <a:p>
            <a:pPr eaLnBrk="1" hangingPunct="1"/>
            <a:r>
              <a:rPr lang="en-US" smtClean="0"/>
              <a:t>No license fees to customers</a:t>
            </a:r>
          </a:p>
          <a:p>
            <a:pPr eaLnBrk="1" hangingPunct="1"/>
            <a:r>
              <a:rPr lang="en-US" smtClean="0"/>
              <a:t>Report Server Installation</a:t>
            </a:r>
          </a:p>
          <a:p>
            <a:pPr lvl="1" eaLnBrk="1" hangingPunct="1"/>
            <a:r>
              <a:rPr lang="en-US" smtClean="0"/>
              <a:t>Windows OS required</a:t>
            </a:r>
          </a:p>
          <a:p>
            <a:pPr lvl="1" eaLnBrk="1" hangingPunct="1"/>
            <a:r>
              <a:rPr lang="en-US" smtClean="0"/>
              <a:t>Install .NET UI client in standard fashion</a:t>
            </a:r>
          </a:p>
          <a:p>
            <a:pPr lvl="1" eaLnBrk="1" hangingPunct="1"/>
            <a:r>
              <a:rPr lang="en-US" smtClean="0"/>
              <a:t>Run the server using command line (no GUI)</a:t>
            </a:r>
          </a:p>
          <a:p>
            <a:pPr lvl="1" eaLnBrk="1" hangingPunct="1"/>
            <a:r>
              <a:rPr lang="en-US" smtClean="0"/>
              <a:t>Can deploy multiple servers</a:t>
            </a:r>
          </a:p>
          <a:p>
            <a:pPr lvl="2" eaLnBrk="1" hangingPunct="1"/>
            <a:r>
              <a:rPr lang="en-US" smtClean="0"/>
              <a:t>Failover</a:t>
            </a:r>
          </a:p>
          <a:p>
            <a:pPr lvl="2" eaLnBrk="1" hangingPunct="1"/>
            <a:r>
              <a:rPr lang="en-US" smtClean="0"/>
              <a:t>Increased throughput</a:t>
            </a:r>
          </a:p>
          <a:p>
            <a:pPr lvl="1" eaLnBrk="1" hangingPunct="1"/>
            <a:endParaRPr lang="en-US" smtClean="0"/>
          </a:p>
          <a:p>
            <a:pPr eaLnBrk="1" hangingPunct="1">
              <a:buFont typeface="Webdings" pitchFamily="18" charset="2"/>
              <a:buNone/>
            </a:pPr>
            <a:endParaRPr lang="en-US" smtClean="0"/>
          </a:p>
        </p:txBody>
      </p:sp>
      <p:sp>
        <p:nvSpPr>
          <p:cNvPr id="52226" name="Rectangle 2"/>
          <p:cNvSpPr>
            <a:spLocks noGrp="1" noChangeArrowheads="1"/>
          </p:cNvSpPr>
          <p:nvPr>
            <p:ph type="title"/>
          </p:nvPr>
        </p:nvSpPr>
        <p:spPr/>
        <p:txBody>
          <a:bodyPr anchor="ctr">
            <a:normAutofit fontScale="90000"/>
          </a:bodyPr>
          <a:lstStyle/>
          <a:p>
            <a:pPr eaLnBrk="1" hangingPunct="1"/>
            <a:r>
              <a:rPr lang="en-US" smtClean="0"/>
              <a:t>Scheduled Reports</a:t>
            </a:r>
            <a:br>
              <a:rPr lang="en-US" smtClean="0"/>
            </a:br>
            <a:r>
              <a:rPr lang="en-US" sz="2000" smtClean="0"/>
              <a:t>Installation and Deployment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562465" y="1371600"/>
            <a:ext cx="8001000" cy="4495800"/>
            <a:chOff x="609600" y="1828800"/>
            <a:chExt cx="8001000" cy="4495800"/>
          </a:xfrm>
        </p:grpSpPr>
        <p:sp>
          <p:nvSpPr>
            <p:cNvPr id="53250" name="AutoShape 9"/>
            <p:cNvSpPr>
              <a:spLocks noChangeArrowheads="1"/>
            </p:cNvSpPr>
            <p:nvPr/>
          </p:nvSpPr>
          <p:spPr bwMode="auto">
            <a:xfrm rot="2199823">
              <a:off x="4038600" y="2638425"/>
              <a:ext cx="838200" cy="257175"/>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3251" name="AutoShape 10"/>
            <p:cNvSpPr>
              <a:spLocks noChangeArrowheads="1"/>
            </p:cNvSpPr>
            <p:nvPr/>
          </p:nvSpPr>
          <p:spPr bwMode="auto">
            <a:xfrm rot="19404534">
              <a:off x="4038600" y="3657600"/>
              <a:ext cx="838200" cy="257175"/>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3252" name="AutoShape 13"/>
            <p:cNvSpPr>
              <a:spLocks noChangeArrowheads="1"/>
            </p:cNvSpPr>
            <p:nvPr/>
          </p:nvSpPr>
          <p:spPr bwMode="auto">
            <a:xfrm>
              <a:off x="2590800" y="3886200"/>
              <a:ext cx="1295400" cy="1524000"/>
            </a:xfrm>
            <a:prstGeom prst="can">
              <a:avLst>
                <a:gd name="adj" fmla="val 29412"/>
              </a:avLst>
            </a:prstGeom>
            <a:solidFill>
              <a:schemeClr val="accent1">
                <a:lumMod val="20000"/>
                <a:lumOff val="80000"/>
              </a:schemeClr>
            </a:solidFill>
            <a:ln w="9525">
              <a:solidFill>
                <a:schemeClr val="tx1"/>
              </a:solidFill>
              <a:round/>
              <a:headEnd/>
              <a:tailEnd/>
            </a:ln>
          </p:spPr>
          <p:txBody>
            <a:bodyPr wrap="none" anchor="ctr"/>
            <a:lstStyle/>
            <a:p>
              <a:r>
                <a:rPr lang="en-US" sz="1800">
                  <a:latin typeface="+mj-lt"/>
                  <a:cs typeface="Arial" charset="0"/>
                </a:rPr>
                <a:t>Data</a:t>
              </a:r>
            </a:p>
            <a:p>
              <a:r>
                <a:rPr lang="en-US" sz="1800">
                  <a:latin typeface="+mj-lt"/>
                  <a:cs typeface="Arial" charset="0"/>
                </a:rPr>
                <a:t>Source</a:t>
              </a:r>
            </a:p>
          </p:txBody>
        </p:sp>
        <p:sp>
          <p:nvSpPr>
            <p:cNvPr id="53253" name="AutoShape 14"/>
            <p:cNvSpPr>
              <a:spLocks noChangeArrowheads="1"/>
            </p:cNvSpPr>
            <p:nvPr/>
          </p:nvSpPr>
          <p:spPr bwMode="auto">
            <a:xfrm>
              <a:off x="7391400" y="2819400"/>
              <a:ext cx="914400" cy="914400"/>
            </a:xfrm>
            <a:prstGeom prst="foldedCorner">
              <a:avLst>
                <a:gd name="adj" fmla="val 12500"/>
              </a:avLst>
            </a:prstGeom>
            <a:solidFill>
              <a:schemeClr val="accent1">
                <a:lumMod val="20000"/>
                <a:lumOff val="80000"/>
              </a:schemeClr>
            </a:solidFill>
            <a:ln w="9525">
              <a:solidFill>
                <a:schemeClr val="tx1"/>
              </a:solidFill>
              <a:round/>
              <a:headEnd/>
              <a:tailEnd/>
            </a:ln>
          </p:spPr>
          <p:txBody>
            <a:bodyPr wrap="none" anchor="ctr"/>
            <a:lstStyle/>
            <a:p>
              <a:r>
                <a:rPr lang="en-US" sz="1800">
                  <a:latin typeface="+mj-lt"/>
                  <a:cs typeface="Arial" charset="0"/>
                </a:rPr>
                <a:t>Report</a:t>
              </a:r>
            </a:p>
          </p:txBody>
        </p:sp>
        <p:sp>
          <p:nvSpPr>
            <p:cNvPr id="53254" name="Text Box 15"/>
            <p:cNvSpPr txBox="1">
              <a:spLocks noChangeArrowheads="1"/>
            </p:cNvSpPr>
            <p:nvPr/>
          </p:nvSpPr>
          <p:spPr bwMode="auto">
            <a:xfrm>
              <a:off x="7315200" y="3886200"/>
              <a:ext cx="1295400" cy="1281113"/>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UI Viewer</a:t>
              </a:r>
            </a:p>
            <a:p>
              <a:pPr algn="l">
                <a:spcBef>
                  <a:spcPct val="50000"/>
                </a:spcBef>
                <a:buFontTx/>
                <a:buChar char="-"/>
              </a:pPr>
              <a:r>
                <a:rPr lang="en-US" sz="1200">
                  <a:latin typeface="+mj-lt"/>
                  <a:cs typeface="Arial" charset="0"/>
                </a:rPr>
                <a:t> PDF</a:t>
              </a:r>
            </a:p>
            <a:p>
              <a:pPr algn="l">
                <a:spcBef>
                  <a:spcPct val="50000"/>
                </a:spcBef>
                <a:buFontTx/>
                <a:buChar char="-"/>
              </a:pPr>
              <a:r>
                <a:rPr lang="en-US" sz="1200">
                  <a:latin typeface="+mj-lt"/>
                  <a:cs typeface="Arial" charset="0"/>
                </a:rPr>
                <a:t> Excel</a:t>
              </a:r>
            </a:p>
            <a:p>
              <a:pPr algn="l">
                <a:spcBef>
                  <a:spcPct val="50000"/>
                </a:spcBef>
                <a:buFontTx/>
                <a:buChar char="-"/>
              </a:pPr>
              <a:r>
                <a:rPr lang="en-US" sz="1200">
                  <a:latin typeface="+mj-lt"/>
                  <a:cs typeface="Arial" charset="0"/>
                </a:rPr>
                <a:t> User can send to printer</a:t>
              </a:r>
            </a:p>
          </p:txBody>
        </p:sp>
        <p:sp>
          <p:nvSpPr>
            <p:cNvPr id="53255" name="Text Box 16"/>
            <p:cNvSpPr txBox="1">
              <a:spLocks noChangeArrowheads="1"/>
            </p:cNvSpPr>
            <p:nvPr/>
          </p:nvSpPr>
          <p:spPr bwMode="auto">
            <a:xfrm>
              <a:off x="2667000" y="5500688"/>
              <a:ext cx="1676400" cy="823912"/>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Progress Program</a:t>
              </a:r>
            </a:p>
            <a:p>
              <a:pPr algn="l">
                <a:spcBef>
                  <a:spcPct val="50000"/>
                </a:spcBef>
                <a:buFontTx/>
                <a:buChar char="-"/>
              </a:pPr>
              <a:r>
                <a:rPr lang="en-US" sz="1200">
                  <a:latin typeface="+mj-lt"/>
                  <a:cs typeface="Arial" charset="0"/>
                </a:rPr>
                <a:t> Browse</a:t>
              </a:r>
            </a:p>
            <a:p>
              <a:pPr algn="l">
                <a:spcBef>
                  <a:spcPct val="50000"/>
                </a:spcBef>
                <a:buFontTx/>
                <a:buChar char="-"/>
              </a:pPr>
              <a:r>
                <a:rPr lang="en-US" sz="1200">
                  <a:latin typeface="+mj-lt"/>
                  <a:cs typeface="Arial" charset="0"/>
                </a:rPr>
                <a:t> Financial API</a:t>
              </a:r>
            </a:p>
          </p:txBody>
        </p:sp>
        <p:sp>
          <p:nvSpPr>
            <p:cNvPr id="53256" name="Rectangle 17"/>
            <p:cNvSpPr>
              <a:spLocks noChangeArrowheads="1"/>
            </p:cNvSpPr>
            <p:nvPr/>
          </p:nvSpPr>
          <p:spPr bwMode="auto">
            <a:xfrm>
              <a:off x="5105400" y="2590800"/>
              <a:ext cx="1371600" cy="1295400"/>
            </a:xfrm>
            <a:prstGeom prst="rect">
              <a:avLst/>
            </a:prstGeom>
            <a:solidFill>
              <a:schemeClr val="accent1">
                <a:lumMod val="20000"/>
                <a:lumOff val="80000"/>
              </a:schemeClr>
            </a:solidFill>
            <a:ln w="9525">
              <a:solidFill>
                <a:schemeClr val="tx1"/>
              </a:solidFill>
              <a:miter lim="800000"/>
              <a:headEnd/>
              <a:tailEnd/>
            </a:ln>
          </p:spPr>
          <p:txBody>
            <a:bodyPr wrap="none" anchor="ctr"/>
            <a:lstStyle/>
            <a:p>
              <a:r>
                <a:rPr lang="en-US" sz="1800">
                  <a:latin typeface="+mj-lt"/>
                  <a:cs typeface="Arial" charset="0"/>
                </a:rPr>
                <a:t>Report</a:t>
              </a:r>
            </a:p>
            <a:p>
              <a:r>
                <a:rPr lang="en-US" sz="1800">
                  <a:latin typeface="+mj-lt"/>
                  <a:cs typeface="Arial" charset="0"/>
                </a:rPr>
                <a:t>Render</a:t>
              </a:r>
            </a:p>
            <a:p>
              <a:r>
                <a:rPr lang="en-US" sz="1800">
                  <a:latin typeface="+mj-lt"/>
                  <a:cs typeface="Arial" charset="0"/>
                </a:rPr>
                <a:t>Engine</a:t>
              </a:r>
            </a:p>
          </p:txBody>
        </p:sp>
        <p:sp>
          <p:nvSpPr>
            <p:cNvPr id="53257" name="Rectangle 18"/>
            <p:cNvSpPr>
              <a:spLocks noChangeArrowheads="1"/>
            </p:cNvSpPr>
            <p:nvPr/>
          </p:nvSpPr>
          <p:spPr bwMode="auto">
            <a:xfrm>
              <a:off x="2590800" y="1828800"/>
              <a:ext cx="1295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r>
                <a:rPr lang="en-US" sz="1800">
                  <a:latin typeface="+mj-lt"/>
                  <a:cs typeface="Arial" charset="0"/>
                </a:rPr>
                <a:t>Pre-Render</a:t>
              </a:r>
            </a:p>
            <a:p>
              <a:r>
                <a:rPr lang="en-US" sz="1800">
                  <a:latin typeface="+mj-lt"/>
                  <a:cs typeface="Arial" charset="0"/>
                </a:rPr>
                <a:t>Engine</a:t>
              </a:r>
            </a:p>
          </p:txBody>
        </p:sp>
        <p:sp>
          <p:nvSpPr>
            <p:cNvPr id="53258" name="Text Box 21"/>
            <p:cNvSpPr txBox="1">
              <a:spLocks noChangeArrowheads="1"/>
            </p:cNvSpPr>
            <p:nvPr/>
          </p:nvSpPr>
          <p:spPr bwMode="auto">
            <a:xfrm>
              <a:off x="2438400" y="2895600"/>
              <a:ext cx="1600200" cy="549275"/>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Applies Template</a:t>
              </a:r>
            </a:p>
            <a:p>
              <a:pPr algn="l">
                <a:spcBef>
                  <a:spcPct val="50000"/>
                </a:spcBef>
                <a:buFontTx/>
                <a:buChar char="-"/>
              </a:pPr>
              <a:r>
                <a:rPr lang="en-US" sz="1200">
                  <a:latin typeface="+mj-lt"/>
                  <a:cs typeface="Arial" charset="0"/>
                </a:rPr>
                <a:t> Translates Labels</a:t>
              </a:r>
            </a:p>
          </p:txBody>
        </p:sp>
        <p:sp>
          <p:nvSpPr>
            <p:cNvPr id="53259" name="AutoShape 22"/>
            <p:cNvSpPr>
              <a:spLocks noChangeArrowheads="1"/>
            </p:cNvSpPr>
            <p:nvPr/>
          </p:nvSpPr>
          <p:spPr bwMode="auto">
            <a:xfrm>
              <a:off x="6629400" y="3124200"/>
              <a:ext cx="609600" cy="257175"/>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3260" name="AutoShape 23"/>
            <p:cNvSpPr>
              <a:spLocks noChangeArrowheads="1"/>
            </p:cNvSpPr>
            <p:nvPr/>
          </p:nvSpPr>
          <p:spPr bwMode="auto">
            <a:xfrm>
              <a:off x="1828800" y="2209800"/>
              <a:ext cx="609600" cy="257175"/>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3261" name="AutoShape 24"/>
            <p:cNvSpPr>
              <a:spLocks noChangeArrowheads="1"/>
            </p:cNvSpPr>
            <p:nvPr/>
          </p:nvSpPr>
          <p:spPr bwMode="auto">
            <a:xfrm>
              <a:off x="609600" y="1828800"/>
              <a:ext cx="1066800" cy="1066800"/>
            </a:xfrm>
            <a:prstGeom prst="foldedCorner">
              <a:avLst>
                <a:gd name="adj" fmla="val 12500"/>
              </a:avLst>
            </a:prstGeom>
            <a:solidFill>
              <a:schemeClr val="accent1">
                <a:lumMod val="20000"/>
                <a:lumOff val="80000"/>
              </a:schemeClr>
            </a:solidFill>
            <a:ln w="9525">
              <a:solidFill>
                <a:schemeClr val="tx1"/>
              </a:solidFill>
              <a:round/>
              <a:headEnd/>
              <a:tailEnd/>
            </a:ln>
          </p:spPr>
          <p:txBody>
            <a:bodyPr wrap="none" anchor="ctr"/>
            <a:lstStyle/>
            <a:p>
              <a:r>
                <a:rPr lang="en-US" sz="1800">
                  <a:latin typeface="+mj-lt"/>
                  <a:cs typeface="Arial" charset="0"/>
                </a:rPr>
                <a:t>Report</a:t>
              </a:r>
            </a:p>
            <a:p>
              <a:r>
                <a:rPr lang="en-US" sz="1800">
                  <a:latin typeface="+mj-lt"/>
                  <a:cs typeface="Arial" charset="0"/>
                </a:rPr>
                <a:t>Layout</a:t>
              </a:r>
            </a:p>
            <a:p>
              <a:r>
                <a:rPr lang="en-US" sz="1800">
                  <a:latin typeface="+mj-lt"/>
                  <a:cs typeface="Arial" charset="0"/>
                </a:rPr>
                <a:t>Definition</a:t>
              </a:r>
            </a:p>
          </p:txBody>
        </p:sp>
      </p:grpSp>
      <p:sp>
        <p:nvSpPr>
          <p:cNvPr id="15" name="Title 14"/>
          <p:cNvSpPr>
            <a:spLocks noGrp="1"/>
          </p:cNvSpPr>
          <p:nvPr>
            <p:ph type="title"/>
          </p:nvPr>
        </p:nvSpPr>
        <p:spPr/>
        <p:txBody>
          <a:bodyPr>
            <a:normAutofit fontScale="90000"/>
          </a:bodyPr>
          <a:lstStyle/>
          <a:p>
            <a:r>
              <a:rPr lang="en-US" dirty="0" smtClean="0"/>
              <a:t>Reporting Framework</a:t>
            </a:r>
            <a:br>
              <a:rPr lang="en-US" dirty="0" smtClean="0"/>
            </a:br>
            <a:r>
              <a:rPr lang="en-US" dirty="0" smtClean="0"/>
              <a:t>Rendering </a:t>
            </a:r>
            <a:r>
              <a:rPr lang="en-US" dirty="0" smtClean="0"/>
              <a:t>Architecture</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9" name="Group 28"/>
          <p:cNvGrpSpPr/>
          <p:nvPr/>
        </p:nvGrpSpPr>
        <p:grpSpPr>
          <a:xfrm>
            <a:off x="790281" y="1371600"/>
            <a:ext cx="7543800" cy="4343400"/>
            <a:chOff x="533400" y="1676400"/>
            <a:chExt cx="7543800" cy="4343400"/>
          </a:xfrm>
        </p:grpSpPr>
        <p:sp>
          <p:nvSpPr>
            <p:cNvPr id="54274" name="Rectangle 2"/>
            <p:cNvSpPr>
              <a:spLocks noChangeArrowheads="1"/>
            </p:cNvSpPr>
            <p:nvPr/>
          </p:nvSpPr>
          <p:spPr bwMode="auto">
            <a:xfrm>
              <a:off x="762000" y="3200400"/>
              <a:ext cx="1676400" cy="1295400"/>
            </a:xfrm>
            <a:prstGeom prst="rect">
              <a:avLst/>
            </a:prstGeom>
            <a:solidFill>
              <a:schemeClr val="accent1">
                <a:lumMod val="20000"/>
                <a:lumOff val="80000"/>
              </a:schemeClr>
            </a:solidFill>
            <a:ln w="9525">
              <a:solidFill>
                <a:schemeClr val="tx1"/>
              </a:solidFill>
              <a:miter lim="800000"/>
              <a:headEnd/>
              <a:tailEnd/>
            </a:ln>
          </p:spPr>
          <p:txBody>
            <a:bodyPr wrap="none" anchor="ctr"/>
            <a:lstStyle/>
            <a:p>
              <a:r>
                <a:rPr lang="en-US" sz="1800">
                  <a:latin typeface="+mj-lt"/>
                  <a:cs typeface="Arial" charset="0"/>
                </a:rPr>
                <a:t>Windows Task </a:t>
              </a:r>
            </a:p>
            <a:p>
              <a:r>
                <a:rPr lang="en-US" sz="1800">
                  <a:latin typeface="+mj-lt"/>
                  <a:cs typeface="Arial" charset="0"/>
                </a:rPr>
                <a:t>Scheduler</a:t>
              </a:r>
            </a:p>
          </p:txBody>
        </p:sp>
        <p:sp>
          <p:nvSpPr>
            <p:cNvPr id="54275" name="Rectangle 4"/>
            <p:cNvSpPr>
              <a:spLocks noChangeArrowheads="1"/>
            </p:cNvSpPr>
            <p:nvPr/>
          </p:nvSpPr>
          <p:spPr bwMode="auto">
            <a:xfrm>
              <a:off x="6400800" y="1676400"/>
              <a:ext cx="1676400" cy="1295400"/>
            </a:xfrm>
            <a:prstGeom prst="rect">
              <a:avLst/>
            </a:prstGeom>
            <a:solidFill>
              <a:schemeClr val="accent1">
                <a:lumMod val="20000"/>
                <a:lumOff val="80000"/>
              </a:schemeClr>
            </a:solidFill>
            <a:ln w="9525">
              <a:solidFill>
                <a:schemeClr val="tx1"/>
              </a:solidFill>
              <a:miter lim="800000"/>
              <a:headEnd/>
              <a:tailEnd/>
            </a:ln>
          </p:spPr>
          <p:txBody>
            <a:bodyPr wrap="none" anchor="ctr"/>
            <a:lstStyle/>
            <a:p>
              <a:r>
                <a:rPr lang="en-US" sz="1800">
                  <a:latin typeface="+mj-lt"/>
                  <a:cs typeface="Arial" charset="0"/>
                </a:rPr>
                <a:t>Document </a:t>
              </a:r>
            </a:p>
            <a:p>
              <a:r>
                <a:rPr lang="en-US" sz="1800">
                  <a:latin typeface="+mj-lt"/>
                  <a:cs typeface="Arial" charset="0"/>
                </a:rPr>
                <a:t>Service</a:t>
              </a:r>
            </a:p>
          </p:txBody>
        </p:sp>
        <p:sp>
          <p:nvSpPr>
            <p:cNvPr id="54276" name="Rectangle 5"/>
            <p:cNvSpPr>
              <a:spLocks noChangeArrowheads="1"/>
            </p:cNvSpPr>
            <p:nvPr/>
          </p:nvSpPr>
          <p:spPr bwMode="auto">
            <a:xfrm>
              <a:off x="6400800" y="3200400"/>
              <a:ext cx="1676400" cy="1295400"/>
            </a:xfrm>
            <a:prstGeom prst="rect">
              <a:avLst/>
            </a:prstGeom>
            <a:solidFill>
              <a:schemeClr val="accent1">
                <a:lumMod val="20000"/>
                <a:lumOff val="80000"/>
              </a:schemeClr>
            </a:solidFill>
            <a:ln w="9525">
              <a:solidFill>
                <a:schemeClr val="tx1"/>
              </a:solidFill>
              <a:miter lim="800000"/>
              <a:headEnd/>
              <a:tailEnd/>
            </a:ln>
          </p:spPr>
          <p:txBody>
            <a:bodyPr wrap="none" anchor="ctr"/>
            <a:lstStyle/>
            <a:p>
              <a:r>
                <a:rPr lang="en-US" sz="1800">
                  <a:latin typeface="+mj-lt"/>
                  <a:cs typeface="Arial" charset="0"/>
                </a:rPr>
                <a:t>Printer</a:t>
              </a:r>
            </a:p>
          </p:txBody>
        </p:sp>
        <p:sp>
          <p:nvSpPr>
            <p:cNvPr id="54277" name="Rectangle 6"/>
            <p:cNvSpPr>
              <a:spLocks noChangeArrowheads="1"/>
            </p:cNvSpPr>
            <p:nvPr/>
          </p:nvSpPr>
          <p:spPr bwMode="auto">
            <a:xfrm>
              <a:off x="6400800" y="4724400"/>
              <a:ext cx="1676400" cy="1295400"/>
            </a:xfrm>
            <a:prstGeom prst="rect">
              <a:avLst/>
            </a:prstGeom>
            <a:solidFill>
              <a:schemeClr val="accent1">
                <a:lumMod val="20000"/>
                <a:lumOff val="80000"/>
              </a:schemeClr>
            </a:solidFill>
            <a:ln w="9525">
              <a:solidFill>
                <a:schemeClr val="tx1"/>
              </a:solidFill>
              <a:miter lim="800000"/>
              <a:headEnd/>
              <a:tailEnd/>
            </a:ln>
          </p:spPr>
          <p:txBody>
            <a:bodyPr wrap="none" anchor="ctr"/>
            <a:lstStyle/>
            <a:p>
              <a:r>
                <a:rPr lang="en-US" sz="1800">
                  <a:latin typeface="+mj-lt"/>
                  <a:cs typeface="Arial" charset="0"/>
                </a:rPr>
                <a:t>Email</a:t>
              </a:r>
            </a:p>
            <a:p>
              <a:r>
                <a:rPr lang="en-US" sz="1800">
                  <a:latin typeface="+mj-lt"/>
                  <a:cs typeface="Arial" charset="0"/>
                </a:rPr>
                <a:t>Notifications</a:t>
              </a:r>
            </a:p>
          </p:txBody>
        </p:sp>
        <p:sp>
          <p:nvSpPr>
            <p:cNvPr id="54278" name="AutoShape 7"/>
            <p:cNvSpPr>
              <a:spLocks noChangeArrowheads="1"/>
            </p:cNvSpPr>
            <p:nvPr/>
          </p:nvSpPr>
          <p:spPr bwMode="auto">
            <a:xfrm>
              <a:off x="2590800" y="3733800"/>
              <a:ext cx="685800" cy="257175"/>
            </a:xfrm>
            <a:prstGeom prst="rightArrow">
              <a:avLst>
                <a:gd name="adj1" fmla="val 50000"/>
                <a:gd name="adj2" fmla="val 66667"/>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4279" name="AutoShape 8"/>
            <p:cNvSpPr>
              <a:spLocks noChangeArrowheads="1"/>
            </p:cNvSpPr>
            <p:nvPr/>
          </p:nvSpPr>
          <p:spPr bwMode="auto">
            <a:xfrm>
              <a:off x="5334000" y="3705225"/>
              <a:ext cx="914400" cy="257175"/>
            </a:xfrm>
            <a:prstGeom prst="rightArrow">
              <a:avLst>
                <a:gd name="adj1" fmla="val 50000"/>
                <a:gd name="adj2" fmla="val 8888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4280" name="AutoShape 9"/>
            <p:cNvSpPr>
              <a:spLocks noChangeArrowheads="1"/>
            </p:cNvSpPr>
            <p:nvPr/>
          </p:nvSpPr>
          <p:spPr bwMode="auto">
            <a:xfrm rot="2199823">
              <a:off x="5303838" y="4314825"/>
              <a:ext cx="990600" cy="257175"/>
            </a:xfrm>
            <a:prstGeom prst="rightArrow">
              <a:avLst>
                <a:gd name="adj1" fmla="val 50000"/>
                <a:gd name="adj2" fmla="val 96296"/>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4281" name="AutoShape 10"/>
            <p:cNvSpPr>
              <a:spLocks noChangeArrowheads="1"/>
            </p:cNvSpPr>
            <p:nvPr/>
          </p:nvSpPr>
          <p:spPr bwMode="auto">
            <a:xfrm rot="19404534">
              <a:off x="5303838" y="3032125"/>
              <a:ext cx="990600" cy="257175"/>
            </a:xfrm>
            <a:prstGeom prst="rightArrow">
              <a:avLst>
                <a:gd name="adj1" fmla="val 50000"/>
                <a:gd name="adj2" fmla="val 96296"/>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4282" name="Text Box 11"/>
            <p:cNvSpPr txBox="1">
              <a:spLocks noChangeArrowheads="1"/>
            </p:cNvSpPr>
            <p:nvPr/>
          </p:nvSpPr>
          <p:spPr bwMode="auto">
            <a:xfrm>
              <a:off x="2487613" y="3429000"/>
              <a:ext cx="918841" cy="307777"/>
            </a:xfrm>
            <a:prstGeom prst="rect">
              <a:avLst/>
            </a:prstGeom>
            <a:noFill/>
            <a:ln w="9525">
              <a:noFill/>
              <a:miter lim="800000"/>
              <a:headEnd/>
              <a:tailEnd/>
            </a:ln>
          </p:spPr>
          <p:txBody>
            <a:bodyPr wrap="none">
              <a:spAutoFit/>
            </a:bodyPr>
            <a:lstStyle/>
            <a:p>
              <a:pPr algn="l"/>
              <a:r>
                <a:rPr lang="en-US" sz="1400">
                  <a:latin typeface="+mj-lt"/>
                  <a:cs typeface="Arial" charset="0"/>
                </a:rPr>
                <a:t>Batch ID</a:t>
              </a:r>
            </a:p>
          </p:txBody>
        </p:sp>
        <p:sp>
          <p:nvSpPr>
            <p:cNvPr id="54283" name="Text Box 13"/>
            <p:cNvSpPr txBox="1">
              <a:spLocks noChangeArrowheads="1"/>
            </p:cNvSpPr>
            <p:nvPr/>
          </p:nvSpPr>
          <p:spPr bwMode="auto">
            <a:xfrm>
              <a:off x="3200400" y="4572000"/>
              <a:ext cx="2362200" cy="1292662"/>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Runs Reports in Batch Queue</a:t>
              </a:r>
            </a:p>
            <a:p>
              <a:pPr algn="l">
                <a:spcBef>
                  <a:spcPct val="50000"/>
                </a:spcBef>
                <a:buFontTx/>
                <a:buChar char="-"/>
              </a:pPr>
              <a:r>
                <a:rPr lang="en-US" sz="1200">
                  <a:latin typeface="+mj-lt"/>
                  <a:cs typeface="Arial" charset="0"/>
                </a:rPr>
                <a:t> For each Report:</a:t>
              </a:r>
            </a:p>
            <a:p>
              <a:pPr lvl="1" algn="l">
                <a:spcBef>
                  <a:spcPct val="50000"/>
                </a:spcBef>
                <a:buFontTx/>
                <a:buChar char="-"/>
              </a:pPr>
              <a:r>
                <a:rPr lang="en-US" sz="1200">
                  <a:latin typeface="+mj-lt"/>
                  <a:cs typeface="Arial" charset="0"/>
                </a:rPr>
                <a:t> Queries Data Source</a:t>
              </a:r>
            </a:p>
            <a:p>
              <a:pPr lvl="1" algn="l">
                <a:spcBef>
                  <a:spcPct val="50000"/>
                </a:spcBef>
                <a:buFontTx/>
                <a:buChar char="-"/>
              </a:pPr>
              <a:r>
                <a:rPr lang="en-US" sz="1200">
                  <a:latin typeface="+mj-lt"/>
                  <a:cs typeface="Arial" charset="0"/>
                </a:rPr>
                <a:t> Renders Report</a:t>
              </a:r>
            </a:p>
          </p:txBody>
        </p:sp>
        <p:sp>
          <p:nvSpPr>
            <p:cNvPr id="54284" name="Text Box 14"/>
            <p:cNvSpPr txBox="1">
              <a:spLocks noChangeArrowheads="1"/>
            </p:cNvSpPr>
            <p:nvPr/>
          </p:nvSpPr>
          <p:spPr bwMode="auto">
            <a:xfrm>
              <a:off x="533400" y="4572000"/>
              <a:ext cx="2362200" cy="731838"/>
            </a:xfrm>
            <a:prstGeom prst="rect">
              <a:avLst/>
            </a:prstGeom>
            <a:noFill/>
            <a:ln w="9525">
              <a:noFill/>
              <a:miter lim="800000"/>
              <a:headEnd/>
              <a:tailEnd/>
            </a:ln>
          </p:spPr>
          <p:txBody>
            <a:bodyPr>
              <a:spAutoFit/>
            </a:bodyPr>
            <a:lstStyle/>
            <a:p>
              <a:pPr algn="l">
                <a:spcBef>
                  <a:spcPct val="50000"/>
                </a:spcBef>
                <a:buFontTx/>
                <a:buChar char="-"/>
              </a:pPr>
              <a:r>
                <a:rPr lang="en-US" sz="1200">
                  <a:latin typeface="+mj-lt"/>
                  <a:cs typeface="Arial" charset="0"/>
                </a:rPr>
                <a:t> Fires at time interval appropriate for batch queue</a:t>
              </a:r>
            </a:p>
            <a:p>
              <a:pPr algn="l">
                <a:spcBef>
                  <a:spcPct val="50000"/>
                </a:spcBef>
                <a:buFontTx/>
                <a:buChar char="-"/>
              </a:pPr>
              <a:r>
                <a:rPr lang="en-US" sz="1200">
                  <a:latin typeface="+mj-lt"/>
                  <a:cs typeface="Arial" charset="0"/>
                </a:rPr>
                <a:t> e.g. Daily, Weekly, Monthly</a:t>
              </a:r>
            </a:p>
          </p:txBody>
        </p:sp>
        <p:sp>
          <p:nvSpPr>
            <p:cNvPr id="54285" name="Text Box 26"/>
            <p:cNvSpPr txBox="1">
              <a:spLocks noChangeArrowheads="1"/>
            </p:cNvSpPr>
            <p:nvPr/>
          </p:nvSpPr>
          <p:spPr bwMode="auto">
            <a:xfrm>
              <a:off x="3429000" y="2819400"/>
              <a:ext cx="1676400" cy="307777"/>
            </a:xfrm>
            <a:prstGeom prst="rect">
              <a:avLst/>
            </a:prstGeom>
            <a:noFill/>
            <a:ln w="9525">
              <a:noFill/>
              <a:miter lim="800000"/>
              <a:headEnd/>
              <a:tailEnd/>
            </a:ln>
          </p:spPr>
          <p:txBody>
            <a:bodyPr wrap="square">
              <a:spAutoFit/>
            </a:bodyPr>
            <a:lstStyle/>
            <a:p>
              <a:pPr>
                <a:spcBef>
                  <a:spcPct val="50000"/>
                </a:spcBef>
              </a:pPr>
              <a:r>
                <a:rPr lang="en-US" sz="1400" dirty="0">
                  <a:latin typeface="+mj-lt"/>
                  <a:cs typeface="Arial" charset="0"/>
                </a:rPr>
                <a:t>Batch Processor</a:t>
              </a:r>
            </a:p>
          </p:txBody>
        </p:sp>
        <p:grpSp>
          <p:nvGrpSpPr>
            <p:cNvPr id="54286" name="Group 27"/>
            <p:cNvGrpSpPr>
              <a:grpSpLocks/>
            </p:cNvGrpSpPr>
            <p:nvPr/>
          </p:nvGrpSpPr>
          <p:grpSpPr bwMode="auto">
            <a:xfrm>
              <a:off x="3429000" y="3200400"/>
              <a:ext cx="1676400" cy="1295400"/>
              <a:chOff x="192" y="624"/>
              <a:chExt cx="5232" cy="3168"/>
            </a:xfrm>
          </p:grpSpPr>
          <p:sp>
            <p:nvSpPr>
              <p:cNvPr id="54287" name="AutoShape 28"/>
              <p:cNvSpPr>
                <a:spLocks noChangeArrowheads="1"/>
              </p:cNvSpPr>
              <p:nvPr/>
            </p:nvSpPr>
            <p:spPr bwMode="auto">
              <a:xfrm rot="2199823">
                <a:off x="2544" y="1662"/>
                <a:ext cx="528" cy="162"/>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4288" name="AutoShape 29"/>
              <p:cNvSpPr>
                <a:spLocks noChangeArrowheads="1"/>
              </p:cNvSpPr>
              <p:nvPr/>
            </p:nvSpPr>
            <p:spPr bwMode="auto">
              <a:xfrm rot="-2195466">
                <a:off x="2544" y="2304"/>
                <a:ext cx="528" cy="162"/>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4289" name="AutoShape 30"/>
              <p:cNvSpPr>
                <a:spLocks noChangeArrowheads="1"/>
              </p:cNvSpPr>
              <p:nvPr/>
            </p:nvSpPr>
            <p:spPr bwMode="auto">
              <a:xfrm>
                <a:off x="1632" y="2448"/>
                <a:ext cx="816" cy="960"/>
              </a:xfrm>
              <a:prstGeom prst="can">
                <a:avLst>
                  <a:gd name="adj" fmla="val 29412"/>
                </a:avLst>
              </a:prstGeom>
              <a:solidFill>
                <a:schemeClr val="accent1"/>
              </a:solidFill>
              <a:ln w="9525">
                <a:solidFill>
                  <a:schemeClr val="tx1"/>
                </a:solidFill>
                <a:round/>
                <a:headEnd/>
                <a:tailEnd/>
              </a:ln>
            </p:spPr>
            <p:txBody>
              <a:bodyPr wrap="none" anchor="ctr"/>
              <a:lstStyle/>
              <a:p>
                <a:endParaRPr lang="en-US" sz="1800">
                  <a:latin typeface="+mj-lt"/>
                  <a:cs typeface="Arial" charset="0"/>
                </a:endParaRPr>
              </a:p>
            </p:txBody>
          </p:sp>
          <p:sp>
            <p:nvSpPr>
              <p:cNvPr id="54290" name="AutoShape 31"/>
              <p:cNvSpPr>
                <a:spLocks noChangeArrowheads="1"/>
              </p:cNvSpPr>
              <p:nvPr/>
            </p:nvSpPr>
            <p:spPr bwMode="auto">
              <a:xfrm>
                <a:off x="4656" y="1776"/>
                <a:ext cx="576" cy="576"/>
              </a:xfrm>
              <a:prstGeom prst="foldedCorner">
                <a:avLst>
                  <a:gd name="adj" fmla="val 12500"/>
                </a:avLst>
              </a:prstGeom>
              <a:solidFill>
                <a:schemeClr val="accent1"/>
              </a:solidFill>
              <a:ln w="9525">
                <a:solidFill>
                  <a:schemeClr val="tx1"/>
                </a:solidFill>
                <a:round/>
                <a:headEnd/>
                <a:tailEnd/>
              </a:ln>
            </p:spPr>
            <p:txBody>
              <a:bodyPr wrap="none" anchor="ctr"/>
              <a:lstStyle/>
              <a:p>
                <a:endParaRPr lang="en-US" sz="1800">
                  <a:latin typeface="+mj-lt"/>
                  <a:cs typeface="Arial" charset="0"/>
                </a:endParaRPr>
              </a:p>
            </p:txBody>
          </p:sp>
          <p:sp>
            <p:nvSpPr>
              <p:cNvPr id="54291" name="Rectangle 32"/>
              <p:cNvSpPr>
                <a:spLocks noChangeArrowheads="1"/>
              </p:cNvSpPr>
              <p:nvPr/>
            </p:nvSpPr>
            <p:spPr bwMode="auto">
              <a:xfrm>
                <a:off x="3216" y="1632"/>
                <a:ext cx="864" cy="816"/>
              </a:xfrm>
              <a:prstGeom prst="rect">
                <a:avLst/>
              </a:prstGeom>
              <a:solidFill>
                <a:schemeClr val="accent1"/>
              </a:solidFill>
              <a:ln w="9525">
                <a:solidFill>
                  <a:schemeClr val="tx1"/>
                </a:solidFill>
                <a:miter lim="800000"/>
                <a:headEnd/>
                <a:tailEnd/>
              </a:ln>
            </p:spPr>
            <p:txBody>
              <a:bodyPr wrap="none" anchor="ctr"/>
              <a:lstStyle/>
              <a:p>
                <a:endParaRPr lang="en-US" sz="1800">
                  <a:latin typeface="+mj-lt"/>
                  <a:cs typeface="Arial" charset="0"/>
                </a:endParaRPr>
              </a:p>
            </p:txBody>
          </p:sp>
          <p:sp>
            <p:nvSpPr>
              <p:cNvPr id="54292" name="Rectangle 33"/>
              <p:cNvSpPr>
                <a:spLocks noChangeArrowheads="1"/>
              </p:cNvSpPr>
              <p:nvPr/>
            </p:nvSpPr>
            <p:spPr bwMode="auto">
              <a:xfrm>
                <a:off x="1632" y="1152"/>
                <a:ext cx="816" cy="672"/>
              </a:xfrm>
              <a:prstGeom prst="rect">
                <a:avLst/>
              </a:prstGeom>
              <a:solidFill>
                <a:schemeClr val="accent1"/>
              </a:solidFill>
              <a:ln w="9525">
                <a:solidFill>
                  <a:schemeClr val="tx1"/>
                </a:solidFill>
                <a:miter lim="800000"/>
                <a:headEnd/>
                <a:tailEnd/>
              </a:ln>
            </p:spPr>
            <p:txBody>
              <a:bodyPr wrap="none" anchor="ctr"/>
              <a:lstStyle/>
              <a:p>
                <a:endParaRPr lang="en-US" sz="1800">
                  <a:latin typeface="+mj-lt"/>
                  <a:cs typeface="Arial" charset="0"/>
                </a:endParaRPr>
              </a:p>
            </p:txBody>
          </p:sp>
          <p:sp>
            <p:nvSpPr>
              <p:cNvPr id="54293" name="AutoShape 34"/>
              <p:cNvSpPr>
                <a:spLocks noChangeArrowheads="1"/>
              </p:cNvSpPr>
              <p:nvPr/>
            </p:nvSpPr>
            <p:spPr bwMode="auto">
              <a:xfrm>
                <a:off x="4176" y="1968"/>
                <a:ext cx="384" cy="162"/>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4294" name="AutoShape 35"/>
              <p:cNvSpPr>
                <a:spLocks noChangeArrowheads="1"/>
              </p:cNvSpPr>
              <p:nvPr/>
            </p:nvSpPr>
            <p:spPr bwMode="auto">
              <a:xfrm>
                <a:off x="1152" y="1392"/>
                <a:ext cx="384" cy="162"/>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54295" name="AutoShape 36"/>
              <p:cNvSpPr>
                <a:spLocks noChangeArrowheads="1"/>
              </p:cNvSpPr>
              <p:nvPr/>
            </p:nvSpPr>
            <p:spPr bwMode="auto">
              <a:xfrm>
                <a:off x="384" y="1152"/>
                <a:ext cx="672" cy="672"/>
              </a:xfrm>
              <a:prstGeom prst="foldedCorner">
                <a:avLst>
                  <a:gd name="adj" fmla="val 12500"/>
                </a:avLst>
              </a:prstGeom>
              <a:solidFill>
                <a:schemeClr val="accent1"/>
              </a:solidFill>
              <a:ln w="9525">
                <a:solidFill>
                  <a:schemeClr val="tx1"/>
                </a:solidFill>
                <a:round/>
                <a:headEnd/>
                <a:tailEnd/>
              </a:ln>
            </p:spPr>
            <p:txBody>
              <a:bodyPr wrap="none" anchor="ctr"/>
              <a:lstStyle/>
              <a:p>
                <a:endParaRPr lang="en-US" sz="1800">
                  <a:latin typeface="+mj-lt"/>
                  <a:cs typeface="Arial" charset="0"/>
                </a:endParaRPr>
              </a:p>
            </p:txBody>
          </p:sp>
          <p:sp>
            <p:nvSpPr>
              <p:cNvPr id="54296" name="Rectangle 37"/>
              <p:cNvSpPr>
                <a:spLocks noChangeArrowheads="1"/>
              </p:cNvSpPr>
              <p:nvPr/>
            </p:nvSpPr>
            <p:spPr bwMode="auto">
              <a:xfrm>
                <a:off x="192" y="624"/>
                <a:ext cx="5232" cy="3168"/>
              </a:xfrm>
              <a:prstGeom prst="rect">
                <a:avLst/>
              </a:prstGeom>
              <a:noFill/>
              <a:ln w="38100">
                <a:solidFill>
                  <a:schemeClr val="tx1"/>
                </a:solidFill>
                <a:miter lim="800000"/>
                <a:headEnd/>
                <a:tailEnd/>
              </a:ln>
            </p:spPr>
            <p:txBody>
              <a:bodyPr wrap="none" anchor="ctr"/>
              <a:lstStyle/>
              <a:p>
                <a:pPr algn="l"/>
                <a:endParaRPr lang="en-US" sz="1800">
                  <a:latin typeface="+mj-lt"/>
                  <a:cs typeface="Arial" charset="0"/>
                </a:endParaRPr>
              </a:p>
            </p:txBody>
          </p:sp>
        </p:grpSp>
      </p:grpSp>
      <p:sp>
        <p:nvSpPr>
          <p:cNvPr id="28" name="Title 27"/>
          <p:cNvSpPr>
            <a:spLocks noGrp="1"/>
          </p:cNvSpPr>
          <p:nvPr>
            <p:ph type="title"/>
          </p:nvPr>
        </p:nvSpPr>
        <p:spPr/>
        <p:txBody>
          <a:bodyPr>
            <a:normAutofit/>
          </a:bodyPr>
          <a:lstStyle/>
          <a:p>
            <a:r>
              <a:rPr lang="en-US" dirty="0" smtClean="0"/>
              <a:t>Scheduled Report Server- </a:t>
            </a:r>
            <a:r>
              <a:rPr lang="en-US" dirty="0" smtClean="0"/>
              <a:t>Architecture</a:t>
            </a:r>
            <a:endParaRPr lang="en-US"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104481" y="1371600"/>
            <a:ext cx="8915400" cy="4267200"/>
            <a:chOff x="152400" y="1828800"/>
            <a:chExt cx="8915400" cy="4267200"/>
          </a:xfrm>
        </p:grpSpPr>
        <p:sp>
          <p:nvSpPr>
            <p:cNvPr id="44034" name="Rectangle 2"/>
            <p:cNvSpPr>
              <a:spLocks noChangeArrowheads="1"/>
            </p:cNvSpPr>
            <p:nvPr/>
          </p:nvSpPr>
          <p:spPr bwMode="auto">
            <a:xfrm>
              <a:off x="1143000" y="1828800"/>
              <a:ext cx="6477000" cy="4267200"/>
            </a:xfrm>
            <a:prstGeom prst="rect">
              <a:avLst/>
            </a:prstGeom>
            <a:solidFill>
              <a:schemeClr val="bg1"/>
            </a:solidFill>
            <a:ln w="57150">
              <a:solidFill>
                <a:schemeClr val="tx1"/>
              </a:solidFill>
              <a:miter lim="800000"/>
              <a:headEnd/>
              <a:tailEnd/>
            </a:ln>
            <a:effectLst/>
          </p:spPr>
          <p:txBody>
            <a:bodyPr wrap="none" anchor="ctr"/>
            <a:lstStyle/>
            <a:p>
              <a:endParaRPr lang="en-US">
                <a:latin typeface="+mj-lt"/>
              </a:endParaRPr>
            </a:p>
          </p:txBody>
        </p:sp>
        <p:sp>
          <p:nvSpPr>
            <p:cNvPr id="44035" name="Rectangle 3"/>
            <p:cNvSpPr>
              <a:spLocks noChangeArrowheads="1"/>
            </p:cNvSpPr>
            <p:nvPr/>
          </p:nvSpPr>
          <p:spPr bwMode="auto">
            <a:xfrm>
              <a:off x="1676400" y="2057400"/>
              <a:ext cx="1676400" cy="1295400"/>
            </a:xfrm>
            <a:prstGeom prst="rect">
              <a:avLst/>
            </a:prstGeom>
            <a:solidFill>
              <a:schemeClr val="accent1">
                <a:lumMod val="20000"/>
                <a:lumOff val="80000"/>
              </a:schemeClr>
            </a:solidFill>
            <a:ln w="9525">
              <a:solidFill>
                <a:schemeClr val="tx1"/>
              </a:solidFill>
              <a:miter lim="800000"/>
              <a:headEnd/>
              <a:tailEnd/>
            </a:ln>
            <a:effectLst/>
          </p:spPr>
          <p:txBody>
            <a:bodyPr wrap="none" anchor="ctr"/>
            <a:lstStyle/>
            <a:p>
              <a:r>
                <a:rPr lang="en-US" sz="1800">
                  <a:latin typeface="+mj-lt"/>
                  <a:cs typeface="Arial" charset="0"/>
                </a:rPr>
                <a:t>Batch Iterator</a:t>
              </a:r>
            </a:p>
            <a:p>
              <a:r>
                <a:rPr lang="en-US" sz="1800">
                  <a:latin typeface="+mj-lt"/>
                  <a:cs typeface="Arial" charset="0"/>
                </a:rPr>
                <a:t>(C#)</a:t>
              </a:r>
            </a:p>
          </p:txBody>
        </p:sp>
        <p:sp>
          <p:nvSpPr>
            <p:cNvPr id="44036" name="Rectangle 4"/>
            <p:cNvSpPr>
              <a:spLocks noChangeArrowheads="1"/>
            </p:cNvSpPr>
            <p:nvPr/>
          </p:nvSpPr>
          <p:spPr bwMode="auto">
            <a:xfrm>
              <a:off x="1676400" y="4191000"/>
              <a:ext cx="1676400" cy="1295400"/>
            </a:xfrm>
            <a:prstGeom prst="rect">
              <a:avLst/>
            </a:prstGeom>
            <a:solidFill>
              <a:schemeClr val="accent1">
                <a:lumMod val="20000"/>
                <a:lumOff val="80000"/>
              </a:schemeClr>
            </a:solidFill>
            <a:ln w="9525">
              <a:solidFill>
                <a:schemeClr val="tx1"/>
              </a:solidFill>
              <a:miter lim="800000"/>
              <a:headEnd/>
              <a:tailEnd/>
            </a:ln>
            <a:effectLst/>
          </p:spPr>
          <p:txBody>
            <a:bodyPr wrap="none" anchor="ctr"/>
            <a:lstStyle/>
            <a:p>
              <a:r>
                <a:rPr lang="en-US" sz="1800">
                  <a:latin typeface="+mj-lt"/>
                  <a:cs typeface="Arial" charset="0"/>
                </a:rPr>
                <a:t>Batch</a:t>
              </a:r>
            </a:p>
            <a:p>
              <a:r>
                <a:rPr lang="en-US" sz="1800">
                  <a:latin typeface="+mj-lt"/>
                  <a:cs typeface="Arial" charset="0"/>
                </a:rPr>
                <a:t>Coordinator </a:t>
              </a:r>
            </a:p>
            <a:p>
              <a:r>
                <a:rPr lang="en-US" sz="1800">
                  <a:latin typeface="+mj-lt"/>
                  <a:cs typeface="Arial" charset="0"/>
                </a:rPr>
                <a:t>(Progress </a:t>
              </a:r>
            </a:p>
            <a:p>
              <a:r>
                <a:rPr lang="en-US" sz="1800">
                  <a:latin typeface="+mj-lt"/>
                  <a:cs typeface="Arial" charset="0"/>
                </a:rPr>
                <a:t>App Server)</a:t>
              </a:r>
            </a:p>
          </p:txBody>
        </p:sp>
        <p:sp>
          <p:nvSpPr>
            <p:cNvPr id="44038" name="AutoShape 6"/>
            <p:cNvSpPr>
              <a:spLocks noChangeArrowheads="1"/>
            </p:cNvSpPr>
            <p:nvPr/>
          </p:nvSpPr>
          <p:spPr bwMode="auto">
            <a:xfrm>
              <a:off x="304800" y="2514600"/>
              <a:ext cx="1295400" cy="257175"/>
            </a:xfrm>
            <a:prstGeom prst="rightArrow">
              <a:avLst>
                <a:gd name="adj1" fmla="val 50000"/>
                <a:gd name="adj2" fmla="val 125926"/>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44039" name="AutoShape 7"/>
            <p:cNvSpPr>
              <a:spLocks noChangeArrowheads="1"/>
            </p:cNvSpPr>
            <p:nvPr/>
          </p:nvSpPr>
          <p:spPr bwMode="auto">
            <a:xfrm>
              <a:off x="3657600" y="2486025"/>
              <a:ext cx="1524000" cy="257175"/>
            </a:xfrm>
            <a:prstGeom prst="rightArrow">
              <a:avLst>
                <a:gd name="adj1" fmla="val 50000"/>
                <a:gd name="adj2" fmla="val 148148"/>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44041" name="Text Box 9"/>
            <p:cNvSpPr txBox="1">
              <a:spLocks noChangeArrowheads="1"/>
            </p:cNvSpPr>
            <p:nvPr/>
          </p:nvSpPr>
          <p:spPr bwMode="auto">
            <a:xfrm>
              <a:off x="152400" y="3124200"/>
              <a:ext cx="1066800" cy="685800"/>
            </a:xfrm>
            <a:prstGeom prst="rect">
              <a:avLst/>
            </a:prstGeom>
            <a:noFill/>
            <a:ln w="9525">
              <a:noFill/>
              <a:miter lim="800000"/>
              <a:headEnd/>
              <a:tailEnd/>
            </a:ln>
            <a:effectLst/>
          </p:spPr>
          <p:txBody>
            <a:bodyPr>
              <a:spAutoFit/>
            </a:bodyPr>
            <a:lstStyle/>
            <a:p>
              <a:pPr algn="l">
                <a:spcBef>
                  <a:spcPct val="50000"/>
                </a:spcBef>
              </a:pPr>
              <a:r>
                <a:rPr lang="en-US" sz="1800">
                  <a:latin typeface="+mj-lt"/>
                  <a:cs typeface="Arial" charset="0"/>
                </a:rPr>
                <a:t>Input:</a:t>
              </a:r>
            </a:p>
            <a:p>
              <a:pPr algn="l">
                <a:spcBef>
                  <a:spcPct val="50000"/>
                </a:spcBef>
              </a:pPr>
              <a:r>
                <a:rPr lang="en-US" sz="1400">
                  <a:latin typeface="+mj-lt"/>
                  <a:cs typeface="Arial" charset="0"/>
                </a:rPr>
                <a:t>- Batch ID</a:t>
              </a:r>
            </a:p>
          </p:txBody>
        </p:sp>
        <p:sp>
          <p:nvSpPr>
            <p:cNvPr id="44042" name="Text Box 10"/>
            <p:cNvSpPr txBox="1">
              <a:spLocks noChangeArrowheads="1"/>
            </p:cNvSpPr>
            <p:nvPr/>
          </p:nvSpPr>
          <p:spPr bwMode="auto">
            <a:xfrm>
              <a:off x="7772400" y="3048000"/>
              <a:ext cx="1295400" cy="1554272"/>
            </a:xfrm>
            <a:prstGeom prst="rect">
              <a:avLst/>
            </a:prstGeom>
            <a:noFill/>
            <a:ln w="9525">
              <a:noFill/>
              <a:miter lim="800000"/>
              <a:headEnd/>
              <a:tailEnd/>
            </a:ln>
            <a:effectLst/>
          </p:spPr>
          <p:txBody>
            <a:bodyPr>
              <a:spAutoFit/>
            </a:bodyPr>
            <a:lstStyle/>
            <a:p>
              <a:pPr algn="l">
                <a:spcBef>
                  <a:spcPct val="50000"/>
                </a:spcBef>
              </a:pPr>
              <a:r>
                <a:rPr lang="en-US" sz="1800">
                  <a:latin typeface="+mj-lt"/>
                  <a:cs typeface="Arial" charset="0"/>
                </a:rPr>
                <a:t>Output:</a:t>
              </a:r>
            </a:p>
            <a:p>
              <a:pPr algn="l">
                <a:spcBef>
                  <a:spcPct val="50000"/>
                </a:spcBef>
              </a:pPr>
              <a:r>
                <a:rPr lang="en-US" sz="1400">
                  <a:latin typeface="+mj-lt"/>
                  <a:cs typeface="Arial" charset="0"/>
                </a:rPr>
                <a:t>- Printer,</a:t>
              </a:r>
            </a:p>
            <a:p>
              <a:pPr algn="l">
                <a:spcBef>
                  <a:spcPct val="50000"/>
                </a:spcBef>
              </a:pPr>
              <a:r>
                <a:rPr lang="en-US" sz="1400">
                  <a:latin typeface="+mj-lt"/>
                  <a:cs typeface="Arial" charset="0"/>
                </a:rPr>
                <a:t>- Doc service,</a:t>
              </a:r>
            </a:p>
            <a:p>
              <a:pPr algn="l">
                <a:spcBef>
                  <a:spcPct val="50000"/>
                </a:spcBef>
              </a:pPr>
              <a:r>
                <a:rPr lang="en-US" sz="1400">
                  <a:latin typeface="+mj-lt"/>
                  <a:cs typeface="Arial" charset="0"/>
                </a:rPr>
                <a:t>- Email</a:t>
              </a:r>
            </a:p>
          </p:txBody>
        </p:sp>
        <p:sp>
          <p:nvSpPr>
            <p:cNvPr id="44043" name="AutoShape 11"/>
            <p:cNvSpPr>
              <a:spLocks noChangeArrowheads="1"/>
            </p:cNvSpPr>
            <p:nvPr/>
          </p:nvSpPr>
          <p:spPr bwMode="auto">
            <a:xfrm>
              <a:off x="7315200" y="2486025"/>
              <a:ext cx="1295400" cy="257175"/>
            </a:xfrm>
            <a:prstGeom prst="rightArrow">
              <a:avLst>
                <a:gd name="adj1" fmla="val 50000"/>
                <a:gd name="adj2" fmla="val 125926"/>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44044" name="Text Box 12"/>
            <p:cNvSpPr txBox="1">
              <a:spLocks noChangeArrowheads="1"/>
            </p:cNvSpPr>
            <p:nvPr/>
          </p:nvSpPr>
          <p:spPr bwMode="auto">
            <a:xfrm>
              <a:off x="3581400" y="2071688"/>
              <a:ext cx="2209800" cy="366712"/>
            </a:xfrm>
            <a:prstGeom prst="rect">
              <a:avLst/>
            </a:prstGeom>
            <a:noFill/>
            <a:ln w="9525">
              <a:noFill/>
              <a:miter lim="800000"/>
              <a:headEnd/>
              <a:tailEnd/>
            </a:ln>
            <a:effectLst/>
          </p:spPr>
          <p:txBody>
            <a:bodyPr>
              <a:spAutoFit/>
            </a:bodyPr>
            <a:lstStyle/>
            <a:p>
              <a:pPr algn="l">
                <a:spcBef>
                  <a:spcPct val="50000"/>
                </a:spcBef>
              </a:pPr>
              <a:r>
                <a:rPr lang="en-US" sz="1800">
                  <a:latin typeface="+mj-lt"/>
                  <a:cs typeface="Arial" charset="0"/>
                </a:rPr>
                <a:t>rptsr_mstr ID</a:t>
              </a:r>
            </a:p>
          </p:txBody>
        </p:sp>
        <p:sp>
          <p:nvSpPr>
            <p:cNvPr id="44045" name="AutoShape 13"/>
            <p:cNvSpPr>
              <a:spLocks noChangeArrowheads="1"/>
            </p:cNvSpPr>
            <p:nvPr/>
          </p:nvSpPr>
          <p:spPr bwMode="auto">
            <a:xfrm>
              <a:off x="3429000" y="4495800"/>
              <a:ext cx="838200" cy="257175"/>
            </a:xfrm>
            <a:prstGeom prst="rightArrow">
              <a:avLst>
                <a:gd name="adj1" fmla="val 50000"/>
                <a:gd name="adj2" fmla="val 81481"/>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44046" name="AutoShape 14"/>
            <p:cNvSpPr>
              <a:spLocks noChangeArrowheads="1"/>
            </p:cNvSpPr>
            <p:nvPr/>
          </p:nvSpPr>
          <p:spPr bwMode="auto">
            <a:xfrm>
              <a:off x="1905000" y="3429000"/>
              <a:ext cx="838200" cy="685800"/>
            </a:xfrm>
            <a:prstGeom prst="curvedUpArrow">
              <a:avLst>
                <a:gd name="adj1" fmla="val 24444"/>
                <a:gd name="adj2" fmla="val 48889"/>
                <a:gd name="adj3" fmla="val 33333"/>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44047" name="Text Box 15"/>
            <p:cNvSpPr txBox="1">
              <a:spLocks noChangeArrowheads="1"/>
            </p:cNvSpPr>
            <p:nvPr/>
          </p:nvSpPr>
          <p:spPr bwMode="auto">
            <a:xfrm>
              <a:off x="2667000" y="3505200"/>
              <a:ext cx="2209800" cy="523220"/>
            </a:xfrm>
            <a:prstGeom prst="rect">
              <a:avLst/>
            </a:prstGeom>
            <a:noFill/>
            <a:ln w="9525">
              <a:noFill/>
              <a:miter lim="800000"/>
              <a:headEnd/>
              <a:tailEnd/>
            </a:ln>
            <a:effectLst/>
          </p:spPr>
          <p:txBody>
            <a:bodyPr>
              <a:spAutoFit/>
            </a:bodyPr>
            <a:lstStyle/>
            <a:p>
              <a:pPr algn="l">
                <a:spcBef>
                  <a:spcPct val="50000"/>
                </a:spcBef>
              </a:pPr>
              <a:r>
                <a:rPr lang="en-US" sz="1400">
                  <a:latin typeface="+mj-lt"/>
                  <a:cs typeface="Arial" charset="0"/>
                </a:rPr>
                <a:t>Returns next rptsr_mstr ID to process</a:t>
              </a:r>
            </a:p>
          </p:txBody>
        </p:sp>
        <p:sp>
          <p:nvSpPr>
            <p:cNvPr id="44048" name="AutoShape 16"/>
            <p:cNvSpPr>
              <a:spLocks noChangeArrowheads="1"/>
            </p:cNvSpPr>
            <p:nvPr/>
          </p:nvSpPr>
          <p:spPr bwMode="auto">
            <a:xfrm>
              <a:off x="4343400" y="4114800"/>
              <a:ext cx="1295400" cy="1524000"/>
            </a:xfrm>
            <a:prstGeom prst="can">
              <a:avLst>
                <a:gd name="adj" fmla="val 29412"/>
              </a:avLst>
            </a:prstGeom>
            <a:solidFill>
              <a:schemeClr val="accent1">
                <a:lumMod val="20000"/>
                <a:lumOff val="80000"/>
              </a:schemeClr>
            </a:solidFill>
            <a:ln w="9525">
              <a:solidFill>
                <a:schemeClr val="tx1"/>
              </a:solidFill>
              <a:round/>
              <a:headEnd/>
              <a:tailEnd/>
            </a:ln>
            <a:effectLst/>
          </p:spPr>
          <p:txBody>
            <a:bodyPr wrap="none" anchor="ctr"/>
            <a:lstStyle/>
            <a:p>
              <a:r>
                <a:rPr lang="en-US" sz="1800">
                  <a:latin typeface="+mj-lt"/>
                  <a:cs typeface="Arial" charset="0"/>
                </a:rPr>
                <a:t>rptsr_mstr</a:t>
              </a:r>
            </a:p>
            <a:p>
              <a:r>
                <a:rPr lang="en-US" sz="1800">
                  <a:latin typeface="+mj-lt"/>
                  <a:cs typeface="Arial" charset="0"/>
                </a:rPr>
                <a:t>rptsr_hist</a:t>
              </a:r>
            </a:p>
          </p:txBody>
        </p:sp>
        <p:sp>
          <p:nvSpPr>
            <p:cNvPr id="44049" name="AutoShape 17"/>
            <p:cNvSpPr>
              <a:spLocks noChangeArrowheads="1"/>
            </p:cNvSpPr>
            <p:nvPr/>
          </p:nvSpPr>
          <p:spPr bwMode="auto">
            <a:xfrm rot="10800000">
              <a:off x="3429000" y="4772025"/>
              <a:ext cx="838200" cy="257175"/>
            </a:xfrm>
            <a:prstGeom prst="rightArrow">
              <a:avLst>
                <a:gd name="adj1" fmla="val 50000"/>
                <a:gd name="adj2" fmla="val 81481"/>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44051" name="Text Box 19"/>
            <p:cNvSpPr txBox="1">
              <a:spLocks noChangeArrowheads="1"/>
            </p:cNvSpPr>
            <p:nvPr/>
          </p:nvSpPr>
          <p:spPr bwMode="auto">
            <a:xfrm>
              <a:off x="5181600" y="3397250"/>
              <a:ext cx="2362200" cy="641350"/>
            </a:xfrm>
            <a:prstGeom prst="rect">
              <a:avLst/>
            </a:prstGeom>
            <a:noFill/>
            <a:ln w="9525">
              <a:noFill/>
              <a:miter lim="800000"/>
              <a:headEnd/>
              <a:tailEnd/>
            </a:ln>
            <a:effectLst/>
          </p:spPr>
          <p:txBody>
            <a:bodyPr>
              <a:spAutoFit/>
            </a:bodyPr>
            <a:lstStyle/>
            <a:p>
              <a:r>
                <a:rPr lang="en-US" sz="1800">
                  <a:latin typeface="+mj-lt"/>
                </a:rPr>
                <a:t>Report Processor (C#)</a:t>
              </a:r>
              <a:endParaRPr lang="en-US" sz="1800">
                <a:latin typeface="+mj-lt"/>
                <a:cs typeface="Arial" charset="0"/>
              </a:endParaRPr>
            </a:p>
          </p:txBody>
        </p:sp>
        <p:grpSp>
          <p:nvGrpSpPr>
            <p:cNvPr id="44052" name="Group 27"/>
            <p:cNvGrpSpPr>
              <a:grpSpLocks/>
            </p:cNvGrpSpPr>
            <p:nvPr/>
          </p:nvGrpSpPr>
          <p:grpSpPr bwMode="auto">
            <a:xfrm>
              <a:off x="5486400" y="2057400"/>
              <a:ext cx="1676400" cy="1295400"/>
              <a:chOff x="192" y="624"/>
              <a:chExt cx="5232" cy="3168"/>
            </a:xfrm>
          </p:grpSpPr>
          <p:sp>
            <p:nvSpPr>
              <p:cNvPr id="44053" name="AutoShape 28"/>
              <p:cNvSpPr>
                <a:spLocks noChangeArrowheads="1"/>
              </p:cNvSpPr>
              <p:nvPr/>
            </p:nvSpPr>
            <p:spPr bwMode="auto">
              <a:xfrm rot="2199823">
                <a:off x="2544" y="1662"/>
                <a:ext cx="528" cy="162"/>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44054" name="AutoShape 29"/>
              <p:cNvSpPr>
                <a:spLocks noChangeArrowheads="1"/>
              </p:cNvSpPr>
              <p:nvPr/>
            </p:nvSpPr>
            <p:spPr bwMode="auto">
              <a:xfrm rot="-2195466">
                <a:off x="2544" y="2304"/>
                <a:ext cx="528" cy="162"/>
              </a:xfrm>
              <a:prstGeom prst="rightArrow">
                <a:avLst>
                  <a:gd name="adj1" fmla="val 50000"/>
                  <a:gd name="adj2" fmla="val 81481"/>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44055" name="AutoShape 30"/>
              <p:cNvSpPr>
                <a:spLocks noChangeArrowheads="1"/>
              </p:cNvSpPr>
              <p:nvPr/>
            </p:nvSpPr>
            <p:spPr bwMode="auto">
              <a:xfrm>
                <a:off x="1632" y="2448"/>
                <a:ext cx="816" cy="960"/>
              </a:xfrm>
              <a:prstGeom prst="can">
                <a:avLst>
                  <a:gd name="adj" fmla="val 29412"/>
                </a:avLst>
              </a:prstGeom>
              <a:solidFill>
                <a:schemeClr val="accent1"/>
              </a:solidFill>
              <a:ln w="9525">
                <a:solidFill>
                  <a:schemeClr val="tx1"/>
                </a:solidFill>
                <a:round/>
                <a:headEnd/>
                <a:tailEnd/>
              </a:ln>
            </p:spPr>
            <p:txBody>
              <a:bodyPr wrap="none" anchor="ctr"/>
              <a:lstStyle/>
              <a:p>
                <a:endParaRPr lang="en-US" sz="1800">
                  <a:latin typeface="+mj-lt"/>
                  <a:cs typeface="Arial" charset="0"/>
                </a:endParaRPr>
              </a:p>
            </p:txBody>
          </p:sp>
          <p:sp>
            <p:nvSpPr>
              <p:cNvPr id="44056" name="AutoShape 31"/>
              <p:cNvSpPr>
                <a:spLocks noChangeArrowheads="1"/>
              </p:cNvSpPr>
              <p:nvPr/>
            </p:nvSpPr>
            <p:spPr bwMode="auto">
              <a:xfrm>
                <a:off x="4656" y="1776"/>
                <a:ext cx="576" cy="576"/>
              </a:xfrm>
              <a:prstGeom prst="foldedCorner">
                <a:avLst>
                  <a:gd name="adj" fmla="val 12500"/>
                </a:avLst>
              </a:prstGeom>
              <a:solidFill>
                <a:schemeClr val="accent1"/>
              </a:solidFill>
              <a:ln w="9525">
                <a:solidFill>
                  <a:schemeClr val="tx1"/>
                </a:solidFill>
                <a:round/>
                <a:headEnd/>
                <a:tailEnd/>
              </a:ln>
            </p:spPr>
            <p:txBody>
              <a:bodyPr wrap="none" anchor="ctr"/>
              <a:lstStyle/>
              <a:p>
                <a:endParaRPr lang="en-US" sz="1800">
                  <a:latin typeface="+mj-lt"/>
                  <a:cs typeface="Arial" charset="0"/>
                </a:endParaRPr>
              </a:p>
            </p:txBody>
          </p:sp>
          <p:sp>
            <p:nvSpPr>
              <p:cNvPr id="44057" name="Rectangle 32"/>
              <p:cNvSpPr>
                <a:spLocks noChangeArrowheads="1"/>
              </p:cNvSpPr>
              <p:nvPr/>
            </p:nvSpPr>
            <p:spPr bwMode="auto">
              <a:xfrm>
                <a:off x="3216" y="1632"/>
                <a:ext cx="864" cy="816"/>
              </a:xfrm>
              <a:prstGeom prst="rect">
                <a:avLst/>
              </a:prstGeom>
              <a:solidFill>
                <a:schemeClr val="accent1"/>
              </a:solidFill>
              <a:ln w="9525">
                <a:solidFill>
                  <a:schemeClr val="tx1"/>
                </a:solidFill>
                <a:miter lim="800000"/>
                <a:headEnd/>
                <a:tailEnd/>
              </a:ln>
            </p:spPr>
            <p:txBody>
              <a:bodyPr wrap="none" anchor="ctr"/>
              <a:lstStyle/>
              <a:p>
                <a:endParaRPr lang="en-US" sz="1800">
                  <a:latin typeface="+mj-lt"/>
                  <a:cs typeface="Arial" charset="0"/>
                </a:endParaRPr>
              </a:p>
            </p:txBody>
          </p:sp>
          <p:sp>
            <p:nvSpPr>
              <p:cNvPr id="44058" name="Rectangle 33"/>
              <p:cNvSpPr>
                <a:spLocks noChangeArrowheads="1"/>
              </p:cNvSpPr>
              <p:nvPr/>
            </p:nvSpPr>
            <p:spPr bwMode="auto">
              <a:xfrm>
                <a:off x="1632" y="1152"/>
                <a:ext cx="816" cy="672"/>
              </a:xfrm>
              <a:prstGeom prst="rect">
                <a:avLst/>
              </a:prstGeom>
              <a:solidFill>
                <a:schemeClr val="accent1"/>
              </a:solidFill>
              <a:ln w="9525">
                <a:solidFill>
                  <a:schemeClr val="tx1"/>
                </a:solidFill>
                <a:miter lim="800000"/>
                <a:headEnd/>
                <a:tailEnd/>
              </a:ln>
            </p:spPr>
            <p:txBody>
              <a:bodyPr wrap="none" anchor="ctr"/>
              <a:lstStyle/>
              <a:p>
                <a:endParaRPr lang="en-US" sz="1800">
                  <a:latin typeface="+mj-lt"/>
                  <a:cs typeface="Arial" charset="0"/>
                </a:endParaRPr>
              </a:p>
            </p:txBody>
          </p:sp>
          <p:sp>
            <p:nvSpPr>
              <p:cNvPr id="44059" name="AutoShape 34"/>
              <p:cNvSpPr>
                <a:spLocks noChangeArrowheads="1"/>
              </p:cNvSpPr>
              <p:nvPr/>
            </p:nvSpPr>
            <p:spPr bwMode="auto">
              <a:xfrm>
                <a:off x="4176" y="1968"/>
                <a:ext cx="384" cy="162"/>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44060" name="AutoShape 35"/>
              <p:cNvSpPr>
                <a:spLocks noChangeArrowheads="1"/>
              </p:cNvSpPr>
              <p:nvPr/>
            </p:nvSpPr>
            <p:spPr bwMode="auto">
              <a:xfrm>
                <a:off x="1152" y="1392"/>
                <a:ext cx="384" cy="162"/>
              </a:xfrm>
              <a:prstGeom prst="rightArrow">
                <a:avLst>
                  <a:gd name="adj1" fmla="val 50000"/>
                  <a:gd name="adj2" fmla="val 59259"/>
                </a:avLst>
              </a:prstGeom>
              <a:solidFill>
                <a:schemeClr val="accent1"/>
              </a:solidFill>
              <a:ln w="9525">
                <a:solidFill>
                  <a:schemeClr val="tx1"/>
                </a:solidFill>
                <a:miter lim="800000"/>
                <a:headEnd/>
                <a:tailEnd/>
              </a:ln>
            </p:spPr>
            <p:txBody>
              <a:bodyPr wrap="none" anchor="ctr"/>
              <a:lstStyle/>
              <a:p>
                <a:pPr algn="l"/>
                <a:endParaRPr lang="en-US" sz="1800">
                  <a:latin typeface="+mj-lt"/>
                  <a:cs typeface="Arial" charset="0"/>
                </a:endParaRPr>
              </a:p>
            </p:txBody>
          </p:sp>
          <p:sp>
            <p:nvSpPr>
              <p:cNvPr id="44061" name="AutoShape 36"/>
              <p:cNvSpPr>
                <a:spLocks noChangeArrowheads="1"/>
              </p:cNvSpPr>
              <p:nvPr/>
            </p:nvSpPr>
            <p:spPr bwMode="auto">
              <a:xfrm>
                <a:off x="384" y="1152"/>
                <a:ext cx="672" cy="672"/>
              </a:xfrm>
              <a:prstGeom prst="foldedCorner">
                <a:avLst>
                  <a:gd name="adj" fmla="val 12500"/>
                </a:avLst>
              </a:prstGeom>
              <a:solidFill>
                <a:schemeClr val="accent1"/>
              </a:solidFill>
              <a:ln w="9525">
                <a:solidFill>
                  <a:schemeClr val="tx1"/>
                </a:solidFill>
                <a:round/>
                <a:headEnd/>
                <a:tailEnd/>
              </a:ln>
            </p:spPr>
            <p:txBody>
              <a:bodyPr wrap="none" anchor="ctr"/>
              <a:lstStyle/>
              <a:p>
                <a:endParaRPr lang="en-US" sz="1800">
                  <a:latin typeface="+mj-lt"/>
                  <a:cs typeface="Arial" charset="0"/>
                </a:endParaRPr>
              </a:p>
            </p:txBody>
          </p:sp>
          <p:sp>
            <p:nvSpPr>
              <p:cNvPr id="44062" name="Rectangle 37"/>
              <p:cNvSpPr>
                <a:spLocks noChangeArrowheads="1"/>
              </p:cNvSpPr>
              <p:nvPr/>
            </p:nvSpPr>
            <p:spPr bwMode="auto">
              <a:xfrm>
                <a:off x="192" y="624"/>
                <a:ext cx="5232" cy="3168"/>
              </a:xfrm>
              <a:prstGeom prst="rect">
                <a:avLst/>
              </a:prstGeom>
              <a:noFill/>
              <a:ln w="38100">
                <a:solidFill>
                  <a:schemeClr val="tx1"/>
                </a:solidFill>
                <a:miter lim="800000"/>
                <a:headEnd/>
                <a:tailEnd/>
              </a:ln>
            </p:spPr>
            <p:txBody>
              <a:bodyPr wrap="none" anchor="ctr"/>
              <a:lstStyle/>
              <a:p>
                <a:pPr algn="l"/>
                <a:endParaRPr lang="en-US" sz="1800">
                  <a:latin typeface="+mj-lt"/>
                  <a:cs typeface="Arial" charset="0"/>
                </a:endParaRPr>
              </a:p>
            </p:txBody>
          </p:sp>
        </p:grpSp>
        <p:sp>
          <p:nvSpPr>
            <p:cNvPr id="44063" name="Text Box 31"/>
            <p:cNvSpPr txBox="1">
              <a:spLocks noChangeArrowheads="1"/>
            </p:cNvSpPr>
            <p:nvPr/>
          </p:nvSpPr>
          <p:spPr bwMode="auto">
            <a:xfrm>
              <a:off x="4267200" y="5638800"/>
              <a:ext cx="1752600" cy="366713"/>
            </a:xfrm>
            <a:prstGeom prst="rect">
              <a:avLst/>
            </a:prstGeom>
            <a:noFill/>
            <a:ln w="9525">
              <a:noFill/>
              <a:miter lim="800000"/>
              <a:headEnd/>
              <a:tailEnd/>
            </a:ln>
            <a:effectLst/>
          </p:spPr>
          <p:txBody>
            <a:bodyPr>
              <a:spAutoFit/>
            </a:bodyPr>
            <a:lstStyle/>
            <a:p>
              <a:pPr algn="l">
                <a:spcBef>
                  <a:spcPct val="50000"/>
                </a:spcBef>
              </a:pPr>
              <a:r>
                <a:rPr lang="en-US" sz="1800">
                  <a:latin typeface="+mj-lt"/>
                  <a:cs typeface="Arial" charset="0"/>
                </a:rPr>
                <a:t>qadadm DB</a:t>
              </a:r>
            </a:p>
          </p:txBody>
        </p:sp>
      </p:grpSp>
      <p:sp>
        <p:nvSpPr>
          <p:cNvPr id="30" name="Title 29"/>
          <p:cNvSpPr>
            <a:spLocks noGrp="1"/>
          </p:cNvSpPr>
          <p:nvPr>
            <p:ph type="title"/>
          </p:nvPr>
        </p:nvSpPr>
        <p:spPr/>
        <p:txBody>
          <a:bodyPr>
            <a:normAutofit/>
          </a:bodyPr>
          <a:lstStyle/>
          <a:p>
            <a:r>
              <a:rPr lang="en-US" dirty="0" smtClean="0"/>
              <a:t>Batch Processor - Internal </a:t>
            </a:r>
            <a:r>
              <a:rPr lang="en-US" dirty="0" smtClean="0"/>
              <a:t>Design</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p:cNvGrpSpPr/>
          <p:nvPr/>
        </p:nvGrpSpPr>
        <p:grpSpPr>
          <a:xfrm>
            <a:off x="914400" y="1371600"/>
            <a:ext cx="7315200" cy="4343400"/>
            <a:chOff x="762000" y="1676400"/>
            <a:chExt cx="7315200" cy="4343400"/>
          </a:xfrm>
        </p:grpSpPr>
        <p:sp>
          <p:nvSpPr>
            <p:cNvPr id="55299" name="Rectangle 3"/>
            <p:cNvSpPr>
              <a:spLocks noChangeArrowheads="1"/>
            </p:cNvSpPr>
            <p:nvPr/>
          </p:nvSpPr>
          <p:spPr bwMode="auto">
            <a:xfrm>
              <a:off x="3429000" y="3200400"/>
              <a:ext cx="1676400" cy="1295400"/>
            </a:xfrm>
            <a:prstGeom prst="rect">
              <a:avLst/>
            </a:prstGeom>
            <a:solidFill>
              <a:schemeClr val="bg1"/>
            </a:solidFill>
            <a:ln w="57150">
              <a:solidFill>
                <a:schemeClr val="tx1"/>
              </a:solidFill>
              <a:miter lim="800000"/>
              <a:headEnd/>
              <a:tailEnd/>
            </a:ln>
            <a:effectLst/>
          </p:spPr>
          <p:txBody>
            <a:bodyPr wrap="none" anchor="ctr"/>
            <a:lstStyle/>
            <a:p>
              <a:endParaRPr lang="en-US"/>
            </a:p>
          </p:txBody>
        </p:sp>
        <p:sp>
          <p:nvSpPr>
            <p:cNvPr id="55300" name="Rectangle 4"/>
            <p:cNvSpPr>
              <a:spLocks noChangeArrowheads="1"/>
            </p:cNvSpPr>
            <p:nvPr/>
          </p:nvSpPr>
          <p:spPr bwMode="auto">
            <a:xfrm>
              <a:off x="3567113" y="3270250"/>
              <a:ext cx="433387" cy="392113"/>
            </a:xfrm>
            <a:prstGeom prst="rect">
              <a:avLst/>
            </a:prstGeom>
            <a:solidFill>
              <a:schemeClr val="accent1"/>
            </a:solidFill>
            <a:ln w="9525">
              <a:solidFill>
                <a:schemeClr val="tx1"/>
              </a:solidFill>
              <a:miter lim="800000"/>
              <a:headEnd/>
              <a:tailEnd/>
            </a:ln>
            <a:effectLst/>
          </p:spPr>
          <p:txBody>
            <a:bodyPr wrap="none" anchor="ctr"/>
            <a:lstStyle/>
            <a:p>
              <a:endParaRPr lang="en-US" sz="1800">
                <a:latin typeface="Arial" charset="0"/>
                <a:cs typeface="Arial" charset="0"/>
              </a:endParaRPr>
            </a:p>
          </p:txBody>
        </p:sp>
        <p:sp>
          <p:nvSpPr>
            <p:cNvPr id="55301" name="Rectangle 5"/>
            <p:cNvSpPr>
              <a:spLocks noChangeArrowheads="1"/>
            </p:cNvSpPr>
            <p:nvPr/>
          </p:nvSpPr>
          <p:spPr bwMode="auto">
            <a:xfrm>
              <a:off x="3567113" y="3917950"/>
              <a:ext cx="433387" cy="392113"/>
            </a:xfrm>
            <a:prstGeom prst="rect">
              <a:avLst/>
            </a:prstGeom>
            <a:solidFill>
              <a:schemeClr val="accent1"/>
            </a:solidFill>
            <a:ln w="9525">
              <a:solidFill>
                <a:schemeClr val="tx1"/>
              </a:solidFill>
              <a:miter lim="800000"/>
              <a:headEnd/>
              <a:tailEnd/>
            </a:ln>
            <a:effectLst/>
          </p:spPr>
          <p:txBody>
            <a:bodyPr wrap="none" anchor="ctr"/>
            <a:lstStyle/>
            <a:p>
              <a:endParaRPr lang="en-US" sz="1800">
                <a:latin typeface="Arial" charset="0"/>
                <a:cs typeface="Arial" charset="0"/>
              </a:endParaRPr>
            </a:p>
          </p:txBody>
        </p:sp>
        <p:sp>
          <p:nvSpPr>
            <p:cNvPr id="55303" name="AutoShape 7"/>
            <p:cNvSpPr>
              <a:spLocks noChangeArrowheads="1"/>
            </p:cNvSpPr>
            <p:nvPr/>
          </p:nvSpPr>
          <p:spPr bwMode="auto">
            <a:xfrm>
              <a:off x="4079875" y="3400425"/>
              <a:ext cx="374650" cy="77788"/>
            </a:xfrm>
            <a:prstGeom prst="rightArrow">
              <a:avLst>
                <a:gd name="adj1" fmla="val 50000"/>
                <a:gd name="adj2" fmla="val 120407"/>
              </a:avLst>
            </a:prstGeom>
            <a:solidFill>
              <a:schemeClr val="accent1"/>
            </a:solidFill>
            <a:ln w="9525">
              <a:solidFill>
                <a:schemeClr val="tx1"/>
              </a:solidFill>
              <a:miter lim="800000"/>
              <a:headEnd/>
              <a:tailEnd/>
            </a:ln>
            <a:effectLst/>
          </p:spPr>
          <p:txBody>
            <a:bodyPr wrap="none" anchor="ctr"/>
            <a:lstStyle/>
            <a:p>
              <a:endParaRPr lang="en-US"/>
            </a:p>
          </p:txBody>
        </p:sp>
        <p:sp>
          <p:nvSpPr>
            <p:cNvPr id="55304" name="AutoShape 8"/>
            <p:cNvSpPr>
              <a:spLocks noChangeArrowheads="1"/>
            </p:cNvSpPr>
            <p:nvPr/>
          </p:nvSpPr>
          <p:spPr bwMode="auto">
            <a:xfrm>
              <a:off x="4021138" y="4010025"/>
              <a:ext cx="215900" cy="77788"/>
            </a:xfrm>
            <a:prstGeom prst="rightArrow">
              <a:avLst>
                <a:gd name="adj1" fmla="val 50000"/>
                <a:gd name="adj2" fmla="val 69387"/>
              </a:avLst>
            </a:prstGeom>
            <a:solidFill>
              <a:schemeClr val="accent1"/>
            </a:solidFill>
            <a:ln w="9525">
              <a:solidFill>
                <a:schemeClr val="tx1"/>
              </a:solidFill>
              <a:miter lim="800000"/>
              <a:headEnd/>
              <a:tailEnd/>
            </a:ln>
            <a:effectLst/>
          </p:spPr>
          <p:txBody>
            <a:bodyPr wrap="none" anchor="ctr"/>
            <a:lstStyle/>
            <a:p>
              <a:endParaRPr lang="en-US"/>
            </a:p>
          </p:txBody>
        </p:sp>
        <p:sp>
          <p:nvSpPr>
            <p:cNvPr id="55305" name="AutoShape 9"/>
            <p:cNvSpPr>
              <a:spLocks noChangeArrowheads="1"/>
            </p:cNvSpPr>
            <p:nvPr/>
          </p:nvSpPr>
          <p:spPr bwMode="auto">
            <a:xfrm>
              <a:off x="3625850" y="3686175"/>
              <a:ext cx="217488" cy="207963"/>
            </a:xfrm>
            <a:prstGeom prst="curvedUpArrow">
              <a:avLst>
                <a:gd name="adj1" fmla="val 20916"/>
                <a:gd name="adj2" fmla="val 41832"/>
                <a:gd name="adj3" fmla="val 33333"/>
              </a:avLst>
            </a:prstGeom>
            <a:solidFill>
              <a:schemeClr val="accent1"/>
            </a:solidFill>
            <a:ln w="9525">
              <a:solidFill>
                <a:schemeClr val="tx1"/>
              </a:solidFill>
              <a:miter lim="800000"/>
              <a:headEnd/>
              <a:tailEnd/>
            </a:ln>
            <a:effectLst/>
          </p:spPr>
          <p:txBody>
            <a:bodyPr wrap="none" anchor="ctr"/>
            <a:lstStyle/>
            <a:p>
              <a:endParaRPr lang="en-US"/>
            </a:p>
          </p:txBody>
        </p:sp>
        <p:sp>
          <p:nvSpPr>
            <p:cNvPr id="55306" name="AutoShape 10"/>
            <p:cNvSpPr>
              <a:spLocks noChangeArrowheads="1"/>
            </p:cNvSpPr>
            <p:nvPr/>
          </p:nvSpPr>
          <p:spPr bwMode="auto">
            <a:xfrm>
              <a:off x="4257675" y="3894138"/>
              <a:ext cx="334963" cy="463550"/>
            </a:xfrm>
            <a:prstGeom prst="can">
              <a:avLst>
                <a:gd name="adj" fmla="val 34597"/>
              </a:avLst>
            </a:prstGeom>
            <a:solidFill>
              <a:schemeClr val="accent1"/>
            </a:solidFill>
            <a:ln w="9525">
              <a:solidFill>
                <a:schemeClr val="tx1"/>
              </a:solidFill>
              <a:round/>
              <a:headEnd/>
              <a:tailEnd/>
            </a:ln>
            <a:effectLst/>
          </p:spPr>
          <p:txBody>
            <a:bodyPr wrap="none" anchor="ctr"/>
            <a:lstStyle/>
            <a:p>
              <a:endParaRPr lang="en-US" sz="1800">
                <a:latin typeface="Arial" charset="0"/>
                <a:cs typeface="Arial" charset="0"/>
              </a:endParaRPr>
            </a:p>
          </p:txBody>
        </p:sp>
        <p:sp>
          <p:nvSpPr>
            <p:cNvPr id="55307" name="AutoShape 11"/>
            <p:cNvSpPr>
              <a:spLocks noChangeArrowheads="1"/>
            </p:cNvSpPr>
            <p:nvPr/>
          </p:nvSpPr>
          <p:spPr bwMode="auto">
            <a:xfrm rot="10800000">
              <a:off x="4021138" y="4094163"/>
              <a:ext cx="215900" cy="77787"/>
            </a:xfrm>
            <a:prstGeom prst="rightArrow">
              <a:avLst>
                <a:gd name="adj1" fmla="val 50000"/>
                <a:gd name="adj2" fmla="val 69388"/>
              </a:avLst>
            </a:prstGeom>
            <a:solidFill>
              <a:schemeClr val="accent1"/>
            </a:solidFill>
            <a:ln w="9525">
              <a:solidFill>
                <a:schemeClr val="tx1"/>
              </a:solidFill>
              <a:miter lim="800000"/>
              <a:headEnd/>
              <a:tailEnd/>
            </a:ln>
            <a:effectLst/>
          </p:spPr>
          <p:txBody>
            <a:bodyPr wrap="none" anchor="ctr"/>
            <a:lstStyle/>
            <a:p>
              <a:endParaRPr lang="en-US"/>
            </a:p>
          </p:txBody>
        </p:sp>
        <p:sp>
          <p:nvSpPr>
            <p:cNvPr id="55308" name="Rectangle 12"/>
            <p:cNvSpPr>
              <a:spLocks noChangeArrowheads="1"/>
            </p:cNvSpPr>
            <p:nvPr/>
          </p:nvSpPr>
          <p:spPr bwMode="auto">
            <a:xfrm>
              <a:off x="762000" y="3200400"/>
              <a:ext cx="1676400" cy="1295400"/>
            </a:xfrm>
            <a:prstGeom prst="rect">
              <a:avLst/>
            </a:prstGeom>
            <a:solidFill>
              <a:schemeClr val="accent1">
                <a:lumMod val="20000"/>
                <a:lumOff val="80000"/>
              </a:schemeClr>
            </a:solidFill>
            <a:ln w="9525">
              <a:solidFill>
                <a:schemeClr val="tx1"/>
              </a:solidFill>
              <a:miter lim="800000"/>
              <a:headEnd/>
              <a:tailEnd/>
            </a:ln>
            <a:effectLst/>
          </p:spPr>
          <p:txBody>
            <a:bodyPr wrap="none" anchor="ctr"/>
            <a:lstStyle/>
            <a:p>
              <a:r>
                <a:rPr lang="en-US" sz="1800">
                  <a:latin typeface="Arial" charset="0"/>
                  <a:cs typeface="Arial" charset="0"/>
                </a:rPr>
                <a:t>Windows Task </a:t>
              </a:r>
            </a:p>
            <a:p>
              <a:r>
                <a:rPr lang="en-US" sz="1800">
                  <a:latin typeface="Arial" charset="0"/>
                  <a:cs typeface="Arial" charset="0"/>
                </a:rPr>
                <a:t>Scheduler</a:t>
              </a:r>
            </a:p>
          </p:txBody>
        </p:sp>
        <p:sp>
          <p:nvSpPr>
            <p:cNvPr id="55309" name="Rectangle 13"/>
            <p:cNvSpPr>
              <a:spLocks noChangeArrowheads="1"/>
            </p:cNvSpPr>
            <p:nvPr/>
          </p:nvSpPr>
          <p:spPr bwMode="auto">
            <a:xfrm>
              <a:off x="6400800" y="1676400"/>
              <a:ext cx="1676400" cy="1295400"/>
            </a:xfrm>
            <a:prstGeom prst="rect">
              <a:avLst/>
            </a:prstGeom>
            <a:solidFill>
              <a:schemeClr val="accent1">
                <a:lumMod val="20000"/>
                <a:lumOff val="80000"/>
              </a:schemeClr>
            </a:solidFill>
            <a:ln w="9525">
              <a:solidFill>
                <a:schemeClr val="tx1"/>
              </a:solidFill>
              <a:miter lim="800000"/>
              <a:headEnd/>
              <a:tailEnd/>
            </a:ln>
            <a:effectLst/>
          </p:spPr>
          <p:txBody>
            <a:bodyPr wrap="none" anchor="ctr"/>
            <a:lstStyle/>
            <a:p>
              <a:r>
                <a:rPr lang="en-US" sz="1800">
                  <a:latin typeface="Arial" charset="0"/>
                  <a:cs typeface="Arial" charset="0"/>
                </a:rPr>
                <a:t>Document </a:t>
              </a:r>
            </a:p>
            <a:p>
              <a:r>
                <a:rPr lang="en-US" sz="1800">
                  <a:latin typeface="Arial" charset="0"/>
                  <a:cs typeface="Arial" charset="0"/>
                </a:rPr>
                <a:t>Service</a:t>
              </a:r>
            </a:p>
          </p:txBody>
        </p:sp>
        <p:sp>
          <p:nvSpPr>
            <p:cNvPr id="55310" name="Rectangle 14"/>
            <p:cNvSpPr>
              <a:spLocks noChangeArrowheads="1"/>
            </p:cNvSpPr>
            <p:nvPr/>
          </p:nvSpPr>
          <p:spPr bwMode="auto">
            <a:xfrm>
              <a:off x="6400800" y="3200400"/>
              <a:ext cx="1676400" cy="1295400"/>
            </a:xfrm>
            <a:prstGeom prst="rect">
              <a:avLst/>
            </a:prstGeom>
            <a:solidFill>
              <a:schemeClr val="accent1">
                <a:lumMod val="20000"/>
                <a:lumOff val="80000"/>
              </a:schemeClr>
            </a:solidFill>
            <a:ln w="9525">
              <a:solidFill>
                <a:schemeClr val="tx1"/>
              </a:solidFill>
              <a:miter lim="800000"/>
              <a:headEnd/>
              <a:tailEnd/>
            </a:ln>
            <a:effectLst/>
          </p:spPr>
          <p:txBody>
            <a:bodyPr wrap="none" anchor="ctr"/>
            <a:lstStyle/>
            <a:p>
              <a:r>
                <a:rPr lang="en-US" sz="1800">
                  <a:latin typeface="Arial" charset="0"/>
                  <a:cs typeface="Arial" charset="0"/>
                </a:rPr>
                <a:t>Printer</a:t>
              </a:r>
            </a:p>
          </p:txBody>
        </p:sp>
        <p:sp>
          <p:nvSpPr>
            <p:cNvPr id="55311" name="Rectangle 15"/>
            <p:cNvSpPr>
              <a:spLocks noChangeArrowheads="1"/>
            </p:cNvSpPr>
            <p:nvPr/>
          </p:nvSpPr>
          <p:spPr bwMode="auto">
            <a:xfrm>
              <a:off x="6400800" y="4724400"/>
              <a:ext cx="1676400" cy="1295400"/>
            </a:xfrm>
            <a:prstGeom prst="rect">
              <a:avLst/>
            </a:prstGeom>
            <a:solidFill>
              <a:schemeClr val="accent1">
                <a:lumMod val="20000"/>
                <a:lumOff val="80000"/>
              </a:schemeClr>
            </a:solidFill>
            <a:ln w="9525">
              <a:solidFill>
                <a:schemeClr val="tx1"/>
              </a:solidFill>
              <a:miter lim="800000"/>
              <a:headEnd/>
              <a:tailEnd/>
            </a:ln>
            <a:effectLst/>
          </p:spPr>
          <p:txBody>
            <a:bodyPr wrap="none" anchor="ctr"/>
            <a:lstStyle/>
            <a:p>
              <a:r>
                <a:rPr lang="en-US" sz="1800">
                  <a:latin typeface="Arial" charset="0"/>
                  <a:cs typeface="Arial" charset="0"/>
                </a:rPr>
                <a:t>Email</a:t>
              </a:r>
            </a:p>
            <a:p>
              <a:r>
                <a:rPr lang="en-US" sz="1800">
                  <a:latin typeface="Arial" charset="0"/>
                  <a:cs typeface="Arial" charset="0"/>
                </a:rPr>
                <a:t>Notifications</a:t>
              </a:r>
            </a:p>
          </p:txBody>
        </p:sp>
        <p:sp>
          <p:nvSpPr>
            <p:cNvPr id="55312" name="AutoShape 16"/>
            <p:cNvSpPr>
              <a:spLocks noChangeArrowheads="1"/>
            </p:cNvSpPr>
            <p:nvPr/>
          </p:nvSpPr>
          <p:spPr bwMode="auto">
            <a:xfrm>
              <a:off x="2590800" y="3733800"/>
              <a:ext cx="685800" cy="257175"/>
            </a:xfrm>
            <a:prstGeom prst="rightArrow">
              <a:avLst>
                <a:gd name="adj1" fmla="val 50000"/>
                <a:gd name="adj2" fmla="val 66667"/>
              </a:avLst>
            </a:prstGeom>
            <a:solidFill>
              <a:schemeClr val="accent1"/>
            </a:solidFill>
            <a:ln w="9525">
              <a:solidFill>
                <a:schemeClr val="tx1"/>
              </a:solidFill>
              <a:miter lim="800000"/>
              <a:headEnd/>
              <a:tailEnd/>
            </a:ln>
            <a:effectLst/>
          </p:spPr>
          <p:txBody>
            <a:bodyPr wrap="none" anchor="ctr"/>
            <a:lstStyle/>
            <a:p>
              <a:endParaRPr lang="en-US"/>
            </a:p>
          </p:txBody>
        </p:sp>
        <p:sp>
          <p:nvSpPr>
            <p:cNvPr id="55313" name="AutoShape 17"/>
            <p:cNvSpPr>
              <a:spLocks noChangeArrowheads="1"/>
            </p:cNvSpPr>
            <p:nvPr/>
          </p:nvSpPr>
          <p:spPr bwMode="auto">
            <a:xfrm>
              <a:off x="5334000" y="3705225"/>
              <a:ext cx="914400" cy="257175"/>
            </a:xfrm>
            <a:prstGeom prst="rightArrow">
              <a:avLst>
                <a:gd name="adj1" fmla="val 50000"/>
                <a:gd name="adj2" fmla="val 88889"/>
              </a:avLst>
            </a:prstGeom>
            <a:solidFill>
              <a:schemeClr val="accent1"/>
            </a:solidFill>
            <a:ln w="9525">
              <a:solidFill>
                <a:schemeClr val="tx1"/>
              </a:solidFill>
              <a:miter lim="800000"/>
              <a:headEnd/>
              <a:tailEnd/>
            </a:ln>
            <a:effectLst/>
          </p:spPr>
          <p:txBody>
            <a:bodyPr wrap="none" anchor="ctr"/>
            <a:lstStyle/>
            <a:p>
              <a:endParaRPr lang="en-US"/>
            </a:p>
          </p:txBody>
        </p:sp>
        <p:sp>
          <p:nvSpPr>
            <p:cNvPr id="55314" name="AutoShape 18"/>
            <p:cNvSpPr>
              <a:spLocks noChangeArrowheads="1"/>
            </p:cNvSpPr>
            <p:nvPr/>
          </p:nvSpPr>
          <p:spPr bwMode="auto">
            <a:xfrm rot="2199823">
              <a:off x="5303838" y="4314825"/>
              <a:ext cx="990600" cy="257175"/>
            </a:xfrm>
            <a:prstGeom prst="rightArrow">
              <a:avLst>
                <a:gd name="adj1" fmla="val 50000"/>
                <a:gd name="adj2" fmla="val 96296"/>
              </a:avLst>
            </a:prstGeom>
            <a:solidFill>
              <a:schemeClr val="accent1"/>
            </a:solidFill>
            <a:ln w="9525">
              <a:solidFill>
                <a:schemeClr val="tx1"/>
              </a:solidFill>
              <a:miter lim="800000"/>
              <a:headEnd/>
              <a:tailEnd/>
            </a:ln>
            <a:effectLst/>
          </p:spPr>
          <p:txBody>
            <a:bodyPr wrap="none" anchor="ctr"/>
            <a:lstStyle/>
            <a:p>
              <a:endParaRPr lang="en-US"/>
            </a:p>
          </p:txBody>
        </p:sp>
        <p:sp>
          <p:nvSpPr>
            <p:cNvPr id="55315" name="AutoShape 19"/>
            <p:cNvSpPr>
              <a:spLocks noChangeArrowheads="1"/>
            </p:cNvSpPr>
            <p:nvPr/>
          </p:nvSpPr>
          <p:spPr bwMode="auto">
            <a:xfrm rot="19404534">
              <a:off x="5303838" y="3032125"/>
              <a:ext cx="990600" cy="257175"/>
            </a:xfrm>
            <a:prstGeom prst="rightArrow">
              <a:avLst>
                <a:gd name="adj1" fmla="val 50000"/>
                <a:gd name="adj2" fmla="val 96296"/>
              </a:avLst>
            </a:prstGeom>
            <a:solidFill>
              <a:schemeClr val="accent1"/>
            </a:solidFill>
            <a:ln w="9525">
              <a:solidFill>
                <a:schemeClr val="tx1"/>
              </a:solidFill>
              <a:miter lim="800000"/>
              <a:headEnd/>
              <a:tailEnd/>
            </a:ln>
            <a:effectLst/>
          </p:spPr>
          <p:txBody>
            <a:bodyPr wrap="none" anchor="ctr"/>
            <a:lstStyle/>
            <a:p>
              <a:endParaRPr lang="en-US"/>
            </a:p>
          </p:txBody>
        </p:sp>
        <p:sp>
          <p:nvSpPr>
            <p:cNvPr id="55316" name="Text Box 20"/>
            <p:cNvSpPr txBox="1">
              <a:spLocks noChangeArrowheads="1"/>
            </p:cNvSpPr>
            <p:nvPr/>
          </p:nvSpPr>
          <p:spPr bwMode="auto">
            <a:xfrm>
              <a:off x="2487613" y="3429000"/>
              <a:ext cx="865187" cy="304800"/>
            </a:xfrm>
            <a:prstGeom prst="rect">
              <a:avLst/>
            </a:prstGeom>
            <a:noFill/>
            <a:ln w="9525">
              <a:noFill/>
              <a:miter lim="800000"/>
              <a:headEnd/>
              <a:tailEnd/>
            </a:ln>
            <a:effectLst/>
          </p:spPr>
          <p:txBody>
            <a:bodyPr wrap="none">
              <a:spAutoFit/>
            </a:bodyPr>
            <a:lstStyle/>
            <a:p>
              <a:pPr algn="l"/>
              <a:r>
                <a:rPr lang="en-US" sz="1400">
                  <a:latin typeface="Arial" charset="0"/>
                  <a:cs typeface="Arial" charset="0"/>
                </a:rPr>
                <a:t>Batch ID</a:t>
              </a:r>
            </a:p>
          </p:txBody>
        </p:sp>
        <p:grpSp>
          <p:nvGrpSpPr>
            <p:cNvPr id="55331" name="Group 35"/>
            <p:cNvGrpSpPr>
              <a:grpSpLocks/>
            </p:cNvGrpSpPr>
            <p:nvPr/>
          </p:nvGrpSpPr>
          <p:grpSpPr bwMode="auto">
            <a:xfrm>
              <a:off x="4495800" y="3276600"/>
              <a:ext cx="533400" cy="457200"/>
              <a:chOff x="2832" y="2064"/>
              <a:chExt cx="336" cy="288"/>
            </a:xfrm>
          </p:grpSpPr>
          <p:sp>
            <p:nvSpPr>
              <p:cNvPr id="55319" name="AutoShape 28"/>
              <p:cNvSpPr>
                <a:spLocks noChangeArrowheads="1"/>
              </p:cNvSpPr>
              <p:nvPr/>
            </p:nvSpPr>
            <p:spPr bwMode="auto">
              <a:xfrm rot="2199823">
                <a:off x="2983" y="2158"/>
                <a:ext cx="34" cy="15"/>
              </a:xfrm>
              <a:prstGeom prst="rightArrow">
                <a:avLst>
                  <a:gd name="adj1" fmla="val 50000"/>
                  <a:gd name="adj2" fmla="val 56667"/>
                </a:avLst>
              </a:prstGeom>
              <a:solidFill>
                <a:schemeClr val="accent1"/>
              </a:solidFill>
              <a:ln w="9525">
                <a:solidFill>
                  <a:schemeClr val="tx1"/>
                </a:solidFill>
                <a:miter lim="800000"/>
                <a:headEnd/>
                <a:tailEnd/>
              </a:ln>
            </p:spPr>
            <p:txBody>
              <a:bodyPr wrap="none" anchor="ctr"/>
              <a:lstStyle/>
              <a:p>
                <a:pPr algn="l"/>
                <a:endParaRPr lang="en-US" sz="1800">
                  <a:latin typeface="Arial" charset="0"/>
                  <a:cs typeface="Arial" charset="0"/>
                </a:endParaRPr>
              </a:p>
            </p:txBody>
          </p:sp>
          <p:sp>
            <p:nvSpPr>
              <p:cNvPr id="55320" name="AutoShape 29"/>
              <p:cNvSpPr>
                <a:spLocks noChangeArrowheads="1"/>
              </p:cNvSpPr>
              <p:nvPr/>
            </p:nvSpPr>
            <p:spPr bwMode="auto">
              <a:xfrm rot="-2195466">
                <a:off x="2983" y="2217"/>
                <a:ext cx="34" cy="14"/>
              </a:xfrm>
              <a:prstGeom prst="rightArrow">
                <a:avLst>
                  <a:gd name="adj1" fmla="val 50000"/>
                  <a:gd name="adj2" fmla="val 60714"/>
                </a:avLst>
              </a:prstGeom>
              <a:solidFill>
                <a:schemeClr val="accent1"/>
              </a:solidFill>
              <a:ln w="9525">
                <a:solidFill>
                  <a:schemeClr val="tx1"/>
                </a:solidFill>
                <a:miter lim="800000"/>
                <a:headEnd/>
                <a:tailEnd/>
              </a:ln>
            </p:spPr>
            <p:txBody>
              <a:bodyPr wrap="none" anchor="ctr"/>
              <a:lstStyle/>
              <a:p>
                <a:pPr algn="l"/>
                <a:endParaRPr lang="en-US" sz="1800">
                  <a:latin typeface="Arial" charset="0"/>
                  <a:cs typeface="Arial" charset="0"/>
                </a:endParaRPr>
              </a:p>
            </p:txBody>
          </p:sp>
          <p:sp>
            <p:nvSpPr>
              <p:cNvPr id="55321" name="AutoShape 30"/>
              <p:cNvSpPr>
                <a:spLocks noChangeArrowheads="1"/>
              </p:cNvSpPr>
              <p:nvPr/>
            </p:nvSpPr>
            <p:spPr bwMode="auto">
              <a:xfrm>
                <a:off x="2924" y="2230"/>
                <a:ext cx="53" cy="87"/>
              </a:xfrm>
              <a:prstGeom prst="can">
                <a:avLst>
                  <a:gd name="adj" fmla="val 41038"/>
                </a:avLst>
              </a:prstGeom>
              <a:solidFill>
                <a:schemeClr val="accent1"/>
              </a:solidFill>
              <a:ln w="9525">
                <a:solidFill>
                  <a:schemeClr val="tx1"/>
                </a:solidFill>
                <a:round/>
                <a:headEnd/>
                <a:tailEnd/>
              </a:ln>
            </p:spPr>
            <p:txBody>
              <a:bodyPr wrap="none" anchor="ctr"/>
              <a:lstStyle/>
              <a:p>
                <a:endParaRPr lang="en-US" sz="1800">
                  <a:latin typeface="Arial" charset="0"/>
                  <a:cs typeface="Arial" charset="0"/>
                </a:endParaRPr>
              </a:p>
            </p:txBody>
          </p:sp>
          <p:sp>
            <p:nvSpPr>
              <p:cNvPr id="55322" name="AutoShape 31"/>
              <p:cNvSpPr>
                <a:spLocks noChangeArrowheads="1"/>
              </p:cNvSpPr>
              <p:nvPr/>
            </p:nvSpPr>
            <p:spPr bwMode="auto">
              <a:xfrm>
                <a:off x="3119" y="2169"/>
                <a:ext cx="37" cy="52"/>
              </a:xfrm>
              <a:prstGeom prst="foldedCorner">
                <a:avLst>
                  <a:gd name="adj" fmla="val 12500"/>
                </a:avLst>
              </a:prstGeom>
              <a:solidFill>
                <a:schemeClr val="accent1"/>
              </a:solidFill>
              <a:ln w="9525">
                <a:solidFill>
                  <a:schemeClr val="tx1"/>
                </a:solidFill>
                <a:round/>
                <a:headEnd/>
                <a:tailEnd/>
              </a:ln>
            </p:spPr>
            <p:txBody>
              <a:bodyPr wrap="none" anchor="ctr"/>
              <a:lstStyle/>
              <a:p>
                <a:endParaRPr lang="en-US" sz="1800">
                  <a:latin typeface="Arial" charset="0"/>
                  <a:cs typeface="Arial" charset="0"/>
                </a:endParaRPr>
              </a:p>
            </p:txBody>
          </p:sp>
          <p:sp>
            <p:nvSpPr>
              <p:cNvPr id="55323" name="Rectangle 32"/>
              <p:cNvSpPr>
                <a:spLocks noChangeArrowheads="1"/>
              </p:cNvSpPr>
              <p:nvPr/>
            </p:nvSpPr>
            <p:spPr bwMode="auto">
              <a:xfrm>
                <a:off x="3026" y="2156"/>
                <a:ext cx="56" cy="74"/>
              </a:xfrm>
              <a:prstGeom prst="rect">
                <a:avLst/>
              </a:prstGeom>
              <a:solidFill>
                <a:schemeClr val="accent1"/>
              </a:solidFill>
              <a:ln w="9525">
                <a:solidFill>
                  <a:schemeClr val="tx1"/>
                </a:solidFill>
                <a:miter lim="800000"/>
                <a:headEnd/>
                <a:tailEnd/>
              </a:ln>
            </p:spPr>
            <p:txBody>
              <a:bodyPr wrap="none" anchor="ctr"/>
              <a:lstStyle/>
              <a:p>
                <a:endParaRPr lang="en-US" sz="1800">
                  <a:latin typeface="Arial" charset="0"/>
                  <a:cs typeface="Arial" charset="0"/>
                </a:endParaRPr>
              </a:p>
            </p:txBody>
          </p:sp>
          <p:sp>
            <p:nvSpPr>
              <p:cNvPr id="55324" name="Rectangle 33"/>
              <p:cNvSpPr>
                <a:spLocks noChangeArrowheads="1"/>
              </p:cNvSpPr>
              <p:nvPr/>
            </p:nvSpPr>
            <p:spPr bwMode="auto">
              <a:xfrm>
                <a:off x="2924" y="2112"/>
                <a:ext cx="53" cy="61"/>
              </a:xfrm>
              <a:prstGeom prst="rect">
                <a:avLst/>
              </a:prstGeom>
              <a:solidFill>
                <a:schemeClr val="accent1"/>
              </a:solidFill>
              <a:ln w="9525">
                <a:solidFill>
                  <a:schemeClr val="tx1"/>
                </a:solidFill>
                <a:miter lim="800000"/>
                <a:headEnd/>
                <a:tailEnd/>
              </a:ln>
            </p:spPr>
            <p:txBody>
              <a:bodyPr wrap="none" anchor="ctr"/>
              <a:lstStyle/>
              <a:p>
                <a:endParaRPr lang="en-US" sz="1800">
                  <a:latin typeface="Arial" charset="0"/>
                  <a:cs typeface="Arial" charset="0"/>
                </a:endParaRPr>
              </a:p>
            </p:txBody>
          </p:sp>
          <p:sp>
            <p:nvSpPr>
              <p:cNvPr id="55325" name="AutoShape 34"/>
              <p:cNvSpPr>
                <a:spLocks noChangeArrowheads="1"/>
              </p:cNvSpPr>
              <p:nvPr/>
            </p:nvSpPr>
            <p:spPr bwMode="auto">
              <a:xfrm>
                <a:off x="3088" y="2186"/>
                <a:ext cx="25" cy="15"/>
              </a:xfrm>
              <a:prstGeom prst="rightArrow">
                <a:avLst>
                  <a:gd name="adj1" fmla="val 50000"/>
                  <a:gd name="adj2" fmla="val 41667"/>
                </a:avLst>
              </a:prstGeom>
              <a:solidFill>
                <a:schemeClr val="accent1"/>
              </a:solidFill>
              <a:ln w="9525">
                <a:solidFill>
                  <a:schemeClr val="tx1"/>
                </a:solidFill>
                <a:miter lim="800000"/>
                <a:headEnd/>
                <a:tailEnd/>
              </a:ln>
            </p:spPr>
            <p:txBody>
              <a:bodyPr wrap="none" anchor="ctr"/>
              <a:lstStyle/>
              <a:p>
                <a:pPr algn="l"/>
                <a:endParaRPr lang="en-US" sz="1800">
                  <a:latin typeface="Arial" charset="0"/>
                  <a:cs typeface="Arial" charset="0"/>
                </a:endParaRPr>
              </a:p>
            </p:txBody>
          </p:sp>
          <p:sp>
            <p:nvSpPr>
              <p:cNvPr id="55326" name="AutoShape 35"/>
              <p:cNvSpPr>
                <a:spLocks noChangeArrowheads="1"/>
              </p:cNvSpPr>
              <p:nvPr/>
            </p:nvSpPr>
            <p:spPr bwMode="auto">
              <a:xfrm>
                <a:off x="2894" y="2134"/>
                <a:ext cx="24" cy="15"/>
              </a:xfrm>
              <a:prstGeom prst="rightArrow">
                <a:avLst>
                  <a:gd name="adj1" fmla="val 50000"/>
                  <a:gd name="adj2" fmla="val 40000"/>
                </a:avLst>
              </a:prstGeom>
              <a:solidFill>
                <a:schemeClr val="accent1"/>
              </a:solidFill>
              <a:ln w="9525">
                <a:solidFill>
                  <a:schemeClr val="tx1"/>
                </a:solidFill>
                <a:miter lim="800000"/>
                <a:headEnd/>
                <a:tailEnd/>
              </a:ln>
            </p:spPr>
            <p:txBody>
              <a:bodyPr wrap="none" anchor="ctr"/>
              <a:lstStyle/>
              <a:p>
                <a:pPr algn="l"/>
                <a:endParaRPr lang="en-US" sz="1800">
                  <a:latin typeface="Arial" charset="0"/>
                  <a:cs typeface="Arial" charset="0"/>
                </a:endParaRPr>
              </a:p>
            </p:txBody>
          </p:sp>
          <p:sp>
            <p:nvSpPr>
              <p:cNvPr id="55327" name="AutoShape 36"/>
              <p:cNvSpPr>
                <a:spLocks noChangeArrowheads="1"/>
              </p:cNvSpPr>
              <p:nvPr/>
            </p:nvSpPr>
            <p:spPr bwMode="auto">
              <a:xfrm>
                <a:off x="2844" y="2112"/>
                <a:ext cx="43" cy="61"/>
              </a:xfrm>
              <a:prstGeom prst="foldedCorner">
                <a:avLst>
                  <a:gd name="adj" fmla="val 12500"/>
                </a:avLst>
              </a:prstGeom>
              <a:solidFill>
                <a:schemeClr val="accent1"/>
              </a:solidFill>
              <a:ln w="9525">
                <a:solidFill>
                  <a:schemeClr val="tx1"/>
                </a:solidFill>
                <a:round/>
                <a:headEnd/>
                <a:tailEnd/>
              </a:ln>
            </p:spPr>
            <p:txBody>
              <a:bodyPr wrap="none" anchor="ctr"/>
              <a:lstStyle/>
              <a:p>
                <a:endParaRPr lang="en-US" sz="1800">
                  <a:latin typeface="Arial" charset="0"/>
                  <a:cs typeface="Arial" charset="0"/>
                </a:endParaRPr>
              </a:p>
            </p:txBody>
          </p:sp>
          <p:sp>
            <p:nvSpPr>
              <p:cNvPr id="55328" name="Rectangle 37"/>
              <p:cNvSpPr>
                <a:spLocks noChangeArrowheads="1"/>
              </p:cNvSpPr>
              <p:nvPr/>
            </p:nvSpPr>
            <p:spPr bwMode="auto">
              <a:xfrm>
                <a:off x="2832" y="2064"/>
                <a:ext cx="336" cy="288"/>
              </a:xfrm>
              <a:prstGeom prst="rect">
                <a:avLst/>
              </a:prstGeom>
              <a:noFill/>
              <a:ln w="12700">
                <a:solidFill>
                  <a:schemeClr val="tx1"/>
                </a:solidFill>
                <a:miter lim="800000"/>
                <a:headEnd/>
                <a:tailEnd/>
              </a:ln>
            </p:spPr>
            <p:txBody>
              <a:bodyPr wrap="none" anchor="ctr"/>
              <a:lstStyle/>
              <a:p>
                <a:pPr algn="l"/>
                <a:endParaRPr lang="en-US" sz="1800">
                  <a:latin typeface="Arial" charset="0"/>
                  <a:cs typeface="Arial" charset="0"/>
                </a:endParaRPr>
              </a:p>
            </p:txBody>
          </p:sp>
        </p:grpSp>
        <p:sp>
          <p:nvSpPr>
            <p:cNvPr id="55330" name="Text Box 26"/>
            <p:cNvSpPr txBox="1">
              <a:spLocks noChangeArrowheads="1"/>
            </p:cNvSpPr>
            <p:nvPr/>
          </p:nvSpPr>
          <p:spPr bwMode="auto">
            <a:xfrm>
              <a:off x="3505200" y="2819400"/>
              <a:ext cx="1524000" cy="304800"/>
            </a:xfrm>
            <a:prstGeom prst="rect">
              <a:avLst/>
            </a:prstGeom>
            <a:noFill/>
            <a:ln w="9525">
              <a:noFill/>
              <a:miter lim="800000"/>
              <a:headEnd/>
              <a:tailEnd/>
            </a:ln>
          </p:spPr>
          <p:txBody>
            <a:bodyPr>
              <a:spAutoFit/>
            </a:bodyPr>
            <a:lstStyle/>
            <a:p>
              <a:pPr>
                <a:spcBef>
                  <a:spcPct val="50000"/>
                </a:spcBef>
              </a:pPr>
              <a:r>
                <a:rPr lang="en-US" sz="1400">
                  <a:latin typeface="Arial" charset="0"/>
                  <a:cs typeface="Arial" charset="0"/>
                </a:rPr>
                <a:t>Batch Processor</a:t>
              </a:r>
            </a:p>
          </p:txBody>
        </p:sp>
      </p:grpSp>
      <p:sp>
        <p:nvSpPr>
          <p:cNvPr id="32" name="Title 31"/>
          <p:cNvSpPr>
            <a:spLocks noGrp="1"/>
          </p:cNvSpPr>
          <p:nvPr>
            <p:ph type="title"/>
          </p:nvPr>
        </p:nvSpPr>
        <p:spPr/>
        <p:txBody>
          <a:bodyPr>
            <a:noAutofit/>
          </a:bodyPr>
          <a:lstStyle/>
          <a:p>
            <a:r>
              <a:rPr lang="en-US" sz="2600" dirty="0" smtClean="0"/>
              <a:t>Scheduled Report Server</a:t>
            </a:r>
            <a:br>
              <a:rPr lang="en-US" sz="2600" dirty="0" smtClean="0"/>
            </a:br>
            <a:r>
              <a:rPr lang="en-US" sz="2600" dirty="0" smtClean="0"/>
              <a:t>Batch Processor – More Realistic Design Picture </a:t>
            </a:r>
            <a:endParaRPr lang="en-US" sz="2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Group 74"/>
          <p:cNvGrpSpPr/>
          <p:nvPr/>
        </p:nvGrpSpPr>
        <p:grpSpPr>
          <a:xfrm>
            <a:off x="494908" y="1295400"/>
            <a:ext cx="8153400" cy="4572000"/>
            <a:chOff x="228600" y="1828800"/>
            <a:chExt cx="8153400" cy="4572000"/>
          </a:xfrm>
        </p:grpSpPr>
        <p:grpSp>
          <p:nvGrpSpPr>
            <p:cNvPr id="47143" name="Group 39"/>
            <p:cNvGrpSpPr>
              <a:grpSpLocks/>
            </p:cNvGrpSpPr>
            <p:nvPr/>
          </p:nvGrpSpPr>
          <p:grpSpPr bwMode="auto">
            <a:xfrm>
              <a:off x="762000" y="2209800"/>
              <a:ext cx="2057400" cy="1447800"/>
              <a:chOff x="432" y="1008"/>
              <a:chExt cx="3984" cy="2784"/>
            </a:xfrm>
          </p:grpSpPr>
          <p:sp>
            <p:nvSpPr>
              <p:cNvPr id="47106" name="Rectangle 2"/>
              <p:cNvSpPr>
                <a:spLocks noChangeArrowheads="1"/>
              </p:cNvSpPr>
              <p:nvPr/>
            </p:nvSpPr>
            <p:spPr bwMode="auto">
              <a:xfrm>
                <a:off x="432" y="1008"/>
                <a:ext cx="3984" cy="2784"/>
              </a:xfrm>
              <a:prstGeom prst="rect">
                <a:avLst/>
              </a:prstGeom>
              <a:solidFill>
                <a:schemeClr val="bg1"/>
              </a:solidFill>
              <a:ln w="28575">
                <a:solidFill>
                  <a:schemeClr val="tx1"/>
                </a:solidFill>
                <a:miter lim="800000"/>
                <a:headEnd/>
                <a:tailEnd/>
              </a:ln>
              <a:effectLst/>
            </p:spPr>
            <p:txBody>
              <a:bodyPr wrap="none" anchor="ctr"/>
              <a:lstStyle/>
              <a:p>
                <a:endParaRPr lang="en-US">
                  <a:latin typeface="+mj-lt"/>
                </a:endParaRPr>
              </a:p>
            </p:txBody>
          </p:sp>
          <p:grpSp>
            <p:nvGrpSpPr>
              <p:cNvPr id="47122" name="Group 18"/>
              <p:cNvGrpSpPr>
                <a:grpSpLocks/>
              </p:cNvGrpSpPr>
              <p:nvPr/>
            </p:nvGrpSpPr>
            <p:grpSpPr bwMode="auto">
              <a:xfrm>
                <a:off x="1901" y="2025"/>
                <a:ext cx="851" cy="750"/>
                <a:chOff x="720" y="864"/>
                <a:chExt cx="4080" cy="2688"/>
              </a:xfrm>
            </p:grpSpPr>
            <p:sp>
              <p:nvSpPr>
                <p:cNvPr id="47123" name="Rectangle 19"/>
                <p:cNvSpPr>
                  <a:spLocks noChangeArrowheads="1"/>
                </p:cNvSpPr>
                <p:nvPr/>
              </p:nvSpPr>
              <p:spPr bwMode="auto">
                <a:xfrm>
                  <a:off x="720" y="864"/>
                  <a:ext cx="4080" cy="2688"/>
                </a:xfrm>
                <a:prstGeom prst="rect">
                  <a:avLst/>
                </a:prstGeom>
                <a:solidFill>
                  <a:schemeClr val="bg1"/>
                </a:solidFill>
                <a:ln w="12700">
                  <a:solidFill>
                    <a:schemeClr val="tx1"/>
                  </a:solidFill>
                  <a:miter lim="800000"/>
                  <a:headEnd/>
                  <a:tailEnd/>
                </a:ln>
                <a:effectLst/>
              </p:spPr>
              <p:txBody>
                <a:bodyPr wrap="none" anchor="ctr"/>
                <a:lstStyle/>
                <a:p>
                  <a:endParaRPr lang="en-US">
                    <a:latin typeface="+mj-lt"/>
                  </a:endParaRPr>
                </a:p>
              </p:txBody>
            </p:sp>
            <p:sp>
              <p:nvSpPr>
                <p:cNvPr id="47124" name="Rectangle 20"/>
                <p:cNvSpPr>
                  <a:spLocks noChangeArrowheads="1"/>
                </p:cNvSpPr>
                <p:nvPr/>
              </p:nvSpPr>
              <p:spPr bwMode="auto">
                <a:xfrm>
                  <a:off x="1056" y="1008"/>
                  <a:ext cx="1056" cy="816"/>
                </a:xfrm>
                <a:prstGeom prst="rect">
                  <a:avLst/>
                </a:prstGeom>
                <a:solidFill>
                  <a:schemeClr val="accent1"/>
                </a:solidFill>
                <a:ln w="12700">
                  <a:solidFill>
                    <a:schemeClr val="tx1"/>
                  </a:solidFill>
                  <a:miter lim="800000"/>
                  <a:headEnd/>
                  <a:tailEnd/>
                </a:ln>
                <a:effectLst/>
              </p:spPr>
              <p:txBody>
                <a:bodyPr wrap="none" anchor="ctr"/>
                <a:lstStyle/>
                <a:p>
                  <a:endParaRPr lang="en-US" sz="1800">
                    <a:latin typeface="+mj-lt"/>
                    <a:cs typeface="Arial" charset="0"/>
                  </a:endParaRPr>
                </a:p>
              </p:txBody>
            </p:sp>
            <p:sp>
              <p:nvSpPr>
                <p:cNvPr id="47125" name="Rectangle 21"/>
                <p:cNvSpPr>
                  <a:spLocks noChangeArrowheads="1"/>
                </p:cNvSpPr>
                <p:nvPr/>
              </p:nvSpPr>
              <p:spPr bwMode="auto">
                <a:xfrm>
                  <a:off x="1056" y="2352"/>
                  <a:ext cx="1056" cy="816"/>
                </a:xfrm>
                <a:prstGeom prst="rect">
                  <a:avLst/>
                </a:prstGeom>
                <a:solidFill>
                  <a:schemeClr val="accent1"/>
                </a:solidFill>
                <a:ln w="12700">
                  <a:solidFill>
                    <a:schemeClr val="tx1"/>
                  </a:solidFill>
                  <a:miter lim="800000"/>
                  <a:headEnd/>
                  <a:tailEnd/>
                </a:ln>
                <a:effectLst/>
              </p:spPr>
              <p:txBody>
                <a:bodyPr wrap="none" anchor="ctr"/>
                <a:lstStyle/>
                <a:p>
                  <a:endParaRPr lang="en-US" sz="1800">
                    <a:latin typeface="+mj-lt"/>
                    <a:cs typeface="Arial" charset="0"/>
                  </a:endParaRPr>
                </a:p>
              </p:txBody>
            </p:sp>
            <p:sp>
              <p:nvSpPr>
                <p:cNvPr id="47126" name="Rectangle 22"/>
                <p:cNvSpPr>
                  <a:spLocks noChangeArrowheads="1"/>
                </p:cNvSpPr>
                <p:nvPr/>
              </p:nvSpPr>
              <p:spPr bwMode="auto">
                <a:xfrm>
                  <a:off x="3456" y="1008"/>
                  <a:ext cx="1056" cy="816"/>
                </a:xfrm>
                <a:prstGeom prst="rect">
                  <a:avLst/>
                </a:prstGeom>
                <a:solidFill>
                  <a:schemeClr val="accent1"/>
                </a:solidFill>
                <a:ln w="12700">
                  <a:solidFill>
                    <a:schemeClr val="tx1"/>
                  </a:solidFill>
                  <a:miter lim="800000"/>
                  <a:headEnd/>
                  <a:tailEnd/>
                </a:ln>
                <a:effectLst/>
              </p:spPr>
              <p:txBody>
                <a:bodyPr wrap="none" anchor="ctr"/>
                <a:lstStyle/>
                <a:p>
                  <a:endParaRPr lang="en-US" sz="1800">
                    <a:latin typeface="+mj-lt"/>
                    <a:cs typeface="Arial" charset="0"/>
                  </a:endParaRPr>
                </a:p>
              </p:txBody>
            </p:sp>
            <p:sp>
              <p:nvSpPr>
                <p:cNvPr id="47127" name="AutoShape 23"/>
                <p:cNvSpPr>
                  <a:spLocks noChangeArrowheads="1"/>
                </p:cNvSpPr>
                <p:nvPr/>
              </p:nvSpPr>
              <p:spPr bwMode="auto">
                <a:xfrm>
                  <a:off x="2304" y="1278"/>
                  <a:ext cx="912" cy="162"/>
                </a:xfrm>
                <a:prstGeom prst="rightArrow">
                  <a:avLst>
                    <a:gd name="adj1" fmla="val 50000"/>
                    <a:gd name="adj2" fmla="val 140741"/>
                  </a:avLst>
                </a:prstGeom>
                <a:solidFill>
                  <a:schemeClr val="accent1"/>
                </a:solidFill>
                <a:ln w="12700">
                  <a:solidFill>
                    <a:schemeClr val="tx1"/>
                  </a:solidFill>
                  <a:miter lim="800000"/>
                  <a:headEnd/>
                  <a:tailEnd/>
                </a:ln>
                <a:effectLst/>
              </p:spPr>
              <p:txBody>
                <a:bodyPr wrap="none" anchor="ctr"/>
                <a:lstStyle/>
                <a:p>
                  <a:endParaRPr lang="en-US">
                    <a:latin typeface="+mj-lt"/>
                  </a:endParaRPr>
                </a:p>
              </p:txBody>
            </p:sp>
            <p:sp>
              <p:nvSpPr>
                <p:cNvPr id="47128" name="AutoShape 24"/>
                <p:cNvSpPr>
                  <a:spLocks noChangeArrowheads="1"/>
                </p:cNvSpPr>
                <p:nvPr/>
              </p:nvSpPr>
              <p:spPr bwMode="auto">
                <a:xfrm>
                  <a:off x="2160" y="2544"/>
                  <a:ext cx="528" cy="162"/>
                </a:xfrm>
                <a:prstGeom prst="rightArrow">
                  <a:avLst>
                    <a:gd name="adj1" fmla="val 50000"/>
                    <a:gd name="adj2" fmla="val 81481"/>
                  </a:avLst>
                </a:prstGeom>
                <a:solidFill>
                  <a:schemeClr val="accent1"/>
                </a:solidFill>
                <a:ln w="12700">
                  <a:solidFill>
                    <a:schemeClr val="tx1"/>
                  </a:solidFill>
                  <a:miter lim="800000"/>
                  <a:headEnd/>
                  <a:tailEnd/>
                </a:ln>
                <a:effectLst/>
              </p:spPr>
              <p:txBody>
                <a:bodyPr wrap="none" anchor="ctr"/>
                <a:lstStyle/>
                <a:p>
                  <a:endParaRPr lang="en-US">
                    <a:latin typeface="+mj-lt"/>
                  </a:endParaRPr>
                </a:p>
              </p:txBody>
            </p:sp>
            <p:sp>
              <p:nvSpPr>
                <p:cNvPr id="47129" name="AutoShape 25"/>
                <p:cNvSpPr>
                  <a:spLocks noChangeArrowheads="1"/>
                </p:cNvSpPr>
                <p:nvPr/>
              </p:nvSpPr>
              <p:spPr bwMode="auto">
                <a:xfrm>
                  <a:off x="1200" y="1872"/>
                  <a:ext cx="528" cy="432"/>
                </a:xfrm>
                <a:prstGeom prst="curvedUpArrow">
                  <a:avLst>
                    <a:gd name="adj1" fmla="val 24444"/>
                    <a:gd name="adj2" fmla="val 48889"/>
                    <a:gd name="adj3" fmla="val 33333"/>
                  </a:avLst>
                </a:prstGeom>
                <a:solidFill>
                  <a:schemeClr val="accent1"/>
                </a:solidFill>
                <a:ln w="12700">
                  <a:solidFill>
                    <a:schemeClr val="tx1"/>
                  </a:solidFill>
                  <a:miter lim="800000"/>
                  <a:headEnd/>
                  <a:tailEnd/>
                </a:ln>
                <a:effectLst/>
              </p:spPr>
              <p:txBody>
                <a:bodyPr wrap="none" anchor="ctr"/>
                <a:lstStyle/>
                <a:p>
                  <a:endParaRPr lang="en-US">
                    <a:latin typeface="+mj-lt"/>
                  </a:endParaRPr>
                </a:p>
              </p:txBody>
            </p:sp>
            <p:sp>
              <p:nvSpPr>
                <p:cNvPr id="47130" name="AutoShape 26"/>
                <p:cNvSpPr>
                  <a:spLocks noChangeArrowheads="1"/>
                </p:cNvSpPr>
                <p:nvPr/>
              </p:nvSpPr>
              <p:spPr bwMode="auto">
                <a:xfrm>
                  <a:off x="2736" y="2304"/>
                  <a:ext cx="816" cy="960"/>
                </a:xfrm>
                <a:prstGeom prst="can">
                  <a:avLst>
                    <a:gd name="adj" fmla="val 29412"/>
                  </a:avLst>
                </a:prstGeom>
                <a:solidFill>
                  <a:schemeClr val="accent1"/>
                </a:solidFill>
                <a:ln w="12700">
                  <a:solidFill>
                    <a:schemeClr val="tx1"/>
                  </a:solidFill>
                  <a:round/>
                  <a:headEnd/>
                  <a:tailEnd/>
                </a:ln>
                <a:effectLst/>
              </p:spPr>
              <p:txBody>
                <a:bodyPr wrap="none" anchor="ctr"/>
                <a:lstStyle/>
                <a:p>
                  <a:endParaRPr lang="en-US" sz="1800">
                    <a:latin typeface="+mj-lt"/>
                    <a:cs typeface="Arial" charset="0"/>
                  </a:endParaRPr>
                </a:p>
              </p:txBody>
            </p:sp>
            <p:sp>
              <p:nvSpPr>
                <p:cNvPr id="47131" name="AutoShape 27"/>
                <p:cNvSpPr>
                  <a:spLocks noChangeArrowheads="1"/>
                </p:cNvSpPr>
                <p:nvPr/>
              </p:nvSpPr>
              <p:spPr bwMode="auto">
                <a:xfrm rot="10800000">
                  <a:off x="2160" y="2718"/>
                  <a:ext cx="528" cy="162"/>
                </a:xfrm>
                <a:prstGeom prst="rightArrow">
                  <a:avLst>
                    <a:gd name="adj1" fmla="val 50000"/>
                    <a:gd name="adj2" fmla="val 81481"/>
                  </a:avLst>
                </a:prstGeom>
                <a:solidFill>
                  <a:schemeClr val="accent1"/>
                </a:solidFill>
                <a:ln w="12700">
                  <a:solidFill>
                    <a:schemeClr val="tx1"/>
                  </a:solidFill>
                  <a:miter lim="800000"/>
                  <a:headEnd/>
                  <a:tailEnd/>
                </a:ln>
                <a:effectLst/>
              </p:spPr>
              <p:txBody>
                <a:bodyPr wrap="none" anchor="ctr"/>
                <a:lstStyle/>
                <a:p>
                  <a:endParaRPr lang="en-US">
                    <a:latin typeface="+mj-lt"/>
                  </a:endParaRPr>
                </a:p>
              </p:txBody>
            </p:sp>
          </p:grpSp>
          <p:sp>
            <p:nvSpPr>
              <p:cNvPr id="47132" name="Rectangle 28"/>
              <p:cNvSpPr>
                <a:spLocks noChangeArrowheads="1"/>
              </p:cNvSpPr>
              <p:nvPr/>
            </p:nvSpPr>
            <p:spPr bwMode="auto">
              <a:xfrm>
                <a:off x="548" y="2025"/>
                <a:ext cx="851" cy="750"/>
              </a:xfrm>
              <a:prstGeom prst="rect">
                <a:avLst/>
              </a:prstGeom>
              <a:solidFill>
                <a:schemeClr val="accent1"/>
              </a:solidFill>
              <a:ln w="9525">
                <a:solidFill>
                  <a:schemeClr val="tx1"/>
                </a:solidFill>
                <a:miter lim="800000"/>
                <a:headEnd/>
                <a:tailEnd/>
              </a:ln>
              <a:effectLst/>
            </p:spPr>
            <p:txBody>
              <a:bodyPr wrap="none" anchor="ctr"/>
              <a:lstStyle/>
              <a:p>
                <a:endParaRPr lang="en-US" sz="1800">
                  <a:latin typeface="+mj-lt"/>
                  <a:cs typeface="Arial" charset="0"/>
                </a:endParaRPr>
              </a:p>
            </p:txBody>
          </p:sp>
          <p:sp>
            <p:nvSpPr>
              <p:cNvPr id="47133" name="Rectangle 29"/>
              <p:cNvSpPr>
                <a:spLocks noChangeArrowheads="1"/>
              </p:cNvSpPr>
              <p:nvPr/>
            </p:nvSpPr>
            <p:spPr bwMode="auto">
              <a:xfrm>
                <a:off x="3410" y="1140"/>
                <a:ext cx="851" cy="752"/>
              </a:xfrm>
              <a:prstGeom prst="rect">
                <a:avLst/>
              </a:prstGeom>
              <a:solidFill>
                <a:schemeClr val="accent1"/>
              </a:solidFill>
              <a:ln w="9525">
                <a:solidFill>
                  <a:schemeClr val="tx1"/>
                </a:solidFill>
                <a:miter lim="800000"/>
                <a:headEnd/>
                <a:tailEnd/>
              </a:ln>
              <a:effectLst/>
            </p:spPr>
            <p:txBody>
              <a:bodyPr wrap="none" anchor="ctr"/>
              <a:lstStyle/>
              <a:p>
                <a:endParaRPr lang="en-US" sz="1800">
                  <a:latin typeface="+mj-lt"/>
                  <a:cs typeface="Arial" charset="0"/>
                </a:endParaRPr>
              </a:p>
            </p:txBody>
          </p:sp>
          <p:sp>
            <p:nvSpPr>
              <p:cNvPr id="47134" name="Rectangle 30"/>
              <p:cNvSpPr>
                <a:spLocks noChangeArrowheads="1"/>
              </p:cNvSpPr>
              <p:nvPr/>
            </p:nvSpPr>
            <p:spPr bwMode="auto">
              <a:xfrm>
                <a:off x="3410" y="2025"/>
                <a:ext cx="851" cy="750"/>
              </a:xfrm>
              <a:prstGeom prst="rect">
                <a:avLst/>
              </a:prstGeom>
              <a:solidFill>
                <a:schemeClr val="accent1"/>
              </a:solidFill>
              <a:ln w="9525">
                <a:solidFill>
                  <a:schemeClr val="tx1"/>
                </a:solidFill>
                <a:miter lim="800000"/>
                <a:headEnd/>
                <a:tailEnd/>
              </a:ln>
              <a:effectLst/>
            </p:spPr>
            <p:txBody>
              <a:bodyPr wrap="none" anchor="ctr"/>
              <a:lstStyle/>
              <a:p>
                <a:endParaRPr lang="en-US" sz="1800">
                  <a:latin typeface="+mj-lt"/>
                  <a:cs typeface="Arial" charset="0"/>
                </a:endParaRPr>
              </a:p>
            </p:txBody>
          </p:sp>
          <p:sp>
            <p:nvSpPr>
              <p:cNvPr id="47135" name="Rectangle 31"/>
              <p:cNvSpPr>
                <a:spLocks noChangeArrowheads="1"/>
              </p:cNvSpPr>
              <p:nvPr/>
            </p:nvSpPr>
            <p:spPr bwMode="auto">
              <a:xfrm>
                <a:off x="3410" y="2908"/>
                <a:ext cx="851" cy="752"/>
              </a:xfrm>
              <a:prstGeom prst="rect">
                <a:avLst/>
              </a:prstGeom>
              <a:solidFill>
                <a:schemeClr val="accent1"/>
              </a:solidFill>
              <a:ln w="9525">
                <a:solidFill>
                  <a:schemeClr val="tx1"/>
                </a:solidFill>
                <a:miter lim="800000"/>
                <a:headEnd/>
                <a:tailEnd/>
              </a:ln>
              <a:effectLst/>
            </p:spPr>
            <p:txBody>
              <a:bodyPr wrap="none" anchor="ctr"/>
              <a:lstStyle/>
              <a:p>
                <a:endParaRPr lang="en-US" sz="1800">
                  <a:latin typeface="+mj-lt"/>
                  <a:cs typeface="Arial" charset="0"/>
                </a:endParaRPr>
              </a:p>
            </p:txBody>
          </p:sp>
          <p:sp>
            <p:nvSpPr>
              <p:cNvPr id="47136" name="AutoShape 32"/>
              <p:cNvSpPr>
                <a:spLocks noChangeArrowheads="1"/>
              </p:cNvSpPr>
              <p:nvPr/>
            </p:nvSpPr>
            <p:spPr bwMode="auto">
              <a:xfrm>
                <a:off x="1476" y="2334"/>
                <a:ext cx="349" cy="148"/>
              </a:xfrm>
              <a:prstGeom prst="rightArrow">
                <a:avLst>
                  <a:gd name="adj1" fmla="val 50000"/>
                  <a:gd name="adj2" fmla="val 58953"/>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47137" name="AutoShape 33"/>
              <p:cNvSpPr>
                <a:spLocks noChangeArrowheads="1"/>
              </p:cNvSpPr>
              <p:nvPr/>
            </p:nvSpPr>
            <p:spPr bwMode="auto">
              <a:xfrm>
                <a:off x="2869" y="2318"/>
                <a:ext cx="464" cy="148"/>
              </a:xfrm>
              <a:prstGeom prst="rightArrow">
                <a:avLst>
                  <a:gd name="adj1" fmla="val 50000"/>
                  <a:gd name="adj2" fmla="val 78378"/>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47138" name="AutoShape 34"/>
              <p:cNvSpPr>
                <a:spLocks noChangeArrowheads="1"/>
              </p:cNvSpPr>
              <p:nvPr/>
            </p:nvSpPr>
            <p:spPr bwMode="auto">
              <a:xfrm rot="2199823">
                <a:off x="2854" y="2671"/>
                <a:ext cx="502" cy="149"/>
              </a:xfrm>
              <a:prstGeom prst="rightArrow">
                <a:avLst>
                  <a:gd name="adj1" fmla="val 50000"/>
                  <a:gd name="adj2" fmla="val 84228"/>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47139" name="AutoShape 35"/>
              <p:cNvSpPr>
                <a:spLocks noChangeArrowheads="1"/>
              </p:cNvSpPr>
              <p:nvPr/>
            </p:nvSpPr>
            <p:spPr bwMode="auto">
              <a:xfrm rot="-2195466">
                <a:off x="2854" y="1927"/>
                <a:ext cx="502" cy="149"/>
              </a:xfrm>
              <a:prstGeom prst="rightArrow">
                <a:avLst>
                  <a:gd name="adj1" fmla="val 50000"/>
                  <a:gd name="adj2" fmla="val 84228"/>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grpSp>
        <p:grpSp>
          <p:nvGrpSpPr>
            <p:cNvPr id="47144" name="Group 40"/>
            <p:cNvGrpSpPr>
              <a:grpSpLocks/>
            </p:cNvGrpSpPr>
            <p:nvPr/>
          </p:nvGrpSpPr>
          <p:grpSpPr bwMode="auto">
            <a:xfrm>
              <a:off x="3581400" y="2209800"/>
              <a:ext cx="2057400" cy="1447800"/>
              <a:chOff x="432" y="1008"/>
              <a:chExt cx="3984" cy="2784"/>
            </a:xfrm>
          </p:grpSpPr>
          <p:sp>
            <p:nvSpPr>
              <p:cNvPr id="47145" name="Rectangle 41"/>
              <p:cNvSpPr>
                <a:spLocks noChangeArrowheads="1"/>
              </p:cNvSpPr>
              <p:nvPr/>
            </p:nvSpPr>
            <p:spPr bwMode="auto">
              <a:xfrm>
                <a:off x="432" y="1008"/>
                <a:ext cx="3984" cy="2784"/>
              </a:xfrm>
              <a:prstGeom prst="rect">
                <a:avLst/>
              </a:prstGeom>
              <a:solidFill>
                <a:schemeClr val="bg1"/>
              </a:solidFill>
              <a:ln w="28575">
                <a:solidFill>
                  <a:schemeClr val="tx1"/>
                </a:solidFill>
                <a:miter lim="800000"/>
                <a:headEnd/>
                <a:tailEnd/>
              </a:ln>
              <a:effectLst/>
            </p:spPr>
            <p:txBody>
              <a:bodyPr wrap="none" anchor="ctr"/>
              <a:lstStyle/>
              <a:p>
                <a:endParaRPr lang="en-US">
                  <a:latin typeface="+mj-lt"/>
                </a:endParaRPr>
              </a:p>
            </p:txBody>
          </p:sp>
          <p:grpSp>
            <p:nvGrpSpPr>
              <p:cNvPr id="47146" name="Group 42"/>
              <p:cNvGrpSpPr>
                <a:grpSpLocks/>
              </p:cNvGrpSpPr>
              <p:nvPr/>
            </p:nvGrpSpPr>
            <p:grpSpPr bwMode="auto">
              <a:xfrm>
                <a:off x="1901" y="2025"/>
                <a:ext cx="851" cy="750"/>
                <a:chOff x="720" y="864"/>
                <a:chExt cx="4080" cy="2688"/>
              </a:xfrm>
            </p:grpSpPr>
            <p:sp>
              <p:nvSpPr>
                <p:cNvPr id="47147" name="Rectangle 43"/>
                <p:cNvSpPr>
                  <a:spLocks noChangeArrowheads="1"/>
                </p:cNvSpPr>
                <p:nvPr/>
              </p:nvSpPr>
              <p:spPr bwMode="auto">
                <a:xfrm>
                  <a:off x="720" y="864"/>
                  <a:ext cx="4080" cy="2688"/>
                </a:xfrm>
                <a:prstGeom prst="rect">
                  <a:avLst/>
                </a:prstGeom>
                <a:solidFill>
                  <a:schemeClr val="bg1"/>
                </a:solidFill>
                <a:ln w="12700">
                  <a:solidFill>
                    <a:schemeClr val="tx1"/>
                  </a:solidFill>
                  <a:miter lim="800000"/>
                  <a:headEnd/>
                  <a:tailEnd/>
                </a:ln>
                <a:effectLst/>
              </p:spPr>
              <p:txBody>
                <a:bodyPr wrap="none" anchor="ctr"/>
                <a:lstStyle/>
                <a:p>
                  <a:endParaRPr lang="en-US">
                    <a:latin typeface="+mj-lt"/>
                  </a:endParaRPr>
                </a:p>
              </p:txBody>
            </p:sp>
            <p:sp>
              <p:nvSpPr>
                <p:cNvPr id="47148" name="Rectangle 44"/>
                <p:cNvSpPr>
                  <a:spLocks noChangeArrowheads="1"/>
                </p:cNvSpPr>
                <p:nvPr/>
              </p:nvSpPr>
              <p:spPr bwMode="auto">
                <a:xfrm>
                  <a:off x="1056" y="1008"/>
                  <a:ext cx="1056" cy="816"/>
                </a:xfrm>
                <a:prstGeom prst="rect">
                  <a:avLst/>
                </a:prstGeom>
                <a:solidFill>
                  <a:schemeClr val="accent1"/>
                </a:solidFill>
                <a:ln w="12700">
                  <a:solidFill>
                    <a:schemeClr val="tx1"/>
                  </a:solidFill>
                  <a:miter lim="800000"/>
                  <a:headEnd/>
                  <a:tailEnd/>
                </a:ln>
                <a:effectLst/>
              </p:spPr>
              <p:txBody>
                <a:bodyPr wrap="none" anchor="ctr"/>
                <a:lstStyle/>
                <a:p>
                  <a:endParaRPr lang="en-US" sz="1800">
                    <a:latin typeface="+mj-lt"/>
                    <a:cs typeface="Arial" charset="0"/>
                  </a:endParaRPr>
                </a:p>
              </p:txBody>
            </p:sp>
            <p:sp>
              <p:nvSpPr>
                <p:cNvPr id="47149" name="Rectangle 45"/>
                <p:cNvSpPr>
                  <a:spLocks noChangeArrowheads="1"/>
                </p:cNvSpPr>
                <p:nvPr/>
              </p:nvSpPr>
              <p:spPr bwMode="auto">
                <a:xfrm>
                  <a:off x="1056" y="2352"/>
                  <a:ext cx="1056" cy="816"/>
                </a:xfrm>
                <a:prstGeom prst="rect">
                  <a:avLst/>
                </a:prstGeom>
                <a:solidFill>
                  <a:schemeClr val="accent1"/>
                </a:solidFill>
                <a:ln w="12700">
                  <a:solidFill>
                    <a:schemeClr val="tx1"/>
                  </a:solidFill>
                  <a:miter lim="800000"/>
                  <a:headEnd/>
                  <a:tailEnd/>
                </a:ln>
                <a:effectLst/>
              </p:spPr>
              <p:txBody>
                <a:bodyPr wrap="none" anchor="ctr"/>
                <a:lstStyle/>
                <a:p>
                  <a:endParaRPr lang="en-US" sz="1800">
                    <a:latin typeface="+mj-lt"/>
                    <a:cs typeface="Arial" charset="0"/>
                  </a:endParaRPr>
                </a:p>
              </p:txBody>
            </p:sp>
            <p:sp>
              <p:nvSpPr>
                <p:cNvPr id="47150" name="Rectangle 46"/>
                <p:cNvSpPr>
                  <a:spLocks noChangeArrowheads="1"/>
                </p:cNvSpPr>
                <p:nvPr/>
              </p:nvSpPr>
              <p:spPr bwMode="auto">
                <a:xfrm>
                  <a:off x="3456" y="1008"/>
                  <a:ext cx="1056" cy="816"/>
                </a:xfrm>
                <a:prstGeom prst="rect">
                  <a:avLst/>
                </a:prstGeom>
                <a:solidFill>
                  <a:schemeClr val="accent1"/>
                </a:solidFill>
                <a:ln w="12700">
                  <a:solidFill>
                    <a:schemeClr val="tx1"/>
                  </a:solidFill>
                  <a:miter lim="800000"/>
                  <a:headEnd/>
                  <a:tailEnd/>
                </a:ln>
                <a:effectLst/>
              </p:spPr>
              <p:txBody>
                <a:bodyPr wrap="none" anchor="ctr"/>
                <a:lstStyle/>
                <a:p>
                  <a:endParaRPr lang="en-US" sz="1800">
                    <a:latin typeface="+mj-lt"/>
                    <a:cs typeface="Arial" charset="0"/>
                  </a:endParaRPr>
                </a:p>
              </p:txBody>
            </p:sp>
            <p:sp>
              <p:nvSpPr>
                <p:cNvPr id="47151" name="AutoShape 47"/>
                <p:cNvSpPr>
                  <a:spLocks noChangeArrowheads="1"/>
                </p:cNvSpPr>
                <p:nvPr/>
              </p:nvSpPr>
              <p:spPr bwMode="auto">
                <a:xfrm>
                  <a:off x="2304" y="1278"/>
                  <a:ext cx="912" cy="162"/>
                </a:xfrm>
                <a:prstGeom prst="rightArrow">
                  <a:avLst>
                    <a:gd name="adj1" fmla="val 50000"/>
                    <a:gd name="adj2" fmla="val 140741"/>
                  </a:avLst>
                </a:prstGeom>
                <a:solidFill>
                  <a:schemeClr val="accent1"/>
                </a:solidFill>
                <a:ln w="12700">
                  <a:solidFill>
                    <a:schemeClr val="tx1"/>
                  </a:solidFill>
                  <a:miter lim="800000"/>
                  <a:headEnd/>
                  <a:tailEnd/>
                </a:ln>
                <a:effectLst/>
              </p:spPr>
              <p:txBody>
                <a:bodyPr wrap="none" anchor="ctr"/>
                <a:lstStyle/>
                <a:p>
                  <a:endParaRPr lang="en-US">
                    <a:latin typeface="+mj-lt"/>
                  </a:endParaRPr>
                </a:p>
              </p:txBody>
            </p:sp>
            <p:sp>
              <p:nvSpPr>
                <p:cNvPr id="47152" name="AutoShape 48"/>
                <p:cNvSpPr>
                  <a:spLocks noChangeArrowheads="1"/>
                </p:cNvSpPr>
                <p:nvPr/>
              </p:nvSpPr>
              <p:spPr bwMode="auto">
                <a:xfrm>
                  <a:off x="2160" y="2544"/>
                  <a:ext cx="528" cy="162"/>
                </a:xfrm>
                <a:prstGeom prst="rightArrow">
                  <a:avLst>
                    <a:gd name="adj1" fmla="val 50000"/>
                    <a:gd name="adj2" fmla="val 81481"/>
                  </a:avLst>
                </a:prstGeom>
                <a:solidFill>
                  <a:schemeClr val="accent1"/>
                </a:solidFill>
                <a:ln w="12700">
                  <a:solidFill>
                    <a:schemeClr val="tx1"/>
                  </a:solidFill>
                  <a:miter lim="800000"/>
                  <a:headEnd/>
                  <a:tailEnd/>
                </a:ln>
                <a:effectLst/>
              </p:spPr>
              <p:txBody>
                <a:bodyPr wrap="none" anchor="ctr"/>
                <a:lstStyle/>
                <a:p>
                  <a:endParaRPr lang="en-US">
                    <a:latin typeface="+mj-lt"/>
                  </a:endParaRPr>
                </a:p>
              </p:txBody>
            </p:sp>
            <p:sp>
              <p:nvSpPr>
                <p:cNvPr id="47153" name="AutoShape 49"/>
                <p:cNvSpPr>
                  <a:spLocks noChangeArrowheads="1"/>
                </p:cNvSpPr>
                <p:nvPr/>
              </p:nvSpPr>
              <p:spPr bwMode="auto">
                <a:xfrm>
                  <a:off x="1200" y="1872"/>
                  <a:ext cx="528" cy="432"/>
                </a:xfrm>
                <a:prstGeom prst="curvedUpArrow">
                  <a:avLst>
                    <a:gd name="adj1" fmla="val 24444"/>
                    <a:gd name="adj2" fmla="val 48889"/>
                    <a:gd name="adj3" fmla="val 33333"/>
                  </a:avLst>
                </a:prstGeom>
                <a:solidFill>
                  <a:schemeClr val="accent1"/>
                </a:solidFill>
                <a:ln w="12700">
                  <a:solidFill>
                    <a:schemeClr val="tx1"/>
                  </a:solidFill>
                  <a:miter lim="800000"/>
                  <a:headEnd/>
                  <a:tailEnd/>
                </a:ln>
                <a:effectLst/>
              </p:spPr>
              <p:txBody>
                <a:bodyPr wrap="none" anchor="ctr"/>
                <a:lstStyle/>
                <a:p>
                  <a:endParaRPr lang="en-US">
                    <a:latin typeface="+mj-lt"/>
                  </a:endParaRPr>
                </a:p>
              </p:txBody>
            </p:sp>
            <p:sp>
              <p:nvSpPr>
                <p:cNvPr id="47154" name="AutoShape 50"/>
                <p:cNvSpPr>
                  <a:spLocks noChangeArrowheads="1"/>
                </p:cNvSpPr>
                <p:nvPr/>
              </p:nvSpPr>
              <p:spPr bwMode="auto">
                <a:xfrm>
                  <a:off x="2736" y="2304"/>
                  <a:ext cx="816" cy="960"/>
                </a:xfrm>
                <a:prstGeom prst="can">
                  <a:avLst>
                    <a:gd name="adj" fmla="val 29412"/>
                  </a:avLst>
                </a:prstGeom>
                <a:solidFill>
                  <a:schemeClr val="accent1"/>
                </a:solidFill>
                <a:ln w="12700">
                  <a:solidFill>
                    <a:schemeClr val="tx1"/>
                  </a:solidFill>
                  <a:round/>
                  <a:headEnd/>
                  <a:tailEnd/>
                </a:ln>
                <a:effectLst/>
              </p:spPr>
              <p:txBody>
                <a:bodyPr wrap="none" anchor="ctr"/>
                <a:lstStyle/>
                <a:p>
                  <a:endParaRPr lang="en-US" sz="1800">
                    <a:latin typeface="+mj-lt"/>
                    <a:cs typeface="Arial" charset="0"/>
                  </a:endParaRPr>
                </a:p>
              </p:txBody>
            </p:sp>
            <p:sp>
              <p:nvSpPr>
                <p:cNvPr id="47155" name="AutoShape 51"/>
                <p:cNvSpPr>
                  <a:spLocks noChangeArrowheads="1"/>
                </p:cNvSpPr>
                <p:nvPr/>
              </p:nvSpPr>
              <p:spPr bwMode="auto">
                <a:xfrm rot="10800000">
                  <a:off x="2160" y="2718"/>
                  <a:ext cx="528" cy="162"/>
                </a:xfrm>
                <a:prstGeom prst="rightArrow">
                  <a:avLst>
                    <a:gd name="adj1" fmla="val 50000"/>
                    <a:gd name="adj2" fmla="val 81481"/>
                  </a:avLst>
                </a:prstGeom>
                <a:solidFill>
                  <a:schemeClr val="accent1"/>
                </a:solidFill>
                <a:ln w="12700">
                  <a:solidFill>
                    <a:schemeClr val="tx1"/>
                  </a:solidFill>
                  <a:miter lim="800000"/>
                  <a:headEnd/>
                  <a:tailEnd/>
                </a:ln>
                <a:effectLst/>
              </p:spPr>
              <p:txBody>
                <a:bodyPr wrap="none" anchor="ctr"/>
                <a:lstStyle/>
                <a:p>
                  <a:endParaRPr lang="en-US">
                    <a:latin typeface="+mj-lt"/>
                  </a:endParaRPr>
                </a:p>
              </p:txBody>
            </p:sp>
          </p:grpSp>
          <p:sp>
            <p:nvSpPr>
              <p:cNvPr id="47156" name="Rectangle 52"/>
              <p:cNvSpPr>
                <a:spLocks noChangeArrowheads="1"/>
              </p:cNvSpPr>
              <p:nvPr/>
            </p:nvSpPr>
            <p:spPr bwMode="auto">
              <a:xfrm>
                <a:off x="548" y="2025"/>
                <a:ext cx="851" cy="750"/>
              </a:xfrm>
              <a:prstGeom prst="rect">
                <a:avLst/>
              </a:prstGeom>
              <a:solidFill>
                <a:schemeClr val="accent1"/>
              </a:solidFill>
              <a:ln w="9525">
                <a:solidFill>
                  <a:schemeClr val="tx1"/>
                </a:solidFill>
                <a:miter lim="800000"/>
                <a:headEnd/>
                <a:tailEnd/>
              </a:ln>
              <a:effectLst/>
            </p:spPr>
            <p:txBody>
              <a:bodyPr wrap="none" anchor="ctr"/>
              <a:lstStyle/>
              <a:p>
                <a:endParaRPr lang="en-US" sz="1800">
                  <a:latin typeface="+mj-lt"/>
                  <a:cs typeface="Arial" charset="0"/>
                </a:endParaRPr>
              </a:p>
            </p:txBody>
          </p:sp>
          <p:sp>
            <p:nvSpPr>
              <p:cNvPr id="47157" name="Rectangle 53"/>
              <p:cNvSpPr>
                <a:spLocks noChangeArrowheads="1"/>
              </p:cNvSpPr>
              <p:nvPr/>
            </p:nvSpPr>
            <p:spPr bwMode="auto">
              <a:xfrm>
                <a:off x="3410" y="1140"/>
                <a:ext cx="851" cy="752"/>
              </a:xfrm>
              <a:prstGeom prst="rect">
                <a:avLst/>
              </a:prstGeom>
              <a:solidFill>
                <a:schemeClr val="accent1"/>
              </a:solidFill>
              <a:ln w="9525">
                <a:solidFill>
                  <a:schemeClr val="tx1"/>
                </a:solidFill>
                <a:miter lim="800000"/>
                <a:headEnd/>
                <a:tailEnd/>
              </a:ln>
              <a:effectLst/>
            </p:spPr>
            <p:txBody>
              <a:bodyPr wrap="none" anchor="ctr"/>
              <a:lstStyle/>
              <a:p>
                <a:endParaRPr lang="en-US" sz="1800">
                  <a:latin typeface="+mj-lt"/>
                  <a:cs typeface="Arial" charset="0"/>
                </a:endParaRPr>
              </a:p>
            </p:txBody>
          </p:sp>
          <p:sp>
            <p:nvSpPr>
              <p:cNvPr id="47158" name="Rectangle 54"/>
              <p:cNvSpPr>
                <a:spLocks noChangeArrowheads="1"/>
              </p:cNvSpPr>
              <p:nvPr/>
            </p:nvSpPr>
            <p:spPr bwMode="auto">
              <a:xfrm>
                <a:off x="3410" y="2025"/>
                <a:ext cx="851" cy="750"/>
              </a:xfrm>
              <a:prstGeom prst="rect">
                <a:avLst/>
              </a:prstGeom>
              <a:solidFill>
                <a:schemeClr val="accent1"/>
              </a:solidFill>
              <a:ln w="9525">
                <a:solidFill>
                  <a:schemeClr val="tx1"/>
                </a:solidFill>
                <a:miter lim="800000"/>
                <a:headEnd/>
                <a:tailEnd/>
              </a:ln>
              <a:effectLst/>
            </p:spPr>
            <p:txBody>
              <a:bodyPr wrap="none" anchor="ctr"/>
              <a:lstStyle/>
              <a:p>
                <a:endParaRPr lang="en-US" sz="1800">
                  <a:latin typeface="+mj-lt"/>
                  <a:cs typeface="Arial" charset="0"/>
                </a:endParaRPr>
              </a:p>
            </p:txBody>
          </p:sp>
          <p:sp>
            <p:nvSpPr>
              <p:cNvPr id="47159" name="Rectangle 55"/>
              <p:cNvSpPr>
                <a:spLocks noChangeArrowheads="1"/>
              </p:cNvSpPr>
              <p:nvPr/>
            </p:nvSpPr>
            <p:spPr bwMode="auto">
              <a:xfrm>
                <a:off x="3410" y="2908"/>
                <a:ext cx="851" cy="752"/>
              </a:xfrm>
              <a:prstGeom prst="rect">
                <a:avLst/>
              </a:prstGeom>
              <a:solidFill>
                <a:schemeClr val="accent1"/>
              </a:solidFill>
              <a:ln w="9525">
                <a:solidFill>
                  <a:schemeClr val="tx1"/>
                </a:solidFill>
                <a:miter lim="800000"/>
                <a:headEnd/>
                <a:tailEnd/>
              </a:ln>
              <a:effectLst/>
            </p:spPr>
            <p:txBody>
              <a:bodyPr wrap="none" anchor="ctr"/>
              <a:lstStyle/>
              <a:p>
                <a:endParaRPr lang="en-US" sz="1800">
                  <a:latin typeface="+mj-lt"/>
                  <a:cs typeface="Arial" charset="0"/>
                </a:endParaRPr>
              </a:p>
            </p:txBody>
          </p:sp>
          <p:sp>
            <p:nvSpPr>
              <p:cNvPr id="47160" name="AutoShape 56"/>
              <p:cNvSpPr>
                <a:spLocks noChangeArrowheads="1"/>
              </p:cNvSpPr>
              <p:nvPr/>
            </p:nvSpPr>
            <p:spPr bwMode="auto">
              <a:xfrm>
                <a:off x="1476" y="2334"/>
                <a:ext cx="349" cy="148"/>
              </a:xfrm>
              <a:prstGeom prst="rightArrow">
                <a:avLst>
                  <a:gd name="adj1" fmla="val 50000"/>
                  <a:gd name="adj2" fmla="val 58953"/>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47161" name="AutoShape 57"/>
              <p:cNvSpPr>
                <a:spLocks noChangeArrowheads="1"/>
              </p:cNvSpPr>
              <p:nvPr/>
            </p:nvSpPr>
            <p:spPr bwMode="auto">
              <a:xfrm>
                <a:off x="2869" y="2318"/>
                <a:ext cx="464" cy="148"/>
              </a:xfrm>
              <a:prstGeom prst="rightArrow">
                <a:avLst>
                  <a:gd name="adj1" fmla="val 50000"/>
                  <a:gd name="adj2" fmla="val 78378"/>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47162" name="AutoShape 58"/>
              <p:cNvSpPr>
                <a:spLocks noChangeArrowheads="1"/>
              </p:cNvSpPr>
              <p:nvPr/>
            </p:nvSpPr>
            <p:spPr bwMode="auto">
              <a:xfrm rot="2199823">
                <a:off x="2854" y="2671"/>
                <a:ext cx="502" cy="149"/>
              </a:xfrm>
              <a:prstGeom prst="rightArrow">
                <a:avLst>
                  <a:gd name="adj1" fmla="val 50000"/>
                  <a:gd name="adj2" fmla="val 84228"/>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47163" name="AutoShape 59"/>
              <p:cNvSpPr>
                <a:spLocks noChangeArrowheads="1"/>
              </p:cNvSpPr>
              <p:nvPr/>
            </p:nvSpPr>
            <p:spPr bwMode="auto">
              <a:xfrm rot="-2195466">
                <a:off x="2854" y="1927"/>
                <a:ext cx="502" cy="149"/>
              </a:xfrm>
              <a:prstGeom prst="rightArrow">
                <a:avLst>
                  <a:gd name="adj1" fmla="val 50000"/>
                  <a:gd name="adj2" fmla="val 84228"/>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grpSp>
        <p:grpSp>
          <p:nvGrpSpPr>
            <p:cNvPr id="47164" name="Group 60"/>
            <p:cNvGrpSpPr>
              <a:grpSpLocks/>
            </p:cNvGrpSpPr>
            <p:nvPr/>
          </p:nvGrpSpPr>
          <p:grpSpPr bwMode="auto">
            <a:xfrm>
              <a:off x="6324600" y="2209800"/>
              <a:ext cx="2057400" cy="1447800"/>
              <a:chOff x="432" y="1008"/>
              <a:chExt cx="3984" cy="2784"/>
            </a:xfrm>
          </p:grpSpPr>
          <p:sp>
            <p:nvSpPr>
              <p:cNvPr id="47165" name="Rectangle 61"/>
              <p:cNvSpPr>
                <a:spLocks noChangeArrowheads="1"/>
              </p:cNvSpPr>
              <p:nvPr/>
            </p:nvSpPr>
            <p:spPr bwMode="auto">
              <a:xfrm>
                <a:off x="432" y="1008"/>
                <a:ext cx="3984" cy="2784"/>
              </a:xfrm>
              <a:prstGeom prst="rect">
                <a:avLst/>
              </a:prstGeom>
              <a:solidFill>
                <a:schemeClr val="bg1"/>
              </a:solidFill>
              <a:ln w="28575">
                <a:solidFill>
                  <a:schemeClr val="tx1"/>
                </a:solidFill>
                <a:miter lim="800000"/>
                <a:headEnd/>
                <a:tailEnd/>
              </a:ln>
              <a:effectLst/>
            </p:spPr>
            <p:txBody>
              <a:bodyPr wrap="none" anchor="ctr"/>
              <a:lstStyle/>
              <a:p>
                <a:endParaRPr lang="en-US">
                  <a:latin typeface="+mj-lt"/>
                </a:endParaRPr>
              </a:p>
            </p:txBody>
          </p:sp>
          <p:grpSp>
            <p:nvGrpSpPr>
              <p:cNvPr id="47166" name="Group 62"/>
              <p:cNvGrpSpPr>
                <a:grpSpLocks/>
              </p:cNvGrpSpPr>
              <p:nvPr/>
            </p:nvGrpSpPr>
            <p:grpSpPr bwMode="auto">
              <a:xfrm>
                <a:off x="1901" y="2025"/>
                <a:ext cx="851" cy="750"/>
                <a:chOff x="720" y="864"/>
                <a:chExt cx="4080" cy="2688"/>
              </a:xfrm>
            </p:grpSpPr>
            <p:sp>
              <p:nvSpPr>
                <p:cNvPr id="47167" name="Rectangle 63"/>
                <p:cNvSpPr>
                  <a:spLocks noChangeArrowheads="1"/>
                </p:cNvSpPr>
                <p:nvPr/>
              </p:nvSpPr>
              <p:spPr bwMode="auto">
                <a:xfrm>
                  <a:off x="720" y="864"/>
                  <a:ext cx="4080" cy="2688"/>
                </a:xfrm>
                <a:prstGeom prst="rect">
                  <a:avLst/>
                </a:prstGeom>
                <a:solidFill>
                  <a:schemeClr val="bg1"/>
                </a:solidFill>
                <a:ln w="12700">
                  <a:solidFill>
                    <a:schemeClr val="tx1"/>
                  </a:solidFill>
                  <a:miter lim="800000"/>
                  <a:headEnd/>
                  <a:tailEnd/>
                </a:ln>
                <a:effectLst/>
              </p:spPr>
              <p:txBody>
                <a:bodyPr wrap="none" anchor="ctr"/>
                <a:lstStyle/>
                <a:p>
                  <a:endParaRPr lang="en-US">
                    <a:latin typeface="+mj-lt"/>
                  </a:endParaRPr>
                </a:p>
              </p:txBody>
            </p:sp>
            <p:sp>
              <p:nvSpPr>
                <p:cNvPr id="47168" name="Rectangle 64"/>
                <p:cNvSpPr>
                  <a:spLocks noChangeArrowheads="1"/>
                </p:cNvSpPr>
                <p:nvPr/>
              </p:nvSpPr>
              <p:spPr bwMode="auto">
                <a:xfrm>
                  <a:off x="1056" y="1008"/>
                  <a:ext cx="1056" cy="816"/>
                </a:xfrm>
                <a:prstGeom prst="rect">
                  <a:avLst/>
                </a:prstGeom>
                <a:solidFill>
                  <a:schemeClr val="accent1"/>
                </a:solidFill>
                <a:ln w="12700">
                  <a:solidFill>
                    <a:schemeClr val="tx1"/>
                  </a:solidFill>
                  <a:miter lim="800000"/>
                  <a:headEnd/>
                  <a:tailEnd/>
                </a:ln>
                <a:effectLst/>
              </p:spPr>
              <p:txBody>
                <a:bodyPr wrap="none" anchor="ctr"/>
                <a:lstStyle/>
                <a:p>
                  <a:endParaRPr lang="en-US" sz="1800">
                    <a:latin typeface="+mj-lt"/>
                    <a:cs typeface="Arial" charset="0"/>
                  </a:endParaRPr>
                </a:p>
              </p:txBody>
            </p:sp>
            <p:sp>
              <p:nvSpPr>
                <p:cNvPr id="47169" name="Rectangle 65"/>
                <p:cNvSpPr>
                  <a:spLocks noChangeArrowheads="1"/>
                </p:cNvSpPr>
                <p:nvPr/>
              </p:nvSpPr>
              <p:spPr bwMode="auto">
                <a:xfrm>
                  <a:off x="1056" y="2352"/>
                  <a:ext cx="1056" cy="816"/>
                </a:xfrm>
                <a:prstGeom prst="rect">
                  <a:avLst/>
                </a:prstGeom>
                <a:solidFill>
                  <a:schemeClr val="accent1"/>
                </a:solidFill>
                <a:ln w="12700">
                  <a:solidFill>
                    <a:schemeClr val="tx1"/>
                  </a:solidFill>
                  <a:miter lim="800000"/>
                  <a:headEnd/>
                  <a:tailEnd/>
                </a:ln>
                <a:effectLst/>
              </p:spPr>
              <p:txBody>
                <a:bodyPr wrap="none" anchor="ctr"/>
                <a:lstStyle/>
                <a:p>
                  <a:endParaRPr lang="en-US" sz="1800">
                    <a:latin typeface="+mj-lt"/>
                    <a:cs typeface="Arial" charset="0"/>
                  </a:endParaRPr>
                </a:p>
              </p:txBody>
            </p:sp>
            <p:sp>
              <p:nvSpPr>
                <p:cNvPr id="47170" name="Rectangle 66"/>
                <p:cNvSpPr>
                  <a:spLocks noChangeArrowheads="1"/>
                </p:cNvSpPr>
                <p:nvPr/>
              </p:nvSpPr>
              <p:spPr bwMode="auto">
                <a:xfrm>
                  <a:off x="3456" y="1008"/>
                  <a:ext cx="1056" cy="816"/>
                </a:xfrm>
                <a:prstGeom prst="rect">
                  <a:avLst/>
                </a:prstGeom>
                <a:solidFill>
                  <a:schemeClr val="accent1"/>
                </a:solidFill>
                <a:ln w="12700">
                  <a:solidFill>
                    <a:schemeClr val="tx1"/>
                  </a:solidFill>
                  <a:miter lim="800000"/>
                  <a:headEnd/>
                  <a:tailEnd/>
                </a:ln>
                <a:effectLst/>
              </p:spPr>
              <p:txBody>
                <a:bodyPr wrap="none" anchor="ctr"/>
                <a:lstStyle/>
                <a:p>
                  <a:endParaRPr lang="en-US" sz="1800">
                    <a:latin typeface="+mj-lt"/>
                    <a:cs typeface="Arial" charset="0"/>
                  </a:endParaRPr>
                </a:p>
              </p:txBody>
            </p:sp>
            <p:sp>
              <p:nvSpPr>
                <p:cNvPr id="47171" name="AutoShape 67"/>
                <p:cNvSpPr>
                  <a:spLocks noChangeArrowheads="1"/>
                </p:cNvSpPr>
                <p:nvPr/>
              </p:nvSpPr>
              <p:spPr bwMode="auto">
                <a:xfrm>
                  <a:off x="2304" y="1278"/>
                  <a:ext cx="912" cy="162"/>
                </a:xfrm>
                <a:prstGeom prst="rightArrow">
                  <a:avLst>
                    <a:gd name="adj1" fmla="val 50000"/>
                    <a:gd name="adj2" fmla="val 140741"/>
                  </a:avLst>
                </a:prstGeom>
                <a:solidFill>
                  <a:schemeClr val="accent1"/>
                </a:solidFill>
                <a:ln w="12700">
                  <a:solidFill>
                    <a:schemeClr val="tx1"/>
                  </a:solidFill>
                  <a:miter lim="800000"/>
                  <a:headEnd/>
                  <a:tailEnd/>
                </a:ln>
                <a:effectLst/>
              </p:spPr>
              <p:txBody>
                <a:bodyPr wrap="none" anchor="ctr"/>
                <a:lstStyle/>
                <a:p>
                  <a:endParaRPr lang="en-US">
                    <a:latin typeface="+mj-lt"/>
                  </a:endParaRPr>
                </a:p>
              </p:txBody>
            </p:sp>
            <p:sp>
              <p:nvSpPr>
                <p:cNvPr id="47172" name="AutoShape 68"/>
                <p:cNvSpPr>
                  <a:spLocks noChangeArrowheads="1"/>
                </p:cNvSpPr>
                <p:nvPr/>
              </p:nvSpPr>
              <p:spPr bwMode="auto">
                <a:xfrm>
                  <a:off x="2160" y="2544"/>
                  <a:ext cx="528" cy="162"/>
                </a:xfrm>
                <a:prstGeom prst="rightArrow">
                  <a:avLst>
                    <a:gd name="adj1" fmla="val 50000"/>
                    <a:gd name="adj2" fmla="val 81481"/>
                  </a:avLst>
                </a:prstGeom>
                <a:solidFill>
                  <a:schemeClr val="accent1"/>
                </a:solidFill>
                <a:ln w="12700">
                  <a:solidFill>
                    <a:schemeClr val="tx1"/>
                  </a:solidFill>
                  <a:miter lim="800000"/>
                  <a:headEnd/>
                  <a:tailEnd/>
                </a:ln>
                <a:effectLst/>
              </p:spPr>
              <p:txBody>
                <a:bodyPr wrap="none" anchor="ctr"/>
                <a:lstStyle/>
                <a:p>
                  <a:endParaRPr lang="en-US">
                    <a:latin typeface="+mj-lt"/>
                  </a:endParaRPr>
                </a:p>
              </p:txBody>
            </p:sp>
            <p:sp>
              <p:nvSpPr>
                <p:cNvPr id="47173" name="AutoShape 69"/>
                <p:cNvSpPr>
                  <a:spLocks noChangeArrowheads="1"/>
                </p:cNvSpPr>
                <p:nvPr/>
              </p:nvSpPr>
              <p:spPr bwMode="auto">
                <a:xfrm>
                  <a:off x="1200" y="1872"/>
                  <a:ext cx="528" cy="432"/>
                </a:xfrm>
                <a:prstGeom prst="curvedUpArrow">
                  <a:avLst>
                    <a:gd name="adj1" fmla="val 24444"/>
                    <a:gd name="adj2" fmla="val 48889"/>
                    <a:gd name="adj3" fmla="val 33333"/>
                  </a:avLst>
                </a:prstGeom>
                <a:solidFill>
                  <a:schemeClr val="accent1"/>
                </a:solidFill>
                <a:ln w="12700">
                  <a:solidFill>
                    <a:schemeClr val="tx1"/>
                  </a:solidFill>
                  <a:miter lim="800000"/>
                  <a:headEnd/>
                  <a:tailEnd/>
                </a:ln>
                <a:effectLst/>
              </p:spPr>
              <p:txBody>
                <a:bodyPr wrap="none" anchor="ctr"/>
                <a:lstStyle/>
                <a:p>
                  <a:endParaRPr lang="en-US">
                    <a:latin typeface="+mj-lt"/>
                  </a:endParaRPr>
                </a:p>
              </p:txBody>
            </p:sp>
            <p:sp>
              <p:nvSpPr>
                <p:cNvPr id="47174" name="AutoShape 70"/>
                <p:cNvSpPr>
                  <a:spLocks noChangeArrowheads="1"/>
                </p:cNvSpPr>
                <p:nvPr/>
              </p:nvSpPr>
              <p:spPr bwMode="auto">
                <a:xfrm>
                  <a:off x="2736" y="2304"/>
                  <a:ext cx="816" cy="960"/>
                </a:xfrm>
                <a:prstGeom prst="can">
                  <a:avLst>
                    <a:gd name="adj" fmla="val 29412"/>
                  </a:avLst>
                </a:prstGeom>
                <a:solidFill>
                  <a:schemeClr val="accent1"/>
                </a:solidFill>
                <a:ln w="12700">
                  <a:solidFill>
                    <a:schemeClr val="tx1"/>
                  </a:solidFill>
                  <a:round/>
                  <a:headEnd/>
                  <a:tailEnd/>
                </a:ln>
                <a:effectLst/>
              </p:spPr>
              <p:txBody>
                <a:bodyPr wrap="none" anchor="ctr"/>
                <a:lstStyle/>
                <a:p>
                  <a:endParaRPr lang="en-US" sz="1800">
                    <a:latin typeface="+mj-lt"/>
                    <a:cs typeface="Arial" charset="0"/>
                  </a:endParaRPr>
                </a:p>
              </p:txBody>
            </p:sp>
            <p:sp>
              <p:nvSpPr>
                <p:cNvPr id="47175" name="AutoShape 71"/>
                <p:cNvSpPr>
                  <a:spLocks noChangeArrowheads="1"/>
                </p:cNvSpPr>
                <p:nvPr/>
              </p:nvSpPr>
              <p:spPr bwMode="auto">
                <a:xfrm rot="10800000">
                  <a:off x="2160" y="2718"/>
                  <a:ext cx="528" cy="162"/>
                </a:xfrm>
                <a:prstGeom prst="rightArrow">
                  <a:avLst>
                    <a:gd name="adj1" fmla="val 50000"/>
                    <a:gd name="adj2" fmla="val 81481"/>
                  </a:avLst>
                </a:prstGeom>
                <a:solidFill>
                  <a:schemeClr val="accent1"/>
                </a:solidFill>
                <a:ln w="12700">
                  <a:solidFill>
                    <a:schemeClr val="tx1"/>
                  </a:solidFill>
                  <a:miter lim="800000"/>
                  <a:headEnd/>
                  <a:tailEnd/>
                </a:ln>
                <a:effectLst/>
              </p:spPr>
              <p:txBody>
                <a:bodyPr wrap="none" anchor="ctr"/>
                <a:lstStyle/>
                <a:p>
                  <a:endParaRPr lang="en-US">
                    <a:latin typeface="+mj-lt"/>
                  </a:endParaRPr>
                </a:p>
              </p:txBody>
            </p:sp>
          </p:grpSp>
          <p:sp>
            <p:nvSpPr>
              <p:cNvPr id="47176" name="Rectangle 72"/>
              <p:cNvSpPr>
                <a:spLocks noChangeArrowheads="1"/>
              </p:cNvSpPr>
              <p:nvPr/>
            </p:nvSpPr>
            <p:spPr bwMode="auto">
              <a:xfrm>
                <a:off x="548" y="2025"/>
                <a:ext cx="851" cy="750"/>
              </a:xfrm>
              <a:prstGeom prst="rect">
                <a:avLst/>
              </a:prstGeom>
              <a:solidFill>
                <a:schemeClr val="accent1"/>
              </a:solidFill>
              <a:ln w="9525">
                <a:solidFill>
                  <a:schemeClr val="tx1"/>
                </a:solidFill>
                <a:miter lim="800000"/>
                <a:headEnd/>
                <a:tailEnd/>
              </a:ln>
              <a:effectLst/>
            </p:spPr>
            <p:txBody>
              <a:bodyPr wrap="none" anchor="ctr"/>
              <a:lstStyle/>
              <a:p>
                <a:endParaRPr lang="en-US" sz="1800">
                  <a:latin typeface="+mj-lt"/>
                  <a:cs typeface="Arial" charset="0"/>
                </a:endParaRPr>
              </a:p>
            </p:txBody>
          </p:sp>
          <p:sp>
            <p:nvSpPr>
              <p:cNvPr id="47177" name="Rectangle 73"/>
              <p:cNvSpPr>
                <a:spLocks noChangeArrowheads="1"/>
              </p:cNvSpPr>
              <p:nvPr/>
            </p:nvSpPr>
            <p:spPr bwMode="auto">
              <a:xfrm>
                <a:off x="3410" y="1140"/>
                <a:ext cx="851" cy="752"/>
              </a:xfrm>
              <a:prstGeom prst="rect">
                <a:avLst/>
              </a:prstGeom>
              <a:solidFill>
                <a:schemeClr val="accent1"/>
              </a:solidFill>
              <a:ln w="9525">
                <a:solidFill>
                  <a:schemeClr val="tx1"/>
                </a:solidFill>
                <a:miter lim="800000"/>
                <a:headEnd/>
                <a:tailEnd/>
              </a:ln>
              <a:effectLst/>
            </p:spPr>
            <p:txBody>
              <a:bodyPr wrap="none" anchor="ctr"/>
              <a:lstStyle/>
              <a:p>
                <a:endParaRPr lang="en-US" sz="1800">
                  <a:latin typeface="+mj-lt"/>
                  <a:cs typeface="Arial" charset="0"/>
                </a:endParaRPr>
              </a:p>
            </p:txBody>
          </p:sp>
          <p:sp>
            <p:nvSpPr>
              <p:cNvPr id="47178" name="Rectangle 74"/>
              <p:cNvSpPr>
                <a:spLocks noChangeArrowheads="1"/>
              </p:cNvSpPr>
              <p:nvPr/>
            </p:nvSpPr>
            <p:spPr bwMode="auto">
              <a:xfrm>
                <a:off x="3410" y="2025"/>
                <a:ext cx="851" cy="750"/>
              </a:xfrm>
              <a:prstGeom prst="rect">
                <a:avLst/>
              </a:prstGeom>
              <a:solidFill>
                <a:schemeClr val="accent1"/>
              </a:solidFill>
              <a:ln w="9525">
                <a:solidFill>
                  <a:schemeClr val="tx1"/>
                </a:solidFill>
                <a:miter lim="800000"/>
                <a:headEnd/>
                <a:tailEnd/>
              </a:ln>
              <a:effectLst/>
            </p:spPr>
            <p:txBody>
              <a:bodyPr wrap="none" anchor="ctr"/>
              <a:lstStyle/>
              <a:p>
                <a:endParaRPr lang="en-US" sz="1800">
                  <a:latin typeface="+mj-lt"/>
                  <a:cs typeface="Arial" charset="0"/>
                </a:endParaRPr>
              </a:p>
            </p:txBody>
          </p:sp>
          <p:sp>
            <p:nvSpPr>
              <p:cNvPr id="47179" name="Rectangle 75"/>
              <p:cNvSpPr>
                <a:spLocks noChangeArrowheads="1"/>
              </p:cNvSpPr>
              <p:nvPr/>
            </p:nvSpPr>
            <p:spPr bwMode="auto">
              <a:xfrm>
                <a:off x="3410" y="2908"/>
                <a:ext cx="851" cy="752"/>
              </a:xfrm>
              <a:prstGeom prst="rect">
                <a:avLst/>
              </a:prstGeom>
              <a:solidFill>
                <a:schemeClr val="accent1"/>
              </a:solidFill>
              <a:ln w="9525">
                <a:solidFill>
                  <a:schemeClr val="tx1"/>
                </a:solidFill>
                <a:miter lim="800000"/>
                <a:headEnd/>
                <a:tailEnd/>
              </a:ln>
              <a:effectLst/>
            </p:spPr>
            <p:txBody>
              <a:bodyPr wrap="none" anchor="ctr"/>
              <a:lstStyle/>
              <a:p>
                <a:endParaRPr lang="en-US" sz="1800">
                  <a:latin typeface="+mj-lt"/>
                  <a:cs typeface="Arial" charset="0"/>
                </a:endParaRPr>
              </a:p>
            </p:txBody>
          </p:sp>
          <p:sp>
            <p:nvSpPr>
              <p:cNvPr id="47180" name="AutoShape 76"/>
              <p:cNvSpPr>
                <a:spLocks noChangeArrowheads="1"/>
              </p:cNvSpPr>
              <p:nvPr/>
            </p:nvSpPr>
            <p:spPr bwMode="auto">
              <a:xfrm>
                <a:off x="1476" y="2334"/>
                <a:ext cx="349" cy="148"/>
              </a:xfrm>
              <a:prstGeom prst="rightArrow">
                <a:avLst>
                  <a:gd name="adj1" fmla="val 50000"/>
                  <a:gd name="adj2" fmla="val 58953"/>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47181" name="AutoShape 77"/>
              <p:cNvSpPr>
                <a:spLocks noChangeArrowheads="1"/>
              </p:cNvSpPr>
              <p:nvPr/>
            </p:nvSpPr>
            <p:spPr bwMode="auto">
              <a:xfrm>
                <a:off x="2869" y="2318"/>
                <a:ext cx="464" cy="148"/>
              </a:xfrm>
              <a:prstGeom prst="rightArrow">
                <a:avLst>
                  <a:gd name="adj1" fmla="val 50000"/>
                  <a:gd name="adj2" fmla="val 78378"/>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47182" name="AutoShape 78"/>
              <p:cNvSpPr>
                <a:spLocks noChangeArrowheads="1"/>
              </p:cNvSpPr>
              <p:nvPr/>
            </p:nvSpPr>
            <p:spPr bwMode="auto">
              <a:xfrm rot="2199823">
                <a:off x="2854" y="2671"/>
                <a:ext cx="502" cy="149"/>
              </a:xfrm>
              <a:prstGeom prst="rightArrow">
                <a:avLst>
                  <a:gd name="adj1" fmla="val 50000"/>
                  <a:gd name="adj2" fmla="val 84228"/>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47183" name="AutoShape 79"/>
              <p:cNvSpPr>
                <a:spLocks noChangeArrowheads="1"/>
              </p:cNvSpPr>
              <p:nvPr/>
            </p:nvSpPr>
            <p:spPr bwMode="auto">
              <a:xfrm rot="-2195466">
                <a:off x="2854" y="1927"/>
                <a:ext cx="502" cy="149"/>
              </a:xfrm>
              <a:prstGeom prst="rightArrow">
                <a:avLst>
                  <a:gd name="adj1" fmla="val 50000"/>
                  <a:gd name="adj2" fmla="val 84228"/>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grpSp>
        <p:sp>
          <p:nvSpPr>
            <p:cNvPr id="47184" name="Rectangle 80"/>
            <p:cNvSpPr>
              <a:spLocks noChangeArrowheads="1"/>
            </p:cNvSpPr>
            <p:nvPr/>
          </p:nvSpPr>
          <p:spPr bwMode="auto">
            <a:xfrm>
              <a:off x="2667000" y="4953000"/>
              <a:ext cx="1676400" cy="1295400"/>
            </a:xfrm>
            <a:prstGeom prst="rect">
              <a:avLst/>
            </a:prstGeom>
            <a:solidFill>
              <a:schemeClr val="accent1"/>
            </a:solidFill>
            <a:ln w="9525">
              <a:solidFill>
                <a:schemeClr val="tx1"/>
              </a:solidFill>
              <a:miter lim="800000"/>
              <a:headEnd/>
              <a:tailEnd/>
            </a:ln>
            <a:effectLst/>
          </p:spPr>
          <p:txBody>
            <a:bodyPr wrap="none" anchor="ctr"/>
            <a:lstStyle/>
            <a:p>
              <a:r>
                <a:rPr lang="en-US" sz="1800">
                  <a:latin typeface="+mj-lt"/>
                  <a:cs typeface="Arial" charset="0"/>
                </a:rPr>
                <a:t>Batch</a:t>
              </a:r>
            </a:p>
            <a:p>
              <a:r>
                <a:rPr lang="en-US" sz="1800">
                  <a:latin typeface="+mj-lt"/>
                  <a:cs typeface="Arial" charset="0"/>
                </a:rPr>
                <a:t>Coordinator </a:t>
              </a:r>
            </a:p>
            <a:p>
              <a:r>
                <a:rPr lang="en-US" sz="1800">
                  <a:latin typeface="+mj-lt"/>
                  <a:cs typeface="Arial" charset="0"/>
                </a:rPr>
                <a:t>(Progress </a:t>
              </a:r>
            </a:p>
            <a:p>
              <a:r>
                <a:rPr lang="en-US" sz="1800">
                  <a:latin typeface="+mj-lt"/>
                  <a:cs typeface="Arial" charset="0"/>
                </a:rPr>
                <a:t>App Server)</a:t>
              </a:r>
            </a:p>
          </p:txBody>
        </p:sp>
        <p:sp>
          <p:nvSpPr>
            <p:cNvPr id="47185" name="AutoShape 81"/>
            <p:cNvSpPr>
              <a:spLocks noChangeArrowheads="1"/>
            </p:cNvSpPr>
            <p:nvPr/>
          </p:nvSpPr>
          <p:spPr bwMode="auto">
            <a:xfrm>
              <a:off x="4419600" y="5257800"/>
              <a:ext cx="838200" cy="257175"/>
            </a:xfrm>
            <a:prstGeom prst="rightArrow">
              <a:avLst>
                <a:gd name="adj1" fmla="val 50000"/>
                <a:gd name="adj2" fmla="val 81481"/>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47186" name="AutoShape 82"/>
            <p:cNvSpPr>
              <a:spLocks noChangeArrowheads="1"/>
            </p:cNvSpPr>
            <p:nvPr/>
          </p:nvSpPr>
          <p:spPr bwMode="auto">
            <a:xfrm rot="19362328">
              <a:off x="2314575" y="3595688"/>
              <a:ext cx="379413" cy="1397000"/>
            </a:xfrm>
            <a:prstGeom prst="curvedUpArrow">
              <a:avLst>
                <a:gd name="adj1" fmla="val 20000"/>
                <a:gd name="adj2" fmla="val 40000"/>
                <a:gd name="adj3" fmla="val 122733"/>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47187" name="Text Box 83"/>
            <p:cNvSpPr txBox="1">
              <a:spLocks noChangeArrowheads="1"/>
            </p:cNvSpPr>
            <p:nvPr/>
          </p:nvSpPr>
          <p:spPr bwMode="auto">
            <a:xfrm>
              <a:off x="228600" y="4191000"/>
              <a:ext cx="2209800" cy="523220"/>
            </a:xfrm>
            <a:prstGeom prst="rect">
              <a:avLst/>
            </a:prstGeom>
            <a:noFill/>
            <a:ln w="9525">
              <a:noFill/>
              <a:miter lim="800000"/>
              <a:headEnd/>
              <a:tailEnd/>
            </a:ln>
            <a:effectLst/>
          </p:spPr>
          <p:txBody>
            <a:bodyPr>
              <a:spAutoFit/>
            </a:bodyPr>
            <a:lstStyle/>
            <a:p>
              <a:pPr algn="l">
                <a:spcBef>
                  <a:spcPct val="50000"/>
                </a:spcBef>
              </a:pPr>
              <a:r>
                <a:rPr lang="en-US" sz="1400">
                  <a:latin typeface="+mj-lt"/>
                  <a:cs typeface="Arial" charset="0"/>
                </a:rPr>
                <a:t>Returns next rptsr_mstr ID to process</a:t>
              </a:r>
            </a:p>
          </p:txBody>
        </p:sp>
        <p:sp>
          <p:nvSpPr>
            <p:cNvPr id="47188" name="AutoShape 84"/>
            <p:cNvSpPr>
              <a:spLocks noChangeArrowheads="1"/>
            </p:cNvSpPr>
            <p:nvPr/>
          </p:nvSpPr>
          <p:spPr bwMode="auto">
            <a:xfrm>
              <a:off x="5334000" y="4876800"/>
              <a:ext cx="1295400" cy="1524000"/>
            </a:xfrm>
            <a:prstGeom prst="can">
              <a:avLst>
                <a:gd name="adj" fmla="val 29412"/>
              </a:avLst>
            </a:prstGeom>
            <a:solidFill>
              <a:schemeClr val="accent1"/>
            </a:solidFill>
            <a:ln w="9525">
              <a:solidFill>
                <a:schemeClr val="tx1"/>
              </a:solidFill>
              <a:round/>
              <a:headEnd/>
              <a:tailEnd/>
            </a:ln>
            <a:effectLst/>
          </p:spPr>
          <p:txBody>
            <a:bodyPr wrap="none" anchor="ctr"/>
            <a:lstStyle/>
            <a:p>
              <a:r>
                <a:rPr lang="en-US" sz="1800">
                  <a:latin typeface="+mj-lt"/>
                  <a:cs typeface="Arial" charset="0"/>
                </a:rPr>
                <a:t>rptsr_mstr</a:t>
              </a:r>
            </a:p>
            <a:p>
              <a:r>
                <a:rPr lang="en-US" sz="1800">
                  <a:latin typeface="+mj-lt"/>
                  <a:cs typeface="Arial" charset="0"/>
                </a:rPr>
                <a:t>rptsr_hist</a:t>
              </a:r>
            </a:p>
          </p:txBody>
        </p:sp>
        <p:sp>
          <p:nvSpPr>
            <p:cNvPr id="47189" name="AutoShape 85"/>
            <p:cNvSpPr>
              <a:spLocks noChangeArrowheads="1"/>
            </p:cNvSpPr>
            <p:nvPr/>
          </p:nvSpPr>
          <p:spPr bwMode="auto">
            <a:xfrm rot="10800000">
              <a:off x="4419600" y="5534025"/>
              <a:ext cx="838200" cy="257175"/>
            </a:xfrm>
            <a:prstGeom prst="rightArrow">
              <a:avLst>
                <a:gd name="adj1" fmla="val 50000"/>
                <a:gd name="adj2" fmla="val 81481"/>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47190" name="AutoShape 86"/>
            <p:cNvSpPr>
              <a:spLocks noChangeArrowheads="1"/>
            </p:cNvSpPr>
            <p:nvPr/>
          </p:nvSpPr>
          <p:spPr bwMode="auto">
            <a:xfrm rot="1946536">
              <a:off x="3714750" y="3678238"/>
              <a:ext cx="381000" cy="1270000"/>
            </a:xfrm>
            <a:prstGeom prst="curvedUpArrow">
              <a:avLst>
                <a:gd name="adj1" fmla="val 20000"/>
                <a:gd name="adj2" fmla="val 40000"/>
                <a:gd name="adj3" fmla="val 111111"/>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47191" name="AutoShape 87"/>
            <p:cNvSpPr>
              <a:spLocks noChangeArrowheads="1"/>
            </p:cNvSpPr>
            <p:nvPr/>
          </p:nvSpPr>
          <p:spPr bwMode="auto">
            <a:xfrm rot="3973531">
              <a:off x="5100637" y="3167063"/>
              <a:ext cx="403225" cy="2362200"/>
            </a:xfrm>
            <a:prstGeom prst="curvedUpArrow">
              <a:avLst>
                <a:gd name="adj1" fmla="val 20000"/>
                <a:gd name="adj2" fmla="val 40000"/>
                <a:gd name="adj3" fmla="val 195276"/>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47192" name="Text Box 88"/>
            <p:cNvSpPr txBox="1">
              <a:spLocks noChangeArrowheads="1"/>
            </p:cNvSpPr>
            <p:nvPr/>
          </p:nvSpPr>
          <p:spPr bwMode="auto">
            <a:xfrm>
              <a:off x="914400" y="1828800"/>
              <a:ext cx="1752600" cy="304800"/>
            </a:xfrm>
            <a:prstGeom prst="rect">
              <a:avLst/>
            </a:prstGeom>
            <a:noFill/>
            <a:ln w="9525">
              <a:noFill/>
              <a:miter lim="800000"/>
              <a:headEnd/>
              <a:tailEnd/>
            </a:ln>
            <a:effectLst/>
          </p:spPr>
          <p:txBody>
            <a:bodyPr>
              <a:spAutoFit/>
            </a:bodyPr>
            <a:lstStyle/>
            <a:p>
              <a:pPr algn="l">
                <a:spcBef>
                  <a:spcPct val="50000"/>
                </a:spcBef>
              </a:pPr>
              <a:r>
                <a:rPr lang="en-US" sz="1400">
                  <a:latin typeface="+mj-lt"/>
                  <a:cs typeface="Arial" charset="0"/>
                </a:rPr>
                <a:t>Server 1 – Batch X</a:t>
              </a:r>
            </a:p>
          </p:txBody>
        </p:sp>
        <p:sp>
          <p:nvSpPr>
            <p:cNvPr id="47193" name="Text Box 89"/>
            <p:cNvSpPr txBox="1">
              <a:spLocks noChangeArrowheads="1"/>
            </p:cNvSpPr>
            <p:nvPr/>
          </p:nvSpPr>
          <p:spPr bwMode="auto">
            <a:xfrm>
              <a:off x="3733800" y="1828800"/>
              <a:ext cx="1752600" cy="304800"/>
            </a:xfrm>
            <a:prstGeom prst="rect">
              <a:avLst/>
            </a:prstGeom>
            <a:noFill/>
            <a:ln w="9525">
              <a:noFill/>
              <a:miter lim="800000"/>
              <a:headEnd/>
              <a:tailEnd/>
            </a:ln>
            <a:effectLst/>
          </p:spPr>
          <p:txBody>
            <a:bodyPr>
              <a:spAutoFit/>
            </a:bodyPr>
            <a:lstStyle/>
            <a:p>
              <a:pPr algn="l">
                <a:spcBef>
                  <a:spcPct val="50000"/>
                </a:spcBef>
              </a:pPr>
              <a:r>
                <a:rPr lang="en-US" sz="1400">
                  <a:latin typeface="+mj-lt"/>
                  <a:cs typeface="Arial" charset="0"/>
                </a:rPr>
                <a:t>Server 1 – Batch Y</a:t>
              </a:r>
            </a:p>
          </p:txBody>
        </p:sp>
        <p:sp>
          <p:nvSpPr>
            <p:cNvPr id="47194" name="Text Box 90"/>
            <p:cNvSpPr txBox="1">
              <a:spLocks noChangeArrowheads="1"/>
            </p:cNvSpPr>
            <p:nvPr/>
          </p:nvSpPr>
          <p:spPr bwMode="auto">
            <a:xfrm>
              <a:off x="6477000" y="1828800"/>
              <a:ext cx="1752600" cy="304800"/>
            </a:xfrm>
            <a:prstGeom prst="rect">
              <a:avLst/>
            </a:prstGeom>
            <a:noFill/>
            <a:ln w="9525">
              <a:noFill/>
              <a:miter lim="800000"/>
              <a:headEnd/>
              <a:tailEnd/>
            </a:ln>
            <a:effectLst/>
          </p:spPr>
          <p:txBody>
            <a:bodyPr>
              <a:spAutoFit/>
            </a:bodyPr>
            <a:lstStyle/>
            <a:p>
              <a:pPr algn="l">
                <a:spcBef>
                  <a:spcPct val="50000"/>
                </a:spcBef>
              </a:pPr>
              <a:r>
                <a:rPr lang="en-US" sz="1400">
                  <a:latin typeface="+mj-lt"/>
                  <a:cs typeface="Arial" charset="0"/>
                </a:rPr>
                <a:t>Server 1 – Batch Y</a:t>
              </a:r>
            </a:p>
          </p:txBody>
        </p:sp>
      </p:grpSp>
      <p:sp>
        <p:nvSpPr>
          <p:cNvPr id="74" name="Title 73"/>
          <p:cNvSpPr>
            <a:spLocks noGrp="1"/>
          </p:cNvSpPr>
          <p:nvPr>
            <p:ph type="title"/>
          </p:nvPr>
        </p:nvSpPr>
        <p:spPr/>
        <p:txBody>
          <a:bodyPr>
            <a:normAutofit fontScale="90000"/>
          </a:bodyPr>
          <a:lstStyle/>
          <a:p>
            <a:r>
              <a:rPr lang="en-US" dirty="0" smtClean="0"/>
              <a:t>Scheduled Reports</a:t>
            </a:r>
            <a:br>
              <a:rPr lang="en-US" dirty="0" smtClean="0"/>
            </a:br>
            <a:r>
              <a:rPr lang="en-US" dirty="0" smtClean="0"/>
              <a:t>Multiple Report Server </a:t>
            </a:r>
            <a:r>
              <a:rPr lang="en-US" dirty="0" smtClean="0"/>
              <a:t>Processes</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3"/>
          <p:cNvSpPr>
            <a:spLocks noGrp="1" noChangeArrowheads="1"/>
          </p:cNvSpPr>
          <p:nvPr>
            <p:ph idx="1"/>
          </p:nvPr>
        </p:nvSpPr>
        <p:spPr/>
        <p:txBody>
          <a:bodyPr/>
          <a:lstStyle/>
          <a:p>
            <a:r>
              <a:rPr lang="en-US" smtClean="0"/>
              <a:t>Scheduled report records in the batch queues have a </a:t>
            </a:r>
            <a:r>
              <a:rPr lang="en-US" sz="2400" smtClean="0">
                <a:latin typeface="Courier New" pitchFamily="49" charset="0"/>
              </a:rPr>
              <a:t>rptsr_mstr.rptsr_status</a:t>
            </a:r>
            <a:r>
              <a:rPr lang="en-US" smtClean="0"/>
              <a:t> field containing current status</a:t>
            </a:r>
          </a:p>
          <a:p>
            <a:r>
              <a:rPr lang="en-US" smtClean="0"/>
              <a:t>Used by batch processor to coordinate the processing of the batch</a:t>
            </a:r>
          </a:p>
          <a:p>
            <a:r>
              <a:rPr lang="en-US" smtClean="0"/>
              <a:t>Status Values:</a:t>
            </a:r>
          </a:p>
          <a:p>
            <a:pPr lvl="1"/>
            <a:r>
              <a:rPr lang="en-US" b="1" smtClean="0"/>
              <a:t>NEW</a:t>
            </a:r>
            <a:r>
              <a:rPr lang="en-US" smtClean="0"/>
              <a:t>: 		 Newly created and has never run</a:t>
            </a:r>
          </a:p>
          <a:p>
            <a:pPr lvl="1"/>
            <a:r>
              <a:rPr lang="en-US" b="1" smtClean="0"/>
              <a:t>WAITING</a:t>
            </a:r>
            <a:r>
              <a:rPr lang="en-US" smtClean="0"/>
              <a:t>: 	 Initialized to run in current batch run</a:t>
            </a:r>
          </a:p>
          <a:p>
            <a:pPr lvl="1"/>
            <a:r>
              <a:rPr lang="en-US" b="1" smtClean="0"/>
              <a:t>RUNNING</a:t>
            </a:r>
            <a:r>
              <a:rPr lang="en-US" smtClean="0"/>
              <a:t>: 	 Currently running</a:t>
            </a:r>
          </a:p>
          <a:p>
            <a:pPr lvl="1"/>
            <a:r>
              <a:rPr lang="en-US" b="1" smtClean="0"/>
              <a:t>COMPLETED</a:t>
            </a:r>
            <a:r>
              <a:rPr lang="en-US" smtClean="0"/>
              <a:t>: Finished running, with no errors</a:t>
            </a:r>
          </a:p>
          <a:p>
            <a:pPr lvl="1"/>
            <a:r>
              <a:rPr lang="en-US" b="1" smtClean="0"/>
              <a:t>ERROR</a:t>
            </a:r>
            <a:r>
              <a:rPr lang="en-US" smtClean="0"/>
              <a:t>: 	 Finished running, with errors</a:t>
            </a:r>
            <a:r>
              <a:rPr lang="en-US" sz="1600" smtClean="0"/>
              <a:t> </a:t>
            </a:r>
            <a:endParaRPr lang="en-US" smtClean="0"/>
          </a:p>
        </p:txBody>
      </p:sp>
      <p:sp>
        <p:nvSpPr>
          <p:cNvPr id="79874" name="Rectangle 2"/>
          <p:cNvSpPr>
            <a:spLocks noGrp="1" noChangeArrowheads="1"/>
          </p:cNvSpPr>
          <p:nvPr>
            <p:ph type="title"/>
          </p:nvPr>
        </p:nvSpPr>
        <p:spPr/>
        <p:txBody>
          <a:bodyPr/>
          <a:lstStyle/>
          <a:p>
            <a:pPr eaLnBrk="1" hangingPunct="1"/>
            <a:r>
              <a:rPr lang="en-US" smtClean="0"/>
              <a:t>Scheduled Report </a:t>
            </a:r>
            <a:r>
              <a:rPr lang="en-US" i="1" smtClean="0"/>
              <a:t>Status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idx="1"/>
          </p:nvPr>
        </p:nvSpPr>
        <p:spPr/>
        <p:txBody>
          <a:bodyPr/>
          <a:lstStyle/>
          <a:p>
            <a:pPr eaLnBrk="1" hangingPunct="1"/>
            <a:r>
              <a:rPr lang="en-US" smtClean="0"/>
              <a:t>Same batch DB table used (bc_mstr) as for legacy MFG/PRO reports</a:t>
            </a:r>
          </a:p>
          <a:p>
            <a:pPr lvl="1" eaLnBrk="1" hangingPunct="1"/>
            <a:r>
              <a:rPr lang="en-US" smtClean="0"/>
              <a:t>Different detail table: rptsr_mstr (one record per scheduled report)</a:t>
            </a:r>
          </a:p>
          <a:p>
            <a:pPr lvl="1" eaLnBrk="1" hangingPunct="1"/>
            <a:r>
              <a:rPr lang="en-US" smtClean="0"/>
              <a:t>Each batch ID can logically a queue of scheduled reports (as rptsr_mstr records)</a:t>
            </a:r>
          </a:p>
          <a:p>
            <a:pPr eaLnBrk="1" hangingPunct="1"/>
            <a:r>
              <a:rPr lang="en-US" smtClean="0"/>
              <a:t>Same </a:t>
            </a:r>
            <a:r>
              <a:rPr lang="en-US" i="1" smtClean="0"/>
              <a:t>Batch ID Maintenance</a:t>
            </a:r>
            <a:r>
              <a:rPr lang="en-US" smtClean="0"/>
              <a:t> program as for legacy MFG/PRO reports</a:t>
            </a:r>
          </a:p>
          <a:p>
            <a:pPr eaLnBrk="1" hangingPunct="1"/>
            <a:endParaRPr lang="en-US" smtClean="0"/>
          </a:p>
          <a:p>
            <a:pPr eaLnBrk="1" hangingPunct="1"/>
            <a:endParaRPr lang="en-US" smtClean="0"/>
          </a:p>
        </p:txBody>
      </p:sp>
      <p:sp>
        <p:nvSpPr>
          <p:cNvPr id="64514" name="Rectangle 2"/>
          <p:cNvSpPr>
            <a:spLocks noGrp="1" noChangeArrowheads="1"/>
          </p:cNvSpPr>
          <p:nvPr>
            <p:ph type="title"/>
          </p:nvPr>
        </p:nvSpPr>
        <p:spPr/>
        <p:txBody>
          <a:bodyPr>
            <a:normAutofit fontScale="90000"/>
          </a:bodyPr>
          <a:lstStyle/>
          <a:p>
            <a:pPr eaLnBrk="1" hangingPunct="1"/>
            <a:r>
              <a:rPr lang="en-US" smtClean="0"/>
              <a:t>Scheduled Report Administration</a:t>
            </a:r>
            <a:br>
              <a:rPr lang="en-US" smtClean="0"/>
            </a:br>
            <a:r>
              <a:rPr lang="en-US" sz="2400" smtClean="0"/>
              <a:t>Batch ID Maintenance</a:t>
            </a:r>
          </a:p>
        </p:txBody>
      </p:sp>
      <p:pic>
        <p:nvPicPr>
          <p:cNvPr id="64517" name="Picture 5"/>
          <p:cNvPicPr>
            <a:picLocks noChangeAspect="1" noChangeArrowheads="1"/>
          </p:cNvPicPr>
          <p:nvPr/>
        </p:nvPicPr>
        <p:blipFill>
          <a:blip r:embed="rId3" cstate="print"/>
          <a:srcRect/>
          <a:stretch>
            <a:fillRect/>
          </a:stretch>
        </p:blipFill>
        <p:spPr bwMode="auto">
          <a:xfrm>
            <a:off x="514546" y="4419600"/>
            <a:ext cx="8096250" cy="1914525"/>
          </a:xfrm>
          <a:prstGeom prst="rect">
            <a:avLst/>
          </a:prstGeom>
          <a:noFill/>
          <a:ln w="9525" algn="ctr">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idx="1"/>
          </p:nvPr>
        </p:nvSpPr>
        <p:spPr/>
        <p:txBody>
          <a:bodyPr/>
          <a:lstStyle/>
          <a:p>
            <a:pPr eaLnBrk="1" hangingPunct="1">
              <a:lnSpc>
                <a:spcPct val="70000"/>
              </a:lnSpc>
            </a:pPr>
            <a:r>
              <a:rPr lang="en-US" sz="2400" smtClean="0"/>
              <a:t>Every time the scheduler fires, a report server process will be launched for a specific Batch ID</a:t>
            </a:r>
          </a:p>
          <a:p>
            <a:pPr lvl="1" eaLnBrk="1" hangingPunct="1">
              <a:lnSpc>
                <a:spcPct val="70000"/>
              </a:lnSpc>
            </a:pPr>
            <a:r>
              <a:rPr lang="en-US" sz="2000" smtClean="0"/>
              <a:t>e.g. Can have nightly, weekly, monthly batches</a:t>
            </a:r>
          </a:p>
          <a:p>
            <a:pPr eaLnBrk="1" hangingPunct="1">
              <a:lnSpc>
                <a:spcPct val="70000"/>
              </a:lnSpc>
            </a:pPr>
            <a:r>
              <a:rPr lang="en-US" sz="2400" smtClean="0"/>
              <a:t>Configure the Task Scheduler to use a command-line to launch the report server:</a:t>
            </a:r>
          </a:p>
          <a:p>
            <a:pPr lvl="1">
              <a:lnSpc>
                <a:spcPct val="70000"/>
              </a:lnSpc>
            </a:pPr>
            <a:r>
              <a:rPr lang="en-US" sz="2000" smtClean="0"/>
              <a:t>For local parameter file reference:</a:t>
            </a:r>
          </a:p>
          <a:p>
            <a:pPr lvl="1">
              <a:lnSpc>
                <a:spcPct val="70000"/>
              </a:lnSpc>
              <a:buFont typeface="Times New Roman" pitchFamily="18" charset="0"/>
              <a:buNone/>
            </a:pPr>
            <a:r>
              <a:rPr lang="en-US" sz="1400" smtClean="0"/>
              <a:t>			QAD.Client.exe -param.url:file:///c:/params.pf</a:t>
            </a:r>
          </a:p>
          <a:p>
            <a:pPr lvl="1">
              <a:lnSpc>
                <a:spcPct val="70000"/>
              </a:lnSpc>
            </a:pPr>
            <a:r>
              <a:rPr lang="en-US" sz="2000" smtClean="0"/>
              <a:t>For remote parameter file reference:</a:t>
            </a:r>
          </a:p>
          <a:p>
            <a:pPr lvl="2">
              <a:lnSpc>
                <a:spcPct val="70000"/>
              </a:lnSpc>
              <a:buFontTx/>
              <a:buNone/>
            </a:pPr>
            <a:r>
              <a:rPr lang="en-US" sz="1400" smtClean="0"/>
              <a:t>		QAD.Client.exe -param.url:http://somehost/rpt/params.pf</a:t>
            </a:r>
          </a:p>
          <a:p>
            <a:pPr lvl="1" eaLnBrk="1" hangingPunct="1">
              <a:lnSpc>
                <a:spcPct val="70000"/>
              </a:lnSpc>
            </a:pPr>
            <a:r>
              <a:rPr lang="en-US" sz="2000" smtClean="0"/>
              <a:t>Example params.pf file:</a:t>
            </a:r>
          </a:p>
        </p:txBody>
      </p:sp>
      <p:sp>
        <p:nvSpPr>
          <p:cNvPr id="62466" name="Rectangle 2"/>
          <p:cNvSpPr>
            <a:spLocks noGrp="1" noChangeArrowheads="1"/>
          </p:cNvSpPr>
          <p:nvPr>
            <p:ph type="title"/>
          </p:nvPr>
        </p:nvSpPr>
        <p:spPr/>
        <p:txBody>
          <a:bodyPr>
            <a:normAutofit fontScale="90000"/>
          </a:bodyPr>
          <a:lstStyle/>
          <a:p>
            <a:pPr eaLnBrk="1" hangingPunct="1"/>
            <a:r>
              <a:rPr lang="en-US" smtClean="0"/>
              <a:t>Scheduled Report Administration</a:t>
            </a:r>
            <a:br>
              <a:rPr lang="en-US" smtClean="0"/>
            </a:br>
            <a:r>
              <a:rPr lang="en-US" sz="2400" smtClean="0"/>
              <a:t>Configuring Windows Task Scheduler</a:t>
            </a:r>
          </a:p>
        </p:txBody>
      </p:sp>
      <p:sp>
        <p:nvSpPr>
          <p:cNvPr id="62468" name="Text Box 4"/>
          <p:cNvSpPr txBox="1">
            <a:spLocks noChangeArrowheads="1"/>
          </p:cNvSpPr>
          <p:nvPr/>
        </p:nvSpPr>
        <p:spPr bwMode="auto">
          <a:xfrm>
            <a:off x="1600200" y="3751262"/>
            <a:ext cx="5943600" cy="2192338"/>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lvl="4" algn="l"/>
            <a:r>
              <a:rPr lang="en-US" sz="1200" dirty="0"/>
              <a:t>-silent</a:t>
            </a:r>
          </a:p>
          <a:p>
            <a:pPr lvl="4" algn="l"/>
            <a:r>
              <a:rPr lang="en-US" sz="1200" dirty="0"/>
              <a:t>-</a:t>
            </a:r>
            <a:r>
              <a:rPr lang="en-US" sz="1200" dirty="0" err="1"/>
              <a:t>config-name:test</a:t>
            </a:r>
            <a:endParaRPr lang="en-US" sz="1200" dirty="0"/>
          </a:p>
          <a:p>
            <a:pPr lvl="4" algn="l"/>
            <a:r>
              <a:rPr lang="en-US" sz="1200" dirty="0"/>
              <a:t>-</a:t>
            </a:r>
            <a:r>
              <a:rPr lang="en-US" sz="1200" dirty="0" err="1"/>
              <a:t>user:mfg</a:t>
            </a:r>
            <a:endParaRPr lang="en-US" sz="1200" dirty="0"/>
          </a:p>
          <a:p>
            <a:pPr lvl="4" algn="l"/>
            <a:r>
              <a:rPr lang="en-US" sz="1200" dirty="0"/>
              <a:t>-password:(blank)</a:t>
            </a:r>
          </a:p>
          <a:p>
            <a:pPr lvl="4" algn="l"/>
            <a:r>
              <a:rPr lang="en-US" sz="1200" b="1" dirty="0"/>
              <a:t>-workspace:Domain1.1000</a:t>
            </a:r>
          </a:p>
          <a:p>
            <a:pPr lvl="4" algn="l"/>
            <a:r>
              <a:rPr lang="en-US" sz="1200" b="1" dirty="0"/>
              <a:t>-report-batch:nightly1</a:t>
            </a:r>
          </a:p>
          <a:p>
            <a:pPr lvl="4" algn="l"/>
            <a:r>
              <a:rPr lang="en-US" sz="1200" dirty="0"/>
              <a:t>-</a:t>
            </a:r>
            <a:r>
              <a:rPr lang="en-US" sz="1200" dirty="0" err="1"/>
              <a:t>enable:qad.plugin.services</a:t>
            </a:r>
            <a:endParaRPr lang="en-US" sz="1200" dirty="0"/>
          </a:p>
          <a:p>
            <a:pPr lvl="4" algn="l"/>
            <a:r>
              <a:rPr lang="en-US" sz="1200" dirty="0"/>
              <a:t>-</a:t>
            </a:r>
            <a:r>
              <a:rPr lang="en-US" sz="1200" dirty="0" err="1"/>
              <a:t>enable:qad.plugin.reports</a:t>
            </a:r>
            <a:endParaRPr lang="en-US" sz="1200" dirty="0"/>
          </a:p>
          <a:p>
            <a:pPr lvl="4" algn="l"/>
            <a:r>
              <a:rPr lang="en-US" sz="1200" dirty="0"/>
              <a:t>-</a:t>
            </a:r>
            <a:r>
              <a:rPr lang="en-US" sz="1200" dirty="0" err="1"/>
              <a:t>enable:qad.plugin.reportserver</a:t>
            </a:r>
            <a:endParaRPr lang="en-US" sz="1200" dirty="0"/>
          </a:p>
          <a:p>
            <a:pPr lvl="4" algn="l"/>
            <a:r>
              <a:rPr lang="en-US" sz="1200" dirty="0"/>
              <a:t>-report-</a:t>
            </a:r>
            <a:r>
              <a:rPr lang="en-US" sz="1200" dirty="0" err="1"/>
              <a:t>mode:batch</a:t>
            </a:r>
            <a:endParaRPr lang="en-US" sz="1200" dirty="0"/>
          </a:p>
          <a:p>
            <a:pPr algn="l"/>
            <a:endParaRPr lang="en-US" sz="1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eaLnBrk="1" hangingPunct="1">
              <a:buFont typeface="Webdings" pitchFamily="18" charset="2"/>
              <a:buNone/>
            </a:pPr>
            <a:r>
              <a:rPr lang="en-US" b="1" smtClean="0"/>
              <a:t>In this session you will learn how to:</a:t>
            </a:r>
          </a:p>
          <a:p>
            <a:pPr eaLnBrk="1" hangingPunct="1"/>
            <a:r>
              <a:rPr lang="en-US" smtClean="0"/>
              <a:t>Configure the QAD Reporting Framework</a:t>
            </a:r>
          </a:p>
          <a:p>
            <a:pPr eaLnBrk="1" hangingPunct="1"/>
            <a:r>
              <a:rPr lang="en-US" smtClean="0"/>
              <a:t>Set up user authorization for report development and admin programs</a:t>
            </a:r>
          </a:p>
          <a:p>
            <a:pPr eaLnBrk="1" hangingPunct="1"/>
            <a:r>
              <a:rPr lang="en-US" smtClean="0"/>
              <a:t>Manage reports on the system menu</a:t>
            </a:r>
          </a:p>
          <a:p>
            <a:pPr eaLnBrk="1" hangingPunct="1"/>
            <a:r>
              <a:rPr lang="en-US" smtClean="0"/>
              <a:t>Administer scheduled report servers</a:t>
            </a:r>
          </a:p>
          <a:p>
            <a:pPr eaLnBrk="1" hangingPunct="1"/>
            <a:endParaRPr lang="en-US" smtClean="0"/>
          </a:p>
        </p:txBody>
      </p:sp>
      <p:sp>
        <p:nvSpPr>
          <p:cNvPr id="4098" name="Rectangle 2"/>
          <p:cNvSpPr>
            <a:spLocks noGrp="1" noChangeArrowheads="1"/>
          </p:cNvSpPr>
          <p:nvPr>
            <p:ph type="title"/>
          </p:nvPr>
        </p:nvSpPr>
        <p:spPr/>
        <p:txBody>
          <a:bodyPr/>
          <a:lstStyle/>
          <a:p>
            <a:pPr eaLnBrk="1" hangingPunct="1"/>
            <a:r>
              <a:rPr lang="en-US" smtClean="0"/>
              <a:t>Session Objectives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noChangeArrowheads="1"/>
          </p:cNvSpPr>
          <p:nvPr>
            <p:ph idx="1"/>
          </p:nvPr>
        </p:nvSpPr>
        <p:spPr/>
        <p:txBody>
          <a:bodyPr/>
          <a:lstStyle/>
          <a:p>
            <a:r>
              <a:rPr lang="en-US" smtClean="0"/>
              <a:t>Scheduled Report printers:</a:t>
            </a:r>
          </a:p>
          <a:p>
            <a:pPr lvl="1"/>
            <a:r>
              <a:rPr lang="en-US" smtClean="0"/>
              <a:t>must be set up as Windows printers on the report server machine(s)</a:t>
            </a:r>
          </a:p>
          <a:p>
            <a:pPr lvl="2"/>
            <a:r>
              <a:rPr lang="en-US" smtClean="0"/>
              <a:t>Allows the .NET report server processes to use them</a:t>
            </a:r>
          </a:p>
          <a:p>
            <a:pPr lvl="1"/>
            <a:r>
              <a:rPr lang="en-US" smtClean="0"/>
              <a:t>Must be set up in QAD Applications</a:t>
            </a:r>
          </a:p>
          <a:p>
            <a:pPr lvl="2"/>
            <a:r>
              <a:rPr lang="en-US" smtClean="0"/>
              <a:t>Allows the UI to use them (New Scheduled Report form printer lookup)</a:t>
            </a:r>
          </a:p>
          <a:p>
            <a:pPr lvl="2"/>
            <a:r>
              <a:rPr lang="en-US" smtClean="0"/>
              <a:t>Use </a:t>
            </a:r>
            <a:r>
              <a:rPr lang="en-US" i="1" smtClean="0"/>
              <a:t>Printer Setup Maintenance</a:t>
            </a:r>
            <a:r>
              <a:rPr lang="en-US" smtClean="0"/>
              <a:t> (36.13.2)</a:t>
            </a:r>
            <a:r>
              <a:rPr lang="en-US" sz="1800" smtClean="0"/>
              <a:t> </a:t>
            </a:r>
          </a:p>
          <a:p>
            <a:pPr lvl="2"/>
            <a:r>
              <a:rPr lang="en-US" smtClean="0"/>
              <a:t>e.g. Device Pathname=\\shnt07\XMPR03</a:t>
            </a:r>
          </a:p>
          <a:p>
            <a:pPr lvl="2">
              <a:buFontTx/>
              <a:buNone/>
            </a:pPr>
            <a:endParaRPr lang="en-US" smtClean="0"/>
          </a:p>
        </p:txBody>
      </p:sp>
      <p:sp>
        <p:nvSpPr>
          <p:cNvPr id="67586" name="Rectangle 2"/>
          <p:cNvSpPr>
            <a:spLocks noGrp="1" noChangeArrowheads="1"/>
          </p:cNvSpPr>
          <p:nvPr>
            <p:ph type="title"/>
          </p:nvPr>
        </p:nvSpPr>
        <p:spPr/>
        <p:txBody>
          <a:bodyPr/>
          <a:lstStyle/>
          <a:p>
            <a:pPr eaLnBrk="1" hangingPunct="1"/>
            <a:r>
              <a:rPr lang="en-US" smtClean="0"/>
              <a:t>Printer Setup</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US" smtClean="0"/>
              <a:t>Using Printer Setup Maintenance</a:t>
            </a:r>
          </a:p>
        </p:txBody>
      </p:sp>
      <p:pic>
        <p:nvPicPr>
          <p:cNvPr id="72711" name="Picture 7"/>
          <p:cNvPicPr>
            <a:picLocks noChangeAspect="1" noChangeArrowheads="1"/>
          </p:cNvPicPr>
          <p:nvPr/>
        </p:nvPicPr>
        <p:blipFill>
          <a:blip r:embed="rId2" cstate="print"/>
          <a:srcRect/>
          <a:stretch>
            <a:fillRect/>
          </a:stretch>
        </p:blipFill>
        <p:spPr bwMode="auto">
          <a:xfrm>
            <a:off x="552254" y="923925"/>
            <a:ext cx="8029575" cy="5324475"/>
          </a:xfrm>
          <a:prstGeom prst="rect">
            <a:avLst/>
          </a:prstGeom>
          <a:noFill/>
          <a:ln w="9525" algn="ctr">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idx="1"/>
          </p:nvPr>
        </p:nvSpPr>
        <p:spPr/>
        <p:txBody>
          <a:bodyPr/>
          <a:lstStyle/>
          <a:p>
            <a:r>
              <a:rPr lang="en-US" smtClean="0"/>
              <a:t>Configures the .NET UI system to tell it what SMTP server to use for sending email</a:t>
            </a:r>
          </a:p>
          <a:p>
            <a:r>
              <a:rPr lang="en-US" smtClean="0"/>
              <a:t>Use the following entry in client-session.xml:</a:t>
            </a:r>
          </a:p>
        </p:txBody>
      </p:sp>
      <p:sp>
        <p:nvSpPr>
          <p:cNvPr id="58370" name="Rectangle 2"/>
          <p:cNvSpPr>
            <a:spLocks noGrp="1" noChangeArrowheads="1"/>
          </p:cNvSpPr>
          <p:nvPr>
            <p:ph type="title"/>
          </p:nvPr>
        </p:nvSpPr>
        <p:spPr/>
        <p:txBody>
          <a:bodyPr/>
          <a:lstStyle/>
          <a:p>
            <a:pPr eaLnBrk="1" hangingPunct="1"/>
            <a:r>
              <a:rPr lang="en-US" smtClean="0"/>
              <a:t>Email SMTP Settings</a:t>
            </a:r>
          </a:p>
        </p:txBody>
      </p:sp>
      <p:grpSp>
        <p:nvGrpSpPr>
          <p:cNvPr id="8" name="Group 7"/>
          <p:cNvGrpSpPr/>
          <p:nvPr/>
        </p:nvGrpSpPr>
        <p:grpSpPr>
          <a:xfrm>
            <a:off x="219957" y="2514600"/>
            <a:ext cx="8686800" cy="3486150"/>
            <a:chOff x="381000" y="3124200"/>
            <a:chExt cx="8686800" cy="3486150"/>
          </a:xfrm>
        </p:grpSpPr>
        <p:sp>
          <p:nvSpPr>
            <p:cNvPr id="58372" name="Text Box 4"/>
            <p:cNvSpPr txBox="1">
              <a:spLocks noChangeArrowheads="1"/>
            </p:cNvSpPr>
            <p:nvPr/>
          </p:nvSpPr>
          <p:spPr bwMode="auto">
            <a:xfrm>
              <a:off x="381000" y="3505200"/>
              <a:ext cx="3962400" cy="3105150"/>
            </a:xfrm>
            <a:prstGeom prst="rect">
              <a:avLst/>
            </a:prstGeom>
            <a:noFill/>
            <a:ln w="9525" algn="ctr">
              <a:noFill/>
              <a:miter lim="800000"/>
              <a:headEnd/>
              <a:tailEnd/>
            </a:ln>
            <a:effectLst/>
          </p:spPr>
          <p:txBody>
            <a:bodyPr tIns="91440" bIns="91440">
              <a:spAutoFit/>
            </a:bodyPr>
            <a:lstStyle/>
            <a:p>
              <a:pPr algn="l"/>
              <a:r>
                <a:rPr lang="en-US" sz="1200" dirty="0"/>
                <a:t>&lt;Configuration&gt;</a:t>
              </a:r>
            </a:p>
            <a:p>
              <a:pPr algn="l"/>
              <a:r>
                <a:rPr lang="en-US" sz="1200" dirty="0"/>
                <a:t>...</a:t>
              </a:r>
            </a:p>
            <a:p>
              <a:pPr algn="l"/>
              <a:r>
                <a:rPr lang="en-US" sz="1200" dirty="0"/>
                <a:t>&lt;!-- SMTP server host name --&gt;</a:t>
              </a:r>
            </a:p>
            <a:p>
              <a:pPr algn="l"/>
              <a:r>
                <a:rPr lang="en-US" sz="1200" dirty="0"/>
                <a:t>&lt;</a:t>
              </a:r>
              <a:r>
                <a:rPr lang="en-US" sz="1200" dirty="0" err="1"/>
                <a:t>Smtp.Host</a:t>
              </a:r>
              <a:r>
                <a:rPr lang="en-US" sz="1200" dirty="0"/>
                <a:t>&gt;</a:t>
              </a:r>
              <a:r>
                <a:rPr lang="en-US" sz="1200" dirty="0" err="1"/>
                <a:t>SMTPHostname</a:t>
              </a:r>
              <a:r>
                <a:rPr lang="en-US" sz="1200" dirty="0"/>
                <a:t>&lt;/</a:t>
              </a:r>
              <a:r>
                <a:rPr lang="en-US" sz="1200" dirty="0" err="1"/>
                <a:t>Smtp.Host</a:t>
              </a:r>
              <a:r>
                <a:rPr lang="en-US" sz="1200" dirty="0"/>
                <a:t>&gt;</a:t>
              </a:r>
            </a:p>
            <a:p>
              <a:pPr algn="l"/>
              <a:r>
                <a:rPr lang="en-US" sz="1200" dirty="0"/>
                <a:t>&lt;!-- SMTP port name --&gt;</a:t>
              </a:r>
            </a:p>
            <a:p>
              <a:pPr algn="l"/>
              <a:r>
                <a:rPr lang="en-US" sz="1200" dirty="0"/>
                <a:t>&lt;</a:t>
              </a:r>
              <a:r>
                <a:rPr lang="en-US" sz="1200" dirty="0" err="1"/>
                <a:t>Smtp.Port</a:t>
              </a:r>
              <a:r>
                <a:rPr lang="en-US" sz="1200" dirty="0"/>
                <a:t>&gt;</a:t>
              </a:r>
              <a:r>
                <a:rPr lang="en-US" sz="1200" dirty="0" err="1"/>
                <a:t>SMTPPortNumber</a:t>
              </a:r>
              <a:r>
                <a:rPr lang="en-US" sz="1200" dirty="0"/>
                <a:t>&lt;/</a:t>
              </a:r>
              <a:r>
                <a:rPr lang="en-US" sz="1200" dirty="0" err="1"/>
                <a:t>Smtp.Port</a:t>
              </a:r>
              <a:r>
                <a:rPr lang="en-US" sz="1200" dirty="0"/>
                <a:t>&gt;</a:t>
              </a:r>
            </a:p>
            <a:p>
              <a:pPr algn="l"/>
              <a:r>
                <a:rPr lang="en-US" sz="1200" dirty="0"/>
                <a:t>&lt;!-- SMTP from email address --&gt;</a:t>
              </a:r>
            </a:p>
            <a:p>
              <a:pPr algn="l"/>
              <a:r>
                <a:rPr lang="en-US" sz="1200" dirty="0"/>
                <a:t>&lt;</a:t>
              </a:r>
              <a:r>
                <a:rPr lang="en-US" sz="1200" dirty="0" err="1"/>
                <a:t>Smtp.From</a:t>
              </a:r>
              <a:r>
                <a:rPr lang="en-US" sz="1200" dirty="0"/>
                <a:t>&gt;E-Mail&lt;/</a:t>
              </a:r>
              <a:r>
                <a:rPr lang="en-US" sz="1200" dirty="0" err="1"/>
                <a:t>Smtp.From</a:t>
              </a:r>
              <a:r>
                <a:rPr lang="en-US" sz="1200" dirty="0"/>
                <a:t>&gt;</a:t>
              </a:r>
            </a:p>
            <a:p>
              <a:pPr algn="l"/>
              <a:r>
                <a:rPr lang="en-US" sz="1200" dirty="0"/>
                <a:t>&lt;!-- SMTP username --&gt;</a:t>
              </a:r>
            </a:p>
            <a:p>
              <a:pPr algn="l"/>
              <a:r>
                <a:rPr lang="en-US" sz="1200" dirty="0"/>
                <a:t>&lt;</a:t>
              </a:r>
              <a:r>
                <a:rPr lang="en-US" sz="1200" dirty="0" err="1"/>
                <a:t>Smtp.Username</a:t>
              </a:r>
              <a:r>
                <a:rPr lang="en-US" sz="1200" dirty="0"/>
                <a:t>&gt;</a:t>
              </a:r>
              <a:r>
                <a:rPr lang="en-US" sz="1200" dirty="0" err="1"/>
                <a:t>SMTPUsername</a:t>
              </a:r>
              <a:r>
                <a:rPr lang="en-US" sz="1200" dirty="0"/>
                <a:t>&lt;/</a:t>
              </a:r>
              <a:r>
                <a:rPr lang="en-US" sz="1200" dirty="0" err="1"/>
                <a:t>Smtp.Username</a:t>
              </a:r>
              <a:r>
                <a:rPr lang="en-US" sz="1200" dirty="0"/>
                <a:t>&gt;</a:t>
              </a:r>
            </a:p>
            <a:p>
              <a:pPr algn="l"/>
              <a:r>
                <a:rPr lang="en-US" sz="1200" dirty="0"/>
                <a:t>&lt;!-- SMTP password --&gt;</a:t>
              </a:r>
            </a:p>
            <a:p>
              <a:pPr algn="l"/>
              <a:r>
                <a:rPr lang="en-US" sz="1200" dirty="0"/>
                <a:t>&lt;</a:t>
              </a:r>
              <a:r>
                <a:rPr lang="en-US" sz="1200" dirty="0" err="1"/>
                <a:t>Smtp.Password</a:t>
              </a:r>
              <a:r>
                <a:rPr lang="en-US" sz="1200" dirty="0"/>
                <a:t>&gt;</a:t>
              </a:r>
              <a:r>
                <a:rPr lang="en-US" sz="1200" dirty="0" err="1"/>
                <a:t>SMTPassword</a:t>
              </a:r>
              <a:r>
                <a:rPr lang="en-US" sz="1200" dirty="0"/>
                <a:t>&lt;/</a:t>
              </a:r>
              <a:r>
                <a:rPr lang="en-US" sz="1200" dirty="0" err="1"/>
                <a:t>Smtp.Password</a:t>
              </a:r>
              <a:r>
                <a:rPr lang="en-US" sz="1200" dirty="0"/>
                <a:t>&gt;</a:t>
              </a:r>
            </a:p>
            <a:p>
              <a:pPr algn="l"/>
              <a:r>
                <a:rPr lang="en-US" sz="1200" dirty="0"/>
                <a:t>&lt;!-- SMTP use SSL --&gt;</a:t>
              </a:r>
            </a:p>
            <a:p>
              <a:pPr algn="l"/>
              <a:r>
                <a:rPr lang="en-US" sz="1200" dirty="0"/>
                <a:t>&lt;</a:t>
              </a:r>
              <a:r>
                <a:rPr lang="en-US" sz="1200" dirty="0" err="1"/>
                <a:t>Smtp.UseSSL</a:t>
              </a:r>
              <a:r>
                <a:rPr lang="en-US" sz="1200" dirty="0"/>
                <a:t>&gt;false&lt;/</a:t>
              </a:r>
              <a:r>
                <a:rPr lang="en-US" sz="1200" dirty="0" err="1"/>
                <a:t>Smtp.UseSSL</a:t>
              </a:r>
              <a:r>
                <a:rPr lang="en-US" sz="1200" dirty="0"/>
                <a:t>&gt;</a:t>
              </a:r>
            </a:p>
            <a:p>
              <a:pPr algn="l"/>
              <a:r>
                <a:rPr lang="en-US" sz="1200" dirty="0"/>
                <a:t>…</a:t>
              </a:r>
            </a:p>
            <a:p>
              <a:pPr algn="l"/>
              <a:r>
                <a:rPr lang="en-US" sz="1200" dirty="0"/>
                <a:t>&lt;/Configuration&gt;</a:t>
              </a:r>
              <a:endParaRPr lang="en-US" sz="1200" dirty="0">
                <a:latin typeface="Courier New" pitchFamily="49" charset="0"/>
              </a:endParaRPr>
            </a:p>
          </p:txBody>
        </p:sp>
        <p:sp>
          <p:nvSpPr>
            <p:cNvPr id="58373" name="Text Box 5"/>
            <p:cNvSpPr txBox="1">
              <a:spLocks noChangeArrowheads="1"/>
            </p:cNvSpPr>
            <p:nvPr/>
          </p:nvSpPr>
          <p:spPr bwMode="auto">
            <a:xfrm>
              <a:off x="4495800" y="3554413"/>
              <a:ext cx="4572000" cy="2009775"/>
            </a:xfrm>
            <a:prstGeom prst="rect">
              <a:avLst/>
            </a:prstGeom>
            <a:noFill/>
            <a:ln w="9525" algn="ctr">
              <a:noFill/>
              <a:miter lim="800000"/>
              <a:headEnd/>
              <a:tailEnd/>
            </a:ln>
            <a:effectLst/>
          </p:spPr>
          <p:txBody>
            <a:bodyPr tIns="91440" bIns="91440">
              <a:spAutoFit/>
            </a:bodyPr>
            <a:lstStyle/>
            <a:p>
              <a:pPr algn="l"/>
              <a:r>
                <a:rPr lang="en-US" sz="1200"/>
                <a:t>&lt;Configuration&gt;</a:t>
              </a:r>
            </a:p>
            <a:p>
              <a:pPr algn="l"/>
              <a:r>
                <a:rPr lang="en-US" sz="1200"/>
                <a:t>...</a:t>
              </a:r>
            </a:p>
            <a:p>
              <a:pPr algn="l"/>
              <a:r>
                <a:rPr lang="en-US" sz="1200"/>
                <a:t>&lt;Smtp.Host&gt;smtp.mycompany.com&lt;/Smtp.Host&gt;</a:t>
              </a:r>
            </a:p>
            <a:p>
              <a:pPr algn="l"/>
              <a:r>
                <a:rPr lang="en-US" sz="1200"/>
                <a:t>&lt;Smtp.Port&gt;25&lt;/Smtp.Port&gt;</a:t>
              </a:r>
            </a:p>
            <a:p>
              <a:pPr algn="l"/>
              <a:r>
                <a:rPr lang="en-US" sz="1200"/>
                <a:t>&lt;Smtp.From&gt;Report Server &lt;joedoe@qad.com&gt;&lt;/Smtp.From&gt;</a:t>
              </a:r>
            </a:p>
            <a:p>
              <a:pPr algn="l"/>
              <a:r>
                <a:rPr lang="en-US" sz="1200"/>
                <a:t>&lt;Smtp.Username&gt;admin&lt;/Smtp.Username&gt;</a:t>
              </a:r>
            </a:p>
            <a:p>
              <a:pPr algn="l"/>
              <a:r>
                <a:rPr lang="en-US" sz="1200"/>
                <a:t>&lt;Smtp.Password&gt;123&lt;/Smtp.Password&gt;</a:t>
              </a:r>
            </a:p>
            <a:p>
              <a:pPr algn="l"/>
              <a:r>
                <a:rPr lang="en-US" sz="1200"/>
                <a:t>&lt;Smtp.UseSSL&gt;false&lt;/Smtp.UseSSL&gt;</a:t>
              </a:r>
            </a:p>
            <a:p>
              <a:pPr algn="l"/>
              <a:r>
                <a:rPr lang="en-US" sz="1200"/>
                <a:t>…</a:t>
              </a:r>
            </a:p>
            <a:p>
              <a:pPr algn="l"/>
              <a:r>
                <a:rPr lang="en-US" sz="1200"/>
                <a:t>&lt;/Configuration&gt;</a:t>
              </a:r>
            </a:p>
          </p:txBody>
        </p:sp>
        <p:sp>
          <p:nvSpPr>
            <p:cNvPr id="58374" name="Text Box 6"/>
            <p:cNvSpPr txBox="1">
              <a:spLocks noChangeArrowheads="1"/>
            </p:cNvSpPr>
            <p:nvPr/>
          </p:nvSpPr>
          <p:spPr bwMode="auto">
            <a:xfrm>
              <a:off x="381000" y="3124200"/>
              <a:ext cx="2133600" cy="458788"/>
            </a:xfrm>
            <a:prstGeom prst="rect">
              <a:avLst/>
            </a:prstGeom>
            <a:noFill/>
            <a:ln w="9525" algn="ctr">
              <a:noFill/>
              <a:miter lim="800000"/>
              <a:headEnd/>
              <a:tailEnd/>
            </a:ln>
            <a:effectLst/>
          </p:spPr>
          <p:txBody>
            <a:bodyPr tIns="91440" bIns="91440">
              <a:spAutoFit/>
            </a:bodyPr>
            <a:lstStyle/>
            <a:p>
              <a:pPr algn="l">
                <a:spcBef>
                  <a:spcPct val="50000"/>
                </a:spcBef>
              </a:pPr>
              <a:r>
                <a:rPr lang="en-US" sz="1800" b="1" dirty="0">
                  <a:latin typeface="+mj-lt"/>
                </a:rPr>
                <a:t>Template:</a:t>
              </a:r>
            </a:p>
          </p:txBody>
        </p:sp>
        <p:sp>
          <p:nvSpPr>
            <p:cNvPr id="58375" name="Text Box 7"/>
            <p:cNvSpPr txBox="1">
              <a:spLocks noChangeArrowheads="1"/>
            </p:cNvSpPr>
            <p:nvPr/>
          </p:nvSpPr>
          <p:spPr bwMode="auto">
            <a:xfrm>
              <a:off x="4495800" y="3124200"/>
              <a:ext cx="2133600" cy="458788"/>
            </a:xfrm>
            <a:prstGeom prst="rect">
              <a:avLst/>
            </a:prstGeom>
            <a:noFill/>
            <a:ln w="9525" algn="ctr">
              <a:noFill/>
              <a:miter lim="800000"/>
              <a:headEnd/>
              <a:tailEnd/>
            </a:ln>
            <a:effectLst/>
          </p:spPr>
          <p:txBody>
            <a:bodyPr tIns="91440" bIns="91440">
              <a:spAutoFit/>
            </a:bodyPr>
            <a:lstStyle/>
            <a:p>
              <a:pPr algn="l">
                <a:spcBef>
                  <a:spcPct val="50000"/>
                </a:spcBef>
              </a:pPr>
              <a:r>
                <a:rPr lang="en-US" sz="1800" b="1" dirty="0">
                  <a:latin typeface="+mj-lt"/>
                </a:rPr>
                <a:t>Example:</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p:txBody>
          <a:bodyPr/>
          <a:lstStyle/>
          <a:p>
            <a:r>
              <a:rPr lang="en-US" smtClean="0"/>
              <a:t>Allows administrator to customize the email notifications sent from report servers</a:t>
            </a:r>
          </a:p>
          <a:p>
            <a:r>
              <a:rPr lang="en-US" smtClean="0"/>
              <a:t>File located on home server:</a:t>
            </a:r>
          </a:p>
          <a:p>
            <a:pPr lvl="1">
              <a:buFont typeface="Times New Roman" pitchFamily="18" charset="0"/>
              <a:buNone/>
            </a:pPr>
            <a:r>
              <a:rPr lang="en-US" sz="1200" smtClean="0"/>
              <a:t>	</a:t>
            </a:r>
            <a:r>
              <a:rPr lang="en-US" sz="1600" smtClean="0"/>
              <a:t>report-email-template.txt</a:t>
            </a:r>
          </a:p>
          <a:p>
            <a:r>
              <a:rPr lang="en-US" smtClean="0"/>
              <a:t>File location:</a:t>
            </a:r>
          </a:p>
          <a:p>
            <a:pPr lvl="1">
              <a:buFont typeface="Times New Roman" pitchFamily="18" charset="0"/>
              <a:buNone/>
            </a:pPr>
            <a:r>
              <a:rPr lang="en-US" sz="1400" smtClean="0"/>
              <a:t>	</a:t>
            </a:r>
            <a:r>
              <a:rPr lang="en-US" sz="1600" smtClean="0"/>
              <a:t>&lt;TomcatInstallDir&gt;/webapps/qadhome/configurations/&lt;config&gt;/storage/reports/</a:t>
            </a:r>
          </a:p>
          <a:p>
            <a:r>
              <a:rPr lang="en-US" smtClean="0"/>
              <a:t>Example Contents:</a:t>
            </a:r>
          </a:p>
        </p:txBody>
      </p:sp>
      <p:sp>
        <p:nvSpPr>
          <p:cNvPr id="60418" name="Rectangle 2"/>
          <p:cNvSpPr>
            <a:spLocks noGrp="1" noChangeArrowheads="1"/>
          </p:cNvSpPr>
          <p:nvPr>
            <p:ph type="title"/>
          </p:nvPr>
        </p:nvSpPr>
        <p:spPr/>
        <p:txBody>
          <a:bodyPr/>
          <a:lstStyle/>
          <a:p>
            <a:pPr eaLnBrk="1" hangingPunct="1"/>
            <a:r>
              <a:rPr lang="en-US" smtClean="0"/>
              <a:t>Email Template File</a:t>
            </a:r>
          </a:p>
        </p:txBody>
      </p:sp>
      <p:sp>
        <p:nvSpPr>
          <p:cNvPr id="60421" name="Text Box 5"/>
          <p:cNvSpPr txBox="1">
            <a:spLocks noChangeArrowheads="1"/>
          </p:cNvSpPr>
          <p:nvPr/>
        </p:nvSpPr>
        <p:spPr bwMode="auto">
          <a:xfrm>
            <a:off x="1866508" y="4298950"/>
            <a:ext cx="5410200" cy="1644650"/>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algn="l"/>
            <a:r>
              <a:rPr lang="en-US" sz="1200" dirty="0"/>
              <a:t>[SUBJECT]</a:t>
            </a:r>
          </a:p>
          <a:p>
            <a:pPr algn="l"/>
            <a:r>
              <a:rPr lang="en-US" sz="1200" dirty="0"/>
              <a:t>Scheduled Report Completed: {$RRO_DESC}</a:t>
            </a:r>
          </a:p>
          <a:p>
            <a:pPr algn="l"/>
            <a:r>
              <a:rPr lang="en-US" sz="1200" dirty="0"/>
              <a:t>[BODY]</a:t>
            </a:r>
          </a:p>
          <a:p>
            <a:pPr algn="l"/>
            <a:r>
              <a:rPr lang="en-US" sz="1200" dirty="0"/>
              <a:t>A scheduled report from QAD Enterprise Applications has completed:</a:t>
            </a:r>
          </a:p>
          <a:p>
            <a:pPr algn="l"/>
            <a:endParaRPr lang="en-US" sz="1200" dirty="0"/>
          </a:p>
          <a:p>
            <a:pPr algn="l"/>
            <a:r>
              <a:rPr lang="en-US" sz="1200" dirty="0"/>
              <a:t>Report:         {$RRO_DESC} ({$RRO_CODE})</a:t>
            </a:r>
          </a:p>
          <a:p>
            <a:pPr algn="l"/>
            <a:r>
              <a:rPr lang="en-US" sz="1200" dirty="0"/>
              <a:t>Description:    {$SR_DESC}</a:t>
            </a:r>
          </a:p>
          <a:p>
            <a:pPr algn="l"/>
            <a:r>
              <a:rPr lang="en-US" sz="1200" dirty="0"/>
              <a:t>Link to Report: {$REPORT_FILE_LINK}</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idx="1"/>
          </p:nvPr>
        </p:nvSpPr>
        <p:spPr/>
        <p:txBody>
          <a:bodyPr/>
          <a:lstStyle/>
          <a:p>
            <a:pPr eaLnBrk="1" hangingPunct="1">
              <a:lnSpc>
                <a:spcPct val="80000"/>
              </a:lnSpc>
              <a:buFont typeface="Webdings" pitchFamily="18" charset="2"/>
              <a:buNone/>
            </a:pPr>
            <a:endParaRPr lang="en-US" sz="2400" smtClean="0"/>
          </a:p>
          <a:p>
            <a:pPr eaLnBrk="1" hangingPunct="1">
              <a:lnSpc>
                <a:spcPct val="80000"/>
              </a:lnSpc>
            </a:pPr>
            <a:r>
              <a:rPr lang="en-US" sz="2400" smtClean="0"/>
              <a:t>Any End User</a:t>
            </a:r>
          </a:p>
          <a:p>
            <a:pPr lvl="1" eaLnBrk="1" hangingPunct="1">
              <a:lnSpc>
                <a:spcPct val="80000"/>
              </a:lnSpc>
            </a:pPr>
            <a:r>
              <a:rPr lang="en-US" sz="2000" smtClean="0"/>
              <a:t>Can create and monitor scheduled reports from the report viewer screen</a:t>
            </a:r>
          </a:p>
          <a:p>
            <a:pPr lvl="1" eaLnBrk="1" hangingPunct="1">
              <a:lnSpc>
                <a:spcPct val="80000"/>
              </a:lnSpc>
            </a:pPr>
            <a:r>
              <a:rPr lang="en-US" sz="2000" smtClean="0"/>
              <a:t>Visibility restricted to the current report open in viewer</a:t>
            </a:r>
          </a:p>
          <a:p>
            <a:pPr eaLnBrk="1" hangingPunct="1">
              <a:lnSpc>
                <a:spcPct val="80000"/>
              </a:lnSpc>
            </a:pPr>
            <a:r>
              <a:rPr lang="en-US" sz="2400" smtClean="0"/>
              <a:t>Administrator</a:t>
            </a:r>
          </a:p>
          <a:p>
            <a:pPr lvl="1" eaLnBrk="1" hangingPunct="1">
              <a:lnSpc>
                <a:spcPct val="80000"/>
              </a:lnSpc>
            </a:pPr>
            <a:r>
              <a:rPr lang="en-US" sz="2000" smtClean="0"/>
              <a:t>Scheduled Report Browse</a:t>
            </a:r>
          </a:p>
          <a:p>
            <a:pPr lvl="2" eaLnBrk="1" hangingPunct="1">
              <a:lnSpc>
                <a:spcPct val="80000"/>
              </a:lnSpc>
            </a:pPr>
            <a:r>
              <a:rPr lang="en-US" sz="2000" smtClean="0"/>
              <a:t>Shows current status of all scheduled reports in each batch</a:t>
            </a:r>
          </a:p>
          <a:p>
            <a:pPr lvl="1" eaLnBrk="1" hangingPunct="1">
              <a:lnSpc>
                <a:spcPct val="80000"/>
              </a:lnSpc>
            </a:pPr>
            <a:r>
              <a:rPr lang="en-US" sz="2000" smtClean="0"/>
              <a:t>Scheduled Report History Browse</a:t>
            </a:r>
          </a:p>
          <a:p>
            <a:pPr lvl="2" eaLnBrk="1" hangingPunct="1">
              <a:lnSpc>
                <a:spcPct val="80000"/>
              </a:lnSpc>
            </a:pPr>
            <a:r>
              <a:rPr lang="en-US" sz="2000" smtClean="0"/>
              <a:t>Shows all past scheduled report runs</a:t>
            </a:r>
          </a:p>
          <a:p>
            <a:pPr lvl="1" eaLnBrk="1" hangingPunct="1">
              <a:lnSpc>
                <a:spcPct val="80000"/>
              </a:lnSpc>
            </a:pPr>
            <a:r>
              <a:rPr lang="en-US" sz="2000" smtClean="0"/>
              <a:t>Scheduled Report Maintenance</a:t>
            </a:r>
          </a:p>
          <a:p>
            <a:pPr lvl="2" eaLnBrk="1" hangingPunct="1">
              <a:lnSpc>
                <a:spcPct val="80000"/>
              </a:lnSpc>
            </a:pPr>
            <a:r>
              <a:rPr lang="en-US" sz="2000" smtClean="0"/>
              <a:t>Allows viewing and editing of scheduled report properties</a:t>
            </a:r>
          </a:p>
          <a:p>
            <a:pPr lvl="2" eaLnBrk="1" hangingPunct="1">
              <a:lnSpc>
                <a:spcPct val="80000"/>
              </a:lnSpc>
            </a:pPr>
            <a:r>
              <a:rPr lang="en-US" sz="2000" smtClean="0"/>
              <a:t>e.g. changing priorities, deleting</a:t>
            </a:r>
          </a:p>
        </p:txBody>
      </p:sp>
      <p:sp>
        <p:nvSpPr>
          <p:cNvPr id="70658" name="Rectangle 2"/>
          <p:cNvSpPr>
            <a:spLocks noGrp="1" noChangeArrowheads="1"/>
          </p:cNvSpPr>
          <p:nvPr>
            <p:ph type="title"/>
          </p:nvPr>
        </p:nvSpPr>
        <p:spPr/>
        <p:txBody>
          <a:bodyPr/>
          <a:lstStyle/>
          <a:p>
            <a:pPr eaLnBrk="1" hangingPunct="1"/>
            <a:r>
              <a:rPr lang="en-US" smtClean="0"/>
              <a:t>Scheduled Report Administration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smtClean="0"/>
              <a:t>End User Report Scheduling</a:t>
            </a:r>
          </a:p>
        </p:txBody>
      </p:sp>
      <p:sp>
        <p:nvSpPr>
          <p:cNvPr id="78852" name="Text Box 4"/>
          <p:cNvSpPr txBox="1">
            <a:spLocks noChangeArrowheads="1"/>
          </p:cNvSpPr>
          <p:nvPr/>
        </p:nvSpPr>
        <p:spPr bwMode="auto">
          <a:xfrm>
            <a:off x="533400" y="914400"/>
            <a:ext cx="8229600" cy="488950"/>
          </a:xfrm>
          <a:prstGeom prst="rect">
            <a:avLst/>
          </a:prstGeom>
          <a:noFill/>
          <a:ln w="9525" algn="ctr">
            <a:noFill/>
            <a:miter lim="800000"/>
            <a:headEnd/>
            <a:tailEnd/>
          </a:ln>
          <a:effectLst/>
        </p:spPr>
        <p:txBody>
          <a:bodyPr tIns="91440" bIns="91440">
            <a:spAutoFit/>
          </a:bodyPr>
          <a:lstStyle/>
          <a:p>
            <a:pPr algn="l">
              <a:spcBef>
                <a:spcPct val="50000"/>
              </a:spcBef>
            </a:pPr>
            <a:r>
              <a:rPr lang="en-US" sz="2000" dirty="0"/>
              <a:t>Scheduling and monitoring can be done from the viewer</a:t>
            </a:r>
          </a:p>
        </p:txBody>
      </p:sp>
      <p:pic>
        <p:nvPicPr>
          <p:cNvPr id="78853" name="Picture 5"/>
          <p:cNvPicPr>
            <a:picLocks noChangeAspect="1" noChangeArrowheads="1"/>
          </p:cNvPicPr>
          <p:nvPr/>
        </p:nvPicPr>
        <p:blipFill>
          <a:blip r:embed="rId2" cstate="print"/>
          <a:srcRect/>
          <a:stretch>
            <a:fillRect/>
          </a:stretch>
        </p:blipFill>
        <p:spPr bwMode="auto">
          <a:xfrm>
            <a:off x="705438" y="1447800"/>
            <a:ext cx="7724775" cy="4581525"/>
          </a:xfrm>
          <a:prstGeom prst="rect">
            <a:avLst/>
          </a:prstGeom>
          <a:noFill/>
          <a:ln w="9525" algn="ctr">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en-US" smtClean="0"/>
              <a:t>Scheduled Report Browse</a:t>
            </a:r>
          </a:p>
        </p:txBody>
      </p:sp>
      <p:sp>
        <p:nvSpPr>
          <p:cNvPr id="77828" name="Text Box 4"/>
          <p:cNvSpPr txBox="1">
            <a:spLocks noChangeArrowheads="1"/>
          </p:cNvSpPr>
          <p:nvPr/>
        </p:nvSpPr>
        <p:spPr bwMode="auto">
          <a:xfrm>
            <a:off x="457200" y="838200"/>
            <a:ext cx="8229600" cy="488950"/>
          </a:xfrm>
          <a:prstGeom prst="rect">
            <a:avLst/>
          </a:prstGeom>
          <a:noFill/>
          <a:ln w="9525" algn="ctr">
            <a:noFill/>
            <a:miter lim="800000"/>
            <a:headEnd/>
            <a:tailEnd/>
          </a:ln>
          <a:effectLst/>
        </p:spPr>
        <p:txBody>
          <a:bodyPr tIns="91440" bIns="91440">
            <a:spAutoFit/>
          </a:bodyPr>
          <a:lstStyle/>
          <a:p>
            <a:pPr algn="l">
              <a:spcBef>
                <a:spcPct val="50000"/>
              </a:spcBef>
            </a:pPr>
            <a:r>
              <a:rPr lang="en-US" sz="2000" dirty="0"/>
              <a:t>Shows current status of scheduled reports in each batch</a:t>
            </a:r>
          </a:p>
        </p:txBody>
      </p:sp>
      <p:pic>
        <p:nvPicPr>
          <p:cNvPr id="77829" name="Picture 5"/>
          <p:cNvPicPr>
            <a:picLocks noChangeAspect="1" noChangeArrowheads="1"/>
          </p:cNvPicPr>
          <p:nvPr/>
        </p:nvPicPr>
        <p:blipFill>
          <a:blip r:embed="rId2" cstate="print"/>
          <a:srcRect/>
          <a:stretch>
            <a:fillRect/>
          </a:stretch>
        </p:blipFill>
        <p:spPr bwMode="auto">
          <a:xfrm>
            <a:off x="837416" y="1425575"/>
            <a:ext cx="7467600" cy="4670425"/>
          </a:xfrm>
          <a:prstGeom prst="rect">
            <a:avLst/>
          </a:prstGeom>
          <a:noFill/>
          <a:ln w="9525" algn="ctr">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smtClean="0"/>
              <a:t>Scheduled Report History Browse</a:t>
            </a:r>
          </a:p>
        </p:txBody>
      </p:sp>
      <p:sp>
        <p:nvSpPr>
          <p:cNvPr id="76804" name="Text Box 4"/>
          <p:cNvSpPr txBox="1">
            <a:spLocks noChangeArrowheads="1"/>
          </p:cNvSpPr>
          <p:nvPr/>
        </p:nvSpPr>
        <p:spPr bwMode="auto">
          <a:xfrm>
            <a:off x="457200" y="762000"/>
            <a:ext cx="8229600" cy="488950"/>
          </a:xfrm>
          <a:prstGeom prst="rect">
            <a:avLst/>
          </a:prstGeom>
          <a:noFill/>
          <a:ln w="9525" algn="ctr">
            <a:noFill/>
            <a:miter lim="800000"/>
            <a:headEnd/>
            <a:tailEnd/>
          </a:ln>
          <a:effectLst/>
        </p:spPr>
        <p:txBody>
          <a:bodyPr tIns="91440" bIns="91440">
            <a:spAutoFit/>
          </a:bodyPr>
          <a:lstStyle/>
          <a:p>
            <a:pPr algn="l">
              <a:spcBef>
                <a:spcPct val="50000"/>
              </a:spcBef>
            </a:pPr>
            <a:r>
              <a:rPr lang="en-US" sz="2000" dirty="0"/>
              <a:t>Shows past scheduled report runs</a:t>
            </a:r>
          </a:p>
        </p:txBody>
      </p:sp>
      <p:pic>
        <p:nvPicPr>
          <p:cNvPr id="76805" name="Picture 5"/>
          <p:cNvPicPr>
            <a:picLocks noChangeAspect="1" noChangeArrowheads="1"/>
          </p:cNvPicPr>
          <p:nvPr/>
        </p:nvPicPr>
        <p:blipFill>
          <a:blip r:embed="rId2" cstate="print"/>
          <a:srcRect/>
          <a:stretch>
            <a:fillRect/>
          </a:stretch>
        </p:blipFill>
        <p:spPr bwMode="auto">
          <a:xfrm>
            <a:off x="762000" y="1336675"/>
            <a:ext cx="7620000" cy="4683125"/>
          </a:xfrm>
          <a:prstGeom prst="rect">
            <a:avLst/>
          </a:prstGeom>
          <a:noFill/>
          <a:ln w="9525" algn="ctr">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US" smtClean="0"/>
              <a:t>Scheduled Report Maintenance</a:t>
            </a:r>
          </a:p>
        </p:txBody>
      </p:sp>
      <p:pic>
        <p:nvPicPr>
          <p:cNvPr id="75780" name="Picture 4"/>
          <p:cNvPicPr>
            <a:picLocks noChangeAspect="1" noChangeArrowheads="1"/>
          </p:cNvPicPr>
          <p:nvPr/>
        </p:nvPicPr>
        <p:blipFill>
          <a:blip r:embed="rId2" cstate="print"/>
          <a:srcRect/>
          <a:stretch>
            <a:fillRect/>
          </a:stretch>
        </p:blipFill>
        <p:spPr bwMode="auto">
          <a:xfrm>
            <a:off x="1028308" y="1447800"/>
            <a:ext cx="7086600" cy="4683125"/>
          </a:xfrm>
          <a:prstGeom prst="rect">
            <a:avLst/>
          </a:prstGeom>
          <a:noFill/>
          <a:ln w="9525" algn="ctr">
            <a:noFill/>
            <a:miter lim="800000"/>
            <a:headEnd/>
            <a:tailEnd/>
          </a:ln>
          <a:effectLst/>
        </p:spPr>
      </p:pic>
      <p:sp>
        <p:nvSpPr>
          <p:cNvPr id="75781" name="Text Box 5"/>
          <p:cNvSpPr txBox="1">
            <a:spLocks noChangeArrowheads="1"/>
          </p:cNvSpPr>
          <p:nvPr/>
        </p:nvSpPr>
        <p:spPr bwMode="auto">
          <a:xfrm>
            <a:off x="457200" y="838200"/>
            <a:ext cx="8229600" cy="488950"/>
          </a:xfrm>
          <a:prstGeom prst="rect">
            <a:avLst/>
          </a:prstGeom>
          <a:noFill/>
          <a:ln w="9525" algn="ctr">
            <a:noFill/>
            <a:miter lim="800000"/>
            <a:headEnd/>
            <a:tailEnd/>
          </a:ln>
          <a:effectLst/>
        </p:spPr>
        <p:txBody>
          <a:bodyPr tIns="91440" bIns="91440">
            <a:spAutoFit/>
          </a:bodyPr>
          <a:lstStyle/>
          <a:p>
            <a:pPr algn="l">
              <a:spcBef>
                <a:spcPct val="50000"/>
              </a:spcBef>
            </a:pPr>
            <a:r>
              <a:rPr lang="en-US" sz="2000"/>
              <a:t>Allows viewing and editing of scheduled report properties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3"/>
          <p:cNvSpPr>
            <a:spLocks noGrp="1" noChangeArrowheads="1"/>
          </p:cNvSpPr>
          <p:nvPr>
            <p:ph idx="1"/>
          </p:nvPr>
        </p:nvSpPr>
        <p:spPr/>
        <p:txBody>
          <a:bodyPr>
            <a:normAutofit/>
          </a:bodyPr>
          <a:lstStyle/>
          <a:p>
            <a:pPr marL="533400" indent="-533400" eaLnBrk="1" hangingPunct="1">
              <a:lnSpc>
                <a:spcPct val="70000"/>
              </a:lnSpc>
              <a:buFont typeface="Webdings" pitchFamily="18" charset="2"/>
              <a:buNone/>
            </a:pPr>
            <a:r>
              <a:rPr lang="en-US" sz="2400" smtClean="0"/>
              <a:t>1) Create a new batch ID</a:t>
            </a:r>
          </a:p>
          <a:p>
            <a:pPr marL="914400" lvl="1" indent="-457200" eaLnBrk="1" hangingPunct="1">
              <a:lnSpc>
                <a:spcPct val="70000"/>
              </a:lnSpc>
            </a:pPr>
            <a:r>
              <a:rPr lang="en-US" sz="2000" smtClean="0"/>
              <a:t>Batch ID Maintenance</a:t>
            </a:r>
          </a:p>
          <a:p>
            <a:pPr marL="533400" indent="-533400" eaLnBrk="1" hangingPunct="1">
              <a:lnSpc>
                <a:spcPct val="70000"/>
              </a:lnSpc>
              <a:buFont typeface="Webdings" pitchFamily="18" charset="2"/>
              <a:buNone/>
            </a:pPr>
            <a:r>
              <a:rPr lang="en-US" sz="2400" smtClean="0"/>
              <a:t>2) Create several scheduled reports in the batch</a:t>
            </a:r>
          </a:p>
          <a:p>
            <a:pPr marL="914400" lvl="1" indent="-457200" eaLnBrk="1" hangingPunct="1">
              <a:lnSpc>
                <a:spcPct val="70000"/>
              </a:lnSpc>
            </a:pPr>
            <a:r>
              <a:rPr lang="en-US" sz="2000" smtClean="0"/>
              <a:t>Run report from menu, use Schedule button</a:t>
            </a:r>
          </a:p>
          <a:p>
            <a:pPr marL="914400" lvl="1" indent="-457200" eaLnBrk="1" hangingPunct="1">
              <a:lnSpc>
                <a:spcPct val="70000"/>
              </a:lnSpc>
            </a:pPr>
            <a:r>
              <a:rPr lang="en-US" sz="2000" smtClean="0"/>
              <a:t>Make sure some have RunOnce=false, SaveFile=true</a:t>
            </a:r>
          </a:p>
          <a:p>
            <a:pPr marL="914400" lvl="1" indent="-457200" eaLnBrk="1" hangingPunct="1">
              <a:lnSpc>
                <a:spcPct val="70000"/>
              </a:lnSpc>
            </a:pPr>
            <a:r>
              <a:rPr lang="en-US" sz="2000" smtClean="0"/>
              <a:t>Use View Schedule button to review</a:t>
            </a:r>
          </a:p>
          <a:p>
            <a:pPr marL="533400" indent="-533400" eaLnBrk="1" hangingPunct="1">
              <a:lnSpc>
                <a:spcPct val="70000"/>
              </a:lnSpc>
              <a:buFont typeface="Webdings" pitchFamily="18" charset="2"/>
              <a:buNone/>
            </a:pPr>
            <a:r>
              <a:rPr lang="en-US" sz="2400" smtClean="0"/>
              <a:t>3) Configure and run a scheduled report server process</a:t>
            </a:r>
          </a:p>
          <a:p>
            <a:pPr marL="914400" lvl="1" indent="-457200" eaLnBrk="1" hangingPunct="1">
              <a:lnSpc>
                <a:spcPct val="70000"/>
              </a:lnSpc>
            </a:pPr>
            <a:r>
              <a:rPr lang="en-US" sz="2000" smtClean="0"/>
              <a:t>A) From DOS prompt</a:t>
            </a:r>
          </a:p>
          <a:p>
            <a:pPr marL="914400" lvl="1" indent="-457200" eaLnBrk="1" hangingPunct="1">
              <a:lnSpc>
                <a:spcPct val="70000"/>
              </a:lnSpc>
            </a:pPr>
            <a:r>
              <a:rPr lang="en-US" sz="2000" smtClean="0"/>
              <a:t>B) From Windows Task Scheduler</a:t>
            </a:r>
          </a:p>
          <a:p>
            <a:pPr marL="1371600" lvl="2" indent="-457200" eaLnBrk="1" hangingPunct="1">
              <a:lnSpc>
                <a:spcPct val="70000"/>
              </a:lnSpc>
            </a:pPr>
            <a:r>
              <a:rPr lang="en-US" sz="2000" smtClean="0"/>
              <a:t>Start &gt; Control Panel &gt; Scheduled Tasks</a:t>
            </a:r>
          </a:p>
          <a:p>
            <a:pPr marL="914400" lvl="1" indent="-457200" eaLnBrk="1" hangingPunct="1">
              <a:lnSpc>
                <a:spcPct val="70000"/>
              </a:lnSpc>
            </a:pPr>
            <a:r>
              <a:rPr lang="en-US" sz="2000" smtClean="0"/>
              <a:t>Monitor batch runs using </a:t>
            </a:r>
            <a:r>
              <a:rPr lang="en-US" sz="2000" i="1" smtClean="0"/>
              <a:t>Scheduled Report Browse</a:t>
            </a:r>
            <a:r>
              <a:rPr lang="en-US" sz="2000" smtClean="0"/>
              <a:t> and </a:t>
            </a:r>
            <a:r>
              <a:rPr lang="en-US" sz="2000" i="1" smtClean="0"/>
              <a:t>Scheduled Report History Browse</a:t>
            </a:r>
          </a:p>
          <a:p>
            <a:pPr marL="533400" indent="-533400" eaLnBrk="1" hangingPunct="1">
              <a:lnSpc>
                <a:spcPct val="70000"/>
              </a:lnSpc>
              <a:buFont typeface="Webdings" pitchFamily="18" charset="2"/>
              <a:buNone/>
            </a:pPr>
            <a:r>
              <a:rPr lang="en-US" sz="2400" smtClean="0"/>
              <a:t>4) Modify batch using Scheduled Report Maintenance</a:t>
            </a:r>
          </a:p>
          <a:p>
            <a:pPr marL="914400" lvl="1" indent="-457200" eaLnBrk="1" hangingPunct="1">
              <a:lnSpc>
                <a:spcPct val="70000"/>
              </a:lnSpc>
            </a:pPr>
            <a:r>
              <a:rPr lang="en-US" sz="2000" smtClean="0"/>
              <a:t>Delete one of the scheduled reports from the batch</a:t>
            </a:r>
          </a:p>
          <a:p>
            <a:pPr marL="914400" lvl="1" indent="-457200" eaLnBrk="1" hangingPunct="1">
              <a:lnSpc>
                <a:spcPct val="70000"/>
              </a:lnSpc>
            </a:pPr>
            <a:r>
              <a:rPr lang="en-US" sz="2000" smtClean="0"/>
              <a:t>Change some priority values to change order of running</a:t>
            </a:r>
          </a:p>
          <a:p>
            <a:pPr marL="914400" lvl="1" indent="-457200" eaLnBrk="1" hangingPunct="1">
              <a:lnSpc>
                <a:spcPct val="70000"/>
              </a:lnSpc>
            </a:pPr>
            <a:r>
              <a:rPr lang="en-US" sz="2000" smtClean="0"/>
              <a:t>Run batch again and see if the behavior is as expected</a:t>
            </a:r>
          </a:p>
          <a:p>
            <a:pPr marL="533400" indent="-533400" eaLnBrk="1" hangingPunct="1">
              <a:lnSpc>
                <a:spcPct val="70000"/>
              </a:lnSpc>
              <a:buFont typeface="Webdings" pitchFamily="18" charset="2"/>
              <a:buNone/>
            </a:pPr>
            <a:endParaRPr lang="en-US" sz="2400" smtClean="0"/>
          </a:p>
          <a:p>
            <a:pPr marL="914400" lvl="1" indent="-457200" eaLnBrk="1" hangingPunct="1">
              <a:lnSpc>
                <a:spcPct val="70000"/>
              </a:lnSpc>
            </a:pPr>
            <a:endParaRPr lang="en-US" sz="2000" smtClean="0"/>
          </a:p>
        </p:txBody>
      </p:sp>
      <p:sp>
        <p:nvSpPr>
          <p:cNvPr id="81922" name="Rectangle 2"/>
          <p:cNvSpPr>
            <a:spLocks noGrp="1" noChangeArrowheads="1"/>
          </p:cNvSpPr>
          <p:nvPr>
            <p:ph type="title"/>
          </p:nvPr>
        </p:nvSpPr>
        <p:spPr/>
        <p:txBody>
          <a:bodyPr/>
          <a:lstStyle/>
          <a:p>
            <a:pPr eaLnBrk="1" hangingPunct="1"/>
            <a:r>
              <a:rPr lang="en-US" smtClean="0"/>
              <a:t>Scheduled Reports: Exercise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idx="1"/>
          </p:nvPr>
        </p:nvSpPr>
        <p:spPr/>
        <p:txBody>
          <a:bodyPr/>
          <a:lstStyle/>
          <a:p>
            <a:r>
              <a:rPr lang="en-US" smtClean="0"/>
              <a:t>Several reporting-related settings must exist in the client-session.xml configuration file on the .NET UI home server</a:t>
            </a:r>
          </a:p>
          <a:p>
            <a:r>
              <a:rPr lang="en-US" smtClean="0"/>
              <a:t>File location:</a:t>
            </a:r>
          </a:p>
          <a:p>
            <a:pPr lvl="1">
              <a:buFont typeface="Times New Roman" pitchFamily="18" charset="0"/>
              <a:buNone/>
            </a:pPr>
            <a:r>
              <a:rPr lang="en-US" sz="1400" smtClean="0"/>
              <a:t>	&lt;TomcatInstallDir&gt;/webapps/qadhome/configurations/&lt;config&gt;/client-session.xml</a:t>
            </a:r>
            <a:endParaRPr lang="en-US" smtClean="0"/>
          </a:p>
          <a:p>
            <a:r>
              <a:rPr lang="en-US" smtClean="0"/>
              <a:t>Reporting-related entries:</a:t>
            </a:r>
          </a:p>
          <a:p>
            <a:pPr lvl="1"/>
            <a:r>
              <a:rPr lang="en-US" smtClean="0"/>
              <a:t>ReportDataSourceProviders</a:t>
            </a:r>
          </a:p>
          <a:p>
            <a:pPr lvl="2"/>
            <a:r>
              <a:rPr lang="en-US" smtClean="0"/>
              <a:t>Tells system how to load data source implementation classes</a:t>
            </a:r>
          </a:p>
          <a:p>
            <a:pPr lvl="2"/>
            <a:r>
              <a:rPr lang="en-US" smtClean="0"/>
              <a:t>Allows custom implementations to be added</a:t>
            </a:r>
          </a:p>
          <a:p>
            <a:pPr lvl="1"/>
            <a:r>
              <a:rPr lang="en-US" smtClean="0"/>
              <a:t>SMTP settings</a:t>
            </a:r>
          </a:p>
          <a:p>
            <a:pPr lvl="2"/>
            <a:r>
              <a:rPr lang="en-US" smtClean="0"/>
              <a:t>For email notifications from scheduled report runs</a:t>
            </a:r>
          </a:p>
        </p:txBody>
      </p:sp>
      <p:sp>
        <p:nvSpPr>
          <p:cNvPr id="37890" name="Rectangle 2"/>
          <p:cNvSpPr>
            <a:spLocks noGrp="1" noChangeArrowheads="1"/>
          </p:cNvSpPr>
          <p:nvPr>
            <p:ph type="title"/>
          </p:nvPr>
        </p:nvSpPr>
        <p:spPr/>
        <p:txBody>
          <a:bodyPr/>
          <a:lstStyle/>
          <a:p>
            <a:pPr eaLnBrk="1" hangingPunct="1"/>
            <a:r>
              <a:rPr lang="en-US" smtClean="0"/>
              <a:t>System Configuration: client-session.xml</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lstStyle/>
          <a:p>
            <a:pPr eaLnBrk="1" hangingPunct="1">
              <a:buFont typeface="Webdings" pitchFamily="18" charset="2"/>
              <a:buNone/>
            </a:pPr>
            <a:r>
              <a:rPr lang="en-US" b="1" smtClean="0"/>
              <a:t>In this session you have learned how to:</a:t>
            </a:r>
          </a:p>
          <a:p>
            <a:pPr eaLnBrk="1" hangingPunct="1"/>
            <a:r>
              <a:rPr lang="en-US" smtClean="0"/>
              <a:t>Configure the QAD Reporting Framework</a:t>
            </a:r>
          </a:p>
          <a:p>
            <a:pPr eaLnBrk="1" hangingPunct="1"/>
            <a:r>
              <a:rPr lang="en-US" smtClean="0"/>
              <a:t>Set up user authorization for report development and admin programs</a:t>
            </a:r>
          </a:p>
          <a:p>
            <a:pPr eaLnBrk="1" hangingPunct="1"/>
            <a:r>
              <a:rPr lang="en-US" smtClean="0"/>
              <a:t>Manage reports on the system menu</a:t>
            </a:r>
          </a:p>
          <a:p>
            <a:pPr eaLnBrk="1" hangingPunct="1"/>
            <a:r>
              <a:rPr lang="en-US" smtClean="0"/>
              <a:t>Administer scheduled report servers</a:t>
            </a:r>
          </a:p>
        </p:txBody>
      </p:sp>
      <p:sp>
        <p:nvSpPr>
          <p:cNvPr id="6146" name="Rectangle 2"/>
          <p:cNvSpPr>
            <a:spLocks noGrp="1" noChangeArrowheads="1"/>
          </p:cNvSpPr>
          <p:nvPr>
            <p:ph type="title"/>
          </p:nvPr>
        </p:nvSpPr>
        <p:spPr/>
        <p:txBody>
          <a:bodyPr/>
          <a:lstStyle/>
          <a:p>
            <a:pPr eaLnBrk="1" hangingPunct="1"/>
            <a:r>
              <a:rPr lang="en-US" smtClean="0"/>
              <a:t>Summary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p:txBody>
          <a:bodyPr/>
          <a:lstStyle/>
          <a:p>
            <a:r>
              <a:rPr lang="en-US" smtClean="0"/>
              <a:t>Registers report data source provider implementations</a:t>
            </a:r>
          </a:p>
          <a:p>
            <a:r>
              <a:rPr lang="en-US" smtClean="0"/>
              <a:t>The following is the entry as currently shipped:</a:t>
            </a:r>
          </a:p>
        </p:txBody>
      </p:sp>
      <p:sp>
        <p:nvSpPr>
          <p:cNvPr id="29698" name="Rectangle 2"/>
          <p:cNvSpPr>
            <a:spLocks noGrp="1" noChangeArrowheads="1"/>
          </p:cNvSpPr>
          <p:nvPr>
            <p:ph type="title"/>
          </p:nvPr>
        </p:nvSpPr>
        <p:spPr/>
        <p:txBody>
          <a:bodyPr/>
          <a:lstStyle/>
          <a:p>
            <a:pPr eaLnBrk="1" hangingPunct="1"/>
            <a:r>
              <a:rPr lang="en-US" smtClean="0"/>
              <a:t>Report Data Source Provider Settings</a:t>
            </a:r>
          </a:p>
        </p:txBody>
      </p:sp>
      <p:sp>
        <p:nvSpPr>
          <p:cNvPr id="29700" name="Text Box 4"/>
          <p:cNvSpPr txBox="1">
            <a:spLocks noChangeArrowheads="1"/>
          </p:cNvSpPr>
          <p:nvPr/>
        </p:nvSpPr>
        <p:spPr bwMode="auto">
          <a:xfrm>
            <a:off x="333081" y="2819400"/>
            <a:ext cx="8458200" cy="3562350"/>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algn="l"/>
            <a:r>
              <a:rPr lang="en-US" sz="1200" dirty="0">
                <a:latin typeface="Courier New" pitchFamily="49" charset="0"/>
              </a:rPr>
              <a:t>&lt;</a:t>
            </a:r>
            <a:r>
              <a:rPr lang="en-US" sz="1200" dirty="0" err="1">
                <a:latin typeface="Courier New" pitchFamily="49" charset="0"/>
              </a:rPr>
              <a:t>ReportDataSourceProviders</a:t>
            </a:r>
            <a:r>
              <a:rPr lang="en-US" sz="1200" dirty="0">
                <a:latin typeface="Courier New" pitchFamily="49" charset="0"/>
              </a:rPr>
              <a:t>&gt;</a:t>
            </a:r>
          </a:p>
          <a:p>
            <a:pPr algn="l"/>
            <a:r>
              <a:rPr lang="en-US" sz="1200" dirty="0">
                <a:latin typeface="Courier New" pitchFamily="49" charset="0"/>
              </a:rPr>
              <a:t>    &lt;Provider&gt;</a:t>
            </a:r>
          </a:p>
          <a:p>
            <a:pPr algn="l"/>
            <a:r>
              <a:rPr lang="en-US" sz="1200" dirty="0">
                <a:latin typeface="Courier New" pitchFamily="49" charset="0"/>
              </a:rPr>
              <a:t>        &lt;Name&gt;</a:t>
            </a:r>
            <a:r>
              <a:rPr lang="en-US" sz="1200" dirty="0" err="1">
                <a:latin typeface="Courier New" pitchFamily="49" charset="0"/>
              </a:rPr>
              <a:t>GenericProxy</a:t>
            </a:r>
            <a:r>
              <a:rPr lang="en-US" sz="1200" dirty="0">
                <a:latin typeface="Courier New" pitchFamily="49" charset="0"/>
              </a:rPr>
              <a:t>&lt;/Name&gt;</a:t>
            </a:r>
          </a:p>
          <a:p>
            <a:pPr algn="l"/>
            <a:r>
              <a:rPr lang="en-US" sz="1200" dirty="0">
                <a:latin typeface="Courier New" pitchFamily="49" charset="0"/>
              </a:rPr>
              <a:t>        &lt;Assembly&gt;</a:t>
            </a:r>
            <a:r>
              <a:rPr lang="en-US" sz="1200" dirty="0" err="1">
                <a:latin typeface="Courier New" pitchFamily="49" charset="0"/>
              </a:rPr>
              <a:t>QAD.Plugin.Reports.ReportFramework</a:t>
            </a:r>
            <a:r>
              <a:rPr lang="en-US" sz="1200" dirty="0">
                <a:latin typeface="Courier New" pitchFamily="49" charset="0"/>
              </a:rPr>
              <a:t>&lt;/Assembly&gt;           </a:t>
            </a:r>
          </a:p>
          <a:p>
            <a:pPr algn="l"/>
            <a:r>
              <a:rPr lang="en-US" sz="1200" dirty="0">
                <a:latin typeface="Courier New" pitchFamily="49" charset="0"/>
              </a:rPr>
              <a:t>        &lt;Class&gt;QAD.Plugin.Reports.ReportFramework.GenericProxyDatasourceProvider&lt;/Class&gt;</a:t>
            </a:r>
          </a:p>
          <a:p>
            <a:pPr algn="l"/>
            <a:r>
              <a:rPr lang="en-US" sz="1200" dirty="0">
                <a:latin typeface="Courier New" pitchFamily="49" charset="0"/>
              </a:rPr>
              <a:t>    &lt;/Provider&gt;</a:t>
            </a:r>
          </a:p>
          <a:p>
            <a:pPr algn="l"/>
            <a:r>
              <a:rPr lang="en-US" sz="1200" dirty="0">
                <a:latin typeface="Courier New" pitchFamily="49" charset="0"/>
              </a:rPr>
              <a:t>    &lt;Provider&gt;</a:t>
            </a:r>
          </a:p>
          <a:p>
            <a:pPr algn="l"/>
            <a:r>
              <a:rPr lang="en-US" sz="1200" dirty="0">
                <a:latin typeface="Courier New" pitchFamily="49" charset="0"/>
              </a:rPr>
              <a:t>        &lt;Name&gt;Browse&lt;/Name&gt;</a:t>
            </a:r>
          </a:p>
          <a:p>
            <a:pPr algn="l"/>
            <a:r>
              <a:rPr lang="en-US" sz="1200" dirty="0">
                <a:latin typeface="Courier New" pitchFamily="49" charset="0"/>
              </a:rPr>
              <a:t>        &lt;Assembly&gt;</a:t>
            </a:r>
            <a:r>
              <a:rPr lang="en-US" sz="1200" dirty="0" err="1">
                <a:latin typeface="Courier New" pitchFamily="49" charset="0"/>
              </a:rPr>
              <a:t>QAD.Browse</a:t>
            </a:r>
            <a:r>
              <a:rPr lang="en-US" sz="1200" dirty="0">
                <a:latin typeface="Courier New" pitchFamily="49" charset="0"/>
              </a:rPr>
              <a:t>&lt;/Assembly&gt;</a:t>
            </a:r>
          </a:p>
          <a:p>
            <a:pPr algn="l"/>
            <a:r>
              <a:rPr lang="en-US" sz="1200" dirty="0">
                <a:latin typeface="Courier New" pitchFamily="49" charset="0"/>
              </a:rPr>
              <a:t>        &lt;Class&gt;</a:t>
            </a:r>
            <a:r>
              <a:rPr lang="en-US" sz="1200" dirty="0" err="1">
                <a:latin typeface="Courier New" pitchFamily="49" charset="0"/>
              </a:rPr>
              <a:t>QAD.Browse.BrowseDatasourceProvider</a:t>
            </a:r>
            <a:r>
              <a:rPr lang="en-US" sz="1200" dirty="0">
                <a:latin typeface="Courier New" pitchFamily="49" charset="0"/>
              </a:rPr>
              <a:t>&lt;/Class&gt;</a:t>
            </a:r>
          </a:p>
          <a:p>
            <a:pPr algn="l"/>
            <a:r>
              <a:rPr lang="en-US" sz="1200" dirty="0">
                <a:latin typeface="Courier New" pitchFamily="49" charset="0"/>
              </a:rPr>
              <a:t>    &lt;/Provider&gt;</a:t>
            </a:r>
          </a:p>
          <a:p>
            <a:pPr algn="l"/>
            <a:r>
              <a:rPr lang="en-US" sz="1200" dirty="0">
                <a:latin typeface="Courier New" pitchFamily="49" charset="0"/>
              </a:rPr>
              <a:t>    &lt;Provider&gt;</a:t>
            </a:r>
          </a:p>
          <a:p>
            <a:pPr algn="l"/>
            <a:r>
              <a:rPr lang="en-US" sz="1200" dirty="0">
                <a:latin typeface="Courier New" pitchFamily="49" charset="0"/>
              </a:rPr>
              <a:t>        &lt;Name&gt;</a:t>
            </a:r>
            <a:r>
              <a:rPr lang="en-US" sz="1200" dirty="0" err="1">
                <a:latin typeface="Courier New" pitchFamily="49" charset="0"/>
              </a:rPr>
              <a:t>FinancialAPI</a:t>
            </a:r>
            <a:r>
              <a:rPr lang="en-US" sz="1200" dirty="0">
                <a:latin typeface="Courier New" pitchFamily="49" charset="0"/>
              </a:rPr>
              <a:t>&lt;/Name&gt;</a:t>
            </a:r>
          </a:p>
          <a:p>
            <a:pPr algn="l"/>
            <a:r>
              <a:rPr lang="en-US" sz="1200" dirty="0">
                <a:latin typeface="Courier New" pitchFamily="49" charset="0"/>
              </a:rPr>
              <a:t>        &lt;Assembly&gt;</a:t>
            </a:r>
            <a:r>
              <a:rPr lang="en-US" sz="1200" dirty="0" err="1">
                <a:latin typeface="Courier New" pitchFamily="49" charset="0"/>
              </a:rPr>
              <a:t>BaseLibrary</a:t>
            </a:r>
            <a:r>
              <a:rPr lang="en-US" sz="1200" dirty="0">
                <a:latin typeface="Courier New" pitchFamily="49" charset="0"/>
              </a:rPr>
              <a:t>&lt;/Assembly&gt;</a:t>
            </a:r>
          </a:p>
          <a:p>
            <a:pPr algn="l"/>
            <a:r>
              <a:rPr lang="en-US" sz="1200" dirty="0">
                <a:latin typeface="Courier New" pitchFamily="49" charset="0"/>
              </a:rPr>
              <a:t>        &lt;Class&gt;</a:t>
            </a:r>
            <a:r>
              <a:rPr lang="en-US" sz="1200" dirty="0" err="1">
                <a:latin typeface="Courier New" pitchFamily="49" charset="0"/>
              </a:rPr>
              <a:t>BaseLibrary.Reports.BLFDatasourceProvider</a:t>
            </a:r>
            <a:r>
              <a:rPr lang="en-US" sz="1200" dirty="0">
                <a:latin typeface="Courier New" pitchFamily="49" charset="0"/>
              </a:rPr>
              <a:t>&lt;/Class&gt;</a:t>
            </a:r>
          </a:p>
          <a:p>
            <a:pPr algn="l"/>
            <a:r>
              <a:rPr lang="en-US" sz="1200" dirty="0">
                <a:latin typeface="Courier New" pitchFamily="49" charset="0"/>
              </a:rPr>
              <a:t>    &lt;/Provider&gt;</a:t>
            </a:r>
          </a:p>
          <a:p>
            <a:pPr algn="l"/>
            <a:r>
              <a:rPr lang="en-US" sz="1200" dirty="0">
                <a:latin typeface="Courier New" pitchFamily="49" charset="0"/>
              </a:rPr>
              <a:t>&lt;/</a:t>
            </a:r>
            <a:r>
              <a:rPr lang="en-US" sz="1200" dirty="0" err="1">
                <a:latin typeface="Courier New" pitchFamily="49" charset="0"/>
              </a:rPr>
              <a:t>ReportDataSourceProviders</a:t>
            </a:r>
            <a:r>
              <a:rPr lang="en-US" sz="1200" dirty="0">
                <a:latin typeface="Courier New" pitchFamily="49" charset="0"/>
              </a:rPr>
              <a:t>&gt;</a:t>
            </a:r>
          </a:p>
          <a:p>
            <a:pPr algn="l">
              <a:spcBef>
                <a:spcPct val="50000"/>
              </a:spcBef>
            </a:pPr>
            <a:endParaRPr lang="en-US" sz="1200" dirty="0">
              <a:latin typeface="Courier New" pitchFamily="49"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r>
              <a:rPr lang="en-US" smtClean="0"/>
              <a:t>The entry for the FinancialAPI changed between 2009 EE and 2009.1 EE releases</a:t>
            </a:r>
          </a:p>
          <a:p>
            <a:pPr lvl="1"/>
            <a:r>
              <a:rPr lang="en-US" smtClean="0"/>
              <a:t>Entry for 2009 EE: </a:t>
            </a:r>
          </a:p>
          <a:p>
            <a:pPr lvl="1"/>
            <a:endParaRPr lang="en-US" smtClean="0"/>
          </a:p>
          <a:p>
            <a:pPr lvl="1"/>
            <a:endParaRPr lang="en-US" smtClean="0"/>
          </a:p>
          <a:p>
            <a:pPr lvl="1"/>
            <a:endParaRPr lang="en-US" smtClean="0"/>
          </a:p>
          <a:p>
            <a:pPr lvl="1"/>
            <a:r>
              <a:rPr lang="en-US" smtClean="0"/>
              <a:t>Entry for 2009.1 EE:</a:t>
            </a:r>
          </a:p>
        </p:txBody>
      </p:sp>
      <p:sp>
        <p:nvSpPr>
          <p:cNvPr id="35842" name="Rectangle 2"/>
          <p:cNvSpPr>
            <a:spLocks noGrp="1" noChangeArrowheads="1"/>
          </p:cNvSpPr>
          <p:nvPr>
            <p:ph type="title"/>
          </p:nvPr>
        </p:nvSpPr>
        <p:spPr/>
        <p:txBody>
          <a:bodyPr>
            <a:normAutofit fontScale="90000"/>
          </a:bodyPr>
          <a:lstStyle/>
          <a:p>
            <a:pPr eaLnBrk="1" hangingPunct="1"/>
            <a:r>
              <a:rPr lang="en-US" sz="2800" smtClean="0"/>
              <a:t>Data Source Provider Settings – Change For Financials</a:t>
            </a:r>
          </a:p>
        </p:txBody>
      </p:sp>
      <p:sp>
        <p:nvSpPr>
          <p:cNvPr id="35844" name="Text Box 4"/>
          <p:cNvSpPr txBox="1">
            <a:spLocks noChangeArrowheads="1"/>
          </p:cNvSpPr>
          <p:nvPr/>
        </p:nvSpPr>
        <p:spPr bwMode="auto">
          <a:xfrm>
            <a:off x="723508" y="2267930"/>
            <a:ext cx="7696200" cy="1371600"/>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algn="l"/>
            <a:r>
              <a:rPr lang="en-US" sz="1200" dirty="0">
                <a:latin typeface="Courier New" pitchFamily="49" charset="0"/>
              </a:rPr>
              <a:t>    &lt;Provider&gt;</a:t>
            </a:r>
          </a:p>
          <a:p>
            <a:pPr algn="l"/>
            <a:r>
              <a:rPr lang="en-US" sz="1200" dirty="0">
                <a:latin typeface="Courier New" pitchFamily="49" charset="0"/>
              </a:rPr>
              <a:t>        &lt;Name&gt;</a:t>
            </a:r>
            <a:r>
              <a:rPr lang="en-US" sz="1200" dirty="0" err="1">
                <a:latin typeface="Courier New" pitchFamily="49" charset="0"/>
              </a:rPr>
              <a:t>FinancialAPI</a:t>
            </a:r>
            <a:r>
              <a:rPr lang="en-US" sz="1200" dirty="0">
                <a:latin typeface="Courier New" pitchFamily="49" charset="0"/>
              </a:rPr>
              <a:t>&lt;/Name&gt;</a:t>
            </a:r>
          </a:p>
          <a:p>
            <a:pPr algn="l"/>
            <a:r>
              <a:rPr lang="en-US" sz="1200" dirty="0">
                <a:latin typeface="Courier New" pitchFamily="49" charset="0"/>
              </a:rPr>
              <a:t>        &lt;Assembly&gt;</a:t>
            </a:r>
            <a:r>
              <a:rPr lang="en-US" sz="1200" dirty="0" err="1">
                <a:latin typeface="Courier New" pitchFamily="49" charset="0"/>
              </a:rPr>
              <a:t>BaseLibrary</a:t>
            </a:r>
            <a:r>
              <a:rPr lang="en-US" sz="1200" dirty="0">
                <a:latin typeface="Courier New" pitchFamily="49" charset="0"/>
              </a:rPr>
              <a:t>&lt;/Assembly&gt;</a:t>
            </a:r>
          </a:p>
          <a:p>
            <a:pPr algn="l"/>
            <a:r>
              <a:rPr lang="en-US" sz="1200" dirty="0">
                <a:latin typeface="Courier New" pitchFamily="49" charset="0"/>
              </a:rPr>
              <a:t>        &lt;Class&gt;</a:t>
            </a:r>
            <a:r>
              <a:rPr lang="en-US" sz="1200" dirty="0" err="1">
                <a:latin typeface="Courier New" pitchFamily="49" charset="0"/>
              </a:rPr>
              <a:t>BaseLibrary.Reports.BLFDatasourceProvider</a:t>
            </a:r>
            <a:r>
              <a:rPr lang="en-US" sz="1200" dirty="0">
                <a:latin typeface="Courier New" pitchFamily="49" charset="0"/>
              </a:rPr>
              <a:t>&lt;/Class&gt;</a:t>
            </a:r>
          </a:p>
          <a:p>
            <a:pPr algn="l"/>
            <a:r>
              <a:rPr lang="en-US" sz="1200" dirty="0">
                <a:latin typeface="Courier New" pitchFamily="49" charset="0"/>
              </a:rPr>
              <a:t>    &lt;/Provider&gt;</a:t>
            </a:r>
          </a:p>
          <a:p>
            <a:pPr algn="l">
              <a:spcBef>
                <a:spcPct val="50000"/>
              </a:spcBef>
            </a:pPr>
            <a:endParaRPr lang="en-US" sz="1200" dirty="0">
              <a:latin typeface="Courier New" pitchFamily="49" charset="0"/>
            </a:endParaRPr>
          </a:p>
        </p:txBody>
      </p:sp>
      <p:sp>
        <p:nvSpPr>
          <p:cNvPr id="35845" name="Text Box 5"/>
          <p:cNvSpPr txBox="1">
            <a:spLocks noChangeArrowheads="1"/>
          </p:cNvSpPr>
          <p:nvPr/>
        </p:nvSpPr>
        <p:spPr bwMode="auto">
          <a:xfrm>
            <a:off x="411633" y="4191000"/>
            <a:ext cx="8305800" cy="1371600"/>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algn="l"/>
            <a:r>
              <a:rPr lang="en-US" sz="1200" dirty="0">
                <a:latin typeface="Courier New" pitchFamily="49" charset="0"/>
              </a:rPr>
              <a:t>    &lt;Provider&gt;</a:t>
            </a:r>
          </a:p>
          <a:p>
            <a:pPr algn="l"/>
            <a:r>
              <a:rPr lang="en-US" sz="1200" dirty="0">
                <a:latin typeface="Courier New" pitchFamily="49" charset="0"/>
              </a:rPr>
              <a:t>        &lt;Name&gt;</a:t>
            </a:r>
            <a:r>
              <a:rPr lang="en-US" sz="1200" dirty="0" err="1">
                <a:latin typeface="Courier New" pitchFamily="49" charset="0"/>
              </a:rPr>
              <a:t>FinancialAPI</a:t>
            </a:r>
            <a:r>
              <a:rPr lang="en-US" sz="1200" dirty="0">
                <a:latin typeface="Courier New" pitchFamily="49" charset="0"/>
              </a:rPr>
              <a:t>&lt;/Name&gt;</a:t>
            </a:r>
          </a:p>
          <a:p>
            <a:pPr algn="l"/>
            <a:r>
              <a:rPr lang="en-US" sz="1200" dirty="0">
                <a:latin typeface="Courier New" pitchFamily="49" charset="0"/>
              </a:rPr>
              <a:t>        &lt;Assembly&gt;</a:t>
            </a:r>
            <a:r>
              <a:rPr lang="en-US" sz="1200" dirty="0" err="1">
                <a:latin typeface="Courier New" pitchFamily="49" charset="0"/>
              </a:rPr>
              <a:t>BaseAdapters.Reporting</a:t>
            </a:r>
            <a:r>
              <a:rPr lang="en-US" sz="1200" dirty="0">
                <a:latin typeface="Courier New" pitchFamily="49" charset="0"/>
              </a:rPr>
              <a:t>&lt;/Assembly&gt;                       </a:t>
            </a:r>
          </a:p>
          <a:p>
            <a:pPr algn="l"/>
            <a:r>
              <a:rPr lang="en-US" sz="1200" dirty="0">
                <a:latin typeface="Courier New" pitchFamily="49" charset="0"/>
              </a:rPr>
              <a:t>        &lt;Class&gt;</a:t>
            </a:r>
            <a:r>
              <a:rPr lang="en-US" sz="1200" dirty="0" err="1">
                <a:latin typeface="Courier New" pitchFamily="49" charset="0"/>
              </a:rPr>
              <a:t>BaseAdapters.Reporting.DatasourceProvider.BLFDatasourceProvider</a:t>
            </a:r>
            <a:r>
              <a:rPr lang="en-US" sz="1200" dirty="0">
                <a:latin typeface="Courier New" pitchFamily="49" charset="0"/>
              </a:rPr>
              <a:t>&lt;/Class&gt;</a:t>
            </a:r>
          </a:p>
          <a:p>
            <a:pPr algn="l"/>
            <a:r>
              <a:rPr lang="en-US" sz="1200" dirty="0">
                <a:latin typeface="Courier New" pitchFamily="49" charset="0"/>
              </a:rPr>
              <a:t>    &lt;/Provider&gt;</a:t>
            </a:r>
          </a:p>
          <a:p>
            <a:pPr algn="l">
              <a:spcBef>
                <a:spcPct val="50000"/>
              </a:spcBef>
            </a:pPr>
            <a:endParaRPr lang="en-US" sz="1200" dirty="0">
              <a:latin typeface="Courier New" pitchFamily="49"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pPr eaLnBrk="1" hangingPunct="1">
              <a:lnSpc>
                <a:spcPct val="80000"/>
              </a:lnSpc>
            </a:pPr>
            <a:r>
              <a:rPr lang="en-US" smtClean="0"/>
              <a:t>These roles are used to grant access to report development and admin programs</a:t>
            </a:r>
          </a:p>
          <a:p>
            <a:pPr eaLnBrk="1" hangingPunct="1">
              <a:lnSpc>
                <a:spcPct val="80000"/>
              </a:lnSpc>
            </a:pPr>
            <a:r>
              <a:rPr lang="en-US" smtClean="0"/>
              <a:t>rptAdmin membership allows access to all of the reporting programs </a:t>
            </a:r>
          </a:p>
          <a:p>
            <a:pPr eaLnBrk="1" hangingPunct="1">
              <a:lnSpc>
                <a:spcPct val="80000"/>
              </a:lnSpc>
            </a:pPr>
            <a:r>
              <a:rPr lang="en-US" smtClean="0"/>
              <a:t>rptDsgn membership allows access to a subset of the programs </a:t>
            </a:r>
          </a:p>
          <a:p>
            <a:pPr lvl="1" eaLnBrk="1" hangingPunct="1">
              <a:lnSpc>
                <a:spcPct val="80000"/>
              </a:lnSpc>
            </a:pPr>
            <a:r>
              <a:rPr lang="en-US" smtClean="0"/>
              <a:t>Appropriate for report developers</a:t>
            </a:r>
          </a:p>
          <a:p>
            <a:pPr eaLnBrk="1" hangingPunct="1">
              <a:lnSpc>
                <a:spcPct val="80000"/>
              </a:lnSpc>
            </a:pPr>
            <a:r>
              <a:rPr lang="en-US" smtClean="0"/>
              <a:t>Admin Programs for User Roles (EE):</a:t>
            </a:r>
          </a:p>
          <a:p>
            <a:pPr lvl="1" eaLnBrk="1" hangingPunct="1">
              <a:lnSpc>
                <a:spcPct val="80000"/>
              </a:lnSpc>
            </a:pPr>
            <a:r>
              <a:rPr lang="en-US" smtClean="0"/>
              <a:t>Role View, Role Create, User Role View, Role Membership Maintain</a:t>
            </a:r>
          </a:p>
          <a:p>
            <a:pPr eaLnBrk="1" hangingPunct="1">
              <a:lnSpc>
                <a:spcPct val="80000"/>
              </a:lnSpc>
            </a:pPr>
            <a:r>
              <a:rPr lang="en-US" smtClean="0"/>
              <a:t>Admin Programs for User Groups (SE):</a:t>
            </a:r>
          </a:p>
          <a:p>
            <a:pPr lvl="1" eaLnBrk="1" hangingPunct="1">
              <a:lnSpc>
                <a:spcPct val="80000"/>
              </a:lnSpc>
            </a:pPr>
            <a:r>
              <a:rPr lang="en-US" smtClean="0"/>
              <a:t>User Group Maintenance</a:t>
            </a:r>
          </a:p>
          <a:p>
            <a:pPr eaLnBrk="1" hangingPunct="1">
              <a:lnSpc>
                <a:spcPct val="80000"/>
              </a:lnSpc>
            </a:pPr>
            <a:endParaRPr lang="en-US" smtClean="0"/>
          </a:p>
        </p:txBody>
      </p:sp>
      <p:sp>
        <p:nvSpPr>
          <p:cNvPr id="5122" name="Rectangle 2"/>
          <p:cNvSpPr>
            <a:spLocks noGrp="1" noChangeArrowheads="1"/>
          </p:cNvSpPr>
          <p:nvPr>
            <p:ph type="title"/>
          </p:nvPr>
        </p:nvSpPr>
        <p:spPr/>
        <p:txBody>
          <a:bodyPr/>
          <a:lstStyle/>
          <a:p>
            <a:pPr eaLnBrk="1" hangingPunct="1"/>
            <a:r>
              <a:rPr lang="en-US" dirty="0" err="1" smtClean="0"/>
              <a:t>rptAdmin</a:t>
            </a:r>
            <a:r>
              <a:rPr lang="en-US" dirty="0" smtClean="0"/>
              <a:t> and </a:t>
            </a:r>
            <a:r>
              <a:rPr lang="en-US" dirty="0" err="1" smtClean="0"/>
              <a:t>rptDsgn</a:t>
            </a:r>
            <a:r>
              <a:rPr lang="en-US" dirty="0" smtClean="0"/>
              <a:t> Roles / Groups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mtClean="0"/>
              <a:t>Program Authorization Matrix</a:t>
            </a:r>
          </a:p>
        </p:txBody>
      </p:sp>
      <p:pic>
        <p:nvPicPr>
          <p:cNvPr id="27711" name="Picture 63"/>
          <p:cNvPicPr>
            <a:picLocks noChangeAspect="1" noChangeArrowheads="1"/>
          </p:cNvPicPr>
          <p:nvPr/>
        </p:nvPicPr>
        <p:blipFill>
          <a:blip r:embed="rId3" cstate="print"/>
          <a:srcRect/>
          <a:stretch>
            <a:fillRect/>
          </a:stretch>
        </p:blipFill>
        <p:spPr bwMode="auto">
          <a:xfrm>
            <a:off x="1572115" y="1524000"/>
            <a:ext cx="6000750" cy="4000500"/>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lstStyle/>
          <a:p>
            <a:pPr eaLnBrk="1" hangingPunct="1"/>
            <a:r>
              <a:rPr lang="en-US" smtClean="0"/>
              <a:t>Use standard Menu System Maintenance</a:t>
            </a:r>
          </a:p>
          <a:p>
            <a:pPr lvl="1" eaLnBrk="1" hangingPunct="1"/>
            <a:r>
              <a:rPr lang="en-US" smtClean="0"/>
              <a:t>Exec Procedure must be a URN of the format:</a:t>
            </a:r>
          </a:p>
          <a:p>
            <a:pPr lvl="1" eaLnBrk="1" hangingPunct="1">
              <a:buFont typeface="Times New Roman" pitchFamily="18" charset="0"/>
              <a:buNone/>
            </a:pPr>
            <a:r>
              <a:rPr lang="en-US" smtClean="0"/>
              <a:t>		  </a:t>
            </a:r>
            <a:r>
              <a:rPr lang="en-US" smtClean="0">
                <a:latin typeface="Courier New" pitchFamily="49" charset="0"/>
              </a:rPr>
              <a:t>urn:qad-report:c1:&lt;</a:t>
            </a:r>
            <a:r>
              <a:rPr lang="en-US" i="1" smtClean="0">
                <a:latin typeface="Courier New" pitchFamily="49" charset="0"/>
              </a:rPr>
              <a:t>ReportCode&gt;</a:t>
            </a:r>
          </a:p>
          <a:p>
            <a:pPr eaLnBrk="1" hangingPunct="1"/>
            <a:r>
              <a:rPr lang="en-US" smtClean="0"/>
              <a:t>If the report has multiple layout definitions, the one marked as the </a:t>
            </a:r>
            <a:r>
              <a:rPr lang="en-US" i="1" smtClean="0"/>
              <a:t>default</a:t>
            </a:r>
            <a:r>
              <a:rPr lang="en-US" smtClean="0"/>
              <a:t> will execute from the menu.</a:t>
            </a:r>
          </a:p>
          <a:p>
            <a:pPr eaLnBrk="1" hangingPunct="1"/>
            <a:r>
              <a:rPr lang="en-US" smtClean="0"/>
              <a:t>Menu security is done in standard fashion</a:t>
            </a:r>
          </a:p>
          <a:p>
            <a:pPr lvl="1" eaLnBrk="1" hangingPunct="1"/>
            <a:r>
              <a:rPr lang="en-US" smtClean="0"/>
              <a:t>EE: Role Permissions Maintain</a:t>
            </a:r>
          </a:p>
          <a:p>
            <a:pPr lvl="1" eaLnBrk="1" hangingPunct="1"/>
            <a:r>
              <a:rPr lang="en-US" smtClean="0"/>
              <a:t>SE: Menu Security Maintenance</a:t>
            </a:r>
          </a:p>
          <a:p>
            <a:pPr lvl="1" eaLnBrk="1" hangingPunct="1">
              <a:buFont typeface="Times New Roman" pitchFamily="18" charset="0"/>
              <a:buNone/>
            </a:pPr>
            <a:endParaRPr lang="en-US" i="1" smtClean="0">
              <a:latin typeface="Courier New" pitchFamily="49" charset="0"/>
            </a:endParaRPr>
          </a:p>
        </p:txBody>
      </p:sp>
      <p:sp>
        <p:nvSpPr>
          <p:cNvPr id="31746" name="Rectangle 2"/>
          <p:cNvSpPr>
            <a:spLocks noGrp="1" noChangeArrowheads="1"/>
          </p:cNvSpPr>
          <p:nvPr>
            <p:ph type="title"/>
          </p:nvPr>
        </p:nvSpPr>
        <p:spPr/>
        <p:txBody>
          <a:bodyPr/>
          <a:lstStyle/>
          <a:p>
            <a:pPr eaLnBrk="1" hangingPunct="1"/>
            <a:r>
              <a:rPr lang="en-US" smtClean="0"/>
              <a:t>Adding a Report to the Menu</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3"/>
          <p:cNvSpPr>
            <a:spLocks noGrp="1" noChangeArrowheads="1"/>
          </p:cNvSpPr>
          <p:nvPr>
            <p:ph idx="1"/>
          </p:nvPr>
        </p:nvSpPr>
        <p:spPr/>
        <p:txBody>
          <a:bodyPr/>
          <a:lstStyle/>
          <a:p>
            <a:pPr eaLnBrk="1" hangingPunct="1">
              <a:buFont typeface="Webdings" pitchFamily="18" charset="2"/>
              <a:buNone/>
            </a:pPr>
            <a:r>
              <a:rPr lang="en-US" smtClean="0"/>
              <a:t>1) Locate the client-session.xml file on your system</a:t>
            </a:r>
          </a:p>
          <a:p>
            <a:pPr eaLnBrk="1" hangingPunct="1">
              <a:buFont typeface="Webdings" pitchFamily="18" charset="2"/>
              <a:buNone/>
            </a:pPr>
            <a:r>
              <a:rPr lang="en-US" smtClean="0"/>
              <a:t>2) View the file (use </a:t>
            </a:r>
            <a:r>
              <a:rPr lang="en-US" smtClean="0">
                <a:latin typeface="Courier New" pitchFamily="49" charset="0"/>
              </a:rPr>
              <a:t>vi</a:t>
            </a:r>
            <a:r>
              <a:rPr lang="en-US" smtClean="0"/>
              <a:t> or </a:t>
            </a:r>
            <a:r>
              <a:rPr lang="en-US" smtClean="0">
                <a:latin typeface="Courier New" pitchFamily="49" charset="0"/>
              </a:rPr>
              <a:t>more</a:t>
            </a:r>
            <a:r>
              <a:rPr lang="en-US" smtClean="0"/>
              <a:t>)</a:t>
            </a:r>
          </a:p>
          <a:p>
            <a:pPr lvl="1" eaLnBrk="1" hangingPunct="1"/>
            <a:r>
              <a:rPr lang="en-US" smtClean="0"/>
              <a:t>Locate the </a:t>
            </a:r>
            <a:r>
              <a:rPr lang="en-US" smtClean="0">
                <a:latin typeface="Courier New" pitchFamily="49" charset="0"/>
              </a:rPr>
              <a:t>ReportDataSourceProviders</a:t>
            </a:r>
            <a:r>
              <a:rPr lang="en-US" smtClean="0"/>
              <a:t> section</a:t>
            </a:r>
          </a:p>
          <a:p>
            <a:pPr lvl="1" eaLnBrk="1" hangingPunct="1"/>
            <a:r>
              <a:rPr lang="en-US" smtClean="0"/>
              <a:t>Locate the SMTP section</a:t>
            </a:r>
          </a:p>
          <a:p>
            <a:pPr eaLnBrk="1" hangingPunct="1">
              <a:buFont typeface="Webdings" pitchFamily="18" charset="2"/>
              <a:buNone/>
            </a:pPr>
            <a:r>
              <a:rPr lang="en-US" smtClean="0"/>
              <a:t>3) Launch </a:t>
            </a:r>
            <a:r>
              <a:rPr lang="en-US" i="1" smtClean="0"/>
              <a:t>User Role View</a:t>
            </a:r>
            <a:r>
              <a:rPr lang="en-US" smtClean="0"/>
              <a:t> and determine which users are in the rptAdmin and rptDsgn groups </a:t>
            </a:r>
          </a:p>
        </p:txBody>
      </p:sp>
      <p:sp>
        <p:nvSpPr>
          <p:cNvPr id="73730" name="Rectangle 2"/>
          <p:cNvSpPr>
            <a:spLocks noGrp="1" noChangeArrowheads="1"/>
          </p:cNvSpPr>
          <p:nvPr>
            <p:ph type="title"/>
          </p:nvPr>
        </p:nvSpPr>
        <p:spPr/>
        <p:txBody>
          <a:bodyPr/>
          <a:lstStyle/>
          <a:p>
            <a:pPr eaLnBrk="1" hangingPunct="1"/>
            <a:r>
              <a:rPr lang="en-US" smtClean="0"/>
              <a:t>Exercise</a:t>
            </a:r>
          </a:p>
        </p:txBody>
      </p:sp>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1438</TotalTime>
  <Words>1881</Words>
  <Application>Microsoft Office PowerPoint</Application>
  <PresentationFormat>On-screen Show (4:3)</PresentationFormat>
  <Paragraphs>345</Paragraphs>
  <Slides>30</Slides>
  <Notes>21</Notes>
  <HiddenSlides>1</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30</vt:i4>
      </vt:variant>
    </vt:vector>
  </HeadingPairs>
  <TitlesOfParts>
    <vt:vector size="37" baseType="lpstr">
      <vt:lpstr>Tahoma</vt:lpstr>
      <vt:lpstr>Arial</vt:lpstr>
      <vt:lpstr>Webdings</vt:lpstr>
      <vt:lpstr>Times New Roman</vt:lpstr>
      <vt:lpstr>Courier New</vt:lpstr>
      <vt:lpstr>1_EX06PP_template</vt:lpstr>
      <vt:lpstr>QAD 2010 Template</vt:lpstr>
      <vt:lpstr>Reporting Framework Administration</vt:lpstr>
      <vt:lpstr>Session Objectives</vt:lpstr>
      <vt:lpstr>System Configuration: client-session.xml</vt:lpstr>
      <vt:lpstr>Report Data Source Provider Settings</vt:lpstr>
      <vt:lpstr>Data Source Provider Settings – Change For Financials</vt:lpstr>
      <vt:lpstr>rptAdmin and rptDsgn Roles / Groups</vt:lpstr>
      <vt:lpstr>Program Authorization Matrix</vt:lpstr>
      <vt:lpstr>Adding a Report to the Menu</vt:lpstr>
      <vt:lpstr>Exercise</vt:lpstr>
      <vt:lpstr>Scheduled Reports</vt:lpstr>
      <vt:lpstr>Scheduled Reports Installation and Deployment</vt:lpstr>
      <vt:lpstr>Reporting Framework Rendering Architecture</vt:lpstr>
      <vt:lpstr>Scheduled Report Server- Architecture</vt:lpstr>
      <vt:lpstr>Batch Processor - Internal Design</vt:lpstr>
      <vt:lpstr>Scheduled Report Server Batch Processor – More Realistic Design Picture </vt:lpstr>
      <vt:lpstr>Scheduled Reports Multiple Report Server Processes</vt:lpstr>
      <vt:lpstr>Scheduled Report Status</vt:lpstr>
      <vt:lpstr>Scheduled Report Administration Batch ID Maintenance</vt:lpstr>
      <vt:lpstr>Scheduled Report Administration Configuring Windows Task Scheduler</vt:lpstr>
      <vt:lpstr>Printer Setup</vt:lpstr>
      <vt:lpstr>Using Printer Setup Maintenance</vt:lpstr>
      <vt:lpstr>Email SMTP Settings</vt:lpstr>
      <vt:lpstr>Email Template File</vt:lpstr>
      <vt:lpstr>Scheduled Report Administration</vt:lpstr>
      <vt:lpstr>End User Report Scheduling</vt:lpstr>
      <vt:lpstr>Scheduled Report Browse</vt:lpstr>
      <vt:lpstr>Scheduled Report History Browse</vt:lpstr>
      <vt:lpstr>Scheduled Report Maintenance</vt:lpstr>
      <vt:lpstr>Scheduled Reports: Exercise</vt:lpstr>
      <vt:lpstr>Summary</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njm</dc:creator>
  <cp:lastModifiedBy>mdf</cp:lastModifiedBy>
  <cp:revision>116</cp:revision>
  <dcterms:created xsi:type="dcterms:W3CDTF">2009-06-03T18:07:02Z</dcterms:created>
  <dcterms:modified xsi:type="dcterms:W3CDTF">2011-01-14T22:56:22Z</dcterms:modified>
</cp:coreProperties>
</file>