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47"/>
  </p:notesMasterIdLst>
  <p:sldIdLst>
    <p:sldId id="256" r:id="rId3"/>
    <p:sldId id="258" r:id="rId4"/>
    <p:sldId id="274" r:id="rId5"/>
    <p:sldId id="276" r:id="rId6"/>
    <p:sldId id="257" r:id="rId7"/>
    <p:sldId id="290" r:id="rId8"/>
    <p:sldId id="289" r:id="rId9"/>
    <p:sldId id="291" r:id="rId10"/>
    <p:sldId id="292" r:id="rId11"/>
    <p:sldId id="293" r:id="rId12"/>
    <p:sldId id="294" r:id="rId13"/>
    <p:sldId id="297" r:id="rId14"/>
    <p:sldId id="296" r:id="rId15"/>
    <p:sldId id="295" r:id="rId16"/>
    <p:sldId id="262" r:id="rId17"/>
    <p:sldId id="281" r:id="rId18"/>
    <p:sldId id="305" r:id="rId19"/>
    <p:sldId id="277" r:id="rId20"/>
    <p:sldId id="280" r:id="rId21"/>
    <p:sldId id="279" r:id="rId22"/>
    <p:sldId id="278" r:id="rId23"/>
    <p:sldId id="264" r:id="rId24"/>
    <p:sldId id="298" r:id="rId25"/>
    <p:sldId id="282" r:id="rId26"/>
    <p:sldId id="265" r:id="rId27"/>
    <p:sldId id="302" r:id="rId28"/>
    <p:sldId id="283" r:id="rId29"/>
    <p:sldId id="299" r:id="rId30"/>
    <p:sldId id="266" r:id="rId31"/>
    <p:sldId id="285" r:id="rId32"/>
    <p:sldId id="268" r:id="rId33"/>
    <p:sldId id="284" r:id="rId34"/>
    <p:sldId id="304" r:id="rId35"/>
    <p:sldId id="269" r:id="rId36"/>
    <p:sldId id="286" r:id="rId37"/>
    <p:sldId id="273" r:id="rId38"/>
    <p:sldId id="300" r:id="rId39"/>
    <p:sldId id="272" r:id="rId40"/>
    <p:sldId id="301" r:id="rId41"/>
    <p:sldId id="287" r:id="rId42"/>
    <p:sldId id="270" r:id="rId43"/>
    <p:sldId id="288" r:id="rId44"/>
    <p:sldId id="303" r:id="rId45"/>
    <p:sldId id="259" r:id="rId46"/>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80206" autoAdjust="0"/>
  </p:normalViewPr>
  <p:slideViewPr>
    <p:cSldViewPr>
      <p:cViewPr varScale="1">
        <p:scale>
          <a:sx n="101" d="100"/>
          <a:sy n="101" d="100"/>
        </p:scale>
        <p:origin x="-25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40.xml"/><Relationship Id="rId3" Type="http://schemas.openxmlformats.org/officeDocument/2006/relationships/slide" Target="slides/slide26.xml"/><Relationship Id="rId7" Type="http://schemas.openxmlformats.org/officeDocument/2006/relationships/slide" Target="slides/slide36.xml"/><Relationship Id="rId2" Type="http://schemas.openxmlformats.org/officeDocument/2006/relationships/slide" Target="slides/slide24.xml"/><Relationship Id="rId1" Type="http://schemas.openxmlformats.org/officeDocument/2006/relationships/slide" Target="slides/slide2.xml"/><Relationship Id="rId6" Type="http://schemas.openxmlformats.org/officeDocument/2006/relationships/slide" Target="slides/slide34.xml"/><Relationship Id="rId5" Type="http://schemas.openxmlformats.org/officeDocument/2006/relationships/slide" Target="slides/slide31.xml"/><Relationship Id="rId4"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3203E42-344E-4C78-8C9C-FB69FEA4A27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4AB3323-615F-4B36-9241-867F4DA90218}" type="slidenum">
              <a:rPr lang="en-US" smtClean="0"/>
              <a:pPr/>
              <a:t>1</a:t>
            </a:fld>
            <a:endParaRPr lang="en-US" smtClean="0"/>
          </a:p>
        </p:txBody>
      </p:sp>
      <p:sp>
        <p:nvSpPr>
          <p:cNvPr id="8195" name="Rectangle 2"/>
          <p:cNvSpPr>
            <a:spLocks noRo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Ro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In the Select Layout Step, you can choose your report orientation as either Portrait or Landscape.  Additionally, you can choose the report layout as Labels or Columns.  After you click Next, the next screen will vary depending on whether you have choosen Labels or Columns.</a:t>
            </a:r>
          </a:p>
          <a:p>
            <a:endParaRPr lang="en-US" smtClean="0"/>
          </a:p>
          <a:p>
            <a:r>
              <a:rPr lang="en-US" smtClean="0"/>
              <a:t>If adjust fields to fit page is selected, it will stretch fields out to fit (fill) page.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Ro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r>
              <a:rPr lang="en-US" smtClean="0"/>
              <a:t>For Column layout, you select the fields you want to use from the available fields of your data source.  Optionally, you can organize the columns into groupings.  This feature is similar to the “group by” display feature in browses.</a:t>
            </a:r>
          </a:p>
          <a:p>
            <a:endParaRPr lang="en-US" smtClean="0"/>
          </a:p>
          <a:p>
            <a:r>
              <a:rPr lang="en-US" smtClean="0"/>
              <a:t>The ones we are picking here are just for the initial generation – we can change these selections later.</a:t>
            </a:r>
          </a:p>
          <a:p>
            <a:endParaRPr lang="en-US" smtClean="0"/>
          </a:p>
          <a:p>
            <a:r>
              <a:rPr lang="en-US" smtClean="0"/>
              <a:t>The wizard is only for the first time you create – you can not use the wizard to modify later.</a:t>
            </a:r>
          </a:p>
          <a:p>
            <a:endParaRPr lang="en-US" smtClean="0"/>
          </a:p>
          <a:p>
            <a:r>
              <a:rPr lang="en-US" smtClean="0"/>
              <a:t>Difference between groups and details:  Fields in Details go into Detail band of report.  However, if you place fields in Groups area, you can organize the fields in a “group by” fashion.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smtClean="0"/>
              <a:t>If you have chosen column layout and specified groups, you next select the type of layout you would like as Stepped, Outline, or Aligned.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Ro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If you pick Label layout, you will get a different field selector.</a:t>
            </a:r>
          </a:p>
          <a:p>
            <a:endParaRPr lang="en-US"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Ro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r>
              <a:rPr lang="en-US" smtClean="0"/>
              <a:t>Upon completion, the Report Wizard’s summary screen displays information about the template, data source, and layout. Finally, Click Finish.</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15</a:t>
            </a:fld>
            <a:endParaRPr lang="en-US" sz="1200">
              <a:latin typeface="Arial" charset="0"/>
            </a:endParaRPr>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1118053-7FB2-4511-B9BE-F50F39659A95}" type="slidenum">
              <a:rPr lang="en-US" sz="1200">
                <a:latin typeface="Arial" charset="0"/>
              </a:rPr>
              <a:pPr algn="r"/>
              <a:t>16</a:t>
            </a:fld>
            <a:endParaRPr lang="en-US" sz="1200">
              <a:latin typeface="Arial" charset="0"/>
            </a:endParaRPr>
          </a:p>
        </p:txBody>
      </p:sp>
      <p:sp>
        <p:nvSpPr>
          <p:cNvPr id="67587" name="Rectangle 2"/>
          <p:cNvSpPr>
            <a:spLocks noRo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t>Fields: Report fields can be added to any desired section.  Fields can be used for many different types of information to display:</a:t>
            </a:r>
          </a:p>
          <a:p>
            <a:pPr eaLnBrk="1" hangingPunct="1">
              <a:buFontTx/>
              <a:buChar char="-"/>
            </a:pPr>
            <a:r>
              <a:rPr lang="en-US" smtClean="0"/>
              <a:t>Can be tied to data fields in the underlying data source</a:t>
            </a:r>
          </a:p>
          <a:p>
            <a:pPr eaLnBrk="1" hangingPunct="1">
              <a:buFontTx/>
              <a:buChar char="-"/>
            </a:pPr>
            <a:r>
              <a:rPr lang="en-US" smtClean="0"/>
              <a:t>Can be tied to filter parameters or other report settings</a:t>
            </a:r>
          </a:p>
          <a:p>
            <a:pPr eaLnBrk="1" hangingPunct="1">
              <a:buFontTx/>
              <a:buChar char="-"/>
            </a:pPr>
            <a:r>
              <a:rPr lang="en-US" smtClean="0"/>
              <a:t>Can be used to display labels or other static text</a:t>
            </a:r>
          </a:p>
          <a:p>
            <a:pPr eaLnBrk="1" hangingPunct="1">
              <a:buFontTx/>
              <a:buChar char="-"/>
            </a:pPr>
            <a:r>
              <a:rPr lang="en-US" smtClean="0"/>
              <a:t>Can be used for calculated expressions</a:t>
            </a:r>
          </a:p>
          <a:p>
            <a:pPr eaLnBrk="1" hangingPunct="1">
              <a:buFontTx/>
              <a:buChar char="-"/>
            </a:pPr>
            <a:r>
              <a:rPr lang="en-US" smtClean="0"/>
              <a:t>Can be used to display images, or build simple graphics (lines, rectangles)</a:t>
            </a:r>
          </a:p>
          <a:p>
            <a:pPr eaLnBrk="1" hangingPunct="1">
              <a:buFontTx/>
              <a:buChar char="-"/>
            </a:pPr>
            <a:r>
              <a:rPr lang="en-US" smtClean="0"/>
              <a:t>Can be used to create charts</a:t>
            </a:r>
          </a:p>
          <a:p>
            <a:pPr eaLnBrk="1" hangingPunct="1">
              <a:buFontTx/>
              <a:buChar char="-"/>
            </a:pPr>
            <a:r>
              <a:rPr lang="en-US" smtClean="0"/>
              <a:t>Can be used for bar codes</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Ro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r>
              <a:rPr lang="en-US" smtClean="0"/>
              <a:t>Click double right arrow icon at right edge to see hidden options such as Edit Report Definition File and About.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74F5D0B-34E1-4336-9C49-AD05170E8F49}" type="slidenum">
              <a:rPr lang="en-US" sz="1200">
                <a:latin typeface="Arial" charset="0"/>
              </a:rPr>
              <a:pPr algn="r"/>
              <a:t>18</a:t>
            </a:fld>
            <a:endParaRPr lang="en-US" sz="1200">
              <a:latin typeface="Arial" charset="0"/>
            </a:endParaRPr>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smtClean="0"/>
              <a:t>Cut: Cut the selected objects on the report.</a:t>
            </a:r>
          </a:p>
          <a:p>
            <a:pPr eaLnBrk="1" hangingPunct="1"/>
            <a:r>
              <a:rPr lang="en-US" smtClean="0"/>
              <a:t>Copy: Copy the selected objects on the report to the clipboard.</a:t>
            </a:r>
          </a:p>
          <a:p>
            <a:pPr eaLnBrk="1" hangingPunct="1"/>
            <a:r>
              <a:rPr lang="en-US" smtClean="0"/>
              <a:t>Paste: Paste cut or copied objects from the clipboard to the currently selected area on the report.</a:t>
            </a:r>
          </a:p>
          <a:p>
            <a:pPr eaLnBrk="1" hangingPunct="1"/>
            <a:r>
              <a:rPr lang="en-US" smtClean="0"/>
              <a:t>Undo: Undo any actions you have performed on the report.</a:t>
            </a:r>
          </a:p>
          <a:p>
            <a:pPr eaLnBrk="1" hangingPunct="1"/>
            <a:r>
              <a:rPr lang="en-US" smtClean="0"/>
              <a:t>Redo: Redo the actions you have undone.</a:t>
            </a:r>
          </a:p>
          <a:p>
            <a:pPr eaLnBrk="1" hangingPunct="1"/>
            <a:r>
              <a:rPr lang="en-US" smtClean="0"/>
              <a:t>Show Grid: Toggle background grid on and off.</a:t>
            </a:r>
          </a:p>
          <a:p>
            <a:pPr eaLnBrk="1" hangingPunct="1"/>
            <a:r>
              <a:rPr lang="en-US" smtClean="0"/>
              <a:t>Grid Settings: Configure grid settings such as grid units and grid spacing.</a:t>
            </a:r>
          </a:p>
          <a:p>
            <a:pPr eaLnBrk="1" hangingPunct="1"/>
            <a:r>
              <a:rPr lang="en-US" smtClean="0"/>
              <a:t>Brush: When multiple objects are selected, apply the format of the last selected object to all other selected objects.</a:t>
            </a:r>
          </a:p>
          <a:p>
            <a:pPr eaLnBrk="1" hangingPunct="1"/>
            <a:r>
              <a:rPr lang="en-US" smtClean="0"/>
              <a:t>Bring to Front: Bring the selected object to the foreground.</a:t>
            </a:r>
          </a:p>
          <a:p>
            <a:pPr eaLnBrk="1" hangingPunct="1"/>
            <a:r>
              <a:rPr lang="en-US" smtClean="0"/>
              <a:t>Send to Back: Send the selected object to the background.</a:t>
            </a:r>
          </a:p>
          <a:p>
            <a:pPr eaLnBrk="1" hangingPunct="1"/>
            <a:endParaRPr lang="en-US" smtClean="0"/>
          </a:p>
          <a:p>
            <a:pPr eaLnBrk="1" hangingPunct="1"/>
            <a:r>
              <a:rPr lang="en-US" smtClean="0"/>
              <a:t>The “Multiple Object Positioning Tools” only apply to multiple objects on the report and will be grayed if only one object is selected:</a:t>
            </a:r>
          </a:p>
          <a:p>
            <a:pPr eaLnBrk="1" hangingPunct="1"/>
            <a:endParaRPr lang="en-US" smtClean="0"/>
          </a:p>
          <a:p>
            <a:pPr eaLnBrk="1" hangingPunct="1"/>
            <a:r>
              <a:rPr lang="en-US" smtClean="0"/>
              <a:t>Table Fields: Merge selected objects into table fields.</a:t>
            </a:r>
          </a:p>
          <a:p>
            <a:pPr eaLnBrk="1" hangingPunct="1"/>
            <a:r>
              <a:rPr lang="en-US" smtClean="0"/>
              <a:t>Align Left: Align multiple selected objects to the left boundary of the last selected object.</a:t>
            </a:r>
          </a:p>
          <a:p>
            <a:pPr eaLnBrk="1" hangingPunct="1"/>
            <a:r>
              <a:rPr lang="en-US" smtClean="0"/>
              <a:t>Align Center: Horizontally align multiple selected objects to the center of the last selected object.</a:t>
            </a:r>
          </a:p>
          <a:p>
            <a:pPr eaLnBrk="1" hangingPunct="1"/>
            <a:r>
              <a:rPr lang="en-US" smtClean="0"/>
              <a:t>Align Right: Align multiple selected objects to the right boundary of the last selected object.</a:t>
            </a:r>
          </a:p>
          <a:p>
            <a:pPr eaLnBrk="1" hangingPunct="1"/>
            <a:r>
              <a:rPr lang="en-US" smtClean="0"/>
              <a:t>Center Horizontally on Section: Horizontally position selected objects to the center of the section.</a:t>
            </a:r>
          </a:p>
          <a:p>
            <a:pPr eaLnBrk="1" hangingPunct="1"/>
            <a:r>
              <a:rPr lang="en-US" smtClean="0"/>
              <a:t>Align Top: Align multiple selected objects to the top boundary of the last selected object.</a:t>
            </a:r>
          </a:p>
          <a:p>
            <a:pPr eaLnBrk="1" hangingPunct="1"/>
            <a:r>
              <a:rPr lang="en-US" smtClean="0"/>
              <a:t>Align Middle: Vertically align multiple selected objects to the middle of the last selected object.</a:t>
            </a:r>
          </a:p>
          <a:p>
            <a:pPr eaLnBrk="1" hangingPunct="1"/>
            <a:r>
              <a:rPr lang="en-US" smtClean="0"/>
              <a:t>Center Vertically on Section: Vertically position selected objects to the center of the section.</a:t>
            </a:r>
          </a:p>
          <a:p>
            <a:pPr eaLnBrk="1" hangingPunct="1"/>
            <a:r>
              <a:rPr lang="en-US" smtClean="0"/>
              <a:t>Align Bottom: Align multiple selected objects to the bottom boundary of the last selected object.</a:t>
            </a:r>
          </a:p>
          <a:p>
            <a:pPr eaLnBrk="1" hangingPunct="1"/>
            <a:r>
              <a:rPr lang="en-US" smtClean="0"/>
              <a:t>Equal Height: Resize multiple selected objects to the same height.</a:t>
            </a:r>
          </a:p>
          <a:p>
            <a:pPr eaLnBrk="1" hangingPunct="1"/>
            <a:r>
              <a:rPr lang="en-US" smtClean="0"/>
              <a:t>Equal Width: Resize multiple selected objects to the same width.</a:t>
            </a:r>
          </a:p>
          <a:p>
            <a:pPr eaLnBrk="1" hangingPunct="1"/>
            <a:r>
              <a:rPr lang="en-US" smtClean="0"/>
              <a:t>Equal Size: Resize multiple selected objects to the same height and width.</a:t>
            </a:r>
          </a:p>
          <a:p>
            <a:pPr eaLnBrk="1" hangingPunct="1"/>
            <a:r>
              <a:rPr lang="en-US" smtClean="0"/>
              <a:t>Equal Horizontal Spacing: Reposition multiple selected objects so that they are equally spaced out horizontally.</a:t>
            </a:r>
          </a:p>
          <a:p>
            <a:pPr eaLnBrk="1" hangingPunct="1"/>
            <a:r>
              <a:rPr lang="en-US" smtClean="0"/>
              <a:t>Decrease Horizontal Spacing: Horizontally reduce spacing between multiple selected objects.</a:t>
            </a:r>
          </a:p>
          <a:p>
            <a:pPr eaLnBrk="1" hangingPunct="1"/>
            <a:r>
              <a:rPr lang="en-US" smtClean="0"/>
              <a:t>Increase Horizontal Spacing: Horizontally increment spacing between multiple selected objects.</a:t>
            </a:r>
          </a:p>
          <a:p>
            <a:pPr eaLnBrk="1" hangingPunct="1"/>
            <a:r>
              <a:rPr lang="en-US" smtClean="0"/>
              <a:t>Equal Vertical Spacing: Reposition multiple selected objects so that they are equally spaced out vertically.</a:t>
            </a:r>
          </a:p>
          <a:p>
            <a:pPr eaLnBrk="1" hangingPunct="1"/>
            <a:r>
              <a:rPr lang="en-US" smtClean="0"/>
              <a:t>Decrease Vertical Spacing: Vertically reduce spacing between multiple selected objects.</a:t>
            </a:r>
          </a:p>
          <a:p>
            <a:pPr eaLnBrk="1" hangingPunct="1"/>
            <a:r>
              <a:rPr lang="en-US" smtClean="0"/>
              <a:t>Increase Vertical Spacing: Vertically increment spacing between multiple selected objects.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1FEA082-8078-42E7-A097-C450AE413C39}" type="slidenum">
              <a:rPr lang="en-US" sz="1200">
                <a:latin typeface="Arial" charset="0"/>
              </a:rPr>
              <a:pPr algn="r"/>
              <a:t>19</a:t>
            </a:fld>
            <a:endParaRPr lang="en-US" sz="1200">
              <a:latin typeface="Arial" charset="0"/>
            </a:endParaRPr>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spcBef>
                <a:spcPts val="800"/>
              </a:spcBef>
            </a:pPr>
            <a:r>
              <a:rPr lang="en-US" smtClean="0"/>
              <a:t>The Reports tab displays the report definition you are designing as well as all subordinate sub-reports embedded in the current report.</a:t>
            </a:r>
          </a:p>
          <a:p>
            <a:pPr eaLnBrk="1" hangingPunct="1">
              <a:spcBef>
                <a:spcPts val="800"/>
              </a:spcBef>
            </a:pPr>
            <a:endParaRPr lang="en-US" smtClean="0"/>
          </a:p>
          <a:p>
            <a:pPr eaLnBrk="1" hangingPunct="1">
              <a:spcBef>
                <a:spcPts val="800"/>
              </a:spcBef>
            </a:pPr>
            <a:r>
              <a:rPr lang="en-US" smtClean="0"/>
              <a:t>Right-clicking on the current report definition in this window brings up a shortcut menu that gives you access to a number of report design functions. </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BE9AD34-F111-4BEF-9DA8-9F554339FC1A}" type="slidenum">
              <a:rPr lang="en-US" smtClean="0"/>
              <a:pPr/>
              <a:t>2</a:t>
            </a:fld>
            <a:endParaRPr lang="en-US" smtClean="0"/>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A035F7-092B-4742-9E79-A734DD9C72DD}" type="slidenum">
              <a:rPr lang="en-US" sz="1200">
                <a:latin typeface="Arial" charset="0"/>
              </a:rPr>
              <a:pPr algn="r"/>
              <a:t>20</a:t>
            </a:fld>
            <a:endParaRPr lang="en-US" sz="1200">
              <a:latin typeface="Arial" charset="0"/>
            </a:endParaRPr>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spcBef>
                <a:spcPts val="800"/>
              </a:spcBef>
            </a:pPr>
            <a:r>
              <a:rPr lang="en-US" smtClean="0"/>
              <a:t>The Data tab contains three groups of data: fields, parameters, and report settings. Except for the Pointer button, which is used to deselect any currently selected object, each button under these groups creates a field on the report and initializes its properties.</a:t>
            </a:r>
          </a:p>
          <a:p>
            <a:r>
              <a:rPr lang="en-US" smtClean="0"/>
              <a:t>The Fields group contains all the available fields that are bound to the source record set. </a:t>
            </a:r>
          </a:p>
          <a:p>
            <a:r>
              <a:rPr lang="en-US" smtClean="0"/>
              <a:t>The Parameters group contains all the available search condition parameters under the Filter tab in Report Viewer. </a:t>
            </a:r>
          </a:p>
          <a:p>
            <a:r>
              <a:rPr lang="en-US" smtClean="0"/>
              <a:t>The Report Settings group contains all the available setting variables under the Settings tab in Report Viewer.</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DA19868-553C-492C-9474-F314655D7FC6}" type="slidenum">
              <a:rPr lang="en-US" sz="1200">
                <a:latin typeface="Arial" charset="0"/>
              </a:rPr>
              <a:pPr algn="r"/>
              <a:t>21</a:t>
            </a:fld>
            <a:endParaRPr lang="en-US" sz="1200">
              <a:latin typeface="Arial" charset="0"/>
            </a:endParaRPr>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742950" lvl="1" indent="-285750" eaLnBrk="1" hangingPunct="1"/>
            <a:r>
              <a:rPr lang="en-US" b="1" smtClean="0"/>
              <a:t>Pointer</a:t>
            </a:r>
            <a:r>
              <a:rPr lang="en-US" smtClean="0"/>
              <a:t>: cancels any previous field selection to get back to the pointer tool</a:t>
            </a:r>
          </a:p>
          <a:p>
            <a:pPr marL="742950" lvl="1" indent="-285750" eaLnBrk="1" hangingPunct="1"/>
            <a:r>
              <a:rPr lang="en-US" b="1" smtClean="0"/>
              <a:t>Label</a:t>
            </a:r>
            <a:r>
              <a:rPr lang="en-US" smtClean="0"/>
              <a:t>: static text (with provisions for linking to translated labels)</a:t>
            </a:r>
          </a:p>
          <a:p>
            <a:pPr marL="742950" lvl="1" indent="-285750" eaLnBrk="1" hangingPunct="1"/>
            <a:r>
              <a:rPr lang="en-US" b="1" smtClean="0"/>
              <a:t>Calculated Field</a:t>
            </a:r>
            <a:r>
              <a:rPr lang="en-US" smtClean="0"/>
              <a:t>: contains a VBScript expression</a:t>
            </a:r>
          </a:p>
          <a:p>
            <a:pPr marL="742950" lvl="1" indent="-285750" eaLnBrk="1" hangingPunct="1"/>
            <a:r>
              <a:rPr lang="en-US" b="1" smtClean="0"/>
              <a:t>Common Field</a:t>
            </a:r>
            <a:r>
              <a:rPr lang="en-US" smtClean="0"/>
              <a:t>: several types of pre-defined fields</a:t>
            </a:r>
          </a:p>
          <a:p>
            <a:pPr marL="742950" lvl="1" indent="-285750" eaLnBrk="1" hangingPunct="1"/>
            <a:r>
              <a:rPr lang="en-US" b="1" smtClean="0"/>
              <a:t>Unbound Picture</a:t>
            </a:r>
            <a:r>
              <a:rPr lang="en-US" smtClean="0"/>
              <a:t>: used to display an image from a file</a:t>
            </a:r>
          </a:p>
          <a:p>
            <a:pPr marL="1143000" lvl="2" indent="-228600" eaLnBrk="1" hangingPunct="1"/>
            <a:r>
              <a:rPr lang="en-US" smtClean="0"/>
              <a:t>Image bits get embedded into report design XML</a:t>
            </a:r>
          </a:p>
          <a:p>
            <a:pPr marL="742950" lvl="1" indent="-285750" eaLnBrk="1" hangingPunct="1"/>
            <a:r>
              <a:rPr lang="en-US" b="1" smtClean="0"/>
              <a:t>Line, Rectangle</a:t>
            </a:r>
            <a:r>
              <a:rPr lang="en-US" smtClean="0"/>
              <a:t>: simple geometric shapes</a:t>
            </a:r>
          </a:p>
          <a:p>
            <a:pPr marL="742950" lvl="1" indent="-285750" eaLnBrk="1" hangingPunct="1"/>
            <a:r>
              <a:rPr lang="en-US" b="1" smtClean="0"/>
              <a:t>Page Break</a:t>
            </a:r>
            <a:r>
              <a:rPr lang="en-US" smtClean="0"/>
              <a:t>: Inserts page break for every N rows of data</a:t>
            </a:r>
          </a:p>
          <a:p>
            <a:pPr marL="742950" lvl="1" indent="-285750" eaLnBrk="1" hangingPunct="1"/>
            <a:r>
              <a:rPr lang="en-US" b="1" smtClean="0"/>
              <a:t>Chart</a:t>
            </a:r>
            <a:r>
              <a:rPr lang="en-US" smtClean="0"/>
              <a:t>: Create simple charts tied to data source</a:t>
            </a:r>
          </a:p>
          <a:p>
            <a:pPr marL="742950" lvl="1" indent="-285750" eaLnBrk="1" hangingPunct="1"/>
            <a:r>
              <a:rPr lang="en-US" b="1" smtClean="0"/>
              <a:t>Bar Code</a:t>
            </a:r>
            <a:r>
              <a:rPr lang="en-US" smtClean="0"/>
              <a:t>: create bar code tied to any data field</a:t>
            </a:r>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22</a:t>
            </a:fld>
            <a:endParaRPr lang="en-US" sz="1200">
              <a:latin typeface="Arial" charset="0"/>
            </a:endParaRPr>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Once an object is selected, you can use the Properties window to edit its properties.</a:t>
            </a:r>
          </a:p>
          <a:p>
            <a:r>
              <a:rPr lang="en-US" smtClean="0"/>
              <a:t>When one or more fields are selected, the Properties window shows property values that all fields have in common, and leaves the other properties blank. If no fields are selected and you click on a section (or on the bar above a section), the Section properties are displayed. If you click the gray area in the background, the Report properties are displayed.</a:t>
            </a:r>
          </a:p>
          <a:p>
            <a:r>
              <a:rPr lang="en-US" smtClean="0"/>
              <a:t>To see how this works, click the label in the Header section and change its Font and ForeColor properties. You can also change a field’s position and dimensions by typing new values for the Left, Top, Width, and Height properties.</a:t>
            </a:r>
          </a:p>
          <a:p>
            <a:endParaRPr lang="en-US" smtClean="0"/>
          </a:p>
          <a:p>
            <a:r>
              <a:rPr lang="en-US" smtClean="0"/>
              <a:t>The various Section, Report, and Field properties are described in detail in the </a:t>
            </a:r>
            <a:r>
              <a:rPr lang="en-US" i="1" smtClean="0"/>
              <a:t>Reporting Framework User Guide</a:t>
            </a:r>
            <a:r>
              <a:rPr lang="en-US" smtClean="0"/>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24</a:t>
            </a:fld>
            <a:endParaRPr lang="en-US" sz="1200">
              <a:latin typeface="Arial" charset="0"/>
            </a:endParaRPr>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0A54F0A-3692-4003-ADFA-65E9B948131D}" type="slidenum">
              <a:rPr lang="en-US" sz="1200">
                <a:latin typeface="Arial" charset="0"/>
              </a:rPr>
              <a:pPr algn="r"/>
              <a:t>25</a:t>
            </a:fld>
            <a:endParaRPr lang="en-US" sz="1200">
              <a:latin typeface="Arial" charset="0"/>
            </a:endParaRPr>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6FE46BB-8C15-4269-80AB-CC6E4AEC1FCE}" type="slidenum">
              <a:rPr lang="en-US" sz="1200">
                <a:latin typeface="Arial" charset="0"/>
              </a:rPr>
              <a:pPr algn="r"/>
              <a:t>26</a:t>
            </a:fld>
            <a:endParaRPr lang="en-US" sz="1200">
              <a:latin typeface="Arial" charset="0"/>
            </a:endParaRPr>
          </a:p>
        </p:txBody>
      </p:sp>
      <p:sp>
        <p:nvSpPr>
          <p:cNvPr id="115715" name="Rectangle 2"/>
          <p:cNvSpPr>
            <a:spLocks noRo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27</a:t>
            </a:fld>
            <a:endParaRPr lang="en-US" sz="1200">
              <a:latin typeface="Arial" charset="0"/>
            </a:endParaRPr>
          </a:p>
        </p:txBody>
      </p:sp>
      <p:sp>
        <p:nvSpPr>
          <p:cNvPr id="73731" name="Rectangle 2"/>
          <p:cNvSpPr>
            <a:spLocks noRo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29</a:t>
            </a:fld>
            <a:endParaRPr lang="en-US" sz="1200">
              <a:latin typeface="Arial" charset="0"/>
            </a:endParaRPr>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BDDCEB4-0C46-4155-A476-B20674AF63ED}" type="slidenum">
              <a:rPr lang="en-US" sz="1200">
                <a:latin typeface="Arial" charset="0"/>
              </a:rPr>
              <a:pPr algn="r"/>
              <a:t>30</a:t>
            </a:fld>
            <a:endParaRPr lang="en-US" sz="1200">
              <a:latin typeface="Arial" charset="0"/>
            </a:endParaRPr>
          </a:p>
        </p:txBody>
      </p:sp>
      <p:sp>
        <p:nvSpPr>
          <p:cNvPr id="77827" name="Rectangle 2"/>
          <p:cNvSpPr>
            <a:spLocks noRo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76F1496-1103-483F-ACB7-EB5479DAA758}" type="slidenum">
              <a:rPr lang="en-US" sz="1200">
                <a:latin typeface="Arial" charset="0"/>
              </a:rPr>
              <a:pPr algn="r"/>
              <a:t>3</a:t>
            </a:fld>
            <a:endParaRPr lang="en-US" sz="1200">
              <a:latin typeface="Arial" charset="0"/>
            </a:endParaRPr>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31</a:t>
            </a:fld>
            <a:endParaRPr lang="en-US" sz="1200">
              <a:latin typeface="Arial" charset="0"/>
            </a:endParaRPr>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2FAD1C5-AF03-44B7-8790-44172C1FA1D1}" type="slidenum">
              <a:rPr lang="en-US" sz="1200">
                <a:latin typeface="Arial" charset="0"/>
              </a:rPr>
              <a:pPr algn="r"/>
              <a:t>32</a:t>
            </a:fld>
            <a:endParaRPr lang="en-US" sz="1200">
              <a:latin typeface="Arial" charset="0"/>
            </a:endParaRPr>
          </a:p>
        </p:txBody>
      </p:sp>
      <p:sp>
        <p:nvSpPr>
          <p:cNvPr id="75779" name="Rectangle 2"/>
          <p:cNvSpPr>
            <a:spLocks noRo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33</a:t>
            </a:fld>
            <a:endParaRPr lang="en-US" sz="1200">
              <a:latin typeface="Arial" charset="0"/>
            </a:endParaRPr>
          </a:p>
        </p:txBody>
      </p:sp>
      <p:sp>
        <p:nvSpPr>
          <p:cNvPr id="119811" name="Rectangle 2"/>
          <p:cNvSpPr>
            <a:spLocks noRo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34</a:t>
            </a:fld>
            <a:endParaRPr lang="en-US" sz="1200">
              <a:latin typeface="Arial" charset="0"/>
            </a:endParaRPr>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35</a:t>
            </a:fld>
            <a:endParaRPr lang="en-US" sz="1200">
              <a:latin typeface="Arial" charset="0"/>
            </a:endParaRPr>
          </a:p>
        </p:txBody>
      </p:sp>
      <p:sp>
        <p:nvSpPr>
          <p:cNvPr id="81923" name="Rectangle 2"/>
          <p:cNvSpPr>
            <a:spLocks noRo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681A163-1707-4445-991C-0D77B223D886}" type="slidenum">
              <a:rPr lang="en-US" sz="1200">
                <a:latin typeface="Arial" charset="0"/>
              </a:rPr>
              <a:pPr algn="r"/>
              <a:t>36</a:t>
            </a:fld>
            <a:endParaRPr lang="en-US" sz="1200">
              <a:latin typeface="Arial" charset="0"/>
            </a:endParaRPr>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38</a:t>
            </a:fld>
            <a:endParaRPr lang="en-US" sz="1200">
              <a:latin typeface="Arial" charset="0"/>
            </a:endParaRPr>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40</a:t>
            </a:fld>
            <a:endParaRPr lang="en-US" sz="1200">
              <a:latin typeface="Arial" charset="0"/>
            </a:endParaRPr>
          </a:p>
        </p:txBody>
      </p:sp>
      <p:sp>
        <p:nvSpPr>
          <p:cNvPr id="83971" name="Rectangle 2"/>
          <p:cNvSpPr>
            <a:spLocks noRo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B817305-3116-4804-9EC3-351A5BEC9650}" type="slidenum">
              <a:rPr lang="en-US" sz="1200">
                <a:latin typeface="Arial" charset="0"/>
              </a:rPr>
              <a:pPr algn="r"/>
              <a:t>41</a:t>
            </a:fld>
            <a:endParaRPr lang="en-US" sz="1200">
              <a:latin typeface="Arial" charset="0"/>
            </a:endParaRPr>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smtClean="0"/>
              <a:t>Starting with the QAD Enterprise Applications 2010 release, the QAD standard reports included with the product use one of the following templates:</a:t>
            </a:r>
          </a:p>
          <a:p>
            <a:r>
              <a:rPr lang="en-US" smtClean="0"/>
              <a:t>Active_Template_Landscape —the template typically used by QAD standard reports with landscape orientation.</a:t>
            </a:r>
          </a:p>
          <a:p>
            <a:r>
              <a:rPr lang="en-US" smtClean="0"/>
              <a:t>Active_Template_Portrait — the template typically used by QAD standard reports with portrait orientation.</a:t>
            </a:r>
          </a:p>
          <a:p>
            <a:r>
              <a:rPr lang="en-US" smtClean="0"/>
              <a:t>Additionally, four QAD standard templates are included:</a:t>
            </a:r>
          </a:p>
          <a:p>
            <a:r>
              <a:rPr lang="en-US" smtClean="0"/>
              <a:t>QAD_Standard_Template_A4_Landscape — the QAD standard template for the A4 (210 x 297 mm, or 8.27 x 11.69 inches) paper size with landscape orientation.</a:t>
            </a:r>
          </a:p>
          <a:p>
            <a:r>
              <a:rPr lang="en-US" smtClean="0"/>
              <a:t>QAD_Standard_Template_A4_Portrait — the QAD standard template for the A4 paper size with portrait orientation.</a:t>
            </a:r>
          </a:p>
          <a:p>
            <a:r>
              <a:rPr lang="en-US" smtClean="0"/>
              <a:t>QAD_Standard_Template_Letter_Landscape — the QAD standard template for the Letter (8.5 x 11 inches) paper size with landscape orientation.</a:t>
            </a:r>
          </a:p>
          <a:p>
            <a:r>
              <a:rPr lang="en-US" smtClean="0"/>
              <a:t>QAD_Standard_Template_Letter_Portrait — the QAD standard template for the Letter paper size with portrait orientation.</a:t>
            </a:r>
          </a:p>
          <a:p>
            <a:r>
              <a:rPr lang="en-US" smtClean="0"/>
              <a:t>As shipped, the contents of Active_Template_Landscape are identical to QAD_Standard_Template_Letter_Landscape, and the contents of Active_Template_Portrait are identical to QAD_Standard_Template_Letter_Portrait. If template customizations are desired, they can be done in the Active templates (which the QAD reports reference), and the original QAD_ templates should be kept unmodified in case any changes might need to be rolled back.</a:t>
            </a:r>
          </a:p>
          <a:p>
            <a:r>
              <a:rPr lang="en-US" smtClean="0"/>
              <a:t>Careful management of these templates is highly recommended.</a:t>
            </a:r>
          </a:p>
          <a:p>
            <a:endParaRPr lang="en-US" smtClean="0"/>
          </a:p>
          <a:p>
            <a:r>
              <a:rPr lang="en-US" b="1" smtClean="0"/>
              <a:t>Template Modification Recommendations</a:t>
            </a:r>
            <a:endParaRPr lang="en-US" smtClean="0"/>
          </a:p>
          <a:p>
            <a:r>
              <a:rPr lang="en-US" smtClean="0"/>
              <a:t>The Active_Template_Landscape and Active_Template_Portrait are used by the QAD standard reports as their templates. Modifying these two active templates will in turn modify the format of all the reports that use these templates; such changes will take effect in the system as soon as any template changes are saved. Using Active_Template_Landscape and Active_Template_Portrait as your active templates gives you a powerful way to make a change to the format of many reports all at once.</a:t>
            </a:r>
            <a:endParaRPr lang="en-US" b="1" smtClean="0"/>
          </a:p>
          <a:p>
            <a:r>
              <a:rPr lang="en-US" smtClean="0"/>
              <a:t>When upgrades are installed for the Reporting Framework, the QAD-shipped templates will generally get over-written.</a:t>
            </a:r>
            <a:endParaRPr lang="en-US" b="1" smtClean="0"/>
          </a:p>
          <a:p>
            <a:r>
              <a:rPr lang="en-US" smtClean="0"/>
              <a:t>Before you modify the Active templates, QAD recommends that you make backup copies of them by exporting them using the Template Designer’s Export function. You can specify the directory to which you want to export the templates from the Export Template window. QAD recommends that these files be backed up or version controlled.</a:t>
            </a:r>
            <a:endParaRPr lang="en-US" b="1" smtClean="0"/>
          </a:p>
          <a:p>
            <a:r>
              <a:rPr lang="en-US" smtClean="0"/>
              <a:t>As an alternative to making direct changes to the Active templates, you can also replace an Active template with some other template. For example, the default Active_Template_Portrait is based on QAD_Standard_Template_Letter_Portrait, which has the 8.5 x 11 inch paper size. If you want all QAD standard reports to use the A4 paper size, you can replace Active_Template_Portrait with QAD_Standard_Template_A4_Portrait. To do so, first save a copy of the current Active_Template_Portrait by exporting it. Next, open QAD_Standard_Template_A4_Portrait and save it as Active_Template_Portrait.</a:t>
            </a:r>
            <a:endParaRPr lang="en-US" b="1" smtClean="0"/>
          </a:p>
          <a:p>
            <a:r>
              <a:rPr lang="en-US" smtClean="0"/>
              <a:t>QAD discourages direct modification of the Active templates in the Template Designer because as soon as those changes are saved, they will affect all the QAD standard reports without giving the designer a chance to test the template changes. Instead, QAD recommends that you make a copy of the template that you want to change, give the copy a new name, and then modify the copy and test it with a test report. Once the changes have been tested and are satisfactory, the copied report can be saved as the name of original template, at which point the changes will effectively be rolled out to the reports in the live system.</a:t>
            </a:r>
            <a:endParaRPr lang="en-US" b="1" smtClean="0"/>
          </a:p>
          <a:p>
            <a:r>
              <a:rPr lang="en-US" b="1" smtClean="0"/>
              <a:t>Upgrading and Templates</a:t>
            </a:r>
            <a:endParaRPr lang="en-US" smtClean="0"/>
          </a:p>
          <a:p>
            <a:r>
              <a:rPr lang="en-US" smtClean="0"/>
              <a:t>When you upgrade to a new version of the software, after the QAD Enterprise Applications 2010 release, you should first be sure to export and save the templates you are using, especially the two Active templates (Active_Template_Portrait and Active_Template_Landscape). This way your customized versions can be re-imported if the upgrade overwrites these templates.</a:t>
            </a:r>
            <a:endParaRPr lang="en-US" b="1" smtClean="0"/>
          </a:p>
          <a:p>
            <a:endParaRPr lang="en-US" smtClean="0"/>
          </a:p>
          <a:p>
            <a:endParaRPr lang="en-US" smtClean="0"/>
          </a:p>
          <a:p>
            <a:endParaRPr lang="en-US" smtClean="0"/>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4E71232-FE88-4882-83A6-356DA70C41CD}" type="slidenum">
              <a:rPr lang="en-US" sz="1200">
                <a:latin typeface="Arial" charset="0"/>
              </a:rPr>
              <a:pPr algn="r"/>
              <a:t>42</a:t>
            </a:fld>
            <a:endParaRPr lang="en-US" sz="1200">
              <a:latin typeface="Arial" charset="0"/>
            </a:endParaRPr>
          </a:p>
        </p:txBody>
      </p:sp>
      <p:sp>
        <p:nvSpPr>
          <p:cNvPr id="86019" name="Rectangle 2"/>
          <p:cNvSpPr>
            <a:spLocks noRo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r>
              <a:rPr lang="en-US" smtClean="0"/>
              <a:t>Open Report Resource Designer and review usage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43</a:t>
            </a:fld>
            <a:endParaRPr lang="en-US" sz="1200">
              <a:latin typeface="Arial" charset="0"/>
            </a:endParaRPr>
          </a:p>
        </p:txBody>
      </p:sp>
      <p:sp>
        <p:nvSpPr>
          <p:cNvPr id="117763" name="Rectangle 2"/>
          <p:cNvSpPr>
            <a:spLocks noRo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2E9D09D5-E99B-4E36-ADF9-FCD6ADF946CE}" type="slidenum">
              <a:rPr lang="en-US" smtClean="0"/>
              <a:pPr/>
              <a:t>44</a:t>
            </a:fld>
            <a:endParaRPr lang="en-US" smtClean="0"/>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CEC69CC0-B4AE-4C6F-A0EB-26D3095F1C93}" type="slidenum">
              <a:rPr lang="en-US" smtClean="0"/>
              <a:pPr/>
              <a:t>5</a:t>
            </a:fld>
            <a:endParaRPr lang="en-US" smtClean="0"/>
          </a:p>
        </p:txBody>
      </p:sp>
      <p:sp>
        <p:nvSpPr>
          <p:cNvPr id="10243" name="Rectangle 2"/>
          <p:cNvSpPr>
            <a:spLocks noRo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r>
              <a:rPr lang="en-US" b="1" smtClean="0"/>
              <a:t>New</a:t>
            </a:r>
            <a:r>
              <a:rPr lang="en-US" smtClean="0"/>
              <a:t>: Launch Report Wizard to create a new report definition.</a:t>
            </a:r>
          </a:p>
          <a:p>
            <a:r>
              <a:rPr lang="en-US" b="1" smtClean="0"/>
              <a:t>Open</a:t>
            </a:r>
            <a:r>
              <a:rPr lang="en-US" smtClean="0"/>
              <a:t>: Open an existing definition.</a:t>
            </a:r>
          </a:p>
          <a:p>
            <a:r>
              <a:rPr lang="en-US" b="1" smtClean="0"/>
              <a:t>Close</a:t>
            </a:r>
            <a:r>
              <a:rPr lang="en-US" smtClean="0"/>
              <a:t>: Close the current report definition.</a:t>
            </a:r>
          </a:p>
          <a:p>
            <a:r>
              <a:rPr lang="en-US" b="1" smtClean="0"/>
              <a:t>Save</a:t>
            </a:r>
            <a:r>
              <a:rPr lang="en-US" smtClean="0"/>
              <a:t>: Save current report definition.</a:t>
            </a:r>
          </a:p>
          <a:p>
            <a:r>
              <a:rPr lang="en-US" b="1" smtClean="0"/>
              <a:t>Save As</a:t>
            </a:r>
            <a:r>
              <a:rPr lang="en-US" smtClean="0"/>
              <a:t>: Save current report definition under a different name.</a:t>
            </a:r>
          </a:p>
          <a:p>
            <a:endParaRPr lang="en-US" smtClean="0"/>
          </a:p>
          <a:p>
            <a:r>
              <a:rPr lang="en-US" smtClean="0"/>
              <a:t>Manager Form (Report Definition Manager Form): Click the Manager button on the toolbar…</a:t>
            </a:r>
          </a:p>
          <a:p>
            <a:r>
              <a:rPr lang="en-US" smtClean="0"/>
              <a:t>To delete an existing report definition:</a:t>
            </a:r>
          </a:p>
          <a:p>
            <a:r>
              <a:rPr lang="en-US" smtClean="0"/>
              <a:t>In the Manager window, click the report definition and then click the Delete button at the top. Confirm the deletion when prompted. </a:t>
            </a:r>
            <a:endParaRPr lang="en-US" b="1" smtClean="0"/>
          </a:p>
          <a:p>
            <a:r>
              <a:rPr lang="en-US" smtClean="0"/>
              <a:t>To select a different template for a report definition:</a:t>
            </a:r>
          </a:p>
          <a:p>
            <a:r>
              <a:rPr lang="en-US" smtClean="0"/>
              <a:t>Click the current template next to the report definition and select a different template from the list. The layout and formatting of the report definition will be changed after you assign a different template to it.</a:t>
            </a:r>
            <a:endParaRPr lang="en-US" b="1" smtClean="0"/>
          </a:p>
          <a:p>
            <a:r>
              <a:rPr lang="en-US" smtClean="0"/>
              <a:t>To set the default report definition for the report resource:</a:t>
            </a:r>
          </a:p>
          <a:p>
            <a:r>
              <a:rPr lang="en-US" smtClean="0"/>
              <a:t>Select the Is Default check box for the report definition. You must set one and only one default report definition. </a:t>
            </a:r>
            <a:endParaRPr lang="en-US" b="1" smtClean="0"/>
          </a:p>
          <a:p>
            <a:r>
              <a:rPr lang="en-US" smtClean="0"/>
              <a:t>When you open the report resource from the Applications menu tree, the default report definition is loaded. </a:t>
            </a:r>
          </a:p>
          <a:p>
            <a:endParaRPr lang="en-US" smtClean="0"/>
          </a:p>
          <a:p>
            <a:r>
              <a:rPr lang="en-US" smtClean="0"/>
              <a:t>Click Preview to display the current report definition in preview mode. In the preview mode, you can only navigate through the generated report.</a:t>
            </a:r>
          </a:p>
          <a:p>
            <a:endParaRPr lang="en-US" smtClean="0"/>
          </a:p>
          <a:p>
            <a:r>
              <a:rPr lang="en-US" smtClean="0"/>
              <a:t>You can export report metadata to an XML file for review and debug a report design. On the toolbar, choose Actions and click Export Metadata.</a:t>
            </a:r>
          </a:p>
          <a:p>
            <a:r>
              <a:rPr lang="en-US" smtClean="0"/>
              <a:t>In the Save As dialog box, specify the name of the XML file and where you want to save the file. By default, the file is named after the current report with _meta.xml appended.</a:t>
            </a:r>
          </a:p>
          <a:p>
            <a:endParaRPr lang="en-US" smtClean="0"/>
          </a:p>
          <a:p>
            <a:r>
              <a:rPr lang="en-US" smtClean="0"/>
              <a:t>You can export the data for a report to an XML file for review, testing, and debugging purposes. You can then import an XML file containing report data and run it. The exporting and importing actions will not take place until a preview of the report is run from the Report Designer.</a:t>
            </a:r>
          </a:p>
          <a:p>
            <a:r>
              <a:rPr lang="en-US" smtClean="0"/>
              <a:t>Importing report data from an XML file is a useful tool for scenarios such as:</a:t>
            </a:r>
          </a:p>
          <a:p>
            <a:r>
              <a:rPr lang="en-US" smtClean="0"/>
              <a:t>Repeated testing of a report whose data source takes a long time to run.</a:t>
            </a:r>
          </a:p>
          <a:p>
            <a:r>
              <a:rPr lang="en-US" smtClean="0"/>
              <a:t>Manually changing data values for the purpose of quickly testing report design logic, without having to change them in the live production database.</a:t>
            </a:r>
          </a:p>
          <a:p>
            <a:endParaRPr lang="en-US" smtClean="0"/>
          </a:p>
          <a:p>
            <a:endParaRPr lang="en-US" smtClean="0"/>
          </a:p>
          <a:p>
            <a:endParaRPr lang="en-US" smtClean="0"/>
          </a:p>
          <a:p>
            <a:pPr>
              <a:spcBef>
                <a:spcPts val="800"/>
              </a:spcBef>
            </a:pPr>
            <a:endParaRPr lang="en-US" smtClean="0"/>
          </a:p>
          <a:p>
            <a:endParaRPr lang="en-US" smtClean="0"/>
          </a:p>
          <a:p>
            <a:pPr eaLnBrk="1" hangingPunct="1">
              <a:spcBef>
                <a:spcPts val="80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Ro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Click New to launch the Report Wizard.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Ro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smtClean="0"/>
              <a:t>Select a report resource and click Next.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Ro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r>
              <a:rPr lang="en-US" smtClean="0"/>
              <a:t>Select a template name such as Active_Template_Portrait and click Next.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Ro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smtClean="0"/>
              <a:t>Select a data source and click Next.</a:t>
            </a:r>
          </a:p>
          <a:p>
            <a:endParaRPr lang="en-US" smtClean="0"/>
          </a:p>
          <a:p>
            <a:r>
              <a:rPr lang="en-US" smtClean="0"/>
              <a:t>Actually, you are selecting data tables here (vs. data “source”).</a:t>
            </a:r>
          </a:p>
          <a:p>
            <a:endParaRPr lang="en-US" smtClean="0"/>
          </a:p>
          <a:p>
            <a:r>
              <a:rPr lang="en-US" smtClean="0"/>
              <a:t>Data source: business logic + metadata query.</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Development Using Designer</a:t>
            </a:r>
          </a:p>
        </p:txBody>
      </p:sp>
      <p:sp>
        <p:nvSpPr>
          <p:cNvPr id="3075" name="Rectangle 3"/>
          <p:cNvSpPr>
            <a:spLocks noGrp="1" noChangeArrowheads="1"/>
          </p:cNvSpPr>
          <p:nvPr>
            <p:ph type="body" sz="quarter" idx="10"/>
          </p:nvPr>
        </p:nvSpPr>
        <p:spPr/>
        <p:txBody>
          <a:bodyPr/>
          <a:lstStyle/>
          <a:p>
            <a:pPr eaLnBrk="1" hangingPunct="1"/>
            <a:r>
              <a:rPr lang="en-US" smtClean="0"/>
              <a:t>Reporting Framework Training Course</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mtClean="0"/>
              <a:t>Report Wizard: Select Layout Step</a:t>
            </a:r>
          </a:p>
        </p:txBody>
      </p:sp>
      <p:pic>
        <p:nvPicPr>
          <p:cNvPr id="94212" name="Picture 4"/>
          <p:cNvPicPr>
            <a:picLocks noChangeAspect="1" noChangeArrowheads="1"/>
          </p:cNvPicPr>
          <p:nvPr/>
        </p:nvPicPr>
        <p:blipFill>
          <a:blip r:embed="rId3" cstate="print"/>
          <a:srcRect/>
          <a:stretch>
            <a:fillRect/>
          </a:stretch>
        </p:blipFill>
        <p:spPr bwMode="auto">
          <a:xfrm>
            <a:off x="1647727" y="1295400"/>
            <a:ext cx="5829300" cy="4552950"/>
          </a:xfrm>
          <a:prstGeom prst="rect">
            <a:avLst/>
          </a:prstGeom>
          <a:noFill/>
          <a:ln w="9525" algn="ctr">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rmAutofit fontScale="90000"/>
          </a:bodyPr>
          <a:lstStyle/>
          <a:p>
            <a:r>
              <a:rPr lang="en-US" sz="2800" smtClean="0"/>
              <a:t>Report Wizard: Select Fields </a:t>
            </a:r>
            <a:br>
              <a:rPr lang="en-US" sz="2800" smtClean="0"/>
            </a:br>
            <a:r>
              <a:rPr lang="en-US" sz="2800" smtClean="0"/>
              <a:t>(Column Layout)</a:t>
            </a:r>
          </a:p>
        </p:txBody>
      </p:sp>
      <p:pic>
        <p:nvPicPr>
          <p:cNvPr id="95236" name="Picture 4"/>
          <p:cNvPicPr>
            <a:picLocks noChangeAspect="1" noChangeArrowheads="1"/>
          </p:cNvPicPr>
          <p:nvPr/>
        </p:nvPicPr>
        <p:blipFill>
          <a:blip r:embed="rId3" cstate="print"/>
          <a:srcRect/>
          <a:stretch>
            <a:fillRect/>
          </a:stretch>
        </p:blipFill>
        <p:spPr bwMode="auto">
          <a:xfrm>
            <a:off x="1524000" y="1600200"/>
            <a:ext cx="5829300" cy="4552950"/>
          </a:xfrm>
          <a:prstGeom prst="rect">
            <a:avLst/>
          </a:prstGeom>
          <a:noFill/>
          <a:ln w="9525" algn="ctr">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normAutofit fontScale="90000"/>
          </a:bodyPr>
          <a:lstStyle/>
          <a:p>
            <a:r>
              <a:rPr lang="en-US" sz="2800" smtClean="0"/>
              <a:t>Report Wizard: Select Fields </a:t>
            </a:r>
            <a:br>
              <a:rPr lang="en-US" sz="2800" smtClean="0"/>
            </a:br>
            <a:r>
              <a:rPr lang="en-US" sz="2800" smtClean="0"/>
              <a:t>(Column Layout, Groups)</a:t>
            </a:r>
          </a:p>
        </p:txBody>
      </p:sp>
      <p:pic>
        <p:nvPicPr>
          <p:cNvPr id="98309" name="Picture 5"/>
          <p:cNvPicPr>
            <a:picLocks noChangeAspect="1" noChangeArrowheads="1"/>
          </p:cNvPicPr>
          <p:nvPr/>
        </p:nvPicPr>
        <p:blipFill>
          <a:blip r:embed="rId3" cstate="print"/>
          <a:srcRect/>
          <a:stretch>
            <a:fillRect/>
          </a:stretch>
        </p:blipFill>
        <p:spPr bwMode="auto">
          <a:xfrm>
            <a:off x="1647727" y="1295400"/>
            <a:ext cx="5829300" cy="4552950"/>
          </a:xfrm>
          <a:prstGeom prst="rect">
            <a:avLst/>
          </a:prstGeom>
          <a:noFill/>
          <a:ln w="9525" algn="ctr">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normAutofit fontScale="90000"/>
          </a:bodyPr>
          <a:lstStyle/>
          <a:p>
            <a:r>
              <a:rPr lang="en-US" sz="2800" dirty="0" smtClean="0"/>
              <a:t>Report Wizard: Select Fields </a:t>
            </a:r>
            <a:br>
              <a:rPr lang="en-US" sz="2800" dirty="0" smtClean="0"/>
            </a:br>
            <a:r>
              <a:rPr lang="en-US" sz="2800" dirty="0" smtClean="0"/>
              <a:t>(Label Layout)</a:t>
            </a:r>
          </a:p>
        </p:txBody>
      </p:sp>
      <p:pic>
        <p:nvPicPr>
          <p:cNvPr id="97284" name="Picture 4"/>
          <p:cNvPicPr>
            <a:picLocks noChangeAspect="1" noChangeArrowheads="1"/>
          </p:cNvPicPr>
          <p:nvPr/>
        </p:nvPicPr>
        <p:blipFill>
          <a:blip r:embed="rId3" cstate="print"/>
          <a:srcRect/>
          <a:stretch>
            <a:fillRect/>
          </a:stretch>
        </p:blipFill>
        <p:spPr bwMode="auto">
          <a:xfrm>
            <a:off x="1647335" y="1219200"/>
            <a:ext cx="5829300" cy="4552950"/>
          </a:xfrm>
          <a:prstGeom prst="rect">
            <a:avLst/>
          </a:prstGeom>
          <a:noFill/>
          <a:ln w="9525" algn="ctr">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Report Wizard: Summary</a:t>
            </a:r>
          </a:p>
        </p:txBody>
      </p:sp>
      <p:pic>
        <p:nvPicPr>
          <p:cNvPr id="96260" name="Picture 4"/>
          <p:cNvPicPr>
            <a:picLocks noChangeAspect="1" noChangeArrowheads="1"/>
          </p:cNvPicPr>
          <p:nvPr/>
        </p:nvPicPr>
        <p:blipFill>
          <a:blip r:embed="rId3" cstate="print"/>
          <a:srcRect/>
          <a:stretch>
            <a:fillRect/>
          </a:stretch>
        </p:blipFill>
        <p:spPr bwMode="auto">
          <a:xfrm>
            <a:off x="1656762" y="1295400"/>
            <a:ext cx="5829300" cy="4552950"/>
          </a:xfrm>
          <a:prstGeom prst="rect">
            <a:avLst/>
          </a:prstGeom>
          <a:noFill/>
          <a:ln w="9525" algn="ctr">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pPr eaLnBrk="1" hangingPunct="1">
              <a:lnSpc>
                <a:spcPct val="80000"/>
              </a:lnSpc>
            </a:pPr>
            <a:r>
              <a:rPr lang="en-US" sz="2400" smtClean="0"/>
              <a:t>General Concepts</a:t>
            </a:r>
          </a:p>
          <a:p>
            <a:pPr lvl="1" eaLnBrk="1" hangingPunct="1">
              <a:lnSpc>
                <a:spcPct val="80000"/>
              </a:lnSpc>
            </a:pPr>
            <a:r>
              <a:rPr lang="en-US" sz="2000" smtClean="0"/>
              <a:t>Sections</a:t>
            </a:r>
          </a:p>
          <a:p>
            <a:pPr lvl="1" eaLnBrk="1" hangingPunct="1">
              <a:lnSpc>
                <a:spcPct val="80000"/>
              </a:lnSpc>
            </a:pPr>
            <a:r>
              <a:rPr lang="en-US" sz="2000" smtClean="0"/>
              <a:t>Fields</a:t>
            </a:r>
          </a:p>
          <a:p>
            <a:pPr eaLnBrk="1" hangingPunct="1">
              <a:lnSpc>
                <a:spcPct val="80000"/>
              </a:lnSpc>
            </a:pPr>
            <a:r>
              <a:rPr lang="en-US" sz="2400" smtClean="0"/>
              <a:t>Secondary Tool Bar</a:t>
            </a:r>
          </a:p>
          <a:p>
            <a:pPr lvl="1" eaLnBrk="1" hangingPunct="1">
              <a:lnSpc>
                <a:spcPct val="80000"/>
              </a:lnSpc>
            </a:pPr>
            <a:r>
              <a:rPr lang="en-US" sz="2000" smtClean="0"/>
              <a:t>[sub-sections for each tool]</a:t>
            </a:r>
          </a:p>
          <a:p>
            <a:pPr eaLnBrk="1" hangingPunct="1">
              <a:lnSpc>
                <a:spcPct val="80000"/>
              </a:lnSpc>
            </a:pPr>
            <a:r>
              <a:rPr lang="en-US" sz="2400" smtClean="0"/>
              <a:t>Report Tab</a:t>
            </a:r>
          </a:p>
          <a:p>
            <a:pPr lvl="1" eaLnBrk="1" hangingPunct="1">
              <a:lnSpc>
                <a:spcPct val="80000"/>
              </a:lnSpc>
            </a:pPr>
            <a:r>
              <a:rPr lang="en-US" sz="2000" smtClean="0"/>
              <a:t>Sorting and Grouping</a:t>
            </a:r>
          </a:p>
          <a:p>
            <a:pPr lvl="1" eaLnBrk="1" hangingPunct="1">
              <a:lnSpc>
                <a:spcPct val="80000"/>
              </a:lnSpc>
            </a:pPr>
            <a:r>
              <a:rPr lang="en-US" sz="2000" smtClean="0"/>
              <a:t>Multi-Level Sorting</a:t>
            </a:r>
          </a:p>
          <a:p>
            <a:pPr eaLnBrk="1" hangingPunct="1">
              <a:lnSpc>
                <a:spcPct val="80000"/>
              </a:lnSpc>
            </a:pPr>
            <a:r>
              <a:rPr lang="en-US" sz="2400" smtClean="0"/>
              <a:t>Data Tab</a:t>
            </a:r>
          </a:p>
          <a:p>
            <a:pPr lvl="1" eaLnBrk="1" hangingPunct="1">
              <a:lnSpc>
                <a:spcPct val="80000"/>
              </a:lnSpc>
            </a:pPr>
            <a:r>
              <a:rPr lang="en-US" sz="2000" smtClean="0"/>
              <a:t>Fields</a:t>
            </a:r>
          </a:p>
          <a:p>
            <a:pPr lvl="1" eaLnBrk="1" hangingPunct="1">
              <a:lnSpc>
                <a:spcPct val="80000"/>
              </a:lnSpc>
            </a:pPr>
            <a:r>
              <a:rPr lang="en-US" sz="2000" smtClean="0"/>
              <a:t>Parameters</a:t>
            </a:r>
          </a:p>
          <a:p>
            <a:pPr lvl="1" eaLnBrk="1" hangingPunct="1">
              <a:lnSpc>
                <a:spcPct val="80000"/>
              </a:lnSpc>
            </a:pPr>
            <a:r>
              <a:rPr lang="en-US" sz="2000" smtClean="0"/>
              <a:t>Settings</a:t>
            </a:r>
          </a:p>
          <a:p>
            <a:pPr eaLnBrk="1" hangingPunct="1">
              <a:lnSpc>
                <a:spcPct val="80000"/>
              </a:lnSpc>
            </a:pPr>
            <a:r>
              <a:rPr lang="en-US" sz="2400" smtClean="0"/>
              <a:t>Controls Tab</a:t>
            </a:r>
          </a:p>
          <a:p>
            <a:pPr lvl="1" eaLnBrk="1" hangingPunct="1">
              <a:lnSpc>
                <a:spcPct val="80000"/>
              </a:lnSpc>
            </a:pPr>
            <a:r>
              <a:rPr lang="en-US" sz="2000" smtClean="0"/>
              <a:t>[sub-sections for each type of control]</a:t>
            </a:r>
          </a:p>
        </p:txBody>
      </p:sp>
      <p:sp>
        <p:nvSpPr>
          <p:cNvPr id="27650" name="Rectangle 2"/>
          <p:cNvSpPr>
            <a:spLocks noGrp="1" noChangeArrowheads="1"/>
          </p:cNvSpPr>
          <p:nvPr>
            <p:ph type="title"/>
          </p:nvPr>
        </p:nvSpPr>
        <p:spPr/>
        <p:txBody>
          <a:bodyPr/>
          <a:lstStyle/>
          <a:p>
            <a:pPr eaLnBrk="1" hangingPunct="1"/>
            <a:r>
              <a:rPr lang="en-US" smtClean="0"/>
              <a:t>Manually Working With Layout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normAutofit fontScale="92500"/>
          </a:bodyPr>
          <a:lstStyle/>
          <a:p>
            <a:pPr eaLnBrk="1" hangingPunct="1"/>
            <a:r>
              <a:rPr lang="en-US" smtClean="0"/>
              <a:t>Sections</a:t>
            </a:r>
          </a:p>
          <a:p>
            <a:pPr lvl="1" eaLnBrk="1" hangingPunct="1"/>
            <a:r>
              <a:rPr lang="en-US" smtClean="0"/>
              <a:t>Header:		 Rendered once at beginning of report</a:t>
            </a:r>
          </a:p>
          <a:p>
            <a:pPr lvl="1" eaLnBrk="1" hangingPunct="1"/>
            <a:r>
              <a:rPr lang="en-US" smtClean="0"/>
              <a:t>Page Header:	 Rendered at beginning of each page</a:t>
            </a:r>
          </a:p>
          <a:p>
            <a:pPr lvl="1" eaLnBrk="1" hangingPunct="1"/>
            <a:r>
              <a:rPr lang="en-US" smtClean="0"/>
              <a:t>Group Header: Rendered at start of each record group</a:t>
            </a:r>
          </a:p>
          <a:p>
            <a:pPr lvl="1" eaLnBrk="1" hangingPunct="1"/>
            <a:r>
              <a:rPr lang="en-US" smtClean="0"/>
              <a:t>Detail:		 Rendered once per data record</a:t>
            </a:r>
          </a:p>
          <a:p>
            <a:pPr lvl="1" eaLnBrk="1" hangingPunct="1"/>
            <a:r>
              <a:rPr lang="en-US" smtClean="0"/>
              <a:t>Group Footer:  Rendered at end of each record group</a:t>
            </a:r>
          </a:p>
          <a:p>
            <a:pPr lvl="1" eaLnBrk="1" hangingPunct="1"/>
            <a:r>
              <a:rPr lang="en-US" smtClean="0"/>
              <a:t>PageFooter:	 Rendered at end of each page</a:t>
            </a:r>
          </a:p>
          <a:p>
            <a:pPr lvl="1" eaLnBrk="1" hangingPunct="1"/>
            <a:r>
              <a:rPr lang="en-US" smtClean="0"/>
              <a:t>Footer:		 Rendered once at end of report</a:t>
            </a:r>
          </a:p>
          <a:p>
            <a:pPr lvl="1" eaLnBrk="1" hangingPunct="1"/>
            <a:endParaRPr lang="en-US" smtClean="0"/>
          </a:p>
          <a:p>
            <a:pPr eaLnBrk="1" hangingPunct="1"/>
            <a:r>
              <a:rPr lang="en-US" smtClean="0"/>
              <a:t>Fields</a:t>
            </a:r>
          </a:p>
        </p:txBody>
      </p:sp>
      <p:sp>
        <p:nvSpPr>
          <p:cNvPr id="66562" name="Rectangle 2"/>
          <p:cNvSpPr>
            <a:spLocks noGrp="1" noChangeArrowheads="1"/>
          </p:cNvSpPr>
          <p:nvPr>
            <p:ph type="title"/>
          </p:nvPr>
        </p:nvSpPr>
        <p:spPr/>
        <p:txBody>
          <a:bodyPr/>
          <a:lstStyle/>
          <a:p>
            <a:pPr eaLnBrk="1" hangingPunct="1"/>
            <a:r>
              <a:rPr lang="en-US" smtClean="0"/>
              <a:t>General Layout Concepts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idx="1"/>
          </p:nvPr>
        </p:nvSpPr>
        <p:spPr/>
        <p:txBody>
          <a:bodyPr/>
          <a:lstStyle/>
          <a:p>
            <a:r>
              <a:rPr lang="en-US" sz="2400" smtClean="0"/>
              <a:t>Goto</a:t>
            </a:r>
          </a:p>
          <a:p>
            <a:r>
              <a:rPr lang="en-US" sz="2400" smtClean="0"/>
              <a:t>Actions:Export Metadata, Enable Data Import/Export</a:t>
            </a:r>
          </a:p>
          <a:p>
            <a:r>
              <a:rPr lang="en-US" sz="2400" smtClean="0"/>
              <a:t>New, Open, Close, Save, Save As</a:t>
            </a:r>
          </a:p>
          <a:p>
            <a:r>
              <a:rPr lang="en-US" sz="2400" smtClean="0"/>
              <a:t>Delete</a:t>
            </a:r>
          </a:p>
          <a:p>
            <a:r>
              <a:rPr lang="en-US" sz="2400" smtClean="0"/>
              <a:t>Manager</a:t>
            </a:r>
          </a:p>
          <a:p>
            <a:r>
              <a:rPr lang="en-US" sz="2400" smtClean="0"/>
              <a:t>Preview</a:t>
            </a:r>
          </a:p>
          <a:p>
            <a:r>
              <a:rPr lang="en-US" sz="2400" smtClean="0"/>
              <a:t>Validation</a:t>
            </a:r>
          </a:p>
          <a:p>
            <a:r>
              <a:rPr lang="en-US" sz="2400" smtClean="0"/>
              <a:t>Edit Report Definition File</a:t>
            </a:r>
          </a:p>
          <a:p>
            <a:r>
              <a:rPr lang="en-US" sz="2400" smtClean="0"/>
              <a:t>About</a:t>
            </a:r>
          </a:p>
        </p:txBody>
      </p:sp>
      <p:sp>
        <p:nvSpPr>
          <p:cNvPr id="122882" name="Rectangle 2"/>
          <p:cNvSpPr>
            <a:spLocks noGrp="1" noChangeArrowheads="1"/>
          </p:cNvSpPr>
          <p:nvPr>
            <p:ph type="title"/>
          </p:nvPr>
        </p:nvSpPr>
        <p:spPr/>
        <p:txBody>
          <a:bodyPr/>
          <a:lstStyle/>
          <a:p>
            <a:r>
              <a:rPr lang="en-US" smtClean="0"/>
              <a:t>Primary Tool Bar</a:t>
            </a:r>
          </a:p>
        </p:txBody>
      </p:sp>
      <p:pic>
        <p:nvPicPr>
          <p:cNvPr id="122884" name="Picture 4"/>
          <p:cNvPicPr>
            <a:picLocks noChangeAspect="1" noChangeArrowheads="1"/>
          </p:cNvPicPr>
          <p:nvPr/>
        </p:nvPicPr>
        <p:blipFill>
          <a:blip r:embed="rId3" cstate="print"/>
          <a:srcRect/>
          <a:stretch>
            <a:fillRect/>
          </a:stretch>
        </p:blipFill>
        <p:spPr bwMode="auto">
          <a:xfrm>
            <a:off x="438346" y="5372100"/>
            <a:ext cx="8267700" cy="342900"/>
          </a:xfrm>
          <a:prstGeom prst="rect">
            <a:avLst/>
          </a:prstGeom>
          <a:noFill/>
          <a:ln w="9525" algn="ctr">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pPr eaLnBrk="1" hangingPunct="1"/>
            <a:r>
              <a:rPr lang="en-US" smtClean="0"/>
              <a:t>Secondary tool bar includes editing functions</a:t>
            </a:r>
          </a:p>
          <a:p>
            <a:pPr eaLnBrk="1" hangingPunct="1"/>
            <a:r>
              <a:rPr lang="en-US" smtClean="0"/>
              <a:t>Cut, Copy, Paste</a:t>
            </a:r>
          </a:p>
          <a:p>
            <a:pPr eaLnBrk="1" hangingPunct="1"/>
            <a:r>
              <a:rPr lang="en-US" smtClean="0"/>
              <a:t>Undo, Redo</a:t>
            </a:r>
          </a:p>
          <a:p>
            <a:pPr eaLnBrk="1" hangingPunct="1"/>
            <a:r>
              <a:rPr lang="en-US" smtClean="0"/>
              <a:t>Show Grid, Grid Setting</a:t>
            </a:r>
          </a:p>
          <a:p>
            <a:pPr eaLnBrk="1" hangingPunct="1"/>
            <a:r>
              <a:rPr lang="en-US" smtClean="0"/>
              <a:t>Brush</a:t>
            </a:r>
          </a:p>
          <a:p>
            <a:pPr eaLnBrk="1" hangingPunct="1"/>
            <a:r>
              <a:rPr lang="en-US" smtClean="0"/>
              <a:t>Bring To Front, Send To Back</a:t>
            </a:r>
          </a:p>
          <a:p>
            <a:pPr eaLnBrk="1" hangingPunct="1"/>
            <a:r>
              <a:rPr lang="en-US" smtClean="0"/>
              <a:t>Multiple Object Positioning Tools…</a:t>
            </a:r>
          </a:p>
        </p:txBody>
      </p:sp>
      <p:sp>
        <p:nvSpPr>
          <p:cNvPr id="58370" name="Rectangle 2"/>
          <p:cNvSpPr>
            <a:spLocks noGrp="1" noChangeArrowheads="1"/>
          </p:cNvSpPr>
          <p:nvPr>
            <p:ph type="title"/>
          </p:nvPr>
        </p:nvSpPr>
        <p:spPr/>
        <p:txBody>
          <a:bodyPr/>
          <a:lstStyle/>
          <a:p>
            <a:pPr eaLnBrk="1" hangingPunct="1"/>
            <a:r>
              <a:rPr lang="en-US" smtClean="0"/>
              <a:t>Secondary Tool Bar</a:t>
            </a:r>
          </a:p>
        </p:txBody>
      </p:sp>
      <p:pic>
        <p:nvPicPr>
          <p:cNvPr id="58373" name="Picture 5"/>
          <p:cNvPicPr>
            <a:picLocks noChangeAspect="1" noChangeArrowheads="1"/>
          </p:cNvPicPr>
          <p:nvPr/>
        </p:nvPicPr>
        <p:blipFill>
          <a:blip r:embed="rId3" cstate="print"/>
          <a:srcRect/>
          <a:stretch>
            <a:fillRect/>
          </a:stretch>
        </p:blipFill>
        <p:spPr bwMode="auto">
          <a:xfrm>
            <a:off x="686780" y="5067300"/>
            <a:ext cx="7753350" cy="342900"/>
          </a:xfrm>
          <a:prstGeom prst="rect">
            <a:avLst/>
          </a:prstGeom>
          <a:noFill/>
          <a:ln w="9525" algn="ctr">
            <a:noFill/>
            <a:miter lim="800000"/>
            <a:headEnd/>
            <a:tailEnd/>
          </a:ln>
          <a:effectLst/>
        </p:spPr>
      </p:pic>
      <p:pic>
        <p:nvPicPr>
          <p:cNvPr id="58374" name="Picture 6"/>
          <p:cNvPicPr>
            <a:picLocks noChangeAspect="1" noChangeArrowheads="1"/>
          </p:cNvPicPr>
          <p:nvPr/>
        </p:nvPicPr>
        <p:blipFill>
          <a:blip r:embed="rId4" cstate="print"/>
          <a:srcRect/>
          <a:stretch>
            <a:fillRect/>
          </a:stretch>
        </p:blipFill>
        <p:spPr bwMode="auto">
          <a:xfrm>
            <a:off x="1914721" y="5562600"/>
            <a:ext cx="5305425" cy="342900"/>
          </a:xfrm>
          <a:prstGeom prst="rect">
            <a:avLst/>
          </a:prstGeom>
          <a:noFill/>
          <a:ln w="9525" algn="ctr">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pPr eaLnBrk="1" hangingPunct="1"/>
            <a:r>
              <a:rPr lang="en-US" smtClean="0"/>
              <a:t>View / Edit name of report</a:t>
            </a:r>
          </a:p>
          <a:p>
            <a:pPr eaLnBrk="1" hangingPunct="1"/>
            <a:r>
              <a:rPr lang="en-US" smtClean="0"/>
              <a:t>Data Source</a:t>
            </a:r>
          </a:p>
          <a:p>
            <a:pPr eaLnBrk="1" hangingPunct="1"/>
            <a:r>
              <a:rPr lang="en-US" smtClean="0"/>
              <a:t>Sorting and Grouping</a:t>
            </a:r>
          </a:p>
          <a:p>
            <a:pPr eaLnBrk="1" hangingPunct="1"/>
            <a:r>
              <a:rPr lang="en-US" smtClean="0"/>
              <a:t>Create Sub reports (more details later)</a:t>
            </a:r>
          </a:p>
          <a:p>
            <a:pPr eaLnBrk="1" hangingPunct="1"/>
            <a:endParaRPr lang="en-US" smtClean="0"/>
          </a:p>
        </p:txBody>
      </p:sp>
      <p:sp>
        <p:nvSpPr>
          <p:cNvPr id="64514" name="Rectangle 2"/>
          <p:cNvSpPr>
            <a:spLocks noGrp="1" noChangeArrowheads="1"/>
          </p:cNvSpPr>
          <p:nvPr>
            <p:ph type="title"/>
          </p:nvPr>
        </p:nvSpPr>
        <p:spPr/>
        <p:txBody>
          <a:bodyPr/>
          <a:lstStyle/>
          <a:p>
            <a:pPr eaLnBrk="1" hangingPunct="1"/>
            <a:r>
              <a:rPr lang="en-US" smtClean="0"/>
              <a:t>Reports Tab</a:t>
            </a:r>
          </a:p>
        </p:txBody>
      </p:sp>
      <p:pic>
        <p:nvPicPr>
          <p:cNvPr id="64517" name="Picture 5"/>
          <p:cNvPicPr>
            <a:picLocks noChangeAspect="1" noChangeArrowheads="1"/>
          </p:cNvPicPr>
          <p:nvPr/>
        </p:nvPicPr>
        <p:blipFill>
          <a:blip r:embed="rId3" cstate="print"/>
          <a:srcRect/>
          <a:stretch>
            <a:fillRect/>
          </a:stretch>
        </p:blipFill>
        <p:spPr bwMode="auto">
          <a:xfrm>
            <a:off x="2914454" y="3381375"/>
            <a:ext cx="3314700" cy="1343025"/>
          </a:xfrm>
          <a:prstGeom prst="rect">
            <a:avLst/>
          </a:prstGeom>
          <a:noFill/>
          <a:ln w="9525" algn="ctr">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smtClean="0"/>
              <a:t>In this section you will learn how to:</a:t>
            </a:r>
          </a:p>
          <a:p>
            <a:pPr eaLnBrk="1" hangingPunct="1"/>
            <a:r>
              <a:rPr lang="en-US" smtClean="0"/>
              <a:t>Create and modify report page layouts using the QAD Reporting Framework’s Designer program</a:t>
            </a:r>
          </a:p>
          <a:p>
            <a:pPr eaLnBrk="1" hangingPunct="1"/>
            <a:r>
              <a:rPr lang="en-US" smtClean="0"/>
              <a:t>Use sub-reports to work with multi-table data sources</a:t>
            </a:r>
          </a:p>
          <a:p>
            <a:pPr eaLnBrk="1" hangingPunct="1"/>
            <a:r>
              <a:rPr lang="en-US" smtClean="0"/>
              <a:t>Add VBScript logic for dynamic layout modification</a:t>
            </a:r>
          </a:p>
          <a:p>
            <a:pPr eaLnBrk="1" hangingPunct="1"/>
            <a:r>
              <a:rPr lang="en-US" smtClean="0"/>
              <a:t>Use and create templates, allowing standardization and mass changes across reports</a:t>
            </a:r>
          </a:p>
          <a:p>
            <a:pPr eaLnBrk="1" hangingPunct="1"/>
            <a:endParaRPr lang="en-US" smtClean="0"/>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pPr eaLnBrk="1" hangingPunct="1"/>
            <a:r>
              <a:rPr lang="en-US" dirty="0" smtClean="0"/>
              <a:t>Used to choose type of data field to create:</a:t>
            </a:r>
          </a:p>
          <a:p>
            <a:pPr lvl="1" eaLnBrk="1" hangingPunct="1"/>
            <a:r>
              <a:rPr lang="en-US" dirty="0" smtClean="0"/>
              <a:t>Fields: List of available fields from data source</a:t>
            </a:r>
          </a:p>
          <a:p>
            <a:pPr lvl="1" eaLnBrk="1" hangingPunct="1"/>
            <a:r>
              <a:rPr lang="en-US" dirty="0" smtClean="0"/>
              <a:t>Parameters: List of filter parameter values</a:t>
            </a:r>
          </a:p>
          <a:p>
            <a:pPr lvl="1" eaLnBrk="1" hangingPunct="1"/>
            <a:r>
              <a:rPr lang="en-US" dirty="0" smtClean="0"/>
              <a:t>Report Settings: List of system-supplied report settings</a:t>
            </a:r>
          </a:p>
          <a:p>
            <a:pPr eaLnBrk="1" hangingPunct="1"/>
            <a:endParaRPr lang="en-US" dirty="0" smtClean="0"/>
          </a:p>
          <a:p>
            <a:pPr eaLnBrk="1" hangingPunct="1"/>
            <a:r>
              <a:rPr lang="en-US" dirty="0" smtClean="0"/>
              <a:t>Usage</a:t>
            </a:r>
            <a:endParaRPr lang="en-US" dirty="0" smtClean="0"/>
          </a:p>
          <a:p>
            <a:pPr lvl="1" eaLnBrk="1" hangingPunct="1"/>
            <a:r>
              <a:rPr lang="en-US" dirty="0" smtClean="0"/>
              <a:t>First, click on desired data field type in the tab list</a:t>
            </a:r>
          </a:p>
          <a:p>
            <a:pPr lvl="1" eaLnBrk="1" hangingPunct="1"/>
            <a:r>
              <a:rPr lang="en-US" dirty="0" smtClean="0"/>
              <a:t>Next, click and drag the mouse on the desired section to create a rectangle defining the field position</a:t>
            </a:r>
          </a:p>
        </p:txBody>
      </p:sp>
      <p:sp>
        <p:nvSpPr>
          <p:cNvPr id="62466" name="Rectangle 2"/>
          <p:cNvSpPr>
            <a:spLocks noGrp="1" noChangeArrowheads="1"/>
          </p:cNvSpPr>
          <p:nvPr>
            <p:ph type="title"/>
          </p:nvPr>
        </p:nvSpPr>
        <p:spPr/>
        <p:txBody>
          <a:bodyPr/>
          <a:lstStyle/>
          <a:p>
            <a:pPr eaLnBrk="1" hangingPunct="1"/>
            <a:r>
              <a:rPr lang="en-US" smtClean="0"/>
              <a:t>Data Tab</a:t>
            </a:r>
          </a:p>
        </p:txBody>
      </p:sp>
      <p:pic>
        <p:nvPicPr>
          <p:cNvPr id="62470" name="Picture 6"/>
          <p:cNvPicPr>
            <a:picLocks noChangeAspect="1" noChangeArrowheads="1"/>
          </p:cNvPicPr>
          <p:nvPr/>
        </p:nvPicPr>
        <p:blipFill>
          <a:blip r:embed="rId3" cstate="print"/>
          <a:srcRect/>
          <a:stretch>
            <a:fillRect/>
          </a:stretch>
        </p:blipFill>
        <p:spPr bwMode="auto">
          <a:xfrm>
            <a:off x="3181350" y="2809875"/>
            <a:ext cx="2762250" cy="1228725"/>
          </a:xfrm>
          <a:prstGeom prst="rect">
            <a:avLst/>
          </a:prstGeom>
          <a:noFill/>
          <a:ln w="9525" algn="ctr">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normAutofit/>
          </a:bodyPr>
          <a:lstStyle/>
          <a:p>
            <a:pPr eaLnBrk="1" hangingPunct="1"/>
            <a:r>
              <a:rPr lang="en-US" smtClean="0"/>
              <a:t>Used to choose type of field control to create</a:t>
            </a:r>
          </a:p>
          <a:p>
            <a:pPr eaLnBrk="1" hangingPunct="1"/>
            <a:r>
              <a:rPr lang="en-US" smtClean="0"/>
              <a:t>Usage</a:t>
            </a:r>
          </a:p>
          <a:p>
            <a:pPr lvl="1" eaLnBrk="1" hangingPunct="1"/>
            <a:r>
              <a:rPr lang="en-US" smtClean="0"/>
              <a:t>First, click on desired field control type in the tab list</a:t>
            </a:r>
          </a:p>
          <a:p>
            <a:pPr lvl="1" eaLnBrk="1" hangingPunct="1"/>
            <a:r>
              <a:rPr lang="en-US" smtClean="0"/>
              <a:t>Next, click and drag the mouse on the desired section to create a rectangle defining the field position</a:t>
            </a:r>
          </a:p>
          <a:p>
            <a:pPr lvl="1" eaLnBrk="1" hangingPunct="1"/>
            <a:endParaRPr lang="en-US" smtClean="0"/>
          </a:p>
        </p:txBody>
      </p:sp>
      <p:sp>
        <p:nvSpPr>
          <p:cNvPr id="60418" name="Rectangle 2"/>
          <p:cNvSpPr>
            <a:spLocks noGrp="1" noChangeArrowheads="1"/>
          </p:cNvSpPr>
          <p:nvPr>
            <p:ph type="title"/>
          </p:nvPr>
        </p:nvSpPr>
        <p:spPr/>
        <p:txBody>
          <a:bodyPr/>
          <a:lstStyle/>
          <a:p>
            <a:pPr eaLnBrk="1" hangingPunct="1"/>
            <a:r>
              <a:rPr lang="en-US" smtClean="0"/>
              <a:t>Controls Tab</a:t>
            </a:r>
          </a:p>
        </p:txBody>
      </p:sp>
      <p:pic>
        <p:nvPicPr>
          <p:cNvPr id="60421" name="Picture 5"/>
          <p:cNvPicPr>
            <a:picLocks noChangeAspect="1" noChangeArrowheads="1"/>
          </p:cNvPicPr>
          <p:nvPr/>
        </p:nvPicPr>
        <p:blipFill>
          <a:blip r:embed="rId3" cstate="print"/>
          <a:srcRect/>
          <a:stretch>
            <a:fillRect/>
          </a:stretch>
        </p:blipFill>
        <p:spPr bwMode="auto">
          <a:xfrm>
            <a:off x="3181546" y="3973199"/>
            <a:ext cx="2762250" cy="2305050"/>
          </a:xfrm>
          <a:prstGeom prst="rect">
            <a:avLst/>
          </a:prstGeom>
          <a:noFill/>
          <a:ln w="9525" algn="ctr">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lnSpc>
                <a:spcPct val="80000"/>
              </a:lnSpc>
            </a:pPr>
            <a:r>
              <a:rPr lang="en-US" smtClean="0"/>
              <a:t>Displays properties for selected object</a:t>
            </a:r>
          </a:p>
          <a:p>
            <a:pPr lvl="1" eaLnBrk="1" hangingPunct="1">
              <a:lnSpc>
                <a:spcPct val="80000"/>
              </a:lnSpc>
            </a:pPr>
            <a:r>
              <a:rPr lang="en-US" smtClean="0"/>
              <a:t>Can select by highlighting in WYSIWYG panel (report, section, field)</a:t>
            </a:r>
          </a:p>
          <a:p>
            <a:pPr lvl="1" eaLnBrk="1" hangingPunct="1">
              <a:lnSpc>
                <a:spcPct val="80000"/>
              </a:lnSpc>
            </a:pPr>
            <a:r>
              <a:rPr lang="en-US" smtClean="0"/>
              <a:t>Can also select using drop-down box above the grid</a:t>
            </a:r>
          </a:p>
          <a:p>
            <a:pPr eaLnBrk="1" hangingPunct="1">
              <a:lnSpc>
                <a:spcPct val="80000"/>
              </a:lnSpc>
            </a:pPr>
            <a:r>
              <a:rPr lang="en-US" smtClean="0"/>
              <a:t>Report-Level Properties</a:t>
            </a:r>
          </a:p>
          <a:p>
            <a:pPr lvl="1" eaLnBrk="1" hangingPunct="1">
              <a:lnSpc>
                <a:spcPct val="80000"/>
              </a:lnSpc>
            </a:pPr>
            <a:r>
              <a:rPr lang="en-US" smtClean="0"/>
              <a:t>e.g. Paper Size, Margins, Width and the Ruler</a:t>
            </a:r>
          </a:p>
          <a:p>
            <a:pPr lvl="1" eaLnBrk="1" hangingPunct="1">
              <a:lnSpc>
                <a:spcPct val="80000"/>
              </a:lnSpc>
            </a:pPr>
            <a:r>
              <a:rPr lang="en-US" smtClean="0"/>
              <a:t>TIP: Check / set these before working on report !!</a:t>
            </a:r>
          </a:p>
          <a:p>
            <a:pPr lvl="2" eaLnBrk="1" hangingPunct="1">
              <a:lnSpc>
                <a:spcPct val="80000"/>
              </a:lnSpc>
            </a:pPr>
            <a:r>
              <a:rPr lang="en-US" smtClean="0"/>
              <a:t>In QAD 2010 release, can be inherited from templates</a:t>
            </a:r>
          </a:p>
          <a:p>
            <a:pPr eaLnBrk="1" hangingPunct="1">
              <a:lnSpc>
                <a:spcPct val="80000"/>
              </a:lnSpc>
            </a:pPr>
            <a:r>
              <a:rPr lang="en-US" smtClean="0"/>
              <a:t>Section-Level Properties</a:t>
            </a:r>
          </a:p>
          <a:p>
            <a:pPr lvl="1" eaLnBrk="1" hangingPunct="1">
              <a:lnSpc>
                <a:spcPct val="80000"/>
              </a:lnSpc>
            </a:pPr>
            <a:r>
              <a:rPr lang="en-US" smtClean="0"/>
              <a:t>Section sizing in WYSISYG panel</a:t>
            </a:r>
          </a:p>
          <a:p>
            <a:pPr eaLnBrk="1" hangingPunct="1">
              <a:lnSpc>
                <a:spcPct val="80000"/>
              </a:lnSpc>
            </a:pPr>
            <a:r>
              <a:rPr lang="en-US" smtClean="0"/>
              <a:t>Field-Level Properties</a:t>
            </a:r>
          </a:p>
        </p:txBody>
      </p:sp>
      <p:sp>
        <p:nvSpPr>
          <p:cNvPr id="31746" name="Rectangle 2"/>
          <p:cNvSpPr>
            <a:spLocks noGrp="1" noChangeArrowheads="1"/>
          </p:cNvSpPr>
          <p:nvPr>
            <p:ph type="title"/>
          </p:nvPr>
        </p:nvSpPr>
        <p:spPr/>
        <p:txBody>
          <a:bodyPr/>
          <a:lstStyle/>
          <a:p>
            <a:pPr eaLnBrk="1" hangingPunct="1"/>
            <a:r>
              <a:rPr lang="en-US" smtClean="0"/>
              <a:t>Properties Window</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Using Properties Window</a:t>
            </a:r>
          </a:p>
        </p:txBody>
      </p:sp>
      <p:grpSp>
        <p:nvGrpSpPr>
          <p:cNvPr id="5" name="Group 4"/>
          <p:cNvGrpSpPr/>
          <p:nvPr/>
        </p:nvGrpSpPr>
        <p:grpSpPr>
          <a:xfrm>
            <a:off x="285946" y="1219200"/>
            <a:ext cx="8562975" cy="4572000"/>
            <a:chOff x="304800" y="1600200"/>
            <a:chExt cx="8562975" cy="4572000"/>
          </a:xfrm>
        </p:grpSpPr>
        <p:pic>
          <p:nvPicPr>
            <p:cNvPr id="109574" name="Picture 6"/>
            <p:cNvPicPr>
              <a:picLocks noChangeAspect="1" noChangeArrowheads="1"/>
            </p:cNvPicPr>
            <p:nvPr/>
          </p:nvPicPr>
          <p:blipFill>
            <a:blip r:embed="rId3" cstate="print"/>
            <a:srcRect/>
            <a:stretch>
              <a:fillRect/>
            </a:stretch>
          </p:blipFill>
          <p:spPr bwMode="auto">
            <a:xfrm>
              <a:off x="533400" y="1600200"/>
              <a:ext cx="8334375" cy="4543425"/>
            </a:xfrm>
            <a:prstGeom prst="rect">
              <a:avLst/>
            </a:prstGeom>
            <a:noFill/>
            <a:ln w="9525" algn="ctr">
              <a:noFill/>
              <a:miter lim="800000"/>
              <a:headEnd/>
              <a:tailEnd/>
            </a:ln>
            <a:effectLst/>
          </p:spPr>
        </p:pic>
        <p:sp>
          <p:nvSpPr>
            <p:cNvPr id="109575" name="Oval 7"/>
            <p:cNvSpPr>
              <a:spLocks noChangeArrowheads="1"/>
            </p:cNvSpPr>
            <p:nvPr/>
          </p:nvSpPr>
          <p:spPr bwMode="auto">
            <a:xfrm>
              <a:off x="304800" y="2667000"/>
              <a:ext cx="3276600" cy="3505200"/>
            </a:xfrm>
            <a:prstGeom prst="ellipse">
              <a:avLst/>
            </a:prstGeom>
            <a:noFill/>
            <a:ln w="38100"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pPr eaLnBrk="1" hangingPunct="1"/>
            <a:r>
              <a:rPr lang="en-US" sz="2400" smtClean="0"/>
              <a:t>Original implementation - long labels only</a:t>
            </a:r>
          </a:p>
          <a:p>
            <a:pPr lvl="1" eaLnBrk="1" hangingPunct="1"/>
            <a:r>
              <a:rPr lang="en-US" sz="2000" smtClean="0"/>
              <a:t>2009.1 release (2.8.2 .NET UI) and lower</a:t>
            </a:r>
          </a:p>
          <a:p>
            <a:pPr lvl="1" eaLnBrk="1" hangingPunct="1"/>
            <a:r>
              <a:rPr lang="en-US" sz="2000" smtClean="0"/>
              <a:t>Triggered by special Text in a label-type report field:</a:t>
            </a:r>
          </a:p>
          <a:p>
            <a:pPr lvl="2" eaLnBrk="1" hangingPunct="1"/>
            <a:r>
              <a:rPr lang="en-US" sz="2000" smtClean="0"/>
              <a:t> ${TERM_KEY} – will display long label</a:t>
            </a:r>
          </a:p>
          <a:p>
            <a:pPr eaLnBrk="1" hangingPunct="1"/>
            <a:r>
              <a:rPr lang="en-US" sz="2400" smtClean="0"/>
              <a:t>New implementation – smart label chooser</a:t>
            </a:r>
          </a:p>
          <a:p>
            <a:pPr lvl="1" eaLnBrk="1" hangingPunct="1"/>
            <a:r>
              <a:rPr lang="en-US" sz="2000" smtClean="0"/>
              <a:t>2010 release (2.9 .NET UI) and higher </a:t>
            </a:r>
          </a:p>
          <a:p>
            <a:pPr lvl="1" eaLnBrk="1" hangingPunct="1"/>
            <a:r>
              <a:rPr lang="en-US" sz="2000" smtClean="0"/>
              <a:t>Triggered by special Text in a label-type report field:</a:t>
            </a:r>
          </a:p>
          <a:p>
            <a:pPr lvl="2" eaLnBrk="1" hangingPunct="1"/>
            <a:r>
              <a:rPr lang="en-US" sz="2000" smtClean="0"/>
              <a:t>${TERM_KEY}	– displays longest label that fits</a:t>
            </a:r>
          </a:p>
          <a:p>
            <a:pPr lvl="2" eaLnBrk="1" hangingPunct="1"/>
            <a:r>
              <a:rPr lang="en-US" sz="2000" smtClean="0"/>
              <a:t>${TERM_KEY}S	– displays short label</a:t>
            </a:r>
          </a:p>
          <a:p>
            <a:pPr lvl="2" eaLnBrk="1" hangingPunct="1"/>
            <a:r>
              <a:rPr lang="en-US" sz="2000" smtClean="0"/>
              <a:t>${TERM_KEY}M	– displays medium label</a:t>
            </a:r>
          </a:p>
          <a:p>
            <a:pPr lvl="2" eaLnBrk="1" hangingPunct="1"/>
            <a:r>
              <a:rPr lang="en-US" sz="2000" smtClean="0"/>
              <a:t>${TERM_KEY}L	– displays long label</a:t>
            </a:r>
          </a:p>
          <a:p>
            <a:pPr lvl="2" eaLnBrk="1" hangingPunct="1"/>
            <a:r>
              <a:rPr lang="en-US" sz="2000" smtClean="0"/>
              <a:t>${TERM_KEY}!	– displays stacked label</a:t>
            </a:r>
          </a:p>
        </p:txBody>
      </p:sp>
      <p:sp>
        <p:nvSpPr>
          <p:cNvPr id="70658" name="Rectangle 2"/>
          <p:cNvSpPr>
            <a:spLocks noGrp="1" noChangeArrowheads="1"/>
          </p:cNvSpPr>
          <p:nvPr>
            <p:ph type="title"/>
          </p:nvPr>
        </p:nvSpPr>
        <p:spPr/>
        <p:txBody>
          <a:bodyPr/>
          <a:lstStyle/>
          <a:p>
            <a:pPr eaLnBrk="1" hangingPunct="1"/>
            <a:r>
              <a:rPr lang="en-US" smtClean="0"/>
              <a:t>Translated Labels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pPr eaLnBrk="1" hangingPunct="1"/>
            <a:r>
              <a:rPr lang="en-US" smtClean="0"/>
              <a:t>In 2010 release (2.9 .NET UI) and higher </a:t>
            </a:r>
          </a:p>
          <a:p>
            <a:pPr lvl="1" eaLnBrk="1" hangingPunct="1"/>
            <a:r>
              <a:rPr lang="en-US" smtClean="0"/>
              <a:t>Triggered by special Text in a calculated report field: </a:t>
            </a:r>
          </a:p>
          <a:p>
            <a:pPr lvl="2" eaLnBrk="1" hangingPunct="1"/>
            <a:r>
              <a:rPr lang="en-US" smtClean="0"/>
              <a:t>${DataFieldName}N</a:t>
            </a:r>
          </a:p>
          <a:p>
            <a:pPr lvl="2" eaLnBrk="1" hangingPunct="1"/>
            <a:r>
              <a:rPr lang="en-US" smtClean="0"/>
              <a:t>Data field must be an integer</a:t>
            </a:r>
          </a:p>
          <a:p>
            <a:pPr lvl="1" eaLnBrk="1" hangingPunct="1"/>
            <a:r>
              <a:rPr lang="en-US" smtClean="0"/>
              <a:t>Example: </a:t>
            </a:r>
          </a:p>
          <a:p>
            <a:pPr lvl="2" eaLnBrk="1" hangingPunct="1"/>
            <a:r>
              <a:rPr lang="en-US" smtClean="0"/>
              <a:t>Data field contains value of 273</a:t>
            </a:r>
          </a:p>
          <a:p>
            <a:pPr lvl="2" eaLnBrk="1" hangingPunct="1"/>
            <a:r>
              <a:rPr lang="en-US" smtClean="0"/>
              <a:t>Report output will display “two hundred seventy three”</a:t>
            </a:r>
          </a:p>
          <a:p>
            <a:pPr lvl="1" eaLnBrk="1" hangingPunct="1"/>
            <a:r>
              <a:rPr lang="en-US" smtClean="0"/>
              <a:t>Uses language of the .NET UI user</a:t>
            </a:r>
          </a:p>
          <a:p>
            <a:pPr lvl="2" eaLnBrk="1" hangingPunct="1"/>
            <a:r>
              <a:rPr lang="en-US" smtClean="0"/>
              <a:t>Limitations: no support for Chinese, Polish or Korean.  Japanese does not use actual symbols (words are spelled out in English letters)</a:t>
            </a:r>
          </a:p>
        </p:txBody>
      </p:sp>
      <p:sp>
        <p:nvSpPr>
          <p:cNvPr id="33794" name="Rectangle 2"/>
          <p:cNvSpPr>
            <a:spLocks noGrp="1" noChangeArrowheads="1"/>
          </p:cNvSpPr>
          <p:nvPr>
            <p:ph type="title"/>
          </p:nvPr>
        </p:nvSpPr>
        <p:spPr/>
        <p:txBody>
          <a:bodyPr/>
          <a:lstStyle/>
          <a:p>
            <a:pPr eaLnBrk="1" hangingPunct="1"/>
            <a:r>
              <a:rPr lang="en-US" smtClean="0"/>
              <a:t>Number-to-Word Translator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a:lstStyle/>
          <a:p>
            <a:pPr eaLnBrk="1" hangingPunct="1">
              <a:lnSpc>
                <a:spcPct val="80000"/>
              </a:lnSpc>
              <a:buFont typeface="Webdings" pitchFamily="18" charset="2"/>
              <a:buNone/>
            </a:pPr>
            <a:r>
              <a:rPr lang="en-US" smtClean="0"/>
              <a:t>1) Create a second layout definition for the Sales Order report created in the previous session</a:t>
            </a:r>
          </a:p>
          <a:p>
            <a:pPr lvl="1" eaLnBrk="1" hangingPunct="1">
              <a:lnSpc>
                <a:spcPct val="80000"/>
              </a:lnSpc>
            </a:pPr>
            <a:r>
              <a:rPr lang="en-US" smtClean="0"/>
              <a:t>Group the data by sales order number</a:t>
            </a:r>
          </a:p>
          <a:p>
            <a:pPr lvl="1" eaLnBrk="1" hangingPunct="1">
              <a:lnSpc>
                <a:spcPct val="80000"/>
              </a:lnSpc>
            </a:pPr>
            <a:r>
              <a:rPr lang="en-US" smtClean="0"/>
              <a:t>Structure the layout to have a master-detail page appearance</a:t>
            </a:r>
          </a:p>
          <a:p>
            <a:pPr lvl="2" eaLnBrk="1" hangingPunct="1">
              <a:lnSpc>
                <a:spcPct val="80000"/>
              </a:lnSpc>
            </a:pPr>
            <a:r>
              <a:rPr lang="en-US" smtClean="0"/>
              <a:t>Header fields listed in the Group Header</a:t>
            </a:r>
          </a:p>
          <a:p>
            <a:pPr lvl="2" eaLnBrk="1" hangingPunct="1">
              <a:lnSpc>
                <a:spcPct val="80000"/>
              </a:lnSpc>
            </a:pPr>
            <a:r>
              <a:rPr lang="en-US" smtClean="0"/>
              <a:t>Detail (line) fields indented below header fields</a:t>
            </a:r>
          </a:p>
          <a:p>
            <a:pPr eaLnBrk="1" hangingPunct="1">
              <a:lnSpc>
                <a:spcPct val="80000"/>
              </a:lnSpc>
              <a:buFont typeface="Webdings" pitchFamily="18" charset="2"/>
              <a:buNone/>
            </a:pPr>
            <a:r>
              <a:rPr lang="en-US" smtClean="0"/>
              <a:t>2) Make the new layout the default (so that it executes from the menu)</a:t>
            </a:r>
          </a:p>
          <a:p>
            <a:pPr lvl="1" eaLnBrk="1" hangingPunct="1">
              <a:lnSpc>
                <a:spcPct val="80000"/>
              </a:lnSpc>
            </a:pPr>
            <a:r>
              <a:rPr lang="en-US" smtClean="0"/>
              <a:t>Manager tool from Designer program</a:t>
            </a:r>
          </a:p>
          <a:p>
            <a:pPr eaLnBrk="1" hangingPunct="1">
              <a:lnSpc>
                <a:spcPct val="80000"/>
              </a:lnSpc>
              <a:buFont typeface="Webdings" pitchFamily="18" charset="2"/>
              <a:buNone/>
            </a:pPr>
            <a:r>
              <a:rPr lang="en-US" smtClean="0"/>
              <a:t>3) Export the report to XML</a:t>
            </a:r>
          </a:p>
          <a:p>
            <a:pPr lvl="1" eaLnBrk="1" hangingPunct="1">
              <a:lnSpc>
                <a:spcPct val="80000"/>
              </a:lnSpc>
            </a:pPr>
            <a:r>
              <a:rPr lang="en-US" smtClean="0"/>
              <a:t>Report Resource Export</a:t>
            </a:r>
          </a:p>
        </p:txBody>
      </p:sp>
      <p:sp>
        <p:nvSpPr>
          <p:cNvPr id="114690" name="Rectangle 2"/>
          <p:cNvSpPr>
            <a:spLocks noGrp="1" noChangeArrowheads="1"/>
          </p:cNvSpPr>
          <p:nvPr>
            <p:ph type="title"/>
          </p:nvPr>
        </p:nvSpPr>
        <p:spPr/>
        <p:txBody>
          <a:bodyPr/>
          <a:lstStyle/>
          <a:p>
            <a:pPr eaLnBrk="1" hangingPunct="1"/>
            <a:r>
              <a:rPr lang="en-US" smtClean="0"/>
              <a:t>Exercise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normAutofit fontScale="92500"/>
          </a:bodyPr>
          <a:lstStyle/>
          <a:p>
            <a:pPr eaLnBrk="1" hangingPunct="1"/>
            <a:r>
              <a:rPr lang="en-US" sz="2400" smtClean="0"/>
              <a:t>Data Source Considerations</a:t>
            </a:r>
          </a:p>
          <a:p>
            <a:pPr lvl="1" eaLnBrk="1" hangingPunct="1"/>
            <a:r>
              <a:rPr lang="en-US" sz="2000" smtClean="0"/>
              <a:t>One report can only access one data table</a:t>
            </a:r>
          </a:p>
          <a:p>
            <a:pPr lvl="1" eaLnBrk="1" hangingPunct="1"/>
            <a:r>
              <a:rPr lang="en-US" sz="2000" smtClean="0"/>
              <a:t>If there are multiple data tables in the data source, then multiple reports are required – use Sub-Reports</a:t>
            </a:r>
          </a:p>
          <a:p>
            <a:pPr eaLnBrk="1" hangingPunct="1"/>
            <a:r>
              <a:rPr lang="en-US" sz="2400" smtClean="0"/>
              <a:t>How to Create</a:t>
            </a:r>
          </a:p>
          <a:p>
            <a:pPr lvl="1" eaLnBrk="1" hangingPunct="1"/>
            <a:r>
              <a:rPr lang="en-US" sz="2000" smtClean="0"/>
              <a:t>Right-click on report in Reports tab – select “Create Subreport”</a:t>
            </a:r>
          </a:p>
          <a:p>
            <a:pPr lvl="1" eaLnBrk="1" hangingPunct="1"/>
            <a:r>
              <a:rPr lang="en-US" sz="2000" smtClean="0"/>
              <a:t>New report Wizard launches</a:t>
            </a:r>
          </a:p>
          <a:p>
            <a:pPr lvl="1" eaLnBrk="1" hangingPunct="1"/>
            <a:r>
              <a:rPr lang="en-US" sz="2000" smtClean="0"/>
              <a:t>After Wizard, click and drag mouse on the desired section to create the sub-report field</a:t>
            </a:r>
          </a:p>
          <a:p>
            <a:pPr lvl="1" eaLnBrk="1" hangingPunct="1"/>
            <a:r>
              <a:rPr lang="en-US" sz="2000" smtClean="0"/>
              <a:t>Link the data fields of parent and child tables</a:t>
            </a:r>
          </a:p>
          <a:p>
            <a:pPr lvl="2" eaLnBrk="1" hangingPunct="1"/>
            <a:r>
              <a:rPr lang="en-US" sz="2000" smtClean="0"/>
              <a:t>Right-click the sub-report field and choose “Link Subreport”</a:t>
            </a:r>
          </a:p>
          <a:p>
            <a:pPr lvl="1" eaLnBrk="1" hangingPunct="1"/>
            <a:r>
              <a:rPr lang="en-US" sz="2000" smtClean="0"/>
              <a:t>Edit sub-report as desired</a:t>
            </a:r>
          </a:p>
          <a:p>
            <a:pPr lvl="2" eaLnBrk="1" hangingPunct="1"/>
            <a:r>
              <a:rPr lang="en-US" sz="2000" smtClean="0"/>
              <a:t>Right-click the sub-report field and choose “Edit Subreport”</a:t>
            </a:r>
          </a:p>
          <a:p>
            <a:pPr lvl="2" eaLnBrk="1" hangingPunct="1"/>
            <a:r>
              <a:rPr lang="en-US" sz="2000" smtClean="0"/>
              <a:t>Or, double-click the sub-report in the Reports tab</a:t>
            </a:r>
          </a:p>
        </p:txBody>
      </p:sp>
      <p:sp>
        <p:nvSpPr>
          <p:cNvPr id="72706" name="Rectangle 2"/>
          <p:cNvSpPr>
            <a:spLocks noGrp="1" noChangeArrowheads="1"/>
          </p:cNvSpPr>
          <p:nvPr>
            <p:ph type="title"/>
          </p:nvPr>
        </p:nvSpPr>
        <p:spPr/>
        <p:txBody>
          <a:bodyPr/>
          <a:lstStyle/>
          <a:p>
            <a:pPr eaLnBrk="1" hangingPunct="1"/>
            <a:r>
              <a:rPr lang="en-US" smtClean="0"/>
              <a:t>Sub-Reports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mtClean="0"/>
              <a:t>Creating Sub-Reports</a:t>
            </a:r>
          </a:p>
        </p:txBody>
      </p:sp>
      <p:grpSp>
        <p:nvGrpSpPr>
          <p:cNvPr id="6" name="Group 5"/>
          <p:cNvGrpSpPr/>
          <p:nvPr/>
        </p:nvGrpSpPr>
        <p:grpSpPr>
          <a:xfrm>
            <a:off x="477622" y="1219200"/>
            <a:ext cx="8191500" cy="4552950"/>
            <a:chOff x="609600" y="1981200"/>
            <a:chExt cx="8191500" cy="4552950"/>
          </a:xfrm>
        </p:grpSpPr>
        <p:pic>
          <p:nvPicPr>
            <p:cNvPr id="111620" name="Picture 4"/>
            <p:cNvPicPr>
              <a:picLocks noChangeAspect="1" noChangeArrowheads="1"/>
            </p:cNvPicPr>
            <p:nvPr/>
          </p:nvPicPr>
          <p:blipFill>
            <a:blip r:embed="rId2" cstate="print"/>
            <a:srcRect/>
            <a:stretch>
              <a:fillRect/>
            </a:stretch>
          </p:blipFill>
          <p:spPr bwMode="auto">
            <a:xfrm>
              <a:off x="609600" y="2028825"/>
              <a:ext cx="2171700" cy="1400175"/>
            </a:xfrm>
            <a:prstGeom prst="rect">
              <a:avLst/>
            </a:prstGeom>
            <a:noFill/>
            <a:ln w="9525" algn="ctr">
              <a:noFill/>
              <a:miter lim="800000"/>
              <a:headEnd/>
              <a:tailEnd/>
            </a:ln>
            <a:effectLst/>
          </p:spPr>
        </p:pic>
        <p:pic>
          <p:nvPicPr>
            <p:cNvPr id="111621" name="Picture 5"/>
            <p:cNvPicPr>
              <a:picLocks noChangeAspect="1" noChangeArrowheads="1"/>
            </p:cNvPicPr>
            <p:nvPr/>
          </p:nvPicPr>
          <p:blipFill>
            <a:blip r:embed="rId3" cstate="print"/>
            <a:srcRect/>
            <a:stretch>
              <a:fillRect/>
            </a:stretch>
          </p:blipFill>
          <p:spPr bwMode="auto">
            <a:xfrm>
              <a:off x="2971800" y="1981200"/>
              <a:ext cx="5829300" cy="4552950"/>
            </a:xfrm>
            <a:prstGeom prst="rect">
              <a:avLst/>
            </a:prstGeom>
            <a:noFill/>
            <a:ln w="9525" algn="ctr">
              <a:noFill/>
              <a:miter lim="800000"/>
              <a:headEnd/>
              <a:tailEnd/>
            </a:ln>
            <a:effectLst/>
          </p:spPr>
        </p:pic>
        <p:sp>
          <p:nvSpPr>
            <p:cNvPr id="111622" name="Oval 6"/>
            <p:cNvSpPr>
              <a:spLocks noChangeArrowheads="1"/>
            </p:cNvSpPr>
            <p:nvPr/>
          </p:nvSpPr>
          <p:spPr bwMode="auto">
            <a:xfrm>
              <a:off x="609600" y="2257425"/>
              <a:ext cx="2133600" cy="533400"/>
            </a:xfrm>
            <a:prstGeom prst="ellipse">
              <a:avLst/>
            </a:prstGeom>
            <a:noFill/>
            <a:ln w="38100"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pPr eaLnBrk="1" hangingPunct="1">
              <a:lnSpc>
                <a:spcPct val="80000"/>
              </a:lnSpc>
            </a:pPr>
            <a:r>
              <a:rPr lang="en-US" sz="2000" smtClean="0"/>
              <a:t>Usually placed in the detail section of parent report </a:t>
            </a:r>
          </a:p>
          <a:p>
            <a:pPr lvl="1" eaLnBrk="1" hangingPunct="1">
              <a:lnSpc>
                <a:spcPct val="80000"/>
              </a:lnSpc>
            </a:pPr>
            <a:r>
              <a:rPr lang="en-US" sz="1800" smtClean="0"/>
              <a:t>The sub-report will then run once per record</a:t>
            </a:r>
          </a:p>
          <a:p>
            <a:pPr lvl="1" eaLnBrk="1" hangingPunct="1">
              <a:lnSpc>
                <a:spcPct val="80000"/>
              </a:lnSpc>
            </a:pPr>
            <a:r>
              <a:rPr lang="en-US" sz="1800" smtClean="0"/>
              <a:t>The sub-report data rows will be the subset of rows in the sub-report’s data table, filtered according to the link condition</a:t>
            </a:r>
          </a:p>
          <a:p>
            <a:pPr eaLnBrk="1" hangingPunct="1">
              <a:lnSpc>
                <a:spcPct val="80000"/>
              </a:lnSpc>
            </a:pPr>
            <a:r>
              <a:rPr lang="en-US" sz="2000" smtClean="0"/>
              <a:t>Should generally avoid use of Page Header/PageFooter sections in sub-report</a:t>
            </a:r>
          </a:p>
          <a:p>
            <a:pPr eaLnBrk="1" hangingPunct="1">
              <a:lnSpc>
                <a:spcPct val="80000"/>
              </a:lnSpc>
            </a:pPr>
            <a:r>
              <a:rPr lang="en-US" sz="2000" smtClean="0"/>
              <a:t>VBScript variables defined in parent report can be visible in child sub-reports</a:t>
            </a:r>
          </a:p>
          <a:p>
            <a:pPr lvl="1" eaLnBrk="1" hangingPunct="1">
              <a:lnSpc>
                <a:spcPct val="80000"/>
              </a:lnSpc>
            </a:pPr>
            <a:r>
              <a:rPr lang="en-US" sz="1800" smtClean="0"/>
              <a:t>only if the parent’s ExposeScriptObjects property is set to </a:t>
            </a:r>
            <a:r>
              <a:rPr lang="en-US" sz="1800" i="1" smtClean="0"/>
              <a:t>true</a:t>
            </a:r>
          </a:p>
          <a:p>
            <a:pPr eaLnBrk="1" hangingPunct="1">
              <a:lnSpc>
                <a:spcPct val="80000"/>
              </a:lnSpc>
            </a:pPr>
            <a:r>
              <a:rPr lang="en-US" sz="2000" smtClean="0"/>
              <a:t>Nesting is allowed</a:t>
            </a:r>
          </a:p>
          <a:p>
            <a:pPr lvl="1" eaLnBrk="1" hangingPunct="1">
              <a:lnSpc>
                <a:spcPct val="80000"/>
              </a:lnSpc>
            </a:pPr>
            <a:r>
              <a:rPr lang="en-US" sz="1800" smtClean="0"/>
              <a:t>Sub-reports can contain sub-reports</a:t>
            </a:r>
          </a:p>
          <a:p>
            <a:pPr lvl="1" eaLnBrk="1" hangingPunct="1">
              <a:lnSpc>
                <a:spcPct val="80000"/>
              </a:lnSpc>
            </a:pPr>
            <a:r>
              <a:rPr lang="en-US" sz="1800" smtClean="0"/>
              <a:t>A report can contain many sub-reports</a:t>
            </a:r>
          </a:p>
          <a:p>
            <a:pPr lvl="1" eaLnBrk="1" hangingPunct="1">
              <a:lnSpc>
                <a:spcPct val="80000"/>
              </a:lnSpc>
            </a:pPr>
            <a:r>
              <a:rPr lang="en-US" sz="1800" smtClean="0"/>
              <a:t>No limit to the size of this tree of reports</a:t>
            </a:r>
          </a:p>
          <a:p>
            <a:pPr eaLnBrk="1" hangingPunct="1">
              <a:lnSpc>
                <a:spcPct val="80000"/>
              </a:lnSpc>
            </a:pPr>
            <a:r>
              <a:rPr lang="en-US" sz="2000" smtClean="0"/>
              <a:t>Common error: forgetting to </a:t>
            </a:r>
            <a:r>
              <a:rPr lang="en-US" sz="2000" i="1" smtClean="0"/>
              <a:t>link</a:t>
            </a:r>
            <a:r>
              <a:rPr lang="en-US" sz="2000" smtClean="0"/>
              <a:t> the sub-report</a:t>
            </a:r>
          </a:p>
          <a:p>
            <a:pPr lvl="1" eaLnBrk="1" hangingPunct="1">
              <a:lnSpc>
                <a:spcPct val="80000"/>
              </a:lnSpc>
            </a:pPr>
            <a:r>
              <a:rPr lang="en-US" sz="1800" smtClean="0"/>
              <a:t>This will result in a large number of records output in the report (every record in the sub-report table will be displayed for each  record in the parent table – Cartesian product)</a:t>
            </a:r>
          </a:p>
        </p:txBody>
      </p:sp>
      <p:sp>
        <p:nvSpPr>
          <p:cNvPr id="35842" name="Rectangle 2"/>
          <p:cNvSpPr>
            <a:spLocks noGrp="1" noChangeArrowheads="1"/>
          </p:cNvSpPr>
          <p:nvPr>
            <p:ph type="title"/>
          </p:nvPr>
        </p:nvSpPr>
        <p:spPr/>
        <p:txBody>
          <a:bodyPr/>
          <a:lstStyle/>
          <a:p>
            <a:pPr eaLnBrk="1" hangingPunct="1"/>
            <a:r>
              <a:rPr lang="en-US" smtClean="0"/>
              <a:t>Using Sub-Reports: Tips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pPr eaLnBrk="1" hangingPunct="1"/>
            <a:r>
              <a:rPr lang="en-US" smtClean="0"/>
              <a:t>WYSIWYG editor program for editing report page layout definitions</a:t>
            </a:r>
          </a:p>
          <a:p>
            <a:pPr eaLnBrk="1" hangingPunct="1"/>
            <a:r>
              <a:rPr lang="en-US" smtClean="0"/>
              <a:t>Only available to users belonging to the rptDsgn or rptAdmin roles (groups)</a:t>
            </a:r>
          </a:p>
          <a:p>
            <a:pPr eaLnBrk="1" hangingPunct="1"/>
            <a:r>
              <a:rPr lang="en-US" smtClean="0"/>
              <a:t>Two ways to invoke the program:</a:t>
            </a:r>
          </a:p>
          <a:p>
            <a:pPr lvl="1" eaLnBrk="1" hangingPunct="1"/>
            <a:r>
              <a:rPr lang="en-US" i="1" smtClean="0"/>
              <a:t>Report Resource Designer</a:t>
            </a:r>
            <a:r>
              <a:rPr lang="en-US" smtClean="0"/>
              <a:t> menu item</a:t>
            </a:r>
          </a:p>
          <a:p>
            <a:pPr lvl="1" eaLnBrk="1" hangingPunct="1"/>
            <a:r>
              <a:rPr lang="en-US" smtClean="0"/>
              <a:t>Right-click on any report menu item and click </a:t>
            </a:r>
            <a:r>
              <a:rPr lang="en-US" i="1" smtClean="0"/>
              <a:t>Design</a:t>
            </a:r>
          </a:p>
          <a:p>
            <a:pPr eaLnBrk="1" hangingPunct="1"/>
            <a:endParaRPr lang="en-US" smtClean="0"/>
          </a:p>
        </p:txBody>
      </p:sp>
      <p:sp>
        <p:nvSpPr>
          <p:cNvPr id="52226" name="Rectangle 2"/>
          <p:cNvSpPr>
            <a:spLocks noGrp="1" noChangeArrowheads="1"/>
          </p:cNvSpPr>
          <p:nvPr>
            <p:ph type="title"/>
          </p:nvPr>
        </p:nvSpPr>
        <p:spPr/>
        <p:txBody>
          <a:bodyPr/>
          <a:lstStyle/>
          <a:p>
            <a:pPr eaLnBrk="1" hangingPunct="1"/>
            <a:r>
              <a:rPr lang="en-US" smtClean="0"/>
              <a:t>Report Designer Program</a:t>
            </a:r>
          </a:p>
        </p:txBody>
      </p:sp>
      <p:grpSp>
        <p:nvGrpSpPr>
          <p:cNvPr id="8" name="Group 7"/>
          <p:cNvGrpSpPr/>
          <p:nvPr/>
        </p:nvGrpSpPr>
        <p:grpSpPr>
          <a:xfrm>
            <a:off x="1075835" y="4648200"/>
            <a:ext cx="6972300" cy="1400175"/>
            <a:chOff x="609600" y="4800600"/>
            <a:chExt cx="6972300" cy="1400175"/>
          </a:xfrm>
        </p:grpSpPr>
        <p:pic>
          <p:nvPicPr>
            <p:cNvPr id="52229" name="Picture 5"/>
            <p:cNvPicPr>
              <a:picLocks noChangeAspect="1" noChangeArrowheads="1"/>
            </p:cNvPicPr>
            <p:nvPr/>
          </p:nvPicPr>
          <p:blipFill>
            <a:blip r:embed="rId3" cstate="print"/>
            <a:srcRect/>
            <a:stretch>
              <a:fillRect/>
            </a:stretch>
          </p:blipFill>
          <p:spPr bwMode="auto">
            <a:xfrm>
              <a:off x="5029200" y="4800600"/>
              <a:ext cx="2552700" cy="1400175"/>
            </a:xfrm>
            <a:prstGeom prst="rect">
              <a:avLst/>
            </a:prstGeom>
            <a:noFill/>
            <a:ln w="9525" algn="ctr">
              <a:noFill/>
              <a:miter lim="800000"/>
              <a:headEnd/>
              <a:tailEnd/>
            </a:ln>
            <a:effectLst/>
          </p:spPr>
        </p:pic>
        <p:pic>
          <p:nvPicPr>
            <p:cNvPr id="52230" name="Picture 6"/>
            <p:cNvPicPr>
              <a:picLocks noChangeAspect="1" noChangeArrowheads="1"/>
            </p:cNvPicPr>
            <p:nvPr/>
          </p:nvPicPr>
          <p:blipFill>
            <a:blip r:embed="rId4" cstate="print"/>
            <a:srcRect/>
            <a:stretch>
              <a:fillRect/>
            </a:stretch>
          </p:blipFill>
          <p:spPr bwMode="auto">
            <a:xfrm>
              <a:off x="762000" y="4876800"/>
              <a:ext cx="3571875" cy="1066800"/>
            </a:xfrm>
            <a:prstGeom prst="rect">
              <a:avLst/>
            </a:prstGeom>
            <a:noFill/>
            <a:ln w="9525" algn="ctr">
              <a:noFill/>
              <a:miter lim="800000"/>
              <a:headEnd/>
              <a:tailEnd/>
            </a:ln>
            <a:effectLst/>
          </p:spPr>
        </p:pic>
        <p:sp>
          <p:nvSpPr>
            <p:cNvPr id="52231" name="Oval 7"/>
            <p:cNvSpPr>
              <a:spLocks noChangeArrowheads="1"/>
            </p:cNvSpPr>
            <p:nvPr/>
          </p:nvSpPr>
          <p:spPr bwMode="auto">
            <a:xfrm>
              <a:off x="6096000" y="5410200"/>
              <a:ext cx="1371600" cy="609600"/>
            </a:xfrm>
            <a:prstGeom prst="ellipse">
              <a:avLst/>
            </a:prstGeom>
            <a:noFill/>
            <a:ln w="38100" algn="ctr">
              <a:solidFill>
                <a:srgbClr val="FF0000"/>
              </a:solidFill>
              <a:round/>
              <a:headEnd/>
              <a:tailEnd/>
            </a:ln>
            <a:effectLst/>
          </p:spPr>
          <p:txBody>
            <a:bodyPr wrap="none" tIns="91440" bIns="91440" anchor="ctr"/>
            <a:lstStyle/>
            <a:p>
              <a:endParaRPr lang="en-US"/>
            </a:p>
          </p:txBody>
        </p:sp>
        <p:sp>
          <p:nvSpPr>
            <p:cNvPr id="52233" name="Oval 9"/>
            <p:cNvSpPr>
              <a:spLocks noChangeArrowheads="1"/>
            </p:cNvSpPr>
            <p:nvPr/>
          </p:nvSpPr>
          <p:spPr bwMode="auto">
            <a:xfrm>
              <a:off x="609600" y="5257800"/>
              <a:ext cx="1981200" cy="685800"/>
            </a:xfrm>
            <a:prstGeom prst="ellipse">
              <a:avLst/>
            </a:prstGeom>
            <a:noFill/>
            <a:ln w="38100"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pPr eaLnBrk="1" hangingPunct="1">
              <a:buFont typeface="Webdings" pitchFamily="18" charset="2"/>
              <a:buNone/>
            </a:pPr>
            <a:r>
              <a:rPr lang="en-US" smtClean="0"/>
              <a:t>1) Create a master-detail Sales Order report, using a sub-report with a 2-table data source </a:t>
            </a:r>
          </a:p>
          <a:p>
            <a:pPr lvl="1" eaLnBrk="1" hangingPunct="1"/>
            <a:r>
              <a:rPr lang="en-US" smtClean="0"/>
              <a:t>Report Resource Maintenance</a:t>
            </a:r>
          </a:p>
          <a:p>
            <a:pPr lvl="2" eaLnBrk="1" hangingPunct="1"/>
            <a:r>
              <a:rPr lang="en-US" smtClean="0"/>
              <a:t>Report Code: SalesOrderSubReport</a:t>
            </a:r>
          </a:p>
          <a:p>
            <a:pPr lvl="2" eaLnBrk="1" hangingPunct="1"/>
            <a:r>
              <a:rPr lang="en-US" smtClean="0"/>
              <a:t>Data source: Proxy- UserGuideSampleReport.p </a:t>
            </a:r>
          </a:p>
          <a:p>
            <a:pPr lvl="3" eaLnBrk="1" hangingPunct="1"/>
            <a:r>
              <a:rPr lang="en-US" smtClean="0"/>
              <a:t>Need to first install it into the system</a:t>
            </a:r>
          </a:p>
          <a:p>
            <a:pPr lvl="1" eaLnBrk="1" hangingPunct="1"/>
            <a:r>
              <a:rPr lang="en-US" smtClean="0"/>
              <a:t>Report Resource Designer</a:t>
            </a:r>
          </a:p>
          <a:p>
            <a:pPr lvl="2" eaLnBrk="1" hangingPunct="1"/>
            <a:r>
              <a:rPr lang="en-US" smtClean="0"/>
              <a:t>Use sub-report for detail layout</a:t>
            </a:r>
          </a:p>
          <a:p>
            <a:pPr eaLnBrk="1" hangingPunct="1">
              <a:buFont typeface="Webdings" pitchFamily="18" charset="2"/>
              <a:buNone/>
            </a:pPr>
            <a:r>
              <a:rPr lang="en-US" smtClean="0"/>
              <a:t>2) Export the report to XML</a:t>
            </a:r>
          </a:p>
          <a:p>
            <a:pPr lvl="1" eaLnBrk="1" hangingPunct="1"/>
            <a:r>
              <a:rPr lang="en-US" smtClean="0"/>
              <a:t>Report Resource Export</a:t>
            </a:r>
          </a:p>
        </p:txBody>
      </p:sp>
      <p:sp>
        <p:nvSpPr>
          <p:cNvPr id="76802" name="Rectangle 2"/>
          <p:cNvSpPr>
            <a:spLocks noGrp="1" noChangeArrowheads="1"/>
          </p:cNvSpPr>
          <p:nvPr>
            <p:ph type="title"/>
          </p:nvPr>
        </p:nvSpPr>
        <p:spPr/>
        <p:txBody>
          <a:bodyPr/>
          <a:lstStyle/>
          <a:p>
            <a:pPr eaLnBrk="1" hangingPunct="1"/>
            <a:r>
              <a:rPr lang="en-US" smtClean="0"/>
              <a:t>Sub-Reports: Exercise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pPr eaLnBrk="1" hangingPunct="1">
              <a:lnSpc>
                <a:spcPct val="70000"/>
              </a:lnSpc>
            </a:pPr>
            <a:r>
              <a:rPr lang="en-US" sz="2400" smtClean="0"/>
              <a:t>Event Model</a:t>
            </a:r>
          </a:p>
          <a:p>
            <a:pPr lvl="1" eaLnBrk="1" hangingPunct="1">
              <a:lnSpc>
                <a:spcPct val="70000"/>
              </a:lnSpc>
            </a:pPr>
            <a:r>
              <a:rPr lang="en-US" sz="2000" smtClean="0"/>
              <a:t>VBScript code blocks can be placed into event hooks at the Report and Section levels.</a:t>
            </a:r>
          </a:p>
          <a:p>
            <a:pPr lvl="1" eaLnBrk="1" hangingPunct="1">
              <a:lnSpc>
                <a:spcPct val="70000"/>
              </a:lnSpc>
            </a:pPr>
            <a:r>
              <a:rPr lang="en-US" sz="2000" smtClean="0"/>
              <a:t>VBScript code blocks will fire when the corresponding event occurs during report rendering</a:t>
            </a:r>
          </a:p>
          <a:p>
            <a:pPr lvl="1" eaLnBrk="1" hangingPunct="1">
              <a:lnSpc>
                <a:spcPct val="70000"/>
              </a:lnSpc>
            </a:pPr>
            <a:r>
              <a:rPr lang="en-US" sz="2000" smtClean="0"/>
              <a:t>Can access field and section properties</a:t>
            </a:r>
          </a:p>
          <a:p>
            <a:pPr lvl="2" eaLnBrk="1" hangingPunct="1">
              <a:lnSpc>
                <a:spcPct val="70000"/>
              </a:lnSpc>
            </a:pPr>
            <a:r>
              <a:rPr lang="en-US" sz="2000" smtClean="0"/>
              <a:t>e.g. </a:t>
            </a:r>
            <a:r>
              <a:rPr lang="en-US" sz="2000" smtClean="0">
                <a:latin typeface="Courier New" pitchFamily="49" charset="0"/>
              </a:rPr>
              <a:t>header.visible = false</a:t>
            </a:r>
          </a:p>
          <a:p>
            <a:pPr lvl="2" eaLnBrk="1" hangingPunct="1">
              <a:lnSpc>
                <a:spcPct val="70000"/>
              </a:lnSpc>
            </a:pPr>
            <a:r>
              <a:rPr lang="en-US" sz="2000" smtClean="0"/>
              <a:t>e.g. </a:t>
            </a:r>
            <a:r>
              <a:rPr lang="en-US" sz="2000" smtClean="0">
                <a:latin typeface="Courier New" pitchFamily="49" charset="0"/>
              </a:rPr>
              <a:t>soldto_attnLbl.ForeColor = rgb(255,0,0)</a:t>
            </a:r>
            <a:endParaRPr lang="en-US" sz="2000" smtClean="0"/>
          </a:p>
          <a:p>
            <a:pPr eaLnBrk="1" hangingPunct="1">
              <a:lnSpc>
                <a:spcPct val="70000"/>
              </a:lnSpc>
            </a:pPr>
            <a:r>
              <a:rPr lang="en-US" sz="2400" smtClean="0"/>
              <a:t>Use in Calculated Fields</a:t>
            </a:r>
          </a:p>
          <a:p>
            <a:pPr lvl="1" eaLnBrk="1" hangingPunct="1">
              <a:lnSpc>
                <a:spcPct val="70000"/>
              </a:lnSpc>
            </a:pPr>
            <a:r>
              <a:rPr lang="en-US" sz="2000" smtClean="0"/>
              <a:t>Linking to data source fields</a:t>
            </a:r>
          </a:p>
          <a:p>
            <a:pPr lvl="1" eaLnBrk="1" hangingPunct="1">
              <a:lnSpc>
                <a:spcPct val="70000"/>
              </a:lnSpc>
            </a:pPr>
            <a:r>
              <a:rPr lang="en-US" sz="2000" smtClean="0"/>
              <a:t>Built-in function finder, variables (Page, Pages, </a:t>
            </a:r>
          </a:p>
          <a:p>
            <a:pPr eaLnBrk="1" hangingPunct="1">
              <a:lnSpc>
                <a:spcPct val="70000"/>
              </a:lnSpc>
            </a:pPr>
            <a:r>
              <a:rPr lang="en-US" sz="2400" smtClean="0"/>
              <a:t>Design Philosophy</a:t>
            </a:r>
          </a:p>
          <a:p>
            <a:pPr lvl="1" eaLnBrk="1" hangingPunct="1">
              <a:lnSpc>
                <a:spcPct val="70000"/>
              </a:lnSpc>
            </a:pPr>
            <a:r>
              <a:rPr lang="en-US" sz="2000" smtClean="0"/>
              <a:t>General rule: Use as little VBScript as needed</a:t>
            </a:r>
          </a:p>
          <a:p>
            <a:pPr lvl="2" eaLnBrk="1" hangingPunct="1">
              <a:lnSpc>
                <a:spcPct val="70000"/>
              </a:lnSpc>
            </a:pPr>
            <a:r>
              <a:rPr lang="en-US" sz="2000" smtClean="0"/>
              <a:t>VBScript makes reports harder to maintain, and harder to convert to other rendering technologies</a:t>
            </a:r>
          </a:p>
          <a:p>
            <a:pPr lvl="1" eaLnBrk="1" hangingPunct="1">
              <a:lnSpc>
                <a:spcPct val="70000"/>
              </a:lnSpc>
            </a:pPr>
            <a:r>
              <a:rPr lang="en-US" sz="2000" smtClean="0"/>
              <a:t>Dynamic Layout Options</a:t>
            </a:r>
          </a:p>
          <a:p>
            <a:pPr lvl="2" eaLnBrk="1" hangingPunct="1">
              <a:lnSpc>
                <a:spcPct val="70000"/>
              </a:lnSpc>
            </a:pPr>
            <a:r>
              <a:rPr lang="en-US" sz="2000" smtClean="0"/>
              <a:t>VBScript to select sub-reports vs. VBScript to control fine-grained fields</a:t>
            </a:r>
          </a:p>
        </p:txBody>
      </p:sp>
      <p:sp>
        <p:nvSpPr>
          <p:cNvPr id="39938" name="Rectangle 2"/>
          <p:cNvSpPr>
            <a:spLocks noGrp="1" noChangeArrowheads="1"/>
          </p:cNvSpPr>
          <p:nvPr>
            <p:ph type="title"/>
          </p:nvPr>
        </p:nvSpPr>
        <p:spPr/>
        <p:txBody>
          <a:bodyPr/>
          <a:lstStyle/>
          <a:p>
            <a:pPr eaLnBrk="1" hangingPunct="1"/>
            <a:r>
              <a:rPr lang="en-US" smtClean="0"/>
              <a:t>VBScript Logic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r>
              <a:rPr lang="en-US" sz="2400" dirty="0" smtClean="0"/>
              <a:t>Filtering out data row based on some data value:</a:t>
            </a:r>
          </a:p>
          <a:p>
            <a:pPr lvl="1" eaLnBrk="1" hangingPunct="1"/>
            <a:r>
              <a:rPr lang="en-US" sz="2200" dirty="0" smtClean="0"/>
              <a:t>Put VBScript block in Detail section’s </a:t>
            </a:r>
            <a:r>
              <a:rPr lang="en-US" sz="2200" dirty="0" err="1" smtClean="0"/>
              <a:t>OnFormat</a:t>
            </a:r>
            <a:r>
              <a:rPr lang="en-US" sz="2200" dirty="0" smtClean="0"/>
              <a:t> event:</a:t>
            </a:r>
          </a:p>
          <a:p>
            <a:pPr lvl="1" eaLnBrk="1" hangingPunct="1"/>
            <a:endParaRPr lang="en-US" dirty="0" smtClean="0"/>
          </a:p>
          <a:p>
            <a:pPr lvl="1" eaLnBrk="1" hangingPunct="1"/>
            <a:endParaRPr lang="en-US" dirty="0" smtClean="0"/>
          </a:p>
          <a:p>
            <a:pPr lvl="1" eaLnBrk="1" hangingPunct="1"/>
            <a:endParaRPr lang="en-US" dirty="0" smtClean="0"/>
          </a:p>
          <a:p>
            <a:pPr eaLnBrk="1" hangingPunct="1"/>
            <a:endParaRPr lang="en-US" sz="2400" dirty="0" smtClean="0"/>
          </a:p>
          <a:p>
            <a:pPr eaLnBrk="1" hangingPunct="1"/>
            <a:r>
              <a:rPr lang="en-US" sz="2400" dirty="0" smtClean="0"/>
              <a:t>Changing </a:t>
            </a:r>
            <a:r>
              <a:rPr lang="en-US" sz="2400" dirty="0" smtClean="0"/>
              <a:t>a field’s color based on its data value:</a:t>
            </a:r>
          </a:p>
          <a:p>
            <a:pPr lvl="1" eaLnBrk="1" hangingPunct="1"/>
            <a:r>
              <a:rPr lang="en-US" sz="2200" dirty="0" smtClean="0"/>
              <a:t>Put VBScript block in Detail section’s </a:t>
            </a:r>
            <a:r>
              <a:rPr lang="en-US" sz="2200" dirty="0" err="1" smtClean="0"/>
              <a:t>OnPrint</a:t>
            </a:r>
            <a:r>
              <a:rPr lang="en-US" sz="2200" dirty="0" smtClean="0"/>
              <a:t> event:</a:t>
            </a:r>
          </a:p>
          <a:p>
            <a:pPr lvl="1" eaLnBrk="1" hangingPunct="1"/>
            <a:endParaRPr lang="en-US" dirty="0" smtClean="0"/>
          </a:p>
        </p:txBody>
      </p:sp>
      <p:sp>
        <p:nvSpPr>
          <p:cNvPr id="74754" name="Rectangle 2"/>
          <p:cNvSpPr>
            <a:spLocks noGrp="1" noChangeArrowheads="1"/>
          </p:cNvSpPr>
          <p:nvPr>
            <p:ph type="title"/>
          </p:nvPr>
        </p:nvSpPr>
        <p:spPr/>
        <p:txBody>
          <a:bodyPr/>
          <a:lstStyle/>
          <a:p>
            <a:pPr eaLnBrk="1" hangingPunct="1"/>
            <a:r>
              <a:rPr lang="en-US" smtClean="0"/>
              <a:t>VBScript Examples</a:t>
            </a:r>
          </a:p>
        </p:txBody>
      </p:sp>
      <p:sp>
        <p:nvSpPr>
          <p:cNvPr id="74758" name="Text Box 6"/>
          <p:cNvSpPr txBox="1">
            <a:spLocks noChangeArrowheads="1"/>
          </p:cNvSpPr>
          <p:nvPr/>
        </p:nvSpPr>
        <p:spPr bwMode="auto">
          <a:xfrm>
            <a:off x="1368621" y="1782566"/>
            <a:ext cx="6384925" cy="1589088"/>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dirty="0"/>
              <a:t>   </a:t>
            </a:r>
            <a:r>
              <a:rPr lang="en-US" sz="1600" dirty="0">
                <a:latin typeface="Courier New" pitchFamily="49" charset="0"/>
              </a:rPr>
              <a:t> if </a:t>
            </a:r>
            <a:r>
              <a:rPr lang="en-US" sz="1600" dirty="0" err="1">
                <a:latin typeface="Courier New" pitchFamily="49" charset="0"/>
              </a:rPr>
              <a:t>ucase</a:t>
            </a:r>
            <a:r>
              <a:rPr lang="en-US" sz="1600" dirty="0">
                <a:latin typeface="Courier New" pitchFamily="49" charset="0"/>
              </a:rPr>
              <a:t>(</a:t>
            </a:r>
            <a:r>
              <a:rPr lang="en-US" sz="1600" dirty="0" err="1">
                <a:latin typeface="Courier New" pitchFamily="49" charset="0"/>
              </a:rPr>
              <a:t>pt_mstr_pt_part_type</a:t>
            </a:r>
            <a:r>
              <a:rPr lang="en-US" sz="1600" dirty="0">
                <a:latin typeface="Courier New" pitchFamily="49" charset="0"/>
              </a:rPr>
              <a:t>) = "FINGOOD" then</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false</a:t>
            </a:r>
            <a:br>
              <a:rPr lang="en-US" sz="1600" dirty="0">
                <a:latin typeface="Courier New" pitchFamily="49" charset="0"/>
              </a:rPr>
            </a:br>
            <a:r>
              <a:rPr lang="en-US" sz="1600" dirty="0">
                <a:latin typeface="Courier New" pitchFamily="49" charset="0"/>
              </a:rPr>
              <a:t>    else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true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endif</a:t>
            </a:r>
            <a:endParaRPr lang="en-US" sz="1600" dirty="0">
              <a:latin typeface="Courier New" pitchFamily="49" charset="0"/>
            </a:endParaRPr>
          </a:p>
        </p:txBody>
      </p:sp>
      <p:sp>
        <p:nvSpPr>
          <p:cNvPr id="74759" name="Text Box 7"/>
          <p:cNvSpPr txBox="1">
            <a:spLocks noChangeArrowheads="1"/>
          </p:cNvSpPr>
          <p:nvPr/>
        </p:nvSpPr>
        <p:spPr bwMode="auto">
          <a:xfrm>
            <a:off x="2208409" y="4352925"/>
            <a:ext cx="4706937" cy="1895475"/>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sz="1600" dirty="0">
                <a:latin typeface="Courier New" pitchFamily="49" charset="0"/>
              </a:rPr>
              <a:t>if (</a:t>
            </a:r>
            <a:r>
              <a:rPr lang="en-US" sz="1600" dirty="0" err="1">
                <a:latin typeface="Courier New" pitchFamily="49" charset="0"/>
              </a:rPr>
              <a:t>pt_price</a:t>
            </a:r>
            <a:r>
              <a:rPr lang="en-US" sz="1600" dirty="0">
                <a:latin typeface="Courier New" pitchFamily="49" charset="0"/>
              </a:rPr>
              <a:t> &gt;= 100) then</a:t>
            </a:r>
          </a:p>
          <a:p>
            <a:pPr algn="l"/>
            <a:r>
              <a:rPr lang="en-US" sz="1600" dirty="0">
                <a:latin typeface="Courier New" pitchFamily="49" charset="0"/>
              </a:rPr>
              <a:t>  </a:t>
            </a:r>
            <a:r>
              <a:rPr lang="en-US" sz="1600" dirty="0">
                <a:solidFill>
                  <a:srgbClr val="33CC33"/>
                </a:solidFill>
                <a:latin typeface="Courier New" pitchFamily="49" charset="0"/>
              </a:rPr>
              <a:t>'color the field text RED</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"#FF0000"</a:t>
            </a:r>
          </a:p>
          <a:p>
            <a:pPr algn="l"/>
            <a:r>
              <a:rPr lang="en-US" sz="1600" dirty="0">
                <a:latin typeface="Courier New" pitchFamily="49" charset="0"/>
              </a:rPr>
              <a:t>else</a:t>
            </a:r>
          </a:p>
          <a:p>
            <a:pPr algn="l"/>
            <a:r>
              <a:rPr lang="en-US" sz="1600" dirty="0">
                <a:latin typeface="Courier New" pitchFamily="49" charset="0"/>
              </a:rPr>
              <a:t>  </a:t>
            </a:r>
            <a:r>
              <a:rPr lang="en-US" sz="1600" dirty="0">
                <a:solidFill>
                  <a:srgbClr val="33CC33"/>
                </a:solidFill>
                <a:latin typeface="Courier New" pitchFamily="49" charset="0"/>
              </a:rPr>
              <a:t>'color the field text BLACK</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"#000000"</a:t>
            </a:r>
          </a:p>
          <a:p>
            <a:pPr algn="l"/>
            <a:r>
              <a:rPr lang="en-US" sz="1600" dirty="0" err="1">
                <a:latin typeface="Courier New" pitchFamily="49" charset="0"/>
              </a:rPr>
              <a:t>endif</a:t>
            </a:r>
            <a:endParaRPr lang="en-US" sz="1600" dirty="0">
              <a:latin typeface="Courier New" pitchFamily="49"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lstStyle/>
          <a:p>
            <a:pPr eaLnBrk="1" hangingPunct="1">
              <a:lnSpc>
                <a:spcPct val="80000"/>
              </a:lnSpc>
            </a:pPr>
            <a:r>
              <a:rPr lang="en-US" smtClean="0"/>
              <a:t>Perform the techniques for the two VBScript examples given previously.</a:t>
            </a:r>
          </a:p>
          <a:p>
            <a:pPr lvl="1" eaLnBrk="1" hangingPunct="1">
              <a:lnSpc>
                <a:spcPct val="80000"/>
              </a:lnSpc>
            </a:pPr>
            <a:r>
              <a:rPr lang="en-US" smtClean="0"/>
              <a:t>Filtering out data row based on some data value</a:t>
            </a:r>
          </a:p>
          <a:p>
            <a:pPr lvl="1" eaLnBrk="1" hangingPunct="1">
              <a:lnSpc>
                <a:spcPct val="80000"/>
              </a:lnSpc>
            </a:pPr>
            <a:r>
              <a:rPr lang="en-US" smtClean="0"/>
              <a:t>Changing a field’s color based on its data value</a:t>
            </a:r>
          </a:p>
          <a:p>
            <a:pPr eaLnBrk="1" hangingPunct="1">
              <a:lnSpc>
                <a:spcPct val="80000"/>
              </a:lnSpc>
            </a:pPr>
            <a:r>
              <a:rPr lang="en-US" smtClean="0"/>
              <a:t>Add summary calculation fields to sum / count  field values across groups.</a:t>
            </a:r>
          </a:p>
          <a:p>
            <a:pPr lvl="1" eaLnBrk="1" hangingPunct="1">
              <a:lnSpc>
                <a:spcPct val="80000"/>
              </a:lnSpc>
            </a:pPr>
            <a:r>
              <a:rPr lang="en-US" smtClean="0"/>
              <a:t>Use the grouped Sales Order report</a:t>
            </a:r>
          </a:p>
          <a:p>
            <a:pPr lvl="2" eaLnBrk="1" hangingPunct="1">
              <a:lnSpc>
                <a:spcPct val="80000"/>
              </a:lnSpc>
            </a:pPr>
            <a:r>
              <a:rPr lang="en-US" smtClean="0"/>
              <a:t>sum the quantity ordered for each order</a:t>
            </a:r>
          </a:p>
          <a:p>
            <a:pPr lvl="2" eaLnBrk="1" hangingPunct="1">
              <a:lnSpc>
                <a:spcPct val="80000"/>
              </a:lnSpc>
            </a:pPr>
            <a:r>
              <a:rPr lang="en-US" smtClean="0"/>
              <a:t>count the number of lines for each order</a:t>
            </a:r>
          </a:p>
          <a:p>
            <a:pPr lvl="2" eaLnBrk="1" hangingPunct="1">
              <a:lnSpc>
                <a:spcPct val="80000"/>
              </a:lnSpc>
            </a:pPr>
            <a:r>
              <a:rPr lang="en-US" smtClean="0"/>
              <a:t>count the number of lines across ALL orders</a:t>
            </a:r>
          </a:p>
          <a:p>
            <a:pPr lvl="1" eaLnBrk="1" hangingPunct="1">
              <a:lnSpc>
                <a:spcPct val="80000"/>
              </a:lnSpc>
            </a:pPr>
            <a:r>
              <a:rPr lang="en-US" smtClean="0"/>
              <a:t>Use Calculated Field type in the appropriate section </a:t>
            </a:r>
          </a:p>
          <a:p>
            <a:pPr lvl="1" eaLnBrk="1" hangingPunct="1">
              <a:lnSpc>
                <a:spcPct val="80000"/>
              </a:lnSpc>
            </a:pPr>
            <a:r>
              <a:rPr lang="en-US" smtClean="0"/>
              <a:t>Use aggregate script functions (e.g. Sum()) on the appropriate data field </a:t>
            </a:r>
          </a:p>
          <a:p>
            <a:pPr lvl="1" eaLnBrk="1" hangingPunct="1">
              <a:lnSpc>
                <a:spcPct val="80000"/>
              </a:lnSpc>
            </a:pPr>
            <a:endParaRPr lang="en-US" smtClean="0"/>
          </a:p>
        </p:txBody>
      </p:sp>
      <p:sp>
        <p:nvSpPr>
          <p:cNvPr id="118786" name="Rectangle 2"/>
          <p:cNvSpPr>
            <a:spLocks noGrp="1" noChangeArrowheads="1"/>
          </p:cNvSpPr>
          <p:nvPr>
            <p:ph type="title"/>
          </p:nvPr>
        </p:nvSpPr>
        <p:spPr/>
        <p:txBody>
          <a:bodyPr/>
          <a:lstStyle/>
          <a:p>
            <a:pPr eaLnBrk="1" hangingPunct="1"/>
            <a:r>
              <a:rPr lang="en-US" smtClean="0"/>
              <a:t>VBScript: Exercise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fontScale="92500"/>
          </a:bodyPr>
          <a:lstStyle/>
          <a:p>
            <a:pPr eaLnBrk="1" hangingPunct="1"/>
            <a:r>
              <a:rPr lang="en-US" smtClean="0"/>
              <a:t>A template is a special kind of report that cannot be directly rendered</a:t>
            </a:r>
          </a:p>
          <a:p>
            <a:pPr eaLnBrk="1" hangingPunct="1"/>
            <a:r>
              <a:rPr lang="en-US" smtClean="0"/>
              <a:t>Allows report attributes to be defined in one place (the template) and applied to many reports</a:t>
            </a:r>
          </a:p>
          <a:p>
            <a:pPr eaLnBrk="1" hangingPunct="1"/>
            <a:r>
              <a:rPr lang="en-US" smtClean="0"/>
              <a:t>Changes made to one template will affect all reports that use that template</a:t>
            </a:r>
          </a:p>
          <a:p>
            <a:pPr eaLnBrk="1" hangingPunct="1"/>
            <a:r>
              <a:rPr lang="en-US" smtClean="0"/>
              <a:t>A report can reference at most one template</a:t>
            </a:r>
          </a:p>
          <a:p>
            <a:pPr eaLnBrk="1" hangingPunct="1"/>
            <a:r>
              <a:rPr lang="en-US" smtClean="0"/>
              <a:t>QAD-shipped templates have a “QAD_” prefix and can get overwritten in upgrades.  They should not be modified, but copies can be made and safely modified.</a:t>
            </a:r>
          </a:p>
          <a:p>
            <a:pPr eaLnBrk="1" hangingPunct="1">
              <a:buFont typeface="Webdings" pitchFamily="18" charset="2"/>
              <a:buNone/>
            </a:pPr>
            <a:endParaRPr lang="en-US" smtClean="0"/>
          </a:p>
          <a:p>
            <a:pPr eaLnBrk="1" hangingPunct="1"/>
            <a:endParaRPr lang="en-US" smtClean="0"/>
          </a:p>
        </p:txBody>
      </p:sp>
      <p:sp>
        <p:nvSpPr>
          <p:cNvPr id="41986" name="Rectangle 2"/>
          <p:cNvSpPr>
            <a:spLocks noGrp="1" noChangeArrowheads="1"/>
          </p:cNvSpPr>
          <p:nvPr>
            <p:ph type="title"/>
          </p:nvPr>
        </p:nvSpPr>
        <p:spPr/>
        <p:txBody>
          <a:bodyPr/>
          <a:lstStyle/>
          <a:p>
            <a:pPr eaLnBrk="1" hangingPunct="1"/>
            <a:r>
              <a:rPr lang="en-US" smtClean="0"/>
              <a:t>Report Templates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normAutofit/>
          </a:bodyPr>
          <a:lstStyle/>
          <a:p>
            <a:pPr eaLnBrk="1" hangingPunct="1"/>
            <a:r>
              <a:rPr lang="en-US" sz="2400" smtClean="0"/>
              <a:t>Templates define “Classes” that can be applied to objects in a report definition.</a:t>
            </a:r>
          </a:p>
          <a:p>
            <a:pPr eaLnBrk="1" hangingPunct="1"/>
            <a:r>
              <a:rPr lang="en-US" sz="2400" smtClean="0"/>
              <a:t>Section Classes: sections in the report will inherit:</a:t>
            </a:r>
          </a:p>
          <a:p>
            <a:pPr lvl="2"/>
            <a:r>
              <a:rPr lang="en-US" sz="2000" smtClean="0"/>
              <a:t>Most properties of the section class</a:t>
            </a:r>
          </a:p>
          <a:p>
            <a:pPr lvl="3"/>
            <a:r>
              <a:rPr lang="en-US" altLang="zh-CN" sz="1600" smtClean="0">
                <a:ea typeface="SimSun" pitchFamily="2" charset="-122"/>
              </a:rPr>
              <a:t>BackColor</a:t>
            </a:r>
            <a:r>
              <a:rPr lang="en-US" altLang="zh-CN" sz="1600" b="1" smtClean="0">
                <a:ea typeface="SimSun" pitchFamily="2" charset="-122"/>
              </a:rPr>
              <a:t>, </a:t>
            </a:r>
            <a:r>
              <a:rPr lang="en-US" altLang="zh-CN" sz="1600" smtClean="0">
                <a:ea typeface="SimSun" pitchFamily="2" charset="-122"/>
              </a:rPr>
              <a:t>Visible, CanGrow, CanShrink, ForcePageBreak, KeepTogether, Repeat, OnFormat, OnPrint</a:t>
            </a:r>
            <a:endParaRPr lang="en-US" sz="1600" smtClean="0"/>
          </a:p>
          <a:p>
            <a:pPr lvl="2" eaLnBrk="1" hangingPunct="1"/>
            <a:r>
              <a:rPr lang="en-US" sz="2000" smtClean="0"/>
              <a:t>All fields in the section class</a:t>
            </a:r>
          </a:p>
          <a:p>
            <a:pPr lvl="3" eaLnBrk="1" hangingPunct="1"/>
            <a:r>
              <a:rPr lang="en-US" sz="1600" smtClean="0"/>
              <a:t>only for Header, PageHeader, PageFooter, and Footer sections</a:t>
            </a:r>
          </a:p>
          <a:p>
            <a:pPr eaLnBrk="1" hangingPunct="1"/>
            <a:r>
              <a:rPr lang="en-US" sz="2400" smtClean="0"/>
              <a:t>Field Classes: fields in the report will inherit:</a:t>
            </a:r>
          </a:p>
          <a:p>
            <a:pPr lvl="2" eaLnBrk="1" hangingPunct="1"/>
            <a:r>
              <a:rPr lang="en-US" sz="2000" smtClean="0"/>
              <a:t>Most properties of the field class</a:t>
            </a:r>
          </a:p>
          <a:p>
            <a:pPr lvl="3" eaLnBrk="1" hangingPunct="1"/>
            <a:r>
              <a:rPr lang="en-US" sz="1600" smtClean="0"/>
              <a:t>which properties depends on field type, e.g. Font, BackColor, ForeColor, Height, …</a:t>
            </a:r>
          </a:p>
          <a:p>
            <a:pPr eaLnBrk="1" hangingPunct="1"/>
            <a:r>
              <a:rPr lang="en-US" sz="2400" smtClean="0"/>
              <a:t>New in QAD 2010 (.NET UI 2.9) release: report-level properties can be inherited from templates</a:t>
            </a:r>
          </a:p>
        </p:txBody>
      </p:sp>
      <p:sp>
        <p:nvSpPr>
          <p:cNvPr id="80898" name="Rectangle 2"/>
          <p:cNvSpPr>
            <a:spLocks noGrp="1" noChangeArrowheads="1"/>
          </p:cNvSpPr>
          <p:nvPr>
            <p:ph type="title"/>
          </p:nvPr>
        </p:nvSpPr>
        <p:spPr/>
        <p:txBody>
          <a:bodyPr/>
          <a:lstStyle/>
          <a:p>
            <a:pPr eaLnBrk="1" hangingPunct="1"/>
            <a:r>
              <a:rPr lang="en-US" smtClean="0"/>
              <a:t>Template Behavior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pPr eaLnBrk="1" hangingPunct="1">
              <a:lnSpc>
                <a:spcPct val="80000"/>
              </a:lnSpc>
            </a:pPr>
            <a:r>
              <a:rPr lang="en-US" smtClean="0"/>
              <a:t>Tool to edit templates</a:t>
            </a:r>
          </a:p>
          <a:p>
            <a:pPr lvl="1" eaLnBrk="1" hangingPunct="1">
              <a:lnSpc>
                <a:spcPct val="80000"/>
              </a:lnSpc>
            </a:pPr>
            <a:r>
              <a:rPr lang="en-US" smtClean="0"/>
              <a:t>Accessible in QAD .NET UI interface</a:t>
            </a:r>
          </a:p>
          <a:p>
            <a:pPr lvl="1" eaLnBrk="1" hangingPunct="1">
              <a:lnSpc>
                <a:spcPct val="80000"/>
              </a:lnSpc>
            </a:pPr>
            <a:r>
              <a:rPr lang="en-US" smtClean="0"/>
              <a:t>Requires user membership in ‘rptAdmin’ or ‘rptDsgn’ roles/groups</a:t>
            </a:r>
          </a:p>
          <a:p>
            <a:pPr eaLnBrk="1" hangingPunct="1">
              <a:lnSpc>
                <a:spcPct val="80000"/>
              </a:lnSpc>
            </a:pPr>
            <a:r>
              <a:rPr lang="en-US" smtClean="0"/>
              <a:t>Similar to Report Designer, but has some differences</a:t>
            </a:r>
          </a:p>
          <a:p>
            <a:pPr lvl="1" eaLnBrk="1" hangingPunct="1">
              <a:lnSpc>
                <a:spcPct val="80000"/>
              </a:lnSpc>
            </a:pPr>
            <a:r>
              <a:rPr lang="en-US" smtClean="0"/>
              <a:t>Detail Section Behavior</a:t>
            </a:r>
          </a:p>
          <a:p>
            <a:pPr lvl="2" eaLnBrk="1" hangingPunct="1">
              <a:lnSpc>
                <a:spcPct val="80000"/>
              </a:lnSpc>
            </a:pPr>
            <a:r>
              <a:rPr lang="en-US" smtClean="0"/>
              <a:t>Fields in detail section do not get passed to reports</a:t>
            </a:r>
          </a:p>
          <a:p>
            <a:pPr lvl="2" eaLnBrk="1" hangingPunct="1">
              <a:lnSpc>
                <a:spcPct val="80000"/>
              </a:lnSpc>
            </a:pPr>
            <a:r>
              <a:rPr lang="en-US" smtClean="0"/>
              <a:t>Detail fields are only used to define field classes</a:t>
            </a:r>
          </a:p>
          <a:p>
            <a:pPr eaLnBrk="1" hangingPunct="1">
              <a:lnSpc>
                <a:spcPct val="80000"/>
              </a:lnSpc>
            </a:pPr>
            <a:r>
              <a:rPr lang="en-US" smtClean="0"/>
              <a:t>Template Import/Export</a:t>
            </a:r>
          </a:p>
          <a:p>
            <a:pPr lvl="1" eaLnBrk="1" hangingPunct="1">
              <a:lnSpc>
                <a:spcPct val="80000"/>
              </a:lnSpc>
            </a:pPr>
            <a:r>
              <a:rPr lang="en-US" smtClean="0"/>
              <a:t>Similar to report import/export</a:t>
            </a:r>
          </a:p>
          <a:p>
            <a:pPr lvl="1" eaLnBrk="1" hangingPunct="1">
              <a:lnSpc>
                <a:spcPct val="80000"/>
              </a:lnSpc>
            </a:pPr>
            <a:r>
              <a:rPr lang="en-US" smtClean="0"/>
              <a:t>Templates can be serialized as XML</a:t>
            </a:r>
          </a:p>
        </p:txBody>
      </p:sp>
      <p:sp>
        <p:nvSpPr>
          <p:cNvPr id="50178" name="Rectangle 2"/>
          <p:cNvSpPr>
            <a:spLocks noGrp="1" noChangeArrowheads="1"/>
          </p:cNvSpPr>
          <p:nvPr>
            <p:ph type="title"/>
          </p:nvPr>
        </p:nvSpPr>
        <p:spPr/>
        <p:txBody>
          <a:bodyPr/>
          <a:lstStyle/>
          <a:p>
            <a:pPr eaLnBrk="1" hangingPunct="1"/>
            <a:r>
              <a:rPr lang="en-US" smtClean="0"/>
              <a:t>Template Designer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smtClean="0"/>
              <a:t>Using Template Designer</a:t>
            </a:r>
          </a:p>
        </p:txBody>
      </p:sp>
      <p:pic>
        <p:nvPicPr>
          <p:cNvPr id="112644" name="Picture 4"/>
          <p:cNvPicPr>
            <a:picLocks noChangeAspect="1" noChangeArrowheads="1"/>
          </p:cNvPicPr>
          <p:nvPr/>
        </p:nvPicPr>
        <p:blipFill>
          <a:blip r:embed="rId2" cstate="print"/>
          <a:srcRect/>
          <a:stretch>
            <a:fillRect/>
          </a:stretch>
        </p:blipFill>
        <p:spPr bwMode="auto">
          <a:xfrm>
            <a:off x="172038" y="962025"/>
            <a:ext cx="8782050" cy="5133975"/>
          </a:xfrm>
          <a:prstGeom prst="rect">
            <a:avLst/>
          </a:prstGeom>
          <a:noFill/>
          <a:ln w="9525" algn="ctr">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pPr eaLnBrk="1" hangingPunct="1">
              <a:lnSpc>
                <a:spcPct val="80000"/>
              </a:lnSpc>
            </a:pPr>
            <a:r>
              <a:rPr lang="en-US" smtClean="0"/>
              <a:t>When designing a report, there are two ways to specify a template:</a:t>
            </a:r>
          </a:p>
          <a:p>
            <a:pPr lvl="1" eaLnBrk="1" hangingPunct="1">
              <a:lnSpc>
                <a:spcPct val="80000"/>
              </a:lnSpc>
            </a:pPr>
            <a:r>
              <a:rPr lang="en-US" smtClean="0"/>
              <a:t>Can assign a template when the Wizard is run to create a new report definition (the “New” tool button runs the Wizard)</a:t>
            </a:r>
          </a:p>
          <a:p>
            <a:pPr lvl="1" eaLnBrk="1" hangingPunct="1">
              <a:lnSpc>
                <a:spcPct val="80000"/>
              </a:lnSpc>
            </a:pPr>
            <a:r>
              <a:rPr lang="en-US" smtClean="0"/>
              <a:t>Can assign a template to an already-created report definition using the “Manager” tool button</a:t>
            </a:r>
          </a:p>
          <a:p>
            <a:pPr eaLnBrk="1" hangingPunct="1">
              <a:lnSpc>
                <a:spcPct val="80000"/>
              </a:lnSpc>
            </a:pPr>
            <a:r>
              <a:rPr lang="en-US" smtClean="0"/>
              <a:t>Class Property </a:t>
            </a:r>
          </a:p>
          <a:p>
            <a:pPr lvl="1" eaLnBrk="1" hangingPunct="1">
              <a:lnSpc>
                <a:spcPct val="80000"/>
              </a:lnSpc>
            </a:pPr>
            <a:r>
              <a:rPr lang="en-US" smtClean="0"/>
              <a:t>Use at section and field levels to bind that section/field to the desired template section/field</a:t>
            </a:r>
          </a:p>
          <a:p>
            <a:pPr lvl="1" eaLnBrk="1" hangingPunct="1">
              <a:lnSpc>
                <a:spcPct val="80000"/>
              </a:lnSpc>
            </a:pPr>
            <a:r>
              <a:rPr lang="en-US" smtClean="0"/>
              <a:t>New report Wizard will auto-assign many classes</a:t>
            </a:r>
          </a:p>
          <a:p>
            <a:pPr lvl="1" eaLnBrk="1" hangingPunct="1">
              <a:lnSpc>
                <a:spcPct val="80000"/>
              </a:lnSpc>
            </a:pPr>
            <a:r>
              <a:rPr lang="en-US" smtClean="0"/>
              <a:t>Report-level properties are automatically linked to template (2010 release and higher)</a:t>
            </a:r>
          </a:p>
          <a:p>
            <a:pPr lvl="1" eaLnBrk="1" hangingPunct="1">
              <a:lnSpc>
                <a:spcPct val="80000"/>
              </a:lnSpc>
            </a:pPr>
            <a:endParaRPr lang="en-US" smtClean="0"/>
          </a:p>
          <a:p>
            <a:pPr eaLnBrk="1" hangingPunct="1">
              <a:lnSpc>
                <a:spcPct val="80000"/>
              </a:lnSpc>
            </a:pPr>
            <a:endParaRPr lang="en-US" smtClean="0"/>
          </a:p>
        </p:txBody>
      </p:sp>
      <p:sp>
        <p:nvSpPr>
          <p:cNvPr id="48130" name="Rectangle 2"/>
          <p:cNvSpPr>
            <a:spLocks noGrp="1" noChangeArrowheads="1"/>
          </p:cNvSpPr>
          <p:nvPr>
            <p:ph type="title"/>
          </p:nvPr>
        </p:nvSpPr>
        <p:spPr/>
        <p:txBody>
          <a:bodyPr/>
          <a:lstStyle/>
          <a:p>
            <a:pPr eaLnBrk="1" hangingPunct="1"/>
            <a:r>
              <a:rPr lang="en-US" smtClean="0"/>
              <a:t>Applying Templates to Report Designs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smtClean="0"/>
              <a:t>Class Property</a:t>
            </a:r>
          </a:p>
        </p:txBody>
      </p:sp>
      <p:grpSp>
        <p:nvGrpSpPr>
          <p:cNvPr id="5" name="Group 4"/>
          <p:cNvGrpSpPr/>
          <p:nvPr/>
        </p:nvGrpSpPr>
        <p:grpSpPr>
          <a:xfrm>
            <a:off x="474486" y="1066800"/>
            <a:ext cx="8201025" cy="4848225"/>
            <a:chOff x="304800" y="1600200"/>
            <a:chExt cx="8201025" cy="4848225"/>
          </a:xfrm>
        </p:grpSpPr>
        <p:pic>
          <p:nvPicPr>
            <p:cNvPr id="113671" name="Picture 7"/>
            <p:cNvPicPr>
              <a:picLocks noChangeAspect="1" noChangeArrowheads="1"/>
            </p:cNvPicPr>
            <p:nvPr/>
          </p:nvPicPr>
          <p:blipFill>
            <a:blip r:embed="rId2" cstate="print"/>
            <a:srcRect/>
            <a:stretch>
              <a:fillRect/>
            </a:stretch>
          </p:blipFill>
          <p:spPr bwMode="auto">
            <a:xfrm>
              <a:off x="381000" y="1600200"/>
              <a:ext cx="8124825" cy="4848225"/>
            </a:xfrm>
            <a:prstGeom prst="rect">
              <a:avLst/>
            </a:prstGeom>
            <a:noFill/>
            <a:ln w="9525" algn="ctr">
              <a:noFill/>
              <a:miter lim="800000"/>
              <a:headEnd/>
              <a:tailEnd/>
            </a:ln>
            <a:effectLst/>
          </p:spPr>
        </p:pic>
        <p:sp>
          <p:nvSpPr>
            <p:cNvPr id="113669" name="Oval 5"/>
            <p:cNvSpPr>
              <a:spLocks noChangeArrowheads="1"/>
            </p:cNvSpPr>
            <p:nvPr/>
          </p:nvSpPr>
          <p:spPr bwMode="auto">
            <a:xfrm>
              <a:off x="304800" y="5257800"/>
              <a:ext cx="2743200" cy="838200"/>
            </a:xfrm>
            <a:prstGeom prst="ellipse">
              <a:avLst/>
            </a:prstGeom>
            <a:noFill/>
            <a:ln w="38100"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mtClean="0"/>
              <a:t>Using Report Resource Designer</a:t>
            </a:r>
          </a:p>
        </p:txBody>
      </p:sp>
      <p:pic>
        <p:nvPicPr>
          <p:cNvPr id="56323" name="Picture 3"/>
          <p:cNvPicPr>
            <a:picLocks noChangeAspect="1" noChangeArrowheads="1"/>
          </p:cNvPicPr>
          <p:nvPr/>
        </p:nvPicPr>
        <p:blipFill>
          <a:blip r:embed="rId3" cstate="print"/>
          <a:srcRect/>
          <a:stretch>
            <a:fillRect/>
          </a:stretch>
        </p:blipFill>
        <p:spPr bwMode="auto">
          <a:xfrm>
            <a:off x="447773" y="990600"/>
            <a:ext cx="8248650" cy="5067300"/>
          </a:xfrm>
          <a:prstGeom prst="rect">
            <a:avLst/>
          </a:prstGeom>
          <a:noFill/>
          <a:ln w="9525" algn="ctr">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normAutofit lnSpcReduction="10000"/>
          </a:bodyPr>
          <a:lstStyle/>
          <a:p>
            <a:pPr eaLnBrk="1" hangingPunct="1">
              <a:lnSpc>
                <a:spcPct val="80000"/>
              </a:lnSpc>
            </a:pPr>
            <a:r>
              <a:rPr lang="en-US" sz="2000" smtClean="0"/>
              <a:t>Properties inherited from the template can be manually modified</a:t>
            </a:r>
          </a:p>
          <a:p>
            <a:pPr lvl="1" eaLnBrk="1" hangingPunct="1">
              <a:lnSpc>
                <a:spcPct val="80000"/>
              </a:lnSpc>
            </a:pPr>
            <a:r>
              <a:rPr lang="en-US" sz="1800" smtClean="0"/>
              <a:t>The modified property will be completely decoupled from the template</a:t>
            </a:r>
          </a:p>
          <a:p>
            <a:pPr lvl="2" eaLnBrk="1" hangingPunct="1">
              <a:lnSpc>
                <a:spcPct val="80000"/>
              </a:lnSpc>
            </a:pPr>
            <a:r>
              <a:rPr lang="en-US" sz="1800" smtClean="0"/>
              <a:t>One decoupled, changes made to the template will not affect the de-coupled property </a:t>
            </a:r>
          </a:p>
          <a:p>
            <a:pPr lvl="1" eaLnBrk="1" hangingPunct="1">
              <a:lnSpc>
                <a:spcPct val="80000"/>
              </a:lnSpc>
            </a:pPr>
            <a:r>
              <a:rPr lang="en-US" sz="1800" smtClean="0"/>
              <a:t>To re-couple the template property:</a:t>
            </a:r>
          </a:p>
          <a:p>
            <a:pPr lvl="2" eaLnBrk="1" hangingPunct="1">
              <a:lnSpc>
                <a:spcPct val="80000"/>
              </a:lnSpc>
            </a:pPr>
            <a:r>
              <a:rPr lang="en-US" sz="1800" smtClean="0"/>
              <a:t>Click on the property value in the property grid</a:t>
            </a:r>
          </a:p>
          <a:p>
            <a:pPr lvl="2" eaLnBrk="1" hangingPunct="1">
              <a:lnSpc>
                <a:spcPct val="80000"/>
              </a:lnSpc>
            </a:pPr>
            <a:r>
              <a:rPr lang="en-US" sz="1800" smtClean="0"/>
              <a:t>Click on the “Use Default Value” button at the top of the property grid</a:t>
            </a:r>
          </a:p>
          <a:p>
            <a:pPr lvl="3" eaLnBrk="1" hangingPunct="1">
              <a:lnSpc>
                <a:spcPct val="75000"/>
              </a:lnSpc>
            </a:pPr>
            <a:r>
              <a:rPr lang="en-US" sz="1400" smtClean="0"/>
              <a:t>the value will be refreshed from the template</a:t>
            </a:r>
          </a:p>
          <a:p>
            <a:pPr lvl="3" eaLnBrk="1" hangingPunct="1">
              <a:lnSpc>
                <a:spcPct val="75000"/>
              </a:lnSpc>
            </a:pPr>
            <a:r>
              <a:rPr lang="en-US" sz="1400" smtClean="0"/>
              <a:t>the property will be re-coupled to the template</a:t>
            </a:r>
          </a:p>
          <a:p>
            <a:pPr eaLnBrk="1" hangingPunct="1">
              <a:lnSpc>
                <a:spcPct val="80000"/>
              </a:lnSpc>
            </a:pPr>
            <a:r>
              <a:rPr lang="en-US" sz="2000" smtClean="0"/>
              <a:t>Fields inherited from the template section classes can be modified</a:t>
            </a:r>
          </a:p>
          <a:p>
            <a:pPr lvl="1" eaLnBrk="1" hangingPunct="1">
              <a:lnSpc>
                <a:spcPct val="80000"/>
              </a:lnSpc>
            </a:pPr>
            <a:r>
              <a:rPr lang="en-US" sz="1800" smtClean="0"/>
              <a:t>The modified field will be completely decoupled from the template</a:t>
            </a:r>
          </a:p>
          <a:p>
            <a:pPr lvl="2" eaLnBrk="1" hangingPunct="1">
              <a:lnSpc>
                <a:spcPct val="80000"/>
              </a:lnSpc>
            </a:pPr>
            <a:r>
              <a:rPr lang="en-US" sz="1800" smtClean="0"/>
              <a:t>One decoupled, changes made to the template will not affect the de-coupled field</a:t>
            </a:r>
          </a:p>
          <a:p>
            <a:pPr lvl="1" eaLnBrk="1" hangingPunct="1">
              <a:lnSpc>
                <a:spcPct val="80000"/>
              </a:lnSpc>
            </a:pPr>
            <a:r>
              <a:rPr lang="en-US" sz="1800" smtClean="0"/>
              <a:t>To re-couple all template fields (and properties) for  the section:</a:t>
            </a:r>
          </a:p>
          <a:p>
            <a:pPr lvl="2" eaLnBrk="1" hangingPunct="1">
              <a:lnSpc>
                <a:spcPct val="80000"/>
              </a:lnSpc>
            </a:pPr>
            <a:r>
              <a:rPr lang="en-US" sz="1800" smtClean="0"/>
              <a:t>Change the section’s template class to None</a:t>
            </a:r>
          </a:p>
          <a:p>
            <a:pPr lvl="2" eaLnBrk="1" hangingPunct="1">
              <a:lnSpc>
                <a:spcPct val="80000"/>
              </a:lnSpc>
            </a:pPr>
            <a:r>
              <a:rPr lang="en-US" sz="1800" smtClean="0"/>
              <a:t>Then change it again to the original class</a:t>
            </a:r>
          </a:p>
          <a:p>
            <a:pPr lvl="3" eaLnBrk="1" hangingPunct="1">
              <a:lnSpc>
                <a:spcPct val="75000"/>
              </a:lnSpc>
            </a:pPr>
            <a:r>
              <a:rPr lang="en-US" sz="1400" smtClean="0"/>
              <a:t>all template fields will be refreshed from the template.</a:t>
            </a:r>
          </a:p>
        </p:txBody>
      </p:sp>
      <p:sp>
        <p:nvSpPr>
          <p:cNvPr id="82946" name="Rectangle 2"/>
          <p:cNvSpPr>
            <a:spLocks noGrp="1" noChangeArrowheads="1"/>
          </p:cNvSpPr>
          <p:nvPr>
            <p:ph type="title"/>
          </p:nvPr>
        </p:nvSpPr>
        <p:spPr/>
        <p:txBody>
          <a:bodyPr/>
          <a:lstStyle/>
          <a:p>
            <a:pPr eaLnBrk="1" hangingPunct="1"/>
            <a:r>
              <a:rPr lang="en-US" smtClean="0"/>
              <a:t>Overriding Template Attributes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lstStyle/>
          <a:p>
            <a:pPr eaLnBrk="1" hangingPunct="1"/>
            <a:r>
              <a:rPr lang="en-US" smtClean="0"/>
              <a:t>When editing templates, be careful when saving since the changes can affect many reports across the system</a:t>
            </a:r>
          </a:p>
          <a:p>
            <a:pPr eaLnBrk="1" hangingPunct="1"/>
            <a:r>
              <a:rPr lang="en-US" smtClean="0"/>
              <a:t>QAD Active templates (2010 release and higher)</a:t>
            </a:r>
          </a:p>
        </p:txBody>
      </p:sp>
      <p:sp>
        <p:nvSpPr>
          <p:cNvPr id="44034" name="Rectangle 2"/>
          <p:cNvSpPr>
            <a:spLocks noGrp="1" noChangeArrowheads="1"/>
          </p:cNvSpPr>
          <p:nvPr>
            <p:ph type="title"/>
          </p:nvPr>
        </p:nvSpPr>
        <p:spPr/>
        <p:txBody>
          <a:bodyPr/>
          <a:lstStyle/>
          <a:p>
            <a:pPr eaLnBrk="1" hangingPunct="1"/>
            <a:r>
              <a:rPr lang="en-US" sz="2800" smtClean="0"/>
              <a:t>Template Process Development Guidelines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normAutofit lnSpcReduction="10000"/>
          </a:bodyPr>
          <a:lstStyle/>
          <a:p>
            <a:pPr eaLnBrk="1" hangingPunct="1"/>
            <a:r>
              <a:rPr lang="en-US" smtClean="0"/>
              <a:t>Template name: </a:t>
            </a:r>
            <a:r>
              <a:rPr lang="en-US" i="1" smtClean="0"/>
              <a:t>QAD_Default_Template_Browse</a:t>
            </a:r>
          </a:p>
          <a:p>
            <a:pPr eaLnBrk="1" hangingPunct="1"/>
            <a:r>
              <a:rPr lang="en-US" smtClean="0"/>
              <a:t>Used for reports created on-the-fly from running .NET UI Browses</a:t>
            </a:r>
          </a:p>
          <a:p>
            <a:pPr lvl="1" eaLnBrk="1" hangingPunct="1"/>
            <a:r>
              <a:rPr lang="en-US" smtClean="0"/>
              <a:t>Any end user can invoke such a report from a browse’s Actions -&gt; Report menu item.</a:t>
            </a:r>
          </a:p>
          <a:p>
            <a:pPr lvl="1" eaLnBrk="1" hangingPunct="1"/>
            <a:r>
              <a:rPr lang="en-US" smtClean="0"/>
              <a:t>Feature available in the QAD 2009.1 release</a:t>
            </a:r>
          </a:p>
          <a:p>
            <a:pPr eaLnBrk="1" hangingPunct="1"/>
            <a:r>
              <a:rPr lang="en-US" smtClean="0"/>
              <a:t>Customers can modify this template to tailor the cosmetic appearances of these browse reports</a:t>
            </a:r>
          </a:p>
          <a:p>
            <a:pPr lvl="1" eaLnBrk="1" hangingPunct="1"/>
            <a:r>
              <a:rPr lang="en-US" smtClean="0"/>
              <a:t>Be sure to back up any changes using the export tool since this template will get overwritten in upgrades</a:t>
            </a:r>
          </a:p>
        </p:txBody>
      </p:sp>
      <p:sp>
        <p:nvSpPr>
          <p:cNvPr id="84994" name="Rectangle 2"/>
          <p:cNvSpPr>
            <a:spLocks noGrp="1" noChangeArrowheads="1"/>
          </p:cNvSpPr>
          <p:nvPr>
            <p:ph type="title"/>
          </p:nvPr>
        </p:nvSpPr>
        <p:spPr/>
        <p:txBody>
          <a:bodyPr/>
          <a:lstStyle/>
          <a:p>
            <a:pPr eaLnBrk="1" hangingPunct="1"/>
            <a:r>
              <a:rPr lang="en-US" smtClean="0"/>
              <a:t>Special Template for Browse Reports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lstStyle/>
          <a:p>
            <a:pPr marL="533400" indent="-533400" eaLnBrk="1" hangingPunct="1">
              <a:lnSpc>
                <a:spcPct val="70000"/>
              </a:lnSpc>
              <a:buFont typeface="Webdings" pitchFamily="18" charset="2"/>
              <a:buNone/>
            </a:pPr>
            <a:r>
              <a:rPr lang="en-US" sz="2000" smtClean="0"/>
              <a:t>1) Modify (or create) a report definition that does not have a template specified, using </a:t>
            </a:r>
            <a:r>
              <a:rPr lang="en-US" sz="2000" i="1" smtClean="0"/>
              <a:t>Report Resource Designer</a:t>
            </a:r>
          </a:p>
          <a:p>
            <a:pPr marL="914400" lvl="1" indent="-457200" eaLnBrk="1" hangingPunct="1">
              <a:lnSpc>
                <a:spcPct val="70000"/>
              </a:lnSpc>
            </a:pPr>
            <a:r>
              <a:rPr lang="en-US" sz="1800" smtClean="0"/>
              <a:t>Use the Manager tool to specify a template</a:t>
            </a:r>
          </a:p>
          <a:p>
            <a:pPr marL="914400" lvl="1" indent="-457200" eaLnBrk="1" hangingPunct="1">
              <a:lnSpc>
                <a:spcPct val="70000"/>
              </a:lnSpc>
            </a:pPr>
            <a:r>
              <a:rPr lang="en-US" sz="1800" smtClean="0"/>
              <a:t>Assign classes to sections and fields</a:t>
            </a:r>
          </a:p>
          <a:p>
            <a:pPr marL="914400" lvl="1" indent="-457200" eaLnBrk="1" hangingPunct="1">
              <a:lnSpc>
                <a:spcPct val="70000"/>
              </a:lnSpc>
            </a:pPr>
            <a:r>
              <a:rPr lang="en-US" sz="1800" smtClean="0"/>
              <a:t>Override some field properties for a data field</a:t>
            </a:r>
          </a:p>
          <a:p>
            <a:pPr marL="914400" lvl="1" indent="-457200" eaLnBrk="1" hangingPunct="1">
              <a:lnSpc>
                <a:spcPct val="70000"/>
              </a:lnSpc>
            </a:pPr>
            <a:r>
              <a:rPr lang="en-US" sz="1800" smtClean="0"/>
              <a:t>Override some field properties from a template-inherited field</a:t>
            </a:r>
          </a:p>
          <a:p>
            <a:pPr marL="533400" indent="-533400" eaLnBrk="1" hangingPunct="1">
              <a:lnSpc>
                <a:spcPct val="70000"/>
              </a:lnSpc>
              <a:buFont typeface="Webdings" pitchFamily="18" charset="2"/>
              <a:buNone/>
            </a:pPr>
            <a:r>
              <a:rPr lang="en-US" sz="2000" smtClean="0"/>
              <a:t>2) Create a new report definition, specifying a template in the New Report Wizard</a:t>
            </a:r>
          </a:p>
          <a:p>
            <a:pPr marL="914400" lvl="1" indent="-457200" eaLnBrk="1" hangingPunct="1">
              <a:lnSpc>
                <a:spcPct val="70000"/>
              </a:lnSpc>
            </a:pPr>
            <a:r>
              <a:rPr lang="en-US" sz="1800" smtClean="0"/>
              <a:t>Examine the class assignments made by the Wizard, changing if desired</a:t>
            </a:r>
          </a:p>
          <a:p>
            <a:pPr marL="533400" indent="-533400" eaLnBrk="1" hangingPunct="1">
              <a:lnSpc>
                <a:spcPct val="70000"/>
              </a:lnSpc>
              <a:buFont typeface="Webdings" pitchFamily="18" charset="2"/>
              <a:buNone/>
            </a:pPr>
            <a:r>
              <a:rPr lang="en-US" sz="2000" smtClean="0"/>
              <a:t>3) Modify the template used in #1 above, using </a:t>
            </a:r>
            <a:r>
              <a:rPr lang="en-US" sz="2000" i="1" smtClean="0"/>
              <a:t>Template Designer</a:t>
            </a:r>
          </a:p>
          <a:p>
            <a:pPr marL="914400" lvl="1" indent="-457200" eaLnBrk="1" hangingPunct="1">
              <a:lnSpc>
                <a:spcPct val="70000"/>
              </a:lnSpc>
            </a:pPr>
            <a:r>
              <a:rPr lang="en-US" sz="1800" smtClean="0"/>
              <a:t>Modify some field colors / fonts, including for the overridden fields.  Re-run the report and verify that the changes only take effect for non-overridden fields.</a:t>
            </a:r>
          </a:p>
          <a:p>
            <a:pPr marL="914400" lvl="1" indent="-457200" eaLnBrk="1" hangingPunct="1">
              <a:lnSpc>
                <a:spcPct val="70000"/>
              </a:lnSpc>
            </a:pPr>
            <a:r>
              <a:rPr lang="en-US" sz="1800" smtClean="0"/>
              <a:t>Re-couple the overridden fields to the template, and re-run the report.</a:t>
            </a:r>
          </a:p>
          <a:p>
            <a:pPr marL="914400" lvl="1" indent="-457200" eaLnBrk="1" hangingPunct="1">
              <a:lnSpc>
                <a:spcPct val="70000"/>
              </a:lnSpc>
            </a:pPr>
            <a:r>
              <a:rPr lang="en-US" sz="1800" smtClean="0"/>
              <a:t>Add a field to the PageHeader section, and change the BackColor of that section</a:t>
            </a:r>
          </a:p>
          <a:p>
            <a:pPr marL="914400" lvl="1" indent="-457200" eaLnBrk="1" hangingPunct="1">
              <a:lnSpc>
                <a:spcPct val="70000"/>
              </a:lnSpc>
            </a:pPr>
            <a:r>
              <a:rPr lang="en-US" sz="1800" smtClean="0"/>
              <a:t>Open the report in the Designer and run it; is it as expected?</a:t>
            </a:r>
          </a:p>
          <a:p>
            <a:pPr marL="914400" lvl="1" indent="-457200" eaLnBrk="1" hangingPunct="1">
              <a:lnSpc>
                <a:spcPct val="70000"/>
              </a:lnSpc>
            </a:pPr>
            <a:r>
              <a:rPr lang="en-US" sz="1800" smtClean="0"/>
              <a:t>Remove the template class for the PageHeader section and then re-assign it.  Does the report run differently now?</a:t>
            </a:r>
          </a:p>
        </p:txBody>
      </p:sp>
      <p:sp>
        <p:nvSpPr>
          <p:cNvPr id="116738" name="Rectangle 2"/>
          <p:cNvSpPr>
            <a:spLocks noGrp="1" noChangeArrowheads="1"/>
          </p:cNvSpPr>
          <p:nvPr>
            <p:ph type="title"/>
          </p:nvPr>
        </p:nvSpPr>
        <p:spPr/>
        <p:txBody>
          <a:bodyPr/>
          <a:lstStyle/>
          <a:p>
            <a:pPr eaLnBrk="1" hangingPunct="1"/>
            <a:r>
              <a:rPr lang="en-US" smtClean="0"/>
              <a:t>Templates: Exercise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pPr eaLnBrk="1" hangingPunct="1">
              <a:buFont typeface="Webdings" pitchFamily="18" charset="2"/>
              <a:buNone/>
            </a:pPr>
            <a:r>
              <a:rPr lang="en-US" b="1" smtClean="0"/>
              <a:t>In this section you have learned how to:</a:t>
            </a:r>
          </a:p>
          <a:p>
            <a:pPr eaLnBrk="1" hangingPunct="1"/>
            <a:r>
              <a:rPr lang="en-US" smtClean="0"/>
              <a:t>Create and modify report page layouts using the QAD Reporting Framework’s Designer program</a:t>
            </a:r>
          </a:p>
          <a:p>
            <a:pPr eaLnBrk="1" hangingPunct="1"/>
            <a:r>
              <a:rPr lang="en-US" smtClean="0"/>
              <a:t>Use sub-reports to work with multi-table data sources</a:t>
            </a:r>
          </a:p>
          <a:p>
            <a:pPr eaLnBrk="1" hangingPunct="1"/>
            <a:r>
              <a:rPr lang="en-US" smtClean="0"/>
              <a:t>Add VBScript logic for dynamic layout modification</a:t>
            </a:r>
          </a:p>
          <a:p>
            <a:pPr eaLnBrk="1" hangingPunct="1"/>
            <a:r>
              <a:rPr lang="en-US" smtClean="0"/>
              <a:t>Use and create templates, allowing standardization and mass changes across reports</a:t>
            </a:r>
          </a:p>
        </p:txBody>
      </p:sp>
      <p:sp>
        <p:nvSpPr>
          <p:cNvPr id="6146" name="Rectangle 2"/>
          <p:cNvSpPr>
            <a:spLocks noGrp="1" noChangeArrowheads="1"/>
          </p:cNvSpPr>
          <p:nvPr>
            <p:ph type="title"/>
          </p:nvPr>
        </p:nvSpPr>
        <p:spPr/>
        <p:txBody>
          <a:bodyPr/>
          <a:lstStyle/>
          <a:p>
            <a:pPr eaLnBrk="1" hangingPunct="1"/>
            <a:r>
              <a:rPr lang="en-US" smtClean="0"/>
              <a:t>Summary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en-US" smtClean="0"/>
              <a:t>New, Open, Close, Save, Save As, Delete</a:t>
            </a:r>
          </a:p>
          <a:p>
            <a:pPr eaLnBrk="1" hangingPunct="1"/>
            <a:r>
              <a:rPr lang="en-US" smtClean="0"/>
              <a:t>Manager Form</a:t>
            </a:r>
          </a:p>
          <a:p>
            <a:pPr eaLnBrk="1" hangingPunct="1"/>
            <a:r>
              <a:rPr lang="en-US" smtClean="0"/>
              <a:t>Preview</a:t>
            </a:r>
          </a:p>
          <a:p>
            <a:pPr eaLnBrk="1" hangingPunct="1"/>
            <a:r>
              <a:rPr lang="en-US" smtClean="0"/>
              <a:t>Edit Report Definition Form and Validation Tool</a:t>
            </a:r>
          </a:p>
          <a:p>
            <a:pPr eaLnBrk="1" hangingPunct="1"/>
            <a:r>
              <a:rPr lang="en-US" smtClean="0"/>
              <a:t>About Form, with discussion of designer version issues</a:t>
            </a:r>
          </a:p>
          <a:p>
            <a:pPr eaLnBrk="1" hangingPunct="1"/>
            <a:r>
              <a:rPr lang="en-US" smtClean="0"/>
              <a:t>Actions Tab</a:t>
            </a:r>
          </a:p>
          <a:p>
            <a:pPr lvl="1" eaLnBrk="1" hangingPunct="1"/>
            <a:r>
              <a:rPr lang="en-US" smtClean="0"/>
              <a:t>Metadata export</a:t>
            </a:r>
          </a:p>
          <a:p>
            <a:pPr lvl="1" eaLnBrk="1" hangingPunct="1"/>
            <a:r>
              <a:rPr lang="en-US" smtClean="0"/>
              <a:t>Data export/import</a:t>
            </a:r>
          </a:p>
          <a:p>
            <a:pPr eaLnBrk="1" hangingPunct="1"/>
            <a:endParaRPr lang="en-US" smtClean="0"/>
          </a:p>
        </p:txBody>
      </p:sp>
      <p:sp>
        <p:nvSpPr>
          <p:cNvPr id="5122" name="Rectangle 2"/>
          <p:cNvSpPr>
            <a:spLocks noGrp="1" noChangeArrowheads="1"/>
          </p:cNvSpPr>
          <p:nvPr>
            <p:ph type="title"/>
          </p:nvPr>
        </p:nvSpPr>
        <p:spPr/>
        <p:txBody>
          <a:bodyPr/>
          <a:lstStyle/>
          <a:p>
            <a:pPr eaLnBrk="1" hangingPunct="1"/>
            <a:r>
              <a:rPr lang="en-US" smtClean="0"/>
              <a:t>Toolbar Functions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Grp="1" noChangeArrowheads="1"/>
          </p:cNvSpPr>
          <p:nvPr>
            <p:ph idx="1"/>
          </p:nvPr>
        </p:nvSpPr>
        <p:spPr/>
        <p:txBody>
          <a:bodyPr/>
          <a:lstStyle/>
          <a:p>
            <a:r>
              <a:rPr lang="en-US" smtClean="0"/>
              <a:t>Click New to run the New Report Wizard…</a:t>
            </a:r>
          </a:p>
        </p:txBody>
      </p:sp>
      <p:sp>
        <p:nvSpPr>
          <p:cNvPr id="90114" name="Rectangle 2"/>
          <p:cNvSpPr>
            <a:spLocks noGrp="1" noChangeArrowheads="1"/>
          </p:cNvSpPr>
          <p:nvPr>
            <p:ph type="title"/>
          </p:nvPr>
        </p:nvSpPr>
        <p:spPr/>
        <p:txBody>
          <a:bodyPr/>
          <a:lstStyle/>
          <a:p>
            <a:r>
              <a:rPr lang="en-US" smtClean="0"/>
              <a:t>Using Report Wizard</a:t>
            </a:r>
          </a:p>
        </p:txBody>
      </p:sp>
      <p:grpSp>
        <p:nvGrpSpPr>
          <p:cNvPr id="7" name="Group 6"/>
          <p:cNvGrpSpPr/>
          <p:nvPr/>
        </p:nvGrpSpPr>
        <p:grpSpPr>
          <a:xfrm>
            <a:off x="315795" y="1524000"/>
            <a:ext cx="8496300" cy="4552950"/>
            <a:chOff x="457200" y="2057400"/>
            <a:chExt cx="8496300" cy="4552950"/>
          </a:xfrm>
        </p:grpSpPr>
        <p:pic>
          <p:nvPicPr>
            <p:cNvPr id="90117" name="Picture 5"/>
            <p:cNvPicPr>
              <a:picLocks noChangeAspect="1" noChangeArrowheads="1"/>
            </p:cNvPicPr>
            <p:nvPr/>
          </p:nvPicPr>
          <p:blipFill>
            <a:blip r:embed="rId3" cstate="print"/>
            <a:srcRect/>
            <a:stretch>
              <a:fillRect/>
            </a:stretch>
          </p:blipFill>
          <p:spPr bwMode="auto">
            <a:xfrm>
              <a:off x="3124200" y="2057400"/>
              <a:ext cx="5829300" cy="4552950"/>
            </a:xfrm>
            <a:prstGeom prst="rect">
              <a:avLst/>
            </a:prstGeom>
            <a:noFill/>
            <a:ln w="9525" algn="ctr">
              <a:noFill/>
              <a:miter lim="800000"/>
              <a:headEnd/>
              <a:tailEnd/>
            </a:ln>
            <a:effectLst/>
          </p:spPr>
        </p:pic>
        <p:pic>
          <p:nvPicPr>
            <p:cNvPr id="90118" name="Picture 6"/>
            <p:cNvPicPr>
              <a:picLocks noChangeAspect="1" noChangeArrowheads="1"/>
            </p:cNvPicPr>
            <p:nvPr/>
          </p:nvPicPr>
          <p:blipFill>
            <a:blip r:embed="rId4" cstate="print"/>
            <a:srcRect/>
            <a:stretch>
              <a:fillRect/>
            </a:stretch>
          </p:blipFill>
          <p:spPr bwMode="auto">
            <a:xfrm>
              <a:off x="457200" y="2057400"/>
              <a:ext cx="2571750" cy="619125"/>
            </a:xfrm>
            <a:prstGeom prst="rect">
              <a:avLst/>
            </a:prstGeom>
            <a:noFill/>
            <a:ln w="9525" algn="ctr">
              <a:noFill/>
              <a:miter lim="800000"/>
              <a:headEnd/>
              <a:tailEnd/>
            </a:ln>
            <a:effectLst/>
          </p:spPr>
        </p:pic>
        <p:sp>
          <p:nvSpPr>
            <p:cNvPr id="90122" name="Oval 10"/>
            <p:cNvSpPr>
              <a:spLocks noChangeArrowheads="1"/>
            </p:cNvSpPr>
            <p:nvPr/>
          </p:nvSpPr>
          <p:spPr bwMode="auto">
            <a:xfrm>
              <a:off x="1752600" y="2286000"/>
              <a:ext cx="685800" cy="381000"/>
            </a:xfrm>
            <a:prstGeom prst="ellipse">
              <a:avLst/>
            </a:prstGeom>
            <a:noFill/>
            <a:ln w="38100"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Report Wizard: Select Report Resource</a:t>
            </a:r>
          </a:p>
        </p:txBody>
      </p:sp>
      <p:pic>
        <p:nvPicPr>
          <p:cNvPr id="89092" name="Picture 4"/>
          <p:cNvPicPr>
            <a:picLocks noChangeAspect="1" noChangeArrowheads="1"/>
          </p:cNvPicPr>
          <p:nvPr/>
        </p:nvPicPr>
        <p:blipFill>
          <a:blip r:embed="rId3" cstate="print"/>
          <a:srcRect/>
          <a:stretch>
            <a:fillRect/>
          </a:stretch>
        </p:blipFill>
        <p:spPr bwMode="auto">
          <a:xfrm>
            <a:off x="1655978" y="1295400"/>
            <a:ext cx="5829300" cy="4552950"/>
          </a:xfrm>
          <a:prstGeom prst="rect">
            <a:avLst/>
          </a:prstGeom>
          <a:noFill/>
          <a:ln w="9525" algn="ctr">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Report Wizard: Select Template</a:t>
            </a:r>
          </a:p>
        </p:txBody>
      </p:sp>
      <p:pic>
        <p:nvPicPr>
          <p:cNvPr id="91140" name="Picture 4"/>
          <p:cNvPicPr>
            <a:picLocks noChangeAspect="1" noChangeArrowheads="1"/>
          </p:cNvPicPr>
          <p:nvPr/>
        </p:nvPicPr>
        <p:blipFill>
          <a:blip r:embed="rId3" cstate="print"/>
          <a:srcRect/>
          <a:stretch>
            <a:fillRect/>
          </a:stretch>
        </p:blipFill>
        <p:spPr bwMode="auto">
          <a:xfrm>
            <a:off x="1657154" y="1295400"/>
            <a:ext cx="5829300" cy="4552950"/>
          </a:xfrm>
          <a:prstGeom prst="rect">
            <a:avLst/>
          </a:prstGeom>
          <a:noFill/>
          <a:ln w="9525" algn="ctr">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mtClean="0"/>
              <a:t>Report Wizard: Select Data Source</a:t>
            </a:r>
          </a:p>
        </p:txBody>
      </p:sp>
      <p:pic>
        <p:nvPicPr>
          <p:cNvPr id="93188" name="Picture 4"/>
          <p:cNvPicPr>
            <a:picLocks noChangeAspect="1" noChangeArrowheads="1"/>
          </p:cNvPicPr>
          <p:nvPr/>
        </p:nvPicPr>
        <p:blipFill>
          <a:blip r:embed="rId3" cstate="print"/>
          <a:srcRect/>
          <a:stretch>
            <a:fillRect/>
          </a:stretch>
        </p:blipFill>
        <p:spPr bwMode="auto">
          <a:xfrm>
            <a:off x="1656370" y="1295400"/>
            <a:ext cx="5829300" cy="4552950"/>
          </a:xfrm>
          <a:prstGeom prst="rect">
            <a:avLst/>
          </a:prstGeom>
          <a:noFill/>
          <a:ln w="9525" algn="ctr">
            <a:noFill/>
            <a:miter lim="800000"/>
            <a:headEnd/>
            <a:tailEnd/>
          </a:ln>
          <a:effectLst/>
        </p:spPr>
      </p:pic>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2549</TotalTime>
  <Words>5572</Words>
  <Application>Microsoft Office PowerPoint</Application>
  <PresentationFormat>On-screen Show (4:3)</PresentationFormat>
  <Paragraphs>513</Paragraphs>
  <Slides>44</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Tahoma</vt:lpstr>
      <vt:lpstr>Arial</vt:lpstr>
      <vt:lpstr>Webdings</vt:lpstr>
      <vt:lpstr>Times New Roman</vt:lpstr>
      <vt:lpstr>Courier New</vt:lpstr>
      <vt:lpstr>SimSun</vt:lpstr>
      <vt:lpstr>1_EX06PP_template</vt:lpstr>
      <vt:lpstr>QAD 2010 Template</vt:lpstr>
      <vt:lpstr>Development Using Designer</vt:lpstr>
      <vt:lpstr>Session Objectives</vt:lpstr>
      <vt:lpstr>Report Designer Program</vt:lpstr>
      <vt:lpstr>Using Report Resource Designer</vt:lpstr>
      <vt:lpstr>Toolbar Functions</vt:lpstr>
      <vt:lpstr>Using Report Wizard</vt:lpstr>
      <vt:lpstr>Report Wizard: Select Report Resource</vt:lpstr>
      <vt:lpstr>Report Wizard: Select Template</vt:lpstr>
      <vt:lpstr>Report Wizard: Select Data Source</vt:lpstr>
      <vt:lpstr>Report Wizard: Select Layout Step</vt:lpstr>
      <vt:lpstr>Report Wizard: Select Fields  (Column Layout)</vt:lpstr>
      <vt:lpstr>Report Wizard: Select Fields  (Column Layout, Groups)</vt:lpstr>
      <vt:lpstr>Report Wizard: Select Fields  (Label Layout)</vt:lpstr>
      <vt:lpstr>Report Wizard: Summary</vt:lpstr>
      <vt:lpstr>Manually Working With Layout</vt:lpstr>
      <vt:lpstr>General Layout Concepts</vt:lpstr>
      <vt:lpstr>Primary Tool Bar</vt:lpstr>
      <vt:lpstr>Secondary Tool Bar</vt:lpstr>
      <vt:lpstr>Reports Tab</vt:lpstr>
      <vt:lpstr>Data Tab</vt:lpstr>
      <vt:lpstr>Controls Tab</vt:lpstr>
      <vt:lpstr>Properties Window</vt:lpstr>
      <vt:lpstr>Using Properties Window</vt:lpstr>
      <vt:lpstr>Translated Labels</vt:lpstr>
      <vt:lpstr>Number-to-Word Translator</vt:lpstr>
      <vt:lpstr>Exercise</vt:lpstr>
      <vt:lpstr>Sub-Reports</vt:lpstr>
      <vt:lpstr>Creating Sub-Reports</vt:lpstr>
      <vt:lpstr>Using Sub-Reports: Tips</vt:lpstr>
      <vt:lpstr>Sub-Reports: Exercise</vt:lpstr>
      <vt:lpstr>VBScript Logic</vt:lpstr>
      <vt:lpstr>VBScript Examples</vt:lpstr>
      <vt:lpstr>VBScript: Exercise</vt:lpstr>
      <vt:lpstr>Report Templates</vt:lpstr>
      <vt:lpstr>Template Behavior</vt:lpstr>
      <vt:lpstr>Template Designer</vt:lpstr>
      <vt:lpstr>Using Template Designer</vt:lpstr>
      <vt:lpstr>Applying Templates to Report Designs</vt:lpstr>
      <vt:lpstr>Class Property</vt:lpstr>
      <vt:lpstr>Overriding Template Attributes</vt:lpstr>
      <vt:lpstr>Template Process Development Guidelines</vt:lpstr>
      <vt:lpstr>Special Template for Browse Reports</vt:lpstr>
      <vt:lpstr>Templates: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mdf</cp:lastModifiedBy>
  <cp:revision>153</cp:revision>
  <dcterms:created xsi:type="dcterms:W3CDTF">2009-06-03T18:07:02Z</dcterms:created>
  <dcterms:modified xsi:type="dcterms:W3CDTF">2011-01-14T22:14:32Z</dcterms:modified>
</cp:coreProperties>
</file>