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Default Extension="emf" ContentType="image/x-emf"/>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685" r:id="rId2"/>
  </p:sldMasterIdLst>
  <p:notesMasterIdLst>
    <p:notesMasterId r:id="rId45"/>
  </p:notesMasterIdLst>
  <p:sldIdLst>
    <p:sldId id="256" r:id="rId3"/>
    <p:sldId id="262" r:id="rId4"/>
    <p:sldId id="263" r:id="rId5"/>
    <p:sldId id="259" r:id="rId6"/>
    <p:sldId id="258" r:id="rId7"/>
    <p:sldId id="298" r:id="rId8"/>
    <p:sldId id="293" r:id="rId9"/>
    <p:sldId id="306" r:id="rId10"/>
    <p:sldId id="302" r:id="rId11"/>
    <p:sldId id="304" r:id="rId12"/>
    <p:sldId id="303" r:id="rId13"/>
    <p:sldId id="305" r:id="rId14"/>
    <p:sldId id="265" r:id="rId15"/>
    <p:sldId id="269" r:id="rId16"/>
    <p:sldId id="291" r:id="rId17"/>
    <p:sldId id="274" r:id="rId18"/>
    <p:sldId id="275" r:id="rId19"/>
    <p:sldId id="276" r:id="rId20"/>
    <p:sldId id="277" r:id="rId21"/>
    <p:sldId id="278" r:id="rId22"/>
    <p:sldId id="279" r:id="rId23"/>
    <p:sldId id="280" r:id="rId24"/>
    <p:sldId id="281" r:id="rId25"/>
    <p:sldId id="282" r:id="rId26"/>
    <p:sldId id="285" r:id="rId27"/>
    <p:sldId id="286" r:id="rId28"/>
    <p:sldId id="290" r:id="rId29"/>
    <p:sldId id="268" r:id="rId30"/>
    <p:sldId id="299" r:id="rId31"/>
    <p:sldId id="267" r:id="rId32"/>
    <p:sldId id="300" r:id="rId33"/>
    <p:sldId id="272" r:id="rId34"/>
    <p:sldId id="270" r:id="rId35"/>
    <p:sldId id="301" r:id="rId36"/>
    <p:sldId id="294" r:id="rId37"/>
    <p:sldId id="295" r:id="rId38"/>
    <p:sldId id="296" r:id="rId39"/>
    <p:sldId id="297" r:id="rId40"/>
    <p:sldId id="309" r:id="rId41"/>
    <p:sldId id="308" r:id="rId42"/>
    <p:sldId id="310" r:id="rId43"/>
    <p:sldId id="264" r:id="rId44"/>
  </p:sldIdLst>
  <p:sldSz cx="9144000" cy="6858000" type="screen4x3"/>
  <p:notesSz cx="6858000" cy="9144000"/>
  <p:defaultTextStyle>
    <a:defPPr>
      <a:defRPr lang="en-US"/>
    </a:defPPr>
    <a:lvl1pPr algn="r" rtl="0" fontAlgn="base">
      <a:spcBef>
        <a:spcPct val="0"/>
      </a:spcBef>
      <a:spcAft>
        <a:spcPct val="0"/>
      </a:spcAft>
      <a:defRPr sz="2800" kern="1200">
        <a:solidFill>
          <a:schemeClr val="tx1"/>
        </a:solidFill>
        <a:latin typeface="Tahoma" pitchFamily="34" charset="0"/>
        <a:ea typeface="+mn-ea"/>
        <a:cs typeface="+mn-cs"/>
      </a:defRPr>
    </a:lvl1pPr>
    <a:lvl2pPr marL="457200" algn="r" rtl="0" fontAlgn="base">
      <a:spcBef>
        <a:spcPct val="0"/>
      </a:spcBef>
      <a:spcAft>
        <a:spcPct val="0"/>
      </a:spcAft>
      <a:defRPr sz="2800" kern="1200">
        <a:solidFill>
          <a:schemeClr val="tx1"/>
        </a:solidFill>
        <a:latin typeface="Tahoma" pitchFamily="34" charset="0"/>
        <a:ea typeface="+mn-ea"/>
        <a:cs typeface="+mn-cs"/>
      </a:defRPr>
    </a:lvl2pPr>
    <a:lvl3pPr marL="914400" algn="r" rtl="0" fontAlgn="base">
      <a:spcBef>
        <a:spcPct val="0"/>
      </a:spcBef>
      <a:spcAft>
        <a:spcPct val="0"/>
      </a:spcAft>
      <a:defRPr sz="2800" kern="1200">
        <a:solidFill>
          <a:schemeClr val="tx1"/>
        </a:solidFill>
        <a:latin typeface="Tahoma" pitchFamily="34" charset="0"/>
        <a:ea typeface="+mn-ea"/>
        <a:cs typeface="+mn-cs"/>
      </a:defRPr>
    </a:lvl3pPr>
    <a:lvl4pPr marL="1371600" algn="r" rtl="0" fontAlgn="base">
      <a:spcBef>
        <a:spcPct val="0"/>
      </a:spcBef>
      <a:spcAft>
        <a:spcPct val="0"/>
      </a:spcAft>
      <a:defRPr sz="2800" kern="1200">
        <a:solidFill>
          <a:schemeClr val="tx1"/>
        </a:solidFill>
        <a:latin typeface="Tahoma" pitchFamily="34" charset="0"/>
        <a:ea typeface="+mn-ea"/>
        <a:cs typeface="+mn-cs"/>
      </a:defRPr>
    </a:lvl4pPr>
    <a:lvl5pPr marL="1828800" algn="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620" autoAdjust="0"/>
    <p:restoredTop sz="72343" autoAdjust="0"/>
  </p:normalViewPr>
  <p:slideViewPr>
    <p:cSldViewPr>
      <p:cViewPr varScale="1">
        <p:scale>
          <a:sx n="89" d="100"/>
          <a:sy n="89" d="100"/>
        </p:scale>
        <p:origin x="-948" y="-108"/>
      </p:cViewPr>
      <p:guideLst>
        <p:guide orient="horz" pos="2160"/>
        <p:guide pos="2880"/>
      </p:guideLst>
    </p:cSldViewPr>
  </p:slideViewPr>
  <p:outlineViewPr>
    <p:cViewPr>
      <p:scale>
        <a:sx n="33" d="100"/>
        <a:sy n="33" d="100"/>
      </p:scale>
      <p:origin x="0" y="0"/>
    </p:cViewPr>
    <p:sldLst>
      <p:sld r:id="rId1" collapse="1"/>
      <p:sld r:id="rId2" collapse="1"/>
      <p:sld r:id="rId3" collapse="1"/>
      <p:sld r:id="rId4" collapse="1"/>
      <p:sld r:id="rId5" collapse="1"/>
      <p:sld r:id="rId6" collapse="1"/>
      <p:sld r:id="rId7" collapse="1"/>
      <p:sld r:id="rId8" collapse="1"/>
      <p:sld r:id="rId9" collapse="1"/>
      <p:sld r:id="rId10" collapse="1"/>
    </p:sldLst>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theme" Target="theme/theme1.xml"/><Relationship Id="rId8" Type="http://schemas.openxmlformats.org/officeDocument/2006/relationships/slide" Target="slides/slide6.xml"/></Relationships>
</file>

<file path=ppt/_rels/viewProps.xml.rels><?xml version="1.0" encoding="UTF-8" standalone="yes"?>
<Relationships xmlns="http://schemas.openxmlformats.org/package/2006/relationships"><Relationship Id="rId8" Type="http://schemas.openxmlformats.org/officeDocument/2006/relationships/slide" Target="slides/slide38.xml"/><Relationship Id="rId3" Type="http://schemas.openxmlformats.org/officeDocument/2006/relationships/slide" Target="slides/slide27.xml"/><Relationship Id="rId7" Type="http://schemas.openxmlformats.org/officeDocument/2006/relationships/slide" Target="slides/slide36.xml"/><Relationship Id="rId2" Type="http://schemas.openxmlformats.org/officeDocument/2006/relationships/slide" Target="slides/slide26.xml"/><Relationship Id="rId1" Type="http://schemas.openxmlformats.org/officeDocument/2006/relationships/slide" Target="slides/slide19.xml"/><Relationship Id="rId6" Type="http://schemas.openxmlformats.org/officeDocument/2006/relationships/slide" Target="slides/slide35.xml"/><Relationship Id="rId5" Type="http://schemas.openxmlformats.org/officeDocument/2006/relationships/slide" Target="slides/slide33.xml"/><Relationship Id="rId10" Type="http://schemas.openxmlformats.org/officeDocument/2006/relationships/slide" Target="slides/slide42.xml"/><Relationship Id="rId4" Type="http://schemas.openxmlformats.org/officeDocument/2006/relationships/slide" Target="slides/slide28.xml"/><Relationship Id="rId9" Type="http://schemas.openxmlformats.org/officeDocument/2006/relationships/slide" Target="slides/slide4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latin typeface="Arial" charset="0"/>
              </a:defRPr>
            </a:lvl1pPr>
          </a:lstStyle>
          <a:p>
            <a:pPr>
              <a:defRPr/>
            </a:pPr>
            <a:endParaRPr lang="en-US"/>
          </a:p>
        </p:txBody>
      </p:sp>
      <p:sp>
        <p:nvSpPr>
          <p:cNvPr id="10243"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pPr>
              <a:defRPr/>
            </a:pPr>
            <a:endParaRPr lang="en-US"/>
          </a:p>
        </p:txBody>
      </p:sp>
      <p:sp>
        <p:nvSpPr>
          <p:cNvPr id="1126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10245"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0246"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atin typeface="Arial" charset="0"/>
              </a:defRPr>
            </a:lvl1pPr>
          </a:lstStyle>
          <a:p>
            <a:pPr>
              <a:defRPr/>
            </a:pPr>
            <a:endParaRPr lang="en-US"/>
          </a:p>
        </p:txBody>
      </p:sp>
      <p:sp>
        <p:nvSpPr>
          <p:cNvPr id="10247"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defRPr>
            </a:lvl1pPr>
          </a:lstStyle>
          <a:p>
            <a:pPr>
              <a:defRPr/>
            </a:pPr>
            <a:fld id="{D76C1A04-901F-41DE-A7F5-721DD0344E10}"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a:spLocks noGrp="1" noChangeArrowheads="1"/>
          </p:cNvSpPr>
          <p:nvPr>
            <p:ph type="sldNum" sz="quarter" idx="5"/>
          </p:nvPr>
        </p:nvSpPr>
        <p:spPr>
          <a:noFill/>
        </p:spPr>
        <p:txBody>
          <a:bodyPr/>
          <a:lstStyle/>
          <a:p>
            <a:fld id="{8909A233-F891-4B6E-A324-824CC187C4D1}" type="slidenum">
              <a:rPr lang="en-US" smtClean="0"/>
              <a:pPr/>
              <a:t>1</a:t>
            </a:fld>
            <a:endParaRPr lang="en-US" smtClean="0"/>
          </a:p>
        </p:txBody>
      </p:sp>
      <p:sp>
        <p:nvSpPr>
          <p:cNvPr id="12291" name="Rectangle 2"/>
          <p:cNvSpPr>
            <a:spLocks noGrp="1" noRot="1" noChangeAspect="1" noChangeArrowheads="1" noTextEdit="1"/>
          </p:cNvSpPr>
          <p:nvPr>
            <p:ph type="sldImg"/>
          </p:nvPr>
        </p:nvSpPr>
        <p:spPr>
          <a:ln/>
        </p:spPr>
      </p:sp>
      <p:sp>
        <p:nvSpPr>
          <p:cNvPr id="1229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Rot="1" noChangeAspect="1" noChangeArrowheads="1" noTextEdit="1"/>
          </p:cNvSpPr>
          <p:nvPr>
            <p:ph type="sldImg"/>
          </p:nvPr>
        </p:nvSpPr>
        <p:spPr>
          <a:ln/>
        </p:spPr>
      </p:sp>
      <p:sp>
        <p:nvSpPr>
          <p:cNvPr id="105475" name="Rectangle 3"/>
          <p:cNvSpPr>
            <a:spLocks noGrp="1" noChangeArrowheads="1"/>
          </p:cNvSpPr>
          <p:nvPr>
            <p:ph type="body" idx="1"/>
          </p:nvPr>
        </p:nvSpPr>
        <p:spPr>
          <a:noFill/>
          <a:ln/>
        </p:spPr>
        <p:txBody>
          <a:bodyPr/>
          <a:lstStyle/>
          <a:p>
            <a:r>
              <a:rPr lang="en-US" smtClean="0"/>
              <a:t>Use Settings (Report Settings window) to customize how certain elements of data will be displayed in the rendered report. In the Filter screen, click Settings on the toolbar to bring up the Report Settings dialog box.</a:t>
            </a:r>
          </a:p>
          <a:p>
            <a:pPr>
              <a:spcBef>
                <a:spcPts val="400"/>
              </a:spcBef>
            </a:pPr>
            <a:r>
              <a:rPr lang="en-US" smtClean="0"/>
              <a:t>Under the </a:t>
            </a:r>
            <a:r>
              <a:rPr lang="en-US" b="1" smtClean="0"/>
              <a:t>General</a:t>
            </a:r>
            <a:r>
              <a:rPr lang="en-US" smtClean="0"/>
              <a:t> tab, specify whether to display search criteria in the report, and if yes, whether to display this information in the report header or footer. Under the </a:t>
            </a:r>
            <a:r>
              <a:rPr lang="en-US" b="1" smtClean="0">
                <a:effectLst>
                  <a:outerShdw blurRad="38100" dist="38100" dir="2700000" algn="tl">
                    <a:srgbClr val="C0C0C0"/>
                  </a:outerShdw>
                </a:effectLst>
              </a:rPr>
              <a:t>Date</a:t>
            </a:r>
            <a:r>
              <a:rPr lang="en-US" smtClean="0"/>
              <a:t> tab, select a format for the dates to be displayed in the report and specify a date separator. You can see a sample of the date format you specify at the bottom of the dialog box. Under the </a:t>
            </a:r>
            <a:r>
              <a:rPr lang="en-US" b="1" smtClean="0"/>
              <a:t>Decimal</a:t>
            </a:r>
            <a:r>
              <a:rPr lang="en-US" smtClean="0"/>
              <a:t> tab, specify how numbers will be displayed in the report, including decimal separator, decimal digits, grouping separator, and grouping format. A sample number is displayed at the bottom of the dialog box. (Goes to system defaults, but you can over-ride those defaults here.)</a:t>
            </a:r>
          </a:p>
          <a:p>
            <a:pPr>
              <a:spcBef>
                <a:spcPts val="400"/>
              </a:spcBef>
            </a:pPr>
            <a:endParaRPr lang="en-US" smtClean="0"/>
          </a:p>
          <a:p>
            <a:pPr>
              <a:spcBef>
                <a:spcPts val="400"/>
              </a:spcBef>
            </a:pPr>
            <a:r>
              <a:rPr lang="en-US" smtClean="0"/>
              <a:t>These settings are not saved: you can just use these on the fly at run-time.</a:t>
            </a:r>
          </a:p>
          <a:p>
            <a:pPr>
              <a:spcBef>
                <a:spcPts val="400"/>
              </a:spcBef>
            </a:pPr>
            <a:endParaRPr lang="en-US" smtClean="0"/>
          </a:p>
          <a:p>
            <a:pPr>
              <a:spcBef>
                <a:spcPts val="400"/>
              </a:spcBef>
            </a:pPr>
            <a:endParaRPr lang="en-US" smtClean="0"/>
          </a:p>
          <a:p>
            <a:pPr>
              <a:spcBef>
                <a:spcPts val="400"/>
              </a:spcBef>
            </a:pPr>
            <a:endParaRPr lang="en-US" smtClean="0"/>
          </a:p>
          <a:p>
            <a:pPr>
              <a:spcBef>
                <a:spcPts val="400"/>
              </a:spcBef>
            </a:pPr>
            <a:endParaRPr lang="en-US" smtClean="0"/>
          </a:p>
          <a:p>
            <a:endParaRPr lang="en-US" smtClean="0"/>
          </a:p>
          <a:p>
            <a:endParaRPr lang="en-US" smtClean="0"/>
          </a:p>
          <a:p>
            <a:endParaRPr lang="en-US" smtClean="0"/>
          </a:p>
          <a:p>
            <a:endParaRPr lang="en-US" smtClean="0"/>
          </a:p>
          <a:p>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Rot="1" noChangeAspect="1" noChangeArrowheads="1" noTextEdit="1"/>
          </p:cNvSpPr>
          <p:nvPr>
            <p:ph type="sldImg"/>
          </p:nvPr>
        </p:nvSpPr>
        <p:spPr>
          <a:ln/>
        </p:spPr>
      </p:sp>
      <p:sp>
        <p:nvSpPr>
          <p:cNvPr id="103427" name="Rectangle 3"/>
          <p:cNvSpPr>
            <a:spLocks noGrp="1" noChangeArrowheads="1"/>
          </p:cNvSpPr>
          <p:nvPr>
            <p:ph type="body" idx="1"/>
          </p:nvPr>
        </p:nvSpPr>
        <p:spPr>
          <a:noFill/>
          <a:ln/>
        </p:spPr>
        <p:txBody>
          <a:bodyPr/>
          <a:lstStyle/>
          <a:p>
            <a:pPr>
              <a:spcBef>
                <a:spcPts val="400"/>
              </a:spcBef>
            </a:pPr>
            <a:r>
              <a:rPr lang="en-US" b="1" smtClean="0"/>
              <a:t>Document</a:t>
            </a:r>
            <a:r>
              <a:rPr lang="en-US" smtClean="0"/>
              <a:t>: The report is displayed in the Report Viewer window. </a:t>
            </a:r>
          </a:p>
          <a:p>
            <a:pPr>
              <a:spcBef>
                <a:spcPts val="400"/>
              </a:spcBef>
            </a:pPr>
            <a:r>
              <a:rPr lang="en-US" b="1" smtClean="0"/>
              <a:t>Excel</a:t>
            </a:r>
            <a:r>
              <a:rPr lang="en-US" smtClean="0"/>
              <a:t>: The report is generated in Microsoft Excel format. You can save the file and open it in the Report Viewer window.</a:t>
            </a:r>
          </a:p>
          <a:p>
            <a:pPr>
              <a:spcBef>
                <a:spcPts val="400"/>
              </a:spcBef>
            </a:pPr>
            <a:r>
              <a:rPr lang="en-US" b="1" smtClean="0"/>
              <a:t>PDF</a:t>
            </a:r>
            <a:r>
              <a:rPr lang="en-US" smtClean="0"/>
              <a:t>: The report is generated in PDF format. You can save the file and open it in the Report Viewer window. </a:t>
            </a:r>
          </a:p>
          <a:p>
            <a:pPr>
              <a:spcBef>
                <a:spcPts val="400"/>
              </a:spcBef>
            </a:pPr>
            <a:endParaRPr lang="en-US" smtClean="0"/>
          </a:p>
          <a:p>
            <a:pPr>
              <a:spcBef>
                <a:spcPts val="400"/>
              </a:spcBef>
            </a:pPr>
            <a:endParaRPr lang="en-US" smtClean="0"/>
          </a:p>
          <a:p>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Rot="1" noChangeAspect="1" noChangeArrowheads="1" noTextEdit="1"/>
          </p:cNvSpPr>
          <p:nvPr>
            <p:ph type="sldImg"/>
          </p:nvPr>
        </p:nvSpPr>
        <p:spPr>
          <a:ln/>
        </p:spPr>
      </p:sp>
      <p:sp>
        <p:nvSpPr>
          <p:cNvPr id="107523" name="Rectangle 3"/>
          <p:cNvSpPr>
            <a:spLocks noGrp="1" noChangeArrowheads="1"/>
          </p:cNvSpPr>
          <p:nvPr>
            <p:ph type="body" idx="1"/>
          </p:nvPr>
        </p:nvSpPr>
        <p:spPr>
          <a:noFill/>
          <a:ln/>
        </p:spPr>
        <p:txBody>
          <a:bodyPr/>
          <a:lstStyle/>
          <a:p>
            <a:r>
              <a:rPr lang="en-US" b="1" smtClean="0"/>
              <a:t>Batch ID</a:t>
            </a:r>
            <a:r>
              <a:rPr lang="en-US" i="1" smtClean="0"/>
              <a:t> -- </a:t>
            </a:r>
            <a:r>
              <a:rPr lang="en-US" smtClean="0"/>
              <a:t>Specify the batch ID for the scheduled report. The batch ID is created by the administrator in Batch ID Maintenance (36.14.1) and determines when and how often the report will be run on the report server. (Specifies which batch to run it in.) (You first have to have a Batch ID created…)</a:t>
            </a:r>
          </a:p>
          <a:p>
            <a:r>
              <a:rPr lang="en-US" b="1" smtClean="0"/>
              <a:t>Printer</a:t>
            </a:r>
            <a:r>
              <a:rPr lang="en-US" smtClean="0"/>
              <a:t>  -- If you want to have the scheduled report printed, specify a printer to send the report to. Printers are set up for the report server by the administrator in Printer Setup Maintenance (36.13.2). (You can have it printed, saved to a PDF file, or both.)</a:t>
            </a:r>
            <a:endParaRPr lang="en-US" i="1" smtClean="0"/>
          </a:p>
          <a:p>
            <a:r>
              <a:rPr lang="en-US" b="1" smtClean="0"/>
              <a:t>E-Mail </a:t>
            </a:r>
            <a:r>
              <a:rPr lang="en-US" smtClean="0"/>
              <a:t> -- Enter e-mail addresses or Inbox user IDs you want to have scheduled report notifications sent to. Separate multiple entries with commas. (Will send a message to the QAD .NET UI’s InBox.)</a:t>
            </a:r>
            <a:endParaRPr lang="en-US" i="1" smtClean="0"/>
          </a:p>
          <a:p>
            <a:r>
              <a:rPr lang="en-US" b="1" smtClean="0"/>
              <a:t>Save Report Output</a:t>
            </a:r>
            <a:r>
              <a:rPr lang="en-US" smtClean="0"/>
              <a:t> -- Select this option if you want the report server to send the scheduled report output file to the document service. (Scheduled Report History File will indicate path to the generated PDF.)</a:t>
            </a:r>
            <a:endParaRPr lang="en-US" i="1" smtClean="0"/>
          </a:p>
          <a:p>
            <a:r>
              <a:rPr lang="en-US" b="1" smtClean="0"/>
              <a:t>Run Once</a:t>
            </a:r>
            <a:r>
              <a:rPr lang="en-US" smtClean="0"/>
              <a:t> -- Select this option if you want to mark the scheduled report as non-permanent. A non-permanent scheduled report will run only once with the next batch run, regardless how many times the associated batch is scheduled to run. A permanent scheduled report will run every time the batch is run.</a:t>
            </a:r>
          </a:p>
          <a:p>
            <a:r>
              <a:rPr lang="en-US" smtClean="0"/>
              <a:t>(After the first run, the report is removed from the list of reports that are run.)</a:t>
            </a:r>
            <a:endParaRPr lang="en-US" i="1" smtClean="0"/>
          </a:p>
          <a:p>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fld id="{1FA1CD5A-FF93-4E0D-BB8B-42AFE171824D}" type="slidenum">
              <a:rPr lang="en-US" sz="1200">
                <a:latin typeface="Arial" charset="0"/>
              </a:rPr>
              <a:pPr/>
              <a:t>13</a:t>
            </a:fld>
            <a:endParaRPr lang="en-US" sz="1200">
              <a:latin typeface="Arial" charset="0"/>
            </a:endParaRPr>
          </a:p>
        </p:txBody>
      </p:sp>
      <p:sp>
        <p:nvSpPr>
          <p:cNvPr id="32771" name="Rectangle 2"/>
          <p:cNvSpPr>
            <a:spLocks noGrp="1" noRot="1" noChangeAspect="1" noChangeArrowheads="1" noTextEdit="1"/>
          </p:cNvSpPr>
          <p:nvPr>
            <p:ph type="sldImg"/>
          </p:nvPr>
        </p:nvSpPr>
        <p:spPr>
          <a:ln/>
        </p:spPr>
      </p:sp>
      <p:sp>
        <p:nvSpPr>
          <p:cNvPr id="32772" name="Rectangle 3"/>
          <p:cNvSpPr>
            <a:spLocks noGrp="1" noChangeArrowheads="1"/>
          </p:cNvSpPr>
          <p:nvPr>
            <p:ph type="body" idx="1"/>
          </p:nvPr>
        </p:nvSpPr>
        <p:spPr>
          <a:noFill/>
          <a:ln/>
        </p:spPr>
        <p:txBody>
          <a:bodyPr/>
          <a:lstStyle/>
          <a:p>
            <a:r>
              <a:rPr lang="en-US" smtClean="0"/>
              <a:t>The Viewer screen includes the following options:</a:t>
            </a:r>
          </a:p>
          <a:p>
            <a:r>
              <a:rPr lang="en-US" b="1" smtClean="0"/>
              <a:t>Print</a:t>
            </a:r>
            <a:r>
              <a:rPr lang="en-US" smtClean="0"/>
              <a:t> – Send the report to a printer.</a:t>
            </a:r>
          </a:p>
          <a:p>
            <a:r>
              <a:rPr lang="en-US" b="1" smtClean="0"/>
              <a:t>Save</a:t>
            </a:r>
            <a:r>
              <a:rPr lang="en-US" smtClean="0"/>
              <a:t> – Save the report to a specified location.</a:t>
            </a:r>
          </a:p>
          <a:p>
            <a:r>
              <a:rPr lang="en-US" b="1" smtClean="0"/>
              <a:t>Refresh</a:t>
            </a:r>
            <a:r>
              <a:rPr lang="en-US" smtClean="0"/>
              <a:t> – Regenerate the report using your last setting.</a:t>
            </a:r>
          </a:p>
          <a:p>
            <a:r>
              <a:rPr lang="en-US" b="1" smtClean="0"/>
              <a:t>Actual Size</a:t>
            </a:r>
            <a:r>
              <a:rPr lang="en-US" smtClean="0"/>
              <a:t> – Display the report in its actual size.</a:t>
            </a:r>
          </a:p>
          <a:p>
            <a:r>
              <a:rPr lang="en-US" b="1" smtClean="0"/>
              <a:t>Page Width</a:t>
            </a:r>
            <a:r>
              <a:rPr lang="en-US" smtClean="0"/>
              <a:t> – Fit the report to the width of the Viewer screen.</a:t>
            </a:r>
          </a:p>
          <a:p>
            <a:r>
              <a:rPr lang="en-US" b="1" smtClean="0"/>
              <a:t>One Page</a:t>
            </a:r>
            <a:r>
              <a:rPr lang="en-US" smtClean="0"/>
              <a:t> – Display the report in a one-page view in the Viewer screen.</a:t>
            </a:r>
          </a:p>
          <a:p>
            <a:r>
              <a:rPr lang="en-US" b="1" smtClean="0"/>
              <a:t>Two Pages</a:t>
            </a:r>
            <a:r>
              <a:rPr lang="en-US" smtClean="0"/>
              <a:t> – Display the report in a side-by-side two-page view in the Report Viewer window.</a:t>
            </a:r>
          </a:p>
          <a:p>
            <a:r>
              <a:rPr lang="en-US" b="1" smtClean="0"/>
              <a:t>First Page</a:t>
            </a:r>
            <a:r>
              <a:rPr lang="en-US" smtClean="0"/>
              <a:t> – Jump to the first page.</a:t>
            </a:r>
          </a:p>
          <a:p>
            <a:r>
              <a:rPr lang="en-US" b="1" smtClean="0"/>
              <a:t>Previous Page</a:t>
            </a:r>
            <a:r>
              <a:rPr lang="en-US" smtClean="0"/>
              <a:t> – Go to the previous page.</a:t>
            </a:r>
          </a:p>
          <a:p>
            <a:r>
              <a:rPr lang="en-US" b="1" smtClean="0"/>
              <a:t>Next Page</a:t>
            </a:r>
            <a:r>
              <a:rPr lang="en-US" smtClean="0"/>
              <a:t> – Go to the next page.</a:t>
            </a:r>
          </a:p>
          <a:p>
            <a:r>
              <a:rPr lang="en-US" b="1" smtClean="0"/>
              <a:t>Last Page</a:t>
            </a:r>
            <a:r>
              <a:rPr lang="en-US" smtClean="0"/>
              <a:t> – Jump to the last page.</a:t>
            </a:r>
          </a:p>
          <a:p>
            <a:r>
              <a:rPr lang="en-US" b="1" smtClean="0"/>
              <a:t>Zoom In</a:t>
            </a:r>
            <a:r>
              <a:rPr lang="en-US" smtClean="0"/>
              <a:t> – Magnify the report preview size.</a:t>
            </a:r>
          </a:p>
          <a:p>
            <a:r>
              <a:rPr lang="en-US" b="1" smtClean="0"/>
              <a:t>Size</a:t>
            </a:r>
            <a:r>
              <a:rPr lang="en-US" smtClean="0"/>
              <a:t> – Specify the exact report preview size.</a:t>
            </a:r>
          </a:p>
          <a:p>
            <a:r>
              <a:rPr lang="en-US" b="1" smtClean="0"/>
              <a:t>Zoom Out</a:t>
            </a:r>
            <a:r>
              <a:rPr lang="en-US" smtClean="0"/>
              <a:t> – Decrease the report review size.</a:t>
            </a:r>
          </a:p>
          <a:p>
            <a:r>
              <a:rPr lang="en-US" b="1" smtClean="0"/>
              <a:t>Cancel Rendering</a:t>
            </a:r>
            <a:r>
              <a:rPr lang="en-US" smtClean="0"/>
              <a:t> – Cancel rendering the report.</a:t>
            </a:r>
          </a:p>
          <a:p>
            <a:endParaRPr lang="en-US" smtClean="0"/>
          </a:p>
          <a:p>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fld id="{8A848B1B-4A68-4B3E-A28B-486C6EE7C4D1}" type="slidenum">
              <a:rPr lang="en-US" sz="1200">
                <a:latin typeface="Arial" charset="0"/>
              </a:rPr>
              <a:pPr/>
              <a:t>14</a:t>
            </a:fld>
            <a:endParaRPr lang="en-US" sz="1200">
              <a:latin typeface="Arial" charset="0"/>
            </a:endParaRPr>
          </a:p>
        </p:txBody>
      </p:sp>
      <p:sp>
        <p:nvSpPr>
          <p:cNvPr id="40963" name="Rectangle 2"/>
          <p:cNvSpPr>
            <a:spLocks noGrp="1" noRot="1" noChangeAspect="1" noChangeArrowheads="1" noTextEdit="1"/>
          </p:cNvSpPr>
          <p:nvPr>
            <p:ph type="sldImg"/>
          </p:nvPr>
        </p:nvSpPr>
        <p:spPr>
          <a:ln/>
        </p:spPr>
      </p:sp>
      <p:sp>
        <p:nvSpPr>
          <p:cNvPr id="40964" name="Rectangle 3"/>
          <p:cNvSpPr>
            <a:spLocks noGrp="1" noChangeArrowheads="1"/>
          </p:cNvSpPr>
          <p:nvPr>
            <p:ph type="body" idx="1"/>
          </p:nvPr>
        </p:nvSpPr>
        <p:spPr>
          <a:noFill/>
          <a:ln/>
        </p:spPr>
        <p:txBody>
          <a:bodyPr/>
          <a:lstStyle/>
          <a:p>
            <a:pPr>
              <a:spcBef>
                <a:spcPts val="800"/>
              </a:spcBef>
            </a:pPr>
            <a:r>
              <a:rPr lang="en-US" smtClean="0"/>
              <a:t>The QAD Reporting Framework contains five key components: report render engine, report layout definition, data source, pre-render engine, and report.</a:t>
            </a:r>
          </a:p>
          <a:p>
            <a:r>
              <a:rPr lang="en-US" b="1" smtClean="0"/>
              <a:t>Report render engine</a:t>
            </a:r>
          </a:p>
          <a:p>
            <a:r>
              <a:rPr lang="en-US" smtClean="0"/>
              <a:t>As the core of the solution, the report render engine takes in data set and report layout definition as inputs, then renders and produces the report output. Since the QAD Reporting Framework is a .NET solution, the report render engine can only run on the Windows operating system. </a:t>
            </a:r>
          </a:p>
          <a:p>
            <a:r>
              <a:rPr lang="en-US" smtClean="0"/>
              <a:t>The rendering process takes place on the computer that actually runs the report. If you run a report in the QAD .NET UI on your PC, then your PC’s CPU power is consumed to render the report, which helps to distribute the processing load across client machines.</a:t>
            </a:r>
          </a:p>
          <a:p>
            <a:r>
              <a:rPr lang="en-US" b="1" smtClean="0"/>
              <a:t>Data source</a:t>
            </a:r>
          </a:p>
          <a:p>
            <a:r>
              <a:rPr lang="en-US" smtClean="0"/>
              <a:t>Data to be displayed on the report are queried from the underlying business system through the data source definition. The QAD Reporting Framework supports three types of data sources: generic proxy (Progress program), browse, and Financials API. </a:t>
            </a:r>
          </a:p>
          <a:p>
            <a:r>
              <a:rPr lang="en-US" b="1" smtClean="0"/>
              <a:t>Report layout definition</a:t>
            </a:r>
          </a:p>
          <a:p>
            <a:r>
              <a:rPr lang="en-US" smtClean="0"/>
              <a:t>Report layout definition defines what gets displayed on the report, and where. You use Report Designer in the QAD .NET UI to define the report layout in WYSIWYG (What You See Is What You Get) fashion. You can also import and export report layout definitions as XML files, which makes it very easy for you to deploy reports or migrate them between systems, such as moving reports from the test environment to the production environment. </a:t>
            </a:r>
          </a:p>
          <a:p>
            <a:r>
              <a:rPr lang="en-US" b="1" smtClean="0"/>
              <a:t>Pre-render engine</a:t>
            </a:r>
          </a:p>
          <a:p>
            <a:r>
              <a:rPr lang="en-US" smtClean="0"/>
              <a:t>The pre-render engine pre-processes the report layout definition by applying a report template to it as well as performing label translations and produces a modified report layout definition. The resultant report layout definition along with the data source are then fed into the report render engine, which generates the actual report. </a:t>
            </a:r>
          </a:p>
          <a:p>
            <a:r>
              <a:rPr lang="en-US" b="1" smtClean="0"/>
              <a:t>Report output</a:t>
            </a:r>
          </a:p>
          <a:p>
            <a:r>
              <a:rPr lang="en-US" smtClean="0"/>
              <a:t>The report output can be rendered in three different formats, depending on your preference. The default format is a document displayed on the screen, which you can view by paging and zooming. You can then send it to printer if you want a hard copy. Alternately, the report can be exported into the PDF or Excel format, which you can print or save as a file. </a:t>
            </a:r>
          </a:p>
          <a:p>
            <a:pPr>
              <a:spcBef>
                <a:spcPts val="800"/>
              </a:spcBef>
            </a:pPr>
            <a:endParaRPr lang="en-US" smtClean="0"/>
          </a:p>
          <a:p>
            <a:pPr>
              <a:spcBef>
                <a:spcPts val="800"/>
              </a:spcBef>
            </a:pPr>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Grp="1" noRot="1" noChangeAspect="1" noChangeArrowheads="1" noTextEdit="1"/>
          </p:cNvSpPr>
          <p:nvPr>
            <p:ph type="sldImg"/>
          </p:nvPr>
        </p:nvSpPr>
        <p:spPr>
          <a:ln/>
        </p:spPr>
      </p:sp>
      <p:sp>
        <p:nvSpPr>
          <p:cNvPr id="120835" name="Rectangle 3"/>
          <p:cNvSpPr>
            <a:spLocks noGrp="1" noChangeArrowheads="1"/>
          </p:cNvSpPr>
          <p:nvPr>
            <p:ph type="body" idx="1"/>
          </p:nvPr>
        </p:nvSpPr>
        <p:spPr>
          <a:noFill/>
          <a:ln/>
        </p:spPr>
        <p:txBody>
          <a:bodyPr/>
          <a:lstStyle/>
          <a:p>
            <a:r>
              <a:rPr lang="en-US" smtClean="0"/>
              <a:t>Report Render Engine takes input from the data source and  the report layout defintion (where should these various fields go on the page ?)</a:t>
            </a:r>
          </a:p>
          <a:p>
            <a:r>
              <a:rPr lang="en-US" smtClean="0"/>
              <a:t>The output of this process is either the document viewer, PDF, Excel, or printer.</a:t>
            </a:r>
          </a:p>
          <a:p>
            <a:r>
              <a:rPr lang="en-US" smtClean="0"/>
              <a:t>We support three types of data source providers: Progress program, browse, Financial API (EE only).</a:t>
            </a:r>
          </a:p>
          <a:p>
            <a:endParaRPr lang="en-US" smtClean="0"/>
          </a:p>
          <a:p>
            <a:r>
              <a:rPr lang="en-US" smtClean="0"/>
              <a:t>Q: Is this a bought or built package?  Yes – some parts were bought and others were built.</a:t>
            </a:r>
          </a:p>
          <a:p>
            <a:r>
              <a:rPr lang="en-US" smtClean="0"/>
              <a:t>QAD built the pre-render engine, which applies templates and translates labels.</a:t>
            </a:r>
          </a:p>
          <a:p>
            <a:r>
              <a:rPr lang="en-US" smtClean="0"/>
              <a:t>Report Render Engine is from Component One.</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Rot="1" noChangeAspect="1" noChangeArrowheads="1" noTextEdit="1"/>
          </p:cNvSpPr>
          <p:nvPr>
            <p:ph type="sldImg"/>
          </p:nvPr>
        </p:nvSpPr>
        <p:spPr>
          <a:ln/>
        </p:spPr>
      </p:sp>
      <p:sp>
        <p:nvSpPr>
          <p:cNvPr id="110595" name="Rectangle 3"/>
          <p:cNvSpPr>
            <a:spLocks noGrp="1" noChangeArrowheads="1"/>
          </p:cNvSpPr>
          <p:nvPr>
            <p:ph type="body" idx="1"/>
          </p:nvPr>
        </p:nvSpPr>
        <p:spPr>
          <a:noFill/>
          <a:ln/>
        </p:spPr>
        <p:txBody>
          <a:bodyPr/>
          <a:lstStyle/>
          <a:p>
            <a:r>
              <a:rPr lang="en-US" smtClean="0"/>
              <a:t>The report render engine takes in data set and report layout definition as inputs, then renders and produces the report output.</a:t>
            </a:r>
          </a:p>
          <a:p>
            <a:r>
              <a:rPr lang="en-US" smtClean="0"/>
              <a:t>The report render engine is based on Component One.</a:t>
            </a:r>
          </a:p>
          <a:p>
            <a:r>
              <a:rPr lang="en-US" smtClean="0"/>
              <a:t>The report render engine is a .NET solution: the report render engine can only run on the Windows operating system.</a:t>
            </a:r>
          </a:p>
          <a:p>
            <a:r>
              <a:rPr lang="en-US" smtClean="0"/>
              <a:t>The rendering process takes place on the computer that actually runs the report. If you run a report in the QAD .NET UI on your PC, then your PC’s CPU power is consumed to render the report, which helps to distribute the processing load across client machines.</a:t>
            </a:r>
          </a:p>
          <a:p>
            <a:endParaRPr lang="en-US" smtClean="0"/>
          </a:p>
          <a:p>
            <a:r>
              <a:rPr lang="en-US" smtClean="0"/>
              <a:t>Component One has an active developer community.  Sometimes these forums can be useful to figure out odd details on report behavior.</a:t>
            </a:r>
          </a:p>
          <a:p>
            <a:endParaRPr lang="en-US" smtClean="0"/>
          </a:p>
          <a:p>
            <a:r>
              <a:rPr lang="en-US" smtClean="0"/>
              <a:t>(Only runs on QAD .NET UI)</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Rot="1" noChangeAspect="1" noChangeArrowheads="1" noTextEdit="1"/>
          </p:cNvSpPr>
          <p:nvPr>
            <p:ph type="sldImg"/>
          </p:nvPr>
        </p:nvSpPr>
        <p:spPr>
          <a:ln/>
        </p:spPr>
      </p:sp>
      <p:sp>
        <p:nvSpPr>
          <p:cNvPr id="111619" name="Rectangle 3"/>
          <p:cNvSpPr>
            <a:spLocks noGrp="1" noChangeArrowheads="1"/>
          </p:cNvSpPr>
          <p:nvPr>
            <p:ph type="body" idx="1"/>
          </p:nvPr>
        </p:nvSpPr>
        <p:spPr>
          <a:noFill/>
          <a:ln/>
        </p:spPr>
        <p:txBody>
          <a:bodyPr/>
          <a:lstStyle/>
          <a:p>
            <a:pPr>
              <a:spcBef>
                <a:spcPts val="800"/>
              </a:spcBef>
            </a:pPr>
            <a:r>
              <a:rPr lang="en-US" smtClean="0"/>
              <a:t>Before you create a report, you need to determine where your report data comes from. The QAD Reporting Framework supports three types of data sources: generic proxy (Progress program), browse, and QAD Financials API. Depending on which type of data source you use, you may need to perform some additional implementation steps.</a:t>
            </a:r>
          </a:p>
          <a:p>
            <a:pPr>
              <a:spcBef>
                <a:spcPts val="800"/>
              </a:spcBef>
            </a:pPr>
            <a:endParaRPr lang="en-US" smtClean="0"/>
          </a:p>
          <a:p>
            <a:pPr>
              <a:spcBef>
                <a:spcPts val="800"/>
              </a:spcBef>
            </a:pPr>
            <a:r>
              <a:rPr lang="en-US" smtClean="0"/>
              <a:t>NOTE: It is even possible to create a new data source type to connect to other stores of data.  This would require writing a .NET implementation of the IDataSourceProvider interface.</a:t>
            </a:r>
          </a:p>
          <a:p>
            <a:pPr>
              <a:spcBef>
                <a:spcPts val="800"/>
              </a:spcBef>
            </a:pPr>
            <a:endParaRPr lang="en-US" smtClean="0"/>
          </a:p>
          <a:p>
            <a:pPr>
              <a:spcBef>
                <a:spcPts val="800"/>
              </a:spcBef>
            </a:pPr>
            <a:r>
              <a:rPr lang="en-US" smtClean="0"/>
              <a:t>Rolling up your sleeves and writing Progress code is your most powerful method to create data sources.  (Most powerful, but not necessarily quicker or more convenient.)  If data is in a browse or Financials query, that’s easier, but the power of 4GL is available.</a:t>
            </a:r>
          </a:p>
          <a:p>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Rot="1" noChangeAspect="1" noChangeArrowheads="1" noTextEdit="1"/>
          </p:cNvSpPr>
          <p:nvPr>
            <p:ph type="sldImg"/>
          </p:nvPr>
        </p:nvSpPr>
        <p:spPr>
          <a:ln/>
        </p:spPr>
      </p:sp>
      <p:sp>
        <p:nvSpPr>
          <p:cNvPr id="112643" name="Rectangle 3"/>
          <p:cNvSpPr>
            <a:spLocks noGrp="1" noChangeArrowheads="1"/>
          </p:cNvSpPr>
          <p:nvPr>
            <p:ph type="body" idx="1"/>
          </p:nvPr>
        </p:nvSpPr>
        <p:spPr>
          <a:noFill/>
          <a:ln/>
        </p:spPr>
        <p:txBody>
          <a:bodyPr/>
          <a:lstStyle/>
          <a:p>
            <a:pPr>
              <a:spcBef>
                <a:spcPts val="800"/>
              </a:spcBef>
            </a:pPr>
            <a:r>
              <a:rPr lang="en-US" smtClean="0"/>
              <a:t>A </a:t>
            </a:r>
            <a:r>
              <a:rPr lang="en-US" b="1" smtClean="0"/>
              <a:t>report definition</a:t>
            </a:r>
            <a:r>
              <a:rPr lang="en-US" smtClean="0"/>
              <a:t> contains all the information that defines the data binding, layout, and customized formatting of a report. It is saved as an XML file that can be edited in the Report Designer, either visually or in the text editor mode.</a:t>
            </a:r>
          </a:p>
          <a:p>
            <a:pPr>
              <a:spcBef>
                <a:spcPts val="800"/>
              </a:spcBef>
            </a:pPr>
            <a:endParaRPr lang="en-US" smtClean="0"/>
          </a:p>
          <a:p>
            <a:pPr>
              <a:spcBef>
                <a:spcPts val="800"/>
              </a:spcBef>
            </a:pPr>
            <a:r>
              <a:rPr lang="en-US" smtClean="0"/>
              <a:t>Use the Report Resource Designer program to create report definitions.</a:t>
            </a:r>
          </a:p>
          <a:p>
            <a:endParaRPr lang="en-US" smtClean="0"/>
          </a:p>
          <a:p>
            <a:r>
              <a:rPr lang="en-US" smtClean="0"/>
              <a:t>Works similar to Crystal Reports or Jasper. Uses the same kind of “bands” to control where things get printed.</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Rot="1" noChangeAspect="1" noChangeArrowheads="1" noTextEdit="1"/>
          </p:cNvSpPr>
          <p:nvPr>
            <p:ph type="sldImg"/>
          </p:nvPr>
        </p:nvSpPr>
        <p:spPr>
          <a:ln/>
        </p:spPr>
      </p:sp>
      <p:sp>
        <p:nvSpPr>
          <p:cNvPr id="113667" name="Rectangle 3"/>
          <p:cNvSpPr>
            <a:spLocks noGrp="1" noChangeArrowheads="1"/>
          </p:cNvSpPr>
          <p:nvPr>
            <p:ph type="body" idx="1"/>
          </p:nvPr>
        </p:nvSpPr>
        <p:spPr>
          <a:noFill/>
          <a:ln/>
        </p:spPr>
        <p:txBody>
          <a:bodyPr/>
          <a:lstStyle/>
          <a:p>
            <a:pPr>
              <a:spcBef>
                <a:spcPts val="800"/>
              </a:spcBef>
            </a:pPr>
            <a:r>
              <a:rPr lang="en-US" smtClean="0"/>
              <a:t>After a report is designed, you can set filter criteria to filter data in the report, run the report, and send it to different output destinations.</a:t>
            </a:r>
          </a:p>
          <a:p>
            <a:pPr>
              <a:spcBef>
                <a:spcPts val="800"/>
              </a:spcBef>
            </a:pPr>
            <a:r>
              <a:rPr lang="en-US" smtClean="0"/>
              <a:t>You can choose from three output formats when the report is run: </a:t>
            </a:r>
          </a:p>
          <a:p>
            <a:pPr lvl="1"/>
            <a:r>
              <a:rPr lang="en-US" smtClean="0"/>
              <a:t>Document: The report is displayed in the Report Viewer window. </a:t>
            </a:r>
          </a:p>
          <a:p>
            <a:pPr lvl="1"/>
            <a:r>
              <a:rPr lang="en-US" smtClean="0"/>
              <a:t>Excel: The report is generated in Microsoft Excel format. You can save the file and open it in the Report Viewer window. </a:t>
            </a:r>
          </a:p>
          <a:p>
            <a:pPr lvl="1"/>
            <a:r>
              <a:rPr lang="en-US" smtClean="0"/>
              <a:t>PDF: The report is generated in PDF format. You can save the file and open it in the Report Viewer window. </a:t>
            </a:r>
          </a:p>
          <a:p>
            <a:pPr>
              <a:spcBef>
                <a:spcPts val="800"/>
              </a:spcBef>
            </a:pPr>
            <a:endParaRPr lang="en-US" smtClean="0"/>
          </a:p>
          <a:p>
            <a:pPr>
              <a:spcBef>
                <a:spcPts val="800"/>
              </a:spcBef>
            </a:pPr>
            <a:endParaRPr lang="en-US" smtClean="0"/>
          </a:p>
          <a:p>
            <a:pPr>
              <a:spcBef>
                <a:spcPts val="800"/>
              </a:spcBef>
            </a:pPr>
            <a:endParaRPr lang="en-US" smtClean="0"/>
          </a:p>
          <a:p>
            <a:pPr>
              <a:spcBef>
                <a:spcPts val="800"/>
              </a:spcBef>
            </a:pPr>
            <a:endParaRPr lang="en-US" smtClean="0"/>
          </a:p>
          <a:p>
            <a:pPr>
              <a:spcBef>
                <a:spcPts val="800"/>
              </a:spcBef>
            </a:pPr>
            <a:endParaRPr lang="en-US" smtClean="0"/>
          </a:p>
          <a:p>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7"/>
          <p:cNvSpPr>
            <a:spLocks noGrp="1" noChangeArrowheads="1"/>
          </p:cNvSpPr>
          <p:nvPr>
            <p:ph type="sldNum" sz="quarter" idx="5"/>
          </p:nvPr>
        </p:nvSpPr>
        <p:spPr>
          <a:noFill/>
        </p:spPr>
        <p:txBody>
          <a:bodyPr/>
          <a:lstStyle/>
          <a:p>
            <a:fld id="{D2B556B8-42BB-4E62-9DE1-254B6CEA6078}" type="slidenum">
              <a:rPr lang="en-US" smtClean="0"/>
              <a:pPr/>
              <a:t>2</a:t>
            </a:fld>
            <a:endParaRPr lang="en-US" smtClean="0"/>
          </a:p>
        </p:txBody>
      </p:sp>
      <p:sp>
        <p:nvSpPr>
          <p:cNvPr id="13315" name="Rectangle 2"/>
          <p:cNvSpPr>
            <a:spLocks noGrp="1" noRot="1" noChangeAspect="1" noChangeArrowheads="1" noTextEdit="1"/>
          </p:cNvSpPr>
          <p:nvPr>
            <p:ph type="sldImg"/>
          </p:nvPr>
        </p:nvSpPr>
        <p:spPr>
          <a:ln/>
        </p:spPr>
      </p:sp>
      <p:sp>
        <p:nvSpPr>
          <p:cNvPr id="13316" name="Rectangle 3"/>
          <p:cNvSpPr>
            <a:spLocks noGrp="1" noChangeArrowheads="1"/>
          </p:cNvSpPr>
          <p:nvPr>
            <p:ph type="body" idx="1"/>
          </p:nvPr>
        </p:nvSpPr>
        <p:spPr>
          <a:noFill/>
          <a:ln/>
        </p:spPr>
        <p:txBody>
          <a:bodyPr/>
          <a:lstStyle/>
          <a:p>
            <a:pPr eaLnBrk="1" hangingPunct="1"/>
            <a:r>
              <a:rPr lang="en-US" smtClean="0"/>
              <a:t>[this standard slide goes in the introduction slide set to all guides but does not appear in the book, as it is covered by the legal page printed after the title page.]</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Rot="1" noChangeAspect="1" noChangeArrowheads="1" noTextEdit="1"/>
          </p:cNvSpPr>
          <p:nvPr>
            <p:ph type="sldImg"/>
          </p:nvPr>
        </p:nvSpPr>
        <p:spPr>
          <a:ln/>
        </p:spPr>
      </p:sp>
      <p:sp>
        <p:nvSpPr>
          <p:cNvPr id="114691" name="Rectangle 3"/>
          <p:cNvSpPr>
            <a:spLocks noGrp="1" noChangeArrowheads="1"/>
          </p:cNvSpPr>
          <p:nvPr>
            <p:ph type="body" idx="1"/>
          </p:nvPr>
        </p:nvSpPr>
        <p:spPr>
          <a:noFill/>
          <a:ln/>
        </p:spPr>
        <p:txBody>
          <a:bodyPr/>
          <a:lstStyle/>
          <a:p>
            <a:r>
              <a:rPr lang="en-US" smtClean="0"/>
              <a:t>You can automate the process of generating routine reports by scheduling them to automatically run at specified times or intervals and have the reports sent to a specified destination, such as a printer or the document service on the report server. </a:t>
            </a:r>
          </a:p>
          <a:p>
            <a:r>
              <a:rPr lang="en-US" smtClean="0"/>
              <a:t>To schedule reports to run at a specified time or interval, on the report server, you create a Windows scheduled task for a batch and group the reports in the batch. </a:t>
            </a:r>
          </a:p>
          <a:p>
            <a:r>
              <a:rPr lang="en-US" smtClean="0"/>
              <a:t>The Windows Task Scheduler should be configured to launch the Report Batch Processor, which is a non-GUI instance of the QAD .NET UI launched from the command line, for a specific batch as scheduled and runs all the scheduled reports grouped in the batch. If already set up, the report outputs are sent to the QAD .NET UI document service and/or server-side printer as configured. </a:t>
            </a:r>
          </a:p>
          <a:p>
            <a:r>
              <a:rPr lang="en-US" smtClean="0"/>
              <a:t>Multiple report servers can be set up for increased throughput and failover. The different servers can be configured to process different batches, or can even jointly process reports in the same batch. The Report Batch Processor coordinates the processing of scheduled reports with different priorities in the correct sequence across multiple report servers.</a:t>
            </a:r>
          </a:p>
          <a:p>
            <a:endParaRPr lang="en-US" smtClean="0"/>
          </a:p>
          <a:p>
            <a:r>
              <a:rPr lang="en-US" smtClean="0"/>
              <a:t>Where do the Windows server processes run? Whatever machines you want to designate.</a:t>
            </a:r>
          </a:p>
          <a:p>
            <a:endParaRPr lang="en-US" smtClean="0"/>
          </a:p>
          <a:p>
            <a:r>
              <a:rPr lang="en-US" smtClean="0"/>
              <a:t>A batch report participants:</a:t>
            </a:r>
          </a:p>
          <a:p>
            <a:r>
              <a:rPr lang="en-US" smtClean="0"/>
              <a:t>End-user requesting it</a:t>
            </a:r>
          </a:p>
          <a:p>
            <a:r>
              <a:rPr lang="en-US" smtClean="0"/>
              <a:t>Enters into QAD admin database</a:t>
            </a:r>
          </a:p>
          <a:p>
            <a:r>
              <a:rPr lang="en-US" smtClean="0"/>
              <a:t>Now any report server can point to that database and process the batch.</a:t>
            </a:r>
          </a:p>
          <a:p>
            <a:endParaRPr lang="en-US" smtClean="0"/>
          </a:p>
          <a:p>
            <a:endParaRPr lang="en-US" smtClean="0"/>
          </a:p>
          <a:p>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Rot="1" noChangeAspect="1" noChangeArrowheads="1" noTextEdit="1"/>
          </p:cNvSpPr>
          <p:nvPr>
            <p:ph type="sldImg"/>
          </p:nvPr>
        </p:nvSpPr>
        <p:spPr>
          <a:ln/>
        </p:spPr>
      </p:sp>
      <p:sp>
        <p:nvSpPr>
          <p:cNvPr id="121859" name="Rectangle 3"/>
          <p:cNvSpPr>
            <a:spLocks noGrp="1" noChangeArrowheads="1"/>
          </p:cNvSpPr>
          <p:nvPr>
            <p:ph type="body" idx="1"/>
          </p:nvPr>
        </p:nvSpPr>
        <p:spPr>
          <a:noFill/>
          <a:ln/>
        </p:spPr>
        <p:txBody>
          <a:bodyPr/>
          <a:lstStyle/>
          <a:p>
            <a:r>
              <a:rPr lang="en-US" smtClean="0"/>
              <a:t>Part of a normal QAD .NET UI installation, no special installation needed.</a:t>
            </a:r>
          </a:p>
          <a:p>
            <a:endParaRPr lang="en-US" smtClean="0"/>
          </a:p>
          <a:p>
            <a:r>
              <a:rPr lang="en-US" smtClean="0"/>
              <a:t>It’s possible to have on server machine with multiple processes (for multiple batches).  All report server processes “are created equal.”</a:t>
            </a:r>
          </a:p>
          <a:p>
            <a:r>
              <a:rPr lang="en-US" smtClean="0"/>
              <a:t>These are not daemon processes that are run.  It’s just a batch process that is run and then it is done.</a:t>
            </a:r>
          </a:p>
          <a:p>
            <a:endParaRPr lang="en-US" smtClean="0"/>
          </a:p>
          <a:p>
            <a:r>
              <a:rPr lang="en-US" smtClean="0"/>
              <a:t>For EE systems, there is also a report daemon. However, this is not part of the Reporting Framework – it is a legacy item and not related to the Reporting Framework.</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fld id="{84DBF586-68FF-49E8-AEDB-FCE968B16430}" type="slidenum">
              <a:rPr lang="en-US" sz="1200">
                <a:latin typeface="Arial" charset="0"/>
              </a:rPr>
              <a:pPr/>
              <a:t>28</a:t>
            </a:fld>
            <a:endParaRPr lang="en-US" sz="1200">
              <a:latin typeface="Arial" charset="0"/>
            </a:endParaRPr>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a:noFill/>
          <a:ln/>
        </p:spPr>
        <p:txBody>
          <a:bodyPr/>
          <a:lstStyle/>
          <a:p>
            <a:pPr>
              <a:spcBef>
                <a:spcPts val="800"/>
              </a:spcBef>
            </a:pPr>
            <a:r>
              <a:rPr lang="en-US" smtClean="0"/>
              <a:t>Use Report Resource Maintenance to create a report resource.</a:t>
            </a:r>
          </a:p>
          <a:p>
            <a:pPr>
              <a:spcBef>
                <a:spcPts val="800"/>
              </a:spcBef>
            </a:pPr>
            <a:endParaRPr lang="en-US" smtClean="0"/>
          </a:p>
          <a:p>
            <a:pPr>
              <a:spcBef>
                <a:spcPts val="800"/>
              </a:spcBef>
            </a:pPr>
            <a:r>
              <a:rPr lang="en-US" smtClean="0"/>
              <a:t>Starting point for developing reports in the system.  Report code is aka “RRO code”</a:t>
            </a:r>
          </a:p>
          <a:p>
            <a:pPr>
              <a:spcBef>
                <a:spcPts val="800"/>
              </a:spcBef>
            </a:pPr>
            <a:endParaRPr lang="en-US" smtClean="0"/>
          </a:p>
          <a:p>
            <a:pPr>
              <a:spcBef>
                <a:spcPts val="800"/>
              </a:spcBef>
            </a:pPr>
            <a:r>
              <a:rPr lang="en-US" smtClean="0"/>
              <a:t>As a customer, avoid using “QAD_” in your report codes – use some other identifier. The QAD_ identifier is for indicated reports shipped by QAD.</a:t>
            </a:r>
          </a:p>
          <a:p>
            <a:pPr>
              <a:spcBef>
                <a:spcPts val="800"/>
              </a:spcBef>
            </a:pPr>
            <a:endParaRPr lang="en-US" smtClean="0"/>
          </a:p>
          <a:p>
            <a:pPr>
              <a:spcBef>
                <a:spcPts val="800"/>
              </a:spcBef>
            </a:pPr>
            <a:endParaRPr lang="en-US" smtClean="0"/>
          </a:p>
          <a:p>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fld id="{7585782A-8640-41F8-851E-CFCF838E0D40}" type="slidenum">
              <a:rPr lang="en-US" sz="1200">
                <a:latin typeface="Arial" charset="0"/>
              </a:rPr>
              <a:pPr/>
              <a:t>29</a:t>
            </a:fld>
            <a:endParaRPr lang="en-US" sz="1200">
              <a:latin typeface="Arial" charset="0"/>
            </a:endParaRPr>
          </a:p>
        </p:txBody>
      </p:sp>
      <p:sp>
        <p:nvSpPr>
          <p:cNvPr id="93187" name="Rectangle 2"/>
          <p:cNvSpPr>
            <a:spLocks noGrp="1" noRot="1" noChangeAspect="1" noChangeArrowheads="1" noTextEdit="1"/>
          </p:cNvSpPr>
          <p:nvPr>
            <p:ph type="sldImg"/>
          </p:nvPr>
        </p:nvSpPr>
        <p:spPr>
          <a:ln/>
        </p:spPr>
      </p:sp>
      <p:sp>
        <p:nvSpPr>
          <p:cNvPr id="93188" name="Rectangle 3"/>
          <p:cNvSpPr>
            <a:spLocks noGrp="1" noChangeArrowheads="1"/>
          </p:cNvSpPr>
          <p:nvPr>
            <p:ph type="body" idx="1"/>
          </p:nvPr>
        </p:nvSpPr>
        <p:spPr>
          <a:noFill/>
          <a:ln/>
        </p:spPr>
        <p:txBody>
          <a:bodyPr/>
          <a:lstStyle/>
          <a:p>
            <a:r>
              <a:rPr lang="en-US" smtClean="0"/>
              <a:t>Open Report Resource Maintenance and enter the following fields. Open Report Resource Maintenance and enter the following fields. Click Next or press Enter to move to the next frame or field; click Back to return to the previous field. </a:t>
            </a:r>
          </a:p>
          <a:p>
            <a:r>
              <a:rPr lang="en-US" i="1" smtClean="0"/>
              <a:t>Report Code</a:t>
            </a:r>
            <a:endParaRPr lang="en-US" smtClean="0"/>
          </a:p>
          <a:p>
            <a:r>
              <a:rPr lang="en-US" smtClean="0"/>
              <a:t>Specify a code that identifies a report resource. </a:t>
            </a:r>
            <a:endParaRPr lang="en-US" i="1" smtClean="0"/>
          </a:p>
          <a:p>
            <a:r>
              <a:rPr lang="en-US" smtClean="0"/>
              <a:t>QAD-provided built-in reports, report resources and templates all begin with “QAD_”. Do not create or modify reports, report resources, or templates with this prefix. Otherwise, your customized changes will get overwritten during system upgrades from QAD. </a:t>
            </a:r>
            <a:endParaRPr lang="en-US" i="1" smtClean="0"/>
          </a:p>
          <a:p>
            <a:r>
              <a:rPr lang="en-US" i="1" smtClean="0"/>
              <a:t>Category</a:t>
            </a:r>
            <a:endParaRPr lang="en-US" smtClean="0"/>
          </a:p>
          <a:p>
            <a:r>
              <a:rPr lang="en-US" smtClean="0"/>
              <a:t>Select one of the following report resource types for different report providers: Report for QAD .NET-based reporting and Dashboard for Cognos dashboard reports. </a:t>
            </a:r>
            <a:endParaRPr lang="en-US" i="1" smtClean="0"/>
          </a:p>
          <a:p>
            <a:r>
              <a:rPr lang="en-US" smtClean="0"/>
              <a:t>Cognos dashboard reports are currently not implemented. </a:t>
            </a:r>
            <a:endParaRPr lang="en-US" i="1" smtClean="0"/>
          </a:p>
          <a:p>
            <a:r>
              <a:rPr lang="en-US" i="1" smtClean="0"/>
              <a:t>Data Source Type</a:t>
            </a:r>
            <a:endParaRPr lang="en-US" smtClean="0"/>
          </a:p>
          <a:p>
            <a:r>
              <a:rPr lang="en-US" smtClean="0"/>
              <a:t>Specify a data source type that indicates how the report retrieves its data: </a:t>
            </a:r>
            <a:endParaRPr lang="en-US" i="1" smtClean="0"/>
          </a:p>
          <a:p>
            <a:pPr marL="742950" lvl="1" indent="-285750"/>
            <a:r>
              <a:rPr lang="en-US" smtClean="0"/>
              <a:t>Browse: The report uses browses as its data source. Both classic browses (created in Browse Maintenance) and Financials browses (created in the Financials CBF tool) are supported. </a:t>
            </a:r>
            <a:endParaRPr lang="en-US" i="1" smtClean="0"/>
          </a:p>
          <a:p>
            <a:pPr marL="742950" lvl="1" indent="-285750"/>
            <a:r>
              <a:rPr lang="en-US" smtClean="0"/>
              <a:t>Proxy: The report accesses the database through the generic proxy program. </a:t>
            </a:r>
            <a:endParaRPr lang="en-US" i="1" smtClean="0"/>
          </a:p>
          <a:p>
            <a:pPr marL="742950" lvl="1" indent="-285750"/>
            <a:r>
              <a:rPr lang="en-US" smtClean="0"/>
              <a:t>Financials API: The report retrieves data through the QAD Financials API. </a:t>
            </a:r>
            <a:endParaRPr lang="en-US" i="1" smtClean="0"/>
          </a:p>
          <a:p>
            <a:r>
              <a:rPr lang="en-US" i="1" smtClean="0"/>
              <a:t>Data Source Ref</a:t>
            </a:r>
            <a:endParaRPr lang="en-US" smtClean="0"/>
          </a:p>
          <a:p>
            <a:r>
              <a:rPr lang="en-US" smtClean="0"/>
              <a:t>Provide the reference information for retrieving data through the data source provider. </a:t>
            </a:r>
            <a:endParaRPr lang="en-US" i="1" smtClean="0"/>
          </a:p>
          <a:p>
            <a:pPr marL="742950" lvl="1" indent="-285750"/>
            <a:r>
              <a:rPr lang="en-US" smtClean="0"/>
              <a:t>For classic QAD ERP browses maintained in Browse Maintenance, enter </a:t>
            </a:r>
            <a:r>
              <a:rPr lang="en-US" i="1" smtClean="0"/>
              <a:t>&lt;BrowseServerType&gt;:&lt;QueryID&gt;</a:t>
            </a:r>
            <a:r>
              <a:rPr lang="en-US" smtClean="0"/>
              <a:t>; for example, QAD.Browse.MfgProBrowseServer:so009. </a:t>
            </a:r>
            <a:r>
              <a:rPr lang="en-US" i="1" smtClean="0"/>
              <a:t>&lt;BrowseServerType&gt;</a:t>
            </a:r>
            <a:r>
              <a:rPr lang="en-US" smtClean="0"/>
              <a:t> is optional. If it is not specified, the data source reference defaults to the QAD ERP browse server. In this case, so009 is equivalent to QAD.Browse.MfgProBrowseServer:so009.</a:t>
            </a:r>
          </a:p>
          <a:p>
            <a:pPr marL="742950" lvl="1" indent="-285750"/>
            <a:r>
              <a:rPr lang="en-US" smtClean="0"/>
              <a:t>For Financials browses created in the Financials CBF tool, enter the following: </a:t>
            </a:r>
          </a:p>
          <a:p>
            <a:pPr marL="742950" lvl="1" indent="-285750"/>
            <a:r>
              <a:rPr lang="en-US" smtClean="0"/>
              <a:t>BaseAdapters.CBAdapters.QadBrowseAdapter:</a:t>
            </a:r>
            <a:r>
              <a:rPr lang="en-US" i="1" smtClean="0"/>
              <a:t>&lt;BusinessComponent&gt;.&lt;QueryMethod&gt;</a:t>
            </a:r>
            <a:endParaRPr lang="en-US" smtClean="0"/>
          </a:p>
          <a:p>
            <a:pPr marL="742950" lvl="1" indent="-285750"/>
            <a:r>
              <a:rPr lang="en-US" smtClean="0"/>
              <a:t>Here is an example using this naming syntax: </a:t>
            </a:r>
          </a:p>
          <a:p>
            <a:pPr marL="742950" lvl="1" indent="-285750"/>
            <a:r>
              <a:rPr lang="en-US" smtClean="0"/>
              <a:t>BaseAdapters.CBAdapters.QadBrowseAdapter:BJournalEntry.SelectPosting</a:t>
            </a:r>
          </a:p>
          <a:p>
            <a:pPr marL="742950" lvl="1" indent="-285750"/>
            <a:r>
              <a:rPr lang="en-US" smtClean="0"/>
              <a:t>For the generic proxy data source, specify a data source proxy program file name; for example, myReport.p. </a:t>
            </a:r>
          </a:p>
          <a:p>
            <a:pPr marL="742950" lvl="1" indent="-285750"/>
            <a:r>
              <a:rPr lang="en-US" smtClean="0"/>
              <a:t>For the Financials API data source, specify a Financials reporting component name followed by a method name; for example, BGLReport.GLList, where BGLReport is a component name and GLList is a method name. </a:t>
            </a:r>
          </a:p>
          <a:p>
            <a:r>
              <a:rPr lang="en-US" i="1" smtClean="0"/>
              <a:t>Description</a:t>
            </a:r>
            <a:endParaRPr lang="en-US" smtClean="0"/>
          </a:p>
          <a:p>
            <a:r>
              <a:rPr lang="en-US" smtClean="0"/>
              <a:t>Provide a description of the report resource.</a:t>
            </a:r>
            <a:endParaRPr lang="en-US" i="1" smtClean="0"/>
          </a:p>
          <a:p>
            <a:r>
              <a:rPr lang="en-US" i="1" smtClean="0"/>
              <a:t>Default Definition</a:t>
            </a:r>
            <a:endParaRPr lang="en-US" smtClean="0"/>
          </a:p>
          <a:p>
            <a:r>
              <a:rPr lang="en-US" smtClean="0"/>
              <a:t>Specify the default report definition for the report resource. When you open a report resource in Report Viewer or Report Designer, this report definition is loaded by default. </a:t>
            </a:r>
            <a:endParaRPr lang="en-US" i="1" smtClean="0"/>
          </a:p>
          <a:p>
            <a:pPr>
              <a:spcBef>
                <a:spcPts val="400"/>
              </a:spcBef>
            </a:pPr>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fld id="{E5D39109-2A9B-4263-A184-4D4E369402BB}" type="slidenum">
              <a:rPr lang="en-US" sz="1200">
                <a:latin typeface="Arial" charset="0"/>
              </a:rPr>
              <a:pPr/>
              <a:t>30</a:t>
            </a:fld>
            <a:endParaRPr lang="en-US" sz="1200">
              <a:latin typeface="Arial" charset="0"/>
            </a:endParaRPr>
          </a:p>
        </p:txBody>
      </p:sp>
      <p:sp>
        <p:nvSpPr>
          <p:cNvPr id="36867" name="Rectangle 2"/>
          <p:cNvSpPr>
            <a:spLocks noGrp="1" noRot="1" noChangeAspect="1" noChangeArrowheads="1" noTextEdit="1"/>
          </p:cNvSpPr>
          <p:nvPr>
            <p:ph type="sldImg"/>
          </p:nvPr>
        </p:nvSpPr>
        <p:spPr>
          <a:ln/>
        </p:spPr>
      </p:sp>
      <p:sp>
        <p:nvSpPr>
          <p:cNvPr id="36868" name="Rectangle 3"/>
          <p:cNvSpPr>
            <a:spLocks noGrp="1" noChangeArrowheads="1"/>
          </p:cNvSpPr>
          <p:nvPr>
            <p:ph type="body" idx="1"/>
          </p:nvPr>
        </p:nvSpPr>
        <p:spPr>
          <a:noFill/>
          <a:ln/>
        </p:spPr>
        <p:txBody>
          <a:bodyPr/>
          <a:lstStyle/>
          <a:p>
            <a:r>
              <a:rPr lang="en-US" smtClean="0"/>
              <a:t>Use the Report Resource Designer to create a report definition.</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Rot="1" noChangeAspect="1" noChangeArrowheads="1" noTextEdit="1"/>
          </p:cNvSpPr>
          <p:nvPr>
            <p:ph type="sldImg"/>
          </p:nvPr>
        </p:nvSpPr>
        <p:spPr>
          <a:ln/>
        </p:spPr>
      </p:sp>
      <p:sp>
        <p:nvSpPr>
          <p:cNvPr id="97283" name="Rectangle 3"/>
          <p:cNvSpPr>
            <a:spLocks noGrp="1" noChangeArrowheads="1"/>
          </p:cNvSpPr>
          <p:nvPr>
            <p:ph type="body" idx="1"/>
          </p:nvPr>
        </p:nvSpPr>
        <p:spPr>
          <a:noFill/>
          <a:ln/>
        </p:spPr>
        <p:txBody>
          <a:bodyPr/>
          <a:lstStyle/>
          <a:p>
            <a:r>
              <a:rPr lang="en-US" smtClean="0"/>
              <a:t>To use the Report Resource Designer:</a:t>
            </a:r>
          </a:p>
          <a:p>
            <a:r>
              <a:rPr lang="en-US" smtClean="0"/>
              <a:t>Type Report Resource Designer in the menu search field and press Enter. </a:t>
            </a:r>
          </a:p>
          <a:p>
            <a:r>
              <a:rPr lang="en-US" smtClean="0"/>
              <a:t>Click the New icon on the Report Designer Toolbar. The Report Wizard window appears. Select the report resource you previously created and click Next. </a:t>
            </a:r>
          </a:p>
          <a:p>
            <a:r>
              <a:rPr lang="en-US" smtClean="0"/>
              <a:t>Select a report template or select None to use the default built-in report template. Click Next. </a:t>
            </a:r>
          </a:p>
          <a:p>
            <a:r>
              <a:rPr lang="en-US" smtClean="0"/>
              <a:t>Select a table as the report data source and click Next. All the available tables you can select as data sources are listed in a tree. </a:t>
            </a:r>
          </a:p>
          <a:p>
            <a:r>
              <a:rPr lang="en-US" smtClean="0"/>
              <a:t>To view all the fields in a table, click the plus sign next to the table to expand the tree.</a:t>
            </a:r>
          </a:p>
          <a:p>
            <a:r>
              <a:rPr lang="en-US" smtClean="0"/>
              <a:t>This screen offers you several options to define how the data will be organized on the page. Select the layout that best approximates what you want the final report to look like.</a:t>
            </a:r>
          </a:p>
          <a:p>
            <a:r>
              <a:rPr lang="en-US" smtClean="0"/>
              <a:t>Select Fields into the report.</a:t>
            </a:r>
          </a:p>
          <a:p>
            <a:r>
              <a:rPr lang="en-US" smtClean="0"/>
              <a:t>The Summary screen recaps the information you have specified for the report definition. If you want to modify the settings, click Back to return to previous steps to edit them; otherwise, click Finish to complete the basic report setup and exit Report Wizard. </a:t>
            </a:r>
          </a:p>
          <a:p>
            <a:r>
              <a:rPr lang="en-US" smtClean="0"/>
              <a:t>When you return to the Report Designer main screen, the report displays in the visual design mode in the Design pane based on the newly created report definition. Save the report as a new report definition. You can further customize it in Report Designer.</a:t>
            </a:r>
          </a:p>
          <a:p>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fld id="{8A93B4BC-4604-4507-AB81-3A07FEF5DFF4}" type="slidenum">
              <a:rPr lang="en-US" sz="1200">
                <a:latin typeface="Arial" charset="0"/>
              </a:rPr>
              <a:pPr/>
              <a:t>32</a:t>
            </a:fld>
            <a:endParaRPr lang="en-US" sz="1200">
              <a:latin typeface="Arial" charset="0"/>
            </a:endParaRPr>
          </a:p>
        </p:txBody>
      </p:sp>
      <p:sp>
        <p:nvSpPr>
          <p:cNvPr id="51203" name="Rectangle 2"/>
          <p:cNvSpPr>
            <a:spLocks noGrp="1" noRot="1" noChangeAspect="1" noChangeArrowheads="1" noTextEdit="1"/>
          </p:cNvSpPr>
          <p:nvPr>
            <p:ph type="sldImg"/>
          </p:nvPr>
        </p:nvSpPr>
        <p:spPr>
          <a:ln/>
        </p:spPr>
      </p:sp>
      <p:sp>
        <p:nvSpPr>
          <p:cNvPr id="51204" name="Rectangle 3"/>
          <p:cNvSpPr>
            <a:spLocks noGrp="1" noChangeArrowheads="1"/>
          </p:cNvSpPr>
          <p:nvPr>
            <p:ph type="body" idx="1"/>
          </p:nvPr>
        </p:nvSpPr>
        <p:spPr>
          <a:noFill/>
          <a:ln/>
        </p:spPr>
        <p:txBody>
          <a:bodyPr/>
          <a:lstStyle/>
          <a:p>
            <a:r>
              <a:rPr lang="en-US" smtClean="0"/>
              <a:t>Users open reports through report menu items that they have been given access to based on their role membership. Use Menu System Maintenance to create a menu item to provide access to a report resource.</a:t>
            </a:r>
          </a:p>
          <a:p>
            <a:r>
              <a:rPr lang="en-US" smtClean="0"/>
              <a:t>In the Exec Procedure field, enter a component-based activity specified in the form of a uniform resource name (URN):</a:t>
            </a:r>
          </a:p>
          <a:p>
            <a:r>
              <a:rPr lang="en-US" smtClean="0"/>
              <a:t>urn:qad-report:c1:</a:t>
            </a:r>
            <a:r>
              <a:rPr lang="en-US" i="1" smtClean="0"/>
              <a:t>ReportCode</a:t>
            </a:r>
            <a:endParaRPr lang="en-US" smtClean="0"/>
          </a:p>
          <a:p>
            <a:r>
              <a:rPr lang="en-US" smtClean="0"/>
              <a:t>Where </a:t>
            </a:r>
            <a:r>
              <a:rPr lang="en-US" i="1" smtClean="0"/>
              <a:t>ReportCode</a:t>
            </a:r>
            <a:r>
              <a:rPr lang="en-US" smtClean="0"/>
              <a:t> is the report code of the report resource you are creating a menu item for.</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fld id="{7EE49E5A-3B1F-451E-AC27-5C9559C5F78B}" type="slidenum">
              <a:rPr lang="en-US" sz="1200">
                <a:latin typeface="Arial" charset="0"/>
              </a:rPr>
              <a:pPr/>
              <a:t>33</a:t>
            </a:fld>
            <a:endParaRPr lang="en-US" sz="1200">
              <a:latin typeface="Arial" charset="0"/>
            </a:endParaRPr>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r>
              <a:rPr lang="en-US" smtClean="0"/>
              <a:t>You design report templates in Template Designer, which is similar to the Report Resource Designer.</a:t>
            </a:r>
          </a:p>
          <a:p>
            <a:r>
              <a:rPr lang="en-US" smtClean="0"/>
              <a:t>The toolbar contains the following buttons that are specific to Template Designer: Edit Template, Edit Groups, Configure, Import, and Export.</a:t>
            </a:r>
          </a:p>
          <a:p>
            <a:endParaRPr lang="en-US" smtClean="0"/>
          </a:p>
          <a:p>
            <a:r>
              <a:rPr lang="en-US" smtClean="0"/>
              <a:t>The template-inherited properties are inherited at run-time.</a:t>
            </a:r>
          </a:p>
          <a:p>
            <a:endParaRPr lang="en-US" smtClean="0"/>
          </a:p>
          <a:p>
            <a:r>
              <a:rPr lang="en-US" smtClean="0"/>
              <a:t>Are there specific QAD templates that should not be touched (QAD shipped templates)?  -- Yes…</a:t>
            </a:r>
          </a:p>
          <a:p>
            <a:endParaRPr lang="en-US" smtClean="0"/>
          </a:p>
          <a:p>
            <a:r>
              <a:rPr lang="en-US" smtClean="0"/>
              <a:t>Can you have levels of hierarchy of templates? No. Template mechanism limited in that a report can inherit from one and only one template. Just one level of inheritance.</a:t>
            </a:r>
          </a:p>
          <a:p>
            <a:endParaRPr lang="en-US" smtClean="0"/>
          </a:p>
          <a:p>
            <a:endParaRPr lang="en-US" smtClean="0"/>
          </a:p>
          <a:p>
            <a:endParaRPr lang="en-US" smtClean="0"/>
          </a:p>
          <a:p>
            <a:endParaRPr 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Rot="1" noChangeAspect="1" noChangeArrowheads="1" noTextEdit="1"/>
          </p:cNvSpPr>
          <p:nvPr>
            <p:ph type="sldImg"/>
          </p:nvPr>
        </p:nvSpPr>
        <p:spPr>
          <a:ln/>
        </p:spPr>
      </p:sp>
      <p:sp>
        <p:nvSpPr>
          <p:cNvPr id="99331" name="Rectangle 3"/>
          <p:cNvSpPr>
            <a:spLocks noGrp="1" noChangeArrowheads="1"/>
          </p:cNvSpPr>
          <p:nvPr>
            <p:ph type="body" idx="1"/>
          </p:nvPr>
        </p:nvSpPr>
        <p:spPr>
          <a:noFill/>
          <a:ln/>
        </p:spPr>
        <p:txBody>
          <a:bodyPr/>
          <a:lstStyle/>
          <a:p>
            <a:r>
              <a:rPr lang="en-US" smtClean="0"/>
              <a:t>The Template Designer works similarly to the Report Resource Designer, but there are a few important differences.</a:t>
            </a:r>
          </a:p>
          <a:p>
            <a:endParaRPr lang="en-US" smtClean="0"/>
          </a:p>
          <a:p>
            <a:r>
              <a:rPr lang="en-US" smtClean="0"/>
              <a:t>Fields placed in template sections (except for the Detail section, to be discussed next) behave much like fields in Report Resource Designer: the fields themselves will get put onto any reports whose sections inherit from the template sections.  For example, the logo, title, and other fields in the PageHeader section of the template will automatically appear as fields in all reports that have sections pointing to the template’s PageHeader section.  </a:t>
            </a:r>
          </a:p>
          <a:p>
            <a:endParaRPr lang="en-US" smtClean="0"/>
          </a:p>
          <a:p>
            <a:r>
              <a:rPr lang="en-US" smtClean="0"/>
              <a:t>Fields in the Detail section of a template have a completely different behavior: they do not actually appear on any reports, but instead can be used to define properties (e.g. font, fore color) that can be inherited by actual fields in reports.  Report fields can specify which template field to inherit properties from.</a:t>
            </a:r>
          </a:p>
          <a:p>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fld id="{32F6DF1B-2BC3-4896-9C01-53C38A2863FA}" type="slidenum">
              <a:rPr lang="en-US" sz="1200">
                <a:latin typeface="Arial" charset="0"/>
              </a:rPr>
              <a:pPr/>
              <a:t>35</a:t>
            </a:fld>
            <a:endParaRPr lang="en-US" sz="1200">
              <a:latin typeface="Arial" charset="0"/>
            </a:endParaRPr>
          </a:p>
        </p:txBody>
      </p:sp>
      <p:sp>
        <p:nvSpPr>
          <p:cNvPr id="77827" name="Rectangle 2"/>
          <p:cNvSpPr>
            <a:spLocks noGrp="1" noRot="1" noChangeAspect="1" noChangeArrowheads="1" noTextEdit="1"/>
          </p:cNvSpPr>
          <p:nvPr>
            <p:ph type="sldImg"/>
          </p:nvPr>
        </p:nvSpPr>
        <p:spPr>
          <a:ln/>
        </p:spPr>
      </p:sp>
      <p:sp>
        <p:nvSpPr>
          <p:cNvPr id="77828" name="Rectangle 3"/>
          <p:cNvSpPr>
            <a:spLocks noGrp="1" noChangeArrowheads="1"/>
          </p:cNvSpPr>
          <p:nvPr>
            <p:ph type="body" idx="1"/>
          </p:nvPr>
        </p:nvSpPr>
        <p:spPr>
          <a:noFill/>
          <a:ln/>
        </p:spPr>
        <p:txBody>
          <a:bodyPr/>
          <a:lstStyle/>
          <a:p>
            <a:pPr>
              <a:spcBef>
                <a:spcPts val="800"/>
              </a:spcBef>
            </a:pPr>
            <a:r>
              <a:rPr lang="en-US" smtClean="0"/>
              <a:t>When a report developer saves entries in Report Resource Maintenance, or saves report layout definitions in Report Resource Designer or Template Designer, the information is saved into tables in the qadadmin database.  The export and import programs provide a way to conveniently get this data into and out of the database by allowing the data to be serialized to and from local XML files.</a:t>
            </a:r>
          </a:p>
          <a:p>
            <a:pPr>
              <a:spcBef>
                <a:spcPts val="800"/>
              </a:spcBef>
            </a:pPr>
            <a:endParaRPr lang="en-US" smtClean="0"/>
          </a:p>
          <a:p>
            <a:pPr>
              <a:spcBef>
                <a:spcPts val="800"/>
              </a:spcBef>
            </a:pPr>
            <a:r>
              <a:rPr lang="en-US" smtClean="0"/>
              <a:t>Use Report Resource Import to import report resource XML files into the system.</a:t>
            </a:r>
          </a:p>
          <a:p>
            <a:pPr>
              <a:spcBef>
                <a:spcPts val="800"/>
              </a:spcBef>
            </a:pPr>
            <a:endParaRPr lang="en-US" smtClean="0"/>
          </a:p>
          <a:p>
            <a:pPr>
              <a:spcBef>
                <a:spcPts val="800"/>
              </a:spcBef>
            </a:pPr>
            <a:r>
              <a:rPr lang="en-US" smtClean="0"/>
              <a:t>Use Report Resource Export to export data of specified report resources into XML files. This function lets you back up report resources or create report resource files to be imported into another system.</a:t>
            </a:r>
          </a:p>
          <a:p>
            <a:pPr>
              <a:spcBef>
                <a:spcPts val="800"/>
              </a:spcBef>
            </a:pPr>
            <a:endParaRPr lang="en-US" smtClean="0"/>
          </a:p>
          <a:p>
            <a:pPr>
              <a:spcBef>
                <a:spcPts val="800"/>
              </a:spcBef>
            </a:pPr>
            <a:r>
              <a:rPr lang="en-US" smtClean="0"/>
              <a:t>(Tools for practicing programmer paranoia!)</a:t>
            </a:r>
          </a:p>
          <a:p>
            <a:pPr>
              <a:spcBef>
                <a:spcPts val="800"/>
              </a:spcBef>
            </a:pPr>
            <a:endParaRPr lang="en-US" smtClean="0"/>
          </a:p>
          <a:p>
            <a:pPr>
              <a:spcBef>
                <a:spcPts val="800"/>
              </a:spcBef>
            </a:pPr>
            <a:r>
              <a:rPr lang="en-US" smtClean="0"/>
              <a:t>Templates have their own import / export options as well.  </a:t>
            </a:r>
          </a:p>
          <a:p>
            <a:pPr>
              <a:spcBef>
                <a:spcPts val="800"/>
              </a:spcBef>
            </a:pPr>
            <a:endParaRPr lang="en-US" smtClean="0"/>
          </a:p>
          <a:p>
            <a:pPr>
              <a:spcBef>
                <a:spcPts val="800"/>
              </a:spcBef>
            </a:pPr>
            <a:r>
              <a:rPr lang="en-US" smtClean="0"/>
              <a:t>Export before edit!</a:t>
            </a:r>
          </a:p>
          <a:p>
            <a:pPr>
              <a:spcBef>
                <a:spcPts val="800"/>
              </a:spcBef>
            </a:pPr>
            <a:endParaRPr lang="en-US" smtClean="0"/>
          </a:p>
          <a:p>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p:spPr>
        <p:txBody>
          <a:bodyPr/>
          <a:lstStyle/>
          <a:p>
            <a:fld id="{FB781861-4162-43A9-9C17-7ED44906EAC4}" type="slidenum">
              <a:rPr lang="en-US" smtClean="0"/>
              <a:pPr/>
              <a:t>3</a:t>
            </a:fld>
            <a:endParaRPr lang="en-US" smtClean="0"/>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a:ln/>
        </p:spPr>
        <p:txBody>
          <a:bodyPr/>
          <a:lstStyle/>
          <a:p>
            <a:pPr eaLnBrk="1" hangingPunct="1"/>
            <a:r>
              <a:rPr lang="en-US" smtClean="0"/>
              <a:t>[The Facilities slide goes in the introduction chapter of every course. It is not printed in the book because it is not necessary for self-study courses but in a classroom environment the instructor should explain facilities information to the class]</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fld id="{953E1093-939A-4DEF-AC25-3C5C76C30626}" type="slidenum">
              <a:rPr lang="en-US" sz="1200">
                <a:latin typeface="Arial" charset="0"/>
              </a:rPr>
              <a:pPr/>
              <a:t>36</a:t>
            </a:fld>
            <a:endParaRPr lang="en-US" sz="1200">
              <a:latin typeface="Arial" charset="0"/>
            </a:endParaRPr>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a:ln/>
        </p:spPr>
        <p:txBody>
          <a:bodyPr/>
          <a:lstStyle/>
          <a:p>
            <a:r>
              <a:rPr lang="en-US" smtClean="0"/>
              <a:t>It is strongly recommended that report developers regularly export the reports they are creating to XML.  Besides providing data backup and providing a textual artifact that can be version controlled, exported reports can also be used to resolve problems resulting from multiple report developers inadvertently working on the same report (which should generally be avoided).</a:t>
            </a:r>
          </a:p>
          <a:p>
            <a:endParaRPr lang="en-US" smtClean="0"/>
          </a:p>
          <a:p>
            <a:endParaRPr 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fld id="{AA9702EA-A53A-4FB6-BCD3-86637CEB0726}" type="slidenum">
              <a:rPr lang="en-US" sz="1200">
                <a:latin typeface="Arial" charset="0"/>
              </a:rPr>
              <a:pPr/>
              <a:t>37</a:t>
            </a:fld>
            <a:endParaRPr lang="en-US" sz="1200">
              <a:latin typeface="Arial" charset="0"/>
            </a:endParaRPr>
          </a:p>
        </p:txBody>
      </p:sp>
      <p:sp>
        <p:nvSpPr>
          <p:cNvPr id="81923" name="Rectangle 2"/>
          <p:cNvSpPr>
            <a:spLocks noGrp="1" noRot="1" noChangeAspect="1" noChangeArrowheads="1" noTextEdit="1"/>
          </p:cNvSpPr>
          <p:nvPr>
            <p:ph type="sldImg"/>
          </p:nvPr>
        </p:nvSpPr>
        <p:spPr>
          <a:ln/>
        </p:spPr>
      </p:sp>
      <p:sp>
        <p:nvSpPr>
          <p:cNvPr id="81924"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fld id="{3B175C62-9612-4328-BC55-ABE65FB82B5C}" type="slidenum">
              <a:rPr lang="en-US" sz="1200">
                <a:latin typeface="Arial" charset="0"/>
              </a:rPr>
              <a:pPr/>
              <a:t>38</a:t>
            </a:fld>
            <a:endParaRPr lang="en-US" sz="1200">
              <a:latin typeface="Arial" charset="0"/>
            </a:endParaRPr>
          </a:p>
        </p:txBody>
      </p:sp>
      <p:sp>
        <p:nvSpPr>
          <p:cNvPr id="83971" name="Rectangle 2"/>
          <p:cNvSpPr>
            <a:spLocks noGrp="1" noRot="1" noChangeAspect="1" noChangeArrowheads="1" noTextEdit="1"/>
          </p:cNvSpPr>
          <p:nvPr>
            <p:ph type="sldImg"/>
          </p:nvPr>
        </p:nvSpPr>
        <p:spPr>
          <a:ln/>
        </p:spPr>
      </p:sp>
      <p:sp>
        <p:nvSpPr>
          <p:cNvPr id="83972"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fld id="{118FC3AC-F775-4713-B2ED-F2EC4D3BEEA7}" type="slidenum">
              <a:rPr lang="en-US" sz="1200">
                <a:latin typeface="Arial" charset="0"/>
              </a:rPr>
              <a:pPr/>
              <a:t>41</a:t>
            </a:fld>
            <a:endParaRPr lang="en-US" sz="1200">
              <a:latin typeface="Arial" charset="0"/>
            </a:endParaRPr>
          </a:p>
        </p:txBody>
      </p:sp>
      <p:sp>
        <p:nvSpPr>
          <p:cNvPr id="119811" name="Rectangle 2"/>
          <p:cNvSpPr>
            <a:spLocks noGrp="1" noRot="1" noChangeAspect="1" noChangeArrowheads="1" noTextEdit="1"/>
          </p:cNvSpPr>
          <p:nvPr>
            <p:ph type="sldImg"/>
          </p:nvPr>
        </p:nvSpPr>
        <p:spPr>
          <a:ln/>
        </p:spPr>
      </p:sp>
      <p:sp>
        <p:nvSpPr>
          <p:cNvPr id="11981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p:spPr>
        <p:txBody>
          <a:bodyPr/>
          <a:lstStyle/>
          <a:p>
            <a:fld id="{78B0A6AE-FCB7-424C-86B7-DB50D3A6A1F8}" type="slidenum">
              <a:rPr lang="en-US" smtClean="0"/>
              <a:pPr/>
              <a:t>42</a:t>
            </a:fld>
            <a:endParaRPr lang="en-US" smtClean="0"/>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p:cNvSpPr>
            <a:spLocks noGrp="1" noChangeArrowheads="1"/>
          </p:cNvSpPr>
          <p:nvPr>
            <p:ph type="sldNum" sz="quarter" idx="5"/>
          </p:nvPr>
        </p:nvSpPr>
        <p:spPr>
          <a:noFill/>
        </p:spPr>
        <p:txBody>
          <a:bodyPr/>
          <a:lstStyle/>
          <a:p>
            <a:fld id="{897D0C9E-CA21-437B-90AF-4F0DADB3F333}" type="slidenum">
              <a:rPr lang="en-US" smtClean="0"/>
              <a:pPr/>
              <a:t>4</a:t>
            </a:fld>
            <a:endParaRPr lang="en-US" smtClean="0"/>
          </a:p>
        </p:txBody>
      </p:sp>
      <p:sp>
        <p:nvSpPr>
          <p:cNvPr id="15363" name="Rectangle 2"/>
          <p:cNvSpPr>
            <a:spLocks noGrp="1" noRot="1" noChangeAspect="1" noChangeArrowheads="1" noTextEdit="1"/>
          </p:cNvSpPr>
          <p:nvPr>
            <p:ph type="sldImg"/>
          </p:nvPr>
        </p:nvSpPr>
        <p:spPr>
          <a:ln/>
        </p:spPr>
      </p:sp>
      <p:sp>
        <p:nvSpPr>
          <p:cNvPr id="15364"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p:spPr>
        <p:txBody>
          <a:bodyPr/>
          <a:lstStyle/>
          <a:p>
            <a:fld id="{0570C5A1-E65E-4336-BB2F-D16D9FF6DD8D}" type="slidenum">
              <a:rPr lang="en-US" smtClean="0"/>
              <a:pPr/>
              <a:t>5</a:t>
            </a:fld>
            <a:endParaRPr lang="en-US" smtClean="0"/>
          </a:p>
        </p:txBody>
      </p:sp>
      <p:sp>
        <p:nvSpPr>
          <p:cNvPr id="16387" name="Rectangle 2"/>
          <p:cNvSpPr>
            <a:spLocks noGrp="1" noRot="1" noChangeAspect="1" noChangeArrowheads="1" noTextEdit="1"/>
          </p:cNvSpPr>
          <p:nvPr>
            <p:ph type="sldImg"/>
          </p:nvPr>
        </p:nvSpPr>
        <p:spPr>
          <a:ln/>
        </p:spPr>
      </p:sp>
      <p:sp>
        <p:nvSpPr>
          <p:cNvPr id="16388" name="Rectangle 3"/>
          <p:cNvSpPr>
            <a:spLocks noGrp="1" noChangeArrowheads="1"/>
          </p:cNvSpPr>
          <p:nvPr>
            <p:ph type="body" idx="1"/>
          </p:nvPr>
        </p:nvSpPr>
        <p:spPr>
          <a:noFill/>
          <a:ln/>
        </p:spPr>
        <p:txBody>
          <a:bodyPr/>
          <a:lstStyle/>
          <a:p>
            <a:pPr eaLnBrk="1" hangingPunct="1">
              <a:lnSpc>
                <a:spcPct val="90000"/>
              </a:lnSpc>
            </a:pPr>
            <a:r>
              <a:rPr lang="en-US" smtClean="0"/>
              <a:t>A </a:t>
            </a:r>
            <a:r>
              <a:rPr lang="en-US" b="1" smtClean="0"/>
              <a:t>report</a:t>
            </a:r>
            <a:r>
              <a:rPr lang="en-US" smtClean="0"/>
              <a:t> is a collection of your desired data, as defined in the report resource, organized in your desired format as defined in the report definition.</a:t>
            </a:r>
          </a:p>
          <a:p>
            <a:pPr eaLnBrk="1" hangingPunct="1">
              <a:lnSpc>
                <a:spcPct val="90000"/>
              </a:lnSpc>
            </a:pPr>
            <a:r>
              <a:rPr lang="en-US" smtClean="0"/>
              <a:t>Report resources provide the data you want to display in the report while report definitions specify how to display the data in the report:</a:t>
            </a:r>
          </a:p>
          <a:p>
            <a:pPr eaLnBrk="1" hangingPunct="1">
              <a:lnSpc>
                <a:spcPct val="90000"/>
              </a:lnSpc>
            </a:pPr>
            <a:r>
              <a:rPr lang="en-US" smtClean="0"/>
              <a:t>A </a:t>
            </a:r>
            <a:r>
              <a:rPr lang="en-US" b="1" smtClean="0"/>
              <a:t>report resource object</a:t>
            </a:r>
            <a:r>
              <a:rPr lang="en-US" smtClean="0"/>
              <a:t> (</a:t>
            </a:r>
            <a:r>
              <a:rPr lang="en-US" b="1" smtClean="0"/>
              <a:t>report resource</a:t>
            </a:r>
            <a:r>
              <a:rPr lang="en-US" smtClean="0"/>
              <a:t>) represents a unique, cross-domain report object that contains report metadata, report definitions, report data source definitions, filter definitions, report parameters, and report settings. </a:t>
            </a:r>
          </a:p>
          <a:p>
            <a:pPr eaLnBrk="1" hangingPunct="1">
              <a:lnSpc>
                <a:spcPct val="90000"/>
              </a:lnSpc>
            </a:pPr>
            <a:r>
              <a:rPr lang="en-US" smtClean="0"/>
              <a:t>A </a:t>
            </a:r>
            <a:r>
              <a:rPr lang="en-US" b="1" smtClean="0"/>
              <a:t>report definition</a:t>
            </a:r>
            <a:r>
              <a:rPr lang="en-US" smtClean="0"/>
              <a:t> contains all the information that defines that data binding, layout, and customized formatting of a report.  It is saved as an XML file that can be edited in the Report Designer.</a:t>
            </a:r>
          </a:p>
          <a:p>
            <a:pPr>
              <a:lnSpc>
                <a:spcPct val="90000"/>
              </a:lnSpc>
            </a:pPr>
            <a:r>
              <a:rPr lang="en-US" smtClean="0"/>
              <a:t>A </a:t>
            </a:r>
            <a:r>
              <a:rPr lang="en-US" b="1" smtClean="0"/>
              <a:t>report template</a:t>
            </a:r>
            <a:r>
              <a:rPr lang="en-US" smtClean="0"/>
              <a:t> is special kind of report definition that cannot be rendered directly by itself, but instead can be used to control certain aspects of the rendering of other reports. When designing a report, a template can be specified (optionally) in which case the report can inherit many kinds of attributes from the template, such as field colors and fonts. If at a later time these attributes are changed in the template, those changes will be seen in every report that is using that template. Any given report can inherit from at most one template, but a given template may be used to control any number of reports. Thus templates enable report developers to making changes in a single place (the template) which will have a mass effect on many reports. This is a powerful tool that can assist the report development process in many ways, such as reducing initial development time, enforcing common standards across reports, and quickly implementing future changes to these standards.</a:t>
            </a:r>
          </a:p>
          <a:p>
            <a:pPr eaLnBrk="1" hangingPunct="1">
              <a:lnSpc>
                <a:spcPct val="90000"/>
              </a:lnSpc>
            </a:pPr>
            <a:endParaRPr lang="en-US" smtClean="0"/>
          </a:p>
          <a:p>
            <a:pPr eaLnBrk="1" hangingPunct="1">
              <a:lnSpc>
                <a:spcPct val="90000"/>
              </a:lnSpc>
            </a:pPr>
            <a:endParaRPr lang="en-US" smtClean="0"/>
          </a:p>
          <a:p>
            <a:pPr eaLnBrk="1" hangingPunct="1">
              <a:lnSpc>
                <a:spcPct val="90000"/>
              </a:lnSpc>
            </a:pPr>
            <a:endParaRPr lang="en-US" smtClean="0"/>
          </a:p>
          <a:p>
            <a:pPr eaLnBrk="1" hangingPunct="1">
              <a:lnSpc>
                <a:spcPct val="90000"/>
              </a:lnSpc>
            </a:pPr>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fld id="{C00A4D11-8D98-4D30-972D-3BFB852CF805}" type="slidenum">
              <a:rPr lang="en-US" sz="1200">
                <a:latin typeface="Arial" charset="0"/>
              </a:rPr>
              <a:pPr/>
              <a:t>6</a:t>
            </a:fld>
            <a:endParaRPr lang="en-US" sz="1200">
              <a:latin typeface="Arial" charset="0"/>
            </a:endParaRPr>
          </a:p>
        </p:txBody>
      </p:sp>
      <p:sp>
        <p:nvSpPr>
          <p:cNvPr id="86019" name="Rectangle 2"/>
          <p:cNvSpPr>
            <a:spLocks noGrp="1" noRot="1" noChangeAspect="1" noChangeArrowheads="1" noTextEdit="1"/>
          </p:cNvSpPr>
          <p:nvPr>
            <p:ph type="sldImg"/>
          </p:nvPr>
        </p:nvSpPr>
        <p:spPr>
          <a:ln/>
        </p:spPr>
      </p:sp>
      <p:sp>
        <p:nvSpPr>
          <p:cNvPr id="86020" name="Rectangle 3"/>
          <p:cNvSpPr>
            <a:spLocks noGrp="1" noChangeArrowheads="1"/>
          </p:cNvSpPr>
          <p:nvPr>
            <p:ph type="body" idx="1"/>
          </p:nvPr>
        </p:nvSpPr>
        <p:spPr>
          <a:noFill/>
          <a:ln/>
        </p:spPr>
        <p:txBody>
          <a:bodyPr/>
          <a:lstStyle/>
          <a:p>
            <a:pPr>
              <a:spcBef>
                <a:spcPts val="800"/>
              </a:spcBef>
            </a:pPr>
            <a:r>
              <a:rPr lang="en-US" smtClean="0"/>
              <a:t>The </a:t>
            </a:r>
            <a:r>
              <a:rPr lang="en-US" b="1" smtClean="0"/>
              <a:t>Report Viewer</a:t>
            </a:r>
            <a:r>
              <a:rPr lang="en-US" smtClean="0"/>
              <a:t> includes two tabs: </a:t>
            </a:r>
            <a:r>
              <a:rPr lang="en-US" b="1" smtClean="0"/>
              <a:t>Filter</a:t>
            </a:r>
            <a:r>
              <a:rPr lang="en-US" smtClean="0"/>
              <a:t> for the filter screen and </a:t>
            </a:r>
            <a:r>
              <a:rPr lang="en-US" b="1" smtClean="0"/>
              <a:t>Viewer</a:t>
            </a:r>
            <a:r>
              <a:rPr lang="en-US" smtClean="0"/>
              <a:t> for the viewer screen.</a:t>
            </a:r>
          </a:p>
          <a:p>
            <a:pPr>
              <a:spcBef>
                <a:spcPts val="800"/>
              </a:spcBef>
            </a:pPr>
            <a:endParaRPr lang="en-US" smtClean="0"/>
          </a:p>
          <a:p>
            <a:pPr>
              <a:spcBef>
                <a:spcPts val="800"/>
              </a:spcBef>
            </a:pPr>
            <a:r>
              <a:rPr lang="en-US" smtClean="0"/>
              <a:t>In Report Viewer, use the toolbar buttons to navigate through the report and perform other functions such as saving and printing.</a:t>
            </a:r>
          </a:p>
          <a:p>
            <a:pPr>
              <a:spcBef>
                <a:spcPts val="800"/>
              </a:spcBef>
            </a:pPr>
            <a:r>
              <a:rPr lang="en-US" smtClean="0"/>
              <a:t>You can directly run reports from browses by selecting Report from the Action menu in the browse screen. The sorting, grouping, and search criteria in the browse are all carried over to the report, which uses the browse as its data source.</a:t>
            </a:r>
          </a:p>
          <a:p>
            <a:pPr>
              <a:spcBef>
                <a:spcPts val="800"/>
              </a:spcBef>
            </a:pPr>
            <a:r>
              <a:rPr lang="en-US" smtClean="0"/>
              <a:t>If a report always contains a certain range of data and is exported to a certain format, you do not have to define the filter criteria and output settings every time you generate the report. You can save the search conditions and output settings as a filter and open it to load the same set of configurations when you run the report later. </a:t>
            </a:r>
          </a:p>
          <a:p>
            <a:pPr>
              <a:spcBef>
                <a:spcPts val="800"/>
              </a:spcBef>
            </a:pPr>
            <a:endParaRPr lang="en-US" smtClean="0"/>
          </a:p>
          <a:p>
            <a:pPr>
              <a:spcBef>
                <a:spcPts val="800"/>
              </a:spcBef>
            </a:pPr>
            <a:endParaRPr lang="en-US" smtClean="0"/>
          </a:p>
          <a:p>
            <a:pPr>
              <a:spcBef>
                <a:spcPts val="800"/>
              </a:spcBef>
            </a:pPr>
            <a:endParaRPr lang="en-US" smtClean="0"/>
          </a:p>
          <a:p>
            <a:pPr>
              <a:spcBef>
                <a:spcPts val="800"/>
              </a:spcBef>
            </a:pPr>
            <a:r>
              <a:rPr lang="en-US" smtClean="0"/>
              <a:t>Reports are displayed in the Report Viewer, which includes two tabs for the Filter screen and the Viewer screen. First, let’s explore the Filter screen and then let’s explore the Viewer screen.</a:t>
            </a:r>
          </a:p>
          <a:p>
            <a:pPr>
              <a:spcBef>
                <a:spcPts val="800"/>
              </a:spcBef>
            </a:pPr>
            <a:endParaRPr lang="en-US" smtClean="0"/>
          </a:p>
          <a:p>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fld id="{0BD5B034-00D6-4276-87F0-E3FDB56F758E}" type="slidenum">
              <a:rPr lang="en-US" sz="1200">
                <a:latin typeface="Arial" charset="0"/>
              </a:rPr>
              <a:pPr/>
              <a:t>7</a:t>
            </a:fld>
            <a:endParaRPr lang="en-US" sz="1200">
              <a:latin typeface="Arial" charset="0"/>
            </a:endParaRPr>
          </a:p>
        </p:txBody>
      </p:sp>
      <p:sp>
        <p:nvSpPr>
          <p:cNvPr id="75779" name="Rectangle 2"/>
          <p:cNvSpPr>
            <a:spLocks noGrp="1" noRot="1" noChangeAspect="1" noChangeArrowheads="1" noTextEdit="1"/>
          </p:cNvSpPr>
          <p:nvPr>
            <p:ph type="sldImg"/>
          </p:nvPr>
        </p:nvSpPr>
        <p:spPr>
          <a:ln/>
        </p:spPr>
      </p:sp>
      <p:sp>
        <p:nvSpPr>
          <p:cNvPr id="75780" name="Rectangle 3"/>
          <p:cNvSpPr>
            <a:spLocks noGrp="1" noChangeArrowheads="1"/>
          </p:cNvSpPr>
          <p:nvPr>
            <p:ph type="body" idx="1"/>
          </p:nvPr>
        </p:nvSpPr>
        <p:spPr>
          <a:noFill/>
          <a:ln/>
        </p:spPr>
        <p:txBody>
          <a:bodyPr/>
          <a:lstStyle/>
          <a:p>
            <a:pPr>
              <a:spcBef>
                <a:spcPts val="800"/>
              </a:spcBef>
            </a:pPr>
            <a:r>
              <a:rPr lang="en-US" smtClean="0"/>
              <a:t>You can access the Filter screen by clicking on the Report Viewer’s Filter tab. On the Filter screen, you can manage search conditions to filter report results, save filters, specify report settings, and specify output document types. Finally, you can schedule reports.</a:t>
            </a:r>
          </a:p>
          <a:p>
            <a:pPr>
              <a:spcBef>
                <a:spcPts val="800"/>
              </a:spcBef>
            </a:pPr>
            <a:endParaRPr lang="en-US" smtClean="0"/>
          </a:p>
          <a:p>
            <a:pPr>
              <a:spcBef>
                <a:spcPts val="800"/>
              </a:spcBef>
            </a:pPr>
            <a:r>
              <a:rPr lang="en-US" smtClean="0"/>
              <a:t>Saved filters are stored in the database.  By default, only the user who saved the filter will be able to access it. However, an administrator can control the visibility of saved filters.</a:t>
            </a:r>
          </a:p>
          <a:p>
            <a:pPr>
              <a:spcBef>
                <a:spcPts val="800"/>
              </a:spcBef>
            </a:pPr>
            <a:endParaRPr lang="en-US" smtClean="0"/>
          </a:p>
          <a:p>
            <a:pPr>
              <a:spcBef>
                <a:spcPts val="800"/>
              </a:spcBef>
            </a:pPr>
            <a:endParaRPr lang="en-US" smtClean="0"/>
          </a:p>
          <a:p>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Rot="1" noChangeAspect="1" noChangeArrowheads="1" noTextEdit="1"/>
          </p:cNvSpPr>
          <p:nvPr>
            <p:ph type="sldImg"/>
          </p:nvPr>
        </p:nvSpPr>
        <p:spPr>
          <a:ln/>
        </p:spPr>
      </p:sp>
      <p:sp>
        <p:nvSpPr>
          <p:cNvPr id="109571" name="Rectangle 3"/>
          <p:cNvSpPr>
            <a:spLocks noGrp="1" noChangeArrowheads="1"/>
          </p:cNvSpPr>
          <p:nvPr>
            <p:ph type="body" idx="1"/>
          </p:nvPr>
        </p:nvSpPr>
        <p:spPr>
          <a:noFill/>
          <a:ln/>
        </p:spPr>
        <p:txBody>
          <a:bodyPr/>
          <a:lstStyle/>
          <a:p>
            <a:pPr>
              <a:spcBef>
                <a:spcPts val="800"/>
              </a:spcBef>
            </a:pPr>
            <a:r>
              <a:rPr lang="en-US" smtClean="0"/>
              <a:t>After a report is designed, you can set filter criteria to filter data in the report, run the report, and send it to different output destinations.</a:t>
            </a:r>
          </a:p>
          <a:p>
            <a:pPr>
              <a:spcBef>
                <a:spcPts val="800"/>
              </a:spcBef>
            </a:pPr>
            <a:r>
              <a:rPr lang="en-US" smtClean="0"/>
              <a:t>Use the Filter screen to set the Search Conditions that specify the filter criteria, the Settings option to specify General, Data, and Decimal preferences, and the output type pull-down to specify output type as Document, Excel, or PDF.</a:t>
            </a:r>
          </a:p>
          <a:p>
            <a:pPr>
              <a:spcBef>
                <a:spcPts val="800"/>
              </a:spcBef>
            </a:pPr>
            <a:r>
              <a:rPr lang="en-US" smtClean="0"/>
              <a:t>Of course, to run the report, click Run!</a:t>
            </a:r>
          </a:p>
          <a:p>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Rot="1" noChangeAspect="1" noChangeArrowheads="1" noTextEdit="1"/>
          </p:cNvSpPr>
          <p:nvPr>
            <p:ph type="sldImg"/>
          </p:nvPr>
        </p:nvSpPr>
        <p:spPr>
          <a:ln/>
        </p:spPr>
      </p:sp>
      <p:sp>
        <p:nvSpPr>
          <p:cNvPr id="101379" name="Rectangle 3"/>
          <p:cNvSpPr>
            <a:spLocks noGrp="1" noChangeArrowheads="1"/>
          </p:cNvSpPr>
          <p:nvPr>
            <p:ph type="body" idx="1"/>
          </p:nvPr>
        </p:nvSpPr>
        <p:spPr>
          <a:noFill/>
          <a:ln/>
        </p:spPr>
        <p:txBody>
          <a:bodyPr/>
          <a:lstStyle/>
          <a:p>
            <a:r>
              <a:rPr lang="en-US" smtClean="0"/>
              <a:t>By default, a report will display all the records available in the source data. However, you may want to retrieve just a certain range of records in the report; for example, sales records between last September and this March. You do this by setting search conditions to filter data in the report. You can also use filters to load existing search conditions.</a:t>
            </a:r>
          </a:p>
          <a:p>
            <a:pPr>
              <a:spcBef>
                <a:spcPts val="800"/>
              </a:spcBef>
            </a:pPr>
            <a:r>
              <a:rPr lang="en-US" smtClean="0"/>
              <a:t>To refine your search further, click the plus (+) icon to add another search row. You can add as many rows as needed, each with different search values and operators. When you specify several criteria, note that multiple criteria for the same field are treated as a logical AND condition. To remove a search criteria row, click on the delete (X) icon.</a:t>
            </a:r>
          </a:p>
          <a:p>
            <a:r>
              <a:rPr lang="en-US" smtClean="0"/>
              <a:t>If a report always contains a certain range of data and is exported to a certain format, you do not have to define the filter criteria and output settings every time you generate the report. You can save the search conditions and output settings as a filter and open it to load the same set of configurations when you run the report later. </a:t>
            </a:r>
          </a:p>
          <a:p>
            <a:r>
              <a:rPr lang="en-US" smtClean="0"/>
              <a:t>A filter is a personalized set of search conditions and settings, which means that the filters you created can only be accessed and managed by you and the administrator, and no one else.</a:t>
            </a:r>
          </a:p>
          <a:p>
            <a:pPr>
              <a:spcBef>
                <a:spcPts val="800"/>
              </a:spcBef>
            </a:pPr>
            <a:endParaRPr lang="en-US" smtClean="0"/>
          </a:p>
          <a:p>
            <a:pPr>
              <a:spcBef>
                <a:spcPts val="800"/>
              </a:spcBef>
            </a:pPr>
            <a:endParaRPr lang="en-US" smtClean="0"/>
          </a:p>
          <a:p>
            <a:pPr>
              <a:spcBef>
                <a:spcPts val="800"/>
              </a:spcBef>
            </a:pPr>
            <a:endParaRPr lang="en-US" smtClean="0"/>
          </a:p>
          <a:p>
            <a:pPr>
              <a:spcBef>
                <a:spcPts val="800"/>
              </a:spcBef>
            </a:pPr>
            <a:endParaRPr lang="en-US" smtClean="0"/>
          </a:p>
          <a:p>
            <a:endParaRPr lang="en-US" smtClean="0"/>
          </a:p>
          <a:p>
            <a:endParaRPr lang="en-US" smtClean="0"/>
          </a:p>
          <a:p>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123"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5124"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endParaRPr lang="en-US"/>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endParaRPr lang="en-US"/>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endParaRPr lang="en-US"/>
          </a:p>
        </p:txBody>
      </p:sp>
    </p:spTree>
    <p:extLst>
      <p:ext uri="{BB962C8B-B14F-4D97-AF65-F5344CB8AC3E}">
        <p14:creationId xmlns="" xmlns:p14="http://schemas.microsoft.com/office/powerpoint/2010/main" val="17192710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endParaRPr lang="en-US"/>
          </a:p>
        </p:txBody>
      </p:sp>
    </p:spTree>
    <p:extLst>
      <p:ext uri="{BB962C8B-B14F-4D97-AF65-F5344CB8AC3E}">
        <p14:creationId xmlns="" xmlns:p14="http://schemas.microsoft.com/office/powerpoint/2010/main" val="123692423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endParaRPr lang="en-US"/>
          </a:p>
        </p:txBody>
      </p:sp>
    </p:spTree>
    <p:extLst>
      <p:ext uri="{BB962C8B-B14F-4D97-AF65-F5344CB8AC3E}">
        <p14:creationId xmlns="" xmlns:p14="http://schemas.microsoft.com/office/powerpoint/2010/main" val="12955355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pPr>
              <a:defRPr/>
            </a:pPr>
            <a:endParaRPr lang="en-US"/>
          </a:p>
        </p:txBody>
      </p:sp>
    </p:spTree>
    <p:extLst>
      <p:ext uri="{BB962C8B-B14F-4D97-AF65-F5344CB8AC3E}">
        <p14:creationId xmlns="" xmlns:p14="http://schemas.microsoft.com/office/powerpoint/2010/main" val="70675099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5123"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5124"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ftr" sz="quarter" idx="10"/>
          </p:nvPr>
        </p:nvSpPr>
        <p:spPr>
          <a:ln/>
        </p:spPr>
        <p:txBody>
          <a:bodyPr/>
          <a:lstStyle>
            <a:lvl1pPr>
              <a:defRPr/>
            </a:lvl1pPr>
          </a:lstStyle>
          <a:p>
            <a:pPr>
              <a:defRPr/>
            </a:pP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ftr" sz="quarter" idx="10"/>
          </p:nvPr>
        </p:nvSpPr>
        <p:spPr>
          <a:ln/>
        </p:spPr>
        <p:txBody>
          <a:bodyPr/>
          <a:lstStyle>
            <a:lvl1pPr>
              <a:defRPr/>
            </a:lvl1pPr>
          </a:lstStyle>
          <a:p>
            <a:pPr>
              <a:defRPr/>
            </a:pP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ftr" sz="quarter" idx="10"/>
          </p:nvPr>
        </p:nvSpPr>
        <p:spPr>
          <a:ln/>
        </p:spPr>
        <p:txBody>
          <a:bodyPr/>
          <a:lstStyle>
            <a:lvl1pPr>
              <a:defRPr/>
            </a:lvl1pPr>
          </a:lstStyle>
          <a:p>
            <a:pPr>
              <a:defRPr/>
            </a:pP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6"/>
          <p:cNvSpPr>
            <a:spLocks noGrp="1" noChangeArrowheads="1"/>
          </p:cNvSpPr>
          <p:nvPr>
            <p:ph type="ftr" sz="quarter" idx="10"/>
          </p:nvPr>
        </p:nvSpPr>
        <p:spPr>
          <a:ln/>
        </p:spPr>
        <p:txBody>
          <a:bodyPr/>
          <a:lstStyle>
            <a:lvl1pPr>
              <a:defRPr/>
            </a:lvl1pPr>
          </a:lstStyle>
          <a:p>
            <a:pPr>
              <a:defRPr/>
            </a:pP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ftr" sz="quarter" idx="10"/>
          </p:nvPr>
        </p:nvSpPr>
        <p:spPr>
          <a:ln/>
        </p:spPr>
        <p:txBody>
          <a:bodyPr/>
          <a:lstStyle>
            <a:lvl1pPr>
              <a:defRPr/>
            </a:lvl1pPr>
          </a:lstStyle>
          <a:p>
            <a:pPr>
              <a:defRPr/>
            </a:pPr>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10" Type="http://schemas.openxmlformats.org/officeDocument/2006/relationships/image" Target="../media/image3.png"/><Relationship Id="rId4" Type="http://schemas.openxmlformats.org/officeDocument/2006/relationships/slideLayout" Target="../slideLayouts/slideLayout15.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en-US" smtClean="0"/>
          </a:p>
        </p:txBody>
      </p:sp>
      <p:sp>
        <p:nvSpPr>
          <p:cNvPr id="1027"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100" name="Text Box 4"/>
          <p:cNvSpPr txBox="1">
            <a:spLocks noChangeArrowheads="1"/>
          </p:cNvSpPr>
          <p:nvPr/>
        </p:nvSpPr>
        <p:spPr bwMode="auto">
          <a:xfrm>
            <a:off x="0" y="6613525"/>
            <a:ext cx="1143000" cy="244475"/>
          </a:xfrm>
          <a:prstGeom prst="rect">
            <a:avLst/>
          </a:prstGeom>
          <a:noFill/>
          <a:ln w="9525">
            <a:noFill/>
            <a:miter lim="800000"/>
            <a:headEnd/>
            <a:tailEnd/>
          </a:ln>
          <a:effectLst/>
        </p:spPr>
        <p:txBody>
          <a:bodyPr>
            <a:spAutoFit/>
          </a:bodyPr>
          <a:lstStyle/>
          <a:p>
            <a:pPr algn="l">
              <a:spcBef>
                <a:spcPct val="50000"/>
              </a:spcBef>
              <a:defRPr/>
            </a:pPr>
            <a:r>
              <a:rPr lang="en-US" sz="1000">
                <a:solidFill>
                  <a:schemeClr val="bg2"/>
                </a:solidFill>
                <a:latin typeface="Tahoma" charset="0"/>
              </a:rPr>
              <a:t>QAD Proprietary</a:t>
            </a:r>
          </a:p>
        </p:txBody>
      </p:sp>
      <p:pic>
        <p:nvPicPr>
          <p:cNvPr id="1029" name="Picture 5" descr="pg2_graphic"/>
          <p:cNvPicPr>
            <a:picLocks noChangeAspect="1" noChangeArrowheads="1"/>
          </p:cNvPicPr>
          <p:nvPr/>
        </p:nvPicPr>
        <p:blipFill>
          <a:blip r:embed="rId13" cstate="print"/>
          <a:srcRect/>
          <a:stretch>
            <a:fillRect/>
          </a:stretch>
        </p:blipFill>
        <p:spPr bwMode="auto">
          <a:xfrm>
            <a:off x="0" y="0"/>
            <a:ext cx="9144000" cy="571500"/>
          </a:xfrm>
          <a:prstGeom prst="rect">
            <a:avLst/>
          </a:prstGeom>
          <a:noFill/>
          <a:ln w="9525">
            <a:noFill/>
            <a:miter lim="800000"/>
            <a:headEnd/>
            <a:tailEnd/>
          </a:ln>
        </p:spPr>
      </p:pic>
      <p:sp>
        <p:nvSpPr>
          <p:cNvPr id="4102" name="Rectangle 6"/>
          <p:cNvSpPr>
            <a:spLocks noGrp="1" noChangeArrowheads="1"/>
          </p:cNvSpPr>
          <p:nvPr>
            <p:ph type="ftr" sz="quarter" idx="3"/>
          </p:nvPr>
        </p:nvSpPr>
        <p:spPr bwMode="auto">
          <a:xfrm>
            <a:off x="7761288" y="6661150"/>
            <a:ext cx="1306512" cy="196850"/>
          </a:xfrm>
          <a:prstGeom prst="rect">
            <a:avLst/>
          </a:prstGeom>
          <a:noFill/>
          <a:ln w="9525">
            <a:noFill/>
            <a:miter lim="800000"/>
            <a:headEnd/>
            <a:tailEnd/>
          </a:ln>
          <a:effectLst/>
        </p:spPr>
        <p:txBody>
          <a:bodyPr vert="horz" wrap="square" lIns="86493" tIns="43247" rIns="86493" bIns="43247" numCol="1" anchor="t" anchorCtr="0" compatLnSpc="1">
            <a:prstTxWarp prst="textNoShape">
              <a:avLst/>
            </a:prstTxWarp>
          </a:bodyPr>
          <a:lstStyle>
            <a:lvl1pPr algn="r" eaLnBrk="0" hangingPunct="0">
              <a:defRPr sz="800" smtClean="0">
                <a:latin typeface="Arial" charset="0"/>
              </a:defRPr>
            </a:lvl1pPr>
          </a:lstStyle>
          <a:p>
            <a:pPr>
              <a:defRPr/>
            </a:pPr>
            <a:endParaRPr lang="en-US"/>
          </a:p>
        </p:txBody>
      </p:sp>
    </p:spTree>
  </p:cSld>
  <p:clrMap bg1="lt1" tx1="dk1" bg2="lt2" tx2="dk2" accent1="accent1" accent2="accent2" accent3="accent3" accent4="accent4" accent5="accent5" accent6="accent6" hlink="hlink" folHlink="folHlink"/>
  <p:sldLayoutIdLst>
    <p:sldLayoutId id="2147483684" r:id="rId1"/>
    <p:sldLayoutId id="2147483683" r:id="rId2"/>
    <p:sldLayoutId id="2147483682" r:id="rId3"/>
    <p:sldLayoutId id="2147483681" r:id="rId4"/>
    <p:sldLayoutId id="2147483680" r:id="rId5"/>
    <p:sldLayoutId id="2147483679" r:id="rId6"/>
    <p:sldLayoutId id="2147483678" r:id="rId7"/>
    <p:sldLayoutId id="2147483677" r:id="rId8"/>
    <p:sldLayoutId id="2147483676" r:id="rId9"/>
    <p:sldLayoutId id="2147483675" r:id="rId10"/>
    <p:sldLayoutId id="2147483674" r:id="rId11"/>
  </p:sldLayoutIdLst>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charset="0"/>
        </a:defRPr>
      </a:lvl2pPr>
      <a:lvl3pPr algn="l" rtl="0" eaLnBrk="0" fontAlgn="base" hangingPunct="0">
        <a:lnSpc>
          <a:spcPct val="90000"/>
        </a:lnSpc>
        <a:spcBef>
          <a:spcPct val="0"/>
        </a:spcBef>
        <a:spcAft>
          <a:spcPct val="0"/>
        </a:spcAft>
        <a:defRPr sz="3200" b="1">
          <a:solidFill>
            <a:srgbClr val="5A87C6"/>
          </a:solidFill>
          <a:latin typeface="Tahoma" charset="0"/>
        </a:defRPr>
      </a:lvl3pPr>
      <a:lvl4pPr algn="l" rtl="0" eaLnBrk="0" fontAlgn="base" hangingPunct="0">
        <a:lnSpc>
          <a:spcPct val="90000"/>
        </a:lnSpc>
        <a:spcBef>
          <a:spcPct val="0"/>
        </a:spcBef>
        <a:spcAft>
          <a:spcPct val="0"/>
        </a:spcAft>
        <a:defRPr sz="3200" b="1">
          <a:solidFill>
            <a:srgbClr val="5A87C6"/>
          </a:solidFill>
          <a:latin typeface="Tahoma" charset="0"/>
        </a:defRPr>
      </a:lvl4pPr>
      <a:lvl5pPr algn="l" rtl="0" eaLnBrk="0" fontAlgn="base" hangingPunct="0">
        <a:lnSpc>
          <a:spcPct val="90000"/>
        </a:lnSpc>
        <a:spcBef>
          <a:spcPct val="0"/>
        </a:spcBef>
        <a:spcAft>
          <a:spcPct val="0"/>
        </a:spcAft>
        <a:defRPr sz="3200" b="1">
          <a:solidFill>
            <a:srgbClr val="5A87C6"/>
          </a:solidFill>
          <a:latin typeface="Tahoma" charset="0"/>
        </a:defRPr>
      </a:lvl5pPr>
      <a:lvl6pPr marL="457200" algn="l" rtl="0" fontAlgn="base">
        <a:lnSpc>
          <a:spcPct val="90000"/>
        </a:lnSpc>
        <a:spcBef>
          <a:spcPct val="0"/>
        </a:spcBef>
        <a:spcAft>
          <a:spcPct val="0"/>
        </a:spcAft>
        <a:defRPr sz="3200" b="1">
          <a:solidFill>
            <a:srgbClr val="5A87C6"/>
          </a:solidFill>
          <a:latin typeface="Tahoma" charset="0"/>
        </a:defRPr>
      </a:lvl6pPr>
      <a:lvl7pPr marL="914400" algn="l" rtl="0" fontAlgn="base">
        <a:lnSpc>
          <a:spcPct val="90000"/>
        </a:lnSpc>
        <a:spcBef>
          <a:spcPct val="0"/>
        </a:spcBef>
        <a:spcAft>
          <a:spcPct val="0"/>
        </a:spcAft>
        <a:defRPr sz="3200" b="1">
          <a:solidFill>
            <a:srgbClr val="5A87C6"/>
          </a:solidFill>
          <a:latin typeface="Tahoma" charset="0"/>
        </a:defRPr>
      </a:lvl7pPr>
      <a:lvl8pPr marL="1371600" algn="l" rtl="0" fontAlgn="base">
        <a:lnSpc>
          <a:spcPct val="90000"/>
        </a:lnSpc>
        <a:spcBef>
          <a:spcPct val="0"/>
        </a:spcBef>
        <a:spcAft>
          <a:spcPct val="0"/>
        </a:spcAft>
        <a:defRPr sz="3200" b="1">
          <a:solidFill>
            <a:srgbClr val="5A87C6"/>
          </a:solidFill>
          <a:latin typeface="Tahoma" charset="0"/>
        </a:defRPr>
      </a:lvl8pPr>
      <a:lvl9pPr marL="1828800" algn="l" rtl="0" fontAlgn="base">
        <a:lnSpc>
          <a:spcPct val="90000"/>
        </a:lnSpc>
        <a:spcBef>
          <a:spcPct val="0"/>
        </a:spcBef>
        <a:spcAft>
          <a:spcPct val="0"/>
        </a:spcAft>
        <a:defRPr sz="3200" b="1">
          <a:solidFill>
            <a:srgbClr val="5A87C6"/>
          </a:solidFill>
          <a:latin typeface="Tahoma"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endParaRPr lang="en-US"/>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Lst>
  <p:timing>
    <p:tnLst>
      <p:par>
        <p:cTn id="1" dur="indefinite" restart="never" nodeType="tmRoot"/>
      </p:par>
    </p:tnLst>
  </p:timing>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3.xml"/><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pPr eaLnBrk="1" hangingPunct="1"/>
            <a:r>
              <a:rPr lang="en-US" smtClean="0"/>
              <a:t>Reporting Framework Training Course</a:t>
            </a:r>
          </a:p>
        </p:txBody>
      </p:sp>
      <p:sp>
        <p:nvSpPr>
          <p:cNvPr id="3075" name="Rectangle 3"/>
          <p:cNvSpPr>
            <a:spLocks noGrp="1" noChangeArrowheads="1"/>
          </p:cNvSpPr>
          <p:nvPr>
            <p:ph type="body" sz="quarter" idx="10"/>
          </p:nvPr>
        </p:nvSpPr>
        <p:spPr/>
        <p:txBody>
          <a:bodyPr/>
          <a:lstStyle/>
          <a:p>
            <a:pPr eaLnBrk="1" hangingPunct="1"/>
            <a:r>
              <a:rPr lang="en-US" b="1" dirty="0" smtClean="0"/>
              <a:t>QAD Enterprise Applications </a:t>
            </a:r>
          </a:p>
        </p:txBody>
      </p:sp>
      <p:sp>
        <p:nvSpPr>
          <p:cNvPr id="4" name="Text Placeholder 3"/>
          <p:cNvSpPr>
            <a:spLocks noGrp="1"/>
          </p:cNvSpPr>
          <p:nvPr>
            <p:ph type="body" sz="quarter" idx="11"/>
          </p:nvPr>
        </p:nvSpPr>
        <p:spPr/>
        <p:txBody>
          <a:bodyPr/>
          <a:lstStyle/>
          <a:p>
            <a:endParaRPr 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1" name="Rectangle 3"/>
          <p:cNvSpPr>
            <a:spLocks noGrp="1" noChangeArrowheads="1"/>
          </p:cNvSpPr>
          <p:nvPr>
            <p:ph idx="1"/>
          </p:nvPr>
        </p:nvSpPr>
        <p:spPr/>
        <p:txBody>
          <a:bodyPr/>
          <a:lstStyle/>
          <a:p>
            <a:r>
              <a:rPr lang="en-US" smtClean="0"/>
              <a:t>General</a:t>
            </a:r>
          </a:p>
          <a:p>
            <a:r>
              <a:rPr lang="en-US" smtClean="0"/>
              <a:t>Data</a:t>
            </a:r>
          </a:p>
          <a:p>
            <a:r>
              <a:rPr lang="en-US" smtClean="0"/>
              <a:t>Decimal</a:t>
            </a:r>
          </a:p>
        </p:txBody>
      </p:sp>
      <p:sp>
        <p:nvSpPr>
          <p:cNvPr id="104450" name="Rectangle 2"/>
          <p:cNvSpPr>
            <a:spLocks noGrp="1" noChangeArrowheads="1"/>
          </p:cNvSpPr>
          <p:nvPr>
            <p:ph type="title"/>
          </p:nvPr>
        </p:nvSpPr>
        <p:spPr/>
        <p:txBody>
          <a:bodyPr/>
          <a:lstStyle/>
          <a:p>
            <a:r>
              <a:rPr lang="en-US" smtClean="0"/>
              <a:t>Settings</a:t>
            </a:r>
          </a:p>
        </p:txBody>
      </p:sp>
      <p:pic>
        <p:nvPicPr>
          <p:cNvPr id="104452" name="Picture 4"/>
          <p:cNvPicPr>
            <a:picLocks noChangeAspect="1" noChangeArrowheads="1"/>
          </p:cNvPicPr>
          <p:nvPr/>
        </p:nvPicPr>
        <p:blipFill>
          <a:blip r:embed="rId3" cstate="print"/>
          <a:srcRect/>
          <a:stretch>
            <a:fillRect/>
          </a:stretch>
        </p:blipFill>
        <p:spPr bwMode="auto">
          <a:xfrm>
            <a:off x="2438400" y="2571750"/>
            <a:ext cx="4257675" cy="3219450"/>
          </a:xfrm>
          <a:prstGeom prst="rect">
            <a:avLst/>
          </a:prstGeom>
          <a:noFill/>
          <a:ln w="9525" algn="ctr">
            <a:noFill/>
            <a:miter lim="800000"/>
            <a:headEnd/>
            <a:tailEnd/>
          </a:ln>
          <a:effec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3" name="Rectangle 3"/>
          <p:cNvSpPr>
            <a:spLocks noGrp="1" noChangeArrowheads="1"/>
          </p:cNvSpPr>
          <p:nvPr>
            <p:ph idx="1"/>
          </p:nvPr>
        </p:nvSpPr>
        <p:spPr/>
        <p:txBody>
          <a:bodyPr/>
          <a:lstStyle/>
          <a:p>
            <a:r>
              <a:rPr lang="en-US" smtClean="0"/>
              <a:t>Select output type from pull-down </a:t>
            </a:r>
          </a:p>
          <a:p>
            <a:r>
              <a:rPr lang="en-US" smtClean="0"/>
              <a:t>Output types include:</a:t>
            </a:r>
          </a:p>
          <a:p>
            <a:pPr lvl="1"/>
            <a:r>
              <a:rPr lang="en-US" smtClean="0"/>
              <a:t>Document</a:t>
            </a:r>
          </a:p>
          <a:p>
            <a:pPr lvl="1"/>
            <a:r>
              <a:rPr lang="en-US" smtClean="0"/>
              <a:t>Excel</a:t>
            </a:r>
          </a:p>
          <a:p>
            <a:pPr lvl="1"/>
            <a:r>
              <a:rPr lang="en-US" smtClean="0"/>
              <a:t>PDF</a:t>
            </a:r>
          </a:p>
        </p:txBody>
      </p:sp>
      <p:sp>
        <p:nvSpPr>
          <p:cNvPr id="102402" name="Rectangle 2"/>
          <p:cNvSpPr>
            <a:spLocks noGrp="1" noChangeArrowheads="1"/>
          </p:cNvSpPr>
          <p:nvPr>
            <p:ph type="title"/>
          </p:nvPr>
        </p:nvSpPr>
        <p:spPr/>
        <p:txBody>
          <a:bodyPr/>
          <a:lstStyle/>
          <a:p>
            <a:r>
              <a:rPr lang="en-US" smtClean="0"/>
              <a:t>Output Document Types</a:t>
            </a:r>
          </a:p>
        </p:txBody>
      </p:sp>
      <p:pic>
        <p:nvPicPr>
          <p:cNvPr id="102404" name="Picture 4"/>
          <p:cNvPicPr>
            <a:picLocks noChangeAspect="1" noChangeArrowheads="1"/>
          </p:cNvPicPr>
          <p:nvPr/>
        </p:nvPicPr>
        <p:blipFill>
          <a:blip r:embed="rId3" cstate="print"/>
          <a:srcRect/>
          <a:stretch>
            <a:fillRect/>
          </a:stretch>
        </p:blipFill>
        <p:spPr bwMode="auto">
          <a:xfrm>
            <a:off x="914400" y="4038600"/>
            <a:ext cx="6943725" cy="1085850"/>
          </a:xfrm>
          <a:prstGeom prst="rect">
            <a:avLst/>
          </a:prstGeom>
          <a:noFill/>
          <a:ln w="9525" algn="ctr">
            <a:noFill/>
            <a:miter lim="800000"/>
            <a:headEnd/>
            <a:tailEnd/>
          </a:ln>
          <a:effec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9" name="Rectangle 3"/>
          <p:cNvSpPr>
            <a:spLocks noGrp="1" noChangeArrowheads="1"/>
          </p:cNvSpPr>
          <p:nvPr>
            <p:ph idx="1"/>
          </p:nvPr>
        </p:nvSpPr>
        <p:spPr/>
        <p:txBody>
          <a:bodyPr/>
          <a:lstStyle/>
          <a:p>
            <a:r>
              <a:rPr lang="en-US" sz="2400" smtClean="0"/>
              <a:t>To schedule reports, choose Schedule &gt; New</a:t>
            </a:r>
          </a:p>
          <a:p>
            <a:r>
              <a:rPr lang="en-US" sz="2400" smtClean="0"/>
              <a:t>Specify options, including:</a:t>
            </a:r>
          </a:p>
          <a:p>
            <a:pPr lvl="1"/>
            <a:r>
              <a:rPr lang="en-US" sz="2000" smtClean="0"/>
              <a:t>Batch ID</a:t>
            </a:r>
          </a:p>
          <a:p>
            <a:pPr lvl="1"/>
            <a:r>
              <a:rPr lang="en-US" sz="2000" smtClean="0"/>
              <a:t>Printer</a:t>
            </a:r>
          </a:p>
          <a:p>
            <a:pPr lvl="1"/>
            <a:r>
              <a:rPr lang="en-US" sz="2000" smtClean="0"/>
              <a:t>E-Mail</a:t>
            </a:r>
          </a:p>
          <a:p>
            <a:pPr lvl="1"/>
            <a:r>
              <a:rPr lang="en-US" sz="2000" smtClean="0"/>
              <a:t>Save Report Output</a:t>
            </a:r>
          </a:p>
          <a:p>
            <a:pPr lvl="1"/>
            <a:r>
              <a:rPr lang="en-US" sz="2000" smtClean="0"/>
              <a:t>Run Once</a:t>
            </a:r>
          </a:p>
          <a:p>
            <a:r>
              <a:rPr lang="en-US" sz="2400" smtClean="0"/>
              <a:t>To view scheduled reports, use Scheduled Report Browse (choose Schedule &gt; View Schedule)</a:t>
            </a:r>
          </a:p>
          <a:p>
            <a:r>
              <a:rPr lang="en-US" sz="2400" smtClean="0"/>
              <a:t>To maintain a scheduled report, use Scheduled Report Maintenance</a:t>
            </a:r>
          </a:p>
          <a:p>
            <a:r>
              <a:rPr lang="en-US" sz="2400" smtClean="0"/>
              <a:t>To view scheduled report history, use Scheduled Report History</a:t>
            </a:r>
          </a:p>
          <a:p>
            <a:pPr lvl="1"/>
            <a:endParaRPr lang="en-US" sz="2000" smtClean="0"/>
          </a:p>
        </p:txBody>
      </p:sp>
      <p:sp>
        <p:nvSpPr>
          <p:cNvPr id="106498" name="Rectangle 2"/>
          <p:cNvSpPr>
            <a:spLocks noGrp="1" noChangeArrowheads="1"/>
          </p:cNvSpPr>
          <p:nvPr>
            <p:ph type="title"/>
          </p:nvPr>
        </p:nvSpPr>
        <p:spPr/>
        <p:txBody>
          <a:bodyPr/>
          <a:lstStyle/>
          <a:p>
            <a:r>
              <a:rPr lang="en-US" smtClean="0"/>
              <a:t>Scheduled Reports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Rectangle 3"/>
          <p:cNvSpPr>
            <a:spLocks noGrp="1" noChangeArrowheads="1"/>
          </p:cNvSpPr>
          <p:nvPr>
            <p:ph idx="1"/>
          </p:nvPr>
        </p:nvSpPr>
        <p:spPr/>
        <p:txBody>
          <a:bodyPr/>
          <a:lstStyle/>
          <a:p>
            <a:pPr eaLnBrk="1" hangingPunct="1"/>
            <a:r>
              <a:rPr lang="en-US" smtClean="0"/>
              <a:t>Toolbar (Print, Save, Refresh)</a:t>
            </a:r>
          </a:p>
          <a:p>
            <a:pPr eaLnBrk="1" hangingPunct="1"/>
            <a:r>
              <a:rPr lang="en-US" smtClean="0"/>
              <a:t>Navigation and View Controls</a:t>
            </a:r>
          </a:p>
        </p:txBody>
      </p:sp>
      <p:sp>
        <p:nvSpPr>
          <p:cNvPr id="31746" name="Rectangle 2"/>
          <p:cNvSpPr>
            <a:spLocks noGrp="1" noChangeArrowheads="1"/>
          </p:cNvSpPr>
          <p:nvPr>
            <p:ph type="title"/>
          </p:nvPr>
        </p:nvSpPr>
        <p:spPr/>
        <p:txBody>
          <a:bodyPr/>
          <a:lstStyle/>
          <a:p>
            <a:pPr eaLnBrk="1" hangingPunct="1"/>
            <a:r>
              <a:rPr lang="en-US" smtClean="0"/>
              <a:t>Viewer Screen</a:t>
            </a:r>
          </a:p>
        </p:txBody>
      </p:sp>
      <p:pic>
        <p:nvPicPr>
          <p:cNvPr id="31753" name="Picture 9"/>
          <p:cNvPicPr>
            <a:picLocks noChangeAspect="1" noChangeArrowheads="1"/>
          </p:cNvPicPr>
          <p:nvPr/>
        </p:nvPicPr>
        <p:blipFill>
          <a:blip r:embed="rId3" cstate="print"/>
          <a:srcRect/>
          <a:stretch>
            <a:fillRect/>
          </a:stretch>
        </p:blipFill>
        <p:spPr bwMode="auto">
          <a:xfrm>
            <a:off x="439914" y="2286000"/>
            <a:ext cx="8267700" cy="3648075"/>
          </a:xfrm>
          <a:prstGeom prst="rect">
            <a:avLst/>
          </a:prstGeom>
          <a:noFill/>
          <a:ln w="9525" algn="ctr">
            <a:noFill/>
            <a:miter lim="800000"/>
            <a:headEnd/>
            <a:tailEnd/>
          </a:ln>
          <a:effec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Rectangle 3"/>
          <p:cNvSpPr>
            <a:spLocks noGrp="1" noChangeArrowheads="1"/>
          </p:cNvSpPr>
          <p:nvPr>
            <p:ph idx="1"/>
          </p:nvPr>
        </p:nvSpPr>
        <p:spPr/>
        <p:txBody>
          <a:bodyPr/>
          <a:lstStyle/>
          <a:p>
            <a:pPr eaLnBrk="1" hangingPunct="1"/>
            <a:r>
              <a:rPr lang="en-US" smtClean="0"/>
              <a:t>High Level Overview</a:t>
            </a:r>
          </a:p>
          <a:p>
            <a:pPr eaLnBrk="1" hangingPunct="1"/>
            <a:r>
              <a:rPr lang="en-US" smtClean="0"/>
              <a:t>Report Render Engine</a:t>
            </a:r>
          </a:p>
          <a:p>
            <a:pPr eaLnBrk="1" hangingPunct="1"/>
            <a:r>
              <a:rPr lang="en-US" smtClean="0"/>
              <a:t>Data Source</a:t>
            </a:r>
          </a:p>
          <a:p>
            <a:pPr eaLnBrk="1" hangingPunct="1"/>
            <a:r>
              <a:rPr lang="en-US" smtClean="0"/>
              <a:t>Layout Definition</a:t>
            </a:r>
          </a:p>
          <a:p>
            <a:pPr lvl="1" eaLnBrk="1" hangingPunct="1"/>
            <a:r>
              <a:rPr lang="en-US" smtClean="0"/>
              <a:t>Pre-Render Engine</a:t>
            </a:r>
          </a:p>
          <a:p>
            <a:pPr eaLnBrk="1" hangingPunct="1"/>
            <a:r>
              <a:rPr lang="en-US" smtClean="0"/>
              <a:t>Report Output</a:t>
            </a:r>
          </a:p>
          <a:p>
            <a:pPr eaLnBrk="1" hangingPunct="1"/>
            <a:r>
              <a:rPr lang="en-US" smtClean="0"/>
              <a:t>Report Server and Scheduled Reports</a:t>
            </a:r>
          </a:p>
          <a:p>
            <a:pPr eaLnBrk="1" hangingPunct="1"/>
            <a:r>
              <a:rPr lang="en-US" smtClean="0"/>
              <a:t>Installation and Deployment</a:t>
            </a:r>
          </a:p>
          <a:p>
            <a:pPr lvl="1" eaLnBrk="1" hangingPunct="1"/>
            <a:r>
              <a:rPr lang="en-US" smtClean="0"/>
              <a:t>Client</a:t>
            </a:r>
          </a:p>
          <a:p>
            <a:pPr lvl="1" eaLnBrk="1" hangingPunct="1"/>
            <a:r>
              <a:rPr lang="en-US" smtClean="0"/>
              <a:t>Server</a:t>
            </a:r>
          </a:p>
          <a:p>
            <a:pPr eaLnBrk="1" hangingPunct="1"/>
            <a:endParaRPr lang="en-US" smtClean="0"/>
          </a:p>
        </p:txBody>
      </p:sp>
      <p:sp>
        <p:nvSpPr>
          <p:cNvPr id="39938" name="Rectangle 2"/>
          <p:cNvSpPr>
            <a:spLocks noGrp="1" noChangeArrowheads="1"/>
          </p:cNvSpPr>
          <p:nvPr>
            <p:ph type="title"/>
          </p:nvPr>
        </p:nvSpPr>
        <p:spPr/>
        <p:txBody>
          <a:bodyPr/>
          <a:lstStyle/>
          <a:p>
            <a:pPr eaLnBrk="1" hangingPunct="1"/>
            <a:r>
              <a:rPr lang="en-US" smtClean="0"/>
              <a:t>Reporting Framework Architecture</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p:cNvGrpSpPr/>
          <p:nvPr/>
        </p:nvGrpSpPr>
        <p:grpSpPr>
          <a:xfrm>
            <a:off x="561681" y="1295400"/>
            <a:ext cx="8001000" cy="4495800"/>
            <a:chOff x="609600" y="1828800"/>
            <a:chExt cx="8001000" cy="4495800"/>
          </a:xfrm>
        </p:grpSpPr>
        <p:sp>
          <p:nvSpPr>
            <p:cNvPr id="71682" name="AutoShape 9"/>
            <p:cNvSpPr>
              <a:spLocks noChangeArrowheads="1"/>
            </p:cNvSpPr>
            <p:nvPr/>
          </p:nvSpPr>
          <p:spPr bwMode="auto">
            <a:xfrm rot="2199823">
              <a:off x="4038600" y="2638425"/>
              <a:ext cx="838200" cy="257175"/>
            </a:xfrm>
            <a:prstGeom prst="rightArrow">
              <a:avLst>
                <a:gd name="adj1" fmla="val 50000"/>
                <a:gd name="adj2" fmla="val 81481"/>
              </a:avLst>
            </a:prstGeom>
            <a:solidFill>
              <a:schemeClr val="accent1"/>
            </a:solidFill>
            <a:ln w="9525">
              <a:solidFill>
                <a:schemeClr val="tx1"/>
              </a:solidFill>
              <a:miter lim="800000"/>
              <a:headEnd/>
              <a:tailEnd/>
            </a:ln>
          </p:spPr>
          <p:txBody>
            <a:bodyPr wrap="none" anchor="ctr"/>
            <a:lstStyle/>
            <a:p>
              <a:pPr algn="l"/>
              <a:endParaRPr lang="en-US" sz="1800">
                <a:latin typeface="+mj-lt"/>
                <a:cs typeface="Arial" charset="0"/>
              </a:endParaRPr>
            </a:p>
          </p:txBody>
        </p:sp>
        <p:sp>
          <p:nvSpPr>
            <p:cNvPr id="71683" name="AutoShape 10"/>
            <p:cNvSpPr>
              <a:spLocks noChangeArrowheads="1"/>
            </p:cNvSpPr>
            <p:nvPr/>
          </p:nvSpPr>
          <p:spPr bwMode="auto">
            <a:xfrm rot="19404534">
              <a:off x="4038600" y="3657600"/>
              <a:ext cx="838200" cy="257175"/>
            </a:xfrm>
            <a:prstGeom prst="rightArrow">
              <a:avLst>
                <a:gd name="adj1" fmla="val 50000"/>
                <a:gd name="adj2" fmla="val 81481"/>
              </a:avLst>
            </a:prstGeom>
            <a:solidFill>
              <a:schemeClr val="accent1"/>
            </a:solidFill>
            <a:ln w="9525">
              <a:solidFill>
                <a:schemeClr val="tx1"/>
              </a:solidFill>
              <a:miter lim="800000"/>
              <a:headEnd/>
              <a:tailEnd/>
            </a:ln>
          </p:spPr>
          <p:txBody>
            <a:bodyPr wrap="none" anchor="ctr"/>
            <a:lstStyle/>
            <a:p>
              <a:pPr algn="l"/>
              <a:endParaRPr lang="en-US" sz="1800">
                <a:latin typeface="+mj-lt"/>
                <a:cs typeface="Arial" charset="0"/>
              </a:endParaRPr>
            </a:p>
          </p:txBody>
        </p:sp>
        <p:sp>
          <p:nvSpPr>
            <p:cNvPr id="71685" name="AutoShape 13"/>
            <p:cNvSpPr>
              <a:spLocks noChangeArrowheads="1"/>
            </p:cNvSpPr>
            <p:nvPr/>
          </p:nvSpPr>
          <p:spPr bwMode="auto">
            <a:xfrm>
              <a:off x="2590800" y="3886200"/>
              <a:ext cx="1295400" cy="1524000"/>
            </a:xfrm>
            <a:prstGeom prst="can">
              <a:avLst>
                <a:gd name="adj" fmla="val 29412"/>
              </a:avLst>
            </a:prstGeom>
            <a:solidFill>
              <a:schemeClr val="accent1">
                <a:lumMod val="20000"/>
                <a:lumOff val="80000"/>
              </a:schemeClr>
            </a:solidFill>
            <a:ln w="9525">
              <a:solidFill>
                <a:schemeClr val="tx1"/>
              </a:solidFill>
              <a:round/>
              <a:headEnd/>
              <a:tailEnd/>
            </a:ln>
          </p:spPr>
          <p:txBody>
            <a:bodyPr wrap="none" anchor="ctr"/>
            <a:lstStyle/>
            <a:p>
              <a:pPr algn="ctr"/>
              <a:r>
                <a:rPr lang="en-US" sz="1800">
                  <a:latin typeface="+mj-lt"/>
                  <a:cs typeface="Arial" charset="0"/>
                </a:rPr>
                <a:t>Data</a:t>
              </a:r>
            </a:p>
            <a:p>
              <a:pPr algn="ctr"/>
              <a:r>
                <a:rPr lang="en-US" sz="1800">
                  <a:latin typeface="+mj-lt"/>
                  <a:cs typeface="Arial" charset="0"/>
                </a:rPr>
                <a:t>Source</a:t>
              </a:r>
            </a:p>
          </p:txBody>
        </p:sp>
        <p:sp>
          <p:nvSpPr>
            <p:cNvPr id="71686" name="AutoShape 14"/>
            <p:cNvSpPr>
              <a:spLocks noChangeArrowheads="1"/>
            </p:cNvSpPr>
            <p:nvPr/>
          </p:nvSpPr>
          <p:spPr bwMode="auto">
            <a:xfrm>
              <a:off x="7391400" y="2819400"/>
              <a:ext cx="914400" cy="914400"/>
            </a:xfrm>
            <a:prstGeom prst="foldedCorner">
              <a:avLst>
                <a:gd name="adj" fmla="val 12500"/>
              </a:avLst>
            </a:prstGeom>
            <a:solidFill>
              <a:schemeClr val="accent1">
                <a:lumMod val="20000"/>
                <a:lumOff val="80000"/>
              </a:schemeClr>
            </a:solidFill>
            <a:ln w="9525">
              <a:solidFill>
                <a:schemeClr val="tx1"/>
              </a:solidFill>
              <a:round/>
              <a:headEnd/>
              <a:tailEnd/>
            </a:ln>
          </p:spPr>
          <p:txBody>
            <a:bodyPr wrap="none" anchor="ctr"/>
            <a:lstStyle/>
            <a:p>
              <a:pPr algn="ctr"/>
              <a:r>
                <a:rPr lang="en-US" sz="1800">
                  <a:latin typeface="+mj-lt"/>
                  <a:cs typeface="Arial" charset="0"/>
                </a:rPr>
                <a:t>Report</a:t>
              </a:r>
            </a:p>
          </p:txBody>
        </p:sp>
        <p:sp>
          <p:nvSpPr>
            <p:cNvPr id="71687" name="Text Box 15"/>
            <p:cNvSpPr txBox="1">
              <a:spLocks noChangeArrowheads="1"/>
            </p:cNvSpPr>
            <p:nvPr/>
          </p:nvSpPr>
          <p:spPr bwMode="auto">
            <a:xfrm>
              <a:off x="7315200" y="3886200"/>
              <a:ext cx="1295400" cy="1281113"/>
            </a:xfrm>
            <a:prstGeom prst="rect">
              <a:avLst/>
            </a:prstGeom>
            <a:noFill/>
            <a:ln w="9525">
              <a:noFill/>
              <a:miter lim="800000"/>
              <a:headEnd/>
              <a:tailEnd/>
            </a:ln>
          </p:spPr>
          <p:txBody>
            <a:bodyPr>
              <a:spAutoFit/>
            </a:bodyPr>
            <a:lstStyle/>
            <a:p>
              <a:pPr algn="l">
                <a:spcBef>
                  <a:spcPct val="50000"/>
                </a:spcBef>
                <a:buFontTx/>
                <a:buChar char="-"/>
              </a:pPr>
              <a:r>
                <a:rPr lang="en-US" sz="1200">
                  <a:latin typeface="+mj-lt"/>
                  <a:cs typeface="Arial" charset="0"/>
                </a:rPr>
                <a:t> UI Viewer</a:t>
              </a:r>
            </a:p>
            <a:p>
              <a:pPr algn="l">
                <a:spcBef>
                  <a:spcPct val="50000"/>
                </a:spcBef>
                <a:buFontTx/>
                <a:buChar char="-"/>
              </a:pPr>
              <a:r>
                <a:rPr lang="en-US" sz="1200">
                  <a:latin typeface="+mj-lt"/>
                  <a:cs typeface="Arial" charset="0"/>
                </a:rPr>
                <a:t> PDF</a:t>
              </a:r>
            </a:p>
            <a:p>
              <a:pPr algn="l">
                <a:spcBef>
                  <a:spcPct val="50000"/>
                </a:spcBef>
                <a:buFontTx/>
                <a:buChar char="-"/>
              </a:pPr>
              <a:r>
                <a:rPr lang="en-US" sz="1200">
                  <a:latin typeface="+mj-lt"/>
                  <a:cs typeface="Arial" charset="0"/>
                </a:rPr>
                <a:t> Excel</a:t>
              </a:r>
            </a:p>
            <a:p>
              <a:pPr algn="l">
                <a:spcBef>
                  <a:spcPct val="50000"/>
                </a:spcBef>
                <a:buFontTx/>
                <a:buChar char="-"/>
              </a:pPr>
              <a:r>
                <a:rPr lang="en-US" sz="1200">
                  <a:latin typeface="+mj-lt"/>
                  <a:cs typeface="Arial" charset="0"/>
                </a:rPr>
                <a:t> User can send to printer</a:t>
              </a:r>
            </a:p>
          </p:txBody>
        </p:sp>
        <p:sp>
          <p:nvSpPr>
            <p:cNvPr id="71688" name="Text Box 16"/>
            <p:cNvSpPr txBox="1">
              <a:spLocks noChangeArrowheads="1"/>
            </p:cNvSpPr>
            <p:nvPr/>
          </p:nvSpPr>
          <p:spPr bwMode="auto">
            <a:xfrm>
              <a:off x="2667000" y="5500688"/>
              <a:ext cx="1676400" cy="823912"/>
            </a:xfrm>
            <a:prstGeom prst="rect">
              <a:avLst/>
            </a:prstGeom>
            <a:noFill/>
            <a:ln w="9525">
              <a:noFill/>
              <a:miter lim="800000"/>
              <a:headEnd/>
              <a:tailEnd/>
            </a:ln>
          </p:spPr>
          <p:txBody>
            <a:bodyPr>
              <a:spAutoFit/>
            </a:bodyPr>
            <a:lstStyle/>
            <a:p>
              <a:pPr algn="l">
                <a:spcBef>
                  <a:spcPct val="50000"/>
                </a:spcBef>
                <a:buFontTx/>
                <a:buChar char="-"/>
              </a:pPr>
              <a:r>
                <a:rPr lang="en-US" sz="1200">
                  <a:latin typeface="+mj-lt"/>
                  <a:cs typeface="Arial" charset="0"/>
                </a:rPr>
                <a:t> Progress Program</a:t>
              </a:r>
            </a:p>
            <a:p>
              <a:pPr algn="l">
                <a:spcBef>
                  <a:spcPct val="50000"/>
                </a:spcBef>
                <a:buFontTx/>
                <a:buChar char="-"/>
              </a:pPr>
              <a:r>
                <a:rPr lang="en-US" sz="1200">
                  <a:latin typeface="+mj-lt"/>
                  <a:cs typeface="Arial" charset="0"/>
                </a:rPr>
                <a:t> Browse</a:t>
              </a:r>
            </a:p>
            <a:p>
              <a:pPr algn="l">
                <a:spcBef>
                  <a:spcPct val="50000"/>
                </a:spcBef>
                <a:buFontTx/>
                <a:buChar char="-"/>
              </a:pPr>
              <a:r>
                <a:rPr lang="en-US" sz="1200">
                  <a:latin typeface="+mj-lt"/>
                  <a:cs typeface="Arial" charset="0"/>
                </a:rPr>
                <a:t> Financial API</a:t>
              </a:r>
            </a:p>
          </p:txBody>
        </p:sp>
        <p:sp>
          <p:nvSpPr>
            <p:cNvPr id="71689" name="Rectangle 17"/>
            <p:cNvSpPr>
              <a:spLocks noChangeArrowheads="1"/>
            </p:cNvSpPr>
            <p:nvPr/>
          </p:nvSpPr>
          <p:spPr bwMode="auto">
            <a:xfrm>
              <a:off x="5105400" y="2590800"/>
              <a:ext cx="1371600" cy="1295400"/>
            </a:xfrm>
            <a:prstGeom prst="rect">
              <a:avLst/>
            </a:prstGeom>
            <a:solidFill>
              <a:schemeClr val="accent1">
                <a:lumMod val="20000"/>
                <a:lumOff val="80000"/>
              </a:schemeClr>
            </a:solidFill>
            <a:ln w="9525">
              <a:solidFill>
                <a:schemeClr val="tx1"/>
              </a:solidFill>
              <a:miter lim="800000"/>
              <a:headEnd/>
              <a:tailEnd/>
            </a:ln>
          </p:spPr>
          <p:txBody>
            <a:bodyPr wrap="none" anchor="ctr"/>
            <a:lstStyle/>
            <a:p>
              <a:pPr algn="ctr"/>
              <a:r>
                <a:rPr lang="en-US" sz="1800">
                  <a:latin typeface="+mj-lt"/>
                  <a:cs typeface="Arial" charset="0"/>
                </a:rPr>
                <a:t>Report</a:t>
              </a:r>
            </a:p>
            <a:p>
              <a:pPr algn="ctr"/>
              <a:r>
                <a:rPr lang="en-US" sz="1800">
                  <a:latin typeface="+mj-lt"/>
                  <a:cs typeface="Arial" charset="0"/>
                </a:rPr>
                <a:t>Render</a:t>
              </a:r>
            </a:p>
            <a:p>
              <a:pPr algn="ctr"/>
              <a:r>
                <a:rPr lang="en-US" sz="1800">
                  <a:latin typeface="+mj-lt"/>
                  <a:cs typeface="Arial" charset="0"/>
                </a:rPr>
                <a:t>Engine</a:t>
              </a:r>
            </a:p>
          </p:txBody>
        </p:sp>
        <p:sp>
          <p:nvSpPr>
            <p:cNvPr id="71690" name="Rectangle 18"/>
            <p:cNvSpPr>
              <a:spLocks noChangeArrowheads="1"/>
            </p:cNvSpPr>
            <p:nvPr/>
          </p:nvSpPr>
          <p:spPr bwMode="auto">
            <a:xfrm>
              <a:off x="2590800" y="1828800"/>
              <a:ext cx="1295400" cy="1066800"/>
            </a:xfrm>
            <a:prstGeom prst="rect">
              <a:avLst/>
            </a:prstGeom>
            <a:solidFill>
              <a:schemeClr val="accent1">
                <a:lumMod val="20000"/>
                <a:lumOff val="80000"/>
              </a:schemeClr>
            </a:solidFill>
            <a:ln w="9525">
              <a:solidFill>
                <a:schemeClr val="tx1"/>
              </a:solidFill>
              <a:miter lim="800000"/>
              <a:headEnd/>
              <a:tailEnd/>
            </a:ln>
          </p:spPr>
          <p:txBody>
            <a:bodyPr wrap="none" anchor="ctr"/>
            <a:lstStyle/>
            <a:p>
              <a:pPr algn="ctr"/>
              <a:r>
                <a:rPr lang="en-US" sz="1800" dirty="0">
                  <a:latin typeface="+mj-lt"/>
                  <a:cs typeface="Arial" charset="0"/>
                </a:rPr>
                <a:t>Pre-Render</a:t>
              </a:r>
            </a:p>
            <a:p>
              <a:pPr algn="ctr"/>
              <a:r>
                <a:rPr lang="en-US" sz="1800" dirty="0">
                  <a:latin typeface="+mj-lt"/>
                  <a:cs typeface="Arial" charset="0"/>
                </a:rPr>
                <a:t>Engine</a:t>
              </a:r>
            </a:p>
          </p:txBody>
        </p:sp>
        <p:sp>
          <p:nvSpPr>
            <p:cNvPr id="71691" name="Text Box 21"/>
            <p:cNvSpPr txBox="1">
              <a:spLocks noChangeArrowheads="1"/>
            </p:cNvSpPr>
            <p:nvPr/>
          </p:nvSpPr>
          <p:spPr bwMode="auto">
            <a:xfrm>
              <a:off x="2438400" y="2895600"/>
              <a:ext cx="1600200" cy="549275"/>
            </a:xfrm>
            <a:prstGeom prst="rect">
              <a:avLst/>
            </a:prstGeom>
            <a:noFill/>
            <a:ln w="9525">
              <a:noFill/>
              <a:miter lim="800000"/>
              <a:headEnd/>
              <a:tailEnd/>
            </a:ln>
          </p:spPr>
          <p:txBody>
            <a:bodyPr>
              <a:spAutoFit/>
            </a:bodyPr>
            <a:lstStyle/>
            <a:p>
              <a:pPr algn="l">
                <a:spcBef>
                  <a:spcPct val="50000"/>
                </a:spcBef>
                <a:buFontTx/>
                <a:buChar char="-"/>
              </a:pPr>
              <a:r>
                <a:rPr lang="en-US" sz="1200">
                  <a:latin typeface="+mj-lt"/>
                  <a:cs typeface="Arial" charset="0"/>
                </a:rPr>
                <a:t> Applies Template</a:t>
              </a:r>
            </a:p>
            <a:p>
              <a:pPr algn="l">
                <a:spcBef>
                  <a:spcPct val="50000"/>
                </a:spcBef>
                <a:buFontTx/>
                <a:buChar char="-"/>
              </a:pPr>
              <a:r>
                <a:rPr lang="en-US" sz="1200">
                  <a:latin typeface="+mj-lt"/>
                  <a:cs typeface="Arial" charset="0"/>
                </a:rPr>
                <a:t> Translates Labels</a:t>
              </a:r>
            </a:p>
          </p:txBody>
        </p:sp>
        <p:sp>
          <p:nvSpPr>
            <p:cNvPr id="71692" name="AutoShape 22"/>
            <p:cNvSpPr>
              <a:spLocks noChangeArrowheads="1"/>
            </p:cNvSpPr>
            <p:nvPr/>
          </p:nvSpPr>
          <p:spPr bwMode="auto">
            <a:xfrm>
              <a:off x="6629400" y="3124200"/>
              <a:ext cx="609600" cy="257175"/>
            </a:xfrm>
            <a:prstGeom prst="rightArrow">
              <a:avLst>
                <a:gd name="adj1" fmla="val 50000"/>
                <a:gd name="adj2" fmla="val 59259"/>
              </a:avLst>
            </a:prstGeom>
            <a:solidFill>
              <a:schemeClr val="accent1"/>
            </a:solidFill>
            <a:ln w="9525">
              <a:solidFill>
                <a:schemeClr val="tx1"/>
              </a:solidFill>
              <a:miter lim="800000"/>
              <a:headEnd/>
              <a:tailEnd/>
            </a:ln>
          </p:spPr>
          <p:txBody>
            <a:bodyPr wrap="none" anchor="ctr"/>
            <a:lstStyle/>
            <a:p>
              <a:pPr algn="l"/>
              <a:endParaRPr lang="en-US" sz="1800">
                <a:latin typeface="+mj-lt"/>
                <a:cs typeface="Arial" charset="0"/>
              </a:endParaRPr>
            </a:p>
          </p:txBody>
        </p:sp>
        <p:sp>
          <p:nvSpPr>
            <p:cNvPr id="71693" name="AutoShape 23"/>
            <p:cNvSpPr>
              <a:spLocks noChangeArrowheads="1"/>
            </p:cNvSpPr>
            <p:nvPr/>
          </p:nvSpPr>
          <p:spPr bwMode="auto">
            <a:xfrm>
              <a:off x="1828800" y="2209800"/>
              <a:ext cx="609600" cy="257175"/>
            </a:xfrm>
            <a:prstGeom prst="rightArrow">
              <a:avLst>
                <a:gd name="adj1" fmla="val 50000"/>
                <a:gd name="adj2" fmla="val 59259"/>
              </a:avLst>
            </a:prstGeom>
            <a:solidFill>
              <a:schemeClr val="accent1"/>
            </a:solidFill>
            <a:ln w="9525">
              <a:solidFill>
                <a:schemeClr val="tx1"/>
              </a:solidFill>
              <a:miter lim="800000"/>
              <a:headEnd/>
              <a:tailEnd/>
            </a:ln>
          </p:spPr>
          <p:txBody>
            <a:bodyPr wrap="none" anchor="ctr"/>
            <a:lstStyle/>
            <a:p>
              <a:pPr algn="l"/>
              <a:endParaRPr lang="en-US" sz="1800">
                <a:latin typeface="+mj-lt"/>
                <a:cs typeface="Arial" charset="0"/>
              </a:endParaRPr>
            </a:p>
          </p:txBody>
        </p:sp>
        <p:sp>
          <p:nvSpPr>
            <p:cNvPr id="71694" name="AutoShape 24"/>
            <p:cNvSpPr>
              <a:spLocks noChangeArrowheads="1"/>
            </p:cNvSpPr>
            <p:nvPr/>
          </p:nvSpPr>
          <p:spPr bwMode="auto">
            <a:xfrm>
              <a:off x="609600" y="1828800"/>
              <a:ext cx="1066800" cy="1066800"/>
            </a:xfrm>
            <a:prstGeom prst="foldedCorner">
              <a:avLst>
                <a:gd name="adj" fmla="val 12500"/>
              </a:avLst>
            </a:prstGeom>
            <a:solidFill>
              <a:schemeClr val="accent1">
                <a:lumMod val="20000"/>
                <a:lumOff val="80000"/>
              </a:schemeClr>
            </a:solidFill>
            <a:ln w="9525">
              <a:solidFill>
                <a:schemeClr val="tx1"/>
              </a:solidFill>
              <a:round/>
              <a:headEnd/>
              <a:tailEnd/>
            </a:ln>
          </p:spPr>
          <p:txBody>
            <a:bodyPr wrap="none" anchor="ctr"/>
            <a:lstStyle/>
            <a:p>
              <a:pPr algn="ctr"/>
              <a:r>
                <a:rPr lang="en-US" sz="1800" dirty="0">
                  <a:latin typeface="+mj-lt"/>
                  <a:cs typeface="Arial" charset="0"/>
                </a:rPr>
                <a:t>Report</a:t>
              </a:r>
            </a:p>
            <a:p>
              <a:pPr algn="ctr"/>
              <a:r>
                <a:rPr lang="en-US" sz="1800" dirty="0">
                  <a:latin typeface="+mj-lt"/>
                  <a:cs typeface="Arial" charset="0"/>
                </a:rPr>
                <a:t>Layout</a:t>
              </a:r>
            </a:p>
            <a:p>
              <a:pPr algn="ctr"/>
              <a:r>
                <a:rPr lang="en-US" sz="1800" dirty="0">
                  <a:latin typeface="+mj-lt"/>
                  <a:cs typeface="Arial" charset="0"/>
                </a:rPr>
                <a:t>Definition</a:t>
              </a:r>
            </a:p>
          </p:txBody>
        </p:sp>
      </p:grpSp>
      <p:sp>
        <p:nvSpPr>
          <p:cNvPr id="15" name="Title 14"/>
          <p:cNvSpPr>
            <a:spLocks noGrp="1"/>
          </p:cNvSpPr>
          <p:nvPr>
            <p:ph type="title"/>
          </p:nvPr>
        </p:nvSpPr>
        <p:spPr/>
        <p:txBody>
          <a:bodyPr>
            <a:normAutofit/>
          </a:bodyPr>
          <a:lstStyle/>
          <a:p>
            <a:r>
              <a:rPr lang="en-US" dirty="0" smtClean="0"/>
              <a:t>Reporting Framework Architecture</a:t>
            </a:r>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p:cNvGrpSpPr/>
          <p:nvPr/>
        </p:nvGrpSpPr>
        <p:grpSpPr>
          <a:xfrm>
            <a:off x="562465" y="1295400"/>
            <a:ext cx="8001000" cy="4495800"/>
            <a:chOff x="609600" y="1828800"/>
            <a:chExt cx="8001000" cy="4495800"/>
          </a:xfrm>
        </p:grpSpPr>
        <p:sp>
          <p:nvSpPr>
            <p:cNvPr id="54274" name="AutoShape 9"/>
            <p:cNvSpPr>
              <a:spLocks noChangeArrowheads="1"/>
            </p:cNvSpPr>
            <p:nvPr/>
          </p:nvSpPr>
          <p:spPr bwMode="auto">
            <a:xfrm rot="2199823">
              <a:off x="4038600" y="2638425"/>
              <a:ext cx="838200" cy="257175"/>
            </a:xfrm>
            <a:prstGeom prst="rightArrow">
              <a:avLst>
                <a:gd name="adj1" fmla="val 50000"/>
                <a:gd name="adj2" fmla="val 81481"/>
              </a:avLst>
            </a:prstGeom>
            <a:solidFill>
              <a:schemeClr val="accent1"/>
            </a:solidFill>
            <a:ln w="9525">
              <a:solidFill>
                <a:schemeClr val="tx1"/>
              </a:solidFill>
              <a:miter lim="800000"/>
              <a:headEnd/>
              <a:tailEnd/>
            </a:ln>
          </p:spPr>
          <p:txBody>
            <a:bodyPr wrap="none" anchor="ctr"/>
            <a:lstStyle/>
            <a:p>
              <a:pPr algn="l"/>
              <a:endParaRPr lang="en-US" sz="1800">
                <a:latin typeface="+mj-lt"/>
                <a:cs typeface="Arial" charset="0"/>
              </a:endParaRPr>
            </a:p>
          </p:txBody>
        </p:sp>
        <p:sp>
          <p:nvSpPr>
            <p:cNvPr id="54275" name="AutoShape 10"/>
            <p:cNvSpPr>
              <a:spLocks noChangeArrowheads="1"/>
            </p:cNvSpPr>
            <p:nvPr/>
          </p:nvSpPr>
          <p:spPr bwMode="auto">
            <a:xfrm rot="19404534">
              <a:off x="4038600" y="3657600"/>
              <a:ext cx="838200" cy="257175"/>
            </a:xfrm>
            <a:prstGeom prst="rightArrow">
              <a:avLst>
                <a:gd name="adj1" fmla="val 50000"/>
                <a:gd name="adj2" fmla="val 81481"/>
              </a:avLst>
            </a:prstGeom>
            <a:solidFill>
              <a:schemeClr val="accent1"/>
            </a:solidFill>
            <a:ln w="9525">
              <a:solidFill>
                <a:schemeClr val="tx1"/>
              </a:solidFill>
              <a:miter lim="800000"/>
              <a:headEnd/>
              <a:tailEnd/>
            </a:ln>
          </p:spPr>
          <p:txBody>
            <a:bodyPr wrap="none" anchor="ctr"/>
            <a:lstStyle/>
            <a:p>
              <a:pPr algn="l"/>
              <a:endParaRPr lang="en-US" sz="1800">
                <a:latin typeface="+mj-lt"/>
                <a:cs typeface="Arial" charset="0"/>
              </a:endParaRPr>
            </a:p>
          </p:txBody>
        </p:sp>
        <p:sp>
          <p:nvSpPr>
            <p:cNvPr id="54277" name="AutoShape 13"/>
            <p:cNvSpPr>
              <a:spLocks noChangeArrowheads="1"/>
            </p:cNvSpPr>
            <p:nvPr/>
          </p:nvSpPr>
          <p:spPr bwMode="auto">
            <a:xfrm>
              <a:off x="2590800" y="3886200"/>
              <a:ext cx="1295400" cy="1524000"/>
            </a:xfrm>
            <a:prstGeom prst="can">
              <a:avLst>
                <a:gd name="adj" fmla="val 29412"/>
              </a:avLst>
            </a:prstGeom>
            <a:solidFill>
              <a:schemeClr val="accent1">
                <a:lumMod val="20000"/>
                <a:lumOff val="80000"/>
              </a:schemeClr>
            </a:solidFill>
            <a:ln w="9525">
              <a:solidFill>
                <a:schemeClr val="tx1"/>
              </a:solidFill>
              <a:round/>
              <a:headEnd/>
              <a:tailEnd/>
            </a:ln>
          </p:spPr>
          <p:txBody>
            <a:bodyPr wrap="none" anchor="ctr"/>
            <a:lstStyle/>
            <a:p>
              <a:pPr algn="ctr"/>
              <a:r>
                <a:rPr lang="en-US" sz="1800">
                  <a:latin typeface="+mj-lt"/>
                  <a:cs typeface="Arial" charset="0"/>
                </a:rPr>
                <a:t>Data</a:t>
              </a:r>
            </a:p>
            <a:p>
              <a:pPr algn="ctr"/>
              <a:r>
                <a:rPr lang="en-US" sz="1800">
                  <a:latin typeface="+mj-lt"/>
                  <a:cs typeface="Arial" charset="0"/>
                </a:rPr>
                <a:t>Source</a:t>
              </a:r>
            </a:p>
          </p:txBody>
        </p:sp>
        <p:sp>
          <p:nvSpPr>
            <p:cNvPr id="54278" name="AutoShape 14"/>
            <p:cNvSpPr>
              <a:spLocks noChangeArrowheads="1"/>
            </p:cNvSpPr>
            <p:nvPr/>
          </p:nvSpPr>
          <p:spPr bwMode="auto">
            <a:xfrm>
              <a:off x="7391400" y="2819400"/>
              <a:ext cx="914400" cy="914400"/>
            </a:xfrm>
            <a:prstGeom prst="foldedCorner">
              <a:avLst>
                <a:gd name="adj" fmla="val 12500"/>
              </a:avLst>
            </a:prstGeom>
            <a:solidFill>
              <a:schemeClr val="accent1">
                <a:lumMod val="20000"/>
                <a:lumOff val="80000"/>
              </a:schemeClr>
            </a:solidFill>
            <a:ln w="9525">
              <a:solidFill>
                <a:schemeClr val="tx1"/>
              </a:solidFill>
              <a:round/>
              <a:headEnd/>
              <a:tailEnd/>
            </a:ln>
          </p:spPr>
          <p:txBody>
            <a:bodyPr wrap="none" anchor="ctr"/>
            <a:lstStyle/>
            <a:p>
              <a:pPr algn="ctr"/>
              <a:r>
                <a:rPr lang="en-US" sz="1800">
                  <a:latin typeface="+mj-lt"/>
                  <a:cs typeface="Arial" charset="0"/>
                </a:rPr>
                <a:t>Report</a:t>
              </a:r>
            </a:p>
          </p:txBody>
        </p:sp>
        <p:sp>
          <p:nvSpPr>
            <p:cNvPr id="54279" name="Text Box 15"/>
            <p:cNvSpPr txBox="1">
              <a:spLocks noChangeArrowheads="1"/>
            </p:cNvSpPr>
            <p:nvPr/>
          </p:nvSpPr>
          <p:spPr bwMode="auto">
            <a:xfrm>
              <a:off x="7315200" y="3886200"/>
              <a:ext cx="1295400" cy="1281113"/>
            </a:xfrm>
            <a:prstGeom prst="rect">
              <a:avLst/>
            </a:prstGeom>
            <a:noFill/>
            <a:ln w="9525">
              <a:noFill/>
              <a:miter lim="800000"/>
              <a:headEnd/>
              <a:tailEnd/>
            </a:ln>
          </p:spPr>
          <p:txBody>
            <a:bodyPr>
              <a:spAutoFit/>
            </a:bodyPr>
            <a:lstStyle/>
            <a:p>
              <a:pPr algn="l">
                <a:spcBef>
                  <a:spcPct val="50000"/>
                </a:spcBef>
                <a:buFontTx/>
                <a:buChar char="-"/>
              </a:pPr>
              <a:r>
                <a:rPr lang="en-US" sz="1200">
                  <a:latin typeface="+mj-lt"/>
                  <a:cs typeface="Arial" charset="0"/>
                </a:rPr>
                <a:t> UI Viewer</a:t>
              </a:r>
            </a:p>
            <a:p>
              <a:pPr algn="l">
                <a:spcBef>
                  <a:spcPct val="50000"/>
                </a:spcBef>
                <a:buFontTx/>
                <a:buChar char="-"/>
              </a:pPr>
              <a:r>
                <a:rPr lang="en-US" sz="1200">
                  <a:latin typeface="+mj-lt"/>
                  <a:cs typeface="Arial" charset="0"/>
                </a:rPr>
                <a:t> PDF</a:t>
              </a:r>
            </a:p>
            <a:p>
              <a:pPr algn="l">
                <a:spcBef>
                  <a:spcPct val="50000"/>
                </a:spcBef>
                <a:buFontTx/>
                <a:buChar char="-"/>
              </a:pPr>
              <a:r>
                <a:rPr lang="en-US" sz="1200">
                  <a:latin typeface="+mj-lt"/>
                  <a:cs typeface="Arial" charset="0"/>
                </a:rPr>
                <a:t> Excel</a:t>
              </a:r>
            </a:p>
            <a:p>
              <a:pPr algn="l">
                <a:spcBef>
                  <a:spcPct val="50000"/>
                </a:spcBef>
                <a:buFontTx/>
                <a:buChar char="-"/>
              </a:pPr>
              <a:r>
                <a:rPr lang="en-US" sz="1200">
                  <a:latin typeface="+mj-lt"/>
                  <a:cs typeface="Arial" charset="0"/>
                </a:rPr>
                <a:t> User can send to printer</a:t>
              </a:r>
            </a:p>
          </p:txBody>
        </p:sp>
        <p:sp>
          <p:nvSpPr>
            <p:cNvPr id="54280" name="Text Box 16"/>
            <p:cNvSpPr txBox="1">
              <a:spLocks noChangeArrowheads="1"/>
            </p:cNvSpPr>
            <p:nvPr/>
          </p:nvSpPr>
          <p:spPr bwMode="auto">
            <a:xfrm>
              <a:off x="2667000" y="5500688"/>
              <a:ext cx="1676400" cy="823912"/>
            </a:xfrm>
            <a:prstGeom prst="rect">
              <a:avLst/>
            </a:prstGeom>
            <a:noFill/>
            <a:ln w="9525">
              <a:noFill/>
              <a:miter lim="800000"/>
              <a:headEnd/>
              <a:tailEnd/>
            </a:ln>
          </p:spPr>
          <p:txBody>
            <a:bodyPr>
              <a:spAutoFit/>
            </a:bodyPr>
            <a:lstStyle/>
            <a:p>
              <a:pPr algn="l">
                <a:spcBef>
                  <a:spcPct val="50000"/>
                </a:spcBef>
                <a:buFontTx/>
                <a:buChar char="-"/>
              </a:pPr>
              <a:r>
                <a:rPr lang="en-US" sz="1200">
                  <a:latin typeface="+mj-lt"/>
                  <a:cs typeface="Arial" charset="0"/>
                </a:rPr>
                <a:t> Progress Program</a:t>
              </a:r>
            </a:p>
            <a:p>
              <a:pPr algn="l">
                <a:spcBef>
                  <a:spcPct val="50000"/>
                </a:spcBef>
                <a:buFontTx/>
                <a:buChar char="-"/>
              </a:pPr>
              <a:r>
                <a:rPr lang="en-US" sz="1200">
                  <a:latin typeface="+mj-lt"/>
                  <a:cs typeface="Arial" charset="0"/>
                </a:rPr>
                <a:t> Browse</a:t>
              </a:r>
            </a:p>
            <a:p>
              <a:pPr algn="l">
                <a:spcBef>
                  <a:spcPct val="50000"/>
                </a:spcBef>
                <a:buFontTx/>
                <a:buChar char="-"/>
              </a:pPr>
              <a:r>
                <a:rPr lang="en-US" sz="1200">
                  <a:latin typeface="+mj-lt"/>
                  <a:cs typeface="Arial" charset="0"/>
                </a:rPr>
                <a:t> Financial API</a:t>
              </a:r>
            </a:p>
          </p:txBody>
        </p:sp>
        <p:sp>
          <p:nvSpPr>
            <p:cNvPr id="54281" name="Rectangle 17"/>
            <p:cNvSpPr>
              <a:spLocks noChangeArrowheads="1"/>
            </p:cNvSpPr>
            <p:nvPr/>
          </p:nvSpPr>
          <p:spPr bwMode="auto">
            <a:xfrm>
              <a:off x="5105400" y="2590800"/>
              <a:ext cx="1371600" cy="1295400"/>
            </a:xfrm>
            <a:prstGeom prst="rect">
              <a:avLst/>
            </a:prstGeom>
            <a:solidFill>
              <a:srgbClr val="FFFF00"/>
            </a:solidFill>
            <a:ln w="9525">
              <a:solidFill>
                <a:schemeClr val="tx1"/>
              </a:solidFill>
              <a:miter lim="800000"/>
              <a:headEnd/>
              <a:tailEnd/>
            </a:ln>
          </p:spPr>
          <p:txBody>
            <a:bodyPr wrap="none" anchor="ctr"/>
            <a:lstStyle/>
            <a:p>
              <a:pPr algn="ctr"/>
              <a:r>
                <a:rPr lang="en-US" sz="1800">
                  <a:solidFill>
                    <a:schemeClr val="tx2"/>
                  </a:solidFill>
                  <a:latin typeface="+mj-lt"/>
                  <a:cs typeface="Arial" charset="0"/>
                </a:rPr>
                <a:t>Report</a:t>
              </a:r>
            </a:p>
            <a:p>
              <a:pPr algn="ctr"/>
              <a:r>
                <a:rPr lang="en-US" sz="1800">
                  <a:solidFill>
                    <a:schemeClr val="tx2"/>
                  </a:solidFill>
                  <a:latin typeface="+mj-lt"/>
                  <a:cs typeface="Arial" charset="0"/>
                </a:rPr>
                <a:t>Render</a:t>
              </a:r>
            </a:p>
            <a:p>
              <a:pPr algn="ctr"/>
              <a:r>
                <a:rPr lang="en-US" sz="1800">
                  <a:solidFill>
                    <a:schemeClr val="tx2"/>
                  </a:solidFill>
                  <a:latin typeface="+mj-lt"/>
                  <a:cs typeface="Arial" charset="0"/>
                </a:rPr>
                <a:t>Engine</a:t>
              </a:r>
            </a:p>
          </p:txBody>
        </p:sp>
        <p:sp>
          <p:nvSpPr>
            <p:cNvPr id="54282" name="Rectangle 18"/>
            <p:cNvSpPr>
              <a:spLocks noChangeArrowheads="1"/>
            </p:cNvSpPr>
            <p:nvPr/>
          </p:nvSpPr>
          <p:spPr bwMode="auto">
            <a:xfrm>
              <a:off x="2590800" y="1828800"/>
              <a:ext cx="1295400" cy="1066800"/>
            </a:xfrm>
            <a:prstGeom prst="rect">
              <a:avLst/>
            </a:prstGeom>
            <a:solidFill>
              <a:schemeClr val="accent1">
                <a:lumMod val="20000"/>
                <a:lumOff val="80000"/>
              </a:schemeClr>
            </a:solidFill>
            <a:ln w="9525">
              <a:solidFill>
                <a:schemeClr val="tx1"/>
              </a:solidFill>
              <a:miter lim="800000"/>
              <a:headEnd/>
              <a:tailEnd/>
            </a:ln>
          </p:spPr>
          <p:txBody>
            <a:bodyPr wrap="none" anchor="ctr"/>
            <a:lstStyle/>
            <a:p>
              <a:pPr algn="ctr"/>
              <a:r>
                <a:rPr lang="en-US" sz="1800">
                  <a:latin typeface="+mj-lt"/>
                  <a:cs typeface="Arial" charset="0"/>
                </a:rPr>
                <a:t>Pre-Render</a:t>
              </a:r>
            </a:p>
            <a:p>
              <a:pPr algn="ctr"/>
              <a:r>
                <a:rPr lang="en-US" sz="1800">
                  <a:latin typeface="+mj-lt"/>
                  <a:cs typeface="Arial" charset="0"/>
                </a:rPr>
                <a:t>Engine</a:t>
              </a:r>
            </a:p>
          </p:txBody>
        </p:sp>
        <p:sp>
          <p:nvSpPr>
            <p:cNvPr id="54283" name="Text Box 21"/>
            <p:cNvSpPr txBox="1">
              <a:spLocks noChangeArrowheads="1"/>
            </p:cNvSpPr>
            <p:nvPr/>
          </p:nvSpPr>
          <p:spPr bwMode="auto">
            <a:xfrm>
              <a:off x="2438400" y="2895600"/>
              <a:ext cx="1600200" cy="549275"/>
            </a:xfrm>
            <a:prstGeom prst="rect">
              <a:avLst/>
            </a:prstGeom>
            <a:noFill/>
            <a:ln w="9525">
              <a:noFill/>
              <a:miter lim="800000"/>
              <a:headEnd/>
              <a:tailEnd/>
            </a:ln>
          </p:spPr>
          <p:txBody>
            <a:bodyPr>
              <a:spAutoFit/>
            </a:bodyPr>
            <a:lstStyle/>
            <a:p>
              <a:pPr algn="l">
                <a:spcBef>
                  <a:spcPct val="50000"/>
                </a:spcBef>
                <a:buFontTx/>
                <a:buChar char="-"/>
              </a:pPr>
              <a:r>
                <a:rPr lang="en-US" sz="1200">
                  <a:latin typeface="+mj-lt"/>
                  <a:cs typeface="Arial" charset="0"/>
                </a:rPr>
                <a:t> Applies Template</a:t>
              </a:r>
            </a:p>
            <a:p>
              <a:pPr algn="l">
                <a:spcBef>
                  <a:spcPct val="50000"/>
                </a:spcBef>
                <a:buFontTx/>
                <a:buChar char="-"/>
              </a:pPr>
              <a:r>
                <a:rPr lang="en-US" sz="1200">
                  <a:latin typeface="+mj-lt"/>
                  <a:cs typeface="Arial" charset="0"/>
                </a:rPr>
                <a:t> Translates Labels</a:t>
              </a:r>
            </a:p>
          </p:txBody>
        </p:sp>
        <p:sp>
          <p:nvSpPr>
            <p:cNvPr id="54284" name="AutoShape 22"/>
            <p:cNvSpPr>
              <a:spLocks noChangeArrowheads="1"/>
            </p:cNvSpPr>
            <p:nvPr/>
          </p:nvSpPr>
          <p:spPr bwMode="auto">
            <a:xfrm>
              <a:off x="6629400" y="3124200"/>
              <a:ext cx="609600" cy="257175"/>
            </a:xfrm>
            <a:prstGeom prst="rightArrow">
              <a:avLst>
                <a:gd name="adj1" fmla="val 50000"/>
                <a:gd name="adj2" fmla="val 59259"/>
              </a:avLst>
            </a:prstGeom>
            <a:solidFill>
              <a:schemeClr val="accent1"/>
            </a:solidFill>
            <a:ln w="9525">
              <a:solidFill>
                <a:schemeClr val="tx1"/>
              </a:solidFill>
              <a:miter lim="800000"/>
              <a:headEnd/>
              <a:tailEnd/>
            </a:ln>
          </p:spPr>
          <p:txBody>
            <a:bodyPr wrap="none" anchor="ctr"/>
            <a:lstStyle/>
            <a:p>
              <a:pPr algn="l"/>
              <a:endParaRPr lang="en-US" sz="1800">
                <a:latin typeface="+mj-lt"/>
                <a:cs typeface="Arial" charset="0"/>
              </a:endParaRPr>
            </a:p>
          </p:txBody>
        </p:sp>
        <p:sp>
          <p:nvSpPr>
            <p:cNvPr id="54285" name="AutoShape 23"/>
            <p:cNvSpPr>
              <a:spLocks noChangeArrowheads="1"/>
            </p:cNvSpPr>
            <p:nvPr/>
          </p:nvSpPr>
          <p:spPr bwMode="auto">
            <a:xfrm>
              <a:off x="1828800" y="2209800"/>
              <a:ext cx="609600" cy="257175"/>
            </a:xfrm>
            <a:prstGeom prst="rightArrow">
              <a:avLst>
                <a:gd name="adj1" fmla="val 50000"/>
                <a:gd name="adj2" fmla="val 59259"/>
              </a:avLst>
            </a:prstGeom>
            <a:solidFill>
              <a:schemeClr val="accent1"/>
            </a:solidFill>
            <a:ln w="9525">
              <a:solidFill>
                <a:schemeClr val="tx1"/>
              </a:solidFill>
              <a:miter lim="800000"/>
              <a:headEnd/>
              <a:tailEnd/>
            </a:ln>
          </p:spPr>
          <p:txBody>
            <a:bodyPr wrap="none" anchor="ctr"/>
            <a:lstStyle/>
            <a:p>
              <a:pPr algn="l"/>
              <a:endParaRPr lang="en-US" sz="1800">
                <a:latin typeface="+mj-lt"/>
                <a:cs typeface="Arial" charset="0"/>
              </a:endParaRPr>
            </a:p>
          </p:txBody>
        </p:sp>
        <p:sp>
          <p:nvSpPr>
            <p:cNvPr id="54286" name="AutoShape 24"/>
            <p:cNvSpPr>
              <a:spLocks noChangeArrowheads="1"/>
            </p:cNvSpPr>
            <p:nvPr/>
          </p:nvSpPr>
          <p:spPr bwMode="auto">
            <a:xfrm>
              <a:off x="609600" y="1828800"/>
              <a:ext cx="1066800" cy="1066800"/>
            </a:xfrm>
            <a:prstGeom prst="foldedCorner">
              <a:avLst>
                <a:gd name="adj" fmla="val 12500"/>
              </a:avLst>
            </a:prstGeom>
            <a:solidFill>
              <a:schemeClr val="accent1">
                <a:lumMod val="20000"/>
                <a:lumOff val="80000"/>
              </a:schemeClr>
            </a:solidFill>
            <a:ln w="9525">
              <a:solidFill>
                <a:schemeClr val="tx1"/>
              </a:solidFill>
              <a:round/>
              <a:headEnd/>
              <a:tailEnd/>
            </a:ln>
          </p:spPr>
          <p:txBody>
            <a:bodyPr wrap="none" anchor="ctr"/>
            <a:lstStyle/>
            <a:p>
              <a:pPr algn="ctr"/>
              <a:r>
                <a:rPr lang="en-US" sz="1800">
                  <a:latin typeface="+mj-lt"/>
                  <a:cs typeface="Arial" charset="0"/>
                </a:rPr>
                <a:t>Report</a:t>
              </a:r>
            </a:p>
            <a:p>
              <a:pPr algn="ctr"/>
              <a:r>
                <a:rPr lang="en-US" sz="1800">
                  <a:latin typeface="+mj-lt"/>
                  <a:cs typeface="Arial" charset="0"/>
                </a:rPr>
                <a:t>Layout</a:t>
              </a:r>
            </a:p>
            <a:p>
              <a:pPr algn="ctr"/>
              <a:r>
                <a:rPr lang="en-US" sz="1800">
                  <a:latin typeface="+mj-lt"/>
                  <a:cs typeface="Arial" charset="0"/>
                </a:rPr>
                <a:t>Definition</a:t>
              </a:r>
            </a:p>
          </p:txBody>
        </p:sp>
      </p:grpSp>
      <p:sp>
        <p:nvSpPr>
          <p:cNvPr id="15" name="Title 14"/>
          <p:cNvSpPr>
            <a:spLocks noGrp="1"/>
          </p:cNvSpPr>
          <p:nvPr>
            <p:ph type="title"/>
          </p:nvPr>
        </p:nvSpPr>
        <p:spPr/>
        <p:txBody>
          <a:bodyPr>
            <a:normAutofit/>
          </a:bodyPr>
          <a:lstStyle/>
          <a:p>
            <a:r>
              <a:rPr lang="en-US" dirty="0" smtClean="0"/>
              <a:t>Reporting Framework Architecture</a:t>
            </a:r>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9" name="Rectangle 3"/>
          <p:cNvSpPr>
            <a:spLocks noGrp="1" noChangeArrowheads="1"/>
          </p:cNvSpPr>
          <p:nvPr>
            <p:ph idx="1"/>
          </p:nvPr>
        </p:nvSpPr>
        <p:spPr/>
        <p:txBody>
          <a:bodyPr tIns="45720" bIns="45720"/>
          <a:lstStyle/>
          <a:p>
            <a:pPr eaLnBrk="1" hangingPunct="1"/>
            <a:r>
              <a:rPr lang="en-US" smtClean="0"/>
              <a:t>Third party tool (Component One)</a:t>
            </a:r>
          </a:p>
          <a:p>
            <a:pPr lvl="1" eaLnBrk="1" hangingPunct="1"/>
            <a:r>
              <a:rPr lang="en-US" smtClean="0"/>
              <a:t>No end-user license fees to QAD customers</a:t>
            </a:r>
          </a:p>
          <a:p>
            <a:pPr lvl="1" eaLnBrk="1" hangingPunct="1"/>
            <a:r>
              <a:rPr lang="en-US" smtClean="0"/>
              <a:t>http://www.componentone.com/</a:t>
            </a:r>
          </a:p>
          <a:p>
            <a:pPr lvl="1" eaLnBrk="1" hangingPunct="1"/>
            <a:r>
              <a:rPr lang="en-US" smtClean="0"/>
              <a:t>http://helpcentral.componentone.com/CS/forums/</a:t>
            </a:r>
          </a:p>
          <a:p>
            <a:pPr eaLnBrk="1" hangingPunct="1"/>
            <a:r>
              <a:rPr lang="en-US" smtClean="0"/>
              <a:t>.NET (Windows only) solution</a:t>
            </a:r>
          </a:p>
          <a:p>
            <a:pPr eaLnBrk="1" hangingPunct="1"/>
            <a:r>
              <a:rPr lang="en-US" smtClean="0"/>
              <a:t>Inputs:</a:t>
            </a:r>
          </a:p>
          <a:p>
            <a:pPr lvl="1" eaLnBrk="1" hangingPunct="1"/>
            <a:r>
              <a:rPr lang="en-US" sz="2000" smtClean="0"/>
              <a:t>Data set (queried from data source)</a:t>
            </a:r>
          </a:p>
          <a:p>
            <a:pPr lvl="1" eaLnBrk="1" hangingPunct="1"/>
            <a:r>
              <a:rPr lang="en-US" sz="2000" smtClean="0"/>
              <a:t>Report layout definition (page layout)</a:t>
            </a:r>
          </a:p>
          <a:p>
            <a:pPr eaLnBrk="1" hangingPunct="1"/>
            <a:r>
              <a:rPr lang="en-US" smtClean="0"/>
              <a:t>Output:</a:t>
            </a:r>
          </a:p>
          <a:p>
            <a:pPr lvl="1" eaLnBrk="1" hangingPunct="1"/>
            <a:r>
              <a:rPr lang="en-US" sz="2000" smtClean="0"/>
              <a:t>Rendered report</a:t>
            </a:r>
          </a:p>
        </p:txBody>
      </p:sp>
      <p:sp>
        <p:nvSpPr>
          <p:cNvPr id="55298" name="Rectangle 2"/>
          <p:cNvSpPr>
            <a:spLocks noGrp="1" noChangeArrowheads="1"/>
          </p:cNvSpPr>
          <p:nvPr>
            <p:ph type="title"/>
          </p:nvPr>
        </p:nvSpPr>
        <p:spPr/>
        <p:txBody>
          <a:bodyPr anchor="ctr"/>
          <a:lstStyle/>
          <a:p>
            <a:pPr eaLnBrk="1" hangingPunct="1"/>
            <a:r>
              <a:rPr lang="en-US" smtClean="0"/>
              <a:t>Report Render Engine</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p:cNvGrpSpPr/>
          <p:nvPr/>
        </p:nvGrpSpPr>
        <p:grpSpPr>
          <a:xfrm>
            <a:off x="562465" y="1295400"/>
            <a:ext cx="8001000" cy="4495800"/>
            <a:chOff x="609600" y="1828800"/>
            <a:chExt cx="8001000" cy="4495800"/>
          </a:xfrm>
        </p:grpSpPr>
        <p:sp>
          <p:nvSpPr>
            <p:cNvPr id="56322" name="AutoShape 9"/>
            <p:cNvSpPr>
              <a:spLocks noChangeArrowheads="1"/>
            </p:cNvSpPr>
            <p:nvPr/>
          </p:nvSpPr>
          <p:spPr bwMode="auto">
            <a:xfrm rot="2199823">
              <a:off x="4038600" y="2638425"/>
              <a:ext cx="838200" cy="257175"/>
            </a:xfrm>
            <a:prstGeom prst="rightArrow">
              <a:avLst>
                <a:gd name="adj1" fmla="val 50000"/>
                <a:gd name="adj2" fmla="val 81481"/>
              </a:avLst>
            </a:prstGeom>
            <a:solidFill>
              <a:schemeClr val="accent1"/>
            </a:solidFill>
            <a:ln w="9525">
              <a:solidFill>
                <a:schemeClr val="tx1"/>
              </a:solidFill>
              <a:miter lim="800000"/>
              <a:headEnd/>
              <a:tailEnd/>
            </a:ln>
          </p:spPr>
          <p:txBody>
            <a:bodyPr wrap="none" anchor="ctr"/>
            <a:lstStyle/>
            <a:p>
              <a:pPr algn="l"/>
              <a:endParaRPr lang="en-US" sz="1800">
                <a:latin typeface="+mj-lt"/>
                <a:cs typeface="Arial" charset="0"/>
              </a:endParaRPr>
            </a:p>
          </p:txBody>
        </p:sp>
        <p:sp>
          <p:nvSpPr>
            <p:cNvPr id="56323" name="AutoShape 10"/>
            <p:cNvSpPr>
              <a:spLocks noChangeArrowheads="1"/>
            </p:cNvSpPr>
            <p:nvPr/>
          </p:nvSpPr>
          <p:spPr bwMode="auto">
            <a:xfrm rot="19404534">
              <a:off x="4038600" y="3657600"/>
              <a:ext cx="838200" cy="257175"/>
            </a:xfrm>
            <a:prstGeom prst="rightArrow">
              <a:avLst>
                <a:gd name="adj1" fmla="val 50000"/>
                <a:gd name="adj2" fmla="val 81481"/>
              </a:avLst>
            </a:prstGeom>
            <a:solidFill>
              <a:schemeClr val="accent1"/>
            </a:solidFill>
            <a:ln w="9525">
              <a:solidFill>
                <a:schemeClr val="tx1"/>
              </a:solidFill>
              <a:miter lim="800000"/>
              <a:headEnd/>
              <a:tailEnd/>
            </a:ln>
          </p:spPr>
          <p:txBody>
            <a:bodyPr wrap="none" anchor="ctr"/>
            <a:lstStyle/>
            <a:p>
              <a:pPr algn="l"/>
              <a:endParaRPr lang="en-US" sz="1800">
                <a:latin typeface="+mj-lt"/>
                <a:cs typeface="Arial" charset="0"/>
              </a:endParaRPr>
            </a:p>
          </p:txBody>
        </p:sp>
        <p:sp>
          <p:nvSpPr>
            <p:cNvPr id="56325" name="AutoShape 13"/>
            <p:cNvSpPr>
              <a:spLocks noChangeArrowheads="1"/>
            </p:cNvSpPr>
            <p:nvPr/>
          </p:nvSpPr>
          <p:spPr bwMode="auto">
            <a:xfrm>
              <a:off x="2590800" y="3886200"/>
              <a:ext cx="1295400" cy="1524000"/>
            </a:xfrm>
            <a:prstGeom prst="can">
              <a:avLst>
                <a:gd name="adj" fmla="val 29412"/>
              </a:avLst>
            </a:prstGeom>
            <a:solidFill>
              <a:srgbClr val="FFFF00"/>
            </a:solidFill>
            <a:ln w="9525">
              <a:solidFill>
                <a:schemeClr val="tx1"/>
              </a:solidFill>
              <a:round/>
              <a:headEnd/>
              <a:tailEnd/>
            </a:ln>
          </p:spPr>
          <p:txBody>
            <a:bodyPr wrap="none" anchor="ctr"/>
            <a:lstStyle/>
            <a:p>
              <a:pPr algn="ctr"/>
              <a:r>
                <a:rPr lang="en-US" sz="1800">
                  <a:latin typeface="+mj-lt"/>
                  <a:cs typeface="Arial" charset="0"/>
                </a:rPr>
                <a:t>Data</a:t>
              </a:r>
            </a:p>
            <a:p>
              <a:pPr algn="ctr"/>
              <a:r>
                <a:rPr lang="en-US" sz="1800">
                  <a:latin typeface="+mj-lt"/>
                  <a:cs typeface="Arial" charset="0"/>
                </a:rPr>
                <a:t>Source</a:t>
              </a:r>
            </a:p>
          </p:txBody>
        </p:sp>
        <p:sp>
          <p:nvSpPr>
            <p:cNvPr id="56326" name="AutoShape 14"/>
            <p:cNvSpPr>
              <a:spLocks noChangeArrowheads="1"/>
            </p:cNvSpPr>
            <p:nvPr/>
          </p:nvSpPr>
          <p:spPr bwMode="auto">
            <a:xfrm>
              <a:off x="7391400" y="2819400"/>
              <a:ext cx="914400" cy="914400"/>
            </a:xfrm>
            <a:prstGeom prst="foldedCorner">
              <a:avLst>
                <a:gd name="adj" fmla="val 12500"/>
              </a:avLst>
            </a:prstGeom>
            <a:solidFill>
              <a:schemeClr val="accent1">
                <a:lumMod val="20000"/>
                <a:lumOff val="80000"/>
              </a:schemeClr>
            </a:solidFill>
            <a:ln w="9525">
              <a:solidFill>
                <a:schemeClr val="tx1"/>
              </a:solidFill>
              <a:round/>
              <a:headEnd/>
              <a:tailEnd/>
            </a:ln>
          </p:spPr>
          <p:txBody>
            <a:bodyPr wrap="none" anchor="ctr"/>
            <a:lstStyle/>
            <a:p>
              <a:pPr algn="ctr"/>
              <a:r>
                <a:rPr lang="en-US" sz="1800">
                  <a:latin typeface="+mj-lt"/>
                  <a:cs typeface="Arial" charset="0"/>
                </a:rPr>
                <a:t>Report</a:t>
              </a:r>
            </a:p>
          </p:txBody>
        </p:sp>
        <p:sp>
          <p:nvSpPr>
            <p:cNvPr id="56327" name="Text Box 15"/>
            <p:cNvSpPr txBox="1">
              <a:spLocks noChangeArrowheads="1"/>
            </p:cNvSpPr>
            <p:nvPr/>
          </p:nvSpPr>
          <p:spPr bwMode="auto">
            <a:xfrm>
              <a:off x="7315200" y="3886200"/>
              <a:ext cx="1295400" cy="1281113"/>
            </a:xfrm>
            <a:prstGeom prst="rect">
              <a:avLst/>
            </a:prstGeom>
            <a:noFill/>
            <a:ln w="9525">
              <a:noFill/>
              <a:miter lim="800000"/>
              <a:headEnd/>
              <a:tailEnd/>
            </a:ln>
          </p:spPr>
          <p:txBody>
            <a:bodyPr>
              <a:spAutoFit/>
            </a:bodyPr>
            <a:lstStyle/>
            <a:p>
              <a:pPr algn="l">
                <a:spcBef>
                  <a:spcPct val="50000"/>
                </a:spcBef>
                <a:buFontTx/>
                <a:buChar char="-"/>
              </a:pPr>
              <a:r>
                <a:rPr lang="en-US" sz="1200">
                  <a:latin typeface="+mj-lt"/>
                  <a:cs typeface="Arial" charset="0"/>
                </a:rPr>
                <a:t> UI Viewer</a:t>
              </a:r>
            </a:p>
            <a:p>
              <a:pPr algn="l">
                <a:spcBef>
                  <a:spcPct val="50000"/>
                </a:spcBef>
                <a:buFontTx/>
                <a:buChar char="-"/>
              </a:pPr>
              <a:r>
                <a:rPr lang="en-US" sz="1200">
                  <a:latin typeface="+mj-lt"/>
                  <a:cs typeface="Arial" charset="0"/>
                </a:rPr>
                <a:t> PDF</a:t>
              </a:r>
            </a:p>
            <a:p>
              <a:pPr algn="l">
                <a:spcBef>
                  <a:spcPct val="50000"/>
                </a:spcBef>
                <a:buFontTx/>
                <a:buChar char="-"/>
              </a:pPr>
              <a:r>
                <a:rPr lang="en-US" sz="1200">
                  <a:latin typeface="+mj-lt"/>
                  <a:cs typeface="Arial" charset="0"/>
                </a:rPr>
                <a:t> Excel</a:t>
              </a:r>
            </a:p>
            <a:p>
              <a:pPr algn="l">
                <a:spcBef>
                  <a:spcPct val="50000"/>
                </a:spcBef>
                <a:buFontTx/>
                <a:buChar char="-"/>
              </a:pPr>
              <a:r>
                <a:rPr lang="en-US" sz="1200">
                  <a:latin typeface="+mj-lt"/>
                  <a:cs typeface="Arial" charset="0"/>
                </a:rPr>
                <a:t> User can send to printer</a:t>
              </a:r>
            </a:p>
          </p:txBody>
        </p:sp>
        <p:sp>
          <p:nvSpPr>
            <p:cNvPr id="56328" name="Text Box 16"/>
            <p:cNvSpPr txBox="1">
              <a:spLocks noChangeArrowheads="1"/>
            </p:cNvSpPr>
            <p:nvPr/>
          </p:nvSpPr>
          <p:spPr bwMode="auto">
            <a:xfrm>
              <a:off x="2667000" y="5500688"/>
              <a:ext cx="1676400" cy="823912"/>
            </a:xfrm>
            <a:prstGeom prst="rect">
              <a:avLst/>
            </a:prstGeom>
            <a:noFill/>
            <a:ln w="9525">
              <a:noFill/>
              <a:miter lim="800000"/>
              <a:headEnd/>
              <a:tailEnd/>
            </a:ln>
          </p:spPr>
          <p:txBody>
            <a:bodyPr>
              <a:spAutoFit/>
            </a:bodyPr>
            <a:lstStyle/>
            <a:p>
              <a:pPr algn="l">
                <a:spcBef>
                  <a:spcPct val="50000"/>
                </a:spcBef>
                <a:buFontTx/>
                <a:buChar char="-"/>
              </a:pPr>
              <a:r>
                <a:rPr lang="en-US" sz="1200">
                  <a:latin typeface="+mj-lt"/>
                  <a:cs typeface="Arial" charset="0"/>
                </a:rPr>
                <a:t> Progress Program</a:t>
              </a:r>
            </a:p>
            <a:p>
              <a:pPr algn="l">
                <a:spcBef>
                  <a:spcPct val="50000"/>
                </a:spcBef>
                <a:buFontTx/>
                <a:buChar char="-"/>
              </a:pPr>
              <a:r>
                <a:rPr lang="en-US" sz="1200">
                  <a:latin typeface="+mj-lt"/>
                  <a:cs typeface="Arial" charset="0"/>
                </a:rPr>
                <a:t> Browse</a:t>
              </a:r>
            </a:p>
            <a:p>
              <a:pPr algn="l">
                <a:spcBef>
                  <a:spcPct val="50000"/>
                </a:spcBef>
                <a:buFontTx/>
                <a:buChar char="-"/>
              </a:pPr>
              <a:r>
                <a:rPr lang="en-US" sz="1200">
                  <a:latin typeface="+mj-lt"/>
                  <a:cs typeface="Arial" charset="0"/>
                </a:rPr>
                <a:t> Financial API</a:t>
              </a:r>
            </a:p>
          </p:txBody>
        </p:sp>
        <p:sp>
          <p:nvSpPr>
            <p:cNvPr id="56329" name="Rectangle 17"/>
            <p:cNvSpPr>
              <a:spLocks noChangeArrowheads="1"/>
            </p:cNvSpPr>
            <p:nvPr/>
          </p:nvSpPr>
          <p:spPr bwMode="auto">
            <a:xfrm>
              <a:off x="5105400" y="2590800"/>
              <a:ext cx="1371600" cy="1295400"/>
            </a:xfrm>
            <a:prstGeom prst="rect">
              <a:avLst/>
            </a:prstGeom>
            <a:solidFill>
              <a:schemeClr val="accent1">
                <a:lumMod val="20000"/>
                <a:lumOff val="80000"/>
              </a:schemeClr>
            </a:solidFill>
            <a:ln w="9525">
              <a:solidFill>
                <a:schemeClr val="tx1"/>
              </a:solidFill>
              <a:miter lim="800000"/>
              <a:headEnd/>
              <a:tailEnd/>
            </a:ln>
          </p:spPr>
          <p:txBody>
            <a:bodyPr wrap="none" anchor="ctr"/>
            <a:lstStyle/>
            <a:p>
              <a:pPr algn="ctr"/>
              <a:r>
                <a:rPr lang="en-US" sz="1800" dirty="0">
                  <a:latin typeface="+mj-lt"/>
                  <a:cs typeface="Arial" charset="0"/>
                </a:rPr>
                <a:t>Report</a:t>
              </a:r>
            </a:p>
            <a:p>
              <a:pPr algn="ctr"/>
              <a:r>
                <a:rPr lang="en-US" sz="1800" dirty="0">
                  <a:latin typeface="+mj-lt"/>
                  <a:cs typeface="Arial" charset="0"/>
                </a:rPr>
                <a:t>Render</a:t>
              </a:r>
            </a:p>
            <a:p>
              <a:pPr algn="ctr"/>
              <a:r>
                <a:rPr lang="en-US" sz="1800" dirty="0">
                  <a:latin typeface="+mj-lt"/>
                  <a:cs typeface="Arial" charset="0"/>
                </a:rPr>
                <a:t>Engine</a:t>
              </a:r>
            </a:p>
          </p:txBody>
        </p:sp>
        <p:sp>
          <p:nvSpPr>
            <p:cNvPr id="56330" name="Rectangle 18"/>
            <p:cNvSpPr>
              <a:spLocks noChangeArrowheads="1"/>
            </p:cNvSpPr>
            <p:nvPr/>
          </p:nvSpPr>
          <p:spPr bwMode="auto">
            <a:xfrm>
              <a:off x="2590800" y="1828800"/>
              <a:ext cx="1295400" cy="1066800"/>
            </a:xfrm>
            <a:prstGeom prst="rect">
              <a:avLst/>
            </a:prstGeom>
            <a:solidFill>
              <a:schemeClr val="accent1">
                <a:lumMod val="20000"/>
                <a:lumOff val="80000"/>
              </a:schemeClr>
            </a:solidFill>
            <a:ln w="9525">
              <a:solidFill>
                <a:schemeClr val="tx1"/>
              </a:solidFill>
              <a:miter lim="800000"/>
              <a:headEnd/>
              <a:tailEnd/>
            </a:ln>
          </p:spPr>
          <p:txBody>
            <a:bodyPr wrap="none" anchor="ctr"/>
            <a:lstStyle/>
            <a:p>
              <a:pPr algn="ctr"/>
              <a:r>
                <a:rPr lang="en-US" sz="1800">
                  <a:latin typeface="+mj-lt"/>
                  <a:cs typeface="Arial" charset="0"/>
                </a:rPr>
                <a:t>Pre-Render</a:t>
              </a:r>
            </a:p>
            <a:p>
              <a:pPr algn="ctr"/>
              <a:r>
                <a:rPr lang="en-US" sz="1800">
                  <a:latin typeface="+mj-lt"/>
                  <a:cs typeface="Arial" charset="0"/>
                </a:rPr>
                <a:t>Engine</a:t>
              </a:r>
            </a:p>
          </p:txBody>
        </p:sp>
        <p:sp>
          <p:nvSpPr>
            <p:cNvPr id="56331" name="Text Box 21"/>
            <p:cNvSpPr txBox="1">
              <a:spLocks noChangeArrowheads="1"/>
            </p:cNvSpPr>
            <p:nvPr/>
          </p:nvSpPr>
          <p:spPr bwMode="auto">
            <a:xfrm>
              <a:off x="2438400" y="2895600"/>
              <a:ext cx="1600200" cy="549275"/>
            </a:xfrm>
            <a:prstGeom prst="rect">
              <a:avLst/>
            </a:prstGeom>
            <a:noFill/>
            <a:ln w="9525">
              <a:noFill/>
              <a:miter lim="800000"/>
              <a:headEnd/>
              <a:tailEnd/>
            </a:ln>
          </p:spPr>
          <p:txBody>
            <a:bodyPr>
              <a:spAutoFit/>
            </a:bodyPr>
            <a:lstStyle/>
            <a:p>
              <a:pPr algn="l">
                <a:spcBef>
                  <a:spcPct val="50000"/>
                </a:spcBef>
                <a:buFontTx/>
                <a:buChar char="-"/>
              </a:pPr>
              <a:r>
                <a:rPr lang="en-US" sz="1200">
                  <a:latin typeface="+mj-lt"/>
                  <a:cs typeface="Arial" charset="0"/>
                </a:rPr>
                <a:t> Applies Template</a:t>
              </a:r>
            </a:p>
            <a:p>
              <a:pPr algn="l">
                <a:spcBef>
                  <a:spcPct val="50000"/>
                </a:spcBef>
                <a:buFontTx/>
                <a:buChar char="-"/>
              </a:pPr>
              <a:r>
                <a:rPr lang="en-US" sz="1200">
                  <a:latin typeface="+mj-lt"/>
                  <a:cs typeface="Arial" charset="0"/>
                </a:rPr>
                <a:t> Translates Labels</a:t>
              </a:r>
            </a:p>
          </p:txBody>
        </p:sp>
        <p:sp>
          <p:nvSpPr>
            <p:cNvPr id="56332" name="AutoShape 22"/>
            <p:cNvSpPr>
              <a:spLocks noChangeArrowheads="1"/>
            </p:cNvSpPr>
            <p:nvPr/>
          </p:nvSpPr>
          <p:spPr bwMode="auto">
            <a:xfrm>
              <a:off x="6629400" y="3124200"/>
              <a:ext cx="609600" cy="257175"/>
            </a:xfrm>
            <a:prstGeom prst="rightArrow">
              <a:avLst>
                <a:gd name="adj1" fmla="val 50000"/>
                <a:gd name="adj2" fmla="val 59259"/>
              </a:avLst>
            </a:prstGeom>
            <a:solidFill>
              <a:schemeClr val="accent1"/>
            </a:solidFill>
            <a:ln w="9525">
              <a:solidFill>
                <a:schemeClr val="tx1"/>
              </a:solidFill>
              <a:miter lim="800000"/>
              <a:headEnd/>
              <a:tailEnd/>
            </a:ln>
          </p:spPr>
          <p:txBody>
            <a:bodyPr wrap="none" anchor="ctr"/>
            <a:lstStyle/>
            <a:p>
              <a:pPr algn="l"/>
              <a:endParaRPr lang="en-US" sz="1800">
                <a:latin typeface="+mj-lt"/>
                <a:cs typeface="Arial" charset="0"/>
              </a:endParaRPr>
            </a:p>
          </p:txBody>
        </p:sp>
        <p:sp>
          <p:nvSpPr>
            <p:cNvPr id="56333" name="AutoShape 23"/>
            <p:cNvSpPr>
              <a:spLocks noChangeArrowheads="1"/>
            </p:cNvSpPr>
            <p:nvPr/>
          </p:nvSpPr>
          <p:spPr bwMode="auto">
            <a:xfrm>
              <a:off x="1828800" y="2209800"/>
              <a:ext cx="609600" cy="257175"/>
            </a:xfrm>
            <a:prstGeom prst="rightArrow">
              <a:avLst>
                <a:gd name="adj1" fmla="val 50000"/>
                <a:gd name="adj2" fmla="val 59259"/>
              </a:avLst>
            </a:prstGeom>
            <a:solidFill>
              <a:schemeClr val="accent1"/>
            </a:solidFill>
            <a:ln w="9525">
              <a:solidFill>
                <a:schemeClr val="tx1"/>
              </a:solidFill>
              <a:miter lim="800000"/>
              <a:headEnd/>
              <a:tailEnd/>
            </a:ln>
          </p:spPr>
          <p:txBody>
            <a:bodyPr wrap="none" anchor="ctr"/>
            <a:lstStyle/>
            <a:p>
              <a:pPr algn="l"/>
              <a:endParaRPr lang="en-US" sz="1800">
                <a:latin typeface="+mj-lt"/>
                <a:cs typeface="Arial" charset="0"/>
              </a:endParaRPr>
            </a:p>
          </p:txBody>
        </p:sp>
        <p:sp>
          <p:nvSpPr>
            <p:cNvPr id="56334" name="AutoShape 24"/>
            <p:cNvSpPr>
              <a:spLocks noChangeArrowheads="1"/>
            </p:cNvSpPr>
            <p:nvPr/>
          </p:nvSpPr>
          <p:spPr bwMode="auto">
            <a:xfrm>
              <a:off x="609600" y="1828800"/>
              <a:ext cx="1066800" cy="1066800"/>
            </a:xfrm>
            <a:prstGeom prst="foldedCorner">
              <a:avLst>
                <a:gd name="adj" fmla="val 12500"/>
              </a:avLst>
            </a:prstGeom>
            <a:solidFill>
              <a:schemeClr val="accent1">
                <a:lumMod val="20000"/>
                <a:lumOff val="80000"/>
              </a:schemeClr>
            </a:solidFill>
            <a:ln w="9525">
              <a:solidFill>
                <a:schemeClr val="tx1"/>
              </a:solidFill>
              <a:round/>
              <a:headEnd/>
              <a:tailEnd/>
            </a:ln>
          </p:spPr>
          <p:txBody>
            <a:bodyPr wrap="none" anchor="ctr"/>
            <a:lstStyle/>
            <a:p>
              <a:pPr algn="ctr"/>
              <a:r>
                <a:rPr lang="en-US" sz="1800" dirty="0">
                  <a:latin typeface="+mj-lt"/>
                  <a:cs typeface="Arial" charset="0"/>
                </a:rPr>
                <a:t>Report</a:t>
              </a:r>
            </a:p>
            <a:p>
              <a:pPr algn="ctr"/>
              <a:r>
                <a:rPr lang="en-US" sz="1800" dirty="0">
                  <a:latin typeface="+mj-lt"/>
                  <a:cs typeface="Arial" charset="0"/>
                </a:rPr>
                <a:t>Layout</a:t>
              </a:r>
            </a:p>
            <a:p>
              <a:pPr algn="ctr"/>
              <a:r>
                <a:rPr lang="en-US" sz="1800" dirty="0">
                  <a:latin typeface="+mj-lt"/>
                  <a:cs typeface="Arial" charset="0"/>
                </a:rPr>
                <a:t>Definition</a:t>
              </a:r>
            </a:p>
          </p:txBody>
        </p:sp>
      </p:grpSp>
      <p:sp>
        <p:nvSpPr>
          <p:cNvPr id="15" name="Title 14"/>
          <p:cNvSpPr>
            <a:spLocks noGrp="1"/>
          </p:cNvSpPr>
          <p:nvPr>
            <p:ph type="title"/>
          </p:nvPr>
        </p:nvSpPr>
        <p:spPr/>
        <p:txBody>
          <a:bodyPr>
            <a:normAutofit/>
          </a:bodyPr>
          <a:lstStyle/>
          <a:p>
            <a:r>
              <a:rPr lang="en-US" dirty="0" smtClean="0"/>
              <a:t>Reporting Framework Architecture</a:t>
            </a:r>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7" name="Rectangle 3"/>
          <p:cNvSpPr>
            <a:spLocks noGrp="1" noChangeArrowheads="1"/>
          </p:cNvSpPr>
          <p:nvPr>
            <p:ph idx="1"/>
          </p:nvPr>
        </p:nvSpPr>
        <p:spPr/>
        <p:txBody>
          <a:bodyPr tIns="45720" bIns="45720"/>
          <a:lstStyle/>
          <a:p>
            <a:pPr eaLnBrk="1" hangingPunct="1"/>
            <a:r>
              <a:rPr lang="en-US" smtClean="0"/>
              <a:t>Progress program (“Proxy”)</a:t>
            </a:r>
          </a:p>
          <a:p>
            <a:pPr lvl="1" eaLnBrk="1" hangingPunct="1"/>
            <a:r>
              <a:rPr lang="en-US" sz="2000" smtClean="0"/>
              <a:t>Most capable and flexible option</a:t>
            </a:r>
          </a:p>
          <a:p>
            <a:pPr lvl="1" eaLnBrk="1" hangingPunct="1"/>
            <a:r>
              <a:rPr lang="en-US" sz="2000" smtClean="0"/>
              <a:t>Requires coding</a:t>
            </a:r>
          </a:p>
          <a:p>
            <a:pPr eaLnBrk="1" hangingPunct="1"/>
            <a:r>
              <a:rPr lang="en-US" smtClean="0"/>
              <a:t>Browse</a:t>
            </a:r>
          </a:p>
          <a:p>
            <a:pPr lvl="1" eaLnBrk="1" hangingPunct="1"/>
            <a:r>
              <a:rPr lang="en-US" sz="2000" smtClean="0"/>
              <a:t>Created with Browse Maintenance program</a:t>
            </a:r>
          </a:p>
          <a:p>
            <a:pPr lvl="1" eaLnBrk="1" hangingPunct="1"/>
            <a:r>
              <a:rPr lang="en-US" sz="2000" smtClean="0"/>
              <a:t>No coding required</a:t>
            </a:r>
          </a:p>
          <a:p>
            <a:pPr eaLnBrk="1" hangingPunct="1"/>
            <a:r>
              <a:rPr lang="en-US" smtClean="0"/>
              <a:t>Financial Query API</a:t>
            </a:r>
          </a:p>
          <a:p>
            <a:pPr lvl="1" eaLnBrk="1" hangingPunct="1"/>
            <a:r>
              <a:rPr lang="en-US" sz="2000" smtClean="0"/>
              <a:t>Created with CBF tool</a:t>
            </a:r>
          </a:p>
        </p:txBody>
      </p:sp>
      <p:sp>
        <p:nvSpPr>
          <p:cNvPr id="57346" name="Rectangle 2"/>
          <p:cNvSpPr>
            <a:spLocks noGrp="1" noChangeArrowheads="1"/>
          </p:cNvSpPr>
          <p:nvPr>
            <p:ph type="title"/>
          </p:nvPr>
        </p:nvSpPr>
        <p:spPr/>
        <p:txBody>
          <a:bodyPr anchor="ctr"/>
          <a:lstStyle/>
          <a:p>
            <a:pPr eaLnBrk="1" hangingPunct="1"/>
            <a:r>
              <a:rPr lang="en-US" smtClean="0"/>
              <a:t>Report Data Sources</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3"/>
          <p:cNvSpPr>
            <a:spLocks noGrp="1" noChangeArrowheads="1"/>
          </p:cNvSpPr>
          <p:nvPr>
            <p:ph idx="1"/>
          </p:nvPr>
        </p:nvSpPr>
        <p:spPr>
          <a:xfrm>
            <a:off x="494908" y="381000"/>
            <a:ext cx="8153400" cy="5867400"/>
          </a:xfrm>
        </p:spPr>
        <p:txBody>
          <a:bodyPr/>
          <a:lstStyle/>
          <a:p>
            <a:pPr eaLnBrk="1" hangingPunct="1">
              <a:lnSpc>
                <a:spcPct val="70000"/>
              </a:lnSpc>
            </a:pPr>
            <a:r>
              <a:rPr lang="en-US" sz="1800" dirty="0" smtClean="0"/>
              <a:t>This document contains proprietary information that is protected by copyright and other intellectual property laws. No part of this document may be reproduced, translated, or modified without the prior written consent of QAD Inc. The information contained in this document is subject to change without notice.</a:t>
            </a:r>
          </a:p>
          <a:p>
            <a:pPr eaLnBrk="1" hangingPunct="1">
              <a:lnSpc>
                <a:spcPct val="70000"/>
              </a:lnSpc>
            </a:pPr>
            <a:r>
              <a:rPr lang="en-US" sz="1800" dirty="0" smtClean="0"/>
              <a:t>QAD Inc. provides this material as is and makes no warranty of any kind, expressed or implied, including, but not limited to, the implied warranties of merchantability and fitness for a particular purpose. QAD Inc. shall not be liable for errors contained herein or for incidental or consequential damages (including lost profits) in connection with the furnishing, performance, or use of this material whether based on warranty, contract, or other legal theory.</a:t>
            </a:r>
          </a:p>
          <a:p>
            <a:pPr eaLnBrk="1" hangingPunct="1">
              <a:lnSpc>
                <a:spcPct val="70000"/>
              </a:lnSpc>
            </a:pPr>
            <a:r>
              <a:rPr lang="en-US" sz="1800" dirty="0" smtClean="0"/>
              <a:t>QAD and MFG/PRO are registered trademarks of QAD Inc. The QAD logo is a trademark of QAD Inc.</a:t>
            </a:r>
          </a:p>
          <a:p>
            <a:pPr eaLnBrk="1" hangingPunct="1">
              <a:lnSpc>
                <a:spcPct val="70000"/>
              </a:lnSpc>
            </a:pPr>
            <a:r>
              <a:rPr lang="en-US" sz="1800" dirty="0" smtClean="0"/>
              <a:t>Designations used by other companies to distinguish their products are often claimed as trademarks. In this document, the product names appear in initial capital or all capital letters. Contact the appropriate companies for more information regarding trademarks and registration.</a:t>
            </a:r>
          </a:p>
          <a:p>
            <a:pPr eaLnBrk="1" hangingPunct="1">
              <a:lnSpc>
                <a:spcPct val="70000"/>
              </a:lnSpc>
            </a:pPr>
            <a:r>
              <a:rPr lang="en-US" sz="1800" dirty="0" smtClean="0"/>
              <a:t>Copyright © 2011 by QAD Inc.</a:t>
            </a:r>
          </a:p>
          <a:p>
            <a:pPr eaLnBrk="1" hangingPunct="1">
              <a:lnSpc>
                <a:spcPct val="70000"/>
              </a:lnSpc>
              <a:buFont typeface="Webdings" pitchFamily="18" charset="2"/>
              <a:buNone/>
            </a:pPr>
            <a:endParaRPr lang="en-US" sz="1800" b="1" dirty="0" smtClean="0"/>
          </a:p>
          <a:p>
            <a:pPr eaLnBrk="1" hangingPunct="1">
              <a:lnSpc>
                <a:spcPct val="70000"/>
              </a:lnSpc>
            </a:pPr>
            <a:r>
              <a:rPr lang="en-US" sz="1800" b="1" dirty="0" smtClean="0"/>
              <a:t>QAD Inc.</a:t>
            </a:r>
            <a:br>
              <a:rPr lang="en-US" sz="1800" b="1" dirty="0" smtClean="0"/>
            </a:br>
            <a:r>
              <a:rPr lang="en-US" sz="1800" dirty="0" smtClean="0"/>
              <a:t>100 Innovation Place</a:t>
            </a:r>
            <a:br>
              <a:rPr lang="en-US" sz="1800" dirty="0" smtClean="0"/>
            </a:br>
            <a:r>
              <a:rPr lang="en-US" sz="1800" dirty="0" smtClean="0"/>
              <a:t>Santa Barbara, California 93108</a:t>
            </a:r>
            <a:br>
              <a:rPr lang="en-US" sz="1800" dirty="0" smtClean="0"/>
            </a:br>
            <a:r>
              <a:rPr lang="en-US" sz="1800" dirty="0" smtClean="0"/>
              <a:t>Phone (805) 684-6614</a:t>
            </a:r>
            <a:br>
              <a:rPr lang="en-US" sz="1800" dirty="0" smtClean="0"/>
            </a:br>
            <a:r>
              <a:rPr lang="en-US" sz="1800" dirty="0" smtClean="0"/>
              <a:t>Fax (805) 684-1890</a:t>
            </a:r>
            <a:br>
              <a:rPr lang="en-US" sz="1800" dirty="0" smtClean="0"/>
            </a:br>
            <a:r>
              <a:rPr lang="en-US" sz="1800" dirty="0" smtClean="0"/>
              <a:t>http://www.qad.com</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p:cNvGrpSpPr/>
          <p:nvPr/>
        </p:nvGrpSpPr>
        <p:grpSpPr>
          <a:xfrm>
            <a:off x="571892" y="1295400"/>
            <a:ext cx="8001000" cy="4495800"/>
            <a:chOff x="609600" y="1828800"/>
            <a:chExt cx="8001000" cy="4495800"/>
          </a:xfrm>
        </p:grpSpPr>
        <p:sp>
          <p:nvSpPr>
            <p:cNvPr id="58370" name="AutoShape 9"/>
            <p:cNvSpPr>
              <a:spLocks noChangeArrowheads="1"/>
            </p:cNvSpPr>
            <p:nvPr/>
          </p:nvSpPr>
          <p:spPr bwMode="auto">
            <a:xfrm rot="2199823">
              <a:off x="4038600" y="2638425"/>
              <a:ext cx="838200" cy="257175"/>
            </a:xfrm>
            <a:prstGeom prst="rightArrow">
              <a:avLst>
                <a:gd name="adj1" fmla="val 50000"/>
                <a:gd name="adj2" fmla="val 81481"/>
              </a:avLst>
            </a:prstGeom>
            <a:solidFill>
              <a:schemeClr val="accent1"/>
            </a:solidFill>
            <a:ln w="9525">
              <a:solidFill>
                <a:schemeClr val="tx1"/>
              </a:solidFill>
              <a:miter lim="800000"/>
              <a:headEnd/>
              <a:tailEnd/>
            </a:ln>
          </p:spPr>
          <p:txBody>
            <a:bodyPr wrap="none" anchor="ctr"/>
            <a:lstStyle/>
            <a:p>
              <a:pPr algn="l"/>
              <a:endParaRPr lang="en-US" sz="1800">
                <a:latin typeface="+mj-lt"/>
                <a:cs typeface="Arial" charset="0"/>
              </a:endParaRPr>
            </a:p>
          </p:txBody>
        </p:sp>
        <p:sp>
          <p:nvSpPr>
            <p:cNvPr id="58371" name="AutoShape 10"/>
            <p:cNvSpPr>
              <a:spLocks noChangeArrowheads="1"/>
            </p:cNvSpPr>
            <p:nvPr/>
          </p:nvSpPr>
          <p:spPr bwMode="auto">
            <a:xfrm rot="19404534">
              <a:off x="4038600" y="3657600"/>
              <a:ext cx="838200" cy="257175"/>
            </a:xfrm>
            <a:prstGeom prst="rightArrow">
              <a:avLst>
                <a:gd name="adj1" fmla="val 50000"/>
                <a:gd name="adj2" fmla="val 81481"/>
              </a:avLst>
            </a:prstGeom>
            <a:solidFill>
              <a:schemeClr val="accent1"/>
            </a:solidFill>
            <a:ln w="9525">
              <a:solidFill>
                <a:schemeClr val="tx1"/>
              </a:solidFill>
              <a:miter lim="800000"/>
              <a:headEnd/>
              <a:tailEnd/>
            </a:ln>
          </p:spPr>
          <p:txBody>
            <a:bodyPr wrap="none" anchor="ctr"/>
            <a:lstStyle/>
            <a:p>
              <a:pPr algn="l"/>
              <a:endParaRPr lang="en-US" sz="1800">
                <a:latin typeface="+mj-lt"/>
                <a:cs typeface="Arial" charset="0"/>
              </a:endParaRPr>
            </a:p>
          </p:txBody>
        </p:sp>
        <p:sp>
          <p:nvSpPr>
            <p:cNvPr id="58373" name="AutoShape 13"/>
            <p:cNvSpPr>
              <a:spLocks noChangeArrowheads="1"/>
            </p:cNvSpPr>
            <p:nvPr/>
          </p:nvSpPr>
          <p:spPr bwMode="auto">
            <a:xfrm>
              <a:off x="2590800" y="3886200"/>
              <a:ext cx="1295400" cy="1524000"/>
            </a:xfrm>
            <a:prstGeom prst="can">
              <a:avLst>
                <a:gd name="adj" fmla="val 29412"/>
              </a:avLst>
            </a:prstGeom>
            <a:solidFill>
              <a:schemeClr val="accent1">
                <a:lumMod val="20000"/>
                <a:lumOff val="80000"/>
              </a:schemeClr>
            </a:solidFill>
            <a:ln w="9525">
              <a:solidFill>
                <a:schemeClr val="tx1"/>
              </a:solidFill>
              <a:round/>
              <a:headEnd/>
              <a:tailEnd/>
            </a:ln>
          </p:spPr>
          <p:txBody>
            <a:bodyPr wrap="none" anchor="ctr"/>
            <a:lstStyle/>
            <a:p>
              <a:pPr algn="ctr"/>
              <a:r>
                <a:rPr lang="en-US" sz="1800">
                  <a:latin typeface="+mj-lt"/>
                  <a:cs typeface="Arial" charset="0"/>
                </a:rPr>
                <a:t>Data</a:t>
              </a:r>
            </a:p>
            <a:p>
              <a:pPr algn="ctr"/>
              <a:r>
                <a:rPr lang="en-US" sz="1800">
                  <a:latin typeface="+mj-lt"/>
                  <a:cs typeface="Arial" charset="0"/>
                </a:rPr>
                <a:t>Source</a:t>
              </a:r>
            </a:p>
          </p:txBody>
        </p:sp>
        <p:sp>
          <p:nvSpPr>
            <p:cNvPr id="58374" name="AutoShape 14"/>
            <p:cNvSpPr>
              <a:spLocks noChangeArrowheads="1"/>
            </p:cNvSpPr>
            <p:nvPr/>
          </p:nvSpPr>
          <p:spPr bwMode="auto">
            <a:xfrm>
              <a:off x="7391400" y="2819400"/>
              <a:ext cx="914400" cy="914400"/>
            </a:xfrm>
            <a:prstGeom prst="foldedCorner">
              <a:avLst>
                <a:gd name="adj" fmla="val 12500"/>
              </a:avLst>
            </a:prstGeom>
            <a:solidFill>
              <a:schemeClr val="accent1">
                <a:lumMod val="20000"/>
                <a:lumOff val="80000"/>
              </a:schemeClr>
            </a:solidFill>
            <a:ln w="9525">
              <a:solidFill>
                <a:schemeClr val="tx1"/>
              </a:solidFill>
              <a:round/>
              <a:headEnd/>
              <a:tailEnd/>
            </a:ln>
          </p:spPr>
          <p:txBody>
            <a:bodyPr wrap="none" anchor="ctr"/>
            <a:lstStyle/>
            <a:p>
              <a:pPr algn="ctr"/>
              <a:r>
                <a:rPr lang="en-US" sz="1800">
                  <a:latin typeface="+mj-lt"/>
                  <a:cs typeface="Arial" charset="0"/>
                </a:rPr>
                <a:t>Report</a:t>
              </a:r>
            </a:p>
          </p:txBody>
        </p:sp>
        <p:sp>
          <p:nvSpPr>
            <p:cNvPr id="58375" name="Text Box 15"/>
            <p:cNvSpPr txBox="1">
              <a:spLocks noChangeArrowheads="1"/>
            </p:cNvSpPr>
            <p:nvPr/>
          </p:nvSpPr>
          <p:spPr bwMode="auto">
            <a:xfrm>
              <a:off x="7315200" y="3886200"/>
              <a:ext cx="1295400" cy="1281113"/>
            </a:xfrm>
            <a:prstGeom prst="rect">
              <a:avLst/>
            </a:prstGeom>
            <a:noFill/>
            <a:ln w="9525">
              <a:noFill/>
              <a:miter lim="800000"/>
              <a:headEnd/>
              <a:tailEnd/>
            </a:ln>
          </p:spPr>
          <p:txBody>
            <a:bodyPr>
              <a:spAutoFit/>
            </a:bodyPr>
            <a:lstStyle/>
            <a:p>
              <a:pPr algn="l">
                <a:spcBef>
                  <a:spcPct val="50000"/>
                </a:spcBef>
                <a:buFontTx/>
                <a:buChar char="-"/>
              </a:pPr>
              <a:r>
                <a:rPr lang="en-US" sz="1200">
                  <a:latin typeface="+mj-lt"/>
                  <a:cs typeface="Arial" charset="0"/>
                </a:rPr>
                <a:t> UI Viewer</a:t>
              </a:r>
            </a:p>
            <a:p>
              <a:pPr algn="l">
                <a:spcBef>
                  <a:spcPct val="50000"/>
                </a:spcBef>
                <a:buFontTx/>
                <a:buChar char="-"/>
              </a:pPr>
              <a:r>
                <a:rPr lang="en-US" sz="1200">
                  <a:latin typeface="+mj-lt"/>
                  <a:cs typeface="Arial" charset="0"/>
                </a:rPr>
                <a:t> PDF</a:t>
              </a:r>
            </a:p>
            <a:p>
              <a:pPr algn="l">
                <a:spcBef>
                  <a:spcPct val="50000"/>
                </a:spcBef>
                <a:buFontTx/>
                <a:buChar char="-"/>
              </a:pPr>
              <a:r>
                <a:rPr lang="en-US" sz="1200">
                  <a:latin typeface="+mj-lt"/>
                  <a:cs typeface="Arial" charset="0"/>
                </a:rPr>
                <a:t> Excel</a:t>
              </a:r>
            </a:p>
            <a:p>
              <a:pPr algn="l">
                <a:spcBef>
                  <a:spcPct val="50000"/>
                </a:spcBef>
                <a:buFontTx/>
                <a:buChar char="-"/>
              </a:pPr>
              <a:r>
                <a:rPr lang="en-US" sz="1200">
                  <a:latin typeface="+mj-lt"/>
                  <a:cs typeface="Arial" charset="0"/>
                </a:rPr>
                <a:t> User can send to printer</a:t>
              </a:r>
            </a:p>
          </p:txBody>
        </p:sp>
        <p:sp>
          <p:nvSpPr>
            <p:cNvPr id="58376" name="Text Box 16"/>
            <p:cNvSpPr txBox="1">
              <a:spLocks noChangeArrowheads="1"/>
            </p:cNvSpPr>
            <p:nvPr/>
          </p:nvSpPr>
          <p:spPr bwMode="auto">
            <a:xfrm>
              <a:off x="2667000" y="5500688"/>
              <a:ext cx="1676400" cy="823912"/>
            </a:xfrm>
            <a:prstGeom prst="rect">
              <a:avLst/>
            </a:prstGeom>
            <a:noFill/>
            <a:ln w="9525">
              <a:noFill/>
              <a:miter lim="800000"/>
              <a:headEnd/>
              <a:tailEnd/>
            </a:ln>
          </p:spPr>
          <p:txBody>
            <a:bodyPr>
              <a:spAutoFit/>
            </a:bodyPr>
            <a:lstStyle/>
            <a:p>
              <a:pPr algn="l">
                <a:spcBef>
                  <a:spcPct val="50000"/>
                </a:spcBef>
                <a:buFontTx/>
                <a:buChar char="-"/>
              </a:pPr>
              <a:r>
                <a:rPr lang="en-US" sz="1200">
                  <a:latin typeface="+mj-lt"/>
                  <a:cs typeface="Arial" charset="0"/>
                </a:rPr>
                <a:t> Progress Program</a:t>
              </a:r>
            </a:p>
            <a:p>
              <a:pPr algn="l">
                <a:spcBef>
                  <a:spcPct val="50000"/>
                </a:spcBef>
                <a:buFontTx/>
                <a:buChar char="-"/>
              </a:pPr>
              <a:r>
                <a:rPr lang="en-US" sz="1200">
                  <a:latin typeface="+mj-lt"/>
                  <a:cs typeface="Arial" charset="0"/>
                </a:rPr>
                <a:t> Browse</a:t>
              </a:r>
            </a:p>
            <a:p>
              <a:pPr algn="l">
                <a:spcBef>
                  <a:spcPct val="50000"/>
                </a:spcBef>
                <a:buFontTx/>
                <a:buChar char="-"/>
              </a:pPr>
              <a:r>
                <a:rPr lang="en-US" sz="1200">
                  <a:latin typeface="+mj-lt"/>
                  <a:cs typeface="Arial" charset="0"/>
                </a:rPr>
                <a:t> Financial API</a:t>
              </a:r>
            </a:p>
          </p:txBody>
        </p:sp>
        <p:sp>
          <p:nvSpPr>
            <p:cNvPr id="58377" name="Rectangle 17"/>
            <p:cNvSpPr>
              <a:spLocks noChangeArrowheads="1"/>
            </p:cNvSpPr>
            <p:nvPr/>
          </p:nvSpPr>
          <p:spPr bwMode="auto">
            <a:xfrm>
              <a:off x="5105400" y="2590800"/>
              <a:ext cx="1371600" cy="1295400"/>
            </a:xfrm>
            <a:prstGeom prst="rect">
              <a:avLst/>
            </a:prstGeom>
            <a:solidFill>
              <a:schemeClr val="accent1">
                <a:lumMod val="20000"/>
                <a:lumOff val="80000"/>
              </a:schemeClr>
            </a:solidFill>
            <a:ln w="9525">
              <a:solidFill>
                <a:schemeClr val="tx1"/>
              </a:solidFill>
              <a:miter lim="800000"/>
              <a:headEnd/>
              <a:tailEnd/>
            </a:ln>
          </p:spPr>
          <p:txBody>
            <a:bodyPr wrap="none" anchor="ctr"/>
            <a:lstStyle/>
            <a:p>
              <a:pPr algn="ctr"/>
              <a:r>
                <a:rPr lang="en-US" sz="1800">
                  <a:latin typeface="+mj-lt"/>
                  <a:cs typeface="Arial" charset="0"/>
                </a:rPr>
                <a:t>Report</a:t>
              </a:r>
            </a:p>
            <a:p>
              <a:pPr algn="ctr"/>
              <a:r>
                <a:rPr lang="en-US" sz="1800">
                  <a:latin typeface="+mj-lt"/>
                  <a:cs typeface="Arial" charset="0"/>
                </a:rPr>
                <a:t>Render</a:t>
              </a:r>
            </a:p>
            <a:p>
              <a:pPr algn="ctr"/>
              <a:r>
                <a:rPr lang="en-US" sz="1800">
                  <a:latin typeface="+mj-lt"/>
                  <a:cs typeface="Arial" charset="0"/>
                </a:rPr>
                <a:t>Engine</a:t>
              </a:r>
            </a:p>
          </p:txBody>
        </p:sp>
        <p:sp>
          <p:nvSpPr>
            <p:cNvPr id="58378" name="Rectangle 18"/>
            <p:cNvSpPr>
              <a:spLocks noChangeArrowheads="1"/>
            </p:cNvSpPr>
            <p:nvPr/>
          </p:nvSpPr>
          <p:spPr bwMode="auto">
            <a:xfrm>
              <a:off x="2590800" y="1828800"/>
              <a:ext cx="1295400" cy="1066800"/>
            </a:xfrm>
            <a:prstGeom prst="rect">
              <a:avLst/>
            </a:prstGeom>
            <a:solidFill>
              <a:schemeClr val="accent1">
                <a:lumMod val="20000"/>
                <a:lumOff val="80000"/>
              </a:schemeClr>
            </a:solidFill>
            <a:ln w="9525">
              <a:solidFill>
                <a:schemeClr val="tx1"/>
              </a:solidFill>
              <a:miter lim="800000"/>
              <a:headEnd/>
              <a:tailEnd/>
            </a:ln>
          </p:spPr>
          <p:txBody>
            <a:bodyPr wrap="none" anchor="ctr"/>
            <a:lstStyle/>
            <a:p>
              <a:pPr algn="ctr"/>
              <a:r>
                <a:rPr lang="en-US" sz="1800">
                  <a:latin typeface="+mj-lt"/>
                  <a:cs typeface="Arial" charset="0"/>
                </a:rPr>
                <a:t>Pre-Render</a:t>
              </a:r>
            </a:p>
            <a:p>
              <a:pPr algn="ctr"/>
              <a:r>
                <a:rPr lang="en-US" sz="1800">
                  <a:latin typeface="+mj-lt"/>
                  <a:cs typeface="Arial" charset="0"/>
                </a:rPr>
                <a:t>Engine</a:t>
              </a:r>
            </a:p>
          </p:txBody>
        </p:sp>
        <p:sp>
          <p:nvSpPr>
            <p:cNvPr id="58379" name="Text Box 21"/>
            <p:cNvSpPr txBox="1">
              <a:spLocks noChangeArrowheads="1"/>
            </p:cNvSpPr>
            <p:nvPr/>
          </p:nvSpPr>
          <p:spPr bwMode="auto">
            <a:xfrm>
              <a:off x="2438400" y="2895600"/>
              <a:ext cx="1600200" cy="549275"/>
            </a:xfrm>
            <a:prstGeom prst="rect">
              <a:avLst/>
            </a:prstGeom>
            <a:noFill/>
            <a:ln w="9525">
              <a:noFill/>
              <a:miter lim="800000"/>
              <a:headEnd/>
              <a:tailEnd/>
            </a:ln>
          </p:spPr>
          <p:txBody>
            <a:bodyPr>
              <a:spAutoFit/>
            </a:bodyPr>
            <a:lstStyle/>
            <a:p>
              <a:pPr algn="l">
                <a:spcBef>
                  <a:spcPct val="50000"/>
                </a:spcBef>
                <a:buFontTx/>
                <a:buChar char="-"/>
              </a:pPr>
              <a:r>
                <a:rPr lang="en-US" sz="1200">
                  <a:latin typeface="+mj-lt"/>
                  <a:cs typeface="Arial" charset="0"/>
                </a:rPr>
                <a:t> Applies Template</a:t>
              </a:r>
            </a:p>
            <a:p>
              <a:pPr algn="l">
                <a:spcBef>
                  <a:spcPct val="50000"/>
                </a:spcBef>
                <a:buFontTx/>
                <a:buChar char="-"/>
              </a:pPr>
              <a:r>
                <a:rPr lang="en-US" sz="1200">
                  <a:latin typeface="+mj-lt"/>
                  <a:cs typeface="Arial" charset="0"/>
                </a:rPr>
                <a:t> Translates Labels</a:t>
              </a:r>
            </a:p>
          </p:txBody>
        </p:sp>
        <p:sp>
          <p:nvSpPr>
            <p:cNvPr id="58380" name="AutoShape 22"/>
            <p:cNvSpPr>
              <a:spLocks noChangeArrowheads="1"/>
            </p:cNvSpPr>
            <p:nvPr/>
          </p:nvSpPr>
          <p:spPr bwMode="auto">
            <a:xfrm>
              <a:off x="6629400" y="3124200"/>
              <a:ext cx="609600" cy="257175"/>
            </a:xfrm>
            <a:prstGeom prst="rightArrow">
              <a:avLst>
                <a:gd name="adj1" fmla="val 50000"/>
                <a:gd name="adj2" fmla="val 59259"/>
              </a:avLst>
            </a:prstGeom>
            <a:solidFill>
              <a:schemeClr val="accent1"/>
            </a:solidFill>
            <a:ln w="9525">
              <a:solidFill>
                <a:schemeClr val="tx1"/>
              </a:solidFill>
              <a:miter lim="800000"/>
              <a:headEnd/>
              <a:tailEnd/>
            </a:ln>
          </p:spPr>
          <p:txBody>
            <a:bodyPr wrap="none" anchor="ctr"/>
            <a:lstStyle/>
            <a:p>
              <a:pPr algn="l"/>
              <a:endParaRPr lang="en-US" sz="1800">
                <a:latin typeface="+mj-lt"/>
                <a:cs typeface="Arial" charset="0"/>
              </a:endParaRPr>
            </a:p>
          </p:txBody>
        </p:sp>
        <p:sp>
          <p:nvSpPr>
            <p:cNvPr id="58381" name="AutoShape 23"/>
            <p:cNvSpPr>
              <a:spLocks noChangeArrowheads="1"/>
            </p:cNvSpPr>
            <p:nvPr/>
          </p:nvSpPr>
          <p:spPr bwMode="auto">
            <a:xfrm>
              <a:off x="1828800" y="2209800"/>
              <a:ext cx="609600" cy="257175"/>
            </a:xfrm>
            <a:prstGeom prst="rightArrow">
              <a:avLst>
                <a:gd name="adj1" fmla="val 50000"/>
                <a:gd name="adj2" fmla="val 59259"/>
              </a:avLst>
            </a:prstGeom>
            <a:solidFill>
              <a:schemeClr val="accent1"/>
            </a:solidFill>
            <a:ln w="9525">
              <a:solidFill>
                <a:schemeClr val="tx1"/>
              </a:solidFill>
              <a:miter lim="800000"/>
              <a:headEnd/>
              <a:tailEnd/>
            </a:ln>
          </p:spPr>
          <p:txBody>
            <a:bodyPr wrap="none" anchor="ctr"/>
            <a:lstStyle/>
            <a:p>
              <a:pPr algn="l"/>
              <a:endParaRPr lang="en-US" sz="1800">
                <a:latin typeface="+mj-lt"/>
                <a:cs typeface="Arial" charset="0"/>
              </a:endParaRPr>
            </a:p>
          </p:txBody>
        </p:sp>
        <p:sp>
          <p:nvSpPr>
            <p:cNvPr id="58382" name="AutoShape 24"/>
            <p:cNvSpPr>
              <a:spLocks noChangeArrowheads="1"/>
            </p:cNvSpPr>
            <p:nvPr/>
          </p:nvSpPr>
          <p:spPr bwMode="auto">
            <a:xfrm>
              <a:off x="609600" y="1828800"/>
              <a:ext cx="1066800" cy="1066800"/>
            </a:xfrm>
            <a:prstGeom prst="foldedCorner">
              <a:avLst>
                <a:gd name="adj" fmla="val 12500"/>
              </a:avLst>
            </a:prstGeom>
            <a:solidFill>
              <a:srgbClr val="FFFF00"/>
            </a:solidFill>
            <a:ln w="9525">
              <a:solidFill>
                <a:schemeClr val="tx1"/>
              </a:solidFill>
              <a:round/>
              <a:headEnd/>
              <a:tailEnd/>
            </a:ln>
          </p:spPr>
          <p:txBody>
            <a:bodyPr wrap="none" anchor="ctr"/>
            <a:lstStyle/>
            <a:p>
              <a:pPr algn="ctr"/>
              <a:r>
                <a:rPr lang="en-US" sz="1800" dirty="0">
                  <a:latin typeface="+mj-lt"/>
                  <a:cs typeface="Arial" charset="0"/>
                </a:rPr>
                <a:t>Report</a:t>
              </a:r>
            </a:p>
            <a:p>
              <a:pPr algn="ctr"/>
              <a:r>
                <a:rPr lang="en-US" sz="1800" dirty="0">
                  <a:latin typeface="+mj-lt"/>
                  <a:cs typeface="Arial" charset="0"/>
                </a:rPr>
                <a:t>Layout</a:t>
              </a:r>
            </a:p>
            <a:p>
              <a:pPr algn="ctr"/>
              <a:r>
                <a:rPr lang="en-US" sz="1800" dirty="0">
                  <a:latin typeface="+mj-lt"/>
                  <a:cs typeface="Arial" charset="0"/>
                </a:rPr>
                <a:t>Definition</a:t>
              </a:r>
            </a:p>
          </p:txBody>
        </p:sp>
      </p:grpSp>
      <p:sp>
        <p:nvSpPr>
          <p:cNvPr id="15" name="Title 14"/>
          <p:cNvSpPr>
            <a:spLocks noGrp="1"/>
          </p:cNvSpPr>
          <p:nvPr>
            <p:ph type="title"/>
          </p:nvPr>
        </p:nvSpPr>
        <p:spPr/>
        <p:txBody>
          <a:bodyPr>
            <a:normAutofit/>
          </a:bodyPr>
          <a:lstStyle/>
          <a:p>
            <a:r>
              <a:rPr lang="en-US" dirty="0" smtClean="0"/>
              <a:t>Reporting Framework Architecture</a:t>
            </a:r>
            <a:endParaRPr 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5" name="Rectangle 3"/>
          <p:cNvSpPr>
            <a:spLocks noGrp="1" noChangeArrowheads="1"/>
          </p:cNvSpPr>
          <p:nvPr>
            <p:ph idx="1"/>
          </p:nvPr>
        </p:nvSpPr>
        <p:spPr/>
        <p:txBody>
          <a:bodyPr tIns="45720" bIns="45720"/>
          <a:lstStyle/>
          <a:p>
            <a:pPr eaLnBrk="1" hangingPunct="1"/>
            <a:r>
              <a:rPr lang="en-US" smtClean="0"/>
              <a:t>Defines what gets displayed where on the page </a:t>
            </a:r>
          </a:p>
          <a:p>
            <a:pPr eaLnBrk="1" hangingPunct="1"/>
            <a:r>
              <a:rPr lang="en-US" smtClean="0"/>
              <a:t>Created by report designer</a:t>
            </a:r>
          </a:p>
          <a:p>
            <a:pPr eaLnBrk="1" hangingPunct="1"/>
            <a:r>
              <a:rPr lang="en-US" smtClean="0"/>
              <a:t>Report Resource Designer program</a:t>
            </a:r>
          </a:p>
          <a:p>
            <a:pPr lvl="1" eaLnBrk="1" hangingPunct="1"/>
            <a:r>
              <a:rPr lang="en-US" sz="2000" smtClean="0"/>
              <a:t>WYSIWYG editor available in .NET UI</a:t>
            </a:r>
          </a:p>
          <a:p>
            <a:pPr lvl="1" eaLnBrk="1" hangingPunct="1"/>
            <a:r>
              <a:rPr lang="en-US" sz="2000" smtClean="0"/>
              <a:t>Banded layout model (like Crystal, Jasper)</a:t>
            </a:r>
          </a:p>
          <a:p>
            <a:pPr eaLnBrk="1" hangingPunct="1"/>
            <a:r>
              <a:rPr lang="en-US" smtClean="0"/>
              <a:t>Import/Export tool </a:t>
            </a:r>
          </a:p>
          <a:p>
            <a:pPr lvl="1" eaLnBrk="1" hangingPunct="1"/>
            <a:r>
              <a:rPr lang="en-US" sz="2000" smtClean="0"/>
              <a:t>Allows reports to be controlled as XML files</a:t>
            </a:r>
          </a:p>
          <a:p>
            <a:pPr lvl="1" eaLnBrk="1" hangingPunct="1"/>
            <a:r>
              <a:rPr lang="en-US" sz="2000" smtClean="0"/>
              <a:t>Useful for version control, deployment</a:t>
            </a:r>
          </a:p>
          <a:p>
            <a:pPr lvl="1" eaLnBrk="1" hangingPunct="1"/>
            <a:endParaRPr lang="en-US" smtClean="0"/>
          </a:p>
          <a:p>
            <a:pPr lvl="1" eaLnBrk="1" hangingPunct="1"/>
            <a:endParaRPr lang="en-US" smtClean="0"/>
          </a:p>
          <a:p>
            <a:pPr eaLnBrk="1" hangingPunct="1"/>
            <a:endParaRPr lang="en-US" smtClean="0"/>
          </a:p>
        </p:txBody>
      </p:sp>
      <p:sp>
        <p:nvSpPr>
          <p:cNvPr id="59394" name="Rectangle 2"/>
          <p:cNvSpPr>
            <a:spLocks noGrp="1" noChangeArrowheads="1"/>
          </p:cNvSpPr>
          <p:nvPr>
            <p:ph type="title"/>
          </p:nvPr>
        </p:nvSpPr>
        <p:spPr/>
        <p:txBody>
          <a:bodyPr anchor="ctr"/>
          <a:lstStyle/>
          <a:p>
            <a:pPr eaLnBrk="1" hangingPunct="1"/>
            <a:r>
              <a:rPr lang="en-US" smtClean="0"/>
              <a:t>Report Layout Definition</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p:cNvGrpSpPr/>
          <p:nvPr/>
        </p:nvGrpSpPr>
        <p:grpSpPr>
          <a:xfrm>
            <a:off x="571892" y="1295400"/>
            <a:ext cx="8001000" cy="4495800"/>
            <a:chOff x="609600" y="1828800"/>
            <a:chExt cx="8001000" cy="4495800"/>
          </a:xfrm>
        </p:grpSpPr>
        <p:sp>
          <p:nvSpPr>
            <p:cNvPr id="60418" name="AutoShape 9"/>
            <p:cNvSpPr>
              <a:spLocks noChangeArrowheads="1"/>
            </p:cNvSpPr>
            <p:nvPr/>
          </p:nvSpPr>
          <p:spPr bwMode="auto">
            <a:xfrm rot="2199823">
              <a:off x="4038600" y="2638425"/>
              <a:ext cx="838200" cy="257175"/>
            </a:xfrm>
            <a:prstGeom prst="rightArrow">
              <a:avLst>
                <a:gd name="adj1" fmla="val 50000"/>
                <a:gd name="adj2" fmla="val 81481"/>
              </a:avLst>
            </a:prstGeom>
            <a:solidFill>
              <a:schemeClr val="accent1"/>
            </a:solidFill>
            <a:ln w="9525">
              <a:solidFill>
                <a:schemeClr val="tx1"/>
              </a:solidFill>
              <a:miter lim="800000"/>
              <a:headEnd/>
              <a:tailEnd/>
            </a:ln>
          </p:spPr>
          <p:txBody>
            <a:bodyPr wrap="none" anchor="ctr"/>
            <a:lstStyle/>
            <a:p>
              <a:pPr algn="l"/>
              <a:endParaRPr lang="en-US" sz="1800">
                <a:latin typeface="+mj-lt"/>
                <a:cs typeface="Arial" charset="0"/>
              </a:endParaRPr>
            </a:p>
          </p:txBody>
        </p:sp>
        <p:sp>
          <p:nvSpPr>
            <p:cNvPr id="60419" name="AutoShape 10"/>
            <p:cNvSpPr>
              <a:spLocks noChangeArrowheads="1"/>
            </p:cNvSpPr>
            <p:nvPr/>
          </p:nvSpPr>
          <p:spPr bwMode="auto">
            <a:xfrm rot="19404534">
              <a:off x="4038600" y="3657600"/>
              <a:ext cx="838200" cy="257175"/>
            </a:xfrm>
            <a:prstGeom prst="rightArrow">
              <a:avLst>
                <a:gd name="adj1" fmla="val 50000"/>
                <a:gd name="adj2" fmla="val 81481"/>
              </a:avLst>
            </a:prstGeom>
            <a:solidFill>
              <a:schemeClr val="accent1"/>
            </a:solidFill>
            <a:ln w="9525">
              <a:solidFill>
                <a:schemeClr val="tx1"/>
              </a:solidFill>
              <a:miter lim="800000"/>
              <a:headEnd/>
              <a:tailEnd/>
            </a:ln>
          </p:spPr>
          <p:txBody>
            <a:bodyPr wrap="none" anchor="ctr"/>
            <a:lstStyle/>
            <a:p>
              <a:pPr algn="l"/>
              <a:endParaRPr lang="en-US" sz="1800">
                <a:latin typeface="+mj-lt"/>
                <a:cs typeface="Arial" charset="0"/>
              </a:endParaRPr>
            </a:p>
          </p:txBody>
        </p:sp>
        <p:sp>
          <p:nvSpPr>
            <p:cNvPr id="60421" name="AutoShape 13"/>
            <p:cNvSpPr>
              <a:spLocks noChangeArrowheads="1"/>
            </p:cNvSpPr>
            <p:nvPr/>
          </p:nvSpPr>
          <p:spPr bwMode="auto">
            <a:xfrm>
              <a:off x="2590800" y="3886200"/>
              <a:ext cx="1295400" cy="1524000"/>
            </a:xfrm>
            <a:prstGeom prst="can">
              <a:avLst>
                <a:gd name="adj" fmla="val 29412"/>
              </a:avLst>
            </a:prstGeom>
            <a:solidFill>
              <a:schemeClr val="accent1">
                <a:lumMod val="20000"/>
                <a:lumOff val="80000"/>
              </a:schemeClr>
            </a:solidFill>
            <a:ln w="9525">
              <a:solidFill>
                <a:schemeClr val="tx1"/>
              </a:solidFill>
              <a:round/>
              <a:headEnd/>
              <a:tailEnd/>
            </a:ln>
          </p:spPr>
          <p:txBody>
            <a:bodyPr wrap="none" anchor="ctr"/>
            <a:lstStyle/>
            <a:p>
              <a:pPr algn="ctr"/>
              <a:r>
                <a:rPr lang="en-US" sz="1800">
                  <a:latin typeface="+mj-lt"/>
                  <a:cs typeface="Arial" charset="0"/>
                </a:rPr>
                <a:t>Data</a:t>
              </a:r>
            </a:p>
            <a:p>
              <a:pPr algn="ctr"/>
              <a:r>
                <a:rPr lang="en-US" sz="1800">
                  <a:latin typeface="+mj-lt"/>
                  <a:cs typeface="Arial" charset="0"/>
                </a:rPr>
                <a:t>Source</a:t>
              </a:r>
            </a:p>
          </p:txBody>
        </p:sp>
        <p:sp>
          <p:nvSpPr>
            <p:cNvPr id="60422" name="AutoShape 14"/>
            <p:cNvSpPr>
              <a:spLocks noChangeArrowheads="1"/>
            </p:cNvSpPr>
            <p:nvPr/>
          </p:nvSpPr>
          <p:spPr bwMode="auto">
            <a:xfrm>
              <a:off x="7391400" y="2819400"/>
              <a:ext cx="914400" cy="914400"/>
            </a:xfrm>
            <a:prstGeom prst="foldedCorner">
              <a:avLst>
                <a:gd name="adj" fmla="val 12500"/>
              </a:avLst>
            </a:prstGeom>
            <a:solidFill>
              <a:srgbClr val="FFFF00"/>
            </a:solidFill>
            <a:ln w="9525">
              <a:solidFill>
                <a:schemeClr val="tx1"/>
              </a:solidFill>
              <a:round/>
              <a:headEnd/>
              <a:tailEnd/>
            </a:ln>
          </p:spPr>
          <p:txBody>
            <a:bodyPr wrap="none" anchor="ctr"/>
            <a:lstStyle/>
            <a:p>
              <a:pPr algn="ctr"/>
              <a:r>
                <a:rPr lang="en-US" sz="1800">
                  <a:latin typeface="+mj-lt"/>
                  <a:cs typeface="Arial" charset="0"/>
                </a:rPr>
                <a:t>Report</a:t>
              </a:r>
            </a:p>
          </p:txBody>
        </p:sp>
        <p:sp>
          <p:nvSpPr>
            <p:cNvPr id="60423" name="Text Box 15"/>
            <p:cNvSpPr txBox="1">
              <a:spLocks noChangeArrowheads="1"/>
            </p:cNvSpPr>
            <p:nvPr/>
          </p:nvSpPr>
          <p:spPr bwMode="auto">
            <a:xfrm>
              <a:off x="7315200" y="3886200"/>
              <a:ext cx="1295400" cy="1281113"/>
            </a:xfrm>
            <a:prstGeom prst="rect">
              <a:avLst/>
            </a:prstGeom>
            <a:noFill/>
            <a:ln w="9525">
              <a:noFill/>
              <a:miter lim="800000"/>
              <a:headEnd/>
              <a:tailEnd/>
            </a:ln>
          </p:spPr>
          <p:txBody>
            <a:bodyPr>
              <a:spAutoFit/>
            </a:bodyPr>
            <a:lstStyle/>
            <a:p>
              <a:pPr algn="l">
                <a:spcBef>
                  <a:spcPct val="50000"/>
                </a:spcBef>
                <a:buFontTx/>
                <a:buChar char="-"/>
              </a:pPr>
              <a:r>
                <a:rPr lang="en-US" sz="1200">
                  <a:latin typeface="+mj-lt"/>
                  <a:cs typeface="Arial" charset="0"/>
                </a:rPr>
                <a:t> UI Viewer</a:t>
              </a:r>
            </a:p>
            <a:p>
              <a:pPr algn="l">
                <a:spcBef>
                  <a:spcPct val="50000"/>
                </a:spcBef>
                <a:buFontTx/>
                <a:buChar char="-"/>
              </a:pPr>
              <a:r>
                <a:rPr lang="en-US" sz="1200">
                  <a:latin typeface="+mj-lt"/>
                  <a:cs typeface="Arial" charset="0"/>
                </a:rPr>
                <a:t> PDF</a:t>
              </a:r>
            </a:p>
            <a:p>
              <a:pPr algn="l">
                <a:spcBef>
                  <a:spcPct val="50000"/>
                </a:spcBef>
                <a:buFontTx/>
                <a:buChar char="-"/>
              </a:pPr>
              <a:r>
                <a:rPr lang="en-US" sz="1200">
                  <a:latin typeface="+mj-lt"/>
                  <a:cs typeface="Arial" charset="0"/>
                </a:rPr>
                <a:t> Excel</a:t>
              </a:r>
            </a:p>
            <a:p>
              <a:pPr algn="l">
                <a:spcBef>
                  <a:spcPct val="50000"/>
                </a:spcBef>
                <a:buFontTx/>
                <a:buChar char="-"/>
              </a:pPr>
              <a:r>
                <a:rPr lang="en-US" sz="1200">
                  <a:latin typeface="+mj-lt"/>
                  <a:cs typeface="Arial" charset="0"/>
                </a:rPr>
                <a:t> User can send to printer</a:t>
              </a:r>
            </a:p>
          </p:txBody>
        </p:sp>
        <p:sp>
          <p:nvSpPr>
            <p:cNvPr id="60424" name="Text Box 16"/>
            <p:cNvSpPr txBox="1">
              <a:spLocks noChangeArrowheads="1"/>
            </p:cNvSpPr>
            <p:nvPr/>
          </p:nvSpPr>
          <p:spPr bwMode="auto">
            <a:xfrm>
              <a:off x="2667000" y="5500688"/>
              <a:ext cx="1676400" cy="823912"/>
            </a:xfrm>
            <a:prstGeom prst="rect">
              <a:avLst/>
            </a:prstGeom>
            <a:noFill/>
            <a:ln w="9525">
              <a:noFill/>
              <a:miter lim="800000"/>
              <a:headEnd/>
              <a:tailEnd/>
            </a:ln>
          </p:spPr>
          <p:txBody>
            <a:bodyPr>
              <a:spAutoFit/>
            </a:bodyPr>
            <a:lstStyle/>
            <a:p>
              <a:pPr algn="l">
                <a:spcBef>
                  <a:spcPct val="50000"/>
                </a:spcBef>
                <a:buFontTx/>
                <a:buChar char="-"/>
              </a:pPr>
              <a:r>
                <a:rPr lang="en-US" sz="1200">
                  <a:latin typeface="+mj-lt"/>
                  <a:cs typeface="Arial" charset="0"/>
                </a:rPr>
                <a:t> Progress Program</a:t>
              </a:r>
            </a:p>
            <a:p>
              <a:pPr algn="l">
                <a:spcBef>
                  <a:spcPct val="50000"/>
                </a:spcBef>
                <a:buFontTx/>
                <a:buChar char="-"/>
              </a:pPr>
              <a:r>
                <a:rPr lang="en-US" sz="1200">
                  <a:latin typeface="+mj-lt"/>
                  <a:cs typeface="Arial" charset="0"/>
                </a:rPr>
                <a:t> Browse</a:t>
              </a:r>
            </a:p>
            <a:p>
              <a:pPr algn="l">
                <a:spcBef>
                  <a:spcPct val="50000"/>
                </a:spcBef>
                <a:buFontTx/>
                <a:buChar char="-"/>
              </a:pPr>
              <a:r>
                <a:rPr lang="en-US" sz="1200">
                  <a:latin typeface="+mj-lt"/>
                  <a:cs typeface="Arial" charset="0"/>
                </a:rPr>
                <a:t> Financial API</a:t>
              </a:r>
            </a:p>
          </p:txBody>
        </p:sp>
        <p:sp>
          <p:nvSpPr>
            <p:cNvPr id="60425" name="Rectangle 17"/>
            <p:cNvSpPr>
              <a:spLocks noChangeArrowheads="1"/>
            </p:cNvSpPr>
            <p:nvPr/>
          </p:nvSpPr>
          <p:spPr bwMode="auto">
            <a:xfrm>
              <a:off x="5105400" y="2590800"/>
              <a:ext cx="1371600" cy="1295400"/>
            </a:xfrm>
            <a:prstGeom prst="rect">
              <a:avLst/>
            </a:prstGeom>
            <a:solidFill>
              <a:schemeClr val="accent1">
                <a:lumMod val="20000"/>
                <a:lumOff val="80000"/>
              </a:schemeClr>
            </a:solidFill>
            <a:ln w="9525">
              <a:solidFill>
                <a:schemeClr val="tx1"/>
              </a:solidFill>
              <a:miter lim="800000"/>
              <a:headEnd/>
              <a:tailEnd/>
            </a:ln>
          </p:spPr>
          <p:txBody>
            <a:bodyPr wrap="none" anchor="ctr"/>
            <a:lstStyle/>
            <a:p>
              <a:pPr algn="ctr"/>
              <a:r>
                <a:rPr lang="en-US" sz="1800">
                  <a:latin typeface="+mj-lt"/>
                  <a:cs typeface="Arial" charset="0"/>
                </a:rPr>
                <a:t>Report</a:t>
              </a:r>
            </a:p>
            <a:p>
              <a:pPr algn="ctr"/>
              <a:r>
                <a:rPr lang="en-US" sz="1800">
                  <a:latin typeface="+mj-lt"/>
                  <a:cs typeface="Arial" charset="0"/>
                </a:rPr>
                <a:t>Render</a:t>
              </a:r>
            </a:p>
            <a:p>
              <a:pPr algn="ctr"/>
              <a:r>
                <a:rPr lang="en-US" sz="1800">
                  <a:latin typeface="+mj-lt"/>
                  <a:cs typeface="Arial" charset="0"/>
                </a:rPr>
                <a:t>Engine</a:t>
              </a:r>
            </a:p>
          </p:txBody>
        </p:sp>
        <p:sp>
          <p:nvSpPr>
            <p:cNvPr id="60426" name="Rectangle 18"/>
            <p:cNvSpPr>
              <a:spLocks noChangeArrowheads="1"/>
            </p:cNvSpPr>
            <p:nvPr/>
          </p:nvSpPr>
          <p:spPr bwMode="auto">
            <a:xfrm>
              <a:off x="2590800" y="1828800"/>
              <a:ext cx="1295400" cy="1066800"/>
            </a:xfrm>
            <a:prstGeom prst="rect">
              <a:avLst/>
            </a:prstGeom>
            <a:solidFill>
              <a:schemeClr val="accent1">
                <a:lumMod val="20000"/>
                <a:lumOff val="80000"/>
              </a:schemeClr>
            </a:solidFill>
            <a:ln w="9525">
              <a:solidFill>
                <a:schemeClr val="tx1"/>
              </a:solidFill>
              <a:miter lim="800000"/>
              <a:headEnd/>
              <a:tailEnd/>
            </a:ln>
          </p:spPr>
          <p:txBody>
            <a:bodyPr wrap="none" anchor="ctr"/>
            <a:lstStyle/>
            <a:p>
              <a:pPr algn="ctr"/>
              <a:r>
                <a:rPr lang="en-US" sz="1800">
                  <a:latin typeface="+mj-lt"/>
                  <a:cs typeface="Arial" charset="0"/>
                </a:rPr>
                <a:t>Pre-Render</a:t>
              </a:r>
            </a:p>
            <a:p>
              <a:pPr algn="ctr"/>
              <a:r>
                <a:rPr lang="en-US" sz="1800">
                  <a:latin typeface="+mj-lt"/>
                  <a:cs typeface="Arial" charset="0"/>
                </a:rPr>
                <a:t>Engine</a:t>
              </a:r>
            </a:p>
          </p:txBody>
        </p:sp>
        <p:sp>
          <p:nvSpPr>
            <p:cNvPr id="60427" name="Text Box 21"/>
            <p:cNvSpPr txBox="1">
              <a:spLocks noChangeArrowheads="1"/>
            </p:cNvSpPr>
            <p:nvPr/>
          </p:nvSpPr>
          <p:spPr bwMode="auto">
            <a:xfrm>
              <a:off x="2438400" y="2895600"/>
              <a:ext cx="1600200" cy="549275"/>
            </a:xfrm>
            <a:prstGeom prst="rect">
              <a:avLst/>
            </a:prstGeom>
            <a:noFill/>
            <a:ln w="9525">
              <a:noFill/>
              <a:miter lim="800000"/>
              <a:headEnd/>
              <a:tailEnd/>
            </a:ln>
          </p:spPr>
          <p:txBody>
            <a:bodyPr>
              <a:spAutoFit/>
            </a:bodyPr>
            <a:lstStyle/>
            <a:p>
              <a:pPr algn="l">
                <a:spcBef>
                  <a:spcPct val="50000"/>
                </a:spcBef>
                <a:buFontTx/>
                <a:buChar char="-"/>
              </a:pPr>
              <a:r>
                <a:rPr lang="en-US" sz="1200">
                  <a:latin typeface="+mj-lt"/>
                  <a:cs typeface="Arial" charset="0"/>
                </a:rPr>
                <a:t> Applies Template</a:t>
              </a:r>
            </a:p>
            <a:p>
              <a:pPr algn="l">
                <a:spcBef>
                  <a:spcPct val="50000"/>
                </a:spcBef>
                <a:buFontTx/>
                <a:buChar char="-"/>
              </a:pPr>
              <a:r>
                <a:rPr lang="en-US" sz="1200">
                  <a:latin typeface="+mj-lt"/>
                  <a:cs typeface="Arial" charset="0"/>
                </a:rPr>
                <a:t> Translates Labels</a:t>
              </a:r>
            </a:p>
          </p:txBody>
        </p:sp>
        <p:sp>
          <p:nvSpPr>
            <p:cNvPr id="60428" name="AutoShape 22"/>
            <p:cNvSpPr>
              <a:spLocks noChangeArrowheads="1"/>
            </p:cNvSpPr>
            <p:nvPr/>
          </p:nvSpPr>
          <p:spPr bwMode="auto">
            <a:xfrm>
              <a:off x="6629400" y="3124200"/>
              <a:ext cx="609600" cy="257175"/>
            </a:xfrm>
            <a:prstGeom prst="rightArrow">
              <a:avLst>
                <a:gd name="adj1" fmla="val 50000"/>
                <a:gd name="adj2" fmla="val 59259"/>
              </a:avLst>
            </a:prstGeom>
            <a:solidFill>
              <a:schemeClr val="accent1"/>
            </a:solidFill>
            <a:ln w="9525">
              <a:solidFill>
                <a:schemeClr val="tx1"/>
              </a:solidFill>
              <a:miter lim="800000"/>
              <a:headEnd/>
              <a:tailEnd/>
            </a:ln>
          </p:spPr>
          <p:txBody>
            <a:bodyPr wrap="none" anchor="ctr"/>
            <a:lstStyle/>
            <a:p>
              <a:pPr algn="l"/>
              <a:endParaRPr lang="en-US" sz="1800">
                <a:latin typeface="+mj-lt"/>
                <a:cs typeface="Arial" charset="0"/>
              </a:endParaRPr>
            </a:p>
          </p:txBody>
        </p:sp>
        <p:sp>
          <p:nvSpPr>
            <p:cNvPr id="60429" name="AutoShape 23"/>
            <p:cNvSpPr>
              <a:spLocks noChangeArrowheads="1"/>
            </p:cNvSpPr>
            <p:nvPr/>
          </p:nvSpPr>
          <p:spPr bwMode="auto">
            <a:xfrm>
              <a:off x="1828800" y="2209800"/>
              <a:ext cx="609600" cy="257175"/>
            </a:xfrm>
            <a:prstGeom prst="rightArrow">
              <a:avLst>
                <a:gd name="adj1" fmla="val 50000"/>
                <a:gd name="adj2" fmla="val 59259"/>
              </a:avLst>
            </a:prstGeom>
            <a:solidFill>
              <a:schemeClr val="accent1"/>
            </a:solidFill>
            <a:ln w="9525">
              <a:solidFill>
                <a:schemeClr val="tx1"/>
              </a:solidFill>
              <a:miter lim="800000"/>
              <a:headEnd/>
              <a:tailEnd/>
            </a:ln>
          </p:spPr>
          <p:txBody>
            <a:bodyPr wrap="none" anchor="ctr"/>
            <a:lstStyle/>
            <a:p>
              <a:pPr algn="l"/>
              <a:endParaRPr lang="en-US" sz="1800">
                <a:latin typeface="+mj-lt"/>
                <a:cs typeface="Arial" charset="0"/>
              </a:endParaRPr>
            </a:p>
          </p:txBody>
        </p:sp>
        <p:sp>
          <p:nvSpPr>
            <p:cNvPr id="60430" name="AutoShape 24"/>
            <p:cNvSpPr>
              <a:spLocks noChangeArrowheads="1"/>
            </p:cNvSpPr>
            <p:nvPr/>
          </p:nvSpPr>
          <p:spPr bwMode="auto">
            <a:xfrm>
              <a:off x="609600" y="1828800"/>
              <a:ext cx="1066800" cy="1066800"/>
            </a:xfrm>
            <a:prstGeom prst="foldedCorner">
              <a:avLst>
                <a:gd name="adj" fmla="val 12500"/>
              </a:avLst>
            </a:prstGeom>
            <a:solidFill>
              <a:schemeClr val="accent1">
                <a:lumMod val="20000"/>
                <a:lumOff val="80000"/>
              </a:schemeClr>
            </a:solidFill>
            <a:ln w="9525">
              <a:solidFill>
                <a:schemeClr val="tx1"/>
              </a:solidFill>
              <a:round/>
              <a:headEnd/>
              <a:tailEnd/>
            </a:ln>
          </p:spPr>
          <p:txBody>
            <a:bodyPr wrap="none" anchor="ctr"/>
            <a:lstStyle/>
            <a:p>
              <a:pPr algn="ctr"/>
              <a:r>
                <a:rPr lang="en-US" sz="1800" dirty="0">
                  <a:latin typeface="+mj-lt"/>
                  <a:cs typeface="Arial" charset="0"/>
                </a:rPr>
                <a:t>Report</a:t>
              </a:r>
            </a:p>
            <a:p>
              <a:pPr algn="ctr"/>
              <a:r>
                <a:rPr lang="en-US" sz="1800" dirty="0">
                  <a:latin typeface="+mj-lt"/>
                  <a:cs typeface="Arial" charset="0"/>
                </a:rPr>
                <a:t>Layout</a:t>
              </a:r>
            </a:p>
            <a:p>
              <a:pPr algn="ctr"/>
              <a:r>
                <a:rPr lang="en-US" sz="1800" dirty="0">
                  <a:latin typeface="+mj-lt"/>
                  <a:cs typeface="Arial" charset="0"/>
                </a:rPr>
                <a:t>Definition</a:t>
              </a:r>
            </a:p>
          </p:txBody>
        </p:sp>
      </p:grpSp>
      <p:sp>
        <p:nvSpPr>
          <p:cNvPr id="15" name="Title 14"/>
          <p:cNvSpPr>
            <a:spLocks noGrp="1"/>
          </p:cNvSpPr>
          <p:nvPr>
            <p:ph type="title"/>
          </p:nvPr>
        </p:nvSpPr>
        <p:spPr/>
        <p:txBody>
          <a:bodyPr>
            <a:normAutofit/>
          </a:bodyPr>
          <a:lstStyle/>
          <a:p>
            <a:r>
              <a:rPr lang="en-US" dirty="0" smtClean="0"/>
              <a:t>Reporting Framework Architecture</a:t>
            </a:r>
            <a:endParaRPr 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3" name="Rectangle 3"/>
          <p:cNvSpPr>
            <a:spLocks noGrp="1" noChangeArrowheads="1"/>
          </p:cNvSpPr>
          <p:nvPr>
            <p:ph idx="1"/>
          </p:nvPr>
        </p:nvSpPr>
        <p:spPr/>
        <p:txBody>
          <a:bodyPr tIns="45720" bIns="45720"/>
          <a:lstStyle/>
          <a:p>
            <a:pPr eaLnBrk="1" hangingPunct="1"/>
            <a:r>
              <a:rPr lang="en-US" smtClean="0"/>
              <a:t>Reports can be rendered in various formats:</a:t>
            </a:r>
          </a:p>
          <a:p>
            <a:pPr lvl="1" eaLnBrk="1" hangingPunct="1"/>
            <a:r>
              <a:rPr lang="en-US" sz="2000" smtClean="0"/>
              <a:t>.NET UI viewer form (“Document” format)</a:t>
            </a:r>
          </a:p>
          <a:p>
            <a:pPr lvl="1" eaLnBrk="1" hangingPunct="1"/>
            <a:r>
              <a:rPr lang="en-US" sz="2000" smtClean="0"/>
              <a:t>PDF file</a:t>
            </a:r>
          </a:p>
          <a:p>
            <a:pPr lvl="1" eaLnBrk="1" hangingPunct="1"/>
            <a:r>
              <a:rPr lang="en-US" sz="2000" smtClean="0"/>
              <a:t>Excel file</a:t>
            </a:r>
          </a:p>
        </p:txBody>
      </p:sp>
      <p:sp>
        <p:nvSpPr>
          <p:cNvPr id="61442" name="Rectangle 2"/>
          <p:cNvSpPr>
            <a:spLocks noGrp="1" noChangeArrowheads="1"/>
          </p:cNvSpPr>
          <p:nvPr>
            <p:ph type="title"/>
          </p:nvPr>
        </p:nvSpPr>
        <p:spPr/>
        <p:txBody>
          <a:bodyPr anchor="ctr"/>
          <a:lstStyle/>
          <a:p>
            <a:pPr eaLnBrk="1" hangingPunct="1"/>
            <a:r>
              <a:rPr lang="en-US" smtClean="0"/>
              <a:t>Report Output</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72" name="Text Box 16"/>
          <p:cNvSpPr txBox="1">
            <a:spLocks noChangeArrowheads="1"/>
          </p:cNvSpPr>
          <p:nvPr/>
        </p:nvSpPr>
        <p:spPr bwMode="auto">
          <a:xfrm>
            <a:off x="2478460" y="4828881"/>
            <a:ext cx="1676400" cy="823912"/>
          </a:xfrm>
          <a:prstGeom prst="rect">
            <a:avLst/>
          </a:prstGeom>
          <a:noFill/>
          <a:ln w="9525">
            <a:noFill/>
            <a:miter lim="800000"/>
            <a:headEnd/>
            <a:tailEnd/>
          </a:ln>
        </p:spPr>
        <p:txBody>
          <a:bodyPr>
            <a:spAutoFit/>
          </a:bodyPr>
          <a:lstStyle/>
          <a:p>
            <a:pPr algn="l">
              <a:spcBef>
                <a:spcPct val="50000"/>
              </a:spcBef>
              <a:buFontTx/>
              <a:buChar char="-"/>
            </a:pPr>
            <a:r>
              <a:rPr lang="en-US" sz="1200" dirty="0">
                <a:latin typeface="+mj-lt"/>
                <a:cs typeface="Arial" charset="0"/>
              </a:rPr>
              <a:t> Progress Program</a:t>
            </a:r>
          </a:p>
          <a:p>
            <a:pPr algn="l">
              <a:spcBef>
                <a:spcPct val="50000"/>
              </a:spcBef>
              <a:buFontTx/>
              <a:buChar char="-"/>
            </a:pPr>
            <a:r>
              <a:rPr lang="en-US" sz="1200" dirty="0">
                <a:latin typeface="+mj-lt"/>
                <a:cs typeface="Arial" charset="0"/>
              </a:rPr>
              <a:t> Browse</a:t>
            </a:r>
          </a:p>
          <a:p>
            <a:pPr algn="l">
              <a:spcBef>
                <a:spcPct val="50000"/>
              </a:spcBef>
              <a:buFontTx/>
              <a:buChar char="-"/>
            </a:pPr>
            <a:r>
              <a:rPr lang="en-US" sz="1200" dirty="0">
                <a:latin typeface="+mj-lt"/>
                <a:cs typeface="Arial" charset="0"/>
              </a:rPr>
              <a:t> Financial API</a:t>
            </a:r>
          </a:p>
        </p:txBody>
      </p:sp>
      <p:grpSp>
        <p:nvGrpSpPr>
          <p:cNvPr id="16" name="Group 15"/>
          <p:cNvGrpSpPr/>
          <p:nvPr/>
        </p:nvGrpSpPr>
        <p:grpSpPr>
          <a:xfrm>
            <a:off x="571892" y="1295400"/>
            <a:ext cx="8001000" cy="3581400"/>
            <a:chOff x="609600" y="1828800"/>
            <a:chExt cx="8001000" cy="3581400"/>
          </a:xfrm>
        </p:grpSpPr>
        <p:sp>
          <p:nvSpPr>
            <p:cNvPr id="62466" name="AutoShape 9"/>
            <p:cNvSpPr>
              <a:spLocks noChangeArrowheads="1"/>
            </p:cNvSpPr>
            <p:nvPr/>
          </p:nvSpPr>
          <p:spPr bwMode="auto">
            <a:xfrm rot="2199823">
              <a:off x="4038600" y="2638425"/>
              <a:ext cx="838200" cy="257175"/>
            </a:xfrm>
            <a:prstGeom prst="rightArrow">
              <a:avLst>
                <a:gd name="adj1" fmla="val 50000"/>
                <a:gd name="adj2" fmla="val 81481"/>
              </a:avLst>
            </a:prstGeom>
            <a:solidFill>
              <a:schemeClr val="accent1"/>
            </a:solidFill>
            <a:ln w="9525">
              <a:solidFill>
                <a:schemeClr val="tx1"/>
              </a:solidFill>
              <a:miter lim="800000"/>
              <a:headEnd/>
              <a:tailEnd/>
            </a:ln>
          </p:spPr>
          <p:txBody>
            <a:bodyPr wrap="none" anchor="ctr"/>
            <a:lstStyle/>
            <a:p>
              <a:pPr algn="l"/>
              <a:endParaRPr lang="en-US" sz="1800">
                <a:latin typeface="+mj-lt"/>
                <a:cs typeface="Arial" charset="0"/>
              </a:endParaRPr>
            </a:p>
          </p:txBody>
        </p:sp>
        <p:sp>
          <p:nvSpPr>
            <p:cNvPr id="62467" name="AutoShape 10"/>
            <p:cNvSpPr>
              <a:spLocks noChangeArrowheads="1"/>
            </p:cNvSpPr>
            <p:nvPr/>
          </p:nvSpPr>
          <p:spPr bwMode="auto">
            <a:xfrm rot="19404534">
              <a:off x="4038600" y="3657600"/>
              <a:ext cx="838200" cy="257175"/>
            </a:xfrm>
            <a:prstGeom prst="rightArrow">
              <a:avLst>
                <a:gd name="adj1" fmla="val 50000"/>
                <a:gd name="adj2" fmla="val 81481"/>
              </a:avLst>
            </a:prstGeom>
            <a:solidFill>
              <a:schemeClr val="accent1"/>
            </a:solidFill>
            <a:ln w="9525">
              <a:solidFill>
                <a:schemeClr val="tx1"/>
              </a:solidFill>
              <a:miter lim="800000"/>
              <a:headEnd/>
              <a:tailEnd/>
            </a:ln>
          </p:spPr>
          <p:txBody>
            <a:bodyPr wrap="none" anchor="ctr"/>
            <a:lstStyle/>
            <a:p>
              <a:pPr algn="l"/>
              <a:endParaRPr lang="en-US" sz="1800">
                <a:latin typeface="+mj-lt"/>
                <a:cs typeface="Arial" charset="0"/>
              </a:endParaRPr>
            </a:p>
          </p:txBody>
        </p:sp>
        <p:sp>
          <p:nvSpPr>
            <p:cNvPr id="62469" name="AutoShape 13"/>
            <p:cNvSpPr>
              <a:spLocks noChangeArrowheads="1"/>
            </p:cNvSpPr>
            <p:nvPr/>
          </p:nvSpPr>
          <p:spPr bwMode="auto">
            <a:xfrm>
              <a:off x="2590800" y="3886200"/>
              <a:ext cx="1295400" cy="1524000"/>
            </a:xfrm>
            <a:prstGeom prst="can">
              <a:avLst>
                <a:gd name="adj" fmla="val 29412"/>
              </a:avLst>
            </a:prstGeom>
            <a:solidFill>
              <a:schemeClr val="accent1">
                <a:lumMod val="20000"/>
                <a:lumOff val="80000"/>
              </a:schemeClr>
            </a:solidFill>
            <a:ln w="9525">
              <a:solidFill>
                <a:schemeClr val="tx1"/>
              </a:solidFill>
              <a:round/>
              <a:headEnd/>
              <a:tailEnd/>
            </a:ln>
          </p:spPr>
          <p:txBody>
            <a:bodyPr wrap="none" anchor="ctr"/>
            <a:lstStyle/>
            <a:p>
              <a:pPr algn="ctr"/>
              <a:r>
                <a:rPr lang="en-US" sz="1800">
                  <a:latin typeface="+mj-lt"/>
                  <a:cs typeface="Arial" charset="0"/>
                </a:rPr>
                <a:t>Data</a:t>
              </a:r>
            </a:p>
            <a:p>
              <a:pPr algn="ctr"/>
              <a:r>
                <a:rPr lang="en-US" sz="1800">
                  <a:latin typeface="+mj-lt"/>
                  <a:cs typeface="Arial" charset="0"/>
                </a:rPr>
                <a:t>Source</a:t>
              </a:r>
            </a:p>
          </p:txBody>
        </p:sp>
        <p:sp>
          <p:nvSpPr>
            <p:cNvPr id="62470" name="AutoShape 14"/>
            <p:cNvSpPr>
              <a:spLocks noChangeArrowheads="1"/>
            </p:cNvSpPr>
            <p:nvPr/>
          </p:nvSpPr>
          <p:spPr bwMode="auto">
            <a:xfrm>
              <a:off x="7391400" y="2819400"/>
              <a:ext cx="914400" cy="914400"/>
            </a:xfrm>
            <a:prstGeom prst="foldedCorner">
              <a:avLst>
                <a:gd name="adj" fmla="val 12500"/>
              </a:avLst>
            </a:prstGeom>
            <a:solidFill>
              <a:schemeClr val="accent1">
                <a:lumMod val="20000"/>
                <a:lumOff val="80000"/>
              </a:schemeClr>
            </a:solidFill>
            <a:ln w="9525">
              <a:solidFill>
                <a:schemeClr val="tx1"/>
              </a:solidFill>
              <a:round/>
              <a:headEnd/>
              <a:tailEnd/>
            </a:ln>
          </p:spPr>
          <p:txBody>
            <a:bodyPr wrap="none" anchor="ctr"/>
            <a:lstStyle/>
            <a:p>
              <a:pPr algn="ctr"/>
              <a:r>
                <a:rPr lang="en-US" sz="1800">
                  <a:latin typeface="+mj-lt"/>
                  <a:cs typeface="Arial" charset="0"/>
                </a:rPr>
                <a:t>Report</a:t>
              </a:r>
            </a:p>
          </p:txBody>
        </p:sp>
        <p:sp>
          <p:nvSpPr>
            <p:cNvPr id="62471" name="Text Box 15"/>
            <p:cNvSpPr txBox="1">
              <a:spLocks noChangeArrowheads="1"/>
            </p:cNvSpPr>
            <p:nvPr/>
          </p:nvSpPr>
          <p:spPr bwMode="auto">
            <a:xfrm>
              <a:off x="7315200" y="3886200"/>
              <a:ext cx="1295400" cy="1281113"/>
            </a:xfrm>
            <a:prstGeom prst="rect">
              <a:avLst/>
            </a:prstGeom>
            <a:noFill/>
            <a:ln w="9525">
              <a:noFill/>
              <a:miter lim="800000"/>
              <a:headEnd/>
              <a:tailEnd/>
            </a:ln>
          </p:spPr>
          <p:txBody>
            <a:bodyPr>
              <a:spAutoFit/>
            </a:bodyPr>
            <a:lstStyle/>
            <a:p>
              <a:pPr algn="l">
                <a:spcBef>
                  <a:spcPct val="50000"/>
                </a:spcBef>
                <a:buFontTx/>
                <a:buChar char="-"/>
              </a:pPr>
              <a:r>
                <a:rPr lang="en-US" sz="1200">
                  <a:latin typeface="+mj-lt"/>
                  <a:cs typeface="Arial" charset="0"/>
                </a:rPr>
                <a:t> UI Viewer</a:t>
              </a:r>
            </a:p>
            <a:p>
              <a:pPr algn="l">
                <a:spcBef>
                  <a:spcPct val="50000"/>
                </a:spcBef>
                <a:buFontTx/>
                <a:buChar char="-"/>
              </a:pPr>
              <a:r>
                <a:rPr lang="en-US" sz="1200">
                  <a:latin typeface="+mj-lt"/>
                  <a:cs typeface="Arial" charset="0"/>
                </a:rPr>
                <a:t> PDF</a:t>
              </a:r>
            </a:p>
            <a:p>
              <a:pPr algn="l">
                <a:spcBef>
                  <a:spcPct val="50000"/>
                </a:spcBef>
                <a:buFontTx/>
                <a:buChar char="-"/>
              </a:pPr>
              <a:r>
                <a:rPr lang="en-US" sz="1200">
                  <a:latin typeface="+mj-lt"/>
                  <a:cs typeface="Arial" charset="0"/>
                </a:rPr>
                <a:t> Excel</a:t>
              </a:r>
            </a:p>
            <a:p>
              <a:pPr algn="l">
                <a:spcBef>
                  <a:spcPct val="50000"/>
                </a:spcBef>
                <a:buFontTx/>
                <a:buChar char="-"/>
              </a:pPr>
              <a:r>
                <a:rPr lang="en-US" sz="1200">
                  <a:latin typeface="+mj-lt"/>
                  <a:cs typeface="Arial" charset="0"/>
                </a:rPr>
                <a:t> User can send to printer</a:t>
              </a:r>
            </a:p>
          </p:txBody>
        </p:sp>
        <p:sp>
          <p:nvSpPr>
            <p:cNvPr id="62473" name="Rectangle 17"/>
            <p:cNvSpPr>
              <a:spLocks noChangeArrowheads="1"/>
            </p:cNvSpPr>
            <p:nvPr/>
          </p:nvSpPr>
          <p:spPr bwMode="auto">
            <a:xfrm>
              <a:off x="5105400" y="2590800"/>
              <a:ext cx="1371600" cy="1295400"/>
            </a:xfrm>
            <a:prstGeom prst="rect">
              <a:avLst/>
            </a:prstGeom>
            <a:solidFill>
              <a:schemeClr val="accent1">
                <a:lumMod val="20000"/>
                <a:lumOff val="80000"/>
              </a:schemeClr>
            </a:solidFill>
            <a:ln w="9525">
              <a:solidFill>
                <a:schemeClr val="tx1"/>
              </a:solidFill>
              <a:miter lim="800000"/>
              <a:headEnd/>
              <a:tailEnd/>
            </a:ln>
          </p:spPr>
          <p:txBody>
            <a:bodyPr wrap="none" anchor="ctr"/>
            <a:lstStyle/>
            <a:p>
              <a:pPr algn="ctr"/>
              <a:r>
                <a:rPr lang="en-US" sz="1800">
                  <a:latin typeface="+mj-lt"/>
                  <a:cs typeface="Arial" charset="0"/>
                </a:rPr>
                <a:t>Report</a:t>
              </a:r>
            </a:p>
            <a:p>
              <a:pPr algn="ctr"/>
              <a:r>
                <a:rPr lang="en-US" sz="1800">
                  <a:latin typeface="+mj-lt"/>
                  <a:cs typeface="Arial" charset="0"/>
                </a:rPr>
                <a:t>Render</a:t>
              </a:r>
            </a:p>
            <a:p>
              <a:pPr algn="ctr"/>
              <a:r>
                <a:rPr lang="en-US" sz="1800">
                  <a:latin typeface="+mj-lt"/>
                  <a:cs typeface="Arial" charset="0"/>
                </a:rPr>
                <a:t>Engine</a:t>
              </a:r>
            </a:p>
          </p:txBody>
        </p:sp>
        <p:sp>
          <p:nvSpPr>
            <p:cNvPr id="62474" name="Rectangle 18"/>
            <p:cNvSpPr>
              <a:spLocks noChangeArrowheads="1"/>
            </p:cNvSpPr>
            <p:nvPr/>
          </p:nvSpPr>
          <p:spPr bwMode="auto">
            <a:xfrm>
              <a:off x="2590800" y="1828800"/>
              <a:ext cx="1295400" cy="1066800"/>
            </a:xfrm>
            <a:prstGeom prst="rect">
              <a:avLst/>
            </a:prstGeom>
            <a:solidFill>
              <a:schemeClr val="accent1">
                <a:lumMod val="20000"/>
                <a:lumOff val="80000"/>
              </a:schemeClr>
            </a:solidFill>
            <a:ln w="9525">
              <a:solidFill>
                <a:schemeClr val="tx1"/>
              </a:solidFill>
              <a:miter lim="800000"/>
              <a:headEnd/>
              <a:tailEnd/>
            </a:ln>
          </p:spPr>
          <p:txBody>
            <a:bodyPr wrap="none" anchor="ctr"/>
            <a:lstStyle/>
            <a:p>
              <a:pPr algn="ctr"/>
              <a:r>
                <a:rPr lang="en-US" sz="1800">
                  <a:latin typeface="+mj-lt"/>
                  <a:cs typeface="Arial" charset="0"/>
                </a:rPr>
                <a:t>Pre-Render</a:t>
              </a:r>
            </a:p>
            <a:p>
              <a:pPr algn="ctr"/>
              <a:r>
                <a:rPr lang="en-US" sz="1800">
                  <a:latin typeface="+mj-lt"/>
                  <a:cs typeface="Arial" charset="0"/>
                </a:rPr>
                <a:t>Engine</a:t>
              </a:r>
            </a:p>
          </p:txBody>
        </p:sp>
        <p:sp>
          <p:nvSpPr>
            <p:cNvPr id="62475" name="Text Box 21"/>
            <p:cNvSpPr txBox="1">
              <a:spLocks noChangeArrowheads="1"/>
            </p:cNvSpPr>
            <p:nvPr/>
          </p:nvSpPr>
          <p:spPr bwMode="auto">
            <a:xfrm>
              <a:off x="2438400" y="2895600"/>
              <a:ext cx="1600200" cy="549275"/>
            </a:xfrm>
            <a:prstGeom prst="rect">
              <a:avLst/>
            </a:prstGeom>
            <a:noFill/>
            <a:ln w="9525">
              <a:noFill/>
              <a:miter lim="800000"/>
              <a:headEnd/>
              <a:tailEnd/>
            </a:ln>
          </p:spPr>
          <p:txBody>
            <a:bodyPr>
              <a:spAutoFit/>
            </a:bodyPr>
            <a:lstStyle/>
            <a:p>
              <a:pPr algn="l">
                <a:spcBef>
                  <a:spcPct val="50000"/>
                </a:spcBef>
                <a:buFontTx/>
                <a:buChar char="-"/>
              </a:pPr>
              <a:r>
                <a:rPr lang="en-US" sz="1200">
                  <a:latin typeface="+mj-lt"/>
                  <a:cs typeface="Arial" charset="0"/>
                </a:rPr>
                <a:t> Applies Template</a:t>
              </a:r>
            </a:p>
            <a:p>
              <a:pPr algn="l">
                <a:spcBef>
                  <a:spcPct val="50000"/>
                </a:spcBef>
                <a:buFontTx/>
                <a:buChar char="-"/>
              </a:pPr>
              <a:r>
                <a:rPr lang="en-US" sz="1200">
                  <a:latin typeface="+mj-lt"/>
                  <a:cs typeface="Arial" charset="0"/>
                </a:rPr>
                <a:t> Translates Labels</a:t>
              </a:r>
            </a:p>
          </p:txBody>
        </p:sp>
        <p:sp>
          <p:nvSpPr>
            <p:cNvPr id="62476" name="AutoShape 22"/>
            <p:cNvSpPr>
              <a:spLocks noChangeArrowheads="1"/>
            </p:cNvSpPr>
            <p:nvPr/>
          </p:nvSpPr>
          <p:spPr bwMode="auto">
            <a:xfrm>
              <a:off x="6629400" y="3124200"/>
              <a:ext cx="609600" cy="257175"/>
            </a:xfrm>
            <a:prstGeom prst="rightArrow">
              <a:avLst>
                <a:gd name="adj1" fmla="val 50000"/>
                <a:gd name="adj2" fmla="val 59259"/>
              </a:avLst>
            </a:prstGeom>
            <a:solidFill>
              <a:schemeClr val="accent1"/>
            </a:solidFill>
            <a:ln w="9525">
              <a:solidFill>
                <a:schemeClr val="tx1"/>
              </a:solidFill>
              <a:miter lim="800000"/>
              <a:headEnd/>
              <a:tailEnd/>
            </a:ln>
          </p:spPr>
          <p:txBody>
            <a:bodyPr wrap="none" anchor="ctr"/>
            <a:lstStyle/>
            <a:p>
              <a:pPr algn="l"/>
              <a:endParaRPr lang="en-US" sz="1800">
                <a:latin typeface="+mj-lt"/>
                <a:cs typeface="Arial" charset="0"/>
              </a:endParaRPr>
            </a:p>
          </p:txBody>
        </p:sp>
        <p:sp>
          <p:nvSpPr>
            <p:cNvPr id="62477" name="AutoShape 23"/>
            <p:cNvSpPr>
              <a:spLocks noChangeArrowheads="1"/>
            </p:cNvSpPr>
            <p:nvPr/>
          </p:nvSpPr>
          <p:spPr bwMode="auto">
            <a:xfrm>
              <a:off x="1828800" y="2209800"/>
              <a:ext cx="609600" cy="257175"/>
            </a:xfrm>
            <a:prstGeom prst="rightArrow">
              <a:avLst>
                <a:gd name="adj1" fmla="val 50000"/>
                <a:gd name="adj2" fmla="val 59259"/>
              </a:avLst>
            </a:prstGeom>
            <a:solidFill>
              <a:schemeClr val="accent1"/>
            </a:solidFill>
            <a:ln w="9525">
              <a:solidFill>
                <a:schemeClr val="tx1"/>
              </a:solidFill>
              <a:miter lim="800000"/>
              <a:headEnd/>
              <a:tailEnd/>
            </a:ln>
          </p:spPr>
          <p:txBody>
            <a:bodyPr wrap="none" anchor="ctr"/>
            <a:lstStyle/>
            <a:p>
              <a:pPr algn="l"/>
              <a:endParaRPr lang="en-US" sz="1800">
                <a:latin typeface="+mj-lt"/>
                <a:cs typeface="Arial" charset="0"/>
              </a:endParaRPr>
            </a:p>
          </p:txBody>
        </p:sp>
        <p:sp>
          <p:nvSpPr>
            <p:cNvPr id="62478" name="AutoShape 24"/>
            <p:cNvSpPr>
              <a:spLocks noChangeArrowheads="1"/>
            </p:cNvSpPr>
            <p:nvPr/>
          </p:nvSpPr>
          <p:spPr bwMode="auto">
            <a:xfrm>
              <a:off x="609600" y="1828800"/>
              <a:ext cx="1066800" cy="1066800"/>
            </a:xfrm>
            <a:prstGeom prst="foldedCorner">
              <a:avLst>
                <a:gd name="adj" fmla="val 12500"/>
              </a:avLst>
            </a:prstGeom>
            <a:solidFill>
              <a:schemeClr val="accent1">
                <a:lumMod val="20000"/>
                <a:lumOff val="80000"/>
              </a:schemeClr>
            </a:solidFill>
            <a:ln w="9525">
              <a:solidFill>
                <a:schemeClr val="tx1"/>
              </a:solidFill>
              <a:round/>
              <a:headEnd/>
              <a:tailEnd/>
            </a:ln>
          </p:spPr>
          <p:txBody>
            <a:bodyPr wrap="none" anchor="ctr"/>
            <a:lstStyle/>
            <a:p>
              <a:pPr algn="ctr"/>
              <a:r>
                <a:rPr lang="en-US" sz="1800" dirty="0">
                  <a:latin typeface="+mj-lt"/>
                  <a:cs typeface="Arial" charset="0"/>
                </a:rPr>
                <a:t>Report</a:t>
              </a:r>
            </a:p>
            <a:p>
              <a:pPr algn="ctr"/>
              <a:r>
                <a:rPr lang="en-US" sz="1800" dirty="0">
                  <a:latin typeface="+mj-lt"/>
                  <a:cs typeface="Arial" charset="0"/>
                </a:rPr>
                <a:t>Layout</a:t>
              </a:r>
            </a:p>
            <a:p>
              <a:pPr algn="ctr"/>
              <a:r>
                <a:rPr lang="en-US" sz="1800" dirty="0">
                  <a:latin typeface="+mj-lt"/>
                  <a:cs typeface="Arial" charset="0"/>
                </a:rPr>
                <a:t>Definition</a:t>
              </a:r>
            </a:p>
          </p:txBody>
        </p:sp>
      </p:grpSp>
      <p:sp>
        <p:nvSpPr>
          <p:cNvPr id="15" name="Title 14"/>
          <p:cNvSpPr>
            <a:spLocks noGrp="1"/>
          </p:cNvSpPr>
          <p:nvPr>
            <p:ph type="title"/>
          </p:nvPr>
        </p:nvSpPr>
        <p:spPr/>
        <p:txBody>
          <a:bodyPr>
            <a:normAutofit/>
          </a:bodyPr>
          <a:lstStyle/>
          <a:p>
            <a:r>
              <a:rPr lang="en-US" dirty="0" smtClean="0"/>
              <a:t>Reporting Framework Architecture</a:t>
            </a:r>
            <a:endParaRPr lang="en-U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27" name="Group 26"/>
          <p:cNvGrpSpPr/>
          <p:nvPr/>
        </p:nvGrpSpPr>
        <p:grpSpPr>
          <a:xfrm>
            <a:off x="762000" y="1371600"/>
            <a:ext cx="7620000" cy="4343400"/>
            <a:chOff x="533400" y="1524000"/>
            <a:chExt cx="7620000" cy="4343400"/>
          </a:xfrm>
        </p:grpSpPr>
        <p:sp>
          <p:nvSpPr>
            <p:cNvPr id="65538" name="Rectangle 2"/>
            <p:cNvSpPr>
              <a:spLocks noChangeArrowheads="1"/>
            </p:cNvSpPr>
            <p:nvPr/>
          </p:nvSpPr>
          <p:spPr bwMode="auto">
            <a:xfrm>
              <a:off x="762000" y="3048000"/>
              <a:ext cx="1676400" cy="1295400"/>
            </a:xfrm>
            <a:prstGeom prst="rect">
              <a:avLst/>
            </a:prstGeom>
            <a:solidFill>
              <a:schemeClr val="accent1">
                <a:lumMod val="20000"/>
                <a:lumOff val="80000"/>
              </a:schemeClr>
            </a:solidFill>
            <a:ln w="9525">
              <a:solidFill>
                <a:schemeClr val="tx1"/>
              </a:solidFill>
              <a:miter lim="800000"/>
              <a:headEnd/>
              <a:tailEnd/>
            </a:ln>
          </p:spPr>
          <p:txBody>
            <a:bodyPr wrap="none" anchor="ctr"/>
            <a:lstStyle/>
            <a:p>
              <a:pPr algn="ctr"/>
              <a:r>
                <a:rPr lang="en-US" sz="1800" dirty="0">
                  <a:latin typeface="+mj-lt"/>
                  <a:cs typeface="Arial" charset="0"/>
                </a:rPr>
                <a:t>Windows Task </a:t>
              </a:r>
            </a:p>
            <a:p>
              <a:pPr algn="ctr"/>
              <a:r>
                <a:rPr lang="en-US" sz="1800" dirty="0">
                  <a:latin typeface="+mj-lt"/>
                  <a:cs typeface="Arial" charset="0"/>
                </a:rPr>
                <a:t>Scheduler</a:t>
              </a:r>
            </a:p>
          </p:txBody>
        </p:sp>
        <p:sp>
          <p:nvSpPr>
            <p:cNvPr id="65539" name="Rectangle 4"/>
            <p:cNvSpPr>
              <a:spLocks noChangeArrowheads="1"/>
            </p:cNvSpPr>
            <p:nvPr/>
          </p:nvSpPr>
          <p:spPr bwMode="auto">
            <a:xfrm>
              <a:off x="6400800" y="1524000"/>
              <a:ext cx="1676400" cy="1295400"/>
            </a:xfrm>
            <a:prstGeom prst="rect">
              <a:avLst/>
            </a:prstGeom>
            <a:solidFill>
              <a:schemeClr val="accent1">
                <a:lumMod val="20000"/>
                <a:lumOff val="80000"/>
              </a:schemeClr>
            </a:solidFill>
            <a:ln w="9525">
              <a:solidFill>
                <a:schemeClr val="tx1"/>
              </a:solidFill>
              <a:miter lim="800000"/>
              <a:headEnd/>
              <a:tailEnd/>
            </a:ln>
          </p:spPr>
          <p:txBody>
            <a:bodyPr wrap="none" anchor="ctr"/>
            <a:lstStyle/>
            <a:p>
              <a:pPr algn="ctr"/>
              <a:r>
                <a:rPr lang="en-US" sz="1800">
                  <a:latin typeface="+mj-lt"/>
                  <a:cs typeface="Arial" charset="0"/>
                </a:rPr>
                <a:t>Document </a:t>
              </a:r>
            </a:p>
            <a:p>
              <a:pPr algn="ctr"/>
              <a:r>
                <a:rPr lang="en-US" sz="1800">
                  <a:latin typeface="+mj-lt"/>
                  <a:cs typeface="Arial" charset="0"/>
                </a:rPr>
                <a:t>Service</a:t>
              </a:r>
            </a:p>
          </p:txBody>
        </p:sp>
        <p:sp>
          <p:nvSpPr>
            <p:cNvPr id="65540" name="Rectangle 5"/>
            <p:cNvSpPr>
              <a:spLocks noChangeArrowheads="1"/>
            </p:cNvSpPr>
            <p:nvPr/>
          </p:nvSpPr>
          <p:spPr bwMode="auto">
            <a:xfrm>
              <a:off x="6400800" y="3048000"/>
              <a:ext cx="1676400" cy="1295400"/>
            </a:xfrm>
            <a:prstGeom prst="rect">
              <a:avLst/>
            </a:prstGeom>
            <a:solidFill>
              <a:schemeClr val="accent1">
                <a:lumMod val="20000"/>
                <a:lumOff val="80000"/>
              </a:schemeClr>
            </a:solidFill>
            <a:ln w="9525">
              <a:solidFill>
                <a:schemeClr val="tx1"/>
              </a:solidFill>
              <a:miter lim="800000"/>
              <a:headEnd/>
              <a:tailEnd/>
            </a:ln>
          </p:spPr>
          <p:txBody>
            <a:bodyPr wrap="none" anchor="ctr"/>
            <a:lstStyle/>
            <a:p>
              <a:pPr algn="ctr"/>
              <a:r>
                <a:rPr lang="en-US" sz="1800">
                  <a:latin typeface="+mj-lt"/>
                  <a:cs typeface="Arial" charset="0"/>
                </a:rPr>
                <a:t>Printer</a:t>
              </a:r>
            </a:p>
          </p:txBody>
        </p:sp>
        <p:sp>
          <p:nvSpPr>
            <p:cNvPr id="65541" name="Rectangle 6"/>
            <p:cNvSpPr>
              <a:spLocks noChangeArrowheads="1"/>
            </p:cNvSpPr>
            <p:nvPr/>
          </p:nvSpPr>
          <p:spPr bwMode="auto">
            <a:xfrm>
              <a:off x="6477000" y="4572000"/>
              <a:ext cx="1676400" cy="1295400"/>
            </a:xfrm>
            <a:prstGeom prst="rect">
              <a:avLst/>
            </a:prstGeom>
            <a:solidFill>
              <a:schemeClr val="accent1">
                <a:lumMod val="20000"/>
                <a:lumOff val="80000"/>
              </a:schemeClr>
            </a:solidFill>
            <a:ln w="9525">
              <a:solidFill>
                <a:schemeClr val="tx1"/>
              </a:solidFill>
              <a:miter lim="800000"/>
              <a:headEnd/>
              <a:tailEnd/>
            </a:ln>
          </p:spPr>
          <p:txBody>
            <a:bodyPr wrap="none" anchor="ctr"/>
            <a:lstStyle/>
            <a:p>
              <a:pPr algn="ctr"/>
              <a:r>
                <a:rPr lang="en-US" sz="1800">
                  <a:latin typeface="+mj-lt"/>
                  <a:cs typeface="Arial" charset="0"/>
                </a:rPr>
                <a:t>Email</a:t>
              </a:r>
            </a:p>
            <a:p>
              <a:pPr algn="ctr"/>
              <a:r>
                <a:rPr lang="en-US" sz="1800">
                  <a:latin typeface="+mj-lt"/>
                  <a:cs typeface="Arial" charset="0"/>
                </a:rPr>
                <a:t>Notifications</a:t>
              </a:r>
            </a:p>
          </p:txBody>
        </p:sp>
        <p:sp>
          <p:nvSpPr>
            <p:cNvPr id="65542" name="AutoShape 7"/>
            <p:cNvSpPr>
              <a:spLocks noChangeArrowheads="1"/>
            </p:cNvSpPr>
            <p:nvPr/>
          </p:nvSpPr>
          <p:spPr bwMode="auto">
            <a:xfrm>
              <a:off x="2590800" y="3581400"/>
              <a:ext cx="685800" cy="257175"/>
            </a:xfrm>
            <a:prstGeom prst="rightArrow">
              <a:avLst>
                <a:gd name="adj1" fmla="val 50000"/>
                <a:gd name="adj2" fmla="val 66667"/>
              </a:avLst>
            </a:prstGeom>
            <a:solidFill>
              <a:schemeClr val="accent1"/>
            </a:solidFill>
            <a:ln w="9525">
              <a:solidFill>
                <a:schemeClr val="tx1"/>
              </a:solidFill>
              <a:miter lim="800000"/>
              <a:headEnd/>
              <a:tailEnd/>
            </a:ln>
          </p:spPr>
          <p:txBody>
            <a:bodyPr wrap="none" anchor="ctr"/>
            <a:lstStyle/>
            <a:p>
              <a:pPr algn="l"/>
              <a:endParaRPr lang="en-US" sz="1800">
                <a:latin typeface="+mj-lt"/>
                <a:cs typeface="Arial" charset="0"/>
              </a:endParaRPr>
            </a:p>
          </p:txBody>
        </p:sp>
        <p:sp>
          <p:nvSpPr>
            <p:cNvPr id="65543" name="AutoShape 8"/>
            <p:cNvSpPr>
              <a:spLocks noChangeArrowheads="1"/>
            </p:cNvSpPr>
            <p:nvPr/>
          </p:nvSpPr>
          <p:spPr bwMode="auto">
            <a:xfrm>
              <a:off x="5334000" y="3552825"/>
              <a:ext cx="914400" cy="257175"/>
            </a:xfrm>
            <a:prstGeom prst="rightArrow">
              <a:avLst>
                <a:gd name="adj1" fmla="val 50000"/>
                <a:gd name="adj2" fmla="val 88889"/>
              </a:avLst>
            </a:prstGeom>
            <a:solidFill>
              <a:schemeClr val="accent1"/>
            </a:solidFill>
            <a:ln w="9525">
              <a:solidFill>
                <a:schemeClr val="tx1"/>
              </a:solidFill>
              <a:miter lim="800000"/>
              <a:headEnd/>
              <a:tailEnd/>
            </a:ln>
          </p:spPr>
          <p:txBody>
            <a:bodyPr wrap="none" anchor="ctr"/>
            <a:lstStyle/>
            <a:p>
              <a:pPr algn="l"/>
              <a:endParaRPr lang="en-US" sz="1800">
                <a:latin typeface="+mj-lt"/>
                <a:cs typeface="Arial" charset="0"/>
              </a:endParaRPr>
            </a:p>
          </p:txBody>
        </p:sp>
        <p:sp>
          <p:nvSpPr>
            <p:cNvPr id="65544" name="AutoShape 9"/>
            <p:cNvSpPr>
              <a:spLocks noChangeArrowheads="1"/>
            </p:cNvSpPr>
            <p:nvPr/>
          </p:nvSpPr>
          <p:spPr bwMode="auto">
            <a:xfrm rot="2199823">
              <a:off x="5303838" y="4162425"/>
              <a:ext cx="990600" cy="257175"/>
            </a:xfrm>
            <a:prstGeom prst="rightArrow">
              <a:avLst>
                <a:gd name="adj1" fmla="val 50000"/>
                <a:gd name="adj2" fmla="val 96296"/>
              </a:avLst>
            </a:prstGeom>
            <a:solidFill>
              <a:schemeClr val="accent1"/>
            </a:solidFill>
            <a:ln w="9525">
              <a:solidFill>
                <a:schemeClr val="tx1"/>
              </a:solidFill>
              <a:miter lim="800000"/>
              <a:headEnd/>
              <a:tailEnd/>
            </a:ln>
          </p:spPr>
          <p:txBody>
            <a:bodyPr wrap="none" anchor="ctr"/>
            <a:lstStyle/>
            <a:p>
              <a:pPr algn="l"/>
              <a:endParaRPr lang="en-US" sz="1800">
                <a:latin typeface="+mj-lt"/>
                <a:cs typeface="Arial" charset="0"/>
              </a:endParaRPr>
            </a:p>
          </p:txBody>
        </p:sp>
        <p:sp>
          <p:nvSpPr>
            <p:cNvPr id="65545" name="AutoShape 10"/>
            <p:cNvSpPr>
              <a:spLocks noChangeArrowheads="1"/>
            </p:cNvSpPr>
            <p:nvPr/>
          </p:nvSpPr>
          <p:spPr bwMode="auto">
            <a:xfrm rot="19404534">
              <a:off x="5303838" y="2879725"/>
              <a:ext cx="990600" cy="257175"/>
            </a:xfrm>
            <a:prstGeom prst="rightArrow">
              <a:avLst>
                <a:gd name="adj1" fmla="val 50000"/>
                <a:gd name="adj2" fmla="val 96296"/>
              </a:avLst>
            </a:prstGeom>
            <a:solidFill>
              <a:schemeClr val="accent1"/>
            </a:solidFill>
            <a:ln w="9525">
              <a:solidFill>
                <a:schemeClr val="tx1"/>
              </a:solidFill>
              <a:miter lim="800000"/>
              <a:headEnd/>
              <a:tailEnd/>
            </a:ln>
          </p:spPr>
          <p:txBody>
            <a:bodyPr wrap="none" anchor="ctr"/>
            <a:lstStyle/>
            <a:p>
              <a:pPr algn="l"/>
              <a:endParaRPr lang="en-US" sz="1800">
                <a:latin typeface="+mj-lt"/>
                <a:cs typeface="Arial" charset="0"/>
              </a:endParaRPr>
            </a:p>
          </p:txBody>
        </p:sp>
        <p:sp>
          <p:nvSpPr>
            <p:cNvPr id="65546" name="Text Box 11"/>
            <p:cNvSpPr txBox="1">
              <a:spLocks noChangeArrowheads="1"/>
            </p:cNvSpPr>
            <p:nvPr/>
          </p:nvSpPr>
          <p:spPr bwMode="auto">
            <a:xfrm>
              <a:off x="2487613" y="3276600"/>
              <a:ext cx="918841" cy="307777"/>
            </a:xfrm>
            <a:prstGeom prst="rect">
              <a:avLst/>
            </a:prstGeom>
            <a:noFill/>
            <a:ln w="9525">
              <a:noFill/>
              <a:miter lim="800000"/>
              <a:headEnd/>
              <a:tailEnd/>
            </a:ln>
          </p:spPr>
          <p:txBody>
            <a:bodyPr wrap="none">
              <a:spAutoFit/>
            </a:bodyPr>
            <a:lstStyle/>
            <a:p>
              <a:pPr algn="l"/>
              <a:r>
                <a:rPr lang="en-US" sz="1400">
                  <a:latin typeface="+mj-lt"/>
                  <a:cs typeface="Arial" charset="0"/>
                </a:rPr>
                <a:t>Batch ID</a:t>
              </a:r>
            </a:p>
          </p:txBody>
        </p:sp>
        <p:sp>
          <p:nvSpPr>
            <p:cNvPr id="65548" name="Text Box 13"/>
            <p:cNvSpPr txBox="1">
              <a:spLocks noChangeArrowheads="1"/>
            </p:cNvSpPr>
            <p:nvPr/>
          </p:nvSpPr>
          <p:spPr bwMode="auto">
            <a:xfrm>
              <a:off x="3200400" y="4419600"/>
              <a:ext cx="2362200" cy="1292662"/>
            </a:xfrm>
            <a:prstGeom prst="rect">
              <a:avLst/>
            </a:prstGeom>
            <a:noFill/>
            <a:ln w="9525">
              <a:noFill/>
              <a:miter lim="800000"/>
              <a:headEnd/>
              <a:tailEnd/>
            </a:ln>
          </p:spPr>
          <p:txBody>
            <a:bodyPr>
              <a:spAutoFit/>
            </a:bodyPr>
            <a:lstStyle/>
            <a:p>
              <a:pPr algn="l">
                <a:spcBef>
                  <a:spcPct val="50000"/>
                </a:spcBef>
                <a:buFontTx/>
                <a:buChar char="-"/>
              </a:pPr>
              <a:r>
                <a:rPr lang="en-US" sz="1200">
                  <a:latin typeface="+mj-lt"/>
                  <a:cs typeface="Arial" charset="0"/>
                </a:rPr>
                <a:t> Runs Reports in Batch Queue</a:t>
              </a:r>
            </a:p>
            <a:p>
              <a:pPr algn="l">
                <a:spcBef>
                  <a:spcPct val="50000"/>
                </a:spcBef>
                <a:buFontTx/>
                <a:buChar char="-"/>
              </a:pPr>
              <a:r>
                <a:rPr lang="en-US" sz="1200">
                  <a:latin typeface="+mj-lt"/>
                  <a:cs typeface="Arial" charset="0"/>
                </a:rPr>
                <a:t> For each Report:</a:t>
              </a:r>
            </a:p>
            <a:p>
              <a:pPr lvl="1" algn="l">
                <a:spcBef>
                  <a:spcPct val="50000"/>
                </a:spcBef>
                <a:buFontTx/>
                <a:buChar char="-"/>
              </a:pPr>
              <a:r>
                <a:rPr lang="en-US" sz="1200">
                  <a:latin typeface="+mj-lt"/>
                  <a:cs typeface="Arial" charset="0"/>
                </a:rPr>
                <a:t> Queries Data Source</a:t>
              </a:r>
            </a:p>
            <a:p>
              <a:pPr lvl="1" algn="l">
                <a:spcBef>
                  <a:spcPct val="50000"/>
                </a:spcBef>
                <a:buFontTx/>
                <a:buChar char="-"/>
              </a:pPr>
              <a:r>
                <a:rPr lang="en-US" sz="1200">
                  <a:latin typeface="+mj-lt"/>
                  <a:cs typeface="Arial" charset="0"/>
                </a:rPr>
                <a:t> Renders Report</a:t>
              </a:r>
            </a:p>
          </p:txBody>
        </p:sp>
        <p:sp>
          <p:nvSpPr>
            <p:cNvPr id="65549" name="Text Box 14"/>
            <p:cNvSpPr txBox="1">
              <a:spLocks noChangeArrowheads="1"/>
            </p:cNvSpPr>
            <p:nvPr/>
          </p:nvSpPr>
          <p:spPr bwMode="auto">
            <a:xfrm>
              <a:off x="533400" y="4419600"/>
              <a:ext cx="2362200" cy="731838"/>
            </a:xfrm>
            <a:prstGeom prst="rect">
              <a:avLst/>
            </a:prstGeom>
            <a:noFill/>
            <a:ln w="9525">
              <a:noFill/>
              <a:miter lim="800000"/>
              <a:headEnd/>
              <a:tailEnd/>
            </a:ln>
          </p:spPr>
          <p:txBody>
            <a:bodyPr>
              <a:spAutoFit/>
            </a:bodyPr>
            <a:lstStyle/>
            <a:p>
              <a:pPr algn="l">
                <a:spcBef>
                  <a:spcPct val="50000"/>
                </a:spcBef>
                <a:buFontTx/>
                <a:buChar char="-"/>
              </a:pPr>
              <a:r>
                <a:rPr lang="en-US" sz="1200">
                  <a:latin typeface="+mj-lt"/>
                  <a:cs typeface="Arial" charset="0"/>
                </a:rPr>
                <a:t> Fires at time interval appropriate for batch queue</a:t>
              </a:r>
            </a:p>
            <a:p>
              <a:pPr algn="l">
                <a:spcBef>
                  <a:spcPct val="50000"/>
                </a:spcBef>
                <a:buFontTx/>
                <a:buChar char="-"/>
              </a:pPr>
              <a:r>
                <a:rPr lang="en-US" sz="1200">
                  <a:latin typeface="+mj-lt"/>
                  <a:cs typeface="Arial" charset="0"/>
                </a:rPr>
                <a:t> e.g. Daily, Weekly, Monthly</a:t>
              </a:r>
            </a:p>
          </p:txBody>
        </p:sp>
        <p:sp>
          <p:nvSpPr>
            <p:cNvPr id="65550" name="Text Box 26"/>
            <p:cNvSpPr txBox="1">
              <a:spLocks noChangeArrowheads="1"/>
            </p:cNvSpPr>
            <p:nvPr/>
          </p:nvSpPr>
          <p:spPr bwMode="auto">
            <a:xfrm>
              <a:off x="3505200" y="2530475"/>
              <a:ext cx="1524000" cy="523220"/>
            </a:xfrm>
            <a:prstGeom prst="rect">
              <a:avLst/>
            </a:prstGeom>
            <a:noFill/>
            <a:ln w="9525">
              <a:noFill/>
              <a:miter lim="800000"/>
              <a:headEnd/>
              <a:tailEnd/>
            </a:ln>
          </p:spPr>
          <p:txBody>
            <a:bodyPr>
              <a:spAutoFit/>
            </a:bodyPr>
            <a:lstStyle/>
            <a:p>
              <a:pPr algn="ctr">
                <a:spcBef>
                  <a:spcPct val="50000"/>
                </a:spcBef>
              </a:pPr>
              <a:r>
                <a:rPr lang="en-US" sz="1400">
                  <a:latin typeface="+mj-lt"/>
                  <a:cs typeface="Arial" charset="0"/>
                </a:rPr>
                <a:t>Report Batch Processor</a:t>
              </a:r>
            </a:p>
          </p:txBody>
        </p:sp>
        <p:grpSp>
          <p:nvGrpSpPr>
            <p:cNvPr id="65551" name="Group 27"/>
            <p:cNvGrpSpPr>
              <a:grpSpLocks/>
            </p:cNvGrpSpPr>
            <p:nvPr/>
          </p:nvGrpSpPr>
          <p:grpSpPr bwMode="auto">
            <a:xfrm>
              <a:off x="3429000" y="3048000"/>
              <a:ext cx="1676400" cy="1295400"/>
              <a:chOff x="192" y="624"/>
              <a:chExt cx="5232" cy="3168"/>
            </a:xfrm>
          </p:grpSpPr>
          <p:sp>
            <p:nvSpPr>
              <p:cNvPr id="65552" name="AutoShape 28"/>
              <p:cNvSpPr>
                <a:spLocks noChangeArrowheads="1"/>
              </p:cNvSpPr>
              <p:nvPr/>
            </p:nvSpPr>
            <p:spPr bwMode="auto">
              <a:xfrm rot="2199823">
                <a:off x="2544" y="1662"/>
                <a:ext cx="528" cy="162"/>
              </a:xfrm>
              <a:prstGeom prst="rightArrow">
                <a:avLst>
                  <a:gd name="adj1" fmla="val 50000"/>
                  <a:gd name="adj2" fmla="val 81481"/>
                </a:avLst>
              </a:prstGeom>
              <a:solidFill>
                <a:schemeClr val="accent1"/>
              </a:solidFill>
              <a:ln w="9525">
                <a:solidFill>
                  <a:schemeClr val="tx1"/>
                </a:solidFill>
                <a:miter lim="800000"/>
                <a:headEnd/>
                <a:tailEnd/>
              </a:ln>
            </p:spPr>
            <p:txBody>
              <a:bodyPr wrap="none" anchor="ctr"/>
              <a:lstStyle/>
              <a:p>
                <a:pPr algn="l"/>
                <a:endParaRPr lang="en-US" sz="1800">
                  <a:latin typeface="+mj-lt"/>
                  <a:cs typeface="Arial" charset="0"/>
                </a:endParaRPr>
              </a:p>
            </p:txBody>
          </p:sp>
          <p:sp>
            <p:nvSpPr>
              <p:cNvPr id="65553" name="AutoShape 29"/>
              <p:cNvSpPr>
                <a:spLocks noChangeArrowheads="1"/>
              </p:cNvSpPr>
              <p:nvPr/>
            </p:nvSpPr>
            <p:spPr bwMode="auto">
              <a:xfrm rot="-2195466">
                <a:off x="2544" y="2304"/>
                <a:ext cx="528" cy="162"/>
              </a:xfrm>
              <a:prstGeom prst="rightArrow">
                <a:avLst>
                  <a:gd name="adj1" fmla="val 50000"/>
                  <a:gd name="adj2" fmla="val 81481"/>
                </a:avLst>
              </a:prstGeom>
              <a:solidFill>
                <a:schemeClr val="accent1"/>
              </a:solidFill>
              <a:ln w="9525">
                <a:solidFill>
                  <a:schemeClr val="tx1"/>
                </a:solidFill>
                <a:miter lim="800000"/>
                <a:headEnd/>
                <a:tailEnd/>
              </a:ln>
            </p:spPr>
            <p:txBody>
              <a:bodyPr wrap="none" anchor="ctr"/>
              <a:lstStyle/>
              <a:p>
                <a:pPr algn="l"/>
                <a:endParaRPr lang="en-US" sz="1800">
                  <a:latin typeface="+mj-lt"/>
                  <a:cs typeface="Arial" charset="0"/>
                </a:endParaRPr>
              </a:p>
            </p:txBody>
          </p:sp>
          <p:sp>
            <p:nvSpPr>
              <p:cNvPr id="65554" name="AutoShape 30"/>
              <p:cNvSpPr>
                <a:spLocks noChangeArrowheads="1"/>
              </p:cNvSpPr>
              <p:nvPr/>
            </p:nvSpPr>
            <p:spPr bwMode="auto">
              <a:xfrm>
                <a:off x="1632" y="2448"/>
                <a:ext cx="816" cy="960"/>
              </a:xfrm>
              <a:prstGeom prst="can">
                <a:avLst>
                  <a:gd name="adj" fmla="val 29412"/>
                </a:avLst>
              </a:prstGeom>
              <a:solidFill>
                <a:schemeClr val="accent1"/>
              </a:solidFill>
              <a:ln w="9525">
                <a:solidFill>
                  <a:schemeClr val="tx1"/>
                </a:solidFill>
                <a:round/>
                <a:headEnd/>
                <a:tailEnd/>
              </a:ln>
            </p:spPr>
            <p:txBody>
              <a:bodyPr wrap="none" anchor="ctr"/>
              <a:lstStyle/>
              <a:p>
                <a:pPr algn="ctr"/>
                <a:endParaRPr lang="en-US" sz="1800">
                  <a:latin typeface="+mj-lt"/>
                  <a:cs typeface="Arial" charset="0"/>
                </a:endParaRPr>
              </a:p>
            </p:txBody>
          </p:sp>
          <p:sp>
            <p:nvSpPr>
              <p:cNvPr id="65555" name="AutoShape 31"/>
              <p:cNvSpPr>
                <a:spLocks noChangeArrowheads="1"/>
              </p:cNvSpPr>
              <p:nvPr/>
            </p:nvSpPr>
            <p:spPr bwMode="auto">
              <a:xfrm>
                <a:off x="4656" y="1776"/>
                <a:ext cx="576" cy="576"/>
              </a:xfrm>
              <a:prstGeom prst="foldedCorner">
                <a:avLst>
                  <a:gd name="adj" fmla="val 12500"/>
                </a:avLst>
              </a:prstGeom>
              <a:solidFill>
                <a:schemeClr val="accent1"/>
              </a:solidFill>
              <a:ln w="9525">
                <a:solidFill>
                  <a:schemeClr val="tx1"/>
                </a:solidFill>
                <a:round/>
                <a:headEnd/>
                <a:tailEnd/>
              </a:ln>
            </p:spPr>
            <p:txBody>
              <a:bodyPr wrap="none" anchor="ctr"/>
              <a:lstStyle/>
              <a:p>
                <a:pPr algn="ctr"/>
                <a:endParaRPr lang="en-US" sz="1800">
                  <a:latin typeface="+mj-lt"/>
                  <a:cs typeface="Arial" charset="0"/>
                </a:endParaRPr>
              </a:p>
            </p:txBody>
          </p:sp>
          <p:sp>
            <p:nvSpPr>
              <p:cNvPr id="65556" name="Rectangle 32"/>
              <p:cNvSpPr>
                <a:spLocks noChangeArrowheads="1"/>
              </p:cNvSpPr>
              <p:nvPr/>
            </p:nvSpPr>
            <p:spPr bwMode="auto">
              <a:xfrm>
                <a:off x="3216" y="1632"/>
                <a:ext cx="864" cy="816"/>
              </a:xfrm>
              <a:prstGeom prst="rect">
                <a:avLst/>
              </a:prstGeom>
              <a:solidFill>
                <a:schemeClr val="accent1"/>
              </a:solidFill>
              <a:ln w="9525">
                <a:solidFill>
                  <a:schemeClr val="tx1"/>
                </a:solidFill>
                <a:miter lim="800000"/>
                <a:headEnd/>
                <a:tailEnd/>
              </a:ln>
            </p:spPr>
            <p:txBody>
              <a:bodyPr wrap="none" anchor="ctr"/>
              <a:lstStyle/>
              <a:p>
                <a:pPr algn="ctr"/>
                <a:endParaRPr lang="en-US" sz="1800">
                  <a:latin typeface="+mj-lt"/>
                  <a:cs typeface="Arial" charset="0"/>
                </a:endParaRPr>
              </a:p>
            </p:txBody>
          </p:sp>
          <p:sp>
            <p:nvSpPr>
              <p:cNvPr id="65557" name="Rectangle 33"/>
              <p:cNvSpPr>
                <a:spLocks noChangeArrowheads="1"/>
              </p:cNvSpPr>
              <p:nvPr/>
            </p:nvSpPr>
            <p:spPr bwMode="auto">
              <a:xfrm>
                <a:off x="1632" y="1152"/>
                <a:ext cx="816" cy="672"/>
              </a:xfrm>
              <a:prstGeom prst="rect">
                <a:avLst/>
              </a:prstGeom>
              <a:solidFill>
                <a:schemeClr val="accent1"/>
              </a:solidFill>
              <a:ln w="9525">
                <a:solidFill>
                  <a:schemeClr val="tx1"/>
                </a:solidFill>
                <a:miter lim="800000"/>
                <a:headEnd/>
                <a:tailEnd/>
              </a:ln>
            </p:spPr>
            <p:txBody>
              <a:bodyPr wrap="none" anchor="ctr"/>
              <a:lstStyle/>
              <a:p>
                <a:pPr algn="ctr"/>
                <a:endParaRPr lang="en-US" sz="1800">
                  <a:latin typeface="+mj-lt"/>
                  <a:cs typeface="Arial" charset="0"/>
                </a:endParaRPr>
              </a:p>
            </p:txBody>
          </p:sp>
          <p:sp>
            <p:nvSpPr>
              <p:cNvPr id="65558" name="AutoShape 34"/>
              <p:cNvSpPr>
                <a:spLocks noChangeArrowheads="1"/>
              </p:cNvSpPr>
              <p:nvPr/>
            </p:nvSpPr>
            <p:spPr bwMode="auto">
              <a:xfrm>
                <a:off x="4176" y="1968"/>
                <a:ext cx="384" cy="162"/>
              </a:xfrm>
              <a:prstGeom prst="rightArrow">
                <a:avLst>
                  <a:gd name="adj1" fmla="val 50000"/>
                  <a:gd name="adj2" fmla="val 59259"/>
                </a:avLst>
              </a:prstGeom>
              <a:solidFill>
                <a:schemeClr val="accent1"/>
              </a:solidFill>
              <a:ln w="9525">
                <a:solidFill>
                  <a:schemeClr val="tx1"/>
                </a:solidFill>
                <a:miter lim="800000"/>
                <a:headEnd/>
                <a:tailEnd/>
              </a:ln>
            </p:spPr>
            <p:txBody>
              <a:bodyPr wrap="none" anchor="ctr"/>
              <a:lstStyle/>
              <a:p>
                <a:pPr algn="l"/>
                <a:endParaRPr lang="en-US" sz="1800">
                  <a:latin typeface="+mj-lt"/>
                  <a:cs typeface="Arial" charset="0"/>
                </a:endParaRPr>
              </a:p>
            </p:txBody>
          </p:sp>
          <p:sp>
            <p:nvSpPr>
              <p:cNvPr id="65559" name="AutoShape 35"/>
              <p:cNvSpPr>
                <a:spLocks noChangeArrowheads="1"/>
              </p:cNvSpPr>
              <p:nvPr/>
            </p:nvSpPr>
            <p:spPr bwMode="auto">
              <a:xfrm>
                <a:off x="1152" y="1392"/>
                <a:ext cx="384" cy="162"/>
              </a:xfrm>
              <a:prstGeom prst="rightArrow">
                <a:avLst>
                  <a:gd name="adj1" fmla="val 50000"/>
                  <a:gd name="adj2" fmla="val 59259"/>
                </a:avLst>
              </a:prstGeom>
              <a:solidFill>
                <a:schemeClr val="accent1"/>
              </a:solidFill>
              <a:ln w="9525">
                <a:solidFill>
                  <a:schemeClr val="tx1"/>
                </a:solidFill>
                <a:miter lim="800000"/>
                <a:headEnd/>
                <a:tailEnd/>
              </a:ln>
            </p:spPr>
            <p:txBody>
              <a:bodyPr wrap="none" anchor="ctr"/>
              <a:lstStyle/>
              <a:p>
                <a:pPr algn="l"/>
                <a:endParaRPr lang="en-US" sz="1800">
                  <a:latin typeface="+mj-lt"/>
                  <a:cs typeface="Arial" charset="0"/>
                </a:endParaRPr>
              </a:p>
            </p:txBody>
          </p:sp>
          <p:sp>
            <p:nvSpPr>
              <p:cNvPr id="65560" name="AutoShape 36"/>
              <p:cNvSpPr>
                <a:spLocks noChangeArrowheads="1"/>
              </p:cNvSpPr>
              <p:nvPr/>
            </p:nvSpPr>
            <p:spPr bwMode="auto">
              <a:xfrm>
                <a:off x="384" y="1152"/>
                <a:ext cx="672" cy="672"/>
              </a:xfrm>
              <a:prstGeom prst="foldedCorner">
                <a:avLst>
                  <a:gd name="adj" fmla="val 12500"/>
                </a:avLst>
              </a:prstGeom>
              <a:solidFill>
                <a:schemeClr val="accent1"/>
              </a:solidFill>
              <a:ln w="9525">
                <a:solidFill>
                  <a:schemeClr val="tx1"/>
                </a:solidFill>
                <a:round/>
                <a:headEnd/>
                <a:tailEnd/>
              </a:ln>
            </p:spPr>
            <p:txBody>
              <a:bodyPr wrap="none" anchor="ctr"/>
              <a:lstStyle/>
              <a:p>
                <a:pPr algn="ctr"/>
                <a:endParaRPr lang="en-US" sz="1800">
                  <a:latin typeface="+mj-lt"/>
                  <a:cs typeface="Arial" charset="0"/>
                </a:endParaRPr>
              </a:p>
            </p:txBody>
          </p:sp>
          <p:sp>
            <p:nvSpPr>
              <p:cNvPr id="65561" name="Rectangle 37"/>
              <p:cNvSpPr>
                <a:spLocks noChangeArrowheads="1"/>
              </p:cNvSpPr>
              <p:nvPr/>
            </p:nvSpPr>
            <p:spPr bwMode="auto">
              <a:xfrm>
                <a:off x="192" y="624"/>
                <a:ext cx="5232" cy="3168"/>
              </a:xfrm>
              <a:prstGeom prst="rect">
                <a:avLst/>
              </a:prstGeom>
              <a:noFill/>
              <a:ln w="38100">
                <a:solidFill>
                  <a:schemeClr val="tx1"/>
                </a:solidFill>
                <a:miter lim="800000"/>
                <a:headEnd/>
                <a:tailEnd/>
              </a:ln>
            </p:spPr>
            <p:txBody>
              <a:bodyPr wrap="none" anchor="ctr"/>
              <a:lstStyle/>
              <a:p>
                <a:pPr algn="l"/>
                <a:endParaRPr lang="en-US" sz="1800">
                  <a:latin typeface="+mj-lt"/>
                  <a:cs typeface="Arial" charset="0"/>
                </a:endParaRPr>
              </a:p>
            </p:txBody>
          </p:sp>
        </p:grpSp>
      </p:grpSp>
      <p:sp>
        <p:nvSpPr>
          <p:cNvPr id="26" name="Title 25"/>
          <p:cNvSpPr>
            <a:spLocks noGrp="1"/>
          </p:cNvSpPr>
          <p:nvPr>
            <p:ph type="title"/>
          </p:nvPr>
        </p:nvSpPr>
        <p:spPr/>
        <p:txBody>
          <a:bodyPr>
            <a:normAutofit/>
          </a:bodyPr>
          <a:lstStyle/>
          <a:p>
            <a:r>
              <a:rPr lang="en-US" dirty="0" smtClean="0"/>
              <a:t>Reporting Server Architecture</a:t>
            </a:r>
            <a:endParaRPr lang="en-US" dirty="0"/>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3" name="Rectangle 3"/>
          <p:cNvSpPr>
            <a:spLocks noGrp="1" noChangeArrowheads="1"/>
          </p:cNvSpPr>
          <p:nvPr>
            <p:ph idx="1"/>
          </p:nvPr>
        </p:nvSpPr>
        <p:spPr/>
        <p:txBody>
          <a:bodyPr tIns="45720" bIns="45720"/>
          <a:lstStyle/>
          <a:p>
            <a:pPr eaLnBrk="1" hangingPunct="1"/>
            <a:r>
              <a:rPr lang="en-US" sz="2400" smtClean="0"/>
              <a:t>Report Server(s) run queues of reports (batches)</a:t>
            </a:r>
          </a:p>
          <a:p>
            <a:pPr eaLnBrk="1" hangingPunct="1"/>
            <a:r>
              <a:rPr lang="en-US" sz="2400" smtClean="0"/>
              <a:t>Server processes </a:t>
            </a:r>
          </a:p>
          <a:p>
            <a:pPr lvl="1" eaLnBrk="1" hangingPunct="1"/>
            <a:r>
              <a:rPr lang="en-US" sz="2000" smtClean="0"/>
              <a:t>Non-GUI .NET UI processes</a:t>
            </a:r>
          </a:p>
          <a:p>
            <a:pPr lvl="1" eaLnBrk="1" hangingPunct="1"/>
            <a:r>
              <a:rPr lang="en-US" sz="2000" smtClean="0"/>
              <a:t>Standard installation of .NET UI</a:t>
            </a:r>
          </a:p>
          <a:p>
            <a:pPr lvl="1" eaLnBrk="1" hangingPunct="1"/>
            <a:r>
              <a:rPr lang="en-US" sz="2000" smtClean="0"/>
              <a:t>Launched from command line</a:t>
            </a:r>
          </a:p>
          <a:p>
            <a:pPr eaLnBrk="1" hangingPunct="1"/>
            <a:r>
              <a:rPr lang="en-US" sz="2400" smtClean="0"/>
              <a:t>Windows Task Scheduler used to periodically launch batches (e.g. daily, monthly)</a:t>
            </a:r>
          </a:p>
          <a:p>
            <a:pPr eaLnBrk="1" hangingPunct="1"/>
            <a:r>
              <a:rPr lang="en-US" sz="2400" smtClean="0"/>
              <a:t>Output to printer and/or file on web server</a:t>
            </a:r>
          </a:p>
          <a:p>
            <a:pPr eaLnBrk="1" hangingPunct="1"/>
            <a:r>
              <a:rPr lang="en-US" sz="2400" smtClean="0"/>
              <a:t>Optional notifications to email, .NET UI Inbox</a:t>
            </a:r>
          </a:p>
          <a:p>
            <a:pPr eaLnBrk="1" hangingPunct="1"/>
            <a:endParaRPr lang="en-US" sz="2400" smtClean="0"/>
          </a:p>
        </p:txBody>
      </p:sp>
      <p:sp>
        <p:nvSpPr>
          <p:cNvPr id="66562" name="Rectangle 2"/>
          <p:cNvSpPr>
            <a:spLocks noGrp="1" noChangeArrowheads="1"/>
          </p:cNvSpPr>
          <p:nvPr>
            <p:ph type="title"/>
          </p:nvPr>
        </p:nvSpPr>
        <p:spPr/>
        <p:txBody>
          <a:bodyPr anchor="ctr"/>
          <a:lstStyle/>
          <a:p>
            <a:pPr eaLnBrk="1" hangingPunct="1"/>
            <a:r>
              <a:rPr lang="en-US" smtClean="0"/>
              <a:t>Scheduled Reports</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9" name="Rectangle 3"/>
          <p:cNvSpPr>
            <a:spLocks noGrp="1" noChangeArrowheads="1"/>
          </p:cNvSpPr>
          <p:nvPr>
            <p:ph idx="1"/>
          </p:nvPr>
        </p:nvSpPr>
        <p:spPr/>
        <p:txBody>
          <a:bodyPr tIns="45720" bIns="45720"/>
          <a:lstStyle/>
          <a:p>
            <a:pPr eaLnBrk="1" hangingPunct="1"/>
            <a:r>
              <a:rPr lang="en-US" smtClean="0"/>
              <a:t>Report Framework seamlessly integrated into .NET UI</a:t>
            </a:r>
          </a:p>
          <a:p>
            <a:pPr eaLnBrk="1" hangingPunct="1"/>
            <a:r>
              <a:rPr lang="en-US" smtClean="0"/>
              <a:t>No special installation needed</a:t>
            </a:r>
          </a:p>
          <a:p>
            <a:pPr eaLnBrk="1" hangingPunct="1"/>
            <a:r>
              <a:rPr lang="en-US" smtClean="0"/>
              <a:t>No license fees to customers</a:t>
            </a:r>
          </a:p>
          <a:p>
            <a:pPr eaLnBrk="1" hangingPunct="1"/>
            <a:r>
              <a:rPr lang="en-US" smtClean="0"/>
              <a:t>Report Server Installation</a:t>
            </a:r>
          </a:p>
          <a:p>
            <a:pPr lvl="1" eaLnBrk="1" hangingPunct="1"/>
            <a:r>
              <a:rPr lang="en-US" smtClean="0"/>
              <a:t>Windows OS required</a:t>
            </a:r>
          </a:p>
          <a:p>
            <a:pPr lvl="1" eaLnBrk="1" hangingPunct="1"/>
            <a:r>
              <a:rPr lang="en-US" smtClean="0"/>
              <a:t>Install QAD .NET UI client in standard fashion</a:t>
            </a:r>
          </a:p>
          <a:p>
            <a:pPr lvl="1" eaLnBrk="1" hangingPunct="1"/>
            <a:r>
              <a:rPr lang="en-US" smtClean="0"/>
              <a:t>Run the server using command line (no GUI)</a:t>
            </a:r>
          </a:p>
          <a:p>
            <a:pPr lvl="1" eaLnBrk="1" hangingPunct="1"/>
            <a:r>
              <a:rPr lang="en-US" smtClean="0"/>
              <a:t>Can deploy multiple servers</a:t>
            </a:r>
          </a:p>
          <a:p>
            <a:pPr lvl="2" eaLnBrk="1" hangingPunct="1"/>
            <a:r>
              <a:rPr lang="en-US" smtClean="0"/>
              <a:t>Failover</a:t>
            </a:r>
          </a:p>
          <a:p>
            <a:pPr lvl="2" eaLnBrk="1" hangingPunct="1"/>
            <a:r>
              <a:rPr lang="en-US" smtClean="0"/>
              <a:t>Increased throughput</a:t>
            </a:r>
          </a:p>
          <a:p>
            <a:pPr lvl="1" eaLnBrk="1" hangingPunct="1"/>
            <a:endParaRPr lang="en-US" smtClean="0"/>
          </a:p>
          <a:p>
            <a:pPr eaLnBrk="1" hangingPunct="1">
              <a:buFont typeface="Webdings" pitchFamily="18" charset="2"/>
              <a:buNone/>
            </a:pPr>
            <a:endParaRPr lang="en-US" smtClean="0"/>
          </a:p>
        </p:txBody>
      </p:sp>
      <p:sp>
        <p:nvSpPr>
          <p:cNvPr id="70658" name="Rectangle 2"/>
          <p:cNvSpPr>
            <a:spLocks noGrp="1" noChangeArrowheads="1"/>
          </p:cNvSpPr>
          <p:nvPr>
            <p:ph type="title"/>
          </p:nvPr>
        </p:nvSpPr>
        <p:spPr/>
        <p:txBody>
          <a:bodyPr anchor="ctr"/>
          <a:lstStyle/>
          <a:p>
            <a:pPr eaLnBrk="1" hangingPunct="1"/>
            <a:r>
              <a:rPr lang="en-US" smtClean="0"/>
              <a:t>Installation and Deployment</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Rectangle 3"/>
          <p:cNvSpPr>
            <a:spLocks noGrp="1" noChangeArrowheads="1"/>
          </p:cNvSpPr>
          <p:nvPr>
            <p:ph idx="1"/>
          </p:nvPr>
        </p:nvSpPr>
        <p:spPr/>
        <p:txBody>
          <a:bodyPr>
            <a:normAutofit/>
          </a:bodyPr>
          <a:lstStyle/>
          <a:p>
            <a:pPr eaLnBrk="1" hangingPunct="1"/>
            <a:r>
              <a:rPr lang="en-US" smtClean="0"/>
              <a:t>Specify </a:t>
            </a:r>
            <a:r>
              <a:rPr lang="en-US" i="1" smtClean="0"/>
              <a:t>report code</a:t>
            </a:r>
            <a:r>
              <a:rPr lang="en-US" smtClean="0"/>
              <a:t> of your choice</a:t>
            </a:r>
          </a:p>
          <a:p>
            <a:pPr lvl="1" eaLnBrk="1" hangingPunct="1"/>
            <a:r>
              <a:rPr lang="en-US" smtClean="0"/>
              <a:t>Must be unique</a:t>
            </a:r>
          </a:p>
          <a:p>
            <a:pPr lvl="1" eaLnBrk="1" hangingPunct="1"/>
            <a:r>
              <a:rPr lang="en-US" smtClean="0"/>
              <a:t>QAD-shipped reports use “QAD_” prefix</a:t>
            </a:r>
          </a:p>
          <a:p>
            <a:pPr eaLnBrk="1" hangingPunct="1"/>
            <a:r>
              <a:rPr lang="en-US" smtClean="0"/>
              <a:t>Specify </a:t>
            </a:r>
            <a:r>
              <a:rPr lang="en-US" i="1" smtClean="0"/>
              <a:t>report type</a:t>
            </a:r>
            <a:r>
              <a:rPr lang="en-US" smtClean="0"/>
              <a:t> = “Report”</a:t>
            </a:r>
          </a:p>
          <a:p>
            <a:pPr eaLnBrk="1" hangingPunct="1"/>
            <a:r>
              <a:rPr lang="en-US" smtClean="0"/>
              <a:t>Specify desired </a:t>
            </a:r>
            <a:r>
              <a:rPr lang="en-US" i="1" smtClean="0"/>
              <a:t>data source type</a:t>
            </a:r>
          </a:p>
          <a:p>
            <a:pPr lvl="1" eaLnBrk="1" hangingPunct="1"/>
            <a:r>
              <a:rPr lang="en-US" smtClean="0"/>
              <a:t>Browse, Proxy, or FinancialAPI (EE only)</a:t>
            </a:r>
          </a:p>
          <a:p>
            <a:pPr eaLnBrk="1" hangingPunct="1"/>
            <a:r>
              <a:rPr lang="en-US" smtClean="0"/>
              <a:t>Specify </a:t>
            </a:r>
            <a:r>
              <a:rPr lang="en-US" i="1" smtClean="0"/>
              <a:t>data source reference</a:t>
            </a:r>
          </a:p>
          <a:p>
            <a:pPr lvl="1" eaLnBrk="1" hangingPunct="1"/>
            <a:r>
              <a:rPr lang="en-US" smtClean="0"/>
              <a:t>e.g. browse ID (if using Browse data source)</a:t>
            </a:r>
          </a:p>
          <a:p>
            <a:pPr lvl="1" eaLnBrk="1" hangingPunct="1"/>
            <a:r>
              <a:rPr lang="en-US" smtClean="0"/>
              <a:t>e.g. .p program name (if using Proxy data source)</a:t>
            </a:r>
          </a:p>
          <a:p>
            <a:pPr lvl="1" eaLnBrk="1" hangingPunct="1"/>
            <a:r>
              <a:rPr lang="en-US" smtClean="0"/>
              <a:t>e.g. financial report query object (if FinancialAPI)</a:t>
            </a:r>
          </a:p>
        </p:txBody>
      </p:sp>
      <p:sp>
        <p:nvSpPr>
          <p:cNvPr id="37890" name="Rectangle 2"/>
          <p:cNvSpPr>
            <a:spLocks noGrp="1" noChangeArrowheads="1"/>
          </p:cNvSpPr>
          <p:nvPr>
            <p:ph type="title"/>
          </p:nvPr>
        </p:nvSpPr>
        <p:spPr/>
        <p:txBody>
          <a:bodyPr/>
          <a:lstStyle/>
          <a:p>
            <a:pPr eaLnBrk="1" hangingPunct="1"/>
            <a:r>
              <a:rPr lang="en-US" smtClean="0"/>
              <a:t>Report Resource Maintenance</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title"/>
          </p:nvPr>
        </p:nvSpPr>
        <p:spPr/>
        <p:txBody>
          <a:bodyPr/>
          <a:lstStyle/>
          <a:p>
            <a:pPr eaLnBrk="1" hangingPunct="1"/>
            <a:r>
              <a:rPr lang="en-US" smtClean="0"/>
              <a:t>Using Report Resource Maintenance</a:t>
            </a:r>
          </a:p>
        </p:txBody>
      </p:sp>
      <p:pic>
        <p:nvPicPr>
          <p:cNvPr id="92165" name="Picture 5"/>
          <p:cNvPicPr>
            <a:picLocks noChangeAspect="1" noChangeArrowheads="1"/>
          </p:cNvPicPr>
          <p:nvPr/>
        </p:nvPicPr>
        <p:blipFill>
          <a:blip r:embed="rId3" cstate="print"/>
          <a:srcRect/>
          <a:stretch>
            <a:fillRect/>
          </a:stretch>
        </p:blipFill>
        <p:spPr bwMode="auto">
          <a:xfrm>
            <a:off x="628454" y="1752600"/>
            <a:ext cx="7877175" cy="3695700"/>
          </a:xfrm>
          <a:prstGeom prst="rect">
            <a:avLst/>
          </a:prstGeom>
          <a:noFill/>
          <a:ln w="9525" algn="ctr">
            <a:noFill/>
            <a:miter lim="800000"/>
            <a:headEnd/>
            <a:tailEnd/>
          </a:ln>
          <a:effec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r>
              <a:rPr lang="en-US" smtClean="0"/>
              <a:t>Facilities</a:t>
            </a:r>
          </a:p>
        </p:txBody>
      </p:sp>
      <p:grpSp>
        <p:nvGrpSpPr>
          <p:cNvPr id="5123" name="Group 92"/>
          <p:cNvGrpSpPr>
            <a:grpSpLocks/>
          </p:cNvGrpSpPr>
          <p:nvPr/>
        </p:nvGrpSpPr>
        <p:grpSpPr bwMode="auto">
          <a:xfrm>
            <a:off x="1138238" y="982663"/>
            <a:ext cx="6869112" cy="5037137"/>
            <a:chOff x="717" y="979"/>
            <a:chExt cx="4327" cy="3173"/>
          </a:xfrm>
        </p:grpSpPr>
        <p:grpSp>
          <p:nvGrpSpPr>
            <p:cNvPr id="5124" name="Group 78"/>
            <p:cNvGrpSpPr>
              <a:grpSpLocks/>
            </p:cNvGrpSpPr>
            <p:nvPr/>
          </p:nvGrpSpPr>
          <p:grpSpPr bwMode="auto">
            <a:xfrm>
              <a:off x="718" y="3231"/>
              <a:ext cx="4320" cy="921"/>
              <a:chOff x="718" y="3339"/>
              <a:chExt cx="4320" cy="921"/>
            </a:xfrm>
          </p:grpSpPr>
          <p:grpSp>
            <p:nvGrpSpPr>
              <p:cNvPr id="5176" name="Group 76"/>
              <p:cNvGrpSpPr>
                <a:grpSpLocks/>
              </p:cNvGrpSpPr>
              <p:nvPr/>
            </p:nvGrpSpPr>
            <p:grpSpPr bwMode="auto">
              <a:xfrm>
                <a:off x="4174" y="3339"/>
                <a:ext cx="864" cy="921"/>
                <a:chOff x="4174" y="3339"/>
                <a:chExt cx="864" cy="921"/>
              </a:xfrm>
            </p:grpSpPr>
            <p:sp>
              <p:nvSpPr>
                <p:cNvPr id="5196" name="Text Box 29"/>
                <p:cNvSpPr txBox="1">
                  <a:spLocks noChangeArrowheads="1"/>
                </p:cNvSpPr>
                <p:nvPr/>
              </p:nvSpPr>
              <p:spPr bwMode="auto">
                <a:xfrm>
                  <a:off x="4174" y="4030"/>
                  <a:ext cx="864" cy="230"/>
                </a:xfrm>
                <a:prstGeom prst="rect">
                  <a:avLst/>
                </a:prstGeom>
                <a:noFill/>
                <a:ln w="12700">
                  <a:noFill/>
                  <a:miter lim="800000"/>
                  <a:headEnd/>
                  <a:tailEnd/>
                </a:ln>
              </p:spPr>
              <p:txBody>
                <a:bodyPr wrap="none" anchor="ctr" anchorCtr="1"/>
                <a:lstStyle/>
                <a:p>
                  <a:pPr algn="ctr" eaLnBrk="0" hangingPunct="0"/>
                  <a:r>
                    <a:rPr lang="en-US" sz="1800" b="1">
                      <a:latin typeface="+mj-lt"/>
                    </a:rPr>
                    <a:t>Smoking</a:t>
                  </a:r>
                </a:p>
              </p:txBody>
            </p:sp>
            <p:grpSp>
              <p:nvGrpSpPr>
                <p:cNvPr id="5197" name="Group 65"/>
                <p:cNvGrpSpPr>
                  <a:grpSpLocks/>
                </p:cNvGrpSpPr>
                <p:nvPr/>
              </p:nvGrpSpPr>
              <p:grpSpPr bwMode="auto">
                <a:xfrm>
                  <a:off x="4260" y="3339"/>
                  <a:ext cx="691" cy="691"/>
                  <a:chOff x="4332" y="3206"/>
                  <a:chExt cx="638" cy="628"/>
                </a:xfrm>
              </p:grpSpPr>
              <p:sp>
                <p:nvSpPr>
                  <p:cNvPr id="5198" name="AutoShape 30"/>
                  <p:cNvSpPr>
                    <a:spLocks noChangeArrowheads="1"/>
                  </p:cNvSpPr>
                  <p:nvPr/>
                </p:nvSpPr>
                <p:spPr bwMode="auto">
                  <a:xfrm>
                    <a:off x="4332" y="3206"/>
                    <a:ext cx="638" cy="628"/>
                  </a:xfrm>
                  <a:prstGeom prst="roundRect">
                    <a:avLst>
                      <a:gd name="adj" fmla="val 12440"/>
                    </a:avLst>
                  </a:prstGeom>
                  <a:solidFill>
                    <a:srgbClr val="FFFFFF"/>
                  </a:solidFill>
                  <a:ln w="25400">
                    <a:solidFill>
                      <a:srgbClr val="000000"/>
                    </a:solidFill>
                    <a:round/>
                    <a:headEnd/>
                    <a:tailEnd/>
                  </a:ln>
                </p:spPr>
                <p:txBody>
                  <a:bodyPr/>
                  <a:lstStyle/>
                  <a:p>
                    <a:pPr algn="ctr"/>
                    <a:endParaRPr lang="en-US">
                      <a:latin typeface="+mj-lt"/>
                    </a:endParaRPr>
                  </a:p>
                </p:txBody>
              </p:sp>
              <p:grpSp>
                <p:nvGrpSpPr>
                  <p:cNvPr id="5199" name="Group 64"/>
                  <p:cNvGrpSpPr>
                    <a:grpSpLocks/>
                  </p:cNvGrpSpPr>
                  <p:nvPr/>
                </p:nvGrpSpPr>
                <p:grpSpPr bwMode="auto">
                  <a:xfrm>
                    <a:off x="4426" y="3364"/>
                    <a:ext cx="441" cy="277"/>
                    <a:chOff x="4507" y="3397"/>
                    <a:chExt cx="316" cy="198"/>
                  </a:xfrm>
                </p:grpSpPr>
                <p:grpSp>
                  <p:nvGrpSpPr>
                    <p:cNvPr id="5200" name="Group 32"/>
                    <p:cNvGrpSpPr>
                      <a:grpSpLocks/>
                    </p:cNvGrpSpPr>
                    <p:nvPr/>
                  </p:nvGrpSpPr>
                  <p:grpSpPr bwMode="auto">
                    <a:xfrm>
                      <a:off x="4507" y="3549"/>
                      <a:ext cx="316" cy="46"/>
                      <a:chOff x="4682" y="3335"/>
                      <a:chExt cx="337" cy="49"/>
                    </a:xfrm>
                  </p:grpSpPr>
                  <p:sp>
                    <p:nvSpPr>
                      <p:cNvPr id="5204" name="Rectangle 33"/>
                      <p:cNvSpPr>
                        <a:spLocks noChangeArrowheads="1"/>
                      </p:cNvSpPr>
                      <p:nvPr/>
                    </p:nvSpPr>
                    <p:spPr bwMode="auto">
                      <a:xfrm>
                        <a:off x="4682" y="3335"/>
                        <a:ext cx="285" cy="49"/>
                      </a:xfrm>
                      <a:prstGeom prst="rect">
                        <a:avLst/>
                      </a:prstGeom>
                      <a:solidFill>
                        <a:srgbClr val="000000"/>
                      </a:solidFill>
                      <a:ln w="9525">
                        <a:noFill/>
                        <a:miter lim="800000"/>
                        <a:headEnd/>
                        <a:tailEnd/>
                      </a:ln>
                    </p:spPr>
                    <p:txBody>
                      <a:bodyPr/>
                      <a:lstStyle/>
                      <a:p>
                        <a:pPr algn="ctr"/>
                        <a:endParaRPr lang="en-US">
                          <a:latin typeface="+mj-lt"/>
                        </a:endParaRPr>
                      </a:p>
                    </p:txBody>
                  </p:sp>
                  <p:sp>
                    <p:nvSpPr>
                      <p:cNvPr id="5205" name="Rectangle 34"/>
                      <p:cNvSpPr>
                        <a:spLocks noChangeArrowheads="1"/>
                      </p:cNvSpPr>
                      <p:nvPr/>
                    </p:nvSpPr>
                    <p:spPr bwMode="auto">
                      <a:xfrm>
                        <a:off x="4972" y="3335"/>
                        <a:ext cx="19" cy="49"/>
                      </a:xfrm>
                      <a:prstGeom prst="rect">
                        <a:avLst/>
                      </a:prstGeom>
                      <a:solidFill>
                        <a:srgbClr val="000000"/>
                      </a:solidFill>
                      <a:ln w="9525">
                        <a:noFill/>
                        <a:miter lim="800000"/>
                        <a:headEnd/>
                        <a:tailEnd/>
                      </a:ln>
                    </p:spPr>
                    <p:txBody>
                      <a:bodyPr/>
                      <a:lstStyle/>
                      <a:p>
                        <a:pPr algn="ctr"/>
                        <a:endParaRPr lang="en-US">
                          <a:latin typeface="+mj-lt"/>
                        </a:endParaRPr>
                      </a:p>
                    </p:txBody>
                  </p:sp>
                  <p:sp>
                    <p:nvSpPr>
                      <p:cNvPr id="68643" name="Rectangle 35"/>
                      <p:cNvSpPr>
                        <a:spLocks noChangeArrowheads="1"/>
                      </p:cNvSpPr>
                      <p:nvPr/>
                    </p:nvSpPr>
                    <p:spPr bwMode="auto">
                      <a:xfrm>
                        <a:off x="4999" y="3335"/>
                        <a:ext cx="20" cy="49"/>
                      </a:xfrm>
                      <a:prstGeom prst="rect">
                        <a:avLst/>
                      </a:prstGeom>
                      <a:solidFill>
                        <a:srgbClr val="000000"/>
                      </a:solidFill>
                      <a:ln w="9525">
                        <a:noFill/>
                        <a:miter lim="800000"/>
                        <a:headEnd/>
                        <a:tailEnd/>
                      </a:ln>
                      <a:effectLst>
                        <a:outerShdw dist="12700" dir="10800000" algn="ctr" rotWithShape="0">
                          <a:srgbClr val="FF9933"/>
                        </a:outerShdw>
                      </a:effectLst>
                    </p:spPr>
                    <p:txBody>
                      <a:bodyPr/>
                      <a:lstStyle/>
                      <a:p>
                        <a:pPr algn="ctr">
                          <a:defRPr/>
                        </a:pPr>
                        <a:endParaRPr lang="en-US">
                          <a:latin typeface="+mj-lt"/>
                        </a:endParaRPr>
                      </a:p>
                    </p:txBody>
                  </p:sp>
                </p:grpSp>
                <p:grpSp>
                  <p:nvGrpSpPr>
                    <p:cNvPr id="5201" name="Group 36"/>
                    <p:cNvGrpSpPr>
                      <a:grpSpLocks/>
                    </p:cNvGrpSpPr>
                    <p:nvPr/>
                  </p:nvGrpSpPr>
                  <p:grpSpPr bwMode="auto">
                    <a:xfrm>
                      <a:off x="4638" y="3397"/>
                      <a:ext cx="185" cy="147"/>
                      <a:chOff x="4822" y="3171"/>
                      <a:chExt cx="197" cy="158"/>
                    </a:xfrm>
                  </p:grpSpPr>
                  <p:sp>
                    <p:nvSpPr>
                      <p:cNvPr id="68645" name="Freeform 37"/>
                      <p:cNvSpPr>
                        <a:spLocks/>
                      </p:cNvSpPr>
                      <p:nvPr/>
                    </p:nvSpPr>
                    <p:spPr bwMode="auto">
                      <a:xfrm>
                        <a:off x="4907" y="3177"/>
                        <a:ext cx="112" cy="152"/>
                      </a:xfrm>
                      <a:custGeom>
                        <a:avLst/>
                        <a:gdLst/>
                        <a:ahLst/>
                        <a:cxnLst>
                          <a:cxn ang="0">
                            <a:pos x="13" y="2"/>
                          </a:cxn>
                          <a:cxn ang="0">
                            <a:pos x="47" y="10"/>
                          </a:cxn>
                          <a:cxn ang="0">
                            <a:pos x="73" y="24"/>
                          </a:cxn>
                          <a:cxn ang="0">
                            <a:pos x="95" y="41"/>
                          </a:cxn>
                          <a:cxn ang="0">
                            <a:pos x="111" y="64"/>
                          </a:cxn>
                          <a:cxn ang="0">
                            <a:pos x="123" y="87"/>
                          </a:cxn>
                          <a:cxn ang="0">
                            <a:pos x="129" y="115"/>
                          </a:cxn>
                          <a:cxn ang="0">
                            <a:pos x="131" y="137"/>
                          </a:cxn>
                          <a:cxn ang="0">
                            <a:pos x="130" y="153"/>
                          </a:cxn>
                          <a:cxn ang="0">
                            <a:pos x="203" y="153"/>
                          </a:cxn>
                          <a:cxn ang="0">
                            <a:pos x="229" y="159"/>
                          </a:cxn>
                          <a:cxn ang="0">
                            <a:pos x="262" y="171"/>
                          </a:cxn>
                          <a:cxn ang="0">
                            <a:pos x="286" y="187"/>
                          </a:cxn>
                          <a:cxn ang="0">
                            <a:pos x="311" y="210"/>
                          </a:cxn>
                          <a:cxn ang="0">
                            <a:pos x="325" y="236"/>
                          </a:cxn>
                          <a:cxn ang="0">
                            <a:pos x="333" y="260"/>
                          </a:cxn>
                          <a:cxn ang="0">
                            <a:pos x="336" y="285"/>
                          </a:cxn>
                          <a:cxn ang="0">
                            <a:pos x="280" y="456"/>
                          </a:cxn>
                          <a:cxn ang="0">
                            <a:pos x="279" y="275"/>
                          </a:cxn>
                          <a:cxn ang="0">
                            <a:pos x="274" y="257"/>
                          </a:cxn>
                          <a:cxn ang="0">
                            <a:pos x="266" y="240"/>
                          </a:cxn>
                          <a:cxn ang="0">
                            <a:pos x="255" y="228"/>
                          </a:cxn>
                          <a:cxn ang="0">
                            <a:pos x="235" y="216"/>
                          </a:cxn>
                          <a:cxn ang="0">
                            <a:pos x="220" y="209"/>
                          </a:cxn>
                          <a:cxn ang="0">
                            <a:pos x="200" y="206"/>
                          </a:cxn>
                          <a:cxn ang="0">
                            <a:pos x="49" y="204"/>
                          </a:cxn>
                          <a:cxn ang="0">
                            <a:pos x="64" y="186"/>
                          </a:cxn>
                          <a:cxn ang="0">
                            <a:pos x="73" y="172"/>
                          </a:cxn>
                          <a:cxn ang="0">
                            <a:pos x="80" y="150"/>
                          </a:cxn>
                          <a:cxn ang="0">
                            <a:pos x="81" y="128"/>
                          </a:cxn>
                          <a:cxn ang="0">
                            <a:pos x="74" y="102"/>
                          </a:cxn>
                          <a:cxn ang="0">
                            <a:pos x="63" y="83"/>
                          </a:cxn>
                          <a:cxn ang="0">
                            <a:pos x="40" y="62"/>
                          </a:cxn>
                          <a:cxn ang="0">
                            <a:pos x="19" y="53"/>
                          </a:cxn>
                          <a:cxn ang="0">
                            <a:pos x="0" y="51"/>
                          </a:cxn>
                        </a:cxnLst>
                        <a:rect l="0" t="0" r="r" b="b"/>
                        <a:pathLst>
                          <a:path w="336" h="456">
                            <a:moveTo>
                              <a:pt x="0" y="0"/>
                            </a:moveTo>
                            <a:lnTo>
                              <a:pt x="13" y="2"/>
                            </a:lnTo>
                            <a:lnTo>
                              <a:pt x="31" y="6"/>
                            </a:lnTo>
                            <a:lnTo>
                              <a:pt x="47" y="10"/>
                            </a:lnTo>
                            <a:lnTo>
                              <a:pt x="61" y="16"/>
                            </a:lnTo>
                            <a:lnTo>
                              <a:pt x="73" y="24"/>
                            </a:lnTo>
                            <a:lnTo>
                              <a:pt x="85" y="33"/>
                            </a:lnTo>
                            <a:lnTo>
                              <a:pt x="95" y="41"/>
                            </a:lnTo>
                            <a:lnTo>
                              <a:pt x="103" y="51"/>
                            </a:lnTo>
                            <a:lnTo>
                              <a:pt x="111" y="64"/>
                            </a:lnTo>
                            <a:lnTo>
                              <a:pt x="117" y="75"/>
                            </a:lnTo>
                            <a:lnTo>
                              <a:pt x="123" y="87"/>
                            </a:lnTo>
                            <a:lnTo>
                              <a:pt x="128" y="102"/>
                            </a:lnTo>
                            <a:lnTo>
                              <a:pt x="129" y="115"/>
                            </a:lnTo>
                            <a:lnTo>
                              <a:pt x="131" y="126"/>
                            </a:lnTo>
                            <a:lnTo>
                              <a:pt x="131" y="137"/>
                            </a:lnTo>
                            <a:lnTo>
                              <a:pt x="131" y="144"/>
                            </a:lnTo>
                            <a:lnTo>
                              <a:pt x="130" y="153"/>
                            </a:lnTo>
                            <a:lnTo>
                              <a:pt x="189" y="153"/>
                            </a:lnTo>
                            <a:lnTo>
                              <a:pt x="203" y="153"/>
                            </a:lnTo>
                            <a:lnTo>
                              <a:pt x="217" y="155"/>
                            </a:lnTo>
                            <a:lnTo>
                              <a:pt x="229" y="159"/>
                            </a:lnTo>
                            <a:lnTo>
                              <a:pt x="244" y="164"/>
                            </a:lnTo>
                            <a:lnTo>
                              <a:pt x="262" y="171"/>
                            </a:lnTo>
                            <a:lnTo>
                              <a:pt x="274" y="178"/>
                            </a:lnTo>
                            <a:lnTo>
                              <a:pt x="286" y="187"/>
                            </a:lnTo>
                            <a:lnTo>
                              <a:pt x="297" y="199"/>
                            </a:lnTo>
                            <a:lnTo>
                              <a:pt x="311" y="210"/>
                            </a:lnTo>
                            <a:lnTo>
                              <a:pt x="320" y="223"/>
                            </a:lnTo>
                            <a:lnTo>
                              <a:pt x="325" y="236"/>
                            </a:lnTo>
                            <a:lnTo>
                              <a:pt x="330" y="250"/>
                            </a:lnTo>
                            <a:lnTo>
                              <a:pt x="333" y="260"/>
                            </a:lnTo>
                            <a:lnTo>
                              <a:pt x="335" y="270"/>
                            </a:lnTo>
                            <a:lnTo>
                              <a:pt x="336" y="285"/>
                            </a:lnTo>
                            <a:lnTo>
                              <a:pt x="336" y="456"/>
                            </a:lnTo>
                            <a:lnTo>
                              <a:pt x="280" y="456"/>
                            </a:lnTo>
                            <a:lnTo>
                              <a:pt x="280" y="286"/>
                            </a:lnTo>
                            <a:lnTo>
                              <a:pt x="279" y="275"/>
                            </a:lnTo>
                            <a:lnTo>
                              <a:pt x="277" y="265"/>
                            </a:lnTo>
                            <a:lnTo>
                              <a:pt x="274" y="257"/>
                            </a:lnTo>
                            <a:lnTo>
                              <a:pt x="273" y="250"/>
                            </a:lnTo>
                            <a:lnTo>
                              <a:pt x="266" y="240"/>
                            </a:lnTo>
                            <a:lnTo>
                              <a:pt x="259" y="233"/>
                            </a:lnTo>
                            <a:lnTo>
                              <a:pt x="255" y="228"/>
                            </a:lnTo>
                            <a:lnTo>
                              <a:pt x="243" y="221"/>
                            </a:lnTo>
                            <a:lnTo>
                              <a:pt x="235" y="216"/>
                            </a:lnTo>
                            <a:lnTo>
                              <a:pt x="228" y="212"/>
                            </a:lnTo>
                            <a:lnTo>
                              <a:pt x="220" y="209"/>
                            </a:lnTo>
                            <a:lnTo>
                              <a:pt x="212" y="208"/>
                            </a:lnTo>
                            <a:lnTo>
                              <a:pt x="200" y="206"/>
                            </a:lnTo>
                            <a:lnTo>
                              <a:pt x="191" y="204"/>
                            </a:lnTo>
                            <a:lnTo>
                              <a:pt x="49" y="204"/>
                            </a:lnTo>
                            <a:lnTo>
                              <a:pt x="58" y="195"/>
                            </a:lnTo>
                            <a:lnTo>
                              <a:pt x="64" y="186"/>
                            </a:lnTo>
                            <a:lnTo>
                              <a:pt x="69" y="180"/>
                            </a:lnTo>
                            <a:lnTo>
                              <a:pt x="73" y="172"/>
                            </a:lnTo>
                            <a:lnTo>
                              <a:pt x="78" y="162"/>
                            </a:lnTo>
                            <a:lnTo>
                              <a:pt x="80" y="150"/>
                            </a:lnTo>
                            <a:lnTo>
                              <a:pt x="81" y="139"/>
                            </a:lnTo>
                            <a:lnTo>
                              <a:pt x="81" y="128"/>
                            </a:lnTo>
                            <a:lnTo>
                              <a:pt x="78" y="115"/>
                            </a:lnTo>
                            <a:lnTo>
                              <a:pt x="74" y="102"/>
                            </a:lnTo>
                            <a:lnTo>
                              <a:pt x="70" y="92"/>
                            </a:lnTo>
                            <a:lnTo>
                              <a:pt x="63" y="83"/>
                            </a:lnTo>
                            <a:lnTo>
                              <a:pt x="53" y="72"/>
                            </a:lnTo>
                            <a:lnTo>
                              <a:pt x="40" y="62"/>
                            </a:lnTo>
                            <a:lnTo>
                              <a:pt x="31" y="58"/>
                            </a:lnTo>
                            <a:lnTo>
                              <a:pt x="19" y="53"/>
                            </a:lnTo>
                            <a:lnTo>
                              <a:pt x="8" y="51"/>
                            </a:lnTo>
                            <a:lnTo>
                              <a:pt x="0" y="51"/>
                            </a:lnTo>
                            <a:lnTo>
                              <a:pt x="0" y="0"/>
                            </a:lnTo>
                            <a:close/>
                          </a:path>
                        </a:pathLst>
                      </a:custGeom>
                      <a:solidFill>
                        <a:srgbClr val="000000"/>
                      </a:solidFill>
                      <a:ln w="9525">
                        <a:noFill/>
                        <a:round/>
                        <a:headEnd/>
                        <a:tailEnd/>
                      </a:ln>
                      <a:effectLst>
                        <a:outerShdw dist="25400" dir="10800000" algn="ctr" rotWithShape="0">
                          <a:srgbClr val="B2B2B2"/>
                        </a:outerShdw>
                      </a:effectLst>
                    </p:spPr>
                    <p:txBody>
                      <a:bodyPr/>
                      <a:lstStyle/>
                      <a:p>
                        <a:pPr algn="ctr">
                          <a:defRPr/>
                        </a:pPr>
                        <a:endParaRPr lang="en-US">
                          <a:latin typeface="+mj-lt"/>
                        </a:endParaRPr>
                      </a:p>
                    </p:txBody>
                  </p:sp>
                  <p:sp>
                    <p:nvSpPr>
                      <p:cNvPr id="68646" name="Freeform 38"/>
                      <p:cNvSpPr>
                        <a:spLocks/>
                      </p:cNvSpPr>
                      <p:nvPr/>
                    </p:nvSpPr>
                    <p:spPr bwMode="auto">
                      <a:xfrm>
                        <a:off x="4822" y="3171"/>
                        <a:ext cx="168" cy="158"/>
                      </a:xfrm>
                      <a:custGeom>
                        <a:avLst/>
                        <a:gdLst/>
                        <a:ahLst/>
                        <a:cxnLst>
                          <a:cxn ang="0">
                            <a:pos x="138" y="50"/>
                          </a:cxn>
                          <a:cxn ang="0">
                            <a:pos x="115" y="52"/>
                          </a:cxn>
                          <a:cxn ang="0">
                            <a:pos x="96" y="58"/>
                          </a:cxn>
                          <a:cxn ang="0">
                            <a:pos x="78" y="70"/>
                          </a:cxn>
                          <a:cxn ang="0">
                            <a:pos x="65" y="83"/>
                          </a:cxn>
                          <a:cxn ang="0">
                            <a:pos x="55" y="100"/>
                          </a:cxn>
                          <a:cxn ang="0">
                            <a:pos x="50" y="115"/>
                          </a:cxn>
                          <a:cxn ang="0">
                            <a:pos x="48" y="136"/>
                          </a:cxn>
                          <a:cxn ang="0">
                            <a:pos x="49" y="155"/>
                          </a:cxn>
                          <a:cxn ang="0">
                            <a:pos x="55" y="173"/>
                          </a:cxn>
                          <a:cxn ang="0">
                            <a:pos x="65" y="188"/>
                          </a:cxn>
                          <a:cxn ang="0">
                            <a:pos x="76" y="199"/>
                          </a:cxn>
                          <a:cxn ang="0">
                            <a:pos x="91" y="209"/>
                          </a:cxn>
                          <a:cxn ang="0">
                            <a:pos x="109" y="217"/>
                          </a:cxn>
                          <a:cxn ang="0">
                            <a:pos x="130" y="220"/>
                          </a:cxn>
                          <a:cxn ang="0">
                            <a:pos x="205" y="221"/>
                          </a:cxn>
                          <a:cxn ang="0">
                            <a:pos x="200" y="235"/>
                          </a:cxn>
                          <a:cxn ang="0">
                            <a:pos x="200" y="248"/>
                          </a:cxn>
                          <a:cxn ang="0">
                            <a:pos x="202" y="264"/>
                          </a:cxn>
                          <a:cxn ang="0">
                            <a:pos x="210" y="278"/>
                          </a:cxn>
                          <a:cxn ang="0">
                            <a:pos x="228" y="289"/>
                          </a:cxn>
                          <a:cxn ang="0">
                            <a:pos x="429" y="289"/>
                          </a:cxn>
                          <a:cxn ang="0">
                            <a:pos x="449" y="293"/>
                          </a:cxn>
                          <a:cxn ang="0">
                            <a:pos x="463" y="296"/>
                          </a:cxn>
                          <a:cxn ang="0">
                            <a:pos x="475" y="304"/>
                          </a:cxn>
                          <a:cxn ang="0">
                            <a:pos x="486" y="316"/>
                          </a:cxn>
                          <a:cxn ang="0">
                            <a:pos x="497" y="332"/>
                          </a:cxn>
                          <a:cxn ang="0">
                            <a:pos x="504" y="350"/>
                          </a:cxn>
                          <a:cxn ang="0">
                            <a:pos x="507" y="367"/>
                          </a:cxn>
                          <a:cxn ang="0">
                            <a:pos x="454" y="474"/>
                          </a:cxn>
                          <a:cxn ang="0">
                            <a:pos x="453" y="362"/>
                          </a:cxn>
                          <a:cxn ang="0">
                            <a:pos x="449" y="350"/>
                          </a:cxn>
                          <a:cxn ang="0">
                            <a:pos x="440" y="344"/>
                          </a:cxn>
                          <a:cxn ang="0">
                            <a:pos x="429" y="340"/>
                          </a:cxn>
                          <a:cxn ang="0">
                            <a:pos x="420" y="339"/>
                          </a:cxn>
                          <a:cxn ang="0">
                            <a:pos x="223" y="339"/>
                          </a:cxn>
                          <a:cxn ang="0">
                            <a:pos x="198" y="332"/>
                          </a:cxn>
                          <a:cxn ang="0">
                            <a:pos x="177" y="319"/>
                          </a:cxn>
                          <a:cxn ang="0">
                            <a:pos x="168" y="309"/>
                          </a:cxn>
                          <a:cxn ang="0">
                            <a:pos x="161" y="295"/>
                          </a:cxn>
                          <a:cxn ang="0">
                            <a:pos x="155" y="278"/>
                          </a:cxn>
                          <a:cxn ang="0">
                            <a:pos x="141" y="271"/>
                          </a:cxn>
                          <a:cxn ang="0">
                            <a:pos x="121" y="271"/>
                          </a:cxn>
                          <a:cxn ang="0">
                            <a:pos x="100" y="268"/>
                          </a:cxn>
                          <a:cxn ang="0">
                            <a:pos x="79" y="261"/>
                          </a:cxn>
                          <a:cxn ang="0">
                            <a:pos x="64" y="253"/>
                          </a:cxn>
                          <a:cxn ang="0">
                            <a:pos x="48" y="241"/>
                          </a:cxn>
                          <a:cxn ang="0">
                            <a:pos x="32" y="226"/>
                          </a:cxn>
                          <a:cxn ang="0">
                            <a:pos x="21" y="210"/>
                          </a:cxn>
                          <a:cxn ang="0">
                            <a:pos x="14" y="196"/>
                          </a:cxn>
                          <a:cxn ang="0">
                            <a:pos x="6" y="177"/>
                          </a:cxn>
                          <a:cxn ang="0">
                            <a:pos x="2" y="161"/>
                          </a:cxn>
                          <a:cxn ang="0">
                            <a:pos x="0" y="144"/>
                          </a:cxn>
                          <a:cxn ang="0">
                            <a:pos x="1" y="123"/>
                          </a:cxn>
                          <a:cxn ang="0">
                            <a:pos x="5" y="103"/>
                          </a:cxn>
                          <a:cxn ang="0">
                            <a:pos x="9" y="85"/>
                          </a:cxn>
                          <a:cxn ang="0">
                            <a:pos x="21" y="64"/>
                          </a:cxn>
                          <a:cxn ang="0">
                            <a:pos x="33" y="46"/>
                          </a:cxn>
                          <a:cxn ang="0">
                            <a:pos x="52" y="29"/>
                          </a:cxn>
                          <a:cxn ang="0">
                            <a:pos x="68" y="18"/>
                          </a:cxn>
                          <a:cxn ang="0">
                            <a:pos x="86" y="10"/>
                          </a:cxn>
                          <a:cxn ang="0">
                            <a:pos x="110" y="3"/>
                          </a:cxn>
                          <a:cxn ang="0">
                            <a:pos x="138" y="0"/>
                          </a:cxn>
                        </a:cxnLst>
                        <a:rect l="0" t="0" r="r" b="b"/>
                        <a:pathLst>
                          <a:path w="507" h="474">
                            <a:moveTo>
                              <a:pt x="138" y="0"/>
                            </a:moveTo>
                            <a:lnTo>
                              <a:pt x="138" y="50"/>
                            </a:lnTo>
                            <a:lnTo>
                              <a:pt x="130" y="50"/>
                            </a:lnTo>
                            <a:lnTo>
                              <a:pt x="115" y="52"/>
                            </a:lnTo>
                            <a:lnTo>
                              <a:pt x="105" y="55"/>
                            </a:lnTo>
                            <a:lnTo>
                              <a:pt x="96" y="58"/>
                            </a:lnTo>
                            <a:lnTo>
                              <a:pt x="83" y="65"/>
                            </a:lnTo>
                            <a:lnTo>
                              <a:pt x="78" y="70"/>
                            </a:lnTo>
                            <a:lnTo>
                              <a:pt x="71" y="75"/>
                            </a:lnTo>
                            <a:lnTo>
                              <a:pt x="65" y="83"/>
                            </a:lnTo>
                            <a:lnTo>
                              <a:pt x="60" y="91"/>
                            </a:lnTo>
                            <a:lnTo>
                              <a:pt x="55" y="100"/>
                            </a:lnTo>
                            <a:lnTo>
                              <a:pt x="52" y="108"/>
                            </a:lnTo>
                            <a:lnTo>
                              <a:pt x="50" y="115"/>
                            </a:lnTo>
                            <a:lnTo>
                              <a:pt x="49" y="126"/>
                            </a:lnTo>
                            <a:lnTo>
                              <a:pt x="48" y="136"/>
                            </a:lnTo>
                            <a:lnTo>
                              <a:pt x="48" y="145"/>
                            </a:lnTo>
                            <a:lnTo>
                              <a:pt x="49" y="155"/>
                            </a:lnTo>
                            <a:lnTo>
                              <a:pt x="52" y="164"/>
                            </a:lnTo>
                            <a:lnTo>
                              <a:pt x="55" y="173"/>
                            </a:lnTo>
                            <a:lnTo>
                              <a:pt x="60" y="181"/>
                            </a:lnTo>
                            <a:lnTo>
                              <a:pt x="65" y="188"/>
                            </a:lnTo>
                            <a:lnTo>
                              <a:pt x="71" y="194"/>
                            </a:lnTo>
                            <a:lnTo>
                              <a:pt x="76" y="199"/>
                            </a:lnTo>
                            <a:lnTo>
                              <a:pt x="83" y="204"/>
                            </a:lnTo>
                            <a:lnTo>
                              <a:pt x="91" y="209"/>
                            </a:lnTo>
                            <a:lnTo>
                              <a:pt x="99" y="213"/>
                            </a:lnTo>
                            <a:lnTo>
                              <a:pt x="109" y="217"/>
                            </a:lnTo>
                            <a:lnTo>
                              <a:pt x="118" y="219"/>
                            </a:lnTo>
                            <a:lnTo>
                              <a:pt x="130" y="220"/>
                            </a:lnTo>
                            <a:lnTo>
                              <a:pt x="139" y="221"/>
                            </a:lnTo>
                            <a:lnTo>
                              <a:pt x="205" y="221"/>
                            </a:lnTo>
                            <a:lnTo>
                              <a:pt x="202" y="227"/>
                            </a:lnTo>
                            <a:lnTo>
                              <a:pt x="200" y="235"/>
                            </a:lnTo>
                            <a:lnTo>
                              <a:pt x="200" y="241"/>
                            </a:lnTo>
                            <a:lnTo>
                              <a:pt x="200" y="248"/>
                            </a:lnTo>
                            <a:lnTo>
                              <a:pt x="200" y="255"/>
                            </a:lnTo>
                            <a:lnTo>
                              <a:pt x="202" y="264"/>
                            </a:lnTo>
                            <a:lnTo>
                              <a:pt x="205" y="271"/>
                            </a:lnTo>
                            <a:lnTo>
                              <a:pt x="210" y="278"/>
                            </a:lnTo>
                            <a:lnTo>
                              <a:pt x="218" y="284"/>
                            </a:lnTo>
                            <a:lnTo>
                              <a:pt x="228" y="289"/>
                            </a:lnTo>
                            <a:lnTo>
                              <a:pt x="419" y="289"/>
                            </a:lnTo>
                            <a:lnTo>
                              <a:pt x="429" y="289"/>
                            </a:lnTo>
                            <a:lnTo>
                              <a:pt x="441" y="291"/>
                            </a:lnTo>
                            <a:lnTo>
                              <a:pt x="449" y="293"/>
                            </a:lnTo>
                            <a:lnTo>
                              <a:pt x="455" y="293"/>
                            </a:lnTo>
                            <a:lnTo>
                              <a:pt x="463" y="296"/>
                            </a:lnTo>
                            <a:lnTo>
                              <a:pt x="470" y="301"/>
                            </a:lnTo>
                            <a:lnTo>
                              <a:pt x="475" y="304"/>
                            </a:lnTo>
                            <a:lnTo>
                              <a:pt x="481" y="309"/>
                            </a:lnTo>
                            <a:lnTo>
                              <a:pt x="486" y="316"/>
                            </a:lnTo>
                            <a:lnTo>
                              <a:pt x="493" y="325"/>
                            </a:lnTo>
                            <a:lnTo>
                              <a:pt x="497" y="332"/>
                            </a:lnTo>
                            <a:lnTo>
                              <a:pt x="501" y="340"/>
                            </a:lnTo>
                            <a:lnTo>
                              <a:pt x="504" y="350"/>
                            </a:lnTo>
                            <a:lnTo>
                              <a:pt x="506" y="359"/>
                            </a:lnTo>
                            <a:lnTo>
                              <a:pt x="507" y="367"/>
                            </a:lnTo>
                            <a:lnTo>
                              <a:pt x="507" y="474"/>
                            </a:lnTo>
                            <a:lnTo>
                              <a:pt x="454" y="474"/>
                            </a:lnTo>
                            <a:lnTo>
                              <a:pt x="454" y="369"/>
                            </a:lnTo>
                            <a:lnTo>
                              <a:pt x="453" y="362"/>
                            </a:lnTo>
                            <a:lnTo>
                              <a:pt x="452" y="354"/>
                            </a:lnTo>
                            <a:lnTo>
                              <a:pt x="449" y="350"/>
                            </a:lnTo>
                            <a:lnTo>
                              <a:pt x="445" y="347"/>
                            </a:lnTo>
                            <a:lnTo>
                              <a:pt x="440" y="344"/>
                            </a:lnTo>
                            <a:lnTo>
                              <a:pt x="435" y="341"/>
                            </a:lnTo>
                            <a:lnTo>
                              <a:pt x="429" y="340"/>
                            </a:lnTo>
                            <a:lnTo>
                              <a:pt x="423" y="339"/>
                            </a:lnTo>
                            <a:lnTo>
                              <a:pt x="420" y="339"/>
                            </a:lnTo>
                            <a:lnTo>
                              <a:pt x="236" y="339"/>
                            </a:lnTo>
                            <a:lnTo>
                              <a:pt x="223" y="339"/>
                            </a:lnTo>
                            <a:lnTo>
                              <a:pt x="204" y="336"/>
                            </a:lnTo>
                            <a:lnTo>
                              <a:pt x="198" y="332"/>
                            </a:lnTo>
                            <a:lnTo>
                              <a:pt x="187" y="327"/>
                            </a:lnTo>
                            <a:lnTo>
                              <a:pt x="177" y="319"/>
                            </a:lnTo>
                            <a:lnTo>
                              <a:pt x="174" y="315"/>
                            </a:lnTo>
                            <a:lnTo>
                              <a:pt x="168" y="309"/>
                            </a:lnTo>
                            <a:lnTo>
                              <a:pt x="164" y="303"/>
                            </a:lnTo>
                            <a:lnTo>
                              <a:pt x="161" y="295"/>
                            </a:lnTo>
                            <a:lnTo>
                              <a:pt x="157" y="286"/>
                            </a:lnTo>
                            <a:lnTo>
                              <a:pt x="155" y="278"/>
                            </a:lnTo>
                            <a:lnTo>
                              <a:pt x="152" y="271"/>
                            </a:lnTo>
                            <a:lnTo>
                              <a:pt x="141" y="271"/>
                            </a:lnTo>
                            <a:lnTo>
                              <a:pt x="132" y="271"/>
                            </a:lnTo>
                            <a:lnTo>
                              <a:pt x="121" y="271"/>
                            </a:lnTo>
                            <a:lnTo>
                              <a:pt x="111" y="271"/>
                            </a:lnTo>
                            <a:lnTo>
                              <a:pt x="100" y="268"/>
                            </a:lnTo>
                            <a:lnTo>
                              <a:pt x="91" y="265"/>
                            </a:lnTo>
                            <a:lnTo>
                              <a:pt x="79" y="261"/>
                            </a:lnTo>
                            <a:lnTo>
                              <a:pt x="71" y="257"/>
                            </a:lnTo>
                            <a:lnTo>
                              <a:pt x="64" y="253"/>
                            </a:lnTo>
                            <a:lnTo>
                              <a:pt x="56" y="248"/>
                            </a:lnTo>
                            <a:lnTo>
                              <a:pt x="48" y="241"/>
                            </a:lnTo>
                            <a:lnTo>
                              <a:pt x="39" y="233"/>
                            </a:lnTo>
                            <a:lnTo>
                              <a:pt x="32" y="226"/>
                            </a:lnTo>
                            <a:lnTo>
                              <a:pt x="27" y="219"/>
                            </a:lnTo>
                            <a:lnTo>
                              <a:pt x="21" y="210"/>
                            </a:lnTo>
                            <a:lnTo>
                              <a:pt x="16" y="202"/>
                            </a:lnTo>
                            <a:lnTo>
                              <a:pt x="14" y="196"/>
                            </a:lnTo>
                            <a:lnTo>
                              <a:pt x="9" y="188"/>
                            </a:lnTo>
                            <a:lnTo>
                              <a:pt x="6" y="177"/>
                            </a:lnTo>
                            <a:lnTo>
                              <a:pt x="4" y="169"/>
                            </a:lnTo>
                            <a:lnTo>
                              <a:pt x="2" y="161"/>
                            </a:lnTo>
                            <a:lnTo>
                              <a:pt x="1" y="152"/>
                            </a:lnTo>
                            <a:lnTo>
                              <a:pt x="0" y="144"/>
                            </a:lnTo>
                            <a:lnTo>
                              <a:pt x="0" y="135"/>
                            </a:lnTo>
                            <a:lnTo>
                              <a:pt x="1" y="123"/>
                            </a:lnTo>
                            <a:lnTo>
                              <a:pt x="2" y="112"/>
                            </a:lnTo>
                            <a:lnTo>
                              <a:pt x="5" y="103"/>
                            </a:lnTo>
                            <a:lnTo>
                              <a:pt x="7" y="93"/>
                            </a:lnTo>
                            <a:lnTo>
                              <a:pt x="9" y="85"/>
                            </a:lnTo>
                            <a:lnTo>
                              <a:pt x="15" y="75"/>
                            </a:lnTo>
                            <a:lnTo>
                              <a:pt x="21" y="64"/>
                            </a:lnTo>
                            <a:lnTo>
                              <a:pt x="27" y="54"/>
                            </a:lnTo>
                            <a:lnTo>
                              <a:pt x="33" y="46"/>
                            </a:lnTo>
                            <a:lnTo>
                              <a:pt x="41" y="38"/>
                            </a:lnTo>
                            <a:lnTo>
                              <a:pt x="52" y="29"/>
                            </a:lnTo>
                            <a:lnTo>
                              <a:pt x="60" y="24"/>
                            </a:lnTo>
                            <a:lnTo>
                              <a:pt x="68" y="18"/>
                            </a:lnTo>
                            <a:lnTo>
                              <a:pt x="77" y="14"/>
                            </a:lnTo>
                            <a:lnTo>
                              <a:pt x="86" y="10"/>
                            </a:lnTo>
                            <a:lnTo>
                              <a:pt x="99" y="5"/>
                            </a:lnTo>
                            <a:lnTo>
                              <a:pt x="110" y="3"/>
                            </a:lnTo>
                            <a:lnTo>
                              <a:pt x="123" y="1"/>
                            </a:lnTo>
                            <a:lnTo>
                              <a:pt x="138" y="0"/>
                            </a:lnTo>
                            <a:close/>
                          </a:path>
                        </a:pathLst>
                      </a:custGeom>
                      <a:solidFill>
                        <a:srgbClr val="000000"/>
                      </a:solidFill>
                      <a:ln w="9525">
                        <a:noFill/>
                        <a:round/>
                        <a:headEnd/>
                        <a:tailEnd/>
                      </a:ln>
                      <a:effectLst>
                        <a:outerShdw dist="25400" algn="ctr" rotWithShape="0">
                          <a:srgbClr val="B2B2B2"/>
                        </a:outerShdw>
                      </a:effectLst>
                    </p:spPr>
                    <p:txBody>
                      <a:bodyPr/>
                      <a:lstStyle/>
                      <a:p>
                        <a:pPr algn="ctr">
                          <a:defRPr/>
                        </a:pPr>
                        <a:endParaRPr lang="en-US">
                          <a:latin typeface="+mj-lt"/>
                        </a:endParaRPr>
                      </a:p>
                    </p:txBody>
                  </p:sp>
                </p:grpSp>
              </p:grpSp>
            </p:grpSp>
          </p:grpSp>
          <p:grpSp>
            <p:nvGrpSpPr>
              <p:cNvPr id="5177" name="Group 75"/>
              <p:cNvGrpSpPr>
                <a:grpSpLocks/>
              </p:cNvGrpSpPr>
              <p:nvPr/>
            </p:nvGrpSpPr>
            <p:grpSpPr bwMode="auto">
              <a:xfrm>
                <a:off x="2447" y="3339"/>
                <a:ext cx="864" cy="921"/>
                <a:chOff x="2447" y="3339"/>
                <a:chExt cx="864" cy="921"/>
              </a:xfrm>
            </p:grpSpPr>
            <p:sp>
              <p:nvSpPr>
                <p:cNvPr id="5190" name="Text Box 40"/>
                <p:cNvSpPr txBox="1">
                  <a:spLocks noChangeArrowheads="1"/>
                </p:cNvSpPr>
                <p:nvPr/>
              </p:nvSpPr>
              <p:spPr bwMode="auto">
                <a:xfrm>
                  <a:off x="2447" y="4030"/>
                  <a:ext cx="864" cy="230"/>
                </a:xfrm>
                <a:prstGeom prst="rect">
                  <a:avLst/>
                </a:prstGeom>
                <a:noFill/>
                <a:ln w="12700">
                  <a:noFill/>
                  <a:miter lim="800000"/>
                  <a:headEnd/>
                  <a:tailEnd/>
                </a:ln>
              </p:spPr>
              <p:txBody>
                <a:bodyPr wrap="none" anchor="ctr" anchorCtr="1"/>
                <a:lstStyle/>
                <a:p>
                  <a:pPr algn="ctr" eaLnBrk="0" hangingPunct="0"/>
                  <a:r>
                    <a:rPr lang="en-US" sz="1800" b="1">
                      <a:latin typeface="+mj-lt"/>
                    </a:rPr>
                    <a:t>Parking</a:t>
                  </a:r>
                </a:p>
              </p:txBody>
            </p:sp>
            <p:grpSp>
              <p:nvGrpSpPr>
                <p:cNvPr id="5191" name="Group 41"/>
                <p:cNvGrpSpPr>
                  <a:grpSpLocks/>
                </p:cNvGrpSpPr>
                <p:nvPr/>
              </p:nvGrpSpPr>
              <p:grpSpPr bwMode="auto">
                <a:xfrm>
                  <a:off x="2532" y="3339"/>
                  <a:ext cx="691" cy="691"/>
                  <a:chOff x="2544" y="3017"/>
                  <a:chExt cx="681" cy="679"/>
                </a:xfrm>
              </p:grpSpPr>
              <p:sp>
                <p:nvSpPr>
                  <p:cNvPr id="5192" name="AutoShape 42"/>
                  <p:cNvSpPr>
                    <a:spLocks noChangeArrowheads="1"/>
                  </p:cNvSpPr>
                  <p:nvPr/>
                </p:nvSpPr>
                <p:spPr bwMode="auto">
                  <a:xfrm>
                    <a:off x="2544" y="3017"/>
                    <a:ext cx="681" cy="679"/>
                  </a:xfrm>
                  <a:prstGeom prst="roundRect">
                    <a:avLst>
                      <a:gd name="adj" fmla="val 12440"/>
                    </a:avLst>
                  </a:prstGeom>
                  <a:solidFill>
                    <a:srgbClr val="FFFFFF"/>
                  </a:solidFill>
                  <a:ln w="25400">
                    <a:solidFill>
                      <a:srgbClr val="000000"/>
                    </a:solidFill>
                    <a:round/>
                    <a:headEnd/>
                    <a:tailEnd/>
                  </a:ln>
                </p:spPr>
                <p:txBody>
                  <a:bodyPr/>
                  <a:lstStyle/>
                  <a:p>
                    <a:pPr algn="ctr"/>
                    <a:endParaRPr lang="en-US">
                      <a:latin typeface="+mj-lt"/>
                    </a:endParaRPr>
                  </a:p>
                </p:txBody>
              </p:sp>
              <p:grpSp>
                <p:nvGrpSpPr>
                  <p:cNvPr id="5193" name="Group 43"/>
                  <p:cNvGrpSpPr>
                    <a:grpSpLocks/>
                  </p:cNvGrpSpPr>
                  <p:nvPr/>
                </p:nvGrpSpPr>
                <p:grpSpPr bwMode="auto">
                  <a:xfrm>
                    <a:off x="2697" y="3120"/>
                    <a:ext cx="375" cy="497"/>
                    <a:chOff x="2712" y="3093"/>
                    <a:chExt cx="375" cy="497"/>
                  </a:xfrm>
                </p:grpSpPr>
                <p:sp>
                  <p:nvSpPr>
                    <p:cNvPr id="5194" name="Freeform 44"/>
                    <p:cNvSpPr>
                      <a:spLocks/>
                    </p:cNvSpPr>
                    <p:nvPr/>
                  </p:nvSpPr>
                  <p:spPr bwMode="auto">
                    <a:xfrm>
                      <a:off x="2712" y="3093"/>
                      <a:ext cx="375" cy="497"/>
                    </a:xfrm>
                    <a:custGeom>
                      <a:avLst/>
                      <a:gdLst>
                        <a:gd name="T0" fmla="*/ 0 w 1503"/>
                        <a:gd name="T1" fmla="*/ 0 h 1989"/>
                        <a:gd name="T2" fmla="*/ 15 w 1503"/>
                        <a:gd name="T3" fmla="*/ 0 h 1989"/>
                        <a:gd name="T4" fmla="*/ 17 w 1503"/>
                        <a:gd name="T5" fmla="*/ 0 h 1989"/>
                        <a:gd name="T6" fmla="*/ 18 w 1503"/>
                        <a:gd name="T7" fmla="*/ 0 h 1989"/>
                        <a:gd name="T8" fmla="*/ 19 w 1503"/>
                        <a:gd name="T9" fmla="*/ 1 h 1989"/>
                        <a:gd name="T10" fmla="*/ 20 w 1503"/>
                        <a:gd name="T11" fmla="*/ 1 h 1989"/>
                        <a:gd name="T12" fmla="*/ 20 w 1503"/>
                        <a:gd name="T13" fmla="*/ 2 h 1989"/>
                        <a:gd name="T14" fmla="*/ 21 w 1503"/>
                        <a:gd name="T15" fmla="*/ 3 h 1989"/>
                        <a:gd name="T16" fmla="*/ 22 w 1503"/>
                        <a:gd name="T17" fmla="*/ 4 h 1989"/>
                        <a:gd name="T18" fmla="*/ 22 w 1503"/>
                        <a:gd name="T19" fmla="*/ 5 h 1989"/>
                        <a:gd name="T20" fmla="*/ 23 w 1503"/>
                        <a:gd name="T21" fmla="*/ 6 h 1989"/>
                        <a:gd name="T22" fmla="*/ 23 w 1503"/>
                        <a:gd name="T23" fmla="*/ 7 h 1989"/>
                        <a:gd name="T24" fmla="*/ 23 w 1503"/>
                        <a:gd name="T25" fmla="*/ 8 h 1989"/>
                        <a:gd name="T26" fmla="*/ 23 w 1503"/>
                        <a:gd name="T27" fmla="*/ 8 h 1989"/>
                        <a:gd name="T28" fmla="*/ 23 w 1503"/>
                        <a:gd name="T29" fmla="*/ 9 h 1989"/>
                        <a:gd name="T30" fmla="*/ 23 w 1503"/>
                        <a:gd name="T31" fmla="*/ 10 h 1989"/>
                        <a:gd name="T32" fmla="*/ 23 w 1503"/>
                        <a:gd name="T33" fmla="*/ 11 h 1989"/>
                        <a:gd name="T34" fmla="*/ 23 w 1503"/>
                        <a:gd name="T35" fmla="*/ 12 h 1989"/>
                        <a:gd name="T36" fmla="*/ 23 w 1503"/>
                        <a:gd name="T37" fmla="*/ 13 h 1989"/>
                        <a:gd name="T38" fmla="*/ 23 w 1503"/>
                        <a:gd name="T39" fmla="*/ 14 h 1989"/>
                        <a:gd name="T40" fmla="*/ 22 w 1503"/>
                        <a:gd name="T41" fmla="*/ 15 h 1989"/>
                        <a:gd name="T42" fmla="*/ 22 w 1503"/>
                        <a:gd name="T43" fmla="*/ 16 h 1989"/>
                        <a:gd name="T44" fmla="*/ 21 w 1503"/>
                        <a:gd name="T45" fmla="*/ 17 h 1989"/>
                        <a:gd name="T46" fmla="*/ 20 w 1503"/>
                        <a:gd name="T47" fmla="*/ 17 h 1989"/>
                        <a:gd name="T48" fmla="*/ 20 w 1503"/>
                        <a:gd name="T49" fmla="*/ 18 h 1989"/>
                        <a:gd name="T50" fmla="*/ 19 w 1503"/>
                        <a:gd name="T51" fmla="*/ 19 h 1989"/>
                        <a:gd name="T52" fmla="*/ 18 w 1503"/>
                        <a:gd name="T53" fmla="*/ 19 h 1989"/>
                        <a:gd name="T54" fmla="*/ 17 w 1503"/>
                        <a:gd name="T55" fmla="*/ 19 h 1989"/>
                        <a:gd name="T56" fmla="*/ 16 w 1503"/>
                        <a:gd name="T57" fmla="*/ 20 h 1989"/>
                        <a:gd name="T58" fmla="*/ 15 w 1503"/>
                        <a:gd name="T59" fmla="*/ 20 h 1989"/>
                        <a:gd name="T60" fmla="*/ 15 w 1503"/>
                        <a:gd name="T61" fmla="*/ 20 h 1989"/>
                        <a:gd name="T62" fmla="*/ 6 w 1503"/>
                        <a:gd name="T63" fmla="*/ 20 h 1989"/>
                        <a:gd name="T64" fmla="*/ 6 w 1503"/>
                        <a:gd name="T65" fmla="*/ 31 h 1989"/>
                        <a:gd name="T66" fmla="*/ 0 w 1503"/>
                        <a:gd name="T67" fmla="*/ 31 h 1989"/>
                        <a:gd name="T68" fmla="*/ 0 w 1503"/>
                        <a:gd name="T69" fmla="*/ 0 h 198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503"/>
                        <a:gd name="T106" fmla="*/ 0 h 1989"/>
                        <a:gd name="T107" fmla="*/ 1503 w 1503"/>
                        <a:gd name="T108" fmla="*/ 1989 h 198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503" h="1989">
                          <a:moveTo>
                            <a:pt x="0" y="0"/>
                          </a:moveTo>
                          <a:lnTo>
                            <a:pt x="1004" y="0"/>
                          </a:lnTo>
                          <a:lnTo>
                            <a:pt x="1082" y="12"/>
                          </a:lnTo>
                          <a:lnTo>
                            <a:pt x="1146" y="28"/>
                          </a:lnTo>
                          <a:lnTo>
                            <a:pt x="1211" y="59"/>
                          </a:lnTo>
                          <a:lnTo>
                            <a:pt x="1265" y="90"/>
                          </a:lnTo>
                          <a:lnTo>
                            <a:pt x="1316" y="133"/>
                          </a:lnTo>
                          <a:lnTo>
                            <a:pt x="1364" y="186"/>
                          </a:lnTo>
                          <a:lnTo>
                            <a:pt x="1407" y="245"/>
                          </a:lnTo>
                          <a:lnTo>
                            <a:pt x="1441" y="303"/>
                          </a:lnTo>
                          <a:lnTo>
                            <a:pt x="1473" y="379"/>
                          </a:lnTo>
                          <a:lnTo>
                            <a:pt x="1488" y="436"/>
                          </a:lnTo>
                          <a:lnTo>
                            <a:pt x="1495" y="491"/>
                          </a:lnTo>
                          <a:lnTo>
                            <a:pt x="1503" y="552"/>
                          </a:lnTo>
                          <a:lnTo>
                            <a:pt x="1503" y="603"/>
                          </a:lnTo>
                          <a:lnTo>
                            <a:pt x="1503" y="657"/>
                          </a:lnTo>
                          <a:lnTo>
                            <a:pt x="1495" y="715"/>
                          </a:lnTo>
                          <a:lnTo>
                            <a:pt x="1492" y="768"/>
                          </a:lnTo>
                          <a:lnTo>
                            <a:pt x="1479" y="829"/>
                          </a:lnTo>
                          <a:lnTo>
                            <a:pt x="1456" y="901"/>
                          </a:lnTo>
                          <a:lnTo>
                            <a:pt x="1429" y="963"/>
                          </a:lnTo>
                          <a:lnTo>
                            <a:pt x="1395" y="1027"/>
                          </a:lnTo>
                          <a:lnTo>
                            <a:pt x="1360" y="1075"/>
                          </a:lnTo>
                          <a:lnTo>
                            <a:pt x="1324" y="1118"/>
                          </a:lnTo>
                          <a:lnTo>
                            <a:pt x="1280" y="1158"/>
                          </a:lnTo>
                          <a:lnTo>
                            <a:pt x="1222" y="1196"/>
                          </a:lnTo>
                          <a:lnTo>
                            <a:pt x="1160" y="1228"/>
                          </a:lnTo>
                          <a:lnTo>
                            <a:pt x="1108" y="1248"/>
                          </a:lnTo>
                          <a:lnTo>
                            <a:pt x="1056" y="1260"/>
                          </a:lnTo>
                          <a:lnTo>
                            <a:pt x="982" y="1269"/>
                          </a:lnTo>
                          <a:lnTo>
                            <a:pt x="940" y="1273"/>
                          </a:lnTo>
                          <a:lnTo>
                            <a:pt x="401" y="1273"/>
                          </a:lnTo>
                          <a:lnTo>
                            <a:pt x="401" y="1989"/>
                          </a:lnTo>
                          <a:lnTo>
                            <a:pt x="0" y="1989"/>
                          </a:lnTo>
                          <a:lnTo>
                            <a:pt x="0" y="0"/>
                          </a:lnTo>
                          <a:close/>
                        </a:path>
                      </a:pathLst>
                    </a:custGeom>
                    <a:solidFill>
                      <a:srgbClr val="000000"/>
                    </a:solidFill>
                    <a:ln w="9525">
                      <a:noFill/>
                      <a:round/>
                      <a:headEnd/>
                      <a:tailEnd/>
                    </a:ln>
                  </p:spPr>
                  <p:txBody>
                    <a:bodyPr/>
                    <a:lstStyle/>
                    <a:p>
                      <a:pPr algn="ctr"/>
                      <a:endParaRPr lang="en-US">
                        <a:latin typeface="+mj-lt"/>
                      </a:endParaRPr>
                    </a:p>
                  </p:txBody>
                </p:sp>
                <p:sp>
                  <p:nvSpPr>
                    <p:cNvPr id="5195" name="Freeform 45"/>
                    <p:cNvSpPr>
                      <a:spLocks/>
                    </p:cNvSpPr>
                    <p:nvPr/>
                  </p:nvSpPr>
                  <p:spPr bwMode="auto">
                    <a:xfrm>
                      <a:off x="2812" y="3175"/>
                      <a:ext cx="175" cy="142"/>
                    </a:xfrm>
                    <a:custGeom>
                      <a:avLst/>
                      <a:gdLst>
                        <a:gd name="T0" fmla="*/ 0 w 702"/>
                        <a:gd name="T1" fmla="*/ 0 h 569"/>
                        <a:gd name="T2" fmla="*/ 0 w 702"/>
                        <a:gd name="T3" fmla="*/ 9 h 569"/>
                        <a:gd name="T4" fmla="*/ 8 w 702"/>
                        <a:gd name="T5" fmla="*/ 9 h 569"/>
                        <a:gd name="T6" fmla="*/ 8 w 702"/>
                        <a:gd name="T7" fmla="*/ 9 h 569"/>
                        <a:gd name="T8" fmla="*/ 8 w 702"/>
                        <a:gd name="T9" fmla="*/ 9 h 569"/>
                        <a:gd name="T10" fmla="*/ 9 w 702"/>
                        <a:gd name="T11" fmla="*/ 9 h 569"/>
                        <a:gd name="T12" fmla="*/ 9 w 702"/>
                        <a:gd name="T13" fmla="*/ 8 h 569"/>
                        <a:gd name="T14" fmla="*/ 9 w 702"/>
                        <a:gd name="T15" fmla="*/ 8 h 569"/>
                        <a:gd name="T16" fmla="*/ 10 w 702"/>
                        <a:gd name="T17" fmla="*/ 8 h 569"/>
                        <a:gd name="T18" fmla="*/ 10 w 702"/>
                        <a:gd name="T19" fmla="*/ 7 h 569"/>
                        <a:gd name="T20" fmla="*/ 10 w 702"/>
                        <a:gd name="T21" fmla="*/ 7 h 569"/>
                        <a:gd name="T22" fmla="*/ 10 w 702"/>
                        <a:gd name="T23" fmla="*/ 7 h 569"/>
                        <a:gd name="T24" fmla="*/ 10 w 702"/>
                        <a:gd name="T25" fmla="*/ 6 h 569"/>
                        <a:gd name="T26" fmla="*/ 11 w 702"/>
                        <a:gd name="T27" fmla="*/ 6 h 569"/>
                        <a:gd name="T28" fmla="*/ 11 w 702"/>
                        <a:gd name="T29" fmla="*/ 6 h 569"/>
                        <a:gd name="T30" fmla="*/ 11 w 702"/>
                        <a:gd name="T31" fmla="*/ 5 h 569"/>
                        <a:gd name="T32" fmla="*/ 11 w 702"/>
                        <a:gd name="T33" fmla="*/ 5 h 569"/>
                        <a:gd name="T34" fmla="*/ 11 w 702"/>
                        <a:gd name="T35" fmla="*/ 4 h 569"/>
                        <a:gd name="T36" fmla="*/ 11 w 702"/>
                        <a:gd name="T37" fmla="*/ 4 h 569"/>
                        <a:gd name="T38" fmla="*/ 11 w 702"/>
                        <a:gd name="T39" fmla="*/ 3 h 569"/>
                        <a:gd name="T40" fmla="*/ 11 w 702"/>
                        <a:gd name="T41" fmla="*/ 3 h 569"/>
                        <a:gd name="T42" fmla="*/ 10 w 702"/>
                        <a:gd name="T43" fmla="*/ 3 h 569"/>
                        <a:gd name="T44" fmla="*/ 10 w 702"/>
                        <a:gd name="T45" fmla="*/ 2 h 569"/>
                        <a:gd name="T46" fmla="*/ 10 w 702"/>
                        <a:gd name="T47" fmla="*/ 2 h 569"/>
                        <a:gd name="T48" fmla="*/ 10 w 702"/>
                        <a:gd name="T49" fmla="*/ 1 h 569"/>
                        <a:gd name="T50" fmla="*/ 10 w 702"/>
                        <a:gd name="T51" fmla="*/ 1 h 569"/>
                        <a:gd name="T52" fmla="*/ 9 w 702"/>
                        <a:gd name="T53" fmla="*/ 1 h 569"/>
                        <a:gd name="T54" fmla="*/ 9 w 702"/>
                        <a:gd name="T55" fmla="*/ 1 h 569"/>
                        <a:gd name="T56" fmla="*/ 9 w 702"/>
                        <a:gd name="T57" fmla="*/ 0 h 569"/>
                        <a:gd name="T58" fmla="*/ 8 w 702"/>
                        <a:gd name="T59" fmla="*/ 0 h 569"/>
                        <a:gd name="T60" fmla="*/ 8 w 702"/>
                        <a:gd name="T61" fmla="*/ 0 h 569"/>
                        <a:gd name="T62" fmla="*/ 8 w 702"/>
                        <a:gd name="T63" fmla="*/ 0 h 569"/>
                        <a:gd name="T64" fmla="*/ 7 w 702"/>
                        <a:gd name="T65" fmla="*/ 0 h 569"/>
                        <a:gd name="T66" fmla="*/ 0 w 702"/>
                        <a:gd name="T67" fmla="*/ 0 h 56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02"/>
                        <a:gd name="T103" fmla="*/ 0 h 569"/>
                        <a:gd name="T104" fmla="*/ 702 w 702"/>
                        <a:gd name="T105" fmla="*/ 569 h 56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02" h="569">
                          <a:moveTo>
                            <a:pt x="0" y="0"/>
                          </a:moveTo>
                          <a:lnTo>
                            <a:pt x="0" y="569"/>
                          </a:lnTo>
                          <a:lnTo>
                            <a:pt x="492" y="569"/>
                          </a:lnTo>
                          <a:lnTo>
                            <a:pt x="515" y="568"/>
                          </a:lnTo>
                          <a:lnTo>
                            <a:pt x="539" y="563"/>
                          </a:lnTo>
                          <a:lnTo>
                            <a:pt x="558" y="556"/>
                          </a:lnTo>
                          <a:lnTo>
                            <a:pt x="581" y="543"/>
                          </a:lnTo>
                          <a:lnTo>
                            <a:pt x="605" y="527"/>
                          </a:lnTo>
                          <a:lnTo>
                            <a:pt x="627" y="509"/>
                          </a:lnTo>
                          <a:lnTo>
                            <a:pt x="647" y="484"/>
                          </a:lnTo>
                          <a:lnTo>
                            <a:pt x="659" y="465"/>
                          </a:lnTo>
                          <a:lnTo>
                            <a:pt x="670" y="441"/>
                          </a:lnTo>
                          <a:lnTo>
                            <a:pt x="681" y="419"/>
                          </a:lnTo>
                          <a:lnTo>
                            <a:pt x="689" y="392"/>
                          </a:lnTo>
                          <a:lnTo>
                            <a:pt x="695" y="367"/>
                          </a:lnTo>
                          <a:lnTo>
                            <a:pt x="697" y="339"/>
                          </a:lnTo>
                          <a:lnTo>
                            <a:pt x="701" y="310"/>
                          </a:lnTo>
                          <a:lnTo>
                            <a:pt x="702" y="283"/>
                          </a:lnTo>
                          <a:lnTo>
                            <a:pt x="701" y="257"/>
                          </a:lnTo>
                          <a:lnTo>
                            <a:pt x="697" y="226"/>
                          </a:lnTo>
                          <a:lnTo>
                            <a:pt x="690" y="198"/>
                          </a:lnTo>
                          <a:lnTo>
                            <a:pt x="682" y="171"/>
                          </a:lnTo>
                          <a:lnTo>
                            <a:pt x="670" y="146"/>
                          </a:lnTo>
                          <a:lnTo>
                            <a:pt x="659" y="126"/>
                          </a:lnTo>
                          <a:lnTo>
                            <a:pt x="645" y="102"/>
                          </a:lnTo>
                          <a:lnTo>
                            <a:pt x="634" y="86"/>
                          </a:lnTo>
                          <a:lnTo>
                            <a:pt x="617" y="65"/>
                          </a:lnTo>
                          <a:lnTo>
                            <a:pt x="602" y="49"/>
                          </a:lnTo>
                          <a:lnTo>
                            <a:pt x="578" y="32"/>
                          </a:lnTo>
                          <a:lnTo>
                            <a:pt x="555" y="18"/>
                          </a:lnTo>
                          <a:lnTo>
                            <a:pt x="530" y="8"/>
                          </a:lnTo>
                          <a:lnTo>
                            <a:pt x="500" y="2"/>
                          </a:lnTo>
                          <a:lnTo>
                            <a:pt x="474" y="0"/>
                          </a:lnTo>
                          <a:lnTo>
                            <a:pt x="0" y="0"/>
                          </a:lnTo>
                          <a:close/>
                        </a:path>
                      </a:pathLst>
                    </a:custGeom>
                    <a:solidFill>
                      <a:srgbClr val="FFFFFF"/>
                    </a:solidFill>
                    <a:ln w="9525">
                      <a:noFill/>
                      <a:round/>
                      <a:headEnd/>
                      <a:tailEnd/>
                    </a:ln>
                  </p:spPr>
                  <p:txBody>
                    <a:bodyPr/>
                    <a:lstStyle/>
                    <a:p>
                      <a:pPr algn="ctr"/>
                      <a:endParaRPr lang="en-US">
                        <a:latin typeface="+mj-lt"/>
                      </a:endParaRPr>
                    </a:p>
                  </p:txBody>
                </p:sp>
              </p:grpSp>
            </p:grpSp>
          </p:grpSp>
          <p:grpSp>
            <p:nvGrpSpPr>
              <p:cNvPr id="5178" name="Group 74"/>
              <p:cNvGrpSpPr>
                <a:grpSpLocks/>
              </p:cNvGrpSpPr>
              <p:nvPr/>
            </p:nvGrpSpPr>
            <p:grpSpPr bwMode="auto">
              <a:xfrm>
                <a:off x="718" y="3339"/>
                <a:ext cx="864" cy="921"/>
                <a:chOff x="718" y="3339"/>
                <a:chExt cx="864" cy="921"/>
              </a:xfrm>
            </p:grpSpPr>
            <p:sp>
              <p:nvSpPr>
                <p:cNvPr id="5179" name="Text Box 47"/>
                <p:cNvSpPr txBox="1">
                  <a:spLocks noChangeArrowheads="1"/>
                </p:cNvSpPr>
                <p:nvPr/>
              </p:nvSpPr>
              <p:spPr bwMode="auto">
                <a:xfrm>
                  <a:off x="718" y="4030"/>
                  <a:ext cx="864" cy="230"/>
                </a:xfrm>
                <a:prstGeom prst="rect">
                  <a:avLst/>
                </a:prstGeom>
                <a:noFill/>
                <a:ln w="12700">
                  <a:noFill/>
                  <a:miter lim="800000"/>
                  <a:headEnd/>
                  <a:tailEnd/>
                </a:ln>
              </p:spPr>
              <p:txBody>
                <a:bodyPr wrap="none" anchor="ctr" anchorCtr="1"/>
                <a:lstStyle/>
                <a:p>
                  <a:pPr algn="ctr" eaLnBrk="0" hangingPunct="0"/>
                  <a:r>
                    <a:rPr lang="en-US" sz="1800" b="1">
                      <a:latin typeface="+mj-lt"/>
                    </a:rPr>
                    <a:t>Restrooms</a:t>
                  </a:r>
                </a:p>
              </p:txBody>
            </p:sp>
            <p:grpSp>
              <p:nvGrpSpPr>
                <p:cNvPr id="5180" name="Group 48"/>
                <p:cNvGrpSpPr>
                  <a:grpSpLocks/>
                </p:cNvGrpSpPr>
                <p:nvPr/>
              </p:nvGrpSpPr>
              <p:grpSpPr bwMode="auto">
                <a:xfrm>
                  <a:off x="805" y="3339"/>
                  <a:ext cx="691" cy="691"/>
                  <a:chOff x="1440" y="3024"/>
                  <a:chExt cx="681" cy="679"/>
                </a:xfrm>
              </p:grpSpPr>
              <p:sp>
                <p:nvSpPr>
                  <p:cNvPr id="5181" name="AutoShape 49"/>
                  <p:cNvSpPr>
                    <a:spLocks noChangeArrowheads="1"/>
                  </p:cNvSpPr>
                  <p:nvPr/>
                </p:nvSpPr>
                <p:spPr bwMode="auto">
                  <a:xfrm>
                    <a:off x="1440" y="3024"/>
                    <a:ext cx="681" cy="679"/>
                  </a:xfrm>
                  <a:prstGeom prst="roundRect">
                    <a:avLst>
                      <a:gd name="adj" fmla="val 12440"/>
                    </a:avLst>
                  </a:prstGeom>
                  <a:solidFill>
                    <a:srgbClr val="FFFFFF"/>
                  </a:solidFill>
                  <a:ln w="25400">
                    <a:solidFill>
                      <a:srgbClr val="000000"/>
                    </a:solidFill>
                    <a:round/>
                    <a:headEnd/>
                    <a:tailEnd/>
                  </a:ln>
                </p:spPr>
                <p:txBody>
                  <a:bodyPr/>
                  <a:lstStyle/>
                  <a:p>
                    <a:pPr algn="ctr"/>
                    <a:endParaRPr lang="en-US">
                      <a:latin typeface="+mj-lt"/>
                    </a:endParaRPr>
                  </a:p>
                </p:txBody>
              </p:sp>
              <p:grpSp>
                <p:nvGrpSpPr>
                  <p:cNvPr id="5182" name="Group 50"/>
                  <p:cNvGrpSpPr>
                    <a:grpSpLocks/>
                  </p:cNvGrpSpPr>
                  <p:nvPr/>
                </p:nvGrpSpPr>
                <p:grpSpPr bwMode="auto">
                  <a:xfrm>
                    <a:off x="1505" y="3103"/>
                    <a:ext cx="559" cy="545"/>
                    <a:chOff x="625" y="3069"/>
                    <a:chExt cx="559" cy="545"/>
                  </a:xfrm>
                </p:grpSpPr>
                <p:grpSp>
                  <p:nvGrpSpPr>
                    <p:cNvPr id="5183" name="Group 51"/>
                    <p:cNvGrpSpPr>
                      <a:grpSpLocks/>
                    </p:cNvGrpSpPr>
                    <p:nvPr/>
                  </p:nvGrpSpPr>
                  <p:grpSpPr bwMode="auto">
                    <a:xfrm>
                      <a:off x="625" y="3075"/>
                      <a:ext cx="209" cy="539"/>
                      <a:chOff x="625" y="3075"/>
                      <a:chExt cx="209" cy="539"/>
                    </a:xfrm>
                  </p:grpSpPr>
                  <p:sp>
                    <p:nvSpPr>
                      <p:cNvPr id="5188" name="Freeform 52"/>
                      <p:cNvSpPr>
                        <a:spLocks/>
                      </p:cNvSpPr>
                      <p:nvPr/>
                    </p:nvSpPr>
                    <p:spPr bwMode="auto">
                      <a:xfrm>
                        <a:off x="625" y="3177"/>
                        <a:ext cx="209" cy="437"/>
                      </a:xfrm>
                      <a:custGeom>
                        <a:avLst/>
                        <a:gdLst>
                          <a:gd name="T0" fmla="*/ 10 w 837"/>
                          <a:gd name="T1" fmla="*/ 0 h 1747"/>
                          <a:gd name="T2" fmla="*/ 11 w 837"/>
                          <a:gd name="T3" fmla="*/ 0 h 1747"/>
                          <a:gd name="T4" fmla="*/ 11 w 837"/>
                          <a:gd name="T5" fmla="*/ 0 h 1747"/>
                          <a:gd name="T6" fmla="*/ 12 w 837"/>
                          <a:gd name="T7" fmla="*/ 1 h 1747"/>
                          <a:gd name="T8" fmla="*/ 12 w 837"/>
                          <a:gd name="T9" fmla="*/ 1 h 1747"/>
                          <a:gd name="T10" fmla="*/ 13 w 837"/>
                          <a:gd name="T11" fmla="*/ 1 h 1747"/>
                          <a:gd name="T12" fmla="*/ 13 w 837"/>
                          <a:gd name="T13" fmla="*/ 2 h 1747"/>
                          <a:gd name="T14" fmla="*/ 13 w 837"/>
                          <a:gd name="T15" fmla="*/ 13 h 1747"/>
                          <a:gd name="T16" fmla="*/ 13 w 837"/>
                          <a:gd name="T17" fmla="*/ 13 h 1747"/>
                          <a:gd name="T18" fmla="*/ 13 w 837"/>
                          <a:gd name="T19" fmla="*/ 13 h 1747"/>
                          <a:gd name="T20" fmla="*/ 12 w 837"/>
                          <a:gd name="T21" fmla="*/ 14 h 1747"/>
                          <a:gd name="T22" fmla="*/ 12 w 837"/>
                          <a:gd name="T23" fmla="*/ 14 h 1747"/>
                          <a:gd name="T24" fmla="*/ 11 w 837"/>
                          <a:gd name="T25" fmla="*/ 13 h 1747"/>
                          <a:gd name="T26" fmla="*/ 11 w 837"/>
                          <a:gd name="T27" fmla="*/ 13 h 1747"/>
                          <a:gd name="T28" fmla="*/ 11 w 837"/>
                          <a:gd name="T29" fmla="*/ 13 h 1747"/>
                          <a:gd name="T30" fmla="*/ 11 w 837"/>
                          <a:gd name="T31" fmla="*/ 13 h 1747"/>
                          <a:gd name="T32" fmla="*/ 10 w 837"/>
                          <a:gd name="T33" fmla="*/ 26 h 1747"/>
                          <a:gd name="T34" fmla="*/ 10 w 837"/>
                          <a:gd name="T35" fmla="*/ 27 h 1747"/>
                          <a:gd name="T36" fmla="*/ 9 w 837"/>
                          <a:gd name="T37" fmla="*/ 27 h 1747"/>
                          <a:gd name="T38" fmla="*/ 9 w 837"/>
                          <a:gd name="T39" fmla="*/ 27 h 1747"/>
                          <a:gd name="T40" fmla="*/ 8 w 837"/>
                          <a:gd name="T41" fmla="*/ 27 h 1747"/>
                          <a:gd name="T42" fmla="*/ 8 w 837"/>
                          <a:gd name="T43" fmla="*/ 27 h 1747"/>
                          <a:gd name="T44" fmla="*/ 7 w 837"/>
                          <a:gd name="T45" fmla="*/ 27 h 1747"/>
                          <a:gd name="T46" fmla="*/ 7 w 837"/>
                          <a:gd name="T47" fmla="*/ 27 h 1747"/>
                          <a:gd name="T48" fmla="*/ 7 w 837"/>
                          <a:gd name="T49" fmla="*/ 26 h 1747"/>
                          <a:gd name="T50" fmla="*/ 6 w 837"/>
                          <a:gd name="T51" fmla="*/ 13 h 1747"/>
                          <a:gd name="T52" fmla="*/ 6 w 837"/>
                          <a:gd name="T53" fmla="*/ 26 h 1747"/>
                          <a:gd name="T54" fmla="*/ 6 w 837"/>
                          <a:gd name="T55" fmla="*/ 27 h 1747"/>
                          <a:gd name="T56" fmla="*/ 5 w 837"/>
                          <a:gd name="T57" fmla="*/ 27 h 1747"/>
                          <a:gd name="T58" fmla="*/ 4 w 837"/>
                          <a:gd name="T59" fmla="*/ 27 h 1747"/>
                          <a:gd name="T60" fmla="*/ 4 w 837"/>
                          <a:gd name="T61" fmla="*/ 27 h 1747"/>
                          <a:gd name="T62" fmla="*/ 3 w 837"/>
                          <a:gd name="T63" fmla="*/ 27 h 1747"/>
                          <a:gd name="T64" fmla="*/ 3 w 837"/>
                          <a:gd name="T65" fmla="*/ 27 h 1747"/>
                          <a:gd name="T66" fmla="*/ 3 w 837"/>
                          <a:gd name="T67" fmla="*/ 26 h 1747"/>
                          <a:gd name="T68" fmla="*/ 2 w 837"/>
                          <a:gd name="T69" fmla="*/ 13 h 1747"/>
                          <a:gd name="T70" fmla="*/ 2 w 837"/>
                          <a:gd name="T71" fmla="*/ 13 h 1747"/>
                          <a:gd name="T72" fmla="*/ 2 w 837"/>
                          <a:gd name="T73" fmla="*/ 13 h 1747"/>
                          <a:gd name="T74" fmla="*/ 2 w 837"/>
                          <a:gd name="T75" fmla="*/ 13 h 1747"/>
                          <a:gd name="T76" fmla="*/ 1 w 837"/>
                          <a:gd name="T77" fmla="*/ 14 h 1747"/>
                          <a:gd name="T78" fmla="*/ 1 w 837"/>
                          <a:gd name="T79" fmla="*/ 14 h 1747"/>
                          <a:gd name="T80" fmla="*/ 1 w 837"/>
                          <a:gd name="T81" fmla="*/ 13 h 1747"/>
                          <a:gd name="T82" fmla="*/ 0 w 837"/>
                          <a:gd name="T83" fmla="*/ 13 h 1747"/>
                          <a:gd name="T84" fmla="*/ 0 w 837"/>
                          <a:gd name="T85" fmla="*/ 13 h 1747"/>
                          <a:gd name="T86" fmla="*/ 0 w 837"/>
                          <a:gd name="T87" fmla="*/ 13 h 1747"/>
                          <a:gd name="T88" fmla="*/ 0 w 837"/>
                          <a:gd name="T89" fmla="*/ 2 h 1747"/>
                          <a:gd name="T90" fmla="*/ 0 w 837"/>
                          <a:gd name="T91" fmla="*/ 2 h 1747"/>
                          <a:gd name="T92" fmla="*/ 1 w 837"/>
                          <a:gd name="T93" fmla="*/ 1 h 1747"/>
                          <a:gd name="T94" fmla="*/ 1 w 837"/>
                          <a:gd name="T95" fmla="*/ 0 h 1747"/>
                          <a:gd name="T96" fmla="*/ 2 w 837"/>
                          <a:gd name="T97" fmla="*/ 0 h 174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837"/>
                          <a:gd name="T148" fmla="*/ 0 h 1747"/>
                          <a:gd name="T149" fmla="*/ 837 w 837"/>
                          <a:gd name="T150" fmla="*/ 1747 h 174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837" h="1747">
                            <a:moveTo>
                              <a:pt x="201" y="0"/>
                            </a:moveTo>
                            <a:lnTo>
                              <a:pt x="642" y="0"/>
                            </a:lnTo>
                            <a:lnTo>
                              <a:pt x="656" y="0"/>
                            </a:lnTo>
                            <a:lnTo>
                              <a:pt x="666" y="2"/>
                            </a:lnTo>
                            <a:lnTo>
                              <a:pt x="677" y="4"/>
                            </a:lnTo>
                            <a:lnTo>
                              <a:pt x="690" y="6"/>
                            </a:lnTo>
                            <a:lnTo>
                              <a:pt x="700" y="8"/>
                            </a:lnTo>
                            <a:lnTo>
                              <a:pt x="710" y="11"/>
                            </a:lnTo>
                            <a:lnTo>
                              <a:pt x="723" y="15"/>
                            </a:lnTo>
                            <a:lnTo>
                              <a:pt x="734" y="20"/>
                            </a:lnTo>
                            <a:lnTo>
                              <a:pt x="743" y="24"/>
                            </a:lnTo>
                            <a:lnTo>
                              <a:pt x="753" y="29"/>
                            </a:lnTo>
                            <a:lnTo>
                              <a:pt x="766" y="35"/>
                            </a:lnTo>
                            <a:lnTo>
                              <a:pt x="776" y="43"/>
                            </a:lnTo>
                            <a:lnTo>
                              <a:pt x="788" y="52"/>
                            </a:lnTo>
                            <a:lnTo>
                              <a:pt x="800" y="63"/>
                            </a:lnTo>
                            <a:lnTo>
                              <a:pt x="809" y="73"/>
                            </a:lnTo>
                            <a:lnTo>
                              <a:pt x="818" y="83"/>
                            </a:lnTo>
                            <a:lnTo>
                              <a:pt x="827" y="98"/>
                            </a:lnTo>
                            <a:lnTo>
                              <a:pt x="831" y="108"/>
                            </a:lnTo>
                            <a:lnTo>
                              <a:pt x="837" y="122"/>
                            </a:lnTo>
                            <a:lnTo>
                              <a:pt x="837" y="135"/>
                            </a:lnTo>
                            <a:lnTo>
                              <a:pt x="837" y="147"/>
                            </a:lnTo>
                            <a:lnTo>
                              <a:pt x="837" y="794"/>
                            </a:lnTo>
                            <a:lnTo>
                              <a:pt x="835" y="801"/>
                            </a:lnTo>
                            <a:lnTo>
                              <a:pt x="832" y="809"/>
                            </a:lnTo>
                            <a:lnTo>
                              <a:pt x="830" y="817"/>
                            </a:lnTo>
                            <a:lnTo>
                              <a:pt x="826" y="825"/>
                            </a:lnTo>
                            <a:lnTo>
                              <a:pt x="819" y="832"/>
                            </a:lnTo>
                            <a:lnTo>
                              <a:pt x="813" y="840"/>
                            </a:lnTo>
                            <a:lnTo>
                              <a:pt x="802" y="847"/>
                            </a:lnTo>
                            <a:lnTo>
                              <a:pt x="792" y="853"/>
                            </a:lnTo>
                            <a:lnTo>
                              <a:pt x="783" y="856"/>
                            </a:lnTo>
                            <a:lnTo>
                              <a:pt x="773" y="858"/>
                            </a:lnTo>
                            <a:lnTo>
                              <a:pt x="762" y="858"/>
                            </a:lnTo>
                            <a:lnTo>
                              <a:pt x="752" y="857"/>
                            </a:lnTo>
                            <a:lnTo>
                              <a:pt x="741" y="855"/>
                            </a:lnTo>
                            <a:lnTo>
                              <a:pt x="732" y="852"/>
                            </a:lnTo>
                            <a:lnTo>
                              <a:pt x="725" y="849"/>
                            </a:lnTo>
                            <a:lnTo>
                              <a:pt x="717" y="843"/>
                            </a:lnTo>
                            <a:lnTo>
                              <a:pt x="710" y="838"/>
                            </a:lnTo>
                            <a:lnTo>
                              <a:pt x="705" y="831"/>
                            </a:lnTo>
                            <a:lnTo>
                              <a:pt x="700" y="825"/>
                            </a:lnTo>
                            <a:lnTo>
                              <a:pt x="696" y="818"/>
                            </a:lnTo>
                            <a:lnTo>
                              <a:pt x="695" y="813"/>
                            </a:lnTo>
                            <a:lnTo>
                              <a:pt x="692" y="807"/>
                            </a:lnTo>
                            <a:lnTo>
                              <a:pt x="691" y="801"/>
                            </a:lnTo>
                            <a:lnTo>
                              <a:pt x="690" y="792"/>
                            </a:lnTo>
                            <a:lnTo>
                              <a:pt x="691" y="296"/>
                            </a:lnTo>
                            <a:lnTo>
                              <a:pt x="642" y="296"/>
                            </a:lnTo>
                            <a:lnTo>
                              <a:pt x="642" y="1649"/>
                            </a:lnTo>
                            <a:lnTo>
                              <a:pt x="642" y="1662"/>
                            </a:lnTo>
                            <a:lnTo>
                              <a:pt x="638" y="1678"/>
                            </a:lnTo>
                            <a:lnTo>
                              <a:pt x="631" y="1692"/>
                            </a:lnTo>
                            <a:lnTo>
                              <a:pt x="625" y="1705"/>
                            </a:lnTo>
                            <a:lnTo>
                              <a:pt x="617" y="1715"/>
                            </a:lnTo>
                            <a:lnTo>
                              <a:pt x="608" y="1725"/>
                            </a:lnTo>
                            <a:lnTo>
                              <a:pt x="598" y="1731"/>
                            </a:lnTo>
                            <a:lnTo>
                              <a:pt x="586" y="1738"/>
                            </a:lnTo>
                            <a:lnTo>
                              <a:pt x="576" y="1741"/>
                            </a:lnTo>
                            <a:lnTo>
                              <a:pt x="565" y="1745"/>
                            </a:lnTo>
                            <a:lnTo>
                              <a:pt x="556" y="1746"/>
                            </a:lnTo>
                            <a:lnTo>
                              <a:pt x="544" y="1747"/>
                            </a:lnTo>
                            <a:lnTo>
                              <a:pt x="534" y="1747"/>
                            </a:lnTo>
                            <a:lnTo>
                              <a:pt x="522" y="1745"/>
                            </a:lnTo>
                            <a:lnTo>
                              <a:pt x="508" y="1741"/>
                            </a:lnTo>
                            <a:lnTo>
                              <a:pt x="497" y="1736"/>
                            </a:lnTo>
                            <a:lnTo>
                              <a:pt x="486" y="1731"/>
                            </a:lnTo>
                            <a:lnTo>
                              <a:pt x="478" y="1724"/>
                            </a:lnTo>
                            <a:lnTo>
                              <a:pt x="471" y="1716"/>
                            </a:lnTo>
                            <a:lnTo>
                              <a:pt x="463" y="1707"/>
                            </a:lnTo>
                            <a:lnTo>
                              <a:pt x="456" y="1697"/>
                            </a:lnTo>
                            <a:lnTo>
                              <a:pt x="451" y="1689"/>
                            </a:lnTo>
                            <a:lnTo>
                              <a:pt x="449" y="1680"/>
                            </a:lnTo>
                            <a:lnTo>
                              <a:pt x="446" y="1672"/>
                            </a:lnTo>
                            <a:lnTo>
                              <a:pt x="445" y="1661"/>
                            </a:lnTo>
                            <a:lnTo>
                              <a:pt x="445" y="836"/>
                            </a:lnTo>
                            <a:lnTo>
                              <a:pt x="394" y="836"/>
                            </a:lnTo>
                            <a:lnTo>
                              <a:pt x="393" y="1655"/>
                            </a:lnTo>
                            <a:lnTo>
                              <a:pt x="392" y="1667"/>
                            </a:lnTo>
                            <a:lnTo>
                              <a:pt x="389" y="1679"/>
                            </a:lnTo>
                            <a:lnTo>
                              <a:pt x="382" y="1692"/>
                            </a:lnTo>
                            <a:lnTo>
                              <a:pt x="376" y="1703"/>
                            </a:lnTo>
                            <a:lnTo>
                              <a:pt x="367" y="1716"/>
                            </a:lnTo>
                            <a:lnTo>
                              <a:pt x="357" y="1725"/>
                            </a:lnTo>
                            <a:lnTo>
                              <a:pt x="345" y="1735"/>
                            </a:lnTo>
                            <a:lnTo>
                              <a:pt x="332" y="1741"/>
                            </a:lnTo>
                            <a:lnTo>
                              <a:pt x="318" y="1745"/>
                            </a:lnTo>
                            <a:lnTo>
                              <a:pt x="303" y="1747"/>
                            </a:lnTo>
                            <a:lnTo>
                              <a:pt x="289" y="1747"/>
                            </a:lnTo>
                            <a:lnTo>
                              <a:pt x="276" y="1745"/>
                            </a:lnTo>
                            <a:lnTo>
                              <a:pt x="266" y="1744"/>
                            </a:lnTo>
                            <a:lnTo>
                              <a:pt x="254" y="1740"/>
                            </a:lnTo>
                            <a:lnTo>
                              <a:pt x="245" y="1735"/>
                            </a:lnTo>
                            <a:lnTo>
                              <a:pt x="235" y="1727"/>
                            </a:lnTo>
                            <a:lnTo>
                              <a:pt x="224" y="1719"/>
                            </a:lnTo>
                            <a:lnTo>
                              <a:pt x="218" y="1711"/>
                            </a:lnTo>
                            <a:lnTo>
                              <a:pt x="210" y="1701"/>
                            </a:lnTo>
                            <a:lnTo>
                              <a:pt x="205" y="1692"/>
                            </a:lnTo>
                            <a:lnTo>
                              <a:pt x="201" y="1681"/>
                            </a:lnTo>
                            <a:lnTo>
                              <a:pt x="200" y="1674"/>
                            </a:lnTo>
                            <a:lnTo>
                              <a:pt x="196" y="1658"/>
                            </a:lnTo>
                            <a:lnTo>
                              <a:pt x="197" y="296"/>
                            </a:lnTo>
                            <a:lnTo>
                              <a:pt x="148" y="296"/>
                            </a:lnTo>
                            <a:lnTo>
                              <a:pt x="148" y="792"/>
                            </a:lnTo>
                            <a:lnTo>
                              <a:pt x="147" y="801"/>
                            </a:lnTo>
                            <a:lnTo>
                              <a:pt x="144" y="810"/>
                            </a:lnTo>
                            <a:lnTo>
                              <a:pt x="139" y="821"/>
                            </a:lnTo>
                            <a:lnTo>
                              <a:pt x="135" y="827"/>
                            </a:lnTo>
                            <a:lnTo>
                              <a:pt x="132" y="831"/>
                            </a:lnTo>
                            <a:lnTo>
                              <a:pt x="127" y="835"/>
                            </a:lnTo>
                            <a:lnTo>
                              <a:pt x="122" y="840"/>
                            </a:lnTo>
                            <a:lnTo>
                              <a:pt x="118" y="845"/>
                            </a:lnTo>
                            <a:lnTo>
                              <a:pt x="110" y="851"/>
                            </a:lnTo>
                            <a:lnTo>
                              <a:pt x="105" y="852"/>
                            </a:lnTo>
                            <a:lnTo>
                              <a:pt x="99" y="855"/>
                            </a:lnTo>
                            <a:lnTo>
                              <a:pt x="92" y="857"/>
                            </a:lnTo>
                            <a:lnTo>
                              <a:pt x="86" y="858"/>
                            </a:lnTo>
                            <a:lnTo>
                              <a:pt x="79" y="858"/>
                            </a:lnTo>
                            <a:lnTo>
                              <a:pt x="66" y="858"/>
                            </a:lnTo>
                            <a:lnTo>
                              <a:pt x="61" y="857"/>
                            </a:lnTo>
                            <a:lnTo>
                              <a:pt x="53" y="855"/>
                            </a:lnTo>
                            <a:lnTo>
                              <a:pt x="45" y="853"/>
                            </a:lnTo>
                            <a:lnTo>
                              <a:pt x="40" y="851"/>
                            </a:lnTo>
                            <a:lnTo>
                              <a:pt x="35" y="847"/>
                            </a:lnTo>
                            <a:lnTo>
                              <a:pt x="29" y="843"/>
                            </a:lnTo>
                            <a:lnTo>
                              <a:pt x="25" y="839"/>
                            </a:lnTo>
                            <a:lnTo>
                              <a:pt x="18" y="832"/>
                            </a:lnTo>
                            <a:lnTo>
                              <a:pt x="14" y="827"/>
                            </a:lnTo>
                            <a:lnTo>
                              <a:pt x="11" y="821"/>
                            </a:lnTo>
                            <a:lnTo>
                              <a:pt x="8" y="817"/>
                            </a:lnTo>
                            <a:lnTo>
                              <a:pt x="5" y="809"/>
                            </a:lnTo>
                            <a:lnTo>
                              <a:pt x="3" y="803"/>
                            </a:lnTo>
                            <a:lnTo>
                              <a:pt x="0" y="795"/>
                            </a:lnTo>
                            <a:lnTo>
                              <a:pt x="0" y="143"/>
                            </a:lnTo>
                            <a:lnTo>
                              <a:pt x="4" y="122"/>
                            </a:lnTo>
                            <a:lnTo>
                              <a:pt x="11" y="103"/>
                            </a:lnTo>
                            <a:lnTo>
                              <a:pt x="20" y="87"/>
                            </a:lnTo>
                            <a:lnTo>
                              <a:pt x="29" y="74"/>
                            </a:lnTo>
                            <a:lnTo>
                              <a:pt x="39" y="64"/>
                            </a:lnTo>
                            <a:lnTo>
                              <a:pt x="51" y="54"/>
                            </a:lnTo>
                            <a:lnTo>
                              <a:pt x="69" y="39"/>
                            </a:lnTo>
                            <a:lnTo>
                              <a:pt x="88" y="29"/>
                            </a:lnTo>
                            <a:lnTo>
                              <a:pt x="104" y="21"/>
                            </a:lnTo>
                            <a:lnTo>
                              <a:pt x="118" y="16"/>
                            </a:lnTo>
                            <a:lnTo>
                              <a:pt x="140" y="9"/>
                            </a:lnTo>
                            <a:lnTo>
                              <a:pt x="161" y="6"/>
                            </a:lnTo>
                            <a:lnTo>
                              <a:pt x="182" y="2"/>
                            </a:lnTo>
                            <a:lnTo>
                              <a:pt x="201" y="0"/>
                            </a:lnTo>
                            <a:close/>
                          </a:path>
                        </a:pathLst>
                      </a:custGeom>
                      <a:solidFill>
                        <a:srgbClr val="000000"/>
                      </a:solidFill>
                      <a:ln w="9525">
                        <a:noFill/>
                        <a:round/>
                        <a:headEnd/>
                        <a:tailEnd/>
                      </a:ln>
                    </p:spPr>
                    <p:txBody>
                      <a:bodyPr/>
                      <a:lstStyle/>
                      <a:p>
                        <a:pPr algn="ctr"/>
                        <a:endParaRPr lang="en-US">
                          <a:latin typeface="+mj-lt"/>
                        </a:endParaRPr>
                      </a:p>
                    </p:txBody>
                  </p:sp>
                  <p:sp>
                    <p:nvSpPr>
                      <p:cNvPr id="5189" name="Oval 53"/>
                      <p:cNvSpPr>
                        <a:spLocks noChangeArrowheads="1"/>
                      </p:cNvSpPr>
                      <p:nvPr/>
                    </p:nvSpPr>
                    <p:spPr bwMode="auto">
                      <a:xfrm>
                        <a:off x="683" y="3075"/>
                        <a:ext cx="86" cy="87"/>
                      </a:xfrm>
                      <a:prstGeom prst="ellipse">
                        <a:avLst/>
                      </a:prstGeom>
                      <a:solidFill>
                        <a:srgbClr val="000000"/>
                      </a:solidFill>
                      <a:ln w="9525">
                        <a:noFill/>
                        <a:round/>
                        <a:headEnd/>
                        <a:tailEnd/>
                      </a:ln>
                    </p:spPr>
                    <p:txBody>
                      <a:bodyPr/>
                      <a:lstStyle/>
                      <a:p>
                        <a:pPr algn="ctr"/>
                        <a:endParaRPr lang="en-US">
                          <a:latin typeface="+mj-lt"/>
                        </a:endParaRPr>
                      </a:p>
                    </p:txBody>
                  </p:sp>
                </p:grpSp>
                <p:grpSp>
                  <p:nvGrpSpPr>
                    <p:cNvPr id="5184" name="Group 54"/>
                    <p:cNvGrpSpPr>
                      <a:grpSpLocks/>
                    </p:cNvGrpSpPr>
                    <p:nvPr/>
                  </p:nvGrpSpPr>
                  <p:grpSpPr bwMode="auto">
                    <a:xfrm>
                      <a:off x="934" y="3075"/>
                      <a:ext cx="250" cy="538"/>
                      <a:chOff x="934" y="3075"/>
                      <a:chExt cx="250" cy="538"/>
                    </a:xfrm>
                  </p:grpSpPr>
                  <p:sp>
                    <p:nvSpPr>
                      <p:cNvPr id="5186" name="Freeform 55"/>
                      <p:cNvSpPr>
                        <a:spLocks/>
                      </p:cNvSpPr>
                      <p:nvPr/>
                    </p:nvSpPr>
                    <p:spPr bwMode="auto">
                      <a:xfrm>
                        <a:off x="934" y="3177"/>
                        <a:ext cx="250" cy="436"/>
                      </a:xfrm>
                      <a:custGeom>
                        <a:avLst/>
                        <a:gdLst>
                          <a:gd name="T0" fmla="*/ 11 w 1002"/>
                          <a:gd name="T1" fmla="*/ 0 h 1744"/>
                          <a:gd name="T2" fmla="*/ 12 w 1002"/>
                          <a:gd name="T3" fmla="*/ 0 h 1744"/>
                          <a:gd name="T4" fmla="*/ 12 w 1002"/>
                          <a:gd name="T5" fmla="*/ 1 h 1744"/>
                          <a:gd name="T6" fmla="*/ 13 w 1002"/>
                          <a:gd name="T7" fmla="*/ 1 h 1744"/>
                          <a:gd name="T8" fmla="*/ 13 w 1002"/>
                          <a:gd name="T9" fmla="*/ 2 h 1744"/>
                          <a:gd name="T10" fmla="*/ 13 w 1002"/>
                          <a:gd name="T11" fmla="*/ 2 h 1744"/>
                          <a:gd name="T12" fmla="*/ 15 w 1002"/>
                          <a:gd name="T13" fmla="*/ 10 h 1744"/>
                          <a:gd name="T14" fmla="*/ 15 w 1002"/>
                          <a:gd name="T15" fmla="*/ 11 h 1744"/>
                          <a:gd name="T16" fmla="*/ 15 w 1002"/>
                          <a:gd name="T17" fmla="*/ 11 h 1744"/>
                          <a:gd name="T18" fmla="*/ 15 w 1002"/>
                          <a:gd name="T19" fmla="*/ 12 h 1744"/>
                          <a:gd name="T20" fmla="*/ 14 w 1002"/>
                          <a:gd name="T21" fmla="*/ 12 h 1744"/>
                          <a:gd name="T22" fmla="*/ 14 w 1002"/>
                          <a:gd name="T23" fmla="*/ 12 h 1744"/>
                          <a:gd name="T24" fmla="*/ 13 w 1002"/>
                          <a:gd name="T25" fmla="*/ 11 h 1744"/>
                          <a:gd name="T26" fmla="*/ 13 w 1002"/>
                          <a:gd name="T27" fmla="*/ 11 h 1744"/>
                          <a:gd name="T28" fmla="*/ 14 w 1002"/>
                          <a:gd name="T29" fmla="*/ 17 h 1744"/>
                          <a:gd name="T30" fmla="*/ 11 w 1002"/>
                          <a:gd name="T31" fmla="*/ 26 h 1744"/>
                          <a:gd name="T32" fmla="*/ 11 w 1002"/>
                          <a:gd name="T33" fmla="*/ 27 h 1744"/>
                          <a:gd name="T34" fmla="*/ 11 w 1002"/>
                          <a:gd name="T35" fmla="*/ 27 h 1744"/>
                          <a:gd name="T36" fmla="*/ 10 w 1002"/>
                          <a:gd name="T37" fmla="*/ 27 h 1744"/>
                          <a:gd name="T38" fmla="*/ 10 w 1002"/>
                          <a:gd name="T39" fmla="*/ 27 h 1744"/>
                          <a:gd name="T40" fmla="*/ 9 w 1002"/>
                          <a:gd name="T41" fmla="*/ 27 h 1744"/>
                          <a:gd name="T42" fmla="*/ 9 w 1002"/>
                          <a:gd name="T43" fmla="*/ 27 h 1744"/>
                          <a:gd name="T44" fmla="*/ 9 w 1002"/>
                          <a:gd name="T45" fmla="*/ 27 h 1744"/>
                          <a:gd name="T46" fmla="*/ 8 w 1002"/>
                          <a:gd name="T47" fmla="*/ 26 h 1744"/>
                          <a:gd name="T48" fmla="*/ 7 w 1002"/>
                          <a:gd name="T49" fmla="*/ 26 h 1744"/>
                          <a:gd name="T50" fmla="*/ 7 w 1002"/>
                          <a:gd name="T51" fmla="*/ 27 h 1744"/>
                          <a:gd name="T52" fmla="*/ 7 w 1002"/>
                          <a:gd name="T53" fmla="*/ 27 h 1744"/>
                          <a:gd name="T54" fmla="*/ 6 w 1002"/>
                          <a:gd name="T55" fmla="*/ 27 h 1744"/>
                          <a:gd name="T56" fmla="*/ 6 w 1002"/>
                          <a:gd name="T57" fmla="*/ 27 h 1744"/>
                          <a:gd name="T58" fmla="*/ 5 w 1002"/>
                          <a:gd name="T59" fmla="*/ 27 h 1744"/>
                          <a:gd name="T60" fmla="*/ 5 w 1002"/>
                          <a:gd name="T61" fmla="*/ 27 h 1744"/>
                          <a:gd name="T62" fmla="*/ 4 w 1002"/>
                          <a:gd name="T63" fmla="*/ 27 h 1744"/>
                          <a:gd name="T64" fmla="*/ 4 w 1002"/>
                          <a:gd name="T65" fmla="*/ 26 h 1744"/>
                          <a:gd name="T66" fmla="*/ 4 w 1002"/>
                          <a:gd name="T67" fmla="*/ 17 h 1744"/>
                          <a:gd name="T68" fmla="*/ 4 w 1002"/>
                          <a:gd name="T69" fmla="*/ 4 h 1744"/>
                          <a:gd name="T70" fmla="*/ 2 w 1002"/>
                          <a:gd name="T71" fmla="*/ 11 h 1744"/>
                          <a:gd name="T72" fmla="*/ 2 w 1002"/>
                          <a:gd name="T73" fmla="*/ 12 h 1744"/>
                          <a:gd name="T74" fmla="*/ 1 w 1002"/>
                          <a:gd name="T75" fmla="*/ 12 h 1744"/>
                          <a:gd name="T76" fmla="*/ 1 w 1002"/>
                          <a:gd name="T77" fmla="*/ 12 h 1744"/>
                          <a:gd name="T78" fmla="*/ 0 w 1002"/>
                          <a:gd name="T79" fmla="*/ 12 h 1744"/>
                          <a:gd name="T80" fmla="*/ 0 w 1002"/>
                          <a:gd name="T81" fmla="*/ 11 h 1744"/>
                          <a:gd name="T82" fmla="*/ 0 w 1002"/>
                          <a:gd name="T83" fmla="*/ 11 h 1744"/>
                          <a:gd name="T84" fmla="*/ 2 w 1002"/>
                          <a:gd name="T85" fmla="*/ 2 h 1744"/>
                          <a:gd name="T86" fmla="*/ 2 w 1002"/>
                          <a:gd name="T87" fmla="*/ 2 h 1744"/>
                          <a:gd name="T88" fmla="*/ 2 w 1002"/>
                          <a:gd name="T89" fmla="*/ 1 h 1744"/>
                          <a:gd name="T90" fmla="*/ 3 w 1002"/>
                          <a:gd name="T91" fmla="*/ 1 h 1744"/>
                          <a:gd name="T92" fmla="*/ 3 w 1002"/>
                          <a:gd name="T93" fmla="*/ 1 h 1744"/>
                          <a:gd name="T94" fmla="*/ 4 w 1002"/>
                          <a:gd name="T95" fmla="*/ 0 h 174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002"/>
                          <a:gd name="T145" fmla="*/ 0 h 1744"/>
                          <a:gd name="T146" fmla="*/ 1002 w 1002"/>
                          <a:gd name="T147" fmla="*/ 1744 h 174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002" h="1744">
                            <a:moveTo>
                              <a:pt x="273" y="0"/>
                            </a:moveTo>
                            <a:lnTo>
                              <a:pt x="735" y="0"/>
                            </a:lnTo>
                            <a:lnTo>
                              <a:pt x="746" y="3"/>
                            </a:lnTo>
                            <a:lnTo>
                              <a:pt x="757" y="6"/>
                            </a:lnTo>
                            <a:lnTo>
                              <a:pt x="767" y="8"/>
                            </a:lnTo>
                            <a:lnTo>
                              <a:pt x="777" y="12"/>
                            </a:lnTo>
                            <a:lnTo>
                              <a:pt x="789" y="19"/>
                            </a:lnTo>
                            <a:lnTo>
                              <a:pt x="798" y="25"/>
                            </a:lnTo>
                            <a:lnTo>
                              <a:pt x="809" y="33"/>
                            </a:lnTo>
                            <a:lnTo>
                              <a:pt x="818" y="41"/>
                            </a:lnTo>
                            <a:lnTo>
                              <a:pt x="825" y="50"/>
                            </a:lnTo>
                            <a:lnTo>
                              <a:pt x="832" y="59"/>
                            </a:lnTo>
                            <a:lnTo>
                              <a:pt x="838" y="67"/>
                            </a:lnTo>
                            <a:lnTo>
                              <a:pt x="844" y="77"/>
                            </a:lnTo>
                            <a:lnTo>
                              <a:pt x="849" y="87"/>
                            </a:lnTo>
                            <a:lnTo>
                              <a:pt x="853" y="95"/>
                            </a:lnTo>
                            <a:lnTo>
                              <a:pt x="855" y="108"/>
                            </a:lnTo>
                            <a:lnTo>
                              <a:pt x="860" y="124"/>
                            </a:lnTo>
                            <a:lnTo>
                              <a:pt x="862" y="137"/>
                            </a:lnTo>
                            <a:lnTo>
                              <a:pt x="866" y="152"/>
                            </a:lnTo>
                            <a:lnTo>
                              <a:pt x="999" y="656"/>
                            </a:lnTo>
                            <a:lnTo>
                              <a:pt x="1002" y="668"/>
                            </a:lnTo>
                            <a:lnTo>
                              <a:pt x="1002" y="680"/>
                            </a:lnTo>
                            <a:lnTo>
                              <a:pt x="1000" y="691"/>
                            </a:lnTo>
                            <a:lnTo>
                              <a:pt x="998" y="702"/>
                            </a:lnTo>
                            <a:lnTo>
                              <a:pt x="993" y="711"/>
                            </a:lnTo>
                            <a:lnTo>
                              <a:pt x="986" y="721"/>
                            </a:lnTo>
                            <a:lnTo>
                              <a:pt x="977" y="730"/>
                            </a:lnTo>
                            <a:lnTo>
                              <a:pt x="967" y="737"/>
                            </a:lnTo>
                            <a:lnTo>
                              <a:pt x="958" y="742"/>
                            </a:lnTo>
                            <a:lnTo>
                              <a:pt x="947" y="744"/>
                            </a:lnTo>
                            <a:lnTo>
                              <a:pt x="937" y="747"/>
                            </a:lnTo>
                            <a:lnTo>
                              <a:pt x="927" y="747"/>
                            </a:lnTo>
                            <a:lnTo>
                              <a:pt x="916" y="746"/>
                            </a:lnTo>
                            <a:lnTo>
                              <a:pt x="906" y="743"/>
                            </a:lnTo>
                            <a:lnTo>
                              <a:pt x="898" y="740"/>
                            </a:lnTo>
                            <a:lnTo>
                              <a:pt x="889" y="735"/>
                            </a:lnTo>
                            <a:lnTo>
                              <a:pt x="880" y="729"/>
                            </a:lnTo>
                            <a:lnTo>
                              <a:pt x="872" y="722"/>
                            </a:lnTo>
                            <a:lnTo>
                              <a:pt x="866" y="712"/>
                            </a:lnTo>
                            <a:lnTo>
                              <a:pt x="860" y="702"/>
                            </a:lnTo>
                            <a:lnTo>
                              <a:pt x="857" y="693"/>
                            </a:lnTo>
                            <a:lnTo>
                              <a:pt x="727" y="247"/>
                            </a:lnTo>
                            <a:lnTo>
                              <a:pt x="683" y="247"/>
                            </a:lnTo>
                            <a:lnTo>
                              <a:pt x="910" y="1079"/>
                            </a:lnTo>
                            <a:lnTo>
                              <a:pt x="726" y="1079"/>
                            </a:lnTo>
                            <a:lnTo>
                              <a:pt x="728" y="1663"/>
                            </a:lnTo>
                            <a:lnTo>
                              <a:pt x="726" y="1676"/>
                            </a:lnTo>
                            <a:lnTo>
                              <a:pt x="723" y="1687"/>
                            </a:lnTo>
                            <a:lnTo>
                              <a:pt x="718" y="1697"/>
                            </a:lnTo>
                            <a:lnTo>
                              <a:pt x="711" y="1707"/>
                            </a:lnTo>
                            <a:lnTo>
                              <a:pt x="704" y="1715"/>
                            </a:lnTo>
                            <a:lnTo>
                              <a:pt x="697" y="1723"/>
                            </a:lnTo>
                            <a:lnTo>
                              <a:pt x="685" y="1731"/>
                            </a:lnTo>
                            <a:lnTo>
                              <a:pt x="676" y="1736"/>
                            </a:lnTo>
                            <a:lnTo>
                              <a:pt x="666" y="1740"/>
                            </a:lnTo>
                            <a:lnTo>
                              <a:pt x="656" y="1741"/>
                            </a:lnTo>
                            <a:lnTo>
                              <a:pt x="645" y="1744"/>
                            </a:lnTo>
                            <a:lnTo>
                              <a:pt x="636" y="1744"/>
                            </a:lnTo>
                            <a:lnTo>
                              <a:pt x="626" y="1742"/>
                            </a:lnTo>
                            <a:lnTo>
                              <a:pt x="614" y="1741"/>
                            </a:lnTo>
                            <a:lnTo>
                              <a:pt x="603" y="1736"/>
                            </a:lnTo>
                            <a:lnTo>
                              <a:pt x="593" y="1732"/>
                            </a:lnTo>
                            <a:lnTo>
                              <a:pt x="586" y="1727"/>
                            </a:lnTo>
                            <a:lnTo>
                              <a:pt x="577" y="1720"/>
                            </a:lnTo>
                            <a:lnTo>
                              <a:pt x="570" y="1713"/>
                            </a:lnTo>
                            <a:lnTo>
                              <a:pt x="564" y="1706"/>
                            </a:lnTo>
                            <a:lnTo>
                              <a:pt x="558" y="1697"/>
                            </a:lnTo>
                            <a:lnTo>
                              <a:pt x="556" y="1689"/>
                            </a:lnTo>
                            <a:lnTo>
                              <a:pt x="552" y="1681"/>
                            </a:lnTo>
                            <a:lnTo>
                              <a:pt x="549" y="1671"/>
                            </a:lnTo>
                            <a:lnTo>
                              <a:pt x="548" y="1663"/>
                            </a:lnTo>
                            <a:lnTo>
                              <a:pt x="548" y="1083"/>
                            </a:lnTo>
                            <a:lnTo>
                              <a:pt x="459" y="1083"/>
                            </a:lnTo>
                            <a:lnTo>
                              <a:pt x="459" y="1663"/>
                            </a:lnTo>
                            <a:lnTo>
                              <a:pt x="457" y="1672"/>
                            </a:lnTo>
                            <a:lnTo>
                              <a:pt x="455" y="1681"/>
                            </a:lnTo>
                            <a:lnTo>
                              <a:pt x="452" y="1689"/>
                            </a:lnTo>
                            <a:lnTo>
                              <a:pt x="447" y="1698"/>
                            </a:lnTo>
                            <a:lnTo>
                              <a:pt x="441" y="1707"/>
                            </a:lnTo>
                            <a:lnTo>
                              <a:pt x="434" y="1716"/>
                            </a:lnTo>
                            <a:lnTo>
                              <a:pt x="428" y="1723"/>
                            </a:lnTo>
                            <a:lnTo>
                              <a:pt x="417" y="1729"/>
                            </a:lnTo>
                            <a:lnTo>
                              <a:pt x="408" y="1735"/>
                            </a:lnTo>
                            <a:lnTo>
                              <a:pt x="398" y="1740"/>
                            </a:lnTo>
                            <a:lnTo>
                              <a:pt x="387" y="1741"/>
                            </a:lnTo>
                            <a:lnTo>
                              <a:pt x="377" y="1744"/>
                            </a:lnTo>
                            <a:lnTo>
                              <a:pt x="367" y="1744"/>
                            </a:lnTo>
                            <a:lnTo>
                              <a:pt x="356" y="1742"/>
                            </a:lnTo>
                            <a:lnTo>
                              <a:pt x="346" y="1741"/>
                            </a:lnTo>
                            <a:lnTo>
                              <a:pt x="337" y="1737"/>
                            </a:lnTo>
                            <a:lnTo>
                              <a:pt x="326" y="1733"/>
                            </a:lnTo>
                            <a:lnTo>
                              <a:pt x="317" y="1728"/>
                            </a:lnTo>
                            <a:lnTo>
                              <a:pt x="310" y="1723"/>
                            </a:lnTo>
                            <a:lnTo>
                              <a:pt x="302" y="1716"/>
                            </a:lnTo>
                            <a:lnTo>
                              <a:pt x="298" y="1710"/>
                            </a:lnTo>
                            <a:lnTo>
                              <a:pt x="291" y="1701"/>
                            </a:lnTo>
                            <a:lnTo>
                              <a:pt x="286" y="1692"/>
                            </a:lnTo>
                            <a:lnTo>
                              <a:pt x="282" y="1681"/>
                            </a:lnTo>
                            <a:lnTo>
                              <a:pt x="280" y="1672"/>
                            </a:lnTo>
                            <a:lnTo>
                              <a:pt x="279" y="1663"/>
                            </a:lnTo>
                            <a:lnTo>
                              <a:pt x="279" y="1083"/>
                            </a:lnTo>
                            <a:lnTo>
                              <a:pt x="101" y="1083"/>
                            </a:lnTo>
                            <a:lnTo>
                              <a:pt x="324" y="245"/>
                            </a:lnTo>
                            <a:lnTo>
                              <a:pt x="279" y="245"/>
                            </a:lnTo>
                            <a:lnTo>
                              <a:pt x="148" y="699"/>
                            </a:lnTo>
                            <a:lnTo>
                              <a:pt x="142" y="713"/>
                            </a:lnTo>
                            <a:lnTo>
                              <a:pt x="137" y="725"/>
                            </a:lnTo>
                            <a:lnTo>
                              <a:pt x="131" y="735"/>
                            </a:lnTo>
                            <a:lnTo>
                              <a:pt x="123" y="743"/>
                            </a:lnTo>
                            <a:lnTo>
                              <a:pt x="115" y="750"/>
                            </a:lnTo>
                            <a:lnTo>
                              <a:pt x="106" y="753"/>
                            </a:lnTo>
                            <a:lnTo>
                              <a:pt x="93" y="757"/>
                            </a:lnTo>
                            <a:lnTo>
                              <a:pt x="83" y="760"/>
                            </a:lnTo>
                            <a:lnTo>
                              <a:pt x="67" y="759"/>
                            </a:lnTo>
                            <a:lnTo>
                              <a:pt x="58" y="757"/>
                            </a:lnTo>
                            <a:lnTo>
                              <a:pt x="50" y="756"/>
                            </a:lnTo>
                            <a:lnTo>
                              <a:pt x="39" y="752"/>
                            </a:lnTo>
                            <a:lnTo>
                              <a:pt x="30" y="747"/>
                            </a:lnTo>
                            <a:lnTo>
                              <a:pt x="21" y="738"/>
                            </a:lnTo>
                            <a:lnTo>
                              <a:pt x="14" y="731"/>
                            </a:lnTo>
                            <a:lnTo>
                              <a:pt x="9" y="722"/>
                            </a:lnTo>
                            <a:lnTo>
                              <a:pt x="5" y="713"/>
                            </a:lnTo>
                            <a:lnTo>
                              <a:pt x="2" y="704"/>
                            </a:lnTo>
                            <a:lnTo>
                              <a:pt x="0" y="694"/>
                            </a:lnTo>
                            <a:lnTo>
                              <a:pt x="0" y="685"/>
                            </a:lnTo>
                            <a:lnTo>
                              <a:pt x="1" y="678"/>
                            </a:lnTo>
                            <a:lnTo>
                              <a:pt x="4" y="669"/>
                            </a:lnTo>
                            <a:lnTo>
                              <a:pt x="144" y="147"/>
                            </a:lnTo>
                            <a:lnTo>
                              <a:pt x="145" y="133"/>
                            </a:lnTo>
                            <a:lnTo>
                              <a:pt x="146" y="122"/>
                            </a:lnTo>
                            <a:lnTo>
                              <a:pt x="149" y="113"/>
                            </a:lnTo>
                            <a:lnTo>
                              <a:pt x="151" y="103"/>
                            </a:lnTo>
                            <a:lnTo>
                              <a:pt x="155" y="91"/>
                            </a:lnTo>
                            <a:lnTo>
                              <a:pt x="159" y="83"/>
                            </a:lnTo>
                            <a:lnTo>
                              <a:pt x="166" y="69"/>
                            </a:lnTo>
                            <a:lnTo>
                              <a:pt x="172" y="59"/>
                            </a:lnTo>
                            <a:lnTo>
                              <a:pt x="180" y="50"/>
                            </a:lnTo>
                            <a:lnTo>
                              <a:pt x="188" y="41"/>
                            </a:lnTo>
                            <a:lnTo>
                              <a:pt x="198" y="33"/>
                            </a:lnTo>
                            <a:lnTo>
                              <a:pt x="207" y="25"/>
                            </a:lnTo>
                            <a:lnTo>
                              <a:pt x="215" y="20"/>
                            </a:lnTo>
                            <a:lnTo>
                              <a:pt x="229" y="12"/>
                            </a:lnTo>
                            <a:lnTo>
                              <a:pt x="240" y="8"/>
                            </a:lnTo>
                            <a:lnTo>
                              <a:pt x="255" y="4"/>
                            </a:lnTo>
                            <a:lnTo>
                              <a:pt x="273" y="0"/>
                            </a:lnTo>
                            <a:close/>
                          </a:path>
                        </a:pathLst>
                      </a:custGeom>
                      <a:solidFill>
                        <a:srgbClr val="000000"/>
                      </a:solidFill>
                      <a:ln w="9525">
                        <a:noFill/>
                        <a:round/>
                        <a:headEnd/>
                        <a:tailEnd/>
                      </a:ln>
                    </p:spPr>
                    <p:txBody>
                      <a:bodyPr/>
                      <a:lstStyle/>
                      <a:p>
                        <a:pPr algn="ctr"/>
                        <a:endParaRPr lang="en-US">
                          <a:latin typeface="+mj-lt"/>
                        </a:endParaRPr>
                      </a:p>
                    </p:txBody>
                  </p:sp>
                  <p:sp>
                    <p:nvSpPr>
                      <p:cNvPr id="5187" name="Oval 56"/>
                      <p:cNvSpPr>
                        <a:spLocks noChangeArrowheads="1"/>
                      </p:cNvSpPr>
                      <p:nvPr/>
                    </p:nvSpPr>
                    <p:spPr bwMode="auto">
                      <a:xfrm>
                        <a:off x="1015" y="3075"/>
                        <a:ext cx="86" cy="87"/>
                      </a:xfrm>
                      <a:prstGeom prst="ellipse">
                        <a:avLst/>
                      </a:prstGeom>
                      <a:solidFill>
                        <a:srgbClr val="000000"/>
                      </a:solidFill>
                      <a:ln w="9525">
                        <a:noFill/>
                        <a:round/>
                        <a:headEnd/>
                        <a:tailEnd/>
                      </a:ln>
                    </p:spPr>
                    <p:txBody>
                      <a:bodyPr/>
                      <a:lstStyle/>
                      <a:p>
                        <a:pPr algn="ctr"/>
                        <a:endParaRPr lang="en-US">
                          <a:latin typeface="+mj-lt"/>
                        </a:endParaRPr>
                      </a:p>
                    </p:txBody>
                  </p:sp>
                </p:grpSp>
                <p:sp>
                  <p:nvSpPr>
                    <p:cNvPr id="5185" name="Rectangle 57"/>
                    <p:cNvSpPr>
                      <a:spLocks noChangeArrowheads="1"/>
                    </p:cNvSpPr>
                    <p:nvPr/>
                  </p:nvSpPr>
                  <p:spPr bwMode="auto">
                    <a:xfrm>
                      <a:off x="872" y="3069"/>
                      <a:ext cx="30" cy="543"/>
                    </a:xfrm>
                    <a:prstGeom prst="rect">
                      <a:avLst/>
                    </a:prstGeom>
                    <a:solidFill>
                      <a:srgbClr val="000000"/>
                    </a:solidFill>
                    <a:ln w="9525">
                      <a:noFill/>
                      <a:miter lim="800000"/>
                      <a:headEnd/>
                      <a:tailEnd/>
                    </a:ln>
                  </p:spPr>
                  <p:txBody>
                    <a:bodyPr/>
                    <a:lstStyle/>
                    <a:p>
                      <a:pPr algn="ctr"/>
                      <a:endParaRPr lang="en-US">
                        <a:latin typeface="+mj-lt"/>
                      </a:endParaRPr>
                    </a:p>
                  </p:txBody>
                </p:sp>
              </p:grpSp>
            </p:grpSp>
          </p:grpSp>
        </p:grpSp>
        <p:grpSp>
          <p:nvGrpSpPr>
            <p:cNvPr id="5125" name="Group 73"/>
            <p:cNvGrpSpPr>
              <a:grpSpLocks/>
            </p:cNvGrpSpPr>
            <p:nvPr/>
          </p:nvGrpSpPr>
          <p:grpSpPr bwMode="auto">
            <a:xfrm>
              <a:off x="717" y="2125"/>
              <a:ext cx="4327" cy="923"/>
              <a:chOff x="717" y="2151"/>
              <a:chExt cx="4327" cy="923"/>
            </a:xfrm>
          </p:grpSpPr>
          <p:grpSp>
            <p:nvGrpSpPr>
              <p:cNvPr id="5157" name="Group 70"/>
              <p:cNvGrpSpPr>
                <a:grpSpLocks/>
              </p:cNvGrpSpPr>
              <p:nvPr/>
            </p:nvGrpSpPr>
            <p:grpSpPr bwMode="auto">
              <a:xfrm>
                <a:off x="717" y="2151"/>
                <a:ext cx="864" cy="923"/>
                <a:chOff x="717" y="2151"/>
                <a:chExt cx="864" cy="923"/>
              </a:xfrm>
            </p:grpSpPr>
            <p:sp>
              <p:nvSpPr>
                <p:cNvPr id="5169" name="Text Box 8"/>
                <p:cNvSpPr txBox="1">
                  <a:spLocks noChangeArrowheads="1"/>
                </p:cNvSpPr>
                <p:nvPr/>
              </p:nvSpPr>
              <p:spPr bwMode="auto">
                <a:xfrm>
                  <a:off x="717" y="2844"/>
                  <a:ext cx="864" cy="230"/>
                </a:xfrm>
                <a:prstGeom prst="rect">
                  <a:avLst/>
                </a:prstGeom>
                <a:noFill/>
                <a:ln w="12700">
                  <a:noFill/>
                  <a:miter lim="800000"/>
                  <a:headEnd/>
                  <a:tailEnd/>
                </a:ln>
              </p:spPr>
              <p:txBody>
                <a:bodyPr wrap="none" anchor="ctr" anchorCtr="1"/>
                <a:lstStyle/>
                <a:p>
                  <a:pPr algn="ctr" eaLnBrk="0" hangingPunct="0"/>
                  <a:r>
                    <a:rPr lang="en-US" sz="1800" b="1">
                      <a:latin typeface="+mj-lt"/>
                    </a:rPr>
                    <a:t>Messages</a:t>
                  </a:r>
                </a:p>
              </p:txBody>
            </p:sp>
            <p:grpSp>
              <p:nvGrpSpPr>
                <p:cNvPr id="5170" name="Group 9"/>
                <p:cNvGrpSpPr>
                  <a:grpSpLocks/>
                </p:cNvGrpSpPr>
                <p:nvPr/>
              </p:nvGrpSpPr>
              <p:grpSpPr bwMode="auto">
                <a:xfrm>
                  <a:off x="805" y="2151"/>
                  <a:ext cx="691" cy="691"/>
                  <a:chOff x="567" y="1891"/>
                  <a:chExt cx="681" cy="679"/>
                </a:xfrm>
              </p:grpSpPr>
              <p:sp>
                <p:nvSpPr>
                  <p:cNvPr id="5171" name="AutoShape 10"/>
                  <p:cNvSpPr>
                    <a:spLocks noChangeArrowheads="1"/>
                  </p:cNvSpPr>
                  <p:nvPr/>
                </p:nvSpPr>
                <p:spPr bwMode="auto">
                  <a:xfrm>
                    <a:off x="567" y="1891"/>
                    <a:ext cx="681" cy="679"/>
                  </a:xfrm>
                  <a:prstGeom prst="roundRect">
                    <a:avLst>
                      <a:gd name="adj" fmla="val 12440"/>
                    </a:avLst>
                  </a:prstGeom>
                  <a:solidFill>
                    <a:srgbClr val="FFFFFF"/>
                  </a:solidFill>
                  <a:ln w="25400">
                    <a:solidFill>
                      <a:srgbClr val="000000"/>
                    </a:solidFill>
                    <a:round/>
                    <a:headEnd/>
                    <a:tailEnd/>
                  </a:ln>
                </p:spPr>
                <p:txBody>
                  <a:bodyPr/>
                  <a:lstStyle/>
                  <a:p>
                    <a:pPr algn="ctr"/>
                    <a:endParaRPr lang="en-US">
                      <a:latin typeface="+mj-lt"/>
                    </a:endParaRPr>
                  </a:p>
                </p:txBody>
              </p:sp>
              <p:grpSp>
                <p:nvGrpSpPr>
                  <p:cNvPr id="5172" name="Group 11"/>
                  <p:cNvGrpSpPr>
                    <a:grpSpLocks/>
                  </p:cNvGrpSpPr>
                  <p:nvPr/>
                </p:nvGrpSpPr>
                <p:grpSpPr bwMode="auto">
                  <a:xfrm>
                    <a:off x="658" y="2064"/>
                    <a:ext cx="494" cy="366"/>
                    <a:chOff x="1581" y="2706"/>
                    <a:chExt cx="494" cy="366"/>
                  </a:xfrm>
                </p:grpSpPr>
                <p:sp>
                  <p:nvSpPr>
                    <p:cNvPr id="5173" name="Rectangle 12"/>
                    <p:cNvSpPr>
                      <a:spLocks noChangeArrowheads="1"/>
                    </p:cNvSpPr>
                    <p:nvPr/>
                  </p:nvSpPr>
                  <p:spPr bwMode="auto">
                    <a:xfrm>
                      <a:off x="1581" y="2706"/>
                      <a:ext cx="494" cy="366"/>
                    </a:xfrm>
                    <a:prstGeom prst="rect">
                      <a:avLst/>
                    </a:prstGeom>
                    <a:solidFill>
                      <a:srgbClr val="000000"/>
                    </a:solidFill>
                    <a:ln w="4763">
                      <a:solidFill>
                        <a:srgbClr val="000000"/>
                      </a:solidFill>
                      <a:miter lim="800000"/>
                      <a:headEnd/>
                      <a:tailEnd/>
                    </a:ln>
                  </p:spPr>
                  <p:txBody>
                    <a:bodyPr/>
                    <a:lstStyle/>
                    <a:p>
                      <a:pPr algn="ctr"/>
                      <a:endParaRPr lang="en-US">
                        <a:latin typeface="+mj-lt"/>
                      </a:endParaRPr>
                    </a:p>
                  </p:txBody>
                </p:sp>
                <p:sp>
                  <p:nvSpPr>
                    <p:cNvPr id="5174" name="Rectangle 13"/>
                    <p:cNvSpPr>
                      <a:spLocks noChangeArrowheads="1"/>
                    </p:cNvSpPr>
                    <p:nvPr/>
                  </p:nvSpPr>
                  <p:spPr bwMode="auto">
                    <a:xfrm>
                      <a:off x="1609" y="2733"/>
                      <a:ext cx="438" cy="311"/>
                    </a:xfrm>
                    <a:prstGeom prst="rect">
                      <a:avLst/>
                    </a:prstGeom>
                    <a:solidFill>
                      <a:srgbClr val="FFFFFF"/>
                    </a:solidFill>
                    <a:ln w="9525">
                      <a:noFill/>
                      <a:miter lim="800000"/>
                      <a:headEnd/>
                      <a:tailEnd/>
                    </a:ln>
                  </p:spPr>
                  <p:txBody>
                    <a:bodyPr/>
                    <a:lstStyle/>
                    <a:p>
                      <a:pPr algn="ctr"/>
                      <a:endParaRPr lang="en-US">
                        <a:latin typeface="+mj-lt"/>
                      </a:endParaRPr>
                    </a:p>
                  </p:txBody>
                </p:sp>
                <p:sp>
                  <p:nvSpPr>
                    <p:cNvPr id="5175" name="Freeform 14"/>
                    <p:cNvSpPr>
                      <a:spLocks/>
                    </p:cNvSpPr>
                    <p:nvPr/>
                  </p:nvSpPr>
                  <p:spPr bwMode="auto">
                    <a:xfrm>
                      <a:off x="1609" y="2733"/>
                      <a:ext cx="438" cy="311"/>
                    </a:xfrm>
                    <a:custGeom>
                      <a:avLst/>
                      <a:gdLst>
                        <a:gd name="T0" fmla="*/ 2 w 1755"/>
                        <a:gd name="T1" fmla="*/ 0 h 1242"/>
                        <a:gd name="T2" fmla="*/ 11 w 1755"/>
                        <a:gd name="T3" fmla="*/ 10 h 1242"/>
                        <a:gd name="T4" fmla="*/ 12 w 1755"/>
                        <a:gd name="T5" fmla="*/ 10 h 1242"/>
                        <a:gd name="T6" fmla="*/ 12 w 1755"/>
                        <a:gd name="T7" fmla="*/ 11 h 1242"/>
                        <a:gd name="T8" fmla="*/ 12 w 1755"/>
                        <a:gd name="T9" fmla="*/ 11 h 1242"/>
                        <a:gd name="T10" fmla="*/ 13 w 1755"/>
                        <a:gd name="T11" fmla="*/ 11 h 1242"/>
                        <a:gd name="T12" fmla="*/ 13 w 1755"/>
                        <a:gd name="T13" fmla="*/ 11 h 1242"/>
                        <a:gd name="T14" fmla="*/ 14 w 1755"/>
                        <a:gd name="T15" fmla="*/ 11 h 1242"/>
                        <a:gd name="T16" fmla="*/ 14 w 1755"/>
                        <a:gd name="T17" fmla="*/ 11 h 1242"/>
                        <a:gd name="T18" fmla="*/ 14 w 1755"/>
                        <a:gd name="T19" fmla="*/ 11 h 1242"/>
                        <a:gd name="T20" fmla="*/ 15 w 1755"/>
                        <a:gd name="T21" fmla="*/ 11 h 1242"/>
                        <a:gd name="T22" fmla="*/ 15 w 1755"/>
                        <a:gd name="T23" fmla="*/ 11 h 1242"/>
                        <a:gd name="T24" fmla="*/ 15 w 1755"/>
                        <a:gd name="T25" fmla="*/ 10 h 1242"/>
                        <a:gd name="T26" fmla="*/ 16 w 1755"/>
                        <a:gd name="T27" fmla="*/ 10 h 1242"/>
                        <a:gd name="T28" fmla="*/ 25 w 1755"/>
                        <a:gd name="T29" fmla="*/ 0 h 1242"/>
                        <a:gd name="T30" fmla="*/ 27 w 1755"/>
                        <a:gd name="T31" fmla="*/ 0 h 1242"/>
                        <a:gd name="T32" fmla="*/ 27 w 1755"/>
                        <a:gd name="T33" fmla="*/ 2 h 1242"/>
                        <a:gd name="T34" fmla="*/ 19 w 1755"/>
                        <a:gd name="T35" fmla="*/ 10 h 1242"/>
                        <a:gd name="T36" fmla="*/ 27 w 1755"/>
                        <a:gd name="T37" fmla="*/ 18 h 1242"/>
                        <a:gd name="T38" fmla="*/ 27 w 1755"/>
                        <a:gd name="T39" fmla="*/ 20 h 1242"/>
                        <a:gd name="T40" fmla="*/ 25 w 1755"/>
                        <a:gd name="T41" fmla="*/ 20 h 1242"/>
                        <a:gd name="T42" fmla="*/ 17 w 1755"/>
                        <a:gd name="T43" fmla="*/ 12 h 1242"/>
                        <a:gd name="T44" fmla="*/ 17 w 1755"/>
                        <a:gd name="T45" fmla="*/ 12 h 1242"/>
                        <a:gd name="T46" fmla="*/ 17 w 1755"/>
                        <a:gd name="T47" fmla="*/ 12 h 1242"/>
                        <a:gd name="T48" fmla="*/ 16 w 1755"/>
                        <a:gd name="T49" fmla="*/ 13 h 1242"/>
                        <a:gd name="T50" fmla="*/ 16 w 1755"/>
                        <a:gd name="T51" fmla="*/ 13 h 1242"/>
                        <a:gd name="T52" fmla="*/ 15 w 1755"/>
                        <a:gd name="T53" fmla="*/ 13 h 1242"/>
                        <a:gd name="T54" fmla="*/ 15 w 1755"/>
                        <a:gd name="T55" fmla="*/ 14 h 1242"/>
                        <a:gd name="T56" fmla="*/ 14 w 1755"/>
                        <a:gd name="T57" fmla="*/ 14 h 1242"/>
                        <a:gd name="T58" fmla="*/ 14 w 1755"/>
                        <a:gd name="T59" fmla="*/ 14 h 1242"/>
                        <a:gd name="T60" fmla="*/ 13 w 1755"/>
                        <a:gd name="T61" fmla="*/ 14 h 1242"/>
                        <a:gd name="T62" fmla="*/ 12 w 1755"/>
                        <a:gd name="T63" fmla="*/ 14 h 1242"/>
                        <a:gd name="T64" fmla="*/ 12 w 1755"/>
                        <a:gd name="T65" fmla="*/ 13 h 1242"/>
                        <a:gd name="T66" fmla="*/ 11 w 1755"/>
                        <a:gd name="T67" fmla="*/ 13 h 1242"/>
                        <a:gd name="T68" fmla="*/ 11 w 1755"/>
                        <a:gd name="T69" fmla="*/ 13 h 1242"/>
                        <a:gd name="T70" fmla="*/ 10 w 1755"/>
                        <a:gd name="T71" fmla="*/ 12 h 1242"/>
                        <a:gd name="T72" fmla="*/ 10 w 1755"/>
                        <a:gd name="T73" fmla="*/ 12 h 1242"/>
                        <a:gd name="T74" fmla="*/ 10 w 1755"/>
                        <a:gd name="T75" fmla="*/ 12 h 1242"/>
                        <a:gd name="T76" fmla="*/ 2 w 1755"/>
                        <a:gd name="T77" fmla="*/ 20 h 1242"/>
                        <a:gd name="T78" fmla="*/ 0 w 1755"/>
                        <a:gd name="T79" fmla="*/ 20 h 1242"/>
                        <a:gd name="T80" fmla="*/ 0 w 1755"/>
                        <a:gd name="T81" fmla="*/ 18 h 1242"/>
                        <a:gd name="T82" fmla="*/ 8 w 1755"/>
                        <a:gd name="T83" fmla="*/ 10 h 1242"/>
                        <a:gd name="T84" fmla="*/ 0 w 1755"/>
                        <a:gd name="T85" fmla="*/ 2 h 1242"/>
                        <a:gd name="T86" fmla="*/ 0 w 1755"/>
                        <a:gd name="T87" fmla="*/ 0 h 1242"/>
                        <a:gd name="T88" fmla="*/ 2 w 1755"/>
                        <a:gd name="T89" fmla="*/ 0 h 124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755"/>
                        <a:gd name="T136" fmla="*/ 0 h 1242"/>
                        <a:gd name="T137" fmla="*/ 1755 w 1755"/>
                        <a:gd name="T138" fmla="*/ 1242 h 124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755" h="1242">
                          <a:moveTo>
                            <a:pt x="114" y="0"/>
                          </a:moveTo>
                          <a:lnTo>
                            <a:pt x="737" y="621"/>
                          </a:lnTo>
                          <a:lnTo>
                            <a:pt x="763" y="647"/>
                          </a:lnTo>
                          <a:lnTo>
                            <a:pt x="783" y="665"/>
                          </a:lnTo>
                          <a:lnTo>
                            <a:pt x="807" y="679"/>
                          </a:lnTo>
                          <a:lnTo>
                            <a:pt x="827" y="689"/>
                          </a:lnTo>
                          <a:lnTo>
                            <a:pt x="851" y="698"/>
                          </a:lnTo>
                          <a:lnTo>
                            <a:pt x="878" y="703"/>
                          </a:lnTo>
                          <a:lnTo>
                            <a:pt x="907" y="700"/>
                          </a:lnTo>
                          <a:lnTo>
                            <a:pt x="933" y="690"/>
                          </a:lnTo>
                          <a:lnTo>
                            <a:pt x="952" y="680"/>
                          </a:lnTo>
                          <a:lnTo>
                            <a:pt x="974" y="663"/>
                          </a:lnTo>
                          <a:lnTo>
                            <a:pt x="997" y="643"/>
                          </a:lnTo>
                          <a:lnTo>
                            <a:pt x="1019" y="621"/>
                          </a:lnTo>
                          <a:lnTo>
                            <a:pt x="1641" y="0"/>
                          </a:lnTo>
                          <a:lnTo>
                            <a:pt x="1755" y="0"/>
                          </a:lnTo>
                          <a:lnTo>
                            <a:pt x="1755" y="113"/>
                          </a:lnTo>
                          <a:lnTo>
                            <a:pt x="1246" y="621"/>
                          </a:lnTo>
                          <a:lnTo>
                            <a:pt x="1755" y="1130"/>
                          </a:lnTo>
                          <a:lnTo>
                            <a:pt x="1755" y="1242"/>
                          </a:lnTo>
                          <a:lnTo>
                            <a:pt x="1641" y="1242"/>
                          </a:lnTo>
                          <a:lnTo>
                            <a:pt x="1131" y="734"/>
                          </a:lnTo>
                          <a:lnTo>
                            <a:pt x="1105" y="758"/>
                          </a:lnTo>
                          <a:lnTo>
                            <a:pt x="1080" y="780"/>
                          </a:lnTo>
                          <a:lnTo>
                            <a:pt x="1056" y="800"/>
                          </a:lnTo>
                          <a:lnTo>
                            <a:pt x="1026" y="821"/>
                          </a:lnTo>
                          <a:lnTo>
                            <a:pt x="994" y="839"/>
                          </a:lnTo>
                          <a:lnTo>
                            <a:pt x="957" y="855"/>
                          </a:lnTo>
                          <a:lnTo>
                            <a:pt x="923" y="863"/>
                          </a:lnTo>
                          <a:lnTo>
                            <a:pt x="884" y="867"/>
                          </a:lnTo>
                          <a:lnTo>
                            <a:pt x="843" y="862"/>
                          </a:lnTo>
                          <a:lnTo>
                            <a:pt x="805" y="854"/>
                          </a:lnTo>
                          <a:lnTo>
                            <a:pt x="769" y="843"/>
                          </a:lnTo>
                          <a:lnTo>
                            <a:pt x="739" y="829"/>
                          </a:lnTo>
                          <a:lnTo>
                            <a:pt x="705" y="807"/>
                          </a:lnTo>
                          <a:lnTo>
                            <a:pt x="674" y="782"/>
                          </a:lnTo>
                          <a:lnTo>
                            <a:pt x="652" y="764"/>
                          </a:lnTo>
                          <a:lnTo>
                            <a:pt x="624" y="734"/>
                          </a:lnTo>
                          <a:lnTo>
                            <a:pt x="114" y="1242"/>
                          </a:lnTo>
                          <a:lnTo>
                            <a:pt x="0" y="1242"/>
                          </a:lnTo>
                          <a:lnTo>
                            <a:pt x="0" y="1130"/>
                          </a:lnTo>
                          <a:lnTo>
                            <a:pt x="510" y="621"/>
                          </a:lnTo>
                          <a:lnTo>
                            <a:pt x="0" y="113"/>
                          </a:lnTo>
                          <a:lnTo>
                            <a:pt x="0" y="0"/>
                          </a:lnTo>
                          <a:lnTo>
                            <a:pt x="114" y="0"/>
                          </a:lnTo>
                          <a:close/>
                        </a:path>
                      </a:pathLst>
                    </a:custGeom>
                    <a:solidFill>
                      <a:schemeClr val="tx1"/>
                    </a:solidFill>
                    <a:ln w="9525">
                      <a:noFill/>
                      <a:round/>
                      <a:headEnd/>
                      <a:tailEnd/>
                    </a:ln>
                  </p:spPr>
                  <p:txBody>
                    <a:bodyPr/>
                    <a:lstStyle/>
                    <a:p>
                      <a:pPr algn="ctr"/>
                      <a:endParaRPr lang="en-US">
                        <a:latin typeface="+mj-lt"/>
                      </a:endParaRPr>
                    </a:p>
                  </p:txBody>
                </p:sp>
              </p:grpSp>
            </p:grpSp>
          </p:grpSp>
          <p:grpSp>
            <p:nvGrpSpPr>
              <p:cNvPr id="5158" name="Group 71"/>
              <p:cNvGrpSpPr>
                <a:grpSpLocks/>
              </p:cNvGrpSpPr>
              <p:nvPr/>
            </p:nvGrpSpPr>
            <p:grpSpPr bwMode="auto">
              <a:xfrm>
                <a:off x="2447" y="2151"/>
                <a:ext cx="864" cy="923"/>
                <a:chOff x="2447" y="2151"/>
                <a:chExt cx="864" cy="923"/>
              </a:xfrm>
            </p:grpSpPr>
            <p:sp>
              <p:nvSpPr>
                <p:cNvPr id="5162" name="Text Box 16"/>
                <p:cNvSpPr txBox="1">
                  <a:spLocks noChangeArrowheads="1"/>
                </p:cNvSpPr>
                <p:nvPr/>
              </p:nvSpPr>
              <p:spPr bwMode="auto">
                <a:xfrm>
                  <a:off x="2447" y="2844"/>
                  <a:ext cx="864" cy="230"/>
                </a:xfrm>
                <a:prstGeom prst="rect">
                  <a:avLst/>
                </a:prstGeom>
                <a:noFill/>
                <a:ln w="12700">
                  <a:noFill/>
                  <a:miter lim="800000"/>
                  <a:headEnd/>
                  <a:tailEnd/>
                </a:ln>
              </p:spPr>
              <p:txBody>
                <a:bodyPr wrap="none" anchor="ctr" anchorCtr="1"/>
                <a:lstStyle/>
                <a:p>
                  <a:pPr algn="ctr" eaLnBrk="0" hangingPunct="0"/>
                  <a:r>
                    <a:rPr lang="en-US" sz="1800" b="1">
                      <a:latin typeface="+mj-lt"/>
                    </a:rPr>
                    <a:t>Breaks</a:t>
                  </a:r>
                </a:p>
              </p:txBody>
            </p:sp>
            <p:grpSp>
              <p:nvGrpSpPr>
                <p:cNvPr id="5163" name="Group 61"/>
                <p:cNvGrpSpPr>
                  <a:grpSpLocks/>
                </p:cNvGrpSpPr>
                <p:nvPr/>
              </p:nvGrpSpPr>
              <p:grpSpPr bwMode="auto">
                <a:xfrm>
                  <a:off x="2533" y="2151"/>
                  <a:ext cx="691" cy="691"/>
                  <a:chOff x="2479" y="2162"/>
                  <a:chExt cx="639" cy="628"/>
                </a:xfrm>
              </p:grpSpPr>
              <p:sp>
                <p:nvSpPr>
                  <p:cNvPr id="5164" name="AutoShape 18"/>
                  <p:cNvSpPr>
                    <a:spLocks noChangeArrowheads="1"/>
                  </p:cNvSpPr>
                  <p:nvPr/>
                </p:nvSpPr>
                <p:spPr bwMode="auto">
                  <a:xfrm>
                    <a:off x="2479" y="2162"/>
                    <a:ext cx="639" cy="628"/>
                  </a:xfrm>
                  <a:prstGeom prst="roundRect">
                    <a:avLst>
                      <a:gd name="adj" fmla="val 12440"/>
                    </a:avLst>
                  </a:prstGeom>
                  <a:solidFill>
                    <a:srgbClr val="FFFFFF"/>
                  </a:solidFill>
                  <a:ln w="25400">
                    <a:solidFill>
                      <a:srgbClr val="000000"/>
                    </a:solidFill>
                    <a:round/>
                    <a:headEnd/>
                    <a:tailEnd/>
                  </a:ln>
                </p:spPr>
                <p:txBody>
                  <a:bodyPr/>
                  <a:lstStyle/>
                  <a:p>
                    <a:pPr algn="ctr"/>
                    <a:endParaRPr lang="en-US">
                      <a:latin typeface="+mj-lt"/>
                    </a:endParaRPr>
                  </a:p>
                </p:txBody>
              </p:sp>
              <p:grpSp>
                <p:nvGrpSpPr>
                  <p:cNvPr id="5165" name="Group 60"/>
                  <p:cNvGrpSpPr>
                    <a:grpSpLocks/>
                  </p:cNvGrpSpPr>
                  <p:nvPr/>
                </p:nvGrpSpPr>
                <p:grpSpPr bwMode="auto">
                  <a:xfrm>
                    <a:off x="2554" y="2340"/>
                    <a:ext cx="474" cy="272"/>
                    <a:chOff x="2554" y="2340"/>
                    <a:chExt cx="474" cy="272"/>
                  </a:xfrm>
                </p:grpSpPr>
                <p:sp>
                  <p:nvSpPr>
                    <p:cNvPr id="68630" name="Freeform 22"/>
                    <p:cNvSpPr>
                      <a:spLocks/>
                    </p:cNvSpPr>
                    <p:nvPr/>
                  </p:nvSpPr>
                  <p:spPr bwMode="auto">
                    <a:xfrm>
                      <a:off x="2658" y="2340"/>
                      <a:ext cx="264" cy="214"/>
                    </a:xfrm>
                    <a:custGeom>
                      <a:avLst/>
                      <a:gdLst/>
                      <a:ahLst/>
                      <a:cxnLst>
                        <a:cxn ang="0">
                          <a:pos x="0" y="0"/>
                        </a:cxn>
                        <a:cxn ang="0">
                          <a:pos x="1132" y="0"/>
                        </a:cxn>
                        <a:cxn ang="0">
                          <a:pos x="1132" y="835"/>
                        </a:cxn>
                        <a:cxn ang="0">
                          <a:pos x="1131" y="849"/>
                        </a:cxn>
                        <a:cxn ang="0">
                          <a:pos x="1127" y="862"/>
                        </a:cxn>
                        <a:cxn ang="0">
                          <a:pos x="1124" y="874"/>
                        </a:cxn>
                        <a:cxn ang="0">
                          <a:pos x="1119" y="887"/>
                        </a:cxn>
                        <a:cxn ang="0">
                          <a:pos x="1110" y="899"/>
                        </a:cxn>
                        <a:cxn ang="0">
                          <a:pos x="1101" y="908"/>
                        </a:cxn>
                        <a:cxn ang="0">
                          <a:pos x="1090" y="917"/>
                        </a:cxn>
                        <a:cxn ang="0">
                          <a:pos x="1078" y="923"/>
                        </a:cxn>
                        <a:cxn ang="0">
                          <a:pos x="1065" y="930"/>
                        </a:cxn>
                        <a:cxn ang="0">
                          <a:pos x="1052" y="932"/>
                        </a:cxn>
                        <a:cxn ang="0">
                          <a:pos x="1041" y="935"/>
                        </a:cxn>
                        <a:cxn ang="0">
                          <a:pos x="1033" y="935"/>
                        </a:cxn>
                        <a:cxn ang="0">
                          <a:pos x="99" y="935"/>
                        </a:cxn>
                        <a:cxn ang="0">
                          <a:pos x="88" y="933"/>
                        </a:cxn>
                        <a:cxn ang="0">
                          <a:pos x="80" y="932"/>
                        </a:cxn>
                        <a:cxn ang="0">
                          <a:pos x="72" y="930"/>
                        </a:cxn>
                        <a:cxn ang="0">
                          <a:pos x="60" y="924"/>
                        </a:cxn>
                        <a:cxn ang="0">
                          <a:pos x="49" y="921"/>
                        </a:cxn>
                        <a:cxn ang="0">
                          <a:pos x="40" y="913"/>
                        </a:cxn>
                        <a:cxn ang="0">
                          <a:pos x="31" y="907"/>
                        </a:cxn>
                        <a:cxn ang="0">
                          <a:pos x="24" y="899"/>
                        </a:cxn>
                        <a:cxn ang="0">
                          <a:pos x="20" y="894"/>
                        </a:cxn>
                        <a:cxn ang="0">
                          <a:pos x="14" y="887"/>
                        </a:cxn>
                        <a:cxn ang="0">
                          <a:pos x="9" y="878"/>
                        </a:cxn>
                        <a:cxn ang="0">
                          <a:pos x="5" y="872"/>
                        </a:cxn>
                        <a:cxn ang="0">
                          <a:pos x="2" y="862"/>
                        </a:cxn>
                        <a:cxn ang="0">
                          <a:pos x="1" y="853"/>
                        </a:cxn>
                        <a:cxn ang="0">
                          <a:pos x="0" y="844"/>
                        </a:cxn>
                        <a:cxn ang="0">
                          <a:pos x="0" y="835"/>
                        </a:cxn>
                        <a:cxn ang="0">
                          <a:pos x="0" y="0"/>
                        </a:cxn>
                      </a:cxnLst>
                      <a:rect l="0" t="0" r="r" b="b"/>
                      <a:pathLst>
                        <a:path w="1132" h="935">
                          <a:moveTo>
                            <a:pt x="0" y="0"/>
                          </a:moveTo>
                          <a:lnTo>
                            <a:pt x="1132" y="0"/>
                          </a:lnTo>
                          <a:lnTo>
                            <a:pt x="1132" y="835"/>
                          </a:lnTo>
                          <a:lnTo>
                            <a:pt x="1131" y="849"/>
                          </a:lnTo>
                          <a:lnTo>
                            <a:pt x="1127" y="862"/>
                          </a:lnTo>
                          <a:lnTo>
                            <a:pt x="1124" y="874"/>
                          </a:lnTo>
                          <a:lnTo>
                            <a:pt x="1119" y="887"/>
                          </a:lnTo>
                          <a:lnTo>
                            <a:pt x="1110" y="899"/>
                          </a:lnTo>
                          <a:lnTo>
                            <a:pt x="1101" y="908"/>
                          </a:lnTo>
                          <a:lnTo>
                            <a:pt x="1090" y="917"/>
                          </a:lnTo>
                          <a:lnTo>
                            <a:pt x="1078" y="923"/>
                          </a:lnTo>
                          <a:lnTo>
                            <a:pt x="1065" y="930"/>
                          </a:lnTo>
                          <a:lnTo>
                            <a:pt x="1052" y="932"/>
                          </a:lnTo>
                          <a:lnTo>
                            <a:pt x="1041" y="935"/>
                          </a:lnTo>
                          <a:lnTo>
                            <a:pt x="1033" y="935"/>
                          </a:lnTo>
                          <a:lnTo>
                            <a:pt x="99" y="935"/>
                          </a:lnTo>
                          <a:lnTo>
                            <a:pt x="88" y="933"/>
                          </a:lnTo>
                          <a:lnTo>
                            <a:pt x="80" y="932"/>
                          </a:lnTo>
                          <a:lnTo>
                            <a:pt x="72" y="930"/>
                          </a:lnTo>
                          <a:lnTo>
                            <a:pt x="60" y="924"/>
                          </a:lnTo>
                          <a:lnTo>
                            <a:pt x="49" y="921"/>
                          </a:lnTo>
                          <a:lnTo>
                            <a:pt x="40" y="913"/>
                          </a:lnTo>
                          <a:lnTo>
                            <a:pt x="31" y="907"/>
                          </a:lnTo>
                          <a:lnTo>
                            <a:pt x="24" y="899"/>
                          </a:lnTo>
                          <a:lnTo>
                            <a:pt x="20" y="894"/>
                          </a:lnTo>
                          <a:lnTo>
                            <a:pt x="14" y="887"/>
                          </a:lnTo>
                          <a:lnTo>
                            <a:pt x="9" y="878"/>
                          </a:lnTo>
                          <a:lnTo>
                            <a:pt x="5" y="872"/>
                          </a:lnTo>
                          <a:lnTo>
                            <a:pt x="2" y="862"/>
                          </a:lnTo>
                          <a:lnTo>
                            <a:pt x="1" y="853"/>
                          </a:lnTo>
                          <a:lnTo>
                            <a:pt x="0" y="844"/>
                          </a:lnTo>
                          <a:lnTo>
                            <a:pt x="0" y="835"/>
                          </a:lnTo>
                          <a:lnTo>
                            <a:pt x="0" y="0"/>
                          </a:lnTo>
                          <a:close/>
                        </a:path>
                      </a:pathLst>
                    </a:custGeom>
                    <a:solidFill>
                      <a:schemeClr val="bg1"/>
                    </a:solidFill>
                    <a:ln w="25400">
                      <a:solidFill>
                        <a:schemeClr val="tx1"/>
                      </a:solidFill>
                      <a:round/>
                      <a:headEnd/>
                      <a:tailEnd/>
                    </a:ln>
                    <a:effectLst>
                      <a:outerShdw dist="35921" dir="2700000" algn="ctr" rotWithShape="0">
                        <a:srgbClr val="B2B2B2"/>
                      </a:outerShdw>
                    </a:effectLst>
                  </p:spPr>
                  <p:txBody>
                    <a:bodyPr/>
                    <a:lstStyle/>
                    <a:p>
                      <a:pPr algn="ctr">
                        <a:defRPr/>
                      </a:pPr>
                      <a:endParaRPr lang="en-US">
                        <a:latin typeface="+mj-lt"/>
                      </a:endParaRPr>
                    </a:p>
                  </p:txBody>
                </p:sp>
                <p:sp>
                  <p:nvSpPr>
                    <p:cNvPr id="68631" name="Freeform 23"/>
                    <p:cNvSpPr>
                      <a:spLocks/>
                    </p:cNvSpPr>
                    <p:nvPr/>
                  </p:nvSpPr>
                  <p:spPr bwMode="auto">
                    <a:xfrm>
                      <a:off x="2928" y="2340"/>
                      <a:ext cx="85" cy="159"/>
                    </a:xfrm>
                    <a:custGeom>
                      <a:avLst/>
                      <a:gdLst/>
                      <a:ahLst/>
                      <a:cxnLst>
                        <a:cxn ang="0">
                          <a:pos x="41" y="3"/>
                        </a:cxn>
                        <a:cxn ang="0">
                          <a:pos x="124" y="18"/>
                        </a:cxn>
                        <a:cxn ang="0">
                          <a:pos x="182" y="43"/>
                        </a:cxn>
                        <a:cxn ang="0">
                          <a:pos x="237" y="82"/>
                        </a:cxn>
                        <a:cxn ang="0">
                          <a:pos x="286" y="129"/>
                        </a:cxn>
                        <a:cxn ang="0">
                          <a:pos x="324" y="184"/>
                        </a:cxn>
                        <a:cxn ang="0">
                          <a:pos x="350" y="248"/>
                        </a:cxn>
                        <a:cxn ang="0">
                          <a:pos x="364" y="325"/>
                        </a:cxn>
                        <a:cxn ang="0">
                          <a:pos x="362" y="379"/>
                        </a:cxn>
                        <a:cxn ang="0">
                          <a:pos x="354" y="414"/>
                        </a:cxn>
                        <a:cxn ang="0">
                          <a:pos x="345" y="450"/>
                        </a:cxn>
                        <a:cxn ang="0">
                          <a:pos x="333" y="484"/>
                        </a:cxn>
                        <a:cxn ang="0">
                          <a:pos x="316" y="514"/>
                        </a:cxn>
                        <a:cxn ang="0">
                          <a:pos x="296" y="545"/>
                        </a:cxn>
                        <a:cxn ang="0">
                          <a:pos x="275" y="575"/>
                        </a:cxn>
                        <a:cxn ang="0">
                          <a:pos x="247" y="602"/>
                        </a:cxn>
                        <a:cxn ang="0">
                          <a:pos x="217" y="627"/>
                        </a:cxn>
                        <a:cxn ang="0">
                          <a:pos x="179" y="648"/>
                        </a:cxn>
                        <a:cxn ang="0">
                          <a:pos x="146" y="663"/>
                        </a:cxn>
                        <a:cxn ang="0">
                          <a:pos x="105" y="677"/>
                        </a:cxn>
                        <a:cxn ang="0">
                          <a:pos x="62" y="685"/>
                        </a:cxn>
                        <a:cxn ang="0">
                          <a:pos x="21" y="689"/>
                        </a:cxn>
                        <a:cxn ang="0">
                          <a:pos x="0" y="541"/>
                        </a:cxn>
                        <a:cxn ang="0">
                          <a:pos x="28" y="541"/>
                        </a:cxn>
                        <a:cxn ang="0">
                          <a:pos x="61" y="536"/>
                        </a:cxn>
                        <a:cxn ang="0">
                          <a:pos x="92" y="526"/>
                        </a:cxn>
                        <a:cxn ang="0">
                          <a:pos x="125" y="510"/>
                        </a:cxn>
                        <a:cxn ang="0">
                          <a:pos x="150" y="490"/>
                        </a:cxn>
                        <a:cxn ang="0">
                          <a:pos x="172" y="466"/>
                        </a:cxn>
                        <a:cxn ang="0">
                          <a:pos x="188" y="443"/>
                        </a:cxn>
                        <a:cxn ang="0">
                          <a:pos x="199" y="418"/>
                        </a:cxn>
                        <a:cxn ang="0">
                          <a:pos x="209" y="388"/>
                        </a:cxn>
                        <a:cxn ang="0">
                          <a:pos x="213" y="356"/>
                        </a:cxn>
                        <a:cxn ang="0">
                          <a:pos x="212" y="314"/>
                        </a:cxn>
                        <a:cxn ang="0">
                          <a:pos x="203" y="278"/>
                        </a:cxn>
                        <a:cxn ang="0">
                          <a:pos x="188" y="248"/>
                        </a:cxn>
                        <a:cxn ang="0">
                          <a:pos x="168" y="219"/>
                        </a:cxn>
                        <a:cxn ang="0">
                          <a:pos x="145" y="197"/>
                        </a:cxn>
                        <a:cxn ang="0">
                          <a:pos x="110" y="171"/>
                        </a:cxn>
                        <a:cxn ang="0">
                          <a:pos x="66" y="154"/>
                        </a:cxn>
                        <a:cxn ang="0">
                          <a:pos x="0" y="146"/>
                        </a:cxn>
                      </a:cxnLst>
                      <a:rect l="0" t="0" r="r" b="b"/>
                      <a:pathLst>
                        <a:path w="364" h="689">
                          <a:moveTo>
                            <a:pt x="0" y="0"/>
                          </a:moveTo>
                          <a:lnTo>
                            <a:pt x="41" y="3"/>
                          </a:lnTo>
                          <a:lnTo>
                            <a:pt x="82" y="8"/>
                          </a:lnTo>
                          <a:lnTo>
                            <a:pt x="124" y="18"/>
                          </a:lnTo>
                          <a:lnTo>
                            <a:pt x="158" y="30"/>
                          </a:lnTo>
                          <a:lnTo>
                            <a:pt x="182" y="43"/>
                          </a:lnTo>
                          <a:lnTo>
                            <a:pt x="209" y="61"/>
                          </a:lnTo>
                          <a:lnTo>
                            <a:pt x="237" y="82"/>
                          </a:lnTo>
                          <a:lnTo>
                            <a:pt x="265" y="103"/>
                          </a:lnTo>
                          <a:lnTo>
                            <a:pt x="286" y="129"/>
                          </a:lnTo>
                          <a:lnTo>
                            <a:pt x="306" y="158"/>
                          </a:lnTo>
                          <a:lnTo>
                            <a:pt x="324" y="184"/>
                          </a:lnTo>
                          <a:lnTo>
                            <a:pt x="338" y="215"/>
                          </a:lnTo>
                          <a:lnTo>
                            <a:pt x="350" y="248"/>
                          </a:lnTo>
                          <a:lnTo>
                            <a:pt x="359" y="287"/>
                          </a:lnTo>
                          <a:lnTo>
                            <a:pt x="364" y="325"/>
                          </a:lnTo>
                          <a:lnTo>
                            <a:pt x="364" y="356"/>
                          </a:lnTo>
                          <a:lnTo>
                            <a:pt x="362" y="379"/>
                          </a:lnTo>
                          <a:lnTo>
                            <a:pt x="358" y="397"/>
                          </a:lnTo>
                          <a:lnTo>
                            <a:pt x="354" y="414"/>
                          </a:lnTo>
                          <a:lnTo>
                            <a:pt x="352" y="432"/>
                          </a:lnTo>
                          <a:lnTo>
                            <a:pt x="345" y="450"/>
                          </a:lnTo>
                          <a:lnTo>
                            <a:pt x="339" y="468"/>
                          </a:lnTo>
                          <a:lnTo>
                            <a:pt x="333" y="484"/>
                          </a:lnTo>
                          <a:lnTo>
                            <a:pt x="325" y="500"/>
                          </a:lnTo>
                          <a:lnTo>
                            <a:pt x="316" y="514"/>
                          </a:lnTo>
                          <a:lnTo>
                            <a:pt x="306" y="530"/>
                          </a:lnTo>
                          <a:lnTo>
                            <a:pt x="296" y="545"/>
                          </a:lnTo>
                          <a:lnTo>
                            <a:pt x="285" y="562"/>
                          </a:lnTo>
                          <a:lnTo>
                            <a:pt x="275" y="575"/>
                          </a:lnTo>
                          <a:lnTo>
                            <a:pt x="260" y="590"/>
                          </a:lnTo>
                          <a:lnTo>
                            <a:pt x="247" y="602"/>
                          </a:lnTo>
                          <a:lnTo>
                            <a:pt x="232" y="614"/>
                          </a:lnTo>
                          <a:lnTo>
                            <a:pt x="217" y="627"/>
                          </a:lnTo>
                          <a:lnTo>
                            <a:pt x="198" y="640"/>
                          </a:lnTo>
                          <a:lnTo>
                            <a:pt x="179" y="648"/>
                          </a:lnTo>
                          <a:lnTo>
                            <a:pt x="164" y="656"/>
                          </a:lnTo>
                          <a:lnTo>
                            <a:pt x="146" y="663"/>
                          </a:lnTo>
                          <a:lnTo>
                            <a:pt x="128" y="670"/>
                          </a:lnTo>
                          <a:lnTo>
                            <a:pt x="105" y="677"/>
                          </a:lnTo>
                          <a:lnTo>
                            <a:pt x="84" y="682"/>
                          </a:lnTo>
                          <a:lnTo>
                            <a:pt x="62" y="685"/>
                          </a:lnTo>
                          <a:lnTo>
                            <a:pt x="42" y="687"/>
                          </a:lnTo>
                          <a:lnTo>
                            <a:pt x="21" y="689"/>
                          </a:lnTo>
                          <a:lnTo>
                            <a:pt x="0" y="689"/>
                          </a:lnTo>
                          <a:lnTo>
                            <a:pt x="0" y="541"/>
                          </a:lnTo>
                          <a:lnTo>
                            <a:pt x="12" y="541"/>
                          </a:lnTo>
                          <a:lnTo>
                            <a:pt x="28" y="541"/>
                          </a:lnTo>
                          <a:lnTo>
                            <a:pt x="46" y="540"/>
                          </a:lnTo>
                          <a:lnTo>
                            <a:pt x="61" y="536"/>
                          </a:lnTo>
                          <a:lnTo>
                            <a:pt x="77" y="531"/>
                          </a:lnTo>
                          <a:lnTo>
                            <a:pt x="92" y="526"/>
                          </a:lnTo>
                          <a:lnTo>
                            <a:pt x="109" y="519"/>
                          </a:lnTo>
                          <a:lnTo>
                            <a:pt x="125" y="510"/>
                          </a:lnTo>
                          <a:lnTo>
                            <a:pt x="138" y="501"/>
                          </a:lnTo>
                          <a:lnTo>
                            <a:pt x="150" y="490"/>
                          </a:lnTo>
                          <a:lnTo>
                            <a:pt x="160" y="478"/>
                          </a:lnTo>
                          <a:lnTo>
                            <a:pt x="172" y="466"/>
                          </a:lnTo>
                          <a:lnTo>
                            <a:pt x="179" y="453"/>
                          </a:lnTo>
                          <a:lnTo>
                            <a:pt x="188" y="443"/>
                          </a:lnTo>
                          <a:lnTo>
                            <a:pt x="194" y="431"/>
                          </a:lnTo>
                          <a:lnTo>
                            <a:pt x="199" y="418"/>
                          </a:lnTo>
                          <a:lnTo>
                            <a:pt x="204" y="405"/>
                          </a:lnTo>
                          <a:lnTo>
                            <a:pt x="209" y="388"/>
                          </a:lnTo>
                          <a:lnTo>
                            <a:pt x="212" y="373"/>
                          </a:lnTo>
                          <a:lnTo>
                            <a:pt x="213" y="356"/>
                          </a:lnTo>
                          <a:lnTo>
                            <a:pt x="213" y="336"/>
                          </a:lnTo>
                          <a:lnTo>
                            <a:pt x="212" y="314"/>
                          </a:lnTo>
                          <a:lnTo>
                            <a:pt x="208" y="296"/>
                          </a:lnTo>
                          <a:lnTo>
                            <a:pt x="203" y="278"/>
                          </a:lnTo>
                          <a:lnTo>
                            <a:pt x="197" y="261"/>
                          </a:lnTo>
                          <a:lnTo>
                            <a:pt x="188" y="248"/>
                          </a:lnTo>
                          <a:lnTo>
                            <a:pt x="178" y="233"/>
                          </a:lnTo>
                          <a:lnTo>
                            <a:pt x="168" y="219"/>
                          </a:lnTo>
                          <a:lnTo>
                            <a:pt x="159" y="209"/>
                          </a:lnTo>
                          <a:lnTo>
                            <a:pt x="145" y="197"/>
                          </a:lnTo>
                          <a:lnTo>
                            <a:pt x="131" y="184"/>
                          </a:lnTo>
                          <a:lnTo>
                            <a:pt x="110" y="171"/>
                          </a:lnTo>
                          <a:lnTo>
                            <a:pt x="91" y="163"/>
                          </a:lnTo>
                          <a:lnTo>
                            <a:pt x="66" y="154"/>
                          </a:lnTo>
                          <a:lnTo>
                            <a:pt x="33" y="148"/>
                          </a:lnTo>
                          <a:lnTo>
                            <a:pt x="0" y="146"/>
                          </a:lnTo>
                          <a:lnTo>
                            <a:pt x="0" y="0"/>
                          </a:lnTo>
                          <a:close/>
                        </a:path>
                      </a:pathLst>
                    </a:custGeom>
                    <a:solidFill>
                      <a:schemeClr val="bg1"/>
                    </a:solidFill>
                    <a:ln w="25400">
                      <a:solidFill>
                        <a:schemeClr val="tx1"/>
                      </a:solidFill>
                      <a:round/>
                      <a:headEnd/>
                      <a:tailEnd/>
                    </a:ln>
                    <a:effectLst>
                      <a:outerShdw dist="35921" dir="2700000" algn="ctr" rotWithShape="0">
                        <a:srgbClr val="B2B2B2"/>
                      </a:outerShdw>
                    </a:effectLst>
                  </p:spPr>
                  <p:txBody>
                    <a:bodyPr/>
                    <a:lstStyle/>
                    <a:p>
                      <a:pPr algn="ctr">
                        <a:defRPr/>
                      </a:pPr>
                      <a:endParaRPr lang="en-US">
                        <a:latin typeface="+mj-lt"/>
                      </a:endParaRPr>
                    </a:p>
                  </p:txBody>
                </p:sp>
                <p:sp>
                  <p:nvSpPr>
                    <p:cNvPr id="68628" name="Freeform 20"/>
                    <p:cNvSpPr>
                      <a:spLocks/>
                    </p:cNvSpPr>
                    <p:nvPr/>
                  </p:nvSpPr>
                  <p:spPr bwMode="auto">
                    <a:xfrm>
                      <a:off x="2554" y="2567"/>
                      <a:ext cx="474" cy="45"/>
                    </a:xfrm>
                    <a:custGeom>
                      <a:avLst/>
                      <a:gdLst/>
                      <a:ahLst/>
                      <a:cxnLst>
                        <a:cxn ang="0">
                          <a:pos x="0" y="0"/>
                        </a:cxn>
                        <a:cxn ang="0">
                          <a:pos x="2021" y="0"/>
                        </a:cxn>
                        <a:cxn ang="0">
                          <a:pos x="2021" y="98"/>
                        </a:cxn>
                        <a:cxn ang="0">
                          <a:pos x="2018" y="108"/>
                        </a:cxn>
                        <a:cxn ang="0">
                          <a:pos x="2014" y="119"/>
                        </a:cxn>
                        <a:cxn ang="0">
                          <a:pos x="2012" y="131"/>
                        </a:cxn>
                        <a:cxn ang="0">
                          <a:pos x="2003" y="142"/>
                        </a:cxn>
                        <a:cxn ang="0">
                          <a:pos x="1993" y="152"/>
                        </a:cxn>
                        <a:cxn ang="0">
                          <a:pos x="1983" y="162"/>
                        </a:cxn>
                        <a:cxn ang="0">
                          <a:pos x="1970" y="171"/>
                        </a:cxn>
                        <a:cxn ang="0">
                          <a:pos x="1958" y="177"/>
                        </a:cxn>
                        <a:cxn ang="0">
                          <a:pos x="1944" y="182"/>
                        </a:cxn>
                        <a:cxn ang="0">
                          <a:pos x="1926" y="188"/>
                        </a:cxn>
                        <a:cxn ang="0">
                          <a:pos x="1914" y="191"/>
                        </a:cxn>
                        <a:cxn ang="0">
                          <a:pos x="1900" y="193"/>
                        </a:cxn>
                        <a:cxn ang="0">
                          <a:pos x="1886" y="195"/>
                        </a:cxn>
                        <a:cxn ang="0">
                          <a:pos x="1873" y="196"/>
                        </a:cxn>
                        <a:cxn ang="0">
                          <a:pos x="147" y="196"/>
                        </a:cxn>
                        <a:cxn ang="0">
                          <a:pos x="127" y="195"/>
                        </a:cxn>
                        <a:cxn ang="0">
                          <a:pos x="112" y="193"/>
                        </a:cxn>
                        <a:cxn ang="0">
                          <a:pos x="97" y="191"/>
                        </a:cxn>
                        <a:cxn ang="0">
                          <a:pos x="83" y="186"/>
                        </a:cxn>
                        <a:cxn ang="0">
                          <a:pos x="70" y="181"/>
                        </a:cxn>
                        <a:cxn ang="0">
                          <a:pos x="56" y="175"/>
                        </a:cxn>
                        <a:cxn ang="0">
                          <a:pos x="42" y="167"/>
                        </a:cxn>
                        <a:cxn ang="0">
                          <a:pos x="30" y="157"/>
                        </a:cxn>
                        <a:cxn ang="0">
                          <a:pos x="19" y="147"/>
                        </a:cxn>
                        <a:cxn ang="0">
                          <a:pos x="10" y="137"/>
                        </a:cxn>
                        <a:cxn ang="0">
                          <a:pos x="5" y="124"/>
                        </a:cxn>
                        <a:cxn ang="0">
                          <a:pos x="1" y="112"/>
                        </a:cxn>
                        <a:cxn ang="0">
                          <a:pos x="0" y="98"/>
                        </a:cxn>
                        <a:cxn ang="0">
                          <a:pos x="0" y="0"/>
                        </a:cxn>
                      </a:cxnLst>
                      <a:rect l="0" t="0" r="r" b="b"/>
                      <a:pathLst>
                        <a:path w="2021" h="196">
                          <a:moveTo>
                            <a:pt x="0" y="0"/>
                          </a:moveTo>
                          <a:lnTo>
                            <a:pt x="2021" y="0"/>
                          </a:lnTo>
                          <a:lnTo>
                            <a:pt x="2021" y="98"/>
                          </a:lnTo>
                          <a:lnTo>
                            <a:pt x="2018" y="108"/>
                          </a:lnTo>
                          <a:lnTo>
                            <a:pt x="2014" y="119"/>
                          </a:lnTo>
                          <a:lnTo>
                            <a:pt x="2012" y="131"/>
                          </a:lnTo>
                          <a:lnTo>
                            <a:pt x="2003" y="142"/>
                          </a:lnTo>
                          <a:lnTo>
                            <a:pt x="1993" y="152"/>
                          </a:lnTo>
                          <a:lnTo>
                            <a:pt x="1983" y="162"/>
                          </a:lnTo>
                          <a:lnTo>
                            <a:pt x="1970" y="171"/>
                          </a:lnTo>
                          <a:lnTo>
                            <a:pt x="1958" y="177"/>
                          </a:lnTo>
                          <a:lnTo>
                            <a:pt x="1944" y="182"/>
                          </a:lnTo>
                          <a:lnTo>
                            <a:pt x="1926" y="188"/>
                          </a:lnTo>
                          <a:lnTo>
                            <a:pt x="1914" y="191"/>
                          </a:lnTo>
                          <a:lnTo>
                            <a:pt x="1900" y="193"/>
                          </a:lnTo>
                          <a:lnTo>
                            <a:pt x="1886" y="195"/>
                          </a:lnTo>
                          <a:lnTo>
                            <a:pt x="1873" y="196"/>
                          </a:lnTo>
                          <a:lnTo>
                            <a:pt x="147" y="196"/>
                          </a:lnTo>
                          <a:lnTo>
                            <a:pt x="127" y="195"/>
                          </a:lnTo>
                          <a:lnTo>
                            <a:pt x="112" y="193"/>
                          </a:lnTo>
                          <a:lnTo>
                            <a:pt x="97" y="191"/>
                          </a:lnTo>
                          <a:lnTo>
                            <a:pt x="83" y="186"/>
                          </a:lnTo>
                          <a:lnTo>
                            <a:pt x="70" y="181"/>
                          </a:lnTo>
                          <a:lnTo>
                            <a:pt x="56" y="175"/>
                          </a:lnTo>
                          <a:lnTo>
                            <a:pt x="42" y="167"/>
                          </a:lnTo>
                          <a:lnTo>
                            <a:pt x="30" y="157"/>
                          </a:lnTo>
                          <a:lnTo>
                            <a:pt x="19" y="147"/>
                          </a:lnTo>
                          <a:lnTo>
                            <a:pt x="10" y="137"/>
                          </a:lnTo>
                          <a:lnTo>
                            <a:pt x="5" y="124"/>
                          </a:lnTo>
                          <a:lnTo>
                            <a:pt x="1" y="112"/>
                          </a:lnTo>
                          <a:lnTo>
                            <a:pt x="0" y="98"/>
                          </a:lnTo>
                          <a:lnTo>
                            <a:pt x="0" y="0"/>
                          </a:lnTo>
                          <a:close/>
                        </a:path>
                      </a:pathLst>
                    </a:custGeom>
                    <a:solidFill>
                      <a:schemeClr val="bg1"/>
                    </a:solidFill>
                    <a:ln w="25400">
                      <a:solidFill>
                        <a:schemeClr val="tx1"/>
                      </a:solidFill>
                      <a:round/>
                      <a:headEnd/>
                      <a:tailEnd/>
                    </a:ln>
                    <a:effectLst>
                      <a:outerShdw dist="35921" dir="2700000" algn="ctr" rotWithShape="0">
                        <a:srgbClr val="B2B2B2"/>
                      </a:outerShdw>
                    </a:effectLst>
                  </p:spPr>
                  <p:txBody>
                    <a:bodyPr/>
                    <a:lstStyle/>
                    <a:p>
                      <a:pPr algn="ctr">
                        <a:defRPr/>
                      </a:pPr>
                      <a:endParaRPr lang="en-US">
                        <a:latin typeface="+mj-lt"/>
                      </a:endParaRPr>
                    </a:p>
                  </p:txBody>
                </p:sp>
              </p:grpSp>
            </p:grpSp>
          </p:grpSp>
          <p:grpSp>
            <p:nvGrpSpPr>
              <p:cNvPr id="5159" name="Group 72"/>
              <p:cNvGrpSpPr>
                <a:grpSpLocks/>
              </p:cNvGrpSpPr>
              <p:nvPr/>
            </p:nvGrpSpPr>
            <p:grpSpPr bwMode="auto">
              <a:xfrm>
                <a:off x="4170" y="2258"/>
                <a:ext cx="874" cy="816"/>
                <a:chOff x="4170" y="2258"/>
                <a:chExt cx="874" cy="816"/>
              </a:xfrm>
            </p:grpSpPr>
            <p:sp>
              <p:nvSpPr>
                <p:cNvPr id="5160" name="Rectangle 6"/>
                <p:cNvSpPr>
                  <a:spLocks noChangeArrowheads="1"/>
                </p:cNvSpPr>
                <p:nvPr/>
              </p:nvSpPr>
              <p:spPr bwMode="auto">
                <a:xfrm>
                  <a:off x="4170" y="2258"/>
                  <a:ext cx="874" cy="489"/>
                </a:xfrm>
                <a:prstGeom prst="rect">
                  <a:avLst/>
                </a:prstGeom>
                <a:solidFill>
                  <a:schemeClr val="bg1"/>
                </a:solidFill>
                <a:ln w="25400">
                  <a:solidFill>
                    <a:schemeClr val="tx1"/>
                  </a:solidFill>
                  <a:miter lim="800000"/>
                  <a:headEnd/>
                  <a:tailEnd/>
                </a:ln>
              </p:spPr>
              <p:txBody>
                <a:bodyPr wrap="none" lIns="45720" anchor="ctr"/>
                <a:lstStyle/>
                <a:p>
                  <a:pPr algn="ctr" eaLnBrk="0" hangingPunct="0"/>
                  <a:r>
                    <a:rPr lang="en-US" sz="4400" b="1">
                      <a:solidFill>
                        <a:srgbClr val="FF3300"/>
                      </a:solidFill>
                      <a:latin typeface="+mj-lt"/>
                    </a:rPr>
                    <a:t>EXIT</a:t>
                  </a:r>
                </a:p>
              </p:txBody>
            </p:sp>
            <p:sp>
              <p:nvSpPr>
                <p:cNvPr id="5161" name="Text Box 63"/>
                <p:cNvSpPr txBox="1">
                  <a:spLocks noChangeArrowheads="1"/>
                </p:cNvSpPr>
                <p:nvPr/>
              </p:nvSpPr>
              <p:spPr bwMode="auto">
                <a:xfrm>
                  <a:off x="4175" y="2844"/>
                  <a:ext cx="864" cy="230"/>
                </a:xfrm>
                <a:prstGeom prst="rect">
                  <a:avLst/>
                </a:prstGeom>
                <a:noFill/>
                <a:ln w="12700">
                  <a:noFill/>
                  <a:miter lim="800000"/>
                  <a:headEnd/>
                  <a:tailEnd/>
                </a:ln>
              </p:spPr>
              <p:txBody>
                <a:bodyPr wrap="none" anchor="ctr" anchorCtr="1"/>
                <a:lstStyle/>
                <a:p>
                  <a:pPr algn="ctr" eaLnBrk="0" hangingPunct="0"/>
                  <a:r>
                    <a:rPr lang="en-US" sz="1800" b="1">
                      <a:latin typeface="+mj-lt"/>
                    </a:rPr>
                    <a:t>Exits</a:t>
                  </a:r>
                </a:p>
              </p:txBody>
            </p:sp>
          </p:grpSp>
        </p:grpSp>
        <p:grpSp>
          <p:nvGrpSpPr>
            <p:cNvPr id="5126" name="Group 91"/>
            <p:cNvGrpSpPr>
              <a:grpSpLocks/>
            </p:cNvGrpSpPr>
            <p:nvPr/>
          </p:nvGrpSpPr>
          <p:grpSpPr bwMode="auto">
            <a:xfrm>
              <a:off x="718" y="979"/>
              <a:ext cx="4320" cy="966"/>
              <a:chOff x="718" y="979"/>
              <a:chExt cx="4320" cy="966"/>
            </a:xfrm>
          </p:grpSpPr>
          <p:grpSp>
            <p:nvGrpSpPr>
              <p:cNvPr id="5127" name="Group 68"/>
              <p:cNvGrpSpPr>
                <a:grpSpLocks/>
              </p:cNvGrpSpPr>
              <p:nvPr/>
            </p:nvGrpSpPr>
            <p:grpSpPr bwMode="auto">
              <a:xfrm>
                <a:off x="4174" y="1024"/>
                <a:ext cx="864" cy="921"/>
                <a:chOff x="4174" y="1231"/>
                <a:chExt cx="864" cy="921"/>
              </a:xfrm>
            </p:grpSpPr>
            <p:sp>
              <p:nvSpPr>
                <p:cNvPr id="5153" name="Text Box 25"/>
                <p:cNvSpPr txBox="1">
                  <a:spLocks noChangeArrowheads="1"/>
                </p:cNvSpPr>
                <p:nvPr/>
              </p:nvSpPr>
              <p:spPr bwMode="auto">
                <a:xfrm>
                  <a:off x="4174" y="1922"/>
                  <a:ext cx="864" cy="230"/>
                </a:xfrm>
                <a:prstGeom prst="rect">
                  <a:avLst/>
                </a:prstGeom>
                <a:noFill/>
                <a:ln w="12700">
                  <a:noFill/>
                  <a:miter lim="800000"/>
                  <a:headEnd/>
                  <a:tailEnd/>
                </a:ln>
              </p:spPr>
              <p:txBody>
                <a:bodyPr wrap="none" anchor="ctr" anchorCtr="1"/>
                <a:lstStyle/>
                <a:p>
                  <a:pPr algn="ctr" eaLnBrk="0" hangingPunct="0"/>
                  <a:r>
                    <a:rPr lang="en-US" sz="1800" b="1">
                      <a:latin typeface="+mj-lt"/>
                    </a:rPr>
                    <a:t>Emergency</a:t>
                  </a:r>
                </a:p>
              </p:txBody>
            </p:sp>
            <p:grpSp>
              <p:nvGrpSpPr>
                <p:cNvPr id="5154" name="Group 26"/>
                <p:cNvGrpSpPr>
                  <a:grpSpLocks/>
                </p:cNvGrpSpPr>
                <p:nvPr/>
              </p:nvGrpSpPr>
              <p:grpSpPr bwMode="auto">
                <a:xfrm>
                  <a:off x="4260" y="1231"/>
                  <a:ext cx="691" cy="691"/>
                  <a:chOff x="3639" y="768"/>
                  <a:chExt cx="681" cy="679"/>
                </a:xfrm>
              </p:grpSpPr>
              <p:sp>
                <p:nvSpPr>
                  <p:cNvPr id="5155" name="AutoShape 27"/>
                  <p:cNvSpPr>
                    <a:spLocks noChangeArrowheads="1"/>
                  </p:cNvSpPr>
                  <p:nvPr/>
                </p:nvSpPr>
                <p:spPr bwMode="auto">
                  <a:xfrm>
                    <a:off x="3639" y="768"/>
                    <a:ext cx="681" cy="679"/>
                  </a:xfrm>
                  <a:prstGeom prst="roundRect">
                    <a:avLst>
                      <a:gd name="adj" fmla="val 12440"/>
                    </a:avLst>
                  </a:prstGeom>
                  <a:solidFill>
                    <a:srgbClr val="FFFFFF"/>
                  </a:solidFill>
                  <a:ln w="25400">
                    <a:solidFill>
                      <a:srgbClr val="000000"/>
                    </a:solidFill>
                    <a:round/>
                    <a:headEnd/>
                    <a:tailEnd/>
                  </a:ln>
                </p:spPr>
                <p:txBody>
                  <a:bodyPr/>
                  <a:lstStyle/>
                  <a:p>
                    <a:pPr algn="ctr"/>
                    <a:endParaRPr lang="en-US">
                      <a:latin typeface="+mj-lt"/>
                    </a:endParaRPr>
                  </a:p>
                </p:txBody>
              </p:sp>
              <p:sp>
                <p:nvSpPr>
                  <p:cNvPr id="5156" name="Freeform 28"/>
                  <p:cNvSpPr>
                    <a:spLocks/>
                  </p:cNvSpPr>
                  <p:nvPr/>
                </p:nvSpPr>
                <p:spPr bwMode="auto">
                  <a:xfrm>
                    <a:off x="3696" y="816"/>
                    <a:ext cx="573" cy="573"/>
                  </a:xfrm>
                  <a:custGeom>
                    <a:avLst/>
                    <a:gdLst>
                      <a:gd name="T0" fmla="*/ 12 w 2290"/>
                      <a:gd name="T1" fmla="*/ 0 h 2290"/>
                      <a:gd name="T2" fmla="*/ 24 w 2290"/>
                      <a:gd name="T3" fmla="*/ 0 h 2290"/>
                      <a:gd name="T4" fmla="*/ 24 w 2290"/>
                      <a:gd name="T5" fmla="*/ 12 h 2290"/>
                      <a:gd name="T6" fmla="*/ 36 w 2290"/>
                      <a:gd name="T7" fmla="*/ 12 h 2290"/>
                      <a:gd name="T8" fmla="*/ 36 w 2290"/>
                      <a:gd name="T9" fmla="*/ 24 h 2290"/>
                      <a:gd name="T10" fmla="*/ 24 w 2290"/>
                      <a:gd name="T11" fmla="*/ 24 h 2290"/>
                      <a:gd name="T12" fmla="*/ 24 w 2290"/>
                      <a:gd name="T13" fmla="*/ 36 h 2290"/>
                      <a:gd name="T14" fmla="*/ 12 w 2290"/>
                      <a:gd name="T15" fmla="*/ 36 h 2290"/>
                      <a:gd name="T16" fmla="*/ 12 w 2290"/>
                      <a:gd name="T17" fmla="*/ 24 h 2290"/>
                      <a:gd name="T18" fmla="*/ 0 w 2290"/>
                      <a:gd name="T19" fmla="*/ 24 h 2290"/>
                      <a:gd name="T20" fmla="*/ 0 w 2290"/>
                      <a:gd name="T21" fmla="*/ 12 h 2290"/>
                      <a:gd name="T22" fmla="*/ 12 w 2290"/>
                      <a:gd name="T23" fmla="*/ 12 h 2290"/>
                      <a:gd name="T24" fmla="*/ 12 w 2290"/>
                      <a:gd name="T25" fmla="*/ 0 h 229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90"/>
                      <a:gd name="T40" fmla="*/ 0 h 2290"/>
                      <a:gd name="T41" fmla="*/ 2290 w 2290"/>
                      <a:gd name="T42" fmla="*/ 2290 h 229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90" h="2290">
                        <a:moveTo>
                          <a:pt x="764" y="0"/>
                        </a:moveTo>
                        <a:lnTo>
                          <a:pt x="1525" y="0"/>
                        </a:lnTo>
                        <a:lnTo>
                          <a:pt x="1525" y="764"/>
                        </a:lnTo>
                        <a:lnTo>
                          <a:pt x="2290" y="764"/>
                        </a:lnTo>
                        <a:lnTo>
                          <a:pt x="2290" y="1525"/>
                        </a:lnTo>
                        <a:lnTo>
                          <a:pt x="1525" y="1525"/>
                        </a:lnTo>
                        <a:lnTo>
                          <a:pt x="1525" y="2290"/>
                        </a:lnTo>
                        <a:lnTo>
                          <a:pt x="764" y="2290"/>
                        </a:lnTo>
                        <a:lnTo>
                          <a:pt x="764" y="1525"/>
                        </a:lnTo>
                        <a:lnTo>
                          <a:pt x="0" y="1525"/>
                        </a:lnTo>
                        <a:lnTo>
                          <a:pt x="0" y="764"/>
                        </a:lnTo>
                        <a:lnTo>
                          <a:pt x="764" y="764"/>
                        </a:lnTo>
                        <a:lnTo>
                          <a:pt x="764" y="0"/>
                        </a:lnTo>
                        <a:close/>
                      </a:path>
                    </a:pathLst>
                  </a:custGeom>
                  <a:solidFill>
                    <a:srgbClr val="FF0000"/>
                  </a:solidFill>
                  <a:ln w="3175">
                    <a:solidFill>
                      <a:schemeClr val="tx1"/>
                    </a:solidFill>
                    <a:round/>
                    <a:headEnd/>
                    <a:tailEnd/>
                  </a:ln>
                </p:spPr>
                <p:txBody>
                  <a:bodyPr/>
                  <a:lstStyle/>
                  <a:p>
                    <a:pPr algn="ctr"/>
                    <a:endParaRPr lang="en-US">
                      <a:latin typeface="+mj-lt"/>
                    </a:endParaRPr>
                  </a:p>
                </p:txBody>
              </p:sp>
            </p:grpSp>
          </p:grpSp>
          <p:grpSp>
            <p:nvGrpSpPr>
              <p:cNvPr id="5128" name="Group 67"/>
              <p:cNvGrpSpPr>
                <a:grpSpLocks/>
              </p:cNvGrpSpPr>
              <p:nvPr/>
            </p:nvGrpSpPr>
            <p:grpSpPr bwMode="auto">
              <a:xfrm>
                <a:off x="2446" y="979"/>
                <a:ext cx="864" cy="966"/>
                <a:chOff x="2446" y="1186"/>
                <a:chExt cx="864" cy="966"/>
              </a:xfrm>
            </p:grpSpPr>
            <p:sp>
              <p:nvSpPr>
                <p:cNvPr id="5151" name="Text Box 5"/>
                <p:cNvSpPr txBox="1">
                  <a:spLocks noChangeArrowheads="1"/>
                </p:cNvSpPr>
                <p:nvPr/>
              </p:nvSpPr>
              <p:spPr bwMode="auto">
                <a:xfrm>
                  <a:off x="2446" y="1922"/>
                  <a:ext cx="864" cy="230"/>
                </a:xfrm>
                <a:prstGeom prst="rect">
                  <a:avLst/>
                </a:prstGeom>
                <a:noFill/>
                <a:ln w="12700">
                  <a:noFill/>
                  <a:miter lim="800000"/>
                  <a:headEnd/>
                  <a:tailEnd/>
                </a:ln>
              </p:spPr>
              <p:txBody>
                <a:bodyPr wrap="none" anchor="ctr" anchorCtr="1"/>
                <a:lstStyle/>
                <a:p>
                  <a:pPr algn="ctr" eaLnBrk="0" hangingPunct="0"/>
                  <a:r>
                    <a:rPr lang="en-US" sz="1800" b="1">
                      <a:latin typeface="+mj-lt"/>
                    </a:rPr>
                    <a:t>Class Hours</a:t>
                  </a:r>
                </a:p>
              </p:txBody>
            </p:sp>
            <p:pic>
              <p:nvPicPr>
                <p:cNvPr id="5152" name="Picture 59" descr="Clock"/>
                <p:cNvPicPr>
                  <a:picLocks noChangeAspect="1" noChangeArrowheads="1"/>
                </p:cNvPicPr>
                <p:nvPr/>
              </p:nvPicPr>
              <p:blipFill>
                <a:blip r:embed="rId3" cstate="print"/>
                <a:srcRect/>
                <a:stretch>
                  <a:fillRect/>
                </a:stretch>
              </p:blipFill>
              <p:spPr bwMode="auto">
                <a:xfrm>
                  <a:off x="2485" y="1186"/>
                  <a:ext cx="788" cy="789"/>
                </a:xfrm>
                <a:prstGeom prst="rect">
                  <a:avLst/>
                </a:prstGeom>
                <a:noFill/>
                <a:ln w="9525">
                  <a:noFill/>
                  <a:miter lim="800000"/>
                  <a:headEnd/>
                  <a:tailEnd/>
                </a:ln>
              </p:spPr>
            </p:pic>
          </p:grpSp>
          <p:grpSp>
            <p:nvGrpSpPr>
              <p:cNvPr id="5129" name="Group 90"/>
              <p:cNvGrpSpPr>
                <a:grpSpLocks/>
              </p:cNvGrpSpPr>
              <p:nvPr/>
            </p:nvGrpSpPr>
            <p:grpSpPr bwMode="auto">
              <a:xfrm>
                <a:off x="718" y="1002"/>
                <a:ext cx="864" cy="943"/>
                <a:chOff x="718" y="1002"/>
                <a:chExt cx="864" cy="943"/>
              </a:xfrm>
            </p:grpSpPr>
            <p:sp>
              <p:nvSpPr>
                <p:cNvPr id="5130" name="Text Box 4"/>
                <p:cNvSpPr txBox="1">
                  <a:spLocks noChangeArrowheads="1"/>
                </p:cNvSpPr>
                <p:nvPr/>
              </p:nvSpPr>
              <p:spPr bwMode="auto">
                <a:xfrm>
                  <a:off x="718" y="1715"/>
                  <a:ext cx="864" cy="230"/>
                </a:xfrm>
                <a:prstGeom prst="rect">
                  <a:avLst/>
                </a:prstGeom>
                <a:noFill/>
                <a:ln w="12700">
                  <a:noFill/>
                  <a:miter lim="800000"/>
                  <a:headEnd/>
                  <a:tailEnd/>
                </a:ln>
              </p:spPr>
              <p:txBody>
                <a:bodyPr wrap="none" anchor="ctr" anchorCtr="1"/>
                <a:lstStyle/>
                <a:p>
                  <a:pPr algn="ctr" eaLnBrk="0" hangingPunct="0"/>
                  <a:r>
                    <a:rPr lang="en-US" sz="1800" b="1">
                      <a:latin typeface="+mj-lt"/>
                    </a:rPr>
                    <a:t>Phone/Fax</a:t>
                  </a:r>
                </a:p>
              </p:txBody>
            </p:sp>
            <p:grpSp>
              <p:nvGrpSpPr>
                <p:cNvPr id="5131" name="Group 89"/>
                <p:cNvGrpSpPr>
                  <a:grpSpLocks/>
                </p:cNvGrpSpPr>
                <p:nvPr/>
              </p:nvGrpSpPr>
              <p:grpSpPr bwMode="auto">
                <a:xfrm>
                  <a:off x="767" y="1002"/>
                  <a:ext cx="765" cy="736"/>
                  <a:chOff x="767" y="1002"/>
                  <a:chExt cx="765" cy="736"/>
                </a:xfrm>
              </p:grpSpPr>
              <p:sp>
                <p:nvSpPr>
                  <p:cNvPr id="5132" name="AutoShape 69"/>
                  <p:cNvSpPr>
                    <a:spLocks noChangeAspect="1" noChangeArrowheads="1" noTextEdit="1"/>
                  </p:cNvSpPr>
                  <p:nvPr/>
                </p:nvSpPr>
                <p:spPr bwMode="auto">
                  <a:xfrm>
                    <a:off x="767" y="1002"/>
                    <a:ext cx="765" cy="736"/>
                  </a:xfrm>
                  <a:prstGeom prst="rect">
                    <a:avLst/>
                  </a:prstGeom>
                  <a:noFill/>
                  <a:ln w="9525">
                    <a:noFill/>
                    <a:miter lim="800000"/>
                    <a:headEnd/>
                    <a:tailEnd/>
                  </a:ln>
                </p:spPr>
                <p:txBody>
                  <a:bodyPr/>
                  <a:lstStyle/>
                  <a:p>
                    <a:endParaRPr lang="en-US">
                      <a:latin typeface="+mj-lt"/>
                    </a:endParaRPr>
                  </a:p>
                </p:txBody>
              </p:sp>
              <p:grpSp>
                <p:nvGrpSpPr>
                  <p:cNvPr id="5133" name="Group 88"/>
                  <p:cNvGrpSpPr>
                    <a:grpSpLocks/>
                  </p:cNvGrpSpPr>
                  <p:nvPr/>
                </p:nvGrpSpPr>
                <p:grpSpPr bwMode="auto">
                  <a:xfrm>
                    <a:off x="793" y="1026"/>
                    <a:ext cx="715" cy="689"/>
                    <a:chOff x="793" y="1026"/>
                    <a:chExt cx="715" cy="689"/>
                  </a:xfrm>
                </p:grpSpPr>
                <p:sp>
                  <p:nvSpPr>
                    <p:cNvPr id="5134" name="Oval 70"/>
                    <p:cNvSpPr>
                      <a:spLocks noChangeArrowheads="1"/>
                    </p:cNvSpPr>
                    <p:nvPr/>
                  </p:nvSpPr>
                  <p:spPr bwMode="auto">
                    <a:xfrm>
                      <a:off x="793" y="1026"/>
                      <a:ext cx="715" cy="689"/>
                    </a:xfrm>
                    <a:prstGeom prst="ellipse">
                      <a:avLst/>
                    </a:prstGeom>
                    <a:solidFill>
                      <a:srgbClr val="D7E2F1"/>
                    </a:solidFill>
                    <a:ln w="25400">
                      <a:solidFill>
                        <a:srgbClr val="000000"/>
                      </a:solidFill>
                      <a:round/>
                      <a:headEnd/>
                      <a:tailEnd/>
                    </a:ln>
                  </p:spPr>
                  <p:txBody>
                    <a:bodyPr/>
                    <a:lstStyle/>
                    <a:p>
                      <a:pPr algn="ctr"/>
                      <a:endParaRPr lang="en-US">
                        <a:latin typeface="+mj-lt"/>
                      </a:endParaRPr>
                    </a:p>
                  </p:txBody>
                </p:sp>
                <p:grpSp>
                  <p:nvGrpSpPr>
                    <p:cNvPr id="5135" name="Group 87"/>
                    <p:cNvGrpSpPr>
                      <a:grpSpLocks/>
                    </p:cNvGrpSpPr>
                    <p:nvPr/>
                  </p:nvGrpSpPr>
                  <p:grpSpPr bwMode="auto">
                    <a:xfrm>
                      <a:off x="870" y="1180"/>
                      <a:ext cx="560" cy="381"/>
                      <a:chOff x="870" y="1180"/>
                      <a:chExt cx="560" cy="381"/>
                    </a:xfrm>
                  </p:grpSpPr>
                  <p:grpSp>
                    <p:nvGrpSpPr>
                      <p:cNvPr id="5136" name="Group 83"/>
                      <p:cNvGrpSpPr>
                        <a:grpSpLocks/>
                      </p:cNvGrpSpPr>
                      <p:nvPr/>
                    </p:nvGrpSpPr>
                    <p:grpSpPr bwMode="auto">
                      <a:xfrm>
                        <a:off x="870" y="1180"/>
                        <a:ext cx="560" cy="178"/>
                        <a:chOff x="870" y="1180"/>
                        <a:chExt cx="560" cy="178"/>
                      </a:xfrm>
                    </p:grpSpPr>
                    <p:sp>
                      <p:nvSpPr>
                        <p:cNvPr id="25684" name="Freeform 84"/>
                        <p:cNvSpPr>
                          <a:spLocks/>
                        </p:cNvSpPr>
                        <p:nvPr/>
                      </p:nvSpPr>
                      <p:spPr bwMode="auto">
                        <a:xfrm>
                          <a:off x="929" y="1180"/>
                          <a:ext cx="444" cy="94"/>
                        </a:xfrm>
                        <a:custGeom>
                          <a:avLst/>
                          <a:gdLst/>
                          <a:ahLst/>
                          <a:cxnLst>
                            <a:cxn ang="0">
                              <a:pos x="1468" y="262"/>
                            </a:cxn>
                            <a:cxn ang="0">
                              <a:pos x="737" y="1"/>
                            </a:cxn>
                            <a:cxn ang="0">
                              <a:pos x="0" y="279"/>
                            </a:cxn>
                            <a:cxn ang="0">
                              <a:pos x="738" y="318"/>
                            </a:cxn>
                            <a:cxn ang="0">
                              <a:pos x="1468" y="262"/>
                            </a:cxn>
                          </a:cxnLst>
                          <a:rect l="0" t="0" r="r" b="b"/>
                          <a:pathLst>
                            <a:path w="1468" h="318">
                              <a:moveTo>
                                <a:pt x="1468" y="262"/>
                              </a:moveTo>
                              <a:cubicBezTo>
                                <a:pt x="1405" y="111"/>
                                <a:pt x="1097" y="1"/>
                                <a:pt x="737" y="1"/>
                              </a:cubicBezTo>
                              <a:cubicBezTo>
                                <a:pt x="362" y="0"/>
                                <a:pt x="45" y="120"/>
                                <a:pt x="0" y="279"/>
                              </a:cubicBezTo>
                              <a:lnTo>
                                <a:pt x="738" y="318"/>
                              </a:lnTo>
                              <a:lnTo>
                                <a:pt x="1468" y="262"/>
                              </a:lnTo>
                              <a:close/>
                            </a:path>
                          </a:pathLst>
                        </a:custGeom>
                        <a:solidFill>
                          <a:schemeClr val="tx1"/>
                        </a:solidFill>
                        <a:ln w="3175">
                          <a:solidFill>
                            <a:srgbClr val="000000"/>
                          </a:solidFill>
                          <a:prstDash val="solid"/>
                          <a:round/>
                          <a:headEnd/>
                          <a:tailEnd/>
                        </a:ln>
                        <a:effectLst>
                          <a:outerShdw dist="35921" dir="2700000" algn="ctr" rotWithShape="0">
                            <a:schemeClr val="tx2"/>
                          </a:outerShdw>
                        </a:effectLst>
                      </p:spPr>
                      <p:txBody>
                        <a:bodyPr/>
                        <a:lstStyle/>
                        <a:p>
                          <a:pPr algn="ctr">
                            <a:defRPr/>
                          </a:pPr>
                          <a:endParaRPr lang="en-US">
                            <a:latin typeface="+mj-lt"/>
                          </a:endParaRPr>
                        </a:p>
                      </p:txBody>
                    </p:sp>
                    <p:sp>
                      <p:nvSpPr>
                        <p:cNvPr id="25685" name="Freeform 85"/>
                        <p:cNvSpPr>
                          <a:spLocks/>
                        </p:cNvSpPr>
                        <p:nvPr/>
                      </p:nvSpPr>
                      <p:spPr bwMode="auto">
                        <a:xfrm>
                          <a:off x="1253" y="1214"/>
                          <a:ext cx="177" cy="144"/>
                        </a:xfrm>
                        <a:custGeom>
                          <a:avLst/>
                          <a:gdLst/>
                          <a:ahLst/>
                          <a:cxnLst>
                            <a:cxn ang="0">
                              <a:pos x="446" y="481"/>
                            </a:cxn>
                            <a:cxn ang="0">
                              <a:pos x="588" y="283"/>
                            </a:cxn>
                            <a:cxn ang="0">
                              <a:pos x="221" y="0"/>
                            </a:cxn>
                            <a:cxn ang="0">
                              <a:pos x="0" y="283"/>
                            </a:cxn>
                            <a:cxn ang="0">
                              <a:pos x="446" y="481"/>
                            </a:cxn>
                          </a:cxnLst>
                          <a:rect l="0" t="0" r="r" b="b"/>
                          <a:pathLst>
                            <a:path w="588" h="481">
                              <a:moveTo>
                                <a:pt x="446" y="481"/>
                              </a:moveTo>
                              <a:cubicBezTo>
                                <a:pt x="537" y="426"/>
                                <a:pt x="588" y="355"/>
                                <a:pt x="588" y="283"/>
                              </a:cubicBezTo>
                              <a:cubicBezTo>
                                <a:pt x="588" y="158"/>
                                <a:pt x="443" y="47"/>
                                <a:pt x="221" y="0"/>
                              </a:cubicBezTo>
                              <a:lnTo>
                                <a:pt x="0" y="283"/>
                              </a:lnTo>
                              <a:lnTo>
                                <a:pt x="446" y="481"/>
                              </a:lnTo>
                              <a:close/>
                            </a:path>
                          </a:pathLst>
                        </a:custGeom>
                        <a:solidFill>
                          <a:schemeClr val="tx1"/>
                        </a:solidFill>
                        <a:ln w="3175">
                          <a:solidFill>
                            <a:srgbClr val="000000"/>
                          </a:solidFill>
                          <a:prstDash val="solid"/>
                          <a:round/>
                          <a:headEnd/>
                          <a:tailEnd/>
                        </a:ln>
                        <a:effectLst>
                          <a:outerShdw dist="35921" dir="2700000" algn="ctr" rotWithShape="0">
                            <a:schemeClr val="tx2"/>
                          </a:outerShdw>
                        </a:effectLst>
                      </p:spPr>
                      <p:txBody>
                        <a:bodyPr/>
                        <a:lstStyle/>
                        <a:p>
                          <a:pPr algn="ctr">
                            <a:defRPr/>
                          </a:pPr>
                          <a:endParaRPr lang="en-US">
                            <a:latin typeface="+mj-lt"/>
                          </a:endParaRPr>
                        </a:p>
                      </p:txBody>
                    </p:sp>
                    <p:sp>
                      <p:nvSpPr>
                        <p:cNvPr id="25686" name="Freeform 86"/>
                        <p:cNvSpPr>
                          <a:spLocks/>
                        </p:cNvSpPr>
                        <p:nvPr/>
                      </p:nvSpPr>
                      <p:spPr bwMode="auto">
                        <a:xfrm>
                          <a:off x="870" y="1214"/>
                          <a:ext cx="178" cy="143"/>
                        </a:xfrm>
                        <a:custGeom>
                          <a:avLst/>
                          <a:gdLst/>
                          <a:ahLst/>
                          <a:cxnLst>
                            <a:cxn ang="0">
                              <a:pos x="365" y="0"/>
                            </a:cxn>
                            <a:cxn ang="0">
                              <a:pos x="1" y="282"/>
                            </a:cxn>
                            <a:cxn ang="0">
                              <a:pos x="142" y="481"/>
                            </a:cxn>
                            <a:cxn ang="0">
                              <a:pos x="589" y="283"/>
                            </a:cxn>
                            <a:cxn ang="0">
                              <a:pos x="365" y="0"/>
                            </a:cxn>
                          </a:cxnLst>
                          <a:rect l="0" t="0" r="r" b="b"/>
                          <a:pathLst>
                            <a:path w="589" h="481">
                              <a:moveTo>
                                <a:pt x="365" y="0"/>
                              </a:moveTo>
                              <a:cubicBezTo>
                                <a:pt x="144" y="48"/>
                                <a:pt x="1" y="159"/>
                                <a:pt x="1" y="282"/>
                              </a:cubicBezTo>
                              <a:cubicBezTo>
                                <a:pt x="0" y="355"/>
                                <a:pt x="51" y="426"/>
                                <a:pt x="142" y="481"/>
                              </a:cubicBezTo>
                              <a:lnTo>
                                <a:pt x="589" y="283"/>
                              </a:lnTo>
                              <a:lnTo>
                                <a:pt x="365" y="0"/>
                              </a:lnTo>
                              <a:close/>
                            </a:path>
                          </a:pathLst>
                        </a:custGeom>
                        <a:solidFill>
                          <a:schemeClr val="tx1"/>
                        </a:solidFill>
                        <a:ln w="3175">
                          <a:solidFill>
                            <a:srgbClr val="000000"/>
                          </a:solidFill>
                          <a:prstDash val="solid"/>
                          <a:round/>
                          <a:headEnd/>
                          <a:tailEnd/>
                        </a:ln>
                        <a:effectLst>
                          <a:outerShdw dist="35921" dir="2700000" algn="ctr" rotWithShape="0">
                            <a:schemeClr val="tx2"/>
                          </a:outerShdw>
                        </a:effectLst>
                      </p:spPr>
                      <p:txBody>
                        <a:bodyPr/>
                        <a:lstStyle/>
                        <a:p>
                          <a:pPr algn="ctr">
                            <a:defRPr/>
                          </a:pPr>
                          <a:endParaRPr lang="en-US">
                            <a:latin typeface="+mj-lt"/>
                          </a:endParaRPr>
                        </a:p>
                      </p:txBody>
                    </p:sp>
                  </p:grpSp>
                  <p:grpSp>
                    <p:nvGrpSpPr>
                      <p:cNvPr id="5137" name="Group 72"/>
                      <p:cNvGrpSpPr>
                        <a:grpSpLocks/>
                      </p:cNvGrpSpPr>
                      <p:nvPr/>
                    </p:nvGrpSpPr>
                    <p:grpSpPr bwMode="auto">
                      <a:xfrm>
                        <a:off x="955" y="1264"/>
                        <a:ext cx="389" cy="297"/>
                        <a:chOff x="955" y="1264"/>
                        <a:chExt cx="389" cy="297"/>
                      </a:xfrm>
                    </p:grpSpPr>
                    <p:grpSp>
                      <p:nvGrpSpPr>
                        <p:cNvPr id="5143" name="Group 73"/>
                        <p:cNvGrpSpPr>
                          <a:grpSpLocks/>
                        </p:cNvGrpSpPr>
                        <p:nvPr/>
                      </p:nvGrpSpPr>
                      <p:grpSpPr bwMode="auto">
                        <a:xfrm>
                          <a:off x="1066" y="1264"/>
                          <a:ext cx="165" cy="27"/>
                          <a:chOff x="1066" y="1264"/>
                          <a:chExt cx="165" cy="27"/>
                        </a:xfrm>
                      </p:grpSpPr>
                      <p:sp>
                        <p:nvSpPr>
                          <p:cNvPr id="5146" name="AutoShape 74"/>
                          <p:cNvSpPr>
                            <a:spLocks noChangeArrowheads="1"/>
                          </p:cNvSpPr>
                          <p:nvPr/>
                        </p:nvSpPr>
                        <p:spPr bwMode="auto">
                          <a:xfrm>
                            <a:off x="1207" y="1264"/>
                            <a:ext cx="24" cy="27"/>
                          </a:xfrm>
                          <a:prstGeom prst="roundRect">
                            <a:avLst>
                              <a:gd name="adj" fmla="val 84704"/>
                            </a:avLst>
                          </a:prstGeom>
                          <a:solidFill>
                            <a:srgbClr val="000000"/>
                          </a:solidFill>
                          <a:ln w="3175">
                            <a:solidFill>
                              <a:srgbClr val="000000"/>
                            </a:solidFill>
                            <a:round/>
                            <a:headEnd/>
                            <a:tailEnd/>
                          </a:ln>
                        </p:spPr>
                        <p:txBody>
                          <a:bodyPr/>
                          <a:lstStyle/>
                          <a:p>
                            <a:pPr algn="ctr"/>
                            <a:endParaRPr lang="en-US">
                              <a:latin typeface="+mj-lt"/>
                            </a:endParaRPr>
                          </a:p>
                        </p:txBody>
                      </p:sp>
                      <p:sp>
                        <p:nvSpPr>
                          <p:cNvPr id="5147" name="AutoShape 75"/>
                          <p:cNvSpPr>
                            <a:spLocks noChangeArrowheads="1"/>
                          </p:cNvSpPr>
                          <p:nvPr/>
                        </p:nvSpPr>
                        <p:spPr bwMode="auto">
                          <a:xfrm>
                            <a:off x="1066" y="1266"/>
                            <a:ext cx="27" cy="25"/>
                          </a:xfrm>
                          <a:prstGeom prst="roundRect">
                            <a:avLst>
                              <a:gd name="adj" fmla="val 78259"/>
                            </a:avLst>
                          </a:prstGeom>
                          <a:solidFill>
                            <a:srgbClr val="000000"/>
                          </a:solidFill>
                          <a:ln w="3175">
                            <a:solidFill>
                              <a:srgbClr val="000000"/>
                            </a:solidFill>
                            <a:round/>
                            <a:headEnd/>
                            <a:tailEnd/>
                          </a:ln>
                        </p:spPr>
                        <p:txBody>
                          <a:bodyPr/>
                          <a:lstStyle/>
                          <a:p>
                            <a:pPr algn="ctr"/>
                            <a:endParaRPr lang="en-US">
                              <a:latin typeface="+mj-lt"/>
                            </a:endParaRPr>
                          </a:p>
                        </p:txBody>
                      </p:sp>
                    </p:grpSp>
                    <p:sp>
                      <p:nvSpPr>
                        <p:cNvPr id="5144" name="Freeform 76"/>
                        <p:cNvSpPr>
                          <a:spLocks/>
                        </p:cNvSpPr>
                        <p:nvPr/>
                      </p:nvSpPr>
                      <p:spPr bwMode="auto">
                        <a:xfrm>
                          <a:off x="962" y="1282"/>
                          <a:ext cx="375" cy="121"/>
                        </a:xfrm>
                        <a:custGeom>
                          <a:avLst/>
                          <a:gdLst>
                            <a:gd name="T0" fmla="*/ 87 w 1502"/>
                            <a:gd name="T1" fmla="*/ 0 h 484"/>
                            <a:gd name="T2" fmla="*/ 288 w 1502"/>
                            <a:gd name="T3" fmla="*/ 0 h 484"/>
                            <a:gd name="T4" fmla="*/ 375 w 1502"/>
                            <a:gd name="T5" fmla="*/ 121 h 484"/>
                            <a:gd name="T6" fmla="*/ 0 w 1502"/>
                            <a:gd name="T7" fmla="*/ 121 h 484"/>
                            <a:gd name="T8" fmla="*/ 87 w 1502"/>
                            <a:gd name="T9" fmla="*/ 0 h 484"/>
                            <a:gd name="T10" fmla="*/ 0 60000 65536"/>
                            <a:gd name="T11" fmla="*/ 0 60000 65536"/>
                            <a:gd name="T12" fmla="*/ 0 60000 65536"/>
                            <a:gd name="T13" fmla="*/ 0 60000 65536"/>
                            <a:gd name="T14" fmla="*/ 0 60000 65536"/>
                            <a:gd name="T15" fmla="*/ 0 w 1502"/>
                            <a:gd name="T16" fmla="*/ 0 h 484"/>
                            <a:gd name="T17" fmla="*/ 1502 w 1502"/>
                            <a:gd name="T18" fmla="*/ 484 h 484"/>
                          </a:gdLst>
                          <a:ahLst/>
                          <a:cxnLst>
                            <a:cxn ang="T10">
                              <a:pos x="T0" y="T1"/>
                            </a:cxn>
                            <a:cxn ang="T11">
                              <a:pos x="T2" y="T3"/>
                            </a:cxn>
                            <a:cxn ang="T12">
                              <a:pos x="T4" y="T5"/>
                            </a:cxn>
                            <a:cxn ang="T13">
                              <a:pos x="T6" y="T7"/>
                            </a:cxn>
                            <a:cxn ang="T14">
                              <a:pos x="T8" y="T9"/>
                            </a:cxn>
                          </a:cxnLst>
                          <a:rect l="T15" t="T16" r="T17" b="T18"/>
                          <a:pathLst>
                            <a:path w="1502" h="484">
                              <a:moveTo>
                                <a:pt x="347" y="0"/>
                              </a:moveTo>
                              <a:lnTo>
                                <a:pt x="1154" y="0"/>
                              </a:lnTo>
                              <a:lnTo>
                                <a:pt x="1502" y="484"/>
                              </a:lnTo>
                              <a:lnTo>
                                <a:pt x="0" y="483"/>
                              </a:lnTo>
                              <a:lnTo>
                                <a:pt x="347" y="0"/>
                              </a:lnTo>
                              <a:close/>
                            </a:path>
                          </a:pathLst>
                        </a:custGeom>
                        <a:solidFill>
                          <a:srgbClr val="000000"/>
                        </a:solidFill>
                        <a:ln w="3175">
                          <a:solidFill>
                            <a:srgbClr val="000000"/>
                          </a:solidFill>
                          <a:round/>
                          <a:headEnd/>
                          <a:tailEnd/>
                        </a:ln>
                      </p:spPr>
                      <p:txBody>
                        <a:bodyPr/>
                        <a:lstStyle/>
                        <a:p>
                          <a:pPr algn="ctr"/>
                          <a:endParaRPr lang="en-US">
                            <a:latin typeface="+mj-lt"/>
                          </a:endParaRPr>
                        </a:p>
                      </p:txBody>
                    </p:sp>
                    <p:sp>
                      <p:nvSpPr>
                        <p:cNvPr id="25677" name="AutoShape 77"/>
                        <p:cNvSpPr>
                          <a:spLocks noChangeArrowheads="1"/>
                        </p:cNvSpPr>
                        <p:nvPr/>
                      </p:nvSpPr>
                      <p:spPr bwMode="auto">
                        <a:xfrm>
                          <a:off x="955" y="1396"/>
                          <a:ext cx="389" cy="165"/>
                        </a:xfrm>
                        <a:prstGeom prst="roundRect">
                          <a:avLst>
                            <a:gd name="adj" fmla="val 12833"/>
                          </a:avLst>
                        </a:prstGeom>
                        <a:solidFill>
                          <a:srgbClr val="000000"/>
                        </a:solidFill>
                        <a:ln w="3175">
                          <a:solidFill>
                            <a:srgbClr val="000000"/>
                          </a:solidFill>
                          <a:round/>
                          <a:headEnd/>
                          <a:tailEnd/>
                        </a:ln>
                        <a:effectLst>
                          <a:outerShdw dist="35921" dir="2700000" algn="ctr" rotWithShape="0">
                            <a:schemeClr val="tx2"/>
                          </a:outerShdw>
                        </a:effectLst>
                      </p:spPr>
                      <p:txBody>
                        <a:bodyPr/>
                        <a:lstStyle/>
                        <a:p>
                          <a:pPr algn="ctr">
                            <a:defRPr/>
                          </a:pPr>
                          <a:endParaRPr lang="en-US">
                            <a:latin typeface="+mj-lt"/>
                          </a:endParaRPr>
                        </a:p>
                      </p:txBody>
                    </p:sp>
                  </p:grpSp>
                  <p:grpSp>
                    <p:nvGrpSpPr>
                      <p:cNvPr id="5138" name="Group 78"/>
                      <p:cNvGrpSpPr>
                        <a:grpSpLocks/>
                      </p:cNvGrpSpPr>
                      <p:nvPr/>
                    </p:nvGrpSpPr>
                    <p:grpSpPr bwMode="auto">
                      <a:xfrm>
                        <a:off x="1057" y="1288"/>
                        <a:ext cx="190" cy="163"/>
                        <a:chOff x="1057" y="1288"/>
                        <a:chExt cx="190" cy="163"/>
                      </a:xfrm>
                    </p:grpSpPr>
                    <p:sp>
                      <p:nvSpPr>
                        <p:cNvPr id="5139" name="Freeform 79"/>
                        <p:cNvSpPr>
                          <a:spLocks/>
                        </p:cNvSpPr>
                        <p:nvPr/>
                      </p:nvSpPr>
                      <p:spPr bwMode="auto">
                        <a:xfrm>
                          <a:off x="1058" y="1288"/>
                          <a:ext cx="189" cy="162"/>
                        </a:xfrm>
                        <a:custGeom>
                          <a:avLst/>
                          <a:gdLst>
                            <a:gd name="T0" fmla="*/ 38 w 758"/>
                            <a:gd name="T1" fmla="*/ 0 h 652"/>
                            <a:gd name="T2" fmla="*/ 0 w 758"/>
                            <a:gd name="T3" fmla="*/ 162 h 652"/>
                            <a:gd name="T4" fmla="*/ 189 w 758"/>
                            <a:gd name="T5" fmla="*/ 162 h 652"/>
                            <a:gd name="T6" fmla="*/ 148 w 758"/>
                            <a:gd name="T7" fmla="*/ 0 h 652"/>
                            <a:gd name="T8" fmla="*/ 38 w 758"/>
                            <a:gd name="T9" fmla="*/ 0 h 652"/>
                            <a:gd name="T10" fmla="*/ 0 60000 65536"/>
                            <a:gd name="T11" fmla="*/ 0 60000 65536"/>
                            <a:gd name="T12" fmla="*/ 0 60000 65536"/>
                            <a:gd name="T13" fmla="*/ 0 60000 65536"/>
                            <a:gd name="T14" fmla="*/ 0 60000 65536"/>
                            <a:gd name="T15" fmla="*/ 0 w 758"/>
                            <a:gd name="T16" fmla="*/ 0 h 652"/>
                            <a:gd name="T17" fmla="*/ 758 w 758"/>
                            <a:gd name="T18" fmla="*/ 652 h 652"/>
                          </a:gdLst>
                          <a:ahLst/>
                          <a:cxnLst>
                            <a:cxn ang="T10">
                              <a:pos x="T0" y="T1"/>
                            </a:cxn>
                            <a:cxn ang="T11">
                              <a:pos x="T2" y="T3"/>
                            </a:cxn>
                            <a:cxn ang="T12">
                              <a:pos x="T4" y="T5"/>
                            </a:cxn>
                            <a:cxn ang="T13">
                              <a:pos x="T6" y="T7"/>
                            </a:cxn>
                            <a:cxn ang="T14">
                              <a:pos x="T8" y="T9"/>
                            </a:cxn>
                          </a:cxnLst>
                          <a:rect l="T15" t="T16" r="T17" b="T18"/>
                          <a:pathLst>
                            <a:path w="758" h="652">
                              <a:moveTo>
                                <a:pt x="152" y="0"/>
                              </a:moveTo>
                              <a:lnTo>
                                <a:pt x="0" y="652"/>
                              </a:lnTo>
                              <a:lnTo>
                                <a:pt x="758" y="652"/>
                              </a:lnTo>
                              <a:lnTo>
                                <a:pt x="595" y="0"/>
                              </a:lnTo>
                              <a:lnTo>
                                <a:pt x="152" y="0"/>
                              </a:lnTo>
                              <a:close/>
                            </a:path>
                          </a:pathLst>
                        </a:custGeom>
                        <a:solidFill>
                          <a:srgbClr val="FFFFFF"/>
                        </a:solidFill>
                        <a:ln w="15875">
                          <a:solidFill>
                            <a:srgbClr val="000000"/>
                          </a:solidFill>
                          <a:round/>
                          <a:headEnd/>
                          <a:tailEnd/>
                        </a:ln>
                      </p:spPr>
                      <p:txBody>
                        <a:bodyPr/>
                        <a:lstStyle/>
                        <a:p>
                          <a:pPr algn="ctr"/>
                          <a:endParaRPr lang="en-US">
                            <a:latin typeface="+mj-lt"/>
                          </a:endParaRPr>
                        </a:p>
                      </p:txBody>
                    </p:sp>
                    <p:sp>
                      <p:nvSpPr>
                        <p:cNvPr id="5140" name="Freeform 80"/>
                        <p:cNvSpPr>
                          <a:spLocks/>
                        </p:cNvSpPr>
                        <p:nvPr/>
                      </p:nvSpPr>
                      <p:spPr bwMode="auto">
                        <a:xfrm>
                          <a:off x="1057" y="1288"/>
                          <a:ext cx="74" cy="163"/>
                        </a:xfrm>
                        <a:custGeom>
                          <a:avLst/>
                          <a:gdLst>
                            <a:gd name="T0" fmla="*/ 38 w 295"/>
                            <a:gd name="T1" fmla="*/ 0 h 651"/>
                            <a:gd name="T2" fmla="*/ 0 w 295"/>
                            <a:gd name="T3" fmla="*/ 162 h 651"/>
                            <a:gd name="T4" fmla="*/ 63 w 295"/>
                            <a:gd name="T5" fmla="*/ 163 h 651"/>
                            <a:gd name="T6" fmla="*/ 74 w 295"/>
                            <a:gd name="T7" fmla="*/ 0 h 651"/>
                            <a:gd name="T8" fmla="*/ 38 w 295"/>
                            <a:gd name="T9" fmla="*/ 0 h 651"/>
                            <a:gd name="T10" fmla="*/ 0 60000 65536"/>
                            <a:gd name="T11" fmla="*/ 0 60000 65536"/>
                            <a:gd name="T12" fmla="*/ 0 60000 65536"/>
                            <a:gd name="T13" fmla="*/ 0 60000 65536"/>
                            <a:gd name="T14" fmla="*/ 0 60000 65536"/>
                            <a:gd name="T15" fmla="*/ 0 w 295"/>
                            <a:gd name="T16" fmla="*/ 0 h 651"/>
                            <a:gd name="T17" fmla="*/ 295 w 295"/>
                            <a:gd name="T18" fmla="*/ 651 h 651"/>
                          </a:gdLst>
                          <a:ahLst/>
                          <a:cxnLst>
                            <a:cxn ang="T10">
                              <a:pos x="T0" y="T1"/>
                            </a:cxn>
                            <a:cxn ang="T11">
                              <a:pos x="T2" y="T3"/>
                            </a:cxn>
                            <a:cxn ang="T12">
                              <a:pos x="T4" y="T5"/>
                            </a:cxn>
                            <a:cxn ang="T13">
                              <a:pos x="T6" y="T7"/>
                            </a:cxn>
                            <a:cxn ang="T14">
                              <a:pos x="T8" y="T9"/>
                            </a:cxn>
                          </a:cxnLst>
                          <a:rect l="T15" t="T16" r="T17" b="T18"/>
                          <a:pathLst>
                            <a:path w="295" h="651">
                              <a:moveTo>
                                <a:pt x="153" y="0"/>
                              </a:moveTo>
                              <a:lnTo>
                                <a:pt x="0" y="648"/>
                              </a:lnTo>
                              <a:lnTo>
                                <a:pt x="253" y="651"/>
                              </a:lnTo>
                              <a:lnTo>
                                <a:pt x="295" y="0"/>
                              </a:lnTo>
                              <a:lnTo>
                                <a:pt x="153" y="0"/>
                              </a:lnTo>
                              <a:close/>
                            </a:path>
                          </a:pathLst>
                        </a:custGeom>
                        <a:solidFill>
                          <a:srgbClr val="FFFFFF"/>
                        </a:solidFill>
                        <a:ln w="15875">
                          <a:solidFill>
                            <a:srgbClr val="000000"/>
                          </a:solidFill>
                          <a:round/>
                          <a:headEnd/>
                          <a:tailEnd/>
                        </a:ln>
                      </p:spPr>
                      <p:txBody>
                        <a:bodyPr/>
                        <a:lstStyle/>
                        <a:p>
                          <a:pPr algn="ctr"/>
                          <a:endParaRPr lang="en-US">
                            <a:latin typeface="+mj-lt"/>
                          </a:endParaRPr>
                        </a:p>
                      </p:txBody>
                    </p:sp>
                    <p:sp>
                      <p:nvSpPr>
                        <p:cNvPr id="25681" name="Freeform 81"/>
                        <p:cNvSpPr>
                          <a:spLocks/>
                        </p:cNvSpPr>
                        <p:nvPr/>
                      </p:nvSpPr>
                      <p:spPr bwMode="auto">
                        <a:xfrm>
                          <a:off x="1170" y="1289"/>
                          <a:ext cx="77" cy="162"/>
                        </a:xfrm>
                        <a:custGeom>
                          <a:avLst/>
                          <a:gdLst/>
                          <a:ahLst/>
                          <a:cxnLst>
                            <a:cxn ang="0">
                              <a:pos x="150" y="0"/>
                            </a:cxn>
                            <a:cxn ang="0">
                              <a:pos x="305" y="647"/>
                            </a:cxn>
                            <a:cxn ang="0">
                              <a:pos x="43" y="648"/>
                            </a:cxn>
                            <a:cxn ang="0">
                              <a:pos x="0" y="0"/>
                            </a:cxn>
                            <a:cxn ang="0">
                              <a:pos x="150" y="0"/>
                            </a:cxn>
                          </a:cxnLst>
                          <a:rect l="0" t="0" r="r" b="b"/>
                          <a:pathLst>
                            <a:path w="305" h="648">
                              <a:moveTo>
                                <a:pt x="150" y="0"/>
                              </a:moveTo>
                              <a:lnTo>
                                <a:pt x="305" y="647"/>
                              </a:lnTo>
                              <a:lnTo>
                                <a:pt x="43" y="648"/>
                              </a:lnTo>
                              <a:lnTo>
                                <a:pt x="0" y="0"/>
                              </a:lnTo>
                              <a:lnTo>
                                <a:pt x="150" y="0"/>
                              </a:lnTo>
                              <a:close/>
                            </a:path>
                          </a:pathLst>
                        </a:custGeom>
                        <a:solidFill>
                          <a:srgbClr val="FFFFFF"/>
                        </a:solidFill>
                        <a:ln w="15875">
                          <a:solidFill>
                            <a:srgbClr val="000000"/>
                          </a:solidFill>
                          <a:prstDash val="solid"/>
                          <a:round/>
                          <a:headEnd/>
                          <a:tailEnd/>
                        </a:ln>
                        <a:effectLst>
                          <a:outerShdw dist="35921" dir="2700000" algn="ctr" rotWithShape="0">
                            <a:schemeClr val="tx2"/>
                          </a:outerShdw>
                        </a:effectLst>
                      </p:spPr>
                      <p:txBody>
                        <a:bodyPr/>
                        <a:lstStyle/>
                        <a:p>
                          <a:pPr algn="ctr">
                            <a:defRPr/>
                          </a:pPr>
                          <a:endParaRPr lang="en-US">
                            <a:latin typeface="+mj-lt"/>
                          </a:endParaRPr>
                        </a:p>
                      </p:txBody>
                    </p:sp>
                    <p:sp>
                      <p:nvSpPr>
                        <p:cNvPr id="5142" name="Freeform 82"/>
                        <p:cNvSpPr>
                          <a:spLocks/>
                        </p:cNvSpPr>
                        <p:nvPr/>
                      </p:nvSpPr>
                      <p:spPr bwMode="auto">
                        <a:xfrm>
                          <a:off x="1073" y="1331"/>
                          <a:ext cx="158" cy="53"/>
                        </a:xfrm>
                        <a:custGeom>
                          <a:avLst/>
                          <a:gdLst>
                            <a:gd name="T0" fmla="*/ 13 w 631"/>
                            <a:gd name="T1" fmla="*/ 0 h 213"/>
                            <a:gd name="T2" fmla="*/ 0 w 631"/>
                            <a:gd name="T3" fmla="*/ 53 h 213"/>
                            <a:gd name="T4" fmla="*/ 158 w 631"/>
                            <a:gd name="T5" fmla="*/ 53 h 213"/>
                            <a:gd name="T6" fmla="*/ 145 w 631"/>
                            <a:gd name="T7" fmla="*/ 0 h 213"/>
                            <a:gd name="T8" fmla="*/ 13 w 631"/>
                            <a:gd name="T9" fmla="*/ 0 h 213"/>
                            <a:gd name="T10" fmla="*/ 0 60000 65536"/>
                            <a:gd name="T11" fmla="*/ 0 60000 65536"/>
                            <a:gd name="T12" fmla="*/ 0 60000 65536"/>
                            <a:gd name="T13" fmla="*/ 0 60000 65536"/>
                            <a:gd name="T14" fmla="*/ 0 60000 65536"/>
                            <a:gd name="T15" fmla="*/ 0 w 631"/>
                            <a:gd name="T16" fmla="*/ 0 h 213"/>
                            <a:gd name="T17" fmla="*/ 631 w 631"/>
                            <a:gd name="T18" fmla="*/ 213 h 213"/>
                          </a:gdLst>
                          <a:ahLst/>
                          <a:cxnLst>
                            <a:cxn ang="T10">
                              <a:pos x="T0" y="T1"/>
                            </a:cxn>
                            <a:cxn ang="T11">
                              <a:pos x="T2" y="T3"/>
                            </a:cxn>
                            <a:cxn ang="T12">
                              <a:pos x="T4" y="T5"/>
                            </a:cxn>
                            <a:cxn ang="T13">
                              <a:pos x="T6" y="T7"/>
                            </a:cxn>
                            <a:cxn ang="T14">
                              <a:pos x="T8" y="T9"/>
                            </a:cxn>
                          </a:cxnLst>
                          <a:rect l="T15" t="T16" r="T17" b="T18"/>
                          <a:pathLst>
                            <a:path w="631" h="213">
                              <a:moveTo>
                                <a:pt x="50" y="2"/>
                              </a:moveTo>
                              <a:lnTo>
                                <a:pt x="0" y="213"/>
                              </a:lnTo>
                              <a:lnTo>
                                <a:pt x="631" y="213"/>
                              </a:lnTo>
                              <a:lnTo>
                                <a:pt x="581" y="0"/>
                              </a:lnTo>
                              <a:lnTo>
                                <a:pt x="50" y="2"/>
                              </a:lnTo>
                            </a:path>
                          </a:pathLst>
                        </a:custGeom>
                        <a:noFill/>
                        <a:ln w="15875">
                          <a:solidFill>
                            <a:srgbClr val="000000"/>
                          </a:solidFill>
                          <a:round/>
                          <a:headEnd/>
                          <a:tailEnd/>
                        </a:ln>
                      </p:spPr>
                      <p:txBody>
                        <a:bodyPr/>
                        <a:lstStyle/>
                        <a:p>
                          <a:pPr algn="ctr"/>
                          <a:endParaRPr lang="en-US">
                            <a:latin typeface="+mj-lt"/>
                          </a:endParaRPr>
                        </a:p>
                      </p:txBody>
                    </p:sp>
                  </p:grpSp>
                </p:grpSp>
              </p:grpSp>
            </p:grpSp>
          </p:grpSp>
        </p:grpSp>
      </p:gr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3"/>
          <p:cNvSpPr>
            <a:spLocks noGrp="1" noChangeArrowheads="1"/>
          </p:cNvSpPr>
          <p:nvPr>
            <p:ph idx="1"/>
          </p:nvPr>
        </p:nvSpPr>
        <p:spPr/>
        <p:txBody>
          <a:bodyPr/>
          <a:lstStyle/>
          <a:p>
            <a:pPr eaLnBrk="1" hangingPunct="1"/>
            <a:r>
              <a:rPr lang="en-US" smtClean="0"/>
              <a:t>Used to create / modify report page layout designs (a.k.a. ”report layout definitions”)</a:t>
            </a:r>
          </a:p>
          <a:p>
            <a:pPr eaLnBrk="1" hangingPunct="1"/>
            <a:r>
              <a:rPr lang="en-US" smtClean="0"/>
              <a:t>Report Code must already exist (RR Maint.)</a:t>
            </a:r>
          </a:p>
          <a:p>
            <a:pPr eaLnBrk="1" hangingPunct="1"/>
            <a:r>
              <a:rPr lang="en-US" smtClean="0"/>
              <a:t>A report can have one or more definitions</a:t>
            </a:r>
          </a:p>
          <a:p>
            <a:pPr eaLnBrk="1" hangingPunct="1"/>
            <a:r>
              <a:rPr lang="en-US" smtClean="0"/>
              <a:t>WYSIWYG drag+drop report layout editor</a:t>
            </a:r>
          </a:p>
          <a:p>
            <a:pPr eaLnBrk="1" hangingPunct="1"/>
            <a:r>
              <a:rPr lang="en-US" smtClean="0"/>
              <a:t>Organized into sections (or “bands”), similar to Crystal, Jasper</a:t>
            </a:r>
          </a:p>
          <a:p>
            <a:pPr eaLnBrk="1" hangingPunct="1"/>
            <a:r>
              <a:rPr lang="en-US" smtClean="0"/>
              <a:t>A deep dive into the designer will be done later in the course</a:t>
            </a:r>
          </a:p>
        </p:txBody>
      </p:sp>
      <p:sp>
        <p:nvSpPr>
          <p:cNvPr id="35842" name="Rectangle 2"/>
          <p:cNvSpPr>
            <a:spLocks noGrp="1" noChangeArrowheads="1"/>
          </p:cNvSpPr>
          <p:nvPr>
            <p:ph type="title"/>
          </p:nvPr>
        </p:nvSpPr>
        <p:spPr/>
        <p:txBody>
          <a:bodyPr/>
          <a:lstStyle/>
          <a:p>
            <a:pPr eaLnBrk="1" hangingPunct="1"/>
            <a:r>
              <a:rPr lang="en-US" smtClean="0"/>
              <a:t>Report Resource Designer</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title"/>
          </p:nvPr>
        </p:nvSpPr>
        <p:spPr/>
        <p:txBody>
          <a:bodyPr/>
          <a:lstStyle/>
          <a:p>
            <a:r>
              <a:rPr lang="en-US" smtClean="0"/>
              <a:t>Using Report Resource Designer</a:t>
            </a:r>
          </a:p>
        </p:txBody>
      </p:sp>
      <p:pic>
        <p:nvPicPr>
          <p:cNvPr id="96263" name="Picture 7"/>
          <p:cNvPicPr>
            <a:picLocks noChangeAspect="1" noChangeArrowheads="1"/>
          </p:cNvPicPr>
          <p:nvPr/>
        </p:nvPicPr>
        <p:blipFill>
          <a:blip r:embed="rId3" cstate="print"/>
          <a:srcRect/>
          <a:stretch>
            <a:fillRect/>
          </a:stretch>
        </p:blipFill>
        <p:spPr bwMode="auto">
          <a:xfrm>
            <a:off x="447773" y="990600"/>
            <a:ext cx="8248650" cy="5067300"/>
          </a:xfrm>
          <a:prstGeom prst="rect">
            <a:avLst/>
          </a:prstGeom>
          <a:noFill/>
          <a:ln w="9525" algn="ctr">
            <a:noFill/>
            <a:miter lim="800000"/>
            <a:headEnd/>
            <a:tailEnd/>
          </a:ln>
          <a:effectLst/>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9" name="Rectangle 3"/>
          <p:cNvSpPr>
            <a:spLocks noGrp="1" noChangeArrowheads="1"/>
          </p:cNvSpPr>
          <p:nvPr>
            <p:ph idx="1"/>
          </p:nvPr>
        </p:nvSpPr>
        <p:spPr/>
        <p:txBody>
          <a:bodyPr/>
          <a:lstStyle/>
          <a:p>
            <a:pPr eaLnBrk="1" hangingPunct="1">
              <a:lnSpc>
                <a:spcPct val="80000"/>
              </a:lnSpc>
            </a:pPr>
            <a:r>
              <a:rPr lang="en-US" smtClean="0"/>
              <a:t>Report code must exist with at least one layout definition</a:t>
            </a:r>
          </a:p>
          <a:p>
            <a:pPr lvl="1" eaLnBrk="1" hangingPunct="1">
              <a:lnSpc>
                <a:spcPct val="80000"/>
              </a:lnSpc>
            </a:pPr>
            <a:r>
              <a:rPr lang="en-US" smtClean="0"/>
              <a:t>The </a:t>
            </a:r>
            <a:r>
              <a:rPr lang="en-US" i="1" smtClean="0"/>
              <a:t>default definition</a:t>
            </a:r>
            <a:r>
              <a:rPr lang="en-US" smtClean="0"/>
              <a:t> will be executed when the menu item is run</a:t>
            </a:r>
          </a:p>
          <a:p>
            <a:pPr eaLnBrk="1" hangingPunct="1">
              <a:lnSpc>
                <a:spcPct val="80000"/>
              </a:lnSpc>
            </a:pPr>
            <a:r>
              <a:rPr lang="en-US" smtClean="0"/>
              <a:t>Use Menu System Maintenance to create a standard menu item</a:t>
            </a:r>
          </a:p>
          <a:p>
            <a:pPr lvl="1" eaLnBrk="1" hangingPunct="1">
              <a:lnSpc>
                <a:spcPct val="80000"/>
              </a:lnSpc>
            </a:pPr>
            <a:r>
              <a:rPr lang="en-US" i="1" smtClean="0"/>
              <a:t>Exec Procedure</a:t>
            </a:r>
            <a:r>
              <a:rPr lang="en-US" smtClean="0"/>
              <a:t> must be a URN of the form:</a:t>
            </a:r>
          </a:p>
          <a:p>
            <a:pPr lvl="1" eaLnBrk="1" hangingPunct="1">
              <a:lnSpc>
                <a:spcPct val="80000"/>
              </a:lnSpc>
              <a:buFont typeface="Times New Roman" pitchFamily="18" charset="0"/>
              <a:buNone/>
            </a:pPr>
            <a:r>
              <a:rPr lang="en-US" smtClean="0"/>
              <a:t>			urn:qad-report:c1:</a:t>
            </a:r>
            <a:r>
              <a:rPr lang="en-US" i="1" smtClean="0"/>
              <a:t>ReportCode</a:t>
            </a:r>
            <a:endParaRPr lang="en-US" smtClean="0"/>
          </a:p>
          <a:p>
            <a:pPr eaLnBrk="1" hangingPunct="1">
              <a:lnSpc>
                <a:spcPct val="80000"/>
              </a:lnSpc>
            </a:pPr>
            <a:r>
              <a:rPr lang="en-US" smtClean="0"/>
              <a:t>Grant menu item authorization using standard menu security tools</a:t>
            </a:r>
          </a:p>
          <a:p>
            <a:pPr lvl="1" eaLnBrk="1" hangingPunct="1">
              <a:lnSpc>
                <a:spcPct val="80000"/>
              </a:lnSpc>
            </a:pPr>
            <a:r>
              <a:rPr lang="en-US" smtClean="0"/>
              <a:t>SE: Menu Security Maintenance</a:t>
            </a:r>
          </a:p>
          <a:p>
            <a:pPr lvl="1" eaLnBrk="1" hangingPunct="1">
              <a:lnSpc>
                <a:spcPct val="80000"/>
              </a:lnSpc>
            </a:pPr>
            <a:r>
              <a:rPr lang="en-US" smtClean="0"/>
              <a:t>EE: Role Permissions Maintain</a:t>
            </a:r>
          </a:p>
        </p:txBody>
      </p:sp>
      <p:sp>
        <p:nvSpPr>
          <p:cNvPr id="50178" name="Rectangle 2"/>
          <p:cNvSpPr>
            <a:spLocks noGrp="1" noChangeArrowheads="1"/>
          </p:cNvSpPr>
          <p:nvPr>
            <p:ph type="title"/>
          </p:nvPr>
        </p:nvSpPr>
        <p:spPr/>
        <p:txBody>
          <a:bodyPr/>
          <a:lstStyle/>
          <a:p>
            <a:pPr eaLnBrk="1" hangingPunct="1"/>
            <a:r>
              <a:rPr lang="en-US" smtClean="0"/>
              <a:t>Adding Reports to Menu</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Rectangle 3"/>
          <p:cNvSpPr>
            <a:spLocks noGrp="1" noChangeArrowheads="1"/>
          </p:cNvSpPr>
          <p:nvPr>
            <p:ph idx="1"/>
          </p:nvPr>
        </p:nvSpPr>
        <p:spPr/>
        <p:txBody>
          <a:bodyPr/>
          <a:lstStyle/>
          <a:p>
            <a:pPr eaLnBrk="1" hangingPunct="1">
              <a:lnSpc>
                <a:spcPct val="80000"/>
              </a:lnSpc>
            </a:pPr>
            <a:r>
              <a:rPr lang="en-US" smtClean="0"/>
              <a:t>Used to create / modify report templates</a:t>
            </a:r>
          </a:p>
          <a:p>
            <a:pPr eaLnBrk="1" hangingPunct="1">
              <a:lnSpc>
                <a:spcPct val="80000"/>
              </a:lnSpc>
            </a:pPr>
            <a:r>
              <a:rPr lang="en-US" smtClean="0"/>
              <a:t>A </a:t>
            </a:r>
            <a:r>
              <a:rPr lang="en-US" i="1" smtClean="0"/>
              <a:t>report template</a:t>
            </a:r>
            <a:r>
              <a:rPr lang="en-US" smtClean="0"/>
              <a:t> is a mechanism by which attributes can be inherited by one or more reports</a:t>
            </a:r>
          </a:p>
          <a:p>
            <a:pPr lvl="1" eaLnBrk="1" hangingPunct="1">
              <a:lnSpc>
                <a:spcPct val="80000"/>
              </a:lnSpc>
            </a:pPr>
            <a:r>
              <a:rPr lang="en-US" smtClean="0"/>
              <a:t>Similar to CSS for web page design</a:t>
            </a:r>
          </a:p>
          <a:p>
            <a:pPr lvl="1" eaLnBrk="1" hangingPunct="1">
              <a:lnSpc>
                <a:spcPct val="80000"/>
              </a:lnSpc>
            </a:pPr>
            <a:r>
              <a:rPr lang="en-US" smtClean="0"/>
              <a:t>Inherited attributes include properties such as fonts, colors, and alignment</a:t>
            </a:r>
          </a:p>
          <a:p>
            <a:pPr lvl="1" eaLnBrk="1" hangingPunct="1">
              <a:lnSpc>
                <a:spcPct val="80000"/>
              </a:lnSpc>
            </a:pPr>
            <a:r>
              <a:rPr lang="en-US" smtClean="0"/>
              <a:t>Fields can be inherited (e.g. standard page header content, logos)</a:t>
            </a:r>
          </a:p>
          <a:p>
            <a:pPr eaLnBrk="1" hangingPunct="1">
              <a:lnSpc>
                <a:spcPct val="80000"/>
              </a:lnSpc>
            </a:pPr>
            <a:r>
              <a:rPr lang="en-US" smtClean="0"/>
              <a:t>Allows for mass changes to many reports by changing just a template common to them</a:t>
            </a:r>
          </a:p>
          <a:p>
            <a:pPr eaLnBrk="1" hangingPunct="1">
              <a:lnSpc>
                <a:spcPct val="80000"/>
              </a:lnSpc>
            </a:pPr>
            <a:r>
              <a:rPr lang="en-US" smtClean="0"/>
              <a:t>Useful mechanism for standardization</a:t>
            </a:r>
          </a:p>
        </p:txBody>
      </p:sp>
      <p:sp>
        <p:nvSpPr>
          <p:cNvPr id="41986" name="Rectangle 2"/>
          <p:cNvSpPr>
            <a:spLocks noGrp="1" noChangeArrowheads="1"/>
          </p:cNvSpPr>
          <p:nvPr>
            <p:ph type="title"/>
          </p:nvPr>
        </p:nvSpPr>
        <p:spPr/>
        <p:txBody>
          <a:bodyPr/>
          <a:lstStyle/>
          <a:p>
            <a:pPr eaLnBrk="1" hangingPunct="1"/>
            <a:r>
              <a:rPr lang="en-US" smtClean="0"/>
              <a:t>Template Designer</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title"/>
          </p:nvPr>
        </p:nvSpPr>
        <p:spPr/>
        <p:txBody>
          <a:bodyPr/>
          <a:lstStyle/>
          <a:p>
            <a:r>
              <a:rPr lang="en-US" smtClean="0"/>
              <a:t>Using Template Designer</a:t>
            </a:r>
          </a:p>
        </p:txBody>
      </p:sp>
      <p:pic>
        <p:nvPicPr>
          <p:cNvPr id="98308" name="Picture 4"/>
          <p:cNvPicPr>
            <a:picLocks noChangeAspect="1" noChangeArrowheads="1"/>
          </p:cNvPicPr>
          <p:nvPr/>
        </p:nvPicPr>
        <p:blipFill>
          <a:blip r:embed="rId3" cstate="print"/>
          <a:srcRect/>
          <a:stretch>
            <a:fillRect/>
          </a:stretch>
        </p:blipFill>
        <p:spPr bwMode="auto">
          <a:xfrm>
            <a:off x="439130" y="990600"/>
            <a:ext cx="8267700" cy="5124450"/>
          </a:xfrm>
          <a:prstGeom prst="rect">
            <a:avLst/>
          </a:prstGeom>
          <a:noFill/>
          <a:ln w="9525" algn="ctr">
            <a:noFill/>
            <a:miter lim="800000"/>
            <a:headEnd/>
            <a:tailEnd/>
          </a:ln>
          <a:effectLst/>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3" name="Rectangle 3"/>
          <p:cNvSpPr>
            <a:spLocks noGrp="1" noChangeArrowheads="1"/>
          </p:cNvSpPr>
          <p:nvPr>
            <p:ph idx="1"/>
          </p:nvPr>
        </p:nvSpPr>
        <p:spPr/>
        <p:txBody>
          <a:bodyPr/>
          <a:lstStyle/>
          <a:p>
            <a:pPr eaLnBrk="1" hangingPunct="1"/>
            <a:r>
              <a:rPr lang="en-US" smtClean="0"/>
              <a:t>Report Resource Export</a:t>
            </a:r>
          </a:p>
          <a:p>
            <a:pPr eaLnBrk="1" hangingPunct="1"/>
            <a:r>
              <a:rPr lang="en-US" smtClean="0"/>
              <a:t>Report Resource Import</a:t>
            </a:r>
          </a:p>
          <a:p>
            <a:pPr eaLnBrk="1" hangingPunct="1"/>
            <a:r>
              <a:rPr lang="en-US" smtClean="0"/>
              <a:t>Development Process Guidelines</a:t>
            </a:r>
          </a:p>
        </p:txBody>
      </p:sp>
      <p:sp>
        <p:nvSpPr>
          <p:cNvPr id="76802" name="Rectangle 2"/>
          <p:cNvSpPr>
            <a:spLocks noGrp="1" noChangeArrowheads="1"/>
          </p:cNvSpPr>
          <p:nvPr>
            <p:ph type="title"/>
          </p:nvPr>
        </p:nvSpPr>
        <p:spPr/>
        <p:txBody>
          <a:bodyPr>
            <a:noAutofit/>
          </a:bodyPr>
          <a:lstStyle/>
          <a:p>
            <a:pPr eaLnBrk="1" hangingPunct="1"/>
            <a:r>
              <a:rPr lang="en-US" sz="2800" dirty="0" smtClean="0"/>
              <a:t>Report Import/Export and Development Process</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1" name="Rectangle 3"/>
          <p:cNvSpPr>
            <a:spLocks noGrp="1" noChangeArrowheads="1"/>
          </p:cNvSpPr>
          <p:nvPr>
            <p:ph idx="1"/>
          </p:nvPr>
        </p:nvSpPr>
        <p:spPr/>
        <p:txBody>
          <a:bodyPr/>
          <a:lstStyle/>
          <a:p>
            <a:pPr eaLnBrk="1" hangingPunct="1"/>
            <a:r>
              <a:rPr lang="en-US" sz="2400" smtClean="0"/>
              <a:t>Report Resource Import / Export programs</a:t>
            </a:r>
          </a:p>
          <a:p>
            <a:pPr lvl="1" eaLnBrk="1" hangingPunct="1"/>
            <a:r>
              <a:rPr lang="en-US" sz="2000" smtClean="0"/>
              <a:t>Import report definitions from XML file(s) to DB records</a:t>
            </a:r>
          </a:p>
          <a:p>
            <a:pPr lvl="1" eaLnBrk="1" hangingPunct="1"/>
            <a:r>
              <a:rPr lang="en-US" sz="2000" smtClean="0"/>
              <a:t>Export report definitions from DB records to XML file(s)</a:t>
            </a:r>
          </a:p>
          <a:p>
            <a:pPr eaLnBrk="1" hangingPunct="1"/>
            <a:r>
              <a:rPr lang="en-US" sz="2400" smtClean="0"/>
              <a:t>Allows reports to be controlled as XML files</a:t>
            </a:r>
          </a:p>
          <a:p>
            <a:pPr eaLnBrk="1" hangingPunct="1"/>
            <a:r>
              <a:rPr lang="en-US" sz="2400" smtClean="0"/>
              <a:t>Useful for backup, version control, deployment</a:t>
            </a:r>
          </a:p>
          <a:p>
            <a:pPr eaLnBrk="1" hangingPunct="1"/>
            <a:r>
              <a:rPr lang="en-US" sz="2400" smtClean="0"/>
              <a:t>Granularity: One XML file per RRO</a:t>
            </a:r>
          </a:p>
          <a:p>
            <a:pPr eaLnBrk="1" hangingPunct="1"/>
            <a:r>
              <a:rPr lang="en-US" sz="2400" smtClean="0"/>
              <a:t>XML contains the following:</a:t>
            </a:r>
          </a:p>
          <a:p>
            <a:pPr lvl="1" eaLnBrk="1" hangingPunct="1"/>
            <a:r>
              <a:rPr lang="en-US" sz="2000" smtClean="0"/>
              <a:t>All information about the RRO</a:t>
            </a:r>
          </a:p>
          <a:p>
            <a:pPr lvl="1" eaLnBrk="1" hangingPunct="1"/>
            <a:r>
              <a:rPr lang="en-US" sz="2000" smtClean="0"/>
              <a:t>All report layout definitions for the RRO</a:t>
            </a:r>
          </a:p>
          <a:p>
            <a:pPr lvl="1" eaLnBrk="1" hangingPunct="1"/>
            <a:r>
              <a:rPr lang="en-US" sz="2000" smtClean="0"/>
              <a:t>Contains reference to data source, but not the data source itself </a:t>
            </a:r>
          </a:p>
          <a:p>
            <a:pPr lvl="2" eaLnBrk="1" hangingPunct="1"/>
            <a:r>
              <a:rPr lang="en-US" sz="2000" smtClean="0"/>
              <a:t>e.g. Proxy .p data source programs need separate file control</a:t>
            </a:r>
          </a:p>
        </p:txBody>
      </p:sp>
      <p:sp>
        <p:nvSpPr>
          <p:cNvPr id="78850" name="Rectangle 2"/>
          <p:cNvSpPr>
            <a:spLocks noGrp="1" noChangeArrowheads="1"/>
          </p:cNvSpPr>
          <p:nvPr>
            <p:ph type="title"/>
          </p:nvPr>
        </p:nvSpPr>
        <p:spPr/>
        <p:txBody>
          <a:bodyPr>
            <a:noAutofit/>
          </a:bodyPr>
          <a:lstStyle/>
          <a:p>
            <a:pPr eaLnBrk="1" hangingPunct="1"/>
            <a:r>
              <a:rPr lang="en-US" sz="2800" dirty="0" smtClean="0"/>
              <a:t>Report Import/Export and Development Process</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9" name="Rectangle 3"/>
          <p:cNvSpPr>
            <a:spLocks noGrp="1" noChangeArrowheads="1"/>
          </p:cNvSpPr>
          <p:nvPr>
            <p:ph idx="1"/>
          </p:nvPr>
        </p:nvSpPr>
        <p:spPr/>
        <p:txBody>
          <a:bodyPr/>
          <a:lstStyle/>
          <a:p>
            <a:pPr eaLnBrk="1" hangingPunct="1"/>
            <a:r>
              <a:rPr lang="en-US" smtClean="0"/>
              <a:t>Available on all QAD browses</a:t>
            </a:r>
          </a:p>
          <a:p>
            <a:pPr eaLnBrk="1" hangingPunct="1"/>
            <a:r>
              <a:rPr lang="en-US" smtClean="0"/>
              <a:t>Requires QAD 2009.1 or higher (.NET UI 2.8.2)</a:t>
            </a:r>
          </a:p>
          <a:p>
            <a:pPr eaLnBrk="1" hangingPunct="1"/>
            <a:r>
              <a:rPr lang="en-US" smtClean="0"/>
              <a:t>Creates a report from any running Browse</a:t>
            </a:r>
          </a:p>
          <a:p>
            <a:pPr lvl="1" eaLnBrk="1" hangingPunct="1"/>
            <a:r>
              <a:rPr lang="en-US" smtClean="0"/>
              <a:t>Alternate visualization of the browse data</a:t>
            </a:r>
          </a:p>
          <a:p>
            <a:pPr eaLnBrk="1" hangingPunct="1"/>
            <a:r>
              <a:rPr lang="en-US" smtClean="0"/>
              <a:t>Run from browse’s Action -&gt; Report menu</a:t>
            </a:r>
          </a:p>
          <a:p>
            <a:pPr lvl="1" eaLnBrk="1" hangingPunct="1"/>
            <a:r>
              <a:rPr lang="en-US" smtClean="0"/>
              <a:t>Report is dynamically auto-generated</a:t>
            </a:r>
          </a:p>
          <a:p>
            <a:pPr lvl="1" eaLnBrk="1" hangingPunct="1"/>
            <a:r>
              <a:rPr lang="en-US" smtClean="0"/>
              <a:t>Report is opened in a new tab and auto-run</a:t>
            </a:r>
          </a:p>
          <a:p>
            <a:pPr lvl="1" eaLnBrk="1" hangingPunct="1"/>
            <a:r>
              <a:rPr lang="en-US" smtClean="0"/>
              <a:t>All records matching the browse search conditions will be queried for the report</a:t>
            </a:r>
          </a:p>
          <a:p>
            <a:pPr eaLnBrk="1" hangingPunct="1">
              <a:buFont typeface="Webdings" pitchFamily="18" charset="2"/>
              <a:buNone/>
            </a:pPr>
            <a:endParaRPr lang="en-US" smtClean="0"/>
          </a:p>
        </p:txBody>
      </p:sp>
      <p:sp>
        <p:nvSpPr>
          <p:cNvPr id="80898" name="Rectangle 2"/>
          <p:cNvSpPr>
            <a:spLocks noGrp="1" noChangeArrowheads="1"/>
          </p:cNvSpPr>
          <p:nvPr>
            <p:ph type="title"/>
          </p:nvPr>
        </p:nvSpPr>
        <p:spPr/>
        <p:txBody>
          <a:bodyPr/>
          <a:lstStyle/>
          <a:p>
            <a:pPr eaLnBrk="1" hangingPunct="1"/>
            <a:r>
              <a:rPr lang="en-US" smtClean="0"/>
              <a:t>Browse-to-Report Feature</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7" name="Rectangle 3"/>
          <p:cNvSpPr>
            <a:spLocks noGrp="1" noChangeArrowheads="1"/>
          </p:cNvSpPr>
          <p:nvPr>
            <p:ph idx="1"/>
          </p:nvPr>
        </p:nvSpPr>
        <p:spPr/>
        <p:txBody>
          <a:bodyPr/>
          <a:lstStyle/>
          <a:p>
            <a:pPr eaLnBrk="1" hangingPunct="1">
              <a:lnSpc>
                <a:spcPct val="80000"/>
              </a:lnSpc>
            </a:pPr>
            <a:r>
              <a:rPr lang="en-US" smtClean="0"/>
              <a:t>User can customize the report layout using browse settings</a:t>
            </a:r>
          </a:p>
          <a:p>
            <a:pPr lvl="1" eaLnBrk="1" hangingPunct="1">
              <a:lnSpc>
                <a:spcPct val="80000"/>
              </a:lnSpc>
            </a:pPr>
            <a:r>
              <a:rPr lang="en-US" smtClean="0"/>
              <a:t>For example:</a:t>
            </a:r>
          </a:p>
          <a:p>
            <a:pPr lvl="2" eaLnBrk="1" hangingPunct="1">
              <a:lnSpc>
                <a:spcPct val="80000"/>
              </a:lnSpc>
            </a:pPr>
            <a:r>
              <a:rPr lang="en-US" smtClean="0"/>
              <a:t>Column size, order and visibility</a:t>
            </a:r>
          </a:p>
          <a:p>
            <a:pPr lvl="2" eaLnBrk="1" hangingPunct="1">
              <a:lnSpc>
                <a:spcPct val="80000"/>
              </a:lnSpc>
            </a:pPr>
            <a:r>
              <a:rPr lang="en-US" smtClean="0"/>
              <a:t>Summaries</a:t>
            </a:r>
          </a:p>
          <a:p>
            <a:pPr lvl="2" eaLnBrk="1" hangingPunct="1">
              <a:lnSpc>
                <a:spcPct val="80000"/>
              </a:lnSpc>
            </a:pPr>
            <a:r>
              <a:rPr lang="en-US" smtClean="0"/>
              <a:t>Groups</a:t>
            </a:r>
          </a:p>
          <a:p>
            <a:pPr lvl="2" eaLnBrk="1" hangingPunct="1">
              <a:lnSpc>
                <a:spcPct val="80000"/>
              </a:lnSpc>
            </a:pPr>
            <a:r>
              <a:rPr lang="en-US" smtClean="0"/>
              <a:t>Sort column</a:t>
            </a:r>
          </a:p>
          <a:p>
            <a:pPr lvl="1" eaLnBrk="1" hangingPunct="1">
              <a:lnSpc>
                <a:spcPct val="80000"/>
              </a:lnSpc>
            </a:pPr>
            <a:r>
              <a:rPr lang="en-US" smtClean="0"/>
              <a:t>Limitation:</a:t>
            </a:r>
          </a:p>
          <a:p>
            <a:pPr lvl="2" eaLnBrk="1" hangingPunct="1">
              <a:lnSpc>
                <a:spcPct val="80000"/>
              </a:lnSpc>
            </a:pPr>
            <a:r>
              <a:rPr lang="en-US" smtClean="0"/>
              <a:t>Chart in browse is not put into report</a:t>
            </a:r>
          </a:p>
          <a:p>
            <a:pPr eaLnBrk="1" hangingPunct="1">
              <a:lnSpc>
                <a:spcPct val="80000"/>
              </a:lnSpc>
            </a:pPr>
            <a:r>
              <a:rPr lang="en-US" smtClean="0"/>
              <a:t>Saving browse to Favorites menu saves settings</a:t>
            </a:r>
          </a:p>
          <a:p>
            <a:pPr eaLnBrk="1" hangingPunct="1">
              <a:lnSpc>
                <a:spcPct val="80000"/>
              </a:lnSpc>
            </a:pPr>
            <a:r>
              <a:rPr lang="en-US" smtClean="0"/>
              <a:t>Empowers any end user to perform report layout customization</a:t>
            </a:r>
          </a:p>
          <a:p>
            <a:pPr eaLnBrk="1" hangingPunct="1">
              <a:lnSpc>
                <a:spcPct val="80000"/>
              </a:lnSpc>
              <a:buFont typeface="Webdings" pitchFamily="18" charset="2"/>
              <a:buNone/>
            </a:pPr>
            <a:endParaRPr lang="en-US" smtClean="0"/>
          </a:p>
        </p:txBody>
      </p:sp>
      <p:sp>
        <p:nvSpPr>
          <p:cNvPr id="82946" name="Rectangle 2"/>
          <p:cNvSpPr>
            <a:spLocks noGrp="1" noChangeArrowheads="1"/>
          </p:cNvSpPr>
          <p:nvPr>
            <p:ph type="title"/>
          </p:nvPr>
        </p:nvSpPr>
        <p:spPr/>
        <p:txBody>
          <a:bodyPr/>
          <a:lstStyle/>
          <a:p>
            <a:pPr eaLnBrk="1" hangingPunct="1"/>
            <a:r>
              <a:rPr lang="en-US" smtClean="0"/>
              <a:t>Browse-to-Report Feature: Customization</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7763" name="Picture 3"/>
          <p:cNvPicPr>
            <a:picLocks noGrp="1" noChangeAspect="1" noChangeArrowheads="1"/>
          </p:cNvPicPr>
          <p:nvPr>
            <p:ph idx="1"/>
          </p:nvPr>
        </p:nvPicPr>
        <p:blipFill>
          <a:blip r:embed="rId2" cstate="print"/>
          <a:stretch>
            <a:fillRect/>
          </a:stretch>
        </p:blipFill>
        <p:spPr>
          <a:xfrm>
            <a:off x="815585" y="838200"/>
            <a:ext cx="7512829" cy="5424488"/>
          </a:xfrm>
        </p:spPr>
      </p:pic>
      <p:sp>
        <p:nvSpPr>
          <p:cNvPr id="117762" name="Rectangle 2"/>
          <p:cNvSpPr>
            <a:spLocks noGrp="1" noChangeArrowheads="1"/>
          </p:cNvSpPr>
          <p:nvPr>
            <p:ph type="title"/>
          </p:nvPr>
        </p:nvSpPr>
        <p:spPr/>
        <p:txBody>
          <a:bodyPr/>
          <a:lstStyle/>
          <a:p>
            <a:r>
              <a:rPr lang="en-US" smtClean="0"/>
              <a:t>Using Browse-to-Report Feature</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3"/>
          <p:cNvSpPr>
            <a:spLocks noGrp="1" noChangeArrowheads="1"/>
          </p:cNvSpPr>
          <p:nvPr>
            <p:ph idx="1"/>
          </p:nvPr>
        </p:nvSpPr>
        <p:spPr/>
        <p:txBody>
          <a:bodyPr/>
          <a:lstStyle/>
          <a:p>
            <a:pPr eaLnBrk="1" hangingPunct="1">
              <a:buFont typeface="Webdings" pitchFamily="18" charset="2"/>
              <a:buNone/>
            </a:pPr>
            <a:r>
              <a:rPr lang="en-US" b="1" smtClean="0"/>
              <a:t>In this course you will learn how to:</a:t>
            </a:r>
          </a:p>
          <a:p>
            <a:r>
              <a:rPr lang="en-US" smtClean="0"/>
              <a:t>Create new reports and add them to the QAD menu</a:t>
            </a:r>
          </a:p>
          <a:p>
            <a:r>
              <a:rPr lang="en-US" smtClean="0"/>
              <a:t>Work with tools and techniques for page layout design, including use of templates</a:t>
            </a:r>
          </a:p>
          <a:p>
            <a:r>
              <a:rPr lang="en-US" smtClean="0"/>
              <a:t>Write the Progress code for a custom data source</a:t>
            </a:r>
          </a:p>
          <a:p>
            <a:r>
              <a:rPr lang="en-US" smtClean="0"/>
              <a:t>Administer the Reporting Framework, including report server(s) for scheduled batch reports </a:t>
            </a:r>
          </a:p>
          <a:p>
            <a:pPr eaLnBrk="1" hangingPunct="1"/>
            <a:endParaRPr lang="en-US" smtClean="0"/>
          </a:p>
        </p:txBody>
      </p:sp>
      <p:sp>
        <p:nvSpPr>
          <p:cNvPr id="6146" name="Rectangle 2"/>
          <p:cNvSpPr>
            <a:spLocks noGrp="1" noChangeArrowheads="1"/>
          </p:cNvSpPr>
          <p:nvPr>
            <p:ph type="title"/>
          </p:nvPr>
        </p:nvSpPr>
        <p:spPr/>
        <p:txBody>
          <a:bodyPr/>
          <a:lstStyle/>
          <a:p>
            <a:pPr eaLnBrk="1" hangingPunct="1"/>
            <a:r>
              <a:rPr lang="en-US" smtClean="0"/>
              <a:t>Course Objectives</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6739" name="Picture 3"/>
          <p:cNvPicPr>
            <a:picLocks noGrp="1" noChangeAspect="1" noChangeArrowheads="1"/>
          </p:cNvPicPr>
          <p:nvPr>
            <p:ph idx="1"/>
          </p:nvPr>
        </p:nvPicPr>
        <p:blipFill>
          <a:blip r:embed="rId2" cstate="print"/>
          <a:stretch>
            <a:fillRect/>
          </a:stretch>
        </p:blipFill>
        <p:spPr>
          <a:xfrm>
            <a:off x="669856" y="838200"/>
            <a:ext cx="7804287" cy="5424488"/>
          </a:xfrm>
        </p:spPr>
      </p:pic>
      <p:sp>
        <p:nvSpPr>
          <p:cNvPr id="116738" name="Rectangle 2"/>
          <p:cNvSpPr>
            <a:spLocks noGrp="1" noChangeArrowheads="1"/>
          </p:cNvSpPr>
          <p:nvPr>
            <p:ph type="title"/>
          </p:nvPr>
        </p:nvSpPr>
        <p:spPr/>
        <p:txBody>
          <a:bodyPr/>
          <a:lstStyle/>
          <a:p>
            <a:r>
              <a:rPr lang="en-US" smtClean="0"/>
              <a:t>Browse-to-Report Feature: Output</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7" name="Rectangle 3"/>
          <p:cNvSpPr>
            <a:spLocks noGrp="1" noChangeArrowheads="1"/>
          </p:cNvSpPr>
          <p:nvPr>
            <p:ph idx="1"/>
          </p:nvPr>
        </p:nvSpPr>
        <p:spPr/>
        <p:txBody>
          <a:bodyPr/>
          <a:lstStyle/>
          <a:p>
            <a:pPr eaLnBrk="1" hangingPunct="1">
              <a:buFont typeface="Webdings" pitchFamily="18" charset="2"/>
              <a:buNone/>
            </a:pPr>
            <a:r>
              <a:rPr lang="en-US" sz="2400" smtClean="0"/>
              <a:t>1) Create a new Sales Order report based on a Browse data source (use browse so009)</a:t>
            </a:r>
          </a:p>
          <a:p>
            <a:pPr lvl="1" eaLnBrk="1" hangingPunct="1"/>
            <a:r>
              <a:rPr lang="en-US" sz="2000" smtClean="0"/>
              <a:t>Report Resource Maintenance</a:t>
            </a:r>
          </a:p>
          <a:p>
            <a:pPr lvl="1" eaLnBrk="1" hangingPunct="1"/>
            <a:r>
              <a:rPr lang="en-US" sz="2000" smtClean="0"/>
              <a:t>Report Resource Designer</a:t>
            </a:r>
          </a:p>
          <a:p>
            <a:pPr eaLnBrk="1" hangingPunct="1">
              <a:buFont typeface="Webdings" pitchFamily="18" charset="2"/>
              <a:buNone/>
            </a:pPr>
            <a:r>
              <a:rPr lang="en-US" sz="2400" smtClean="0"/>
              <a:t>2) Test run from Report Resource Designer program </a:t>
            </a:r>
          </a:p>
          <a:p>
            <a:pPr eaLnBrk="1" hangingPunct="1">
              <a:buFont typeface="Webdings" pitchFamily="18" charset="2"/>
              <a:buNone/>
            </a:pPr>
            <a:r>
              <a:rPr lang="en-US" sz="2400" smtClean="0"/>
              <a:t>3) Export the report to XML</a:t>
            </a:r>
          </a:p>
          <a:p>
            <a:pPr lvl="1" eaLnBrk="1" hangingPunct="1"/>
            <a:r>
              <a:rPr lang="en-US" sz="2000" smtClean="0"/>
              <a:t>Report Resource Export</a:t>
            </a:r>
          </a:p>
          <a:p>
            <a:pPr eaLnBrk="1" hangingPunct="1">
              <a:buFont typeface="Webdings" pitchFamily="18" charset="2"/>
              <a:buNone/>
            </a:pPr>
            <a:r>
              <a:rPr lang="en-US" sz="2400" smtClean="0"/>
              <a:t>4) Add the report to the menu</a:t>
            </a:r>
          </a:p>
          <a:p>
            <a:pPr lvl="1" eaLnBrk="1" hangingPunct="1"/>
            <a:r>
              <a:rPr lang="en-US" sz="2000" smtClean="0"/>
              <a:t>Menu System Maintenance</a:t>
            </a:r>
          </a:p>
          <a:p>
            <a:pPr lvl="1" eaLnBrk="1" hangingPunct="1"/>
            <a:r>
              <a:rPr lang="en-US" sz="2000" smtClean="0"/>
              <a:t>Role Permissions Maintain (EE)</a:t>
            </a:r>
          </a:p>
          <a:p>
            <a:pPr lvl="1" eaLnBrk="1" hangingPunct="1"/>
            <a:r>
              <a:rPr lang="en-US" sz="2000" smtClean="0"/>
              <a:t>To refresh menu display, log off QAD .NET UI and then log in</a:t>
            </a:r>
          </a:p>
          <a:p>
            <a:pPr lvl="1" eaLnBrk="1" hangingPunct="1"/>
            <a:r>
              <a:rPr lang="en-US" sz="2000" smtClean="0"/>
              <a:t>Run it from the menu</a:t>
            </a:r>
          </a:p>
          <a:p>
            <a:pPr eaLnBrk="1" hangingPunct="1"/>
            <a:endParaRPr lang="en-US" sz="2400" smtClean="0"/>
          </a:p>
        </p:txBody>
      </p:sp>
      <p:sp>
        <p:nvSpPr>
          <p:cNvPr id="118786" name="Rectangle 2"/>
          <p:cNvSpPr>
            <a:spLocks noGrp="1" noChangeArrowheads="1"/>
          </p:cNvSpPr>
          <p:nvPr>
            <p:ph type="title"/>
          </p:nvPr>
        </p:nvSpPr>
        <p:spPr/>
        <p:txBody>
          <a:bodyPr/>
          <a:lstStyle/>
          <a:p>
            <a:pPr eaLnBrk="1" hangingPunct="1"/>
            <a:r>
              <a:rPr lang="en-US" smtClean="0"/>
              <a:t>Exercise</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3"/>
          <p:cNvSpPr>
            <a:spLocks noGrp="1" noChangeArrowheads="1"/>
          </p:cNvSpPr>
          <p:nvPr>
            <p:ph idx="1"/>
          </p:nvPr>
        </p:nvSpPr>
        <p:spPr/>
        <p:txBody>
          <a:bodyPr/>
          <a:lstStyle/>
          <a:p>
            <a:pPr eaLnBrk="1" hangingPunct="1"/>
            <a:r>
              <a:rPr lang="en-US" smtClean="0"/>
              <a:t>Report Viewer</a:t>
            </a:r>
          </a:p>
          <a:p>
            <a:pPr eaLnBrk="1" hangingPunct="1"/>
            <a:r>
              <a:rPr lang="en-US" smtClean="0"/>
              <a:t>Report Render Engine</a:t>
            </a:r>
          </a:p>
          <a:p>
            <a:pPr eaLnBrk="1" hangingPunct="1"/>
            <a:r>
              <a:rPr lang="en-US" smtClean="0"/>
              <a:t>Report Data Sources</a:t>
            </a:r>
          </a:p>
          <a:p>
            <a:pPr eaLnBrk="1" hangingPunct="1"/>
            <a:r>
              <a:rPr lang="en-US" smtClean="0"/>
              <a:t>Report Layout Definition</a:t>
            </a:r>
          </a:p>
          <a:p>
            <a:pPr eaLnBrk="1" hangingPunct="1"/>
            <a:r>
              <a:rPr lang="en-US" smtClean="0"/>
              <a:t>Report Resource Maintenance</a:t>
            </a:r>
          </a:p>
          <a:p>
            <a:pPr eaLnBrk="1" hangingPunct="1"/>
            <a:r>
              <a:rPr lang="en-US" smtClean="0"/>
              <a:t>Template Designer</a:t>
            </a:r>
          </a:p>
          <a:p>
            <a:pPr eaLnBrk="1" hangingPunct="1"/>
            <a:r>
              <a:rPr lang="en-US" smtClean="0"/>
              <a:t>Report Export/Import and Development Process</a:t>
            </a:r>
          </a:p>
          <a:p>
            <a:pPr eaLnBrk="1" hangingPunct="1"/>
            <a:r>
              <a:rPr lang="en-US" smtClean="0"/>
              <a:t>Browse-to-Report Feature</a:t>
            </a:r>
          </a:p>
        </p:txBody>
      </p:sp>
      <p:sp>
        <p:nvSpPr>
          <p:cNvPr id="10242" name="Rectangle 2"/>
          <p:cNvSpPr>
            <a:spLocks noGrp="1" noChangeArrowheads="1"/>
          </p:cNvSpPr>
          <p:nvPr>
            <p:ph type="title"/>
          </p:nvPr>
        </p:nvSpPr>
        <p:spPr/>
        <p:txBody>
          <a:bodyPr/>
          <a:lstStyle/>
          <a:p>
            <a:pPr eaLnBrk="1" hangingPunct="1"/>
            <a:r>
              <a:rPr lang="en-US" smtClean="0"/>
              <a:t>Summary</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3"/>
          <p:cNvSpPr>
            <a:spLocks noGrp="1" noChangeArrowheads="1"/>
          </p:cNvSpPr>
          <p:nvPr>
            <p:ph idx="1"/>
          </p:nvPr>
        </p:nvSpPr>
        <p:spPr/>
        <p:txBody>
          <a:bodyPr/>
          <a:lstStyle/>
          <a:p>
            <a:pPr eaLnBrk="1" hangingPunct="1"/>
            <a:r>
              <a:rPr lang="en-US" smtClean="0"/>
              <a:t>Report</a:t>
            </a:r>
          </a:p>
          <a:p>
            <a:pPr eaLnBrk="1" hangingPunct="1"/>
            <a:r>
              <a:rPr lang="en-US" smtClean="0"/>
              <a:t>Report Resource Object (RRO)</a:t>
            </a:r>
          </a:p>
          <a:p>
            <a:pPr eaLnBrk="1" hangingPunct="1"/>
            <a:r>
              <a:rPr lang="en-US" smtClean="0"/>
              <a:t>Report Definition (a.k.a. Page Layout Definition)</a:t>
            </a:r>
          </a:p>
          <a:p>
            <a:pPr eaLnBrk="1" hangingPunct="1"/>
            <a:r>
              <a:rPr lang="en-US" smtClean="0"/>
              <a:t>Report Template</a:t>
            </a:r>
          </a:p>
        </p:txBody>
      </p:sp>
      <p:sp>
        <p:nvSpPr>
          <p:cNvPr id="7170" name="Rectangle 2"/>
          <p:cNvSpPr>
            <a:spLocks noGrp="1" noChangeArrowheads="1"/>
          </p:cNvSpPr>
          <p:nvPr>
            <p:ph type="title"/>
          </p:nvPr>
        </p:nvSpPr>
        <p:spPr/>
        <p:txBody>
          <a:bodyPr/>
          <a:lstStyle/>
          <a:p>
            <a:pPr eaLnBrk="1" hangingPunct="1"/>
            <a:r>
              <a:rPr lang="en-US" smtClean="0"/>
              <a:t>Terminology</a:t>
            </a:r>
          </a:p>
        </p:txBody>
      </p:sp>
      <p:pic>
        <p:nvPicPr>
          <p:cNvPr id="7172" name="Picture 4" descr="Book_Terminology"/>
          <p:cNvPicPr>
            <a:picLocks noChangeAspect="1" noChangeArrowheads="1"/>
          </p:cNvPicPr>
          <p:nvPr/>
        </p:nvPicPr>
        <p:blipFill>
          <a:blip r:embed="rId3" cstate="print"/>
          <a:srcRect/>
          <a:stretch>
            <a:fillRect/>
          </a:stretch>
        </p:blipFill>
        <p:spPr bwMode="auto">
          <a:xfrm>
            <a:off x="6629400" y="5105400"/>
            <a:ext cx="1841500" cy="8239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5" name="Rectangle 3"/>
          <p:cNvSpPr>
            <a:spLocks noGrp="1" noChangeArrowheads="1"/>
          </p:cNvSpPr>
          <p:nvPr>
            <p:ph idx="1"/>
          </p:nvPr>
        </p:nvSpPr>
        <p:spPr/>
        <p:txBody>
          <a:bodyPr/>
          <a:lstStyle/>
          <a:p>
            <a:pPr eaLnBrk="1" hangingPunct="1"/>
            <a:r>
              <a:rPr lang="en-US" smtClean="0"/>
              <a:t>Filter Screen</a:t>
            </a:r>
          </a:p>
          <a:p>
            <a:pPr eaLnBrk="1" hangingPunct="1"/>
            <a:r>
              <a:rPr lang="en-US" smtClean="0"/>
              <a:t>Viewer Screen</a:t>
            </a:r>
          </a:p>
          <a:p>
            <a:pPr eaLnBrk="1" hangingPunct="1"/>
            <a:endParaRPr lang="en-US" smtClean="0"/>
          </a:p>
        </p:txBody>
      </p:sp>
      <p:sp>
        <p:nvSpPr>
          <p:cNvPr id="84994" name="Rectangle 2"/>
          <p:cNvSpPr>
            <a:spLocks noGrp="1" noChangeArrowheads="1"/>
          </p:cNvSpPr>
          <p:nvPr>
            <p:ph type="title"/>
          </p:nvPr>
        </p:nvSpPr>
        <p:spPr/>
        <p:txBody>
          <a:bodyPr/>
          <a:lstStyle/>
          <a:p>
            <a:pPr eaLnBrk="1" hangingPunct="1"/>
            <a:r>
              <a:rPr lang="en-US" smtClean="0"/>
              <a:t>Report Viewer Demo &amp; Features</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5" name="Rectangle 3"/>
          <p:cNvSpPr>
            <a:spLocks noGrp="1" noChangeArrowheads="1"/>
          </p:cNvSpPr>
          <p:nvPr>
            <p:ph idx="1"/>
          </p:nvPr>
        </p:nvSpPr>
        <p:spPr/>
        <p:txBody>
          <a:bodyPr/>
          <a:lstStyle/>
          <a:p>
            <a:pPr eaLnBrk="1" hangingPunct="1"/>
            <a:r>
              <a:rPr lang="en-US" smtClean="0"/>
              <a:t>Search Conditions</a:t>
            </a:r>
          </a:p>
          <a:p>
            <a:pPr eaLnBrk="1" hangingPunct="1"/>
            <a:r>
              <a:rPr lang="en-US" smtClean="0"/>
              <a:t>Saved Filters</a:t>
            </a:r>
          </a:p>
          <a:p>
            <a:pPr eaLnBrk="1" hangingPunct="1"/>
            <a:r>
              <a:rPr lang="en-US" smtClean="0"/>
              <a:t>Report Settings (General, Data, Decimal)</a:t>
            </a:r>
          </a:p>
          <a:p>
            <a:pPr eaLnBrk="1" hangingPunct="1"/>
            <a:r>
              <a:rPr lang="en-US" smtClean="0"/>
              <a:t>Output Document Types</a:t>
            </a:r>
          </a:p>
          <a:p>
            <a:pPr eaLnBrk="1" hangingPunct="1"/>
            <a:r>
              <a:rPr lang="en-US" smtClean="0"/>
              <a:t>Requesting Scheduled Reports</a:t>
            </a:r>
          </a:p>
        </p:txBody>
      </p:sp>
      <p:sp>
        <p:nvSpPr>
          <p:cNvPr id="74754" name="Rectangle 2"/>
          <p:cNvSpPr>
            <a:spLocks noGrp="1" noChangeArrowheads="1"/>
          </p:cNvSpPr>
          <p:nvPr>
            <p:ph type="title"/>
          </p:nvPr>
        </p:nvSpPr>
        <p:spPr/>
        <p:txBody>
          <a:bodyPr/>
          <a:lstStyle/>
          <a:p>
            <a:pPr eaLnBrk="1" hangingPunct="1"/>
            <a:r>
              <a:rPr lang="en-US" smtClean="0"/>
              <a:t>Filter Screen</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ChangeArrowheads="1"/>
          </p:cNvSpPr>
          <p:nvPr>
            <p:ph type="title"/>
          </p:nvPr>
        </p:nvSpPr>
        <p:spPr/>
        <p:txBody>
          <a:bodyPr/>
          <a:lstStyle/>
          <a:p>
            <a:r>
              <a:rPr lang="en-US" smtClean="0"/>
              <a:t>Using Filter Screen</a:t>
            </a:r>
          </a:p>
        </p:txBody>
      </p:sp>
      <p:pic>
        <p:nvPicPr>
          <p:cNvPr id="108548" name="Picture 4"/>
          <p:cNvPicPr>
            <a:picLocks noChangeAspect="1" noChangeArrowheads="1"/>
          </p:cNvPicPr>
          <p:nvPr/>
        </p:nvPicPr>
        <p:blipFill>
          <a:blip r:embed="rId3" cstate="print"/>
          <a:srcRect/>
          <a:stretch>
            <a:fillRect/>
          </a:stretch>
        </p:blipFill>
        <p:spPr bwMode="auto">
          <a:xfrm>
            <a:off x="485481" y="1600200"/>
            <a:ext cx="8162925" cy="4048125"/>
          </a:xfrm>
          <a:prstGeom prst="rect">
            <a:avLst/>
          </a:prstGeom>
          <a:noFill/>
          <a:ln w="9525" algn="ctr">
            <a:noFill/>
            <a:miter lim="800000"/>
            <a:headEnd/>
            <a:tailEnd/>
          </a:ln>
          <a:effec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5" name="Rectangle 3"/>
          <p:cNvSpPr>
            <a:spLocks noGrp="1" noChangeArrowheads="1"/>
          </p:cNvSpPr>
          <p:nvPr>
            <p:ph idx="1"/>
          </p:nvPr>
        </p:nvSpPr>
        <p:spPr/>
        <p:txBody>
          <a:bodyPr/>
          <a:lstStyle/>
          <a:p>
            <a:pPr>
              <a:lnSpc>
                <a:spcPct val="80000"/>
              </a:lnSpc>
            </a:pPr>
            <a:r>
              <a:rPr lang="en-US" smtClean="0"/>
              <a:t>Search Operators include:</a:t>
            </a:r>
          </a:p>
          <a:p>
            <a:pPr lvl="1">
              <a:lnSpc>
                <a:spcPct val="80000"/>
              </a:lnSpc>
            </a:pPr>
            <a:r>
              <a:rPr lang="en-US" smtClean="0"/>
              <a:t>equals</a:t>
            </a:r>
          </a:p>
          <a:p>
            <a:pPr lvl="1">
              <a:lnSpc>
                <a:spcPct val="80000"/>
              </a:lnSpc>
            </a:pPr>
            <a:r>
              <a:rPr lang="en-US" smtClean="0"/>
              <a:t>not equals</a:t>
            </a:r>
          </a:p>
          <a:p>
            <a:pPr lvl="1">
              <a:lnSpc>
                <a:spcPct val="80000"/>
              </a:lnSpc>
            </a:pPr>
            <a:r>
              <a:rPr lang="en-US" smtClean="0"/>
              <a:t>contains</a:t>
            </a:r>
          </a:p>
          <a:p>
            <a:pPr lvl="1">
              <a:lnSpc>
                <a:spcPct val="80000"/>
              </a:lnSpc>
            </a:pPr>
            <a:r>
              <a:rPr lang="en-US" smtClean="0"/>
              <a:t>range</a:t>
            </a:r>
          </a:p>
          <a:p>
            <a:pPr lvl="1">
              <a:lnSpc>
                <a:spcPct val="80000"/>
              </a:lnSpc>
            </a:pPr>
            <a:r>
              <a:rPr lang="en-US" smtClean="0"/>
              <a:t>starts at</a:t>
            </a:r>
          </a:p>
          <a:p>
            <a:pPr lvl="1">
              <a:lnSpc>
                <a:spcPct val="80000"/>
              </a:lnSpc>
            </a:pPr>
            <a:r>
              <a:rPr lang="en-US" smtClean="0"/>
              <a:t>greater than</a:t>
            </a:r>
          </a:p>
          <a:p>
            <a:pPr lvl="1">
              <a:lnSpc>
                <a:spcPct val="80000"/>
              </a:lnSpc>
            </a:pPr>
            <a:r>
              <a:rPr lang="en-US" smtClean="0"/>
              <a:t>less than</a:t>
            </a:r>
          </a:p>
          <a:p>
            <a:pPr lvl="1">
              <a:lnSpc>
                <a:spcPct val="80000"/>
              </a:lnSpc>
            </a:pPr>
            <a:r>
              <a:rPr lang="en-US" smtClean="0"/>
              <a:t>is null</a:t>
            </a:r>
          </a:p>
          <a:p>
            <a:pPr lvl="1">
              <a:lnSpc>
                <a:spcPct val="80000"/>
              </a:lnSpc>
            </a:pPr>
            <a:r>
              <a:rPr lang="en-US" smtClean="0"/>
              <a:t>is not null</a:t>
            </a:r>
          </a:p>
          <a:p>
            <a:pPr>
              <a:lnSpc>
                <a:spcPct val="80000"/>
              </a:lnSpc>
            </a:pPr>
            <a:r>
              <a:rPr lang="en-US" smtClean="0"/>
              <a:t>Adding search conditions</a:t>
            </a:r>
          </a:p>
          <a:p>
            <a:pPr>
              <a:lnSpc>
                <a:spcPct val="80000"/>
              </a:lnSpc>
            </a:pPr>
            <a:r>
              <a:rPr lang="en-US" smtClean="0"/>
              <a:t>Saving search conditions</a:t>
            </a:r>
          </a:p>
        </p:txBody>
      </p:sp>
      <p:sp>
        <p:nvSpPr>
          <p:cNvPr id="100354" name="Rectangle 2"/>
          <p:cNvSpPr>
            <a:spLocks noGrp="1" noChangeArrowheads="1"/>
          </p:cNvSpPr>
          <p:nvPr>
            <p:ph type="title"/>
          </p:nvPr>
        </p:nvSpPr>
        <p:spPr/>
        <p:txBody>
          <a:bodyPr/>
          <a:lstStyle/>
          <a:p>
            <a:r>
              <a:rPr lang="en-US" smtClean="0"/>
              <a:t>Search Conditions</a:t>
            </a:r>
          </a:p>
        </p:txBody>
      </p:sp>
      <p:pic>
        <p:nvPicPr>
          <p:cNvPr id="100356" name="Picture 4"/>
          <p:cNvPicPr>
            <a:picLocks noChangeAspect="1" noChangeArrowheads="1"/>
          </p:cNvPicPr>
          <p:nvPr/>
        </p:nvPicPr>
        <p:blipFill>
          <a:blip r:embed="rId3" cstate="print"/>
          <a:srcRect/>
          <a:stretch>
            <a:fillRect/>
          </a:stretch>
        </p:blipFill>
        <p:spPr bwMode="auto">
          <a:xfrm>
            <a:off x="3219450" y="2133600"/>
            <a:ext cx="5772150" cy="1657350"/>
          </a:xfrm>
          <a:prstGeom prst="rect">
            <a:avLst/>
          </a:prstGeom>
          <a:noFill/>
          <a:ln w="9525" algn="ctr">
            <a:noFill/>
            <a:miter lim="800000"/>
            <a:headEnd/>
            <a:tailEnd/>
          </a:ln>
          <a:effectLst/>
        </p:spPr>
      </p:pic>
    </p:spTree>
  </p:cSld>
  <p:clrMapOvr>
    <a:masterClrMapping/>
  </p:clrMapOvr>
</p:sld>
</file>

<file path=ppt/theme/theme1.xml><?xml version="1.0" encoding="utf-8"?>
<a:theme xmlns:a="http://schemas.openxmlformats.org/drawingml/2006/main" name="1_EX06PP_template">
  <a:themeElements>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1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charset="0"/>
          </a:defRPr>
        </a:defPPr>
      </a:lstStyle>
    </a:lnDef>
  </a:objectDefaults>
  <a:extraClrSchemeLst>
    <a:extraClrScheme>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QAD_corporate_presentation_template</Template>
  <TotalTime>3644</TotalTime>
  <Words>5071</Words>
  <Application>Microsoft Office PowerPoint</Application>
  <PresentationFormat>On-screen Show (4:3)</PresentationFormat>
  <Paragraphs>611</Paragraphs>
  <Slides>42</Slides>
  <Notes>34</Notes>
  <HiddenSlides>1</HiddenSlides>
  <MMClips>0</MMClips>
  <ScaleCrop>false</ScaleCrop>
  <HeadingPairs>
    <vt:vector size="4" baseType="variant">
      <vt:variant>
        <vt:lpstr>Theme</vt:lpstr>
      </vt:variant>
      <vt:variant>
        <vt:i4>2</vt:i4>
      </vt:variant>
      <vt:variant>
        <vt:lpstr>Slide Titles</vt:lpstr>
      </vt:variant>
      <vt:variant>
        <vt:i4>42</vt:i4>
      </vt:variant>
    </vt:vector>
  </HeadingPairs>
  <TitlesOfParts>
    <vt:vector size="44" baseType="lpstr">
      <vt:lpstr>1_EX06PP_template</vt:lpstr>
      <vt:lpstr>QAD 2010 Template</vt:lpstr>
      <vt:lpstr>Reporting Framework Training Course</vt:lpstr>
      <vt:lpstr>Slide 2</vt:lpstr>
      <vt:lpstr>Facilities</vt:lpstr>
      <vt:lpstr>Course Objectives</vt:lpstr>
      <vt:lpstr>Terminology</vt:lpstr>
      <vt:lpstr>Report Viewer Demo &amp; Features</vt:lpstr>
      <vt:lpstr>Filter Screen</vt:lpstr>
      <vt:lpstr>Using Filter Screen</vt:lpstr>
      <vt:lpstr>Search Conditions</vt:lpstr>
      <vt:lpstr>Settings</vt:lpstr>
      <vt:lpstr>Output Document Types</vt:lpstr>
      <vt:lpstr>Scheduled Reports</vt:lpstr>
      <vt:lpstr>Viewer Screen</vt:lpstr>
      <vt:lpstr>Reporting Framework Architecture</vt:lpstr>
      <vt:lpstr>Reporting Framework Architecture</vt:lpstr>
      <vt:lpstr>Reporting Framework Architecture</vt:lpstr>
      <vt:lpstr>Report Render Engine</vt:lpstr>
      <vt:lpstr>Reporting Framework Architecture</vt:lpstr>
      <vt:lpstr>Report Data Sources</vt:lpstr>
      <vt:lpstr>Reporting Framework Architecture</vt:lpstr>
      <vt:lpstr>Report Layout Definition</vt:lpstr>
      <vt:lpstr>Reporting Framework Architecture</vt:lpstr>
      <vt:lpstr>Report Output</vt:lpstr>
      <vt:lpstr>Reporting Framework Architecture</vt:lpstr>
      <vt:lpstr>Reporting Server Architecture</vt:lpstr>
      <vt:lpstr>Scheduled Reports</vt:lpstr>
      <vt:lpstr>Installation and Deployment</vt:lpstr>
      <vt:lpstr>Report Resource Maintenance</vt:lpstr>
      <vt:lpstr>Using Report Resource Maintenance</vt:lpstr>
      <vt:lpstr>Report Resource Designer</vt:lpstr>
      <vt:lpstr>Using Report Resource Designer</vt:lpstr>
      <vt:lpstr>Adding Reports to Menu</vt:lpstr>
      <vt:lpstr>Template Designer</vt:lpstr>
      <vt:lpstr>Using Template Designer</vt:lpstr>
      <vt:lpstr>Report Import/Export and Development Process</vt:lpstr>
      <vt:lpstr>Report Import/Export and Development Process</vt:lpstr>
      <vt:lpstr>Browse-to-Report Feature</vt:lpstr>
      <vt:lpstr>Browse-to-Report Feature: Customization</vt:lpstr>
      <vt:lpstr>Using Browse-to-Report Feature</vt:lpstr>
      <vt:lpstr>Browse-to-Report Feature: Output</vt:lpstr>
      <vt:lpstr>Exercise</vt:lpstr>
      <vt:lpstr>Summary</vt:lpstr>
    </vt:vector>
  </TitlesOfParts>
  <Company>QAD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[Book Title]</dc:title>
  <dc:creator>njm</dc:creator>
  <cp:lastModifiedBy>njm</cp:lastModifiedBy>
  <cp:revision>178</cp:revision>
  <dcterms:created xsi:type="dcterms:W3CDTF">2009-06-02T22:56:33Z</dcterms:created>
  <dcterms:modified xsi:type="dcterms:W3CDTF">2012-01-11T18:25:32Z</dcterms:modified>
</cp:coreProperties>
</file>