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198" r:id="rId3"/>
  </p:sldMasterIdLst>
  <p:notesMasterIdLst>
    <p:notesMasterId r:id="rId27"/>
  </p:notesMasterIdLst>
  <p:handoutMasterIdLst>
    <p:handoutMasterId r:id="rId28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89801AB0-3326-4333-A955-44BE8C36F8C7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88362E44-7D57-4F0C-AA2B-D2FD11F5B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C3807A28-F2D3-415C-9FA8-05B36B68D3F5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D2EC4C8A-E62B-437F-B21A-693DF06C4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EA6B4-5F86-4B95-9CFB-E875D9D03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EA7D8-69CD-4F1C-BDCE-C93F17BC12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8CE33-BD0C-4C87-87F1-8950D6A52F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A8A34-E051-43EE-ACC1-F83AC41615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29036-E2B4-4DD6-9556-49D6688FCB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DA8CC-9166-4507-B6D7-255188814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65A08-3F76-4094-ADBA-B2836A3A7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BE94A-326B-4E79-A6A1-67FEE3B5BF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4185F-59BB-49F2-B97B-95F7B99F11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CEA02-9B86-410D-B530-8E3E4579A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B5B5B-42D3-4450-B2B7-7643CA3940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43775" y="6648450"/>
            <a:ext cx="18002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SSM-RMA-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6" r:id="rId1"/>
    <p:sldLayoutId id="2147484187" r:id="rId2"/>
    <p:sldLayoutId id="2147484188" r:id="rId3"/>
    <p:sldLayoutId id="2147484189" r:id="rId4"/>
    <p:sldLayoutId id="2147484190" r:id="rId5"/>
    <p:sldLayoutId id="2147484191" r:id="rId6"/>
    <p:sldLayoutId id="2147484192" r:id="rId7"/>
    <p:sldLayoutId id="2147484193" r:id="rId8"/>
    <p:sldLayoutId id="2147484194" r:id="rId9"/>
    <p:sldLayoutId id="2147484195" r:id="rId10"/>
    <p:sldLayoutId id="2147484196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72375" y="6648450"/>
            <a:ext cx="15716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SSM-RMA-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7" r:id="rId1"/>
    <p:sldLayoutId id="2147484176" r:id="rId2"/>
    <p:sldLayoutId id="2147484177" r:id="rId3"/>
    <p:sldLayoutId id="2147484178" r:id="rId4"/>
    <p:sldLayoutId id="2147484179" r:id="rId5"/>
    <p:sldLayoutId id="2147484180" r:id="rId6"/>
    <p:sldLayoutId id="2147484181" r:id="rId7"/>
    <p:sldLayoutId id="2147484182" r:id="rId8"/>
    <p:sldLayoutId id="2147484183" r:id="rId9"/>
    <p:sldLayoutId id="2147484184" r:id="rId10"/>
    <p:sldLayoutId id="2147484185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SSM-RMA-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Material Authorizations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SSM-RMA-010</a:t>
            </a:r>
          </a:p>
        </p:txBody>
      </p:sp>
      <p:pic>
        <p:nvPicPr>
          <p:cNvPr id="1638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600200"/>
            <a:ext cx="2590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947738"/>
            <a:ext cx="62484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Linking Issues and Receipts</a:t>
            </a:r>
          </a:p>
        </p:txBody>
      </p:sp>
      <p:sp>
        <p:nvSpPr>
          <p:cNvPr id="2560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SSM-RMA-100</a:t>
            </a:r>
          </a:p>
        </p:txBody>
      </p:sp>
      <p:pic>
        <p:nvPicPr>
          <p:cNvPr id="25605" name="Picture 3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2250" y="1166813"/>
            <a:ext cx="62484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47800" y="4600575"/>
            <a:ext cx="2670175" cy="11652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Specifying “Yes” triggers a special Receipt frame with the same item as the issue line. This is useful for one-to-one part replacement.</a:t>
            </a: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762000" y="4819650"/>
            <a:ext cx="3238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08" name="Elbow Connector 8"/>
          <p:cNvCxnSpPr>
            <a:cxnSpLocks noChangeShapeType="1"/>
            <a:stCxn id="6" idx="1"/>
            <a:endCxn id="25607" idx="1"/>
          </p:cNvCxnSpPr>
          <p:nvPr/>
        </p:nvCxnSpPr>
        <p:spPr bwMode="auto">
          <a:xfrm rot="10800000">
            <a:off x="762000" y="4919663"/>
            <a:ext cx="685800" cy="263525"/>
          </a:xfrm>
          <a:prstGeom prst="bentConnector3">
            <a:avLst>
              <a:gd name="adj1" fmla="val 13333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447675" y="2790825"/>
            <a:ext cx="4667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3009900" y="3943350"/>
            <a:ext cx="4667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1" name="Elbow Connector 12"/>
          <p:cNvCxnSpPr>
            <a:cxnSpLocks noChangeShapeType="1"/>
            <a:stCxn id="25609" idx="3"/>
            <a:endCxn id="25610" idx="1"/>
          </p:cNvCxnSpPr>
          <p:nvPr/>
        </p:nvCxnSpPr>
        <p:spPr bwMode="auto">
          <a:xfrm>
            <a:off x="914400" y="2886075"/>
            <a:ext cx="2095500" cy="11525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Service Types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SSM-RMA-110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70013" y="1239838"/>
            <a:ext cx="6402387" cy="701675"/>
          </a:xfrm>
          <a:prstGeom prst="rect">
            <a:avLst/>
          </a:prstGeom>
          <a:solidFill>
            <a:schemeClr val="accent3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defRPr/>
            </a:pPr>
            <a:r>
              <a:rPr lang="en-US" sz="2800" dirty="0">
                <a:latin typeface="+mn-lt"/>
              </a:rPr>
              <a:t>SERVICE TYPE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5750" y="2773363"/>
            <a:ext cx="2743200" cy="192024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t"/>
          <a:lstStyle/>
          <a:p>
            <a:pPr marL="171450" indent="-171450">
              <a:defRPr/>
            </a:pPr>
            <a:r>
              <a:rPr lang="en-US" dirty="0">
                <a:latin typeface="+mj-lt"/>
              </a:rPr>
              <a:t>Service Contracts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Product Line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Duration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Contract Price List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Levels of Service</a:t>
            </a:r>
            <a:endParaRPr lang="en-US" sz="1600" dirty="0">
              <a:latin typeface="+mj-lt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268663" y="3978275"/>
            <a:ext cx="2601912" cy="1920240"/>
          </a:xfrm>
          <a:prstGeom prst="rect">
            <a:avLst/>
          </a:prstGeom>
          <a:solidFill>
            <a:schemeClr val="accent3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t"/>
          <a:lstStyle/>
          <a:p>
            <a:pPr marL="171450" indent="-171450">
              <a:defRPr/>
            </a:pPr>
            <a:r>
              <a:rPr lang="en-US" dirty="0">
                <a:latin typeface="+mj-lt"/>
              </a:rPr>
              <a:t>RMAs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Product Line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Restocking Charge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Credit Price List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Ship Before Return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Levels of Service</a:t>
            </a:r>
            <a:endParaRPr lang="en-US" sz="1600" dirty="0">
              <a:latin typeface="+mj-lt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115050" y="2682875"/>
            <a:ext cx="2743200" cy="192024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t"/>
          <a:lstStyle/>
          <a:p>
            <a:pPr marL="171450" indent="-171450">
              <a:defRPr/>
            </a:pPr>
            <a:r>
              <a:rPr lang="en-US" dirty="0">
                <a:latin typeface="+mj-lt"/>
              </a:rPr>
              <a:t>Calls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Product Line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Response Times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Call Price List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Priority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Coverage Hours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Levels of Service</a:t>
            </a:r>
            <a:endParaRPr lang="en-US" sz="1600" dirty="0">
              <a:latin typeface="+mj-lt"/>
            </a:endParaRPr>
          </a:p>
        </p:txBody>
      </p:sp>
      <p:cxnSp>
        <p:nvCxnSpPr>
          <p:cNvPr id="26635" name="Elbow Connector 16"/>
          <p:cNvCxnSpPr>
            <a:cxnSpLocks noChangeShapeType="1"/>
            <a:stCxn id="4" idx="2"/>
            <a:endCxn id="9" idx="0"/>
          </p:cNvCxnSpPr>
          <p:nvPr/>
        </p:nvCxnSpPr>
        <p:spPr bwMode="auto">
          <a:xfrm rot="5400000">
            <a:off x="3552032" y="2959100"/>
            <a:ext cx="2036762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6636" name="Rectangle 18"/>
          <p:cNvSpPr>
            <a:spLocks noChangeArrowheads="1"/>
          </p:cNvSpPr>
          <p:nvPr/>
        </p:nvSpPr>
        <p:spPr bwMode="auto">
          <a:xfrm>
            <a:off x="4248150" y="1771650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7" name="Rectangle 19"/>
          <p:cNvSpPr>
            <a:spLocks noChangeArrowheads="1"/>
          </p:cNvSpPr>
          <p:nvPr/>
        </p:nvSpPr>
        <p:spPr bwMode="auto">
          <a:xfrm>
            <a:off x="4714875" y="1781175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8" name="Elbow Connector 21"/>
          <p:cNvCxnSpPr>
            <a:cxnSpLocks noChangeShapeType="1"/>
            <a:stCxn id="26636" idx="2"/>
            <a:endCxn id="6" idx="0"/>
          </p:cNvCxnSpPr>
          <p:nvPr/>
        </p:nvCxnSpPr>
        <p:spPr bwMode="auto">
          <a:xfrm rot="5400000">
            <a:off x="2590006" y="1019969"/>
            <a:ext cx="820738" cy="26860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6639" name="Elbow Connector 23"/>
          <p:cNvCxnSpPr>
            <a:cxnSpLocks noChangeShapeType="1"/>
            <a:stCxn id="26637" idx="2"/>
            <a:endCxn id="15" idx="0"/>
          </p:cNvCxnSpPr>
          <p:nvPr/>
        </p:nvCxnSpPr>
        <p:spPr bwMode="auto">
          <a:xfrm rot="16200000" flipH="1">
            <a:off x="5788025" y="984249"/>
            <a:ext cx="720725" cy="26765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Service Types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SSM-RMA-120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69913" y="1082675"/>
            <a:ext cx="4205287" cy="257333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248275" y="3697288"/>
            <a:ext cx="3248025" cy="242887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Service type can default from:</a:t>
            </a:r>
            <a:br>
              <a:rPr lang="en-US" b="0" dirty="0">
                <a:latin typeface="+mj-lt"/>
              </a:rPr>
            </a:br>
            <a:endParaRPr lang="en-US" sz="800" b="0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b="0" dirty="0">
                <a:latin typeface="+mj-lt"/>
              </a:rPr>
              <a:t>  Warranty</a:t>
            </a:r>
          </a:p>
          <a:p>
            <a:pPr>
              <a:buFontTx/>
              <a:buChar char="•"/>
              <a:defRPr/>
            </a:pPr>
            <a:r>
              <a:rPr lang="en-US" b="0" dirty="0">
                <a:latin typeface="+mj-lt"/>
              </a:rPr>
              <a:t>  Service Contract</a:t>
            </a:r>
          </a:p>
          <a:p>
            <a:pPr>
              <a:buFontTx/>
              <a:buChar char="•"/>
              <a:defRPr/>
            </a:pPr>
            <a:r>
              <a:rPr lang="en-US" b="0" dirty="0">
                <a:latin typeface="+mj-lt"/>
              </a:rPr>
              <a:t>  Control File Default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35213" y="3873500"/>
            <a:ext cx="2619375" cy="52863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800" b="0">
                <a:latin typeface="+mj-lt"/>
              </a:rPr>
              <a:t>New RMA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63625" y="2468563"/>
            <a:ext cx="2082800" cy="8286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b="0">
                <a:latin typeface="+mj-lt"/>
              </a:rPr>
              <a:t>Call Service Type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93900" y="1501775"/>
            <a:ext cx="2649538" cy="8286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b="0">
                <a:latin typeface="+mj-lt"/>
              </a:rPr>
              <a:t>Contract Service Type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946775" y="1114425"/>
            <a:ext cx="2516188" cy="156686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b="0">
                <a:latin typeface="+mj-lt"/>
              </a:rPr>
              <a:t>RMA/RTS Control File (Default RMA Contract field)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11200" y="1130300"/>
            <a:ext cx="3968750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May be referenced by the RMA</a:t>
            </a:r>
          </a:p>
        </p:txBody>
      </p:sp>
      <p:cxnSp>
        <p:nvCxnSpPr>
          <p:cNvPr id="27659" name="Elbow Connector 23"/>
          <p:cNvCxnSpPr>
            <a:cxnSpLocks noChangeShapeType="1"/>
            <a:stCxn id="7" idx="2"/>
            <a:endCxn id="27662" idx="0"/>
          </p:cNvCxnSpPr>
          <p:nvPr/>
        </p:nvCxnSpPr>
        <p:spPr bwMode="auto">
          <a:xfrm rot="16200000" flipH="1">
            <a:off x="2346325" y="3055937"/>
            <a:ext cx="588962" cy="107156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7660" name="Elbow Connector 25"/>
          <p:cNvCxnSpPr>
            <a:cxnSpLocks noChangeShapeType="1"/>
            <a:stCxn id="8" idx="2"/>
            <a:endCxn id="6" idx="0"/>
          </p:cNvCxnSpPr>
          <p:nvPr/>
        </p:nvCxnSpPr>
        <p:spPr bwMode="auto">
          <a:xfrm rot="16200000" flipH="1">
            <a:off x="2710657" y="2939256"/>
            <a:ext cx="1543050" cy="32543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3435350" y="2919413"/>
            <a:ext cx="423863" cy="4222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 smtClean="0">
                <a:latin typeface="+mj-lt"/>
              </a:rPr>
              <a:t>2</a:t>
            </a:r>
            <a:endParaRPr lang="en-US" dirty="0">
              <a:latin typeface="+mj-lt"/>
            </a:endParaRPr>
          </a:p>
        </p:txBody>
      </p:sp>
      <p:sp>
        <p:nvSpPr>
          <p:cNvPr id="27662" name="Rectangle 28"/>
          <p:cNvSpPr>
            <a:spLocks noChangeArrowheads="1"/>
          </p:cNvSpPr>
          <p:nvPr/>
        </p:nvSpPr>
        <p:spPr bwMode="auto">
          <a:xfrm>
            <a:off x="3067050" y="3886200"/>
            <a:ext cx="219075" cy="46166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7663" name="Rectangle 29"/>
          <p:cNvSpPr>
            <a:spLocks noChangeArrowheads="1"/>
          </p:cNvSpPr>
          <p:nvPr/>
        </p:nvSpPr>
        <p:spPr bwMode="auto">
          <a:xfrm>
            <a:off x="3990975" y="3886200"/>
            <a:ext cx="219075" cy="46166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cxnSp>
        <p:nvCxnSpPr>
          <p:cNvPr id="27664" name="Elbow Connector 33"/>
          <p:cNvCxnSpPr>
            <a:cxnSpLocks noChangeShapeType="1"/>
            <a:stCxn id="9" idx="2"/>
            <a:endCxn id="27663" idx="0"/>
          </p:cNvCxnSpPr>
          <p:nvPr/>
        </p:nvCxnSpPr>
        <p:spPr bwMode="auto">
          <a:xfrm rot="5400000">
            <a:off x="5050235" y="1731566"/>
            <a:ext cx="1204912" cy="310435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2349500" y="3384550"/>
            <a:ext cx="442913" cy="3968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 smtClean="0">
                <a:latin typeface="+mj-lt"/>
              </a:rPr>
              <a:t>1</a:t>
            </a:r>
            <a:endParaRPr lang="en-US" dirty="0">
              <a:latin typeface="+mj-lt"/>
            </a:endParaRP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5245100" y="3076575"/>
            <a:ext cx="423863" cy="4222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 smtClean="0">
                <a:latin typeface="+mj-lt"/>
              </a:rPr>
              <a:t>3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Determine the service category of the RMA line item</a:t>
            </a:r>
          </a:p>
          <a:p>
            <a:r>
              <a:rPr lang="en-US" smtClean="0"/>
              <a:t>If a contract is specified, search header limits for a coverage % in the following order:</a:t>
            </a:r>
          </a:p>
          <a:p>
            <a:pPr lvl="1"/>
            <a:r>
              <a:rPr lang="en-US" smtClean="0"/>
              <a:t>Limits defined for the invoice sort related to the item’s service category</a:t>
            </a:r>
          </a:p>
          <a:p>
            <a:pPr lvl="1"/>
            <a:r>
              <a:rPr lang="en-US" smtClean="0"/>
              <a:t>Limits defined for the contract total record</a:t>
            </a:r>
          </a:p>
          <a:p>
            <a:r>
              <a:rPr lang="en-US" smtClean="0"/>
              <a:t>If a coverage % has not been found, search the RMA service type for limits in the same order</a:t>
            </a:r>
          </a:p>
          <a:p>
            <a:r>
              <a:rPr lang="en-US" smtClean="0"/>
              <a:t>Add the service coverage % to any discount calculated by the pricing algorithms and display the results in the line item Discount field</a:t>
            </a:r>
          </a:p>
          <a:p>
            <a:endParaRPr lang="en-US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Applying Coverage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SSM-RMA-130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RMA charge types provide the ability to:</a:t>
            </a:r>
          </a:p>
          <a:p>
            <a:pPr lvl="1"/>
            <a:r>
              <a:rPr lang="en-US" smtClean="0"/>
              <a:t>Cover some items under warranty</a:t>
            </a:r>
          </a:p>
          <a:p>
            <a:pPr lvl="1"/>
            <a:r>
              <a:rPr lang="en-US" smtClean="0"/>
              <a:t>Cover some items under contract</a:t>
            </a:r>
          </a:p>
          <a:p>
            <a:pPr lvl="1"/>
            <a:r>
              <a:rPr lang="en-US" smtClean="0"/>
              <a:t>Make other items chargeable</a:t>
            </a:r>
          </a:p>
          <a:p>
            <a:pPr lvl="1"/>
            <a:r>
              <a:rPr lang="en-US" smtClean="0"/>
              <a:t>Provide a replacement item free as a goodwill gesture</a:t>
            </a:r>
          </a:p>
          <a:p>
            <a:pPr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Changing Coverage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SSM-RMA-140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914399" y="3625849"/>
            <a:ext cx="2743200" cy="73152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Replacement Shipment: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One Power Cord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One Pump</a:t>
            </a:r>
          </a:p>
        </p:txBody>
      </p:sp>
      <p:cxnSp>
        <p:nvCxnSpPr>
          <p:cNvPr id="29704" name="Shape 8"/>
          <p:cNvCxnSpPr>
            <a:cxnSpLocks noChangeShapeType="1"/>
            <a:stCxn id="5" idx="3"/>
            <a:endCxn id="6" idx="0"/>
          </p:cNvCxnSpPr>
          <p:nvPr/>
        </p:nvCxnSpPr>
        <p:spPr bwMode="auto">
          <a:xfrm>
            <a:off x="3657599" y="3991609"/>
            <a:ext cx="647701" cy="315278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9705" name="Shape 10"/>
          <p:cNvCxnSpPr>
            <a:cxnSpLocks noChangeShapeType="1"/>
            <a:stCxn id="6" idx="3"/>
            <a:endCxn id="7" idx="0"/>
          </p:cNvCxnSpPr>
          <p:nvPr/>
        </p:nvCxnSpPr>
        <p:spPr bwMode="auto">
          <a:xfrm>
            <a:off x="5676900" y="4672647"/>
            <a:ext cx="1166813" cy="286703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933700" y="4306887"/>
            <a:ext cx="2743200" cy="73152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Contract covers replacement items at 100%.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472113" y="4959350"/>
            <a:ext cx="2743200" cy="1166986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However: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Power Cord was broken by end user (run over by a forklift) and you need to charge for it.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395288" y="1382713"/>
            <a:ext cx="2808462" cy="101309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2000" b="0" dirty="0">
                <a:latin typeface="+mj-lt"/>
              </a:rPr>
              <a:t>Service Type is either:</a:t>
            </a:r>
          </a:p>
          <a:p>
            <a:pPr marL="171450" indent="-171450">
              <a:buFontTx/>
              <a:buChar char="•"/>
              <a:defRPr/>
            </a:pPr>
            <a:r>
              <a:rPr lang="en-US" sz="2000" b="0" dirty="0">
                <a:latin typeface="+mj-lt"/>
              </a:rPr>
              <a:t>Warranty type</a:t>
            </a:r>
          </a:p>
          <a:p>
            <a:pPr marL="171450" indent="-171450">
              <a:buFontTx/>
              <a:buChar char="•"/>
              <a:defRPr/>
            </a:pPr>
            <a:r>
              <a:rPr lang="en-US" sz="2000" b="0" dirty="0">
                <a:latin typeface="+mj-lt"/>
              </a:rPr>
              <a:t>Contract type</a:t>
            </a:r>
          </a:p>
        </p:txBody>
      </p:sp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Charge Types</a:t>
            </a:r>
          </a:p>
        </p:txBody>
      </p:sp>
      <p:sp>
        <p:nvSpPr>
          <p:cNvPr id="3072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SSM-RMA-150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629275" y="1282700"/>
            <a:ext cx="2257425" cy="101309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marL="171450" indent="-171450" algn="ctr">
              <a:defRPr/>
            </a:pPr>
            <a:r>
              <a:rPr lang="en-US" sz="2000" b="0" dirty="0">
                <a:latin typeface="+mj-lt"/>
              </a:rPr>
              <a:t>RMA header gets a service type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352800" y="4592638"/>
            <a:ext cx="2344738" cy="101309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 Charge Type (CT) defaults to W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162675" y="4592638"/>
            <a:ext cx="2266950" cy="101309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 Charge Type (CT) defaults to S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667125" y="1985963"/>
            <a:ext cx="2162175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>
                <a:latin typeface="+mj-lt"/>
              </a:rPr>
              <a:t>From a call, service contract, or the  control default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-60325" y="6529388"/>
            <a:ext cx="898842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7223125" y="3463925"/>
            <a:ext cx="1604963" cy="58261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If service type is a contract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3365500" y="3446463"/>
            <a:ext cx="1423988" cy="8223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If service type is a warranty</a:t>
            </a:r>
          </a:p>
        </p:txBody>
      </p:sp>
      <p:cxnSp>
        <p:nvCxnSpPr>
          <p:cNvPr id="30732" name="Elbow Connector 15"/>
          <p:cNvCxnSpPr>
            <a:cxnSpLocks noChangeShapeType="1"/>
            <a:stCxn id="14" idx="3"/>
            <a:endCxn id="4" idx="1"/>
          </p:cNvCxnSpPr>
          <p:nvPr/>
        </p:nvCxnSpPr>
        <p:spPr bwMode="auto">
          <a:xfrm flipV="1">
            <a:off x="3203750" y="1789249"/>
            <a:ext cx="2425525" cy="10001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33" name="Elbow Connector 17"/>
          <p:cNvCxnSpPr>
            <a:cxnSpLocks noChangeShapeType="1"/>
            <a:stCxn id="4" idx="2"/>
            <a:endCxn id="7" idx="0"/>
          </p:cNvCxnSpPr>
          <p:nvPr/>
        </p:nvCxnSpPr>
        <p:spPr bwMode="auto">
          <a:xfrm rot="5400000">
            <a:off x="4493159" y="2327809"/>
            <a:ext cx="2296840" cy="223281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34" name="Elbow Connector 19"/>
          <p:cNvCxnSpPr>
            <a:cxnSpLocks noChangeShapeType="1"/>
            <a:stCxn id="4" idx="2"/>
            <a:endCxn id="8" idx="0"/>
          </p:cNvCxnSpPr>
          <p:nvPr/>
        </p:nvCxnSpPr>
        <p:spPr bwMode="auto">
          <a:xfrm rot="16200000" flipH="1">
            <a:off x="5878649" y="3175137"/>
            <a:ext cx="2296840" cy="53816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10763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Charge Types</a:t>
            </a:r>
          </a:p>
        </p:txBody>
      </p:sp>
      <p:sp>
        <p:nvSpPr>
          <p:cNvPr id="3174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SSM-RMA-160</a:t>
            </a:r>
          </a:p>
        </p:txBody>
      </p:sp>
      <p:pic>
        <p:nvPicPr>
          <p:cNvPr id="31749" name="Picture 3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2713" y="1528763"/>
            <a:ext cx="6256337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353175" y="2238375"/>
            <a:ext cx="1912938" cy="5826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>
                <a:latin typeface="+mj-lt"/>
              </a:rPr>
              <a:t>System-defined charge types</a:t>
            </a:r>
          </a:p>
        </p:txBody>
      </p:sp>
      <p:sp>
        <p:nvSpPr>
          <p:cNvPr id="31751" name="Rectangle 8"/>
          <p:cNvSpPr>
            <a:spLocks noChangeArrowheads="1"/>
          </p:cNvSpPr>
          <p:nvPr/>
        </p:nvSpPr>
        <p:spPr bwMode="auto">
          <a:xfrm>
            <a:off x="3771900" y="215265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1752" name="Rectangle 9"/>
          <p:cNvSpPr>
            <a:spLocks noChangeArrowheads="1"/>
          </p:cNvSpPr>
          <p:nvPr/>
        </p:nvSpPr>
        <p:spPr bwMode="auto">
          <a:xfrm>
            <a:off x="3771900" y="251460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1753" name="Elbow Connector 11"/>
          <p:cNvCxnSpPr>
            <a:cxnSpLocks noChangeShapeType="1"/>
            <a:stCxn id="8" idx="1"/>
            <a:endCxn id="31751" idx="3"/>
          </p:cNvCxnSpPr>
          <p:nvPr/>
        </p:nvCxnSpPr>
        <p:spPr bwMode="auto">
          <a:xfrm rot="10800000">
            <a:off x="3971925" y="2228850"/>
            <a:ext cx="2381250" cy="3000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1754" name="Elbow Connector 13"/>
          <p:cNvCxnSpPr>
            <a:cxnSpLocks noChangeShapeType="1"/>
            <a:stCxn id="8" idx="1"/>
            <a:endCxn id="31752" idx="3"/>
          </p:cNvCxnSpPr>
          <p:nvPr/>
        </p:nvCxnSpPr>
        <p:spPr bwMode="auto">
          <a:xfrm rot="10800000" flipV="1">
            <a:off x="3971925" y="2528888"/>
            <a:ext cx="2381250" cy="6191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876925" y="4219575"/>
            <a:ext cx="2017713" cy="5826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>
                <a:latin typeface="+mj-lt"/>
              </a:rPr>
              <a:t>User-defined charge types</a:t>
            </a:r>
          </a:p>
        </p:txBody>
      </p:sp>
      <p:sp>
        <p:nvSpPr>
          <p:cNvPr id="31756" name="Rectangle 15"/>
          <p:cNvSpPr>
            <a:spLocks noChangeArrowheads="1"/>
          </p:cNvSpPr>
          <p:nvPr/>
        </p:nvSpPr>
        <p:spPr bwMode="auto">
          <a:xfrm>
            <a:off x="3762375" y="269557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1757" name="Rectangle 16"/>
          <p:cNvSpPr>
            <a:spLocks noChangeArrowheads="1"/>
          </p:cNvSpPr>
          <p:nvPr/>
        </p:nvSpPr>
        <p:spPr bwMode="auto">
          <a:xfrm>
            <a:off x="3762375" y="306705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1758" name="Elbow Connector 18"/>
          <p:cNvCxnSpPr>
            <a:cxnSpLocks noChangeShapeType="1"/>
            <a:stCxn id="15" idx="1"/>
            <a:endCxn id="31756" idx="3"/>
          </p:cNvCxnSpPr>
          <p:nvPr/>
        </p:nvCxnSpPr>
        <p:spPr bwMode="auto">
          <a:xfrm rot="10800000">
            <a:off x="3962400" y="2771775"/>
            <a:ext cx="1914525" cy="173831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1759" name="Elbow Connector 21"/>
          <p:cNvCxnSpPr>
            <a:cxnSpLocks noChangeShapeType="1"/>
            <a:stCxn id="15" idx="1"/>
            <a:endCxn id="31757" idx="3"/>
          </p:cNvCxnSpPr>
          <p:nvPr/>
        </p:nvCxnSpPr>
        <p:spPr bwMode="auto">
          <a:xfrm rot="10800000">
            <a:off x="3962400" y="3143250"/>
            <a:ext cx="1914525" cy="13668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31760" name="Rectangle 22"/>
          <p:cNvSpPr>
            <a:spLocks noChangeArrowheads="1"/>
          </p:cNvSpPr>
          <p:nvPr/>
        </p:nvSpPr>
        <p:spPr bwMode="auto">
          <a:xfrm>
            <a:off x="2924175" y="2876550"/>
            <a:ext cx="4191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1761" name="Rectangle 23"/>
          <p:cNvSpPr>
            <a:spLocks noChangeArrowheads="1"/>
          </p:cNvSpPr>
          <p:nvPr/>
        </p:nvSpPr>
        <p:spPr bwMode="auto">
          <a:xfrm>
            <a:off x="1600200" y="2038350"/>
            <a:ext cx="4191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1762" name="Elbow Connector 25"/>
          <p:cNvCxnSpPr>
            <a:cxnSpLocks noChangeShapeType="1"/>
            <a:stCxn id="31760" idx="1"/>
            <a:endCxn id="31761" idx="3"/>
          </p:cNvCxnSpPr>
          <p:nvPr/>
        </p:nvCxnSpPr>
        <p:spPr bwMode="auto">
          <a:xfrm rot="10800000">
            <a:off x="2019300" y="2133600"/>
            <a:ext cx="904875" cy="8382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Pricing</a:t>
            </a:r>
          </a:p>
        </p:txBody>
      </p:sp>
      <p:sp>
        <p:nvSpPr>
          <p:cNvPr id="102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SSM-RMA-170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14388" y="1733550"/>
            <a:ext cx="1527175" cy="79216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73025" tIns="36512" rIns="73025" bIns="36512"/>
          <a:lstStyle/>
          <a:p>
            <a:pPr algn="ctr" defTabSz="585788">
              <a:defRPr/>
            </a:pPr>
            <a:r>
              <a:rPr lang="en-US" sz="1400" b="0">
                <a:solidFill>
                  <a:schemeClr val="tx2"/>
                </a:solidFill>
                <a:latin typeface="+mj-lt"/>
              </a:rPr>
              <a:t>Warehouse</a:t>
            </a:r>
            <a:endParaRPr lang="en-US" sz="3500" b="0">
              <a:solidFill>
                <a:schemeClr val="tx2"/>
              </a:solidFill>
              <a:latin typeface="+mj-lt"/>
            </a:endParaRPr>
          </a:p>
          <a:p>
            <a:pPr defTabSz="585788">
              <a:defRPr/>
            </a:pPr>
            <a:endParaRPr lang="en-US" sz="600" b="0">
              <a:solidFill>
                <a:schemeClr val="tx2"/>
              </a:solidFill>
              <a:latin typeface="+mj-lt"/>
            </a:endParaRPr>
          </a:p>
          <a:p>
            <a:pPr algn="ctr" defTabSz="585788" latinLnBrk="1">
              <a:defRPr/>
            </a:pPr>
            <a:endParaRPr lang="en-US" sz="600" b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808038" y="2005013"/>
            <a:ext cx="152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graphicFrame>
        <p:nvGraphicFramePr>
          <p:cNvPr id="1026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881063" y="1974850"/>
          <a:ext cx="1258887" cy="574675"/>
        </p:xfrm>
        <a:graphic>
          <a:graphicData uri="http://schemas.openxmlformats.org/presentationml/2006/ole">
            <p:oleObj spid="_x0000_s1026" name="Microsoft ClipArt Gallery" r:id="rId3" imgW="5279760" imgH="2428560" progId="MS_ClipArt_Gallery">
              <p:embed/>
            </p:oleObj>
          </a:graphicData>
        </a:graphic>
      </p:graphicFrame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2436813" y="1836738"/>
            <a:ext cx="1671637" cy="631825"/>
            <a:chOff x="1535" y="1283"/>
            <a:chExt cx="1053" cy="398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1535" y="1466"/>
              <a:ext cx="1053" cy="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642" y="1283"/>
              <a:ext cx="718" cy="3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1600" b="0">
                  <a:latin typeface="+mj-lt"/>
                </a:rPr>
                <a:t>Issue item</a:t>
              </a:r>
            </a:p>
            <a:p>
              <a:pPr>
                <a:spcBef>
                  <a:spcPct val="20000"/>
                </a:spcBef>
                <a:defRPr/>
              </a:pPr>
              <a:r>
                <a:rPr lang="en-US" sz="1600" b="0">
                  <a:latin typeface="+mj-lt"/>
                </a:rPr>
                <a:t>on RMA </a:t>
              </a:r>
            </a:p>
          </p:txBody>
        </p:sp>
      </p:grp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54050" y="1217613"/>
            <a:ext cx="1747274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0" dirty="0">
                <a:latin typeface="+mj-lt"/>
              </a:rPr>
              <a:t>RMA Issue 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168775" y="1851025"/>
            <a:ext cx="1497013" cy="7429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1400" b="0">
                <a:solidFill>
                  <a:schemeClr val="tx2"/>
                </a:solidFill>
                <a:latin typeface="+mj-lt"/>
              </a:rPr>
              <a:t>Sales Order Pricing Algorithm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969000" y="1836738"/>
            <a:ext cx="1247775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b="0">
                <a:latin typeface="+mj-lt"/>
              </a:rPr>
              <a:t>Received by end user</a:t>
            </a: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V="1">
            <a:off x="5715000" y="2162175"/>
            <a:ext cx="152400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2436813" y="4400550"/>
            <a:ext cx="1671637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606675" y="4089400"/>
            <a:ext cx="1548502" cy="6314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Item returned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from end user</a:t>
            </a: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654050" y="3427413"/>
            <a:ext cx="2127186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0">
                <a:latin typeface="+mj-lt"/>
              </a:rPr>
              <a:t>RMA Receipt</a:t>
            </a: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4168775" y="4060825"/>
            <a:ext cx="1462088" cy="7429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1400" b="0">
                <a:solidFill>
                  <a:schemeClr val="tx2"/>
                </a:solidFill>
                <a:latin typeface="+mj-lt"/>
              </a:rPr>
              <a:t>RMA Credit Price List from Service Type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5969000" y="4130675"/>
            <a:ext cx="1247775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b="0">
                <a:latin typeface="+mj-lt"/>
              </a:rPr>
              <a:t>Received in warehouse</a:t>
            </a:r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5638800" y="4448175"/>
            <a:ext cx="175260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7396163" y="1881188"/>
            <a:ext cx="1117600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>
                <a:latin typeface="+mj-lt"/>
              </a:rPr>
              <a:t>$50.00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7396163" y="4176713"/>
            <a:ext cx="1117600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>
                <a:latin typeface="+mj-lt"/>
              </a:rPr>
              <a:t>$20.00</a:t>
            </a:r>
          </a:p>
        </p:txBody>
      </p:sp>
      <p:grpSp>
        <p:nvGrpSpPr>
          <p:cNvPr id="52" name="Group 462"/>
          <p:cNvGrpSpPr>
            <a:grpSpLocks/>
          </p:cNvGrpSpPr>
          <p:nvPr/>
        </p:nvGrpSpPr>
        <p:grpSpPr bwMode="auto">
          <a:xfrm flipH="1">
            <a:off x="1275411" y="3890894"/>
            <a:ext cx="896289" cy="1758274"/>
            <a:chOff x="2339" y="2292"/>
            <a:chExt cx="262" cy="558"/>
          </a:xfrm>
        </p:grpSpPr>
        <p:sp>
          <p:nvSpPr>
            <p:cNvPr id="53" name="Freeform 463"/>
            <p:cNvSpPr>
              <a:spLocks/>
            </p:cNvSpPr>
            <p:nvPr/>
          </p:nvSpPr>
          <p:spPr bwMode="auto">
            <a:xfrm>
              <a:off x="2397" y="2444"/>
              <a:ext cx="55" cy="112"/>
            </a:xfrm>
            <a:custGeom>
              <a:avLst/>
              <a:gdLst>
                <a:gd name="T0" fmla="*/ 0 w 85"/>
                <a:gd name="T1" fmla="*/ 8 h 178"/>
                <a:gd name="T2" fmla="*/ 55 w 85"/>
                <a:gd name="T3" fmla="*/ 0 h 178"/>
                <a:gd name="T4" fmla="*/ 53 w 85"/>
                <a:gd name="T5" fmla="*/ 112 h 178"/>
                <a:gd name="T6" fmla="*/ 0 w 85"/>
                <a:gd name="T7" fmla="*/ 92 h 178"/>
                <a:gd name="T8" fmla="*/ 0 w 85"/>
                <a:gd name="T9" fmla="*/ 8 h 178"/>
                <a:gd name="T10" fmla="*/ 0 w 85"/>
                <a:gd name="T11" fmla="*/ 8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5"/>
                <a:gd name="T19" fmla="*/ 0 h 178"/>
                <a:gd name="T20" fmla="*/ 85 w 85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5" h="178">
                  <a:moveTo>
                    <a:pt x="0" y="13"/>
                  </a:moveTo>
                  <a:lnTo>
                    <a:pt x="85" y="0"/>
                  </a:lnTo>
                  <a:lnTo>
                    <a:pt x="82" y="178"/>
                  </a:lnTo>
                  <a:lnTo>
                    <a:pt x="0" y="14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65"/>
            <p:cNvSpPr>
              <a:spLocks/>
            </p:cNvSpPr>
            <p:nvPr/>
          </p:nvSpPr>
          <p:spPr bwMode="auto">
            <a:xfrm>
              <a:off x="2406" y="2323"/>
              <a:ext cx="66" cy="85"/>
            </a:xfrm>
            <a:custGeom>
              <a:avLst/>
              <a:gdLst>
                <a:gd name="T0" fmla="*/ 0 w 105"/>
                <a:gd name="T1" fmla="*/ 69 h 135"/>
                <a:gd name="T2" fmla="*/ 6 w 105"/>
                <a:gd name="T3" fmla="*/ 54 h 135"/>
                <a:gd name="T4" fmla="*/ 3 w 105"/>
                <a:gd name="T5" fmla="*/ 0 h 135"/>
                <a:gd name="T6" fmla="*/ 66 w 105"/>
                <a:gd name="T7" fmla="*/ 0 h 135"/>
                <a:gd name="T8" fmla="*/ 66 w 105"/>
                <a:gd name="T9" fmla="*/ 20 h 135"/>
                <a:gd name="T10" fmla="*/ 66 w 105"/>
                <a:gd name="T11" fmla="*/ 39 h 135"/>
                <a:gd name="T12" fmla="*/ 57 w 105"/>
                <a:gd name="T13" fmla="*/ 39 h 135"/>
                <a:gd name="T14" fmla="*/ 47 w 105"/>
                <a:gd name="T15" fmla="*/ 61 h 135"/>
                <a:gd name="T16" fmla="*/ 33 w 105"/>
                <a:gd name="T17" fmla="*/ 64 h 135"/>
                <a:gd name="T18" fmla="*/ 29 w 105"/>
                <a:gd name="T19" fmla="*/ 85 h 135"/>
                <a:gd name="T20" fmla="*/ 0 w 105"/>
                <a:gd name="T21" fmla="*/ 69 h 135"/>
                <a:gd name="T22" fmla="*/ 0 w 105"/>
                <a:gd name="T23" fmla="*/ 69 h 1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5"/>
                <a:gd name="T37" fmla="*/ 0 h 135"/>
                <a:gd name="T38" fmla="*/ 105 w 105"/>
                <a:gd name="T39" fmla="*/ 135 h 1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5" h="135">
                  <a:moveTo>
                    <a:pt x="0" y="110"/>
                  </a:moveTo>
                  <a:lnTo>
                    <a:pt x="10" y="85"/>
                  </a:lnTo>
                  <a:lnTo>
                    <a:pt x="4" y="0"/>
                  </a:lnTo>
                  <a:lnTo>
                    <a:pt x="105" y="0"/>
                  </a:lnTo>
                  <a:lnTo>
                    <a:pt x="105" y="32"/>
                  </a:lnTo>
                  <a:lnTo>
                    <a:pt x="105" y="62"/>
                  </a:lnTo>
                  <a:lnTo>
                    <a:pt x="91" y="62"/>
                  </a:lnTo>
                  <a:lnTo>
                    <a:pt x="74" y="97"/>
                  </a:lnTo>
                  <a:lnTo>
                    <a:pt x="53" y="102"/>
                  </a:lnTo>
                  <a:lnTo>
                    <a:pt x="46" y="135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66"/>
            <p:cNvSpPr>
              <a:spLocks/>
            </p:cNvSpPr>
            <p:nvPr/>
          </p:nvSpPr>
          <p:spPr bwMode="auto">
            <a:xfrm>
              <a:off x="2393" y="2292"/>
              <a:ext cx="84" cy="91"/>
            </a:xfrm>
            <a:custGeom>
              <a:avLst/>
              <a:gdLst>
                <a:gd name="T0" fmla="*/ 84 w 133"/>
                <a:gd name="T1" fmla="*/ 10 h 120"/>
                <a:gd name="T2" fmla="*/ 83 w 133"/>
                <a:gd name="T3" fmla="*/ 12 h 120"/>
                <a:gd name="T4" fmla="*/ 80 w 133"/>
                <a:gd name="T5" fmla="*/ 21 h 120"/>
                <a:gd name="T6" fmla="*/ 76 w 133"/>
                <a:gd name="T7" fmla="*/ 26 h 120"/>
                <a:gd name="T8" fmla="*/ 71 w 133"/>
                <a:gd name="T9" fmla="*/ 29 h 120"/>
                <a:gd name="T10" fmla="*/ 66 w 133"/>
                <a:gd name="T11" fmla="*/ 31 h 120"/>
                <a:gd name="T12" fmla="*/ 61 w 133"/>
                <a:gd name="T13" fmla="*/ 37 h 120"/>
                <a:gd name="T14" fmla="*/ 56 w 133"/>
                <a:gd name="T15" fmla="*/ 37 h 120"/>
                <a:gd name="T16" fmla="*/ 54 w 133"/>
                <a:gd name="T17" fmla="*/ 37 h 120"/>
                <a:gd name="T18" fmla="*/ 53 w 133"/>
                <a:gd name="T19" fmla="*/ 37 h 120"/>
                <a:gd name="T20" fmla="*/ 45 w 133"/>
                <a:gd name="T21" fmla="*/ 26 h 120"/>
                <a:gd name="T22" fmla="*/ 41 w 133"/>
                <a:gd name="T23" fmla="*/ 28 h 120"/>
                <a:gd name="T24" fmla="*/ 35 w 133"/>
                <a:gd name="T25" fmla="*/ 33 h 120"/>
                <a:gd name="T26" fmla="*/ 33 w 133"/>
                <a:gd name="T27" fmla="*/ 37 h 120"/>
                <a:gd name="T28" fmla="*/ 34 w 133"/>
                <a:gd name="T29" fmla="*/ 45 h 120"/>
                <a:gd name="T30" fmla="*/ 32 w 133"/>
                <a:gd name="T31" fmla="*/ 47 h 120"/>
                <a:gd name="T32" fmla="*/ 32 w 133"/>
                <a:gd name="T33" fmla="*/ 53 h 120"/>
                <a:gd name="T34" fmla="*/ 32 w 133"/>
                <a:gd name="T35" fmla="*/ 58 h 120"/>
                <a:gd name="T36" fmla="*/ 34 w 133"/>
                <a:gd name="T37" fmla="*/ 65 h 120"/>
                <a:gd name="T38" fmla="*/ 36 w 133"/>
                <a:gd name="T39" fmla="*/ 72 h 120"/>
                <a:gd name="T40" fmla="*/ 40 w 133"/>
                <a:gd name="T41" fmla="*/ 77 h 120"/>
                <a:gd name="T42" fmla="*/ 37 w 133"/>
                <a:gd name="T43" fmla="*/ 77 h 120"/>
                <a:gd name="T44" fmla="*/ 33 w 133"/>
                <a:gd name="T45" fmla="*/ 77 h 120"/>
                <a:gd name="T46" fmla="*/ 25 w 133"/>
                <a:gd name="T47" fmla="*/ 77 h 120"/>
                <a:gd name="T48" fmla="*/ 20 w 133"/>
                <a:gd name="T49" fmla="*/ 77 h 120"/>
                <a:gd name="T50" fmla="*/ 12 w 133"/>
                <a:gd name="T51" fmla="*/ 72 h 120"/>
                <a:gd name="T52" fmla="*/ 6 w 133"/>
                <a:gd name="T53" fmla="*/ 68 h 120"/>
                <a:gd name="T54" fmla="*/ 3 w 133"/>
                <a:gd name="T55" fmla="*/ 66 h 120"/>
                <a:gd name="T56" fmla="*/ 1 w 133"/>
                <a:gd name="T57" fmla="*/ 65 h 120"/>
                <a:gd name="T58" fmla="*/ 0 w 133"/>
                <a:gd name="T59" fmla="*/ 62 h 120"/>
                <a:gd name="T60" fmla="*/ 0 w 133"/>
                <a:gd name="T61" fmla="*/ 61 h 120"/>
                <a:gd name="T62" fmla="*/ 0 w 133"/>
                <a:gd name="T63" fmla="*/ 56 h 120"/>
                <a:gd name="T64" fmla="*/ 0 w 133"/>
                <a:gd name="T65" fmla="*/ 51 h 120"/>
                <a:gd name="T66" fmla="*/ 0 w 133"/>
                <a:gd name="T67" fmla="*/ 44 h 120"/>
                <a:gd name="T68" fmla="*/ 0 w 133"/>
                <a:gd name="T69" fmla="*/ 38 h 120"/>
                <a:gd name="T70" fmla="*/ 0 w 133"/>
                <a:gd name="T71" fmla="*/ 31 h 120"/>
                <a:gd name="T72" fmla="*/ 1 w 133"/>
                <a:gd name="T73" fmla="*/ 26 h 120"/>
                <a:gd name="T74" fmla="*/ 1 w 133"/>
                <a:gd name="T75" fmla="*/ 19 h 120"/>
                <a:gd name="T76" fmla="*/ 3 w 133"/>
                <a:gd name="T77" fmla="*/ 15 h 120"/>
                <a:gd name="T78" fmla="*/ 4 w 133"/>
                <a:gd name="T79" fmla="*/ 10 h 120"/>
                <a:gd name="T80" fmla="*/ 5 w 133"/>
                <a:gd name="T81" fmla="*/ 6 h 120"/>
                <a:gd name="T82" fmla="*/ 9 w 133"/>
                <a:gd name="T83" fmla="*/ 1 h 120"/>
                <a:gd name="T84" fmla="*/ 11 w 133"/>
                <a:gd name="T85" fmla="*/ 0 h 120"/>
                <a:gd name="T86" fmla="*/ 84 w 133"/>
                <a:gd name="T87" fmla="*/ 10 h 120"/>
                <a:gd name="T88" fmla="*/ 84 w 133"/>
                <a:gd name="T89" fmla="*/ 10 h 12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3"/>
                <a:gd name="T136" fmla="*/ 0 h 120"/>
                <a:gd name="T137" fmla="*/ 133 w 133"/>
                <a:gd name="T138" fmla="*/ 120 h 120"/>
                <a:gd name="connsiteX0" fmla="*/ 133 w 133"/>
                <a:gd name="connsiteY0" fmla="*/ 35 h 140"/>
                <a:gd name="connsiteX1" fmla="*/ 132 w 133"/>
                <a:gd name="connsiteY1" fmla="*/ 39 h 140"/>
                <a:gd name="connsiteX2" fmla="*/ 126 w 133"/>
                <a:gd name="connsiteY2" fmla="*/ 52 h 140"/>
                <a:gd name="connsiteX3" fmla="*/ 120 w 133"/>
                <a:gd name="connsiteY3" fmla="*/ 60 h 140"/>
                <a:gd name="connsiteX4" fmla="*/ 112 w 133"/>
                <a:gd name="connsiteY4" fmla="*/ 65 h 140"/>
                <a:gd name="connsiteX5" fmla="*/ 105 w 133"/>
                <a:gd name="connsiteY5" fmla="*/ 69 h 140"/>
                <a:gd name="connsiteX6" fmla="*/ 97 w 133"/>
                <a:gd name="connsiteY6" fmla="*/ 77 h 140"/>
                <a:gd name="connsiteX7" fmla="*/ 88 w 133"/>
                <a:gd name="connsiteY7" fmla="*/ 77 h 140"/>
                <a:gd name="connsiteX8" fmla="*/ 86 w 133"/>
                <a:gd name="connsiteY8" fmla="*/ 77 h 140"/>
                <a:gd name="connsiteX9" fmla="*/ 84 w 133"/>
                <a:gd name="connsiteY9" fmla="*/ 77 h 140"/>
                <a:gd name="connsiteX10" fmla="*/ 71 w 133"/>
                <a:gd name="connsiteY10" fmla="*/ 60 h 140"/>
                <a:gd name="connsiteX11" fmla="*/ 65 w 133"/>
                <a:gd name="connsiteY11" fmla="*/ 64 h 140"/>
                <a:gd name="connsiteX12" fmla="*/ 55 w 133"/>
                <a:gd name="connsiteY12" fmla="*/ 71 h 140"/>
                <a:gd name="connsiteX13" fmla="*/ 52 w 133"/>
                <a:gd name="connsiteY13" fmla="*/ 77 h 140"/>
                <a:gd name="connsiteX14" fmla="*/ 54 w 133"/>
                <a:gd name="connsiteY14" fmla="*/ 90 h 140"/>
                <a:gd name="connsiteX15" fmla="*/ 50 w 133"/>
                <a:gd name="connsiteY15" fmla="*/ 94 h 140"/>
                <a:gd name="connsiteX16" fmla="*/ 50 w 133"/>
                <a:gd name="connsiteY16" fmla="*/ 102 h 140"/>
                <a:gd name="connsiteX17" fmla="*/ 50 w 133"/>
                <a:gd name="connsiteY17" fmla="*/ 111 h 140"/>
                <a:gd name="connsiteX18" fmla="*/ 54 w 133"/>
                <a:gd name="connsiteY18" fmla="*/ 121 h 140"/>
                <a:gd name="connsiteX19" fmla="*/ 57 w 133"/>
                <a:gd name="connsiteY19" fmla="*/ 132 h 140"/>
                <a:gd name="connsiteX20" fmla="*/ 63 w 133"/>
                <a:gd name="connsiteY20" fmla="*/ 140 h 140"/>
                <a:gd name="connsiteX21" fmla="*/ 59 w 133"/>
                <a:gd name="connsiteY21" fmla="*/ 140 h 140"/>
                <a:gd name="connsiteX22" fmla="*/ 52 w 133"/>
                <a:gd name="connsiteY22" fmla="*/ 140 h 140"/>
                <a:gd name="connsiteX23" fmla="*/ 40 w 133"/>
                <a:gd name="connsiteY23" fmla="*/ 140 h 140"/>
                <a:gd name="connsiteX24" fmla="*/ 31 w 133"/>
                <a:gd name="connsiteY24" fmla="*/ 140 h 140"/>
                <a:gd name="connsiteX25" fmla="*/ 19 w 133"/>
                <a:gd name="connsiteY25" fmla="*/ 132 h 140"/>
                <a:gd name="connsiteX26" fmla="*/ 10 w 133"/>
                <a:gd name="connsiteY26" fmla="*/ 126 h 140"/>
                <a:gd name="connsiteX27" fmla="*/ 4 w 133"/>
                <a:gd name="connsiteY27" fmla="*/ 123 h 140"/>
                <a:gd name="connsiteX28" fmla="*/ 2 w 133"/>
                <a:gd name="connsiteY28" fmla="*/ 121 h 140"/>
                <a:gd name="connsiteX29" fmla="*/ 0 w 133"/>
                <a:gd name="connsiteY29" fmla="*/ 117 h 140"/>
                <a:gd name="connsiteX30" fmla="*/ 0 w 133"/>
                <a:gd name="connsiteY30" fmla="*/ 115 h 140"/>
                <a:gd name="connsiteX31" fmla="*/ 0 w 133"/>
                <a:gd name="connsiteY31" fmla="*/ 107 h 140"/>
                <a:gd name="connsiteX32" fmla="*/ 0 w 133"/>
                <a:gd name="connsiteY32" fmla="*/ 100 h 140"/>
                <a:gd name="connsiteX33" fmla="*/ 0 w 133"/>
                <a:gd name="connsiteY33" fmla="*/ 88 h 140"/>
                <a:gd name="connsiteX34" fmla="*/ 0 w 133"/>
                <a:gd name="connsiteY34" fmla="*/ 79 h 140"/>
                <a:gd name="connsiteX35" fmla="*/ 0 w 133"/>
                <a:gd name="connsiteY35" fmla="*/ 69 h 140"/>
                <a:gd name="connsiteX36" fmla="*/ 2 w 133"/>
                <a:gd name="connsiteY36" fmla="*/ 60 h 140"/>
                <a:gd name="connsiteX37" fmla="*/ 2 w 133"/>
                <a:gd name="connsiteY37" fmla="*/ 50 h 140"/>
                <a:gd name="connsiteX38" fmla="*/ 4 w 133"/>
                <a:gd name="connsiteY38" fmla="*/ 43 h 140"/>
                <a:gd name="connsiteX39" fmla="*/ 6 w 133"/>
                <a:gd name="connsiteY39" fmla="*/ 35 h 140"/>
                <a:gd name="connsiteX40" fmla="*/ 8 w 133"/>
                <a:gd name="connsiteY40" fmla="*/ 29 h 140"/>
                <a:gd name="connsiteX41" fmla="*/ 14 w 133"/>
                <a:gd name="connsiteY41" fmla="*/ 22 h 140"/>
                <a:gd name="connsiteX42" fmla="*/ 17 w 133"/>
                <a:gd name="connsiteY42" fmla="*/ 20 h 140"/>
                <a:gd name="connsiteX43" fmla="*/ 61 w 133"/>
                <a:gd name="connsiteY43" fmla="*/ 0 h 140"/>
                <a:gd name="connsiteX44" fmla="*/ 133 w 133"/>
                <a:gd name="connsiteY44" fmla="*/ 35 h 140"/>
                <a:gd name="connsiteX0" fmla="*/ 133 w 133"/>
                <a:gd name="connsiteY0" fmla="*/ 35 h 140"/>
                <a:gd name="connsiteX1" fmla="*/ 132 w 133"/>
                <a:gd name="connsiteY1" fmla="*/ 39 h 140"/>
                <a:gd name="connsiteX2" fmla="*/ 126 w 133"/>
                <a:gd name="connsiteY2" fmla="*/ 52 h 140"/>
                <a:gd name="connsiteX3" fmla="*/ 120 w 133"/>
                <a:gd name="connsiteY3" fmla="*/ 60 h 140"/>
                <a:gd name="connsiteX4" fmla="*/ 112 w 133"/>
                <a:gd name="connsiteY4" fmla="*/ 65 h 140"/>
                <a:gd name="connsiteX5" fmla="*/ 105 w 133"/>
                <a:gd name="connsiteY5" fmla="*/ 69 h 140"/>
                <a:gd name="connsiteX6" fmla="*/ 97 w 133"/>
                <a:gd name="connsiteY6" fmla="*/ 77 h 140"/>
                <a:gd name="connsiteX7" fmla="*/ 88 w 133"/>
                <a:gd name="connsiteY7" fmla="*/ 77 h 140"/>
                <a:gd name="connsiteX8" fmla="*/ 86 w 133"/>
                <a:gd name="connsiteY8" fmla="*/ 77 h 140"/>
                <a:gd name="connsiteX9" fmla="*/ 84 w 133"/>
                <a:gd name="connsiteY9" fmla="*/ 77 h 140"/>
                <a:gd name="connsiteX10" fmla="*/ 71 w 133"/>
                <a:gd name="connsiteY10" fmla="*/ 60 h 140"/>
                <a:gd name="connsiteX11" fmla="*/ 65 w 133"/>
                <a:gd name="connsiteY11" fmla="*/ 64 h 140"/>
                <a:gd name="connsiteX12" fmla="*/ 55 w 133"/>
                <a:gd name="connsiteY12" fmla="*/ 71 h 140"/>
                <a:gd name="connsiteX13" fmla="*/ 52 w 133"/>
                <a:gd name="connsiteY13" fmla="*/ 77 h 140"/>
                <a:gd name="connsiteX14" fmla="*/ 54 w 133"/>
                <a:gd name="connsiteY14" fmla="*/ 90 h 140"/>
                <a:gd name="connsiteX15" fmla="*/ 50 w 133"/>
                <a:gd name="connsiteY15" fmla="*/ 94 h 140"/>
                <a:gd name="connsiteX16" fmla="*/ 50 w 133"/>
                <a:gd name="connsiteY16" fmla="*/ 102 h 140"/>
                <a:gd name="connsiteX17" fmla="*/ 50 w 133"/>
                <a:gd name="connsiteY17" fmla="*/ 111 h 140"/>
                <a:gd name="connsiteX18" fmla="*/ 54 w 133"/>
                <a:gd name="connsiteY18" fmla="*/ 121 h 140"/>
                <a:gd name="connsiteX19" fmla="*/ 57 w 133"/>
                <a:gd name="connsiteY19" fmla="*/ 132 h 140"/>
                <a:gd name="connsiteX20" fmla="*/ 63 w 133"/>
                <a:gd name="connsiteY20" fmla="*/ 140 h 140"/>
                <a:gd name="connsiteX21" fmla="*/ 59 w 133"/>
                <a:gd name="connsiteY21" fmla="*/ 140 h 140"/>
                <a:gd name="connsiteX22" fmla="*/ 52 w 133"/>
                <a:gd name="connsiteY22" fmla="*/ 140 h 140"/>
                <a:gd name="connsiteX23" fmla="*/ 40 w 133"/>
                <a:gd name="connsiteY23" fmla="*/ 140 h 140"/>
                <a:gd name="connsiteX24" fmla="*/ 31 w 133"/>
                <a:gd name="connsiteY24" fmla="*/ 140 h 140"/>
                <a:gd name="connsiteX25" fmla="*/ 19 w 133"/>
                <a:gd name="connsiteY25" fmla="*/ 132 h 140"/>
                <a:gd name="connsiteX26" fmla="*/ 10 w 133"/>
                <a:gd name="connsiteY26" fmla="*/ 126 h 140"/>
                <a:gd name="connsiteX27" fmla="*/ 4 w 133"/>
                <a:gd name="connsiteY27" fmla="*/ 123 h 140"/>
                <a:gd name="connsiteX28" fmla="*/ 2 w 133"/>
                <a:gd name="connsiteY28" fmla="*/ 121 h 140"/>
                <a:gd name="connsiteX29" fmla="*/ 0 w 133"/>
                <a:gd name="connsiteY29" fmla="*/ 117 h 140"/>
                <a:gd name="connsiteX30" fmla="*/ 0 w 133"/>
                <a:gd name="connsiteY30" fmla="*/ 115 h 140"/>
                <a:gd name="connsiteX31" fmla="*/ 0 w 133"/>
                <a:gd name="connsiteY31" fmla="*/ 107 h 140"/>
                <a:gd name="connsiteX32" fmla="*/ 0 w 133"/>
                <a:gd name="connsiteY32" fmla="*/ 100 h 140"/>
                <a:gd name="connsiteX33" fmla="*/ 0 w 133"/>
                <a:gd name="connsiteY33" fmla="*/ 88 h 140"/>
                <a:gd name="connsiteX34" fmla="*/ 0 w 133"/>
                <a:gd name="connsiteY34" fmla="*/ 79 h 140"/>
                <a:gd name="connsiteX35" fmla="*/ 0 w 133"/>
                <a:gd name="connsiteY35" fmla="*/ 69 h 140"/>
                <a:gd name="connsiteX36" fmla="*/ 2 w 133"/>
                <a:gd name="connsiteY36" fmla="*/ 60 h 140"/>
                <a:gd name="connsiteX37" fmla="*/ 2 w 133"/>
                <a:gd name="connsiteY37" fmla="*/ 50 h 140"/>
                <a:gd name="connsiteX38" fmla="*/ 4 w 133"/>
                <a:gd name="connsiteY38" fmla="*/ 43 h 140"/>
                <a:gd name="connsiteX39" fmla="*/ 6 w 133"/>
                <a:gd name="connsiteY39" fmla="*/ 35 h 140"/>
                <a:gd name="connsiteX40" fmla="*/ 8 w 133"/>
                <a:gd name="connsiteY40" fmla="*/ 29 h 140"/>
                <a:gd name="connsiteX41" fmla="*/ 14 w 133"/>
                <a:gd name="connsiteY41" fmla="*/ 22 h 140"/>
                <a:gd name="connsiteX42" fmla="*/ 17 w 133"/>
                <a:gd name="connsiteY42" fmla="*/ 20 h 140"/>
                <a:gd name="connsiteX43" fmla="*/ 61 w 133"/>
                <a:gd name="connsiteY43" fmla="*/ 0 h 140"/>
                <a:gd name="connsiteX44" fmla="*/ 133 w 133"/>
                <a:gd name="connsiteY44" fmla="*/ 35 h 140"/>
                <a:gd name="connsiteX0" fmla="*/ 133 w 133"/>
                <a:gd name="connsiteY0" fmla="*/ 35 h 140"/>
                <a:gd name="connsiteX1" fmla="*/ 132 w 133"/>
                <a:gd name="connsiteY1" fmla="*/ 39 h 140"/>
                <a:gd name="connsiteX2" fmla="*/ 126 w 133"/>
                <a:gd name="connsiteY2" fmla="*/ 52 h 140"/>
                <a:gd name="connsiteX3" fmla="*/ 120 w 133"/>
                <a:gd name="connsiteY3" fmla="*/ 60 h 140"/>
                <a:gd name="connsiteX4" fmla="*/ 112 w 133"/>
                <a:gd name="connsiteY4" fmla="*/ 65 h 140"/>
                <a:gd name="connsiteX5" fmla="*/ 105 w 133"/>
                <a:gd name="connsiteY5" fmla="*/ 69 h 140"/>
                <a:gd name="connsiteX6" fmla="*/ 97 w 133"/>
                <a:gd name="connsiteY6" fmla="*/ 77 h 140"/>
                <a:gd name="connsiteX7" fmla="*/ 88 w 133"/>
                <a:gd name="connsiteY7" fmla="*/ 77 h 140"/>
                <a:gd name="connsiteX8" fmla="*/ 86 w 133"/>
                <a:gd name="connsiteY8" fmla="*/ 77 h 140"/>
                <a:gd name="connsiteX9" fmla="*/ 84 w 133"/>
                <a:gd name="connsiteY9" fmla="*/ 77 h 140"/>
                <a:gd name="connsiteX10" fmla="*/ 71 w 133"/>
                <a:gd name="connsiteY10" fmla="*/ 60 h 140"/>
                <a:gd name="connsiteX11" fmla="*/ 65 w 133"/>
                <a:gd name="connsiteY11" fmla="*/ 64 h 140"/>
                <a:gd name="connsiteX12" fmla="*/ 55 w 133"/>
                <a:gd name="connsiteY12" fmla="*/ 71 h 140"/>
                <a:gd name="connsiteX13" fmla="*/ 52 w 133"/>
                <a:gd name="connsiteY13" fmla="*/ 77 h 140"/>
                <a:gd name="connsiteX14" fmla="*/ 54 w 133"/>
                <a:gd name="connsiteY14" fmla="*/ 90 h 140"/>
                <a:gd name="connsiteX15" fmla="*/ 50 w 133"/>
                <a:gd name="connsiteY15" fmla="*/ 94 h 140"/>
                <a:gd name="connsiteX16" fmla="*/ 50 w 133"/>
                <a:gd name="connsiteY16" fmla="*/ 102 h 140"/>
                <a:gd name="connsiteX17" fmla="*/ 50 w 133"/>
                <a:gd name="connsiteY17" fmla="*/ 111 h 140"/>
                <a:gd name="connsiteX18" fmla="*/ 54 w 133"/>
                <a:gd name="connsiteY18" fmla="*/ 121 h 140"/>
                <a:gd name="connsiteX19" fmla="*/ 57 w 133"/>
                <a:gd name="connsiteY19" fmla="*/ 132 h 140"/>
                <a:gd name="connsiteX20" fmla="*/ 63 w 133"/>
                <a:gd name="connsiteY20" fmla="*/ 140 h 140"/>
                <a:gd name="connsiteX21" fmla="*/ 59 w 133"/>
                <a:gd name="connsiteY21" fmla="*/ 140 h 140"/>
                <a:gd name="connsiteX22" fmla="*/ 52 w 133"/>
                <a:gd name="connsiteY22" fmla="*/ 140 h 140"/>
                <a:gd name="connsiteX23" fmla="*/ 40 w 133"/>
                <a:gd name="connsiteY23" fmla="*/ 140 h 140"/>
                <a:gd name="connsiteX24" fmla="*/ 31 w 133"/>
                <a:gd name="connsiteY24" fmla="*/ 140 h 140"/>
                <a:gd name="connsiteX25" fmla="*/ 19 w 133"/>
                <a:gd name="connsiteY25" fmla="*/ 132 h 140"/>
                <a:gd name="connsiteX26" fmla="*/ 10 w 133"/>
                <a:gd name="connsiteY26" fmla="*/ 126 h 140"/>
                <a:gd name="connsiteX27" fmla="*/ 4 w 133"/>
                <a:gd name="connsiteY27" fmla="*/ 123 h 140"/>
                <a:gd name="connsiteX28" fmla="*/ 2 w 133"/>
                <a:gd name="connsiteY28" fmla="*/ 121 h 140"/>
                <a:gd name="connsiteX29" fmla="*/ 0 w 133"/>
                <a:gd name="connsiteY29" fmla="*/ 117 h 140"/>
                <a:gd name="connsiteX30" fmla="*/ 0 w 133"/>
                <a:gd name="connsiteY30" fmla="*/ 115 h 140"/>
                <a:gd name="connsiteX31" fmla="*/ 0 w 133"/>
                <a:gd name="connsiteY31" fmla="*/ 107 h 140"/>
                <a:gd name="connsiteX32" fmla="*/ 0 w 133"/>
                <a:gd name="connsiteY32" fmla="*/ 100 h 140"/>
                <a:gd name="connsiteX33" fmla="*/ 0 w 133"/>
                <a:gd name="connsiteY33" fmla="*/ 88 h 140"/>
                <a:gd name="connsiteX34" fmla="*/ 0 w 133"/>
                <a:gd name="connsiteY34" fmla="*/ 79 h 140"/>
                <a:gd name="connsiteX35" fmla="*/ 0 w 133"/>
                <a:gd name="connsiteY35" fmla="*/ 69 h 140"/>
                <a:gd name="connsiteX36" fmla="*/ 2 w 133"/>
                <a:gd name="connsiteY36" fmla="*/ 60 h 140"/>
                <a:gd name="connsiteX37" fmla="*/ 2 w 133"/>
                <a:gd name="connsiteY37" fmla="*/ 50 h 140"/>
                <a:gd name="connsiteX38" fmla="*/ 4 w 133"/>
                <a:gd name="connsiteY38" fmla="*/ 43 h 140"/>
                <a:gd name="connsiteX39" fmla="*/ 6 w 133"/>
                <a:gd name="connsiteY39" fmla="*/ 35 h 140"/>
                <a:gd name="connsiteX40" fmla="*/ 8 w 133"/>
                <a:gd name="connsiteY40" fmla="*/ 29 h 140"/>
                <a:gd name="connsiteX41" fmla="*/ 14 w 133"/>
                <a:gd name="connsiteY41" fmla="*/ 22 h 140"/>
                <a:gd name="connsiteX42" fmla="*/ 17 w 133"/>
                <a:gd name="connsiteY42" fmla="*/ 20 h 140"/>
                <a:gd name="connsiteX43" fmla="*/ 61 w 133"/>
                <a:gd name="connsiteY43" fmla="*/ 0 h 140"/>
                <a:gd name="connsiteX44" fmla="*/ 133 w 133"/>
                <a:gd name="connsiteY44" fmla="*/ 35 h 140"/>
                <a:gd name="connsiteX0" fmla="*/ 133 w 133"/>
                <a:gd name="connsiteY0" fmla="*/ 37 h 142"/>
                <a:gd name="connsiteX1" fmla="*/ 132 w 133"/>
                <a:gd name="connsiteY1" fmla="*/ 41 h 142"/>
                <a:gd name="connsiteX2" fmla="*/ 126 w 133"/>
                <a:gd name="connsiteY2" fmla="*/ 54 h 142"/>
                <a:gd name="connsiteX3" fmla="*/ 120 w 133"/>
                <a:gd name="connsiteY3" fmla="*/ 62 h 142"/>
                <a:gd name="connsiteX4" fmla="*/ 112 w 133"/>
                <a:gd name="connsiteY4" fmla="*/ 67 h 142"/>
                <a:gd name="connsiteX5" fmla="*/ 105 w 133"/>
                <a:gd name="connsiteY5" fmla="*/ 71 h 142"/>
                <a:gd name="connsiteX6" fmla="*/ 97 w 133"/>
                <a:gd name="connsiteY6" fmla="*/ 79 h 142"/>
                <a:gd name="connsiteX7" fmla="*/ 88 w 133"/>
                <a:gd name="connsiteY7" fmla="*/ 79 h 142"/>
                <a:gd name="connsiteX8" fmla="*/ 86 w 133"/>
                <a:gd name="connsiteY8" fmla="*/ 79 h 142"/>
                <a:gd name="connsiteX9" fmla="*/ 84 w 133"/>
                <a:gd name="connsiteY9" fmla="*/ 79 h 142"/>
                <a:gd name="connsiteX10" fmla="*/ 71 w 133"/>
                <a:gd name="connsiteY10" fmla="*/ 62 h 142"/>
                <a:gd name="connsiteX11" fmla="*/ 65 w 133"/>
                <a:gd name="connsiteY11" fmla="*/ 66 h 142"/>
                <a:gd name="connsiteX12" fmla="*/ 55 w 133"/>
                <a:gd name="connsiteY12" fmla="*/ 73 h 142"/>
                <a:gd name="connsiteX13" fmla="*/ 52 w 133"/>
                <a:gd name="connsiteY13" fmla="*/ 79 h 142"/>
                <a:gd name="connsiteX14" fmla="*/ 54 w 133"/>
                <a:gd name="connsiteY14" fmla="*/ 92 h 142"/>
                <a:gd name="connsiteX15" fmla="*/ 50 w 133"/>
                <a:gd name="connsiteY15" fmla="*/ 96 h 142"/>
                <a:gd name="connsiteX16" fmla="*/ 50 w 133"/>
                <a:gd name="connsiteY16" fmla="*/ 104 h 142"/>
                <a:gd name="connsiteX17" fmla="*/ 50 w 133"/>
                <a:gd name="connsiteY17" fmla="*/ 113 h 142"/>
                <a:gd name="connsiteX18" fmla="*/ 54 w 133"/>
                <a:gd name="connsiteY18" fmla="*/ 123 h 142"/>
                <a:gd name="connsiteX19" fmla="*/ 57 w 133"/>
                <a:gd name="connsiteY19" fmla="*/ 134 h 142"/>
                <a:gd name="connsiteX20" fmla="*/ 63 w 133"/>
                <a:gd name="connsiteY20" fmla="*/ 142 h 142"/>
                <a:gd name="connsiteX21" fmla="*/ 59 w 133"/>
                <a:gd name="connsiteY21" fmla="*/ 142 h 142"/>
                <a:gd name="connsiteX22" fmla="*/ 52 w 133"/>
                <a:gd name="connsiteY22" fmla="*/ 142 h 142"/>
                <a:gd name="connsiteX23" fmla="*/ 40 w 133"/>
                <a:gd name="connsiteY23" fmla="*/ 142 h 142"/>
                <a:gd name="connsiteX24" fmla="*/ 31 w 133"/>
                <a:gd name="connsiteY24" fmla="*/ 142 h 142"/>
                <a:gd name="connsiteX25" fmla="*/ 19 w 133"/>
                <a:gd name="connsiteY25" fmla="*/ 134 h 142"/>
                <a:gd name="connsiteX26" fmla="*/ 10 w 133"/>
                <a:gd name="connsiteY26" fmla="*/ 128 h 142"/>
                <a:gd name="connsiteX27" fmla="*/ 4 w 133"/>
                <a:gd name="connsiteY27" fmla="*/ 125 h 142"/>
                <a:gd name="connsiteX28" fmla="*/ 2 w 133"/>
                <a:gd name="connsiteY28" fmla="*/ 123 h 142"/>
                <a:gd name="connsiteX29" fmla="*/ 0 w 133"/>
                <a:gd name="connsiteY29" fmla="*/ 119 h 142"/>
                <a:gd name="connsiteX30" fmla="*/ 0 w 133"/>
                <a:gd name="connsiteY30" fmla="*/ 117 h 142"/>
                <a:gd name="connsiteX31" fmla="*/ 0 w 133"/>
                <a:gd name="connsiteY31" fmla="*/ 109 h 142"/>
                <a:gd name="connsiteX32" fmla="*/ 0 w 133"/>
                <a:gd name="connsiteY32" fmla="*/ 102 h 142"/>
                <a:gd name="connsiteX33" fmla="*/ 0 w 133"/>
                <a:gd name="connsiteY33" fmla="*/ 90 h 142"/>
                <a:gd name="connsiteX34" fmla="*/ 0 w 133"/>
                <a:gd name="connsiteY34" fmla="*/ 81 h 142"/>
                <a:gd name="connsiteX35" fmla="*/ 0 w 133"/>
                <a:gd name="connsiteY35" fmla="*/ 71 h 142"/>
                <a:gd name="connsiteX36" fmla="*/ 2 w 133"/>
                <a:gd name="connsiteY36" fmla="*/ 62 h 142"/>
                <a:gd name="connsiteX37" fmla="*/ 2 w 133"/>
                <a:gd name="connsiteY37" fmla="*/ 52 h 142"/>
                <a:gd name="connsiteX38" fmla="*/ 4 w 133"/>
                <a:gd name="connsiteY38" fmla="*/ 45 h 142"/>
                <a:gd name="connsiteX39" fmla="*/ 6 w 133"/>
                <a:gd name="connsiteY39" fmla="*/ 37 h 142"/>
                <a:gd name="connsiteX40" fmla="*/ 8 w 133"/>
                <a:gd name="connsiteY40" fmla="*/ 31 h 142"/>
                <a:gd name="connsiteX41" fmla="*/ 14 w 133"/>
                <a:gd name="connsiteY41" fmla="*/ 24 h 142"/>
                <a:gd name="connsiteX42" fmla="*/ 17 w 133"/>
                <a:gd name="connsiteY42" fmla="*/ 22 h 142"/>
                <a:gd name="connsiteX43" fmla="*/ 61 w 133"/>
                <a:gd name="connsiteY43" fmla="*/ 2 h 142"/>
                <a:gd name="connsiteX44" fmla="*/ 112 w 133"/>
                <a:gd name="connsiteY44" fmla="*/ 11 h 142"/>
                <a:gd name="connsiteX45" fmla="*/ 133 w 133"/>
                <a:gd name="connsiteY45" fmla="*/ 37 h 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3" h="142">
                  <a:moveTo>
                    <a:pt x="133" y="37"/>
                  </a:moveTo>
                  <a:cubicBezTo>
                    <a:pt x="133" y="38"/>
                    <a:pt x="132" y="40"/>
                    <a:pt x="132" y="41"/>
                  </a:cubicBezTo>
                  <a:cubicBezTo>
                    <a:pt x="130" y="45"/>
                    <a:pt x="128" y="50"/>
                    <a:pt x="126" y="54"/>
                  </a:cubicBezTo>
                  <a:cubicBezTo>
                    <a:pt x="124" y="57"/>
                    <a:pt x="122" y="59"/>
                    <a:pt x="120" y="62"/>
                  </a:cubicBezTo>
                  <a:cubicBezTo>
                    <a:pt x="117" y="64"/>
                    <a:pt x="115" y="65"/>
                    <a:pt x="112" y="67"/>
                  </a:cubicBezTo>
                  <a:cubicBezTo>
                    <a:pt x="110" y="68"/>
                    <a:pt x="107" y="70"/>
                    <a:pt x="105" y="71"/>
                  </a:cubicBezTo>
                  <a:lnTo>
                    <a:pt x="97" y="79"/>
                  </a:lnTo>
                  <a:lnTo>
                    <a:pt x="88" y="79"/>
                  </a:lnTo>
                  <a:lnTo>
                    <a:pt x="86" y="79"/>
                  </a:lnTo>
                  <a:lnTo>
                    <a:pt x="84" y="79"/>
                  </a:lnTo>
                  <a:cubicBezTo>
                    <a:pt x="80" y="73"/>
                    <a:pt x="75" y="68"/>
                    <a:pt x="71" y="62"/>
                  </a:cubicBezTo>
                  <a:cubicBezTo>
                    <a:pt x="69" y="63"/>
                    <a:pt x="67" y="65"/>
                    <a:pt x="65" y="66"/>
                  </a:cubicBezTo>
                  <a:cubicBezTo>
                    <a:pt x="62" y="68"/>
                    <a:pt x="58" y="71"/>
                    <a:pt x="55" y="73"/>
                  </a:cubicBezTo>
                  <a:lnTo>
                    <a:pt x="52" y="79"/>
                  </a:lnTo>
                  <a:cubicBezTo>
                    <a:pt x="53" y="83"/>
                    <a:pt x="53" y="88"/>
                    <a:pt x="54" y="92"/>
                  </a:cubicBezTo>
                  <a:lnTo>
                    <a:pt x="50" y="96"/>
                  </a:lnTo>
                  <a:lnTo>
                    <a:pt x="50" y="104"/>
                  </a:lnTo>
                  <a:lnTo>
                    <a:pt x="50" y="113"/>
                  </a:lnTo>
                  <a:cubicBezTo>
                    <a:pt x="51" y="116"/>
                    <a:pt x="53" y="120"/>
                    <a:pt x="54" y="123"/>
                  </a:cubicBezTo>
                  <a:cubicBezTo>
                    <a:pt x="55" y="127"/>
                    <a:pt x="56" y="130"/>
                    <a:pt x="57" y="134"/>
                  </a:cubicBezTo>
                  <a:cubicBezTo>
                    <a:pt x="59" y="137"/>
                    <a:pt x="61" y="139"/>
                    <a:pt x="63" y="142"/>
                  </a:cubicBezTo>
                  <a:lnTo>
                    <a:pt x="59" y="142"/>
                  </a:lnTo>
                  <a:lnTo>
                    <a:pt x="52" y="142"/>
                  </a:lnTo>
                  <a:lnTo>
                    <a:pt x="40" y="142"/>
                  </a:lnTo>
                  <a:lnTo>
                    <a:pt x="31" y="142"/>
                  </a:lnTo>
                  <a:cubicBezTo>
                    <a:pt x="27" y="139"/>
                    <a:pt x="23" y="137"/>
                    <a:pt x="19" y="134"/>
                  </a:cubicBezTo>
                  <a:lnTo>
                    <a:pt x="10" y="128"/>
                  </a:lnTo>
                  <a:lnTo>
                    <a:pt x="4" y="125"/>
                  </a:lnTo>
                  <a:lnTo>
                    <a:pt x="2" y="123"/>
                  </a:lnTo>
                  <a:cubicBezTo>
                    <a:pt x="1" y="122"/>
                    <a:pt x="1" y="120"/>
                    <a:pt x="0" y="119"/>
                  </a:cubicBezTo>
                  <a:lnTo>
                    <a:pt x="0" y="117"/>
                  </a:lnTo>
                  <a:lnTo>
                    <a:pt x="0" y="109"/>
                  </a:lnTo>
                  <a:lnTo>
                    <a:pt x="0" y="102"/>
                  </a:lnTo>
                  <a:lnTo>
                    <a:pt x="0" y="90"/>
                  </a:lnTo>
                  <a:lnTo>
                    <a:pt x="0" y="81"/>
                  </a:lnTo>
                  <a:lnTo>
                    <a:pt x="0" y="71"/>
                  </a:lnTo>
                  <a:cubicBezTo>
                    <a:pt x="1" y="68"/>
                    <a:pt x="1" y="65"/>
                    <a:pt x="2" y="62"/>
                  </a:cubicBezTo>
                  <a:lnTo>
                    <a:pt x="2" y="52"/>
                  </a:lnTo>
                  <a:cubicBezTo>
                    <a:pt x="3" y="50"/>
                    <a:pt x="3" y="47"/>
                    <a:pt x="4" y="45"/>
                  </a:cubicBezTo>
                  <a:cubicBezTo>
                    <a:pt x="5" y="42"/>
                    <a:pt x="5" y="40"/>
                    <a:pt x="6" y="37"/>
                  </a:cubicBezTo>
                  <a:cubicBezTo>
                    <a:pt x="7" y="35"/>
                    <a:pt x="7" y="33"/>
                    <a:pt x="8" y="31"/>
                  </a:cubicBezTo>
                  <a:cubicBezTo>
                    <a:pt x="10" y="29"/>
                    <a:pt x="12" y="26"/>
                    <a:pt x="14" y="24"/>
                  </a:cubicBezTo>
                  <a:cubicBezTo>
                    <a:pt x="15" y="23"/>
                    <a:pt x="9" y="26"/>
                    <a:pt x="17" y="22"/>
                  </a:cubicBezTo>
                  <a:cubicBezTo>
                    <a:pt x="25" y="18"/>
                    <a:pt x="45" y="4"/>
                    <a:pt x="61" y="2"/>
                  </a:cubicBezTo>
                  <a:cubicBezTo>
                    <a:pt x="77" y="0"/>
                    <a:pt x="100" y="5"/>
                    <a:pt x="112" y="11"/>
                  </a:cubicBezTo>
                  <a:cubicBezTo>
                    <a:pt x="124" y="17"/>
                    <a:pt x="126" y="32"/>
                    <a:pt x="133" y="37"/>
                  </a:cubicBez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470"/>
            <p:cNvSpPr>
              <a:spLocks/>
            </p:cNvSpPr>
            <p:nvPr/>
          </p:nvSpPr>
          <p:spPr bwMode="auto">
            <a:xfrm>
              <a:off x="2497" y="2369"/>
              <a:ext cx="104" cy="123"/>
            </a:xfrm>
            <a:custGeom>
              <a:avLst/>
              <a:gdLst>
                <a:gd name="T0" fmla="*/ 27 w 163"/>
                <a:gd name="T1" fmla="*/ 34 h 194"/>
                <a:gd name="T2" fmla="*/ 42 w 163"/>
                <a:gd name="T3" fmla="*/ 4 h 194"/>
                <a:gd name="T4" fmla="*/ 45 w 163"/>
                <a:gd name="T5" fmla="*/ 0 h 194"/>
                <a:gd name="T6" fmla="*/ 97 w 163"/>
                <a:gd name="T7" fmla="*/ 4 h 194"/>
                <a:gd name="T8" fmla="*/ 104 w 163"/>
                <a:gd name="T9" fmla="*/ 8 h 194"/>
                <a:gd name="T10" fmla="*/ 65 w 163"/>
                <a:gd name="T11" fmla="*/ 119 h 194"/>
                <a:gd name="T12" fmla="*/ 54 w 163"/>
                <a:gd name="T13" fmla="*/ 123 h 194"/>
                <a:gd name="T14" fmla="*/ 0 w 163"/>
                <a:gd name="T15" fmla="*/ 94 h 194"/>
                <a:gd name="T16" fmla="*/ 27 w 163"/>
                <a:gd name="T17" fmla="*/ 34 h 194"/>
                <a:gd name="T18" fmla="*/ 27 w 163"/>
                <a:gd name="T19" fmla="*/ 34 h 1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3"/>
                <a:gd name="T31" fmla="*/ 0 h 194"/>
                <a:gd name="T32" fmla="*/ 163 w 163"/>
                <a:gd name="T33" fmla="*/ 194 h 1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3" h="194">
                  <a:moveTo>
                    <a:pt x="43" y="53"/>
                  </a:moveTo>
                  <a:lnTo>
                    <a:pt x="66" y="6"/>
                  </a:lnTo>
                  <a:lnTo>
                    <a:pt x="70" y="0"/>
                  </a:lnTo>
                  <a:lnTo>
                    <a:pt x="152" y="6"/>
                  </a:lnTo>
                  <a:lnTo>
                    <a:pt x="163" y="13"/>
                  </a:lnTo>
                  <a:lnTo>
                    <a:pt x="102" y="188"/>
                  </a:lnTo>
                  <a:lnTo>
                    <a:pt x="85" y="194"/>
                  </a:lnTo>
                  <a:lnTo>
                    <a:pt x="0" y="148"/>
                  </a:lnTo>
                  <a:lnTo>
                    <a:pt x="43" y="53"/>
                  </a:lnTo>
                  <a:close/>
                </a:path>
              </a:pathLst>
            </a:custGeom>
            <a:solidFill>
              <a:srgbClr val="875E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471"/>
            <p:cNvSpPr>
              <a:spLocks/>
            </p:cNvSpPr>
            <p:nvPr/>
          </p:nvSpPr>
          <p:spPr bwMode="auto">
            <a:xfrm>
              <a:off x="2502" y="2394"/>
              <a:ext cx="33" cy="43"/>
            </a:xfrm>
            <a:custGeom>
              <a:avLst/>
              <a:gdLst>
                <a:gd name="T0" fmla="*/ 0 w 52"/>
                <a:gd name="T1" fmla="*/ 34 h 68"/>
                <a:gd name="T2" fmla="*/ 8 w 52"/>
                <a:gd name="T3" fmla="*/ 25 h 68"/>
                <a:gd name="T4" fmla="*/ 10 w 52"/>
                <a:gd name="T5" fmla="*/ 13 h 68"/>
                <a:gd name="T6" fmla="*/ 21 w 52"/>
                <a:gd name="T7" fmla="*/ 4 h 68"/>
                <a:gd name="T8" fmla="*/ 33 w 52"/>
                <a:gd name="T9" fmla="*/ 0 h 68"/>
                <a:gd name="T10" fmla="*/ 33 w 52"/>
                <a:gd name="T11" fmla="*/ 4 h 68"/>
                <a:gd name="T12" fmla="*/ 24 w 52"/>
                <a:gd name="T13" fmla="*/ 13 h 68"/>
                <a:gd name="T14" fmla="*/ 16 w 52"/>
                <a:gd name="T15" fmla="*/ 27 h 68"/>
                <a:gd name="T16" fmla="*/ 8 w 52"/>
                <a:gd name="T17" fmla="*/ 43 h 68"/>
                <a:gd name="T18" fmla="*/ 0 w 52"/>
                <a:gd name="T19" fmla="*/ 34 h 68"/>
                <a:gd name="T20" fmla="*/ 0 w 52"/>
                <a:gd name="T21" fmla="*/ 34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2"/>
                <a:gd name="T34" fmla="*/ 0 h 68"/>
                <a:gd name="T35" fmla="*/ 52 w 52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2" h="68">
                  <a:moveTo>
                    <a:pt x="0" y="53"/>
                  </a:moveTo>
                  <a:lnTo>
                    <a:pt x="12" y="40"/>
                  </a:lnTo>
                  <a:lnTo>
                    <a:pt x="16" y="21"/>
                  </a:lnTo>
                  <a:lnTo>
                    <a:pt x="33" y="7"/>
                  </a:lnTo>
                  <a:lnTo>
                    <a:pt x="52" y="0"/>
                  </a:lnTo>
                  <a:lnTo>
                    <a:pt x="52" y="7"/>
                  </a:lnTo>
                  <a:lnTo>
                    <a:pt x="38" y="21"/>
                  </a:lnTo>
                  <a:lnTo>
                    <a:pt x="25" y="43"/>
                  </a:lnTo>
                  <a:lnTo>
                    <a:pt x="12" y="68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472"/>
            <p:cNvSpPr>
              <a:spLocks/>
            </p:cNvSpPr>
            <p:nvPr/>
          </p:nvSpPr>
          <p:spPr bwMode="auto">
            <a:xfrm>
              <a:off x="2506" y="2371"/>
              <a:ext cx="85" cy="107"/>
            </a:xfrm>
            <a:custGeom>
              <a:avLst/>
              <a:gdLst>
                <a:gd name="T0" fmla="*/ 37 w 135"/>
                <a:gd name="T1" fmla="*/ 0 h 169"/>
                <a:gd name="T2" fmla="*/ 85 w 135"/>
                <a:gd name="T3" fmla="*/ 4 h 169"/>
                <a:gd name="T4" fmla="*/ 84 w 135"/>
                <a:gd name="T5" fmla="*/ 4 h 169"/>
                <a:gd name="T6" fmla="*/ 81 w 135"/>
                <a:gd name="T7" fmla="*/ 8 h 169"/>
                <a:gd name="T8" fmla="*/ 79 w 135"/>
                <a:gd name="T9" fmla="*/ 13 h 169"/>
                <a:gd name="T10" fmla="*/ 77 w 135"/>
                <a:gd name="T11" fmla="*/ 20 h 169"/>
                <a:gd name="T12" fmla="*/ 73 w 135"/>
                <a:gd name="T13" fmla="*/ 26 h 169"/>
                <a:gd name="T14" fmla="*/ 69 w 135"/>
                <a:gd name="T15" fmla="*/ 35 h 169"/>
                <a:gd name="T16" fmla="*/ 66 w 135"/>
                <a:gd name="T17" fmla="*/ 42 h 169"/>
                <a:gd name="T18" fmla="*/ 65 w 135"/>
                <a:gd name="T19" fmla="*/ 50 h 169"/>
                <a:gd name="T20" fmla="*/ 61 w 135"/>
                <a:gd name="T21" fmla="*/ 56 h 169"/>
                <a:gd name="T22" fmla="*/ 60 w 135"/>
                <a:gd name="T23" fmla="*/ 61 h 169"/>
                <a:gd name="T24" fmla="*/ 57 w 135"/>
                <a:gd name="T25" fmla="*/ 67 h 169"/>
                <a:gd name="T26" fmla="*/ 57 w 135"/>
                <a:gd name="T27" fmla="*/ 72 h 169"/>
                <a:gd name="T28" fmla="*/ 55 w 135"/>
                <a:gd name="T29" fmla="*/ 82 h 169"/>
                <a:gd name="T30" fmla="*/ 55 w 135"/>
                <a:gd name="T31" fmla="*/ 89 h 169"/>
                <a:gd name="T32" fmla="*/ 52 w 135"/>
                <a:gd name="T33" fmla="*/ 96 h 169"/>
                <a:gd name="T34" fmla="*/ 50 w 135"/>
                <a:gd name="T35" fmla="*/ 102 h 169"/>
                <a:gd name="T36" fmla="*/ 48 w 135"/>
                <a:gd name="T37" fmla="*/ 106 h 169"/>
                <a:gd name="T38" fmla="*/ 48 w 135"/>
                <a:gd name="T39" fmla="*/ 107 h 169"/>
                <a:gd name="T40" fmla="*/ 0 w 135"/>
                <a:gd name="T41" fmla="*/ 86 h 169"/>
                <a:gd name="T42" fmla="*/ 1 w 135"/>
                <a:gd name="T43" fmla="*/ 83 h 169"/>
                <a:gd name="T44" fmla="*/ 6 w 135"/>
                <a:gd name="T45" fmla="*/ 78 h 169"/>
                <a:gd name="T46" fmla="*/ 7 w 135"/>
                <a:gd name="T47" fmla="*/ 73 h 169"/>
                <a:gd name="T48" fmla="*/ 11 w 135"/>
                <a:gd name="T49" fmla="*/ 70 h 169"/>
                <a:gd name="T50" fmla="*/ 13 w 135"/>
                <a:gd name="T51" fmla="*/ 63 h 169"/>
                <a:gd name="T52" fmla="*/ 17 w 135"/>
                <a:gd name="T53" fmla="*/ 59 h 169"/>
                <a:gd name="T54" fmla="*/ 19 w 135"/>
                <a:gd name="T55" fmla="*/ 51 h 169"/>
                <a:gd name="T56" fmla="*/ 21 w 135"/>
                <a:gd name="T57" fmla="*/ 46 h 169"/>
                <a:gd name="T58" fmla="*/ 24 w 135"/>
                <a:gd name="T59" fmla="*/ 38 h 169"/>
                <a:gd name="T60" fmla="*/ 25 w 135"/>
                <a:gd name="T61" fmla="*/ 32 h 169"/>
                <a:gd name="T62" fmla="*/ 26 w 135"/>
                <a:gd name="T63" fmla="*/ 26 h 169"/>
                <a:gd name="T64" fmla="*/ 29 w 135"/>
                <a:gd name="T65" fmla="*/ 20 h 169"/>
                <a:gd name="T66" fmla="*/ 30 w 135"/>
                <a:gd name="T67" fmla="*/ 14 h 169"/>
                <a:gd name="T68" fmla="*/ 31 w 135"/>
                <a:gd name="T69" fmla="*/ 12 h 169"/>
                <a:gd name="T70" fmla="*/ 33 w 135"/>
                <a:gd name="T71" fmla="*/ 4 h 169"/>
                <a:gd name="T72" fmla="*/ 36 w 135"/>
                <a:gd name="T73" fmla="*/ 1 h 169"/>
                <a:gd name="T74" fmla="*/ 36 w 135"/>
                <a:gd name="T75" fmla="*/ 0 h 169"/>
                <a:gd name="T76" fmla="*/ 37 w 135"/>
                <a:gd name="T77" fmla="*/ 0 h 169"/>
                <a:gd name="T78" fmla="*/ 37 w 135"/>
                <a:gd name="T79" fmla="*/ 0 h 16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5"/>
                <a:gd name="T121" fmla="*/ 0 h 169"/>
                <a:gd name="T122" fmla="*/ 135 w 135"/>
                <a:gd name="T123" fmla="*/ 169 h 16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5" h="169">
                  <a:moveTo>
                    <a:pt x="59" y="0"/>
                  </a:moveTo>
                  <a:lnTo>
                    <a:pt x="135" y="7"/>
                  </a:lnTo>
                  <a:lnTo>
                    <a:pt x="133" y="7"/>
                  </a:lnTo>
                  <a:lnTo>
                    <a:pt x="129" y="13"/>
                  </a:lnTo>
                  <a:lnTo>
                    <a:pt x="125" y="21"/>
                  </a:lnTo>
                  <a:lnTo>
                    <a:pt x="122" y="32"/>
                  </a:lnTo>
                  <a:lnTo>
                    <a:pt x="116" y="41"/>
                  </a:lnTo>
                  <a:lnTo>
                    <a:pt x="110" y="55"/>
                  </a:lnTo>
                  <a:lnTo>
                    <a:pt x="105" y="66"/>
                  </a:lnTo>
                  <a:lnTo>
                    <a:pt x="103" y="79"/>
                  </a:lnTo>
                  <a:lnTo>
                    <a:pt x="97" y="89"/>
                  </a:lnTo>
                  <a:lnTo>
                    <a:pt x="95" y="97"/>
                  </a:lnTo>
                  <a:lnTo>
                    <a:pt x="91" y="106"/>
                  </a:lnTo>
                  <a:lnTo>
                    <a:pt x="91" y="114"/>
                  </a:lnTo>
                  <a:lnTo>
                    <a:pt x="87" y="129"/>
                  </a:lnTo>
                  <a:lnTo>
                    <a:pt x="87" y="140"/>
                  </a:lnTo>
                  <a:lnTo>
                    <a:pt x="82" y="152"/>
                  </a:lnTo>
                  <a:lnTo>
                    <a:pt x="80" y="161"/>
                  </a:lnTo>
                  <a:lnTo>
                    <a:pt x="76" y="167"/>
                  </a:lnTo>
                  <a:lnTo>
                    <a:pt x="76" y="169"/>
                  </a:lnTo>
                  <a:lnTo>
                    <a:pt x="0" y="136"/>
                  </a:lnTo>
                  <a:lnTo>
                    <a:pt x="2" y="131"/>
                  </a:lnTo>
                  <a:lnTo>
                    <a:pt x="10" y="123"/>
                  </a:lnTo>
                  <a:lnTo>
                    <a:pt x="11" y="116"/>
                  </a:lnTo>
                  <a:lnTo>
                    <a:pt x="17" y="110"/>
                  </a:lnTo>
                  <a:lnTo>
                    <a:pt x="21" y="100"/>
                  </a:lnTo>
                  <a:lnTo>
                    <a:pt x="27" y="93"/>
                  </a:lnTo>
                  <a:lnTo>
                    <a:pt x="30" y="81"/>
                  </a:lnTo>
                  <a:lnTo>
                    <a:pt x="34" y="72"/>
                  </a:lnTo>
                  <a:lnTo>
                    <a:pt x="38" y="60"/>
                  </a:lnTo>
                  <a:lnTo>
                    <a:pt x="40" y="51"/>
                  </a:lnTo>
                  <a:lnTo>
                    <a:pt x="42" y="41"/>
                  </a:lnTo>
                  <a:lnTo>
                    <a:pt x="46" y="32"/>
                  </a:lnTo>
                  <a:lnTo>
                    <a:pt x="48" y="22"/>
                  </a:lnTo>
                  <a:lnTo>
                    <a:pt x="49" y="19"/>
                  </a:lnTo>
                  <a:lnTo>
                    <a:pt x="53" y="7"/>
                  </a:lnTo>
                  <a:lnTo>
                    <a:pt x="57" y="2"/>
                  </a:lnTo>
                  <a:lnTo>
                    <a:pt x="57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473"/>
            <p:cNvSpPr>
              <a:spLocks/>
            </p:cNvSpPr>
            <p:nvPr/>
          </p:nvSpPr>
          <p:spPr bwMode="auto">
            <a:xfrm>
              <a:off x="2344" y="2705"/>
              <a:ext cx="53" cy="134"/>
            </a:xfrm>
            <a:custGeom>
              <a:avLst/>
              <a:gdLst>
                <a:gd name="T0" fmla="*/ 53 w 86"/>
                <a:gd name="T1" fmla="*/ 0 h 211"/>
                <a:gd name="T2" fmla="*/ 52 w 86"/>
                <a:gd name="T3" fmla="*/ 1 h 211"/>
                <a:gd name="T4" fmla="*/ 51 w 86"/>
                <a:gd name="T5" fmla="*/ 5 h 211"/>
                <a:gd name="T6" fmla="*/ 48 w 86"/>
                <a:gd name="T7" fmla="*/ 11 h 211"/>
                <a:gd name="T8" fmla="*/ 48 w 86"/>
                <a:gd name="T9" fmla="*/ 20 h 211"/>
                <a:gd name="T10" fmla="*/ 45 w 86"/>
                <a:gd name="T11" fmla="*/ 29 h 211"/>
                <a:gd name="T12" fmla="*/ 44 w 86"/>
                <a:gd name="T13" fmla="*/ 39 h 211"/>
                <a:gd name="T14" fmla="*/ 40 w 86"/>
                <a:gd name="T15" fmla="*/ 48 h 211"/>
                <a:gd name="T16" fmla="*/ 39 w 86"/>
                <a:gd name="T17" fmla="*/ 59 h 211"/>
                <a:gd name="T18" fmla="*/ 35 w 86"/>
                <a:gd name="T19" fmla="*/ 68 h 211"/>
                <a:gd name="T20" fmla="*/ 31 w 86"/>
                <a:gd name="T21" fmla="*/ 75 h 211"/>
                <a:gd name="T22" fmla="*/ 27 w 86"/>
                <a:gd name="T23" fmla="*/ 82 h 211"/>
                <a:gd name="T24" fmla="*/ 25 w 86"/>
                <a:gd name="T25" fmla="*/ 90 h 211"/>
                <a:gd name="T26" fmla="*/ 22 w 86"/>
                <a:gd name="T27" fmla="*/ 95 h 211"/>
                <a:gd name="T28" fmla="*/ 19 w 86"/>
                <a:gd name="T29" fmla="*/ 102 h 211"/>
                <a:gd name="T30" fmla="*/ 18 w 86"/>
                <a:gd name="T31" fmla="*/ 106 h 211"/>
                <a:gd name="T32" fmla="*/ 18 w 86"/>
                <a:gd name="T33" fmla="*/ 111 h 211"/>
                <a:gd name="T34" fmla="*/ 19 w 86"/>
                <a:gd name="T35" fmla="*/ 118 h 211"/>
                <a:gd name="T36" fmla="*/ 25 w 86"/>
                <a:gd name="T37" fmla="*/ 127 h 211"/>
                <a:gd name="T38" fmla="*/ 28 w 86"/>
                <a:gd name="T39" fmla="*/ 131 h 211"/>
                <a:gd name="T40" fmla="*/ 31 w 86"/>
                <a:gd name="T41" fmla="*/ 134 h 211"/>
                <a:gd name="T42" fmla="*/ 0 w 86"/>
                <a:gd name="T43" fmla="*/ 127 h 211"/>
                <a:gd name="T44" fmla="*/ 5 w 86"/>
                <a:gd name="T45" fmla="*/ 109 h 211"/>
                <a:gd name="T46" fmla="*/ 5 w 86"/>
                <a:gd name="T47" fmla="*/ 106 h 211"/>
                <a:gd name="T48" fmla="*/ 5 w 86"/>
                <a:gd name="T49" fmla="*/ 103 h 211"/>
                <a:gd name="T50" fmla="*/ 4 w 86"/>
                <a:gd name="T51" fmla="*/ 97 h 211"/>
                <a:gd name="T52" fmla="*/ 4 w 86"/>
                <a:gd name="T53" fmla="*/ 90 h 211"/>
                <a:gd name="T54" fmla="*/ 4 w 86"/>
                <a:gd name="T55" fmla="*/ 80 h 211"/>
                <a:gd name="T56" fmla="*/ 4 w 86"/>
                <a:gd name="T57" fmla="*/ 71 h 211"/>
                <a:gd name="T58" fmla="*/ 4 w 86"/>
                <a:gd name="T59" fmla="*/ 63 h 211"/>
                <a:gd name="T60" fmla="*/ 5 w 86"/>
                <a:gd name="T61" fmla="*/ 53 h 211"/>
                <a:gd name="T62" fmla="*/ 5 w 86"/>
                <a:gd name="T63" fmla="*/ 44 h 211"/>
                <a:gd name="T64" fmla="*/ 7 w 86"/>
                <a:gd name="T65" fmla="*/ 36 h 211"/>
                <a:gd name="T66" fmla="*/ 10 w 86"/>
                <a:gd name="T67" fmla="*/ 29 h 211"/>
                <a:gd name="T68" fmla="*/ 12 w 86"/>
                <a:gd name="T69" fmla="*/ 23 h 211"/>
                <a:gd name="T70" fmla="*/ 14 w 86"/>
                <a:gd name="T71" fmla="*/ 18 h 211"/>
                <a:gd name="T72" fmla="*/ 15 w 86"/>
                <a:gd name="T73" fmla="*/ 15 h 211"/>
                <a:gd name="T74" fmla="*/ 17 w 86"/>
                <a:gd name="T75" fmla="*/ 12 h 211"/>
                <a:gd name="T76" fmla="*/ 18 w 86"/>
                <a:gd name="T77" fmla="*/ 12 h 211"/>
                <a:gd name="T78" fmla="*/ 53 w 86"/>
                <a:gd name="T79" fmla="*/ 0 h 211"/>
                <a:gd name="T80" fmla="*/ 53 w 86"/>
                <a:gd name="T81" fmla="*/ 0 h 21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6"/>
                <a:gd name="T124" fmla="*/ 0 h 211"/>
                <a:gd name="T125" fmla="*/ 86 w 86"/>
                <a:gd name="T126" fmla="*/ 211 h 21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6" h="211">
                  <a:moveTo>
                    <a:pt x="86" y="0"/>
                  </a:moveTo>
                  <a:lnTo>
                    <a:pt x="84" y="2"/>
                  </a:lnTo>
                  <a:lnTo>
                    <a:pt x="82" y="8"/>
                  </a:lnTo>
                  <a:lnTo>
                    <a:pt x="78" y="17"/>
                  </a:lnTo>
                  <a:lnTo>
                    <a:pt x="78" y="31"/>
                  </a:lnTo>
                  <a:lnTo>
                    <a:pt x="73" y="46"/>
                  </a:lnTo>
                  <a:lnTo>
                    <a:pt x="71" y="61"/>
                  </a:lnTo>
                  <a:lnTo>
                    <a:pt x="65" y="76"/>
                  </a:lnTo>
                  <a:lnTo>
                    <a:pt x="63" y="93"/>
                  </a:lnTo>
                  <a:lnTo>
                    <a:pt x="56" y="107"/>
                  </a:lnTo>
                  <a:lnTo>
                    <a:pt x="50" y="118"/>
                  </a:lnTo>
                  <a:lnTo>
                    <a:pt x="44" y="129"/>
                  </a:lnTo>
                  <a:lnTo>
                    <a:pt x="40" y="141"/>
                  </a:lnTo>
                  <a:lnTo>
                    <a:pt x="35" y="150"/>
                  </a:lnTo>
                  <a:lnTo>
                    <a:pt x="31" y="160"/>
                  </a:lnTo>
                  <a:lnTo>
                    <a:pt x="29" y="167"/>
                  </a:lnTo>
                  <a:lnTo>
                    <a:pt x="29" y="175"/>
                  </a:lnTo>
                  <a:lnTo>
                    <a:pt x="31" y="186"/>
                  </a:lnTo>
                  <a:lnTo>
                    <a:pt x="40" y="200"/>
                  </a:lnTo>
                  <a:lnTo>
                    <a:pt x="46" y="207"/>
                  </a:lnTo>
                  <a:lnTo>
                    <a:pt x="50" y="211"/>
                  </a:lnTo>
                  <a:lnTo>
                    <a:pt x="0" y="200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8" y="162"/>
                  </a:lnTo>
                  <a:lnTo>
                    <a:pt x="6" y="152"/>
                  </a:lnTo>
                  <a:lnTo>
                    <a:pt x="6" y="141"/>
                  </a:lnTo>
                  <a:lnTo>
                    <a:pt x="6" y="126"/>
                  </a:lnTo>
                  <a:lnTo>
                    <a:pt x="6" y="112"/>
                  </a:lnTo>
                  <a:lnTo>
                    <a:pt x="6" y="99"/>
                  </a:lnTo>
                  <a:lnTo>
                    <a:pt x="8" y="84"/>
                  </a:lnTo>
                  <a:lnTo>
                    <a:pt x="8" y="69"/>
                  </a:lnTo>
                  <a:lnTo>
                    <a:pt x="12" y="57"/>
                  </a:lnTo>
                  <a:lnTo>
                    <a:pt x="16" y="46"/>
                  </a:lnTo>
                  <a:lnTo>
                    <a:pt x="19" y="36"/>
                  </a:lnTo>
                  <a:lnTo>
                    <a:pt x="23" y="29"/>
                  </a:lnTo>
                  <a:lnTo>
                    <a:pt x="25" y="23"/>
                  </a:lnTo>
                  <a:lnTo>
                    <a:pt x="27" y="19"/>
                  </a:lnTo>
                  <a:lnTo>
                    <a:pt x="29" y="19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474"/>
            <p:cNvSpPr>
              <a:spLocks/>
            </p:cNvSpPr>
            <p:nvPr/>
          </p:nvSpPr>
          <p:spPr bwMode="auto">
            <a:xfrm>
              <a:off x="2445" y="2695"/>
              <a:ext cx="65" cy="130"/>
            </a:xfrm>
            <a:custGeom>
              <a:avLst/>
              <a:gdLst>
                <a:gd name="T0" fmla="*/ 17 w 103"/>
                <a:gd name="T1" fmla="*/ 0 h 207"/>
                <a:gd name="T2" fmla="*/ 18 w 103"/>
                <a:gd name="T3" fmla="*/ 5 h 207"/>
                <a:gd name="T4" fmla="*/ 20 w 103"/>
                <a:gd name="T5" fmla="*/ 8 h 207"/>
                <a:gd name="T6" fmla="*/ 23 w 103"/>
                <a:gd name="T7" fmla="*/ 17 h 207"/>
                <a:gd name="T8" fmla="*/ 27 w 103"/>
                <a:gd name="T9" fmla="*/ 24 h 207"/>
                <a:gd name="T10" fmla="*/ 30 w 103"/>
                <a:gd name="T11" fmla="*/ 32 h 207"/>
                <a:gd name="T12" fmla="*/ 32 w 103"/>
                <a:gd name="T13" fmla="*/ 42 h 207"/>
                <a:gd name="T14" fmla="*/ 36 w 103"/>
                <a:gd name="T15" fmla="*/ 51 h 207"/>
                <a:gd name="T16" fmla="*/ 37 w 103"/>
                <a:gd name="T17" fmla="*/ 60 h 207"/>
                <a:gd name="T18" fmla="*/ 38 w 103"/>
                <a:gd name="T19" fmla="*/ 68 h 207"/>
                <a:gd name="T20" fmla="*/ 40 w 103"/>
                <a:gd name="T21" fmla="*/ 77 h 207"/>
                <a:gd name="T22" fmla="*/ 41 w 103"/>
                <a:gd name="T23" fmla="*/ 85 h 207"/>
                <a:gd name="T24" fmla="*/ 41 w 103"/>
                <a:gd name="T25" fmla="*/ 92 h 207"/>
                <a:gd name="T26" fmla="*/ 44 w 103"/>
                <a:gd name="T27" fmla="*/ 99 h 207"/>
                <a:gd name="T28" fmla="*/ 44 w 103"/>
                <a:gd name="T29" fmla="*/ 104 h 207"/>
                <a:gd name="T30" fmla="*/ 47 w 103"/>
                <a:gd name="T31" fmla="*/ 110 h 207"/>
                <a:gd name="T32" fmla="*/ 52 w 103"/>
                <a:gd name="T33" fmla="*/ 118 h 207"/>
                <a:gd name="T34" fmla="*/ 57 w 103"/>
                <a:gd name="T35" fmla="*/ 123 h 207"/>
                <a:gd name="T36" fmla="*/ 62 w 103"/>
                <a:gd name="T37" fmla="*/ 126 h 207"/>
                <a:gd name="T38" fmla="*/ 65 w 103"/>
                <a:gd name="T39" fmla="*/ 127 h 207"/>
                <a:gd name="T40" fmla="*/ 28 w 103"/>
                <a:gd name="T41" fmla="*/ 130 h 207"/>
                <a:gd name="T42" fmla="*/ 28 w 103"/>
                <a:gd name="T43" fmla="*/ 127 h 207"/>
                <a:gd name="T44" fmla="*/ 28 w 103"/>
                <a:gd name="T45" fmla="*/ 126 h 207"/>
                <a:gd name="T46" fmla="*/ 27 w 103"/>
                <a:gd name="T47" fmla="*/ 118 h 207"/>
                <a:gd name="T48" fmla="*/ 25 w 103"/>
                <a:gd name="T49" fmla="*/ 110 h 207"/>
                <a:gd name="T50" fmla="*/ 23 w 103"/>
                <a:gd name="T51" fmla="*/ 104 h 207"/>
                <a:gd name="T52" fmla="*/ 20 w 103"/>
                <a:gd name="T53" fmla="*/ 98 h 207"/>
                <a:gd name="T54" fmla="*/ 17 w 103"/>
                <a:gd name="T55" fmla="*/ 90 h 207"/>
                <a:gd name="T56" fmla="*/ 13 w 103"/>
                <a:gd name="T57" fmla="*/ 84 h 207"/>
                <a:gd name="T58" fmla="*/ 9 w 103"/>
                <a:gd name="T59" fmla="*/ 75 h 207"/>
                <a:gd name="T60" fmla="*/ 6 w 103"/>
                <a:gd name="T61" fmla="*/ 68 h 207"/>
                <a:gd name="T62" fmla="*/ 3 w 103"/>
                <a:gd name="T63" fmla="*/ 60 h 207"/>
                <a:gd name="T64" fmla="*/ 3 w 103"/>
                <a:gd name="T65" fmla="*/ 54 h 207"/>
                <a:gd name="T66" fmla="*/ 0 w 103"/>
                <a:gd name="T67" fmla="*/ 46 h 207"/>
                <a:gd name="T68" fmla="*/ 1 w 103"/>
                <a:gd name="T69" fmla="*/ 41 h 207"/>
                <a:gd name="T70" fmla="*/ 1 w 103"/>
                <a:gd name="T71" fmla="*/ 35 h 207"/>
                <a:gd name="T72" fmla="*/ 3 w 103"/>
                <a:gd name="T73" fmla="*/ 31 h 207"/>
                <a:gd name="T74" fmla="*/ 5 w 103"/>
                <a:gd name="T75" fmla="*/ 24 h 207"/>
                <a:gd name="T76" fmla="*/ 7 w 103"/>
                <a:gd name="T77" fmla="*/ 23 h 207"/>
                <a:gd name="T78" fmla="*/ 17 w 103"/>
                <a:gd name="T79" fmla="*/ 0 h 207"/>
                <a:gd name="T80" fmla="*/ 17 w 103"/>
                <a:gd name="T81" fmla="*/ 0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3"/>
                <a:gd name="T124" fmla="*/ 0 h 207"/>
                <a:gd name="T125" fmla="*/ 103 w 103"/>
                <a:gd name="T126" fmla="*/ 207 h 20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3" h="207">
                  <a:moveTo>
                    <a:pt x="27" y="0"/>
                  </a:moveTo>
                  <a:lnTo>
                    <a:pt x="29" y="8"/>
                  </a:lnTo>
                  <a:lnTo>
                    <a:pt x="32" y="13"/>
                  </a:lnTo>
                  <a:lnTo>
                    <a:pt x="36" y="27"/>
                  </a:lnTo>
                  <a:lnTo>
                    <a:pt x="42" y="38"/>
                  </a:lnTo>
                  <a:lnTo>
                    <a:pt x="48" y="51"/>
                  </a:lnTo>
                  <a:lnTo>
                    <a:pt x="51" y="67"/>
                  </a:lnTo>
                  <a:lnTo>
                    <a:pt x="57" y="82"/>
                  </a:lnTo>
                  <a:lnTo>
                    <a:pt x="59" y="95"/>
                  </a:lnTo>
                  <a:lnTo>
                    <a:pt x="61" y="108"/>
                  </a:lnTo>
                  <a:lnTo>
                    <a:pt x="63" y="122"/>
                  </a:lnTo>
                  <a:lnTo>
                    <a:pt x="65" y="135"/>
                  </a:lnTo>
                  <a:lnTo>
                    <a:pt x="65" y="146"/>
                  </a:lnTo>
                  <a:lnTo>
                    <a:pt x="69" y="158"/>
                  </a:lnTo>
                  <a:lnTo>
                    <a:pt x="69" y="165"/>
                  </a:lnTo>
                  <a:lnTo>
                    <a:pt x="74" y="175"/>
                  </a:lnTo>
                  <a:lnTo>
                    <a:pt x="82" y="188"/>
                  </a:lnTo>
                  <a:lnTo>
                    <a:pt x="91" y="196"/>
                  </a:lnTo>
                  <a:lnTo>
                    <a:pt x="99" y="201"/>
                  </a:lnTo>
                  <a:lnTo>
                    <a:pt x="103" y="203"/>
                  </a:lnTo>
                  <a:lnTo>
                    <a:pt x="44" y="207"/>
                  </a:lnTo>
                  <a:lnTo>
                    <a:pt x="44" y="203"/>
                  </a:lnTo>
                  <a:lnTo>
                    <a:pt x="44" y="200"/>
                  </a:lnTo>
                  <a:lnTo>
                    <a:pt x="42" y="188"/>
                  </a:lnTo>
                  <a:lnTo>
                    <a:pt x="40" y="175"/>
                  </a:lnTo>
                  <a:lnTo>
                    <a:pt x="36" y="165"/>
                  </a:lnTo>
                  <a:lnTo>
                    <a:pt x="32" y="156"/>
                  </a:lnTo>
                  <a:lnTo>
                    <a:pt x="27" y="143"/>
                  </a:lnTo>
                  <a:lnTo>
                    <a:pt x="21" y="133"/>
                  </a:lnTo>
                  <a:lnTo>
                    <a:pt x="15" y="120"/>
                  </a:lnTo>
                  <a:lnTo>
                    <a:pt x="10" y="108"/>
                  </a:lnTo>
                  <a:lnTo>
                    <a:pt x="4" y="95"/>
                  </a:lnTo>
                  <a:lnTo>
                    <a:pt x="4" y="86"/>
                  </a:lnTo>
                  <a:lnTo>
                    <a:pt x="0" y="74"/>
                  </a:lnTo>
                  <a:lnTo>
                    <a:pt x="2" y="65"/>
                  </a:lnTo>
                  <a:lnTo>
                    <a:pt x="2" y="55"/>
                  </a:lnTo>
                  <a:lnTo>
                    <a:pt x="4" y="49"/>
                  </a:lnTo>
                  <a:lnTo>
                    <a:pt x="8" y="38"/>
                  </a:lnTo>
                  <a:lnTo>
                    <a:pt x="11" y="36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475"/>
            <p:cNvSpPr>
              <a:spLocks/>
            </p:cNvSpPr>
            <p:nvPr/>
          </p:nvSpPr>
          <p:spPr bwMode="auto">
            <a:xfrm>
              <a:off x="2349" y="2573"/>
              <a:ext cx="128" cy="155"/>
            </a:xfrm>
            <a:custGeom>
              <a:avLst/>
              <a:gdLst>
                <a:gd name="T0" fmla="*/ 114 w 201"/>
                <a:gd name="T1" fmla="*/ 38 h 243"/>
                <a:gd name="T2" fmla="*/ 128 w 201"/>
                <a:gd name="T3" fmla="*/ 144 h 243"/>
                <a:gd name="T4" fmla="*/ 127 w 201"/>
                <a:gd name="T5" fmla="*/ 145 h 243"/>
                <a:gd name="T6" fmla="*/ 124 w 201"/>
                <a:gd name="T7" fmla="*/ 149 h 243"/>
                <a:gd name="T8" fmla="*/ 118 w 201"/>
                <a:gd name="T9" fmla="*/ 151 h 243"/>
                <a:gd name="T10" fmla="*/ 113 w 201"/>
                <a:gd name="T11" fmla="*/ 152 h 243"/>
                <a:gd name="T12" fmla="*/ 104 w 201"/>
                <a:gd name="T13" fmla="*/ 154 h 243"/>
                <a:gd name="T14" fmla="*/ 93 w 201"/>
                <a:gd name="T15" fmla="*/ 155 h 243"/>
                <a:gd name="T16" fmla="*/ 80 w 201"/>
                <a:gd name="T17" fmla="*/ 155 h 243"/>
                <a:gd name="T18" fmla="*/ 66 w 201"/>
                <a:gd name="T19" fmla="*/ 155 h 243"/>
                <a:gd name="T20" fmla="*/ 50 w 201"/>
                <a:gd name="T21" fmla="*/ 152 h 243"/>
                <a:gd name="T22" fmla="*/ 35 w 201"/>
                <a:gd name="T23" fmla="*/ 152 h 243"/>
                <a:gd name="T24" fmla="*/ 20 w 201"/>
                <a:gd name="T25" fmla="*/ 149 h 243"/>
                <a:gd name="T26" fmla="*/ 10 w 201"/>
                <a:gd name="T27" fmla="*/ 148 h 243"/>
                <a:gd name="T28" fmla="*/ 3 w 201"/>
                <a:gd name="T29" fmla="*/ 147 h 243"/>
                <a:gd name="T30" fmla="*/ 0 w 201"/>
                <a:gd name="T31" fmla="*/ 147 h 243"/>
                <a:gd name="T32" fmla="*/ 0 w 201"/>
                <a:gd name="T33" fmla="*/ 145 h 243"/>
                <a:gd name="T34" fmla="*/ 1 w 201"/>
                <a:gd name="T35" fmla="*/ 142 h 243"/>
                <a:gd name="T36" fmla="*/ 3 w 201"/>
                <a:gd name="T37" fmla="*/ 136 h 243"/>
                <a:gd name="T38" fmla="*/ 4 w 201"/>
                <a:gd name="T39" fmla="*/ 131 h 243"/>
                <a:gd name="T40" fmla="*/ 6 w 201"/>
                <a:gd name="T41" fmla="*/ 124 h 243"/>
                <a:gd name="T42" fmla="*/ 8 w 201"/>
                <a:gd name="T43" fmla="*/ 115 h 243"/>
                <a:gd name="T44" fmla="*/ 10 w 201"/>
                <a:gd name="T45" fmla="*/ 108 h 243"/>
                <a:gd name="T46" fmla="*/ 12 w 201"/>
                <a:gd name="T47" fmla="*/ 101 h 243"/>
                <a:gd name="T48" fmla="*/ 13 w 201"/>
                <a:gd name="T49" fmla="*/ 93 h 243"/>
                <a:gd name="T50" fmla="*/ 13 w 201"/>
                <a:gd name="T51" fmla="*/ 87 h 243"/>
                <a:gd name="T52" fmla="*/ 15 w 201"/>
                <a:gd name="T53" fmla="*/ 80 h 243"/>
                <a:gd name="T54" fmla="*/ 17 w 201"/>
                <a:gd name="T55" fmla="*/ 75 h 243"/>
                <a:gd name="T56" fmla="*/ 17 w 201"/>
                <a:gd name="T57" fmla="*/ 68 h 243"/>
                <a:gd name="T58" fmla="*/ 18 w 201"/>
                <a:gd name="T59" fmla="*/ 62 h 243"/>
                <a:gd name="T60" fmla="*/ 19 w 201"/>
                <a:gd name="T61" fmla="*/ 54 h 243"/>
                <a:gd name="T62" fmla="*/ 19 w 201"/>
                <a:gd name="T63" fmla="*/ 48 h 243"/>
                <a:gd name="T64" fmla="*/ 19 w 201"/>
                <a:gd name="T65" fmla="*/ 40 h 243"/>
                <a:gd name="T66" fmla="*/ 19 w 201"/>
                <a:gd name="T67" fmla="*/ 30 h 243"/>
                <a:gd name="T68" fmla="*/ 19 w 201"/>
                <a:gd name="T69" fmla="*/ 22 h 243"/>
                <a:gd name="T70" fmla="*/ 23 w 201"/>
                <a:gd name="T71" fmla="*/ 15 h 243"/>
                <a:gd name="T72" fmla="*/ 24 w 201"/>
                <a:gd name="T73" fmla="*/ 7 h 243"/>
                <a:gd name="T74" fmla="*/ 29 w 201"/>
                <a:gd name="T75" fmla="*/ 4 h 243"/>
                <a:gd name="T76" fmla="*/ 34 w 201"/>
                <a:gd name="T77" fmla="*/ 0 h 243"/>
                <a:gd name="T78" fmla="*/ 43 w 201"/>
                <a:gd name="T79" fmla="*/ 0 h 243"/>
                <a:gd name="T80" fmla="*/ 52 w 201"/>
                <a:gd name="T81" fmla="*/ 1 h 243"/>
                <a:gd name="T82" fmla="*/ 63 w 201"/>
                <a:gd name="T83" fmla="*/ 6 h 243"/>
                <a:gd name="T84" fmla="*/ 75 w 201"/>
                <a:gd name="T85" fmla="*/ 12 h 243"/>
                <a:gd name="T86" fmla="*/ 87 w 201"/>
                <a:gd name="T87" fmla="*/ 19 h 243"/>
                <a:gd name="T88" fmla="*/ 97 w 201"/>
                <a:gd name="T89" fmla="*/ 26 h 243"/>
                <a:gd name="T90" fmla="*/ 105 w 201"/>
                <a:gd name="T91" fmla="*/ 31 h 243"/>
                <a:gd name="T92" fmla="*/ 111 w 201"/>
                <a:gd name="T93" fmla="*/ 35 h 243"/>
                <a:gd name="T94" fmla="*/ 114 w 201"/>
                <a:gd name="T95" fmla="*/ 38 h 243"/>
                <a:gd name="T96" fmla="*/ 114 w 201"/>
                <a:gd name="T97" fmla="*/ 38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1"/>
                <a:gd name="T148" fmla="*/ 0 h 243"/>
                <a:gd name="T149" fmla="*/ 201 w 201"/>
                <a:gd name="T150" fmla="*/ 243 h 24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1" h="243">
                  <a:moveTo>
                    <a:pt x="179" y="59"/>
                  </a:moveTo>
                  <a:lnTo>
                    <a:pt x="201" y="226"/>
                  </a:lnTo>
                  <a:lnTo>
                    <a:pt x="200" y="228"/>
                  </a:lnTo>
                  <a:lnTo>
                    <a:pt x="194" y="234"/>
                  </a:lnTo>
                  <a:lnTo>
                    <a:pt x="186" y="236"/>
                  </a:lnTo>
                  <a:lnTo>
                    <a:pt x="177" y="239"/>
                  </a:lnTo>
                  <a:lnTo>
                    <a:pt x="163" y="241"/>
                  </a:lnTo>
                  <a:lnTo>
                    <a:pt x="146" y="243"/>
                  </a:lnTo>
                  <a:lnTo>
                    <a:pt x="125" y="243"/>
                  </a:lnTo>
                  <a:lnTo>
                    <a:pt x="103" y="243"/>
                  </a:lnTo>
                  <a:lnTo>
                    <a:pt x="78" y="239"/>
                  </a:lnTo>
                  <a:lnTo>
                    <a:pt x="55" y="238"/>
                  </a:lnTo>
                  <a:lnTo>
                    <a:pt x="32" y="234"/>
                  </a:lnTo>
                  <a:lnTo>
                    <a:pt x="15" y="232"/>
                  </a:lnTo>
                  <a:lnTo>
                    <a:pt x="4" y="230"/>
                  </a:lnTo>
                  <a:lnTo>
                    <a:pt x="0" y="230"/>
                  </a:lnTo>
                  <a:lnTo>
                    <a:pt x="0" y="228"/>
                  </a:lnTo>
                  <a:lnTo>
                    <a:pt x="2" y="222"/>
                  </a:lnTo>
                  <a:lnTo>
                    <a:pt x="4" y="213"/>
                  </a:lnTo>
                  <a:lnTo>
                    <a:pt x="6" y="205"/>
                  </a:lnTo>
                  <a:lnTo>
                    <a:pt x="9" y="194"/>
                  </a:lnTo>
                  <a:lnTo>
                    <a:pt x="13" y="181"/>
                  </a:lnTo>
                  <a:lnTo>
                    <a:pt x="15" y="169"/>
                  </a:lnTo>
                  <a:lnTo>
                    <a:pt x="19" y="158"/>
                  </a:lnTo>
                  <a:lnTo>
                    <a:pt x="21" y="146"/>
                  </a:lnTo>
                  <a:lnTo>
                    <a:pt x="21" y="137"/>
                  </a:lnTo>
                  <a:lnTo>
                    <a:pt x="23" y="125"/>
                  </a:lnTo>
                  <a:lnTo>
                    <a:pt x="27" y="118"/>
                  </a:lnTo>
                  <a:lnTo>
                    <a:pt x="27" y="106"/>
                  </a:lnTo>
                  <a:lnTo>
                    <a:pt x="28" y="97"/>
                  </a:lnTo>
                  <a:lnTo>
                    <a:pt x="30" y="85"/>
                  </a:lnTo>
                  <a:lnTo>
                    <a:pt x="30" y="76"/>
                  </a:lnTo>
                  <a:lnTo>
                    <a:pt x="30" y="63"/>
                  </a:lnTo>
                  <a:lnTo>
                    <a:pt x="30" y="47"/>
                  </a:lnTo>
                  <a:lnTo>
                    <a:pt x="30" y="34"/>
                  </a:lnTo>
                  <a:lnTo>
                    <a:pt x="36" y="23"/>
                  </a:lnTo>
                  <a:lnTo>
                    <a:pt x="38" y="11"/>
                  </a:lnTo>
                  <a:lnTo>
                    <a:pt x="46" y="6"/>
                  </a:lnTo>
                  <a:lnTo>
                    <a:pt x="53" y="0"/>
                  </a:lnTo>
                  <a:lnTo>
                    <a:pt x="68" y="0"/>
                  </a:lnTo>
                  <a:lnTo>
                    <a:pt x="82" y="2"/>
                  </a:lnTo>
                  <a:lnTo>
                    <a:pt x="99" y="9"/>
                  </a:lnTo>
                  <a:lnTo>
                    <a:pt x="118" y="19"/>
                  </a:lnTo>
                  <a:lnTo>
                    <a:pt x="137" y="30"/>
                  </a:lnTo>
                  <a:lnTo>
                    <a:pt x="152" y="40"/>
                  </a:lnTo>
                  <a:lnTo>
                    <a:pt x="165" y="49"/>
                  </a:lnTo>
                  <a:lnTo>
                    <a:pt x="175" y="55"/>
                  </a:lnTo>
                  <a:lnTo>
                    <a:pt x="179" y="5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476"/>
            <p:cNvSpPr>
              <a:spLocks/>
            </p:cNvSpPr>
            <p:nvPr/>
          </p:nvSpPr>
          <p:spPr bwMode="auto">
            <a:xfrm>
              <a:off x="2339" y="2824"/>
              <a:ext cx="64" cy="26"/>
            </a:xfrm>
            <a:custGeom>
              <a:avLst/>
              <a:gdLst>
                <a:gd name="T0" fmla="*/ 4 w 102"/>
                <a:gd name="T1" fmla="*/ 0 h 40"/>
                <a:gd name="T2" fmla="*/ 19 w 102"/>
                <a:gd name="T3" fmla="*/ 7 h 40"/>
                <a:gd name="T4" fmla="*/ 25 w 102"/>
                <a:gd name="T5" fmla="*/ 1 h 40"/>
                <a:gd name="T6" fmla="*/ 28 w 102"/>
                <a:gd name="T7" fmla="*/ 4 h 40"/>
                <a:gd name="T8" fmla="*/ 32 w 102"/>
                <a:gd name="T9" fmla="*/ 7 h 40"/>
                <a:gd name="T10" fmla="*/ 40 w 102"/>
                <a:gd name="T11" fmla="*/ 10 h 40"/>
                <a:gd name="T12" fmla="*/ 45 w 102"/>
                <a:gd name="T13" fmla="*/ 11 h 40"/>
                <a:gd name="T14" fmla="*/ 52 w 102"/>
                <a:gd name="T15" fmla="*/ 15 h 40"/>
                <a:gd name="T16" fmla="*/ 58 w 102"/>
                <a:gd name="T17" fmla="*/ 15 h 40"/>
                <a:gd name="T18" fmla="*/ 61 w 102"/>
                <a:gd name="T19" fmla="*/ 16 h 40"/>
                <a:gd name="T20" fmla="*/ 64 w 102"/>
                <a:gd name="T21" fmla="*/ 25 h 40"/>
                <a:gd name="T22" fmla="*/ 62 w 102"/>
                <a:gd name="T23" fmla="*/ 25 h 40"/>
                <a:gd name="T24" fmla="*/ 57 w 102"/>
                <a:gd name="T25" fmla="*/ 25 h 40"/>
                <a:gd name="T26" fmla="*/ 53 w 102"/>
                <a:gd name="T27" fmla="*/ 25 h 40"/>
                <a:gd name="T28" fmla="*/ 49 w 102"/>
                <a:gd name="T29" fmla="*/ 25 h 40"/>
                <a:gd name="T30" fmla="*/ 44 w 102"/>
                <a:gd name="T31" fmla="*/ 25 h 40"/>
                <a:gd name="T32" fmla="*/ 40 w 102"/>
                <a:gd name="T33" fmla="*/ 26 h 40"/>
                <a:gd name="T34" fmla="*/ 33 w 102"/>
                <a:gd name="T35" fmla="*/ 25 h 40"/>
                <a:gd name="T36" fmla="*/ 26 w 102"/>
                <a:gd name="T37" fmla="*/ 23 h 40"/>
                <a:gd name="T38" fmla="*/ 19 w 102"/>
                <a:gd name="T39" fmla="*/ 23 h 40"/>
                <a:gd name="T40" fmla="*/ 14 w 102"/>
                <a:gd name="T41" fmla="*/ 21 h 40"/>
                <a:gd name="T42" fmla="*/ 7 w 102"/>
                <a:gd name="T43" fmla="*/ 20 h 40"/>
                <a:gd name="T44" fmla="*/ 4 w 102"/>
                <a:gd name="T45" fmla="*/ 20 h 40"/>
                <a:gd name="T46" fmla="*/ 0 w 102"/>
                <a:gd name="T47" fmla="*/ 20 h 40"/>
                <a:gd name="T48" fmla="*/ 0 w 102"/>
                <a:gd name="T49" fmla="*/ 15 h 40"/>
                <a:gd name="T50" fmla="*/ 4 w 102"/>
                <a:gd name="T51" fmla="*/ 0 h 40"/>
                <a:gd name="T52" fmla="*/ 4 w 102"/>
                <a:gd name="T53" fmla="*/ 0 h 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2"/>
                <a:gd name="T82" fmla="*/ 0 h 40"/>
                <a:gd name="T83" fmla="*/ 102 w 102"/>
                <a:gd name="T84" fmla="*/ 40 h 4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2" h="40">
                  <a:moveTo>
                    <a:pt x="7" y="0"/>
                  </a:moveTo>
                  <a:lnTo>
                    <a:pt x="30" y="10"/>
                  </a:lnTo>
                  <a:lnTo>
                    <a:pt x="40" y="2"/>
                  </a:lnTo>
                  <a:lnTo>
                    <a:pt x="45" y="6"/>
                  </a:lnTo>
                  <a:lnTo>
                    <a:pt x="51" y="10"/>
                  </a:lnTo>
                  <a:lnTo>
                    <a:pt x="63" y="15"/>
                  </a:lnTo>
                  <a:lnTo>
                    <a:pt x="72" y="17"/>
                  </a:lnTo>
                  <a:lnTo>
                    <a:pt x="83" y="23"/>
                  </a:lnTo>
                  <a:lnTo>
                    <a:pt x="93" y="23"/>
                  </a:lnTo>
                  <a:lnTo>
                    <a:pt x="97" y="25"/>
                  </a:lnTo>
                  <a:lnTo>
                    <a:pt x="102" y="38"/>
                  </a:lnTo>
                  <a:lnTo>
                    <a:pt x="99" y="38"/>
                  </a:lnTo>
                  <a:lnTo>
                    <a:pt x="91" y="38"/>
                  </a:lnTo>
                  <a:lnTo>
                    <a:pt x="85" y="38"/>
                  </a:lnTo>
                  <a:lnTo>
                    <a:pt x="78" y="38"/>
                  </a:lnTo>
                  <a:lnTo>
                    <a:pt x="70" y="38"/>
                  </a:lnTo>
                  <a:lnTo>
                    <a:pt x="63" y="40"/>
                  </a:lnTo>
                  <a:lnTo>
                    <a:pt x="53" y="38"/>
                  </a:lnTo>
                  <a:lnTo>
                    <a:pt x="42" y="36"/>
                  </a:lnTo>
                  <a:lnTo>
                    <a:pt x="30" y="35"/>
                  </a:lnTo>
                  <a:lnTo>
                    <a:pt x="23" y="33"/>
                  </a:lnTo>
                  <a:lnTo>
                    <a:pt x="11" y="31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9C78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477"/>
            <p:cNvSpPr>
              <a:spLocks/>
            </p:cNvSpPr>
            <p:nvPr/>
          </p:nvSpPr>
          <p:spPr bwMode="auto">
            <a:xfrm>
              <a:off x="2464" y="2814"/>
              <a:ext cx="68" cy="25"/>
            </a:xfrm>
            <a:custGeom>
              <a:avLst/>
              <a:gdLst>
                <a:gd name="T0" fmla="*/ 11 w 107"/>
                <a:gd name="T1" fmla="*/ 5 h 40"/>
                <a:gd name="T2" fmla="*/ 24 w 107"/>
                <a:gd name="T3" fmla="*/ 9 h 40"/>
                <a:gd name="T4" fmla="*/ 32 w 107"/>
                <a:gd name="T5" fmla="*/ 0 h 40"/>
                <a:gd name="T6" fmla="*/ 46 w 107"/>
                <a:gd name="T7" fmla="*/ 6 h 40"/>
                <a:gd name="T8" fmla="*/ 68 w 107"/>
                <a:gd name="T9" fmla="*/ 14 h 40"/>
                <a:gd name="T10" fmla="*/ 68 w 107"/>
                <a:gd name="T11" fmla="*/ 20 h 40"/>
                <a:gd name="T12" fmla="*/ 34 w 107"/>
                <a:gd name="T13" fmla="*/ 25 h 40"/>
                <a:gd name="T14" fmla="*/ 20 w 107"/>
                <a:gd name="T15" fmla="*/ 23 h 40"/>
                <a:gd name="T16" fmla="*/ 0 w 107"/>
                <a:gd name="T17" fmla="*/ 20 h 40"/>
                <a:gd name="T18" fmla="*/ 5 w 107"/>
                <a:gd name="T19" fmla="*/ 9 h 40"/>
                <a:gd name="T20" fmla="*/ 11 w 107"/>
                <a:gd name="T21" fmla="*/ 5 h 40"/>
                <a:gd name="T22" fmla="*/ 11 w 107"/>
                <a:gd name="T23" fmla="*/ 5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7"/>
                <a:gd name="T37" fmla="*/ 0 h 40"/>
                <a:gd name="T38" fmla="*/ 107 w 107"/>
                <a:gd name="T39" fmla="*/ 40 h 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7" h="40">
                  <a:moveTo>
                    <a:pt x="18" y="8"/>
                  </a:moveTo>
                  <a:lnTo>
                    <a:pt x="37" y="15"/>
                  </a:lnTo>
                  <a:lnTo>
                    <a:pt x="50" y="0"/>
                  </a:lnTo>
                  <a:lnTo>
                    <a:pt x="73" y="10"/>
                  </a:lnTo>
                  <a:lnTo>
                    <a:pt x="107" y="23"/>
                  </a:lnTo>
                  <a:lnTo>
                    <a:pt x="107" y="32"/>
                  </a:lnTo>
                  <a:lnTo>
                    <a:pt x="54" y="40"/>
                  </a:lnTo>
                  <a:lnTo>
                    <a:pt x="31" y="36"/>
                  </a:lnTo>
                  <a:lnTo>
                    <a:pt x="0" y="32"/>
                  </a:lnTo>
                  <a:lnTo>
                    <a:pt x="8" y="15"/>
                  </a:lnTo>
                  <a:lnTo>
                    <a:pt x="18" y="8"/>
                  </a:lnTo>
                  <a:close/>
                </a:path>
              </a:pathLst>
            </a:custGeom>
            <a:solidFill>
              <a:srgbClr val="9C78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478"/>
            <p:cNvSpPr>
              <a:spLocks/>
            </p:cNvSpPr>
            <p:nvPr/>
          </p:nvSpPr>
          <p:spPr bwMode="auto">
            <a:xfrm>
              <a:off x="2410" y="2394"/>
              <a:ext cx="100" cy="91"/>
            </a:xfrm>
            <a:custGeom>
              <a:avLst/>
              <a:gdLst>
                <a:gd name="T0" fmla="*/ 25 w 158"/>
                <a:gd name="T1" fmla="*/ 12 h 144"/>
                <a:gd name="T2" fmla="*/ 28 w 158"/>
                <a:gd name="T3" fmla="*/ 3 h 144"/>
                <a:gd name="T4" fmla="*/ 28 w 158"/>
                <a:gd name="T5" fmla="*/ 3 h 144"/>
                <a:gd name="T6" fmla="*/ 30 w 158"/>
                <a:gd name="T7" fmla="*/ 7 h 144"/>
                <a:gd name="T8" fmla="*/ 32 w 158"/>
                <a:gd name="T9" fmla="*/ 12 h 144"/>
                <a:gd name="T10" fmla="*/ 37 w 158"/>
                <a:gd name="T11" fmla="*/ 19 h 144"/>
                <a:gd name="T12" fmla="*/ 41 w 158"/>
                <a:gd name="T13" fmla="*/ 25 h 144"/>
                <a:gd name="T14" fmla="*/ 44 w 158"/>
                <a:gd name="T15" fmla="*/ 33 h 144"/>
                <a:gd name="T16" fmla="*/ 48 w 158"/>
                <a:gd name="T17" fmla="*/ 39 h 144"/>
                <a:gd name="T18" fmla="*/ 52 w 158"/>
                <a:gd name="T19" fmla="*/ 44 h 144"/>
                <a:gd name="T20" fmla="*/ 54 w 158"/>
                <a:gd name="T21" fmla="*/ 49 h 144"/>
                <a:gd name="T22" fmla="*/ 55 w 158"/>
                <a:gd name="T23" fmla="*/ 51 h 144"/>
                <a:gd name="T24" fmla="*/ 56 w 158"/>
                <a:gd name="T25" fmla="*/ 51 h 144"/>
                <a:gd name="T26" fmla="*/ 92 w 158"/>
                <a:gd name="T27" fmla="*/ 31 h 144"/>
                <a:gd name="T28" fmla="*/ 100 w 158"/>
                <a:gd name="T29" fmla="*/ 44 h 144"/>
                <a:gd name="T30" fmla="*/ 91 w 158"/>
                <a:gd name="T31" fmla="*/ 60 h 144"/>
                <a:gd name="T32" fmla="*/ 48 w 158"/>
                <a:gd name="T33" fmla="*/ 91 h 144"/>
                <a:gd name="T34" fmla="*/ 0 w 158"/>
                <a:gd name="T35" fmla="*/ 0 h 144"/>
                <a:gd name="T36" fmla="*/ 25 w 158"/>
                <a:gd name="T37" fmla="*/ 12 h 144"/>
                <a:gd name="T38" fmla="*/ 25 w 158"/>
                <a:gd name="T39" fmla="*/ 12 h 14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8"/>
                <a:gd name="T61" fmla="*/ 0 h 144"/>
                <a:gd name="T62" fmla="*/ 158 w 158"/>
                <a:gd name="T63" fmla="*/ 144 h 14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8" h="144">
                  <a:moveTo>
                    <a:pt x="40" y="19"/>
                  </a:moveTo>
                  <a:lnTo>
                    <a:pt x="44" y="4"/>
                  </a:lnTo>
                  <a:lnTo>
                    <a:pt x="44" y="5"/>
                  </a:lnTo>
                  <a:lnTo>
                    <a:pt x="47" y="11"/>
                  </a:lnTo>
                  <a:lnTo>
                    <a:pt x="51" y="19"/>
                  </a:lnTo>
                  <a:lnTo>
                    <a:pt x="59" y="30"/>
                  </a:lnTo>
                  <a:lnTo>
                    <a:pt x="65" y="40"/>
                  </a:lnTo>
                  <a:lnTo>
                    <a:pt x="70" y="53"/>
                  </a:lnTo>
                  <a:lnTo>
                    <a:pt x="76" y="61"/>
                  </a:lnTo>
                  <a:lnTo>
                    <a:pt x="82" y="70"/>
                  </a:lnTo>
                  <a:lnTo>
                    <a:pt x="85" y="78"/>
                  </a:lnTo>
                  <a:lnTo>
                    <a:pt x="87" y="80"/>
                  </a:lnTo>
                  <a:lnTo>
                    <a:pt x="89" y="80"/>
                  </a:lnTo>
                  <a:lnTo>
                    <a:pt x="146" y="49"/>
                  </a:lnTo>
                  <a:lnTo>
                    <a:pt x="158" y="70"/>
                  </a:lnTo>
                  <a:lnTo>
                    <a:pt x="143" y="95"/>
                  </a:lnTo>
                  <a:lnTo>
                    <a:pt x="76" y="144"/>
                  </a:lnTo>
                  <a:lnTo>
                    <a:pt x="0" y="0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479"/>
            <p:cNvSpPr>
              <a:spLocks/>
            </p:cNvSpPr>
            <p:nvPr/>
          </p:nvSpPr>
          <p:spPr bwMode="auto">
            <a:xfrm>
              <a:off x="2364" y="2381"/>
              <a:ext cx="163" cy="264"/>
            </a:xfrm>
            <a:custGeom>
              <a:avLst/>
              <a:gdLst>
                <a:gd name="T0" fmla="*/ 43 w 256"/>
                <a:gd name="T1" fmla="*/ 0 h 416"/>
                <a:gd name="T2" fmla="*/ 35 w 256"/>
                <a:gd name="T3" fmla="*/ 6 h 416"/>
                <a:gd name="T4" fmla="*/ 24 w 256"/>
                <a:gd name="T5" fmla="*/ 19 h 416"/>
                <a:gd name="T6" fmla="*/ 15 w 256"/>
                <a:gd name="T7" fmla="*/ 36 h 416"/>
                <a:gd name="T8" fmla="*/ 8 w 256"/>
                <a:gd name="T9" fmla="*/ 55 h 416"/>
                <a:gd name="T10" fmla="*/ 11 w 256"/>
                <a:gd name="T11" fmla="*/ 72 h 416"/>
                <a:gd name="T12" fmla="*/ 17 w 256"/>
                <a:gd name="T13" fmla="*/ 91 h 416"/>
                <a:gd name="T14" fmla="*/ 23 w 256"/>
                <a:gd name="T15" fmla="*/ 109 h 416"/>
                <a:gd name="T16" fmla="*/ 27 w 256"/>
                <a:gd name="T17" fmla="*/ 124 h 416"/>
                <a:gd name="T18" fmla="*/ 27 w 256"/>
                <a:gd name="T19" fmla="*/ 138 h 416"/>
                <a:gd name="T20" fmla="*/ 25 w 256"/>
                <a:gd name="T21" fmla="*/ 150 h 416"/>
                <a:gd name="T22" fmla="*/ 24 w 256"/>
                <a:gd name="T23" fmla="*/ 161 h 416"/>
                <a:gd name="T24" fmla="*/ 19 w 256"/>
                <a:gd name="T25" fmla="*/ 176 h 416"/>
                <a:gd name="T26" fmla="*/ 12 w 256"/>
                <a:gd name="T27" fmla="*/ 192 h 416"/>
                <a:gd name="T28" fmla="*/ 8 w 256"/>
                <a:gd name="T29" fmla="*/ 202 h 416"/>
                <a:gd name="T30" fmla="*/ 4 w 256"/>
                <a:gd name="T31" fmla="*/ 216 h 416"/>
                <a:gd name="T32" fmla="*/ 3 w 256"/>
                <a:gd name="T33" fmla="*/ 227 h 416"/>
                <a:gd name="T34" fmla="*/ 0 w 256"/>
                <a:gd name="T35" fmla="*/ 242 h 416"/>
                <a:gd name="T36" fmla="*/ 1 w 256"/>
                <a:gd name="T37" fmla="*/ 246 h 416"/>
                <a:gd name="T38" fmla="*/ 10 w 256"/>
                <a:gd name="T39" fmla="*/ 249 h 416"/>
                <a:gd name="T40" fmla="*/ 27 w 256"/>
                <a:gd name="T41" fmla="*/ 254 h 416"/>
                <a:gd name="T42" fmla="*/ 47 w 256"/>
                <a:gd name="T43" fmla="*/ 260 h 416"/>
                <a:gd name="T44" fmla="*/ 67 w 256"/>
                <a:gd name="T45" fmla="*/ 263 h 416"/>
                <a:gd name="T46" fmla="*/ 86 w 256"/>
                <a:gd name="T47" fmla="*/ 264 h 416"/>
                <a:gd name="T48" fmla="*/ 100 w 256"/>
                <a:gd name="T49" fmla="*/ 263 h 416"/>
                <a:gd name="T50" fmla="*/ 109 w 256"/>
                <a:gd name="T51" fmla="*/ 263 h 416"/>
                <a:gd name="T52" fmla="*/ 110 w 256"/>
                <a:gd name="T53" fmla="*/ 260 h 416"/>
                <a:gd name="T54" fmla="*/ 109 w 256"/>
                <a:gd name="T55" fmla="*/ 246 h 416"/>
                <a:gd name="T56" fmla="*/ 105 w 256"/>
                <a:gd name="T57" fmla="*/ 221 h 416"/>
                <a:gd name="T58" fmla="*/ 104 w 256"/>
                <a:gd name="T59" fmla="*/ 197 h 416"/>
                <a:gd name="T60" fmla="*/ 104 w 256"/>
                <a:gd name="T61" fmla="*/ 173 h 416"/>
                <a:gd name="T62" fmla="*/ 104 w 256"/>
                <a:gd name="T63" fmla="*/ 159 h 416"/>
                <a:gd name="T64" fmla="*/ 108 w 256"/>
                <a:gd name="T65" fmla="*/ 147 h 416"/>
                <a:gd name="T66" fmla="*/ 139 w 256"/>
                <a:gd name="T67" fmla="*/ 130 h 416"/>
                <a:gd name="T68" fmla="*/ 138 w 256"/>
                <a:gd name="T69" fmla="*/ 69 h 416"/>
                <a:gd name="T70" fmla="*/ 74 w 256"/>
                <a:gd name="T71" fmla="*/ 32 h 416"/>
                <a:gd name="T72" fmla="*/ 58 w 256"/>
                <a:gd name="T73" fmla="*/ 12 h 416"/>
                <a:gd name="T74" fmla="*/ 45 w 256"/>
                <a:gd name="T75" fmla="*/ 0 h 41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56"/>
                <a:gd name="T115" fmla="*/ 0 h 416"/>
                <a:gd name="T116" fmla="*/ 256 w 256"/>
                <a:gd name="T117" fmla="*/ 416 h 41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56" h="416">
                  <a:moveTo>
                    <a:pt x="70" y="0"/>
                  </a:moveTo>
                  <a:lnTo>
                    <a:pt x="68" y="0"/>
                  </a:lnTo>
                  <a:lnTo>
                    <a:pt x="62" y="4"/>
                  </a:lnTo>
                  <a:lnTo>
                    <a:pt x="55" y="9"/>
                  </a:lnTo>
                  <a:lnTo>
                    <a:pt x="47" y="21"/>
                  </a:lnTo>
                  <a:lnTo>
                    <a:pt x="38" y="30"/>
                  </a:lnTo>
                  <a:lnTo>
                    <a:pt x="30" y="43"/>
                  </a:lnTo>
                  <a:lnTo>
                    <a:pt x="23" y="57"/>
                  </a:lnTo>
                  <a:lnTo>
                    <a:pt x="17" y="72"/>
                  </a:lnTo>
                  <a:lnTo>
                    <a:pt x="13" y="87"/>
                  </a:lnTo>
                  <a:lnTo>
                    <a:pt x="13" y="100"/>
                  </a:lnTo>
                  <a:lnTo>
                    <a:pt x="17" y="114"/>
                  </a:lnTo>
                  <a:lnTo>
                    <a:pt x="23" y="129"/>
                  </a:lnTo>
                  <a:lnTo>
                    <a:pt x="26" y="144"/>
                  </a:lnTo>
                  <a:lnTo>
                    <a:pt x="30" y="157"/>
                  </a:lnTo>
                  <a:lnTo>
                    <a:pt x="36" y="171"/>
                  </a:lnTo>
                  <a:lnTo>
                    <a:pt x="40" y="184"/>
                  </a:lnTo>
                  <a:lnTo>
                    <a:pt x="42" y="195"/>
                  </a:lnTo>
                  <a:lnTo>
                    <a:pt x="43" y="207"/>
                  </a:lnTo>
                  <a:lnTo>
                    <a:pt x="43" y="218"/>
                  </a:lnTo>
                  <a:lnTo>
                    <a:pt x="43" y="230"/>
                  </a:lnTo>
                  <a:lnTo>
                    <a:pt x="40" y="237"/>
                  </a:lnTo>
                  <a:lnTo>
                    <a:pt x="38" y="247"/>
                  </a:lnTo>
                  <a:lnTo>
                    <a:pt x="38" y="254"/>
                  </a:lnTo>
                  <a:lnTo>
                    <a:pt x="36" y="262"/>
                  </a:lnTo>
                  <a:lnTo>
                    <a:pt x="30" y="277"/>
                  </a:lnTo>
                  <a:lnTo>
                    <a:pt x="23" y="292"/>
                  </a:lnTo>
                  <a:lnTo>
                    <a:pt x="19" y="302"/>
                  </a:lnTo>
                  <a:lnTo>
                    <a:pt x="17" y="310"/>
                  </a:lnTo>
                  <a:lnTo>
                    <a:pt x="13" y="319"/>
                  </a:lnTo>
                  <a:lnTo>
                    <a:pt x="13" y="330"/>
                  </a:lnTo>
                  <a:lnTo>
                    <a:pt x="7" y="340"/>
                  </a:lnTo>
                  <a:lnTo>
                    <a:pt x="7" y="348"/>
                  </a:lnTo>
                  <a:lnTo>
                    <a:pt x="4" y="357"/>
                  </a:lnTo>
                  <a:lnTo>
                    <a:pt x="4" y="368"/>
                  </a:lnTo>
                  <a:lnTo>
                    <a:pt x="0" y="382"/>
                  </a:lnTo>
                  <a:lnTo>
                    <a:pt x="0" y="387"/>
                  </a:lnTo>
                  <a:lnTo>
                    <a:pt x="2" y="387"/>
                  </a:lnTo>
                  <a:lnTo>
                    <a:pt x="7" y="389"/>
                  </a:lnTo>
                  <a:lnTo>
                    <a:pt x="15" y="393"/>
                  </a:lnTo>
                  <a:lnTo>
                    <a:pt x="30" y="397"/>
                  </a:lnTo>
                  <a:lnTo>
                    <a:pt x="42" y="401"/>
                  </a:lnTo>
                  <a:lnTo>
                    <a:pt x="57" y="405"/>
                  </a:lnTo>
                  <a:lnTo>
                    <a:pt x="74" y="410"/>
                  </a:lnTo>
                  <a:lnTo>
                    <a:pt x="91" y="414"/>
                  </a:lnTo>
                  <a:lnTo>
                    <a:pt x="106" y="414"/>
                  </a:lnTo>
                  <a:lnTo>
                    <a:pt x="121" y="416"/>
                  </a:lnTo>
                  <a:lnTo>
                    <a:pt x="135" y="416"/>
                  </a:lnTo>
                  <a:lnTo>
                    <a:pt x="148" y="416"/>
                  </a:lnTo>
                  <a:lnTo>
                    <a:pt x="157" y="414"/>
                  </a:lnTo>
                  <a:lnTo>
                    <a:pt x="167" y="414"/>
                  </a:lnTo>
                  <a:lnTo>
                    <a:pt x="171" y="414"/>
                  </a:lnTo>
                  <a:lnTo>
                    <a:pt x="175" y="414"/>
                  </a:lnTo>
                  <a:lnTo>
                    <a:pt x="173" y="410"/>
                  </a:lnTo>
                  <a:lnTo>
                    <a:pt x="171" y="401"/>
                  </a:lnTo>
                  <a:lnTo>
                    <a:pt x="171" y="387"/>
                  </a:lnTo>
                  <a:lnTo>
                    <a:pt x="169" y="370"/>
                  </a:lnTo>
                  <a:lnTo>
                    <a:pt x="165" y="349"/>
                  </a:lnTo>
                  <a:lnTo>
                    <a:pt x="165" y="330"/>
                  </a:lnTo>
                  <a:lnTo>
                    <a:pt x="163" y="310"/>
                  </a:lnTo>
                  <a:lnTo>
                    <a:pt x="163" y="292"/>
                  </a:lnTo>
                  <a:lnTo>
                    <a:pt x="163" y="273"/>
                  </a:lnTo>
                  <a:lnTo>
                    <a:pt x="163" y="262"/>
                  </a:lnTo>
                  <a:lnTo>
                    <a:pt x="163" y="251"/>
                  </a:lnTo>
                  <a:lnTo>
                    <a:pt x="167" y="243"/>
                  </a:lnTo>
                  <a:lnTo>
                    <a:pt x="169" y="232"/>
                  </a:lnTo>
                  <a:lnTo>
                    <a:pt x="171" y="230"/>
                  </a:lnTo>
                  <a:lnTo>
                    <a:pt x="218" y="205"/>
                  </a:lnTo>
                  <a:lnTo>
                    <a:pt x="256" y="157"/>
                  </a:lnTo>
                  <a:lnTo>
                    <a:pt x="216" y="108"/>
                  </a:lnTo>
                  <a:lnTo>
                    <a:pt x="156" y="152"/>
                  </a:lnTo>
                  <a:lnTo>
                    <a:pt x="116" y="51"/>
                  </a:lnTo>
                  <a:lnTo>
                    <a:pt x="91" y="32"/>
                  </a:lnTo>
                  <a:lnTo>
                    <a:pt x="91" y="19"/>
                  </a:lnTo>
                  <a:lnTo>
                    <a:pt x="76" y="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480"/>
            <p:cNvSpPr>
              <a:spLocks/>
            </p:cNvSpPr>
            <p:nvPr/>
          </p:nvSpPr>
          <p:spPr bwMode="auto">
            <a:xfrm>
              <a:off x="2398" y="2436"/>
              <a:ext cx="123" cy="195"/>
            </a:xfrm>
            <a:custGeom>
              <a:avLst/>
              <a:gdLst>
                <a:gd name="T0" fmla="*/ 3 w 194"/>
                <a:gd name="T1" fmla="*/ 3 h 308"/>
                <a:gd name="T2" fmla="*/ 6 w 194"/>
                <a:gd name="T3" fmla="*/ 16 h 308"/>
                <a:gd name="T4" fmla="*/ 10 w 194"/>
                <a:gd name="T5" fmla="*/ 27 h 308"/>
                <a:gd name="T6" fmla="*/ 18 w 194"/>
                <a:gd name="T7" fmla="*/ 42 h 308"/>
                <a:gd name="T8" fmla="*/ 28 w 194"/>
                <a:gd name="T9" fmla="*/ 56 h 308"/>
                <a:gd name="T10" fmla="*/ 29 w 194"/>
                <a:gd name="T11" fmla="*/ 56 h 308"/>
                <a:gd name="T12" fmla="*/ 28 w 194"/>
                <a:gd name="T13" fmla="*/ 46 h 308"/>
                <a:gd name="T14" fmla="*/ 35 w 194"/>
                <a:gd name="T15" fmla="*/ 40 h 308"/>
                <a:gd name="T16" fmla="*/ 49 w 194"/>
                <a:gd name="T17" fmla="*/ 40 h 308"/>
                <a:gd name="T18" fmla="*/ 54 w 194"/>
                <a:gd name="T19" fmla="*/ 45 h 308"/>
                <a:gd name="T20" fmla="*/ 48 w 194"/>
                <a:gd name="T21" fmla="*/ 52 h 308"/>
                <a:gd name="T22" fmla="*/ 43 w 194"/>
                <a:gd name="T23" fmla="*/ 66 h 308"/>
                <a:gd name="T24" fmla="*/ 53 w 194"/>
                <a:gd name="T25" fmla="*/ 75 h 308"/>
                <a:gd name="T26" fmla="*/ 71 w 194"/>
                <a:gd name="T27" fmla="*/ 65 h 308"/>
                <a:gd name="T28" fmla="*/ 82 w 194"/>
                <a:gd name="T29" fmla="*/ 59 h 308"/>
                <a:gd name="T30" fmla="*/ 90 w 194"/>
                <a:gd name="T31" fmla="*/ 57 h 308"/>
                <a:gd name="T32" fmla="*/ 96 w 194"/>
                <a:gd name="T33" fmla="*/ 65 h 308"/>
                <a:gd name="T34" fmla="*/ 96 w 194"/>
                <a:gd name="T35" fmla="*/ 72 h 308"/>
                <a:gd name="T36" fmla="*/ 107 w 194"/>
                <a:gd name="T37" fmla="*/ 32 h 308"/>
                <a:gd name="T38" fmla="*/ 123 w 194"/>
                <a:gd name="T39" fmla="*/ 49 h 308"/>
                <a:gd name="T40" fmla="*/ 118 w 194"/>
                <a:gd name="T41" fmla="*/ 57 h 308"/>
                <a:gd name="T42" fmla="*/ 107 w 194"/>
                <a:gd name="T43" fmla="*/ 75 h 308"/>
                <a:gd name="T44" fmla="*/ 89 w 194"/>
                <a:gd name="T45" fmla="*/ 88 h 308"/>
                <a:gd name="T46" fmla="*/ 81 w 194"/>
                <a:gd name="T47" fmla="*/ 94 h 308"/>
                <a:gd name="T48" fmla="*/ 67 w 194"/>
                <a:gd name="T49" fmla="*/ 123 h 308"/>
                <a:gd name="T50" fmla="*/ 66 w 194"/>
                <a:gd name="T51" fmla="*/ 192 h 308"/>
                <a:gd name="T52" fmla="*/ 65 w 194"/>
                <a:gd name="T53" fmla="*/ 187 h 308"/>
                <a:gd name="T54" fmla="*/ 62 w 194"/>
                <a:gd name="T55" fmla="*/ 176 h 308"/>
                <a:gd name="T56" fmla="*/ 54 w 194"/>
                <a:gd name="T57" fmla="*/ 164 h 308"/>
                <a:gd name="T58" fmla="*/ 43 w 194"/>
                <a:gd name="T59" fmla="*/ 156 h 308"/>
                <a:gd name="T60" fmla="*/ 29 w 194"/>
                <a:gd name="T61" fmla="*/ 152 h 308"/>
                <a:gd name="T62" fmla="*/ 16 w 194"/>
                <a:gd name="T63" fmla="*/ 151 h 308"/>
                <a:gd name="T64" fmla="*/ 7 w 194"/>
                <a:gd name="T65" fmla="*/ 152 h 308"/>
                <a:gd name="T66" fmla="*/ 16 w 194"/>
                <a:gd name="T67" fmla="*/ 142 h 308"/>
                <a:gd name="T68" fmla="*/ 48 w 194"/>
                <a:gd name="T69" fmla="*/ 143 h 308"/>
                <a:gd name="T70" fmla="*/ 48 w 194"/>
                <a:gd name="T71" fmla="*/ 131 h 308"/>
                <a:gd name="T72" fmla="*/ 43 w 194"/>
                <a:gd name="T73" fmla="*/ 119 h 308"/>
                <a:gd name="T74" fmla="*/ 34 w 194"/>
                <a:gd name="T75" fmla="*/ 108 h 308"/>
                <a:gd name="T76" fmla="*/ 22 w 194"/>
                <a:gd name="T77" fmla="*/ 106 h 308"/>
                <a:gd name="T78" fmla="*/ 19 w 194"/>
                <a:gd name="T79" fmla="*/ 100 h 308"/>
                <a:gd name="T80" fmla="*/ 19 w 194"/>
                <a:gd name="T81" fmla="*/ 93 h 308"/>
                <a:gd name="T82" fmla="*/ 29 w 194"/>
                <a:gd name="T83" fmla="*/ 89 h 308"/>
                <a:gd name="T84" fmla="*/ 19 w 194"/>
                <a:gd name="T85" fmla="*/ 79 h 308"/>
                <a:gd name="T86" fmla="*/ 11 w 194"/>
                <a:gd name="T87" fmla="*/ 66 h 308"/>
                <a:gd name="T88" fmla="*/ 4 w 194"/>
                <a:gd name="T89" fmla="*/ 52 h 308"/>
                <a:gd name="T90" fmla="*/ 1 w 194"/>
                <a:gd name="T91" fmla="*/ 34 h 308"/>
                <a:gd name="T92" fmla="*/ 0 w 194"/>
                <a:gd name="T93" fmla="*/ 17 h 308"/>
                <a:gd name="T94" fmla="*/ 1 w 194"/>
                <a:gd name="T95" fmla="*/ 4 h 308"/>
                <a:gd name="T96" fmla="*/ 3 w 194"/>
                <a:gd name="T97" fmla="*/ 0 h 3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94"/>
                <a:gd name="T148" fmla="*/ 0 h 308"/>
                <a:gd name="T149" fmla="*/ 194 w 194"/>
                <a:gd name="T150" fmla="*/ 308 h 3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94" h="308">
                  <a:moveTo>
                    <a:pt x="4" y="0"/>
                  </a:moveTo>
                  <a:lnTo>
                    <a:pt x="4" y="4"/>
                  </a:lnTo>
                  <a:lnTo>
                    <a:pt x="7" y="17"/>
                  </a:lnTo>
                  <a:lnTo>
                    <a:pt x="9" y="25"/>
                  </a:lnTo>
                  <a:lnTo>
                    <a:pt x="13" y="34"/>
                  </a:lnTo>
                  <a:lnTo>
                    <a:pt x="15" y="42"/>
                  </a:lnTo>
                  <a:lnTo>
                    <a:pt x="21" y="53"/>
                  </a:lnTo>
                  <a:lnTo>
                    <a:pt x="28" y="67"/>
                  </a:lnTo>
                  <a:lnTo>
                    <a:pt x="36" y="82"/>
                  </a:lnTo>
                  <a:lnTo>
                    <a:pt x="44" y="88"/>
                  </a:lnTo>
                  <a:lnTo>
                    <a:pt x="47" y="90"/>
                  </a:lnTo>
                  <a:lnTo>
                    <a:pt x="45" y="88"/>
                  </a:lnTo>
                  <a:lnTo>
                    <a:pt x="45" y="82"/>
                  </a:lnTo>
                  <a:lnTo>
                    <a:pt x="44" y="72"/>
                  </a:lnTo>
                  <a:lnTo>
                    <a:pt x="47" y="67"/>
                  </a:lnTo>
                  <a:lnTo>
                    <a:pt x="55" y="63"/>
                  </a:lnTo>
                  <a:lnTo>
                    <a:pt x="68" y="63"/>
                  </a:lnTo>
                  <a:lnTo>
                    <a:pt x="78" y="63"/>
                  </a:lnTo>
                  <a:lnTo>
                    <a:pt x="87" y="67"/>
                  </a:lnTo>
                  <a:lnTo>
                    <a:pt x="85" y="71"/>
                  </a:lnTo>
                  <a:lnTo>
                    <a:pt x="78" y="74"/>
                  </a:lnTo>
                  <a:lnTo>
                    <a:pt x="76" y="82"/>
                  </a:lnTo>
                  <a:lnTo>
                    <a:pt x="70" y="93"/>
                  </a:lnTo>
                  <a:lnTo>
                    <a:pt x="68" y="105"/>
                  </a:lnTo>
                  <a:lnTo>
                    <a:pt x="72" y="114"/>
                  </a:lnTo>
                  <a:lnTo>
                    <a:pt x="83" y="118"/>
                  </a:lnTo>
                  <a:lnTo>
                    <a:pt x="95" y="112"/>
                  </a:lnTo>
                  <a:lnTo>
                    <a:pt x="112" y="103"/>
                  </a:lnTo>
                  <a:lnTo>
                    <a:pt x="120" y="99"/>
                  </a:lnTo>
                  <a:lnTo>
                    <a:pt x="129" y="93"/>
                  </a:lnTo>
                  <a:lnTo>
                    <a:pt x="135" y="90"/>
                  </a:lnTo>
                  <a:lnTo>
                    <a:pt x="142" y="90"/>
                  </a:lnTo>
                  <a:lnTo>
                    <a:pt x="148" y="93"/>
                  </a:lnTo>
                  <a:lnTo>
                    <a:pt x="152" y="103"/>
                  </a:lnTo>
                  <a:lnTo>
                    <a:pt x="152" y="110"/>
                  </a:lnTo>
                  <a:lnTo>
                    <a:pt x="152" y="114"/>
                  </a:lnTo>
                  <a:lnTo>
                    <a:pt x="173" y="88"/>
                  </a:lnTo>
                  <a:lnTo>
                    <a:pt x="169" y="50"/>
                  </a:lnTo>
                  <a:lnTo>
                    <a:pt x="179" y="46"/>
                  </a:lnTo>
                  <a:lnTo>
                    <a:pt x="194" y="78"/>
                  </a:lnTo>
                  <a:lnTo>
                    <a:pt x="190" y="82"/>
                  </a:lnTo>
                  <a:lnTo>
                    <a:pt x="186" y="90"/>
                  </a:lnTo>
                  <a:lnTo>
                    <a:pt x="179" y="103"/>
                  </a:lnTo>
                  <a:lnTo>
                    <a:pt x="169" y="118"/>
                  </a:lnTo>
                  <a:lnTo>
                    <a:pt x="154" y="130"/>
                  </a:lnTo>
                  <a:lnTo>
                    <a:pt x="141" y="139"/>
                  </a:lnTo>
                  <a:lnTo>
                    <a:pt x="131" y="145"/>
                  </a:lnTo>
                  <a:lnTo>
                    <a:pt x="127" y="149"/>
                  </a:lnTo>
                  <a:lnTo>
                    <a:pt x="108" y="158"/>
                  </a:lnTo>
                  <a:lnTo>
                    <a:pt x="106" y="194"/>
                  </a:lnTo>
                  <a:lnTo>
                    <a:pt x="106" y="308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2" y="295"/>
                  </a:lnTo>
                  <a:lnTo>
                    <a:pt x="101" y="287"/>
                  </a:lnTo>
                  <a:lnTo>
                    <a:pt x="97" y="278"/>
                  </a:lnTo>
                  <a:lnTo>
                    <a:pt x="93" y="268"/>
                  </a:lnTo>
                  <a:lnTo>
                    <a:pt x="85" y="259"/>
                  </a:lnTo>
                  <a:lnTo>
                    <a:pt x="80" y="253"/>
                  </a:lnTo>
                  <a:lnTo>
                    <a:pt x="68" y="247"/>
                  </a:lnTo>
                  <a:lnTo>
                    <a:pt x="59" y="242"/>
                  </a:lnTo>
                  <a:lnTo>
                    <a:pt x="45" y="240"/>
                  </a:lnTo>
                  <a:lnTo>
                    <a:pt x="38" y="240"/>
                  </a:lnTo>
                  <a:lnTo>
                    <a:pt x="26" y="238"/>
                  </a:lnTo>
                  <a:lnTo>
                    <a:pt x="19" y="238"/>
                  </a:lnTo>
                  <a:lnTo>
                    <a:pt x="11" y="240"/>
                  </a:lnTo>
                  <a:lnTo>
                    <a:pt x="25" y="192"/>
                  </a:lnTo>
                  <a:lnTo>
                    <a:pt x="25" y="225"/>
                  </a:lnTo>
                  <a:lnTo>
                    <a:pt x="76" y="230"/>
                  </a:lnTo>
                  <a:lnTo>
                    <a:pt x="76" y="226"/>
                  </a:lnTo>
                  <a:lnTo>
                    <a:pt x="76" y="219"/>
                  </a:lnTo>
                  <a:lnTo>
                    <a:pt x="76" y="207"/>
                  </a:lnTo>
                  <a:lnTo>
                    <a:pt x="76" y="200"/>
                  </a:lnTo>
                  <a:lnTo>
                    <a:pt x="68" y="188"/>
                  </a:lnTo>
                  <a:lnTo>
                    <a:pt x="61" y="179"/>
                  </a:lnTo>
                  <a:lnTo>
                    <a:pt x="53" y="171"/>
                  </a:lnTo>
                  <a:lnTo>
                    <a:pt x="45" y="169"/>
                  </a:lnTo>
                  <a:lnTo>
                    <a:pt x="34" y="168"/>
                  </a:lnTo>
                  <a:lnTo>
                    <a:pt x="30" y="164"/>
                  </a:lnTo>
                  <a:lnTo>
                    <a:pt x="30" y="158"/>
                  </a:lnTo>
                  <a:lnTo>
                    <a:pt x="30" y="152"/>
                  </a:lnTo>
                  <a:lnTo>
                    <a:pt x="30" y="147"/>
                  </a:lnTo>
                  <a:lnTo>
                    <a:pt x="30" y="145"/>
                  </a:lnTo>
                  <a:lnTo>
                    <a:pt x="45" y="141"/>
                  </a:lnTo>
                  <a:lnTo>
                    <a:pt x="38" y="137"/>
                  </a:lnTo>
                  <a:lnTo>
                    <a:pt x="30" y="124"/>
                  </a:lnTo>
                  <a:lnTo>
                    <a:pt x="21" y="114"/>
                  </a:lnTo>
                  <a:lnTo>
                    <a:pt x="17" y="105"/>
                  </a:lnTo>
                  <a:lnTo>
                    <a:pt x="11" y="93"/>
                  </a:lnTo>
                  <a:lnTo>
                    <a:pt x="7" y="82"/>
                  </a:lnTo>
                  <a:lnTo>
                    <a:pt x="4" y="67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0" y="27"/>
                  </a:lnTo>
                  <a:lnTo>
                    <a:pt x="0" y="15"/>
                  </a:lnTo>
                  <a:lnTo>
                    <a:pt x="2" y="6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481"/>
            <p:cNvSpPr>
              <a:spLocks/>
            </p:cNvSpPr>
            <p:nvPr/>
          </p:nvSpPr>
          <p:spPr bwMode="auto">
            <a:xfrm>
              <a:off x="2520" y="2404"/>
              <a:ext cx="47" cy="70"/>
            </a:xfrm>
            <a:custGeom>
              <a:avLst/>
              <a:gdLst>
                <a:gd name="T0" fmla="*/ 47 w 72"/>
                <a:gd name="T1" fmla="*/ 0 h 108"/>
                <a:gd name="T2" fmla="*/ 44 w 72"/>
                <a:gd name="T3" fmla="*/ 1 h 108"/>
                <a:gd name="T4" fmla="*/ 42 w 72"/>
                <a:gd name="T5" fmla="*/ 6 h 108"/>
                <a:gd name="T6" fmla="*/ 39 w 72"/>
                <a:gd name="T7" fmla="*/ 11 h 108"/>
                <a:gd name="T8" fmla="*/ 37 w 72"/>
                <a:gd name="T9" fmla="*/ 18 h 108"/>
                <a:gd name="T10" fmla="*/ 37 w 72"/>
                <a:gd name="T11" fmla="*/ 22 h 108"/>
                <a:gd name="T12" fmla="*/ 37 w 72"/>
                <a:gd name="T13" fmla="*/ 27 h 108"/>
                <a:gd name="T14" fmla="*/ 39 w 72"/>
                <a:gd name="T15" fmla="*/ 32 h 108"/>
                <a:gd name="T16" fmla="*/ 41 w 72"/>
                <a:gd name="T17" fmla="*/ 41 h 108"/>
                <a:gd name="T18" fmla="*/ 39 w 72"/>
                <a:gd name="T19" fmla="*/ 49 h 108"/>
                <a:gd name="T20" fmla="*/ 37 w 72"/>
                <a:gd name="T21" fmla="*/ 59 h 108"/>
                <a:gd name="T22" fmla="*/ 36 w 72"/>
                <a:gd name="T23" fmla="*/ 66 h 108"/>
                <a:gd name="T24" fmla="*/ 36 w 72"/>
                <a:gd name="T25" fmla="*/ 70 h 108"/>
                <a:gd name="T26" fmla="*/ 22 w 72"/>
                <a:gd name="T27" fmla="*/ 70 h 108"/>
                <a:gd name="T28" fmla="*/ 0 w 72"/>
                <a:gd name="T29" fmla="*/ 62 h 108"/>
                <a:gd name="T30" fmla="*/ 3 w 72"/>
                <a:gd name="T31" fmla="*/ 60 h 108"/>
                <a:gd name="T32" fmla="*/ 7 w 72"/>
                <a:gd name="T33" fmla="*/ 59 h 108"/>
                <a:gd name="T34" fmla="*/ 15 w 72"/>
                <a:gd name="T35" fmla="*/ 55 h 108"/>
                <a:gd name="T36" fmla="*/ 20 w 72"/>
                <a:gd name="T37" fmla="*/ 51 h 108"/>
                <a:gd name="T38" fmla="*/ 20 w 72"/>
                <a:gd name="T39" fmla="*/ 45 h 108"/>
                <a:gd name="T40" fmla="*/ 20 w 72"/>
                <a:gd name="T41" fmla="*/ 41 h 108"/>
                <a:gd name="T42" fmla="*/ 18 w 72"/>
                <a:gd name="T43" fmla="*/ 36 h 108"/>
                <a:gd name="T44" fmla="*/ 17 w 72"/>
                <a:gd name="T45" fmla="*/ 30 h 108"/>
                <a:gd name="T46" fmla="*/ 17 w 72"/>
                <a:gd name="T47" fmla="*/ 19 h 108"/>
                <a:gd name="T48" fmla="*/ 20 w 72"/>
                <a:gd name="T49" fmla="*/ 12 h 108"/>
                <a:gd name="T50" fmla="*/ 26 w 72"/>
                <a:gd name="T51" fmla="*/ 5 h 108"/>
                <a:gd name="T52" fmla="*/ 35 w 72"/>
                <a:gd name="T53" fmla="*/ 3 h 108"/>
                <a:gd name="T54" fmla="*/ 42 w 72"/>
                <a:gd name="T55" fmla="*/ 0 h 108"/>
                <a:gd name="T56" fmla="*/ 47 w 72"/>
                <a:gd name="T57" fmla="*/ 0 h 108"/>
                <a:gd name="T58" fmla="*/ 47 w 72"/>
                <a:gd name="T59" fmla="*/ 0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108"/>
                <a:gd name="T92" fmla="*/ 72 w 72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108">
                  <a:moveTo>
                    <a:pt x="72" y="0"/>
                  </a:moveTo>
                  <a:lnTo>
                    <a:pt x="68" y="2"/>
                  </a:lnTo>
                  <a:lnTo>
                    <a:pt x="64" y="9"/>
                  </a:lnTo>
                  <a:lnTo>
                    <a:pt x="59" y="17"/>
                  </a:lnTo>
                  <a:lnTo>
                    <a:pt x="57" y="28"/>
                  </a:lnTo>
                  <a:lnTo>
                    <a:pt x="57" y="34"/>
                  </a:lnTo>
                  <a:lnTo>
                    <a:pt x="57" y="42"/>
                  </a:lnTo>
                  <a:lnTo>
                    <a:pt x="59" y="49"/>
                  </a:lnTo>
                  <a:lnTo>
                    <a:pt x="63" y="63"/>
                  </a:lnTo>
                  <a:lnTo>
                    <a:pt x="59" y="76"/>
                  </a:lnTo>
                  <a:lnTo>
                    <a:pt x="57" y="91"/>
                  </a:lnTo>
                  <a:lnTo>
                    <a:pt x="55" y="102"/>
                  </a:lnTo>
                  <a:lnTo>
                    <a:pt x="55" y="108"/>
                  </a:lnTo>
                  <a:lnTo>
                    <a:pt x="34" y="108"/>
                  </a:lnTo>
                  <a:lnTo>
                    <a:pt x="0" y="95"/>
                  </a:lnTo>
                  <a:lnTo>
                    <a:pt x="4" y="93"/>
                  </a:lnTo>
                  <a:lnTo>
                    <a:pt x="11" y="91"/>
                  </a:lnTo>
                  <a:lnTo>
                    <a:pt x="23" y="85"/>
                  </a:lnTo>
                  <a:lnTo>
                    <a:pt x="30" y="78"/>
                  </a:lnTo>
                  <a:lnTo>
                    <a:pt x="30" y="70"/>
                  </a:lnTo>
                  <a:lnTo>
                    <a:pt x="30" y="64"/>
                  </a:lnTo>
                  <a:lnTo>
                    <a:pt x="28" y="55"/>
                  </a:lnTo>
                  <a:lnTo>
                    <a:pt x="26" y="47"/>
                  </a:lnTo>
                  <a:lnTo>
                    <a:pt x="26" y="30"/>
                  </a:lnTo>
                  <a:lnTo>
                    <a:pt x="30" y="19"/>
                  </a:lnTo>
                  <a:lnTo>
                    <a:pt x="40" y="7"/>
                  </a:lnTo>
                  <a:lnTo>
                    <a:pt x="53" y="4"/>
                  </a:lnTo>
                  <a:lnTo>
                    <a:pt x="64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9D4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482"/>
            <p:cNvSpPr>
              <a:spLocks/>
            </p:cNvSpPr>
            <p:nvPr/>
          </p:nvSpPr>
          <p:spPr bwMode="auto">
            <a:xfrm>
              <a:off x="2513" y="2403"/>
              <a:ext cx="50" cy="27"/>
            </a:xfrm>
            <a:custGeom>
              <a:avLst/>
              <a:gdLst>
                <a:gd name="T0" fmla="*/ 50 w 79"/>
                <a:gd name="T1" fmla="*/ 1 h 42"/>
                <a:gd name="T2" fmla="*/ 49 w 79"/>
                <a:gd name="T3" fmla="*/ 4 h 42"/>
                <a:gd name="T4" fmla="*/ 43 w 79"/>
                <a:gd name="T5" fmla="*/ 7 h 42"/>
                <a:gd name="T6" fmla="*/ 36 w 79"/>
                <a:gd name="T7" fmla="*/ 10 h 42"/>
                <a:gd name="T8" fmla="*/ 30 w 79"/>
                <a:gd name="T9" fmla="*/ 12 h 42"/>
                <a:gd name="T10" fmla="*/ 23 w 79"/>
                <a:gd name="T11" fmla="*/ 15 h 42"/>
                <a:gd name="T12" fmla="*/ 16 w 79"/>
                <a:gd name="T13" fmla="*/ 19 h 42"/>
                <a:gd name="T14" fmla="*/ 9 w 79"/>
                <a:gd name="T15" fmla="*/ 21 h 42"/>
                <a:gd name="T16" fmla="*/ 4 w 79"/>
                <a:gd name="T17" fmla="*/ 24 h 42"/>
                <a:gd name="T18" fmla="*/ 0 w 79"/>
                <a:gd name="T19" fmla="*/ 26 h 42"/>
                <a:gd name="T20" fmla="*/ 0 w 79"/>
                <a:gd name="T21" fmla="*/ 27 h 42"/>
                <a:gd name="T22" fmla="*/ 0 w 79"/>
                <a:gd name="T23" fmla="*/ 24 h 42"/>
                <a:gd name="T24" fmla="*/ 2 w 79"/>
                <a:gd name="T25" fmla="*/ 21 h 42"/>
                <a:gd name="T26" fmla="*/ 11 w 79"/>
                <a:gd name="T27" fmla="*/ 16 h 42"/>
                <a:gd name="T28" fmla="*/ 13 w 79"/>
                <a:gd name="T29" fmla="*/ 12 h 42"/>
                <a:gd name="T30" fmla="*/ 19 w 79"/>
                <a:gd name="T31" fmla="*/ 10 h 42"/>
                <a:gd name="T32" fmla="*/ 24 w 79"/>
                <a:gd name="T33" fmla="*/ 6 h 42"/>
                <a:gd name="T34" fmla="*/ 28 w 79"/>
                <a:gd name="T35" fmla="*/ 5 h 42"/>
                <a:gd name="T36" fmla="*/ 37 w 79"/>
                <a:gd name="T37" fmla="*/ 1 h 42"/>
                <a:gd name="T38" fmla="*/ 44 w 79"/>
                <a:gd name="T39" fmla="*/ 0 h 42"/>
                <a:gd name="T40" fmla="*/ 49 w 79"/>
                <a:gd name="T41" fmla="*/ 0 h 42"/>
                <a:gd name="T42" fmla="*/ 50 w 79"/>
                <a:gd name="T43" fmla="*/ 1 h 42"/>
                <a:gd name="T44" fmla="*/ 50 w 79"/>
                <a:gd name="T45" fmla="*/ 1 h 4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9"/>
                <a:gd name="T70" fmla="*/ 0 h 42"/>
                <a:gd name="T71" fmla="*/ 79 w 79"/>
                <a:gd name="T72" fmla="*/ 42 h 4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9" h="42">
                  <a:moveTo>
                    <a:pt x="79" y="2"/>
                  </a:moveTo>
                  <a:lnTo>
                    <a:pt x="77" y="6"/>
                  </a:lnTo>
                  <a:lnTo>
                    <a:pt x="68" y="11"/>
                  </a:lnTo>
                  <a:lnTo>
                    <a:pt x="57" y="15"/>
                  </a:lnTo>
                  <a:lnTo>
                    <a:pt x="47" y="19"/>
                  </a:lnTo>
                  <a:lnTo>
                    <a:pt x="36" y="23"/>
                  </a:lnTo>
                  <a:lnTo>
                    <a:pt x="26" y="30"/>
                  </a:lnTo>
                  <a:lnTo>
                    <a:pt x="15" y="32"/>
                  </a:lnTo>
                  <a:lnTo>
                    <a:pt x="7" y="38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3" y="32"/>
                  </a:lnTo>
                  <a:lnTo>
                    <a:pt x="17" y="25"/>
                  </a:lnTo>
                  <a:lnTo>
                    <a:pt x="20" y="19"/>
                  </a:lnTo>
                  <a:lnTo>
                    <a:pt x="30" y="15"/>
                  </a:lnTo>
                  <a:lnTo>
                    <a:pt x="38" y="9"/>
                  </a:lnTo>
                  <a:lnTo>
                    <a:pt x="45" y="8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79" y="2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483"/>
            <p:cNvSpPr>
              <a:spLocks/>
            </p:cNvSpPr>
            <p:nvPr/>
          </p:nvSpPr>
          <p:spPr bwMode="auto">
            <a:xfrm>
              <a:off x="2510" y="2407"/>
              <a:ext cx="47" cy="68"/>
            </a:xfrm>
            <a:custGeom>
              <a:avLst/>
              <a:gdLst>
                <a:gd name="T0" fmla="*/ 0 w 74"/>
                <a:gd name="T1" fmla="*/ 47 h 108"/>
                <a:gd name="T2" fmla="*/ 13 w 74"/>
                <a:gd name="T3" fmla="*/ 28 h 108"/>
                <a:gd name="T4" fmla="*/ 18 w 74"/>
                <a:gd name="T5" fmla="*/ 14 h 108"/>
                <a:gd name="T6" fmla="*/ 25 w 74"/>
                <a:gd name="T7" fmla="*/ 6 h 108"/>
                <a:gd name="T8" fmla="*/ 39 w 74"/>
                <a:gd name="T9" fmla="*/ 0 h 108"/>
                <a:gd name="T10" fmla="*/ 46 w 74"/>
                <a:gd name="T11" fmla="*/ 0 h 108"/>
                <a:gd name="T12" fmla="*/ 47 w 74"/>
                <a:gd name="T13" fmla="*/ 4 h 108"/>
                <a:gd name="T14" fmla="*/ 42 w 74"/>
                <a:gd name="T15" fmla="*/ 9 h 108"/>
                <a:gd name="T16" fmla="*/ 46 w 74"/>
                <a:gd name="T17" fmla="*/ 25 h 108"/>
                <a:gd name="T18" fmla="*/ 34 w 74"/>
                <a:gd name="T19" fmla="*/ 40 h 108"/>
                <a:gd name="T20" fmla="*/ 22 w 74"/>
                <a:gd name="T21" fmla="*/ 44 h 108"/>
                <a:gd name="T22" fmla="*/ 13 w 74"/>
                <a:gd name="T23" fmla="*/ 68 h 108"/>
                <a:gd name="T24" fmla="*/ 0 w 74"/>
                <a:gd name="T25" fmla="*/ 47 h 108"/>
                <a:gd name="T26" fmla="*/ 0 w 74"/>
                <a:gd name="T27" fmla="*/ 47 h 10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8"/>
                <a:gd name="T44" fmla="*/ 74 w 74"/>
                <a:gd name="T45" fmla="*/ 108 h 10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8">
                  <a:moveTo>
                    <a:pt x="0" y="74"/>
                  </a:moveTo>
                  <a:lnTo>
                    <a:pt x="21" y="45"/>
                  </a:lnTo>
                  <a:lnTo>
                    <a:pt x="28" y="22"/>
                  </a:lnTo>
                  <a:lnTo>
                    <a:pt x="40" y="9"/>
                  </a:lnTo>
                  <a:lnTo>
                    <a:pt x="62" y="0"/>
                  </a:lnTo>
                  <a:lnTo>
                    <a:pt x="72" y="0"/>
                  </a:lnTo>
                  <a:lnTo>
                    <a:pt x="74" y="7"/>
                  </a:lnTo>
                  <a:lnTo>
                    <a:pt x="66" y="15"/>
                  </a:lnTo>
                  <a:lnTo>
                    <a:pt x="72" y="40"/>
                  </a:lnTo>
                  <a:lnTo>
                    <a:pt x="53" y="64"/>
                  </a:lnTo>
                  <a:lnTo>
                    <a:pt x="34" y="70"/>
                  </a:lnTo>
                  <a:lnTo>
                    <a:pt x="21" y="10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484"/>
            <p:cNvSpPr>
              <a:spLocks/>
            </p:cNvSpPr>
            <p:nvPr/>
          </p:nvSpPr>
          <p:spPr bwMode="auto">
            <a:xfrm>
              <a:off x="2504" y="2449"/>
              <a:ext cx="25" cy="29"/>
            </a:xfrm>
            <a:custGeom>
              <a:avLst/>
              <a:gdLst>
                <a:gd name="T0" fmla="*/ 0 w 40"/>
                <a:gd name="T1" fmla="*/ 8 h 48"/>
                <a:gd name="T2" fmla="*/ 9 w 40"/>
                <a:gd name="T3" fmla="*/ 0 h 48"/>
                <a:gd name="T4" fmla="*/ 9 w 40"/>
                <a:gd name="T5" fmla="*/ 1 h 48"/>
                <a:gd name="T6" fmla="*/ 13 w 40"/>
                <a:gd name="T7" fmla="*/ 5 h 48"/>
                <a:gd name="T8" fmla="*/ 18 w 40"/>
                <a:gd name="T9" fmla="*/ 9 h 48"/>
                <a:gd name="T10" fmla="*/ 23 w 40"/>
                <a:gd name="T11" fmla="*/ 14 h 48"/>
                <a:gd name="T12" fmla="*/ 25 w 40"/>
                <a:gd name="T13" fmla="*/ 19 h 48"/>
                <a:gd name="T14" fmla="*/ 25 w 40"/>
                <a:gd name="T15" fmla="*/ 21 h 48"/>
                <a:gd name="T16" fmla="*/ 17 w 40"/>
                <a:gd name="T17" fmla="*/ 29 h 48"/>
                <a:gd name="T18" fmla="*/ 0 w 40"/>
                <a:gd name="T19" fmla="*/ 8 h 48"/>
                <a:gd name="T20" fmla="*/ 0 w 40"/>
                <a:gd name="T21" fmla="*/ 8 h 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8"/>
                <a:gd name="T35" fmla="*/ 40 w 40"/>
                <a:gd name="T36" fmla="*/ 48 h 4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8">
                  <a:moveTo>
                    <a:pt x="0" y="14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21" y="8"/>
                  </a:lnTo>
                  <a:lnTo>
                    <a:pt x="29" y="15"/>
                  </a:lnTo>
                  <a:lnTo>
                    <a:pt x="36" y="23"/>
                  </a:lnTo>
                  <a:lnTo>
                    <a:pt x="40" y="31"/>
                  </a:lnTo>
                  <a:lnTo>
                    <a:pt x="40" y="34"/>
                  </a:lnTo>
                  <a:lnTo>
                    <a:pt x="27" y="4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7A7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485"/>
            <p:cNvSpPr>
              <a:spLocks/>
            </p:cNvSpPr>
            <p:nvPr/>
          </p:nvSpPr>
          <p:spPr bwMode="auto">
            <a:xfrm>
              <a:off x="2548" y="2369"/>
              <a:ext cx="41" cy="19"/>
            </a:xfrm>
            <a:custGeom>
              <a:avLst/>
              <a:gdLst>
                <a:gd name="T0" fmla="*/ 0 w 62"/>
                <a:gd name="T1" fmla="*/ 0 h 30"/>
                <a:gd name="T2" fmla="*/ 0 w 62"/>
                <a:gd name="T3" fmla="*/ 11 h 30"/>
                <a:gd name="T4" fmla="*/ 32 w 62"/>
                <a:gd name="T5" fmla="*/ 19 h 30"/>
                <a:gd name="T6" fmla="*/ 41 w 62"/>
                <a:gd name="T7" fmla="*/ 8 h 30"/>
                <a:gd name="T8" fmla="*/ 0 w 62"/>
                <a:gd name="T9" fmla="*/ 0 h 30"/>
                <a:gd name="T10" fmla="*/ 0 w 62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30"/>
                <a:gd name="T20" fmla="*/ 62 w 62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30">
                  <a:moveTo>
                    <a:pt x="0" y="0"/>
                  </a:moveTo>
                  <a:lnTo>
                    <a:pt x="0" y="17"/>
                  </a:lnTo>
                  <a:lnTo>
                    <a:pt x="49" y="30"/>
                  </a:lnTo>
                  <a:lnTo>
                    <a:pt x="6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4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486"/>
            <p:cNvSpPr>
              <a:spLocks/>
            </p:cNvSpPr>
            <p:nvPr/>
          </p:nvSpPr>
          <p:spPr bwMode="auto">
            <a:xfrm>
              <a:off x="2547" y="2360"/>
              <a:ext cx="44" cy="19"/>
            </a:xfrm>
            <a:custGeom>
              <a:avLst/>
              <a:gdLst>
                <a:gd name="T0" fmla="*/ 0 w 70"/>
                <a:gd name="T1" fmla="*/ 9 h 28"/>
                <a:gd name="T2" fmla="*/ 4 w 70"/>
                <a:gd name="T3" fmla="*/ 0 h 28"/>
                <a:gd name="T4" fmla="*/ 39 w 70"/>
                <a:gd name="T5" fmla="*/ 2 h 28"/>
                <a:gd name="T6" fmla="*/ 44 w 70"/>
                <a:gd name="T7" fmla="*/ 6 h 28"/>
                <a:gd name="T8" fmla="*/ 44 w 70"/>
                <a:gd name="T9" fmla="*/ 13 h 28"/>
                <a:gd name="T10" fmla="*/ 38 w 70"/>
                <a:gd name="T11" fmla="*/ 12 h 28"/>
                <a:gd name="T12" fmla="*/ 30 w 70"/>
                <a:gd name="T13" fmla="*/ 19 h 28"/>
                <a:gd name="T14" fmla="*/ 0 w 70"/>
                <a:gd name="T15" fmla="*/ 14 h 28"/>
                <a:gd name="T16" fmla="*/ 0 w 70"/>
                <a:gd name="T17" fmla="*/ 9 h 28"/>
                <a:gd name="T18" fmla="*/ 0 w 70"/>
                <a:gd name="T19" fmla="*/ 9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0"/>
                <a:gd name="T31" fmla="*/ 0 h 28"/>
                <a:gd name="T32" fmla="*/ 70 w 70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0" h="28">
                  <a:moveTo>
                    <a:pt x="0" y="13"/>
                  </a:moveTo>
                  <a:lnTo>
                    <a:pt x="7" y="0"/>
                  </a:lnTo>
                  <a:lnTo>
                    <a:pt x="62" y="3"/>
                  </a:lnTo>
                  <a:lnTo>
                    <a:pt x="70" y="9"/>
                  </a:lnTo>
                  <a:lnTo>
                    <a:pt x="70" y="19"/>
                  </a:lnTo>
                  <a:lnTo>
                    <a:pt x="60" y="17"/>
                  </a:lnTo>
                  <a:lnTo>
                    <a:pt x="47" y="28"/>
                  </a:lnTo>
                  <a:lnTo>
                    <a:pt x="0" y="2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487"/>
            <p:cNvSpPr>
              <a:spLocks/>
            </p:cNvSpPr>
            <p:nvPr/>
          </p:nvSpPr>
          <p:spPr bwMode="auto">
            <a:xfrm>
              <a:off x="2548" y="2360"/>
              <a:ext cx="38" cy="11"/>
            </a:xfrm>
            <a:custGeom>
              <a:avLst/>
              <a:gdLst>
                <a:gd name="T0" fmla="*/ 6 w 58"/>
                <a:gd name="T1" fmla="*/ 0 h 17"/>
                <a:gd name="T2" fmla="*/ 38 w 58"/>
                <a:gd name="T3" fmla="*/ 0 h 17"/>
                <a:gd name="T4" fmla="*/ 27 w 58"/>
                <a:gd name="T5" fmla="*/ 11 h 17"/>
                <a:gd name="T6" fmla="*/ 0 w 58"/>
                <a:gd name="T7" fmla="*/ 7 h 17"/>
                <a:gd name="T8" fmla="*/ 6 w 58"/>
                <a:gd name="T9" fmla="*/ 0 h 17"/>
                <a:gd name="T10" fmla="*/ 6 w 58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"/>
                <a:gd name="T19" fmla="*/ 0 h 17"/>
                <a:gd name="T20" fmla="*/ 58 w 58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" h="17">
                  <a:moveTo>
                    <a:pt x="9" y="0"/>
                  </a:moveTo>
                  <a:lnTo>
                    <a:pt x="58" y="0"/>
                  </a:lnTo>
                  <a:lnTo>
                    <a:pt x="41" y="17"/>
                  </a:lnTo>
                  <a:lnTo>
                    <a:pt x="0" y="1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488"/>
            <p:cNvSpPr>
              <a:spLocks/>
            </p:cNvSpPr>
            <p:nvPr/>
          </p:nvSpPr>
          <p:spPr bwMode="auto">
            <a:xfrm>
              <a:off x="2567" y="2372"/>
              <a:ext cx="34" cy="102"/>
            </a:xfrm>
            <a:custGeom>
              <a:avLst/>
              <a:gdLst>
                <a:gd name="T0" fmla="*/ 28 w 55"/>
                <a:gd name="T1" fmla="*/ 0 h 159"/>
                <a:gd name="T2" fmla="*/ 5 w 55"/>
                <a:gd name="T3" fmla="*/ 72 h 159"/>
                <a:gd name="T4" fmla="*/ 0 w 55"/>
                <a:gd name="T5" fmla="*/ 102 h 159"/>
                <a:gd name="T6" fmla="*/ 34 w 55"/>
                <a:gd name="T7" fmla="*/ 3 h 159"/>
                <a:gd name="T8" fmla="*/ 28 w 55"/>
                <a:gd name="T9" fmla="*/ 0 h 159"/>
                <a:gd name="T10" fmla="*/ 28 w 55"/>
                <a:gd name="T11" fmla="*/ 0 h 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159"/>
                <a:gd name="T20" fmla="*/ 55 w 55"/>
                <a:gd name="T21" fmla="*/ 159 h 1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159">
                  <a:moveTo>
                    <a:pt x="46" y="0"/>
                  </a:moveTo>
                  <a:lnTo>
                    <a:pt x="8" y="112"/>
                  </a:lnTo>
                  <a:lnTo>
                    <a:pt x="0" y="159"/>
                  </a:lnTo>
                  <a:lnTo>
                    <a:pt x="55" y="5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Issue Line Pricing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SSM-RMA-180</a:t>
            </a:r>
          </a:p>
        </p:txBody>
      </p:sp>
      <p:pic>
        <p:nvPicPr>
          <p:cNvPr id="32772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8325" y="1014413"/>
            <a:ext cx="6278563" cy="5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57200" y="1238250"/>
            <a:ext cx="2012950" cy="107473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b="0" dirty="0">
                <a:latin typeface="+mj-lt"/>
              </a:rPr>
              <a:t>1.	Item Master Info: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Item 132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Power Cord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Price $20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57200" y="2533650"/>
            <a:ext cx="2203450" cy="8286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b="0" dirty="0">
                <a:latin typeface="+mj-lt"/>
              </a:rPr>
              <a:t>2.  Price List Data: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Item = 132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Best Price = $20.00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7200" y="3600450"/>
            <a:ext cx="2447925" cy="8286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b="0" dirty="0">
                <a:latin typeface="+mj-lt"/>
              </a:rPr>
              <a:t>3.  Service Type Data: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Service Type = SC-1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Item Coverage = 75%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47675" y="4676775"/>
            <a:ext cx="4267200" cy="107473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b="0" dirty="0">
                <a:latin typeface="+mj-lt"/>
              </a:rPr>
              <a:t>4.  Pricing Calculation: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RMA Header Service Type = SC-1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RMA issue of one item 22-100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$20 Price - 75% Coverage = $5.00 billable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Receipt Pricing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SSM-RMA-190</a:t>
            </a:r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976313"/>
            <a:ext cx="62484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4538" y="1152525"/>
            <a:ext cx="7062787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390650" y="2438400"/>
            <a:ext cx="2308225" cy="9525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The Credit Price List attached to the RMA header applies to all RMA receipt lines. </a:t>
            </a:r>
          </a:p>
        </p:txBody>
      </p:sp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904875" y="5019675"/>
            <a:ext cx="381000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3800" name="Elbow Connector 8"/>
          <p:cNvCxnSpPr>
            <a:cxnSpLocks noChangeShapeType="1"/>
            <a:stCxn id="6" idx="1"/>
            <a:endCxn id="33799" idx="1"/>
          </p:cNvCxnSpPr>
          <p:nvPr/>
        </p:nvCxnSpPr>
        <p:spPr bwMode="auto">
          <a:xfrm rot="10800000" flipV="1">
            <a:off x="904875" y="2914650"/>
            <a:ext cx="485775" cy="2219325"/>
          </a:xfrm>
          <a:prstGeom prst="bentConnector3">
            <a:avLst>
              <a:gd name="adj1" fmla="val 14706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5981700" y="1485900"/>
            <a:ext cx="2816225" cy="11668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Receipt Rule:</a:t>
            </a:r>
          </a:p>
          <a:p>
            <a:pPr>
              <a:defRPr/>
            </a:pPr>
            <a:r>
              <a:rPr lang="en-US" sz="1400" b="0">
                <a:latin typeface="+mj-lt"/>
              </a:rPr>
              <a:t>In order to get automatic credit pricing, you must set up a credit price list. Receipts do not use an item’s list price for credit pricing.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Receive wrong or broken item or component from end user.</a:t>
            </a:r>
          </a:p>
          <a:p>
            <a:r>
              <a:rPr lang="en-US" dirty="0" smtClean="0"/>
              <a:t>Issue replacement component or item.</a:t>
            </a:r>
          </a:p>
          <a:p>
            <a:r>
              <a:rPr lang="en-US" dirty="0" smtClean="0"/>
              <a:t>Optionally update the installed base.</a:t>
            </a:r>
          </a:p>
          <a:p>
            <a:r>
              <a:rPr lang="en-US" dirty="0" smtClean="0"/>
              <a:t>Generate invoicing for credit or debit amounts.</a:t>
            </a:r>
          </a:p>
          <a:p>
            <a:r>
              <a:rPr lang="en-US" b="1" dirty="0" smtClean="0"/>
              <a:t>If the activity requires the intervention of an engineer, use Depot Orders and/or Call Activity Recording, not RMAs!</a:t>
            </a:r>
          </a:p>
          <a:p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Use of RMAs</a:t>
            </a:r>
            <a:endParaRPr lang="en-US" smtClean="0"/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SSM-RMA-020</a:t>
            </a:r>
            <a:endParaRPr 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Billing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SSM-RMA-200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052888" y="1282700"/>
            <a:ext cx="996950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800" b="0" dirty="0">
                <a:latin typeface="+mn-lt"/>
              </a:rPr>
              <a:t>RMA</a:t>
            </a:r>
          </a:p>
        </p:txBody>
      </p:sp>
      <p:grpSp>
        <p:nvGrpSpPr>
          <p:cNvPr id="34824" name="Group 6"/>
          <p:cNvGrpSpPr>
            <a:grpSpLocks/>
          </p:cNvGrpSpPr>
          <p:nvPr/>
        </p:nvGrpSpPr>
        <p:grpSpPr bwMode="auto">
          <a:xfrm>
            <a:off x="4926013" y="1682750"/>
            <a:ext cx="1520825" cy="920750"/>
            <a:chOff x="2941" y="1270"/>
            <a:chExt cx="958" cy="580"/>
          </a:xfrm>
        </p:grpSpPr>
        <p:sp>
          <p:nvSpPr>
            <p:cNvPr id="12" name="Oval 4"/>
            <p:cNvSpPr>
              <a:spLocks noChangeArrowheads="1"/>
            </p:cNvSpPr>
            <p:nvPr/>
          </p:nvSpPr>
          <p:spPr bwMode="auto">
            <a:xfrm>
              <a:off x="2941" y="1270"/>
              <a:ext cx="958" cy="58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+mn-lt"/>
              </a:endParaRPr>
            </a:p>
          </p:txBody>
        </p:sp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3047" y="1346"/>
              <a:ext cx="725" cy="4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2000" b="0" dirty="0">
                  <a:latin typeface="+mn-lt"/>
                </a:rPr>
                <a:t>Receipt</a:t>
              </a:r>
            </a:p>
            <a:p>
              <a:pPr algn="ctr">
                <a:defRPr/>
              </a:pPr>
              <a:r>
                <a:rPr lang="en-US" sz="2000" b="0" dirty="0">
                  <a:latin typeface="+mn-lt"/>
                </a:rPr>
                <a:t>$400</a:t>
              </a:r>
            </a:p>
          </p:txBody>
        </p:sp>
      </p:grpSp>
      <p:grpSp>
        <p:nvGrpSpPr>
          <p:cNvPr id="34825" name="Group 9"/>
          <p:cNvGrpSpPr>
            <a:grpSpLocks/>
          </p:cNvGrpSpPr>
          <p:nvPr/>
        </p:nvGrpSpPr>
        <p:grpSpPr bwMode="auto">
          <a:xfrm>
            <a:off x="2816225" y="1720850"/>
            <a:ext cx="1235075" cy="825500"/>
            <a:chOff x="1612" y="1294"/>
            <a:chExt cx="778" cy="520"/>
          </a:xfrm>
        </p:grpSpPr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1612" y="1294"/>
              <a:ext cx="778" cy="52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+mn-lt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1737" y="1328"/>
              <a:ext cx="492" cy="4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b="0" dirty="0">
                  <a:latin typeface="+mn-lt"/>
                </a:rPr>
                <a:t>Issue</a:t>
              </a:r>
            </a:p>
            <a:p>
              <a:pPr>
                <a:defRPr/>
              </a:pPr>
              <a:r>
                <a:rPr lang="en-US" sz="2000" b="0" dirty="0">
                  <a:latin typeface="+mn-lt"/>
                </a:rPr>
                <a:t>$500</a:t>
              </a:r>
            </a:p>
          </p:txBody>
        </p:sp>
      </p:grp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348038" y="2670175"/>
            <a:ext cx="251936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n-lt"/>
              </a:rPr>
              <a:t>Net Charge = $100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411413" y="3484563"/>
            <a:ext cx="4311650" cy="22447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2000" b="0" dirty="0">
                <a:latin typeface="+mn-lt"/>
              </a:rPr>
              <a:t>1. Issue and Receipt can be invoiced together. Invoice will net the charge and credit.</a:t>
            </a:r>
          </a:p>
          <a:p>
            <a:pPr marL="228600" indent="-228600">
              <a:defRPr/>
            </a:pPr>
            <a:r>
              <a:rPr lang="en-US" sz="2000" b="0" dirty="0">
                <a:latin typeface="+mn-lt"/>
              </a:rPr>
              <a:t>2. Issue and Receipt can be processed at different times. There can be two postings to Accounts Receivable.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+mj-lt"/>
              </a:rPr>
              <a:t>Billing RMA Issues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SSM-RMA-210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27238" y="1377950"/>
            <a:ext cx="1412246" cy="3975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>
                <a:latin typeface="+mj-lt"/>
              </a:rPr>
              <a:t>RMA Issue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06400" y="2892425"/>
            <a:ext cx="4864100" cy="1768475"/>
          </a:xfrm>
          <a:prstGeom prst="rect">
            <a:avLst/>
          </a:prstGeom>
          <a:solidFill>
            <a:schemeClr val="bg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b="0">
              <a:latin typeface="+mj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71538" y="2978150"/>
            <a:ext cx="1877117" cy="7053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Maintenance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932113" y="2978150"/>
            <a:ext cx="1444306" cy="7053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Shipments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676525" y="5003800"/>
            <a:ext cx="1236663" cy="70532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Invoice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Print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881563" y="4965700"/>
            <a:ext cx="3271730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14300" indent="-114300">
              <a:defRPr/>
            </a:pPr>
            <a:r>
              <a:rPr lang="en-US" sz="1400" b="0">
                <a:latin typeface="+mj-lt"/>
              </a:rPr>
              <a:t>Invoice Post: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Installed Base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Accounts Receivable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Salesperson commissions updated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547813" y="3863975"/>
            <a:ext cx="2377255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Perform Shipment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746375" y="2157413"/>
            <a:ext cx="876844" cy="4283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100" dirty="0">
                <a:latin typeface="+mj-lt"/>
              </a:rPr>
              <a:t>Inventory</a:t>
            </a:r>
            <a:br>
              <a:rPr lang="en-US" sz="1100" dirty="0">
                <a:latin typeface="+mj-lt"/>
              </a:rPr>
            </a:br>
            <a:r>
              <a:rPr lang="en-US" sz="1100" dirty="0">
                <a:latin typeface="+mj-lt"/>
              </a:rPr>
              <a:t>Allocation</a:t>
            </a:r>
          </a:p>
        </p:txBody>
      </p:sp>
      <p:cxnSp>
        <p:nvCxnSpPr>
          <p:cNvPr id="35852" name="Elbow Connector 16"/>
          <p:cNvCxnSpPr>
            <a:cxnSpLocks noChangeShapeType="1"/>
            <a:stCxn id="4" idx="2"/>
            <a:endCxn id="6" idx="0"/>
          </p:cNvCxnSpPr>
          <p:nvPr/>
        </p:nvCxnSpPr>
        <p:spPr bwMode="auto">
          <a:xfrm rot="5400000">
            <a:off x="1670402" y="1915190"/>
            <a:ext cx="1202655" cy="92326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5853" name="Elbow Connector 18"/>
          <p:cNvCxnSpPr>
            <a:cxnSpLocks noChangeShapeType="1"/>
            <a:stCxn id="4" idx="2"/>
            <a:endCxn id="7" idx="0"/>
          </p:cNvCxnSpPr>
          <p:nvPr/>
        </p:nvCxnSpPr>
        <p:spPr bwMode="auto">
          <a:xfrm rot="16200000" flipH="1">
            <a:off x="2592486" y="1916369"/>
            <a:ext cx="1202655" cy="92090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5854" name="Elbow Connector 20"/>
          <p:cNvCxnSpPr>
            <a:cxnSpLocks noChangeShapeType="1"/>
            <a:stCxn id="12" idx="2"/>
            <a:endCxn id="8" idx="0"/>
          </p:cNvCxnSpPr>
          <p:nvPr/>
        </p:nvCxnSpPr>
        <p:spPr bwMode="auto">
          <a:xfrm rot="16200000" flipH="1">
            <a:off x="2644509" y="4353452"/>
            <a:ext cx="742280" cy="55841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5855" name="Elbow Connector 22"/>
          <p:cNvCxnSpPr>
            <a:cxnSpLocks noChangeShapeType="1"/>
            <a:stCxn id="8" idx="3"/>
            <a:endCxn id="9" idx="1"/>
          </p:cNvCxnSpPr>
          <p:nvPr/>
        </p:nvCxnSpPr>
        <p:spPr bwMode="auto">
          <a:xfrm>
            <a:off x="3913188" y="5356461"/>
            <a:ext cx="968375" cy="8501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+mj-lt"/>
              </a:rPr>
              <a:t>Billing RMA Receipts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z="700" smtClean="0">
                <a:latin typeface="+mj-lt"/>
              </a:rPr>
              <a:t>SSM-RMA-220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700338" y="1158875"/>
            <a:ext cx="1901162" cy="3975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 Receipts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09713" y="2597150"/>
            <a:ext cx="1877117" cy="7053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Maintenance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10025" y="2597150"/>
            <a:ext cx="1512888" cy="7053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>
                <a:latin typeface="+mj-lt"/>
              </a:rPr>
              <a:t>RMA </a:t>
            </a:r>
          </a:p>
          <a:p>
            <a:pPr algn="ctr">
              <a:defRPr/>
            </a:pPr>
            <a:r>
              <a:rPr lang="en-US" sz="2000" b="0">
                <a:latin typeface="+mj-lt"/>
              </a:rPr>
              <a:t>Receipts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103563" y="4464050"/>
            <a:ext cx="1093249" cy="70532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Invoice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Print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056188" y="4937125"/>
            <a:ext cx="3271730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14300" indent="-114300">
              <a:defRPr/>
            </a:pPr>
            <a:r>
              <a:rPr lang="en-US" sz="1400" b="0">
                <a:latin typeface="+mj-lt"/>
              </a:rPr>
              <a:t>Invoice Post: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Installed Base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Accounts Receivable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Salesperson commissions updated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557463" y="3482975"/>
            <a:ext cx="2183291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Perform Receipt</a:t>
            </a:r>
          </a:p>
        </p:txBody>
      </p:sp>
      <p:cxnSp>
        <p:nvCxnSpPr>
          <p:cNvPr id="36875" name="Elbow Connector 15"/>
          <p:cNvCxnSpPr>
            <a:cxnSpLocks noChangeShapeType="1"/>
            <a:stCxn id="4" idx="2"/>
            <a:endCxn id="6" idx="0"/>
          </p:cNvCxnSpPr>
          <p:nvPr/>
        </p:nvCxnSpPr>
        <p:spPr bwMode="auto">
          <a:xfrm rot="5400000">
            <a:off x="2529231" y="1475462"/>
            <a:ext cx="1040730" cy="120264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6876" name="Elbow Connector 17"/>
          <p:cNvCxnSpPr>
            <a:cxnSpLocks noChangeShapeType="1"/>
            <a:stCxn id="4" idx="2"/>
            <a:endCxn id="7" idx="0"/>
          </p:cNvCxnSpPr>
          <p:nvPr/>
        </p:nvCxnSpPr>
        <p:spPr bwMode="auto">
          <a:xfrm rot="16200000" flipH="1">
            <a:off x="3688329" y="1519010"/>
            <a:ext cx="1040730" cy="11155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6877" name="Elbow Connector 19"/>
          <p:cNvCxnSpPr>
            <a:cxnSpLocks noChangeShapeType="1"/>
            <a:stCxn id="12" idx="2"/>
            <a:endCxn id="8" idx="0"/>
          </p:cNvCxnSpPr>
          <p:nvPr/>
        </p:nvCxnSpPr>
        <p:spPr bwMode="auto">
          <a:xfrm rot="16200000" flipH="1">
            <a:off x="3357883" y="4171745"/>
            <a:ext cx="583530" cy="107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6878" name="Elbow Connector 21"/>
          <p:cNvCxnSpPr>
            <a:cxnSpLocks noChangeShapeType="1"/>
            <a:stCxn id="8" idx="3"/>
            <a:endCxn id="9" idx="1"/>
          </p:cNvCxnSpPr>
          <p:nvPr/>
        </p:nvCxnSpPr>
        <p:spPr bwMode="auto">
          <a:xfrm>
            <a:off x="4196812" y="4816711"/>
            <a:ext cx="859376" cy="59618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7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1133475"/>
            <a:ext cx="6256337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Releasing an RMA to a Work Order</a:t>
            </a:r>
          </a:p>
        </p:txBody>
      </p:sp>
      <p:sp>
        <p:nvSpPr>
          <p:cNvPr id="3789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SSM-RMA-230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990600" y="3248025"/>
            <a:ext cx="2670175" cy="1166986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Specifying W indicates that this </a:t>
            </a:r>
            <a:r>
              <a:rPr lang="en-US" sz="1400" b="0" dirty="0" smtClean="0">
                <a:latin typeface="+mj-lt"/>
              </a:rPr>
              <a:t>item </a:t>
            </a:r>
            <a:r>
              <a:rPr lang="en-US" sz="1400" b="0" dirty="0">
                <a:latin typeface="+mj-lt"/>
              </a:rPr>
              <a:t>should be included when work orders are generated with RMA Release to Work Order.</a:t>
            </a:r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2724150" y="4857750"/>
            <a:ext cx="361950" cy="161925"/>
          </a:xfrm>
          <a:prstGeom prst="rect">
            <a:avLst/>
          </a:prstGeom>
          <a:solidFill>
            <a:schemeClr val="bg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5" name="Rectangle 9"/>
          <p:cNvSpPr>
            <a:spLocks noChangeArrowheads="1"/>
          </p:cNvSpPr>
          <p:nvPr/>
        </p:nvSpPr>
        <p:spPr bwMode="auto">
          <a:xfrm>
            <a:off x="1752600" y="4838700"/>
            <a:ext cx="3810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6" name="Elbow Connector 11"/>
          <p:cNvCxnSpPr>
            <a:cxnSpLocks noChangeShapeType="1"/>
            <a:stCxn id="7" idx="1"/>
            <a:endCxn id="37895" idx="1"/>
          </p:cNvCxnSpPr>
          <p:nvPr/>
        </p:nvCxnSpPr>
        <p:spPr bwMode="auto">
          <a:xfrm rot="10800000" flipH="1" flipV="1">
            <a:off x="990600" y="3831517"/>
            <a:ext cx="762000" cy="1107195"/>
          </a:xfrm>
          <a:prstGeom prst="bentConnector3">
            <a:avLst>
              <a:gd name="adj1" fmla="val -3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pic>
        <p:nvPicPr>
          <p:cNvPr id="37897" name="Picture 12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2663" y="1400175"/>
            <a:ext cx="4868862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8" name="Right Brace 13"/>
          <p:cNvSpPr>
            <a:spLocks/>
          </p:cNvSpPr>
          <p:nvPr/>
        </p:nvSpPr>
        <p:spPr bwMode="auto">
          <a:xfrm>
            <a:off x="5362575" y="4257675"/>
            <a:ext cx="180975" cy="390525"/>
          </a:xfrm>
          <a:prstGeom prst="rightBrace">
            <a:avLst>
              <a:gd name="adj1" fmla="val 8332"/>
              <a:gd name="adj2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9" name="Shape 15"/>
          <p:cNvCxnSpPr>
            <a:cxnSpLocks noChangeShapeType="1"/>
            <a:endCxn id="37898" idx="1"/>
          </p:cNvCxnSpPr>
          <p:nvPr/>
        </p:nvCxnSpPr>
        <p:spPr bwMode="auto">
          <a:xfrm flipH="1">
            <a:off x="5543550" y="2260600"/>
            <a:ext cx="2847975" cy="2192338"/>
          </a:xfrm>
          <a:prstGeom prst="bentConnector5">
            <a:avLst>
              <a:gd name="adj1" fmla="val -8028"/>
              <a:gd name="adj2" fmla="val 99954"/>
              <a:gd name="adj3" fmla="val 49162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Work Flow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SSM-RMA-030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Take </a:t>
            </a: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Call from End User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RMA and Ship/Receive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RMA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Packing List (Sales Order Module)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 RMA Receive RMA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Release RMA to Work Order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Link RMA to RTS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RMA (Sales Order Module) *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8800" y="5255568"/>
            <a:ext cx="1439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 smtClean="0">
                <a:latin typeface="+mj-lt"/>
              </a:rPr>
              <a:t>* </a:t>
            </a:r>
            <a:r>
              <a:rPr lang="en-US" sz="2000" b="0" dirty="0">
                <a:latin typeface="+mj-lt"/>
              </a:rPr>
              <a:t>Optional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 Control Settings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SSM-RMA-040</a:t>
            </a:r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343025" y="4895850"/>
            <a:ext cx="2698750" cy="3048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These settings apply to RMAs.</a:t>
            </a:r>
          </a:p>
        </p:txBody>
      </p:sp>
      <p:sp>
        <p:nvSpPr>
          <p:cNvPr id="19462" name="Left Brace 6"/>
          <p:cNvSpPr>
            <a:spLocks/>
          </p:cNvSpPr>
          <p:nvPr/>
        </p:nvSpPr>
        <p:spPr bwMode="auto">
          <a:xfrm>
            <a:off x="1143000" y="1752600"/>
            <a:ext cx="314325" cy="2714625"/>
          </a:xfrm>
          <a:prstGeom prst="leftBrace">
            <a:avLst>
              <a:gd name="adj1" fmla="val 8316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3" name="Left Brace 7"/>
          <p:cNvSpPr>
            <a:spLocks/>
          </p:cNvSpPr>
          <p:nvPr/>
        </p:nvSpPr>
        <p:spPr bwMode="auto">
          <a:xfrm>
            <a:off x="4762500" y="1733550"/>
            <a:ext cx="295275" cy="1181100"/>
          </a:xfrm>
          <a:prstGeom prst="lef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4" name="Shape 9"/>
          <p:cNvCxnSpPr>
            <a:cxnSpLocks noChangeShapeType="1"/>
            <a:stCxn id="6" idx="1"/>
            <a:endCxn id="19462" idx="1"/>
          </p:cNvCxnSpPr>
          <p:nvPr/>
        </p:nvCxnSpPr>
        <p:spPr bwMode="auto">
          <a:xfrm rot="10800000">
            <a:off x="1143000" y="3109913"/>
            <a:ext cx="200025" cy="1938337"/>
          </a:xfrm>
          <a:prstGeom prst="bentConnector3">
            <a:avLst>
              <a:gd name="adj1" fmla="val 214287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9465" name="Elbow Connector 12"/>
          <p:cNvCxnSpPr>
            <a:cxnSpLocks noChangeShapeType="1"/>
            <a:stCxn id="6" idx="3"/>
            <a:endCxn id="19463" idx="1"/>
          </p:cNvCxnSpPr>
          <p:nvPr/>
        </p:nvCxnSpPr>
        <p:spPr bwMode="auto">
          <a:xfrm flipV="1">
            <a:off x="4041775" y="2324100"/>
            <a:ext cx="720725" cy="27241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686300" y="4895850"/>
            <a:ext cx="3046413" cy="3048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These settings apply only to RTSs. </a:t>
            </a:r>
          </a:p>
        </p:txBody>
      </p:sp>
      <p:sp>
        <p:nvSpPr>
          <p:cNvPr id="19467" name="Right Brace 14"/>
          <p:cNvSpPr>
            <a:spLocks/>
          </p:cNvSpPr>
          <p:nvPr/>
        </p:nvSpPr>
        <p:spPr bwMode="auto">
          <a:xfrm>
            <a:off x="6905625" y="2895600"/>
            <a:ext cx="514350" cy="1790700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8" name="Rectangle 17"/>
          <p:cNvSpPr>
            <a:spLocks noChangeArrowheads="1"/>
          </p:cNvSpPr>
          <p:nvPr/>
        </p:nvSpPr>
        <p:spPr bwMode="auto">
          <a:xfrm>
            <a:off x="7239000" y="3638550"/>
            <a:ext cx="180975" cy="2952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9" name="Elbow Connector 19"/>
          <p:cNvCxnSpPr>
            <a:cxnSpLocks noChangeShapeType="1"/>
            <a:stCxn id="14" idx="3"/>
            <a:endCxn id="19468" idx="3"/>
          </p:cNvCxnSpPr>
          <p:nvPr/>
        </p:nvCxnSpPr>
        <p:spPr bwMode="auto">
          <a:xfrm flipH="1" flipV="1">
            <a:off x="7419975" y="3786188"/>
            <a:ext cx="312738" cy="1262062"/>
          </a:xfrm>
          <a:prstGeom prst="bentConnector3">
            <a:avLst>
              <a:gd name="adj1" fmla="val -140102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</a:t>
            </a:r>
            <a:endParaRPr lang="en-US" smtClean="0"/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SSM-RMA-050</a:t>
            </a:r>
            <a:endParaRPr lang="en-US" smtClean="0"/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2066925" y="1123950"/>
            <a:ext cx="50113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+mj-lt"/>
              </a:rPr>
              <a:t>Customer Return and Spares Site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0688" y="2530475"/>
            <a:ext cx="2744787" cy="21018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33413" y="2787650"/>
            <a:ext cx="2394888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b="0" dirty="0">
                <a:latin typeface="+mj-lt"/>
              </a:rPr>
              <a:t>Manufacturing</a:t>
            </a:r>
          </a:p>
          <a:p>
            <a:pPr algn="ctr">
              <a:defRPr/>
            </a:pPr>
            <a:r>
              <a:rPr lang="en-US" b="0" dirty="0">
                <a:latin typeface="+mj-lt"/>
              </a:rPr>
              <a:t>Locations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06400" y="3644900"/>
            <a:ext cx="1287463" cy="9731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92113" y="3706813"/>
            <a:ext cx="1253549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Returns/</a:t>
            </a:r>
          </a:p>
          <a:p>
            <a:pPr algn="ctr">
              <a:defRPr/>
            </a:pPr>
            <a:r>
              <a:rPr lang="en-US" sz="1800" b="0" dirty="0">
                <a:latin typeface="+mj-lt"/>
              </a:rPr>
              <a:t>Spares</a:t>
            </a:r>
          </a:p>
          <a:p>
            <a:pPr algn="ctr">
              <a:defRPr/>
            </a:pPr>
            <a:r>
              <a:rPr lang="en-US" sz="1800" b="0" dirty="0">
                <a:latin typeface="+mj-lt"/>
              </a:rPr>
              <a:t>Locations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95338" y="2062163"/>
            <a:ext cx="1992534" cy="5206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Combined Facility at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123 Main Street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031038" y="2011363"/>
            <a:ext cx="1722437" cy="110172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970713" y="2482850"/>
            <a:ext cx="1843454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Manufacturing</a:t>
            </a:r>
          </a:p>
          <a:p>
            <a:pPr algn="ctr">
              <a:defRPr/>
            </a:pPr>
            <a:r>
              <a:rPr lang="en-US" sz="1800" b="0" dirty="0">
                <a:latin typeface="+mj-lt"/>
              </a:rPr>
              <a:t>Site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962775" y="1971675"/>
            <a:ext cx="1798570" cy="3052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2600 Business Drive</a:t>
            </a:r>
          </a:p>
        </p:txBody>
      </p:sp>
      <p:grpSp>
        <p:nvGrpSpPr>
          <p:cNvPr id="20493" name="Group 13"/>
          <p:cNvGrpSpPr>
            <a:grpSpLocks/>
          </p:cNvGrpSpPr>
          <p:nvPr/>
        </p:nvGrpSpPr>
        <p:grpSpPr bwMode="auto">
          <a:xfrm>
            <a:off x="6881816" y="3319463"/>
            <a:ext cx="2047876" cy="1289050"/>
            <a:chOff x="4335" y="2187"/>
            <a:chExt cx="1290" cy="812"/>
          </a:xfrm>
        </p:grpSpPr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4462" y="2341"/>
              <a:ext cx="1000" cy="65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4631" y="2413"/>
              <a:ext cx="689" cy="5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Returns/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Spares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Site</a:t>
              </a: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4335" y="2187"/>
              <a:ext cx="1290" cy="19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400" b="0" dirty="0">
                  <a:latin typeface="+mj-lt"/>
                </a:rPr>
                <a:t>423 South Main Street</a:t>
              </a:r>
            </a:p>
          </p:txBody>
        </p:sp>
      </p:grp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3695700" y="2535238"/>
            <a:ext cx="2744788" cy="21018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879850" y="2792413"/>
            <a:ext cx="2394888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b="0" dirty="0">
                <a:latin typeface="+mj-lt"/>
              </a:rPr>
              <a:t>Manufacturing</a:t>
            </a:r>
          </a:p>
          <a:p>
            <a:pPr algn="ctr">
              <a:defRPr/>
            </a:pPr>
            <a:r>
              <a:rPr lang="en-US" b="0" dirty="0">
                <a:latin typeface="+mj-lt"/>
              </a:rPr>
              <a:t>Site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681413" y="3649663"/>
            <a:ext cx="1287462" cy="9731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743325" y="3711575"/>
            <a:ext cx="1093249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Returns/</a:t>
            </a:r>
          </a:p>
          <a:p>
            <a:pPr algn="ctr">
              <a:defRPr/>
            </a:pPr>
            <a:r>
              <a:rPr lang="en-US" sz="1800" b="0" dirty="0">
                <a:latin typeface="+mj-lt"/>
              </a:rPr>
              <a:t>Spares</a:t>
            </a:r>
          </a:p>
          <a:p>
            <a:pPr algn="ctr">
              <a:defRPr/>
            </a:pPr>
            <a:r>
              <a:rPr lang="en-US" sz="1800" b="0" dirty="0">
                <a:latin typeface="+mj-lt"/>
              </a:rPr>
              <a:t>Site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4241800" y="2090738"/>
            <a:ext cx="2042227" cy="5206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Combined Facility at 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123 Main Street</a:t>
            </a: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311150" y="1914525"/>
            <a:ext cx="366713" cy="4000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b="0">
                <a:latin typeface="+mj-lt"/>
              </a:rPr>
              <a:t>1</a:t>
            </a: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3492500" y="1978025"/>
            <a:ext cx="366713" cy="4000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b="0">
                <a:latin typeface="+mj-lt"/>
              </a:rPr>
              <a:t>2</a:t>
            </a:r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6446838" y="2005013"/>
            <a:ext cx="366712" cy="4000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b="0">
                <a:latin typeface="+mj-lt"/>
              </a:rPr>
              <a:t>3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563563" y="4662488"/>
            <a:ext cx="2358019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>
                <a:latin typeface="+mj-lt"/>
              </a:rPr>
              <a:t>One Site, One Facility,</a:t>
            </a:r>
          </a:p>
          <a:p>
            <a:pPr algn="ctr">
              <a:defRPr/>
            </a:pPr>
            <a:r>
              <a:rPr lang="en-US" sz="1600" b="0">
                <a:latin typeface="+mj-lt"/>
              </a:rPr>
              <a:t>Different Locations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3743325" y="4656138"/>
            <a:ext cx="2470229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>
                <a:latin typeface="+mj-lt"/>
              </a:rPr>
              <a:t>Two Sites, Same Facility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7186613" y="4637088"/>
            <a:ext cx="1452323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>
                <a:latin typeface="+mj-lt"/>
              </a:rPr>
              <a:t>Two Sites,</a:t>
            </a:r>
          </a:p>
          <a:p>
            <a:pPr algn="ctr">
              <a:defRPr/>
            </a:pPr>
            <a:r>
              <a:rPr lang="en-US" sz="1600" b="0">
                <a:latin typeface="+mj-lt"/>
              </a:rPr>
              <a:t>Two Facilities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SSM-RMA-060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1933575" y="1133475"/>
            <a:ext cx="52790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+mj-lt"/>
              </a:rPr>
              <a:t>Customer Return/Spares Locations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30475" y="2163763"/>
            <a:ext cx="4781550" cy="40036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730500" y="2981325"/>
            <a:ext cx="1519238" cy="16748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092450" y="3616325"/>
            <a:ext cx="867226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Finished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Goods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443538" y="2344738"/>
            <a:ext cx="1223962" cy="6731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524500" y="2432050"/>
            <a:ext cx="1094853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Rework</a:t>
            </a:r>
          </a:p>
          <a:p>
            <a:pPr algn="ctr">
              <a:defRPr/>
            </a:pPr>
            <a:r>
              <a:rPr lang="en-US" sz="1400" b="0">
                <a:latin typeface="+mj-lt"/>
              </a:rPr>
              <a:t>(Refurbish)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048375" y="3432175"/>
            <a:ext cx="1022350" cy="9286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088063" y="3759200"/>
            <a:ext cx="1077219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Inspection</a:t>
            </a: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4503738" y="4465638"/>
            <a:ext cx="1855787" cy="915987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4832350" y="4670425"/>
            <a:ext cx="1417056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Received/</a:t>
            </a:r>
          </a:p>
          <a:p>
            <a:pPr algn="ctr">
              <a:defRPr/>
            </a:pPr>
            <a:r>
              <a:rPr lang="en-US" sz="1400" b="0">
                <a:latin typeface="+mj-lt"/>
              </a:rPr>
              <a:t>Not Inspected</a:t>
            </a: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5819775" y="5581650"/>
            <a:ext cx="1277938" cy="4572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6064250" y="5673725"/>
            <a:ext cx="81112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Returns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1506538" y="1592263"/>
            <a:ext cx="3795912" cy="119776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b="0" dirty="0">
                <a:latin typeface="+mj-lt"/>
              </a:rPr>
              <a:t>Floor plan of</a:t>
            </a:r>
            <a:br>
              <a:rPr lang="en-US" b="0" dirty="0">
                <a:latin typeface="+mj-lt"/>
              </a:rPr>
            </a:br>
            <a:r>
              <a:rPr lang="en-US" b="0" dirty="0">
                <a:latin typeface="+mj-lt"/>
              </a:rPr>
              <a:t>Customer Return/Spares</a:t>
            </a:r>
          </a:p>
          <a:p>
            <a:pPr algn="ctr">
              <a:defRPr/>
            </a:pPr>
            <a:r>
              <a:rPr lang="en-US" b="0" dirty="0">
                <a:latin typeface="+mj-lt"/>
              </a:rPr>
              <a:t> Site and Locations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4545013" y="3513138"/>
            <a:ext cx="1222375" cy="6731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4775200" y="3663950"/>
            <a:ext cx="807914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Rejects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2730500" y="4976813"/>
            <a:ext cx="1506538" cy="8477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2952750" y="5167313"/>
            <a:ext cx="1203857" cy="52065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Refurbished</a:t>
            </a:r>
          </a:p>
          <a:p>
            <a:pPr algn="ctr">
              <a:defRPr/>
            </a:pPr>
            <a:r>
              <a:rPr lang="en-US" sz="1400" b="0">
                <a:latin typeface="+mj-lt"/>
              </a:rPr>
              <a:t>Material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637463" y="5676900"/>
            <a:ext cx="811120" cy="30521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Returns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652463" y="5051425"/>
            <a:ext cx="1376981" cy="52065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Replacement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Items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769938" y="2952750"/>
            <a:ext cx="1170194" cy="52065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New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Installations</a:t>
            </a: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1952625" y="4387850"/>
            <a:ext cx="424797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3200" b="0" dirty="0">
                <a:solidFill>
                  <a:srgbClr val="6287C6"/>
                </a:solidFill>
                <a:latin typeface="+mj-lt"/>
              </a:rPr>
              <a:t>?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1931988" y="5570538"/>
            <a:ext cx="424797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3200" b="0" dirty="0">
                <a:solidFill>
                  <a:srgbClr val="6287C6"/>
                </a:solidFill>
                <a:latin typeface="+mj-lt"/>
              </a:rPr>
              <a:t>?</a:t>
            </a:r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 flipH="1" flipV="1">
            <a:off x="7131050" y="5816599"/>
            <a:ext cx="508000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cxnSp>
        <p:nvCxnSpPr>
          <p:cNvPr id="21531" name="Elbow Connector 38"/>
          <p:cNvCxnSpPr>
            <a:cxnSpLocks noChangeShapeType="1"/>
            <a:stCxn id="7" idx="1"/>
            <a:endCxn id="31" idx="3"/>
          </p:cNvCxnSpPr>
          <p:nvPr/>
        </p:nvCxnSpPr>
        <p:spPr bwMode="auto">
          <a:xfrm rot="10800000">
            <a:off x="1940132" y="3213078"/>
            <a:ext cx="790368" cy="60565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1532" name="Elbow Connector 40"/>
          <p:cNvCxnSpPr>
            <a:cxnSpLocks noChangeShapeType="1"/>
            <a:stCxn id="7" idx="2"/>
            <a:endCxn id="29" idx="0"/>
          </p:cNvCxnSpPr>
          <p:nvPr/>
        </p:nvCxnSpPr>
        <p:spPr bwMode="auto">
          <a:xfrm rot="5400000">
            <a:off x="2217894" y="3779199"/>
            <a:ext cx="395287" cy="214916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1533" name="Shape 42"/>
          <p:cNvCxnSpPr>
            <a:cxnSpLocks noChangeShapeType="1"/>
            <a:stCxn id="26" idx="1"/>
            <a:endCxn id="29" idx="2"/>
          </p:cNvCxnSpPr>
          <p:nvPr/>
        </p:nvCxnSpPr>
        <p:spPr bwMode="auto">
          <a:xfrm rot="10800000" flipV="1">
            <a:off x="1340954" y="5400676"/>
            <a:ext cx="1389546" cy="171404"/>
          </a:xfrm>
          <a:prstGeom prst="bentConnector4">
            <a:avLst>
              <a:gd name="adj1" fmla="val 25226"/>
              <a:gd name="adj2" fmla="val 380657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mtClean="0"/>
              <a:t>Should forecast be consumed by RMA issues?</a:t>
            </a:r>
          </a:p>
          <a:p>
            <a:pPr>
              <a:lnSpc>
                <a:spcPct val="100000"/>
              </a:lnSpc>
            </a:pPr>
            <a:r>
              <a:rPr lang="en-US" smtClean="0"/>
              <a:t>Do you want to perform detail allocations from within RMAs?</a:t>
            </a:r>
          </a:p>
          <a:p>
            <a:pPr>
              <a:lnSpc>
                <a:spcPct val="100000"/>
              </a:lnSpc>
            </a:pPr>
            <a:r>
              <a:rPr lang="en-US" smtClean="0"/>
              <a:t>Do you want to keep RMA booking histories?</a:t>
            </a:r>
          </a:p>
          <a:p>
            <a:pPr>
              <a:lnSpc>
                <a:spcPct val="100000"/>
              </a:lnSpc>
            </a:pPr>
            <a:r>
              <a:rPr lang="en-US" smtClean="0"/>
              <a:t>RMAs have the option to change certain installed base records on a line-by-line basis. Do you want the Edit Installed Base frame to always appear in RMA Maintenance?</a:t>
            </a:r>
          </a:p>
          <a:p>
            <a:endParaRPr lang="en-US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90675" y="1016000"/>
            <a:ext cx="3321050" cy="22606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t"/>
          <a:lstStyle/>
          <a:p>
            <a:pPr marL="171450" indent="-171450"/>
            <a:r>
              <a:rPr lang="en-US" sz="1600" b="0" dirty="0" smtClean="0">
                <a:latin typeface="+mj-lt"/>
                <a:cs typeface="Tahoma" pitchFamily="34" charset="0"/>
              </a:rPr>
              <a:t>RMA Header:</a:t>
            </a:r>
          </a:p>
          <a:p>
            <a:pPr marL="171450" indent="-171450">
              <a:buFontTx/>
              <a:buChar char="•"/>
            </a:pPr>
            <a:r>
              <a:rPr lang="en-US" sz="1600" b="0" dirty="0" smtClean="0">
                <a:latin typeface="+mj-lt"/>
                <a:cs typeface="Tahoma" pitchFamily="34" charset="0"/>
              </a:rPr>
              <a:t>Customer and end user data</a:t>
            </a:r>
          </a:p>
          <a:p>
            <a:pPr marL="171450" indent="-171450">
              <a:buFontTx/>
              <a:buChar char="•"/>
            </a:pPr>
            <a:r>
              <a:rPr lang="en-US" sz="1600" b="0" dirty="0" smtClean="0">
                <a:latin typeface="+mj-lt"/>
                <a:cs typeface="Tahoma" pitchFamily="34" charset="0"/>
              </a:rPr>
              <a:t>Coverage and date defaults</a:t>
            </a:r>
            <a:endParaRPr lang="en-US" sz="1600" b="0" dirty="0">
              <a:latin typeface="+mj-lt"/>
              <a:cs typeface="Tahoma" pitchFamily="34" charset="0"/>
            </a:endParaRPr>
          </a:p>
        </p:txBody>
      </p:sp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Maintenance</a:t>
            </a:r>
          </a:p>
        </p:txBody>
      </p:sp>
      <p:sp>
        <p:nvSpPr>
          <p:cNvPr id="2355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SSM-RMA-080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281238" y="1900238"/>
            <a:ext cx="3319462" cy="22606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RMA Issue Lines: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Items to be shipped</a:t>
            </a:r>
            <a:endParaRPr lang="en-US" sz="1600" b="0" dirty="0">
              <a:latin typeface="+mj-lt"/>
              <a:cs typeface="Tahoma" pitchFamily="34" charset="0"/>
            </a:endParaRPr>
          </a:p>
        </p:txBody>
      </p:sp>
      <p:sp>
        <p:nvSpPr>
          <p:cNvPr id="23561" name="Oval 7"/>
          <p:cNvSpPr>
            <a:spLocks noChangeArrowheads="1"/>
          </p:cNvSpPr>
          <p:nvPr/>
        </p:nvSpPr>
        <p:spPr bwMode="auto">
          <a:xfrm>
            <a:off x="1819275" y="2917825"/>
            <a:ext cx="333375" cy="333375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US" sz="1800" dirty="0">
                <a:cs typeface="Tahoma" pitchFamily="34" charset="0"/>
              </a:rPr>
              <a:t>1</a:t>
            </a:r>
            <a:endParaRPr lang="en-US" sz="1800" dirty="0">
              <a:cs typeface="Tahoma" pitchFamily="34" charset="0"/>
            </a:endParaRPr>
          </a:p>
        </p:txBody>
      </p:sp>
      <p:sp>
        <p:nvSpPr>
          <p:cNvPr id="23577" name="Oval 9"/>
          <p:cNvSpPr>
            <a:spLocks noChangeArrowheads="1"/>
          </p:cNvSpPr>
          <p:nvPr/>
        </p:nvSpPr>
        <p:spPr bwMode="auto">
          <a:xfrm>
            <a:off x="2473325" y="3740163"/>
            <a:ext cx="333375" cy="334235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US" sz="1800" dirty="0">
                <a:cs typeface="Tahoma" pitchFamily="34" charset="0"/>
              </a:rPr>
              <a:t>2</a:t>
            </a:r>
            <a:endParaRPr lang="en-US" sz="1800" dirty="0">
              <a:cs typeface="Tahoma" pitchFamily="34" charset="0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970213" y="2568575"/>
            <a:ext cx="3321050" cy="22606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RMA Receipt Lines: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Items to be </a:t>
            </a:r>
            <a:r>
              <a:rPr lang="en-US" sz="1600" b="0" dirty="0" smtClean="0">
                <a:latin typeface="+mj-lt"/>
                <a:cs typeface="Tahoma" pitchFamily="34" charset="0"/>
              </a:rPr>
              <a:t>received</a:t>
            </a:r>
            <a:endParaRPr lang="en-US" sz="1600" b="0" dirty="0">
              <a:latin typeface="+mj-lt"/>
              <a:cs typeface="Tahoma" pitchFamily="34" charset="0"/>
            </a:endParaRPr>
          </a:p>
        </p:txBody>
      </p:sp>
      <p:sp>
        <p:nvSpPr>
          <p:cNvPr id="23565" name="Oval 13"/>
          <p:cNvSpPr>
            <a:spLocks noChangeArrowheads="1"/>
          </p:cNvSpPr>
          <p:nvPr/>
        </p:nvSpPr>
        <p:spPr bwMode="auto">
          <a:xfrm>
            <a:off x="3146425" y="4414838"/>
            <a:ext cx="333375" cy="333375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US" sz="1800" dirty="0" smtClean="0">
                <a:latin typeface="+mj-lt"/>
                <a:cs typeface="Tahoma" pitchFamily="34" charset="0"/>
              </a:rPr>
              <a:t>3</a:t>
            </a:r>
            <a:endParaRPr lang="en-US" sz="1800" dirty="0">
              <a:latin typeface="+mj-lt"/>
              <a:cs typeface="Tahoma" pitchFamily="34" charset="0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3581400" y="3157538"/>
            <a:ext cx="3319463" cy="22606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Trailer: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Price totals &amp; tax Information</a:t>
            </a:r>
            <a:endParaRPr lang="en-US" sz="1600" b="0" dirty="0">
              <a:latin typeface="+mj-lt"/>
              <a:cs typeface="Tahoma" pitchFamily="34" charset="0"/>
            </a:endParaRPr>
          </a:p>
        </p:txBody>
      </p:sp>
      <p:sp>
        <p:nvSpPr>
          <p:cNvPr id="23575" name="Oval 18"/>
          <p:cNvSpPr>
            <a:spLocks noChangeArrowheads="1"/>
          </p:cNvSpPr>
          <p:nvPr/>
        </p:nvSpPr>
        <p:spPr bwMode="auto">
          <a:xfrm>
            <a:off x="3751421" y="4998822"/>
            <a:ext cx="333217" cy="33294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US" sz="1800" dirty="0" smtClean="0">
                <a:latin typeface="+mj-lt"/>
                <a:cs typeface="Tahoma" pitchFamily="34" charset="0"/>
              </a:rPr>
              <a:t>4</a:t>
            </a:r>
            <a:endParaRPr lang="en-US" sz="1800" dirty="0">
              <a:latin typeface="+mj-lt"/>
              <a:cs typeface="Tahoma" pitchFamily="34" charset="0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178300" y="3862388"/>
            <a:ext cx="3319463" cy="22606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Ship/Receive: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Ship and receive items directly</a:t>
            </a:r>
            <a:br>
              <a:rPr lang="en-US" sz="1600" b="0" dirty="0">
                <a:latin typeface="+mj-lt"/>
                <a:cs typeface="Tahoma" pitchFamily="34" charset="0"/>
              </a:rPr>
            </a:br>
            <a:r>
              <a:rPr lang="en-US" sz="1600" b="0" dirty="0">
                <a:latin typeface="+mj-lt"/>
                <a:cs typeface="Tahoma" pitchFamily="34" charset="0"/>
              </a:rPr>
              <a:t>from RMA Maintenance</a:t>
            </a:r>
            <a:endParaRPr lang="en-US" sz="1600" b="0" dirty="0">
              <a:latin typeface="+mj-lt"/>
              <a:cs typeface="Tahoma" pitchFamily="34" charset="0"/>
            </a:endParaRPr>
          </a:p>
        </p:txBody>
      </p:sp>
      <p:sp>
        <p:nvSpPr>
          <p:cNvPr id="23573" name="Oval 26"/>
          <p:cNvSpPr>
            <a:spLocks noChangeArrowheads="1"/>
          </p:cNvSpPr>
          <p:nvPr/>
        </p:nvSpPr>
        <p:spPr bwMode="auto">
          <a:xfrm>
            <a:off x="4378325" y="5715000"/>
            <a:ext cx="333375" cy="333375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US" sz="1800" dirty="0" smtClean="0">
                <a:latin typeface="+mj-lt"/>
                <a:cs typeface="Tahoma" pitchFamily="34" charset="0"/>
              </a:rPr>
              <a:t>5</a:t>
            </a:r>
            <a:endParaRPr lang="en-US" sz="1800" dirty="0">
              <a:latin typeface="+mj-lt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Issues/Receipts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SSM-RMA-090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919163"/>
            <a:ext cx="6446838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7475" y="1189038"/>
            <a:ext cx="6430963" cy="498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14475" y="3590925"/>
            <a:ext cx="2281238" cy="7397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Line item 1 is an Issue, going to the customer as a replacement.</a:t>
            </a:r>
          </a:p>
        </p:txBody>
      </p:sp>
      <p:sp>
        <p:nvSpPr>
          <p:cNvPr id="24583" name="Right Brace 6"/>
          <p:cNvSpPr>
            <a:spLocks/>
          </p:cNvSpPr>
          <p:nvPr/>
        </p:nvSpPr>
        <p:spPr bwMode="auto">
          <a:xfrm>
            <a:off x="1009650" y="2343150"/>
            <a:ext cx="247650" cy="704850"/>
          </a:xfrm>
          <a:prstGeom prst="rightBrace">
            <a:avLst>
              <a:gd name="adj1" fmla="val 8328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4" name="Elbow Connector 8"/>
          <p:cNvCxnSpPr>
            <a:cxnSpLocks noChangeShapeType="1"/>
            <a:stCxn id="6" idx="1"/>
            <a:endCxn id="24583" idx="1"/>
          </p:cNvCxnSpPr>
          <p:nvPr/>
        </p:nvCxnSpPr>
        <p:spPr bwMode="auto">
          <a:xfrm rot="10800000">
            <a:off x="1257300" y="2695575"/>
            <a:ext cx="257175" cy="1265238"/>
          </a:xfrm>
          <a:prstGeom prst="bentConnector3">
            <a:avLst>
              <a:gd name="adj1" fmla="val 48148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600575" y="3943350"/>
            <a:ext cx="2138363" cy="9509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Line item 2 is a Receipt coming back from the customer, presumably for repair or scrap.</a:t>
            </a:r>
          </a:p>
        </p:txBody>
      </p:sp>
      <p:sp>
        <p:nvSpPr>
          <p:cNvPr id="24586" name="Right Brace 11"/>
          <p:cNvSpPr>
            <a:spLocks/>
          </p:cNvSpPr>
          <p:nvPr/>
        </p:nvSpPr>
        <p:spPr bwMode="auto">
          <a:xfrm>
            <a:off x="3438525" y="2590800"/>
            <a:ext cx="247650" cy="704850"/>
          </a:xfrm>
          <a:prstGeom prst="rightBrace">
            <a:avLst>
              <a:gd name="adj1" fmla="val 8328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7" name="Elbow Connector 13"/>
          <p:cNvCxnSpPr>
            <a:cxnSpLocks noChangeShapeType="1"/>
            <a:stCxn id="11" idx="1"/>
            <a:endCxn id="24586" idx="1"/>
          </p:cNvCxnSpPr>
          <p:nvPr/>
        </p:nvCxnSpPr>
        <p:spPr bwMode="auto">
          <a:xfrm rot="10800000">
            <a:off x="3686175" y="2943225"/>
            <a:ext cx="914400" cy="147637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6356</TotalTime>
  <Words>970</Words>
  <Application>Microsoft PowerPoint 7.0</Application>
  <PresentationFormat>On-screen Show (4:3)</PresentationFormat>
  <Paragraphs>241</Paragraphs>
  <Slides>23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Verdana</vt:lpstr>
      <vt:lpstr>Arial</vt:lpstr>
      <vt:lpstr>Tahoma</vt:lpstr>
      <vt:lpstr>Webdings</vt:lpstr>
      <vt:lpstr>Times New Roman</vt:lpstr>
      <vt:lpstr>ZapfDingbats</vt:lpstr>
      <vt:lpstr>Custom Design</vt:lpstr>
      <vt:lpstr>1_EX06PP_template</vt:lpstr>
      <vt:lpstr>QAD 2010 Template</vt:lpstr>
      <vt:lpstr>Microsoft ClipArt Gallery</vt:lpstr>
      <vt:lpstr>Return Material Authorizations</vt:lpstr>
      <vt:lpstr>Business Use of RMAs</vt:lpstr>
      <vt:lpstr>RMA Work Flow</vt:lpstr>
      <vt:lpstr>RMA Implementation Control Settings</vt:lpstr>
      <vt:lpstr>RMA Implementation</vt:lpstr>
      <vt:lpstr>RMA Implementation</vt:lpstr>
      <vt:lpstr>RMA Implementation</vt:lpstr>
      <vt:lpstr>RMA Maintenance</vt:lpstr>
      <vt:lpstr>Issues/Receipts</vt:lpstr>
      <vt:lpstr>Linking Issues and Receipts</vt:lpstr>
      <vt:lpstr>RMA Service Types</vt:lpstr>
      <vt:lpstr>RMA Service Types</vt:lpstr>
      <vt:lpstr>Applying Coverage</vt:lpstr>
      <vt:lpstr>Changing Coverage</vt:lpstr>
      <vt:lpstr>RMA Charge Types</vt:lpstr>
      <vt:lpstr>RMA Charge Types</vt:lpstr>
      <vt:lpstr>RMA Pricing</vt:lpstr>
      <vt:lpstr>RMA Issue Line Pricing</vt:lpstr>
      <vt:lpstr>RMA Receipt Pricing</vt:lpstr>
      <vt:lpstr>RMA Billing</vt:lpstr>
      <vt:lpstr>Billing RMA Issues</vt:lpstr>
      <vt:lpstr>Billing RMA Receipts</vt:lpstr>
      <vt:lpstr>Releasing an RMA to a Work Order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170</cp:revision>
  <dcterms:created xsi:type="dcterms:W3CDTF">2002-03-27T21:49:26Z</dcterms:created>
  <dcterms:modified xsi:type="dcterms:W3CDTF">2011-01-14T21:21:33Z</dcterms:modified>
</cp:coreProperties>
</file>