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54" r:id="rId1"/>
  </p:sldMasterIdLst>
  <p:notesMasterIdLst>
    <p:notesMasterId r:id="rId30"/>
  </p:notesMasterIdLst>
  <p:handoutMasterIdLst>
    <p:handoutMasterId r:id="rId31"/>
  </p:handoutMasterIdLst>
  <p:sldIdLst>
    <p:sldId id="256" r:id="rId2"/>
    <p:sldId id="257" r:id="rId3"/>
    <p:sldId id="258" r:id="rId4"/>
    <p:sldId id="259" r:id="rId5"/>
    <p:sldId id="28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2" r:id="rId26"/>
    <p:sldId id="283" r:id="rId27"/>
    <p:sldId id="284" r:id="rId28"/>
    <p:sldId id="285" r:id="rId2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 autoAdjust="0"/>
  </p:normalViewPr>
  <p:slideViewPr>
    <p:cSldViewPr snapToGrid="0">
      <p:cViewPr>
        <p:scale>
          <a:sx n="100" d="100"/>
          <a:sy n="100" d="100"/>
        </p:scale>
        <p:origin x="-216" y="-31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A44AEC83-249B-4061-BD18-D0F979F75669}" type="datetime1">
              <a:rPr lang="en-US"/>
              <a:pPr>
                <a:defRPr/>
              </a:pPr>
              <a:t>1/12/2011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937C8276-E1A8-4D7F-8B48-5C4BC4EE38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5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1695715D-46E2-4290-9185-B6748BE3BA35}" type="datetime1">
              <a:rPr lang="en-US"/>
              <a:pPr>
                <a:defRPr/>
              </a:pPr>
              <a:t>1/12/2011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55C92EB1-7183-486D-A658-2EB9292955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SSM-CT-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SSM-CT-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SSM-CT-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SSM-CT-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SSM-CT-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SSM-CT-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SSM-CT-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5" r:id="rId1"/>
    <p:sldLayoutId id="2147484156" r:id="rId2"/>
    <p:sldLayoutId id="2147484157" r:id="rId3"/>
    <p:sldLayoutId id="2147484158" r:id="rId4"/>
    <p:sldLayoutId id="2147484159" r:id="rId5"/>
    <p:sldLayoutId id="2147484160" r:id="rId6"/>
    <p:sldLayoutId id="214748416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Contracts</a:t>
            </a:r>
          </a:p>
        </p:txBody>
      </p:sp>
      <p:sp>
        <p:nvSpPr>
          <p:cNvPr id="1536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SSM-Contracts-010</a:t>
            </a:r>
          </a:p>
        </p:txBody>
      </p:sp>
      <p:grpSp>
        <p:nvGrpSpPr>
          <p:cNvPr id="15364" name="Group 5"/>
          <p:cNvGrpSpPr>
            <a:grpSpLocks/>
          </p:cNvGrpSpPr>
          <p:nvPr/>
        </p:nvGrpSpPr>
        <p:grpSpPr bwMode="auto">
          <a:xfrm>
            <a:off x="3078163" y="1620838"/>
            <a:ext cx="2971800" cy="3581400"/>
            <a:chOff x="3773" y="1067"/>
            <a:chExt cx="1872" cy="2256"/>
          </a:xfrm>
        </p:grpSpPr>
        <p:sp>
          <p:nvSpPr>
            <p:cNvPr id="15365" name="Freeform 6"/>
            <p:cNvSpPr>
              <a:spLocks/>
            </p:cNvSpPr>
            <p:nvPr/>
          </p:nvSpPr>
          <p:spPr bwMode="auto">
            <a:xfrm>
              <a:off x="3865" y="1161"/>
              <a:ext cx="1774" cy="2156"/>
            </a:xfrm>
            <a:custGeom>
              <a:avLst/>
              <a:gdLst>
                <a:gd name="T0" fmla="*/ 0 w 1774"/>
                <a:gd name="T1" fmla="*/ 140 h 2156"/>
                <a:gd name="T2" fmla="*/ 1597 w 1774"/>
                <a:gd name="T3" fmla="*/ 0 h 2156"/>
                <a:gd name="T4" fmla="*/ 1773 w 1774"/>
                <a:gd name="T5" fmla="*/ 2015 h 2156"/>
                <a:gd name="T6" fmla="*/ 176 w 1774"/>
                <a:gd name="T7" fmla="*/ 2155 h 2156"/>
                <a:gd name="T8" fmla="*/ 0 w 1774"/>
                <a:gd name="T9" fmla="*/ 140 h 2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74"/>
                <a:gd name="T16" fmla="*/ 0 h 2156"/>
                <a:gd name="T17" fmla="*/ 1774 w 1774"/>
                <a:gd name="T18" fmla="*/ 2156 h 2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74" h="2156">
                  <a:moveTo>
                    <a:pt x="0" y="140"/>
                  </a:moveTo>
                  <a:lnTo>
                    <a:pt x="1597" y="0"/>
                  </a:lnTo>
                  <a:lnTo>
                    <a:pt x="1773" y="2015"/>
                  </a:lnTo>
                  <a:lnTo>
                    <a:pt x="176" y="2155"/>
                  </a:lnTo>
                  <a:lnTo>
                    <a:pt x="0" y="140"/>
                  </a:lnTo>
                </a:path>
              </a:pathLst>
            </a:custGeom>
            <a:solidFill>
              <a:srgbClr val="B2B2B2"/>
            </a:solidFill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66" name="Freeform 7"/>
            <p:cNvSpPr>
              <a:spLocks/>
            </p:cNvSpPr>
            <p:nvPr/>
          </p:nvSpPr>
          <p:spPr bwMode="auto">
            <a:xfrm>
              <a:off x="3865" y="1161"/>
              <a:ext cx="1780" cy="2162"/>
            </a:xfrm>
            <a:custGeom>
              <a:avLst/>
              <a:gdLst>
                <a:gd name="T0" fmla="*/ 0 w 1780"/>
                <a:gd name="T1" fmla="*/ 140 h 2162"/>
                <a:gd name="T2" fmla="*/ 1602 w 1780"/>
                <a:gd name="T3" fmla="*/ 0 h 2162"/>
                <a:gd name="T4" fmla="*/ 1779 w 1780"/>
                <a:gd name="T5" fmla="*/ 2021 h 2162"/>
                <a:gd name="T6" fmla="*/ 177 w 1780"/>
                <a:gd name="T7" fmla="*/ 2161 h 2162"/>
                <a:gd name="T8" fmla="*/ 0 w 1780"/>
                <a:gd name="T9" fmla="*/ 140 h 21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80"/>
                <a:gd name="T16" fmla="*/ 0 h 2162"/>
                <a:gd name="T17" fmla="*/ 1780 w 1780"/>
                <a:gd name="T18" fmla="*/ 2162 h 21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80" h="2162">
                  <a:moveTo>
                    <a:pt x="0" y="140"/>
                  </a:moveTo>
                  <a:lnTo>
                    <a:pt x="1602" y="0"/>
                  </a:lnTo>
                  <a:lnTo>
                    <a:pt x="1779" y="2021"/>
                  </a:lnTo>
                  <a:lnTo>
                    <a:pt x="177" y="2161"/>
                  </a:lnTo>
                  <a:lnTo>
                    <a:pt x="0" y="140"/>
                  </a:lnTo>
                </a:path>
              </a:pathLst>
            </a:custGeom>
            <a:noFill/>
            <a:ln w="12700" cap="rnd">
              <a:solidFill>
                <a:srgbClr val="7F7F7F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67" name="Freeform 8"/>
            <p:cNvSpPr>
              <a:spLocks/>
            </p:cNvSpPr>
            <p:nvPr/>
          </p:nvSpPr>
          <p:spPr bwMode="auto">
            <a:xfrm>
              <a:off x="3773" y="1067"/>
              <a:ext cx="1774" cy="2156"/>
            </a:xfrm>
            <a:custGeom>
              <a:avLst/>
              <a:gdLst>
                <a:gd name="T0" fmla="*/ 0 w 1774"/>
                <a:gd name="T1" fmla="*/ 140 h 2156"/>
                <a:gd name="T2" fmla="*/ 1597 w 1774"/>
                <a:gd name="T3" fmla="*/ 0 h 2156"/>
                <a:gd name="T4" fmla="*/ 1773 w 1774"/>
                <a:gd name="T5" fmla="*/ 2015 h 2156"/>
                <a:gd name="T6" fmla="*/ 176 w 1774"/>
                <a:gd name="T7" fmla="*/ 2155 h 2156"/>
                <a:gd name="T8" fmla="*/ 0 w 1774"/>
                <a:gd name="T9" fmla="*/ 140 h 2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74"/>
                <a:gd name="T16" fmla="*/ 0 h 2156"/>
                <a:gd name="T17" fmla="*/ 1774 w 1774"/>
                <a:gd name="T18" fmla="*/ 2156 h 2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74" h="2156">
                  <a:moveTo>
                    <a:pt x="0" y="140"/>
                  </a:moveTo>
                  <a:lnTo>
                    <a:pt x="1597" y="0"/>
                  </a:lnTo>
                  <a:lnTo>
                    <a:pt x="1773" y="2015"/>
                  </a:lnTo>
                  <a:lnTo>
                    <a:pt x="176" y="2155"/>
                  </a:lnTo>
                  <a:lnTo>
                    <a:pt x="0" y="140"/>
                  </a:lnTo>
                </a:path>
              </a:pathLst>
            </a:custGeom>
            <a:solidFill>
              <a:srgbClr val="FFFFFF"/>
            </a:solidFill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68" name="Freeform 9"/>
            <p:cNvSpPr>
              <a:spLocks/>
            </p:cNvSpPr>
            <p:nvPr/>
          </p:nvSpPr>
          <p:spPr bwMode="auto">
            <a:xfrm>
              <a:off x="3773" y="1067"/>
              <a:ext cx="1780" cy="2162"/>
            </a:xfrm>
            <a:custGeom>
              <a:avLst/>
              <a:gdLst>
                <a:gd name="T0" fmla="*/ 0 w 1780"/>
                <a:gd name="T1" fmla="*/ 140 h 2162"/>
                <a:gd name="T2" fmla="*/ 1602 w 1780"/>
                <a:gd name="T3" fmla="*/ 0 h 2162"/>
                <a:gd name="T4" fmla="*/ 1779 w 1780"/>
                <a:gd name="T5" fmla="*/ 2021 h 2162"/>
                <a:gd name="T6" fmla="*/ 177 w 1780"/>
                <a:gd name="T7" fmla="*/ 2161 h 2162"/>
                <a:gd name="T8" fmla="*/ 0 w 1780"/>
                <a:gd name="T9" fmla="*/ 140 h 21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80"/>
                <a:gd name="T16" fmla="*/ 0 h 2162"/>
                <a:gd name="T17" fmla="*/ 1780 w 1780"/>
                <a:gd name="T18" fmla="*/ 2162 h 21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80" h="2162">
                  <a:moveTo>
                    <a:pt x="0" y="140"/>
                  </a:moveTo>
                  <a:lnTo>
                    <a:pt x="1602" y="0"/>
                  </a:lnTo>
                  <a:lnTo>
                    <a:pt x="1779" y="2021"/>
                  </a:lnTo>
                  <a:lnTo>
                    <a:pt x="177" y="2161"/>
                  </a:lnTo>
                  <a:lnTo>
                    <a:pt x="0" y="140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69" name="Freeform 10"/>
            <p:cNvSpPr>
              <a:spLocks/>
            </p:cNvSpPr>
            <p:nvPr/>
          </p:nvSpPr>
          <p:spPr bwMode="auto">
            <a:xfrm>
              <a:off x="4037" y="1712"/>
              <a:ext cx="1190" cy="115"/>
            </a:xfrm>
            <a:custGeom>
              <a:avLst/>
              <a:gdLst>
                <a:gd name="T0" fmla="*/ 1189 w 1190"/>
                <a:gd name="T1" fmla="*/ 8 h 115"/>
                <a:gd name="T2" fmla="*/ 1188 w 1190"/>
                <a:gd name="T3" fmla="*/ 0 h 115"/>
                <a:gd name="T4" fmla="*/ 0 w 1190"/>
                <a:gd name="T5" fmla="*/ 99 h 115"/>
                <a:gd name="T6" fmla="*/ 1 w 1190"/>
                <a:gd name="T7" fmla="*/ 114 h 115"/>
                <a:gd name="T8" fmla="*/ 1189 w 1190"/>
                <a:gd name="T9" fmla="*/ 15 h 115"/>
                <a:gd name="T10" fmla="*/ 1189 w 1190"/>
                <a:gd name="T11" fmla="*/ 8 h 1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90"/>
                <a:gd name="T19" fmla="*/ 0 h 115"/>
                <a:gd name="T20" fmla="*/ 1190 w 1190"/>
                <a:gd name="T21" fmla="*/ 115 h 1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90" h="115">
                  <a:moveTo>
                    <a:pt x="1189" y="8"/>
                  </a:moveTo>
                  <a:lnTo>
                    <a:pt x="1188" y="0"/>
                  </a:lnTo>
                  <a:lnTo>
                    <a:pt x="0" y="99"/>
                  </a:lnTo>
                  <a:lnTo>
                    <a:pt x="1" y="114"/>
                  </a:lnTo>
                  <a:lnTo>
                    <a:pt x="1189" y="15"/>
                  </a:lnTo>
                  <a:lnTo>
                    <a:pt x="1189" y="8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0" name="Line 11"/>
            <p:cNvSpPr>
              <a:spLocks noChangeShapeType="1"/>
            </p:cNvSpPr>
            <p:nvPr/>
          </p:nvSpPr>
          <p:spPr bwMode="auto">
            <a:xfrm flipV="1">
              <a:off x="4048" y="1848"/>
              <a:ext cx="1109" cy="10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1" name="Line 12"/>
            <p:cNvSpPr>
              <a:spLocks noChangeShapeType="1"/>
            </p:cNvSpPr>
            <p:nvPr/>
          </p:nvSpPr>
          <p:spPr bwMode="auto">
            <a:xfrm flipV="1">
              <a:off x="4051" y="1897"/>
              <a:ext cx="1102" cy="10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2" name="Line 13"/>
            <p:cNvSpPr>
              <a:spLocks noChangeShapeType="1"/>
            </p:cNvSpPr>
            <p:nvPr/>
          </p:nvSpPr>
          <p:spPr bwMode="auto">
            <a:xfrm flipV="1">
              <a:off x="4055" y="1957"/>
              <a:ext cx="1018" cy="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3" name="Line 14"/>
            <p:cNvSpPr>
              <a:spLocks noChangeShapeType="1"/>
            </p:cNvSpPr>
            <p:nvPr/>
          </p:nvSpPr>
          <p:spPr bwMode="auto">
            <a:xfrm flipV="1">
              <a:off x="4060" y="2014"/>
              <a:ext cx="974" cy="9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4" name="Line 15"/>
            <p:cNvSpPr>
              <a:spLocks noChangeShapeType="1"/>
            </p:cNvSpPr>
            <p:nvPr/>
          </p:nvSpPr>
          <p:spPr bwMode="auto">
            <a:xfrm flipV="1">
              <a:off x="4066" y="2059"/>
              <a:ext cx="1017" cy="9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5" name="Line 16"/>
            <p:cNvSpPr>
              <a:spLocks noChangeShapeType="1"/>
            </p:cNvSpPr>
            <p:nvPr/>
          </p:nvSpPr>
          <p:spPr bwMode="auto">
            <a:xfrm flipV="1">
              <a:off x="4076" y="2190"/>
              <a:ext cx="1042" cy="9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6" name="Line 17"/>
            <p:cNvSpPr>
              <a:spLocks noChangeShapeType="1"/>
            </p:cNvSpPr>
            <p:nvPr/>
          </p:nvSpPr>
          <p:spPr bwMode="auto">
            <a:xfrm flipV="1">
              <a:off x="4080" y="2238"/>
              <a:ext cx="1034" cy="9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7" name="Line 18"/>
            <p:cNvSpPr>
              <a:spLocks noChangeShapeType="1"/>
            </p:cNvSpPr>
            <p:nvPr/>
          </p:nvSpPr>
          <p:spPr bwMode="auto">
            <a:xfrm flipV="1">
              <a:off x="4086" y="2299"/>
              <a:ext cx="955" cy="9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8" name="Line 19"/>
            <p:cNvSpPr>
              <a:spLocks noChangeShapeType="1"/>
            </p:cNvSpPr>
            <p:nvPr/>
          </p:nvSpPr>
          <p:spPr bwMode="auto">
            <a:xfrm flipV="1">
              <a:off x="4090" y="2354"/>
              <a:ext cx="915" cy="8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9" name="Line 20"/>
            <p:cNvSpPr>
              <a:spLocks noChangeShapeType="1"/>
            </p:cNvSpPr>
            <p:nvPr/>
          </p:nvSpPr>
          <p:spPr bwMode="auto">
            <a:xfrm flipV="1">
              <a:off x="4095" y="2399"/>
              <a:ext cx="955" cy="9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80" name="Line 21"/>
            <p:cNvSpPr>
              <a:spLocks noChangeShapeType="1"/>
            </p:cNvSpPr>
            <p:nvPr/>
          </p:nvSpPr>
          <p:spPr bwMode="auto">
            <a:xfrm flipV="1">
              <a:off x="4100" y="2508"/>
              <a:ext cx="1110" cy="10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81" name="Line 22"/>
            <p:cNvSpPr>
              <a:spLocks noChangeShapeType="1"/>
            </p:cNvSpPr>
            <p:nvPr/>
          </p:nvSpPr>
          <p:spPr bwMode="auto">
            <a:xfrm flipV="1">
              <a:off x="4104" y="2557"/>
              <a:ext cx="1102" cy="10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82" name="Line 23"/>
            <p:cNvSpPr>
              <a:spLocks noChangeShapeType="1"/>
            </p:cNvSpPr>
            <p:nvPr/>
          </p:nvSpPr>
          <p:spPr bwMode="auto">
            <a:xfrm flipV="1">
              <a:off x="4109" y="2618"/>
              <a:ext cx="1018" cy="9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83" name="Line 24"/>
            <p:cNvSpPr>
              <a:spLocks noChangeShapeType="1"/>
            </p:cNvSpPr>
            <p:nvPr/>
          </p:nvSpPr>
          <p:spPr bwMode="auto">
            <a:xfrm flipV="1">
              <a:off x="4114" y="2674"/>
              <a:ext cx="974" cy="9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84" name="Line 25"/>
            <p:cNvSpPr>
              <a:spLocks noChangeShapeType="1"/>
            </p:cNvSpPr>
            <p:nvPr/>
          </p:nvSpPr>
          <p:spPr bwMode="auto">
            <a:xfrm flipV="1">
              <a:off x="4118" y="2719"/>
              <a:ext cx="1018" cy="9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85" name="Line 26"/>
            <p:cNvSpPr>
              <a:spLocks noChangeShapeType="1"/>
            </p:cNvSpPr>
            <p:nvPr/>
          </p:nvSpPr>
          <p:spPr bwMode="auto">
            <a:xfrm flipV="1">
              <a:off x="4131" y="2912"/>
              <a:ext cx="456" cy="4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86" name="Line 27"/>
            <p:cNvSpPr>
              <a:spLocks noChangeShapeType="1"/>
            </p:cNvSpPr>
            <p:nvPr/>
          </p:nvSpPr>
          <p:spPr bwMode="auto">
            <a:xfrm flipV="1">
              <a:off x="4899" y="2851"/>
              <a:ext cx="395" cy="4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87" name="Freeform 28"/>
            <p:cNvSpPr>
              <a:spLocks/>
            </p:cNvSpPr>
            <p:nvPr/>
          </p:nvSpPr>
          <p:spPr bwMode="auto">
            <a:xfrm>
              <a:off x="4122" y="2867"/>
              <a:ext cx="184" cy="172"/>
            </a:xfrm>
            <a:custGeom>
              <a:avLst/>
              <a:gdLst>
                <a:gd name="T0" fmla="*/ 35 w 184"/>
                <a:gd name="T1" fmla="*/ 87 h 172"/>
                <a:gd name="T2" fmla="*/ 31 w 184"/>
                <a:gd name="T3" fmla="*/ 60 h 172"/>
                <a:gd name="T4" fmla="*/ 30 w 184"/>
                <a:gd name="T5" fmla="*/ 32 h 172"/>
                <a:gd name="T6" fmla="*/ 38 w 184"/>
                <a:gd name="T7" fmla="*/ 11 h 172"/>
                <a:gd name="T8" fmla="*/ 63 w 184"/>
                <a:gd name="T9" fmla="*/ 0 h 172"/>
                <a:gd name="T10" fmla="*/ 65 w 184"/>
                <a:gd name="T11" fmla="*/ 23 h 172"/>
                <a:gd name="T12" fmla="*/ 68 w 184"/>
                <a:gd name="T13" fmla="*/ 50 h 172"/>
                <a:gd name="T14" fmla="*/ 70 w 184"/>
                <a:gd name="T15" fmla="*/ 77 h 172"/>
                <a:gd name="T16" fmla="*/ 69 w 184"/>
                <a:gd name="T17" fmla="*/ 104 h 172"/>
                <a:gd name="T18" fmla="*/ 64 w 184"/>
                <a:gd name="T19" fmla="*/ 129 h 172"/>
                <a:gd name="T20" fmla="*/ 53 w 184"/>
                <a:gd name="T21" fmla="*/ 149 h 172"/>
                <a:gd name="T22" fmla="*/ 34 w 184"/>
                <a:gd name="T23" fmla="*/ 164 h 172"/>
                <a:gd name="T24" fmla="*/ 8 w 184"/>
                <a:gd name="T25" fmla="*/ 171 h 172"/>
                <a:gd name="T26" fmla="*/ 4 w 184"/>
                <a:gd name="T27" fmla="*/ 162 h 172"/>
                <a:gd name="T28" fmla="*/ 2 w 184"/>
                <a:gd name="T29" fmla="*/ 149 h 172"/>
                <a:gd name="T30" fmla="*/ 1 w 184"/>
                <a:gd name="T31" fmla="*/ 137 h 172"/>
                <a:gd name="T32" fmla="*/ 0 w 184"/>
                <a:gd name="T33" fmla="*/ 126 h 172"/>
                <a:gd name="T34" fmla="*/ 7 w 184"/>
                <a:gd name="T35" fmla="*/ 110 h 172"/>
                <a:gd name="T36" fmla="*/ 21 w 184"/>
                <a:gd name="T37" fmla="*/ 99 h 172"/>
                <a:gd name="T38" fmla="*/ 39 w 184"/>
                <a:gd name="T39" fmla="*/ 92 h 172"/>
                <a:gd name="T40" fmla="*/ 60 w 184"/>
                <a:gd name="T41" fmla="*/ 87 h 172"/>
                <a:gd name="T42" fmla="*/ 82 w 184"/>
                <a:gd name="T43" fmla="*/ 81 h 172"/>
                <a:gd name="T44" fmla="*/ 101 w 184"/>
                <a:gd name="T45" fmla="*/ 75 h 172"/>
                <a:gd name="T46" fmla="*/ 117 w 184"/>
                <a:gd name="T47" fmla="*/ 65 h 172"/>
                <a:gd name="T48" fmla="*/ 128 w 184"/>
                <a:gd name="T49" fmla="*/ 50 h 172"/>
                <a:gd name="T50" fmla="*/ 134 w 184"/>
                <a:gd name="T51" fmla="*/ 75 h 172"/>
                <a:gd name="T52" fmla="*/ 141 w 184"/>
                <a:gd name="T53" fmla="*/ 70 h 172"/>
                <a:gd name="T54" fmla="*/ 147 w 184"/>
                <a:gd name="T55" fmla="*/ 63 h 172"/>
                <a:gd name="T56" fmla="*/ 152 w 184"/>
                <a:gd name="T57" fmla="*/ 56 h 172"/>
                <a:gd name="T58" fmla="*/ 156 w 184"/>
                <a:gd name="T59" fmla="*/ 56 h 172"/>
                <a:gd name="T60" fmla="*/ 156 w 184"/>
                <a:gd name="T61" fmla="*/ 61 h 172"/>
                <a:gd name="T62" fmla="*/ 158 w 184"/>
                <a:gd name="T63" fmla="*/ 65 h 172"/>
                <a:gd name="T64" fmla="*/ 158 w 184"/>
                <a:gd name="T65" fmla="*/ 70 h 172"/>
                <a:gd name="T66" fmla="*/ 159 w 184"/>
                <a:gd name="T67" fmla="*/ 67 h 172"/>
                <a:gd name="T68" fmla="*/ 166 w 184"/>
                <a:gd name="T69" fmla="*/ 61 h 172"/>
                <a:gd name="T70" fmla="*/ 171 w 184"/>
                <a:gd name="T71" fmla="*/ 62 h 172"/>
                <a:gd name="T72" fmla="*/ 177 w 184"/>
                <a:gd name="T73" fmla="*/ 68 h 172"/>
                <a:gd name="T74" fmla="*/ 183 w 184"/>
                <a:gd name="T75" fmla="*/ 73 h 17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84"/>
                <a:gd name="T115" fmla="*/ 0 h 172"/>
                <a:gd name="T116" fmla="*/ 184 w 184"/>
                <a:gd name="T117" fmla="*/ 172 h 17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84" h="172">
                  <a:moveTo>
                    <a:pt x="35" y="87"/>
                  </a:moveTo>
                  <a:lnTo>
                    <a:pt x="35" y="87"/>
                  </a:lnTo>
                  <a:lnTo>
                    <a:pt x="33" y="73"/>
                  </a:lnTo>
                  <a:lnTo>
                    <a:pt x="31" y="60"/>
                  </a:lnTo>
                  <a:lnTo>
                    <a:pt x="30" y="45"/>
                  </a:lnTo>
                  <a:lnTo>
                    <a:pt x="30" y="32"/>
                  </a:lnTo>
                  <a:lnTo>
                    <a:pt x="33" y="20"/>
                  </a:lnTo>
                  <a:lnTo>
                    <a:pt x="38" y="11"/>
                  </a:lnTo>
                  <a:lnTo>
                    <a:pt x="48" y="4"/>
                  </a:lnTo>
                  <a:lnTo>
                    <a:pt x="63" y="0"/>
                  </a:lnTo>
                  <a:lnTo>
                    <a:pt x="64" y="11"/>
                  </a:lnTo>
                  <a:lnTo>
                    <a:pt x="65" y="23"/>
                  </a:lnTo>
                  <a:lnTo>
                    <a:pt x="67" y="36"/>
                  </a:lnTo>
                  <a:lnTo>
                    <a:pt x="68" y="50"/>
                  </a:lnTo>
                  <a:lnTo>
                    <a:pt x="69" y="64"/>
                  </a:lnTo>
                  <a:lnTo>
                    <a:pt x="70" y="77"/>
                  </a:lnTo>
                  <a:lnTo>
                    <a:pt x="69" y="91"/>
                  </a:lnTo>
                  <a:lnTo>
                    <a:pt x="69" y="104"/>
                  </a:lnTo>
                  <a:lnTo>
                    <a:pt x="67" y="117"/>
                  </a:lnTo>
                  <a:lnTo>
                    <a:pt x="64" y="129"/>
                  </a:lnTo>
                  <a:lnTo>
                    <a:pt x="59" y="140"/>
                  </a:lnTo>
                  <a:lnTo>
                    <a:pt x="53" y="149"/>
                  </a:lnTo>
                  <a:lnTo>
                    <a:pt x="45" y="157"/>
                  </a:lnTo>
                  <a:lnTo>
                    <a:pt x="34" y="164"/>
                  </a:lnTo>
                  <a:lnTo>
                    <a:pt x="22" y="169"/>
                  </a:lnTo>
                  <a:lnTo>
                    <a:pt x="8" y="171"/>
                  </a:lnTo>
                  <a:lnTo>
                    <a:pt x="6" y="167"/>
                  </a:lnTo>
                  <a:lnTo>
                    <a:pt x="4" y="162"/>
                  </a:lnTo>
                  <a:lnTo>
                    <a:pt x="3" y="156"/>
                  </a:lnTo>
                  <a:lnTo>
                    <a:pt x="2" y="149"/>
                  </a:lnTo>
                  <a:lnTo>
                    <a:pt x="1" y="143"/>
                  </a:lnTo>
                  <a:lnTo>
                    <a:pt x="1" y="137"/>
                  </a:lnTo>
                  <a:lnTo>
                    <a:pt x="0" y="131"/>
                  </a:lnTo>
                  <a:lnTo>
                    <a:pt x="0" y="126"/>
                  </a:lnTo>
                  <a:lnTo>
                    <a:pt x="3" y="117"/>
                  </a:lnTo>
                  <a:lnTo>
                    <a:pt x="7" y="110"/>
                  </a:lnTo>
                  <a:lnTo>
                    <a:pt x="14" y="104"/>
                  </a:lnTo>
                  <a:lnTo>
                    <a:pt x="21" y="99"/>
                  </a:lnTo>
                  <a:lnTo>
                    <a:pt x="30" y="95"/>
                  </a:lnTo>
                  <a:lnTo>
                    <a:pt x="39" y="92"/>
                  </a:lnTo>
                  <a:lnTo>
                    <a:pt x="50" y="89"/>
                  </a:lnTo>
                  <a:lnTo>
                    <a:pt x="60" y="87"/>
                  </a:lnTo>
                  <a:lnTo>
                    <a:pt x="71" y="84"/>
                  </a:lnTo>
                  <a:lnTo>
                    <a:pt x="82" y="81"/>
                  </a:lnTo>
                  <a:lnTo>
                    <a:pt x="92" y="79"/>
                  </a:lnTo>
                  <a:lnTo>
                    <a:pt x="101" y="75"/>
                  </a:lnTo>
                  <a:lnTo>
                    <a:pt x="110" y="70"/>
                  </a:lnTo>
                  <a:lnTo>
                    <a:pt x="117" y="65"/>
                  </a:lnTo>
                  <a:lnTo>
                    <a:pt x="123" y="58"/>
                  </a:lnTo>
                  <a:lnTo>
                    <a:pt x="128" y="50"/>
                  </a:lnTo>
                  <a:lnTo>
                    <a:pt x="130" y="76"/>
                  </a:lnTo>
                  <a:lnTo>
                    <a:pt x="134" y="75"/>
                  </a:lnTo>
                  <a:lnTo>
                    <a:pt x="138" y="73"/>
                  </a:lnTo>
                  <a:lnTo>
                    <a:pt x="141" y="70"/>
                  </a:lnTo>
                  <a:lnTo>
                    <a:pt x="144" y="66"/>
                  </a:lnTo>
                  <a:lnTo>
                    <a:pt x="147" y="63"/>
                  </a:lnTo>
                  <a:lnTo>
                    <a:pt x="149" y="60"/>
                  </a:lnTo>
                  <a:lnTo>
                    <a:pt x="152" y="56"/>
                  </a:lnTo>
                  <a:lnTo>
                    <a:pt x="155" y="54"/>
                  </a:lnTo>
                  <a:lnTo>
                    <a:pt x="156" y="56"/>
                  </a:lnTo>
                  <a:lnTo>
                    <a:pt x="156" y="58"/>
                  </a:lnTo>
                  <a:lnTo>
                    <a:pt x="156" y="61"/>
                  </a:lnTo>
                  <a:lnTo>
                    <a:pt x="157" y="63"/>
                  </a:lnTo>
                  <a:lnTo>
                    <a:pt x="158" y="65"/>
                  </a:lnTo>
                  <a:lnTo>
                    <a:pt x="158" y="68"/>
                  </a:lnTo>
                  <a:lnTo>
                    <a:pt x="158" y="70"/>
                  </a:lnTo>
                  <a:lnTo>
                    <a:pt x="159" y="72"/>
                  </a:lnTo>
                  <a:lnTo>
                    <a:pt x="159" y="67"/>
                  </a:lnTo>
                  <a:lnTo>
                    <a:pt x="162" y="64"/>
                  </a:lnTo>
                  <a:lnTo>
                    <a:pt x="166" y="61"/>
                  </a:lnTo>
                  <a:lnTo>
                    <a:pt x="170" y="60"/>
                  </a:lnTo>
                  <a:lnTo>
                    <a:pt x="171" y="62"/>
                  </a:lnTo>
                  <a:lnTo>
                    <a:pt x="174" y="64"/>
                  </a:lnTo>
                  <a:lnTo>
                    <a:pt x="177" y="68"/>
                  </a:lnTo>
                  <a:lnTo>
                    <a:pt x="180" y="71"/>
                  </a:lnTo>
                  <a:lnTo>
                    <a:pt x="183" y="73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8" name="Freeform 29"/>
            <p:cNvSpPr>
              <a:spLocks/>
            </p:cNvSpPr>
            <p:nvPr/>
          </p:nvSpPr>
          <p:spPr bwMode="auto">
            <a:xfrm>
              <a:off x="4344" y="2851"/>
              <a:ext cx="14" cy="88"/>
            </a:xfrm>
            <a:custGeom>
              <a:avLst/>
              <a:gdLst>
                <a:gd name="T0" fmla="*/ 7 w 14"/>
                <a:gd name="T1" fmla="*/ 0 h 88"/>
                <a:gd name="T2" fmla="*/ 7 w 14"/>
                <a:gd name="T3" fmla="*/ 0 h 88"/>
                <a:gd name="T4" fmla="*/ 8 w 14"/>
                <a:gd name="T5" fmla="*/ 8 h 88"/>
                <a:gd name="T6" fmla="*/ 9 w 14"/>
                <a:gd name="T7" fmla="*/ 16 h 88"/>
                <a:gd name="T8" fmla="*/ 10 w 14"/>
                <a:gd name="T9" fmla="*/ 25 h 88"/>
                <a:gd name="T10" fmla="*/ 12 w 14"/>
                <a:gd name="T11" fmla="*/ 34 h 88"/>
                <a:gd name="T12" fmla="*/ 13 w 14"/>
                <a:gd name="T13" fmla="*/ 43 h 88"/>
                <a:gd name="T14" fmla="*/ 13 w 14"/>
                <a:gd name="T15" fmla="*/ 52 h 88"/>
                <a:gd name="T16" fmla="*/ 13 w 14"/>
                <a:gd name="T17" fmla="*/ 61 h 88"/>
                <a:gd name="T18" fmla="*/ 12 w 14"/>
                <a:gd name="T19" fmla="*/ 68 h 88"/>
                <a:gd name="T20" fmla="*/ 10 w 14"/>
                <a:gd name="T21" fmla="*/ 71 h 88"/>
                <a:gd name="T22" fmla="*/ 7 w 14"/>
                <a:gd name="T23" fmla="*/ 76 h 88"/>
                <a:gd name="T24" fmla="*/ 4 w 14"/>
                <a:gd name="T25" fmla="*/ 81 h 88"/>
                <a:gd name="T26" fmla="*/ 1 w 14"/>
                <a:gd name="T27" fmla="*/ 84 h 88"/>
                <a:gd name="T28" fmla="*/ 1 w 14"/>
                <a:gd name="T29" fmla="*/ 85 h 88"/>
                <a:gd name="T30" fmla="*/ 0 w 14"/>
                <a:gd name="T31" fmla="*/ 85 h 88"/>
                <a:gd name="T32" fmla="*/ 0 w 14"/>
                <a:gd name="T33" fmla="*/ 8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"/>
                <a:gd name="T52" fmla="*/ 0 h 88"/>
                <a:gd name="T53" fmla="*/ 14 w 1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" h="88">
                  <a:moveTo>
                    <a:pt x="7" y="0"/>
                  </a:moveTo>
                  <a:lnTo>
                    <a:pt x="7" y="0"/>
                  </a:lnTo>
                  <a:lnTo>
                    <a:pt x="8" y="8"/>
                  </a:lnTo>
                  <a:lnTo>
                    <a:pt x="9" y="16"/>
                  </a:lnTo>
                  <a:lnTo>
                    <a:pt x="10" y="25"/>
                  </a:lnTo>
                  <a:lnTo>
                    <a:pt x="12" y="34"/>
                  </a:lnTo>
                  <a:lnTo>
                    <a:pt x="13" y="43"/>
                  </a:lnTo>
                  <a:lnTo>
                    <a:pt x="13" y="52"/>
                  </a:lnTo>
                  <a:lnTo>
                    <a:pt x="13" y="61"/>
                  </a:lnTo>
                  <a:lnTo>
                    <a:pt x="12" y="68"/>
                  </a:lnTo>
                  <a:lnTo>
                    <a:pt x="10" y="71"/>
                  </a:lnTo>
                  <a:lnTo>
                    <a:pt x="7" y="76"/>
                  </a:lnTo>
                  <a:lnTo>
                    <a:pt x="4" y="81"/>
                  </a:lnTo>
                  <a:lnTo>
                    <a:pt x="1" y="84"/>
                  </a:lnTo>
                  <a:lnTo>
                    <a:pt x="1" y="85"/>
                  </a:lnTo>
                  <a:lnTo>
                    <a:pt x="0" y="85"/>
                  </a:lnTo>
                  <a:lnTo>
                    <a:pt x="0" y="87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9" name="Freeform 30"/>
            <p:cNvSpPr>
              <a:spLocks/>
            </p:cNvSpPr>
            <p:nvPr/>
          </p:nvSpPr>
          <p:spPr bwMode="auto">
            <a:xfrm>
              <a:off x="4385" y="2851"/>
              <a:ext cx="15" cy="79"/>
            </a:xfrm>
            <a:custGeom>
              <a:avLst/>
              <a:gdLst>
                <a:gd name="T0" fmla="*/ 9 w 15"/>
                <a:gd name="T1" fmla="*/ 0 h 79"/>
                <a:gd name="T2" fmla="*/ 14 w 15"/>
                <a:gd name="T3" fmla="*/ 59 h 79"/>
                <a:gd name="T4" fmla="*/ 13 w 15"/>
                <a:gd name="T5" fmla="*/ 62 h 79"/>
                <a:gd name="T6" fmla="*/ 12 w 15"/>
                <a:gd name="T7" fmla="*/ 66 h 79"/>
                <a:gd name="T8" fmla="*/ 10 w 15"/>
                <a:gd name="T9" fmla="*/ 69 h 79"/>
                <a:gd name="T10" fmla="*/ 7 w 15"/>
                <a:gd name="T11" fmla="*/ 71 h 79"/>
                <a:gd name="T12" fmla="*/ 5 w 15"/>
                <a:gd name="T13" fmla="*/ 74 h 79"/>
                <a:gd name="T14" fmla="*/ 3 w 15"/>
                <a:gd name="T15" fmla="*/ 76 h 79"/>
                <a:gd name="T16" fmla="*/ 1 w 15"/>
                <a:gd name="T17" fmla="*/ 77 h 79"/>
                <a:gd name="T18" fmla="*/ 0 w 15"/>
                <a:gd name="T19" fmla="*/ 78 h 7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"/>
                <a:gd name="T31" fmla="*/ 0 h 79"/>
                <a:gd name="T32" fmla="*/ 15 w 15"/>
                <a:gd name="T33" fmla="*/ 79 h 7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" h="79">
                  <a:moveTo>
                    <a:pt x="9" y="0"/>
                  </a:moveTo>
                  <a:lnTo>
                    <a:pt x="14" y="59"/>
                  </a:lnTo>
                  <a:lnTo>
                    <a:pt x="13" y="62"/>
                  </a:lnTo>
                  <a:lnTo>
                    <a:pt x="12" y="66"/>
                  </a:lnTo>
                  <a:lnTo>
                    <a:pt x="10" y="69"/>
                  </a:lnTo>
                  <a:lnTo>
                    <a:pt x="7" y="71"/>
                  </a:lnTo>
                  <a:lnTo>
                    <a:pt x="5" y="74"/>
                  </a:lnTo>
                  <a:lnTo>
                    <a:pt x="3" y="76"/>
                  </a:lnTo>
                  <a:lnTo>
                    <a:pt x="1" y="77"/>
                  </a:lnTo>
                  <a:lnTo>
                    <a:pt x="0" y="78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0" name="Freeform 31"/>
            <p:cNvSpPr>
              <a:spLocks/>
            </p:cNvSpPr>
            <p:nvPr/>
          </p:nvSpPr>
          <p:spPr bwMode="auto">
            <a:xfrm>
              <a:off x="4355" y="2860"/>
              <a:ext cx="195" cy="135"/>
            </a:xfrm>
            <a:custGeom>
              <a:avLst/>
              <a:gdLst>
                <a:gd name="T0" fmla="*/ 47 w 195"/>
                <a:gd name="T1" fmla="*/ 34 h 135"/>
                <a:gd name="T2" fmla="*/ 51 w 195"/>
                <a:gd name="T3" fmla="*/ 30 h 135"/>
                <a:gd name="T4" fmla="*/ 55 w 195"/>
                <a:gd name="T5" fmla="*/ 29 h 135"/>
                <a:gd name="T6" fmla="*/ 56 w 195"/>
                <a:gd name="T7" fmla="*/ 26 h 135"/>
                <a:gd name="T8" fmla="*/ 62 w 195"/>
                <a:gd name="T9" fmla="*/ 22 h 135"/>
                <a:gd name="T10" fmla="*/ 68 w 195"/>
                <a:gd name="T11" fmla="*/ 19 h 135"/>
                <a:gd name="T12" fmla="*/ 64 w 195"/>
                <a:gd name="T13" fmla="*/ 30 h 135"/>
                <a:gd name="T14" fmla="*/ 63 w 195"/>
                <a:gd name="T15" fmla="*/ 45 h 135"/>
                <a:gd name="T16" fmla="*/ 67 w 195"/>
                <a:gd name="T17" fmla="*/ 58 h 135"/>
                <a:gd name="T18" fmla="*/ 77 w 195"/>
                <a:gd name="T19" fmla="*/ 64 h 135"/>
                <a:gd name="T20" fmla="*/ 68 w 195"/>
                <a:gd name="T21" fmla="*/ 49 h 135"/>
                <a:gd name="T22" fmla="*/ 64 w 195"/>
                <a:gd name="T23" fmla="*/ 50 h 135"/>
                <a:gd name="T24" fmla="*/ 67 w 195"/>
                <a:gd name="T25" fmla="*/ 58 h 135"/>
                <a:gd name="T26" fmla="*/ 77 w 195"/>
                <a:gd name="T27" fmla="*/ 61 h 135"/>
                <a:gd name="T28" fmla="*/ 81 w 195"/>
                <a:gd name="T29" fmla="*/ 53 h 135"/>
                <a:gd name="T30" fmla="*/ 81 w 195"/>
                <a:gd name="T31" fmla="*/ 42 h 135"/>
                <a:gd name="T32" fmla="*/ 79 w 195"/>
                <a:gd name="T33" fmla="*/ 30 h 135"/>
                <a:gd name="T34" fmla="*/ 78 w 195"/>
                <a:gd name="T35" fmla="*/ 21 h 135"/>
                <a:gd name="T36" fmla="*/ 75 w 195"/>
                <a:gd name="T37" fmla="*/ 20 h 135"/>
                <a:gd name="T38" fmla="*/ 73 w 195"/>
                <a:gd name="T39" fmla="*/ 19 h 135"/>
                <a:gd name="T40" fmla="*/ 76 w 195"/>
                <a:gd name="T41" fmla="*/ 21 h 135"/>
                <a:gd name="T42" fmla="*/ 82 w 195"/>
                <a:gd name="T43" fmla="*/ 22 h 135"/>
                <a:gd name="T44" fmla="*/ 87 w 195"/>
                <a:gd name="T45" fmla="*/ 22 h 135"/>
                <a:gd name="T46" fmla="*/ 92 w 195"/>
                <a:gd name="T47" fmla="*/ 22 h 135"/>
                <a:gd name="T48" fmla="*/ 93 w 195"/>
                <a:gd name="T49" fmla="*/ 30 h 135"/>
                <a:gd name="T50" fmla="*/ 94 w 195"/>
                <a:gd name="T51" fmla="*/ 38 h 135"/>
                <a:gd name="T52" fmla="*/ 96 w 195"/>
                <a:gd name="T53" fmla="*/ 46 h 135"/>
                <a:gd name="T54" fmla="*/ 97 w 195"/>
                <a:gd name="T55" fmla="*/ 53 h 135"/>
                <a:gd name="T56" fmla="*/ 108 w 195"/>
                <a:gd name="T57" fmla="*/ 38 h 135"/>
                <a:gd name="T58" fmla="*/ 107 w 195"/>
                <a:gd name="T59" fmla="*/ 30 h 135"/>
                <a:gd name="T60" fmla="*/ 111 w 195"/>
                <a:gd name="T61" fmla="*/ 39 h 135"/>
                <a:gd name="T62" fmla="*/ 123 w 195"/>
                <a:gd name="T63" fmla="*/ 49 h 135"/>
                <a:gd name="T64" fmla="*/ 134 w 195"/>
                <a:gd name="T65" fmla="*/ 0 h 135"/>
                <a:gd name="T66" fmla="*/ 146 w 195"/>
                <a:gd name="T67" fmla="*/ 125 h 135"/>
                <a:gd name="T68" fmla="*/ 142 w 195"/>
                <a:gd name="T69" fmla="*/ 129 h 135"/>
                <a:gd name="T70" fmla="*/ 139 w 195"/>
                <a:gd name="T71" fmla="*/ 133 h 135"/>
                <a:gd name="T72" fmla="*/ 125 w 195"/>
                <a:gd name="T73" fmla="*/ 129 h 135"/>
                <a:gd name="T74" fmla="*/ 123 w 195"/>
                <a:gd name="T75" fmla="*/ 115 h 135"/>
                <a:gd name="T76" fmla="*/ 120 w 195"/>
                <a:gd name="T77" fmla="*/ 99 h 135"/>
                <a:gd name="T78" fmla="*/ 117 w 195"/>
                <a:gd name="T79" fmla="*/ 83 h 135"/>
                <a:gd name="T80" fmla="*/ 116 w 195"/>
                <a:gd name="T81" fmla="*/ 66 h 135"/>
                <a:gd name="T82" fmla="*/ 117 w 195"/>
                <a:gd name="T83" fmla="*/ 50 h 135"/>
                <a:gd name="T84" fmla="*/ 120 w 195"/>
                <a:gd name="T85" fmla="*/ 37 h 135"/>
                <a:gd name="T86" fmla="*/ 128 w 195"/>
                <a:gd name="T87" fmla="*/ 26 h 135"/>
                <a:gd name="T88" fmla="*/ 140 w 195"/>
                <a:gd name="T89" fmla="*/ 18 h 135"/>
                <a:gd name="T90" fmla="*/ 155 w 195"/>
                <a:gd name="T91" fmla="*/ 14 h 135"/>
                <a:gd name="T92" fmla="*/ 170 w 195"/>
                <a:gd name="T93" fmla="*/ 13 h 135"/>
                <a:gd name="T94" fmla="*/ 185 w 195"/>
                <a:gd name="T95" fmla="*/ 15 h 135"/>
                <a:gd name="T96" fmla="*/ 192 w 195"/>
                <a:gd name="T97" fmla="*/ 21 h 135"/>
                <a:gd name="T98" fmla="*/ 193 w 195"/>
                <a:gd name="T99" fmla="*/ 30 h 135"/>
                <a:gd name="T100" fmla="*/ 194 w 195"/>
                <a:gd name="T101" fmla="*/ 40 h 135"/>
                <a:gd name="T102" fmla="*/ 193 w 195"/>
                <a:gd name="T103" fmla="*/ 49 h 135"/>
                <a:gd name="T104" fmla="*/ 184 w 195"/>
                <a:gd name="T105" fmla="*/ 54 h 135"/>
                <a:gd name="T106" fmla="*/ 164 w 195"/>
                <a:gd name="T107" fmla="*/ 58 h 135"/>
                <a:gd name="T108" fmla="*/ 144 w 195"/>
                <a:gd name="T109" fmla="*/ 58 h 135"/>
                <a:gd name="T110" fmla="*/ 131 w 195"/>
                <a:gd name="T111" fmla="*/ 50 h 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5"/>
                <a:gd name="T169" fmla="*/ 0 h 135"/>
                <a:gd name="T170" fmla="*/ 195 w 195"/>
                <a:gd name="T171" fmla="*/ 135 h 13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5" h="135">
                  <a:moveTo>
                    <a:pt x="0" y="38"/>
                  </a:moveTo>
                  <a:lnTo>
                    <a:pt x="47" y="34"/>
                  </a:lnTo>
                  <a:lnTo>
                    <a:pt x="49" y="31"/>
                  </a:lnTo>
                  <a:lnTo>
                    <a:pt x="51" y="30"/>
                  </a:lnTo>
                  <a:lnTo>
                    <a:pt x="53" y="29"/>
                  </a:lnTo>
                  <a:lnTo>
                    <a:pt x="55" y="29"/>
                  </a:lnTo>
                  <a:lnTo>
                    <a:pt x="55" y="27"/>
                  </a:lnTo>
                  <a:lnTo>
                    <a:pt x="56" y="26"/>
                  </a:lnTo>
                  <a:lnTo>
                    <a:pt x="59" y="24"/>
                  </a:lnTo>
                  <a:lnTo>
                    <a:pt x="62" y="22"/>
                  </a:lnTo>
                  <a:lnTo>
                    <a:pt x="62" y="20"/>
                  </a:lnTo>
                  <a:lnTo>
                    <a:pt x="68" y="19"/>
                  </a:lnTo>
                  <a:lnTo>
                    <a:pt x="66" y="24"/>
                  </a:lnTo>
                  <a:lnTo>
                    <a:pt x="64" y="30"/>
                  </a:lnTo>
                  <a:lnTo>
                    <a:pt x="63" y="37"/>
                  </a:lnTo>
                  <a:lnTo>
                    <a:pt x="63" y="45"/>
                  </a:lnTo>
                  <a:lnTo>
                    <a:pt x="64" y="52"/>
                  </a:lnTo>
                  <a:lnTo>
                    <a:pt x="67" y="58"/>
                  </a:lnTo>
                  <a:lnTo>
                    <a:pt x="71" y="62"/>
                  </a:lnTo>
                  <a:lnTo>
                    <a:pt x="77" y="64"/>
                  </a:lnTo>
                  <a:lnTo>
                    <a:pt x="72" y="53"/>
                  </a:lnTo>
                  <a:lnTo>
                    <a:pt x="68" y="49"/>
                  </a:lnTo>
                  <a:lnTo>
                    <a:pt x="65" y="48"/>
                  </a:lnTo>
                  <a:lnTo>
                    <a:pt x="64" y="50"/>
                  </a:lnTo>
                  <a:lnTo>
                    <a:pt x="65" y="54"/>
                  </a:lnTo>
                  <a:lnTo>
                    <a:pt x="67" y="58"/>
                  </a:lnTo>
                  <a:lnTo>
                    <a:pt x="71" y="61"/>
                  </a:lnTo>
                  <a:lnTo>
                    <a:pt x="77" y="61"/>
                  </a:lnTo>
                  <a:lnTo>
                    <a:pt x="79" y="58"/>
                  </a:lnTo>
                  <a:lnTo>
                    <a:pt x="81" y="53"/>
                  </a:lnTo>
                  <a:lnTo>
                    <a:pt x="81" y="48"/>
                  </a:lnTo>
                  <a:lnTo>
                    <a:pt x="81" y="42"/>
                  </a:lnTo>
                  <a:lnTo>
                    <a:pt x="81" y="36"/>
                  </a:lnTo>
                  <a:lnTo>
                    <a:pt x="79" y="30"/>
                  </a:lnTo>
                  <a:lnTo>
                    <a:pt x="79" y="25"/>
                  </a:lnTo>
                  <a:lnTo>
                    <a:pt x="78" y="21"/>
                  </a:lnTo>
                  <a:lnTo>
                    <a:pt x="77" y="20"/>
                  </a:lnTo>
                  <a:lnTo>
                    <a:pt x="75" y="20"/>
                  </a:lnTo>
                  <a:lnTo>
                    <a:pt x="74" y="19"/>
                  </a:lnTo>
                  <a:lnTo>
                    <a:pt x="73" y="19"/>
                  </a:lnTo>
                  <a:lnTo>
                    <a:pt x="74" y="20"/>
                  </a:lnTo>
                  <a:lnTo>
                    <a:pt x="76" y="21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85" y="22"/>
                  </a:lnTo>
                  <a:lnTo>
                    <a:pt x="87" y="22"/>
                  </a:lnTo>
                  <a:lnTo>
                    <a:pt x="90" y="22"/>
                  </a:lnTo>
                  <a:lnTo>
                    <a:pt x="92" y="22"/>
                  </a:lnTo>
                  <a:lnTo>
                    <a:pt x="92" y="26"/>
                  </a:lnTo>
                  <a:lnTo>
                    <a:pt x="93" y="30"/>
                  </a:lnTo>
                  <a:lnTo>
                    <a:pt x="93" y="34"/>
                  </a:lnTo>
                  <a:lnTo>
                    <a:pt x="94" y="38"/>
                  </a:lnTo>
                  <a:lnTo>
                    <a:pt x="96" y="42"/>
                  </a:lnTo>
                  <a:lnTo>
                    <a:pt x="96" y="46"/>
                  </a:lnTo>
                  <a:lnTo>
                    <a:pt x="97" y="50"/>
                  </a:lnTo>
                  <a:lnTo>
                    <a:pt x="97" y="53"/>
                  </a:lnTo>
                  <a:lnTo>
                    <a:pt x="110" y="53"/>
                  </a:lnTo>
                  <a:lnTo>
                    <a:pt x="108" y="38"/>
                  </a:lnTo>
                  <a:lnTo>
                    <a:pt x="107" y="31"/>
                  </a:lnTo>
                  <a:lnTo>
                    <a:pt x="107" y="30"/>
                  </a:lnTo>
                  <a:lnTo>
                    <a:pt x="108" y="33"/>
                  </a:lnTo>
                  <a:lnTo>
                    <a:pt x="111" y="39"/>
                  </a:lnTo>
                  <a:lnTo>
                    <a:pt x="115" y="45"/>
                  </a:lnTo>
                  <a:lnTo>
                    <a:pt x="123" y="49"/>
                  </a:lnTo>
                  <a:lnTo>
                    <a:pt x="133" y="50"/>
                  </a:lnTo>
                  <a:lnTo>
                    <a:pt x="134" y="0"/>
                  </a:lnTo>
                  <a:lnTo>
                    <a:pt x="138" y="26"/>
                  </a:lnTo>
                  <a:lnTo>
                    <a:pt x="146" y="125"/>
                  </a:lnTo>
                  <a:lnTo>
                    <a:pt x="144" y="126"/>
                  </a:lnTo>
                  <a:lnTo>
                    <a:pt x="142" y="129"/>
                  </a:lnTo>
                  <a:lnTo>
                    <a:pt x="140" y="132"/>
                  </a:lnTo>
                  <a:lnTo>
                    <a:pt x="139" y="133"/>
                  </a:lnTo>
                  <a:lnTo>
                    <a:pt x="125" y="134"/>
                  </a:lnTo>
                  <a:lnTo>
                    <a:pt x="125" y="129"/>
                  </a:lnTo>
                  <a:lnTo>
                    <a:pt x="124" y="122"/>
                  </a:lnTo>
                  <a:lnTo>
                    <a:pt x="123" y="115"/>
                  </a:lnTo>
                  <a:lnTo>
                    <a:pt x="121" y="107"/>
                  </a:lnTo>
                  <a:lnTo>
                    <a:pt x="120" y="99"/>
                  </a:lnTo>
                  <a:lnTo>
                    <a:pt x="118" y="91"/>
                  </a:lnTo>
                  <a:lnTo>
                    <a:pt x="117" y="83"/>
                  </a:lnTo>
                  <a:lnTo>
                    <a:pt x="116" y="74"/>
                  </a:lnTo>
                  <a:lnTo>
                    <a:pt x="116" y="66"/>
                  </a:lnTo>
                  <a:lnTo>
                    <a:pt x="116" y="58"/>
                  </a:lnTo>
                  <a:lnTo>
                    <a:pt x="117" y="50"/>
                  </a:lnTo>
                  <a:lnTo>
                    <a:pt x="118" y="43"/>
                  </a:lnTo>
                  <a:lnTo>
                    <a:pt x="120" y="37"/>
                  </a:lnTo>
                  <a:lnTo>
                    <a:pt x="124" y="31"/>
                  </a:lnTo>
                  <a:lnTo>
                    <a:pt x="128" y="26"/>
                  </a:lnTo>
                  <a:lnTo>
                    <a:pt x="134" y="22"/>
                  </a:lnTo>
                  <a:lnTo>
                    <a:pt x="140" y="18"/>
                  </a:lnTo>
                  <a:lnTo>
                    <a:pt x="147" y="16"/>
                  </a:lnTo>
                  <a:lnTo>
                    <a:pt x="155" y="14"/>
                  </a:lnTo>
                  <a:lnTo>
                    <a:pt x="163" y="13"/>
                  </a:lnTo>
                  <a:lnTo>
                    <a:pt x="170" y="13"/>
                  </a:lnTo>
                  <a:lnTo>
                    <a:pt x="178" y="14"/>
                  </a:lnTo>
                  <a:lnTo>
                    <a:pt x="185" y="15"/>
                  </a:lnTo>
                  <a:lnTo>
                    <a:pt x="192" y="16"/>
                  </a:lnTo>
                  <a:lnTo>
                    <a:pt x="192" y="21"/>
                  </a:lnTo>
                  <a:lnTo>
                    <a:pt x="193" y="26"/>
                  </a:lnTo>
                  <a:lnTo>
                    <a:pt x="193" y="30"/>
                  </a:lnTo>
                  <a:lnTo>
                    <a:pt x="194" y="35"/>
                  </a:lnTo>
                  <a:lnTo>
                    <a:pt x="194" y="40"/>
                  </a:lnTo>
                  <a:lnTo>
                    <a:pt x="194" y="45"/>
                  </a:lnTo>
                  <a:lnTo>
                    <a:pt x="193" y="49"/>
                  </a:lnTo>
                  <a:lnTo>
                    <a:pt x="192" y="53"/>
                  </a:lnTo>
                  <a:lnTo>
                    <a:pt x="184" y="54"/>
                  </a:lnTo>
                  <a:lnTo>
                    <a:pt x="174" y="56"/>
                  </a:lnTo>
                  <a:lnTo>
                    <a:pt x="164" y="58"/>
                  </a:lnTo>
                  <a:lnTo>
                    <a:pt x="154" y="59"/>
                  </a:lnTo>
                  <a:lnTo>
                    <a:pt x="144" y="58"/>
                  </a:lnTo>
                  <a:lnTo>
                    <a:pt x="137" y="56"/>
                  </a:lnTo>
                  <a:lnTo>
                    <a:pt x="131" y="50"/>
                  </a:lnTo>
                  <a:lnTo>
                    <a:pt x="129" y="40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1" name="Freeform 32"/>
            <p:cNvSpPr>
              <a:spLocks/>
            </p:cNvSpPr>
            <p:nvPr/>
          </p:nvSpPr>
          <p:spPr bwMode="auto">
            <a:xfrm>
              <a:off x="4871" y="2821"/>
              <a:ext cx="202" cy="120"/>
            </a:xfrm>
            <a:custGeom>
              <a:avLst/>
              <a:gdLst>
                <a:gd name="T0" fmla="*/ 52 w 202"/>
                <a:gd name="T1" fmla="*/ 60 h 120"/>
                <a:gd name="T2" fmla="*/ 27 w 202"/>
                <a:gd name="T3" fmla="*/ 38 h 120"/>
                <a:gd name="T4" fmla="*/ 14 w 202"/>
                <a:gd name="T5" fmla="*/ 8 h 120"/>
                <a:gd name="T6" fmla="*/ 26 w 202"/>
                <a:gd name="T7" fmla="*/ 0 h 120"/>
                <a:gd name="T8" fmla="*/ 39 w 202"/>
                <a:gd name="T9" fmla="*/ 4 h 120"/>
                <a:gd name="T10" fmla="*/ 51 w 202"/>
                <a:gd name="T11" fmla="*/ 9 h 120"/>
                <a:gd name="T12" fmla="*/ 55 w 202"/>
                <a:gd name="T13" fmla="*/ 37 h 120"/>
                <a:gd name="T14" fmla="*/ 53 w 202"/>
                <a:gd name="T15" fmla="*/ 61 h 120"/>
                <a:gd name="T16" fmla="*/ 47 w 202"/>
                <a:gd name="T17" fmla="*/ 82 h 120"/>
                <a:gd name="T18" fmla="*/ 33 w 202"/>
                <a:gd name="T19" fmla="*/ 100 h 120"/>
                <a:gd name="T20" fmla="*/ 11 w 202"/>
                <a:gd name="T21" fmla="*/ 115 h 120"/>
                <a:gd name="T22" fmla="*/ 0 w 202"/>
                <a:gd name="T23" fmla="*/ 112 h 120"/>
                <a:gd name="T24" fmla="*/ 9 w 202"/>
                <a:gd name="T25" fmla="*/ 92 h 120"/>
                <a:gd name="T26" fmla="*/ 28 w 202"/>
                <a:gd name="T27" fmla="*/ 73 h 120"/>
                <a:gd name="T28" fmla="*/ 52 w 202"/>
                <a:gd name="T29" fmla="*/ 57 h 120"/>
                <a:gd name="T30" fmla="*/ 76 w 202"/>
                <a:gd name="T31" fmla="*/ 43 h 120"/>
                <a:gd name="T32" fmla="*/ 96 w 202"/>
                <a:gd name="T33" fmla="*/ 30 h 120"/>
                <a:gd name="T34" fmla="*/ 85 w 202"/>
                <a:gd name="T35" fmla="*/ 39 h 120"/>
                <a:gd name="T36" fmla="*/ 73 w 202"/>
                <a:gd name="T37" fmla="*/ 49 h 120"/>
                <a:gd name="T38" fmla="*/ 72 w 202"/>
                <a:gd name="T39" fmla="*/ 50 h 120"/>
                <a:gd name="T40" fmla="*/ 75 w 202"/>
                <a:gd name="T41" fmla="*/ 48 h 120"/>
                <a:gd name="T42" fmla="*/ 67 w 202"/>
                <a:gd name="T43" fmla="*/ 62 h 120"/>
                <a:gd name="T44" fmla="*/ 83 w 202"/>
                <a:gd name="T45" fmla="*/ 53 h 120"/>
                <a:gd name="T46" fmla="*/ 89 w 202"/>
                <a:gd name="T47" fmla="*/ 40 h 120"/>
                <a:gd name="T48" fmla="*/ 94 w 202"/>
                <a:gd name="T49" fmla="*/ 30 h 120"/>
                <a:gd name="T50" fmla="*/ 96 w 202"/>
                <a:gd name="T51" fmla="*/ 44 h 120"/>
                <a:gd name="T52" fmla="*/ 101 w 202"/>
                <a:gd name="T53" fmla="*/ 49 h 120"/>
                <a:gd name="T54" fmla="*/ 107 w 202"/>
                <a:gd name="T55" fmla="*/ 39 h 120"/>
                <a:gd name="T56" fmla="*/ 109 w 202"/>
                <a:gd name="T57" fmla="*/ 51 h 120"/>
                <a:gd name="T58" fmla="*/ 112 w 202"/>
                <a:gd name="T59" fmla="*/ 49 h 120"/>
                <a:gd name="T60" fmla="*/ 120 w 202"/>
                <a:gd name="T61" fmla="*/ 43 h 120"/>
                <a:gd name="T62" fmla="*/ 128 w 202"/>
                <a:gd name="T63" fmla="*/ 36 h 120"/>
                <a:gd name="T64" fmla="*/ 133 w 202"/>
                <a:gd name="T65" fmla="*/ 44 h 120"/>
                <a:gd name="T66" fmla="*/ 142 w 202"/>
                <a:gd name="T67" fmla="*/ 41 h 120"/>
                <a:gd name="T68" fmla="*/ 152 w 202"/>
                <a:gd name="T69" fmla="*/ 54 h 120"/>
                <a:gd name="T70" fmla="*/ 160 w 202"/>
                <a:gd name="T71" fmla="*/ 50 h 120"/>
                <a:gd name="T72" fmla="*/ 168 w 202"/>
                <a:gd name="T73" fmla="*/ 42 h 120"/>
                <a:gd name="T74" fmla="*/ 165 w 202"/>
                <a:gd name="T75" fmla="*/ 37 h 120"/>
                <a:gd name="T76" fmla="*/ 165 w 202"/>
                <a:gd name="T77" fmla="*/ 43 h 120"/>
                <a:gd name="T78" fmla="*/ 165 w 202"/>
                <a:gd name="T79" fmla="*/ 51 h 120"/>
                <a:gd name="T80" fmla="*/ 169 w 202"/>
                <a:gd name="T81" fmla="*/ 57 h 120"/>
                <a:gd name="T82" fmla="*/ 182 w 202"/>
                <a:gd name="T83" fmla="*/ 57 h 120"/>
                <a:gd name="T84" fmla="*/ 183 w 202"/>
                <a:gd name="T85" fmla="*/ 47 h 120"/>
                <a:gd name="T86" fmla="*/ 182 w 202"/>
                <a:gd name="T87" fmla="*/ 38 h 120"/>
                <a:gd name="T88" fmla="*/ 184 w 202"/>
                <a:gd name="T89" fmla="*/ 32 h 120"/>
                <a:gd name="T90" fmla="*/ 194 w 202"/>
                <a:gd name="T91" fmla="*/ 38 h 120"/>
                <a:gd name="T92" fmla="*/ 200 w 202"/>
                <a:gd name="T93" fmla="*/ 48 h 120"/>
                <a:gd name="T94" fmla="*/ 191 w 202"/>
                <a:gd name="T95" fmla="*/ 51 h 120"/>
                <a:gd name="T96" fmla="*/ 186 w 202"/>
                <a:gd name="T97" fmla="*/ 48 h 12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02"/>
                <a:gd name="T148" fmla="*/ 0 h 120"/>
                <a:gd name="T149" fmla="*/ 202 w 202"/>
                <a:gd name="T150" fmla="*/ 120 h 12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02" h="120">
                  <a:moveTo>
                    <a:pt x="60" y="62"/>
                  </a:moveTo>
                  <a:lnTo>
                    <a:pt x="60" y="62"/>
                  </a:lnTo>
                  <a:lnTo>
                    <a:pt x="52" y="60"/>
                  </a:lnTo>
                  <a:lnTo>
                    <a:pt x="43" y="55"/>
                  </a:lnTo>
                  <a:lnTo>
                    <a:pt x="34" y="47"/>
                  </a:lnTo>
                  <a:lnTo>
                    <a:pt x="27" y="38"/>
                  </a:lnTo>
                  <a:lnTo>
                    <a:pt x="21" y="28"/>
                  </a:lnTo>
                  <a:lnTo>
                    <a:pt x="16" y="17"/>
                  </a:lnTo>
                  <a:lnTo>
                    <a:pt x="14" y="8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0" y="1"/>
                  </a:lnTo>
                  <a:lnTo>
                    <a:pt x="35" y="2"/>
                  </a:lnTo>
                  <a:lnTo>
                    <a:pt x="39" y="4"/>
                  </a:lnTo>
                  <a:lnTo>
                    <a:pt x="43" y="5"/>
                  </a:lnTo>
                  <a:lnTo>
                    <a:pt x="47" y="7"/>
                  </a:lnTo>
                  <a:lnTo>
                    <a:pt x="51" y="9"/>
                  </a:lnTo>
                  <a:lnTo>
                    <a:pt x="52" y="19"/>
                  </a:lnTo>
                  <a:lnTo>
                    <a:pt x="53" y="28"/>
                  </a:lnTo>
                  <a:lnTo>
                    <a:pt x="55" y="37"/>
                  </a:lnTo>
                  <a:lnTo>
                    <a:pt x="55" y="45"/>
                  </a:lnTo>
                  <a:lnTo>
                    <a:pt x="55" y="53"/>
                  </a:lnTo>
                  <a:lnTo>
                    <a:pt x="53" y="61"/>
                  </a:lnTo>
                  <a:lnTo>
                    <a:pt x="52" y="69"/>
                  </a:lnTo>
                  <a:lnTo>
                    <a:pt x="50" y="76"/>
                  </a:lnTo>
                  <a:lnTo>
                    <a:pt x="47" y="82"/>
                  </a:lnTo>
                  <a:lnTo>
                    <a:pt x="44" y="89"/>
                  </a:lnTo>
                  <a:lnTo>
                    <a:pt x="39" y="95"/>
                  </a:lnTo>
                  <a:lnTo>
                    <a:pt x="33" y="100"/>
                  </a:lnTo>
                  <a:lnTo>
                    <a:pt x="27" y="106"/>
                  </a:lnTo>
                  <a:lnTo>
                    <a:pt x="19" y="111"/>
                  </a:lnTo>
                  <a:lnTo>
                    <a:pt x="11" y="115"/>
                  </a:lnTo>
                  <a:lnTo>
                    <a:pt x="2" y="119"/>
                  </a:lnTo>
                  <a:lnTo>
                    <a:pt x="0" y="119"/>
                  </a:lnTo>
                  <a:lnTo>
                    <a:pt x="0" y="112"/>
                  </a:lnTo>
                  <a:lnTo>
                    <a:pt x="2" y="105"/>
                  </a:lnTo>
                  <a:lnTo>
                    <a:pt x="5" y="98"/>
                  </a:lnTo>
                  <a:lnTo>
                    <a:pt x="9" y="92"/>
                  </a:lnTo>
                  <a:lnTo>
                    <a:pt x="15" y="85"/>
                  </a:lnTo>
                  <a:lnTo>
                    <a:pt x="21" y="80"/>
                  </a:lnTo>
                  <a:lnTo>
                    <a:pt x="28" y="73"/>
                  </a:lnTo>
                  <a:lnTo>
                    <a:pt x="36" y="68"/>
                  </a:lnTo>
                  <a:lnTo>
                    <a:pt x="44" y="62"/>
                  </a:lnTo>
                  <a:lnTo>
                    <a:pt x="52" y="57"/>
                  </a:lnTo>
                  <a:lnTo>
                    <a:pt x="60" y="53"/>
                  </a:lnTo>
                  <a:lnTo>
                    <a:pt x="68" y="47"/>
                  </a:lnTo>
                  <a:lnTo>
                    <a:pt x="76" y="43"/>
                  </a:lnTo>
                  <a:lnTo>
                    <a:pt x="83" y="38"/>
                  </a:lnTo>
                  <a:lnTo>
                    <a:pt x="90" y="34"/>
                  </a:lnTo>
                  <a:lnTo>
                    <a:pt x="96" y="30"/>
                  </a:lnTo>
                  <a:lnTo>
                    <a:pt x="92" y="32"/>
                  </a:lnTo>
                  <a:lnTo>
                    <a:pt x="89" y="36"/>
                  </a:lnTo>
                  <a:lnTo>
                    <a:pt x="85" y="39"/>
                  </a:lnTo>
                  <a:lnTo>
                    <a:pt x="80" y="42"/>
                  </a:lnTo>
                  <a:lnTo>
                    <a:pt x="77" y="45"/>
                  </a:lnTo>
                  <a:lnTo>
                    <a:pt x="73" y="49"/>
                  </a:lnTo>
                  <a:lnTo>
                    <a:pt x="70" y="52"/>
                  </a:lnTo>
                  <a:lnTo>
                    <a:pt x="66" y="55"/>
                  </a:lnTo>
                  <a:lnTo>
                    <a:pt x="72" y="50"/>
                  </a:lnTo>
                  <a:lnTo>
                    <a:pt x="76" y="47"/>
                  </a:lnTo>
                  <a:lnTo>
                    <a:pt x="77" y="46"/>
                  </a:lnTo>
                  <a:lnTo>
                    <a:pt x="75" y="48"/>
                  </a:lnTo>
                  <a:lnTo>
                    <a:pt x="73" y="52"/>
                  </a:lnTo>
                  <a:lnTo>
                    <a:pt x="70" y="57"/>
                  </a:lnTo>
                  <a:lnTo>
                    <a:pt x="67" y="62"/>
                  </a:lnTo>
                  <a:lnTo>
                    <a:pt x="78" y="61"/>
                  </a:lnTo>
                  <a:lnTo>
                    <a:pt x="81" y="57"/>
                  </a:lnTo>
                  <a:lnTo>
                    <a:pt x="83" y="53"/>
                  </a:lnTo>
                  <a:lnTo>
                    <a:pt x="85" y="49"/>
                  </a:lnTo>
                  <a:lnTo>
                    <a:pt x="87" y="44"/>
                  </a:lnTo>
                  <a:lnTo>
                    <a:pt x="89" y="40"/>
                  </a:lnTo>
                  <a:lnTo>
                    <a:pt x="90" y="36"/>
                  </a:lnTo>
                  <a:lnTo>
                    <a:pt x="92" y="32"/>
                  </a:lnTo>
                  <a:lnTo>
                    <a:pt x="94" y="30"/>
                  </a:lnTo>
                  <a:lnTo>
                    <a:pt x="97" y="53"/>
                  </a:lnTo>
                  <a:lnTo>
                    <a:pt x="96" y="45"/>
                  </a:lnTo>
                  <a:lnTo>
                    <a:pt x="96" y="44"/>
                  </a:lnTo>
                  <a:lnTo>
                    <a:pt x="98" y="47"/>
                  </a:lnTo>
                  <a:lnTo>
                    <a:pt x="100" y="53"/>
                  </a:lnTo>
                  <a:lnTo>
                    <a:pt x="101" y="49"/>
                  </a:lnTo>
                  <a:lnTo>
                    <a:pt x="104" y="46"/>
                  </a:lnTo>
                  <a:lnTo>
                    <a:pt x="105" y="42"/>
                  </a:lnTo>
                  <a:lnTo>
                    <a:pt x="107" y="39"/>
                  </a:lnTo>
                  <a:lnTo>
                    <a:pt x="108" y="43"/>
                  </a:lnTo>
                  <a:lnTo>
                    <a:pt x="109" y="47"/>
                  </a:lnTo>
                  <a:lnTo>
                    <a:pt x="109" y="51"/>
                  </a:lnTo>
                  <a:lnTo>
                    <a:pt x="110" y="54"/>
                  </a:lnTo>
                  <a:lnTo>
                    <a:pt x="110" y="51"/>
                  </a:lnTo>
                  <a:lnTo>
                    <a:pt x="112" y="49"/>
                  </a:lnTo>
                  <a:lnTo>
                    <a:pt x="114" y="47"/>
                  </a:lnTo>
                  <a:lnTo>
                    <a:pt x="117" y="44"/>
                  </a:lnTo>
                  <a:lnTo>
                    <a:pt x="120" y="43"/>
                  </a:lnTo>
                  <a:lnTo>
                    <a:pt x="123" y="40"/>
                  </a:lnTo>
                  <a:lnTo>
                    <a:pt x="125" y="39"/>
                  </a:lnTo>
                  <a:lnTo>
                    <a:pt x="128" y="36"/>
                  </a:lnTo>
                  <a:lnTo>
                    <a:pt x="129" y="51"/>
                  </a:lnTo>
                  <a:lnTo>
                    <a:pt x="131" y="49"/>
                  </a:lnTo>
                  <a:lnTo>
                    <a:pt x="133" y="44"/>
                  </a:lnTo>
                  <a:lnTo>
                    <a:pt x="136" y="42"/>
                  </a:lnTo>
                  <a:lnTo>
                    <a:pt x="138" y="39"/>
                  </a:lnTo>
                  <a:lnTo>
                    <a:pt x="142" y="41"/>
                  </a:lnTo>
                  <a:lnTo>
                    <a:pt x="147" y="45"/>
                  </a:lnTo>
                  <a:lnTo>
                    <a:pt x="150" y="50"/>
                  </a:lnTo>
                  <a:lnTo>
                    <a:pt x="152" y="54"/>
                  </a:lnTo>
                  <a:lnTo>
                    <a:pt x="154" y="54"/>
                  </a:lnTo>
                  <a:lnTo>
                    <a:pt x="157" y="52"/>
                  </a:lnTo>
                  <a:lnTo>
                    <a:pt x="160" y="50"/>
                  </a:lnTo>
                  <a:lnTo>
                    <a:pt x="163" y="47"/>
                  </a:lnTo>
                  <a:lnTo>
                    <a:pt x="166" y="44"/>
                  </a:lnTo>
                  <a:lnTo>
                    <a:pt x="168" y="42"/>
                  </a:lnTo>
                  <a:lnTo>
                    <a:pt x="169" y="39"/>
                  </a:lnTo>
                  <a:lnTo>
                    <a:pt x="167" y="37"/>
                  </a:lnTo>
                  <a:lnTo>
                    <a:pt x="165" y="37"/>
                  </a:lnTo>
                  <a:lnTo>
                    <a:pt x="165" y="38"/>
                  </a:lnTo>
                  <a:lnTo>
                    <a:pt x="165" y="40"/>
                  </a:lnTo>
                  <a:lnTo>
                    <a:pt x="165" y="43"/>
                  </a:lnTo>
                  <a:lnTo>
                    <a:pt x="165" y="46"/>
                  </a:lnTo>
                  <a:lnTo>
                    <a:pt x="165" y="49"/>
                  </a:lnTo>
                  <a:lnTo>
                    <a:pt x="165" y="51"/>
                  </a:lnTo>
                  <a:lnTo>
                    <a:pt x="166" y="54"/>
                  </a:lnTo>
                  <a:lnTo>
                    <a:pt x="166" y="57"/>
                  </a:lnTo>
                  <a:lnTo>
                    <a:pt x="169" y="57"/>
                  </a:lnTo>
                  <a:lnTo>
                    <a:pt x="173" y="57"/>
                  </a:lnTo>
                  <a:lnTo>
                    <a:pt x="178" y="57"/>
                  </a:lnTo>
                  <a:lnTo>
                    <a:pt x="182" y="57"/>
                  </a:lnTo>
                  <a:lnTo>
                    <a:pt x="182" y="54"/>
                  </a:lnTo>
                  <a:lnTo>
                    <a:pt x="183" y="51"/>
                  </a:lnTo>
                  <a:lnTo>
                    <a:pt x="183" y="47"/>
                  </a:lnTo>
                  <a:lnTo>
                    <a:pt x="182" y="44"/>
                  </a:lnTo>
                  <a:lnTo>
                    <a:pt x="182" y="41"/>
                  </a:lnTo>
                  <a:lnTo>
                    <a:pt x="182" y="38"/>
                  </a:lnTo>
                  <a:lnTo>
                    <a:pt x="181" y="35"/>
                  </a:lnTo>
                  <a:lnTo>
                    <a:pt x="181" y="32"/>
                  </a:lnTo>
                  <a:lnTo>
                    <a:pt x="184" y="32"/>
                  </a:lnTo>
                  <a:lnTo>
                    <a:pt x="188" y="34"/>
                  </a:lnTo>
                  <a:lnTo>
                    <a:pt x="191" y="36"/>
                  </a:lnTo>
                  <a:lnTo>
                    <a:pt x="194" y="38"/>
                  </a:lnTo>
                  <a:lnTo>
                    <a:pt x="196" y="41"/>
                  </a:lnTo>
                  <a:lnTo>
                    <a:pt x="199" y="44"/>
                  </a:lnTo>
                  <a:lnTo>
                    <a:pt x="200" y="48"/>
                  </a:lnTo>
                  <a:lnTo>
                    <a:pt x="201" y="51"/>
                  </a:lnTo>
                  <a:lnTo>
                    <a:pt x="192" y="53"/>
                  </a:lnTo>
                  <a:lnTo>
                    <a:pt x="191" y="51"/>
                  </a:lnTo>
                  <a:lnTo>
                    <a:pt x="189" y="49"/>
                  </a:lnTo>
                  <a:lnTo>
                    <a:pt x="188" y="48"/>
                  </a:lnTo>
                  <a:lnTo>
                    <a:pt x="186" y="48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2" name="Freeform 33"/>
            <p:cNvSpPr>
              <a:spLocks/>
            </p:cNvSpPr>
            <p:nvPr/>
          </p:nvSpPr>
          <p:spPr bwMode="auto">
            <a:xfrm>
              <a:off x="5094" y="2795"/>
              <a:ext cx="229" cy="74"/>
            </a:xfrm>
            <a:custGeom>
              <a:avLst/>
              <a:gdLst>
                <a:gd name="T0" fmla="*/ 3 w 229"/>
                <a:gd name="T1" fmla="*/ 0 h 74"/>
                <a:gd name="T2" fmla="*/ 13 w 229"/>
                <a:gd name="T3" fmla="*/ 1 h 74"/>
                <a:gd name="T4" fmla="*/ 22 w 229"/>
                <a:gd name="T5" fmla="*/ 4 h 74"/>
                <a:gd name="T6" fmla="*/ 23 w 229"/>
                <a:gd name="T7" fmla="*/ 18 h 74"/>
                <a:gd name="T8" fmla="*/ 17 w 229"/>
                <a:gd name="T9" fmla="*/ 34 h 74"/>
                <a:gd name="T10" fmla="*/ 11 w 229"/>
                <a:gd name="T11" fmla="*/ 51 h 74"/>
                <a:gd name="T12" fmla="*/ 11 w 229"/>
                <a:gd name="T13" fmla="*/ 73 h 74"/>
                <a:gd name="T14" fmla="*/ 19 w 229"/>
                <a:gd name="T15" fmla="*/ 61 h 74"/>
                <a:gd name="T16" fmla="*/ 21 w 229"/>
                <a:gd name="T17" fmla="*/ 56 h 74"/>
                <a:gd name="T18" fmla="*/ 21 w 229"/>
                <a:gd name="T19" fmla="*/ 68 h 74"/>
                <a:gd name="T20" fmla="*/ 22 w 229"/>
                <a:gd name="T21" fmla="*/ 53 h 74"/>
                <a:gd name="T22" fmla="*/ 31 w 229"/>
                <a:gd name="T23" fmla="*/ 46 h 74"/>
                <a:gd name="T24" fmla="*/ 33 w 229"/>
                <a:gd name="T25" fmla="*/ 54 h 74"/>
                <a:gd name="T26" fmla="*/ 35 w 229"/>
                <a:gd name="T27" fmla="*/ 61 h 74"/>
                <a:gd name="T28" fmla="*/ 41 w 229"/>
                <a:gd name="T29" fmla="*/ 59 h 74"/>
                <a:gd name="T30" fmla="*/ 46 w 229"/>
                <a:gd name="T31" fmla="*/ 62 h 74"/>
                <a:gd name="T32" fmla="*/ 70 w 229"/>
                <a:gd name="T33" fmla="*/ 49 h 74"/>
                <a:gd name="T34" fmla="*/ 72 w 229"/>
                <a:gd name="T35" fmla="*/ 30 h 74"/>
                <a:gd name="T36" fmla="*/ 71 w 229"/>
                <a:gd name="T37" fmla="*/ 11 h 74"/>
                <a:gd name="T38" fmla="*/ 64 w 229"/>
                <a:gd name="T39" fmla="*/ 15 h 74"/>
                <a:gd name="T40" fmla="*/ 66 w 229"/>
                <a:gd name="T41" fmla="*/ 34 h 74"/>
                <a:gd name="T42" fmla="*/ 77 w 229"/>
                <a:gd name="T43" fmla="*/ 36 h 74"/>
                <a:gd name="T44" fmla="*/ 87 w 229"/>
                <a:gd name="T45" fmla="*/ 32 h 74"/>
                <a:gd name="T46" fmla="*/ 90 w 229"/>
                <a:gd name="T47" fmla="*/ 72 h 74"/>
                <a:gd name="T48" fmla="*/ 73 w 229"/>
                <a:gd name="T49" fmla="*/ 66 h 74"/>
                <a:gd name="T50" fmla="*/ 60 w 229"/>
                <a:gd name="T51" fmla="*/ 56 h 74"/>
                <a:gd name="T52" fmla="*/ 66 w 229"/>
                <a:gd name="T53" fmla="*/ 53 h 74"/>
                <a:gd name="T54" fmla="*/ 81 w 229"/>
                <a:gd name="T55" fmla="*/ 54 h 74"/>
                <a:gd name="T56" fmla="*/ 95 w 229"/>
                <a:gd name="T57" fmla="*/ 54 h 74"/>
                <a:gd name="T58" fmla="*/ 102 w 229"/>
                <a:gd name="T59" fmla="*/ 43 h 74"/>
                <a:gd name="T60" fmla="*/ 98 w 229"/>
                <a:gd name="T61" fmla="*/ 44 h 74"/>
                <a:gd name="T62" fmla="*/ 99 w 229"/>
                <a:gd name="T63" fmla="*/ 53 h 74"/>
                <a:gd name="T64" fmla="*/ 106 w 229"/>
                <a:gd name="T65" fmla="*/ 53 h 74"/>
                <a:gd name="T66" fmla="*/ 113 w 229"/>
                <a:gd name="T67" fmla="*/ 51 h 74"/>
                <a:gd name="T68" fmla="*/ 116 w 229"/>
                <a:gd name="T69" fmla="*/ 48 h 74"/>
                <a:gd name="T70" fmla="*/ 118 w 229"/>
                <a:gd name="T71" fmla="*/ 64 h 74"/>
                <a:gd name="T72" fmla="*/ 129 w 229"/>
                <a:gd name="T73" fmla="*/ 65 h 74"/>
                <a:gd name="T74" fmla="*/ 132 w 229"/>
                <a:gd name="T75" fmla="*/ 51 h 74"/>
                <a:gd name="T76" fmla="*/ 134 w 229"/>
                <a:gd name="T77" fmla="*/ 53 h 74"/>
                <a:gd name="T78" fmla="*/ 144 w 229"/>
                <a:gd name="T79" fmla="*/ 66 h 74"/>
                <a:gd name="T80" fmla="*/ 145 w 229"/>
                <a:gd name="T81" fmla="*/ 57 h 74"/>
                <a:gd name="T82" fmla="*/ 147 w 229"/>
                <a:gd name="T83" fmla="*/ 47 h 74"/>
                <a:gd name="T84" fmla="*/ 156 w 229"/>
                <a:gd name="T85" fmla="*/ 39 h 74"/>
                <a:gd name="T86" fmla="*/ 164 w 229"/>
                <a:gd name="T87" fmla="*/ 41 h 74"/>
                <a:gd name="T88" fmla="*/ 162 w 229"/>
                <a:gd name="T89" fmla="*/ 53 h 74"/>
                <a:gd name="T90" fmla="*/ 163 w 229"/>
                <a:gd name="T91" fmla="*/ 54 h 74"/>
                <a:gd name="T92" fmla="*/ 163 w 229"/>
                <a:gd name="T93" fmla="*/ 50 h 74"/>
                <a:gd name="T94" fmla="*/ 170 w 229"/>
                <a:gd name="T95" fmla="*/ 57 h 74"/>
                <a:gd name="T96" fmla="*/ 177 w 229"/>
                <a:gd name="T97" fmla="*/ 62 h 74"/>
                <a:gd name="T98" fmla="*/ 180 w 229"/>
                <a:gd name="T99" fmla="*/ 60 h 74"/>
                <a:gd name="T100" fmla="*/ 181 w 229"/>
                <a:gd name="T101" fmla="*/ 53 h 74"/>
                <a:gd name="T102" fmla="*/ 182 w 229"/>
                <a:gd name="T103" fmla="*/ 46 h 74"/>
                <a:gd name="T104" fmla="*/ 188 w 229"/>
                <a:gd name="T105" fmla="*/ 45 h 74"/>
                <a:gd name="T106" fmla="*/ 193 w 229"/>
                <a:gd name="T107" fmla="*/ 50 h 74"/>
                <a:gd name="T108" fmla="*/ 194 w 229"/>
                <a:gd name="T109" fmla="*/ 43 h 74"/>
                <a:gd name="T110" fmla="*/ 202 w 229"/>
                <a:gd name="T111" fmla="*/ 36 h 74"/>
                <a:gd name="T112" fmla="*/ 210 w 229"/>
                <a:gd name="T113" fmla="*/ 46 h 74"/>
                <a:gd name="T114" fmla="*/ 220 w 229"/>
                <a:gd name="T115" fmla="*/ 49 h 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29"/>
                <a:gd name="T175" fmla="*/ 0 h 74"/>
                <a:gd name="T176" fmla="*/ 229 w 229"/>
                <a:gd name="T177" fmla="*/ 74 h 7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29" h="74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6" y="2"/>
                  </a:lnTo>
                  <a:lnTo>
                    <a:pt x="19" y="3"/>
                  </a:lnTo>
                  <a:lnTo>
                    <a:pt x="22" y="4"/>
                  </a:lnTo>
                  <a:lnTo>
                    <a:pt x="24" y="5"/>
                  </a:lnTo>
                  <a:lnTo>
                    <a:pt x="24" y="12"/>
                  </a:lnTo>
                  <a:lnTo>
                    <a:pt x="23" y="18"/>
                  </a:lnTo>
                  <a:lnTo>
                    <a:pt x="22" y="24"/>
                  </a:lnTo>
                  <a:lnTo>
                    <a:pt x="19" y="29"/>
                  </a:lnTo>
                  <a:lnTo>
                    <a:pt x="17" y="34"/>
                  </a:lnTo>
                  <a:lnTo>
                    <a:pt x="15" y="39"/>
                  </a:lnTo>
                  <a:lnTo>
                    <a:pt x="13" y="45"/>
                  </a:lnTo>
                  <a:lnTo>
                    <a:pt x="11" y="51"/>
                  </a:lnTo>
                  <a:lnTo>
                    <a:pt x="10" y="63"/>
                  </a:lnTo>
                  <a:lnTo>
                    <a:pt x="10" y="70"/>
                  </a:lnTo>
                  <a:lnTo>
                    <a:pt x="11" y="73"/>
                  </a:lnTo>
                  <a:lnTo>
                    <a:pt x="14" y="72"/>
                  </a:lnTo>
                  <a:lnTo>
                    <a:pt x="16" y="68"/>
                  </a:lnTo>
                  <a:lnTo>
                    <a:pt x="19" y="61"/>
                  </a:lnTo>
                  <a:lnTo>
                    <a:pt x="20" y="53"/>
                  </a:lnTo>
                  <a:lnTo>
                    <a:pt x="20" y="45"/>
                  </a:lnTo>
                  <a:lnTo>
                    <a:pt x="21" y="56"/>
                  </a:lnTo>
                  <a:lnTo>
                    <a:pt x="22" y="63"/>
                  </a:lnTo>
                  <a:lnTo>
                    <a:pt x="21" y="67"/>
                  </a:lnTo>
                  <a:lnTo>
                    <a:pt x="21" y="68"/>
                  </a:lnTo>
                  <a:lnTo>
                    <a:pt x="21" y="65"/>
                  </a:lnTo>
                  <a:lnTo>
                    <a:pt x="22" y="60"/>
                  </a:lnTo>
                  <a:lnTo>
                    <a:pt x="22" y="53"/>
                  </a:lnTo>
                  <a:lnTo>
                    <a:pt x="24" y="44"/>
                  </a:lnTo>
                  <a:lnTo>
                    <a:pt x="30" y="43"/>
                  </a:lnTo>
                  <a:lnTo>
                    <a:pt x="31" y="46"/>
                  </a:lnTo>
                  <a:lnTo>
                    <a:pt x="31" y="49"/>
                  </a:lnTo>
                  <a:lnTo>
                    <a:pt x="32" y="51"/>
                  </a:lnTo>
                  <a:lnTo>
                    <a:pt x="33" y="54"/>
                  </a:lnTo>
                  <a:lnTo>
                    <a:pt x="34" y="57"/>
                  </a:lnTo>
                  <a:lnTo>
                    <a:pt x="34" y="59"/>
                  </a:lnTo>
                  <a:lnTo>
                    <a:pt x="35" y="61"/>
                  </a:lnTo>
                  <a:lnTo>
                    <a:pt x="35" y="63"/>
                  </a:lnTo>
                  <a:lnTo>
                    <a:pt x="38" y="62"/>
                  </a:lnTo>
                  <a:lnTo>
                    <a:pt x="41" y="59"/>
                  </a:lnTo>
                  <a:lnTo>
                    <a:pt x="43" y="56"/>
                  </a:lnTo>
                  <a:lnTo>
                    <a:pt x="46" y="52"/>
                  </a:lnTo>
                  <a:lnTo>
                    <a:pt x="46" y="62"/>
                  </a:lnTo>
                  <a:lnTo>
                    <a:pt x="67" y="60"/>
                  </a:lnTo>
                  <a:lnTo>
                    <a:pt x="69" y="55"/>
                  </a:lnTo>
                  <a:lnTo>
                    <a:pt x="70" y="49"/>
                  </a:lnTo>
                  <a:lnTo>
                    <a:pt x="71" y="43"/>
                  </a:lnTo>
                  <a:lnTo>
                    <a:pt x="72" y="36"/>
                  </a:lnTo>
                  <a:lnTo>
                    <a:pt x="72" y="30"/>
                  </a:lnTo>
                  <a:lnTo>
                    <a:pt x="72" y="24"/>
                  </a:lnTo>
                  <a:lnTo>
                    <a:pt x="72" y="17"/>
                  </a:lnTo>
                  <a:lnTo>
                    <a:pt x="71" y="11"/>
                  </a:lnTo>
                  <a:lnTo>
                    <a:pt x="68" y="12"/>
                  </a:lnTo>
                  <a:lnTo>
                    <a:pt x="66" y="13"/>
                  </a:lnTo>
                  <a:lnTo>
                    <a:pt x="64" y="15"/>
                  </a:lnTo>
                  <a:lnTo>
                    <a:pt x="62" y="16"/>
                  </a:lnTo>
                  <a:lnTo>
                    <a:pt x="63" y="32"/>
                  </a:lnTo>
                  <a:lnTo>
                    <a:pt x="66" y="34"/>
                  </a:lnTo>
                  <a:lnTo>
                    <a:pt x="70" y="35"/>
                  </a:lnTo>
                  <a:lnTo>
                    <a:pt x="73" y="36"/>
                  </a:lnTo>
                  <a:lnTo>
                    <a:pt x="77" y="36"/>
                  </a:lnTo>
                  <a:lnTo>
                    <a:pt x="81" y="35"/>
                  </a:lnTo>
                  <a:lnTo>
                    <a:pt x="84" y="34"/>
                  </a:lnTo>
                  <a:lnTo>
                    <a:pt x="87" y="32"/>
                  </a:lnTo>
                  <a:lnTo>
                    <a:pt x="89" y="28"/>
                  </a:lnTo>
                  <a:lnTo>
                    <a:pt x="94" y="72"/>
                  </a:lnTo>
                  <a:lnTo>
                    <a:pt x="90" y="72"/>
                  </a:lnTo>
                  <a:lnTo>
                    <a:pt x="84" y="71"/>
                  </a:lnTo>
                  <a:lnTo>
                    <a:pt x="79" y="69"/>
                  </a:lnTo>
                  <a:lnTo>
                    <a:pt x="73" y="66"/>
                  </a:lnTo>
                  <a:lnTo>
                    <a:pt x="68" y="63"/>
                  </a:lnTo>
                  <a:lnTo>
                    <a:pt x="64" y="60"/>
                  </a:lnTo>
                  <a:lnTo>
                    <a:pt x="60" y="56"/>
                  </a:lnTo>
                  <a:lnTo>
                    <a:pt x="57" y="53"/>
                  </a:lnTo>
                  <a:lnTo>
                    <a:pt x="61" y="53"/>
                  </a:lnTo>
                  <a:lnTo>
                    <a:pt x="66" y="53"/>
                  </a:lnTo>
                  <a:lnTo>
                    <a:pt x="71" y="53"/>
                  </a:lnTo>
                  <a:lnTo>
                    <a:pt x="76" y="53"/>
                  </a:lnTo>
                  <a:lnTo>
                    <a:pt x="81" y="54"/>
                  </a:lnTo>
                  <a:lnTo>
                    <a:pt x="86" y="54"/>
                  </a:lnTo>
                  <a:lnTo>
                    <a:pt x="90" y="54"/>
                  </a:lnTo>
                  <a:lnTo>
                    <a:pt x="95" y="54"/>
                  </a:lnTo>
                  <a:lnTo>
                    <a:pt x="96" y="68"/>
                  </a:lnTo>
                  <a:lnTo>
                    <a:pt x="104" y="66"/>
                  </a:lnTo>
                  <a:lnTo>
                    <a:pt x="102" y="43"/>
                  </a:lnTo>
                  <a:lnTo>
                    <a:pt x="100" y="43"/>
                  </a:lnTo>
                  <a:lnTo>
                    <a:pt x="99" y="43"/>
                  </a:lnTo>
                  <a:lnTo>
                    <a:pt x="98" y="44"/>
                  </a:lnTo>
                  <a:lnTo>
                    <a:pt x="97" y="44"/>
                  </a:lnTo>
                  <a:lnTo>
                    <a:pt x="98" y="53"/>
                  </a:lnTo>
                  <a:lnTo>
                    <a:pt x="99" y="53"/>
                  </a:lnTo>
                  <a:lnTo>
                    <a:pt x="102" y="53"/>
                  </a:lnTo>
                  <a:lnTo>
                    <a:pt x="104" y="53"/>
                  </a:lnTo>
                  <a:lnTo>
                    <a:pt x="106" y="53"/>
                  </a:lnTo>
                  <a:lnTo>
                    <a:pt x="108" y="53"/>
                  </a:lnTo>
                  <a:lnTo>
                    <a:pt x="110" y="52"/>
                  </a:lnTo>
                  <a:lnTo>
                    <a:pt x="113" y="51"/>
                  </a:lnTo>
                  <a:lnTo>
                    <a:pt x="115" y="51"/>
                  </a:lnTo>
                  <a:lnTo>
                    <a:pt x="115" y="50"/>
                  </a:lnTo>
                  <a:lnTo>
                    <a:pt x="116" y="48"/>
                  </a:lnTo>
                  <a:lnTo>
                    <a:pt x="116" y="46"/>
                  </a:lnTo>
                  <a:lnTo>
                    <a:pt x="116" y="44"/>
                  </a:lnTo>
                  <a:lnTo>
                    <a:pt x="118" y="64"/>
                  </a:lnTo>
                  <a:lnTo>
                    <a:pt x="121" y="65"/>
                  </a:lnTo>
                  <a:lnTo>
                    <a:pt x="125" y="65"/>
                  </a:lnTo>
                  <a:lnTo>
                    <a:pt x="129" y="65"/>
                  </a:lnTo>
                  <a:lnTo>
                    <a:pt x="133" y="64"/>
                  </a:lnTo>
                  <a:lnTo>
                    <a:pt x="132" y="56"/>
                  </a:lnTo>
                  <a:lnTo>
                    <a:pt x="132" y="51"/>
                  </a:lnTo>
                  <a:lnTo>
                    <a:pt x="132" y="50"/>
                  </a:lnTo>
                  <a:lnTo>
                    <a:pt x="133" y="50"/>
                  </a:lnTo>
                  <a:lnTo>
                    <a:pt x="134" y="53"/>
                  </a:lnTo>
                  <a:lnTo>
                    <a:pt x="136" y="57"/>
                  </a:lnTo>
                  <a:lnTo>
                    <a:pt x="140" y="62"/>
                  </a:lnTo>
                  <a:lnTo>
                    <a:pt x="144" y="66"/>
                  </a:lnTo>
                  <a:lnTo>
                    <a:pt x="145" y="63"/>
                  </a:lnTo>
                  <a:lnTo>
                    <a:pt x="145" y="60"/>
                  </a:lnTo>
                  <a:lnTo>
                    <a:pt x="145" y="57"/>
                  </a:lnTo>
                  <a:lnTo>
                    <a:pt x="146" y="54"/>
                  </a:lnTo>
                  <a:lnTo>
                    <a:pt x="147" y="50"/>
                  </a:lnTo>
                  <a:lnTo>
                    <a:pt x="147" y="47"/>
                  </a:lnTo>
                  <a:lnTo>
                    <a:pt x="147" y="43"/>
                  </a:lnTo>
                  <a:lnTo>
                    <a:pt x="147" y="40"/>
                  </a:lnTo>
                  <a:lnTo>
                    <a:pt x="156" y="39"/>
                  </a:lnTo>
                  <a:lnTo>
                    <a:pt x="161" y="39"/>
                  </a:lnTo>
                  <a:lnTo>
                    <a:pt x="163" y="39"/>
                  </a:lnTo>
                  <a:lnTo>
                    <a:pt x="164" y="41"/>
                  </a:lnTo>
                  <a:lnTo>
                    <a:pt x="163" y="43"/>
                  </a:lnTo>
                  <a:lnTo>
                    <a:pt x="163" y="47"/>
                  </a:lnTo>
                  <a:lnTo>
                    <a:pt x="162" y="53"/>
                  </a:lnTo>
                  <a:lnTo>
                    <a:pt x="162" y="60"/>
                  </a:lnTo>
                  <a:lnTo>
                    <a:pt x="163" y="58"/>
                  </a:lnTo>
                  <a:lnTo>
                    <a:pt x="163" y="54"/>
                  </a:lnTo>
                  <a:lnTo>
                    <a:pt x="163" y="49"/>
                  </a:lnTo>
                  <a:lnTo>
                    <a:pt x="162" y="47"/>
                  </a:lnTo>
                  <a:lnTo>
                    <a:pt x="163" y="50"/>
                  </a:lnTo>
                  <a:lnTo>
                    <a:pt x="165" y="53"/>
                  </a:lnTo>
                  <a:lnTo>
                    <a:pt x="167" y="55"/>
                  </a:lnTo>
                  <a:lnTo>
                    <a:pt x="170" y="57"/>
                  </a:lnTo>
                  <a:lnTo>
                    <a:pt x="172" y="59"/>
                  </a:lnTo>
                  <a:lnTo>
                    <a:pt x="175" y="61"/>
                  </a:lnTo>
                  <a:lnTo>
                    <a:pt x="177" y="62"/>
                  </a:lnTo>
                  <a:lnTo>
                    <a:pt x="180" y="64"/>
                  </a:lnTo>
                  <a:lnTo>
                    <a:pt x="180" y="61"/>
                  </a:lnTo>
                  <a:lnTo>
                    <a:pt x="180" y="60"/>
                  </a:lnTo>
                  <a:lnTo>
                    <a:pt x="181" y="57"/>
                  </a:lnTo>
                  <a:lnTo>
                    <a:pt x="181" y="55"/>
                  </a:lnTo>
                  <a:lnTo>
                    <a:pt x="181" y="53"/>
                  </a:lnTo>
                  <a:lnTo>
                    <a:pt x="182" y="50"/>
                  </a:lnTo>
                  <a:lnTo>
                    <a:pt x="182" y="49"/>
                  </a:lnTo>
                  <a:lnTo>
                    <a:pt x="182" y="46"/>
                  </a:lnTo>
                  <a:lnTo>
                    <a:pt x="183" y="46"/>
                  </a:lnTo>
                  <a:lnTo>
                    <a:pt x="186" y="45"/>
                  </a:lnTo>
                  <a:lnTo>
                    <a:pt x="188" y="45"/>
                  </a:lnTo>
                  <a:lnTo>
                    <a:pt x="190" y="45"/>
                  </a:lnTo>
                  <a:lnTo>
                    <a:pt x="192" y="49"/>
                  </a:lnTo>
                  <a:lnTo>
                    <a:pt x="193" y="50"/>
                  </a:lnTo>
                  <a:lnTo>
                    <a:pt x="193" y="49"/>
                  </a:lnTo>
                  <a:lnTo>
                    <a:pt x="193" y="45"/>
                  </a:lnTo>
                  <a:lnTo>
                    <a:pt x="194" y="43"/>
                  </a:lnTo>
                  <a:lnTo>
                    <a:pt x="197" y="40"/>
                  </a:lnTo>
                  <a:lnTo>
                    <a:pt x="200" y="38"/>
                  </a:lnTo>
                  <a:lnTo>
                    <a:pt x="202" y="36"/>
                  </a:lnTo>
                  <a:lnTo>
                    <a:pt x="205" y="39"/>
                  </a:lnTo>
                  <a:lnTo>
                    <a:pt x="207" y="42"/>
                  </a:lnTo>
                  <a:lnTo>
                    <a:pt x="210" y="46"/>
                  </a:lnTo>
                  <a:lnTo>
                    <a:pt x="212" y="49"/>
                  </a:lnTo>
                  <a:lnTo>
                    <a:pt x="215" y="49"/>
                  </a:lnTo>
                  <a:lnTo>
                    <a:pt x="220" y="49"/>
                  </a:lnTo>
                  <a:lnTo>
                    <a:pt x="224" y="49"/>
                  </a:lnTo>
                  <a:lnTo>
                    <a:pt x="228" y="49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Rectangle 34"/>
            <p:cNvSpPr>
              <a:spLocks noChangeArrowheads="1"/>
            </p:cNvSpPr>
            <p:nvPr/>
          </p:nvSpPr>
          <p:spPr bwMode="auto">
            <a:xfrm rot="21360000">
              <a:off x="3805" y="1193"/>
              <a:ext cx="1585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2200" dirty="0">
                  <a:latin typeface="+mj-lt"/>
                </a:rPr>
                <a:t>Service Contract</a:t>
              </a:r>
            </a:p>
            <a:p>
              <a:pPr algn="ctr">
                <a:defRPr/>
              </a:pPr>
              <a:r>
                <a:rPr lang="en-US" sz="2200" dirty="0">
                  <a:latin typeface="+mj-lt"/>
                </a:rPr>
                <a:t>$50.00/Month</a:t>
              </a:r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Automatically Generating Lines</a:t>
            </a:r>
          </a:p>
          <a:p>
            <a:pPr lvl="1"/>
            <a:r>
              <a:rPr lang="en-US" smtClean="0"/>
              <a:t>Select from items in end user installed base</a:t>
            </a:r>
          </a:p>
          <a:p>
            <a:pPr lvl="1"/>
            <a:r>
              <a:rPr lang="en-US" smtClean="0"/>
              <a:t>Specify lines on sales order</a:t>
            </a:r>
          </a:p>
          <a:p>
            <a:pPr lvl="1"/>
            <a:r>
              <a:rPr lang="en-US" smtClean="0"/>
              <a:t>Specify lines from sales quote</a:t>
            </a:r>
          </a:p>
          <a:p>
            <a:r>
              <a:rPr lang="en-US" smtClean="0"/>
              <a:t>Changing Lines Items restricted when referenced by a call</a:t>
            </a:r>
          </a:p>
          <a:p>
            <a:r>
              <a:rPr lang="en-US" smtClean="0"/>
              <a:t>Deleting restricted if call referenced or it has been invoiced</a:t>
            </a:r>
          </a:p>
          <a:p>
            <a:endParaRPr lang="en-US" smtClean="0"/>
          </a:p>
        </p:txBody>
      </p:sp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Line Items</a:t>
            </a:r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SSM-Contracts-100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Contract Flow for End Users with Items</a:t>
            </a:r>
            <a:endParaRPr lang="en-US" dirty="0" smtClean="0"/>
          </a:p>
        </p:txBody>
      </p:sp>
      <p:sp>
        <p:nvSpPr>
          <p:cNvPr id="2560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SSM-Contracts-110</a:t>
            </a:r>
            <a:endParaRPr lang="en-US" smtClean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57200" y="1028700"/>
            <a:ext cx="4572000" cy="26776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b="0">
                <a:latin typeface="+mj-lt"/>
              </a:rPr>
              <a:t>Header:  Customer defaults</a:t>
            </a:r>
          </a:p>
          <a:p>
            <a:pPr algn="ctr">
              <a:defRPr/>
            </a:pPr>
            <a:r>
              <a:rPr lang="en-US" b="0">
                <a:latin typeface="+mj-lt"/>
              </a:rPr>
              <a:t>Service type defaults</a:t>
            </a:r>
          </a:p>
          <a:p>
            <a:pPr algn="ctr">
              <a:defRPr/>
            </a:pPr>
            <a:r>
              <a:rPr lang="en-US" b="0">
                <a:latin typeface="+mj-lt"/>
              </a:rPr>
              <a:t>Billing Information</a:t>
            </a:r>
          </a:p>
          <a:p>
            <a:pPr algn="ctr">
              <a:defRPr/>
            </a:pPr>
            <a:r>
              <a:rPr lang="en-US" b="0">
                <a:latin typeface="+mj-lt"/>
              </a:rPr>
              <a:t>Contract-wide limits</a:t>
            </a:r>
          </a:p>
          <a:p>
            <a:pPr algn="ctr">
              <a:defRPr/>
            </a:pPr>
            <a:r>
              <a:rPr lang="en-US" b="0">
                <a:latin typeface="+mj-lt"/>
              </a:rPr>
              <a:t>Contract-wide additional charge items</a:t>
            </a:r>
          </a:p>
          <a:p>
            <a:pPr algn="ctr">
              <a:defRPr/>
            </a:pPr>
            <a:r>
              <a:rPr lang="en-US" b="0">
                <a:latin typeface="+mj-lt"/>
              </a:rPr>
              <a:t>Header comments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57200" y="3838575"/>
            <a:ext cx="4572000" cy="2286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b="0">
                <a:latin typeface="+mj-lt"/>
              </a:rPr>
              <a:t>End Users:</a:t>
            </a:r>
          </a:p>
          <a:p>
            <a:pPr algn="ctr">
              <a:defRPr/>
            </a:pPr>
            <a:r>
              <a:rPr lang="en-US" b="0">
                <a:latin typeface="+mj-lt"/>
              </a:rPr>
              <a:t>Addresses and defaults</a:t>
            </a:r>
          </a:p>
          <a:p>
            <a:pPr algn="ctr">
              <a:defRPr/>
            </a:pPr>
            <a:r>
              <a:rPr lang="en-US" b="0">
                <a:latin typeface="+mj-lt"/>
              </a:rPr>
              <a:t>Limits</a:t>
            </a:r>
          </a:p>
          <a:p>
            <a:pPr algn="ctr">
              <a:defRPr/>
            </a:pPr>
            <a:r>
              <a:rPr lang="en-US" b="0">
                <a:latin typeface="+mj-lt"/>
              </a:rPr>
              <a:t>PM Schedules</a:t>
            </a:r>
          </a:p>
          <a:p>
            <a:pPr algn="ctr">
              <a:defRPr/>
            </a:pPr>
            <a:r>
              <a:rPr lang="en-US" b="0">
                <a:latin typeface="+mj-lt"/>
              </a:rPr>
              <a:t>Additional charge Lines</a:t>
            </a:r>
          </a:p>
          <a:p>
            <a:pPr algn="ctr">
              <a:defRPr/>
            </a:pPr>
            <a:r>
              <a:rPr lang="en-US" b="0">
                <a:latin typeface="+mj-lt"/>
              </a:rPr>
              <a:t>Totals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334000" y="1028700"/>
            <a:ext cx="3295650" cy="27241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000" b="0" dirty="0">
              <a:latin typeface="+mj-lt"/>
            </a:endParaRP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Detail Line Items: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Item information and prices,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 billing cycle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Start/end dates</a:t>
            </a:r>
          </a:p>
          <a:p>
            <a:pPr algn="ctr">
              <a:defRPr/>
            </a:pPr>
            <a:endParaRPr lang="en-US" sz="2000" b="0" dirty="0">
              <a:latin typeface="+mj-lt"/>
            </a:endParaRP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Line item limits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Comments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PM Schedule</a:t>
            </a:r>
            <a:r>
              <a:rPr lang="en-US" b="0" dirty="0">
                <a:latin typeface="+mj-lt"/>
              </a:rPr>
              <a:t>s</a:t>
            </a:r>
          </a:p>
          <a:p>
            <a:pPr algn="ctr">
              <a:defRPr/>
            </a:pPr>
            <a:endParaRPr lang="en-US" b="0" dirty="0">
              <a:latin typeface="+mj-lt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5133975" y="4038600"/>
            <a:ext cx="3776663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000" b="0">
                <a:latin typeface="+mj-lt"/>
              </a:rPr>
              <a:t>Additional Charges:</a:t>
            </a:r>
          </a:p>
          <a:p>
            <a:pPr algn="ctr">
              <a:defRPr/>
            </a:pPr>
            <a:r>
              <a:rPr lang="en-US" sz="2000" b="0">
                <a:latin typeface="+mj-lt"/>
              </a:rPr>
              <a:t>Percentage uplift or flat fee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5133975" y="5200650"/>
            <a:ext cx="3776663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000" b="0" dirty="0">
              <a:latin typeface="+mj-lt"/>
            </a:endParaRP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Trailer: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Price totals and tax Information</a:t>
            </a:r>
          </a:p>
          <a:p>
            <a:pPr algn="ctr">
              <a:defRPr/>
            </a:pPr>
            <a:endParaRPr lang="en-US" sz="2000" b="0" dirty="0">
              <a:latin typeface="+mj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– Header Frame</a:t>
            </a:r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SSM-Contracts-120</a:t>
            </a:r>
          </a:p>
        </p:txBody>
      </p:sp>
      <p:pic>
        <p:nvPicPr>
          <p:cNvPr id="26628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1620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4724400" y="1400175"/>
            <a:ext cx="2990850" cy="523220"/>
          </a:xfrm>
          <a:prstGeom prst="rect">
            <a:avLst/>
          </a:prstGeom>
          <a:solidFill>
            <a:schemeClr val="accent3"/>
          </a:solidFill>
          <a:ln w="9525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Indicates relationship between items and end users</a:t>
            </a:r>
          </a:p>
        </p:txBody>
      </p:sp>
      <p:sp>
        <p:nvSpPr>
          <p:cNvPr id="26630" name="Rectangle 7"/>
          <p:cNvSpPr>
            <a:spLocks noChangeArrowheads="1"/>
          </p:cNvSpPr>
          <p:nvPr/>
        </p:nvSpPr>
        <p:spPr bwMode="auto">
          <a:xfrm>
            <a:off x="3810000" y="1971675"/>
            <a:ext cx="133350" cy="1333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6631" name="Shape 9"/>
          <p:cNvCxnSpPr>
            <a:cxnSpLocks noChangeShapeType="1"/>
            <a:stCxn id="7" idx="1"/>
            <a:endCxn id="26630" idx="0"/>
          </p:cNvCxnSpPr>
          <p:nvPr/>
        </p:nvCxnSpPr>
        <p:spPr bwMode="auto">
          <a:xfrm rot="10800000" flipV="1">
            <a:off x="3876676" y="1661785"/>
            <a:ext cx="847725" cy="309890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689100" y="4781550"/>
            <a:ext cx="2849563" cy="1166986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Start date always defaults to the first day the month following the order date. End date is based on service type duration.</a:t>
            </a:r>
          </a:p>
        </p:txBody>
      </p:sp>
      <p:sp>
        <p:nvSpPr>
          <p:cNvPr id="26633" name="Rectangle 11"/>
          <p:cNvSpPr>
            <a:spLocks noChangeArrowheads="1"/>
          </p:cNvSpPr>
          <p:nvPr/>
        </p:nvSpPr>
        <p:spPr bwMode="auto">
          <a:xfrm>
            <a:off x="1066800" y="4638675"/>
            <a:ext cx="342900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6634" name="Elbow Connector 13"/>
          <p:cNvCxnSpPr>
            <a:cxnSpLocks noChangeShapeType="1"/>
            <a:stCxn id="11" idx="1"/>
            <a:endCxn id="26633" idx="1"/>
          </p:cNvCxnSpPr>
          <p:nvPr/>
        </p:nvCxnSpPr>
        <p:spPr bwMode="auto">
          <a:xfrm rot="10800000">
            <a:off x="1066800" y="4724401"/>
            <a:ext cx="622300" cy="640643"/>
          </a:xfrm>
          <a:prstGeom prst="bentConnector3">
            <a:avLst>
              <a:gd name="adj1" fmla="val 136735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5332413" y="4605338"/>
            <a:ext cx="2578100" cy="1166986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j-lt"/>
              </a:rPr>
              <a:t>Enables  you to automatically build contract line items based on the installed base, sales orders, or sales quotes.</a:t>
            </a:r>
          </a:p>
        </p:txBody>
      </p:sp>
      <p:sp>
        <p:nvSpPr>
          <p:cNvPr id="26636" name="Rectangle 15"/>
          <p:cNvSpPr>
            <a:spLocks noChangeArrowheads="1"/>
          </p:cNvSpPr>
          <p:nvPr/>
        </p:nvSpPr>
        <p:spPr bwMode="auto">
          <a:xfrm>
            <a:off x="5600700" y="4048125"/>
            <a:ext cx="428625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6637" name="Elbow Connector 17"/>
          <p:cNvCxnSpPr>
            <a:cxnSpLocks noChangeShapeType="1"/>
            <a:stCxn id="15" idx="3"/>
            <a:endCxn id="26636" idx="3"/>
          </p:cNvCxnSpPr>
          <p:nvPr/>
        </p:nvCxnSpPr>
        <p:spPr bwMode="auto">
          <a:xfrm flipH="1" flipV="1">
            <a:off x="6029325" y="4152900"/>
            <a:ext cx="1881188" cy="1035931"/>
          </a:xfrm>
          <a:prstGeom prst="bentConnector3">
            <a:avLst>
              <a:gd name="adj1" fmla="val -12152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- Billing Frame</a:t>
            </a:r>
          </a:p>
        </p:txBody>
      </p:sp>
      <p:sp>
        <p:nvSpPr>
          <p:cNvPr id="276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SSM-Contracts-130</a:t>
            </a:r>
            <a:endParaRPr lang="en-US" dirty="0" smtClean="0"/>
          </a:p>
        </p:txBody>
      </p:sp>
      <p:pic>
        <p:nvPicPr>
          <p:cNvPr id="27652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533525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61950" y="2295525"/>
            <a:ext cx="2520950" cy="736099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Defaults from the control file and affects contract billing.</a:t>
            </a: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1933575" y="3295650"/>
            <a:ext cx="142875" cy="1428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7655" name="Elbow Connector 8"/>
          <p:cNvCxnSpPr>
            <a:cxnSpLocks noChangeShapeType="1"/>
            <a:stCxn id="6" idx="3"/>
            <a:endCxn id="27654" idx="3"/>
          </p:cNvCxnSpPr>
          <p:nvPr/>
        </p:nvCxnSpPr>
        <p:spPr bwMode="auto">
          <a:xfrm flipH="1">
            <a:off x="2076450" y="2663575"/>
            <a:ext cx="806450" cy="703513"/>
          </a:xfrm>
          <a:prstGeom prst="bentConnector3">
            <a:avLst>
              <a:gd name="adj1" fmla="val -28346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637088" y="5045075"/>
            <a:ext cx="2520950" cy="736099"/>
          </a:xfrm>
          <a:prstGeom prst="rect">
            <a:avLst/>
          </a:prstGeom>
          <a:solidFill>
            <a:schemeClr val="bg1"/>
          </a:solidFill>
          <a:ln w="9525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j-lt"/>
              </a:rPr>
              <a:t>Determines if a contract-wide PM schedule should be created.</a:t>
            </a:r>
          </a:p>
        </p:txBody>
      </p:sp>
      <p:sp>
        <p:nvSpPr>
          <p:cNvPr id="27657" name="Rectangle 10"/>
          <p:cNvSpPr>
            <a:spLocks noChangeArrowheads="1"/>
          </p:cNvSpPr>
          <p:nvPr/>
        </p:nvSpPr>
        <p:spPr bwMode="auto">
          <a:xfrm>
            <a:off x="5419725" y="3667125"/>
            <a:ext cx="304800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7658" name="Elbow Connector 12"/>
          <p:cNvCxnSpPr>
            <a:cxnSpLocks noChangeShapeType="1"/>
            <a:stCxn id="10" idx="3"/>
            <a:endCxn id="27657" idx="3"/>
          </p:cNvCxnSpPr>
          <p:nvPr/>
        </p:nvCxnSpPr>
        <p:spPr bwMode="auto">
          <a:xfrm flipH="1" flipV="1">
            <a:off x="5724525" y="3752850"/>
            <a:ext cx="1433513" cy="1660275"/>
          </a:xfrm>
          <a:prstGeom prst="bentConnector3">
            <a:avLst>
              <a:gd name="adj1" fmla="val -15947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– </a:t>
            </a:r>
            <a:r>
              <a:rPr lang="en-US" sz="2800" smtClean="0"/>
              <a:t>Coverage Limits</a:t>
            </a:r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SSM-Contracts-140</a:t>
            </a:r>
          </a:p>
        </p:txBody>
      </p:sp>
      <p:pic>
        <p:nvPicPr>
          <p:cNvPr id="28676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557338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– </a:t>
            </a:r>
            <a:r>
              <a:rPr lang="en-US" sz="2800" smtClean="0"/>
              <a:t>End User Detail</a:t>
            </a:r>
            <a:endParaRPr lang="en-US" smtClean="0"/>
          </a:p>
        </p:txBody>
      </p:sp>
      <p:sp>
        <p:nvSpPr>
          <p:cNvPr id="2969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SSM-Contracts-150</a:t>
            </a:r>
          </a:p>
        </p:txBody>
      </p:sp>
      <p:pic>
        <p:nvPicPr>
          <p:cNvPr id="29700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2463" y="1162050"/>
            <a:ext cx="783907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- </a:t>
            </a:r>
            <a:r>
              <a:rPr lang="en-US" sz="2800" smtClean="0"/>
              <a:t>End User Default</a:t>
            </a:r>
            <a:endParaRPr lang="en-US" smtClean="0"/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SSM-Contracts-160</a:t>
            </a:r>
          </a:p>
        </p:txBody>
      </p:sp>
      <p:pic>
        <p:nvPicPr>
          <p:cNvPr id="30724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166813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- </a:t>
            </a:r>
            <a:r>
              <a:rPr lang="en-US" sz="2800" smtClean="0"/>
              <a:t>Line Item Entry</a:t>
            </a:r>
          </a:p>
        </p:txBody>
      </p:sp>
      <p:sp>
        <p:nvSpPr>
          <p:cNvPr id="3174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SSM-Contracts-170</a:t>
            </a:r>
          </a:p>
        </p:txBody>
      </p:sp>
      <p:pic>
        <p:nvPicPr>
          <p:cNvPr id="31748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109663"/>
            <a:ext cx="7810500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Contract Maintenance - Preventative Maint.</a:t>
            </a:r>
            <a:endParaRPr lang="en-US" smtClean="0"/>
          </a:p>
        </p:txBody>
      </p:sp>
      <p:sp>
        <p:nvSpPr>
          <p:cNvPr id="3277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SSM-Contracts-180</a:t>
            </a:r>
            <a:endParaRPr lang="en-US" smtClean="0"/>
          </a:p>
        </p:txBody>
      </p:sp>
      <p:pic>
        <p:nvPicPr>
          <p:cNvPr id="32772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976313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- </a:t>
            </a:r>
            <a:r>
              <a:rPr lang="en-US" sz="2400" smtClean="0"/>
              <a:t>Additional Charges</a:t>
            </a:r>
          </a:p>
        </p:txBody>
      </p:sp>
      <p:sp>
        <p:nvSpPr>
          <p:cNvPr id="3379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SSM-Contracts-190</a:t>
            </a:r>
          </a:p>
        </p:txBody>
      </p:sp>
      <p:pic>
        <p:nvPicPr>
          <p:cNvPr id="33796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8175" y="1100138"/>
            <a:ext cx="786765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Contract Elements</a:t>
            </a:r>
          </a:p>
        </p:txBody>
      </p:sp>
      <p:sp>
        <p:nvSpPr>
          <p:cNvPr id="163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SSM-Contracts-020</a:t>
            </a:r>
          </a:p>
        </p:txBody>
      </p:sp>
      <p:pic>
        <p:nvPicPr>
          <p:cNvPr id="16388" name="Picture 2"/>
          <p:cNvPicPr>
            <a:picLocks noChangeArrowheads="1"/>
          </p:cNvPicPr>
          <p:nvPr/>
        </p:nvPicPr>
        <p:blipFill>
          <a:blip r:embed="rId2"/>
          <a:srcRect t="13442" b="713"/>
          <a:stretch>
            <a:fillRect/>
          </a:stretch>
        </p:blipFill>
        <p:spPr bwMode="auto">
          <a:xfrm>
            <a:off x="276225" y="771525"/>
            <a:ext cx="8574088" cy="5353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- </a:t>
            </a:r>
            <a:r>
              <a:rPr lang="en-US" sz="2800" smtClean="0"/>
              <a:t>Contract Trailer</a:t>
            </a:r>
          </a:p>
        </p:txBody>
      </p:sp>
      <p:sp>
        <p:nvSpPr>
          <p:cNvPr id="3481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SSM-Contracts-200</a:t>
            </a:r>
          </a:p>
        </p:txBody>
      </p:sp>
      <p:pic>
        <p:nvPicPr>
          <p:cNvPr id="34820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928688"/>
            <a:ext cx="7029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Contract Flow</a:t>
            </a:r>
            <a:br>
              <a:rPr lang="en-US" smtClean="0"/>
            </a:br>
            <a:r>
              <a:rPr lang="en-US" smtClean="0"/>
              <a:t>for Items with End Users</a:t>
            </a:r>
          </a:p>
        </p:txBody>
      </p:sp>
      <p:sp>
        <p:nvSpPr>
          <p:cNvPr id="3584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SSM-Contracts-210</a:t>
            </a:r>
          </a:p>
        </p:txBody>
      </p:sp>
      <p:grpSp>
        <p:nvGrpSpPr>
          <p:cNvPr id="35844" name="Group 12"/>
          <p:cNvGrpSpPr>
            <a:grpSpLocks/>
          </p:cNvGrpSpPr>
          <p:nvPr/>
        </p:nvGrpSpPr>
        <p:grpSpPr bwMode="auto">
          <a:xfrm>
            <a:off x="447675" y="1352550"/>
            <a:ext cx="8286750" cy="4486275"/>
            <a:chOff x="495299" y="1352550"/>
            <a:chExt cx="8286751" cy="4486275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495299" y="1362075"/>
              <a:ext cx="4572001" cy="175432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Header:  Customer defaults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Service type defaults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Billing Information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Contract-wide limits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Contract-wide additional charge items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Header comments</a:t>
              </a:r>
            </a:p>
          </p:txBody>
        </p:sp>
        <p:sp>
          <p:nvSpPr>
            <p:cNvPr id="6" name="Text Box 10"/>
            <p:cNvSpPr txBox="1">
              <a:spLocks noChangeArrowheads="1"/>
            </p:cNvSpPr>
            <p:nvPr/>
          </p:nvSpPr>
          <p:spPr bwMode="auto">
            <a:xfrm>
              <a:off x="495299" y="3400425"/>
              <a:ext cx="4572001" cy="92333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800" b="0" dirty="0">
                  <a:latin typeface="+mj-lt"/>
                </a:rPr>
                <a:t>Default Item</a:t>
              </a:r>
            </a:p>
            <a:p>
              <a:pPr>
                <a:defRPr/>
              </a:pPr>
              <a:r>
                <a:rPr lang="en-US" sz="1800" b="0" dirty="0">
                  <a:latin typeface="+mj-lt"/>
                </a:rPr>
                <a:t>Item data, qty., start/end date</a:t>
              </a:r>
            </a:p>
            <a:p>
              <a:pPr>
                <a:defRPr/>
              </a:pPr>
              <a:r>
                <a:rPr lang="en-US" sz="1800" b="0" dirty="0">
                  <a:latin typeface="+mj-lt"/>
                </a:rPr>
                <a:t>Billing cycle, item limits</a:t>
              </a:r>
            </a:p>
          </p:txBody>
        </p:sp>
        <p:sp>
          <p:nvSpPr>
            <p:cNvPr id="7" name="Text Box 12"/>
            <p:cNvSpPr txBox="1">
              <a:spLocks noChangeArrowheads="1"/>
            </p:cNvSpPr>
            <p:nvPr/>
          </p:nvSpPr>
          <p:spPr bwMode="auto">
            <a:xfrm>
              <a:off x="495299" y="4514850"/>
              <a:ext cx="4572001" cy="120032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800" b="0" dirty="0">
                  <a:latin typeface="+mj-lt"/>
                </a:rPr>
                <a:t>Item End Users</a:t>
              </a:r>
            </a:p>
            <a:p>
              <a:pPr>
                <a:defRPr/>
              </a:pPr>
              <a:r>
                <a:rPr lang="en-US" sz="1800" b="0" dirty="0">
                  <a:latin typeface="+mj-lt"/>
                </a:rPr>
                <a:t>End user addresses</a:t>
              </a:r>
            </a:p>
            <a:p>
              <a:pPr>
                <a:defRPr/>
              </a:pPr>
              <a:r>
                <a:rPr lang="en-US" sz="1800" b="0" dirty="0">
                  <a:latin typeface="+mj-lt"/>
                </a:rPr>
                <a:t>End user totals</a:t>
              </a:r>
            </a:p>
            <a:p>
              <a:pPr>
                <a:defRPr/>
              </a:pPr>
              <a:r>
                <a:rPr lang="en-US" sz="1800" b="0" dirty="0">
                  <a:latin typeface="+mj-lt"/>
                </a:rPr>
                <a:t>End user additional charge items</a:t>
              </a: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5372100" y="1352550"/>
              <a:ext cx="3228975" cy="21717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1800" b="0" dirty="0">
                <a:latin typeface="+mj-lt"/>
              </a:endParaRP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Detail Line Items: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Item information and prices,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 billing cycle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Start/end dates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Line item limits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Comments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PM Schedules</a:t>
              </a:r>
            </a:p>
            <a:p>
              <a:pPr algn="ctr">
                <a:defRPr/>
              </a:pPr>
              <a:endParaRPr lang="en-US" sz="1800" b="0" dirty="0">
                <a:latin typeface="+mj-lt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5372100" y="3857625"/>
              <a:ext cx="3227388" cy="9144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800" b="0">
                  <a:latin typeface="+mj-lt"/>
                </a:rPr>
                <a:t>Additional Charges:</a:t>
              </a:r>
            </a:p>
            <a:p>
              <a:pPr algn="ctr">
                <a:defRPr/>
              </a:pPr>
              <a:r>
                <a:rPr lang="en-US" sz="1800" b="0">
                  <a:latin typeface="+mj-lt"/>
                </a:rPr>
                <a:t>Percentage uplift or flat fee</a:t>
              </a: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5124450" y="5076825"/>
              <a:ext cx="3657600" cy="762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1800" b="0" dirty="0">
                <a:latin typeface="+mj-lt"/>
              </a:endParaRP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Trailer: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Price totals and tax Information</a:t>
              </a:r>
            </a:p>
            <a:p>
              <a:pPr algn="ctr">
                <a:defRPr/>
              </a:pPr>
              <a:endParaRPr lang="en-US" sz="1800" b="0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Copying Contracts</a:t>
            </a:r>
          </a:p>
        </p:txBody>
      </p:sp>
      <p:sp>
        <p:nvSpPr>
          <p:cNvPr id="3686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SSM-Contracts-220</a:t>
            </a:r>
          </a:p>
        </p:txBody>
      </p:sp>
      <p:pic>
        <p:nvPicPr>
          <p:cNvPr id="36868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185863"/>
            <a:ext cx="78105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Extend the end date with Contract Maintenance</a:t>
            </a:r>
          </a:p>
          <a:p>
            <a:r>
              <a:rPr lang="en-US" smtClean="0"/>
              <a:t>Use Renew Single Contract (11.5.13.8) to renew a particular contract that is about to expire</a:t>
            </a:r>
          </a:p>
          <a:p>
            <a:r>
              <a:rPr lang="en-US" smtClean="0"/>
              <a:t>For contracts with Auto Renew set to Yes, use the Renewal Process/Report (11.5.13.10) to renew selected ranges of contracts</a:t>
            </a:r>
          </a:p>
          <a:p>
            <a:r>
              <a:rPr lang="en-US" smtClean="0"/>
              <a:t>Copy the existing contract to a new contract with Contract Copy to Contract (11.5.13.6)</a:t>
            </a:r>
          </a:p>
          <a:p>
            <a:endParaRPr lang="en-US" smtClean="0"/>
          </a:p>
        </p:txBody>
      </p:sp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Renewal</a:t>
            </a:r>
          </a:p>
        </p:txBody>
      </p:sp>
      <p:sp>
        <p:nvSpPr>
          <p:cNvPr id="378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SSM-Contracts-230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Contract Renewal</a:t>
            </a:r>
          </a:p>
        </p:txBody>
      </p:sp>
      <p:sp>
        <p:nvSpPr>
          <p:cNvPr id="3891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SSM-Contracts-240</a:t>
            </a:r>
          </a:p>
        </p:txBody>
      </p:sp>
      <p:grpSp>
        <p:nvGrpSpPr>
          <p:cNvPr id="38916" name="Group 74"/>
          <p:cNvGrpSpPr>
            <a:grpSpLocks/>
          </p:cNvGrpSpPr>
          <p:nvPr/>
        </p:nvGrpSpPr>
        <p:grpSpPr bwMode="auto">
          <a:xfrm>
            <a:off x="711200" y="1458913"/>
            <a:ext cx="7718425" cy="4324350"/>
            <a:chOff x="539750" y="1839913"/>
            <a:chExt cx="7718425" cy="4324350"/>
          </a:xfrm>
        </p:grpSpPr>
        <p:grpSp>
          <p:nvGrpSpPr>
            <p:cNvPr id="38917" name="Group 4"/>
            <p:cNvGrpSpPr>
              <a:grpSpLocks/>
            </p:cNvGrpSpPr>
            <p:nvPr/>
          </p:nvGrpSpPr>
          <p:grpSpPr bwMode="auto">
            <a:xfrm>
              <a:off x="5286375" y="2582863"/>
              <a:ext cx="2971800" cy="3581400"/>
              <a:chOff x="3456" y="1465"/>
              <a:chExt cx="1872" cy="2256"/>
            </a:xfrm>
          </p:grpSpPr>
          <p:sp>
            <p:nvSpPr>
              <p:cNvPr id="38953" name="Freeform 5"/>
              <p:cNvSpPr>
                <a:spLocks/>
              </p:cNvSpPr>
              <p:nvPr/>
            </p:nvSpPr>
            <p:spPr bwMode="auto">
              <a:xfrm>
                <a:off x="3548" y="1559"/>
                <a:ext cx="1774" cy="2156"/>
              </a:xfrm>
              <a:custGeom>
                <a:avLst/>
                <a:gdLst>
                  <a:gd name="T0" fmla="*/ 0 w 1774"/>
                  <a:gd name="T1" fmla="*/ 140 h 2156"/>
                  <a:gd name="T2" fmla="*/ 1597 w 1774"/>
                  <a:gd name="T3" fmla="*/ 0 h 2156"/>
                  <a:gd name="T4" fmla="*/ 1773 w 1774"/>
                  <a:gd name="T5" fmla="*/ 2015 h 2156"/>
                  <a:gd name="T6" fmla="*/ 176 w 1774"/>
                  <a:gd name="T7" fmla="*/ 2155 h 2156"/>
                  <a:gd name="T8" fmla="*/ 0 w 1774"/>
                  <a:gd name="T9" fmla="*/ 140 h 2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74"/>
                  <a:gd name="T16" fmla="*/ 0 h 2156"/>
                  <a:gd name="T17" fmla="*/ 1774 w 1774"/>
                  <a:gd name="T18" fmla="*/ 2156 h 2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74" h="2156">
                    <a:moveTo>
                      <a:pt x="0" y="140"/>
                    </a:moveTo>
                    <a:lnTo>
                      <a:pt x="1597" y="0"/>
                    </a:lnTo>
                    <a:lnTo>
                      <a:pt x="1773" y="2015"/>
                    </a:lnTo>
                    <a:lnTo>
                      <a:pt x="176" y="2155"/>
                    </a:lnTo>
                    <a:lnTo>
                      <a:pt x="0" y="140"/>
                    </a:lnTo>
                  </a:path>
                </a:pathLst>
              </a:custGeom>
              <a:solidFill>
                <a:srgbClr val="B2B2B2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54" name="Freeform 6"/>
              <p:cNvSpPr>
                <a:spLocks/>
              </p:cNvSpPr>
              <p:nvPr/>
            </p:nvSpPr>
            <p:spPr bwMode="auto">
              <a:xfrm>
                <a:off x="3548" y="1559"/>
                <a:ext cx="1780" cy="2162"/>
              </a:xfrm>
              <a:custGeom>
                <a:avLst/>
                <a:gdLst>
                  <a:gd name="T0" fmla="*/ 0 w 1780"/>
                  <a:gd name="T1" fmla="*/ 140 h 2162"/>
                  <a:gd name="T2" fmla="*/ 1602 w 1780"/>
                  <a:gd name="T3" fmla="*/ 0 h 2162"/>
                  <a:gd name="T4" fmla="*/ 1779 w 1780"/>
                  <a:gd name="T5" fmla="*/ 2021 h 2162"/>
                  <a:gd name="T6" fmla="*/ 177 w 1780"/>
                  <a:gd name="T7" fmla="*/ 2161 h 2162"/>
                  <a:gd name="T8" fmla="*/ 0 w 1780"/>
                  <a:gd name="T9" fmla="*/ 140 h 2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80"/>
                  <a:gd name="T16" fmla="*/ 0 h 2162"/>
                  <a:gd name="T17" fmla="*/ 1780 w 1780"/>
                  <a:gd name="T18" fmla="*/ 2162 h 21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80" h="2162">
                    <a:moveTo>
                      <a:pt x="0" y="140"/>
                    </a:moveTo>
                    <a:lnTo>
                      <a:pt x="1602" y="0"/>
                    </a:lnTo>
                    <a:lnTo>
                      <a:pt x="1779" y="2021"/>
                    </a:lnTo>
                    <a:lnTo>
                      <a:pt x="177" y="2161"/>
                    </a:lnTo>
                    <a:lnTo>
                      <a:pt x="0" y="140"/>
                    </a:lnTo>
                  </a:path>
                </a:pathLst>
              </a:custGeom>
              <a:noFill/>
              <a:ln w="12700" cap="rnd">
                <a:solidFill>
                  <a:srgbClr val="7F7F7F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55" name="Freeform 7"/>
              <p:cNvSpPr>
                <a:spLocks/>
              </p:cNvSpPr>
              <p:nvPr/>
            </p:nvSpPr>
            <p:spPr bwMode="auto">
              <a:xfrm>
                <a:off x="3456" y="1465"/>
                <a:ext cx="1774" cy="2156"/>
              </a:xfrm>
              <a:custGeom>
                <a:avLst/>
                <a:gdLst>
                  <a:gd name="T0" fmla="*/ 0 w 1774"/>
                  <a:gd name="T1" fmla="*/ 140 h 2156"/>
                  <a:gd name="T2" fmla="*/ 1597 w 1774"/>
                  <a:gd name="T3" fmla="*/ 0 h 2156"/>
                  <a:gd name="T4" fmla="*/ 1773 w 1774"/>
                  <a:gd name="T5" fmla="*/ 2015 h 2156"/>
                  <a:gd name="T6" fmla="*/ 176 w 1774"/>
                  <a:gd name="T7" fmla="*/ 2155 h 2156"/>
                  <a:gd name="T8" fmla="*/ 0 w 1774"/>
                  <a:gd name="T9" fmla="*/ 140 h 2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74"/>
                  <a:gd name="T16" fmla="*/ 0 h 2156"/>
                  <a:gd name="T17" fmla="*/ 1774 w 1774"/>
                  <a:gd name="T18" fmla="*/ 2156 h 2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74" h="2156">
                    <a:moveTo>
                      <a:pt x="0" y="140"/>
                    </a:moveTo>
                    <a:lnTo>
                      <a:pt x="1597" y="0"/>
                    </a:lnTo>
                    <a:lnTo>
                      <a:pt x="1773" y="2015"/>
                    </a:lnTo>
                    <a:lnTo>
                      <a:pt x="176" y="2155"/>
                    </a:lnTo>
                    <a:lnTo>
                      <a:pt x="0" y="140"/>
                    </a:lnTo>
                  </a:path>
                </a:pathLst>
              </a:custGeom>
              <a:solidFill>
                <a:srgbClr val="FFFFFF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56" name="Freeform 8"/>
              <p:cNvSpPr>
                <a:spLocks/>
              </p:cNvSpPr>
              <p:nvPr/>
            </p:nvSpPr>
            <p:spPr bwMode="auto">
              <a:xfrm>
                <a:off x="3456" y="1465"/>
                <a:ext cx="1780" cy="2162"/>
              </a:xfrm>
              <a:custGeom>
                <a:avLst/>
                <a:gdLst>
                  <a:gd name="T0" fmla="*/ 0 w 1780"/>
                  <a:gd name="T1" fmla="*/ 140 h 2162"/>
                  <a:gd name="T2" fmla="*/ 1602 w 1780"/>
                  <a:gd name="T3" fmla="*/ 0 h 2162"/>
                  <a:gd name="T4" fmla="*/ 1779 w 1780"/>
                  <a:gd name="T5" fmla="*/ 2021 h 2162"/>
                  <a:gd name="T6" fmla="*/ 177 w 1780"/>
                  <a:gd name="T7" fmla="*/ 2161 h 2162"/>
                  <a:gd name="T8" fmla="*/ 0 w 1780"/>
                  <a:gd name="T9" fmla="*/ 140 h 2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80"/>
                  <a:gd name="T16" fmla="*/ 0 h 2162"/>
                  <a:gd name="T17" fmla="*/ 1780 w 1780"/>
                  <a:gd name="T18" fmla="*/ 2162 h 21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80" h="2162">
                    <a:moveTo>
                      <a:pt x="0" y="140"/>
                    </a:moveTo>
                    <a:lnTo>
                      <a:pt x="1602" y="0"/>
                    </a:lnTo>
                    <a:lnTo>
                      <a:pt x="1779" y="2021"/>
                    </a:lnTo>
                    <a:lnTo>
                      <a:pt x="177" y="2161"/>
                    </a:lnTo>
                    <a:lnTo>
                      <a:pt x="0" y="14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57" name="Freeform 9"/>
              <p:cNvSpPr>
                <a:spLocks/>
              </p:cNvSpPr>
              <p:nvPr/>
            </p:nvSpPr>
            <p:spPr bwMode="auto">
              <a:xfrm>
                <a:off x="3720" y="2110"/>
                <a:ext cx="1190" cy="115"/>
              </a:xfrm>
              <a:custGeom>
                <a:avLst/>
                <a:gdLst>
                  <a:gd name="T0" fmla="*/ 1189 w 1190"/>
                  <a:gd name="T1" fmla="*/ 8 h 115"/>
                  <a:gd name="T2" fmla="*/ 1188 w 1190"/>
                  <a:gd name="T3" fmla="*/ 0 h 115"/>
                  <a:gd name="T4" fmla="*/ 0 w 1190"/>
                  <a:gd name="T5" fmla="*/ 99 h 115"/>
                  <a:gd name="T6" fmla="*/ 1 w 1190"/>
                  <a:gd name="T7" fmla="*/ 114 h 115"/>
                  <a:gd name="T8" fmla="*/ 1189 w 1190"/>
                  <a:gd name="T9" fmla="*/ 15 h 115"/>
                  <a:gd name="T10" fmla="*/ 1189 w 1190"/>
                  <a:gd name="T11" fmla="*/ 8 h 1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90"/>
                  <a:gd name="T19" fmla="*/ 0 h 115"/>
                  <a:gd name="T20" fmla="*/ 1190 w 1190"/>
                  <a:gd name="T21" fmla="*/ 115 h 11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90" h="115">
                    <a:moveTo>
                      <a:pt x="1189" y="8"/>
                    </a:moveTo>
                    <a:lnTo>
                      <a:pt x="1188" y="0"/>
                    </a:lnTo>
                    <a:lnTo>
                      <a:pt x="0" y="99"/>
                    </a:lnTo>
                    <a:lnTo>
                      <a:pt x="1" y="114"/>
                    </a:lnTo>
                    <a:lnTo>
                      <a:pt x="1189" y="15"/>
                    </a:lnTo>
                    <a:lnTo>
                      <a:pt x="1189" y="8"/>
                    </a:lnTo>
                  </a:path>
                </a:pathLst>
              </a:custGeom>
              <a:solidFill>
                <a:srgbClr val="000000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58" name="Line 10"/>
              <p:cNvSpPr>
                <a:spLocks noChangeShapeType="1"/>
              </p:cNvSpPr>
              <p:nvPr/>
            </p:nvSpPr>
            <p:spPr bwMode="auto">
              <a:xfrm flipV="1">
                <a:off x="3731" y="2246"/>
                <a:ext cx="1109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59" name="Line 11"/>
              <p:cNvSpPr>
                <a:spLocks noChangeShapeType="1"/>
              </p:cNvSpPr>
              <p:nvPr/>
            </p:nvSpPr>
            <p:spPr bwMode="auto">
              <a:xfrm flipV="1">
                <a:off x="3734" y="2295"/>
                <a:ext cx="1102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60" name="Line 12"/>
              <p:cNvSpPr>
                <a:spLocks noChangeShapeType="1"/>
              </p:cNvSpPr>
              <p:nvPr/>
            </p:nvSpPr>
            <p:spPr bwMode="auto">
              <a:xfrm flipV="1">
                <a:off x="3738" y="2355"/>
                <a:ext cx="1018" cy="9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61" name="Line 13"/>
              <p:cNvSpPr>
                <a:spLocks noChangeShapeType="1"/>
              </p:cNvSpPr>
              <p:nvPr/>
            </p:nvSpPr>
            <p:spPr bwMode="auto">
              <a:xfrm flipV="1">
                <a:off x="3743" y="2412"/>
                <a:ext cx="974" cy="9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62" name="Line 14"/>
              <p:cNvSpPr>
                <a:spLocks noChangeShapeType="1"/>
              </p:cNvSpPr>
              <p:nvPr/>
            </p:nvSpPr>
            <p:spPr bwMode="auto">
              <a:xfrm flipV="1">
                <a:off x="3749" y="2457"/>
                <a:ext cx="1017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63" name="Line 15"/>
              <p:cNvSpPr>
                <a:spLocks noChangeShapeType="1"/>
              </p:cNvSpPr>
              <p:nvPr/>
            </p:nvSpPr>
            <p:spPr bwMode="auto">
              <a:xfrm flipV="1">
                <a:off x="3759" y="2588"/>
                <a:ext cx="1042" cy="9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64" name="Line 16"/>
              <p:cNvSpPr>
                <a:spLocks noChangeShapeType="1"/>
              </p:cNvSpPr>
              <p:nvPr/>
            </p:nvSpPr>
            <p:spPr bwMode="auto">
              <a:xfrm flipV="1">
                <a:off x="3763" y="2636"/>
                <a:ext cx="1034" cy="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65" name="Line 17"/>
              <p:cNvSpPr>
                <a:spLocks noChangeShapeType="1"/>
              </p:cNvSpPr>
              <p:nvPr/>
            </p:nvSpPr>
            <p:spPr bwMode="auto">
              <a:xfrm flipV="1">
                <a:off x="3769" y="2697"/>
                <a:ext cx="955" cy="9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66" name="Line 18"/>
              <p:cNvSpPr>
                <a:spLocks noChangeShapeType="1"/>
              </p:cNvSpPr>
              <p:nvPr/>
            </p:nvSpPr>
            <p:spPr bwMode="auto">
              <a:xfrm flipV="1">
                <a:off x="3773" y="2752"/>
                <a:ext cx="915" cy="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67" name="Line 19"/>
              <p:cNvSpPr>
                <a:spLocks noChangeShapeType="1"/>
              </p:cNvSpPr>
              <p:nvPr/>
            </p:nvSpPr>
            <p:spPr bwMode="auto">
              <a:xfrm flipV="1">
                <a:off x="3778" y="2797"/>
                <a:ext cx="955" cy="9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68" name="Line 20"/>
              <p:cNvSpPr>
                <a:spLocks noChangeShapeType="1"/>
              </p:cNvSpPr>
              <p:nvPr/>
            </p:nvSpPr>
            <p:spPr bwMode="auto">
              <a:xfrm flipV="1">
                <a:off x="3783" y="2906"/>
                <a:ext cx="1110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69" name="Line 21"/>
              <p:cNvSpPr>
                <a:spLocks noChangeShapeType="1"/>
              </p:cNvSpPr>
              <p:nvPr/>
            </p:nvSpPr>
            <p:spPr bwMode="auto">
              <a:xfrm flipV="1">
                <a:off x="3787" y="2955"/>
                <a:ext cx="1102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70" name="Line 22"/>
              <p:cNvSpPr>
                <a:spLocks noChangeShapeType="1"/>
              </p:cNvSpPr>
              <p:nvPr/>
            </p:nvSpPr>
            <p:spPr bwMode="auto">
              <a:xfrm flipV="1">
                <a:off x="3792" y="3016"/>
                <a:ext cx="1018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71" name="Line 23"/>
              <p:cNvSpPr>
                <a:spLocks noChangeShapeType="1"/>
              </p:cNvSpPr>
              <p:nvPr/>
            </p:nvSpPr>
            <p:spPr bwMode="auto">
              <a:xfrm flipV="1">
                <a:off x="3797" y="3072"/>
                <a:ext cx="974" cy="9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72" name="Line 24"/>
              <p:cNvSpPr>
                <a:spLocks noChangeShapeType="1"/>
              </p:cNvSpPr>
              <p:nvPr/>
            </p:nvSpPr>
            <p:spPr bwMode="auto">
              <a:xfrm flipV="1">
                <a:off x="3801" y="3117"/>
                <a:ext cx="1018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73" name="Line 25"/>
              <p:cNvSpPr>
                <a:spLocks noChangeShapeType="1"/>
              </p:cNvSpPr>
              <p:nvPr/>
            </p:nvSpPr>
            <p:spPr bwMode="auto">
              <a:xfrm flipV="1">
                <a:off x="3814" y="3310"/>
                <a:ext cx="456" cy="4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74" name="Line 26"/>
              <p:cNvSpPr>
                <a:spLocks noChangeShapeType="1"/>
              </p:cNvSpPr>
              <p:nvPr/>
            </p:nvSpPr>
            <p:spPr bwMode="auto">
              <a:xfrm flipV="1">
                <a:off x="4582" y="3249"/>
                <a:ext cx="395" cy="4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75" name="Freeform 27"/>
              <p:cNvSpPr>
                <a:spLocks/>
              </p:cNvSpPr>
              <p:nvPr/>
            </p:nvSpPr>
            <p:spPr bwMode="auto">
              <a:xfrm>
                <a:off x="3805" y="3265"/>
                <a:ext cx="184" cy="172"/>
              </a:xfrm>
              <a:custGeom>
                <a:avLst/>
                <a:gdLst>
                  <a:gd name="T0" fmla="*/ 35 w 184"/>
                  <a:gd name="T1" fmla="*/ 87 h 172"/>
                  <a:gd name="T2" fmla="*/ 31 w 184"/>
                  <a:gd name="T3" fmla="*/ 60 h 172"/>
                  <a:gd name="T4" fmla="*/ 30 w 184"/>
                  <a:gd name="T5" fmla="*/ 32 h 172"/>
                  <a:gd name="T6" fmla="*/ 38 w 184"/>
                  <a:gd name="T7" fmla="*/ 11 h 172"/>
                  <a:gd name="T8" fmla="*/ 63 w 184"/>
                  <a:gd name="T9" fmla="*/ 0 h 172"/>
                  <a:gd name="T10" fmla="*/ 65 w 184"/>
                  <a:gd name="T11" fmla="*/ 23 h 172"/>
                  <a:gd name="T12" fmla="*/ 68 w 184"/>
                  <a:gd name="T13" fmla="*/ 50 h 172"/>
                  <a:gd name="T14" fmla="*/ 70 w 184"/>
                  <a:gd name="T15" fmla="*/ 77 h 172"/>
                  <a:gd name="T16" fmla="*/ 69 w 184"/>
                  <a:gd name="T17" fmla="*/ 104 h 172"/>
                  <a:gd name="T18" fmla="*/ 64 w 184"/>
                  <a:gd name="T19" fmla="*/ 129 h 172"/>
                  <a:gd name="T20" fmla="*/ 53 w 184"/>
                  <a:gd name="T21" fmla="*/ 149 h 172"/>
                  <a:gd name="T22" fmla="*/ 34 w 184"/>
                  <a:gd name="T23" fmla="*/ 164 h 172"/>
                  <a:gd name="T24" fmla="*/ 8 w 184"/>
                  <a:gd name="T25" fmla="*/ 171 h 172"/>
                  <a:gd name="T26" fmla="*/ 4 w 184"/>
                  <a:gd name="T27" fmla="*/ 162 h 172"/>
                  <a:gd name="T28" fmla="*/ 2 w 184"/>
                  <a:gd name="T29" fmla="*/ 149 h 172"/>
                  <a:gd name="T30" fmla="*/ 1 w 184"/>
                  <a:gd name="T31" fmla="*/ 137 h 172"/>
                  <a:gd name="T32" fmla="*/ 0 w 184"/>
                  <a:gd name="T33" fmla="*/ 126 h 172"/>
                  <a:gd name="T34" fmla="*/ 7 w 184"/>
                  <a:gd name="T35" fmla="*/ 110 h 172"/>
                  <a:gd name="T36" fmla="*/ 21 w 184"/>
                  <a:gd name="T37" fmla="*/ 99 h 172"/>
                  <a:gd name="T38" fmla="*/ 39 w 184"/>
                  <a:gd name="T39" fmla="*/ 92 h 172"/>
                  <a:gd name="T40" fmla="*/ 60 w 184"/>
                  <a:gd name="T41" fmla="*/ 87 h 172"/>
                  <a:gd name="T42" fmla="*/ 82 w 184"/>
                  <a:gd name="T43" fmla="*/ 81 h 172"/>
                  <a:gd name="T44" fmla="*/ 101 w 184"/>
                  <a:gd name="T45" fmla="*/ 75 h 172"/>
                  <a:gd name="T46" fmla="*/ 117 w 184"/>
                  <a:gd name="T47" fmla="*/ 65 h 172"/>
                  <a:gd name="T48" fmla="*/ 128 w 184"/>
                  <a:gd name="T49" fmla="*/ 50 h 172"/>
                  <a:gd name="T50" fmla="*/ 134 w 184"/>
                  <a:gd name="T51" fmla="*/ 75 h 172"/>
                  <a:gd name="T52" fmla="*/ 141 w 184"/>
                  <a:gd name="T53" fmla="*/ 70 h 172"/>
                  <a:gd name="T54" fmla="*/ 147 w 184"/>
                  <a:gd name="T55" fmla="*/ 63 h 172"/>
                  <a:gd name="T56" fmla="*/ 152 w 184"/>
                  <a:gd name="T57" fmla="*/ 56 h 172"/>
                  <a:gd name="T58" fmla="*/ 156 w 184"/>
                  <a:gd name="T59" fmla="*/ 56 h 172"/>
                  <a:gd name="T60" fmla="*/ 156 w 184"/>
                  <a:gd name="T61" fmla="*/ 61 h 172"/>
                  <a:gd name="T62" fmla="*/ 158 w 184"/>
                  <a:gd name="T63" fmla="*/ 65 h 172"/>
                  <a:gd name="T64" fmla="*/ 158 w 184"/>
                  <a:gd name="T65" fmla="*/ 70 h 172"/>
                  <a:gd name="T66" fmla="*/ 159 w 184"/>
                  <a:gd name="T67" fmla="*/ 67 h 172"/>
                  <a:gd name="T68" fmla="*/ 166 w 184"/>
                  <a:gd name="T69" fmla="*/ 61 h 172"/>
                  <a:gd name="T70" fmla="*/ 171 w 184"/>
                  <a:gd name="T71" fmla="*/ 62 h 172"/>
                  <a:gd name="T72" fmla="*/ 177 w 184"/>
                  <a:gd name="T73" fmla="*/ 68 h 172"/>
                  <a:gd name="T74" fmla="*/ 183 w 184"/>
                  <a:gd name="T75" fmla="*/ 73 h 17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84"/>
                  <a:gd name="T115" fmla="*/ 0 h 172"/>
                  <a:gd name="T116" fmla="*/ 184 w 184"/>
                  <a:gd name="T117" fmla="*/ 172 h 17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84" h="172">
                    <a:moveTo>
                      <a:pt x="35" y="87"/>
                    </a:moveTo>
                    <a:lnTo>
                      <a:pt x="35" y="87"/>
                    </a:lnTo>
                    <a:lnTo>
                      <a:pt x="33" y="73"/>
                    </a:lnTo>
                    <a:lnTo>
                      <a:pt x="31" y="60"/>
                    </a:lnTo>
                    <a:lnTo>
                      <a:pt x="30" y="45"/>
                    </a:lnTo>
                    <a:lnTo>
                      <a:pt x="30" y="32"/>
                    </a:lnTo>
                    <a:lnTo>
                      <a:pt x="33" y="20"/>
                    </a:lnTo>
                    <a:lnTo>
                      <a:pt x="38" y="11"/>
                    </a:lnTo>
                    <a:lnTo>
                      <a:pt x="48" y="4"/>
                    </a:lnTo>
                    <a:lnTo>
                      <a:pt x="63" y="0"/>
                    </a:lnTo>
                    <a:lnTo>
                      <a:pt x="64" y="11"/>
                    </a:lnTo>
                    <a:lnTo>
                      <a:pt x="65" y="23"/>
                    </a:lnTo>
                    <a:lnTo>
                      <a:pt x="67" y="36"/>
                    </a:lnTo>
                    <a:lnTo>
                      <a:pt x="68" y="50"/>
                    </a:lnTo>
                    <a:lnTo>
                      <a:pt x="69" y="64"/>
                    </a:lnTo>
                    <a:lnTo>
                      <a:pt x="70" y="77"/>
                    </a:lnTo>
                    <a:lnTo>
                      <a:pt x="69" y="91"/>
                    </a:lnTo>
                    <a:lnTo>
                      <a:pt x="69" y="104"/>
                    </a:lnTo>
                    <a:lnTo>
                      <a:pt x="67" y="117"/>
                    </a:lnTo>
                    <a:lnTo>
                      <a:pt x="64" y="129"/>
                    </a:lnTo>
                    <a:lnTo>
                      <a:pt x="59" y="140"/>
                    </a:lnTo>
                    <a:lnTo>
                      <a:pt x="53" y="149"/>
                    </a:lnTo>
                    <a:lnTo>
                      <a:pt x="45" y="157"/>
                    </a:lnTo>
                    <a:lnTo>
                      <a:pt x="34" y="164"/>
                    </a:lnTo>
                    <a:lnTo>
                      <a:pt x="22" y="169"/>
                    </a:lnTo>
                    <a:lnTo>
                      <a:pt x="8" y="171"/>
                    </a:lnTo>
                    <a:lnTo>
                      <a:pt x="6" y="167"/>
                    </a:lnTo>
                    <a:lnTo>
                      <a:pt x="4" y="162"/>
                    </a:lnTo>
                    <a:lnTo>
                      <a:pt x="3" y="156"/>
                    </a:lnTo>
                    <a:lnTo>
                      <a:pt x="2" y="149"/>
                    </a:lnTo>
                    <a:lnTo>
                      <a:pt x="1" y="143"/>
                    </a:lnTo>
                    <a:lnTo>
                      <a:pt x="1" y="137"/>
                    </a:lnTo>
                    <a:lnTo>
                      <a:pt x="0" y="131"/>
                    </a:lnTo>
                    <a:lnTo>
                      <a:pt x="0" y="126"/>
                    </a:lnTo>
                    <a:lnTo>
                      <a:pt x="3" y="117"/>
                    </a:lnTo>
                    <a:lnTo>
                      <a:pt x="7" y="110"/>
                    </a:lnTo>
                    <a:lnTo>
                      <a:pt x="14" y="104"/>
                    </a:lnTo>
                    <a:lnTo>
                      <a:pt x="21" y="99"/>
                    </a:lnTo>
                    <a:lnTo>
                      <a:pt x="30" y="95"/>
                    </a:lnTo>
                    <a:lnTo>
                      <a:pt x="39" y="92"/>
                    </a:lnTo>
                    <a:lnTo>
                      <a:pt x="50" y="89"/>
                    </a:lnTo>
                    <a:lnTo>
                      <a:pt x="60" y="87"/>
                    </a:lnTo>
                    <a:lnTo>
                      <a:pt x="71" y="84"/>
                    </a:lnTo>
                    <a:lnTo>
                      <a:pt x="82" y="81"/>
                    </a:lnTo>
                    <a:lnTo>
                      <a:pt x="92" y="79"/>
                    </a:lnTo>
                    <a:lnTo>
                      <a:pt x="101" y="75"/>
                    </a:lnTo>
                    <a:lnTo>
                      <a:pt x="110" y="70"/>
                    </a:lnTo>
                    <a:lnTo>
                      <a:pt x="117" y="65"/>
                    </a:lnTo>
                    <a:lnTo>
                      <a:pt x="123" y="58"/>
                    </a:lnTo>
                    <a:lnTo>
                      <a:pt x="128" y="50"/>
                    </a:lnTo>
                    <a:lnTo>
                      <a:pt x="130" y="76"/>
                    </a:lnTo>
                    <a:lnTo>
                      <a:pt x="134" y="75"/>
                    </a:lnTo>
                    <a:lnTo>
                      <a:pt x="138" y="73"/>
                    </a:lnTo>
                    <a:lnTo>
                      <a:pt x="141" y="70"/>
                    </a:lnTo>
                    <a:lnTo>
                      <a:pt x="144" y="66"/>
                    </a:lnTo>
                    <a:lnTo>
                      <a:pt x="147" y="63"/>
                    </a:lnTo>
                    <a:lnTo>
                      <a:pt x="149" y="60"/>
                    </a:lnTo>
                    <a:lnTo>
                      <a:pt x="152" y="56"/>
                    </a:lnTo>
                    <a:lnTo>
                      <a:pt x="155" y="54"/>
                    </a:lnTo>
                    <a:lnTo>
                      <a:pt x="156" y="56"/>
                    </a:lnTo>
                    <a:lnTo>
                      <a:pt x="156" y="58"/>
                    </a:lnTo>
                    <a:lnTo>
                      <a:pt x="156" y="61"/>
                    </a:lnTo>
                    <a:lnTo>
                      <a:pt x="157" y="63"/>
                    </a:lnTo>
                    <a:lnTo>
                      <a:pt x="158" y="65"/>
                    </a:lnTo>
                    <a:lnTo>
                      <a:pt x="158" y="68"/>
                    </a:lnTo>
                    <a:lnTo>
                      <a:pt x="158" y="70"/>
                    </a:lnTo>
                    <a:lnTo>
                      <a:pt x="159" y="72"/>
                    </a:lnTo>
                    <a:lnTo>
                      <a:pt x="159" y="67"/>
                    </a:lnTo>
                    <a:lnTo>
                      <a:pt x="162" y="64"/>
                    </a:lnTo>
                    <a:lnTo>
                      <a:pt x="166" y="61"/>
                    </a:lnTo>
                    <a:lnTo>
                      <a:pt x="170" y="60"/>
                    </a:lnTo>
                    <a:lnTo>
                      <a:pt x="171" y="62"/>
                    </a:lnTo>
                    <a:lnTo>
                      <a:pt x="174" y="64"/>
                    </a:lnTo>
                    <a:lnTo>
                      <a:pt x="177" y="68"/>
                    </a:lnTo>
                    <a:lnTo>
                      <a:pt x="180" y="71"/>
                    </a:lnTo>
                    <a:lnTo>
                      <a:pt x="183" y="73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76" name="Freeform 28"/>
              <p:cNvSpPr>
                <a:spLocks/>
              </p:cNvSpPr>
              <p:nvPr/>
            </p:nvSpPr>
            <p:spPr bwMode="auto">
              <a:xfrm>
                <a:off x="4027" y="3249"/>
                <a:ext cx="14" cy="88"/>
              </a:xfrm>
              <a:custGeom>
                <a:avLst/>
                <a:gdLst>
                  <a:gd name="T0" fmla="*/ 7 w 14"/>
                  <a:gd name="T1" fmla="*/ 0 h 88"/>
                  <a:gd name="T2" fmla="*/ 7 w 14"/>
                  <a:gd name="T3" fmla="*/ 0 h 88"/>
                  <a:gd name="T4" fmla="*/ 8 w 14"/>
                  <a:gd name="T5" fmla="*/ 8 h 88"/>
                  <a:gd name="T6" fmla="*/ 9 w 14"/>
                  <a:gd name="T7" fmla="*/ 16 h 88"/>
                  <a:gd name="T8" fmla="*/ 10 w 14"/>
                  <a:gd name="T9" fmla="*/ 25 h 88"/>
                  <a:gd name="T10" fmla="*/ 12 w 14"/>
                  <a:gd name="T11" fmla="*/ 34 h 88"/>
                  <a:gd name="T12" fmla="*/ 13 w 14"/>
                  <a:gd name="T13" fmla="*/ 43 h 88"/>
                  <a:gd name="T14" fmla="*/ 13 w 14"/>
                  <a:gd name="T15" fmla="*/ 52 h 88"/>
                  <a:gd name="T16" fmla="*/ 13 w 14"/>
                  <a:gd name="T17" fmla="*/ 61 h 88"/>
                  <a:gd name="T18" fmla="*/ 12 w 14"/>
                  <a:gd name="T19" fmla="*/ 68 h 88"/>
                  <a:gd name="T20" fmla="*/ 10 w 14"/>
                  <a:gd name="T21" fmla="*/ 71 h 88"/>
                  <a:gd name="T22" fmla="*/ 7 w 14"/>
                  <a:gd name="T23" fmla="*/ 76 h 88"/>
                  <a:gd name="T24" fmla="*/ 4 w 14"/>
                  <a:gd name="T25" fmla="*/ 81 h 88"/>
                  <a:gd name="T26" fmla="*/ 1 w 14"/>
                  <a:gd name="T27" fmla="*/ 84 h 88"/>
                  <a:gd name="T28" fmla="*/ 1 w 14"/>
                  <a:gd name="T29" fmla="*/ 85 h 88"/>
                  <a:gd name="T30" fmla="*/ 0 w 14"/>
                  <a:gd name="T31" fmla="*/ 85 h 88"/>
                  <a:gd name="T32" fmla="*/ 0 w 14"/>
                  <a:gd name="T33" fmla="*/ 87 h 8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"/>
                  <a:gd name="T52" fmla="*/ 0 h 88"/>
                  <a:gd name="T53" fmla="*/ 14 w 14"/>
                  <a:gd name="T54" fmla="*/ 88 h 8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" h="88">
                    <a:moveTo>
                      <a:pt x="7" y="0"/>
                    </a:moveTo>
                    <a:lnTo>
                      <a:pt x="7" y="0"/>
                    </a:lnTo>
                    <a:lnTo>
                      <a:pt x="8" y="8"/>
                    </a:lnTo>
                    <a:lnTo>
                      <a:pt x="9" y="16"/>
                    </a:lnTo>
                    <a:lnTo>
                      <a:pt x="10" y="25"/>
                    </a:lnTo>
                    <a:lnTo>
                      <a:pt x="12" y="34"/>
                    </a:lnTo>
                    <a:lnTo>
                      <a:pt x="13" y="43"/>
                    </a:lnTo>
                    <a:lnTo>
                      <a:pt x="13" y="52"/>
                    </a:lnTo>
                    <a:lnTo>
                      <a:pt x="13" y="61"/>
                    </a:lnTo>
                    <a:lnTo>
                      <a:pt x="12" y="68"/>
                    </a:lnTo>
                    <a:lnTo>
                      <a:pt x="10" y="71"/>
                    </a:lnTo>
                    <a:lnTo>
                      <a:pt x="7" y="76"/>
                    </a:lnTo>
                    <a:lnTo>
                      <a:pt x="4" y="81"/>
                    </a:lnTo>
                    <a:lnTo>
                      <a:pt x="1" y="84"/>
                    </a:lnTo>
                    <a:lnTo>
                      <a:pt x="1" y="85"/>
                    </a:lnTo>
                    <a:lnTo>
                      <a:pt x="0" y="85"/>
                    </a:lnTo>
                    <a:lnTo>
                      <a:pt x="0" y="87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77" name="Freeform 29"/>
              <p:cNvSpPr>
                <a:spLocks/>
              </p:cNvSpPr>
              <p:nvPr/>
            </p:nvSpPr>
            <p:spPr bwMode="auto">
              <a:xfrm>
                <a:off x="4068" y="3249"/>
                <a:ext cx="15" cy="79"/>
              </a:xfrm>
              <a:custGeom>
                <a:avLst/>
                <a:gdLst>
                  <a:gd name="T0" fmla="*/ 9 w 15"/>
                  <a:gd name="T1" fmla="*/ 0 h 79"/>
                  <a:gd name="T2" fmla="*/ 14 w 15"/>
                  <a:gd name="T3" fmla="*/ 59 h 79"/>
                  <a:gd name="T4" fmla="*/ 13 w 15"/>
                  <a:gd name="T5" fmla="*/ 62 h 79"/>
                  <a:gd name="T6" fmla="*/ 12 w 15"/>
                  <a:gd name="T7" fmla="*/ 66 h 79"/>
                  <a:gd name="T8" fmla="*/ 10 w 15"/>
                  <a:gd name="T9" fmla="*/ 69 h 79"/>
                  <a:gd name="T10" fmla="*/ 7 w 15"/>
                  <a:gd name="T11" fmla="*/ 71 h 79"/>
                  <a:gd name="T12" fmla="*/ 5 w 15"/>
                  <a:gd name="T13" fmla="*/ 74 h 79"/>
                  <a:gd name="T14" fmla="*/ 3 w 15"/>
                  <a:gd name="T15" fmla="*/ 76 h 79"/>
                  <a:gd name="T16" fmla="*/ 1 w 15"/>
                  <a:gd name="T17" fmla="*/ 77 h 79"/>
                  <a:gd name="T18" fmla="*/ 0 w 15"/>
                  <a:gd name="T19" fmla="*/ 78 h 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79"/>
                  <a:gd name="T32" fmla="*/ 15 w 15"/>
                  <a:gd name="T33" fmla="*/ 79 h 7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79">
                    <a:moveTo>
                      <a:pt x="9" y="0"/>
                    </a:moveTo>
                    <a:lnTo>
                      <a:pt x="14" y="59"/>
                    </a:lnTo>
                    <a:lnTo>
                      <a:pt x="13" y="62"/>
                    </a:lnTo>
                    <a:lnTo>
                      <a:pt x="12" y="66"/>
                    </a:lnTo>
                    <a:lnTo>
                      <a:pt x="10" y="69"/>
                    </a:lnTo>
                    <a:lnTo>
                      <a:pt x="7" y="71"/>
                    </a:lnTo>
                    <a:lnTo>
                      <a:pt x="5" y="74"/>
                    </a:lnTo>
                    <a:lnTo>
                      <a:pt x="3" y="76"/>
                    </a:lnTo>
                    <a:lnTo>
                      <a:pt x="1" y="77"/>
                    </a:lnTo>
                    <a:lnTo>
                      <a:pt x="0" y="78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78" name="Freeform 30"/>
              <p:cNvSpPr>
                <a:spLocks/>
              </p:cNvSpPr>
              <p:nvPr/>
            </p:nvSpPr>
            <p:spPr bwMode="auto">
              <a:xfrm>
                <a:off x="4038" y="3258"/>
                <a:ext cx="195" cy="135"/>
              </a:xfrm>
              <a:custGeom>
                <a:avLst/>
                <a:gdLst>
                  <a:gd name="T0" fmla="*/ 47 w 195"/>
                  <a:gd name="T1" fmla="*/ 34 h 135"/>
                  <a:gd name="T2" fmla="*/ 51 w 195"/>
                  <a:gd name="T3" fmla="*/ 30 h 135"/>
                  <a:gd name="T4" fmla="*/ 55 w 195"/>
                  <a:gd name="T5" fmla="*/ 29 h 135"/>
                  <a:gd name="T6" fmla="*/ 56 w 195"/>
                  <a:gd name="T7" fmla="*/ 26 h 135"/>
                  <a:gd name="T8" fmla="*/ 62 w 195"/>
                  <a:gd name="T9" fmla="*/ 22 h 135"/>
                  <a:gd name="T10" fmla="*/ 68 w 195"/>
                  <a:gd name="T11" fmla="*/ 19 h 135"/>
                  <a:gd name="T12" fmla="*/ 64 w 195"/>
                  <a:gd name="T13" fmla="*/ 30 h 135"/>
                  <a:gd name="T14" fmla="*/ 63 w 195"/>
                  <a:gd name="T15" fmla="*/ 45 h 135"/>
                  <a:gd name="T16" fmla="*/ 67 w 195"/>
                  <a:gd name="T17" fmla="*/ 58 h 135"/>
                  <a:gd name="T18" fmla="*/ 77 w 195"/>
                  <a:gd name="T19" fmla="*/ 64 h 135"/>
                  <a:gd name="T20" fmla="*/ 68 w 195"/>
                  <a:gd name="T21" fmla="*/ 49 h 135"/>
                  <a:gd name="T22" fmla="*/ 64 w 195"/>
                  <a:gd name="T23" fmla="*/ 50 h 135"/>
                  <a:gd name="T24" fmla="*/ 67 w 195"/>
                  <a:gd name="T25" fmla="*/ 58 h 135"/>
                  <a:gd name="T26" fmla="*/ 77 w 195"/>
                  <a:gd name="T27" fmla="*/ 61 h 135"/>
                  <a:gd name="T28" fmla="*/ 81 w 195"/>
                  <a:gd name="T29" fmla="*/ 53 h 135"/>
                  <a:gd name="T30" fmla="*/ 81 w 195"/>
                  <a:gd name="T31" fmla="*/ 42 h 135"/>
                  <a:gd name="T32" fmla="*/ 79 w 195"/>
                  <a:gd name="T33" fmla="*/ 30 h 135"/>
                  <a:gd name="T34" fmla="*/ 78 w 195"/>
                  <a:gd name="T35" fmla="*/ 21 h 135"/>
                  <a:gd name="T36" fmla="*/ 75 w 195"/>
                  <a:gd name="T37" fmla="*/ 20 h 135"/>
                  <a:gd name="T38" fmla="*/ 73 w 195"/>
                  <a:gd name="T39" fmla="*/ 19 h 135"/>
                  <a:gd name="T40" fmla="*/ 76 w 195"/>
                  <a:gd name="T41" fmla="*/ 21 h 135"/>
                  <a:gd name="T42" fmla="*/ 82 w 195"/>
                  <a:gd name="T43" fmla="*/ 22 h 135"/>
                  <a:gd name="T44" fmla="*/ 87 w 195"/>
                  <a:gd name="T45" fmla="*/ 22 h 135"/>
                  <a:gd name="T46" fmla="*/ 92 w 195"/>
                  <a:gd name="T47" fmla="*/ 22 h 135"/>
                  <a:gd name="T48" fmla="*/ 93 w 195"/>
                  <a:gd name="T49" fmla="*/ 30 h 135"/>
                  <a:gd name="T50" fmla="*/ 94 w 195"/>
                  <a:gd name="T51" fmla="*/ 38 h 135"/>
                  <a:gd name="T52" fmla="*/ 96 w 195"/>
                  <a:gd name="T53" fmla="*/ 46 h 135"/>
                  <a:gd name="T54" fmla="*/ 97 w 195"/>
                  <a:gd name="T55" fmla="*/ 53 h 135"/>
                  <a:gd name="T56" fmla="*/ 108 w 195"/>
                  <a:gd name="T57" fmla="*/ 38 h 135"/>
                  <a:gd name="T58" fmla="*/ 107 w 195"/>
                  <a:gd name="T59" fmla="*/ 30 h 135"/>
                  <a:gd name="T60" fmla="*/ 111 w 195"/>
                  <a:gd name="T61" fmla="*/ 39 h 135"/>
                  <a:gd name="T62" fmla="*/ 123 w 195"/>
                  <a:gd name="T63" fmla="*/ 49 h 135"/>
                  <a:gd name="T64" fmla="*/ 134 w 195"/>
                  <a:gd name="T65" fmla="*/ 0 h 135"/>
                  <a:gd name="T66" fmla="*/ 146 w 195"/>
                  <a:gd name="T67" fmla="*/ 125 h 135"/>
                  <a:gd name="T68" fmla="*/ 142 w 195"/>
                  <a:gd name="T69" fmla="*/ 129 h 135"/>
                  <a:gd name="T70" fmla="*/ 139 w 195"/>
                  <a:gd name="T71" fmla="*/ 133 h 135"/>
                  <a:gd name="T72" fmla="*/ 125 w 195"/>
                  <a:gd name="T73" fmla="*/ 129 h 135"/>
                  <a:gd name="T74" fmla="*/ 123 w 195"/>
                  <a:gd name="T75" fmla="*/ 115 h 135"/>
                  <a:gd name="T76" fmla="*/ 120 w 195"/>
                  <a:gd name="T77" fmla="*/ 99 h 135"/>
                  <a:gd name="T78" fmla="*/ 117 w 195"/>
                  <a:gd name="T79" fmla="*/ 83 h 135"/>
                  <a:gd name="T80" fmla="*/ 116 w 195"/>
                  <a:gd name="T81" fmla="*/ 66 h 135"/>
                  <a:gd name="T82" fmla="*/ 117 w 195"/>
                  <a:gd name="T83" fmla="*/ 50 h 135"/>
                  <a:gd name="T84" fmla="*/ 120 w 195"/>
                  <a:gd name="T85" fmla="*/ 37 h 135"/>
                  <a:gd name="T86" fmla="*/ 128 w 195"/>
                  <a:gd name="T87" fmla="*/ 26 h 135"/>
                  <a:gd name="T88" fmla="*/ 140 w 195"/>
                  <a:gd name="T89" fmla="*/ 18 h 135"/>
                  <a:gd name="T90" fmla="*/ 155 w 195"/>
                  <a:gd name="T91" fmla="*/ 14 h 135"/>
                  <a:gd name="T92" fmla="*/ 170 w 195"/>
                  <a:gd name="T93" fmla="*/ 13 h 135"/>
                  <a:gd name="T94" fmla="*/ 185 w 195"/>
                  <a:gd name="T95" fmla="*/ 15 h 135"/>
                  <a:gd name="T96" fmla="*/ 192 w 195"/>
                  <a:gd name="T97" fmla="*/ 21 h 135"/>
                  <a:gd name="T98" fmla="*/ 193 w 195"/>
                  <a:gd name="T99" fmla="*/ 30 h 135"/>
                  <a:gd name="T100" fmla="*/ 194 w 195"/>
                  <a:gd name="T101" fmla="*/ 40 h 135"/>
                  <a:gd name="T102" fmla="*/ 193 w 195"/>
                  <a:gd name="T103" fmla="*/ 49 h 135"/>
                  <a:gd name="T104" fmla="*/ 184 w 195"/>
                  <a:gd name="T105" fmla="*/ 54 h 135"/>
                  <a:gd name="T106" fmla="*/ 164 w 195"/>
                  <a:gd name="T107" fmla="*/ 58 h 135"/>
                  <a:gd name="T108" fmla="*/ 144 w 195"/>
                  <a:gd name="T109" fmla="*/ 58 h 135"/>
                  <a:gd name="T110" fmla="*/ 131 w 195"/>
                  <a:gd name="T111" fmla="*/ 50 h 13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5"/>
                  <a:gd name="T169" fmla="*/ 0 h 135"/>
                  <a:gd name="T170" fmla="*/ 195 w 195"/>
                  <a:gd name="T171" fmla="*/ 135 h 13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5" h="135">
                    <a:moveTo>
                      <a:pt x="0" y="38"/>
                    </a:moveTo>
                    <a:lnTo>
                      <a:pt x="47" y="34"/>
                    </a:lnTo>
                    <a:lnTo>
                      <a:pt x="49" y="31"/>
                    </a:lnTo>
                    <a:lnTo>
                      <a:pt x="51" y="30"/>
                    </a:lnTo>
                    <a:lnTo>
                      <a:pt x="53" y="29"/>
                    </a:lnTo>
                    <a:lnTo>
                      <a:pt x="55" y="29"/>
                    </a:lnTo>
                    <a:lnTo>
                      <a:pt x="55" y="27"/>
                    </a:lnTo>
                    <a:lnTo>
                      <a:pt x="56" y="26"/>
                    </a:lnTo>
                    <a:lnTo>
                      <a:pt x="59" y="24"/>
                    </a:lnTo>
                    <a:lnTo>
                      <a:pt x="62" y="22"/>
                    </a:lnTo>
                    <a:lnTo>
                      <a:pt x="62" y="20"/>
                    </a:lnTo>
                    <a:lnTo>
                      <a:pt x="68" y="19"/>
                    </a:lnTo>
                    <a:lnTo>
                      <a:pt x="66" y="24"/>
                    </a:lnTo>
                    <a:lnTo>
                      <a:pt x="64" y="30"/>
                    </a:lnTo>
                    <a:lnTo>
                      <a:pt x="63" y="37"/>
                    </a:lnTo>
                    <a:lnTo>
                      <a:pt x="63" y="45"/>
                    </a:lnTo>
                    <a:lnTo>
                      <a:pt x="64" y="52"/>
                    </a:lnTo>
                    <a:lnTo>
                      <a:pt x="67" y="58"/>
                    </a:lnTo>
                    <a:lnTo>
                      <a:pt x="71" y="62"/>
                    </a:lnTo>
                    <a:lnTo>
                      <a:pt x="77" y="64"/>
                    </a:lnTo>
                    <a:lnTo>
                      <a:pt x="72" y="53"/>
                    </a:lnTo>
                    <a:lnTo>
                      <a:pt x="68" y="49"/>
                    </a:lnTo>
                    <a:lnTo>
                      <a:pt x="65" y="48"/>
                    </a:lnTo>
                    <a:lnTo>
                      <a:pt x="64" y="50"/>
                    </a:lnTo>
                    <a:lnTo>
                      <a:pt x="65" y="54"/>
                    </a:lnTo>
                    <a:lnTo>
                      <a:pt x="67" y="58"/>
                    </a:lnTo>
                    <a:lnTo>
                      <a:pt x="71" y="61"/>
                    </a:lnTo>
                    <a:lnTo>
                      <a:pt x="77" y="61"/>
                    </a:lnTo>
                    <a:lnTo>
                      <a:pt x="79" y="58"/>
                    </a:lnTo>
                    <a:lnTo>
                      <a:pt x="81" y="53"/>
                    </a:lnTo>
                    <a:lnTo>
                      <a:pt x="81" y="48"/>
                    </a:lnTo>
                    <a:lnTo>
                      <a:pt x="81" y="42"/>
                    </a:lnTo>
                    <a:lnTo>
                      <a:pt x="81" y="36"/>
                    </a:lnTo>
                    <a:lnTo>
                      <a:pt x="79" y="30"/>
                    </a:lnTo>
                    <a:lnTo>
                      <a:pt x="79" y="25"/>
                    </a:lnTo>
                    <a:lnTo>
                      <a:pt x="78" y="21"/>
                    </a:lnTo>
                    <a:lnTo>
                      <a:pt x="77" y="20"/>
                    </a:lnTo>
                    <a:lnTo>
                      <a:pt x="75" y="20"/>
                    </a:lnTo>
                    <a:lnTo>
                      <a:pt x="74" y="19"/>
                    </a:lnTo>
                    <a:lnTo>
                      <a:pt x="73" y="19"/>
                    </a:lnTo>
                    <a:lnTo>
                      <a:pt x="74" y="20"/>
                    </a:lnTo>
                    <a:lnTo>
                      <a:pt x="76" y="21"/>
                    </a:lnTo>
                    <a:lnTo>
                      <a:pt x="78" y="22"/>
                    </a:lnTo>
                    <a:lnTo>
                      <a:pt x="82" y="22"/>
                    </a:lnTo>
                    <a:lnTo>
                      <a:pt x="85" y="22"/>
                    </a:lnTo>
                    <a:lnTo>
                      <a:pt x="87" y="22"/>
                    </a:lnTo>
                    <a:lnTo>
                      <a:pt x="90" y="22"/>
                    </a:lnTo>
                    <a:lnTo>
                      <a:pt x="92" y="22"/>
                    </a:lnTo>
                    <a:lnTo>
                      <a:pt x="92" y="26"/>
                    </a:lnTo>
                    <a:lnTo>
                      <a:pt x="93" y="30"/>
                    </a:lnTo>
                    <a:lnTo>
                      <a:pt x="93" y="34"/>
                    </a:lnTo>
                    <a:lnTo>
                      <a:pt x="94" y="38"/>
                    </a:lnTo>
                    <a:lnTo>
                      <a:pt x="96" y="42"/>
                    </a:lnTo>
                    <a:lnTo>
                      <a:pt x="96" y="46"/>
                    </a:lnTo>
                    <a:lnTo>
                      <a:pt x="97" y="50"/>
                    </a:lnTo>
                    <a:lnTo>
                      <a:pt x="97" y="53"/>
                    </a:lnTo>
                    <a:lnTo>
                      <a:pt x="110" y="53"/>
                    </a:lnTo>
                    <a:lnTo>
                      <a:pt x="108" y="38"/>
                    </a:lnTo>
                    <a:lnTo>
                      <a:pt x="107" y="31"/>
                    </a:lnTo>
                    <a:lnTo>
                      <a:pt x="107" y="30"/>
                    </a:lnTo>
                    <a:lnTo>
                      <a:pt x="108" y="33"/>
                    </a:lnTo>
                    <a:lnTo>
                      <a:pt x="111" y="39"/>
                    </a:lnTo>
                    <a:lnTo>
                      <a:pt x="115" y="45"/>
                    </a:lnTo>
                    <a:lnTo>
                      <a:pt x="123" y="49"/>
                    </a:lnTo>
                    <a:lnTo>
                      <a:pt x="133" y="50"/>
                    </a:lnTo>
                    <a:lnTo>
                      <a:pt x="134" y="0"/>
                    </a:lnTo>
                    <a:lnTo>
                      <a:pt x="138" y="26"/>
                    </a:lnTo>
                    <a:lnTo>
                      <a:pt x="146" y="125"/>
                    </a:lnTo>
                    <a:lnTo>
                      <a:pt x="144" y="126"/>
                    </a:lnTo>
                    <a:lnTo>
                      <a:pt x="142" y="129"/>
                    </a:lnTo>
                    <a:lnTo>
                      <a:pt x="140" y="132"/>
                    </a:lnTo>
                    <a:lnTo>
                      <a:pt x="139" y="133"/>
                    </a:lnTo>
                    <a:lnTo>
                      <a:pt x="125" y="134"/>
                    </a:lnTo>
                    <a:lnTo>
                      <a:pt x="125" y="129"/>
                    </a:lnTo>
                    <a:lnTo>
                      <a:pt x="124" y="122"/>
                    </a:lnTo>
                    <a:lnTo>
                      <a:pt x="123" y="115"/>
                    </a:lnTo>
                    <a:lnTo>
                      <a:pt x="121" y="107"/>
                    </a:lnTo>
                    <a:lnTo>
                      <a:pt x="120" y="99"/>
                    </a:lnTo>
                    <a:lnTo>
                      <a:pt x="118" y="91"/>
                    </a:lnTo>
                    <a:lnTo>
                      <a:pt x="117" y="83"/>
                    </a:lnTo>
                    <a:lnTo>
                      <a:pt x="116" y="74"/>
                    </a:lnTo>
                    <a:lnTo>
                      <a:pt x="116" y="66"/>
                    </a:lnTo>
                    <a:lnTo>
                      <a:pt x="116" y="58"/>
                    </a:lnTo>
                    <a:lnTo>
                      <a:pt x="117" y="50"/>
                    </a:lnTo>
                    <a:lnTo>
                      <a:pt x="118" y="43"/>
                    </a:lnTo>
                    <a:lnTo>
                      <a:pt x="120" y="37"/>
                    </a:lnTo>
                    <a:lnTo>
                      <a:pt x="124" y="31"/>
                    </a:lnTo>
                    <a:lnTo>
                      <a:pt x="128" y="26"/>
                    </a:lnTo>
                    <a:lnTo>
                      <a:pt x="134" y="22"/>
                    </a:lnTo>
                    <a:lnTo>
                      <a:pt x="140" y="18"/>
                    </a:lnTo>
                    <a:lnTo>
                      <a:pt x="147" y="16"/>
                    </a:lnTo>
                    <a:lnTo>
                      <a:pt x="155" y="14"/>
                    </a:lnTo>
                    <a:lnTo>
                      <a:pt x="163" y="13"/>
                    </a:lnTo>
                    <a:lnTo>
                      <a:pt x="170" y="13"/>
                    </a:lnTo>
                    <a:lnTo>
                      <a:pt x="178" y="14"/>
                    </a:lnTo>
                    <a:lnTo>
                      <a:pt x="185" y="15"/>
                    </a:lnTo>
                    <a:lnTo>
                      <a:pt x="192" y="16"/>
                    </a:lnTo>
                    <a:lnTo>
                      <a:pt x="192" y="21"/>
                    </a:lnTo>
                    <a:lnTo>
                      <a:pt x="193" y="26"/>
                    </a:lnTo>
                    <a:lnTo>
                      <a:pt x="193" y="30"/>
                    </a:lnTo>
                    <a:lnTo>
                      <a:pt x="194" y="35"/>
                    </a:lnTo>
                    <a:lnTo>
                      <a:pt x="194" y="40"/>
                    </a:lnTo>
                    <a:lnTo>
                      <a:pt x="194" y="45"/>
                    </a:lnTo>
                    <a:lnTo>
                      <a:pt x="193" y="49"/>
                    </a:lnTo>
                    <a:lnTo>
                      <a:pt x="192" y="53"/>
                    </a:lnTo>
                    <a:lnTo>
                      <a:pt x="184" y="54"/>
                    </a:lnTo>
                    <a:lnTo>
                      <a:pt x="174" y="56"/>
                    </a:lnTo>
                    <a:lnTo>
                      <a:pt x="164" y="58"/>
                    </a:lnTo>
                    <a:lnTo>
                      <a:pt x="154" y="59"/>
                    </a:lnTo>
                    <a:lnTo>
                      <a:pt x="144" y="58"/>
                    </a:lnTo>
                    <a:lnTo>
                      <a:pt x="137" y="56"/>
                    </a:lnTo>
                    <a:lnTo>
                      <a:pt x="131" y="50"/>
                    </a:lnTo>
                    <a:lnTo>
                      <a:pt x="129" y="4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79" name="Freeform 31"/>
              <p:cNvSpPr>
                <a:spLocks/>
              </p:cNvSpPr>
              <p:nvPr/>
            </p:nvSpPr>
            <p:spPr bwMode="auto">
              <a:xfrm>
                <a:off x="4554" y="3219"/>
                <a:ext cx="202" cy="120"/>
              </a:xfrm>
              <a:custGeom>
                <a:avLst/>
                <a:gdLst>
                  <a:gd name="T0" fmla="*/ 52 w 202"/>
                  <a:gd name="T1" fmla="*/ 60 h 120"/>
                  <a:gd name="T2" fmla="*/ 27 w 202"/>
                  <a:gd name="T3" fmla="*/ 38 h 120"/>
                  <a:gd name="T4" fmla="*/ 14 w 202"/>
                  <a:gd name="T5" fmla="*/ 8 h 120"/>
                  <a:gd name="T6" fmla="*/ 26 w 202"/>
                  <a:gd name="T7" fmla="*/ 0 h 120"/>
                  <a:gd name="T8" fmla="*/ 39 w 202"/>
                  <a:gd name="T9" fmla="*/ 4 h 120"/>
                  <a:gd name="T10" fmla="*/ 51 w 202"/>
                  <a:gd name="T11" fmla="*/ 9 h 120"/>
                  <a:gd name="T12" fmla="*/ 55 w 202"/>
                  <a:gd name="T13" fmla="*/ 37 h 120"/>
                  <a:gd name="T14" fmla="*/ 53 w 202"/>
                  <a:gd name="T15" fmla="*/ 61 h 120"/>
                  <a:gd name="T16" fmla="*/ 47 w 202"/>
                  <a:gd name="T17" fmla="*/ 82 h 120"/>
                  <a:gd name="T18" fmla="*/ 33 w 202"/>
                  <a:gd name="T19" fmla="*/ 100 h 120"/>
                  <a:gd name="T20" fmla="*/ 11 w 202"/>
                  <a:gd name="T21" fmla="*/ 115 h 120"/>
                  <a:gd name="T22" fmla="*/ 0 w 202"/>
                  <a:gd name="T23" fmla="*/ 112 h 120"/>
                  <a:gd name="T24" fmla="*/ 9 w 202"/>
                  <a:gd name="T25" fmla="*/ 92 h 120"/>
                  <a:gd name="T26" fmla="*/ 28 w 202"/>
                  <a:gd name="T27" fmla="*/ 73 h 120"/>
                  <a:gd name="T28" fmla="*/ 52 w 202"/>
                  <a:gd name="T29" fmla="*/ 57 h 120"/>
                  <a:gd name="T30" fmla="*/ 76 w 202"/>
                  <a:gd name="T31" fmla="*/ 43 h 120"/>
                  <a:gd name="T32" fmla="*/ 96 w 202"/>
                  <a:gd name="T33" fmla="*/ 30 h 120"/>
                  <a:gd name="T34" fmla="*/ 85 w 202"/>
                  <a:gd name="T35" fmla="*/ 39 h 120"/>
                  <a:gd name="T36" fmla="*/ 73 w 202"/>
                  <a:gd name="T37" fmla="*/ 49 h 120"/>
                  <a:gd name="T38" fmla="*/ 72 w 202"/>
                  <a:gd name="T39" fmla="*/ 50 h 120"/>
                  <a:gd name="T40" fmla="*/ 75 w 202"/>
                  <a:gd name="T41" fmla="*/ 48 h 120"/>
                  <a:gd name="T42" fmla="*/ 67 w 202"/>
                  <a:gd name="T43" fmla="*/ 62 h 120"/>
                  <a:gd name="T44" fmla="*/ 83 w 202"/>
                  <a:gd name="T45" fmla="*/ 53 h 120"/>
                  <a:gd name="T46" fmla="*/ 89 w 202"/>
                  <a:gd name="T47" fmla="*/ 40 h 120"/>
                  <a:gd name="T48" fmla="*/ 94 w 202"/>
                  <a:gd name="T49" fmla="*/ 30 h 120"/>
                  <a:gd name="T50" fmla="*/ 96 w 202"/>
                  <a:gd name="T51" fmla="*/ 44 h 120"/>
                  <a:gd name="T52" fmla="*/ 101 w 202"/>
                  <a:gd name="T53" fmla="*/ 49 h 120"/>
                  <a:gd name="T54" fmla="*/ 107 w 202"/>
                  <a:gd name="T55" fmla="*/ 39 h 120"/>
                  <a:gd name="T56" fmla="*/ 109 w 202"/>
                  <a:gd name="T57" fmla="*/ 51 h 120"/>
                  <a:gd name="T58" fmla="*/ 112 w 202"/>
                  <a:gd name="T59" fmla="*/ 49 h 120"/>
                  <a:gd name="T60" fmla="*/ 120 w 202"/>
                  <a:gd name="T61" fmla="*/ 43 h 120"/>
                  <a:gd name="T62" fmla="*/ 128 w 202"/>
                  <a:gd name="T63" fmla="*/ 36 h 120"/>
                  <a:gd name="T64" fmla="*/ 133 w 202"/>
                  <a:gd name="T65" fmla="*/ 44 h 120"/>
                  <a:gd name="T66" fmla="*/ 142 w 202"/>
                  <a:gd name="T67" fmla="*/ 41 h 120"/>
                  <a:gd name="T68" fmla="*/ 152 w 202"/>
                  <a:gd name="T69" fmla="*/ 54 h 120"/>
                  <a:gd name="T70" fmla="*/ 160 w 202"/>
                  <a:gd name="T71" fmla="*/ 50 h 120"/>
                  <a:gd name="T72" fmla="*/ 168 w 202"/>
                  <a:gd name="T73" fmla="*/ 42 h 120"/>
                  <a:gd name="T74" fmla="*/ 165 w 202"/>
                  <a:gd name="T75" fmla="*/ 37 h 120"/>
                  <a:gd name="T76" fmla="*/ 165 w 202"/>
                  <a:gd name="T77" fmla="*/ 43 h 120"/>
                  <a:gd name="T78" fmla="*/ 165 w 202"/>
                  <a:gd name="T79" fmla="*/ 51 h 120"/>
                  <a:gd name="T80" fmla="*/ 169 w 202"/>
                  <a:gd name="T81" fmla="*/ 57 h 120"/>
                  <a:gd name="T82" fmla="*/ 182 w 202"/>
                  <a:gd name="T83" fmla="*/ 57 h 120"/>
                  <a:gd name="T84" fmla="*/ 183 w 202"/>
                  <a:gd name="T85" fmla="*/ 47 h 120"/>
                  <a:gd name="T86" fmla="*/ 182 w 202"/>
                  <a:gd name="T87" fmla="*/ 38 h 120"/>
                  <a:gd name="T88" fmla="*/ 184 w 202"/>
                  <a:gd name="T89" fmla="*/ 32 h 120"/>
                  <a:gd name="T90" fmla="*/ 194 w 202"/>
                  <a:gd name="T91" fmla="*/ 38 h 120"/>
                  <a:gd name="T92" fmla="*/ 200 w 202"/>
                  <a:gd name="T93" fmla="*/ 48 h 120"/>
                  <a:gd name="T94" fmla="*/ 191 w 202"/>
                  <a:gd name="T95" fmla="*/ 51 h 120"/>
                  <a:gd name="T96" fmla="*/ 186 w 202"/>
                  <a:gd name="T97" fmla="*/ 48 h 12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02"/>
                  <a:gd name="T148" fmla="*/ 0 h 120"/>
                  <a:gd name="T149" fmla="*/ 202 w 202"/>
                  <a:gd name="T150" fmla="*/ 120 h 12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02" h="120">
                    <a:moveTo>
                      <a:pt x="60" y="62"/>
                    </a:moveTo>
                    <a:lnTo>
                      <a:pt x="60" y="62"/>
                    </a:lnTo>
                    <a:lnTo>
                      <a:pt x="52" y="60"/>
                    </a:lnTo>
                    <a:lnTo>
                      <a:pt x="43" y="55"/>
                    </a:lnTo>
                    <a:lnTo>
                      <a:pt x="34" y="47"/>
                    </a:lnTo>
                    <a:lnTo>
                      <a:pt x="27" y="38"/>
                    </a:lnTo>
                    <a:lnTo>
                      <a:pt x="21" y="28"/>
                    </a:lnTo>
                    <a:lnTo>
                      <a:pt x="16" y="17"/>
                    </a:lnTo>
                    <a:lnTo>
                      <a:pt x="14" y="8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30" y="1"/>
                    </a:lnTo>
                    <a:lnTo>
                      <a:pt x="35" y="2"/>
                    </a:lnTo>
                    <a:lnTo>
                      <a:pt x="39" y="4"/>
                    </a:lnTo>
                    <a:lnTo>
                      <a:pt x="43" y="5"/>
                    </a:lnTo>
                    <a:lnTo>
                      <a:pt x="47" y="7"/>
                    </a:lnTo>
                    <a:lnTo>
                      <a:pt x="51" y="9"/>
                    </a:lnTo>
                    <a:lnTo>
                      <a:pt x="52" y="19"/>
                    </a:lnTo>
                    <a:lnTo>
                      <a:pt x="53" y="28"/>
                    </a:lnTo>
                    <a:lnTo>
                      <a:pt x="55" y="37"/>
                    </a:lnTo>
                    <a:lnTo>
                      <a:pt x="55" y="45"/>
                    </a:lnTo>
                    <a:lnTo>
                      <a:pt x="55" y="53"/>
                    </a:lnTo>
                    <a:lnTo>
                      <a:pt x="53" y="61"/>
                    </a:lnTo>
                    <a:lnTo>
                      <a:pt x="52" y="69"/>
                    </a:lnTo>
                    <a:lnTo>
                      <a:pt x="50" y="76"/>
                    </a:lnTo>
                    <a:lnTo>
                      <a:pt x="47" y="82"/>
                    </a:lnTo>
                    <a:lnTo>
                      <a:pt x="44" y="89"/>
                    </a:lnTo>
                    <a:lnTo>
                      <a:pt x="39" y="95"/>
                    </a:lnTo>
                    <a:lnTo>
                      <a:pt x="33" y="100"/>
                    </a:lnTo>
                    <a:lnTo>
                      <a:pt x="27" y="106"/>
                    </a:lnTo>
                    <a:lnTo>
                      <a:pt x="19" y="111"/>
                    </a:lnTo>
                    <a:lnTo>
                      <a:pt x="11" y="115"/>
                    </a:lnTo>
                    <a:lnTo>
                      <a:pt x="2" y="119"/>
                    </a:lnTo>
                    <a:lnTo>
                      <a:pt x="0" y="119"/>
                    </a:lnTo>
                    <a:lnTo>
                      <a:pt x="0" y="112"/>
                    </a:lnTo>
                    <a:lnTo>
                      <a:pt x="2" y="105"/>
                    </a:lnTo>
                    <a:lnTo>
                      <a:pt x="5" y="98"/>
                    </a:lnTo>
                    <a:lnTo>
                      <a:pt x="9" y="92"/>
                    </a:lnTo>
                    <a:lnTo>
                      <a:pt x="15" y="85"/>
                    </a:lnTo>
                    <a:lnTo>
                      <a:pt x="21" y="80"/>
                    </a:lnTo>
                    <a:lnTo>
                      <a:pt x="28" y="73"/>
                    </a:lnTo>
                    <a:lnTo>
                      <a:pt x="36" y="68"/>
                    </a:lnTo>
                    <a:lnTo>
                      <a:pt x="44" y="62"/>
                    </a:lnTo>
                    <a:lnTo>
                      <a:pt x="52" y="57"/>
                    </a:lnTo>
                    <a:lnTo>
                      <a:pt x="60" y="53"/>
                    </a:lnTo>
                    <a:lnTo>
                      <a:pt x="68" y="47"/>
                    </a:lnTo>
                    <a:lnTo>
                      <a:pt x="76" y="43"/>
                    </a:lnTo>
                    <a:lnTo>
                      <a:pt x="83" y="38"/>
                    </a:lnTo>
                    <a:lnTo>
                      <a:pt x="90" y="34"/>
                    </a:lnTo>
                    <a:lnTo>
                      <a:pt x="96" y="30"/>
                    </a:lnTo>
                    <a:lnTo>
                      <a:pt x="92" y="32"/>
                    </a:lnTo>
                    <a:lnTo>
                      <a:pt x="89" y="36"/>
                    </a:lnTo>
                    <a:lnTo>
                      <a:pt x="85" y="39"/>
                    </a:lnTo>
                    <a:lnTo>
                      <a:pt x="80" y="42"/>
                    </a:lnTo>
                    <a:lnTo>
                      <a:pt x="77" y="45"/>
                    </a:lnTo>
                    <a:lnTo>
                      <a:pt x="73" y="49"/>
                    </a:lnTo>
                    <a:lnTo>
                      <a:pt x="70" y="52"/>
                    </a:lnTo>
                    <a:lnTo>
                      <a:pt x="66" y="55"/>
                    </a:lnTo>
                    <a:lnTo>
                      <a:pt x="72" y="50"/>
                    </a:lnTo>
                    <a:lnTo>
                      <a:pt x="76" y="47"/>
                    </a:lnTo>
                    <a:lnTo>
                      <a:pt x="77" y="46"/>
                    </a:lnTo>
                    <a:lnTo>
                      <a:pt x="75" y="48"/>
                    </a:lnTo>
                    <a:lnTo>
                      <a:pt x="73" y="52"/>
                    </a:lnTo>
                    <a:lnTo>
                      <a:pt x="70" y="57"/>
                    </a:lnTo>
                    <a:lnTo>
                      <a:pt x="67" y="62"/>
                    </a:lnTo>
                    <a:lnTo>
                      <a:pt x="78" y="61"/>
                    </a:lnTo>
                    <a:lnTo>
                      <a:pt x="81" y="57"/>
                    </a:lnTo>
                    <a:lnTo>
                      <a:pt x="83" y="53"/>
                    </a:lnTo>
                    <a:lnTo>
                      <a:pt x="85" y="49"/>
                    </a:lnTo>
                    <a:lnTo>
                      <a:pt x="87" y="44"/>
                    </a:lnTo>
                    <a:lnTo>
                      <a:pt x="89" y="40"/>
                    </a:lnTo>
                    <a:lnTo>
                      <a:pt x="90" y="36"/>
                    </a:lnTo>
                    <a:lnTo>
                      <a:pt x="92" y="32"/>
                    </a:lnTo>
                    <a:lnTo>
                      <a:pt x="94" y="30"/>
                    </a:lnTo>
                    <a:lnTo>
                      <a:pt x="97" y="53"/>
                    </a:lnTo>
                    <a:lnTo>
                      <a:pt x="96" y="45"/>
                    </a:lnTo>
                    <a:lnTo>
                      <a:pt x="96" y="44"/>
                    </a:lnTo>
                    <a:lnTo>
                      <a:pt x="98" y="47"/>
                    </a:lnTo>
                    <a:lnTo>
                      <a:pt x="100" y="53"/>
                    </a:lnTo>
                    <a:lnTo>
                      <a:pt x="101" y="49"/>
                    </a:lnTo>
                    <a:lnTo>
                      <a:pt x="104" y="46"/>
                    </a:lnTo>
                    <a:lnTo>
                      <a:pt x="105" y="42"/>
                    </a:lnTo>
                    <a:lnTo>
                      <a:pt x="107" y="39"/>
                    </a:lnTo>
                    <a:lnTo>
                      <a:pt x="108" y="43"/>
                    </a:lnTo>
                    <a:lnTo>
                      <a:pt x="109" y="47"/>
                    </a:lnTo>
                    <a:lnTo>
                      <a:pt x="109" y="51"/>
                    </a:lnTo>
                    <a:lnTo>
                      <a:pt x="110" y="54"/>
                    </a:lnTo>
                    <a:lnTo>
                      <a:pt x="110" y="51"/>
                    </a:lnTo>
                    <a:lnTo>
                      <a:pt x="112" y="49"/>
                    </a:lnTo>
                    <a:lnTo>
                      <a:pt x="114" y="47"/>
                    </a:lnTo>
                    <a:lnTo>
                      <a:pt x="117" y="44"/>
                    </a:lnTo>
                    <a:lnTo>
                      <a:pt x="120" y="43"/>
                    </a:lnTo>
                    <a:lnTo>
                      <a:pt x="123" y="40"/>
                    </a:lnTo>
                    <a:lnTo>
                      <a:pt x="125" y="39"/>
                    </a:lnTo>
                    <a:lnTo>
                      <a:pt x="128" y="36"/>
                    </a:lnTo>
                    <a:lnTo>
                      <a:pt x="129" y="51"/>
                    </a:lnTo>
                    <a:lnTo>
                      <a:pt x="131" y="49"/>
                    </a:lnTo>
                    <a:lnTo>
                      <a:pt x="133" y="44"/>
                    </a:lnTo>
                    <a:lnTo>
                      <a:pt x="136" y="42"/>
                    </a:lnTo>
                    <a:lnTo>
                      <a:pt x="138" y="39"/>
                    </a:lnTo>
                    <a:lnTo>
                      <a:pt x="142" y="41"/>
                    </a:lnTo>
                    <a:lnTo>
                      <a:pt x="147" y="45"/>
                    </a:lnTo>
                    <a:lnTo>
                      <a:pt x="150" y="50"/>
                    </a:lnTo>
                    <a:lnTo>
                      <a:pt x="152" y="54"/>
                    </a:lnTo>
                    <a:lnTo>
                      <a:pt x="154" y="54"/>
                    </a:lnTo>
                    <a:lnTo>
                      <a:pt x="157" y="52"/>
                    </a:lnTo>
                    <a:lnTo>
                      <a:pt x="160" y="50"/>
                    </a:lnTo>
                    <a:lnTo>
                      <a:pt x="163" y="47"/>
                    </a:lnTo>
                    <a:lnTo>
                      <a:pt x="166" y="44"/>
                    </a:lnTo>
                    <a:lnTo>
                      <a:pt x="168" y="42"/>
                    </a:lnTo>
                    <a:lnTo>
                      <a:pt x="169" y="39"/>
                    </a:lnTo>
                    <a:lnTo>
                      <a:pt x="167" y="37"/>
                    </a:lnTo>
                    <a:lnTo>
                      <a:pt x="165" y="37"/>
                    </a:lnTo>
                    <a:lnTo>
                      <a:pt x="165" y="38"/>
                    </a:lnTo>
                    <a:lnTo>
                      <a:pt x="165" y="40"/>
                    </a:lnTo>
                    <a:lnTo>
                      <a:pt x="165" y="43"/>
                    </a:lnTo>
                    <a:lnTo>
                      <a:pt x="165" y="46"/>
                    </a:lnTo>
                    <a:lnTo>
                      <a:pt x="165" y="49"/>
                    </a:lnTo>
                    <a:lnTo>
                      <a:pt x="165" y="51"/>
                    </a:lnTo>
                    <a:lnTo>
                      <a:pt x="166" y="54"/>
                    </a:lnTo>
                    <a:lnTo>
                      <a:pt x="166" y="57"/>
                    </a:lnTo>
                    <a:lnTo>
                      <a:pt x="169" y="57"/>
                    </a:lnTo>
                    <a:lnTo>
                      <a:pt x="173" y="57"/>
                    </a:lnTo>
                    <a:lnTo>
                      <a:pt x="178" y="57"/>
                    </a:lnTo>
                    <a:lnTo>
                      <a:pt x="182" y="57"/>
                    </a:lnTo>
                    <a:lnTo>
                      <a:pt x="182" y="54"/>
                    </a:lnTo>
                    <a:lnTo>
                      <a:pt x="183" y="51"/>
                    </a:lnTo>
                    <a:lnTo>
                      <a:pt x="183" y="47"/>
                    </a:lnTo>
                    <a:lnTo>
                      <a:pt x="182" y="44"/>
                    </a:lnTo>
                    <a:lnTo>
                      <a:pt x="182" y="41"/>
                    </a:lnTo>
                    <a:lnTo>
                      <a:pt x="182" y="38"/>
                    </a:lnTo>
                    <a:lnTo>
                      <a:pt x="181" y="35"/>
                    </a:lnTo>
                    <a:lnTo>
                      <a:pt x="181" y="32"/>
                    </a:lnTo>
                    <a:lnTo>
                      <a:pt x="184" y="32"/>
                    </a:lnTo>
                    <a:lnTo>
                      <a:pt x="188" y="34"/>
                    </a:lnTo>
                    <a:lnTo>
                      <a:pt x="191" y="36"/>
                    </a:lnTo>
                    <a:lnTo>
                      <a:pt x="194" y="38"/>
                    </a:lnTo>
                    <a:lnTo>
                      <a:pt x="196" y="41"/>
                    </a:lnTo>
                    <a:lnTo>
                      <a:pt x="199" y="44"/>
                    </a:lnTo>
                    <a:lnTo>
                      <a:pt x="200" y="48"/>
                    </a:lnTo>
                    <a:lnTo>
                      <a:pt x="201" y="51"/>
                    </a:lnTo>
                    <a:lnTo>
                      <a:pt x="192" y="53"/>
                    </a:lnTo>
                    <a:lnTo>
                      <a:pt x="191" y="51"/>
                    </a:lnTo>
                    <a:lnTo>
                      <a:pt x="189" y="49"/>
                    </a:lnTo>
                    <a:lnTo>
                      <a:pt x="188" y="48"/>
                    </a:lnTo>
                    <a:lnTo>
                      <a:pt x="186" y="48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80" name="Freeform 32"/>
              <p:cNvSpPr>
                <a:spLocks/>
              </p:cNvSpPr>
              <p:nvPr/>
            </p:nvSpPr>
            <p:spPr bwMode="auto">
              <a:xfrm>
                <a:off x="4777" y="3193"/>
                <a:ext cx="229" cy="74"/>
              </a:xfrm>
              <a:custGeom>
                <a:avLst/>
                <a:gdLst>
                  <a:gd name="T0" fmla="*/ 3 w 229"/>
                  <a:gd name="T1" fmla="*/ 0 h 74"/>
                  <a:gd name="T2" fmla="*/ 13 w 229"/>
                  <a:gd name="T3" fmla="*/ 1 h 74"/>
                  <a:gd name="T4" fmla="*/ 22 w 229"/>
                  <a:gd name="T5" fmla="*/ 4 h 74"/>
                  <a:gd name="T6" fmla="*/ 23 w 229"/>
                  <a:gd name="T7" fmla="*/ 18 h 74"/>
                  <a:gd name="T8" fmla="*/ 17 w 229"/>
                  <a:gd name="T9" fmla="*/ 34 h 74"/>
                  <a:gd name="T10" fmla="*/ 11 w 229"/>
                  <a:gd name="T11" fmla="*/ 51 h 74"/>
                  <a:gd name="T12" fmla="*/ 11 w 229"/>
                  <a:gd name="T13" fmla="*/ 73 h 74"/>
                  <a:gd name="T14" fmla="*/ 19 w 229"/>
                  <a:gd name="T15" fmla="*/ 61 h 74"/>
                  <a:gd name="T16" fmla="*/ 21 w 229"/>
                  <a:gd name="T17" fmla="*/ 56 h 74"/>
                  <a:gd name="T18" fmla="*/ 21 w 229"/>
                  <a:gd name="T19" fmla="*/ 68 h 74"/>
                  <a:gd name="T20" fmla="*/ 22 w 229"/>
                  <a:gd name="T21" fmla="*/ 53 h 74"/>
                  <a:gd name="T22" fmla="*/ 31 w 229"/>
                  <a:gd name="T23" fmla="*/ 46 h 74"/>
                  <a:gd name="T24" fmla="*/ 33 w 229"/>
                  <a:gd name="T25" fmla="*/ 54 h 74"/>
                  <a:gd name="T26" fmla="*/ 35 w 229"/>
                  <a:gd name="T27" fmla="*/ 61 h 74"/>
                  <a:gd name="T28" fmla="*/ 41 w 229"/>
                  <a:gd name="T29" fmla="*/ 59 h 74"/>
                  <a:gd name="T30" fmla="*/ 46 w 229"/>
                  <a:gd name="T31" fmla="*/ 62 h 74"/>
                  <a:gd name="T32" fmla="*/ 70 w 229"/>
                  <a:gd name="T33" fmla="*/ 49 h 74"/>
                  <a:gd name="T34" fmla="*/ 72 w 229"/>
                  <a:gd name="T35" fmla="*/ 30 h 74"/>
                  <a:gd name="T36" fmla="*/ 71 w 229"/>
                  <a:gd name="T37" fmla="*/ 11 h 74"/>
                  <a:gd name="T38" fmla="*/ 64 w 229"/>
                  <a:gd name="T39" fmla="*/ 15 h 74"/>
                  <a:gd name="T40" fmla="*/ 66 w 229"/>
                  <a:gd name="T41" fmla="*/ 34 h 74"/>
                  <a:gd name="T42" fmla="*/ 77 w 229"/>
                  <a:gd name="T43" fmla="*/ 36 h 74"/>
                  <a:gd name="T44" fmla="*/ 87 w 229"/>
                  <a:gd name="T45" fmla="*/ 32 h 74"/>
                  <a:gd name="T46" fmla="*/ 90 w 229"/>
                  <a:gd name="T47" fmla="*/ 72 h 74"/>
                  <a:gd name="T48" fmla="*/ 73 w 229"/>
                  <a:gd name="T49" fmla="*/ 66 h 74"/>
                  <a:gd name="T50" fmla="*/ 60 w 229"/>
                  <a:gd name="T51" fmla="*/ 56 h 74"/>
                  <a:gd name="T52" fmla="*/ 66 w 229"/>
                  <a:gd name="T53" fmla="*/ 53 h 74"/>
                  <a:gd name="T54" fmla="*/ 81 w 229"/>
                  <a:gd name="T55" fmla="*/ 54 h 74"/>
                  <a:gd name="T56" fmla="*/ 95 w 229"/>
                  <a:gd name="T57" fmla="*/ 54 h 74"/>
                  <a:gd name="T58" fmla="*/ 102 w 229"/>
                  <a:gd name="T59" fmla="*/ 43 h 74"/>
                  <a:gd name="T60" fmla="*/ 98 w 229"/>
                  <a:gd name="T61" fmla="*/ 44 h 74"/>
                  <a:gd name="T62" fmla="*/ 99 w 229"/>
                  <a:gd name="T63" fmla="*/ 53 h 74"/>
                  <a:gd name="T64" fmla="*/ 106 w 229"/>
                  <a:gd name="T65" fmla="*/ 53 h 74"/>
                  <a:gd name="T66" fmla="*/ 113 w 229"/>
                  <a:gd name="T67" fmla="*/ 51 h 74"/>
                  <a:gd name="T68" fmla="*/ 116 w 229"/>
                  <a:gd name="T69" fmla="*/ 48 h 74"/>
                  <a:gd name="T70" fmla="*/ 118 w 229"/>
                  <a:gd name="T71" fmla="*/ 64 h 74"/>
                  <a:gd name="T72" fmla="*/ 129 w 229"/>
                  <a:gd name="T73" fmla="*/ 65 h 74"/>
                  <a:gd name="T74" fmla="*/ 132 w 229"/>
                  <a:gd name="T75" fmla="*/ 51 h 74"/>
                  <a:gd name="T76" fmla="*/ 134 w 229"/>
                  <a:gd name="T77" fmla="*/ 53 h 74"/>
                  <a:gd name="T78" fmla="*/ 144 w 229"/>
                  <a:gd name="T79" fmla="*/ 66 h 74"/>
                  <a:gd name="T80" fmla="*/ 145 w 229"/>
                  <a:gd name="T81" fmla="*/ 57 h 74"/>
                  <a:gd name="T82" fmla="*/ 147 w 229"/>
                  <a:gd name="T83" fmla="*/ 47 h 74"/>
                  <a:gd name="T84" fmla="*/ 156 w 229"/>
                  <a:gd name="T85" fmla="*/ 39 h 74"/>
                  <a:gd name="T86" fmla="*/ 164 w 229"/>
                  <a:gd name="T87" fmla="*/ 41 h 74"/>
                  <a:gd name="T88" fmla="*/ 162 w 229"/>
                  <a:gd name="T89" fmla="*/ 53 h 74"/>
                  <a:gd name="T90" fmla="*/ 163 w 229"/>
                  <a:gd name="T91" fmla="*/ 54 h 74"/>
                  <a:gd name="T92" fmla="*/ 163 w 229"/>
                  <a:gd name="T93" fmla="*/ 50 h 74"/>
                  <a:gd name="T94" fmla="*/ 170 w 229"/>
                  <a:gd name="T95" fmla="*/ 57 h 74"/>
                  <a:gd name="T96" fmla="*/ 177 w 229"/>
                  <a:gd name="T97" fmla="*/ 62 h 74"/>
                  <a:gd name="T98" fmla="*/ 180 w 229"/>
                  <a:gd name="T99" fmla="*/ 60 h 74"/>
                  <a:gd name="T100" fmla="*/ 181 w 229"/>
                  <a:gd name="T101" fmla="*/ 53 h 74"/>
                  <a:gd name="T102" fmla="*/ 182 w 229"/>
                  <a:gd name="T103" fmla="*/ 46 h 74"/>
                  <a:gd name="T104" fmla="*/ 188 w 229"/>
                  <a:gd name="T105" fmla="*/ 45 h 74"/>
                  <a:gd name="T106" fmla="*/ 193 w 229"/>
                  <a:gd name="T107" fmla="*/ 50 h 74"/>
                  <a:gd name="T108" fmla="*/ 194 w 229"/>
                  <a:gd name="T109" fmla="*/ 43 h 74"/>
                  <a:gd name="T110" fmla="*/ 202 w 229"/>
                  <a:gd name="T111" fmla="*/ 36 h 74"/>
                  <a:gd name="T112" fmla="*/ 210 w 229"/>
                  <a:gd name="T113" fmla="*/ 46 h 74"/>
                  <a:gd name="T114" fmla="*/ 220 w 229"/>
                  <a:gd name="T115" fmla="*/ 49 h 7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29"/>
                  <a:gd name="T175" fmla="*/ 0 h 74"/>
                  <a:gd name="T176" fmla="*/ 229 w 229"/>
                  <a:gd name="T177" fmla="*/ 74 h 7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29" h="74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3" y="1"/>
                    </a:lnTo>
                    <a:lnTo>
                      <a:pt x="16" y="2"/>
                    </a:lnTo>
                    <a:lnTo>
                      <a:pt x="19" y="3"/>
                    </a:lnTo>
                    <a:lnTo>
                      <a:pt x="22" y="4"/>
                    </a:lnTo>
                    <a:lnTo>
                      <a:pt x="24" y="5"/>
                    </a:lnTo>
                    <a:lnTo>
                      <a:pt x="24" y="12"/>
                    </a:lnTo>
                    <a:lnTo>
                      <a:pt x="23" y="18"/>
                    </a:lnTo>
                    <a:lnTo>
                      <a:pt x="22" y="24"/>
                    </a:lnTo>
                    <a:lnTo>
                      <a:pt x="19" y="29"/>
                    </a:lnTo>
                    <a:lnTo>
                      <a:pt x="17" y="34"/>
                    </a:lnTo>
                    <a:lnTo>
                      <a:pt x="15" y="39"/>
                    </a:lnTo>
                    <a:lnTo>
                      <a:pt x="13" y="45"/>
                    </a:lnTo>
                    <a:lnTo>
                      <a:pt x="11" y="51"/>
                    </a:lnTo>
                    <a:lnTo>
                      <a:pt x="10" y="63"/>
                    </a:lnTo>
                    <a:lnTo>
                      <a:pt x="10" y="70"/>
                    </a:lnTo>
                    <a:lnTo>
                      <a:pt x="11" y="73"/>
                    </a:lnTo>
                    <a:lnTo>
                      <a:pt x="14" y="72"/>
                    </a:lnTo>
                    <a:lnTo>
                      <a:pt x="16" y="68"/>
                    </a:lnTo>
                    <a:lnTo>
                      <a:pt x="19" y="61"/>
                    </a:lnTo>
                    <a:lnTo>
                      <a:pt x="20" y="53"/>
                    </a:lnTo>
                    <a:lnTo>
                      <a:pt x="20" y="45"/>
                    </a:lnTo>
                    <a:lnTo>
                      <a:pt x="21" y="56"/>
                    </a:lnTo>
                    <a:lnTo>
                      <a:pt x="22" y="63"/>
                    </a:lnTo>
                    <a:lnTo>
                      <a:pt x="21" y="67"/>
                    </a:lnTo>
                    <a:lnTo>
                      <a:pt x="21" y="68"/>
                    </a:lnTo>
                    <a:lnTo>
                      <a:pt x="21" y="65"/>
                    </a:lnTo>
                    <a:lnTo>
                      <a:pt x="22" y="60"/>
                    </a:lnTo>
                    <a:lnTo>
                      <a:pt x="22" y="53"/>
                    </a:lnTo>
                    <a:lnTo>
                      <a:pt x="24" y="44"/>
                    </a:lnTo>
                    <a:lnTo>
                      <a:pt x="30" y="43"/>
                    </a:lnTo>
                    <a:lnTo>
                      <a:pt x="31" y="46"/>
                    </a:lnTo>
                    <a:lnTo>
                      <a:pt x="31" y="49"/>
                    </a:lnTo>
                    <a:lnTo>
                      <a:pt x="32" y="51"/>
                    </a:lnTo>
                    <a:lnTo>
                      <a:pt x="33" y="54"/>
                    </a:lnTo>
                    <a:lnTo>
                      <a:pt x="34" y="57"/>
                    </a:lnTo>
                    <a:lnTo>
                      <a:pt x="34" y="59"/>
                    </a:lnTo>
                    <a:lnTo>
                      <a:pt x="35" y="61"/>
                    </a:lnTo>
                    <a:lnTo>
                      <a:pt x="35" y="63"/>
                    </a:lnTo>
                    <a:lnTo>
                      <a:pt x="38" y="62"/>
                    </a:lnTo>
                    <a:lnTo>
                      <a:pt x="41" y="59"/>
                    </a:lnTo>
                    <a:lnTo>
                      <a:pt x="43" y="56"/>
                    </a:lnTo>
                    <a:lnTo>
                      <a:pt x="46" y="52"/>
                    </a:lnTo>
                    <a:lnTo>
                      <a:pt x="46" y="62"/>
                    </a:lnTo>
                    <a:lnTo>
                      <a:pt x="67" y="60"/>
                    </a:lnTo>
                    <a:lnTo>
                      <a:pt x="69" y="55"/>
                    </a:lnTo>
                    <a:lnTo>
                      <a:pt x="70" y="49"/>
                    </a:lnTo>
                    <a:lnTo>
                      <a:pt x="71" y="43"/>
                    </a:lnTo>
                    <a:lnTo>
                      <a:pt x="72" y="36"/>
                    </a:lnTo>
                    <a:lnTo>
                      <a:pt x="72" y="30"/>
                    </a:lnTo>
                    <a:lnTo>
                      <a:pt x="72" y="24"/>
                    </a:lnTo>
                    <a:lnTo>
                      <a:pt x="72" y="17"/>
                    </a:lnTo>
                    <a:lnTo>
                      <a:pt x="71" y="11"/>
                    </a:lnTo>
                    <a:lnTo>
                      <a:pt x="68" y="12"/>
                    </a:lnTo>
                    <a:lnTo>
                      <a:pt x="66" y="13"/>
                    </a:lnTo>
                    <a:lnTo>
                      <a:pt x="64" y="15"/>
                    </a:lnTo>
                    <a:lnTo>
                      <a:pt x="62" y="16"/>
                    </a:lnTo>
                    <a:lnTo>
                      <a:pt x="63" y="32"/>
                    </a:lnTo>
                    <a:lnTo>
                      <a:pt x="66" y="34"/>
                    </a:lnTo>
                    <a:lnTo>
                      <a:pt x="70" y="35"/>
                    </a:lnTo>
                    <a:lnTo>
                      <a:pt x="73" y="36"/>
                    </a:lnTo>
                    <a:lnTo>
                      <a:pt x="77" y="36"/>
                    </a:lnTo>
                    <a:lnTo>
                      <a:pt x="81" y="35"/>
                    </a:lnTo>
                    <a:lnTo>
                      <a:pt x="84" y="34"/>
                    </a:lnTo>
                    <a:lnTo>
                      <a:pt x="87" y="32"/>
                    </a:lnTo>
                    <a:lnTo>
                      <a:pt x="89" y="28"/>
                    </a:lnTo>
                    <a:lnTo>
                      <a:pt x="94" y="72"/>
                    </a:lnTo>
                    <a:lnTo>
                      <a:pt x="90" y="72"/>
                    </a:lnTo>
                    <a:lnTo>
                      <a:pt x="84" y="71"/>
                    </a:lnTo>
                    <a:lnTo>
                      <a:pt x="79" y="69"/>
                    </a:lnTo>
                    <a:lnTo>
                      <a:pt x="73" y="66"/>
                    </a:lnTo>
                    <a:lnTo>
                      <a:pt x="68" y="63"/>
                    </a:lnTo>
                    <a:lnTo>
                      <a:pt x="64" y="60"/>
                    </a:lnTo>
                    <a:lnTo>
                      <a:pt x="60" y="56"/>
                    </a:lnTo>
                    <a:lnTo>
                      <a:pt x="57" y="53"/>
                    </a:lnTo>
                    <a:lnTo>
                      <a:pt x="61" y="53"/>
                    </a:lnTo>
                    <a:lnTo>
                      <a:pt x="66" y="53"/>
                    </a:lnTo>
                    <a:lnTo>
                      <a:pt x="71" y="53"/>
                    </a:lnTo>
                    <a:lnTo>
                      <a:pt x="76" y="53"/>
                    </a:lnTo>
                    <a:lnTo>
                      <a:pt x="81" y="54"/>
                    </a:lnTo>
                    <a:lnTo>
                      <a:pt x="86" y="54"/>
                    </a:lnTo>
                    <a:lnTo>
                      <a:pt x="90" y="54"/>
                    </a:lnTo>
                    <a:lnTo>
                      <a:pt x="95" y="54"/>
                    </a:lnTo>
                    <a:lnTo>
                      <a:pt x="96" y="68"/>
                    </a:lnTo>
                    <a:lnTo>
                      <a:pt x="104" y="66"/>
                    </a:lnTo>
                    <a:lnTo>
                      <a:pt x="102" y="43"/>
                    </a:lnTo>
                    <a:lnTo>
                      <a:pt x="100" y="43"/>
                    </a:lnTo>
                    <a:lnTo>
                      <a:pt x="99" y="43"/>
                    </a:lnTo>
                    <a:lnTo>
                      <a:pt x="98" y="44"/>
                    </a:lnTo>
                    <a:lnTo>
                      <a:pt x="97" y="44"/>
                    </a:lnTo>
                    <a:lnTo>
                      <a:pt x="98" y="53"/>
                    </a:lnTo>
                    <a:lnTo>
                      <a:pt x="99" y="53"/>
                    </a:lnTo>
                    <a:lnTo>
                      <a:pt x="102" y="53"/>
                    </a:lnTo>
                    <a:lnTo>
                      <a:pt x="104" y="53"/>
                    </a:lnTo>
                    <a:lnTo>
                      <a:pt x="106" y="53"/>
                    </a:lnTo>
                    <a:lnTo>
                      <a:pt x="108" y="53"/>
                    </a:lnTo>
                    <a:lnTo>
                      <a:pt x="110" y="52"/>
                    </a:lnTo>
                    <a:lnTo>
                      <a:pt x="113" y="51"/>
                    </a:lnTo>
                    <a:lnTo>
                      <a:pt x="115" y="51"/>
                    </a:lnTo>
                    <a:lnTo>
                      <a:pt x="115" y="50"/>
                    </a:lnTo>
                    <a:lnTo>
                      <a:pt x="116" y="48"/>
                    </a:lnTo>
                    <a:lnTo>
                      <a:pt x="116" y="46"/>
                    </a:lnTo>
                    <a:lnTo>
                      <a:pt x="116" y="44"/>
                    </a:lnTo>
                    <a:lnTo>
                      <a:pt x="118" y="64"/>
                    </a:lnTo>
                    <a:lnTo>
                      <a:pt x="121" y="65"/>
                    </a:lnTo>
                    <a:lnTo>
                      <a:pt x="125" y="65"/>
                    </a:lnTo>
                    <a:lnTo>
                      <a:pt x="129" y="65"/>
                    </a:lnTo>
                    <a:lnTo>
                      <a:pt x="133" y="64"/>
                    </a:lnTo>
                    <a:lnTo>
                      <a:pt x="132" y="56"/>
                    </a:lnTo>
                    <a:lnTo>
                      <a:pt x="132" y="51"/>
                    </a:lnTo>
                    <a:lnTo>
                      <a:pt x="132" y="50"/>
                    </a:lnTo>
                    <a:lnTo>
                      <a:pt x="133" y="50"/>
                    </a:lnTo>
                    <a:lnTo>
                      <a:pt x="134" y="53"/>
                    </a:lnTo>
                    <a:lnTo>
                      <a:pt x="136" y="57"/>
                    </a:lnTo>
                    <a:lnTo>
                      <a:pt x="140" y="62"/>
                    </a:lnTo>
                    <a:lnTo>
                      <a:pt x="144" y="66"/>
                    </a:lnTo>
                    <a:lnTo>
                      <a:pt x="145" y="63"/>
                    </a:lnTo>
                    <a:lnTo>
                      <a:pt x="145" y="60"/>
                    </a:lnTo>
                    <a:lnTo>
                      <a:pt x="145" y="57"/>
                    </a:lnTo>
                    <a:lnTo>
                      <a:pt x="146" y="54"/>
                    </a:lnTo>
                    <a:lnTo>
                      <a:pt x="147" y="50"/>
                    </a:lnTo>
                    <a:lnTo>
                      <a:pt x="147" y="47"/>
                    </a:lnTo>
                    <a:lnTo>
                      <a:pt x="147" y="43"/>
                    </a:lnTo>
                    <a:lnTo>
                      <a:pt x="147" y="40"/>
                    </a:lnTo>
                    <a:lnTo>
                      <a:pt x="156" y="39"/>
                    </a:lnTo>
                    <a:lnTo>
                      <a:pt x="161" y="39"/>
                    </a:lnTo>
                    <a:lnTo>
                      <a:pt x="163" y="39"/>
                    </a:lnTo>
                    <a:lnTo>
                      <a:pt x="164" y="41"/>
                    </a:lnTo>
                    <a:lnTo>
                      <a:pt x="163" y="43"/>
                    </a:lnTo>
                    <a:lnTo>
                      <a:pt x="163" y="47"/>
                    </a:lnTo>
                    <a:lnTo>
                      <a:pt x="162" y="53"/>
                    </a:lnTo>
                    <a:lnTo>
                      <a:pt x="162" y="60"/>
                    </a:lnTo>
                    <a:lnTo>
                      <a:pt x="163" y="58"/>
                    </a:lnTo>
                    <a:lnTo>
                      <a:pt x="163" y="54"/>
                    </a:lnTo>
                    <a:lnTo>
                      <a:pt x="163" y="49"/>
                    </a:lnTo>
                    <a:lnTo>
                      <a:pt x="162" y="47"/>
                    </a:lnTo>
                    <a:lnTo>
                      <a:pt x="163" y="50"/>
                    </a:lnTo>
                    <a:lnTo>
                      <a:pt x="165" y="53"/>
                    </a:lnTo>
                    <a:lnTo>
                      <a:pt x="167" y="55"/>
                    </a:lnTo>
                    <a:lnTo>
                      <a:pt x="170" y="57"/>
                    </a:lnTo>
                    <a:lnTo>
                      <a:pt x="172" y="59"/>
                    </a:lnTo>
                    <a:lnTo>
                      <a:pt x="175" y="61"/>
                    </a:lnTo>
                    <a:lnTo>
                      <a:pt x="177" y="62"/>
                    </a:lnTo>
                    <a:lnTo>
                      <a:pt x="180" y="64"/>
                    </a:lnTo>
                    <a:lnTo>
                      <a:pt x="180" y="61"/>
                    </a:lnTo>
                    <a:lnTo>
                      <a:pt x="180" y="60"/>
                    </a:lnTo>
                    <a:lnTo>
                      <a:pt x="181" y="57"/>
                    </a:lnTo>
                    <a:lnTo>
                      <a:pt x="181" y="55"/>
                    </a:lnTo>
                    <a:lnTo>
                      <a:pt x="181" y="53"/>
                    </a:lnTo>
                    <a:lnTo>
                      <a:pt x="182" y="50"/>
                    </a:lnTo>
                    <a:lnTo>
                      <a:pt x="182" y="49"/>
                    </a:lnTo>
                    <a:lnTo>
                      <a:pt x="182" y="46"/>
                    </a:lnTo>
                    <a:lnTo>
                      <a:pt x="183" y="46"/>
                    </a:lnTo>
                    <a:lnTo>
                      <a:pt x="186" y="45"/>
                    </a:lnTo>
                    <a:lnTo>
                      <a:pt x="188" y="45"/>
                    </a:lnTo>
                    <a:lnTo>
                      <a:pt x="190" y="45"/>
                    </a:lnTo>
                    <a:lnTo>
                      <a:pt x="192" y="49"/>
                    </a:lnTo>
                    <a:lnTo>
                      <a:pt x="193" y="50"/>
                    </a:lnTo>
                    <a:lnTo>
                      <a:pt x="193" y="49"/>
                    </a:lnTo>
                    <a:lnTo>
                      <a:pt x="193" y="45"/>
                    </a:lnTo>
                    <a:lnTo>
                      <a:pt x="194" y="43"/>
                    </a:lnTo>
                    <a:lnTo>
                      <a:pt x="197" y="40"/>
                    </a:lnTo>
                    <a:lnTo>
                      <a:pt x="200" y="38"/>
                    </a:lnTo>
                    <a:lnTo>
                      <a:pt x="202" y="36"/>
                    </a:lnTo>
                    <a:lnTo>
                      <a:pt x="205" y="39"/>
                    </a:lnTo>
                    <a:lnTo>
                      <a:pt x="207" y="42"/>
                    </a:lnTo>
                    <a:lnTo>
                      <a:pt x="210" y="46"/>
                    </a:lnTo>
                    <a:lnTo>
                      <a:pt x="212" y="49"/>
                    </a:lnTo>
                    <a:lnTo>
                      <a:pt x="215" y="49"/>
                    </a:lnTo>
                    <a:lnTo>
                      <a:pt x="220" y="49"/>
                    </a:lnTo>
                    <a:lnTo>
                      <a:pt x="224" y="49"/>
                    </a:lnTo>
                    <a:lnTo>
                      <a:pt x="228" y="49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" name="Rectangle 33"/>
              <p:cNvSpPr>
                <a:spLocks noChangeArrowheads="1"/>
              </p:cNvSpPr>
              <p:nvPr/>
            </p:nvSpPr>
            <p:spPr bwMode="auto">
              <a:xfrm rot="21360000">
                <a:off x="3625" y="1505"/>
                <a:ext cx="1349" cy="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defRPr/>
                </a:pPr>
                <a:r>
                  <a:rPr lang="en-US" sz="2000" b="0" dirty="0">
                    <a:latin typeface="+mj-lt"/>
                  </a:rPr>
                  <a:t>Service Contract</a:t>
                </a:r>
              </a:p>
              <a:p>
                <a:pPr>
                  <a:defRPr/>
                </a:pPr>
                <a:r>
                  <a:rPr lang="en-US" sz="2000" b="0" dirty="0">
                    <a:latin typeface="+mj-lt"/>
                  </a:rPr>
                  <a:t>#223</a:t>
                </a:r>
              </a:p>
              <a:p>
                <a:pPr>
                  <a:defRPr/>
                </a:pPr>
                <a:r>
                  <a:rPr lang="en-US" sz="2000" b="0" dirty="0">
                    <a:latin typeface="+mj-lt"/>
                  </a:rPr>
                  <a:t>1/1/10- 12/31/10</a:t>
                </a:r>
              </a:p>
            </p:txBody>
          </p:sp>
        </p:grpSp>
        <p:grpSp>
          <p:nvGrpSpPr>
            <p:cNvPr id="38918" name="Group 35"/>
            <p:cNvGrpSpPr>
              <a:grpSpLocks/>
            </p:cNvGrpSpPr>
            <p:nvPr/>
          </p:nvGrpSpPr>
          <p:grpSpPr bwMode="auto">
            <a:xfrm>
              <a:off x="539750" y="1839913"/>
              <a:ext cx="2971800" cy="3581400"/>
              <a:chOff x="466" y="997"/>
              <a:chExt cx="1872" cy="2256"/>
            </a:xfrm>
          </p:grpSpPr>
          <p:sp>
            <p:nvSpPr>
              <p:cNvPr id="38924" name="Freeform 36"/>
              <p:cNvSpPr>
                <a:spLocks/>
              </p:cNvSpPr>
              <p:nvPr/>
            </p:nvSpPr>
            <p:spPr bwMode="auto">
              <a:xfrm>
                <a:off x="558" y="1091"/>
                <a:ext cx="1774" cy="2156"/>
              </a:xfrm>
              <a:custGeom>
                <a:avLst/>
                <a:gdLst>
                  <a:gd name="T0" fmla="*/ 0 w 1774"/>
                  <a:gd name="T1" fmla="*/ 140 h 2156"/>
                  <a:gd name="T2" fmla="*/ 1597 w 1774"/>
                  <a:gd name="T3" fmla="*/ 0 h 2156"/>
                  <a:gd name="T4" fmla="*/ 1773 w 1774"/>
                  <a:gd name="T5" fmla="*/ 2015 h 2156"/>
                  <a:gd name="T6" fmla="*/ 176 w 1774"/>
                  <a:gd name="T7" fmla="*/ 2155 h 2156"/>
                  <a:gd name="T8" fmla="*/ 0 w 1774"/>
                  <a:gd name="T9" fmla="*/ 140 h 2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74"/>
                  <a:gd name="T16" fmla="*/ 0 h 2156"/>
                  <a:gd name="T17" fmla="*/ 1774 w 1774"/>
                  <a:gd name="T18" fmla="*/ 2156 h 2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74" h="2156">
                    <a:moveTo>
                      <a:pt x="0" y="140"/>
                    </a:moveTo>
                    <a:lnTo>
                      <a:pt x="1597" y="0"/>
                    </a:lnTo>
                    <a:lnTo>
                      <a:pt x="1773" y="2015"/>
                    </a:lnTo>
                    <a:lnTo>
                      <a:pt x="176" y="2155"/>
                    </a:lnTo>
                    <a:lnTo>
                      <a:pt x="0" y="140"/>
                    </a:lnTo>
                  </a:path>
                </a:pathLst>
              </a:custGeom>
              <a:solidFill>
                <a:srgbClr val="B2B2B2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25" name="Freeform 37"/>
              <p:cNvSpPr>
                <a:spLocks/>
              </p:cNvSpPr>
              <p:nvPr/>
            </p:nvSpPr>
            <p:spPr bwMode="auto">
              <a:xfrm>
                <a:off x="558" y="1091"/>
                <a:ext cx="1780" cy="2162"/>
              </a:xfrm>
              <a:custGeom>
                <a:avLst/>
                <a:gdLst>
                  <a:gd name="T0" fmla="*/ 0 w 1780"/>
                  <a:gd name="T1" fmla="*/ 140 h 2162"/>
                  <a:gd name="T2" fmla="*/ 1602 w 1780"/>
                  <a:gd name="T3" fmla="*/ 0 h 2162"/>
                  <a:gd name="T4" fmla="*/ 1779 w 1780"/>
                  <a:gd name="T5" fmla="*/ 2021 h 2162"/>
                  <a:gd name="T6" fmla="*/ 177 w 1780"/>
                  <a:gd name="T7" fmla="*/ 2161 h 2162"/>
                  <a:gd name="T8" fmla="*/ 0 w 1780"/>
                  <a:gd name="T9" fmla="*/ 140 h 2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80"/>
                  <a:gd name="T16" fmla="*/ 0 h 2162"/>
                  <a:gd name="T17" fmla="*/ 1780 w 1780"/>
                  <a:gd name="T18" fmla="*/ 2162 h 21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80" h="2162">
                    <a:moveTo>
                      <a:pt x="0" y="140"/>
                    </a:moveTo>
                    <a:lnTo>
                      <a:pt x="1602" y="0"/>
                    </a:lnTo>
                    <a:lnTo>
                      <a:pt x="1779" y="2021"/>
                    </a:lnTo>
                    <a:lnTo>
                      <a:pt x="177" y="2161"/>
                    </a:lnTo>
                    <a:lnTo>
                      <a:pt x="0" y="140"/>
                    </a:lnTo>
                  </a:path>
                </a:pathLst>
              </a:custGeom>
              <a:noFill/>
              <a:ln w="12700" cap="rnd">
                <a:solidFill>
                  <a:srgbClr val="7F7F7F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26" name="Freeform 38"/>
              <p:cNvSpPr>
                <a:spLocks/>
              </p:cNvSpPr>
              <p:nvPr/>
            </p:nvSpPr>
            <p:spPr bwMode="auto">
              <a:xfrm>
                <a:off x="466" y="997"/>
                <a:ext cx="1774" cy="2156"/>
              </a:xfrm>
              <a:custGeom>
                <a:avLst/>
                <a:gdLst>
                  <a:gd name="T0" fmla="*/ 0 w 1774"/>
                  <a:gd name="T1" fmla="*/ 140 h 2156"/>
                  <a:gd name="T2" fmla="*/ 1597 w 1774"/>
                  <a:gd name="T3" fmla="*/ 0 h 2156"/>
                  <a:gd name="T4" fmla="*/ 1773 w 1774"/>
                  <a:gd name="T5" fmla="*/ 2015 h 2156"/>
                  <a:gd name="T6" fmla="*/ 176 w 1774"/>
                  <a:gd name="T7" fmla="*/ 2155 h 2156"/>
                  <a:gd name="T8" fmla="*/ 0 w 1774"/>
                  <a:gd name="T9" fmla="*/ 140 h 2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74"/>
                  <a:gd name="T16" fmla="*/ 0 h 2156"/>
                  <a:gd name="T17" fmla="*/ 1774 w 1774"/>
                  <a:gd name="T18" fmla="*/ 2156 h 2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74" h="2156">
                    <a:moveTo>
                      <a:pt x="0" y="140"/>
                    </a:moveTo>
                    <a:lnTo>
                      <a:pt x="1597" y="0"/>
                    </a:lnTo>
                    <a:lnTo>
                      <a:pt x="1773" y="2015"/>
                    </a:lnTo>
                    <a:lnTo>
                      <a:pt x="176" y="2155"/>
                    </a:lnTo>
                    <a:lnTo>
                      <a:pt x="0" y="140"/>
                    </a:lnTo>
                  </a:path>
                </a:pathLst>
              </a:custGeom>
              <a:solidFill>
                <a:srgbClr val="FFFFFF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27" name="Freeform 39"/>
              <p:cNvSpPr>
                <a:spLocks/>
              </p:cNvSpPr>
              <p:nvPr/>
            </p:nvSpPr>
            <p:spPr bwMode="auto">
              <a:xfrm>
                <a:off x="466" y="997"/>
                <a:ext cx="1780" cy="2162"/>
              </a:xfrm>
              <a:custGeom>
                <a:avLst/>
                <a:gdLst>
                  <a:gd name="T0" fmla="*/ 0 w 1780"/>
                  <a:gd name="T1" fmla="*/ 140 h 2162"/>
                  <a:gd name="T2" fmla="*/ 1602 w 1780"/>
                  <a:gd name="T3" fmla="*/ 0 h 2162"/>
                  <a:gd name="T4" fmla="*/ 1779 w 1780"/>
                  <a:gd name="T5" fmla="*/ 2021 h 2162"/>
                  <a:gd name="T6" fmla="*/ 177 w 1780"/>
                  <a:gd name="T7" fmla="*/ 2161 h 2162"/>
                  <a:gd name="T8" fmla="*/ 0 w 1780"/>
                  <a:gd name="T9" fmla="*/ 140 h 2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80"/>
                  <a:gd name="T16" fmla="*/ 0 h 2162"/>
                  <a:gd name="T17" fmla="*/ 1780 w 1780"/>
                  <a:gd name="T18" fmla="*/ 2162 h 21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80" h="2162">
                    <a:moveTo>
                      <a:pt x="0" y="140"/>
                    </a:moveTo>
                    <a:lnTo>
                      <a:pt x="1602" y="0"/>
                    </a:lnTo>
                    <a:lnTo>
                      <a:pt x="1779" y="2021"/>
                    </a:lnTo>
                    <a:lnTo>
                      <a:pt x="177" y="2161"/>
                    </a:lnTo>
                    <a:lnTo>
                      <a:pt x="0" y="14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28" name="Freeform 40"/>
              <p:cNvSpPr>
                <a:spLocks/>
              </p:cNvSpPr>
              <p:nvPr/>
            </p:nvSpPr>
            <p:spPr bwMode="auto">
              <a:xfrm>
                <a:off x="730" y="1642"/>
                <a:ext cx="1190" cy="115"/>
              </a:xfrm>
              <a:custGeom>
                <a:avLst/>
                <a:gdLst>
                  <a:gd name="T0" fmla="*/ 1189 w 1190"/>
                  <a:gd name="T1" fmla="*/ 8 h 115"/>
                  <a:gd name="T2" fmla="*/ 1188 w 1190"/>
                  <a:gd name="T3" fmla="*/ 0 h 115"/>
                  <a:gd name="T4" fmla="*/ 0 w 1190"/>
                  <a:gd name="T5" fmla="*/ 99 h 115"/>
                  <a:gd name="T6" fmla="*/ 1 w 1190"/>
                  <a:gd name="T7" fmla="*/ 114 h 115"/>
                  <a:gd name="T8" fmla="*/ 1189 w 1190"/>
                  <a:gd name="T9" fmla="*/ 15 h 115"/>
                  <a:gd name="T10" fmla="*/ 1189 w 1190"/>
                  <a:gd name="T11" fmla="*/ 8 h 1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90"/>
                  <a:gd name="T19" fmla="*/ 0 h 115"/>
                  <a:gd name="T20" fmla="*/ 1190 w 1190"/>
                  <a:gd name="T21" fmla="*/ 115 h 11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90" h="115">
                    <a:moveTo>
                      <a:pt x="1189" y="8"/>
                    </a:moveTo>
                    <a:lnTo>
                      <a:pt x="1188" y="0"/>
                    </a:lnTo>
                    <a:lnTo>
                      <a:pt x="0" y="99"/>
                    </a:lnTo>
                    <a:lnTo>
                      <a:pt x="1" y="114"/>
                    </a:lnTo>
                    <a:lnTo>
                      <a:pt x="1189" y="15"/>
                    </a:lnTo>
                    <a:lnTo>
                      <a:pt x="1189" y="8"/>
                    </a:lnTo>
                  </a:path>
                </a:pathLst>
              </a:custGeom>
              <a:solidFill>
                <a:srgbClr val="000000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29" name="Line 41"/>
              <p:cNvSpPr>
                <a:spLocks noChangeShapeType="1"/>
              </p:cNvSpPr>
              <p:nvPr/>
            </p:nvSpPr>
            <p:spPr bwMode="auto">
              <a:xfrm flipV="1">
                <a:off x="741" y="1778"/>
                <a:ext cx="1109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30" name="Line 42"/>
              <p:cNvSpPr>
                <a:spLocks noChangeShapeType="1"/>
              </p:cNvSpPr>
              <p:nvPr/>
            </p:nvSpPr>
            <p:spPr bwMode="auto">
              <a:xfrm flipV="1">
                <a:off x="744" y="1827"/>
                <a:ext cx="1102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31" name="Line 43"/>
              <p:cNvSpPr>
                <a:spLocks noChangeShapeType="1"/>
              </p:cNvSpPr>
              <p:nvPr/>
            </p:nvSpPr>
            <p:spPr bwMode="auto">
              <a:xfrm flipV="1">
                <a:off x="748" y="1887"/>
                <a:ext cx="1018" cy="9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32" name="Line 44"/>
              <p:cNvSpPr>
                <a:spLocks noChangeShapeType="1"/>
              </p:cNvSpPr>
              <p:nvPr/>
            </p:nvSpPr>
            <p:spPr bwMode="auto">
              <a:xfrm flipV="1">
                <a:off x="753" y="1944"/>
                <a:ext cx="974" cy="9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33" name="Line 45"/>
              <p:cNvSpPr>
                <a:spLocks noChangeShapeType="1"/>
              </p:cNvSpPr>
              <p:nvPr/>
            </p:nvSpPr>
            <p:spPr bwMode="auto">
              <a:xfrm flipV="1">
                <a:off x="759" y="1989"/>
                <a:ext cx="1017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34" name="Line 46"/>
              <p:cNvSpPr>
                <a:spLocks noChangeShapeType="1"/>
              </p:cNvSpPr>
              <p:nvPr/>
            </p:nvSpPr>
            <p:spPr bwMode="auto">
              <a:xfrm flipV="1">
                <a:off x="769" y="2120"/>
                <a:ext cx="1042" cy="9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35" name="Line 47"/>
              <p:cNvSpPr>
                <a:spLocks noChangeShapeType="1"/>
              </p:cNvSpPr>
              <p:nvPr/>
            </p:nvSpPr>
            <p:spPr bwMode="auto">
              <a:xfrm flipV="1">
                <a:off x="773" y="2168"/>
                <a:ext cx="1034" cy="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36" name="Line 48"/>
              <p:cNvSpPr>
                <a:spLocks noChangeShapeType="1"/>
              </p:cNvSpPr>
              <p:nvPr/>
            </p:nvSpPr>
            <p:spPr bwMode="auto">
              <a:xfrm flipV="1">
                <a:off x="779" y="2229"/>
                <a:ext cx="955" cy="9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37" name="Line 49"/>
              <p:cNvSpPr>
                <a:spLocks noChangeShapeType="1"/>
              </p:cNvSpPr>
              <p:nvPr/>
            </p:nvSpPr>
            <p:spPr bwMode="auto">
              <a:xfrm flipV="1">
                <a:off x="783" y="2284"/>
                <a:ext cx="915" cy="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38" name="Line 50"/>
              <p:cNvSpPr>
                <a:spLocks noChangeShapeType="1"/>
              </p:cNvSpPr>
              <p:nvPr/>
            </p:nvSpPr>
            <p:spPr bwMode="auto">
              <a:xfrm flipV="1">
                <a:off x="788" y="2329"/>
                <a:ext cx="955" cy="9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39" name="Line 51"/>
              <p:cNvSpPr>
                <a:spLocks noChangeShapeType="1"/>
              </p:cNvSpPr>
              <p:nvPr/>
            </p:nvSpPr>
            <p:spPr bwMode="auto">
              <a:xfrm flipV="1">
                <a:off x="793" y="2438"/>
                <a:ext cx="1110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0" name="Line 52"/>
              <p:cNvSpPr>
                <a:spLocks noChangeShapeType="1"/>
              </p:cNvSpPr>
              <p:nvPr/>
            </p:nvSpPr>
            <p:spPr bwMode="auto">
              <a:xfrm flipV="1">
                <a:off x="797" y="2487"/>
                <a:ext cx="1102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1" name="Line 53"/>
              <p:cNvSpPr>
                <a:spLocks noChangeShapeType="1"/>
              </p:cNvSpPr>
              <p:nvPr/>
            </p:nvSpPr>
            <p:spPr bwMode="auto">
              <a:xfrm flipV="1">
                <a:off x="802" y="2548"/>
                <a:ext cx="1018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2" name="Line 54"/>
              <p:cNvSpPr>
                <a:spLocks noChangeShapeType="1"/>
              </p:cNvSpPr>
              <p:nvPr/>
            </p:nvSpPr>
            <p:spPr bwMode="auto">
              <a:xfrm flipV="1">
                <a:off x="807" y="2604"/>
                <a:ext cx="974" cy="9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3" name="Line 55"/>
              <p:cNvSpPr>
                <a:spLocks noChangeShapeType="1"/>
              </p:cNvSpPr>
              <p:nvPr/>
            </p:nvSpPr>
            <p:spPr bwMode="auto">
              <a:xfrm flipV="1">
                <a:off x="811" y="2649"/>
                <a:ext cx="1018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4" name="Line 56"/>
              <p:cNvSpPr>
                <a:spLocks noChangeShapeType="1"/>
              </p:cNvSpPr>
              <p:nvPr/>
            </p:nvSpPr>
            <p:spPr bwMode="auto">
              <a:xfrm flipV="1">
                <a:off x="824" y="2842"/>
                <a:ext cx="456" cy="4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5" name="Line 57"/>
              <p:cNvSpPr>
                <a:spLocks noChangeShapeType="1"/>
              </p:cNvSpPr>
              <p:nvPr/>
            </p:nvSpPr>
            <p:spPr bwMode="auto">
              <a:xfrm flipV="1">
                <a:off x="1592" y="2781"/>
                <a:ext cx="395" cy="4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6" name="Freeform 58"/>
              <p:cNvSpPr>
                <a:spLocks/>
              </p:cNvSpPr>
              <p:nvPr/>
            </p:nvSpPr>
            <p:spPr bwMode="auto">
              <a:xfrm>
                <a:off x="815" y="2797"/>
                <a:ext cx="184" cy="172"/>
              </a:xfrm>
              <a:custGeom>
                <a:avLst/>
                <a:gdLst>
                  <a:gd name="T0" fmla="*/ 35 w 184"/>
                  <a:gd name="T1" fmla="*/ 87 h 172"/>
                  <a:gd name="T2" fmla="*/ 31 w 184"/>
                  <a:gd name="T3" fmla="*/ 60 h 172"/>
                  <a:gd name="T4" fmla="*/ 30 w 184"/>
                  <a:gd name="T5" fmla="*/ 32 h 172"/>
                  <a:gd name="T6" fmla="*/ 38 w 184"/>
                  <a:gd name="T7" fmla="*/ 11 h 172"/>
                  <a:gd name="T8" fmla="*/ 63 w 184"/>
                  <a:gd name="T9" fmla="*/ 0 h 172"/>
                  <a:gd name="T10" fmla="*/ 65 w 184"/>
                  <a:gd name="T11" fmla="*/ 23 h 172"/>
                  <a:gd name="T12" fmla="*/ 68 w 184"/>
                  <a:gd name="T13" fmla="*/ 50 h 172"/>
                  <a:gd name="T14" fmla="*/ 70 w 184"/>
                  <a:gd name="T15" fmla="*/ 77 h 172"/>
                  <a:gd name="T16" fmla="*/ 69 w 184"/>
                  <a:gd name="T17" fmla="*/ 104 h 172"/>
                  <a:gd name="T18" fmla="*/ 64 w 184"/>
                  <a:gd name="T19" fmla="*/ 129 h 172"/>
                  <a:gd name="T20" fmla="*/ 53 w 184"/>
                  <a:gd name="T21" fmla="*/ 149 h 172"/>
                  <a:gd name="T22" fmla="*/ 34 w 184"/>
                  <a:gd name="T23" fmla="*/ 164 h 172"/>
                  <a:gd name="T24" fmla="*/ 8 w 184"/>
                  <a:gd name="T25" fmla="*/ 171 h 172"/>
                  <a:gd name="T26" fmla="*/ 4 w 184"/>
                  <a:gd name="T27" fmla="*/ 162 h 172"/>
                  <a:gd name="T28" fmla="*/ 2 w 184"/>
                  <a:gd name="T29" fmla="*/ 149 h 172"/>
                  <a:gd name="T30" fmla="*/ 1 w 184"/>
                  <a:gd name="T31" fmla="*/ 137 h 172"/>
                  <a:gd name="T32" fmla="*/ 0 w 184"/>
                  <a:gd name="T33" fmla="*/ 126 h 172"/>
                  <a:gd name="T34" fmla="*/ 7 w 184"/>
                  <a:gd name="T35" fmla="*/ 110 h 172"/>
                  <a:gd name="T36" fmla="*/ 21 w 184"/>
                  <a:gd name="T37" fmla="*/ 99 h 172"/>
                  <a:gd name="T38" fmla="*/ 39 w 184"/>
                  <a:gd name="T39" fmla="*/ 92 h 172"/>
                  <a:gd name="T40" fmla="*/ 60 w 184"/>
                  <a:gd name="T41" fmla="*/ 87 h 172"/>
                  <a:gd name="T42" fmla="*/ 82 w 184"/>
                  <a:gd name="T43" fmla="*/ 81 h 172"/>
                  <a:gd name="T44" fmla="*/ 101 w 184"/>
                  <a:gd name="T45" fmla="*/ 75 h 172"/>
                  <a:gd name="T46" fmla="*/ 117 w 184"/>
                  <a:gd name="T47" fmla="*/ 65 h 172"/>
                  <a:gd name="T48" fmla="*/ 128 w 184"/>
                  <a:gd name="T49" fmla="*/ 50 h 172"/>
                  <a:gd name="T50" fmla="*/ 134 w 184"/>
                  <a:gd name="T51" fmla="*/ 75 h 172"/>
                  <a:gd name="T52" fmla="*/ 141 w 184"/>
                  <a:gd name="T53" fmla="*/ 70 h 172"/>
                  <a:gd name="T54" fmla="*/ 147 w 184"/>
                  <a:gd name="T55" fmla="*/ 63 h 172"/>
                  <a:gd name="T56" fmla="*/ 152 w 184"/>
                  <a:gd name="T57" fmla="*/ 56 h 172"/>
                  <a:gd name="T58" fmla="*/ 156 w 184"/>
                  <a:gd name="T59" fmla="*/ 56 h 172"/>
                  <a:gd name="T60" fmla="*/ 156 w 184"/>
                  <a:gd name="T61" fmla="*/ 61 h 172"/>
                  <a:gd name="T62" fmla="*/ 158 w 184"/>
                  <a:gd name="T63" fmla="*/ 65 h 172"/>
                  <a:gd name="T64" fmla="*/ 158 w 184"/>
                  <a:gd name="T65" fmla="*/ 70 h 172"/>
                  <a:gd name="T66" fmla="*/ 159 w 184"/>
                  <a:gd name="T67" fmla="*/ 67 h 172"/>
                  <a:gd name="T68" fmla="*/ 166 w 184"/>
                  <a:gd name="T69" fmla="*/ 61 h 172"/>
                  <a:gd name="T70" fmla="*/ 171 w 184"/>
                  <a:gd name="T71" fmla="*/ 62 h 172"/>
                  <a:gd name="T72" fmla="*/ 177 w 184"/>
                  <a:gd name="T73" fmla="*/ 68 h 172"/>
                  <a:gd name="T74" fmla="*/ 183 w 184"/>
                  <a:gd name="T75" fmla="*/ 73 h 17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84"/>
                  <a:gd name="T115" fmla="*/ 0 h 172"/>
                  <a:gd name="T116" fmla="*/ 184 w 184"/>
                  <a:gd name="T117" fmla="*/ 172 h 17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84" h="172">
                    <a:moveTo>
                      <a:pt x="35" y="87"/>
                    </a:moveTo>
                    <a:lnTo>
                      <a:pt x="35" y="87"/>
                    </a:lnTo>
                    <a:lnTo>
                      <a:pt x="33" y="73"/>
                    </a:lnTo>
                    <a:lnTo>
                      <a:pt x="31" y="60"/>
                    </a:lnTo>
                    <a:lnTo>
                      <a:pt x="30" y="45"/>
                    </a:lnTo>
                    <a:lnTo>
                      <a:pt x="30" y="32"/>
                    </a:lnTo>
                    <a:lnTo>
                      <a:pt x="33" y="20"/>
                    </a:lnTo>
                    <a:lnTo>
                      <a:pt x="38" y="11"/>
                    </a:lnTo>
                    <a:lnTo>
                      <a:pt x="48" y="4"/>
                    </a:lnTo>
                    <a:lnTo>
                      <a:pt x="63" y="0"/>
                    </a:lnTo>
                    <a:lnTo>
                      <a:pt x="64" y="11"/>
                    </a:lnTo>
                    <a:lnTo>
                      <a:pt x="65" y="23"/>
                    </a:lnTo>
                    <a:lnTo>
                      <a:pt x="67" y="36"/>
                    </a:lnTo>
                    <a:lnTo>
                      <a:pt x="68" y="50"/>
                    </a:lnTo>
                    <a:lnTo>
                      <a:pt x="69" y="64"/>
                    </a:lnTo>
                    <a:lnTo>
                      <a:pt x="70" y="77"/>
                    </a:lnTo>
                    <a:lnTo>
                      <a:pt x="69" y="91"/>
                    </a:lnTo>
                    <a:lnTo>
                      <a:pt x="69" y="104"/>
                    </a:lnTo>
                    <a:lnTo>
                      <a:pt x="67" y="117"/>
                    </a:lnTo>
                    <a:lnTo>
                      <a:pt x="64" y="129"/>
                    </a:lnTo>
                    <a:lnTo>
                      <a:pt x="59" y="140"/>
                    </a:lnTo>
                    <a:lnTo>
                      <a:pt x="53" y="149"/>
                    </a:lnTo>
                    <a:lnTo>
                      <a:pt x="45" y="157"/>
                    </a:lnTo>
                    <a:lnTo>
                      <a:pt x="34" y="164"/>
                    </a:lnTo>
                    <a:lnTo>
                      <a:pt x="22" y="169"/>
                    </a:lnTo>
                    <a:lnTo>
                      <a:pt x="8" y="171"/>
                    </a:lnTo>
                    <a:lnTo>
                      <a:pt x="6" y="167"/>
                    </a:lnTo>
                    <a:lnTo>
                      <a:pt x="4" y="162"/>
                    </a:lnTo>
                    <a:lnTo>
                      <a:pt x="3" y="156"/>
                    </a:lnTo>
                    <a:lnTo>
                      <a:pt x="2" y="149"/>
                    </a:lnTo>
                    <a:lnTo>
                      <a:pt x="1" y="143"/>
                    </a:lnTo>
                    <a:lnTo>
                      <a:pt x="1" y="137"/>
                    </a:lnTo>
                    <a:lnTo>
                      <a:pt x="0" y="131"/>
                    </a:lnTo>
                    <a:lnTo>
                      <a:pt x="0" y="126"/>
                    </a:lnTo>
                    <a:lnTo>
                      <a:pt x="3" y="117"/>
                    </a:lnTo>
                    <a:lnTo>
                      <a:pt x="7" y="110"/>
                    </a:lnTo>
                    <a:lnTo>
                      <a:pt x="14" y="104"/>
                    </a:lnTo>
                    <a:lnTo>
                      <a:pt x="21" y="99"/>
                    </a:lnTo>
                    <a:lnTo>
                      <a:pt x="30" y="95"/>
                    </a:lnTo>
                    <a:lnTo>
                      <a:pt x="39" y="92"/>
                    </a:lnTo>
                    <a:lnTo>
                      <a:pt x="50" y="89"/>
                    </a:lnTo>
                    <a:lnTo>
                      <a:pt x="60" y="87"/>
                    </a:lnTo>
                    <a:lnTo>
                      <a:pt x="71" y="84"/>
                    </a:lnTo>
                    <a:lnTo>
                      <a:pt x="82" y="81"/>
                    </a:lnTo>
                    <a:lnTo>
                      <a:pt x="92" y="79"/>
                    </a:lnTo>
                    <a:lnTo>
                      <a:pt x="101" y="75"/>
                    </a:lnTo>
                    <a:lnTo>
                      <a:pt x="110" y="70"/>
                    </a:lnTo>
                    <a:lnTo>
                      <a:pt x="117" y="65"/>
                    </a:lnTo>
                    <a:lnTo>
                      <a:pt x="123" y="58"/>
                    </a:lnTo>
                    <a:lnTo>
                      <a:pt x="128" y="50"/>
                    </a:lnTo>
                    <a:lnTo>
                      <a:pt x="130" y="76"/>
                    </a:lnTo>
                    <a:lnTo>
                      <a:pt x="134" y="75"/>
                    </a:lnTo>
                    <a:lnTo>
                      <a:pt x="138" y="73"/>
                    </a:lnTo>
                    <a:lnTo>
                      <a:pt x="141" y="70"/>
                    </a:lnTo>
                    <a:lnTo>
                      <a:pt x="144" y="66"/>
                    </a:lnTo>
                    <a:lnTo>
                      <a:pt x="147" y="63"/>
                    </a:lnTo>
                    <a:lnTo>
                      <a:pt x="149" y="60"/>
                    </a:lnTo>
                    <a:lnTo>
                      <a:pt x="152" y="56"/>
                    </a:lnTo>
                    <a:lnTo>
                      <a:pt x="155" y="54"/>
                    </a:lnTo>
                    <a:lnTo>
                      <a:pt x="156" y="56"/>
                    </a:lnTo>
                    <a:lnTo>
                      <a:pt x="156" y="58"/>
                    </a:lnTo>
                    <a:lnTo>
                      <a:pt x="156" y="61"/>
                    </a:lnTo>
                    <a:lnTo>
                      <a:pt x="157" y="63"/>
                    </a:lnTo>
                    <a:lnTo>
                      <a:pt x="158" y="65"/>
                    </a:lnTo>
                    <a:lnTo>
                      <a:pt x="158" y="68"/>
                    </a:lnTo>
                    <a:lnTo>
                      <a:pt x="158" y="70"/>
                    </a:lnTo>
                    <a:lnTo>
                      <a:pt x="159" y="72"/>
                    </a:lnTo>
                    <a:lnTo>
                      <a:pt x="159" y="67"/>
                    </a:lnTo>
                    <a:lnTo>
                      <a:pt x="162" y="64"/>
                    </a:lnTo>
                    <a:lnTo>
                      <a:pt x="166" y="61"/>
                    </a:lnTo>
                    <a:lnTo>
                      <a:pt x="170" y="60"/>
                    </a:lnTo>
                    <a:lnTo>
                      <a:pt x="171" y="62"/>
                    </a:lnTo>
                    <a:lnTo>
                      <a:pt x="174" y="64"/>
                    </a:lnTo>
                    <a:lnTo>
                      <a:pt x="177" y="68"/>
                    </a:lnTo>
                    <a:lnTo>
                      <a:pt x="180" y="71"/>
                    </a:lnTo>
                    <a:lnTo>
                      <a:pt x="183" y="73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47" name="Freeform 59"/>
              <p:cNvSpPr>
                <a:spLocks/>
              </p:cNvSpPr>
              <p:nvPr/>
            </p:nvSpPr>
            <p:spPr bwMode="auto">
              <a:xfrm>
                <a:off x="1037" y="2781"/>
                <a:ext cx="14" cy="88"/>
              </a:xfrm>
              <a:custGeom>
                <a:avLst/>
                <a:gdLst>
                  <a:gd name="T0" fmla="*/ 7 w 14"/>
                  <a:gd name="T1" fmla="*/ 0 h 88"/>
                  <a:gd name="T2" fmla="*/ 7 w 14"/>
                  <a:gd name="T3" fmla="*/ 0 h 88"/>
                  <a:gd name="T4" fmla="*/ 8 w 14"/>
                  <a:gd name="T5" fmla="*/ 8 h 88"/>
                  <a:gd name="T6" fmla="*/ 9 w 14"/>
                  <a:gd name="T7" fmla="*/ 16 h 88"/>
                  <a:gd name="T8" fmla="*/ 10 w 14"/>
                  <a:gd name="T9" fmla="*/ 25 h 88"/>
                  <a:gd name="T10" fmla="*/ 12 w 14"/>
                  <a:gd name="T11" fmla="*/ 34 h 88"/>
                  <a:gd name="T12" fmla="*/ 13 w 14"/>
                  <a:gd name="T13" fmla="*/ 43 h 88"/>
                  <a:gd name="T14" fmla="*/ 13 w 14"/>
                  <a:gd name="T15" fmla="*/ 52 h 88"/>
                  <a:gd name="T16" fmla="*/ 13 w 14"/>
                  <a:gd name="T17" fmla="*/ 61 h 88"/>
                  <a:gd name="T18" fmla="*/ 12 w 14"/>
                  <a:gd name="T19" fmla="*/ 68 h 88"/>
                  <a:gd name="T20" fmla="*/ 10 w 14"/>
                  <a:gd name="T21" fmla="*/ 71 h 88"/>
                  <a:gd name="T22" fmla="*/ 7 w 14"/>
                  <a:gd name="T23" fmla="*/ 76 h 88"/>
                  <a:gd name="T24" fmla="*/ 4 w 14"/>
                  <a:gd name="T25" fmla="*/ 81 h 88"/>
                  <a:gd name="T26" fmla="*/ 1 w 14"/>
                  <a:gd name="T27" fmla="*/ 84 h 88"/>
                  <a:gd name="T28" fmla="*/ 1 w 14"/>
                  <a:gd name="T29" fmla="*/ 85 h 88"/>
                  <a:gd name="T30" fmla="*/ 0 w 14"/>
                  <a:gd name="T31" fmla="*/ 85 h 88"/>
                  <a:gd name="T32" fmla="*/ 0 w 14"/>
                  <a:gd name="T33" fmla="*/ 87 h 8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"/>
                  <a:gd name="T52" fmla="*/ 0 h 88"/>
                  <a:gd name="T53" fmla="*/ 14 w 14"/>
                  <a:gd name="T54" fmla="*/ 88 h 8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" h="88">
                    <a:moveTo>
                      <a:pt x="7" y="0"/>
                    </a:moveTo>
                    <a:lnTo>
                      <a:pt x="7" y="0"/>
                    </a:lnTo>
                    <a:lnTo>
                      <a:pt x="8" y="8"/>
                    </a:lnTo>
                    <a:lnTo>
                      <a:pt x="9" y="16"/>
                    </a:lnTo>
                    <a:lnTo>
                      <a:pt x="10" y="25"/>
                    </a:lnTo>
                    <a:lnTo>
                      <a:pt x="12" y="34"/>
                    </a:lnTo>
                    <a:lnTo>
                      <a:pt x="13" y="43"/>
                    </a:lnTo>
                    <a:lnTo>
                      <a:pt x="13" y="52"/>
                    </a:lnTo>
                    <a:lnTo>
                      <a:pt x="13" y="61"/>
                    </a:lnTo>
                    <a:lnTo>
                      <a:pt x="12" y="68"/>
                    </a:lnTo>
                    <a:lnTo>
                      <a:pt x="10" y="71"/>
                    </a:lnTo>
                    <a:lnTo>
                      <a:pt x="7" y="76"/>
                    </a:lnTo>
                    <a:lnTo>
                      <a:pt x="4" y="81"/>
                    </a:lnTo>
                    <a:lnTo>
                      <a:pt x="1" y="84"/>
                    </a:lnTo>
                    <a:lnTo>
                      <a:pt x="1" y="85"/>
                    </a:lnTo>
                    <a:lnTo>
                      <a:pt x="0" y="85"/>
                    </a:lnTo>
                    <a:lnTo>
                      <a:pt x="0" y="87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48" name="Freeform 60"/>
              <p:cNvSpPr>
                <a:spLocks/>
              </p:cNvSpPr>
              <p:nvPr/>
            </p:nvSpPr>
            <p:spPr bwMode="auto">
              <a:xfrm>
                <a:off x="1078" y="2781"/>
                <a:ext cx="15" cy="79"/>
              </a:xfrm>
              <a:custGeom>
                <a:avLst/>
                <a:gdLst>
                  <a:gd name="T0" fmla="*/ 9 w 15"/>
                  <a:gd name="T1" fmla="*/ 0 h 79"/>
                  <a:gd name="T2" fmla="*/ 14 w 15"/>
                  <a:gd name="T3" fmla="*/ 59 h 79"/>
                  <a:gd name="T4" fmla="*/ 13 w 15"/>
                  <a:gd name="T5" fmla="*/ 62 h 79"/>
                  <a:gd name="T6" fmla="*/ 12 w 15"/>
                  <a:gd name="T7" fmla="*/ 66 h 79"/>
                  <a:gd name="T8" fmla="*/ 10 w 15"/>
                  <a:gd name="T9" fmla="*/ 69 h 79"/>
                  <a:gd name="T10" fmla="*/ 7 w 15"/>
                  <a:gd name="T11" fmla="*/ 71 h 79"/>
                  <a:gd name="T12" fmla="*/ 5 w 15"/>
                  <a:gd name="T13" fmla="*/ 74 h 79"/>
                  <a:gd name="T14" fmla="*/ 3 w 15"/>
                  <a:gd name="T15" fmla="*/ 76 h 79"/>
                  <a:gd name="T16" fmla="*/ 1 w 15"/>
                  <a:gd name="T17" fmla="*/ 77 h 79"/>
                  <a:gd name="T18" fmla="*/ 0 w 15"/>
                  <a:gd name="T19" fmla="*/ 78 h 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79"/>
                  <a:gd name="T32" fmla="*/ 15 w 15"/>
                  <a:gd name="T33" fmla="*/ 79 h 7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79">
                    <a:moveTo>
                      <a:pt x="9" y="0"/>
                    </a:moveTo>
                    <a:lnTo>
                      <a:pt x="14" y="59"/>
                    </a:lnTo>
                    <a:lnTo>
                      <a:pt x="13" y="62"/>
                    </a:lnTo>
                    <a:lnTo>
                      <a:pt x="12" y="66"/>
                    </a:lnTo>
                    <a:lnTo>
                      <a:pt x="10" y="69"/>
                    </a:lnTo>
                    <a:lnTo>
                      <a:pt x="7" y="71"/>
                    </a:lnTo>
                    <a:lnTo>
                      <a:pt x="5" y="74"/>
                    </a:lnTo>
                    <a:lnTo>
                      <a:pt x="3" y="76"/>
                    </a:lnTo>
                    <a:lnTo>
                      <a:pt x="1" y="77"/>
                    </a:lnTo>
                    <a:lnTo>
                      <a:pt x="0" y="78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49" name="Freeform 61"/>
              <p:cNvSpPr>
                <a:spLocks/>
              </p:cNvSpPr>
              <p:nvPr/>
            </p:nvSpPr>
            <p:spPr bwMode="auto">
              <a:xfrm>
                <a:off x="1048" y="2790"/>
                <a:ext cx="195" cy="135"/>
              </a:xfrm>
              <a:custGeom>
                <a:avLst/>
                <a:gdLst>
                  <a:gd name="T0" fmla="*/ 47 w 195"/>
                  <a:gd name="T1" fmla="*/ 34 h 135"/>
                  <a:gd name="T2" fmla="*/ 51 w 195"/>
                  <a:gd name="T3" fmla="*/ 30 h 135"/>
                  <a:gd name="T4" fmla="*/ 55 w 195"/>
                  <a:gd name="T5" fmla="*/ 29 h 135"/>
                  <a:gd name="T6" fmla="*/ 56 w 195"/>
                  <a:gd name="T7" fmla="*/ 26 h 135"/>
                  <a:gd name="T8" fmla="*/ 62 w 195"/>
                  <a:gd name="T9" fmla="*/ 22 h 135"/>
                  <a:gd name="T10" fmla="*/ 68 w 195"/>
                  <a:gd name="T11" fmla="*/ 19 h 135"/>
                  <a:gd name="T12" fmla="*/ 64 w 195"/>
                  <a:gd name="T13" fmla="*/ 30 h 135"/>
                  <a:gd name="T14" fmla="*/ 63 w 195"/>
                  <a:gd name="T15" fmla="*/ 45 h 135"/>
                  <a:gd name="T16" fmla="*/ 67 w 195"/>
                  <a:gd name="T17" fmla="*/ 58 h 135"/>
                  <a:gd name="T18" fmla="*/ 77 w 195"/>
                  <a:gd name="T19" fmla="*/ 64 h 135"/>
                  <a:gd name="T20" fmla="*/ 68 w 195"/>
                  <a:gd name="T21" fmla="*/ 49 h 135"/>
                  <a:gd name="T22" fmla="*/ 64 w 195"/>
                  <a:gd name="T23" fmla="*/ 50 h 135"/>
                  <a:gd name="T24" fmla="*/ 67 w 195"/>
                  <a:gd name="T25" fmla="*/ 58 h 135"/>
                  <a:gd name="T26" fmla="*/ 77 w 195"/>
                  <a:gd name="T27" fmla="*/ 61 h 135"/>
                  <a:gd name="T28" fmla="*/ 81 w 195"/>
                  <a:gd name="T29" fmla="*/ 53 h 135"/>
                  <a:gd name="T30" fmla="*/ 81 w 195"/>
                  <a:gd name="T31" fmla="*/ 42 h 135"/>
                  <a:gd name="T32" fmla="*/ 79 w 195"/>
                  <a:gd name="T33" fmla="*/ 30 h 135"/>
                  <a:gd name="T34" fmla="*/ 78 w 195"/>
                  <a:gd name="T35" fmla="*/ 21 h 135"/>
                  <a:gd name="T36" fmla="*/ 75 w 195"/>
                  <a:gd name="T37" fmla="*/ 20 h 135"/>
                  <a:gd name="T38" fmla="*/ 73 w 195"/>
                  <a:gd name="T39" fmla="*/ 19 h 135"/>
                  <a:gd name="T40" fmla="*/ 76 w 195"/>
                  <a:gd name="T41" fmla="*/ 21 h 135"/>
                  <a:gd name="T42" fmla="*/ 82 w 195"/>
                  <a:gd name="T43" fmla="*/ 22 h 135"/>
                  <a:gd name="T44" fmla="*/ 87 w 195"/>
                  <a:gd name="T45" fmla="*/ 22 h 135"/>
                  <a:gd name="T46" fmla="*/ 92 w 195"/>
                  <a:gd name="T47" fmla="*/ 22 h 135"/>
                  <a:gd name="T48" fmla="*/ 93 w 195"/>
                  <a:gd name="T49" fmla="*/ 30 h 135"/>
                  <a:gd name="T50" fmla="*/ 94 w 195"/>
                  <a:gd name="T51" fmla="*/ 38 h 135"/>
                  <a:gd name="T52" fmla="*/ 96 w 195"/>
                  <a:gd name="T53" fmla="*/ 46 h 135"/>
                  <a:gd name="T54" fmla="*/ 97 w 195"/>
                  <a:gd name="T55" fmla="*/ 53 h 135"/>
                  <a:gd name="T56" fmla="*/ 108 w 195"/>
                  <a:gd name="T57" fmla="*/ 38 h 135"/>
                  <a:gd name="T58" fmla="*/ 107 w 195"/>
                  <a:gd name="T59" fmla="*/ 30 h 135"/>
                  <a:gd name="T60" fmla="*/ 111 w 195"/>
                  <a:gd name="T61" fmla="*/ 39 h 135"/>
                  <a:gd name="T62" fmla="*/ 123 w 195"/>
                  <a:gd name="T63" fmla="*/ 49 h 135"/>
                  <a:gd name="T64" fmla="*/ 134 w 195"/>
                  <a:gd name="T65" fmla="*/ 0 h 135"/>
                  <a:gd name="T66" fmla="*/ 146 w 195"/>
                  <a:gd name="T67" fmla="*/ 125 h 135"/>
                  <a:gd name="T68" fmla="*/ 142 w 195"/>
                  <a:gd name="T69" fmla="*/ 129 h 135"/>
                  <a:gd name="T70" fmla="*/ 139 w 195"/>
                  <a:gd name="T71" fmla="*/ 133 h 135"/>
                  <a:gd name="T72" fmla="*/ 125 w 195"/>
                  <a:gd name="T73" fmla="*/ 129 h 135"/>
                  <a:gd name="T74" fmla="*/ 123 w 195"/>
                  <a:gd name="T75" fmla="*/ 115 h 135"/>
                  <a:gd name="T76" fmla="*/ 120 w 195"/>
                  <a:gd name="T77" fmla="*/ 99 h 135"/>
                  <a:gd name="T78" fmla="*/ 117 w 195"/>
                  <a:gd name="T79" fmla="*/ 83 h 135"/>
                  <a:gd name="T80" fmla="*/ 116 w 195"/>
                  <a:gd name="T81" fmla="*/ 66 h 135"/>
                  <a:gd name="T82" fmla="*/ 117 w 195"/>
                  <a:gd name="T83" fmla="*/ 50 h 135"/>
                  <a:gd name="T84" fmla="*/ 120 w 195"/>
                  <a:gd name="T85" fmla="*/ 37 h 135"/>
                  <a:gd name="T86" fmla="*/ 128 w 195"/>
                  <a:gd name="T87" fmla="*/ 26 h 135"/>
                  <a:gd name="T88" fmla="*/ 140 w 195"/>
                  <a:gd name="T89" fmla="*/ 18 h 135"/>
                  <a:gd name="T90" fmla="*/ 155 w 195"/>
                  <a:gd name="T91" fmla="*/ 14 h 135"/>
                  <a:gd name="T92" fmla="*/ 170 w 195"/>
                  <a:gd name="T93" fmla="*/ 13 h 135"/>
                  <a:gd name="T94" fmla="*/ 185 w 195"/>
                  <a:gd name="T95" fmla="*/ 15 h 135"/>
                  <a:gd name="T96" fmla="*/ 192 w 195"/>
                  <a:gd name="T97" fmla="*/ 21 h 135"/>
                  <a:gd name="T98" fmla="*/ 193 w 195"/>
                  <a:gd name="T99" fmla="*/ 30 h 135"/>
                  <a:gd name="T100" fmla="*/ 194 w 195"/>
                  <a:gd name="T101" fmla="*/ 40 h 135"/>
                  <a:gd name="T102" fmla="*/ 193 w 195"/>
                  <a:gd name="T103" fmla="*/ 49 h 135"/>
                  <a:gd name="T104" fmla="*/ 184 w 195"/>
                  <a:gd name="T105" fmla="*/ 54 h 135"/>
                  <a:gd name="T106" fmla="*/ 164 w 195"/>
                  <a:gd name="T107" fmla="*/ 58 h 135"/>
                  <a:gd name="T108" fmla="*/ 144 w 195"/>
                  <a:gd name="T109" fmla="*/ 58 h 135"/>
                  <a:gd name="T110" fmla="*/ 131 w 195"/>
                  <a:gd name="T111" fmla="*/ 50 h 13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5"/>
                  <a:gd name="T169" fmla="*/ 0 h 135"/>
                  <a:gd name="T170" fmla="*/ 195 w 195"/>
                  <a:gd name="T171" fmla="*/ 135 h 13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5" h="135">
                    <a:moveTo>
                      <a:pt x="0" y="38"/>
                    </a:moveTo>
                    <a:lnTo>
                      <a:pt x="47" y="34"/>
                    </a:lnTo>
                    <a:lnTo>
                      <a:pt x="49" y="31"/>
                    </a:lnTo>
                    <a:lnTo>
                      <a:pt x="51" y="30"/>
                    </a:lnTo>
                    <a:lnTo>
                      <a:pt x="53" y="29"/>
                    </a:lnTo>
                    <a:lnTo>
                      <a:pt x="55" y="29"/>
                    </a:lnTo>
                    <a:lnTo>
                      <a:pt x="55" y="27"/>
                    </a:lnTo>
                    <a:lnTo>
                      <a:pt x="56" y="26"/>
                    </a:lnTo>
                    <a:lnTo>
                      <a:pt x="59" y="24"/>
                    </a:lnTo>
                    <a:lnTo>
                      <a:pt x="62" y="22"/>
                    </a:lnTo>
                    <a:lnTo>
                      <a:pt x="62" y="20"/>
                    </a:lnTo>
                    <a:lnTo>
                      <a:pt x="68" y="19"/>
                    </a:lnTo>
                    <a:lnTo>
                      <a:pt x="66" y="24"/>
                    </a:lnTo>
                    <a:lnTo>
                      <a:pt x="64" y="30"/>
                    </a:lnTo>
                    <a:lnTo>
                      <a:pt x="63" y="37"/>
                    </a:lnTo>
                    <a:lnTo>
                      <a:pt x="63" y="45"/>
                    </a:lnTo>
                    <a:lnTo>
                      <a:pt x="64" y="52"/>
                    </a:lnTo>
                    <a:lnTo>
                      <a:pt x="67" y="58"/>
                    </a:lnTo>
                    <a:lnTo>
                      <a:pt x="71" y="62"/>
                    </a:lnTo>
                    <a:lnTo>
                      <a:pt x="77" y="64"/>
                    </a:lnTo>
                    <a:lnTo>
                      <a:pt x="72" y="53"/>
                    </a:lnTo>
                    <a:lnTo>
                      <a:pt x="68" y="49"/>
                    </a:lnTo>
                    <a:lnTo>
                      <a:pt x="65" y="48"/>
                    </a:lnTo>
                    <a:lnTo>
                      <a:pt x="64" y="50"/>
                    </a:lnTo>
                    <a:lnTo>
                      <a:pt x="65" y="54"/>
                    </a:lnTo>
                    <a:lnTo>
                      <a:pt x="67" y="58"/>
                    </a:lnTo>
                    <a:lnTo>
                      <a:pt x="71" y="61"/>
                    </a:lnTo>
                    <a:lnTo>
                      <a:pt x="77" y="61"/>
                    </a:lnTo>
                    <a:lnTo>
                      <a:pt x="79" y="58"/>
                    </a:lnTo>
                    <a:lnTo>
                      <a:pt x="81" y="53"/>
                    </a:lnTo>
                    <a:lnTo>
                      <a:pt x="81" y="48"/>
                    </a:lnTo>
                    <a:lnTo>
                      <a:pt x="81" y="42"/>
                    </a:lnTo>
                    <a:lnTo>
                      <a:pt x="81" y="36"/>
                    </a:lnTo>
                    <a:lnTo>
                      <a:pt x="79" y="30"/>
                    </a:lnTo>
                    <a:lnTo>
                      <a:pt x="79" y="25"/>
                    </a:lnTo>
                    <a:lnTo>
                      <a:pt x="78" y="21"/>
                    </a:lnTo>
                    <a:lnTo>
                      <a:pt x="77" y="20"/>
                    </a:lnTo>
                    <a:lnTo>
                      <a:pt x="75" y="20"/>
                    </a:lnTo>
                    <a:lnTo>
                      <a:pt x="74" y="19"/>
                    </a:lnTo>
                    <a:lnTo>
                      <a:pt x="73" y="19"/>
                    </a:lnTo>
                    <a:lnTo>
                      <a:pt x="74" y="20"/>
                    </a:lnTo>
                    <a:lnTo>
                      <a:pt x="76" y="21"/>
                    </a:lnTo>
                    <a:lnTo>
                      <a:pt x="78" y="22"/>
                    </a:lnTo>
                    <a:lnTo>
                      <a:pt x="82" y="22"/>
                    </a:lnTo>
                    <a:lnTo>
                      <a:pt x="85" y="22"/>
                    </a:lnTo>
                    <a:lnTo>
                      <a:pt x="87" y="22"/>
                    </a:lnTo>
                    <a:lnTo>
                      <a:pt x="90" y="22"/>
                    </a:lnTo>
                    <a:lnTo>
                      <a:pt x="92" y="22"/>
                    </a:lnTo>
                    <a:lnTo>
                      <a:pt x="92" y="26"/>
                    </a:lnTo>
                    <a:lnTo>
                      <a:pt x="93" y="30"/>
                    </a:lnTo>
                    <a:lnTo>
                      <a:pt x="93" y="34"/>
                    </a:lnTo>
                    <a:lnTo>
                      <a:pt x="94" y="38"/>
                    </a:lnTo>
                    <a:lnTo>
                      <a:pt x="96" y="42"/>
                    </a:lnTo>
                    <a:lnTo>
                      <a:pt x="96" y="46"/>
                    </a:lnTo>
                    <a:lnTo>
                      <a:pt x="97" y="50"/>
                    </a:lnTo>
                    <a:lnTo>
                      <a:pt x="97" y="53"/>
                    </a:lnTo>
                    <a:lnTo>
                      <a:pt x="110" y="53"/>
                    </a:lnTo>
                    <a:lnTo>
                      <a:pt x="108" y="38"/>
                    </a:lnTo>
                    <a:lnTo>
                      <a:pt x="107" y="31"/>
                    </a:lnTo>
                    <a:lnTo>
                      <a:pt x="107" y="30"/>
                    </a:lnTo>
                    <a:lnTo>
                      <a:pt x="108" y="33"/>
                    </a:lnTo>
                    <a:lnTo>
                      <a:pt x="111" y="39"/>
                    </a:lnTo>
                    <a:lnTo>
                      <a:pt x="115" y="45"/>
                    </a:lnTo>
                    <a:lnTo>
                      <a:pt x="123" y="49"/>
                    </a:lnTo>
                    <a:lnTo>
                      <a:pt x="133" y="50"/>
                    </a:lnTo>
                    <a:lnTo>
                      <a:pt x="134" y="0"/>
                    </a:lnTo>
                    <a:lnTo>
                      <a:pt x="138" y="26"/>
                    </a:lnTo>
                    <a:lnTo>
                      <a:pt x="146" y="125"/>
                    </a:lnTo>
                    <a:lnTo>
                      <a:pt x="144" y="126"/>
                    </a:lnTo>
                    <a:lnTo>
                      <a:pt x="142" y="129"/>
                    </a:lnTo>
                    <a:lnTo>
                      <a:pt x="140" y="132"/>
                    </a:lnTo>
                    <a:lnTo>
                      <a:pt x="139" y="133"/>
                    </a:lnTo>
                    <a:lnTo>
                      <a:pt x="125" y="134"/>
                    </a:lnTo>
                    <a:lnTo>
                      <a:pt x="125" y="129"/>
                    </a:lnTo>
                    <a:lnTo>
                      <a:pt x="124" y="122"/>
                    </a:lnTo>
                    <a:lnTo>
                      <a:pt x="123" y="115"/>
                    </a:lnTo>
                    <a:lnTo>
                      <a:pt x="121" y="107"/>
                    </a:lnTo>
                    <a:lnTo>
                      <a:pt x="120" y="99"/>
                    </a:lnTo>
                    <a:lnTo>
                      <a:pt x="118" y="91"/>
                    </a:lnTo>
                    <a:lnTo>
                      <a:pt x="117" y="83"/>
                    </a:lnTo>
                    <a:lnTo>
                      <a:pt x="116" y="74"/>
                    </a:lnTo>
                    <a:lnTo>
                      <a:pt x="116" y="66"/>
                    </a:lnTo>
                    <a:lnTo>
                      <a:pt x="116" y="58"/>
                    </a:lnTo>
                    <a:lnTo>
                      <a:pt x="117" y="50"/>
                    </a:lnTo>
                    <a:lnTo>
                      <a:pt x="118" y="43"/>
                    </a:lnTo>
                    <a:lnTo>
                      <a:pt x="120" y="37"/>
                    </a:lnTo>
                    <a:lnTo>
                      <a:pt x="124" y="31"/>
                    </a:lnTo>
                    <a:lnTo>
                      <a:pt x="128" y="26"/>
                    </a:lnTo>
                    <a:lnTo>
                      <a:pt x="134" y="22"/>
                    </a:lnTo>
                    <a:lnTo>
                      <a:pt x="140" y="18"/>
                    </a:lnTo>
                    <a:lnTo>
                      <a:pt x="147" y="16"/>
                    </a:lnTo>
                    <a:lnTo>
                      <a:pt x="155" y="14"/>
                    </a:lnTo>
                    <a:lnTo>
                      <a:pt x="163" y="13"/>
                    </a:lnTo>
                    <a:lnTo>
                      <a:pt x="170" y="13"/>
                    </a:lnTo>
                    <a:lnTo>
                      <a:pt x="178" y="14"/>
                    </a:lnTo>
                    <a:lnTo>
                      <a:pt x="185" y="15"/>
                    </a:lnTo>
                    <a:lnTo>
                      <a:pt x="192" y="16"/>
                    </a:lnTo>
                    <a:lnTo>
                      <a:pt x="192" y="21"/>
                    </a:lnTo>
                    <a:lnTo>
                      <a:pt x="193" y="26"/>
                    </a:lnTo>
                    <a:lnTo>
                      <a:pt x="193" y="30"/>
                    </a:lnTo>
                    <a:lnTo>
                      <a:pt x="194" y="35"/>
                    </a:lnTo>
                    <a:lnTo>
                      <a:pt x="194" y="40"/>
                    </a:lnTo>
                    <a:lnTo>
                      <a:pt x="194" y="45"/>
                    </a:lnTo>
                    <a:lnTo>
                      <a:pt x="193" y="49"/>
                    </a:lnTo>
                    <a:lnTo>
                      <a:pt x="192" y="53"/>
                    </a:lnTo>
                    <a:lnTo>
                      <a:pt x="184" y="54"/>
                    </a:lnTo>
                    <a:lnTo>
                      <a:pt x="174" y="56"/>
                    </a:lnTo>
                    <a:lnTo>
                      <a:pt x="164" y="58"/>
                    </a:lnTo>
                    <a:lnTo>
                      <a:pt x="154" y="59"/>
                    </a:lnTo>
                    <a:lnTo>
                      <a:pt x="144" y="58"/>
                    </a:lnTo>
                    <a:lnTo>
                      <a:pt x="137" y="56"/>
                    </a:lnTo>
                    <a:lnTo>
                      <a:pt x="131" y="50"/>
                    </a:lnTo>
                    <a:lnTo>
                      <a:pt x="129" y="4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50" name="Freeform 62"/>
              <p:cNvSpPr>
                <a:spLocks/>
              </p:cNvSpPr>
              <p:nvPr/>
            </p:nvSpPr>
            <p:spPr bwMode="auto">
              <a:xfrm>
                <a:off x="1564" y="2751"/>
                <a:ext cx="202" cy="120"/>
              </a:xfrm>
              <a:custGeom>
                <a:avLst/>
                <a:gdLst>
                  <a:gd name="T0" fmla="*/ 52 w 202"/>
                  <a:gd name="T1" fmla="*/ 60 h 120"/>
                  <a:gd name="T2" fmla="*/ 27 w 202"/>
                  <a:gd name="T3" fmla="*/ 38 h 120"/>
                  <a:gd name="T4" fmla="*/ 14 w 202"/>
                  <a:gd name="T5" fmla="*/ 8 h 120"/>
                  <a:gd name="T6" fmla="*/ 26 w 202"/>
                  <a:gd name="T7" fmla="*/ 0 h 120"/>
                  <a:gd name="T8" fmla="*/ 39 w 202"/>
                  <a:gd name="T9" fmla="*/ 4 h 120"/>
                  <a:gd name="T10" fmla="*/ 51 w 202"/>
                  <a:gd name="T11" fmla="*/ 9 h 120"/>
                  <a:gd name="T12" fmla="*/ 55 w 202"/>
                  <a:gd name="T13" fmla="*/ 37 h 120"/>
                  <a:gd name="T14" fmla="*/ 53 w 202"/>
                  <a:gd name="T15" fmla="*/ 61 h 120"/>
                  <a:gd name="T16" fmla="*/ 47 w 202"/>
                  <a:gd name="T17" fmla="*/ 82 h 120"/>
                  <a:gd name="T18" fmla="*/ 33 w 202"/>
                  <a:gd name="T19" fmla="*/ 100 h 120"/>
                  <a:gd name="T20" fmla="*/ 11 w 202"/>
                  <a:gd name="T21" fmla="*/ 115 h 120"/>
                  <a:gd name="T22" fmla="*/ 0 w 202"/>
                  <a:gd name="T23" fmla="*/ 112 h 120"/>
                  <a:gd name="T24" fmla="*/ 9 w 202"/>
                  <a:gd name="T25" fmla="*/ 92 h 120"/>
                  <a:gd name="T26" fmla="*/ 28 w 202"/>
                  <a:gd name="T27" fmla="*/ 73 h 120"/>
                  <a:gd name="T28" fmla="*/ 52 w 202"/>
                  <a:gd name="T29" fmla="*/ 57 h 120"/>
                  <a:gd name="T30" fmla="*/ 76 w 202"/>
                  <a:gd name="T31" fmla="*/ 43 h 120"/>
                  <a:gd name="T32" fmla="*/ 96 w 202"/>
                  <a:gd name="T33" fmla="*/ 30 h 120"/>
                  <a:gd name="T34" fmla="*/ 85 w 202"/>
                  <a:gd name="T35" fmla="*/ 39 h 120"/>
                  <a:gd name="T36" fmla="*/ 73 w 202"/>
                  <a:gd name="T37" fmla="*/ 49 h 120"/>
                  <a:gd name="T38" fmla="*/ 72 w 202"/>
                  <a:gd name="T39" fmla="*/ 50 h 120"/>
                  <a:gd name="T40" fmla="*/ 75 w 202"/>
                  <a:gd name="T41" fmla="*/ 48 h 120"/>
                  <a:gd name="T42" fmla="*/ 67 w 202"/>
                  <a:gd name="T43" fmla="*/ 62 h 120"/>
                  <a:gd name="T44" fmla="*/ 83 w 202"/>
                  <a:gd name="T45" fmla="*/ 53 h 120"/>
                  <a:gd name="T46" fmla="*/ 89 w 202"/>
                  <a:gd name="T47" fmla="*/ 40 h 120"/>
                  <a:gd name="T48" fmla="*/ 94 w 202"/>
                  <a:gd name="T49" fmla="*/ 30 h 120"/>
                  <a:gd name="T50" fmla="*/ 96 w 202"/>
                  <a:gd name="T51" fmla="*/ 44 h 120"/>
                  <a:gd name="T52" fmla="*/ 101 w 202"/>
                  <a:gd name="T53" fmla="*/ 49 h 120"/>
                  <a:gd name="T54" fmla="*/ 107 w 202"/>
                  <a:gd name="T55" fmla="*/ 39 h 120"/>
                  <a:gd name="T56" fmla="*/ 109 w 202"/>
                  <a:gd name="T57" fmla="*/ 51 h 120"/>
                  <a:gd name="T58" fmla="*/ 112 w 202"/>
                  <a:gd name="T59" fmla="*/ 49 h 120"/>
                  <a:gd name="T60" fmla="*/ 120 w 202"/>
                  <a:gd name="T61" fmla="*/ 43 h 120"/>
                  <a:gd name="T62" fmla="*/ 128 w 202"/>
                  <a:gd name="T63" fmla="*/ 36 h 120"/>
                  <a:gd name="T64" fmla="*/ 133 w 202"/>
                  <a:gd name="T65" fmla="*/ 44 h 120"/>
                  <a:gd name="T66" fmla="*/ 142 w 202"/>
                  <a:gd name="T67" fmla="*/ 41 h 120"/>
                  <a:gd name="T68" fmla="*/ 152 w 202"/>
                  <a:gd name="T69" fmla="*/ 54 h 120"/>
                  <a:gd name="T70" fmla="*/ 160 w 202"/>
                  <a:gd name="T71" fmla="*/ 50 h 120"/>
                  <a:gd name="T72" fmla="*/ 168 w 202"/>
                  <a:gd name="T73" fmla="*/ 42 h 120"/>
                  <a:gd name="T74" fmla="*/ 165 w 202"/>
                  <a:gd name="T75" fmla="*/ 37 h 120"/>
                  <a:gd name="T76" fmla="*/ 165 w 202"/>
                  <a:gd name="T77" fmla="*/ 43 h 120"/>
                  <a:gd name="T78" fmla="*/ 165 w 202"/>
                  <a:gd name="T79" fmla="*/ 51 h 120"/>
                  <a:gd name="T80" fmla="*/ 169 w 202"/>
                  <a:gd name="T81" fmla="*/ 57 h 120"/>
                  <a:gd name="T82" fmla="*/ 182 w 202"/>
                  <a:gd name="T83" fmla="*/ 57 h 120"/>
                  <a:gd name="T84" fmla="*/ 183 w 202"/>
                  <a:gd name="T85" fmla="*/ 47 h 120"/>
                  <a:gd name="T86" fmla="*/ 182 w 202"/>
                  <a:gd name="T87" fmla="*/ 38 h 120"/>
                  <a:gd name="T88" fmla="*/ 184 w 202"/>
                  <a:gd name="T89" fmla="*/ 32 h 120"/>
                  <a:gd name="T90" fmla="*/ 194 w 202"/>
                  <a:gd name="T91" fmla="*/ 38 h 120"/>
                  <a:gd name="T92" fmla="*/ 200 w 202"/>
                  <a:gd name="T93" fmla="*/ 48 h 120"/>
                  <a:gd name="T94" fmla="*/ 191 w 202"/>
                  <a:gd name="T95" fmla="*/ 51 h 120"/>
                  <a:gd name="T96" fmla="*/ 186 w 202"/>
                  <a:gd name="T97" fmla="*/ 48 h 12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02"/>
                  <a:gd name="T148" fmla="*/ 0 h 120"/>
                  <a:gd name="T149" fmla="*/ 202 w 202"/>
                  <a:gd name="T150" fmla="*/ 120 h 12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02" h="120">
                    <a:moveTo>
                      <a:pt x="60" y="62"/>
                    </a:moveTo>
                    <a:lnTo>
                      <a:pt x="60" y="62"/>
                    </a:lnTo>
                    <a:lnTo>
                      <a:pt x="52" y="60"/>
                    </a:lnTo>
                    <a:lnTo>
                      <a:pt x="43" y="55"/>
                    </a:lnTo>
                    <a:lnTo>
                      <a:pt x="34" y="47"/>
                    </a:lnTo>
                    <a:lnTo>
                      <a:pt x="27" y="38"/>
                    </a:lnTo>
                    <a:lnTo>
                      <a:pt x="21" y="28"/>
                    </a:lnTo>
                    <a:lnTo>
                      <a:pt x="16" y="17"/>
                    </a:lnTo>
                    <a:lnTo>
                      <a:pt x="14" y="8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30" y="1"/>
                    </a:lnTo>
                    <a:lnTo>
                      <a:pt x="35" y="2"/>
                    </a:lnTo>
                    <a:lnTo>
                      <a:pt x="39" y="4"/>
                    </a:lnTo>
                    <a:lnTo>
                      <a:pt x="43" y="5"/>
                    </a:lnTo>
                    <a:lnTo>
                      <a:pt x="47" y="7"/>
                    </a:lnTo>
                    <a:lnTo>
                      <a:pt x="51" y="9"/>
                    </a:lnTo>
                    <a:lnTo>
                      <a:pt x="52" y="19"/>
                    </a:lnTo>
                    <a:lnTo>
                      <a:pt x="53" y="28"/>
                    </a:lnTo>
                    <a:lnTo>
                      <a:pt x="55" y="37"/>
                    </a:lnTo>
                    <a:lnTo>
                      <a:pt x="55" y="45"/>
                    </a:lnTo>
                    <a:lnTo>
                      <a:pt x="55" y="53"/>
                    </a:lnTo>
                    <a:lnTo>
                      <a:pt x="53" y="61"/>
                    </a:lnTo>
                    <a:lnTo>
                      <a:pt x="52" y="69"/>
                    </a:lnTo>
                    <a:lnTo>
                      <a:pt x="50" y="76"/>
                    </a:lnTo>
                    <a:lnTo>
                      <a:pt x="47" y="82"/>
                    </a:lnTo>
                    <a:lnTo>
                      <a:pt x="44" y="89"/>
                    </a:lnTo>
                    <a:lnTo>
                      <a:pt x="39" y="95"/>
                    </a:lnTo>
                    <a:lnTo>
                      <a:pt x="33" y="100"/>
                    </a:lnTo>
                    <a:lnTo>
                      <a:pt x="27" y="106"/>
                    </a:lnTo>
                    <a:lnTo>
                      <a:pt x="19" y="111"/>
                    </a:lnTo>
                    <a:lnTo>
                      <a:pt x="11" y="115"/>
                    </a:lnTo>
                    <a:lnTo>
                      <a:pt x="2" y="119"/>
                    </a:lnTo>
                    <a:lnTo>
                      <a:pt x="0" y="119"/>
                    </a:lnTo>
                    <a:lnTo>
                      <a:pt x="0" y="112"/>
                    </a:lnTo>
                    <a:lnTo>
                      <a:pt x="2" y="105"/>
                    </a:lnTo>
                    <a:lnTo>
                      <a:pt x="5" y="98"/>
                    </a:lnTo>
                    <a:lnTo>
                      <a:pt x="9" y="92"/>
                    </a:lnTo>
                    <a:lnTo>
                      <a:pt x="15" y="85"/>
                    </a:lnTo>
                    <a:lnTo>
                      <a:pt x="21" y="80"/>
                    </a:lnTo>
                    <a:lnTo>
                      <a:pt x="28" y="73"/>
                    </a:lnTo>
                    <a:lnTo>
                      <a:pt x="36" y="68"/>
                    </a:lnTo>
                    <a:lnTo>
                      <a:pt x="44" y="62"/>
                    </a:lnTo>
                    <a:lnTo>
                      <a:pt x="52" y="57"/>
                    </a:lnTo>
                    <a:lnTo>
                      <a:pt x="60" y="53"/>
                    </a:lnTo>
                    <a:lnTo>
                      <a:pt x="68" y="47"/>
                    </a:lnTo>
                    <a:lnTo>
                      <a:pt x="76" y="43"/>
                    </a:lnTo>
                    <a:lnTo>
                      <a:pt x="83" y="38"/>
                    </a:lnTo>
                    <a:lnTo>
                      <a:pt x="90" y="34"/>
                    </a:lnTo>
                    <a:lnTo>
                      <a:pt x="96" y="30"/>
                    </a:lnTo>
                    <a:lnTo>
                      <a:pt x="92" y="32"/>
                    </a:lnTo>
                    <a:lnTo>
                      <a:pt x="89" y="36"/>
                    </a:lnTo>
                    <a:lnTo>
                      <a:pt x="85" y="39"/>
                    </a:lnTo>
                    <a:lnTo>
                      <a:pt x="80" y="42"/>
                    </a:lnTo>
                    <a:lnTo>
                      <a:pt x="77" y="45"/>
                    </a:lnTo>
                    <a:lnTo>
                      <a:pt x="73" y="49"/>
                    </a:lnTo>
                    <a:lnTo>
                      <a:pt x="70" y="52"/>
                    </a:lnTo>
                    <a:lnTo>
                      <a:pt x="66" y="55"/>
                    </a:lnTo>
                    <a:lnTo>
                      <a:pt x="72" y="50"/>
                    </a:lnTo>
                    <a:lnTo>
                      <a:pt x="76" y="47"/>
                    </a:lnTo>
                    <a:lnTo>
                      <a:pt x="77" y="46"/>
                    </a:lnTo>
                    <a:lnTo>
                      <a:pt x="75" y="48"/>
                    </a:lnTo>
                    <a:lnTo>
                      <a:pt x="73" y="52"/>
                    </a:lnTo>
                    <a:lnTo>
                      <a:pt x="70" y="57"/>
                    </a:lnTo>
                    <a:lnTo>
                      <a:pt x="67" y="62"/>
                    </a:lnTo>
                    <a:lnTo>
                      <a:pt x="78" y="61"/>
                    </a:lnTo>
                    <a:lnTo>
                      <a:pt x="81" y="57"/>
                    </a:lnTo>
                    <a:lnTo>
                      <a:pt x="83" y="53"/>
                    </a:lnTo>
                    <a:lnTo>
                      <a:pt x="85" y="49"/>
                    </a:lnTo>
                    <a:lnTo>
                      <a:pt x="87" y="44"/>
                    </a:lnTo>
                    <a:lnTo>
                      <a:pt x="89" y="40"/>
                    </a:lnTo>
                    <a:lnTo>
                      <a:pt x="90" y="36"/>
                    </a:lnTo>
                    <a:lnTo>
                      <a:pt x="92" y="32"/>
                    </a:lnTo>
                    <a:lnTo>
                      <a:pt x="94" y="30"/>
                    </a:lnTo>
                    <a:lnTo>
                      <a:pt x="97" y="53"/>
                    </a:lnTo>
                    <a:lnTo>
                      <a:pt x="96" y="45"/>
                    </a:lnTo>
                    <a:lnTo>
                      <a:pt x="96" y="44"/>
                    </a:lnTo>
                    <a:lnTo>
                      <a:pt x="98" y="47"/>
                    </a:lnTo>
                    <a:lnTo>
                      <a:pt x="100" y="53"/>
                    </a:lnTo>
                    <a:lnTo>
                      <a:pt x="101" y="49"/>
                    </a:lnTo>
                    <a:lnTo>
                      <a:pt x="104" y="46"/>
                    </a:lnTo>
                    <a:lnTo>
                      <a:pt x="105" y="42"/>
                    </a:lnTo>
                    <a:lnTo>
                      <a:pt x="107" y="39"/>
                    </a:lnTo>
                    <a:lnTo>
                      <a:pt x="108" y="43"/>
                    </a:lnTo>
                    <a:lnTo>
                      <a:pt x="109" y="47"/>
                    </a:lnTo>
                    <a:lnTo>
                      <a:pt x="109" y="51"/>
                    </a:lnTo>
                    <a:lnTo>
                      <a:pt x="110" y="54"/>
                    </a:lnTo>
                    <a:lnTo>
                      <a:pt x="110" y="51"/>
                    </a:lnTo>
                    <a:lnTo>
                      <a:pt x="112" y="49"/>
                    </a:lnTo>
                    <a:lnTo>
                      <a:pt x="114" y="47"/>
                    </a:lnTo>
                    <a:lnTo>
                      <a:pt x="117" y="44"/>
                    </a:lnTo>
                    <a:lnTo>
                      <a:pt x="120" y="43"/>
                    </a:lnTo>
                    <a:lnTo>
                      <a:pt x="123" y="40"/>
                    </a:lnTo>
                    <a:lnTo>
                      <a:pt x="125" y="39"/>
                    </a:lnTo>
                    <a:lnTo>
                      <a:pt x="128" y="36"/>
                    </a:lnTo>
                    <a:lnTo>
                      <a:pt x="129" y="51"/>
                    </a:lnTo>
                    <a:lnTo>
                      <a:pt x="131" y="49"/>
                    </a:lnTo>
                    <a:lnTo>
                      <a:pt x="133" y="44"/>
                    </a:lnTo>
                    <a:lnTo>
                      <a:pt x="136" y="42"/>
                    </a:lnTo>
                    <a:lnTo>
                      <a:pt x="138" y="39"/>
                    </a:lnTo>
                    <a:lnTo>
                      <a:pt x="142" y="41"/>
                    </a:lnTo>
                    <a:lnTo>
                      <a:pt x="147" y="45"/>
                    </a:lnTo>
                    <a:lnTo>
                      <a:pt x="150" y="50"/>
                    </a:lnTo>
                    <a:lnTo>
                      <a:pt x="152" y="54"/>
                    </a:lnTo>
                    <a:lnTo>
                      <a:pt x="154" y="54"/>
                    </a:lnTo>
                    <a:lnTo>
                      <a:pt x="157" y="52"/>
                    </a:lnTo>
                    <a:lnTo>
                      <a:pt x="160" y="50"/>
                    </a:lnTo>
                    <a:lnTo>
                      <a:pt x="163" y="47"/>
                    </a:lnTo>
                    <a:lnTo>
                      <a:pt x="166" y="44"/>
                    </a:lnTo>
                    <a:lnTo>
                      <a:pt x="168" y="42"/>
                    </a:lnTo>
                    <a:lnTo>
                      <a:pt x="169" y="39"/>
                    </a:lnTo>
                    <a:lnTo>
                      <a:pt x="167" y="37"/>
                    </a:lnTo>
                    <a:lnTo>
                      <a:pt x="165" y="37"/>
                    </a:lnTo>
                    <a:lnTo>
                      <a:pt x="165" y="38"/>
                    </a:lnTo>
                    <a:lnTo>
                      <a:pt x="165" y="40"/>
                    </a:lnTo>
                    <a:lnTo>
                      <a:pt x="165" y="43"/>
                    </a:lnTo>
                    <a:lnTo>
                      <a:pt x="165" y="46"/>
                    </a:lnTo>
                    <a:lnTo>
                      <a:pt x="165" y="49"/>
                    </a:lnTo>
                    <a:lnTo>
                      <a:pt x="165" y="51"/>
                    </a:lnTo>
                    <a:lnTo>
                      <a:pt x="166" y="54"/>
                    </a:lnTo>
                    <a:lnTo>
                      <a:pt x="166" y="57"/>
                    </a:lnTo>
                    <a:lnTo>
                      <a:pt x="169" y="57"/>
                    </a:lnTo>
                    <a:lnTo>
                      <a:pt x="173" y="57"/>
                    </a:lnTo>
                    <a:lnTo>
                      <a:pt x="178" y="57"/>
                    </a:lnTo>
                    <a:lnTo>
                      <a:pt x="182" y="57"/>
                    </a:lnTo>
                    <a:lnTo>
                      <a:pt x="182" y="54"/>
                    </a:lnTo>
                    <a:lnTo>
                      <a:pt x="183" y="51"/>
                    </a:lnTo>
                    <a:lnTo>
                      <a:pt x="183" y="47"/>
                    </a:lnTo>
                    <a:lnTo>
                      <a:pt x="182" y="44"/>
                    </a:lnTo>
                    <a:lnTo>
                      <a:pt x="182" y="41"/>
                    </a:lnTo>
                    <a:lnTo>
                      <a:pt x="182" y="38"/>
                    </a:lnTo>
                    <a:lnTo>
                      <a:pt x="181" y="35"/>
                    </a:lnTo>
                    <a:lnTo>
                      <a:pt x="181" y="32"/>
                    </a:lnTo>
                    <a:lnTo>
                      <a:pt x="184" y="32"/>
                    </a:lnTo>
                    <a:lnTo>
                      <a:pt x="188" y="34"/>
                    </a:lnTo>
                    <a:lnTo>
                      <a:pt x="191" y="36"/>
                    </a:lnTo>
                    <a:lnTo>
                      <a:pt x="194" y="38"/>
                    </a:lnTo>
                    <a:lnTo>
                      <a:pt x="196" y="41"/>
                    </a:lnTo>
                    <a:lnTo>
                      <a:pt x="199" y="44"/>
                    </a:lnTo>
                    <a:lnTo>
                      <a:pt x="200" y="48"/>
                    </a:lnTo>
                    <a:lnTo>
                      <a:pt x="201" y="51"/>
                    </a:lnTo>
                    <a:lnTo>
                      <a:pt x="192" y="53"/>
                    </a:lnTo>
                    <a:lnTo>
                      <a:pt x="191" y="51"/>
                    </a:lnTo>
                    <a:lnTo>
                      <a:pt x="189" y="49"/>
                    </a:lnTo>
                    <a:lnTo>
                      <a:pt x="188" y="48"/>
                    </a:lnTo>
                    <a:lnTo>
                      <a:pt x="186" y="48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51" name="Freeform 63"/>
              <p:cNvSpPr>
                <a:spLocks/>
              </p:cNvSpPr>
              <p:nvPr/>
            </p:nvSpPr>
            <p:spPr bwMode="auto">
              <a:xfrm>
                <a:off x="1787" y="2725"/>
                <a:ext cx="229" cy="74"/>
              </a:xfrm>
              <a:custGeom>
                <a:avLst/>
                <a:gdLst>
                  <a:gd name="T0" fmla="*/ 3 w 229"/>
                  <a:gd name="T1" fmla="*/ 0 h 74"/>
                  <a:gd name="T2" fmla="*/ 13 w 229"/>
                  <a:gd name="T3" fmla="*/ 1 h 74"/>
                  <a:gd name="T4" fmla="*/ 22 w 229"/>
                  <a:gd name="T5" fmla="*/ 4 h 74"/>
                  <a:gd name="T6" fmla="*/ 23 w 229"/>
                  <a:gd name="T7" fmla="*/ 18 h 74"/>
                  <a:gd name="T8" fmla="*/ 17 w 229"/>
                  <a:gd name="T9" fmla="*/ 34 h 74"/>
                  <a:gd name="T10" fmla="*/ 11 w 229"/>
                  <a:gd name="T11" fmla="*/ 51 h 74"/>
                  <a:gd name="T12" fmla="*/ 11 w 229"/>
                  <a:gd name="T13" fmla="*/ 73 h 74"/>
                  <a:gd name="T14" fmla="*/ 19 w 229"/>
                  <a:gd name="T15" fmla="*/ 61 h 74"/>
                  <a:gd name="T16" fmla="*/ 21 w 229"/>
                  <a:gd name="T17" fmla="*/ 56 h 74"/>
                  <a:gd name="T18" fmla="*/ 21 w 229"/>
                  <a:gd name="T19" fmla="*/ 68 h 74"/>
                  <a:gd name="T20" fmla="*/ 22 w 229"/>
                  <a:gd name="T21" fmla="*/ 53 h 74"/>
                  <a:gd name="T22" fmla="*/ 31 w 229"/>
                  <a:gd name="T23" fmla="*/ 46 h 74"/>
                  <a:gd name="T24" fmla="*/ 33 w 229"/>
                  <a:gd name="T25" fmla="*/ 54 h 74"/>
                  <a:gd name="T26" fmla="*/ 35 w 229"/>
                  <a:gd name="T27" fmla="*/ 61 h 74"/>
                  <a:gd name="T28" fmla="*/ 41 w 229"/>
                  <a:gd name="T29" fmla="*/ 59 h 74"/>
                  <a:gd name="T30" fmla="*/ 46 w 229"/>
                  <a:gd name="T31" fmla="*/ 62 h 74"/>
                  <a:gd name="T32" fmla="*/ 70 w 229"/>
                  <a:gd name="T33" fmla="*/ 49 h 74"/>
                  <a:gd name="T34" fmla="*/ 72 w 229"/>
                  <a:gd name="T35" fmla="*/ 30 h 74"/>
                  <a:gd name="T36" fmla="*/ 71 w 229"/>
                  <a:gd name="T37" fmla="*/ 11 h 74"/>
                  <a:gd name="T38" fmla="*/ 64 w 229"/>
                  <a:gd name="T39" fmla="*/ 15 h 74"/>
                  <a:gd name="T40" fmla="*/ 66 w 229"/>
                  <a:gd name="T41" fmla="*/ 34 h 74"/>
                  <a:gd name="T42" fmla="*/ 77 w 229"/>
                  <a:gd name="T43" fmla="*/ 36 h 74"/>
                  <a:gd name="T44" fmla="*/ 87 w 229"/>
                  <a:gd name="T45" fmla="*/ 32 h 74"/>
                  <a:gd name="T46" fmla="*/ 90 w 229"/>
                  <a:gd name="T47" fmla="*/ 72 h 74"/>
                  <a:gd name="T48" fmla="*/ 73 w 229"/>
                  <a:gd name="T49" fmla="*/ 66 h 74"/>
                  <a:gd name="T50" fmla="*/ 60 w 229"/>
                  <a:gd name="T51" fmla="*/ 56 h 74"/>
                  <a:gd name="T52" fmla="*/ 66 w 229"/>
                  <a:gd name="T53" fmla="*/ 53 h 74"/>
                  <a:gd name="T54" fmla="*/ 81 w 229"/>
                  <a:gd name="T55" fmla="*/ 54 h 74"/>
                  <a:gd name="T56" fmla="*/ 95 w 229"/>
                  <a:gd name="T57" fmla="*/ 54 h 74"/>
                  <a:gd name="T58" fmla="*/ 102 w 229"/>
                  <a:gd name="T59" fmla="*/ 43 h 74"/>
                  <a:gd name="T60" fmla="*/ 98 w 229"/>
                  <a:gd name="T61" fmla="*/ 44 h 74"/>
                  <a:gd name="T62" fmla="*/ 99 w 229"/>
                  <a:gd name="T63" fmla="*/ 53 h 74"/>
                  <a:gd name="T64" fmla="*/ 106 w 229"/>
                  <a:gd name="T65" fmla="*/ 53 h 74"/>
                  <a:gd name="T66" fmla="*/ 113 w 229"/>
                  <a:gd name="T67" fmla="*/ 51 h 74"/>
                  <a:gd name="T68" fmla="*/ 116 w 229"/>
                  <a:gd name="T69" fmla="*/ 48 h 74"/>
                  <a:gd name="T70" fmla="*/ 118 w 229"/>
                  <a:gd name="T71" fmla="*/ 64 h 74"/>
                  <a:gd name="T72" fmla="*/ 129 w 229"/>
                  <a:gd name="T73" fmla="*/ 65 h 74"/>
                  <a:gd name="T74" fmla="*/ 132 w 229"/>
                  <a:gd name="T75" fmla="*/ 51 h 74"/>
                  <a:gd name="T76" fmla="*/ 134 w 229"/>
                  <a:gd name="T77" fmla="*/ 53 h 74"/>
                  <a:gd name="T78" fmla="*/ 144 w 229"/>
                  <a:gd name="T79" fmla="*/ 66 h 74"/>
                  <a:gd name="T80" fmla="*/ 145 w 229"/>
                  <a:gd name="T81" fmla="*/ 57 h 74"/>
                  <a:gd name="T82" fmla="*/ 147 w 229"/>
                  <a:gd name="T83" fmla="*/ 47 h 74"/>
                  <a:gd name="T84" fmla="*/ 156 w 229"/>
                  <a:gd name="T85" fmla="*/ 39 h 74"/>
                  <a:gd name="T86" fmla="*/ 164 w 229"/>
                  <a:gd name="T87" fmla="*/ 41 h 74"/>
                  <a:gd name="T88" fmla="*/ 162 w 229"/>
                  <a:gd name="T89" fmla="*/ 53 h 74"/>
                  <a:gd name="T90" fmla="*/ 163 w 229"/>
                  <a:gd name="T91" fmla="*/ 54 h 74"/>
                  <a:gd name="T92" fmla="*/ 163 w 229"/>
                  <a:gd name="T93" fmla="*/ 50 h 74"/>
                  <a:gd name="T94" fmla="*/ 170 w 229"/>
                  <a:gd name="T95" fmla="*/ 57 h 74"/>
                  <a:gd name="T96" fmla="*/ 177 w 229"/>
                  <a:gd name="T97" fmla="*/ 62 h 74"/>
                  <a:gd name="T98" fmla="*/ 180 w 229"/>
                  <a:gd name="T99" fmla="*/ 60 h 74"/>
                  <a:gd name="T100" fmla="*/ 181 w 229"/>
                  <a:gd name="T101" fmla="*/ 53 h 74"/>
                  <a:gd name="T102" fmla="*/ 182 w 229"/>
                  <a:gd name="T103" fmla="*/ 46 h 74"/>
                  <a:gd name="T104" fmla="*/ 188 w 229"/>
                  <a:gd name="T105" fmla="*/ 45 h 74"/>
                  <a:gd name="T106" fmla="*/ 193 w 229"/>
                  <a:gd name="T107" fmla="*/ 50 h 74"/>
                  <a:gd name="T108" fmla="*/ 194 w 229"/>
                  <a:gd name="T109" fmla="*/ 43 h 74"/>
                  <a:gd name="T110" fmla="*/ 202 w 229"/>
                  <a:gd name="T111" fmla="*/ 36 h 74"/>
                  <a:gd name="T112" fmla="*/ 210 w 229"/>
                  <a:gd name="T113" fmla="*/ 46 h 74"/>
                  <a:gd name="T114" fmla="*/ 220 w 229"/>
                  <a:gd name="T115" fmla="*/ 49 h 7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29"/>
                  <a:gd name="T175" fmla="*/ 0 h 74"/>
                  <a:gd name="T176" fmla="*/ 229 w 229"/>
                  <a:gd name="T177" fmla="*/ 74 h 7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29" h="74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3" y="1"/>
                    </a:lnTo>
                    <a:lnTo>
                      <a:pt x="16" y="2"/>
                    </a:lnTo>
                    <a:lnTo>
                      <a:pt x="19" y="3"/>
                    </a:lnTo>
                    <a:lnTo>
                      <a:pt x="22" y="4"/>
                    </a:lnTo>
                    <a:lnTo>
                      <a:pt x="24" y="5"/>
                    </a:lnTo>
                    <a:lnTo>
                      <a:pt x="24" y="12"/>
                    </a:lnTo>
                    <a:lnTo>
                      <a:pt x="23" y="18"/>
                    </a:lnTo>
                    <a:lnTo>
                      <a:pt x="22" y="24"/>
                    </a:lnTo>
                    <a:lnTo>
                      <a:pt x="19" y="29"/>
                    </a:lnTo>
                    <a:lnTo>
                      <a:pt x="17" y="34"/>
                    </a:lnTo>
                    <a:lnTo>
                      <a:pt x="15" y="39"/>
                    </a:lnTo>
                    <a:lnTo>
                      <a:pt x="13" y="45"/>
                    </a:lnTo>
                    <a:lnTo>
                      <a:pt x="11" y="51"/>
                    </a:lnTo>
                    <a:lnTo>
                      <a:pt x="10" y="63"/>
                    </a:lnTo>
                    <a:lnTo>
                      <a:pt x="10" y="70"/>
                    </a:lnTo>
                    <a:lnTo>
                      <a:pt x="11" y="73"/>
                    </a:lnTo>
                    <a:lnTo>
                      <a:pt x="14" y="72"/>
                    </a:lnTo>
                    <a:lnTo>
                      <a:pt x="16" y="68"/>
                    </a:lnTo>
                    <a:lnTo>
                      <a:pt x="19" y="61"/>
                    </a:lnTo>
                    <a:lnTo>
                      <a:pt x="20" y="53"/>
                    </a:lnTo>
                    <a:lnTo>
                      <a:pt x="20" y="45"/>
                    </a:lnTo>
                    <a:lnTo>
                      <a:pt x="21" y="56"/>
                    </a:lnTo>
                    <a:lnTo>
                      <a:pt x="22" y="63"/>
                    </a:lnTo>
                    <a:lnTo>
                      <a:pt x="21" y="67"/>
                    </a:lnTo>
                    <a:lnTo>
                      <a:pt x="21" y="68"/>
                    </a:lnTo>
                    <a:lnTo>
                      <a:pt x="21" y="65"/>
                    </a:lnTo>
                    <a:lnTo>
                      <a:pt x="22" y="60"/>
                    </a:lnTo>
                    <a:lnTo>
                      <a:pt x="22" y="53"/>
                    </a:lnTo>
                    <a:lnTo>
                      <a:pt x="24" y="44"/>
                    </a:lnTo>
                    <a:lnTo>
                      <a:pt x="30" y="43"/>
                    </a:lnTo>
                    <a:lnTo>
                      <a:pt x="31" y="46"/>
                    </a:lnTo>
                    <a:lnTo>
                      <a:pt x="31" y="49"/>
                    </a:lnTo>
                    <a:lnTo>
                      <a:pt x="32" y="51"/>
                    </a:lnTo>
                    <a:lnTo>
                      <a:pt x="33" y="54"/>
                    </a:lnTo>
                    <a:lnTo>
                      <a:pt x="34" y="57"/>
                    </a:lnTo>
                    <a:lnTo>
                      <a:pt x="34" y="59"/>
                    </a:lnTo>
                    <a:lnTo>
                      <a:pt x="35" y="61"/>
                    </a:lnTo>
                    <a:lnTo>
                      <a:pt x="35" y="63"/>
                    </a:lnTo>
                    <a:lnTo>
                      <a:pt x="38" y="62"/>
                    </a:lnTo>
                    <a:lnTo>
                      <a:pt x="41" y="59"/>
                    </a:lnTo>
                    <a:lnTo>
                      <a:pt x="43" y="56"/>
                    </a:lnTo>
                    <a:lnTo>
                      <a:pt x="46" y="52"/>
                    </a:lnTo>
                    <a:lnTo>
                      <a:pt x="46" y="62"/>
                    </a:lnTo>
                    <a:lnTo>
                      <a:pt x="67" y="60"/>
                    </a:lnTo>
                    <a:lnTo>
                      <a:pt x="69" y="55"/>
                    </a:lnTo>
                    <a:lnTo>
                      <a:pt x="70" y="49"/>
                    </a:lnTo>
                    <a:lnTo>
                      <a:pt x="71" y="43"/>
                    </a:lnTo>
                    <a:lnTo>
                      <a:pt x="72" y="36"/>
                    </a:lnTo>
                    <a:lnTo>
                      <a:pt x="72" y="30"/>
                    </a:lnTo>
                    <a:lnTo>
                      <a:pt x="72" y="24"/>
                    </a:lnTo>
                    <a:lnTo>
                      <a:pt x="72" y="17"/>
                    </a:lnTo>
                    <a:lnTo>
                      <a:pt x="71" y="11"/>
                    </a:lnTo>
                    <a:lnTo>
                      <a:pt x="68" y="12"/>
                    </a:lnTo>
                    <a:lnTo>
                      <a:pt x="66" y="13"/>
                    </a:lnTo>
                    <a:lnTo>
                      <a:pt x="64" y="15"/>
                    </a:lnTo>
                    <a:lnTo>
                      <a:pt x="62" y="16"/>
                    </a:lnTo>
                    <a:lnTo>
                      <a:pt x="63" y="32"/>
                    </a:lnTo>
                    <a:lnTo>
                      <a:pt x="66" y="34"/>
                    </a:lnTo>
                    <a:lnTo>
                      <a:pt x="70" y="35"/>
                    </a:lnTo>
                    <a:lnTo>
                      <a:pt x="73" y="36"/>
                    </a:lnTo>
                    <a:lnTo>
                      <a:pt x="77" y="36"/>
                    </a:lnTo>
                    <a:lnTo>
                      <a:pt x="81" y="35"/>
                    </a:lnTo>
                    <a:lnTo>
                      <a:pt x="84" y="34"/>
                    </a:lnTo>
                    <a:lnTo>
                      <a:pt x="87" y="32"/>
                    </a:lnTo>
                    <a:lnTo>
                      <a:pt x="89" y="28"/>
                    </a:lnTo>
                    <a:lnTo>
                      <a:pt x="94" y="72"/>
                    </a:lnTo>
                    <a:lnTo>
                      <a:pt x="90" y="72"/>
                    </a:lnTo>
                    <a:lnTo>
                      <a:pt x="84" y="71"/>
                    </a:lnTo>
                    <a:lnTo>
                      <a:pt x="79" y="69"/>
                    </a:lnTo>
                    <a:lnTo>
                      <a:pt x="73" y="66"/>
                    </a:lnTo>
                    <a:lnTo>
                      <a:pt x="68" y="63"/>
                    </a:lnTo>
                    <a:lnTo>
                      <a:pt x="64" y="60"/>
                    </a:lnTo>
                    <a:lnTo>
                      <a:pt x="60" y="56"/>
                    </a:lnTo>
                    <a:lnTo>
                      <a:pt x="57" y="53"/>
                    </a:lnTo>
                    <a:lnTo>
                      <a:pt x="61" y="53"/>
                    </a:lnTo>
                    <a:lnTo>
                      <a:pt x="66" y="53"/>
                    </a:lnTo>
                    <a:lnTo>
                      <a:pt x="71" y="53"/>
                    </a:lnTo>
                    <a:lnTo>
                      <a:pt x="76" y="53"/>
                    </a:lnTo>
                    <a:lnTo>
                      <a:pt x="81" y="54"/>
                    </a:lnTo>
                    <a:lnTo>
                      <a:pt x="86" y="54"/>
                    </a:lnTo>
                    <a:lnTo>
                      <a:pt x="90" y="54"/>
                    </a:lnTo>
                    <a:lnTo>
                      <a:pt x="95" y="54"/>
                    </a:lnTo>
                    <a:lnTo>
                      <a:pt x="96" y="68"/>
                    </a:lnTo>
                    <a:lnTo>
                      <a:pt x="104" y="66"/>
                    </a:lnTo>
                    <a:lnTo>
                      <a:pt x="102" y="43"/>
                    </a:lnTo>
                    <a:lnTo>
                      <a:pt x="100" y="43"/>
                    </a:lnTo>
                    <a:lnTo>
                      <a:pt x="99" y="43"/>
                    </a:lnTo>
                    <a:lnTo>
                      <a:pt x="98" y="44"/>
                    </a:lnTo>
                    <a:lnTo>
                      <a:pt x="97" y="44"/>
                    </a:lnTo>
                    <a:lnTo>
                      <a:pt x="98" y="53"/>
                    </a:lnTo>
                    <a:lnTo>
                      <a:pt x="99" y="53"/>
                    </a:lnTo>
                    <a:lnTo>
                      <a:pt x="102" y="53"/>
                    </a:lnTo>
                    <a:lnTo>
                      <a:pt x="104" y="53"/>
                    </a:lnTo>
                    <a:lnTo>
                      <a:pt x="106" y="53"/>
                    </a:lnTo>
                    <a:lnTo>
                      <a:pt x="108" y="53"/>
                    </a:lnTo>
                    <a:lnTo>
                      <a:pt x="110" y="52"/>
                    </a:lnTo>
                    <a:lnTo>
                      <a:pt x="113" y="51"/>
                    </a:lnTo>
                    <a:lnTo>
                      <a:pt x="115" y="51"/>
                    </a:lnTo>
                    <a:lnTo>
                      <a:pt x="115" y="50"/>
                    </a:lnTo>
                    <a:lnTo>
                      <a:pt x="116" y="48"/>
                    </a:lnTo>
                    <a:lnTo>
                      <a:pt x="116" y="46"/>
                    </a:lnTo>
                    <a:lnTo>
                      <a:pt x="116" y="44"/>
                    </a:lnTo>
                    <a:lnTo>
                      <a:pt x="118" y="64"/>
                    </a:lnTo>
                    <a:lnTo>
                      <a:pt x="121" y="65"/>
                    </a:lnTo>
                    <a:lnTo>
                      <a:pt x="125" y="65"/>
                    </a:lnTo>
                    <a:lnTo>
                      <a:pt x="129" y="65"/>
                    </a:lnTo>
                    <a:lnTo>
                      <a:pt x="133" y="64"/>
                    </a:lnTo>
                    <a:lnTo>
                      <a:pt x="132" y="56"/>
                    </a:lnTo>
                    <a:lnTo>
                      <a:pt x="132" y="51"/>
                    </a:lnTo>
                    <a:lnTo>
                      <a:pt x="132" y="50"/>
                    </a:lnTo>
                    <a:lnTo>
                      <a:pt x="133" y="50"/>
                    </a:lnTo>
                    <a:lnTo>
                      <a:pt x="134" y="53"/>
                    </a:lnTo>
                    <a:lnTo>
                      <a:pt x="136" y="57"/>
                    </a:lnTo>
                    <a:lnTo>
                      <a:pt x="140" y="62"/>
                    </a:lnTo>
                    <a:lnTo>
                      <a:pt x="144" y="66"/>
                    </a:lnTo>
                    <a:lnTo>
                      <a:pt x="145" y="63"/>
                    </a:lnTo>
                    <a:lnTo>
                      <a:pt x="145" y="60"/>
                    </a:lnTo>
                    <a:lnTo>
                      <a:pt x="145" y="57"/>
                    </a:lnTo>
                    <a:lnTo>
                      <a:pt x="146" y="54"/>
                    </a:lnTo>
                    <a:lnTo>
                      <a:pt x="147" y="50"/>
                    </a:lnTo>
                    <a:lnTo>
                      <a:pt x="147" y="47"/>
                    </a:lnTo>
                    <a:lnTo>
                      <a:pt x="147" y="43"/>
                    </a:lnTo>
                    <a:lnTo>
                      <a:pt x="147" y="40"/>
                    </a:lnTo>
                    <a:lnTo>
                      <a:pt x="156" y="39"/>
                    </a:lnTo>
                    <a:lnTo>
                      <a:pt x="161" y="39"/>
                    </a:lnTo>
                    <a:lnTo>
                      <a:pt x="163" y="39"/>
                    </a:lnTo>
                    <a:lnTo>
                      <a:pt x="164" y="41"/>
                    </a:lnTo>
                    <a:lnTo>
                      <a:pt x="163" y="43"/>
                    </a:lnTo>
                    <a:lnTo>
                      <a:pt x="163" y="47"/>
                    </a:lnTo>
                    <a:lnTo>
                      <a:pt x="162" y="53"/>
                    </a:lnTo>
                    <a:lnTo>
                      <a:pt x="162" y="60"/>
                    </a:lnTo>
                    <a:lnTo>
                      <a:pt x="163" y="58"/>
                    </a:lnTo>
                    <a:lnTo>
                      <a:pt x="163" y="54"/>
                    </a:lnTo>
                    <a:lnTo>
                      <a:pt x="163" y="49"/>
                    </a:lnTo>
                    <a:lnTo>
                      <a:pt x="162" y="47"/>
                    </a:lnTo>
                    <a:lnTo>
                      <a:pt x="163" y="50"/>
                    </a:lnTo>
                    <a:lnTo>
                      <a:pt x="165" y="53"/>
                    </a:lnTo>
                    <a:lnTo>
                      <a:pt x="167" y="55"/>
                    </a:lnTo>
                    <a:lnTo>
                      <a:pt x="170" y="57"/>
                    </a:lnTo>
                    <a:lnTo>
                      <a:pt x="172" y="59"/>
                    </a:lnTo>
                    <a:lnTo>
                      <a:pt x="175" y="61"/>
                    </a:lnTo>
                    <a:lnTo>
                      <a:pt x="177" y="62"/>
                    </a:lnTo>
                    <a:lnTo>
                      <a:pt x="180" y="64"/>
                    </a:lnTo>
                    <a:lnTo>
                      <a:pt x="180" y="61"/>
                    </a:lnTo>
                    <a:lnTo>
                      <a:pt x="180" y="60"/>
                    </a:lnTo>
                    <a:lnTo>
                      <a:pt x="181" y="57"/>
                    </a:lnTo>
                    <a:lnTo>
                      <a:pt x="181" y="55"/>
                    </a:lnTo>
                    <a:lnTo>
                      <a:pt x="181" y="53"/>
                    </a:lnTo>
                    <a:lnTo>
                      <a:pt x="182" y="50"/>
                    </a:lnTo>
                    <a:lnTo>
                      <a:pt x="182" y="49"/>
                    </a:lnTo>
                    <a:lnTo>
                      <a:pt x="182" y="46"/>
                    </a:lnTo>
                    <a:lnTo>
                      <a:pt x="183" y="46"/>
                    </a:lnTo>
                    <a:lnTo>
                      <a:pt x="186" y="45"/>
                    </a:lnTo>
                    <a:lnTo>
                      <a:pt x="188" y="45"/>
                    </a:lnTo>
                    <a:lnTo>
                      <a:pt x="190" y="45"/>
                    </a:lnTo>
                    <a:lnTo>
                      <a:pt x="192" y="49"/>
                    </a:lnTo>
                    <a:lnTo>
                      <a:pt x="193" y="50"/>
                    </a:lnTo>
                    <a:lnTo>
                      <a:pt x="193" y="49"/>
                    </a:lnTo>
                    <a:lnTo>
                      <a:pt x="193" y="45"/>
                    </a:lnTo>
                    <a:lnTo>
                      <a:pt x="194" y="43"/>
                    </a:lnTo>
                    <a:lnTo>
                      <a:pt x="197" y="40"/>
                    </a:lnTo>
                    <a:lnTo>
                      <a:pt x="200" y="38"/>
                    </a:lnTo>
                    <a:lnTo>
                      <a:pt x="202" y="36"/>
                    </a:lnTo>
                    <a:lnTo>
                      <a:pt x="205" y="39"/>
                    </a:lnTo>
                    <a:lnTo>
                      <a:pt x="207" y="42"/>
                    </a:lnTo>
                    <a:lnTo>
                      <a:pt x="210" y="46"/>
                    </a:lnTo>
                    <a:lnTo>
                      <a:pt x="212" y="49"/>
                    </a:lnTo>
                    <a:lnTo>
                      <a:pt x="215" y="49"/>
                    </a:lnTo>
                    <a:lnTo>
                      <a:pt x="220" y="49"/>
                    </a:lnTo>
                    <a:lnTo>
                      <a:pt x="224" y="49"/>
                    </a:lnTo>
                    <a:lnTo>
                      <a:pt x="228" y="49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" name="Rectangle 64"/>
              <p:cNvSpPr>
                <a:spLocks noChangeArrowheads="1"/>
              </p:cNvSpPr>
              <p:nvPr/>
            </p:nvSpPr>
            <p:spPr bwMode="auto">
              <a:xfrm rot="21360000">
                <a:off x="610" y="1037"/>
                <a:ext cx="1400" cy="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defRPr/>
                </a:pPr>
                <a:r>
                  <a:rPr lang="en-US" sz="2000" b="0" dirty="0">
                    <a:latin typeface="+mj-lt"/>
                  </a:rPr>
                  <a:t>Service Contract</a:t>
                </a:r>
              </a:p>
              <a:p>
                <a:pPr>
                  <a:defRPr/>
                </a:pPr>
                <a:r>
                  <a:rPr lang="en-US" sz="2000" b="0" dirty="0">
                    <a:latin typeface="+mj-lt"/>
                  </a:rPr>
                  <a:t>#105</a:t>
                </a:r>
              </a:p>
              <a:p>
                <a:pPr>
                  <a:defRPr/>
                </a:pPr>
                <a:r>
                  <a:rPr lang="en-US" sz="2000" b="0" dirty="0">
                    <a:latin typeface="+mj-lt"/>
                  </a:rPr>
                  <a:t>1/1/09 - 12/31/09</a:t>
                </a:r>
              </a:p>
            </p:txBody>
          </p:sp>
        </p:grp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3719513" y="3816350"/>
              <a:ext cx="1165225" cy="7048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2000" b="0" dirty="0">
                  <a:latin typeface="+mj-lt"/>
                </a:rPr>
                <a:t>Contract </a:t>
              </a:r>
            </a:p>
            <a:p>
              <a:pPr algn="ctr">
                <a:defRPr/>
              </a:pPr>
              <a:r>
                <a:rPr lang="en-US" sz="2000" b="0" dirty="0">
                  <a:latin typeface="+mj-lt"/>
                </a:rPr>
                <a:t>Renewal</a:t>
              </a:r>
            </a:p>
          </p:txBody>
        </p:sp>
        <p:sp>
          <p:nvSpPr>
            <p:cNvPr id="38920" name="Rectangle 68"/>
            <p:cNvSpPr>
              <a:spLocks noChangeArrowheads="1"/>
            </p:cNvSpPr>
            <p:nvPr/>
          </p:nvSpPr>
          <p:spPr bwMode="auto">
            <a:xfrm>
              <a:off x="3000375" y="3295650"/>
              <a:ext cx="228600" cy="171450"/>
            </a:xfrm>
            <a:prstGeom prst="rect">
              <a:avLst/>
            </a:prstGeom>
            <a:noFill/>
            <a:ln w="1905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38921" name="Rectangle 69"/>
            <p:cNvSpPr>
              <a:spLocks noChangeArrowheads="1"/>
            </p:cNvSpPr>
            <p:nvPr/>
          </p:nvSpPr>
          <p:spPr bwMode="auto">
            <a:xfrm>
              <a:off x="5457825" y="4724400"/>
              <a:ext cx="228600" cy="171450"/>
            </a:xfrm>
            <a:prstGeom prst="rect">
              <a:avLst/>
            </a:prstGeom>
            <a:noFill/>
            <a:ln w="1905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cxnSp>
          <p:nvCxnSpPr>
            <p:cNvPr id="38922" name="Shape 71"/>
            <p:cNvCxnSpPr>
              <a:cxnSpLocks noChangeShapeType="1"/>
              <a:stCxn id="38920" idx="3"/>
              <a:endCxn id="66" idx="0"/>
            </p:cNvCxnSpPr>
            <p:nvPr/>
          </p:nvCxnSpPr>
          <p:spPr bwMode="auto">
            <a:xfrm>
              <a:off x="3228975" y="3381375"/>
              <a:ext cx="1073151" cy="434975"/>
            </a:xfrm>
            <a:prstGeom prst="bentConnector2">
              <a:avLst/>
            </a:prstGeom>
            <a:noFill/>
            <a:ln w="28575" algn="ctr">
              <a:solidFill>
                <a:srgbClr val="6287C6"/>
              </a:solidFill>
              <a:round/>
              <a:headEnd/>
              <a:tailEnd type="arrow" w="med" len="med"/>
            </a:ln>
          </p:spPr>
        </p:cxnSp>
        <p:cxnSp>
          <p:nvCxnSpPr>
            <p:cNvPr id="38923" name="Shape 73"/>
            <p:cNvCxnSpPr>
              <a:cxnSpLocks noChangeShapeType="1"/>
              <a:stCxn id="66" idx="2"/>
              <a:endCxn id="38921" idx="1"/>
            </p:cNvCxnSpPr>
            <p:nvPr/>
          </p:nvCxnSpPr>
          <p:spPr bwMode="auto">
            <a:xfrm rot="16200000" flipH="1">
              <a:off x="4735748" y="4088048"/>
              <a:ext cx="288454" cy="1155699"/>
            </a:xfrm>
            <a:prstGeom prst="bentConnector2">
              <a:avLst/>
            </a:prstGeom>
            <a:noFill/>
            <a:ln w="28575" algn="ctr">
              <a:solidFill>
                <a:srgbClr val="6287C6"/>
              </a:solidFill>
              <a:round/>
              <a:headEnd/>
              <a:tailEnd type="arrow" w="med" len="med"/>
            </a:ln>
          </p:spPr>
        </p:cxn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Renewal Process/Report</a:t>
            </a:r>
          </a:p>
        </p:txBody>
      </p:sp>
      <p:sp>
        <p:nvSpPr>
          <p:cNvPr id="3993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SSM-Contracts-260</a:t>
            </a:r>
          </a:p>
        </p:txBody>
      </p:sp>
      <p:pic>
        <p:nvPicPr>
          <p:cNvPr id="39940" name="Picture 3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04850" y="833438"/>
            <a:ext cx="7809524" cy="55904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Delete/Archive</a:t>
            </a:r>
          </a:p>
        </p:txBody>
      </p:sp>
      <p:sp>
        <p:nvSpPr>
          <p:cNvPr id="4096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SSM-Contracts-270</a:t>
            </a:r>
          </a:p>
        </p:txBody>
      </p:sp>
      <p:pic>
        <p:nvPicPr>
          <p:cNvPr id="40964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1014413"/>
            <a:ext cx="7029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Quote Maintenance</a:t>
            </a:r>
          </a:p>
        </p:txBody>
      </p:sp>
      <p:sp>
        <p:nvSpPr>
          <p:cNvPr id="419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SSM-Contracts-280</a:t>
            </a:r>
          </a:p>
        </p:txBody>
      </p:sp>
      <p:pic>
        <p:nvPicPr>
          <p:cNvPr id="41988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2513" y="1033463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Quotes</a:t>
            </a:r>
            <a:endParaRPr lang="en-US" smtClean="0"/>
          </a:p>
        </p:txBody>
      </p:sp>
      <p:sp>
        <p:nvSpPr>
          <p:cNvPr id="4301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SSM-Contracts-290</a:t>
            </a:r>
            <a:endParaRPr lang="en-US" dirty="0" smtClean="0"/>
          </a:p>
        </p:txBody>
      </p:sp>
      <p:pic>
        <p:nvPicPr>
          <p:cNvPr id="43012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976313"/>
            <a:ext cx="6254750" cy="447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4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2963" y="1209675"/>
            <a:ext cx="6256337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5" descr="Region Captur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1175" y="1457325"/>
            <a:ext cx="6248400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6" descr="Region Captur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62250" y="1685925"/>
            <a:ext cx="6248400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Contract Effects</a:t>
            </a:r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SSM-Contracts-030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903604" y="4796789"/>
            <a:ext cx="1828800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non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>
                <a:latin typeface="+mj-lt"/>
              </a:rPr>
              <a:t>Call Activity</a:t>
            </a:r>
          </a:p>
          <a:p>
            <a:pPr algn="ctr">
              <a:defRPr/>
            </a:pPr>
            <a:r>
              <a:rPr lang="en-US" sz="1600">
                <a:latin typeface="+mj-lt"/>
              </a:rPr>
              <a:t>Recording</a:t>
            </a: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5940107" y="3442652"/>
            <a:ext cx="1828800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non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 dirty="0">
                <a:latin typeface="+mj-lt"/>
              </a:rPr>
              <a:t>RMA </a:t>
            </a:r>
          </a:p>
          <a:p>
            <a:pPr algn="ctr">
              <a:defRPr/>
            </a:pPr>
            <a:r>
              <a:rPr lang="en-US" sz="1600" dirty="0">
                <a:latin typeface="+mj-lt"/>
              </a:rPr>
              <a:t>Maintenance</a:t>
            </a:r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3657403" y="4361497"/>
            <a:ext cx="1828800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non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>
                <a:latin typeface="+mj-lt"/>
              </a:rPr>
              <a:t>Preventive </a:t>
            </a:r>
          </a:p>
          <a:p>
            <a:pPr algn="ctr">
              <a:defRPr/>
            </a:pPr>
            <a:r>
              <a:rPr lang="en-US" sz="1600">
                <a:latin typeface="+mj-lt"/>
              </a:rPr>
              <a:t>Maintenance</a:t>
            </a: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1370329" y="1116013"/>
            <a:ext cx="6400800" cy="1244600"/>
          </a:xfrm>
          <a:prstGeom prst="rect">
            <a:avLst/>
          </a:prstGeom>
          <a:solidFill>
            <a:srgbClr val="FFCC00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38100" dir="2700000" algn="tl" rotWithShape="0">
              <a:schemeClr val="tx1">
                <a:lumMod val="50000"/>
                <a:lumOff val="50000"/>
              </a:schemeClr>
            </a:outerShdw>
          </a:effectLst>
        </p:spPr>
        <p:txBody>
          <a:bodyPr wrap="none" anchor="ctr">
            <a:noAutofit/>
          </a:bodyPr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2006600" y="1466850"/>
            <a:ext cx="5627688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3200" dirty="0">
                <a:latin typeface="+mj-lt"/>
              </a:rPr>
              <a:t>Service Contract Coverage</a:t>
            </a: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905827" y="3443923"/>
            <a:ext cx="1828800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non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 dirty="0">
                <a:latin typeface="+mj-lt"/>
              </a:rPr>
              <a:t>Call and Call</a:t>
            </a:r>
          </a:p>
          <a:p>
            <a:pPr algn="ctr">
              <a:defRPr/>
            </a:pPr>
            <a:r>
              <a:rPr lang="en-US" sz="1600" dirty="0">
                <a:latin typeface="+mj-lt"/>
              </a:rPr>
              <a:t>Quote </a:t>
            </a:r>
          </a:p>
          <a:p>
            <a:pPr algn="ctr">
              <a:defRPr/>
            </a:pPr>
            <a:r>
              <a:rPr lang="en-US" sz="1600" dirty="0">
                <a:latin typeface="+mj-lt"/>
              </a:rPr>
              <a:t>Maintenance</a:t>
            </a:r>
          </a:p>
        </p:txBody>
      </p:sp>
      <p:cxnSp>
        <p:nvCxnSpPr>
          <p:cNvPr id="17" name="Straight Arrow Connector 16"/>
          <p:cNvCxnSpPr>
            <a:stCxn id="12" idx="2"/>
            <a:endCxn id="11" idx="0"/>
          </p:cNvCxnSpPr>
          <p:nvPr/>
        </p:nvCxnSpPr>
        <p:spPr>
          <a:xfrm rot="16200000" flipH="1">
            <a:off x="3570824" y="3360518"/>
            <a:ext cx="2000884" cy="1074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>
            <a:stCxn id="12" idx="2"/>
            <a:endCxn id="10" idx="0"/>
          </p:cNvCxnSpPr>
          <p:nvPr/>
        </p:nvCxnSpPr>
        <p:spPr>
          <a:xfrm rot="5400000">
            <a:off x="2653823" y="1527017"/>
            <a:ext cx="1083310" cy="2750502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stCxn id="12" idx="2"/>
            <a:endCxn id="9" idx="0"/>
          </p:cNvCxnSpPr>
          <p:nvPr/>
        </p:nvCxnSpPr>
        <p:spPr>
          <a:xfrm rot="16200000" flipH="1">
            <a:off x="5171599" y="1759743"/>
            <a:ext cx="1082039" cy="2283778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0" idx="2"/>
            <a:endCxn id="8" idx="0"/>
          </p:cNvCxnSpPr>
          <p:nvPr/>
        </p:nvCxnSpPr>
        <p:spPr>
          <a:xfrm rot="5400000">
            <a:off x="1599883" y="4576445"/>
            <a:ext cx="438466" cy="222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Design</a:t>
            </a:r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SSM-Contracts-040</a:t>
            </a:r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1988175" y="923925"/>
            <a:ext cx="1118248" cy="559124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Contract Header</a:t>
            </a:r>
            <a:endParaRPr lang="en-US" sz="1400" dirty="0">
              <a:latin typeface="+mj-lt"/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-9525" y="2739898"/>
            <a:ext cx="5113020" cy="1051051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38100" dir="2700000" algn="tl" rotWithShape="0">
              <a:schemeClr val="tx1">
                <a:lumMod val="50000"/>
                <a:lumOff val="50000"/>
              </a:schemeClr>
            </a:outerShdw>
          </a:effectLst>
        </p:spPr>
        <p:txBody>
          <a:bodyPr wrap="none" anchor="ctr">
            <a:noAutofit/>
          </a:bodyPr>
          <a:lstStyle/>
          <a:p>
            <a:pPr>
              <a:defRPr/>
            </a:pPr>
            <a:endParaRPr lang="en-US" sz="1400">
              <a:latin typeface="+mj-lt"/>
            </a:endParaRPr>
          </a:p>
        </p:txBody>
      </p:sp>
      <p:cxnSp>
        <p:nvCxnSpPr>
          <p:cNvPr id="13" name="Elbow Connector 12"/>
          <p:cNvCxnSpPr>
            <a:stCxn id="8" idx="2"/>
            <a:endCxn id="11" idx="0"/>
          </p:cNvCxnSpPr>
          <p:nvPr/>
        </p:nvCxnSpPr>
        <p:spPr>
          <a:xfrm rot="5400000">
            <a:off x="1551741" y="1010407"/>
            <a:ext cx="522916" cy="1468200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>
            <a:stCxn id="8" idx="2"/>
            <a:endCxn id="112" idx="0"/>
          </p:cNvCxnSpPr>
          <p:nvPr/>
        </p:nvCxnSpPr>
        <p:spPr>
          <a:xfrm rot="16200000" flipH="1">
            <a:off x="3018193" y="1012154"/>
            <a:ext cx="522916" cy="1464705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8" idx="2"/>
            <a:endCxn id="102" idx="0"/>
          </p:cNvCxnSpPr>
          <p:nvPr/>
        </p:nvCxnSpPr>
        <p:spPr>
          <a:xfrm rot="5400000">
            <a:off x="2284833" y="1743499"/>
            <a:ext cx="522916" cy="2017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519975" y="2005965"/>
            <a:ext cx="1118248" cy="559124"/>
          </a:xfrm>
          <a:prstGeom prst="roundRect">
            <a:avLst/>
          </a:prstGeom>
          <a:solidFill>
            <a:schemeClr val="accent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latin typeface="+mj-lt"/>
              </a:rPr>
              <a:t>End User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Oval 10"/>
          <p:cNvSpPr>
            <a:spLocks noChangeArrowheads="1"/>
          </p:cNvSpPr>
          <p:nvPr/>
        </p:nvSpPr>
        <p:spPr bwMode="auto">
          <a:xfrm>
            <a:off x="543793" y="3161665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46" name="Oval 10"/>
          <p:cNvSpPr>
            <a:spLocks noChangeArrowheads="1"/>
          </p:cNvSpPr>
          <p:nvPr/>
        </p:nvSpPr>
        <p:spPr bwMode="auto">
          <a:xfrm>
            <a:off x="839068" y="3161665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47" name="Oval 10"/>
          <p:cNvSpPr>
            <a:spLocks noChangeArrowheads="1"/>
          </p:cNvSpPr>
          <p:nvPr/>
        </p:nvSpPr>
        <p:spPr bwMode="auto">
          <a:xfrm>
            <a:off x="1134343" y="3161665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48" name="Oval 10"/>
          <p:cNvSpPr>
            <a:spLocks noChangeArrowheads="1"/>
          </p:cNvSpPr>
          <p:nvPr/>
        </p:nvSpPr>
        <p:spPr bwMode="auto">
          <a:xfrm>
            <a:off x="1432793" y="3161665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49" name="Elbow Connector 48"/>
          <p:cNvCxnSpPr>
            <a:stCxn id="11" idx="2"/>
            <a:endCxn id="45" idx="0"/>
          </p:cNvCxnSpPr>
          <p:nvPr/>
        </p:nvCxnSpPr>
        <p:spPr>
          <a:xfrm rot="5400000">
            <a:off x="558878" y="2641444"/>
            <a:ext cx="596576" cy="44386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11" idx="2"/>
            <a:endCxn id="46" idx="0"/>
          </p:cNvCxnSpPr>
          <p:nvPr/>
        </p:nvCxnSpPr>
        <p:spPr>
          <a:xfrm rot="5400000">
            <a:off x="706516" y="2789082"/>
            <a:ext cx="596576" cy="1485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>
            <a:stCxn id="11" idx="2"/>
            <a:endCxn id="47" idx="0"/>
          </p:cNvCxnSpPr>
          <p:nvPr/>
        </p:nvCxnSpPr>
        <p:spPr>
          <a:xfrm rot="16200000" flipH="1">
            <a:off x="854153" y="2790035"/>
            <a:ext cx="596576" cy="14668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Elbow Connector 57"/>
          <p:cNvCxnSpPr>
            <a:stCxn id="11" idx="2"/>
            <a:endCxn id="48" idx="0"/>
          </p:cNvCxnSpPr>
          <p:nvPr/>
        </p:nvCxnSpPr>
        <p:spPr>
          <a:xfrm rot="16200000" flipH="1">
            <a:off x="1003378" y="2640810"/>
            <a:ext cx="596576" cy="44513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" name="Oval 10"/>
          <p:cNvSpPr>
            <a:spLocks noChangeArrowheads="1"/>
          </p:cNvSpPr>
          <p:nvPr/>
        </p:nvSpPr>
        <p:spPr bwMode="auto">
          <a:xfrm>
            <a:off x="1986158" y="2005965"/>
            <a:ext cx="1118248" cy="559124"/>
          </a:xfrm>
          <a:prstGeom prst="roundRect">
            <a:avLst/>
          </a:prstGeom>
          <a:solidFill>
            <a:schemeClr val="accent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latin typeface="+mj-lt"/>
              </a:rPr>
              <a:t>End User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4" name="Oval 10"/>
          <p:cNvSpPr>
            <a:spLocks noChangeArrowheads="1"/>
          </p:cNvSpPr>
          <p:nvPr/>
        </p:nvSpPr>
        <p:spPr bwMode="auto">
          <a:xfrm>
            <a:off x="2009976" y="3161665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05" name="Oval 10"/>
          <p:cNvSpPr>
            <a:spLocks noChangeArrowheads="1"/>
          </p:cNvSpPr>
          <p:nvPr/>
        </p:nvSpPr>
        <p:spPr bwMode="auto">
          <a:xfrm>
            <a:off x="2305251" y="3161665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06" name="Oval 10"/>
          <p:cNvSpPr>
            <a:spLocks noChangeArrowheads="1"/>
          </p:cNvSpPr>
          <p:nvPr/>
        </p:nvSpPr>
        <p:spPr bwMode="auto">
          <a:xfrm>
            <a:off x="2600526" y="3161665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07" name="Oval 10"/>
          <p:cNvSpPr>
            <a:spLocks noChangeArrowheads="1"/>
          </p:cNvSpPr>
          <p:nvPr/>
        </p:nvSpPr>
        <p:spPr bwMode="auto">
          <a:xfrm>
            <a:off x="2898976" y="3161665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108" name="Elbow Connector 107"/>
          <p:cNvCxnSpPr>
            <a:stCxn id="102" idx="2"/>
          </p:cNvCxnSpPr>
          <p:nvPr/>
        </p:nvCxnSpPr>
        <p:spPr>
          <a:xfrm rot="5400000">
            <a:off x="2010774" y="2655731"/>
            <a:ext cx="625151" cy="44386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Elbow Connector 108"/>
          <p:cNvCxnSpPr>
            <a:stCxn id="102" idx="2"/>
          </p:cNvCxnSpPr>
          <p:nvPr/>
        </p:nvCxnSpPr>
        <p:spPr>
          <a:xfrm rot="5400000">
            <a:off x="2158412" y="2803369"/>
            <a:ext cx="625151" cy="1485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Elbow Connector 109"/>
          <p:cNvCxnSpPr>
            <a:stCxn id="102" idx="2"/>
          </p:cNvCxnSpPr>
          <p:nvPr/>
        </p:nvCxnSpPr>
        <p:spPr>
          <a:xfrm rot="16200000" flipH="1">
            <a:off x="2306049" y="2804322"/>
            <a:ext cx="625151" cy="14668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Elbow Connector 110"/>
          <p:cNvCxnSpPr>
            <a:stCxn id="102" idx="2"/>
          </p:cNvCxnSpPr>
          <p:nvPr/>
        </p:nvCxnSpPr>
        <p:spPr>
          <a:xfrm rot="16200000" flipH="1">
            <a:off x="2455274" y="2655097"/>
            <a:ext cx="625151" cy="44513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2" name="Oval 10"/>
          <p:cNvSpPr>
            <a:spLocks noChangeArrowheads="1"/>
          </p:cNvSpPr>
          <p:nvPr/>
        </p:nvSpPr>
        <p:spPr bwMode="auto">
          <a:xfrm>
            <a:off x="3452880" y="2005965"/>
            <a:ext cx="1118248" cy="559124"/>
          </a:xfrm>
          <a:prstGeom prst="roundRect">
            <a:avLst/>
          </a:prstGeom>
          <a:solidFill>
            <a:schemeClr val="accent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latin typeface="+mj-lt"/>
              </a:rPr>
              <a:t>End User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4" name="Oval 10"/>
          <p:cNvSpPr>
            <a:spLocks noChangeArrowheads="1"/>
          </p:cNvSpPr>
          <p:nvPr/>
        </p:nvSpPr>
        <p:spPr bwMode="auto">
          <a:xfrm>
            <a:off x="3476698" y="3161665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15" name="Oval 10"/>
          <p:cNvSpPr>
            <a:spLocks noChangeArrowheads="1"/>
          </p:cNvSpPr>
          <p:nvPr/>
        </p:nvSpPr>
        <p:spPr bwMode="auto">
          <a:xfrm>
            <a:off x="3771973" y="3161665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16" name="Oval 10"/>
          <p:cNvSpPr>
            <a:spLocks noChangeArrowheads="1"/>
          </p:cNvSpPr>
          <p:nvPr/>
        </p:nvSpPr>
        <p:spPr bwMode="auto">
          <a:xfrm>
            <a:off x="4067248" y="3161665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17" name="Oval 10"/>
          <p:cNvSpPr>
            <a:spLocks noChangeArrowheads="1"/>
          </p:cNvSpPr>
          <p:nvPr/>
        </p:nvSpPr>
        <p:spPr bwMode="auto">
          <a:xfrm>
            <a:off x="4365698" y="3161665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118" name="Elbow Connector 117"/>
          <p:cNvCxnSpPr>
            <a:stCxn id="112" idx="2"/>
          </p:cNvCxnSpPr>
          <p:nvPr/>
        </p:nvCxnSpPr>
        <p:spPr>
          <a:xfrm rot="5400000">
            <a:off x="3477496" y="2655731"/>
            <a:ext cx="625151" cy="44386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" name="Elbow Connector 118"/>
          <p:cNvCxnSpPr>
            <a:stCxn id="112" idx="2"/>
          </p:cNvCxnSpPr>
          <p:nvPr/>
        </p:nvCxnSpPr>
        <p:spPr>
          <a:xfrm rot="5400000">
            <a:off x="3625134" y="2803369"/>
            <a:ext cx="625151" cy="1485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" name="Elbow Connector 119"/>
          <p:cNvCxnSpPr>
            <a:stCxn id="112" idx="2"/>
          </p:cNvCxnSpPr>
          <p:nvPr/>
        </p:nvCxnSpPr>
        <p:spPr>
          <a:xfrm rot="16200000" flipH="1">
            <a:off x="3772771" y="2804322"/>
            <a:ext cx="625151" cy="14668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Elbow Connector 120"/>
          <p:cNvCxnSpPr>
            <a:stCxn id="112" idx="2"/>
          </p:cNvCxnSpPr>
          <p:nvPr/>
        </p:nvCxnSpPr>
        <p:spPr>
          <a:xfrm rot="16200000" flipH="1">
            <a:off x="3921996" y="2655097"/>
            <a:ext cx="625151" cy="44513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7" name="Rectangle 126"/>
          <p:cNvSpPr/>
          <p:nvPr/>
        </p:nvSpPr>
        <p:spPr>
          <a:xfrm>
            <a:off x="1571867" y="3419148"/>
            <a:ext cx="19335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End User-Item Detail</a:t>
            </a:r>
            <a:endParaRPr lang="en-US" sz="1400" dirty="0">
              <a:latin typeface="+mj-lt"/>
            </a:endParaRPr>
          </a:p>
        </p:txBody>
      </p:sp>
      <p:sp>
        <p:nvSpPr>
          <p:cNvPr id="161" name="Oval 11"/>
          <p:cNvSpPr>
            <a:spLocks noChangeArrowheads="1"/>
          </p:cNvSpPr>
          <p:nvPr/>
        </p:nvSpPr>
        <p:spPr bwMode="auto">
          <a:xfrm>
            <a:off x="5807700" y="3162300"/>
            <a:ext cx="1118248" cy="559124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Contract Header</a:t>
            </a:r>
            <a:endParaRPr lang="en-US" sz="1400" dirty="0">
              <a:latin typeface="+mj-lt"/>
            </a:endParaRPr>
          </a:p>
        </p:txBody>
      </p:sp>
      <p:sp>
        <p:nvSpPr>
          <p:cNvPr id="162" name="Rectangle 12"/>
          <p:cNvSpPr>
            <a:spLocks noChangeArrowheads="1"/>
          </p:cNvSpPr>
          <p:nvPr/>
        </p:nvSpPr>
        <p:spPr bwMode="auto">
          <a:xfrm>
            <a:off x="3810000" y="4978273"/>
            <a:ext cx="5113020" cy="1051051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38100" dir="2700000" algn="tl" rotWithShape="0">
              <a:schemeClr val="tx1">
                <a:lumMod val="50000"/>
                <a:lumOff val="50000"/>
              </a:schemeClr>
            </a:outerShdw>
          </a:effectLst>
        </p:spPr>
        <p:txBody>
          <a:bodyPr wrap="none" anchor="ctr">
            <a:noAutofit/>
          </a:bodyPr>
          <a:lstStyle/>
          <a:p>
            <a:pPr>
              <a:defRPr/>
            </a:pPr>
            <a:endParaRPr lang="en-US" sz="1400">
              <a:latin typeface="+mj-lt"/>
            </a:endParaRPr>
          </a:p>
        </p:txBody>
      </p:sp>
      <p:cxnSp>
        <p:nvCxnSpPr>
          <p:cNvPr id="163" name="Elbow Connector 162"/>
          <p:cNvCxnSpPr>
            <a:stCxn id="161" idx="2"/>
            <a:endCxn id="166" idx="0"/>
          </p:cNvCxnSpPr>
          <p:nvPr/>
        </p:nvCxnSpPr>
        <p:spPr>
          <a:xfrm rot="5400000">
            <a:off x="5371266" y="3248782"/>
            <a:ext cx="522916" cy="1468200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4" name="Elbow Connector 163"/>
          <p:cNvCxnSpPr>
            <a:stCxn id="161" idx="2"/>
            <a:endCxn id="184" idx="0"/>
          </p:cNvCxnSpPr>
          <p:nvPr/>
        </p:nvCxnSpPr>
        <p:spPr>
          <a:xfrm rot="16200000" flipH="1">
            <a:off x="6837718" y="3250529"/>
            <a:ext cx="522916" cy="1464705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Arrow Connector 164"/>
          <p:cNvCxnSpPr>
            <a:stCxn id="161" idx="2"/>
            <a:endCxn id="175" idx="0"/>
          </p:cNvCxnSpPr>
          <p:nvPr/>
        </p:nvCxnSpPr>
        <p:spPr>
          <a:xfrm rot="5400000">
            <a:off x="6104358" y="3981874"/>
            <a:ext cx="522916" cy="2017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6" name="Oval 10"/>
          <p:cNvSpPr>
            <a:spLocks noChangeArrowheads="1"/>
          </p:cNvSpPr>
          <p:nvPr/>
        </p:nvSpPr>
        <p:spPr bwMode="auto">
          <a:xfrm>
            <a:off x="4339500" y="4244340"/>
            <a:ext cx="1118248" cy="559124"/>
          </a:xfrm>
          <a:prstGeom prst="roundRect">
            <a:avLst/>
          </a:prstGeom>
          <a:solidFill>
            <a:schemeClr val="accent3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latin typeface="+mj-lt"/>
              </a:rPr>
              <a:t>Item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7" name="Oval 10"/>
          <p:cNvSpPr>
            <a:spLocks noChangeArrowheads="1"/>
          </p:cNvSpPr>
          <p:nvPr/>
        </p:nvSpPr>
        <p:spPr bwMode="auto">
          <a:xfrm>
            <a:off x="4363318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68" name="Oval 10"/>
          <p:cNvSpPr>
            <a:spLocks noChangeArrowheads="1"/>
          </p:cNvSpPr>
          <p:nvPr/>
        </p:nvSpPr>
        <p:spPr bwMode="auto">
          <a:xfrm>
            <a:off x="4658593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69" name="Oval 10"/>
          <p:cNvSpPr>
            <a:spLocks noChangeArrowheads="1"/>
          </p:cNvSpPr>
          <p:nvPr/>
        </p:nvSpPr>
        <p:spPr bwMode="auto">
          <a:xfrm>
            <a:off x="4953868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70" name="Oval 10"/>
          <p:cNvSpPr>
            <a:spLocks noChangeArrowheads="1"/>
          </p:cNvSpPr>
          <p:nvPr/>
        </p:nvSpPr>
        <p:spPr bwMode="auto">
          <a:xfrm>
            <a:off x="5252318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171" name="Elbow Connector 170"/>
          <p:cNvCxnSpPr>
            <a:stCxn id="166" idx="2"/>
            <a:endCxn id="167" idx="0"/>
          </p:cNvCxnSpPr>
          <p:nvPr/>
        </p:nvCxnSpPr>
        <p:spPr>
          <a:xfrm rot="5400000">
            <a:off x="4378403" y="4879819"/>
            <a:ext cx="596576" cy="44386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2" name="Elbow Connector 171"/>
          <p:cNvCxnSpPr>
            <a:stCxn id="166" idx="2"/>
            <a:endCxn id="168" idx="0"/>
          </p:cNvCxnSpPr>
          <p:nvPr/>
        </p:nvCxnSpPr>
        <p:spPr>
          <a:xfrm rot="5400000">
            <a:off x="4526041" y="5027457"/>
            <a:ext cx="596576" cy="1485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3" name="Elbow Connector 172"/>
          <p:cNvCxnSpPr>
            <a:stCxn id="166" idx="2"/>
            <a:endCxn id="169" idx="0"/>
          </p:cNvCxnSpPr>
          <p:nvPr/>
        </p:nvCxnSpPr>
        <p:spPr>
          <a:xfrm rot="16200000" flipH="1">
            <a:off x="4673678" y="5028410"/>
            <a:ext cx="596576" cy="14668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4" name="Elbow Connector 173"/>
          <p:cNvCxnSpPr>
            <a:stCxn id="166" idx="2"/>
            <a:endCxn id="170" idx="0"/>
          </p:cNvCxnSpPr>
          <p:nvPr/>
        </p:nvCxnSpPr>
        <p:spPr>
          <a:xfrm rot="16200000" flipH="1">
            <a:off x="4822903" y="4879185"/>
            <a:ext cx="596576" cy="44513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5" name="Oval 10"/>
          <p:cNvSpPr>
            <a:spLocks noChangeArrowheads="1"/>
          </p:cNvSpPr>
          <p:nvPr/>
        </p:nvSpPr>
        <p:spPr bwMode="auto">
          <a:xfrm>
            <a:off x="5805683" y="4244340"/>
            <a:ext cx="1118248" cy="559124"/>
          </a:xfrm>
          <a:prstGeom prst="roundRect">
            <a:avLst/>
          </a:prstGeom>
          <a:solidFill>
            <a:schemeClr val="accent3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latin typeface="+mj-lt"/>
              </a:rPr>
              <a:t>Item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6" name="Oval 10"/>
          <p:cNvSpPr>
            <a:spLocks noChangeArrowheads="1"/>
          </p:cNvSpPr>
          <p:nvPr/>
        </p:nvSpPr>
        <p:spPr bwMode="auto">
          <a:xfrm>
            <a:off x="5829501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77" name="Oval 10"/>
          <p:cNvSpPr>
            <a:spLocks noChangeArrowheads="1"/>
          </p:cNvSpPr>
          <p:nvPr/>
        </p:nvSpPr>
        <p:spPr bwMode="auto">
          <a:xfrm>
            <a:off x="6124776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78" name="Oval 10"/>
          <p:cNvSpPr>
            <a:spLocks noChangeArrowheads="1"/>
          </p:cNvSpPr>
          <p:nvPr/>
        </p:nvSpPr>
        <p:spPr bwMode="auto">
          <a:xfrm>
            <a:off x="6420051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79" name="Oval 10"/>
          <p:cNvSpPr>
            <a:spLocks noChangeArrowheads="1"/>
          </p:cNvSpPr>
          <p:nvPr/>
        </p:nvSpPr>
        <p:spPr bwMode="auto">
          <a:xfrm>
            <a:off x="6718501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180" name="Elbow Connector 179"/>
          <p:cNvCxnSpPr>
            <a:stCxn id="175" idx="2"/>
          </p:cNvCxnSpPr>
          <p:nvPr/>
        </p:nvCxnSpPr>
        <p:spPr>
          <a:xfrm rot="5400000">
            <a:off x="5830299" y="4894106"/>
            <a:ext cx="625151" cy="44386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1" name="Elbow Connector 180"/>
          <p:cNvCxnSpPr>
            <a:stCxn id="175" idx="2"/>
          </p:cNvCxnSpPr>
          <p:nvPr/>
        </p:nvCxnSpPr>
        <p:spPr>
          <a:xfrm rot="5400000">
            <a:off x="5977937" y="5041744"/>
            <a:ext cx="625151" cy="1485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2" name="Elbow Connector 181"/>
          <p:cNvCxnSpPr>
            <a:stCxn id="175" idx="2"/>
          </p:cNvCxnSpPr>
          <p:nvPr/>
        </p:nvCxnSpPr>
        <p:spPr>
          <a:xfrm rot="16200000" flipH="1">
            <a:off x="6125574" y="5042697"/>
            <a:ext cx="625151" cy="14668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3" name="Elbow Connector 182"/>
          <p:cNvCxnSpPr>
            <a:stCxn id="175" idx="2"/>
          </p:cNvCxnSpPr>
          <p:nvPr/>
        </p:nvCxnSpPr>
        <p:spPr>
          <a:xfrm rot="16200000" flipH="1">
            <a:off x="6274799" y="4893472"/>
            <a:ext cx="625151" cy="44513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4" name="Oval 10"/>
          <p:cNvSpPr>
            <a:spLocks noChangeArrowheads="1"/>
          </p:cNvSpPr>
          <p:nvPr/>
        </p:nvSpPr>
        <p:spPr bwMode="auto">
          <a:xfrm>
            <a:off x="7272405" y="4244340"/>
            <a:ext cx="1118248" cy="559124"/>
          </a:xfrm>
          <a:prstGeom prst="roundRect">
            <a:avLst/>
          </a:prstGeom>
          <a:solidFill>
            <a:schemeClr val="accent3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latin typeface="+mj-lt"/>
              </a:rPr>
              <a:t>Item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5" name="Oval 10"/>
          <p:cNvSpPr>
            <a:spLocks noChangeArrowheads="1"/>
          </p:cNvSpPr>
          <p:nvPr/>
        </p:nvSpPr>
        <p:spPr bwMode="auto">
          <a:xfrm>
            <a:off x="7296223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86" name="Oval 10"/>
          <p:cNvSpPr>
            <a:spLocks noChangeArrowheads="1"/>
          </p:cNvSpPr>
          <p:nvPr/>
        </p:nvSpPr>
        <p:spPr bwMode="auto">
          <a:xfrm>
            <a:off x="7591498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87" name="Oval 10"/>
          <p:cNvSpPr>
            <a:spLocks noChangeArrowheads="1"/>
          </p:cNvSpPr>
          <p:nvPr/>
        </p:nvSpPr>
        <p:spPr bwMode="auto">
          <a:xfrm>
            <a:off x="7886773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88" name="Oval 10"/>
          <p:cNvSpPr>
            <a:spLocks noChangeArrowheads="1"/>
          </p:cNvSpPr>
          <p:nvPr/>
        </p:nvSpPr>
        <p:spPr bwMode="auto">
          <a:xfrm>
            <a:off x="8185223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189" name="Elbow Connector 188"/>
          <p:cNvCxnSpPr>
            <a:stCxn id="184" idx="2"/>
          </p:cNvCxnSpPr>
          <p:nvPr/>
        </p:nvCxnSpPr>
        <p:spPr>
          <a:xfrm rot="5400000">
            <a:off x="7297021" y="4894106"/>
            <a:ext cx="625151" cy="44386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0" name="Elbow Connector 189"/>
          <p:cNvCxnSpPr>
            <a:stCxn id="184" idx="2"/>
          </p:cNvCxnSpPr>
          <p:nvPr/>
        </p:nvCxnSpPr>
        <p:spPr>
          <a:xfrm rot="5400000">
            <a:off x="7444659" y="5041744"/>
            <a:ext cx="625151" cy="1485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1" name="Elbow Connector 190"/>
          <p:cNvCxnSpPr>
            <a:stCxn id="184" idx="2"/>
          </p:cNvCxnSpPr>
          <p:nvPr/>
        </p:nvCxnSpPr>
        <p:spPr>
          <a:xfrm rot="16200000" flipH="1">
            <a:off x="7592296" y="5042697"/>
            <a:ext cx="625151" cy="14668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2" name="Elbow Connector 191"/>
          <p:cNvCxnSpPr>
            <a:stCxn id="184" idx="2"/>
          </p:cNvCxnSpPr>
          <p:nvPr/>
        </p:nvCxnSpPr>
        <p:spPr>
          <a:xfrm rot="16200000" flipH="1">
            <a:off x="7741521" y="4893472"/>
            <a:ext cx="625151" cy="44513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3" name="Rectangle 192"/>
          <p:cNvSpPr/>
          <p:nvPr/>
        </p:nvSpPr>
        <p:spPr>
          <a:xfrm>
            <a:off x="5391392" y="5657523"/>
            <a:ext cx="20585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Item - End User Detail</a:t>
            </a:r>
            <a:endParaRPr lang="en-US" sz="1400" dirty="0">
              <a:latin typeface="+mj-lt"/>
            </a:endParaRPr>
          </a:p>
        </p:txBody>
      </p:sp>
      <p:sp>
        <p:nvSpPr>
          <p:cNvPr id="194" name="Rectangle 193"/>
          <p:cNvSpPr/>
          <p:nvPr/>
        </p:nvSpPr>
        <p:spPr>
          <a:xfrm>
            <a:off x="5439017" y="6076623"/>
            <a:ext cx="18694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Item End User = Yes</a:t>
            </a:r>
            <a:endParaRPr lang="en-US" sz="1400" dirty="0">
              <a:latin typeface="+mj-lt"/>
            </a:endParaRPr>
          </a:p>
        </p:txBody>
      </p:sp>
      <p:sp>
        <p:nvSpPr>
          <p:cNvPr id="195" name="Rectangle 194"/>
          <p:cNvSpPr/>
          <p:nvPr/>
        </p:nvSpPr>
        <p:spPr>
          <a:xfrm>
            <a:off x="1571867" y="3838248"/>
            <a:ext cx="18918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Item End Users = No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Work Flow</a:t>
            </a:r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SSM-Contracts-050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6325" y="1038225"/>
            <a:ext cx="33242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Renew by creating a Quote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76825" y="1066800"/>
            <a:ext cx="264636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Renew Automatically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1457325"/>
            <a:ext cx="2648481" cy="307777"/>
          </a:xfrm>
          <a:prstGeom prst="rect">
            <a:avLst/>
          </a:prstGeom>
          <a:solidFill>
            <a:schemeClr val="accent3"/>
          </a:solidFill>
          <a:ln>
            <a:solidFill>
              <a:srgbClr val="6287C6"/>
            </a:solidFill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Run Renewal Process Report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81125" y="2266950"/>
            <a:ext cx="2743200" cy="738664"/>
          </a:xfrm>
          <a:prstGeom prst="rect">
            <a:avLst/>
          </a:prstGeom>
          <a:solidFill>
            <a:schemeClr val="accent3"/>
          </a:solidFill>
          <a:ln>
            <a:solidFill>
              <a:srgbClr val="6287C6"/>
            </a:solidFill>
          </a:ln>
          <a:effectLst>
            <a:outerShdw dist="38100" dir="2700000" algn="tl" rotWithShape="0">
              <a:prstClr val="black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Evaluate list of contracts to</a:t>
            </a:r>
          </a:p>
          <a:p>
            <a:pPr algn="ctr">
              <a:defRPr/>
            </a:pPr>
            <a:r>
              <a:rPr lang="en-US" sz="1400" b="0" dirty="0">
                <a:latin typeface="+mj-lt"/>
              </a:rPr>
              <a:t>Identify those needing</a:t>
            </a:r>
          </a:p>
          <a:p>
            <a:pPr algn="ctr">
              <a:defRPr/>
            </a:pPr>
            <a:r>
              <a:rPr lang="en-US" sz="1400" b="0" dirty="0">
                <a:latin typeface="+mj-lt"/>
              </a:rPr>
              <a:t>Negotiation for renewal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62075" y="3552825"/>
            <a:ext cx="2743200" cy="307777"/>
          </a:xfrm>
          <a:prstGeom prst="rect">
            <a:avLst/>
          </a:prstGeom>
          <a:solidFill>
            <a:schemeClr val="accent3"/>
          </a:solidFill>
          <a:ln>
            <a:solidFill>
              <a:srgbClr val="6287C6"/>
            </a:solidFill>
          </a:ln>
          <a:effectLst>
            <a:outerShdw dist="38100" dir="2700000" algn="tl" rotWithShape="0">
              <a:prstClr val="black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Update contract price list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62075" y="4305300"/>
            <a:ext cx="2743200" cy="307777"/>
          </a:xfrm>
          <a:prstGeom prst="rect">
            <a:avLst/>
          </a:prstGeom>
          <a:solidFill>
            <a:schemeClr val="accent3"/>
          </a:solidFill>
          <a:ln>
            <a:solidFill>
              <a:srgbClr val="6287C6"/>
            </a:solidFill>
          </a:ln>
          <a:effectLst>
            <a:outerShdw dist="38100" dir="2700000" algn="tl" rotWithShape="0">
              <a:prstClr val="black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Run renewal Process Report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62075" y="5295900"/>
            <a:ext cx="2743200" cy="738664"/>
          </a:xfrm>
          <a:prstGeom prst="rect">
            <a:avLst/>
          </a:prstGeom>
          <a:solidFill>
            <a:schemeClr val="accent3"/>
          </a:solidFill>
          <a:ln>
            <a:solidFill>
              <a:srgbClr val="6287C6"/>
            </a:solidFill>
          </a:ln>
          <a:effectLst>
            <a:outerShdw dist="38100" dir="2700000" algn="tl" rotWithShape="0">
              <a:prstClr val="black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Accept  new quote and </a:t>
            </a:r>
          </a:p>
          <a:p>
            <a:pPr algn="ctr">
              <a:defRPr/>
            </a:pPr>
            <a:r>
              <a:rPr lang="en-US" sz="1400" b="0" dirty="0">
                <a:latin typeface="+mj-lt"/>
              </a:rPr>
              <a:t>Release it to a new</a:t>
            </a:r>
          </a:p>
          <a:p>
            <a:pPr algn="ctr">
              <a:defRPr/>
            </a:pPr>
            <a:r>
              <a:rPr lang="en-US" sz="1400" b="0" dirty="0">
                <a:latin typeface="+mj-lt"/>
              </a:rPr>
              <a:t>contract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19675" y="1457325"/>
            <a:ext cx="2648481" cy="307777"/>
          </a:xfrm>
          <a:prstGeom prst="rect">
            <a:avLst/>
          </a:prstGeom>
          <a:solidFill>
            <a:schemeClr val="accent3"/>
          </a:solidFill>
          <a:ln>
            <a:solidFill>
              <a:srgbClr val="6287C6"/>
            </a:solidFill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Run Renewal Process Report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29200" y="2305050"/>
            <a:ext cx="2743200" cy="738664"/>
          </a:xfrm>
          <a:prstGeom prst="rect">
            <a:avLst/>
          </a:prstGeom>
          <a:solidFill>
            <a:schemeClr val="accent3"/>
          </a:solidFill>
          <a:ln>
            <a:solidFill>
              <a:srgbClr val="6287C6"/>
            </a:solidFill>
          </a:ln>
          <a:effectLst>
            <a:outerShdw dist="38100" dir="2700000" algn="tl" rotWithShape="0">
              <a:prstClr val="black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Evaluate list of contracts to</a:t>
            </a:r>
          </a:p>
          <a:p>
            <a:pPr algn="ctr">
              <a:defRPr/>
            </a:pPr>
            <a:r>
              <a:rPr lang="en-US" sz="1400" b="0" dirty="0">
                <a:latin typeface="+mj-lt"/>
              </a:rPr>
              <a:t>Identify those who will receive automatic renewals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29200" y="3552825"/>
            <a:ext cx="2743200" cy="307777"/>
          </a:xfrm>
          <a:prstGeom prst="rect">
            <a:avLst/>
          </a:prstGeom>
          <a:solidFill>
            <a:schemeClr val="accent3"/>
          </a:solidFill>
          <a:ln>
            <a:solidFill>
              <a:srgbClr val="6287C6"/>
            </a:solidFill>
          </a:ln>
          <a:effectLst>
            <a:outerShdw dist="38100" dir="2700000" algn="tl" rotWithShape="0">
              <a:prstClr val="black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Update contract price list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9200" y="4305300"/>
            <a:ext cx="2743200" cy="307777"/>
          </a:xfrm>
          <a:prstGeom prst="rect">
            <a:avLst/>
          </a:prstGeom>
          <a:solidFill>
            <a:schemeClr val="accent3"/>
          </a:solidFill>
          <a:ln>
            <a:solidFill>
              <a:srgbClr val="6287C6"/>
            </a:solidFill>
          </a:ln>
          <a:effectLst>
            <a:outerShdw dist="38100" dir="2700000" algn="tl" rotWithShape="0">
              <a:prstClr val="black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Run renewal Process Report</a:t>
            </a:r>
          </a:p>
        </p:txBody>
      </p:sp>
      <p:cxnSp>
        <p:nvCxnSpPr>
          <p:cNvPr id="19471" name="Elbow Connector 28"/>
          <p:cNvCxnSpPr>
            <a:cxnSpLocks noChangeShapeType="1"/>
            <a:stCxn id="6" idx="3"/>
            <a:endCxn id="7" idx="3"/>
          </p:cNvCxnSpPr>
          <p:nvPr/>
        </p:nvCxnSpPr>
        <p:spPr bwMode="auto">
          <a:xfrm>
            <a:off x="4020081" y="1611214"/>
            <a:ext cx="104244" cy="1025068"/>
          </a:xfrm>
          <a:prstGeom prst="bentConnector3">
            <a:avLst>
              <a:gd name="adj1" fmla="val 319293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19472" name="Elbow Connector 30"/>
          <p:cNvCxnSpPr>
            <a:cxnSpLocks noChangeShapeType="1"/>
            <a:stCxn id="7" idx="1"/>
            <a:endCxn id="8" idx="1"/>
          </p:cNvCxnSpPr>
          <p:nvPr/>
        </p:nvCxnSpPr>
        <p:spPr bwMode="auto">
          <a:xfrm rot="10800000" flipV="1">
            <a:off x="1362075" y="2636282"/>
            <a:ext cx="19050" cy="1070432"/>
          </a:xfrm>
          <a:prstGeom prst="bentConnector3">
            <a:avLst>
              <a:gd name="adj1" fmla="val 130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19473" name="Elbow Connector 32"/>
          <p:cNvCxnSpPr>
            <a:cxnSpLocks noChangeShapeType="1"/>
            <a:stCxn id="8" idx="3"/>
            <a:endCxn id="9" idx="3"/>
          </p:cNvCxnSpPr>
          <p:nvPr/>
        </p:nvCxnSpPr>
        <p:spPr bwMode="auto">
          <a:xfrm>
            <a:off x="4105275" y="3706714"/>
            <a:ext cx="1588" cy="752475"/>
          </a:xfrm>
          <a:prstGeom prst="bentConnector3">
            <a:avLst>
              <a:gd name="adj1" fmla="val 14395466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19474" name="Elbow Connector 34"/>
          <p:cNvCxnSpPr>
            <a:cxnSpLocks noChangeShapeType="1"/>
            <a:stCxn id="9" idx="1"/>
            <a:endCxn id="10" idx="1"/>
          </p:cNvCxnSpPr>
          <p:nvPr/>
        </p:nvCxnSpPr>
        <p:spPr bwMode="auto">
          <a:xfrm rot="10800000" flipV="1">
            <a:off x="1362075" y="4459188"/>
            <a:ext cx="1588" cy="1206043"/>
          </a:xfrm>
          <a:prstGeom prst="bentConnector3">
            <a:avLst>
              <a:gd name="adj1" fmla="val 14395466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19475" name="Elbow Connector 36"/>
          <p:cNvCxnSpPr>
            <a:cxnSpLocks noChangeShapeType="1"/>
            <a:stCxn id="11" idx="3"/>
            <a:endCxn id="12" idx="3"/>
          </p:cNvCxnSpPr>
          <p:nvPr/>
        </p:nvCxnSpPr>
        <p:spPr bwMode="auto">
          <a:xfrm>
            <a:off x="7668156" y="1611214"/>
            <a:ext cx="104244" cy="1063168"/>
          </a:xfrm>
          <a:prstGeom prst="bentConnector3">
            <a:avLst>
              <a:gd name="adj1" fmla="val 319293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19476" name="Elbow Connector 38"/>
          <p:cNvCxnSpPr>
            <a:cxnSpLocks noChangeShapeType="1"/>
            <a:stCxn id="12" idx="1"/>
            <a:endCxn id="13" idx="1"/>
          </p:cNvCxnSpPr>
          <p:nvPr/>
        </p:nvCxnSpPr>
        <p:spPr bwMode="auto">
          <a:xfrm rot="10800000" flipV="1">
            <a:off x="5029200" y="2674382"/>
            <a:ext cx="1588" cy="1032332"/>
          </a:xfrm>
          <a:prstGeom prst="bentConnector3">
            <a:avLst>
              <a:gd name="adj1" fmla="val 14395466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19477" name="Elbow Connector 40"/>
          <p:cNvCxnSpPr>
            <a:cxnSpLocks noChangeShapeType="1"/>
            <a:stCxn id="13" idx="3"/>
            <a:endCxn id="14" idx="3"/>
          </p:cNvCxnSpPr>
          <p:nvPr/>
        </p:nvCxnSpPr>
        <p:spPr bwMode="auto">
          <a:xfrm>
            <a:off x="7772400" y="3706714"/>
            <a:ext cx="1588" cy="752475"/>
          </a:xfrm>
          <a:prstGeom prst="bentConnector3">
            <a:avLst>
              <a:gd name="adj1" fmla="val 14395466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42" name="TextBox 41"/>
          <p:cNvSpPr txBox="1"/>
          <p:nvPr/>
        </p:nvSpPr>
        <p:spPr>
          <a:xfrm>
            <a:off x="1924050" y="1752600"/>
            <a:ext cx="1636713" cy="5540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000" dirty="0">
                <a:solidFill>
                  <a:srgbClr val="FF0000"/>
                </a:solidFill>
                <a:latin typeface="+mj-lt"/>
              </a:rPr>
              <a:t>Renew Contracts = No</a:t>
            </a:r>
          </a:p>
          <a:p>
            <a:pPr algn="ctr">
              <a:defRPr/>
            </a:pPr>
            <a:r>
              <a:rPr lang="en-US" sz="1000" dirty="0">
                <a:solidFill>
                  <a:srgbClr val="FF0000"/>
                </a:solidFill>
                <a:latin typeface="+mj-lt"/>
              </a:rPr>
              <a:t>Create Quotes = No</a:t>
            </a:r>
          </a:p>
          <a:p>
            <a:pPr algn="ctr">
              <a:defRPr/>
            </a:pPr>
            <a:r>
              <a:rPr lang="en-US" sz="1000" dirty="0">
                <a:solidFill>
                  <a:srgbClr val="FF0000"/>
                </a:solidFill>
                <a:latin typeface="+mj-lt"/>
              </a:rPr>
              <a:t>Update Prices = No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667375" y="1762125"/>
            <a:ext cx="1636713" cy="5540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000" dirty="0">
                <a:solidFill>
                  <a:srgbClr val="FF0000"/>
                </a:solidFill>
                <a:latin typeface="+mj-lt"/>
              </a:rPr>
              <a:t>Renew Contracts = No</a:t>
            </a:r>
          </a:p>
          <a:p>
            <a:pPr algn="ctr">
              <a:defRPr/>
            </a:pPr>
            <a:r>
              <a:rPr lang="en-US" sz="1000" dirty="0">
                <a:solidFill>
                  <a:srgbClr val="FF0000"/>
                </a:solidFill>
                <a:latin typeface="+mj-lt"/>
              </a:rPr>
              <a:t>Create Quotes = No</a:t>
            </a:r>
          </a:p>
          <a:p>
            <a:pPr algn="ctr">
              <a:defRPr/>
            </a:pPr>
            <a:r>
              <a:rPr lang="en-US" sz="1000" dirty="0">
                <a:solidFill>
                  <a:srgbClr val="FF0000"/>
                </a:solidFill>
                <a:latin typeface="+mj-lt"/>
              </a:rPr>
              <a:t>Update Prices = No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914525" y="4724400"/>
            <a:ext cx="1636713" cy="5540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000" dirty="0">
                <a:solidFill>
                  <a:srgbClr val="FF0000"/>
                </a:solidFill>
                <a:latin typeface="+mj-lt"/>
              </a:rPr>
              <a:t>Renew Contracts = No</a:t>
            </a:r>
          </a:p>
          <a:p>
            <a:pPr algn="ctr">
              <a:defRPr/>
            </a:pPr>
            <a:r>
              <a:rPr lang="en-US" sz="1000" dirty="0">
                <a:solidFill>
                  <a:srgbClr val="FF0000"/>
                </a:solidFill>
                <a:latin typeface="+mj-lt"/>
              </a:rPr>
              <a:t>Create Quotes = Yes</a:t>
            </a:r>
          </a:p>
          <a:p>
            <a:pPr algn="ctr">
              <a:defRPr/>
            </a:pPr>
            <a:r>
              <a:rPr lang="en-US" sz="1000" dirty="0">
                <a:solidFill>
                  <a:srgbClr val="FF0000"/>
                </a:solidFill>
                <a:latin typeface="+mj-lt"/>
              </a:rPr>
              <a:t>Update Prices = Yes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553075" y="4724400"/>
            <a:ext cx="1687513" cy="5540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000" dirty="0">
                <a:solidFill>
                  <a:srgbClr val="FF0000"/>
                </a:solidFill>
                <a:latin typeface="+mj-lt"/>
              </a:rPr>
              <a:t>Renew Contracts = Yes</a:t>
            </a:r>
          </a:p>
          <a:p>
            <a:pPr algn="ctr">
              <a:defRPr/>
            </a:pPr>
            <a:r>
              <a:rPr lang="en-US" sz="1000" dirty="0">
                <a:solidFill>
                  <a:srgbClr val="FF0000"/>
                </a:solidFill>
                <a:latin typeface="+mj-lt"/>
              </a:rPr>
              <a:t>Create Quotes = No</a:t>
            </a:r>
          </a:p>
          <a:p>
            <a:pPr algn="ctr">
              <a:defRPr/>
            </a:pPr>
            <a:r>
              <a:rPr lang="en-US" sz="1000" dirty="0">
                <a:solidFill>
                  <a:srgbClr val="FF0000"/>
                </a:solidFill>
                <a:latin typeface="+mj-lt"/>
              </a:rPr>
              <a:t>Update Prices = Yes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Control</a:t>
            </a:r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SSM-Contracts-060</a:t>
            </a:r>
          </a:p>
        </p:txBody>
      </p:sp>
      <p:pic>
        <p:nvPicPr>
          <p:cNvPr id="20484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147763"/>
            <a:ext cx="78105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Line Pricing Default</a:t>
            </a:r>
          </a:p>
          <a:p>
            <a:pPr lvl="1"/>
            <a:r>
              <a:rPr lang="en-US" smtClean="0"/>
              <a:t>Price from Price List</a:t>
            </a:r>
          </a:p>
          <a:p>
            <a:pPr lvl="1"/>
            <a:r>
              <a:rPr lang="en-US" smtClean="0"/>
              <a:t>No Price Found</a:t>
            </a:r>
          </a:p>
          <a:p>
            <a:r>
              <a:rPr lang="en-US" smtClean="0"/>
              <a:t>Currency</a:t>
            </a:r>
          </a:p>
          <a:p>
            <a:r>
              <a:rPr lang="en-US" smtClean="0"/>
              <a:t>Customer Credit</a:t>
            </a:r>
          </a:p>
          <a:p>
            <a:endParaRPr lang="en-US" smtClean="0"/>
          </a:p>
        </p:txBody>
      </p:sp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Pricing</a:t>
            </a: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SSM-Contracts-070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Controlled by setting Blanket to Yes in the contract header</a:t>
            </a:r>
          </a:p>
          <a:p>
            <a:r>
              <a:rPr lang="en-US" smtClean="0"/>
              <a:t>Set up differently based on value of Item End Users</a:t>
            </a:r>
          </a:p>
          <a:p>
            <a:pPr lvl="1"/>
            <a:r>
              <a:rPr lang="en-US" smtClean="0"/>
              <a:t>If No, can specify Yes in Blanket on contract header -&gt; can set up each end user, Yes or No</a:t>
            </a:r>
          </a:p>
          <a:p>
            <a:pPr lvl="1"/>
            <a:r>
              <a:rPr lang="en-US" smtClean="0"/>
              <a:t>If Yes, all lines on contract provide blanket coverage</a:t>
            </a:r>
          </a:p>
          <a:p>
            <a:r>
              <a:rPr lang="en-US" smtClean="0"/>
              <a:t>Coverage can be defined easily for:</a:t>
            </a:r>
          </a:p>
          <a:p>
            <a:pPr lvl="1"/>
            <a:r>
              <a:rPr lang="en-US" smtClean="0"/>
              <a:t>All service for specific item number</a:t>
            </a:r>
          </a:p>
          <a:p>
            <a:pPr lvl="1"/>
            <a:r>
              <a:rPr lang="en-US" smtClean="0"/>
              <a:t>All service for any item</a:t>
            </a:r>
          </a:p>
          <a:p>
            <a:endParaRPr lang="en-US" smtClean="0"/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Blanket Contracts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SSM-Contracts-080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Blanket Contract Setup</a:t>
            </a:r>
          </a:p>
        </p:txBody>
      </p:sp>
      <p:sp>
        <p:nvSpPr>
          <p:cNvPr id="2355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SSM-Contracts-090</a:t>
            </a:r>
          </a:p>
        </p:txBody>
      </p:sp>
      <p:pic>
        <p:nvPicPr>
          <p:cNvPr id="23556" name="Picture 6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0588" y="1890713"/>
            <a:ext cx="736282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90575" y="1428750"/>
            <a:ext cx="196720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latin typeface="+mj-lt"/>
              </a:rPr>
              <a:t>Blanket=Yes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6411</TotalTime>
  <Words>707</Words>
  <Application>Microsoft PowerPoint 7.0</Application>
  <PresentationFormat>On-screen Show (4:3)</PresentationFormat>
  <Paragraphs>196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Verdana</vt:lpstr>
      <vt:lpstr>Arial</vt:lpstr>
      <vt:lpstr>Tahoma</vt:lpstr>
      <vt:lpstr>Webdings</vt:lpstr>
      <vt:lpstr>Times New Roman</vt:lpstr>
      <vt:lpstr>QAD 2010 Template</vt:lpstr>
      <vt:lpstr>Service Contracts</vt:lpstr>
      <vt:lpstr>Service Contract Elements</vt:lpstr>
      <vt:lpstr>Service Contract Effects</vt:lpstr>
      <vt:lpstr>Contract Design</vt:lpstr>
      <vt:lpstr>Contract Work Flow</vt:lpstr>
      <vt:lpstr>Contract Control</vt:lpstr>
      <vt:lpstr>Contract Pricing</vt:lpstr>
      <vt:lpstr>Blanket Contracts</vt:lpstr>
      <vt:lpstr>Blanket Contract Setup</vt:lpstr>
      <vt:lpstr>Contract Line Items</vt:lpstr>
      <vt:lpstr>Contract Flow for End Users with Items</vt:lpstr>
      <vt:lpstr>Contract Maintenance – Header Frame</vt:lpstr>
      <vt:lpstr>Contract Maintenance - Billing Frame</vt:lpstr>
      <vt:lpstr>Contract Maintenance – Coverage Limits</vt:lpstr>
      <vt:lpstr>Contract Maintenance – End User Detail</vt:lpstr>
      <vt:lpstr>Contract Maintenance - End User Default</vt:lpstr>
      <vt:lpstr>Contract Maintenance - Line Item Entry</vt:lpstr>
      <vt:lpstr>Contract Maintenance - Preventative Maint.</vt:lpstr>
      <vt:lpstr>Contract Maintenance - Additional Charges</vt:lpstr>
      <vt:lpstr>Contract Maintenance - Contract Trailer</vt:lpstr>
      <vt:lpstr>Contract Flow for Items with End Users</vt:lpstr>
      <vt:lpstr>Copying Contracts</vt:lpstr>
      <vt:lpstr>Contract Renewal</vt:lpstr>
      <vt:lpstr>Service Contract Renewal</vt:lpstr>
      <vt:lpstr>Renewal Process/Report</vt:lpstr>
      <vt:lpstr>Contract Delete/Archive</vt:lpstr>
      <vt:lpstr>Contract Quote Maintenance</vt:lpstr>
      <vt:lpstr>Contract Quotes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161</cp:revision>
  <dcterms:created xsi:type="dcterms:W3CDTF">2002-03-27T21:49:26Z</dcterms:created>
  <dcterms:modified xsi:type="dcterms:W3CDTF">2011-01-12T22:35:27Z</dcterms:modified>
</cp:coreProperties>
</file>