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54" r:id="rId2"/>
    <p:sldMasterId id="2147484300" r:id="rId3"/>
  </p:sldMasterIdLst>
  <p:notesMasterIdLst>
    <p:notesMasterId r:id="rId43"/>
  </p:notesMasterIdLst>
  <p:handoutMasterIdLst>
    <p:handoutMasterId r:id="rId44"/>
  </p:handout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307" r:id="rId13"/>
    <p:sldId id="267" r:id="rId14"/>
    <p:sldId id="306" r:id="rId15"/>
    <p:sldId id="268" r:id="rId16"/>
    <p:sldId id="269" r:id="rId17"/>
    <p:sldId id="270" r:id="rId18"/>
    <p:sldId id="271" r:id="rId19"/>
    <p:sldId id="272" r:id="rId20"/>
    <p:sldId id="273" r:id="rId21"/>
    <p:sldId id="305" r:id="rId22"/>
    <p:sldId id="275" r:id="rId23"/>
    <p:sldId id="304" r:id="rId24"/>
    <p:sldId id="277" r:id="rId25"/>
    <p:sldId id="278" r:id="rId26"/>
    <p:sldId id="281" r:id="rId27"/>
    <p:sldId id="282" r:id="rId28"/>
    <p:sldId id="284" r:id="rId29"/>
    <p:sldId id="285" r:id="rId30"/>
    <p:sldId id="286" r:id="rId31"/>
    <p:sldId id="303" r:id="rId32"/>
    <p:sldId id="288" r:id="rId33"/>
    <p:sldId id="290" r:id="rId34"/>
    <p:sldId id="291" r:id="rId35"/>
    <p:sldId id="292" r:id="rId36"/>
    <p:sldId id="294" r:id="rId37"/>
    <p:sldId id="295" r:id="rId38"/>
    <p:sldId id="296" r:id="rId39"/>
    <p:sldId id="298" r:id="rId40"/>
    <p:sldId id="300" r:id="rId41"/>
    <p:sldId id="302" r:id="rId4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 varScale="1">
        <p:scale>
          <a:sx n="104" d="100"/>
          <a:sy n="104" d="100"/>
        </p:scale>
        <p:origin x="-96" y="-22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43B48C80-C8FE-4A0D-B423-A0C9FD6DC2EB}" type="datetime1">
              <a:rPr lang="en-US"/>
              <a:pPr>
                <a:defRPr/>
              </a:pPr>
              <a:t>1/12/2011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4D4F14E0-0C44-449D-8758-8D06AF08D1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29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70754B38-0A29-43F3-BBB4-40E29DE54EE1}" type="datetime1">
              <a:rPr lang="en-US"/>
              <a:pPr>
                <a:defRPr/>
              </a:pPr>
              <a:t>1/12/2011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C93573FF-21F6-4CE9-9DDA-4CC9D85834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5AFE075-9B23-4C07-8C7D-3AACFD13ED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6BED8DA-80AD-4C0D-B1D6-B10E33E30F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ED6BE87-579D-4C93-A813-59AFAD8CAA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3534507-80AA-42E9-A307-7BF30D23F1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7204D98-F5B5-4FEC-AE22-EA8A153BCC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1C96CEB-2182-43B9-940C-83E71CE239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  <p:sp>
        <p:nvSpPr>
          <p:cNvPr id="9" name="Slide Number Placeholder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2E709BE-0DF0-4532-A64F-9D0E167012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C7DFF94-178B-4452-B637-8F4155BE00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  <p:sp>
        <p:nvSpPr>
          <p:cNvPr id="4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7184126-9226-4704-9E08-C772ED0DC3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09D0662-E62A-45F5-9088-17478FC7EE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DAB57F3-AF72-4206-9D5E-7862B9EB85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SSM-CM-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8" r:id="rId1"/>
    <p:sldLayoutId id="2147484289" r:id="rId2"/>
    <p:sldLayoutId id="2147484290" r:id="rId3"/>
    <p:sldLayoutId id="2147484291" r:id="rId4"/>
    <p:sldLayoutId id="2147484292" r:id="rId5"/>
    <p:sldLayoutId id="2147484293" r:id="rId6"/>
    <p:sldLayoutId id="2147484294" r:id="rId7"/>
    <p:sldLayoutId id="2147484295" r:id="rId8"/>
    <p:sldLayoutId id="2147484296" r:id="rId9"/>
    <p:sldLayoutId id="2147484297" r:id="rId10"/>
    <p:sldLayoutId id="2147484298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en-US" sz="1000" b="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5125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56575" y="6648450"/>
            <a:ext cx="9874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SSM-CM-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9" r:id="rId1"/>
    <p:sldLayoutId id="2147484278" r:id="rId2"/>
    <p:sldLayoutId id="2147484279" r:id="rId3"/>
    <p:sldLayoutId id="2147484280" r:id="rId4"/>
    <p:sldLayoutId id="2147484281" r:id="rId5"/>
    <p:sldLayoutId id="2147484282" r:id="rId6"/>
    <p:sldLayoutId id="2147484283" r:id="rId7"/>
    <p:sldLayoutId id="2147484284" r:id="rId8"/>
    <p:sldLayoutId id="2147484285" r:id="rId9"/>
    <p:sldLayoutId id="2147484286" r:id="rId10"/>
    <p:sldLayoutId id="2147484287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SSM-CM-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1" r:id="rId1"/>
    <p:sldLayoutId id="2147484302" r:id="rId2"/>
    <p:sldLayoutId id="2147484303" r:id="rId3"/>
    <p:sldLayoutId id="2147484304" r:id="rId4"/>
    <p:sldLayoutId id="2147484305" r:id="rId5"/>
    <p:sldLayoutId id="2147484306" r:id="rId6"/>
    <p:sldLayoutId id="2147484307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Management</a:t>
            </a:r>
          </a:p>
        </p:txBody>
      </p:sp>
      <p:sp>
        <p:nvSpPr>
          <p:cNvPr id="102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SSM-CM-010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104900" y="5364163"/>
            <a:ext cx="6926263" cy="828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 algn="ctr" eaLnBrk="0" hangingPunct="0">
              <a:buFont typeface="ZapfDingbats" pitchFamily="82" charset="2"/>
              <a:buNone/>
              <a:defRPr/>
            </a:pPr>
            <a:r>
              <a:rPr lang="en-US" dirty="0">
                <a:solidFill>
                  <a:schemeClr val="tx2"/>
                </a:solidFill>
                <a:latin typeface="+mj-lt"/>
              </a:rPr>
              <a:t>Tracking your interactions with an end user</a:t>
            </a:r>
          </a:p>
          <a:p>
            <a:pPr marL="342900" indent="-342900" algn="ctr" eaLnBrk="0" hangingPunct="0">
              <a:buFont typeface="ZapfDingbats" pitchFamily="82" charset="2"/>
              <a:buNone/>
              <a:defRPr/>
            </a:pPr>
            <a:r>
              <a:rPr lang="en-US" dirty="0">
                <a:solidFill>
                  <a:schemeClr val="tx2"/>
                </a:solidFill>
                <a:latin typeface="+mj-lt"/>
              </a:rPr>
              <a:t>from initial contact to final resolution</a:t>
            </a:r>
          </a:p>
        </p:txBody>
      </p:sp>
      <p:grpSp>
        <p:nvGrpSpPr>
          <p:cNvPr id="10" name="Group 5"/>
          <p:cNvGrpSpPr>
            <a:grpSpLocks noChangeAspect="1"/>
          </p:cNvGrpSpPr>
          <p:nvPr/>
        </p:nvGrpSpPr>
        <p:grpSpPr bwMode="auto">
          <a:xfrm>
            <a:off x="2438400" y="1371600"/>
            <a:ext cx="2609946" cy="3657600"/>
            <a:chOff x="383" y="986"/>
            <a:chExt cx="994" cy="1393"/>
          </a:xfrm>
        </p:grpSpPr>
        <p:sp>
          <p:nvSpPr>
            <p:cNvPr id="11" name="AutoShape 6"/>
            <p:cNvSpPr>
              <a:spLocks noChangeAspect="1" noChangeArrowheads="1" noTextEdit="1"/>
            </p:cNvSpPr>
            <p:nvPr/>
          </p:nvSpPr>
          <p:spPr bwMode="auto">
            <a:xfrm flipH="1">
              <a:off x="383" y="986"/>
              <a:ext cx="994" cy="1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 flipH="1">
              <a:off x="384" y="986"/>
              <a:ext cx="993" cy="13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 flipH="1">
              <a:off x="384" y="2061"/>
              <a:ext cx="993" cy="318"/>
            </a:xfrm>
            <a:custGeom>
              <a:avLst/>
              <a:gdLst>
                <a:gd name="T0" fmla="*/ 993 w 2302"/>
                <a:gd name="T1" fmla="*/ 250 h 736"/>
                <a:gd name="T2" fmla="*/ 0 w 2302"/>
                <a:gd name="T3" fmla="*/ 0 h 736"/>
                <a:gd name="T4" fmla="*/ 0 w 2302"/>
                <a:gd name="T5" fmla="*/ 318 h 736"/>
                <a:gd name="T6" fmla="*/ 993 w 2302"/>
                <a:gd name="T7" fmla="*/ 318 h 736"/>
                <a:gd name="T8" fmla="*/ 993 w 2302"/>
                <a:gd name="T9" fmla="*/ 250 h 7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2"/>
                <a:gd name="T16" fmla="*/ 0 h 736"/>
                <a:gd name="T17" fmla="*/ 2302 w 2302"/>
                <a:gd name="T18" fmla="*/ 736 h 7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2" h="736">
                  <a:moveTo>
                    <a:pt x="2302" y="578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2302" y="736"/>
                  </a:lnTo>
                  <a:lnTo>
                    <a:pt x="2302" y="578"/>
                  </a:lnTo>
                  <a:close/>
                </a:path>
              </a:pathLst>
            </a:custGeom>
            <a:solidFill>
              <a:srgbClr val="D6C6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 flipH="1">
              <a:off x="383" y="1429"/>
              <a:ext cx="885" cy="948"/>
            </a:xfrm>
            <a:custGeom>
              <a:avLst/>
              <a:gdLst>
                <a:gd name="T0" fmla="*/ 366 w 2052"/>
                <a:gd name="T1" fmla="*/ 166 h 2199"/>
                <a:gd name="T2" fmla="*/ 348 w 2052"/>
                <a:gd name="T3" fmla="*/ 179 h 2199"/>
                <a:gd name="T4" fmla="*/ 323 w 2052"/>
                <a:gd name="T5" fmla="*/ 214 h 2199"/>
                <a:gd name="T6" fmla="*/ 301 w 2052"/>
                <a:gd name="T7" fmla="*/ 241 h 2199"/>
                <a:gd name="T8" fmla="*/ 274 w 2052"/>
                <a:gd name="T9" fmla="*/ 258 h 2199"/>
                <a:gd name="T10" fmla="*/ 260 w 2052"/>
                <a:gd name="T11" fmla="*/ 290 h 2199"/>
                <a:gd name="T12" fmla="*/ 228 w 2052"/>
                <a:gd name="T13" fmla="*/ 350 h 2199"/>
                <a:gd name="T14" fmla="*/ 194 w 2052"/>
                <a:gd name="T15" fmla="*/ 404 h 2199"/>
                <a:gd name="T16" fmla="*/ 180 w 2052"/>
                <a:gd name="T17" fmla="*/ 406 h 2199"/>
                <a:gd name="T18" fmla="*/ 141 w 2052"/>
                <a:gd name="T19" fmla="*/ 403 h 2199"/>
                <a:gd name="T20" fmla="*/ 94 w 2052"/>
                <a:gd name="T21" fmla="*/ 400 h 2199"/>
                <a:gd name="T22" fmla="*/ 59 w 2052"/>
                <a:gd name="T23" fmla="*/ 402 h 2199"/>
                <a:gd name="T24" fmla="*/ 30 w 2052"/>
                <a:gd name="T25" fmla="*/ 416 h 2199"/>
                <a:gd name="T26" fmla="*/ 1 w 2052"/>
                <a:gd name="T27" fmla="*/ 442 h 2199"/>
                <a:gd name="T28" fmla="*/ 3 w 2052"/>
                <a:gd name="T29" fmla="*/ 535 h 2199"/>
                <a:gd name="T30" fmla="*/ 3 w 2052"/>
                <a:gd name="T31" fmla="*/ 585 h 2199"/>
                <a:gd name="T32" fmla="*/ 19 w 2052"/>
                <a:gd name="T33" fmla="*/ 635 h 2199"/>
                <a:gd name="T34" fmla="*/ 56 w 2052"/>
                <a:gd name="T35" fmla="*/ 677 h 2199"/>
                <a:gd name="T36" fmla="*/ 82 w 2052"/>
                <a:gd name="T37" fmla="*/ 717 h 2199"/>
                <a:gd name="T38" fmla="*/ 132 w 2052"/>
                <a:gd name="T39" fmla="*/ 732 h 2199"/>
                <a:gd name="T40" fmla="*/ 185 w 2052"/>
                <a:gd name="T41" fmla="*/ 724 h 2199"/>
                <a:gd name="T42" fmla="*/ 220 w 2052"/>
                <a:gd name="T43" fmla="*/ 710 h 2199"/>
                <a:gd name="T44" fmla="*/ 262 w 2052"/>
                <a:gd name="T45" fmla="*/ 685 h 2199"/>
                <a:gd name="T46" fmla="*/ 281 w 2052"/>
                <a:gd name="T47" fmla="*/ 665 h 2199"/>
                <a:gd name="T48" fmla="*/ 303 w 2052"/>
                <a:gd name="T49" fmla="*/ 649 h 2199"/>
                <a:gd name="T50" fmla="*/ 324 w 2052"/>
                <a:gd name="T51" fmla="*/ 634 h 2199"/>
                <a:gd name="T52" fmla="*/ 349 w 2052"/>
                <a:gd name="T53" fmla="*/ 623 h 2199"/>
                <a:gd name="T54" fmla="*/ 402 w 2052"/>
                <a:gd name="T55" fmla="*/ 615 h 2199"/>
                <a:gd name="T56" fmla="*/ 423 w 2052"/>
                <a:gd name="T57" fmla="*/ 606 h 2199"/>
                <a:gd name="T58" fmla="*/ 451 w 2052"/>
                <a:gd name="T59" fmla="*/ 601 h 2199"/>
                <a:gd name="T60" fmla="*/ 474 w 2052"/>
                <a:gd name="T61" fmla="*/ 648 h 2199"/>
                <a:gd name="T62" fmla="*/ 497 w 2052"/>
                <a:gd name="T63" fmla="*/ 691 h 2199"/>
                <a:gd name="T64" fmla="*/ 517 w 2052"/>
                <a:gd name="T65" fmla="*/ 737 h 2199"/>
                <a:gd name="T66" fmla="*/ 537 w 2052"/>
                <a:gd name="T67" fmla="*/ 773 h 2199"/>
                <a:gd name="T68" fmla="*/ 546 w 2052"/>
                <a:gd name="T69" fmla="*/ 801 h 2199"/>
                <a:gd name="T70" fmla="*/ 568 w 2052"/>
                <a:gd name="T71" fmla="*/ 825 h 2199"/>
                <a:gd name="T72" fmla="*/ 597 w 2052"/>
                <a:gd name="T73" fmla="*/ 840 h 2199"/>
                <a:gd name="T74" fmla="*/ 885 w 2052"/>
                <a:gd name="T75" fmla="*/ 95 h 2199"/>
                <a:gd name="T76" fmla="*/ 875 w 2052"/>
                <a:gd name="T77" fmla="*/ 91 h 2199"/>
                <a:gd name="T78" fmla="*/ 850 w 2052"/>
                <a:gd name="T79" fmla="*/ 88 h 2199"/>
                <a:gd name="T80" fmla="*/ 803 w 2052"/>
                <a:gd name="T81" fmla="*/ 88 h 2199"/>
                <a:gd name="T82" fmla="*/ 773 w 2052"/>
                <a:gd name="T83" fmla="*/ 88 h 2199"/>
                <a:gd name="T84" fmla="*/ 762 w 2052"/>
                <a:gd name="T85" fmla="*/ 68 h 2199"/>
                <a:gd name="T86" fmla="*/ 732 w 2052"/>
                <a:gd name="T87" fmla="*/ 44 h 2199"/>
                <a:gd name="T88" fmla="*/ 706 w 2052"/>
                <a:gd name="T89" fmla="*/ 20 h 2199"/>
                <a:gd name="T90" fmla="*/ 699 w 2052"/>
                <a:gd name="T91" fmla="*/ 0 h 2199"/>
                <a:gd name="T92" fmla="*/ 651 w 2052"/>
                <a:gd name="T93" fmla="*/ 22 h 2199"/>
                <a:gd name="T94" fmla="*/ 544 w 2052"/>
                <a:gd name="T95" fmla="*/ 73 h 2199"/>
                <a:gd name="T96" fmla="*/ 433 w 2052"/>
                <a:gd name="T97" fmla="*/ 129 h 2199"/>
                <a:gd name="T98" fmla="*/ 370 w 2052"/>
                <a:gd name="T99" fmla="*/ 166 h 21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2"/>
                <a:gd name="T151" fmla="*/ 0 h 2199"/>
                <a:gd name="T152" fmla="*/ 2052 w 2052"/>
                <a:gd name="T153" fmla="*/ 2199 h 21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2" h="2199">
                  <a:moveTo>
                    <a:pt x="857" y="384"/>
                  </a:moveTo>
                  <a:lnTo>
                    <a:pt x="856" y="384"/>
                  </a:lnTo>
                  <a:lnTo>
                    <a:pt x="854" y="384"/>
                  </a:lnTo>
                  <a:lnTo>
                    <a:pt x="849" y="384"/>
                  </a:lnTo>
                  <a:lnTo>
                    <a:pt x="841" y="388"/>
                  </a:lnTo>
                  <a:lnTo>
                    <a:pt x="831" y="392"/>
                  </a:lnTo>
                  <a:lnTo>
                    <a:pt x="820" y="402"/>
                  </a:lnTo>
                  <a:lnTo>
                    <a:pt x="806" y="415"/>
                  </a:lnTo>
                  <a:lnTo>
                    <a:pt x="789" y="434"/>
                  </a:lnTo>
                  <a:lnTo>
                    <a:pt x="773" y="455"/>
                  </a:lnTo>
                  <a:lnTo>
                    <a:pt x="760" y="478"/>
                  </a:lnTo>
                  <a:lnTo>
                    <a:pt x="749" y="497"/>
                  </a:lnTo>
                  <a:lnTo>
                    <a:pt x="738" y="517"/>
                  </a:lnTo>
                  <a:lnTo>
                    <a:pt x="728" y="535"/>
                  </a:lnTo>
                  <a:lnTo>
                    <a:pt x="715" y="549"/>
                  </a:lnTo>
                  <a:lnTo>
                    <a:pt x="699" y="560"/>
                  </a:lnTo>
                  <a:lnTo>
                    <a:pt x="680" y="570"/>
                  </a:lnTo>
                  <a:lnTo>
                    <a:pt x="660" y="578"/>
                  </a:lnTo>
                  <a:lnTo>
                    <a:pt x="647" y="588"/>
                  </a:lnTo>
                  <a:lnTo>
                    <a:pt x="636" y="599"/>
                  </a:lnTo>
                  <a:lnTo>
                    <a:pt x="628" y="612"/>
                  </a:lnTo>
                  <a:lnTo>
                    <a:pt x="621" y="628"/>
                  </a:lnTo>
                  <a:lnTo>
                    <a:pt x="613" y="649"/>
                  </a:lnTo>
                  <a:lnTo>
                    <a:pt x="604" y="672"/>
                  </a:lnTo>
                  <a:lnTo>
                    <a:pt x="591" y="699"/>
                  </a:lnTo>
                  <a:lnTo>
                    <a:pt x="573" y="731"/>
                  </a:lnTo>
                  <a:lnTo>
                    <a:pt x="552" y="770"/>
                  </a:lnTo>
                  <a:lnTo>
                    <a:pt x="528" y="811"/>
                  </a:lnTo>
                  <a:lnTo>
                    <a:pt x="504" y="851"/>
                  </a:lnTo>
                  <a:lnTo>
                    <a:pt x="479" y="888"/>
                  </a:lnTo>
                  <a:lnTo>
                    <a:pt x="462" y="917"/>
                  </a:lnTo>
                  <a:lnTo>
                    <a:pt x="449" y="937"/>
                  </a:lnTo>
                  <a:lnTo>
                    <a:pt x="444" y="945"/>
                  </a:lnTo>
                  <a:lnTo>
                    <a:pt x="441" y="945"/>
                  </a:lnTo>
                  <a:lnTo>
                    <a:pt x="433" y="943"/>
                  </a:lnTo>
                  <a:lnTo>
                    <a:pt x="418" y="941"/>
                  </a:lnTo>
                  <a:lnTo>
                    <a:pt x="400" y="940"/>
                  </a:lnTo>
                  <a:lnTo>
                    <a:pt x="379" y="938"/>
                  </a:lnTo>
                  <a:lnTo>
                    <a:pt x="355" y="937"/>
                  </a:lnTo>
                  <a:lnTo>
                    <a:pt x="328" y="935"/>
                  </a:lnTo>
                  <a:lnTo>
                    <a:pt x="300" y="932"/>
                  </a:lnTo>
                  <a:lnTo>
                    <a:pt x="273" y="930"/>
                  </a:lnTo>
                  <a:lnTo>
                    <a:pt x="245" y="930"/>
                  </a:lnTo>
                  <a:lnTo>
                    <a:pt x="219" y="928"/>
                  </a:lnTo>
                  <a:lnTo>
                    <a:pt x="194" y="928"/>
                  </a:lnTo>
                  <a:lnTo>
                    <a:pt x="171" y="928"/>
                  </a:lnTo>
                  <a:lnTo>
                    <a:pt x="153" y="930"/>
                  </a:lnTo>
                  <a:lnTo>
                    <a:pt x="137" y="932"/>
                  </a:lnTo>
                  <a:lnTo>
                    <a:pt x="127" y="935"/>
                  </a:lnTo>
                  <a:lnTo>
                    <a:pt x="111" y="943"/>
                  </a:lnTo>
                  <a:lnTo>
                    <a:pt x="92" y="953"/>
                  </a:lnTo>
                  <a:lnTo>
                    <a:pt x="69" y="966"/>
                  </a:lnTo>
                  <a:lnTo>
                    <a:pt x="50" y="978"/>
                  </a:lnTo>
                  <a:lnTo>
                    <a:pt x="31" y="993"/>
                  </a:lnTo>
                  <a:lnTo>
                    <a:pt x="14" y="1009"/>
                  </a:lnTo>
                  <a:lnTo>
                    <a:pt x="3" y="1025"/>
                  </a:lnTo>
                  <a:lnTo>
                    <a:pt x="0" y="1043"/>
                  </a:lnTo>
                  <a:lnTo>
                    <a:pt x="1" y="1096"/>
                  </a:lnTo>
                  <a:lnTo>
                    <a:pt x="5" y="1171"/>
                  </a:lnTo>
                  <a:lnTo>
                    <a:pt x="8" y="1242"/>
                  </a:lnTo>
                  <a:lnTo>
                    <a:pt x="10" y="1290"/>
                  </a:lnTo>
                  <a:lnTo>
                    <a:pt x="10" y="1308"/>
                  </a:lnTo>
                  <a:lnTo>
                    <a:pt x="8" y="1330"/>
                  </a:lnTo>
                  <a:lnTo>
                    <a:pt x="8" y="1358"/>
                  </a:lnTo>
                  <a:lnTo>
                    <a:pt x="10" y="1385"/>
                  </a:lnTo>
                  <a:lnTo>
                    <a:pt x="16" y="1416"/>
                  </a:lnTo>
                  <a:lnTo>
                    <a:pt x="27" y="1445"/>
                  </a:lnTo>
                  <a:lnTo>
                    <a:pt x="43" y="1473"/>
                  </a:lnTo>
                  <a:lnTo>
                    <a:pt x="69" y="1497"/>
                  </a:lnTo>
                  <a:lnTo>
                    <a:pt x="95" y="1519"/>
                  </a:lnTo>
                  <a:lnTo>
                    <a:pt x="115" y="1545"/>
                  </a:lnTo>
                  <a:lnTo>
                    <a:pt x="131" y="1571"/>
                  </a:lnTo>
                  <a:lnTo>
                    <a:pt x="144" y="1595"/>
                  </a:lnTo>
                  <a:lnTo>
                    <a:pt x="156" y="1621"/>
                  </a:lnTo>
                  <a:lnTo>
                    <a:pt x="171" y="1644"/>
                  </a:lnTo>
                  <a:lnTo>
                    <a:pt x="189" y="1663"/>
                  </a:lnTo>
                  <a:lnTo>
                    <a:pt x="211" y="1681"/>
                  </a:lnTo>
                  <a:lnTo>
                    <a:pt x="240" y="1692"/>
                  </a:lnTo>
                  <a:lnTo>
                    <a:pt x="271" y="1697"/>
                  </a:lnTo>
                  <a:lnTo>
                    <a:pt x="305" y="1699"/>
                  </a:lnTo>
                  <a:lnTo>
                    <a:pt x="341" y="1695"/>
                  </a:lnTo>
                  <a:lnTo>
                    <a:pt x="373" y="1690"/>
                  </a:lnTo>
                  <a:lnTo>
                    <a:pt x="402" y="1686"/>
                  </a:lnTo>
                  <a:lnTo>
                    <a:pt x="428" y="1679"/>
                  </a:lnTo>
                  <a:lnTo>
                    <a:pt x="445" y="1674"/>
                  </a:lnTo>
                  <a:lnTo>
                    <a:pt x="463" y="1669"/>
                  </a:lnTo>
                  <a:lnTo>
                    <a:pt x="486" y="1660"/>
                  </a:lnTo>
                  <a:lnTo>
                    <a:pt x="510" y="1648"/>
                  </a:lnTo>
                  <a:lnTo>
                    <a:pt x="538" y="1636"/>
                  </a:lnTo>
                  <a:lnTo>
                    <a:pt x="563" y="1621"/>
                  </a:lnTo>
                  <a:lnTo>
                    <a:pt x="586" y="1607"/>
                  </a:lnTo>
                  <a:lnTo>
                    <a:pt x="607" y="1590"/>
                  </a:lnTo>
                  <a:lnTo>
                    <a:pt x="621" y="1576"/>
                  </a:lnTo>
                  <a:lnTo>
                    <a:pt x="633" y="1563"/>
                  </a:lnTo>
                  <a:lnTo>
                    <a:pt x="642" y="1552"/>
                  </a:lnTo>
                  <a:lnTo>
                    <a:pt x="652" y="1542"/>
                  </a:lnTo>
                  <a:lnTo>
                    <a:pt x="663" y="1532"/>
                  </a:lnTo>
                  <a:lnTo>
                    <a:pt x="675" y="1524"/>
                  </a:lnTo>
                  <a:lnTo>
                    <a:pt x="688" y="1516"/>
                  </a:lnTo>
                  <a:lnTo>
                    <a:pt x="702" y="1506"/>
                  </a:lnTo>
                  <a:lnTo>
                    <a:pt x="720" y="1497"/>
                  </a:lnTo>
                  <a:lnTo>
                    <a:pt x="735" y="1487"/>
                  </a:lnTo>
                  <a:lnTo>
                    <a:pt x="744" y="1477"/>
                  </a:lnTo>
                  <a:lnTo>
                    <a:pt x="751" y="1471"/>
                  </a:lnTo>
                  <a:lnTo>
                    <a:pt x="757" y="1464"/>
                  </a:lnTo>
                  <a:lnTo>
                    <a:pt x="768" y="1458"/>
                  </a:lnTo>
                  <a:lnTo>
                    <a:pt x="785" y="1452"/>
                  </a:lnTo>
                  <a:lnTo>
                    <a:pt x="810" y="1445"/>
                  </a:lnTo>
                  <a:lnTo>
                    <a:pt x="848" y="1439"/>
                  </a:lnTo>
                  <a:lnTo>
                    <a:pt x="886" y="1432"/>
                  </a:lnTo>
                  <a:lnTo>
                    <a:pt x="914" y="1429"/>
                  </a:lnTo>
                  <a:lnTo>
                    <a:pt x="933" y="1427"/>
                  </a:lnTo>
                  <a:lnTo>
                    <a:pt x="948" y="1424"/>
                  </a:lnTo>
                  <a:lnTo>
                    <a:pt x="959" y="1421"/>
                  </a:lnTo>
                  <a:lnTo>
                    <a:pt x="969" y="1414"/>
                  </a:lnTo>
                  <a:lnTo>
                    <a:pt x="980" y="1405"/>
                  </a:lnTo>
                  <a:lnTo>
                    <a:pt x="996" y="1389"/>
                  </a:lnTo>
                  <a:lnTo>
                    <a:pt x="1014" y="1377"/>
                  </a:lnTo>
                  <a:lnTo>
                    <a:pt x="1030" y="1380"/>
                  </a:lnTo>
                  <a:lnTo>
                    <a:pt x="1045" y="1395"/>
                  </a:lnTo>
                  <a:lnTo>
                    <a:pt x="1059" y="1416"/>
                  </a:lnTo>
                  <a:lnTo>
                    <a:pt x="1072" y="1443"/>
                  </a:lnTo>
                  <a:lnTo>
                    <a:pt x="1086" y="1473"/>
                  </a:lnTo>
                  <a:lnTo>
                    <a:pt x="1099" y="1502"/>
                  </a:lnTo>
                  <a:lnTo>
                    <a:pt x="1114" y="1526"/>
                  </a:lnTo>
                  <a:lnTo>
                    <a:pt x="1128" y="1550"/>
                  </a:lnTo>
                  <a:lnTo>
                    <a:pt x="1140" y="1576"/>
                  </a:lnTo>
                  <a:lnTo>
                    <a:pt x="1153" y="1602"/>
                  </a:lnTo>
                  <a:lnTo>
                    <a:pt x="1164" y="1629"/>
                  </a:lnTo>
                  <a:lnTo>
                    <a:pt x="1174" y="1658"/>
                  </a:lnTo>
                  <a:lnTo>
                    <a:pt x="1187" y="1684"/>
                  </a:lnTo>
                  <a:lnTo>
                    <a:pt x="1198" y="1710"/>
                  </a:lnTo>
                  <a:lnTo>
                    <a:pt x="1212" y="1734"/>
                  </a:lnTo>
                  <a:lnTo>
                    <a:pt x="1225" y="1755"/>
                  </a:lnTo>
                  <a:lnTo>
                    <a:pt x="1237" y="1774"/>
                  </a:lnTo>
                  <a:lnTo>
                    <a:pt x="1245" y="1792"/>
                  </a:lnTo>
                  <a:lnTo>
                    <a:pt x="1250" y="1810"/>
                  </a:lnTo>
                  <a:lnTo>
                    <a:pt x="1256" y="1826"/>
                  </a:lnTo>
                  <a:lnTo>
                    <a:pt x="1261" y="1842"/>
                  </a:lnTo>
                  <a:lnTo>
                    <a:pt x="1266" y="1857"/>
                  </a:lnTo>
                  <a:lnTo>
                    <a:pt x="1272" y="1871"/>
                  </a:lnTo>
                  <a:lnTo>
                    <a:pt x="1283" y="1886"/>
                  </a:lnTo>
                  <a:lnTo>
                    <a:pt x="1298" y="1900"/>
                  </a:lnTo>
                  <a:lnTo>
                    <a:pt x="1317" y="1913"/>
                  </a:lnTo>
                  <a:lnTo>
                    <a:pt x="1338" y="1926"/>
                  </a:lnTo>
                  <a:lnTo>
                    <a:pt x="1358" y="1936"/>
                  </a:lnTo>
                  <a:lnTo>
                    <a:pt x="1374" y="1944"/>
                  </a:lnTo>
                  <a:lnTo>
                    <a:pt x="1385" y="1949"/>
                  </a:lnTo>
                  <a:lnTo>
                    <a:pt x="1390" y="1950"/>
                  </a:lnTo>
                  <a:lnTo>
                    <a:pt x="1568" y="2199"/>
                  </a:lnTo>
                  <a:lnTo>
                    <a:pt x="2052" y="2199"/>
                  </a:lnTo>
                  <a:lnTo>
                    <a:pt x="2052" y="221"/>
                  </a:lnTo>
                  <a:lnTo>
                    <a:pt x="2050" y="221"/>
                  </a:lnTo>
                  <a:lnTo>
                    <a:pt x="2046" y="218"/>
                  </a:lnTo>
                  <a:lnTo>
                    <a:pt x="2039" y="216"/>
                  </a:lnTo>
                  <a:lnTo>
                    <a:pt x="2029" y="212"/>
                  </a:lnTo>
                  <a:lnTo>
                    <a:pt x="2018" y="208"/>
                  </a:lnTo>
                  <a:lnTo>
                    <a:pt x="2004" y="207"/>
                  </a:lnTo>
                  <a:lnTo>
                    <a:pt x="1987" y="204"/>
                  </a:lnTo>
                  <a:lnTo>
                    <a:pt x="1970" y="204"/>
                  </a:lnTo>
                  <a:lnTo>
                    <a:pt x="1949" y="204"/>
                  </a:lnTo>
                  <a:lnTo>
                    <a:pt x="1921" y="204"/>
                  </a:lnTo>
                  <a:lnTo>
                    <a:pt x="1892" y="204"/>
                  </a:lnTo>
                  <a:lnTo>
                    <a:pt x="1863" y="204"/>
                  </a:lnTo>
                  <a:lnTo>
                    <a:pt x="1836" y="204"/>
                  </a:lnTo>
                  <a:lnTo>
                    <a:pt x="1813" y="204"/>
                  </a:lnTo>
                  <a:lnTo>
                    <a:pt x="1797" y="204"/>
                  </a:lnTo>
                  <a:lnTo>
                    <a:pt x="1792" y="204"/>
                  </a:lnTo>
                  <a:lnTo>
                    <a:pt x="1790" y="200"/>
                  </a:lnTo>
                  <a:lnTo>
                    <a:pt x="1786" y="189"/>
                  </a:lnTo>
                  <a:lnTo>
                    <a:pt x="1778" y="175"/>
                  </a:lnTo>
                  <a:lnTo>
                    <a:pt x="1766" y="157"/>
                  </a:lnTo>
                  <a:lnTo>
                    <a:pt x="1753" y="139"/>
                  </a:lnTo>
                  <a:lnTo>
                    <a:pt x="1737" y="121"/>
                  </a:lnTo>
                  <a:lnTo>
                    <a:pt x="1718" y="108"/>
                  </a:lnTo>
                  <a:lnTo>
                    <a:pt x="1697" y="102"/>
                  </a:lnTo>
                  <a:lnTo>
                    <a:pt x="1676" y="95"/>
                  </a:lnTo>
                  <a:lnTo>
                    <a:pt x="1660" y="82"/>
                  </a:lnTo>
                  <a:lnTo>
                    <a:pt x="1647" y="65"/>
                  </a:lnTo>
                  <a:lnTo>
                    <a:pt x="1637" y="47"/>
                  </a:lnTo>
                  <a:lnTo>
                    <a:pt x="1629" y="29"/>
                  </a:lnTo>
                  <a:lnTo>
                    <a:pt x="1624" y="15"/>
                  </a:lnTo>
                  <a:lnTo>
                    <a:pt x="1623" y="3"/>
                  </a:lnTo>
                  <a:lnTo>
                    <a:pt x="1621" y="0"/>
                  </a:lnTo>
                  <a:lnTo>
                    <a:pt x="1613" y="3"/>
                  </a:lnTo>
                  <a:lnTo>
                    <a:pt x="1590" y="15"/>
                  </a:lnTo>
                  <a:lnTo>
                    <a:pt x="1556" y="31"/>
                  </a:lnTo>
                  <a:lnTo>
                    <a:pt x="1510" y="52"/>
                  </a:lnTo>
                  <a:lnTo>
                    <a:pt x="1456" y="78"/>
                  </a:lnTo>
                  <a:lnTo>
                    <a:pt x="1395" y="107"/>
                  </a:lnTo>
                  <a:lnTo>
                    <a:pt x="1330" y="137"/>
                  </a:lnTo>
                  <a:lnTo>
                    <a:pt x="1261" y="170"/>
                  </a:lnTo>
                  <a:lnTo>
                    <a:pt x="1193" y="204"/>
                  </a:lnTo>
                  <a:lnTo>
                    <a:pt x="1125" y="237"/>
                  </a:lnTo>
                  <a:lnTo>
                    <a:pt x="1061" y="270"/>
                  </a:lnTo>
                  <a:lnTo>
                    <a:pt x="1003" y="300"/>
                  </a:lnTo>
                  <a:lnTo>
                    <a:pt x="949" y="328"/>
                  </a:lnTo>
                  <a:lnTo>
                    <a:pt x="907" y="350"/>
                  </a:lnTo>
                  <a:lnTo>
                    <a:pt x="875" y="370"/>
                  </a:lnTo>
                  <a:lnTo>
                    <a:pt x="857" y="3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 flipH="1">
              <a:off x="931" y="1337"/>
              <a:ext cx="302" cy="598"/>
            </a:xfrm>
            <a:custGeom>
              <a:avLst/>
              <a:gdLst>
                <a:gd name="T0" fmla="*/ 254 w 701"/>
                <a:gd name="T1" fmla="*/ 0 h 1386"/>
                <a:gd name="T2" fmla="*/ 243 w 701"/>
                <a:gd name="T3" fmla="*/ 8 h 1386"/>
                <a:gd name="T4" fmla="*/ 236 w 701"/>
                <a:gd name="T5" fmla="*/ 8 h 1386"/>
                <a:gd name="T6" fmla="*/ 223 w 701"/>
                <a:gd name="T7" fmla="*/ 14 h 1386"/>
                <a:gd name="T8" fmla="*/ 208 w 701"/>
                <a:gd name="T9" fmla="*/ 28 h 1386"/>
                <a:gd name="T10" fmla="*/ 206 w 701"/>
                <a:gd name="T11" fmla="*/ 29 h 1386"/>
                <a:gd name="T12" fmla="*/ 197 w 701"/>
                <a:gd name="T13" fmla="*/ 29 h 1386"/>
                <a:gd name="T14" fmla="*/ 182 w 701"/>
                <a:gd name="T15" fmla="*/ 35 h 1386"/>
                <a:gd name="T16" fmla="*/ 167 w 701"/>
                <a:gd name="T17" fmla="*/ 47 h 1386"/>
                <a:gd name="T18" fmla="*/ 155 w 701"/>
                <a:gd name="T19" fmla="*/ 56 h 1386"/>
                <a:gd name="T20" fmla="*/ 151 w 701"/>
                <a:gd name="T21" fmla="*/ 59 h 1386"/>
                <a:gd name="T22" fmla="*/ 146 w 701"/>
                <a:gd name="T23" fmla="*/ 67 h 1386"/>
                <a:gd name="T24" fmla="*/ 137 w 701"/>
                <a:gd name="T25" fmla="*/ 100 h 1386"/>
                <a:gd name="T26" fmla="*/ 125 w 701"/>
                <a:gd name="T27" fmla="*/ 143 h 1386"/>
                <a:gd name="T28" fmla="*/ 118 w 701"/>
                <a:gd name="T29" fmla="*/ 211 h 1386"/>
                <a:gd name="T30" fmla="*/ 104 w 701"/>
                <a:gd name="T31" fmla="*/ 257 h 1386"/>
                <a:gd name="T32" fmla="*/ 79 w 701"/>
                <a:gd name="T33" fmla="*/ 332 h 1386"/>
                <a:gd name="T34" fmla="*/ 62 w 701"/>
                <a:gd name="T35" fmla="*/ 382 h 1386"/>
                <a:gd name="T36" fmla="*/ 33 w 701"/>
                <a:gd name="T37" fmla="*/ 450 h 1386"/>
                <a:gd name="T38" fmla="*/ 6 w 701"/>
                <a:gd name="T39" fmla="*/ 521 h 1386"/>
                <a:gd name="T40" fmla="*/ 1 w 701"/>
                <a:gd name="T41" fmla="*/ 580 h 1386"/>
                <a:gd name="T42" fmla="*/ 3 w 701"/>
                <a:gd name="T43" fmla="*/ 592 h 1386"/>
                <a:gd name="T44" fmla="*/ 19 w 701"/>
                <a:gd name="T45" fmla="*/ 593 h 1386"/>
                <a:gd name="T46" fmla="*/ 48 w 701"/>
                <a:gd name="T47" fmla="*/ 596 h 1386"/>
                <a:gd name="T48" fmla="*/ 81 w 701"/>
                <a:gd name="T49" fmla="*/ 598 h 1386"/>
                <a:gd name="T50" fmla="*/ 110 w 701"/>
                <a:gd name="T51" fmla="*/ 598 h 1386"/>
                <a:gd name="T52" fmla="*/ 128 w 701"/>
                <a:gd name="T53" fmla="*/ 596 h 1386"/>
                <a:gd name="T54" fmla="*/ 146 w 701"/>
                <a:gd name="T55" fmla="*/ 582 h 1386"/>
                <a:gd name="T56" fmla="*/ 158 w 701"/>
                <a:gd name="T57" fmla="*/ 563 h 1386"/>
                <a:gd name="T58" fmla="*/ 161 w 701"/>
                <a:gd name="T59" fmla="*/ 541 h 1386"/>
                <a:gd name="T60" fmla="*/ 161 w 701"/>
                <a:gd name="T61" fmla="*/ 513 h 1386"/>
                <a:gd name="T62" fmla="*/ 169 w 701"/>
                <a:gd name="T63" fmla="*/ 392 h 1386"/>
                <a:gd name="T64" fmla="*/ 193 w 701"/>
                <a:gd name="T65" fmla="*/ 320 h 1386"/>
                <a:gd name="T66" fmla="*/ 214 w 701"/>
                <a:gd name="T67" fmla="*/ 265 h 1386"/>
                <a:gd name="T68" fmla="*/ 223 w 701"/>
                <a:gd name="T69" fmla="*/ 239 h 1386"/>
                <a:gd name="T70" fmla="*/ 230 w 701"/>
                <a:gd name="T71" fmla="*/ 236 h 1386"/>
                <a:gd name="T72" fmla="*/ 246 w 701"/>
                <a:gd name="T73" fmla="*/ 231 h 1386"/>
                <a:gd name="T74" fmla="*/ 259 w 701"/>
                <a:gd name="T75" fmla="*/ 226 h 1386"/>
                <a:gd name="T76" fmla="*/ 273 w 701"/>
                <a:gd name="T77" fmla="*/ 220 h 1386"/>
                <a:gd name="T78" fmla="*/ 283 w 701"/>
                <a:gd name="T79" fmla="*/ 212 h 1386"/>
                <a:gd name="T80" fmla="*/ 296 w 701"/>
                <a:gd name="T81" fmla="*/ 186 h 1386"/>
                <a:gd name="T82" fmla="*/ 300 w 701"/>
                <a:gd name="T83" fmla="*/ 41 h 1386"/>
                <a:gd name="T84" fmla="*/ 294 w 701"/>
                <a:gd name="T85" fmla="*/ 27 h 1386"/>
                <a:gd name="T86" fmla="*/ 277 w 701"/>
                <a:gd name="T87" fmla="*/ 5 h 1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01"/>
                <a:gd name="T133" fmla="*/ 0 h 1386"/>
                <a:gd name="T134" fmla="*/ 701 w 701"/>
                <a:gd name="T135" fmla="*/ 1386 h 1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01" h="1386">
                  <a:moveTo>
                    <a:pt x="604" y="0"/>
                  </a:moveTo>
                  <a:lnTo>
                    <a:pt x="599" y="0"/>
                  </a:lnTo>
                  <a:lnTo>
                    <a:pt x="590" y="1"/>
                  </a:lnTo>
                  <a:lnTo>
                    <a:pt x="577" y="8"/>
                  </a:lnTo>
                  <a:lnTo>
                    <a:pt x="567" y="19"/>
                  </a:lnTo>
                  <a:lnTo>
                    <a:pt x="565" y="19"/>
                  </a:lnTo>
                  <a:lnTo>
                    <a:pt x="562" y="19"/>
                  </a:lnTo>
                  <a:lnTo>
                    <a:pt x="556" y="19"/>
                  </a:lnTo>
                  <a:lnTo>
                    <a:pt x="548" y="19"/>
                  </a:lnTo>
                  <a:lnTo>
                    <a:pt x="538" y="22"/>
                  </a:lnTo>
                  <a:lnTo>
                    <a:pt x="528" y="25"/>
                  </a:lnTo>
                  <a:lnTo>
                    <a:pt x="517" y="32"/>
                  </a:lnTo>
                  <a:lnTo>
                    <a:pt x="507" y="40"/>
                  </a:lnTo>
                  <a:lnTo>
                    <a:pt x="491" y="56"/>
                  </a:lnTo>
                  <a:lnTo>
                    <a:pt x="483" y="64"/>
                  </a:lnTo>
                  <a:lnTo>
                    <a:pt x="480" y="67"/>
                  </a:lnTo>
                  <a:lnTo>
                    <a:pt x="478" y="67"/>
                  </a:lnTo>
                  <a:lnTo>
                    <a:pt x="473" y="67"/>
                  </a:lnTo>
                  <a:lnTo>
                    <a:pt x="467" y="67"/>
                  </a:lnTo>
                  <a:lnTo>
                    <a:pt x="457" y="67"/>
                  </a:lnTo>
                  <a:lnTo>
                    <a:pt x="446" y="71"/>
                  </a:lnTo>
                  <a:lnTo>
                    <a:pt x="435" y="74"/>
                  </a:lnTo>
                  <a:lnTo>
                    <a:pt x="423" y="80"/>
                  </a:lnTo>
                  <a:lnTo>
                    <a:pt x="410" y="88"/>
                  </a:lnTo>
                  <a:lnTo>
                    <a:pt x="399" y="98"/>
                  </a:lnTo>
                  <a:lnTo>
                    <a:pt x="388" y="108"/>
                  </a:lnTo>
                  <a:lnTo>
                    <a:pt x="378" y="116"/>
                  </a:lnTo>
                  <a:lnTo>
                    <a:pt x="368" y="122"/>
                  </a:lnTo>
                  <a:lnTo>
                    <a:pt x="360" y="129"/>
                  </a:lnTo>
                  <a:lnTo>
                    <a:pt x="355" y="134"/>
                  </a:lnTo>
                  <a:lnTo>
                    <a:pt x="352" y="135"/>
                  </a:lnTo>
                  <a:lnTo>
                    <a:pt x="351" y="137"/>
                  </a:lnTo>
                  <a:lnTo>
                    <a:pt x="349" y="139"/>
                  </a:lnTo>
                  <a:lnTo>
                    <a:pt x="344" y="143"/>
                  </a:lnTo>
                  <a:lnTo>
                    <a:pt x="339" y="156"/>
                  </a:lnTo>
                  <a:lnTo>
                    <a:pt x="334" y="176"/>
                  </a:lnTo>
                  <a:lnTo>
                    <a:pt x="328" y="201"/>
                  </a:lnTo>
                  <a:lnTo>
                    <a:pt x="317" y="231"/>
                  </a:lnTo>
                  <a:lnTo>
                    <a:pt x="304" y="260"/>
                  </a:lnTo>
                  <a:lnTo>
                    <a:pt x="297" y="289"/>
                  </a:lnTo>
                  <a:lnTo>
                    <a:pt x="291" y="332"/>
                  </a:lnTo>
                  <a:lnTo>
                    <a:pt x="284" y="394"/>
                  </a:lnTo>
                  <a:lnTo>
                    <a:pt x="278" y="453"/>
                  </a:lnTo>
                  <a:lnTo>
                    <a:pt x="275" y="489"/>
                  </a:lnTo>
                  <a:lnTo>
                    <a:pt x="270" y="508"/>
                  </a:lnTo>
                  <a:lnTo>
                    <a:pt x="259" y="545"/>
                  </a:lnTo>
                  <a:lnTo>
                    <a:pt x="242" y="595"/>
                  </a:lnTo>
                  <a:lnTo>
                    <a:pt x="223" y="652"/>
                  </a:lnTo>
                  <a:lnTo>
                    <a:pt x="204" y="713"/>
                  </a:lnTo>
                  <a:lnTo>
                    <a:pt x="184" y="770"/>
                  </a:lnTo>
                  <a:lnTo>
                    <a:pt x="168" y="818"/>
                  </a:lnTo>
                  <a:lnTo>
                    <a:pt x="157" y="854"/>
                  </a:lnTo>
                  <a:lnTo>
                    <a:pt x="144" y="886"/>
                  </a:lnTo>
                  <a:lnTo>
                    <a:pt x="125" y="931"/>
                  </a:lnTo>
                  <a:lnTo>
                    <a:pt x="102" y="984"/>
                  </a:lnTo>
                  <a:lnTo>
                    <a:pt x="76" y="1043"/>
                  </a:lnTo>
                  <a:lnTo>
                    <a:pt x="52" y="1101"/>
                  </a:lnTo>
                  <a:lnTo>
                    <a:pt x="31" y="1157"/>
                  </a:lnTo>
                  <a:lnTo>
                    <a:pt x="13" y="1207"/>
                  </a:lnTo>
                  <a:lnTo>
                    <a:pt x="5" y="1248"/>
                  </a:lnTo>
                  <a:lnTo>
                    <a:pt x="0" y="1306"/>
                  </a:lnTo>
                  <a:lnTo>
                    <a:pt x="2" y="1344"/>
                  </a:lnTo>
                  <a:lnTo>
                    <a:pt x="3" y="1365"/>
                  </a:lnTo>
                  <a:lnTo>
                    <a:pt x="5" y="1372"/>
                  </a:lnTo>
                  <a:lnTo>
                    <a:pt x="8" y="1372"/>
                  </a:lnTo>
                  <a:lnTo>
                    <a:pt x="16" y="1374"/>
                  </a:lnTo>
                  <a:lnTo>
                    <a:pt x="29" y="1374"/>
                  </a:lnTo>
                  <a:lnTo>
                    <a:pt x="45" y="1375"/>
                  </a:lnTo>
                  <a:lnTo>
                    <a:pt x="65" y="1377"/>
                  </a:lnTo>
                  <a:lnTo>
                    <a:pt x="87" y="1380"/>
                  </a:lnTo>
                  <a:lnTo>
                    <a:pt x="112" y="1382"/>
                  </a:lnTo>
                  <a:lnTo>
                    <a:pt x="137" y="1383"/>
                  </a:lnTo>
                  <a:lnTo>
                    <a:pt x="162" y="1385"/>
                  </a:lnTo>
                  <a:lnTo>
                    <a:pt x="188" y="1385"/>
                  </a:lnTo>
                  <a:lnTo>
                    <a:pt x="212" y="1386"/>
                  </a:lnTo>
                  <a:lnTo>
                    <a:pt x="236" y="1386"/>
                  </a:lnTo>
                  <a:lnTo>
                    <a:pt x="255" y="1386"/>
                  </a:lnTo>
                  <a:lnTo>
                    <a:pt x="273" y="1386"/>
                  </a:lnTo>
                  <a:lnTo>
                    <a:pt x="288" y="1385"/>
                  </a:lnTo>
                  <a:lnTo>
                    <a:pt x="297" y="1382"/>
                  </a:lnTo>
                  <a:lnTo>
                    <a:pt x="312" y="1374"/>
                  </a:lnTo>
                  <a:lnTo>
                    <a:pt x="325" y="1362"/>
                  </a:lnTo>
                  <a:lnTo>
                    <a:pt x="338" y="1349"/>
                  </a:lnTo>
                  <a:lnTo>
                    <a:pt x="349" y="1335"/>
                  </a:lnTo>
                  <a:lnTo>
                    <a:pt x="359" y="1320"/>
                  </a:lnTo>
                  <a:lnTo>
                    <a:pt x="367" y="1306"/>
                  </a:lnTo>
                  <a:lnTo>
                    <a:pt x="372" y="1291"/>
                  </a:lnTo>
                  <a:lnTo>
                    <a:pt x="373" y="1280"/>
                  </a:lnTo>
                  <a:lnTo>
                    <a:pt x="373" y="1254"/>
                  </a:lnTo>
                  <a:lnTo>
                    <a:pt x="373" y="1223"/>
                  </a:lnTo>
                  <a:lnTo>
                    <a:pt x="373" y="1199"/>
                  </a:lnTo>
                  <a:lnTo>
                    <a:pt x="373" y="1188"/>
                  </a:lnTo>
                  <a:lnTo>
                    <a:pt x="375" y="1141"/>
                  </a:lnTo>
                  <a:lnTo>
                    <a:pt x="380" y="1033"/>
                  </a:lnTo>
                  <a:lnTo>
                    <a:pt x="393" y="909"/>
                  </a:lnTo>
                  <a:lnTo>
                    <a:pt x="415" y="817"/>
                  </a:lnTo>
                  <a:lnTo>
                    <a:pt x="431" y="781"/>
                  </a:lnTo>
                  <a:lnTo>
                    <a:pt x="447" y="741"/>
                  </a:lnTo>
                  <a:lnTo>
                    <a:pt x="465" y="697"/>
                  </a:lnTo>
                  <a:lnTo>
                    <a:pt x="481" y="654"/>
                  </a:lnTo>
                  <a:lnTo>
                    <a:pt x="496" y="615"/>
                  </a:lnTo>
                  <a:lnTo>
                    <a:pt x="507" y="582"/>
                  </a:lnTo>
                  <a:lnTo>
                    <a:pt x="515" y="561"/>
                  </a:lnTo>
                  <a:lnTo>
                    <a:pt x="518" y="553"/>
                  </a:lnTo>
                  <a:lnTo>
                    <a:pt x="520" y="553"/>
                  </a:lnTo>
                  <a:lnTo>
                    <a:pt x="527" y="550"/>
                  </a:lnTo>
                  <a:lnTo>
                    <a:pt x="535" y="547"/>
                  </a:lnTo>
                  <a:lnTo>
                    <a:pt x="546" y="544"/>
                  </a:lnTo>
                  <a:lnTo>
                    <a:pt x="557" y="539"/>
                  </a:lnTo>
                  <a:lnTo>
                    <a:pt x="570" y="536"/>
                  </a:lnTo>
                  <a:lnTo>
                    <a:pt x="581" y="531"/>
                  </a:lnTo>
                  <a:lnTo>
                    <a:pt x="593" y="526"/>
                  </a:lnTo>
                  <a:lnTo>
                    <a:pt x="602" y="523"/>
                  </a:lnTo>
                  <a:lnTo>
                    <a:pt x="614" y="518"/>
                  </a:lnTo>
                  <a:lnTo>
                    <a:pt x="623" y="515"/>
                  </a:lnTo>
                  <a:lnTo>
                    <a:pt x="633" y="510"/>
                  </a:lnTo>
                  <a:lnTo>
                    <a:pt x="641" y="505"/>
                  </a:lnTo>
                  <a:lnTo>
                    <a:pt x="649" y="499"/>
                  </a:lnTo>
                  <a:lnTo>
                    <a:pt x="657" y="492"/>
                  </a:lnTo>
                  <a:lnTo>
                    <a:pt x="664" y="482"/>
                  </a:lnTo>
                  <a:lnTo>
                    <a:pt x="677" y="458"/>
                  </a:lnTo>
                  <a:lnTo>
                    <a:pt x="688" y="432"/>
                  </a:lnTo>
                  <a:lnTo>
                    <a:pt x="698" y="411"/>
                  </a:lnTo>
                  <a:lnTo>
                    <a:pt x="701" y="402"/>
                  </a:lnTo>
                  <a:lnTo>
                    <a:pt x="696" y="95"/>
                  </a:lnTo>
                  <a:lnTo>
                    <a:pt x="694" y="90"/>
                  </a:lnTo>
                  <a:lnTo>
                    <a:pt x="691" y="79"/>
                  </a:lnTo>
                  <a:lnTo>
                    <a:pt x="683" y="63"/>
                  </a:lnTo>
                  <a:lnTo>
                    <a:pt x="673" y="45"/>
                  </a:lnTo>
                  <a:lnTo>
                    <a:pt x="661" y="25"/>
                  </a:lnTo>
                  <a:lnTo>
                    <a:pt x="644" y="11"/>
                  </a:lnTo>
                  <a:lnTo>
                    <a:pt x="627" y="1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F2B2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 flipH="1">
              <a:off x="914" y="1396"/>
              <a:ext cx="114" cy="141"/>
            </a:xfrm>
            <a:custGeom>
              <a:avLst/>
              <a:gdLst>
                <a:gd name="T0" fmla="*/ 18 w 265"/>
                <a:gd name="T1" fmla="*/ 64 h 324"/>
                <a:gd name="T2" fmla="*/ 0 w 265"/>
                <a:gd name="T3" fmla="*/ 85 h 324"/>
                <a:gd name="T4" fmla="*/ 0 w 265"/>
                <a:gd name="T5" fmla="*/ 87 h 324"/>
                <a:gd name="T6" fmla="*/ 0 w 265"/>
                <a:gd name="T7" fmla="*/ 93 h 324"/>
                <a:gd name="T8" fmla="*/ 1 w 265"/>
                <a:gd name="T9" fmla="*/ 100 h 324"/>
                <a:gd name="T10" fmla="*/ 5 w 265"/>
                <a:gd name="T11" fmla="*/ 106 h 324"/>
                <a:gd name="T12" fmla="*/ 8 w 265"/>
                <a:gd name="T13" fmla="*/ 110 h 324"/>
                <a:gd name="T14" fmla="*/ 12 w 265"/>
                <a:gd name="T15" fmla="*/ 114 h 324"/>
                <a:gd name="T16" fmla="*/ 16 w 265"/>
                <a:gd name="T17" fmla="*/ 119 h 324"/>
                <a:gd name="T18" fmla="*/ 21 w 265"/>
                <a:gd name="T19" fmla="*/ 126 h 324"/>
                <a:gd name="T20" fmla="*/ 26 w 265"/>
                <a:gd name="T21" fmla="*/ 131 h 324"/>
                <a:gd name="T22" fmla="*/ 31 w 265"/>
                <a:gd name="T23" fmla="*/ 135 h 324"/>
                <a:gd name="T24" fmla="*/ 36 w 265"/>
                <a:gd name="T25" fmla="*/ 139 h 324"/>
                <a:gd name="T26" fmla="*/ 42 w 265"/>
                <a:gd name="T27" fmla="*/ 141 h 324"/>
                <a:gd name="T28" fmla="*/ 46 w 265"/>
                <a:gd name="T29" fmla="*/ 141 h 324"/>
                <a:gd name="T30" fmla="*/ 51 w 265"/>
                <a:gd name="T31" fmla="*/ 141 h 324"/>
                <a:gd name="T32" fmla="*/ 55 w 265"/>
                <a:gd name="T33" fmla="*/ 140 h 324"/>
                <a:gd name="T34" fmla="*/ 59 w 265"/>
                <a:gd name="T35" fmla="*/ 138 h 324"/>
                <a:gd name="T36" fmla="*/ 62 w 265"/>
                <a:gd name="T37" fmla="*/ 137 h 324"/>
                <a:gd name="T38" fmla="*/ 64 w 265"/>
                <a:gd name="T39" fmla="*/ 135 h 324"/>
                <a:gd name="T40" fmla="*/ 65 w 265"/>
                <a:gd name="T41" fmla="*/ 135 h 324"/>
                <a:gd name="T42" fmla="*/ 65 w 265"/>
                <a:gd name="T43" fmla="*/ 134 h 324"/>
                <a:gd name="T44" fmla="*/ 114 w 265"/>
                <a:gd name="T45" fmla="*/ 85 h 324"/>
                <a:gd name="T46" fmla="*/ 95 w 265"/>
                <a:gd name="T47" fmla="*/ 0 h 324"/>
                <a:gd name="T48" fmla="*/ 79 w 265"/>
                <a:gd name="T49" fmla="*/ 15 h 324"/>
                <a:gd name="T50" fmla="*/ 72 w 265"/>
                <a:gd name="T51" fmla="*/ 15 h 324"/>
                <a:gd name="T52" fmla="*/ 77 w 265"/>
                <a:gd name="T53" fmla="*/ 47 h 324"/>
                <a:gd name="T54" fmla="*/ 77 w 265"/>
                <a:gd name="T55" fmla="*/ 48 h 324"/>
                <a:gd name="T56" fmla="*/ 78 w 265"/>
                <a:gd name="T57" fmla="*/ 50 h 324"/>
                <a:gd name="T58" fmla="*/ 77 w 265"/>
                <a:gd name="T59" fmla="*/ 54 h 324"/>
                <a:gd name="T60" fmla="*/ 72 w 265"/>
                <a:gd name="T61" fmla="*/ 57 h 324"/>
                <a:gd name="T62" fmla="*/ 69 w 265"/>
                <a:gd name="T63" fmla="*/ 57 h 324"/>
                <a:gd name="T64" fmla="*/ 65 w 265"/>
                <a:gd name="T65" fmla="*/ 57 h 324"/>
                <a:gd name="T66" fmla="*/ 61 w 265"/>
                <a:gd name="T67" fmla="*/ 57 h 324"/>
                <a:gd name="T68" fmla="*/ 58 w 265"/>
                <a:gd name="T69" fmla="*/ 56 h 324"/>
                <a:gd name="T70" fmla="*/ 55 w 265"/>
                <a:gd name="T71" fmla="*/ 55 h 324"/>
                <a:gd name="T72" fmla="*/ 53 w 265"/>
                <a:gd name="T73" fmla="*/ 55 h 324"/>
                <a:gd name="T74" fmla="*/ 51 w 265"/>
                <a:gd name="T75" fmla="*/ 54 h 324"/>
                <a:gd name="T76" fmla="*/ 51 w 265"/>
                <a:gd name="T77" fmla="*/ 54 h 324"/>
                <a:gd name="T78" fmla="*/ 51 w 265"/>
                <a:gd name="T79" fmla="*/ 56 h 324"/>
                <a:gd name="T80" fmla="*/ 51 w 265"/>
                <a:gd name="T81" fmla="*/ 60 h 324"/>
                <a:gd name="T82" fmla="*/ 49 w 265"/>
                <a:gd name="T83" fmla="*/ 66 h 324"/>
                <a:gd name="T84" fmla="*/ 44 w 265"/>
                <a:gd name="T85" fmla="*/ 71 h 324"/>
                <a:gd name="T86" fmla="*/ 40 w 265"/>
                <a:gd name="T87" fmla="*/ 72 h 324"/>
                <a:gd name="T88" fmla="*/ 37 w 265"/>
                <a:gd name="T89" fmla="*/ 74 h 324"/>
                <a:gd name="T90" fmla="*/ 34 w 265"/>
                <a:gd name="T91" fmla="*/ 74 h 324"/>
                <a:gd name="T92" fmla="*/ 31 w 265"/>
                <a:gd name="T93" fmla="*/ 74 h 324"/>
                <a:gd name="T94" fmla="*/ 27 w 265"/>
                <a:gd name="T95" fmla="*/ 74 h 324"/>
                <a:gd name="T96" fmla="*/ 24 w 265"/>
                <a:gd name="T97" fmla="*/ 72 h 324"/>
                <a:gd name="T98" fmla="*/ 22 w 265"/>
                <a:gd name="T99" fmla="*/ 68 h 324"/>
                <a:gd name="T100" fmla="*/ 18 w 265"/>
                <a:gd name="T101" fmla="*/ 64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5"/>
                <a:gd name="T154" fmla="*/ 0 h 324"/>
                <a:gd name="T155" fmla="*/ 265 w 265"/>
                <a:gd name="T156" fmla="*/ 324 h 3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5" h="324">
                  <a:moveTo>
                    <a:pt x="43" y="147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0" y="213"/>
                  </a:lnTo>
                  <a:lnTo>
                    <a:pt x="3" y="229"/>
                  </a:lnTo>
                  <a:lnTo>
                    <a:pt x="11" y="244"/>
                  </a:lnTo>
                  <a:lnTo>
                    <a:pt x="18" y="252"/>
                  </a:lnTo>
                  <a:lnTo>
                    <a:pt x="27" y="263"/>
                  </a:lnTo>
                  <a:lnTo>
                    <a:pt x="37" y="274"/>
                  </a:lnTo>
                  <a:lnTo>
                    <a:pt x="48" y="289"/>
                  </a:lnTo>
                  <a:lnTo>
                    <a:pt x="60" y="300"/>
                  </a:lnTo>
                  <a:lnTo>
                    <a:pt x="73" y="311"/>
                  </a:lnTo>
                  <a:lnTo>
                    <a:pt x="84" y="320"/>
                  </a:lnTo>
                  <a:lnTo>
                    <a:pt x="97" y="324"/>
                  </a:lnTo>
                  <a:lnTo>
                    <a:pt x="108" y="324"/>
                  </a:lnTo>
                  <a:lnTo>
                    <a:pt x="119" y="324"/>
                  </a:lnTo>
                  <a:lnTo>
                    <a:pt x="129" y="321"/>
                  </a:lnTo>
                  <a:lnTo>
                    <a:pt x="137" y="318"/>
                  </a:lnTo>
                  <a:lnTo>
                    <a:pt x="144" y="315"/>
                  </a:lnTo>
                  <a:lnTo>
                    <a:pt x="148" y="311"/>
                  </a:lnTo>
                  <a:lnTo>
                    <a:pt x="150" y="310"/>
                  </a:lnTo>
                  <a:lnTo>
                    <a:pt x="152" y="308"/>
                  </a:lnTo>
                  <a:lnTo>
                    <a:pt x="265" y="195"/>
                  </a:lnTo>
                  <a:lnTo>
                    <a:pt x="221" y="0"/>
                  </a:lnTo>
                  <a:lnTo>
                    <a:pt x="184" y="34"/>
                  </a:lnTo>
                  <a:lnTo>
                    <a:pt x="168" y="34"/>
                  </a:lnTo>
                  <a:lnTo>
                    <a:pt x="178" y="108"/>
                  </a:lnTo>
                  <a:lnTo>
                    <a:pt x="179" y="111"/>
                  </a:lnTo>
                  <a:lnTo>
                    <a:pt x="181" y="116"/>
                  </a:lnTo>
                  <a:lnTo>
                    <a:pt x="178" y="124"/>
                  </a:lnTo>
                  <a:lnTo>
                    <a:pt x="168" y="131"/>
                  </a:lnTo>
                  <a:lnTo>
                    <a:pt x="160" y="132"/>
                  </a:lnTo>
                  <a:lnTo>
                    <a:pt x="150" y="132"/>
                  </a:lnTo>
                  <a:lnTo>
                    <a:pt x="142" y="131"/>
                  </a:lnTo>
                  <a:lnTo>
                    <a:pt x="134" y="129"/>
                  </a:lnTo>
                  <a:lnTo>
                    <a:pt x="127" y="127"/>
                  </a:lnTo>
                  <a:lnTo>
                    <a:pt x="123" y="126"/>
                  </a:lnTo>
                  <a:lnTo>
                    <a:pt x="119" y="124"/>
                  </a:lnTo>
                  <a:lnTo>
                    <a:pt x="118" y="124"/>
                  </a:lnTo>
                  <a:lnTo>
                    <a:pt x="118" y="129"/>
                  </a:lnTo>
                  <a:lnTo>
                    <a:pt x="118" y="139"/>
                  </a:lnTo>
                  <a:lnTo>
                    <a:pt x="113" y="152"/>
                  </a:lnTo>
                  <a:lnTo>
                    <a:pt x="102" y="163"/>
                  </a:lnTo>
                  <a:lnTo>
                    <a:pt x="94" y="166"/>
                  </a:lnTo>
                  <a:lnTo>
                    <a:pt x="85" y="169"/>
                  </a:lnTo>
                  <a:lnTo>
                    <a:pt x="79" y="171"/>
                  </a:lnTo>
                  <a:lnTo>
                    <a:pt x="71" y="171"/>
                  </a:lnTo>
                  <a:lnTo>
                    <a:pt x="63" y="169"/>
                  </a:lnTo>
                  <a:lnTo>
                    <a:pt x="56" y="165"/>
                  </a:lnTo>
                  <a:lnTo>
                    <a:pt x="50" y="156"/>
                  </a:lnTo>
                  <a:lnTo>
                    <a:pt x="43" y="147"/>
                  </a:lnTo>
                  <a:close/>
                </a:path>
              </a:pathLst>
            </a:custGeom>
            <a:solidFill>
              <a:srgbClr val="70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 flipH="1">
              <a:off x="576" y="1409"/>
              <a:ext cx="174" cy="304"/>
            </a:xfrm>
            <a:custGeom>
              <a:avLst/>
              <a:gdLst>
                <a:gd name="T0" fmla="*/ 0 w 400"/>
                <a:gd name="T1" fmla="*/ 203 h 704"/>
                <a:gd name="T2" fmla="*/ 0 w 400"/>
                <a:gd name="T3" fmla="*/ 206 h 704"/>
                <a:gd name="T4" fmla="*/ 0 w 400"/>
                <a:gd name="T5" fmla="*/ 216 h 704"/>
                <a:gd name="T6" fmla="*/ 2 w 400"/>
                <a:gd name="T7" fmla="*/ 229 h 704"/>
                <a:gd name="T8" fmla="*/ 4 w 400"/>
                <a:gd name="T9" fmla="*/ 245 h 704"/>
                <a:gd name="T10" fmla="*/ 6 w 400"/>
                <a:gd name="T11" fmla="*/ 252 h 704"/>
                <a:gd name="T12" fmla="*/ 9 w 400"/>
                <a:gd name="T13" fmla="*/ 261 h 704"/>
                <a:gd name="T14" fmla="*/ 13 w 400"/>
                <a:gd name="T15" fmla="*/ 269 h 704"/>
                <a:gd name="T16" fmla="*/ 17 w 400"/>
                <a:gd name="T17" fmla="*/ 276 h 704"/>
                <a:gd name="T18" fmla="*/ 20 w 400"/>
                <a:gd name="T19" fmla="*/ 282 h 704"/>
                <a:gd name="T20" fmla="*/ 23 w 400"/>
                <a:gd name="T21" fmla="*/ 287 h 704"/>
                <a:gd name="T22" fmla="*/ 25 w 400"/>
                <a:gd name="T23" fmla="*/ 290 h 704"/>
                <a:gd name="T24" fmla="*/ 26 w 400"/>
                <a:gd name="T25" fmla="*/ 291 h 704"/>
                <a:gd name="T26" fmla="*/ 34 w 400"/>
                <a:gd name="T27" fmla="*/ 304 h 704"/>
                <a:gd name="T28" fmla="*/ 37 w 400"/>
                <a:gd name="T29" fmla="*/ 303 h 704"/>
                <a:gd name="T30" fmla="*/ 40 w 400"/>
                <a:gd name="T31" fmla="*/ 299 h 704"/>
                <a:gd name="T32" fmla="*/ 45 w 400"/>
                <a:gd name="T33" fmla="*/ 291 h 704"/>
                <a:gd name="T34" fmla="*/ 47 w 400"/>
                <a:gd name="T35" fmla="*/ 278 h 704"/>
                <a:gd name="T36" fmla="*/ 49 w 400"/>
                <a:gd name="T37" fmla="*/ 263 h 704"/>
                <a:gd name="T38" fmla="*/ 53 w 400"/>
                <a:gd name="T39" fmla="*/ 251 h 704"/>
                <a:gd name="T40" fmla="*/ 57 w 400"/>
                <a:gd name="T41" fmla="*/ 243 h 704"/>
                <a:gd name="T42" fmla="*/ 60 w 400"/>
                <a:gd name="T43" fmla="*/ 240 h 704"/>
                <a:gd name="T44" fmla="*/ 111 w 400"/>
                <a:gd name="T45" fmla="*/ 194 h 704"/>
                <a:gd name="T46" fmla="*/ 112 w 400"/>
                <a:gd name="T47" fmla="*/ 193 h 704"/>
                <a:gd name="T48" fmla="*/ 115 w 400"/>
                <a:gd name="T49" fmla="*/ 188 h 704"/>
                <a:gd name="T50" fmla="*/ 119 w 400"/>
                <a:gd name="T51" fmla="*/ 183 h 704"/>
                <a:gd name="T52" fmla="*/ 124 w 400"/>
                <a:gd name="T53" fmla="*/ 176 h 704"/>
                <a:gd name="T54" fmla="*/ 128 w 400"/>
                <a:gd name="T55" fmla="*/ 168 h 704"/>
                <a:gd name="T56" fmla="*/ 133 w 400"/>
                <a:gd name="T57" fmla="*/ 160 h 704"/>
                <a:gd name="T58" fmla="*/ 137 w 400"/>
                <a:gd name="T59" fmla="*/ 153 h 704"/>
                <a:gd name="T60" fmla="*/ 141 w 400"/>
                <a:gd name="T61" fmla="*/ 147 h 704"/>
                <a:gd name="T62" fmla="*/ 145 w 400"/>
                <a:gd name="T63" fmla="*/ 142 h 704"/>
                <a:gd name="T64" fmla="*/ 150 w 400"/>
                <a:gd name="T65" fmla="*/ 134 h 704"/>
                <a:gd name="T66" fmla="*/ 156 w 400"/>
                <a:gd name="T67" fmla="*/ 126 h 704"/>
                <a:gd name="T68" fmla="*/ 161 w 400"/>
                <a:gd name="T69" fmla="*/ 118 h 704"/>
                <a:gd name="T70" fmla="*/ 166 w 400"/>
                <a:gd name="T71" fmla="*/ 110 h 704"/>
                <a:gd name="T72" fmla="*/ 170 w 400"/>
                <a:gd name="T73" fmla="*/ 104 h 704"/>
                <a:gd name="T74" fmla="*/ 174 w 400"/>
                <a:gd name="T75" fmla="*/ 100 h 704"/>
                <a:gd name="T76" fmla="*/ 174 w 400"/>
                <a:gd name="T77" fmla="*/ 98 h 704"/>
                <a:gd name="T78" fmla="*/ 146 w 400"/>
                <a:gd name="T79" fmla="*/ 0 h 704"/>
                <a:gd name="T80" fmla="*/ 144 w 400"/>
                <a:gd name="T81" fmla="*/ 2 h 704"/>
                <a:gd name="T82" fmla="*/ 140 w 400"/>
                <a:gd name="T83" fmla="*/ 8 h 704"/>
                <a:gd name="T84" fmla="*/ 133 w 400"/>
                <a:gd name="T85" fmla="*/ 17 h 704"/>
                <a:gd name="T86" fmla="*/ 124 w 400"/>
                <a:gd name="T87" fmla="*/ 28 h 704"/>
                <a:gd name="T88" fmla="*/ 113 w 400"/>
                <a:gd name="T89" fmla="*/ 42 h 704"/>
                <a:gd name="T90" fmla="*/ 101 w 400"/>
                <a:gd name="T91" fmla="*/ 57 h 704"/>
                <a:gd name="T92" fmla="*/ 88 w 400"/>
                <a:gd name="T93" fmla="*/ 74 h 704"/>
                <a:gd name="T94" fmla="*/ 74 w 400"/>
                <a:gd name="T95" fmla="*/ 92 h 704"/>
                <a:gd name="T96" fmla="*/ 61 w 400"/>
                <a:gd name="T97" fmla="*/ 109 h 704"/>
                <a:gd name="T98" fmla="*/ 48 w 400"/>
                <a:gd name="T99" fmla="*/ 127 h 704"/>
                <a:gd name="T100" fmla="*/ 36 w 400"/>
                <a:gd name="T101" fmla="*/ 144 h 704"/>
                <a:gd name="T102" fmla="*/ 24 w 400"/>
                <a:gd name="T103" fmla="*/ 160 h 704"/>
                <a:gd name="T104" fmla="*/ 15 w 400"/>
                <a:gd name="T105" fmla="*/ 174 h 704"/>
                <a:gd name="T106" fmla="*/ 7 w 400"/>
                <a:gd name="T107" fmla="*/ 187 h 704"/>
                <a:gd name="T108" fmla="*/ 2 w 400"/>
                <a:gd name="T109" fmla="*/ 196 h 704"/>
                <a:gd name="T110" fmla="*/ 0 w 400"/>
                <a:gd name="T111" fmla="*/ 203 h 7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0"/>
                <a:gd name="T169" fmla="*/ 0 h 704"/>
                <a:gd name="T170" fmla="*/ 400 w 400"/>
                <a:gd name="T171" fmla="*/ 704 h 7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0" h="704">
                  <a:moveTo>
                    <a:pt x="0" y="470"/>
                  </a:moveTo>
                  <a:lnTo>
                    <a:pt x="0" y="478"/>
                  </a:lnTo>
                  <a:lnTo>
                    <a:pt x="1" y="500"/>
                  </a:lnTo>
                  <a:lnTo>
                    <a:pt x="5" y="531"/>
                  </a:lnTo>
                  <a:lnTo>
                    <a:pt x="9" y="567"/>
                  </a:lnTo>
                  <a:lnTo>
                    <a:pt x="14" y="584"/>
                  </a:lnTo>
                  <a:lnTo>
                    <a:pt x="21" y="604"/>
                  </a:lnTo>
                  <a:lnTo>
                    <a:pt x="29" y="622"/>
                  </a:lnTo>
                  <a:lnTo>
                    <a:pt x="38" y="639"/>
                  </a:lnTo>
                  <a:lnTo>
                    <a:pt x="47" y="654"/>
                  </a:lnTo>
                  <a:lnTo>
                    <a:pt x="53" y="665"/>
                  </a:lnTo>
                  <a:lnTo>
                    <a:pt x="58" y="672"/>
                  </a:lnTo>
                  <a:lnTo>
                    <a:pt x="59" y="675"/>
                  </a:lnTo>
                  <a:lnTo>
                    <a:pt x="79" y="704"/>
                  </a:lnTo>
                  <a:lnTo>
                    <a:pt x="84" y="702"/>
                  </a:lnTo>
                  <a:lnTo>
                    <a:pt x="93" y="693"/>
                  </a:lnTo>
                  <a:lnTo>
                    <a:pt x="103" y="675"/>
                  </a:lnTo>
                  <a:lnTo>
                    <a:pt x="108" y="644"/>
                  </a:lnTo>
                  <a:lnTo>
                    <a:pt x="113" y="610"/>
                  </a:lnTo>
                  <a:lnTo>
                    <a:pt x="122" y="581"/>
                  </a:lnTo>
                  <a:lnTo>
                    <a:pt x="132" y="562"/>
                  </a:lnTo>
                  <a:lnTo>
                    <a:pt x="137" y="555"/>
                  </a:lnTo>
                  <a:lnTo>
                    <a:pt x="256" y="449"/>
                  </a:lnTo>
                  <a:lnTo>
                    <a:pt x="258" y="446"/>
                  </a:lnTo>
                  <a:lnTo>
                    <a:pt x="265" y="436"/>
                  </a:lnTo>
                  <a:lnTo>
                    <a:pt x="273" y="423"/>
                  </a:lnTo>
                  <a:lnTo>
                    <a:pt x="284" y="407"/>
                  </a:lnTo>
                  <a:lnTo>
                    <a:pt x="294" y="389"/>
                  </a:lnTo>
                  <a:lnTo>
                    <a:pt x="305" y="370"/>
                  </a:lnTo>
                  <a:lnTo>
                    <a:pt x="316" y="354"/>
                  </a:lnTo>
                  <a:lnTo>
                    <a:pt x="324" y="341"/>
                  </a:lnTo>
                  <a:lnTo>
                    <a:pt x="334" y="328"/>
                  </a:lnTo>
                  <a:lnTo>
                    <a:pt x="345" y="310"/>
                  </a:lnTo>
                  <a:lnTo>
                    <a:pt x="358" y="292"/>
                  </a:lnTo>
                  <a:lnTo>
                    <a:pt x="369" y="273"/>
                  </a:lnTo>
                  <a:lnTo>
                    <a:pt x="382" y="255"/>
                  </a:lnTo>
                  <a:lnTo>
                    <a:pt x="390" y="241"/>
                  </a:lnTo>
                  <a:lnTo>
                    <a:pt x="399" y="231"/>
                  </a:lnTo>
                  <a:lnTo>
                    <a:pt x="400" y="228"/>
                  </a:lnTo>
                  <a:lnTo>
                    <a:pt x="336" y="0"/>
                  </a:lnTo>
                  <a:lnTo>
                    <a:pt x="332" y="5"/>
                  </a:lnTo>
                  <a:lnTo>
                    <a:pt x="321" y="18"/>
                  </a:lnTo>
                  <a:lnTo>
                    <a:pt x="305" y="39"/>
                  </a:lnTo>
                  <a:lnTo>
                    <a:pt x="284" y="65"/>
                  </a:lnTo>
                  <a:lnTo>
                    <a:pt x="260" y="97"/>
                  </a:lnTo>
                  <a:lnTo>
                    <a:pt x="232" y="132"/>
                  </a:lnTo>
                  <a:lnTo>
                    <a:pt x="202" y="171"/>
                  </a:lnTo>
                  <a:lnTo>
                    <a:pt x="171" y="213"/>
                  </a:lnTo>
                  <a:lnTo>
                    <a:pt x="140" y="253"/>
                  </a:lnTo>
                  <a:lnTo>
                    <a:pt x="110" y="295"/>
                  </a:lnTo>
                  <a:lnTo>
                    <a:pt x="82" y="334"/>
                  </a:lnTo>
                  <a:lnTo>
                    <a:pt x="56" y="371"/>
                  </a:lnTo>
                  <a:lnTo>
                    <a:pt x="34" y="404"/>
                  </a:lnTo>
                  <a:lnTo>
                    <a:pt x="17" y="433"/>
                  </a:lnTo>
                  <a:lnTo>
                    <a:pt x="5" y="455"/>
                  </a:lnTo>
                  <a:lnTo>
                    <a:pt x="0" y="470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 flipH="1">
              <a:off x="508" y="1069"/>
              <a:ext cx="477" cy="438"/>
            </a:xfrm>
            <a:custGeom>
              <a:avLst/>
              <a:gdLst>
                <a:gd name="T0" fmla="*/ 31 w 1108"/>
                <a:gd name="T1" fmla="*/ 190 h 1016"/>
                <a:gd name="T2" fmla="*/ 27 w 1108"/>
                <a:gd name="T3" fmla="*/ 186 h 1016"/>
                <a:gd name="T4" fmla="*/ 16 w 1108"/>
                <a:gd name="T5" fmla="*/ 176 h 1016"/>
                <a:gd name="T6" fmla="*/ 12 w 1108"/>
                <a:gd name="T7" fmla="*/ 171 h 1016"/>
                <a:gd name="T8" fmla="*/ 4 w 1108"/>
                <a:gd name="T9" fmla="*/ 144 h 1016"/>
                <a:gd name="T10" fmla="*/ 0 w 1108"/>
                <a:gd name="T11" fmla="*/ 127 h 1016"/>
                <a:gd name="T12" fmla="*/ 2 w 1108"/>
                <a:gd name="T13" fmla="*/ 124 h 1016"/>
                <a:gd name="T14" fmla="*/ 10 w 1108"/>
                <a:gd name="T15" fmla="*/ 118 h 1016"/>
                <a:gd name="T16" fmla="*/ 25 w 1108"/>
                <a:gd name="T17" fmla="*/ 107 h 1016"/>
                <a:gd name="T18" fmla="*/ 43 w 1108"/>
                <a:gd name="T19" fmla="*/ 94 h 1016"/>
                <a:gd name="T20" fmla="*/ 58 w 1108"/>
                <a:gd name="T21" fmla="*/ 84 h 1016"/>
                <a:gd name="T22" fmla="*/ 77 w 1108"/>
                <a:gd name="T23" fmla="*/ 70 h 1016"/>
                <a:gd name="T24" fmla="*/ 105 w 1108"/>
                <a:gd name="T25" fmla="*/ 52 h 1016"/>
                <a:gd name="T26" fmla="*/ 140 w 1108"/>
                <a:gd name="T27" fmla="*/ 33 h 1016"/>
                <a:gd name="T28" fmla="*/ 183 w 1108"/>
                <a:gd name="T29" fmla="*/ 16 h 1016"/>
                <a:gd name="T30" fmla="*/ 233 w 1108"/>
                <a:gd name="T31" fmla="*/ 4 h 1016"/>
                <a:gd name="T32" fmla="*/ 288 w 1108"/>
                <a:gd name="T33" fmla="*/ 0 h 1016"/>
                <a:gd name="T34" fmla="*/ 349 w 1108"/>
                <a:gd name="T35" fmla="*/ 7 h 1016"/>
                <a:gd name="T36" fmla="*/ 385 w 1108"/>
                <a:gd name="T37" fmla="*/ 18 h 1016"/>
                <a:gd name="T38" fmla="*/ 414 w 1108"/>
                <a:gd name="T39" fmla="*/ 36 h 1016"/>
                <a:gd name="T40" fmla="*/ 450 w 1108"/>
                <a:gd name="T41" fmla="*/ 75 h 1016"/>
                <a:gd name="T42" fmla="*/ 475 w 1108"/>
                <a:gd name="T43" fmla="*/ 137 h 1016"/>
                <a:gd name="T44" fmla="*/ 473 w 1108"/>
                <a:gd name="T45" fmla="*/ 235 h 1016"/>
                <a:gd name="T46" fmla="*/ 465 w 1108"/>
                <a:gd name="T47" fmla="*/ 310 h 1016"/>
                <a:gd name="T48" fmla="*/ 458 w 1108"/>
                <a:gd name="T49" fmla="*/ 341 h 1016"/>
                <a:gd name="T50" fmla="*/ 460 w 1108"/>
                <a:gd name="T51" fmla="*/ 363 h 1016"/>
                <a:gd name="T52" fmla="*/ 458 w 1108"/>
                <a:gd name="T53" fmla="*/ 380 h 1016"/>
                <a:gd name="T54" fmla="*/ 448 w 1108"/>
                <a:gd name="T55" fmla="*/ 394 h 1016"/>
                <a:gd name="T56" fmla="*/ 444 w 1108"/>
                <a:gd name="T57" fmla="*/ 397 h 1016"/>
                <a:gd name="T58" fmla="*/ 435 w 1108"/>
                <a:gd name="T59" fmla="*/ 409 h 1016"/>
                <a:gd name="T60" fmla="*/ 422 w 1108"/>
                <a:gd name="T61" fmla="*/ 424 h 1016"/>
                <a:gd name="T62" fmla="*/ 411 w 1108"/>
                <a:gd name="T63" fmla="*/ 436 h 1016"/>
                <a:gd name="T64" fmla="*/ 404 w 1108"/>
                <a:gd name="T65" fmla="*/ 435 h 1016"/>
                <a:gd name="T66" fmla="*/ 398 w 1108"/>
                <a:gd name="T67" fmla="*/ 416 h 1016"/>
                <a:gd name="T68" fmla="*/ 397 w 1108"/>
                <a:gd name="T69" fmla="*/ 408 h 1016"/>
                <a:gd name="T70" fmla="*/ 393 w 1108"/>
                <a:gd name="T71" fmla="*/ 388 h 1016"/>
                <a:gd name="T72" fmla="*/ 380 w 1108"/>
                <a:gd name="T73" fmla="*/ 384 h 1016"/>
                <a:gd name="T74" fmla="*/ 364 w 1108"/>
                <a:gd name="T75" fmla="*/ 388 h 1016"/>
                <a:gd name="T76" fmla="*/ 348 w 1108"/>
                <a:gd name="T77" fmla="*/ 393 h 1016"/>
                <a:gd name="T78" fmla="*/ 335 w 1108"/>
                <a:gd name="T79" fmla="*/ 397 h 1016"/>
                <a:gd name="T80" fmla="*/ 325 w 1108"/>
                <a:gd name="T81" fmla="*/ 399 h 1016"/>
                <a:gd name="T82" fmla="*/ 317 w 1108"/>
                <a:gd name="T83" fmla="*/ 404 h 1016"/>
                <a:gd name="T84" fmla="*/ 306 w 1108"/>
                <a:gd name="T85" fmla="*/ 407 h 1016"/>
                <a:gd name="T86" fmla="*/ 290 w 1108"/>
                <a:gd name="T87" fmla="*/ 400 h 1016"/>
                <a:gd name="T88" fmla="*/ 268 w 1108"/>
                <a:gd name="T89" fmla="*/ 377 h 1016"/>
                <a:gd name="T90" fmla="*/ 249 w 1108"/>
                <a:gd name="T91" fmla="*/ 338 h 1016"/>
                <a:gd name="T92" fmla="*/ 234 w 1108"/>
                <a:gd name="T93" fmla="*/ 298 h 1016"/>
                <a:gd name="T94" fmla="*/ 217 w 1108"/>
                <a:gd name="T95" fmla="*/ 267 h 1016"/>
                <a:gd name="T96" fmla="*/ 202 w 1108"/>
                <a:gd name="T97" fmla="*/ 257 h 1016"/>
                <a:gd name="T98" fmla="*/ 182 w 1108"/>
                <a:gd name="T99" fmla="*/ 249 h 1016"/>
                <a:gd name="T100" fmla="*/ 156 w 1108"/>
                <a:gd name="T101" fmla="*/ 239 h 1016"/>
                <a:gd name="T102" fmla="*/ 125 w 1108"/>
                <a:gd name="T103" fmla="*/ 227 h 1016"/>
                <a:gd name="T104" fmla="*/ 95 w 1108"/>
                <a:gd name="T105" fmla="*/ 215 h 1016"/>
                <a:gd name="T106" fmla="*/ 67 w 1108"/>
                <a:gd name="T107" fmla="*/ 204 h 1016"/>
                <a:gd name="T108" fmla="*/ 45 w 1108"/>
                <a:gd name="T109" fmla="*/ 196 h 1016"/>
                <a:gd name="T110" fmla="*/ 33 w 1108"/>
                <a:gd name="T111" fmla="*/ 191 h 10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08"/>
                <a:gd name="T169" fmla="*/ 0 h 1016"/>
                <a:gd name="T170" fmla="*/ 1108 w 1108"/>
                <a:gd name="T171" fmla="*/ 1016 h 10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08" h="1016">
                  <a:moveTo>
                    <a:pt x="73" y="441"/>
                  </a:moveTo>
                  <a:lnTo>
                    <a:pt x="73" y="441"/>
                  </a:lnTo>
                  <a:lnTo>
                    <a:pt x="70" y="438"/>
                  </a:lnTo>
                  <a:lnTo>
                    <a:pt x="63" y="431"/>
                  </a:lnTo>
                  <a:lnTo>
                    <a:pt x="50" y="418"/>
                  </a:lnTo>
                  <a:lnTo>
                    <a:pt x="38" y="409"/>
                  </a:lnTo>
                  <a:lnTo>
                    <a:pt x="31" y="405"/>
                  </a:lnTo>
                  <a:lnTo>
                    <a:pt x="28" y="397"/>
                  </a:lnTo>
                  <a:lnTo>
                    <a:pt x="20" y="370"/>
                  </a:lnTo>
                  <a:lnTo>
                    <a:pt x="10" y="333"/>
                  </a:lnTo>
                  <a:lnTo>
                    <a:pt x="4" y="308"/>
                  </a:lnTo>
                  <a:lnTo>
                    <a:pt x="0" y="294"/>
                  </a:lnTo>
                  <a:lnTo>
                    <a:pt x="0" y="289"/>
                  </a:lnTo>
                  <a:lnTo>
                    <a:pt x="4" y="287"/>
                  </a:lnTo>
                  <a:lnTo>
                    <a:pt x="12" y="281"/>
                  </a:lnTo>
                  <a:lnTo>
                    <a:pt x="23" y="273"/>
                  </a:lnTo>
                  <a:lnTo>
                    <a:pt x="39" y="262"/>
                  </a:lnTo>
                  <a:lnTo>
                    <a:pt x="57" y="249"/>
                  </a:lnTo>
                  <a:lnTo>
                    <a:pt x="78" y="234"/>
                  </a:lnTo>
                  <a:lnTo>
                    <a:pt x="99" y="218"/>
                  </a:lnTo>
                  <a:lnTo>
                    <a:pt x="120" y="204"/>
                  </a:lnTo>
                  <a:lnTo>
                    <a:pt x="134" y="194"/>
                  </a:lnTo>
                  <a:lnTo>
                    <a:pt x="152" y="179"/>
                  </a:lnTo>
                  <a:lnTo>
                    <a:pt x="178" y="162"/>
                  </a:lnTo>
                  <a:lnTo>
                    <a:pt x="207" y="142"/>
                  </a:lnTo>
                  <a:lnTo>
                    <a:pt x="243" y="121"/>
                  </a:lnTo>
                  <a:lnTo>
                    <a:pt x="281" y="99"/>
                  </a:lnTo>
                  <a:lnTo>
                    <a:pt x="325" y="76"/>
                  </a:lnTo>
                  <a:lnTo>
                    <a:pt x="373" y="55"/>
                  </a:lnTo>
                  <a:lnTo>
                    <a:pt x="425" y="37"/>
                  </a:lnTo>
                  <a:lnTo>
                    <a:pt x="482" y="21"/>
                  </a:lnTo>
                  <a:lnTo>
                    <a:pt x="541" y="10"/>
                  </a:lnTo>
                  <a:lnTo>
                    <a:pt x="604" y="2"/>
                  </a:lnTo>
                  <a:lnTo>
                    <a:pt x="670" y="0"/>
                  </a:lnTo>
                  <a:lnTo>
                    <a:pt x="738" y="5"/>
                  </a:lnTo>
                  <a:lnTo>
                    <a:pt x="811" y="16"/>
                  </a:lnTo>
                  <a:lnTo>
                    <a:pt x="885" y="37"/>
                  </a:lnTo>
                  <a:lnTo>
                    <a:pt x="895" y="42"/>
                  </a:lnTo>
                  <a:lnTo>
                    <a:pt x="922" y="57"/>
                  </a:lnTo>
                  <a:lnTo>
                    <a:pt x="961" y="84"/>
                  </a:lnTo>
                  <a:lnTo>
                    <a:pt x="1003" y="121"/>
                  </a:lnTo>
                  <a:lnTo>
                    <a:pt x="1045" y="173"/>
                  </a:lnTo>
                  <a:lnTo>
                    <a:pt x="1081" y="237"/>
                  </a:lnTo>
                  <a:lnTo>
                    <a:pt x="1103" y="317"/>
                  </a:lnTo>
                  <a:lnTo>
                    <a:pt x="1108" y="410"/>
                  </a:lnTo>
                  <a:lnTo>
                    <a:pt x="1098" y="544"/>
                  </a:lnTo>
                  <a:lnTo>
                    <a:pt x="1090" y="646"/>
                  </a:lnTo>
                  <a:lnTo>
                    <a:pt x="1081" y="719"/>
                  </a:lnTo>
                  <a:lnTo>
                    <a:pt x="1069" y="762"/>
                  </a:lnTo>
                  <a:lnTo>
                    <a:pt x="1064" y="791"/>
                  </a:lnTo>
                  <a:lnTo>
                    <a:pt x="1066" y="819"/>
                  </a:lnTo>
                  <a:lnTo>
                    <a:pt x="1069" y="841"/>
                  </a:lnTo>
                  <a:lnTo>
                    <a:pt x="1069" y="862"/>
                  </a:lnTo>
                  <a:lnTo>
                    <a:pt x="1063" y="882"/>
                  </a:lnTo>
                  <a:lnTo>
                    <a:pt x="1051" y="899"/>
                  </a:lnTo>
                  <a:lnTo>
                    <a:pt x="1040" y="914"/>
                  </a:lnTo>
                  <a:lnTo>
                    <a:pt x="1035" y="919"/>
                  </a:lnTo>
                  <a:lnTo>
                    <a:pt x="1032" y="922"/>
                  </a:lnTo>
                  <a:lnTo>
                    <a:pt x="1024" y="933"/>
                  </a:lnTo>
                  <a:lnTo>
                    <a:pt x="1011" y="948"/>
                  </a:lnTo>
                  <a:lnTo>
                    <a:pt x="997" y="966"/>
                  </a:lnTo>
                  <a:lnTo>
                    <a:pt x="980" y="983"/>
                  </a:lnTo>
                  <a:lnTo>
                    <a:pt x="966" y="998"/>
                  </a:lnTo>
                  <a:lnTo>
                    <a:pt x="955" y="1011"/>
                  </a:lnTo>
                  <a:lnTo>
                    <a:pt x="948" y="1016"/>
                  </a:lnTo>
                  <a:lnTo>
                    <a:pt x="938" y="1008"/>
                  </a:lnTo>
                  <a:lnTo>
                    <a:pt x="930" y="987"/>
                  </a:lnTo>
                  <a:lnTo>
                    <a:pt x="924" y="966"/>
                  </a:lnTo>
                  <a:lnTo>
                    <a:pt x="921" y="956"/>
                  </a:lnTo>
                  <a:lnTo>
                    <a:pt x="922" y="946"/>
                  </a:lnTo>
                  <a:lnTo>
                    <a:pt x="921" y="922"/>
                  </a:lnTo>
                  <a:lnTo>
                    <a:pt x="914" y="899"/>
                  </a:lnTo>
                  <a:lnTo>
                    <a:pt x="896" y="890"/>
                  </a:lnTo>
                  <a:lnTo>
                    <a:pt x="882" y="891"/>
                  </a:lnTo>
                  <a:lnTo>
                    <a:pt x="864" y="895"/>
                  </a:lnTo>
                  <a:lnTo>
                    <a:pt x="846" y="901"/>
                  </a:lnTo>
                  <a:lnTo>
                    <a:pt x="827" y="906"/>
                  </a:lnTo>
                  <a:lnTo>
                    <a:pt x="809" y="912"/>
                  </a:lnTo>
                  <a:lnTo>
                    <a:pt x="792" y="919"/>
                  </a:lnTo>
                  <a:lnTo>
                    <a:pt x="777" y="922"/>
                  </a:lnTo>
                  <a:lnTo>
                    <a:pt x="766" y="924"/>
                  </a:lnTo>
                  <a:lnTo>
                    <a:pt x="756" y="925"/>
                  </a:lnTo>
                  <a:lnTo>
                    <a:pt x="746" y="932"/>
                  </a:lnTo>
                  <a:lnTo>
                    <a:pt x="737" y="936"/>
                  </a:lnTo>
                  <a:lnTo>
                    <a:pt x="725" y="941"/>
                  </a:lnTo>
                  <a:lnTo>
                    <a:pt x="711" y="943"/>
                  </a:lnTo>
                  <a:lnTo>
                    <a:pt x="695" y="940"/>
                  </a:lnTo>
                  <a:lnTo>
                    <a:pt x="674" y="928"/>
                  </a:lnTo>
                  <a:lnTo>
                    <a:pt x="648" y="907"/>
                  </a:lnTo>
                  <a:lnTo>
                    <a:pt x="622" y="875"/>
                  </a:lnTo>
                  <a:lnTo>
                    <a:pt x="599" y="833"/>
                  </a:lnTo>
                  <a:lnTo>
                    <a:pt x="578" y="785"/>
                  </a:lnTo>
                  <a:lnTo>
                    <a:pt x="561" y="736"/>
                  </a:lnTo>
                  <a:lnTo>
                    <a:pt x="543" y="691"/>
                  </a:lnTo>
                  <a:lnTo>
                    <a:pt x="524" y="651"/>
                  </a:lnTo>
                  <a:lnTo>
                    <a:pt x="504" y="620"/>
                  </a:lnTo>
                  <a:lnTo>
                    <a:pt x="483" y="602"/>
                  </a:lnTo>
                  <a:lnTo>
                    <a:pt x="469" y="596"/>
                  </a:lnTo>
                  <a:lnTo>
                    <a:pt x="448" y="588"/>
                  </a:lnTo>
                  <a:lnTo>
                    <a:pt x="423" y="578"/>
                  </a:lnTo>
                  <a:lnTo>
                    <a:pt x="394" y="567"/>
                  </a:lnTo>
                  <a:lnTo>
                    <a:pt x="362" y="554"/>
                  </a:lnTo>
                  <a:lnTo>
                    <a:pt x="327" y="541"/>
                  </a:lnTo>
                  <a:lnTo>
                    <a:pt x="291" y="526"/>
                  </a:lnTo>
                  <a:lnTo>
                    <a:pt x="255" y="512"/>
                  </a:lnTo>
                  <a:lnTo>
                    <a:pt x="220" y="499"/>
                  </a:lnTo>
                  <a:lnTo>
                    <a:pt x="188" y="486"/>
                  </a:lnTo>
                  <a:lnTo>
                    <a:pt x="155" y="473"/>
                  </a:lnTo>
                  <a:lnTo>
                    <a:pt x="128" y="463"/>
                  </a:lnTo>
                  <a:lnTo>
                    <a:pt x="105" y="454"/>
                  </a:lnTo>
                  <a:lnTo>
                    <a:pt x="88" y="447"/>
                  </a:lnTo>
                  <a:lnTo>
                    <a:pt x="76" y="442"/>
                  </a:lnTo>
                  <a:lnTo>
                    <a:pt x="73" y="441"/>
                  </a:lnTo>
                  <a:close/>
                </a:path>
              </a:pathLst>
            </a:custGeom>
            <a:solidFill>
              <a:srgbClr val="380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 flipH="1">
              <a:off x="588" y="1244"/>
              <a:ext cx="389" cy="406"/>
            </a:xfrm>
            <a:custGeom>
              <a:avLst/>
              <a:gdLst>
                <a:gd name="T0" fmla="*/ 26 w 900"/>
                <a:gd name="T1" fmla="*/ 10 h 943"/>
                <a:gd name="T2" fmla="*/ 16 w 900"/>
                <a:gd name="T3" fmla="*/ 50 h 943"/>
                <a:gd name="T4" fmla="*/ 4 w 900"/>
                <a:gd name="T5" fmla="*/ 93 h 943"/>
                <a:gd name="T6" fmla="*/ 5 w 900"/>
                <a:gd name="T7" fmla="*/ 109 h 943"/>
                <a:gd name="T8" fmla="*/ 22 w 900"/>
                <a:gd name="T9" fmla="*/ 127 h 943"/>
                <a:gd name="T10" fmla="*/ 33 w 900"/>
                <a:gd name="T11" fmla="*/ 148 h 943"/>
                <a:gd name="T12" fmla="*/ 24 w 900"/>
                <a:gd name="T13" fmla="*/ 209 h 943"/>
                <a:gd name="T14" fmla="*/ 18 w 900"/>
                <a:gd name="T15" fmla="*/ 227 h 943"/>
                <a:gd name="T16" fmla="*/ 11 w 900"/>
                <a:gd name="T17" fmla="*/ 258 h 943"/>
                <a:gd name="T18" fmla="*/ 22 w 900"/>
                <a:gd name="T19" fmla="*/ 276 h 943"/>
                <a:gd name="T20" fmla="*/ 38 w 900"/>
                <a:gd name="T21" fmla="*/ 285 h 943"/>
                <a:gd name="T22" fmla="*/ 38 w 900"/>
                <a:gd name="T23" fmla="*/ 310 h 943"/>
                <a:gd name="T24" fmla="*/ 51 w 900"/>
                <a:gd name="T25" fmla="*/ 319 h 943"/>
                <a:gd name="T26" fmla="*/ 49 w 900"/>
                <a:gd name="T27" fmla="*/ 334 h 943"/>
                <a:gd name="T28" fmla="*/ 64 w 900"/>
                <a:gd name="T29" fmla="*/ 347 h 943"/>
                <a:gd name="T30" fmla="*/ 67 w 900"/>
                <a:gd name="T31" fmla="*/ 351 h 943"/>
                <a:gd name="T32" fmla="*/ 72 w 900"/>
                <a:gd name="T33" fmla="*/ 380 h 943"/>
                <a:gd name="T34" fmla="*/ 74 w 900"/>
                <a:gd name="T35" fmla="*/ 390 h 943"/>
                <a:gd name="T36" fmla="*/ 85 w 900"/>
                <a:gd name="T37" fmla="*/ 399 h 943"/>
                <a:gd name="T38" fmla="*/ 110 w 900"/>
                <a:gd name="T39" fmla="*/ 406 h 943"/>
                <a:gd name="T40" fmla="*/ 137 w 900"/>
                <a:gd name="T41" fmla="*/ 405 h 943"/>
                <a:gd name="T42" fmla="*/ 154 w 900"/>
                <a:gd name="T43" fmla="*/ 401 h 943"/>
                <a:gd name="T44" fmla="*/ 241 w 900"/>
                <a:gd name="T45" fmla="*/ 371 h 943"/>
                <a:gd name="T46" fmla="*/ 276 w 900"/>
                <a:gd name="T47" fmla="*/ 353 h 943"/>
                <a:gd name="T48" fmla="*/ 312 w 900"/>
                <a:gd name="T49" fmla="*/ 326 h 943"/>
                <a:gd name="T50" fmla="*/ 321 w 900"/>
                <a:gd name="T51" fmla="*/ 275 h 943"/>
                <a:gd name="T52" fmla="*/ 325 w 900"/>
                <a:gd name="T53" fmla="*/ 243 h 943"/>
                <a:gd name="T54" fmla="*/ 346 w 900"/>
                <a:gd name="T55" fmla="*/ 241 h 943"/>
                <a:gd name="T56" fmla="*/ 373 w 900"/>
                <a:gd name="T57" fmla="*/ 221 h 943"/>
                <a:gd name="T58" fmla="*/ 389 w 900"/>
                <a:gd name="T59" fmla="*/ 175 h 943"/>
                <a:gd name="T60" fmla="*/ 384 w 900"/>
                <a:gd name="T61" fmla="*/ 130 h 943"/>
                <a:gd name="T62" fmla="*/ 367 w 900"/>
                <a:gd name="T63" fmla="*/ 108 h 943"/>
                <a:gd name="T64" fmla="*/ 344 w 900"/>
                <a:gd name="T65" fmla="*/ 111 h 943"/>
                <a:gd name="T66" fmla="*/ 323 w 900"/>
                <a:gd name="T67" fmla="*/ 120 h 943"/>
                <a:gd name="T68" fmla="*/ 313 w 900"/>
                <a:gd name="T69" fmla="*/ 139 h 943"/>
                <a:gd name="T70" fmla="*/ 309 w 900"/>
                <a:gd name="T71" fmla="*/ 155 h 943"/>
                <a:gd name="T72" fmla="*/ 266 w 900"/>
                <a:gd name="T73" fmla="*/ 173 h 943"/>
                <a:gd name="T74" fmla="*/ 258 w 900"/>
                <a:gd name="T75" fmla="*/ 160 h 943"/>
                <a:gd name="T76" fmla="*/ 244 w 900"/>
                <a:gd name="T77" fmla="*/ 127 h 943"/>
                <a:gd name="T78" fmla="*/ 234 w 900"/>
                <a:gd name="T79" fmla="*/ 87 h 943"/>
                <a:gd name="T80" fmla="*/ 228 w 900"/>
                <a:gd name="T81" fmla="*/ 63 h 943"/>
                <a:gd name="T82" fmla="*/ 217 w 900"/>
                <a:gd name="T83" fmla="*/ 50 h 943"/>
                <a:gd name="T84" fmla="*/ 201 w 900"/>
                <a:gd name="T85" fmla="*/ 37 h 943"/>
                <a:gd name="T86" fmla="*/ 188 w 900"/>
                <a:gd name="T87" fmla="*/ 34 h 943"/>
                <a:gd name="T88" fmla="*/ 163 w 900"/>
                <a:gd name="T89" fmla="*/ 40 h 943"/>
                <a:gd name="T90" fmla="*/ 137 w 900"/>
                <a:gd name="T91" fmla="*/ 43 h 943"/>
                <a:gd name="T92" fmla="*/ 117 w 900"/>
                <a:gd name="T93" fmla="*/ 34 h 943"/>
                <a:gd name="T94" fmla="*/ 86 w 900"/>
                <a:gd name="T95" fmla="*/ 16 h 943"/>
                <a:gd name="T96" fmla="*/ 60 w 900"/>
                <a:gd name="T97" fmla="*/ 3 h 943"/>
                <a:gd name="T98" fmla="*/ 39 w 900"/>
                <a:gd name="T99" fmla="*/ 0 h 9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0"/>
                <a:gd name="T151" fmla="*/ 0 h 943"/>
                <a:gd name="T152" fmla="*/ 900 w 900"/>
                <a:gd name="T153" fmla="*/ 943 h 9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0" h="943">
                  <a:moveTo>
                    <a:pt x="76" y="2"/>
                  </a:moveTo>
                  <a:lnTo>
                    <a:pt x="71" y="8"/>
                  </a:lnTo>
                  <a:lnTo>
                    <a:pt x="60" y="23"/>
                  </a:lnTo>
                  <a:lnTo>
                    <a:pt x="47" y="47"/>
                  </a:lnTo>
                  <a:lnTo>
                    <a:pt x="42" y="76"/>
                  </a:lnTo>
                  <a:lnTo>
                    <a:pt x="38" y="117"/>
                  </a:lnTo>
                  <a:lnTo>
                    <a:pt x="26" y="162"/>
                  </a:lnTo>
                  <a:lnTo>
                    <a:pt x="15" y="201"/>
                  </a:lnTo>
                  <a:lnTo>
                    <a:pt x="10" y="217"/>
                  </a:lnTo>
                  <a:lnTo>
                    <a:pt x="0" y="242"/>
                  </a:lnTo>
                  <a:lnTo>
                    <a:pt x="4" y="246"/>
                  </a:lnTo>
                  <a:lnTo>
                    <a:pt x="12" y="254"/>
                  </a:lnTo>
                  <a:lnTo>
                    <a:pt x="25" y="265"/>
                  </a:lnTo>
                  <a:lnTo>
                    <a:pt x="39" y="280"/>
                  </a:lnTo>
                  <a:lnTo>
                    <a:pt x="52" y="296"/>
                  </a:lnTo>
                  <a:lnTo>
                    <a:pt x="65" y="312"/>
                  </a:lnTo>
                  <a:lnTo>
                    <a:pt x="73" y="328"/>
                  </a:lnTo>
                  <a:lnTo>
                    <a:pt x="76" y="343"/>
                  </a:lnTo>
                  <a:lnTo>
                    <a:pt x="73" y="381"/>
                  </a:lnTo>
                  <a:lnTo>
                    <a:pt x="63" y="436"/>
                  </a:lnTo>
                  <a:lnTo>
                    <a:pt x="55" y="486"/>
                  </a:lnTo>
                  <a:lnTo>
                    <a:pt x="50" y="507"/>
                  </a:lnTo>
                  <a:lnTo>
                    <a:pt x="47" y="514"/>
                  </a:lnTo>
                  <a:lnTo>
                    <a:pt x="41" y="528"/>
                  </a:lnTo>
                  <a:lnTo>
                    <a:pt x="33" y="551"/>
                  </a:lnTo>
                  <a:lnTo>
                    <a:pt x="26" y="575"/>
                  </a:lnTo>
                  <a:lnTo>
                    <a:pt x="26" y="599"/>
                  </a:lnTo>
                  <a:lnTo>
                    <a:pt x="36" y="620"/>
                  </a:lnTo>
                  <a:lnTo>
                    <a:pt x="46" y="635"/>
                  </a:lnTo>
                  <a:lnTo>
                    <a:pt x="50" y="641"/>
                  </a:lnTo>
                  <a:lnTo>
                    <a:pt x="84" y="641"/>
                  </a:lnTo>
                  <a:lnTo>
                    <a:pt x="86" y="648"/>
                  </a:lnTo>
                  <a:lnTo>
                    <a:pt x="89" y="662"/>
                  </a:lnTo>
                  <a:lnTo>
                    <a:pt x="91" y="683"/>
                  </a:lnTo>
                  <a:lnTo>
                    <a:pt x="88" y="703"/>
                  </a:lnTo>
                  <a:lnTo>
                    <a:pt x="89" y="719"/>
                  </a:lnTo>
                  <a:lnTo>
                    <a:pt x="99" y="730"/>
                  </a:lnTo>
                  <a:lnTo>
                    <a:pt x="110" y="738"/>
                  </a:lnTo>
                  <a:lnTo>
                    <a:pt x="117" y="740"/>
                  </a:lnTo>
                  <a:lnTo>
                    <a:pt x="115" y="745"/>
                  </a:lnTo>
                  <a:lnTo>
                    <a:pt x="112" y="759"/>
                  </a:lnTo>
                  <a:lnTo>
                    <a:pt x="113" y="775"/>
                  </a:lnTo>
                  <a:lnTo>
                    <a:pt x="126" y="790"/>
                  </a:lnTo>
                  <a:lnTo>
                    <a:pt x="141" y="799"/>
                  </a:lnTo>
                  <a:lnTo>
                    <a:pt x="147" y="806"/>
                  </a:lnTo>
                  <a:lnTo>
                    <a:pt x="151" y="808"/>
                  </a:lnTo>
                  <a:lnTo>
                    <a:pt x="154" y="816"/>
                  </a:lnTo>
                  <a:lnTo>
                    <a:pt x="159" y="835"/>
                  </a:lnTo>
                  <a:lnTo>
                    <a:pt x="163" y="859"/>
                  </a:lnTo>
                  <a:lnTo>
                    <a:pt x="167" y="882"/>
                  </a:lnTo>
                  <a:lnTo>
                    <a:pt x="167" y="890"/>
                  </a:lnTo>
                  <a:lnTo>
                    <a:pt x="168" y="900"/>
                  </a:lnTo>
                  <a:lnTo>
                    <a:pt x="172" y="906"/>
                  </a:lnTo>
                  <a:lnTo>
                    <a:pt x="178" y="914"/>
                  </a:lnTo>
                  <a:lnTo>
                    <a:pt x="186" y="921"/>
                  </a:lnTo>
                  <a:lnTo>
                    <a:pt x="197" y="927"/>
                  </a:lnTo>
                  <a:lnTo>
                    <a:pt x="214" y="933"/>
                  </a:lnTo>
                  <a:lnTo>
                    <a:pt x="233" y="938"/>
                  </a:lnTo>
                  <a:lnTo>
                    <a:pt x="255" y="943"/>
                  </a:lnTo>
                  <a:lnTo>
                    <a:pt x="276" y="943"/>
                  </a:lnTo>
                  <a:lnTo>
                    <a:pt x="299" y="943"/>
                  </a:lnTo>
                  <a:lnTo>
                    <a:pt x="318" y="940"/>
                  </a:lnTo>
                  <a:lnTo>
                    <a:pt x="335" y="937"/>
                  </a:lnTo>
                  <a:lnTo>
                    <a:pt x="348" y="933"/>
                  </a:lnTo>
                  <a:lnTo>
                    <a:pt x="356" y="932"/>
                  </a:lnTo>
                  <a:lnTo>
                    <a:pt x="359" y="930"/>
                  </a:lnTo>
                  <a:lnTo>
                    <a:pt x="549" y="866"/>
                  </a:lnTo>
                  <a:lnTo>
                    <a:pt x="557" y="862"/>
                  </a:lnTo>
                  <a:lnTo>
                    <a:pt x="577" y="851"/>
                  </a:lnTo>
                  <a:lnTo>
                    <a:pt x="604" y="837"/>
                  </a:lnTo>
                  <a:lnTo>
                    <a:pt x="638" y="819"/>
                  </a:lnTo>
                  <a:lnTo>
                    <a:pt x="670" y="798"/>
                  </a:lnTo>
                  <a:lnTo>
                    <a:pt x="699" y="777"/>
                  </a:lnTo>
                  <a:lnTo>
                    <a:pt x="722" y="757"/>
                  </a:lnTo>
                  <a:lnTo>
                    <a:pt x="732" y="740"/>
                  </a:lnTo>
                  <a:lnTo>
                    <a:pt x="738" y="696"/>
                  </a:lnTo>
                  <a:lnTo>
                    <a:pt x="743" y="638"/>
                  </a:lnTo>
                  <a:lnTo>
                    <a:pt x="746" y="586"/>
                  </a:lnTo>
                  <a:lnTo>
                    <a:pt x="748" y="565"/>
                  </a:lnTo>
                  <a:lnTo>
                    <a:pt x="753" y="565"/>
                  </a:lnTo>
                  <a:lnTo>
                    <a:pt x="762" y="565"/>
                  </a:lnTo>
                  <a:lnTo>
                    <a:pt x="779" y="564"/>
                  </a:lnTo>
                  <a:lnTo>
                    <a:pt x="800" y="559"/>
                  </a:lnTo>
                  <a:lnTo>
                    <a:pt x="821" y="549"/>
                  </a:lnTo>
                  <a:lnTo>
                    <a:pt x="843" y="535"/>
                  </a:lnTo>
                  <a:lnTo>
                    <a:pt x="864" y="514"/>
                  </a:lnTo>
                  <a:lnTo>
                    <a:pt x="882" y="483"/>
                  </a:lnTo>
                  <a:lnTo>
                    <a:pt x="893" y="446"/>
                  </a:lnTo>
                  <a:lnTo>
                    <a:pt x="900" y="407"/>
                  </a:lnTo>
                  <a:lnTo>
                    <a:pt x="900" y="368"/>
                  </a:lnTo>
                  <a:lnTo>
                    <a:pt x="896" y="333"/>
                  </a:lnTo>
                  <a:lnTo>
                    <a:pt x="888" y="301"/>
                  </a:lnTo>
                  <a:lnTo>
                    <a:pt x="877" y="273"/>
                  </a:lnTo>
                  <a:lnTo>
                    <a:pt x="863" y="257"/>
                  </a:lnTo>
                  <a:lnTo>
                    <a:pt x="848" y="251"/>
                  </a:lnTo>
                  <a:lnTo>
                    <a:pt x="832" y="251"/>
                  </a:lnTo>
                  <a:lnTo>
                    <a:pt x="813" y="254"/>
                  </a:lnTo>
                  <a:lnTo>
                    <a:pt x="795" y="257"/>
                  </a:lnTo>
                  <a:lnTo>
                    <a:pt x="777" y="263"/>
                  </a:lnTo>
                  <a:lnTo>
                    <a:pt x="761" y="270"/>
                  </a:lnTo>
                  <a:lnTo>
                    <a:pt x="748" y="278"/>
                  </a:lnTo>
                  <a:lnTo>
                    <a:pt x="737" y="289"/>
                  </a:lnTo>
                  <a:lnTo>
                    <a:pt x="732" y="301"/>
                  </a:lnTo>
                  <a:lnTo>
                    <a:pt x="725" y="323"/>
                  </a:lnTo>
                  <a:lnTo>
                    <a:pt x="720" y="341"/>
                  </a:lnTo>
                  <a:lnTo>
                    <a:pt x="716" y="354"/>
                  </a:lnTo>
                  <a:lnTo>
                    <a:pt x="714" y="359"/>
                  </a:lnTo>
                  <a:lnTo>
                    <a:pt x="674" y="401"/>
                  </a:lnTo>
                  <a:lnTo>
                    <a:pt x="649" y="425"/>
                  </a:lnTo>
                  <a:lnTo>
                    <a:pt x="616" y="401"/>
                  </a:lnTo>
                  <a:lnTo>
                    <a:pt x="614" y="397"/>
                  </a:lnTo>
                  <a:lnTo>
                    <a:pt x="607" y="388"/>
                  </a:lnTo>
                  <a:lnTo>
                    <a:pt x="598" y="372"/>
                  </a:lnTo>
                  <a:lnTo>
                    <a:pt x="586" y="351"/>
                  </a:lnTo>
                  <a:lnTo>
                    <a:pt x="575" y="325"/>
                  </a:lnTo>
                  <a:lnTo>
                    <a:pt x="564" y="296"/>
                  </a:lnTo>
                  <a:lnTo>
                    <a:pt x="554" y="265"/>
                  </a:lnTo>
                  <a:lnTo>
                    <a:pt x="546" y="231"/>
                  </a:lnTo>
                  <a:lnTo>
                    <a:pt x="541" y="201"/>
                  </a:lnTo>
                  <a:lnTo>
                    <a:pt x="536" y="176"/>
                  </a:lnTo>
                  <a:lnTo>
                    <a:pt x="532" y="159"/>
                  </a:lnTo>
                  <a:lnTo>
                    <a:pt x="527" y="146"/>
                  </a:lnTo>
                  <a:lnTo>
                    <a:pt x="520" y="134"/>
                  </a:lnTo>
                  <a:lnTo>
                    <a:pt x="512" y="125"/>
                  </a:lnTo>
                  <a:lnTo>
                    <a:pt x="501" y="115"/>
                  </a:lnTo>
                  <a:lnTo>
                    <a:pt x="488" y="104"/>
                  </a:lnTo>
                  <a:lnTo>
                    <a:pt x="475" y="92"/>
                  </a:lnTo>
                  <a:lnTo>
                    <a:pt x="464" y="86"/>
                  </a:lnTo>
                  <a:lnTo>
                    <a:pt x="454" y="81"/>
                  </a:lnTo>
                  <a:lnTo>
                    <a:pt x="446" y="79"/>
                  </a:lnTo>
                  <a:lnTo>
                    <a:pt x="435" y="79"/>
                  </a:lnTo>
                  <a:lnTo>
                    <a:pt x="422" y="83"/>
                  </a:lnTo>
                  <a:lnTo>
                    <a:pt x="402" y="88"/>
                  </a:lnTo>
                  <a:lnTo>
                    <a:pt x="378" y="92"/>
                  </a:lnTo>
                  <a:lnTo>
                    <a:pt x="354" y="97"/>
                  </a:lnTo>
                  <a:lnTo>
                    <a:pt x="333" y="99"/>
                  </a:lnTo>
                  <a:lnTo>
                    <a:pt x="317" y="99"/>
                  </a:lnTo>
                  <a:lnTo>
                    <a:pt x="302" y="94"/>
                  </a:lnTo>
                  <a:lnTo>
                    <a:pt x="288" y="88"/>
                  </a:lnTo>
                  <a:lnTo>
                    <a:pt x="270" y="78"/>
                  </a:lnTo>
                  <a:lnTo>
                    <a:pt x="251" y="67"/>
                  </a:lnTo>
                  <a:lnTo>
                    <a:pt x="225" y="52"/>
                  </a:lnTo>
                  <a:lnTo>
                    <a:pt x="199" y="37"/>
                  </a:lnTo>
                  <a:lnTo>
                    <a:pt x="176" y="25"/>
                  </a:lnTo>
                  <a:lnTo>
                    <a:pt x="155" y="15"/>
                  </a:lnTo>
                  <a:lnTo>
                    <a:pt x="138" y="7"/>
                  </a:lnTo>
                  <a:lnTo>
                    <a:pt x="121" y="2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FFC6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 flipH="1">
              <a:off x="384" y="2188"/>
              <a:ext cx="480" cy="189"/>
            </a:xfrm>
            <a:custGeom>
              <a:avLst/>
              <a:gdLst>
                <a:gd name="T0" fmla="*/ 480 w 1112"/>
                <a:gd name="T1" fmla="*/ 121 h 438"/>
                <a:gd name="T2" fmla="*/ 0 w 1112"/>
                <a:gd name="T3" fmla="*/ 0 h 438"/>
                <a:gd name="T4" fmla="*/ 0 w 1112"/>
                <a:gd name="T5" fmla="*/ 189 h 438"/>
                <a:gd name="T6" fmla="*/ 480 w 1112"/>
                <a:gd name="T7" fmla="*/ 189 h 438"/>
                <a:gd name="T8" fmla="*/ 480 w 1112"/>
                <a:gd name="T9" fmla="*/ 121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38"/>
                <a:gd name="T17" fmla="*/ 1112 w 1112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38">
                  <a:moveTo>
                    <a:pt x="1112" y="280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112" y="438"/>
                  </a:lnTo>
                  <a:lnTo>
                    <a:pt x="1112" y="280"/>
                  </a:lnTo>
                  <a:close/>
                </a:path>
              </a:pathLst>
            </a:custGeom>
            <a:solidFill>
              <a:srgbClr val="D6C6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 flipH="1">
              <a:off x="561" y="1696"/>
              <a:ext cx="181" cy="567"/>
            </a:xfrm>
            <a:custGeom>
              <a:avLst/>
              <a:gdLst>
                <a:gd name="T0" fmla="*/ 4 w 420"/>
                <a:gd name="T1" fmla="*/ 3 h 1312"/>
                <a:gd name="T2" fmla="*/ 6 w 420"/>
                <a:gd name="T3" fmla="*/ 3 h 1312"/>
                <a:gd name="T4" fmla="*/ 9 w 420"/>
                <a:gd name="T5" fmla="*/ 3 h 1312"/>
                <a:gd name="T6" fmla="*/ 13 w 420"/>
                <a:gd name="T7" fmla="*/ 2 h 1312"/>
                <a:gd name="T8" fmla="*/ 20 w 420"/>
                <a:gd name="T9" fmla="*/ 1 h 1312"/>
                <a:gd name="T10" fmla="*/ 27 w 420"/>
                <a:gd name="T11" fmla="*/ 1 h 1312"/>
                <a:gd name="T12" fmla="*/ 34 w 420"/>
                <a:gd name="T13" fmla="*/ 0 h 1312"/>
                <a:gd name="T14" fmla="*/ 41 w 420"/>
                <a:gd name="T15" fmla="*/ 0 h 1312"/>
                <a:gd name="T16" fmla="*/ 47 w 420"/>
                <a:gd name="T17" fmla="*/ 0 h 1312"/>
                <a:gd name="T18" fmla="*/ 49 w 420"/>
                <a:gd name="T19" fmla="*/ 0 h 1312"/>
                <a:gd name="T20" fmla="*/ 52 w 420"/>
                <a:gd name="T21" fmla="*/ 2 h 1312"/>
                <a:gd name="T22" fmla="*/ 55 w 420"/>
                <a:gd name="T23" fmla="*/ 6 h 1312"/>
                <a:gd name="T24" fmla="*/ 58 w 420"/>
                <a:gd name="T25" fmla="*/ 13 h 1312"/>
                <a:gd name="T26" fmla="*/ 56 w 420"/>
                <a:gd name="T27" fmla="*/ 22 h 1312"/>
                <a:gd name="T28" fmla="*/ 51 w 420"/>
                <a:gd name="T29" fmla="*/ 38 h 1312"/>
                <a:gd name="T30" fmla="*/ 46 w 420"/>
                <a:gd name="T31" fmla="*/ 51 h 1312"/>
                <a:gd name="T32" fmla="*/ 44 w 420"/>
                <a:gd name="T33" fmla="*/ 58 h 1312"/>
                <a:gd name="T34" fmla="*/ 44 w 420"/>
                <a:gd name="T35" fmla="*/ 61 h 1312"/>
                <a:gd name="T36" fmla="*/ 46 w 420"/>
                <a:gd name="T37" fmla="*/ 71 h 1312"/>
                <a:gd name="T38" fmla="*/ 49 w 420"/>
                <a:gd name="T39" fmla="*/ 86 h 1312"/>
                <a:gd name="T40" fmla="*/ 54 w 420"/>
                <a:gd name="T41" fmla="*/ 103 h 1312"/>
                <a:gd name="T42" fmla="*/ 59 w 420"/>
                <a:gd name="T43" fmla="*/ 124 h 1312"/>
                <a:gd name="T44" fmla="*/ 66 w 420"/>
                <a:gd name="T45" fmla="*/ 146 h 1312"/>
                <a:gd name="T46" fmla="*/ 72 w 420"/>
                <a:gd name="T47" fmla="*/ 167 h 1312"/>
                <a:gd name="T48" fmla="*/ 81 w 420"/>
                <a:gd name="T49" fmla="*/ 187 h 1312"/>
                <a:gd name="T50" fmla="*/ 91 w 420"/>
                <a:gd name="T51" fmla="*/ 207 h 1312"/>
                <a:gd name="T52" fmla="*/ 101 w 420"/>
                <a:gd name="T53" fmla="*/ 226 h 1312"/>
                <a:gd name="T54" fmla="*/ 112 w 420"/>
                <a:gd name="T55" fmla="*/ 249 h 1312"/>
                <a:gd name="T56" fmla="*/ 123 w 420"/>
                <a:gd name="T57" fmla="*/ 273 h 1312"/>
                <a:gd name="T58" fmla="*/ 134 w 420"/>
                <a:gd name="T59" fmla="*/ 299 h 1312"/>
                <a:gd name="T60" fmla="*/ 145 w 420"/>
                <a:gd name="T61" fmla="*/ 326 h 1312"/>
                <a:gd name="T62" fmla="*/ 154 w 420"/>
                <a:gd name="T63" fmla="*/ 356 h 1312"/>
                <a:gd name="T64" fmla="*/ 161 w 420"/>
                <a:gd name="T65" fmla="*/ 387 h 1312"/>
                <a:gd name="T66" fmla="*/ 172 w 420"/>
                <a:gd name="T67" fmla="*/ 444 h 1312"/>
                <a:gd name="T68" fmla="*/ 178 w 420"/>
                <a:gd name="T69" fmla="*/ 486 h 1312"/>
                <a:gd name="T70" fmla="*/ 181 w 420"/>
                <a:gd name="T71" fmla="*/ 512 h 1312"/>
                <a:gd name="T72" fmla="*/ 181 w 420"/>
                <a:gd name="T73" fmla="*/ 520 h 1312"/>
                <a:gd name="T74" fmla="*/ 178 w 420"/>
                <a:gd name="T75" fmla="*/ 567 h 1312"/>
                <a:gd name="T76" fmla="*/ 98 w 420"/>
                <a:gd name="T77" fmla="*/ 547 h 1312"/>
                <a:gd name="T78" fmla="*/ 98 w 420"/>
                <a:gd name="T79" fmla="*/ 527 h 1312"/>
                <a:gd name="T80" fmla="*/ 98 w 420"/>
                <a:gd name="T81" fmla="*/ 478 h 1312"/>
                <a:gd name="T82" fmla="*/ 96 w 420"/>
                <a:gd name="T83" fmla="*/ 422 h 1312"/>
                <a:gd name="T84" fmla="*/ 91 w 420"/>
                <a:gd name="T85" fmla="*/ 376 h 1312"/>
                <a:gd name="T86" fmla="*/ 87 w 420"/>
                <a:gd name="T87" fmla="*/ 361 h 1312"/>
                <a:gd name="T88" fmla="*/ 81 w 420"/>
                <a:gd name="T89" fmla="*/ 339 h 1312"/>
                <a:gd name="T90" fmla="*/ 74 w 420"/>
                <a:gd name="T91" fmla="*/ 311 h 1312"/>
                <a:gd name="T92" fmla="*/ 66 w 420"/>
                <a:gd name="T93" fmla="*/ 280 h 1312"/>
                <a:gd name="T94" fmla="*/ 57 w 420"/>
                <a:gd name="T95" fmla="*/ 248 h 1312"/>
                <a:gd name="T96" fmla="*/ 49 w 420"/>
                <a:gd name="T97" fmla="*/ 218 h 1312"/>
                <a:gd name="T98" fmla="*/ 41 w 420"/>
                <a:gd name="T99" fmla="*/ 193 h 1312"/>
                <a:gd name="T100" fmla="*/ 35 w 420"/>
                <a:gd name="T101" fmla="*/ 174 h 1312"/>
                <a:gd name="T102" fmla="*/ 25 w 420"/>
                <a:gd name="T103" fmla="*/ 134 h 1312"/>
                <a:gd name="T104" fmla="*/ 21 w 420"/>
                <a:gd name="T105" fmla="*/ 96 h 1312"/>
                <a:gd name="T106" fmla="*/ 20 w 420"/>
                <a:gd name="T107" fmla="*/ 68 h 1312"/>
                <a:gd name="T108" fmla="*/ 21 w 420"/>
                <a:gd name="T109" fmla="*/ 58 h 1312"/>
                <a:gd name="T110" fmla="*/ 1 w 420"/>
                <a:gd name="T111" fmla="*/ 20 h 1312"/>
                <a:gd name="T112" fmla="*/ 1 w 420"/>
                <a:gd name="T113" fmla="*/ 20 h 1312"/>
                <a:gd name="T114" fmla="*/ 0 w 420"/>
                <a:gd name="T115" fmla="*/ 18 h 1312"/>
                <a:gd name="T116" fmla="*/ 1 w 420"/>
                <a:gd name="T117" fmla="*/ 13 h 1312"/>
                <a:gd name="T118" fmla="*/ 4 w 420"/>
                <a:gd name="T119" fmla="*/ 3 h 13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20"/>
                <a:gd name="T181" fmla="*/ 0 h 1312"/>
                <a:gd name="T182" fmla="*/ 420 w 420"/>
                <a:gd name="T183" fmla="*/ 1312 h 13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20" h="1312">
                  <a:moveTo>
                    <a:pt x="10" y="8"/>
                  </a:moveTo>
                  <a:lnTo>
                    <a:pt x="13" y="8"/>
                  </a:lnTo>
                  <a:lnTo>
                    <a:pt x="20" y="6"/>
                  </a:lnTo>
                  <a:lnTo>
                    <a:pt x="31" y="5"/>
                  </a:lnTo>
                  <a:lnTo>
                    <a:pt x="46" y="3"/>
                  </a:lnTo>
                  <a:lnTo>
                    <a:pt x="62" y="3"/>
                  </a:lnTo>
                  <a:lnTo>
                    <a:pt x="78" y="1"/>
                  </a:lnTo>
                  <a:lnTo>
                    <a:pt x="94" y="0"/>
                  </a:lnTo>
                  <a:lnTo>
                    <a:pt x="110" y="0"/>
                  </a:lnTo>
                  <a:lnTo>
                    <a:pt x="114" y="1"/>
                  </a:lnTo>
                  <a:lnTo>
                    <a:pt x="120" y="5"/>
                  </a:lnTo>
                  <a:lnTo>
                    <a:pt x="128" y="14"/>
                  </a:lnTo>
                  <a:lnTo>
                    <a:pt x="135" y="30"/>
                  </a:lnTo>
                  <a:lnTo>
                    <a:pt x="131" y="51"/>
                  </a:lnTo>
                  <a:lnTo>
                    <a:pt x="118" y="87"/>
                  </a:lnTo>
                  <a:lnTo>
                    <a:pt x="107" y="119"/>
                  </a:lnTo>
                  <a:lnTo>
                    <a:pt x="101" y="134"/>
                  </a:lnTo>
                  <a:lnTo>
                    <a:pt x="102" y="142"/>
                  </a:lnTo>
                  <a:lnTo>
                    <a:pt x="107" y="164"/>
                  </a:lnTo>
                  <a:lnTo>
                    <a:pt x="114" y="198"/>
                  </a:lnTo>
                  <a:lnTo>
                    <a:pt x="125" y="239"/>
                  </a:lnTo>
                  <a:lnTo>
                    <a:pt x="136" y="287"/>
                  </a:lnTo>
                  <a:lnTo>
                    <a:pt x="152" y="337"/>
                  </a:lnTo>
                  <a:lnTo>
                    <a:pt x="168" y="386"/>
                  </a:lnTo>
                  <a:lnTo>
                    <a:pt x="188" y="432"/>
                  </a:lnTo>
                  <a:lnTo>
                    <a:pt x="210" y="478"/>
                  </a:lnTo>
                  <a:lnTo>
                    <a:pt x="235" y="524"/>
                  </a:lnTo>
                  <a:lnTo>
                    <a:pt x="260" y="576"/>
                  </a:lnTo>
                  <a:lnTo>
                    <a:pt x="286" y="631"/>
                  </a:lnTo>
                  <a:lnTo>
                    <a:pt x="312" y="691"/>
                  </a:lnTo>
                  <a:lnTo>
                    <a:pt x="336" y="754"/>
                  </a:lnTo>
                  <a:lnTo>
                    <a:pt x="357" y="823"/>
                  </a:lnTo>
                  <a:lnTo>
                    <a:pt x="373" y="896"/>
                  </a:lnTo>
                  <a:lnTo>
                    <a:pt x="398" y="1028"/>
                  </a:lnTo>
                  <a:lnTo>
                    <a:pt x="412" y="1125"/>
                  </a:lnTo>
                  <a:lnTo>
                    <a:pt x="419" y="1185"/>
                  </a:lnTo>
                  <a:lnTo>
                    <a:pt x="420" y="1204"/>
                  </a:lnTo>
                  <a:lnTo>
                    <a:pt x="412" y="1312"/>
                  </a:lnTo>
                  <a:lnTo>
                    <a:pt x="227" y="1265"/>
                  </a:lnTo>
                  <a:lnTo>
                    <a:pt x="228" y="1219"/>
                  </a:lnTo>
                  <a:lnTo>
                    <a:pt x="228" y="1107"/>
                  </a:lnTo>
                  <a:lnTo>
                    <a:pt x="223" y="976"/>
                  </a:lnTo>
                  <a:lnTo>
                    <a:pt x="210" y="870"/>
                  </a:lnTo>
                  <a:lnTo>
                    <a:pt x="202" y="836"/>
                  </a:lnTo>
                  <a:lnTo>
                    <a:pt x="188" y="784"/>
                  </a:lnTo>
                  <a:lnTo>
                    <a:pt x="172" y="720"/>
                  </a:lnTo>
                  <a:lnTo>
                    <a:pt x="152" y="647"/>
                  </a:lnTo>
                  <a:lnTo>
                    <a:pt x="133" y="574"/>
                  </a:lnTo>
                  <a:lnTo>
                    <a:pt x="114" y="505"/>
                  </a:lnTo>
                  <a:lnTo>
                    <a:pt x="96" y="447"/>
                  </a:lnTo>
                  <a:lnTo>
                    <a:pt x="81" y="403"/>
                  </a:lnTo>
                  <a:lnTo>
                    <a:pt x="57" y="310"/>
                  </a:lnTo>
                  <a:lnTo>
                    <a:pt x="49" y="223"/>
                  </a:lnTo>
                  <a:lnTo>
                    <a:pt x="47" y="158"/>
                  </a:lnTo>
                  <a:lnTo>
                    <a:pt x="49" y="134"/>
                  </a:lnTo>
                  <a:lnTo>
                    <a:pt x="2" y="47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 flipH="1">
              <a:off x="894" y="1509"/>
              <a:ext cx="61" cy="16"/>
            </a:xfrm>
            <a:custGeom>
              <a:avLst/>
              <a:gdLst>
                <a:gd name="T0" fmla="*/ 0 w 143"/>
                <a:gd name="T1" fmla="*/ 11 h 38"/>
                <a:gd name="T2" fmla="*/ 1 w 143"/>
                <a:gd name="T3" fmla="*/ 11 h 38"/>
                <a:gd name="T4" fmla="*/ 2 w 143"/>
                <a:gd name="T5" fmla="*/ 9 h 38"/>
                <a:gd name="T6" fmla="*/ 4 w 143"/>
                <a:gd name="T7" fmla="*/ 8 h 38"/>
                <a:gd name="T8" fmla="*/ 6 w 143"/>
                <a:gd name="T9" fmla="*/ 6 h 38"/>
                <a:gd name="T10" fmla="*/ 10 w 143"/>
                <a:gd name="T11" fmla="*/ 5 h 38"/>
                <a:gd name="T12" fmla="*/ 13 w 143"/>
                <a:gd name="T13" fmla="*/ 4 h 38"/>
                <a:gd name="T14" fmla="*/ 17 w 143"/>
                <a:gd name="T15" fmla="*/ 2 h 38"/>
                <a:gd name="T16" fmla="*/ 21 w 143"/>
                <a:gd name="T17" fmla="*/ 2 h 38"/>
                <a:gd name="T18" fmla="*/ 26 w 143"/>
                <a:gd name="T19" fmla="*/ 2 h 38"/>
                <a:gd name="T20" fmla="*/ 30 w 143"/>
                <a:gd name="T21" fmla="*/ 2 h 38"/>
                <a:gd name="T22" fmla="*/ 33 w 143"/>
                <a:gd name="T23" fmla="*/ 1 h 38"/>
                <a:gd name="T24" fmla="*/ 38 w 143"/>
                <a:gd name="T25" fmla="*/ 1 h 38"/>
                <a:gd name="T26" fmla="*/ 41 w 143"/>
                <a:gd name="T27" fmla="*/ 1 h 38"/>
                <a:gd name="T28" fmla="*/ 44 w 143"/>
                <a:gd name="T29" fmla="*/ 1 h 38"/>
                <a:gd name="T30" fmla="*/ 48 w 143"/>
                <a:gd name="T31" fmla="*/ 1 h 38"/>
                <a:gd name="T32" fmla="*/ 52 w 143"/>
                <a:gd name="T33" fmla="*/ 0 h 38"/>
                <a:gd name="T34" fmla="*/ 57 w 143"/>
                <a:gd name="T35" fmla="*/ 1 h 38"/>
                <a:gd name="T36" fmla="*/ 60 w 143"/>
                <a:gd name="T37" fmla="*/ 2 h 38"/>
                <a:gd name="T38" fmla="*/ 61 w 143"/>
                <a:gd name="T39" fmla="*/ 4 h 38"/>
                <a:gd name="T40" fmla="*/ 61 w 143"/>
                <a:gd name="T41" fmla="*/ 4 h 38"/>
                <a:gd name="T42" fmla="*/ 59 w 143"/>
                <a:gd name="T43" fmla="*/ 6 h 38"/>
                <a:gd name="T44" fmla="*/ 54 w 143"/>
                <a:gd name="T45" fmla="*/ 10 h 38"/>
                <a:gd name="T46" fmla="*/ 48 w 143"/>
                <a:gd name="T47" fmla="*/ 14 h 38"/>
                <a:gd name="T48" fmla="*/ 43 w 143"/>
                <a:gd name="T49" fmla="*/ 16 h 38"/>
                <a:gd name="T50" fmla="*/ 39 w 143"/>
                <a:gd name="T51" fmla="*/ 15 h 38"/>
                <a:gd name="T52" fmla="*/ 34 w 143"/>
                <a:gd name="T53" fmla="*/ 14 h 38"/>
                <a:gd name="T54" fmla="*/ 26 w 143"/>
                <a:gd name="T55" fmla="*/ 14 h 38"/>
                <a:gd name="T56" fmla="*/ 20 w 143"/>
                <a:gd name="T57" fmla="*/ 13 h 38"/>
                <a:gd name="T58" fmla="*/ 12 w 143"/>
                <a:gd name="T59" fmla="*/ 12 h 38"/>
                <a:gd name="T60" fmla="*/ 6 w 143"/>
                <a:gd name="T61" fmla="*/ 11 h 38"/>
                <a:gd name="T62" fmla="*/ 2 w 143"/>
                <a:gd name="T63" fmla="*/ 11 h 38"/>
                <a:gd name="T64" fmla="*/ 0 w 143"/>
                <a:gd name="T65" fmla="*/ 11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3"/>
                <a:gd name="T100" fmla="*/ 0 h 38"/>
                <a:gd name="T101" fmla="*/ 143 w 143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3" h="38">
                  <a:moveTo>
                    <a:pt x="0" y="25"/>
                  </a:moveTo>
                  <a:lnTo>
                    <a:pt x="2" y="25"/>
                  </a:lnTo>
                  <a:lnTo>
                    <a:pt x="4" y="21"/>
                  </a:lnTo>
                  <a:lnTo>
                    <a:pt x="9" y="18"/>
                  </a:lnTo>
                  <a:lnTo>
                    <a:pt x="15" y="15"/>
                  </a:lnTo>
                  <a:lnTo>
                    <a:pt x="23" y="12"/>
                  </a:lnTo>
                  <a:lnTo>
                    <a:pt x="31" y="9"/>
                  </a:lnTo>
                  <a:lnTo>
                    <a:pt x="41" y="5"/>
                  </a:lnTo>
                  <a:lnTo>
                    <a:pt x="50" y="4"/>
                  </a:lnTo>
                  <a:lnTo>
                    <a:pt x="60" y="4"/>
                  </a:lnTo>
                  <a:lnTo>
                    <a:pt x="70" y="4"/>
                  </a:lnTo>
                  <a:lnTo>
                    <a:pt x="78" y="2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2"/>
                  </a:lnTo>
                  <a:lnTo>
                    <a:pt x="113" y="2"/>
                  </a:lnTo>
                  <a:lnTo>
                    <a:pt x="122" y="0"/>
                  </a:lnTo>
                  <a:lnTo>
                    <a:pt x="134" y="2"/>
                  </a:lnTo>
                  <a:lnTo>
                    <a:pt x="141" y="5"/>
                  </a:lnTo>
                  <a:lnTo>
                    <a:pt x="143" y="9"/>
                  </a:lnTo>
                  <a:lnTo>
                    <a:pt x="143" y="10"/>
                  </a:lnTo>
                  <a:lnTo>
                    <a:pt x="138" y="15"/>
                  </a:lnTo>
                  <a:lnTo>
                    <a:pt x="126" y="23"/>
                  </a:lnTo>
                  <a:lnTo>
                    <a:pt x="113" y="33"/>
                  </a:lnTo>
                  <a:lnTo>
                    <a:pt x="101" y="38"/>
                  </a:lnTo>
                  <a:lnTo>
                    <a:pt x="92" y="36"/>
                  </a:lnTo>
                  <a:lnTo>
                    <a:pt x="80" y="34"/>
                  </a:lnTo>
                  <a:lnTo>
                    <a:pt x="62" y="33"/>
                  </a:lnTo>
                  <a:lnTo>
                    <a:pt x="46" y="31"/>
                  </a:lnTo>
                  <a:lnTo>
                    <a:pt x="28" y="28"/>
                  </a:lnTo>
                  <a:lnTo>
                    <a:pt x="13" y="26"/>
                  </a:lnTo>
                  <a:lnTo>
                    <a:pt x="4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 flipH="1">
              <a:off x="875" y="1549"/>
              <a:ext cx="63" cy="17"/>
            </a:xfrm>
            <a:custGeom>
              <a:avLst/>
              <a:gdLst>
                <a:gd name="T0" fmla="*/ 0 w 147"/>
                <a:gd name="T1" fmla="*/ 2 h 41"/>
                <a:gd name="T2" fmla="*/ 0 w 147"/>
                <a:gd name="T3" fmla="*/ 2 h 41"/>
                <a:gd name="T4" fmla="*/ 1 w 147"/>
                <a:gd name="T5" fmla="*/ 2 h 41"/>
                <a:gd name="T6" fmla="*/ 4 w 147"/>
                <a:gd name="T7" fmla="*/ 2 h 41"/>
                <a:gd name="T8" fmla="*/ 9 w 147"/>
                <a:gd name="T9" fmla="*/ 3 h 41"/>
                <a:gd name="T10" fmla="*/ 15 w 147"/>
                <a:gd name="T11" fmla="*/ 3 h 41"/>
                <a:gd name="T12" fmla="*/ 19 w 147"/>
                <a:gd name="T13" fmla="*/ 2 h 41"/>
                <a:gd name="T14" fmla="*/ 24 w 147"/>
                <a:gd name="T15" fmla="*/ 0 h 41"/>
                <a:gd name="T16" fmla="*/ 28 w 147"/>
                <a:gd name="T17" fmla="*/ 0 h 41"/>
                <a:gd name="T18" fmla="*/ 31 w 147"/>
                <a:gd name="T19" fmla="*/ 1 h 41"/>
                <a:gd name="T20" fmla="*/ 36 w 147"/>
                <a:gd name="T21" fmla="*/ 2 h 41"/>
                <a:gd name="T22" fmla="*/ 42 w 147"/>
                <a:gd name="T23" fmla="*/ 4 h 41"/>
                <a:gd name="T24" fmla="*/ 48 w 147"/>
                <a:gd name="T25" fmla="*/ 5 h 41"/>
                <a:gd name="T26" fmla="*/ 54 w 147"/>
                <a:gd name="T27" fmla="*/ 7 h 41"/>
                <a:gd name="T28" fmla="*/ 58 w 147"/>
                <a:gd name="T29" fmla="*/ 8 h 41"/>
                <a:gd name="T30" fmla="*/ 62 w 147"/>
                <a:gd name="T31" fmla="*/ 9 h 41"/>
                <a:gd name="T32" fmla="*/ 63 w 147"/>
                <a:gd name="T33" fmla="*/ 10 h 41"/>
                <a:gd name="T34" fmla="*/ 62 w 147"/>
                <a:gd name="T35" fmla="*/ 10 h 41"/>
                <a:gd name="T36" fmla="*/ 60 w 147"/>
                <a:gd name="T37" fmla="*/ 10 h 41"/>
                <a:gd name="T38" fmla="*/ 57 w 147"/>
                <a:gd name="T39" fmla="*/ 12 h 41"/>
                <a:gd name="T40" fmla="*/ 54 w 147"/>
                <a:gd name="T41" fmla="*/ 13 h 41"/>
                <a:gd name="T42" fmla="*/ 50 w 147"/>
                <a:gd name="T43" fmla="*/ 14 h 41"/>
                <a:gd name="T44" fmla="*/ 46 w 147"/>
                <a:gd name="T45" fmla="*/ 15 h 41"/>
                <a:gd name="T46" fmla="*/ 43 w 147"/>
                <a:gd name="T47" fmla="*/ 16 h 41"/>
                <a:gd name="T48" fmla="*/ 41 w 147"/>
                <a:gd name="T49" fmla="*/ 16 h 41"/>
                <a:gd name="T50" fmla="*/ 34 w 147"/>
                <a:gd name="T51" fmla="*/ 17 h 41"/>
                <a:gd name="T52" fmla="*/ 28 w 147"/>
                <a:gd name="T53" fmla="*/ 16 h 41"/>
                <a:gd name="T54" fmla="*/ 24 w 147"/>
                <a:gd name="T55" fmla="*/ 15 h 41"/>
                <a:gd name="T56" fmla="*/ 22 w 147"/>
                <a:gd name="T57" fmla="*/ 14 h 41"/>
                <a:gd name="T58" fmla="*/ 12 w 147"/>
                <a:gd name="T59" fmla="*/ 15 h 41"/>
                <a:gd name="T60" fmla="*/ 7 w 147"/>
                <a:gd name="T61" fmla="*/ 12 h 41"/>
                <a:gd name="T62" fmla="*/ 6 w 147"/>
                <a:gd name="T63" fmla="*/ 12 h 41"/>
                <a:gd name="T64" fmla="*/ 4 w 147"/>
                <a:gd name="T65" fmla="*/ 9 h 41"/>
                <a:gd name="T66" fmla="*/ 2 w 147"/>
                <a:gd name="T67" fmla="*/ 5 h 41"/>
                <a:gd name="T68" fmla="*/ 0 w 147"/>
                <a:gd name="T69" fmla="*/ 2 h 4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7"/>
                <a:gd name="T106" fmla="*/ 0 h 41"/>
                <a:gd name="T107" fmla="*/ 147 w 147"/>
                <a:gd name="T108" fmla="*/ 41 h 4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7" h="41">
                  <a:moveTo>
                    <a:pt x="0" y="4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10" y="5"/>
                  </a:lnTo>
                  <a:lnTo>
                    <a:pt x="21" y="7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3" y="2"/>
                  </a:lnTo>
                  <a:lnTo>
                    <a:pt x="84" y="5"/>
                  </a:lnTo>
                  <a:lnTo>
                    <a:pt x="97" y="9"/>
                  </a:lnTo>
                  <a:lnTo>
                    <a:pt x="112" y="13"/>
                  </a:lnTo>
                  <a:lnTo>
                    <a:pt x="125" y="17"/>
                  </a:lnTo>
                  <a:lnTo>
                    <a:pt x="136" y="20"/>
                  </a:lnTo>
                  <a:lnTo>
                    <a:pt x="144" y="21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1" y="25"/>
                  </a:lnTo>
                  <a:lnTo>
                    <a:pt x="134" y="28"/>
                  </a:lnTo>
                  <a:lnTo>
                    <a:pt x="126" y="31"/>
                  </a:lnTo>
                  <a:lnTo>
                    <a:pt x="116" y="33"/>
                  </a:lnTo>
                  <a:lnTo>
                    <a:pt x="108" y="36"/>
                  </a:lnTo>
                  <a:lnTo>
                    <a:pt x="100" y="38"/>
                  </a:lnTo>
                  <a:lnTo>
                    <a:pt x="95" y="39"/>
                  </a:lnTo>
                  <a:lnTo>
                    <a:pt x="79" y="41"/>
                  </a:lnTo>
                  <a:lnTo>
                    <a:pt x="66" y="39"/>
                  </a:lnTo>
                  <a:lnTo>
                    <a:pt x="55" y="36"/>
                  </a:lnTo>
                  <a:lnTo>
                    <a:pt x="52" y="34"/>
                  </a:lnTo>
                  <a:lnTo>
                    <a:pt x="28" y="36"/>
                  </a:lnTo>
                  <a:lnTo>
                    <a:pt x="16" y="30"/>
                  </a:lnTo>
                  <a:lnTo>
                    <a:pt x="15" y="28"/>
                  </a:lnTo>
                  <a:lnTo>
                    <a:pt x="10" y="21"/>
                  </a:lnTo>
                  <a:lnTo>
                    <a:pt x="5" y="1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 flipH="1">
              <a:off x="800" y="1370"/>
              <a:ext cx="126" cy="60"/>
            </a:xfrm>
            <a:custGeom>
              <a:avLst/>
              <a:gdLst>
                <a:gd name="T0" fmla="*/ 4 w 292"/>
                <a:gd name="T1" fmla="*/ 10 h 138"/>
                <a:gd name="T2" fmla="*/ 17 w 292"/>
                <a:gd name="T3" fmla="*/ 8 h 138"/>
                <a:gd name="T4" fmla="*/ 35 w 292"/>
                <a:gd name="T5" fmla="*/ 4 h 138"/>
                <a:gd name="T6" fmla="*/ 50 w 292"/>
                <a:gd name="T7" fmla="*/ 1 h 138"/>
                <a:gd name="T8" fmla="*/ 57 w 292"/>
                <a:gd name="T9" fmla="*/ 0 h 138"/>
                <a:gd name="T10" fmla="*/ 64 w 292"/>
                <a:gd name="T11" fmla="*/ 0 h 138"/>
                <a:gd name="T12" fmla="*/ 72 w 292"/>
                <a:gd name="T13" fmla="*/ 0 h 138"/>
                <a:gd name="T14" fmla="*/ 79 w 292"/>
                <a:gd name="T15" fmla="*/ 0 h 138"/>
                <a:gd name="T16" fmla="*/ 86 w 292"/>
                <a:gd name="T17" fmla="*/ 3 h 138"/>
                <a:gd name="T18" fmla="*/ 96 w 292"/>
                <a:gd name="T19" fmla="*/ 7 h 138"/>
                <a:gd name="T20" fmla="*/ 110 w 292"/>
                <a:gd name="T21" fmla="*/ 14 h 138"/>
                <a:gd name="T22" fmla="*/ 122 w 292"/>
                <a:gd name="T23" fmla="*/ 21 h 138"/>
                <a:gd name="T24" fmla="*/ 126 w 292"/>
                <a:gd name="T25" fmla="*/ 25 h 138"/>
                <a:gd name="T26" fmla="*/ 124 w 292"/>
                <a:gd name="T27" fmla="*/ 28 h 138"/>
                <a:gd name="T28" fmla="*/ 116 w 292"/>
                <a:gd name="T29" fmla="*/ 27 h 138"/>
                <a:gd name="T30" fmla="*/ 105 w 292"/>
                <a:gd name="T31" fmla="*/ 23 h 138"/>
                <a:gd name="T32" fmla="*/ 94 w 292"/>
                <a:gd name="T33" fmla="*/ 19 h 138"/>
                <a:gd name="T34" fmla="*/ 85 w 292"/>
                <a:gd name="T35" fmla="*/ 15 h 138"/>
                <a:gd name="T36" fmla="*/ 79 w 292"/>
                <a:gd name="T37" fmla="*/ 14 h 138"/>
                <a:gd name="T38" fmla="*/ 72 w 292"/>
                <a:gd name="T39" fmla="*/ 14 h 138"/>
                <a:gd name="T40" fmla="*/ 63 w 292"/>
                <a:gd name="T41" fmla="*/ 14 h 138"/>
                <a:gd name="T42" fmla="*/ 53 w 292"/>
                <a:gd name="T43" fmla="*/ 15 h 138"/>
                <a:gd name="T44" fmla="*/ 39 w 292"/>
                <a:gd name="T45" fmla="*/ 17 h 138"/>
                <a:gd name="T46" fmla="*/ 34 w 292"/>
                <a:gd name="T47" fmla="*/ 18 h 138"/>
                <a:gd name="T48" fmla="*/ 34 w 292"/>
                <a:gd name="T49" fmla="*/ 20 h 138"/>
                <a:gd name="T50" fmla="*/ 39 w 292"/>
                <a:gd name="T51" fmla="*/ 27 h 138"/>
                <a:gd name="T52" fmla="*/ 47 w 292"/>
                <a:gd name="T53" fmla="*/ 31 h 138"/>
                <a:gd name="T54" fmla="*/ 60 w 292"/>
                <a:gd name="T55" fmla="*/ 33 h 138"/>
                <a:gd name="T56" fmla="*/ 77 w 292"/>
                <a:gd name="T57" fmla="*/ 36 h 138"/>
                <a:gd name="T58" fmla="*/ 93 w 292"/>
                <a:gd name="T59" fmla="*/ 38 h 138"/>
                <a:gd name="T60" fmla="*/ 110 w 292"/>
                <a:gd name="T61" fmla="*/ 45 h 138"/>
                <a:gd name="T62" fmla="*/ 104 w 292"/>
                <a:gd name="T63" fmla="*/ 48 h 138"/>
                <a:gd name="T64" fmla="*/ 90 w 292"/>
                <a:gd name="T65" fmla="*/ 55 h 138"/>
                <a:gd name="T66" fmla="*/ 70 w 292"/>
                <a:gd name="T67" fmla="*/ 60 h 138"/>
                <a:gd name="T68" fmla="*/ 47 w 292"/>
                <a:gd name="T69" fmla="*/ 58 h 138"/>
                <a:gd name="T70" fmla="*/ 45 w 292"/>
                <a:gd name="T71" fmla="*/ 54 h 138"/>
                <a:gd name="T72" fmla="*/ 37 w 292"/>
                <a:gd name="T73" fmla="*/ 46 h 138"/>
                <a:gd name="T74" fmla="*/ 28 w 292"/>
                <a:gd name="T75" fmla="*/ 37 h 138"/>
                <a:gd name="T76" fmla="*/ 23 w 292"/>
                <a:gd name="T77" fmla="*/ 32 h 138"/>
                <a:gd name="T78" fmla="*/ 16 w 292"/>
                <a:gd name="T79" fmla="*/ 29 h 138"/>
                <a:gd name="T80" fmla="*/ 7 w 292"/>
                <a:gd name="T81" fmla="*/ 26 h 138"/>
                <a:gd name="T82" fmla="*/ 0 w 292"/>
                <a:gd name="T83" fmla="*/ 20 h 138"/>
                <a:gd name="T84" fmla="*/ 2 w 292"/>
                <a:gd name="T85" fmla="*/ 11 h 1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2"/>
                <a:gd name="T130" fmla="*/ 0 h 138"/>
                <a:gd name="T131" fmla="*/ 292 w 292"/>
                <a:gd name="T132" fmla="*/ 138 h 1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2" h="138">
                  <a:moveTo>
                    <a:pt x="5" y="25"/>
                  </a:moveTo>
                  <a:lnTo>
                    <a:pt x="10" y="24"/>
                  </a:lnTo>
                  <a:lnTo>
                    <a:pt x="21" y="22"/>
                  </a:lnTo>
                  <a:lnTo>
                    <a:pt x="39" y="19"/>
                  </a:lnTo>
                  <a:lnTo>
                    <a:pt x="60" y="14"/>
                  </a:lnTo>
                  <a:lnTo>
                    <a:pt x="81" y="9"/>
                  </a:lnTo>
                  <a:lnTo>
                    <a:pt x="100" y="6"/>
                  </a:lnTo>
                  <a:lnTo>
                    <a:pt x="116" y="3"/>
                  </a:lnTo>
                  <a:lnTo>
                    <a:pt x="126" y="1"/>
                  </a:lnTo>
                  <a:lnTo>
                    <a:pt x="133" y="1"/>
                  </a:lnTo>
                  <a:lnTo>
                    <a:pt x="141" y="0"/>
                  </a:lnTo>
                  <a:lnTo>
                    <a:pt x="149" y="0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76" y="0"/>
                  </a:lnTo>
                  <a:lnTo>
                    <a:pt x="184" y="1"/>
                  </a:lnTo>
                  <a:lnTo>
                    <a:pt x="191" y="3"/>
                  </a:lnTo>
                  <a:lnTo>
                    <a:pt x="199" y="6"/>
                  </a:lnTo>
                  <a:lnTo>
                    <a:pt x="210" y="11"/>
                  </a:lnTo>
                  <a:lnTo>
                    <a:pt x="223" y="17"/>
                  </a:lnTo>
                  <a:lnTo>
                    <a:pt x="239" y="24"/>
                  </a:lnTo>
                  <a:lnTo>
                    <a:pt x="255" y="32"/>
                  </a:lnTo>
                  <a:lnTo>
                    <a:pt x="270" y="40"/>
                  </a:lnTo>
                  <a:lnTo>
                    <a:pt x="283" y="48"/>
                  </a:lnTo>
                  <a:lnTo>
                    <a:pt x="292" y="56"/>
                  </a:lnTo>
                  <a:lnTo>
                    <a:pt x="292" y="58"/>
                  </a:lnTo>
                  <a:lnTo>
                    <a:pt x="292" y="61"/>
                  </a:lnTo>
                  <a:lnTo>
                    <a:pt x="288" y="64"/>
                  </a:lnTo>
                  <a:lnTo>
                    <a:pt x="278" y="64"/>
                  </a:lnTo>
                  <a:lnTo>
                    <a:pt x="268" y="63"/>
                  </a:lnTo>
                  <a:lnTo>
                    <a:pt x="257" y="59"/>
                  </a:lnTo>
                  <a:lnTo>
                    <a:pt x="244" y="54"/>
                  </a:lnTo>
                  <a:lnTo>
                    <a:pt x="231" y="48"/>
                  </a:lnTo>
                  <a:lnTo>
                    <a:pt x="217" y="43"/>
                  </a:lnTo>
                  <a:lnTo>
                    <a:pt x="205" y="38"/>
                  </a:lnTo>
                  <a:lnTo>
                    <a:pt x="196" y="35"/>
                  </a:lnTo>
                  <a:lnTo>
                    <a:pt x="189" y="33"/>
                  </a:lnTo>
                  <a:lnTo>
                    <a:pt x="184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58" y="33"/>
                  </a:lnTo>
                  <a:lnTo>
                    <a:pt x="147" y="33"/>
                  </a:lnTo>
                  <a:lnTo>
                    <a:pt x="136" y="33"/>
                  </a:lnTo>
                  <a:lnTo>
                    <a:pt x="123" y="35"/>
                  </a:lnTo>
                  <a:lnTo>
                    <a:pt x="110" y="37"/>
                  </a:lnTo>
                  <a:lnTo>
                    <a:pt x="91" y="40"/>
                  </a:lnTo>
                  <a:lnTo>
                    <a:pt x="83" y="42"/>
                  </a:lnTo>
                  <a:lnTo>
                    <a:pt x="78" y="42"/>
                  </a:lnTo>
                  <a:lnTo>
                    <a:pt x="79" y="45"/>
                  </a:lnTo>
                  <a:lnTo>
                    <a:pt x="84" y="53"/>
                  </a:lnTo>
                  <a:lnTo>
                    <a:pt x="91" y="63"/>
                  </a:lnTo>
                  <a:lnTo>
                    <a:pt x="102" y="71"/>
                  </a:lnTo>
                  <a:lnTo>
                    <a:pt x="110" y="72"/>
                  </a:lnTo>
                  <a:lnTo>
                    <a:pt x="123" y="75"/>
                  </a:lnTo>
                  <a:lnTo>
                    <a:pt x="139" y="77"/>
                  </a:lnTo>
                  <a:lnTo>
                    <a:pt x="157" y="79"/>
                  </a:lnTo>
                  <a:lnTo>
                    <a:pt x="178" y="82"/>
                  </a:lnTo>
                  <a:lnTo>
                    <a:pt x="197" y="85"/>
                  </a:lnTo>
                  <a:lnTo>
                    <a:pt x="215" y="88"/>
                  </a:lnTo>
                  <a:lnTo>
                    <a:pt x="231" y="93"/>
                  </a:lnTo>
                  <a:lnTo>
                    <a:pt x="254" y="103"/>
                  </a:lnTo>
                  <a:lnTo>
                    <a:pt x="251" y="104"/>
                  </a:lnTo>
                  <a:lnTo>
                    <a:pt x="241" y="111"/>
                  </a:lnTo>
                  <a:lnTo>
                    <a:pt x="228" y="119"/>
                  </a:lnTo>
                  <a:lnTo>
                    <a:pt x="209" y="127"/>
                  </a:lnTo>
                  <a:lnTo>
                    <a:pt x="188" y="135"/>
                  </a:lnTo>
                  <a:lnTo>
                    <a:pt x="163" y="138"/>
                  </a:lnTo>
                  <a:lnTo>
                    <a:pt x="137" y="138"/>
                  </a:lnTo>
                  <a:lnTo>
                    <a:pt x="110" y="134"/>
                  </a:lnTo>
                  <a:lnTo>
                    <a:pt x="108" y="132"/>
                  </a:lnTo>
                  <a:lnTo>
                    <a:pt x="104" y="125"/>
                  </a:lnTo>
                  <a:lnTo>
                    <a:pt x="96" y="116"/>
                  </a:lnTo>
                  <a:lnTo>
                    <a:pt x="86" y="106"/>
                  </a:lnTo>
                  <a:lnTo>
                    <a:pt x="76" y="95"/>
                  </a:lnTo>
                  <a:lnTo>
                    <a:pt x="66" y="85"/>
                  </a:lnTo>
                  <a:lnTo>
                    <a:pt x="60" y="79"/>
                  </a:lnTo>
                  <a:lnTo>
                    <a:pt x="54" y="74"/>
                  </a:lnTo>
                  <a:lnTo>
                    <a:pt x="47" y="71"/>
                  </a:lnTo>
                  <a:lnTo>
                    <a:pt x="37" y="67"/>
                  </a:lnTo>
                  <a:lnTo>
                    <a:pt x="26" y="64"/>
                  </a:lnTo>
                  <a:lnTo>
                    <a:pt x="16" y="59"/>
                  </a:lnTo>
                  <a:lnTo>
                    <a:pt x="7" y="53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5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" name="Rectangle 6"/>
          <p:cNvSpPr>
            <a:spLocks noChangeArrowheads="1"/>
          </p:cNvSpPr>
          <p:nvPr/>
        </p:nvSpPr>
        <p:spPr bwMode="auto">
          <a:xfrm rot="780000">
            <a:off x="4929944" y="3500759"/>
            <a:ext cx="1371600" cy="155448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 eaLnBrk="0" hangingPunct="0">
              <a:buFont typeface="ZapfDingbats" pitchFamily="82" charset="2"/>
              <a:buNone/>
              <a:defRPr/>
            </a:pPr>
            <a:r>
              <a:rPr lang="en-US" sz="1400" dirty="0">
                <a:latin typeface="+mj-lt"/>
              </a:rPr>
              <a:t>Call 203</a:t>
            </a:r>
          </a:p>
          <a:p>
            <a:pPr marL="342900" indent="-342900" eaLnBrk="0" hangingPunct="0">
              <a:buFont typeface="ZapfDingbats" pitchFamily="82" charset="2"/>
              <a:buNone/>
              <a:defRPr/>
            </a:pPr>
            <a:r>
              <a:rPr lang="en-US" sz="1400" dirty="0">
                <a:latin typeface="+mj-lt"/>
              </a:rPr>
              <a:t>Date: 7/1/XX</a:t>
            </a:r>
          </a:p>
          <a:p>
            <a:pPr marL="342900" indent="-342900" eaLnBrk="0" hangingPunct="0">
              <a:buFont typeface="ZapfDingbats" pitchFamily="82" charset="2"/>
              <a:buNone/>
              <a:defRPr/>
            </a:pPr>
            <a:r>
              <a:rPr lang="en-US" sz="1400" dirty="0">
                <a:latin typeface="+mj-lt"/>
              </a:rPr>
              <a:t>Item: 116</a:t>
            </a:r>
          </a:p>
          <a:p>
            <a:pPr marL="342900" indent="-342900" eaLnBrk="0" hangingPunct="0">
              <a:buFont typeface="ZapfDingbats" pitchFamily="82" charset="2"/>
              <a:buNone/>
              <a:defRPr/>
            </a:pPr>
            <a:r>
              <a:rPr lang="en-US" sz="1400" dirty="0">
                <a:latin typeface="+mj-lt"/>
              </a:rPr>
              <a:t>End User: 21</a:t>
            </a:r>
          </a:p>
          <a:p>
            <a:pPr marL="342900" indent="-342900" eaLnBrk="0" hangingPunct="0">
              <a:buFont typeface="ZapfDingbats" pitchFamily="82" charset="2"/>
              <a:buNone/>
              <a:defRPr/>
            </a:pPr>
            <a:r>
              <a:rPr lang="en-US" sz="1400" dirty="0">
                <a:latin typeface="+mj-lt"/>
              </a:rPr>
              <a:t>Problem:  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Simplified call taking</a:t>
            </a:r>
          </a:p>
          <a:p>
            <a:r>
              <a:rPr lang="en-US" smtClean="0"/>
              <a:t>A collection of customer interaction data</a:t>
            </a:r>
          </a:p>
          <a:p>
            <a:r>
              <a:rPr lang="en-US" smtClean="0"/>
              <a:t>Data may be incomplete</a:t>
            </a:r>
          </a:p>
          <a:p>
            <a:r>
              <a:rPr lang="en-US" smtClean="0"/>
              <a:t>Data may be invalid</a:t>
            </a:r>
          </a:p>
          <a:p>
            <a:r>
              <a:rPr lang="en-US" smtClean="0"/>
              <a:t>When complete and valid, can be transferred to Call Maintenance</a:t>
            </a:r>
          </a:p>
          <a:p>
            <a:endParaRPr lang="en-US" smtClean="0"/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Pending Calls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SSM-CM-095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Management Control</a:t>
            </a:r>
          </a:p>
        </p:txBody>
      </p:sp>
      <p:sp>
        <p:nvSpPr>
          <p:cNvPr id="2560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SSM-CM-100</a:t>
            </a:r>
          </a:p>
        </p:txBody>
      </p:sp>
      <p:pic>
        <p:nvPicPr>
          <p:cNvPr id="25604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057275"/>
            <a:ext cx="7037387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Management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SSM-CM-110</a:t>
            </a:r>
          </a:p>
        </p:txBody>
      </p:sp>
      <p:pic>
        <p:nvPicPr>
          <p:cNvPr id="26628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7713" y="1093851"/>
            <a:ext cx="7037387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3438" y="3832289"/>
            <a:ext cx="602615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5" descr="Region Captur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88" y="4560951"/>
            <a:ext cx="624840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391275" y="1666939"/>
            <a:ext cx="2384425" cy="9525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>
                <a:latin typeface="+mj-lt"/>
              </a:rPr>
              <a:t>These flags determine whether corresponding pop-ups display in Call Maintenance.</a:t>
            </a:r>
          </a:p>
        </p:txBody>
      </p:sp>
      <p:sp>
        <p:nvSpPr>
          <p:cNvPr id="26632" name="Right Brace 7"/>
          <p:cNvSpPr>
            <a:spLocks/>
          </p:cNvSpPr>
          <p:nvPr/>
        </p:nvSpPr>
        <p:spPr bwMode="auto">
          <a:xfrm>
            <a:off x="5829300" y="2160651"/>
            <a:ext cx="142875" cy="476250"/>
          </a:xfrm>
          <a:prstGeom prst="rightBrace">
            <a:avLst>
              <a:gd name="adj1" fmla="val 8333"/>
              <a:gd name="adj2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26633" name="Elbow Connector 9"/>
          <p:cNvCxnSpPr>
            <a:cxnSpLocks noChangeShapeType="1"/>
            <a:stCxn id="7" idx="1"/>
            <a:endCxn id="26632" idx="1"/>
          </p:cNvCxnSpPr>
          <p:nvPr/>
        </p:nvCxnSpPr>
        <p:spPr bwMode="auto">
          <a:xfrm rot="10800000" flipV="1">
            <a:off x="5972175" y="2143189"/>
            <a:ext cx="419100" cy="255587"/>
          </a:xfrm>
          <a:prstGeom prst="bentConnector3">
            <a:avLst>
              <a:gd name="adj1" fmla="val 47727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Assign Primary Engineer</a:t>
            </a:r>
          </a:p>
          <a:p>
            <a:pPr lvl="1"/>
            <a:r>
              <a:rPr lang="en-US" smtClean="0"/>
              <a:t>Yes indicates the primary engineer associated with an end user is normally assigned to new calls.</a:t>
            </a:r>
          </a:p>
          <a:p>
            <a:r>
              <a:rPr lang="en-US" smtClean="0"/>
              <a:t>Schedule New Calls</a:t>
            </a:r>
          </a:p>
          <a:p>
            <a:pPr lvl="1"/>
            <a:r>
              <a:rPr lang="en-US" smtClean="0"/>
              <a:t>Yes initiates a scheduling sequence so the most appropriate engineer can be selected during Call Maintenance.</a:t>
            </a:r>
          </a:p>
          <a:p>
            <a:endParaRPr lang="en-US" smtClean="0"/>
          </a:p>
        </p:txBody>
      </p:sp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Assigning Responsibility</a:t>
            </a:r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SSM-CM-120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Management Control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SSM-CM-130</a:t>
            </a:r>
          </a:p>
        </p:txBody>
      </p:sp>
      <p:pic>
        <p:nvPicPr>
          <p:cNvPr id="28676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149858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Kinds of Calls</a:t>
            </a:r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SSM-CM-140</a:t>
            </a:r>
          </a:p>
        </p:txBody>
      </p:sp>
      <p:grpSp>
        <p:nvGrpSpPr>
          <p:cNvPr id="29708" name="Group 7"/>
          <p:cNvGrpSpPr>
            <a:grpSpLocks/>
          </p:cNvGrpSpPr>
          <p:nvPr/>
        </p:nvGrpSpPr>
        <p:grpSpPr bwMode="auto">
          <a:xfrm>
            <a:off x="982663" y="1353312"/>
            <a:ext cx="2819400" cy="2130425"/>
            <a:chOff x="57" y="1095"/>
            <a:chExt cx="1776" cy="1342"/>
          </a:xfrm>
        </p:grpSpPr>
        <p:pic>
          <p:nvPicPr>
            <p:cNvPr id="29710" name="Picture 4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2" y="1095"/>
              <a:ext cx="1714" cy="129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57" y="1130"/>
              <a:ext cx="873" cy="20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17475" tIns="58738" rIns="117475" bIns="58738">
              <a:spAutoFit/>
            </a:bodyPr>
            <a:lstStyle/>
            <a:p>
              <a:pPr algn="ctr" defTabSz="1487488" eaLnBrk="0" hangingPunct="0">
                <a:buFont typeface="ZapfDingbats"/>
                <a:buNone/>
                <a:defRPr/>
              </a:pPr>
              <a:r>
                <a:rPr lang="en-US" sz="1300" dirty="0">
                  <a:solidFill>
                    <a:schemeClr val="tx2"/>
                  </a:solidFill>
                  <a:latin typeface="+mn-lt"/>
                </a:rPr>
                <a:t>Technical Call</a:t>
              </a:r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134" y="1364"/>
              <a:ext cx="1699" cy="10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17475" tIns="58738" rIns="117475" bIns="58738">
              <a:spAutoFit/>
            </a:bodyPr>
            <a:lstStyle/>
            <a:p>
              <a:pPr defTabSz="1487488" eaLnBrk="0" hangingPunct="0">
                <a:buFont typeface="ZapfDingbats"/>
                <a:buNone/>
                <a:tabLst>
                  <a:tab pos="1308100" algn="l"/>
                </a:tabLst>
                <a:defRPr/>
              </a:pPr>
              <a:r>
                <a:rPr lang="en-US" sz="1300" dirty="0">
                  <a:solidFill>
                    <a:schemeClr val="tx2"/>
                  </a:solidFill>
                  <a:latin typeface="+mn-lt"/>
                </a:rPr>
                <a:t>Unit is displaying a fault code</a:t>
              </a:r>
            </a:p>
            <a:p>
              <a:pPr defTabSz="1487488" eaLnBrk="0" hangingPunct="0">
                <a:buFont typeface="ZapfDingbats"/>
                <a:buNone/>
                <a:tabLst>
                  <a:tab pos="1308100" algn="l"/>
                </a:tabLst>
                <a:defRPr/>
              </a:pPr>
              <a:r>
                <a:rPr lang="en-US" sz="1300" dirty="0">
                  <a:solidFill>
                    <a:schemeClr val="tx2"/>
                  </a:solidFill>
                  <a:latin typeface="+mn-lt"/>
                </a:rPr>
                <a:t>Service repair required</a:t>
              </a:r>
            </a:p>
            <a:p>
              <a:pPr defTabSz="1487488" eaLnBrk="0" hangingPunct="0">
                <a:buFont typeface="ZapfDingbats"/>
                <a:buNone/>
                <a:tabLst>
                  <a:tab pos="1308100" algn="l"/>
                </a:tabLst>
                <a:defRPr/>
              </a:pPr>
              <a:endParaRPr lang="en-US" sz="1300" dirty="0">
                <a:solidFill>
                  <a:schemeClr val="tx2"/>
                </a:solidFill>
                <a:latin typeface="+mn-lt"/>
              </a:endParaRPr>
            </a:p>
            <a:p>
              <a:pPr algn="ctr" defTabSz="1487488" eaLnBrk="0" hangingPunct="0">
                <a:tabLst>
                  <a:tab pos="1308100" algn="l"/>
                </a:tabLst>
                <a:defRPr/>
              </a:pPr>
              <a:r>
                <a:rPr lang="en-US" sz="1600" dirty="0">
                  <a:solidFill>
                    <a:schemeClr val="tx2"/>
                  </a:solidFill>
                  <a:latin typeface="+mn-lt"/>
                </a:rPr>
                <a:t>Unscheduled </a:t>
              </a:r>
            </a:p>
            <a:p>
              <a:pPr algn="ctr" defTabSz="1487488" eaLnBrk="0" hangingPunct="0">
                <a:tabLst>
                  <a:tab pos="1308100" algn="l"/>
                </a:tabLst>
                <a:defRPr/>
              </a:pPr>
              <a:r>
                <a:rPr lang="en-US" sz="1600" dirty="0">
                  <a:solidFill>
                    <a:schemeClr val="tx2"/>
                  </a:solidFill>
                  <a:latin typeface="+mn-lt"/>
                </a:rPr>
                <a:t>Maintenance</a:t>
              </a:r>
            </a:p>
            <a:p>
              <a:pPr algn="ctr" defTabSz="1487488" eaLnBrk="0" hangingPunct="0">
                <a:tabLst>
                  <a:tab pos="1308100" algn="l"/>
                </a:tabLst>
                <a:defRPr/>
              </a:pPr>
              <a:r>
                <a:rPr lang="en-US" sz="1600" dirty="0">
                  <a:solidFill>
                    <a:schemeClr val="tx2"/>
                  </a:solidFill>
                  <a:latin typeface="+mn-lt"/>
                </a:rPr>
                <a:t>Inquiries</a:t>
              </a:r>
            </a:p>
            <a:p>
              <a:pPr algn="ctr" defTabSz="1487488" eaLnBrk="0" hangingPunct="0">
                <a:tabLst>
                  <a:tab pos="1308100" algn="l"/>
                </a:tabLst>
                <a:defRPr/>
              </a:pPr>
              <a:r>
                <a:rPr lang="en-US" sz="1600" dirty="0">
                  <a:solidFill>
                    <a:schemeClr val="tx2"/>
                  </a:solidFill>
                  <a:latin typeface="+mn-lt"/>
                </a:rPr>
                <a:t>Support questions</a:t>
              </a:r>
            </a:p>
          </p:txBody>
        </p:sp>
      </p:grp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6440170" y="3387916"/>
            <a:ext cx="0" cy="673100"/>
          </a:xfrm>
          <a:prstGeom prst="line">
            <a:avLst/>
          </a:prstGeom>
          <a:noFill/>
          <a:ln w="50800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>
              <a:latin typeface="+mn-lt"/>
            </a:endParaRPr>
          </a:p>
        </p:txBody>
      </p:sp>
      <p:grpSp>
        <p:nvGrpSpPr>
          <p:cNvPr id="29703" name="Group 14"/>
          <p:cNvGrpSpPr>
            <a:grpSpLocks/>
          </p:cNvGrpSpPr>
          <p:nvPr/>
        </p:nvGrpSpPr>
        <p:grpSpPr bwMode="auto">
          <a:xfrm>
            <a:off x="5029200" y="1353312"/>
            <a:ext cx="2834640" cy="2058987"/>
            <a:chOff x="1952" y="1119"/>
            <a:chExt cx="1732" cy="1297"/>
          </a:xfrm>
        </p:grpSpPr>
        <p:pic>
          <p:nvPicPr>
            <p:cNvPr id="29705" name="Picture 11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70" y="1119"/>
              <a:ext cx="1714" cy="129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2122" y="1154"/>
              <a:ext cx="537" cy="20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17475" tIns="58738" rIns="117475" bIns="58738">
              <a:spAutoFit/>
            </a:bodyPr>
            <a:lstStyle/>
            <a:p>
              <a:pPr algn="ctr" defTabSz="1487488" eaLnBrk="0" hangingPunct="0">
                <a:buFont typeface="ZapfDingbats"/>
                <a:buNone/>
                <a:defRPr/>
              </a:pPr>
              <a:r>
                <a:rPr lang="en-US" sz="1300">
                  <a:solidFill>
                    <a:schemeClr val="tx2"/>
                  </a:solidFill>
                  <a:latin typeface="+mn-lt"/>
                </a:rPr>
                <a:t>PM Call</a:t>
              </a:r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1952" y="1418"/>
              <a:ext cx="1708" cy="4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17475" tIns="58738" rIns="117475" bIns="58738">
              <a:spAutoFit/>
            </a:bodyPr>
            <a:lstStyle/>
            <a:p>
              <a:pPr algn="ctr" defTabSz="1487488" eaLnBrk="0" hangingPunct="0">
                <a:buFont typeface="ZapfDingbats"/>
                <a:buNone/>
                <a:tabLst>
                  <a:tab pos="1308100" algn="l"/>
                </a:tabLst>
                <a:defRPr/>
              </a:pPr>
              <a:r>
                <a:rPr lang="en-US" sz="1300" dirty="0">
                  <a:solidFill>
                    <a:schemeClr val="tx2"/>
                  </a:solidFill>
                  <a:latin typeface="+mn-lt"/>
                </a:rPr>
                <a:t>Service interval is every </a:t>
              </a:r>
            </a:p>
            <a:p>
              <a:pPr algn="ctr" defTabSz="1487488" eaLnBrk="0" hangingPunct="0">
                <a:buFont typeface="ZapfDingbats"/>
                <a:buNone/>
                <a:tabLst>
                  <a:tab pos="1308100" algn="l"/>
                </a:tabLst>
                <a:defRPr/>
              </a:pPr>
              <a:r>
                <a:rPr lang="en-US" sz="1300" dirty="0">
                  <a:solidFill>
                    <a:schemeClr val="tx2"/>
                  </a:solidFill>
                  <a:latin typeface="+mn-lt"/>
                </a:rPr>
                <a:t>6 months</a:t>
              </a:r>
            </a:p>
            <a:p>
              <a:pPr algn="ctr" defTabSz="1487488" eaLnBrk="0" hangingPunct="0">
                <a:buFont typeface="ZapfDingbats"/>
                <a:buNone/>
                <a:tabLst>
                  <a:tab pos="1308100" algn="l"/>
                </a:tabLst>
                <a:defRPr/>
              </a:pPr>
              <a:r>
                <a:rPr lang="en-US" sz="1300" dirty="0">
                  <a:solidFill>
                    <a:schemeClr val="tx2"/>
                  </a:solidFill>
                  <a:latin typeface="+mn-lt"/>
                </a:rPr>
                <a:t>Covered on a service contract</a:t>
              </a:r>
            </a:p>
          </p:txBody>
        </p:sp>
      </p:grp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4992624" y="3894328"/>
            <a:ext cx="3473709" cy="19364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174625" indent="-174625" eaLnBrk="0" hangingPunct="0">
              <a:buFontTx/>
              <a:buChar char="•"/>
              <a:tabLst>
                <a:tab pos="174625" algn="l"/>
              </a:tabLst>
              <a:defRPr/>
            </a:pPr>
            <a:r>
              <a:rPr lang="en-US" sz="2000" b="0" dirty="0">
                <a:solidFill>
                  <a:schemeClr val="tx2"/>
                </a:solidFill>
                <a:latin typeface="+mn-lt"/>
              </a:rPr>
              <a:t>Scheduled maintenance</a:t>
            </a:r>
          </a:p>
          <a:p>
            <a:pPr marL="174625" indent="-174625" eaLnBrk="0" hangingPunct="0">
              <a:buFontTx/>
              <a:buChar char="•"/>
              <a:tabLst>
                <a:tab pos="174625" algn="l"/>
              </a:tabLst>
              <a:defRPr/>
            </a:pPr>
            <a:r>
              <a:rPr lang="en-US" sz="2000" b="0" dirty="0">
                <a:solidFill>
                  <a:schemeClr val="tx2"/>
                </a:solidFill>
                <a:latin typeface="+mn-lt"/>
              </a:rPr>
              <a:t>Visits based on </a:t>
            </a:r>
            <a:br>
              <a:rPr lang="en-US" sz="2000" b="0" dirty="0">
                <a:solidFill>
                  <a:schemeClr val="tx2"/>
                </a:solidFill>
                <a:latin typeface="+mn-lt"/>
              </a:rPr>
            </a:br>
            <a:r>
              <a:rPr lang="en-US" sz="2000" b="0" dirty="0">
                <a:solidFill>
                  <a:schemeClr val="tx2"/>
                </a:solidFill>
                <a:latin typeface="+mn-lt"/>
              </a:rPr>
              <a:t>contractual agreement</a:t>
            </a:r>
          </a:p>
          <a:p>
            <a:pPr marL="174625" indent="-174625" eaLnBrk="0" hangingPunct="0">
              <a:buFontTx/>
              <a:buChar char="•"/>
              <a:tabLst>
                <a:tab pos="174625" algn="l"/>
              </a:tabLst>
              <a:defRPr/>
            </a:pPr>
            <a:r>
              <a:rPr lang="en-US" sz="2000" b="0" dirty="0">
                <a:solidFill>
                  <a:schemeClr val="tx2"/>
                </a:solidFill>
                <a:latin typeface="+mn-lt"/>
              </a:rPr>
              <a:t>Automatic call </a:t>
            </a:r>
            <a:br>
              <a:rPr lang="en-US" sz="2000" b="0" dirty="0">
                <a:solidFill>
                  <a:schemeClr val="tx2"/>
                </a:solidFill>
                <a:latin typeface="+mn-lt"/>
              </a:rPr>
            </a:br>
            <a:r>
              <a:rPr lang="en-US" sz="2000" b="0" dirty="0">
                <a:solidFill>
                  <a:schemeClr val="tx2"/>
                </a:solidFill>
                <a:latin typeface="+mn-lt"/>
              </a:rPr>
              <a:t>generation based </a:t>
            </a:r>
            <a:br>
              <a:rPr lang="en-US" sz="2000" b="0" dirty="0">
                <a:solidFill>
                  <a:schemeClr val="tx2"/>
                </a:solidFill>
                <a:latin typeface="+mn-lt"/>
              </a:rPr>
            </a:br>
            <a:r>
              <a:rPr lang="en-US" sz="2000" b="0" dirty="0">
                <a:solidFill>
                  <a:schemeClr val="tx2"/>
                </a:solidFill>
                <a:latin typeface="+mn-lt"/>
              </a:rPr>
              <a:t>on scheduled visits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Kinds of Calls</a:t>
            </a:r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SSM-CM-150</a:t>
            </a:r>
          </a:p>
        </p:txBody>
      </p:sp>
      <p:grpSp>
        <p:nvGrpSpPr>
          <p:cNvPr id="30724" name="Group 9"/>
          <p:cNvGrpSpPr>
            <a:grpSpLocks/>
          </p:cNvGrpSpPr>
          <p:nvPr/>
        </p:nvGrpSpPr>
        <p:grpSpPr bwMode="auto">
          <a:xfrm>
            <a:off x="5040313" y="1324801"/>
            <a:ext cx="3095625" cy="3706812"/>
            <a:chOff x="481" y="1111"/>
            <a:chExt cx="1950" cy="2335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1452" y="2345"/>
              <a:ext cx="0" cy="424"/>
            </a:xfrm>
            <a:prstGeom prst="line">
              <a:avLst/>
            </a:prstGeom>
            <a:noFill/>
            <a:ln w="50800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grpSp>
          <p:nvGrpSpPr>
            <p:cNvPr id="30733" name="Group 7"/>
            <p:cNvGrpSpPr>
              <a:grpSpLocks/>
            </p:cNvGrpSpPr>
            <p:nvPr/>
          </p:nvGrpSpPr>
          <p:grpSpPr bwMode="auto">
            <a:xfrm>
              <a:off x="587" y="1111"/>
              <a:ext cx="1814" cy="1297"/>
              <a:chOff x="587" y="1111"/>
              <a:chExt cx="1814" cy="1297"/>
            </a:xfrm>
          </p:grpSpPr>
          <p:pic>
            <p:nvPicPr>
              <p:cNvPr id="30735" name="Picture 4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642" y="1111"/>
                <a:ext cx="1714" cy="129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9" name="Rectangle 5"/>
              <p:cNvSpPr>
                <a:spLocks noChangeArrowheads="1"/>
              </p:cNvSpPr>
              <p:nvPr/>
            </p:nvSpPr>
            <p:spPr bwMode="auto">
              <a:xfrm>
                <a:off x="587" y="1146"/>
                <a:ext cx="916" cy="20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117475" tIns="58738" rIns="117475" bIns="58738">
                <a:spAutoFit/>
              </a:bodyPr>
              <a:lstStyle/>
              <a:p>
                <a:pPr algn="ctr" defTabSz="1487488" eaLnBrk="0" hangingPunct="0">
                  <a:buFont typeface="ZapfDingbats"/>
                  <a:buNone/>
                  <a:defRPr/>
                </a:pPr>
                <a:r>
                  <a:rPr lang="en-US" sz="1300" dirty="0">
                    <a:solidFill>
                      <a:schemeClr val="tx2"/>
                    </a:solidFill>
                    <a:latin typeface="+mj-lt"/>
                  </a:rPr>
                  <a:t>Corrective Call</a:t>
                </a:r>
              </a:p>
            </p:txBody>
          </p:sp>
          <p:sp>
            <p:nvSpPr>
              <p:cNvPr id="10" name="Rectangle 6"/>
              <p:cNvSpPr>
                <a:spLocks noChangeArrowheads="1"/>
              </p:cNvSpPr>
              <p:nvPr/>
            </p:nvSpPr>
            <p:spPr bwMode="auto">
              <a:xfrm>
                <a:off x="660" y="1410"/>
                <a:ext cx="1741" cy="45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117475" tIns="58738" rIns="117475" bIns="58738">
                <a:spAutoFit/>
              </a:bodyPr>
              <a:lstStyle/>
              <a:p>
                <a:pPr defTabSz="1487488" eaLnBrk="0" hangingPunct="0">
                  <a:buFont typeface="ZapfDingbats"/>
                  <a:buNone/>
                  <a:tabLst>
                    <a:tab pos="1308100" algn="l"/>
                  </a:tabLst>
                  <a:defRPr/>
                </a:pPr>
                <a:r>
                  <a:rPr lang="en-US" sz="1300" dirty="0">
                    <a:solidFill>
                      <a:schemeClr val="tx2"/>
                    </a:solidFill>
                    <a:latin typeface="+mj-lt"/>
                  </a:rPr>
                  <a:t>A lot or batch of critical </a:t>
                </a:r>
                <a:br>
                  <a:rPr lang="en-US" sz="1300" dirty="0">
                    <a:solidFill>
                      <a:schemeClr val="tx2"/>
                    </a:solidFill>
                    <a:latin typeface="+mj-lt"/>
                  </a:rPr>
                </a:br>
                <a:r>
                  <a:rPr lang="en-US" sz="1300" dirty="0">
                    <a:solidFill>
                      <a:schemeClr val="tx2"/>
                    </a:solidFill>
                    <a:latin typeface="+mj-lt"/>
                  </a:rPr>
                  <a:t>components/assemblies is </a:t>
                </a:r>
              </a:p>
              <a:p>
                <a:pPr defTabSz="1487488" eaLnBrk="0" hangingPunct="0">
                  <a:buFont typeface="ZapfDingbats"/>
                  <a:buNone/>
                  <a:tabLst>
                    <a:tab pos="1308100" algn="l"/>
                  </a:tabLst>
                  <a:defRPr/>
                </a:pPr>
                <a:r>
                  <a:rPr lang="en-US" sz="1300" dirty="0">
                    <a:solidFill>
                      <a:schemeClr val="tx2"/>
                    </a:solidFill>
                    <a:latin typeface="+mj-lt"/>
                  </a:rPr>
                  <a:t>determined to be substandard</a:t>
                </a:r>
              </a:p>
            </p:txBody>
          </p:sp>
        </p:grp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481" y="2808"/>
              <a:ext cx="1950" cy="6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marL="174625" indent="-174625" eaLnBrk="0" hangingPunct="0">
                <a:buFontTx/>
                <a:buChar char="•"/>
                <a:tabLst>
                  <a:tab pos="174625" algn="l"/>
                </a:tabLst>
                <a:defRPr/>
              </a:pPr>
              <a:r>
                <a:rPr lang="en-US" sz="2000" b="0" dirty="0">
                  <a:solidFill>
                    <a:schemeClr val="tx2"/>
                  </a:solidFill>
                  <a:latin typeface="+mn-lt"/>
                </a:rPr>
                <a:t>Automatically generated</a:t>
              </a:r>
              <a:br>
                <a:rPr lang="en-US" sz="2000" b="0" dirty="0">
                  <a:solidFill>
                    <a:schemeClr val="tx2"/>
                  </a:solidFill>
                  <a:latin typeface="+mn-lt"/>
                </a:rPr>
              </a:br>
              <a:r>
                <a:rPr lang="en-US" sz="2000" b="0" dirty="0">
                  <a:solidFill>
                    <a:schemeClr val="tx2"/>
                  </a:solidFill>
                  <a:latin typeface="+mn-lt"/>
                </a:rPr>
                <a:t>from installed base </a:t>
              </a:r>
              <a:br>
                <a:rPr lang="en-US" sz="2000" b="0" dirty="0">
                  <a:solidFill>
                    <a:schemeClr val="tx2"/>
                  </a:solidFill>
                  <a:latin typeface="+mn-lt"/>
                </a:rPr>
              </a:br>
              <a:r>
                <a:rPr lang="en-US" sz="2000" b="0" dirty="0">
                  <a:solidFill>
                    <a:schemeClr val="tx2"/>
                  </a:solidFill>
                  <a:latin typeface="+mn-lt"/>
                </a:rPr>
                <a:t>criteria</a:t>
              </a:r>
            </a:p>
          </p:txBody>
        </p:sp>
      </p:grpSp>
      <p:grpSp>
        <p:nvGrpSpPr>
          <p:cNvPr id="30725" name="Group 23"/>
          <p:cNvGrpSpPr>
            <a:grpSpLocks/>
          </p:cNvGrpSpPr>
          <p:nvPr/>
        </p:nvGrpSpPr>
        <p:grpSpPr bwMode="auto">
          <a:xfrm>
            <a:off x="982663" y="1323213"/>
            <a:ext cx="3175000" cy="4625975"/>
            <a:chOff x="925513" y="1762125"/>
            <a:chExt cx="3175614" cy="4625653"/>
          </a:xfrm>
        </p:grpSpPr>
        <p:sp>
          <p:nvSpPr>
            <p:cNvPr id="18" name="Line 16"/>
            <p:cNvSpPr>
              <a:spLocks noChangeShapeType="1"/>
            </p:cNvSpPr>
            <p:nvPr/>
          </p:nvSpPr>
          <p:spPr bwMode="auto">
            <a:xfrm>
              <a:off x="2324370" y="3716202"/>
              <a:ext cx="0" cy="673053"/>
            </a:xfrm>
            <a:prstGeom prst="line">
              <a:avLst/>
            </a:prstGeom>
            <a:noFill/>
            <a:ln w="50800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+mn-lt"/>
              </a:endParaRPr>
            </a:p>
          </p:txBody>
        </p:sp>
        <p:grpSp>
          <p:nvGrpSpPr>
            <p:cNvPr id="30727" name="Group 20"/>
            <p:cNvGrpSpPr>
              <a:grpSpLocks/>
            </p:cNvGrpSpPr>
            <p:nvPr/>
          </p:nvGrpSpPr>
          <p:grpSpPr bwMode="auto">
            <a:xfrm>
              <a:off x="981075" y="1762125"/>
              <a:ext cx="2720975" cy="2058988"/>
              <a:chOff x="3837" y="1101"/>
              <a:chExt cx="1714" cy="1297"/>
            </a:xfrm>
          </p:grpSpPr>
          <p:pic>
            <p:nvPicPr>
              <p:cNvPr id="30729" name="Picture 17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3837" y="1101"/>
                <a:ext cx="1714" cy="129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21" name="Rectangle 18"/>
              <p:cNvSpPr>
                <a:spLocks noChangeArrowheads="1"/>
              </p:cNvSpPr>
              <p:nvPr/>
            </p:nvSpPr>
            <p:spPr bwMode="auto">
              <a:xfrm>
                <a:off x="3931" y="1136"/>
                <a:ext cx="716" cy="20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117475" tIns="58738" rIns="117475" bIns="58738">
                <a:spAutoFit/>
              </a:bodyPr>
              <a:lstStyle/>
              <a:p>
                <a:pPr algn="ctr" defTabSz="1487488" eaLnBrk="0" hangingPunct="0">
                  <a:buFont typeface="ZapfDingbats"/>
                  <a:buNone/>
                  <a:defRPr/>
                </a:pPr>
                <a:r>
                  <a:rPr lang="en-US" sz="1300">
                    <a:solidFill>
                      <a:schemeClr val="tx2"/>
                    </a:solidFill>
                    <a:latin typeface="+mn-lt"/>
                  </a:rPr>
                  <a:t>Install Call</a:t>
                </a:r>
              </a:p>
            </p:txBody>
          </p:sp>
          <p:sp>
            <p:nvSpPr>
              <p:cNvPr id="22" name="Rectangle 19"/>
              <p:cNvSpPr>
                <a:spLocks noChangeArrowheads="1"/>
              </p:cNvSpPr>
              <p:nvPr/>
            </p:nvSpPr>
            <p:spPr bwMode="auto">
              <a:xfrm>
                <a:off x="3879" y="1400"/>
                <a:ext cx="1622" cy="45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117475" tIns="58738" rIns="117475" bIns="58738">
                <a:spAutoFit/>
              </a:bodyPr>
              <a:lstStyle/>
              <a:p>
                <a:pPr defTabSz="1487488" eaLnBrk="0" hangingPunct="0">
                  <a:buFont typeface="ZapfDingbats"/>
                  <a:buNone/>
                  <a:tabLst>
                    <a:tab pos="1308100" algn="l"/>
                  </a:tabLst>
                  <a:defRPr/>
                </a:pPr>
                <a:r>
                  <a:rPr lang="en-US" sz="1300" dirty="0">
                    <a:solidFill>
                      <a:schemeClr val="tx2"/>
                    </a:solidFill>
                    <a:latin typeface="+mn-lt"/>
                  </a:rPr>
                  <a:t>Whatever industry</a:t>
                </a:r>
              </a:p>
              <a:p>
                <a:pPr defTabSz="1487488" eaLnBrk="0" hangingPunct="0">
                  <a:buFont typeface="ZapfDingbats"/>
                  <a:buNone/>
                  <a:tabLst>
                    <a:tab pos="1308100" algn="l"/>
                  </a:tabLst>
                  <a:defRPr/>
                </a:pPr>
                <a:r>
                  <a:rPr lang="en-US" sz="1300" dirty="0">
                    <a:solidFill>
                      <a:schemeClr val="tx2"/>
                    </a:solidFill>
                    <a:latin typeface="+mn-lt"/>
                  </a:rPr>
                  <a:t>7-11-XX Begin assembly of </a:t>
                </a:r>
              </a:p>
              <a:p>
                <a:pPr defTabSz="1487488" eaLnBrk="0" hangingPunct="0">
                  <a:buFont typeface="ZapfDingbats"/>
                  <a:buNone/>
                  <a:tabLst>
                    <a:tab pos="1308100" algn="l"/>
                  </a:tabLst>
                  <a:defRPr/>
                </a:pPr>
                <a:r>
                  <a:rPr lang="en-US" sz="1300" dirty="0">
                    <a:solidFill>
                      <a:schemeClr val="tx2"/>
                    </a:solidFill>
                    <a:latin typeface="+mn-lt"/>
                  </a:rPr>
                  <a:t>telecommunications system</a:t>
                </a:r>
              </a:p>
            </p:txBody>
          </p:sp>
        </p:grp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925513" y="4451163"/>
              <a:ext cx="3175614" cy="193661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marL="174625" indent="-174625" eaLnBrk="0" hangingPunct="0">
                <a:buFontTx/>
                <a:buChar char="•"/>
                <a:tabLst>
                  <a:tab pos="174625" algn="l"/>
                </a:tabLst>
                <a:defRPr/>
              </a:pPr>
              <a:r>
                <a:rPr lang="en-US" sz="2000" b="0" dirty="0">
                  <a:solidFill>
                    <a:schemeClr val="tx2"/>
                  </a:solidFill>
                  <a:latin typeface="+mn-lt"/>
                </a:rPr>
                <a:t>Scheduled installation</a:t>
              </a:r>
              <a:br>
                <a:rPr lang="en-US" sz="2000" b="0" dirty="0">
                  <a:solidFill>
                    <a:schemeClr val="tx2"/>
                  </a:solidFill>
                  <a:latin typeface="+mn-lt"/>
                </a:rPr>
              </a:br>
              <a:r>
                <a:rPr lang="en-US" sz="2000" b="0" dirty="0">
                  <a:solidFill>
                    <a:schemeClr val="tx2"/>
                  </a:solidFill>
                  <a:latin typeface="+mn-lt"/>
                </a:rPr>
                <a:t>of new equipment</a:t>
              </a:r>
            </a:p>
            <a:p>
              <a:pPr marL="174625" indent="-174625" eaLnBrk="0" hangingPunct="0">
                <a:buFontTx/>
                <a:buChar char="•"/>
                <a:tabLst>
                  <a:tab pos="174625" algn="l"/>
                </a:tabLst>
                <a:defRPr/>
              </a:pPr>
              <a:r>
                <a:rPr lang="en-US" sz="2000" b="0" dirty="0">
                  <a:solidFill>
                    <a:schemeClr val="tx2"/>
                  </a:solidFill>
                  <a:latin typeface="+mn-lt"/>
                </a:rPr>
                <a:t>Generated automatically</a:t>
              </a:r>
            </a:p>
            <a:p>
              <a:pPr marL="174625" indent="-174625" eaLnBrk="0" hangingPunct="0">
                <a:tabLst>
                  <a:tab pos="174625" algn="l"/>
                </a:tabLst>
                <a:defRPr/>
              </a:pPr>
              <a:r>
                <a:rPr lang="en-US" sz="2000" b="0" dirty="0">
                  <a:solidFill>
                    <a:schemeClr val="tx2"/>
                  </a:solidFill>
                  <a:latin typeface="+mn-lt"/>
                </a:rPr>
                <a:t>  As part of the sales</a:t>
              </a:r>
            </a:p>
            <a:p>
              <a:pPr marL="174625" indent="-174625" eaLnBrk="0" hangingPunct="0">
                <a:tabLst>
                  <a:tab pos="174625" algn="l"/>
                </a:tabLst>
                <a:defRPr/>
              </a:pPr>
              <a:r>
                <a:rPr lang="en-US" sz="2000" b="0" dirty="0">
                  <a:solidFill>
                    <a:schemeClr val="tx2"/>
                  </a:solidFill>
                  <a:latin typeface="+mn-lt"/>
                </a:rPr>
                <a:t>  order’s Invoice Post and</a:t>
              </a:r>
            </a:p>
            <a:p>
              <a:pPr marL="174625" indent="-174625" eaLnBrk="0" hangingPunct="0">
                <a:tabLst>
                  <a:tab pos="174625" algn="l"/>
                </a:tabLst>
                <a:defRPr/>
              </a:pPr>
              <a:r>
                <a:rPr lang="en-US" sz="2000" b="0" dirty="0">
                  <a:solidFill>
                    <a:schemeClr val="tx2"/>
                  </a:solidFill>
                  <a:latin typeface="+mn-lt"/>
                </a:rPr>
                <a:t>  Print (7.13.4)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1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2174748"/>
            <a:ext cx="6146800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Some types of calls, such as those generated from contract PM schedules, should receive similar call attributes</a:t>
            </a:r>
            <a:endParaRPr lang="en-US" sz="2000" dirty="0" smtClean="0"/>
          </a:p>
        </p:txBody>
      </p:sp>
      <p:sp>
        <p:nvSpPr>
          <p:cNvPr id="317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Default Call Definitions</a:t>
            </a:r>
            <a:endParaRPr lang="en-US" smtClean="0"/>
          </a:p>
        </p:txBody>
      </p:sp>
      <p:sp>
        <p:nvSpPr>
          <p:cNvPr id="3174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SSM-CM-160</a:t>
            </a:r>
            <a:endParaRPr lang="en-US" smtClean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84150" y="1809623"/>
            <a:ext cx="1082675" cy="13827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000" b="0">
                <a:solidFill>
                  <a:schemeClr val="tx2"/>
                </a:solidFill>
                <a:latin typeface="+mj-lt"/>
              </a:rPr>
              <a:t>Contract 101</a:t>
            </a: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269875" y="2189036"/>
            <a:ext cx="736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j-lt"/>
            </a:endParaRP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282575" y="2341436"/>
            <a:ext cx="736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j-lt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295275" y="2493836"/>
            <a:ext cx="736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j-lt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257175" y="2549398"/>
            <a:ext cx="936625" cy="6302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buFont typeface="ZapfDingbats"/>
              <a:buNone/>
              <a:defRPr/>
            </a:pPr>
            <a:r>
              <a:rPr lang="en-US" sz="900" b="0">
                <a:solidFill>
                  <a:schemeClr val="tx2"/>
                </a:solidFill>
                <a:latin typeface="+mj-lt"/>
              </a:rPr>
              <a:t>PM Schedule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900" b="0">
                <a:solidFill>
                  <a:schemeClr val="tx2"/>
                </a:solidFill>
                <a:latin typeface="+mj-lt"/>
              </a:rPr>
              <a:t>01-17-97 CA107</a:t>
            </a:r>
            <a:br>
              <a:rPr lang="en-US" sz="900" b="0">
                <a:solidFill>
                  <a:schemeClr val="tx2"/>
                </a:solidFill>
                <a:latin typeface="+mj-lt"/>
              </a:rPr>
            </a:br>
            <a:r>
              <a:rPr lang="en-US" sz="900" b="0">
                <a:solidFill>
                  <a:schemeClr val="tx2"/>
                </a:solidFill>
                <a:latin typeface="+mj-lt"/>
              </a:rPr>
              <a:t>03-18-97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900" b="0">
                <a:solidFill>
                  <a:schemeClr val="tx2"/>
                </a:solidFill>
                <a:latin typeface="+mj-lt"/>
              </a:rPr>
              <a:t>05-21-97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84150" y="3233611"/>
            <a:ext cx="1082675" cy="13827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000" b="0">
                <a:solidFill>
                  <a:schemeClr val="tx2"/>
                </a:solidFill>
                <a:latin typeface="+mj-lt"/>
              </a:rPr>
              <a:t>Contract 129</a:t>
            </a: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269875" y="3613023"/>
            <a:ext cx="736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j-lt"/>
            </a:endParaRPr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>
            <a:off x="282575" y="3765423"/>
            <a:ext cx="736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j-lt"/>
            </a:endParaRP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295275" y="3917823"/>
            <a:ext cx="736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j-lt"/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257175" y="3973386"/>
            <a:ext cx="923925" cy="6302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buFont typeface="ZapfDingbats"/>
              <a:buNone/>
              <a:defRPr/>
            </a:pPr>
            <a:r>
              <a:rPr lang="en-US" sz="900" b="0">
                <a:solidFill>
                  <a:schemeClr val="tx2"/>
                </a:solidFill>
                <a:latin typeface="+mj-lt"/>
              </a:rPr>
              <a:t>PM Schedule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900" b="0">
                <a:solidFill>
                  <a:schemeClr val="tx2"/>
                </a:solidFill>
                <a:latin typeface="+mj-lt"/>
              </a:rPr>
              <a:t>01-15-97 CA129</a:t>
            </a:r>
            <a:br>
              <a:rPr lang="en-US" sz="900" b="0">
                <a:solidFill>
                  <a:schemeClr val="tx2"/>
                </a:solidFill>
                <a:latin typeface="+mj-lt"/>
              </a:rPr>
            </a:br>
            <a:r>
              <a:rPr lang="en-US" sz="900" b="0">
                <a:solidFill>
                  <a:schemeClr val="tx2"/>
                </a:solidFill>
                <a:latin typeface="+mj-lt"/>
              </a:rPr>
              <a:t>07-21-97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900" b="0">
                <a:solidFill>
                  <a:schemeClr val="tx2"/>
                </a:solidFill>
                <a:latin typeface="+mj-lt"/>
              </a:rPr>
              <a:t>12-18-97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184150" y="4662361"/>
            <a:ext cx="1082675" cy="13827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000" b="0">
                <a:solidFill>
                  <a:schemeClr val="tx2"/>
                </a:solidFill>
                <a:latin typeface="+mj-lt"/>
              </a:rPr>
              <a:t>Contract 237</a:t>
            </a: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269875" y="5041773"/>
            <a:ext cx="736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j-lt"/>
            </a:endParaRPr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282575" y="5194173"/>
            <a:ext cx="736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j-lt"/>
            </a:endParaRPr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>
            <a:off x="295275" y="5346573"/>
            <a:ext cx="736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j-lt"/>
            </a:endParaRP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246063" y="5402136"/>
            <a:ext cx="958850" cy="6302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buFont typeface="ZapfDingbats"/>
              <a:buNone/>
              <a:defRPr/>
            </a:pPr>
            <a:r>
              <a:rPr lang="en-US" sz="900" b="0">
                <a:solidFill>
                  <a:schemeClr val="tx2"/>
                </a:solidFill>
                <a:latin typeface="+mj-lt"/>
              </a:rPr>
              <a:t>PM Schedule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900" b="0">
                <a:solidFill>
                  <a:schemeClr val="tx2"/>
                </a:solidFill>
                <a:latin typeface="+mj-lt"/>
              </a:rPr>
              <a:t>03-15-97 CA231</a:t>
            </a:r>
            <a:br>
              <a:rPr lang="en-US" sz="900" b="0">
                <a:solidFill>
                  <a:schemeClr val="tx2"/>
                </a:solidFill>
                <a:latin typeface="+mj-lt"/>
              </a:rPr>
            </a:br>
            <a:r>
              <a:rPr lang="en-US" sz="900" b="0">
                <a:solidFill>
                  <a:schemeClr val="tx2"/>
                </a:solidFill>
                <a:latin typeface="+mj-lt"/>
              </a:rPr>
              <a:t>06-15-97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900" b="0">
                <a:solidFill>
                  <a:schemeClr val="tx2"/>
                </a:solidFill>
                <a:latin typeface="+mj-lt"/>
              </a:rPr>
              <a:t>09-15-97</a:t>
            </a:r>
          </a:p>
        </p:txBody>
      </p:sp>
      <p:sp>
        <p:nvSpPr>
          <p:cNvPr id="21" name="AutoShape 31"/>
          <p:cNvSpPr>
            <a:spLocks noChangeArrowheads="1"/>
          </p:cNvSpPr>
          <p:nvPr/>
        </p:nvSpPr>
        <p:spPr bwMode="auto">
          <a:xfrm>
            <a:off x="1323975" y="3330448"/>
            <a:ext cx="411163" cy="276225"/>
          </a:xfrm>
          <a:prstGeom prst="rightArrow">
            <a:avLst>
              <a:gd name="adj1" fmla="val 50000"/>
              <a:gd name="adj2" fmla="val 74432"/>
            </a:avLst>
          </a:prstGeom>
          <a:solidFill>
            <a:srgbClr val="6287C6"/>
          </a:solidFill>
          <a:ln w="12700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j-lt"/>
            </a:endParaRPr>
          </a:p>
        </p:txBody>
      </p:sp>
      <p:grpSp>
        <p:nvGrpSpPr>
          <p:cNvPr id="31766" name="Group 22"/>
          <p:cNvGrpSpPr>
            <a:grpSpLocks/>
          </p:cNvGrpSpPr>
          <p:nvPr/>
        </p:nvGrpSpPr>
        <p:grpSpPr bwMode="auto">
          <a:xfrm>
            <a:off x="7899400" y="2238248"/>
            <a:ext cx="946150" cy="774700"/>
            <a:chOff x="4976" y="1720"/>
            <a:chExt cx="596" cy="488"/>
          </a:xfrm>
        </p:grpSpPr>
        <p:pic>
          <p:nvPicPr>
            <p:cNvPr id="31776" name="Picture 19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984" y="1720"/>
              <a:ext cx="588" cy="4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25" name="Rectangle 20"/>
            <p:cNvSpPr>
              <a:spLocks noChangeArrowheads="1"/>
            </p:cNvSpPr>
            <p:nvPr/>
          </p:nvSpPr>
          <p:spPr bwMode="auto">
            <a:xfrm>
              <a:off x="4976" y="1722"/>
              <a:ext cx="288" cy="1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39688" tIns="20638" rIns="39688" bIns="20638">
              <a:spAutoFit/>
            </a:bodyPr>
            <a:lstStyle/>
            <a:p>
              <a:pPr algn="ctr" defTabSz="176213" eaLnBrk="0" hangingPunct="0">
                <a:buFont typeface="ZapfDingbats"/>
                <a:buNone/>
                <a:defRPr/>
              </a:pPr>
              <a:r>
                <a:rPr lang="en-US" sz="900">
                  <a:solidFill>
                    <a:schemeClr val="tx2"/>
                  </a:solidFill>
                  <a:latin typeface="+mj-lt"/>
                </a:rPr>
                <a:t>CA107</a:t>
              </a:r>
            </a:p>
          </p:txBody>
        </p:sp>
        <p:sp>
          <p:nvSpPr>
            <p:cNvPr id="26" name="Rectangle 21"/>
            <p:cNvSpPr>
              <a:spLocks noChangeArrowheads="1"/>
            </p:cNvSpPr>
            <p:nvPr/>
          </p:nvSpPr>
          <p:spPr bwMode="auto">
            <a:xfrm>
              <a:off x="4999" y="1834"/>
              <a:ext cx="554" cy="1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</p:grpSp>
      <p:grpSp>
        <p:nvGrpSpPr>
          <p:cNvPr id="31767" name="Group 26"/>
          <p:cNvGrpSpPr>
            <a:grpSpLocks/>
          </p:cNvGrpSpPr>
          <p:nvPr/>
        </p:nvGrpSpPr>
        <p:grpSpPr bwMode="auto">
          <a:xfrm>
            <a:off x="7899400" y="3216148"/>
            <a:ext cx="946150" cy="781050"/>
            <a:chOff x="4976" y="2336"/>
            <a:chExt cx="596" cy="492"/>
          </a:xfrm>
        </p:grpSpPr>
        <p:pic>
          <p:nvPicPr>
            <p:cNvPr id="31773" name="Picture 2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984" y="2340"/>
              <a:ext cx="588" cy="4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29" name="Rectangle 24"/>
            <p:cNvSpPr>
              <a:spLocks noChangeArrowheads="1"/>
            </p:cNvSpPr>
            <p:nvPr/>
          </p:nvSpPr>
          <p:spPr bwMode="auto">
            <a:xfrm>
              <a:off x="4976" y="2336"/>
              <a:ext cx="288" cy="1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39688" tIns="20638" rIns="39688" bIns="20638">
              <a:spAutoFit/>
            </a:bodyPr>
            <a:lstStyle/>
            <a:p>
              <a:pPr algn="ctr" defTabSz="176213" eaLnBrk="0" hangingPunct="0">
                <a:buFont typeface="ZapfDingbats"/>
                <a:buNone/>
                <a:defRPr/>
              </a:pPr>
              <a:r>
                <a:rPr lang="en-US" sz="900" dirty="0">
                  <a:solidFill>
                    <a:schemeClr val="tx2"/>
                  </a:solidFill>
                  <a:latin typeface="+mj-lt"/>
                </a:rPr>
                <a:t>CA129</a:t>
              </a:r>
            </a:p>
          </p:txBody>
        </p:sp>
        <p:sp>
          <p:nvSpPr>
            <p:cNvPr id="30" name="Rectangle 25"/>
            <p:cNvSpPr>
              <a:spLocks noChangeArrowheads="1"/>
            </p:cNvSpPr>
            <p:nvPr/>
          </p:nvSpPr>
          <p:spPr bwMode="auto">
            <a:xfrm>
              <a:off x="4999" y="2454"/>
              <a:ext cx="554" cy="1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</p:grpSp>
      <p:grpSp>
        <p:nvGrpSpPr>
          <p:cNvPr id="31768" name="Group 30"/>
          <p:cNvGrpSpPr>
            <a:grpSpLocks/>
          </p:cNvGrpSpPr>
          <p:nvPr/>
        </p:nvGrpSpPr>
        <p:grpSpPr bwMode="auto">
          <a:xfrm>
            <a:off x="7908925" y="4179761"/>
            <a:ext cx="936625" cy="781050"/>
            <a:chOff x="4982" y="2943"/>
            <a:chExt cx="590" cy="492"/>
          </a:xfrm>
        </p:grpSpPr>
        <p:pic>
          <p:nvPicPr>
            <p:cNvPr id="31770" name="Picture 27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984" y="2947"/>
              <a:ext cx="588" cy="4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33" name="Rectangle 28"/>
            <p:cNvSpPr>
              <a:spLocks noChangeArrowheads="1"/>
            </p:cNvSpPr>
            <p:nvPr/>
          </p:nvSpPr>
          <p:spPr bwMode="auto">
            <a:xfrm>
              <a:off x="4982" y="2943"/>
              <a:ext cx="288" cy="1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39688" tIns="20638" rIns="39688" bIns="20638">
              <a:spAutoFit/>
            </a:bodyPr>
            <a:lstStyle/>
            <a:p>
              <a:pPr algn="ctr" defTabSz="176213" eaLnBrk="0" hangingPunct="0">
                <a:buFont typeface="ZapfDingbats"/>
                <a:buNone/>
                <a:defRPr/>
              </a:pPr>
              <a:r>
                <a:rPr lang="en-US" sz="900" dirty="0">
                  <a:solidFill>
                    <a:schemeClr val="tx2"/>
                  </a:solidFill>
                  <a:latin typeface="+mj-lt"/>
                </a:rPr>
                <a:t>CA231</a:t>
              </a:r>
            </a:p>
          </p:txBody>
        </p:sp>
        <p:sp>
          <p:nvSpPr>
            <p:cNvPr id="34" name="Rectangle 29"/>
            <p:cNvSpPr>
              <a:spLocks noChangeArrowheads="1"/>
            </p:cNvSpPr>
            <p:nvPr/>
          </p:nvSpPr>
          <p:spPr bwMode="auto">
            <a:xfrm>
              <a:off x="4999" y="3061"/>
              <a:ext cx="554" cy="1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</p:grpSp>
      <p:sp>
        <p:nvSpPr>
          <p:cNvPr id="35" name="AutoShape 32"/>
          <p:cNvSpPr>
            <a:spLocks noChangeArrowheads="1"/>
          </p:cNvSpPr>
          <p:nvPr/>
        </p:nvSpPr>
        <p:spPr bwMode="auto">
          <a:xfrm>
            <a:off x="7488238" y="3378073"/>
            <a:ext cx="411162" cy="276225"/>
          </a:xfrm>
          <a:prstGeom prst="rightArrow">
            <a:avLst>
              <a:gd name="adj1" fmla="val 50000"/>
              <a:gd name="adj2" fmla="val 74432"/>
            </a:avLst>
          </a:prstGeom>
          <a:solidFill>
            <a:srgbClr val="6287C6"/>
          </a:solidFill>
          <a:ln w="12700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system provides four methods for creating calls</a:t>
            </a:r>
            <a:endParaRPr lang="en-US" smtClean="0"/>
          </a:p>
        </p:txBody>
      </p:sp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Call Generator Defaults Used in Call Creation</a:t>
            </a:r>
            <a:endParaRPr lang="en-US" smtClean="0"/>
          </a:p>
        </p:txBody>
      </p:sp>
      <p:sp>
        <p:nvSpPr>
          <p:cNvPr id="3277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SSM-CM-170</a:t>
            </a:r>
            <a:endParaRPr lang="en-US" smtClean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811713" y="2121091"/>
            <a:ext cx="1776412" cy="1809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b="0">
                <a:latin typeface="+mn-lt"/>
              </a:rPr>
              <a:t>Service Contract Maintenance</a:t>
            </a:r>
          </a:p>
          <a:p>
            <a:pPr algn="ctr" eaLnBrk="0" hangingPunct="0">
              <a:buFont typeface="ZapfDingbats"/>
              <a:buNone/>
              <a:defRPr/>
            </a:pPr>
            <a:endParaRPr lang="en-US" sz="1400" b="0">
              <a:latin typeface="+mn-lt"/>
            </a:endParaRPr>
          </a:p>
          <a:p>
            <a:pPr algn="ctr" eaLnBrk="0" hangingPunct="0">
              <a:buFont typeface="ZapfDingbats"/>
              <a:buNone/>
              <a:defRPr/>
            </a:pPr>
            <a:endParaRPr lang="en-US" sz="1400" b="0">
              <a:latin typeface="+mn-lt"/>
            </a:endParaRPr>
          </a:p>
          <a:p>
            <a:pPr algn="ctr" eaLnBrk="0" hangingPunct="0">
              <a:buFont typeface="ZapfDingbats"/>
              <a:buNone/>
              <a:defRPr/>
            </a:pPr>
            <a:r>
              <a:rPr lang="en-US" sz="1400" b="0">
                <a:latin typeface="+mn-lt"/>
              </a:rPr>
              <a:t>Preventive Maintenance Routine</a:t>
            </a:r>
          </a:p>
          <a:p>
            <a:pPr algn="ctr" eaLnBrk="0" latinLnBrk="1" hangingPunct="0">
              <a:buFont typeface="ZapfDingbats"/>
              <a:buNone/>
              <a:defRPr/>
            </a:pPr>
            <a:endParaRPr lang="en-US" sz="1400" b="0">
              <a:latin typeface="+mn-lt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029200" y="2960878"/>
            <a:ext cx="1339850" cy="7302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5699125" y="2586228"/>
            <a:ext cx="0" cy="355600"/>
          </a:xfrm>
          <a:prstGeom prst="line">
            <a:avLst/>
          </a:prstGeom>
          <a:noFill/>
          <a:ln w="25400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5699125" y="3938778"/>
            <a:ext cx="0" cy="698500"/>
          </a:xfrm>
          <a:prstGeom prst="line">
            <a:avLst/>
          </a:prstGeom>
          <a:noFill/>
          <a:ln w="25400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pic>
        <p:nvPicPr>
          <p:cNvPr id="32777" name="Picture 9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5238" y="4699191"/>
            <a:ext cx="1497012" cy="11318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354638" y="4732528"/>
            <a:ext cx="149225" cy="1698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235575" y="5099241"/>
            <a:ext cx="1063625" cy="557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5088" tIns="31750" rIns="65088" bIns="31750">
            <a:spAutoFit/>
          </a:bodyPr>
          <a:lstStyle/>
          <a:p>
            <a:pPr algn="ctr" defTabSz="449263" eaLnBrk="0" hangingPunct="0">
              <a:buFont typeface="ZapfDingbats"/>
              <a:buNone/>
              <a:tabLst>
                <a:tab pos="719138" algn="l"/>
              </a:tabLst>
              <a:defRPr/>
            </a:pPr>
            <a:r>
              <a:rPr lang="en-US" sz="1600" b="0" dirty="0">
                <a:solidFill>
                  <a:schemeClr val="tx2"/>
                </a:solidFill>
                <a:latin typeface="+mn-lt"/>
              </a:rPr>
              <a:t>PM Call </a:t>
            </a:r>
          </a:p>
          <a:p>
            <a:pPr algn="ctr" defTabSz="449263" eaLnBrk="0" hangingPunct="0">
              <a:buFont typeface="ZapfDingbats"/>
              <a:buNone/>
              <a:tabLst>
                <a:tab pos="719138" algn="l"/>
              </a:tabLst>
              <a:defRPr/>
            </a:pPr>
            <a:r>
              <a:rPr lang="en-US" sz="1600" b="0" dirty="0">
                <a:solidFill>
                  <a:schemeClr val="tx2"/>
                </a:solidFill>
                <a:latin typeface="+mn-lt"/>
              </a:rPr>
              <a:t>Generated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7034213" y="2121091"/>
            <a:ext cx="1776412" cy="1809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b="0">
                <a:latin typeface="+mn-lt"/>
              </a:rPr>
              <a:t>Sales Order</a:t>
            </a:r>
          </a:p>
          <a:p>
            <a:pPr algn="ctr" eaLnBrk="0" hangingPunct="0">
              <a:buFont typeface="ZapfDingbats"/>
              <a:buNone/>
              <a:defRPr/>
            </a:pPr>
            <a:r>
              <a:rPr lang="en-US" sz="1400" b="0">
                <a:latin typeface="+mn-lt"/>
              </a:rPr>
              <a:t>Maintenance</a:t>
            </a:r>
          </a:p>
          <a:p>
            <a:pPr algn="ctr" eaLnBrk="0" hangingPunct="0">
              <a:buFont typeface="ZapfDingbats"/>
              <a:buNone/>
              <a:defRPr/>
            </a:pPr>
            <a:endParaRPr lang="en-US" sz="1400" b="0">
              <a:latin typeface="+mn-lt"/>
            </a:endParaRPr>
          </a:p>
          <a:p>
            <a:pPr algn="ctr" eaLnBrk="0" hangingPunct="0">
              <a:buFont typeface="ZapfDingbats"/>
              <a:buNone/>
              <a:defRPr/>
            </a:pPr>
            <a:endParaRPr lang="en-US" sz="1400" b="0">
              <a:latin typeface="+mn-lt"/>
            </a:endParaRPr>
          </a:p>
          <a:p>
            <a:pPr algn="ctr" eaLnBrk="0" hangingPunct="0">
              <a:buFont typeface="ZapfDingbats"/>
              <a:buNone/>
              <a:defRPr/>
            </a:pPr>
            <a:r>
              <a:rPr lang="en-US" sz="1300" b="0">
                <a:latin typeface="+mn-lt"/>
              </a:rPr>
              <a:t>Installed Base</a:t>
            </a:r>
          </a:p>
          <a:p>
            <a:pPr algn="ctr" eaLnBrk="0" hangingPunct="0">
              <a:buFont typeface="ZapfDingbats"/>
              <a:buNone/>
              <a:defRPr/>
            </a:pPr>
            <a:r>
              <a:rPr lang="en-US" sz="1300" b="0">
                <a:latin typeface="+mn-lt"/>
              </a:rPr>
              <a:t>Detail</a:t>
            </a:r>
          </a:p>
          <a:p>
            <a:pPr algn="ctr" eaLnBrk="0" hangingPunct="0">
              <a:buFont typeface="ZapfDingbats"/>
              <a:buNone/>
              <a:defRPr/>
            </a:pPr>
            <a:r>
              <a:rPr lang="en-US" sz="1300" b="0">
                <a:latin typeface="+mn-lt"/>
              </a:rPr>
              <a:t>Installation Call: Yes</a:t>
            </a:r>
          </a:p>
          <a:p>
            <a:pPr algn="ctr">
              <a:buFont typeface="ZapfDingbats"/>
              <a:buNone/>
              <a:defRPr/>
            </a:pPr>
            <a:endParaRPr lang="en-US" sz="1300" b="0">
              <a:latin typeface="+mn-lt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7135813" y="2960878"/>
            <a:ext cx="1560512" cy="7318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7921625" y="2586228"/>
            <a:ext cx="0" cy="355600"/>
          </a:xfrm>
          <a:prstGeom prst="line">
            <a:avLst/>
          </a:prstGeom>
          <a:noFill/>
          <a:ln w="25400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>
            <a:off x="7921625" y="3938778"/>
            <a:ext cx="0" cy="698500"/>
          </a:xfrm>
          <a:prstGeom prst="line">
            <a:avLst/>
          </a:prstGeom>
          <a:noFill/>
          <a:ln w="25400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pic>
        <p:nvPicPr>
          <p:cNvPr id="32784" name="Picture 1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97738" y="4699191"/>
            <a:ext cx="1497012" cy="11318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7577138" y="4732528"/>
            <a:ext cx="149225" cy="1698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7448550" y="5099241"/>
            <a:ext cx="1135063" cy="557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5088" tIns="31750" rIns="65088" bIns="31750">
            <a:spAutoFit/>
          </a:bodyPr>
          <a:lstStyle/>
          <a:p>
            <a:pPr algn="ctr" defTabSz="449263" eaLnBrk="0" hangingPunct="0">
              <a:buFont typeface="ZapfDingbats"/>
              <a:buNone/>
              <a:tabLst>
                <a:tab pos="719138" algn="l"/>
              </a:tabLst>
              <a:defRPr/>
            </a:pPr>
            <a:r>
              <a:rPr lang="en-US" sz="1600" b="0" dirty="0">
                <a:solidFill>
                  <a:schemeClr val="tx2"/>
                </a:solidFill>
                <a:latin typeface="+mn-lt"/>
              </a:rPr>
              <a:t>Install Call </a:t>
            </a:r>
          </a:p>
          <a:p>
            <a:pPr algn="ctr" defTabSz="449263" eaLnBrk="0" hangingPunct="0">
              <a:buFont typeface="ZapfDingbats"/>
              <a:buNone/>
              <a:tabLst>
                <a:tab pos="719138" algn="l"/>
              </a:tabLst>
              <a:defRPr/>
            </a:pPr>
            <a:r>
              <a:rPr lang="en-US" sz="1600" b="0" dirty="0">
                <a:solidFill>
                  <a:schemeClr val="tx2"/>
                </a:solidFill>
                <a:latin typeface="+mn-lt"/>
              </a:rPr>
              <a:t>Generated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320675" y="2121091"/>
            <a:ext cx="1776413" cy="1812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b="0">
                <a:latin typeface="+mn-lt"/>
              </a:rPr>
              <a:t>Call and Call Quote Maintenance</a:t>
            </a:r>
          </a:p>
          <a:p>
            <a:pPr algn="ctr" eaLnBrk="0" hangingPunct="0">
              <a:buFont typeface="ZapfDingbats"/>
              <a:buNone/>
              <a:defRPr/>
            </a:pPr>
            <a:endParaRPr lang="en-US" sz="1400" b="0">
              <a:latin typeface="+mn-lt"/>
            </a:endParaRPr>
          </a:p>
          <a:p>
            <a:pPr algn="ctr" eaLnBrk="0" hangingPunct="0">
              <a:buFont typeface="ZapfDingbats"/>
              <a:buNone/>
              <a:defRPr/>
            </a:pPr>
            <a:endParaRPr lang="en-US" sz="1400" b="0">
              <a:latin typeface="+mn-lt"/>
            </a:endParaRPr>
          </a:p>
          <a:p>
            <a:pPr algn="ctr" eaLnBrk="0" hangingPunct="0">
              <a:buFont typeface="ZapfDingbats"/>
              <a:buNone/>
              <a:defRPr/>
            </a:pPr>
            <a:r>
              <a:rPr lang="en-US" sz="1400" b="0">
                <a:latin typeface="+mn-lt"/>
              </a:rPr>
              <a:t>Select Defaults Based on </a:t>
            </a:r>
          </a:p>
          <a:p>
            <a:pPr algn="ctr" eaLnBrk="0" hangingPunct="0">
              <a:buFont typeface="ZapfDingbats"/>
              <a:buNone/>
              <a:defRPr/>
            </a:pPr>
            <a:r>
              <a:rPr lang="en-US" sz="1400" b="0">
                <a:latin typeface="+mn-lt"/>
              </a:rPr>
              <a:t>Work Code</a:t>
            </a:r>
          </a:p>
          <a:p>
            <a:pPr algn="ctr">
              <a:buFont typeface="ZapfDingbats"/>
              <a:buNone/>
              <a:defRPr/>
            </a:pPr>
            <a:endParaRPr lang="en-US" sz="1400" b="0">
              <a:latin typeface="+mn-lt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538163" y="2960878"/>
            <a:ext cx="1339850" cy="7302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1208088" y="2586228"/>
            <a:ext cx="0" cy="355600"/>
          </a:xfrm>
          <a:prstGeom prst="line">
            <a:avLst/>
          </a:prstGeom>
          <a:noFill/>
          <a:ln w="25400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1208088" y="3938778"/>
            <a:ext cx="0" cy="698500"/>
          </a:xfrm>
          <a:prstGeom prst="line">
            <a:avLst/>
          </a:prstGeom>
          <a:noFill/>
          <a:ln w="25400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pic>
        <p:nvPicPr>
          <p:cNvPr id="32791" name="Picture 2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200" y="4699191"/>
            <a:ext cx="1497013" cy="11318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863600" y="4732528"/>
            <a:ext cx="149225" cy="1698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531813" y="5099241"/>
            <a:ext cx="1581150" cy="557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5088" tIns="31750" rIns="65088" bIns="31750">
            <a:spAutoFit/>
          </a:bodyPr>
          <a:lstStyle/>
          <a:p>
            <a:pPr algn="ctr" defTabSz="449263" eaLnBrk="0" hangingPunct="0">
              <a:buFont typeface="ZapfDingbats"/>
              <a:buNone/>
              <a:tabLst>
                <a:tab pos="719138" algn="l"/>
              </a:tabLst>
              <a:defRPr/>
            </a:pPr>
            <a:r>
              <a:rPr lang="en-US" sz="1600" b="0" dirty="0">
                <a:solidFill>
                  <a:schemeClr val="tx2"/>
                </a:solidFill>
                <a:latin typeface="+mn-lt"/>
              </a:rPr>
              <a:t>Normally a Tech</a:t>
            </a:r>
          </a:p>
          <a:p>
            <a:pPr algn="ctr" defTabSz="449263" eaLnBrk="0" hangingPunct="0">
              <a:buFont typeface="ZapfDingbats"/>
              <a:buNone/>
              <a:tabLst>
                <a:tab pos="719138" algn="l"/>
              </a:tabLst>
              <a:defRPr/>
            </a:pPr>
            <a:r>
              <a:rPr lang="en-US" sz="1600" b="0" dirty="0">
                <a:solidFill>
                  <a:schemeClr val="tx2"/>
                </a:solidFill>
                <a:latin typeface="+mn-lt"/>
              </a:rPr>
              <a:t>Call Generated</a:t>
            </a: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2584450" y="2121091"/>
            <a:ext cx="1776413" cy="1809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b="0" dirty="0">
                <a:latin typeface="+mn-lt"/>
              </a:rPr>
              <a:t> Call Generator</a:t>
            </a:r>
          </a:p>
          <a:p>
            <a:pPr algn="ctr" eaLnBrk="0" hangingPunct="0">
              <a:buFont typeface="ZapfDingbats"/>
              <a:buNone/>
              <a:defRPr/>
            </a:pPr>
            <a:endParaRPr lang="en-US" sz="1400" b="0" dirty="0">
              <a:latin typeface="+mn-lt"/>
            </a:endParaRPr>
          </a:p>
          <a:p>
            <a:pPr algn="ctr" eaLnBrk="0" hangingPunct="0">
              <a:buFont typeface="ZapfDingbats"/>
              <a:buNone/>
              <a:defRPr/>
            </a:pPr>
            <a:endParaRPr lang="en-US" sz="1400" b="0" dirty="0">
              <a:latin typeface="+mn-lt"/>
            </a:endParaRPr>
          </a:p>
          <a:p>
            <a:pPr algn="ctr" eaLnBrk="0" hangingPunct="0">
              <a:buFont typeface="ZapfDingbats"/>
              <a:buNone/>
              <a:defRPr/>
            </a:pPr>
            <a:endParaRPr lang="en-US" sz="1300" b="0" dirty="0">
              <a:latin typeface="+mn-lt"/>
            </a:endParaRPr>
          </a:p>
          <a:p>
            <a:pPr algn="ctr" eaLnBrk="0" hangingPunct="0">
              <a:buFont typeface="ZapfDingbats"/>
              <a:buNone/>
              <a:defRPr/>
            </a:pPr>
            <a:r>
              <a:rPr lang="en-US" sz="1300" b="0" dirty="0">
                <a:latin typeface="+mn-lt"/>
              </a:rPr>
              <a:t>Specify</a:t>
            </a:r>
          </a:p>
          <a:p>
            <a:pPr algn="ctr" eaLnBrk="0" hangingPunct="0">
              <a:buFont typeface="ZapfDingbats"/>
              <a:buNone/>
              <a:defRPr/>
            </a:pPr>
            <a:r>
              <a:rPr lang="en-US" sz="1300" b="0" dirty="0">
                <a:latin typeface="+mn-lt"/>
              </a:rPr>
              <a:t>Work Code</a:t>
            </a:r>
          </a:p>
          <a:p>
            <a:pPr algn="ctr" eaLnBrk="0" hangingPunct="0">
              <a:buFont typeface="ZapfDingbats"/>
              <a:buNone/>
              <a:defRPr/>
            </a:pPr>
            <a:r>
              <a:rPr lang="en-US" sz="1300" b="0" dirty="0">
                <a:latin typeface="+mn-lt"/>
              </a:rPr>
              <a:t>Parameters</a:t>
            </a:r>
          </a:p>
          <a:p>
            <a:pPr algn="ctr">
              <a:buFont typeface="ZapfDingbats"/>
              <a:buNone/>
              <a:defRPr/>
            </a:pPr>
            <a:endParaRPr lang="en-US" sz="1300" b="0" dirty="0">
              <a:latin typeface="+mn-lt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2686050" y="2960878"/>
            <a:ext cx="1560513" cy="7318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3471863" y="2586228"/>
            <a:ext cx="0" cy="355600"/>
          </a:xfrm>
          <a:prstGeom prst="line">
            <a:avLst/>
          </a:prstGeom>
          <a:noFill/>
          <a:ln w="25400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3471863" y="3938778"/>
            <a:ext cx="0" cy="698500"/>
          </a:xfrm>
          <a:prstGeom prst="line">
            <a:avLst/>
          </a:prstGeom>
          <a:noFill/>
          <a:ln w="25400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pic>
        <p:nvPicPr>
          <p:cNvPr id="32798" name="Picture 3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7975" y="4699191"/>
            <a:ext cx="1497013" cy="11318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3127375" y="4732528"/>
            <a:ext cx="149225" cy="1698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3074988" y="4994466"/>
            <a:ext cx="1057275" cy="803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5088" tIns="31750" rIns="65088" bIns="31750">
            <a:spAutoFit/>
          </a:bodyPr>
          <a:lstStyle/>
          <a:p>
            <a:pPr algn="ctr" defTabSz="449263" eaLnBrk="0" hangingPunct="0">
              <a:buFont typeface="ZapfDingbats"/>
              <a:buNone/>
              <a:tabLst>
                <a:tab pos="719138" algn="l"/>
              </a:tabLst>
              <a:defRPr/>
            </a:pPr>
            <a:r>
              <a:rPr lang="en-US" sz="1600" b="0" dirty="0">
                <a:solidFill>
                  <a:schemeClr val="tx2"/>
                </a:solidFill>
                <a:latin typeface="+mn-lt"/>
              </a:rPr>
              <a:t>Calls with </a:t>
            </a:r>
          </a:p>
          <a:p>
            <a:pPr algn="ctr" defTabSz="449263" eaLnBrk="0" hangingPunct="0">
              <a:buFont typeface="ZapfDingbats"/>
              <a:buNone/>
              <a:tabLst>
                <a:tab pos="719138" algn="l"/>
              </a:tabLst>
              <a:defRPr/>
            </a:pPr>
            <a:r>
              <a:rPr lang="en-US" sz="1600" b="0" dirty="0">
                <a:solidFill>
                  <a:schemeClr val="tx2"/>
                </a:solidFill>
                <a:latin typeface="+mn-lt"/>
              </a:rPr>
              <a:t>similar </a:t>
            </a:r>
          </a:p>
          <a:p>
            <a:pPr algn="ctr" defTabSz="449263" eaLnBrk="0" hangingPunct="0">
              <a:buFont typeface="ZapfDingbats"/>
              <a:buNone/>
              <a:tabLst>
                <a:tab pos="719138" algn="l"/>
              </a:tabLst>
              <a:defRPr/>
            </a:pPr>
            <a:r>
              <a:rPr lang="en-US" sz="1600" b="0" dirty="0">
                <a:solidFill>
                  <a:schemeClr val="tx2"/>
                </a:solidFill>
                <a:latin typeface="+mn-lt"/>
              </a:rPr>
              <a:t>attributes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Default Mechanics</a:t>
            </a:r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SSM-CM-180</a:t>
            </a:r>
          </a:p>
        </p:txBody>
      </p:sp>
      <p:pic>
        <p:nvPicPr>
          <p:cNvPr id="33796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" y="1079754"/>
            <a:ext cx="6248400" cy="444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43163" y="1308354"/>
            <a:ext cx="6256337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5" descr="Region Capture.png"/>
          <p:cNvPicPr>
            <a:picLocks noChangeAspect="1"/>
          </p:cNvPicPr>
          <p:nvPr/>
        </p:nvPicPr>
        <p:blipFill>
          <a:blip r:embed="rId4"/>
          <a:srcRect r="21944" b="1781"/>
          <a:stretch>
            <a:fillRect/>
          </a:stretch>
        </p:blipFill>
        <p:spPr bwMode="auto">
          <a:xfrm>
            <a:off x="3986213" y="1551242"/>
            <a:ext cx="4883467" cy="439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</p:pic>
      <p:sp>
        <p:nvSpPr>
          <p:cNvPr id="33799" name="Rectangle 6"/>
          <p:cNvSpPr>
            <a:spLocks noChangeArrowheads="1"/>
          </p:cNvSpPr>
          <p:nvPr/>
        </p:nvSpPr>
        <p:spPr bwMode="auto">
          <a:xfrm>
            <a:off x="3514725" y="4118229"/>
            <a:ext cx="3524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33800" name="Rectangle 7"/>
          <p:cNvSpPr>
            <a:spLocks noChangeArrowheads="1"/>
          </p:cNvSpPr>
          <p:nvPr/>
        </p:nvSpPr>
        <p:spPr bwMode="auto">
          <a:xfrm>
            <a:off x="4152900" y="4356354"/>
            <a:ext cx="885825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3801" name="Elbow Connector 9"/>
          <p:cNvCxnSpPr>
            <a:cxnSpLocks noChangeShapeType="1"/>
            <a:stCxn id="33799" idx="3"/>
            <a:endCxn id="33800" idx="1"/>
          </p:cNvCxnSpPr>
          <p:nvPr/>
        </p:nvCxnSpPr>
        <p:spPr bwMode="auto">
          <a:xfrm>
            <a:off x="3867150" y="4208717"/>
            <a:ext cx="285750" cy="25241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1" name="TextBox 10"/>
          <p:cNvSpPr txBox="1"/>
          <p:nvPr/>
        </p:nvSpPr>
        <p:spPr>
          <a:xfrm>
            <a:off x="3924300" y="3832479"/>
            <a:ext cx="3810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latin typeface="+mj-lt"/>
              </a:rPr>
              <a:t>1</a:t>
            </a: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1628775" y="1832229"/>
            <a:ext cx="828675" cy="2381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3804" name="Elbow Connector 13"/>
          <p:cNvCxnSpPr>
            <a:cxnSpLocks noChangeShapeType="1"/>
            <a:stCxn id="33800" idx="3"/>
            <a:endCxn id="33803" idx="1"/>
          </p:cNvCxnSpPr>
          <p:nvPr/>
        </p:nvCxnSpPr>
        <p:spPr bwMode="auto">
          <a:xfrm flipH="1" flipV="1">
            <a:off x="1628775" y="1951292"/>
            <a:ext cx="3409950" cy="2509837"/>
          </a:xfrm>
          <a:prstGeom prst="bentConnector5">
            <a:avLst>
              <a:gd name="adj1" fmla="val -6704"/>
              <a:gd name="adj2" fmla="val 129412"/>
              <a:gd name="adj3" fmla="val 106704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5" name="TextBox 14"/>
          <p:cNvSpPr txBox="1"/>
          <p:nvPr/>
        </p:nvSpPr>
        <p:spPr>
          <a:xfrm>
            <a:off x="5086350" y="2422779"/>
            <a:ext cx="381000" cy="46196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latin typeface="+mj-lt"/>
              </a:rPr>
              <a:t>2</a:t>
            </a:r>
          </a:p>
        </p:txBody>
      </p:sp>
      <p:sp>
        <p:nvSpPr>
          <p:cNvPr id="33806" name="Rectangle 15"/>
          <p:cNvSpPr>
            <a:spLocks noChangeArrowheads="1"/>
          </p:cNvSpPr>
          <p:nvPr/>
        </p:nvSpPr>
        <p:spPr bwMode="auto">
          <a:xfrm>
            <a:off x="1666875" y="4451604"/>
            <a:ext cx="3905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33807" name="Rectangle 16"/>
          <p:cNvSpPr>
            <a:spLocks noChangeArrowheads="1"/>
          </p:cNvSpPr>
          <p:nvPr/>
        </p:nvSpPr>
        <p:spPr bwMode="auto">
          <a:xfrm>
            <a:off x="5381625" y="5299329"/>
            <a:ext cx="409575" cy="2381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3808" name="Elbow Connector 18"/>
          <p:cNvCxnSpPr>
            <a:cxnSpLocks noChangeShapeType="1"/>
            <a:stCxn id="33806" idx="2"/>
            <a:endCxn id="33807" idx="2"/>
          </p:cNvCxnSpPr>
          <p:nvPr/>
        </p:nvCxnSpPr>
        <p:spPr bwMode="auto">
          <a:xfrm rot="16200000" flipH="1">
            <a:off x="3271838" y="3222879"/>
            <a:ext cx="904875" cy="3724275"/>
          </a:xfrm>
          <a:prstGeom prst="bentConnector3">
            <a:avLst>
              <a:gd name="adj1" fmla="val 16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21" name="TextBox 20"/>
          <p:cNvSpPr txBox="1"/>
          <p:nvPr/>
        </p:nvSpPr>
        <p:spPr>
          <a:xfrm>
            <a:off x="2886075" y="5832729"/>
            <a:ext cx="381000" cy="46196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latin typeface="+mj-lt"/>
              </a:rPr>
              <a:t>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Call Life Cycle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+mj-lt"/>
              </a:rPr>
              <a:t>SSM-CM-020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914400" y="1228725"/>
            <a:ext cx="3200400" cy="1828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285750" indent="-285750" algn="ctr" eaLnBrk="0" hangingPunct="0">
              <a:buFont typeface="ZapfDingbats" pitchFamily="82" charset="2"/>
              <a:buNone/>
              <a:defRPr/>
            </a:pPr>
            <a:r>
              <a:rPr lang="en-US" sz="2000" dirty="0">
                <a:solidFill>
                  <a:schemeClr val="tx2"/>
                </a:solidFill>
                <a:latin typeface="+mj-lt"/>
              </a:rPr>
              <a:t>Call </a:t>
            </a:r>
            <a:r>
              <a:rPr lang="en-US" sz="2000" dirty="0" smtClean="0">
                <a:solidFill>
                  <a:schemeClr val="tx2"/>
                </a:solidFill>
                <a:latin typeface="+mj-lt"/>
              </a:rPr>
              <a:t>Creation</a:t>
            </a:r>
            <a:endParaRPr lang="en-US" sz="2000" dirty="0">
              <a:latin typeface="+mj-lt"/>
            </a:endParaRP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dirty="0">
                <a:latin typeface="+mj-lt"/>
              </a:rPr>
              <a:t>Call setup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dirty="0">
                <a:latin typeface="+mj-lt"/>
              </a:rPr>
              <a:t>Open a call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dirty="0">
                <a:latin typeface="+mj-lt"/>
              </a:rPr>
              <a:t>Record details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914400" y="1594485"/>
            <a:ext cx="3200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dirty="0">
              <a:latin typeface="+mj-lt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029200" y="1228725"/>
            <a:ext cx="3200400" cy="1828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285750" indent="-285750" algn="ctr" eaLnBrk="0" hangingPunct="0">
              <a:buFont typeface="ZapfDingbats" pitchFamily="82" charset="2"/>
              <a:buNone/>
              <a:defRPr/>
            </a:pPr>
            <a:r>
              <a:rPr lang="en-US" sz="2000" dirty="0">
                <a:solidFill>
                  <a:schemeClr val="tx2"/>
                </a:solidFill>
                <a:latin typeface="+mj-lt"/>
              </a:rPr>
              <a:t>Call </a:t>
            </a:r>
            <a:r>
              <a:rPr lang="en-US" sz="2000" dirty="0" smtClean="0">
                <a:solidFill>
                  <a:schemeClr val="tx2"/>
                </a:solidFill>
                <a:latin typeface="+mj-lt"/>
              </a:rPr>
              <a:t>Tracking</a:t>
            </a:r>
            <a:endParaRPr lang="en-US" sz="2000" dirty="0">
              <a:solidFill>
                <a:schemeClr val="tx2"/>
              </a:solidFill>
              <a:latin typeface="+mj-lt"/>
            </a:endParaRP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dirty="0">
                <a:latin typeface="+mj-lt"/>
              </a:rPr>
              <a:t>Maintain visibility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dirty="0">
                <a:latin typeface="+mj-lt"/>
              </a:rPr>
              <a:t>Schedule engineers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dirty="0">
                <a:latin typeface="+mj-lt"/>
              </a:rPr>
              <a:t>Escalate if needed</a:t>
            </a: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5029200" y="3834765"/>
            <a:ext cx="3200400" cy="1828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285750" indent="-285750" algn="ctr" eaLnBrk="0" hangingPunct="0">
              <a:buFont typeface="ZapfDingbats" pitchFamily="82" charset="2"/>
              <a:buNone/>
              <a:defRPr/>
            </a:pPr>
            <a:r>
              <a:rPr lang="en-US" sz="2000" dirty="0">
                <a:solidFill>
                  <a:schemeClr val="tx2"/>
                </a:solidFill>
                <a:latin typeface="+mj-lt"/>
              </a:rPr>
              <a:t>Record Service </a:t>
            </a:r>
            <a:r>
              <a:rPr lang="en-US" sz="2000" dirty="0" smtClean="0">
                <a:solidFill>
                  <a:schemeClr val="tx2"/>
                </a:solidFill>
                <a:latin typeface="+mj-lt"/>
              </a:rPr>
              <a:t>Activity</a:t>
            </a:r>
            <a:endParaRPr lang="en-US" sz="2000" dirty="0">
              <a:solidFill>
                <a:schemeClr val="tx2"/>
              </a:solidFill>
              <a:latin typeface="+mj-lt"/>
            </a:endParaRP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dirty="0">
                <a:latin typeface="+mj-lt"/>
              </a:rPr>
              <a:t>Capture events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dirty="0">
                <a:latin typeface="+mj-lt"/>
              </a:rPr>
              <a:t>Record resource use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dirty="0">
                <a:latin typeface="+mj-lt"/>
              </a:rPr>
              <a:t>Update inventory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dirty="0">
                <a:latin typeface="+mj-lt"/>
              </a:rPr>
              <a:t>Create ISB records</a:t>
            </a: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5029200" y="4200525"/>
            <a:ext cx="3200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dirty="0">
              <a:latin typeface="+mj-lt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914400" y="3834765"/>
            <a:ext cx="3200400" cy="1828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/>
          <a:lstStyle/>
          <a:p>
            <a:pPr marL="285750" indent="-285750" algn="ctr" eaLnBrk="0" hangingPunct="0">
              <a:buFont typeface="ZapfDingbats" pitchFamily="82" charset="2"/>
              <a:buNone/>
              <a:defRPr/>
            </a:pPr>
            <a:r>
              <a:rPr lang="en-US" sz="2000" dirty="0">
                <a:solidFill>
                  <a:schemeClr val="tx2"/>
                </a:solidFill>
                <a:latin typeface="+mj-lt"/>
              </a:rPr>
              <a:t>Call </a:t>
            </a:r>
            <a:r>
              <a:rPr lang="en-US" sz="2000" dirty="0" smtClean="0">
                <a:solidFill>
                  <a:schemeClr val="tx2"/>
                </a:solidFill>
                <a:latin typeface="+mj-lt"/>
              </a:rPr>
              <a:t>Invoicing</a:t>
            </a:r>
            <a:endParaRPr lang="en-US" sz="2000" dirty="0">
              <a:solidFill>
                <a:schemeClr val="tx2"/>
              </a:solidFill>
              <a:latin typeface="+mj-lt"/>
            </a:endParaRP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dirty="0">
                <a:latin typeface="+mj-lt"/>
              </a:rPr>
              <a:t>Management review and update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dirty="0">
                <a:latin typeface="+mj-lt"/>
              </a:rPr>
              <a:t>Invoice post and GL updates</a:t>
            </a: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914400" y="4200525"/>
            <a:ext cx="3200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dirty="0">
              <a:latin typeface="+mj-lt"/>
            </a:endParaRPr>
          </a:p>
        </p:txBody>
      </p:sp>
      <p:cxnSp>
        <p:nvCxnSpPr>
          <p:cNvPr id="18446" name="Straight Connector 21"/>
          <p:cNvCxnSpPr>
            <a:cxnSpLocks noChangeShapeType="1"/>
          </p:cNvCxnSpPr>
          <p:nvPr/>
        </p:nvCxnSpPr>
        <p:spPr bwMode="auto">
          <a:xfrm>
            <a:off x="5029200" y="1594485"/>
            <a:ext cx="3200400" cy="1588"/>
          </a:xfrm>
          <a:prstGeom prst="line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9" name="Straight Arrow Connector 18"/>
          <p:cNvCxnSpPr>
            <a:stCxn id="5" idx="3"/>
            <a:endCxn id="9" idx="1"/>
          </p:cNvCxnSpPr>
          <p:nvPr/>
        </p:nvCxnSpPr>
        <p:spPr>
          <a:xfrm>
            <a:off x="4114800" y="2143125"/>
            <a:ext cx="914400" cy="1588"/>
          </a:xfrm>
          <a:prstGeom prst="straightConnector1">
            <a:avLst/>
          </a:prstGeom>
          <a:noFill/>
          <a:ln w="76200">
            <a:solidFill>
              <a:srgbClr val="6287C6"/>
            </a:solidFill>
            <a:round/>
            <a:headEnd type="triangle" w="med" len="med"/>
            <a:tailEnd/>
          </a:ln>
          <a:effectLst/>
        </p:spPr>
      </p:cxnSp>
      <p:cxnSp>
        <p:nvCxnSpPr>
          <p:cNvPr id="21" name="Straight Arrow Connector 20"/>
          <p:cNvCxnSpPr>
            <a:stCxn id="9" idx="2"/>
            <a:endCxn id="13" idx="0"/>
          </p:cNvCxnSpPr>
          <p:nvPr/>
        </p:nvCxnSpPr>
        <p:spPr>
          <a:xfrm rot="5400000">
            <a:off x="6240780" y="3446145"/>
            <a:ext cx="777240" cy="1588"/>
          </a:xfrm>
          <a:prstGeom prst="straightConnector1">
            <a:avLst/>
          </a:prstGeom>
          <a:noFill/>
          <a:ln w="76200">
            <a:solidFill>
              <a:srgbClr val="6287C6"/>
            </a:solidFill>
            <a:round/>
            <a:headEnd type="triangle" w="med" len="med"/>
            <a:tailEnd/>
          </a:ln>
          <a:effectLst/>
        </p:spPr>
      </p:cxnSp>
      <p:cxnSp>
        <p:nvCxnSpPr>
          <p:cNvPr id="23" name="Straight Arrow Connector 22"/>
          <p:cNvCxnSpPr>
            <a:stCxn id="13" idx="1"/>
            <a:endCxn id="16" idx="3"/>
          </p:cNvCxnSpPr>
          <p:nvPr/>
        </p:nvCxnSpPr>
        <p:spPr>
          <a:xfrm rot="10800000">
            <a:off x="4114800" y="4749165"/>
            <a:ext cx="914400" cy="1588"/>
          </a:xfrm>
          <a:prstGeom prst="straightConnector1">
            <a:avLst/>
          </a:prstGeom>
          <a:noFill/>
          <a:ln w="76200">
            <a:solidFill>
              <a:srgbClr val="6287C6"/>
            </a:solidFill>
            <a:round/>
            <a:headEnd type="triangle" w="med" len="med"/>
            <a:tailEnd/>
          </a:ln>
          <a:effectLst/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968312"/>
            <a:ext cx="7037388" cy="434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Default Mechanics</a:t>
            </a:r>
          </a:p>
        </p:txBody>
      </p:sp>
      <p:sp>
        <p:nvSpPr>
          <p:cNvPr id="3482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SSM-CM-190</a:t>
            </a:r>
          </a:p>
        </p:txBody>
      </p:sp>
      <p:pic>
        <p:nvPicPr>
          <p:cNvPr id="34821" name="Picture 3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85975" y="1847787"/>
            <a:ext cx="7019925" cy="434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Default Mechanics </a:t>
            </a:r>
            <a:r>
              <a:rPr lang="en-US" sz="2000" smtClean="0"/>
              <a:t>Additional Capabilities</a:t>
            </a:r>
            <a:endParaRPr lang="en-US" smtClean="0"/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SSM-CM-200</a:t>
            </a:r>
          </a:p>
        </p:txBody>
      </p:sp>
      <p:pic>
        <p:nvPicPr>
          <p:cNvPr id="35844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" y="1130427"/>
            <a:ext cx="6254750" cy="463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43175" y="1687640"/>
            <a:ext cx="62484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5"/>
          <p:cNvSpPr>
            <a:spLocks noChangeArrowheads="1"/>
          </p:cNvSpPr>
          <p:nvPr/>
        </p:nvSpPr>
        <p:spPr bwMode="auto">
          <a:xfrm>
            <a:off x="1314450" y="4645152"/>
            <a:ext cx="37147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35847" name="Rectangle 6"/>
          <p:cNvSpPr>
            <a:spLocks noChangeArrowheads="1"/>
          </p:cNvSpPr>
          <p:nvPr/>
        </p:nvSpPr>
        <p:spPr bwMode="auto">
          <a:xfrm>
            <a:off x="4257675" y="2663952"/>
            <a:ext cx="39052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5848" name="Elbow Connector 8"/>
          <p:cNvCxnSpPr>
            <a:cxnSpLocks noChangeShapeType="1"/>
            <a:stCxn id="35846" idx="3"/>
            <a:endCxn id="35847" idx="1"/>
          </p:cNvCxnSpPr>
          <p:nvPr/>
        </p:nvCxnSpPr>
        <p:spPr bwMode="auto">
          <a:xfrm flipV="1">
            <a:off x="1685925" y="2749677"/>
            <a:ext cx="2571750" cy="1985963"/>
          </a:xfrm>
          <a:prstGeom prst="bentConnector3">
            <a:avLst>
              <a:gd name="adj1" fmla="val 40000"/>
            </a:avLst>
          </a:prstGeom>
          <a:noFill/>
          <a:ln w="28575" algn="ctr">
            <a:solidFill>
              <a:srgbClr val="6287C6"/>
            </a:solidFill>
            <a:round/>
            <a:headEnd type="arrow" w="med" len="med"/>
            <a:tailEnd type="arrow" w="med" len="med"/>
          </a:ln>
        </p:spPr>
      </p:cxnSp>
      <p:sp>
        <p:nvSpPr>
          <p:cNvPr id="11" name="Rectangle 10"/>
          <p:cNvSpPr/>
          <p:nvPr/>
        </p:nvSpPr>
        <p:spPr>
          <a:xfrm>
            <a:off x="2066925" y="5037265"/>
            <a:ext cx="5010150" cy="523875"/>
          </a:xfrm>
          <a:prstGeom prst="rect">
            <a:avLst/>
          </a:prstGeom>
          <a:solidFill>
            <a:schemeClr val="bg1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Model and Service Group are assigned to an item.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Call defaults can be set up based on these attributes.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smtClean="0"/>
              <a:t>Override other system defaults based on User ID</a:t>
            </a:r>
          </a:p>
          <a:p>
            <a:r>
              <a:rPr lang="en-US" sz="2000" smtClean="0"/>
              <a:t>Since default values can be defined in more than one place, a hierarchical search order is used</a:t>
            </a:r>
          </a:p>
          <a:p>
            <a:endParaRPr lang="en-US" smtClean="0"/>
          </a:p>
        </p:txBody>
      </p:sp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User Preferences</a:t>
            </a:r>
          </a:p>
        </p:txBody>
      </p:sp>
      <p:sp>
        <p:nvSpPr>
          <p:cNvPr id="368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SSM-CM-210</a:t>
            </a:r>
          </a:p>
        </p:txBody>
      </p:sp>
      <p:pic>
        <p:nvPicPr>
          <p:cNvPr id="36869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7775" y="2051685"/>
            <a:ext cx="663892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6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132" y="1068515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Maintenance</a:t>
            </a:r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SSM-CM-220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799969" y="1160590"/>
            <a:ext cx="2508250" cy="95154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Look-ups provided by serial,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end user, item, and contract.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181344" y="2060702"/>
            <a:ext cx="2384425" cy="736099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>
                <a:latin typeface="+mj-lt"/>
              </a:rPr>
              <a:t>Can record detailed remarks while conversing with end user.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75844" y="3970465"/>
            <a:ext cx="2384425" cy="736099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Ability to enforce purchase order by end user/customer</a:t>
            </a:r>
          </a:p>
        </p:txBody>
      </p:sp>
      <p:sp>
        <p:nvSpPr>
          <p:cNvPr id="37896" name="Rectangle 16"/>
          <p:cNvSpPr>
            <a:spLocks noChangeArrowheads="1"/>
          </p:cNvSpPr>
          <p:nvPr/>
        </p:nvSpPr>
        <p:spPr bwMode="auto">
          <a:xfrm>
            <a:off x="4971669" y="3187827"/>
            <a:ext cx="12573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7897" name="Shape 18"/>
          <p:cNvCxnSpPr>
            <a:cxnSpLocks noChangeShapeType="1"/>
            <a:stCxn id="11" idx="2"/>
            <a:endCxn id="37896" idx="3"/>
          </p:cNvCxnSpPr>
          <p:nvPr/>
        </p:nvCxnSpPr>
        <p:spPr bwMode="auto">
          <a:xfrm rot="5400000">
            <a:off x="6553363" y="2472407"/>
            <a:ext cx="495801" cy="1144588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37898" name="Left Brace 19"/>
          <p:cNvSpPr>
            <a:spLocks/>
          </p:cNvSpPr>
          <p:nvPr/>
        </p:nvSpPr>
        <p:spPr bwMode="auto">
          <a:xfrm>
            <a:off x="656844" y="1835277"/>
            <a:ext cx="352425" cy="1006475"/>
          </a:xfrm>
          <a:prstGeom prst="leftBrace">
            <a:avLst>
              <a:gd name="adj1" fmla="val 8343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7899" name="Elbow Connector 21"/>
          <p:cNvCxnSpPr>
            <a:cxnSpLocks noChangeShapeType="1"/>
            <a:stCxn id="8" idx="1"/>
            <a:endCxn id="37898" idx="1"/>
          </p:cNvCxnSpPr>
          <p:nvPr/>
        </p:nvCxnSpPr>
        <p:spPr bwMode="auto">
          <a:xfrm rot="10800000" flipV="1">
            <a:off x="656845" y="1636361"/>
            <a:ext cx="2143125" cy="702153"/>
          </a:xfrm>
          <a:prstGeom prst="bentConnector3">
            <a:avLst>
              <a:gd name="adj1" fmla="val 110667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37900" name="Rectangle 22"/>
          <p:cNvSpPr>
            <a:spLocks noChangeArrowheads="1"/>
          </p:cNvSpPr>
          <p:nvPr/>
        </p:nvSpPr>
        <p:spPr bwMode="auto">
          <a:xfrm>
            <a:off x="1656969" y="3054477"/>
            <a:ext cx="485775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7901" name="Elbow Connector 24"/>
          <p:cNvCxnSpPr>
            <a:cxnSpLocks noChangeShapeType="1"/>
            <a:stCxn id="14" idx="3"/>
          </p:cNvCxnSpPr>
          <p:nvPr/>
        </p:nvCxnSpPr>
        <p:spPr bwMode="auto">
          <a:xfrm flipH="1" flipV="1">
            <a:off x="1561719" y="3292603"/>
            <a:ext cx="1098550" cy="1045912"/>
          </a:xfrm>
          <a:prstGeom prst="bentConnector3">
            <a:avLst>
              <a:gd name="adj1" fmla="val -20809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Maintenance – Multi Items</a:t>
            </a:r>
          </a:p>
        </p:txBody>
      </p:sp>
      <p:sp>
        <p:nvSpPr>
          <p:cNvPr id="3891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SSM-CM-250</a:t>
            </a:r>
          </a:p>
        </p:txBody>
      </p:sp>
      <p:pic>
        <p:nvPicPr>
          <p:cNvPr id="38916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3" y="1031939"/>
            <a:ext cx="7037387" cy="434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9438" y="1786001"/>
            <a:ext cx="7027862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052638" y="1214501"/>
            <a:ext cx="2384425" cy="52705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>
                <a:latin typeface="+mj-lt"/>
              </a:rPr>
              <a:t>More than one item can be added to a call.</a:t>
            </a:r>
          </a:p>
        </p:txBody>
      </p:sp>
      <p:sp>
        <p:nvSpPr>
          <p:cNvPr id="38919" name="Rectangle 11"/>
          <p:cNvSpPr>
            <a:spLocks noChangeArrowheads="1"/>
          </p:cNvSpPr>
          <p:nvPr/>
        </p:nvSpPr>
        <p:spPr bwMode="auto">
          <a:xfrm>
            <a:off x="1038225" y="3617976"/>
            <a:ext cx="428625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8920" name="Elbow Connector 13"/>
          <p:cNvCxnSpPr>
            <a:cxnSpLocks noChangeShapeType="1"/>
            <a:stCxn id="6" idx="1"/>
            <a:endCxn id="38919" idx="3"/>
          </p:cNvCxnSpPr>
          <p:nvPr/>
        </p:nvCxnSpPr>
        <p:spPr bwMode="auto">
          <a:xfrm rot="10800000" flipV="1">
            <a:off x="1466850" y="1478026"/>
            <a:ext cx="585788" cy="224472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3286125" y="5215001"/>
            <a:ext cx="3660775" cy="7397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Each item on the call can have different detail, including work code, BOM and routing, and engineer.</a:t>
            </a:r>
          </a:p>
        </p:txBody>
      </p:sp>
      <p:sp>
        <p:nvSpPr>
          <p:cNvPr id="38922" name="Right Brace 14"/>
          <p:cNvSpPr>
            <a:spLocks/>
          </p:cNvSpPr>
          <p:nvPr/>
        </p:nvSpPr>
        <p:spPr bwMode="auto">
          <a:xfrm>
            <a:off x="5545138" y="4179951"/>
            <a:ext cx="246062" cy="731838"/>
          </a:xfrm>
          <a:prstGeom prst="rightBrace">
            <a:avLst>
              <a:gd name="adj1" fmla="val 74355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8924" name="Elbow Connector 19"/>
          <p:cNvCxnSpPr>
            <a:cxnSpLocks noChangeShapeType="1"/>
            <a:stCxn id="9" idx="3"/>
            <a:endCxn id="38922" idx="1"/>
          </p:cNvCxnSpPr>
          <p:nvPr/>
        </p:nvCxnSpPr>
        <p:spPr bwMode="auto">
          <a:xfrm flipH="1" flipV="1">
            <a:off x="5791200" y="4545076"/>
            <a:ext cx="1155700" cy="1039813"/>
          </a:xfrm>
          <a:prstGeom prst="bentConnector5">
            <a:avLst>
              <a:gd name="adj1" fmla="val -19778"/>
              <a:gd name="adj2" fmla="val 50199"/>
              <a:gd name="adj3" fmla="val 77745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38925" name="Rectangle 20"/>
          <p:cNvSpPr>
            <a:spLocks noChangeArrowheads="1"/>
          </p:cNvSpPr>
          <p:nvPr/>
        </p:nvSpPr>
        <p:spPr bwMode="auto">
          <a:xfrm>
            <a:off x="1962150" y="4894326"/>
            <a:ext cx="37147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8926" name="Elbow Connector 22"/>
          <p:cNvCxnSpPr>
            <a:cxnSpLocks noChangeShapeType="1"/>
            <a:stCxn id="9" idx="1"/>
            <a:endCxn id="38925" idx="1"/>
          </p:cNvCxnSpPr>
          <p:nvPr/>
        </p:nvCxnSpPr>
        <p:spPr bwMode="auto">
          <a:xfrm rot="10800000">
            <a:off x="1962150" y="4994339"/>
            <a:ext cx="1323975" cy="590550"/>
          </a:xfrm>
          <a:prstGeom prst="bentConnector3">
            <a:avLst>
              <a:gd name="adj1" fmla="val 117264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Inventory Management</a:t>
            </a:r>
          </a:p>
          <a:p>
            <a:pPr lvl="1"/>
            <a:r>
              <a:rPr lang="en-US" smtClean="0"/>
              <a:t>Parts used during service activities may need to be consumed from a particular site and location</a:t>
            </a:r>
          </a:p>
          <a:p>
            <a:pPr lvl="1"/>
            <a:r>
              <a:rPr lang="en-US" smtClean="0"/>
              <a:t>Traceable removed material needs to be received into a site and location</a:t>
            </a:r>
          </a:p>
          <a:p>
            <a:pPr lvl="1"/>
            <a:r>
              <a:rPr lang="en-US" smtClean="0"/>
              <a:t>Service item information may need to be defined by site</a:t>
            </a:r>
          </a:p>
          <a:p>
            <a:r>
              <a:rPr lang="en-US" smtClean="0"/>
              <a:t>Cost Management</a:t>
            </a:r>
          </a:p>
          <a:p>
            <a:pPr lvl="1"/>
            <a:r>
              <a:rPr lang="en-US" smtClean="0"/>
              <a:t>Some business situations may require different costs for the same item</a:t>
            </a:r>
          </a:p>
          <a:p>
            <a:endParaRPr lang="en-US" smtClean="0"/>
          </a:p>
        </p:txBody>
      </p:sp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Service Site Management Business Reasons</a:t>
            </a:r>
            <a:endParaRPr lang="en-US" smtClean="0"/>
          </a:p>
        </p:txBody>
      </p:sp>
      <p:sp>
        <p:nvSpPr>
          <p:cNvPr id="3994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SSM-CM-260</a:t>
            </a:r>
            <a:endParaRPr lang="en-US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 Maintenance</a:t>
            </a:r>
          </a:p>
        </p:txBody>
      </p:sp>
      <p:sp>
        <p:nvSpPr>
          <p:cNvPr id="4096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SSM-CM-280</a:t>
            </a:r>
          </a:p>
        </p:txBody>
      </p:sp>
      <p:pic>
        <p:nvPicPr>
          <p:cNvPr id="40964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168908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528888" y="2138871"/>
            <a:ext cx="1666875" cy="138243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If site/location are blank, use the ones associated with the engineer’s area.</a:t>
            </a:r>
          </a:p>
        </p:txBody>
      </p:sp>
      <p:sp>
        <p:nvSpPr>
          <p:cNvPr id="40966" name="Rectangle 9"/>
          <p:cNvSpPr>
            <a:spLocks noChangeArrowheads="1"/>
          </p:cNvSpPr>
          <p:nvPr/>
        </p:nvSpPr>
        <p:spPr bwMode="auto">
          <a:xfrm>
            <a:off x="2524125" y="4826508"/>
            <a:ext cx="542925" cy="2286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0967" name="Elbow Connector 11"/>
          <p:cNvCxnSpPr>
            <a:cxnSpLocks noChangeShapeType="1"/>
            <a:stCxn id="6" idx="1"/>
            <a:endCxn id="40968" idx="1"/>
          </p:cNvCxnSpPr>
          <p:nvPr/>
        </p:nvCxnSpPr>
        <p:spPr bwMode="auto">
          <a:xfrm rot="10800000" flipV="1">
            <a:off x="971550" y="2830085"/>
            <a:ext cx="1557338" cy="1510647"/>
          </a:xfrm>
          <a:prstGeom prst="bentConnector3">
            <a:avLst>
              <a:gd name="adj1" fmla="val 114679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971550" y="4207383"/>
            <a:ext cx="352425" cy="2667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6646863" y="2450021"/>
            <a:ext cx="1666875" cy="95154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>
                <a:latin typeface="+mj-lt"/>
              </a:rPr>
              <a:t>If engineer has a site and location, use it first.</a:t>
            </a:r>
          </a:p>
        </p:txBody>
      </p:sp>
      <p:sp>
        <p:nvSpPr>
          <p:cNvPr id="40970" name="Rectangle 12"/>
          <p:cNvSpPr>
            <a:spLocks noChangeArrowheads="1"/>
          </p:cNvSpPr>
          <p:nvPr/>
        </p:nvSpPr>
        <p:spPr bwMode="auto">
          <a:xfrm rot="10800000">
            <a:off x="4867275" y="4445508"/>
            <a:ext cx="333375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0971" name="Elbow Connector 14"/>
          <p:cNvCxnSpPr>
            <a:cxnSpLocks noChangeShapeType="1"/>
            <a:stCxn id="13" idx="3"/>
            <a:endCxn id="40970" idx="3"/>
          </p:cNvCxnSpPr>
          <p:nvPr/>
        </p:nvCxnSpPr>
        <p:spPr bwMode="auto">
          <a:xfrm flipH="1">
            <a:off x="4867275" y="2925793"/>
            <a:ext cx="3446463" cy="1614965"/>
          </a:xfrm>
          <a:prstGeom prst="bentConnector5">
            <a:avLst>
              <a:gd name="adj1" fmla="val -6633"/>
              <a:gd name="adj2" fmla="val 61781"/>
              <a:gd name="adj3" fmla="val 106633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7" name="TextBox 16"/>
          <p:cNvSpPr txBox="1"/>
          <p:nvPr/>
        </p:nvSpPr>
        <p:spPr>
          <a:xfrm>
            <a:off x="2800350" y="5159883"/>
            <a:ext cx="3536950" cy="646113"/>
          </a:xfrm>
          <a:prstGeom prst="rect">
            <a:avLst/>
          </a:prstGeom>
          <a:solidFill>
            <a:schemeClr val="bg1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dirty="0">
                <a:latin typeface="+mj-lt"/>
              </a:rPr>
              <a:t>First Test: If an engineer is assigned </a:t>
            </a:r>
          </a:p>
          <a:p>
            <a:pPr algn="ctr">
              <a:defRPr/>
            </a:pPr>
            <a:r>
              <a:rPr lang="en-US" sz="1200" dirty="0">
                <a:latin typeface="+mj-lt"/>
              </a:rPr>
              <a:t>when a call is created, use site information </a:t>
            </a:r>
          </a:p>
          <a:p>
            <a:pPr algn="ctr">
              <a:defRPr/>
            </a:pPr>
            <a:r>
              <a:rPr lang="en-US" sz="1200" dirty="0">
                <a:latin typeface="+mj-lt"/>
              </a:rPr>
              <a:t>derived from the engineer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Second Test: If an engineer is not assigned or no site information is available for the engineer, look for a spares site defined with Default Site Maintenance using key values derived from the call</a:t>
            </a:r>
          </a:p>
          <a:p>
            <a:endParaRPr lang="en-US" smtClean="0"/>
          </a:p>
        </p:txBody>
      </p:sp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Determining a Site/Location</a:t>
            </a:r>
          </a:p>
        </p:txBody>
      </p:sp>
      <p:sp>
        <p:nvSpPr>
          <p:cNvPr id="4198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SSM-CM-290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816100" y="3417888"/>
            <a:ext cx="5492750" cy="221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folHlink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525" tIns="9525" rIns="9525" bIns="9525" anchor="ctr">
            <a:spAutoFit/>
          </a:bodyPr>
          <a:lstStyle/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 err="1">
                <a:solidFill>
                  <a:schemeClr val="tx2"/>
                </a:solidFill>
                <a:latin typeface="Courier New" pitchFamily="49" charset="0"/>
              </a:rPr>
              <a:t>fsrdfmt.p</a:t>
            </a:r>
            <a:r>
              <a:rPr lang="en-US" sz="900" dirty="0">
                <a:solidFill>
                  <a:schemeClr val="tx2"/>
                </a:solidFill>
                <a:latin typeface="Courier New" pitchFamily="49" charset="0"/>
              </a:rPr>
              <a:t> </a:t>
            </a:r>
            <a:r>
              <a:rPr lang="en-US" sz="900" dirty="0">
                <a:latin typeface="Courier New" pitchFamily="49" charset="0"/>
              </a:rPr>
              <a:t>99             11.21.13 Default Site Maintenance            04/16/96 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+------------------------------------------------------------------------------+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           Prod Line:                                    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       Service Group:                                    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           Work Code:                                    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                Item:                                    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                Area: AMERICAS                           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+------------------------------------------------------------------------------+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+----------------------------------- Sites ------------------------------------+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Description: Default Inventory Sites                           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                                                         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Return Site: 10000                             Scrap Site: 10000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Return Location: return                        Scrap Location: scrap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Spares Site: 10000                            Repair Site: 10000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Spares Location: spares                       Repair Location: repair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+------------------------------------------------------------------------------+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671513" y="4111625"/>
            <a:ext cx="1778000" cy="95154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Items to be issued are found in the spares site/location.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929438" y="3335338"/>
            <a:ext cx="1666875" cy="2675091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>
                <a:latin typeface="+mj-lt"/>
              </a:rPr>
              <a:t>Search key values are derived from call: product line, service group, work code, and item are derived from the call item; area is derived from the end user.</a:t>
            </a:r>
          </a:p>
        </p:txBody>
      </p:sp>
      <p:sp>
        <p:nvSpPr>
          <p:cNvPr id="41992" name="Right Brace 9"/>
          <p:cNvSpPr>
            <a:spLocks/>
          </p:cNvSpPr>
          <p:nvPr/>
        </p:nvSpPr>
        <p:spPr bwMode="auto">
          <a:xfrm>
            <a:off x="4819650" y="3686175"/>
            <a:ext cx="228600" cy="704850"/>
          </a:xfrm>
          <a:prstGeom prst="rightBrace">
            <a:avLst>
              <a:gd name="adj1" fmla="val 8336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41993" name="Rectangle 10"/>
          <p:cNvSpPr>
            <a:spLocks noChangeArrowheads="1"/>
          </p:cNvSpPr>
          <p:nvPr/>
        </p:nvSpPr>
        <p:spPr bwMode="auto">
          <a:xfrm>
            <a:off x="4991100" y="3943350"/>
            <a:ext cx="1238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1994" name="Elbow Connector 16"/>
          <p:cNvCxnSpPr>
            <a:cxnSpLocks noChangeShapeType="1"/>
            <a:stCxn id="9" idx="1"/>
            <a:endCxn id="41993" idx="3"/>
          </p:cNvCxnSpPr>
          <p:nvPr/>
        </p:nvCxnSpPr>
        <p:spPr bwMode="auto">
          <a:xfrm rot="10800000">
            <a:off x="5114926" y="4033838"/>
            <a:ext cx="1814513" cy="63904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41995" name="Rectangle 17"/>
          <p:cNvSpPr>
            <a:spLocks noChangeArrowheads="1"/>
          </p:cNvSpPr>
          <p:nvPr/>
        </p:nvSpPr>
        <p:spPr bwMode="auto">
          <a:xfrm>
            <a:off x="2381250" y="5191125"/>
            <a:ext cx="46672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1996" name="Elbow Connector 19"/>
          <p:cNvCxnSpPr>
            <a:cxnSpLocks noChangeShapeType="1"/>
            <a:stCxn id="8" idx="1"/>
            <a:endCxn id="41995" idx="1"/>
          </p:cNvCxnSpPr>
          <p:nvPr/>
        </p:nvCxnSpPr>
        <p:spPr bwMode="auto">
          <a:xfrm rot="10800000" flipH="1" flipV="1">
            <a:off x="671512" y="4587396"/>
            <a:ext cx="1709737" cy="703741"/>
          </a:xfrm>
          <a:prstGeom prst="bentConnector3">
            <a:avLst>
              <a:gd name="adj1" fmla="val -1337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Default Site Maintenance</a:t>
            </a:r>
          </a:p>
        </p:txBody>
      </p:sp>
      <p:sp>
        <p:nvSpPr>
          <p:cNvPr id="4301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SSM-CM-300</a:t>
            </a:r>
          </a:p>
        </p:txBody>
      </p:sp>
      <p:pic>
        <p:nvPicPr>
          <p:cNvPr id="43012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240536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776288" y="4923536"/>
            <a:ext cx="1778000" cy="95154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Items to be issued are found in the spares site/location.</a:t>
            </a:r>
          </a:p>
        </p:txBody>
      </p:sp>
      <p:sp>
        <p:nvSpPr>
          <p:cNvPr id="43014" name="Rectangle 17"/>
          <p:cNvSpPr>
            <a:spLocks noChangeArrowheads="1"/>
          </p:cNvSpPr>
          <p:nvPr/>
        </p:nvSpPr>
        <p:spPr bwMode="auto">
          <a:xfrm>
            <a:off x="1057275" y="4136136"/>
            <a:ext cx="46672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3015" name="Elbow Connector 19"/>
          <p:cNvCxnSpPr>
            <a:cxnSpLocks noChangeShapeType="1"/>
            <a:stCxn id="6" idx="1"/>
            <a:endCxn id="43014" idx="1"/>
          </p:cNvCxnSpPr>
          <p:nvPr/>
        </p:nvCxnSpPr>
        <p:spPr bwMode="auto">
          <a:xfrm rot="10800000" flipH="1">
            <a:off x="776287" y="4236150"/>
            <a:ext cx="280987" cy="1163159"/>
          </a:xfrm>
          <a:prstGeom prst="bentConnector3">
            <a:avLst>
              <a:gd name="adj1" fmla="val -81356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586163" y="1699324"/>
            <a:ext cx="1666875" cy="2675091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Search key values are derived from call: product line, service group, work code, and item are derived from the call item; area is derived from the end user.</a:t>
            </a:r>
          </a:p>
        </p:txBody>
      </p:sp>
      <p:sp>
        <p:nvSpPr>
          <p:cNvPr id="43017" name="Right Brace 9"/>
          <p:cNvSpPr>
            <a:spLocks/>
          </p:cNvSpPr>
          <p:nvPr/>
        </p:nvSpPr>
        <p:spPr bwMode="auto">
          <a:xfrm>
            <a:off x="1476375" y="2050161"/>
            <a:ext cx="228600" cy="704850"/>
          </a:xfrm>
          <a:prstGeom prst="rightBrace">
            <a:avLst>
              <a:gd name="adj1" fmla="val 8336"/>
              <a:gd name="adj2" fmla="val 50000"/>
            </a:avLst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1647825" y="2307336"/>
            <a:ext cx="1238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3019" name="Elbow Connector 16"/>
          <p:cNvCxnSpPr>
            <a:cxnSpLocks noChangeShapeType="1"/>
            <a:stCxn id="12" idx="1"/>
            <a:endCxn id="43018" idx="3"/>
          </p:cNvCxnSpPr>
          <p:nvPr/>
        </p:nvCxnSpPr>
        <p:spPr bwMode="auto">
          <a:xfrm rot="10800000">
            <a:off x="1771651" y="2397824"/>
            <a:ext cx="1814513" cy="63904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6" name="TextBox 15"/>
          <p:cNvSpPr txBox="1"/>
          <p:nvPr/>
        </p:nvSpPr>
        <p:spPr>
          <a:xfrm>
            <a:off x="2790825" y="4840986"/>
            <a:ext cx="3421129" cy="1015663"/>
          </a:xfrm>
          <a:prstGeom prst="rect">
            <a:avLst/>
          </a:prstGeom>
          <a:solidFill>
            <a:schemeClr val="bg1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dirty="0">
                <a:latin typeface="+mj-lt"/>
              </a:rPr>
              <a:t>Second Test: If an engineer is not assigned </a:t>
            </a:r>
          </a:p>
          <a:p>
            <a:pPr>
              <a:defRPr/>
            </a:pPr>
            <a:r>
              <a:rPr lang="en-US" sz="1200" dirty="0">
                <a:latin typeface="+mj-lt"/>
              </a:rPr>
              <a:t>or no site information is available for the </a:t>
            </a:r>
          </a:p>
          <a:p>
            <a:pPr>
              <a:defRPr/>
            </a:pPr>
            <a:r>
              <a:rPr lang="en-US" sz="1200" dirty="0">
                <a:latin typeface="+mj-lt"/>
              </a:rPr>
              <a:t>engineer, look for a spares site defined with</a:t>
            </a:r>
          </a:p>
          <a:p>
            <a:pPr>
              <a:defRPr/>
            </a:pPr>
            <a:r>
              <a:rPr lang="en-US" sz="1200" dirty="0">
                <a:latin typeface="+mj-lt"/>
              </a:rPr>
              <a:t> Default Site Maintenance using key values </a:t>
            </a:r>
          </a:p>
          <a:p>
            <a:pPr>
              <a:defRPr/>
            </a:pPr>
            <a:r>
              <a:rPr lang="en-US" sz="1200" dirty="0">
                <a:latin typeface="+mj-lt"/>
              </a:rPr>
              <a:t>derived from the call.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Determining a Site/Location</a:t>
            </a:r>
          </a:p>
        </p:txBody>
      </p:sp>
      <p:sp>
        <p:nvSpPr>
          <p:cNvPr id="4403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SSM-CM-310</a:t>
            </a:r>
          </a:p>
        </p:txBody>
      </p:sp>
      <p:pic>
        <p:nvPicPr>
          <p:cNvPr id="44036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7775" y="1195197"/>
            <a:ext cx="6638925" cy="492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819650" y="3155760"/>
            <a:ext cx="1498600" cy="95154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Customer site is used for non-inventory items.</a:t>
            </a:r>
          </a:p>
        </p:txBody>
      </p:sp>
      <p:sp>
        <p:nvSpPr>
          <p:cNvPr id="44038" name="Rectangle 7"/>
          <p:cNvSpPr>
            <a:spLocks noChangeArrowheads="1"/>
          </p:cNvSpPr>
          <p:nvPr/>
        </p:nvSpPr>
        <p:spPr bwMode="auto">
          <a:xfrm rot="5400000">
            <a:off x="5524500" y="4957573"/>
            <a:ext cx="8858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4039" name="Elbow Connector 9"/>
          <p:cNvCxnSpPr>
            <a:cxnSpLocks noChangeShapeType="1"/>
            <a:stCxn id="6" idx="2"/>
            <a:endCxn id="44038" idx="2"/>
          </p:cNvCxnSpPr>
          <p:nvPr/>
        </p:nvCxnSpPr>
        <p:spPr bwMode="auto">
          <a:xfrm rot="16200000" flipH="1">
            <a:off x="5266846" y="4409406"/>
            <a:ext cx="926471" cy="322263"/>
          </a:xfrm>
          <a:prstGeom prst="bentConnector4">
            <a:avLst>
              <a:gd name="adj1" fmla="val 45888"/>
              <a:gd name="adj2" fmla="val 29064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2" name="Rectangle 11"/>
          <p:cNvSpPr/>
          <p:nvPr/>
        </p:nvSpPr>
        <p:spPr>
          <a:xfrm>
            <a:off x="2295525" y="5125847"/>
            <a:ext cx="4572000" cy="830263"/>
          </a:xfrm>
          <a:prstGeom prst="rect">
            <a:avLst/>
          </a:prstGeom>
          <a:solidFill>
            <a:schemeClr val="bg1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latin typeface="+mn-lt"/>
              </a:rPr>
              <a:t>Third Test: If a site has not been found, use the site associated with the call item in the Item Master</a:t>
            </a:r>
          </a:p>
          <a:p>
            <a:pPr>
              <a:defRPr/>
            </a:pPr>
            <a:r>
              <a:rPr lang="en-US" sz="1200" dirty="0">
                <a:latin typeface="+mn-lt"/>
              </a:rPr>
              <a:t>For a non-inventory or memo item, use the site associated with the end user customer record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An end user requests service on two installed units</a:t>
            </a:r>
          </a:p>
          <a:p>
            <a:pPr lvl="1"/>
            <a:r>
              <a:rPr lang="en-US" smtClean="0"/>
              <a:t>Who is calling?</a:t>
            </a:r>
          </a:p>
          <a:p>
            <a:pPr lvl="1"/>
            <a:r>
              <a:rPr lang="en-US" smtClean="0"/>
              <a:t>Are the units covered under warranty?</a:t>
            </a:r>
          </a:p>
          <a:p>
            <a:pPr lvl="1"/>
            <a:r>
              <a:rPr lang="en-US" smtClean="0"/>
              <a:t>Are they covered under contract?</a:t>
            </a:r>
          </a:p>
          <a:p>
            <a:pPr lvl="1"/>
            <a:r>
              <a:rPr lang="en-US" smtClean="0"/>
              <a:t>How much is covered?</a:t>
            </a:r>
          </a:p>
          <a:p>
            <a:pPr lvl="1"/>
            <a:r>
              <a:rPr lang="en-US" smtClean="0"/>
              <a:t>What needs to be done?</a:t>
            </a:r>
          </a:p>
          <a:p>
            <a:pPr lvl="1"/>
            <a:r>
              <a:rPr lang="en-US" smtClean="0"/>
              <a:t>Does the end user have special invoicing needs?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Creation - </a:t>
            </a:r>
            <a:r>
              <a:rPr lang="en-US" sz="2400" smtClean="0"/>
              <a:t>Business Process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SSM-CM-030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Call Maintenance</a:t>
            </a:r>
          </a:p>
          <a:p>
            <a:pPr lvl="1"/>
            <a:r>
              <a:rPr lang="en-US" sz="2000" smtClean="0"/>
              <a:t>Site establishes default conditions for Call Activity Recording, Call Parts Recording, and Call Labor Recording</a:t>
            </a:r>
          </a:p>
          <a:p>
            <a:pPr lvl="1"/>
            <a:r>
              <a:rPr lang="en-US" sz="2000" smtClean="0"/>
              <a:t>BOMs and routings linked to an item/site (with Service Item by Site Maintenance) are brought into the call</a:t>
            </a:r>
          </a:p>
          <a:p>
            <a:r>
              <a:rPr lang="en-US" sz="2400" smtClean="0"/>
              <a:t>Call Activity Recording (CAR), Call Parts Recording (CPR)</a:t>
            </a:r>
          </a:p>
          <a:p>
            <a:pPr lvl="1"/>
            <a:r>
              <a:rPr lang="en-US" sz="2000" smtClean="0"/>
              <a:t>The site associated with the call item becomes the default issuing site in the Item Usage frame</a:t>
            </a:r>
          </a:p>
          <a:p>
            <a:pPr lvl="1"/>
            <a:r>
              <a:rPr lang="en-US" sz="2000" smtClean="0"/>
              <a:t>Inventory is always issued from the call line item site</a:t>
            </a:r>
          </a:p>
          <a:p>
            <a:pPr lvl="1"/>
            <a:r>
              <a:rPr lang="en-US" sz="2000" smtClean="0"/>
              <a:t>Standard costs are derived from the call line item site</a:t>
            </a:r>
          </a:p>
          <a:p>
            <a:r>
              <a:rPr lang="en-US" sz="2400" smtClean="0"/>
              <a:t>Call Quotes</a:t>
            </a:r>
          </a:p>
          <a:p>
            <a:pPr lvl="1"/>
            <a:r>
              <a:rPr lang="en-US" sz="2000" smtClean="0"/>
              <a:t>Sets up default information used when the quote is released to a call</a:t>
            </a:r>
          </a:p>
          <a:p>
            <a:endParaRPr lang="en-US" smtClean="0"/>
          </a:p>
        </p:txBody>
      </p:sp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Site Summary </a:t>
            </a:r>
          </a:p>
        </p:txBody>
      </p:sp>
      <p:sp>
        <p:nvSpPr>
          <p:cNvPr id="450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SSM-CM-320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Management Control</a:t>
            </a:r>
          </a:p>
        </p:txBody>
      </p:sp>
      <p:sp>
        <p:nvSpPr>
          <p:cNvPr id="4608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SSM-CM-330</a:t>
            </a:r>
          </a:p>
        </p:txBody>
      </p:sp>
      <p:pic>
        <p:nvPicPr>
          <p:cNvPr id="46084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228154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4762500" y="2795016"/>
            <a:ext cx="1914525" cy="390525"/>
          </a:xfrm>
          <a:prstGeom prst="rect">
            <a:avLst/>
          </a:prstGeom>
          <a:noFill/>
          <a:ln w="19050" algn="ctr">
            <a:solidFill>
              <a:srgbClr val="6287C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895475" y="4099941"/>
            <a:ext cx="5353050" cy="1477963"/>
          </a:xfrm>
          <a:prstGeom prst="rect">
            <a:avLst/>
          </a:prstGeom>
          <a:solidFill>
            <a:schemeClr val="bg1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Calls generated automatically by the system when items are sold that require engineer assistance to install. Controlled by two settings:</a:t>
            </a:r>
          </a:p>
          <a:p>
            <a:pPr lvl="1">
              <a:defRPr/>
            </a:pPr>
            <a:r>
              <a:rPr lang="en-US" sz="1200" dirty="0">
                <a:latin typeface="+mj-lt"/>
              </a:rPr>
              <a:t>Auto Install Calls. A global setting that specifies whether installation calls are generated at invoice post.</a:t>
            </a:r>
          </a:p>
          <a:p>
            <a:pPr lvl="1">
              <a:defRPr/>
            </a:pPr>
            <a:r>
              <a:rPr lang="en-US" sz="1200" dirty="0">
                <a:latin typeface="+mj-lt"/>
              </a:rPr>
              <a:t>Installation Days Ahead. Used to determine the install call’s next activity date.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Ship to Installed Base must be Yes in the </a:t>
            </a:r>
            <a:br>
              <a:rPr lang="en-US" smtClean="0"/>
            </a:br>
            <a:r>
              <a:rPr lang="en-US" smtClean="0"/>
              <a:t>Service Management Control File</a:t>
            </a:r>
          </a:p>
          <a:p>
            <a:r>
              <a:rPr lang="en-US" smtClean="0"/>
              <a:t>Installation Call must be Yes for the item in </a:t>
            </a:r>
            <a:br>
              <a:rPr lang="en-US" smtClean="0"/>
            </a:br>
            <a:r>
              <a:rPr lang="en-US" smtClean="0"/>
              <a:t>Service Item Maintenance</a:t>
            </a:r>
          </a:p>
          <a:p>
            <a:r>
              <a:rPr lang="en-US" smtClean="0"/>
              <a:t>Auto Install Calls must be Yes in the Call Management Control File</a:t>
            </a:r>
          </a:p>
          <a:p>
            <a:r>
              <a:rPr lang="en-US" smtClean="0"/>
              <a:t>Installation Days Ahead determines call’s next status date/time</a:t>
            </a:r>
          </a:p>
          <a:p>
            <a:endParaRPr lang="en-US" smtClean="0"/>
          </a:p>
        </p:txBody>
      </p:sp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Installation Calls Setup</a:t>
            </a:r>
          </a:p>
        </p:txBody>
      </p:sp>
      <p:sp>
        <p:nvSpPr>
          <p:cNvPr id="4710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SSM-CM-350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Sales order for item is created in Sales Order Maintenance and the item is shipped</a:t>
            </a:r>
          </a:p>
          <a:p>
            <a:r>
              <a:rPr lang="en-US" smtClean="0"/>
              <a:t>Invoice for item is posted</a:t>
            </a:r>
          </a:p>
          <a:p>
            <a:pPr lvl="1"/>
            <a:r>
              <a:rPr lang="en-US" smtClean="0"/>
              <a:t>Call is created using defaults for Install work code.</a:t>
            </a:r>
          </a:p>
          <a:p>
            <a:pPr lvl="1"/>
            <a:r>
              <a:rPr lang="en-US" smtClean="0"/>
              <a:t>Call’s next status date set to ship date + Install Days Ahead</a:t>
            </a:r>
          </a:p>
          <a:p>
            <a:pPr lvl="1"/>
            <a:r>
              <a:rPr lang="en-US" smtClean="0"/>
              <a:t>Installed base is updated with install date set to ship date + Install Days Ahead</a:t>
            </a:r>
          </a:p>
        </p:txBody>
      </p:sp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Installation Calls Creation</a:t>
            </a:r>
          </a:p>
        </p:txBody>
      </p:sp>
      <p:sp>
        <p:nvSpPr>
          <p:cNvPr id="481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SSM-CM-360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 Item Maintenance</a:t>
            </a:r>
          </a:p>
        </p:txBody>
      </p:sp>
      <p:sp>
        <p:nvSpPr>
          <p:cNvPr id="4915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SSM-CM-380</a:t>
            </a:r>
          </a:p>
        </p:txBody>
      </p:sp>
      <p:pic>
        <p:nvPicPr>
          <p:cNvPr id="49156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259967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376488" y="2545842"/>
            <a:ext cx="1966912" cy="7366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>
                <a:latin typeface="+mj-lt"/>
              </a:rPr>
              <a:t>Sales order shipment transaction date is recorded in the ISB.</a:t>
            </a:r>
          </a:p>
        </p:txBody>
      </p:sp>
      <p:sp>
        <p:nvSpPr>
          <p:cNvPr id="49158" name="Rectangle 19"/>
          <p:cNvSpPr>
            <a:spLocks noChangeArrowheads="1"/>
          </p:cNvSpPr>
          <p:nvPr/>
        </p:nvSpPr>
        <p:spPr bwMode="auto">
          <a:xfrm>
            <a:off x="1276350" y="5327142"/>
            <a:ext cx="36195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9159" name="Shape 21"/>
          <p:cNvCxnSpPr>
            <a:cxnSpLocks noChangeShapeType="1"/>
            <a:stCxn id="6" idx="2"/>
            <a:endCxn id="49158" idx="1"/>
          </p:cNvCxnSpPr>
          <p:nvPr/>
        </p:nvCxnSpPr>
        <p:spPr bwMode="auto">
          <a:xfrm rot="5400000">
            <a:off x="1248569" y="3310223"/>
            <a:ext cx="2139950" cy="2084388"/>
          </a:xfrm>
          <a:prstGeom prst="bentConnector4">
            <a:avLst>
              <a:gd name="adj1" fmla="val 26852"/>
              <a:gd name="adj2" fmla="val 13337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6269038" y="2793492"/>
            <a:ext cx="1966912" cy="95091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>
                <a:latin typeface="+mj-lt"/>
              </a:rPr>
              <a:t>Install date and warranty expiration are recalculated at call closure.</a:t>
            </a:r>
          </a:p>
        </p:txBody>
      </p:sp>
      <p:sp>
        <p:nvSpPr>
          <p:cNvPr id="49161" name="Rectangle 10"/>
          <p:cNvSpPr>
            <a:spLocks noChangeArrowheads="1"/>
          </p:cNvSpPr>
          <p:nvPr/>
        </p:nvSpPr>
        <p:spPr bwMode="auto">
          <a:xfrm>
            <a:off x="2409825" y="4174617"/>
            <a:ext cx="3048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49162" name="Rectangle 11"/>
          <p:cNvSpPr>
            <a:spLocks noChangeArrowheads="1"/>
          </p:cNvSpPr>
          <p:nvPr/>
        </p:nvSpPr>
        <p:spPr bwMode="auto">
          <a:xfrm>
            <a:off x="2428875" y="4755642"/>
            <a:ext cx="3048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9163" name="Shape 14"/>
          <p:cNvCxnSpPr>
            <a:cxnSpLocks noChangeShapeType="1"/>
            <a:stCxn id="11" idx="2"/>
            <a:endCxn id="49162" idx="3"/>
          </p:cNvCxnSpPr>
          <p:nvPr/>
        </p:nvCxnSpPr>
        <p:spPr bwMode="auto">
          <a:xfrm rot="5400000">
            <a:off x="4445001" y="2033079"/>
            <a:ext cx="1096962" cy="4519613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49164" name="Shape 18"/>
          <p:cNvCxnSpPr>
            <a:cxnSpLocks noChangeShapeType="1"/>
            <a:stCxn id="11" idx="2"/>
            <a:endCxn id="49161" idx="3"/>
          </p:cNvCxnSpPr>
          <p:nvPr/>
        </p:nvCxnSpPr>
        <p:spPr bwMode="auto">
          <a:xfrm rot="5400000">
            <a:off x="4725988" y="1733042"/>
            <a:ext cx="515937" cy="4538663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Enables users to create a large volume of calls based on specific business situations.</a:t>
            </a:r>
          </a:p>
          <a:p>
            <a:r>
              <a:rPr lang="en-US" smtClean="0"/>
              <a:t>Calls can be created for contract schedules, for items in the installed base, or for a Field Notification.</a:t>
            </a:r>
          </a:p>
          <a:p>
            <a:endParaRPr lang="en-US" smtClean="0"/>
          </a:p>
        </p:txBody>
      </p:sp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Generator</a:t>
            </a:r>
          </a:p>
        </p:txBody>
      </p:sp>
      <p:sp>
        <p:nvSpPr>
          <p:cNvPr id="5018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SSM-CM-390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49300" y="3645281"/>
            <a:ext cx="7397750" cy="1127125"/>
          </a:xfrm>
          <a:prstGeom prst="rect">
            <a:avLst/>
          </a:prstGeom>
          <a:solidFill>
            <a:schemeClr val="bg1"/>
          </a:solidFill>
          <a:ln w="12700">
            <a:solidFill>
              <a:schemeClr val="folHlink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525" tIns="9525" rIns="9525" bIns="9525" anchor="ctr">
            <a:spAutoFit/>
          </a:bodyPr>
          <a:lstStyle/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1200" dirty="0" err="1">
                <a:latin typeface="Courier New" pitchFamily="49" charset="0"/>
              </a:rPr>
              <a:t>fscagen.p</a:t>
            </a:r>
            <a:r>
              <a:rPr lang="en-US" sz="1200" dirty="0">
                <a:latin typeface="Courier New" pitchFamily="49" charset="0"/>
              </a:rPr>
              <a:t> 99                   11.1.8 Call Generator                  04/16/96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1200" dirty="0">
                <a:latin typeface="Courier New" pitchFamily="49" charset="0"/>
              </a:rPr>
              <a:t>+------------------------------------------------------------------------------+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1200" dirty="0">
                <a:latin typeface="Courier New" pitchFamily="49" charset="0"/>
              </a:rPr>
              <a:t>|                 Input Source:              P        PM Schedules      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1200" dirty="0">
                <a:latin typeface="Courier New" pitchFamily="49" charset="0"/>
              </a:rPr>
              <a:t>|                                            I        Installed Base    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1200" dirty="0">
                <a:latin typeface="Courier New" pitchFamily="49" charset="0"/>
              </a:rPr>
              <a:t>|                                            F        Field Notification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1200" dirty="0">
                <a:latin typeface="Courier New" pitchFamily="49" charset="0"/>
              </a:rPr>
              <a:t>+------------------------------------------------------------------------------+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427788" y="5034344"/>
            <a:ext cx="1778000" cy="95154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63500" dir="2700000" algn="tl" rotWithShape="0">
              <a:schemeClr val="bg1">
                <a:lumMod val="65000"/>
              </a:scheme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Specify P to create calls for a range of PM schedule dates.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777875" y="5094669"/>
            <a:ext cx="2073275" cy="95154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63500" dir="2700000" algn="tl" rotWithShape="0">
              <a:schemeClr val="bg1">
                <a:lumMod val="65000"/>
              </a:scheme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Specify I to create calls for a range of items in the installed base.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3521075" y="5504244"/>
            <a:ext cx="2073275" cy="736099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63500" dir="2700000" algn="tl" rotWithShape="0">
              <a:schemeClr val="bg1">
                <a:lumMod val="65000"/>
              </a:scheme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>
                <a:latin typeface="+mj-lt"/>
              </a:rPr>
              <a:t>Specify F to create calls for a Field Notification.</a:t>
            </a:r>
          </a:p>
        </p:txBody>
      </p:sp>
      <p:sp>
        <p:nvSpPr>
          <p:cNvPr id="50185" name="Rectangle 11"/>
          <p:cNvSpPr>
            <a:spLocks noChangeArrowheads="1"/>
          </p:cNvSpPr>
          <p:nvPr/>
        </p:nvSpPr>
        <p:spPr bwMode="auto">
          <a:xfrm>
            <a:off x="4848225" y="4029456"/>
            <a:ext cx="19050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50186" name="Rectangle 12"/>
          <p:cNvSpPr>
            <a:spLocks noChangeArrowheads="1"/>
          </p:cNvSpPr>
          <p:nvPr/>
        </p:nvSpPr>
        <p:spPr bwMode="auto">
          <a:xfrm>
            <a:off x="4848225" y="4219956"/>
            <a:ext cx="19050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50187" name="Rectangle 13"/>
          <p:cNvSpPr>
            <a:spLocks noChangeArrowheads="1"/>
          </p:cNvSpPr>
          <p:nvPr/>
        </p:nvSpPr>
        <p:spPr bwMode="auto">
          <a:xfrm>
            <a:off x="4848225" y="4410456"/>
            <a:ext cx="19050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50188" name="Elbow Connector 17"/>
          <p:cNvCxnSpPr>
            <a:cxnSpLocks noChangeShapeType="1"/>
            <a:stCxn id="11" idx="0"/>
            <a:endCxn id="50187" idx="2"/>
          </p:cNvCxnSpPr>
          <p:nvPr/>
        </p:nvCxnSpPr>
        <p:spPr bwMode="auto">
          <a:xfrm rot="5400000" flipH="1" flipV="1">
            <a:off x="4294188" y="4854957"/>
            <a:ext cx="912813" cy="38576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0189" name="Shape 19"/>
          <p:cNvCxnSpPr>
            <a:cxnSpLocks noChangeShapeType="1"/>
            <a:stCxn id="9" idx="0"/>
            <a:endCxn id="50186" idx="1"/>
          </p:cNvCxnSpPr>
          <p:nvPr/>
        </p:nvCxnSpPr>
        <p:spPr bwMode="auto">
          <a:xfrm rot="5400000" flipH="1" flipV="1">
            <a:off x="2939257" y="3185701"/>
            <a:ext cx="784225" cy="3033712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0190" name="Elbow Connector 22"/>
          <p:cNvCxnSpPr>
            <a:cxnSpLocks noChangeShapeType="1"/>
            <a:stCxn id="7" idx="0"/>
            <a:endCxn id="50185" idx="0"/>
          </p:cNvCxnSpPr>
          <p:nvPr/>
        </p:nvCxnSpPr>
        <p:spPr bwMode="auto">
          <a:xfrm rot="16200000" flipV="1">
            <a:off x="5627688" y="3345243"/>
            <a:ext cx="1004888" cy="2373313"/>
          </a:xfrm>
          <a:prstGeom prst="bentConnector3">
            <a:avLst>
              <a:gd name="adj1" fmla="val 122749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Generator</a:t>
            </a:r>
          </a:p>
        </p:txBody>
      </p:sp>
      <p:sp>
        <p:nvSpPr>
          <p:cNvPr id="5120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SSM-CM-400</a:t>
            </a:r>
          </a:p>
        </p:txBody>
      </p:sp>
      <p:pic>
        <p:nvPicPr>
          <p:cNvPr id="51204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044893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427788" y="3140393"/>
            <a:ext cx="1778000" cy="95154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Specify P to create calls for a range of PM schedule dates.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77875" y="3200718"/>
            <a:ext cx="2073275" cy="95154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Specify I to create calls for a range of items in the installed base.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3530600" y="3610293"/>
            <a:ext cx="2073275" cy="736099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>
                <a:latin typeface="+mj-lt"/>
              </a:rPr>
              <a:t>Specify F to create calls for a Field Notification.</a:t>
            </a:r>
          </a:p>
        </p:txBody>
      </p:sp>
      <p:sp>
        <p:nvSpPr>
          <p:cNvPr id="51208" name="Rectangle 11"/>
          <p:cNvSpPr>
            <a:spLocks noChangeArrowheads="1"/>
          </p:cNvSpPr>
          <p:nvPr/>
        </p:nvSpPr>
        <p:spPr bwMode="auto">
          <a:xfrm>
            <a:off x="2533650" y="1849755"/>
            <a:ext cx="19050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51209" name="Rectangle 12"/>
          <p:cNvSpPr>
            <a:spLocks noChangeArrowheads="1"/>
          </p:cNvSpPr>
          <p:nvPr/>
        </p:nvSpPr>
        <p:spPr bwMode="auto">
          <a:xfrm>
            <a:off x="2533650" y="2040255"/>
            <a:ext cx="19050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51210" name="Rectangle 13"/>
          <p:cNvSpPr>
            <a:spLocks noChangeArrowheads="1"/>
          </p:cNvSpPr>
          <p:nvPr/>
        </p:nvSpPr>
        <p:spPr bwMode="auto">
          <a:xfrm>
            <a:off x="2533650" y="2230755"/>
            <a:ext cx="19050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51211" name="Elbow Connector 17"/>
          <p:cNvCxnSpPr>
            <a:cxnSpLocks noChangeShapeType="1"/>
            <a:stCxn id="8" idx="0"/>
            <a:endCxn id="51210" idx="2"/>
          </p:cNvCxnSpPr>
          <p:nvPr/>
        </p:nvCxnSpPr>
        <p:spPr bwMode="auto">
          <a:xfrm rot="16200000" flipV="1">
            <a:off x="2998788" y="2041843"/>
            <a:ext cx="1198563" cy="193833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1212" name="Shape 19"/>
          <p:cNvCxnSpPr>
            <a:cxnSpLocks noChangeShapeType="1"/>
            <a:stCxn id="7" idx="0"/>
            <a:endCxn id="51209" idx="1"/>
          </p:cNvCxnSpPr>
          <p:nvPr/>
        </p:nvCxnSpPr>
        <p:spPr bwMode="auto">
          <a:xfrm rot="5400000" flipH="1" flipV="1">
            <a:off x="1639094" y="2306163"/>
            <a:ext cx="1069975" cy="719137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1213" name="Elbow Connector 22"/>
          <p:cNvCxnSpPr>
            <a:cxnSpLocks noChangeShapeType="1"/>
            <a:stCxn id="6" idx="0"/>
            <a:endCxn id="51208" idx="0"/>
          </p:cNvCxnSpPr>
          <p:nvPr/>
        </p:nvCxnSpPr>
        <p:spPr bwMode="auto">
          <a:xfrm rot="16200000" flipV="1">
            <a:off x="4327525" y="151130"/>
            <a:ext cx="1290638" cy="4687888"/>
          </a:xfrm>
          <a:prstGeom prst="bentConnector3">
            <a:avLst>
              <a:gd name="adj1" fmla="val 117712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Generator</a:t>
            </a:r>
          </a:p>
        </p:txBody>
      </p:sp>
      <p:sp>
        <p:nvSpPr>
          <p:cNvPr id="522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SSM-CM-420</a:t>
            </a:r>
          </a:p>
        </p:txBody>
      </p:sp>
      <p:pic>
        <p:nvPicPr>
          <p:cNvPr id="52228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039749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967288" y="1870012"/>
            <a:ext cx="1652587" cy="3048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Input Source</a:t>
            </a:r>
          </a:p>
        </p:txBody>
      </p:sp>
      <p:sp>
        <p:nvSpPr>
          <p:cNvPr id="52230" name="Rectangle 8"/>
          <p:cNvSpPr>
            <a:spLocks noChangeArrowheads="1"/>
          </p:cNvSpPr>
          <p:nvPr/>
        </p:nvSpPr>
        <p:spPr bwMode="auto">
          <a:xfrm>
            <a:off x="8267700" y="1487424"/>
            <a:ext cx="2286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52231" name="Rectangle 11"/>
          <p:cNvSpPr>
            <a:spLocks noChangeArrowheads="1"/>
          </p:cNvSpPr>
          <p:nvPr/>
        </p:nvSpPr>
        <p:spPr bwMode="auto">
          <a:xfrm>
            <a:off x="1409700" y="1582674"/>
            <a:ext cx="238125" cy="461963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52232" name="Shape 13"/>
          <p:cNvCxnSpPr>
            <a:cxnSpLocks noChangeShapeType="1"/>
            <a:stCxn id="6" idx="3"/>
            <a:endCxn id="52231" idx="2"/>
          </p:cNvCxnSpPr>
          <p:nvPr/>
        </p:nvCxnSpPr>
        <p:spPr bwMode="auto">
          <a:xfrm flipH="1">
            <a:off x="1528763" y="2022412"/>
            <a:ext cx="5091112" cy="22225"/>
          </a:xfrm>
          <a:prstGeom prst="bentConnector4">
            <a:avLst>
              <a:gd name="adj1" fmla="val -4491"/>
              <a:gd name="adj2" fmla="val 1737583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3" name="Rectangle 12"/>
          <p:cNvSpPr/>
          <p:nvPr/>
        </p:nvSpPr>
        <p:spPr>
          <a:xfrm>
            <a:off x="1781175" y="3873437"/>
            <a:ext cx="5562600" cy="1508125"/>
          </a:xfrm>
          <a:prstGeom prst="rect">
            <a:avLst/>
          </a:prstGeom>
          <a:solidFill>
            <a:schemeClr val="bg1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>
              <a:buFont typeface="Webdings" pitchFamily="18" charset="2"/>
              <a:buNone/>
              <a:defRPr/>
            </a:pPr>
            <a:r>
              <a:rPr lang="fr-FR" sz="1400" dirty="0">
                <a:latin typeface="+mj-lt"/>
              </a:rPr>
              <a:t>Input Source = P (Preventive Maintenance)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Control generation of PM calls when calls are not created during Contract Maintenance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Provides a variety of selection criteria</a:t>
            </a:r>
          </a:p>
          <a:p>
            <a:pPr lvl="1">
              <a:defRPr/>
            </a:pPr>
            <a:r>
              <a:rPr lang="en-US" sz="1200" dirty="0">
                <a:latin typeface="+mj-lt"/>
              </a:rPr>
              <a:t>Date selects by scheduled dates on contract</a:t>
            </a:r>
          </a:p>
          <a:p>
            <a:pPr lvl="1">
              <a:defRPr/>
            </a:pPr>
            <a:r>
              <a:rPr lang="en-US" sz="1200" dirty="0">
                <a:latin typeface="+mj-lt"/>
              </a:rPr>
              <a:t>Contract number selects range of contracts or specific one</a:t>
            </a:r>
          </a:p>
          <a:p>
            <a:pPr lvl="1">
              <a:defRPr/>
            </a:pPr>
            <a:r>
              <a:rPr lang="en-US" sz="1200" dirty="0">
                <a:latin typeface="+mj-lt"/>
              </a:rPr>
              <a:t>Assigned creates calls for specific engineer or range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Generator</a:t>
            </a:r>
          </a:p>
        </p:txBody>
      </p:sp>
      <p:sp>
        <p:nvSpPr>
          <p:cNvPr id="532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SSM-CM-440</a:t>
            </a:r>
          </a:p>
        </p:txBody>
      </p:sp>
      <p:pic>
        <p:nvPicPr>
          <p:cNvPr id="53252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016699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12950" y="4288536"/>
            <a:ext cx="1778000" cy="3143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Input Source </a:t>
            </a:r>
          </a:p>
        </p:txBody>
      </p:sp>
      <p:sp>
        <p:nvSpPr>
          <p:cNvPr id="53254" name="Rectangle 7"/>
          <p:cNvSpPr>
            <a:spLocks noChangeArrowheads="1"/>
          </p:cNvSpPr>
          <p:nvPr/>
        </p:nvSpPr>
        <p:spPr bwMode="auto">
          <a:xfrm rot="5400000">
            <a:off x="2552701" y="1973961"/>
            <a:ext cx="152400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53255" name="Shape 9"/>
          <p:cNvCxnSpPr>
            <a:cxnSpLocks noChangeShapeType="1"/>
            <a:stCxn id="6" idx="3"/>
            <a:endCxn id="53254" idx="2"/>
          </p:cNvCxnSpPr>
          <p:nvPr/>
        </p:nvCxnSpPr>
        <p:spPr bwMode="auto">
          <a:xfrm flipH="1" flipV="1">
            <a:off x="2519363" y="2083499"/>
            <a:ext cx="1271587" cy="2362200"/>
          </a:xfrm>
          <a:prstGeom prst="bentConnector5">
            <a:avLst>
              <a:gd name="adj1" fmla="val -17977"/>
              <a:gd name="adj2" fmla="val 51009"/>
              <a:gd name="adj3" fmla="val 117977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0" name="Rectangle 9"/>
          <p:cNvSpPr/>
          <p:nvPr/>
        </p:nvSpPr>
        <p:spPr>
          <a:xfrm>
            <a:off x="4305300" y="978599"/>
            <a:ext cx="4572000" cy="2032000"/>
          </a:xfrm>
          <a:prstGeom prst="rect">
            <a:avLst/>
          </a:prstGeom>
          <a:solidFill>
            <a:schemeClr val="bg1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>
              <a:buFont typeface="Webdings" pitchFamily="18" charset="2"/>
              <a:buNone/>
              <a:defRPr/>
            </a:pPr>
            <a:r>
              <a:rPr lang="en-US" sz="1400" dirty="0">
                <a:latin typeface="+mj-lt"/>
              </a:rPr>
              <a:t>Input Source = I (Installed Base)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Create calls for installed base items with similar characteristics</a:t>
            </a:r>
          </a:p>
          <a:p>
            <a:pPr lvl="1">
              <a:defRPr/>
            </a:pPr>
            <a:r>
              <a:rPr lang="en-US" sz="1200" dirty="0">
                <a:latin typeface="+mj-lt"/>
              </a:rPr>
              <a:t>Call defaults for specified Work Code will be used</a:t>
            </a:r>
          </a:p>
          <a:p>
            <a:pPr lvl="1">
              <a:defRPr/>
            </a:pPr>
            <a:r>
              <a:rPr lang="en-US" sz="1200" dirty="0">
                <a:latin typeface="+mj-lt"/>
              </a:rPr>
              <a:t>Select items by end user, item number, serial number, ship date</a:t>
            </a:r>
          </a:p>
          <a:p>
            <a:pPr lvl="1">
              <a:defRPr/>
            </a:pPr>
            <a:r>
              <a:rPr lang="en-US" sz="1200" dirty="0">
                <a:latin typeface="+mj-lt"/>
              </a:rPr>
              <a:t>If multiple items exist for an end user, optionally create one call</a:t>
            </a:r>
          </a:p>
          <a:p>
            <a:pPr lvl="1">
              <a:defRPr/>
            </a:pPr>
            <a:r>
              <a:rPr lang="en-US" sz="1200" dirty="0">
                <a:latin typeface="+mj-lt"/>
              </a:rPr>
              <a:t>Choose preferred coverage for item with both warranty/contract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8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8225" y="1077278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Generator</a:t>
            </a:r>
          </a:p>
        </p:txBody>
      </p:sp>
      <p:sp>
        <p:nvSpPr>
          <p:cNvPr id="5427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SSM-CM-460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203325" y="3074353"/>
            <a:ext cx="1778000" cy="3143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b="0">
                <a:latin typeface="+mj-lt"/>
              </a:rPr>
              <a:t>Input Source = F</a:t>
            </a:r>
          </a:p>
        </p:txBody>
      </p:sp>
      <p:sp>
        <p:nvSpPr>
          <p:cNvPr id="54278" name="Rectangle 7"/>
          <p:cNvSpPr>
            <a:spLocks noChangeArrowheads="1"/>
          </p:cNvSpPr>
          <p:nvPr/>
        </p:nvSpPr>
        <p:spPr bwMode="auto">
          <a:xfrm>
            <a:off x="1819275" y="1767840"/>
            <a:ext cx="18097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54279" name="Shape 9"/>
          <p:cNvCxnSpPr>
            <a:cxnSpLocks noChangeShapeType="1"/>
          </p:cNvCxnSpPr>
          <p:nvPr/>
        </p:nvCxnSpPr>
        <p:spPr bwMode="auto">
          <a:xfrm flipH="1" flipV="1">
            <a:off x="1909763" y="1948815"/>
            <a:ext cx="1071562" cy="1292225"/>
          </a:xfrm>
          <a:prstGeom prst="bentConnector4">
            <a:avLst>
              <a:gd name="adj1" fmla="val -21333"/>
              <a:gd name="adj2" fmla="val 56079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0" name="Rectangle 9"/>
          <p:cNvSpPr/>
          <p:nvPr/>
        </p:nvSpPr>
        <p:spPr>
          <a:xfrm>
            <a:off x="2286000" y="3826828"/>
            <a:ext cx="4572000" cy="1446212"/>
          </a:xfrm>
          <a:prstGeom prst="rect">
            <a:avLst/>
          </a:prstGeom>
          <a:solidFill>
            <a:schemeClr val="bg1"/>
          </a:solidFill>
          <a:ln>
            <a:solidFill>
              <a:srgbClr val="6287C6"/>
            </a:solidFill>
          </a:ln>
          <a:effectLst>
            <a:outerShdw dist="381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>
              <a:buFont typeface="Webdings" pitchFamily="18" charset="2"/>
              <a:buNone/>
              <a:defRPr/>
            </a:pPr>
            <a:r>
              <a:rPr lang="en-US" sz="1400" dirty="0">
                <a:latin typeface="+mj-lt"/>
              </a:rPr>
              <a:t>Input Source = F (Field Notification)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Create calls related to a Field Notification</a:t>
            </a:r>
          </a:p>
          <a:p>
            <a:pPr lvl="1">
              <a:defRPr/>
            </a:pPr>
            <a:r>
              <a:rPr lang="en-US" sz="1200" dirty="0">
                <a:latin typeface="+mj-lt"/>
              </a:rPr>
              <a:t>Field Notification can be used to manage product recalls.</a:t>
            </a:r>
          </a:p>
          <a:p>
            <a:pPr lvl="1">
              <a:defRPr/>
            </a:pPr>
            <a:r>
              <a:rPr lang="en-US" sz="1200" dirty="0">
                <a:latin typeface="+mj-lt"/>
              </a:rPr>
              <a:t>Optionally specify alternate coverage terms</a:t>
            </a:r>
          </a:p>
          <a:p>
            <a:pPr lvl="1">
              <a:defRPr/>
            </a:pPr>
            <a:r>
              <a:rPr lang="en-US" sz="1200" dirty="0">
                <a:latin typeface="+mj-lt"/>
              </a:rPr>
              <a:t>Field Notification can already exist or be created from the generator.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Operator creates a single call directly in Call Maintenance</a:t>
            </a:r>
          </a:p>
          <a:p>
            <a:r>
              <a:rPr lang="en-US" smtClean="0"/>
              <a:t>One or more call quotes are released to calls</a:t>
            </a:r>
          </a:p>
          <a:p>
            <a:r>
              <a:rPr lang="en-US" smtClean="0"/>
              <a:t>Installation calls can be automatically created by the system during invoice post</a:t>
            </a:r>
          </a:p>
          <a:p>
            <a:r>
              <a:rPr lang="en-US" smtClean="0"/>
              <a:t>PM calls can be automatically created by the system as part of PM scheduling in Contract Maintenance</a:t>
            </a:r>
          </a:p>
          <a:p>
            <a:r>
              <a:rPr lang="en-US" smtClean="0"/>
              <a:t>Manager creates a group of calls with similar attributes using the Call Generator</a:t>
            </a:r>
          </a:p>
          <a:p>
            <a:endParaRPr lang="en-US" smtClean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Ways to Create a Call</a:t>
            </a:r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SSM-CM-040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Maintenance</a:t>
            </a:r>
          </a:p>
        </p:txBody>
      </p:sp>
      <p:sp>
        <p:nvSpPr>
          <p:cNvPr id="205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SSM-CM-050</a:t>
            </a:r>
          </a:p>
        </p:txBody>
      </p: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2971800" y="2979738"/>
            <a:ext cx="3200400" cy="1828800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marL="174625" indent="-174625" eaLnBrk="0" hangingPunct="0">
              <a:buFont typeface="ZapfDingbats"/>
              <a:buNone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Customer Contact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Has a problem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Needs information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Wants repair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?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58788" y="4943475"/>
            <a:ext cx="2095126" cy="7053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2000" dirty="0">
                <a:solidFill>
                  <a:schemeClr val="tx2"/>
                </a:solidFill>
                <a:latin typeface="+mj-lt"/>
              </a:rPr>
              <a:t>Need </a:t>
            </a:r>
            <a:r>
              <a:rPr lang="en-US" sz="2000" dirty="0" smtClean="0">
                <a:solidFill>
                  <a:schemeClr val="tx2"/>
                </a:solidFill>
                <a:latin typeface="+mj-lt"/>
              </a:rPr>
              <a:t>to</a:t>
            </a:r>
            <a:br>
              <a:rPr lang="en-US" sz="2000" dirty="0" smtClean="0">
                <a:solidFill>
                  <a:schemeClr val="tx2"/>
                </a:solidFill>
                <a:latin typeface="+mj-lt"/>
              </a:rPr>
            </a:br>
            <a:r>
              <a:rPr lang="en-US" sz="2000" dirty="0" smtClean="0">
                <a:solidFill>
                  <a:schemeClr val="tx2"/>
                </a:solidFill>
                <a:latin typeface="+mj-lt"/>
              </a:rPr>
              <a:t>Capture Details</a:t>
            </a:r>
            <a:endParaRPr lang="en-US" sz="2000" dirty="0">
              <a:solidFill>
                <a:schemeClr val="tx2"/>
              </a:solidFill>
              <a:latin typeface="+mj-lt"/>
            </a:endParaRPr>
          </a:p>
        </p:txBody>
      </p:sp>
      <p:grpSp>
        <p:nvGrpSpPr>
          <p:cNvPr id="13" name="Group 5"/>
          <p:cNvGrpSpPr>
            <a:grpSpLocks noChangeAspect="1"/>
          </p:cNvGrpSpPr>
          <p:nvPr/>
        </p:nvGrpSpPr>
        <p:grpSpPr bwMode="auto">
          <a:xfrm flipH="1">
            <a:off x="6429374" y="683126"/>
            <a:ext cx="1739265" cy="2441073"/>
            <a:chOff x="383" y="986"/>
            <a:chExt cx="994" cy="1393"/>
          </a:xfrm>
        </p:grpSpPr>
        <p:sp>
          <p:nvSpPr>
            <p:cNvPr id="14" name="AutoShape 6"/>
            <p:cNvSpPr>
              <a:spLocks noChangeAspect="1" noChangeArrowheads="1" noTextEdit="1"/>
            </p:cNvSpPr>
            <p:nvPr/>
          </p:nvSpPr>
          <p:spPr bwMode="auto">
            <a:xfrm flipH="1">
              <a:off x="383" y="986"/>
              <a:ext cx="994" cy="1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Rectangle 7"/>
            <p:cNvSpPr>
              <a:spLocks noChangeArrowheads="1"/>
            </p:cNvSpPr>
            <p:nvPr/>
          </p:nvSpPr>
          <p:spPr bwMode="auto">
            <a:xfrm flipH="1">
              <a:off x="384" y="986"/>
              <a:ext cx="993" cy="13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 flipH="1">
              <a:off x="384" y="2061"/>
              <a:ext cx="993" cy="318"/>
            </a:xfrm>
            <a:custGeom>
              <a:avLst/>
              <a:gdLst>
                <a:gd name="T0" fmla="*/ 993 w 2302"/>
                <a:gd name="T1" fmla="*/ 250 h 736"/>
                <a:gd name="T2" fmla="*/ 0 w 2302"/>
                <a:gd name="T3" fmla="*/ 0 h 736"/>
                <a:gd name="T4" fmla="*/ 0 w 2302"/>
                <a:gd name="T5" fmla="*/ 318 h 736"/>
                <a:gd name="T6" fmla="*/ 993 w 2302"/>
                <a:gd name="T7" fmla="*/ 318 h 736"/>
                <a:gd name="T8" fmla="*/ 993 w 2302"/>
                <a:gd name="T9" fmla="*/ 250 h 7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2"/>
                <a:gd name="T16" fmla="*/ 0 h 736"/>
                <a:gd name="T17" fmla="*/ 2302 w 2302"/>
                <a:gd name="T18" fmla="*/ 736 h 7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2" h="736">
                  <a:moveTo>
                    <a:pt x="2302" y="578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2302" y="736"/>
                  </a:lnTo>
                  <a:lnTo>
                    <a:pt x="2302" y="578"/>
                  </a:lnTo>
                  <a:close/>
                </a:path>
              </a:pathLst>
            </a:custGeom>
            <a:solidFill>
              <a:srgbClr val="D6C6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 flipH="1">
              <a:off x="383" y="1429"/>
              <a:ext cx="885" cy="948"/>
            </a:xfrm>
            <a:custGeom>
              <a:avLst/>
              <a:gdLst>
                <a:gd name="T0" fmla="*/ 366 w 2052"/>
                <a:gd name="T1" fmla="*/ 166 h 2199"/>
                <a:gd name="T2" fmla="*/ 348 w 2052"/>
                <a:gd name="T3" fmla="*/ 179 h 2199"/>
                <a:gd name="T4" fmla="*/ 323 w 2052"/>
                <a:gd name="T5" fmla="*/ 214 h 2199"/>
                <a:gd name="T6" fmla="*/ 301 w 2052"/>
                <a:gd name="T7" fmla="*/ 241 h 2199"/>
                <a:gd name="T8" fmla="*/ 274 w 2052"/>
                <a:gd name="T9" fmla="*/ 258 h 2199"/>
                <a:gd name="T10" fmla="*/ 260 w 2052"/>
                <a:gd name="T11" fmla="*/ 290 h 2199"/>
                <a:gd name="T12" fmla="*/ 228 w 2052"/>
                <a:gd name="T13" fmla="*/ 350 h 2199"/>
                <a:gd name="T14" fmla="*/ 194 w 2052"/>
                <a:gd name="T15" fmla="*/ 404 h 2199"/>
                <a:gd name="T16" fmla="*/ 180 w 2052"/>
                <a:gd name="T17" fmla="*/ 406 h 2199"/>
                <a:gd name="T18" fmla="*/ 141 w 2052"/>
                <a:gd name="T19" fmla="*/ 403 h 2199"/>
                <a:gd name="T20" fmla="*/ 94 w 2052"/>
                <a:gd name="T21" fmla="*/ 400 h 2199"/>
                <a:gd name="T22" fmla="*/ 59 w 2052"/>
                <a:gd name="T23" fmla="*/ 402 h 2199"/>
                <a:gd name="T24" fmla="*/ 30 w 2052"/>
                <a:gd name="T25" fmla="*/ 416 h 2199"/>
                <a:gd name="T26" fmla="*/ 1 w 2052"/>
                <a:gd name="T27" fmla="*/ 442 h 2199"/>
                <a:gd name="T28" fmla="*/ 3 w 2052"/>
                <a:gd name="T29" fmla="*/ 535 h 2199"/>
                <a:gd name="T30" fmla="*/ 3 w 2052"/>
                <a:gd name="T31" fmla="*/ 585 h 2199"/>
                <a:gd name="T32" fmla="*/ 19 w 2052"/>
                <a:gd name="T33" fmla="*/ 635 h 2199"/>
                <a:gd name="T34" fmla="*/ 56 w 2052"/>
                <a:gd name="T35" fmla="*/ 677 h 2199"/>
                <a:gd name="T36" fmla="*/ 82 w 2052"/>
                <a:gd name="T37" fmla="*/ 717 h 2199"/>
                <a:gd name="T38" fmla="*/ 132 w 2052"/>
                <a:gd name="T39" fmla="*/ 732 h 2199"/>
                <a:gd name="T40" fmla="*/ 185 w 2052"/>
                <a:gd name="T41" fmla="*/ 724 h 2199"/>
                <a:gd name="T42" fmla="*/ 220 w 2052"/>
                <a:gd name="T43" fmla="*/ 710 h 2199"/>
                <a:gd name="T44" fmla="*/ 262 w 2052"/>
                <a:gd name="T45" fmla="*/ 685 h 2199"/>
                <a:gd name="T46" fmla="*/ 281 w 2052"/>
                <a:gd name="T47" fmla="*/ 665 h 2199"/>
                <a:gd name="T48" fmla="*/ 303 w 2052"/>
                <a:gd name="T49" fmla="*/ 649 h 2199"/>
                <a:gd name="T50" fmla="*/ 324 w 2052"/>
                <a:gd name="T51" fmla="*/ 634 h 2199"/>
                <a:gd name="T52" fmla="*/ 349 w 2052"/>
                <a:gd name="T53" fmla="*/ 623 h 2199"/>
                <a:gd name="T54" fmla="*/ 402 w 2052"/>
                <a:gd name="T55" fmla="*/ 615 h 2199"/>
                <a:gd name="T56" fmla="*/ 423 w 2052"/>
                <a:gd name="T57" fmla="*/ 606 h 2199"/>
                <a:gd name="T58" fmla="*/ 451 w 2052"/>
                <a:gd name="T59" fmla="*/ 601 h 2199"/>
                <a:gd name="T60" fmla="*/ 474 w 2052"/>
                <a:gd name="T61" fmla="*/ 648 h 2199"/>
                <a:gd name="T62" fmla="*/ 497 w 2052"/>
                <a:gd name="T63" fmla="*/ 691 h 2199"/>
                <a:gd name="T64" fmla="*/ 517 w 2052"/>
                <a:gd name="T65" fmla="*/ 737 h 2199"/>
                <a:gd name="T66" fmla="*/ 537 w 2052"/>
                <a:gd name="T67" fmla="*/ 773 h 2199"/>
                <a:gd name="T68" fmla="*/ 546 w 2052"/>
                <a:gd name="T69" fmla="*/ 801 h 2199"/>
                <a:gd name="T70" fmla="*/ 568 w 2052"/>
                <a:gd name="T71" fmla="*/ 825 h 2199"/>
                <a:gd name="T72" fmla="*/ 597 w 2052"/>
                <a:gd name="T73" fmla="*/ 840 h 2199"/>
                <a:gd name="T74" fmla="*/ 885 w 2052"/>
                <a:gd name="T75" fmla="*/ 95 h 2199"/>
                <a:gd name="T76" fmla="*/ 875 w 2052"/>
                <a:gd name="T77" fmla="*/ 91 h 2199"/>
                <a:gd name="T78" fmla="*/ 850 w 2052"/>
                <a:gd name="T79" fmla="*/ 88 h 2199"/>
                <a:gd name="T80" fmla="*/ 803 w 2052"/>
                <a:gd name="T81" fmla="*/ 88 h 2199"/>
                <a:gd name="T82" fmla="*/ 773 w 2052"/>
                <a:gd name="T83" fmla="*/ 88 h 2199"/>
                <a:gd name="T84" fmla="*/ 762 w 2052"/>
                <a:gd name="T85" fmla="*/ 68 h 2199"/>
                <a:gd name="T86" fmla="*/ 732 w 2052"/>
                <a:gd name="T87" fmla="*/ 44 h 2199"/>
                <a:gd name="T88" fmla="*/ 706 w 2052"/>
                <a:gd name="T89" fmla="*/ 20 h 2199"/>
                <a:gd name="T90" fmla="*/ 699 w 2052"/>
                <a:gd name="T91" fmla="*/ 0 h 2199"/>
                <a:gd name="T92" fmla="*/ 651 w 2052"/>
                <a:gd name="T93" fmla="*/ 22 h 2199"/>
                <a:gd name="T94" fmla="*/ 544 w 2052"/>
                <a:gd name="T95" fmla="*/ 73 h 2199"/>
                <a:gd name="T96" fmla="*/ 433 w 2052"/>
                <a:gd name="T97" fmla="*/ 129 h 2199"/>
                <a:gd name="T98" fmla="*/ 370 w 2052"/>
                <a:gd name="T99" fmla="*/ 166 h 21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2"/>
                <a:gd name="T151" fmla="*/ 0 h 2199"/>
                <a:gd name="T152" fmla="*/ 2052 w 2052"/>
                <a:gd name="T153" fmla="*/ 2199 h 21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2" h="2199">
                  <a:moveTo>
                    <a:pt x="857" y="384"/>
                  </a:moveTo>
                  <a:lnTo>
                    <a:pt x="856" y="384"/>
                  </a:lnTo>
                  <a:lnTo>
                    <a:pt x="854" y="384"/>
                  </a:lnTo>
                  <a:lnTo>
                    <a:pt x="849" y="384"/>
                  </a:lnTo>
                  <a:lnTo>
                    <a:pt x="841" y="388"/>
                  </a:lnTo>
                  <a:lnTo>
                    <a:pt x="831" y="392"/>
                  </a:lnTo>
                  <a:lnTo>
                    <a:pt x="820" y="402"/>
                  </a:lnTo>
                  <a:lnTo>
                    <a:pt x="806" y="415"/>
                  </a:lnTo>
                  <a:lnTo>
                    <a:pt x="789" y="434"/>
                  </a:lnTo>
                  <a:lnTo>
                    <a:pt x="773" y="455"/>
                  </a:lnTo>
                  <a:lnTo>
                    <a:pt x="760" y="478"/>
                  </a:lnTo>
                  <a:lnTo>
                    <a:pt x="749" y="497"/>
                  </a:lnTo>
                  <a:lnTo>
                    <a:pt x="738" y="517"/>
                  </a:lnTo>
                  <a:lnTo>
                    <a:pt x="728" y="535"/>
                  </a:lnTo>
                  <a:lnTo>
                    <a:pt x="715" y="549"/>
                  </a:lnTo>
                  <a:lnTo>
                    <a:pt x="699" y="560"/>
                  </a:lnTo>
                  <a:lnTo>
                    <a:pt x="680" y="570"/>
                  </a:lnTo>
                  <a:lnTo>
                    <a:pt x="660" y="578"/>
                  </a:lnTo>
                  <a:lnTo>
                    <a:pt x="647" y="588"/>
                  </a:lnTo>
                  <a:lnTo>
                    <a:pt x="636" y="599"/>
                  </a:lnTo>
                  <a:lnTo>
                    <a:pt x="628" y="612"/>
                  </a:lnTo>
                  <a:lnTo>
                    <a:pt x="621" y="628"/>
                  </a:lnTo>
                  <a:lnTo>
                    <a:pt x="613" y="649"/>
                  </a:lnTo>
                  <a:lnTo>
                    <a:pt x="604" y="672"/>
                  </a:lnTo>
                  <a:lnTo>
                    <a:pt x="591" y="699"/>
                  </a:lnTo>
                  <a:lnTo>
                    <a:pt x="573" y="731"/>
                  </a:lnTo>
                  <a:lnTo>
                    <a:pt x="552" y="770"/>
                  </a:lnTo>
                  <a:lnTo>
                    <a:pt x="528" y="811"/>
                  </a:lnTo>
                  <a:lnTo>
                    <a:pt x="504" y="851"/>
                  </a:lnTo>
                  <a:lnTo>
                    <a:pt x="479" y="888"/>
                  </a:lnTo>
                  <a:lnTo>
                    <a:pt x="462" y="917"/>
                  </a:lnTo>
                  <a:lnTo>
                    <a:pt x="449" y="937"/>
                  </a:lnTo>
                  <a:lnTo>
                    <a:pt x="444" y="945"/>
                  </a:lnTo>
                  <a:lnTo>
                    <a:pt x="441" y="945"/>
                  </a:lnTo>
                  <a:lnTo>
                    <a:pt x="433" y="943"/>
                  </a:lnTo>
                  <a:lnTo>
                    <a:pt x="418" y="941"/>
                  </a:lnTo>
                  <a:lnTo>
                    <a:pt x="400" y="940"/>
                  </a:lnTo>
                  <a:lnTo>
                    <a:pt x="379" y="938"/>
                  </a:lnTo>
                  <a:lnTo>
                    <a:pt x="355" y="937"/>
                  </a:lnTo>
                  <a:lnTo>
                    <a:pt x="328" y="935"/>
                  </a:lnTo>
                  <a:lnTo>
                    <a:pt x="300" y="932"/>
                  </a:lnTo>
                  <a:lnTo>
                    <a:pt x="273" y="930"/>
                  </a:lnTo>
                  <a:lnTo>
                    <a:pt x="245" y="930"/>
                  </a:lnTo>
                  <a:lnTo>
                    <a:pt x="219" y="928"/>
                  </a:lnTo>
                  <a:lnTo>
                    <a:pt x="194" y="928"/>
                  </a:lnTo>
                  <a:lnTo>
                    <a:pt x="171" y="928"/>
                  </a:lnTo>
                  <a:lnTo>
                    <a:pt x="153" y="930"/>
                  </a:lnTo>
                  <a:lnTo>
                    <a:pt x="137" y="932"/>
                  </a:lnTo>
                  <a:lnTo>
                    <a:pt x="127" y="935"/>
                  </a:lnTo>
                  <a:lnTo>
                    <a:pt x="111" y="943"/>
                  </a:lnTo>
                  <a:lnTo>
                    <a:pt x="92" y="953"/>
                  </a:lnTo>
                  <a:lnTo>
                    <a:pt x="69" y="966"/>
                  </a:lnTo>
                  <a:lnTo>
                    <a:pt x="50" y="978"/>
                  </a:lnTo>
                  <a:lnTo>
                    <a:pt x="31" y="993"/>
                  </a:lnTo>
                  <a:lnTo>
                    <a:pt x="14" y="1009"/>
                  </a:lnTo>
                  <a:lnTo>
                    <a:pt x="3" y="1025"/>
                  </a:lnTo>
                  <a:lnTo>
                    <a:pt x="0" y="1043"/>
                  </a:lnTo>
                  <a:lnTo>
                    <a:pt x="1" y="1096"/>
                  </a:lnTo>
                  <a:lnTo>
                    <a:pt x="5" y="1171"/>
                  </a:lnTo>
                  <a:lnTo>
                    <a:pt x="8" y="1242"/>
                  </a:lnTo>
                  <a:lnTo>
                    <a:pt x="10" y="1290"/>
                  </a:lnTo>
                  <a:lnTo>
                    <a:pt x="10" y="1308"/>
                  </a:lnTo>
                  <a:lnTo>
                    <a:pt x="8" y="1330"/>
                  </a:lnTo>
                  <a:lnTo>
                    <a:pt x="8" y="1358"/>
                  </a:lnTo>
                  <a:lnTo>
                    <a:pt x="10" y="1385"/>
                  </a:lnTo>
                  <a:lnTo>
                    <a:pt x="16" y="1416"/>
                  </a:lnTo>
                  <a:lnTo>
                    <a:pt x="27" y="1445"/>
                  </a:lnTo>
                  <a:lnTo>
                    <a:pt x="43" y="1473"/>
                  </a:lnTo>
                  <a:lnTo>
                    <a:pt x="69" y="1497"/>
                  </a:lnTo>
                  <a:lnTo>
                    <a:pt x="95" y="1519"/>
                  </a:lnTo>
                  <a:lnTo>
                    <a:pt x="115" y="1545"/>
                  </a:lnTo>
                  <a:lnTo>
                    <a:pt x="131" y="1571"/>
                  </a:lnTo>
                  <a:lnTo>
                    <a:pt x="144" y="1595"/>
                  </a:lnTo>
                  <a:lnTo>
                    <a:pt x="156" y="1621"/>
                  </a:lnTo>
                  <a:lnTo>
                    <a:pt x="171" y="1644"/>
                  </a:lnTo>
                  <a:lnTo>
                    <a:pt x="189" y="1663"/>
                  </a:lnTo>
                  <a:lnTo>
                    <a:pt x="211" y="1681"/>
                  </a:lnTo>
                  <a:lnTo>
                    <a:pt x="240" y="1692"/>
                  </a:lnTo>
                  <a:lnTo>
                    <a:pt x="271" y="1697"/>
                  </a:lnTo>
                  <a:lnTo>
                    <a:pt x="305" y="1699"/>
                  </a:lnTo>
                  <a:lnTo>
                    <a:pt x="341" y="1695"/>
                  </a:lnTo>
                  <a:lnTo>
                    <a:pt x="373" y="1690"/>
                  </a:lnTo>
                  <a:lnTo>
                    <a:pt x="402" y="1686"/>
                  </a:lnTo>
                  <a:lnTo>
                    <a:pt x="428" y="1679"/>
                  </a:lnTo>
                  <a:lnTo>
                    <a:pt x="445" y="1674"/>
                  </a:lnTo>
                  <a:lnTo>
                    <a:pt x="463" y="1669"/>
                  </a:lnTo>
                  <a:lnTo>
                    <a:pt x="486" y="1660"/>
                  </a:lnTo>
                  <a:lnTo>
                    <a:pt x="510" y="1648"/>
                  </a:lnTo>
                  <a:lnTo>
                    <a:pt x="538" y="1636"/>
                  </a:lnTo>
                  <a:lnTo>
                    <a:pt x="563" y="1621"/>
                  </a:lnTo>
                  <a:lnTo>
                    <a:pt x="586" y="1607"/>
                  </a:lnTo>
                  <a:lnTo>
                    <a:pt x="607" y="1590"/>
                  </a:lnTo>
                  <a:lnTo>
                    <a:pt x="621" y="1576"/>
                  </a:lnTo>
                  <a:lnTo>
                    <a:pt x="633" y="1563"/>
                  </a:lnTo>
                  <a:lnTo>
                    <a:pt x="642" y="1552"/>
                  </a:lnTo>
                  <a:lnTo>
                    <a:pt x="652" y="1542"/>
                  </a:lnTo>
                  <a:lnTo>
                    <a:pt x="663" y="1532"/>
                  </a:lnTo>
                  <a:lnTo>
                    <a:pt x="675" y="1524"/>
                  </a:lnTo>
                  <a:lnTo>
                    <a:pt x="688" y="1516"/>
                  </a:lnTo>
                  <a:lnTo>
                    <a:pt x="702" y="1506"/>
                  </a:lnTo>
                  <a:lnTo>
                    <a:pt x="720" y="1497"/>
                  </a:lnTo>
                  <a:lnTo>
                    <a:pt x="735" y="1487"/>
                  </a:lnTo>
                  <a:lnTo>
                    <a:pt x="744" y="1477"/>
                  </a:lnTo>
                  <a:lnTo>
                    <a:pt x="751" y="1471"/>
                  </a:lnTo>
                  <a:lnTo>
                    <a:pt x="757" y="1464"/>
                  </a:lnTo>
                  <a:lnTo>
                    <a:pt x="768" y="1458"/>
                  </a:lnTo>
                  <a:lnTo>
                    <a:pt x="785" y="1452"/>
                  </a:lnTo>
                  <a:lnTo>
                    <a:pt x="810" y="1445"/>
                  </a:lnTo>
                  <a:lnTo>
                    <a:pt x="848" y="1439"/>
                  </a:lnTo>
                  <a:lnTo>
                    <a:pt x="886" y="1432"/>
                  </a:lnTo>
                  <a:lnTo>
                    <a:pt x="914" y="1429"/>
                  </a:lnTo>
                  <a:lnTo>
                    <a:pt x="933" y="1427"/>
                  </a:lnTo>
                  <a:lnTo>
                    <a:pt x="948" y="1424"/>
                  </a:lnTo>
                  <a:lnTo>
                    <a:pt x="959" y="1421"/>
                  </a:lnTo>
                  <a:lnTo>
                    <a:pt x="969" y="1414"/>
                  </a:lnTo>
                  <a:lnTo>
                    <a:pt x="980" y="1405"/>
                  </a:lnTo>
                  <a:lnTo>
                    <a:pt x="996" y="1389"/>
                  </a:lnTo>
                  <a:lnTo>
                    <a:pt x="1014" y="1377"/>
                  </a:lnTo>
                  <a:lnTo>
                    <a:pt x="1030" y="1380"/>
                  </a:lnTo>
                  <a:lnTo>
                    <a:pt x="1045" y="1395"/>
                  </a:lnTo>
                  <a:lnTo>
                    <a:pt x="1059" y="1416"/>
                  </a:lnTo>
                  <a:lnTo>
                    <a:pt x="1072" y="1443"/>
                  </a:lnTo>
                  <a:lnTo>
                    <a:pt x="1086" y="1473"/>
                  </a:lnTo>
                  <a:lnTo>
                    <a:pt x="1099" y="1502"/>
                  </a:lnTo>
                  <a:lnTo>
                    <a:pt x="1114" y="1526"/>
                  </a:lnTo>
                  <a:lnTo>
                    <a:pt x="1128" y="1550"/>
                  </a:lnTo>
                  <a:lnTo>
                    <a:pt x="1140" y="1576"/>
                  </a:lnTo>
                  <a:lnTo>
                    <a:pt x="1153" y="1602"/>
                  </a:lnTo>
                  <a:lnTo>
                    <a:pt x="1164" y="1629"/>
                  </a:lnTo>
                  <a:lnTo>
                    <a:pt x="1174" y="1658"/>
                  </a:lnTo>
                  <a:lnTo>
                    <a:pt x="1187" y="1684"/>
                  </a:lnTo>
                  <a:lnTo>
                    <a:pt x="1198" y="1710"/>
                  </a:lnTo>
                  <a:lnTo>
                    <a:pt x="1212" y="1734"/>
                  </a:lnTo>
                  <a:lnTo>
                    <a:pt x="1225" y="1755"/>
                  </a:lnTo>
                  <a:lnTo>
                    <a:pt x="1237" y="1774"/>
                  </a:lnTo>
                  <a:lnTo>
                    <a:pt x="1245" y="1792"/>
                  </a:lnTo>
                  <a:lnTo>
                    <a:pt x="1250" y="1810"/>
                  </a:lnTo>
                  <a:lnTo>
                    <a:pt x="1256" y="1826"/>
                  </a:lnTo>
                  <a:lnTo>
                    <a:pt x="1261" y="1842"/>
                  </a:lnTo>
                  <a:lnTo>
                    <a:pt x="1266" y="1857"/>
                  </a:lnTo>
                  <a:lnTo>
                    <a:pt x="1272" y="1871"/>
                  </a:lnTo>
                  <a:lnTo>
                    <a:pt x="1283" y="1886"/>
                  </a:lnTo>
                  <a:lnTo>
                    <a:pt x="1298" y="1900"/>
                  </a:lnTo>
                  <a:lnTo>
                    <a:pt x="1317" y="1913"/>
                  </a:lnTo>
                  <a:lnTo>
                    <a:pt x="1338" y="1926"/>
                  </a:lnTo>
                  <a:lnTo>
                    <a:pt x="1358" y="1936"/>
                  </a:lnTo>
                  <a:lnTo>
                    <a:pt x="1374" y="1944"/>
                  </a:lnTo>
                  <a:lnTo>
                    <a:pt x="1385" y="1949"/>
                  </a:lnTo>
                  <a:lnTo>
                    <a:pt x="1390" y="1950"/>
                  </a:lnTo>
                  <a:lnTo>
                    <a:pt x="1568" y="2199"/>
                  </a:lnTo>
                  <a:lnTo>
                    <a:pt x="2052" y="2199"/>
                  </a:lnTo>
                  <a:lnTo>
                    <a:pt x="2052" y="221"/>
                  </a:lnTo>
                  <a:lnTo>
                    <a:pt x="2050" y="221"/>
                  </a:lnTo>
                  <a:lnTo>
                    <a:pt x="2046" y="218"/>
                  </a:lnTo>
                  <a:lnTo>
                    <a:pt x="2039" y="216"/>
                  </a:lnTo>
                  <a:lnTo>
                    <a:pt x="2029" y="212"/>
                  </a:lnTo>
                  <a:lnTo>
                    <a:pt x="2018" y="208"/>
                  </a:lnTo>
                  <a:lnTo>
                    <a:pt x="2004" y="207"/>
                  </a:lnTo>
                  <a:lnTo>
                    <a:pt x="1987" y="204"/>
                  </a:lnTo>
                  <a:lnTo>
                    <a:pt x="1970" y="204"/>
                  </a:lnTo>
                  <a:lnTo>
                    <a:pt x="1949" y="204"/>
                  </a:lnTo>
                  <a:lnTo>
                    <a:pt x="1921" y="204"/>
                  </a:lnTo>
                  <a:lnTo>
                    <a:pt x="1892" y="204"/>
                  </a:lnTo>
                  <a:lnTo>
                    <a:pt x="1863" y="204"/>
                  </a:lnTo>
                  <a:lnTo>
                    <a:pt x="1836" y="204"/>
                  </a:lnTo>
                  <a:lnTo>
                    <a:pt x="1813" y="204"/>
                  </a:lnTo>
                  <a:lnTo>
                    <a:pt x="1797" y="204"/>
                  </a:lnTo>
                  <a:lnTo>
                    <a:pt x="1792" y="204"/>
                  </a:lnTo>
                  <a:lnTo>
                    <a:pt x="1790" y="200"/>
                  </a:lnTo>
                  <a:lnTo>
                    <a:pt x="1786" y="189"/>
                  </a:lnTo>
                  <a:lnTo>
                    <a:pt x="1778" y="175"/>
                  </a:lnTo>
                  <a:lnTo>
                    <a:pt x="1766" y="157"/>
                  </a:lnTo>
                  <a:lnTo>
                    <a:pt x="1753" y="139"/>
                  </a:lnTo>
                  <a:lnTo>
                    <a:pt x="1737" y="121"/>
                  </a:lnTo>
                  <a:lnTo>
                    <a:pt x="1718" y="108"/>
                  </a:lnTo>
                  <a:lnTo>
                    <a:pt x="1697" y="102"/>
                  </a:lnTo>
                  <a:lnTo>
                    <a:pt x="1676" y="95"/>
                  </a:lnTo>
                  <a:lnTo>
                    <a:pt x="1660" y="82"/>
                  </a:lnTo>
                  <a:lnTo>
                    <a:pt x="1647" y="65"/>
                  </a:lnTo>
                  <a:lnTo>
                    <a:pt x="1637" y="47"/>
                  </a:lnTo>
                  <a:lnTo>
                    <a:pt x="1629" y="29"/>
                  </a:lnTo>
                  <a:lnTo>
                    <a:pt x="1624" y="15"/>
                  </a:lnTo>
                  <a:lnTo>
                    <a:pt x="1623" y="3"/>
                  </a:lnTo>
                  <a:lnTo>
                    <a:pt x="1621" y="0"/>
                  </a:lnTo>
                  <a:lnTo>
                    <a:pt x="1613" y="3"/>
                  </a:lnTo>
                  <a:lnTo>
                    <a:pt x="1590" y="15"/>
                  </a:lnTo>
                  <a:lnTo>
                    <a:pt x="1556" y="31"/>
                  </a:lnTo>
                  <a:lnTo>
                    <a:pt x="1510" y="52"/>
                  </a:lnTo>
                  <a:lnTo>
                    <a:pt x="1456" y="78"/>
                  </a:lnTo>
                  <a:lnTo>
                    <a:pt x="1395" y="107"/>
                  </a:lnTo>
                  <a:lnTo>
                    <a:pt x="1330" y="137"/>
                  </a:lnTo>
                  <a:lnTo>
                    <a:pt x="1261" y="170"/>
                  </a:lnTo>
                  <a:lnTo>
                    <a:pt x="1193" y="204"/>
                  </a:lnTo>
                  <a:lnTo>
                    <a:pt x="1125" y="237"/>
                  </a:lnTo>
                  <a:lnTo>
                    <a:pt x="1061" y="270"/>
                  </a:lnTo>
                  <a:lnTo>
                    <a:pt x="1003" y="300"/>
                  </a:lnTo>
                  <a:lnTo>
                    <a:pt x="949" y="328"/>
                  </a:lnTo>
                  <a:lnTo>
                    <a:pt x="907" y="350"/>
                  </a:lnTo>
                  <a:lnTo>
                    <a:pt x="875" y="370"/>
                  </a:lnTo>
                  <a:lnTo>
                    <a:pt x="857" y="3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 flipH="1">
              <a:off x="931" y="1337"/>
              <a:ext cx="302" cy="598"/>
            </a:xfrm>
            <a:custGeom>
              <a:avLst/>
              <a:gdLst>
                <a:gd name="T0" fmla="*/ 254 w 701"/>
                <a:gd name="T1" fmla="*/ 0 h 1386"/>
                <a:gd name="T2" fmla="*/ 243 w 701"/>
                <a:gd name="T3" fmla="*/ 8 h 1386"/>
                <a:gd name="T4" fmla="*/ 236 w 701"/>
                <a:gd name="T5" fmla="*/ 8 h 1386"/>
                <a:gd name="T6" fmla="*/ 223 w 701"/>
                <a:gd name="T7" fmla="*/ 14 h 1386"/>
                <a:gd name="T8" fmla="*/ 208 w 701"/>
                <a:gd name="T9" fmla="*/ 28 h 1386"/>
                <a:gd name="T10" fmla="*/ 206 w 701"/>
                <a:gd name="T11" fmla="*/ 29 h 1386"/>
                <a:gd name="T12" fmla="*/ 197 w 701"/>
                <a:gd name="T13" fmla="*/ 29 h 1386"/>
                <a:gd name="T14" fmla="*/ 182 w 701"/>
                <a:gd name="T15" fmla="*/ 35 h 1386"/>
                <a:gd name="T16" fmla="*/ 167 w 701"/>
                <a:gd name="T17" fmla="*/ 47 h 1386"/>
                <a:gd name="T18" fmla="*/ 155 w 701"/>
                <a:gd name="T19" fmla="*/ 56 h 1386"/>
                <a:gd name="T20" fmla="*/ 151 w 701"/>
                <a:gd name="T21" fmla="*/ 59 h 1386"/>
                <a:gd name="T22" fmla="*/ 146 w 701"/>
                <a:gd name="T23" fmla="*/ 67 h 1386"/>
                <a:gd name="T24" fmla="*/ 137 w 701"/>
                <a:gd name="T25" fmla="*/ 100 h 1386"/>
                <a:gd name="T26" fmla="*/ 125 w 701"/>
                <a:gd name="T27" fmla="*/ 143 h 1386"/>
                <a:gd name="T28" fmla="*/ 118 w 701"/>
                <a:gd name="T29" fmla="*/ 211 h 1386"/>
                <a:gd name="T30" fmla="*/ 104 w 701"/>
                <a:gd name="T31" fmla="*/ 257 h 1386"/>
                <a:gd name="T32" fmla="*/ 79 w 701"/>
                <a:gd name="T33" fmla="*/ 332 h 1386"/>
                <a:gd name="T34" fmla="*/ 62 w 701"/>
                <a:gd name="T35" fmla="*/ 382 h 1386"/>
                <a:gd name="T36" fmla="*/ 33 w 701"/>
                <a:gd name="T37" fmla="*/ 450 h 1386"/>
                <a:gd name="T38" fmla="*/ 6 w 701"/>
                <a:gd name="T39" fmla="*/ 521 h 1386"/>
                <a:gd name="T40" fmla="*/ 1 w 701"/>
                <a:gd name="T41" fmla="*/ 580 h 1386"/>
                <a:gd name="T42" fmla="*/ 3 w 701"/>
                <a:gd name="T43" fmla="*/ 592 h 1386"/>
                <a:gd name="T44" fmla="*/ 19 w 701"/>
                <a:gd name="T45" fmla="*/ 593 h 1386"/>
                <a:gd name="T46" fmla="*/ 48 w 701"/>
                <a:gd name="T47" fmla="*/ 596 h 1386"/>
                <a:gd name="T48" fmla="*/ 81 w 701"/>
                <a:gd name="T49" fmla="*/ 598 h 1386"/>
                <a:gd name="T50" fmla="*/ 110 w 701"/>
                <a:gd name="T51" fmla="*/ 598 h 1386"/>
                <a:gd name="T52" fmla="*/ 128 w 701"/>
                <a:gd name="T53" fmla="*/ 596 h 1386"/>
                <a:gd name="T54" fmla="*/ 146 w 701"/>
                <a:gd name="T55" fmla="*/ 582 h 1386"/>
                <a:gd name="T56" fmla="*/ 158 w 701"/>
                <a:gd name="T57" fmla="*/ 563 h 1386"/>
                <a:gd name="T58" fmla="*/ 161 w 701"/>
                <a:gd name="T59" fmla="*/ 541 h 1386"/>
                <a:gd name="T60" fmla="*/ 161 w 701"/>
                <a:gd name="T61" fmla="*/ 513 h 1386"/>
                <a:gd name="T62" fmla="*/ 169 w 701"/>
                <a:gd name="T63" fmla="*/ 392 h 1386"/>
                <a:gd name="T64" fmla="*/ 193 w 701"/>
                <a:gd name="T65" fmla="*/ 320 h 1386"/>
                <a:gd name="T66" fmla="*/ 214 w 701"/>
                <a:gd name="T67" fmla="*/ 265 h 1386"/>
                <a:gd name="T68" fmla="*/ 223 w 701"/>
                <a:gd name="T69" fmla="*/ 239 h 1386"/>
                <a:gd name="T70" fmla="*/ 230 w 701"/>
                <a:gd name="T71" fmla="*/ 236 h 1386"/>
                <a:gd name="T72" fmla="*/ 246 w 701"/>
                <a:gd name="T73" fmla="*/ 231 h 1386"/>
                <a:gd name="T74" fmla="*/ 259 w 701"/>
                <a:gd name="T75" fmla="*/ 226 h 1386"/>
                <a:gd name="T76" fmla="*/ 273 w 701"/>
                <a:gd name="T77" fmla="*/ 220 h 1386"/>
                <a:gd name="T78" fmla="*/ 283 w 701"/>
                <a:gd name="T79" fmla="*/ 212 h 1386"/>
                <a:gd name="T80" fmla="*/ 296 w 701"/>
                <a:gd name="T81" fmla="*/ 186 h 1386"/>
                <a:gd name="T82" fmla="*/ 300 w 701"/>
                <a:gd name="T83" fmla="*/ 41 h 1386"/>
                <a:gd name="T84" fmla="*/ 294 w 701"/>
                <a:gd name="T85" fmla="*/ 27 h 1386"/>
                <a:gd name="T86" fmla="*/ 277 w 701"/>
                <a:gd name="T87" fmla="*/ 5 h 1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01"/>
                <a:gd name="T133" fmla="*/ 0 h 1386"/>
                <a:gd name="T134" fmla="*/ 701 w 701"/>
                <a:gd name="T135" fmla="*/ 1386 h 1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01" h="1386">
                  <a:moveTo>
                    <a:pt x="604" y="0"/>
                  </a:moveTo>
                  <a:lnTo>
                    <a:pt x="599" y="0"/>
                  </a:lnTo>
                  <a:lnTo>
                    <a:pt x="590" y="1"/>
                  </a:lnTo>
                  <a:lnTo>
                    <a:pt x="577" y="8"/>
                  </a:lnTo>
                  <a:lnTo>
                    <a:pt x="567" y="19"/>
                  </a:lnTo>
                  <a:lnTo>
                    <a:pt x="565" y="19"/>
                  </a:lnTo>
                  <a:lnTo>
                    <a:pt x="562" y="19"/>
                  </a:lnTo>
                  <a:lnTo>
                    <a:pt x="556" y="19"/>
                  </a:lnTo>
                  <a:lnTo>
                    <a:pt x="548" y="19"/>
                  </a:lnTo>
                  <a:lnTo>
                    <a:pt x="538" y="22"/>
                  </a:lnTo>
                  <a:lnTo>
                    <a:pt x="528" y="25"/>
                  </a:lnTo>
                  <a:lnTo>
                    <a:pt x="517" y="32"/>
                  </a:lnTo>
                  <a:lnTo>
                    <a:pt x="507" y="40"/>
                  </a:lnTo>
                  <a:lnTo>
                    <a:pt x="491" y="56"/>
                  </a:lnTo>
                  <a:lnTo>
                    <a:pt x="483" y="64"/>
                  </a:lnTo>
                  <a:lnTo>
                    <a:pt x="480" y="67"/>
                  </a:lnTo>
                  <a:lnTo>
                    <a:pt x="478" y="67"/>
                  </a:lnTo>
                  <a:lnTo>
                    <a:pt x="473" y="67"/>
                  </a:lnTo>
                  <a:lnTo>
                    <a:pt x="467" y="67"/>
                  </a:lnTo>
                  <a:lnTo>
                    <a:pt x="457" y="67"/>
                  </a:lnTo>
                  <a:lnTo>
                    <a:pt x="446" y="71"/>
                  </a:lnTo>
                  <a:lnTo>
                    <a:pt x="435" y="74"/>
                  </a:lnTo>
                  <a:lnTo>
                    <a:pt x="423" y="80"/>
                  </a:lnTo>
                  <a:lnTo>
                    <a:pt x="410" y="88"/>
                  </a:lnTo>
                  <a:lnTo>
                    <a:pt x="399" y="98"/>
                  </a:lnTo>
                  <a:lnTo>
                    <a:pt x="388" y="108"/>
                  </a:lnTo>
                  <a:lnTo>
                    <a:pt x="378" y="116"/>
                  </a:lnTo>
                  <a:lnTo>
                    <a:pt x="368" y="122"/>
                  </a:lnTo>
                  <a:lnTo>
                    <a:pt x="360" y="129"/>
                  </a:lnTo>
                  <a:lnTo>
                    <a:pt x="355" y="134"/>
                  </a:lnTo>
                  <a:lnTo>
                    <a:pt x="352" y="135"/>
                  </a:lnTo>
                  <a:lnTo>
                    <a:pt x="351" y="137"/>
                  </a:lnTo>
                  <a:lnTo>
                    <a:pt x="349" y="139"/>
                  </a:lnTo>
                  <a:lnTo>
                    <a:pt x="344" y="143"/>
                  </a:lnTo>
                  <a:lnTo>
                    <a:pt x="339" y="156"/>
                  </a:lnTo>
                  <a:lnTo>
                    <a:pt x="334" y="176"/>
                  </a:lnTo>
                  <a:lnTo>
                    <a:pt x="328" y="201"/>
                  </a:lnTo>
                  <a:lnTo>
                    <a:pt x="317" y="231"/>
                  </a:lnTo>
                  <a:lnTo>
                    <a:pt x="304" y="260"/>
                  </a:lnTo>
                  <a:lnTo>
                    <a:pt x="297" y="289"/>
                  </a:lnTo>
                  <a:lnTo>
                    <a:pt x="291" y="332"/>
                  </a:lnTo>
                  <a:lnTo>
                    <a:pt x="284" y="394"/>
                  </a:lnTo>
                  <a:lnTo>
                    <a:pt x="278" y="453"/>
                  </a:lnTo>
                  <a:lnTo>
                    <a:pt x="275" y="489"/>
                  </a:lnTo>
                  <a:lnTo>
                    <a:pt x="270" y="508"/>
                  </a:lnTo>
                  <a:lnTo>
                    <a:pt x="259" y="545"/>
                  </a:lnTo>
                  <a:lnTo>
                    <a:pt x="242" y="595"/>
                  </a:lnTo>
                  <a:lnTo>
                    <a:pt x="223" y="652"/>
                  </a:lnTo>
                  <a:lnTo>
                    <a:pt x="204" y="713"/>
                  </a:lnTo>
                  <a:lnTo>
                    <a:pt x="184" y="770"/>
                  </a:lnTo>
                  <a:lnTo>
                    <a:pt x="168" y="818"/>
                  </a:lnTo>
                  <a:lnTo>
                    <a:pt x="157" y="854"/>
                  </a:lnTo>
                  <a:lnTo>
                    <a:pt x="144" y="886"/>
                  </a:lnTo>
                  <a:lnTo>
                    <a:pt x="125" y="931"/>
                  </a:lnTo>
                  <a:lnTo>
                    <a:pt x="102" y="984"/>
                  </a:lnTo>
                  <a:lnTo>
                    <a:pt x="76" y="1043"/>
                  </a:lnTo>
                  <a:lnTo>
                    <a:pt x="52" y="1101"/>
                  </a:lnTo>
                  <a:lnTo>
                    <a:pt x="31" y="1157"/>
                  </a:lnTo>
                  <a:lnTo>
                    <a:pt x="13" y="1207"/>
                  </a:lnTo>
                  <a:lnTo>
                    <a:pt x="5" y="1248"/>
                  </a:lnTo>
                  <a:lnTo>
                    <a:pt x="0" y="1306"/>
                  </a:lnTo>
                  <a:lnTo>
                    <a:pt x="2" y="1344"/>
                  </a:lnTo>
                  <a:lnTo>
                    <a:pt x="3" y="1365"/>
                  </a:lnTo>
                  <a:lnTo>
                    <a:pt x="5" y="1372"/>
                  </a:lnTo>
                  <a:lnTo>
                    <a:pt x="8" y="1372"/>
                  </a:lnTo>
                  <a:lnTo>
                    <a:pt x="16" y="1374"/>
                  </a:lnTo>
                  <a:lnTo>
                    <a:pt x="29" y="1374"/>
                  </a:lnTo>
                  <a:lnTo>
                    <a:pt x="45" y="1375"/>
                  </a:lnTo>
                  <a:lnTo>
                    <a:pt x="65" y="1377"/>
                  </a:lnTo>
                  <a:lnTo>
                    <a:pt x="87" y="1380"/>
                  </a:lnTo>
                  <a:lnTo>
                    <a:pt x="112" y="1382"/>
                  </a:lnTo>
                  <a:lnTo>
                    <a:pt x="137" y="1383"/>
                  </a:lnTo>
                  <a:lnTo>
                    <a:pt x="162" y="1385"/>
                  </a:lnTo>
                  <a:lnTo>
                    <a:pt x="188" y="1385"/>
                  </a:lnTo>
                  <a:lnTo>
                    <a:pt x="212" y="1386"/>
                  </a:lnTo>
                  <a:lnTo>
                    <a:pt x="236" y="1386"/>
                  </a:lnTo>
                  <a:lnTo>
                    <a:pt x="255" y="1386"/>
                  </a:lnTo>
                  <a:lnTo>
                    <a:pt x="273" y="1386"/>
                  </a:lnTo>
                  <a:lnTo>
                    <a:pt x="288" y="1385"/>
                  </a:lnTo>
                  <a:lnTo>
                    <a:pt x="297" y="1382"/>
                  </a:lnTo>
                  <a:lnTo>
                    <a:pt x="312" y="1374"/>
                  </a:lnTo>
                  <a:lnTo>
                    <a:pt x="325" y="1362"/>
                  </a:lnTo>
                  <a:lnTo>
                    <a:pt x="338" y="1349"/>
                  </a:lnTo>
                  <a:lnTo>
                    <a:pt x="349" y="1335"/>
                  </a:lnTo>
                  <a:lnTo>
                    <a:pt x="359" y="1320"/>
                  </a:lnTo>
                  <a:lnTo>
                    <a:pt x="367" y="1306"/>
                  </a:lnTo>
                  <a:lnTo>
                    <a:pt x="372" y="1291"/>
                  </a:lnTo>
                  <a:lnTo>
                    <a:pt x="373" y="1280"/>
                  </a:lnTo>
                  <a:lnTo>
                    <a:pt x="373" y="1254"/>
                  </a:lnTo>
                  <a:lnTo>
                    <a:pt x="373" y="1223"/>
                  </a:lnTo>
                  <a:lnTo>
                    <a:pt x="373" y="1199"/>
                  </a:lnTo>
                  <a:lnTo>
                    <a:pt x="373" y="1188"/>
                  </a:lnTo>
                  <a:lnTo>
                    <a:pt x="375" y="1141"/>
                  </a:lnTo>
                  <a:lnTo>
                    <a:pt x="380" y="1033"/>
                  </a:lnTo>
                  <a:lnTo>
                    <a:pt x="393" y="909"/>
                  </a:lnTo>
                  <a:lnTo>
                    <a:pt x="415" y="817"/>
                  </a:lnTo>
                  <a:lnTo>
                    <a:pt x="431" y="781"/>
                  </a:lnTo>
                  <a:lnTo>
                    <a:pt x="447" y="741"/>
                  </a:lnTo>
                  <a:lnTo>
                    <a:pt x="465" y="697"/>
                  </a:lnTo>
                  <a:lnTo>
                    <a:pt x="481" y="654"/>
                  </a:lnTo>
                  <a:lnTo>
                    <a:pt x="496" y="615"/>
                  </a:lnTo>
                  <a:lnTo>
                    <a:pt x="507" y="582"/>
                  </a:lnTo>
                  <a:lnTo>
                    <a:pt x="515" y="561"/>
                  </a:lnTo>
                  <a:lnTo>
                    <a:pt x="518" y="553"/>
                  </a:lnTo>
                  <a:lnTo>
                    <a:pt x="520" y="553"/>
                  </a:lnTo>
                  <a:lnTo>
                    <a:pt x="527" y="550"/>
                  </a:lnTo>
                  <a:lnTo>
                    <a:pt x="535" y="547"/>
                  </a:lnTo>
                  <a:lnTo>
                    <a:pt x="546" y="544"/>
                  </a:lnTo>
                  <a:lnTo>
                    <a:pt x="557" y="539"/>
                  </a:lnTo>
                  <a:lnTo>
                    <a:pt x="570" y="536"/>
                  </a:lnTo>
                  <a:lnTo>
                    <a:pt x="581" y="531"/>
                  </a:lnTo>
                  <a:lnTo>
                    <a:pt x="593" y="526"/>
                  </a:lnTo>
                  <a:lnTo>
                    <a:pt x="602" y="523"/>
                  </a:lnTo>
                  <a:lnTo>
                    <a:pt x="614" y="518"/>
                  </a:lnTo>
                  <a:lnTo>
                    <a:pt x="623" y="515"/>
                  </a:lnTo>
                  <a:lnTo>
                    <a:pt x="633" y="510"/>
                  </a:lnTo>
                  <a:lnTo>
                    <a:pt x="641" y="505"/>
                  </a:lnTo>
                  <a:lnTo>
                    <a:pt x="649" y="499"/>
                  </a:lnTo>
                  <a:lnTo>
                    <a:pt x="657" y="492"/>
                  </a:lnTo>
                  <a:lnTo>
                    <a:pt x="664" y="482"/>
                  </a:lnTo>
                  <a:lnTo>
                    <a:pt x="677" y="458"/>
                  </a:lnTo>
                  <a:lnTo>
                    <a:pt x="688" y="432"/>
                  </a:lnTo>
                  <a:lnTo>
                    <a:pt x="698" y="411"/>
                  </a:lnTo>
                  <a:lnTo>
                    <a:pt x="701" y="402"/>
                  </a:lnTo>
                  <a:lnTo>
                    <a:pt x="696" y="95"/>
                  </a:lnTo>
                  <a:lnTo>
                    <a:pt x="694" y="90"/>
                  </a:lnTo>
                  <a:lnTo>
                    <a:pt x="691" y="79"/>
                  </a:lnTo>
                  <a:lnTo>
                    <a:pt x="683" y="63"/>
                  </a:lnTo>
                  <a:lnTo>
                    <a:pt x="673" y="45"/>
                  </a:lnTo>
                  <a:lnTo>
                    <a:pt x="661" y="25"/>
                  </a:lnTo>
                  <a:lnTo>
                    <a:pt x="644" y="11"/>
                  </a:lnTo>
                  <a:lnTo>
                    <a:pt x="627" y="1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F2B2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 flipH="1">
              <a:off x="914" y="1396"/>
              <a:ext cx="114" cy="141"/>
            </a:xfrm>
            <a:custGeom>
              <a:avLst/>
              <a:gdLst>
                <a:gd name="T0" fmla="*/ 18 w 265"/>
                <a:gd name="T1" fmla="*/ 64 h 324"/>
                <a:gd name="T2" fmla="*/ 0 w 265"/>
                <a:gd name="T3" fmla="*/ 85 h 324"/>
                <a:gd name="T4" fmla="*/ 0 w 265"/>
                <a:gd name="T5" fmla="*/ 87 h 324"/>
                <a:gd name="T6" fmla="*/ 0 w 265"/>
                <a:gd name="T7" fmla="*/ 93 h 324"/>
                <a:gd name="T8" fmla="*/ 1 w 265"/>
                <a:gd name="T9" fmla="*/ 100 h 324"/>
                <a:gd name="T10" fmla="*/ 5 w 265"/>
                <a:gd name="T11" fmla="*/ 106 h 324"/>
                <a:gd name="T12" fmla="*/ 8 w 265"/>
                <a:gd name="T13" fmla="*/ 110 h 324"/>
                <a:gd name="T14" fmla="*/ 12 w 265"/>
                <a:gd name="T15" fmla="*/ 114 h 324"/>
                <a:gd name="T16" fmla="*/ 16 w 265"/>
                <a:gd name="T17" fmla="*/ 119 h 324"/>
                <a:gd name="T18" fmla="*/ 21 w 265"/>
                <a:gd name="T19" fmla="*/ 126 h 324"/>
                <a:gd name="T20" fmla="*/ 26 w 265"/>
                <a:gd name="T21" fmla="*/ 131 h 324"/>
                <a:gd name="T22" fmla="*/ 31 w 265"/>
                <a:gd name="T23" fmla="*/ 135 h 324"/>
                <a:gd name="T24" fmla="*/ 36 w 265"/>
                <a:gd name="T25" fmla="*/ 139 h 324"/>
                <a:gd name="T26" fmla="*/ 42 w 265"/>
                <a:gd name="T27" fmla="*/ 141 h 324"/>
                <a:gd name="T28" fmla="*/ 46 w 265"/>
                <a:gd name="T29" fmla="*/ 141 h 324"/>
                <a:gd name="T30" fmla="*/ 51 w 265"/>
                <a:gd name="T31" fmla="*/ 141 h 324"/>
                <a:gd name="T32" fmla="*/ 55 w 265"/>
                <a:gd name="T33" fmla="*/ 140 h 324"/>
                <a:gd name="T34" fmla="*/ 59 w 265"/>
                <a:gd name="T35" fmla="*/ 138 h 324"/>
                <a:gd name="T36" fmla="*/ 62 w 265"/>
                <a:gd name="T37" fmla="*/ 137 h 324"/>
                <a:gd name="T38" fmla="*/ 64 w 265"/>
                <a:gd name="T39" fmla="*/ 135 h 324"/>
                <a:gd name="T40" fmla="*/ 65 w 265"/>
                <a:gd name="T41" fmla="*/ 135 h 324"/>
                <a:gd name="T42" fmla="*/ 65 w 265"/>
                <a:gd name="T43" fmla="*/ 134 h 324"/>
                <a:gd name="T44" fmla="*/ 114 w 265"/>
                <a:gd name="T45" fmla="*/ 85 h 324"/>
                <a:gd name="T46" fmla="*/ 95 w 265"/>
                <a:gd name="T47" fmla="*/ 0 h 324"/>
                <a:gd name="T48" fmla="*/ 79 w 265"/>
                <a:gd name="T49" fmla="*/ 15 h 324"/>
                <a:gd name="T50" fmla="*/ 72 w 265"/>
                <a:gd name="T51" fmla="*/ 15 h 324"/>
                <a:gd name="T52" fmla="*/ 77 w 265"/>
                <a:gd name="T53" fmla="*/ 47 h 324"/>
                <a:gd name="T54" fmla="*/ 77 w 265"/>
                <a:gd name="T55" fmla="*/ 48 h 324"/>
                <a:gd name="T56" fmla="*/ 78 w 265"/>
                <a:gd name="T57" fmla="*/ 50 h 324"/>
                <a:gd name="T58" fmla="*/ 77 w 265"/>
                <a:gd name="T59" fmla="*/ 54 h 324"/>
                <a:gd name="T60" fmla="*/ 72 w 265"/>
                <a:gd name="T61" fmla="*/ 57 h 324"/>
                <a:gd name="T62" fmla="*/ 69 w 265"/>
                <a:gd name="T63" fmla="*/ 57 h 324"/>
                <a:gd name="T64" fmla="*/ 65 w 265"/>
                <a:gd name="T65" fmla="*/ 57 h 324"/>
                <a:gd name="T66" fmla="*/ 61 w 265"/>
                <a:gd name="T67" fmla="*/ 57 h 324"/>
                <a:gd name="T68" fmla="*/ 58 w 265"/>
                <a:gd name="T69" fmla="*/ 56 h 324"/>
                <a:gd name="T70" fmla="*/ 55 w 265"/>
                <a:gd name="T71" fmla="*/ 55 h 324"/>
                <a:gd name="T72" fmla="*/ 53 w 265"/>
                <a:gd name="T73" fmla="*/ 55 h 324"/>
                <a:gd name="T74" fmla="*/ 51 w 265"/>
                <a:gd name="T75" fmla="*/ 54 h 324"/>
                <a:gd name="T76" fmla="*/ 51 w 265"/>
                <a:gd name="T77" fmla="*/ 54 h 324"/>
                <a:gd name="T78" fmla="*/ 51 w 265"/>
                <a:gd name="T79" fmla="*/ 56 h 324"/>
                <a:gd name="T80" fmla="*/ 51 w 265"/>
                <a:gd name="T81" fmla="*/ 60 h 324"/>
                <a:gd name="T82" fmla="*/ 49 w 265"/>
                <a:gd name="T83" fmla="*/ 66 h 324"/>
                <a:gd name="T84" fmla="*/ 44 w 265"/>
                <a:gd name="T85" fmla="*/ 71 h 324"/>
                <a:gd name="T86" fmla="*/ 40 w 265"/>
                <a:gd name="T87" fmla="*/ 72 h 324"/>
                <a:gd name="T88" fmla="*/ 37 w 265"/>
                <a:gd name="T89" fmla="*/ 74 h 324"/>
                <a:gd name="T90" fmla="*/ 34 w 265"/>
                <a:gd name="T91" fmla="*/ 74 h 324"/>
                <a:gd name="T92" fmla="*/ 31 w 265"/>
                <a:gd name="T93" fmla="*/ 74 h 324"/>
                <a:gd name="T94" fmla="*/ 27 w 265"/>
                <a:gd name="T95" fmla="*/ 74 h 324"/>
                <a:gd name="T96" fmla="*/ 24 w 265"/>
                <a:gd name="T97" fmla="*/ 72 h 324"/>
                <a:gd name="T98" fmla="*/ 22 w 265"/>
                <a:gd name="T99" fmla="*/ 68 h 324"/>
                <a:gd name="T100" fmla="*/ 18 w 265"/>
                <a:gd name="T101" fmla="*/ 64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5"/>
                <a:gd name="T154" fmla="*/ 0 h 324"/>
                <a:gd name="T155" fmla="*/ 265 w 265"/>
                <a:gd name="T156" fmla="*/ 324 h 3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5" h="324">
                  <a:moveTo>
                    <a:pt x="43" y="147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0" y="213"/>
                  </a:lnTo>
                  <a:lnTo>
                    <a:pt x="3" y="229"/>
                  </a:lnTo>
                  <a:lnTo>
                    <a:pt x="11" y="244"/>
                  </a:lnTo>
                  <a:lnTo>
                    <a:pt x="18" y="252"/>
                  </a:lnTo>
                  <a:lnTo>
                    <a:pt x="27" y="263"/>
                  </a:lnTo>
                  <a:lnTo>
                    <a:pt x="37" y="274"/>
                  </a:lnTo>
                  <a:lnTo>
                    <a:pt x="48" y="289"/>
                  </a:lnTo>
                  <a:lnTo>
                    <a:pt x="60" y="300"/>
                  </a:lnTo>
                  <a:lnTo>
                    <a:pt x="73" y="311"/>
                  </a:lnTo>
                  <a:lnTo>
                    <a:pt x="84" y="320"/>
                  </a:lnTo>
                  <a:lnTo>
                    <a:pt x="97" y="324"/>
                  </a:lnTo>
                  <a:lnTo>
                    <a:pt x="108" y="324"/>
                  </a:lnTo>
                  <a:lnTo>
                    <a:pt x="119" y="324"/>
                  </a:lnTo>
                  <a:lnTo>
                    <a:pt x="129" y="321"/>
                  </a:lnTo>
                  <a:lnTo>
                    <a:pt x="137" y="318"/>
                  </a:lnTo>
                  <a:lnTo>
                    <a:pt x="144" y="315"/>
                  </a:lnTo>
                  <a:lnTo>
                    <a:pt x="148" y="311"/>
                  </a:lnTo>
                  <a:lnTo>
                    <a:pt x="150" y="310"/>
                  </a:lnTo>
                  <a:lnTo>
                    <a:pt x="152" y="308"/>
                  </a:lnTo>
                  <a:lnTo>
                    <a:pt x="265" y="195"/>
                  </a:lnTo>
                  <a:lnTo>
                    <a:pt x="221" y="0"/>
                  </a:lnTo>
                  <a:lnTo>
                    <a:pt x="184" y="34"/>
                  </a:lnTo>
                  <a:lnTo>
                    <a:pt x="168" y="34"/>
                  </a:lnTo>
                  <a:lnTo>
                    <a:pt x="178" y="108"/>
                  </a:lnTo>
                  <a:lnTo>
                    <a:pt x="179" y="111"/>
                  </a:lnTo>
                  <a:lnTo>
                    <a:pt x="181" y="116"/>
                  </a:lnTo>
                  <a:lnTo>
                    <a:pt x="178" y="124"/>
                  </a:lnTo>
                  <a:lnTo>
                    <a:pt x="168" y="131"/>
                  </a:lnTo>
                  <a:lnTo>
                    <a:pt x="160" y="132"/>
                  </a:lnTo>
                  <a:lnTo>
                    <a:pt x="150" y="132"/>
                  </a:lnTo>
                  <a:lnTo>
                    <a:pt x="142" y="131"/>
                  </a:lnTo>
                  <a:lnTo>
                    <a:pt x="134" y="129"/>
                  </a:lnTo>
                  <a:lnTo>
                    <a:pt x="127" y="127"/>
                  </a:lnTo>
                  <a:lnTo>
                    <a:pt x="123" y="126"/>
                  </a:lnTo>
                  <a:lnTo>
                    <a:pt x="119" y="124"/>
                  </a:lnTo>
                  <a:lnTo>
                    <a:pt x="118" y="124"/>
                  </a:lnTo>
                  <a:lnTo>
                    <a:pt x="118" y="129"/>
                  </a:lnTo>
                  <a:lnTo>
                    <a:pt x="118" y="139"/>
                  </a:lnTo>
                  <a:lnTo>
                    <a:pt x="113" y="152"/>
                  </a:lnTo>
                  <a:lnTo>
                    <a:pt x="102" y="163"/>
                  </a:lnTo>
                  <a:lnTo>
                    <a:pt x="94" y="166"/>
                  </a:lnTo>
                  <a:lnTo>
                    <a:pt x="85" y="169"/>
                  </a:lnTo>
                  <a:lnTo>
                    <a:pt x="79" y="171"/>
                  </a:lnTo>
                  <a:lnTo>
                    <a:pt x="71" y="171"/>
                  </a:lnTo>
                  <a:lnTo>
                    <a:pt x="63" y="169"/>
                  </a:lnTo>
                  <a:lnTo>
                    <a:pt x="56" y="165"/>
                  </a:lnTo>
                  <a:lnTo>
                    <a:pt x="50" y="156"/>
                  </a:lnTo>
                  <a:lnTo>
                    <a:pt x="43" y="147"/>
                  </a:lnTo>
                  <a:close/>
                </a:path>
              </a:pathLst>
            </a:custGeom>
            <a:solidFill>
              <a:srgbClr val="70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 flipH="1">
              <a:off x="576" y="1409"/>
              <a:ext cx="174" cy="304"/>
            </a:xfrm>
            <a:custGeom>
              <a:avLst/>
              <a:gdLst>
                <a:gd name="T0" fmla="*/ 0 w 400"/>
                <a:gd name="T1" fmla="*/ 203 h 704"/>
                <a:gd name="T2" fmla="*/ 0 w 400"/>
                <a:gd name="T3" fmla="*/ 206 h 704"/>
                <a:gd name="T4" fmla="*/ 0 w 400"/>
                <a:gd name="T5" fmla="*/ 216 h 704"/>
                <a:gd name="T6" fmla="*/ 2 w 400"/>
                <a:gd name="T7" fmla="*/ 229 h 704"/>
                <a:gd name="T8" fmla="*/ 4 w 400"/>
                <a:gd name="T9" fmla="*/ 245 h 704"/>
                <a:gd name="T10" fmla="*/ 6 w 400"/>
                <a:gd name="T11" fmla="*/ 252 h 704"/>
                <a:gd name="T12" fmla="*/ 9 w 400"/>
                <a:gd name="T13" fmla="*/ 261 h 704"/>
                <a:gd name="T14" fmla="*/ 13 w 400"/>
                <a:gd name="T15" fmla="*/ 269 h 704"/>
                <a:gd name="T16" fmla="*/ 17 w 400"/>
                <a:gd name="T17" fmla="*/ 276 h 704"/>
                <a:gd name="T18" fmla="*/ 20 w 400"/>
                <a:gd name="T19" fmla="*/ 282 h 704"/>
                <a:gd name="T20" fmla="*/ 23 w 400"/>
                <a:gd name="T21" fmla="*/ 287 h 704"/>
                <a:gd name="T22" fmla="*/ 25 w 400"/>
                <a:gd name="T23" fmla="*/ 290 h 704"/>
                <a:gd name="T24" fmla="*/ 26 w 400"/>
                <a:gd name="T25" fmla="*/ 291 h 704"/>
                <a:gd name="T26" fmla="*/ 34 w 400"/>
                <a:gd name="T27" fmla="*/ 304 h 704"/>
                <a:gd name="T28" fmla="*/ 37 w 400"/>
                <a:gd name="T29" fmla="*/ 303 h 704"/>
                <a:gd name="T30" fmla="*/ 40 w 400"/>
                <a:gd name="T31" fmla="*/ 299 h 704"/>
                <a:gd name="T32" fmla="*/ 45 w 400"/>
                <a:gd name="T33" fmla="*/ 291 h 704"/>
                <a:gd name="T34" fmla="*/ 47 w 400"/>
                <a:gd name="T35" fmla="*/ 278 h 704"/>
                <a:gd name="T36" fmla="*/ 49 w 400"/>
                <a:gd name="T37" fmla="*/ 263 h 704"/>
                <a:gd name="T38" fmla="*/ 53 w 400"/>
                <a:gd name="T39" fmla="*/ 251 h 704"/>
                <a:gd name="T40" fmla="*/ 57 w 400"/>
                <a:gd name="T41" fmla="*/ 243 h 704"/>
                <a:gd name="T42" fmla="*/ 60 w 400"/>
                <a:gd name="T43" fmla="*/ 240 h 704"/>
                <a:gd name="T44" fmla="*/ 111 w 400"/>
                <a:gd name="T45" fmla="*/ 194 h 704"/>
                <a:gd name="T46" fmla="*/ 112 w 400"/>
                <a:gd name="T47" fmla="*/ 193 h 704"/>
                <a:gd name="T48" fmla="*/ 115 w 400"/>
                <a:gd name="T49" fmla="*/ 188 h 704"/>
                <a:gd name="T50" fmla="*/ 119 w 400"/>
                <a:gd name="T51" fmla="*/ 183 h 704"/>
                <a:gd name="T52" fmla="*/ 124 w 400"/>
                <a:gd name="T53" fmla="*/ 176 h 704"/>
                <a:gd name="T54" fmla="*/ 128 w 400"/>
                <a:gd name="T55" fmla="*/ 168 h 704"/>
                <a:gd name="T56" fmla="*/ 133 w 400"/>
                <a:gd name="T57" fmla="*/ 160 h 704"/>
                <a:gd name="T58" fmla="*/ 137 w 400"/>
                <a:gd name="T59" fmla="*/ 153 h 704"/>
                <a:gd name="T60" fmla="*/ 141 w 400"/>
                <a:gd name="T61" fmla="*/ 147 h 704"/>
                <a:gd name="T62" fmla="*/ 145 w 400"/>
                <a:gd name="T63" fmla="*/ 142 h 704"/>
                <a:gd name="T64" fmla="*/ 150 w 400"/>
                <a:gd name="T65" fmla="*/ 134 h 704"/>
                <a:gd name="T66" fmla="*/ 156 w 400"/>
                <a:gd name="T67" fmla="*/ 126 h 704"/>
                <a:gd name="T68" fmla="*/ 161 w 400"/>
                <a:gd name="T69" fmla="*/ 118 h 704"/>
                <a:gd name="T70" fmla="*/ 166 w 400"/>
                <a:gd name="T71" fmla="*/ 110 h 704"/>
                <a:gd name="T72" fmla="*/ 170 w 400"/>
                <a:gd name="T73" fmla="*/ 104 h 704"/>
                <a:gd name="T74" fmla="*/ 174 w 400"/>
                <a:gd name="T75" fmla="*/ 100 h 704"/>
                <a:gd name="T76" fmla="*/ 174 w 400"/>
                <a:gd name="T77" fmla="*/ 98 h 704"/>
                <a:gd name="T78" fmla="*/ 146 w 400"/>
                <a:gd name="T79" fmla="*/ 0 h 704"/>
                <a:gd name="T80" fmla="*/ 144 w 400"/>
                <a:gd name="T81" fmla="*/ 2 h 704"/>
                <a:gd name="T82" fmla="*/ 140 w 400"/>
                <a:gd name="T83" fmla="*/ 8 h 704"/>
                <a:gd name="T84" fmla="*/ 133 w 400"/>
                <a:gd name="T85" fmla="*/ 17 h 704"/>
                <a:gd name="T86" fmla="*/ 124 w 400"/>
                <a:gd name="T87" fmla="*/ 28 h 704"/>
                <a:gd name="T88" fmla="*/ 113 w 400"/>
                <a:gd name="T89" fmla="*/ 42 h 704"/>
                <a:gd name="T90" fmla="*/ 101 w 400"/>
                <a:gd name="T91" fmla="*/ 57 h 704"/>
                <a:gd name="T92" fmla="*/ 88 w 400"/>
                <a:gd name="T93" fmla="*/ 74 h 704"/>
                <a:gd name="T94" fmla="*/ 74 w 400"/>
                <a:gd name="T95" fmla="*/ 92 h 704"/>
                <a:gd name="T96" fmla="*/ 61 w 400"/>
                <a:gd name="T97" fmla="*/ 109 h 704"/>
                <a:gd name="T98" fmla="*/ 48 w 400"/>
                <a:gd name="T99" fmla="*/ 127 h 704"/>
                <a:gd name="T100" fmla="*/ 36 w 400"/>
                <a:gd name="T101" fmla="*/ 144 h 704"/>
                <a:gd name="T102" fmla="*/ 24 w 400"/>
                <a:gd name="T103" fmla="*/ 160 h 704"/>
                <a:gd name="T104" fmla="*/ 15 w 400"/>
                <a:gd name="T105" fmla="*/ 174 h 704"/>
                <a:gd name="T106" fmla="*/ 7 w 400"/>
                <a:gd name="T107" fmla="*/ 187 h 704"/>
                <a:gd name="T108" fmla="*/ 2 w 400"/>
                <a:gd name="T109" fmla="*/ 196 h 704"/>
                <a:gd name="T110" fmla="*/ 0 w 400"/>
                <a:gd name="T111" fmla="*/ 203 h 7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0"/>
                <a:gd name="T169" fmla="*/ 0 h 704"/>
                <a:gd name="T170" fmla="*/ 400 w 400"/>
                <a:gd name="T171" fmla="*/ 704 h 7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0" h="704">
                  <a:moveTo>
                    <a:pt x="0" y="470"/>
                  </a:moveTo>
                  <a:lnTo>
                    <a:pt x="0" y="478"/>
                  </a:lnTo>
                  <a:lnTo>
                    <a:pt x="1" y="500"/>
                  </a:lnTo>
                  <a:lnTo>
                    <a:pt x="5" y="531"/>
                  </a:lnTo>
                  <a:lnTo>
                    <a:pt x="9" y="567"/>
                  </a:lnTo>
                  <a:lnTo>
                    <a:pt x="14" y="584"/>
                  </a:lnTo>
                  <a:lnTo>
                    <a:pt x="21" y="604"/>
                  </a:lnTo>
                  <a:lnTo>
                    <a:pt x="29" y="622"/>
                  </a:lnTo>
                  <a:lnTo>
                    <a:pt x="38" y="639"/>
                  </a:lnTo>
                  <a:lnTo>
                    <a:pt x="47" y="654"/>
                  </a:lnTo>
                  <a:lnTo>
                    <a:pt x="53" y="665"/>
                  </a:lnTo>
                  <a:lnTo>
                    <a:pt x="58" y="672"/>
                  </a:lnTo>
                  <a:lnTo>
                    <a:pt x="59" y="675"/>
                  </a:lnTo>
                  <a:lnTo>
                    <a:pt x="79" y="704"/>
                  </a:lnTo>
                  <a:lnTo>
                    <a:pt x="84" y="702"/>
                  </a:lnTo>
                  <a:lnTo>
                    <a:pt x="93" y="693"/>
                  </a:lnTo>
                  <a:lnTo>
                    <a:pt x="103" y="675"/>
                  </a:lnTo>
                  <a:lnTo>
                    <a:pt x="108" y="644"/>
                  </a:lnTo>
                  <a:lnTo>
                    <a:pt x="113" y="610"/>
                  </a:lnTo>
                  <a:lnTo>
                    <a:pt x="122" y="581"/>
                  </a:lnTo>
                  <a:lnTo>
                    <a:pt x="132" y="562"/>
                  </a:lnTo>
                  <a:lnTo>
                    <a:pt x="137" y="555"/>
                  </a:lnTo>
                  <a:lnTo>
                    <a:pt x="256" y="449"/>
                  </a:lnTo>
                  <a:lnTo>
                    <a:pt x="258" y="446"/>
                  </a:lnTo>
                  <a:lnTo>
                    <a:pt x="265" y="436"/>
                  </a:lnTo>
                  <a:lnTo>
                    <a:pt x="273" y="423"/>
                  </a:lnTo>
                  <a:lnTo>
                    <a:pt x="284" y="407"/>
                  </a:lnTo>
                  <a:lnTo>
                    <a:pt x="294" y="389"/>
                  </a:lnTo>
                  <a:lnTo>
                    <a:pt x="305" y="370"/>
                  </a:lnTo>
                  <a:lnTo>
                    <a:pt x="316" y="354"/>
                  </a:lnTo>
                  <a:lnTo>
                    <a:pt x="324" y="341"/>
                  </a:lnTo>
                  <a:lnTo>
                    <a:pt x="334" y="328"/>
                  </a:lnTo>
                  <a:lnTo>
                    <a:pt x="345" y="310"/>
                  </a:lnTo>
                  <a:lnTo>
                    <a:pt x="358" y="292"/>
                  </a:lnTo>
                  <a:lnTo>
                    <a:pt x="369" y="273"/>
                  </a:lnTo>
                  <a:lnTo>
                    <a:pt x="382" y="255"/>
                  </a:lnTo>
                  <a:lnTo>
                    <a:pt x="390" y="241"/>
                  </a:lnTo>
                  <a:lnTo>
                    <a:pt x="399" y="231"/>
                  </a:lnTo>
                  <a:lnTo>
                    <a:pt x="400" y="228"/>
                  </a:lnTo>
                  <a:lnTo>
                    <a:pt x="336" y="0"/>
                  </a:lnTo>
                  <a:lnTo>
                    <a:pt x="332" y="5"/>
                  </a:lnTo>
                  <a:lnTo>
                    <a:pt x="321" y="18"/>
                  </a:lnTo>
                  <a:lnTo>
                    <a:pt x="305" y="39"/>
                  </a:lnTo>
                  <a:lnTo>
                    <a:pt x="284" y="65"/>
                  </a:lnTo>
                  <a:lnTo>
                    <a:pt x="260" y="97"/>
                  </a:lnTo>
                  <a:lnTo>
                    <a:pt x="232" y="132"/>
                  </a:lnTo>
                  <a:lnTo>
                    <a:pt x="202" y="171"/>
                  </a:lnTo>
                  <a:lnTo>
                    <a:pt x="171" y="213"/>
                  </a:lnTo>
                  <a:lnTo>
                    <a:pt x="140" y="253"/>
                  </a:lnTo>
                  <a:lnTo>
                    <a:pt x="110" y="295"/>
                  </a:lnTo>
                  <a:lnTo>
                    <a:pt x="82" y="334"/>
                  </a:lnTo>
                  <a:lnTo>
                    <a:pt x="56" y="371"/>
                  </a:lnTo>
                  <a:lnTo>
                    <a:pt x="34" y="404"/>
                  </a:lnTo>
                  <a:lnTo>
                    <a:pt x="17" y="433"/>
                  </a:lnTo>
                  <a:lnTo>
                    <a:pt x="5" y="455"/>
                  </a:lnTo>
                  <a:lnTo>
                    <a:pt x="0" y="470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 flipH="1">
              <a:off x="508" y="1069"/>
              <a:ext cx="477" cy="438"/>
            </a:xfrm>
            <a:custGeom>
              <a:avLst/>
              <a:gdLst>
                <a:gd name="T0" fmla="*/ 31 w 1108"/>
                <a:gd name="T1" fmla="*/ 190 h 1016"/>
                <a:gd name="T2" fmla="*/ 27 w 1108"/>
                <a:gd name="T3" fmla="*/ 186 h 1016"/>
                <a:gd name="T4" fmla="*/ 16 w 1108"/>
                <a:gd name="T5" fmla="*/ 176 h 1016"/>
                <a:gd name="T6" fmla="*/ 12 w 1108"/>
                <a:gd name="T7" fmla="*/ 171 h 1016"/>
                <a:gd name="T8" fmla="*/ 4 w 1108"/>
                <a:gd name="T9" fmla="*/ 144 h 1016"/>
                <a:gd name="T10" fmla="*/ 0 w 1108"/>
                <a:gd name="T11" fmla="*/ 127 h 1016"/>
                <a:gd name="T12" fmla="*/ 2 w 1108"/>
                <a:gd name="T13" fmla="*/ 124 h 1016"/>
                <a:gd name="T14" fmla="*/ 10 w 1108"/>
                <a:gd name="T15" fmla="*/ 118 h 1016"/>
                <a:gd name="T16" fmla="*/ 25 w 1108"/>
                <a:gd name="T17" fmla="*/ 107 h 1016"/>
                <a:gd name="T18" fmla="*/ 43 w 1108"/>
                <a:gd name="T19" fmla="*/ 94 h 1016"/>
                <a:gd name="T20" fmla="*/ 58 w 1108"/>
                <a:gd name="T21" fmla="*/ 84 h 1016"/>
                <a:gd name="T22" fmla="*/ 77 w 1108"/>
                <a:gd name="T23" fmla="*/ 70 h 1016"/>
                <a:gd name="T24" fmla="*/ 105 w 1108"/>
                <a:gd name="T25" fmla="*/ 52 h 1016"/>
                <a:gd name="T26" fmla="*/ 140 w 1108"/>
                <a:gd name="T27" fmla="*/ 33 h 1016"/>
                <a:gd name="T28" fmla="*/ 183 w 1108"/>
                <a:gd name="T29" fmla="*/ 16 h 1016"/>
                <a:gd name="T30" fmla="*/ 233 w 1108"/>
                <a:gd name="T31" fmla="*/ 4 h 1016"/>
                <a:gd name="T32" fmla="*/ 288 w 1108"/>
                <a:gd name="T33" fmla="*/ 0 h 1016"/>
                <a:gd name="T34" fmla="*/ 349 w 1108"/>
                <a:gd name="T35" fmla="*/ 7 h 1016"/>
                <a:gd name="T36" fmla="*/ 385 w 1108"/>
                <a:gd name="T37" fmla="*/ 18 h 1016"/>
                <a:gd name="T38" fmla="*/ 414 w 1108"/>
                <a:gd name="T39" fmla="*/ 36 h 1016"/>
                <a:gd name="T40" fmla="*/ 450 w 1108"/>
                <a:gd name="T41" fmla="*/ 75 h 1016"/>
                <a:gd name="T42" fmla="*/ 475 w 1108"/>
                <a:gd name="T43" fmla="*/ 137 h 1016"/>
                <a:gd name="T44" fmla="*/ 473 w 1108"/>
                <a:gd name="T45" fmla="*/ 235 h 1016"/>
                <a:gd name="T46" fmla="*/ 465 w 1108"/>
                <a:gd name="T47" fmla="*/ 310 h 1016"/>
                <a:gd name="T48" fmla="*/ 458 w 1108"/>
                <a:gd name="T49" fmla="*/ 341 h 1016"/>
                <a:gd name="T50" fmla="*/ 460 w 1108"/>
                <a:gd name="T51" fmla="*/ 363 h 1016"/>
                <a:gd name="T52" fmla="*/ 458 w 1108"/>
                <a:gd name="T53" fmla="*/ 380 h 1016"/>
                <a:gd name="T54" fmla="*/ 448 w 1108"/>
                <a:gd name="T55" fmla="*/ 394 h 1016"/>
                <a:gd name="T56" fmla="*/ 444 w 1108"/>
                <a:gd name="T57" fmla="*/ 397 h 1016"/>
                <a:gd name="T58" fmla="*/ 435 w 1108"/>
                <a:gd name="T59" fmla="*/ 409 h 1016"/>
                <a:gd name="T60" fmla="*/ 422 w 1108"/>
                <a:gd name="T61" fmla="*/ 424 h 1016"/>
                <a:gd name="T62" fmla="*/ 411 w 1108"/>
                <a:gd name="T63" fmla="*/ 436 h 1016"/>
                <a:gd name="T64" fmla="*/ 404 w 1108"/>
                <a:gd name="T65" fmla="*/ 435 h 1016"/>
                <a:gd name="T66" fmla="*/ 398 w 1108"/>
                <a:gd name="T67" fmla="*/ 416 h 1016"/>
                <a:gd name="T68" fmla="*/ 397 w 1108"/>
                <a:gd name="T69" fmla="*/ 408 h 1016"/>
                <a:gd name="T70" fmla="*/ 393 w 1108"/>
                <a:gd name="T71" fmla="*/ 388 h 1016"/>
                <a:gd name="T72" fmla="*/ 380 w 1108"/>
                <a:gd name="T73" fmla="*/ 384 h 1016"/>
                <a:gd name="T74" fmla="*/ 364 w 1108"/>
                <a:gd name="T75" fmla="*/ 388 h 1016"/>
                <a:gd name="T76" fmla="*/ 348 w 1108"/>
                <a:gd name="T77" fmla="*/ 393 h 1016"/>
                <a:gd name="T78" fmla="*/ 335 w 1108"/>
                <a:gd name="T79" fmla="*/ 397 h 1016"/>
                <a:gd name="T80" fmla="*/ 325 w 1108"/>
                <a:gd name="T81" fmla="*/ 399 h 1016"/>
                <a:gd name="T82" fmla="*/ 317 w 1108"/>
                <a:gd name="T83" fmla="*/ 404 h 1016"/>
                <a:gd name="T84" fmla="*/ 306 w 1108"/>
                <a:gd name="T85" fmla="*/ 407 h 1016"/>
                <a:gd name="T86" fmla="*/ 290 w 1108"/>
                <a:gd name="T87" fmla="*/ 400 h 1016"/>
                <a:gd name="T88" fmla="*/ 268 w 1108"/>
                <a:gd name="T89" fmla="*/ 377 h 1016"/>
                <a:gd name="T90" fmla="*/ 249 w 1108"/>
                <a:gd name="T91" fmla="*/ 338 h 1016"/>
                <a:gd name="T92" fmla="*/ 234 w 1108"/>
                <a:gd name="T93" fmla="*/ 298 h 1016"/>
                <a:gd name="T94" fmla="*/ 217 w 1108"/>
                <a:gd name="T95" fmla="*/ 267 h 1016"/>
                <a:gd name="T96" fmla="*/ 202 w 1108"/>
                <a:gd name="T97" fmla="*/ 257 h 1016"/>
                <a:gd name="T98" fmla="*/ 182 w 1108"/>
                <a:gd name="T99" fmla="*/ 249 h 1016"/>
                <a:gd name="T100" fmla="*/ 156 w 1108"/>
                <a:gd name="T101" fmla="*/ 239 h 1016"/>
                <a:gd name="T102" fmla="*/ 125 w 1108"/>
                <a:gd name="T103" fmla="*/ 227 h 1016"/>
                <a:gd name="T104" fmla="*/ 95 w 1108"/>
                <a:gd name="T105" fmla="*/ 215 h 1016"/>
                <a:gd name="T106" fmla="*/ 67 w 1108"/>
                <a:gd name="T107" fmla="*/ 204 h 1016"/>
                <a:gd name="T108" fmla="*/ 45 w 1108"/>
                <a:gd name="T109" fmla="*/ 196 h 1016"/>
                <a:gd name="T110" fmla="*/ 33 w 1108"/>
                <a:gd name="T111" fmla="*/ 191 h 10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08"/>
                <a:gd name="T169" fmla="*/ 0 h 1016"/>
                <a:gd name="T170" fmla="*/ 1108 w 1108"/>
                <a:gd name="T171" fmla="*/ 1016 h 10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08" h="1016">
                  <a:moveTo>
                    <a:pt x="73" y="441"/>
                  </a:moveTo>
                  <a:lnTo>
                    <a:pt x="73" y="441"/>
                  </a:lnTo>
                  <a:lnTo>
                    <a:pt x="70" y="438"/>
                  </a:lnTo>
                  <a:lnTo>
                    <a:pt x="63" y="431"/>
                  </a:lnTo>
                  <a:lnTo>
                    <a:pt x="50" y="418"/>
                  </a:lnTo>
                  <a:lnTo>
                    <a:pt x="38" y="409"/>
                  </a:lnTo>
                  <a:lnTo>
                    <a:pt x="31" y="405"/>
                  </a:lnTo>
                  <a:lnTo>
                    <a:pt x="28" y="397"/>
                  </a:lnTo>
                  <a:lnTo>
                    <a:pt x="20" y="370"/>
                  </a:lnTo>
                  <a:lnTo>
                    <a:pt x="10" y="333"/>
                  </a:lnTo>
                  <a:lnTo>
                    <a:pt x="4" y="308"/>
                  </a:lnTo>
                  <a:lnTo>
                    <a:pt x="0" y="294"/>
                  </a:lnTo>
                  <a:lnTo>
                    <a:pt x="0" y="289"/>
                  </a:lnTo>
                  <a:lnTo>
                    <a:pt x="4" y="287"/>
                  </a:lnTo>
                  <a:lnTo>
                    <a:pt x="12" y="281"/>
                  </a:lnTo>
                  <a:lnTo>
                    <a:pt x="23" y="273"/>
                  </a:lnTo>
                  <a:lnTo>
                    <a:pt x="39" y="262"/>
                  </a:lnTo>
                  <a:lnTo>
                    <a:pt x="57" y="249"/>
                  </a:lnTo>
                  <a:lnTo>
                    <a:pt x="78" y="234"/>
                  </a:lnTo>
                  <a:lnTo>
                    <a:pt x="99" y="218"/>
                  </a:lnTo>
                  <a:lnTo>
                    <a:pt x="120" y="204"/>
                  </a:lnTo>
                  <a:lnTo>
                    <a:pt x="134" y="194"/>
                  </a:lnTo>
                  <a:lnTo>
                    <a:pt x="152" y="179"/>
                  </a:lnTo>
                  <a:lnTo>
                    <a:pt x="178" y="162"/>
                  </a:lnTo>
                  <a:lnTo>
                    <a:pt x="207" y="142"/>
                  </a:lnTo>
                  <a:lnTo>
                    <a:pt x="243" y="121"/>
                  </a:lnTo>
                  <a:lnTo>
                    <a:pt x="281" y="99"/>
                  </a:lnTo>
                  <a:lnTo>
                    <a:pt x="325" y="76"/>
                  </a:lnTo>
                  <a:lnTo>
                    <a:pt x="373" y="55"/>
                  </a:lnTo>
                  <a:lnTo>
                    <a:pt x="425" y="37"/>
                  </a:lnTo>
                  <a:lnTo>
                    <a:pt x="482" y="21"/>
                  </a:lnTo>
                  <a:lnTo>
                    <a:pt x="541" y="10"/>
                  </a:lnTo>
                  <a:lnTo>
                    <a:pt x="604" y="2"/>
                  </a:lnTo>
                  <a:lnTo>
                    <a:pt x="670" y="0"/>
                  </a:lnTo>
                  <a:lnTo>
                    <a:pt x="738" y="5"/>
                  </a:lnTo>
                  <a:lnTo>
                    <a:pt x="811" y="16"/>
                  </a:lnTo>
                  <a:lnTo>
                    <a:pt x="885" y="37"/>
                  </a:lnTo>
                  <a:lnTo>
                    <a:pt x="895" y="42"/>
                  </a:lnTo>
                  <a:lnTo>
                    <a:pt x="922" y="57"/>
                  </a:lnTo>
                  <a:lnTo>
                    <a:pt x="961" y="84"/>
                  </a:lnTo>
                  <a:lnTo>
                    <a:pt x="1003" y="121"/>
                  </a:lnTo>
                  <a:lnTo>
                    <a:pt x="1045" y="173"/>
                  </a:lnTo>
                  <a:lnTo>
                    <a:pt x="1081" y="237"/>
                  </a:lnTo>
                  <a:lnTo>
                    <a:pt x="1103" y="317"/>
                  </a:lnTo>
                  <a:lnTo>
                    <a:pt x="1108" y="410"/>
                  </a:lnTo>
                  <a:lnTo>
                    <a:pt x="1098" y="544"/>
                  </a:lnTo>
                  <a:lnTo>
                    <a:pt x="1090" y="646"/>
                  </a:lnTo>
                  <a:lnTo>
                    <a:pt x="1081" y="719"/>
                  </a:lnTo>
                  <a:lnTo>
                    <a:pt x="1069" y="762"/>
                  </a:lnTo>
                  <a:lnTo>
                    <a:pt x="1064" y="791"/>
                  </a:lnTo>
                  <a:lnTo>
                    <a:pt x="1066" y="819"/>
                  </a:lnTo>
                  <a:lnTo>
                    <a:pt x="1069" y="841"/>
                  </a:lnTo>
                  <a:lnTo>
                    <a:pt x="1069" y="862"/>
                  </a:lnTo>
                  <a:lnTo>
                    <a:pt x="1063" y="882"/>
                  </a:lnTo>
                  <a:lnTo>
                    <a:pt x="1051" y="899"/>
                  </a:lnTo>
                  <a:lnTo>
                    <a:pt x="1040" y="914"/>
                  </a:lnTo>
                  <a:lnTo>
                    <a:pt x="1035" y="919"/>
                  </a:lnTo>
                  <a:lnTo>
                    <a:pt x="1032" y="922"/>
                  </a:lnTo>
                  <a:lnTo>
                    <a:pt x="1024" y="933"/>
                  </a:lnTo>
                  <a:lnTo>
                    <a:pt x="1011" y="948"/>
                  </a:lnTo>
                  <a:lnTo>
                    <a:pt x="997" y="966"/>
                  </a:lnTo>
                  <a:lnTo>
                    <a:pt x="980" y="983"/>
                  </a:lnTo>
                  <a:lnTo>
                    <a:pt x="966" y="998"/>
                  </a:lnTo>
                  <a:lnTo>
                    <a:pt x="955" y="1011"/>
                  </a:lnTo>
                  <a:lnTo>
                    <a:pt x="948" y="1016"/>
                  </a:lnTo>
                  <a:lnTo>
                    <a:pt x="938" y="1008"/>
                  </a:lnTo>
                  <a:lnTo>
                    <a:pt x="930" y="987"/>
                  </a:lnTo>
                  <a:lnTo>
                    <a:pt x="924" y="966"/>
                  </a:lnTo>
                  <a:lnTo>
                    <a:pt x="921" y="956"/>
                  </a:lnTo>
                  <a:lnTo>
                    <a:pt x="922" y="946"/>
                  </a:lnTo>
                  <a:lnTo>
                    <a:pt x="921" y="922"/>
                  </a:lnTo>
                  <a:lnTo>
                    <a:pt x="914" y="899"/>
                  </a:lnTo>
                  <a:lnTo>
                    <a:pt x="896" y="890"/>
                  </a:lnTo>
                  <a:lnTo>
                    <a:pt x="882" y="891"/>
                  </a:lnTo>
                  <a:lnTo>
                    <a:pt x="864" y="895"/>
                  </a:lnTo>
                  <a:lnTo>
                    <a:pt x="846" y="901"/>
                  </a:lnTo>
                  <a:lnTo>
                    <a:pt x="827" y="906"/>
                  </a:lnTo>
                  <a:lnTo>
                    <a:pt x="809" y="912"/>
                  </a:lnTo>
                  <a:lnTo>
                    <a:pt x="792" y="919"/>
                  </a:lnTo>
                  <a:lnTo>
                    <a:pt x="777" y="922"/>
                  </a:lnTo>
                  <a:lnTo>
                    <a:pt x="766" y="924"/>
                  </a:lnTo>
                  <a:lnTo>
                    <a:pt x="756" y="925"/>
                  </a:lnTo>
                  <a:lnTo>
                    <a:pt x="746" y="932"/>
                  </a:lnTo>
                  <a:lnTo>
                    <a:pt x="737" y="936"/>
                  </a:lnTo>
                  <a:lnTo>
                    <a:pt x="725" y="941"/>
                  </a:lnTo>
                  <a:lnTo>
                    <a:pt x="711" y="943"/>
                  </a:lnTo>
                  <a:lnTo>
                    <a:pt x="695" y="940"/>
                  </a:lnTo>
                  <a:lnTo>
                    <a:pt x="674" y="928"/>
                  </a:lnTo>
                  <a:lnTo>
                    <a:pt x="648" y="907"/>
                  </a:lnTo>
                  <a:lnTo>
                    <a:pt x="622" y="875"/>
                  </a:lnTo>
                  <a:lnTo>
                    <a:pt x="599" y="833"/>
                  </a:lnTo>
                  <a:lnTo>
                    <a:pt x="578" y="785"/>
                  </a:lnTo>
                  <a:lnTo>
                    <a:pt x="561" y="736"/>
                  </a:lnTo>
                  <a:lnTo>
                    <a:pt x="543" y="691"/>
                  </a:lnTo>
                  <a:lnTo>
                    <a:pt x="524" y="651"/>
                  </a:lnTo>
                  <a:lnTo>
                    <a:pt x="504" y="620"/>
                  </a:lnTo>
                  <a:lnTo>
                    <a:pt x="483" y="602"/>
                  </a:lnTo>
                  <a:lnTo>
                    <a:pt x="469" y="596"/>
                  </a:lnTo>
                  <a:lnTo>
                    <a:pt x="448" y="588"/>
                  </a:lnTo>
                  <a:lnTo>
                    <a:pt x="423" y="578"/>
                  </a:lnTo>
                  <a:lnTo>
                    <a:pt x="394" y="567"/>
                  </a:lnTo>
                  <a:lnTo>
                    <a:pt x="362" y="554"/>
                  </a:lnTo>
                  <a:lnTo>
                    <a:pt x="327" y="541"/>
                  </a:lnTo>
                  <a:lnTo>
                    <a:pt x="291" y="526"/>
                  </a:lnTo>
                  <a:lnTo>
                    <a:pt x="255" y="512"/>
                  </a:lnTo>
                  <a:lnTo>
                    <a:pt x="220" y="499"/>
                  </a:lnTo>
                  <a:lnTo>
                    <a:pt x="188" y="486"/>
                  </a:lnTo>
                  <a:lnTo>
                    <a:pt x="155" y="473"/>
                  </a:lnTo>
                  <a:lnTo>
                    <a:pt x="128" y="463"/>
                  </a:lnTo>
                  <a:lnTo>
                    <a:pt x="105" y="454"/>
                  </a:lnTo>
                  <a:lnTo>
                    <a:pt x="88" y="447"/>
                  </a:lnTo>
                  <a:lnTo>
                    <a:pt x="76" y="442"/>
                  </a:lnTo>
                  <a:lnTo>
                    <a:pt x="73" y="441"/>
                  </a:lnTo>
                  <a:close/>
                </a:path>
              </a:pathLst>
            </a:custGeom>
            <a:solidFill>
              <a:srgbClr val="380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 flipH="1">
              <a:off x="588" y="1244"/>
              <a:ext cx="389" cy="406"/>
            </a:xfrm>
            <a:custGeom>
              <a:avLst/>
              <a:gdLst>
                <a:gd name="T0" fmla="*/ 26 w 900"/>
                <a:gd name="T1" fmla="*/ 10 h 943"/>
                <a:gd name="T2" fmla="*/ 16 w 900"/>
                <a:gd name="T3" fmla="*/ 50 h 943"/>
                <a:gd name="T4" fmla="*/ 4 w 900"/>
                <a:gd name="T5" fmla="*/ 93 h 943"/>
                <a:gd name="T6" fmla="*/ 5 w 900"/>
                <a:gd name="T7" fmla="*/ 109 h 943"/>
                <a:gd name="T8" fmla="*/ 22 w 900"/>
                <a:gd name="T9" fmla="*/ 127 h 943"/>
                <a:gd name="T10" fmla="*/ 33 w 900"/>
                <a:gd name="T11" fmla="*/ 148 h 943"/>
                <a:gd name="T12" fmla="*/ 24 w 900"/>
                <a:gd name="T13" fmla="*/ 209 h 943"/>
                <a:gd name="T14" fmla="*/ 18 w 900"/>
                <a:gd name="T15" fmla="*/ 227 h 943"/>
                <a:gd name="T16" fmla="*/ 11 w 900"/>
                <a:gd name="T17" fmla="*/ 258 h 943"/>
                <a:gd name="T18" fmla="*/ 22 w 900"/>
                <a:gd name="T19" fmla="*/ 276 h 943"/>
                <a:gd name="T20" fmla="*/ 38 w 900"/>
                <a:gd name="T21" fmla="*/ 285 h 943"/>
                <a:gd name="T22" fmla="*/ 38 w 900"/>
                <a:gd name="T23" fmla="*/ 310 h 943"/>
                <a:gd name="T24" fmla="*/ 51 w 900"/>
                <a:gd name="T25" fmla="*/ 319 h 943"/>
                <a:gd name="T26" fmla="*/ 49 w 900"/>
                <a:gd name="T27" fmla="*/ 334 h 943"/>
                <a:gd name="T28" fmla="*/ 64 w 900"/>
                <a:gd name="T29" fmla="*/ 347 h 943"/>
                <a:gd name="T30" fmla="*/ 67 w 900"/>
                <a:gd name="T31" fmla="*/ 351 h 943"/>
                <a:gd name="T32" fmla="*/ 72 w 900"/>
                <a:gd name="T33" fmla="*/ 380 h 943"/>
                <a:gd name="T34" fmla="*/ 74 w 900"/>
                <a:gd name="T35" fmla="*/ 390 h 943"/>
                <a:gd name="T36" fmla="*/ 85 w 900"/>
                <a:gd name="T37" fmla="*/ 399 h 943"/>
                <a:gd name="T38" fmla="*/ 110 w 900"/>
                <a:gd name="T39" fmla="*/ 406 h 943"/>
                <a:gd name="T40" fmla="*/ 137 w 900"/>
                <a:gd name="T41" fmla="*/ 405 h 943"/>
                <a:gd name="T42" fmla="*/ 154 w 900"/>
                <a:gd name="T43" fmla="*/ 401 h 943"/>
                <a:gd name="T44" fmla="*/ 241 w 900"/>
                <a:gd name="T45" fmla="*/ 371 h 943"/>
                <a:gd name="T46" fmla="*/ 276 w 900"/>
                <a:gd name="T47" fmla="*/ 353 h 943"/>
                <a:gd name="T48" fmla="*/ 312 w 900"/>
                <a:gd name="T49" fmla="*/ 326 h 943"/>
                <a:gd name="T50" fmla="*/ 321 w 900"/>
                <a:gd name="T51" fmla="*/ 275 h 943"/>
                <a:gd name="T52" fmla="*/ 325 w 900"/>
                <a:gd name="T53" fmla="*/ 243 h 943"/>
                <a:gd name="T54" fmla="*/ 346 w 900"/>
                <a:gd name="T55" fmla="*/ 241 h 943"/>
                <a:gd name="T56" fmla="*/ 373 w 900"/>
                <a:gd name="T57" fmla="*/ 221 h 943"/>
                <a:gd name="T58" fmla="*/ 389 w 900"/>
                <a:gd name="T59" fmla="*/ 175 h 943"/>
                <a:gd name="T60" fmla="*/ 384 w 900"/>
                <a:gd name="T61" fmla="*/ 130 h 943"/>
                <a:gd name="T62" fmla="*/ 367 w 900"/>
                <a:gd name="T63" fmla="*/ 108 h 943"/>
                <a:gd name="T64" fmla="*/ 344 w 900"/>
                <a:gd name="T65" fmla="*/ 111 h 943"/>
                <a:gd name="T66" fmla="*/ 323 w 900"/>
                <a:gd name="T67" fmla="*/ 120 h 943"/>
                <a:gd name="T68" fmla="*/ 313 w 900"/>
                <a:gd name="T69" fmla="*/ 139 h 943"/>
                <a:gd name="T70" fmla="*/ 309 w 900"/>
                <a:gd name="T71" fmla="*/ 155 h 943"/>
                <a:gd name="T72" fmla="*/ 266 w 900"/>
                <a:gd name="T73" fmla="*/ 173 h 943"/>
                <a:gd name="T74" fmla="*/ 258 w 900"/>
                <a:gd name="T75" fmla="*/ 160 h 943"/>
                <a:gd name="T76" fmla="*/ 244 w 900"/>
                <a:gd name="T77" fmla="*/ 127 h 943"/>
                <a:gd name="T78" fmla="*/ 234 w 900"/>
                <a:gd name="T79" fmla="*/ 87 h 943"/>
                <a:gd name="T80" fmla="*/ 228 w 900"/>
                <a:gd name="T81" fmla="*/ 63 h 943"/>
                <a:gd name="T82" fmla="*/ 217 w 900"/>
                <a:gd name="T83" fmla="*/ 50 h 943"/>
                <a:gd name="T84" fmla="*/ 201 w 900"/>
                <a:gd name="T85" fmla="*/ 37 h 943"/>
                <a:gd name="T86" fmla="*/ 188 w 900"/>
                <a:gd name="T87" fmla="*/ 34 h 943"/>
                <a:gd name="T88" fmla="*/ 163 w 900"/>
                <a:gd name="T89" fmla="*/ 40 h 943"/>
                <a:gd name="T90" fmla="*/ 137 w 900"/>
                <a:gd name="T91" fmla="*/ 43 h 943"/>
                <a:gd name="T92" fmla="*/ 117 w 900"/>
                <a:gd name="T93" fmla="*/ 34 h 943"/>
                <a:gd name="T94" fmla="*/ 86 w 900"/>
                <a:gd name="T95" fmla="*/ 16 h 943"/>
                <a:gd name="T96" fmla="*/ 60 w 900"/>
                <a:gd name="T97" fmla="*/ 3 h 943"/>
                <a:gd name="T98" fmla="*/ 39 w 900"/>
                <a:gd name="T99" fmla="*/ 0 h 9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0"/>
                <a:gd name="T151" fmla="*/ 0 h 943"/>
                <a:gd name="T152" fmla="*/ 900 w 900"/>
                <a:gd name="T153" fmla="*/ 943 h 9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0" h="943">
                  <a:moveTo>
                    <a:pt x="76" y="2"/>
                  </a:moveTo>
                  <a:lnTo>
                    <a:pt x="71" y="8"/>
                  </a:lnTo>
                  <a:lnTo>
                    <a:pt x="60" y="23"/>
                  </a:lnTo>
                  <a:lnTo>
                    <a:pt x="47" y="47"/>
                  </a:lnTo>
                  <a:lnTo>
                    <a:pt x="42" y="76"/>
                  </a:lnTo>
                  <a:lnTo>
                    <a:pt x="38" y="117"/>
                  </a:lnTo>
                  <a:lnTo>
                    <a:pt x="26" y="162"/>
                  </a:lnTo>
                  <a:lnTo>
                    <a:pt x="15" y="201"/>
                  </a:lnTo>
                  <a:lnTo>
                    <a:pt x="10" y="217"/>
                  </a:lnTo>
                  <a:lnTo>
                    <a:pt x="0" y="242"/>
                  </a:lnTo>
                  <a:lnTo>
                    <a:pt x="4" y="246"/>
                  </a:lnTo>
                  <a:lnTo>
                    <a:pt x="12" y="254"/>
                  </a:lnTo>
                  <a:lnTo>
                    <a:pt x="25" y="265"/>
                  </a:lnTo>
                  <a:lnTo>
                    <a:pt x="39" y="280"/>
                  </a:lnTo>
                  <a:lnTo>
                    <a:pt x="52" y="296"/>
                  </a:lnTo>
                  <a:lnTo>
                    <a:pt x="65" y="312"/>
                  </a:lnTo>
                  <a:lnTo>
                    <a:pt x="73" y="328"/>
                  </a:lnTo>
                  <a:lnTo>
                    <a:pt x="76" y="343"/>
                  </a:lnTo>
                  <a:lnTo>
                    <a:pt x="73" y="381"/>
                  </a:lnTo>
                  <a:lnTo>
                    <a:pt x="63" y="436"/>
                  </a:lnTo>
                  <a:lnTo>
                    <a:pt x="55" y="486"/>
                  </a:lnTo>
                  <a:lnTo>
                    <a:pt x="50" y="507"/>
                  </a:lnTo>
                  <a:lnTo>
                    <a:pt x="47" y="514"/>
                  </a:lnTo>
                  <a:lnTo>
                    <a:pt x="41" y="528"/>
                  </a:lnTo>
                  <a:lnTo>
                    <a:pt x="33" y="551"/>
                  </a:lnTo>
                  <a:lnTo>
                    <a:pt x="26" y="575"/>
                  </a:lnTo>
                  <a:lnTo>
                    <a:pt x="26" y="599"/>
                  </a:lnTo>
                  <a:lnTo>
                    <a:pt x="36" y="620"/>
                  </a:lnTo>
                  <a:lnTo>
                    <a:pt x="46" y="635"/>
                  </a:lnTo>
                  <a:lnTo>
                    <a:pt x="50" y="641"/>
                  </a:lnTo>
                  <a:lnTo>
                    <a:pt x="84" y="641"/>
                  </a:lnTo>
                  <a:lnTo>
                    <a:pt x="86" y="648"/>
                  </a:lnTo>
                  <a:lnTo>
                    <a:pt x="89" y="662"/>
                  </a:lnTo>
                  <a:lnTo>
                    <a:pt x="91" y="683"/>
                  </a:lnTo>
                  <a:lnTo>
                    <a:pt x="88" y="703"/>
                  </a:lnTo>
                  <a:lnTo>
                    <a:pt x="89" y="719"/>
                  </a:lnTo>
                  <a:lnTo>
                    <a:pt x="99" y="730"/>
                  </a:lnTo>
                  <a:lnTo>
                    <a:pt x="110" y="738"/>
                  </a:lnTo>
                  <a:lnTo>
                    <a:pt x="117" y="740"/>
                  </a:lnTo>
                  <a:lnTo>
                    <a:pt x="115" y="745"/>
                  </a:lnTo>
                  <a:lnTo>
                    <a:pt x="112" y="759"/>
                  </a:lnTo>
                  <a:lnTo>
                    <a:pt x="113" y="775"/>
                  </a:lnTo>
                  <a:lnTo>
                    <a:pt x="126" y="790"/>
                  </a:lnTo>
                  <a:lnTo>
                    <a:pt x="141" y="799"/>
                  </a:lnTo>
                  <a:lnTo>
                    <a:pt x="147" y="806"/>
                  </a:lnTo>
                  <a:lnTo>
                    <a:pt x="151" y="808"/>
                  </a:lnTo>
                  <a:lnTo>
                    <a:pt x="154" y="816"/>
                  </a:lnTo>
                  <a:lnTo>
                    <a:pt x="159" y="835"/>
                  </a:lnTo>
                  <a:lnTo>
                    <a:pt x="163" y="859"/>
                  </a:lnTo>
                  <a:lnTo>
                    <a:pt x="167" y="882"/>
                  </a:lnTo>
                  <a:lnTo>
                    <a:pt x="167" y="890"/>
                  </a:lnTo>
                  <a:lnTo>
                    <a:pt x="168" y="900"/>
                  </a:lnTo>
                  <a:lnTo>
                    <a:pt x="172" y="906"/>
                  </a:lnTo>
                  <a:lnTo>
                    <a:pt x="178" y="914"/>
                  </a:lnTo>
                  <a:lnTo>
                    <a:pt x="186" y="921"/>
                  </a:lnTo>
                  <a:lnTo>
                    <a:pt x="197" y="927"/>
                  </a:lnTo>
                  <a:lnTo>
                    <a:pt x="214" y="933"/>
                  </a:lnTo>
                  <a:lnTo>
                    <a:pt x="233" y="938"/>
                  </a:lnTo>
                  <a:lnTo>
                    <a:pt x="255" y="943"/>
                  </a:lnTo>
                  <a:lnTo>
                    <a:pt x="276" y="943"/>
                  </a:lnTo>
                  <a:lnTo>
                    <a:pt x="299" y="943"/>
                  </a:lnTo>
                  <a:lnTo>
                    <a:pt x="318" y="940"/>
                  </a:lnTo>
                  <a:lnTo>
                    <a:pt x="335" y="937"/>
                  </a:lnTo>
                  <a:lnTo>
                    <a:pt x="348" y="933"/>
                  </a:lnTo>
                  <a:lnTo>
                    <a:pt x="356" y="932"/>
                  </a:lnTo>
                  <a:lnTo>
                    <a:pt x="359" y="930"/>
                  </a:lnTo>
                  <a:lnTo>
                    <a:pt x="549" y="866"/>
                  </a:lnTo>
                  <a:lnTo>
                    <a:pt x="557" y="862"/>
                  </a:lnTo>
                  <a:lnTo>
                    <a:pt x="577" y="851"/>
                  </a:lnTo>
                  <a:lnTo>
                    <a:pt x="604" y="837"/>
                  </a:lnTo>
                  <a:lnTo>
                    <a:pt x="638" y="819"/>
                  </a:lnTo>
                  <a:lnTo>
                    <a:pt x="670" y="798"/>
                  </a:lnTo>
                  <a:lnTo>
                    <a:pt x="699" y="777"/>
                  </a:lnTo>
                  <a:lnTo>
                    <a:pt x="722" y="757"/>
                  </a:lnTo>
                  <a:lnTo>
                    <a:pt x="732" y="740"/>
                  </a:lnTo>
                  <a:lnTo>
                    <a:pt x="738" y="696"/>
                  </a:lnTo>
                  <a:lnTo>
                    <a:pt x="743" y="638"/>
                  </a:lnTo>
                  <a:lnTo>
                    <a:pt x="746" y="586"/>
                  </a:lnTo>
                  <a:lnTo>
                    <a:pt x="748" y="565"/>
                  </a:lnTo>
                  <a:lnTo>
                    <a:pt x="753" y="565"/>
                  </a:lnTo>
                  <a:lnTo>
                    <a:pt x="762" y="565"/>
                  </a:lnTo>
                  <a:lnTo>
                    <a:pt x="779" y="564"/>
                  </a:lnTo>
                  <a:lnTo>
                    <a:pt x="800" y="559"/>
                  </a:lnTo>
                  <a:lnTo>
                    <a:pt x="821" y="549"/>
                  </a:lnTo>
                  <a:lnTo>
                    <a:pt x="843" y="535"/>
                  </a:lnTo>
                  <a:lnTo>
                    <a:pt x="864" y="514"/>
                  </a:lnTo>
                  <a:lnTo>
                    <a:pt x="882" y="483"/>
                  </a:lnTo>
                  <a:lnTo>
                    <a:pt x="893" y="446"/>
                  </a:lnTo>
                  <a:lnTo>
                    <a:pt x="900" y="407"/>
                  </a:lnTo>
                  <a:lnTo>
                    <a:pt x="900" y="368"/>
                  </a:lnTo>
                  <a:lnTo>
                    <a:pt x="896" y="333"/>
                  </a:lnTo>
                  <a:lnTo>
                    <a:pt x="888" y="301"/>
                  </a:lnTo>
                  <a:lnTo>
                    <a:pt x="877" y="273"/>
                  </a:lnTo>
                  <a:lnTo>
                    <a:pt x="863" y="257"/>
                  </a:lnTo>
                  <a:lnTo>
                    <a:pt x="848" y="251"/>
                  </a:lnTo>
                  <a:lnTo>
                    <a:pt x="832" y="251"/>
                  </a:lnTo>
                  <a:lnTo>
                    <a:pt x="813" y="254"/>
                  </a:lnTo>
                  <a:lnTo>
                    <a:pt x="795" y="257"/>
                  </a:lnTo>
                  <a:lnTo>
                    <a:pt x="777" y="263"/>
                  </a:lnTo>
                  <a:lnTo>
                    <a:pt x="761" y="270"/>
                  </a:lnTo>
                  <a:lnTo>
                    <a:pt x="748" y="278"/>
                  </a:lnTo>
                  <a:lnTo>
                    <a:pt x="737" y="289"/>
                  </a:lnTo>
                  <a:lnTo>
                    <a:pt x="732" y="301"/>
                  </a:lnTo>
                  <a:lnTo>
                    <a:pt x="725" y="323"/>
                  </a:lnTo>
                  <a:lnTo>
                    <a:pt x="720" y="341"/>
                  </a:lnTo>
                  <a:lnTo>
                    <a:pt x="716" y="354"/>
                  </a:lnTo>
                  <a:lnTo>
                    <a:pt x="714" y="359"/>
                  </a:lnTo>
                  <a:lnTo>
                    <a:pt x="674" y="401"/>
                  </a:lnTo>
                  <a:lnTo>
                    <a:pt x="649" y="425"/>
                  </a:lnTo>
                  <a:lnTo>
                    <a:pt x="616" y="401"/>
                  </a:lnTo>
                  <a:lnTo>
                    <a:pt x="614" y="397"/>
                  </a:lnTo>
                  <a:lnTo>
                    <a:pt x="607" y="388"/>
                  </a:lnTo>
                  <a:lnTo>
                    <a:pt x="598" y="372"/>
                  </a:lnTo>
                  <a:lnTo>
                    <a:pt x="586" y="351"/>
                  </a:lnTo>
                  <a:lnTo>
                    <a:pt x="575" y="325"/>
                  </a:lnTo>
                  <a:lnTo>
                    <a:pt x="564" y="296"/>
                  </a:lnTo>
                  <a:lnTo>
                    <a:pt x="554" y="265"/>
                  </a:lnTo>
                  <a:lnTo>
                    <a:pt x="546" y="231"/>
                  </a:lnTo>
                  <a:lnTo>
                    <a:pt x="541" y="201"/>
                  </a:lnTo>
                  <a:lnTo>
                    <a:pt x="536" y="176"/>
                  </a:lnTo>
                  <a:lnTo>
                    <a:pt x="532" y="159"/>
                  </a:lnTo>
                  <a:lnTo>
                    <a:pt x="527" y="146"/>
                  </a:lnTo>
                  <a:lnTo>
                    <a:pt x="520" y="134"/>
                  </a:lnTo>
                  <a:lnTo>
                    <a:pt x="512" y="125"/>
                  </a:lnTo>
                  <a:lnTo>
                    <a:pt x="501" y="115"/>
                  </a:lnTo>
                  <a:lnTo>
                    <a:pt x="488" y="104"/>
                  </a:lnTo>
                  <a:lnTo>
                    <a:pt x="475" y="92"/>
                  </a:lnTo>
                  <a:lnTo>
                    <a:pt x="464" y="86"/>
                  </a:lnTo>
                  <a:lnTo>
                    <a:pt x="454" y="81"/>
                  </a:lnTo>
                  <a:lnTo>
                    <a:pt x="446" y="79"/>
                  </a:lnTo>
                  <a:lnTo>
                    <a:pt x="435" y="79"/>
                  </a:lnTo>
                  <a:lnTo>
                    <a:pt x="422" y="83"/>
                  </a:lnTo>
                  <a:lnTo>
                    <a:pt x="402" y="88"/>
                  </a:lnTo>
                  <a:lnTo>
                    <a:pt x="378" y="92"/>
                  </a:lnTo>
                  <a:lnTo>
                    <a:pt x="354" y="97"/>
                  </a:lnTo>
                  <a:lnTo>
                    <a:pt x="333" y="99"/>
                  </a:lnTo>
                  <a:lnTo>
                    <a:pt x="317" y="99"/>
                  </a:lnTo>
                  <a:lnTo>
                    <a:pt x="302" y="94"/>
                  </a:lnTo>
                  <a:lnTo>
                    <a:pt x="288" y="88"/>
                  </a:lnTo>
                  <a:lnTo>
                    <a:pt x="270" y="78"/>
                  </a:lnTo>
                  <a:lnTo>
                    <a:pt x="251" y="67"/>
                  </a:lnTo>
                  <a:lnTo>
                    <a:pt x="225" y="52"/>
                  </a:lnTo>
                  <a:lnTo>
                    <a:pt x="199" y="37"/>
                  </a:lnTo>
                  <a:lnTo>
                    <a:pt x="176" y="25"/>
                  </a:lnTo>
                  <a:lnTo>
                    <a:pt x="155" y="15"/>
                  </a:lnTo>
                  <a:lnTo>
                    <a:pt x="138" y="7"/>
                  </a:lnTo>
                  <a:lnTo>
                    <a:pt x="121" y="2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FFC6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 flipH="1">
              <a:off x="384" y="2188"/>
              <a:ext cx="480" cy="189"/>
            </a:xfrm>
            <a:custGeom>
              <a:avLst/>
              <a:gdLst>
                <a:gd name="T0" fmla="*/ 480 w 1112"/>
                <a:gd name="T1" fmla="*/ 121 h 438"/>
                <a:gd name="T2" fmla="*/ 0 w 1112"/>
                <a:gd name="T3" fmla="*/ 0 h 438"/>
                <a:gd name="T4" fmla="*/ 0 w 1112"/>
                <a:gd name="T5" fmla="*/ 189 h 438"/>
                <a:gd name="T6" fmla="*/ 480 w 1112"/>
                <a:gd name="T7" fmla="*/ 189 h 438"/>
                <a:gd name="T8" fmla="*/ 480 w 1112"/>
                <a:gd name="T9" fmla="*/ 121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38"/>
                <a:gd name="T17" fmla="*/ 1112 w 1112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38">
                  <a:moveTo>
                    <a:pt x="1112" y="280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112" y="438"/>
                  </a:lnTo>
                  <a:lnTo>
                    <a:pt x="1112" y="280"/>
                  </a:lnTo>
                  <a:close/>
                </a:path>
              </a:pathLst>
            </a:custGeom>
            <a:solidFill>
              <a:srgbClr val="D6C6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 flipH="1">
              <a:off x="561" y="1696"/>
              <a:ext cx="181" cy="567"/>
            </a:xfrm>
            <a:custGeom>
              <a:avLst/>
              <a:gdLst>
                <a:gd name="T0" fmla="*/ 4 w 420"/>
                <a:gd name="T1" fmla="*/ 3 h 1312"/>
                <a:gd name="T2" fmla="*/ 6 w 420"/>
                <a:gd name="T3" fmla="*/ 3 h 1312"/>
                <a:gd name="T4" fmla="*/ 9 w 420"/>
                <a:gd name="T5" fmla="*/ 3 h 1312"/>
                <a:gd name="T6" fmla="*/ 13 w 420"/>
                <a:gd name="T7" fmla="*/ 2 h 1312"/>
                <a:gd name="T8" fmla="*/ 20 w 420"/>
                <a:gd name="T9" fmla="*/ 1 h 1312"/>
                <a:gd name="T10" fmla="*/ 27 w 420"/>
                <a:gd name="T11" fmla="*/ 1 h 1312"/>
                <a:gd name="T12" fmla="*/ 34 w 420"/>
                <a:gd name="T13" fmla="*/ 0 h 1312"/>
                <a:gd name="T14" fmla="*/ 41 w 420"/>
                <a:gd name="T15" fmla="*/ 0 h 1312"/>
                <a:gd name="T16" fmla="*/ 47 w 420"/>
                <a:gd name="T17" fmla="*/ 0 h 1312"/>
                <a:gd name="T18" fmla="*/ 49 w 420"/>
                <a:gd name="T19" fmla="*/ 0 h 1312"/>
                <a:gd name="T20" fmla="*/ 52 w 420"/>
                <a:gd name="T21" fmla="*/ 2 h 1312"/>
                <a:gd name="T22" fmla="*/ 55 w 420"/>
                <a:gd name="T23" fmla="*/ 6 h 1312"/>
                <a:gd name="T24" fmla="*/ 58 w 420"/>
                <a:gd name="T25" fmla="*/ 13 h 1312"/>
                <a:gd name="T26" fmla="*/ 56 w 420"/>
                <a:gd name="T27" fmla="*/ 22 h 1312"/>
                <a:gd name="T28" fmla="*/ 51 w 420"/>
                <a:gd name="T29" fmla="*/ 38 h 1312"/>
                <a:gd name="T30" fmla="*/ 46 w 420"/>
                <a:gd name="T31" fmla="*/ 51 h 1312"/>
                <a:gd name="T32" fmla="*/ 44 w 420"/>
                <a:gd name="T33" fmla="*/ 58 h 1312"/>
                <a:gd name="T34" fmla="*/ 44 w 420"/>
                <a:gd name="T35" fmla="*/ 61 h 1312"/>
                <a:gd name="T36" fmla="*/ 46 w 420"/>
                <a:gd name="T37" fmla="*/ 71 h 1312"/>
                <a:gd name="T38" fmla="*/ 49 w 420"/>
                <a:gd name="T39" fmla="*/ 86 h 1312"/>
                <a:gd name="T40" fmla="*/ 54 w 420"/>
                <a:gd name="T41" fmla="*/ 103 h 1312"/>
                <a:gd name="T42" fmla="*/ 59 w 420"/>
                <a:gd name="T43" fmla="*/ 124 h 1312"/>
                <a:gd name="T44" fmla="*/ 66 w 420"/>
                <a:gd name="T45" fmla="*/ 146 h 1312"/>
                <a:gd name="T46" fmla="*/ 72 w 420"/>
                <a:gd name="T47" fmla="*/ 167 h 1312"/>
                <a:gd name="T48" fmla="*/ 81 w 420"/>
                <a:gd name="T49" fmla="*/ 187 h 1312"/>
                <a:gd name="T50" fmla="*/ 91 w 420"/>
                <a:gd name="T51" fmla="*/ 207 h 1312"/>
                <a:gd name="T52" fmla="*/ 101 w 420"/>
                <a:gd name="T53" fmla="*/ 226 h 1312"/>
                <a:gd name="T54" fmla="*/ 112 w 420"/>
                <a:gd name="T55" fmla="*/ 249 h 1312"/>
                <a:gd name="T56" fmla="*/ 123 w 420"/>
                <a:gd name="T57" fmla="*/ 273 h 1312"/>
                <a:gd name="T58" fmla="*/ 134 w 420"/>
                <a:gd name="T59" fmla="*/ 299 h 1312"/>
                <a:gd name="T60" fmla="*/ 145 w 420"/>
                <a:gd name="T61" fmla="*/ 326 h 1312"/>
                <a:gd name="T62" fmla="*/ 154 w 420"/>
                <a:gd name="T63" fmla="*/ 356 h 1312"/>
                <a:gd name="T64" fmla="*/ 161 w 420"/>
                <a:gd name="T65" fmla="*/ 387 h 1312"/>
                <a:gd name="T66" fmla="*/ 172 w 420"/>
                <a:gd name="T67" fmla="*/ 444 h 1312"/>
                <a:gd name="T68" fmla="*/ 178 w 420"/>
                <a:gd name="T69" fmla="*/ 486 h 1312"/>
                <a:gd name="T70" fmla="*/ 181 w 420"/>
                <a:gd name="T71" fmla="*/ 512 h 1312"/>
                <a:gd name="T72" fmla="*/ 181 w 420"/>
                <a:gd name="T73" fmla="*/ 520 h 1312"/>
                <a:gd name="T74" fmla="*/ 178 w 420"/>
                <a:gd name="T75" fmla="*/ 567 h 1312"/>
                <a:gd name="T76" fmla="*/ 98 w 420"/>
                <a:gd name="T77" fmla="*/ 547 h 1312"/>
                <a:gd name="T78" fmla="*/ 98 w 420"/>
                <a:gd name="T79" fmla="*/ 527 h 1312"/>
                <a:gd name="T80" fmla="*/ 98 w 420"/>
                <a:gd name="T81" fmla="*/ 478 h 1312"/>
                <a:gd name="T82" fmla="*/ 96 w 420"/>
                <a:gd name="T83" fmla="*/ 422 h 1312"/>
                <a:gd name="T84" fmla="*/ 91 w 420"/>
                <a:gd name="T85" fmla="*/ 376 h 1312"/>
                <a:gd name="T86" fmla="*/ 87 w 420"/>
                <a:gd name="T87" fmla="*/ 361 h 1312"/>
                <a:gd name="T88" fmla="*/ 81 w 420"/>
                <a:gd name="T89" fmla="*/ 339 h 1312"/>
                <a:gd name="T90" fmla="*/ 74 w 420"/>
                <a:gd name="T91" fmla="*/ 311 h 1312"/>
                <a:gd name="T92" fmla="*/ 66 w 420"/>
                <a:gd name="T93" fmla="*/ 280 h 1312"/>
                <a:gd name="T94" fmla="*/ 57 w 420"/>
                <a:gd name="T95" fmla="*/ 248 h 1312"/>
                <a:gd name="T96" fmla="*/ 49 w 420"/>
                <a:gd name="T97" fmla="*/ 218 h 1312"/>
                <a:gd name="T98" fmla="*/ 41 w 420"/>
                <a:gd name="T99" fmla="*/ 193 h 1312"/>
                <a:gd name="T100" fmla="*/ 35 w 420"/>
                <a:gd name="T101" fmla="*/ 174 h 1312"/>
                <a:gd name="T102" fmla="*/ 25 w 420"/>
                <a:gd name="T103" fmla="*/ 134 h 1312"/>
                <a:gd name="T104" fmla="*/ 21 w 420"/>
                <a:gd name="T105" fmla="*/ 96 h 1312"/>
                <a:gd name="T106" fmla="*/ 20 w 420"/>
                <a:gd name="T107" fmla="*/ 68 h 1312"/>
                <a:gd name="T108" fmla="*/ 21 w 420"/>
                <a:gd name="T109" fmla="*/ 58 h 1312"/>
                <a:gd name="T110" fmla="*/ 1 w 420"/>
                <a:gd name="T111" fmla="*/ 20 h 1312"/>
                <a:gd name="T112" fmla="*/ 1 w 420"/>
                <a:gd name="T113" fmla="*/ 20 h 1312"/>
                <a:gd name="T114" fmla="*/ 0 w 420"/>
                <a:gd name="T115" fmla="*/ 18 h 1312"/>
                <a:gd name="T116" fmla="*/ 1 w 420"/>
                <a:gd name="T117" fmla="*/ 13 h 1312"/>
                <a:gd name="T118" fmla="*/ 4 w 420"/>
                <a:gd name="T119" fmla="*/ 3 h 13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20"/>
                <a:gd name="T181" fmla="*/ 0 h 1312"/>
                <a:gd name="T182" fmla="*/ 420 w 420"/>
                <a:gd name="T183" fmla="*/ 1312 h 13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20" h="1312">
                  <a:moveTo>
                    <a:pt x="10" y="8"/>
                  </a:moveTo>
                  <a:lnTo>
                    <a:pt x="13" y="8"/>
                  </a:lnTo>
                  <a:lnTo>
                    <a:pt x="20" y="6"/>
                  </a:lnTo>
                  <a:lnTo>
                    <a:pt x="31" y="5"/>
                  </a:lnTo>
                  <a:lnTo>
                    <a:pt x="46" y="3"/>
                  </a:lnTo>
                  <a:lnTo>
                    <a:pt x="62" y="3"/>
                  </a:lnTo>
                  <a:lnTo>
                    <a:pt x="78" y="1"/>
                  </a:lnTo>
                  <a:lnTo>
                    <a:pt x="94" y="0"/>
                  </a:lnTo>
                  <a:lnTo>
                    <a:pt x="110" y="0"/>
                  </a:lnTo>
                  <a:lnTo>
                    <a:pt x="114" y="1"/>
                  </a:lnTo>
                  <a:lnTo>
                    <a:pt x="120" y="5"/>
                  </a:lnTo>
                  <a:lnTo>
                    <a:pt x="128" y="14"/>
                  </a:lnTo>
                  <a:lnTo>
                    <a:pt x="135" y="30"/>
                  </a:lnTo>
                  <a:lnTo>
                    <a:pt x="131" y="51"/>
                  </a:lnTo>
                  <a:lnTo>
                    <a:pt x="118" y="87"/>
                  </a:lnTo>
                  <a:lnTo>
                    <a:pt x="107" y="119"/>
                  </a:lnTo>
                  <a:lnTo>
                    <a:pt x="101" y="134"/>
                  </a:lnTo>
                  <a:lnTo>
                    <a:pt x="102" y="142"/>
                  </a:lnTo>
                  <a:lnTo>
                    <a:pt x="107" y="164"/>
                  </a:lnTo>
                  <a:lnTo>
                    <a:pt x="114" y="198"/>
                  </a:lnTo>
                  <a:lnTo>
                    <a:pt x="125" y="239"/>
                  </a:lnTo>
                  <a:lnTo>
                    <a:pt x="136" y="287"/>
                  </a:lnTo>
                  <a:lnTo>
                    <a:pt x="152" y="337"/>
                  </a:lnTo>
                  <a:lnTo>
                    <a:pt x="168" y="386"/>
                  </a:lnTo>
                  <a:lnTo>
                    <a:pt x="188" y="432"/>
                  </a:lnTo>
                  <a:lnTo>
                    <a:pt x="210" y="478"/>
                  </a:lnTo>
                  <a:lnTo>
                    <a:pt x="235" y="524"/>
                  </a:lnTo>
                  <a:lnTo>
                    <a:pt x="260" y="576"/>
                  </a:lnTo>
                  <a:lnTo>
                    <a:pt x="286" y="631"/>
                  </a:lnTo>
                  <a:lnTo>
                    <a:pt x="312" y="691"/>
                  </a:lnTo>
                  <a:lnTo>
                    <a:pt x="336" y="754"/>
                  </a:lnTo>
                  <a:lnTo>
                    <a:pt x="357" y="823"/>
                  </a:lnTo>
                  <a:lnTo>
                    <a:pt x="373" y="896"/>
                  </a:lnTo>
                  <a:lnTo>
                    <a:pt x="398" y="1028"/>
                  </a:lnTo>
                  <a:lnTo>
                    <a:pt x="412" y="1125"/>
                  </a:lnTo>
                  <a:lnTo>
                    <a:pt x="419" y="1185"/>
                  </a:lnTo>
                  <a:lnTo>
                    <a:pt x="420" y="1204"/>
                  </a:lnTo>
                  <a:lnTo>
                    <a:pt x="412" y="1312"/>
                  </a:lnTo>
                  <a:lnTo>
                    <a:pt x="227" y="1265"/>
                  </a:lnTo>
                  <a:lnTo>
                    <a:pt x="228" y="1219"/>
                  </a:lnTo>
                  <a:lnTo>
                    <a:pt x="228" y="1107"/>
                  </a:lnTo>
                  <a:lnTo>
                    <a:pt x="223" y="976"/>
                  </a:lnTo>
                  <a:lnTo>
                    <a:pt x="210" y="870"/>
                  </a:lnTo>
                  <a:lnTo>
                    <a:pt x="202" y="836"/>
                  </a:lnTo>
                  <a:lnTo>
                    <a:pt x="188" y="784"/>
                  </a:lnTo>
                  <a:lnTo>
                    <a:pt x="172" y="720"/>
                  </a:lnTo>
                  <a:lnTo>
                    <a:pt x="152" y="647"/>
                  </a:lnTo>
                  <a:lnTo>
                    <a:pt x="133" y="574"/>
                  </a:lnTo>
                  <a:lnTo>
                    <a:pt x="114" y="505"/>
                  </a:lnTo>
                  <a:lnTo>
                    <a:pt x="96" y="447"/>
                  </a:lnTo>
                  <a:lnTo>
                    <a:pt x="81" y="403"/>
                  </a:lnTo>
                  <a:lnTo>
                    <a:pt x="57" y="310"/>
                  </a:lnTo>
                  <a:lnTo>
                    <a:pt x="49" y="223"/>
                  </a:lnTo>
                  <a:lnTo>
                    <a:pt x="47" y="158"/>
                  </a:lnTo>
                  <a:lnTo>
                    <a:pt x="49" y="134"/>
                  </a:lnTo>
                  <a:lnTo>
                    <a:pt x="2" y="47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 flipH="1">
              <a:off x="894" y="1509"/>
              <a:ext cx="61" cy="16"/>
            </a:xfrm>
            <a:custGeom>
              <a:avLst/>
              <a:gdLst>
                <a:gd name="T0" fmla="*/ 0 w 143"/>
                <a:gd name="T1" fmla="*/ 11 h 38"/>
                <a:gd name="T2" fmla="*/ 1 w 143"/>
                <a:gd name="T3" fmla="*/ 11 h 38"/>
                <a:gd name="T4" fmla="*/ 2 w 143"/>
                <a:gd name="T5" fmla="*/ 9 h 38"/>
                <a:gd name="T6" fmla="*/ 4 w 143"/>
                <a:gd name="T7" fmla="*/ 8 h 38"/>
                <a:gd name="T8" fmla="*/ 6 w 143"/>
                <a:gd name="T9" fmla="*/ 6 h 38"/>
                <a:gd name="T10" fmla="*/ 10 w 143"/>
                <a:gd name="T11" fmla="*/ 5 h 38"/>
                <a:gd name="T12" fmla="*/ 13 w 143"/>
                <a:gd name="T13" fmla="*/ 4 h 38"/>
                <a:gd name="T14" fmla="*/ 17 w 143"/>
                <a:gd name="T15" fmla="*/ 2 h 38"/>
                <a:gd name="T16" fmla="*/ 21 w 143"/>
                <a:gd name="T17" fmla="*/ 2 h 38"/>
                <a:gd name="T18" fmla="*/ 26 w 143"/>
                <a:gd name="T19" fmla="*/ 2 h 38"/>
                <a:gd name="T20" fmla="*/ 30 w 143"/>
                <a:gd name="T21" fmla="*/ 2 h 38"/>
                <a:gd name="T22" fmla="*/ 33 w 143"/>
                <a:gd name="T23" fmla="*/ 1 h 38"/>
                <a:gd name="T24" fmla="*/ 38 w 143"/>
                <a:gd name="T25" fmla="*/ 1 h 38"/>
                <a:gd name="T26" fmla="*/ 41 w 143"/>
                <a:gd name="T27" fmla="*/ 1 h 38"/>
                <a:gd name="T28" fmla="*/ 44 w 143"/>
                <a:gd name="T29" fmla="*/ 1 h 38"/>
                <a:gd name="T30" fmla="*/ 48 w 143"/>
                <a:gd name="T31" fmla="*/ 1 h 38"/>
                <a:gd name="T32" fmla="*/ 52 w 143"/>
                <a:gd name="T33" fmla="*/ 0 h 38"/>
                <a:gd name="T34" fmla="*/ 57 w 143"/>
                <a:gd name="T35" fmla="*/ 1 h 38"/>
                <a:gd name="T36" fmla="*/ 60 w 143"/>
                <a:gd name="T37" fmla="*/ 2 h 38"/>
                <a:gd name="T38" fmla="*/ 61 w 143"/>
                <a:gd name="T39" fmla="*/ 4 h 38"/>
                <a:gd name="T40" fmla="*/ 61 w 143"/>
                <a:gd name="T41" fmla="*/ 4 h 38"/>
                <a:gd name="T42" fmla="*/ 59 w 143"/>
                <a:gd name="T43" fmla="*/ 6 h 38"/>
                <a:gd name="T44" fmla="*/ 54 w 143"/>
                <a:gd name="T45" fmla="*/ 10 h 38"/>
                <a:gd name="T46" fmla="*/ 48 w 143"/>
                <a:gd name="T47" fmla="*/ 14 h 38"/>
                <a:gd name="T48" fmla="*/ 43 w 143"/>
                <a:gd name="T49" fmla="*/ 16 h 38"/>
                <a:gd name="T50" fmla="*/ 39 w 143"/>
                <a:gd name="T51" fmla="*/ 15 h 38"/>
                <a:gd name="T52" fmla="*/ 34 w 143"/>
                <a:gd name="T53" fmla="*/ 14 h 38"/>
                <a:gd name="T54" fmla="*/ 26 w 143"/>
                <a:gd name="T55" fmla="*/ 14 h 38"/>
                <a:gd name="T56" fmla="*/ 20 w 143"/>
                <a:gd name="T57" fmla="*/ 13 h 38"/>
                <a:gd name="T58" fmla="*/ 12 w 143"/>
                <a:gd name="T59" fmla="*/ 12 h 38"/>
                <a:gd name="T60" fmla="*/ 6 w 143"/>
                <a:gd name="T61" fmla="*/ 11 h 38"/>
                <a:gd name="T62" fmla="*/ 2 w 143"/>
                <a:gd name="T63" fmla="*/ 11 h 38"/>
                <a:gd name="T64" fmla="*/ 0 w 143"/>
                <a:gd name="T65" fmla="*/ 11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3"/>
                <a:gd name="T100" fmla="*/ 0 h 38"/>
                <a:gd name="T101" fmla="*/ 143 w 143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3" h="38">
                  <a:moveTo>
                    <a:pt x="0" y="25"/>
                  </a:moveTo>
                  <a:lnTo>
                    <a:pt x="2" y="25"/>
                  </a:lnTo>
                  <a:lnTo>
                    <a:pt x="4" y="21"/>
                  </a:lnTo>
                  <a:lnTo>
                    <a:pt x="9" y="18"/>
                  </a:lnTo>
                  <a:lnTo>
                    <a:pt x="15" y="15"/>
                  </a:lnTo>
                  <a:lnTo>
                    <a:pt x="23" y="12"/>
                  </a:lnTo>
                  <a:lnTo>
                    <a:pt x="31" y="9"/>
                  </a:lnTo>
                  <a:lnTo>
                    <a:pt x="41" y="5"/>
                  </a:lnTo>
                  <a:lnTo>
                    <a:pt x="50" y="4"/>
                  </a:lnTo>
                  <a:lnTo>
                    <a:pt x="60" y="4"/>
                  </a:lnTo>
                  <a:lnTo>
                    <a:pt x="70" y="4"/>
                  </a:lnTo>
                  <a:lnTo>
                    <a:pt x="78" y="2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2"/>
                  </a:lnTo>
                  <a:lnTo>
                    <a:pt x="113" y="2"/>
                  </a:lnTo>
                  <a:lnTo>
                    <a:pt x="122" y="0"/>
                  </a:lnTo>
                  <a:lnTo>
                    <a:pt x="134" y="2"/>
                  </a:lnTo>
                  <a:lnTo>
                    <a:pt x="141" y="5"/>
                  </a:lnTo>
                  <a:lnTo>
                    <a:pt x="143" y="9"/>
                  </a:lnTo>
                  <a:lnTo>
                    <a:pt x="143" y="10"/>
                  </a:lnTo>
                  <a:lnTo>
                    <a:pt x="138" y="15"/>
                  </a:lnTo>
                  <a:lnTo>
                    <a:pt x="126" y="23"/>
                  </a:lnTo>
                  <a:lnTo>
                    <a:pt x="113" y="33"/>
                  </a:lnTo>
                  <a:lnTo>
                    <a:pt x="101" y="38"/>
                  </a:lnTo>
                  <a:lnTo>
                    <a:pt x="92" y="36"/>
                  </a:lnTo>
                  <a:lnTo>
                    <a:pt x="80" y="34"/>
                  </a:lnTo>
                  <a:lnTo>
                    <a:pt x="62" y="33"/>
                  </a:lnTo>
                  <a:lnTo>
                    <a:pt x="46" y="31"/>
                  </a:lnTo>
                  <a:lnTo>
                    <a:pt x="28" y="28"/>
                  </a:lnTo>
                  <a:lnTo>
                    <a:pt x="13" y="26"/>
                  </a:lnTo>
                  <a:lnTo>
                    <a:pt x="4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 flipH="1">
              <a:off x="875" y="1549"/>
              <a:ext cx="63" cy="17"/>
            </a:xfrm>
            <a:custGeom>
              <a:avLst/>
              <a:gdLst>
                <a:gd name="T0" fmla="*/ 0 w 147"/>
                <a:gd name="T1" fmla="*/ 2 h 41"/>
                <a:gd name="T2" fmla="*/ 0 w 147"/>
                <a:gd name="T3" fmla="*/ 2 h 41"/>
                <a:gd name="T4" fmla="*/ 1 w 147"/>
                <a:gd name="T5" fmla="*/ 2 h 41"/>
                <a:gd name="T6" fmla="*/ 4 w 147"/>
                <a:gd name="T7" fmla="*/ 2 h 41"/>
                <a:gd name="T8" fmla="*/ 9 w 147"/>
                <a:gd name="T9" fmla="*/ 3 h 41"/>
                <a:gd name="T10" fmla="*/ 15 w 147"/>
                <a:gd name="T11" fmla="*/ 3 h 41"/>
                <a:gd name="T12" fmla="*/ 19 w 147"/>
                <a:gd name="T13" fmla="*/ 2 h 41"/>
                <a:gd name="T14" fmla="*/ 24 w 147"/>
                <a:gd name="T15" fmla="*/ 0 h 41"/>
                <a:gd name="T16" fmla="*/ 28 w 147"/>
                <a:gd name="T17" fmla="*/ 0 h 41"/>
                <a:gd name="T18" fmla="*/ 31 w 147"/>
                <a:gd name="T19" fmla="*/ 1 h 41"/>
                <a:gd name="T20" fmla="*/ 36 w 147"/>
                <a:gd name="T21" fmla="*/ 2 h 41"/>
                <a:gd name="T22" fmla="*/ 42 w 147"/>
                <a:gd name="T23" fmla="*/ 4 h 41"/>
                <a:gd name="T24" fmla="*/ 48 w 147"/>
                <a:gd name="T25" fmla="*/ 5 h 41"/>
                <a:gd name="T26" fmla="*/ 54 w 147"/>
                <a:gd name="T27" fmla="*/ 7 h 41"/>
                <a:gd name="T28" fmla="*/ 58 w 147"/>
                <a:gd name="T29" fmla="*/ 8 h 41"/>
                <a:gd name="T30" fmla="*/ 62 w 147"/>
                <a:gd name="T31" fmla="*/ 9 h 41"/>
                <a:gd name="T32" fmla="*/ 63 w 147"/>
                <a:gd name="T33" fmla="*/ 10 h 41"/>
                <a:gd name="T34" fmla="*/ 62 w 147"/>
                <a:gd name="T35" fmla="*/ 10 h 41"/>
                <a:gd name="T36" fmla="*/ 60 w 147"/>
                <a:gd name="T37" fmla="*/ 10 h 41"/>
                <a:gd name="T38" fmla="*/ 57 w 147"/>
                <a:gd name="T39" fmla="*/ 12 h 41"/>
                <a:gd name="T40" fmla="*/ 54 w 147"/>
                <a:gd name="T41" fmla="*/ 13 h 41"/>
                <a:gd name="T42" fmla="*/ 50 w 147"/>
                <a:gd name="T43" fmla="*/ 14 h 41"/>
                <a:gd name="T44" fmla="*/ 46 w 147"/>
                <a:gd name="T45" fmla="*/ 15 h 41"/>
                <a:gd name="T46" fmla="*/ 43 w 147"/>
                <a:gd name="T47" fmla="*/ 16 h 41"/>
                <a:gd name="T48" fmla="*/ 41 w 147"/>
                <a:gd name="T49" fmla="*/ 16 h 41"/>
                <a:gd name="T50" fmla="*/ 34 w 147"/>
                <a:gd name="T51" fmla="*/ 17 h 41"/>
                <a:gd name="T52" fmla="*/ 28 w 147"/>
                <a:gd name="T53" fmla="*/ 16 h 41"/>
                <a:gd name="T54" fmla="*/ 24 w 147"/>
                <a:gd name="T55" fmla="*/ 15 h 41"/>
                <a:gd name="T56" fmla="*/ 22 w 147"/>
                <a:gd name="T57" fmla="*/ 14 h 41"/>
                <a:gd name="T58" fmla="*/ 12 w 147"/>
                <a:gd name="T59" fmla="*/ 15 h 41"/>
                <a:gd name="T60" fmla="*/ 7 w 147"/>
                <a:gd name="T61" fmla="*/ 12 h 41"/>
                <a:gd name="T62" fmla="*/ 6 w 147"/>
                <a:gd name="T63" fmla="*/ 12 h 41"/>
                <a:gd name="T64" fmla="*/ 4 w 147"/>
                <a:gd name="T65" fmla="*/ 9 h 41"/>
                <a:gd name="T66" fmla="*/ 2 w 147"/>
                <a:gd name="T67" fmla="*/ 5 h 41"/>
                <a:gd name="T68" fmla="*/ 0 w 147"/>
                <a:gd name="T69" fmla="*/ 2 h 4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7"/>
                <a:gd name="T106" fmla="*/ 0 h 41"/>
                <a:gd name="T107" fmla="*/ 147 w 147"/>
                <a:gd name="T108" fmla="*/ 41 h 4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7" h="41">
                  <a:moveTo>
                    <a:pt x="0" y="4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10" y="5"/>
                  </a:lnTo>
                  <a:lnTo>
                    <a:pt x="21" y="7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3" y="2"/>
                  </a:lnTo>
                  <a:lnTo>
                    <a:pt x="84" y="5"/>
                  </a:lnTo>
                  <a:lnTo>
                    <a:pt x="97" y="9"/>
                  </a:lnTo>
                  <a:lnTo>
                    <a:pt x="112" y="13"/>
                  </a:lnTo>
                  <a:lnTo>
                    <a:pt x="125" y="17"/>
                  </a:lnTo>
                  <a:lnTo>
                    <a:pt x="136" y="20"/>
                  </a:lnTo>
                  <a:lnTo>
                    <a:pt x="144" y="21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1" y="25"/>
                  </a:lnTo>
                  <a:lnTo>
                    <a:pt x="134" y="28"/>
                  </a:lnTo>
                  <a:lnTo>
                    <a:pt x="126" y="31"/>
                  </a:lnTo>
                  <a:lnTo>
                    <a:pt x="116" y="33"/>
                  </a:lnTo>
                  <a:lnTo>
                    <a:pt x="108" y="36"/>
                  </a:lnTo>
                  <a:lnTo>
                    <a:pt x="100" y="38"/>
                  </a:lnTo>
                  <a:lnTo>
                    <a:pt x="95" y="39"/>
                  </a:lnTo>
                  <a:lnTo>
                    <a:pt x="79" y="41"/>
                  </a:lnTo>
                  <a:lnTo>
                    <a:pt x="66" y="39"/>
                  </a:lnTo>
                  <a:lnTo>
                    <a:pt x="55" y="36"/>
                  </a:lnTo>
                  <a:lnTo>
                    <a:pt x="52" y="34"/>
                  </a:lnTo>
                  <a:lnTo>
                    <a:pt x="28" y="36"/>
                  </a:lnTo>
                  <a:lnTo>
                    <a:pt x="16" y="30"/>
                  </a:lnTo>
                  <a:lnTo>
                    <a:pt x="15" y="28"/>
                  </a:lnTo>
                  <a:lnTo>
                    <a:pt x="10" y="21"/>
                  </a:lnTo>
                  <a:lnTo>
                    <a:pt x="5" y="1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 flipH="1">
              <a:off x="800" y="1370"/>
              <a:ext cx="126" cy="60"/>
            </a:xfrm>
            <a:custGeom>
              <a:avLst/>
              <a:gdLst>
                <a:gd name="T0" fmla="*/ 4 w 292"/>
                <a:gd name="T1" fmla="*/ 10 h 138"/>
                <a:gd name="T2" fmla="*/ 17 w 292"/>
                <a:gd name="T3" fmla="*/ 8 h 138"/>
                <a:gd name="T4" fmla="*/ 35 w 292"/>
                <a:gd name="T5" fmla="*/ 4 h 138"/>
                <a:gd name="T6" fmla="*/ 50 w 292"/>
                <a:gd name="T7" fmla="*/ 1 h 138"/>
                <a:gd name="T8" fmla="*/ 57 w 292"/>
                <a:gd name="T9" fmla="*/ 0 h 138"/>
                <a:gd name="T10" fmla="*/ 64 w 292"/>
                <a:gd name="T11" fmla="*/ 0 h 138"/>
                <a:gd name="T12" fmla="*/ 72 w 292"/>
                <a:gd name="T13" fmla="*/ 0 h 138"/>
                <a:gd name="T14" fmla="*/ 79 w 292"/>
                <a:gd name="T15" fmla="*/ 0 h 138"/>
                <a:gd name="T16" fmla="*/ 86 w 292"/>
                <a:gd name="T17" fmla="*/ 3 h 138"/>
                <a:gd name="T18" fmla="*/ 96 w 292"/>
                <a:gd name="T19" fmla="*/ 7 h 138"/>
                <a:gd name="T20" fmla="*/ 110 w 292"/>
                <a:gd name="T21" fmla="*/ 14 h 138"/>
                <a:gd name="T22" fmla="*/ 122 w 292"/>
                <a:gd name="T23" fmla="*/ 21 h 138"/>
                <a:gd name="T24" fmla="*/ 126 w 292"/>
                <a:gd name="T25" fmla="*/ 25 h 138"/>
                <a:gd name="T26" fmla="*/ 124 w 292"/>
                <a:gd name="T27" fmla="*/ 28 h 138"/>
                <a:gd name="T28" fmla="*/ 116 w 292"/>
                <a:gd name="T29" fmla="*/ 27 h 138"/>
                <a:gd name="T30" fmla="*/ 105 w 292"/>
                <a:gd name="T31" fmla="*/ 23 h 138"/>
                <a:gd name="T32" fmla="*/ 94 w 292"/>
                <a:gd name="T33" fmla="*/ 19 h 138"/>
                <a:gd name="T34" fmla="*/ 85 w 292"/>
                <a:gd name="T35" fmla="*/ 15 h 138"/>
                <a:gd name="T36" fmla="*/ 79 w 292"/>
                <a:gd name="T37" fmla="*/ 14 h 138"/>
                <a:gd name="T38" fmla="*/ 72 w 292"/>
                <a:gd name="T39" fmla="*/ 14 h 138"/>
                <a:gd name="T40" fmla="*/ 63 w 292"/>
                <a:gd name="T41" fmla="*/ 14 h 138"/>
                <a:gd name="T42" fmla="*/ 53 w 292"/>
                <a:gd name="T43" fmla="*/ 15 h 138"/>
                <a:gd name="T44" fmla="*/ 39 w 292"/>
                <a:gd name="T45" fmla="*/ 17 h 138"/>
                <a:gd name="T46" fmla="*/ 34 w 292"/>
                <a:gd name="T47" fmla="*/ 18 h 138"/>
                <a:gd name="T48" fmla="*/ 34 w 292"/>
                <a:gd name="T49" fmla="*/ 20 h 138"/>
                <a:gd name="T50" fmla="*/ 39 w 292"/>
                <a:gd name="T51" fmla="*/ 27 h 138"/>
                <a:gd name="T52" fmla="*/ 47 w 292"/>
                <a:gd name="T53" fmla="*/ 31 h 138"/>
                <a:gd name="T54" fmla="*/ 60 w 292"/>
                <a:gd name="T55" fmla="*/ 33 h 138"/>
                <a:gd name="T56" fmla="*/ 77 w 292"/>
                <a:gd name="T57" fmla="*/ 36 h 138"/>
                <a:gd name="T58" fmla="*/ 93 w 292"/>
                <a:gd name="T59" fmla="*/ 38 h 138"/>
                <a:gd name="T60" fmla="*/ 110 w 292"/>
                <a:gd name="T61" fmla="*/ 45 h 138"/>
                <a:gd name="T62" fmla="*/ 104 w 292"/>
                <a:gd name="T63" fmla="*/ 48 h 138"/>
                <a:gd name="T64" fmla="*/ 90 w 292"/>
                <a:gd name="T65" fmla="*/ 55 h 138"/>
                <a:gd name="T66" fmla="*/ 70 w 292"/>
                <a:gd name="T67" fmla="*/ 60 h 138"/>
                <a:gd name="T68" fmla="*/ 47 w 292"/>
                <a:gd name="T69" fmla="*/ 58 h 138"/>
                <a:gd name="T70" fmla="*/ 45 w 292"/>
                <a:gd name="T71" fmla="*/ 54 h 138"/>
                <a:gd name="T72" fmla="*/ 37 w 292"/>
                <a:gd name="T73" fmla="*/ 46 h 138"/>
                <a:gd name="T74" fmla="*/ 28 w 292"/>
                <a:gd name="T75" fmla="*/ 37 h 138"/>
                <a:gd name="T76" fmla="*/ 23 w 292"/>
                <a:gd name="T77" fmla="*/ 32 h 138"/>
                <a:gd name="T78" fmla="*/ 16 w 292"/>
                <a:gd name="T79" fmla="*/ 29 h 138"/>
                <a:gd name="T80" fmla="*/ 7 w 292"/>
                <a:gd name="T81" fmla="*/ 26 h 138"/>
                <a:gd name="T82" fmla="*/ 0 w 292"/>
                <a:gd name="T83" fmla="*/ 20 h 138"/>
                <a:gd name="T84" fmla="*/ 2 w 292"/>
                <a:gd name="T85" fmla="*/ 11 h 1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2"/>
                <a:gd name="T130" fmla="*/ 0 h 138"/>
                <a:gd name="T131" fmla="*/ 292 w 292"/>
                <a:gd name="T132" fmla="*/ 138 h 1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2" h="138">
                  <a:moveTo>
                    <a:pt x="5" y="25"/>
                  </a:moveTo>
                  <a:lnTo>
                    <a:pt x="10" y="24"/>
                  </a:lnTo>
                  <a:lnTo>
                    <a:pt x="21" y="22"/>
                  </a:lnTo>
                  <a:lnTo>
                    <a:pt x="39" y="19"/>
                  </a:lnTo>
                  <a:lnTo>
                    <a:pt x="60" y="14"/>
                  </a:lnTo>
                  <a:lnTo>
                    <a:pt x="81" y="9"/>
                  </a:lnTo>
                  <a:lnTo>
                    <a:pt x="100" y="6"/>
                  </a:lnTo>
                  <a:lnTo>
                    <a:pt x="116" y="3"/>
                  </a:lnTo>
                  <a:lnTo>
                    <a:pt x="126" y="1"/>
                  </a:lnTo>
                  <a:lnTo>
                    <a:pt x="133" y="1"/>
                  </a:lnTo>
                  <a:lnTo>
                    <a:pt x="141" y="0"/>
                  </a:lnTo>
                  <a:lnTo>
                    <a:pt x="149" y="0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76" y="0"/>
                  </a:lnTo>
                  <a:lnTo>
                    <a:pt x="184" y="1"/>
                  </a:lnTo>
                  <a:lnTo>
                    <a:pt x="191" y="3"/>
                  </a:lnTo>
                  <a:lnTo>
                    <a:pt x="199" y="6"/>
                  </a:lnTo>
                  <a:lnTo>
                    <a:pt x="210" y="11"/>
                  </a:lnTo>
                  <a:lnTo>
                    <a:pt x="223" y="17"/>
                  </a:lnTo>
                  <a:lnTo>
                    <a:pt x="239" y="24"/>
                  </a:lnTo>
                  <a:lnTo>
                    <a:pt x="255" y="32"/>
                  </a:lnTo>
                  <a:lnTo>
                    <a:pt x="270" y="40"/>
                  </a:lnTo>
                  <a:lnTo>
                    <a:pt x="283" y="48"/>
                  </a:lnTo>
                  <a:lnTo>
                    <a:pt x="292" y="56"/>
                  </a:lnTo>
                  <a:lnTo>
                    <a:pt x="292" y="58"/>
                  </a:lnTo>
                  <a:lnTo>
                    <a:pt x="292" y="61"/>
                  </a:lnTo>
                  <a:lnTo>
                    <a:pt x="288" y="64"/>
                  </a:lnTo>
                  <a:lnTo>
                    <a:pt x="278" y="64"/>
                  </a:lnTo>
                  <a:lnTo>
                    <a:pt x="268" y="63"/>
                  </a:lnTo>
                  <a:lnTo>
                    <a:pt x="257" y="59"/>
                  </a:lnTo>
                  <a:lnTo>
                    <a:pt x="244" y="54"/>
                  </a:lnTo>
                  <a:lnTo>
                    <a:pt x="231" y="48"/>
                  </a:lnTo>
                  <a:lnTo>
                    <a:pt x="217" y="43"/>
                  </a:lnTo>
                  <a:lnTo>
                    <a:pt x="205" y="38"/>
                  </a:lnTo>
                  <a:lnTo>
                    <a:pt x="196" y="35"/>
                  </a:lnTo>
                  <a:lnTo>
                    <a:pt x="189" y="33"/>
                  </a:lnTo>
                  <a:lnTo>
                    <a:pt x="184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58" y="33"/>
                  </a:lnTo>
                  <a:lnTo>
                    <a:pt x="147" y="33"/>
                  </a:lnTo>
                  <a:lnTo>
                    <a:pt x="136" y="33"/>
                  </a:lnTo>
                  <a:lnTo>
                    <a:pt x="123" y="35"/>
                  </a:lnTo>
                  <a:lnTo>
                    <a:pt x="110" y="37"/>
                  </a:lnTo>
                  <a:lnTo>
                    <a:pt x="91" y="40"/>
                  </a:lnTo>
                  <a:lnTo>
                    <a:pt x="83" y="42"/>
                  </a:lnTo>
                  <a:lnTo>
                    <a:pt x="78" y="42"/>
                  </a:lnTo>
                  <a:lnTo>
                    <a:pt x="79" y="45"/>
                  </a:lnTo>
                  <a:lnTo>
                    <a:pt x="84" y="53"/>
                  </a:lnTo>
                  <a:lnTo>
                    <a:pt x="91" y="63"/>
                  </a:lnTo>
                  <a:lnTo>
                    <a:pt x="102" y="71"/>
                  </a:lnTo>
                  <a:lnTo>
                    <a:pt x="110" y="72"/>
                  </a:lnTo>
                  <a:lnTo>
                    <a:pt x="123" y="75"/>
                  </a:lnTo>
                  <a:lnTo>
                    <a:pt x="139" y="77"/>
                  </a:lnTo>
                  <a:lnTo>
                    <a:pt x="157" y="79"/>
                  </a:lnTo>
                  <a:lnTo>
                    <a:pt x="178" y="82"/>
                  </a:lnTo>
                  <a:lnTo>
                    <a:pt x="197" y="85"/>
                  </a:lnTo>
                  <a:lnTo>
                    <a:pt x="215" y="88"/>
                  </a:lnTo>
                  <a:lnTo>
                    <a:pt x="231" y="93"/>
                  </a:lnTo>
                  <a:lnTo>
                    <a:pt x="254" y="103"/>
                  </a:lnTo>
                  <a:lnTo>
                    <a:pt x="251" y="104"/>
                  </a:lnTo>
                  <a:lnTo>
                    <a:pt x="241" y="111"/>
                  </a:lnTo>
                  <a:lnTo>
                    <a:pt x="228" y="119"/>
                  </a:lnTo>
                  <a:lnTo>
                    <a:pt x="209" y="127"/>
                  </a:lnTo>
                  <a:lnTo>
                    <a:pt x="188" y="135"/>
                  </a:lnTo>
                  <a:lnTo>
                    <a:pt x="163" y="138"/>
                  </a:lnTo>
                  <a:lnTo>
                    <a:pt x="137" y="138"/>
                  </a:lnTo>
                  <a:lnTo>
                    <a:pt x="110" y="134"/>
                  </a:lnTo>
                  <a:lnTo>
                    <a:pt x="108" y="132"/>
                  </a:lnTo>
                  <a:lnTo>
                    <a:pt x="104" y="125"/>
                  </a:lnTo>
                  <a:lnTo>
                    <a:pt x="96" y="116"/>
                  </a:lnTo>
                  <a:lnTo>
                    <a:pt x="86" y="106"/>
                  </a:lnTo>
                  <a:lnTo>
                    <a:pt x="76" y="95"/>
                  </a:lnTo>
                  <a:lnTo>
                    <a:pt x="66" y="85"/>
                  </a:lnTo>
                  <a:lnTo>
                    <a:pt x="60" y="79"/>
                  </a:lnTo>
                  <a:lnTo>
                    <a:pt x="54" y="74"/>
                  </a:lnTo>
                  <a:lnTo>
                    <a:pt x="47" y="71"/>
                  </a:lnTo>
                  <a:lnTo>
                    <a:pt x="37" y="67"/>
                  </a:lnTo>
                  <a:lnTo>
                    <a:pt x="26" y="64"/>
                  </a:lnTo>
                  <a:lnTo>
                    <a:pt x="16" y="59"/>
                  </a:lnTo>
                  <a:lnTo>
                    <a:pt x="7" y="53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5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35" name="Elbow Connector 34"/>
          <p:cNvCxnSpPr>
            <a:stCxn id="11" idx="3"/>
            <a:endCxn id="15" idx="2"/>
          </p:cNvCxnSpPr>
          <p:nvPr/>
        </p:nvCxnSpPr>
        <p:spPr>
          <a:xfrm flipV="1">
            <a:off x="6172200" y="3120695"/>
            <a:ext cx="1125932" cy="773443"/>
          </a:xfrm>
          <a:prstGeom prst="bentConnector2">
            <a:avLst/>
          </a:prstGeom>
          <a:noFill/>
          <a:ln w="76200">
            <a:solidFill>
              <a:srgbClr val="6287C6"/>
            </a:solidFill>
            <a:round/>
            <a:headEnd type="triangle" w="med" len="med"/>
            <a:tailEnd/>
          </a:ln>
          <a:effectLst/>
        </p:spPr>
      </p:cxnSp>
      <p:cxnSp>
        <p:nvCxnSpPr>
          <p:cNvPr id="39" name="Shape 38"/>
          <p:cNvCxnSpPr>
            <a:stCxn id="12" idx="3"/>
            <a:endCxn id="11" idx="2"/>
          </p:cNvCxnSpPr>
          <p:nvPr/>
        </p:nvCxnSpPr>
        <p:spPr>
          <a:xfrm flipV="1">
            <a:off x="2553914" y="4808538"/>
            <a:ext cx="2018086" cy="487598"/>
          </a:xfrm>
          <a:prstGeom prst="bentConnector2">
            <a:avLst/>
          </a:prstGeom>
          <a:noFill/>
          <a:ln w="76200">
            <a:solidFill>
              <a:srgbClr val="6287C6"/>
            </a:solidFill>
            <a:round/>
            <a:headEnd type="triangle" w="med" len="med"/>
            <a:tailEnd/>
          </a:ln>
          <a:effectLst/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ounded Rectangle 62"/>
          <p:cNvSpPr>
            <a:spLocks noChangeArrowheads="1"/>
          </p:cNvSpPr>
          <p:nvPr/>
        </p:nvSpPr>
        <p:spPr bwMode="auto">
          <a:xfrm>
            <a:off x="4910328" y="2083626"/>
            <a:ext cx="1819832" cy="1120874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spAutoFit/>
          </a:bodyPr>
          <a:lstStyle/>
          <a:p>
            <a:pPr marL="174625" indent="-174625" eaLnBrk="0" hangingPunct="0">
              <a:buFont typeface="ZapfDingbats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Customer Contact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Has a problem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Needs information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Wants repair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?</a:t>
            </a:r>
          </a:p>
        </p:txBody>
      </p:sp>
      <p:sp>
        <p:nvSpPr>
          <p:cNvPr id="30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Maintenance</a:t>
            </a:r>
          </a:p>
        </p:txBody>
      </p:sp>
      <p:sp>
        <p:nvSpPr>
          <p:cNvPr id="307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SSM-CM-060</a:t>
            </a:r>
          </a:p>
        </p:txBody>
      </p:sp>
      <p:grpSp>
        <p:nvGrpSpPr>
          <p:cNvPr id="98" name="Group 97"/>
          <p:cNvGrpSpPr/>
          <p:nvPr/>
        </p:nvGrpSpPr>
        <p:grpSpPr>
          <a:xfrm>
            <a:off x="754253" y="1855915"/>
            <a:ext cx="2743200" cy="3076575"/>
            <a:chOff x="644525" y="1554163"/>
            <a:chExt cx="2743200" cy="3076575"/>
          </a:xfrm>
        </p:grpSpPr>
        <p:grpSp>
          <p:nvGrpSpPr>
            <p:cNvPr id="3079" name="Group 8"/>
            <p:cNvGrpSpPr>
              <a:grpSpLocks/>
            </p:cNvGrpSpPr>
            <p:nvPr/>
          </p:nvGrpSpPr>
          <p:grpSpPr bwMode="auto">
            <a:xfrm>
              <a:off x="1254125" y="1554163"/>
              <a:ext cx="2133600" cy="1590675"/>
              <a:chOff x="994" y="883"/>
              <a:chExt cx="1344" cy="1002"/>
            </a:xfrm>
          </p:grpSpPr>
          <p:pic>
            <p:nvPicPr>
              <p:cNvPr id="3111" name="Picture 5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994" y="883"/>
                <a:ext cx="1344" cy="10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9" name="Rectangle 6"/>
              <p:cNvSpPr>
                <a:spLocks noChangeArrowheads="1"/>
              </p:cNvSpPr>
              <p:nvPr/>
            </p:nvSpPr>
            <p:spPr bwMode="auto">
              <a:xfrm>
                <a:off x="1110" y="912"/>
                <a:ext cx="443" cy="15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>
                  <a:buFont typeface="ZapfDingbats"/>
                  <a:buNone/>
                  <a:defRPr/>
                </a:pPr>
                <a:r>
                  <a:rPr lang="en-US" sz="1000" dirty="0">
                    <a:solidFill>
                      <a:schemeClr val="tx2"/>
                    </a:solidFill>
                    <a:latin typeface="+mj-lt"/>
                  </a:rPr>
                  <a:t>Call 293</a:t>
                </a:r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1028" y="1116"/>
                <a:ext cx="1151" cy="25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>
                  <a:buFont typeface="ZapfDingbats"/>
                  <a:buNone/>
                  <a:tabLst>
                    <a:tab pos="1025525" algn="l"/>
                  </a:tabLst>
                  <a:defRPr/>
                </a:pPr>
                <a:r>
                  <a:rPr lang="en-US" sz="1000" dirty="0">
                    <a:solidFill>
                      <a:schemeClr val="tx2"/>
                    </a:solidFill>
                    <a:latin typeface="+mj-lt"/>
                  </a:rPr>
                  <a:t>Call Work Code: Update</a:t>
                </a:r>
              </a:p>
              <a:p>
                <a:pPr eaLnBrk="0" hangingPunct="0">
                  <a:buFont typeface="ZapfDingbats"/>
                  <a:buNone/>
                  <a:tabLst>
                    <a:tab pos="1025525" algn="l"/>
                  </a:tabLst>
                  <a:defRPr/>
                </a:pPr>
                <a:r>
                  <a:rPr lang="en-US" sz="1000" dirty="0">
                    <a:solidFill>
                      <a:schemeClr val="tx2"/>
                    </a:solidFill>
                    <a:latin typeface="+mj-lt"/>
                  </a:rPr>
                  <a:t>Call Type: 	Unknown</a:t>
                </a:r>
              </a:p>
            </p:txBody>
          </p:sp>
        </p:grpSp>
        <p:grpSp>
          <p:nvGrpSpPr>
            <p:cNvPr id="3080" name="Group 12"/>
            <p:cNvGrpSpPr>
              <a:grpSpLocks/>
            </p:cNvGrpSpPr>
            <p:nvPr/>
          </p:nvGrpSpPr>
          <p:grpSpPr bwMode="auto">
            <a:xfrm>
              <a:off x="1101725" y="1897063"/>
              <a:ext cx="2133600" cy="1590675"/>
              <a:chOff x="898" y="1099"/>
              <a:chExt cx="1344" cy="1002"/>
            </a:xfrm>
          </p:grpSpPr>
          <p:pic>
            <p:nvPicPr>
              <p:cNvPr id="3108" name="Picture 9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898" y="1099"/>
                <a:ext cx="1344" cy="10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1014" y="1128"/>
                <a:ext cx="443" cy="15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>
                  <a:buFont typeface="ZapfDingbats"/>
                  <a:buNone/>
                  <a:defRPr/>
                </a:pPr>
                <a:r>
                  <a:rPr lang="en-US" sz="1000" dirty="0">
                    <a:solidFill>
                      <a:schemeClr val="tx2"/>
                    </a:solidFill>
                    <a:latin typeface="+mj-lt"/>
                  </a:rPr>
                  <a:t>Call 265</a:t>
                </a:r>
              </a:p>
            </p:txBody>
          </p:sp>
          <p:sp>
            <p:nvSpPr>
              <p:cNvPr id="14" name="Rectangle 11"/>
              <p:cNvSpPr>
                <a:spLocks noChangeArrowheads="1"/>
              </p:cNvSpPr>
              <p:nvPr/>
            </p:nvSpPr>
            <p:spPr bwMode="auto">
              <a:xfrm>
                <a:off x="932" y="1332"/>
                <a:ext cx="1045" cy="25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>
                  <a:buFont typeface="ZapfDingbats"/>
                  <a:buNone/>
                  <a:tabLst>
                    <a:tab pos="1025525" algn="l"/>
                  </a:tabLst>
                  <a:defRPr/>
                </a:pPr>
                <a:r>
                  <a:rPr lang="en-US" sz="1000" dirty="0">
                    <a:solidFill>
                      <a:schemeClr val="tx2"/>
                    </a:solidFill>
                    <a:latin typeface="+mj-lt"/>
                  </a:rPr>
                  <a:t>Call Work Code: Install</a:t>
                </a:r>
              </a:p>
              <a:p>
                <a:pPr eaLnBrk="0" hangingPunct="0">
                  <a:buFont typeface="ZapfDingbats"/>
                  <a:buNone/>
                  <a:tabLst>
                    <a:tab pos="1025525" algn="l"/>
                  </a:tabLst>
                  <a:defRPr/>
                </a:pPr>
                <a:r>
                  <a:rPr lang="en-US" sz="1000" dirty="0">
                    <a:solidFill>
                      <a:schemeClr val="tx2"/>
                    </a:solidFill>
                    <a:latin typeface="+mj-lt"/>
                  </a:rPr>
                  <a:t>Call Type: 	Install</a:t>
                </a:r>
              </a:p>
            </p:txBody>
          </p:sp>
        </p:grpSp>
        <p:grpSp>
          <p:nvGrpSpPr>
            <p:cNvPr id="3081" name="Group 16"/>
            <p:cNvGrpSpPr>
              <a:grpSpLocks/>
            </p:cNvGrpSpPr>
            <p:nvPr/>
          </p:nvGrpSpPr>
          <p:grpSpPr bwMode="auto">
            <a:xfrm>
              <a:off x="949325" y="2278063"/>
              <a:ext cx="2133600" cy="1590675"/>
              <a:chOff x="802" y="1339"/>
              <a:chExt cx="1344" cy="1002"/>
            </a:xfrm>
          </p:grpSpPr>
          <p:pic>
            <p:nvPicPr>
              <p:cNvPr id="3105" name="Picture 13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802" y="1339"/>
                <a:ext cx="1344" cy="10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17" name="Rectangle 14"/>
              <p:cNvSpPr>
                <a:spLocks noChangeArrowheads="1"/>
              </p:cNvSpPr>
              <p:nvPr/>
            </p:nvSpPr>
            <p:spPr bwMode="auto">
              <a:xfrm>
                <a:off x="918" y="1368"/>
                <a:ext cx="443" cy="15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>
                  <a:buFont typeface="ZapfDingbats"/>
                  <a:buNone/>
                  <a:defRPr/>
                </a:pPr>
                <a:r>
                  <a:rPr lang="en-US" sz="1000" dirty="0">
                    <a:solidFill>
                      <a:schemeClr val="tx2"/>
                    </a:solidFill>
                    <a:latin typeface="+mj-lt"/>
                  </a:rPr>
                  <a:t>Call 173</a:t>
                </a:r>
              </a:p>
            </p:txBody>
          </p:sp>
          <p:sp>
            <p:nvSpPr>
              <p:cNvPr id="18" name="Rectangle 15"/>
              <p:cNvSpPr>
                <a:spLocks noChangeArrowheads="1"/>
              </p:cNvSpPr>
              <p:nvPr/>
            </p:nvSpPr>
            <p:spPr bwMode="auto">
              <a:xfrm>
                <a:off x="836" y="1572"/>
                <a:ext cx="1080" cy="25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>
                  <a:buFont typeface="ZapfDingbats"/>
                  <a:buNone/>
                  <a:tabLst>
                    <a:tab pos="1025525" algn="l"/>
                  </a:tabLst>
                  <a:defRPr/>
                </a:pPr>
                <a:r>
                  <a:rPr lang="en-US" sz="1000" dirty="0">
                    <a:solidFill>
                      <a:schemeClr val="tx2"/>
                    </a:solidFill>
                    <a:latin typeface="+mj-lt"/>
                  </a:rPr>
                  <a:t>Call Work Code: Correct</a:t>
                </a:r>
              </a:p>
              <a:p>
                <a:pPr eaLnBrk="0" hangingPunct="0">
                  <a:buFont typeface="ZapfDingbats"/>
                  <a:buNone/>
                  <a:tabLst>
                    <a:tab pos="1025525" algn="l"/>
                  </a:tabLst>
                  <a:defRPr/>
                </a:pPr>
                <a:r>
                  <a:rPr lang="en-US" sz="1000" dirty="0">
                    <a:solidFill>
                      <a:schemeClr val="tx2"/>
                    </a:solidFill>
                    <a:latin typeface="+mj-lt"/>
                  </a:rPr>
                  <a:t>Call Type: 	RECALL</a:t>
                </a:r>
              </a:p>
            </p:txBody>
          </p:sp>
        </p:grpSp>
        <p:grpSp>
          <p:nvGrpSpPr>
            <p:cNvPr id="3082" name="Group 21"/>
            <p:cNvGrpSpPr>
              <a:grpSpLocks/>
            </p:cNvGrpSpPr>
            <p:nvPr/>
          </p:nvGrpSpPr>
          <p:grpSpPr bwMode="auto">
            <a:xfrm>
              <a:off x="796925" y="2659063"/>
              <a:ext cx="2133600" cy="1590675"/>
              <a:chOff x="706" y="1579"/>
              <a:chExt cx="1344" cy="1002"/>
            </a:xfrm>
          </p:grpSpPr>
          <p:pic>
            <p:nvPicPr>
              <p:cNvPr id="3101" name="Picture 17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706" y="1579"/>
                <a:ext cx="1344" cy="10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grpSp>
            <p:nvGrpSpPr>
              <p:cNvPr id="3102" name="Group 20"/>
              <p:cNvGrpSpPr>
                <a:grpSpLocks/>
              </p:cNvGrpSpPr>
              <p:nvPr/>
            </p:nvGrpSpPr>
            <p:grpSpPr bwMode="auto">
              <a:xfrm>
                <a:off x="740" y="1608"/>
                <a:ext cx="1046" cy="454"/>
                <a:chOff x="740" y="1608"/>
                <a:chExt cx="1046" cy="454"/>
              </a:xfrm>
            </p:grpSpPr>
            <p:sp>
              <p:nvSpPr>
                <p:cNvPr id="22" name="Rectangle 18"/>
                <p:cNvSpPr>
                  <a:spLocks noChangeArrowheads="1"/>
                </p:cNvSpPr>
                <p:nvPr/>
              </p:nvSpPr>
              <p:spPr bwMode="auto">
                <a:xfrm>
                  <a:off x="822" y="1608"/>
                  <a:ext cx="443" cy="153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ctr" eaLnBrk="0" hangingPunct="0">
                    <a:buFont typeface="ZapfDingbats"/>
                    <a:buNone/>
                    <a:defRPr/>
                  </a:pPr>
                  <a:r>
                    <a:rPr lang="en-US" sz="1000" dirty="0">
                      <a:solidFill>
                        <a:schemeClr val="tx2"/>
                      </a:solidFill>
                      <a:latin typeface="+mj-lt"/>
                    </a:rPr>
                    <a:t>Call 127</a:t>
                  </a:r>
                </a:p>
              </p:txBody>
            </p:sp>
            <p:sp>
              <p:nvSpPr>
                <p:cNvPr id="23" name="Rectangle 19"/>
                <p:cNvSpPr>
                  <a:spLocks noChangeArrowheads="1"/>
                </p:cNvSpPr>
                <p:nvPr/>
              </p:nvSpPr>
              <p:spPr bwMode="auto">
                <a:xfrm>
                  <a:off x="740" y="1812"/>
                  <a:ext cx="1046" cy="25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>
                    <a:buFont typeface="ZapfDingbats"/>
                    <a:buNone/>
                    <a:tabLst>
                      <a:tab pos="1025525" algn="l"/>
                    </a:tabLst>
                    <a:defRPr/>
                  </a:pPr>
                  <a:r>
                    <a:rPr lang="en-US" sz="1000" dirty="0">
                      <a:solidFill>
                        <a:schemeClr val="tx2"/>
                      </a:solidFill>
                      <a:latin typeface="+mj-lt"/>
                    </a:rPr>
                    <a:t>Call Work Code: PM</a:t>
                  </a:r>
                </a:p>
                <a:p>
                  <a:pPr eaLnBrk="0" hangingPunct="0">
                    <a:buFont typeface="ZapfDingbats"/>
                    <a:buNone/>
                    <a:tabLst>
                      <a:tab pos="1025525" algn="l"/>
                    </a:tabLst>
                    <a:defRPr/>
                  </a:pPr>
                  <a:r>
                    <a:rPr lang="en-US" sz="1000" dirty="0">
                      <a:solidFill>
                        <a:schemeClr val="tx2"/>
                      </a:solidFill>
                      <a:latin typeface="+mj-lt"/>
                    </a:rPr>
                    <a:t>Call Type: 	MAINT</a:t>
                  </a:r>
                </a:p>
              </p:txBody>
            </p:sp>
          </p:grpSp>
        </p:grpSp>
        <p:grpSp>
          <p:nvGrpSpPr>
            <p:cNvPr id="3083" name="Group 25"/>
            <p:cNvGrpSpPr>
              <a:grpSpLocks/>
            </p:cNvGrpSpPr>
            <p:nvPr/>
          </p:nvGrpSpPr>
          <p:grpSpPr bwMode="auto">
            <a:xfrm>
              <a:off x="644525" y="3040063"/>
              <a:ext cx="2133600" cy="1590675"/>
              <a:chOff x="610" y="1819"/>
              <a:chExt cx="1344" cy="1002"/>
            </a:xfrm>
          </p:grpSpPr>
          <p:pic>
            <p:nvPicPr>
              <p:cNvPr id="3098" name="Picture 22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610" y="1819"/>
                <a:ext cx="1344" cy="10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26" name="Rectangle 23"/>
              <p:cNvSpPr>
                <a:spLocks noChangeArrowheads="1"/>
              </p:cNvSpPr>
              <p:nvPr/>
            </p:nvSpPr>
            <p:spPr bwMode="auto">
              <a:xfrm>
                <a:off x="726" y="1848"/>
                <a:ext cx="443" cy="15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>
                  <a:buFont typeface="ZapfDingbats"/>
                  <a:buNone/>
                  <a:defRPr/>
                </a:pPr>
                <a:r>
                  <a:rPr lang="en-US" sz="1000" dirty="0">
                    <a:solidFill>
                      <a:schemeClr val="tx2"/>
                    </a:solidFill>
                    <a:latin typeface="+mj-lt"/>
                  </a:rPr>
                  <a:t>Call 101</a:t>
                </a:r>
              </a:p>
            </p:txBody>
          </p:sp>
          <p:sp>
            <p:nvSpPr>
              <p:cNvPr id="27" name="Rectangle 24"/>
              <p:cNvSpPr>
                <a:spLocks noChangeArrowheads="1"/>
              </p:cNvSpPr>
              <p:nvPr/>
            </p:nvSpPr>
            <p:spPr bwMode="auto">
              <a:xfrm>
                <a:off x="644" y="2052"/>
                <a:ext cx="1057" cy="25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>
                  <a:buFont typeface="ZapfDingbats"/>
                  <a:buNone/>
                  <a:tabLst>
                    <a:tab pos="1025525" algn="l"/>
                  </a:tabLst>
                  <a:defRPr/>
                </a:pPr>
                <a:r>
                  <a:rPr lang="en-US" sz="1000" dirty="0">
                    <a:solidFill>
                      <a:schemeClr val="tx2"/>
                    </a:solidFill>
                    <a:latin typeface="+mj-lt"/>
                  </a:rPr>
                  <a:t>Call Work Code:	Tech</a:t>
                </a:r>
              </a:p>
              <a:p>
                <a:pPr eaLnBrk="0" hangingPunct="0">
                  <a:buFont typeface="ZapfDingbats"/>
                  <a:buNone/>
                  <a:tabLst>
                    <a:tab pos="1025525" algn="l"/>
                  </a:tabLst>
                  <a:defRPr/>
                </a:pPr>
                <a:r>
                  <a:rPr lang="en-US" sz="1000" dirty="0">
                    <a:solidFill>
                      <a:schemeClr val="tx2"/>
                    </a:solidFill>
                    <a:latin typeface="+mj-lt"/>
                  </a:rPr>
                  <a:t>Call Type: 	EMERG</a:t>
                </a:r>
              </a:p>
            </p:txBody>
          </p:sp>
        </p:grpSp>
      </p:grp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3773615" y="3628962"/>
            <a:ext cx="1530350" cy="635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Dispatcher</a:t>
            </a: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5311902" y="3628962"/>
            <a:ext cx="1512888" cy="635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Engineering</a:t>
            </a: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6823202" y="3628962"/>
            <a:ext cx="1512888" cy="635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Marketing</a:t>
            </a:r>
          </a:p>
        </p:txBody>
      </p:sp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3773615" y="4270312"/>
            <a:ext cx="2336800" cy="9350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Service/Support</a:t>
            </a: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6124702" y="4268724"/>
            <a:ext cx="2211388" cy="9350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dirty="0">
              <a:latin typeface="+mj-lt"/>
            </a:endParaRP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3773615" y="5210112"/>
            <a:ext cx="2336800" cy="9350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Repair Center</a:t>
            </a: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6124702" y="5210112"/>
            <a:ext cx="2211388" cy="9350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Spare Parts</a:t>
            </a:r>
          </a:p>
        </p:txBody>
      </p:sp>
      <p:cxnSp>
        <p:nvCxnSpPr>
          <p:cNvPr id="80" name="Elbow Connector 34"/>
          <p:cNvCxnSpPr>
            <a:stCxn id="63" idx="3"/>
          </p:cNvCxnSpPr>
          <p:nvPr/>
        </p:nvCxnSpPr>
        <p:spPr>
          <a:xfrm flipV="1">
            <a:off x="6730160" y="2016819"/>
            <a:ext cx="1084472" cy="627244"/>
          </a:xfrm>
          <a:prstGeom prst="bentConnector2">
            <a:avLst/>
          </a:prstGeom>
          <a:noFill/>
          <a:ln w="76200">
            <a:solidFill>
              <a:srgbClr val="6287C6"/>
            </a:solidFill>
            <a:round/>
            <a:headEnd type="triangle" w="med" len="med"/>
            <a:tailEnd/>
          </a:ln>
          <a:effectLst/>
        </p:spPr>
      </p:cxnSp>
      <p:cxnSp>
        <p:nvCxnSpPr>
          <p:cNvPr id="86" name="Elbow Connector 34"/>
          <p:cNvCxnSpPr>
            <a:stCxn id="41" idx="1"/>
          </p:cNvCxnSpPr>
          <p:nvPr/>
        </p:nvCxnSpPr>
        <p:spPr>
          <a:xfrm rot="10800000">
            <a:off x="1821053" y="4932491"/>
            <a:ext cx="1952562" cy="745141"/>
          </a:xfrm>
          <a:prstGeom prst="bentConnector2">
            <a:avLst/>
          </a:prstGeom>
          <a:noFill/>
          <a:ln w="76200">
            <a:solidFill>
              <a:srgbClr val="6287C6"/>
            </a:solidFill>
            <a:round/>
            <a:headEnd type="triangle" w="med" len="med"/>
            <a:tailEnd/>
          </a:ln>
          <a:effectLst/>
        </p:spPr>
      </p:cxnSp>
      <p:cxnSp>
        <p:nvCxnSpPr>
          <p:cNvPr id="90" name="Elbow Connector 34"/>
          <p:cNvCxnSpPr>
            <a:endCxn id="63" idx="1"/>
          </p:cNvCxnSpPr>
          <p:nvPr/>
        </p:nvCxnSpPr>
        <p:spPr>
          <a:xfrm flipV="1">
            <a:off x="3497453" y="2644063"/>
            <a:ext cx="1412875" cy="7190"/>
          </a:xfrm>
          <a:prstGeom prst="bentConnector3">
            <a:avLst>
              <a:gd name="adj1" fmla="val 50000"/>
            </a:avLst>
          </a:prstGeom>
          <a:noFill/>
          <a:ln w="76200">
            <a:solidFill>
              <a:srgbClr val="6287C6"/>
            </a:solidFill>
            <a:round/>
            <a:headEnd type="triangle" w="med" len="med"/>
            <a:tailEnd/>
          </a:ln>
          <a:effectLst/>
        </p:spPr>
      </p:cxnSp>
      <p:grpSp>
        <p:nvGrpSpPr>
          <p:cNvPr id="65" name="Group 5"/>
          <p:cNvGrpSpPr>
            <a:grpSpLocks noChangeAspect="1"/>
          </p:cNvGrpSpPr>
          <p:nvPr/>
        </p:nvGrpSpPr>
        <p:grpSpPr bwMode="auto">
          <a:xfrm flipH="1">
            <a:off x="7379207" y="987125"/>
            <a:ext cx="871726" cy="1223475"/>
            <a:chOff x="383" y="986"/>
            <a:chExt cx="994" cy="1393"/>
          </a:xfrm>
        </p:grpSpPr>
        <p:sp>
          <p:nvSpPr>
            <p:cNvPr id="66" name="AutoShape 6"/>
            <p:cNvSpPr>
              <a:spLocks noChangeAspect="1" noChangeArrowheads="1" noTextEdit="1"/>
            </p:cNvSpPr>
            <p:nvPr/>
          </p:nvSpPr>
          <p:spPr bwMode="auto">
            <a:xfrm flipH="1">
              <a:off x="383" y="986"/>
              <a:ext cx="994" cy="1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Rectangle 7"/>
            <p:cNvSpPr>
              <a:spLocks noChangeArrowheads="1"/>
            </p:cNvSpPr>
            <p:nvPr/>
          </p:nvSpPr>
          <p:spPr bwMode="auto">
            <a:xfrm flipH="1">
              <a:off x="384" y="986"/>
              <a:ext cx="993" cy="13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8"/>
            <p:cNvSpPr>
              <a:spLocks/>
            </p:cNvSpPr>
            <p:nvPr/>
          </p:nvSpPr>
          <p:spPr bwMode="auto">
            <a:xfrm flipH="1">
              <a:off x="384" y="2061"/>
              <a:ext cx="993" cy="318"/>
            </a:xfrm>
            <a:custGeom>
              <a:avLst/>
              <a:gdLst>
                <a:gd name="T0" fmla="*/ 993 w 2302"/>
                <a:gd name="T1" fmla="*/ 250 h 736"/>
                <a:gd name="T2" fmla="*/ 0 w 2302"/>
                <a:gd name="T3" fmla="*/ 0 h 736"/>
                <a:gd name="T4" fmla="*/ 0 w 2302"/>
                <a:gd name="T5" fmla="*/ 318 h 736"/>
                <a:gd name="T6" fmla="*/ 993 w 2302"/>
                <a:gd name="T7" fmla="*/ 318 h 736"/>
                <a:gd name="T8" fmla="*/ 993 w 2302"/>
                <a:gd name="T9" fmla="*/ 250 h 7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2"/>
                <a:gd name="T16" fmla="*/ 0 h 736"/>
                <a:gd name="T17" fmla="*/ 2302 w 2302"/>
                <a:gd name="T18" fmla="*/ 736 h 7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2" h="736">
                  <a:moveTo>
                    <a:pt x="2302" y="578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2302" y="736"/>
                  </a:lnTo>
                  <a:lnTo>
                    <a:pt x="2302" y="578"/>
                  </a:lnTo>
                  <a:close/>
                </a:path>
              </a:pathLst>
            </a:custGeom>
            <a:solidFill>
              <a:srgbClr val="D6C6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9"/>
            <p:cNvSpPr>
              <a:spLocks/>
            </p:cNvSpPr>
            <p:nvPr/>
          </p:nvSpPr>
          <p:spPr bwMode="auto">
            <a:xfrm flipH="1">
              <a:off x="383" y="1429"/>
              <a:ext cx="885" cy="948"/>
            </a:xfrm>
            <a:custGeom>
              <a:avLst/>
              <a:gdLst>
                <a:gd name="T0" fmla="*/ 366 w 2052"/>
                <a:gd name="T1" fmla="*/ 166 h 2199"/>
                <a:gd name="T2" fmla="*/ 348 w 2052"/>
                <a:gd name="T3" fmla="*/ 179 h 2199"/>
                <a:gd name="T4" fmla="*/ 323 w 2052"/>
                <a:gd name="T5" fmla="*/ 214 h 2199"/>
                <a:gd name="T6" fmla="*/ 301 w 2052"/>
                <a:gd name="T7" fmla="*/ 241 h 2199"/>
                <a:gd name="T8" fmla="*/ 274 w 2052"/>
                <a:gd name="T9" fmla="*/ 258 h 2199"/>
                <a:gd name="T10" fmla="*/ 260 w 2052"/>
                <a:gd name="T11" fmla="*/ 290 h 2199"/>
                <a:gd name="T12" fmla="*/ 228 w 2052"/>
                <a:gd name="T13" fmla="*/ 350 h 2199"/>
                <a:gd name="T14" fmla="*/ 194 w 2052"/>
                <a:gd name="T15" fmla="*/ 404 h 2199"/>
                <a:gd name="T16" fmla="*/ 180 w 2052"/>
                <a:gd name="T17" fmla="*/ 406 h 2199"/>
                <a:gd name="T18" fmla="*/ 141 w 2052"/>
                <a:gd name="T19" fmla="*/ 403 h 2199"/>
                <a:gd name="T20" fmla="*/ 94 w 2052"/>
                <a:gd name="T21" fmla="*/ 400 h 2199"/>
                <a:gd name="T22" fmla="*/ 59 w 2052"/>
                <a:gd name="T23" fmla="*/ 402 h 2199"/>
                <a:gd name="T24" fmla="*/ 30 w 2052"/>
                <a:gd name="T25" fmla="*/ 416 h 2199"/>
                <a:gd name="T26" fmla="*/ 1 w 2052"/>
                <a:gd name="T27" fmla="*/ 442 h 2199"/>
                <a:gd name="T28" fmla="*/ 3 w 2052"/>
                <a:gd name="T29" fmla="*/ 535 h 2199"/>
                <a:gd name="T30" fmla="*/ 3 w 2052"/>
                <a:gd name="T31" fmla="*/ 585 h 2199"/>
                <a:gd name="T32" fmla="*/ 19 w 2052"/>
                <a:gd name="T33" fmla="*/ 635 h 2199"/>
                <a:gd name="T34" fmla="*/ 56 w 2052"/>
                <a:gd name="T35" fmla="*/ 677 h 2199"/>
                <a:gd name="T36" fmla="*/ 82 w 2052"/>
                <a:gd name="T37" fmla="*/ 717 h 2199"/>
                <a:gd name="T38" fmla="*/ 132 w 2052"/>
                <a:gd name="T39" fmla="*/ 732 h 2199"/>
                <a:gd name="T40" fmla="*/ 185 w 2052"/>
                <a:gd name="T41" fmla="*/ 724 h 2199"/>
                <a:gd name="T42" fmla="*/ 220 w 2052"/>
                <a:gd name="T43" fmla="*/ 710 h 2199"/>
                <a:gd name="T44" fmla="*/ 262 w 2052"/>
                <a:gd name="T45" fmla="*/ 685 h 2199"/>
                <a:gd name="T46" fmla="*/ 281 w 2052"/>
                <a:gd name="T47" fmla="*/ 665 h 2199"/>
                <a:gd name="T48" fmla="*/ 303 w 2052"/>
                <a:gd name="T49" fmla="*/ 649 h 2199"/>
                <a:gd name="T50" fmla="*/ 324 w 2052"/>
                <a:gd name="T51" fmla="*/ 634 h 2199"/>
                <a:gd name="T52" fmla="*/ 349 w 2052"/>
                <a:gd name="T53" fmla="*/ 623 h 2199"/>
                <a:gd name="T54" fmla="*/ 402 w 2052"/>
                <a:gd name="T55" fmla="*/ 615 h 2199"/>
                <a:gd name="T56" fmla="*/ 423 w 2052"/>
                <a:gd name="T57" fmla="*/ 606 h 2199"/>
                <a:gd name="T58" fmla="*/ 451 w 2052"/>
                <a:gd name="T59" fmla="*/ 601 h 2199"/>
                <a:gd name="T60" fmla="*/ 474 w 2052"/>
                <a:gd name="T61" fmla="*/ 648 h 2199"/>
                <a:gd name="T62" fmla="*/ 497 w 2052"/>
                <a:gd name="T63" fmla="*/ 691 h 2199"/>
                <a:gd name="T64" fmla="*/ 517 w 2052"/>
                <a:gd name="T65" fmla="*/ 737 h 2199"/>
                <a:gd name="T66" fmla="*/ 537 w 2052"/>
                <a:gd name="T67" fmla="*/ 773 h 2199"/>
                <a:gd name="T68" fmla="*/ 546 w 2052"/>
                <a:gd name="T69" fmla="*/ 801 h 2199"/>
                <a:gd name="T70" fmla="*/ 568 w 2052"/>
                <a:gd name="T71" fmla="*/ 825 h 2199"/>
                <a:gd name="T72" fmla="*/ 597 w 2052"/>
                <a:gd name="T73" fmla="*/ 840 h 2199"/>
                <a:gd name="T74" fmla="*/ 885 w 2052"/>
                <a:gd name="T75" fmla="*/ 95 h 2199"/>
                <a:gd name="T76" fmla="*/ 875 w 2052"/>
                <a:gd name="T77" fmla="*/ 91 h 2199"/>
                <a:gd name="T78" fmla="*/ 850 w 2052"/>
                <a:gd name="T79" fmla="*/ 88 h 2199"/>
                <a:gd name="T80" fmla="*/ 803 w 2052"/>
                <a:gd name="T81" fmla="*/ 88 h 2199"/>
                <a:gd name="T82" fmla="*/ 773 w 2052"/>
                <a:gd name="T83" fmla="*/ 88 h 2199"/>
                <a:gd name="T84" fmla="*/ 762 w 2052"/>
                <a:gd name="T85" fmla="*/ 68 h 2199"/>
                <a:gd name="T86" fmla="*/ 732 w 2052"/>
                <a:gd name="T87" fmla="*/ 44 h 2199"/>
                <a:gd name="T88" fmla="*/ 706 w 2052"/>
                <a:gd name="T89" fmla="*/ 20 h 2199"/>
                <a:gd name="T90" fmla="*/ 699 w 2052"/>
                <a:gd name="T91" fmla="*/ 0 h 2199"/>
                <a:gd name="T92" fmla="*/ 651 w 2052"/>
                <a:gd name="T93" fmla="*/ 22 h 2199"/>
                <a:gd name="T94" fmla="*/ 544 w 2052"/>
                <a:gd name="T95" fmla="*/ 73 h 2199"/>
                <a:gd name="T96" fmla="*/ 433 w 2052"/>
                <a:gd name="T97" fmla="*/ 129 h 2199"/>
                <a:gd name="T98" fmla="*/ 370 w 2052"/>
                <a:gd name="T99" fmla="*/ 166 h 21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2"/>
                <a:gd name="T151" fmla="*/ 0 h 2199"/>
                <a:gd name="T152" fmla="*/ 2052 w 2052"/>
                <a:gd name="T153" fmla="*/ 2199 h 21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2" h="2199">
                  <a:moveTo>
                    <a:pt x="857" y="384"/>
                  </a:moveTo>
                  <a:lnTo>
                    <a:pt x="856" y="384"/>
                  </a:lnTo>
                  <a:lnTo>
                    <a:pt x="854" y="384"/>
                  </a:lnTo>
                  <a:lnTo>
                    <a:pt x="849" y="384"/>
                  </a:lnTo>
                  <a:lnTo>
                    <a:pt x="841" y="388"/>
                  </a:lnTo>
                  <a:lnTo>
                    <a:pt x="831" y="392"/>
                  </a:lnTo>
                  <a:lnTo>
                    <a:pt x="820" y="402"/>
                  </a:lnTo>
                  <a:lnTo>
                    <a:pt x="806" y="415"/>
                  </a:lnTo>
                  <a:lnTo>
                    <a:pt x="789" y="434"/>
                  </a:lnTo>
                  <a:lnTo>
                    <a:pt x="773" y="455"/>
                  </a:lnTo>
                  <a:lnTo>
                    <a:pt x="760" y="478"/>
                  </a:lnTo>
                  <a:lnTo>
                    <a:pt x="749" y="497"/>
                  </a:lnTo>
                  <a:lnTo>
                    <a:pt x="738" y="517"/>
                  </a:lnTo>
                  <a:lnTo>
                    <a:pt x="728" y="535"/>
                  </a:lnTo>
                  <a:lnTo>
                    <a:pt x="715" y="549"/>
                  </a:lnTo>
                  <a:lnTo>
                    <a:pt x="699" y="560"/>
                  </a:lnTo>
                  <a:lnTo>
                    <a:pt x="680" y="570"/>
                  </a:lnTo>
                  <a:lnTo>
                    <a:pt x="660" y="578"/>
                  </a:lnTo>
                  <a:lnTo>
                    <a:pt x="647" y="588"/>
                  </a:lnTo>
                  <a:lnTo>
                    <a:pt x="636" y="599"/>
                  </a:lnTo>
                  <a:lnTo>
                    <a:pt x="628" y="612"/>
                  </a:lnTo>
                  <a:lnTo>
                    <a:pt x="621" y="628"/>
                  </a:lnTo>
                  <a:lnTo>
                    <a:pt x="613" y="649"/>
                  </a:lnTo>
                  <a:lnTo>
                    <a:pt x="604" y="672"/>
                  </a:lnTo>
                  <a:lnTo>
                    <a:pt x="591" y="699"/>
                  </a:lnTo>
                  <a:lnTo>
                    <a:pt x="573" y="731"/>
                  </a:lnTo>
                  <a:lnTo>
                    <a:pt x="552" y="770"/>
                  </a:lnTo>
                  <a:lnTo>
                    <a:pt x="528" y="811"/>
                  </a:lnTo>
                  <a:lnTo>
                    <a:pt x="504" y="851"/>
                  </a:lnTo>
                  <a:lnTo>
                    <a:pt x="479" y="888"/>
                  </a:lnTo>
                  <a:lnTo>
                    <a:pt x="462" y="917"/>
                  </a:lnTo>
                  <a:lnTo>
                    <a:pt x="449" y="937"/>
                  </a:lnTo>
                  <a:lnTo>
                    <a:pt x="444" y="945"/>
                  </a:lnTo>
                  <a:lnTo>
                    <a:pt x="441" y="945"/>
                  </a:lnTo>
                  <a:lnTo>
                    <a:pt x="433" y="943"/>
                  </a:lnTo>
                  <a:lnTo>
                    <a:pt x="418" y="941"/>
                  </a:lnTo>
                  <a:lnTo>
                    <a:pt x="400" y="940"/>
                  </a:lnTo>
                  <a:lnTo>
                    <a:pt x="379" y="938"/>
                  </a:lnTo>
                  <a:lnTo>
                    <a:pt x="355" y="937"/>
                  </a:lnTo>
                  <a:lnTo>
                    <a:pt x="328" y="935"/>
                  </a:lnTo>
                  <a:lnTo>
                    <a:pt x="300" y="932"/>
                  </a:lnTo>
                  <a:lnTo>
                    <a:pt x="273" y="930"/>
                  </a:lnTo>
                  <a:lnTo>
                    <a:pt x="245" y="930"/>
                  </a:lnTo>
                  <a:lnTo>
                    <a:pt x="219" y="928"/>
                  </a:lnTo>
                  <a:lnTo>
                    <a:pt x="194" y="928"/>
                  </a:lnTo>
                  <a:lnTo>
                    <a:pt x="171" y="928"/>
                  </a:lnTo>
                  <a:lnTo>
                    <a:pt x="153" y="930"/>
                  </a:lnTo>
                  <a:lnTo>
                    <a:pt x="137" y="932"/>
                  </a:lnTo>
                  <a:lnTo>
                    <a:pt x="127" y="935"/>
                  </a:lnTo>
                  <a:lnTo>
                    <a:pt x="111" y="943"/>
                  </a:lnTo>
                  <a:lnTo>
                    <a:pt x="92" y="953"/>
                  </a:lnTo>
                  <a:lnTo>
                    <a:pt x="69" y="966"/>
                  </a:lnTo>
                  <a:lnTo>
                    <a:pt x="50" y="978"/>
                  </a:lnTo>
                  <a:lnTo>
                    <a:pt x="31" y="993"/>
                  </a:lnTo>
                  <a:lnTo>
                    <a:pt x="14" y="1009"/>
                  </a:lnTo>
                  <a:lnTo>
                    <a:pt x="3" y="1025"/>
                  </a:lnTo>
                  <a:lnTo>
                    <a:pt x="0" y="1043"/>
                  </a:lnTo>
                  <a:lnTo>
                    <a:pt x="1" y="1096"/>
                  </a:lnTo>
                  <a:lnTo>
                    <a:pt x="5" y="1171"/>
                  </a:lnTo>
                  <a:lnTo>
                    <a:pt x="8" y="1242"/>
                  </a:lnTo>
                  <a:lnTo>
                    <a:pt x="10" y="1290"/>
                  </a:lnTo>
                  <a:lnTo>
                    <a:pt x="10" y="1308"/>
                  </a:lnTo>
                  <a:lnTo>
                    <a:pt x="8" y="1330"/>
                  </a:lnTo>
                  <a:lnTo>
                    <a:pt x="8" y="1358"/>
                  </a:lnTo>
                  <a:lnTo>
                    <a:pt x="10" y="1385"/>
                  </a:lnTo>
                  <a:lnTo>
                    <a:pt x="16" y="1416"/>
                  </a:lnTo>
                  <a:lnTo>
                    <a:pt x="27" y="1445"/>
                  </a:lnTo>
                  <a:lnTo>
                    <a:pt x="43" y="1473"/>
                  </a:lnTo>
                  <a:lnTo>
                    <a:pt x="69" y="1497"/>
                  </a:lnTo>
                  <a:lnTo>
                    <a:pt x="95" y="1519"/>
                  </a:lnTo>
                  <a:lnTo>
                    <a:pt x="115" y="1545"/>
                  </a:lnTo>
                  <a:lnTo>
                    <a:pt x="131" y="1571"/>
                  </a:lnTo>
                  <a:lnTo>
                    <a:pt x="144" y="1595"/>
                  </a:lnTo>
                  <a:lnTo>
                    <a:pt x="156" y="1621"/>
                  </a:lnTo>
                  <a:lnTo>
                    <a:pt x="171" y="1644"/>
                  </a:lnTo>
                  <a:lnTo>
                    <a:pt x="189" y="1663"/>
                  </a:lnTo>
                  <a:lnTo>
                    <a:pt x="211" y="1681"/>
                  </a:lnTo>
                  <a:lnTo>
                    <a:pt x="240" y="1692"/>
                  </a:lnTo>
                  <a:lnTo>
                    <a:pt x="271" y="1697"/>
                  </a:lnTo>
                  <a:lnTo>
                    <a:pt x="305" y="1699"/>
                  </a:lnTo>
                  <a:lnTo>
                    <a:pt x="341" y="1695"/>
                  </a:lnTo>
                  <a:lnTo>
                    <a:pt x="373" y="1690"/>
                  </a:lnTo>
                  <a:lnTo>
                    <a:pt x="402" y="1686"/>
                  </a:lnTo>
                  <a:lnTo>
                    <a:pt x="428" y="1679"/>
                  </a:lnTo>
                  <a:lnTo>
                    <a:pt x="445" y="1674"/>
                  </a:lnTo>
                  <a:lnTo>
                    <a:pt x="463" y="1669"/>
                  </a:lnTo>
                  <a:lnTo>
                    <a:pt x="486" y="1660"/>
                  </a:lnTo>
                  <a:lnTo>
                    <a:pt x="510" y="1648"/>
                  </a:lnTo>
                  <a:lnTo>
                    <a:pt x="538" y="1636"/>
                  </a:lnTo>
                  <a:lnTo>
                    <a:pt x="563" y="1621"/>
                  </a:lnTo>
                  <a:lnTo>
                    <a:pt x="586" y="1607"/>
                  </a:lnTo>
                  <a:lnTo>
                    <a:pt x="607" y="1590"/>
                  </a:lnTo>
                  <a:lnTo>
                    <a:pt x="621" y="1576"/>
                  </a:lnTo>
                  <a:lnTo>
                    <a:pt x="633" y="1563"/>
                  </a:lnTo>
                  <a:lnTo>
                    <a:pt x="642" y="1552"/>
                  </a:lnTo>
                  <a:lnTo>
                    <a:pt x="652" y="1542"/>
                  </a:lnTo>
                  <a:lnTo>
                    <a:pt x="663" y="1532"/>
                  </a:lnTo>
                  <a:lnTo>
                    <a:pt x="675" y="1524"/>
                  </a:lnTo>
                  <a:lnTo>
                    <a:pt x="688" y="1516"/>
                  </a:lnTo>
                  <a:lnTo>
                    <a:pt x="702" y="1506"/>
                  </a:lnTo>
                  <a:lnTo>
                    <a:pt x="720" y="1497"/>
                  </a:lnTo>
                  <a:lnTo>
                    <a:pt x="735" y="1487"/>
                  </a:lnTo>
                  <a:lnTo>
                    <a:pt x="744" y="1477"/>
                  </a:lnTo>
                  <a:lnTo>
                    <a:pt x="751" y="1471"/>
                  </a:lnTo>
                  <a:lnTo>
                    <a:pt x="757" y="1464"/>
                  </a:lnTo>
                  <a:lnTo>
                    <a:pt x="768" y="1458"/>
                  </a:lnTo>
                  <a:lnTo>
                    <a:pt x="785" y="1452"/>
                  </a:lnTo>
                  <a:lnTo>
                    <a:pt x="810" y="1445"/>
                  </a:lnTo>
                  <a:lnTo>
                    <a:pt x="848" y="1439"/>
                  </a:lnTo>
                  <a:lnTo>
                    <a:pt x="886" y="1432"/>
                  </a:lnTo>
                  <a:lnTo>
                    <a:pt x="914" y="1429"/>
                  </a:lnTo>
                  <a:lnTo>
                    <a:pt x="933" y="1427"/>
                  </a:lnTo>
                  <a:lnTo>
                    <a:pt x="948" y="1424"/>
                  </a:lnTo>
                  <a:lnTo>
                    <a:pt x="959" y="1421"/>
                  </a:lnTo>
                  <a:lnTo>
                    <a:pt x="969" y="1414"/>
                  </a:lnTo>
                  <a:lnTo>
                    <a:pt x="980" y="1405"/>
                  </a:lnTo>
                  <a:lnTo>
                    <a:pt x="996" y="1389"/>
                  </a:lnTo>
                  <a:lnTo>
                    <a:pt x="1014" y="1377"/>
                  </a:lnTo>
                  <a:lnTo>
                    <a:pt x="1030" y="1380"/>
                  </a:lnTo>
                  <a:lnTo>
                    <a:pt x="1045" y="1395"/>
                  </a:lnTo>
                  <a:lnTo>
                    <a:pt x="1059" y="1416"/>
                  </a:lnTo>
                  <a:lnTo>
                    <a:pt x="1072" y="1443"/>
                  </a:lnTo>
                  <a:lnTo>
                    <a:pt x="1086" y="1473"/>
                  </a:lnTo>
                  <a:lnTo>
                    <a:pt x="1099" y="1502"/>
                  </a:lnTo>
                  <a:lnTo>
                    <a:pt x="1114" y="1526"/>
                  </a:lnTo>
                  <a:lnTo>
                    <a:pt x="1128" y="1550"/>
                  </a:lnTo>
                  <a:lnTo>
                    <a:pt x="1140" y="1576"/>
                  </a:lnTo>
                  <a:lnTo>
                    <a:pt x="1153" y="1602"/>
                  </a:lnTo>
                  <a:lnTo>
                    <a:pt x="1164" y="1629"/>
                  </a:lnTo>
                  <a:lnTo>
                    <a:pt x="1174" y="1658"/>
                  </a:lnTo>
                  <a:lnTo>
                    <a:pt x="1187" y="1684"/>
                  </a:lnTo>
                  <a:lnTo>
                    <a:pt x="1198" y="1710"/>
                  </a:lnTo>
                  <a:lnTo>
                    <a:pt x="1212" y="1734"/>
                  </a:lnTo>
                  <a:lnTo>
                    <a:pt x="1225" y="1755"/>
                  </a:lnTo>
                  <a:lnTo>
                    <a:pt x="1237" y="1774"/>
                  </a:lnTo>
                  <a:lnTo>
                    <a:pt x="1245" y="1792"/>
                  </a:lnTo>
                  <a:lnTo>
                    <a:pt x="1250" y="1810"/>
                  </a:lnTo>
                  <a:lnTo>
                    <a:pt x="1256" y="1826"/>
                  </a:lnTo>
                  <a:lnTo>
                    <a:pt x="1261" y="1842"/>
                  </a:lnTo>
                  <a:lnTo>
                    <a:pt x="1266" y="1857"/>
                  </a:lnTo>
                  <a:lnTo>
                    <a:pt x="1272" y="1871"/>
                  </a:lnTo>
                  <a:lnTo>
                    <a:pt x="1283" y="1886"/>
                  </a:lnTo>
                  <a:lnTo>
                    <a:pt x="1298" y="1900"/>
                  </a:lnTo>
                  <a:lnTo>
                    <a:pt x="1317" y="1913"/>
                  </a:lnTo>
                  <a:lnTo>
                    <a:pt x="1338" y="1926"/>
                  </a:lnTo>
                  <a:lnTo>
                    <a:pt x="1358" y="1936"/>
                  </a:lnTo>
                  <a:lnTo>
                    <a:pt x="1374" y="1944"/>
                  </a:lnTo>
                  <a:lnTo>
                    <a:pt x="1385" y="1949"/>
                  </a:lnTo>
                  <a:lnTo>
                    <a:pt x="1390" y="1950"/>
                  </a:lnTo>
                  <a:lnTo>
                    <a:pt x="1568" y="2199"/>
                  </a:lnTo>
                  <a:lnTo>
                    <a:pt x="2052" y="2199"/>
                  </a:lnTo>
                  <a:lnTo>
                    <a:pt x="2052" y="221"/>
                  </a:lnTo>
                  <a:lnTo>
                    <a:pt x="2050" y="221"/>
                  </a:lnTo>
                  <a:lnTo>
                    <a:pt x="2046" y="218"/>
                  </a:lnTo>
                  <a:lnTo>
                    <a:pt x="2039" y="216"/>
                  </a:lnTo>
                  <a:lnTo>
                    <a:pt x="2029" y="212"/>
                  </a:lnTo>
                  <a:lnTo>
                    <a:pt x="2018" y="208"/>
                  </a:lnTo>
                  <a:lnTo>
                    <a:pt x="2004" y="207"/>
                  </a:lnTo>
                  <a:lnTo>
                    <a:pt x="1987" y="204"/>
                  </a:lnTo>
                  <a:lnTo>
                    <a:pt x="1970" y="204"/>
                  </a:lnTo>
                  <a:lnTo>
                    <a:pt x="1949" y="204"/>
                  </a:lnTo>
                  <a:lnTo>
                    <a:pt x="1921" y="204"/>
                  </a:lnTo>
                  <a:lnTo>
                    <a:pt x="1892" y="204"/>
                  </a:lnTo>
                  <a:lnTo>
                    <a:pt x="1863" y="204"/>
                  </a:lnTo>
                  <a:lnTo>
                    <a:pt x="1836" y="204"/>
                  </a:lnTo>
                  <a:lnTo>
                    <a:pt x="1813" y="204"/>
                  </a:lnTo>
                  <a:lnTo>
                    <a:pt x="1797" y="204"/>
                  </a:lnTo>
                  <a:lnTo>
                    <a:pt x="1792" y="204"/>
                  </a:lnTo>
                  <a:lnTo>
                    <a:pt x="1790" y="200"/>
                  </a:lnTo>
                  <a:lnTo>
                    <a:pt x="1786" y="189"/>
                  </a:lnTo>
                  <a:lnTo>
                    <a:pt x="1778" y="175"/>
                  </a:lnTo>
                  <a:lnTo>
                    <a:pt x="1766" y="157"/>
                  </a:lnTo>
                  <a:lnTo>
                    <a:pt x="1753" y="139"/>
                  </a:lnTo>
                  <a:lnTo>
                    <a:pt x="1737" y="121"/>
                  </a:lnTo>
                  <a:lnTo>
                    <a:pt x="1718" y="108"/>
                  </a:lnTo>
                  <a:lnTo>
                    <a:pt x="1697" y="102"/>
                  </a:lnTo>
                  <a:lnTo>
                    <a:pt x="1676" y="95"/>
                  </a:lnTo>
                  <a:lnTo>
                    <a:pt x="1660" y="82"/>
                  </a:lnTo>
                  <a:lnTo>
                    <a:pt x="1647" y="65"/>
                  </a:lnTo>
                  <a:lnTo>
                    <a:pt x="1637" y="47"/>
                  </a:lnTo>
                  <a:lnTo>
                    <a:pt x="1629" y="29"/>
                  </a:lnTo>
                  <a:lnTo>
                    <a:pt x="1624" y="15"/>
                  </a:lnTo>
                  <a:lnTo>
                    <a:pt x="1623" y="3"/>
                  </a:lnTo>
                  <a:lnTo>
                    <a:pt x="1621" y="0"/>
                  </a:lnTo>
                  <a:lnTo>
                    <a:pt x="1613" y="3"/>
                  </a:lnTo>
                  <a:lnTo>
                    <a:pt x="1590" y="15"/>
                  </a:lnTo>
                  <a:lnTo>
                    <a:pt x="1556" y="31"/>
                  </a:lnTo>
                  <a:lnTo>
                    <a:pt x="1510" y="52"/>
                  </a:lnTo>
                  <a:lnTo>
                    <a:pt x="1456" y="78"/>
                  </a:lnTo>
                  <a:lnTo>
                    <a:pt x="1395" y="107"/>
                  </a:lnTo>
                  <a:lnTo>
                    <a:pt x="1330" y="137"/>
                  </a:lnTo>
                  <a:lnTo>
                    <a:pt x="1261" y="170"/>
                  </a:lnTo>
                  <a:lnTo>
                    <a:pt x="1193" y="204"/>
                  </a:lnTo>
                  <a:lnTo>
                    <a:pt x="1125" y="237"/>
                  </a:lnTo>
                  <a:lnTo>
                    <a:pt x="1061" y="270"/>
                  </a:lnTo>
                  <a:lnTo>
                    <a:pt x="1003" y="300"/>
                  </a:lnTo>
                  <a:lnTo>
                    <a:pt x="949" y="328"/>
                  </a:lnTo>
                  <a:lnTo>
                    <a:pt x="907" y="350"/>
                  </a:lnTo>
                  <a:lnTo>
                    <a:pt x="875" y="370"/>
                  </a:lnTo>
                  <a:lnTo>
                    <a:pt x="857" y="3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10"/>
            <p:cNvSpPr>
              <a:spLocks/>
            </p:cNvSpPr>
            <p:nvPr/>
          </p:nvSpPr>
          <p:spPr bwMode="auto">
            <a:xfrm flipH="1">
              <a:off x="931" y="1337"/>
              <a:ext cx="302" cy="598"/>
            </a:xfrm>
            <a:custGeom>
              <a:avLst/>
              <a:gdLst>
                <a:gd name="T0" fmla="*/ 254 w 701"/>
                <a:gd name="T1" fmla="*/ 0 h 1386"/>
                <a:gd name="T2" fmla="*/ 243 w 701"/>
                <a:gd name="T3" fmla="*/ 8 h 1386"/>
                <a:gd name="T4" fmla="*/ 236 w 701"/>
                <a:gd name="T5" fmla="*/ 8 h 1386"/>
                <a:gd name="T6" fmla="*/ 223 w 701"/>
                <a:gd name="T7" fmla="*/ 14 h 1386"/>
                <a:gd name="T8" fmla="*/ 208 w 701"/>
                <a:gd name="T9" fmla="*/ 28 h 1386"/>
                <a:gd name="T10" fmla="*/ 206 w 701"/>
                <a:gd name="T11" fmla="*/ 29 h 1386"/>
                <a:gd name="T12" fmla="*/ 197 w 701"/>
                <a:gd name="T13" fmla="*/ 29 h 1386"/>
                <a:gd name="T14" fmla="*/ 182 w 701"/>
                <a:gd name="T15" fmla="*/ 35 h 1386"/>
                <a:gd name="T16" fmla="*/ 167 w 701"/>
                <a:gd name="T17" fmla="*/ 47 h 1386"/>
                <a:gd name="T18" fmla="*/ 155 w 701"/>
                <a:gd name="T19" fmla="*/ 56 h 1386"/>
                <a:gd name="T20" fmla="*/ 151 w 701"/>
                <a:gd name="T21" fmla="*/ 59 h 1386"/>
                <a:gd name="T22" fmla="*/ 146 w 701"/>
                <a:gd name="T23" fmla="*/ 67 h 1386"/>
                <a:gd name="T24" fmla="*/ 137 w 701"/>
                <a:gd name="T25" fmla="*/ 100 h 1386"/>
                <a:gd name="T26" fmla="*/ 125 w 701"/>
                <a:gd name="T27" fmla="*/ 143 h 1386"/>
                <a:gd name="T28" fmla="*/ 118 w 701"/>
                <a:gd name="T29" fmla="*/ 211 h 1386"/>
                <a:gd name="T30" fmla="*/ 104 w 701"/>
                <a:gd name="T31" fmla="*/ 257 h 1386"/>
                <a:gd name="T32" fmla="*/ 79 w 701"/>
                <a:gd name="T33" fmla="*/ 332 h 1386"/>
                <a:gd name="T34" fmla="*/ 62 w 701"/>
                <a:gd name="T35" fmla="*/ 382 h 1386"/>
                <a:gd name="T36" fmla="*/ 33 w 701"/>
                <a:gd name="T37" fmla="*/ 450 h 1386"/>
                <a:gd name="T38" fmla="*/ 6 w 701"/>
                <a:gd name="T39" fmla="*/ 521 h 1386"/>
                <a:gd name="T40" fmla="*/ 1 w 701"/>
                <a:gd name="T41" fmla="*/ 580 h 1386"/>
                <a:gd name="T42" fmla="*/ 3 w 701"/>
                <a:gd name="T43" fmla="*/ 592 h 1386"/>
                <a:gd name="T44" fmla="*/ 19 w 701"/>
                <a:gd name="T45" fmla="*/ 593 h 1386"/>
                <a:gd name="T46" fmla="*/ 48 w 701"/>
                <a:gd name="T47" fmla="*/ 596 h 1386"/>
                <a:gd name="T48" fmla="*/ 81 w 701"/>
                <a:gd name="T49" fmla="*/ 598 h 1386"/>
                <a:gd name="T50" fmla="*/ 110 w 701"/>
                <a:gd name="T51" fmla="*/ 598 h 1386"/>
                <a:gd name="T52" fmla="*/ 128 w 701"/>
                <a:gd name="T53" fmla="*/ 596 h 1386"/>
                <a:gd name="T54" fmla="*/ 146 w 701"/>
                <a:gd name="T55" fmla="*/ 582 h 1386"/>
                <a:gd name="T56" fmla="*/ 158 w 701"/>
                <a:gd name="T57" fmla="*/ 563 h 1386"/>
                <a:gd name="T58" fmla="*/ 161 w 701"/>
                <a:gd name="T59" fmla="*/ 541 h 1386"/>
                <a:gd name="T60" fmla="*/ 161 w 701"/>
                <a:gd name="T61" fmla="*/ 513 h 1386"/>
                <a:gd name="T62" fmla="*/ 169 w 701"/>
                <a:gd name="T63" fmla="*/ 392 h 1386"/>
                <a:gd name="T64" fmla="*/ 193 w 701"/>
                <a:gd name="T65" fmla="*/ 320 h 1386"/>
                <a:gd name="T66" fmla="*/ 214 w 701"/>
                <a:gd name="T67" fmla="*/ 265 h 1386"/>
                <a:gd name="T68" fmla="*/ 223 w 701"/>
                <a:gd name="T69" fmla="*/ 239 h 1386"/>
                <a:gd name="T70" fmla="*/ 230 w 701"/>
                <a:gd name="T71" fmla="*/ 236 h 1386"/>
                <a:gd name="T72" fmla="*/ 246 w 701"/>
                <a:gd name="T73" fmla="*/ 231 h 1386"/>
                <a:gd name="T74" fmla="*/ 259 w 701"/>
                <a:gd name="T75" fmla="*/ 226 h 1386"/>
                <a:gd name="T76" fmla="*/ 273 w 701"/>
                <a:gd name="T77" fmla="*/ 220 h 1386"/>
                <a:gd name="T78" fmla="*/ 283 w 701"/>
                <a:gd name="T79" fmla="*/ 212 h 1386"/>
                <a:gd name="T80" fmla="*/ 296 w 701"/>
                <a:gd name="T81" fmla="*/ 186 h 1386"/>
                <a:gd name="T82" fmla="*/ 300 w 701"/>
                <a:gd name="T83" fmla="*/ 41 h 1386"/>
                <a:gd name="T84" fmla="*/ 294 w 701"/>
                <a:gd name="T85" fmla="*/ 27 h 1386"/>
                <a:gd name="T86" fmla="*/ 277 w 701"/>
                <a:gd name="T87" fmla="*/ 5 h 1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01"/>
                <a:gd name="T133" fmla="*/ 0 h 1386"/>
                <a:gd name="T134" fmla="*/ 701 w 701"/>
                <a:gd name="T135" fmla="*/ 1386 h 1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01" h="1386">
                  <a:moveTo>
                    <a:pt x="604" y="0"/>
                  </a:moveTo>
                  <a:lnTo>
                    <a:pt x="599" y="0"/>
                  </a:lnTo>
                  <a:lnTo>
                    <a:pt x="590" y="1"/>
                  </a:lnTo>
                  <a:lnTo>
                    <a:pt x="577" y="8"/>
                  </a:lnTo>
                  <a:lnTo>
                    <a:pt x="567" y="19"/>
                  </a:lnTo>
                  <a:lnTo>
                    <a:pt x="565" y="19"/>
                  </a:lnTo>
                  <a:lnTo>
                    <a:pt x="562" y="19"/>
                  </a:lnTo>
                  <a:lnTo>
                    <a:pt x="556" y="19"/>
                  </a:lnTo>
                  <a:lnTo>
                    <a:pt x="548" y="19"/>
                  </a:lnTo>
                  <a:lnTo>
                    <a:pt x="538" y="22"/>
                  </a:lnTo>
                  <a:lnTo>
                    <a:pt x="528" y="25"/>
                  </a:lnTo>
                  <a:lnTo>
                    <a:pt x="517" y="32"/>
                  </a:lnTo>
                  <a:lnTo>
                    <a:pt x="507" y="40"/>
                  </a:lnTo>
                  <a:lnTo>
                    <a:pt x="491" y="56"/>
                  </a:lnTo>
                  <a:lnTo>
                    <a:pt x="483" y="64"/>
                  </a:lnTo>
                  <a:lnTo>
                    <a:pt x="480" y="67"/>
                  </a:lnTo>
                  <a:lnTo>
                    <a:pt x="478" y="67"/>
                  </a:lnTo>
                  <a:lnTo>
                    <a:pt x="473" y="67"/>
                  </a:lnTo>
                  <a:lnTo>
                    <a:pt x="467" y="67"/>
                  </a:lnTo>
                  <a:lnTo>
                    <a:pt x="457" y="67"/>
                  </a:lnTo>
                  <a:lnTo>
                    <a:pt x="446" y="71"/>
                  </a:lnTo>
                  <a:lnTo>
                    <a:pt x="435" y="74"/>
                  </a:lnTo>
                  <a:lnTo>
                    <a:pt x="423" y="80"/>
                  </a:lnTo>
                  <a:lnTo>
                    <a:pt x="410" y="88"/>
                  </a:lnTo>
                  <a:lnTo>
                    <a:pt x="399" y="98"/>
                  </a:lnTo>
                  <a:lnTo>
                    <a:pt x="388" y="108"/>
                  </a:lnTo>
                  <a:lnTo>
                    <a:pt x="378" y="116"/>
                  </a:lnTo>
                  <a:lnTo>
                    <a:pt x="368" y="122"/>
                  </a:lnTo>
                  <a:lnTo>
                    <a:pt x="360" y="129"/>
                  </a:lnTo>
                  <a:lnTo>
                    <a:pt x="355" y="134"/>
                  </a:lnTo>
                  <a:lnTo>
                    <a:pt x="352" y="135"/>
                  </a:lnTo>
                  <a:lnTo>
                    <a:pt x="351" y="137"/>
                  </a:lnTo>
                  <a:lnTo>
                    <a:pt x="349" y="139"/>
                  </a:lnTo>
                  <a:lnTo>
                    <a:pt x="344" y="143"/>
                  </a:lnTo>
                  <a:lnTo>
                    <a:pt x="339" y="156"/>
                  </a:lnTo>
                  <a:lnTo>
                    <a:pt x="334" y="176"/>
                  </a:lnTo>
                  <a:lnTo>
                    <a:pt x="328" y="201"/>
                  </a:lnTo>
                  <a:lnTo>
                    <a:pt x="317" y="231"/>
                  </a:lnTo>
                  <a:lnTo>
                    <a:pt x="304" y="260"/>
                  </a:lnTo>
                  <a:lnTo>
                    <a:pt x="297" y="289"/>
                  </a:lnTo>
                  <a:lnTo>
                    <a:pt x="291" y="332"/>
                  </a:lnTo>
                  <a:lnTo>
                    <a:pt x="284" y="394"/>
                  </a:lnTo>
                  <a:lnTo>
                    <a:pt x="278" y="453"/>
                  </a:lnTo>
                  <a:lnTo>
                    <a:pt x="275" y="489"/>
                  </a:lnTo>
                  <a:lnTo>
                    <a:pt x="270" y="508"/>
                  </a:lnTo>
                  <a:lnTo>
                    <a:pt x="259" y="545"/>
                  </a:lnTo>
                  <a:lnTo>
                    <a:pt x="242" y="595"/>
                  </a:lnTo>
                  <a:lnTo>
                    <a:pt x="223" y="652"/>
                  </a:lnTo>
                  <a:lnTo>
                    <a:pt x="204" y="713"/>
                  </a:lnTo>
                  <a:lnTo>
                    <a:pt x="184" y="770"/>
                  </a:lnTo>
                  <a:lnTo>
                    <a:pt x="168" y="818"/>
                  </a:lnTo>
                  <a:lnTo>
                    <a:pt x="157" y="854"/>
                  </a:lnTo>
                  <a:lnTo>
                    <a:pt x="144" y="886"/>
                  </a:lnTo>
                  <a:lnTo>
                    <a:pt x="125" y="931"/>
                  </a:lnTo>
                  <a:lnTo>
                    <a:pt x="102" y="984"/>
                  </a:lnTo>
                  <a:lnTo>
                    <a:pt x="76" y="1043"/>
                  </a:lnTo>
                  <a:lnTo>
                    <a:pt x="52" y="1101"/>
                  </a:lnTo>
                  <a:lnTo>
                    <a:pt x="31" y="1157"/>
                  </a:lnTo>
                  <a:lnTo>
                    <a:pt x="13" y="1207"/>
                  </a:lnTo>
                  <a:lnTo>
                    <a:pt x="5" y="1248"/>
                  </a:lnTo>
                  <a:lnTo>
                    <a:pt x="0" y="1306"/>
                  </a:lnTo>
                  <a:lnTo>
                    <a:pt x="2" y="1344"/>
                  </a:lnTo>
                  <a:lnTo>
                    <a:pt x="3" y="1365"/>
                  </a:lnTo>
                  <a:lnTo>
                    <a:pt x="5" y="1372"/>
                  </a:lnTo>
                  <a:lnTo>
                    <a:pt x="8" y="1372"/>
                  </a:lnTo>
                  <a:lnTo>
                    <a:pt x="16" y="1374"/>
                  </a:lnTo>
                  <a:lnTo>
                    <a:pt x="29" y="1374"/>
                  </a:lnTo>
                  <a:lnTo>
                    <a:pt x="45" y="1375"/>
                  </a:lnTo>
                  <a:lnTo>
                    <a:pt x="65" y="1377"/>
                  </a:lnTo>
                  <a:lnTo>
                    <a:pt x="87" y="1380"/>
                  </a:lnTo>
                  <a:lnTo>
                    <a:pt x="112" y="1382"/>
                  </a:lnTo>
                  <a:lnTo>
                    <a:pt x="137" y="1383"/>
                  </a:lnTo>
                  <a:lnTo>
                    <a:pt x="162" y="1385"/>
                  </a:lnTo>
                  <a:lnTo>
                    <a:pt x="188" y="1385"/>
                  </a:lnTo>
                  <a:lnTo>
                    <a:pt x="212" y="1386"/>
                  </a:lnTo>
                  <a:lnTo>
                    <a:pt x="236" y="1386"/>
                  </a:lnTo>
                  <a:lnTo>
                    <a:pt x="255" y="1386"/>
                  </a:lnTo>
                  <a:lnTo>
                    <a:pt x="273" y="1386"/>
                  </a:lnTo>
                  <a:lnTo>
                    <a:pt x="288" y="1385"/>
                  </a:lnTo>
                  <a:lnTo>
                    <a:pt x="297" y="1382"/>
                  </a:lnTo>
                  <a:lnTo>
                    <a:pt x="312" y="1374"/>
                  </a:lnTo>
                  <a:lnTo>
                    <a:pt x="325" y="1362"/>
                  </a:lnTo>
                  <a:lnTo>
                    <a:pt x="338" y="1349"/>
                  </a:lnTo>
                  <a:lnTo>
                    <a:pt x="349" y="1335"/>
                  </a:lnTo>
                  <a:lnTo>
                    <a:pt x="359" y="1320"/>
                  </a:lnTo>
                  <a:lnTo>
                    <a:pt x="367" y="1306"/>
                  </a:lnTo>
                  <a:lnTo>
                    <a:pt x="372" y="1291"/>
                  </a:lnTo>
                  <a:lnTo>
                    <a:pt x="373" y="1280"/>
                  </a:lnTo>
                  <a:lnTo>
                    <a:pt x="373" y="1254"/>
                  </a:lnTo>
                  <a:lnTo>
                    <a:pt x="373" y="1223"/>
                  </a:lnTo>
                  <a:lnTo>
                    <a:pt x="373" y="1199"/>
                  </a:lnTo>
                  <a:lnTo>
                    <a:pt x="373" y="1188"/>
                  </a:lnTo>
                  <a:lnTo>
                    <a:pt x="375" y="1141"/>
                  </a:lnTo>
                  <a:lnTo>
                    <a:pt x="380" y="1033"/>
                  </a:lnTo>
                  <a:lnTo>
                    <a:pt x="393" y="909"/>
                  </a:lnTo>
                  <a:lnTo>
                    <a:pt x="415" y="817"/>
                  </a:lnTo>
                  <a:lnTo>
                    <a:pt x="431" y="781"/>
                  </a:lnTo>
                  <a:lnTo>
                    <a:pt x="447" y="741"/>
                  </a:lnTo>
                  <a:lnTo>
                    <a:pt x="465" y="697"/>
                  </a:lnTo>
                  <a:lnTo>
                    <a:pt x="481" y="654"/>
                  </a:lnTo>
                  <a:lnTo>
                    <a:pt x="496" y="615"/>
                  </a:lnTo>
                  <a:lnTo>
                    <a:pt x="507" y="582"/>
                  </a:lnTo>
                  <a:lnTo>
                    <a:pt x="515" y="561"/>
                  </a:lnTo>
                  <a:lnTo>
                    <a:pt x="518" y="553"/>
                  </a:lnTo>
                  <a:lnTo>
                    <a:pt x="520" y="553"/>
                  </a:lnTo>
                  <a:lnTo>
                    <a:pt x="527" y="550"/>
                  </a:lnTo>
                  <a:lnTo>
                    <a:pt x="535" y="547"/>
                  </a:lnTo>
                  <a:lnTo>
                    <a:pt x="546" y="544"/>
                  </a:lnTo>
                  <a:lnTo>
                    <a:pt x="557" y="539"/>
                  </a:lnTo>
                  <a:lnTo>
                    <a:pt x="570" y="536"/>
                  </a:lnTo>
                  <a:lnTo>
                    <a:pt x="581" y="531"/>
                  </a:lnTo>
                  <a:lnTo>
                    <a:pt x="593" y="526"/>
                  </a:lnTo>
                  <a:lnTo>
                    <a:pt x="602" y="523"/>
                  </a:lnTo>
                  <a:lnTo>
                    <a:pt x="614" y="518"/>
                  </a:lnTo>
                  <a:lnTo>
                    <a:pt x="623" y="515"/>
                  </a:lnTo>
                  <a:lnTo>
                    <a:pt x="633" y="510"/>
                  </a:lnTo>
                  <a:lnTo>
                    <a:pt x="641" y="505"/>
                  </a:lnTo>
                  <a:lnTo>
                    <a:pt x="649" y="499"/>
                  </a:lnTo>
                  <a:lnTo>
                    <a:pt x="657" y="492"/>
                  </a:lnTo>
                  <a:lnTo>
                    <a:pt x="664" y="482"/>
                  </a:lnTo>
                  <a:lnTo>
                    <a:pt x="677" y="458"/>
                  </a:lnTo>
                  <a:lnTo>
                    <a:pt x="688" y="432"/>
                  </a:lnTo>
                  <a:lnTo>
                    <a:pt x="698" y="411"/>
                  </a:lnTo>
                  <a:lnTo>
                    <a:pt x="701" y="402"/>
                  </a:lnTo>
                  <a:lnTo>
                    <a:pt x="696" y="95"/>
                  </a:lnTo>
                  <a:lnTo>
                    <a:pt x="694" y="90"/>
                  </a:lnTo>
                  <a:lnTo>
                    <a:pt x="691" y="79"/>
                  </a:lnTo>
                  <a:lnTo>
                    <a:pt x="683" y="63"/>
                  </a:lnTo>
                  <a:lnTo>
                    <a:pt x="673" y="45"/>
                  </a:lnTo>
                  <a:lnTo>
                    <a:pt x="661" y="25"/>
                  </a:lnTo>
                  <a:lnTo>
                    <a:pt x="644" y="11"/>
                  </a:lnTo>
                  <a:lnTo>
                    <a:pt x="627" y="1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F2B2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11"/>
            <p:cNvSpPr>
              <a:spLocks/>
            </p:cNvSpPr>
            <p:nvPr/>
          </p:nvSpPr>
          <p:spPr bwMode="auto">
            <a:xfrm flipH="1">
              <a:off x="914" y="1396"/>
              <a:ext cx="114" cy="141"/>
            </a:xfrm>
            <a:custGeom>
              <a:avLst/>
              <a:gdLst>
                <a:gd name="T0" fmla="*/ 18 w 265"/>
                <a:gd name="T1" fmla="*/ 64 h 324"/>
                <a:gd name="T2" fmla="*/ 0 w 265"/>
                <a:gd name="T3" fmla="*/ 85 h 324"/>
                <a:gd name="T4" fmla="*/ 0 w 265"/>
                <a:gd name="T5" fmla="*/ 87 h 324"/>
                <a:gd name="T6" fmla="*/ 0 w 265"/>
                <a:gd name="T7" fmla="*/ 93 h 324"/>
                <a:gd name="T8" fmla="*/ 1 w 265"/>
                <a:gd name="T9" fmla="*/ 100 h 324"/>
                <a:gd name="T10" fmla="*/ 5 w 265"/>
                <a:gd name="T11" fmla="*/ 106 h 324"/>
                <a:gd name="T12" fmla="*/ 8 w 265"/>
                <a:gd name="T13" fmla="*/ 110 h 324"/>
                <a:gd name="T14" fmla="*/ 12 w 265"/>
                <a:gd name="T15" fmla="*/ 114 h 324"/>
                <a:gd name="T16" fmla="*/ 16 w 265"/>
                <a:gd name="T17" fmla="*/ 119 h 324"/>
                <a:gd name="T18" fmla="*/ 21 w 265"/>
                <a:gd name="T19" fmla="*/ 126 h 324"/>
                <a:gd name="T20" fmla="*/ 26 w 265"/>
                <a:gd name="T21" fmla="*/ 131 h 324"/>
                <a:gd name="T22" fmla="*/ 31 w 265"/>
                <a:gd name="T23" fmla="*/ 135 h 324"/>
                <a:gd name="T24" fmla="*/ 36 w 265"/>
                <a:gd name="T25" fmla="*/ 139 h 324"/>
                <a:gd name="T26" fmla="*/ 42 w 265"/>
                <a:gd name="T27" fmla="*/ 141 h 324"/>
                <a:gd name="T28" fmla="*/ 46 w 265"/>
                <a:gd name="T29" fmla="*/ 141 h 324"/>
                <a:gd name="T30" fmla="*/ 51 w 265"/>
                <a:gd name="T31" fmla="*/ 141 h 324"/>
                <a:gd name="T32" fmla="*/ 55 w 265"/>
                <a:gd name="T33" fmla="*/ 140 h 324"/>
                <a:gd name="T34" fmla="*/ 59 w 265"/>
                <a:gd name="T35" fmla="*/ 138 h 324"/>
                <a:gd name="T36" fmla="*/ 62 w 265"/>
                <a:gd name="T37" fmla="*/ 137 h 324"/>
                <a:gd name="T38" fmla="*/ 64 w 265"/>
                <a:gd name="T39" fmla="*/ 135 h 324"/>
                <a:gd name="T40" fmla="*/ 65 w 265"/>
                <a:gd name="T41" fmla="*/ 135 h 324"/>
                <a:gd name="T42" fmla="*/ 65 w 265"/>
                <a:gd name="T43" fmla="*/ 134 h 324"/>
                <a:gd name="T44" fmla="*/ 114 w 265"/>
                <a:gd name="T45" fmla="*/ 85 h 324"/>
                <a:gd name="T46" fmla="*/ 95 w 265"/>
                <a:gd name="T47" fmla="*/ 0 h 324"/>
                <a:gd name="T48" fmla="*/ 79 w 265"/>
                <a:gd name="T49" fmla="*/ 15 h 324"/>
                <a:gd name="T50" fmla="*/ 72 w 265"/>
                <a:gd name="T51" fmla="*/ 15 h 324"/>
                <a:gd name="T52" fmla="*/ 77 w 265"/>
                <a:gd name="T53" fmla="*/ 47 h 324"/>
                <a:gd name="T54" fmla="*/ 77 w 265"/>
                <a:gd name="T55" fmla="*/ 48 h 324"/>
                <a:gd name="T56" fmla="*/ 78 w 265"/>
                <a:gd name="T57" fmla="*/ 50 h 324"/>
                <a:gd name="T58" fmla="*/ 77 w 265"/>
                <a:gd name="T59" fmla="*/ 54 h 324"/>
                <a:gd name="T60" fmla="*/ 72 w 265"/>
                <a:gd name="T61" fmla="*/ 57 h 324"/>
                <a:gd name="T62" fmla="*/ 69 w 265"/>
                <a:gd name="T63" fmla="*/ 57 h 324"/>
                <a:gd name="T64" fmla="*/ 65 w 265"/>
                <a:gd name="T65" fmla="*/ 57 h 324"/>
                <a:gd name="T66" fmla="*/ 61 w 265"/>
                <a:gd name="T67" fmla="*/ 57 h 324"/>
                <a:gd name="T68" fmla="*/ 58 w 265"/>
                <a:gd name="T69" fmla="*/ 56 h 324"/>
                <a:gd name="T70" fmla="*/ 55 w 265"/>
                <a:gd name="T71" fmla="*/ 55 h 324"/>
                <a:gd name="T72" fmla="*/ 53 w 265"/>
                <a:gd name="T73" fmla="*/ 55 h 324"/>
                <a:gd name="T74" fmla="*/ 51 w 265"/>
                <a:gd name="T75" fmla="*/ 54 h 324"/>
                <a:gd name="T76" fmla="*/ 51 w 265"/>
                <a:gd name="T77" fmla="*/ 54 h 324"/>
                <a:gd name="T78" fmla="*/ 51 w 265"/>
                <a:gd name="T79" fmla="*/ 56 h 324"/>
                <a:gd name="T80" fmla="*/ 51 w 265"/>
                <a:gd name="T81" fmla="*/ 60 h 324"/>
                <a:gd name="T82" fmla="*/ 49 w 265"/>
                <a:gd name="T83" fmla="*/ 66 h 324"/>
                <a:gd name="T84" fmla="*/ 44 w 265"/>
                <a:gd name="T85" fmla="*/ 71 h 324"/>
                <a:gd name="T86" fmla="*/ 40 w 265"/>
                <a:gd name="T87" fmla="*/ 72 h 324"/>
                <a:gd name="T88" fmla="*/ 37 w 265"/>
                <a:gd name="T89" fmla="*/ 74 h 324"/>
                <a:gd name="T90" fmla="*/ 34 w 265"/>
                <a:gd name="T91" fmla="*/ 74 h 324"/>
                <a:gd name="T92" fmla="*/ 31 w 265"/>
                <a:gd name="T93" fmla="*/ 74 h 324"/>
                <a:gd name="T94" fmla="*/ 27 w 265"/>
                <a:gd name="T95" fmla="*/ 74 h 324"/>
                <a:gd name="T96" fmla="*/ 24 w 265"/>
                <a:gd name="T97" fmla="*/ 72 h 324"/>
                <a:gd name="T98" fmla="*/ 22 w 265"/>
                <a:gd name="T99" fmla="*/ 68 h 324"/>
                <a:gd name="T100" fmla="*/ 18 w 265"/>
                <a:gd name="T101" fmla="*/ 64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5"/>
                <a:gd name="T154" fmla="*/ 0 h 324"/>
                <a:gd name="T155" fmla="*/ 265 w 265"/>
                <a:gd name="T156" fmla="*/ 324 h 3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5" h="324">
                  <a:moveTo>
                    <a:pt x="43" y="147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0" y="213"/>
                  </a:lnTo>
                  <a:lnTo>
                    <a:pt x="3" y="229"/>
                  </a:lnTo>
                  <a:lnTo>
                    <a:pt x="11" y="244"/>
                  </a:lnTo>
                  <a:lnTo>
                    <a:pt x="18" y="252"/>
                  </a:lnTo>
                  <a:lnTo>
                    <a:pt x="27" y="263"/>
                  </a:lnTo>
                  <a:lnTo>
                    <a:pt x="37" y="274"/>
                  </a:lnTo>
                  <a:lnTo>
                    <a:pt x="48" y="289"/>
                  </a:lnTo>
                  <a:lnTo>
                    <a:pt x="60" y="300"/>
                  </a:lnTo>
                  <a:lnTo>
                    <a:pt x="73" y="311"/>
                  </a:lnTo>
                  <a:lnTo>
                    <a:pt x="84" y="320"/>
                  </a:lnTo>
                  <a:lnTo>
                    <a:pt x="97" y="324"/>
                  </a:lnTo>
                  <a:lnTo>
                    <a:pt x="108" y="324"/>
                  </a:lnTo>
                  <a:lnTo>
                    <a:pt x="119" y="324"/>
                  </a:lnTo>
                  <a:lnTo>
                    <a:pt x="129" y="321"/>
                  </a:lnTo>
                  <a:lnTo>
                    <a:pt x="137" y="318"/>
                  </a:lnTo>
                  <a:lnTo>
                    <a:pt x="144" y="315"/>
                  </a:lnTo>
                  <a:lnTo>
                    <a:pt x="148" y="311"/>
                  </a:lnTo>
                  <a:lnTo>
                    <a:pt x="150" y="310"/>
                  </a:lnTo>
                  <a:lnTo>
                    <a:pt x="152" y="308"/>
                  </a:lnTo>
                  <a:lnTo>
                    <a:pt x="265" y="195"/>
                  </a:lnTo>
                  <a:lnTo>
                    <a:pt x="221" y="0"/>
                  </a:lnTo>
                  <a:lnTo>
                    <a:pt x="184" y="34"/>
                  </a:lnTo>
                  <a:lnTo>
                    <a:pt x="168" y="34"/>
                  </a:lnTo>
                  <a:lnTo>
                    <a:pt x="178" y="108"/>
                  </a:lnTo>
                  <a:lnTo>
                    <a:pt x="179" y="111"/>
                  </a:lnTo>
                  <a:lnTo>
                    <a:pt x="181" y="116"/>
                  </a:lnTo>
                  <a:lnTo>
                    <a:pt x="178" y="124"/>
                  </a:lnTo>
                  <a:lnTo>
                    <a:pt x="168" y="131"/>
                  </a:lnTo>
                  <a:lnTo>
                    <a:pt x="160" y="132"/>
                  </a:lnTo>
                  <a:lnTo>
                    <a:pt x="150" y="132"/>
                  </a:lnTo>
                  <a:lnTo>
                    <a:pt x="142" y="131"/>
                  </a:lnTo>
                  <a:lnTo>
                    <a:pt x="134" y="129"/>
                  </a:lnTo>
                  <a:lnTo>
                    <a:pt x="127" y="127"/>
                  </a:lnTo>
                  <a:lnTo>
                    <a:pt x="123" y="126"/>
                  </a:lnTo>
                  <a:lnTo>
                    <a:pt x="119" y="124"/>
                  </a:lnTo>
                  <a:lnTo>
                    <a:pt x="118" y="124"/>
                  </a:lnTo>
                  <a:lnTo>
                    <a:pt x="118" y="129"/>
                  </a:lnTo>
                  <a:lnTo>
                    <a:pt x="118" y="139"/>
                  </a:lnTo>
                  <a:lnTo>
                    <a:pt x="113" y="152"/>
                  </a:lnTo>
                  <a:lnTo>
                    <a:pt x="102" y="163"/>
                  </a:lnTo>
                  <a:lnTo>
                    <a:pt x="94" y="166"/>
                  </a:lnTo>
                  <a:lnTo>
                    <a:pt x="85" y="169"/>
                  </a:lnTo>
                  <a:lnTo>
                    <a:pt x="79" y="171"/>
                  </a:lnTo>
                  <a:lnTo>
                    <a:pt x="71" y="171"/>
                  </a:lnTo>
                  <a:lnTo>
                    <a:pt x="63" y="169"/>
                  </a:lnTo>
                  <a:lnTo>
                    <a:pt x="56" y="165"/>
                  </a:lnTo>
                  <a:lnTo>
                    <a:pt x="50" y="156"/>
                  </a:lnTo>
                  <a:lnTo>
                    <a:pt x="43" y="147"/>
                  </a:lnTo>
                  <a:close/>
                </a:path>
              </a:pathLst>
            </a:custGeom>
            <a:solidFill>
              <a:srgbClr val="70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12"/>
            <p:cNvSpPr>
              <a:spLocks/>
            </p:cNvSpPr>
            <p:nvPr/>
          </p:nvSpPr>
          <p:spPr bwMode="auto">
            <a:xfrm flipH="1">
              <a:off x="576" y="1409"/>
              <a:ext cx="174" cy="304"/>
            </a:xfrm>
            <a:custGeom>
              <a:avLst/>
              <a:gdLst>
                <a:gd name="T0" fmla="*/ 0 w 400"/>
                <a:gd name="T1" fmla="*/ 203 h 704"/>
                <a:gd name="T2" fmla="*/ 0 w 400"/>
                <a:gd name="T3" fmla="*/ 206 h 704"/>
                <a:gd name="T4" fmla="*/ 0 w 400"/>
                <a:gd name="T5" fmla="*/ 216 h 704"/>
                <a:gd name="T6" fmla="*/ 2 w 400"/>
                <a:gd name="T7" fmla="*/ 229 h 704"/>
                <a:gd name="T8" fmla="*/ 4 w 400"/>
                <a:gd name="T9" fmla="*/ 245 h 704"/>
                <a:gd name="T10" fmla="*/ 6 w 400"/>
                <a:gd name="T11" fmla="*/ 252 h 704"/>
                <a:gd name="T12" fmla="*/ 9 w 400"/>
                <a:gd name="T13" fmla="*/ 261 h 704"/>
                <a:gd name="T14" fmla="*/ 13 w 400"/>
                <a:gd name="T15" fmla="*/ 269 h 704"/>
                <a:gd name="T16" fmla="*/ 17 w 400"/>
                <a:gd name="T17" fmla="*/ 276 h 704"/>
                <a:gd name="T18" fmla="*/ 20 w 400"/>
                <a:gd name="T19" fmla="*/ 282 h 704"/>
                <a:gd name="T20" fmla="*/ 23 w 400"/>
                <a:gd name="T21" fmla="*/ 287 h 704"/>
                <a:gd name="T22" fmla="*/ 25 w 400"/>
                <a:gd name="T23" fmla="*/ 290 h 704"/>
                <a:gd name="T24" fmla="*/ 26 w 400"/>
                <a:gd name="T25" fmla="*/ 291 h 704"/>
                <a:gd name="T26" fmla="*/ 34 w 400"/>
                <a:gd name="T27" fmla="*/ 304 h 704"/>
                <a:gd name="T28" fmla="*/ 37 w 400"/>
                <a:gd name="T29" fmla="*/ 303 h 704"/>
                <a:gd name="T30" fmla="*/ 40 w 400"/>
                <a:gd name="T31" fmla="*/ 299 h 704"/>
                <a:gd name="T32" fmla="*/ 45 w 400"/>
                <a:gd name="T33" fmla="*/ 291 h 704"/>
                <a:gd name="T34" fmla="*/ 47 w 400"/>
                <a:gd name="T35" fmla="*/ 278 h 704"/>
                <a:gd name="T36" fmla="*/ 49 w 400"/>
                <a:gd name="T37" fmla="*/ 263 h 704"/>
                <a:gd name="T38" fmla="*/ 53 w 400"/>
                <a:gd name="T39" fmla="*/ 251 h 704"/>
                <a:gd name="T40" fmla="*/ 57 w 400"/>
                <a:gd name="T41" fmla="*/ 243 h 704"/>
                <a:gd name="T42" fmla="*/ 60 w 400"/>
                <a:gd name="T43" fmla="*/ 240 h 704"/>
                <a:gd name="T44" fmla="*/ 111 w 400"/>
                <a:gd name="T45" fmla="*/ 194 h 704"/>
                <a:gd name="T46" fmla="*/ 112 w 400"/>
                <a:gd name="T47" fmla="*/ 193 h 704"/>
                <a:gd name="T48" fmla="*/ 115 w 400"/>
                <a:gd name="T49" fmla="*/ 188 h 704"/>
                <a:gd name="T50" fmla="*/ 119 w 400"/>
                <a:gd name="T51" fmla="*/ 183 h 704"/>
                <a:gd name="T52" fmla="*/ 124 w 400"/>
                <a:gd name="T53" fmla="*/ 176 h 704"/>
                <a:gd name="T54" fmla="*/ 128 w 400"/>
                <a:gd name="T55" fmla="*/ 168 h 704"/>
                <a:gd name="T56" fmla="*/ 133 w 400"/>
                <a:gd name="T57" fmla="*/ 160 h 704"/>
                <a:gd name="T58" fmla="*/ 137 w 400"/>
                <a:gd name="T59" fmla="*/ 153 h 704"/>
                <a:gd name="T60" fmla="*/ 141 w 400"/>
                <a:gd name="T61" fmla="*/ 147 h 704"/>
                <a:gd name="T62" fmla="*/ 145 w 400"/>
                <a:gd name="T63" fmla="*/ 142 h 704"/>
                <a:gd name="T64" fmla="*/ 150 w 400"/>
                <a:gd name="T65" fmla="*/ 134 h 704"/>
                <a:gd name="T66" fmla="*/ 156 w 400"/>
                <a:gd name="T67" fmla="*/ 126 h 704"/>
                <a:gd name="T68" fmla="*/ 161 w 400"/>
                <a:gd name="T69" fmla="*/ 118 h 704"/>
                <a:gd name="T70" fmla="*/ 166 w 400"/>
                <a:gd name="T71" fmla="*/ 110 h 704"/>
                <a:gd name="T72" fmla="*/ 170 w 400"/>
                <a:gd name="T73" fmla="*/ 104 h 704"/>
                <a:gd name="T74" fmla="*/ 174 w 400"/>
                <a:gd name="T75" fmla="*/ 100 h 704"/>
                <a:gd name="T76" fmla="*/ 174 w 400"/>
                <a:gd name="T77" fmla="*/ 98 h 704"/>
                <a:gd name="T78" fmla="*/ 146 w 400"/>
                <a:gd name="T79" fmla="*/ 0 h 704"/>
                <a:gd name="T80" fmla="*/ 144 w 400"/>
                <a:gd name="T81" fmla="*/ 2 h 704"/>
                <a:gd name="T82" fmla="*/ 140 w 400"/>
                <a:gd name="T83" fmla="*/ 8 h 704"/>
                <a:gd name="T84" fmla="*/ 133 w 400"/>
                <a:gd name="T85" fmla="*/ 17 h 704"/>
                <a:gd name="T86" fmla="*/ 124 w 400"/>
                <a:gd name="T87" fmla="*/ 28 h 704"/>
                <a:gd name="T88" fmla="*/ 113 w 400"/>
                <a:gd name="T89" fmla="*/ 42 h 704"/>
                <a:gd name="T90" fmla="*/ 101 w 400"/>
                <a:gd name="T91" fmla="*/ 57 h 704"/>
                <a:gd name="T92" fmla="*/ 88 w 400"/>
                <a:gd name="T93" fmla="*/ 74 h 704"/>
                <a:gd name="T94" fmla="*/ 74 w 400"/>
                <a:gd name="T95" fmla="*/ 92 h 704"/>
                <a:gd name="T96" fmla="*/ 61 w 400"/>
                <a:gd name="T97" fmla="*/ 109 h 704"/>
                <a:gd name="T98" fmla="*/ 48 w 400"/>
                <a:gd name="T99" fmla="*/ 127 h 704"/>
                <a:gd name="T100" fmla="*/ 36 w 400"/>
                <a:gd name="T101" fmla="*/ 144 h 704"/>
                <a:gd name="T102" fmla="*/ 24 w 400"/>
                <a:gd name="T103" fmla="*/ 160 h 704"/>
                <a:gd name="T104" fmla="*/ 15 w 400"/>
                <a:gd name="T105" fmla="*/ 174 h 704"/>
                <a:gd name="T106" fmla="*/ 7 w 400"/>
                <a:gd name="T107" fmla="*/ 187 h 704"/>
                <a:gd name="T108" fmla="*/ 2 w 400"/>
                <a:gd name="T109" fmla="*/ 196 h 704"/>
                <a:gd name="T110" fmla="*/ 0 w 400"/>
                <a:gd name="T111" fmla="*/ 203 h 7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0"/>
                <a:gd name="T169" fmla="*/ 0 h 704"/>
                <a:gd name="T170" fmla="*/ 400 w 400"/>
                <a:gd name="T171" fmla="*/ 704 h 7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0" h="704">
                  <a:moveTo>
                    <a:pt x="0" y="470"/>
                  </a:moveTo>
                  <a:lnTo>
                    <a:pt x="0" y="478"/>
                  </a:lnTo>
                  <a:lnTo>
                    <a:pt x="1" y="500"/>
                  </a:lnTo>
                  <a:lnTo>
                    <a:pt x="5" y="531"/>
                  </a:lnTo>
                  <a:lnTo>
                    <a:pt x="9" y="567"/>
                  </a:lnTo>
                  <a:lnTo>
                    <a:pt x="14" y="584"/>
                  </a:lnTo>
                  <a:lnTo>
                    <a:pt x="21" y="604"/>
                  </a:lnTo>
                  <a:lnTo>
                    <a:pt x="29" y="622"/>
                  </a:lnTo>
                  <a:lnTo>
                    <a:pt x="38" y="639"/>
                  </a:lnTo>
                  <a:lnTo>
                    <a:pt x="47" y="654"/>
                  </a:lnTo>
                  <a:lnTo>
                    <a:pt x="53" y="665"/>
                  </a:lnTo>
                  <a:lnTo>
                    <a:pt x="58" y="672"/>
                  </a:lnTo>
                  <a:lnTo>
                    <a:pt x="59" y="675"/>
                  </a:lnTo>
                  <a:lnTo>
                    <a:pt x="79" y="704"/>
                  </a:lnTo>
                  <a:lnTo>
                    <a:pt x="84" y="702"/>
                  </a:lnTo>
                  <a:lnTo>
                    <a:pt x="93" y="693"/>
                  </a:lnTo>
                  <a:lnTo>
                    <a:pt x="103" y="675"/>
                  </a:lnTo>
                  <a:lnTo>
                    <a:pt x="108" y="644"/>
                  </a:lnTo>
                  <a:lnTo>
                    <a:pt x="113" y="610"/>
                  </a:lnTo>
                  <a:lnTo>
                    <a:pt x="122" y="581"/>
                  </a:lnTo>
                  <a:lnTo>
                    <a:pt x="132" y="562"/>
                  </a:lnTo>
                  <a:lnTo>
                    <a:pt x="137" y="555"/>
                  </a:lnTo>
                  <a:lnTo>
                    <a:pt x="256" y="449"/>
                  </a:lnTo>
                  <a:lnTo>
                    <a:pt x="258" y="446"/>
                  </a:lnTo>
                  <a:lnTo>
                    <a:pt x="265" y="436"/>
                  </a:lnTo>
                  <a:lnTo>
                    <a:pt x="273" y="423"/>
                  </a:lnTo>
                  <a:lnTo>
                    <a:pt x="284" y="407"/>
                  </a:lnTo>
                  <a:lnTo>
                    <a:pt x="294" y="389"/>
                  </a:lnTo>
                  <a:lnTo>
                    <a:pt x="305" y="370"/>
                  </a:lnTo>
                  <a:lnTo>
                    <a:pt x="316" y="354"/>
                  </a:lnTo>
                  <a:lnTo>
                    <a:pt x="324" y="341"/>
                  </a:lnTo>
                  <a:lnTo>
                    <a:pt x="334" y="328"/>
                  </a:lnTo>
                  <a:lnTo>
                    <a:pt x="345" y="310"/>
                  </a:lnTo>
                  <a:lnTo>
                    <a:pt x="358" y="292"/>
                  </a:lnTo>
                  <a:lnTo>
                    <a:pt x="369" y="273"/>
                  </a:lnTo>
                  <a:lnTo>
                    <a:pt x="382" y="255"/>
                  </a:lnTo>
                  <a:lnTo>
                    <a:pt x="390" y="241"/>
                  </a:lnTo>
                  <a:lnTo>
                    <a:pt x="399" y="231"/>
                  </a:lnTo>
                  <a:lnTo>
                    <a:pt x="400" y="228"/>
                  </a:lnTo>
                  <a:lnTo>
                    <a:pt x="336" y="0"/>
                  </a:lnTo>
                  <a:lnTo>
                    <a:pt x="332" y="5"/>
                  </a:lnTo>
                  <a:lnTo>
                    <a:pt x="321" y="18"/>
                  </a:lnTo>
                  <a:lnTo>
                    <a:pt x="305" y="39"/>
                  </a:lnTo>
                  <a:lnTo>
                    <a:pt x="284" y="65"/>
                  </a:lnTo>
                  <a:lnTo>
                    <a:pt x="260" y="97"/>
                  </a:lnTo>
                  <a:lnTo>
                    <a:pt x="232" y="132"/>
                  </a:lnTo>
                  <a:lnTo>
                    <a:pt x="202" y="171"/>
                  </a:lnTo>
                  <a:lnTo>
                    <a:pt x="171" y="213"/>
                  </a:lnTo>
                  <a:lnTo>
                    <a:pt x="140" y="253"/>
                  </a:lnTo>
                  <a:lnTo>
                    <a:pt x="110" y="295"/>
                  </a:lnTo>
                  <a:lnTo>
                    <a:pt x="82" y="334"/>
                  </a:lnTo>
                  <a:lnTo>
                    <a:pt x="56" y="371"/>
                  </a:lnTo>
                  <a:lnTo>
                    <a:pt x="34" y="404"/>
                  </a:lnTo>
                  <a:lnTo>
                    <a:pt x="17" y="433"/>
                  </a:lnTo>
                  <a:lnTo>
                    <a:pt x="5" y="455"/>
                  </a:lnTo>
                  <a:lnTo>
                    <a:pt x="0" y="470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13"/>
            <p:cNvSpPr>
              <a:spLocks/>
            </p:cNvSpPr>
            <p:nvPr/>
          </p:nvSpPr>
          <p:spPr bwMode="auto">
            <a:xfrm flipH="1">
              <a:off x="508" y="1069"/>
              <a:ext cx="477" cy="438"/>
            </a:xfrm>
            <a:custGeom>
              <a:avLst/>
              <a:gdLst>
                <a:gd name="T0" fmla="*/ 31 w 1108"/>
                <a:gd name="T1" fmla="*/ 190 h 1016"/>
                <a:gd name="T2" fmla="*/ 27 w 1108"/>
                <a:gd name="T3" fmla="*/ 186 h 1016"/>
                <a:gd name="T4" fmla="*/ 16 w 1108"/>
                <a:gd name="T5" fmla="*/ 176 h 1016"/>
                <a:gd name="T6" fmla="*/ 12 w 1108"/>
                <a:gd name="T7" fmla="*/ 171 h 1016"/>
                <a:gd name="T8" fmla="*/ 4 w 1108"/>
                <a:gd name="T9" fmla="*/ 144 h 1016"/>
                <a:gd name="T10" fmla="*/ 0 w 1108"/>
                <a:gd name="T11" fmla="*/ 127 h 1016"/>
                <a:gd name="T12" fmla="*/ 2 w 1108"/>
                <a:gd name="T13" fmla="*/ 124 h 1016"/>
                <a:gd name="T14" fmla="*/ 10 w 1108"/>
                <a:gd name="T15" fmla="*/ 118 h 1016"/>
                <a:gd name="T16" fmla="*/ 25 w 1108"/>
                <a:gd name="T17" fmla="*/ 107 h 1016"/>
                <a:gd name="T18" fmla="*/ 43 w 1108"/>
                <a:gd name="T19" fmla="*/ 94 h 1016"/>
                <a:gd name="T20" fmla="*/ 58 w 1108"/>
                <a:gd name="T21" fmla="*/ 84 h 1016"/>
                <a:gd name="T22" fmla="*/ 77 w 1108"/>
                <a:gd name="T23" fmla="*/ 70 h 1016"/>
                <a:gd name="T24" fmla="*/ 105 w 1108"/>
                <a:gd name="T25" fmla="*/ 52 h 1016"/>
                <a:gd name="T26" fmla="*/ 140 w 1108"/>
                <a:gd name="T27" fmla="*/ 33 h 1016"/>
                <a:gd name="T28" fmla="*/ 183 w 1108"/>
                <a:gd name="T29" fmla="*/ 16 h 1016"/>
                <a:gd name="T30" fmla="*/ 233 w 1108"/>
                <a:gd name="T31" fmla="*/ 4 h 1016"/>
                <a:gd name="T32" fmla="*/ 288 w 1108"/>
                <a:gd name="T33" fmla="*/ 0 h 1016"/>
                <a:gd name="T34" fmla="*/ 349 w 1108"/>
                <a:gd name="T35" fmla="*/ 7 h 1016"/>
                <a:gd name="T36" fmla="*/ 385 w 1108"/>
                <a:gd name="T37" fmla="*/ 18 h 1016"/>
                <a:gd name="T38" fmla="*/ 414 w 1108"/>
                <a:gd name="T39" fmla="*/ 36 h 1016"/>
                <a:gd name="T40" fmla="*/ 450 w 1108"/>
                <a:gd name="T41" fmla="*/ 75 h 1016"/>
                <a:gd name="T42" fmla="*/ 475 w 1108"/>
                <a:gd name="T43" fmla="*/ 137 h 1016"/>
                <a:gd name="T44" fmla="*/ 473 w 1108"/>
                <a:gd name="T45" fmla="*/ 235 h 1016"/>
                <a:gd name="T46" fmla="*/ 465 w 1108"/>
                <a:gd name="T47" fmla="*/ 310 h 1016"/>
                <a:gd name="T48" fmla="*/ 458 w 1108"/>
                <a:gd name="T49" fmla="*/ 341 h 1016"/>
                <a:gd name="T50" fmla="*/ 460 w 1108"/>
                <a:gd name="T51" fmla="*/ 363 h 1016"/>
                <a:gd name="T52" fmla="*/ 458 w 1108"/>
                <a:gd name="T53" fmla="*/ 380 h 1016"/>
                <a:gd name="T54" fmla="*/ 448 w 1108"/>
                <a:gd name="T55" fmla="*/ 394 h 1016"/>
                <a:gd name="T56" fmla="*/ 444 w 1108"/>
                <a:gd name="T57" fmla="*/ 397 h 1016"/>
                <a:gd name="T58" fmla="*/ 435 w 1108"/>
                <a:gd name="T59" fmla="*/ 409 h 1016"/>
                <a:gd name="T60" fmla="*/ 422 w 1108"/>
                <a:gd name="T61" fmla="*/ 424 h 1016"/>
                <a:gd name="T62" fmla="*/ 411 w 1108"/>
                <a:gd name="T63" fmla="*/ 436 h 1016"/>
                <a:gd name="T64" fmla="*/ 404 w 1108"/>
                <a:gd name="T65" fmla="*/ 435 h 1016"/>
                <a:gd name="T66" fmla="*/ 398 w 1108"/>
                <a:gd name="T67" fmla="*/ 416 h 1016"/>
                <a:gd name="T68" fmla="*/ 397 w 1108"/>
                <a:gd name="T69" fmla="*/ 408 h 1016"/>
                <a:gd name="T70" fmla="*/ 393 w 1108"/>
                <a:gd name="T71" fmla="*/ 388 h 1016"/>
                <a:gd name="T72" fmla="*/ 380 w 1108"/>
                <a:gd name="T73" fmla="*/ 384 h 1016"/>
                <a:gd name="T74" fmla="*/ 364 w 1108"/>
                <a:gd name="T75" fmla="*/ 388 h 1016"/>
                <a:gd name="T76" fmla="*/ 348 w 1108"/>
                <a:gd name="T77" fmla="*/ 393 h 1016"/>
                <a:gd name="T78" fmla="*/ 335 w 1108"/>
                <a:gd name="T79" fmla="*/ 397 h 1016"/>
                <a:gd name="T80" fmla="*/ 325 w 1108"/>
                <a:gd name="T81" fmla="*/ 399 h 1016"/>
                <a:gd name="T82" fmla="*/ 317 w 1108"/>
                <a:gd name="T83" fmla="*/ 404 h 1016"/>
                <a:gd name="T84" fmla="*/ 306 w 1108"/>
                <a:gd name="T85" fmla="*/ 407 h 1016"/>
                <a:gd name="T86" fmla="*/ 290 w 1108"/>
                <a:gd name="T87" fmla="*/ 400 h 1016"/>
                <a:gd name="T88" fmla="*/ 268 w 1108"/>
                <a:gd name="T89" fmla="*/ 377 h 1016"/>
                <a:gd name="T90" fmla="*/ 249 w 1108"/>
                <a:gd name="T91" fmla="*/ 338 h 1016"/>
                <a:gd name="T92" fmla="*/ 234 w 1108"/>
                <a:gd name="T93" fmla="*/ 298 h 1016"/>
                <a:gd name="T94" fmla="*/ 217 w 1108"/>
                <a:gd name="T95" fmla="*/ 267 h 1016"/>
                <a:gd name="T96" fmla="*/ 202 w 1108"/>
                <a:gd name="T97" fmla="*/ 257 h 1016"/>
                <a:gd name="T98" fmla="*/ 182 w 1108"/>
                <a:gd name="T99" fmla="*/ 249 h 1016"/>
                <a:gd name="T100" fmla="*/ 156 w 1108"/>
                <a:gd name="T101" fmla="*/ 239 h 1016"/>
                <a:gd name="T102" fmla="*/ 125 w 1108"/>
                <a:gd name="T103" fmla="*/ 227 h 1016"/>
                <a:gd name="T104" fmla="*/ 95 w 1108"/>
                <a:gd name="T105" fmla="*/ 215 h 1016"/>
                <a:gd name="T106" fmla="*/ 67 w 1108"/>
                <a:gd name="T107" fmla="*/ 204 h 1016"/>
                <a:gd name="T108" fmla="*/ 45 w 1108"/>
                <a:gd name="T109" fmla="*/ 196 h 1016"/>
                <a:gd name="T110" fmla="*/ 33 w 1108"/>
                <a:gd name="T111" fmla="*/ 191 h 10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08"/>
                <a:gd name="T169" fmla="*/ 0 h 1016"/>
                <a:gd name="T170" fmla="*/ 1108 w 1108"/>
                <a:gd name="T171" fmla="*/ 1016 h 10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08" h="1016">
                  <a:moveTo>
                    <a:pt x="73" y="441"/>
                  </a:moveTo>
                  <a:lnTo>
                    <a:pt x="73" y="441"/>
                  </a:lnTo>
                  <a:lnTo>
                    <a:pt x="70" y="438"/>
                  </a:lnTo>
                  <a:lnTo>
                    <a:pt x="63" y="431"/>
                  </a:lnTo>
                  <a:lnTo>
                    <a:pt x="50" y="418"/>
                  </a:lnTo>
                  <a:lnTo>
                    <a:pt x="38" y="409"/>
                  </a:lnTo>
                  <a:lnTo>
                    <a:pt x="31" y="405"/>
                  </a:lnTo>
                  <a:lnTo>
                    <a:pt x="28" y="397"/>
                  </a:lnTo>
                  <a:lnTo>
                    <a:pt x="20" y="370"/>
                  </a:lnTo>
                  <a:lnTo>
                    <a:pt x="10" y="333"/>
                  </a:lnTo>
                  <a:lnTo>
                    <a:pt x="4" y="308"/>
                  </a:lnTo>
                  <a:lnTo>
                    <a:pt x="0" y="294"/>
                  </a:lnTo>
                  <a:lnTo>
                    <a:pt x="0" y="289"/>
                  </a:lnTo>
                  <a:lnTo>
                    <a:pt x="4" y="287"/>
                  </a:lnTo>
                  <a:lnTo>
                    <a:pt x="12" y="281"/>
                  </a:lnTo>
                  <a:lnTo>
                    <a:pt x="23" y="273"/>
                  </a:lnTo>
                  <a:lnTo>
                    <a:pt x="39" y="262"/>
                  </a:lnTo>
                  <a:lnTo>
                    <a:pt x="57" y="249"/>
                  </a:lnTo>
                  <a:lnTo>
                    <a:pt x="78" y="234"/>
                  </a:lnTo>
                  <a:lnTo>
                    <a:pt x="99" y="218"/>
                  </a:lnTo>
                  <a:lnTo>
                    <a:pt x="120" y="204"/>
                  </a:lnTo>
                  <a:lnTo>
                    <a:pt x="134" y="194"/>
                  </a:lnTo>
                  <a:lnTo>
                    <a:pt x="152" y="179"/>
                  </a:lnTo>
                  <a:lnTo>
                    <a:pt x="178" y="162"/>
                  </a:lnTo>
                  <a:lnTo>
                    <a:pt x="207" y="142"/>
                  </a:lnTo>
                  <a:lnTo>
                    <a:pt x="243" y="121"/>
                  </a:lnTo>
                  <a:lnTo>
                    <a:pt x="281" y="99"/>
                  </a:lnTo>
                  <a:lnTo>
                    <a:pt x="325" y="76"/>
                  </a:lnTo>
                  <a:lnTo>
                    <a:pt x="373" y="55"/>
                  </a:lnTo>
                  <a:lnTo>
                    <a:pt x="425" y="37"/>
                  </a:lnTo>
                  <a:lnTo>
                    <a:pt x="482" y="21"/>
                  </a:lnTo>
                  <a:lnTo>
                    <a:pt x="541" y="10"/>
                  </a:lnTo>
                  <a:lnTo>
                    <a:pt x="604" y="2"/>
                  </a:lnTo>
                  <a:lnTo>
                    <a:pt x="670" y="0"/>
                  </a:lnTo>
                  <a:lnTo>
                    <a:pt x="738" y="5"/>
                  </a:lnTo>
                  <a:lnTo>
                    <a:pt x="811" y="16"/>
                  </a:lnTo>
                  <a:lnTo>
                    <a:pt x="885" y="37"/>
                  </a:lnTo>
                  <a:lnTo>
                    <a:pt x="895" y="42"/>
                  </a:lnTo>
                  <a:lnTo>
                    <a:pt x="922" y="57"/>
                  </a:lnTo>
                  <a:lnTo>
                    <a:pt x="961" y="84"/>
                  </a:lnTo>
                  <a:lnTo>
                    <a:pt x="1003" y="121"/>
                  </a:lnTo>
                  <a:lnTo>
                    <a:pt x="1045" y="173"/>
                  </a:lnTo>
                  <a:lnTo>
                    <a:pt x="1081" y="237"/>
                  </a:lnTo>
                  <a:lnTo>
                    <a:pt x="1103" y="317"/>
                  </a:lnTo>
                  <a:lnTo>
                    <a:pt x="1108" y="410"/>
                  </a:lnTo>
                  <a:lnTo>
                    <a:pt x="1098" y="544"/>
                  </a:lnTo>
                  <a:lnTo>
                    <a:pt x="1090" y="646"/>
                  </a:lnTo>
                  <a:lnTo>
                    <a:pt x="1081" y="719"/>
                  </a:lnTo>
                  <a:lnTo>
                    <a:pt x="1069" y="762"/>
                  </a:lnTo>
                  <a:lnTo>
                    <a:pt x="1064" y="791"/>
                  </a:lnTo>
                  <a:lnTo>
                    <a:pt x="1066" y="819"/>
                  </a:lnTo>
                  <a:lnTo>
                    <a:pt x="1069" y="841"/>
                  </a:lnTo>
                  <a:lnTo>
                    <a:pt x="1069" y="862"/>
                  </a:lnTo>
                  <a:lnTo>
                    <a:pt x="1063" y="882"/>
                  </a:lnTo>
                  <a:lnTo>
                    <a:pt x="1051" y="899"/>
                  </a:lnTo>
                  <a:lnTo>
                    <a:pt x="1040" y="914"/>
                  </a:lnTo>
                  <a:lnTo>
                    <a:pt x="1035" y="919"/>
                  </a:lnTo>
                  <a:lnTo>
                    <a:pt x="1032" y="922"/>
                  </a:lnTo>
                  <a:lnTo>
                    <a:pt x="1024" y="933"/>
                  </a:lnTo>
                  <a:lnTo>
                    <a:pt x="1011" y="948"/>
                  </a:lnTo>
                  <a:lnTo>
                    <a:pt x="997" y="966"/>
                  </a:lnTo>
                  <a:lnTo>
                    <a:pt x="980" y="983"/>
                  </a:lnTo>
                  <a:lnTo>
                    <a:pt x="966" y="998"/>
                  </a:lnTo>
                  <a:lnTo>
                    <a:pt x="955" y="1011"/>
                  </a:lnTo>
                  <a:lnTo>
                    <a:pt x="948" y="1016"/>
                  </a:lnTo>
                  <a:lnTo>
                    <a:pt x="938" y="1008"/>
                  </a:lnTo>
                  <a:lnTo>
                    <a:pt x="930" y="987"/>
                  </a:lnTo>
                  <a:lnTo>
                    <a:pt x="924" y="966"/>
                  </a:lnTo>
                  <a:lnTo>
                    <a:pt x="921" y="956"/>
                  </a:lnTo>
                  <a:lnTo>
                    <a:pt x="922" y="946"/>
                  </a:lnTo>
                  <a:lnTo>
                    <a:pt x="921" y="922"/>
                  </a:lnTo>
                  <a:lnTo>
                    <a:pt x="914" y="899"/>
                  </a:lnTo>
                  <a:lnTo>
                    <a:pt x="896" y="890"/>
                  </a:lnTo>
                  <a:lnTo>
                    <a:pt x="882" y="891"/>
                  </a:lnTo>
                  <a:lnTo>
                    <a:pt x="864" y="895"/>
                  </a:lnTo>
                  <a:lnTo>
                    <a:pt x="846" y="901"/>
                  </a:lnTo>
                  <a:lnTo>
                    <a:pt x="827" y="906"/>
                  </a:lnTo>
                  <a:lnTo>
                    <a:pt x="809" y="912"/>
                  </a:lnTo>
                  <a:lnTo>
                    <a:pt x="792" y="919"/>
                  </a:lnTo>
                  <a:lnTo>
                    <a:pt x="777" y="922"/>
                  </a:lnTo>
                  <a:lnTo>
                    <a:pt x="766" y="924"/>
                  </a:lnTo>
                  <a:lnTo>
                    <a:pt x="756" y="925"/>
                  </a:lnTo>
                  <a:lnTo>
                    <a:pt x="746" y="932"/>
                  </a:lnTo>
                  <a:lnTo>
                    <a:pt x="737" y="936"/>
                  </a:lnTo>
                  <a:lnTo>
                    <a:pt x="725" y="941"/>
                  </a:lnTo>
                  <a:lnTo>
                    <a:pt x="711" y="943"/>
                  </a:lnTo>
                  <a:lnTo>
                    <a:pt x="695" y="940"/>
                  </a:lnTo>
                  <a:lnTo>
                    <a:pt x="674" y="928"/>
                  </a:lnTo>
                  <a:lnTo>
                    <a:pt x="648" y="907"/>
                  </a:lnTo>
                  <a:lnTo>
                    <a:pt x="622" y="875"/>
                  </a:lnTo>
                  <a:lnTo>
                    <a:pt x="599" y="833"/>
                  </a:lnTo>
                  <a:lnTo>
                    <a:pt x="578" y="785"/>
                  </a:lnTo>
                  <a:lnTo>
                    <a:pt x="561" y="736"/>
                  </a:lnTo>
                  <a:lnTo>
                    <a:pt x="543" y="691"/>
                  </a:lnTo>
                  <a:lnTo>
                    <a:pt x="524" y="651"/>
                  </a:lnTo>
                  <a:lnTo>
                    <a:pt x="504" y="620"/>
                  </a:lnTo>
                  <a:lnTo>
                    <a:pt x="483" y="602"/>
                  </a:lnTo>
                  <a:lnTo>
                    <a:pt x="469" y="596"/>
                  </a:lnTo>
                  <a:lnTo>
                    <a:pt x="448" y="588"/>
                  </a:lnTo>
                  <a:lnTo>
                    <a:pt x="423" y="578"/>
                  </a:lnTo>
                  <a:lnTo>
                    <a:pt x="394" y="567"/>
                  </a:lnTo>
                  <a:lnTo>
                    <a:pt x="362" y="554"/>
                  </a:lnTo>
                  <a:lnTo>
                    <a:pt x="327" y="541"/>
                  </a:lnTo>
                  <a:lnTo>
                    <a:pt x="291" y="526"/>
                  </a:lnTo>
                  <a:lnTo>
                    <a:pt x="255" y="512"/>
                  </a:lnTo>
                  <a:lnTo>
                    <a:pt x="220" y="499"/>
                  </a:lnTo>
                  <a:lnTo>
                    <a:pt x="188" y="486"/>
                  </a:lnTo>
                  <a:lnTo>
                    <a:pt x="155" y="473"/>
                  </a:lnTo>
                  <a:lnTo>
                    <a:pt x="128" y="463"/>
                  </a:lnTo>
                  <a:lnTo>
                    <a:pt x="105" y="454"/>
                  </a:lnTo>
                  <a:lnTo>
                    <a:pt x="88" y="447"/>
                  </a:lnTo>
                  <a:lnTo>
                    <a:pt x="76" y="442"/>
                  </a:lnTo>
                  <a:lnTo>
                    <a:pt x="73" y="441"/>
                  </a:lnTo>
                  <a:close/>
                </a:path>
              </a:pathLst>
            </a:custGeom>
            <a:solidFill>
              <a:srgbClr val="380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14"/>
            <p:cNvSpPr>
              <a:spLocks/>
            </p:cNvSpPr>
            <p:nvPr/>
          </p:nvSpPr>
          <p:spPr bwMode="auto">
            <a:xfrm flipH="1">
              <a:off x="588" y="1244"/>
              <a:ext cx="389" cy="406"/>
            </a:xfrm>
            <a:custGeom>
              <a:avLst/>
              <a:gdLst>
                <a:gd name="T0" fmla="*/ 26 w 900"/>
                <a:gd name="T1" fmla="*/ 10 h 943"/>
                <a:gd name="T2" fmla="*/ 16 w 900"/>
                <a:gd name="T3" fmla="*/ 50 h 943"/>
                <a:gd name="T4" fmla="*/ 4 w 900"/>
                <a:gd name="T5" fmla="*/ 93 h 943"/>
                <a:gd name="T6" fmla="*/ 5 w 900"/>
                <a:gd name="T7" fmla="*/ 109 h 943"/>
                <a:gd name="T8" fmla="*/ 22 w 900"/>
                <a:gd name="T9" fmla="*/ 127 h 943"/>
                <a:gd name="T10" fmla="*/ 33 w 900"/>
                <a:gd name="T11" fmla="*/ 148 h 943"/>
                <a:gd name="T12" fmla="*/ 24 w 900"/>
                <a:gd name="T13" fmla="*/ 209 h 943"/>
                <a:gd name="T14" fmla="*/ 18 w 900"/>
                <a:gd name="T15" fmla="*/ 227 h 943"/>
                <a:gd name="T16" fmla="*/ 11 w 900"/>
                <a:gd name="T17" fmla="*/ 258 h 943"/>
                <a:gd name="T18" fmla="*/ 22 w 900"/>
                <a:gd name="T19" fmla="*/ 276 h 943"/>
                <a:gd name="T20" fmla="*/ 38 w 900"/>
                <a:gd name="T21" fmla="*/ 285 h 943"/>
                <a:gd name="T22" fmla="*/ 38 w 900"/>
                <a:gd name="T23" fmla="*/ 310 h 943"/>
                <a:gd name="T24" fmla="*/ 51 w 900"/>
                <a:gd name="T25" fmla="*/ 319 h 943"/>
                <a:gd name="T26" fmla="*/ 49 w 900"/>
                <a:gd name="T27" fmla="*/ 334 h 943"/>
                <a:gd name="T28" fmla="*/ 64 w 900"/>
                <a:gd name="T29" fmla="*/ 347 h 943"/>
                <a:gd name="T30" fmla="*/ 67 w 900"/>
                <a:gd name="T31" fmla="*/ 351 h 943"/>
                <a:gd name="T32" fmla="*/ 72 w 900"/>
                <a:gd name="T33" fmla="*/ 380 h 943"/>
                <a:gd name="T34" fmla="*/ 74 w 900"/>
                <a:gd name="T35" fmla="*/ 390 h 943"/>
                <a:gd name="T36" fmla="*/ 85 w 900"/>
                <a:gd name="T37" fmla="*/ 399 h 943"/>
                <a:gd name="T38" fmla="*/ 110 w 900"/>
                <a:gd name="T39" fmla="*/ 406 h 943"/>
                <a:gd name="T40" fmla="*/ 137 w 900"/>
                <a:gd name="T41" fmla="*/ 405 h 943"/>
                <a:gd name="T42" fmla="*/ 154 w 900"/>
                <a:gd name="T43" fmla="*/ 401 h 943"/>
                <a:gd name="T44" fmla="*/ 241 w 900"/>
                <a:gd name="T45" fmla="*/ 371 h 943"/>
                <a:gd name="T46" fmla="*/ 276 w 900"/>
                <a:gd name="T47" fmla="*/ 353 h 943"/>
                <a:gd name="T48" fmla="*/ 312 w 900"/>
                <a:gd name="T49" fmla="*/ 326 h 943"/>
                <a:gd name="T50" fmla="*/ 321 w 900"/>
                <a:gd name="T51" fmla="*/ 275 h 943"/>
                <a:gd name="T52" fmla="*/ 325 w 900"/>
                <a:gd name="T53" fmla="*/ 243 h 943"/>
                <a:gd name="T54" fmla="*/ 346 w 900"/>
                <a:gd name="T55" fmla="*/ 241 h 943"/>
                <a:gd name="T56" fmla="*/ 373 w 900"/>
                <a:gd name="T57" fmla="*/ 221 h 943"/>
                <a:gd name="T58" fmla="*/ 389 w 900"/>
                <a:gd name="T59" fmla="*/ 175 h 943"/>
                <a:gd name="T60" fmla="*/ 384 w 900"/>
                <a:gd name="T61" fmla="*/ 130 h 943"/>
                <a:gd name="T62" fmla="*/ 367 w 900"/>
                <a:gd name="T63" fmla="*/ 108 h 943"/>
                <a:gd name="T64" fmla="*/ 344 w 900"/>
                <a:gd name="T65" fmla="*/ 111 h 943"/>
                <a:gd name="T66" fmla="*/ 323 w 900"/>
                <a:gd name="T67" fmla="*/ 120 h 943"/>
                <a:gd name="T68" fmla="*/ 313 w 900"/>
                <a:gd name="T69" fmla="*/ 139 h 943"/>
                <a:gd name="T70" fmla="*/ 309 w 900"/>
                <a:gd name="T71" fmla="*/ 155 h 943"/>
                <a:gd name="T72" fmla="*/ 266 w 900"/>
                <a:gd name="T73" fmla="*/ 173 h 943"/>
                <a:gd name="T74" fmla="*/ 258 w 900"/>
                <a:gd name="T75" fmla="*/ 160 h 943"/>
                <a:gd name="T76" fmla="*/ 244 w 900"/>
                <a:gd name="T77" fmla="*/ 127 h 943"/>
                <a:gd name="T78" fmla="*/ 234 w 900"/>
                <a:gd name="T79" fmla="*/ 87 h 943"/>
                <a:gd name="T80" fmla="*/ 228 w 900"/>
                <a:gd name="T81" fmla="*/ 63 h 943"/>
                <a:gd name="T82" fmla="*/ 217 w 900"/>
                <a:gd name="T83" fmla="*/ 50 h 943"/>
                <a:gd name="T84" fmla="*/ 201 w 900"/>
                <a:gd name="T85" fmla="*/ 37 h 943"/>
                <a:gd name="T86" fmla="*/ 188 w 900"/>
                <a:gd name="T87" fmla="*/ 34 h 943"/>
                <a:gd name="T88" fmla="*/ 163 w 900"/>
                <a:gd name="T89" fmla="*/ 40 h 943"/>
                <a:gd name="T90" fmla="*/ 137 w 900"/>
                <a:gd name="T91" fmla="*/ 43 h 943"/>
                <a:gd name="T92" fmla="*/ 117 w 900"/>
                <a:gd name="T93" fmla="*/ 34 h 943"/>
                <a:gd name="T94" fmla="*/ 86 w 900"/>
                <a:gd name="T95" fmla="*/ 16 h 943"/>
                <a:gd name="T96" fmla="*/ 60 w 900"/>
                <a:gd name="T97" fmla="*/ 3 h 943"/>
                <a:gd name="T98" fmla="*/ 39 w 900"/>
                <a:gd name="T99" fmla="*/ 0 h 9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0"/>
                <a:gd name="T151" fmla="*/ 0 h 943"/>
                <a:gd name="T152" fmla="*/ 900 w 900"/>
                <a:gd name="T153" fmla="*/ 943 h 9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0" h="943">
                  <a:moveTo>
                    <a:pt x="76" y="2"/>
                  </a:moveTo>
                  <a:lnTo>
                    <a:pt x="71" y="8"/>
                  </a:lnTo>
                  <a:lnTo>
                    <a:pt x="60" y="23"/>
                  </a:lnTo>
                  <a:lnTo>
                    <a:pt x="47" y="47"/>
                  </a:lnTo>
                  <a:lnTo>
                    <a:pt x="42" y="76"/>
                  </a:lnTo>
                  <a:lnTo>
                    <a:pt x="38" y="117"/>
                  </a:lnTo>
                  <a:lnTo>
                    <a:pt x="26" y="162"/>
                  </a:lnTo>
                  <a:lnTo>
                    <a:pt x="15" y="201"/>
                  </a:lnTo>
                  <a:lnTo>
                    <a:pt x="10" y="217"/>
                  </a:lnTo>
                  <a:lnTo>
                    <a:pt x="0" y="242"/>
                  </a:lnTo>
                  <a:lnTo>
                    <a:pt x="4" y="246"/>
                  </a:lnTo>
                  <a:lnTo>
                    <a:pt x="12" y="254"/>
                  </a:lnTo>
                  <a:lnTo>
                    <a:pt x="25" y="265"/>
                  </a:lnTo>
                  <a:lnTo>
                    <a:pt x="39" y="280"/>
                  </a:lnTo>
                  <a:lnTo>
                    <a:pt x="52" y="296"/>
                  </a:lnTo>
                  <a:lnTo>
                    <a:pt x="65" y="312"/>
                  </a:lnTo>
                  <a:lnTo>
                    <a:pt x="73" y="328"/>
                  </a:lnTo>
                  <a:lnTo>
                    <a:pt x="76" y="343"/>
                  </a:lnTo>
                  <a:lnTo>
                    <a:pt x="73" y="381"/>
                  </a:lnTo>
                  <a:lnTo>
                    <a:pt x="63" y="436"/>
                  </a:lnTo>
                  <a:lnTo>
                    <a:pt x="55" y="486"/>
                  </a:lnTo>
                  <a:lnTo>
                    <a:pt x="50" y="507"/>
                  </a:lnTo>
                  <a:lnTo>
                    <a:pt x="47" y="514"/>
                  </a:lnTo>
                  <a:lnTo>
                    <a:pt x="41" y="528"/>
                  </a:lnTo>
                  <a:lnTo>
                    <a:pt x="33" y="551"/>
                  </a:lnTo>
                  <a:lnTo>
                    <a:pt x="26" y="575"/>
                  </a:lnTo>
                  <a:lnTo>
                    <a:pt x="26" y="599"/>
                  </a:lnTo>
                  <a:lnTo>
                    <a:pt x="36" y="620"/>
                  </a:lnTo>
                  <a:lnTo>
                    <a:pt x="46" y="635"/>
                  </a:lnTo>
                  <a:lnTo>
                    <a:pt x="50" y="641"/>
                  </a:lnTo>
                  <a:lnTo>
                    <a:pt x="84" y="641"/>
                  </a:lnTo>
                  <a:lnTo>
                    <a:pt x="86" y="648"/>
                  </a:lnTo>
                  <a:lnTo>
                    <a:pt x="89" y="662"/>
                  </a:lnTo>
                  <a:lnTo>
                    <a:pt x="91" y="683"/>
                  </a:lnTo>
                  <a:lnTo>
                    <a:pt x="88" y="703"/>
                  </a:lnTo>
                  <a:lnTo>
                    <a:pt x="89" y="719"/>
                  </a:lnTo>
                  <a:lnTo>
                    <a:pt x="99" y="730"/>
                  </a:lnTo>
                  <a:lnTo>
                    <a:pt x="110" y="738"/>
                  </a:lnTo>
                  <a:lnTo>
                    <a:pt x="117" y="740"/>
                  </a:lnTo>
                  <a:lnTo>
                    <a:pt x="115" y="745"/>
                  </a:lnTo>
                  <a:lnTo>
                    <a:pt x="112" y="759"/>
                  </a:lnTo>
                  <a:lnTo>
                    <a:pt x="113" y="775"/>
                  </a:lnTo>
                  <a:lnTo>
                    <a:pt x="126" y="790"/>
                  </a:lnTo>
                  <a:lnTo>
                    <a:pt x="141" y="799"/>
                  </a:lnTo>
                  <a:lnTo>
                    <a:pt x="147" y="806"/>
                  </a:lnTo>
                  <a:lnTo>
                    <a:pt x="151" y="808"/>
                  </a:lnTo>
                  <a:lnTo>
                    <a:pt x="154" y="816"/>
                  </a:lnTo>
                  <a:lnTo>
                    <a:pt x="159" y="835"/>
                  </a:lnTo>
                  <a:lnTo>
                    <a:pt x="163" y="859"/>
                  </a:lnTo>
                  <a:lnTo>
                    <a:pt x="167" y="882"/>
                  </a:lnTo>
                  <a:lnTo>
                    <a:pt x="167" y="890"/>
                  </a:lnTo>
                  <a:lnTo>
                    <a:pt x="168" y="900"/>
                  </a:lnTo>
                  <a:lnTo>
                    <a:pt x="172" y="906"/>
                  </a:lnTo>
                  <a:lnTo>
                    <a:pt x="178" y="914"/>
                  </a:lnTo>
                  <a:lnTo>
                    <a:pt x="186" y="921"/>
                  </a:lnTo>
                  <a:lnTo>
                    <a:pt x="197" y="927"/>
                  </a:lnTo>
                  <a:lnTo>
                    <a:pt x="214" y="933"/>
                  </a:lnTo>
                  <a:lnTo>
                    <a:pt x="233" y="938"/>
                  </a:lnTo>
                  <a:lnTo>
                    <a:pt x="255" y="943"/>
                  </a:lnTo>
                  <a:lnTo>
                    <a:pt x="276" y="943"/>
                  </a:lnTo>
                  <a:lnTo>
                    <a:pt x="299" y="943"/>
                  </a:lnTo>
                  <a:lnTo>
                    <a:pt x="318" y="940"/>
                  </a:lnTo>
                  <a:lnTo>
                    <a:pt x="335" y="937"/>
                  </a:lnTo>
                  <a:lnTo>
                    <a:pt x="348" y="933"/>
                  </a:lnTo>
                  <a:lnTo>
                    <a:pt x="356" y="932"/>
                  </a:lnTo>
                  <a:lnTo>
                    <a:pt x="359" y="930"/>
                  </a:lnTo>
                  <a:lnTo>
                    <a:pt x="549" y="866"/>
                  </a:lnTo>
                  <a:lnTo>
                    <a:pt x="557" y="862"/>
                  </a:lnTo>
                  <a:lnTo>
                    <a:pt x="577" y="851"/>
                  </a:lnTo>
                  <a:lnTo>
                    <a:pt x="604" y="837"/>
                  </a:lnTo>
                  <a:lnTo>
                    <a:pt x="638" y="819"/>
                  </a:lnTo>
                  <a:lnTo>
                    <a:pt x="670" y="798"/>
                  </a:lnTo>
                  <a:lnTo>
                    <a:pt x="699" y="777"/>
                  </a:lnTo>
                  <a:lnTo>
                    <a:pt x="722" y="757"/>
                  </a:lnTo>
                  <a:lnTo>
                    <a:pt x="732" y="740"/>
                  </a:lnTo>
                  <a:lnTo>
                    <a:pt x="738" y="696"/>
                  </a:lnTo>
                  <a:lnTo>
                    <a:pt x="743" y="638"/>
                  </a:lnTo>
                  <a:lnTo>
                    <a:pt x="746" y="586"/>
                  </a:lnTo>
                  <a:lnTo>
                    <a:pt x="748" y="565"/>
                  </a:lnTo>
                  <a:lnTo>
                    <a:pt x="753" y="565"/>
                  </a:lnTo>
                  <a:lnTo>
                    <a:pt x="762" y="565"/>
                  </a:lnTo>
                  <a:lnTo>
                    <a:pt x="779" y="564"/>
                  </a:lnTo>
                  <a:lnTo>
                    <a:pt x="800" y="559"/>
                  </a:lnTo>
                  <a:lnTo>
                    <a:pt x="821" y="549"/>
                  </a:lnTo>
                  <a:lnTo>
                    <a:pt x="843" y="535"/>
                  </a:lnTo>
                  <a:lnTo>
                    <a:pt x="864" y="514"/>
                  </a:lnTo>
                  <a:lnTo>
                    <a:pt x="882" y="483"/>
                  </a:lnTo>
                  <a:lnTo>
                    <a:pt x="893" y="446"/>
                  </a:lnTo>
                  <a:lnTo>
                    <a:pt x="900" y="407"/>
                  </a:lnTo>
                  <a:lnTo>
                    <a:pt x="900" y="368"/>
                  </a:lnTo>
                  <a:lnTo>
                    <a:pt x="896" y="333"/>
                  </a:lnTo>
                  <a:lnTo>
                    <a:pt x="888" y="301"/>
                  </a:lnTo>
                  <a:lnTo>
                    <a:pt x="877" y="273"/>
                  </a:lnTo>
                  <a:lnTo>
                    <a:pt x="863" y="257"/>
                  </a:lnTo>
                  <a:lnTo>
                    <a:pt x="848" y="251"/>
                  </a:lnTo>
                  <a:lnTo>
                    <a:pt x="832" y="251"/>
                  </a:lnTo>
                  <a:lnTo>
                    <a:pt x="813" y="254"/>
                  </a:lnTo>
                  <a:lnTo>
                    <a:pt x="795" y="257"/>
                  </a:lnTo>
                  <a:lnTo>
                    <a:pt x="777" y="263"/>
                  </a:lnTo>
                  <a:lnTo>
                    <a:pt x="761" y="270"/>
                  </a:lnTo>
                  <a:lnTo>
                    <a:pt x="748" y="278"/>
                  </a:lnTo>
                  <a:lnTo>
                    <a:pt x="737" y="289"/>
                  </a:lnTo>
                  <a:lnTo>
                    <a:pt x="732" y="301"/>
                  </a:lnTo>
                  <a:lnTo>
                    <a:pt x="725" y="323"/>
                  </a:lnTo>
                  <a:lnTo>
                    <a:pt x="720" y="341"/>
                  </a:lnTo>
                  <a:lnTo>
                    <a:pt x="716" y="354"/>
                  </a:lnTo>
                  <a:lnTo>
                    <a:pt x="714" y="359"/>
                  </a:lnTo>
                  <a:lnTo>
                    <a:pt x="674" y="401"/>
                  </a:lnTo>
                  <a:lnTo>
                    <a:pt x="649" y="425"/>
                  </a:lnTo>
                  <a:lnTo>
                    <a:pt x="616" y="401"/>
                  </a:lnTo>
                  <a:lnTo>
                    <a:pt x="614" y="397"/>
                  </a:lnTo>
                  <a:lnTo>
                    <a:pt x="607" y="388"/>
                  </a:lnTo>
                  <a:lnTo>
                    <a:pt x="598" y="372"/>
                  </a:lnTo>
                  <a:lnTo>
                    <a:pt x="586" y="351"/>
                  </a:lnTo>
                  <a:lnTo>
                    <a:pt x="575" y="325"/>
                  </a:lnTo>
                  <a:lnTo>
                    <a:pt x="564" y="296"/>
                  </a:lnTo>
                  <a:lnTo>
                    <a:pt x="554" y="265"/>
                  </a:lnTo>
                  <a:lnTo>
                    <a:pt x="546" y="231"/>
                  </a:lnTo>
                  <a:lnTo>
                    <a:pt x="541" y="201"/>
                  </a:lnTo>
                  <a:lnTo>
                    <a:pt x="536" y="176"/>
                  </a:lnTo>
                  <a:lnTo>
                    <a:pt x="532" y="159"/>
                  </a:lnTo>
                  <a:lnTo>
                    <a:pt x="527" y="146"/>
                  </a:lnTo>
                  <a:lnTo>
                    <a:pt x="520" y="134"/>
                  </a:lnTo>
                  <a:lnTo>
                    <a:pt x="512" y="125"/>
                  </a:lnTo>
                  <a:lnTo>
                    <a:pt x="501" y="115"/>
                  </a:lnTo>
                  <a:lnTo>
                    <a:pt x="488" y="104"/>
                  </a:lnTo>
                  <a:lnTo>
                    <a:pt x="475" y="92"/>
                  </a:lnTo>
                  <a:lnTo>
                    <a:pt x="464" y="86"/>
                  </a:lnTo>
                  <a:lnTo>
                    <a:pt x="454" y="81"/>
                  </a:lnTo>
                  <a:lnTo>
                    <a:pt x="446" y="79"/>
                  </a:lnTo>
                  <a:lnTo>
                    <a:pt x="435" y="79"/>
                  </a:lnTo>
                  <a:lnTo>
                    <a:pt x="422" y="83"/>
                  </a:lnTo>
                  <a:lnTo>
                    <a:pt x="402" y="88"/>
                  </a:lnTo>
                  <a:lnTo>
                    <a:pt x="378" y="92"/>
                  </a:lnTo>
                  <a:lnTo>
                    <a:pt x="354" y="97"/>
                  </a:lnTo>
                  <a:lnTo>
                    <a:pt x="333" y="99"/>
                  </a:lnTo>
                  <a:lnTo>
                    <a:pt x="317" y="99"/>
                  </a:lnTo>
                  <a:lnTo>
                    <a:pt x="302" y="94"/>
                  </a:lnTo>
                  <a:lnTo>
                    <a:pt x="288" y="88"/>
                  </a:lnTo>
                  <a:lnTo>
                    <a:pt x="270" y="78"/>
                  </a:lnTo>
                  <a:lnTo>
                    <a:pt x="251" y="67"/>
                  </a:lnTo>
                  <a:lnTo>
                    <a:pt x="225" y="52"/>
                  </a:lnTo>
                  <a:lnTo>
                    <a:pt x="199" y="37"/>
                  </a:lnTo>
                  <a:lnTo>
                    <a:pt x="176" y="25"/>
                  </a:lnTo>
                  <a:lnTo>
                    <a:pt x="155" y="15"/>
                  </a:lnTo>
                  <a:lnTo>
                    <a:pt x="138" y="7"/>
                  </a:lnTo>
                  <a:lnTo>
                    <a:pt x="121" y="2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FFC6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15"/>
            <p:cNvSpPr>
              <a:spLocks/>
            </p:cNvSpPr>
            <p:nvPr/>
          </p:nvSpPr>
          <p:spPr bwMode="auto">
            <a:xfrm flipH="1">
              <a:off x="384" y="2188"/>
              <a:ext cx="480" cy="189"/>
            </a:xfrm>
            <a:custGeom>
              <a:avLst/>
              <a:gdLst>
                <a:gd name="T0" fmla="*/ 480 w 1112"/>
                <a:gd name="T1" fmla="*/ 121 h 438"/>
                <a:gd name="T2" fmla="*/ 0 w 1112"/>
                <a:gd name="T3" fmla="*/ 0 h 438"/>
                <a:gd name="T4" fmla="*/ 0 w 1112"/>
                <a:gd name="T5" fmla="*/ 189 h 438"/>
                <a:gd name="T6" fmla="*/ 480 w 1112"/>
                <a:gd name="T7" fmla="*/ 189 h 438"/>
                <a:gd name="T8" fmla="*/ 480 w 1112"/>
                <a:gd name="T9" fmla="*/ 121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38"/>
                <a:gd name="T17" fmla="*/ 1112 w 1112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38">
                  <a:moveTo>
                    <a:pt x="1112" y="280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112" y="438"/>
                  </a:lnTo>
                  <a:lnTo>
                    <a:pt x="1112" y="280"/>
                  </a:lnTo>
                  <a:close/>
                </a:path>
              </a:pathLst>
            </a:custGeom>
            <a:solidFill>
              <a:srgbClr val="D6C6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16"/>
            <p:cNvSpPr>
              <a:spLocks/>
            </p:cNvSpPr>
            <p:nvPr/>
          </p:nvSpPr>
          <p:spPr bwMode="auto">
            <a:xfrm flipH="1">
              <a:off x="561" y="1696"/>
              <a:ext cx="181" cy="567"/>
            </a:xfrm>
            <a:custGeom>
              <a:avLst/>
              <a:gdLst>
                <a:gd name="T0" fmla="*/ 4 w 420"/>
                <a:gd name="T1" fmla="*/ 3 h 1312"/>
                <a:gd name="T2" fmla="*/ 6 w 420"/>
                <a:gd name="T3" fmla="*/ 3 h 1312"/>
                <a:gd name="T4" fmla="*/ 9 w 420"/>
                <a:gd name="T5" fmla="*/ 3 h 1312"/>
                <a:gd name="T6" fmla="*/ 13 w 420"/>
                <a:gd name="T7" fmla="*/ 2 h 1312"/>
                <a:gd name="T8" fmla="*/ 20 w 420"/>
                <a:gd name="T9" fmla="*/ 1 h 1312"/>
                <a:gd name="T10" fmla="*/ 27 w 420"/>
                <a:gd name="T11" fmla="*/ 1 h 1312"/>
                <a:gd name="T12" fmla="*/ 34 w 420"/>
                <a:gd name="T13" fmla="*/ 0 h 1312"/>
                <a:gd name="T14" fmla="*/ 41 w 420"/>
                <a:gd name="T15" fmla="*/ 0 h 1312"/>
                <a:gd name="T16" fmla="*/ 47 w 420"/>
                <a:gd name="T17" fmla="*/ 0 h 1312"/>
                <a:gd name="T18" fmla="*/ 49 w 420"/>
                <a:gd name="T19" fmla="*/ 0 h 1312"/>
                <a:gd name="T20" fmla="*/ 52 w 420"/>
                <a:gd name="T21" fmla="*/ 2 h 1312"/>
                <a:gd name="T22" fmla="*/ 55 w 420"/>
                <a:gd name="T23" fmla="*/ 6 h 1312"/>
                <a:gd name="T24" fmla="*/ 58 w 420"/>
                <a:gd name="T25" fmla="*/ 13 h 1312"/>
                <a:gd name="T26" fmla="*/ 56 w 420"/>
                <a:gd name="T27" fmla="*/ 22 h 1312"/>
                <a:gd name="T28" fmla="*/ 51 w 420"/>
                <a:gd name="T29" fmla="*/ 38 h 1312"/>
                <a:gd name="T30" fmla="*/ 46 w 420"/>
                <a:gd name="T31" fmla="*/ 51 h 1312"/>
                <a:gd name="T32" fmla="*/ 44 w 420"/>
                <a:gd name="T33" fmla="*/ 58 h 1312"/>
                <a:gd name="T34" fmla="*/ 44 w 420"/>
                <a:gd name="T35" fmla="*/ 61 h 1312"/>
                <a:gd name="T36" fmla="*/ 46 w 420"/>
                <a:gd name="T37" fmla="*/ 71 h 1312"/>
                <a:gd name="T38" fmla="*/ 49 w 420"/>
                <a:gd name="T39" fmla="*/ 86 h 1312"/>
                <a:gd name="T40" fmla="*/ 54 w 420"/>
                <a:gd name="T41" fmla="*/ 103 h 1312"/>
                <a:gd name="T42" fmla="*/ 59 w 420"/>
                <a:gd name="T43" fmla="*/ 124 h 1312"/>
                <a:gd name="T44" fmla="*/ 66 w 420"/>
                <a:gd name="T45" fmla="*/ 146 h 1312"/>
                <a:gd name="T46" fmla="*/ 72 w 420"/>
                <a:gd name="T47" fmla="*/ 167 h 1312"/>
                <a:gd name="T48" fmla="*/ 81 w 420"/>
                <a:gd name="T49" fmla="*/ 187 h 1312"/>
                <a:gd name="T50" fmla="*/ 91 w 420"/>
                <a:gd name="T51" fmla="*/ 207 h 1312"/>
                <a:gd name="T52" fmla="*/ 101 w 420"/>
                <a:gd name="T53" fmla="*/ 226 h 1312"/>
                <a:gd name="T54" fmla="*/ 112 w 420"/>
                <a:gd name="T55" fmla="*/ 249 h 1312"/>
                <a:gd name="T56" fmla="*/ 123 w 420"/>
                <a:gd name="T57" fmla="*/ 273 h 1312"/>
                <a:gd name="T58" fmla="*/ 134 w 420"/>
                <a:gd name="T59" fmla="*/ 299 h 1312"/>
                <a:gd name="T60" fmla="*/ 145 w 420"/>
                <a:gd name="T61" fmla="*/ 326 h 1312"/>
                <a:gd name="T62" fmla="*/ 154 w 420"/>
                <a:gd name="T63" fmla="*/ 356 h 1312"/>
                <a:gd name="T64" fmla="*/ 161 w 420"/>
                <a:gd name="T65" fmla="*/ 387 h 1312"/>
                <a:gd name="T66" fmla="*/ 172 w 420"/>
                <a:gd name="T67" fmla="*/ 444 h 1312"/>
                <a:gd name="T68" fmla="*/ 178 w 420"/>
                <a:gd name="T69" fmla="*/ 486 h 1312"/>
                <a:gd name="T70" fmla="*/ 181 w 420"/>
                <a:gd name="T71" fmla="*/ 512 h 1312"/>
                <a:gd name="T72" fmla="*/ 181 w 420"/>
                <a:gd name="T73" fmla="*/ 520 h 1312"/>
                <a:gd name="T74" fmla="*/ 178 w 420"/>
                <a:gd name="T75" fmla="*/ 567 h 1312"/>
                <a:gd name="T76" fmla="*/ 98 w 420"/>
                <a:gd name="T77" fmla="*/ 547 h 1312"/>
                <a:gd name="T78" fmla="*/ 98 w 420"/>
                <a:gd name="T79" fmla="*/ 527 h 1312"/>
                <a:gd name="T80" fmla="*/ 98 w 420"/>
                <a:gd name="T81" fmla="*/ 478 h 1312"/>
                <a:gd name="T82" fmla="*/ 96 w 420"/>
                <a:gd name="T83" fmla="*/ 422 h 1312"/>
                <a:gd name="T84" fmla="*/ 91 w 420"/>
                <a:gd name="T85" fmla="*/ 376 h 1312"/>
                <a:gd name="T86" fmla="*/ 87 w 420"/>
                <a:gd name="T87" fmla="*/ 361 h 1312"/>
                <a:gd name="T88" fmla="*/ 81 w 420"/>
                <a:gd name="T89" fmla="*/ 339 h 1312"/>
                <a:gd name="T90" fmla="*/ 74 w 420"/>
                <a:gd name="T91" fmla="*/ 311 h 1312"/>
                <a:gd name="T92" fmla="*/ 66 w 420"/>
                <a:gd name="T93" fmla="*/ 280 h 1312"/>
                <a:gd name="T94" fmla="*/ 57 w 420"/>
                <a:gd name="T95" fmla="*/ 248 h 1312"/>
                <a:gd name="T96" fmla="*/ 49 w 420"/>
                <a:gd name="T97" fmla="*/ 218 h 1312"/>
                <a:gd name="T98" fmla="*/ 41 w 420"/>
                <a:gd name="T99" fmla="*/ 193 h 1312"/>
                <a:gd name="T100" fmla="*/ 35 w 420"/>
                <a:gd name="T101" fmla="*/ 174 h 1312"/>
                <a:gd name="T102" fmla="*/ 25 w 420"/>
                <a:gd name="T103" fmla="*/ 134 h 1312"/>
                <a:gd name="T104" fmla="*/ 21 w 420"/>
                <a:gd name="T105" fmla="*/ 96 h 1312"/>
                <a:gd name="T106" fmla="*/ 20 w 420"/>
                <a:gd name="T107" fmla="*/ 68 h 1312"/>
                <a:gd name="T108" fmla="*/ 21 w 420"/>
                <a:gd name="T109" fmla="*/ 58 h 1312"/>
                <a:gd name="T110" fmla="*/ 1 w 420"/>
                <a:gd name="T111" fmla="*/ 20 h 1312"/>
                <a:gd name="T112" fmla="*/ 1 w 420"/>
                <a:gd name="T113" fmla="*/ 20 h 1312"/>
                <a:gd name="T114" fmla="*/ 0 w 420"/>
                <a:gd name="T115" fmla="*/ 18 h 1312"/>
                <a:gd name="T116" fmla="*/ 1 w 420"/>
                <a:gd name="T117" fmla="*/ 13 h 1312"/>
                <a:gd name="T118" fmla="*/ 4 w 420"/>
                <a:gd name="T119" fmla="*/ 3 h 13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20"/>
                <a:gd name="T181" fmla="*/ 0 h 1312"/>
                <a:gd name="T182" fmla="*/ 420 w 420"/>
                <a:gd name="T183" fmla="*/ 1312 h 13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20" h="1312">
                  <a:moveTo>
                    <a:pt x="10" y="8"/>
                  </a:moveTo>
                  <a:lnTo>
                    <a:pt x="13" y="8"/>
                  </a:lnTo>
                  <a:lnTo>
                    <a:pt x="20" y="6"/>
                  </a:lnTo>
                  <a:lnTo>
                    <a:pt x="31" y="5"/>
                  </a:lnTo>
                  <a:lnTo>
                    <a:pt x="46" y="3"/>
                  </a:lnTo>
                  <a:lnTo>
                    <a:pt x="62" y="3"/>
                  </a:lnTo>
                  <a:lnTo>
                    <a:pt x="78" y="1"/>
                  </a:lnTo>
                  <a:lnTo>
                    <a:pt x="94" y="0"/>
                  </a:lnTo>
                  <a:lnTo>
                    <a:pt x="110" y="0"/>
                  </a:lnTo>
                  <a:lnTo>
                    <a:pt x="114" y="1"/>
                  </a:lnTo>
                  <a:lnTo>
                    <a:pt x="120" y="5"/>
                  </a:lnTo>
                  <a:lnTo>
                    <a:pt x="128" y="14"/>
                  </a:lnTo>
                  <a:lnTo>
                    <a:pt x="135" y="30"/>
                  </a:lnTo>
                  <a:lnTo>
                    <a:pt x="131" y="51"/>
                  </a:lnTo>
                  <a:lnTo>
                    <a:pt x="118" y="87"/>
                  </a:lnTo>
                  <a:lnTo>
                    <a:pt x="107" y="119"/>
                  </a:lnTo>
                  <a:lnTo>
                    <a:pt x="101" y="134"/>
                  </a:lnTo>
                  <a:lnTo>
                    <a:pt x="102" y="142"/>
                  </a:lnTo>
                  <a:lnTo>
                    <a:pt x="107" y="164"/>
                  </a:lnTo>
                  <a:lnTo>
                    <a:pt x="114" y="198"/>
                  </a:lnTo>
                  <a:lnTo>
                    <a:pt x="125" y="239"/>
                  </a:lnTo>
                  <a:lnTo>
                    <a:pt x="136" y="287"/>
                  </a:lnTo>
                  <a:lnTo>
                    <a:pt x="152" y="337"/>
                  </a:lnTo>
                  <a:lnTo>
                    <a:pt x="168" y="386"/>
                  </a:lnTo>
                  <a:lnTo>
                    <a:pt x="188" y="432"/>
                  </a:lnTo>
                  <a:lnTo>
                    <a:pt x="210" y="478"/>
                  </a:lnTo>
                  <a:lnTo>
                    <a:pt x="235" y="524"/>
                  </a:lnTo>
                  <a:lnTo>
                    <a:pt x="260" y="576"/>
                  </a:lnTo>
                  <a:lnTo>
                    <a:pt x="286" y="631"/>
                  </a:lnTo>
                  <a:lnTo>
                    <a:pt x="312" y="691"/>
                  </a:lnTo>
                  <a:lnTo>
                    <a:pt x="336" y="754"/>
                  </a:lnTo>
                  <a:lnTo>
                    <a:pt x="357" y="823"/>
                  </a:lnTo>
                  <a:lnTo>
                    <a:pt x="373" y="896"/>
                  </a:lnTo>
                  <a:lnTo>
                    <a:pt x="398" y="1028"/>
                  </a:lnTo>
                  <a:lnTo>
                    <a:pt x="412" y="1125"/>
                  </a:lnTo>
                  <a:lnTo>
                    <a:pt x="419" y="1185"/>
                  </a:lnTo>
                  <a:lnTo>
                    <a:pt x="420" y="1204"/>
                  </a:lnTo>
                  <a:lnTo>
                    <a:pt x="412" y="1312"/>
                  </a:lnTo>
                  <a:lnTo>
                    <a:pt x="227" y="1265"/>
                  </a:lnTo>
                  <a:lnTo>
                    <a:pt x="228" y="1219"/>
                  </a:lnTo>
                  <a:lnTo>
                    <a:pt x="228" y="1107"/>
                  </a:lnTo>
                  <a:lnTo>
                    <a:pt x="223" y="976"/>
                  </a:lnTo>
                  <a:lnTo>
                    <a:pt x="210" y="870"/>
                  </a:lnTo>
                  <a:lnTo>
                    <a:pt x="202" y="836"/>
                  </a:lnTo>
                  <a:lnTo>
                    <a:pt x="188" y="784"/>
                  </a:lnTo>
                  <a:lnTo>
                    <a:pt x="172" y="720"/>
                  </a:lnTo>
                  <a:lnTo>
                    <a:pt x="152" y="647"/>
                  </a:lnTo>
                  <a:lnTo>
                    <a:pt x="133" y="574"/>
                  </a:lnTo>
                  <a:lnTo>
                    <a:pt x="114" y="505"/>
                  </a:lnTo>
                  <a:lnTo>
                    <a:pt x="96" y="447"/>
                  </a:lnTo>
                  <a:lnTo>
                    <a:pt x="81" y="403"/>
                  </a:lnTo>
                  <a:lnTo>
                    <a:pt x="57" y="310"/>
                  </a:lnTo>
                  <a:lnTo>
                    <a:pt x="49" y="223"/>
                  </a:lnTo>
                  <a:lnTo>
                    <a:pt x="47" y="158"/>
                  </a:lnTo>
                  <a:lnTo>
                    <a:pt x="49" y="134"/>
                  </a:lnTo>
                  <a:lnTo>
                    <a:pt x="2" y="47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17"/>
            <p:cNvSpPr>
              <a:spLocks/>
            </p:cNvSpPr>
            <p:nvPr/>
          </p:nvSpPr>
          <p:spPr bwMode="auto">
            <a:xfrm flipH="1">
              <a:off x="894" y="1509"/>
              <a:ext cx="61" cy="16"/>
            </a:xfrm>
            <a:custGeom>
              <a:avLst/>
              <a:gdLst>
                <a:gd name="T0" fmla="*/ 0 w 143"/>
                <a:gd name="T1" fmla="*/ 11 h 38"/>
                <a:gd name="T2" fmla="*/ 1 w 143"/>
                <a:gd name="T3" fmla="*/ 11 h 38"/>
                <a:gd name="T4" fmla="*/ 2 w 143"/>
                <a:gd name="T5" fmla="*/ 9 h 38"/>
                <a:gd name="T6" fmla="*/ 4 w 143"/>
                <a:gd name="T7" fmla="*/ 8 h 38"/>
                <a:gd name="T8" fmla="*/ 6 w 143"/>
                <a:gd name="T9" fmla="*/ 6 h 38"/>
                <a:gd name="T10" fmla="*/ 10 w 143"/>
                <a:gd name="T11" fmla="*/ 5 h 38"/>
                <a:gd name="T12" fmla="*/ 13 w 143"/>
                <a:gd name="T13" fmla="*/ 4 h 38"/>
                <a:gd name="T14" fmla="*/ 17 w 143"/>
                <a:gd name="T15" fmla="*/ 2 h 38"/>
                <a:gd name="T16" fmla="*/ 21 w 143"/>
                <a:gd name="T17" fmla="*/ 2 h 38"/>
                <a:gd name="T18" fmla="*/ 26 w 143"/>
                <a:gd name="T19" fmla="*/ 2 h 38"/>
                <a:gd name="T20" fmla="*/ 30 w 143"/>
                <a:gd name="T21" fmla="*/ 2 h 38"/>
                <a:gd name="T22" fmla="*/ 33 w 143"/>
                <a:gd name="T23" fmla="*/ 1 h 38"/>
                <a:gd name="T24" fmla="*/ 38 w 143"/>
                <a:gd name="T25" fmla="*/ 1 h 38"/>
                <a:gd name="T26" fmla="*/ 41 w 143"/>
                <a:gd name="T27" fmla="*/ 1 h 38"/>
                <a:gd name="T28" fmla="*/ 44 w 143"/>
                <a:gd name="T29" fmla="*/ 1 h 38"/>
                <a:gd name="T30" fmla="*/ 48 w 143"/>
                <a:gd name="T31" fmla="*/ 1 h 38"/>
                <a:gd name="T32" fmla="*/ 52 w 143"/>
                <a:gd name="T33" fmla="*/ 0 h 38"/>
                <a:gd name="T34" fmla="*/ 57 w 143"/>
                <a:gd name="T35" fmla="*/ 1 h 38"/>
                <a:gd name="T36" fmla="*/ 60 w 143"/>
                <a:gd name="T37" fmla="*/ 2 h 38"/>
                <a:gd name="T38" fmla="*/ 61 w 143"/>
                <a:gd name="T39" fmla="*/ 4 h 38"/>
                <a:gd name="T40" fmla="*/ 61 w 143"/>
                <a:gd name="T41" fmla="*/ 4 h 38"/>
                <a:gd name="T42" fmla="*/ 59 w 143"/>
                <a:gd name="T43" fmla="*/ 6 h 38"/>
                <a:gd name="T44" fmla="*/ 54 w 143"/>
                <a:gd name="T45" fmla="*/ 10 h 38"/>
                <a:gd name="T46" fmla="*/ 48 w 143"/>
                <a:gd name="T47" fmla="*/ 14 h 38"/>
                <a:gd name="T48" fmla="*/ 43 w 143"/>
                <a:gd name="T49" fmla="*/ 16 h 38"/>
                <a:gd name="T50" fmla="*/ 39 w 143"/>
                <a:gd name="T51" fmla="*/ 15 h 38"/>
                <a:gd name="T52" fmla="*/ 34 w 143"/>
                <a:gd name="T53" fmla="*/ 14 h 38"/>
                <a:gd name="T54" fmla="*/ 26 w 143"/>
                <a:gd name="T55" fmla="*/ 14 h 38"/>
                <a:gd name="T56" fmla="*/ 20 w 143"/>
                <a:gd name="T57" fmla="*/ 13 h 38"/>
                <a:gd name="T58" fmla="*/ 12 w 143"/>
                <a:gd name="T59" fmla="*/ 12 h 38"/>
                <a:gd name="T60" fmla="*/ 6 w 143"/>
                <a:gd name="T61" fmla="*/ 11 h 38"/>
                <a:gd name="T62" fmla="*/ 2 w 143"/>
                <a:gd name="T63" fmla="*/ 11 h 38"/>
                <a:gd name="T64" fmla="*/ 0 w 143"/>
                <a:gd name="T65" fmla="*/ 11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3"/>
                <a:gd name="T100" fmla="*/ 0 h 38"/>
                <a:gd name="T101" fmla="*/ 143 w 143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3" h="38">
                  <a:moveTo>
                    <a:pt x="0" y="25"/>
                  </a:moveTo>
                  <a:lnTo>
                    <a:pt x="2" y="25"/>
                  </a:lnTo>
                  <a:lnTo>
                    <a:pt x="4" y="21"/>
                  </a:lnTo>
                  <a:lnTo>
                    <a:pt x="9" y="18"/>
                  </a:lnTo>
                  <a:lnTo>
                    <a:pt x="15" y="15"/>
                  </a:lnTo>
                  <a:lnTo>
                    <a:pt x="23" y="12"/>
                  </a:lnTo>
                  <a:lnTo>
                    <a:pt x="31" y="9"/>
                  </a:lnTo>
                  <a:lnTo>
                    <a:pt x="41" y="5"/>
                  </a:lnTo>
                  <a:lnTo>
                    <a:pt x="50" y="4"/>
                  </a:lnTo>
                  <a:lnTo>
                    <a:pt x="60" y="4"/>
                  </a:lnTo>
                  <a:lnTo>
                    <a:pt x="70" y="4"/>
                  </a:lnTo>
                  <a:lnTo>
                    <a:pt x="78" y="2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2"/>
                  </a:lnTo>
                  <a:lnTo>
                    <a:pt x="113" y="2"/>
                  </a:lnTo>
                  <a:lnTo>
                    <a:pt x="122" y="0"/>
                  </a:lnTo>
                  <a:lnTo>
                    <a:pt x="134" y="2"/>
                  </a:lnTo>
                  <a:lnTo>
                    <a:pt x="141" y="5"/>
                  </a:lnTo>
                  <a:lnTo>
                    <a:pt x="143" y="9"/>
                  </a:lnTo>
                  <a:lnTo>
                    <a:pt x="143" y="10"/>
                  </a:lnTo>
                  <a:lnTo>
                    <a:pt x="138" y="15"/>
                  </a:lnTo>
                  <a:lnTo>
                    <a:pt x="126" y="23"/>
                  </a:lnTo>
                  <a:lnTo>
                    <a:pt x="113" y="33"/>
                  </a:lnTo>
                  <a:lnTo>
                    <a:pt x="101" y="38"/>
                  </a:lnTo>
                  <a:lnTo>
                    <a:pt x="92" y="36"/>
                  </a:lnTo>
                  <a:lnTo>
                    <a:pt x="80" y="34"/>
                  </a:lnTo>
                  <a:lnTo>
                    <a:pt x="62" y="33"/>
                  </a:lnTo>
                  <a:lnTo>
                    <a:pt x="46" y="31"/>
                  </a:lnTo>
                  <a:lnTo>
                    <a:pt x="28" y="28"/>
                  </a:lnTo>
                  <a:lnTo>
                    <a:pt x="13" y="26"/>
                  </a:lnTo>
                  <a:lnTo>
                    <a:pt x="4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18"/>
            <p:cNvSpPr>
              <a:spLocks/>
            </p:cNvSpPr>
            <p:nvPr/>
          </p:nvSpPr>
          <p:spPr bwMode="auto">
            <a:xfrm flipH="1">
              <a:off x="875" y="1549"/>
              <a:ext cx="63" cy="17"/>
            </a:xfrm>
            <a:custGeom>
              <a:avLst/>
              <a:gdLst>
                <a:gd name="T0" fmla="*/ 0 w 147"/>
                <a:gd name="T1" fmla="*/ 2 h 41"/>
                <a:gd name="T2" fmla="*/ 0 w 147"/>
                <a:gd name="T3" fmla="*/ 2 h 41"/>
                <a:gd name="T4" fmla="*/ 1 w 147"/>
                <a:gd name="T5" fmla="*/ 2 h 41"/>
                <a:gd name="T6" fmla="*/ 4 w 147"/>
                <a:gd name="T7" fmla="*/ 2 h 41"/>
                <a:gd name="T8" fmla="*/ 9 w 147"/>
                <a:gd name="T9" fmla="*/ 3 h 41"/>
                <a:gd name="T10" fmla="*/ 15 w 147"/>
                <a:gd name="T11" fmla="*/ 3 h 41"/>
                <a:gd name="T12" fmla="*/ 19 w 147"/>
                <a:gd name="T13" fmla="*/ 2 h 41"/>
                <a:gd name="T14" fmla="*/ 24 w 147"/>
                <a:gd name="T15" fmla="*/ 0 h 41"/>
                <a:gd name="T16" fmla="*/ 28 w 147"/>
                <a:gd name="T17" fmla="*/ 0 h 41"/>
                <a:gd name="T18" fmla="*/ 31 w 147"/>
                <a:gd name="T19" fmla="*/ 1 h 41"/>
                <a:gd name="T20" fmla="*/ 36 w 147"/>
                <a:gd name="T21" fmla="*/ 2 h 41"/>
                <a:gd name="T22" fmla="*/ 42 w 147"/>
                <a:gd name="T23" fmla="*/ 4 h 41"/>
                <a:gd name="T24" fmla="*/ 48 w 147"/>
                <a:gd name="T25" fmla="*/ 5 h 41"/>
                <a:gd name="T26" fmla="*/ 54 w 147"/>
                <a:gd name="T27" fmla="*/ 7 h 41"/>
                <a:gd name="T28" fmla="*/ 58 w 147"/>
                <a:gd name="T29" fmla="*/ 8 h 41"/>
                <a:gd name="T30" fmla="*/ 62 w 147"/>
                <a:gd name="T31" fmla="*/ 9 h 41"/>
                <a:gd name="T32" fmla="*/ 63 w 147"/>
                <a:gd name="T33" fmla="*/ 10 h 41"/>
                <a:gd name="T34" fmla="*/ 62 w 147"/>
                <a:gd name="T35" fmla="*/ 10 h 41"/>
                <a:gd name="T36" fmla="*/ 60 w 147"/>
                <a:gd name="T37" fmla="*/ 10 h 41"/>
                <a:gd name="T38" fmla="*/ 57 w 147"/>
                <a:gd name="T39" fmla="*/ 12 h 41"/>
                <a:gd name="T40" fmla="*/ 54 w 147"/>
                <a:gd name="T41" fmla="*/ 13 h 41"/>
                <a:gd name="T42" fmla="*/ 50 w 147"/>
                <a:gd name="T43" fmla="*/ 14 h 41"/>
                <a:gd name="T44" fmla="*/ 46 w 147"/>
                <a:gd name="T45" fmla="*/ 15 h 41"/>
                <a:gd name="T46" fmla="*/ 43 w 147"/>
                <a:gd name="T47" fmla="*/ 16 h 41"/>
                <a:gd name="T48" fmla="*/ 41 w 147"/>
                <a:gd name="T49" fmla="*/ 16 h 41"/>
                <a:gd name="T50" fmla="*/ 34 w 147"/>
                <a:gd name="T51" fmla="*/ 17 h 41"/>
                <a:gd name="T52" fmla="*/ 28 w 147"/>
                <a:gd name="T53" fmla="*/ 16 h 41"/>
                <a:gd name="T54" fmla="*/ 24 w 147"/>
                <a:gd name="T55" fmla="*/ 15 h 41"/>
                <a:gd name="T56" fmla="*/ 22 w 147"/>
                <a:gd name="T57" fmla="*/ 14 h 41"/>
                <a:gd name="T58" fmla="*/ 12 w 147"/>
                <a:gd name="T59" fmla="*/ 15 h 41"/>
                <a:gd name="T60" fmla="*/ 7 w 147"/>
                <a:gd name="T61" fmla="*/ 12 h 41"/>
                <a:gd name="T62" fmla="*/ 6 w 147"/>
                <a:gd name="T63" fmla="*/ 12 h 41"/>
                <a:gd name="T64" fmla="*/ 4 w 147"/>
                <a:gd name="T65" fmla="*/ 9 h 41"/>
                <a:gd name="T66" fmla="*/ 2 w 147"/>
                <a:gd name="T67" fmla="*/ 5 h 41"/>
                <a:gd name="T68" fmla="*/ 0 w 147"/>
                <a:gd name="T69" fmla="*/ 2 h 4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7"/>
                <a:gd name="T106" fmla="*/ 0 h 41"/>
                <a:gd name="T107" fmla="*/ 147 w 147"/>
                <a:gd name="T108" fmla="*/ 41 h 4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7" h="41">
                  <a:moveTo>
                    <a:pt x="0" y="4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10" y="5"/>
                  </a:lnTo>
                  <a:lnTo>
                    <a:pt x="21" y="7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3" y="2"/>
                  </a:lnTo>
                  <a:lnTo>
                    <a:pt x="84" y="5"/>
                  </a:lnTo>
                  <a:lnTo>
                    <a:pt x="97" y="9"/>
                  </a:lnTo>
                  <a:lnTo>
                    <a:pt x="112" y="13"/>
                  </a:lnTo>
                  <a:lnTo>
                    <a:pt x="125" y="17"/>
                  </a:lnTo>
                  <a:lnTo>
                    <a:pt x="136" y="20"/>
                  </a:lnTo>
                  <a:lnTo>
                    <a:pt x="144" y="21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1" y="25"/>
                  </a:lnTo>
                  <a:lnTo>
                    <a:pt x="134" y="28"/>
                  </a:lnTo>
                  <a:lnTo>
                    <a:pt x="126" y="31"/>
                  </a:lnTo>
                  <a:lnTo>
                    <a:pt x="116" y="33"/>
                  </a:lnTo>
                  <a:lnTo>
                    <a:pt x="108" y="36"/>
                  </a:lnTo>
                  <a:lnTo>
                    <a:pt x="100" y="38"/>
                  </a:lnTo>
                  <a:lnTo>
                    <a:pt x="95" y="39"/>
                  </a:lnTo>
                  <a:lnTo>
                    <a:pt x="79" y="41"/>
                  </a:lnTo>
                  <a:lnTo>
                    <a:pt x="66" y="39"/>
                  </a:lnTo>
                  <a:lnTo>
                    <a:pt x="55" y="36"/>
                  </a:lnTo>
                  <a:lnTo>
                    <a:pt x="52" y="34"/>
                  </a:lnTo>
                  <a:lnTo>
                    <a:pt x="28" y="36"/>
                  </a:lnTo>
                  <a:lnTo>
                    <a:pt x="16" y="30"/>
                  </a:lnTo>
                  <a:lnTo>
                    <a:pt x="15" y="28"/>
                  </a:lnTo>
                  <a:lnTo>
                    <a:pt x="10" y="21"/>
                  </a:lnTo>
                  <a:lnTo>
                    <a:pt x="5" y="1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19"/>
            <p:cNvSpPr>
              <a:spLocks/>
            </p:cNvSpPr>
            <p:nvPr/>
          </p:nvSpPr>
          <p:spPr bwMode="auto">
            <a:xfrm flipH="1">
              <a:off x="800" y="1370"/>
              <a:ext cx="126" cy="60"/>
            </a:xfrm>
            <a:custGeom>
              <a:avLst/>
              <a:gdLst>
                <a:gd name="T0" fmla="*/ 4 w 292"/>
                <a:gd name="T1" fmla="*/ 10 h 138"/>
                <a:gd name="T2" fmla="*/ 17 w 292"/>
                <a:gd name="T3" fmla="*/ 8 h 138"/>
                <a:gd name="T4" fmla="*/ 35 w 292"/>
                <a:gd name="T5" fmla="*/ 4 h 138"/>
                <a:gd name="T6" fmla="*/ 50 w 292"/>
                <a:gd name="T7" fmla="*/ 1 h 138"/>
                <a:gd name="T8" fmla="*/ 57 w 292"/>
                <a:gd name="T9" fmla="*/ 0 h 138"/>
                <a:gd name="T10" fmla="*/ 64 w 292"/>
                <a:gd name="T11" fmla="*/ 0 h 138"/>
                <a:gd name="T12" fmla="*/ 72 w 292"/>
                <a:gd name="T13" fmla="*/ 0 h 138"/>
                <a:gd name="T14" fmla="*/ 79 w 292"/>
                <a:gd name="T15" fmla="*/ 0 h 138"/>
                <a:gd name="T16" fmla="*/ 86 w 292"/>
                <a:gd name="T17" fmla="*/ 3 h 138"/>
                <a:gd name="T18" fmla="*/ 96 w 292"/>
                <a:gd name="T19" fmla="*/ 7 h 138"/>
                <a:gd name="T20" fmla="*/ 110 w 292"/>
                <a:gd name="T21" fmla="*/ 14 h 138"/>
                <a:gd name="T22" fmla="*/ 122 w 292"/>
                <a:gd name="T23" fmla="*/ 21 h 138"/>
                <a:gd name="T24" fmla="*/ 126 w 292"/>
                <a:gd name="T25" fmla="*/ 25 h 138"/>
                <a:gd name="T26" fmla="*/ 124 w 292"/>
                <a:gd name="T27" fmla="*/ 28 h 138"/>
                <a:gd name="T28" fmla="*/ 116 w 292"/>
                <a:gd name="T29" fmla="*/ 27 h 138"/>
                <a:gd name="T30" fmla="*/ 105 w 292"/>
                <a:gd name="T31" fmla="*/ 23 h 138"/>
                <a:gd name="T32" fmla="*/ 94 w 292"/>
                <a:gd name="T33" fmla="*/ 19 h 138"/>
                <a:gd name="T34" fmla="*/ 85 w 292"/>
                <a:gd name="T35" fmla="*/ 15 h 138"/>
                <a:gd name="T36" fmla="*/ 79 w 292"/>
                <a:gd name="T37" fmla="*/ 14 h 138"/>
                <a:gd name="T38" fmla="*/ 72 w 292"/>
                <a:gd name="T39" fmla="*/ 14 h 138"/>
                <a:gd name="T40" fmla="*/ 63 w 292"/>
                <a:gd name="T41" fmla="*/ 14 h 138"/>
                <a:gd name="T42" fmla="*/ 53 w 292"/>
                <a:gd name="T43" fmla="*/ 15 h 138"/>
                <a:gd name="T44" fmla="*/ 39 w 292"/>
                <a:gd name="T45" fmla="*/ 17 h 138"/>
                <a:gd name="T46" fmla="*/ 34 w 292"/>
                <a:gd name="T47" fmla="*/ 18 h 138"/>
                <a:gd name="T48" fmla="*/ 34 w 292"/>
                <a:gd name="T49" fmla="*/ 20 h 138"/>
                <a:gd name="T50" fmla="*/ 39 w 292"/>
                <a:gd name="T51" fmla="*/ 27 h 138"/>
                <a:gd name="T52" fmla="*/ 47 w 292"/>
                <a:gd name="T53" fmla="*/ 31 h 138"/>
                <a:gd name="T54" fmla="*/ 60 w 292"/>
                <a:gd name="T55" fmla="*/ 33 h 138"/>
                <a:gd name="T56" fmla="*/ 77 w 292"/>
                <a:gd name="T57" fmla="*/ 36 h 138"/>
                <a:gd name="T58" fmla="*/ 93 w 292"/>
                <a:gd name="T59" fmla="*/ 38 h 138"/>
                <a:gd name="T60" fmla="*/ 110 w 292"/>
                <a:gd name="T61" fmla="*/ 45 h 138"/>
                <a:gd name="T62" fmla="*/ 104 w 292"/>
                <a:gd name="T63" fmla="*/ 48 h 138"/>
                <a:gd name="T64" fmla="*/ 90 w 292"/>
                <a:gd name="T65" fmla="*/ 55 h 138"/>
                <a:gd name="T66" fmla="*/ 70 w 292"/>
                <a:gd name="T67" fmla="*/ 60 h 138"/>
                <a:gd name="T68" fmla="*/ 47 w 292"/>
                <a:gd name="T69" fmla="*/ 58 h 138"/>
                <a:gd name="T70" fmla="*/ 45 w 292"/>
                <a:gd name="T71" fmla="*/ 54 h 138"/>
                <a:gd name="T72" fmla="*/ 37 w 292"/>
                <a:gd name="T73" fmla="*/ 46 h 138"/>
                <a:gd name="T74" fmla="*/ 28 w 292"/>
                <a:gd name="T75" fmla="*/ 37 h 138"/>
                <a:gd name="T76" fmla="*/ 23 w 292"/>
                <a:gd name="T77" fmla="*/ 32 h 138"/>
                <a:gd name="T78" fmla="*/ 16 w 292"/>
                <a:gd name="T79" fmla="*/ 29 h 138"/>
                <a:gd name="T80" fmla="*/ 7 w 292"/>
                <a:gd name="T81" fmla="*/ 26 h 138"/>
                <a:gd name="T82" fmla="*/ 0 w 292"/>
                <a:gd name="T83" fmla="*/ 20 h 138"/>
                <a:gd name="T84" fmla="*/ 2 w 292"/>
                <a:gd name="T85" fmla="*/ 11 h 1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2"/>
                <a:gd name="T130" fmla="*/ 0 h 138"/>
                <a:gd name="T131" fmla="*/ 292 w 292"/>
                <a:gd name="T132" fmla="*/ 138 h 1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2" h="138">
                  <a:moveTo>
                    <a:pt x="5" y="25"/>
                  </a:moveTo>
                  <a:lnTo>
                    <a:pt x="10" y="24"/>
                  </a:lnTo>
                  <a:lnTo>
                    <a:pt x="21" y="22"/>
                  </a:lnTo>
                  <a:lnTo>
                    <a:pt x="39" y="19"/>
                  </a:lnTo>
                  <a:lnTo>
                    <a:pt x="60" y="14"/>
                  </a:lnTo>
                  <a:lnTo>
                    <a:pt x="81" y="9"/>
                  </a:lnTo>
                  <a:lnTo>
                    <a:pt x="100" y="6"/>
                  </a:lnTo>
                  <a:lnTo>
                    <a:pt x="116" y="3"/>
                  </a:lnTo>
                  <a:lnTo>
                    <a:pt x="126" y="1"/>
                  </a:lnTo>
                  <a:lnTo>
                    <a:pt x="133" y="1"/>
                  </a:lnTo>
                  <a:lnTo>
                    <a:pt x="141" y="0"/>
                  </a:lnTo>
                  <a:lnTo>
                    <a:pt x="149" y="0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76" y="0"/>
                  </a:lnTo>
                  <a:lnTo>
                    <a:pt x="184" y="1"/>
                  </a:lnTo>
                  <a:lnTo>
                    <a:pt x="191" y="3"/>
                  </a:lnTo>
                  <a:lnTo>
                    <a:pt x="199" y="6"/>
                  </a:lnTo>
                  <a:lnTo>
                    <a:pt x="210" y="11"/>
                  </a:lnTo>
                  <a:lnTo>
                    <a:pt x="223" y="17"/>
                  </a:lnTo>
                  <a:lnTo>
                    <a:pt x="239" y="24"/>
                  </a:lnTo>
                  <a:lnTo>
                    <a:pt x="255" y="32"/>
                  </a:lnTo>
                  <a:lnTo>
                    <a:pt x="270" y="40"/>
                  </a:lnTo>
                  <a:lnTo>
                    <a:pt x="283" y="48"/>
                  </a:lnTo>
                  <a:lnTo>
                    <a:pt x="292" y="56"/>
                  </a:lnTo>
                  <a:lnTo>
                    <a:pt x="292" y="58"/>
                  </a:lnTo>
                  <a:lnTo>
                    <a:pt x="292" y="61"/>
                  </a:lnTo>
                  <a:lnTo>
                    <a:pt x="288" y="64"/>
                  </a:lnTo>
                  <a:lnTo>
                    <a:pt x="278" y="64"/>
                  </a:lnTo>
                  <a:lnTo>
                    <a:pt x="268" y="63"/>
                  </a:lnTo>
                  <a:lnTo>
                    <a:pt x="257" y="59"/>
                  </a:lnTo>
                  <a:lnTo>
                    <a:pt x="244" y="54"/>
                  </a:lnTo>
                  <a:lnTo>
                    <a:pt x="231" y="48"/>
                  </a:lnTo>
                  <a:lnTo>
                    <a:pt x="217" y="43"/>
                  </a:lnTo>
                  <a:lnTo>
                    <a:pt x="205" y="38"/>
                  </a:lnTo>
                  <a:lnTo>
                    <a:pt x="196" y="35"/>
                  </a:lnTo>
                  <a:lnTo>
                    <a:pt x="189" y="33"/>
                  </a:lnTo>
                  <a:lnTo>
                    <a:pt x="184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58" y="33"/>
                  </a:lnTo>
                  <a:lnTo>
                    <a:pt x="147" y="33"/>
                  </a:lnTo>
                  <a:lnTo>
                    <a:pt x="136" y="33"/>
                  </a:lnTo>
                  <a:lnTo>
                    <a:pt x="123" y="35"/>
                  </a:lnTo>
                  <a:lnTo>
                    <a:pt x="110" y="37"/>
                  </a:lnTo>
                  <a:lnTo>
                    <a:pt x="91" y="40"/>
                  </a:lnTo>
                  <a:lnTo>
                    <a:pt x="83" y="42"/>
                  </a:lnTo>
                  <a:lnTo>
                    <a:pt x="78" y="42"/>
                  </a:lnTo>
                  <a:lnTo>
                    <a:pt x="79" y="45"/>
                  </a:lnTo>
                  <a:lnTo>
                    <a:pt x="84" y="53"/>
                  </a:lnTo>
                  <a:lnTo>
                    <a:pt x="91" y="63"/>
                  </a:lnTo>
                  <a:lnTo>
                    <a:pt x="102" y="71"/>
                  </a:lnTo>
                  <a:lnTo>
                    <a:pt x="110" y="72"/>
                  </a:lnTo>
                  <a:lnTo>
                    <a:pt x="123" y="75"/>
                  </a:lnTo>
                  <a:lnTo>
                    <a:pt x="139" y="77"/>
                  </a:lnTo>
                  <a:lnTo>
                    <a:pt x="157" y="79"/>
                  </a:lnTo>
                  <a:lnTo>
                    <a:pt x="178" y="82"/>
                  </a:lnTo>
                  <a:lnTo>
                    <a:pt x="197" y="85"/>
                  </a:lnTo>
                  <a:lnTo>
                    <a:pt x="215" y="88"/>
                  </a:lnTo>
                  <a:lnTo>
                    <a:pt x="231" y="93"/>
                  </a:lnTo>
                  <a:lnTo>
                    <a:pt x="254" y="103"/>
                  </a:lnTo>
                  <a:lnTo>
                    <a:pt x="251" y="104"/>
                  </a:lnTo>
                  <a:lnTo>
                    <a:pt x="241" y="111"/>
                  </a:lnTo>
                  <a:lnTo>
                    <a:pt x="228" y="119"/>
                  </a:lnTo>
                  <a:lnTo>
                    <a:pt x="209" y="127"/>
                  </a:lnTo>
                  <a:lnTo>
                    <a:pt x="188" y="135"/>
                  </a:lnTo>
                  <a:lnTo>
                    <a:pt x="163" y="138"/>
                  </a:lnTo>
                  <a:lnTo>
                    <a:pt x="137" y="138"/>
                  </a:lnTo>
                  <a:lnTo>
                    <a:pt x="110" y="134"/>
                  </a:lnTo>
                  <a:lnTo>
                    <a:pt x="108" y="132"/>
                  </a:lnTo>
                  <a:lnTo>
                    <a:pt x="104" y="125"/>
                  </a:lnTo>
                  <a:lnTo>
                    <a:pt x="96" y="116"/>
                  </a:lnTo>
                  <a:lnTo>
                    <a:pt x="86" y="106"/>
                  </a:lnTo>
                  <a:lnTo>
                    <a:pt x="76" y="95"/>
                  </a:lnTo>
                  <a:lnTo>
                    <a:pt x="66" y="85"/>
                  </a:lnTo>
                  <a:lnTo>
                    <a:pt x="60" y="79"/>
                  </a:lnTo>
                  <a:lnTo>
                    <a:pt x="54" y="74"/>
                  </a:lnTo>
                  <a:lnTo>
                    <a:pt x="47" y="71"/>
                  </a:lnTo>
                  <a:lnTo>
                    <a:pt x="37" y="67"/>
                  </a:lnTo>
                  <a:lnTo>
                    <a:pt x="26" y="64"/>
                  </a:lnTo>
                  <a:lnTo>
                    <a:pt x="16" y="59"/>
                  </a:lnTo>
                  <a:lnTo>
                    <a:pt x="7" y="53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5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Setup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SSM-CM-070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883275" y="2149094"/>
            <a:ext cx="2652713" cy="3009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0" tIns="46038" rIns="0" bIns="46038" anchor="ctr" anchorCtr="1"/>
          <a:lstStyle/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Call CA222 12/5/XX 10:32 AM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Contract 112</a:t>
            </a:r>
            <a:br>
              <a:rPr lang="en-US" sz="1200" dirty="0">
                <a:latin typeface="Arial" pitchFamily="34" charset="0"/>
              </a:rPr>
            </a:br>
            <a:r>
              <a:rPr lang="en-US" sz="1200" dirty="0">
                <a:latin typeface="Arial" pitchFamily="34" charset="0"/>
              </a:rPr>
              <a:t> 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Mr. John Days called from 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Universal Boxes Inc. to report a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problem with the strapping 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machine (#22167).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</a:t>
            </a:r>
          </a:p>
          <a:p>
            <a:pPr>
              <a:buFont typeface="ZapfDingbats"/>
              <a:buNone/>
              <a:defRPr/>
            </a:pPr>
            <a:endParaRPr lang="en-US" sz="1400" dirty="0">
              <a:latin typeface="Arial" pitchFamily="34" charset="0"/>
            </a:endParaRPr>
          </a:p>
        </p:txBody>
      </p:sp>
      <p:sp>
        <p:nvSpPr>
          <p:cNvPr id="21509" name="AutoShape 13"/>
          <p:cNvSpPr>
            <a:spLocks noChangeArrowheads="1"/>
          </p:cNvSpPr>
          <p:nvPr/>
        </p:nvSpPr>
        <p:spPr bwMode="auto">
          <a:xfrm>
            <a:off x="4208463" y="3117342"/>
            <a:ext cx="1660525" cy="809625"/>
          </a:xfrm>
          <a:prstGeom prst="rightArrow">
            <a:avLst>
              <a:gd name="adj1" fmla="val 50000"/>
              <a:gd name="adj2" fmla="val 79267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grpSp>
        <p:nvGrpSpPr>
          <p:cNvPr id="21510" name="Group 17"/>
          <p:cNvGrpSpPr>
            <a:grpSpLocks/>
          </p:cNvGrpSpPr>
          <p:nvPr/>
        </p:nvGrpSpPr>
        <p:grpSpPr bwMode="auto">
          <a:xfrm>
            <a:off x="1143001" y="945642"/>
            <a:ext cx="3200400" cy="5251450"/>
            <a:chOff x="480" y="-96"/>
            <a:chExt cx="2016" cy="4280"/>
          </a:xfrm>
        </p:grpSpPr>
        <p:sp>
          <p:nvSpPr>
            <p:cNvPr id="8" name="Rectangle 2"/>
            <p:cNvSpPr>
              <a:spLocks noChangeArrowheads="1"/>
            </p:cNvSpPr>
            <p:nvPr/>
          </p:nvSpPr>
          <p:spPr bwMode="auto">
            <a:xfrm>
              <a:off x="480" y="-96"/>
              <a:ext cx="2016" cy="428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sz="2000" dirty="0">
                <a:latin typeface="+mn-lt"/>
              </a:endParaRPr>
            </a:p>
          </p:txBody>
        </p:sp>
        <p:grpSp>
          <p:nvGrpSpPr>
            <p:cNvPr id="21512" name="Group 16"/>
            <p:cNvGrpSpPr>
              <a:grpSpLocks/>
            </p:cNvGrpSpPr>
            <p:nvPr/>
          </p:nvGrpSpPr>
          <p:grpSpPr bwMode="auto">
            <a:xfrm>
              <a:off x="624" y="0"/>
              <a:ext cx="1728" cy="4127"/>
              <a:chOff x="712" y="104"/>
              <a:chExt cx="1728" cy="4127"/>
            </a:xfrm>
          </p:grpSpPr>
          <p:sp>
            <p:nvSpPr>
              <p:cNvPr id="11" name="Rectangle 4"/>
              <p:cNvSpPr>
                <a:spLocks noChangeArrowheads="1"/>
              </p:cNvSpPr>
              <p:nvPr/>
            </p:nvSpPr>
            <p:spPr bwMode="auto">
              <a:xfrm>
                <a:off x="712" y="2041"/>
                <a:ext cx="1728" cy="317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lIns="0" tIns="46038" rIns="0" bIns="46038" anchor="ctr" anchorCtr="1"/>
              <a:lstStyle/>
              <a:p>
                <a:pPr algn="ctr" eaLnBrk="0" hangingPunct="0">
                  <a:buFont typeface="ZapfDingbats"/>
                  <a:buNone/>
                  <a:defRPr/>
                </a:pPr>
                <a:r>
                  <a:rPr lang="en-US" sz="1800" b="0" dirty="0">
                    <a:latin typeface="+mn-lt"/>
                  </a:rPr>
                  <a:t>Call Codes</a:t>
                </a:r>
              </a:p>
            </p:txBody>
          </p:sp>
          <p:sp>
            <p:nvSpPr>
              <p:cNvPr id="12" name="Rectangle 6"/>
              <p:cNvSpPr>
                <a:spLocks noChangeArrowheads="1"/>
              </p:cNvSpPr>
              <p:nvPr/>
            </p:nvSpPr>
            <p:spPr bwMode="auto">
              <a:xfrm>
                <a:off x="712" y="1597"/>
                <a:ext cx="1728" cy="33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lIns="0" tIns="46038" rIns="0" bIns="46038" anchor="ctr" anchorCtr="1"/>
              <a:lstStyle/>
              <a:p>
                <a:pPr algn="ctr" eaLnBrk="0" hangingPunct="0">
                  <a:buFont typeface="ZapfDingbats"/>
                  <a:buNone/>
                  <a:defRPr/>
                </a:pPr>
                <a:r>
                  <a:rPr lang="en-US" sz="1800" b="0" dirty="0">
                    <a:latin typeface="+mn-lt"/>
                  </a:rPr>
                  <a:t>Service Codes</a:t>
                </a:r>
              </a:p>
            </p:txBody>
          </p:sp>
          <p:sp>
            <p:nvSpPr>
              <p:cNvPr id="13" name="Rectangle 7"/>
              <p:cNvSpPr>
                <a:spLocks noChangeArrowheads="1"/>
              </p:cNvSpPr>
              <p:nvPr/>
            </p:nvSpPr>
            <p:spPr bwMode="auto">
              <a:xfrm>
                <a:off x="712" y="3821"/>
                <a:ext cx="1728" cy="41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lIns="0" tIns="46038" rIns="0" bIns="46038" anchor="ctr" anchorCtr="1"/>
              <a:lstStyle/>
              <a:p>
                <a:pPr algn="ctr" eaLnBrk="0" hangingPunct="0">
                  <a:buFont typeface="ZapfDingbats"/>
                  <a:buNone/>
                  <a:defRPr/>
                </a:pPr>
                <a:r>
                  <a:rPr lang="en-US" sz="1800" b="0" dirty="0">
                    <a:latin typeface="+mn-lt"/>
                  </a:rPr>
                  <a:t>Engineers/</a:t>
                </a:r>
                <a:br>
                  <a:rPr lang="en-US" sz="1800" b="0" dirty="0">
                    <a:latin typeface="+mn-lt"/>
                  </a:rPr>
                </a:br>
                <a:r>
                  <a:rPr lang="en-US" sz="1800" b="0" dirty="0">
                    <a:latin typeface="+mn-lt"/>
                  </a:rPr>
                  <a:t>Scheduling</a:t>
                </a:r>
              </a:p>
            </p:txBody>
          </p:sp>
          <p:sp>
            <p:nvSpPr>
              <p:cNvPr id="14" name="Rectangle 8"/>
              <p:cNvSpPr>
                <a:spLocks noChangeArrowheads="1"/>
              </p:cNvSpPr>
              <p:nvPr/>
            </p:nvSpPr>
            <p:spPr bwMode="auto">
              <a:xfrm>
                <a:off x="712" y="3006"/>
                <a:ext cx="1728" cy="3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lIns="0" tIns="46038" rIns="0" bIns="46038" anchor="ctr" anchorCtr="1"/>
              <a:lstStyle/>
              <a:p>
                <a:pPr algn="ctr" eaLnBrk="0" hangingPunct="0">
                  <a:buFont typeface="ZapfDingbats"/>
                  <a:buNone/>
                  <a:defRPr/>
                </a:pPr>
                <a:r>
                  <a:rPr lang="en-US" sz="1800" b="0" dirty="0">
                    <a:latin typeface="+mn-lt"/>
                  </a:rPr>
                  <a:t>Escalations</a:t>
                </a:r>
              </a:p>
            </p:txBody>
          </p:sp>
          <p:sp>
            <p:nvSpPr>
              <p:cNvPr id="15" name="Rectangle 9"/>
              <p:cNvSpPr>
                <a:spLocks noChangeArrowheads="1"/>
              </p:cNvSpPr>
              <p:nvPr/>
            </p:nvSpPr>
            <p:spPr bwMode="auto">
              <a:xfrm>
                <a:off x="712" y="104"/>
                <a:ext cx="1728" cy="42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lIns="0" tIns="46038" rIns="0" bIns="46038" anchor="ctr" anchorCtr="1"/>
              <a:lstStyle/>
              <a:p>
                <a:pPr algn="ctr" eaLnBrk="0" hangingPunct="0">
                  <a:buFont typeface="ZapfDingbats"/>
                  <a:buNone/>
                  <a:defRPr/>
                </a:pPr>
                <a:r>
                  <a:rPr lang="en-US" sz="1800" b="0" dirty="0">
                    <a:latin typeface="+mn-lt"/>
                  </a:rPr>
                  <a:t>Contracts and</a:t>
                </a:r>
              </a:p>
              <a:p>
                <a:pPr algn="ctr" eaLnBrk="0" hangingPunct="0">
                  <a:buFont typeface="ZapfDingbats"/>
                  <a:buNone/>
                  <a:defRPr/>
                </a:pPr>
                <a:r>
                  <a:rPr lang="en-US" sz="1800" b="0" dirty="0">
                    <a:latin typeface="+mn-lt"/>
                  </a:rPr>
                  <a:t>Warranties</a:t>
                </a:r>
              </a:p>
            </p:txBody>
          </p:sp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>
                <a:off x="712" y="616"/>
                <a:ext cx="1728" cy="31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lIns="0" tIns="46038" rIns="0" bIns="46038" anchor="ctr" anchorCtr="1"/>
              <a:lstStyle/>
              <a:p>
                <a:pPr algn="ctr" eaLnBrk="0" hangingPunct="0">
                  <a:buFont typeface="ZapfDingbats"/>
                  <a:buNone/>
                  <a:defRPr/>
                </a:pPr>
                <a:r>
                  <a:rPr lang="en-US" sz="1800" b="0" dirty="0">
                    <a:latin typeface="+mn-lt"/>
                  </a:rPr>
                  <a:t>Installed Base</a:t>
                </a:r>
              </a:p>
            </p:txBody>
          </p:sp>
          <p:sp>
            <p:nvSpPr>
              <p:cNvPr id="17" name="Rectangle 11"/>
              <p:cNvSpPr>
                <a:spLocks noChangeArrowheads="1"/>
              </p:cNvSpPr>
              <p:nvPr/>
            </p:nvSpPr>
            <p:spPr bwMode="auto">
              <a:xfrm>
                <a:off x="712" y="1018"/>
                <a:ext cx="1728" cy="48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lIns="0" tIns="46038" rIns="0" bIns="46038" anchor="ctr" anchorCtr="1"/>
              <a:lstStyle/>
              <a:p>
                <a:pPr algn="ctr" eaLnBrk="0" hangingPunct="0">
                  <a:buFont typeface="ZapfDingbats"/>
                  <a:buNone/>
                  <a:defRPr/>
                </a:pPr>
                <a:r>
                  <a:rPr lang="en-US" sz="1800" b="0" dirty="0">
                    <a:latin typeface="+mn-lt"/>
                  </a:rPr>
                  <a:t>Customers and</a:t>
                </a:r>
              </a:p>
              <a:p>
                <a:pPr algn="ctr" eaLnBrk="0" hangingPunct="0">
                  <a:buFont typeface="ZapfDingbats"/>
                  <a:buNone/>
                  <a:defRPr/>
                </a:pPr>
                <a:r>
                  <a:rPr lang="en-US" sz="1800" b="0" dirty="0">
                    <a:latin typeface="+mn-lt"/>
                  </a:rPr>
                  <a:t>End Users</a:t>
                </a:r>
              </a:p>
            </p:txBody>
          </p:sp>
          <p:sp>
            <p:nvSpPr>
              <p:cNvPr id="18" name="Rectangle 12"/>
              <p:cNvSpPr>
                <a:spLocks noChangeArrowheads="1"/>
              </p:cNvSpPr>
              <p:nvPr/>
            </p:nvSpPr>
            <p:spPr bwMode="auto">
              <a:xfrm>
                <a:off x="712" y="3424"/>
                <a:ext cx="1728" cy="33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lIns="0" tIns="46038" rIns="0" bIns="46038" anchor="ctr" anchorCtr="1"/>
              <a:lstStyle/>
              <a:p>
                <a:pPr algn="ctr" eaLnBrk="0" hangingPunct="0">
                  <a:buFont typeface="ZapfDingbats"/>
                  <a:buNone/>
                  <a:defRPr/>
                </a:pPr>
                <a:r>
                  <a:rPr lang="en-US" sz="1800" b="0" dirty="0">
                    <a:latin typeface="+mn-lt"/>
                  </a:rPr>
                  <a:t>Areas</a:t>
                </a:r>
              </a:p>
            </p:txBody>
          </p:sp>
          <p:sp>
            <p:nvSpPr>
              <p:cNvPr id="19" name="Rectangle 14"/>
              <p:cNvSpPr>
                <a:spLocks noChangeArrowheads="1"/>
              </p:cNvSpPr>
              <p:nvPr/>
            </p:nvSpPr>
            <p:spPr bwMode="auto">
              <a:xfrm>
                <a:off x="712" y="2459"/>
                <a:ext cx="1728" cy="455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lIns="0" tIns="46038" rIns="0" bIns="46038" anchor="ctr" anchorCtr="1"/>
              <a:lstStyle/>
              <a:p>
                <a:pPr algn="ctr" eaLnBrk="0" hangingPunct="0">
                  <a:buFont typeface="ZapfDingbats"/>
                  <a:buNone/>
                  <a:defRPr/>
                </a:pPr>
                <a:r>
                  <a:rPr lang="en-US" sz="1800" b="0" dirty="0">
                    <a:latin typeface="+mn-lt"/>
                  </a:rPr>
                  <a:t>Service Structures/</a:t>
                </a:r>
              </a:p>
              <a:p>
                <a:pPr algn="ctr" eaLnBrk="0" hangingPunct="0">
                  <a:buFont typeface="ZapfDingbats"/>
                  <a:buNone/>
                  <a:defRPr/>
                </a:pPr>
                <a:r>
                  <a:rPr lang="en-US" sz="1800" b="0" dirty="0">
                    <a:latin typeface="+mn-lt"/>
                  </a:rPr>
                  <a:t>Routings</a:t>
                </a: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Control settings enable you to make implementation decisions:</a:t>
            </a:r>
          </a:p>
          <a:p>
            <a:pPr lvl="1"/>
            <a:r>
              <a:rPr lang="en-US" smtClean="0"/>
              <a:t>Items in Installed Base</a:t>
            </a:r>
          </a:p>
          <a:p>
            <a:pPr lvl="1"/>
            <a:r>
              <a:rPr lang="en-US" smtClean="0"/>
              <a:t>Items Must Exist</a:t>
            </a:r>
          </a:p>
          <a:p>
            <a:endParaRPr lang="en-US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Controlling Call Items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SSM-CM-080</a:t>
            </a:r>
          </a:p>
        </p:txBody>
      </p:sp>
      <p:pic>
        <p:nvPicPr>
          <p:cNvPr id="22533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6850" y="3132392"/>
            <a:ext cx="62103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90550" y="5489829"/>
            <a:ext cx="2530475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Service is provided only for items in the item master.</a:t>
            </a:r>
          </a:p>
        </p:txBody>
      </p:sp>
      <p:sp>
        <p:nvSpPr>
          <p:cNvPr id="22535" name="Rectangle 8"/>
          <p:cNvSpPr>
            <a:spLocks noChangeArrowheads="1"/>
          </p:cNvSpPr>
          <p:nvPr/>
        </p:nvSpPr>
        <p:spPr bwMode="auto">
          <a:xfrm>
            <a:off x="2190750" y="4108704"/>
            <a:ext cx="3429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22536" name="Elbow Connector 10"/>
          <p:cNvCxnSpPr>
            <a:cxnSpLocks noChangeShapeType="1"/>
            <a:stCxn id="8" idx="1"/>
            <a:endCxn id="22535" idx="1"/>
          </p:cNvCxnSpPr>
          <p:nvPr/>
        </p:nvCxnSpPr>
        <p:spPr bwMode="auto">
          <a:xfrm rot="10800000" flipH="1">
            <a:off x="590550" y="4213479"/>
            <a:ext cx="1600200" cy="1536700"/>
          </a:xfrm>
          <a:prstGeom prst="bentConnector3">
            <a:avLst>
              <a:gd name="adj1" fmla="val -14287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5581650" y="2918079"/>
            <a:ext cx="2530475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Service is provided only for items in the installed base.</a:t>
            </a:r>
          </a:p>
        </p:txBody>
      </p:sp>
      <p:sp>
        <p:nvSpPr>
          <p:cNvPr id="22538" name="Rectangle 12"/>
          <p:cNvSpPr>
            <a:spLocks noChangeArrowheads="1"/>
          </p:cNvSpPr>
          <p:nvPr/>
        </p:nvSpPr>
        <p:spPr bwMode="auto">
          <a:xfrm>
            <a:off x="2971800" y="3946779"/>
            <a:ext cx="161925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22539" name="Elbow Connector 14"/>
          <p:cNvCxnSpPr>
            <a:cxnSpLocks noChangeShapeType="1"/>
            <a:stCxn id="12" idx="3"/>
            <a:endCxn id="22538" idx="0"/>
          </p:cNvCxnSpPr>
          <p:nvPr/>
        </p:nvCxnSpPr>
        <p:spPr bwMode="auto">
          <a:xfrm flipH="1">
            <a:off x="3052763" y="3178429"/>
            <a:ext cx="5059362" cy="768350"/>
          </a:xfrm>
          <a:prstGeom prst="bentConnector4">
            <a:avLst>
              <a:gd name="adj1" fmla="val -4519"/>
              <a:gd name="adj2" fmla="val 6694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Determines coverage details for items without warranty or contract:</a:t>
            </a:r>
          </a:p>
          <a:p>
            <a:pPr lvl="1"/>
            <a:r>
              <a:rPr lang="en-US" sz="2000" dirty="0" smtClean="0"/>
              <a:t>Response time		</a:t>
            </a:r>
          </a:p>
          <a:p>
            <a:pPr lvl="1"/>
            <a:r>
              <a:rPr lang="en-US" sz="2000" dirty="0" smtClean="0"/>
              <a:t>Priority</a:t>
            </a:r>
          </a:p>
          <a:p>
            <a:pPr lvl="1"/>
            <a:r>
              <a:rPr lang="en-US" sz="2000" dirty="0" smtClean="0"/>
              <a:t>Coverage Hours</a:t>
            </a:r>
          </a:p>
          <a:p>
            <a:pPr lvl="1"/>
            <a:r>
              <a:rPr lang="en-US" sz="2000" dirty="0" smtClean="0"/>
              <a:t>Call Price Lists</a:t>
            </a:r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Default Call Service Type</a:t>
            </a:r>
            <a:endParaRPr lang="en-US" smtClean="0"/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SSM-CM-090</a:t>
            </a:r>
            <a:endParaRPr lang="en-US" smtClean="0"/>
          </a:p>
        </p:txBody>
      </p:sp>
      <p:pic>
        <p:nvPicPr>
          <p:cNvPr id="23557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3272028"/>
            <a:ext cx="653415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6852</TotalTime>
  <Words>1774</Words>
  <Application>Microsoft PowerPoint 7.0</Application>
  <PresentationFormat>On-screen Show (4:3)</PresentationFormat>
  <Paragraphs>378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39</vt:i4>
      </vt:variant>
    </vt:vector>
  </HeadingPairs>
  <TitlesOfParts>
    <vt:vector size="49" baseType="lpstr">
      <vt:lpstr>Verdana</vt:lpstr>
      <vt:lpstr>Arial</vt:lpstr>
      <vt:lpstr>Tahoma</vt:lpstr>
      <vt:lpstr>Webdings</vt:lpstr>
      <vt:lpstr>Times New Roman</vt:lpstr>
      <vt:lpstr>ZapfDingbats</vt:lpstr>
      <vt:lpstr>Courier New</vt:lpstr>
      <vt:lpstr>Custom Design</vt:lpstr>
      <vt:lpstr>1_EX06PP_template</vt:lpstr>
      <vt:lpstr>QAD 2010 Template</vt:lpstr>
      <vt:lpstr>Call Management</vt:lpstr>
      <vt:lpstr>Call Life Cycle</vt:lpstr>
      <vt:lpstr>Call Creation - Business Process</vt:lpstr>
      <vt:lpstr>Ways to Create a Call</vt:lpstr>
      <vt:lpstr>Call Maintenance</vt:lpstr>
      <vt:lpstr>Call Maintenance</vt:lpstr>
      <vt:lpstr>Call Setup</vt:lpstr>
      <vt:lpstr>Controlling Call Items</vt:lpstr>
      <vt:lpstr>Default Call Service Type</vt:lpstr>
      <vt:lpstr>Pending Calls</vt:lpstr>
      <vt:lpstr>Call Management Control</vt:lpstr>
      <vt:lpstr>Call Management</vt:lpstr>
      <vt:lpstr>Assigning Responsibility</vt:lpstr>
      <vt:lpstr>Call Management Control</vt:lpstr>
      <vt:lpstr>Kinds of Calls</vt:lpstr>
      <vt:lpstr>Kinds of Calls</vt:lpstr>
      <vt:lpstr>Default Call Definitions</vt:lpstr>
      <vt:lpstr>Call Generator Defaults Used in Call Creation</vt:lpstr>
      <vt:lpstr>Call Default Mechanics</vt:lpstr>
      <vt:lpstr>Call Default Mechanics</vt:lpstr>
      <vt:lpstr>Call Default Mechanics Additional Capabilities</vt:lpstr>
      <vt:lpstr>User Preferences</vt:lpstr>
      <vt:lpstr>Call Maintenance</vt:lpstr>
      <vt:lpstr>Call Maintenance – Multi Items</vt:lpstr>
      <vt:lpstr>Service Site Management Business Reasons</vt:lpstr>
      <vt:lpstr>Engineer Maintenance</vt:lpstr>
      <vt:lpstr>Determining a Site/Location</vt:lpstr>
      <vt:lpstr>Default Site Maintenance</vt:lpstr>
      <vt:lpstr>Determining a Site/Location</vt:lpstr>
      <vt:lpstr>Service Site Summary </vt:lpstr>
      <vt:lpstr>Call Management Control</vt:lpstr>
      <vt:lpstr>Installation Calls Setup</vt:lpstr>
      <vt:lpstr>Installation Calls Creation</vt:lpstr>
      <vt:lpstr>Installed Base Item Maintenance</vt:lpstr>
      <vt:lpstr>Call Generator</vt:lpstr>
      <vt:lpstr>Call Generator</vt:lpstr>
      <vt:lpstr>Call Generator</vt:lpstr>
      <vt:lpstr>Call Generator</vt:lpstr>
      <vt:lpstr>Call Generator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197</cp:revision>
  <dcterms:created xsi:type="dcterms:W3CDTF">2002-03-27T21:49:26Z</dcterms:created>
  <dcterms:modified xsi:type="dcterms:W3CDTF">2011-01-13T01:06:46Z</dcterms:modified>
</cp:coreProperties>
</file>