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54" r:id="rId2"/>
    <p:sldMasterId id="2147484086" r:id="rId3"/>
  </p:sldMasterIdLst>
  <p:notesMasterIdLst>
    <p:notesMasterId r:id="rId14"/>
  </p:notesMasterIdLst>
  <p:handoutMasterIdLst>
    <p:handoutMasterId r:id="rId15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7" r:id="rId11"/>
    <p:sldId id="264" r:id="rId12"/>
    <p:sldId id="266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59414F50-6633-4B17-BD57-4CC5389B39AA}" type="datetime1">
              <a:rPr lang="en-US"/>
              <a:pPr>
                <a:defRPr/>
              </a:pPr>
              <a:t>1/12/2011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436D81C-9B04-48BD-B76B-4319134568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36B5A37-D9B3-4804-9DFB-E059AA02AFBB}" type="datetime1">
              <a:rPr lang="en-US"/>
              <a:pPr>
                <a:defRPr/>
              </a:pPr>
              <a:t>1/12/2011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661B6F0C-9700-481B-8866-0852658DF1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5B055-7F41-483F-AC4F-9AF67EC3B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2A574-8266-49A8-ABA8-87E8C5A484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1CEAF-27FC-4795-9D10-F037B16C20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D307B-B3F6-4F1C-9E28-FE34DEA955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SSM-PMSched-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SSM-PMSched-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SSM-PMSched-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SSM-PMSched-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SSM-PMSched-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SSM-PMSched-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D226B-E4BF-4C22-ACB3-7F9ED5C2D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9F0E6-7C05-4A00-9737-F09E83147B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3CE21-0A41-43AE-9310-24B5358F20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B87C3-F3A0-41F1-B236-D32CE7C1F6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DBF5-C67A-4E07-8909-13C5D0B7DC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9092-7112-4485-AB88-53FC1A7BEE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F3AB8-4B99-4085-9778-CD7A2BAE6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477125" y="6648450"/>
            <a:ext cx="16668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SSM-PMSched-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  <p:sldLayoutId id="2147484078" r:id="rId5"/>
    <p:sldLayoutId id="2147484079" r:id="rId6"/>
    <p:sldLayoutId id="2147484080" r:id="rId7"/>
    <p:sldLayoutId id="2147484081" r:id="rId8"/>
    <p:sldLayoutId id="2147484082" r:id="rId9"/>
    <p:sldLayoutId id="2147484083" r:id="rId10"/>
    <p:sldLayoutId id="2147484084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b="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4101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429500" y="6648450"/>
            <a:ext cx="17145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SSM-PMSched-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SSM-PMSched-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PM Scheduling</a:t>
            </a:r>
            <a:endParaRPr lang="en-US" smtClean="0"/>
          </a:p>
        </p:txBody>
      </p:sp>
      <p:sp>
        <p:nvSpPr>
          <p:cNvPr id="10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SSM-PMSched-010</a:t>
            </a:r>
            <a:endParaRPr lang="en-US" smtClean="0"/>
          </a:p>
        </p:txBody>
      </p:sp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879475" y="4854575"/>
            <a:ext cx="75755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857250" y="4524375"/>
            <a:ext cx="0" cy="41751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2724150" y="4524375"/>
            <a:ext cx="0" cy="41751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4648200" y="4541838"/>
            <a:ext cx="0" cy="4365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6572250" y="4541838"/>
            <a:ext cx="0" cy="4000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8464550" y="4541838"/>
            <a:ext cx="0" cy="419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graphicFrame>
        <p:nvGraphicFramePr>
          <p:cNvPr id="1026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831850" y="4202113"/>
          <a:ext cx="2044700" cy="644525"/>
        </p:xfrm>
        <a:graphic>
          <a:graphicData uri="http://schemas.openxmlformats.org/presentationml/2006/ole">
            <p:oleObj spid="_x0000_s1026" name="CorelDRAW! 4.0 Graphic" r:id="rId3" imgW="2044440" imgH="663480" progId="CDraw4">
              <p:embed/>
            </p:oleObj>
          </a:graphicData>
        </a:graphic>
      </p:graphicFrame>
      <p:graphicFrame>
        <p:nvGraphicFramePr>
          <p:cNvPr id="1027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2727325" y="4202113"/>
          <a:ext cx="2044700" cy="644525"/>
        </p:xfrm>
        <a:graphic>
          <a:graphicData uri="http://schemas.openxmlformats.org/presentationml/2006/ole">
            <p:oleObj spid="_x0000_s1027" name="CorelDRAW! 4.0 Graphic" r:id="rId4" imgW="2044440" imgH="663480" progId="CDraw4">
              <p:embed/>
            </p:oleObj>
          </a:graphicData>
        </a:graphic>
      </p:graphicFrame>
      <p:graphicFrame>
        <p:nvGraphicFramePr>
          <p:cNvPr id="1028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4660900" y="4202113"/>
          <a:ext cx="2044700" cy="644525"/>
        </p:xfrm>
        <a:graphic>
          <a:graphicData uri="http://schemas.openxmlformats.org/presentationml/2006/ole">
            <p:oleObj spid="_x0000_s1028" name="CorelDRAW! 4.0 Graphic" r:id="rId5" imgW="2044440" imgH="663480" progId="CDraw4">
              <p:embed/>
            </p:oleObj>
          </a:graphicData>
        </a:graphic>
      </p:graphicFrame>
      <p:graphicFrame>
        <p:nvGraphicFramePr>
          <p:cNvPr id="1029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6565900" y="4202113"/>
          <a:ext cx="2044700" cy="644525"/>
        </p:xfrm>
        <a:graphic>
          <a:graphicData uri="http://schemas.openxmlformats.org/presentationml/2006/ole">
            <p:oleObj spid="_x0000_s1029" name="CorelDRAW! 4.0 Graphic" r:id="rId6" imgW="2044440" imgH="663480" progId="CDraw4">
              <p:embed/>
            </p:oleObj>
          </a:graphicData>
        </a:graphic>
      </p:graphicFrame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1338263" y="4279900"/>
            <a:ext cx="776287" cy="236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000">
                <a:latin typeface="+mn-lt"/>
              </a:rPr>
              <a:t>3 Months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3214688" y="4279900"/>
            <a:ext cx="776287" cy="236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000">
                <a:latin typeface="+mn-lt"/>
              </a:rPr>
              <a:t>3 Months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233988" y="4279900"/>
            <a:ext cx="776287" cy="236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000">
                <a:latin typeface="+mn-lt"/>
              </a:rPr>
              <a:t>3 Months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7177088" y="4279900"/>
            <a:ext cx="776287" cy="236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000">
                <a:latin typeface="+mn-lt"/>
              </a:rPr>
              <a:t>3 Months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3465513" y="5400675"/>
            <a:ext cx="2374900" cy="5127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>
                <a:latin typeface="+mn-lt"/>
              </a:rPr>
              <a:t>Preventive Maintenance Visit Dates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8096250" y="5003800"/>
            <a:ext cx="801688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n-lt"/>
              </a:rPr>
              <a:t>Dec 31</a:t>
            </a: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6234113" y="4984750"/>
            <a:ext cx="871537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n-lt"/>
              </a:rPr>
              <a:t>Sept 30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4243388" y="5035550"/>
            <a:ext cx="890587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n-lt"/>
              </a:rPr>
              <a:t>June 30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2252663" y="5003800"/>
            <a:ext cx="101917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n-lt"/>
              </a:rPr>
              <a:t>March 31</a:t>
            </a:r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V="1">
            <a:off x="866775" y="4986338"/>
            <a:ext cx="0" cy="454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228600" y="5438775"/>
            <a:ext cx="1279525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>
                <a:latin typeface="+mn-lt"/>
              </a:rPr>
              <a:t>Contract </a:t>
            </a:r>
            <a:br>
              <a:rPr lang="en-US" sz="1400">
                <a:latin typeface="+mn-lt"/>
              </a:rPr>
            </a:br>
            <a:r>
              <a:rPr lang="en-US" sz="1400">
                <a:latin typeface="+mn-lt"/>
              </a:rPr>
              <a:t>Start</a:t>
            </a: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 rot="20820000">
            <a:off x="3652838" y="1133475"/>
            <a:ext cx="2101850" cy="282575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 rot="20820000">
            <a:off x="3405188" y="1277938"/>
            <a:ext cx="220345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300" dirty="0">
                <a:latin typeface="+mn-lt"/>
              </a:rPr>
              <a:t>Service Contract</a:t>
            </a:r>
          </a:p>
          <a:p>
            <a:pPr algn="ctr">
              <a:defRPr/>
            </a:pPr>
            <a:r>
              <a:rPr lang="en-US" sz="1300" dirty="0">
                <a:latin typeface="+mn-lt"/>
              </a:rPr>
              <a:t>Preventive Maintenance</a:t>
            </a:r>
          </a:p>
          <a:p>
            <a:pPr algn="ctr">
              <a:defRPr/>
            </a:pPr>
            <a:r>
              <a:rPr lang="en-US" sz="1300" dirty="0">
                <a:latin typeface="+mn-lt"/>
              </a:rPr>
              <a:t>Agreement</a:t>
            </a:r>
          </a:p>
          <a:p>
            <a:pPr algn="ctr">
              <a:defRPr/>
            </a:pPr>
            <a:r>
              <a:rPr lang="en-US" sz="1300" dirty="0">
                <a:latin typeface="+mn-lt"/>
              </a:rPr>
              <a:t>_____________</a:t>
            </a:r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 rot="20820000">
            <a:off x="3752850" y="2139950"/>
            <a:ext cx="223202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300" dirty="0">
                <a:latin typeface="+mn-lt"/>
              </a:rPr>
              <a:t>Annual Visits: 4</a:t>
            </a:r>
          </a:p>
          <a:p>
            <a:pPr>
              <a:defRPr/>
            </a:pPr>
            <a:r>
              <a:rPr lang="en-US" sz="1300" dirty="0">
                <a:latin typeface="+mn-lt"/>
              </a:rPr>
              <a:t>Contract Start: 1/1/XX</a:t>
            </a:r>
          </a:p>
          <a:p>
            <a:pPr>
              <a:defRPr/>
            </a:pPr>
            <a:r>
              <a:rPr lang="en-US" sz="1300" dirty="0">
                <a:latin typeface="+mn-lt"/>
              </a:rPr>
              <a:t>Contract End 12/31/XX</a:t>
            </a:r>
            <a:endParaRPr lang="en-US" sz="1400" dirty="0">
              <a:latin typeface="+mn-lt"/>
            </a:endParaRPr>
          </a:p>
          <a:p>
            <a:pPr>
              <a:defRPr/>
            </a:pPr>
            <a:r>
              <a:rPr lang="en-US" sz="1400" dirty="0">
                <a:latin typeface="+mn-lt"/>
              </a:rPr>
              <a:t>_________________</a:t>
            </a:r>
          </a:p>
          <a:p>
            <a:pPr>
              <a:defRPr/>
            </a:pPr>
            <a:r>
              <a:rPr lang="en-US" sz="1400" dirty="0">
                <a:latin typeface="+mn-lt"/>
              </a:rPr>
              <a:t>_________________</a:t>
            </a:r>
          </a:p>
          <a:p>
            <a:pPr>
              <a:defRPr/>
            </a:pPr>
            <a:r>
              <a:rPr lang="en-US" sz="1400" dirty="0">
                <a:latin typeface="+mn-lt"/>
              </a:rPr>
              <a:t>_____________</a:t>
            </a:r>
          </a:p>
          <a:p>
            <a:pPr>
              <a:defRPr/>
            </a:pPr>
            <a:r>
              <a:rPr lang="en-US" sz="1400" dirty="0">
                <a:latin typeface="+mn-lt"/>
              </a:rPr>
              <a:t>_________________</a:t>
            </a:r>
          </a:p>
          <a:p>
            <a:pPr>
              <a:defRPr/>
            </a:pPr>
            <a:r>
              <a:rPr lang="en-US" sz="1400" dirty="0">
                <a:latin typeface="+mn-lt"/>
              </a:rPr>
              <a:t>_________________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the Call Generator</a:t>
            </a:r>
            <a:endParaRPr lang="en-US" smtClean="0"/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SSM-PMSched-110</a:t>
            </a:r>
            <a:endParaRPr lang="en-US" smtClean="0"/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94932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Schedules</a:t>
            </a:r>
            <a:endParaRPr lang="en-US" smtClean="0"/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SSM-PMSched-020</a:t>
            </a:r>
            <a:endParaRPr lang="en-US" smtClean="0"/>
          </a:p>
        </p:txBody>
      </p:sp>
      <p:pic>
        <p:nvPicPr>
          <p:cNvPr id="17412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004888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Visits for Line Item</a:t>
            </a:r>
            <a:endParaRPr lang="en-US" smtClean="0"/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SSM-PMSched-030</a:t>
            </a:r>
            <a:endParaRPr lang="en-US" smtClean="0"/>
          </a:p>
        </p:txBody>
      </p:sp>
      <p:pic>
        <p:nvPicPr>
          <p:cNvPr id="18436" name="Picture 7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99536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Line - Contract PM Schedules</a:t>
            </a:r>
            <a:endParaRPr lang="en-US" smtClean="0"/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SSM-PMSched-040</a:t>
            </a:r>
            <a:endParaRPr lang="en-US" smtClean="0"/>
          </a:p>
        </p:txBody>
      </p:sp>
      <p:pic>
        <p:nvPicPr>
          <p:cNvPr id="19460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2038" y="1000125"/>
            <a:ext cx="701992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Dates</a:t>
            </a:r>
            <a:endParaRPr lang="en-US" smtClean="0"/>
          </a:p>
        </p:txBody>
      </p:sp>
      <p:sp>
        <p:nvSpPr>
          <p:cNvPr id="205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SSM-PMSched-050</a:t>
            </a:r>
            <a:endParaRPr lang="en-US" smtClean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884738" y="1517650"/>
            <a:ext cx="2709862" cy="24590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400">
                <a:latin typeface="+mj-lt"/>
              </a:rPr>
              <a:t>1. System divides contract length (in days) by number of visits (365/4=91 days)</a:t>
            </a:r>
          </a:p>
          <a:p>
            <a:pPr marL="228600" indent="-228600">
              <a:defRPr/>
            </a:pPr>
            <a:endParaRPr lang="en-US" sz="1400">
              <a:latin typeface="+mj-lt"/>
            </a:endParaRPr>
          </a:p>
          <a:p>
            <a:pPr marL="228600" indent="-228600">
              <a:defRPr/>
            </a:pPr>
            <a:r>
              <a:rPr lang="en-US" sz="1400">
                <a:latin typeface="+mj-lt"/>
              </a:rPr>
              <a:t>2.	Starting from last day of contract, system back-schedules visit dates at approximate 91-day intervals (adjusted for calendar)</a:t>
            </a:r>
          </a:p>
        </p:txBody>
      </p:sp>
      <p:grpSp>
        <p:nvGrpSpPr>
          <p:cNvPr id="2054" name="Group 3"/>
          <p:cNvGrpSpPr>
            <a:grpSpLocks/>
          </p:cNvGrpSpPr>
          <p:nvPr/>
        </p:nvGrpSpPr>
        <p:grpSpPr bwMode="auto">
          <a:xfrm>
            <a:off x="847725" y="4260850"/>
            <a:ext cx="8026400" cy="1193800"/>
            <a:chOff x="528" y="3152"/>
            <a:chExt cx="5056" cy="752"/>
          </a:xfrm>
        </p:grpSpPr>
        <p:sp>
          <p:nvSpPr>
            <p:cNvPr id="7" name="Line 4"/>
            <p:cNvSpPr>
              <a:spLocks noChangeShapeType="1"/>
            </p:cNvSpPr>
            <p:nvPr/>
          </p:nvSpPr>
          <p:spPr bwMode="auto">
            <a:xfrm>
              <a:off x="572" y="3500"/>
              <a:ext cx="476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528" y="3265"/>
              <a:ext cx="0" cy="28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644" y="3298"/>
              <a:ext cx="0" cy="2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2880" y="3313"/>
              <a:ext cx="0" cy="23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 flipH="1">
              <a:off x="4081" y="3283"/>
              <a:ext cx="2" cy="26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5332" y="3292"/>
              <a:ext cx="0" cy="2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aphicFrame>
          <p:nvGraphicFramePr>
            <p:cNvPr id="2050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007" y="3152"/>
            <a:ext cx="1312" cy="346"/>
          </p:xfrm>
          <a:graphic>
            <a:graphicData uri="http://schemas.openxmlformats.org/presentationml/2006/ole">
              <p:oleObj spid="_x0000_s2050" name="CorelDRAW! 4.0 Graphic" r:id="rId3" imgW="2082600" imgH="549000" progId="CDraw4">
                <p:embed/>
              </p:oleObj>
            </a:graphicData>
          </a:graphic>
        </p:graphicFrame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938" y="3247"/>
              <a:ext cx="1125" cy="167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904" y="3380"/>
              <a:ext cx="72" cy="45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904" y="3380"/>
              <a:ext cx="72" cy="45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1696" y="3229"/>
              <a:ext cx="1125" cy="167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662" y="3362"/>
              <a:ext cx="72" cy="45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662" y="3362"/>
              <a:ext cx="72" cy="45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5079" y="3615"/>
              <a:ext cx="50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400">
                  <a:latin typeface="+mj-lt"/>
                </a:rPr>
                <a:t>Dec 31</a:t>
              </a: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3879" y="3615"/>
              <a:ext cx="54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400">
                  <a:latin typeface="+mj-lt"/>
                </a:rPr>
                <a:t>Sept 30</a:t>
              </a: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2634" y="3615"/>
              <a:ext cx="56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400">
                  <a:latin typeface="+mj-lt"/>
                </a:rPr>
                <a:t>June 30</a:t>
              </a:r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1374" y="3615"/>
              <a:ext cx="64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400">
                  <a:latin typeface="+mj-lt"/>
                </a:rPr>
                <a:t>March 31</a:t>
              </a:r>
            </a:p>
          </p:txBody>
        </p:sp>
        <p:sp>
          <p:nvSpPr>
            <p:cNvPr id="24" name="Line 21"/>
            <p:cNvSpPr>
              <a:spLocks noChangeShapeType="1"/>
            </p:cNvSpPr>
            <p:nvPr/>
          </p:nvSpPr>
          <p:spPr bwMode="auto">
            <a:xfrm flipV="1">
              <a:off x="558" y="3610"/>
              <a:ext cx="0" cy="2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257175" y="5453063"/>
            <a:ext cx="127952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>
                <a:latin typeface="+mj-lt"/>
              </a:rPr>
              <a:t>Contract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Start</a:t>
            </a: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 rot="20820000">
            <a:off x="933450" y="1185863"/>
            <a:ext cx="2101850" cy="290671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 rot="20820000">
            <a:off x="685800" y="1335088"/>
            <a:ext cx="2203450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300">
                <a:latin typeface="+mj-lt"/>
              </a:rPr>
              <a:t>Service Contract</a:t>
            </a:r>
          </a:p>
          <a:p>
            <a:pPr algn="ctr">
              <a:defRPr/>
            </a:pPr>
            <a:r>
              <a:rPr lang="en-US" sz="1300">
                <a:latin typeface="+mj-lt"/>
              </a:rPr>
              <a:t>Preventive Maintenance</a:t>
            </a:r>
          </a:p>
          <a:p>
            <a:pPr algn="ctr">
              <a:defRPr/>
            </a:pPr>
            <a:r>
              <a:rPr lang="en-US" sz="1300">
                <a:latin typeface="+mj-lt"/>
              </a:rPr>
              <a:t>Agreement</a:t>
            </a:r>
          </a:p>
          <a:p>
            <a:pPr algn="ctr">
              <a:defRPr/>
            </a:pPr>
            <a:r>
              <a:rPr lang="en-US" sz="1300">
                <a:latin typeface="+mj-lt"/>
              </a:rPr>
              <a:t>_____________</a:t>
            </a:r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 rot="20820000">
            <a:off x="1098550" y="2220913"/>
            <a:ext cx="2139950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300" dirty="0">
                <a:latin typeface="+mj-lt"/>
              </a:rPr>
              <a:t>Annual Visits: 4</a:t>
            </a:r>
          </a:p>
          <a:p>
            <a:pPr>
              <a:defRPr/>
            </a:pPr>
            <a:r>
              <a:rPr lang="en-US" sz="1300" dirty="0">
                <a:latin typeface="+mj-lt"/>
              </a:rPr>
              <a:t>Contract Start: 1/1/XX</a:t>
            </a:r>
          </a:p>
          <a:p>
            <a:pPr>
              <a:defRPr/>
            </a:pPr>
            <a:r>
              <a:rPr lang="en-US" sz="1300" dirty="0">
                <a:latin typeface="+mj-lt"/>
              </a:rPr>
              <a:t>Contract End 12/31/XX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_________________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_________________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_____________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_________________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_________________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Effects of Visits and PM Item</a:t>
            </a:r>
            <a:endParaRPr lang="en-US" smtClean="0"/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SSM-PMSched-060</a:t>
            </a:r>
            <a:endParaRPr lang="en-US" smtClean="0"/>
          </a:p>
        </p:txBody>
      </p:sp>
      <p:pic>
        <p:nvPicPr>
          <p:cNvPr id="20484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2488" y="1671638"/>
            <a:ext cx="743902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PM Calls</a:t>
            </a:r>
            <a:endParaRPr lang="en-US" smtClean="0"/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SSM-PMSched-070</a:t>
            </a:r>
            <a:endParaRPr lang="en-US" smtClean="0"/>
          </a:p>
        </p:txBody>
      </p:sp>
      <p:pic>
        <p:nvPicPr>
          <p:cNvPr id="21508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2038" y="1076325"/>
            <a:ext cx="701992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303338" y="3262313"/>
            <a:ext cx="3149600" cy="52065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If Yes, the first scheduled PM call is created in Contract Maintenance.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5591175" y="2819400"/>
            <a:ext cx="161925" cy="1428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1" name="Elbow Connector 8"/>
          <p:cNvCxnSpPr>
            <a:cxnSpLocks noChangeShapeType="1"/>
            <a:stCxn id="6" idx="3"/>
            <a:endCxn id="21510" idx="3"/>
          </p:cNvCxnSpPr>
          <p:nvPr/>
        </p:nvCxnSpPr>
        <p:spPr bwMode="auto">
          <a:xfrm flipV="1">
            <a:off x="4452938" y="2890838"/>
            <a:ext cx="1300162" cy="631803"/>
          </a:xfrm>
          <a:prstGeom prst="bentConnector3">
            <a:avLst>
              <a:gd name="adj1" fmla="val 117582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171575" y="3943350"/>
            <a:ext cx="6772276" cy="237278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Create PM Calls provides control over call creation</a:t>
            </a:r>
          </a:p>
          <a:p>
            <a:pPr lvl="1"/>
            <a:r>
              <a:rPr lang="en-US" sz="1800" dirty="0" smtClean="0"/>
              <a:t>Yes means calls are created in Contract Maintenance</a:t>
            </a:r>
          </a:p>
          <a:p>
            <a:pPr lvl="1"/>
            <a:r>
              <a:rPr lang="en-US" sz="1800" dirty="0" smtClean="0"/>
              <a:t>No means calls are created later with the Call Generator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PM Calls = Yes</a:t>
            </a:r>
            <a:endParaRPr lang="en-US" smtClean="0"/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SSM-PMSched-080</a:t>
            </a:r>
            <a:endParaRPr lang="en-US" smtClean="0"/>
          </a:p>
        </p:txBody>
      </p:sp>
      <p:pic>
        <p:nvPicPr>
          <p:cNvPr id="22532" name="Picture 3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909638"/>
            <a:ext cx="62484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4637" y="1679575"/>
            <a:ext cx="6262688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</a:t>
            </a:r>
            <a:endParaRPr lang="en-US" smtClean="0"/>
          </a:p>
        </p:txBody>
      </p:sp>
      <p:sp>
        <p:nvSpPr>
          <p:cNvPr id="2355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SSM-PMSched-090</a:t>
            </a:r>
            <a:endParaRPr lang="en-US" smtClean="0"/>
          </a:p>
        </p:txBody>
      </p:sp>
      <p:pic>
        <p:nvPicPr>
          <p:cNvPr id="23556" name="Picture 21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15728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5980</TotalTime>
  <Words>182</Words>
  <Application>Microsoft PowerPoint 7.0</Application>
  <PresentationFormat>On-screen Show (4:3)</PresentationFormat>
  <Paragraphs>66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Verdana</vt:lpstr>
      <vt:lpstr>Arial</vt:lpstr>
      <vt:lpstr>Tahoma</vt:lpstr>
      <vt:lpstr>Webdings</vt:lpstr>
      <vt:lpstr>Times New Roman</vt:lpstr>
      <vt:lpstr>Custom Design</vt:lpstr>
      <vt:lpstr>1_EX06PP_template</vt:lpstr>
      <vt:lpstr>QAD 2010 Template</vt:lpstr>
      <vt:lpstr>CorelDRAW! 4.0 Graphic</vt:lpstr>
      <vt:lpstr>Contract PM Scheduling</vt:lpstr>
      <vt:lpstr>End User Schedules</vt:lpstr>
      <vt:lpstr>Scheduling Visits for Line Item</vt:lpstr>
      <vt:lpstr>Line - Contract PM Schedules</vt:lpstr>
      <vt:lpstr>Scheduling Dates</vt:lpstr>
      <vt:lpstr>Effects of Visits and PM Item</vt:lpstr>
      <vt:lpstr>Create PM Calls</vt:lpstr>
      <vt:lpstr>Create PM Calls = Yes</vt:lpstr>
      <vt:lpstr>Contract Maintenance</vt:lpstr>
      <vt:lpstr>Using the Call Generator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131</cp:revision>
  <dcterms:created xsi:type="dcterms:W3CDTF">2002-03-27T21:49:26Z</dcterms:created>
  <dcterms:modified xsi:type="dcterms:W3CDTF">2011-01-12T23:28:48Z</dcterms:modified>
</cp:coreProperties>
</file>