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200" r:id="rId3"/>
  </p:sldMasterIdLst>
  <p:notesMasterIdLst>
    <p:notesMasterId r:id="rId36"/>
  </p:notesMasterIdLst>
  <p:handoutMasterIdLst>
    <p:handoutMasterId r:id="rId37"/>
  </p:handoutMasterIdLst>
  <p:sldIdLst>
    <p:sldId id="256" r:id="rId4"/>
    <p:sldId id="257" r:id="rId5"/>
    <p:sldId id="258" r:id="rId6"/>
    <p:sldId id="260" r:id="rId7"/>
    <p:sldId id="261" r:id="rId8"/>
    <p:sldId id="262" r:id="rId9"/>
    <p:sldId id="265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6" r:id="rId24"/>
    <p:sldId id="287" r:id="rId25"/>
    <p:sldId id="285" r:id="rId26"/>
    <p:sldId id="278" r:id="rId27"/>
    <p:sldId id="279" r:id="rId28"/>
    <p:sldId id="280" r:id="rId29"/>
    <p:sldId id="288" r:id="rId30"/>
    <p:sldId id="281" r:id="rId31"/>
    <p:sldId id="289" r:id="rId32"/>
    <p:sldId id="282" r:id="rId33"/>
    <p:sldId id="283" r:id="rId34"/>
    <p:sldId id="284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969696"/>
    <a:srgbClr val="C0C0C0"/>
    <a:srgbClr val="0099FF"/>
    <a:srgbClr val="000099"/>
    <a:srgbClr val="006600"/>
    <a:srgbClr val="FFCC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F5BC9E0D-01C6-44BA-AF61-F569761B8E0C}" type="datetime1">
              <a:rPr lang="en-US"/>
              <a:pPr>
                <a:defRPr/>
              </a:pPr>
              <a:t>1/6/2011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5DE62B8A-C904-4B4F-A003-8E10DD325D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9169137A-F2E4-4043-8A00-3BDF3F501325}" type="datetime1">
              <a:rPr lang="en-US"/>
              <a:pPr>
                <a:defRPr/>
              </a:pPr>
              <a:t>1/6/2011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416E75DF-3BEB-4F15-A7BB-E87339C4DC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9CBD7-D0D7-4F4F-83CA-AAAEFACFE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16F02-42CB-47E2-8B80-AEAD070B9D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3AFA8-8829-4E86-8C8C-20788DDD28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89E89-A7CA-467C-A6CB-B2499DBF9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5C3BE-E7D3-4E16-98B2-17F24F6D38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7672F-0DFA-4B3B-ADAE-CC72D8F55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79B07-FB6A-44FD-BF0D-42AA1AD9A3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E62D5-A827-429F-B6D7-81D25B2FA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A60BD-685A-4776-87CD-984070C40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5B6B3-DF73-4A7A-958A-6566EB3979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D3B99-607B-450B-9353-8C33A2AE9F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SSM-isb-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7" r:id="rId1"/>
    <p:sldLayoutId id="2147484188" r:id="rId2"/>
    <p:sldLayoutId id="2147484189" r:id="rId3"/>
    <p:sldLayoutId id="2147484190" r:id="rId4"/>
    <p:sldLayoutId id="2147484191" r:id="rId5"/>
    <p:sldLayoutId id="2147484192" r:id="rId6"/>
    <p:sldLayoutId id="2147484193" r:id="rId7"/>
    <p:sldLayoutId id="2147484194" r:id="rId8"/>
    <p:sldLayoutId id="2147484195" r:id="rId9"/>
    <p:sldLayoutId id="2147484196" r:id="rId10"/>
    <p:sldLayoutId id="2147484197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4101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56575" y="66484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SSM-isb-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8" r:id="rId1"/>
    <p:sldLayoutId id="2147484178" r:id="rId2"/>
    <p:sldLayoutId id="2147484179" r:id="rId3"/>
    <p:sldLayoutId id="2147484180" r:id="rId4"/>
    <p:sldLayoutId id="2147484181" r:id="rId5"/>
    <p:sldLayoutId id="2147484199" r:id="rId6"/>
    <p:sldLayoutId id="2147484182" r:id="rId7"/>
    <p:sldLayoutId id="2147484183" r:id="rId8"/>
    <p:sldLayoutId id="2147484184" r:id="rId9"/>
    <p:sldLayoutId id="2147484185" r:id="rId10"/>
    <p:sldLayoutId id="214748418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SSM-isb-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</a:t>
            </a:r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SSM-isb-010</a:t>
            </a:r>
          </a:p>
        </p:txBody>
      </p:sp>
      <p:graphicFrame>
        <p:nvGraphicFramePr>
          <p:cNvPr id="1026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808163" y="1889125"/>
          <a:ext cx="5519737" cy="3281363"/>
        </p:xfrm>
        <a:graphic>
          <a:graphicData uri="http://schemas.openxmlformats.org/presentationml/2006/ole">
            <p:oleObj spid="_x0000_s1026" name="Microsoft ClipArt Gallery" r:id="rId3" imgW="5529240" imgH="3290760" progId="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Office Detail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SSM-isb-100</a:t>
            </a:r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23950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Attributes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SSM-isb-110</a:t>
            </a:r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23950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200275" y="4124325"/>
            <a:ext cx="2906713" cy="7397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Determines on an end-user basis if items are added to the installed base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009775" y="5162550"/>
            <a:ext cx="3287713" cy="527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Defaults from customer, but may be unique for each End User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391150" y="4143375"/>
            <a:ext cx="2906713" cy="7397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Provides default for Contract Maintenance for contracts for this end user</a:t>
            </a:r>
          </a:p>
        </p:txBody>
      </p:sp>
      <p:sp>
        <p:nvSpPr>
          <p:cNvPr id="26632" name="Rectangle 7"/>
          <p:cNvSpPr>
            <a:spLocks noChangeArrowheads="1"/>
          </p:cNvSpPr>
          <p:nvPr/>
        </p:nvSpPr>
        <p:spPr bwMode="auto">
          <a:xfrm>
            <a:off x="1457325" y="3867150"/>
            <a:ext cx="13335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3" name="Rectangle 8"/>
          <p:cNvSpPr>
            <a:spLocks noChangeArrowheads="1"/>
          </p:cNvSpPr>
          <p:nvPr/>
        </p:nvSpPr>
        <p:spPr bwMode="auto">
          <a:xfrm>
            <a:off x="1457325" y="4067175"/>
            <a:ext cx="13335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4" name="Rectangle 9"/>
          <p:cNvSpPr>
            <a:spLocks noChangeArrowheads="1"/>
          </p:cNvSpPr>
          <p:nvPr/>
        </p:nvSpPr>
        <p:spPr bwMode="auto">
          <a:xfrm>
            <a:off x="5429250" y="3857625"/>
            <a:ext cx="13335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5" name="Elbow Connector 11"/>
          <p:cNvCxnSpPr>
            <a:cxnSpLocks noChangeShapeType="1"/>
            <a:endCxn id="26632" idx="3"/>
          </p:cNvCxnSpPr>
          <p:nvPr/>
        </p:nvCxnSpPr>
        <p:spPr bwMode="auto">
          <a:xfrm rot="10800000">
            <a:off x="1590675" y="3929063"/>
            <a:ext cx="581025" cy="57626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6636" name="Elbow Connector 13"/>
          <p:cNvCxnSpPr>
            <a:cxnSpLocks noChangeShapeType="1"/>
            <a:stCxn id="6" idx="1"/>
            <a:endCxn id="26633" idx="3"/>
          </p:cNvCxnSpPr>
          <p:nvPr/>
        </p:nvCxnSpPr>
        <p:spPr bwMode="auto">
          <a:xfrm rot="10800000">
            <a:off x="1590675" y="4129088"/>
            <a:ext cx="419100" cy="12969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6637" name="Shape 15"/>
          <p:cNvCxnSpPr>
            <a:cxnSpLocks noChangeShapeType="1"/>
            <a:stCxn id="7" idx="0"/>
          </p:cNvCxnSpPr>
          <p:nvPr/>
        </p:nvCxnSpPr>
        <p:spPr bwMode="auto">
          <a:xfrm rot="16200000" flipV="1">
            <a:off x="6113463" y="3411537"/>
            <a:ext cx="209550" cy="125412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Invoice Format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SSM-isb-120</a:t>
            </a:r>
          </a:p>
        </p:txBody>
      </p:sp>
      <p:pic>
        <p:nvPicPr>
          <p:cNvPr id="27652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23950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029075" y="3429000"/>
            <a:ext cx="2906713" cy="7397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Determines on an end-user basis  the level of detail created for call invoices.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029075" y="4648200"/>
            <a:ext cx="2906713" cy="9525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This value sets default in Call Invoice Recording, overriding value defined in Invoice Sort Maintenance.</a:t>
            </a:r>
          </a:p>
        </p:txBody>
      </p:sp>
      <p:sp>
        <p:nvSpPr>
          <p:cNvPr id="27655" name="Rectangle 8"/>
          <p:cNvSpPr>
            <a:spLocks noChangeArrowheads="1"/>
          </p:cNvSpPr>
          <p:nvPr/>
        </p:nvSpPr>
        <p:spPr bwMode="auto">
          <a:xfrm>
            <a:off x="1304925" y="3848100"/>
            <a:ext cx="609600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3276600" y="4057650"/>
            <a:ext cx="133350" cy="1143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7" name="Elbow Connector 11"/>
          <p:cNvCxnSpPr>
            <a:cxnSpLocks noChangeShapeType="1"/>
            <a:stCxn id="7" idx="1"/>
            <a:endCxn id="27655" idx="3"/>
          </p:cNvCxnSpPr>
          <p:nvPr/>
        </p:nvCxnSpPr>
        <p:spPr bwMode="auto">
          <a:xfrm rot="10800000" flipV="1">
            <a:off x="1914525" y="3798888"/>
            <a:ext cx="2114550" cy="12541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7658" name="Elbow Connector 13"/>
          <p:cNvCxnSpPr>
            <a:cxnSpLocks noChangeShapeType="1"/>
            <a:stCxn id="8" idx="1"/>
            <a:endCxn id="27656" idx="3"/>
          </p:cNvCxnSpPr>
          <p:nvPr/>
        </p:nvCxnSpPr>
        <p:spPr bwMode="auto">
          <a:xfrm rot="10800000">
            <a:off x="3409950" y="4114800"/>
            <a:ext cx="619125" cy="10096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Contacts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SSM-isb-130</a:t>
            </a:r>
          </a:p>
        </p:txBody>
      </p:sp>
      <p:grpSp>
        <p:nvGrpSpPr>
          <p:cNvPr id="28676" name="Group 14"/>
          <p:cNvGrpSpPr>
            <a:grpSpLocks/>
          </p:cNvGrpSpPr>
          <p:nvPr/>
        </p:nvGrpSpPr>
        <p:grpSpPr bwMode="auto">
          <a:xfrm>
            <a:off x="661988" y="1047750"/>
            <a:ext cx="7820025" cy="5029200"/>
            <a:chOff x="662476" y="1610035"/>
            <a:chExt cx="7819048" cy="5028572"/>
          </a:xfrm>
        </p:grpSpPr>
        <p:pic>
          <p:nvPicPr>
            <p:cNvPr id="28677" name="Picture 4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62476" y="1610035"/>
              <a:ext cx="7819048" cy="5028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3114857" y="5086226"/>
              <a:ext cx="2906350" cy="52698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287C6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400">
                  <a:latin typeface="+mn-lt"/>
                </a:rPr>
                <a:t>Each end user can have multiple contacts.</a:t>
              </a: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914857" y="5810035"/>
              <a:ext cx="3296826" cy="52698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287C6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400" dirty="0">
                  <a:latin typeface="+mn-lt"/>
                </a:rPr>
                <a:t>The primary contact is used as the default caller in Call Maintenance </a:t>
              </a:r>
            </a:p>
          </p:txBody>
        </p:sp>
        <p:sp>
          <p:nvSpPr>
            <p:cNvPr id="28680" name="Rectangle 7"/>
            <p:cNvSpPr>
              <a:spLocks noChangeArrowheads="1"/>
            </p:cNvSpPr>
            <p:nvPr/>
          </p:nvSpPr>
          <p:spPr bwMode="auto">
            <a:xfrm>
              <a:off x="1885950" y="4305300"/>
              <a:ext cx="266700" cy="161925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8681" name="Rectangle 8"/>
            <p:cNvSpPr>
              <a:spLocks noChangeArrowheads="1"/>
            </p:cNvSpPr>
            <p:nvPr/>
          </p:nvSpPr>
          <p:spPr bwMode="auto">
            <a:xfrm>
              <a:off x="1409700" y="4486275"/>
              <a:ext cx="142875" cy="161925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8682" name="Elbow Connector 10"/>
            <p:cNvCxnSpPr>
              <a:cxnSpLocks noChangeShapeType="1"/>
              <a:stCxn id="6" idx="1"/>
              <a:endCxn id="28680" idx="3"/>
            </p:cNvCxnSpPr>
            <p:nvPr/>
          </p:nvCxnSpPr>
          <p:spPr bwMode="auto">
            <a:xfrm rot="10800000">
              <a:off x="2152651" y="4386263"/>
              <a:ext cx="962025" cy="963612"/>
            </a:xfrm>
            <a:prstGeom prst="bentConnector3">
              <a:avLst>
                <a:gd name="adj1" fmla="val 50000"/>
              </a:avLst>
            </a:prstGeom>
            <a:noFill/>
            <a:ln w="28575" algn="ctr">
              <a:solidFill>
                <a:srgbClr val="6287C6"/>
              </a:solidFill>
              <a:round/>
              <a:headEnd/>
              <a:tailEnd type="arrow" w="med" len="med"/>
            </a:ln>
          </p:spPr>
        </p:cxnSp>
        <p:cxnSp>
          <p:nvCxnSpPr>
            <p:cNvPr id="28683" name="Elbow Connector 13"/>
            <p:cNvCxnSpPr>
              <a:cxnSpLocks noChangeShapeType="1"/>
              <a:stCxn id="7" idx="1"/>
              <a:endCxn id="28681" idx="3"/>
            </p:cNvCxnSpPr>
            <p:nvPr/>
          </p:nvCxnSpPr>
          <p:spPr bwMode="auto">
            <a:xfrm rot="10800000">
              <a:off x="1552575" y="4567239"/>
              <a:ext cx="1362076" cy="1506537"/>
            </a:xfrm>
            <a:prstGeom prst="bentConnector3">
              <a:avLst>
                <a:gd name="adj1" fmla="val 50000"/>
              </a:avLst>
            </a:prstGeom>
            <a:noFill/>
            <a:ln w="28575" algn="ctr">
              <a:solidFill>
                <a:srgbClr val="6287C6"/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Item Data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SSM-isb-140</a:t>
            </a:r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3" y="10953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057400" y="2933700"/>
            <a:ext cx="2906713" cy="7366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Determines if an item normally is added to the installed base.</a:t>
            </a: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409825" y="5391150"/>
            <a:ext cx="4305300" cy="5207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Determine if items are candidates for the automatic creation of calls.</a:t>
            </a:r>
          </a:p>
        </p:txBody>
      </p:sp>
      <p:cxnSp>
        <p:nvCxnSpPr>
          <p:cNvPr id="29703" name="Elbow Connector 9"/>
          <p:cNvCxnSpPr>
            <a:cxnSpLocks noChangeShapeType="1"/>
            <a:stCxn id="7" idx="1"/>
            <a:endCxn id="29708" idx="3"/>
          </p:cNvCxnSpPr>
          <p:nvPr/>
        </p:nvCxnSpPr>
        <p:spPr bwMode="auto">
          <a:xfrm rot="10800000">
            <a:off x="1866900" y="5243513"/>
            <a:ext cx="542925" cy="4079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9704" name="Rectangle 12"/>
          <p:cNvSpPr>
            <a:spLocks noChangeArrowheads="1"/>
          </p:cNvSpPr>
          <p:nvPr/>
        </p:nvSpPr>
        <p:spPr bwMode="auto">
          <a:xfrm>
            <a:off x="5495925" y="3629025"/>
            <a:ext cx="438150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9705" name="Elbow Connector 14"/>
          <p:cNvCxnSpPr>
            <a:cxnSpLocks noChangeShapeType="1"/>
            <a:stCxn id="7" idx="3"/>
            <a:endCxn id="29704" idx="3"/>
          </p:cNvCxnSpPr>
          <p:nvPr/>
        </p:nvCxnSpPr>
        <p:spPr bwMode="auto">
          <a:xfrm flipH="1" flipV="1">
            <a:off x="5934075" y="3709988"/>
            <a:ext cx="781050" cy="1941512"/>
          </a:xfrm>
          <a:prstGeom prst="bentConnector3">
            <a:avLst>
              <a:gd name="adj1" fmla="val -78051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9706" name="Rectangle 16"/>
          <p:cNvSpPr>
            <a:spLocks noChangeArrowheads="1"/>
          </p:cNvSpPr>
          <p:nvPr/>
        </p:nvSpPr>
        <p:spPr bwMode="auto">
          <a:xfrm>
            <a:off x="1714500" y="4029075"/>
            <a:ext cx="133350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9707" name="Shape 18"/>
          <p:cNvCxnSpPr>
            <a:cxnSpLocks noChangeShapeType="1"/>
            <a:stCxn id="6" idx="2"/>
          </p:cNvCxnSpPr>
          <p:nvPr/>
        </p:nvCxnSpPr>
        <p:spPr bwMode="auto">
          <a:xfrm rot="5400000">
            <a:off x="2471738" y="3074987"/>
            <a:ext cx="444500" cy="163512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9708" name="Rectangle 14"/>
          <p:cNvSpPr>
            <a:spLocks noChangeArrowheads="1"/>
          </p:cNvSpPr>
          <p:nvPr/>
        </p:nvSpPr>
        <p:spPr bwMode="auto">
          <a:xfrm>
            <a:off x="1714500" y="5181600"/>
            <a:ext cx="15240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Structure Data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SSM-isb-150</a:t>
            </a:r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19188"/>
            <a:ext cx="78200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010150" y="3238500"/>
            <a:ext cx="3076575" cy="5207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If an item is repairable, specify </a:t>
            </a:r>
            <a:br>
              <a:rPr lang="en-US" sz="1400">
                <a:latin typeface="+mn-lt"/>
              </a:rPr>
            </a:br>
            <a:r>
              <a:rPr lang="en-US" sz="1400">
                <a:latin typeface="+mn-lt"/>
              </a:rPr>
              <a:t>a Repair BOM/ Routing.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105400" y="3924300"/>
            <a:ext cx="2914650" cy="5207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If an item requires PM, specify a PM BOM/Routing.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010150" y="4629150"/>
            <a:ext cx="3124200" cy="7397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If an item requires an engineer to install it, specify an Installation BOM/Routing.</a:t>
            </a:r>
          </a:p>
        </p:txBody>
      </p:sp>
      <p:sp>
        <p:nvSpPr>
          <p:cNvPr id="30728" name="Rectangle 7"/>
          <p:cNvSpPr>
            <a:spLocks noChangeArrowheads="1"/>
          </p:cNvSpPr>
          <p:nvPr/>
        </p:nvSpPr>
        <p:spPr bwMode="auto">
          <a:xfrm>
            <a:off x="3648075" y="3648075"/>
            <a:ext cx="2952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0729" name="Rectangle 8"/>
          <p:cNvSpPr>
            <a:spLocks noChangeArrowheads="1"/>
          </p:cNvSpPr>
          <p:nvPr/>
        </p:nvSpPr>
        <p:spPr bwMode="auto">
          <a:xfrm>
            <a:off x="3657600" y="4419600"/>
            <a:ext cx="2952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0730" name="Rectangle 9"/>
          <p:cNvSpPr>
            <a:spLocks noChangeArrowheads="1"/>
          </p:cNvSpPr>
          <p:nvPr/>
        </p:nvSpPr>
        <p:spPr bwMode="auto">
          <a:xfrm>
            <a:off x="3648075" y="5181600"/>
            <a:ext cx="2952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0731" name="Elbow Connector 11"/>
          <p:cNvCxnSpPr>
            <a:cxnSpLocks noChangeShapeType="1"/>
            <a:stCxn id="7" idx="1"/>
            <a:endCxn id="30730" idx="3"/>
          </p:cNvCxnSpPr>
          <p:nvPr/>
        </p:nvCxnSpPr>
        <p:spPr bwMode="auto">
          <a:xfrm rot="10800000" flipV="1">
            <a:off x="3943350" y="4999038"/>
            <a:ext cx="1066800" cy="2635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32" name="Elbow Connector 13"/>
          <p:cNvCxnSpPr>
            <a:cxnSpLocks noChangeShapeType="1"/>
            <a:stCxn id="6" idx="1"/>
            <a:endCxn id="30729" idx="3"/>
          </p:cNvCxnSpPr>
          <p:nvPr/>
        </p:nvCxnSpPr>
        <p:spPr bwMode="auto">
          <a:xfrm rot="10800000" flipV="1">
            <a:off x="3952875" y="4184650"/>
            <a:ext cx="1152525" cy="31591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33" name="Elbow Connector 15"/>
          <p:cNvCxnSpPr>
            <a:cxnSpLocks noChangeShapeType="1"/>
            <a:stCxn id="5" idx="1"/>
            <a:endCxn id="30728" idx="3"/>
          </p:cNvCxnSpPr>
          <p:nvPr/>
        </p:nvCxnSpPr>
        <p:spPr bwMode="auto">
          <a:xfrm rot="10800000" flipV="1">
            <a:off x="3943350" y="3498850"/>
            <a:ext cx="1066800" cy="2301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Updating the Installed Base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SSM-isb-160</a:t>
            </a:r>
          </a:p>
        </p:txBody>
      </p:sp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3198019" y="2917669"/>
            <a:ext cx="2743200" cy="1013098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/>
            </a:solidFill>
            <a:miter lim="800000"/>
            <a:headEnd/>
            <a:tailEnd/>
          </a:ln>
        </p:spPr>
        <p:txBody>
          <a:bodyPr wrap="square" lIns="90488" tIns="44450" rIns="90488" bIns="44450">
            <a:noAutofit/>
          </a:bodyPr>
          <a:lstStyle/>
          <a:p>
            <a:pPr algn="ctr">
              <a:defRPr/>
            </a:pPr>
            <a:r>
              <a:rPr lang="en-US" sz="3000" dirty="0" smtClean="0">
                <a:latin typeface="+mj-lt"/>
              </a:rPr>
              <a:t>Installed</a:t>
            </a:r>
            <a:br>
              <a:rPr lang="en-US" sz="3000" dirty="0" smtClean="0">
                <a:latin typeface="+mj-lt"/>
              </a:rPr>
            </a:br>
            <a:r>
              <a:rPr lang="en-US" sz="3000" dirty="0" smtClean="0">
                <a:latin typeface="+mj-lt"/>
              </a:rPr>
              <a:t>Base</a:t>
            </a:r>
            <a:endParaRPr lang="en-US" sz="3000" dirty="0">
              <a:latin typeface="+mj-lt"/>
            </a:endParaRPr>
          </a:p>
        </p:txBody>
      </p:sp>
      <p:sp>
        <p:nvSpPr>
          <p:cNvPr id="31773" name="Rectangle 5"/>
          <p:cNvSpPr>
            <a:spLocks noChangeArrowheads="1"/>
          </p:cNvSpPr>
          <p:nvPr/>
        </p:nvSpPr>
        <p:spPr bwMode="auto">
          <a:xfrm>
            <a:off x="885825" y="2738438"/>
            <a:ext cx="1828800" cy="1371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Posting Invoice </a:t>
            </a:r>
            <a:r>
              <a:rPr lang="en-US" sz="1800" dirty="0" smtClean="0">
                <a:latin typeface="+mj-lt"/>
              </a:rPr>
              <a:t>for Sales </a:t>
            </a:r>
            <a:r>
              <a:rPr lang="en-US" sz="1800" dirty="0">
                <a:latin typeface="+mj-lt"/>
              </a:rPr>
              <a:t>Orders </a:t>
            </a:r>
            <a:r>
              <a:rPr lang="en-US" sz="1800" dirty="0" smtClean="0">
                <a:latin typeface="+mj-lt"/>
              </a:rPr>
              <a:t>&amp; Depot </a:t>
            </a:r>
            <a:r>
              <a:rPr lang="en-US" sz="1800" dirty="0">
                <a:latin typeface="+mj-lt"/>
              </a:rPr>
              <a:t>Orders </a:t>
            </a:r>
          </a:p>
        </p:txBody>
      </p:sp>
      <p:sp>
        <p:nvSpPr>
          <p:cNvPr id="31752" name="Freeform 24"/>
          <p:cNvSpPr>
            <a:spLocks/>
          </p:cNvSpPr>
          <p:nvPr/>
        </p:nvSpPr>
        <p:spPr bwMode="auto">
          <a:xfrm>
            <a:off x="4370388" y="2019300"/>
            <a:ext cx="473075" cy="141288"/>
          </a:xfrm>
          <a:custGeom>
            <a:avLst/>
            <a:gdLst>
              <a:gd name="T0" fmla="*/ 0 w 596"/>
              <a:gd name="T1" fmla="*/ 2147483647 h 195"/>
              <a:gd name="T2" fmla="*/ 2147483647 w 596"/>
              <a:gd name="T3" fmla="*/ 2147483647 h 195"/>
              <a:gd name="T4" fmla="*/ 2147483647 w 596"/>
              <a:gd name="T5" fmla="*/ 2147483647 h 195"/>
              <a:gd name="T6" fmla="*/ 2147483647 w 596"/>
              <a:gd name="T7" fmla="*/ 0 h 195"/>
              <a:gd name="T8" fmla="*/ 0 w 596"/>
              <a:gd name="T9" fmla="*/ 2147483647 h 1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6"/>
              <a:gd name="T16" fmla="*/ 0 h 195"/>
              <a:gd name="T17" fmla="*/ 596 w 596"/>
              <a:gd name="T18" fmla="*/ 195 h 1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6" h="195">
                <a:moveTo>
                  <a:pt x="0" y="129"/>
                </a:moveTo>
                <a:lnTo>
                  <a:pt x="133" y="195"/>
                </a:lnTo>
                <a:lnTo>
                  <a:pt x="596" y="64"/>
                </a:lnTo>
                <a:lnTo>
                  <a:pt x="462" y="0"/>
                </a:lnTo>
                <a:lnTo>
                  <a:pt x="0" y="129"/>
                </a:lnTo>
                <a:close/>
              </a:path>
            </a:pathLst>
          </a:custGeom>
          <a:solidFill>
            <a:srgbClr val="7FFFD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1767" name="Rectangle 3"/>
          <p:cNvSpPr>
            <a:spLocks noChangeArrowheads="1"/>
          </p:cNvSpPr>
          <p:nvPr/>
        </p:nvSpPr>
        <p:spPr bwMode="auto">
          <a:xfrm>
            <a:off x="3657600" y="1126330"/>
            <a:ext cx="1828800" cy="1371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Manually, </a:t>
            </a:r>
            <a:r>
              <a:rPr lang="en-US" sz="1800" dirty="0" smtClean="0">
                <a:latin typeface="+mj-lt"/>
              </a:rPr>
              <a:t>with Installed Base Item </a:t>
            </a:r>
            <a:r>
              <a:rPr lang="en-US" sz="1800" dirty="0">
                <a:latin typeface="+mj-lt"/>
              </a:rPr>
              <a:t>Maintenance</a:t>
            </a:r>
          </a:p>
        </p:txBody>
      </p:sp>
      <p:sp>
        <p:nvSpPr>
          <p:cNvPr id="31761" name="Rectangle 6"/>
          <p:cNvSpPr>
            <a:spLocks noChangeArrowheads="1"/>
          </p:cNvSpPr>
          <p:nvPr/>
        </p:nvSpPr>
        <p:spPr bwMode="auto">
          <a:xfrm>
            <a:off x="6410325" y="2738438"/>
            <a:ext cx="1828800" cy="1371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Posting </a:t>
            </a:r>
            <a:r>
              <a:rPr lang="en-US" sz="1800" dirty="0" smtClean="0">
                <a:latin typeface="+mj-lt"/>
              </a:rPr>
              <a:t>Invoice for </a:t>
            </a:r>
            <a:r>
              <a:rPr lang="en-US" sz="1800" dirty="0">
                <a:latin typeface="+mj-lt"/>
              </a:rPr>
              <a:t>RMA </a:t>
            </a:r>
            <a:r>
              <a:rPr lang="en-US" sz="1800" dirty="0" smtClean="0">
                <a:latin typeface="+mj-lt"/>
              </a:rPr>
              <a:t>Issues and </a:t>
            </a:r>
            <a:r>
              <a:rPr lang="en-US" sz="1800" dirty="0">
                <a:latin typeface="+mj-lt"/>
              </a:rPr>
              <a:t>Receipts</a:t>
            </a:r>
          </a:p>
        </p:txBody>
      </p:sp>
      <p:sp>
        <p:nvSpPr>
          <p:cNvPr id="31756" name="Rectangle 4"/>
          <p:cNvSpPr>
            <a:spLocks noChangeArrowheads="1"/>
          </p:cNvSpPr>
          <p:nvPr/>
        </p:nvSpPr>
        <p:spPr bwMode="auto">
          <a:xfrm>
            <a:off x="3655219" y="4355306"/>
            <a:ext cx="1828800" cy="1371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Call Maintenance </a:t>
            </a:r>
            <a:r>
              <a:rPr lang="en-US" sz="1800" dirty="0" smtClean="0">
                <a:latin typeface="+mj-lt"/>
              </a:rPr>
              <a:t>and Call </a:t>
            </a:r>
            <a:r>
              <a:rPr lang="en-US" sz="1800" dirty="0">
                <a:latin typeface="+mj-lt"/>
              </a:rPr>
              <a:t>Activity Recording</a:t>
            </a:r>
          </a:p>
        </p:txBody>
      </p:sp>
      <p:cxnSp>
        <p:nvCxnSpPr>
          <p:cNvPr id="34" name="Straight Arrow Connector 33"/>
          <p:cNvCxnSpPr>
            <a:stCxn id="31767" idx="2"/>
            <a:endCxn id="31749" idx="0"/>
          </p:cNvCxnSpPr>
          <p:nvPr/>
        </p:nvCxnSpPr>
        <p:spPr>
          <a:xfrm rot="5400000">
            <a:off x="4360941" y="2706609"/>
            <a:ext cx="419739" cy="238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1773" idx="3"/>
            <a:endCxn id="31749" idx="1"/>
          </p:cNvCxnSpPr>
          <p:nvPr/>
        </p:nvCxnSpPr>
        <p:spPr>
          <a:xfrm flipV="1">
            <a:off x="2714625" y="3424218"/>
            <a:ext cx="483394" cy="2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31761" idx="1"/>
            <a:endCxn id="31749" idx="3"/>
          </p:cNvCxnSpPr>
          <p:nvPr/>
        </p:nvCxnSpPr>
        <p:spPr>
          <a:xfrm rot="10800000">
            <a:off x="5941219" y="3424218"/>
            <a:ext cx="469106" cy="2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756" idx="0"/>
            <a:endCxn id="31749" idx="2"/>
          </p:cNvCxnSpPr>
          <p:nvPr/>
        </p:nvCxnSpPr>
        <p:spPr>
          <a:xfrm rot="5400000" flipH="1" flipV="1">
            <a:off x="4357350" y="4143037"/>
            <a:ext cx="424539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 order for the system to assume an item on a sales order belongs in the Installed Base</a:t>
            </a:r>
          </a:p>
          <a:p>
            <a:pPr lvl="1"/>
            <a:r>
              <a:rPr lang="en-US" smtClean="0"/>
              <a:t>Installed Base must be Yes for the item (in Service Item Maintenance)</a:t>
            </a:r>
          </a:p>
          <a:p>
            <a:pPr lvl="1"/>
            <a:r>
              <a:rPr lang="en-US" smtClean="0"/>
              <a:t>Create ISB must be Yes for the end user</a:t>
            </a:r>
          </a:p>
          <a:p>
            <a:pPr lvl="1"/>
            <a:r>
              <a:rPr lang="en-US" smtClean="0"/>
              <a:t>If the Ship-To address is not yet defined as an end user, Create ISB must be Yes in the End User Control File</a:t>
            </a:r>
          </a:p>
          <a:p>
            <a:endParaRPr lang="en-US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Records in Sales Orders</a:t>
            </a:r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SSM-isb-170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Item Data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SSM-isb-180</a:t>
            </a:r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52525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09775" y="2038350"/>
            <a:ext cx="2906713" cy="9810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Model, system type, and warranty code default from Service Item Maintenance for a new record.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847850" y="5048250"/>
            <a:ext cx="2906713" cy="7397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Sales Order Line is updated also with call information for items added to ISB in CAR.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572125" y="3581400"/>
            <a:ext cx="2655888" cy="9509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Comments enable you to track additional information in the installed base record.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152525" y="5000625"/>
            <a:ext cx="6762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200150" y="4048125"/>
            <a:ext cx="6858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5362575" y="5029200"/>
            <a:ext cx="152400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3803" name="Shape 12"/>
          <p:cNvCxnSpPr>
            <a:cxnSpLocks noChangeShapeType="1"/>
            <a:stCxn id="8" idx="2"/>
            <a:endCxn id="33802" idx="3"/>
          </p:cNvCxnSpPr>
          <p:nvPr/>
        </p:nvCxnSpPr>
        <p:spPr bwMode="auto">
          <a:xfrm rot="5400000">
            <a:off x="5921375" y="4125913"/>
            <a:ext cx="573087" cy="1385888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3804" name="Elbow Connector 14"/>
          <p:cNvCxnSpPr>
            <a:cxnSpLocks noChangeShapeType="1"/>
            <a:stCxn id="7" idx="1"/>
            <a:endCxn id="33800" idx="1"/>
          </p:cNvCxnSpPr>
          <p:nvPr/>
        </p:nvCxnSpPr>
        <p:spPr bwMode="auto">
          <a:xfrm rot="10800000">
            <a:off x="1152525" y="5100638"/>
            <a:ext cx="695325" cy="317500"/>
          </a:xfrm>
          <a:prstGeom prst="bentConnector3">
            <a:avLst>
              <a:gd name="adj1" fmla="val 13287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3805" name="Elbow Connector 16"/>
          <p:cNvCxnSpPr>
            <a:cxnSpLocks noChangeShapeType="1"/>
            <a:stCxn id="6" idx="1"/>
            <a:endCxn id="33801" idx="1"/>
          </p:cNvCxnSpPr>
          <p:nvPr/>
        </p:nvCxnSpPr>
        <p:spPr bwMode="auto">
          <a:xfrm rot="10800000" flipV="1">
            <a:off x="1200150" y="2528888"/>
            <a:ext cx="809625" cy="1614487"/>
          </a:xfrm>
          <a:prstGeom prst="bentConnector3">
            <a:avLst>
              <a:gd name="adj1" fmla="val 184708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Ownership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SSM-isb-190</a:t>
            </a:r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152525"/>
            <a:ext cx="78295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End User and Installed Base Structure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>
                <a:latin typeface="+mj-lt"/>
              </a:rPr>
              <a:t>SSM-isb-020</a:t>
            </a:r>
          </a:p>
        </p:txBody>
      </p:sp>
      <p:sp>
        <p:nvSpPr>
          <p:cNvPr id="18437" name="Rectangle 2"/>
          <p:cNvSpPr>
            <a:spLocks noChangeArrowheads="1"/>
          </p:cNvSpPr>
          <p:nvPr/>
        </p:nvSpPr>
        <p:spPr bwMode="auto">
          <a:xfrm>
            <a:off x="198438" y="2359025"/>
            <a:ext cx="8731250" cy="3716338"/>
          </a:xfrm>
          <a:prstGeom prst="rect">
            <a:avLst/>
          </a:prstGeom>
          <a:solidFill>
            <a:schemeClr val="accent1"/>
          </a:solidFill>
          <a:ln w="12700">
            <a:solidFill>
              <a:srgbClr val="3333CC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151063" y="2635250"/>
            <a:ext cx="2289089" cy="92076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Universal Industries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of Chicago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End User 1005A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57725" y="2616200"/>
            <a:ext cx="2289089" cy="92076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Universal Industries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of Los Angeles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End User 1005000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38500" y="4738688"/>
            <a:ext cx="1198563" cy="95091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Installed Item  A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Serial No. 112993-2</a:t>
            </a:r>
          </a:p>
        </p:txBody>
      </p:sp>
      <p:sp>
        <p:nvSpPr>
          <p:cNvPr id="18441" name="Rectangle 7"/>
          <p:cNvSpPr>
            <a:spLocks noChangeArrowheads="1"/>
          </p:cNvSpPr>
          <p:nvPr/>
        </p:nvSpPr>
        <p:spPr bwMode="auto">
          <a:xfrm>
            <a:off x="219075" y="1243013"/>
            <a:ext cx="2625725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The customer is the parent record. End Users belong to the customer.  </a:t>
            </a:r>
          </a:p>
        </p:txBody>
      </p:sp>
      <p:sp>
        <p:nvSpPr>
          <p:cNvPr id="18442" name="Rectangle 8"/>
          <p:cNvSpPr>
            <a:spLocks noChangeArrowheads="1"/>
          </p:cNvSpPr>
          <p:nvPr/>
        </p:nvSpPr>
        <p:spPr bwMode="auto">
          <a:xfrm>
            <a:off x="327025" y="2571750"/>
            <a:ext cx="1671638" cy="1066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Each end user must be </a:t>
            </a:r>
            <a:br>
              <a:rPr lang="en-US" sz="1600" dirty="0">
                <a:solidFill>
                  <a:schemeClr val="bg1"/>
                </a:solidFill>
                <a:latin typeface="+mj-lt"/>
              </a:rPr>
            </a:br>
            <a:r>
              <a:rPr lang="en-US" sz="1600" dirty="0">
                <a:solidFill>
                  <a:schemeClr val="bg1"/>
                </a:solidFill>
                <a:latin typeface="+mj-lt"/>
              </a:rPr>
              <a:t>linked to a customer. </a:t>
            </a:r>
          </a:p>
        </p:txBody>
      </p:sp>
      <p:sp>
        <p:nvSpPr>
          <p:cNvPr id="18443" name="Line 9"/>
          <p:cNvSpPr>
            <a:spLocks noChangeShapeType="1"/>
          </p:cNvSpPr>
          <p:nvPr/>
        </p:nvSpPr>
        <p:spPr bwMode="auto">
          <a:xfrm>
            <a:off x="2709863" y="3575050"/>
            <a:ext cx="0" cy="4032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44" name="Line 10"/>
          <p:cNvSpPr>
            <a:spLocks noChangeShapeType="1"/>
          </p:cNvSpPr>
          <p:nvPr/>
        </p:nvSpPr>
        <p:spPr bwMode="auto">
          <a:xfrm>
            <a:off x="3824288" y="3584575"/>
            <a:ext cx="0" cy="114141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45" name="Rectangle 11"/>
          <p:cNvSpPr>
            <a:spLocks noChangeArrowheads="1"/>
          </p:cNvSpPr>
          <p:nvPr/>
        </p:nvSpPr>
        <p:spPr bwMode="auto">
          <a:xfrm>
            <a:off x="406400" y="3989388"/>
            <a:ext cx="1527175" cy="10747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Installed items are linked to the end user.</a:t>
            </a:r>
          </a:p>
        </p:txBody>
      </p:sp>
      <p:sp>
        <p:nvSpPr>
          <p:cNvPr id="18446" name="Rectangle 12"/>
          <p:cNvSpPr>
            <a:spLocks noChangeArrowheads="1"/>
          </p:cNvSpPr>
          <p:nvPr/>
        </p:nvSpPr>
        <p:spPr bwMode="auto">
          <a:xfrm>
            <a:off x="7224713" y="2652713"/>
            <a:ext cx="1449387" cy="1320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The customer  code can also be an end user.</a:t>
            </a:r>
          </a:p>
        </p:txBody>
      </p:sp>
      <p:sp>
        <p:nvSpPr>
          <p:cNvPr id="18447" name="Rectangle 13"/>
          <p:cNvSpPr>
            <a:spLocks noChangeArrowheads="1"/>
          </p:cNvSpPr>
          <p:nvPr/>
        </p:nvSpPr>
        <p:spPr bwMode="auto">
          <a:xfrm>
            <a:off x="342900" y="5446713"/>
            <a:ext cx="1889942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Installed Base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233988" y="4162425"/>
            <a:ext cx="1198562" cy="95091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>
                <a:latin typeface="+mj-lt"/>
              </a:rPr>
              <a:t>Installed Item  A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Serial No. 112996-5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854325" y="1055688"/>
            <a:ext cx="3425825" cy="10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Universal Industries</a:t>
            </a:r>
          </a:p>
          <a:p>
            <a:pPr algn="ctr">
              <a:defRPr/>
            </a:pPr>
            <a:r>
              <a:rPr lang="en-US" sz="2000" dirty="0">
                <a:latin typeface="+mj-lt"/>
              </a:rPr>
              <a:t>of Los Angeles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Customer 1005000</a:t>
            </a:r>
          </a:p>
        </p:txBody>
      </p:sp>
      <p:sp>
        <p:nvSpPr>
          <p:cNvPr id="18450" name="Line 16"/>
          <p:cNvSpPr>
            <a:spLocks noChangeShapeType="1"/>
          </p:cNvSpPr>
          <p:nvPr/>
        </p:nvSpPr>
        <p:spPr bwMode="auto">
          <a:xfrm>
            <a:off x="5834063" y="3556000"/>
            <a:ext cx="0" cy="5651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109788" y="3997325"/>
            <a:ext cx="1198562" cy="95091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>
                <a:latin typeface="+mj-lt"/>
              </a:rPr>
              <a:t>Installed Item B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Serial  No. 112993-1</a:t>
            </a:r>
          </a:p>
        </p:txBody>
      </p:sp>
      <p:sp>
        <p:nvSpPr>
          <p:cNvPr id="18452" name="Line 18"/>
          <p:cNvSpPr>
            <a:spLocks noChangeShapeType="1"/>
          </p:cNvSpPr>
          <p:nvPr/>
        </p:nvSpPr>
        <p:spPr bwMode="auto">
          <a:xfrm>
            <a:off x="3633788" y="2089150"/>
            <a:ext cx="0" cy="517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53" name="Line 19"/>
          <p:cNvSpPr>
            <a:spLocks noChangeShapeType="1"/>
          </p:cNvSpPr>
          <p:nvPr/>
        </p:nvSpPr>
        <p:spPr bwMode="auto">
          <a:xfrm>
            <a:off x="5481638" y="2074863"/>
            <a:ext cx="0" cy="546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Configuration Maintenance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SSM-isb-200</a:t>
            </a:r>
          </a:p>
        </p:txBody>
      </p:sp>
      <p:pic>
        <p:nvPicPr>
          <p:cNvPr id="3584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2763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114675" y="4829175"/>
            <a:ext cx="2906713" cy="527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Multiple components can be specified beneath the parent.</a:t>
            </a: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895350" y="3971925"/>
            <a:ext cx="8286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5847" name="Elbow Connector 8"/>
          <p:cNvCxnSpPr>
            <a:cxnSpLocks noChangeShapeType="1"/>
            <a:stCxn id="6" idx="1"/>
            <a:endCxn id="35846" idx="1"/>
          </p:cNvCxnSpPr>
          <p:nvPr/>
        </p:nvCxnSpPr>
        <p:spPr bwMode="auto">
          <a:xfrm rot="10800000">
            <a:off x="895350" y="4071938"/>
            <a:ext cx="2219325" cy="1020762"/>
          </a:xfrm>
          <a:prstGeom prst="bentConnector3">
            <a:avLst>
              <a:gd name="adj1" fmla="val 110301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ISB Hierarchy</a:t>
            </a:r>
          </a:p>
          <a:p>
            <a:r>
              <a:rPr lang="en-US" smtClean="0"/>
              <a:t>ISB Move During Call Entry</a:t>
            </a:r>
          </a:p>
          <a:p>
            <a:r>
              <a:rPr lang="en-US" smtClean="0"/>
              <a:t>Pending Calls</a:t>
            </a:r>
          </a:p>
          <a:p>
            <a:endParaRPr lang="en-US" smtClean="0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Additional Functions in Call Management</a:t>
            </a:r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SSM-isb-210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ISB Classification</a:t>
            </a:r>
          </a:p>
          <a:p>
            <a:r>
              <a:rPr lang="en-US" dirty="0" smtClean="0"/>
              <a:t>Classification </a:t>
            </a:r>
            <a:r>
              <a:rPr lang="en-US" dirty="0" smtClean="0"/>
              <a:t>Hierarchy</a:t>
            </a:r>
            <a:endParaRPr lang="en-US" dirty="0" smtClean="0"/>
          </a:p>
          <a:p>
            <a:r>
              <a:rPr lang="en-US" dirty="0" smtClean="0"/>
              <a:t>Query ISB for a </a:t>
            </a:r>
            <a:r>
              <a:rPr lang="en-US" dirty="0" smtClean="0"/>
              <a:t>Classification</a:t>
            </a:r>
            <a:endParaRPr lang="en-US" dirty="0" smtClean="0"/>
          </a:p>
          <a:p>
            <a:r>
              <a:rPr lang="en-US" dirty="0" smtClean="0"/>
              <a:t>Fewer records returned to a </a:t>
            </a:r>
            <a:r>
              <a:rPr lang="en-US" dirty="0" smtClean="0"/>
              <a:t>browse</a:t>
            </a:r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ISB Hierarchy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SSM-isb-220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6438901" y="3357598"/>
            <a:ext cx="1143000" cy="457200"/>
          </a:xfrm>
          <a:prstGeom prst="rect">
            <a:avLst/>
          </a:prstGeom>
          <a:solidFill>
            <a:srgbClr val="FFC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Meter</a:t>
            </a:r>
            <a:endParaRPr lang="en-US" sz="1200" dirty="0">
              <a:latin typeface="+mj-lt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7353301" y="4491070"/>
            <a:ext cx="1143000" cy="457200"/>
          </a:xfrm>
          <a:prstGeom prst="rect">
            <a:avLst/>
          </a:prstGeom>
          <a:solidFill>
            <a:schemeClr val="accent3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Water Meter</a:t>
            </a:r>
            <a:endParaRPr lang="en-US" sz="1200" dirty="0">
              <a:latin typeface="+mj-lt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516562" y="4495833"/>
            <a:ext cx="1143000" cy="457200"/>
          </a:xfrm>
          <a:prstGeom prst="rect">
            <a:avLst/>
          </a:prstGeom>
          <a:solidFill>
            <a:schemeClr val="accent3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Gas Meter</a:t>
            </a:r>
            <a:endParaRPr lang="en-US" sz="1200" dirty="0">
              <a:latin typeface="+mj-lt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5186354" y="5637226"/>
            <a:ext cx="1143000" cy="4572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Commercial</a:t>
            </a:r>
            <a:endParaRPr lang="en-US" sz="2000" dirty="0">
              <a:latin typeface="+mj-lt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6434139" y="5637226"/>
            <a:ext cx="1143000" cy="4572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Residential</a:t>
            </a:r>
            <a:endParaRPr lang="en-US" sz="1200" dirty="0">
              <a:latin typeface="+mj-lt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7681923" y="5637226"/>
            <a:ext cx="1143000" cy="4572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Farm</a:t>
            </a:r>
            <a:endParaRPr lang="en-US" sz="1200" dirty="0">
              <a:latin typeface="+mj-lt"/>
            </a:endParaRPr>
          </a:p>
        </p:txBody>
      </p:sp>
      <p:cxnSp>
        <p:nvCxnSpPr>
          <p:cNvPr id="23" name="Elbow Connector 22"/>
          <p:cNvCxnSpPr>
            <a:stCxn id="7" idx="2"/>
            <a:endCxn id="15" idx="0"/>
          </p:cNvCxnSpPr>
          <p:nvPr/>
        </p:nvCxnSpPr>
        <p:spPr>
          <a:xfrm rot="16200000" flipH="1">
            <a:off x="7744634" y="5128437"/>
            <a:ext cx="688956" cy="32862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7" idx="2"/>
            <a:endCxn id="13" idx="0"/>
          </p:cNvCxnSpPr>
          <p:nvPr/>
        </p:nvCxnSpPr>
        <p:spPr>
          <a:xfrm rot="5400000">
            <a:off x="7120742" y="4833167"/>
            <a:ext cx="688956" cy="91916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7" idx="2"/>
            <a:endCxn id="11" idx="0"/>
          </p:cNvCxnSpPr>
          <p:nvPr/>
        </p:nvCxnSpPr>
        <p:spPr>
          <a:xfrm rot="5400000">
            <a:off x="6496850" y="4209275"/>
            <a:ext cx="688956" cy="2166947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5" idx="2"/>
            <a:endCxn id="7" idx="0"/>
          </p:cNvCxnSpPr>
          <p:nvPr/>
        </p:nvCxnSpPr>
        <p:spPr>
          <a:xfrm rot="16200000" flipH="1">
            <a:off x="7129465" y="3695734"/>
            <a:ext cx="676272" cy="91440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5" idx="2"/>
            <a:endCxn id="9" idx="0"/>
          </p:cNvCxnSpPr>
          <p:nvPr/>
        </p:nvCxnSpPr>
        <p:spPr>
          <a:xfrm rot="5400000">
            <a:off x="6208715" y="3694146"/>
            <a:ext cx="681035" cy="922339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Pop-Up in Sales Orders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SSM-isb-230</a:t>
            </a:r>
          </a:p>
        </p:txBody>
      </p:sp>
      <p:pic>
        <p:nvPicPr>
          <p:cNvPr id="38916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725" y="1109663"/>
            <a:ext cx="7440613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083175" y="3382963"/>
            <a:ext cx="2620963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dirty="0">
                <a:latin typeface="+mj-lt"/>
                <a:cs typeface="Tahoma" pitchFamily="34" charset="0"/>
              </a:rPr>
              <a:t>Installation Call and Warranty Code default from Service Item Maintenance.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838700" y="4533900"/>
            <a:ext cx="3108325" cy="1166813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End User defaults to the Ship-To Address. If this address is not defined as an end user, invoice post will create an end user record.</a:t>
            </a:r>
          </a:p>
        </p:txBody>
      </p:sp>
      <p:sp>
        <p:nvSpPr>
          <p:cNvPr id="38919" name="Rectangle 8"/>
          <p:cNvSpPr>
            <a:spLocks noChangeArrowheads="1"/>
          </p:cNvSpPr>
          <p:nvPr/>
        </p:nvSpPr>
        <p:spPr bwMode="auto">
          <a:xfrm>
            <a:off x="2105025" y="4048125"/>
            <a:ext cx="104775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8920" name="Rectangle 9"/>
          <p:cNvSpPr>
            <a:spLocks noChangeArrowheads="1"/>
          </p:cNvSpPr>
          <p:nvPr/>
        </p:nvSpPr>
        <p:spPr bwMode="auto">
          <a:xfrm>
            <a:off x="3067050" y="4457700"/>
            <a:ext cx="104775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8921" name="Elbow Connector 11"/>
          <p:cNvCxnSpPr>
            <a:cxnSpLocks noChangeShapeType="1"/>
            <a:stCxn id="7" idx="1"/>
            <a:endCxn id="38919" idx="3"/>
          </p:cNvCxnSpPr>
          <p:nvPr/>
        </p:nvCxnSpPr>
        <p:spPr bwMode="auto">
          <a:xfrm rot="10800000" flipV="1">
            <a:off x="2209801" y="3751012"/>
            <a:ext cx="2873375" cy="3590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8922" name="Elbow Connector 13"/>
          <p:cNvCxnSpPr>
            <a:cxnSpLocks noChangeShapeType="1"/>
            <a:stCxn id="8" idx="1"/>
            <a:endCxn id="38920" idx="3"/>
          </p:cNvCxnSpPr>
          <p:nvPr/>
        </p:nvCxnSpPr>
        <p:spPr bwMode="auto">
          <a:xfrm rot="10800000">
            <a:off x="3171825" y="4519613"/>
            <a:ext cx="1666875" cy="598487"/>
          </a:xfrm>
          <a:prstGeom prst="bentConnector3">
            <a:avLst>
              <a:gd name="adj1" fmla="val 2371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RMAs add items to the ISB just like sales orders</a:t>
            </a:r>
          </a:p>
          <a:p>
            <a:r>
              <a:rPr lang="en-US" smtClean="0"/>
              <a:t>Installed base can also be updated by calls</a:t>
            </a:r>
          </a:p>
          <a:p>
            <a:pPr lvl="1"/>
            <a:r>
              <a:rPr lang="en-US" smtClean="0"/>
              <a:t>Directly in Call Maintenance if call is immediately closed.</a:t>
            </a:r>
          </a:p>
          <a:p>
            <a:pPr lvl="1"/>
            <a:r>
              <a:rPr lang="en-US" smtClean="0"/>
              <a:t>In Call Activity Recording, if the call item is not currently in the installed base</a:t>
            </a:r>
          </a:p>
          <a:p>
            <a:r>
              <a:rPr lang="en-US" smtClean="0"/>
              <a:t>In both cases, ISB defaults can be edited</a:t>
            </a:r>
          </a:p>
          <a:p>
            <a:endParaRPr lang="en-US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ISB Updates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SSM-isb-240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Invoice Post writes messages to a file named ISBPST.prn</a:t>
            </a:r>
          </a:p>
          <a:p>
            <a:r>
              <a:rPr lang="en-US" smtClean="0"/>
              <a:t>Details about items added to the ISB, items deleted, or other changes are written to this file</a:t>
            </a:r>
          </a:p>
          <a:p>
            <a:endParaRPr lang="en-US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Post Report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SSM-isb-250</a:t>
            </a:r>
          </a:p>
        </p:txBody>
      </p:sp>
      <p:pic>
        <p:nvPicPr>
          <p:cNvPr id="40965" name="Picture 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2000" y="3743325"/>
            <a:ext cx="7603810" cy="1507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Move an item in the installed base from one end user to another</a:t>
            </a:r>
          </a:p>
          <a:p>
            <a:r>
              <a:rPr lang="en-US" smtClean="0"/>
              <a:t>Generate letters for all end users in the installed base</a:t>
            </a:r>
          </a:p>
          <a:p>
            <a:r>
              <a:rPr lang="en-US" smtClean="0"/>
              <a:t>Create Field Notifications to manage product recall</a:t>
            </a:r>
          </a:p>
          <a:p>
            <a:endParaRPr lang="en-US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Utilities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SSM-isb-260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New “Move ISB” flag on top frame of Call Maint</a:t>
            </a:r>
          </a:p>
          <a:p>
            <a:r>
              <a:rPr lang="en-US" smtClean="0"/>
              <a:t>Two ways to move items on call header</a:t>
            </a:r>
          </a:p>
          <a:p>
            <a:pPr lvl="1"/>
            <a:r>
              <a:rPr lang="en-US" smtClean="0"/>
              <a:t>Enter existing end user and set Move ISB to yes</a:t>
            </a:r>
          </a:p>
          <a:p>
            <a:pPr lvl="1"/>
            <a:r>
              <a:rPr lang="en-US" smtClean="0"/>
              <a:t>Enter new end user and message will ask to move ISB after error that ISB belongs to other end user</a:t>
            </a:r>
          </a:p>
          <a:p>
            <a:r>
              <a:rPr lang="en-US" smtClean="0"/>
              <a:t>On call lines, the second option is the only one</a:t>
            </a:r>
          </a:p>
          <a:p>
            <a:r>
              <a:rPr lang="en-US" smtClean="0"/>
              <a:t>If item is part of an ISB configuration, the whole configuration must be moved</a:t>
            </a:r>
          </a:p>
          <a:p>
            <a:r>
              <a:rPr lang="en-US" smtClean="0"/>
              <a:t>Can now move ISB if closed calls exist</a:t>
            </a:r>
          </a:p>
          <a:p>
            <a:r>
              <a:rPr lang="en-US" smtClean="0"/>
              <a:t>Calls cannot be re-opened if end user does not match ISB data</a:t>
            </a:r>
          </a:p>
          <a:p>
            <a:endParaRPr lang="en-US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Move During Call Entry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SSM-isb-270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Item Move</a:t>
            </a:r>
          </a:p>
        </p:txBody>
      </p:sp>
      <p:sp>
        <p:nvSpPr>
          <p:cNvPr id="440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SSM-isb-280</a:t>
            </a:r>
          </a:p>
        </p:txBody>
      </p:sp>
      <p:pic>
        <p:nvPicPr>
          <p:cNvPr id="44036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" y="1204913"/>
            <a:ext cx="78295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42975" y="4724400"/>
            <a:ext cx="1771650" cy="527050"/>
          </a:xfrm>
          <a:prstGeom prst="rect">
            <a:avLst/>
          </a:prstGeom>
          <a:solidFill>
            <a:schemeClr val="bg1"/>
          </a:solidFill>
          <a:ln w="12700">
            <a:solidFill>
              <a:srgbClr val="3333CC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Enter a From and 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To end user.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943475" y="4552950"/>
            <a:ext cx="2906713" cy="736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System displays items belonging to From End User for selection.</a:t>
            </a:r>
          </a:p>
        </p:txBody>
      </p:sp>
      <p:sp>
        <p:nvSpPr>
          <p:cNvPr id="44039" name="Rectangle 9"/>
          <p:cNvSpPr>
            <a:spLocks noChangeArrowheads="1"/>
          </p:cNvSpPr>
          <p:nvPr/>
        </p:nvSpPr>
        <p:spPr bwMode="auto">
          <a:xfrm>
            <a:off x="819150" y="1990725"/>
            <a:ext cx="4572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040" name="Rectangle 10"/>
          <p:cNvSpPr>
            <a:spLocks noChangeArrowheads="1"/>
          </p:cNvSpPr>
          <p:nvPr/>
        </p:nvSpPr>
        <p:spPr bwMode="auto">
          <a:xfrm>
            <a:off x="1266825" y="3609975"/>
            <a:ext cx="599122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4041" name="Elbow Connector 12"/>
          <p:cNvCxnSpPr>
            <a:cxnSpLocks noChangeShapeType="1"/>
            <a:stCxn id="6" idx="1"/>
            <a:endCxn id="44039" idx="1"/>
          </p:cNvCxnSpPr>
          <p:nvPr/>
        </p:nvCxnSpPr>
        <p:spPr bwMode="auto">
          <a:xfrm rot="10800000">
            <a:off x="819150" y="2100263"/>
            <a:ext cx="123825" cy="2887662"/>
          </a:xfrm>
          <a:prstGeom prst="bentConnector3">
            <a:avLst>
              <a:gd name="adj1" fmla="val 28461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44042" name="Shape 14"/>
          <p:cNvCxnSpPr>
            <a:cxnSpLocks noChangeShapeType="1"/>
            <a:stCxn id="9" idx="1"/>
            <a:endCxn id="44040" idx="2"/>
          </p:cNvCxnSpPr>
          <p:nvPr/>
        </p:nvCxnSpPr>
        <p:spPr bwMode="auto">
          <a:xfrm rot="10800000">
            <a:off x="4262438" y="4071938"/>
            <a:ext cx="681037" cy="84931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Item Tracking History</a:t>
            </a:r>
          </a:p>
        </p:txBody>
      </p:sp>
      <p:sp>
        <p:nvSpPr>
          <p:cNvPr id="450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SSM-isb-290</a:t>
            </a:r>
          </a:p>
        </p:txBody>
      </p:sp>
      <p:pic>
        <p:nvPicPr>
          <p:cNvPr id="45060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0725" y="852488"/>
            <a:ext cx="7819048" cy="5580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Installed Base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SSM-isb-030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146425" y="2460625"/>
            <a:ext cx="3017520" cy="201168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Installed Base Data</a:t>
            </a:r>
          </a:p>
          <a:p>
            <a:pPr>
              <a:buFontTx/>
              <a:buChar char="•"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 Customers and End Users</a:t>
            </a:r>
          </a:p>
          <a:p>
            <a:pPr>
              <a:buFontTx/>
              <a:buChar char="•"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 Installed Items</a:t>
            </a:r>
          </a:p>
          <a:p>
            <a:pPr>
              <a:buFontTx/>
              <a:buChar char="•"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 Item Data: </a:t>
            </a:r>
          </a:p>
          <a:p>
            <a:pPr lvl="1">
              <a:buFontTx/>
              <a:buChar char="•"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 Serial #</a:t>
            </a:r>
          </a:p>
          <a:p>
            <a:pPr lvl="1">
              <a:buFontTx/>
              <a:buChar char="•"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 Warranties</a:t>
            </a:r>
          </a:p>
          <a:p>
            <a:pPr lvl="1">
              <a:buFontTx/>
              <a:buChar char="•"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 Dates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795010" y="4624388"/>
            <a:ext cx="3017520" cy="11054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RMAs and RTSs: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Can reference specific serial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numbers in the installed base; ISB updated in RMAs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5795010" y="904874"/>
            <a:ext cx="3017520" cy="13824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Call Maintenance/</a:t>
            </a:r>
          </a:p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Call Activity Recording: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Installed base data can determine coverage for call items; ISB updated in CAR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314325" y="1181100"/>
            <a:ext cx="3017520" cy="11054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Service Contracts: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Can be built from data about items in the installed base</a:t>
            </a: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314325" y="4624388"/>
            <a:ext cx="3017520" cy="8592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Warranties: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Apply to items in the installed base</a:t>
            </a:r>
          </a:p>
        </p:txBody>
      </p:sp>
      <p:cxnSp>
        <p:nvCxnSpPr>
          <p:cNvPr id="24" name="Shape 23"/>
          <p:cNvCxnSpPr>
            <a:stCxn id="12" idx="2"/>
            <a:endCxn id="19463" idx="1"/>
          </p:cNvCxnSpPr>
          <p:nvPr/>
        </p:nvCxnSpPr>
        <p:spPr>
          <a:xfrm rot="16200000" flipH="1">
            <a:off x="1894788" y="2214828"/>
            <a:ext cx="1179934" cy="132334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hape 24"/>
          <p:cNvCxnSpPr>
            <a:stCxn id="13" idx="0"/>
            <a:endCxn id="19463" idx="1"/>
          </p:cNvCxnSpPr>
          <p:nvPr/>
        </p:nvCxnSpPr>
        <p:spPr>
          <a:xfrm rot="5400000" flipH="1" flipV="1">
            <a:off x="1905794" y="3383757"/>
            <a:ext cx="1157923" cy="1323340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hape 25"/>
          <p:cNvCxnSpPr>
            <a:stCxn id="11" idx="2"/>
            <a:endCxn id="19463" idx="3"/>
          </p:cNvCxnSpPr>
          <p:nvPr/>
        </p:nvCxnSpPr>
        <p:spPr>
          <a:xfrm rot="5400000">
            <a:off x="6144278" y="2306972"/>
            <a:ext cx="1179161" cy="1139825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hape 26"/>
          <p:cNvCxnSpPr>
            <a:stCxn id="9" idx="0"/>
            <a:endCxn id="19463" idx="3"/>
          </p:cNvCxnSpPr>
          <p:nvPr/>
        </p:nvCxnSpPr>
        <p:spPr>
          <a:xfrm rot="16200000" flipV="1">
            <a:off x="6154897" y="3475514"/>
            <a:ext cx="1157923" cy="1139825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Marketing Letter</a:t>
            </a:r>
          </a:p>
        </p:txBody>
      </p:sp>
      <p:sp>
        <p:nvSpPr>
          <p:cNvPr id="460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SSM-isb-300</a:t>
            </a:r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236347" y="1059688"/>
            <a:ext cx="3967163" cy="3751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1.12 Master Comments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Master Ref: Extend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Type: A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Dear End User: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The warranty on your electrical generator expires next month. Our company offers an excellent service contract that will extend warranty coverage at a very reasonable price.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A customer service representative will contact you soon regarding this option.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Regards,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Jim Service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Quality Products Service Manager</a:t>
            </a:r>
          </a:p>
        </p:txBody>
      </p:sp>
      <p:sp>
        <p:nvSpPr>
          <p:cNvPr id="46085" name="Rectangle 4"/>
          <p:cNvSpPr>
            <a:spLocks noChangeArrowheads="1"/>
          </p:cNvSpPr>
          <p:nvPr/>
        </p:nvSpPr>
        <p:spPr bwMode="auto">
          <a:xfrm>
            <a:off x="4778185" y="1632776"/>
            <a:ext cx="3967162" cy="4519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Quality Products</a:t>
            </a:r>
          </a:p>
          <a:p>
            <a:pPr algn="ctr"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June 5, 2009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Mr. End User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Main St.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Birdsboro, PA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Dear End User: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The warranty on your electrical generator expires next month. Our company offers an excellent service contract that will extend warranty coverage at a very reasonable price.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A customer service representative will contact you soon regarding this option.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Regards,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Jim Service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Quality Products Service Manager</a:t>
            </a:r>
          </a:p>
        </p:txBody>
      </p:sp>
      <p:sp>
        <p:nvSpPr>
          <p:cNvPr id="46086" name="Line 5"/>
          <p:cNvSpPr>
            <a:spLocks noChangeShapeType="1"/>
          </p:cNvSpPr>
          <p:nvPr/>
        </p:nvSpPr>
        <p:spPr bwMode="auto">
          <a:xfrm>
            <a:off x="4207891" y="1183132"/>
            <a:ext cx="1282700" cy="43815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087" name="Rectangle 6"/>
          <p:cNvSpPr>
            <a:spLocks noChangeArrowheads="1"/>
          </p:cNvSpPr>
          <p:nvPr/>
        </p:nvSpPr>
        <p:spPr bwMode="auto">
          <a:xfrm>
            <a:off x="4973320" y="1110679"/>
            <a:ext cx="3605213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1800" dirty="0">
                <a:latin typeface="+mj-lt"/>
              </a:rPr>
              <a:t>Installed Base Marketing Letter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Manage product recalls</a:t>
            </a:r>
          </a:p>
          <a:p>
            <a:r>
              <a:rPr lang="en-US" smtClean="0"/>
              <a:t>Use installed base information</a:t>
            </a:r>
          </a:p>
          <a:p>
            <a:r>
              <a:rPr lang="en-US" smtClean="0"/>
              <a:t>Used in conjunction with the Call Generator</a:t>
            </a:r>
          </a:p>
          <a:p>
            <a:r>
              <a:rPr lang="en-US" smtClean="0"/>
              <a:t>Enable you to track a group of calls together</a:t>
            </a:r>
          </a:p>
          <a:p>
            <a:r>
              <a:rPr lang="en-US" smtClean="0"/>
              <a:t>Optionally copy field notification comments to each call created</a:t>
            </a:r>
          </a:p>
          <a:p>
            <a:r>
              <a:rPr lang="en-US" smtClean="0"/>
              <a:t>Optionally combine calls for multiple installed base records associated with one end user</a:t>
            </a:r>
          </a:p>
          <a:p>
            <a:endParaRPr lang="en-US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Field Notifications 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SSM-isb-310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Field Notification Maintenance</a:t>
            </a:r>
          </a:p>
        </p:txBody>
      </p:sp>
      <p:sp>
        <p:nvSpPr>
          <p:cNvPr id="481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SSM-isb-320</a:t>
            </a:r>
          </a:p>
        </p:txBody>
      </p:sp>
      <p:pic>
        <p:nvPicPr>
          <p:cNvPr id="4813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236536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238500" y="2088642"/>
            <a:ext cx="2600325" cy="3143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Associate documentation</a:t>
            </a:r>
          </a:p>
        </p:txBody>
      </p:sp>
      <p:sp>
        <p:nvSpPr>
          <p:cNvPr id="48134" name="Right Brace 6"/>
          <p:cNvSpPr>
            <a:spLocks/>
          </p:cNvSpPr>
          <p:nvPr/>
        </p:nvSpPr>
        <p:spPr bwMode="auto">
          <a:xfrm>
            <a:off x="2733675" y="2612898"/>
            <a:ext cx="274320" cy="479425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5" name="Shape 8"/>
          <p:cNvCxnSpPr>
            <a:cxnSpLocks noChangeShapeType="1"/>
            <a:stCxn id="6" idx="2"/>
          </p:cNvCxnSpPr>
          <p:nvPr/>
        </p:nvCxnSpPr>
        <p:spPr bwMode="auto">
          <a:xfrm rot="5400000">
            <a:off x="3566066" y="1884902"/>
            <a:ext cx="454533" cy="1490663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765810" y="3154236"/>
            <a:ext cx="2097088" cy="314325"/>
          </a:xfrm>
          <a:prstGeom prst="rect">
            <a:avLst/>
          </a:prstGeom>
          <a:solidFill>
            <a:schemeClr val="bg1"/>
          </a:solidFill>
          <a:ln w="12700">
            <a:solidFill>
              <a:srgbClr val="006600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Define call attributes</a:t>
            </a:r>
          </a:p>
        </p:txBody>
      </p:sp>
      <p:sp>
        <p:nvSpPr>
          <p:cNvPr id="48137" name="Left Brace 10"/>
          <p:cNvSpPr>
            <a:spLocks/>
          </p:cNvSpPr>
          <p:nvPr/>
        </p:nvSpPr>
        <p:spPr bwMode="auto">
          <a:xfrm>
            <a:off x="666750" y="3536823"/>
            <a:ext cx="274320" cy="1006475"/>
          </a:xfrm>
          <a:prstGeom prst="leftBrace">
            <a:avLst>
              <a:gd name="adj1" fmla="val 8359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8" name="Elbow Connector 12"/>
          <p:cNvCxnSpPr>
            <a:cxnSpLocks noChangeShapeType="1"/>
            <a:stCxn id="10" idx="1"/>
            <a:endCxn id="48137" idx="1"/>
          </p:cNvCxnSpPr>
          <p:nvPr/>
        </p:nvCxnSpPr>
        <p:spPr bwMode="auto">
          <a:xfrm rot="10800000" flipV="1">
            <a:off x="666750" y="3311399"/>
            <a:ext cx="99060" cy="728662"/>
          </a:xfrm>
          <a:prstGeom prst="bentConnector3">
            <a:avLst>
              <a:gd name="adj1" fmla="val 330769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1168146" y="5617464"/>
            <a:ext cx="6124575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Define the range of ISB items for which calls should be generated</a:t>
            </a:r>
          </a:p>
        </p:txBody>
      </p:sp>
      <p:sp>
        <p:nvSpPr>
          <p:cNvPr id="48140" name="Left Brace 14"/>
          <p:cNvSpPr>
            <a:spLocks/>
          </p:cNvSpPr>
          <p:nvPr/>
        </p:nvSpPr>
        <p:spPr bwMode="auto">
          <a:xfrm>
            <a:off x="990600" y="4546473"/>
            <a:ext cx="274320" cy="990600"/>
          </a:xfrm>
          <a:prstGeom prst="leftBrace">
            <a:avLst>
              <a:gd name="adj1" fmla="val 8353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41" name="Elbow Connector 16"/>
          <p:cNvCxnSpPr>
            <a:cxnSpLocks noChangeShapeType="1"/>
            <a:stCxn id="14" idx="1"/>
            <a:endCxn id="48140" idx="1"/>
          </p:cNvCxnSpPr>
          <p:nvPr/>
        </p:nvCxnSpPr>
        <p:spPr bwMode="auto">
          <a:xfrm rot="10800000">
            <a:off x="990600" y="5041774"/>
            <a:ext cx="177546" cy="728091"/>
          </a:xfrm>
          <a:prstGeom prst="bentConnector3">
            <a:avLst>
              <a:gd name="adj1" fmla="val 22875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Do you manufacture or service items that can be uniquely identified (lot/serial number control)</a:t>
            </a:r>
          </a:p>
          <a:p>
            <a:r>
              <a:rPr lang="en-US" smtClean="0"/>
              <a:t>Do you provide warranties</a:t>
            </a:r>
          </a:p>
          <a:p>
            <a:r>
              <a:rPr lang="en-US" smtClean="0"/>
              <a:t>Do you offer product registration and service only registered products</a:t>
            </a:r>
          </a:p>
          <a:p>
            <a:r>
              <a:rPr lang="en-US" smtClean="0"/>
              <a:t>Do you offer product upgrades</a:t>
            </a:r>
          </a:p>
          <a:p>
            <a:r>
              <a:rPr lang="en-US" smtClean="0"/>
              <a:t>Do your products require scheduled maintenance</a:t>
            </a:r>
          </a:p>
          <a:p>
            <a:r>
              <a:rPr lang="en-US" smtClean="0"/>
              <a:t>Are your products subject to recall</a:t>
            </a:r>
          </a:p>
          <a:p>
            <a:r>
              <a:rPr lang="en-US" smtClean="0"/>
              <a:t>Do you need a complete audit trail to satisfy a regulatory agency</a:t>
            </a:r>
          </a:p>
          <a:p>
            <a:endParaRPr lang="en-US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Should You Track the Installed Base?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SSM allows you to track:</a:t>
            </a:r>
          </a:p>
          <a:p>
            <a:pPr lvl="1"/>
            <a:r>
              <a:rPr lang="en-US" dirty="0" smtClean="0"/>
              <a:t>Only the parent item</a:t>
            </a:r>
          </a:p>
          <a:p>
            <a:pPr lvl="1"/>
            <a:r>
              <a:rPr lang="en-US" dirty="0" smtClean="0"/>
              <a:t>The parent item and important components that may have separate service needs</a:t>
            </a:r>
          </a:p>
          <a:p>
            <a:endParaRPr lang="en-US" dirty="0" smtClean="0"/>
          </a:p>
        </p:txBody>
      </p:sp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Level of Detail is Needed?</a:t>
            </a:r>
          </a:p>
        </p:txBody>
      </p:sp>
      <p:sp>
        <p:nvSpPr>
          <p:cNvPr id="205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17180" y="6638544"/>
            <a:ext cx="1226820" cy="219456"/>
          </a:xfrm>
        </p:spPr>
        <p:txBody>
          <a:bodyPr/>
          <a:lstStyle/>
          <a:p>
            <a:r>
              <a:rPr lang="en-US" b="0" dirty="0" smtClean="0"/>
              <a:t>SSMIn-isb-050</a:t>
            </a:r>
          </a:p>
        </p:txBody>
      </p:sp>
      <p:sp>
        <p:nvSpPr>
          <p:cNvPr id="2074" name="Rectangle 21"/>
          <p:cNvSpPr>
            <a:spLocks noChangeArrowheads="1"/>
          </p:cNvSpPr>
          <p:nvPr/>
        </p:nvSpPr>
        <p:spPr bwMode="auto">
          <a:xfrm>
            <a:off x="885825" y="3108325"/>
            <a:ext cx="20764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dirty="0">
                <a:latin typeface="+mj-lt"/>
              </a:rPr>
              <a:t>1 PC, Serial # 222</a:t>
            </a:r>
          </a:p>
        </p:txBody>
      </p:sp>
      <p:sp>
        <p:nvSpPr>
          <p:cNvPr id="2075" name="Rectangle 23"/>
          <p:cNvSpPr>
            <a:spLocks noChangeArrowheads="1"/>
          </p:cNvSpPr>
          <p:nvPr/>
        </p:nvSpPr>
        <p:spPr bwMode="auto">
          <a:xfrm>
            <a:off x="609600" y="2933700"/>
            <a:ext cx="2932113" cy="31464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7" name="Group 7"/>
          <p:cNvGrpSpPr>
            <a:grpSpLocks/>
          </p:cNvGrpSpPr>
          <p:nvPr/>
        </p:nvGrpSpPr>
        <p:grpSpPr bwMode="auto">
          <a:xfrm>
            <a:off x="5738813" y="4465638"/>
            <a:ext cx="2028825" cy="620713"/>
            <a:chOff x="3662" y="3067"/>
            <a:chExt cx="1278" cy="391"/>
          </a:xfrm>
        </p:grpSpPr>
        <p:sp>
          <p:nvSpPr>
            <p:cNvPr id="2072" name="Rectangle 5"/>
            <p:cNvSpPr>
              <a:spLocks noChangeArrowheads="1"/>
            </p:cNvSpPr>
            <p:nvPr/>
          </p:nvSpPr>
          <p:spPr bwMode="auto">
            <a:xfrm>
              <a:off x="3662" y="3067"/>
              <a:ext cx="1278" cy="39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3" name="Rectangle 6"/>
            <p:cNvSpPr>
              <a:spLocks noChangeArrowheads="1"/>
            </p:cNvSpPr>
            <p:nvPr/>
          </p:nvSpPr>
          <p:spPr bwMode="auto">
            <a:xfrm>
              <a:off x="4375" y="3135"/>
              <a:ext cx="439" cy="177"/>
            </a:xfrm>
            <a:prstGeom prst="rect">
              <a:avLst/>
            </a:prstGeom>
            <a:solidFill>
              <a:srgbClr val="80808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58" name="Group 11"/>
          <p:cNvGrpSpPr>
            <a:grpSpLocks/>
          </p:cNvGrpSpPr>
          <p:nvPr/>
        </p:nvGrpSpPr>
        <p:grpSpPr bwMode="auto">
          <a:xfrm>
            <a:off x="4605338" y="5473700"/>
            <a:ext cx="2224088" cy="401638"/>
            <a:chOff x="2948" y="3702"/>
            <a:chExt cx="1401" cy="253"/>
          </a:xfrm>
        </p:grpSpPr>
        <p:sp>
          <p:nvSpPr>
            <p:cNvPr id="2069" name="Freeform 8"/>
            <p:cNvSpPr>
              <a:spLocks/>
            </p:cNvSpPr>
            <p:nvPr/>
          </p:nvSpPr>
          <p:spPr bwMode="auto">
            <a:xfrm>
              <a:off x="2948" y="3702"/>
              <a:ext cx="1401" cy="253"/>
            </a:xfrm>
            <a:custGeom>
              <a:avLst/>
              <a:gdLst>
                <a:gd name="T0" fmla="*/ 175 w 1401"/>
                <a:gd name="T1" fmla="*/ 0 h 253"/>
                <a:gd name="T2" fmla="*/ 1230 w 1401"/>
                <a:gd name="T3" fmla="*/ 0 h 253"/>
                <a:gd name="T4" fmla="*/ 1397 w 1401"/>
                <a:gd name="T5" fmla="*/ 227 h 253"/>
                <a:gd name="T6" fmla="*/ 1400 w 1401"/>
                <a:gd name="T7" fmla="*/ 237 h 253"/>
                <a:gd name="T8" fmla="*/ 1394 w 1401"/>
                <a:gd name="T9" fmla="*/ 247 h 253"/>
                <a:gd name="T10" fmla="*/ 1383 w 1401"/>
                <a:gd name="T11" fmla="*/ 252 h 253"/>
                <a:gd name="T12" fmla="*/ 20 w 1401"/>
                <a:gd name="T13" fmla="*/ 252 h 253"/>
                <a:gd name="T14" fmla="*/ 8 w 1401"/>
                <a:gd name="T15" fmla="*/ 245 h 253"/>
                <a:gd name="T16" fmla="*/ 0 w 1401"/>
                <a:gd name="T17" fmla="*/ 235 h 253"/>
                <a:gd name="T18" fmla="*/ 3 w 1401"/>
                <a:gd name="T19" fmla="*/ 222 h 253"/>
                <a:gd name="T20" fmla="*/ 175 w 1401"/>
                <a:gd name="T21" fmla="*/ 0 h 2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01"/>
                <a:gd name="T34" fmla="*/ 0 h 253"/>
                <a:gd name="T35" fmla="*/ 1401 w 1401"/>
                <a:gd name="T36" fmla="*/ 253 h 2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01" h="253">
                  <a:moveTo>
                    <a:pt x="175" y="0"/>
                  </a:moveTo>
                  <a:lnTo>
                    <a:pt x="1230" y="0"/>
                  </a:lnTo>
                  <a:lnTo>
                    <a:pt x="1397" y="227"/>
                  </a:lnTo>
                  <a:lnTo>
                    <a:pt x="1400" y="237"/>
                  </a:lnTo>
                  <a:lnTo>
                    <a:pt x="1394" y="247"/>
                  </a:lnTo>
                  <a:lnTo>
                    <a:pt x="1383" y="252"/>
                  </a:lnTo>
                  <a:lnTo>
                    <a:pt x="20" y="252"/>
                  </a:lnTo>
                  <a:lnTo>
                    <a:pt x="8" y="245"/>
                  </a:lnTo>
                  <a:lnTo>
                    <a:pt x="0" y="235"/>
                  </a:lnTo>
                  <a:lnTo>
                    <a:pt x="3" y="222"/>
                  </a:lnTo>
                  <a:lnTo>
                    <a:pt x="175" y="0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" name="Freeform 9"/>
            <p:cNvSpPr>
              <a:spLocks/>
            </p:cNvSpPr>
            <p:nvPr/>
          </p:nvSpPr>
          <p:spPr bwMode="auto">
            <a:xfrm>
              <a:off x="3027" y="3755"/>
              <a:ext cx="930" cy="161"/>
            </a:xfrm>
            <a:custGeom>
              <a:avLst/>
              <a:gdLst>
                <a:gd name="T0" fmla="*/ 125 w 930"/>
                <a:gd name="T1" fmla="*/ 0 h 161"/>
                <a:gd name="T2" fmla="*/ 886 w 930"/>
                <a:gd name="T3" fmla="*/ 0 h 161"/>
                <a:gd name="T4" fmla="*/ 929 w 930"/>
                <a:gd name="T5" fmla="*/ 160 h 161"/>
                <a:gd name="T6" fmla="*/ 0 w 930"/>
                <a:gd name="T7" fmla="*/ 160 h 161"/>
                <a:gd name="T8" fmla="*/ 125 w 930"/>
                <a:gd name="T9" fmla="*/ 0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0"/>
                <a:gd name="T16" fmla="*/ 0 h 161"/>
                <a:gd name="T17" fmla="*/ 930 w 930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0" h="161">
                  <a:moveTo>
                    <a:pt x="125" y="0"/>
                  </a:moveTo>
                  <a:lnTo>
                    <a:pt x="886" y="0"/>
                  </a:lnTo>
                  <a:lnTo>
                    <a:pt x="929" y="160"/>
                  </a:lnTo>
                  <a:lnTo>
                    <a:pt x="0" y="160"/>
                  </a:lnTo>
                  <a:lnTo>
                    <a:pt x="125" y="0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" name="Freeform 10"/>
            <p:cNvSpPr>
              <a:spLocks/>
            </p:cNvSpPr>
            <p:nvPr/>
          </p:nvSpPr>
          <p:spPr bwMode="auto">
            <a:xfrm>
              <a:off x="3986" y="3755"/>
              <a:ext cx="283" cy="161"/>
            </a:xfrm>
            <a:custGeom>
              <a:avLst/>
              <a:gdLst>
                <a:gd name="T0" fmla="*/ 0 w 283"/>
                <a:gd name="T1" fmla="*/ 0 h 161"/>
                <a:gd name="T2" fmla="*/ 166 w 283"/>
                <a:gd name="T3" fmla="*/ 0 h 161"/>
                <a:gd name="T4" fmla="*/ 282 w 283"/>
                <a:gd name="T5" fmla="*/ 160 h 161"/>
                <a:gd name="T6" fmla="*/ 52 w 283"/>
                <a:gd name="T7" fmla="*/ 160 h 161"/>
                <a:gd name="T8" fmla="*/ 0 w 283"/>
                <a:gd name="T9" fmla="*/ 0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3"/>
                <a:gd name="T16" fmla="*/ 0 h 161"/>
                <a:gd name="T17" fmla="*/ 283 w 283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3" h="161">
                  <a:moveTo>
                    <a:pt x="0" y="0"/>
                  </a:moveTo>
                  <a:lnTo>
                    <a:pt x="166" y="0"/>
                  </a:lnTo>
                  <a:lnTo>
                    <a:pt x="282" y="160"/>
                  </a:lnTo>
                  <a:lnTo>
                    <a:pt x="52" y="16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59" name="Group 19"/>
          <p:cNvGrpSpPr>
            <a:grpSpLocks/>
          </p:cNvGrpSpPr>
          <p:nvPr/>
        </p:nvGrpSpPr>
        <p:grpSpPr bwMode="auto">
          <a:xfrm>
            <a:off x="4437063" y="3838575"/>
            <a:ext cx="1471613" cy="1214438"/>
            <a:chOff x="2842" y="2672"/>
            <a:chExt cx="927" cy="765"/>
          </a:xfrm>
        </p:grpSpPr>
        <p:sp>
          <p:nvSpPr>
            <p:cNvPr id="2062" name="Rectangle 12"/>
            <p:cNvSpPr>
              <a:spLocks noChangeArrowheads="1"/>
            </p:cNvSpPr>
            <p:nvPr/>
          </p:nvSpPr>
          <p:spPr bwMode="auto">
            <a:xfrm>
              <a:off x="2842" y="2672"/>
              <a:ext cx="927" cy="76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3" name="Rectangle 13"/>
            <p:cNvSpPr>
              <a:spLocks noChangeArrowheads="1"/>
            </p:cNvSpPr>
            <p:nvPr/>
          </p:nvSpPr>
          <p:spPr bwMode="auto">
            <a:xfrm>
              <a:off x="2902" y="2736"/>
              <a:ext cx="806" cy="647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>
              <a:off x="3633" y="2736"/>
              <a:ext cx="109" cy="64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>
              <a:off x="3660" y="2769"/>
              <a:ext cx="50" cy="3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6" name="Oval 16"/>
            <p:cNvSpPr>
              <a:spLocks noChangeArrowheads="1"/>
            </p:cNvSpPr>
            <p:nvPr/>
          </p:nvSpPr>
          <p:spPr bwMode="auto">
            <a:xfrm>
              <a:off x="3666" y="3052"/>
              <a:ext cx="37" cy="37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7" name="Oval 17"/>
            <p:cNvSpPr>
              <a:spLocks noChangeArrowheads="1"/>
            </p:cNvSpPr>
            <p:nvPr/>
          </p:nvSpPr>
          <p:spPr bwMode="auto">
            <a:xfrm>
              <a:off x="3666" y="3171"/>
              <a:ext cx="37" cy="3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8" name="Oval 18"/>
            <p:cNvSpPr>
              <a:spLocks noChangeArrowheads="1"/>
            </p:cNvSpPr>
            <p:nvPr/>
          </p:nvSpPr>
          <p:spPr bwMode="auto">
            <a:xfrm>
              <a:off x="3666" y="3284"/>
              <a:ext cx="37" cy="36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0" name="Rectangle 22"/>
          <p:cNvSpPr>
            <a:spLocks noChangeArrowheads="1"/>
          </p:cNvSpPr>
          <p:nvPr/>
        </p:nvSpPr>
        <p:spPr bwMode="auto">
          <a:xfrm>
            <a:off x="5619751" y="3108325"/>
            <a:ext cx="2901950" cy="1187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1800">
                <a:latin typeface="+mj-lt"/>
              </a:rPr>
              <a:t>One PC, Serial # 222</a:t>
            </a:r>
          </a:p>
          <a:p>
            <a:pPr>
              <a:tabLst>
                <a:tab pos="228600" algn="l"/>
              </a:tabLst>
            </a:pPr>
            <a:r>
              <a:rPr lang="en-US" sz="1800">
                <a:latin typeface="+mj-lt"/>
              </a:rPr>
              <a:t>	1 Monitor, #874</a:t>
            </a:r>
          </a:p>
          <a:p>
            <a:pPr>
              <a:tabLst>
                <a:tab pos="228600" algn="l"/>
              </a:tabLst>
            </a:pPr>
            <a:r>
              <a:rPr lang="en-US" sz="1800">
                <a:latin typeface="+mj-lt"/>
              </a:rPr>
              <a:t>	1 CPU, #888</a:t>
            </a:r>
          </a:p>
          <a:p>
            <a:pPr>
              <a:tabLst>
                <a:tab pos="228600" algn="l"/>
              </a:tabLst>
            </a:pPr>
            <a:r>
              <a:rPr lang="en-US" sz="1800">
                <a:latin typeface="+mj-lt"/>
              </a:rPr>
              <a:t>	1 Keyboard, #A-12</a:t>
            </a:r>
          </a:p>
        </p:txBody>
      </p:sp>
      <p:sp>
        <p:nvSpPr>
          <p:cNvPr id="2061" name="Rectangle 24"/>
          <p:cNvSpPr>
            <a:spLocks noChangeArrowheads="1"/>
          </p:cNvSpPr>
          <p:nvPr/>
        </p:nvSpPr>
        <p:spPr bwMode="auto">
          <a:xfrm>
            <a:off x="4319588" y="2933700"/>
            <a:ext cx="4194175" cy="31464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" name="Group 7"/>
          <p:cNvGrpSpPr>
            <a:grpSpLocks/>
          </p:cNvGrpSpPr>
          <p:nvPr/>
        </p:nvGrpSpPr>
        <p:grpSpPr bwMode="auto">
          <a:xfrm>
            <a:off x="1023938" y="4903788"/>
            <a:ext cx="2028825" cy="620713"/>
            <a:chOff x="3662" y="3067"/>
            <a:chExt cx="1278" cy="391"/>
          </a:xfrm>
        </p:grpSpPr>
        <p:sp>
          <p:nvSpPr>
            <p:cNvPr id="29" name="Rectangle 5"/>
            <p:cNvSpPr>
              <a:spLocks noChangeArrowheads="1"/>
            </p:cNvSpPr>
            <p:nvPr/>
          </p:nvSpPr>
          <p:spPr bwMode="auto">
            <a:xfrm>
              <a:off x="3662" y="3067"/>
              <a:ext cx="1278" cy="39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4375" y="3135"/>
              <a:ext cx="439" cy="177"/>
            </a:xfrm>
            <a:prstGeom prst="rect">
              <a:avLst/>
            </a:prstGeom>
            <a:solidFill>
              <a:srgbClr val="80808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>
            <a:off x="928688" y="5454650"/>
            <a:ext cx="2224088" cy="401638"/>
            <a:chOff x="2948" y="3702"/>
            <a:chExt cx="1401" cy="253"/>
          </a:xfrm>
        </p:grpSpPr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2948" y="3702"/>
              <a:ext cx="1401" cy="253"/>
            </a:xfrm>
            <a:custGeom>
              <a:avLst/>
              <a:gdLst>
                <a:gd name="T0" fmla="*/ 175 w 1401"/>
                <a:gd name="T1" fmla="*/ 0 h 253"/>
                <a:gd name="T2" fmla="*/ 1230 w 1401"/>
                <a:gd name="T3" fmla="*/ 0 h 253"/>
                <a:gd name="T4" fmla="*/ 1397 w 1401"/>
                <a:gd name="T5" fmla="*/ 227 h 253"/>
                <a:gd name="T6" fmla="*/ 1400 w 1401"/>
                <a:gd name="T7" fmla="*/ 237 h 253"/>
                <a:gd name="T8" fmla="*/ 1394 w 1401"/>
                <a:gd name="T9" fmla="*/ 247 h 253"/>
                <a:gd name="T10" fmla="*/ 1383 w 1401"/>
                <a:gd name="T11" fmla="*/ 252 h 253"/>
                <a:gd name="T12" fmla="*/ 20 w 1401"/>
                <a:gd name="T13" fmla="*/ 252 h 253"/>
                <a:gd name="T14" fmla="*/ 8 w 1401"/>
                <a:gd name="T15" fmla="*/ 245 h 253"/>
                <a:gd name="T16" fmla="*/ 0 w 1401"/>
                <a:gd name="T17" fmla="*/ 235 h 253"/>
                <a:gd name="T18" fmla="*/ 3 w 1401"/>
                <a:gd name="T19" fmla="*/ 222 h 253"/>
                <a:gd name="T20" fmla="*/ 175 w 1401"/>
                <a:gd name="T21" fmla="*/ 0 h 2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01"/>
                <a:gd name="T34" fmla="*/ 0 h 253"/>
                <a:gd name="T35" fmla="*/ 1401 w 1401"/>
                <a:gd name="T36" fmla="*/ 253 h 2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01" h="253">
                  <a:moveTo>
                    <a:pt x="175" y="0"/>
                  </a:moveTo>
                  <a:lnTo>
                    <a:pt x="1230" y="0"/>
                  </a:lnTo>
                  <a:lnTo>
                    <a:pt x="1397" y="227"/>
                  </a:lnTo>
                  <a:lnTo>
                    <a:pt x="1400" y="237"/>
                  </a:lnTo>
                  <a:lnTo>
                    <a:pt x="1394" y="247"/>
                  </a:lnTo>
                  <a:lnTo>
                    <a:pt x="1383" y="252"/>
                  </a:lnTo>
                  <a:lnTo>
                    <a:pt x="20" y="252"/>
                  </a:lnTo>
                  <a:lnTo>
                    <a:pt x="8" y="245"/>
                  </a:lnTo>
                  <a:lnTo>
                    <a:pt x="0" y="235"/>
                  </a:lnTo>
                  <a:lnTo>
                    <a:pt x="3" y="222"/>
                  </a:lnTo>
                  <a:lnTo>
                    <a:pt x="175" y="0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3027" y="3755"/>
              <a:ext cx="930" cy="161"/>
            </a:xfrm>
            <a:custGeom>
              <a:avLst/>
              <a:gdLst>
                <a:gd name="T0" fmla="*/ 125 w 930"/>
                <a:gd name="T1" fmla="*/ 0 h 161"/>
                <a:gd name="T2" fmla="*/ 886 w 930"/>
                <a:gd name="T3" fmla="*/ 0 h 161"/>
                <a:gd name="T4" fmla="*/ 929 w 930"/>
                <a:gd name="T5" fmla="*/ 160 h 161"/>
                <a:gd name="T6" fmla="*/ 0 w 930"/>
                <a:gd name="T7" fmla="*/ 160 h 161"/>
                <a:gd name="T8" fmla="*/ 125 w 930"/>
                <a:gd name="T9" fmla="*/ 0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0"/>
                <a:gd name="T16" fmla="*/ 0 h 161"/>
                <a:gd name="T17" fmla="*/ 930 w 930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0" h="161">
                  <a:moveTo>
                    <a:pt x="125" y="0"/>
                  </a:moveTo>
                  <a:lnTo>
                    <a:pt x="886" y="0"/>
                  </a:lnTo>
                  <a:lnTo>
                    <a:pt x="929" y="160"/>
                  </a:lnTo>
                  <a:lnTo>
                    <a:pt x="0" y="160"/>
                  </a:lnTo>
                  <a:lnTo>
                    <a:pt x="125" y="0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3986" y="3755"/>
              <a:ext cx="283" cy="161"/>
            </a:xfrm>
            <a:custGeom>
              <a:avLst/>
              <a:gdLst>
                <a:gd name="T0" fmla="*/ 0 w 283"/>
                <a:gd name="T1" fmla="*/ 0 h 161"/>
                <a:gd name="T2" fmla="*/ 166 w 283"/>
                <a:gd name="T3" fmla="*/ 0 h 161"/>
                <a:gd name="T4" fmla="*/ 282 w 283"/>
                <a:gd name="T5" fmla="*/ 160 h 161"/>
                <a:gd name="T6" fmla="*/ 52 w 283"/>
                <a:gd name="T7" fmla="*/ 160 h 161"/>
                <a:gd name="T8" fmla="*/ 0 w 283"/>
                <a:gd name="T9" fmla="*/ 0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3"/>
                <a:gd name="T16" fmla="*/ 0 h 161"/>
                <a:gd name="T17" fmla="*/ 283 w 283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3" h="161">
                  <a:moveTo>
                    <a:pt x="0" y="0"/>
                  </a:moveTo>
                  <a:lnTo>
                    <a:pt x="166" y="0"/>
                  </a:lnTo>
                  <a:lnTo>
                    <a:pt x="282" y="160"/>
                  </a:lnTo>
                  <a:lnTo>
                    <a:pt x="52" y="16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5" name="Group 19"/>
          <p:cNvGrpSpPr>
            <a:grpSpLocks/>
          </p:cNvGrpSpPr>
          <p:nvPr/>
        </p:nvGrpSpPr>
        <p:grpSpPr bwMode="auto">
          <a:xfrm>
            <a:off x="1303338" y="3676650"/>
            <a:ext cx="1471613" cy="1214438"/>
            <a:chOff x="2842" y="2672"/>
            <a:chExt cx="927" cy="765"/>
          </a:xfrm>
        </p:grpSpPr>
        <p:sp>
          <p:nvSpPr>
            <p:cNvPr id="36" name="Rectangle 12"/>
            <p:cNvSpPr>
              <a:spLocks noChangeArrowheads="1"/>
            </p:cNvSpPr>
            <p:nvPr/>
          </p:nvSpPr>
          <p:spPr bwMode="auto">
            <a:xfrm>
              <a:off x="2842" y="2672"/>
              <a:ext cx="927" cy="76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Rectangle 13"/>
            <p:cNvSpPr>
              <a:spLocks noChangeArrowheads="1"/>
            </p:cNvSpPr>
            <p:nvPr/>
          </p:nvSpPr>
          <p:spPr bwMode="auto">
            <a:xfrm>
              <a:off x="2902" y="2736"/>
              <a:ext cx="806" cy="647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>
              <a:off x="3633" y="2736"/>
              <a:ext cx="109" cy="64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Rectangle 15"/>
            <p:cNvSpPr>
              <a:spLocks noChangeArrowheads="1"/>
            </p:cNvSpPr>
            <p:nvPr/>
          </p:nvSpPr>
          <p:spPr bwMode="auto">
            <a:xfrm>
              <a:off x="3660" y="2769"/>
              <a:ext cx="50" cy="3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3666" y="3052"/>
              <a:ext cx="37" cy="37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Oval 17"/>
            <p:cNvSpPr>
              <a:spLocks noChangeArrowheads="1"/>
            </p:cNvSpPr>
            <p:nvPr/>
          </p:nvSpPr>
          <p:spPr bwMode="auto">
            <a:xfrm>
              <a:off x="3666" y="3171"/>
              <a:ext cx="37" cy="3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3666" y="3284"/>
              <a:ext cx="37" cy="36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Installed Base and Service Policy</a:t>
            </a:r>
          </a:p>
        </p:txBody>
      </p:sp>
      <p:pic>
        <p:nvPicPr>
          <p:cNvPr id="21508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62050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SSM-isb-060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219575" y="3714750"/>
            <a:ext cx="2530475" cy="54864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Service is provided only for items in the installed base.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790950" y="4552950"/>
            <a:ext cx="2530475" cy="54864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Service is provided only for items in the item master.</a:t>
            </a:r>
          </a:p>
        </p:txBody>
      </p:sp>
      <p:cxnSp>
        <p:nvCxnSpPr>
          <p:cNvPr id="3" name="Elbow Connector 15"/>
          <p:cNvCxnSpPr>
            <a:cxnSpLocks noChangeShapeType="1"/>
            <a:stCxn id="8" idx="1"/>
            <a:endCxn id="20" idx="3"/>
          </p:cNvCxnSpPr>
          <p:nvPr/>
        </p:nvCxnSpPr>
        <p:spPr bwMode="auto">
          <a:xfrm rot="10800000">
            <a:off x="2314576" y="2632076"/>
            <a:ext cx="1476374" cy="219519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2" name="Elbow Connector 15"/>
          <p:cNvCxnSpPr>
            <a:cxnSpLocks noChangeShapeType="1"/>
            <a:stCxn id="7" idx="1"/>
            <a:endCxn id="21" idx="3"/>
          </p:cNvCxnSpPr>
          <p:nvPr/>
        </p:nvCxnSpPr>
        <p:spPr bwMode="auto">
          <a:xfrm rot="10800000">
            <a:off x="2305051" y="2241550"/>
            <a:ext cx="1914524" cy="174752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0" name="Rectangle 19"/>
          <p:cNvSpPr/>
          <p:nvPr/>
        </p:nvSpPr>
        <p:spPr>
          <a:xfrm>
            <a:off x="2190750" y="2571750"/>
            <a:ext cx="123826" cy="1206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181225" y="2181225"/>
            <a:ext cx="123826" cy="1206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Create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SSM-isb-070</a:t>
            </a:r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00038" y="828675"/>
            <a:ext cx="8523810" cy="5466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Adding End User Records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SSM-isb-080</a:t>
            </a:r>
          </a:p>
        </p:txBody>
      </p:sp>
      <p:pic>
        <p:nvPicPr>
          <p:cNvPr id="2355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128713"/>
            <a:ext cx="78105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Detail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SSM-isb-090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" y="1123950"/>
            <a:ext cx="78295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6473</TotalTime>
  <Words>1199</Words>
  <Application>Microsoft PowerPoint 7.0</Application>
  <PresentationFormat>On-screen Show (4:3)</PresentationFormat>
  <Paragraphs>213</Paragraphs>
  <Slides>32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Custom Design</vt:lpstr>
      <vt:lpstr>1_EX06PP_template</vt:lpstr>
      <vt:lpstr>QAD 2010 Template</vt:lpstr>
      <vt:lpstr>Microsoft ClipArt Gallery</vt:lpstr>
      <vt:lpstr>Installed Base</vt:lpstr>
      <vt:lpstr>End User and Installed Base Structure</vt:lpstr>
      <vt:lpstr>The Installed Base</vt:lpstr>
      <vt:lpstr>Should You Track the Installed Base?</vt:lpstr>
      <vt:lpstr>What Level of Detail is Needed?</vt:lpstr>
      <vt:lpstr>The Installed Base and Service Policy</vt:lpstr>
      <vt:lpstr>End User Create</vt:lpstr>
      <vt:lpstr>Adding End User Records</vt:lpstr>
      <vt:lpstr>End User Detail</vt:lpstr>
      <vt:lpstr>Service Office Detail</vt:lpstr>
      <vt:lpstr>End User Attributes</vt:lpstr>
      <vt:lpstr>Invoice Format</vt:lpstr>
      <vt:lpstr>End User Contacts</vt:lpstr>
      <vt:lpstr>Service Item Data</vt:lpstr>
      <vt:lpstr>Service Structure Data</vt:lpstr>
      <vt:lpstr>Updating the Installed Base</vt:lpstr>
      <vt:lpstr>ISB Records in Sales Orders</vt:lpstr>
      <vt:lpstr>Installed Base Item Data</vt:lpstr>
      <vt:lpstr>Installed Base Ownership</vt:lpstr>
      <vt:lpstr>Installed Configuration Maintenance</vt:lpstr>
      <vt:lpstr>Additional Functions in Call Management</vt:lpstr>
      <vt:lpstr>Introduction to ISB Hierarchy</vt:lpstr>
      <vt:lpstr>ISB Pop-Up in Sales Orders</vt:lpstr>
      <vt:lpstr>Other ISB Updates</vt:lpstr>
      <vt:lpstr>Installed Base Post Report</vt:lpstr>
      <vt:lpstr>Installed Base Utilities</vt:lpstr>
      <vt:lpstr>ISB Move During Call Entry</vt:lpstr>
      <vt:lpstr>Installed Item Move</vt:lpstr>
      <vt:lpstr>ISB Item Tracking History</vt:lpstr>
      <vt:lpstr>Installed Base Marketing Letter</vt:lpstr>
      <vt:lpstr>Field Notifications </vt:lpstr>
      <vt:lpstr>Field Notification Maintenance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176</cp:revision>
  <dcterms:created xsi:type="dcterms:W3CDTF">2002-03-27T21:49:26Z</dcterms:created>
  <dcterms:modified xsi:type="dcterms:W3CDTF">2011-01-07T00:18:05Z</dcterms:modified>
</cp:coreProperties>
</file>