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086" r:id="rId3"/>
  </p:sldMasterIdLst>
  <p:notesMasterIdLst>
    <p:notesMasterId r:id="rId21"/>
  </p:notesMasterIdLst>
  <p:handoutMasterIdLst>
    <p:handoutMasterId r:id="rId22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7AD0A2F9-4C3E-4B74-BEF8-6F9BF4152E52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EE2D25C-C9BD-4111-BCAD-92E0EE376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588E8AC-06E0-4D4B-8561-261CE0E68526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02C442D9-899D-407F-A6B9-A672067DB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1140F-E738-44DF-A7E4-017A9BC2C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D9C96-9F92-4376-9727-C541661F93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B7D73-9A58-44DF-B202-B647BB70CA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DEB7A-0517-46BB-B197-BD88C02EFF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SSM-ConBill-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SSM-ConBill-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SSM-ConBill-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SSM-ConBill-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SSM-ConBill-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SSM-ConBill-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EE469-E0BD-4985-BAFC-940AC99906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311B2-F343-4AC0-B9F6-2887B7865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C4726-0774-4B6B-B2D4-82BEDACDF4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8E9DA-B717-4B76-94CD-1A791BC5D7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8400C-383F-4ECA-9040-2109A937E5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9C350-BE53-4610-9AFC-D8EA1E29F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B26B1-A40D-49B7-AB34-6BBA6347B4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SSM-ConBill-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56575" y="66484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SSM-ConBill-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SSM-ConBill-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Billing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SSM-ConBill-010</a:t>
            </a:r>
          </a:p>
        </p:txBody>
      </p:sp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6073775" y="1743075"/>
            <a:ext cx="1458913" cy="752475"/>
          </a:xfrm>
          <a:prstGeom prst="ellipse">
            <a:avLst/>
          </a:prstGeom>
          <a:solidFill>
            <a:schemeClr val="bg1"/>
          </a:solidFill>
          <a:ln w="28575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Sales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Order</a:t>
            </a:r>
            <a:endParaRPr lang="en-US" sz="2000" dirty="0">
              <a:latin typeface="+mj-lt"/>
            </a:endParaRPr>
          </a:p>
        </p:txBody>
      </p:sp>
      <p:sp>
        <p:nvSpPr>
          <p:cNvPr id="15368" name="Oval 9"/>
          <p:cNvSpPr>
            <a:spLocks noChangeArrowheads="1"/>
          </p:cNvSpPr>
          <p:nvPr/>
        </p:nvSpPr>
        <p:spPr bwMode="auto">
          <a:xfrm>
            <a:off x="6108700" y="3384550"/>
            <a:ext cx="1387475" cy="625475"/>
          </a:xfrm>
          <a:prstGeom prst="ellipse">
            <a:avLst/>
          </a:prstGeom>
          <a:solidFill>
            <a:schemeClr val="bg1"/>
          </a:solidFill>
          <a:ln w="28575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Invoice</a:t>
            </a:r>
            <a:endParaRPr lang="en-US" sz="2000" dirty="0">
              <a:latin typeface="+mj-lt"/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5681663" y="4870450"/>
            <a:ext cx="2241550" cy="1158875"/>
          </a:xfrm>
          <a:prstGeom prst="ellipse">
            <a:avLst/>
          </a:prstGeom>
          <a:solidFill>
            <a:schemeClr val="bg1"/>
          </a:solidFill>
          <a:ln w="28575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Accounts Receivable,</a:t>
            </a:r>
          </a:p>
          <a:p>
            <a:pPr algn="ctr">
              <a:defRPr/>
            </a:pPr>
            <a:r>
              <a:rPr lang="en-US" sz="1400" dirty="0">
                <a:latin typeface="+mj-lt"/>
              </a:rPr>
              <a:t>Commissions,</a:t>
            </a:r>
          </a:p>
          <a:p>
            <a:pPr algn="ctr">
              <a:defRPr/>
            </a:pPr>
            <a:r>
              <a:rPr lang="en-US" sz="1400" dirty="0">
                <a:latin typeface="+mj-lt"/>
              </a:rPr>
              <a:t>Sales Order Updates</a:t>
            </a:r>
            <a:endParaRPr lang="en-US" sz="1400" dirty="0">
              <a:latin typeface="+mj-lt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455863" y="3332798"/>
            <a:ext cx="1373187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Billing Reversal Maintenance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1258888" y="4941888"/>
            <a:ext cx="1412875" cy="10128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200" dirty="0">
                <a:latin typeface="+mj-lt"/>
              </a:rPr>
              <a:t>Credit Memo to Adjust AR and</a:t>
            </a:r>
          </a:p>
          <a:p>
            <a:pPr algn="ctr">
              <a:defRPr/>
            </a:pPr>
            <a:r>
              <a:rPr lang="en-US" sz="1200" dirty="0">
                <a:latin typeface="+mj-lt"/>
              </a:rPr>
              <a:t>Billing Date Correction Maintenance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3151188" y="5188268"/>
            <a:ext cx="1273175" cy="5207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Billing Date</a:t>
            </a:r>
          </a:p>
          <a:p>
            <a:pPr algn="ctr">
              <a:defRPr/>
            </a:pPr>
            <a:r>
              <a:rPr lang="en-US" sz="1400" dirty="0">
                <a:latin typeface="+mj-lt"/>
              </a:rPr>
              <a:t>Correction</a:t>
            </a:r>
          </a:p>
        </p:txBody>
      </p:sp>
      <p:grpSp>
        <p:nvGrpSpPr>
          <p:cNvPr id="15384" name="Group 28"/>
          <p:cNvGrpSpPr>
            <a:grpSpLocks/>
          </p:cNvGrpSpPr>
          <p:nvPr/>
        </p:nvGrpSpPr>
        <p:grpSpPr bwMode="auto">
          <a:xfrm>
            <a:off x="1212850" y="1057275"/>
            <a:ext cx="1771650" cy="1901825"/>
            <a:chOff x="3773" y="1067"/>
            <a:chExt cx="1872" cy="2256"/>
          </a:xfrm>
        </p:grpSpPr>
        <p:sp>
          <p:nvSpPr>
            <p:cNvPr id="15387" name="Freeform 29"/>
            <p:cNvSpPr>
              <a:spLocks/>
            </p:cNvSpPr>
            <p:nvPr/>
          </p:nvSpPr>
          <p:spPr bwMode="auto">
            <a:xfrm>
              <a:off x="3865" y="1161"/>
              <a:ext cx="1774" cy="2156"/>
            </a:xfrm>
            <a:custGeom>
              <a:avLst/>
              <a:gdLst>
                <a:gd name="T0" fmla="*/ 0 w 1774"/>
                <a:gd name="T1" fmla="*/ 140 h 2156"/>
                <a:gd name="T2" fmla="*/ 1597 w 1774"/>
                <a:gd name="T3" fmla="*/ 0 h 2156"/>
                <a:gd name="T4" fmla="*/ 1773 w 1774"/>
                <a:gd name="T5" fmla="*/ 2015 h 2156"/>
                <a:gd name="T6" fmla="*/ 176 w 1774"/>
                <a:gd name="T7" fmla="*/ 2155 h 2156"/>
                <a:gd name="T8" fmla="*/ 0 w 1774"/>
                <a:gd name="T9" fmla="*/ 140 h 2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4"/>
                <a:gd name="T16" fmla="*/ 0 h 2156"/>
                <a:gd name="T17" fmla="*/ 1774 w 1774"/>
                <a:gd name="T18" fmla="*/ 2156 h 2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4" h="2156">
                  <a:moveTo>
                    <a:pt x="0" y="140"/>
                  </a:moveTo>
                  <a:lnTo>
                    <a:pt x="1597" y="0"/>
                  </a:lnTo>
                  <a:lnTo>
                    <a:pt x="1773" y="2015"/>
                  </a:lnTo>
                  <a:lnTo>
                    <a:pt x="176" y="2155"/>
                  </a:lnTo>
                  <a:lnTo>
                    <a:pt x="0" y="140"/>
                  </a:lnTo>
                </a:path>
              </a:pathLst>
            </a:custGeom>
            <a:solidFill>
              <a:srgbClr val="B2B2B2"/>
            </a:soli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88" name="Freeform 30"/>
            <p:cNvSpPr>
              <a:spLocks/>
            </p:cNvSpPr>
            <p:nvPr/>
          </p:nvSpPr>
          <p:spPr bwMode="auto">
            <a:xfrm>
              <a:off x="3865" y="1161"/>
              <a:ext cx="1780" cy="2162"/>
            </a:xfrm>
            <a:custGeom>
              <a:avLst/>
              <a:gdLst>
                <a:gd name="T0" fmla="*/ 0 w 1780"/>
                <a:gd name="T1" fmla="*/ 140 h 2162"/>
                <a:gd name="T2" fmla="*/ 1602 w 1780"/>
                <a:gd name="T3" fmla="*/ 0 h 2162"/>
                <a:gd name="T4" fmla="*/ 1779 w 1780"/>
                <a:gd name="T5" fmla="*/ 2021 h 2162"/>
                <a:gd name="T6" fmla="*/ 177 w 1780"/>
                <a:gd name="T7" fmla="*/ 2161 h 2162"/>
                <a:gd name="T8" fmla="*/ 0 w 1780"/>
                <a:gd name="T9" fmla="*/ 140 h 2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0"/>
                <a:gd name="T16" fmla="*/ 0 h 2162"/>
                <a:gd name="T17" fmla="*/ 1780 w 1780"/>
                <a:gd name="T18" fmla="*/ 2162 h 2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0" h="2162">
                  <a:moveTo>
                    <a:pt x="0" y="140"/>
                  </a:moveTo>
                  <a:lnTo>
                    <a:pt x="1602" y="0"/>
                  </a:lnTo>
                  <a:lnTo>
                    <a:pt x="1779" y="2021"/>
                  </a:lnTo>
                  <a:lnTo>
                    <a:pt x="177" y="2161"/>
                  </a:lnTo>
                  <a:lnTo>
                    <a:pt x="0" y="140"/>
                  </a:lnTo>
                </a:path>
              </a:pathLst>
            </a:custGeom>
            <a:noFill/>
            <a:ln w="12700" cap="rnd">
              <a:solidFill>
                <a:srgbClr val="7F7F7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89" name="Freeform 31"/>
            <p:cNvSpPr>
              <a:spLocks/>
            </p:cNvSpPr>
            <p:nvPr/>
          </p:nvSpPr>
          <p:spPr bwMode="auto">
            <a:xfrm>
              <a:off x="3773" y="1067"/>
              <a:ext cx="1774" cy="2156"/>
            </a:xfrm>
            <a:custGeom>
              <a:avLst/>
              <a:gdLst>
                <a:gd name="T0" fmla="*/ 0 w 1774"/>
                <a:gd name="T1" fmla="*/ 140 h 2156"/>
                <a:gd name="T2" fmla="*/ 1597 w 1774"/>
                <a:gd name="T3" fmla="*/ 0 h 2156"/>
                <a:gd name="T4" fmla="*/ 1773 w 1774"/>
                <a:gd name="T5" fmla="*/ 2015 h 2156"/>
                <a:gd name="T6" fmla="*/ 176 w 1774"/>
                <a:gd name="T7" fmla="*/ 2155 h 2156"/>
                <a:gd name="T8" fmla="*/ 0 w 1774"/>
                <a:gd name="T9" fmla="*/ 140 h 2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4"/>
                <a:gd name="T16" fmla="*/ 0 h 2156"/>
                <a:gd name="T17" fmla="*/ 1774 w 1774"/>
                <a:gd name="T18" fmla="*/ 2156 h 2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4" h="2156">
                  <a:moveTo>
                    <a:pt x="0" y="140"/>
                  </a:moveTo>
                  <a:lnTo>
                    <a:pt x="1597" y="0"/>
                  </a:lnTo>
                  <a:lnTo>
                    <a:pt x="1773" y="2015"/>
                  </a:lnTo>
                  <a:lnTo>
                    <a:pt x="176" y="2155"/>
                  </a:lnTo>
                  <a:lnTo>
                    <a:pt x="0" y="140"/>
                  </a:lnTo>
                </a:path>
              </a:pathLst>
            </a:custGeom>
            <a:solidFill>
              <a:srgbClr val="FFFFFF"/>
            </a:soli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0" name="Freeform 32"/>
            <p:cNvSpPr>
              <a:spLocks/>
            </p:cNvSpPr>
            <p:nvPr/>
          </p:nvSpPr>
          <p:spPr bwMode="auto">
            <a:xfrm>
              <a:off x="3773" y="1067"/>
              <a:ext cx="1780" cy="2162"/>
            </a:xfrm>
            <a:custGeom>
              <a:avLst/>
              <a:gdLst>
                <a:gd name="T0" fmla="*/ 0 w 1780"/>
                <a:gd name="T1" fmla="*/ 140 h 2162"/>
                <a:gd name="T2" fmla="*/ 1602 w 1780"/>
                <a:gd name="T3" fmla="*/ 0 h 2162"/>
                <a:gd name="T4" fmla="*/ 1779 w 1780"/>
                <a:gd name="T5" fmla="*/ 2021 h 2162"/>
                <a:gd name="T6" fmla="*/ 177 w 1780"/>
                <a:gd name="T7" fmla="*/ 2161 h 2162"/>
                <a:gd name="T8" fmla="*/ 0 w 1780"/>
                <a:gd name="T9" fmla="*/ 140 h 2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0"/>
                <a:gd name="T16" fmla="*/ 0 h 2162"/>
                <a:gd name="T17" fmla="*/ 1780 w 1780"/>
                <a:gd name="T18" fmla="*/ 2162 h 2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0" h="2162">
                  <a:moveTo>
                    <a:pt x="0" y="140"/>
                  </a:moveTo>
                  <a:lnTo>
                    <a:pt x="1602" y="0"/>
                  </a:lnTo>
                  <a:lnTo>
                    <a:pt x="1779" y="2021"/>
                  </a:lnTo>
                  <a:lnTo>
                    <a:pt x="177" y="2161"/>
                  </a:lnTo>
                  <a:lnTo>
                    <a:pt x="0" y="140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1" name="Freeform 33"/>
            <p:cNvSpPr>
              <a:spLocks/>
            </p:cNvSpPr>
            <p:nvPr/>
          </p:nvSpPr>
          <p:spPr bwMode="auto">
            <a:xfrm>
              <a:off x="4037" y="1712"/>
              <a:ext cx="1190" cy="115"/>
            </a:xfrm>
            <a:custGeom>
              <a:avLst/>
              <a:gdLst>
                <a:gd name="T0" fmla="*/ 1189 w 1190"/>
                <a:gd name="T1" fmla="*/ 8 h 115"/>
                <a:gd name="T2" fmla="*/ 1188 w 1190"/>
                <a:gd name="T3" fmla="*/ 0 h 115"/>
                <a:gd name="T4" fmla="*/ 0 w 1190"/>
                <a:gd name="T5" fmla="*/ 99 h 115"/>
                <a:gd name="T6" fmla="*/ 1 w 1190"/>
                <a:gd name="T7" fmla="*/ 114 h 115"/>
                <a:gd name="T8" fmla="*/ 1189 w 1190"/>
                <a:gd name="T9" fmla="*/ 15 h 115"/>
                <a:gd name="T10" fmla="*/ 1189 w 1190"/>
                <a:gd name="T11" fmla="*/ 8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90"/>
                <a:gd name="T19" fmla="*/ 0 h 115"/>
                <a:gd name="T20" fmla="*/ 1190 w 1190"/>
                <a:gd name="T21" fmla="*/ 115 h 1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90" h="115">
                  <a:moveTo>
                    <a:pt x="1189" y="8"/>
                  </a:moveTo>
                  <a:lnTo>
                    <a:pt x="1188" y="0"/>
                  </a:lnTo>
                  <a:lnTo>
                    <a:pt x="0" y="99"/>
                  </a:lnTo>
                  <a:lnTo>
                    <a:pt x="1" y="114"/>
                  </a:lnTo>
                  <a:lnTo>
                    <a:pt x="1189" y="15"/>
                  </a:lnTo>
                  <a:lnTo>
                    <a:pt x="1189" y="8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2" name="Line 34"/>
            <p:cNvSpPr>
              <a:spLocks noChangeShapeType="1"/>
            </p:cNvSpPr>
            <p:nvPr/>
          </p:nvSpPr>
          <p:spPr bwMode="auto">
            <a:xfrm flipV="1">
              <a:off x="4048" y="1848"/>
              <a:ext cx="1109" cy="1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3" name="Line 35"/>
            <p:cNvSpPr>
              <a:spLocks noChangeShapeType="1"/>
            </p:cNvSpPr>
            <p:nvPr/>
          </p:nvSpPr>
          <p:spPr bwMode="auto">
            <a:xfrm flipV="1">
              <a:off x="4051" y="1897"/>
              <a:ext cx="1102" cy="1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4" name="Line 36"/>
            <p:cNvSpPr>
              <a:spLocks noChangeShapeType="1"/>
            </p:cNvSpPr>
            <p:nvPr/>
          </p:nvSpPr>
          <p:spPr bwMode="auto">
            <a:xfrm flipV="1">
              <a:off x="4055" y="1957"/>
              <a:ext cx="1018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5" name="Line 37"/>
            <p:cNvSpPr>
              <a:spLocks noChangeShapeType="1"/>
            </p:cNvSpPr>
            <p:nvPr/>
          </p:nvSpPr>
          <p:spPr bwMode="auto">
            <a:xfrm flipV="1">
              <a:off x="4060" y="2014"/>
              <a:ext cx="974" cy="9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6" name="Line 38"/>
            <p:cNvSpPr>
              <a:spLocks noChangeShapeType="1"/>
            </p:cNvSpPr>
            <p:nvPr/>
          </p:nvSpPr>
          <p:spPr bwMode="auto">
            <a:xfrm flipV="1">
              <a:off x="4066" y="2059"/>
              <a:ext cx="1017" cy="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7" name="Line 39"/>
            <p:cNvSpPr>
              <a:spLocks noChangeShapeType="1"/>
            </p:cNvSpPr>
            <p:nvPr/>
          </p:nvSpPr>
          <p:spPr bwMode="auto">
            <a:xfrm flipV="1">
              <a:off x="4076" y="2190"/>
              <a:ext cx="1042" cy="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8" name="Line 40"/>
            <p:cNvSpPr>
              <a:spLocks noChangeShapeType="1"/>
            </p:cNvSpPr>
            <p:nvPr/>
          </p:nvSpPr>
          <p:spPr bwMode="auto">
            <a:xfrm flipV="1">
              <a:off x="4080" y="2238"/>
              <a:ext cx="1034" cy="9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9" name="Line 41"/>
            <p:cNvSpPr>
              <a:spLocks noChangeShapeType="1"/>
            </p:cNvSpPr>
            <p:nvPr/>
          </p:nvSpPr>
          <p:spPr bwMode="auto">
            <a:xfrm flipV="1">
              <a:off x="4086" y="2299"/>
              <a:ext cx="955" cy="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0" name="Line 42"/>
            <p:cNvSpPr>
              <a:spLocks noChangeShapeType="1"/>
            </p:cNvSpPr>
            <p:nvPr/>
          </p:nvSpPr>
          <p:spPr bwMode="auto">
            <a:xfrm flipV="1">
              <a:off x="4090" y="2354"/>
              <a:ext cx="915" cy="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1" name="Line 43"/>
            <p:cNvSpPr>
              <a:spLocks noChangeShapeType="1"/>
            </p:cNvSpPr>
            <p:nvPr/>
          </p:nvSpPr>
          <p:spPr bwMode="auto">
            <a:xfrm flipV="1">
              <a:off x="4095" y="2399"/>
              <a:ext cx="955" cy="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2" name="Line 44"/>
            <p:cNvSpPr>
              <a:spLocks noChangeShapeType="1"/>
            </p:cNvSpPr>
            <p:nvPr/>
          </p:nvSpPr>
          <p:spPr bwMode="auto">
            <a:xfrm flipV="1">
              <a:off x="4100" y="2508"/>
              <a:ext cx="1110" cy="1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3" name="Line 45"/>
            <p:cNvSpPr>
              <a:spLocks noChangeShapeType="1"/>
            </p:cNvSpPr>
            <p:nvPr/>
          </p:nvSpPr>
          <p:spPr bwMode="auto">
            <a:xfrm flipV="1">
              <a:off x="4104" y="2557"/>
              <a:ext cx="1102" cy="1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4" name="Line 46"/>
            <p:cNvSpPr>
              <a:spLocks noChangeShapeType="1"/>
            </p:cNvSpPr>
            <p:nvPr/>
          </p:nvSpPr>
          <p:spPr bwMode="auto">
            <a:xfrm flipV="1">
              <a:off x="4109" y="2618"/>
              <a:ext cx="1018" cy="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5" name="Line 47"/>
            <p:cNvSpPr>
              <a:spLocks noChangeShapeType="1"/>
            </p:cNvSpPr>
            <p:nvPr/>
          </p:nvSpPr>
          <p:spPr bwMode="auto">
            <a:xfrm flipV="1">
              <a:off x="4114" y="2674"/>
              <a:ext cx="974" cy="9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6" name="Line 48"/>
            <p:cNvSpPr>
              <a:spLocks noChangeShapeType="1"/>
            </p:cNvSpPr>
            <p:nvPr/>
          </p:nvSpPr>
          <p:spPr bwMode="auto">
            <a:xfrm flipV="1">
              <a:off x="4118" y="2719"/>
              <a:ext cx="1018" cy="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7" name="Line 49"/>
            <p:cNvSpPr>
              <a:spLocks noChangeShapeType="1"/>
            </p:cNvSpPr>
            <p:nvPr/>
          </p:nvSpPr>
          <p:spPr bwMode="auto">
            <a:xfrm flipV="1">
              <a:off x="4131" y="2912"/>
              <a:ext cx="456" cy="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8" name="Line 50"/>
            <p:cNvSpPr>
              <a:spLocks noChangeShapeType="1"/>
            </p:cNvSpPr>
            <p:nvPr/>
          </p:nvSpPr>
          <p:spPr bwMode="auto">
            <a:xfrm flipV="1">
              <a:off x="4899" y="2851"/>
              <a:ext cx="395" cy="4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9" name="Freeform 51"/>
            <p:cNvSpPr>
              <a:spLocks/>
            </p:cNvSpPr>
            <p:nvPr/>
          </p:nvSpPr>
          <p:spPr bwMode="auto">
            <a:xfrm>
              <a:off x="4122" y="2867"/>
              <a:ext cx="184" cy="172"/>
            </a:xfrm>
            <a:custGeom>
              <a:avLst/>
              <a:gdLst>
                <a:gd name="T0" fmla="*/ 35 w 184"/>
                <a:gd name="T1" fmla="*/ 87 h 172"/>
                <a:gd name="T2" fmla="*/ 31 w 184"/>
                <a:gd name="T3" fmla="*/ 60 h 172"/>
                <a:gd name="T4" fmla="*/ 30 w 184"/>
                <a:gd name="T5" fmla="*/ 32 h 172"/>
                <a:gd name="T6" fmla="*/ 38 w 184"/>
                <a:gd name="T7" fmla="*/ 11 h 172"/>
                <a:gd name="T8" fmla="*/ 63 w 184"/>
                <a:gd name="T9" fmla="*/ 0 h 172"/>
                <a:gd name="T10" fmla="*/ 65 w 184"/>
                <a:gd name="T11" fmla="*/ 23 h 172"/>
                <a:gd name="T12" fmla="*/ 68 w 184"/>
                <a:gd name="T13" fmla="*/ 50 h 172"/>
                <a:gd name="T14" fmla="*/ 70 w 184"/>
                <a:gd name="T15" fmla="*/ 77 h 172"/>
                <a:gd name="T16" fmla="*/ 69 w 184"/>
                <a:gd name="T17" fmla="*/ 104 h 172"/>
                <a:gd name="T18" fmla="*/ 64 w 184"/>
                <a:gd name="T19" fmla="*/ 129 h 172"/>
                <a:gd name="T20" fmla="*/ 53 w 184"/>
                <a:gd name="T21" fmla="*/ 149 h 172"/>
                <a:gd name="T22" fmla="*/ 34 w 184"/>
                <a:gd name="T23" fmla="*/ 164 h 172"/>
                <a:gd name="T24" fmla="*/ 8 w 184"/>
                <a:gd name="T25" fmla="*/ 171 h 172"/>
                <a:gd name="T26" fmla="*/ 4 w 184"/>
                <a:gd name="T27" fmla="*/ 162 h 172"/>
                <a:gd name="T28" fmla="*/ 2 w 184"/>
                <a:gd name="T29" fmla="*/ 149 h 172"/>
                <a:gd name="T30" fmla="*/ 1 w 184"/>
                <a:gd name="T31" fmla="*/ 137 h 172"/>
                <a:gd name="T32" fmla="*/ 0 w 184"/>
                <a:gd name="T33" fmla="*/ 126 h 172"/>
                <a:gd name="T34" fmla="*/ 7 w 184"/>
                <a:gd name="T35" fmla="*/ 110 h 172"/>
                <a:gd name="T36" fmla="*/ 21 w 184"/>
                <a:gd name="T37" fmla="*/ 99 h 172"/>
                <a:gd name="T38" fmla="*/ 39 w 184"/>
                <a:gd name="T39" fmla="*/ 92 h 172"/>
                <a:gd name="T40" fmla="*/ 60 w 184"/>
                <a:gd name="T41" fmla="*/ 87 h 172"/>
                <a:gd name="T42" fmla="*/ 82 w 184"/>
                <a:gd name="T43" fmla="*/ 81 h 172"/>
                <a:gd name="T44" fmla="*/ 101 w 184"/>
                <a:gd name="T45" fmla="*/ 75 h 172"/>
                <a:gd name="T46" fmla="*/ 117 w 184"/>
                <a:gd name="T47" fmla="*/ 65 h 172"/>
                <a:gd name="T48" fmla="*/ 128 w 184"/>
                <a:gd name="T49" fmla="*/ 50 h 172"/>
                <a:gd name="T50" fmla="*/ 134 w 184"/>
                <a:gd name="T51" fmla="*/ 75 h 172"/>
                <a:gd name="T52" fmla="*/ 141 w 184"/>
                <a:gd name="T53" fmla="*/ 70 h 172"/>
                <a:gd name="T54" fmla="*/ 147 w 184"/>
                <a:gd name="T55" fmla="*/ 63 h 172"/>
                <a:gd name="T56" fmla="*/ 152 w 184"/>
                <a:gd name="T57" fmla="*/ 56 h 172"/>
                <a:gd name="T58" fmla="*/ 156 w 184"/>
                <a:gd name="T59" fmla="*/ 56 h 172"/>
                <a:gd name="T60" fmla="*/ 156 w 184"/>
                <a:gd name="T61" fmla="*/ 61 h 172"/>
                <a:gd name="T62" fmla="*/ 158 w 184"/>
                <a:gd name="T63" fmla="*/ 65 h 172"/>
                <a:gd name="T64" fmla="*/ 158 w 184"/>
                <a:gd name="T65" fmla="*/ 70 h 172"/>
                <a:gd name="T66" fmla="*/ 159 w 184"/>
                <a:gd name="T67" fmla="*/ 67 h 172"/>
                <a:gd name="T68" fmla="*/ 166 w 184"/>
                <a:gd name="T69" fmla="*/ 61 h 172"/>
                <a:gd name="T70" fmla="*/ 171 w 184"/>
                <a:gd name="T71" fmla="*/ 62 h 172"/>
                <a:gd name="T72" fmla="*/ 177 w 184"/>
                <a:gd name="T73" fmla="*/ 68 h 172"/>
                <a:gd name="T74" fmla="*/ 183 w 184"/>
                <a:gd name="T75" fmla="*/ 73 h 17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4"/>
                <a:gd name="T115" fmla="*/ 0 h 172"/>
                <a:gd name="T116" fmla="*/ 184 w 184"/>
                <a:gd name="T117" fmla="*/ 172 h 17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4" h="172">
                  <a:moveTo>
                    <a:pt x="35" y="87"/>
                  </a:moveTo>
                  <a:lnTo>
                    <a:pt x="35" y="87"/>
                  </a:lnTo>
                  <a:lnTo>
                    <a:pt x="33" y="73"/>
                  </a:lnTo>
                  <a:lnTo>
                    <a:pt x="31" y="60"/>
                  </a:lnTo>
                  <a:lnTo>
                    <a:pt x="30" y="45"/>
                  </a:lnTo>
                  <a:lnTo>
                    <a:pt x="30" y="32"/>
                  </a:lnTo>
                  <a:lnTo>
                    <a:pt x="33" y="20"/>
                  </a:lnTo>
                  <a:lnTo>
                    <a:pt x="38" y="11"/>
                  </a:lnTo>
                  <a:lnTo>
                    <a:pt x="48" y="4"/>
                  </a:lnTo>
                  <a:lnTo>
                    <a:pt x="63" y="0"/>
                  </a:lnTo>
                  <a:lnTo>
                    <a:pt x="64" y="11"/>
                  </a:lnTo>
                  <a:lnTo>
                    <a:pt x="65" y="23"/>
                  </a:lnTo>
                  <a:lnTo>
                    <a:pt x="67" y="36"/>
                  </a:lnTo>
                  <a:lnTo>
                    <a:pt x="68" y="50"/>
                  </a:lnTo>
                  <a:lnTo>
                    <a:pt x="69" y="64"/>
                  </a:lnTo>
                  <a:lnTo>
                    <a:pt x="70" y="77"/>
                  </a:lnTo>
                  <a:lnTo>
                    <a:pt x="69" y="91"/>
                  </a:lnTo>
                  <a:lnTo>
                    <a:pt x="69" y="104"/>
                  </a:lnTo>
                  <a:lnTo>
                    <a:pt x="67" y="117"/>
                  </a:lnTo>
                  <a:lnTo>
                    <a:pt x="64" y="129"/>
                  </a:lnTo>
                  <a:lnTo>
                    <a:pt x="59" y="140"/>
                  </a:lnTo>
                  <a:lnTo>
                    <a:pt x="53" y="149"/>
                  </a:lnTo>
                  <a:lnTo>
                    <a:pt x="45" y="157"/>
                  </a:lnTo>
                  <a:lnTo>
                    <a:pt x="34" y="164"/>
                  </a:lnTo>
                  <a:lnTo>
                    <a:pt x="22" y="169"/>
                  </a:lnTo>
                  <a:lnTo>
                    <a:pt x="8" y="171"/>
                  </a:lnTo>
                  <a:lnTo>
                    <a:pt x="6" y="167"/>
                  </a:lnTo>
                  <a:lnTo>
                    <a:pt x="4" y="162"/>
                  </a:lnTo>
                  <a:lnTo>
                    <a:pt x="3" y="156"/>
                  </a:lnTo>
                  <a:lnTo>
                    <a:pt x="2" y="149"/>
                  </a:lnTo>
                  <a:lnTo>
                    <a:pt x="1" y="143"/>
                  </a:lnTo>
                  <a:lnTo>
                    <a:pt x="1" y="137"/>
                  </a:lnTo>
                  <a:lnTo>
                    <a:pt x="0" y="131"/>
                  </a:lnTo>
                  <a:lnTo>
                    <a:pt x="0" y="126"/>
                  </a:lnTo>
                  <a:lnTo>
                    <a:pt x="3" y="117"/>
                  </a:lnTo>
                  <a:lnTo>
                    <a:pt x="7" y="110"/>
                  </a:lnTo>
                  <a:lnTo>
                    <a:pt x="14" y="104"/>
                  </a:lnTo>
                  <a:lnTo>
                    <a:pt x="21" y="99"/>
                  </a:lnTo>
                  <a:lnTo>
                    <a:pt x="30" y="95"/>
                  </a:lnTo>
                  <a:lnTo>
                    <a:pt x="39" y="92"/>
                  </a:lnTo>
                  <a:lnTo>
                    <a:pt x="50" y="89"/>
                  </a:lnTo>
                  <a:lnTo>
                    <a:pt x="60" y="87"/>
                  </a:lnTo>
                  <a:lnTo>
                    <a:pt x="71" y="84"/>
                  </a:lnTo>
                  <a:lnTo>
                    <a:pt x="82" y="81"/>
                  </a:lnTo>
                  <a:lnTo>
                    <a:pt x="92" y="79"/>
                  </a:lnTo>
                  <a:lnTo>
                    <a:pt x="101" y="75"/>
                  </a:lnTo>
                  <a:lnTo>
                    <a:pt x="110" y="70"/>
                  </a:lnTo>
                  <a:lnTo>
                    <a:pt x="117" y="65"/>
                  </a:lnTo>
                  <a:lnTo>
                    <a:pt x="123" y="58"/>
                  </a:lnTo>
                  <a:lnTo>
                    <a:pt x="128" y="50"/>
                  </a:lnTo>
                  <a:lnTo>
                    <a:pt x="130" y="76"/>
                  </a:lnTo>
                  <a:lnTo>
                    <a:pt x="134" y="75"/>
                  </a:lnTo>
                  <a:lnTo>
                    <a:pt x="138" y="73"/>
                  </a:lnTo>
                  <a:lnTo>
                    <a:pt x="141" y="70"/>
                  </a:lnTo>
                  <a:lnTo>
                    <a:pt x="144" y="66"/>
                  </a:lnTo>
                  <a:lnTo>
                    <a:pt x="147" y="63"/>
                  </a:lnTo>
                  <a:lnTo>
                    <a:pt x="149" y="60"/>
                  </a:lnTo>
                  <a:lnTo>
                    <a:pt x="152" y="56"/>
                  </a:lnTo>
                  <a:lnTo>
                    <a:pt x="155" y="54"/>
                  </a:lnTo>
                  <a:lnTo>
                    <a:pt x="156" y="56"/>
                  </a:lnTo>
                  <a:lnTo>
                    <a:pt x="156" y="58"/>
                  </a:lnTo>
                  <a:lnTo>
                    <a:pt x="156" y="61"/>
                  </a:lnTo>
                  <a:lnTo>
                    <a:pt x="157" y="63"/>
                  </a:lnTo>
                  <a:lnTo>
                    <a:pt x="158" y="65"/>
                  </a:lnTo>
                  <a:lnTo>
                    <a:pt x="158" y="68"/>
                  </a:lnTo>
                  <a:lnTo>
                    <a:pt x="158" y="70"/>
                  </a:lnTo>
                  <a:lnTo>
                    <a:pt x="159" y="72"/>
                  </a:lnTo>
                  <a:lnTo>
                    <a:pt x="159" y="67"/>
                  </a:lnTo>
                  <a:lnTo>
                    <a:pt x="162" y="64"/>
                  </a:lnTo>
                  <a:lnTo>
                    <a:pt x="166" y="61"/>
                  </a:lnTo>
                  <a:lnTo>
                    <a:pt x="170" y="60"/>
                  </a:lnTo>
                  <a:lnTo>
                    <a:pt x="171" y="62"/>
                  </a:lnTo>
                  <a:lnTo>
                    <a:pt x="174" y="64"/>
                  </a:lnTo>
                  <a:lnTo>
                    <a:pt x="177" y="68"/>
                  </a:lnTo>
                  <a:lnTo>
                    <a:pt x="180" y="71"/>
                  </a:lnTo>
                  <a:lnTo>
                    <a:pt x="183" y="73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0" name="Freeform 52"/>
            <p:cNvSpPr>
              <a:spLocks/>
            </p:cNvSpPr>
            <p:nvPr/>
          </p:nvSpPr>
          <p:spPr bwMode="auto">
            <a:xfrm>
              <a:off x="4344" y="2851"/>
              <a:ext cx="14" cy="88"/>
            </a:xfrm>
            <a:custGeom>
              <a:avLst/>
              <a:gdLst>
                <a:gd name="T0" fmla="*/ 7 w 14"/>
                <a:gd name="T1" fmla="*/ 0 h 88"/>
                <a:gd name="T2" fmla="*/ 7 w 14"/>
                <a:gd name="T3" fmla="*/ 0 h 88"/>
                <a:gd name="T4" fmla="*/ 8 w 14"/>
                <a:gd name="T5" fmla="*/ 8 h 88"/>
                <a:gd name="T6" fmla="*/ 9 w 14"/>
                <a:gd name="T7" fmla="*/ 16 h 88"/>
                <a:gd name="T8" fmla="*/ 10 w 14"/>
                <a:gd name="T9" fmla="*/ 25 h 88"/>
                <a:gd name="T10" fmla="*/ 12 w 14"/>
                <a:gd name="T11" fmla="*/ 34 h 88"/>
                <a:gd name="T12" fmla="*/ 13 w 14"/>
                <a:gd name="T13" fmla="*/ 43 h 88"/>
                <a:gd name="T14" fmla="*/ 13 w 14"/>
                <a:gd name="T15" fmla="*/ 52 h 88"/>
                <a:gd name="T16" fmla="*/ 13 w 14"/>
                <a:gd name="T17" fmla="*/ 61 h 88"/>
                <a:gd name="T18" fmla="*/ 12 w 14"/>
                <a:gd name="T19" fmla="*/ 68 h 88"/>
                <a:gd name="T20" fmla="*/ 10 w 14"/>
                <a:gd name="T21" fmla="*/ 71 h 88"/>
                <a:gd name="T22" fmla="*/ 7 w 14"/>
                <a:gd name="T23" fmla="*/ 76 h 88"/>
                <a:gd name="T24" fmla="*/ 4 w 14"/>
                <a:gd name="T25" fmla="*/ 81 h 88"/>
                <a:gd name="T26" fmla="*/ 1 w 14"/>
                <a:gd name="T27" fmla="*/ 84 h 88"/>
                <a:gd name="T28" fmla="*/ 1 w 14"/>
                <a:gd name="T29" fmla="*/ 85 h 88"/>
                <a:gd name="T30" fmla="*/ 0 w 14"/>
                <a:gd name="T31" fmla="*/ 85 h 88"/>
                <a:gd name="T32" fmla="*/ 0 w 14"/>
                <a:gd name="T33" fmla="*/ 8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"/>
                <a:gd name="T52" fmla="*/ 0 h 88"/>
                <a:gd name="T53" fmla="*/ 14 w 1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" h="88">
                  <a:moveTo>
                    <a:pt x="7" y="0"/>
                  </a:moveTo>
                  <a:lnTo>
                    <a:pt x="7" y="0"/>
                  </a:lnTo>
                  <a:lnTo>
                    <a:pt x="8" y="8"/>
                  </a:lnTo>
                  <a:lnTo>
                    <a:pt x="9" y="16"/>
                  </a:lnTo>
                  <a:lnTo>
                    <a:pt x="10" y="25"/>
                  </a:lnTo>
                  <a:lnTo>
                    <a:pt x="12" y="34"/>
                  </a:lnTo>
                  <a:lnTo>
                    <a:pt x="13" y="43"/>
                  </a:lnTo>
                  <a:lnTo>
                    <a:pt x="13" y="52"/>
                  </a:lnTo>
                  <a:lnTo>
                    <a:pt x="13" y="61"/>
                  </a:lnTo>
                  <a:lnTo>
                    <a:pt x="12" y="68"/>
                  </a:lnTo>
                  <a:lnTo>
                    <a:pt x="10" y="71"/>
                  </a:lnTo>
                  <a:lnTo>
                    <a:pt x="7" y="76"/>
                  </a:lnTo>
                  <a:lnTo>
                    <a:pt x="4" y="81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0" y="85"/>
                  </a:lnTo>
                  <a:lnTo>
                    <a:pt x="0" y="87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1" name="Freeform 53"/>
            <p:cNvSpPr>
              <a:spLocks/>
            </p:cNvSpPr>
            <p:nvPr/>
          </p:nvSpPr>
          <p:spPr bwMode="auto">
            <a:xfrm>
              <a:off x="4385" y="2851"/>
              <a:ext cx="15" cy="79"/>
            </a:xfrm>
            <a:custGeom>
              <a:avLst/>
              <a:gdLst>
                <a:gd name="T0" fmla="*/ 9 w 15"/>
                <a:gd name="T1" fmla="*/ 0 h 79"/>
                <a:gd name="T2" fmla="*/ 14 w 15"/>
                <a:gd name="T3" fmla="*/ 59 h 79"/>
                <a:gd name="T4" fmla="*/ 13 w 15"/>
                <a:gd name="T5" fmla="*/ 62 h 79"/>
                <a:gd name="T6" fmla="*/ 12 w 15"/>
                <a:gd name="T7" fmla="*/ 66 h 79"/>
                <a:gd name="T8" fmla="*/ 10 w 15"/>
                <a:gd name="T9" fmla="*/ 69 h 79"/>
                <a:gd name="T10" fmla="*/ 7 w 15"/>
                <a:gd name="T11" fmla="*/ 71 h 79"/>
                <a:gd name="T12" fmla="*/ 5 w 15"/>
                <a:gd name="T13" fmla="*/ 74 h 79"/>
                <a:gd name="T14" fmla="*/ 3 w 15"/>
                <a:gd name="T15" fmla="*/ 76 h 79"/>
                <a:gd name="T16" fmla="*/ 1 w 15"/>
                <a:gd name="T17" fmla="*/ 77 h 79"/>
                <a:gd name="T18" fmla="*/ 0 w 15"/>
                <a:gd name="T19" fmla="*/ 78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79"/>
                <a:gd name="T32" fmla="*/ 15 w 15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79">
                  <a:moveTo>
                    <a:pt x="9" y="0"/>
                  </a:moveTo>
                  <a:lnTo>
                    <a:pt x="14" y="59"/>
                  </a:lnTo>
                  <a:lnTo>
                    <a:pt x="13" y="62"/>
                  </a:lnTo>
                  <a:lnTo>
                    <a:pt x="12" y="66"/>
                  </a:lnTo>
                  <a:lnTo>
                    <a:pt x="10" y="69"/>
                  </a:lnTo>
                  <a:lnTo>
                    <a:pt x="7" y="71"/>
                  </a:lnTo>
                  <a:lnTo>
                    <a:pt x="5" y="74"/>
                  </a:lnTo>
                  <a:lnTo>
                    <a:pt x="3" y="76"/>
                  </a:lnTo>
                  <a:lnTo>
                    <a:pt x="1" y="77"/>
                  </a:lnTo>
                  <a:lnTo>
                    <a:pt x="0" y="78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2" name="Freeform 54"/>
            <p:cNvSpPr>
              <a:spLocks/>
            </p:cNvSpPr>
            <p:nvPr/>
          </p:nvSpPr>
          <p:spPr bwMode="auto">
            <a:xfrm>
              <a:off x="4355" y="2860"/>
              <a:ext cx="195" cy="135"/>
            </a:xfrm>
            <a:custGeom>
              <a:avLst/>
              <a:gdLst>
                <a:gd name="T0" fmla="*/ 47 w 195"/>
                <a:gd name="T1" fmla="*/ 34 h 135"/>
                <a:gd name="T2" fmla="*/ 51 w 195"/>
                <a:gd name="T3" fmla="*/ 30 h 135"/>
                <a:gd name="T4" fmla="*/ 55 w 195"/>
                <a:gd name="T5" fmla="*/ 29 h 135"/>
                <a:gd name="T6" fmla="*/ 56 w 195"/>
                <a:gd name="T7" fmla="*/ 26 h 135"/>
                <a:gd name="T8" fmla="*/ 62 w 195"/>
                <a:gd name="T9" fmla="*/ 22 h 135"/>
                <a:gd name="T10" fmla="*/ 68 w 195"/>
                <a:gd name="T11" fmla="*/ 19 h 135"/>
                <a:gd name="T12" fmla="*/ 64 w 195"/>
                <a:gd name="T13" fmla="*/ 30 h 135"/>
                <a:gd name="T14" fmla="*/ 63 w 195"/>
                <a:gd name="T15" fmla="*/ 45 h 135"/>
                <a:gd name="T16" fmla="*/ 67 w 195"/>
                <a:gd name="T17" fmla="*/ 58 h 135"/>
                <a:gd name="T18" fmla="*/ 77 w 195"/>
                <a:gd name="T19" fmla="*/ 64 h 135"/>
                <a:gd name="T20" fmla="*/ 68 w 195"/>
                <a:gd name="T21" fmla="*/ 49 h 135"/>
                <a:gd name="T22" fmla="*/ 64 w 195"/>
                <a:gd name="T23" fmla="*/ 50 h 135"/>
                <a:gd name="T24" fmla="*/ 67 w 195"/>
                <a:gd name="T25" fmla="*/ 58 h 135"/>
                <a:gd name="T26" fmla="*/ 77 w 195"/>
                <a:gd name="T27" fmla="*/ 61 h 135"/>
                <a:gd name="T28" fmla="*/ 81 w 195"/>
                <a:gd name="T29" fmla="*/ 53 h 135"/>
                <a:gd name="T30" fmla="*/ 81 w 195"/>
                <a:gd name="T31" fmla="*/ 42 h 135"/>
                <a:gd name="T32" fmla="*/ 79 w 195"/>
                <a:gd name="T33" fmla="*/ 30 h 135"/>
                <a:gd name="T34" fmla="*/ 78 w 195"/>
                <a:gd name="T35" fmla="*/ 21 h 135"/>
                <a:gd name="T36" fmla="*/ 75 w 195"/>
                <a:gd name="T37" fmla="*/ 20 h 135"/>
                <a:gd name="T38" fmla="*/ 73 w 195"/>
                <a:gd name="T39" fmla="*/ 19 h 135"/>
                <a:gd name="T40" fmla="*/ 76 w 195"/>
                <a:gd name="T41" fmla="*/ 21 h 135"/>
                <a:gd name="T42" fmla="*/ 82 w 195"/>
                <a:gd name="T43" fmla="*/ 22 h 135"/>
                <a:gd name="T44" fmla="*/ 87 w 195"/>
                <a:gd name="T45" fmla="*/ 22 h 135"/>
                <a:gd name="T46" fmla="*/ 92 w 195"/>
                <a:gd name="T47" fmla="*/ 22 h 135"/>
                <a:gd name="T48" fmla="*/ 93 w 195"/>
                <a:gd name="T49" fmla="*/ 30 h 135"/>
                <a:gd name="T50" fmla="*/ 94 w 195"/>
                <a:gd name="T51" fmla="*/ 38 h 135"/>
                <a:gd name="T52" fmla="*/ 96 w 195"/>
                <a:gd name="T53" fmla="*/ 46 h 135"/>
                <a:gd name="T54" fmla="*/ 97 w 195"/>
                <a:gd name="T55" fmla="*/ 53 h 135"/>
                <a:gd name="T56" fmla="*/ 108 w 195"/>
                <a:gd name="T57" fmla="*/ 38 h 135"/>
                <a:gd name="T58" fmla="*/ 107 w 195"/>
                <a:gd name="T59" fmla="*/ 30 h 135"/>
                <a:gd name="T60" fmla="*/ 111 w 195"/>
                <a:gd name="T61" fmla="*/ 39 h 135"/>
                <a:gd name="T62" fmla="*/ 123 w 195"/>
                <a:gd name="T63" fmla="*/ 49 h 135"/>
                <a:gd name="T64" fmla="*/ 134 w 195"/>
                <a:gd name="T65" fmla="*/ 0 h 135"/>
                <a:gd name="T66" fmla="*/ 146 w 195"/>
                <a:gd name="T67" fmla="*/ 125 h 135"/>
                <a:gd name="T68" fmla="*/ 142 w 195"/>
                <a:gd name="T69" fmla="*/ 129 h 135"/>
                <a:gd name="T70" fmla="*/ 139 w 195"/>
                <a:gd name="T71" fmla="*/ 133 h 135"/>
                <a:gd name="T72" fmla="*/ 125 w 195"/>
                <a:gd name="T73" fmla="*/ 129 h 135"/>
                <a:gd name="T74" fmla="*/ 123 w 195"/>
                <a:gd name="T75" fmla="*/ 115 h 135"/>
                <a:gd name="T76" fmla="*/ 120 w 195"/>
                <a:gd name="T77" fmla="*/ 99 h 135"/>
                <a:gd name="T78" fmla="*/ 117 w 195"/>
                <a:gd name="T79" fmla="*/ 83 h 135"/>
                <a:gd name="T80" fmla="*/ 116 w 195"/>
                <a:gd name="T81" fmla="*/ 66 h 135"/>
                <a:gd name="T82" fmla="*/ 117 w 195"/>
                <a:gd name="T83" fmla="*/ 50 h 135"/>
                <a:gd name="T84" fmla="*/ 120 w 195"/>
                <a:gd name="T85" fmla="*/ 37 h 135"/>
                <a:gd name="T86" fmla="*/ 128 w 195"/>
                <a:gd name="T87" fmla="*/ 26 h 135"/>
                <a:gd name="T88" fmla="*/ 140 w 195"/>
                <a:gd name="T89" fmla="*/ 18 h 135"/>
                <a:gd name="T90" fmla="*/ 155 w 195"/>
                <a:gd name="T91" fmla="*/ 14 h 135"/>
                <a:gd name="T92" fmla="*/ 170 w 195"/>
                <a:gd name="T93" fmla="*/ 13 h 135"/>
                <a:gd name="T94" fmla="*/ 185 w 195"/>
                <a:gd name="T95" fmla="*/ 15 h 135"/>
                <a:gd name="T96" fmla="*/ 192 w 195"/>
                <a:gd name="T97" fmla="*/ 21 h 135"/>
                <a:gd name="T98" fmla="*/ 193 w 195"/>
                <a:gd name="T99" fmla="*/ 30 h 135"/>
                <a:gd name="T100" fmla="*/ 194 w 195"/>
                <a:gd name="T101" fmla="*/ 40 h 135"/>
                <a:gd name="T102" fmla="*/ 193 w 195"/>
                <a:gd name="T103" fmla="*/ 49 h 135"/>
                <a:gd name="T104" fmla="*/ 184 w 195"/>
                <a:gd name="T105" fmla="*/ 54 h 135"/>
                <a:gd name="T106" fmla="*/ 164 w 195"/>
                <a:gd name="T107" fmla="*/ 58 h 135"/>
                <a:gd name="T108" fmla="*/ 144 w 195"/>
                <a:gd name="T109" fmla="*/ 58 h 135"/>
                <a:gd name="T110" fmla="*/ 131 w 195"/>
                <a:gd name="T111" fmla="*/ 50 h 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5"/>
                <a:gd name="T169" fmla="*/ 0 h 135"/>
                <a:gd name="T170" fmla="*/ 195 w 195"/>
                <a:gd name="T171" fmla="*/ 135 h 1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5" h="135">
                  <a:moveTo>
                    <a:pt x="0" y="38"/>
                  </a:moveTo>
                  <a:lnTo>
                    <a:pt x="47" y="34"/>
                  </a:lnTo>
                  <a:lnTo>
                    <a:pt x="49" y="31"/>
                  </a:lnTo>
                  <a:lnTo>
                    <a:pt x="51" y="30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7"/>
                  </a:lnTo>
                  <a:lnTo>
                    <a:pt x="56" y="26"/>
                  </a:lnTo>
                  <a:lnTo>
                    <a:pt x="59" y="24"/>
                  </a:lnTo>
                  <a:lnTo>
                    <a:pt x="62" y="22"/>
                  </a:lnTo>
                  <a:lnTo>
                    <a:pt x="62" y="20"/>
                  </a:lnTo>
                  <a:lnTo>
                    <a:pt x="68" y="19"/>
                  </a:lnTo>
                  <a:lnTo>
                    <a:pt x="66" y="24"/>
                  </a:lnTo>
                  <a:lnTo>
                    <a:pt x="64" y="30"/>
                  </a:lnTo>
                  <a:lnTo>
                    <a:pt x="63" y="37"/>
                  </a:lnTo>
                  <a:lnTo>
                    <a:pt x="63" y="45"/>
                  </a:lnTo>
                  <a:lnTo>
                    <a:pt x="64" y="52"/>
                  </a:lnTo>
                  <a:lnTo>
                    <a:pt x="67" y="58"/>
                  </a:lnTo>
                  <a:lnTo>
                    <a:pt x="71" y="62"/>
                  </a:lnTo>
                  <a:lnTo>
                    <a:pt x="77" y="64"/>
                  </a:lnTo>
                  <a:lnTo>
                    <a:pt x="72" y="53"/>
                  </a:lnTo>
                  <a:lnTo>
                    <a:pt x="68" y="49"/>
                  </a:lnTo>
                  <a:lnTo>
                    <a:pt x="65" y="48"/>
                  </a:lnTo>
                  <a:lnTo>
                    <a:pt x="64" y="50"/>
                  </a:lnTo>
                  <a:lnTo>
                    <a:pt x="65" y="54"/>
                  </a:lnTo>
                  <a:lnTo>
                    <a:pt x="67" y="58"/>
                  </a:lnTo>
                  <a:lnTo>
                    <a:pt x="71" y="61"/>
                  </a:lnTo>
                  <a:lnTo>
                    <a:pt x="77" y="61"/>
                  </a:lnTo>
                  <a:lnTo>
                    <a:pt x="79" y="58"/>
                  </a:lnTo>
                  <a:lnTo>
                    <a:pt x="81" y="53"/>
                  </a:lnTo>
                  <a:lnTo>
                    <a:pt x="81" y="48"/>
                  </a:lnTo>
                  <a:lnTo>
                    <a:pt x="81" y="42"/>
                  </a:lnTo>
                  <a:lnTo>
                    <a:pt x="81" y="36"/>
                  </a:lnTo>
                  <a:lnTo>
                    <a:pt x="79" y="30"/>
                  </a:lnTo>
                  <a:lnTo>
                    <a:pt x="79" y="25"/>
                  </a:lnTo>
                  <a:lnTo>
                    <a:pt x="78" y="21"/>
                  </a:lnTo>
                  <a:lnTo>
                    <a:pt x="77" y="20"/>
                  </a:lnTo>
                  <a:lnTo>
                    <a:pt x="75" y="20"/>
                  </a:lnTo>
                  <a:lnTo>
                    <a:pt x="74" y="19"/>
                  </a:lnTo>
                  <a:lnTo>
                    <a:pt x="73" y="19"/>
                  </a:lnTo>
                  <a:lnTo>
                    <a:pt x="74" y="20"/>
                  </a:lnTo>
                  <a:lnTo>
                    <a:pt x="76" y="21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6"/>
                  </a:lnTo>
                  <a:lnTo>
                    <a:pt x="93" y="30"/>
                  </a:lnTo>
                  <a:lnTo>
                    <a:pt x="93" y="34"/>
                  </a:lnTo>
                  <a:lnTo>
                    <a:pt x="94" y="38"/>
                  </a:lnTo>
                  <a:lnTo>
                    <a:pt x="96" y="42"/>
                  </a:lnTo>
                  <a:lnTo>
                    <a:pt x="96" y="46"/>
                  </a:lnTo>
                  <a:lnTo>
                    <a:pt x="97" y="50"/>
                  </a:lnTo>
                  <a:lnTo>
                    <a:pt x="97" y="53"/>
                  </a:lnTo>
                  <a:lnTo>
                    <a:pt x="110" y="53"/>
                  </a:lnTo>
                  <a:lnTo>
                    <a:pt x="108" y="38"/>
                  </a:lnTo>
                  <a:lnTo>
                    <a:pt x="107" y="31"/>
                  </a:lnTo>
                  <a:lnTo>
                    <a:pt x="107" y="30"/>
                  </a:lnTo>
                  <a:lnTo>
                    <a:pt x="108" y="33"/>
                  </a:lnTo>
                  <a:lnTo>
                    <a:pt x="111" y="39"/>
                  </a:lnTo>
                  <a:lnTo>
                    <a:pt x="115" y="45"/>
                  </a:lnTo>
                  <a:lnTo>
                    <a:pt x="123" y="49"/>
                  </a:lnTo>
                  <a:lnTo>
                    <a:pt x="133" y="50"/>
                  </a:lnTo>
                  <a:lnTo>
                    <a:pt x="134" y="0"/>
                  </a:lnTo>
                  <a:lnTo>
                    <a:pt x="138" y="26"/>
                  </a:lnTo>
                  <a:lnTo>
                    <a:pt x="146" y="125"/>
                  </a:lnTo>
                  <a:lnTo>
                    <a:pt x="144" y="126"/>
                  </a:lnTo>
                  <a:lnTo>
                    <a:pt x="142" y="129"/>
                  </a:lnTo>
                  <a:lnTo>
                    <a:pt x="140" y="132"/>
                  </a:lnTo>
                  <a:lnTo>
                    <a:pt x="139" y="133"/>
                  </a:lnTo>
                  <a:lnTo>
                    <a:pt x="125" y="134"/>
                  </a:lnTo>
                  <a:lnTo>
                    <a:pt x="125" y="129"/>
                  </a:lnTo>
                  <a:lnTo>
                    <a:pt x="124" y="122"/>
                  </a:lnTo>
                  <a:lnTo>
                    <a:pt x="123" y="115"/>
                  </a:lnTo>
                  <a:lnTo>
                    <a:pt x="121" y="107"/>
                  </a:lnTo>
                  <a:lnTo>
                    <a:pt x="120" y="99"/>
                  </a:lnTo>
                  <a:lnTo>
                    <a:pt x="118" y="91"/>
                  </a:lnTo>
                  <a:lnTo>
                    <a:pt x="117" y="83"/>
                  </a:lnTo>
                  <a:lnTo>
                    <a:pt x="116" y="74"/>
                  </a:lnTo>
                  <a:lnTo>
                    <a:pt x="116" y="66"/>
                  </a:lnTo>
                  <a:lnTo>
                    <a:pt x="116" y="58"/>
                  </a:lnTo>
                  <a:lnTo>
                    <a:pt x="117" y="50"/>
                  </a:lnTo>
                  <a:lnTo>
                    <a:pt x="118" y="43"/>
                  </a:lnTo>
                  <a:lnTo>
                    <a:pt x="120" y="37"/>
                  </a:lnTo>
                  <a:lnTo>
                    <a:pt x="124" y="31"/>
                  </a:lnTo>
                  <a:lnTo>
                    <a:pt x="128" y="26"/>
                  </a:lnTo>
                  <a:lnTo>
                    <a:pt x="134" y="22"/>
                  </a:lnTo>
                  <a:lnTo>
                    <a:pt x="140" y="18"/>
                  </a:lnTo>
                  <a:lnTo>
                    <a:pt x="147" y="16"/>
                  </a:lnTo>
                  <a:lnTo>
                    <a:pt x="155" y="14"/>
                  </a:lnTo>
                  <a:lnTo>
                    <a:pt x="163" y="13"/>
                  </a:lnTo>
                  <a:lnTo>
                    <a:pt x="170" y="13"/>
                  </a:lnTo>
                  <a:lnTo>
                    <a:pt x="178" y="14"/>
                  </a:lnTo>
                  <a:lnTo>
                    <a:pt x="185" y="15"/>
                  </a:lnTo>
                  <a:lnTo>
                    <a:pt x="192" y="16"/>
                  </a:lnTo>
                  <a:lnTo>
                    <a:pt x="192" y="21"/>
                  </a:lnTo>
                  <a:lnTo>
                    <a:pt x="193" y="26"/>
                  </a:lnTo>
                  <a:lnTo>
                    <a:pt x="193" y="30"/>
                  </a:lnTo>
                  <a:lnTo>
                    <a:pt x="194" y="35"/>
                  </a:lnTo>
                  <a:lnTo>
                    <a:pt x="194" y="40"/>
                  </a:lnTo>
                  <a:lnTo>
                    <a:pt x="194" y="45"/>
                  </a:lnTo>
                  <a:lnTo>
                    <a:pt x="193" y="49"/>
                  </a:lnTo>
                  <a:lnTo>
                    <a:pt x="192" y="53"/>
                  </a:lnTo>
                  <a:lnTo>
                    <a:pt x="184" y="54"/>
                  </a:lnTo>
                  <a:lnTo>
                    <a:pt x="174" y="56"/>
                  </a:lnTo>
                  <a:lnTo>
                    <a:pt x="164" y="58"/>
                  </a:lnTo>
                  <a:lnTo>
                    <a:pt x="154" y="59"/>
                  </a:lnTo>
                  <a:lnTo>
                    <a:pt x="144" y="58"/>
                  </a:lnTo>
                  <a:lnTo>
                    <a:pt x="137" y="56"/>
                  </a:lnTo>
                  <a:lnTo>
                    <a:pt x="131" y="50"/>
                  </a:lnTo>
                  <a:lnTo>
                    <a:pt x="129" y="40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3" name="Freeform 55"/>
            <p:cNvSpPr>
              <a:spLocks/>
            </p:cNvSpPr>
            <p:nvPr/>
          </p:nvSpPr>
          <p:spPr bwMode="auto">
            <a:xfrm>
              <a:off x="4871" y="2821"/>
              <a:ext cx="202" cy="120"/>
            </a:xfrm>
            <a:custGeom>
              <a:avLst/>
              <a:gdLst>
                <a:gd name="T0" fmla="*/ 52 w 202"/>
                <a:gd name="T1" fmla="*/ 60 h 120"/>
                <a:gd name="T2" fmla="*/ 27 w 202"/>
                <a:gd name="T3" fmla="*/ 38 h 120"/>
                <a:gd name="T4" fmla="*/ 14 w 202"/>
                <a:gd name="T5" fmla="*/ 8 h 120"/>
                <a:gd name="T6" fmla="*/ 26 w 202"/>
                <a:gd name="T7" fmla="*/ 0 h 120"/>
                <a:gd name="T8" fmla="*/ 39 w 202"/>
                <a:gd name="T9" fmla="*/ 4 h 120"/>
                <a:gd name="T10" fmla="*/ 51 w 202"/>
                <a:gd name="T11" fmla="*/ 9 h 120"/>
                <a:gd name="T12" fmla="*/ 55 w 202"/>
                <a:gd name="T13" fmla="*/ 37 h 120"/>
                <a:gd name="T14" fmla="*/ 53 w 202"/>
                <a:gd name="T15" fmla="*/ 61 h 120"/>
                <a:gd name="T16" fmla="*/ 47 w 202"/>
                <a:gd name="T17" fmla="*/ 82 h 120"/>
                <a:gd name="T18" fmla="*/ 33 w 202"/>
                <a:gd name="T19" fmla="*/ 100 h 120"/>
                <a:gd name="T20" fmla="*/ 11 w 202"/>
                <a:gd name="T21" fmla="*/ 115 h 120"/>
                <a:gd name="T22" fmla="*/ 0 w 202"/>
                <a:gd name="T23" fmla="*/ 112 h 120"/>
                <a:gd name="T24" fmla="*/ 9 w 202"/>
                <a:gd name="T25" fmla="*/ 92 h 120"/>
                <a:gd name="T26" fmla="*/ 28 w 202"/>
                <a:gd name="T27" fmla="*/ 73 h 120"/>
                <a:gd name="T28" fmla="*/ 52 w 202"/>
                <a:gd name="T29" fmla="*/ 57 h 120"/>
                <a:gd name="T30" fmla="*/ 76 w 202"/>
                <a:gd name="T31" fmla="*/ 43 h 120"/>
                <a:gd name="T32" fmla="*/ 96 w 202"/>
                <a:gd name="T33" fmla="*/ 30 h 120"/>
                <a:gd name="T34" fmla="*/ 85 w 202"/>
                <a:gd name="T35" fmla="*/ 39 h 120"/>
                <a:gd name="T36" fmla="*/ 73 w 202"/>
                <a:gd name="T37" fmla="*/ 49 h 120"/>
                <a:gd name="T38" fmla="*/ 72 w 202"/>
                <a:gd name="T39" fmla="*/ 50 h 120"/>
                <a:gd name="T40" fmla="*/ 75 w 202"/>
                <a:gd name="T41" fmla="*/ 48 h 120"/>
                <a:gd name="T42" fmla="*/ 67 w 202"/>
                <a:gd name="T43" fmla="*/ 62 h 120"/>
                <a:gd name="T44" fmla="*/ 83 w 202"/>
                <a:gd name="T45" fmla="*/ 53 h 120"/>
                <a:gd name="T46" fmla="*/ 89 w 202"/>
                <a:gd name="T47" fmla="*/ 40 h 120"/>
                <a:gd name="T48" fmla="*/ 94 w 202"/>
                <a:gd name="T49" fmla="*/ 30 h 120"/>
                <a:gd name="T50" fmla="*/ 96 w 202"/>
                <a:gd name="T51" fmla="*/ 44 h 120"/>
                <a:gd name="T52" fmla="*/ 101 w 202"/>
                <a:gd name="T53" fmla="*/ 49 h 120"/>
                <a:gd name="T54" fmla="*/ 107 w 202"/>
                <a:gd name="T55" fmla="*/ 39 h 120"/>
                <a:gd name="T56" fmla="*/ 109 w 202"/>
                <a:gd name="T57" fmla="*/ 51 h 120"/>
                <a:gd name="T58" fmla="*/ 112 w 202"/>
                <a:gd name="T59" fmla="*/ 49 h 120"/>
                <a:gd name="T60" fmla="*/ 120 w 202"/>
                <a:gd name="T61" fmla="*/ 43 h 120"/>
                <a:gd name="T62" fmla="*/ 128 w 202"/>
                <a:gd name="T63" fmla="*/ 36 h 120"/>
                <a:gd name="T64" fmla="*/ 133 w 202"/>
                <a:gd name="T65" fmla="*/ 44 h 120"/>
                <a:gd name="T66" fmla="*/ 142 w 202"/>
                <a:gd name="T67" fmla="*/ 41 h 120"/>
                <a:gd name="T68" fmla="*/ 152 w 202"/>
                <a:gd name="T69" fmla="*/ 54 h 120"/>
                <a:gd name="T70" fmla="*/ 160 w 202"/>
                <a:gd name="T71" fmla="*/ 50 h 120"/>
                <a:gd name="T72" fmla="*/ 168 w 202"/>
                <a:gd name="T73" fmla="*/ 42 h 120"/>
                <a:gd name="T74" fmla="*/ 165 w 202"/>
                <a:gd name="T75" fmla="*/ 37 h 120"/>
                <a:gd name="T76" fmla="*/ 165 w 202"/>
                <a:gd name="T77" fmla="*/ 43 h 120"/>
                <a:gd name="T78" fmla="*/ 165 w 202"/>
                <a:gd name="T79" fmla="*/ 51 h 120"/>
                <a:gd name="T80" fmla="*/ 169 w 202"/>
                <a:gd name="T81" fmla="*/ 57 h 120"/>
                <a:gd name="T82" fmla="*/ 182 w 202"/>
                <a:gd name="T83" fmla="*/ 57 h 120"/>
                <a:gd name="T84" fmla="*/ 183 w 202"/>
                <a:gd name="T85" fmla="*/ 47 h 120"/>
                <a:gd name="T86" fmla="*/ 182 w 202"/>
                <a:gd name="T87" fmla="*/ 38 h 120"/>
                <a:gd name="T88" fmla="*/ 184 w 202"/>
                <a:gd name="T89" fmla="*/ 32 h 120"/>
                <a:gd name="T90" fmla="*/ 194 w 202"/>
                <a:gd name="T91" fmla="*/ 38 h 120"/>
                <a:gd name="T92" fmla="*/ 200 w 202"/>
                <a:gd name="T93" fmla="*/ 48 h 120"/>
                <a:gd name="T94" fmla="*/ 191 w 202"/>
                <a:gd name="T95" fmla="*/ 51 h 120"/>
                <a:gd name="T96" fmla="*/ 186 w 202"/>
                <a:gd name="T97" fmla="*/ 48 h 12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2"/>
                <a:gd name="T148" fmla="*/ 0 h 120"/>
                <a:gd name="T149" fmla="*/ 202 w 202"/>
                <a:gd name="T150" fmla="*/ 120 h 12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2" h="120">
                  <a:moveTo>
                    <a:pt x="60" y="62"/>
                  </a:moveTo>
                  <a:lnTo>
                    <a:pt x="60" y="62"/>
                  </a:lnTo>
                  <a:lnTo>
                    <a:pt x="52" y="60"/>
                  </a:lnTo>
                  <a:lnTo>
                    <a:pt x="43" y="55"/>
                  </a:lnTo>
                  <a:lnTo>
                    <a:pt x="34" y="47"/>
                  </a:lnTo>
                  <a:lnTo>
                    <a:pt x="27" y="38"/>
                  </a:lnTo>
                  <a:lnTo>
                    <a:pt x="21" y="28"/>
                  </a:lnTo>
                  <a:lnTo>
                    <a:pt x="16" y="17"/>
                  </a:lnTo>
                  <a:lnTo>
                    <a:pt x="14" y="8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51" y="9"/>
                  </a:lnTo>
                  <a:lnTo>
                    <a:pt x="52" y="19"/>
                  </a:lnTo>
                  <a:lnTo>
                    <a:pt x="53" y="28"/>
                  </a:lnTo>
                  <a:lnTo>
                    <a:pt x="55" y="37"/>
                  </a:lnTo>
                  <a:lnTo>
                    <a:pt x="55" y="45"/>
                  </a:lnTo>
                  <a:lnTo>
                    <a:pt x="55" y="53"/>
                  </a:lnTo>
                  <a:lnTo>
                    <a:pt x="53" y="61"/>
                  </a:lnTo>
                  <a:lnTo>
                    <a:pt x="52" y="69"/>
                  </a:lnTo>
                  <a:lnTo>
                    <a:pt x="50" y="76"/>
                  </a:lnTo>
                  <a:lnTo>
                    <a:pt x="47" y="82"/>
                  </a:lnTo>
                  <a:lnTo>
                    <a:pt x="44" y="89"/>
                  </a:lnTo>
                  <a:lnTo>
                    <a:pt x="39" y="95"/>
                  </a:lnTo>
                  <a:lnTo>
                    <a:pt x="33" y="100"/>
                  </a:lnTo>
                  <a:lnTo>
                    <a:pt x="27" y="106"/>
                  </a:lnTo>
                  <a:lnTo>
                    <a:pt x="19" y="111"/>
                  </a:lnTo>
                  <a:lnTo>
                    <a:pt x="11" y="115"/>
                  </a:lnTo>
                  <a:lnTo>
                    <a:pt x="2" y="119"/>
                  </a:lnTo>
                  <a:lnTo>
                    <a:pt x="0" y="119"/>
                  </a:lnTo>
                  <a:lnTo>
                    <a:pt x="0" y="112"/>
                  </a:lnTo>
                  <a:lnTo>
                    <a:pt x="2" y="105"/>
                  </a:lnTo>
                  <a:lnTo>
                    <a:pt x="5" y="98"/>
                  </a:lnTo>
                  <a:lnTo>
                    <a:pt x="9" y="92"/>
                  </a:lnTo>
                  <a:lnTo>
                    <a:pt x="15" y="85"/>
                  </a:lnTo>
                  <a:lnTo>
                    <a:pt x="21" y="80"/>
                  </a:lnTo>
                  <a:lnTo>
                    <a:pt x="28" y="73"/>
                  </a:lnTo>
                  <a:lnTo>
                    <a:pt x="36" y="68"/>
                  </a:lnTo>
                  <a:lnTo>
                    <a:pt x="44" y="62"/>
                  </a:lnTo>
                  <a:lnTo>
                    <a:pt x="52" y="57"/>
                  </a:lnTo>
                  <a:lnTo>
                    <a:pt x="60" y="53"/>
                  </a:lnTo>
                  <a:lnTo>
                    <a:pt x="68" y="47"/>
                  </a:lnTo>
                  <a:lnTo>
                    <a:pt x="76" y="43"/>
                  </a:lnTo>
                  <a:lnTo>
                    <a:pt x="83" y="38"/>
                  </a:lnTo>
                  <a:lnTo>
                    <a:pt x="90" y="34"/>
                  </a:lnTo>
                  <a:lnTo>
                    <a:pt x="96" y="30"/>
                  </a:lnTo>
                  <a:lnTo>
                    <a:pt x="92" y="32"/>
                  </a:lnTo>
                  <a:lnTo>
                    <a:pt x="89" y="36"/>
                  </a:lnTo>
                  <a:lnTo>
                    <a:pt x="85" y="39"/>
                  </a:lnTo>
                  <a:lnTo>
                    <a:pt x="80" y="42"/>
                  </a:lnTo>
                  <a:lnTo>
                    <a:pt x="77" y="45"/>
                  </a:lnTo>
                  <a:lnTo>
                    <a:pt x="73" y="49"/>
                  </a:lnTo>
                  <a:lnTo>
                    <a:pt x="70" y="52"/>
                  </a:lnTo>
                  <a:lnTo>
                    <a:pt x="66" y="55"/>
                  </a:lnTo>
                  <a:lnTo>
                    <a:pt x="72" y="50"/>
                  </a:lnTo>
                  <a:lnTo>
                    <a:pt x="76" y="47"/>
                  </a:lnTo>
                  <a:lnTo>
                    <a:pt x="77" y="46"/>
                  </a:lnTo>
                  <a:lnTo>
                    <a:pt x="75" y="48"/>
                  </a:lnTo>
                  <a:lnTo>
                    <a:pt x="73" y="52"/>
                  </a:lnTo>
                  <a:lnTo>
                    <a:pt x="70" y="57"/>
                  </a:lnTo>
                  <a:lnTo>
                    <a:pt x="67" y="62"/>
                  </a:lnTo>
                  <a:lnTo>
                    <a:pt x="78" y="61"/>
                  </a:lnTo>
                  <a:lnTo>
                    <a:pt x="81" y="57"/>
                  </a:lnTo>
                  <a:lnTo>
                    <a:pt x="83" y="53"/>
                  </a:lnTo>
                  <a:lnTo>
                    <a:pt x="85" y="49"/>
                  </a:lnTo>
                  <a:lnTo>
                    <a:pt x="87" y="44"/>
                  </a:lnTo>
                  <a:lnTo>
                    <a:pt x="89" y="40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4" y="30"/>
                  </a:lnTo>
                  <a:lnTo>
                    <a:pt x="97" y="53"/>
                  </a:lnTo>
                  <a:lnTo>
                    <a:pt x="96" y="45"/>
                  </a:lnTo>
                  <a:lnTo>
                    <a:pt x="96" y="44"/>
                  </a:lnTo>
                  <a:lnTo>
                    <a:pt x="98" y="47"/>
                  </a:lnTo>
                  <a:lnTo>
                    <a:pt x="100" y="53"/>
                  </a:lnTo>
                  <a:lnTo>
                    <a:pt x="101" y="49"/>
                  </a:lnTo>
                  <a:lnTo>
                    <a:pt x="104" y="46"/>
                  </a:lnTo>
                  <a:lnTo>
                    <a:pt x="105" y="42"/>
                  </a:lnTo>
                  <a:lnTo>
                    <a:pt x="107" y="39"/>
                  </a:lnTo>
                  <a:lnTo>
                    <a:pt x="108" y="43"/>
                  </a:lnTo>
                  <a:lnTo>
                    <a:pt x="109" y="47"/>
                  </a:lnTo>
                  <a:lnTo>
                    <a:pt x="109" y="51"/>
                  </a:lnTo>
                  <a:lnTo>
                    <a:pt x="110" y="54"/>
                  </a:lnTo>
                  <a:lnTo>
                    <a:pt x="110" y="51"/>
                  </a:lnTo>
                  <a:lnTo>
                    <a:pt x="112" y="49"/>
                  </a:lnTo>
                  <a:lnTo>
                    <a:pt x="114" y="47"/>
                  </a:lnTo>
                  <a:lnTo>
                    <a:pt x="117" y="44"/>
                  </a:lnTo>
                  <a:lnTo>
                    <a:pt x="120" y="43"/>
                  </a:lnTo>
                  <a:lnTo>
                    <a:pt x="123" y="40"/>
                  </a:lnTo>
                  <a:lnTo>
                    <a:pt x="125" y="39"/>
                  </a:lnTo>
                  <a:lnTo>
                    <a:pt x="128" y="36"/>
                  </a:lnTo>
                  <a:lnTo>
                    <a:pt x="129" y="51"/>
                  </a:lnTo>
                  <a:lnTo>
                    <a:pt x="131" y="49"/>
                  </a:lnTo>
                  <a:lnTo>
                    <a:pt x="133" y="44"/>
                  </a:lnTo>
                  <a:lnTo>
                    <a:pt x="136" y="42"/>
                  </a:lnTo>
                  <a:lnTo>
                    <a:pt x="138" y="39"/>
                  </a:lnTo>
                  <a:lnTo>
                    <a:pt x="142" y="41"/>
                  </a:lnTo>
                  <a:lnTo>
                    <a:pt x="147" y="45"/>
                  </a:lnTo>
                  <a:lnTo>
                    <a:pt x="150" y="50"/>
                  </a:lnTo>
                  <a:lnTo>
                    <a:pt x="152" y="54"/>
                  </a:lnTo>
                  <a:lnTo>
                    <a:pt x="154" y="54"/>
                  </a:lnTo>
                  <a:lnTo>
                    <a:pt x="157" y="52"/>
                  </a:lnTo>
                  <a:lnTo>
                    <a:pt x="160" y="50"/>
                  </a:lnTo>
                  <a:lnTo>
                    <a:pt x="163" y="47"/>
                  </a:lnTo>
                  <a:lnTo>
                    <a:pt x="166" y="44"/>
                  </a:lnTo>
                  <a:lnTo>
                    <a:pt x="168" y="42"/>
                  </a:lnTo>
                  <a:lnTo>
                    <a:pt x="169" y="39"/>
                  </a:lnTo>
                  <a:lnTo>
                    <a:pt x="167" y="37"/>
                  </a:lnTo>
                  <a:lnTo>
                    <a:pt x="165" y="37"/>
                  </a:lnTo>
                  <a:lnTo>
                    <a:pt x="165" y="38"/>
                  </a:lnTo>
                  <a:lnTo>
                    <a:pt x="165" y="40"/>
                  </a:lnTo>
                  <a:lnTo>
                    <a:pt x="165" y="43"/>
                  </a:lnTo>
                  <a:lnTo>
                    <a:pt x="165" y="46"/>
                  </a:lnTo>
                  <a:lnTo>
                    <a:pt x="165" y="49"/>
                  </a:lnTo>
                  <a:lnTo>
                    <a:pt x="165" y="51"/>
                  </a:lnTo>
                  <a:lnTo>
                    <a:pt x="166" y="54"/>
                  </a:lnTo>
                  <a:lnTo>
                    <a:pt x="166" y="57"/>
                  </a:lnTo>
                  <a:lnTo>
                    <a:pt x="169" y="57"/>
                  </a:lnTo>
                  <a:lnTo>
                    <a:pt x="173" y="57"/>
                  </a:lnTo>
                  <a:lnTo>
                    <a:pt x="178" y="57"/>
                  </a:lnTo>
                  <a:lnTo>
                    <a:pt x="182" y="57"/>
                  </a:lnTo>
                  <a:lnTo>
                    <a:pt x="182" y="54"/>
                  </a:lnTo>
                  <a:lnTo>
                    <a:pt x="183" y="51"/>
                  </a:lnTo>
                  <a:lnTo>
                    <a:pt x="183" y="47"/>
                  </a:lnTo>
                  <a:lnTo>
                    <a:pt x="182" y="44"/>
                  </a:lnTo>
                  <a:lnTo>
                    <a:pt x="182" y="41"/>
                  </a:lnTo>
                  <a:lnTo>
                    <a:pt x="182" y="38"/>
                  </a:lnTo>
                  <a:lnTo>
                    <a:pt x="181" y="35"/>
                  </a:lnTo>
                  <a:lnTo>
                    <a:pt x="181" y="32"/>
                  </a:lnTo>
                  <a:lnTo>
                    <a:pt x="184" y="32"/>
                  </a:lnTo>
                  <a:lnTo>
                    <a:pt x="188" y="34"/>
                  </a:lnTo>
                  <a:lnTo>
                    <a:pt x="191" y="36"/>
                  </a:lnTo>
                  <a:lnTo>
                    <a:pt x="194" y="38"/>
                  </a:lnTo>
                  <a:lnTo>
                    <a:pt x="196" y="41"/>
                  </a:lnTo>
                  <a:lnTo>
                    <a:pt x="199" y="44"/>
                  </a:lnTo>
                  <a:lnTo>
                    <a:pt x="200" y="48"/>
                  </a:lnTo>
                  <a:lnTo>
                    <a:pt x="201" y="51"/>
                  </a:lnTo>
                  <a:lnTo>
                    <a:pt x="192" y="53"/>
                  </a:lnTo>
                  <a:lnTo>
                    <a:pt x="191" y="51"/>
                  </a:lnTo>
                  <a:lnTo>
                    <a:pt x="189" y="49"/>
                  </a:lnTo>
                  <a:lnTo>
                    <a:pt x="188" y="48"/>
                  </a:lnTo>
                  <a:lnTo>
                    <a:pt x="186" y="48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4" name="Freeform 56"/>
            <p:cNvSpPr>
              <a:spLocks/>
            </p:cNvSpPr>
            <p:nvPr/>
          </p:nvSpPr>
          <p:spPr bwMode="auto">
            <a:xfrm>
              <a:off x="5094" y="2795"/>
              <a:ext cx="229" cy="74"/>
            </a:xfrm>
            <a:custGeom>
              <a:avLst/>
              <a:gdLst>
                <a:gd name="T0" fmla="*/ 3 w 229"/>
                <a:gd name="T1" fmla="*/ 0 h 74"/>
                <a:gd name="T2" fmla="*/ 13 w 229"/>
                <a:gd name="T3" fmla="*/ 1 h 74"/>
                <a:gd name="T4" fmla="*/ 22 w 229"/>
                <a:gd name="T5" fmla="*/ 4 h 74"/>
                <a:gd name="T6" fmla="*/ 23 w 229"/>
                <a:gd name="T7" fmla="*/ 18 h 74"/>
                <a:gd name="T8" fmla="*/ 17 w 229"/>
                <a:gd name="T9" fmla="*/ 34 h 74"/>
                <a:gd name="T10" fmla="*/ 11 w 229"/>
                <a:gd name="T11" fmla="*/ 51 h 74"/>
                <a:gd name="T12" fmla="*/ 11 w 229"/>
                <a:gd name="T13" fmla="*/ 73 h 74"/>
                <a:gd name="T14" fmla="*/ 19 w 229"/>
                <a:gd name="T15" fmla="*/ 61 h 74"/>
                <a:gd name="T16" fmla="*/ 21 w 229"/>
                <a:gd name="T17" fmla="*/ 56 h 74"/>
                <a:gd name="T18" fmla="*/ 21 w 229"/>
                <a:gd name="T19" fmla="*/ 68 h 74"/>
                <a:gd name="T20" fmla="*/ 22 w 229"/>
                <a:gd name="T21" fmla="*/ 53 h 74"/>
                <a:gd name="T22" fmla="*/ 31 w 229"/>
                <a:gd name="T23" fmla="*/ 46 h 74"/>
                <a:gd name="T24" fmla="*/ 33 w 229"/>
                <a:gd name="T25" fmla="*/ 54 h 74"/>
                <a:gd name="T26" fmla="*/ 35 w 229"/>
                <a:gd name="T27" fmla="*/ 61 h 74"/>
                <a:gd name="T28" fmla="*/ 41 w 229"/>
                <a:gd name="T29" fmla="*/ 59 h 74"/>
                <a:gd name="T30" fmla="*/ 46 w 229"/>
                <a:gd name="T31" fmla="*/ 62 h 74"/>
                <a:gd name="T32" fmla="*/ 70 w 229"/>
                <a:gd name="T33" fmla="*/ 49 h 74"/>
                <a:gd name="T34" fmla="*/ 72 w 229"/>
                <a:gd name="T35" fmla="*/ 30 h 74"/>
                <a:gd name="T36" fmla="*/ 71 w 229"/>
                <a:gd name="T37" fmla="*/ 11 h 74"/>
                <a:gd name="T38" fmla="*/ 64 w 229"/>
                <a:gd name="T39" fmla="*/ 15 h 74"/>
                <a:gd name="T40" fmla="*/ 66 w 229"/>
                <a:gd name="T41" fmla="*/ 34 h 74"/>
                <a:gd name="T42" fmla="*/ 77 w 229"/>
                <a:gd name="T43" fmla="*/ 36 h 74"/>
                <a:gd name="T44" fmla="*/ 87 w 229"/>
                <a:gd name="T45" fmla="*/ 32 h 74"/>
                <a:gd name="T46" fmla="*/ 90 w 229"/>
                <a:gd name="T47" fmla="*/ 72 h 74"/>
                <a:gd name="T48" fmla="*/ 73 w 229"/>
                <a:gd name="T49" fmla="*/ 66 h 74"/>
                <a:gd name="T50" fmla="*/ 60 w 229"/>
                <a:gd name="T51" fmla="*/ 56 h 74"/>
                <a:gd name="T52" fmla="*/ 66 w 229"/>
                <a:gd name="T53" fmla="*/ 53 h 74"/>
                <a:gd name="T54" fmla="*/ 81 w 229"/>
                <a:gd name="T55" fmla="*/ 54 h 74"/>
                <a:gd name="T56" fmla="*/ 95 w 229"/>
                <a:gd name="T57" fmla="*/ 54 h 74"/>
                <a:gd name="T58" fmla="*/ 102 w 229"/>
                <a:gd name="T59" fmla="*/ 43 h 74"/>
                <a:gd name="T60" fmla="*/ 98 w 229"/>
                <a:gd name="T61" fmla="*/ 44 h 74"/>
                <a:gd name="T62" fmla="*/ 99 w 229"/>
                <a:gd name="T63" fmla="*/ 53 h 74"/>
                <a:gd name="T64" fmla="*/ 106 w 229"/>
                <a:gd name="T65" fmla="*/ 53 h 74"/>
                <a:gd name="T66" fmla="*/ 113 w 229"/>
                <a:gd name="T67" fmla="*/ 51 h 74"/>
                <a:gd name="T68" fmla="*/ 116 w 229"/>
                <a:gd name="T69" fmla="*/ 48 h 74"/>
                <a:gd name="T70" fmla="*/ 118 w 229"/>
                <a:gd name="T71" fmla="*/ 64 h 74"/>
                <a:gd name="T72" fmla="*/ 129 w 229"/>
                <a:gd name="T73" fmla="*/ 65 h 74"/>
                <a:gd name="T74" fmla="*/ 132 w 229"/>
                <a:gd name="T75" fmla="*/ 51 h 74"/>
                <a:gd name="T76" fmla="*/ 134 w 229"/>
                <a:gd name="T77" fmla="*/ 53 h 74"/>
                <a:gd name="T78" fmla="*/ 144 w 229"/>
                <a:gd name="T79" fmla="*/ 66 h 74"/>
                <a:gd name="T80" fmla="*/ 145 w 229"/>
                <a:gd name="T81" fmla="*/ 57 h 74"/>
                <a:gd name="T82" fmla="*/ 147 w 229"/>
                <a:gd name="T83" fmla="*/ 47 h 74"/>
                <a:gd name="T84" fmla="*/ 156 w 229"/>
                <a:gd name="T85" fmla="*/ 39 h 74"/>
                <a:gd name="T86" fmla="*/ 164 w 229"/>
                <a:gd name="T87" fmla="*/ 41 h 74"/>
                <a:gd name="T88" fmla="*/ 162 w 229"/>
                <a:gd name="T89" fmla="*/ 53 h 74"/>
                <a:gd name="T90" fmla="*/ 163 w 229"/>
                <a:gd name="T91" fmla="*/ 54 h 74"/>
                <a:gd name="T92" fmla="*/ 163 w 229"/>
                <a:gd name="T93" fmla="*/ 50 h 74"/>
                <a:gd name="T94" fmla="*/ 170 w 229"/>
                <a:gd name="T95" fmla="*/ 57 h 74"/>
                <a:gd name="T96" fmla="*/ 177 w 229"/>
                <a:gd name="T97" fmla="*/ 62 h 74"/>
                <a:gd name="T98" fmla="*/ 180 w 229"/>
                <a:gd name="T99" fmla="*/ 60 h 74"/>
                <a:gd name="T100" fmla="*/ 181 w 229"/>
                <a:gd name="T101" fmla="*/ 53 h 74"/>
                <a:gd name="T102" fmla="*/ 182 w 229"/>
                <a:gd name="T103" fmla="*/ 46 h 74"/>
                <a:gd name="T104" fmla="*/ 188 w 229"/>
                <a:gd name="T105" fmla="*/ 45 h 74"/>
                <a:gd name="T106" fmla="*/ 193 w 229"/>
                <a:gd name="T107" fmla="*/ 50 h 74"/>
                <a:gd name="T108" fmla="*/ 194 w 229"/>
                <a:gd name="T109" fmla="*/ 43 h 74"/>
                <a:gd name="T110" fmla="*/ 202 w 229"/>
                <a:gd name="T111" fmla="*/ 36 h 74"/>
                <a:gd name="T112" fmla="*/ 210 w 229"/>
                <a:gd name="T113" fmla="*/ 46 h 74"/>
                <a:gd name="T114" fmla="*/ 220 w 229"/>
                <a:gd name="T115" fmla="*/ 49 h 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29"/>
                <a:gd name="T175" fmla="*/ 0 h 74"/>
                <a:gd name="T176" fmla="*/ 229 w 229"/>
                <a:gd name="T177" fmla="*/ 74 h 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29" h="74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2" y="4"/>
                  </a:lnTo>
                  <a:lnTo>
                    <a:pt x="24" y="5"/>
                  </a:lnTo>
                  <a:lnTo>
                    <a:pt x="24" y="12"/>
                  </a:lnTo>
                  <a:lnTo>
                    <a:pt x="23" y="18"/>
                  </a:lnTo>
                  <a:lnTo>
                    <a:pt x="22" y="24"/>
                  </a:lnTo>
                  <a:lnTo>
                    <a:pt x="19" y="29"/>
                  </a:lnTo>
                  <a:lnTo>
                    <a:pt x="17" y="34"/>
                  </a:lnTo>
                  <a:lnTo>
                    <a:pt x="15" y="39"/>
                  </a:lnTo>
                  <a:lnTo>
                    <a:pt x="13" y="45"/>
                  </a:lnTo>
                  <a:lnTo>
                    <a:pt x="11" y="51"/>
                  </a:lnTo>
                  <a:lnTo>
                    <a:pt x="10" y="63"/>
                  </a:lnTo>
                  <a:lnTo>
                    <a:pt x="10" y="70"/>
                  </a:lnTo>
                  <a:lnTo>
                    <a:pt x="11" y="73"/>
                  </a:lnTo>
                  <a:lnTo>
                    <a:pt x="14" y="72"/>
                  </a:lnTo>
                  <a:lnTo>
                    <a:pt x="16" y="68"/>
                  </a:lnTo>
                  <a:lnTo>
                    <a:pt x="19" y="61"/>
                  </a:lnTo>
                  <a:lnTo>
                    <a:pt x="20" y="53"/>
                  </a:lnTo>
                  <a:lnTo>
                    <a:pt x="20" y="45"/>
                  </a:lnTo>
                  <a:lnTo>
                    <a:pt x="21" y="56"/>
                  </a:lnTo>
                  <a:lnTo>
                    <a:pt x="22" y="63"/>
                  </a:lnTo>
                  <a:lnTo>
                    <a:pt x="21" y="67"/>
                  </a:lnTo>
                  <a:lnTo>
                    <a:pt x="21" y="68"/>
                  </a:lnTo>
                  <a:lnTo>
                    <a:pt x="21" y="65"/>
                  </a:lnTo>
                  <a:lnTo>
                    <a:pt x="22" y="60"/>
                  </a:lnTo>
                  <a:lnTo>
                    <a:pt x="22" y="53"/>
                  </a:lnTo>
                  <a:lnTo>
                    <a:pt x="24" y="44"/>
                  </a:lnTo>
                  <a:lnTo>
                    <a:pt x="30" y="43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32" y="51"/>
                  </a:lnTo>
                  <a:lnTo>
                    <a:pt x="33" y="54"/>
                  </a:lnTo>
                  <a:lnTo>
                    <a:pt x="34" y="57"/>
                  </a:lnTo>
                  <a:lnTo>
                    <a:pt x="34" y="59"/>
                  </a:lnTo>
                  <a:lnTo>
                    <a:pt x="35" y="61"/>
                  </a:lnTo>
                  <a:lnTo>
                    <a:pt x="35" y="63"/>
                  </a:lnTo>
                  <a:lnTo>
                    <a:pt x="38" y="62"/>
                  </a:lnTo>
                  <a:lnTo>
                    <a:pt x="41" y="59"/>
                  </a:lnTo>
                  <a:lnTo>
                    <a:pt x="43" y="56"/>
                  </a:lnTo>
                  <a:lnTo>
                    <a:pt x="46" y="52"/>
                  </a:lnTo>
                  <a:lnTo>
                    <a:pt x="46" y="62"/>
                  </a:lnTo>
                  <a:lnTo>
                    <a:pt x="67" y="60"/>
                  </a:lnTo>
                  <a:lnTo>
                    <a:pt x="69" y="55"/>
                  </a:lnTo>
                  <a:lnTo>
                    <a:pt x="70" y="49"/>
                  </a:lnTo>
                  <a:lnTo>
                    <a:pt x="71" y="43"/>
                  </a:lnTo>
                  <a:lnTo>
                    <a:pt x="72" y="36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17"/>
                  </a:lnTo>
                  <a:lnTo>
                    <a:pt x="71" y="11"/>
                  </a:lnTo>
                  <a:lnTo>
                    <a:pt x="68" y="12"/>
                  </a:lnTo>
                  <a:lnTo>
                    <a:pt x="66" y="13"/>
                  </a:lnTo>
                  <a:lnTo>
                    <a:pt x="64" y="15"/>
                  </a:lnTo>
                  <a:lnTo>
                    <a:pt x="62" y="16"/>
                  </a:lnTo>
                  <a:lnTo>
                    <a:pt x="63" y="32"/>
                  </a:lnTo>
                  <a:lnTo>
                    <a:pt x="66" y="34"/>
                  </a:lnTo>
                  <a:lnTo>
                    <a:pt x="70" y="35"/>
                  </a:lnTo>
                  <a:lnTo>
                    <a:pt x="73" y="36"/>
                  </a:lnTo>
                  <a:lnTo>
                    <a:pt x="77" y="36"/>
                  </a:lnTo>
                  <a:lnTo>
                    <a:pt x="81" y="35"/>
                  </a:lnTo>
                  <a:lnTo>
                    <a:pt x="84" y="34"/>
                  </a:lnTo>
                  <a:lnTo>
                    <a:pt x="87" y="32"/>
                  </a:lnTo>
                  <a:lnTo>
                    <a:pt x="89" y="28"/>
                  </a:lnTo>
                  <a:lnTo>
                    <a:pt x="94" y="72"/>
                  </a:lnTo>
                  <a:lnTo>
                    <a:pt x="90" y="72"/>
                  </a:lnTo>
                  <a:lnTo>
                    <a:pt x="84" y="71"/>
                  </a:lnTo>
                  <a:lnTo>
                    <a:pt x="79" y="69"/>
                  </a:lnTo>
                  <a:lnTo>
                    <a:pt x="73" y="66"/>
                  </a:lnTo>
                  <a:lnTo>
                    <a:pt x="68" y="63"/>
                  </a:lnTo>
                  <a:lnTo>
                    <a:pt x="64" y="60"/>
                  </a:lnTo>
                  <a:lnTo>
                    <a:pt x="60" y="56"/>
                  </a:lnTo>
                  <a:lnTo>
                    <a:pt x="57" y="53"/>
                  </a:lnTo>
                  <a:lnTo>
                    <a:pt x="61" y="53"/>
                  </a:lnTo>
                  <a:lnTo>
                    <a:pt x="66" y="53"/>
                  </a:lnTo>
                  <a:lnTo>
                    <a:pt x="71" y="53"/>
                  </a:lnTo>
                  <a:lnTo>
                    <a:pt x="76" y="53"/>
                  </a:lnTo>
                  <a:lnTo>
                    <a:pt x="81" y="54"/>
                  </a:lnTo>
                  <a:lnTo>
                    <a:pt x="86" y="54"/>
                  </a:lnTo>
                  <a:lnTo>
                    <a:pt x="90" y="54"/>
                  </a:lnTo>
                  <a:lnTo>
                    <a:pt x="95" y="54"/>
                  </a:lnTo>
                  <a:lnTo>
                    <a:pt x="96" y="68"/>
                  </a:lnTo>
                  <a:lnTo>
                    <a:pt x="104" y="66"/>
                  </a:lnTo>
                  <a:lnTo>
                    <a:pt x="102" y="43"/>
                  </a:lnTo>
                  <a:lnTo>
                    <a:pt x="100" y="43"/>
                  </a:lnTo>
                  <a:lnTo>
                    <a:pt x="99" y="43"/>
                  </a:lnTo>
                  <a:lnTo>
                    <a:pt x="98" y="44"/>
                  </a:lnTo>
                  <a:lnTo>
                    <a:pt x="97" y="44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2" y="53"/>
                  </a:lnTo>
                  <a:lnTo>
                    <a:pt x="104" y="53"/>
                  </a:lnTo>
                  <a:lnTo>
                    <a:pt x="106" y="53"/>
                  </a:lnTo>
                  <a:lnTo>
                    <a:pt x="108" y="53"/>
                  </a:lnTo>
                  <a:lnTo>
                    <a:pt x="110" y="52"/>
                  </a:lnTo>
                  <a:lnTo>
                    <a:pt x="113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8"/>
                  </a:lnTo>
                  <a:lnTo>
                    <a:pt x="116" y="46"/>
                  </a:lnTo>
                  <a:lnTo>
                    <a:pt x="116" y="44"/>
                  </a:lnTo>
                  <a:lnTo>
                    <a:pt x="118" y="64"/>
                  </a:lnTo>
                  <a:lnTo>
                    <a:pt x="121" y="65"/>
                  </a:lnTo>
                  <a:lnTo>
                    <a:pt x="125" y="65"/>
                  </a:lnTo>
                  <a:lnTo>
                    <a:pt x="129" y="65"/>
                  </a:lnTo>
                  <a:lnTo>
                    <a:pt x="133" y="64"/>
                  </a:lnTo>
                  <a:lnTo>
                    <a:pt x="132" y="56"/>
                  </a:lnTo>
                  <a:lnTo>
                    <a:pt x="132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4" y="53"/>
                  </a:lnTo>
                  <a:lnTo>
                    <a:pt x="136" y="57"/>
                  </a:lnTo>
                  <a:lnTo>
                    <a:pt x="140" y="62"/>
                  </a:lnTo>
                  <a:lnTo>
                    <a:pt x="144" y="66"/>
                  </a:lnTo>
                  <a:lnTo>
                    <a:pt x="145" y="63"/>
                  </a:lnTo>
                  <a:lnTo>
                    <a:pt x="145" y="60"/>
                  </a:lnTo>
                  <a:lnTo>
                    <a:pt x="145" y="57"/>
                  </a:lnTo>
                  <a:lnTo>
                    <a:pt x="146" y="54"/>
                  </a:lnTo>
                  <a:lnTo>
                    <a:pt x="147" y="50"/>
                  </a:lnTo>
                  <a:lnTo>
                    <a:pt x="147" y="47"/>
                  </a:lnTo>
                  <a:lnTo>
                    <a:pt x="147" y="43"/>
                  </a:lnTo>
                  <a:lnTo>
                    <a:pt x="147" y="40"/>
                  </a:lnTo>
                  <a:lnTo>
                    <a:pt x="156" y="39"/>
                  </a:lnTo>
                  <a:lnTo>
                    <a:pt x="161" y="39"/>
                  </a:lnTo>
                  <a:lnTo>
                    <a:pt x="163" y="39"/>
                  </a:lnTo>
                  <a:lnTo>
                    <a:pt x="164" y="41"/>
                  </a:lnTo>
                  <a:lnTo>
                    <a:pt x="163" y="43"/>
                  </a:lnTo>
                  <a:lnTo>
                    <a:pt x="163" y="47"/>
                  </a:lnTo>
                  <a:lnTo>
                    <a:pt x="162" y="53"/>
                  </a:lnTo>
                  <a:lnTo>
                    <a:pt x="162" y="60"/>
                  </a:lnTo>
                  <a:lnTo>
                    <a:pt x="163" y="58"/>
                  </a:lnTo>
                  <a:lnTo>
                    <a:pt x="163" y="54"/>
                  </a:lnTo>
                  <a:lnTo>
                    <a:pt x="163" y="49"/>
                  </a:lnTo>
                  <a:lnTo>
                    <a:pt x="162" y="47"/>
                  </a:lnTo>
                  <a:lnTo>
                    <a:pt x="163" y="50"/>
                  </a:lnTo>
                  <a:lnTo>
                    <a:pt x="165" y="53"/>
                  </a:lnTo>
                  <a:lnTo>
                    <a:pt x="167" y="55"/>
                  </a:lnTo>
                  <a:lnTo>
                    <a:pt x="170" y="57"/>
                  </a:lnTo>
                  <a:lnTo>
                    <a:pt x="172" y="59"/>
                  </a:lnTo>
                  <a:lnTo>
                    <a:pt x="175" y="61"/>
                  </a:lnTo>
                  <a:lnTo>
                    <a:pt x="177" y="62"/>
                  </a:lnTo>
                  <a:lnTo>
                    <a:pt x="180" y="64"/>
                  </a:lnTo>
                  <a:lnTo>
                    <a:pt x="180" y="61"/>
                  </a:lnTo>
                  <a:lnTo>
                    <a:pt x="180" y="60"/>
                  </a:lnTo>
                  <a:lnTo>
                    <a:pt x="181" y="57"/>
                  </a:lnTo>
                  <a:lnTo>
                    <a:pt x="181" y="55"/>
                  </a:lnTo>
                  <a:lnTo>
                    <a:pt x="181" y="53"/>
                  </a:lnTo>
                  <a:lnTo>
                    <a:pt x="182" y="50"/>
                  </a:lnTo>
                  <a:lnTo>
                    <a:pt x="182" y="49"/>
                  </a:lnTo>
                  <a:lnTo>
                    <a:pt x="182" y="46"/>
                  </a:lnTo>
                  <a:lnTo>
                    <a:pt x="183" y="46"/>
                  </a:lnTo>
                  <a:lnTo>
                    <a:pt x="186" y="45"/>
                  </a:lnTo>
                  <a:lnTo>
                    <a:pt x="188" y="45"/>
                  </a:lnTo>
                  <a:lnTo>
                    <a:pt x="190" y="45"/>
                  </a:lnTo>
                  <a:lnTo>
                    <a:pt x="192" y="49"/>
                  </a:lnTo>
                  <a:lnTo>
                    <a:pt x="193" y="50"/>
                  </a:lnTo>
                  <a:lnTo>
                    <a:pt x="193" y="49"/>
                  </a:lnTo>
                  <a:lnTo>
                    <a:pt x="193" y="45"/>
                  </a:lnTo>
                  <a:lnTo>
                    <a:pt x="194" y="43"/>
                  </a:lnTo>
                  <a:lnTo>
                    <a:pt x="197" y="40"/>
                  </a:lnTo>
                  <a:lnTo>
                    <a:pt x="200" y="38"/>
                  </a:lnTo>
                  <a:lnTo>
                    <a:pt x="202" y="36"/>
                  </a:lnTo>
                  <a:lnTo>
                    <a:pt x="205" y="39"/>
                  </a:lnTo>
                  <a:lnTo>
                    <a:pt x="207" y="42"/>
                  </a:lnTo>
                  <a:lnTo>
                    <a:pt x="210" y="46"/>
                  </a:lnTo>
                  <a:lnTo>
                    <a:pt x="212" y="49"/>
                  </a:lnTo>
                  <a:lnTo>
                    <a:pt x="215" y="49"/>
                  </a:lnTo>
                  <a:lnTo>
                    <a:pt x="220" y="49"/>
                  </a:lnTo>
                  <a:lnTo>
                    <a:pt x="224" y="49"/>
                  </a:lnTo>
                  <a:lnTo>
                    <a:pt x="228" y="49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5" name="Rectangle 57"/>
            <p:cNvSpPr>
              <a:spLocks noChangeArrowheads="1"/>
            </p:cNvSpPr>
            <p:nvPr/>
          </p:nvSpPr>
          <p:spPr bwMode="auto">
            <a:xfrm rot="21360000">
              <a:off x="3846" y="1164"/>
              <a:ext cx="1506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Service Contract</a:t>
              </a:r>
            </a:p>
            <a:p>
              <a:pPr algn="ctr"/>
              <a:r>
                <a:rPr lang="en-US" sz="1200">
                  <a:latin typeface="+mj-lt"/>
                </a:rPr>
                <a:t>$50.00/Month</a:t>
              </a:r>
              <a:endParaRPr lang="en-US">
                <a:latin typeface="+mj-lt"/>
              </a:endParaRPr>
            </a:p>
          </p:txBody>
        </p:sp>
      </p:grpSp>
      <p:cxnSp>
        <p:nvCxnSpPr>
          <p:cNvPr id="15385" name="Shape 61"/>
          <p:cNvCxnSpPr>
            <a:cxnSpLocks noChangeShapeType="1"/>
            <a:stCxn id="15" idx="1"/>
          </p:cNvCxnSpPr>
          <p:nvPr/>
        </p:nvCxnSpPr>
        <p:spPr bwMode="auto">
          <a:xfrm rot="10800000">
            <a:off x="2209801" y="2908936"/>
            <a:ext cx="246062" cy="79191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7" name="Straight Arrow Connector 56"/>
          <p:cNvCxnSpPr>
            <a:stCxn id="15366" idx="4"/>
            <a:endCxn id="15368" idx="0"/>
          </p:cNvCxnSpPr>
          <p:nvPr/>
        </p:nvCxnSpPr>
        <p:spPr>
          <a:xfrm rot="5400000">
            <a:off x="6358335" y="2939653"/>
            <a:ext cx="889000" cy="79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15368" idx="4"/>
            <a:endCxn id="13" idx="0"/>
          </p:cNvCxnSpPr>
          <p:nvPr/>
        </p:nvCxnSpPr>
        <p:spPr>
          <a:xfrm rot="5400000">
            <a:off x="6372226" y="4440237"/>
            <a:ext cx="860425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6216650" y="2678113"/>
            <a:ext cx="1243931" cy="30521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Print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6183313" y="4286250"/>
            <a:ext cx="1229505" cy="30521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Post</a:t>
            </a:r>
          </a:p>
        </p:txBody>
      </p:sp>
      <p:cxnSp>
        <p:nvCxnSpPr>
          <p:cNvPr id="74" name="Straight Arrow Connector 73"/>
          <p:cNvCxnSpPr>
            <a:stCxn id="13" idx="2"/>
            <a:endCxn id="28" idx="3"/>
          </p:cNvCxnSpPr>
          <p:nvPr/>
        </p:nvCxnSpPr>
        <p:spPr>
          <a:xfrm rot="10800000">
            <a:off x="4424363" y="5448618"/>
            <a:ext cx="1257300" cy="127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28" idx="1"/>
            <a:endCxn id="27" idx="3"/>
          </p:cNvCxnSpPr>
          <p:nvPr/>
        </p:nvCxnSpPr>
        <p:spPr>
          <a:xfrm rot="10800000">
            <a:off x="2671764" y="5448302"/>
            <a:ext cx="479425" cy="31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4764723" y="5291138"/>
            <a:ext cx="642806" cy="30521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Errors</a:t>
            </a:r>
          </a:p>
        </p:txBody>
      </p:sp>
      <p:cxnSp>
        <p:nvCxnSpPr>
          <p:cNvPr id="78" name="Straight Arrow Connector 77"/>
          <p:cNvCxnSpPr>
            <a:stCxn id="15368" idx="2"/>
            <a:endCxn id="15" idx="3"/>
          </p:cNvCxnSpPr>
          <p:nvPr/>
        </p:nvCxnSpPr>
        <p:spPr>
          <a:xfrm rot="10800000" flipV="1">
            <a:off x="3829050" y="3697288"/>
            <a:ext cx="2279650" cy="356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735513" y="3548063"/>
            <a:ext cx="642806" cy="30521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Errors</a:t>
            </a:r>
          </a:p>
        </p:txBody>
      </p:sp>
      <p:cxnSp>
        <p:nvCxnSpPr>
          <p:cNvPr id="80" name="Shape 79"/>
          <p:cNvCxnSpPr>
            <a:stCxn id="15" idx="1"/>
          </p:cNvCxnSpPr>
          <p:nvPr/>
        </p:nvCxnSpPr>
        <p:spPr>
          <a:xfrm rot="10800000">
            <a:off x="2209801" y="2903220"/>
            <a:ext cx="246063" cy="79762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27" idx="0"/>
          </p:cNvCxnSpPr>
          <p:nvPr/>
        </p:nvCxnSpPr>
        <p:spPr>
          <a:xfrm rot="5400000" flipH="1" flipV="1">
            <a:off x="972979" y="3926047"/>
            <a:ext cx="2008188" cy="2349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2926080" y="2103120"/>
            <a:ext cx="313944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3913188" y="1724025"/>
            <a:ext cx="1189037" cy="7620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Billing Release to Invoice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Revenue Recognition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SSM-ConBill-100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1239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Deferred/Accrued Revenue Records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SSM-ConBill-110</a:t>
            </a:r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7632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Release to Invoice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SSM-ConBill-120</a:t>
            </a:r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572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Reprinting an Invoice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SSM-ConBill-130</a:t>
            </a:r>
          </a:p>
        </p:txBody>
      </p:sp>
      <p:pic>
        <p:nvPicPr>
          <p:cNvPr id="27652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0001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Date Correction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SSM-ConBill-140</a:t>
            </a:r>
          </a:p>
        </p:txBody>
      </p:sp>
      <p:sp>
        <p:nvSpPr>
          <p:cNvPr id="28676" name="Rectangle 2"/>
          <p:cNvSpPr>
            <a:spLocks noChangeArrowheads="1"/>
          </p:cNvSpPr>
          <p:nvPr/>
        </p:nvSpPr>
        <p:spPr bwMode="auto">
          <a:xfrm>
            <a:off x="995363" y="3228975"/>
            <a:ext cx="1876425" cy="3095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28677" name="Group 3"/>
          <p:cNvGrpSpPr>
            <a:grpSpLocks/>
          </p:cNvGrpSpPr>
          <p:nvPr/>
        </p:nvGrpSpPr>
        <p:grpSpPr bwMode="auto">
          <a:xfrm>
            <a:off x="1009650" y="3206750"/>
            <a:ext cx="7188200" cy="430213"/>
            <a:chOff x="558" y="2476"/>
            <a:chExt cx="4528" cy="271"/>
          </a:xfrm>
        </p:grpSpPr>
        <p:sp>
          <p:nvSpPr>
            <p:cNvPr id="28689" name="Line 4"/>
            <p:cNvSpPr>
              <a:spLocks noChangeShapeType="1"/>
            </p:cNvSpPr>
            <p:nvPr/>
          </p:nvSpPr>
          <p:spPr bwMode="auto">
            <a:xfrm>
              <a:off x="572" y="2690"/>
              <a:ext cx="44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8690" name="Line 5"/>
            <p:cNvSpPr>
              <a:spLocks noChangeShapeType="1"/>
            </p:cNvSpPr>
            <p:nvPr/>
          </p:nvSpPr>
          <p:spPr bwMode="auto">
            <a:xfrm>
              <a:off x="558" y="2476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8691" name="Line 6"/>
            <p:cNvSpPr>
              <a:spLocks noChangeShapeType="1"/>
            </p:cNvSpPr>
            <p:nvPr/>
          </p:nvSpPr>
          <p:spPr bwMode="auto">
            <a:xfrm>
              <a:off x="1734" y="2476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8692" name="Line 7"/>
            <p:cNvSpPr>
              <a:spLocks noChangeShapeType="1"/>
            </p:cNvSpPr>
            <p:nvPr/>
          </p:nvSpPr>
          <p:spPr bwMode="auto">
            <a:xfrm>
              <a:off x="2778" y="2476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8693" name="Line 8"/>
            <p:cNvSpPr>
              <a:spLocks noChangeShapeType="1"/>
            </p:cNvSpPr>
            <p:nvPr/>
          </p:nvSpPr>
          <p:spPr bwMode="auto">
            <a:xfrm>
              <a:off x="3822" y="2476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8694" name="Line 9"/>
            <p:cNvSpPr>
              <a:spLocks noChangeShapeType="1"/>
            </p:cNvSpPr>
            <p:nvPr/>
          </p:nvSpPr>
          <p:spPr bwMode="auto">
            <a:xfrm>
              <a:off x="5086" y="2476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8678" name="Rectangle 10"/>
          <p:cNvSpPr>
            <a:spLocks noChangeArrowheads="1"/>
          </p:cNvSpPr>
          <p:nvPr/>
        </p:nvSpPr>
        <p:spPr bwMode="auto">
          <a:xfrm>
            <a:off x="704850" y="3695700"/>
            <a:ext cx="646012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Jan 1</a:t>
            </a:r>
          </a:p>
        </p:txBody>
      </p:sp>
      <p:sp>
        <p:nvSpPr>
          <p:cNvPr id="28679" name="Rectangle 11"/>
          <p:cNvSpPr>
            <a:spLocks noChangeArrowheads="1"/>
          </p:cNvSpPr>
          <p:nvPr/>
        </p:nvSpPr>
        <p:spPr bwMode="auto">
          <a:xfrm>
            <a:off x="2590800" y="3695700"/>
            <a:ext cx="65402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Feb 1</a:t>
            </a:r>
          </a:p>
        </p:txBody>
      </p:sp>
      <p:sp>
        <p:nvSpPr>
          <p:cNvPr id="28680" name="Rectangle 12"/>
          <p:cNvSpPr>
            <a:spLocks noChangeArrowheads="1"/>
          </p:cNvSpPr>
          <p:nvPr/>
        </p:nvSpPr>
        <p:spPr bwMode="auto">
          <a:xfrm>
            <a:off x="4229100" y="3695700"/>
            <a:ext cx="671660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Mar 1</a:t>
            </a:r>
          </a:p>
        </p:txBody>
      </p:sp>
      <p:sp>
        <p:nvSpPr>
          <p:cNvPr id="28681" name="Rectangle 13"/>
          <p:cNvSpPr>
            <a:spLocks noChangeArrowheads="1"/>
          </p:cNvSpPr>
          <p:nvPr/>
        </p:nvSpPr>
        <p:spPr bwMode="auto">
          <a:xfrm>
            <a:off x="5924550" y="3695700"/>
            <a:ext cx="64280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Apr 1</a:t>
            </a:r>
          </a:p>
        </p:txBody>
      </p:sp>
      <p:sp>
        <p:nvSpPr>
          <p:cNvPr id="28682" name="Rectangle 14"/>
          <p:cNvSpPr>
            <a:spLocks noChangeArrowheads="1"/>
          </p:cNvSpPr>
          <p:nvPr/>
        </p:nvSpPr>
        <p:spPr bwMode="auto">
          <a:xfrm>
            <a:off x="7877175" y="3695700"/>
            <a:ext cx="71814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May 1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898525" y="969963"/>
            <a:ext cx="3701335" cy="124393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u="sng" dirty="0">
                <a:latin typeface="+mj-lt"/>
              </a:rPr>
              <a:t>Setup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Cycle Code = Monthly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Bill Arrears = No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Invoice Post on Jan 1 for $50.00/month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Oops!</a:t>
            </a:r>
          </a:p>
        </p:txBody>
      </p:sp>
      <p:sp>
        <p:nvSpPr>
          <p:cNvPr id="28684" name="Line 16"/>
          <p:cNvSpPr>
            <a:spLocks noChangeShapeType="1"/>
          </p:cNvSpPr>
          <p:nvPr/>
        </p:nvSpPr>
        <p:spPr bwMode="auto">
          <a:xfrm>
            <a:off x="1009650" y="2757488"/>
            <a:ext cx="0" cy="4016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392738" y="4017963"/>
            <a:ext cx="2873375" cy="1890261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u="sng">
                <a:latin typeface="+mj-lt"/>
              </a:rPr>
              <a:t>Resulting Actions</a:t>
            </a:r>
            <a:br>
              <a:rPr lang="en-US" sz="1400" u="sng">
                <a:latin typeface="+mj-lt"/>
              </a:rPr>
            </a:br>
            <a:endParaRPr lang="en-US" sz="500" u="sng">
              <a:latin typeface="+mj-lt"/>
            </a:endParaRPr>
          </a:p>
          <a:p>
            <a:pPr marL="171450" indent="-171450">
              <a:defRPr/>
            </a:pPr>
            <a:r>
              <a:rPr lang="en-US" sz="1400">
                <a:latin typeface="+mj-lt"/>
              </a:rPr>
              <a:t>1.	Issue credit memo for $50</a:t>
            </a:r>
          </a:p>
          <a:p>
            <a:pPr marL="171450" indent="-171450">
              <a:defRPr/>
            </a:pPr>
            <a:r>
              <a:rPr lang="en-US" sz="1400">
                <a:latin typeface="+mj-lt"/>
              </a:rPr>
              <a:t>2.	Adjust price on contract</a:t>
            </a:r>
          </a:p>
          <a:p>
            <a:pPr marL="171450" indent="-171450">
              <a:defRPr/>
            </a:pPr>
            <a:r>
              <a:rPr lang="en-US" sz="1400">
                <a:latin typeface="+mj-lt"/>
              </a:rPr>
              <a:t>3.	Adjust last + next bill date and coverage period in Billing Date Correction Maintenance</a:t>
            </a:r>
          </a:p>
          <a:p>
            <a:pPr marL="171450" indent="-171450">
              <a:defRPr/>
            </a:pPr>
            <a:r>
              <a:rPr lang="en-US" sz="1400">
                <a:latin typeface="+mj-lt"/>
              </a:rPr>
              <a:t>4.	Re-release contract to billing</a:t>
            </a:r>
          </a:p>
        </p:txBody>
      </p:sp>
      <p:sp>
        <p:nvSpPr>
          <p:cNvPr id="28686" name="Rectangle 18"/>
          <p:cNvSpPr>
            <a:spLocks noChangeArrowheads="1"/>
          </p:cNvSpPr>
          <p:nvPr/>
        </p:nvSpPr>
        <p:spPr bwMode="auto">
          <a:xfrm>
            <a:off x="604838" y="2457450"/>
            <a:ext cx="78707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First Bill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3127375" y="2636838"/>
            <a:ext cx="4049713" cy="3143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amount should have been $80.00!</a:t>
            </a:r>
          </a:p>
        </p:txBody>
      </p:sp>
      <p:sp>
        <p:nvSpPr>
          <p:cNvPr id="28688" name="Arc 20"/>
          <p:cNvSpPr>
            <a:spLocks/>
          </p:cNvSpPr>
          <p:nvPr/>
        </p:nvSpPr>
        <p:spPr bwMode="auto">
          <a:xfrm>
            <a:off x="1695450" y="2049463"/>
            <a:ext cx="1573213" cy="5159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" y="0"/>
                </a:moveTo>
                <a:cubicBezTo>
                  <a:pt x="11942" y="12"/>
                  <a:pt x="21600" y="9679"/>
                  <a:pt x="21600" y="21600"/>
                </a:cubicBezTo>
              </a:path>
              <a:path w="21600" h="21600" stroke="0" extrusionOk="0">
                <a:moveTo>
                  <a:pt x="21" y="0"/>
                </a:moveTo>
                <a:cubicBezTo>
                  <a:pt x="11942" y="12"/>
                  <a:pt x="21600" y="9679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Reversal Maintenance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SSM-ConBill-150</a:t>
            </a:r>
          </a:p>
        </p:txBody>
      </p:sp>
      <p:pic>
        <p:nvPicPr>
          <p:cNvPr id="29700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6203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Date Correction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SSM-ConBill-160</a:t>
            </a:r>
          </a:p>
        </p:txBody>
      </p:sp>
      <p:pic>
        <p:nvPicPr>
          <p:cNvPr id="30724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97631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Deferred/Accrual Revenue Report</a:t>
            </a:r>
          </a:p>
          <a:p>
            <a:r>
              <a:rPr lang="en-US" smtClean="0"/>
              <a:t>Contract Cash Flow Report</a:t>
            </a:r>
          </a:p>
          <a:p>
            <a:r>
              <a:rPr lang="en-US" smtClean="0"/>
              <a:t>Contract Deferred Income Report</a:t>
            </a:r>
          </a:p>
          <a:p>
            <a:endParaRPr lang="en-US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Reviewing Contract Financial Data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SSM-ConBill-170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Service Contract Billing Frame</a:t>
            </a:r>
          </a:p>
          <a:p>
            <a:r>
              <a:rPr lang="en-US" smtClean="0"/>
              <a:t>Implementation Decisions:</a:t>
            </a:r>
          </a:p>
          <a:p>
            <a:pPr lvl="1"/>
            <a:r>
              <a:rPr lang="en-US" smtClean="0"/>
              <a:t>How often do you bill</a:t>
            </a:r>
          </a:p>
          <a:p>
            <a:pPr lvl="1"/>
            <a:r>
              <a:rPr lang="en-US" smtClean="0"/>
              <a:t>Do you bill before or after service is provided</a:t>
            </a:r>
          </a:p>
          <a:p>
            <a:pPr lvl="1"/>
            <a:r>
              <a:rPr lang="en-US" smtClean="0"/>
              <a:t>What kind of information should appear on the invoice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SSM Accounting Control (36.9.10)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SSM-ConBill-020</a:t>
            </a:r>
          </a:p>
        </p:txBody>
      </p:sp>
      <p:pic>
        <p:nvPicPr>
          <p:cNvPr id="16389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2538" y="4062413"/>
            <a:ext cx="6638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Cycle Codes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SSM-ConBill-030</a:t>
            </a:r>
          </a:p>
        </p:txBody>
      </p:sp>
      <p:sp>
        <p:nvSpPr>
          <p:cNvPr id="17412" name="Rectangle 2"/>
          <p:cNvSpPr>
            <a:spLocks noChangeArrowheads="1"/>
          </p:cNvSpPr>
          <p:nvPr/>
        </p:nvSpPr>
        <p:spPr bwMode="auto">
          <a:xfrm>
            <a:off x="933450" y="3076575"/>
            <a:ext cx="1876425" cy="3333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7413" name="Group 3"/>
          <p:cNvGrpSpPr>
            <a:grpSpLocks/>
          </p:cNvGrpSpPr>
          <p:nvPr/>
        </p:nvGrpSpPr>
        <p:grpSpPr bwMode="auto">
          <a:xfrm>
            <a:off x="933450" y="3076575"/>
            <a:ext cx="7188200" cy="430213"/>
            <a:chOff x="867" y="2323"/>
            <a:chExt cx="4528" cy="271"/>
          </a:xfrm>
        </p:grpSpPr>
        <p:sp>
          <p:nvSpPr>
            <p:cNvPr id="17424" name="Line 4"/>
            <p:cNvSpPr>
              <a:spLocks noChangeShapeType="1"/>
            </p:cNvSpPr>
            <p:nvPr/>
          </p:nvSpPr>
          <p:spPr bwMode="auto">
            <a:xfrm>
              <a:off x="881" y="2537"/>
              <a:ext cx="44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5" name="Line 5"/>
            <p:cNvSpPr>
              <a:spLocks noChangeShapeType="1"/>
            </p:cNvSpPr>
            <p:nvPr/>
          </p:nvSpPr>
          <p:spPr bwMode="auto">
            <a:xfrm>
              <a:off x="867" y="2323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6" name="Line 6"/>
            <p:cNvSpPr>
              <a:spLocks noChangeShapeType="1"/>
            </p:cNvSpPr>
            <p:nvPr/>
          </p:nvSpPr>
          <p:spPr bwMode="auto">
            <a:xfrm>
              <a:off x="2043" y="2323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7" name="Line 7"/>
            <p:cNvSpPr>
              <a:spLocks noChangeShapeType="1"/>
            </p:cNvSpPr>
            <p:nvPr/>
          </p:nvSpPr>
          <p:spPr bwMode="auto">
            <a:xfrm>
              <a:off x="3087" y="2323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8" name="Line 8"/>
            <p:cNvSpPr>
              <a:spLocks noChangeShapeType="1"/>
            </p:cNvSpPr>
            <p:nvPr/>
          </p:nvSpPr>
          <p:spPr bwMode="auto">
            <a:xfrm>
              <a:off x="4131" y="2323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9" name="Line 9"/>
            <p:cNvSpPr>
              <a:spLocks noChangeShapeType="1"/>
            </p:cNvSpPr>
            <p:nvPr/>
          </p:nvSpPr>
          <p:spPr bwMode="auto">
            <a:xfrm>
              <a:off x="5395" y="2323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7414" name="Rectangle 10"/>
          <p:cNvSpPr>
            <a:spLocks noChangeArrowheads="1"/>
          </p:cNvSpPr>
          <p:nvPr/>
        </p:nvSpPr>
        <p:spPr bwMode="auto">
          <a:xfrm>
            <a:off x="623888" y="3529013"/>
            <a:ext cx="646012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 dirty="0">
                <a:latin typeface="+mj-lt"/>
              </a:rPr>
              <a:t>Jan 1</a:t>
            </a:r>
          </a:p>
        </p:txBody>
      </p:sp>
      <p:sp>
        <p:nvSpPr>
          <p:cNvPr id="17415" name="Rectangle 11"/>
          <p:cNvSpPr>
            <a:spLocks noChangeArrowheads="1"/>
          </p:cNvSpPr>
          <p:nvPr/>
        </p:nvSpPr>
        <p:spPr bwMode="auto">
          <a:xfrm>
            <a:off x="2509838" y="3529013"/>
            <a:ext cx="65402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Feb 1</a:t>
            </a:r>
          </a:p>
        </p:txBody>
      </p:sp>
      <p:sp>
        <p:nvSpPr>
          <p:cNvPr id="17416" name="Rectangle 12"/>
          <p:cNvSpPr>
            <a:spLocks noChangeArrowheads="1"/>
          </p:cNvSpPr>
          <p:nvPr/>
        </p:nvSpPr>
        <p:spPr bwMode="auto">
          <a:xfrm>
            <a:off x="4148138" y="3529013"/>
            <a:ext cx="671660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Mar 1</a:t>
            </a:r>
          </a:p>
        </p:txBody>
      </p:sp>
      <p:sp>
        <p:nvSpPr>
          <p:cNvPr id="17417" name="Rectangle 13"/>
          <p:cNvSpPr>
            <a:spLocks noChangeArrowheads="1"/>
          </p:cNvSpPr>
          <p:nvPr/>
        </p:nvSpPr>
        <p:spPr bwMode="auto">
          <a:xfrm>
            <a:off x="5872163" y="3529013"/>
            <a:ext cx="64280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Apr 1</a:t>
            </a:r>
          </a:p>
        </p:txBody>
      </p:sp>
      <p:sp>
        <p:nvSpPr>
          <p:cNvPr id="17418" name="Rectangle 14"/>
          <p:cNvSpPr>
            <a:spLocks noChangeArrowheads="1"/>
          </p:cNvSpPr>
          <p:nvPr/>
        </p:nvSpPr>
        <p:spPr bwMode="auto">
          <a:xfrm>
            <a:off x="7824788" y="3529013"/>
            <a:ext cx="71814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May 1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400050" y="1476375"/>
            <a:ext cx="3925756" cy="124393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u="sng" dirty="0">
                <a:latin typeface="+mj-lt"/>
              </a:rPr>
              <a:t>Setup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Cycle Code: Monthly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Qty to Bill: 1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Contract created Jan 1 for $50.00/month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Next Bill Date: Jan 1</a:t>
            </a:r>
          </a:p>
        </p:txBody>
      </p:sp>
      <p:sp>
        <p:nvSpPr>
          <p:cNvPr id="17420" name="Line 16"/>
          <p:cNvSpPr>
            <a:spLocks noChangeShapeType="1"/>
          </p:cNvSpPr>
          <p:nvPr/>
        </p:nvSpPr>
        <p:spPr bwMode="auto">
          <a:xfrm>
            <a:off x="933450" y="2695575"/>
            <a:ext cx="0" cy="4016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4057650" y="4219575"/>
            <a:ext cx="4443525" cy="1028487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u="sng">
                <a:latin typeface="+mj-lt"/>
              </a:rPr>
              <a:t>Results</a:t>
            </a:r>
            <a:br>
              <a:rPr lang="en-US" sz="1400" u="sng">
                <a:latin typeface="+mj-lt"/>
              </a:rPr>
            </a:br>
            <a:endParaRPr lang="en-US" sz="500" u="sng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1400">
                <a:latin typeface="+mj-lt"/>
              </a:rPr>
              <a:t>  Invoice generated on Jan 1</a:t>
            </a:r>
          </a:p>
          <a:p>
            <a:pPr>
              <a:buFontTx/>
              <a:buChar char="•"/>
              <a:defRPr/>
            </a:pPr>
            <a:r>
              <a:rPr lang="en-US" sz="1400">
                <a:latin typeface="+mj-lt"/>
              </a:rPr>
              <a:t>  Invoice created for $50.00 (1 month of service)</a:t>
            </a:r>
          </a:p>
          <a:p>
            <a:pPr>
              <a:buFontTx/>
              <a:buChar char="•"/>
              <a:defRPr/>
            </a:pPr>
            <a:r>
              <a:rPr lang="en-US" sz="1400">
                <a:latin typeface="+mj-lt"/>
              </a:rPr>
              <a:t>  Next Bill Date: Feb 1</a:t>
            </a:r>
          </a:p>
        </p:txBody>
      </p:sp>
      <p:sp>
        <p:nvSpPr>
          <p:cNvPr id="17422" name="Line 18"/>
          <p:cNvSpPr>
            <a:spLocks noChangeShapeType="1"/>
          </p:cNvSpPr>
          <p:nvPr/>
        </p:nvSpPr>
        <p:spPr bwMode="auto">
          <a:xfrm>
            <a:off x="1771650" y="3457575"/>
            <a:ext cx="0" cy="6683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med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1085850" y="4143375"/>
            <a:ext cx="1665522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+mj-lt"/>
              </a:rPr>
              <a:t>Coverage Period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In Arrears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SSM-ConBill-040</a:t>
            </a:r>
          </a:p>
        </p:txBody>
      </p:sp>
      <p:grpSp>
        <p:nvGrpSpPr>
          <p:cNvPr id="18436" name="Group 20"/>
          <p:cNvGrpSpPr>
            <a:grpSpLocks/>
          </p:cNvGrpSpPr>
          <p:nvPr/>
        </p:nvGrpSpPr>
        <p:grpSpPr bwMode="auto">
          <a:xfrm>
            <a:off x="631825" y="1069975"/>
            <a:ext cx="7925396" cy="4448175"/>
            <a:chOff x="803275" y="1565275"/>
            <a:chExt cx="7925396" cy="4447962"/>
          </a:xfrm>
        </p:grpSpPr>
        <p:sp>
          <p:nvSpPr>
            <p:cNvPr id="18437" name="Rectangle 2"/>
            <p:cNvSpPr>
              <a:spLocks noChangeArrowheads="1"/>
            </p:cNvSpPr>
            <p:nvPr/>
          </p:nvSpPr>
          <p:spPr bwMode="auto">
            <a:xfrm>
              <a:off x="1128713" y="3767138"/>
              <a:ext cx="1876425" cy="30956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8438" name="Group 3"/>
            <p:cNvGrpSpPr>
              <a:grpSpLocks/>
            </p:cNvGrpSpPr>
            <p:nvPr/>
          </p:nvGrpSpPr>
          <p:grpSpPr bwMode="auto">
            <a:xfrm>
              <a:off x="1143000" y="3744913"/>
              <a:ext cx="7188200" cy="430212"/>
              <a:chOff x="720" y="2359"/>
              <a:chExt cx="4528" cy="271"/>
            </a:xfrm>
          </p:grpSpPr>
          <p:sp>
            <p:nvSpPr>
              <p:cNvPr id="18448" name="Line 4"/>
              <p:cNvSpPr>
                <a:spLocks noChangeShapeType="1"/>
              </p:cNvSpPr>
              <p:nvPr/>
            </p:nvSpPr>
            <p:spPr bwMode="auto">
              <a:xfrm>
                <a:off x="734" y="2573"/>
                <a:ext cx="449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49" name="Line 5"/>
              <p:cNvSpPr>
                <a:spLocks noChangeShapeType="1"/>
              </p:cNvSpPr>
              <p:nvPr/>
            </p:nvSpPr>
            <p:spPr bwMode="auto">
              <a:xfrm>
                <a:off x="720" y="2359"/>
                <a:ext cx="0" cy="27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0" name="Line 6"/>
              <p:cNvSpPr>
                <a:spLocks noChangeShapeType="1"/>
              </p:cNvSpPr>
              <p:nvPr/>
            </p:nvSpPr>
            <p:spPr bwMode="auto">
              <a:xfrm>
                <a:off x="1896" y="2359"/>
                <a:ext cx="0" cy="27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1" name="Line 7"/>
              <p:cNvSpPr>
                <a:spLocks noChangeShapeType="1"/>
              </p:cNvSpPr>
              <p:nvPr/>
            </p:nvSpPr>
            <p:spPr bwMode="auto">
              <a:xfrm>
                <a:off x="2940" y="2359"/>
                <a:ext cx="0" cy="27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2" name="Line 8"/>
              <p:cNvSpPr>
                <a:spLocks noChangeShapeType="1"/>
              </p:cNvSpPr>
              <p:nvPr/>
            </p:nvSpPr>
            <p:spPr bwMode="auto">
              <a:xfrm>
                <a:off x="3984" y="2359"/>
                <a:ext cx="0" cy="27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3" name="Line 9"/>
              <p:cNvSpPr>
                <a:spLocks noChangeShapeType="1"/>
              </p:cNvSpPr>
              <p:nvPr/>
            </p:nvSpPr>
            <p:spPr bwMode="auto">
              <a:xfrm>
                <a:off x="5248" y="2359"/>
                <a:ext cx="0" cy="27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8439" name="Rectangle 10"/>
            <p:cNvSpPr>
              <a:spLocks noChangeArrowheads="1"/>
            </p:cNvSpPr>
            <p:nvPr/>
          </p:nvSpPr>
          <p:spPr bwMode="auto">
            <a:xfrm>
              <a:off x="838200" y="4233863"/>
              <a:ext cx="646012" cy="305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400">
                  <a:latin typeface="+mj-lt"/>
                </a:rPr>
                <a:t>Jan 1</a:t>
              </a:r>
            </a:p>
          </p:txBody>
        </p:sp>
        <p:sp>
          <p:nvSpPr>
            <p:cNvPr id="18440" name="Rectangle 11"/>
            <p:cNvSpPr>
              <a:spLocks noChangeArrowheads="1"/>
            </p:cNvSpPr>
            <p:nvPr/>
          </p:nvSpPr>
          <p:spPr bwMode="auto">
            <a:xfrm>
              <a:off x="2724150" y="4233863"/>
              <a:ext cx="654026" cy="305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400">
                  <a:latin typeface="+mj-lt"/>
                </a:rPr>
                <a:t>Feb 1</a:t>
              </a:r>
            </a:p>
          </p:txBody>
        </p:sp>
        <p:sp>
          <p:nvSpPr>
            <p:cNvPr id="18441" name="Rectangle 12"/>
            <p:cNvSpPr>
              <a:spLocks noChangeArrowheads="1"/>
            </p:cNvSpPr>
            <p:nvPr/>
          </p:nvSpPr>
          <p:spPr bwMode="auto">
            <a:xfrm>
              <a:off x="4362450" y="4233863"/>
              <a:ext cx="671660" cy="305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400">
                  <a:latin typeface="+mj-lt"/>
                </a:rPr>
                <a:t>Mar 1</a:t>
              </a:r>
            </a:p>
          </p:txBody>
        </p:sp>
        <p:sp>
          <p:nvSpPr>
            <p:cNvPr id="18442" name="Rectangle 13"/>
            <p:cNvSpPr>
              <a:spLocks noChangeArrowheads="1"/>
            </p:cNvSpPr>
            <p:nvPr/>
          </p:nvSpPr>
          <p:spPr bwMode="auto">
            <a:xfrm>
              <a:off x="6057900" y="4233863"/>
              <a:ext cx="642806" cy="305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400">
                  <a:latin typeface="+mj-lt"/>
                </a:rPr>
                <a:t>Apr 1</a:t>
              </a:r>
            </a:p>
          </p:txBody>
        </p:sp>
        <p:sp>
          <p:nvSpPr>
            <p:cNvPr id="18443" name="Rectangle 14"/>
            <p:cNvSpPr>
              <a:spLocks noChangeArrowheads="1"/>
            </p:cNvSpPr>
            <p:nvPr/>
          </p:nvSpPr>
          <p:spPr bwMode="auto">
            <a:xfrm>
              <a:off x="8010525" y="4233863"/>
              <a:ext cx="718146" cy="305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400">
                  <a:latin typeface="+mj-lt"/>
                </a:rPr>
                <a:t>May 1</a:t>
              </a: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03275" y="1565275"/>
              <a:ext cx="3925756" cy="124387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287C6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400" u="sng">
                  <a:latin typeface="+mj-lt"/>
                </a:rPr>
                <a:t>Setup</a:t>
              </a:r>
              <a:br>
                <a:rPr lang="en-US" sz="1400" u="sng">
                  <a:latin typeface="+mj-lt"/>
                </a:rPr>
              </a:br>
              <a:endParaRPr lang="en-US" sz="500" u="sng">
                <a:latin typeface="+mj-lt"/>
              </a:endParaRPr>
            </a:p>
            <a:p>
              <a:pPr>
                <a:buFontTx/>
                <a:buChar char="•"/>
                <a:defRPr/>
              </a:pPr>
              <a:r>
                <a:rPr lang="en-US" sz="1400">
                  <a:latin typeface="+mj-lt"/>
                </a:rPr>
                <a:t>  Cycle Code: Monthly</a:t>
              </a:r>
            </a:p>
            <a:p>
              <a:pPr>
                <a:buFontTx/>
                <a:buChar char="•"/>
                <a:defRPr/>
              </a:pPr>
              <a:r>
                <a:rPr lang="en-US" sz="1400">
                  <a:latin typeface="+mj-lt"/>
                </a:rPr>
                <a:t>  Bill Arrears: Yes</a:t>
              </a:r>
            </a:p>
            <a:p>
              <a:pPr>
                <a:buFontTx/>
                <a:buChar char="•"/>
                <a:defRPr/>
              </a:pPr>
              <a:r>
                <a:rPr lang="en-US" sz="1400">
                  <a:latin typeface="+mj-lt"/>
                </a:rPr>
                <a:t>  Contract created Jan 1 for $50.00/month</a:t>
              </a:r>
            </a:p>
            <a:p>
              <a:pPr>
                <a:buFontTx/>
                <a:buChar char="•"/>
                <a:defRPr/>
              </a:pPr>
              <a:r>
                <a:rPr lang="en-US" sz="1400">
                  <a:latin typeface="+mj-lt"/>
                </a:rPr>
                <a:t>  Next Bill Date: Feb 1</a:t>
              </a:r>
            </a:p>
          </p:txBody>
        </p:sp>
        <p:sp>
          <p:nvSpPr>
            <p:cNvPr id="18445" name="Line 16"/>
            <p:cNvSpPr>
              <a:spLocks noChangeShapeType="1"/>
            </p:cNvSpPr>
            <p:nvPr/>
          </p:nvSpPr>
          <p:spPr bwMode="auto">
            <a:xfrm>
              <a:off x="3014663" y="3324225"/>
              <a:ext cx="0" cy="40163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5183188" y="4984586"/>
              <a:ext cx="2873375" cy="102865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287C6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400" u="sng">
                  <a:latin typeface="+mj-lt"/>
                </a:rPr>
                <a:t>Results</a:t>
              </a:r>
              <a:br>
                <a:rPr lang="en-US" sz="1400" u="sng">
                  <a:latin typeface="+mj-lt"/>
                </a:rPr>
              </a:br>
              <a:endParaRPr lang="en-US" sz="500" u="sng">
                <a:latin typeface="+mj-lt"/>
              </a:endParaRPr>
            </a:p>
            <a:p>
              <a:pPr>
                <a:defRPr/>
              </a:pPr>
              <a:r>
                <a:rPr lang="en-US" sz="1400">
                  <a:latin typeface="+mj-lt"/>
                </a:rPr>
                <a:t>Contract will not be be selected for billing until Feb 1 or after.</a:t>
              </a:r>
            </a:p>
          </p:txBody>
        </p:sp>
        <p:sp>
          <p:nvSpPr>
            <p:cNvPr id="18447" name="Rectangle 18"/>
            <p:cNvSpPr>
              <a:spLocks noChangeArrowheads="1"/>
            </p:cNvSpPr>
            <p:nvPr/>
          </p:nvSpPr>
          <p:spPr bwMode="auto">
            <a:xfrm>
              <a:off x="2609850" y="3024188"/>
              <a:ext cx="787076" cy="305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400">
                  <a:latin typeface="+mj-lt"/>
                </a:rPr>
                <a:t>First Bill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If No, system creates contract invoices for periods, determined by billing date, begin with contract start date</a:t>
            </a:r>
          </a:p>
          <a:p>
            <a:r>
              <a:rPr lang="en-US" smtClean="0"/>
              <a:t>If Yes, system invoices on 1st day of appropriate calendar month regardless of start date of contract</a:t>
            </a:r>
          </a:p>
          <a:p>
            <a:endParaRPr lang="en-US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Period Base Billing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If Yes, system generates invoice for partial periods not fitting into monthly cycle</a:t>
            </a:r>
          </a:p>
          <a:p>
            <a:r>
              <a:rPr lang="en-US" smtClean="0"/>
              <a:t>If No, the covered days are given away</a:t>
            </a:r>
          </a:p>
          <a:p>
            <a:endParaRPr lang="en-US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Prorating Partial Periods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SSM-ConBill-060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Customers or End Users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SSM-ConBill-070</a:t>
            </a:r>
          </a:p>
        </p:txBody>
      </p:sp>
      <p:pic>
        <p:nvPicPr>
          <p:cNvPr id="21508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1009650"/>
            <a:ext cx="701992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Default depends on SSM Accounting Control (36.9.10) settings</a:t>
            </a:r>
          </a:p>
          <a:p>
            <a:r>
              <a:rPr lang="en-US" smtClean="0"/>
              <a:t>Contract value determines invoice format</a:t>
            </a:r>
          </a:p>
          <a:p>
            <a:r>
              <a:rPr lang="en-US" smtClean="0"/>
              <a:t>Invoices limited to 999 lines</a:t>
            </a:r>
          </a:p>
          <a:p>
            <a:r>
              <a:rPr lang="en-US" smtClean="0"/>
              <a:t>Details can be summarized if share:</a:t>
            </a:r>
          </a:p>
          <a:p>
            <a:pPr lvl="1"/>
            <a:r>
              <a:rPr lang="en-US" smtClean="0"/>
              <a:t>Service Type and contract line type</a:t>
            </a:r>
          </a:p>
          <a:p>
            <a:pPr lvl="1"/>
            <a:r>
              <a:rPr lang="en-US" smtClean="0"/>
              <a:t>Tax attributes</a:t>
            </a:r>
          </a:p>
          <a:p>
            <a:pPr lvl="1"/>
            <a:r>
              <a:rPr lang="en-US" smtClean="0"/>
              <a:t>GL accounts and Project</a:t>
            </a:r>
          </a:p>
          <a:p>
            <a:endParaRPr lang="en-US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Summarized or Detail Billing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Set Contract for Accrued or Deferred Revenue type</a:t>
            </a:r>
          </a:p>
          <a:p>
            <a:r>
              <a:rPr lang="en-US" smtClean="0"/>
              <a:t>Set up Revenue Accounts</a:t>
            </a:r>
          </a:p>
          <a:p>
            <a:r>
              <a:rPr lang="en-US" smtClean="0"/>
              <a:t>Run Revenue Recognition </a:t>
            </a:r>
          </a:p>
          <a:p>
            <a:r>
              <a:rPr lang="en-US" smtClean="0"/>
              <a:t>View Deferred/Accrued Records</a:t>
            </a:r>
          </a:p>
          <a:p>
            <a:endParaRPr lang="en-US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Managing Deferred and Accrued Revenue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SSM-ConBill-090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5839</TotalTime>
  <Words>326</Words>
  <Application>Microsoft PowerPoint 7.0</Application>
  <PresentationFormat>On-screen Show (4:3)</PresentationFormat>
  <Paragraphs>119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Verdana</vt:lpstr>
      <vt:lpstr>Arial</vt:lpstr>
      <vt:lpstr>Tahoma</vt:lpstr>
      <vt:lpstr>Webdings</vt:lpstr>
      <vt:lpstr>Times New Roman</vt:lpstr>
      <vt:lpstr>Custom Design</vt:lpstr>
      <vt:lpstr>1_EX06PP_template</vt:lpstr>
      <vt:lpstr>QAD 2010 Template</vt:lpstr>
      <vt:lpstr>Contract Billing</vt:lpstr>
      <vt:lpstr>SSM Accounting Control (36.9.10)</vt:lpstr>
      <vt:lpstr>Billing Cycle Codes</vt:lpstr>
      <vt:lpstr>Billing In Arrears</vt:lpstr>
      <vt:lpstr>Period Base Billing</vt:lpstr>
      <vt:lpstr>Prorating Partial Periods</vt:lpstr>
      <vt:lpstr>Billing Customers or End Users</vt:lpstr>
      <vt:lpstr>Summarized or Detail Billing</vt:lpstr>
      <vt:lpstr>Managing Deferred and Accrued Revenue</vt:lpstr>
      <vt:lpstr>Revenue Recognition</vt:lpstr>
      <vt:lpstr>Deferred/Accrued Revenue Records</vt:lpstr>
      <vt:lpstr>Billing Release to Invoice</vt:lpstr>
      <vt:lpstr>Reprinting an Invoice</vt:lpstr>
      <vt:lpstr>Billing Date Correction</vt:lpstr>
      <vt:lpstr>Billing Reversal Maintenance</vt:lpstr>
      <vt:lpstr>Billing Date Correction</vt:lpstr>
      <vt:lpstr>Reviewing Contract Financial Data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117</cp:revision>
  <dcterms:created xsi:type="dcterms:W3CDTF">2002-03-27T21:49:26Z</dcterms:created>
  <dcterms:modified xsi:type="dcterms:W3CDTF">2011-01-12T22:50:32Z</dcterms:modified>
</cp:coreProperties>
</file>