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96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96CFED69-B1D5-44B1-ABC3-0867F31915DE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153BB455-8AF3-479C-A065-EE635D0C5B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6262DD84-05BB-47B1-A238-C13A3CFC0432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A78D9F85-22ED-45A0-83C9-FC1C1B1C96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SSM-CIR-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Invoice Recording</a:t>
            </a:r>
            <a:endParaRPr lang="en-US" smtClean="0"/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SSM-CIR-010</a:t>
            </a:r>
            <a:endParaRPr lang="en-US" dirty="0" smtClean="0"/>
          </a:p>
        </p:txBody>
      </p:sp>
      <p:pic>
        <p:nvPicPr>
          <p:cNvPr id="1536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28875" y="1800225"/>
            <a:ext cx="4285715" cy="3257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Charge Summary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SSM-CIR-100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738" y="904875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8900" y="1800225"/>
            <a:ext cx="6091238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1028700" y="1790700"/>
            <a:ext cx="3619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583" name="Rectangle 6"/>
          <p:cNvSpPr>
            <a:spLocks noChangeArrowheads="1"/>
          </p:cNvSpPr>
          <p:nvPr/>
        </p:nvSpPr>
        <p:spPr bwMode="auto">
          <a:xfrm>
            <a:off x="1209675" y="3448050"/>
            <a:ext cx="3810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4" name="Elbow Connector 8"/>
          <p:cNvCxnSpPr>
            <a:cxnSpLocks noChangeShapeType="1"/>
            <a:stCxn id="24582" idx="1"/>
            <a:endCxn id="24583" idx="1"/>
          </p:cNvCxnSpPr>
          <p:nvPr/>
        </p:nvCxnSpPr>
        <p:spPr bwMode="auto">
          <a:xfrm rot="10800000" flipH="1" flipV="1">
            <a:off x="1028700" y="1881188"/>
            <a:ext cx="180975" cy="1666875"/>
          </a:xfrm>
          <a:prstGeom prst="bentConnector3">
            <a:avLst>
              <a:gd name="adj1" fmla="val -126315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4585" name="Right Brace 9"/>
          <p:cNvSpPr>
            <a:spLocks/>
          </p:cNvSpPr>
          <p:nvPr/>
        </p:nvSpPr>
        <p:spPr bwMode="auto">
          <a:xfrm>
            <a:off x="1743075" y="2400300"/>
            <a:ext cx="914400" cy="1463675"/>
          </a:xfrm>
          <a:prstGeom prst="rightBrace">
            <a:avLst>
              <a:gd name="adj1" fmla="val 8337"/>
              <a:gd name="adj2" fmla="val 49347"/>
            </a:avLst>
          </a:prstGeom>
          <a:noFill/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Summary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SSM-CIR-110</a:t>
            </a:r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" y="96202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1809750"/>
            <a:ext cx="6091238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23875" y="5257800"/>
            <a:ext cx="2124075" cy="5207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Determines order of row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label in Billing Summary.</a:t>
            </a:r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857250" y="2047875"/>
            <a:ext cx="75247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08" name="Elbow Connector 13"/>
          <p:cNvCxnSpPr>
            <a:cxnSpLocks noChangeShapeType="1"/>
            <a:stCxn id="6" idx="1"/>
            <a:endCxn id="25607" idx="1"/>
          </p:cNvCxnSpPr>
          <p:nvPr/>
        </p:nvCxnSpPr>
        <p:spPr bwMode="auto">
          <a:xfrm rot="10800000" flipH="1">
            <a:off x="523875" y="2152650"/>
            <a:ext cx="333375" cy="3365500"/>
          </a:xfrm>
          <a:prstGeom prst="bentConnector3">
            <a:avLst>
              <a:gd name="adj1" fmla="val -68569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552450" y="4514850"/>
            <a:ext cx="2500313" cy="5207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Type determines display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column for cost and revenue.</a:t>
            </a:r>
          </a:p>
        </p:txBody>
      </p:sp>
      <p:sp>
        <p:nvSpPr>
          <p:cNvPr id="25610" name="Rectangle 17"/>
          <p:cNvSpPr>
            <a:spLocks noChangeArrowheads="1"/>
          </p:cNvSpPr>
          <p:nvPr/>
        </p:nvSpPr>
        <p:spPr bwMode="auto">
          <a:xfrm>
            <a:off x="1190625" y="2257425"/>
            <a:ext cx="4762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1" name="Elbow Connector 19"/>
          <p:cNvCxnSpPr>
            <a:cxnSpLocks noChangeShapeType="1"/>
            <a:stCxn id="15" idx="1"/>
            <a:endCxn id="25610" idx="1"/>
          </p:cNvCxnSpPr>
          <p:nvPr/>
        </p:nvCxnSpPr>
        <p:spPr bwMode="auto">
          <a:xfrm rot="10800000" flipH="1">
            <a:off x="552450" y="2357438"/>
            <a:ext cx="638175" cy="2417762"/>
          </a:xfrm>
          <a:prstGeom prst="bentConnector3">
            <a:avLst>
              <a:gd name="adj1" fmla="val -17912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3784600" y="1312863"/>
            <a:ext cx="2027238" cy="5207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Determines Det Yes/No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in Billing Summary</a:t>
            </a:r>
          </a:p>
        </p:txBody>
      </p:sp>
      <p:sp>
        <p:nvSpPr>
          <p:cNvPr id="25613" name="Rectangle 24"/>
          <p:cNvSpPr>
            <a:spLocks noChangeArrowheads="1"/>
          </p:cNvSpPr>
          <p:nvPr/>
        </p:nvSpPr>
        <p:spPr bwMode="auto">
          <a:xfrm>
            <a:off x="1495425" y="2495550"/>
            <a:ext cx="133350" cy="1143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4" name="Elbow Connector 28"/>
          <p:cNvCxnSpPr>
            <a:cxnSpLocks noChangeShapeType="1"/>
            <a:stCxn id="22" idx="1"/>
            <a:endCxn id="25613" idx="3"/>
          </p:cNvCxnSpPr>
          <p:nvPr/>
        </p:nvCxnSpPr>
        <p:spPr bwMode="auto">
          <a:xfrm rot="10800000" flipV="1">
            <a:off x="1628775" y="1573213"/>
            <a:ext cx="2155825" cy="97948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3903663" y="4025900"/>
            <a:ext cx="2481262" cy="3048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Row label in Billing Summary</a:t>
            </a:r>
          </a:p>
        </p:txBody>
      </p:sp>
      <p:sp>
        <p:nvSpPr>
          <p:cNvPr id="25616" name="Rectangle 30"/>
          <p:cNvSpPr>
            <a:spLocks noChangeArrowheads="1"/>
          </p:cNvSpPr>
          <p:nvPr/>
        </p:nvSpPr>
        <p:spPr bwMode="auto">
          <a:xfrm>
            <a:off x="866775" y="3905250"/>
            <a:ext cx="4953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7" name="Elbow Connector 32"/>
          <p:cNvCxnSpPr>
            <a:cxnSpLocks noChangeShapeType="1"/>
            <a:stCxn id="30" idx="1"/>
            <a:endCxn id="25616" idx="1"/>
          </p:cNvCxnSpPr>
          <p:nvPr/>
        </p:nvCxnSpPr>
        <p:spPr bwMode="auto">
          <a:xfrm rot="10800000">
            <a:off x="866775" y="4014788"/>
            <a:ext cx="3036888" cy="163512"/>
          </a:xfrm>
          <a:prstGeom prst="bentConnector3">
            <a:avLst>
              <a:gd name="adj1" fmla="val 107528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Detail Y/N flag in CIR affects what prints on an invoice</a:t>
            </a:r>
          </a:p>
          <a:p>
            <a:pPr lvl="1"/>
            <a:r>
              <a:rPr lang="en-US" smtClean="0"/>
              <a:t>If Yes, all usage details can be printed</a:t>
            </a:r>
          </a:p>
          <a:p>
            <a:pPr lvl="1"/>
            <a:r>
              <a:rPr lang="en-US" smtClean="0"/>
              <a:t>If No, details are rolled up and summarized in one line.</a:t>
            </a:r>
          </a:p>
          <a:p>
            <a:r>
              <a:rPr lang="en-US" smtClean="0"/>
              <a:t>The Print Call Invoice Detail flag on Invoice Print or Reprint determines if any detail actually prints on the invoice</a:t>
            </a:r>
          </a:p>
          <a:p>
            <a:endParaRPr lang="en-US" smtClean="0"/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Invoice Detail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SSM-CIR-120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Invoice Print or Reprint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SSM-CIR-130</a:t>
            </a:r>
          </a:p>
        </p:txBody>
      </p:sp>
      <p:pic>
        <p:nvPicPr>
          <p:cNvPr id="2765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93345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776413" y="4818063"/>
            <a:ext cx="2663825" cy="9509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No prints only call line item.</a:t>
            </a:r>
          </a:p>
          <a:p>
            <a:pPr>
              <a:defRPr/>
            </a:pPr>
            <a:r>
              <a:rPr lang="en-US" sz="1400" b="0">
                <a:latin typeface="+mj-lt"/>
              </a:rPr>
              <a:t>Yes prints detail as specified by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the detail flag in CIR or the 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Invoice Sort default.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5895975" y="4495800"/>
            <a:ext cx="33337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5" name="Elbow Connector 8"/>
          <p:cNvCxnSpPr>
            <a:cxnSpLocks noChangeShapeType="1"/>
            <a:stCxn id="6" idx="3"/>
          </p:cNvCxnSpPr>
          <p:nvPr/>
        </p:nvCxnSpPr>
        <p:spPr bwMode="auto">
          <a:xfrm flipV="1">
            <a:off x="4440238" y="4619625"/>
            <a:ext cx="1455737" cy="674688"/>
          </a:xfrm>
          <a:prstGeom prst="bentConnector3">
            <a:avLst>
              <a:gd name="adj1" fmla="val 6112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endParaRPr lang="en-US" sz="2000" smtClean="0"/>
          </a:p>
          <a:p>
            <a:endParaRPr lang="en-US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Invoice Detail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SSM-CIR-140</a:t>
            </a:r>
          </a:p>
        </p:txBody>
      </p:sp>
      <p:pic>
        <p:nvPicPr>
          <p:cNvPr id="28677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8863" y="846138"/>
            <a:ext cx="7027862" cy="52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876800" y="1895475"/>
            <a:ext cx="3457575" cy="954107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Invoice presentation can also be specified in End User Data Maintenance for each invoice sort code.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008188" y="4803775"/>
            <a:ext cx="2716212" cy="3048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Invoice format for this end user.</a:t>
            </a:r>
          </a:p>
        </p:txBody>
      </p:sp>
      <p:sp>
        <p:nvSpPr>
          <p:cNvPr id="28680" name="Rectangle 7"/>
          <p:cNvSpPr>
            <a:spLocks noChangeArrowheads="1"/>
          </p:cNvSpPr>
          <p:nvPr/>
        </p:nvSpPr>
        <p:spPr bwMode="auto">
          <a:xfrm>
            <a:off x="1104900" y="3771900"/>
            <a:ext cx="85725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1" name="Shape 9"/>
          <p:cNvCxnSpPr>
            <a:cxnSpLocks noChangeShapeType="1"/>
            <a:stCxn id="7" idx="1"/>
            <a:endCxn id="28680" idx="2"/>
          </p:cNvCxnSpPr>
          <p:nvPr/>
        </p:nvCxnSpPr>
        <p:spPr bwMode="auto">
          <a:xfrm rot="10800000">
            <a:off x="1533525" y="3981450"/>
            <a:ext cx="474663" cy="97472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 uses hierarchical search for value for Invoice Detail</a:t>
            </a:r>
          </a:p>
          <a:p>
            <a:endParaRPr lang="en-US" dirty="0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Invoice Detail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SSM-CIR-150</a:t>
            </a: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V="1">
            <a:off x="1819275" y="3424238"/>
            <a:ext cx="0" cy="121285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14400" y="4733925"/>
            <a:ext cx="2286000" cy="110648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2000" b="0" dirty="0">
                <a:solidFill>
                  <a:schemeClr val="tx2"/>
                </a:solidFill>
                <a:latin typeface="+mj-lt"/>
              </a:rPr>
              <a:t>Setting of </a:t>
            </a:r>
            <a:r>
              <a:rPr lang="en-US" sz="2000" b="0" dirty="0" err="1">
                <a:solidFill>
                  <a:schemeClr val="tx2"/>
                </a:solidFill>
                <a:latin typeface="+mj-lt"/>
              </a:rPr>
              <a:t>Det</a:t>
            </a:r>
            <a:r>
              <a:rPr lang="en-US" sz="2000" b="0" dirty="0">
                <a:solidFill>
                  <a:schemeClr val="tx2"/>
                </a:solidFill>
                <a:latin typeface="+mj-lt"/>
              </a:rPr>
              <a:t> in End User</a:t>
            </a:r>
            <a:br>
              <a:rPr lang="en-US" sz="2000" b="0" dirty="0">
                <a:solidFill>
                  <a:schemeClr val="tx2"/>
                </a:solidFill>
                <a:latin typeface="+mj-lt"/>
              </a:rPr>
            </a:br>
            <a:r>
              <a:rPr lang="en-US" sz="2000" b="0" dirty="0">
                <a:solidFill>
                  <a:schemeClr val="tx2"/>
                </a:solidFill>
                <a:latin typeface="+mj-lt"/>
              </a:rPr>
              <a:t>Maintenance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340475" y="3895725"/>
            <a:ext cx="2286000" cy="110648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2000" b="0" dirty="0">
                <a:solidFill>
                  <a:schemeClr val="tx2"/>
                </a:solidFill>
                <a:latin typeface="+mj-lt"/>
              </a:rPr>
              <a:t>Setting of Print Call Details in </a:t>
            </a:r>
            <a:br>
              <a:rPr lang="en-US" sz="2000" b="0" dirty="0">
                <a:solidFill>
                  <a:schemeClr val="tx2"/>
                </a:solidFill>
                <a:latin typeface="+mj-lt"/>
              </a:rPr>
            </a:br>
            <a:r>
              <a:rPr lang="en-US" sz="2000" b="0" dirty="0">
                <a:solidFill>
                  <a:schemeClr val="tx2"/>
                </a:solidFill>
                <a:latin typeface="+mj-lt"/>
              </a:rPr>
              <a:t>Invoice Print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914400" y="2168525"/>
            <a:ext cx="2286000" cy="110648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2000" b="0">
                <a:solidFill>
                  <a:schemeClr val="tx2"/>
                </a:solidFill>
                <a:latin typeface="+mj-lt"/>
              </a:rPr>
              <a:t>Setting of Det in Invoice Sort</a:t>
            </a:r>
            <a:br>
              <a:rPr lang="en-US" sz="2000" b="0">
                <a:solidFill>
                  <a:schemeClr val="tx2"/>
                </a:solidFill>
                <a:latin typeface="+mj-lt"/>
              </a:rPr>
            </a:br>
            <a:r>
              <a:rPr lang="en-US" sz="2000" b="0">
                <a:solidFill>
                  <a:schemeClr val="tx2"/>
                </a:solidFill>
                <a:latin typeface="+mj-lt"/>
              </a:rPr>
              <a:t>Maintenance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914400" y="3810000"/>
            <a:ext cx="2286000" cy="58261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If end user value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not found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465513" y="3403600"/>
            <a:ext cx="2286000" cy="110648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2000" b="0">
                <a:solidFill>
                  <a:schemeClr val="tx2"/>
                </a:solidFill>
                <a:latin typeface="+mj-lt"/>
              </a:rPr>
              <a:t>Setting of Det in</a:t>
            </a:r>
            <a:br>
              <a:rPr lang="en-US" sz="2000" b="0">
                <a:solidFill>
                  <a:schemeClr val="tx2"/>
                </a:solidFill>
                <a:latin typeface="+mj-lt"/>
              </a:rPr>
            </a:br>
            <a:r>
              <a:rPr lang="en-US" sz="2000" b="0">
                <a:solidFill>
                  <a:schemeClr val="tx2"/>
                </a:solidFill>
                <a:latin typeface="+mj-lt"/>
              </a:rPr>
              <a:t>Call Invoice Recording</a:t>
            </a:r>
          </a:p>
        </p:txBody>
      </p:sp>
      <p:cxnSp>
        <p:nvCxnSpPr>
          <p:cNvPr id="29707" name="Shape 14"/>
          <p:cNvCxnSpPr>
            <a:cxnSpLocks noChangeShapeType="1"/>
            <a:stCxn id="10" idx="3"/>
            <a:endCxn id="13" idx="0"/>
          </p:cNvCxnSpPr>
          <p:nvPr/>
        </p:nvCxnSpPr>
        <p:spPr bwMode="auto">
          <a:xfrm>
            <a:off x="3200400" y="2721769"/>
            <a:ext cx="1408113" cy="681831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9708" name="Shape 16"/>
          <p:cNvCxnSpPr>
            <a:cxnSpLocks noChangeShapeType="1"/>
            <a:stCxn id="7" idx="3"/>
            <a:endCxn id="13" idx="2"/>
          </p:cNvCxnSpPr>
          <p:nvPr/>
        </p:nvCxnSpPr>
        <p:spPr bwMode="auto">
          <a:xfrm flipV="1">
            <a:off x="3200400" y="4510088"/>
            <a:ext cx="1408113" cy="777081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9709" name="Elbow Connector 18"/>
          <p:cNvCxnSpPr>
            <a:cxnSpLocks noChangeShapeType="1"/>
            <a:stCxn id="13" idx="3"/>
            <a:endCxn id="8" idx="1"/>
          </p:cNvCxnSpPr>
          <p:nvPr/>
        </p:nvCxnSpPr>
        <p:spPr bwMode="auto">
          <a:xfrm>
            <a:off x="5751513" y="3956844"/>
            <a:ext cx="588962" cy="4921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Business Overview</a:t>
            </a:r>
          </a:p>
          <a:p>
            <a:r>
              <a:rPr lang="en-US" sz="2400" dirty="0" smtClean="0"/>
              <a:t>CIR provides an optional review stage in the service activity process</a:t>
            </a:r>
          </a:p>
          <a:p>
            <a:endParaRPr lang="en-US" sz="2400" dirty="0" smtClean="0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Invoice Recording</a:t>
            </a:r>
            <a:endParaRPr lang="en-US" smtClean="0"/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SSM-CIR-020</a:t>
            </a:r>
            <a:endParaRPr lang="en-US" smtClean="0"/>
          </a:p>
        </p:txBody>
      </p:sp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5432425" y="3616325"/>
            <a:ext cx="730250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6202363" y="2298700"/>
            <a:ext cx="2592387" cy="2800350"/>
          </a:xfrm>
          <a:prstGeom prst="roundRect">
            <a:avLst>
              <a:gd name="adj" fmla="val 12495"/>
            </a:avLst>
          </a:prstGeom>
          <a:solidFill>
            <a:schemeClr val="accent1"/>
          </a:solidFill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057525" y="2533649"/>
            <a:ext cx="2509839" cy="18907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/>
          <a:lstStyle/>
          <a:p>
            <a:pPr algn="ctr">
              <a:defRPr/>
            </a:pPr>
            <a:r>
              <a:rPr lang="en-US" sz="1800" b="0" dirty="0" smtClean="0">
                <a:latin typeface="+mj-lt"/>
              </a:rPr>
              <a:t>Coverage Suggested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3532188" y="3825875"/>
            <a:ext cx="20447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3516313" y="4108450"/>
            <a:ext cx="20447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856875" y="3521075"/>
            <a:ext cx="747000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r">
              <a:defRPr/>
            </a:pPr>
            <a:r>
              <a:rPr lang="en-US" sz="1800" b="0" dirty="0">
                <a:latin typeface="+mj-lt"/>
              </a:rPr>
              <a:t>100%</a:t>
            </a:r>
          </a:p>
          <a:p>
            <a:pPr algn="r">
              <a:defRPr/>
            </a:pPr>
            <a:r>
              <a:rPr lang="en-US" sz="1800" b="0" dirty="0">
                <a:latin typeface="+mj-lt"/>
              </a:rPr>
              <a:t>50%</a:t>
            </a:r>
          </a:p>
          <a:p>
            <a:pPr algn="r">
              <a:defRPr/>
            </a:pPr>
            <a:r>
              <a:rPr lang="en-US" sz="1800" b="0" dirty="0">
                <a:latin typeface="+mj-lt"/>
              </a:rPr>
              <a:t>0%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2830513" y="2979738"/>
            <a:ext cx="2005012" cy="1449387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>
              <a:defRPr/>
            </a:pPr>
            <a:r>
              <a:rPr lang="en-US" sz="1600" b="0" dirty="0">
                <a:latin typeface="+mj-lt"/>
              </a:rPr>
              <a:t>Record Service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Activity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Parts Used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Labor Spent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Expenses Incurred</a:t>
            </a: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2844800" y="3843338"/>
            <a:ext cx="20447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2847975" y="4121150"/>
            <a:ext cx="20447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6492875" y="2847975"/>
            <a:ext cx="2084388" cy="1543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600" b="0">
                <a:latin typeface="+mj-lt"/>
              </a:rPr>
              <a:t>Review charges</a:t>
            </a:r>
            <a:br>
              <a:rPr lang="en-US" sz="1600" b="0">
                <a:latin typeface="+mj-lt"/>
              </a:rPr>
            </a:br>
            <a:r>
              <a:rPr lang="en-US" sz="1600" b="0">
                <a:latin typeface="+mj-lt"/>
              </a:rPr>
              <a:t>and their grouping</a:t>
            </a:r>
          </a:p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600" b="0">
                <a:latin typeface="+mj-lt"/>
              </a:rPr>
              <a:t>Modify pricing</a:t>
            </a:r>
          </a:p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600" b="0">
                <a:latin typeface="+mj-lt"/>
              </a:rPr>
              <a:t>Release activity to</a:t>
            </a:r>
            <a:br>
              <a:rPr lang="en-US" sz="1600" b="0">
                <a:latin typeface="+mj-lt"/>
              </a:rPr>
            </a:br>
            <a:r>
              <a:rPr lang="en-US" sz="1600" b="0">
                <a:latin typeface="+mj-lt"/>
              </a:rPr>
              <a:t>invoicing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6305550" y="2455863"/>
            <a:ext cx="2380461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Invoice Preview Stage</a:t>
            </a: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6278563" y="4560888"/>
            <a:ext cx="2446183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Call Invoice Recording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3875088" y="4863307"/>
            <a:ext cx="1265237" cy="12350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sz="2000" b="0">
                <a:latin typeface="+mj-lt"/>
              </a:rPr>
              <a:t>Invoice</a:t>
            </a:r>
            <a:br>
              <a:rPr lang="en-US" sz="2000" b="0">
                <a:latin typeface="+mj-lt"/>
              </a:rPr>
            </a:br>
            <a:r>
              <a:rPr lang="en-US" sz="2000" b="0">
                <a:latin typeface="+mj-lt"/>
              </a:rPr>
              <a:t>Post</a:t>
            </a: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1101375" y="4940300"/>
            <a:ext cx="1506888" cy="132087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r">
              <a:defRPr/>
            </a:pPr>
            <a:r>
              <a:rPr lang="en-US" sz="1600" b="0" dirty="0">
                <a:latin typeface="+mj-lt"/>
              </a:rPr>
              <a:t>AR</a:t>
            </a:r>
          </a:p>
          <a:p>
            <a:pPr algn="r">
              <a:defRPr/>
            </a:pPr>
            <a:endParaRPr lang="en-US" sz="1600" b="0" dirty="0">
              <a:latin typeface="+mj-lt"/>
            </a:endParaRPr>
          </a:p>
          <a:p>
            <a:pPr algn="r">
              <a:defRPr/>
            </a:pPr>
            <a:r>
              <a:rPr lang="en-US" sz="1600" b="0" dirty="0">
                <a:latin typeface="+mj-lt"/>
              </a:rPr>
              <a:t>Sales Analysis</a:t>
            </a:r>
          </a:p>
          <a:p>
            <a:pPr algn="r">
              <a:defRPr/>
            </a:pPr>
            <a:endParaRPr lang="en-US" sz="1600" b="0" dirty="0">
              <a:latin typeface="+mj-lt"/>
            </a:endParaRPr>
          </a:p>
          <a:p>
            <a:pPr algn="r">
              <a:defRPr/>
            </a:pPr>
            <a:r>
              <a:rPr lang="en-US" sz="1600" b="0" dirty="0">
                <a:latin typeface="+mj-lt"/>
              </a:rPr>
              <a:t>Taxes</a:t>
            </a:r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2103438" y="3635375"/>
            <a:ext cx="730250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836613" y="2930525"/>
            <a:ext cx="1265237" cy="12350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Create a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Call</a:t>
            </a:r>
          </a:p>
        </p:txBody>
      </p:sp>
      <p:cxnSp>
        <p:nvCxnSpPr>
          <p:cNvPr id="16406" name="Shape 26"/>
          <p:cNvCxnSpPr>
            <a:cxnSpLocks noChangeShapeType="1"/>
            <a:stCxn id="6" idx="2"/>
            <a:endCxn id="22" idx="3"/>
          </p:cNvCxnSpPr>
          <p:nvPr/>
        </p:nvCxnSpPr>
        <p:spPr bwMode="auto">
          <a:xfrm rot="5400000">
            <a:off x="6128544" y="4110831"/>
            <a:ext cx="381795" cy="2358232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6407" name="Rectangle 27"/>
          <p:cNvSpPr>
            <a:spLocks noChangeArrowheads="1"/>
          </p:cNvSpPr>
          <p:nvPr/>
        </p:nvSpPr>
        <p:spPr bwMode="auto">
          <a:xfrm>
            <a:off x="2124075" y="4876800"/>
            <a:ext cx="476250" cy="46166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6408" name="Rectangle 28"/>
          <p:cNvSpPr>
            <a:spLocks noChangeArrowheads="1"/>
          </p:cNvSpPr>
          <p:nvPr/>
        </p:nvSpPr>
        <p:spPr bwMode="auto">
          <a:xfrm>
            <a:off x="2124075" y="5353050"/>
            <a:ext cx="476250" cy="46166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6409" name="Rectangle 29"/>
          <p:cNvSpPr>
            <a:spLocks noChangeArrowheads="1"/>
          </p:cNvSpPr>
          <p:nvPr/>
        </p:nvSpPr>
        <p:spPr bwMode="auto">
          <a:xfrm>
            <a:off x="2124075" y="5857875"/>
            <a:ext cx="476250" cy="46166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cxnSp>
        <p:nvCxnSpPr>
          <p:cNvPr id="16410" name="Elbow Connector 31"/>
          <p:cNvCxnSpPr>
            <a:cxnSpLocks noChangeShapeType="1"/>
            <a:stCxn id="22" idx="1"/>
            <a:endCxn id="16407" idx="3"/>
          </p:cNvCxnSpPr>
          <p:nvPr/>
        </p:nvCxnSpPr>
        <p:spPr bwMode="auto">
          <a:xfrm rot="10800000">
            <a:off x="2600326" y="5107633"/>
            <a:ext cx="1274763" cy="37321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6411" name="Elbow Connector 33"/>
          <p:cNvCxnSpPr>
            <a:cxnSpLocks noChangeShapeType="1"/>
            <a:stCxn id="22" idx="1"/>
            <a:endCxn id="16408" idx="3"/>
          </p:cNvCxnSpPr>
          <p:nvPr/>
        </p:nvCxnSpPr>
        <p:spPr bwMode="auto">
          <a:xfrm rot="10800000" flipV="1">
            <a:off x="2600326" y="5480845"/>
            <a:ext cx="1274763" cy="1030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6412" name="Elbow Connector 35"/>
          <p:cNvCxnSpPr>
            <a:cxnSpLocks noChangeShapeType="1"/>
            <a:stCxn id="22" idx="1"/>
            <a:endCxn id="16409" idx="3"/>
          </p:cNvCxnSpPr>
          <p:nvPr/>
        </p:nvCxnSpPr>
        <p:spPr bwMode="auto">
          <a:xfrm rot="10800000" flipV="1">
            <a:off x="2600326" y="5480844"/>
            <a:ext cx="1274763" cy="60786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Benefits</a:t>
            </a:r>
          </a:p>
          <a:p>
            <a:r>
              <a:rPr lang="en-US" dirty="0" smtClean="0"/>
              <a:t>Aids in producing accurate invoices for detailed, complex service activity</a:t>
            </a:r>
          </a:p>
          <a:p>
            <a:r>
              <a:rPr lang="en-US" dirty="0" smtClean="0"/>
              <a:t>Can serve as the release point for generating a pending invoice for service activity</a:t>
            </a:r>
          </a:p>
          <a:p>
            <a:r>
              <a:rPr lang="en-US" dirty="0" smtClean="0"/>
              <a:t>Management review and modification of pricing information</a:t>
            </a:r>
          </a:p>
          <a:p>
            <a:r>
              <a:rPr lang="en-US" dirty="0" smtClean="0"/>
              <a:t>Provides two kinds of views into the call activity:</a:t>
            </a:r>
          </a:p>
          <a:p>
            <a:pPr lvl="1"/>
            <a:r>
              <a:rPr lang="en-US" dirty="0" smtClean="0"/>
              <a:t>Summary presentation of costs and revenue</a:t>
            </a:r>
          </a:p>
          <a:p>
            <a:pPr lvl="1"/>
            <a:r>
              <a:rPr lang="en-US" dirty="0" smtClean="0"/>
              <a:t>Optional view of the details: call item, labor, parts, and expense usage</a:t>
            </a:r>
          </a:p>
          <a:p>
            <a:endParaRPr lang="en-US" dirty="0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Invoice Recording</a:t>
            </a:r>
            <a:endParaRPr lang="en-US" smtClean="0"/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SSM-CIR-030</a:t>
            </a:r>
            <a:endParaRPr 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Charge Summary displays the costs of the activity recorded in CAR, grouped by charge code assigned</a:t>
            </a:r>
          </a:p>
          <a:p>
            <a:r>
              <a:rPr lang="en-US" sz="1800" dirty="0" smtClean="0"/>
              <a:t>Billing Summary displays the chargeable amounts for the service activity, grouped by related invoice </a:t>
            </a:r>
            <a:r>
              <a:rPr lang="en-US" sz="1800" dirty="0" smtClean="0"/>
              <a:t>sort</a:t>
            </a:r>
            <a:endParaRPr lang="en-US" sz="1800" dirty="0" smtClean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CIR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SSM-CIR-040</a:t>
            </a:r>
          </a:p>
        </p:txBody>
      </p:sp>
      <p:pic>
        <p:nvPicPr>
          <p:cNvPr id="18437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255838"/>
            <a:ext cx="5467350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smtClean="0"/>
              <a:t>Permits modification of pricing details and taxes</a:t>
            </a:r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CIR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SSM-CIR-050</a:t>
            </a:r>
          </a:p>
        </p:txBody>
      </p:sp>
      <p:pic>
        <p:nvPicPr>
          <p:cNvPr id="19461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7775" y="1419225"/>
            <a:ext cx="663892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Processing in CIR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SSM-CIR-060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914400" y="1476375"/>
            <a:ext cx="2286000" cy="128016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>
              <a:defRPr/>
            </a:pPr>
            <a:r>
              <a:rPr lang="en-US" sz="1800" b="0" dirty="0">
                <a:latin typeface="+mj-lt"/>
              </a:rPr>
              <a:t>Select call with appropriate status </a:t>
            </a:r>
            <a:r>
              <a:rPr lang="en-US" sz="1200" b="0" dirty="0">
                <a:latin typeface="+mj-lt"/>
              </a:rPr>
              <a:t>(not hold </a:t>
            </a:r>
            <a:br>
              <a:rPr lang="en-US" sz="1200" b="0" dirty="0">
                <a:latin typeface="+mj-lt"/>
              </a:rPr>
            </a:br>
            <a:r>
              <a:rPr lang="en-US" sz="1200" b="0" dirty="0">
                <a:latin typeface="+mj-lt"/>
              </a:rPr>
              <a:t>or canceled)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400800" y="3122295"/>
            <a:ext cx="2286000" cy="128016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>
                <a:latin typeface="+mj-lt"/>
              </a:rPr>
              <a:t>Select call line</a:t>
            </a:r>
          </a:p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>
                <a:latin typeface="+mj-lt"/>
              </a:rPr>
              <a:t>Modify allowable call line info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657600" y="1476375"/>
            <a:ext cx="2286000" cy="128016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>
              <a:defRPr/>
            </a:pPr>
            <a:r>
              <a:rPr lang="en-US" sz="1800" b="0" dirty="0">
                <a:latin typeface="+mj-lt"/>
              </a:rPr>
              <a:t>Modify allowable call information </a:t>
            </a:r>
            <a:r>
              <a:rPr lang="en-US" sz="1200" b="0" dirty="0">
                <a:latin typeface="+mj-lt"/>
              </a:rPr>
              <a:t>(bill-to, PO#, channel, taxable, terms, Ready to Invoice, comments)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657600" y="4219575"/>
            <a:ext cx="2286000" cy="128016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600" b="0" dirty="0">
                <a:latin typeface="+mj-lt"/>
              </a:rPr>
              <a:t>Review labor/exp and item usage</a:t>
            </a:r>
          </a:p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600" b="0" dirty="0">
                <a:latin typeface="+mj-lt"/>
              </a:rPr>
              <a:t>Modify allowable usage information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400800" y="1476375"/>
            <a:ext cx="2286000" cy="128016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>
              <a:defRPr/>
            </a:pPr>
            <a:r>
              <a:rPr lang="en-US" sz="1800" b="0">
                <a:latin typeface="+mj-lt"/>
              </a:rPr>
              <a:t>Review Billing Summary</a:t>
            </a:r>
          </a:p>
          <a:p>
            <a:pPr>
              <a:defRPr/>
            </a:pPr>
            <a:r>
              <a:rPr lang="en-US" sz="1200" b="0">
                <a:latin typeface="+mj-lt"/>
              </a:rPr>
              <a:t>Modify invoice detail parameters for invoice print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914400" y="4219575"/>
            <a:ext cx="2286000" cy="128016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 dirty="0">
                <a:latin typeface="+mj-lt"/>
              </a:rPr>
              <a:t>Complete trailer</a:t>
            </a:r>
          </a:p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 dirty="0">
                <a:latin typeface="+mj-lt"/>
              </a:rPr>
              <a:t>Modify taxes and trailer codes</a:t>
            </a:r>
          </a:p>
        </p:txBody>
      </p:sp>
      <p:cxnSp>
        <p:nvCxnSpPr>
          <p:cNvPr id="20490" name="Elbow Connector 15"/>
          <p:cNvCxnSpPr>
            <a:cxnSpLocks noChangeShapeType="1"/>
            <a:stCxn id="4" idx="3"/>
            <a:endCxn id="9" idx="1"/>
          </p:cNvCxnSpPr>
          <p:nvPr/>
        </p:nvCxnSpPr>
        <p:spPr bwMode="auto">
          <a:xfrm>
            <a:off x="3200400" y="2116455"/>
            <a:ext cx="4572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0491" name="Elbow Connector 17"/>
          <p:cNvCxnSpPr>
            <a:cxnSpLocks noChangeShapeType="1"/>
            <a:stCxn id="9" idx="3"/>
            <a:endCxn id="13" idx="1"/>
          </p:cNvCxnSpPr>
          <p:nvPr/>
        </p:nvCxnSpPr>
        <p:spPr bwMode="auto">
          <a:xfrm>
            <a:off x="5943600" y="2116455"/>
            <a:ext cx="4572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0492" name="Elbow Connector 19"/>
          <p:cNvCxnSpPr>
            <a:cxnSpLocks noChangeShapeType="1"/>
            <a:stCxn id="13" idx="2"/>
            <a:endCxn id="5" idx="0"/>
          </p:cNvCxnSpPr>
          <p:nvPr/>
        </p:nvCxnSpPr>
        <p:spPr bwMode="auto">
          <a:xfrm rot="5400000">
            <a:off x="7360920" y="2939415"/>
            <a:ext cx="36576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0493" name="Shape 21"/>
          <p:cNvCxnSpPr>
            <a:cxnSpLocks noChangeShapeType="1"/>
            <a:stCxn id="5" idx="2"/>
            <a:endCxn id="12" idx="3"/>
          </p:cNvCxnSpPr>
          <p:nvPr/>
        </p:nvCxnSpPr>
        <p:spPr bwMode="auto">
          <a:xfrm rot="5400000">
            <a:off x="6515100" y="3830955"/>
            <a:ext cx="457200" cy="1600200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0494" name="Elbow Connector 23"/>
          <p:cNvCxnSpPr>
            <a:cxnSpLocks noChangeShapeType="1"/>
            <a:stCxn id="12" idx="1"/>
            <a:endCxn id="14" idx="3"/>
          </p:cNvCxnSpPr>
          <p:nvPr/>
        </p:nvCxnSpPr>
        <p:spPr bwMode="auto">
          <a:xfrm rot="10800000">
            <a:off x="3200400" y="4859655"/>
            <a:ext cx="4572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The header frame displays general information related to the call</a:t>
            </a:r>
          </a:p>
          <a:p>
            <a:r>
              <a:rPr lang="en-US" sz="1800" dirty="0" smtClean="0"/>
              <a:t>Highlighted fields can be </a:t>
            </a:r>
            <a:r>
              <a:rPr lang="en-US" sz="1800" dirty="0" smtClean="0"/>
              <a:t>modified</a:t>
            </a:r>
            <a:endParaRPr lang="en-US" sz="1800" dirty="0" smtClean="0"/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CIR Header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SSM-CIR-070</a:t>
            </a:r>
          </a:p>
        </p:txBody>
      </p:sp>
      <p:pic>
        <p:nvPicPr>
          <p:cNvPr id="21509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1100" y="1776413"/>
            <a:ext cx="6789738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270625" y="1914525"/>
            <a:ext cx="2487613" cy="7366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  <a:cs typeface="Tahoma" pitchFamily="34" charset="0"/>
              </a:rPr>
              <a:t>Bill-To can be modified </a:t>
            </a:r>
            <a:br>
              <a:rPr lang="en-US" sz="1400" dirty="0">
                <a:latin typeface="+mj-lt"/>
                <a:cs typeface="Tahoma" pitchFamily="34" charset="0"/>
              </a:rPr>
            </a:br>
            <a:r>
              <a:rPr lang="en-US" sz="1400" dirty="0">
                <a:latin typeface="+mj-lt"/>
                <a:cs typeface="Tahoma" pitchFamily="34" charset="0"/>
              </a:rPr>
              <a:t>only if an invoice has not </a:t>
            </a:r>
            <a:br>
              <a:rPr lang="en-US" sz="1400" dirty="0">
                <a:latin typeface="+mj-lt"/>
                <a:cs typeface="Tahoma" pitchFamily="34" charset="0"/>
              </a:rPr>
            </a:br>
            <a:r>
              <a:rPr lang="en-US" sz="1400" dirty="0">
                <a:latin typeface="+mj-lt"/>
                <a:cs typeface="Tahoma" pitchFamily="34" charset="0"/>
              </a:rPr>
              <a:t>been generated.</a:t>
            </a:r>
          </a:p>
        </p:txBody>
      </p:sp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3429000" y="2438400"/>
            <a:ext cx="5715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2" name="Elbow Connector 10"/>
          <p:cNvCxnSpPr>
            <a:cxnSpLocks noChangeShapeType="1"/>
            <a:stCxn id="8" idx="1"/>
            <a:endCxn id="21511" idx="3"/>
          </p:cNvCxnSpPr>
          <p:nvPr/>
        </p:nvCxnSpPr>
        <p:spPr bwMode="auto">
          <a:xfrm rot="10800000" flipV="1">
            <a:off x="4000500" y="2282825"/>
            <a:ext cx="2270125" cy="260350"/>
          </a:xfrm>
          <a:prstGeom prst="bentConnector3">
            <a:avLst>
              <a:gd name="adj1" fmla="val 6888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If an invoice was not generated in CAR, it is generated in CIR before this frame displays</a:t>
            </a:r>
          </a:p>
          <a:p>
            <a:r>
              <a:rPr lang="en-US" sz="1800" dirty="0" smtClean="0"/>
              <a:t>Top portion of frame displays costs of service</a:t>
            </a:r>
          </a:p>
          <a:p>
            <a:r>
              <a:rPr lang="en-US" sz="1800" dirty="0" smtClean="0"/>
              <a:t>Bottom portion displays billable amounts for service</a:t>
            </a:r>
          </a:p>
          <a:p>
            <a:endParaRPr lang="en-US" sz="2400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CIR Summary Frames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SSM-CIR-080</a:t>
            </a:r>
          </a:p>
        </p:txBody>
      </p:sp>
      <p:pic>
        <p:nvPicPr>
          <p:cNvPr id="2253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9275" y="2255838"/>
            <a:ext cx="5467350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charge code is given a charge category when defined</a:t>
            </a:r>
          </a:p>
          <a:p>
            <a:r>
              <a:rPr lang="en-US" smtClean="0"/>
              <a:t>Charge categories are listed in the Charge Summary</a:t>
            </a:r>
          </a:p>
          <a:p>
            <a:r>
              <a:rPr lang="en-US" smtClean="0"/>
              <a:t>A charge code is associated with the cost of each usage detail in CAR and summed in the appropriate row in CIR</a:t>
            </a:r>
          </a:p>
          <a:p>
            <a:endParaRPr lang="en-US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Charge Summary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6169</TotalTime>
  <Words>496</Words>
  <Application>Microsoft PowerPoint 7.0</Application>
  <PresentationFormat>On-screen Show (4:3)</PresentationFormat>
  <Paragraphs>99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Verdana</vt:lpstr>
      <vt:lpstr>Arial</vt:lpstr>
      <vt:lpstr>Tahoma</vt:lpstr>
      <vt:lpstr>Webdings</vt:lpstr>
      <vt:lpstr>Times New Roman</vt:lpstr>
      <vt:lpstr>Wingdings</vt:lpstr>
      <vt:lpstr>QAD 2010 Template</vt:lpstr>
      <vt:lpstr>Call Invoice Recording</vt:lpstr>
      <vt:lpstr>Call Invoice Recording</vt:lpstr>
      <vt:lpstr>Call Invoice Recording</vt:lpstr>
      <vt:lpstr>Benefits of CIR</vt:lpstr>
      <vt:lpstr>Benefits of CIR</vt:lpstr>
      <vt:lpstr>Processing in CIR</vt:lpstr>
      <vt:lpstr>CIR Header</vt:lpstr>
      <vt:lpstr>CIR Summary Frames</vt:lpstr>
      <vt:lpstr>Charge Summary</vt:lpstr>
      <vt:lpstr>Charge Summary</vt:lpstr>
      <vt:lpstr>Billing Summary</vt:lpstr>
      <vt:lpstr>Printing Invoice Detail</vt:lpstr>
      <vt:lpstr>Invoice Print or Reprint</vt:lpstr>
      <vt:lpstr>Printing Invoice Detail</vt:lpstr>
      <vt:lpstr>Printing Invoice Detail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150</cp:revision>
  <dcterms:created xsi:type="dcterms:W3CDTF">2002-03-27T21:49:26Z</dcterms:created>
  <dcterms:modified xsi:type="dcterms:W3CDTF">2011-01-14T18:32:24Z</dcterms:modified>
</cp:coreProperties>
</file>