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0" r:id="rId1"/>
    <p:sldMasterId id="2147483654" r:id="rId2"/>
    <p:sldMasterId id="2147484052" r:id="rId3"/>
  </p:sldMasterIdLst>
  <p:notesMasterIdLst>
    <p:notesMasterId r:id="rId39"/>
  </p:notesMasterIdLst>
  <p:handoutMasterIdLst>
    <p:handoutMasterId r:id="rId40"/>
  </p:handout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9" r:id="rId36"/>
    <p:sldId id="290" r:id="rId37"/>
    <p:sldId id="291" r:id="rId3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6287C6"/>
    <a:srgbClr val="0099FF"/>
    <a:srgbClr val="000099"/>
    <a:srgbClr val="006600"/>
    <a:srgbClr val="FFCC00"/>
    <a:srgbClr val="009900"/>
    <a:srgbClr val="969696"/>
    <a:srgbClr val="C0C0C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4660" autoAdjust="0"/>
  </p:normalViewPr>
  <p:slideViewPr>
    <p:cSldViewPr snapToGrid="0">
      <p:cViewPr varScale="1">
        <p:scale>
          <a:sx n="104" d="100"/>
          <a:sy n="104" d="100"/>
        </p:scale>
        <p:origin x="-96" y="-222"/>
      </p:cViewPr>
      <p:guideLst>
        <p:guide orient="horz" pos="2157"/>
        <p:guide orient="horz" pos="571"/>
        <p:guide orient="horz" pos="1072"/>
        <p:guide pos="2879"/>
        <p:guide pos="375"/>
        <p:guide pos="78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2" d="100"/>
          <a:sy n="62" d="100"/>
        </p:scale>
        <p:origin x="-1602" y="-66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FE36A29C-20AE-4322-BA7E-2942A3C10D06}" type="datetime1">
              <a:rPr lang="en-US"/>
              <a:pPr>
                <a:defRPr/>
              </a:pPr>
              <a:t>1/12/2011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CB2B98FC-25A6-45BD-B779-75868C2C43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429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03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457200" y="4343400"/>
            <a:ext cx="59436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5410200" y="0"/>
            <a:ext cx="1447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fld id="{8E93A798-859A-4016-BF97-698E60AB3E60}" type="datetime1">
              <a:rPr lang="en-US"/>
              <a:pPr>
                <a:defRPr/>
              </a:pPr>
              <a:t>1/12/2011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915400"/>
            <a:ext cx="1219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38800" y="8915400"/>
            <a:ext cx="1219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fld id="{D6295A05-A0A8-4F59-8C2E-0909892402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SSM-W&amp;C-</a:t>
            </a:r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FEB113-481F-472F-B738-E037A2B8FD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SSM-W&amp;C-</a:t>
            </a:r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99ED7F-C10A-4925-B6F0-D86115885B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SSM-W&amp;C-</a:t>
            </a:r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BE6CBE-EBD6-42EA-8506-0FE31A96C0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0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270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SSM-W&amp;C-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SSM-W&amp;C-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SSM-W&amp;C-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SSM-W&amp;C-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SSM-W&amp;C-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SSM-W&amp;C-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SSM-W&amp;C-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SSM-W&amp;C-</a:t>
            </a:r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F4C439-3BD2-4DEC-99F7-5285153B43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SSM-W&amp;C-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SSM-W&amp;C-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SSM-W&amp;C-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SSM-W&amp;C-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SSM-W&amp;C-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SSM-W&amp;C-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SSM-W&amp;C-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SSM-W&amp;C-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SSM-W&amp;C-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SSM-W&amp;C-</a:t>
            </a:r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B9492E-9CB2-45C9-A330-C3022A1DFA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SSM-W&amp;C-</a:t>
            </a: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660895-9346-4C29-BAF0-BA126866EFF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SSM-W&amp;C-</a:t>
            </a:r>
          </a:p>
        </p:txBody>
      </p:sp>
      <p:sp>
        <p:nvSpPr>
          <p:cNvPr id="9" name="Slide Number Placeholder 8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6D03BD-8F69-49AE-A6E3-A74BD2B50B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SSM-W&amp;C-</a:t>
            </a:r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EF1EE5-1244-4477-90ED-3DCA93DEF53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SSM-W&amp;C-</a:t>
            </a:r>
          </a:p>
        </p:txBody>
      </p:sp>
      <p:sp>
        <p:nvSpPr>
          <p:cNvPr id="4" name="Slide Number Placeholder 3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E395BC-5E70-431D-93FB-37D3CA8D405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SSM-W&amp;C-</a:t>
            </a: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928CA2-FAF0-42F2-98F4-E18976D090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SSM-W&amp;C-</a:t>
            </a: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868E36-1979-4010-B03E-16797FE6C55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04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72400" y="6648450"/>
            <a:ext cx="1371600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 b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SSM-W&amp;C-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0" r:id="rId1"/>
    <p:sldLayoutId id="2147484041" r:id="rId2"/>
    <p:sldLayoutId id="2147484042" r:id="rId3"/>
    <p:sldLayoutId id="2147484043" r:id="rId4"/>
    <p:sldLayoutId id="2147484044" r:id="rId5"/>
    <p:sldLayoutId id="2147484045" r:id="rId6"/>
    <p:sldLayoutId id="2147484046" r:id="rId7"/>
    <p:sldLayoutId id="2147484047" r:id="rId8"/>
    <p:sldLayoutId id="2147484048" r:id="rId9"/>
    <p:sldLayoutId id="2147484049" r:id="rId10"/>
    <p:sldLayoutId id="2147484050" r:id="rId11"/>
  </p:sldLayoutIdLst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71684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kumimoji="0" lang="en-US" sz="1000" b="0" dirty="0">
                <a:solidFill>
                  <a:schemeClr val="bg2"/>
                </a:solidFill>
                <a:latin typeface="Tahoma" pitchFamily="34" charset="0"/>
              </a:rPr>
              <a:t>QAD Proprietary</a:t>
            </a:r>
          </a:p>
        </p:txBody>
      </p:sp>
      <p:pic>
        <p:nvPicPr>
          <p:cNvPr id="3077" name="Picture 5" descr="pg2_graphic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686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156575" y="6648450"/>
            <a:ext cx="987425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800" b="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SSM-W&amp;C-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51" r:id="rId1"/>
    <p:sldLayoutId id="2147484030" r:id="rId2"/>
    <p:sldLayoutId id="2147484031" r:id="rId3"/>
    <p:sldLayoutId id="2147484032" r:id="rId4"/>
    <p:sldLayoutId id="2147484033" r:id="rId5"/>
    <p:sldLayoutId id="2147484034" r:id="rId6"/>
    <p:sldLayoutId id="2147484035" r:id="rId7"/>
    <p:sldLayoutId id="2147484036" r:id="rId8"/>
    <p:sldLayoutId id="2147484037" r:id="rId9"/>
    <p:sldLayoutId id="2147484038" r:id="rId10"/>
    <p:sldLayoutId id="2147484039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SSM-W&amp;C-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3" r:id="rId1"/>
    <p:sldLayoutId id="2147484054" r:id="rId2"/>
    <p:sldLayoutId id="2147484055" r:id="rId3"/>
    <p:sldLayoutId id="2147484056" r:id="rId4"/>
    <p:sldLayoutId id="2147484057" r:id="rId5"/>
    <p:sldLayoutId id="2147484058" r:id="rId6"/>
    <p:sldLayoutId id="2147484059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Contract and Warranty Types</a:t>
            </a:r>
          </a:p>
        </p:txBody>
      </p:sp>
      <p:sp>
        <p:nvSpPr>
          <p:cNvPr id="16387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SSM-W&amp;C-010</a:t>
            </a:r>
          </a:p>
        </p:txBody>
      </p:sp>
      <p:pic>
        <p:nvPicPr>
          <p:cNvPr id="16388" name="Picture 4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4175" y="2157413"/>
            <a:ext cx="3295650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Warranty Type vs. Contract Type </a:t>
            </a:r>
          </a:p>
        </p:txBody>
      </p:sp>
      <p:sp>
        <p:nvSpPr>
          <p:cNvPr id="25603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SSM-W&amp;C-100</a:t>
            </a:r>
          </a:p>
        </p:txBody>
      </p:sp>
      <p:pic>
        <p:nvPicPr>
          <p:cNvPr id="25604" name="Picture 3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6700" y="1493838"/>
            <a:ext cx="6646863" cy="475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342900" y="3465513"/>
            <a:ext cx="1960563" cy="952500"/>
          </a:xfrm>
          <a:prstGeom prst="rect">
            <a:avLst/>
          </a:prstGeom>
          <a:solidFill>
            <a:schemeClr val="bg1"/>
          </a:solidFill>
          <a:ln w="12700">
            <a:solidFill>
              <a:srgbClr val="3333CC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>
                <a:latin typeface="+mj-lt"/>
              </a:rPr>
              <a:t>Can be customized for an end-user type. Duration is measured in days.</a:t>
            </a:r>
          </a:p>
        </p:txBody>
      </p:sp>
      <p:sp>
        <p:nvSpPr>
          <p:cNvPr id="7" name="Rectangle 17"/>
          <p:cNvSpPr>
            <a:spLocks noChangeArrowheads="1"/>
          </p:cNvSpPr>
          <p:nvPr/>
        </p:nvSpPr>
        <p:spPr bwMode="auto">
          <a:xfrm>
            <a:off x="123825" y="4829175"/>
            <a:ext cx="2266950" cy="739775"/>
          </a:xfrm>
          <a:prstGeom prst="rect">
            <a:avLst/>
          </a:prstGeom>
          <a:solidFill>
            <a:schemeClr val="bg1"/>
          </a:solidFill>
          <a:ln w="12700">
            <a:solidFill>
              <a:schemeClr val="hlink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>
                <a:latin typeface="+mj-lt"/>
              </a:rPr>
              <a:t>Duration is measured </a:t>
            </a:r>
            <a:br>
              <a:rPr lang="en-US" sz="1400">
                <a:latin typeface="+mj-lt"/>
              </a:rPr>
            </a:br>
            <a:r>
              <a:rPr lang="en-US" sz="1400">
                <a:latin typeface="+mj-lt"/>
              </a:rPr>
              <a:t>in months. Includes a contract price list.</a:t>
            </a:r>
          </a:p>
        </p:txBody>
      </p:sp>
      <p:sp>
        <p:nvSpPr>
          <p:cNvPr id="25607" name="Left Brace 7"/>
          <p:cNvSpPr>
            <a:spLocks/>
          </p:cNvSpPr>
          <p:nvPr/>
        </p:nvSpPr>
        <p:spPr bwMode="auto">
          <a:xfrm>
            <a:off x="657225" y="2686050"/>
            <a:ext cx="160338" cy="466725"/>
          </a:xfrm>
          <a:prstGeom prst="leftBrace">
            <a:avLst>
              <a:gd name="adj1" fmla="val 8328"/>
              <a:gd name="adj2" fmla="val 50000"/>
            </a:avLst>
          </a:prstGeom>
          <a:noFill/>
          <a:ln w="19050" algn="ctr">
            <a:solidFill>
              <a:srgbClr val="6287C6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5608" name="Elbow Connector 9"/>
          <p:cNvCxnSpPr>
            <a:cxnSpLocks noChangeShapeType="1"/>
            <a:stCxn id="6" idx="1"/>
            <a:endCxn id="25607" idx="1"/>
          </p:cNvCxnSpPr>
          <p:nvPr/>
        </p:nvCxnSpPr>
        <p:spPr bwMode="auto">
          <a:xfrm rot="10800000" flipH="1">
            <a:off x="342900" y="2919413"/>
            <a:ext cx="314325" cy="1022350"/>
          </a:xfrm>
          <a:prstGeom prst="bentConnector3">
            <a:avLst>
              <a:gd name="adj1" fmla="val -72727"/>
            </a:avLst>
          </a:prstGeom>
          <a:noFill/>
          <a:ln w="19050" algn="ctr">
            <a:solidFill>
              <a:srgbClr val="6287C6"/>
            </a:solidFill>
            <a:round/>
            <a:headEnd/>
            <a:tailEnd type="arrow" w="med" len="med"/>
          </a:ln>
        </p:spPr>
      </p:cxnSp>
      <p:pic>
        <p:nvPicPr>
          <p:cNvPr id="25609" name="Picture 10" descr="Region Capture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97138" y="1885950"/>
            <a:ext cx="6646862" cy="474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10" name="Rectangle 11"/>
          <p:cNvSpPr>
            <a:spLocks noChangeArrowheads="1"/>
          </p:cNvSpPr>
          <p:nvPr/>
        </p:nvSpPr>
        <p:spPr bwMode="auto">
          <a:xfrm>
            <a:off x="3114675" y="2876550"/>
            <a:ext cx="895350" cy="2571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5611" name="Rectangle 12"/>
          <p:cNvSpPr>
            <a:spLocks noChangeArrowheads="1"/>
          </p:cNvSpPr>
          <p:nvPr/>
        </p:nvSpPr>
        <p:spPr bwMode="auto">
          <a:xfrm>
            <a:off x="3105150" y="3486150"/>
            <a:ext cx="895350" cy="2571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5612" name="Elbow Connector 14"/>
          <p:cNvCxnSpPr>
            <a:cxnSpLocks noChangeShapeType="1"/>
            <a:stCxn id="7" idx="3"/>
            <a:endCxn id="25610" idx="1"/>
          </p:cNvCxnSpPr>
          <p:nvPr/>
        </p:nvCxnSpPr>
        <p:spPr bwMode="auto">
          <a:xfrm flipV="1">
            <a:off x="2390775" y="3005138"/>
            <a:ext cx="723900" cy="2193925"/>
          </a:xfrm>
          <a:prstGeom prst="bentConnector3">
            <a:avLst>
              <a:gd name="adj1" fmla="val 22366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25613" name="Elbow Connector 17"/>
          <p:cNvCxnSpPr>
            <a:cxnSpLocks noChangeShapeType="1"/>
            <a:stCxn id="7" idx="2"/>
            <a:endCxn id="25611" idx="2"/>
          </p:cNvCxnSpPr>
          <p:nvPr/>
        </p:nvCxnSpPr>
        <p:spPr bwMode="auto">
          <a:xfrm rot="5400000" flipH="1" flipV="1">
            <a:off x="1492250" y="3508375"/>
            <a:ext cx="1825625" cy="2295525"/>
          </a:xfrm>
          <a:prstGeom prst="bentConnector3">
            <a:avLst>
              <a:gd name="adj1" fmla="val -12523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4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48350" y="841052"/>
            <a:ext cx="3295650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Warranty Type</a:t>
            </a:r>
          </a:p>
        </p:txBody>
      </p:sp>
      <p:sp>
        <p:nvSpPr>
          <p:cNvPr id="2662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SSM-W&amp;C-110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6503957" y="4503245"/>
            <a:ext cx="2290762" cy="1166812"/>
          </a:xfrm>
          <a:prstGeom prst="rect">
            <a:avLst/>
          </a:prstGeom>
          <a:solidFill>
            <a:schemeClr val="bg1"/>
          </a:solidFill>
          <a:ln w="12700">
            <a:solidFill>
              <a:schemeClr val="hlink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Warranty terms and conditions come with the item when the item enters the installed base.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4377971" y="1494794"/>
            <a:ext cx="1674812" cy="1382712"/>
          </a:xfrm>
          <a:prstGeom prst="rect">
            <a:avLst/>
          </a:prstGeom>
          <a:solidFill>
            <a:schemeClr val="bg1"/>
          </a:solidFill>
          <a:ln w="12700">
            <a:solidFill>
              <a:srgbClr val="3333CC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j-lt"/>
              </a:rPr>
              <a:t>Warranty type is linked to the item almost like a component in a product structure.</a:t>
            </a:r>
          </a:p>
        </p:txBody>
      </p:sp>
      <p:grpSp>
        <p:nvGrpSpPr>
          <p:cNvPr id="25" name="Group 24"/>
          <p:cNvGrpSpPr/>
          <p:nvPr/>
        </p:nvGrpSpPr>
        <p:grpSpPr>
          <a:xfrm>
            <a:off x="69496" y="1104993"/>
            <a:ext cx="3940175" cy="1936428"/>
            <a:chOff x="58738" y="1330911"/>
            <a:chExt cx="3940175" cy="1936428"/>
          </a:xfrm>
        </p:grpSpPr>
        <p:sp>
          <p:nvSpPr>
            <p:cNvPr id="26631" name="Rectangle 8"/>
            <p:cNvSpPr>
              <a:spLocks noChangeArrowheads="1"/>
            </p:cNvSpPr>
            <p:nvPr/>
          </p:nvSpPr>
          <p:spPr bwMode="auto">
            <a:xfrm>
              <a:off x="58738" y="1330911"/>
              <a:ext cx="3940175" cy="193642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0488" tIns="44450" rIns="90488" bIns="44450">
              <a:spAutoFit/>
            </a:bodyPr>
            <a:lstStyle/>
            <a:p>
              <a:pPr algn="ctr">
                <a:tabLst>
                  <a:tab pos="2400300" algn="r"/>
                </a:tabLst>
              </a:pPr>
              <a:r>
                <a:rPr lang="en-US" dirty="0"/>
                <a:t> </a:t>
              </a:r>
              <a:r>
                <a:rPr lang="en-US" sz="1000" dirty="0"/>
                <a:t>Service Item Maintenance (11.3.7)        </a:t>
              </a:r>
            </a:p>
            <a:p>
              <a:pPr>
                <a:tabLst>
                  <a:tab pos="2400300" algn="r"/>
                </a:tabLst>
              </a:pPr>
              <a:endParaRPr lang="en-US" dirty="0" smtClean="0"/>
            </a:p>
            <a:p>
              <a:pPr>
                <a:tabLst>
                  <a:tab pos="2400300" algn="r"/>
                </a:tabLst>
              </a:pPr>
              <a:endParaRPr lang="en-US" dirty="0" smtClean="0"/>
            </a:p>
            <a:p>
              <a:pPr>
                <a:tabLst>
                  <a:tab pos="2400300" algn="r"/>
                </a:tabLst>
              </a:pPr>
              <a:endParaRPr lang="en-US" dirty="0" smtClean="0"/>
            </a:p>
            <a:p>
              <a:pPr>
                <a:tabLst>
                  <a:tab pos="2400300" algn="r"/>
                </a:tabLst>
              </a:pPr>
              <a:endParaRPr lang="en-US" dirty="0" smtClean="0"/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193675" y="1726199"/>
              <a:ext cx="3638550" cy="531812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+mj-lt"/>
              </a:endParaRPr>
            </a:p>
          </p:txBody>
        </p:sp>
        <p:sp>
          <p:nvSpPr>
            <p:cNvPr id="26633" name="Rectangle 10"/>
            <p:cNvSpPr>
              <a:spLocks noChangeArrowheads="1"/>
            </p:cNvSpPr>
            <p:nvPr/>
          </p:nvSpPr>
          <p:spPr bwMode="auto">
            <a:xfrm>
              <a:off x="203200" y="2342149"/>
              <a:ext cx="3629025" cy="868362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34" name="Rectangle 11"/>
            <p:cNvSpPr>
              <a:spLocks noChangeArrowheads="1"/>
            </p:cNvSpPr>
            <p:nvPr/>
          </p:nvSpPr>
          <p:spPr bwMode="auto">
            <a:xfrm>
              <a:off x="1390650" y="2246899"/>
              <a:ext cx="1233488" cy="241300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r>
                <a:rPr lang="en-US" sz="1000" dirty="0"/>
                <a:t>Item Service Data</a:t>
              </a:r>
            </a:p>
          </p:txBody>
        </p:sp>
        <p:sp>
          <p:nvSpPr>
            <p:cNvPr id="26640" name="Rectangle 17"/>
            <p:cNvSpPr>
              <a:spLocks noChangeArrowheads="1"/>
            </p:cNvSpPr>
            <p:nvPr/>
          </p:nvSpPr>
          <p:spPr bwMode="auto">
            <a:xfrm>
              <a:off x="1214438" y="1753186"/>
              <a:ext cx="2081212" cy="241300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lIns="90488" tIns="44450" rIns="90488" bIns="44450">
              <a:spAutoFit/>
            </a:bodyPr>
            <a:lstStyle/>
            <a:p>
              <a:r>
                <a:rPr lang="en-US" sz="1000"/>
                <a:t>Item Engineering Data</a:t>
              </a:r>
            </a:p>
          </p:txBody>
        </p:sp>
        <p:sp>
          <p:nvSpPr>
            <p:cNvPr id="26641" name="Rectangle 18"/>
            <p:cNvSpPr>
              <a:spLocks noChangeArrowheads="1"/>
            </p:cNvSpPr>
            <p:nvPr/>
          </p:nvSpPr>
          <p:spPr bwMode="auto">
            <a:xfrm>
              <a:off x="247650" y="1923049"/>
              <a:ext cx="1028700" cy="241300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r>
                <a:rPr lang="en-US" sz="1000"/>
                <a:t>Item: 10-10000</a:t>
              </a:r>
            </a:p>
          </p:txBody>
        </p:sp>
        <p:sp>
          <p:nvSpPr>
            <p:cNvPr id="26642" name="Rectangle 19"/>
            <p:cNvSpPr>
              <a:spLocks noChangeArrowheads="1"/>
            </p:cNvSpPr>
            <p:nvPr/>
          </p:nvSpPr>
          <p:spPr bwMode="auto">
            <a:xfrm>
              <a:off x="247650" y="2475499"/>
              <a:ext cx="1335088" cy="241300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r>
                <a:rPr lang="en-US" sz="1000"/>
                <a:t>Warranty Code: W-1</a:t>
              </a: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1154113" y="3925287"/>
            <a:ext cx="3940175" cy="2103438"/>
            <a:chOff x="1154113" y="4226511"/>
            <a:chExt cx="3940175" cy="2103438"/>
          </a:xfrm>
        </p:grpSpPr>
        <p:sp>
          <p:nvSpPr>
            <p:cNvPr id="26635" name="Rectangle 12"/>
            <p:cNvSpPr>
              <a:spLocks noChangeArrowheads="1"/>
            </p:cNvSpPr>
            <p:nvPr/>
          </p:nvSpPr>
          <p:spPr bwMode="auto">
            <a:xfrm>
              <a:off x="1154113" y="4226511"/>
              <a:ext cx="3940175" cy="210343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0488" tIns="44450" rIns="90488" bIns="44450">
              <a:spAutoFit/>
            </a:bodyPr>
            <a:lstStyle/>
            <a:p>
              <a:pPr algn="ctr">
                <a:tabLst>
                  <a:tab pos="2400300" algn="r"/>
                </a:tabLst>
              </a:pPr>
              <a:r>
                <a:rPr lang="en-US" sz="1000"/>
                <a:t>Warranty Type Maintenance (11.3.15)        </a:t>
              </a:r>
              <a:endParaRPr lang="en-US"/>
            </a:p>
            <a:p>
              <a:pPr>
                <a:tabLst>
                  <a:tab pos="2400300" algn="r"/>
                </a:tabLst>
              </a:pPr>
              <a:endParaRPr lang="en-US"/>
            </a:p>
            <a:p>
              <a:pPr>
                <a:tabLst>
                  <a:tab pos="2400300" algn="r"/>
                </a:tabLst>
              </a:pPr>
              <a:endParaRPr lang="en-US"/>
            </a:p>
            <a:p>
              <a:pPr>
                <a:tabLst>
                  <a:tab pos="2400300" algn="r"/>
                </a:tabLst>
              </a:pPr>
              <a:endParaRPr lang="en-US"/>
            </a:p>
            <a:p>
              <a:pPr>
                <a:tabLst>
                  <a:tab pos="2400300" algn="r"/>
                </a:tabLst>
              </a:pPr>
              <a:endParaRPr lang="en-US"/>
            </a:p>
            <a:p>
              <a:pPr>
                <a:tabLst>
                  <a:tab pos="2400300" algn="r"/>
                </a:tabLst>
              </a:pPr>
              <a:r>
                <a:rPr lang="en-US"/>
                <a:t> </a:t>
              </a:r>
            </a:p>
            <a:p>
              <a:pPr>
                <a:tabLst>
                  <a:tab pos="2400300" algn="r"/>
                </a:tabLst>
              </a:pPr>
              <a:r>
                <a:rPr lang="en-US"/>
                <a:t> </a:t>
              </a:r>
            </a:p>
          </p:txBody>
        </p:sp>
        <p:sp>
          <p:nvSpPr>
            <p:cNvPr id="26636" name="Rectangle 13"/>
            <p:cNvSpPr>
              <a:spLocks noChangeArrowheads="1"/>
            </p:cNvSpPr>
            <p:nvPr/>
          </p:nvSpPr>
          <p:spPr bwMode="auto">
            <a:xfrm>
              <a:off x="1308100" y="4583699"/>
              <a:ext cx="3638550" cy="531812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37" name="Rectangle 14"/>
            <p:cNvSpPr>
              <a:spLocks noChangeArrowheads="1"/>
            </p:cNvSpPr>
            <p:nvPr/>
          </p:nvSpPr>
          <p:spPr bwMode="auto">
            <a:xfrm>
              <a:off x="1317625" y="5237749"/>
              <a:ext cx="3629025" cy="868362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38" name="Rectangle 15"/>
            <p:cNvSpPr>
              <a:spLocks noChangeArrowheads="1"/>
            </p:cNvSpPr>
            <p:nvPr/>
          </p:nvSpPr>
          <p:spPr bwMode="auto">
            <a:xfrm>
              <a:off x="2522538" y="5142499"/>
              <a:ext cx="1341437" cy="241300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r>
                <a:rPr lang="en-US" sz="1000"/>
                <a:t>Warranty Coverage</a:t>
              </a:r>
            </a:p>
          </p:txBody>
        </p:sp>
        <p:sp>
          <p:nvSpPr>
            <p:cNvPr id="26639" name="Rectangle 16"/>
            <p:cNvSpPr>
              <a:spLocks noChangeArrowheads="1"/>
            </p:cNvSpPr>
            <p:nvPr/>
          </p:nvSpPr>
          <p:spPr bwMode="auto">
            <a:xfrm>
              <a:off x="1384300" y="5325061"/>
              <a:ext cx="441325" cy="80962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r">
                <a:spcBef>
                  <a:spcPct val="20000"/>
                </a:spcBef>
              </a:pPr>
              <a:r>
                <a:rPr lang="en-US" sz="500"/>
                <a:t>SUN:</a:t>
              </a:r>
            </a:p>
            <a:p>
              <a:pPr algn="r">
                <a:spcBef>
                  <a:spcPct val="20000"/>
                </a:spcBef>
              </a:pPr>
              <a:r>
                <a:rPr lang="en-US" sz="500"/>
                <a:t>MON:</a:t>
              </a:r>
            </a:p>
            <a:p>
              <a:pPr algn="r">
                <a:spcBef>
                  <a:spcPct val="20000"/>
                </a:spcBef>
              </a:pPr>
              <a:r>
                <a:rPr lang="en-US" sz="500"/>
                <a:t>TUE:</a:t>
              </a:r>
            </a:p>
            <a:p>
              <a:pPr algn="r">
                <a:spcBef>
                  <a:spcPct val="20000"/>
                </a:spcBef>
              </a:pPr>
              <a:r>
                <a:rPr lang="en-US" sz="500"/>
                <a:t>WED:</a:t>
              </a:r>
            </a:p>
            <a:p>
              <a:pPr algn="r">
                <a:spcBef>
                  <a:spcPct val="20000"/>
                </a:spcBef>
              </a:pPr>
              <a:r>
                <a:rPr lang="en-US" sz="500"/>
                <a:t>THU:</a:t>
              </a:r>
            </a:p>
            <a:p>
              <a:pPr algn="r">
                <a:spcBef>
                  <a:spcPct val="20000"/>
                </a:spcBef>
              </a:pPr>
              <a:r>
                <a:rPr lang="en-US" sz="500"/>
                <a:t>FRI:</a:t>
              </a:r>
            </a:p>
            <a:p>
              <a:pPr algn="r">
                <a:spcBef>
                  <a:spcPct val="20000"/>
                </a:spcBef>
              </a:pPr>
              <a:r>
                <a:rPr lang="en-US" sz="500"/>
                <a:t>SAT:</a:t>
              </a:r>
            </a:p>
            <a:p>
              <a:pPr algn="r">
                <a:spcBef>
                  <a:spcPct val="20000"/>
                </a:spcBef>
              </a:pPr>
              <a:r>
                <a:rPr lang="en-US" sz="500"/>
                <a:t>Holidays:</a:t>
              </a:r>
            </a:p>
          </p:txBody>
        </p:sp>
        <p:sp>
          <p:nvSpPr>
            <p:cNvPr id="26643" name="Rectangle 20"/>
            <p:cNvSpPr>
              <a:spLocks noChangeArrowheads="1"/>
            </p:cNvSpPr>
            <p:nvPr/>
          </p:nvSpPr>
          <p:spPr bwMode="auto">
            <a:xfrm>
              <a:off x="1373188" y="4685299"/>
              <a:ext cx="1368425" cy="241300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lIns="90488" tIns="44450" rIns="90488" bIns="44450">
              <a:spAutoFit/>
            </a:bodyPr>
            <a:lstStyle/>
            <a:p>
              <a:r>
                <a:rPr lang="en-US" sz="1000"/>
                <a:t>Warranty Type: W-1</a:t>
              </a:r>
            </a:p>
          </p:txBody>
        </p:sp>
      </p:grpSp>
      <p:cxnSp>
        <p:nvCxnSpPr>
          <p:cNvPr id="26644" name="Elbow Connector 22"/>
          <p:cNvCxnSpPr>
            <a:cxnSpLocks noChangeShapeType="1"/>
            <a:stCxn id="26631" idx="3"/>
            <a:endCxn id="8" idx="1"/>
          </p:cNvCxnSpPr>
          <p:nvPr/>
        </p:nvCxnSpPr>
        <p:spPr bwMode="auto">
          <a:xfrm>
            <a:off x="4009671" y="2073207"/>
            <a:ext cx="368300" cy="112943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26645" name="Elbow Connector 24"/>
          <p:cNvCxnSpPr>
            <a:cxnSpLocks noChangeShapeType="1"/>
            <a:stCxn id="8" idx="3"/>
            <a:endCxn id="28" idx="1"/>
          </p:cNvCxnSpPr>
          <p:nvPr/>
        </p:nvCxnSpPr>
        <p:spPr bwMode="auto">
          <a:xfrm>
            <a:off x="6052783" y="2186150"/>
            <a:ext cx="487869" cy="524783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26647" name="Elbow Connector 29"/>
          <p:cNvCxnSpPr>
            <a:cxnSpLocks noChangeShapeType="1"/>
            <a:stCxn id="28" idx="2"/>
            <a:endCxn id="7" idx="0"/>
          </p:cNvCxnSpPr>
          <p:nvPr/>
        </p:nvCxnSpPr>
        <p:spPr bwMode="auto">
          <a:xfrm rot="16200000" flipH="1">
            <a:off x="7215437" y="4069343"/>
            <a:ext cx="598213" cy="269590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26648" name="Elbow Connector 31"/>
          <p:cNvCxnSpPr>
            <a:cxnSpLocks noChangeShapeType="1"/>
            <a:stCxn id="7" idx="1"/>
            <a:endCxn id="26635" idx="3"/>
          </p:cNvCxnSpPr>
          <p:nvPr/>
        </p:nvCxnSpPr>
        <p:spPr bwMode="auto">
          <a:xfrm rot="10800000">
            <a:off x="5094289" y="4977007"/>
            <a:ext cx="1409669" cy="109645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sp>
        <p:nvSpPr>
          <p:cNvPr id="28" name="Rectangle 27"/>
          <p:cNvSpPr/>
          <p:nvPr/>
        </p:nvSpPr>
        <p:spPr>
          <a:xfrm>
            <a:off x="6540652" y="1516834"/>
            <a:ext cx="1678192" cy="238819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" name="Picture 23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86213" y="3541266"/>
            <a:ext cx="2257425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22" descr="Region Capture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2694" y="829446"/>
            <a:ext cx="2095500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Contract Type</a:t>
            </a:r>
          </a:p>
        </p:txBody>
      </p:sp>
      <p:sp>
        <p:nvSpPr>
          <p:cNvPr id="2765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SSM-W&amp;C-120</a:t>
            </a: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6467475" y="3633341"/>
            <a:ext cx="2290763" cy="1166813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j-lt"/>
              </a:rPr>
              <a:t>Contract line items specify which items are covered by the contract terms and conditions.</a:t>
            </a: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4762130" y="1220341"/>
            <a:ext cx="1825625" cy="1166813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j-lt"/>
              </a:rPr>
              <a:t>Contract type is linked to a contract as a template that can be customized.</a:t>
            </a: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750703" y="4584254"/>
            <a:ext cx="2541587" cy="1382712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>
                <a:latin typeface="+mj-lt"/>
              </a:rPr>
              <a:t>Contract terms and conditions are derived from the contract and contract type when the item is referenced on a Call or RMA.</a:t>
            </a:r>
          </a:p>
        </p:txBody>
      </p:sp>
      <p:grpSp>
        <p:nvGrpSpPr>
          <p:cNvPr id="23" name="Group 22"/>
          <p:cNvGrpSpPr/>
          <p:nvPr/>
        </p:nvGrpSpPr>
        <p:grpSpPr>
          <a:xfrm>
            <a:off x="392113" y="1030535"/>
            <a:ext cx="3940175" cy="2305759"/>
            <a:chOff x="392113" y="1030535"/>
            <a:chExt cx="3940175" cy="2305759"/>
          </a:xfrm>
        </p:grpSpPr>
        <p:sp>
          <p:nvSpPr>
            <p:cNvPr id="27650" name="Rectangle 18"/>
            <p:cNvSpPr>
              <a:spLocks noChangeArrowheads="1"/>
            </p:cNvSpPr>
            <p:nvPr/>
          </p:nvSpPr>
          <p:spPr bwMode="auto">
            <a:xfrm>
              <a:off x="1760538" y="2011610"/>
              <a:ext cx="1314450" cy="236537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r>
                <a:rPr lang="en-US" sz="1000"/>
                <a:t>Contract Coverage</a:t>
              </a:r>
            </a:p>
          </p:txBody>
        </p:sp>
        <p:sp>
          <p:nvSpPr>
            <p:cNvPr id="27658" name="Rectangle 15"/>
            <p:cNvSpPr>
              <a:spLocks noChangeArrowheads="1"/>
            </p:cNvSpPr>
            <p:nvPr/>
          </p:nvSpPr>
          <p:spPr bwMode="auto">
            <a:xfrm>
              <a:off x="392113" y="1030535"/>
              <a:ext cx="3940175" cy="2305759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90488" tIns="44450" rIns="90488" bIns="44450">
              <a:spAutoFit/>
            </a:bodyPr>
            <a:lstStyle/>
            <a:p>
              <a:pPr algn="ctr">
                <a:tabLst>
                  <a:tab pos="2400300" algn="r"/>
                </a:tabLst>
              </a:pPr>
              <a:r>
                <a:rPr lang="en-US" dirty="0"/>
                <a:t> </a:t>
              </a:r>
              <a:r>
                <a:rPr lang="en-US" sz="1000" dirty="0"/>
                <a:t>Contract Type Maintenance (11.5.10)        </a:t>
              </a:r>
              <a:endParaRPr lang="en-US" dirty="0"/>
            </a:p>
            <a:p>
              <a:pPr>
                <a:tabLst>
                  <a:tab pos="2400300" algn="r"/>
                </a:tabLst>
              </a:pPr>
              <a:endParaRPr lang="en-US" dirty="0"/>
            </a:p>
            <a:p>
              <a:pPr>
                <a:tabLst>
                  <a:tab pos="2400300" algn="r"/>
                </a:tabLst>
              </a:pPr>
              <a:endParaRPr lang="en-US" dirty="0"/>
            </a:p>
            <a:p>
              <a:pPr>
                <a:tabLst>
                  <a:tab pos="2400300" algn="r"/>
                </a:tabLst>
              </a:pPr>
              <a:endParaRPr lang="en-US" dirty="0"/>
            </a:p>
            <a:p>
              <a:pPr>
                <a:tabLst>
                  <a:tab pos="2400300" algn="r"/>
                </a:tabLst>
              </a:pPr>
              <a:endParaRPr lang="en-US" dirty="0"/>
            </a:p>
            <a:p>
              <a:pPr>
                <a:tabLst>
                  <a:tab pos="2400300" algn="r"/>
                </a:tabLst>
              </a:pPr>
              <a:r>
                <a:rPr lang="en-US" dirty="0"/>
                <a:t> </a:t>
              </a:r>
            </a:p>
          </p:txBody>
        </p:sp>
        <p:sp>
          <p:nvSpPr>
            <p:cNvPr id="27659" name="Rectangle 16"/>
            <p:cNvSpPr>
              <a:spLocks noChangeArrowheads="1"/>
            </p:cNvSpPr>
            <p:nvPr/>
          </p:nvSpPr>
          <p:spPr bwMode="auto">
            <a:xfrm>
              <a:off x="546100" y="1417885"/>
              <a:ext cx="3638550" cy="519112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60" name="Rectangle 17"/>
            <p:cNvSpPr>
              <a:spLocks noChangeArrowheads="1"/>
            </p:cNvSpPr>
            <p:nvPr/>
          </p:nvSpPr>
          <p:spPr bwMode="auto">
            <a:xfrm>
              <a:off x="555625" y="2229097"/>
              <a:ext cx="3629025" cy="849313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61" name="Rectangle 19"/>
            <p:cNvSpPr>
              <a:spLocks noChangeArrowheads="1"/>
            </p:cNvSpPr>
            <p:nvPr/>
          </p:nvSpPr>
          <p:spPr bwMode="auto">
            <a:xfrm>
              <a:off x="622300" y="2248147"/>
              <a:ext cx="441325" cy="7905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r">
                <a:spcBef>
                  <a:spcPct val="20000"/>
                </a:spcBef>
              </a:pPr>
              <a:r>
                <a:rPr lang="en-US" sz="500"/>
                <a:t>SUN:</a:t>
              </a:r>
            </a:p>
            <a:p>
              <a:pPr algn="r">
                <a:spcBef>
                  <a:spcPct val="20000"/>
                </a:spcBef>
              </a:pPr>
              <a:r>
                <a:rPr lang="en-US" sz="500"/>
                <a:t>MON:</a:t>
              </a:r>
            </a:p>
            <a:p>
              <a:pPr algn="r">
                <a:spcBef>
                  <a:spcPct val="20000"/>
                </a:spcBef>
              </a:pPr>
              <a:r>
                <a:rPr lang="en-US" sz="500"/>
                <a:t>TUE:</a:t>
              </a:r>
            </a:p>
            <a:p>
              <a:pPr algn="r">
                <a:spcBef>
                  <a:spcPct val="20000"/>
                </a:spcBef>
              </a:pPr>
              <a:r>
                <a:rPr lang="en-US" sz="500"/>
                <a:t>WED:</a:t>
              </a:r>
            </a:p>
            <a:p>
              <a:pPr algn="r">
                <a:spcBef>
                  <a:spcPct val="20000"/>
                </a:spcBef>
              </a:pPr>
              <a:r>
                <a:rPr lang="en-US" sz="500"/>
                <a:t>THU:</a:t>
              </a:r>
            </a:p>
            <a:p>
              <a:pPr algn="r">
                <a:spcBef>
                  <a:spcPct val="20000"/>
                </a:spcBef>
              </a:pPr>
              <a:r>
                <a:rPr lang="en-US" sz="500"/>
                <a:t>FRI:</a:t>
              </a:r>
            </a:p>
            <a:p>
              <a:pPr algn="r">
                <a:spcBef>
                  <a:spcPct val="20000"/>
                </a:spcBef>
              </a:pPr>
              <a:r>
                <a:rPr lang="en-US" sz="500"/>
                <a:t>SAT:</a:t>
              </a:r>
            </a:p>
            <a:p>
              <a:pPr algn="r">
                <a:spcBef>
                  <a:spcPct val="20000"/>
                </a:spcBef>
              </a:pPr>
              <a:r>
                <a:rPr lang="en-US" sz="500"/>
                <a:t>Holidays:</a:t>
              </a:r>
            </a:p>
          </p:txBody>
        </p:sp>
        <p:sp>
          <p:nvSpPr>
            <p:cNvPr id="27662" name="Rectangle 20"/>
            <p:cNvSpPr>
              <a:spLocks noChangeArrowheads="1"/>
            </p:cNvSpPr>
            <p:nvPr/>
          </p:nvSpPr>
          <p:spPr bwMode="auto">
            <a:xfrm>
              <a:off x="611188" y="1478210"/>
              <a:ext cx="1368425" cy="236537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lIns="90488" tIns="44450" rIns="90488" bIns="44450">
              <a:spAutoFit/>
            </a:bodyPr>
            <a:lstStyle/>
            <a:p>
              <a:r>
                <a:rPr lang="en-US" sz="1000"/>
                <a:t>Contract Type: 1YR</a:t>
              </a:r>
            </a:p>
          </p:txBody>
        </p:sp>
      </p:grpSp>
      <p:cxnSp>
        <p:nvCxnSpPr>
          <p:cNvPr id="27663" name="Elbow Connector 24"/>
          <p:cNvCxnSpPr>
            <a:cxnSpLocks noChangeShapeType="1"/>
            <a:stCxn id="27658" idx="3"/>
            <a:endCxn id="10" idx="1"/>
          </p:cNvCxnSpPr>
          <p:nvPr/>
        </p:nvCxnSpPr>
        <p:spPr bwMode="auto">
          <a:xfrm flipV="1">
            <a:off x="4332288" y="1803748"/>
            <a:ext cx="429842" cy="379667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27664" name="Elbow Connector 26"/>
          <p:cNvCxnSpPr>
            <a:cxnSpLocks noChangeShapeType="1"/>
            <a:stCxn id="10" idx="3"/>
          </p:cNvCxnSpPr>
          <p:nvPr/>
        </p:nvCxnSpPr>
        <p:spPr bwMode="auto">
          <a:xfrm>
            <a:off x="6587755" y="1804541"/>
            <a:ext cx="596900" cy="250825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27665" name="Elbow Connector 28"/>
          <p:cNvCxnSpPr>
            <a:cxnSpLocks noChangeShapeType="1"/>
            <a:endCxn id="9" idx="0"/>
          </p:cNvCxnSpPr>
          <p:nvPr/>
        </p:nvCxnSpPr>
        <p:spPr bwMode="auto">
          <a:xfrm rot="5400000">
            <a:off x="7442200" y="3093591"/>
            <a:ext cx="711200" cy="368300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27666" name="Elbow Connector 30"/>
          <p:cNvCxnSpPr>
            <a:cxnSpLocks noChangeShapeType="1"/>
            <a:stCxn id="9" idx="1"/>
          </p:cNvCxnSpPr>
          <p:nvPr/>
        </p:nvCxnSpPr>
        <p:spPr bwMode="auto">
          <a:xfrm rot="10800000" flipV="1">
            <a:off x="5915025" y="4217541"/>
            <a:ext cx="552450" cy="514350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27667" name="Elbow Connector 32"/>
          <p:cNvCxnSpPr>
            <a:cxnSpLocks noChangeShapeType="1"/>
            <a:endCxn id="12" idx="3"/>
          </p:cNvCxnSpPr>
          <p:nvPr/>
        </p:nvCxnSpPr>
        <p:spPr bwMode="auto">
          <a:xfrm rot="10800000" flipV="1">
            <a:off x="3292290" y="4855716"/>
            <a:ext cx="733425" cy="419100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Service Coverage</a:t>
            </a:r>
          </a:p>
        </p:txBody>
      </p:sp>
      <p:sp>
        <p:nvSpPr>
          <p:cNvPr id="28675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SSM-W&amp;C-130</a:t>
            </a:r>
          </a:p>
        </p:txBody>
      </p:sp>
      <p:grpSp>
        <p:nvGrpSpPr>
          <p:cNvPr id="29" name="Group 145"/>
          <p:cNvGrpSpPr>
            <a:grpSpLocks/>
          </p:cNvGrpSpPr>
          <p:nvPr/>
        </p:nvGrpSpPr>
        <p:grpSpPr bwMode="auto">
          <a:xfrm>
            <a:off x="2699442" y="1166029"/>
            <a:ext cx="3665537" cy="4886325"/>
            <a:chOff x="3299" y="1058"/>
            <a:chExt cx="2309" cy="3078"/>
          </a:xfrm>
        </p:grpSpPr>
        <p:grpSp>
          <p:nvGrpSpPr>
            <p:cNvPr id="30" name="Group 5"/>
            <p:cNvGrpSpPr>
              <a:grpSpLocks/>
            </p:cNvGrpSpPr>
            <p:nvPr/>
          </p:nvGrpSpPr>
          <p:grpSpPr bwMode="auto">
            <a:xfrm>
              <a:off x="4410" y="1152"/>
              <a:ext cx="121" cy="2832"/>
              <a:chOff x="2811" y="1488"/>
              <a:chExt cx="121" cy="2832"/>
            </a:xfrm>
          </p:grpSpPr>
          <p:sp>
            <p:nvSpPr>
              <p:cNvPr id="45" name="Line 6"/>
              <p:cNvSpPr>
                <a:spLocks noChangeShapeType="1"/>
              </p:cNvSpPr>
              <p:nvPr/>
            </p:nvSpPr>
            <p:spPr bwMode="auto">
              <a:xfrm>
                <a:off x="2874" y="1488"/>
                <a:ext cx="0" cy="2832"/>
              </a:xfrm>
              <a:prstGeom prst="line">
                <a:avLst/>
              </a:prstGeom>
              <a:noFill/>
              <a:ln w="254000">
                <a:solidFill>
                  <a:srgbClr val="6287C6"/>
                </a:solidFill>
                <a:round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46" name="Line 7"/>
              <p:cNvSpPr>
                <a:spLocks noChangeShapeType="1"/>
              </p:cNvSpPr>
              <p:nvPr/>
            </p:nvSpPr>
            <p:spPr bwMode="auto">
              <a:xfrm>
                <a:off x="2811" y="1488"/>
                <a:ext cx="0" cy="2832"/>
              </a:xfrm>
              <a:prstGeom prst="line">
                <a:avLst/>
              </a:prstGeom>
              <a:noFill/>
              <a:ln w="50800">
                <a:solidFill>
                  <a:schemeClr val="hlink"/>
                </a:solidFill>
                <a:round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47" name="Line 8"/>
              <p:cNvSpPr>
                <a:spLocks noChangeShapeType="1"/>
              </p:cNvSpPr>
              <p:nvPr/>
            </p:nvSpPr>
            <p:spPr bwMode="auto">
              <a:xfrm>
                <a:off x="2932" y="1488"/>
                <a:ext cx="0" cy="2832"/>
              </a:xfrm>
              <a:prstGeom prst="line">
                <a:avLst/>
              </a:prstGeom>
              <a:noFill/>
              <a:ln w="63500">
                <a:solidFill>
                  <a:srgbClr val="7096CE"/>
                </a:solidFill>
                <a:round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</p:grpSp>
        <p:sp>
          <p:nvSpPr>
            <p:cNvPr id="31" name="AutoShape 9"/>
            <p:cNvSpPr>
              <a:spLocks/>
            </p:cNvSpPr>
            <p:nvPr/>
          </p:nvSpPr>
          <p:spPr bwMode="auto">
            <a:xfrm rot="6078083">
              <a:off x="4362" y="315"/>
              <a:ext cx="240" cy="1861"/>
            </a:xfrm>
            <a:prstGeom prst="leftBrace">
              <a:avLst>
                <a:gd name="adj1" fmla="val 193854"/>
                <a:gd name="adj2" fmla="val 50000"/>
              </a:avLst>
            </a:prstGeom>
            <a:noFill/>
            <a:ln w="127000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32" name="Line 10"/>
            <p:cNvSpPr>
              <a:spLocks noChangeShapeType="1"/>
            </p:cNvSpPr>
            <p:nvPr/>
          </p:nvSpPr>
          <p:spPr bwMode="auto">
            <a:xfrm>
              <a:off x="3652" y="1089"/>
              <a:ext cx="0" cy="207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endParaRPr lang="en-US"/>
            </a:p>
          </p:txBody>
        </p:sp>
        <p:sp>
          <p:nvSpPr>
            <p:cNvPr id="33" name="AutoShape 13"/>
            <p:cNvSpPr>
              <a:spLocks noChangeArrowheads="1"/>
            </p:cNvSpPr>
            <p:nvPr/>
          </p:nvSpPr>
          <p:spPr bwMode="auto">
            <a:xfrm>
              <a:off x="3299" y="3074"/>
              <a:ext cx="693" cy="263"/>
            </a:xfrm>
            <a:custGeom>
              <a:avLst/>
              <a:gdLst>
                <a:gd name="T0" fmla="*/ 19 w 21600"/>
                <a:gd name="T1" fmla="*/ 2 h 21600"/>
                <a:gd name="T2" fmla="*/ 11 w 21600"/>
                <a:gd name="T3" fmla="*/ 3 h 21600"/>
                <a:gd name="T4" fmla="*/ 3 w 21600"/>
                <a:gd name="T5" fmla="*/ 2 h 21600"/>
                <a:gd name="T6" fmla="*/ 1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488 w 21600"/>
                <a:gd name="T13" fmla="*/ 4517 h 21600"/>
                <a:gd name="T14" fmla="*/ 17112 w 21600"/>
                <a:gd name="T15" fmla="*/ 1708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2700">
              <a:solidFill>
                <a:srgbClr val="333333"/>
              </a:solidFill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endParaRPr lang="en-US"/>
            </a:p>
          </p:txBody>
        </p:sp>
        <p:sp>
          <p:nvSpPr>
            <p:cNvPr id="34" name="Line 14"/>
            <p:cNvSpPr>
              <a:spLocks noChangeShapeType="1"/>
            </p:cNvSpPr>
            <p:nvPr/>
          </p:nvSpPr>
          <p:spPr bwMode="auto">
            <a:xfrm>
              <a:off x="5279" y="1434"/>
              <a:ext cx="0" cy="207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endParaRPr lang="en-US"/>
            </a:p>
          </p:txBody>
        </p:sp>
        <p:sp>
          <p:nvSpPr>
            <p:cNvPr id="35" name="AutoShape 17"/>
            <p:cNvSpPr>
              <a:spLocks noChangeArrowheads="1"/>
            </p:cNvSpPr>
            <p:nvPr/>
          </p:nvSpPr>
          <p:spPr bwMode="auto">
            <a:xfrm>
              <a:off x="4915" y="3438"/>
              <a:ext cx="693" cy="263"/>
            </a:xfrm>
            <a:custGeom>
              <a:avLst/>
              <a:gdLst>
                <a:gd name="T0" fmla="*/ 19 w 21600"/>
                <a:gd name="T1" fmla="*/ 2 h 21600"/>
                <a:gd name="T2" fmla="*/ 11 w 21600"/>
                <a:gd name="T3" fmla="*/ 3 h 21600"/>
                <a:gd name="T4" fmla="*/ 3 w 21600"/>
                <a:gd name="T5" fmla="*/ 2 h 21600"/>
                <a:gd name="T6" fmla="*/ 1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488 w 21600"/>
                <a:gd name="T13" fmla="*/ 4517 h 21600"/>
                <a:gd name="T14" fmla="*/ 17112 w 21600"/>
                <a:gd name="T15" fmla="*/ 1708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2700">
              <a:solidFill>
                <a:srgbClr val="333333"/>
              </a:solidFill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endParaRPr lang="en-US"/>
            </a:p>
          </p:txBody>
        </p:sp>
        <p:grpSp>
          <p:nvGrpSpPr>
            <p:cNvPr id="36" name="Group 18"/>
            <p:cNvGrpSpPr>
              <a:grpSpLocks/>
            </p:cNvGrpSpPr>
            <p:nvPr/>
          </p:nvGrpSpPr>
          <p:grpSpPr bwMode="auto">
            <a:xfrm>
              <a:off x="4379" y="1058"/>
              <a:ext cx="185" cy="185"/>
              <a:chOff x="2784" y="1058"/>
              <a:chExt cx="185" cy="185"/>
            </a:xfrm>
          </p:grpSpPr>
          <p:sp>
            <p:nvSpPr>
              <p:cNvPr id="41" name="Oval 19"/>
              <p:cNvSpPr>
                <a:spLocks noChangeArrowheads="1"/>
              </p:cNvSpPr>
              <p:nvPr/>
            </p:nvSpPr>
            <p:spPr bwMode="auto">
              <a:xfrm>
                <a:off x="2784" y="1058"/>
                <a:ext cx="185" cy="185"/>
              </a:xfrm>
              <a:prstGeom prst="ellipse">
                <a:avLst/>
              </a:prstGeom>
              <a:solidFill>
                <a:schemeClr val="accent1"/>
              </a:solidFill>
              <a:ln w="3175" algn="ctr">
                <a:solidFill>
                  <a:schemeClr val="hlink"/>
                </a:solidFill>
                <a:round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42" name="Oval 20"/>
              <p:cNvSpPr>
                <a:spLocks noChangeArrowheads="1"/>
              </p:cNvSpPr>
              <p:nvPr/>
            </p:nvSpPr>
            <p:spPr bwMode="auto">
              <a:xfrm>
                <a:off x="2805" y="1064"/>
                <a:ext cx="156" cy="156"/>
              </a:xfrm>
              <a:prstGeom prst="ellipse">
                <a:avLst/>
              </a:prstGeom>
              <a:solidFill>
                <a:srgbClr val="DAE4F2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43" name="Oval 21"/>
              <p:cNvSpPr>
                <a:spLocks noChangeArrowheads="1"/>
              </p:cNvSpPr>
              <p:nvPr/>
            </p:nvSpPr>
            <p:spPr bwMode="auto">
              <a:xfrm>
                <a:off x="2845" y="1068"/>
                <a:ext cx="101" cy="101"/>
              </a:xfrm>
              <a:prstGeom prst="ellipse">
                <a:avLst/>
              </a:prstGeom>
              <a:solidFill>
                <a:srgbClr val="E9EFF7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44" name="Oval 22"/>
              <p:cNvSpPr>
                <a:spLocks noChangeArrowheads="1"/>
              </p:cNvSpPr>
              <p:nvPr/>
            </p:nvSpPr>
            <p:spPr bwMode="auto">
              <a:xfrm>
                <a:off x="2883" y="1072"/>
                <a:ext cx="55" cy="55"/>
              </a:xfrm>
              <a:prstGeom prst="ellipse">
                <a:avLst/>
              </a:prstGeom>
              <a:solidFill>
                <a:schemeClr val="bg1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</p:grpSp>
        <p:grpSp>
          <p:nvGrpSpPr>
            <p:cNvPr id="37" name="Group 24"/>
            <p:cNvGrpSpPr>
              <a:grpSpLocks/>
            </p:cNvGrpSpPr>
            <p:nvPr/>
          </p:nvGrpSpPr>
          <p:grpSpPr bwMode="auto">
            <a:xfrm>
              <a:off x="3850" y="3849"/>
              <a:ext cx="1246" cy="287"/>
              <a:chOff x="2255" y="3849"/>
              <a:chExt cx="1246" cy="287"/>
            </a:xfrm>
          </p:grpSpPr>
          <p:sp>
            <p:nvSpPr>
              <p:cNvPr id="39" name="AutoShape 25"/>
              <p:cNvSpPr>
                <a:spLocks noChangeArrowheads="1"/>
              </p:cNvSpPr>
              <p:nvPr/>
            </p:nvSpPr>
            <p:spPr bwMode="auto">
              <a:xfrm rot="-10800000">
                <a:off x="2255" y="3849"/>
                <a:ext cx="1006" cy="287"/>
              </a:xfrm>
              <a:custGeom>
                <a:avLst/>
                <a:gdLst>
                  <a:gd name="G0" fmla="+- 5400 0 0"/>
                  <a:gd name="G1" fmla="+- 21600 0 5400"/>
                  <a:gd name="G2" fmla="*/ 5400 1 2"/>
                  <a:gd name="G3" fmla="+- 21600 0 G2"/>
                  <a:gd name="G4" fmla="+/ 5400 21600 2"/>
                  <a:gd name="G5" fmla="+/ G1 0 2"/>
                  <a:gd name="G6" fmla="*/ 21600 21600 5400"/>
                  <a:gd name="G7" fmla="*/ G6 1 2"/>
                  <a:gd name="G8" fmla="+- 21600 0 G7"/>
                  <a:gd name="G9" fmla="*/ 21600 1 2"/>
                  <a:gd name="G10" fmla="+- 5400 0 G9"/>
                  <a:gd name="G11" fmla="?: G10 G8 0"/>
                  <a:gd name="G12" fmla="?: G10 G7 21600"/>
                  <a:gd name="T0" fmla="*/ 18900 w 21600"/>
                  <a:gd name="T1" fmla="*/ 10800 h 21600"/>
                  <a:gd name="T2" fmla="*/ 10800 w 21600"/>
                  <a:gd name="T3" fmla="*/ 21600 h 21600"/>
                  <a:gd name="T4" fmla="*/ 2700 w 21600"/>
                  <a:gd name="T5" fmla="*/ 10800 h 21600"/>
                  <a:gd name="T6" fmla="*/ 10800 w 21600"/>
                  <a:gd name="T7" fmla="*/ 0 h 21600"/>
                  <a:gd name="T8" fmla="*/ 4500 w 21600"/>
                  <a:gd name="T9" fmla="*/ 4500 h 21600"/>
                  <a:gd name="T10" fmla="*/ 17100 w 21600"/>
                  <a:gd name="T11" fmla="*/ 171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hlink"/>
              </a:solidFill>
              <a:ln w="38100">
                <a:solidFill>
                  <a:schemeClr val="hlink"/>
                </a:solidFill>
                <a:miter lim="800000"/>
                <a:headEnd/>
                <a:tailEnd/>
              </a:ln>
              <a:effectLst/>
            </p:spPr>
            <p:txBody>
              <a:bodyPr rot="10800000" lIns="86493" tIns="43247" rIns="86493" bIns="43247" anchor="ctr"/>
              <a:lstStyle/>
              <a:p>
                <a:pPr eaLnBrk="0" hangingPunct="0">
                  <a:defRPr/>
                </a:pPr>
                <a:endParaRPr lang="en-US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40" name="AutoShape 26"/>
              <p:cNvSpPr>
                <a:spLocks noChangeArrowheads="1"/>
              </p:cNvSpPr>
              <p:nvPr/>
            </p:nvSpPr>
            <p:spPr bwMode="auto">
              <a:xfrm rot="-10800000">
                <a:off x="2495" y="3849"/>
                <a:ext cx="1006" cy="287"/>
              </a:xfrm>
              <a:custGeom>
                <a:avLst/>
                <a:gdLst>
                  <a:gd name="G0" fmla="+- 5400 0 0"/>
                  <a:gd name="G1" fmla="+- 21600 0 5400"/>
                  <a:gd name="G2" fmla="*/ 5400 1 2"/>
                  <a:gd name="G3" fmla="+- 21600 0 G2"/>
                  <a:gd name="G4" fmla="+/ 5400 21600 2"/>
                  <a:gd name="G5" fmla="+/ G1 0 2"/>
                  <a:gd name="G6" fmla="*/ 21600 21600 5400"/>
                  <a:gd name="G7" fmla="*/ G6 1 2"/>
                  <a:gd name="G8" fmla="+- 21600 0 G7"/>
                  <a:gd name="G9" fmla="*/ 21600 1 2"/>
                  <a:gd name="G10" fmla="+- 5400 0 G9"/>
                  <a:gd name="G11" fmla="?: G10 G8 0"/>
                  <a:gd name="G12" fmla="?: G10 G7 21600"/>
                  <a:gd name="T0" fmla="*/ 18900 w 21600"/>
                  <a:gd name="T1" fmla="*/ 10800 h 21600"/>
                  <a:gd name="T2" fmla="*/ 10800 w 21600"/>
                  <a:gd name="T3" fmla="*/ 21600 h 21600"/>
                  <a:gd name="T4" fmla="*/ 2700 w 21600"/>
                  <a:gd name="T5" fmla="*/ 10800 h 21600"/>
                  <a:gd name="T6" fmla="*/ 10800 w 21600"/>
                  <a:gd name="T7" fmla="*/ 0 h 21600"/>
                  <a:gd name="T8" fmla="*/ 4500 w 21600"/>
                  <a:gd name="T9" fmla="*/ 4500 h 21600"/>
                  <a:gd name="T10" fmla="*/ 17100 w 21600"/>
                  <a:gd name="T11" fmla="*/ 171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7096CE"/>
              </a:solidFill>
              <a:ln w="38100">
                <a:solidFill>
                  <a:schemeClr val="hlink"/>
                </a:solidFill>
                <a:miter lim="800000"/>
                <a:headEnd/>
                <a:tailEnd/>
              </a:ln>
              <a:effectLst/>
            </p:spPr>
            <p:txBody>
              <a:bodyPr rot="10800000" lIns="86493" tIns="43247" rIns="86493" bIns="43247" anchor="ctr"/>
              <a:lstStyle/>
              <a:p>
                <a:pPr eaLnBrk="0" hangingPunct="0">
                  <a:defRPr/>
                </a:pPr>
                <a:endParaRPr lang="en-US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</p:grpSp>
        <p:sp>
          <p:nvSpPr>
            <p:cNvPr id="38" name="AutoShape 27"/>
            <p:cNvSpPr>
              <a:spLocks noChangeArrowheads="1"/>
            </p:cNvSpPr>
            <p:nvPr/>
          </p:nvSpPr>
          <p:spPr bwMode="auto">
            <a:xfrm rot="-10800000">
              <a:off x="4113" y="3861"/>
              <a:ext cx="715" cy="263"/>
            </a:xfrm>
            <a:custGeom>
              <a:avLst/>
              <a:gdLst>
                <a:gd name="G0" fmla="+- 2334 0 0"/>
                <a:gd name="G1" fmla="+- 21600 0 2334"/>
                <a:gd name="G2" fmla="*/ 2334 1 2"/>
                <a:gd name="G3" fmla="+- 21600 0 G2"/>
                <a:gd name="G4" fmla="+/ 2334 21600 2"/>
                <a:gd name="G5" fmla="+/ G1 0 2"/>
                <a:gd name="G6" fmla="*/ 21600 21600 2334"/>
                <a:gd name="G7" fmla="*/ G6 1 2"/>
                <a:gd name="G8" fmla="+- 21600 0 G7"/>
                <a:gd name="G9" fmla="*/ 21600 1 2"/>
                <a:gd name="G10" fmla="+- 2334 0 G9"/>
                <a:gd name="G11" fmla="?: G10 G8 0"/>
                <a:gd name="G12" fmla="?: G10 G7 21600"/>
                <a:gd name="T0" fmla="*/ 20433 w 21600"/>
                <a:gd name="T1" fmla="*/ 10800 h 21600"/>
                <a:gd name="T2" fmla="*/ 10800 w 21600"/>
                <a:gd name="T3" fmla="*/ 21600 h 21600"/>
                <a:gd name="T4" fmla="*/ 1167 w 21600"/>
                <a:gd name="T5" fmla="*/ 10800 h 21600"/>
                <a:gd name="T6" fmla="*/ 10800 w 21600"/>
                <a:gd name="T7" fmla="*/ 0 h 21600"/>
                <a:gd name="T8" fmla="*/ 2967 w 21600"/>
                <a:gd name="T9" fmla="*/ 2967 h 21600"/>
                <a:gd name="T10" fmla="*/ 18633 w 21600"/>
                <a:gd name="T11" fmla="*/ 18633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2334" y="21600"/>
                  </a:lnTo>
                  <a:lnTo>
                    <a:pt x="19266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6287C6"/>
            </a:solidFill>
            <a:ln w="38100">
              <a:noFill/>
              <a:miter lim="800000"/>
              <a:headEnd/>
              <a:tailEnd/>
            </a:ln>
            <a:effectLst/>
          </p:spPr>
          <p:txBody>
            <a:bodyPr rot="10800000" wrap="none" lIns="86493" tIns="43247" rIns="86493" bIns="43247" anchor="ctr"/>
            <a:lstStyle/>
            <a:p>
              <a:pPr eaLnBrk="0" hangingPunct="0">
                <a:defRPr/>
              </a:pPr>
              <a:endParaRPr lang="en-US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Business Overview</a:t>
            </a:r>
          </a:p>
        </p:txBody>
      </p:sp>
      <p:sp>
        <p:nvSpPr>
          <p:cNvPr id="29699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SSM-W&amp;C-140</a:t>
            </a:r>
          </a:p>
        </p:txBody>
      </p:sp>
      <p:sp>
        <p:nvSpPr>
          <p:cNvPr id="33" name="Rectangle 4"/>
          <p:cNvSpPr>
            <a:spLocks noChangeArrowheads="1"/>
          </p:cNvSpPr>
          <p:nvPr/>
        </p:nvSpPr>
        <p:spPr bwMode="auto">
          <a:xfrm>
            <a:off x="173038" y="1251536"/>
            <a:ext cx="2411412" cy="2100263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46038" tIns="46038" rIns="46038" bIns="46038"/>
          <a:lstStyle/>
          <a:p>
            <a:pPr>
              <a:defRPr/>
            </a:pPr>
            <a:r>
              <a:rPr lang="en-US" sz="1800" b="0" dirty="0">
                <a:latin typeface="+mn-lt"/>
              </a:rPr>
              <a:t>When a company provides service on </a:t>
            </a:r>
            <a:br>
              <a:rPr lang="en-US" sz="1800" b="0" dirty="0">
                <a:latin typeface="+mn-lt"/>
              </a:rPr>
            </a:br>
            <a:r>
              <a:rPr lang="en-US" sz="1800" b="0" dirty="0">
                <a:latin typeface="+mn-lt"/>
              </a:rPr>
              <a:t>an item, it may be covered under:</a:t>
            </a:r>
          </a:p>
        </p:txBody>
      </p:sp>
      <p:sp>
        <p:nvSpPr>
          <p:cNvPr id="34" name="Rectangle 7"/>
          <p:cNvSpPr>
            <a:spLocks noChangeArrowheads="1"/>
          </p:cNvSpPr>
          <p:nvPr/>
        </p:nvSpPr>
        <p:spPr bwMode="auto">
          <a:xfrm>
            <a:off x="214313" y="2470736"/>
            <a:ext cx="1633537" cy="9207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marL="223838" indent="-223838">
              <a:buSzPct val="70000"/>
              <a:buFont typeface="Wingdings" pitchFamily="2" charset="2"/>
              <a:buChar char="l"/>
              <a:defRPr/>
            </a:pPr>
            <a:r>
              <a:rPr lang="en-US" sz="1800" b="0">
                <a:latin typeface="+mn-lt"/>
              </a:rPr>
              <a:t>Warranty</a:t>
            </a:r>
          </a:p>
          <a:p>
            <a:pPr marL="223838" indent="-223838">
              <a:buSzPct val="70000"/>
              <a:buFont typeface="Wingdings" pitchFamily="2" charset="2"/>
              <a:buChar char="l"/>
              <a:defRPr/>
            </a:pPr>
            <a:r>
              <a:rPr lang="en-US" sz="1800" b="0">
                <a:latin typeface="+mn-lt"/>
              </a:rPr>
              <a:t>Contract</a:t>
            </a:r>
          </a:p>
          <a:p>
            <a:pPr marL="223838" indent="-223838">
              <a:buSzPct val="70000"/>
              <a:buFont typeface="Wingdings" pitchFamily="2" charset="2"/>
              <a:buChar char="l"/>
              <a:defRPr/>
            </a:pPr>
            <a:r>
              <a:rPr lang="en-US" sz="1800" b="0">
                <a:latin typeface="+mn-lt"/>
              </a:rPr>
              <a:t>Not covered</a:t>
            </a:r>
          </a:p>
        </p:txBody>
      </p:sp>
      <p:sp>
        <p:nvSpPr>
          <p:cNvPr id="35" name="Rectangle 3"/>
          <p:cNvSpPr>
            <a:spLocks noChangeArrowheads="1"/>
          </p:cNvSpPr>
          <p:nvPr/>
        </p:nvSpPr>
        <p:spPr bwMode="auto">
          <a:xfrm>
            <a:off x="2992438" y="1251536"/>
            <a:ext cx="2609850" cy="2100263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46038" tIns="46038" rIns="46038" bIns="46038" anchor="ctr" anchorCtr="1"/>
          <a:lstStyle/>
          <a:p>
            <a:pPr marL="223838" indent="-223838">
              <a:defRPr/>
            </a:pPr>
            <a:r>
              <a:rPr lang="en-US" sz="1800" b="0" dirty="0">
                <a:latin typeface="+mn-lt"/>
              </a:rPr>
              <a:t>Service is requested.</a:t>
            </a:r>
          </a:p>
          <a:p>
            <a:pPr marL="223838" indent="-223838">
              <a:lnSpc>
                <a:spcPct val="85000"/>
              </a:lnSpc>
              <a:spcBef>
                <a:spcPct val="10000"/>
              </a:spcBef>
              <a:buSzPct val="70000"/>
              <a:buFont typeface="Wingdings" pitchFamily="2" charset="2"/>
              <a:buChar char="l"/>
              <a:defRPr/>
            </a:pPr>
            <a:r>
              <a:rPr lang="en-US" sz="1800" b="0" dirty="0">
                <a:latin typeface="+mn-lt"/>
              </a:rPr>
              <a:t>A call is created documenting the incident.</a:t>
            </a:r>
          </a:p>
          <a:p>
            <a:pPr marL="223838" indent="-223838">
              <a:lnSpc>
                <a:spcPct val="85000"/>
              </a:lnSpc>
              <a:spcBef>
                <a:spcPct val="10000"/>
              </a:spcBef>
              <a:buSzPct val="70000"/>
              <a:buFont typeface="Wingdings" pitchFamily="2" charset="2"/>
              <a:buChar char="l"/>
              <a:defRPr/>
            </a:pPr>
            <a:r>
              <a:rPr lang="en-US" sz="1800" b="0" dirty="0">
                <a:latin typeface="+mn-lt"/>
              </a:rPr>
              <a:t>A repair quote may be created.</a:t>
            </a:r>
          </a:p>
          <a:p>
            <a:pPr marL="223838" indent="-223838">
              <a:lnSpc>
                <a:spcPct val="85000"/>
              </a:lnSpc>
              <a:spcBef>
                <a:spcPct val="10000"/>
              </a:spcBef>
              <a:buSzPct val="70000"/>
              <a:buFont typeface="Wingdings" pitchFamily="2" charset="2"/>
              <a:buChar char="l"/>
              <a:defRPr/>
            </a:pPr>
            <a:r>
              <a:rPr lang="en-US" sz="1800" b="0" dirty="0">
                <a:latin typeface="+mn-lt"/>
              </a:rPr>
              <a:t>An engineer may be assigned</a:t>
            </a:r>
          </a:p>
        </p:txBody>
      </p:sp>
      <p:sp>
        <p:nvSpPr>
          <p:cNvPr id="36" name="Rectangle 8"/>
          <p:cNvSpPr>
            <a:spLocks noChangeArrowheads="1"/>
          </p:cNvSpPr>
          <p:nvPr/>
        </p:nvSpPr>
        <p:spPr bwMode="auto">
          <a:xfrm>
            <a:off x="6864350" y="1251536"/>
            <a:ext cx="2014538" cy="21002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46038" tIns="46038" rIns="46038" bIns="46038" anchor="ctr" anchorCtr="1"/>
          <a:lstStyle/>
          <a:p>
            <a:pPr>
              <a:defRPr/>
            </a:pPr>
            <a:r>
              <a:rPr lang="en-US" sz="1800" b="0" dirty="0">
                <a:latin typeface="+mj-lt"/>
              </a:rPr>
              <a:t>The engineer needs to order repair parts for the call or replace inventory in possession.</a:t>
            </a:r>
          </a:p>
        </p:txBody>
      </p:sp>
      <p:sp>
        <p:nvSpPr>
          <p:cNvPr id="37" name="Rectangle 9"/>
          <p:cNvSpPr>
            <a:spLocks noChangeArrowheads="1"/>
          </p:cNvSpPr>
          <p:nvPr/>
        </p:nvSpPr>
        <p:spPr bwMode="auto">
          <a:xfrm>
            <a:off x="5637213" y="1910349"/>
            <a:ext cx="1211262" cy="7191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sz="1800" b="0" i="1" dirty="0">
                <a:latin typeface="+mj-lt"/>
              </a:rPr>
              <a:t>A repair is</a:t>
            </a:r>
          </a:p>
          <a:p>
            <a:pPr>
              <a:lnSpc>
                <a:spcPct val="120000"/>
              </a:lnSpc>
              <a:defRPr/>
            </a:pPr>
            <a:r>
              <a:rPr lang="en-US" sz="1800" b="0" i="1" dirty="0">
                <a:latin typeface="+mj-lt"/>
              </a:rPr>
              <a:t>necessary</a:t>
            </a:r>
          </a:p>
        </p:txBody>
      </p:sp>
      <p:sp>
        <p:nvSpPr>
          <p:cNvPr id="38" name="Rectangle 5"/>
          <p:cNvSpPr>
            <a:spLocks noChangeArrowheads="1"/>
          </p:cNvSpPr>
          <p:nvPr/>
        </p:nvSpPr>
        <p:spPr bwMode="auto">
          <a:xfrm>
            <a:off x="1430338" y="4223336"/>
            <a:ext cx="2609850" cy="184308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46038" tIns="46038" rIns="46038" bIns="46038" anchor="ctr" anchorCtr="1"/>
          <a:lstStyle/>
          <a:p>
            <a:pPr marL="223838" indent="-223838">
              <a:buSzPct val="70000"/>
              <a:buFont typeface="Wingdings" pitchFamily="2" charset="2"/>
              <a:buChar char="l"/>
              <a:defRPr/>
            </a:pPr>
            <a:r>
              <a:rPr lang="en-US" sz="1800" b="0" dirty="0">
                <a:latin typeface="+mj-lt"/>
              </a:rPr>
              <a:t>Time usage of engineer needs to </a:t>
            </a:r>
            <a:br>
              <a:rPr lang="en-US" sz="1800" b="0" dirty="0">
                <a:latin typeface="+mj-lt"/>
              </a:rPr>
            </a:br>
            <a:r>
              <a:rPr lang="en-US" sz="1800" b="0" dirty="0">
                <a:latin typeface="+mj-lt"/>
              </a:rPr>
              <a:t>be recorded.</a:t>
            </a:r>
          </a:p>
          <a:p>
            <a:pPr marL="223838" indent="-223838">
              <a:buSzPct val="70000"/>
              <a:buFont typeface="Wingdings" pitchFamily="2" charset="2"/>
              <a:buChar char="l"/>
              <a:defRPr/>
            </a:pPr>
            <a:r>
              <a:rPr lang="en-US" sz="1800" b="0" dirty="0">
                <a:latin typeface="+mj-lt"/>
              </a:rPr>
              <a:t>Parts used in repair need to be recorded.</a:t>
            </a: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5087938" y="4223336"/>
            <a:ext cx="2609850" cy="184308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46038" tIns="46038" rIns="46038" bIns="46038" anchor="ctr" anchorCtr="1"/>
          <a:lstStyle/>
          <a:p>
            <a:pPr>
              <a:defRPr/>
            </a:pPr>
            <a:r>
              <a:rPr lang="en-US" sz="1800" b="0" dirty="0">
                <a:latin typeface="+mj-lt"/>
              </a:rPr>
              <a:t>An invoice reflecting </a:t>
            </a:r>
            <a:br>
              <a:rPr lang="en-US" sz="1800" b="0" dirty="0">
                <a:latin typeface="+mj-lt"/>
              </a:rPr>
            </a:br>
            <a:r>
              <a:rPr lang="en-US" sz="1800" b="0" dirty="0">
                <a:latin typeface="+mj-lt"/>
              </a:rPr>
              <a:t>the activity needs to be presented to the end user/customer.</a:t>
            </a:r>
          </a:p>
        </p:txBody>
      </p:sp>
      <p:cxnSp>
        <p:nvCxnSpPr>
          <p:cNvPr id="29707" name="Elbow Connector 40"/>
          <p:cNvCxnSpPr>
            <a:cxnSpLocks noChangeShapeType="1"/>
            <a:stCxn id="36" idx="2"/>
            <a:endCxn id="38" idx="1"/>
          </p:cNvCxnSpPr>
          <p:nvPr/>
        </p:nvCxnSpPr>
        <p:spPr bwMode="auto">
          <a:xfrm rot="5400000">
            <a:off x="3754438" y="1027699"/>
            <a:ext cx="1793875" cy="6442075"/>
          </a:xfrm>
          <a:prstGeom prst="bentConnector4">
            <a:avLst>
              <a:gd name="adj1" fmla="val 24301"/>
              <a:gd name="adj2" fmla="val 103551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29708" name="Elbow Connector 45"/>
          <p:cNvCxnSpPr>
            <a:cxnSpLocks noChangeShapeType="1"/>
            <a:stCxn id="35" idx="3"/>
            <a:endCxn id="36" idx="1"/>
          </p:cNvCxnSpPr>
          <p:nvPr/>
        </p:nvCxnSpPr>
        <p:spPr bwMode="auto">
          <a:xfrm>
            <a:off x="5602288" y="2302461"/>
            <a:ext cx="1262062" cy="1588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29709" name="Elbow Connector 47"/>
          <p:cNvCxnSpPr>
            <a:cxnSpLocks noChangeShapeType="1"/>
            <a:stCxn id="33" idx="3"/>
            <a:endCxn id="35" idx="1"/>
          </p:cNvCxnSpPr>
          <p:nvPr/>
        </p:nvCxnSpPr>
        <p:spPr bwMode="auto">
          <a:xfrm>
            <a:off x="2584450" y="2302461"/>
            <a:ext cx="407988" cy="1588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29710" name="Elbow Connector 49"/>
          <p:cNvCxnSpPr>
            <a:cxnSpLocks noChangeShapeType="1"/>
            <a:stCxn id="38" idx="3"/>
            <a:endCxn id="39" idx="1"/>
          </p:cNvCxnSpPr>
          <p:nvPr/>
        </p:nvCxnSpPr>
        <p:spPr bwMode="auto">
          <a:xfrm>
            <a:off x="4040188" y="5145674"/>
            <a:ext cx="1047750" cy="1587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sp>
        <p:nvSpPr>
          <p:cNvPr id="51" name="Rectangle 11"/>
          <p:cNvSpPr>
            <a:spLocks noChangeArrowheads="1"/>
          </p:cNvSpPr>
          <p:nvPr/>
        </p:nvSpPr>
        <p:spPr bwMode="auto">
          <a:xfrm>
            <a:off x="3547554" y="3468380"/>
            <a:ext cx="2024594" cy="6653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ctr">
              <a:lnSpc>
                <a:spcPct val="85000"/>
              </a:lnSpc>
              <a:defRPr/>
            </a:pPr>
            <a:r>
              <a:rPr lang="en-US" sz="1800" b="0" i="1" dirty="0">
                <a:latin typeface="+mj-lt"/>
              </a:rPr>
              <a:t>Broken </a:t>
            </a:r>
            <a:r>
              <a:rPr lang="en-US" sz="1800" b="0" i="1" dirty="0" smtClean="0">
                <a:latin typeface="+mj-lt"/>
              </a:rPr>
              <a:t>item</a:t>
            </a:r>
          </a:p>
          <a:p>
            <a:pPr algn="ctr">
              <a:lnSpc>
                <a:spcPct val="85000"/>
              </a:lnSpc>
              <a:defRPr/>
            </a:pPr>
            <a:endParaRPr lang="en-US" sz="800" b="0" i="1" dirty="0" smtClean="0">
              <a:latin typeface="+mj-lt"/>
            </a:endParaRPr>
          </a:p>
          <a:p>
            <a:pPr algn="ctr">
              <a:lnSpc>
                <a:spcPct val="85000"/>
              </a:lnSpc>
              <a:defRPr/>
            </a:pPr>
            <a:r>
              <a:rPr lang="en-US" sz="1800" b="0" i="1" dirty="0" smtClean="0">
                <a:latin typeface="+mj-lt"/>
              </a:rPr>
              <a:t>can </a:t>
            </a:r>
            <a:r>
              <a:rPr lang="en-US" sz="1800" b="0" i="1" dirty="0">
                <a:latin typeface="+mj-lt"/>
              </a:rPr>
              <a:t>be repaired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Business Overview</a:t>
            </a:r>
          </a:p>
        </p:txBody>
      </p:sp>
      <p:sp>
        <p:nvSpPr>
          <p:cNvPr id="30723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SSM-W&amp;C-150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495300" y="968453"/>
            <a:ext cx="3121025" cy="3667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800" b="0" dirty="0">
                <a:latin typeface="+mj-lt"/>
              </a:rPr>
              <a:t>When a repair is necessary...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2391156" y="3079828"/>
            <a:ext cx="5845175" cy="175101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marL="223838" indent="-223838">
              <a:defRPr/>
            </a:pPr>
            <a:r>
              <a:rPr lang="en-US" sz="1800" b="0" dirty="0">
                <a:latin typeface="+mj-lt"/>
              </a:rPr>
              <a:t>The recording of information needs to:</a:t>
            </a:r>
          </a:p>
          <a:p>
            <a:pPr marL="223838" indent="-223838">
              <a:buSzPct val="70000"/>
              <a:buFont typeface="Wingdings" pitchFamily="2" charset="2"/>
              <a:buChar char="l"/>
              <a:defRPr/>
            </a:pPr>
            <a:r>
              <a:rPr lang="en-US" sz="1800" b="0" dirty="0">
                <a:latin typeface="+mj-lt"/>
              </a:rPr>
              <a:t>Accurately reflect what is covered and what should be billed.</a:t>
            </a:r>
          </a:p>
          <a:p>
            <a:pPr marL="223838" indent="-223838">
              <a:buSzPct val="70000"/>
              <a:buFont typeface="Wingdings" pitchFamily="2" charset="2"/>
              <a:buChar char="l"/>
              <a:defRPr/>
            </a:pPr>
            <a:r>
              <a:rPr lang="en-US" sz="1800" b="0" dirty="0">
                <a:latin typeface="+mj-lt"/>
              </a:rPr>
              <a:t>Direct the costs to the proper GL accounts.</a:t>
            </a:r>
          </a:p>
          <a:p>
            <a:pPr marL="223838" indent="-223838">
              <a:buSzPct val="70000"/>
              <a:buFont typeface="Wingdings" pitchFamily="2" charset="2"/>
              <a:buChar char="l"/>
              <a:defRPr/>
            </a:pPr>
            <a:r>
              <a:rPr lang="en-US" sz="1800" b="0" dirty="0">
                <a:latin typeface="+mj-lt"/>
              </a:rPr>
              <a:t>Direct the revenue to the proper GL accounts.</a:t>
            </a:r>
          </a:p>
          <a:p>
            <a:pPr marL="223838" indent="-223838">
              <a:buSzPct val="70000"/>
              <a:buFont typeface="Wingdings" pitchFamily="2" charset="2"/>
              <a:buChar char="l"/>
              <a:defRPr/>
            </a:pPr>
            <a:r>
              <a:rPr lang="en-US" sz="1800" b="0" dirty="0">
                <a:latin typeface="+mj-lt"/>
              </a:rPr>
              <a:t>Provide a source for subsequent reporting.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5607876" y="5178503"/>
            <a:ext cx="2900362" cy="9096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46038" tIns="46038" rIns="46038" bIns="46038" anchor="ctr" anchorCtr="1"/>
          <a:lstStyle/>
          <a:p>
            <a:pPr>
              <a:lnSpc>
                <a:spcPct val="95000"/>
              </a:lnSpc>
              <a:defRPr/>
            </a:pPr>
            <a:r>
              <a:rPr lang="en-US" sz="1800" b="0">
                <a:latin typeface="+mj-lt"/>
              </a:rPr>
              <a:t>An invoice is created for the customer.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632651" y="1466928"/>
            <a:ext cx="2900362" cy="123666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46038" tIns="46038" rIns="46038" bIns="46038" anchor="ctr" anchorCtr="1"/>
          <a:lstStyle/>
          <a:p>
            <a:pPr>
              <a:lnSpc>
                <a:spcPct val="95000"/>
              </a:lnSpc>
              <a:defRPr/>
            </a:pPr>
            <a:r>
              <a:rPr lang="en-US" sz="1800" b="0">
                <a:latin typeface="+mj-lt"/>
              </a:rPr>
              <a:t>The engineer needs to order repair parts for the call or replace inventory in possession.</a:t>
            </a:r>
          </a:p>
        </p:txBody>
      </p:sp>
      <p:cxnSp>
        <p:nvCxnSpPr>
          <p:cNvPr id="30728" name="Shape 10"/>
          <p:cNvCxnSpPr>
            <a:cxnSpLocks noChangeShapeType="1"/>
            <a:stCxn id="8" idx="2"/>
            <a:endCxn id="5" idx="1"/>
          </p:cNvCxnSpPr>
          <p:nvPr/>
        </p:nvCxnSpPr>
        <p:spPr bwMode="auto">
          <a:xfrm rot="16200000" flipH="1">
            <a:off x="1611122" y="3175300"/>
            <a:ext cx="1251744" cy="308324"/>
          </a:xfrm>
          <a:prstGeom prst="bentConnector2">
            <a:avLst/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30729" name="Shape 12"/>
          <p:cNvCxnSpPr>
            <a:cxnSpLocks noChangeShapeType="1"/>
            <a:stCxn id="5" idx="2"/>
            <a:endCxn id="6" idx="1"/>
          </p:cNvCxnSpPr>
          <p:nvPr/>
        </p:nvCxnSpPr>
        <p:spPr bwMode="auto">
          <a:xfrm rot="16200000" flipH="1">
            <a:off x="5059569" y="5085015"/>
            <a:ext cx="802482" cy="294132"/>
          </a:xfrm>
          <a:prstGeom prst="bentConnector2">
            <a:avLst/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Business Overview</a:t>
            </a:r>
          </a:p>
        </p:txBody>
      </p:sp>
      <p:sp>
        <p:nvSpPr>
          <p:cNvPr id="3174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SSM-W&amp;C-160</a:t>
            </a:r>
          </a:p>
        </p:txBody>
      </p:sp>
      <p:sp>
        <p:nvSpPr>
          <p:cNvPr id="31748" name="Rectangle 2"/>
          <p:cNvSpPr>
            <a:spLocks noChangeArrowheads="1"/>
          </p:cNvSpPr>
          <p:nvPr/>
        </p:nvSpPr>
        <p:spPr bwMode="auto">
          <a:xfrm>
            <a:off x="7112000" y="2076093"/>
            <a:ext cx="1370013" cy="3074988"/>
          </a:xfrm>
          <a:prstGeom prst="rect">
            <a:avLst/>
          </a:prstGeom>
          <a:solidFill>
            <a:srgbClr val="C0C0C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1749" name="Rectangle 3"/>
          <p:cNvSpPr>
            <a:spLocks noChangeArrowheads="1"/>
          </p:cNvSpPr>
          <p:nvPr/>
        </p:nvSpPr>
        <p:spPr bwMode="auto">
          <a:xfrm>
            <a:off x="7192963" y="2239606"/>
            <a:ext cx="1179512" cy="865187"/>
          </a:xfrm>
          <a:prstGeom prst="rect">
            <a:avLst/>
          </a:prstGeom>
          <a:solidFill>
            <a:srgbClr val="9F9F9F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1750" name="Freeform 4"/>
          <p:cNvSpPr>
            <a:spLocks/>
          </p:cNvSpPr>
          <p:nvPr/>
        </p:nvSpPr>
        <p:spPr bwMode="auto">
          <a:xfrm>
            <a:off x="7572375" y="2363431"/>
            <a:ext cx="512763" cy="136525"/>
          </a:xfrm>
          <a:custGeom>
            <a:avLst/>
            <a:gdLst>
              <a:gd name="T0" fmla="*/ 2147483647 w 323"/>
              <a:gd name="T1" fmla="*/ 2147483647 h 86"/>
              <a:gd name="T2" fmla="*/ 2147483647 w 323"/>
              <a:gd name="T3" fmla="*/ 2147483647 h 86"/>
              <a:gd name="T4" fmla="*/ 2147483647 w 323"/>
              <a:gd name="T5" fmla="*/ 2147483647 h 86"/>
              <a:gd name="T6" fmla="*/ 2147483647 w 323"/>
              <a:gd name="T7" fmla="*/ 2147483647 h 86"/>
              <a:gd name="T8" fmla="*/ 2147483647 w 323"/>
              <a:gd name="T9" fmla="*/ 0 h 86"/>
              <a:gd name="T10" fmla="*/ 2147483647 w 323"/>
              <a:gd name="T11" fmla="*/ 2147483647 h 86"/>
              <a:gd name="T12" fmla="*/ 2147483647 w 323"/>
              <a:gd name="T13" fmla="*/ 2147483647 h 86"/>
              <a:gd name="T14" fmla="*/ 2147483647 w 323"/>
              <a:gd name="T15" fmla="*/ 2147483647 h 86"/>
              <a:gd name="T16" fmla="*/ 0 w 323"/>
              <a:gd name="T17" fmla="*/ 2147483647 h 86"/>
              <a:gd name="T18" fmla="*/ 2147483647 w 323"/>
              <a:gd name="T19" fmla="*/ 2147483647 h 8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323"/>
              <a:gd name="T31" fmla="*/ 0 h 86"/>
              <a:gd name="T32" fmla="*/ 323 w 323"/>
              <a:gd name="T33" fmla="*/ 86 h 8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323" h="86">
                <a:moveTo>
                  <a:pt x="21" y="33"/>
                </a:moveTo>
                <a:lnTo>
                  <a:pt x="50" y="69"/>
                </a:lnTo>
                <a:lnTo>
                  <a:pt x="309" y="69"/>
                </a:lnTo>
                <a:lnTo>
                  <a:pt x="275" y="27"/>
                </a:lnTo>
                <a:lnTo>
                  <a:pt x="275" y="0"/>
                </a:lnTo>
                <a:lnTo>
                  <a:pt x="322" y="58"/>
                </a:lnTo>
                <a:lnTo>
                  <a:pt x="322" y="85"/>
                </a:lnTo>
                <a:lnTo>
                  <a:pt x="43" y="85"/>
                </a:lnTo>
                <a:lnTo>
                  <a:pt x="0" y="33"/>
                </a:lnTo>
                <a:lnTo>
                  <a:pt x="21" y="33"/>
                </a:lnTo>
              </a:path>
            </a:pathLst>
          </a:custGeom>
          <a:solidFill>
            <a:srgbClr val="5F5F5F"/>
          </a:solidFill>
          <a:ln w="12700" cap="rnd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31751" name="Freeform 5"/>
          <p:cNvSpPr>
            <a:spLocks/>
          </p:cNvSpPr>
          <p:nvPr/>
        </p:nvSpPr>
        <p:spPr bwMode="auto">
          <a:xfrm>
            <a:off x="7572375" y="2350731"/>
            <a:ext cx="228600" cy="60325"/>
          </a:xfrm>
          <a:custGeom>
            <a:avLst/>
            <a:gdLst>
              <a:gd name="T0" fmla="*/ 2147483647 w 144"/>
              <a:gd name="T1" fmla="*/ 2147483647 h 38"/>
              <a:gd name="T2" fmla="*/ 2147483647 w 144"/>
              <a:gd name="T3" fmla="*/ 0 h 38"/>
              <a:gd name="T4" fmla="*/ 2147483647 w 144"/>
              <a:gd name="T5" fmla="*/ 0 h 38"/>
              <a:gd name="T6" fmla="*/ 0 w 144"/>
              <a:gd name="T7" fmla="*/ 2147483647 h 38"/>
              <a:gd name="T8" fmla="*/ 0 w 144"/>
              <a:gd name="T9" fmla="*/ 2147483647 h 38"/>
              <a:gd name="T10" fmla="*/ 2147483647 w 144"/>
              <a:gd name="T11" fmla="*/ 2147483647 h 38"/>
              <a:gd name="T12" fmla="*/ 2147483647 w 144"/>
              <a:gd name="T13" fmla="*/ 2147483647 h 38"/>
              <a:gd name="T14" fmla="*/ 2147483647 w 144"/>
              <a:gd name="T15" fmla="*/ 2147483647 h 3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44"/>
              <a:gd name="T25" fmla="*/ 0 h 38"/>
              <a:gd name="T26" fmla="*/ 144 w 144"/>
              <a:gd name="T27" fmla="*/ 38 h 3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44" h="38">
                <a:moveTo>
                  <a:pt x="15" y="12"/>
                </a:moveTo>
                <a:lnTo>
                  <a:pt x="19" y="0"/>
                </a:lnTo>
                <a:lnTo>
                  <a:pt x="7" y="0"/>
                </a:lnTo>
                <a:lnTo>
                  <a:pt x="0" y="12"/>
                </a:lnTo>
                <a:lnTo>
                  <a:pt x="0" y="37"/>
                </a:lnTo>
                <a:lnTo>
                  <a:pt x="143" y="37"/>
                </a:lnTo>
                <a:lnTo>
                  <a:pt x="143" y="12"/>
                </a:lnTo>
                <a:lnTo>
                  <a:pt x="15" y="12"/>
                </a:lnTo>
              </a:path>
            </a:pathLst>
          </a:custGeom>
          <a:solidFill>
            <a:srgbClr val="C0C0C0"/>
          </a:solidFill>
          <a:ln w="12700" cap="rnd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31752" name="Freeform 6"/>
          <p:cNvSpPr>
            <a:spLocks/>
          </p:cNvSpPr>
          <p:nvPr/>
        </p:nvSpPr>
        <p:spPr bwMode="auto">
          <a:xfrm>
            <a:off x="7789863" y="2350731"/>
            <a:ext cx="228600" cy="60325"/>
          </a:xfrm>
          <a:custGeom>
            <a:avLst/>
            <a:gdLst>
              <a:gd name="T0" fmla="*/ 2147483647 w 144"/>
              <a:gd name="T1" fmla="*/ 2147483647 h 38"/>
              <a:gd name="T2" fmla="*/ 2147483647 w 144"/>
              <a:gd name="T3" fmla="*/ 0 h 38"/>
              <a:gd name="T4" fmla="*/ 2147483647 w 144"/>
              <a:gd name="T5" fmla="*/ 0 h 38"/>
              <a:gd name="T6" fmla="*/ 2147483647 w 144"/>
              <a:gd name="T7" fmla="*/ 2147483647 h 38"/>
              <a:gd name="T8" fmla="*/ 2147483647 w 144"/>
              <a:gd name="T9" fmla="*/ 2147483647 h 38"/>
              <a:gd name="T10" fmla="*/ 0 w 144"/>
              <a:gd name="T11" fmla="*/ 2147483647 h 38"/>
              <a:gd name="T12" fmla="*/ 0 w 144"/>
              <a:gd name="T13" fmla="*/ 2147483647 h 38"/>
              <a:gd name="T14" fmla="*/ 2147483647 w 144"/>
              <a:gd name="T15" fmla="*/ 2147483647 h 3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44"/>
              <a:gd name="T25" fmla="*/ 0 h 38"/>
              <a:gd name="T26" fmla="*/ 144 w 144"/>
              <a:gd name="T27" fmla="*/ 38 h 3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44" h="38">
                <a:moveTo>
                  <a:pt x="128" y="12"/>
                </a:moveTo>
                <a:lnTo>
                  <a:pt x="124" y="0"/>
                </a:lnTo>
                <a:lnTo>
                  <a:pt x="136" y="0"/>
                </a:lnTo>
                <a:lnTo>
                  <a:pt x="143" y="12"/>
                </a:lnTo>
                <a:lnTo>
                  <a:pt x="143" y="37"/>
                </a:lnTo>
                <a:lnTo>
                  <a:pt x="0" y="37"/>
                </a:lnTo>
                <a:lnTo>
                  <a:pt x="0" y="12"/>
                </a:lnTo>
                <a:lnTo>
                  <a:pt x="128" y="12"/>
                </a:lnTo>
              </a:path>
            </a:pathLst>
          </a:custGeom>
          <a:solidFill>
            <a:srgbClr val="C0C0C0"/>
          </a:solidFill>
          <a:ln w="12700" cap="rnd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31753" name="Freeform 7"/>
          <p:cNvSpPr>
            <a:spLocks/>
          </p:cNvSpPr>
          <p:nvPr/>
        </p:nvSpPr>
        <p:spPr bwMode="auto">
          <a:xfrm>
            <a:off x="7572375" y="2350731"/>
            <a:ext cx="20638" cy="12700"/>
          </a:xfrm>
          <a:custGeom>
            <a:avLst/>
            <a:gdLst>
              <a:gd name="T0" fmla="*/ 2147483647 w 13"/>
              <a:gd name="T1" fmla="*/ 2147483647 h 8"/>
              <a:gd name="T2" fmla="*/ 2147483647 w 13"/>
              <a:gd name="T3" fmla="*/ 0 h 8"/>
              <a:gd name="T4" fmla="*/ 2147483647 w 13"/>
              <a:gd name="T5" fmla="*/ 0 h 8"/>
              <a:gd name="T6" fmla="*/ 0 w 13"/>
              <a:gd name="T7" fmla="*/ 2147483647 h 8"/>
              <a:gd name="T8" fmla="*/ 2147483647 w 13"/>
              <a:gd name="T9" fmla="*/ 2147483647 h 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3"/>
              <a:gd name="T16" fmla="*/ 0 h 8"/>
              <a:gd name="T17" fmla="*/ 13 w 13"/>
              <a:gd name="T18" fmla="*/ 8 h 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3" h="8">
                <a:moveTo>
                  <a:pt x="10" y="7"/>
                </a:moveTo>
                <a:lnTo>
                  <a:pt x="12" y="0"/>
                </a:lnTo>
                <a:lnTo>
                  <a:pt x="4" y="0"/>
                </a:lnTo>
                <a:lnTo>
                  <a:pt x="0" y="7"/>
                </a:lnTo>
                <a:lnTo>
                  <a:pt x="10" y="7"/>
                </a:lnTo>
              </a:path>
            </a:pathLst>
          </a:custGeom>
          <a:solidFill>
            <a:srgbClr val="808080"/>
          </a:solidFill>
          <a:ln w="12700" cap="rnd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31754" name="Freeform 8"/>
          <p:cNvSpPr>
            <a:spLocks/>
          </p:cNvSpPr>
          <p:nvPr/>
        </p:nvSpPr>
        <p:spPr bwMode="auto">
          <a:xfrm>
            <a:off x="7997825" y="2350731"/>
            <a:ext cx="20638" cy="12700"/>
          </a:xfrm>
          <a:custGeom>
            <a:avLst/>
            <a:gdLst>
              <a:gd name="T0" fmla="*/ 2147483647 w 13"/>
              <a:gd name="T1" fmla="*/ 2147483647 h 8"/>
              <a:gd name="T2" fmla="*/ 0 w 13"/>
              <a:gd name="T3" fmla="*/ 0 h 8"/>
              <a:gd name="T4" fmla="*/ 2147483647 w 13"/>
              <a:gd name="T5" fmla="*/ 0 h 8"/>
              <a:gd name="T6" fmla="*/ 2147483647 w 13"/>
              <a:gd name="T7" fmla="*/ 2147483647 h 8"/>
              <a:gd name="T8" fmla="*/ 2147483647 w 13"/>
              <a:gd name="T9" fmla="*/ 2147483647 h 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3"/>
              <a:gd name="T16" fmla="*/ 0 h 8"/>
              <a:gd name="T17" fmla="*/ 13 w 13"/>
              <a:gd name="T18" fmla="*/ 8 h 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3" h="8">
                <a:moveTo>
                  <a:pt x="2" y="7"/>
                </a:moveTo>
                <a:lnTo>
                  <a:pt x="0" y="0"/>
                </a:lnTo>
                <a:lnTo>
                  <a:pt x="8" y="0"/>
                </a:lnTo>
                <a:lnTo>
                  <a:pt x="12" y="7"/>
                </a:lnTo>
                <a:lnTo>
                  <a:pt x="2" y="7"/>
                </a:lnTo>
              </a:path>
            </a:pathLst>
          </a:custGeom>
          <a:solidFill>
            <a:srgbClr val="808080"/>
          </a:solidFill>
          <a:ln w="12700" cap="rnd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grpSp>
        <p:nvGrpSpPr>
          <p:cNvPr id="31755" name="Group 9"/>
          <p:cNvGrpSpPr>
            <a:grpSpLocks/>
          </p:cNvGrpSpPr>
          <p:nvPr/>
        </p:nvGrpSpPr>
        <p:grpSpPr bwMode="auto">
          <a:xfrm>
            <a:off x="7745413" y="2950806"/>
            <a:ext cx="100012" cy="101600"/>
            <a:chOff x="4879" y="2081"/>
            <a:chExt cx="63" cy="64"/>
          </a:xfrm>
        </p:grpSpPr>
        <p:sp>
          <p:nvSpPr>
            <p:cNvPr id="31835" name="Oval 10"/>
            <p:cNvSpPr>
              <a:spLocks noChangeArrowheads="1"/>
            </p:cNvSpPr>
            <p:nvPr/>
          </p:nvSpPr>
          <p:spPr bwMode="auto">
            <a:xfrm>
              <a:off x="4884" y="2085"/>
              <a:ext cx="58" cy="60"/>
            </a:xfrm>
            <a:prstGeom prst="ellipse">
              <a:avLst/>
            </a:prstGeom>
            <a:solidFill>
              <a:srgbClr val="3F3F3F"/>
            </a:solidFill>
            <a:ln w="12700">
              <a:solidFill>
                <a:srgbClr val="3F3F3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31836" name="Group 11"/>
            <p:cNvGrpSpPr>
              <a:grpSpLocks/>
            </p:cNvGrpSpPr>
            <p:nvPr/>
          </p:nvGrpSpPr>
          <p:grpSpPr bwMode="auto">
            <a:xfrm>
              <a:off x="4879" y="2081"/>
              <a:ext cx="58" cy="60"/>
              <a:chOff x="4879" y="2081"/>
              <a:chExt cx="58" cy="60"/>
            </a:xfrm>
          </p:grpSpPr>
          <p:sp>
            <p:nvSpPr>
              <p:cNvPr id="31837" name="Oval 12"/>
              <p:cNvSpPr>
                <a:spLocks noChangeArrowheads="1"/>
              </p:cNvSpPr>
              <p:nvPr/>
            </p:nvSpPr>
            <p:spPr bwMode="auto">
              <a:xfrm>
                <a:off x="4879" y="2081"/>
                <a:ext cx="58" cy="60"/>
              </a:xfrm>
              <a:prstGeom prst="ellipse">
                <a:avLst/>
              </a:prstGeom>
              <a:solidFill>
                <a:srgbClr val="C0C0C0"/>
              </a:solidFill>
              <a:ln w="12700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1838" name="Oval 13"/>
              <p:cNvSpPr>
                <a:spLocks noChangeArrowheads="1"/>
              </p:cNvSpPr>
              <p:nvPr/>
            </p:nvSpPr>
            <p:spPr bwMode="auto">
              <a:xfrm>
                <a:off x="4904" y="2095"/>
                <a:ext cx="7" cy="7"/>
              </a:xfrm>
              <a:prstGeom prst="ellipse">
                <a:avLst/>
              </a:prstGeom>
              <a:solidFill>
                <a:srgbClr val="3F3F3F"/>
              </a:solidFill>
              <a:ln w="12700">
                <a:solidFill>
                  <a:srgbClr val="3F3F3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1839" name="Freeform 14"/>
              <p:cNvSpPr>
                <a:spLocks/>
              </p:cNvSpPr>
              <p:nvPr/>
            </p:nvSpPr>
            <p:spPr bwMode="auto">
              <a:xfrm>
                <a:off x="4899" y="2111"/>
                <a:ext cx="17" cy="18"/>
              </a:xfrm>
              <a:custGeom>
                <a:avLst/>
                <a:gdLst>
                  <a:gd name="T0" fmla="*/ 5 w 17"/>
                  <a:gd name="T1" fmla="*/ 0 h 18"/>
                  <a:gd name="T2" fmla="*/ 0 w 17"/>
                  <a:gd name="T3" fmla="*/ 17 h 18"/>
                  <a:gd name="T4" fmla="*/ 16 w 17"/>
                  <a:gd name="T5" fmla="*/ 17 h 18"/>
                  <a:gd name="T6" fmla="*/ 11 w 17"/>
                  <a:gd name="T7" fmla="*/ 0 h 18"/>
                  <a:gd name="T8" fmla="*/ 5 w 17"/>
                  <a:gd name="T9" fmla="*/ 0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"/>
                  <a:gd name="T16" fmla="*/ 0 h 18"/>
                  <a:gd name="T17" fmla="*/ 17 w 17"/>
                  <a:gd name="T18" fmla="*/ 18 h 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" h="18">
                    <a:moveTo>
                      <a:pt x="5" y="0"/>
                    </a:moveTo>
                    <a:lnTo>
                      <a:pt x="0" y="17"/>
                    </a:lnTo>
                    <a:lnTo>
                      <a:pt x="16" y="17"/>
                    </a:lnTo>
                    <a:lnTo>
                      <a:pt x="11" y="0"/>
                    </a:lnTo>
                    <a:lnTo>
                      <a:pt x="5" y="0"/>
                    </a:lnTo>
                  </a:path>
                </a:pathLst>
              </a:custGeom>
              <a:solidFill>
                <a:srgbClr val="3F3F3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</p:grpSp>
      <p:grpSp>
        <p:nvGrpSpPr>
          <p:cNvPr id="31756" name="Group 15"/>
          <p:cNvGrpSpPr>
            <a:grpSpLocks/>
          </p:cNvGrpSpPr>
          <p:nvPr/>
        </p:nvGrpSpPr>
        <p:grpSpPr bwMode="auto">
          <a:xfrm>
            <a:off x="7205663" y="3196868"/>
            <a:ext cx="1179512" cy="862013"/>
            <a:chOff x="4539" y="2236"/>
            <a:chExt cx="743" cy="543"/>
          </a:xfrm>
        </p:grpSpPr>
        <p:sp>
          <p:nvSpPr>
            <p:cNvPr id="31818" name="Rectangle 16"/>
            <p:cNvSpPr>
              <a:spLocks noChangeArrowheads="1"/>
            </p:cNvSpPr>
            <p:nvPr/>
          </p:nvSpPr>
          <p:spPr bwMode="auto">
            <a:xfrm>
              <a:off x="4539" y="2236"/>
              <a:ext cx="743" cy="543"/>
            </a:xfrm>
            <a:prstGeom prst="rect">
              <a:avLst/>
            </a:prstGeom>
            <a:solidFill>
              <a:srgbClr val="9F9F9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31819" name="Group 17"/>
            <p:cNvGrpSpPr>
              <a:grpSpLocks/>
            </p:cNvGrpSpPr>
            <p:nvPr/>
          </p:nvGrpSpPr>
          <p:grpSpPr bwMode="auto">
            <a:xfrm>
              <a:off x="4770" y="2322"/>
              <a:ext cx="323" cy="440"/>
              <a:chOff x="4770" y="2322"/>
              <a:chExt cx="323" cy="440"/>
            </a:xfrm>
          </p:grpSpPr>
          <p:grpSp>
            <p:nvGrpSpPr>
              <p:cNvPr id="31820" name="Group 18"/>
              <p:cNvGrpSpPr>
                <a:grpSpLocks/>
              </p:cNvGrpSpPr>
              <p:nvPr/>
            </p:nvGrpSpPr>
            <p:grpSpPr bwMode="auto">
              <a:xfrm>
                <a:off x="4770" y="2322"/>
                <a:ext cx="323" cy="94"/>
                <a:chOff x="4770" y="2322"/>
                <a:chExt cx="323" cy="94"/>
              </a:xfrm>
            </p:grpSpPr>
            <p:sp>
              <p:nvSpPr>
                <p:cNvPr id="31830" name="Freeform 19"/>
                <p:cNvSpPr>
                  <a:spLocks/>
                </p:cNvSpPr>
                <p:nvPr/>
              </p:nvSpPr>
              <p:spPr bwMode="auto">
                <a:xfrm>
                  <a:off x="4770" y="2330"/>
                  <a:ext cx="323" cy="86"/>
                </a:xfrm>
                <a:custGeom>
                  <a:avLst/>
                  <a:gdLst>
                    <a:gd name="T0" fmla="*/ 21 w 323"/>
                    <a:gd name="T1" fmla="*/ 33 h 86"/>
                    <a:gd name="T2" fmla="*/ 50 w 323"/>
                    <a:gd name="T3" fmla="*/ 69 h 86"/>
                    <a:gd name="T4" fmla="*/ 309 w 323"/>
                    <a:gd name="T5" fmla="*/ 69 h 86"/>
                    <a:gd name="T6" fmla="*/ 275 w 323"/>
                    <a:gd name="T7" fmla="*/ 27 h 86"/>
                    <a:gd name="T8" fmla="*/ 275 w 323"/>
                    <a:gd name="T9" fmla="*/ 0 h 86"/>
                    <a:gd name="T10" fmla="*/ 322 w 323"/>
                    <a:gd name="T11" fmla="*/ 58 h 86"/>
                    <a:gd name="T12" fmla="*/ 322 w 323"/>
                    <a:gd name="T13" fmla="*/ 85 h 86"/>
                    <a:gd name="T14" fmla="*/ 43 w 323"/>
                    <a:gd name="T15" fmla="*/ 85 h 86"/>
                    <a:gd name="T16" fmla="*/ 0 w 323"/>
                    <a:gd name="T17" fmla="*/ 33 h 86"/>
                    <a:gd name="T18" fmla="*/ 21 w 323"/>
                    <a:gd name="T19" fmla="*/ 33 h 8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323"/>
                    <a:gd name="T31" fmla="*/ 0 h 86"/>
                    <a:gd name="T32" fmla="*/ 323 w 323"/>
                    <a:gd name="T33" fmla="*/ 86 h 8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323" h="86">
                      <a:moveTo>
                        <a:pt x="21" y="33"/>
                      </a:moveTo>
                      <a:lnTo>
                        <a:pt x="50" y="69"/>
                      </a:lnTo>
                      <a:lnTo>
                        <a:pt x="309" y="69"/>
                      </a:lnTo>
                      <a:lnTo>
                        <a:pt x="275" y="27"/>
                      </a:lnTo>
                      <a:lnTo>
                        <a:pt x="275" y="0"/>
                      </a:lnTo>
                      <a:lnTo>
                        <a:pt x="322" y="58"/>
                      </a:lnTo>
                      <a:lnTo>
                        <a:pt x="322" y="85"/>
                      </a:lnTo>
                      <a:lnTo>
                        <a:pt x="43" y="85"/>
                      </a:lnTo>
                      <a:lnTo>
                        <a:pt x="0" y="33"/>
                      </a:lnTo>
                      <a:lnTo>
                        <a:pt x="21" y="33"/>
                      </a:lnTo>
                    </a:path>
                  </a:pathLst>
                </a:custGeom>
                <a:solidFill>
                  <a:srgbClr val="5F5F5F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1831" name="Freeform 20"/>
                <p:cNvSpPr>
                  <a:spLocks/>
                </p:cNvSpPr>
                <p:nvPr/>
              </p:nvSpPr>
              <p:spPr bwMode="auto">
                <a:xfrm>
                  <a:off x="4770" y="2322"/>
                  <a:ext cx="144" cy="38"/>
                </a:xfrm>
                <a:custGeom>
                  <a:avLst/>
                  <a:gdLst>
                    <a:gd name="T0" fmla="*/ 15 w 144"/>
                    <a:gd name="T1" fmla="*/ 12 h 38"/>
                    <a:gd name="T2" fmla="*/ 19 w 144"/>
                    <a:gd name="T3" fmla="*/ 0 h 38"/>
                    <a:gd name="T4" fmla="*/ 7 w 144"/>
                    <a:gd name="T5" fmla="*/ 0 h 38"/>
                    <a:gd name="T6" fmla="*/ 0 w 144"/>
                    <a:gd name="T7" fmla="*/ 12 h 38"/>
                    <a:gd name="T8" fmla="*/ 0 w 144"/>
                    <a:gd name="T9" fmla="*/ 37 h 38"/>
                    <a:gd name="T10" fmla="*/ 143 w 144"/>
                    <a:gd name="T11" fmla="*/ 37 h 38"/>
                    <a:gd name="T12" fmla="*/ 143 w 144"/>
                    <a:gd name="T13" fmla="*/ 12 h 38"/>
                    <a:gd name="T14" fmla="*/ 15 w 144"/>
                    <a:gd name="T15" fmla="*/ 12 h 3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44"/>
                    <a:gd name="T25" fmla="*/ 0 h 38"/>
                    <a:gd name="T26" fmla="*/ 144 w 144"/>
                    <a:gd name="T27" fmla="*/ 38 h 3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44" h="38">
                      <a:moveTo>
                        <a:pt x="15" y="12"/>
                      </a:moveTo>
                      <a:lnTo>
                        <a:pt x="19" y="0"/>
                      </a:lnTo>
                      <a:lnTo>
                        <a:pt x="7" y="0"/>
                      </a:lnTo>
                      <a:lnTo>
                        <a:pt x="0" y="12"/>
                      </a:lnTo>
                      <a:lnTo>
                        <a:pt x="0" y="37"/>
                      </a:lnTo>
                      <a:lnTo>
                        <a:pt x="143" y="37"/>
                      </a:lnTo>
                      <a:lnTo>
                        <a:pt x="143" y="12"/>
                      </a:lnTo>
                      <a:lnTo>
                        <a:pt x="15" y="12"/>
                      </a:lnTo>
                    </a:path>
                  </a:pathLst>
                </a:custGeom>
                <a:solidFill>
                  <a:srgbClr val="C0C0C0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1832" name="Freeform 21"/>
                <p:cNvSpPr>
                  <a:spLocks/>
                </p:cNvSpPr>
                <p:nvPr/>
              </p:nvSpPr>
              <p:spPr bwMode="auto">
                <a:xfrm>
                  <a:off x="4907" y="2322"/>
                  <a:ext cx="144" cy="38"/>
                </a:xfrm>
                <a:custGeom>
                  <a:avLst/>
                  <a:gdLst>
                    <a:gd name="T0" fmla="*/ 128 w 144"/>
                    <a:gd name="T1" fmla="*/ 12 h 38"/>
                    <a:gd name="T2" fmla="*/ 124 w 144"/>
                    <a:gd name="T3" fmla="*/ 0 h 38"/>
                    <a:gd name="T4" fmla="*/ 136 w 144"/>
                    <a:gd name="T5" fmla="*/ 0 h 38"/>
                    <a:gd name="T6" fmla="*/ 143 w 144"/>
                    <a:gd name="T7" fmla="*/ 12 h 38"/>
                    <a:gd name="T8" fmla="*/ 143 w 144"/>
                    <a:gd name="T9" fmla="*/ 37 h 38"/>
                    <a:gd name="T10" fmla="*/ 0 w 144"/>
                    <a:gd name="T11" fmla="*/ 37 h 38"/>
                    <a:gd name="T12" fmla="*/ 0 w 144"/>
                    <a:gd name="T13" fmla="*/ 12 h 38"/>
                    <a:gd name="T14" fmla="*/ 128 w 144"/>
                    <a:gd name="T15" fmla="*/ 12 h 3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44"/>
                    <a:gd name="T25" fmla="*/ 0 h 38"/>
                    <a:gd name="T26" fmla="*/ 144 w 144"/>
                    <a:gd name="T27" fmla="*/ 38 h 3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44" h="38">
                      <a:moveTo>
                        <a:pt x="128" y="12"/>
                      </a:moveTo>
                      <a:lnTo>
                        <a:pt x="124" y="0"/>
                      </a:lnTo>
                      <a:lnTo>
                        <a:pt x="136" y="0"/>
                      </a:lnTo>
                      <a:lnTo>
                        <a:pt x="143" y="12"/>
                      </a:lnTo>
                      <a:lnTo>
                        <a:pt x="143" y="37"/>
                      </a:lnTo>
                      <a:lnTo>
                        <a:pt x="0" y="37"/>
                      </a:lnTo>
                      <a:lnTo>
                        <a:pt x="0" y="12"/>
                      </a:lnTo>
                      <a:lnTo>
                        <a:pt x="128" y="12"/>
                      </a:lnTo>
                    </a:path>
                  </a:pathLst>
                </a:custGeom>
                <a:solidFill>
                  <a:srgbClr val="C0C0C0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1833" name="Freeform 22"/>
                <p:cNvSpPr>
                  <a:spLocks/>
                </p:cNvSpPr>
                <p:nvPr/>
              </p:nvSpPr>
              <p:spPr bwMode="auto">
                <a:xfrm>
                  <a:off x="4770" y="2322"/>
                  <a:ext cx="13" cy="8"/>
                </a:xfrm>
                <a:custGeom>
                  <a:avLst/>
                  <a:gdLst>
                    <a:gd name="T0" fmla="*/ 10 w 13"/>
                    <a:gd name="T1" fmla="*/ 7 h 8"/>
                    <a:gd name="T2" fmla="*/ 12 w 13"/>
                    <a:gd name="T3" fmla="*/ 0 h 8"/>
                    <a:gd name="T4" fmla="*/ 4 w 13"/>
                    <a:gd name="T5" fmla="*/ 0 h 8"/>
                    <a:gd name="T6" fmla="*/ 0 w 13"/>
                    <a:gd name="T7" fmla="*/ 7 h 8"/>
                    <a:gd name="T8" fmla="*/ 10 w 13"/>
                    <a:gd name="T9" fmla="*/ 7 h 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3"/>
                    <a:gd name="T16" fmla="*/ 0 h 8"/>
                    <a:gd name="T17" fmla="*/ 13 w 13"/>
                    <a:gd name="T18" fmla="*/ 8 h 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3" h="8">
                      <a:moveTo>
                        <a:pt x="10" y="7"/>
                      </a:moveTo>
                      <a:lnTo>
                        <a:pt x="12" y="0"/>
                      </a:lnTo>
                      <a:lnTo>
                        <a:pt x="4" y="0"/>
                      </a:lnTo>
                      <a:lnTo>
                        <a:pt x="0" y="7"/>
                      </a:lnTo>
                      <a:lnTo>
                        <a:pt x="10" y="7"/>
                      </a:lnTo>
                    </a:path>
                  </a:pathLst>
                </a:custGeom>
                <a:solidFill>
                  <a:srgbClr val="808080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1834" name="Freeform 23"/>
                <p:cNvSpPr>
                  <a:spLocks/>
                </p:cNvSpPr>
                <p:nvPr/>
              </p:nvSpPr>
              <p:spPr bwMode="auto">
                <a:xfrm>
                  <a:off x="5038" y="2322"/>
                  <a:ext cx="13" cy="8"/>
                </a:xfrm>
                <a:custGeom>
                  <a:avLst/>
                  <a:gdLst>
                    <a:gd name="T0" fmla="*/ 2 w 13"/>
                    <a:gd name="T1" fmla="*/ 7 h 8"/>
                    <a:gd name="T2" fmla="*/ 0 w 13"/>
                    <a:gd name="T3" fmla="*/ 0 h 8"/>
                    <a:gd name="T4" fmla="*/ 8 w 13"/>
                    <a:gd name="T5" fmla="*/ 0 h 8"/>
                    <a:gd name="T6" fmla="*/ 12 w 13"/>
                    <a:gd name="T7" fmla="*/ 7 h 8"/>
                    <a:gd name="T8" fmla="*/ 2 w 13"/>
                    <a:gd name="T9" fmla="*/ 7 h 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3"/>
                    <a:gd name="T16" fmla="*/ 0 h 8"/>
                    <a:gd name="T17" fmla="*/ 13 w 13"/>
                    <a:gd name="T18" fmla="*/ 8 h 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3" h="8">
                      <a:moveTo>
                        <a:pt x="2" y="7"/>
                      </a:moveTo>
                      <a:lnTo>
                        <a:pt x="0" y="0"/>
                      </a:lnTo>
                      <a:lnTo>
                        <a:pt x="8" y="0"/>
                      </a:lnTo>
                      <a:lnTo>
                        <a:pt x="12" y="7"/>
                      </a:lnTo>
                      <a:lnTo>
                        <a:pt x="2" y="7"/>
                      </a:lnTo>
                    </a:path>
                  </a:pathLst>
                </a:custGeom>
                <a:solidFill>
                  <a:srgbClr val="808080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31821" name="Group 24"/>
              <p:cNvGrpSpPr>
                <a:grpSpLocks/>
              </p:cNvGrpSpPr>
              <p:nvPr/>
            </p:nvGrpSpPr>
            <p:grpSpPr bwMode="auto">
              <a:xfrm>
                <a:off x="4780" y="2592"/>
                <a:ext cx="262" cy="170"/>
                <a:chOff x="4780" y="2592"/>
                <a:chExt cx="262" cy="170"/>
              </a:xfrm>
            </p:grpSpPr>
            <p:sp>
              <p:nvSpPr>
                <p:cNvPr id="31822" name="Rectangle 25"/>
                <p:cNvSpPr>
                  <a:spLocks noChangeArrowheads="1"/>
                </p:cNvSpPr>
                <p:nvPr/>
              </p:nvSpPr>
              <p:spPr bwMode="auto">
                <a:xfrm>
                  <a:off x="4780" y="2592"/>
                  <a:ext cx="262" cy="76"/>
                </a:xfrm>
                <a:prstGeom prst="rect">
                  <a:avLst/>
                </a:prstGeom>
                <a:solidFill>
                  <a:srgbClr val="808080"/>
                </a:solidFill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1823" name="Rectangle 26"/>
                <p:cNvSpPr>
                  <a:spLocks noChangeArrowheads="1"/>
                </p:cNvSpPr>
                <p:nvPr/>
              </p:nvSpPr>
              <p:spPr bwMode="auto">
                <a:xfrm>
                  <a:off x="4796" y="2603"/>
                  <a:ext cx="229" cy="55"/>
                </a:xfrm>
                <a:prstGeom prst="rect">
                  <a:avLst/>
                </a:prstGeom>
                <a:solidFill>
                  <a:srgbClr val="FFFFFF"/>
                </a:solidFill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31824" name="Group 27"/>
                <p:cNvGrpSpPr>
                  <a:grpSpLocks/>
                </p:cNvGrpSpPr>
                <p:nvPr/>
              </p:nvGrpSpPr>
              <p:grpSpPr bwMode="auto">
                <a:xfrm>
                  <a:off x="4879" y="2698"/>
                  <a:ext cx="63" cy="64"/>
                  <a:chOff x="4879" y="2698"/>
                  <a:chExt cx="63" cy="64"/>
                </a:xfrm>
              </p:grpSpPr>
              <p:sp>
                <p:nvSpPr>
                  <p:cNvPr id="31825" name="Oval 28"/>
                  <p:cNvSpPr>
                    <a:spLocks noChangeArrowheads="1"/>
                  </p:cNvSpPr>
                  <p:nvPr/>
                </p:nvSpPr>
                <p:spPr bwMode="auto">
                  <a:xfrm>
                    <a:off x="4884" y="2702"/>
                    <a:ext cx="58" cy="60"/>
                  </a:xfrm>
                  <a:prstGeom prst="ellipse">
                    <a:avLst/>
                  </a:prstGeom>
                  <a:solidFill>
                    <a:srgbClr val="3F3F3F"/>
                  </a:solidFill>
                  <a:ln w="12700">
                    <a:solidFill>
                      <a:srgbClr val="3F3F3F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grpSp>
                <p:nvGrpSpPr>
                  <p:cNvPr id="31826" name="Group 29"/>
                  <p:cNvGrpSpPr>
                    <a:grpSpLocks/>
                  </p:cNvGrpSpPr>
                  <p:nvPr/>
                </p:nvGrpSpPr>
                <p:grpSpPr bwMode="auto">
                  <a:xfrm>
                    <a:off x="4879" y="2698"/>
                    <a:ext cx="58" cy="60"/>
                    <a:chOff x="4879" y="2698"/>
                    <a:chExt cx="58" cy="60"/>
                  </a:xfrm>
                </p:grpSpPr>
                <p:sp>
                  <p:nvSpPr>
                    <p:cNvPr id="31827" name="Oval 3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879" y="2698"/>
                      <a:ext cx="58" cy="60"/>
                    </a:xfrm>
                    <a:prstGeom prst="ellipse">
                      <a:avLst/>
                    </a:prstGeom>
                    <a:solidFill>
                      <a:srgbClr val="C0C0C0"/>
                    </a:solidFill>
                    <a:ln w="12700">
                      <a:solidFill>
                        <a:srgbClr val="808080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1828" name="Oval 3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04" y="2712"/>
                      <a:ext cx="7" cy="7"/>
                    </a:xfrm>
                    <a:prstGeom prst="ellipse">
                      <a:avLst/>
                    </a:prstGeom>
                    <a:solidFill>
                      <a:srgbClr val="3F3F3F"/>
                    </a:solidFill>
                    <a:ln w="12700">
                      <a:solidFill>
                        <a:srgbClr val="3F3F3F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1829" name="Freeform 32"/>
                    <p:cNvSpPr>
                      <a:spLocks/>
                    </p:cNvSpPr>
                    <p:nvPr/>
                  </p:nvSpPr>
                  <p:spPr bwMode="auto">
                    <a:xfrm>
                      <a:off x="4899" y="2728"/>
                      <a:ext cx="17" cy="18"/>
                    </a:xfrm>
                    <a:custGeom>
                      <a:avLst/>
                      <a:gdLst>
                        <a:gd name="T0" fmla="*/ 5 w 17"/>
                        <a:gd name="T1" fmla="*/ 0 h 18"/>
                        <a:gd name="T2" fmla="*/ 0 w 17"/>
                        <a:gd name="T3" fmla="*/ 17 h 18"/>
                        <a:gd name="T4" fmla="*/ 16 w 17"/>
                        <a:gd name="T5" fmla="*/ 17 h 18"/>
                        <a:gd name="T6" fmla="*/ 11 w 17"/>
                        <a:gd name="T7" fmla="*/ 0 h 18"/>
                        <a:gd name="T8" fmla="*/ 5 w 17"/>
                        <a:gd name="T9" fmla="*/ 0 h 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7"/>
                        <a:gd name="T16" fmla="*/ 0 h 18"/>
                        <a:gd name="T17" fmla="*/ 17 w 17"/>
                        <a:gd name="T18" fmla="*/ 18 h 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7" h="18">
                          <a:moveTo>
                            <a:pt x="5" y="0"/>
                          </a:moveTo>
                          <a:lnTo>
                            <a:pt x="0" y="17"/>
                          </a:lnTo>
                          <a:lnTo>
                            <a:pt x="16" y="17"/>
                          </a:lnTo>
                          <a:lnTo>
                            <a:pt x="11" y="0"/>
                          </a:lnTo>
                          <a:lnTo>
                            <a:pt x="5" y="0"/>
                          </a:lnTo>
                        </a:path>
                      </a:pathLst>
                    </a:custGeom>
                    <a:solidFill>
                      <a:srgbClr val="3F3F3F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</p:grpSp>
          </p:grpSp>
        </p:grpSp>
      </p:grpSp>
      <p:grpSp>
        <p:nvGrpSpPr>
          <p:cNvPr id="31757" name="Group 33"/>
          <p:cNvGrpSpPr>
            <a:grpSpLocks/>
          </p:cNvGrpSpPr>
          <p:nvPr/>
        </p:nvGrpSpPr>
        <p:grpSpPr bwMode="auto">
          <a:xfrm>
            <a:off x="7205663" y="4166831"/>
            <a:ext cx="1179512" cy="865187"/>
            <a:chOff x="4539" y="2847"/>
            <a:chExt cx="743" cy="545"/>
          </a:xfrm>
        </p:grpSpPr>
        <p:sp>
          <p:nvSpPr>
            <p:cNvPr id="31801" name="Rectangle 34"/>
            <p:cNvSpPr>
              <a:spLocks noChangeArrowheads="1"/>
            </p:cNvSpPr>
            <p:nvPr/>
          </p:nvSpPr>
          <p:spPr bwMode="auto">
            <a:xfrm>
              <a:off x="4539" y="2847"/>
              <a:ext cx="743" cy="545"/>
            </a:xfrm>
            <a:prstGeom prst="rect">
              <a:avLst/>
            </a:prstGeom>
            <a:solidFill>
              <a:srgbClr val="9F9F9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31802" name="Group 35"/>
            <p:cNvGrpSpPr>
              <a:grpSpLocks/>
            </p:cNvGrpSpPr>
            <p:nvPr/>
          </p:nvGrpSpPr>
          <p:grpSpPr bwMode="auto">
            <a:xfrm>
              <a:off x="4770" y="2933"/>
              <a:ext cx="323" cy="442"/>
              <a:chOff x="4770" y="2933"/>
              <a:chExt cx="323" cy="442"/>
            </a:xfrm>
          </p:grpSpPr>
          <p:grpSp>
            <p:nvGrpSpPr>
              <p:cNvPr id="31803" name="Group 36"/>
              <p:cNvGrpSpPr>
                <a:grpSpLocks/>
              </p:cNvGrpSpPr>
              <p:nvPr/>
            </p:nvGrpSpPr>
            <p:grpSpPr bwMode="auto">
              <a:xfrm>
                <a:off x="4770" y="2933"/>
                <a:ext cx="323" cy="95"/>
                <a:chOff x="4770" y="2933"/>
                <a:chExt cx="323" cy="95"/>
              </a:xfrm>
            </p:grpSpPr>
            <p:sp>
              <p:nvSpPr>
                <p:cNvPr id="31813" name="Freeform 37"/>
                <p:cNvSpPr>
                  <a:spLocks/>
                </p:cNvSpPr>
                <p:nvPr/>
              </p:nvSpPr>
              <p:spPr bwMode="auto">
                <a:xfrm>
                  <a:off x="4770" y="2941"/>
                  <a:ext cx="323" cy="87"/>
                </a:xfrm>
                <a:custGeom>
                  <a:avLst/>
                  <a:gdLst>
                    <a:gd name="T0" fmla="*/ 21 w 323"/>
                    <a:gd name="T1" fmla="*/ 33 h 87"/>
                    <a:gd name="T2" fmla="*/ 50 w 323"/>
                    <a:gd name="T3" fmla="*/ 70 h 87"/>
                    <a:gd name="T4" fmla="*/ 309 w 323"/>
                    <a:gd name="T5" fmla="*/ 70 h 87"/>
                    <a:gd name="T6" fmla="*/ 275 w 323"/>
                    <a:gd name="T7" fmla="*/ 27 h 87"/>
                    <a:gd name="T8" fmla="*/ 275 w 323"/>
                    <a:gd name="T9" fmla="*/ 0 h 87"/>
                    <a:gd name="T10" fmla="*/ 322 w 323"/>
                    <a:gd name="T11" fmla="*/ 59 h 87"/>
                    <a:gd name="T12" fmla="*/ 322 w 323"/>
                    <a:gd name="T13" fmla="*/ 86 h 87"/>
                    <a:gd name="T14" fmla="*/ 43 w 323"/>
                    <a:gd name="T15" fmla="*/ 86 h 87"/>
                    <a:gd name="T16" fmla="*/ 0 w 323"/>
                    <a:gd name="T17" fmla="*/ 33 h 87"/>
                    <a:gd name="T18" fmla="*/ 21 w 323"/>
                    <a:gd name="T19" fmla="*/ 33 h 87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323"/>
                    <a:gd name="T31" fmla="*/ 0 h 87"/>
                    <a:gd name="T32" fmla="*/ 323 w 323"/>
                    <a:gd name="T33" fmla="*/ 87 h 87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323" h="87">
                      <a:moveTo>
                        <a:pt x="21" y="33"/>
                      </a:moveTo>
                      <a:lnTo>
                        <a:pt x="50" y="70"/>
                      </a:lnTo>
                      <a:lnTo>
                        <a:pt x="309" y="70"/>
                      </a:lnTo>
                      <a:lnTo>
                        <a:pt x="275" y="27"/>
                      </a:lnTo>
                      <a:lnTo>
                        <a:pt x="275" y="0"/>
                      </a:lnTo>
                      <a:lnTo>
                        <a:pt x="322" y="59"/>
                      </a:lnTo>
                      <a:lnTo>
                        <a:pt x="322" y="86"/>
                      </a:lnTo>
                      <a:lnTo>
                        <a:pt x="43" y="86"/>
                      </a:lnTo>
                      <a:lnTo>
                        <a:pt x="0" y="33"/>
                      </a:lnTo>
                      <a:lnTo>
                        <a:pt x="21" y="33"/>
                      </a:lnTo>
                    </a:path>
                  </a:pathLst>
                </a:custGeom>
                <a:solidFill>
                  <a:srgbClr val="5F5F5F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1814" name="Freeform 38"/>
                <p:cNvSpPr>
                  <a:spLocks/>
                </p:cNvSpPr>
                <p:nvPr/>
              </p:nvSpPr>
              <p:spPr bwMode="auto">
                <a:xfrm>
                  <a:off x="4770" y="2933"/>
                  <a:ext cx="144" cy="38"/>
                </a:xfrm>
                <a:custGeom>
                  <a:avLst/>
                  <a:gdLst>
                    <a:gd name="T0" fmla="*/ 15 w 144"/>
                    <a:gd name="T1" fmla="*/ 12 h 38"/>
                    <a:gd name="T2" fmla="*/ 19 w 144"/>
                    <a:gd name="T3" fmla="*/ 0 h 38"/>
                    <a:gd name="T4" fmla="*/ 7 w 144"/>
                    <a:gd name="T5" fmla="*/ 0 h 38"/>
                    <a:gd name="T6" fmla="*/ 0 w 144"/>
                    <a:gd name="T7" fmla="*/ 12 h 38"/>
                    <a:gd name="T8" fmla="*/ 0 w 144"/>
                    <a:gd name="T9" fmla="*/ 37 h 38"/>
                    <a:gd name="T10" fmla="*/ 143 w 144"/>
                    <a:gd name="T11" fmla="*/ 37 h 38"/>
                    <a:gd name="T12" fmla="*/ 143 w 144"/>
                    <a:gd name="T13" fmla="*/ 12 h 38"/>
                    <a:gd name="T14" fmla="*/ 15 w 144"/>
                    <a:gd name="T15" fmla="*/ 12 h 3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44"/>
                    <a:gd name="T25" fmla="*/ 0 h 38"/>
                    <a:gd name="T26" fmla="*/ 144 w 144"/>
                    <a:gd name="T27" fmla="*/ 38 h 3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44" h="38">
                      <a:moveTo>
                        <a:pt x="15" y="12"/>
                      </a:moveTo>
                      <a:lnTo>
                        <a:pt x="19" y="0"/>
                      </a:lnTo>
                      <a:lnTo>
                        <a:pt x="7" y="0"/>
                      </a:lnTo>
                      <a:lnTo>
                        <a:pt x="0" y="12"/>
                      </a:lnTo>
                      <a:lnTo>
                        <a:pt x="0" y="37"/>
                      </a:lnTo>
                      <a:lnTo>
                        <a:pt x="143" y="37"/>
                      </a:lnTo>
                      <a:lnTo>
                        <a:pt x="143" y="12"/>
                      </a:lnTo>
                      <a:lnTo>
                        <a:pt x="15" y="12"/>
                      </a:lnTo>
                    </a:path>
                  </a:pathLst>
                </a:custGeom>
                <a:solidFill>
                  <a:srgbClr val="C0C0C0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1815" name="Freeform 39"/>
                <p:cNvSpPr>
                  <a:spLocks/>
                </p:cNvSpPr>
                <p:nvPr/>
              </p:nvSpPr>
              <p:spPr bwMode="auto">
                <a:xfrm>
                  <a:off x="4907" y="2933"/>
                  <a:ext cx="144" cy="38"/>
                </a:xfrm>
                <a:custGeom>
                  <a:avLst/>
                  <a:gdLst>
                    <a:gd name="T0" fmla="*/ 128 w 144"/>
                    <a:gd name="T1" fmla="*/ 12 h 38"/>
                    <a:gd name="T2" fmla="*/ 124 w 144"/>
                    <a:gd name="T3" fmla="*/ 0 h 38"/>
                    <a:gd name="T4" fmla="*/ 136 w 144"/>
                    <a:gd name="T5" fmla="*/ 0 h 38"/>
                    <a:gd name="T6" fmla="*/ 143 w 144"/>
                    <a:gd name="T7" fmla="*/ 12 h 38"/>
                    <a:gd name="T8" fmla="*/ 143 w 144"/>
                    <a:gd name="T9" fmla="*/ 37 h 38"/>
                    <a:gd name="T10" fmla="*/ 0 w 144"/>
                    <a:gd name="T11" fmla="*/ 37 h 38"/>
                    <a:gd name="T12" fmla="*/ 0 w 144"/>
                    <a:gd name="T13" fmla="*/ 12 h 38"/>
                    <a:gd name="T14" fmla="*/ 128 w 144"/>
                    <a:gd name="T15" fmla="*/ 12 h 3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44"/>
                    <a:gd name="T25" fmla="*/ 0 h 38"/>
                    <a:gd name="T26" fmla="*/ 144 w 144"/>
                    <a:gd name="T27" fmla="*/ 38 h 3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44" h="38">
                      <a:moveTo>
                        <a:pt x="128" y="12"/>
                      </a:moveTo>
                      <a:lnTo>
                        <a:pt x="124" y="0"/>
                      </a:lnTo>
                      <a:lnTo>
                        <a:pt x="136" y="0"/>
                      </a:lnTo>
                      <a:lnTo>
                        <a:pt x="143" y="12"/>
                      </a:lnTo>
                      <a:lnTo>
                        <a:pt x="143" y="37"/>
                      </a:lnTo>
                      <a:lnTo>
                        <a:pt x="0" y="37"/>
                      </a:lnTo>
                      <a:lnTo>
                        <a:pt x="0" y="12"/>
                      </a:lnTo>
                      <a:lnTo>
                        <a:pt x="128" y="12"/>
                      </a:lnTo>
                    </a:path>
                  </a:pathLst>
                </a:custGeom>
                <a:solidFill>
                  <a:srgbClr val="C0C0C0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1816" name="Freeform 40"/>
                <p:cNvSpPr>
                  <a:spLocks/>
                </p:cNvSpPr>
                <p:nvPr/>
              </p:nvSpPr>
              <p:spPr bwMode="auto">
                <a:xfrm>
                  <a:off x="4770" y="2933"/>
                  <a:ext cx="13" cy="8"/>
                </a:xfrm>
                <a:custGeom>
                  <a:avLst/>
                  <a:gdLst>
                    <a:gd name="T0" fmla="*/ 10 w 13"/>
                    <a:gd name="T1" fmla="*/ 7 h 8"/>
                    <a:gd name="T2" fmla="*/ 12 w 13"/>
                    <a:gd name="T3" fmla="*/ 0 h 8"/>
                    <a:gd name="T4" fmla="*/ 4 w 13"/>
                    <a:gd name="T5" fmla="*/ 0 h 8"/>
                    <a:gd name="T6" fmla="*/ 0 w 13"/>
                    <a:gd name="T7" fmla="*/ 7 h 8"/>
                    <a:gd name="T8" fmla="*/ 10 w 13"/>
                    <a:gd name="T9" fmla="*/ 7 h 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3"/>
                    <a:gd name="T16" fmla="*/ 0 h 8"/>
                    <a:gd name="T17" fmla="*/ 13 w 13"/>
                    <a:gd name="T18" fmla="*/ 8 h 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3" h="8">
                      <a:moveTo>
                        <a:pt x="10" y="7"/>
                      </a:moveTo>
                      <a:lnTo>
                        <a:pt x="12" y="0"/>
                      </a:lnTo>
                      <a:lnTo>
                        <a:pt x="4" y="0"/>
                      </a:lnTo>
                      <a:lnTo>
                        <a:pt x="0" y="7"/>
                      </a:lnTo>
                      <a:lnTo>
                        <a:pt x="10" y="7"/>
                      </a:lnTo>
                    </a:path>
                  </a:pathLst>
                </a:custGeom>
                <a:solidFill>
                  <a:srgbClr val="808080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1817" name="Freeform 41"/>
                <p:cNvSpPr>
                  <a:spLocks/>
                </p:cNvSpPr>
                <p:nvPr/>
              </p:nvSpPr>
              <p:spPr bwMode="auto">
                <a:xfrm>
                  <a:off x="5038" y="2933"/>
                  <a:ext cx="13" cy="8"/>
                </a:xfrm>
                <a:custGeom>
                  <a:avLst/>
                  <a:gdLst>
                    <a:gd name="T0" fmla="*/ 2 w 13"/>
                    <a:gd name="T1" fmla="*/ 7 h 8"/>
                    <a:gd name="T2" fmla="*/ 0 w 13"/>
                    <a:gd name="T3" fmla="*/ 0 h 8"/>
                    <a:gd name="T4" fmla="*/ 8 w 13"/>
                    <a:gd name="T5" fmla="*/ 0 h 8"/>
                    <a:gd name="T6" fmla="*/ 12 w 13"/>
                    <a:gd name="T7" fmla="*/ 7 h 8"/>
                    <a:gd name="T8" fmla="*/ 2 w 13"/>
                    <a:gd name="T9" fmla="*/ 7 h 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3"/>
                    <a:gd name="T16" fmla="*/ 0 h 8"/>
                    <a:gd name="T17" fmla="*/ 13 w 13"/>
                    <a:gd name="T18" fmla="*/ 8 h 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3" h="8">
                      <a:moveTo>
                        <a:pt x="2" y="7"/>
                      </a:moveTo>
                      <a:lnTo>
                        <a:pt x="0" y="0"/>
                      </a:lnTo>
                      <a:lnTo>
                        <a:pt x="8" y="0"/>
                      </a:lnTo>
                      <a:lnTo>
                        <a:pt x="12" y="7"/>
                      </a:lnTo>
                      <a:lnTo>
                        <a:pt x="2" y="7"/>
                      </a:lnTo>
                    </a:path>
                  </a:pathLst>
                </a:custGeom>
                <a:solidFill>
                  <a:srgbClr val="808080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31804" name="Group 42"/>
              <p:cNvGrpSpPr>
                <a:grpSpLocks/>
              </p:cNvGrpSpPr>
              <p:nvPr/>
            </p:nvGrpSpPr>
            <p:grpSpPr bwMode="auto">
              <a:xfrm>
                <a:off x="4780" y="3205"/>
                <a:ext cx="262" cy="170"/>
                <a:chOff x="4780" y="3205"/>
                <a:chExt cx="262" cy="170"/>
              </a:xfrm>
            </p:grpSpPr>
            <p:sp>
              <p:nvSpPr>
                <p:cNvPr id="31805" name="Rectangle 43"/>
                <p:cNvSpPr>
                  <a:spLocks noChangeArrowheads="1"/>
                </p:cNvSpPr>
                <p:nvPr/>
              </p:nvSpPr>
              <p:spPr bwMode="auto">
                <a:xfrm>
                  <a:off x="4780" y="3205"/>
                  <a:ext cx="262" cy="76"/>
                </a:xfrm>
                <a:prstGeom prst="rect">
                  <a:avLst/>
                </a:prstGeom>
                <a:solidFill>
                  <a:srgbClr val="808080"/>
                </a:solidFill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1806" name="Rectangle 44"/>
                <p:cNvSpPr>
                  <a:spLocks noChangeArrowheads="1"/>
                </p:cNvSpPr>
                <p:nvPr/>
              </p:nvSpPr>
              <p:spPr bwMode="auto">
                <a:xfrm>
                  <a:off x="4796" y="3216"/>
                  <a:ext cx="229" cy="55"/>
                </a:xfrm>
                <a:prstGeom prst="rect">
                  <a:avLst/>
                </a:prstGeom>
                <a:solidFill>
                  <a:srgbClr val="FFFFFF"/>
                </a:solidFill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31807" name="Group 45"/>
                <p:cNvGrpSpPr>
                  <a:grpSpLocks/>
                </p:cNvGrpSpPr>
                <p:nvPr/>
              </p:nvGrpSpPr>
              <p:grpSpPr bwMode="auto">
                <a:xfrm>
                  <a:off x="4879" y="3311"/>
                  <a:ext cx="63" cy="64"/>
                  <a:chOff x="4879" y="3311"/>
                  <a:chExt cx="63" cy="64"/>
                </a:xfrm>
              </p:grpSpPr>
              <p:sp>
                <p:nvSpPr>
                  <p:cNvPr id="31808" name="Oval 46"/>
                  <p:cNvSpPr>
                    <a:spLocks noChangeArrowheads="1"/>
                  </p:cNvSpPr>
                  <p:nvPr/>
                </p:nvSpPr>
                <p:spPr bwMode="auto">
                  <a:xfrm>
                    <a:off x="4884" y="3315"/>
                    <a:ext cx="58" cy="60"/>
                  </a:xfrm>
                  <a:prstGeom prst="ellipse">
                    <a:avLst/>
                  </a:prstGeom>
                  <a:solidFill>
                    <a:srgbClr val="3F3F3F"/>
                  </a:solidFill>
                  <a:ln w="12700">
                    <a:solidFill>
                      <a:srgbClr val="3F3F3F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grpSp>
                <p:nvGrpSpPr>
                  <p:cNvPr id="31809" name="Group 47"/>
                  <p:cNvGrpSpPr>
                    <a:grpSpLocks/>
                  </p:cNvGrpSpPr>
                  <p:nvPr/>
                </p:nvGrpSpPr>
                <p:grpSpPr bwMode="auto">
                  <a:xfrm>
                    <a:off x="4879" y="3311"/>
                    <a:ext cx="58" cy="60"/>
                    <a:chOff x="4879" y="3311"/>
                    <a:chExt cx="58" cy="60"/>
                  </a:xfrm>
                </p:grpSpPr>
                <p:sp>
                  <p:nvSpPr>
                    <p:cNvPr id="31810" name="Oval 4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879" y="3311"/>
                      <a:ext cx="58" cy="60"/>
                    </a:xfrm>
                    <a:prstGeom prst="ellipse">
                      <a:avLst/>
                    </a:prstGeom>
                    <a:solidFill>
                      <a:srgbClr val="C0C0C0"/>
                    </a:solidFill>
                    <a:ln w="12700">
                      <a:solidFill>
                        <a:srgbClr val="808080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1811" name="Oval 4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04" y="3325"/>
                      <a:ext cx="7" cy="7"/>
                    </a:xfrm>
                    <a:prstGeom prst="ellipse">
                      <a:avLst/>
                    </a:prstGeom>
                    <a:solidFill>
                      <a:srgbClr val="3F3F3F"/>
                    </a:solidFill>
                    <a:ln w="12700">
                      <a:solidFill>
                        <a:srgbClr val="3F3F3F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1812" name="Freeform 50"/>
                    <p:cNvSpPr>
                      <a:spLocks/>
                    </p:cNvSpPr>
                    <p:nvPr/>
                  </p:nvSpPr>
                  <p:spPr bwMode="auto">
                    <a:xfrm>
                      <a:off x="4899" y="3341"/>
                      <a:ext cx="17" cy="18"/>
                    </a:xfrm>
                    <a:custGeom>
                      <a:avLst/>
                      <a:gdLst>
                        <a:gd name="T0" fmla="*/ 5 w 17"/>
                        <a:gd name="T1" fmla="*/ 0 h 18"/>
                        <a:gd name="T2" fmla="*/ 0 w 17"/>
                        <a:gd name="T3" fmla="*/ 17 h 18"/>
                        <a:gd name="T4" fmla="*/ 16 w 17"/>
                        <a:gd name="T5" fmla="*/ 17 h 18"/>
                        <a:gd name="T6" fmla="*/ 11 w 17"/>
                        <a:gd name="T7" fmla="*/ 0 h 18"/>
                        <a:gd name="T8" fmla="*/ 5 w 17"/>
                        <a:gd name="T9" fmla="*/ 0 h 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7"/>
                        <a:gd name="T16" fmla="*/ 0 h 18"/>
                        <a:gd name="T17" fmla="*/ 17 w 17"/>
                        <a:gd name="T18" fmla="*/ 18 h 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7" h="18">
                          <a:moveTo>
                            <a:pt x="5" y="0"/>
                          </a:moveTo>
                          <a:lnTo>
                            <a:pt x="0" y="17"/>
                          </a:lnTo>
                          <a:lnTo>
                            <a:pt x="16" y="17"/>
                          </a:lnTo>
                          <a:lnTo>
                            <a:pt x="11" y="0"/>
                          </a:lnTo>
                          <a:lnTo>
                            <a:pt x="5" y="0"/>
                          </a:lnTo>
                        </a:path>
                      </a:pathLst>
                    </a:custGeom>
                    <a:solidFill>
                      <a:srgbClr val="3F3F3F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</p:grpSp>
          </p:grpSp>
        </p:grpSp>
      </p:grpSp>
      <p:sp>
        <p:nvSpPr>
          <p:cNvPr id="31758" name="Rectangle 51"/>
          <p:cNvSpPr>
            <a:spLocks noChangeArrowheads="1"/>
          </p:cNvSpPr>
          <p:nvPr/>
        </p:nvSpPr>
        <p:spPr bwMode="auto">
          <a:xfrm>
            <a:off x="7310438" y="2672993"/>
            <a:ext cx="941387" cy="211138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none" lIns="90488" tIns="44450" rIns="90488" bIns="44450" anchor="ctr"/>
          <a:lstStyle/>
          <a:p>
            <a:pPr algn="ctr"/>
            <a:r>
              <a:rPr lang="en-US" sz="1400" dirty="0">
                <a:latin typeface="+mj-lt"/>
              </a:rPr>
              <a:t>Expense</a:t>
            </a:r>
          </a:p>
        </p:txBody>
      </p:sp>
      <p:sp>
        <p:nvSpPr>
          <p:cNvPr id="31759" name="Rectangle 52"/>
          <p:cNvSpPr>
            <a:spLocks noChangeArrowheads="1"/>
          </p:cNvSpPr>
          <p:nvPr/>
        </p:nvSpPr>
        <p:spPr bwMode="auto">
          <a:xfrm>
            <a:off x="7337425" y="3676293"/>
            <a:ext cx="941388" cy="211138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none" lIns="90488" tIns="44450" rIns="90488" bIns="44450" anchor="ctr"/>
          <a:lstStyle/>
          <a:p>
            <a:pPr algn="ctr"/>
            <a:r>
              <a:rPr lang="en-US" sz="1400">
                <a:latin typeface="+mj-lt"/>
              </a:rPr>
              <a:t>Items</a:t>
            </a:r>
          </a:p>
        </p:txBody>
      </p:sp>
      <p:sp>
        <p:nvSpPr>
          <p:cNvPr id="31760" name="Rectangle 53"/>
          <p:cNvSpPr>
            <a:spLocks noChangeArrowheads="1"/>
          </p:cNvSpPr>
          <p:nvPr/>
        </p:nvSpPr>
        <p:spPr bwMode="auto">
          <a:xfrm>
            <a:off x="7351713" y="4676418"/>
            <a:ext cx="941387" cy="211138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none" lIns="90488" tIns="44450" rIns="90488" bIns="44450" anchor="ctr"/>
          <a:lstStyle/>
          <a:p>
            <a:pPr algn="ctr"/>
            <a:r>
              <a:rPr lang="en-US" sz="1400">
                <a:latin typeface="+mj-lt"/>
              </a:rPr>
              <a:t>Labor</a:t>
            </a:r>
          </a:p>
        </p:txBody>
      </p:sp>
      <p:sp>
        <p:nvSpPr>
          <p:cNvPr id="56" name="Freeform 54"/>
          <p:cNvSpPr>
            <a:spLocks/>
          </p:cNvSpPr>
          <p:nvPr/>
        </p:nvSpPr>
        <p:spPr bwMode="auto">
          <a:xfrm>
            <a:off x="4083050" y="906106"/>
            <a:ext cx="1036638" cy="633412"/>
          </a:xfrm>
          <a:custGeom>
            <a:avLst/>
            <a:gdLst/>
            <a:ahLst/>
            <a:cxnLst>
              <a:cxn ang="0">
                <a:pos x="0" y="398"/>
              </a:cxn>
              <a:cxn ang="0">
                <a:pos x="652" y="76"/>
              </a:cxn>
              <a:cxn ang="0">
                <a:pos x="618" y="76"/>
              </a:cxn>
              <a:cxn ang="0">
                <a:pos x="585" y="76"/>
              </a:cxn>
              <a:cxn ang="0">
                <a:pos x="551" y="76"/>
              </a:cxn>
              <a:cxn ang="0">
                <a:pos x="517" y="76"/>
              </a:cxn>
              <a:cxn ang="0">
                <a:pos x="484" y="76"/>
              </a:cxn>
              <a:cxn ang="0">
                <a:pos x="450" y="76"/>
              </a:cxn>
              <a:cxn ang="0">
                <a:pos x="416" y="76"/>
              </a:cxn>
              <a:cxn ang="0">
                <a:pos x="383" y="76"/>
              </a:cxn>
              <a:cxn ang="0">
                <a:pos x="376" y="68"/>
              </a:cxn>
              <a:cxn ang="0">
                <a:pos x="371" y="58"/>
              </a:cxn>
              <a:cxn ang="0">
                <a:pos x="367" y="47"/>
              </a:cxn>
              <a:cxn ang="0">
                <a:pos x="363" y="34"/>
              </a:cxn>
              <a:cxn ang="0">
                <a:pos x="359" y="23"/>
              </a:cxn>
              <a:cxn ang="0">
                <a:pos x="353" y="13"/>
              </a:cxn>
              <a:cxn ang="0">
                <a:pos x="347" y="5"/>
              </a:cxn>
              <a:cxn ang="0">
                <a:pos x="339" y="0"/>
              </a:cxn>
              <a:cxn ang="0">
                <a:pos x="312" y="0"/>
              </a:cxn>
              <a:cxn ang="0">
                <a:pos x="285" y="0"/>
              </a:cxn>
              <a:cxn ang="0">
                <a:pos x="257" y="0"/>
              </a:cxn>
              <a:cxn ang="0">
                <a:pos x="228" y="0"/>
              </a:cxn>
              <a:cxn ang="0">
                <a:pos x="200" y="1"/>
              </a:cxn>
              <a:cxn ang="0">
                <a:pos x="171" y="1"/>
              </a:cxn>
              <a:cxn ang="0">
                <a:pos x="145" y="1"/>
              </a:cxn>
              <a:cxn ang="0">
                <a:pos x="118" y="1"/>
              </a:cxn>
              <a:cxn ang="0">
                <a:pos x="109" y="6"/>
              </a:cxn>
              <a:cxn ang="0">
                <a:pos x="101" y="13"/>
              </a:cxn>
              <a:cxn ang="0">
                <a:pos x="94" y="23"/>
              </a:cxn>
              <a:cxn ang="0">
                <a:pos x="89" y="34"/>
              </a:cxn>
              <a:cxn ang="0">
                <a:pos x="83" y="47"/>
              </a:cxn>
              <a:cxn ang="0">
                <a:pos x="78" y="58"/>
              </a:cxn>
              <a:cxn ang="0">
                <a:pos x="73" y="68"/>
              </a:cxn>
              <a:cxn ang="0">
                <a:pos x="68" y="77"/>
              </a:cxn>
            </a:cxnLst>
            <a:rect l="0" t="0" r="r" b="b"/>
            <a:pathLst>
              <a:path w="653" h="399">
                <a:moveTo>
                  <a:pt x="0" y="77"/>
                </a:moveTo>
                <a:lnTo>
                  <a:pt x="0" y="398"/>
                </a:lnTo>
                <a:lnTo>
                  <a:pt x="652" y="397"/>
                </a:lnTo>
                <a:lnTo>
                  <a:pt x="652" y="76"/>
                </a:lnTo>
                <a:lnTo>
                  <a:pt x="635" y="76"/>
                </a:lnTo>
                <a:lnTo>
                  <a:pt x="618" y="76"/>
                </a:lnTo>
                <a:lnTo>
                  <a:pt x="601" y="76"/>
                </a:lnTo>
                <a:lnTo>
                  <a:pt x="585" y="76"/>
                </a:lnTo>
                <a:lnTo>
                  <a:pt x="567" y="76"/>
                </a:lnTo>
                <a:lnTo>
                  <a:pt x="551" y="76"/>
                </a:lnTo>
                <a:lnTo>
                  <a:pt x="533" y="76"/>
                </a:lnTo>
                <a:lnTo>
                  <a:pt x="517" y="76"/>
                </a:lnTo>
                <a:lnTo>
                  <a:pt x="500" y="76"/>
                </a:lnTo>
                <a:lnTo>
                  <a:pt x="484" y="76"/>
                </a:lnTo>
                <a:lnTo>
                  <a:pt x="466" y="76"/>
                </a:lnTo>
                <a:lnTo>
                  <a:pt x="450" y="76"/>
                </a:lnTo>
                <a:lnTo>
                  <a:pt x="432" y="76"/>
                </a:lnTo>
                <a:lnTo>
                  <a:pt x="416" y="76"/>
                </a:lnTo>
                <a:lnTo>
                  <a:pt x="399" y="76"/>
                </a:lnTo>
                <a:lnTo>
                  <a:pt x="383" y="76"/>
                </a:lnTo>
                <a:lnTo>
                  <a:pt x="379" y="73"/>
                </a:lnTo>
                <a:lnTo>
                  <a:pt x="376" y="68"/>
                </a:lnTo>
                <a:lnTo>
                  <a:pt x="374" y="63"/>
                </a:lnTo>
                <a:lnTo>
                  <a:pt x="371" y="58"/>
                </a:lnTo>
                <a:lnTo>
                  <a:pt x="369" y="53"/>
                </a:lnTo>
                <a:lnTo>
                  <a:pt x="367" y="47"/>
                </a:lnTo>
                <a:lnTo>
                  <a:pt x="365" y="41"/>
                </a:lnTo>
                <a:lnTo>
                  <a:pt x="363" y="34"/>
                </a:lnTo>
                <a:lnTo>
                  <a:pt x="360" y="29"/>
                </a:lnTo>
                <a:lnTo>
                  <a:pt x="359" y="23"/>
                </a:lnTo>
                <a:lnTo>
                  <a:pt x="356" y="18"/>
                </a:lnTo>
                <a:lnTo>
                  <a:pt x="353" y="13"/>
                </a:lnTo>
                <a:lnTo>
                  <a:pt x="350" y="9"/>
                </a:lnTo>
                <a:lnTo>
                  <a:pt x="347" y="5"/>
                </a:lnTo>
                <a:lnTo>
                  <a:pt x="343" y="2"/>
                </a:lnTo>
                <a:lnTo>
                  <a:pt x="339" y="0"/>
                </a:lnTo>
                <a:lnTo>
                  <a:pt x="326" y="0"/>
                </a:lnTo>
                <a:lnTo>
                  <a:pt x="312" y="0"/>
                </a:lnTo>
                <a:lnTo>
                  <a:pt x="299" y="0"/>
                </a:lnTo>
                <a:lnTo>
                  <a:pt x="285" y="0"/>
                </a:lnTo>
                <a:lnTo>
                  <a:pt x="271" y="0"/>
                </a:lnTo>
                <a:lnTo>
                  <a:pt x="257" y="0"/>
                </a:lnTo>
                <a:lnTo>
                  <a:pt x="243" y="0"/>
                </a:lnTo>
                <a:lnTo>
                  <a:pt x="228" y="0"/>
                </a:lnTo>
                <a:lnTo>
                  <a:pt x="214" y="1"/>
                </a:lnTo>
                <a:lnTo>
                  <a:pt x="200" y="1"/>
                </a:lnTo>
                <a:lnTo>
                  <a:pt x="186" y="1"/>
                </a:lnTo>
                <a:lnTo>
                  <a:pt x="171" y="1"/>
                </a:lnTo>
                <a:lnTo>
                  <a:pt x="158" y="1"/>
                </a:lnTo>
                <a:lnTo>
                  <a:pt x="145" y="1"/>
                </a:lnTo>
                <a:lnTo>
                  <a:pt x="131" y="1"/>
                </a:lnTo>
                <a:lnTo>
                  <a:pt x="118" y="1"/>
                </a:lnTo>
                <a:lnTo>
                  <a:pt x="114" y="3"/>
                </a:lnTo>
                <a:lnTo>
                  <a:pt x="109" y="6"/>
                </a:lnTo>
                <a:lnTo>
                  <a:pt x="105" y="9"/>
                </a:lnTo>
                <a:lnTo>
                  <a:pt x="101" y="13"/>
                </a:lnTo>
                <a:lnTo>
                  <a:pt x="97" y="18"/>
                </a:lnTo>
                <a:lnTo>
                  <a:pt x="94" y="23"/>
                </a:lnTo>
                <a:lnTo>
                  <a:pt x="91" y="29"/>
                </a:lnTo>
                <a:lnTo>
                  <a:pt x="89" y="34"/>
                </a:lnTo>
                <a:lnTo>
                  <a:pt x="86" y="41"/>
                </a:lnTo>
                <a:lnTo>
                  <a:pt x="83" y="47"/>
                </a:lnTo>
                <a:lnTo>
                  <a:pt x="81" y="53"/>
                </a:lnTo>
                <a:lnTo>
                  <a:pt x="78" y="58"/>
                </a:lnTo>
                <a:lnTo>
                  <a:pt x="76" y="63"/>
                </a:lnTo>
                <a:lnTo>
                  <a:pt x="73" y="68"/>
                </a:lnTo>
                <a:lnTo>
                  <a:pt x="71" y="73"/>
                </a:lnTo>
                <a:lnTo>
                  <a:pt x="68" y="77"/>
                </a:lnTo>
                <a:lnTo>
                  <a:pt x="0" y="77"/>
                </a:lnTo>
              </a:path>
            </a:pathLst>
          </a:custGeom>
          <a:solidFill>
            <a:srgbClr val="FFFFFF"/>
          </a:solidFill>
          <a:ln w="12700" cap="rnd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91440" rIns="0" bIns="0" anchor="ctr"/>
          <a:lstStyle/>
          <a:p>
            <a:pPr algn="ctr">
              <a:defRPr/>
            </a:pPr>
            <a:r>
              <a:rPr lang="en-US" sz="1400" dirty="0" smtClean="0">
                <a:latin typeface="+mj-lt"/>
              </a:rPr>
              <a:t>Motel</a:t>
            </a:r>
            <a:endParaRPr lang="en-US" sz="1400" dirty="0">
              <a:latin typeface="+mj-lt"/>
            </a:endParaRPr>
          </a:p>
        </p:txBody>
      </p:sp>
      <p:sp>
        <p:nvSpPr>
          <p:cNvPr id="31799" name="Freeform 57"/>
          <p:cNvSpPr>
            <a:spLocks/>
          </p:cNvSpPr>
          <p:nvPr/>
        </p:nvSpPr>
        <p:spPr bwMode="auto">
          <a:xfrm>
            <a:off x="4132263" y="5525731"/>
            <a:ext cx="1036637" cy="633413"/>
          </a:xfrm>
          <a:custGeom>
            <a:avLst/>
            <a:gdLst>
              <a:gd name="T0" fmla="*/ 0 w 653"/>
              <a:gd name="T1" fmla="*/ 398 h 399"/>
              <a:gd name="T2" fmla="*/ 652 w 653"/>
              <a:gd name="T3" fmla="*/ 76 h 399"/>
              <a:gd name="T4" fmla="*/ 618 w 653"/>
              <a:gd name="T5" fmla="*/ 76 h 399"/>
              <a:gd name="T6" fmla="*/ 585 w 653"/>
              <a:gd name="T7" fmla="*/ 76 h 399"/>
              <a:gd name="T8" fmla="*/ 551 w 653"/>
              <a:gd name="T9" fmla="*/ 76 h 399"/>
              <a:gd name="T10" fmla="*/ 517 w 653"/>
              <a:gd name="T11" fmla="*/ 76 h 399"/>
              <a:gd name="T12" fmla="*/ 484 w 653"/>
              <a:gd name="T13" fmla="*/ 76 h 399"/>
              <a:gd name="T14" fmla="*/ 450 w 653"/>
              <a:gd name="T15" fmla="*/ 76 h 399"/>
              <a:gd name="T16" fmla="*/ 416 w 653"/>
              <a:gd name="T17" fmla="*/ 76 h 399"/>
              <a:gd name="T18" fmla="*/ 383 w 653"/>
              <a:gd name="T19" fmla="*/ 76 h 399"/>
              <a:gd name="T20" fmla="*/ 376 w 653"/>
              <a:gd name="T21" fmla="*/ 68 h 399"/>
              <a:gd name="T22" fmla="*/ 371 w 653"/>
              <a:gd name="T23" fmla="*/ 58 h 399"/>
              <a:gd name="T24" fmla="*/ 367 w 653"/>
              <a:gd name="T25" fmla="*/ 47 h 399"/>
              <a:gd name="T26" fmla="*/ 363 w 653"/>
              <a:gd name="T27" fmla="*/ 34 h 399"/>
              <a:gd name="T28" fmla="*/ 359 w 653"/>
              <a:gd name="T29" fmla="*/ 23 h 399"/>
              <a:gd name="T30" fmla="*/ 353 w 653"/>
              <a:gd name="T31" fmla="*/ 13 h 399"/>
              <a:gd name="T32" fmla="*/ 347 w 653"/>
              <a:gd name="T33" fmla="*/ 5 h 399"/>
              <a:gd name="T34" fmla="*/ 339 w 653"/>
              <a:gd name="T35" fmla="*/ 0 h 399"/>
              <a:gd name="T36" fmla="*/ 312 w 653"/>
              <a:gd name="T37" fmla="*/ 0 h 399"/>
              <a:gd name="T38" fmla="*/ 285 w 653"/>
              <a:gd name="T39" fmla="*/ 0 h 399"/>
              <a:gd name="T40" fmla="*/ 257 w 653"/>
              <a:gd name="T41" fmla="*/ 0 h 399"/>
              <a:gd name="T42" fmla="*/ 228 w 653"/>
              <a:gd name="T43" fmla="*/ 0 h 399"/>
              <a:gd name="T44" fmla="*/ 200 w 653"/>
              <a:gd name="T45" fmla="*/ 1 h 399"/>
              <a:gd name="T46" fmla="*/ 171 w 653"/>
              <a:gd name="T47" fmla="*/ 1 h 399"/>
              <a:gd name="T48" fmla="*/ 145 w 653"/>
              <a:gd name="T49" fmla="*/ 1 h 399"/>
              <a:gd name="T50" fmla="*/ 118 w 653"/>
              <a:gd name="T51" fmla="*/ 1 h 399"/>
              <a:gd name="T52" fmla="*/ 109 w 653"/>
              <a:gd name="T53" fmla="*/ 6 h 399"/>
              <a:gd name="T54" fmla="*/ 101 w 653"/>
              <a:gd name="T55" fmla="*/ 13 h 399"/>
              <a:gd name="T56" fmla="*/ 94 w 653"/>
              <a:gd name="T57" fmla="*/ 23 h 399"/>
              <a:gd name="T58" fmla="*/ 89 w 653"/>
              <a:gd name="T59" fmla="*/ 34 h 399"/>
              <a:gd name="T60" fmla="*/ 83 w 653"/>
              <a:gd name="T61" fmla="*/ 47 h 399"/>
              <a:gd name="T62" fmla="*/ 78 w 653"/>
              <a:gd name="T63" fmla="*/ 58 h 399"/>
              <a:gd name="T64" fmla="*/ 73 w 653"/>
              <a:gd name="T65" fmla="*/ 68 h 399"/>
              <a:gd name="T66" fmla="*/ 68 w 653"/>
              <a:gd name="T67" fmla="*/ 77 h 399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653"/>
              <a:gd name="T103" fmla="*/ 0 h 399"/>
              <a:gd name="T104" fmla="*/ 653 w 653"/>
              <a:gd name="T105" fmla="*/ 399 h 399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653" h="399">
                <a:moveTo>
                  <a:pt x="0" y="77"/>
                </a:moveTo>
                <a:lnTo>
                  <a:pt x="0" y="398"/>
                </a:lnTo>
                <a:lnTo>
                  <a:pt x="652" y="397"/>
                </a:lnTo>
                <a:lnTo>
                  <a:pt x="652" y="76"/>
                </a:lnTo>
                <a:lnTo>
                  <a:pt x="635" y="76"/>
                </a:lnTo>
                <a:lnTo>
                  <a:pt x="618" y="76"/>
                </a:lnTo>
                <a:lnTo>
                  <a:pt x="601" y="76"/>
                </a:lnTo>
                <a:lnTo>
                  <a:pt x="585" y="76"/>
                </a:lnTo>
                <a:lnTo>
                  <a:pt x="567" y="76"/>
                </a:lnTo>
                <a:lnTo>
                  <a:pt x="551" y="76"/>
                </a:lnTo>
                <a:lnTo>
                  <a:pt x="533" y="76"/>
                </a:lnTo>
                <a:lnTo>
                  <a:pt x="517" y="76"/>
                </a:lnTo>
                <a:lnTo>
                  <a:pt x="500" y="76"/>
                </a:lnTo>
                <a:lnTo>
                  <a:pt x="484" y="76"/>
                </a:lnTo>
                <a:lnTo>
                  <a:pt x="466" y="76"/>
                </a:lnTo>
                <a:lnTo>
                  <a:pt x="450" y="76"/>
                </a:lnTo>
                <a:lnTo>
                  <a:pt x="432" y="76"/>
                </a:lnTo>
                <a:lnTo>
                  <a:pt x="416" y="76"/>
                </a:lnTo>
                <a:lnTo>
                  <a:pt x="399" y="76"/>
                </a:lnTo>
                <a:lnTo>
                  <a:pt x="383" y="76"/>
                </a:lnTo>
                <a:lnTo>
                  <a:pt x="379" y="73"/>
                </a:lnTo>
                <a:lnTo>
                  <a:pt x="376" y="68"/>
                </a:lnTo>
                <a:lnTo>
                  <a:pt x="374" y="63"/>
                </a:lnTo>
                <a:lnTo>
                  <a:pt x="371" y="58"/>
                </a:lnTo>
                <a:lnTo>
                  <a:pt x="369" y="53"/>
                </a:lnTo>
                <a:lnTo>
                  <a:pt x="367" y="47"/>
                </a:lnTo>
                <a:lnTo>
                  <a:pt x="365" y="41"/>
                </a:lnTo>
                <a:lnTo>
                  <a:pt x="363" y="34"/>
                </a:lnTo>
                <a:lnTo>
                  <a:pt x="360" y="29"/>
                </a:lnTo>
                <a:lnTo>
                  <a:pt x="359" y="23"/>
                </a:lnTo>
                <a:lnTo>
                  <a:pt x="356" y="18"/>
                </a:lnTo>
                <a:lnTo>
                  <a:pt x="353" y="13"/>
                </a:lnTo>
                <a:lnTo>
                  <a:pt x="350" y="9"/>
                </a:lnTo>
                <a:lnTo>
                  <a:pt x="347" y="5"/>
                </a:lnTo>
                <a:lnTo>
                  <a:pt x="343" y="2"/>
                </a:lnTo>
                <a:lnTo>
                  <a:pt x="339" y="0"/>
                </a:lnTo>
                <a:lnTo>
                  <a:pt x="326" y="0"/>
                </a:lnTo>
                <a:lnTo>
                  <a:pt x="312" y="0"/>
                </a:lnTo>
                <a:lnTo>
                  <a:pt x="299" y="0"/>
                </a:lnTo>
                <a:lnTo>
                  <a:pt x="285" y="0"/>
                </a:lnTo>
                <a:lnTo>
                  <a:pt x="271" y="0"/>
                </a:lnTo>
                <a:lnTo>
                  <a:pt x="257" y="0"/>
                </a:lnTo>
                <a:lnTo>
                  <a:pt x="243" y="0"/>
                </a:lnTo>
                <a:lnTo>
                  <a:pt x="228" y="0"/>
                </a:lnTo>
                <a:lnTo>
                  <a:pt x="214" y="1"/>
                </a:lnTo>
                <a:lnTo>
                  <a:pt x="200" y="1"/>
                </a:lnTo>
                <a:lnTo>
                  <a:pt x="186" y="1"/>
                </a:lnTo>
                <a:lnTo>
                  <a:pt x="171" y="1"/>
                </a:lnTo>
                <a:lnTo>
                  <a:pt x="158" y="1"/>
                </a:lnTo>
                <a:lnTo>
                  <a:pt x="145" y="1"/>
                </a:lnTo>
                <a:lnTo>
                  <a:pt x="131" y="1"/>
                </a:lnTo>
                <a:lnTo>
                  <a:pt x="118" y="1"/>
                </a:lnTo>
                <a:lnTo>
                  <a:pt x="114" y="3"/>
                </a:lnTo>
                <a:lnTo>
                  <a:pt x="109" y="6"/>
                </a:lnTo>
                <a:lnTo>
                  <a:pt x="105" y="9"/>
                </a:lnTo>
                <a:lnTo>
                  <a:pt x="101" y="13"/>
                </a:lnTo>
                <a:lnTo>
                  <a:pt x="97" y="18"/>
                </a:lnTo>
                <a:lnTo>
                  <a:pt x="94" y="23"/>
                </a:lnTo>
                <a:lnTo>
                  <a:pt x="91" y="29"/>
                </a:lnTo>
                <a:lnTo>
                  <a:pt x="89" y="34"/>
                </a:lnTo>
                <a:lnTo>
                  <a:pt x="86" y="41"/>
                </a:lnTo>
                <a:lnTo>
                  <a:pt x="83" y="47"/>
                </a:lnTo>
                <a:lnTo>
                  <a:pt x="81" y="53"/>
                </a:lnTo>
                <a:lnTo>
                  <a:pt x="78" y="58"/>
                </a:lnTo>
                <a:lnTo>
                  <a:pt x="76" y="63"/>
                </a:lnTo>
                <a:lnTo>
                  <a:pt x="73" y="68"/>
                </a:lnTo>
                <a:lnTo>
                  <a:pt x="71" y="73"/>
                </a:lnTo>
                <a:lnTo>
                  <a:pt x="68" y="77"/>
                </a:lnTo>
                <a:lnTo>
                  <a:pt x="0" y="77"/>
                </a:lnTo>
              </a:path>
            </a:pathLst>
          </a:custGeom>
          <a:solidFill>
            <a:srgbClr val="FFFFFF"/>
          </a:solidFill>
          <a:ln w="12700" cap="rnd">
            <a:solidFill>
              <a:schemeClr val="tx1"/>
            </a:solidFill>
            <a:round/>
            <a:headEnd/>
            <a:tailEnd/>
          </a:ln>
        </p:spPr>
        <p:txBody>
          <a:bodyPr lIns="0" tIns="91440" rIns="0" bIns="0" anchor="ctr"/>
          <a:lstStyle/>
          <a:p>
            <a:pPr algn="ctr"/>
            <a:r>
              <a:rPr lang="en-US" sz="1400" dirty="0" smtClean="0">
                <a:latin typeface="+mj-lt"/>
              </a:rPr>
              <a:t>Overtime</a:t>
            </a:r>
            <a:br>
              <a:rPr lang="en-US" sz="1400" dirty="0" smtClean="0">
                <a:latin typeface="+mj-lt"/>
              </a:rPr>
            </a:br>
            <a:r>
              <a:rPr lang="en-US" sz="1400" dirty="0" smtClean="0">
                <a:latin typeface="+mj-lt"/>
              </a:rPr>
              <a:t>Labor</a:t>
            </a:r>
            <a:endParaRPr lang="en-US" sz="1400" dirty="0">
              <a:latin typeface="+mj-lt"/>
            </a:endParaRPr>
          </a:p>
        </p:txBody>
      </p:sp>
      <p:sp>
        <p:nvSpPr>
          <p:cNvPr id="31797" name="Freeform 60"/>
          <p:cNvSpPr>
            <a:spLocks/>
          </p:cNvSpPr>
          <p:nvPr/>
        </p:nvSpPr>
        <p:spPr bwMode="auto">
          <a:xfrm>
            <a:off x="4132263" y="4692293"/>
            <a:ext cx="1036637" cy="633413"/>
          </a:xfrm>
          <a:custGeom>
            <a:avLst/>
            <a:gdLst>
              <a:gd name="T0" fmla="*/ 0 w 653"/>
              <a:gd name="T1" fmla="*/ 398 h 399"/>
              <a:gd name="T2" fmla="*/ 652 w 653"/>
              <a:gd name="T3" fmla="*/ 76 h 399"/>
              <a:gd name="T4" fmla="*/ 618 w 653"/>
              <a:gd name="T5" fmla="*/ 76 h 399"/>
              <a:gd name="T6" fmla="*/ 585 w 653"/>
              <a:gd name="T7" fmla="*/ 76 h 399"/>
              <a:gd name="T8" fmla="*/ 551 w 653"/>
              <a:gd name="T9" fmla="*/ 76 h 399"/>
              <a:gd name="T10" fmla="*/ 517 w 653"/>
              <a:gd name="T11" fmla="*/ 76 h 399"/>
              <a:gd name="T12" fmla="*/ 484 w 653"/>
              <a:gd name="T13" fmla="*/ 76 h 399"/>
              <a:gd name="T14" fmla="*/ 450 w 653"/>
              <a:gd name="T15" fmla="*/ 76 h 399"/>
              <a:gd name="T16" fmla="*/ 416 w 653"/>
              <a:gd name="T17" fmla="*/ 76 h 399"/>
              <a:gd name="T18" fmla="*/ 383 w 653"/>
              <a:gd name="T19" fmla="*/ 76 h 399"/>
              <a:gd name="T20" fmla="*/ 376 w 653"/>
              <a:gd name="T21" fmla="*/ 68 h 399"/>
              <a:gd name="T22" fmla="*/ 371 w 653"/>
              <a:gd name="T23" fmla="*/ 58 h 399"/>
              <a:gd name="T24" fmla="*/ 367 w 653"/>
              <a:gd name="T25" fmla="*/ 47 h 399"/>
              <a:gd name="T26" fmla="*/ 363 w 653"/>
              <a:gd name="T27" fmla="*/ 34 h 399"/>
              <a:gd name="T28" fmla="*/ 359 w 653"/>
              <a:gd name="T29" fmla="*/ 23 h 399"/>
              <a:gd name="T30" fmla="*/ 353 w 653"/>
              <a:gd name="T31" fmla="*/ 13 h 399"/>
              <a:gd name="T32" fmla="*/ 347 w 653"/>
              <a:gd name="T33" fmla="*/ 5 h 399"/>
              <a:gd name="T34" fmla="*/ 339 w 653"/>
              <a:gd name="T35" fmla="*/ 0 h 399"/>
              <a:gd name="T36" fmla="*/ 312 w 653"/>
              <a:gd name="T37" fmla="*/ 0 h 399"/>
              <a:gd name="T38" fmla="*/ 285 w 653"/>
              <a:gd name="T39" fmla="*/ 0 h 399"/>
              <a:gd name="T40" fmla="*/ 257 w 653"/>
              <a:gd name="T41" fmla="*/ 0 h 399"/>
              <a:gd name="T42" fmla="*/ 228 w 653"/>
              <a:gd name="T43" fmla="*/ 0 h 399"/>
              <a:gd name="T44" fmla="*/ 200 w 653"/>
              <a:gd name="T45" fmla="*/ 1 h 399"/>
              <a:gd name="T46" fmla="*/ 171 w 653"/>
              <a:gd name="T47" fmla="*/ 1 h 399"/>
              <a:gd name="T48" fmla="*/ 145 w 653"/>
              <a:gd name="T49" fmla="*/ 1 h 399"/>
              <a:gd name="T50" fmla="*/ 118 w 653"/>
              <a:gd name="T51" fmla="*/ 1 h 399"/>
              <a:gd name="T52" fmla="*/ 109 w 653"/>
              <a:gd name="T53" fmla="*/ 6 h 399"/>
              <a:gd name="T54" fmla="*/ 101 w 653"/>
              <a:gd name="T55" fmla="*/ 13 h 399"/>
              <a:gd name="T56" fmla="*/ 94 w 653"/>
              <a:gd name="T57" fmla="*/ 23 h 399"/>
              <a:gd name="T58" fmla="*/ 89 w 653"/>
              <a:gd name="T59" fmla="*/ 34 h 399"/>
              <a:gd name="T60" fmla="*/ 83 w 653"/>
              <a:gd name="T61" fmla="*/ 47 h 399"/>
              <a:gd name="T62" fmla="*/ 78 w 653"/>
              <a:gd name="T63" fmla="*/ 58 h 399"/>
              <a:gd name="T64" fmla="*/ 73 w 653"/>
              <a:gd name="T65" fmla="*/ 68 h 399"/>
              <a:gd name="T66" fmla="*/ 68 w 653"/>
              <a:gd name="T67" fmla="*/ 77 h 399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653"/>
              <a:gd name="T103" fmla="*/ 0 h 399"/>
              <a:gd name="T104" fmla="*/ 653 w 653"/>
              <a:gd name="T105" fmla="*/ 399 h 399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653" h="399">
                <a:moveTo>
                  <a:pt x="0" y="77"/>
                </a:moveTo>
                <a:lnTo>
                  <a:pt x="0" y="398"/>
                </a:lnTo>
                <a:lnTo>
                  <a:pt x="652" y="397"/>
                </a:lnTo>
                <a:lnTo>
                  <a:pt x="652" y="76"/>
                </a:lnTo>
                <a:lnTo>
                  <a:pt x="635" y="76"/>
                </a:lnTo>
                <a:lnTo>
                  <a:pt x="618" y="76"/>
                </a:lnTo>
                <a:lnTo>
                  <a:pt x="601" y="76"/>
                </a:lnTo>
                <a:lnTo>
                  <a:pt x="585" y="76"/>
                </a:lnTo>
                <a:lnTo>
                  <a:pt x="567" y="76"/>
                </a:lnTo>
                <a:lnTo>
                  <a:pt x="551" y="76"/>
                </a:lnTo>
                <a:lnTo>
                  <a:pt x="533" y="76"/>
                </a:lnTo>
                <a:lnTo>
                  <a:pt x="517" y="76"/>
                </a:lnTo>
                <a:lnTo>
                  <a:pt x="500" y="76"/>
                </a:lnTo>
                <a:lnTo>
                  <a:pt x="484" y="76"/>
                </a:lnTo>
                <a:lnTo>
                  <a:pt x="466" y="76"/>
                </a:lnTo>
                <a:lnTo>
                  <a:pt x="450" y="76"/>
                </a:lnTo>
                <a:lnTo>
                  <a:pt x="432" y="76"/>
                </a:lnTo>
                <a:lnTo>
                  <a:pt x="416" y="76"/>
                </a:lnTo>
                <a:lnTo>
                  <a:pt x="399" y="76"/>
                </a:lnTo>
                <a:lnTo>
                  <a:pt x="383" y="76"/>
                </a:lnTo>
                <a:lnTo>
                  <a:pt x="379" y="73"/>
                </a:lnTo>
                <a:lnTo>
                  <a:pt x="376" y="68"/>
                </a:lnTo>
                <a:lnTo>
                  <a:pt x="374" y="63"/>
                </a:lnTo>
                <a:lnTo>
                  <a:pt x="371" y="58"/>
                </a:lnTo>
                <a:lnTo>
                  <a:pt x="369" y="53"/>
                </a:lnTo>
                <a:lnTo>
                  <a:pt x="367" y="47"/>
                </a:lnTo>
                <a:lnTo>
                  <a:pt x="365" y="41"/>
                </a:lnTo>
                <a:lnTo>
                  <a:pt x="363" y="34"/>
                </a:lnTo>
                <a:lnTo>
                  <a:pt x="360" y="29"/>
                </a:lnTo>
                <a:lnTo>
                  <a:pt x="359" y="23"/>
                </a:lnTo>
                <a:lnTo>
                  <a:pt x="356" y="18"/>
                </a:lnTo>
                <a:lnTo>
                  <a:pt x="353" y="13"/>
                </a:lnTo>
                <a:lnTo>
                  <a:pt x="350" y="9"/>
                </a:lnTo>
                <a:lnTo>
                  <a:pt x="347" y="5"/>
                </a:lnTo>
                <a:lnTo>
                  <a:pt x="343" y="2"/>
                </a:lnTo>
                <a:lnTo>
                  <a:pt x="339" y="0"/>
                </a:lnTo>
                <a:lnTo>
                  <a:pt x="326" y="0"/>
                </a:lnTo>
                <a:lnTo>
                  <a:pt x="312" y="0"/>
                </a:lnTo>
                <a:lnTo>
                  <a:pt x="299" y="0"/>
                </a:lnTo>
                <a:lnTo>
                  <a:pt x="285" y="0"/>
                </a:lnTo>
                <a:lnTo>
                  <a:pt x="271" y="0"/>
                </a:lnTo>
                <a:lnTo>
                  <a:pt x="257" y="0"/>
                </a:lnTo>
                <a:lnTo>
                  <a:pt x="243" y="0"/>
                </a:lnTo>
                <a:lnTo>
                  <a:pt x="228" y="0"/>
                </a:lnTo>
                <a:lnTo>
                  <a:pt x="214" y="1"/>
                </a:lnTo>
                <a:lnTo>
                  <a:pt x="200" y="1"/>
                </a:lnTo>
                <a:lnTo>
                  <a:pt x="186" y="1"/>
                </a:lnTo>
                <a:lnTo>
                  <a:pt x="171" y="1"/>
                </a:lnTo>
                <a:lnTo>
                  <a:pt x="158" y="1"/>
                </a:lnTo>
                <a:lnTo>
                  <a:pt x="145" y="1"/>
                </a:lnTo>
                <a:lnTo>
                  <a:pt x="131" y="1"/>
                </a:lnTo>
                <a:lnTo>
                  <a:pt x="118" y="1"/>
                </a:lnTo>
                <a:lnTo>
                  <a:pt x="114" y="3"/>
                </a:lnTo>
                <a:lnTo>
                  <a:pt x="109" y="6"/>
                </a:lnTo>
                <a:lnTo>
                  <a:pt x="105" y="9"/>
                </a:lnTo>
                <a:lnTo>
                  <a:pt x="101" y="13"/>
                </a:lnTo>
                <a:lnTo>
                  <a:pt x="97" y="18"/>
                </a:lnTo>
                <a:lnTo>
                  <a:pt x="94" y="23"/>
                </a:lnTo>
                <a:lnTo>
                  <a:pt x="91" y="29"/>
                </a:lnTo>
                <a:lnTo>
                  <a:pt x="89" y="34"/>
                </a:lnTo>
                <a:lnTo>
                  <a:pt x="86" y="41"/>
                </a:lnTo>
                <a:lnTo>
                  <a:pt x="83" y="47"/>
                </a:lnTo>
                <a:lnTo>
                  <a:pt x="81" y="53"/>
                </a:lnTo>
                <a:lnTo>
                  <a:pt x="78" y="58"/>
                </a:lnTo>
                <a:lnTo>
                  <a:pt x="76" y="63"/>
                </a:lnTo>
                <a:lnTo>
                  <a:pt x="73" y="68"/>
                </a:lnTo>
                <a:lnTo>
                  <a:pt x="71" y="73"/>
                </a:lnTo>
                <a:lnTo>
                  <a:pt x="68" y="77"/>
                </a:lnTo>
                <a:lnTo>
                  <a:pt x="0" y="77"/>
                </a:lnTo>
              </a:path>
            </a:pathLst>
          </a:custGeom>
          <a:solidFill>
            <a:srgbClr val="FFFFFF"/>
          </a:solidFill>
          <a:ln w="12700" cap="rnd">
            <a:solidFill>
              <a:schemeClr val="tx1"/>
            </a:solidFill>
            <a:round/>
            <a:headEnd/>
            <a:tailEnd/>
          </a:ln>
        </p:spPr>
        <p:txBody>
          <a:bodyPr lIns="0" tIns="91440" rIns="0" bIns="0" anchor="ctr"/>
          <a:lstStyle/>
          <a:p>
            <a:pPr algn="ctr"/>
            <a:r>
              <a:rPr lang="en-US" sz="1400" dirty="0" smtClean="0">
                <a:latin typeface="+mj-lt"/>
              </a:rPr>
              <a:t>Regular</a:t>
            </a:r>
          </a:p>
          <a:p>
            <a:pPr algn="ctr"/>
            <a:r>
              <a:rPr lang="en-US" sz="1400" dirty="0" smtClean="0">
                <a:latin typeface="+mj-lt"/>
              </a:rPr>
              <a:t>Labor</a:t>
            </a:r>
            <a:endParaRPr lang="en-US" sz="1400" dirty="0">
              <a:latin typeface="+mj-lt"/>
            </a:endParaRPr>
          </a:p>
        </p:txBody>
      </p:sp>
      <p:sp>
        <p:nvSpPr>
          <p:cNvPr id="31795" name="Freeform 63"/>
          <p:cNvSpPr>
            <a:spLocks/>
          </p:cNvSpPr>
          <p:nvPr/>
        </p:nvSpPr>
        <p:spPr bwMode="auto">
          <a:xfrm>
            <a:off x="4132263" y="3247668"/>
            <a:ext cx="1036637" cy="633413"/>
          </a:xfrm>
          <a:custGeom>
            <a:avLst/>
            <a:gdLst>
              <a:gd name="T0" fmla="*/ 0 w 653"/>
              <a:gd name="T1" fmla="*/ 398 h 399"/>
              <a:gd name="T2" fmla="*/ 652 w 653"/>
              <a:gd name="T3" fmla="*/ 76 h 399"/>
              <a:gd name="T4" fmla="*/ 618 w 653"/>
              <a:gd name="T5" fmla="*/ 76 h 399"/>
              <a:gd name="T6" fmla="*/ 585 w 653"/>
              <a:gd name="T7" fmla="*/ 76 h 399"/>
              <a:gd name="T8" fmla="*/ 551 w 653"/>
              <a:gd name="T9" fmla="*/ 76 h 399"/>
              <a:gd name="T10" fmla="*/ 517 w 653"/>
              <a:gd name="T11" fmla="*/ 76 h 399"/>
              <a:gd name="T12" fmla="*/ 484 w 653"/>
              <a:gd name="T13" fmla="*/ 76 h 399"/>
              <a:gd name="T14" fmla="*/ 450 w 653"/>
              <a:gd name="T15" fmla="*/ 76 h 399"/>
              <a:gd name="T16" fmla="*/ 416 w 653"/>
              <a:gd name="T17" fmla="*/ 76 h 399"/>
              <a:gd name="T18" fmla="*/ 383 w 653"/>
              <a:gd name="T19" fmla="*/ 76 h 399"/>
              <a:gd name="T20" fmla="*/ 376 w 653"/>
              <a:gd name="T21" fmla="*/ 68 h 399"/>
              <a:gd name="T22" fmla="*/ 371 w 653"/>
              <a:gd name="T23" fmla="*/ 58 h 399"/>
              <a:gd name="T24" fmla="*/ 367 w 653"/>
              <a:gd name="T25" fmla="*/ 47 h 399"/>
              <a:gd name="T26" fmla="*/ 363 w 653"/>
              <a:gd name="T27" fmla="*/ 34 h 399"/>
              <a:gd name="T28" fmla="*/ 359 w 653"/>
              <a:gd name="T29" fmla="*/ 23 h 399"/>
              <a:gd name="T30" fmla="*/ 353 w 653"/>
              <a:gd name="T31" fmla="*/ 13 h 399"/>
              <a:gd name="T32" fmla="*/ 347 w 653"/>
              <a:gd name="T33" fmla="*/ 5 h 399"/>
              <a:gd name="T34" fmla="*/ 339 w 653"/>
              <a:gd name="T35" fmla="*/ 0 h 399"/>
              <a:gd name="T36" fmla="*/ 312 w 653"/>
              <a:gd name="T37" fmla="*/ 0 h 399"/>
              <a:gd name="T38" fmla="*/ 285 w 653"/>
              <a:gd name="T39" fmla="*/ 0 h 399"/>
              <a:gd name="T40" fmla="*/ 257 w 653"/>
              <a:gd name="T41" fmla="*/ 0 h 399"/>
              <a:gd name="T42" fmla="*/ 228 w 653"/>
              <a:gd name="T43" fmla="*/ 0 h 399"/>
              <a:gd name="T44" fmla="*/ 200 w 653"/>
              <a:gd name="T45" fmla="*/ 1 h 399"/>
              <a:gd name="T46" fmla="*/ 171 w 653"/>
              <a:gd name="T47" fmla="*/ 1 h 399"/>
              <a:gd name="T48" fmla="*/ 145 w 653"/>
              <a:gd name="T49" fmla="*/ 1 h 399"/>
              <a:gd name="T50" fmla="*/ 118 w 653"/>
              <a:gd name="T51" fmla="*/ 1 h 399"/>
              <a:gd name="T52" fmla="*/ 109 w 653"/>
              <a:gd name="T53" fmla="*/ 6 h 399"/>
              <a:gd name="T54" fmla="*/ 101 w 653"/>
              <a:gd name="T55" fmla="*/ 13 h 399"/>
              <a:gd name="T56" fmla="*/ 94 w 653"/>
              <a:gd name="T57" fmla="*/ 23 h 399"/>
              <a:gd name="T58" fmla="*/ 89 w 653"/>
              <a:gd name="T59" fmla="*/ 34 h 399"/>
              <a:gd name="T60" fmla="*/ 83 w 653"/>
              <a:gd name="T61" fmla="*/ 47 h 399"/>
              <a:gd name="T62" fmla="*/ 78 w 653"/>
              <a:gd name="T63" fmla="*/ 58 h 399"/>
              <a:gd name="T64" fmla="*/ 73 w 653"/>
              <a:gd name="T65" fmla="*/ 68 h 399"/>
              <a:gd name="T66" fmla="*/ 68 w 653"/>
              <a:gd name="T67" fmla="*/ 77 h 399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653"/>
              <a:gd name="T103" fmla="*/ 0 h 399"/>
              <a:gd name="T104" fmla="*/ 653 w 653"/>
              <a:gd name="T105" fmla="*/ 399 h 399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653" h="399">
                <a:moveTo>
                  <a:pt x="0" y="77"/>
                </a:moveTo>
                <a:lnTo>
                  <a:pt x="0" y="398"/>
                </a:lnTo>
                <a:lnTo>
                  <a:pt x="652" y="397"/>
                </a:lnTo>
                <a:lnTo>
                  <a:pt x="652" y="76"/>
                </a:lnTo>
                <a:lnTo>
                  <a:pt x="635" y="76"/>
                </a:lnTo>
                <a:lnTo>
                  <a:pt x="618" y="76"/>
                </a:lnTo>
                <a:lnTo>
                  <a:pt x="601" y="76"/>
                </a:lnTo>
                <a:lnTo>
                  <a:pt x="585" y="76"/>
                </a:lnTo>
                <a:lnTo>
                  <a:pt x="567" y="76"/>
                </a:lnTo>
                <a:lnTo>
                  <a:pt x="551" y="76"/>
                </a:lnTo>
                <a:lnTo>
                  <a:pt x="533" y="76"/>
                </a:lnTo>
                <a:lnTo>
                  <a:pt x="517" y="76"/>
                </a:lnTo>
                <a:lnTo>
                  <a:pt x="500" y="76"/>
                </a:lnTo>
                <a:lnTo>
                  <a:pt x="484" y="76"/>
                </a:lnTo>
                <a:lnTo>
                  <a:pt x="466" y="76"/>
                </a:lnTo>
                <a:lnTo>
                  <a:pt x="450" y="76"/>
                </a:lnTo>
                <a:lnTo>
                  <a:pt x="432" y="76"/>
                </a:lnTo>
                <a:lnTo>
                  <a:pt x="416" y="76"/>
                </a:lnTo>
                <a:lnTo>
                  <a:pt x="399" y="76"/>
                </a:lnTo>
                <a:lnTo>
                  <a:pt x="383" y="76"/>
                </a:lnTo>
                <a:lnTo>
                  <a:pt x="379" y="73"/>
                </a:lnTo>
                <a:lnTo>
                  <a:pt x="376" y="68"/>
                </a:lnTo>
                <a:lnTo>
                  <a:pt x="374" y="63"/>
                </a:lnTo>
                <a:lnTo>
                  <a:pt x="371" y="58"/>
                </a:lnTo>
                <a:lnTo>
                  <a:pt x="369" y="53"/>
                </a:lnTo>
                <a:lnTo>
                  <a:pt x="367" y="47"/>
                </a:lnTo>
                <a:lnTo>
                  <a:pt x="365" y="41"/>
                </a:lnTo>
                <a:lnTo>
                  <a:pt x="363" y="34"/>
                </a:lnTo>
                <a:lnTo>
                  <a:pt x="360" y="29"/>
                </a:lnTo>
                <a:lnTo>
                  <a:pt x="359" y="23"/>
                </a:lnTo>
                <a:lnTo>
                  <a:pt x="356" y="18"/>
                </a:lnTo>
                <a:lnTo>
                  <a:pt x="353" y="13"/>
                </a:lnTo>
                <a:lnTo>
                  <a:pt x="350" y="9"/>
                </a:lnTo>
                <a:lnTo>
                  <a:pt x="347" y="5"/>
                </a:lnTo>
                <a:lnTo>
                  <a:pt x="343" y="2"/>
                </a:lnTo>
                <a:lnTo>
                  <a:pt x="339" y="0"/>
                </a:lnTo>
                <a:lnTo>
                  <a:pt x="326" y="0"/>
                </a:lnTo>
                <a:lnTo>
                  <a:pt x="312" y="0"/>
                </a:lnTo>
                <a:lnTo>
                  <a:pt x="299" y="0"/>
                </a:lnTo>
                <a:lnTo>
                  <a:pt x="285" y="0"/>
                </a:lnTo>
                <a:lnTo>
                  <a:pt x="271" y="0"/>
                </a:lnTo>
                <a:lnTo>
                  <a:pt x="257" y="0"/>
                </a:lnTo>
                <a:lnTo>
                  <a:pt x="243" y="0"/>
                </a:lnTo>
                <a:lnTo>
                  <a:pt x="228" y="0"/>
                </a:lnTo>
                <a:lnTo>
                  <a:pt x="214" y="1"/>
                </a:lnTo>
                <a:lnTo>
                  <a:pt x="200" y="1"/>
                </a:lnTo>
                <a:lnTo>
                  <a:pt x="186" y="1"/>
                </a:lnTo>
                <a:lnTo>
                  <a:pt x="171" y="1"/>
                </a:lnTo>
                <a:lnTo>
                  <a:pt x="158" y="1"/>
                </a:lnTo>
                <a:lnTo>
                  <a:pt x="145" y="1"/>
                </a:lnTo>
                <a:lnTo>
                  <a:pt x="131" y="1"/>
                </a:lnTo>
                <a:lnTo>
                  <a:pt x="118" y="1"/>
                </a:lnTo>
                <a:lnTo>
                  <a:pt x="114" y="3"/>
                </a:lnTo>
                <a:lnTo>
                  <a:pt x="109" y="6"/>
                </a:lnTo>
                <a:lnTo>
                  <a:pt x="105" y="9"/>
                </a:lnTo>
                <a:lnTo>
                  <a:pt x="101" y="13"/>
                </a:lnTo>
                <a:lnTo>
                  <a:pt x="97" y="18"/>
                </a:lnTo>
                <a:lnTo>
                  <a:pt x="94" y="23"/>
                </a:lnTo>
                <a:lnTo>
                  <a:pt x="91" y="29"/>
                </a:lnTo>
                <a:lnTo>
                  <a:pt x="89" y="34"/>
                </a:lnTo>
                <a:lnTo>
                  <a:pt x="86" y="41"/>
                </a:lnTo>
                <a:lnTo>
                  <a:pt x="83" y="47"/>
                </a:lnTo>
                <a:lnTo>
                  <a:pt x="81" y="53"/>
                </a:lnTo>
                <a:lnTo>
                  <a:pt x="78" y="58"/>
                </a:lnTo>
                <a:lnTo>
                  <a:pt x="76" y="63"/>
                </a:lnTo>
                <a:lnTo>
                  <a:pt x="73" y="68"/>
                </a:lnTo>
                <a:lnTo>
                  <a:pt x="71" y="73"/>
                </a:lnTo>
                <a:lnTo>
                  <a:pt x="68" y="77"/>
                </a:lnTo>
                <a:lnTo>
                  <a:pt x="0" y="77"/>
                </a:lnTo>
              </a:path>
            </a:pathLst>
          </a:custGeom>
          <a:solidFill>
            <a:srgbClr val="FFFFFF"/>
          </a:solidFill>
          <a:ln w="12700" cap="rnd">
            <a:solidFill>
              <a:schemeClr val="tx1"/>
            </a:solidFill>
            <a:round/>
            <a:headEnd/>
            <a:tailEnd/>
          </a:ln>
        </p:spPr>
        <p:txBody>
          <a:bodyPr lIns="0" tIns="91440" rIns="0" bIns="0" anchor="ctr"/>
          <a:lstStyle/>
          <a:p>
            <a:pPr algn="ctr"/>
            <a:r>
              <a:rPr lang="en-US" sz="1400" dirty="0" smtClean="0">
                <a:latin typeface="+mj-lt"/>
              </a:rPr>
              <a:t>Repair</a:t>
            </a:r>
            <a:br>
              <a:rPr lang="en-US" sz="1400" dirty="0" smtClean="0">
                <a:latin typeface="+mj-lt"/>
              </a:rPr>
            </a:br>
            <a:r>
              <a:rPr lang="en-US" sz="1400" dirty="0" smtClean="0">
                <a:latin typeface="+mj-lt"/>
              </a:rPr>
              <a:t>Items</a:t>
            </a:r>
            <a:endParaRPr lang="en-US" sz="1400" dirty="0">
              <a:latin typeface="+mj-lt"/>
            </a:endParaRPr>
          </a:p>
        </p:txBody>
      </p:sp>
      <p:sp>
        <p:nvSpPr>
          <p:cNvPr id="31793" name="Freeform 66"/>
          <p:cNvSpPr>
            <a:spLocks/>
          </p:cNvSpPr>
          <p:nvPr/>
        </p:nvSpPr>
        <p:spPr bwMode="auto">
          <a:xfrm>
            <a:off x="4132263" y="1699856"/>
            <a:ext cx="1036637" cy="633413"/>
          </a:xfrm>
          <a:custGeom>
            <a:avLst/>
            <a:gdLst>
              <a:gd name="T0" fmla="*/ 0 w 653"/>
              <a:gd name="T1" fmla="*/ 398 h 399"/>
              <a:gd name="T2" fmla="*/ 652 w 653"/>
              <a:gd name="T3" fmla="*/ 76 h 399"/>
              <a:gd name="T4" fmla="*/ 618 w 653"/>
              <a:gd name="T5" fmla="*/ 76 h 399"/>
              <a:gd name="T6" fmla="*/ 585 w 653"/>
              <a:gd name="T7" fmla="*/ 76 h 399"/>
              <a:gd name="T8" fmla="*/ 551 w 653"/>
              <a:gd name="T9" fmla="*/ 76 h 399"/>
              <a:gd name="T10" fmla="*/ 517 w 653"/>
              <a:gd name="T11" fmla="*/ 76 h 399"/>
              <a:gd name="T12" fmla="*/ 484 w 653"/>
              <a:gd name="T13" fmla="*/ 76 h 399"/>
              <a:gd name="T14" fmla="*/ 450 w 653"/>
              <a:gd name="T15" fmla="*/ 76 h 399"/>
              <a:gd name="T16" fmla="*/ 416 w 653"/>
              <a:gd name="T17" fmla="*/ 76 h 399"/>
              <a:gd name="T18" fmla="*/ 383 w 653"/>
              <a:gd name="T19" fmla="*/ 76 h 399"/>
              <a:gd name="T20" fmla="*/ 376 w 653"/>
              <a:gd name="T21" fmla="*/ 68 h 399"/>
              <a:gd name="T22" fmla="*/ 371 w 653"/>
              <a:gd name="T23" fmla="*/ 58 h 399"/>
              <a:gd name="T24" fmla="*/ 367 w 653"/>
              <a:gd name="T25" fmla="*/ 47 h 399"/>
              <a:gd name="T26" fmla="*/ 363 w 653"/>
              <a:gd name="T27" fmla="*/ 34 h 399"/>
              <a:gd name="T28" fmla="*/ 359 w 653"/>
              <a:gd name="T29" fmla="*/ 23 h 399"/>
              <a:gd name="T30" fmla="*/ 353 w 653"/>
              <a:gd name="T31" fmla="*/ 13 h 399"/>
              <a:gd name="T32" fmla="*/ 347 w 653"/>
              <a:gd name="T33" fmla="*/ 5 h 399"/>
              <a:gd name="T34" fmla="*/ 339 w 653"/>
              <a:gd name="T35" fmla="*/ 0 h 399"/>
              <a:gd name="T36" fmla="*/ 312 w 653"/>
              <a:gd name="T37" fmla="*/ 0 h 399"/>
              <a:gd name="T38" fmla="*/ 285 w 653"/>
              <a:gd name="T39" fmla="*/ 0 h 399"/>
              <a:gd name="T40" fmla="*/ 257 w 653"/>
              <a:gd name="T41" fmla="*/ 0 h 399"/>
              <a:gd name="T42" fmla="*/ 228 w 653"/>
              <a:gd name="T43" fmla="*/ 0 h 399"/>
              <a:gd name="T44" fmla="*/ 200 w 653"/>
              <a:gd name="T45" fmla="*/ 1 h 399"/>
              <a:gd name="T46" fmla="*/ 171 w 653"/>
              <a:gd name="T47" fmla="*/ 1 h 399"/>
              <a:gd name="T48" fmla="*/ 145 w 653"/>
              <a:gd name="T49" fmla="*/ 1 h 399"/>
              <a:gd name="T50" fmla="*/ 118 w 653"/>
              <a:gd name="T51" fmla="*/ 1 h 399"/>
              <a:gd name="T52" fmla="*/ 109 w 653"/>
              <a:gd name="T53" fmla="*/ 6 h 399"/>
              <a:gd name="T54" fmla="*/ 101 w 653"/>
              <a:gd name="T55" fmla="*/ 13 h 399"/>
              <a:gd name="T56" fmla="*/ 94 w 653"/>
              <a:gd name="T57" fmla="*/ 23 h 399"/>
              <a:gd name="T58" fmla="*/ 89 w 653"/>
              <a:gd name="T59" fmla="*/ 34 h 399"/>
              <a:gd name="T60" fmla="*/ 83 w 653"/>
              <a:gd name="T61" fmla="*/ 47 h 399"/>
              <a:gd name="T62" fmla="*/ 78 w 653"/>
              <a:gd name="T63" fmla="*/ 58 h 399"/>
              <a:gd name="T64" fmla="*/ 73 w 653"/>
              <a:gd name="T65" fmla="*/ 68 h 399"/>
              <a:gd name="T66" fmla="*/ 68 w 653"/>
              <a:gd name="T67" fmla="*/ 77 h 399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653"/>
              <a:gd name="T103" fmla="*/ 0 h 399"/>
              <a:gd name="T104" fmla="*/ 653 w 653"/>
              <a:gd name="T105" fmla="*/ 399 h 399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653" h="399">
                <a:moveTo>
                  <a:pt x="0" y="77"/>
                </a:moveTo>
                <a:lnTo>
                  <a:pt x="0" y="398"/>
                </a:lnTo>
                <a:lnTo>
                  <a:pt x="652" y="397"/>
                </a:lnTo>
                <a:lnTo>
                  <a:pt x="652" y="76"/>
                </a:lnTo>
                <a:lnTo>
                  <a:pt x="635" y="76"/>
                </a:lnTo>
                <a:lnTo>
                  <a:pt x="618" y="76"/>
                </a:lnTo>
                <a:lnTo>
                  <a:pt x="601" y="76"/>
                </a:lnTo>
                <a:lnTo>
                  <a:pt x="585" y="76"/>
                </a:lnTo>
                <a:lnTo>
                  <a:pt x="567" y="76"/>
                </a:lnTo>
                <a:lnTo>
                  <a:pt x="551" y="76"/>
                </a:lnTo>
                <a:lnTo>
                  <a:pt x="533" y="76"/>
                </a:lnTo>
                <a:lnTo>
                  <a:pt x="517" y="76"/>
                </a:lnTo>
                <a:lnTo>
                  <a:pt x="500" y="76"/>
                </a:lnTo>
                <a:lnTo>
                  <a:pt x="484" y="76"/>
                </a:lnTo>
                <a:lnTo>
                  <a:pt x="466" y="76"/>
                </a:lnTo>
                <a:lnTo>
                  <a:pt x="450" y="76"/>
                </a:lnTo>
                <a:lnTo>
                  <a:pt x="432" y="76"/>
                </a:lnTo>
                <a:lnTo>
                  <a:pt x="416" y="76"/>
                </a:lnTo>
                <a:lnTo>
                  <a:pt x="399" y="76"/>
                </a:lnTo>
                <a:lnTo>
                  <a:pt x="383" y="76"/>
                </a:lnTo>
                <a:lnTo>
                  <a:pt x="379" y="73"/>
                </a:lnTo>
                <a:lnTo>
                  <a:pt x="376" y="68"/>
                </a:lnTo>
                <a:lnTo>
                  <a:pt x="374" y="63"/>
                </a:lnTo>
                <a:lnTo>
                  <a:pt x="371" y="58"/>
                </a:lnTo>
                <a:lnTo>
                  <a:pt x="369" y="53"/>
                </a:lnTo>
                <a:lnTo>
                  <a:pt x="367" y="47"/>
                </a:lnTo>
                <a:lnTo>
                  <a:pt x="365" y="41"/>
                </a:lnTo>
                <a:lnTo>
                  <a:pt x="363" y="34"/>
                </a:lnTo>
                <a:lnTo>
                  <a:pt x="360" y="29"/>
                </a:lnTo>
                <a:lnTo>
                  <a:pt x="359" y="23"/>
                </a:lnTo>
                <a:lnTo>
                  <a:pt x="356" y="18"/>
                </a:lnTo>
                <a:lnTo>
                  <a:pt x="353" y="13"/>
                </a:lnTo>
                <a:lnTo>
                  <a:pt x="350" y="9"/>
                </a:lnTo>
                <a:lnTo>
                  <a:pt x="347" y="5"/>
                </a:lnTo>
                <a:lnTo>
                  <a:pt x="343" y="2"/>
                </a:lnTo>
                <a:lnTo>
                  <a:pt x="339" y="0"/>
                </a:lnTo>
                <a:lnTo>
                  <a:pt x="326" y="0"/>
                </a:lnTo>
                <a:lnTo>
                  <a:pt x="312" y="0"/>
                </a:lnTo>
                <a:lnTo>
                  <a:pt x="299" y="0"/>
                </a:lnTo>
                <a:lnTo>
                  <a:pt x="285" y="0"/>
                </a:lnTo>
                <a:lnTo>
                  <a:pt x="271" y="0"/>
                </a:lnTo>
                <a:lnTo>
                  <a:pt x="257" y="0"/>
                </a:lnTo>
                <a:lnTo>
                  <a:pt x="243" y="0"/>
                </a:lnTo>
                <a:lnTo>
                  <a:pt x="228" y="0"/>
                </a:lnTo>
                <a:lnTo>
                  <a:pt x="214" y="1"/>
                </a:lnTo>
                <a:lnTo>
                  <a:pt x="200" y="1"/>
                </a:lnTo>
                <a:lnTo>
                  <a:pt x="186" y="1"/>
                </a:lnTo>
                <a:lnTo>
                  <a:pt x="171" y="1"/>
                </a:lnTo>
                <a:lnTo>
                  <a:pt x="158" y="1"/>
                </a:lnTo>
                <a:lnTo>
                  <a:pt x="145" y="1"/>
                </a:lnTo>
                <a:lnTo>
                  <a:pt x="131" y="1"/>
                </a:lnTo>
                <a:lnTo>
                  <a:pt x="118" y="1"/>
                </a:lnTo>
                <a:lnTo>
                  <a:pt x="114" y="3"/>
                </a:lnTo>
                <a:lnTo>
                  <a:pt x="109" y="6"/>
                </a:lnTo>
                <a:lnTo>
                  <a:pt x="105" y="9"/>
                </a:lnTo>
                <a:lnTo>
                  <a:pt x="101" y="13"/>
                </a:lnTo>
                <a:lnTo>
                  <a:pt x="97" y="18"/>
                </a:lnTo>
                <a:lnTo>
                  <a:pt x="94" y="23"/>
                </a:lnTo>
                <a:lnTo>
                  <a:pt x="91" y="29"/>
                </a:lnTo>
                <a:lnTo>
                  <a:pt x="89" y="34"/>
                </a:lnTo>
                <a:lnTo>
                  <a:pt x="86" y="41"/>
                </a:lnTo>
                <a:lnTo>
                  <a:pt x="83" y="47"/>
                </a:lnTo>
                <a:lnTo>
                  <a:pt x="81" y="53"/>
                </a:lnTo>
                <a:lnTo>
                  <a:pt x="78" y="58"/>
                </a:lnTo>
                <a:lnTo>
                  <a:pt x="76" y="63"/>
                </a:lnTo>
                <a:lnTo>
                  <a:pt x="73" y="68"/>
                </a:lnTo>
                <a:lnTo>
                  <a:pt x="71" y="73"/>
                </a:lnTo>
                <a:lnTo>
                  <a:pt x="68" y="77"/>
                </a:lnTo>
                <a:lnTo>
                  <a:pt x="0" y="77"/>
                </a:lnTo>
              </a:path>
            </a:pathLst>
          </a:custGeom>
          <a:solidFill>
            <a:srgbClr val="FFFFFF"/>
          </a:solidFill>
          <a:ln w="12700" cap="rnd">
            <a:solidFill>
              <a:schemeClr val="tx1"/>
            </a:solidFill>
            <a:round/>
            <a:headEnd/>
            <a:tailEnd/>
          </a:ln>
        </p:spPr>
        <p:txBody>
          <a:bodyPr lIns="0" tIns="91440" rIns="0" bIns="0" anchor="ctr"/>
          <a:lstStyle/>
          <a:p>
            <a:pPr algn="ctr"/>
            <a:r>
              <a:rPr lang="en-US" sz="1400" dirty="0" smtClean="0">
                <a:latin typeface="+mj-lt"/>
              </a:rPr>
              <a:t>Plane</a:t>
            </a:r>
            <a:br>
              <a:rPr lang="en-US" sz="1400" dirty="0" smtClean="0">
                <a:latin typeface="+mj-lt"/>
              </a:rPr>
            </a:br>
            <a:r>
              <a:rPr lang="en-US" sz="1400" dirty="0" smtClean="0">
                <a:latin typeface="+mj-lt"/>
              </a:rPr>
              <a:t>Ticket</a:t>
            </a:r>
            <a:endParaRPr lang="en-US" sz="1400" dirty="0">
              <a:latin typeface="+mj-lt"/>
            </a:endParaRPr>
          </a:p>
        </p:txBody>
      </p:sp>
      <p:sp>
        <p:nvSpPr>
          <p:cNvPr id="71" name="Rectangle 69"/>
          <p:cNvSpPr>
            <a:spLocks noChangeArrowheads="1"/>
          </p:cNvSpPr>
          <p:nvPr/>
        </p:nvSpPr>
        <p:spPr bwMode="auto">
          <a:xfrm>
            <a:off x="688213" y="1820569"/>
            <a:ext cx="3059113" cy="34099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en-US" sz="1200" dirty="0" smtClean="0">
              <a:latin typeface="+mj-lt"/>
            </a:endParaRPr>
          </a:p>
          <a:p>
            <a:pPr algn="ctr">
              <a:defRPr/>
            </a:pPr>
            <a:endParaRPr lang="en-US" sz="1200" dirty="0" smtClean="0">
              <a:latin typeface="+mj-lt"/>
            </a:endParaRPr>
          </a:p>
          <a:p>
            <a:pPr algn="ctr">
              <a:defRPr/>
            </a:pPr>
            <a:r>
              <a:rPr lang="en-US" sz="1200" dirty="0" smtClean="0">
                <a:latin typeface="+mj-lt"/>
              </a:rPr>
              <a:t>CALL REPORT</a:t>
            </a:r>
          </a:p>
          <a:p>
            <a:pPr>
              <a:defRPr/>
            </a:pPr>
            <a:endParaRPr lang="en-US" sz="1200" dirty="0" smtClean="0">
              <a:latin typeface="+mj-lt"/>
            </a:endParaRPr>
          </a:p>
          <a:p>
            <a:pPr>
              <a:defRPr/>
            </a:pPr>
            <a:endParaRPr lang="en-US" sz="1200" dirty="0" smtClean="0">
              <a:latin typeface="+mj-lt"/>
            </a:endParaRPr>
          </a:p>
          <a:p>
            <a:pPr>
              <a:defRPr/>
            </a:pPr>
            <a:r>
              <a:rPr lang="en-US" sz="1200" dirty="0" smtClean="0">
                <a:latin typeface="+mj-lt"/>
              </a:rPr>
              <a:t>Arrived </a:t>
            </a:r>
            <a:r>
              <a:rPr lang="en-US" sz="1200" dirty="0" smtClean="0">
                <a:latin typeface="+mj-lt"/>
              </a:rPr>
              <a:t>at customer site via flight 222</a:t>
            </a:r>
          </a:p>
          <a:p>
            <a:pPr>
              <a:defRPr/>
            </a:pPr>
            <a:r>
              <a:rPr lang="en-US" sz="1200" dirty="0" smtClean="0">
                <a:latin typeface="+mj-lt"/>
              </a:rPr>
              <a:t>Stayed at Roadway Motel</a:t>
            </a:r>
          </a:p>
          <a:p>
            <a:pPr>
              <a:defRPr/>
            </a:pPr>
            <a:r>
              <a:rPr lang="en-US" sz="1200" dirty="0" smtClean="0">
                <a:latin typeface="+mj-lt"/>
              </a:rPr>
              <a:t>2 breakfasts, 1 lunch, 1 dinner @$51.20</a:t>
            </a:r>
          </a:p>
          <a:p>
            <a:pPr>
              <a:defRPr/>
            </a:pPr>
            <a:endParaRPr lang="en-US" sz="1200" dirty="0" smtClean="0">
              <a:latin typeface="+mj-lt"/>
            </a:endParaRPr>
          </a:p>
          <a:p>
            <a:pPr>
              <a:defRPr/>
            </a:pPr>
            <a:r>
              <a:rPr lang="en-US" sz="1200" dirty="0" smtClean="0">
                <a:latin typeface="+mj-lt"/>
              </a:rPr>
              <a:t>Replaced Item 4311-2</a:t>
            </a:r>
          </a:p>
          <a:p>
            <a:pPr>
              <a:defRPr/>
            </a:pPr>
            <a:r>
              <a:rPr lang="en-US" sz="1200" dirty="0" smtClean="0">
                <a:latin typeface="+mj-lt"/>
              </a:rPr>
              <a:t>Replaced item 4217-5</a:t>
            </a:r>
          </a:p>
          <a:p>
            <a:pPr>
              <a:defRPr/>
            </a:pPr>
            <a:r>
              <a:rPr lang="en-US" sz="1200" dirty="0" smtClean="0">
                <a:latin typeface="+mj-lt"/>
              </a:rPr>
              <a:t>Used 1 quart lubricant</a:t>
            </a:r>
          </a:p>
          <a:p>
            <a:pPr>
              <a:defRPr/>
            </a:pPr>
            <a:r>
              <a:rPr lang="en-US" sz="1200" dirty="0" smtClean="0">
                <a:latin typeface="+mj-lt"/>
              </a:rPr>
              <a:t>Used 1 box rags</a:t>
            </a:r>
          </a:p>
          <a:p>
            <a:pPr>
              <a:defRPr/>
            </a:pPr>
            <a:r>
              <a:rPr lang="en-US" sz="1200" dirty="0" smtClean="0">
                <a:latin typeface="+mj-lt"/>
              </a:rPr>
              <a:t>Worked 7 hours regular time</a:t>
            </a:r>
          </a:p>
          <a:p>
            <a:pPr>
              <a:defRPr/>
            </a:pPr>
            <a:r>
              <a:rPr lang="en-US" sz="1200" dirty="0" smtClean="0">
                <a:latin typeface="+mj-lt"/>
              </a:rPr>
              <a:t>Worked 2 hours overtime</a:t>
            </a:r>
          </a:p>
          <a:p>
            <a:pPr>
              <a:defRPr/>
            </a:pPr>
            <a:endParaRPr lang="en-US" sz="1200" dirty="0" smtClean="0">
              <a:latin typeface="+mj-lt"/>
            </a:endParaRPr>
          </a:p>
          <a:p>
            <a:pPr>
              <a:defRPr/>
            </a:pPr>
            <a:r>
              <a:rPr lang="en-US" sz="1200" dirty="0" smtClean="0">
                <a:latin typeface="+mj-lt"/>
              </a:rPr>
              <a:t>Customer back up and running at</a:t>
            </a:r>
          </a:p>
          <a:p>
            <a:pPr>
              <a:defRPr/>
            </a:pPr>
            <a:r>
              <a:rPr lang="en-US" sz="1200" dirty="0" smtClean="0">
                <a:latin typeface="+mj-lt"/>
              </a:rPr>
              <a:t>9:12 pm on Sept. 12, 2009.</a:t>
            </a:r>
          </a:p>
          <a:p>
            <a:pPr>
              <a:defRPr/>
            </a:pPr>
            <a:endParaRPr lang="en-US" sz="1200" dirty="0">
              <a:latin typeface="+mj-lt"/>
            </a:endParaRPr>
          </a:p>
        </p:txBody>
      </p:sp>
      <p:sp>
        <p:nvSpPr>
          <p:cNvPr id="31791" name="Freeform 73"/>
          <p:cNvSpPr>
            <a:spLocks/>
          </p:cNvSpPr>
          <p:nvPr/>
        </p:nvSpPr>
        <p:spPr bwMode="auto">
          <a:xfrm>
            <a:off x="4132263" y="2476143"/>
            <a:ext cx="1036637" cy="635000"/>
          </a:xfrm>
          <a:custGeom>
            <a:avLst/>
            <a:gdLst>
              <a:gd name="T0" fmla="*/ 0 w 653"/>
              <a:gd name="T1" fmla="*/ 399 h 400"/>
              <a:gd name="T2" fmla="*/ 652 w 653"/>
              <a:gd name="T3" fmla="*/ 77 h 400"/>
              <a:gd name="T4" fmla="*/ 618 w 653"/>
              <a:gd name="T5" fmla="*/ 77 h 400"/>
              <a:gd name="T6" fmla="*/ 585 w 653"/>
              <a:gd name="T7" fmla="*/ 77 h 400"/>
              <a:gd name="T8" fmla="*/ 551 w 653"/>
              <a:gd name="T9" fmla="*/ 77 h 400"/>
              <a:gd name="T10" fmla="*/ 517 w 653"/>
              <a:gd name="T11" fmla="*/ 77 h 400"/>
              <a:gd name="T12" fmla="*/ 484 w 653"/>
              <a:gd name="T13" fmla="*/ 77 h 400"/>
              <a:gd name="T14" fmla="*/ 450 w 653"/>
              <a:gd name="T15" fmla="*/ 77 h 400"/>
              <a:gd name="T16" fmla="*/ 416 w 653"/>
              <a:gd name="T17" fmla="*/ 77 h 400"/>
              <a:gd name="T18" fmla="*/ 383 w 653"/>
              <a:gd name="T19" fmla="*/ 77 h 400"/>
              <a:gd name="T20" fmla="*/ 376 w 653"/>
              <a:gd name="T21" fmla="*/ 68 h 400"/>
              <a:gd name="T22" fmla="*/ 371 w 653"/>
              <a:gd name="T23" fmla="*/ 58 h 400"/>
              <a:gd name="T24" fmla="*/ 367 w 653"/>
              <a:gd name="T25" fmla="*/ 47 h 400"/>
              <a:gd name="T26" fmla="*/ 363 w 653"/>
              <a:gd name="T27" fmla="*/ 35 h 400"/>
              <a:gd name="T28" fmla="*/ 359 w 653"/>
              <a:gd name="T29" fmla="*/ 23 h 400"/>
              <a:gd name="T30" fmla="*/ 353 w 653"/>
              <a:gd name="T31" fmla="*/ 13 h 400"/>
              <a:gd name="T32" fmla="*/ 347 w 653"/>
              <a:gd name="T33" fmla="*/ 5 h 400"/>
              <a:gd name="T34" fmla="*/ 339 w 653"/>
              <a:gd name="T35" fmla="*/ 0 h 400"/>
              <a:gd name="T36" fmla="*/ 312 w 653"/>
              <a:gd name="T37" fmla="*/ 0 h 400"/>
              <a:gd name="T38" fmla="*/ 285 w 653"/>
              <a:gd name="T39" fmla="*/ 0 h 400"/>
              <a:gd name="T40" fmla="*/ 257 w 653"/>
              <a:gd name="T41" fmla="*/ 0 h 400"/>
              <a:gd name="T42" fmla="*/ 228 w 653"/>
              <a:gd name="T43" fmla="*/ 0 h 400"/>
              <a:gd name="T44" fmla="*/ 200 w 653"/>
              <a:gd name="T45" fmla="*/ 1 h 400"/>
              <a:gd name="T46" fmla="*/ 171 w 653"/>
              <a:gd name="T47" fmla="*/ 1 h 400"/>
              <a:gd name="T48" fmla="*/ 145 w 653"/>
              <a:gd name="T49" fmla="*/ 1 h 400"/>
              <a:gd name="T50" fmla="*/ 118 w 653"/>
              <a:gd name="T51" fmla="*/ 1 h 400"/>
              <a:gd name="T52" fmla="*/ 109 w 653"/>
              <a:gd name="T53" fmla="*/ 6 h 400"/>
              <a:gd name="T54" fmla="*/ 101 w 653"/>
              <a:gd name="T55" fmla="*/ 13 h 400"/>
              <a:gd name="T56" fmla="*/ 94 w 653"/>
              <a:gd name="T57" fmla="*/ 23 h 400"/>
              <a:gd name="T58" fmla="*/ 89 w 653"/>
              <a:gd name="T59" fmla="*/ 35 h 400"/>
              <a:gd name="T60" fmla="*/ 83 w 653"/>
              <a:gd name="T61" fmla="*/ 47 h 400"/>
              <a:gd name="T62" fmla="*/ 78 w 653"/>
              <a:gd name="T63" fmla="*/ 58 h 400"/>
              <a:gd name="T64" fmla="*/ 73 w 653"/>
              <a:gd name="T65" fmla="*/ 68 h 400"/>
              <a:gd name="T66" fmla="*/ 68 w 653"/>
              <a:gd name="T67" fmla="*/ 77 h 400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653"/>
              <a:gd name="T103" fmla="*/ 0 h 400"/>
              <a:gd name="T104" fmla="*/ 653 w 653"/>
              <a:gd name="T105" fmla="*/ 400 h 400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653" h="400">
                <a:moveTo>
                  <a:pt x="0" y="77"/>
                </a:moveTo>
                <a:lnTo>
                  <a:pt x="0" y="399"/>
                </a:lnTo>
                <a:lnTo>
                  <a:pt x="652" y="398"/>
                </a:lnTo>
                <a:lnTo>
                  <a:pt x="652" y="77"/>
                </a:lnTo>
                <a:lnTo>
                  <a:pt x="635" y="77"/>
                </a:lnTo>
                <a:lnTo>
                  <a:pt x="618" y="77"/>
                </a:lnTo>
                <a:lnTo>
                  <a:pt x="601" y="77"/>
                </a:lnTo>
                <a:lnTo>
                  <a:pt x="585" y="77"/>
                </a:lnTo>
                <a:lnTo>
                  <a:pt x="567" y="77"/>
                </a:lnTo>
                <a:lnTo>
                  <a:pt x="551" y="77"/>
                </a:lnTo>
                <a:lnTo>
                  <a:pt x="533" y="77"/>
                </a:lnTo>
                <a:lnTo>
                  <a:pt x="517" y="77"/>
                </a:lnTo>
                <a:lnTo>
                  <a:pt x="500" y="77"/>
                </a:lnTo>
                <a:lnTo>
                  <a:pt x="484" y="77"/>
                </a:lnTo>
                <a:lnTo>
                  <a:pt x="466" y="77"/>
                </a:lnTo>
                <a:lnTo>
                  <a:pt x="450" y="77"/>
                </a:lnTo>
                <a:lnTo>
                  <a:pt x="432" y="77"/>
                </a:lnTo>
                <a:lnTo>
                  <a:pt x="416" y="77"/>
                </a:lnTo>
                <a:lnTo>
                  <a:pt x="399" y="77"/>
                </a:lnTo>
                <a:lnTo>
                  <a:pt x="383" y="77"/>
                </a:lnTo>
                <a:lnTo>
                  <a:pt x="379" y="73"/>
                </a:lnTo>
                <a:lnTo>
                  <a:pt x="376" y="68"/>
                </a:lnTo>
                <a:lnTo>
                  <a:pt x="374" y="63"/>
                </a:lnTo>
                <a:lnTo>
                  <a:pt x="371" y="58"/>
                </a:lnTo>
                <a:lnTo>
                  <a:pt x="369" y="53"/>
                </a:lnTo>
                <a:lnTo>
                  <a:pt x="367" y="47"/>
                </a:lnTo>
                <a:lnTo>
                  <a:pt x="365" y="41"/>
                </a:lnTo>
                <a:lnTo>
                  <a:pt x="363" y="35"/>
                </a:lnTo>
                <a:lnTo>
                  <a:pt x="360" y="29"/>
                </a:lnTo>
                <a:lnTo>
                  <a:pt x="359" y="23"/>
                </a:lnTo>
                <a:lnTo>
                  <a:pt x="356" y="18"/>
                </a:lnTo>
                <a:lnTo>
                  <a:pt x="353" y="13"/>
                </a:lnTo>
                <a:lnTo>
                  <a:pt x="350" y="9"/>
                </a:lnTo>
                <a:lnTo>
                  <a:pt x="347" y="5"/>
                </a:lnTo>
                <a:lnTo>
                  <a:pt x="343" y="2"/>
                </a:lnTo>
                <a:lnTo>
                  <a:pt x="339" y="0"/>
                </a:lnTo>
                <a:lnTo>
                  <a:pt x="326" y="0"/>
                </a:lnTo>
                <a:lnTo>
                  <a:pt x="312" y="0"/>
                </a:lnTo>
                <a:lnTo>
                  <a:pt x="299" y="0"/>
                </a:lnTo>
                <a:lnTo>
                  <a:pt x="285" y="0"/>
                </a:lnTo>
                <a:lnTo>
                  <a:pt x="271" y="0"/>
                </a:lnTo>
                <a:lnTo>
                  <a:pt x="257" y="0"/>
                </a:lnTo>
                <a:lnTo>
                  <a:pt x="243" y="0"/>
                </a:lnTo>
                <a:lnTo>
                  <a:pt x="228" y="0"/>
                </a:lnTo>
                <a:lnTo>
                  <a:pt x="214" y="1"/>
                </a:lnTo>
                <a:lnTo>
                  <a:pt x="200" y="1"/>
                </a:lnTo>
                <a:lnTo>
                  <a:pt x="186" y="1"/>
                </a:lnTo>
                <a:lnTo>
                  <a:pt x="171" y="1"/>
                </a:lnTo>
                <a:lnTo>
                  <a:pt x="158" y="1"/>
                </a:lnTo>
                <a:lnTo>
                  <a:pt x="145" y="1"/>
                </a:lnTo>
                <a:lnTo>
                  <a:pt x="131" y="1"/>
                </a:lnTo>
                <a:lnTo>
                  <a:pt x="118" y="1"/>
                </a:lnTo>
                <a:lnTo>
                  <a:pt x="114" y="3"/>
                </a:lnTo>
                <a:lnTo>
                  <a:pt x="109" y="6"/>
                </a:lnTo>
                <a:lnTo>
                  <a:pt x="105" y="9"/>
                </a:lnTo>
                <a:lnTo>
                  <a:pt x="101" y="13"/>
                </a:lnTo>
                <a:lnTo>
                  <a:pt x="97" y="18"/>
                </a:lnTo>
                <a:lnTo>
                  <a:pt x="94" y="23"/>
                </a:lnTo>
                <a:lnTo>
                  <a:pt x="91" y="29"/>
                </a:lnTo>
                <a:lnTo>
                  <a:pt x="89" y="35"/>
                </a:lnTo>
                <a:lnTo>
                  <a:pt x="86" y="41"/>
                </a:lnTo>
                <a:lnTo>
                  <a:pt x="83" y="47"/>
                </a:lnTo>
                <a:lnTo>
                  <a:pt x="81" y="53"/>
                </a:lnTo>
                <a:lnTo>
                  <a:pt x="78" y="58"/>
                </a:lnTo>
                <a:lnTo>
                  <a:pt x="76" y="63"/>
                </a:lnTo>
                <a:lnTo>
                  <a:pt x="73" y="68"/>
                </a:lnTo>
                <a:lnTo>
                  <a:pt x="71" y="73"/>
                </a:lnTo>
                <a:lnTo>
                  <a:pt x="68" y="77"/>
                </a:lnTo>
                <a:lnTo>
                  <a:pt x="0" y="77"/>
                </a:lnTo>
              </a:path>
            </a:pathLst>
          </a:custGeom>
          <a:solidFill>
            <a:srgbClr val="FFFFFF"/>
          </a:solidFill>
          <a:ln w="12700" cap="rnd">
            <a:solidFill>
              <a:schemeClr val="tx1"/>
            </a:solidFill>
            <a:round/>
            <a:headEnd/>
            <a:tailEnd/>
          </a:ln>
        </p:spPr>
        <p:txBody>
          <a:bodyPr lIns="0" tIns="91440" rIns="0" bIns="0" anchor="ctr"/>
          <a:lstStyle/>
          <a:p>
            <a:pPr algn="ctr"/>
            <a:r>
              <a:rPr lang="en-US" sz="1400" dirty="0" smtClean="0">
                <a:latin typeface="+mj-lt"/>
              </a:rPr>
              <a:t>Meals</a:t>
            </a:r>
            <a:endParaRPr lang="en-US" sz="1400" dirty="0">
              <a:latin typeface="+mj-lt"/>
            </a:endParaRPr>
          </a:p>
        </p:txBody>
      </p:sp>
      <p:sp>
        <p:nvSpPr>
          <p:cNvPr id="31769" name="Line 75"/>
          <p:cNvSpPr>
            <a:spLocks noChangeShapeType="1"/>
          </p:cNvSpPr>
          <p:nvPr/>
        </p:nvSpPr>
        <p:spPr bwMode="auto">
          <a:xfrm flipV="1">
            <a:off x="3479800" y="2177693"/>
            <a:ext cx="593725" cy="576263"/>
          </a:xfrm>
          <a:prstGeom prst="line">
            <a:avLst/>
          </a:prstGeom>
          <a:noFill/>
          <a:ln w="12700">
            <a:solidFill>
              <a:srgbClr val="6287C6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1770" name="Line 76"/>
          <p:cNvSpPr>
            <a:spLocks noChangeShapeType="1"/>
          </p:cNvSpPr>
          <p:nvPr/>
        </p:nvSpPr>
        <p:spPr bwMode="auto">
          <a:xfrm flipV="1">
            <a:off x="2794000" y="1320443"/>
            <a:ext cx="1222375" cy="1684338"/>
          </a:xfrm>
          <a:prstGeom prst="line">
            <a:avLst/>
          </a:prstGeom>
          <a:noFill/>
          <a:ln w="12700">
            <a:solidFill>
              <a:srgbClr val="6287C6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1771" name="Line 77"/>
          <p:cNvSpPr>
            <a:spLocks noChangeShapeType="1"/>
          </p:cNvSpPr>
          <p:nvPr/>
        </p:nvSpPr>
        <p:spPr bwMode="auto">
          <a:xfrm flipV="1">
            <a:off x="3748088" y="2903181"/>
            <a:ext cx="381000" cy="217487"/>
          </a:xfrm>
          <a:prstGeom prst="line">
            <a:avLst/>
          </a:prstGeom>
          <a:noFill/>
          <a:ln w="12700">
            <a:solidFill>
              <a:srgbClr val="6287C6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1772" name="Line 78"/>
          <p:cNvSpPr>
            <a:spLocks noChangeShapeType="1"/>
          </p:cNvSpPr>
          <p:nvPr/>
        </p:nvSpPr>
        <p:spPr bwMode="auto">
          <a:xfrm flipV="1">
            <a:off x="2522538" y="3652481"/>
            <a:ext cx="1471612" cy="22225"/>
          </a:xfrm>
          <a:prstGeom prst="line">
            <a:avLst/>
          </a:prstGeom>
          <a:noFill/>
          <a:ln w="12700">
            <a:solidFill>
              <a:srgbClr val="6287C6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1773" name="Line 79"/>
          <p:cNvSpPr>
            <a:spLocks noChangeShapeType="1"/>
          </p:cNvSpPr>
          <p:nvPr/>
        </p:nvSpPr>
        <p:spPr bwMode="auto">
          <a:xfrm>
            <a:off x="2979738" y="4293831"/>
            <a:ext cx="1076325" cy="595312"/>
          </a:xfrm>
          <a:prstGeom prst="line">
            <a:avLst/>
          </a:prstGeom>
          <a:noFill/>
          <a:ln w="12700">
            <a:solidFill>
              <a:srgbClr val="6287C6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1774" name="Line 80"/>
          <p:cNvSpPr>
            <a:spLocks noChangeShapeType="1"/>
          </p:cNvSpPr>
          <p:nvPr/>
        </p:nvSpPr>
        <p:spPr bwMode="auto">
          <a:xfrm>
            <a:off x="2443163" y="3990618"/>
            <a:ext cx="1612900" cy="236538"/>
          </a:xfrm>
          <a:prstGeom prst="line">
            <a:avLst/>
          </a:prstGeom>
          <a:noFill/>
          <a:ln w="12700">
            <a:solidFill>
              <a:srgbClr val="6287C6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1775" name="Line 81"/>
          <p:cNvSpPr>
            <a:spLocks noChangeShapeType="1"/>
          </p:cNvSpPr>
          <p:nvPr/>
        </p:nvSpPr>
        <p:spPr bwMode="auto">
          <a:xfrm>
            <a:off x="2730500" y="4463693"/>
            <a:ext cx="1265238" cy="1214438"/>
          </a:xfrm>
          <a:prstGeom prst="line">
            <a:avLst/>
          </a:prstGeom>
          <a:noFill/>
          <a:ln w="12700">
            <a:solidFill>
              <a:srgbClr val="6287C6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1776" name="Line 82"/>
          <p:cNvSpPr>
            <a:spLocks noChangeShapeType="1"/>
          </p:cNvSpPr>
          <p:nvPr/>
        </p:nvSpPr>
        <p:spPr bwMode="auto">
          <a:xfrm>
            <a:off x="5305425" y="1325206"/>
            <a:ext cx="22383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1777" name="Line 83"/>
          <p:cNvSpPr>
            <a:spLocks noChangeShapeType="1"/>
          </p:cNvSpPr>
          <p:nvPr/>
        </p:nvSpPr>
        <p:spPr bwMode="auto">
          <a:xfrm>
            <a:off x="5537200" y="1333143"/>
            <a:ext cx="0" cy="14763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1778" name="Line 84"/>
          <p:cNvSpPr>
            <a:spLocks noChangeShapeType="1"/>
          </p:cNvSpPr>
          <p:nvPr/>
        </p:nvSpPr>
        <p:spPr bwMode="auto">
          <a:xfrm>
            <a:off x="5313363" y="2826981"/>
            <a:ext cx="22383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1779" name="Line 85"/>
          <p:cNvSpPr>
            <a:spLocks noChangeShapeType="1"/>
          </p:cNvSpPr>
          <p:nvPr/>
        </p:nvSpPr>
        <p:spPr bwMode="auto">
          <a:xfrm>
            <a:off x="5387975" y="3561993"/>
            <a:ext cx="20478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1780" name="Line 86"/>
          <p:cNvSpPr>
            <a:spLocks noChangeShapeType="1"/>
          </p:cNvSpPr>
          <p:nvPr/>
        </p:nvSpPr>
        <p:spPr bwMode="auto">
          <a:xfrm>
            <a:off x="5608638" y="3569931"/>
            <a:ext cx="0" cy="8731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1781" name="Line 87"/>
          <p:cNvSpPr>
            <a:spLocks noChangeShapeType="1"/>
          </p:cNvSpPr>
          <p:nvPr/>
        </p:nvSpPr>
        <p:spPr bwMode="auto">
          <a:xfrm>
            <a:off x="5391150" y="4458931"/>
            <a:ext cx="20478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1782" name="Line 88"/>
          <p:cNvSpPr>
            <a:spLocks noChangeShapeType="1"/>
          </p:cNvSpPr>
          <p:nvPr/>
        </p:nvSpPr>
        <p:spPr bwMode="auto">
          <a:xfrm>
            <a:off x="5389563" y="5051068"/>
            <a:ext cx="2047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1783" name="Line 89"/>
          <p:cNvSpPr>
            <a:spLocks noChangeShapeType="1"/>
          </p:cNvSpPr>
          <p:nvPr/>
        </p:nvSpPr>
        <p:spPr bwMode="auto">
          <a:xfrm>
            <a:off x="5608638" y="5059006"/>
            <a:ext cx="0" cy="8731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1784" name="Line 90"/>
          <p:cNvSpPr>
            <a:spLocks noChangeShapeType="1"/>
          </p:cNvSpPr>
          <p:nvPr/>
        </p:nvSpPr>
        <p:spPr bwMode="auto">
          <a:xfrm>
            <a:off x="5392738" y="5952768"/>
            <a:ext cx="2047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1785" name="Rectangle 91"/>
          <p:cNvSpPr>
            <a:spLocks noChangeArrowheads="1"/>
          </p:cNvSpPr>
          <p:nvPr/>
        </p:nvSpPr>
        <p:spPr bwMode="auto">
          <a:xfrm>
            <a:off x="5735638" y="1882418"/>
            <a:ext cx="941387" cy="490538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none" lIns="90488" tIns="44450" rIns="90488" bIns="44450" anchor="ctr"/>
          <a:lstStyle/>
          <a:p>
            <a:pPr algn="ctr"/>
            <a:r>
              <a:rPr lang="en-US" sz="1400" dirty="0">
                <a:latin typeface="+mj-lt"/>
              </a:rPr>
              <a:t>Travel</a:t>
            </a:r>
          </a:p>
          <a:p>
            <a:pPr algn="ctr"/>
            <a:r>
              <a:rPr lang="en-US" sz="1400" dirty="0">
                <a:latin typeface="+mj-lt"/>
              </a:rPr>
              <a:t>Expense</a:t>
            </a:r>
          </a:p>
        </p:txBody>
      </p:sp>
      <p:sp>
        <p:nvSpPr>
          <p:cNvPr id="31786" name="Rectangle 92"/>
          <p:cNvSpPr>
            <a:spLocks noChangeArrowheads="1"/>
          </p:cNvSpPr>
          <p:nvPr/>
        </p:nvSpPr>
        <p:spPr bwMode="auto">
          <a:xfrm>
            <a:off x="5735638" y="3920768"/>
            <a:ext cx="941387" cy="211138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none" lIns="90488" tIns="44450" rIns="90488" bIns="44450" anchor="ctr"/>
          <a:lstStyle/>
          <a:p>
            <a:pPr algn="ctr"/>
            <a:r>
              <a:rPr lang="en-US" sz="1400" dirty="0">
                <a:latin typeface="+mj-lt"/>
              </a:rPr>
              <a:t>Items</a:t>
            </a:r>
          </a:p>
        </p:txBody>
      </p:sp>
      <p:sp>
        <p:nvSpPr>
          <p:cNvPr id="31787" name="Rectangle 93"/>
          <p:cNvSpPr>
            <a:spLocks noChangeArrowheads="1"/>
          </p:cNvSpPr>
          <p:nvPr/>
        </p:nvSpPr>
        <p:spPr bwMode="auto">
          <a:xfrm>
            <a:off x="5735638" y="5447943"/>
            <a:ext cx="941387" cy="211138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none" lIns="90488" tIns="44450" rIns="90488" bIns="44450" anchor="ctr"/>
          <a:lstStyle/>
          <a:p>
            <a:pPr algn="ctr"/>
            <a:r>
              <a:rPr lang="en-US" sz="1400">
                <a:latin typeface="+mj-lt"/>
              </a:rPr>
              <a:t>Labor</a:t>
            </a:r>
          </a:p>
        </p:txBody>
      </p:sp>
      <p:sp>
        <p:nvSpPr>
          <p:cNvPr id="31789" name="Freeform 95"/>
          <p:cNvSpPr>
            <a:spLocks/>
          </p:cNvSpPr>
          <p:nvPr/>
        </p:nvSpPr>
        <p:spPr bwMode="auto">
          <a:xfrm>
            <a:off x="4132263" y="3977918"/>
            <a:ext cx="1036637" cy="633413"/>
          </a:xfrm>
          <a:custGeom>
            <a:avLst/>
            <a:gdLst>
              <a:gd name="T0" fmla="*/ 0 w 653"/>
              <a:gd name="T1" fmla="*/ 398 h 399"/>
              <a:gd name="T2" fmla="*/ 652 w 653"/>
              <a:gd name="T3" fmla="*/ 76 h 399"/>
              <a:gd name="T4" fmla="*/ 618 w 653"/>
              <a:gd name="T5" fmla="*/ 76 h 399"/>
              <a:gd name="T6" fmla="*/ 585 w 653"/>
              <a:gd name="T7" fmla="*/ 76 h 399"/>
              <a:gd name="T8" fmla="*/ 551 w 653"/>
              <a:gd name="T9" fmla="*/ 76 h 399"/>
              <a:gd name="T10" fmla="*/ 517 w 653"/>
              <a:gd name="T11" fmla="*/ 76 h 399"/>
              <a:gd name="T12" fmla="*/ 484 w 653"/>
              <a:gd name="T13" fmla="*/ 76 h 399"/>
              <a:gd name="T14" fmla="*/ 450 w 653"/>
              <a:gd name="T15" fmla="*/ 76 h 399"/>
              <a:gd name="T16" fmla="*/ 416 w 653"/>
              <a:gd name="T17" fmla="*/ 76 h 399"/>
              <a:gd name="T18" fmla="*/ 383 w 653"/>
              <a:gd name="T19" fmla="*/ 76 h 399"/>
              <a:gd name="T20" fmla="*/ 376 w 653"/>
              <a:gd name="T21" fmla="*/ 68 h 399"/>
              <a:gd name="T22" fmla="*/ 371 w 653"/>
              <a:gd name="T23" fmla="*/ 58 h 399"/>
              <a:gd name="T24" fmla="*/ 367 w 653"/>
              <a:gd name="T25" fmla="*/ 47 h 399"/>
              <a:gd name="T26" fmla="*/ 363 w 653"/>
              <a:gd name="T27" fmla="*/ 34 h 399"/>
              <a:gd name="T28" fmla="*/ 359 w 653"/>
              <a:gd name="T29" fmla="*/ 23 h 399"/>
              <a:gd name="T30" fmla="*/ 353 w 653"/>
              <a:gd name="T31" fmla="*/ 13 h 399"/>
              <a:gd name="T32" fmla="*/ 347 w 653"/>
              <a:gd name="T33" fmla="*/ 5 h 399"/>
              <a:gd name="T34" fmla="*/ 339 w 653"/>
              <a:gd name="T35" fmla="*/ 0 h 399"/>
              <a:gd name="T36" fmla="*/ 312 w 653"/>
              <a:gd name="T37" fmla="*/ 0 h 399"/>
              <a:gd name="T38" fmla="*/ 285 w 653"/>
              <a:gd name="T39" fmla="*/ 0 h 399"/>
              <a:gd name="T40" fmla="*/ 257 w 653"/>
              <a:gd name="T41" fmla="*/ 0 h 399"/>
              <a:gd name="T42" fmla="*/ 228 w 653"/>
              <a:gd name="T43" fmla="*/ 0 h 399"/>
              <a:gd name="T44" fmla="*/ 200 w 653"/>
              <a:gd name="T45" fmla="*/ 1 h 399"/>
              <a:gd name="T46" fmla="*/ 171 w 653"/>
              <a:gd name="T47" fmla="*/ 1 h 399"/>
              <a:gd name="T48" fmla="*/ 145 w 653"/>
              <a:gd name="T49" fmla="*/ 1 h 399"/>
              <a:gd name="T50" fmla="*/ 118 w 653"/>
              <a:gd name="T51" fmla="*/ 1 h 399"/>
              <a:gd name="T52" fmla="*/ 109 w 653"/>
              <a:gd name="T53" fmla="*/ 6 h 399"/>
              <a:gd name="T54" fmla="*/ 101 w 653"/>
              <a:gd name="T55" fmla="*/ 13 h 399"/>
              <a:gd name="T56" fmla="*/ 94 w 653"/>
              <a:gd name="T57" fmla="*/ 23 h 399"/>
              <a:gd name="T58" fmla="*/ 89 w 653"/>
              <a:gd name="T59" fmla="*/ 34 h 399"/>
              <a:gd name="T60" fmla="*/ 83 w 653"/>
              <a:gd name="T61" fmla="*/ 47 h 399"/>
              <a:gd name="T62" fmla="*/ 78 w 653"/>
              <a:gd name="T63" fmla="*/ 58 h 399"/>
              <a:gd name="T64" fmla="*/ 73 w 653"/>
              <a:gd name="T65" fmla="*/ 68 h 399"/>
              <a:gd name="T66" fmla="*/ 68 w 653"/>
              <a:gd name="T67" fmla="*/ 77 h 399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653"/>
              <a:gd name="T103" fmla="*/ 0 h 399"/>
              <a:gd name="T104" fmla="*/ 653 w 653"/>
              <a:gd name="T105" fmla="*/ 399 h 399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653" h="399">
                <a:moveTo>
                  <a:pt x="0" y="77"/>
                </a:moveTo>
                <a:lnTo>
                  <a:pt x="0" y="398"/>
                </a:lnTo>
                <a:lnTo>
                  <a:pt x="652" y="397"/>
                </a:lnTo>
                <a:lnTo>
                  <a:pt x="652" y="76"/>
                </a:lnTo>
                <a:lnTo>
                  <a:pt x="635" y="76"/>
                </a:lnTo>
                <a:lnTo>
                  <a:pt x="618" y="76"/>
                </a:lnTo>
                <a:lnTo>
                  <a:pt x="601" y="76"/>
                </a:lnTo>
                <a:lnTo>
                  <a:pt x="585" y="76"/>
                </a:lnTo>
                <a:lnTo>
                  <a:pt x="567" y="76"/>
                </a:lnTo>
                <a:lnTo>
                  <a:pt x="551" y="76"/>
                </a:lnTo>
                <a:lnTo>
                  <a:pt x="533" y="76"/>
                </a:lnTo>
                <a:lnTo>
                  <a:pt x="517" y="76"/>
                </a:lnTo>
                <a:lnTo>
                  <a:pt x="500" y="76"/>
                </a:lnTo>
                <a:lnTo>
                  <a:pt x="484" y="76"/>
                </a:lnTo>
                <a:lnTo>
                  <a:pt x="466" y="76"/>
                </a:lnTo>
                <a:lnTo>
                  <a:pt x="450" y="76"/>
                </a:lnTo>
                <a:lnTo>
                  <a:pt x="432" y="76"/>
                </a:lnTo>
                <a:lnTo>
                  <a:pt x="416" y="76"/>
                </a:lnTo>
                <a:lnTo>
                  <a:pt x="399" y="76"/>
                </a:lnTo>
                <a:lnTo>
                  <a:pt x="383" y="76"/>
                </a:lnTo>
                <a:lnTo>
                  <a:pt x="379" y="73"/>
                </a:lnTo>
                <a:lnTo>
                  <a:pt x="376" y="68"/>
                </a:lnTo>
                <a:lnTo>
                  <a:pt x="374" y="63"/>
                </a:lnTo>
                <a:lnTo>
                  <a:pt x="371" y="58"/>
                </a:lnTo>
                <a:lnTo>
                  <a:pt x="369" y="53"/>
                </a:lnTo>
                <a:lnTo>
                  <a:pt x="367" y="47"/>
                </a:lnTo>
                <a:lnTo>
                  <a:pt x="365" y="41"/>
                </a:lnTo>
                <a:lnTo>
                  <a:pt x="363" y="34"/>
                </a:lnTo>
                <a:lnTo>
                  <a:pt x="360" y="29"/>
                </a:lnTo>
                <a:lnTo>
                  <a:pt x="359" y="23"/>
                </a:lnTo>
                <a:lnTo>
                  <a:pt x="356" y="18"/>
                </a:lnTo>
                <a:lnTo>
                  <a:pt x="353" y="13"/>
                </a:lnTo>
                <a:lnTo>
                  <a:pt x="350" y="9"/>
                </a:lnTo>
                <a:lnTo>
                  <a:pt x="347" y="5"/>
                </a:lnTo>
                <a:lnTo>
                  <a:pt x="343" y="2"/>
                </a:lnTo>
                <a:lnTo>
                  <a:pt x="339" y="0"/>
                </a:lnTo>
                <a:lnTo>
                  <a:pt x="326" y="0"/>
                </a:lnTo>
                <a:lnTo>
                  <a:pt x="312" y="0"/>
                </a:lnTo>
                <a:lnTo>
                  <a:pt x="299" y="0"/>
                </a:lnTo>
                <a:lnTo>
                  <a:pt x="285" y="0"/>
                </a:lnTo>
                <a:lnTo>
                  <a:pt x="271" y="0"/>
                </a:lnTo>
                <a:lnTo>
                  <a:pt x="257" y="0"/>
                </a:lnTo>
                <a:lnTo>
                  <a:pt x="243" y="0"/>
                </a:lnTo>
                <a:lnTo>
                  <a:pt x="228" y="0"/>
                </a:lnTo>
                <a:lnTo>
                  <a:pt x="214" y="1"/>
                </a:lnTo>
                <a:lnTo>
                  <a:pt x="200" y="1"/>
                </a:lnTo>
                <a:lnTo>
                  <a:pt x="186" y="1"/>
                </a:lnTo>
                <a:lnTo>
                  <a:pt x="171" y="1"/>
                </a:lnTo>
                <a:lnTo>
                  <a:pt x="158" y="1"/>
                </a:lnTo>
                <a:lnTo>
                  <a:pt x="145" y="1"/>
                </a:lnTo>
                <a:lnTo>
                  <a:pt x="131" y="1"/>
                </a:lnTo>
                <a:lnTo>
                  <a:pt x="118" y="1"/>
                </a:lnTo>
                <a:lnTo>
                  <a:pt x="114" y="3"/>
                </a:lnTo>
                <a:lnTo>
                  <a:pt x="109" y="6"/>
                </a:lnTo>
                <a:lnTo>
                  <a:pt x="105" y="9"/>
                </a:lnTo>
                <a:lnTo>
                  <a:pt x="101" y="13"/>
                </a:lnTo>
                <a:lnTo>
                  <a:pt x="97" y="18"/>
                </a:lnTo>
                <a:lnTo>
                  <a:pt x="94" y="23"/>
                </a:lnTo>
                <a:lnTo>
                  <a:pt x="91" y="29"/>
                </a:lnTo>
                <a:lnTo>
                  <a:pt x="89" y="34"/>
                </a:lnTo>
                <a:lnTo>
                  <a:pt x="86" y="41"/>
                </a:lnTo>
                <a:lnTo>
                  <a:pt x="83" y="47"/>
                </a:lnTo>
                <a:lnTo>
                  <a:pt x="81" y="53"/>
                </a:lnTo>
                <a:lnTo>
                  <a:pt x="78" y="58"/>
                </a:lnTo>
                <a:lnTo>
                  <a:pt x="76" y="63"/>
                </a:lnTo>
                <a:lnTo>
                  <a:pt x="73" y="68"/>
                </a:lnTo>
                <a:lnTo>
                  <a:pt x="71" y="73"/>
                </a:lnTo>
                <a:lnTo>
                  <a:pt x="68" y="77"/>
                </a:lnTo>
                <a:lnTo>
                  <a:pt x="0" y="77"/>
                </a:lnTo>
              </a:path>
            </a:pathLst>
          </a:custGeom>
          <a:solidFill>
            <a:srgbClr val="FFFFFF"/>
          </a:solidFill>
          <a:ln w="12700" cap="rnd">
            <a:solidFill>
              <a:schemeClr val="tx1"/>
            </a:solidFill>
            <a:round/>
            <a:headEnd/>
            <a:tailEnd/>
          </a:ln>
        </p:spPr>
        <p:txBody>
          <a:bodyPr lIns="0" tIns="91440" rIns="0" bIns="0" anchor="ctr"/>
          <a:lstStyle/>
          <a:p>
            <a:pPr algn="ctr"/>
            <a:r>
              <a:rPr lang="en-US" sz="1400" dirty="0" smtClean="0">
                <a:latin typeface="+mj-lt"/>
              </a:rPr>
              <a:t>Consumed</a:t>
            </a:r>
          </a:p>
          <a:p>
            <a:pPr algn="ctr"/>
            <a:r>
              <a:rPr lang="en-US" sz="1400" dirty="0" smtClean="0">
                <a:latin typeface="+mj-lt"/>
              </a:rPr>
              <a:t>Items</a:t>
            </a:r>
            <a:endParaRPr lang="en-US" sz="1400" dirty="0">
              <a:latin typeface="+mj-lt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Business Overview</a:t>
            </a:r>
          </a:p>
        </p:txBody>
      </p:sp>
      <p:sp>
        <p:nvSpPr>
          <p:cNvPr id="32771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SSM-W&amp;C-170</a:t>
            </a:r>
          </a:p>
        </p:txBody>
      </p:sp>
      <p:grpSp>
        <p:nvGrpSpPr>
          <p:cNvPr id="554" name="Group 553"/>
          <p:cNvGrpSpPr/>
          <p:nvPr/>
        </p:nvGrpSpPr>
        <p:grpSpPr>
          <a:xfrm>
            <a:off x="6665108" y="1704237"/>
            <a:ext cx="1894269" cy="3446844"/>
            <a:chOff x="6665108" y="1704237"/>
            <a:chExt cx="1894269" cy="3446844"/>
          </a:xfrm>
        </p:grpSpPr>
        <p:grpSp>
          <p:nvGrpSpPr>
            <p:cNvPr id="501" name="Group 500"/>
            <p:cNvGrpSpPr/>
            <p:nvPr/>
          </p:nvGrpSpPr>
          <p:grpSpPr>
            <a:xfrm>
              <a:off x="7189364" y="1704237"/>
              <a:ext cx="1370013" cy="3074988"/>
              <a:chOff x="6828536" y="2076093"/>
              <a:chExt cx="1370013" cy="3074988"/>
            </a:xfrm>
          </p:grpSpPr>
          <p:sp>
            <p:nvSpPr>
              <p:cNvPr id="502" name="Rectangle 2"/>
              <p:cNvSpPr>
                <a:spLocks noChangeArrowheads="1"/>
              </p:cNvSpPr>
              <p:nvPr/>
            </p:nvSpPr>
            <p:spPr bwMode="auto">
              <a:xfrm>
                <a:off x="6828536" y="2076093"/>
                <a:ext cx="1370013" cy="3074988"/>
              </a:xfrm>
              <a:prstGeom prst="rect">
                <a:avLst/>
              </a:prstGeom>
              <a:solidFill>
                <a:srgbClr val="C0C0C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03" name="Rectangle 3"/>
              <p:cNvSpPr>
                <a:spLocks noChangeArrowheads="1"/>
              </p:cNvSpPr>
              <p:nvPr/>
            </p:nvSpPr>
            <p:spPr bwMode="auto">
              <a:xfrm>
                <a:off x="6922744" y="2239606"/>
                <a:ext cx="1179512" cy="865187"/>
              </a:xfrm>
              <a:prstGeom prst="rect">
                <a:avLst/>
              </a:prstGeom>
              <a:solidFill>
                <a:srgbClr val="9F9F9F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04" name="Freeform 4"/>
              <p:cNvSpPr>
                <a:spLocks/>
              </p:cNvSpPr>
              <p:nvPr/>
            </p:nvSpPr>
            <p:spPr bwMode="auto">
              <a:xfrm>
                <a:off x="7288911" y="2363431"/>
                <a:ext cx="512763" cy="136525"/>
              </a:xfrm>
              <a:custGeom>
                <a:avLst/>
                <a:gdLst>
                  <a:gd name="T0" fmla="*/ 2147483647 w 323"/>
                  <a:gd name="T1" fmla="*/ 2147483647 h 86"/>
                  <a:gd name="T2" fmla="*/ 2147483647 w 323"/>
                  <a:gd name="T3" fmla="*/ 2147483647 h 86"/>
                  <a:gd name="T4" fmla="*/ 2147483647 w 323"/>
                  <a:gd name="T5" fmla="*/ 2147483647 h 86"/>
                  <a:gd name="T6" fmla="*/ 2147483647 w 323"/>
                  <a:gd name="T7" fmla="*/ 2147483647 h 86"/>
                  <a:gd name="T8" fmla="*/ 2147483647 w 323"/>
                  <a:gd name="T9" fmla="*/ 0 h 86"/>
                  <a:gd name="T10" fmla="*/ 2147483647 w 323"/>
                  <a:gd name="T11" fmla="*/ 2147483647 h 86"/>
                  <a:gd name="T12" fmla="*/ 2147483647 w 323"/>
                  <a:gd name="T13" fmla="*/ 2147483647 h 86"/>
                  <a:gd name="T14" fmla="*/ 2147483647 w 323"/>
                  <a:gd name="T15" fmla="*/ 2147483647 h 86"/>
                  <a:gd name="T16" fmla="*/ 0 w 323"/>
                  <a:gd name="T17" fmla="*/ 2147483647 h 86"/>
                  <a:gd name="T18" fmla="*/ 2147483647 w 323"/>
                  <a:gd name="T19" fmla="*/ 2147483647 h 8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23"/>
                  <a:gd name="T31" fmla="*/ 0 h 86"/>
                  <a:gd name="T32" fmla="*/ 323 w 323"/>
                  <a:gd name="T33" fmla="*/ 86 h 8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23" h="86">
                    <a:moveTo>
                      <a:pt x="21" y="33"/>
                    </a:moveTo>
                    <a:lnTo>
                      <a:pt x="50" y="69"/>
                    </a:lnTo>
                    <a:lnTo>
                      <a:pt x="309" y="69"/>
                    </a:lnTo>
                    <a:lnTo>
                      <a:pt x="275" y="27"/>
                    </a:lnTo>
                    <a:lnTo>
                      <a:pt x="275" y="0"/>
                    </a:lnTo>
                    <a:lnTo>
                      <a:pt x="322" y="58"/>
                    </a:lnTo>
                    <a:lnTo>
                      <a:pt x="322" y="85"/>
                    </a:lnTo>
                    <a:lnTo>
                      <a:pt x="43" y="85"/>
                    </a:lnTo>
                    <a:lnTo>
                      <a:pt x="0" y="33"/>
                    </a:lnTo>
                    <a:lnTo>
                      <a:pt x="21" y="33"/>
                    </a:lnTo>
                  </a:path>
                </a:pathLst>
              </a:custGeom>
              <a:solidFill>
                <a:srgbClr val="5F5F5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05" name="Freeform 5"/>
              <p:cNvSpPr>
                <a:spLocks/>
              </p:cNvSpPr>
              <p:nvPr/>
            </p:nvSpPr>
            <p:spPr bwMode="auto">
              <a:xfrm>
                <a:off x="7288911" y="2350731"/>
                <a:ext cx="228600" cy="60325"/>
              </a:xfrm>
              <a:custGeom>
                <a:avLst/>
                <a:gdLst>
                  <a:gd name="T0" fmla="*/ 2147483647 w 144"/>
                  <a:gd name="T1" fmla="*/ 2147483647 h 38"/>
                  <a:gd name="T2" fmla="*/ 2147483647 w 144"/>
                  <a:gd name="T3" fmla="*/ 0 h 38"/>
                  <a:gd name="T4" fmla="*/ 2147483647 w 144"/>
                  <a:gd name="T5" fmla="*/ 0 h 38"/>
                  <a:gd name="T6" fmla="*/ 0 w 144"/>
                  <a:gd name="T7" fmla="*/ 2147483647 h 38"/>
                  <a:gd name="T8" fmla="*/ 0 w 144"/>
                  <a:gd name="T9" fmla="*/ 2147483647 h 38"/>
                  <a:gd name="T10" fmla="*/ 2147483647 w 144"/>
                  <a:gd name="T11" fmla="*/ 2147483647 h 38"/>
                  <a:gd name="T12" fmla="*/ 2147483647 w 144"/>
                  <a:gd name="T13" fmla="*/ 2147483647 h 38"/>
                  <a:gd name="T14" fmla="*/ 2147483647 w 144"/>
                  <a:gd name="T15" fmla="*/ 2147483647 h 3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44"/>
                  <a:gd name="T25" fmla="*/ 0 h 38"/>
                  <a:gd name="T26" fmla="*/ 144 w 144"/>
                  <a:gd name="T27" fmla="*/ 38 h 3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44" h="38">
                    <a:moveTo>
                      <a:pt x="15" y="12"/>
                    </a:moveTo>
                    <a:lnTo>
                      <a:pt x="19" y="0"/>
                    </a:lnTo>
                    <a:lnTo>
                      <a:pt x="7" y="0"/>
                    </a:lnTo>
                    <a:lnTo>
                      <a:pt x="0" y="12"/>
                    </a:lnTo>
                    <a:lnTo>
                      <a:pt x="0" y="37"/>
                    </a:lnTo>
                    <a:lnTo>
                      <a:pt x="143" y="37"/>
                    </a:lnTo>
                    <a:lnTo>
                      <a:pt x="143" y="12"/>
                    </a:lnTo>
                    <a:lnTo>
                      <a:pt x="15" y="12"/>
                    </a:lnTo>
                  </a:path>
                </a:pathLst>
              </a:custGeom>
              <a:solidFill>
                <a:srgbClr val="C0C0C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06" name="Freeform 6"/>
              <p:cNvSpPr>
                <a:spLocks/>
              </p:cNvSpPr>
              <p:nvPr/>
            </p:nvSpPr>
            <p:spPr bwMode="auto">
              <a:xfrm>
                <a:off x="7506399" y="2350731"/>
                <a:ext cx="228600" cy="60325"/>
              </a:xfrm>
              <a:custGeom>
                <a:avLst/>
                <a:gdLst>
                  <a:gd name="T0" fmla="*/ 2147483647 w 144"/>
                  <a:gd name="T1" fmla="*/ 2147483647 h 38"/>
                  <a:gd name="T2" fmla="*/ 2147483647 w 144"/>
                  <a:gd name="T3" fmla="*/ 0 h 38"/>
                  <a:gd name="T4" fmla="*/ 2147483647 w 144"/>
                  <a:gd name="T5" fmla="*/ 0 h 38"/>
                  <a:gd name="T6" fmla="*/ 2147483647 w 144"/>
                  <a:gd name="T7" fmla="*/ 2147483647 h 38"/>
                  <a:gd name="T8" fmla="*/ 2147483647 w 144"/>
                  <a:gd name="T9" fmla="*/ 2147483647 h 38"/>
                  <a:gd name="T10" fmla="*/ 0 w 144"/>
                  <a:gd name="T11" fmla="*/ 2147483647 h 38"/>
                  <a:gd name="T12" fmla="*/ 0 w 144"/>
                  <a:gd name="T13" fmla="*/ 2147483647 h 38"/>
                  <a:gd name="T14" fmla="*/ 2147483647 w 144"/>
                  <a:gd name="T15" fmla="*/ 2147483647 h 3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44"/>
                  <a:gd name="T25" fmla="*/ 0 h 38"/>
                  <a:gd name="T26" fmla="*/ 144 w 144"/>
                  <a:gd name="T27" fmla="*/ 38 h 3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44" h="38">
                    <a:moveTo>
                      <a:pt x="128" y="12"/>
                    </a:moveTo>
                    <a:lnTo>
                      <a:pt x="124" y="0"/>
                    </a:lnTo>
                    <a:lnTo>
                      <a:pt x="136" y="0"/>
                    </a:lnTo>
                    <a:lnTo>
                      <a:pt x="143" y="12"/>
                    </a:lnTo>
                    <a:lnTo>
                      <a:pt x="143" y="37"/>
                    </a:lnTo>
                    <a:lnTo>
                      <a:pt x="0" y="37"/>
                    </a:lnTo>
                    <a:lnTo>
                      <a:pt x="0" y="12"/>
                    </a:lnTo>
                    <a:lnTo>
                      <a:pt x="128" y="12"/>
                    </a:lnTo>
                  </a:path>
                </a:pathLst>
              </a:custGeom>
              <a:solidFill>
                <a:srgbClr val="C0C0C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07" name="Freeform 7"/>
              <p:cNvSpPr>
                <a:spLocks/>
              </p:cNvSpPr>
              <p:nvPr/>
            </p:nvSpPr>
            <p:spPr bwMode="auto">
              <a:xfrm>
                <a:off x="7288911" y="2350731"/>
                <a:ext cx="20638" cy="12700"/>
              </a:xfrm>
              <a:custGeom>
                <a:avLst/>
                <a:gdLst>
                  <a:gd name="T0" fmla="*/ 2147483647 w 13"/>
                  <a:gd name="T1" fmla="*/ 2147483647 h 8"/>
                  <a:gd name="T2" fmla="*/ 2147483647 w 13"/>
                  <a:gd name="T3" fmla="*/ 0 h 8"/>
                  <a:gd name="T4" fmla="*/ 2147483647 w 13"/>
                  <a:gd name="T5" fmla="*/ 0 h 8"/>
                  <a:gd name="T6" fmla="*/ 0 w 13"/>
                  <a:gd name="T7" fmla="*/ 2147483647 h 8"/>
                  <a:gd name="T8" fmla="*/ 2147483647 w 13"/>
                  <a:gd name="T9" fmla="*/ 2147483647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"/>
                  <a:gd name="T16" fmla="*/ 0 h 8"/>
                  <a:gd name="T17" fmla="*/ 13 w 13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" h="8">
                    <a:moveTo>
                      <a:pt x="10" y="7"/>
                    </a:moveTo>
                    <a:lnTo>
                      <a:pt x="12" y="0"/>
                    </a:lnTo>
                    <a:lnTo>
                      <a:pt x="4" y="0"/>
                    </a:lnTo>
                    <a:lnTo>
                      <a:pt x="0" y="7"/>
                    </a:lnTo>
                    <a:lnTo>
                      <a:pt x="10" y="7"/>
                    </a:lnTo>
                  </a:path>
                </a:pathLst>
              </a:custGeom>
              <a:solidFill>
                <a:srgbClr val="80808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08" name="Freeform 8"/>
              <p:cNvSpPr>
                <a:spLocks/>
              </p:cNvSpPr>
              <p:nvPr/>
            </p:nvSpPr>
            <p:spPr bwMode="auto">
              <a:xfrm>
                <a:off x="7714361" y="2350731"/>
                <a:ext cx="20638" cy="12700"/>
              </a:xfrm>
              <a:custGeom>
                <a:avLst/>
                <a:gdLst>
                  <a:gd name="T0" fmla="*/ 2147483647 w 13"/>
                  <a:gd name="T1" fmla="*/ 2147483647 h 8"/>
                  <a:gd name="T2" fmla="*/ 0 w 13"/>
                  <a:gd name="T3" fmla="*/ 0 h 8"/>
                  <a:gd name="T4" fmla="*/ 2147483647 w 13"/>
                  <a:gd name="T5" fmla="*/ 0 h 8"/>
                  <a:gd name="T6" fmla="*/ 2147483647 w 13"/>
                  <a:gd name="T7" fmla="*/ 2147483647 h 8"/>
                  <a:gd name="T8" fmla="*/ 2147483647 w 13"/>
                  <a:gd name="T9" fmla="*/ 2147483647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"/>
                  <a:gd name="T16" fmla="*/ 0 h 8"/>
                  <a:gd name="T17" fmla="*/ 13 w 13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" h="8">
                    <a:moveTo>
                      <a:pt x="2" y="7"/>
                    </a:moveTo>
                    <a:lnTo>
                      <a:pt x="0" y="0"/>
                    </a:lnTo>
                    <a:lnTo>
                      <a:pt x="8" y="0"/>
                    </a:lnTo>
                    <a:lnTo>
                      <a:pt x="12" y="7"/>
                    </a:lnTo>
                    <a:lnTo>
                      <a:pt x="2" y="7"/>
                    </a:lnTo>
                  </a:path>
                </a:pathLst>
              </a:custGeom>
              <a:solidFill>
                <a:srgbClr val="80808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509" name="Group 455"/>
              <p:cNvGrpSpPr>
                <a:grpSpLocks/>
              </p:cNvGrpSpPr>
              <p:nvPr/>
            </p:nvGrpSpPr>
            <p:grpSpPr bwMode="auto">
              <a:xfrm>
                <a:off x="7462026" y="2950806"/>
                <a:ext cx="100013" cy="101600"/>
                <a:chOff x="4879" y="2081"/>
                <a:chExt cx="63" cy="64"/>
              </a:xfrm>
            </p:grpSpPr>
            <p:sp>
              <p:nvSpPr>
                <p:cNvPr id="549" name="Oval 10"/>
                <p:cNvSpPr>
                  <a:spLocks noChangeArrowheads="1"/>
                </p:cNvSpPr>
                <p:nvPr/>
              </p:nvSpPr>
              <p:spPr bwMode="auto">
                <a:xfrm>
                  <a:off x="4884" y="2085"/>
                  <a:ext cx="58" cy="60"/>
                </a:xfrm>
                <a:prstGeom prst="ellipse">
                  <a:avLst/>
                </a:prstGeom>
                <a:solidFill>
                  <a:srgbClr val="3F3F3F"/>
                </a:solidFill>
                <a:ln w="12700">
                  <a:solidFill>
                    <a:srgbClr val="3F3F3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550" name="Group 11"/>
                <p:cNvGrpSpPr>
                  <a:grpSpLocks/>
                </p:cNvGrpSpPr>
                <p:nvPr/>
              </p:nvGrpSpPr>
              <p:grpSpPr bwMode="auto">
                <a:xfrm>
                  <a:off x="4879" y="2081"/>
                  <a:ext cx="58" cy="60"/>
                  <a:chOff x="4879" y="2081"/>
                  <a:chExt cx="58" cy="60"/>
                </a:xfrm>
              </p:grpSpPr>
              <p:sp>
                <p:nvSpPr>
                  <p:cNvPr id="551" name="Oval 12"/>
                  <p:cNvSpPr>
                    <a:spLocks noChangeArrowheads="1"/>
                  </p:cNvSpPr>
                  <p:nvPr/>
                </p:nvSpPr>
                <p:spPr bwMode="auto">
                  <a:xfrm>
                    <a:off x="4879" y="2081"/>
                    <a:ext cx="58" cy="60"/>
                  </a:xfrm>
                  <a:prstGeom prst="ellipse">
                    <a:avLst/>
                  </a:prstGeom>
                  <a:solidFill>
                    <a:srgbClr val="C0C0C0"/>
                  </a:solidFill>
                  <a:ln w="127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552" name="Oval 13"/>
                  <p:cNvSpPr>
                    <a:spLocks noChangeArrowheads="1"/>
                  </p:cNvSpPr>
                  <p:nvPr/>
                </p:nvSpPr>
                <p:spPr bwMode="auto">
                  <a:xfrm>
                    <a:off x="4904" y="2095"/>
                    <a:ext cx="7" cy="7"/>
                  </a:xfrm>
                  <a:prstGeom prst="ellipse">
                    <a:avLst/>
                  </a:prstGeom>
                  <a:solidFill>
                    <a:srgbClr val="3F3F3F"/>
                  </a:solidFill>
                  <a:ln w="12700">
                    <a:solidFill>
                      <a:srgbClr val="3F3F3F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553" name="Freeform 14"/>
                  <p:cNvSpPr>
                    <a:spLocks/>
                  </p:cNvSpPr>
                  <p:nvPr/>
                </p:nvSpPr>
                <p:spPr bwMode="auto">
                  <a:xfrm>
                    <a:off x="4899" y="2111"/>
                    <a:ext cx="17" cy="18"/>
                  </a:xfrm>
                  <a:custGeom>
                    <a:avLst/>
                    <a:gdLst>
                      <a:gd name="T0" fmla="*/ 5 w 17"/>
                      <a:gd name="T1" fmla="*/ 0 h 18"/>
                      <a:gd name="T2" fmla="*/ 0 w 17"/>
                      <a:gd name="T3" fmla="*/ 17 h 18"/>
                      <a:gd name="T4" fmla="*/ 16 w 17"/>
                      <a:gd name="T5" fmla="*/ 17 h 18"/>
                      <a:gd name="T6" fmla="*/ 11 w 17"/>
                      <a:gd name="T7" fmla="*/ 0 h 18"/>
                      <a:gd name="T8" fmla="*/ 5 w 17"/>
                      <a:gd name="T9" fmla="*/ 0 h 1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7"/>
                      <a:gd name="T16" fmla="*/ 0 h 18"/>
                      <a:gd name="T17" fmla="*/ 17 w 17"/>
                      <a:gd name="T18" fmla="*/ 18 h 1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7" h="18">
                        <a:moveTo>
                          <a:pt x="5" y="0"/>
                        </a:moveTo>
                        <a:lnTo>
                          <a:pt x="0" y="17"/>
                        </a:lnTo>
                        <a:lnTo>
                          <a:pt x="16" y="17"/>
                        </a:lnTo>
                        <a:lnTo>
                          <a:pt x="11" y="0"/>
                        </a:lnTo>
                        <a:lnTo>
                          <a:pt x="5" y="0"/>
                        </a:lnTo>
                      </a:path>
                    </a:pathLst>
                  </a:custGeom>
                  <a:solidFill>
                    <a:srgbClr val="3F3F3F"/>
                  </a:solidFill>
                  <a:ln w="12700" cap="rnd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  <p:grpSp>
            <p:nvGrpSpPr>
              <p:cNvPr id="510" name="Group 15"/>
              <p:cNvGrpSpPr>
                <a:grpSpLocks/>
              </p:cNvGrpSpPr>
              <p:nvPr/>
            </p:nvGrpSpPr>
            <p:grpSpPr bwMode="auto">
              <a:xfrm>
                <a:off x="6922213" y="3196868"/>
                <a:ext cx="1179513" cy="862013"/>
                <a:chOff x="4539" y="2236"/>
                <a:chExt cx="743" cy="543"/>
              </a:xfrm>
            </p:grpSpPr>
            <p:sp>
              <p:nvSpPr>
                <p:cNvPr id="532" name="Rectangle 16"/>
                <p:cNvSpPr>
                  <a:spLocks noChangeArrowheads="1"/>
                </p:cNvSpPr>
                <p:nvPr/>
              </p:nvSpPr>
              <p:spPr bwMode="auto">
                <a:xfrm>
                  <a:off x="4539" y="2236"/>
                  <a:ext cx="743" cy="543"/>
                </a:xfrm>
                <a:prstGeom prst="rect">
                  <a:avLst/>
                </a:prstGeom>
                <a:solidFill>
                  <a:srgbClr val="9F9F9F"/>
                </a:solidFill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533" name="Group 17"/>
                <p:cNvGrpSpPr>
                  <a:grpSpLocks/>
                </p:cNvGrpSpPr>
                <p:nvPr/>
              </p:nvGrpSpPr>
              <p:grpSpPr bwMode="auto">
                <a:xfrm>
                  <a:off x="4770" y="2322"/>
                  <a:ext cx="323" cy="440"/>
                  <a:chOff x="4770" y="2322"/>
                  <a:chExt cx="323" cy="440"/>
                </a:xfrm>
              </p:grpSpPr>
              <p:grpSp>
                <p:nvGrpSpPr>
                  <p:cNvPr id="534" name="Group 18"/>
                  <p:cNvGrpSpPr>
                    <a:grpSpLocks/>
                  </p:cNvGrpSpPr>
                  <p:nvPr/>
                </p:nvGrpSpPr>
                <p:grpSpPr bwMode="auto">
                  <a:xfrm>
                    <a:off x="4770" y="2322"/>
                    <a:ext cx="323" cy="94"/>
                    <a:chOff x="4770" y="2322"/>
                    <a:chExt cx="323" cy="94"/>
                  </a:xfrm>
                </p:grpSpPr>
                <p:sp>
                  <p:nvSpPr>
                    <p:cNvPr id="544" name="Freeform 19"/>
                    <p:cNvSpPr>
                      <a:spLocks/>
                    </p:cNvSpPr>
                    <p:nvPr/>
                  </p:nvSpPr>
                  <p:spPr bwMode="auto">
                    <a:xfrm>
                      <a:off x="4770" y="2330"/>
                      <a:ext cx="323" cy="86"/>
                    </a:xfrm>
                    <a:custGeom>
                      <a:avLst/>
                      <a:gdLst>
                        <a:gd name="T0" fmla="*/ 21 w 323"/>
                        <a:gd name="T1" fmla="*/ 33 h 86"/>
                        <a:gd name="T2" fmla="*/ 50 w 323"/>
                        <a:gd name="T3" fmla="*/ 69 h 86"/>
                        <a:gd name="T4" fmla="*/ 309 w 323"/>
                        <a:gd name="T5" fmla="*/ 69 h 86"/>
                        <a:gd name="T6" fmla="*/ 275 w 323"/>
                        <a:gd name="T7" fmla="*/ 27 h 86"/>
                        <a:gd name="T8" fmla="*/ 275 w 323"/>
                        <a:gd name="T9" fmla="*/ 0 h 86"/>
                        <a:gd name="T10" fmla="*/ 322 w 323"/>
                        <a:gd name="T11" fmla="*/ 58 h 86"/>
                        <a:gd name="T12" fmla="*/ 322 w 323"/>
                        <a:gd name="T13" fmla="*/ 85 h 86"/>
                        <a:gd name="T14" fmla="*/ 43 w 323"/>
                        <a:gd name="T15" fmla="*/ 85 h 86"/>
                        <a:gd name="T16" fmla="*/ 0 w 323"/>
                        <a:gd name="T17" fmla="*/ 33 h 86"/>
                        <a:gd name="T18" fmla="*/ 21 w 323"/>
                        <a:gd name="T19" fmla="*/ 33 h 8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w 323"/>
                        <a:gd name="T31" fmla="*/ 0 h 86"/>
                        <a:gd name="T32" fmla="*/ 323 w 323"/>
                        <a:gd name="T33" fmla="*/ 86 h 86"/>
                      </a:gdLst>
                      <a:ahLst/>
                      <a:cxnLst>
                        <a:cxn ang="T20">
                          <a:pos x="T0" y="T1"/>
                        </a:cxn>
                        <a:cxn ang="T21">
                          <a:pos x="T2" y="T3"/>
                        </a:cxn>
                        <a:cxn ang="T22">
                          <a:pos x="T4" y="T5"/>
                        </a:cxn>
                        <a:cxn ang="T23">
                          <a:pos x="T6" y="T7"/>
                        </a:cxn>
                        <a:cxn ang="T24">
                          <a:pos x="T8" y="T9"/>
                        </a:cxn>
                        <a:cxn ang="T25">
                          <a:pos x="T10" y="T11"/>
                        </a:cxn>
                        <a:cxn ang="T26">
                          <a:pos x="T12" y="T13"/>
                        </a:cxn>
                        <a:cxn ang="T27">
                          <a:pos x="T14" y="T15"/>
                        </a:cxn>
                        <a:cxn ang="T28">
                          <a:pos x="T16" y="T17"/>
                        </a:cxn>
                        <a:cxn ang="T29">
                          <a:pos x="T18" y="T19"/>
                        </a:cxn>
                      </a:cxnLst>
                      <a:rect l="T30" t="T31" r="T32" b="T33"/>
                      <a:pathLst>
                        <a:path w="323" h="86">
                          <a:moveTo>
                            <a:pt x="21" y="33"/>
                          </a:moveTo>
                          <a:lnTo>
                            <a:pt x="50" y="69"/>
                          </a:lnTo>
                          <a:lnTo>
                            <a:pt x="309" y="69"/>
                          </a:lnTo>
                          <a:lnTo>
                            <a:pt x="275" y="27"/>
                          </a:lnTo>
                          <a:lnTo>
                            <a:pt x="275" y="0"/>
                          </a:lnTo>
                          <a:lnTo>
                            <a:pt x="322" y="58"/>
                          </a:lnTo>
                          <a:lnTo>
                            <a:pt x="322" y="85"/>
                          </a:lnTo>
                          <a:lnTo>
                            <a:pt x="43" y="85"/>
                          </a:lnTo>
                          <a:lnTo>
                            <a:pt x="0" y="33"/>
                          </a:lnTo>
                          <a:lnTo>
                            <a:pt x="21" y="33"/>
                          </a:lnTo>
                        </a:path>
                      </a:pathLst>
                    </a:custGeom>
                    <a:solidFill>
                      <a:srgbClr val="5F5F5F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545" name="Freeform 20"/>
                    <p:cNvSpPr>
                      <a:spLocks/>
                    </p:cNvSpPr>
                    <p:nvPr/>
                  </p:nvSpPr>
                  <p:spPr bwMode="auto">
                    <a:xfrm>
                      <a:off x="4770" y="2322"/>
                      <a:ext cx="144" cy="38"/>
                    </a:xfrm>
                    <a:custGeom>
                      <a:avLst/>
                      <a:gdLst>
                        <a:gd name="T0" fmla="*/ 15 w 144"/>
                        <a:gd name="T1" fmla="*/ 12 h 38"/>
                        <a:gd name="T2" fmla="*/ 19 w 144"/>
                        <a:gd name="T3" fmla="*/ 0 h 38"/>
                        <a:gd name="T4" fmla="*/ 7 w 144"/>
                        <a:gd name="T5" fmla="*/ 0 h 38"/>
                        <a:gd name="T6" fmla="*/ 0 w 144"/>
                        <a:gd name="T7" fmla="*/ 12 h 38"/>
                        <a:gd name="T8" fmla="*/ 0 w 144"/>
                        <a:gd name="T9" fmla="*/ 37 h 38"/>
                        <a:gd name="T10" fmla="*/ 143 w 144"/>
                        <a:gd name="T11" fmla="*/ 37 h 38"/>
                        <a:gd name="T12" fmla="*/ 143 w 144"/>
                        <a:gd name="T13" fmla="*/ 12 h 38"/>
                        <a:gd name="T14" fmla="*/ 15 w 144"/>
                        <a:gd name="T15" fmla="*/ 12 h 38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144"/>
                        <a:gd name="T25" fmla="*/ 0 h 38"/>
                        <a:gd name="T26" fmla="*/ 144 w 144"/>
                        <a:gd name="T27" fmla="*/ 38 h 38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144" h="38">
                          <a:moveTo>
                            <a:pt x="15" y="12"/>
                          </a:moveTo>
                          <a:lnTo>
                            <a:pt x="19" y="0"/>
                          </a:lnTo>
                          <a:lnTo>
                            <a:pt x="7" y="0"/>
                          </a:lnTo>
                          <a:lnTo>
                            <a:pt x="0" y="12"/>
                          </a:lnTo>
                          <a:lnTo>
                            <a:pt x="0" y="37"/>
                          </a:lnTo>
                          <a:lnTo>
                            <a:pt x="143" y="37"/>
                          </a:lnTo>
                          <a:lnTo>
                            <a:pt x="143" y="12"/>
                          </a:lnTo>
                          <a:lnTo>
                            <a:pt x="15" y="12"/>
                          </a:lnTo>
                        </a:path>
                      </a:pathLst>
                    </a:custGeom>
                    <a:solidFill>
                      <a:srgbClr val="C0C0C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546" name="Freeform 21"/>
                    <p:cNvSpPr>
                      <a:spLocks/>
                    </p:cNvSpPr>
                    <p:nvPr/>
                  </p:nvSpPr>
                  <p:spPr bwMode="auto">
                    <a:xfrm>
                      <a:off x="4907" y="2322"/>
                      <a:ext cx="144" cy="38"/>
                    </a:xfrm>
                    <a:custGeom>
                      <a:avLst/>
                      <a:gdLst>
                        <a:gd name="T0" fmla="*/ 128 w 144"/>
                        <a:gd name="T1" fmla="*/ 12 h 38"/>
                        <a:gd name="T2" fmla="*/ 124 w 144"/>
                        <a:gd name="T3" fmla="*/ 0 h 38"/>
                        <a:gd name="T4" fmla="*/ 136 w 144"/>
                        <a:gd name="T5" fmla="*/ 0 h 38"/>
                        <a:gd name="T6" fmla="*/ 143 w 144"/>
                        <a:gd name="T7" fmla="*/ 12 h 38"/>
                        <a:gd name="T8" fmla="*/ 143 w 144"/>
                        <a:gd name="T9" fmla="*/ 37 h 38"/>
                        <a:gd name="T10" fmla="*/ 0 w 144"/>
                        <a:gd name="T11" fmla="*/ 37 h 38"/>
                        <a:gd name="T12" fmla="*/ 0 w 144"/>
                        <a:gd name="T13" fmla="*/ 12 h 38"/>
                        <a:gd name="T14" fmla="*/ 128 w 144"/>
                        <a:gd name="T15" fmla="*/ 12 h 38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144"/>
                        <a:gd name="T25" fmla="*/ 0 h 38"/>
                        <a:gd name="T26" fmla="*/ 144 w 144"/>
                        <a:gd name="T27" fmla="*/ 38 h 38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144" h="38">
                          <a:moveTo>
                            <a:pt x="128" y="12"/>
                          </a:moveTo>
                          <a:lnTo>
                            <a:pt x="124" y="0"/>
                          </a:lnTo>
                          <a:lnTo>
                            <a:pt x="136" y="0"/>
                          </a:lnTo>
                          <a:lnTo>
                            <a:pt x="143" y="12"/>
                          </a:lnTo>
                          <a:lnTo>
                            <a:pt x="143" y="37"/>
                          </a:lnTo>
                          <a:lnTo>
                            <a:pt x="0" y="37"/>
                          </a:lnTo>
                          <a:lnTo>
                            <a:pt x="0" y="12"/>
                          </a:lnTo>
                          <a:lnTo>
                            <a:pt x="128" y="12"/>
                          </a:lnTo>
                        </a:path>
                      </a:pathLst>
                    </a:custGeom>
                    <a:solidFill>
                      <a:srgbClr val="C0C0C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547" name="Freeform 22"/>
                    <p:cNvSpPr>
                      <a:spLocks/>
                    </p:cNvSpPr>
                    <p:nvPr/>
                  </p:nvSpPr>
                  <p:spPr bwMode="auto">
                    <a:xfrm>
                      <a:off x="4770" y="2322"/>
                      <a:ext cx="13" cy="8"/>
                    </a:xfrm>
                    <a:custGeom>
                      <a:avLst/>
                      <a:gdLst>
                        <a:gd name="T0" fmla="*/ 10 w 13"/>
                        <a:gd name="T1" fmla="*/ 7 h 8"/>
                        <a:gd name="T2" fmla="*/ 12 w 13"/>
                        <a:gd name="T3" fmla="*/ 0 h 8"/>
                        <a:gd name="T4" fmla="*/ 4 w 13"/>
                        <a:gd name="T5" fmla="*/ 0 h 8"/>
                        <a:gd name="T6" fmla="*/ 0 w 13"/>
                        <a:gd name="T7" fmla="*/ 7 h 8"/>
                        <a:gd name="T8" fmla="*/ 10 w 13"/>
                        <a:gd name="T9" fmla="*/ 7 h 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3"/>
                        <a:gd name="T16" fmla="*/ 0 h 8"/>
                        <a:gd name="T17" fmla="*/ 13 w 13"/>
                        <a:gd name="T18" fmla="*/ 8 h 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3" h="8">
                          <a:moveTo>
                            <a:pt x="10" y="7"/>
                          </a:moveTo>
                          <a:lnTo>
                            <a:pt x="12" y="0"/>
                          </a:lnTo>
                          <a:lnTo>
                            <a:pt x="4" y="0"/>
                          </a:lnTo>
                          <a:lnTo>
                            <a:pt x="0" y="7"/>
                          </a:lnTo>
                          <a:lnTo>
                            <a:pt x="10" y="7"/>
                          </a:lnTo>
                        </a:path>
                      </a:pathLst>
                    </a:custGeom>
                    <a:solidFill>
                      <a:srgbClr val="80808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548" name="Freeform 23"/>
                    <p:cNvSpPr>
                      <a:spLocks/>
                    </p:cNvSpPr>
                    <p:nvPr/>
                  </p:nvSpPr>
                  <p:spPr bwMode="auto">
                    <a:xfrm>
                      <a:off x="5038" y="2322"/>
                      <a:ext cx="13" cy="8"/>
                    </a:xfrm>
                    <a:custGeom>
                      <a:avLst/>
                      <a:gdLst>
                        <a:gd name="T0" fmla="*/ 2 w 13"/>
                        <a:gd name="T1" fmla="*/ 7 h 8"/>
                        <a:gd name="T2" fmla="*/ 0 w 13"/>
                        <a:gd name="T3" fmla="*/ 0 h 8"/>
                        <a:gd name="T4" fmla="*/ 8 w 13"/>
                        <a:gd name="T5" fmla="*/ 0 h 8"/>
                        <a:gd name="T6" fmla="*/ 12 w 13"/>
                        <a:gd name="T7" fmla="*/ 7 h 8"/>
                        <a:gd name="T8" fmla="*/ 2 w 13"/>
                        <a:gd name="T9" fmla="*/ 7 h 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3"/>
                        <a:gd name="T16" fmla="*/ 0 h 8"/>
                        <a:gd name="T17" fmla="*/ 13 w 13"/>
                        <a:gd name="T18" fmla="*/ 8 h 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3" h="8">
                          <a:moveTo>
                            <a:pt x="2" y="7"/>
                          </a:moveTo>
                          <a:lnTo>
                            <a:pt x="0" y="0"/>
                          </a:lnTo>
                          <a:lnTo>
                            <a:pt x="8" y="0"/>
                          </a:lnTo>
                          <a:lnTo>
                            <a:pt x="12" y="7"/>
                          </a:lnTo>
                          <a:lnTo>
                            <a:pt x="2" y="7"/>
                          </a:lnTo>
                        </a:path>
                      </a:pathLst>
                    </a:custGeom>
                    <a:solidFill>
                      <a:srgbClr val="80808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535" name="Group 24"/>
                  <p:cNvGrpSpPr>
                    <a:grpSpLocks/>
                  </p:cNvGrpSpPr>
                  <p:nvPr/>
                </p:nvGrpSpPr>
                <p:grpSpPr bwMode="auto">
                  <a:xfrm>
                    <a:off x="4780" y="2592"/>
                    <a:ext cx="262" cy="170"/>
                    <a:chOff x="4780" y="2592"/>
                    <a:chExt cx="262" cy="170"/>
                  </a:xfrm>
                </p:grpSpPr>
                <p:sp>
                  <p:nvSpPr>
                    <p:cNvPr id="536" name="Rectangle 2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780" y="2592"/>
                      <a:ext cx="262" cy="76"/>
                    </a:xfrm>
                    <a:prstGeom prst="rect">
                      <a:avLst/>
                    </a:prstGeom>
                    <a:solidFill>
                      <a:srgbClr val="808080"/>
                    </a:solidFill>
                    <a:ln w="12700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537" name="Rectangle 2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796" y="2603"/>
                      <a:ext cx="229" cy="55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 w="12700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grpSp>
                  <p:nvGrpSpPr>
                    <p:cNvPr id="538" name="Group 2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879" y="2698"/>
                      <a:ext cx="63" cy="64"/>
                      <a:chOff x="4879" y="2698"/>
                      <a:chExt cx="63" cy="64"/>
                    </a:xfrm>
                  </p:grpSpPr>
                  <p:sp>
                    <p:nvSpPr>
                      <p:cNvPr id="539" name="Oval 2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884" y="2702"/>
                        <a:ext cx="58" cy="60"/>
                      </a:xfrm>
                      <a:prstGeom prst="ellipse">
                        <a:avLst/>
                      </a:prstGeom>
                      <a:solidFill>
                        <a:srgbClr val="3F3F3F"/>
                      </a:solidFill>
                      <a:ln w="12700">
                        <a:solidFill>
                          <a:srgbClr val="3F3F3F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grpSp>
                    <p:nvGrpSpPr>
                      <p:cNvPr id="540" name="Group 29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4879" y="2698"/>
                        <a:ext cx="58" cy="60"/>
                        <a:chOff x="4879" y="2698"/>
                        <a:chExt cx="58" cy="60"/>
                      </a:xfrm>
                    </p:grpSpPr>
                    <p:sp>
                      <p:nvSpPr>
                        <p:cNvPr id="541" name="Oval 30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4879" y="2698"/>
                          <a:ext cx="58" cy="60"/>
                        </a:xfrm>
                        <a:prstGeom prst="ellipse">
                          <a:avLst/>
                        </a:prstGeom>
                        <a:solidFill>
                          <a:srgbClr val="C0C0C0"/>
                        </a:solidFill>
                        <a:ln w="12700">
                          <a:solidFill>
                            <a:srgbClr val="80808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 wrap="none" anchor="ctr"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  <p:sp>
                      <p:nvSpPr>
                        <p:cNvPr id="542" name="Oval 31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4904" y="2712"/>
                          <a:ext cx="7" cy="7"/>
                        </a:xfrm>
                        <a:prstGeom prst="ellipse">
                          <a:avLst/>
                        </a:prstGeom>
                        <a:solidFill>
                          <a:srgbClr val="3F3F3F"/>
                        </a:solidFill>
                        <a:ln w="12700">
                          <a:solidFill>
                            <a:srgbClr val="3F3F3F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 wrap="none" anchor="ctr"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  <p:sp>
                      <p:nvSpPr>
                        <p:cNvPr id="543" name="Freeform 32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4899" y="2728"/>
                          <a:ext cx="17" cy="18"/>
                        </a:xfrm>
                        <a:custGeom>
                          <a:avLst/>
                          <a:gdLst>
                            <a:gd name="T0" fmla="*/ 5 w 17"/>
                            <a:gd name="T1" fmla="*/ 0 h 18"/>
                            <a:gd name="T2" fmla="*/ 0 w 17"/>
                            <a:gd name="T3" fmla="*/ 17 h 18"/>
                            <a:gd name="T4" fmla="*/ 16 w 17"/>
                            <a:gd name="T5" fmla="*/ 17 h 18"/>
                            <a:gd name="T6" fmla="*/ 11 w 17"/>
                            <a:gd name="T7" fmla="*/ 0 h 18"/>
                            <a:gd name="T8" fmla="*/ 5 w 17"/>
                            <a:gd name="T9" fmla="*/ 0 h 18"/>
                            <a:gd name="T10" fmla="*/ 0 60000 65536"/>
                            <a:gd name="T11" fmla="*/ 0 60000 65536"/>
                            <a:gd name="T12" fmla="*/ 0 60000 65536"/>
                            <a:gd name="T13" fmla="*/ 0 60000 65536"/>
                            <a:gd name="T14" fmla="*/ 0 60000 65536"/>
                            <a:gd name="T15" fmla="*/ 0 w 17"/>
                            <a:gd name="T16" fmla="*/ 0 h 18"/>
                            <a:gd name="T17" fmla="*/ 17 w 17"/>
                            <a:gd name="T18" fmla="*/ 18 h 18"/>
                          </a:gdLst>
                          <a:ahLst/>
                          <a:cxnLst>
                            <a:cxn ang="T10">
                              <a:pos x="T0" y="T1"/>
                            </a:cxn>
                            <a:cxn ang="T11">
                              <a:pos x="T2" y="T3"/>
                            </a:cxn>
                            <a:cxn ang="T12">
                              <a:pos x="T4" y="T5"/>
                            </a:cxn>
                            <a:cxn ang="T13">
                              <a:pos x="T6" y="T7"/>
                            </a:cxn>
                            <a:cxn ang="T14">
                              <a:pos x="T8" y="T9"/>
                            </a:cxn>
                          </a:cxnLst>
                          <a:rect l="T15" t="T16" r="T17" b="T18"/>
                          <a:pathLst>
                            <a:path w="17" h="18">
                              <a:moveTo>
                                <a:pt x="5" y="0"/>
                              </a:moveTo>
                              <a:lnTo>
                                <a:pt x="0" y="17"/>
                              </a:lnTo>
                              <a:lnTo>
                                <a:pt x="16" y="17"/>
                              </a:lnTo>
                              <a:lnTo>
                                <a:pt x="11" y="0"/>
                              </a:lnTo>
                              <a:lnTo>
                                <a:pt x="5" y="0"/>
                              </a:lnTo>
                            </a:path>
                          </a:pathLst>
                        </a:custGeom>
                        <a:solidFill>
                          <a:srgbClr val="3F3F3F"/>
                        </a:solidFill>
                        <a:ln w="12700" cap="rnd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</p:grpSp>
                </p:grpSp>
              </p:grpSp>
            </p:grpSp>
          </p:grpSp>
          <p:grpSp>
            <p:nvGrpSpPr>
              <p:cNvPr id="511" name="Group 33"/>
              <p:cNvGrpSpPr>
                <a:grpSpLocks/>
              </p:cNvGrpSpPr>
              <p:nvPr/>
            </p:nvGrpSpPr>
            <p:grpSpPr bwMode="auto">
              <a:xfrm>
                <a:off x="6922213" y="4166831"/>
                <a:ext cx="1179513" cy="865187"/>
                <a:chOff x="4539" y="2847"/>
                <a:chExt cx="743" cy="545"/>
              </a:xfrm>
            </p:grpSpPr>
            <p:sp>
              <p:nvSpPr>
                <p:cNvPr id="515" name="Rectangle 34"/>
                <p:cNvSpPr>
                  <a:spLocks noChangeArrowheads="1"/>
                </p:cNvSpPr>
                <p:nvPr/>
              </p:nvSpPr>
              <p:spPr bwMode="auto">
                <a:xfrm>
                  <a:off x="4539" y="2847"/>
                  <a:ext cx="743" cy="545"/>
                </a:xfrm>
                <a:prstGeom prst="rect">
                  <a:avLst/>
                </a:prstGeom>
                <a:solidFill>
                  <a:srgbClr val="9F9F9F"/>
                </a:solidFill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516" name="Group 35"/>
                <p:cNvGrpSpPr>
                  <a:grpSpLocks/>
                </p:cNvGrpSpPr>
                <p:nvPr/>
              </p:nvGrpSpPr>
              <p:grpSpPr bwMode="auto">
                <a:xfrm>
                  <a:off x="4770" y="2933"/>
                  <a:ext cx="323" cy="442"/>
                  <a:chOff x="4770" y="2933"/>
                  <a:chExt cx="323" cy="442"/>
                </a:xfrm>
              </p:grpSpPr>
              <p:grpSp>
                <p:nvGrpSpPr>
                  <p:cNvPr id="517" name="Group 36"/>
                  <p:cNvGrpSpPr>
                    <a:grpSpLocks/>
                  </p:cNvGrpSpPr>
                  <p:nvPr/>
                </p:nvGrpSpPr>
                <p:grpSpPr bwMode="auto">
                  <a:xfrm>
                    <a:off x="4770" y="2933"/>
                    <a:ext cx="323" cy="95"/>
                    <a:chOff x="4770" y="2933"/>
                    <a:chExt cx="323" cy="95"/>
                  </a:xfrm>
                </p:grpSpPr>
                <p:sp>
                  <p:nvSpPr>
                    <p:cNvPr id="527" name="Freeform 37"/>
                    <p:cNvSpPr>
                      <a:spLocks/>
                    </p:cNvSpPr>
                    <p:nvPr/>
                  </p:nvSpPr>
                  <p:spPr bwMode="auto">
                    <a:xfrm>
                      <a:off x="4770" y="2941"/>
                      <a:ext cx="323" cy="87"/>
                    </a:xfrm>
                    <a:custGeom>
                      <a:avLst/>
                      <a:gdLst>
                        <a:gd name="T0" fmla="*/ 21 w 323"/>
                        <a:gd name="T1" fmla="*/ 33 h 87"/>
                        <a:gd name="T2" fmla="*/ 50 w 323"/>
                        <a:gd name="T3" fmla="*/ 70 h 87"/>
                        <a:gd name="T4" fmla="*/ 309 w 323"/>
                        <a:gd name="T5" fmla="*/ 70 h 87"/>
                        <a:gd name="T6" fmla="*/ 275 w 323"/>
                        <a:gd name="T7" fmla="*/ 27 h 87"/>
                        <a:gd name="T8" fmla="*/ 275 w 323"/>
                        <a:gd name="T9" fmla="*/ 0 h 87"/>
                        <a:gd name="T10" fmla="*/ 322 w 323"/>
                        <a:gd name="T11" fmla="*/ 59 h 87"/>
                        <a:gd name="T12" fmla="*/ 322 w 323"/>
                        <a:gd name="T13" fmla="*/ 86 h 87"/>
                        <a:gd name="T14" fmla="*/ 43 w 323"/>
                        <a:gd name="T15" fmla="*/ 86 h 87"/>
                        <a:gd name="T16" fmla="*/ 0 w 323"/>
                        <a:gd name="T17" fmla="*/ 33 h 87"/>
                        <a:gd name="T18" fmla="*/ 21 w 323"/>
                        <a:gd name="T19" fmla="*/ 33 h 87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w 323"/>
                        <a:gd name="T31" fmla="*/ 0 h 87"/>
                        <a:gd name="T32" fmla="*/ 323 w 323"/>
                        <a:gd name="T33" fmla="*/ 87 h 87"/>
                      </a:gdLst>
                      <a:ahLst/>
                      <a:cxnLst>
                        <a:cxn ang="T20">
                          <a:pos x="T0" y="T1"/>
                        </a:cxn>
                        <a:cxn ang="T21">
                          <a:pos x="T2" y="T3"/>
                        </a:cxn>
                        <a:cxn ang="T22">
                          <a:pos x="T4" y="T5"/>
                        </a:cxn>
                        <a:cxn ang="T23">
                          <a:pos x="T6" y="T7"/>
                        </a:cxn>
                        <a:cxn ang="T24">
                          <a:pos x="T8" y="T9"/>
                        </a:cxn>
                        <a:cxn ang="T25">
                          <a:pos x="T10" y="T11"/>
                        </a:cxn>
                        <a:cxn ang="T26">
                          <a:pos x="T12" y="T13"/>
                        </a:cxn>
                        <a:cxn ang="T27">
                          <a:pos x="T14" y="T15"/>
                        </a:cxn>
                        <a:cxn ang="T28">
                          <a:pos x="T16" y="T17"/>
                        </a:cxn>
                        <a:cxn ang="T29">
                          <a:pos x="T18" y="T19"/>
                        </a:cxn>
                      </a:cxnLst>
                      <a:rect l="T30" t="T31" r="T32" b="T33"/>
                      <a:pathLst>
                        <a:path w="323" h="87">
                          <a:moveTo>
                            <a:pt x="21" y="33"/>
                          </a:moveTo>
                          <a:lnTo>
                            <a:pt x="50" y="70"/>
                          </a:lnTo>
                          <a:lnTo>
                            <a:pt x="309" y="70"/>
                          </a:lnTo>
                          <a:lnTo>
                            <a:pt x="275" y="27"/>
                          </a:lnTo>
                          <a:lnTo>
                            <a:pt x="275" y="0"/>
                          </a:lnTo>
                          <a:lnTo>
                            <a:pt x="322" y="59"/>
                          </a:lnTo>
                          <a:lnTo>
                            <a:pt x="322" y="86"/>
                          </a:lnTo>
                          <a:lnTo>
                            <a:pt x="43" y="86"/>
                          </a:lnTo>
                          <a:lnTo>
                            <a:pt x="0" y="33"/>
                          </a:lnTo>
                          <a:lnTo>
                            <a:pt x="21" y="33"/>
                          </a:lnTo>
                        </a:path>
                      </a:pathLst>
                    </a:custGeom>
                    <a:solidFill>
                      <a:srgbClr val="5F5F5F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528" name="Freeform 38"/>
                    <p:cNvSpPr>
                      <a:spLocks/>
                    </p:cNvSpPr>
                    <p:nvPr/>
                  </p:nvSpPr>
                  <p:spPr bwMode="auto">
                    <a:xfrm>
                      <a:off x="4770" y="2933"/>
                      <a:ext cx="144" cy="38"/>
                    </a:xfrm>
                    <a:custGeom>
                      <a:avLst/>
                      <a:gdLst>
                        <a:gd name="T0" fmla="*/ 15 w 144"/>
                        <a:gd name="T1" fmla="*/ 12 h 38"/>
                        <a:gd name="T2" fmla="*/ 19 w 144"/>
                        <a:gd name="T3" fmla="*/ 0 h 38"/>
                        <a:gd name="T4" fmla="*/ 7 w 144"/>
                        <a:gd name="T5" fmla="*/ 0 h 38"/>
                        <a:gd name="T6" fmla="*/ 0 w 144"/>
                        <a:gd name="T7" fmla="*/ 12 h 38"/>
                        <a:gd name="T8" fmla="*/ 0 w 144"/>
                        <a:gd name="T9" fmla="*/ 37 h 38"/>
                        <a:gd name="T10" fmla="*/ 143 w 144"/>
                        <a:gd name="T11" fmla="*/ 37 h 38"/>
                        <a:gd name="T12" fmla="*/ 143 w 144"/>
                        <a:gd name="T13" fmla="*/ 12 h 38"/>
                        <a:gd name="T14" fmla="*/ 15 w 144"/>
                        <a:gd name="T15" fmla="*/ 12 h 38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144"/>
                        <a:gd name="T25" fmla="*/ 0 h 38"/>
                        <a:gd name="T26" fmla="*/ 144 w 144"/>
                        <a:gd name="T27" fmla="*/ 38 h 38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144" h="38">
                          <a:moveTo>
                            <a:pt x="15" y="12"/>
                          </a:moveTo>
                          <a:lnTo>
                            <a:pt x="19" y="0"/>
                          </a:lnTo>
                          <a:lnTo>
                            <a:pt x="7" y="0"/>
                          </a:lnTo>
                          <a:lnTo>
                            <a:pt x="0" y="12"/>
                          </a:lnTo>
                          <a:lnTo>
                            <a:pt x="0" y="37"/>
                          </a:lnTo>
                          <a:lnTo>
                            <a:pt x="143" y="37"/>
                          </a:lnTo>
                          <a:lnTo>
                            <a:pt x="143" y="12"/>
                          </a:lnTo>
                          <a:lnTo>
                            <a:pt x="15" y="12"/>
                          </a:lnTo>
                        </a:path>
                      </a:pathLst>
                    </a:custGeom>
                    <a:solidFill>
                      <a:srgbClr val="C0C0C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529" name="Freeform 39"/>
                    <p:cNvSpPr>
                      <a:spLocks/>
                    </p:cNvSpPr>
                    <p:nvPr/>
                  </p:nvSpPr>
                  <p:spPr bwMode="auto">
                    <a:xfrm>
                      <a:off x="4907" y="2933"/>
                      <a:ext cx="144" cy="38"/>
                    </a:xfrm>
                    <a:custGeom>
                      <a:avLst/>
                      <a:gdLst>
                        <a:gd name="T0" fmla="*/ 128 w 144"/>
                        <a:gd name="T1" fmla="*/ 12 h 38"/>
                        <a:gd name="T2" fmla="*/ 124 w 144"/>
                        <a:gd name="T3" fmla="*/ 0 h 38"/>
                        <a:gd name="T4" fmla="*/ 136 w 144"/>
                        <a:gd name="T5" fmla="*/ 0 h 38"/>
                        <a:gd name="T6" fmla="*/ 143 w 144"/>
                        <a:gd name="T7" fmla="*/ 12 h 38"/>
                        <a:gd name="T8" fmla="*/ 143 w 144"/>
                        <a:gd name="T9" fmla="*/ 37 h 38"/>
                        <a:gd name="T10" fmla="*/ 0 w 144"/>
                        <a:gd name="T11" fmla="*/ 37 h 38"/>
                        <a:gd name="T12" fmla="*/ 0 w 144"/>
                        <a:gd name="T13" fmla="*/ 12 h 38"/>
                        <a:gd name="T14" fmla="*/ 128 w 144"/>
                        <a:gd name="T15" fmla="*/ 12 h 38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144"/>
                        <a:gd name="T25" fmla="*/ 0 h 38"/>
                        <a:gd name="T26" fmla="*/ 144 w 144"/>
                        <a:gd name="T27" fmla="*/ 38 h 38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144" h="38">
                          <a:moveTo>
                            <a:pt x="128" y="12"/>
                          </a:moveTo>
                          <a:lnTo>
                            <a:pt x="124" y="0"/>
                          </a:lnTo>
                          <a:lnTo>
                            <a:pt x="136" y="0"/>
                          </a:lnTo>
                          <a:lnTo>
                            <a:pt x="143" y="12"/>
                          </a:lnTo>
                          <a:lnTo>
                            <a:pt x="143" y="37"/>
                          </a:lnTo>
                          <a:lnTo>
                            <a:pt x="0" y="37"/>
                          </a:lnTo>
                          <a:lnTo>
                            <a:pt x="0" y="12"/>
                          </a:lnTo>
                          <a:lnTo>
                            <a:pt x="128" y="12"/>
                          </a:lnTo>
                        </a:path>
                      </a:pathLst>
                    </a:custGeom>
                    <a:solidFill>
                      <a:srgbClr val="C0C0C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530" name="Freeform 40"/>
                    <p:cNvSpPr>
                      <a:spLocks/>
                    </p:cNvSpPr>
                    <p:nvPr/>
                  </p:nvSpPr>
                  <p:spPr bwMode="auto">
                    <a:xfrm>
                      <a:off x="4770" y="2933"/>
                      <a:ext cx="13" cy="8"/>
                    </a:xfrm>
                    <a:custGeom>
                      <a:avLst/>
                      <a:gdLst>
                        <a:gd name="T0" fmla="*/ 10 w 13"/>
                        <a:gd name="T1" fmla="*/ 7 h 8"/>
                        <a:gd name="T2" fmla="*/ 12 w 13"/>
                        <a:gd name="T3" fmla="*/ 0 h 8"/>
                        <a:gd name="T4" fmla="*/ 4 w 13"/>
                        <a:gd name="T5" fmla="*/ 0 h 8"/>
                        <a:gd name="T6" fmla="*/ 0 w 13"/>
                        <a:gd name="T7" fmla="*/ 7 h 8"/>
                        <a:gd name="T8" fmla="*/ 10 w 13"/>
                        <a:gd name="T9" fmla="*/ 7 h 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3"/>
                        <a:gd name="T16" fmla="*/ 0 h 8"/>
                        <a:gd name="T17" fmla="*/ 13 w 13"/>
                        <a:gd name="T18" fmla="*/ 8 h 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3" h="8">
                          <a:moveTo>
                            <a:pt x="10" y="7"/>
                          </a:moveTo>
                          <a:lnTo>
                            <a:pt x="12" y="0"/>
                          </a:lnTo>
                          <a:lnTo>
                            <a:pt x="4" y="0"/>
                          </a:lnTo>
                          <a:lnTo>
                            <a:pt x="0" y="7"/>
                          </a:lnTo>
                          <a:lnTo>
                            <a:pt x="10" y="7"/>
                          </a:lnTo>
                        </a:path>
                      </a:pathLst>
                    </a:custGeom>
                    <a:solidFill>
                      <a:srgbClr val="80808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531" name="Freeform 41"/>
                    <p:cNvSpPr>
                      <a:spLocks/>
                    </p:cNvSpPr>
                    <p:nvPr/>
                  </p:nvSpPr>
                  <p:spPr bwMode="auto">
                    <a:xfrm>
                      <a:off x="5038" y="2933"/>
                      <a:ext cx="13" cy="8"/>
                    </a:xfrm>
                    <a:custGeom>
                      <a:avLst/>
                      <a:gdLst>
                        <a:gd name="T0" fmla="*/ 2 w 13"/>
                        <a:gd name="T1" fmla="*/ 7 h 8"/>
                        <a:gd name="T2" fmla="*/ 0 w 13"/>
                        <a:gd name="T3" fmla="*/ 0 h 8"/>
                        <a:gd name="T4" fmla="*/ 8 w 13"/>
                        <a:gd name="T5" fmla="*/ 0 h 8"/>
                        <a:gd name="T6" fmla="*/ 12 w 13"/>
                        <a:gd name="T7" fmla="*/ 7 h 8"/>
                        <a:gd name="T8" fmla="*/ 2 w 13"/>
                        <a:gd name="T9" fmla="*/ 7 h 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3"/>
                        <a:gd name="T16" fmla="*/ 0 h 8"/>
                        <a:gd name="T17" fmla="*/ 13 w 13"/>
                        <a:gd name="T18" fmla="*/ 8 h 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3" h="8">
                          <a:moveTo>
                            <a:pt x="2" y="7"/>
                          </a:moveTo>
                          <a:lnTo>
                            <a:pt x="0" y="0"/>
                          </a:lnTo>
                          <a:lnTo>
                            <a:pt x="8" y="0"/>
                          </a:lnTo>
                          <a:lnTo>
                            <a:pt x="12" y="7"/>
                          </a:lnTo>
                          <a:lnTo>
                            <a:pt x="2" y="7"/>
                          </a:lnTo>
                        </a:path>
                      </a:pathLst>
                    </a:custGeom>
                    <a:solidFill>
                      <a:srgbClr val="80808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518" name="Group 42"/>
                  <p:cNvGrpSpPr>
                    <a:grpSpLocks/>
                  </p:cNvGrpSpPr>
                  <p:nvPr/>
                </p:nvGrpSpPr>
                <p:grpSpPr bwMode="auto">
                  <a:xfrm>
                    <a:off x="4780" y="3205"/>
                    <a:ext cx="262" cy="170"/>
                    <a:chOff x="4780" y="3205"/>
                    <a:chExt cx="262" cy="170"/>
                  </a:xfrm>
                </p:grpSpPr>
                <p:sp>
                  <p:nvSpPr>
                    <p:cNvPr id="519" name="Rectangle 4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780" y="3205"/>
                      <a:ext cx="262" cy="76"/>
                    </a:xfrm>
                    <a:prstGeom prst="rect">
                      <a:avLst/>
                    </a:prstGeom>
                    <a:solidFill>
                      <a:srgbClr val="808080"/>
                    </a:solidFill>
                    <a:ln w="12700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520" name="Rectangle 4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796" y="3216"/>
                      <a:ext cx="229" cy="55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 w="12700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grpSp>
                  <p:nvGrpSpPr>
                    <p:cNvPr id="521" name="Group 4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879" y="3311"/>
                      <a:ext cx="63" cy="64"/>
                      <a:chOff x="4879" y="3311"/>
                      <a:chExt cx="63" cy="64"/>
                    </a:xfrm>
                  </p:grpSpPr>
                  <p:sp>
                    <p:nvSpPr>
                      <p:cNvPr id="522" name="Oval 4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884" y="3315"/>
                        <a:ext cx="58" cy="60"/>
                      </a:xfrm>
                      <a:prstGeom prst="ellipse">
                        <a:avLst/>
                      </a:prstGeom>
                      <a:solidFill>
                        <a:srgbClr val="3F3F3F"/>
                      </a:solidFill>
                      <a:ln w="12700">
                        <a:solidFill>
                          <a:srgbClr val="3F3F3F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grpSp>
                    <p:nvGrpSpPr>
                      <p:cNvPr id="523" name="Group 4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4879" y="3311"/>
                        <a:ext cx="58" cy="60"/>
                        <a:chOff x="4879" y="3311"/>
                        <a:chExt cx="58" cy="60"/>
                      </a:xfrm>
                    </p:grpSpPr>
                    <p:sp>
                      <p:nvSpPr>
                        <p:cNvPr id="524" name="Oval 48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4879" y="3311"/>
                          <a:ext cx="58" cy="60"/>
                        </a:xfrm>
                        <a:prstGeom prst="ellipse">
                          <a:avLst/>
                        </a:prstGeom>
                        <a:solidFill>
                          <a:srgbClr val="C0C0C0"/>
                        </a:solidFill>
                        <a:ln w="12700">
                          <a:solidFill>
                            <a:srgbClr val="80808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 wrap="none" anchor="ctr"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  <p:sp>
                      <p:nvSpPr>
                        <p:cNvPr id="525" name="Oval 49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4904" y="3325"/>
                          <a:ext cx="7" cy="7"/>
                        </a:xfrm>
                        <a:prstGeom prst="ellipse">
                          <a:avLst/>
                        </a:prstGeom>
                        <a:solidFill>
                          <a:srgbClr val="3F3F3F"/>
                        </a:solidFill>
                        <a:ln w="12700">
                          <a:solidFill>
                            <a:srgbClr val="3F3F3F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 wrap="none" anchor="ctr"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  <p:sp>
                      <p:nvSpPr>
                        <p:cNvPr id="526" name="Freeform 50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4899" y="3341"/>
                          <a:ext cx="17" cy="18"/>
                        </a:xfrm>
                        <a:custGeom>
                          <a:avLst/>
                          <a:gdLst>
                            <a:gd name="T0" fmla="*/ 5 w 17"/>
                            <a:gd name="T1" fmla="*/ 0 h 18"/>
                            <a:gd name="T2" fmla="*/ 0 w 17"/>
                            <a:gd name="T3" fmla="*/ 17 h 18"/>
                            <a:gd name="T4" fmla="*/ 16 w 17"/>
                            <a:gd name="T5" fmla="*/ 17 h 18"/>
                            <a:gd name="T6" fmla="*/ 11 w 17"/>
                            <a:gd name="T7" fmla="*/ 0 h 18"/>
                            <a:gd name="T8" fmla="*/ 5 w 17"/>
                            <a:gd name="T9" fmla="*/ 0 h 18"/>
                            <a:gd name="T10" fmla="*/ 0 60000 65536"/>
                            <a:gd name="T11" fmla="*/ 0 60000 65536"/>
                            <a:gd name="T12" fmla="*/ 0 60000 65536"/>
                            <a:gd name="T13" fmla="*/ 0 60000 65536"/>
                            <a:gd name="T14" fmla="*/ 0 60000 65536"/>
                            <a:gd name="T15" fmla="*/ 0 w 17"/>
                            <a:gd name="T16" fmla="*/ 0 h 18"/>
                            <a:gd name="T17" fmla="*/ 17 w 17"/>
                            <a:gd name="T18" fmla="*/ 18 h 18"/>
                          </a:gdLst>
                          <a:ahLst/>
                          <a:cxnLst>
                            <a:cxn ang="T10">
                              <a:pos x="T0" y="T1"/>
                            </a:cxn>
                            <a:cxn ang="T11">
                              <a:pos x="T2" y="T3"/>
                            </a:cxn>
                            <a:cxn ang="T12">
                              <a:pos x="T4" y="T5"/>
                            </a:cxn>
                            <a:cxn ang="T13">
                              <a:pos x="T6" y="T7"/>
                            </a:cxn>
                            <a:cxn ang="T14">
                              <a:pos x="T8" y="T9"/>
                            </a:cxn>
                          </a:cxnLst>
                          <a:rect l="T15" t="T16" r="T17" b="T18"/>
                          <a:pathLst>
                            <a:path w="17" h="18">
                              <a:moveTo>
                                <a:pt x="5" y="0"/>
                              </a:moveTo>
                              <a:lnTo>
                                <a:pt x="0" y="17"/>
                              </a:lnTo>
                              <a:lnTo>
                                <a:pt x="16" y="17"/>
                              </a:lnTo>
                              <a:lnTo>
                                <a:pt x="11" y="0"/>
                              </a:lnTo>
                              <a:lnTo>
                                <a:pt x="5" y="0"/>
                              </a:lnTo>
                            </a:path>
                          </a:pathLst>
                        </a:custGeom>
                        <a:solidFill>
                          <a:srgbClr val="3F3F3F"/>
                        </a:solidFill>
                        <a:ln w="12700" cap="rnd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</p:grpSp>
                </p:grpSp>
              </p:grpSp>
            </p:grpSp>
          </p:grpSp>
          <p:sp>
            <p:nvSpPr>
              <p:cNvPr id="512" name="Rectangle 51"/>
              <p:cNvSpPr>
                <a:spLocks noChangeArrowheads="1"/>
              </p:cNvSpPr>
              <p:nvPr/>
            </p:nvSpPr>
            <p:spPr bwMode="auto">
              <a:xfrm>
                <a:off x="7058004" y="2606325"/>
                <a:ext cx="914400" cy="274320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lIns="90488" tIns="44450" rIns="90488" bIns="44450" anchor="ctr"/>
              <a:lstStyle/>
              <a:p>
                <a:pPr algn="ctr"/>
                <a:r>
                  <a:rPr lang="en-US" sz="1400" dirty="0">
                    <a:latin typeface="+mj-lt"/>
                  </a:rPr>
                  <a:t>Expense</a:t>
                </a:r>
              </a:p>
            </p:txBody>
          </p:sp>
          <p:sp>
            <p:nvSpPr>
              <p:cNvPr id="513" name="Rectangle 52"/>
              <p:cNvSpPr>
                <a:spLocks noChangeArrowheads="1"/>
              </p:cNvSpPr>
              <p:nvPr/>
            </p:nvSpPr>
            <p:spPr bwMode="auto">
              <a:xfrm>
                <a:off x="7058004" y="3609625"/>
                <a:ext cx="914400" cy="274320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lIns="90488" tIns="44450" rIns="90488" bIns="44450" anchor="ctr"/>
              <a:lstStyle/>
              <a:p>
                <a:pPr algn="ctr"/>
                <a:r>
                  <a:rPr lang="en-US" sz="1400">
                    <a:latin typeface="+mj-lt"/>
                  </a:rPr>
                  <a:t>Items</a:t>
                </a:r>
              </a:p>
            </p:txBody>
          </p:sp>
          <p:sp>
            <p:nvSpPr>
              <p:cNvPr id="514" name="Rectangle 53"/>
              <p:cNvSpPr>
                <a:spLocks noChangeArrowheads="1"/>
              </p:cNvSpPr>
              <p:nvPr/>
            </p:nvSpPr>
            <p:spPr bwMode="auto">
              <a:xfrm>
                <a:off x="7058004" y="4585940"/>
                <a:ext cx="914400" cy="274320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lIns="90488" tIns="44450" rIns="90488" bIns="44450" anchor="ctr"/>
              <a:lstStyle/>
              <a:p>
                <a:pPr algn="ctr"/>
                <a:r>
                  <a:rPr lang="en-US" sz="1400">
                    <a:latin typeface="+mj-lt"/>
                  </a:rPr>
                  <a:t>Labor</a:t>
                </a:r>
              </a:p>
            </p:txBody>
          </p:sp>
        </p:grpSp>
        <p:grpSp>
          <p:nvGrpSpPr>
            <p:cNvPr id="448" name="Group 447"/>
            <p:cNvGrpSpPr/>
            <p:nvPr/>
          </p:nvGrpSpPr>
          <p:grpSpPr>
            <a:xfrm>
              <a:off x="6927236" y="1890165"/>
              <a:ext cx="1370013" cy="3074988"/>
              <a:chOff x="6828536" y="2076093"/>
              <a:chExt cx="1370013" cy="3074988"/>
            </a:xfrm>
          </p:grpSpPr>
          <p:sp>
            <p:nvSpPr>
              <p:cNvPr id="449" name="Rectangle 2"/>
              <p:cNvSpPr>
                <a:spLocks noChangeArrowheads="1"/>
              </p:cNvSpPr>
              <p:nvPr/>
            </p:nvSpPr>
            <p:spPr bwMode="auto">
              <a:xfrm>
                <a:off x="6828536" y="2076093"/>
                <a:ext cx="1370013" cy="3074988"/>
              </a:xfrm>
              <a:prstGeom prst="rect">
                <a:avLst/>
              </a:prstGeom>
              <a:solidFill>
                <a:srgbClr val="C0C0C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50" name="Rectangle 3"/>
              <p:cNvSpPr>
                <a:spLocks noChangeArrowheads="1"/>
              </p:cNvSpPr>
              <p:nvPr/>
            </p:nvSpPr>
            <p:spPr bwMode="auto">
              <a:xfrm>
                <a:off x="6922744" y="2239606"/>
                <a:ext cx="1179512" cy="865187"/>
              </a:xfrm>
              <a:prstGeom prst="rect">
                <a:avLst/>
              </a:prstGeom>
              <a:solidFill>
                <a:srgbClr val="9F9F9F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51" name="Freeform 4"/>
              <p:cNvSpPr>
                <a:spLocks/>
              </p:cNvSpPr>
              <p:nvPr/>
            </p:nvSpPr>
            <p:spPr bwMode="auto">
              <a:xfrm>
                <a:off x="7288911" y="2363431"/>
                <a:ext cx="512763" cy="136525"/>
              </a:xfrm>
              <a:custGeom>
                <a:avLst/>
                <a:gdLst>
                  <a:gd name="T0" fmla="*/ 2147483647 w 323"/>
                  <a:gd name="T1" fmla="*/ 2147483647 h 86"/>
                  <a:gd name="T2" fmla="*/ 2147483647 w 323"/>
                  <a:gd name="T3" fmla="*/ 2147483647 h 86"/>
                  <a:gd name="T4" fmla="*/ 2147483647 w 323"/>
                  <a:gd name="T5" fmla="*/ 2147483647 h 86"/>
                  <a:gd name="T6" fmla="*/ 2147483647 w 323"/>
                  <a:gd name="T7" fmla="*/ 2147483647 h 86"/>
                  <a:gd name="T8" fmla="*/ 2147483647 w 323"/>
                  <a:gd name="T9" fmla="*/ 0 h 86"/>
                  <a:gd name="T10" fmla="*/ 2147483647 w 323"/>
                  <a:gd name="T11" fmla="*/ 2147483647 h 86"/>
                  <a:gd name="T12" fmla="*/ 2147483647 w 323"/>
                  <a:gd name="T13" fmla="*/ 2147483647 h 86"/>
                  <a:gd name="T14" fmla="*/ 2147483647 w 323"/>
                  <a:gd name="T15" fmla="*/ 2147483647 h 86"/>
                  <a:gd name="T16" fmla="*/ 0 w 323"/>
                  <a:gd name="T17" fmla="*/ 2147483647 h 86"/>
                  <a:gd name="T18" fmla="*/ 2147483647 w 323"/>
                  <a:gd name="T19" fmla="*/ 2147483647 h 8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23"/>
                  <a:gd name="T31" fmla="*/ 0 h 86"/>
                  <a:gd name="T32" fmla="*/ 323 w 323"/>
                  <a:gd name="T33" fmla="*/ 86 h 8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23" h="86">
                    <a:moveTo>
                      <a:pt x="21" y="33"/>
                    </a:moveTo>
                    <a:lnTo>
                      <a:pt x="50" y="69"/>
                    </a:lnTo>
                    <a:lnTo>
                      <a:pt x="309" y="69"/>
                    </a:lnTo>
                    <a:lnTo>
                      <a:pt x="275" y="27"/>
                    </a:lnTo>
                    <a:lnTo>
                      <a:pt x="275" y="0"/>
                    </a:lnTo>
                    <a:lnTo>
                      <a:pt x="322" y="58"/>
                    </a:lnTo>
                    <a:lnTo>
                      <a:pt x="322" y="85"/>
                    </a:lnTo>
                    <a:lnTo>
                      <a:pt x="43" y="85"/>
                    </a:lnTo>
                    <a:lnTo>
                      <a:pt x="0" y="33"/>
                    </a:lnTo>
                    <a:lnTo>
                      <a:pt x="21" y="33"/>
                    </a:lnTo>
                  </a:path>
                </a:pathLst>
              </a:custGeom>
              <a:solidFill>
                <a:srgbClr val="5F5F5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52" name="Freeform 5"/>
              <p:cNvSpPr>
                <a:spLocks/>
              </p:cNvSpPr>
              <p:nvPr/>
            </p:nvSpPr>
            <p:spPr bwMode="auto">
              <a:xfrm>
                <a:off x="7288911" y="2350731"/>
                <a:ext cx="228600" cy="60325"/>
              </a:xfrm>
              <a:custGeom>
                <a:avLst/>
                <a:gdLst>
                  <a:gd name="T0" fmla="*/ 2147483647 w 144"/>
                  <a:gd name="T1" fmla="*/ 2147483647 h 38"/>
                  <a:gd name="T2" fmla="*/ 2147483647 w 144"/>
                  <a:gd name="T3" fmla="*/ 0 h 38"/>
                  <a:gd name="T4" fmla="*/ 2147483647 w 144"/>
                  <a:gd name="T5" fmla="*/ 0 h 38"/>
                  <a:gd name="T6" fmla="*/ 0 w 144"/>
                  <a:gd name="T7" fmla="*/ 2147483647 h 38"/>
                  <a:gd name="T8" fmla="*/ 0 w 144"/>
                  <a:gd name="T9" fmla="*/ 2147483647 h 38"/>
                  <a:gd name="T10" fmla="*/ 2147483647 w 144"/>
                  <a:gd name="T11" fmla="*/ 2147483647 h 38"/>
                  <a:gd name="T12" fmla="*/ 2147483647 w 144"/>
                  <a:gd name="T13" fmla="*/ 2147483647 h 38"/>
                  <a:gd name="T14" fmla="*/ 2147483647 w 144"/>
                  <a:gd name="T15" fmla="*/ 2147483647 h 3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44"/>
                  <a:gd name="T25" fmla="*/ 0 h 38"/>
                  <a:gd name="T26" fmla="*/ 144 w 144"/>
                  <a:gd name="T27" fmla="*/ 38 h 3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44" h="38">
                    <a:moveTo>
                      <a:pt x="15" y="12"/>
                    </a:moveTo>
                    <a:lnTo>
                      <a:pt x="19" y="0"/>
                    </a:lnTo>
                    <a:lnTo>
                      <a:pt x="7" y="0"/>
                    </a:lnTo>
                    <a:lnTo>
                      <a:pt x="0" y="12"/>
                    </a:lnTo>
                    <a:lnTo>
                      <a:pt x="0" y="37"/>
                    </a:lnTo>
                    <a:lnTo>
                      <a:pt x="143" y="37"/>
                    </a:lnTo>
                    <a:lnTo>
                      <a:pt x="143" y="12"/>
                    </a:lnTo>
                    <a:lnTo>
                      <a:pt x="15" y="12"/>
                    </a:lnTo>
                  </a:path>
                </a:pathLst>
              </a:custGeom>
              <a:solidFill>
                <a:srgbClr val="C0C0C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53" name="Freeform 6"/>
              <p:cNvSpPr>
                <a:spLocks/>
              </p:cNvSpPr>
              <p:nvPr/>
            </p:nvSpPr>
            <p:spPr bwMode="auto">
              <a:xfrm>
                <a:off x="7506399" y="2350731"/>
                <a:ext cx="228600" cy="60325"/>
              </a:xfrm>
              <a:custGeom>
                <a:avLst/>
                <a:gdLst>
                  <a:gd name="T0" fmla="*/ 2147483647 w 144"/>
                  <a:gd name="T1" fmla="*/ 2147483647 h 38"/>
                  <a:gd name="T2" fmla="*/ 2147483647 w 144"/>
                  <a:gd name="T3" fmla="*/ 0 h 38"/>
                  <a:gd name="T4" fmla="*/ 2147483647 w 144"/>
                  <a:gd name="T5" fmla="*/ 0 h 38"/>
                  <a:gd name="T6" fmla="*/ 2147483647 w 144"/>
                  <a:gd name="T7" fmla="*/ 2147483647 h 38"/>
                  <a:gd name="T8" fmla="*/ 2147483647 w 144"/>
                  <a:gd name="T9" fmla="*/ 2147483647 h 38"/>
                  <a:gd name="T10" fmla="*/ 0 w 144"/>
                  <a:gd name="T11" fmla="*/ 2147483647 h 38"/>
                  <a:gd name="T12" fmla="*/ 0 w 144"/>
                  <a:gd name="T13" fmla="*/ 2147483647 h 38"/>
                  <a:gd name="T14" fmla="*/ 2147483647 w 144"/>
                  <a:gd name="T15" fmla="*/ 2147483647 h 3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44"/>
                  <a:gd name="T25" fmla="*/ 0 h 38"/>
                  <a:gd name="T26" fmla="*/ 144 w 144"/>
                  <a:gd name="T27" fmla="*/ 38 h 3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44" h="38">
                    <a:moveTo>
                      <a:pt x="128" y="12"/>
                    </a:moveTo>
                    <a:lnTo>
                      <a:pt x="124" y="0"/>
                    </a:lnTo>
                    <a:lnTo>
                      <a:pt x="136" y="0"/>
                    </a:lnTo>
                    <a:lnTo>
                      <a:pt x="143" y="12"/>
                    </a:lnTo>
                    <a:lnTo>
                      <a:pt x="143" y="37"/>
                    </a:lnTo>
                    <a:lnTo>
                      <a:pt x="0" y="37"/>
                    </a:lnTo>
                    <a:lnTo>
                      <a:pt x="0" y="12"/>
                    </a:lnTo>
                    <a:lnTo>
                      <a:pt x="128" y="12"/>
                    </a:lnTo>
                  </a:path>
                </a:pathLst>
              </a:custGeom>
              <a:solidFill>
                <a:srgbClr val="C0C0C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54" name="Freeform 7"/>
              <p:cNvSpPr>
                <a:spLocks/>
              </p:cNvSpPr>
              <p:nvPr/>
            </p:nvSpPr>
            <p:spPr bwMode="auto">
              <a:xfrm>
                <a:off x="7288911" y="2350731"/>
                <a:ext cx="20638" cy="12700"/>
              </a:xfrm>
              <a:custGeom>
                <a:avLst/>
                <a:gdLst>
                  <a:gd name="T0" fmla="*/ 2147483647 w 13"/>
                  <a:gd name="T1" fmla="*/ 2147483647 h 8"/>
                  <a:gd name="T2" fmla="*/ 2147483647 w 13"/>
                  <a:gd name="T3" fmla="*/ 0 h 8"/>
                  <a:gd name="T4" fmla="*/ 2147483647 w 13"/>
                  <a:gd name="T5" fmla="*/ 0 h 8"/>
                  <a:gd name="T6" fmla="*/ 0 w 13"/>
                  <a:gd name="T7" fmla="*/ 2147483647 h 8"/>
                  <a:gd name="T8" fmla="*/ 2147483647 w 13"/>
                  <a:gd name="T9" fmla="*/ 2147483647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"/>
                  <a:gd name="T16" fmla="*/ 0 h 8"/>
                  <a:gd name="T17" fmla="*/ 13 w 13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" h="8">
                    <a:moveTo>
                      <a:pt x="10" y="7"/>
                    </a:moveTo>
                    <a:lnTo>
                      <a:pt x="12" y="0"/>
                    </a:lnTo>
                    <a:lnTo>
                      <a:pt x="4" y="0"/>
                    </a:lnTo>
                    <a:lnTo>
                      <a:pt x="0" y="7"/>
                    </a:lnTo>
                    <a:lnTo>
                      <a:pt x="10" y="7"/>
                    </a:lnTo>
                  </a:path>
                </a:pathLst>
              </a:custGeom>
              <a:solidFill>
                <a:srgbClr val="80808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55" name="Freeform 8"/>
              <p:cNvSpPr>
                <a:spLocks/>
              </p:cNvSpPr>
              <p:nvPr/>
            </p:nvSpPr>
            <p:spPr bwMode="auto">
              <a:xfrm>
                <a:off x="7714361" y="2350731"/>
                <a:ext cx="20638" cy="12700"/>
              </a:xfrm>
              <a:custGeom>
                <a:avLst/>
                <a:gdLst>
                  <a:gd name="T0" fmla="*/ 2147483647 w 13"/>
                  <a:gd name="T1" fmla="*/ 2147483647 h 8"/>
                  <a:gd name="T2" fmla="*/ 0 w 13"/>
                  <a:gd name="T3" fmla="*/ 0 h 8"/>
                  <a:gd name="T4" fmla="*/ 2147483647 w 13"/>
                  <a:gd name="T5" fmla="*/ 0 h 8"/>
                  <a:gd name="T6" fmla="*/ 2147483647 w 13"/>
                  <a:gd name="T7" fmla="*/ 2147483647 h 8"/>
                  <a:gd name="T8" fmla="*/ 2147483647 w 13"/>
                  <a:gd name="T9" fmla="*/ 2147483647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"/>
                  <a:gd name="T16" fmla="*/ 0 h 8"/>
                  <a:gd name="T17" fmla="*/ 13 w 13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" h="8">
                    <a:moveTo>
                      <a:pt x="2" y="7"/>
                    </a:moveTo>
                    <a:lnTo>
                      <a:pt x="0" y="0"/>
                    </a:lnTo>
                    <a:lnTo>
                      <a:pt x="8" y="0"/>
                    </a:lnTo>
                    <a:lnTo>
                      <a:pt x="12" y="7"/>
                    </a:lnTo>
                    <a:lnTo>
                      <a:pt x="2" y="7"/>
                    </a:lnTo>
                  </a:path>
                </a:pathLst>
              </a:custGeom>
              <a:solidFill>
                <a:srgbClr val="80808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456" name="Group 455"/>
              <p:cNvGrpSpPr>
                <a:grpSpLocks/>
              </p:cNvGrpSpPr>
              <p:nvPr/>
            </p:nvGrpSpPr>
            <p:grpSpPr bwMode="auto">
              <a:xfrm>
                <a:off x="7462026" y="2950806"/>
                <a:ext cx="100013" cy="101600"/>
                <a:chOff x="4879" y="2081"/>
                <a:chExt cx="63" cy="64"/>
              </a:xfrm>
            </p:grpSpPr>
            <p:sp>
              <p:nvSpPr>
                <p:cNvPr id="496" name="Oval 10"/>
                <p:cNvSpPr>
                  <a:spLocks noChangeArrowheads="1"/>
                </p:cNvSpPr>
                <p:nvPr/>
              </p:nvSpPr>
              <p:spPr bwMode="auto">
                <a:xfrm>
                  <a:off x="4884" y="2085"/>
                  <a:ext cx="58" cy="60"/>
                </a:xfrm>
                <a:prstGeom prst="ellipse">
                  <a:avLst/>
                </a:prstGeom>
                <a:solidFill>
                  <a:srgbClr val="3F3F3F"/>
                </a:solidFill>
                <a:ln w="12700">
                  <a:solidFill>
                    <a:srgbClr val="3F3F3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497" name="Group 11"/>
                <p:cNvGrpSpPr>
                  <a:grpSpLocks/>
                </p:cNvGrpSpPr>
                <p:nvPr/>
              </p:nvGrpSpPr>
              <p:grpSpPr bwMode="auto">
                <a:xfrm>
                  <a:off x="4879" y="2081"/>
                  <a:ext cx="58" cy="60"/>
                  <a:chOff x="4879" y="2081"/>
                  <a:chExt cx="58" cy="60"/>
                </a:xfrm>
              </p:grpSpPr>
              <p:sp>
                <p:nvSpPr>
                  <p:cNvPr id="498" name="Oval 12"/>
                  <p:cNvSpPr>
                    <a:spLocks noChangeArrowheads="1"/>
                  </p:cNvSpPr>
                  <p:nvPr/>
                </p:nvSpPr>
                <p:spPr bwMode="auto">
                  <a:xfrm>
                    <a:off x="4879" y="2081"/>
                    <a:ext cx="58" cy="60"/>
                  </a:xfrm>
                  <a:prstGeom prst="ellipse">
                    <a:avLst/>
                  </a:prstGeom>
                  <a:solidFill>
                    <a:srgbClr val="C0C0C0"/>
                  </a:solidFill>
                  <a:ln w="127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499" name="Oval 13"/>
                  <p:cNvSpPr>
                    <a:spLocks noChangeArrowheads="1"/>
                  </p:cNvSpPr>
                  <p:nvPr/>
                </p:nvSpPr>
                <p:spPr bwMode="auto">
                  <a:xfrm>
                    <a:off x="4904" y="2095"/>
                    <a:ext cx="7" cy="7"/>
                  </a:xfrm>
                  <a:prstGeom prst="ellipse">
                    <a:avLst/>
                  </a:prstGeom>
                  <a:solidFill>
                    <a:srgbClr val="3F3F3F"/>
                  </a:solidFill>
                  <a:ln w="12700">
                    <a:solidFill>
                      <a:srgbClr val="3F3F3F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500" name="Freeform 14"/>
                  <p:cNvSpPr>
                    <a:spLocks/>
                  </p:cNvSpPr>
                  <p:nvPr/>
                </p:nvSpPr>
                <p:spPr bwMode="auto">
                  <a:xfrm>
                    <a:off x="4899" y="2111"/>
                    <a:ext cx="17" cy="18"/>
                  </a:xfrm>
                  <a:custGeom>
                    <a:avLst/>
                    <a:gdLst>
                      <a:gd name="T0" fmla="*/ 5 w 17"/>
                      <a:gd name="T1" fmla="*/ 0 h 18"/>
                      <a:gd name="T2" fmla="*/ 0 w 17"/>
                      <a:gd name="T3" fmla="*/ 17 h 18"/>
                      <a:gd name="T4" fmla="*/ 16 w 17"/>
                      <a:gd name="T5" fmla="*/ 17 h 18"/>
                      <a:gd name="T6" fmla="*/ 11 w 17"/>
                      <a:gd name="T7" fmla="*/ 0 h 18"/>
                      <a:gd name="T8" fmla="*/ 5 w 17"/>
                      <a:gd name="T9" fmla="*/ 0 h 1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7"/>
                      <a:gd name="T16" fmla="*/ 0 h 18"/>
                      <a:gd name="T17" fmla="*/ 17 w 17"/>
                      <a:gd name="T18" fmla="*/ 18 h 1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7" h="18">
                        <a:moveTo>
                          <a:pt x="5" y="0"/>
                        </a:moveTo>
                        <a:lnTo>
                          <a:pt x="0" y="17"/>
                        </a:lnTo>
                        <a:lnTo>
                          <a:pt x="16" y="17"/>
                        </a:lnTo>
                        <a:lnTo>
                          <a:pt x="11" y="0"/>
                        </a:lnTo>
                        <a:lnTo>
                          <a:pt x="5" y="0"/>
                        </a:lnTo>
                      </a:path>
                    </a:pathLst>
                  </a:custGeom>
                  <a:solidFill>
                    <a:srgbClr val="3F3F3F"/>
                  </a:solidFill>
                  <a:ln w="12700" cap="rnd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  <p:grpSp>
            <p:nvGrpSpPr>
              <p:cNvPr id="457" name="Group 15"/>
              <p:cNvGrpSpPr>
                <a:grpSpLocks/>
              </p:cNvGrpSpPr>
              <p:nvPr/>
            </p:nvGrpSpPr>
            <p:grpSpPr bwMode="auto">
              <a:xfrm>
                <a:off x="6922213" y="3196868"/>
                <a:ext cx="1179513" cy="862013"/>
                <a:chOff x="4539" y="2236"/>
                <a:chExt cx="743" cy="543"/>
              </a:xfrm>
            </p:grpSpPr>
            <p:sp>
              <p:nvSpPr>
                <p:cNvPr id="479" name="Rectangle 16"/>
                <p:cNvSpPr>
                  <a:spLocks noChangeArrowheads="1"/>
                </p:cNvSpPr>
                <p:nvPr/>
              </p:nvSpPr>
              <p:spPr bwMode="auto">
                <a:xfrm>
                  <a:off x="4539" y="2236"/>
                  <a:ext cx="743" cy="543"/>
                </a:xfrm>
                <a:prstGeom prst="rect">
                  <a:avLst/>
                </a:prstGeom>
                <a:solidFill>
                  <a:srgbClr val="9F9F9F"/>
                </a:solidFill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480" name="Group 17"/>
                <p:cNvGrpSpPr>
                  <a:grpSpLocks/>
                </p:cNvGrpSpPr>
                <p:nvPr/>
              </p:nvGrpSpPr>
              <p:grpSpPr bwMode="auto">
                <a:xfrm>
                  <a:off x="4770" y="2322"/>
                  <a:ext cx="323" cy="440"/>
                  <a:chOff x="4770" y="2322"/>
                  <a:chExt cx="323" cy="440"/>
                </a:xfrm>
              </p:grpSpPr>
              <p:grpSp>
                <p:nvGrpSpPr>
                  <p:cNvPr id="481" name="Group 18"/>
                  <p:cNvGrpSpPr>
                    <a:grpSpLocks/>
                  </p:cNvGrpSpPr>
                  <p:nvPr/>
                </p:nvGrpSpPr>
                <p:grpSpPr bwMode="auto">
                  <a:xfrm>
                    <a:off x="4770" y="2322"/>
                    <a:ext cx="323" cy="94"/>
                    <a:chOff x="4770" y="2322"/>
                    <a:chExt cx="323" cy="94"/>
                  </a:xfrm>
                </p:grpSpPr>
                <p:sp>
                  <p:nvSpPr>
                    <p:cNvPr id="491" name="Freeform 19"/>
                    <p:cNvSpPr>
                      <a:spLocks/>
                    </p:cNvSpPr>
                    <p:nvPr/>
                  </p:nvSpPr>
                  <p:spPr bwMode="auto">
                    <a:xfrm>
                      <a:off x="4770" y="2330"/>
                      <a:ext cx="323" cy="86"/>
                    </a:xfrm>
                    <a:custGeom>
                      <a:avLst/>
                      <a:gdLst>
                        <a:gd name="T0" fmla="*/ 21 w 323"/>
                        <a:gd name="T1" fmla="*/ 33 h 86"/>
                        <a:gd name="T2" fmla="*/ 50 w 323"/>
                        <a:gd name="T3" fmla="*/ 69 h 86"/>
                        <a:gd name="T4" fmla="*/ 309 w 323"/>
                        <a:gd name="T5" fmla="*/ 69 h 86"/>
                        <a:gd name="T6" fmla="*/ 275 w 323"/>
                        <a:gd name="T7" fmla="*/ 27 h 86"/>
                        <a:gd name="T8" fmla="*/ 275 w 323"/>
                        <a:gd name="T9" fmla="*/ 0 h 86"/>
                        <a:gd name="T10" fmla="*/ 322 w 323"/>
                        <a:gd name="T11" fmla="*/ 58 h 86"/>
                        <a:gd name="T12" fmla="*/ 322 w 323"/>
                        <a:gd name="T13" fmla="*/ 85 h 86"/>
                        <a:gd name="T14" fmla="*/ 43 w 323"/>
                        <a:gd name="T15" fmla="*/ 85 h 86"/>
                        <a:gd name="T16" fmla="*/ 0 w 323"/>
                        <a:gd name="T17" fmla="*/ 33 h 86"/>
                        <a:gd name="T18" fmla="*/ 21 w 323"/>
                        <a:gd name="T19" fmla="*/ 33 h 8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w 323"/>
                        <a:gd name="T31" fmla="*/ 0 h 86"/>
                        <a:gd name="T32" fmla="*/ 323 w 323"/>
                        <a:gd name="T33" fmla="*/ 86 h 86"/>
                      </a:gdLst>
                      <a:ahLst/>
                      <a:cxnLst>
                        <a:cxn ang="T20">
                          <a:pos x="T0" y="T1"/>
                        </a:cxn>
                        <a:cxn ang="T21">
                          <a:pos x="T2" y="T3"/>
                        </a:cxn>
                        <a:cxn ang="T22">
                          <a:pos x="T4" y="T5"/>
                        </a:cxn>
                        <a:cxn ang="T23">
                          <a:pos x="T6" y="T7"/>
                        </a:cxn>
                        <a:cxn ang="T24">
                          <a:pos x="T8" y="T9"/>
                        </a:cxn>
                        <a:cxn ang="T25">
                          <a:pos x="T10" y="T11"/>
                        </a:cxn>
                        <a:cxn ang="T26">
                          <a:pos x="T12" y="T13"/>
                        </a:cxn>
                        <a:cxn ang="T27">
                          <a:pos x="T14" y="T15"/>
                        </a:cxn>
                        <a:cxn ang="T28">
                          <a:pos x="T16" y="T17"/>
                        </a:cxn>
                        <a:cxn ang="T29">
                          <a:pos x="T18" y="T19"/>
                        </a:cxn>
                      </a:cxnLst>
                      <a:rect l="T30" t="T31" r="T32" b="T33"/>
                      <a:pathLst>
                        <a:path w="323" h="86">
                          <a:moveTo>
                            <a:pt x="21" y="33"/>
                          </a:moveTo>
                          <a:lnTo>
                            <a:pt x="50" y="69"/>
                          </a:lnTo>
                          <a:lnTo>
                            <a:pt x="309" y="69"/>
                          </a:lnTo>
                          <a:lnTo>
                            <a:pt x="275" y="27"/>
                          </a:lnTo>
                          <a:lnTo>
                            <a:pt x="275" y="0"/>
                          </a:lnTo>
                          <a:lnTo>
                            <a:pt x="322" y="58"/>
                          </a:lnTo>
                          <a:lnTo>
                            <a:pt x="322" y="85"/>
                          </a:lnTo>
                          <a:lnTo>
                            <a:pt x="43" y="85"/>
                          </a:lnTo>
                          <a:lnTo>
                            <a:pt x="0" y="33"/>
                          </a:lnTo>
                          <a:lnTo>
                            <a:pt x="21" y="33"/>
                          </a:lnTo>
                        </a:path>
                      </a:pathLst>
                    </a:custGeom>
                    <a:solidFill>
                      <a:srgbClr val="5F5F5F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92" name="Freeform 20"/>
                    <p:cNvSpPr>
                      <a:spLocks/>
                    </p:cNvSpPr>
                    <p:nvPr/>
                  </p:nvSpPr>
                  <p:spPr bwMode="auto">
                    <a:xfrm>
                      <a:off x="4770" y="2322"/>
                      <a:ext cx="144" cy="38"/>
                    </a:xfrm>
                    <a:custGeom>
                      <a:avLst/>
                      <a:gdLst>
                        <a:gd name="T0" fmla="*/ 15 w 144"/>
                        <a:gd name="T1" fmla="*/ 12 h 38"/>
                        <a:gd name="T2" fmla="*/ 19 w 144"/>
                        <a:gd name="T3" fmla="*/ 0 h 38"/>
                        <a:gd name="T4" fmla="*/ 7 w 144"/>
                        <a:gd name="T5" fmla="*/ 0 h 38"/>
                        <a:gd name="T6" fmla="*/ 0 w 144"/>
                        <a:gd name="T7" fmla="*/ 12 h 38"/>
                        <a:gd name="T8" fmla="*/ 0 w 144"/>
                        <a:gd name="T9" fmla="*/ 37 h 38"/>
                        <a:gd name="T10" fmla="*/ 143 w 144"/>
                        <a:gd name="T11" fmla="*/ 37 h 38"/>
                        <a:gd name="T12" fmla="*/ 143 w 144"/>
                        <a:gd name="T13" fmla="*/ 12 h 38"/>
                        <a:gd name="T14" fmla="*/ 15 w 144"/>
                        <a:gd name="T15" fmla="*/ 12 h 38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144"/>
                        <a:gd name="T25" fmla="*/ 0 h 38"/>
                        <a:gd name="T26" fmla="*/ 144 w 144"/>
                        <a:gd name="T27" fmla="*/ 38 h 38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144" h="38">
                          <a:moveTo>
                            <a:pt x="15" y="12"/>
                          </a:moveTo>
                          <a:lnTo>
                            <a:pt x="19" y="0"/>
                          </a:lnTo>
                          <a:lnTo>
                            <a:pt x="7" y="0"/>
                          </a:lnTo>
                          <a:lnTo>
                            <a:pt x="0" y="12"/>
                          </a:lnTo>
                          <a:lnTo>
                            <a:pt x="0" y="37"/>
                          </a:lnTo>
                          <a:lnTo>
                            <a:pt x="143" y="37"/>
                          </a:lnTo>
                          <a:lnTo>
                            <a:pt x="143" y="12"/>
                          </a:lnTo>
                          <a:lnTo>
                            <a:pt x="15" y="12"/>
                          </a:lnTo>
                        </a:path>
                      </a:pathLst>
                    </a:custGeom>
                    <a:solidFill>
                      <a:srgbClr val="C0C0C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93" name="Freeform 21"/>
                    <p:cNvSpPr>
                      <a:spLocks/>
                    </p:cNvSpPr>
                    <p:nvPr/>
                  </p:nvSpPr>
                  <p:spPr bwMode="auto">
                    <a:xfrm>
                      <a:off x="4907" y="2322"/>
                      <a:ext cx="144" cy="38"/>
                    </a:xfrm>
                    <a:custGeom>
                      <a:avLst/>
                      <a:gdLst>
                        <a:gd name="T0" fmla="*/ 128 w 144"/>
                        <a:gd name="T1" fmla="*/ 12 h 38"/>
                        <a:gd name="T2" fmla="*/ 124 w 144"/>
                        <a:gd name="T3" fmla="*/ 0 h 38"/>
                        <a:gd name="T4" fmla="*/ 136 w 144"/>
                        <a:gd name="T5" fmla="*/ 0 h 38"/>
                        <a:gd name="T6" fmla="*/ 143 w 144"/>
                        <a:gd name="T7" fmla="*/ 12 h 38"/>
                        <a:gd name="T8" fmla="*/ 143 w 144"/>
                        <a:gd name="T9" fmla="*/ 37 h 38"/>
                        <a:gd name="T10" fmla="*/ 0 w 144"/>
                        <a:gd name="T11" fmla="*/ 37 h 38"/>
                        <a:gd name="T12" fmla="*/ 0 w 144"/>
                        <a:gd name="T13" fmla="*/ 12 h 38"/>
                        <a:gd name="T14" fmla="*/ 128 w 144"/>
                        <a:gd name="T15" fmla="*/ 12 h 38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144"/>
                        <a:gd name="T25" fmla="*/ 0 h 38"/>
                        <a:gd name="T26" fmla="*/ 144 w 144"/>
                        <a:gd name="T27" fmla="*/ 38 h 38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144" h="38">
                          <a:moveTo>
                            <a:pt x="128" y="12"/>
                          </a:moveTo>
                          <a:lnTo>
                            <a:pt x="124" y="0"/>
                          </a:lnTo>
                          <a:lnTo>
                            <a:pt x="136" y="0"/>
                          </a:lnTo>
                          <a:lnTo>
                            <a:pt x="143" y="12"/>
                          </a:lnTo>
                          <a:lnTo>
                            <a:pt x="143" y="37"/>
                          </a:lnTo>
                          <a:lnTo>
                            <a:pt x="0" y="37"/>
                          </a:lnTo>
                          <a:lnTo>
                            <a:pt x="0" y="12"/>
                          </a:lnTo>
                          <a:lnTo>
                            <a:pt x="128" y="12"/>
                          </a:lnTo>
                        </a:path>
                      </a:pathLst>
                    </a:custGeom>
                    <a:solidFill>
                      <a:srgbClr val="C0C0C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94" name="Freeform 22"/>
                    <p:cNvSpPr>
                      <a:spLocks/>
                    </p:cNvSpPr>
                    <p:nvPr/>
                  </p:nvSpPr>
                  <p:spPr bwMode="auto">
                    <a:xfrm>
                      <a:off x="4770" y="2322"/>
                      <a:ext cx="13" cy="8"/>
                    </a:xfrm>
                    <a:custGeom>
                      <a:avLst/>
                      <a:gdLst>
                        <a:gd name="T0" fmla="*/ 10 w 13"/>
                        <a:gd name="T1" fmla="*/ 7 h 8"/>
                        <a:gd name="T2" fmla="*/ 12 w 13"/>
                        <a:gd name="T3" fmla="*/ 0 h 8"/>
                        <a:gd name="T4" fmla="*/ 4 w 13"/>
                        <a:gd name="T5" fmla="*/ 0 h 8"/>
                        <a:gd name="T6" fmla="*/ 0 w 13"/>
                        <a:gd name="T7" fmla="*/ 7 h 8"/>
                        <a:gd name="T8" fmla="*/ 10 w 13"/>
                        <a:gd name="T9" fmla="*/ 7 h 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3"/>
                        <a:gd name="T16" fmla="*/ 0 h 8"/>
                        <a:gd name="T17" fmla="*/ 13 w 13"/>
                        <a:gd name="T18" fmla="*/ 8 h 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3" h="8">
                          <a:moveTo>
                            <a:pt x="10" y="7"/>
                          </a:moveTo>
                          <a:lnTo>
                            <a:pt x="12" y="0"/>
                          </a:lnTo>
                          <a:lnTo>
                            <a:pt x="4" y="0"/>
                          </a:lnTo>
                          <a:lnTo>
                            <a:pt x="0" y="7"/>
                          </a:lnTo>
                          <a:lnTo>
                            <a:pt x="10" y="7"/>
                          </a:lnTo>
                        </a:path>
                      </a:pathLst>
                    </a:custGeom>
                    <a:solidFill>
                      <a:srgbClr val="80808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95" name="Freeform 23"/>
                    <p:cNvSpPr>
                      <a:spLocks/>
                    </p:cNvSpPr>
                    <p:nvPr/>
                  </p:nvSpPr>
                  <p:spPr bwMode="auto">
                    <a:xfrm>
                      <a:off x="5038" y="2322"/>
                      <a:ext cx="13" cy="8"/>
                    </a:xfrm>
                    <a:custGeom>
                      <a:avLst/>
                      <a:gdLst>
                        <a:gd name="T0" fmla="*/ 2 w 13"/>
                        <a:gd name="T1" fmla="*/ 7 h 8"/>
                        <a:gd name="T2" fmla="*/ 0 w 13"/>
                        <a:gd name="T3" fmla="*/ 0 h 8"/>
                        <a:gd name="T4" fmla="*/ 8 w 13"/>
                        <a:gd name="T5" fmla="*/ 0 h 8"/>
                        <a:gd name="T6" fmla="*/ 12 w 13"/>
                        <a:gd name="T7" fmla="*/ 7 h 8"/>
                        <a:gd name="T8" fmla="*/ 2 w 13"/>
                        <a:gd name="T9" fmla="*/ 7 h 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3"/>
                        <a:gd name="T16" fmla="*/ 0 h 8"/>
                        <a:gd name="T17" fmla="*/ 13 w 13"/>
                        <a:gd name="T18" fmla="*/ 8 h 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3" h="8">
                          <a:moveTo>
                            <a:pt x="2" y="7"/>
                          </a:moveTo>
                          <a:lnTo>
                            <a:pt x="0" y="0"/>
                          </a:lnTo>
                          <a:lnTo>
                            <a:pt x="8" y="0"/>
                          </a:lnTo>
                          <a:lnTo>
                            <a:pt x="12" y="7"/>
                          </a:lnTo>
                          <a:lnTo>
                            <a:pt x="2" y="7"/>
                          </a:lnTo>
                        </a:path>
                      </a:pathLst>
                    </a:custGeom>
                    <a:solidFill>
                      <a:srgbClr val="80808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482" name="Group 24"/>
                  <p:cNvGrpSpPr>
                    <a:grpSpLocks/>
                  </p:cNvGrpSpPr>
                  <p:nvPr/>
                </p:nvGrpSpPr>
                <p:grpSpPr bwMode="auto">
                  <a:xfrm>
                    <a:off x="4780" y="2592"/>
                    <a:ext cx="262" cy="170"/>
                    <a:chOff x="4780" y="2592"/>
                    <a:chExt cx="262" cy="170"/>
                  </a:xfrm>
                </p:grpSpPr>
                <p:sp>
                  <p:nvSpPr>
                    <p:cNvPr id="483" name="Rectangle 2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780" y="2592"/>
                      <a:ext cx="262" cy="76"/>
                    </a:xfrm>
                    <a:prstGeom prst="rect">
                      <a:avLst/>
                    </a:prstGeom>
                    <a:solidFill>
                      <a:srgbClr val="808080"/>
                    </a:solidFill>
                    <a:ln w="12700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84" name="Rectangle 2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796" y="2603"/>
                      <a:ext cx="229" cy="55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 w="12700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grpSp>
                  <p:nvGrpSpPr>
                    <p:cNvPr id="485" name="Group 2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879" y="2698"/>
                      <a:ext cx="63" cy="64"/>
                      <a:chOff x="4879" y="2698"/>
                      <a:chExt cx="63" cy="64"/>
                    </a:xfrm>
                  </p:grpSpPr>
                  <p:sp>
                    <p:nvSpPr>
                      <p:cNvPr id="486" name="Oval 2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884" y="2702"/>
                        <a:ext cx="58" cy="60"/>
                      </a:xfrm>
                      <a:prstGeom prst="ellipse">
                        <a:avLst/>
                      </a:prstGeom>
                      <a:solidFill>
                        <a:srgbClr val="3F3F3F"/>
                      </a:solidFill>
                      <a:ln w="12700">
                        <a:solidFill>
                          <a:srgbClr val="3F3F3F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grpSp>
                    <p:nvGrpSpPr>
                      <p:cNvPr id="487" name="Group 29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4879" y="2698"/>
                        <a:ext cx="58" cy="60"/>
                        <a:chOff x="4879" y="2698"/>
                        <a:chExt cx="58" cy="60"/>
                      </a:xfrm>
                    </p:grpSpPr>
                    <p:sp>
                      <p:nvSpPr>
                        <p:cNvPr id="488" name="Oval 30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4879" y="2698"/>
                          <a:ext cx="58" cy="60"/>
                        </a:xfrm>
                        <a:prstGeom prst="ellipse">
                          <a:avLst/>
                        </a:prstGeom>
                        <a:solidFill>
                          <a:srgbClr val="C0C0C0"/>
                        </a:solidFill>
                        <a:ln w="12700">
                          <a:solidFill>
                            <a:srgbClr val="80808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 wrap="none" anchor="ctr"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  <p:sp>
                      <p:nvSpPr>
                        <p:cNvPr id="489" name="Oval 31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4904" y="2712"/>
                          <a:ext cx="7" cy="7"/>
                        </a:xfrm>
                        <a:prstGeom prst="ellipse">
                          <a:avLst/>
                        </a:prstGeom>
                        <a:solidFill>
                          <a:srgbClr val="3F3F3F"/>
                        </a:solidFill>
                        <a:ln w="12700">
                          <a:solidFill>
                            <a:srgbClr val="3F3F3F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 wrap="none" anchor="ctr"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  <p:sp>
                      <p:nvSpPr>
                        <p:cNvPr id="490" name="Freeform 32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4899" y="2728"/>
                          <a:ext cx="17" cy="18"/>
                        </a:xfrm>
                        <a:custGeom>
                          <a:avLst/>
                          <a:gdLst>
                            <a:gd name="T0" fmla="*/ 5 w 17"/>
                            <a:gd name="T1" fmla="*/ 0 h 18"/>
                            <a:gd name="T2" fmla="*/ 0 w 17"/>
                            <a:gd name="T3" fmla="*/ 17 h 18"/>
                            <a:gd name="T4" fmla="*/ 16 w 17"/>
                            <a:gd name="T5" fmla="*/ 17 h 18"/>
                            <a:gd name="T6" fmla="*/ 11 w 17"/>
                            <a:gd name="T7" fmla="*/ 0 h 18"/>
                            <a:gd name="T8" fmla="*/ 5 w 17"/>
                            <a:gd name="T9" fmla="*/ 0 h 18"/>
                            <a:gd name="T10" fmla="*/ 0 60000 65536"/>
                            <a:gd name="T11" fmla="*/ 0 60000 65536"/>
                            <a:gd name="T12" fmla="*/ 0 60000 65536"/>
                            <a:gd name="T13" fmla="*/ 0 60000 65536"/>
                            <a:gd name="T14" fmla="*/ 0 60000 65536"/>
                            <a:gd name="T15" fmla="*/ 0 w 17"/>
                            <a:gd name="T16" fmla="*/ 0 h 18"/>
                            <a:gd name="T17" fmla="*/ 17 w 17"/>
                            <a:gd name="T18" fmla="*/ 18 h 18"/>
                          </a:gdLst>
                          <a:ahLst/>
                          <a:cxnLst>
                            <a:cxn ang="T10">
                              <a:pos x="T0" y="T1"/>
                            </a:cxn>
                            <a:cxn ang="T11">
                              <a:pos x="T2" y="T3"/>
                            </a:cxn>
                            <a:cxn ang="T12">
                              <a:pos x="T4" y="T5"/>
                            </a:cxn>
                            <a:cxn ang="T13">
                              <a:pos x="T6" y="T7"/>
                            </a:cxn>
                            <a:cxn ang="T14">
                              <a:pos x="T8" y="T9"/>
                            </a:cxn>
                          </a:cxnLst>
                          <a:rect l="T15" t="T16" r="T17" b="T18"/>
                          <a:pathLst>
                            <a:path w="17" h="18">
                              <a:moveTo>
                                <a:pt x="5" y="0"/>
                              </a:moveTo>
                              <a:lnTo>
                                <a:pt x="0" y="17"/>
                              </a:lnTo>
                              <a:lnTo>
                                <a:pt x="16" y="17"/>
                              </a:lnTo>
                              <a:lnTo>
                                <a:pt x="11" y="0"/>
                              </a:lnTo>
                              <a:lnTo>
                                <a:pt x="5" y="0"/>
                              </a:lnTo>
                            </a:path>
                          </a:pathLst>
                        </a:custGeom>
                        <a:solidFill>
                          <a:srgbClr val="3F3F3F"/>
                        </a:solidFill>
                        <a:ln w="12700" cap="rnd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</p:grpSp>
                </p:grpSp>
              </p:grpSp>
            </p:grpSp>
          </p:grpSp>
          <p:grpSp>
            <p:nvGrpSpPr>
              <p:cNvPr id="458" name="Group 33"/>
              <p:cNvGrpSpPr>
                <a:grpSpLocks/>
              </p:cNvGrpSpPr>
              <p:nvPr/>
            </p:nvGrpSpPr>
            <p:grpSpPr bwMode="auto">
              <a:xfrm>
                <a:off x="6922213" y="4166831"/>
                <a:ext cx="1179513" cy="865187"/>
                <a:chOff x="4539" y="2847"/>
                <a:chExt cx="743" cy="545"/>
              </a:xfrm>
            </p:grpSpPr>
            <p:sp>
              <p:nvSpPr>
                <p:cNvPr id="462" name="Rectangle 34"/>
                <p:cNvSpPr>
                  <a:spLocks noChangeArrowheads="1"/>
                </p:cNvSpPr>
                <p:nvPr/>
              </p:nvSpPr>
              <p:spPr bwMode="auto">
                <a:xfrm>
                  <a:off x="4539" y="2847"/>
                  <a:ext cx="743" cy="545"/>
                </a:xfrm>
                <a:prstGeom prst="rect">
                  <a:avLst/>
                </a:prstGeom>
                <a:solidFill>
                  <a:srgbClr val="9F9F9F"/>
                </a:solidFill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463" name="Group 35"/>
                <p:cNvGrpSpPr>
                  <a:grpSpLocks/>
                </p:cNvGrpSpPr>
                <p:nvPr/>
              </p:nvGrpSpPr>
              <p:grpSpPr bwMode="auto">
                <a:xfrm>
                  <a:off x="4770" y="2933"/>
                  <a:ext cx="323" cy="442"/>
                  <a:chOff x="4770" y="2933"/>
                  <a:chExt cx="323" cy="442"/>
                </a:xfrm>
              </p:grpSpPr>
              <p:grpSp>
                <p:nvGrpSpPr>
                  <p:cNvPr id="464" name="Group 36"/>
                  <p:cNvGrpSpPr>
                    <a:grpSpLocks/>
                  </p:cNvGrpSpPr>
                  <p:nvPr/>
                </p:nvGrpSpPr>
                <p:grpSpPr bwMode="auto">
                  <a:xfrm>
                    <a:off x="4770" y="2933"/>
                    <a:ext cx="323" cy="95"/>
                    <a:chOff x="4770" y="2933"/>
                    <a:chExt cx="323" cy="95"/>
                  </a:xfrm>
                </p:grpSpPr>
                <p:sp>
                  <p:nvSpPr>
                    <p:cNvPr id="474" name="Freeform 37"/>
                    <p:cNvSpPr>
                      <a:spLocks/>
                    </p:cNvSpPr>
                    <p:nvPr/>
                  </p:nvSpPr>
                  <p:spPr bwMode="auto">
                    <a:xfrm>
                      <a:off x="4770" y="2941"/>
                      <a:ext cx="323" cy="87"/>
                    </a:xfrm>
                    <a:custGeom>
                      <a:avLst/>
                      <a:gdLst>
                        <a:gd name="T0" fmla="*/ 21 w 323"/>
                        <a:gd name="T1" fmla="*/ 33 h 87"/>
                        <a:gd name="T2" fmla="*/ 50 w 323"/>
                        <a:gd name="T3" fmla="*/ 70 h 87"/>
                        <a:gd name="T4" fmla="*/ 309 w 323"/>
                        <a:gd name="T5" fmla="*/ 70 h 87"/>
                        <a:gd name="T6" fmla="*/ 275 w 323"/>
                        <a:gd name="T7" fmla="*/ 27 h 87"/>
                        <a:gd name="T8" fmla="*/ 275 w 323"/>
                        <a:gd name="T9" fmla="*/ 0 h 87"/>
                        <a:gd name="T10" fmla="*/ 322 w 323"/>
                        <a:gd name="T11" fmla="*/ 59 h 87"/>
                        <a:gd name="T12" fmla="*/ 322 w 323"/>
                        <a:gd name="T13" fmla="*/ 86 h 87"/>
                        <a:gd name="T14" fmla="*/ 43 w 323"/>
                        <a:gd name="T15" fmla="*/ 86 h 87"/>
                        <a:gd name="T16" fmla="*/ 0 w 323"/>
                        <a:gd name="T17" fmla="*/ 33 h 87"/>
                        <a:gd name="T18" fmla="*/ 21 w 323"/>
                        <a:gd name="T19" fmla="*/ 33 h 87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w 323"/>
                        <a:gd name="T31" fmla="*/ 0 h 87"/>
                        <a:gd name="T32" fmla="*/ 323 w 323"/>
                        <a:gd name="T33" fmla="*/ 87 h 87"/>
                      </a:gdLst>
                      <a:ahLst/>
                      <a:cxnLst>
                        <a:cxn ang="T20">
                          <a:pos x="T0" y="T1"/>
                        </a:cxn>
                        <a:cxn ang="T21">
                          <a:pos x="T2" y="T3"/>
                        </a:cxn>
                        <a:cxn ang="T22">
                          <a:pos x="T4" y="T5"/>
                        </a:cxn>
                        <a:cxn ang="T23">
                          <a:pos x="T6" y="T7"/>
                        </a:cxn>
                        <a:cxn ang="T24">
                          <a:pos x="T8" y="T9"/>
                        </a:cxn>
                        <a:cxn ang="T25">
                          <a:pos x="T10" y="T11"/>
                        </a:cxn>
                        <a:cxn ang="T26">
                          <a:pos x="T12" y="T13"/>
                        </a:cxn>
                        <a:cxn ang="T27">
                          <a:pos x="T14" y="T15"/>
                        </a:cxn>
                        <a:cxn ang="T28">
                          <a:pos x="T16" y="T17"/>
                        </a:cxn>
                        <a:cxn ang="T29">
                          <a:pos x="T18" y="T19"/>
                        </a:cxn>
                      </a:cxnLst>
                      <a:rect l="T30" t="T31" r="T32" b="T33"/>
                      <a:pathLst>
                        <a:path w="323" h="87">
                          <a:moveTo>
                            <a:pt x="21" y="33"/>
                          </a:moveTo>
                          <a:lnTo>
                            <a:pt x="50" y="70"/>
                          </a:lnTo>
                          <a:lnTo>
                            <a:pt x="309" y="70"/>
                          </a:lnTo>
                          <a:lnTo>
                            <a:pt x="275" y="27"/>
                          </a:lnTo>
                          <a:lnTo>
                            <a:pt x="275" y="0"/>
                          </a:lnTo>
                          <a:lnTo>
                            <a:pt x="322" y="59"/>
                          </a:lnTo>
                          <a:lnTo>
                            <a:pt x="322" y="86"/>
                          </a:lnTo>
                          <a:lnTo>
                            <a:pt x="43" y="86"/>
                          </a:lnTo>
                          <a:lnTo>
                            <a:pt x="0" y="33"/>
                          </a:lnTo>
                          <a:lnTo>
                            <a:pt x="21" y="33"/>
                          </a:lnTo>
                        </a:path>
                      </a:pathLst>
                    </a:custGeom>
                    <a:solidFill>
                      <a:srgbClr val="5F5F5F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75" name="Freeform 38"/>
                    <p:cNvSpPr>
                      <a:spLocks/>
                    </p:cNvSpPr>
                    <p:nvPr/>
                  </p:nvSpPr>
                  <p:spPr bwMode="auto">
                    <a:xfrm>
                      <a:off x="4770" y="2933"/>
                      <a:ext cx="144" cy="38"/>
                    </a:xfrm>
                    <a:custGeom>
                      <a:avLst/>
                      <a:gdLst>
                        <a:gd name="T0" fmla="*/ 15 w 144"/>
                        <a:gd name="T1" fmla="*/ 12 h 38"/>
                        <a:gd name="T2" fmla="*/ 19 w 144"/>
                        <a:gd name="T3" fmla="*/ 0 h 38"/>
                        <a:gd name="T4" fmla="*/ 7 w 144"/>
                        <a:gd name="T5" fmla="*/ 0 h 38"/>
                        <a:gd name="T6" fmla="*/ 0 w 144"/>
                        <a:gd name="T7" fmla="*/ 12 h 38"/>
                        <a:gd name="T8" fmla="*/ 0 w 144"/>
                        <a:gd name="T9" fmla="*/ 37 h 38"/>
                        <a:gd name="T10" fmla="*/ 143 w 144"/>
                        <a:gd name="T11" fmla="*/ 37 h 38"/>
                        <a:gd name="T12" fmla="*/ 143 w 144"/>
                        <a:gd name="T13" fmla="*/ 12 h 38"/>
                        <a:gd name="T14" fmla="*/ 15 w 144"/>
                        <a:gd name="T15" fmla="*/ 12 h 38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144"/>
                        <a:gd name="T25" fmla="*/ 0 h 38"/>
                        <a:gd name="T26" fmla="*/ 144 w 144"/>
                        <a:gd name="T27" fmla="*/ 38 h 38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144" h="38">
                          <a:moveTo>
                            <a:pt x="15" y="12"/>
                          </a:moveTo>
                          <a:lnTo>
                            <a:pt x="19" y="0"/>
                          </a:lnTo>
                          <a:lnTo>
                            <a:pt x="7" y="0"/>
                          </a:lnTo>
                          <a:lnTo>
                            <a:pt x="0" y="12"/>
                          </a:lnTo>
                          <a:lnTo>
                            <a:pt x="0" y="37"/>
                          </a:lnTo>
                          <a:lnTo>
                            <a:pt x="143" y="37"/>
                          </a:lnTo>
                          <a:lnTo>
                            <a:pt x="143" y="12"/>
                          </a:lnTo>
                          <a:lnTo>
                            <a:pt x="15" y="12"/>
                          </a:lnTo>
                        </a:path>
                      </a:pathLst>
                    </a:custGeom>
                    <a:solidFill>
                      <a:srgbClr val="C0C0C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76" name="Freeform 39"/>
                    <p:cNvSpPr>
                      <a:spLocks/>
                    </p:cNvSpPr>
                    <p:nvPr/>
                  </p:nvSpPr>
                  <p:spPr bwMode="auto">
                    <a:xfrm>
                      <a:off x="4907" y="2933"/>
                      <a:ext cx="144" cy="38"/>
                    </a:xfrm>
                    <a:custGeom>
                      <a:avLst/>
                      <a:gdLst>
                        <a:gd name="T0" fmla="*/ 128 w 144"/>
                        <a:gd name="T1" fmla="*/ 12 h 38"/>
                        <a:gd name="T2" fmla="*/ 124 w 144"/>
                        <a:gd name="T3" fmla="*/ 0 h 38"/>
                        <a:gd name="T4" fmla="*/ 136 w 144"/>
                        <a:gd name="T5" fmla="*/ 0 h 38"/>
                        <a:gd name="T6" fmla="*/ 143 w 144"/>
                        <a:gd name="T7" fmla="*/ 12 h 38"/>
                        <a:gd name="T8" fmla="*/ 143 w 144"/>
                        <a:gd name="T9" fmla="*/ 37 h 38"/>
                        <a:gd name="T10" fmla="*/ 0 w 144"/>
                        <a:gd name="T11" fmla="*/ 37 h 38"/>
                        <a:gd name="T12" fmla="*/ 0 w 144"/>
                        <a:gd name="T13" fmla="*/ 12 h 38"/>
                        <a:gd name="T14" fmla="*/ 128 w 144"/>
                        <a:gd name="T15" fmla="*/ 12 h 38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144"/>
                        <a:gd name="T25" fmla="*/ 0 h 38"/>
                        <a:gd name="T26" fmla="*/ 144 w 144"/>
                        <a:gd name="T27" fmla="*/ 38 h 38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144" h="38">
                          <a:moveTo>
                            <a:pt x="128" y="12"/>
                          </a:moveTo>
                          <a:lnTo>
                            <a:pt x="124" y="0"/>
                          </a:lnTo>
                          <a:lnTo>
                            <a:pt x="136" y="0"/>
                          </a:lnTo>
                          <a:lnTo>
                            <a:pt x="143" y="12"/>
                          </a:lnTo>
                          <a:lnTo>
                            <a:pt x="143" y="37"/>
                          </a:lnTo>
                          <a:lnTo>
                            <a:pt x="0" y="37"/>
                          </a:lnTo>
                          <a:lnTo>
                            <a:pt x="0" y="12"/>
                          </a:lnTo>
                          <a:lnTo>
                            <a:pt x="128" y="12"/>
                          </a:lnTo>
                        </a:path>
                      </a:pathLst>
                    </a:custGeom>
                    <a:solidFill>
                      <a:srgbClr val="C0C0C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77" name="Freeform 40"/>
                    <p:cNvSpPr>
                      <a:spLocks/>
                    </p:cNvSpPr>
                    <p:nvPr/>
                  </p:nvSpPr>
                  <p:spPr bwMode="auto">
                    <a:xfrm>
                      <a:off x="4770" y="2933"/>
                      <a:ext cx="13" cy="8"/>
                    </a:xfrm>
                    <a:custGeom>
                      <a:avLst/>
                      <a:gdLst>
                        <a:gd name="T0" fmla="*/ 10 w 13"/>
                        <a:gd name="T1" fmla="*/ 7 h 8"/>
                        <a:gd name="T2" fmla="*/ 12 w 13"/>
                        <a:gd name="T3" fmla="*/ 0 h 8"/>
                        <a:gd name="T4" fmla="*/ 4 w 13"/>
                        <a:gd name="T5" fmla="*/ 0 h 8"/>
                        <a:gd name="T6" fmla="*/ 0 w 13"/>
                        <a:gd name="T7" fmla="*/ 7 h 8"/>
                        <a:gd name="T8" fmla="*/ 10 w 13"/>
                        <a:gd name="T9" fmla="*/ 7 h 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3"/>
                        <a:gd name="T16" fmla="*/ 0 h 8"/>
                        <a:gd name="T17" fmla="*/ 13 w 13"/>
                        <a:gd name="T18" fmla="*/ 8 h 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3" h="8">
                          <a:moveTo>
                            <a:pt x="10" y="7"/>
                          </a:moveTo>
                          <a:lnTo>
                            <a:pt x="12" y="0"/>
                          </a:lnTo>
                          <a:lnTo>
                            <a:pt x="4" y="0"/>
                          </a:lnTo>
                          <a:lnTo>
                            <a:pt x="0" y="7"/>
                          </a:lnTo>
                          <a:lnTo>
                            <a:pt x="10" y="7"/>
                          </a:lnTo>
                        </a:path>
                      </a:pathLst>
                    </a:custGeom>
                    <a:solidFill>
                      <a:srgbClr val="80808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78" name="Freeform 41"/>
                    <p:cNvSpPr>
                      <a:spLocks/>
                    </p:cNvSpPr>
                    <p:nvPr/>
                  </p:nvSpPr>
                  <p:spPr bwMode="auto">
                    <a:xfrm>
                      <a:off x="5038" y="2933"/>
                      <a:ext cx="13" cy="8"/>
                    </a:xfrm>
                    <a:custGeom>
                      <a:avLst/>
                      <a:gdLst>
                        <a:gd name="T0" fmla="*/ 2 w 13"/>
                        <a:gd name="T1" fmla="*/ 7 h 8"/>
                        <a:gd name="T2" fmla="*/ 0 w 13"/>
                        <a:gd name="T3" fmla="*/ 0 h 8"/>
                        <a:gd name="T4" fmla="*/ 8 w 13"/>
                        <a:gd name="T5" fmla="*/ 0 h 8"/>
                        <a:gd name="T6" fmla="*/ 12 w 13"/>
                        <a:gd name="T7" fmla="*/ 7 h 8"/>
                        <a:gd name="T8" fmla="*/ 2 w 13"/>
                        <a:gd name="T9" fmla="*/ 7 h 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3"/>
                        <a:gd name="T16" fmla="*/ 0 h 8"/>
                        <a:gd name="T17" fmla="*/ 13 w 13"/>
                        <a:gd name="T18" fmla="*/ 8 h 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3" h="8">
                          <a:moveTo>
                            <a:pt x="2" y="7"/>
                          </a:moveTo>
                          <a:lnTo>
                            <a:pt x="0" y="0"/>
                          </a:lnTo>
                          <a:lnTo>
                            <a:pt x="8" y="0"/>
                          </a:lnTo>
                          <a:lnTo>
                            <a:pt x="12" y="7"/>
                          </a:lnTo>
                          <a:lnTo>
                            <a:pt x="2" y="7"/>
                          </a:lnTo>
                        </a:path>
                      </a:pathLst>
                    </a:custGeom>
                    <a:solidFill>
                      <a:srgbClr val="80808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465" name="Group 42"/>
                  <p:cNvGrpSpPr>
                    <a:grpSpLocks/>
                  </p:cNvGrpSpPr>
                  <p:nvPr/>
                </p:nvGrpSpPr>
                <p:grpSpPr bwMode="auto">
                  <a:xfrm>
                    <a:off x="4780" y="3205"/>
                    <a:ext cx="262" cy="170"/>
                    <a:chOff x="4780" y="3205"/>
                    <a:chExt cx="262" cy="170"/>
                  </a:xfrm>
                </p:grpSpPr>
                <p:sp>
                  <p:nvSpPr>
                    <p:cNvPr id="466" name="Rectangle 4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780" y="3205"/>
                      <a:ext cx="262" cy="76"/>
                    </a:xfrm>
                    <a:prstGeom prst="rect">
                      <a:avLst/>
                    </a:prstGeom>
                    <a:solidFill>
                      <a:srgbClr val="808080"/>
                    </a:solidFill>
                    <a:ln w="12700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67" name="Rectangle 4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796" y="3216"/>
                      <a:ext cx="229" cy="55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 w="12700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grpSp>
                  <p:nvGrpSpPr>
                    <p:cNvPr id="468" name="Group 4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879" y="3311"/>
                      <a:ext cx="63" cy="64"/>
                      <a:chOff x="4879" y="3311"/>
                      <a:chExt cx="63" cy="64"/>
                    </a:xfrm>
                  </p:grpSpPr>
                  <p:sp>
                    <p:nvSpPr>
                      <p:cNvPr id="469" name="Oval 4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884" y="3315"/>
                        <a:ext cx="58" cy="60"/>
                      </a:xfrm>
                      <a:prstGeom prst="ellipse">
                        <a:avLst/>
                      </a:prstGeom>
                      <a:solidFill>
                        <a:srgbClr val="3F3F3F"/>
                      </a:solidFill>
                      <a:ln w="12700">
                        <a:solidFill>
                          <a:srgbClr val="3F3F3F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grpSp>
                    <p:nvGrpSpPr>
                      <p:cNvPr id="470" name="Group 4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4879" y="3311"/>
                        <a:ext cx="58" cy="60"/>
                        <a:chOff x="4879" y="3311"/>
                        <a:chExt cx="58" cy="60"/>
                      </a:xfrm>
                    </p:grpSpPr>
                    <p:sp>
                      <p:nvSpPr>
                        <p:cNvPr id="471" name="Oval 48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4879" y="3311"/>
                          <a:ext cx="58" cy="60"/>
                        </a:xfrm>
                        <a:prstGeom prst="ellipse">
                          <a:avLst/>
                        </a:prstGeom>
                        <a:solidFill>
                          <a:srgbClr val="C0C0C0"/>
                        </a:solidFill>
                        <a:ln w="12700">
                          <a:solidFill>
                            <a:srgbClr val="80808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 wrap="none" anchor="ctr"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  <p:sp>
                      <p:nvSpPr>
                        <p:cNvPr id="472" name="Oval 49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4904" y="3325"/>
                          <a:ext cx="7" cy="7"/>
                        </a:xfrm>
                        <a:prstGeom prst="ellipse">
                          <a:avLst/>
                        </a:prstGeom>
                        <a:solidFill>
                          <a:srgbClr val="3F3F3F"/>
                        </a:solidFill>
                        <a:ln w="12700">
                          <a:solidFill>
                            <a:srgbClr val="3F3F3F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 wrap="none" anchor="ctr"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  <p:sp>
                      <p:nvSpPr>
                        <p:cNvPr id="473" name="Freeform 50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4899" y="3341"/>
                          <a:ext cx="17" cy="18"/>
                        </a:xfrm>
                        <a:custGeom>
                          <a:avLst/>
                          <a:gdLst>
                            <a:gd name="T0" fmla="*/ 5 w 17"/>
                            <a:gd name="T1" fmla="*/ 0 h 18"/>
                            <a:gd name="T2" fmla="*/ 0 w 17"/>
                            <a:gd name="T3" fmla="*/ 17 h 18"/>
                            <a:gd name="T4" fmla="*/ 16 w 17"/>
                            <a:gd name="T5" fmla="*/ 17 h 18"/>
                            <a:gd name="T6" fmla="*/ 11 w 17"/>
                            <a:gd name="T7" fmla="*/ 0 h 18"/>
                            <a:gd name="T8" fmla="*/ 5 w 17"/>
                            <a:gd name="T9" fmla="*/ 0 h 18"/>
                            <a:gd name="T10" fmla="*/ 0 60000 65536"/>
                            <a:gd name="T11" fmla="*/ 0 60000 65536"/>
                            <a:gd name="T12" fmla="*/ 0 60000 65536"/>
                            <a:gd name="T13" fmla="*/ 0 60000 65536"/>
                            <a:gd name="T14" fmla="*/ 0 60000 65536"/>
                            <a:gd name="T15" fmla="*/ 0 w 17"/>
                            <a:gd name="T16" fmla="*/ 0 h 18"/>
                            <a:gd name="T17" fmla="*/ 17 w 17"/>
                            <a:gd name="T18" fmla="*/ 18 h 18"/>
                          </a:gdLst>
                          <a:ahLst/>
                          <a:cxnLst>
                            <a:cxn ang="T10">
                              <a:pos x="T0" y="T1"/>
                            </a:cxn>
                            <a:cxn ang="T11">
                              <a:pos x="T2" y="T3"/>
                            </a:cxn>
                            <a:cxn ang="T12">
                              <a:pos x="T4" y="T5"/>
                            </a:cxn>
                            <a:cxn ang="T13">
                              <a:pos x="T6" y="T7"/>
                            </a:cxn>
                            <a:cxn ang="T14">
                              <a:pos x="T8" y="T9"/>
                            </a:cxn>
                          </a:cxnLst>
                          <a:rect l="T15" t="T16" r="T17" b="T18"/>
                          <a:pathLst>
                            <a:path w="17" h="18">
                              <a:moveTo>
                                <a:pt x="5" y="0"/>
                              </a:moveTo>
                              <a:lnTo>
                                <a:pt x="0" y="17"/>
                              </a:lnTo>
                              <a:lnTo>
                                <a:pt x="16" y="17"/>
                              </a:lnTo>
                              <a:lnTo>
                                <a:pt x="11" y="0"/>
                              </a:lnTo>
                              <a:lnTo>
                                <a:pt x="5" y="0"/>
                              </a:lnTo>
                            </a:path>
                          </a:pathLst>
                        </a:custGeom>
                        <a:solidFill>
                          <a:srgbClr val="3F3F3F"/>
                        </a:solidFill>
                        <a:ln w="12700" cap="rnd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</p:grpSp>
                </p:grpSp>
              </p:grpSp>
            </p:grpSp>
          </p:grpSp>
          <p:sp>
            <p:nvSpPr>
              <p:cNvPr id="459" name="Rectangle 51"/>
              <p:cNvSpPr>
                <a:spLocks noChangeArrowheads="1"/>
              </p:cNvSpPr>
              <p:nvPr/>
            </p:nvSpPr>
            <p:spPr bwMode="auto">
              <a:xfrm>
                <a:off x="7058004" y="2606325"/>
                <a:ext cx="914400" cy="274320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lIns="90488" tIns="44450" rIns="90488" bIns="44450" anchor="ctr"/>
              <a:lstStyle/>
              <a:p>
                <a:pPr algn="ctr"/>
                <a:r>
                  <a:rPr lang="en-US" sz="1400" dirty="0">
                    <a:latin typeface="+mj-lt"/>
                  </a:rPr>
                  <a:t>Expense</a:t>
                </a:r>
              </a:p>
            </p:txBody>
          </p:sp>
          <p:sp>
            <p:nvSpPr>
              <p:cNvPr id="460" name="Rectangle 52"/>
              <p:cNvSpPr>
                <a:spLocks noChangeArrowheads="1"/>
              </p:cNvSpPr>
              <p:nvPr/>
            </p:nvSpPr>
            <p:spPr bwMode="auto">
              <a:xfrm>
                <a:off x="7058004" y="3609625"/>
                <a:ext cx="914400" cy="274320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lIns="90488" tIns="44450" rIns="90488" bIns="44450" anchor="ctr"/>
              <a:lstStyle/>
              <a:p>
                <a:pPr algn="ctr"/>
                <a:r>
                  <a:rPr lang="en-US" sz="1400">
                    <a:latin typeface="+mj-lt"/>
                  </a:rPr>
                  <a:t>Items</a:t>
                </a:r>
              </a:p>
            </p:txBody>
          </p:sp>
          <p:sp>
            <p:nvSpPr>
              <p:cNvPr id="461" name="Rectangle 53"/>
              <p:cNvSpPr>
                <a:spLocks noChangeArrowheads="1"/>
              </p:cNvSpPr>
              <p:nvPr/>
            </p:nvSpPr>
            <p:spPr bwMode="auto">
              <a:xfrm>
                <a:off x="7058004" y="4585940"/>
                <a:ext cx="914400" cy="274320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lIns="90488" tIns="44450" rIns="90488" bIns="44450" anchor="ctr"/>
              <a:lstStyle/>
              <a:p>
                <a:pPr algn="ctr"/>
                <a:r>
                  <a:rPr lang="en-US" sz="1400">
                    <a:latin typeface="+mj-lt"/>
                  </a:rPr>
                  <a:t>Labor</a:t>
                </a:r>
              </a:p>
            </p:txBody>
          </p:sp>
        </p:grpSp>
        <p:grpSp>
          <p:nvGrpSpPr>
            <p:cNvPr id="288" name="Group 287"/>
            <p:cNvGrpSpPr/>
            <p:nvPr/>
          </p:nvGrpSpPr>
          <p:grpSpPr>
            <a:xfrm>
              <a:off x="6665108" y="2076093"/>
              <a:ext cx="1370013" cy="3074988"/>
              <a:chOff x="6828536" y="2076093"/>
              <a:chExt cx="1370013" cy="3074988"/>
            </a:xfrm>
          </p:grpSpPr>
          <p:sp>
            <p:nvSpPr>
              <p:cNvPr id="209" name="Rectangle 2"/>
              <p:cNvSpPr>
                <a:spLocks noChangeArrowheads="1"/>
              </p:cNvSpPr>
              <p:nvPr/>
            </p:nvSpPr>
            <p:spPr bwMode="auto">
              <a:xfrm>
                <a:off x="6828536" y="2076093"/>
                <a:ext cx="1370013" cy="3074988"/>
              </a:xfrm>
              <a:prstGeom prst="rect">
                <a:avLst/>
              </a:prstGeom>
              <a:solidFill>
                <a:srgbClr val="C0C0C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10" name="Rectangle 3"/>
              <p:cNvSpPr>
                <a:spLocks noChangeArrowheads="1"/>
              </p:cNvSpPr>
              <p:nvPr/>
            </p:nvSpPr>
            <p:spPr bwMode="auto">
              <a:xfrm>
                <a:off x="6922744" y="2239606"/>
                <a:ext cx="1179512" cy="865187"/>
              </a:xfrm>
              <a:prstGeom prst="rect">
                <a:avLst/>
              </a:prstGeom>
              <a:solidFill>
                <a:srgbClr val="9F9F9F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11" name="Freeform 4"/>
              <p:cNvSpPr>
                <a:spLocks/>
              </p:cNvSpPr>
              <p:nvPr/>
            </p:nvSpPr>
            <p:spPr bwMode="auto">
              <a:xfrm>
                <a:off x="7288911" y="2363431"/>
                <a:ext cx="512763" cy="136525"/>
              </a:xfrm>
              <a:custGeom>
                <a:avLst/>
                <a:gdLst>
                  <a:gd name="T0" fmla="*/ 2147483647 w 323"/>
                  <a:gd name="T1" fmla="*/ 2147483647 h 86"/>
                  <a:gd name="T2" fmla="*/ 2147483647 w 323"/>
                  <a:gd name="T3" fmla="*/ 2147483647 h 86"/>
                  <a:gd name="T4" fmla="*/ 2147483647 w 323"/>
                  <a:gd name="T5" fmla="*/ 2147483647 h 86"/>
                  <a:gd name="T6" fmla="*/ 2147483647 w 323"/>
                  <a:gd name="T7" fmla="*/ 2147483647 h 86"/>
                  <a:gd name="T8" fmla="*/ 2147483647 w 323"/>
                  <a:gd name="T9" fmla="*/ 0 h 86"/>
                  <a:gd name="T10" fmla="*/ 2147483647 w 323"/>
                  <a:gd name="T11" fmla="*/ 2147483647 h 86"/>
                  <a:gd name="T12" fmla="*/ 2147483647 w 323"/>
                  <a:gd name="T13" fmla="*/ 2147483647 h 86"/>
                  <a:gd name="T14" fmla="*/ 2147483647 w 323"/>
                  <a:gd name="T15" fmla="*/ 2147483647 h 86"/>
                  <a:gd name="T16" fmla="*/ 0 w 323"/>
                  <a:gd name="T17" fmla="*/ 2147483647 h 86"/>
                  <a:gd name="T18" fmla="*/ 2147483647 w 323"/>
                  <a:gd name="T19" fmla="*/ 2147483647 h 8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23"/>
                  <a:gd name="T31" fmla="*/ 0 h 86"/>
                  <a:gd name="T32" fmla="*/ 323 w 323"/>
                  <a:gd name="T33" fmla="*/ 86 h 8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23" h="86">
                    <a:moveTo>
                      <a:pt x="21" y="33"/>
                    </a:moveTo>
                    <a:lnTo>
                      <a:pt x="50" y="69"/>
                    </a:lnTo>
                    <a:lnTo>
                      <a:pt x="309" y="69"/>
                    </a:lnTo>
                    <a:lnTo>
                      <a:pt x="275" y="27"/>
                    </a:lnTo>
                    <a:lnTo>
                      <a:pt x="275" y="0"/>
                    </a:lnTo>
                    <a:lnTo>
                      <a:pt x="322" y="58"/>
                    </a:lnTo>
                    <a:lnTo>
                      <a:pt x="322" y="85"/>
                    </a:lnTo>
                    <a:lnTo>
                      <a:pt x="43" y="85"/>
                    </a:lnTo>
                    <a:lnTo>
                      <a:pt x="0" y="33"/>
                    </a:lnTo>
                    <a:lnTo>
                      <a:pt x="21" y="33"/>
                    </a:lnTo>
                  </a:path>
                </a:pathLst>
              </a:custGeom>
              <a:solidFill>
                <a:srgbClr val="5F5F5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12" name="Freeform 5"/>
              <p:cNvSpPr>
                <a:spLocks/>
              </p:cNvSpPr>
              <p:nvPr/>
            </p:nvSpPr>
            <p:spPr bwMode="auto">
              <a:xfrm>
                <a:off x="7288911" y="2350731"/>
                <a:ext cx="228600" cy="60325"/>
              </a:xfrm>
              <a:custGeom>
                <a:avLst/>
                <a:gdLst>
                  <a:gd name="T0" fmla="*/ 2147483647 w 144"/>
                  <a:gd name="T1" fmla="*/ 2147483647 h 38"/>
                  <a:gd name="T2" fmla="*/ 2147483647 w 144"/>
                  <a:gd name="T3" fmla="*/ 0 h 38"/>
                  <a:gd name="T4" fmla="*/ 2147483647 w 144"/>
                  <a:gd name="T5" fmla="*/ 0 h 38"/>
                  <a:gd name="T6" fmla="*/ 0 w 144"/>
                  <a:gd name="T7" fmla="*/ 2147483647 h 38"/>
                  <a:gd name="T8" fmla="*/ 0 w 144"/>
                  <a:gd name="T9" fmla="*/ 2147483647 h 38"/>
                  <a:gd name="T10" fmla="*/ 2147483647 w 144"/>
                  <a:gd name="T11" fmla="*/ 2147483647 h 38"/>
                  <a:gd name="T12" fmla="*/ 2147483647 w 144"/>
                  <a:gd name="T13" fmla="*/ 2147483647 h 38"/>
                  <a:gd name="T14" fmla="*/ 2147483647 w 144"/>
                  <a:gd name="T15" fmla="*/ 2147483647 h 3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44"/>
                  <a:gd name="T25" fmla="*/ 0 h 38"/>
                  <a:gd name="T26" fmla="*/ 144 w 144"/>
                  <a:gd name="T27" fmla="*/ 38 h 3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44" h="38">
                    <a:moveTo>
                      <a:pt x="15" y="12"/>
                    </a:moveTo>
                    <a:lnTo>
                      <a:pt x="19" y="0"/>
                    </a:lnTo>
                    <a:lnTo>
                      <a:pt x="7" y="0"/>
                    </a:lnTo>
                    <a:lnTo>
                      <a:pt x="0" y="12"/>
                    </a:lnTo>
                    <a:lnTo>
                      <a:pt x="0" y="37"/>
                    </a:lnTo>
                    <a:lnTo>
                      <a:pt x="143" y="37"/>
                    </a:lnTo>
                    <a:lnTo>
                      <a:pt x="143" y="12"/>
                    </a:lnTo>
                    <a:lnTo>
                      <a:pt x="15" y="12"/>
                    </a:lnTo>
                  </a:path>
                </a:pathLst>
              </a:custGeom>
              <a:solidFill>
                <a:srgbClr val="C0C0C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13" name="Freeform 6"/>
              <p:cNvSpPr>
                <a:spLocks/>
              </p:cNvSpPr>
              <p:nvPr/>
            </p:nvSpPr>
            <p:spPr bwMode="auto">
              <a:xfrm>
                <a:off x="7506399" y="2350731"/>
                <a:ext cx="228600" cy="60325"/>
              </a:xfrm>
              <a:custGeom>
                <a:avLst/>
                <a:gdLst>
                  <a:gd name="T0" fmla="*/ 2147483647 w 144"/>
                  <a:gd name="T1" fmla="*/ 2147483647 h 38"/>
                  <a:gd name="T2" fmla="*/ 2147483647 w 144"/>
                  <a:gd name="T3" fmla="*/ 0 h 38"/>
                  <a:gd name="T4" fmla="*/ 2147483647 w 144"/>
                  <a:gd name="T5" fmla="*/ 0 h 38"/>
                  <a:gd name="T6" fmla="*/ 2147483647 w 144"/>
                  <a:gd name="T7" fmla="*/ 2147483647 h 38"/>
                  <a:gd name="T8" fmla="*/ 2147483647 w 144"/>
                  <a:gd name="T9" fmla="*/ 2147483647 h 38"/>
                  <a:gd name="T10" fmla="*/ 0 w 144"/>
                  <a:gd name="T11" fmla="*/ 2147483647 h 38"/>
                  <a:gd name="T12" fmla="*/ 0 w 144"/>
                  <a:gd name="T13" fmla="*/ 2147483647 h 38"/>
                  <a:gd name="T14" fmla="*/ 2147483647 w 144"/>
                  <a:gd name="T15" fmla="*/ 2147483647 h 3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44"/>
                  <a:gd name="T25" fmla="*/ 0 h 38"/>
                  <a:gd name="T26" fmla="*/ 144 w 144"/>
                  <a:gd name="T27" fmla="*/ 38 h 3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44" h="38">
                    <a:moveTo>
                      <a:pt x="128" y="12"/>
                    </a:moveTo>
                    <a:lnTo>
                      <a:pt x="124" y="0"/>
                    </a:lnTo>
                    <a:lnTo>
                      <a:pt x="136" y="0"/>
                    </a:lnTo>
                    <a:lnTo>
                      <a:pt x="143" y="12"/>
                    </a:lnTo>
                    <a:lnTo>
                      <a:pt x="143" y="37"/>
                    </a:lnTo>
                    <a:lnTo>
                      <a:pt x="0" y="37"/>
                    </a:lnTo>
                    <a:lnTo>
                      <a:pt x="0" y="12"/>
                    </a:lnTo>
                    <a:lnTo>
                      <a:pt x="128" y="12"/>
                    </a:lnTo>
                  </a:path>
                </a:pathLst>
              </a:custGeom>
              <a:solidFill>
                <a:srgbClr val="C0C0C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14" name="Freeform 7"/>
              <p:cNvSpPr>
                <a:spLocks/>
              </p:cNvSpPr>
              <p:nvPr/>
            </p:nvSpPr>
            <p:spPr bwMode="auto">
              <a:xfrm>
                <a:off x="7288911" y="2350731"/>
                <a:ext cx="20638" cy="12700"/>
              </a:xfrm>
              <a:custGeom>
                <a:avLst/>
                <a:gdLst>
                  <a:gd name="T0" fmla="*/ 2147483647 w 13"/>
                  <a:gd name="T1" fmla="*/ 2147483647 h 8"/>
                  <a:gd name="T2" fmla="*/ 2147483647 w 13"/>
                  <a:gd name="T3" fmla="*/ 0 h 8"/>
                  <a:gd name="T4" fmla="*/ 2147483647 w 13"/>
                  <a:gd name="T5" fmla="*/ 0 h 8"/>
                  <a:gd name="T6" fmla="*/ 0 w 13"/>
                  <a:gd name="T7" fmla="*/ 2147483647 h 8"/>
                  <a:gd name="T8" fmla="*/ 2147483647 w 13"/>
                  <a:gd name="T9" fmla="*/ 2147483647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"/>
                  <a:gd name="T16" fmla="*/ 0 h 8"/>
                  <a:gd name="T17" fmla="*/ 13 w 13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" h="8">
                    <a:moveTo>
                      <a:pt x="10" y="7"/>
                    </a:moveTo>
                    <a:lnTo>
                      <a:pt x="12" y="0"/>
                    </a:lnTo>
                    <a:lnTo>
                      <a:pt x="4" y="0"/>
                    </a:lnTo>
                    <a:lnTo>
                      <a:pt x="0" y="7"/>
                    </a:lnTo>
                    <a:lnTo>
                      <a:pt x="10" y="7"/>
                    </a:lnTo>
                  </a:path>
                </a:pathLst>
              </a:custGeom>
              <a:solidFill>
                <a:srgbClr val="80808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15" name="Freeform 8"/>
              <p:cNvSpPr>
                <a:spLocks/>
              </p:cNvSpPr>
              <p:nvPr/>
            </p:nvSpPr>
            <p:spPr bwMode="auto">
              <a:xfrm>
                <a:off x="7714361" y="2350731"/>
                <a:ext cx="20638" cy="12700"/>
              </a:xfrm>
              <a:custGeom>
                <a:avLst/>
                <a:gdLst>
                  <a:gd name="T0" fmla="*/ 2147483647 w 13"/>
                  <a:gd name="T1" fmla="*/ 2147483647 h 8"/>
                  <a:gd name="T2" fmla="*/ 0 w 13"/>
                  <a:gd name="T3" fmla="*/ 0 h 8"/>
                  <a:gd name="T4" fmla="*/ 2147483647 w 13"/>
                  <a:gd name="T5" fmla="*/ 0 h 8"/>
                  <a:gd name="T6" fmla="*/ 2147483647 w 13"/>
                  <a:gd name="T7" fmla="*/ 2147483647 h 8"/>
                  <a:gd name="T8" fmla="*/ 2147483647 w 13"/>
                  <a:gd name="T9" fmla="*/ 2147483647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"/>
                  <a:gd name="T16" fmla="*/ 0 h 8"/>
                  <a:gd name="T17" fmla="*/ 13 w 13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" h="8">
                    <a:moveTo>
                      <a:pt x="2" y="7"/>
                    </a:moveTo>
                    <a:lnTo>
                      <a:pt x="0" y="0"/>
                    </a:lnTo>
                    <a:lnTo>
                      <a:pt x="8" y="0"/>
                    </a:lnTo>
                    <a:lnTo>
                      <a:pt x="12" y="7"/>
                    </a:lnTo>
                    <a:lnTo>
                      <a:pt x="2" y="7"/>
                    </a:lnTo>
                  </a:path>
                </a:pathLst>
              </a:custGeom>
              <a:solidFill>
                <a:srgbClr val="80808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216" name="Group 9"/>
              <p:cNvGrpSpPr>
                <a:grpSpLocks/>
              </p:cNvGrpSpPr>
              <p:nvPr/>
            </p:nvGrpSpPr>
            <p:grpSpPr bwMode="auto">
              <a:xfrm>
                <a:off x="7461949" y="2950806"/>
                <a:ext cx="100012" cy="101600"/>
                <a:chOff x="4879" y="2081"/>
                <a:chExt cx="63" cy="64"/>
              </a:xfrm>
            </p:grpSpPr>
            <p:sp>
              <p:nvSpPr>
                <p:cNvPr id="217" name="Oval 10"/>
                <p:cNvSpPr>
                  <a:spLocks noChangeArrowheads="1"/>
                </p:cNvSpPr>
                <p:nvPr/>
              </p:nvSpPr>
              <p:spPr bwMode="auto">
                <a:xfrm>
                  <a:off x="4884" y="2085"/>
                  <a:ext cx="58" cy="60"/>
                </a:xfrm>
                <a:prstGeom prst="ellipse">
                  <a:avLst/>
                </a:prstGeom>
                <a:solidFill>
                  <a:srgbClr val="3F3F3F"/>
                </a:solidFill>
                <a:ln w="12700">
                  <a:solidFill>
                    <a:srgbClr val="3F3F3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218" name="Group 11"/>
                <p:cNvGrpSpPr>
                  <a:grpSpLocks/>
                </p:cNvGrpSpPr>
                <p:nvPr/>
              </p:nvGrpSpPr>
              <p:grpSpPr bwMode="auto">
                <a:xfrm>
                  <a:off x="4879" y="2081"/>
                  <a:ext cx="58" cy="60"/>
                  <a:chOff x="4879" y="2081"/>
                  <a:chExt cx="58" cy="60"/>
                </a:xfrm>
              </p:grpSpPr>
              <p:sp>
                <p:nvSpPr>
                  <p:cNvPr id="219" name="Oval 12"/>
                  <p:cNvSpPr>
                    <a:spLocks noChangeArrowheads="1"/>
                  </p:cNvSpPr>
                  <p:nvPr/>
                </p:nvSpPr>
                <p:spPr bwMode="auto">
                  <a:xfrm>
                    <a:off x="4879" y="2081"/>
                    <a:ext cx="58" cy="60"/>
                  </a:xfrm>
                  <a:prstGeom prst="ellipse">
                    <a:avLst/>
                  </a:prstGeom>
                  <a:solidFill>
                    <a:srgbClr val="C0C0C0"/>
                  </a:solidFill>
                  <a:ln w="127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20" name="Oval 13"/>
                  <p:cNvSpPr>
                    <a:spLocks noChangeArrowheads="1"/>
                  </p:cNvSpPr>
                  <p:nvPr/>
                </p:nvSpPr>
                <p:spPr bwMode="auto">
                  <a:xfrm>
                    <a:off x="4904" y="2095"/>
                    <a:ext cx="7" cy="7"/>
                  </a:xfrm>
                  <a:prstGeom prst="ellipse">
                    <a:avLst/>
                  </a:prstGeom>
                  <a:solidFill>
                    <a:srgbClr val="3F3F3F"/>
                  </a:solidFill>
                  <a:ln w="12700">
                    <a:solidFill>
                      <a:srgbClr val="3F3F3F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21" name="Freeform 14"/>
                  <p:cNvSpPr>
                    <a:spLocks/>
                  </p:cNvSpPr>
                  <p:nvPr/>
                </p:nvSpPr>
                <p:spPr bwMode="auto">
                  <a:xfrm>
                    <a:off x="4899" y="2111"/>
                    <a:ext cx="17" cy="18"/>
                  </a:xfrm>
                  <a:custGeom>
                    <a:avLst/>
                    <a:gdLst>
                      <a:gd name="T0" fmla="*/ 5 w 17"/>
                      <a:gd name="T1" fmla="*/ 0 h 18"/>
                      <a:gd name="T2" fmla="*/ 0 w 17"/>
                      <a:gd name="T3" fmla="*/ 17 h 18"/>
                      <a:gd name="T4" fmla="*/ 16 w 17"/>
                      <a:gd name="T5" fmla="*/ 17 h 18"/>
                      <a:gd name="T6" fmla="*/ 11 w 17"/>
                      <a:gd name="T7" fmla="*/ 0 h 18"/>
                      <a:gd name="T8" fmla="*/ 5 w 17"/>
                      <a:gd name="T9" fmla="*/ 0 h 1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7"/>
                      <a:gd name="T16" fmla="*/ 0 h 18"/>
                      <a:gd name="T17" fmla="*/ 17 w 17"/>
                      <a:gd name="T18" fmla="*/ 18 h 1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7" h="18">
                        <a:moveTo>
                          <a:pt x="5" y="0"/>
                        </a:moveTo>
                        <a:lnTo>
                          <a:pt x="0" y="17"/>
                        </a:lnTo>
                        <a:lnTo>
                          <a:pt x="16" y="17"/>
                        </a:lnTo>
                        <a:lnTo>
                          <a:pt x="11" y="0"/>
                        </a:lnTo>
                        <a:lnTo>
                          <a:pt x="5" y="0"/>
                        </a:lnTo>
                      </a:path>
                    </a:pathLst>
                  </a:custGeom>
                  <a:solidFill>
                    <a:srgbClr val="3F3F3F"/>
                  </a:solidFill>
                  <a:ln w="12700" cap="rnd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  <p:grpSp>
            <p:nvGrpSpPr>
              <p:cNvPr id="222" name="Group 15"/>
              <p:cNvGrpSpPr>
                <a:grpSpLocks/>
              </p:cNvGrpSpPr>
              <p:nvPr/>
            </p:nvGrpSpPr>
            <p:grpSpPr bwMode="auto">
              <a:xfrm>
                <a:off x="6922213" y="3196868"/>
                <a:ext cx="1179513" cy="862013"/>
                <a:chOff x="4539" y="2236"/>
                <a:chExt cx="743" cy="543"/>
              </a:xfrm>
            </p:grpSpPr>
            <p:sp>
              <p:nvSpPr>
                <p:cNvPr id="223" name="Rectangle 16"/>
                <p:cNvSpPr>
                  <a:spLocks noChangeArrowheads="1"/>
                </p:cNvSpPr>
                <p:nvPr/>
              </p:nvSpPr>
              <p:spPr bwMode="auto">
                <a:xfrm>
                  <a:off x="4539" y="2236"/>
                  <a:ext cx="743" cy="543"/>
                </a:xfrm>
                <a:prstGeom prst="rect">
                  <a:avLst/>
                </a:prstGeom>
                <a:solidFill>
                  <a:srgbClr val="9F9F9F"/>
                </a:solidFill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224" name="Group 17"/>
                <p:cNvGrpSpPr>
                  <a:grpSpLocks/>
                </p:cNvGrpSpPr>
                <p:nvPr/>
              </p:nvGrpSpPr>
              <p:grpSpPr bwMode="auto">
                <a:xfrm>
                  <a:off x="4770" y="2322"/>
                  <a:ext cx="323" cy="440"/>
                  <a:chOff x="4770" y="2322"/>
                  <a:chExt cx="323" cy="440"/>
                </a:xfrm>
              </p:grpSpPr>
              <p:grpSp>
                <p:nvGrpSpPr>
                  <p:cNvPr id="225" name="Group 18"/>
                  <p:cNvGrpSpPr>
                    <a:grpSpLocks/>
                  </p:cNvGrpSpPr>
                  <p:nvPr/>
                </p:nvGrpSpPr>
                <p:grpSpPr bwMode="auto">
                  <a:xfrm>
                    <a:off x="4770" y="2322"/>
                    <a:ext cx="323" cy="94"/>
                    <a:chOff x="4770" y="2322"/>
                    <a:chExt cx="323" cy="94"/>
                  </a:xfrm>
                </p:grpSpPr>
                <p:sp>
                  <p:nvSpPr>
                    <p:cNvPr id="235" name="Freeform 19"/>
                    <p:cNvSpPr>
                      <a:spLocks/>
                    </p:cNvSpPr>
                    <p:nvPr/>
                  </p:nvSpPr>
                  <p:spPr bwMode="auto">
                    <a:xfrm>
                      <a:off x="4770" y="2330"/>
                      <a:ext cx="323" cy="86"/>
                    </a:xfrm>
                    <a:custGeom>
                      <a:avLst/>
                      <a:gdLst>
                        <a:gd name="T0" fmla="*/ 21 w 323"/>
                        <a:gd name="T1" fmla="*/ 33 h 86"/>
                        <a:gd name="T2" fmla="*/ 50 w 323"/>
                        <a:gd name="T3" fmla="*/ 69 h 86"/>
                        <a:gd name="T4" fmla="*/ 309 w 323"/>
                        <a:gd name="T5" fmla="*/ 69 h 86"/>
                        <a:gd name="T6" fmla="*/ 275 w 323"/>
                        <a:gd name="T7" fmla="*/ 27 h 86"/>
                        <a:gd name="T8" fmla="*/ 275 w 323"/>
                        <a:gd name="T9" fmla="*/ 0 h 86"/>
                        <a:gd name="T10" fmla="*/ 322 w 323"/>
                        <a:gd name="T11" fmla="*/ 58 h 86"/>
                        <a:gd name="T12" fmla="*/ 322 w 323"/>
                        <a:gd name="T13" fmla="*/ 85 h 86"/>
                        <a:gd name="T14" fmla="*/ 43 w 323"/>
                        <a:gd name="T15" fmla="*/ 85 h 86"/>
                        <a:gd name="T16" fmla="*/ 0 w 323"/>
                        <a:gd name="T17" fmla="*/ 33 h 86"/>
                        <a:gd name="T18" fmla="*/ 21 w 323"/>
                        <a:gd name="T19" fmla="*/ 33 h 8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w 323"/>
                        <a:gd name="T31" fmla="*/ 0 h 86"/>
                        <a:gd name="T32" fmla="*/ 323 w 323"/>
                        <a:gd name="T33" fmla="*/ 86 h 86"/>
                      </a:gdLst>
                      <a:ahLst/>
                      <a:cxnLst>
                        <a:cxn ang="T20">
                          <a:pos x="T0" y="T1"/>
                        </a:cxn>
                        <a:cxn ang="T21">
                          <a:pos x="T2" y="T3"/>
                        </a:cxn>
                        <a:cxn ang="T22">
                          <a:pos x="T4" y="T5"/>
                        </a:cxn>
                        <a:cxn ang="T23">
                          <a:pos x="T6" y="T7"/>
                        </a:cxn>
                        <a:cxn ang="T24">
                          <a:pos x="T8" y="T9"/>
                        </a:cxn>
                        <a:cxn ang="T25">
                          <a:pos x="T10" y="T11"/>
                        </a:cxn>
                        <a:cxn ang="T26">
                          <a:pos x="T12" y="T13"/>
                        </a:cxn>
                        <a:cxn ang="T27">
                          <a:pos x="T14" y="T15"/>
                        </a:cxn>
                        <a:cxn ang="T28">
                          <a:pos x="T16" y="T17"/>
                        </a:cxn>
                        <a:cxn ang="T29">
                          <a:pos x="T18" y="T19"/>
                        </a:cxn>
                      </a:cxnLst>
                      <a:rect l="T30" t="T31" r="T32" b="T33"/>
                      <a:pathLst>
                        <a:path w="323" h="86">
                          <a:moveTo>
                            <a:pt x="21" y="33"/>
                          </a:moveTo>
                          <a:lnTo>
                            <a:pt x="50" y="69"/>
                          </a:lnTo>
                          <a:lnTo>
                            <a:pt x="309" y="69"/>
                          </a:lnTo>
                          <a:lnTo>
                            <a:pt x="275" y="27"/>
                          </a:lnTo>
                          <a:lnTo>
                            <a:pt x="275" y="0"/>
                          </a:lnTo>
                          <a:lnTo>
                            <a:pt x="322" y="58"/>
                          </a:lnTo>
                          <a:lnTo>
                            <a:pt x="322" y="85"/>
                          </a:lnTo>
                          <a:lnTo>
                            <a:pt x="43" y="85"/>
                          </a:lnTo>
                          <a:lnTo>
                            <a:pt x="0" y="33"/>
                          </a:lnTo>
                          <a:lnTo>
                            <a:pt x="21" y="33"/>
                          </a:lnTo>
                        </a:path>
                      </a:pathLst>
                    </a:custGeom>
                    <a:solidFill>
                      <a:srgbClr val="5F5F5F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236" name="Freeform 20"/>
                    <p:cNvSpPr>
                      <a:spLocks/>
                    </p:cNvSpPr>
                    <p:nvPr/>
                  </p:nvSpPr>
                  <p:spPr bwMode="auto">
                    <a:xfrm>
                      <a:off x="4770" y="2322"/>
                      <a:ext cx="144" cy="38"/>
                    </a:xfrm>
                    <a:custGeom>
                      <a:avLst/>
                      <a:gdLst>
                        <a:gd name="T0" fmla="*/ 15 w 144"/>
                        <a:gd name="T1" fmla="*/ 12 h 38"/>
                        <a:gd name="T2" fmla="*/ 19 w 144"/>
                        <a:gd name="T3" fmla="*/ 0 h 38"/>
                        <a:gd name="T4" fmla="*/ 7 w 144"/>
                        <a:gd name="T5" fmla="*/ 0 h 38"/>
                        <a:gd name="T6" fmla="*/ 0 w 144"/>
                        <a:gd name="T7" fmla="*/ 12 h 38"/>
                        <a:gd name="T8" fmla="*/ 0 w 144"/>
                        <a:gd name="T9" fmla="*/ 37 h 38"/>
                        <a:gd name="T10" fmla="*/ 143 w 144"/>
                        <a:gd name="T11" fmla="*/ 37 h 38"/>
                        <a:gd name="T12" fmla="*/ 143 w 144"/>
                        <a:gd name="T13" fmla="*/ 12 h 38"/>
                        <a:gd name="T14" fmla="*/ 15 w 144"/>
                        <a:gd name="T15" fmla="*/ 12 h 38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144"/>
                        <a:gd name="T25" fmla="*/ 0 h 38"/>
                        <a:gd name="T26" fmla="*/ 144 w 144"/>
                        <a:gd name="T27" fmla="*/ 38 h 38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144" h="38">
                          <a:moveTo>
                            <a:pt x="15" y="12"/>
                          </a:moveTo>
                          <a:lnTo>
                            <a:pt x="19" y="0"/>
                          </a:lnTo>
                          <a:lnTo>
                            <a:pt x="7" y="0"/>
                          </a:lnTo>
                          <a:lnTo>
                            <a:pt x="0" y="12"/>
                          </a:lnTo>
                          <a:lnTo>
                            <a:pt x="0" y="37"/>
                          </a:lnTo>
                          <a:lnTo>
                            <a:pt x="143" y="37"/>
                          </a:lnTo>
                          <a:lnTo>
                            <a:pt x="143" y="12"/>
                          </a:lnTo>
                          <a:lnTo>
                            <a:pt x="15" y="12"/>
                          </a:lnTo>
                        </a:path>
                      </a:pathLst>
                    </a:custGeom>
                    <a:solidFill>
                      <a:srgbClr val="C0C0C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237" name="Freeform 21"/>
                    <p:cNvSpPr>
                      <a:spLocks/>
                    </p:cNvSpPr>
                    <p:nvPr/>
                  </p:nvSpPr>
                  <p:spPr bwMode="auto">
                    <a:xfrm>
                      <a:off x="4907" y="2322"/>
                      <a:ext cx="144" cy="38"/>
                    </a:xfrm>
                    <a:custGeom>
                      <a:avLst/>
                      <a:gdLst>
                        <a:gd name="T0" fmla="*/ 128 w 144"/>
                        <a:gd name="T1" fmla="*/ 12 h 38"/>
                        <a:gd name="T2" fmla="*/ 124 w 144"/>
                        <a:gd name="T3" fmla="*/ 0 h 38"/>
                        <a:gd name="T4" fmla="*/ 136 w 144"/>
                        <a:gd name="T5" fmla="*/ 0 h 38"/>
                        <a:gd name="T6" fmla="*/ 143 w 144"/>
                        <a:gd name="T7" fmla="*/ 12 h 38"/>
                        <a:gd name="T8" fmla="*/ 143 w 144"/>
                        <a:gd name="T9" fmla="*/ 37 h 38"/>
                        <a:gd name="T10" fmla="*/ 0 w 144"/>
                        <a:gd name="T11" fmla="*/ 37 h 38"/>
                        <a:gd name="T12" fmla="*/ 0 w 144"/>
                        <a:gd name="T13" fmla="*/ 12 h 38"/>
                        <a:gd name="T14" fmla="*/ 128 w 144"/>
                        <a:gd name="T15" fmla="*/ 12 h 38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144"/>
                        <a:gd name="T25" fmla="*/ 0 h 38"/>
                        <a:gd name="T26" fmla="*/ 144 w 144"/>
                        <a:gd name="T27" fmla="*/ 38 h 38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144" h="38">
                          <a:moveTo>
                            <a:pt x="128" y="12"/>
                          </a:moveTo>
                          <a:lnTo>
                            <a:pt x="124" y="0"/>
                          </a:lnTo>
                          <a:lnTo>
                            <a:pt x="136" y="0"/>
                          </a:lnTo>
                          <a:lnTo>
                            <a:pt x="143" y="12"/>
                          </a:lnTo>
                          <a:lnTo>
                            <a:pt x="143" y="37"/>
                          </a:lnTo>
                          <a:lnTo>
                            <a:pt x="0" y="37"/>
                          </a:lnTo>
                          <a:lnTo>
                            <a:pt x="0" y="12"/>
                          </a:lnTo>
                          <a:lnTo>
                            <a:pt x="128" y="12"/>
                          </a:lnTo>
                        </a:path>
                      </a:pathLst>
                    </a:custGeom>
                    <a:solidFill>
                      <a:srgbClr val="C0C0C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238" name="Freeform 22"/>
                    <p:cNvSpPr>
                      <a:spLocks/>
                    </p:cNvSpPr>
                    <p:nvPr/>
                  </p:nvSpPr>
                  <p:spPr bwMode="auto">
                    <a:xfrm>
                      <a:off x="4770" y="2322"/>
                      <a:ext cx="13" cy="8"/>
                    </a:xfrm>
                    <a:custGeom>
                      <a:avLst/>
                      <a:gdLst>
                        <a:gd name="T0" fmla="*/ 10 w 13"/>
                        <a:gd name="T1" fmla="*/ 7 h 8"/>
                        <a:gd name="T2" fmla="*/ 12 w 13"/>
                        <a:gd name="T3" fmla="*/ 0 h 8"/>
                        <a:gd name="T4" fmla="*/ 4 w 13"/>
                        <a:gd name="T5" fmla="*/ 0 h 8"/>
                        <a:gd name="T6" fmla="*/ 0 w 13"/>
                        <a:gd name="T7" fmla="*/ 7 h 8"/>
                        <a:gd name="T8" fmla="*/ 10 w 13"/>
                        <a:gd name="T9" fmla="*/ 7 h 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3"/>
                        <a:gd name="T16" fmla="*/ 0 h 8"/>
                        <a:gd name="T17" fmla="*/ 13 w 13"/>
                        <a:gd name="T18" fmla="*/ 8 h 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3" h="8">
                          <a:moveTo>
                            <a:pt x="10" y="7"/>
                          </a:moveTo>
                          <a:lnTo>
                            <a:pt x="12" y="0"/>
                          </a:lnTo>
                          <a:lnTo>
                            <a:pt x="4" y="0"/>
                          </a:lnTo>
                          <a:lnTo>
                            <a:pt x="0" y="7"/>
                          </a:lnTo>
                          <a:lnTo>
                            <a:pt x="10" y="7"/>
                          </a:lnTo>
                        </a:path>
                      </a:pathLst>
                    </a:custGeom>
                    <a:solidFill>
                      <a:srgbClr val="80808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239" name="Freeform 23"/>
                    <p:cNvSpPr>
                      <a:spLocks/>
                    </p:cNvSpPr>
                    <p:nvPr/>
                  </p:nvSpPr>
                  <p:spPr bwMode="auto">
                    <a:xfrm>
                      <a:off x="5038" y="2322"/>
                      <a:ext cx="13" cy="8"/>
                    </a:xfrm>
                    <a:custGeom>
                      <a:avLst/>
                      <a:gdLst>
                        <a:gd name="T0" fmla="*/ 2 w 13"/>
                        <a:gd name="T1" fmla="*/ 7 h 8"/>
                        <a:gd name="T2" fmla="*/ 0 w 13"/>
                        <a:gd name="T3" fmla="*/ 0 h 8"/>
                        <a:gd name="T4" fmla="*/ 8 w 13"/>
                        <a:gd name="T5" fmla="*/ 0 h 8"/>
                        <a:gd name="T6" fmla="*/ 12 w 13"/>
                        <a:gd name="T7" fmla="*/ 7 h 8"/>
                        <a:gd name="T8" fmla="*/ 2 w 13"/>
                        <a:gd name="T9" fmla="*/ 7 h 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3"/>
                        <a:gd name="T16" fmla="*/ 0 h 8"/>
                        <a:gd name="T17" fmla="*/ 13 w 13"/>
                        <a:gd name="T18" fmla="*/ 8 h 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3" h="8">
                          <a:moveTo>
                            <a:pt x="2" y="7"/>
                          </a:moveTo>
                          <a:lnTo>
                            <a:pt x="0" y="0"/>
                          </a:lnTo>
                          <a:lnTo>
                            <a:pt x="8" y="0"/>
                          </a:lnTo>
                          <a:lnTo>
                            <a:pt x="12" y="7"/>
                          </a:lnTo>
                          <a:lnTo>
                            <a:pt x="2" y="7"/>
                          </a:lnTo>
                        </a:path>
                      </a:pathLst>
                    </a:custGeom>
                    <a:solidFill>
                      <a:srgbClr val="80808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226" name="Group 24"/>
                  <p:cNvGrpSpPr>
                    <a:grpSpLocks/>
                  </p:cNvGrpSpPr>
                  <p:nvPr/>
                </p:nvGrpSpPr>
                <p:grpSpPr bwMode="auto">
                  <a:xfrm>
                    <a:off x="4780" y="2592"/>
                    <a:ext cx="262" cy="170"/>
                    <a:chOff x="4780" y="2592"/>
                    <a:chExt cx="262" cy="170"/>
                  </a:xfrm>
                </p:grpSpPr>
                <p:sp>
                  <p:nvSpPr>
                    <p:cNvPr id="227" name="Rectangle 2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780" y="2592"/>
                      <a:ext cx="262" cy="76"/>
                    </a:xfrm>
                    <a:prstGeom prst="rect">
                      <a:avLst/>
                    </a:prstGeom>
                    <a:solidFill>
                      <a:srgbClr val="808080"/>
                    </a:solidFill>
                    <a:ln w="12700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228" name="Rectangle 2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796" y="2603"/>
                      <a:ext cx="229" cy="55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 w="12700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grpSp>
                  <p:nvGrpSpPr>
                    <p:cNvPr id="229" name="Group 2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879" y="2698"/>
                      <a:ext cx="63" cy="64"/>
                      <a:chOff x="4879" y="2698"/>
                      <a:chExt cx="63" cy="64"/>
                    </a:xfrm>
                  </p:grpSpPr>
                  <p:sp>
                    <p:nvSpPr>
                      <p:cNvPr id="230" name="Oval 2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884" y="2702"/>
                        <a:ext cx="58" cy="60"/>
                      </a:xfrm>
                      <a:prstGeom prst="ellipse">
                        <a:avLst/>
                      </a:prstGeom>
                      <a:solidFill>
                        <a:srgbClr val="3F3F3F"/>
                      </a:solidFill>
                      <a:ln w="12700">
                        <a:solidFill>
                          <a:srgbClr val="3F3F3F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grpSp>
                    <p:nvGrpSpPr>
                      <p:cNvPr id="231" name="Group 29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4879" y="2698"/>
                        <a:ext cx="58" cy="60"/>
                        <a:chOff x="4879" y="2698"/>
                        <a:chExt cx="58" cy="60"/>
                      </a:xfrm>
                    </p:grpSpPr>
                    <p:sp>
                      <p:nvSpPr>
                        <p:cNvPr id="232" name="Oval 30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4879" y="2698"/>
                          <a:ext cx="58" cy="60"/>
                        </a:xfrm>
                        <a:prstGeom prst="ellipse">
                          <a:avLst/>
                        </a:prstGeom>
                        <a:solidFill>
                          <a:srgbClr val="C0C0C0"/>
                        </a:solidFill>
                        <a:ln w="12700">
                          <a:solidFill>
                            <a:srgbClr val="80808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 wrap="none" anchor="ctr"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  <p:sp>
                      <p:nvSpPr>
                        <p:cNvPr id="233" name="Oval 31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4904" y="2712"/>
                          <a:ext cx="7" cy="7"/>
                        </a:xfrm>
                        <a:prstGeom prst="ellipse">
                          <a:avLst/>
                        </a:prstGeom>
                        <a:solidFill>
                          <a:srgbClr val="3F3F3F"/>
                        </a:solidFill>
                        <a:ln w="12700">
                          <a:solidFill>
                            <a:srgbClr val="3F3F3F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 wrap="none" anchor="ctr"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  <p:sp>
                      <p:nvSpPr>
                        <p:cNvPr id="234" name="Freeform 32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4899" y="2728"/>
                          <a:ext cx="17" cy="18"/>
                        </a:xfrm>
                        <a:custGeom>
                          <a:avLst/>
                          <a:gdLst>
                            <a:gd name="T0" fmla="*/ 5 w 17"/>
                            <a:gd name="T1" fmla="*/ 0 h 18"/>
                            <a:gd name="T2" fmla="*/ 0 w 17"/>
                            <a:gd name="T3" fmla="*/ 17 h 18"/>
                            <a:gd name="T4" fmla="*/ 16 w 17"/>
                            <a:gd name="T5" fmla="*/ 17 h 18"/>
                            <a:gd name="T6" fmla="*/ 11 w 17"/>
                            <a:gd name="T7" fmla="*/ 0 h 18"/>
                            <a:gd name="T8" fmla="*/ 5 w 17"/>
                            <a:gd name="T9" fmla="*/ 0 h 18"/>
                            <a:gd name="T10" fmla="*/ 0 60000 65536"/>
                            <a:gd name="T11" fmla="*/ 0 60000 65536"/>
                            <a:gd name="T12" fmla="*/ 0 60000 65536"/>
                            <a:gd name="T13" fmla="*/ 0 60000 65536"/>
                            <a:gd name="T14" fmla="*/ 0 60000 65536"/>
                            <a:gd name="T15" fmla="*/ 0 w 17"/>
                            <a:gd name="T16" fmla="*/ 0 h 18"/>
                            <a:gd name="T17" fmla="*/ 17 w 17"/>
                            <a:gd name="T18" fmla="*/ 18 h 18"/>
                          </a:gdLst>
                          <a:ahLst/>
                          <a:cxnLst>
                            <a:cxn ang="T10">
                              <a:pos x="T0" y="T1"/>
                            </a:cxn>
                            <a:cxn ang="T11">
                              <a:pos x="T2" y="T3"/>
                            </a:cxn>
                            <a:cxn ang="T12">
                              <a:pos x="T4" y="T5"/>
                            </a:cxn>
                            <a:cxn ang="T13">
                              <a:pos x="T6" y="T7"/>
                            </a:cxn>
                            <a:cxn ang="T14">
                              <a:pos x="T8" y="T9"/>
                            </a:cxn>
                          </a:cxnLst>
                          <a:rect l="T15" t="T16" r="T17" b="T18"/>
                          <a:pathLst>
                            <a:path w="17" h="18">
                              <a:moveTo>
                                <a:pt x="5" y="0"/>
                              </a:moveTo>
                              <a:lnTo>
                                <a:pt x="0" y="17"/>
                              </a:lnTo>
                              <a:lnTo>
                                <a:pt x="16" y="17"/>
                              </a:lnTo>
                              <a:lnTo>
                                <a:pt x="11" y="0"/>
                              </a:lnTo>
                              <a:lnTo>
                                <a:pt x="5" y="0"/>
                              </a:lnTo>
                            </a:path>
                          </a:pathLst>
                        </a:custGeom>
                        <a:solidFill>
                          <a:srgbClr val="3F3F3F"/>
                        </a:solidFill>
                        <a:ln w="12700" cap="rnd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</p:grpSp>
                </p:grpSp>
              </p:grpSp>
            </p:grpSp>
          </p:grpSp>
          <p:grpSp>
            <p:nvGrpSpPr>
              <p:cNvPr id="240" name="Group 33"/>
              <p:cNvGrpSpPr>
                <a:grpSpLocks/>
              </p:cNvGrpSpPr>
              <p:nvPr/>
            </p:nvGrpSpPr>
            <p:grpSpPr bwMode="auto">
              <a:xfrm>
                <a:off x="6922213" y="4166831"/>
                <a:ext cx="1179513" cy="865187"/>
                <a:chOff x="4539" y="2847"/>
                <a:chExt cx="743" cy="545"/>
              </a:xfrm>
            </p:grpSpPr>
            <p:sp>
              <p:nvSpPr>
                <p:cNvPr id="241" name="Rectangle 34"/>
                <p:cNvSpPr>
                  <a:spLocks noChangeArrowheads="1"/>
                </p:cNvSpPr>
                <p:nvPr/>
              </p:nvSpPr>
              <p:spPr bwMode="auto">
                <a:xfrm>
                  <a:off x="4539" y="2847"/>
                  <a:ext cx="743" cy="545"/>
                </a:xfrm>
                <a:prstGeom prst="rect">
                  <a:avLst/>
                </a:prstGeom>
                <a:solidFill>
                  <a:srgbClr val="9F9F9F"/>
                </a:solidFill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242" name="Group 35"/>
                <p:cNvGrpSpPr>
                  <a:grpSpLocks/>
                </p:cNvGrpSpPr>
                <p:nvPr/>
              </p:nvGrpSpPr>
              <p:grpSpPr bwMode="auto">
                <a:xfrm>
                  <a:off x="4770" y="2933"/>
                  <a:ext cx="323" cy="442"/>
                  <a:chOff x="4770" y="2933"/>
                  <a:chExt cx="323" cy="442"/>
                </a:xfrm>
              </p:grpSpPr>
              <p:grpSp>
                <p:nvGrpSpPr>
                  <p:cNvPr id="243" name="Group 36"/>
                  <p:cNvGrpSpPr>
                    <a:grpSpLocks/>
                  </p:cNvGrpSpPr>
                  <p:nvPr/>
                </p:nvGrpSpPr>
                <p:grpSpPr bwMode="auto">
                  <a:xfrm>
                    <a:off x="4770" y="2933"/>
                    <a:ext cx="323" cy="95"/>
                    <a:chOff x="4770" y="2933"/>
                    <a:chExt cx="323" cy="95"/>
                  </a:xfrm>
                </p:grpSpPr>
                <p:sp>
                  <p:nvSpPr>
                    <p:cNvPr id="253" name="Freeform 37"/>
                    <p:cNvSpPr>
                      <a:spLocks/>
                    </p:cNvSpPr>
                    <p:nvPr/>
                  </p:nvSpPr>
                  <p:spPr bwMode="auto">
                    <a:xfrm>
                      <a:off x="4770" y="2941"/>
                      <a:ext cx="323" cy="87"/>
                    </a:xfrm>
                    <a:custGeom>
                      <a:avLst/>
                      <a:gdLst>
                        <a:gd name="T0" fmla="*/ 21 w 323"/>
                        <a:gd name="T1" fmla="*/ 33 h 87"/>
                        <a:gd name="T2" fmla="*/ 50 w 323"/>
                        <a:gd name="T3" fmla="*/ 70 h 87"/>
                        <a:gd name="T4" fmla="*/ 309 w 323"/>
                        <a:gd name="T5" fmla="*/ 70 h 87"/>
                        <a:gd name="T6" fmla="*/ 275 w 323"/>
                        <a:gd name="T7" fmla="*/ 27 h 87"/>
                        <a:gd name="T8" fmla="*/ 275 w 323"/>
                        <a:gd name="T9" fmla="*/ 0 h 87"/>
                        <a:gd name="T10" fmla="*/ 322 w 323"/>
                        <a:gd name="T11" fmla="*/ 59 h 87"/>
                        <a:gd name="T12" fmla="*/ 322 w 323"/>
                        <a:gd name="T13" fmla="*/ 86 h 87"/>
                        <a:gd name="T14" fmla="*/ 43 w 323"/>
                        <a:gd name="T15" fmla="*/ 86 h 87"/>
                        <a:gd name="T16" fmla="*/ 0 w 323"/>
                        <a:gd name="T17" fmla="*/ 33 h 87"/>
                        <a:gd name="T18" fmla="*/ 21 w 323"/>
                        <a:gd name="T19" fmla="*/ 33 h 87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w 323"/>
                        <a:gd name="T31" fmla="*/ 0 h 87"/>
                        <a:gd name="T32" fmla="*/ 323 w 323"/>
                        <a:gd name="T33" fmla="*/ 87 h 87"/>
                      </a:gdLst>
                      <a:ahLst/>
                      <a:cxnLst>
                        <a:cxn ang="T20">
                          <a:pos x="T0" y="T1"/>
                        </a:cxn>
                        <a:cxn ang="T21">
                          <a:pos x="T2" y="T3"/>
                        </a:cxn>
                        <a:cxn ang="T22">
                          <a:pos x="T4" y="T5"/>
                        </a:cxn>
                        <a:cxn ang="T23">
                          <a:pos x="T6" y="T7"/>
                        </a:cxn>
                        <a:cxn ang="T24">
                          <a:pos x="T8" y="T9"/>
                        </a:cxn>
                        <a:cxn ang="T25">
                          <a:pos x="T10" y="T11"/>
                        </a:cxn>
                        <a:cxn ang="T26">
                          <a:pos x="T12" y="T13"/>
                        </a:cxn>
                        <a:cxn ang="T27">
                          <a:pos x="T14" y="T15"/>
                        </a:cxn>
                        <a:cxn ang="T28">
                          <a:pos x="T16" y="T17"/>
                        </a:cxn>
                        <a:cxn ang="T29">
                          <a:pos x="T18" y="T19"/>
                        </a:cxn>
                      </a:cxnLst>
                      <a:rect l="T30" t="T31" r="T32" b="T33"/>
                      <a:pathLst>
                        <a:path w="323" h="87">
                          <a:moveTo>
                            <a:pt x="21" y="33"/>
                          </a:moveTo>
                          <a:lnTo>
                            <a:pt x="50" y="70"/>
                          </a:lnTo>
                          <a:lnTo>
                            <a:pt x="309" y="70"/>
                          </a:lnTo>
                          <a:lnTo>
                            <a:pt x="275" y="27"/>
                          </a:lnTo>
                          <a:lnTo>
                            <a:pt x="275" y="0"/>
                          </a:lnTo>
                          <a:lnTo>
                            <a:pt x="322" y="59"/>
                          </a:lnTo>
                          <a:lnTo>
                            <a:pt x="322" y="86"/>
                          </a:lnTo>
                          <a:lnTo>
                            <a:pt x="43" y="86"/>
                          </a:lnTo>
                          <a:lnTo>
                            <a:pt x="0" y="33"/>
                          </a:lnTo>
                          <a:lnTo>
                            <a:pt x="21" y="33"/>
                          </a:lnTo>
                        </a:path>
                      </a:pathLst>
                    </a:custGeom>
                    <a:solidFill>
                      <a:srgbClr val="5F5F5F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254" name="Freeform 38"/>
                    <p:cNvSpPr>
                      <a:spLocks/>
                    </p:cNvSpPr>
                    <p:nvPr/>
                  </p:nvSpPr>
                  <p:spPr bwMode="auto">
                    <a:xfrm>
                      <a:off x="4770" y="2933"/>
                      <a:ext cx="144" cy="38"/>
                    </a:xfrm>
                    <a:custGeom>
                      <a:avLst/>
                      <a:gdLst>
                        <a:gd name="T0" fmla="*/ 15 w 144"/>
                        <a:gd name="T1" fmla="*/ 12 h 38"/>
                        <a:gd name="T2" fmla="*/ 19 w 144"/>
                        <a:gd name="T3" fmla="*/ 0 h 38"/>
                        <a:gd name="T4" fmla="*/ 7 w 144"/>
                        <a:gd name="T5" fmla="*/ 0 h 38"/>
                        <a:gd name="T6" fmla="*/ 0 w 144"/>
                        <a:gd name="T7" fmla="*/ 12 h 38"/>
                        <a:gd name="T8" fmla="*/ 0 w 144"/>
                        <a:gd name="T9" fmla="*/ 37 h 38"/>
                        <a:gd name="T10" fmla="*/ 143 w 144"/>
                        <a:gd name="T11" fmla="*/ 37 h 38"/>
                        <a:gd name="T12" fmla="*/ 143 w 144"/>
                        <a:gd name="T13" fmla="*/ 12 h 38"/>
                        <a:gd name="T14" fmla="*/ 15 w 144"/>
                        <a:gd name="T15" fmla="*/ 12 h 38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144"/>
                        <a:gd name="T25" fmla="*/ 0 h 38"/>
                        <a:gd name="T26" fmla="*/ 144 w 144"/>
                        <a:gd name="T27" fmla="*/ 38 h 38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144" h="38">
                          <a:moveTo>
                            <a:pt x="15" y="12"/>
                          </a:moveTo>
                          <a:lnTo>
                            <a:pt x="19" y="0"/>
                          </a:lnTo>
                          <a:lnTo>
                            <a:pt x="7" y="0"/>
                          </a:lnTo>
                          <a:lnTo>
                            <a:pt x="0" y="12"/>
                          </a:lnTo>
                          <a:lnTo>
                            <a:pt x="0" y="37"/>
                          </a:lnTo>
                          <a:lnTo>
                            <a:pt x="143" y="37"/>
                          </a:lnTo>
                          <a:lnTo>
                            <a:pt x="143" y="12"/>
                          </a:lnTo>
                          <a:lnTo>
                            <a:pt x="15" y="12"/>
                          </a:lnTo>
                        </a:path>
                      </a:pathLst>
                    </a:custGeom>
                    <a:solidFill>
                      <a:srgbClr val="C0C0C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255" name="Freeform 39"/>
                    <p:cNvSpPr>
                      <a:spLocks/>
                    </p:cNvSpPr>
                    <p:nvPr/>
                  </p:nvSpPr>
                  <p:spPr bwMode="auto">
                    <a:xfrm>
                      <a:off x="4907" y="2933"/>
                      <a:ext cx="144" cy="38"/>
                    </a:xfrm>
                    <a:custGeom>
                      <a:avLst/>
                      <a:gdLst>
                        <a:gd name="T0" fmla="*/ 128 w 144"/>
                        <a:gd name="T1" fmla="*/ 12 h 38"/>
                        <a:gd name="T2" fmla="*/ 124 w 144"/>
                        <a:gd name="T3" fmla="*/ 0 h 38"/>
                        <a:gd name="T4" fmla="*/ 136 w 144"/>
                        <a:gd name="T5" fmla="*/ 0 h 38"/>
                        <a:gd name="T6" fmla="*/ 143 w 144"/>
                        <a:gd name="T7" fmla="*/ 12 h 38"/>
                        <a:gd name="T8" fmla="*/ 143 w 144"/>
                        <a:gd name="T9" fmla="*/ 37 h 38"/>
                        <a:gd name="T10" fmla="*/ 0 w 144"/>
                        <a:gd name="T11" fmla="*/ 37 h 38"/>
                        <a:gd name="T12" fmla="*/ 0 w 144"/>
                        <a:gd name="T13" fmla="*/ 12 h 38"/>
                        <a:gd name="T14" fmla="*/ 128 w 144"/>
                        <a:gd name="T15" fmla="*/ 12 h 38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144"/>
                        <a:gd name="T25" fmla="*/ 0 h 38"/>
                        <a:gd name="T26" fmla="*/ 144 w 144"/>
                        <a:gd name="T27" fmla="*/ 38 h 38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144" h="38">
                          <a:moveTo>
                            <a:pt x="128" y="12"/>
                          </a:moveTo>
                          <a:lnTo>
                            <a:pt x="124" y="0"/>
                          </a:lnTo>
                          <a:lnTo>
                            <a:pt x="136" y="0"/>
                          </a:lnTo>
                          <a:lnTo>
                            <a:pt x="143" y="12"/>
                          </a:lnTo>
                          <a:lnTo>
                            <a:pt x="143" y="37"/>
                          </a:lnTo>
                          <a:lnTo>
                            <a:pt x="0" y="37"/>
                          </a:lnTo>
                          <a:lnTo>
                            <a:pt x="0" y="12"/>
                          </a:lnTo>
                          <a:lnTo>
                            <a:pt x="128" y="12"/>
                          </a:lnTo>
                        </a:path>
                      </a:pathLst>
                    </a:custGeom>
                    <a:solidFill>
                      <a:srgbClr val="C0C0C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256" name="Freeform 40"/>
                    <p:cNvSpPr>
                      <a:spLocks/>
                    </p:cNvSpPr>
                    <p:nvPr/>
                  </p:nvSpPr>
                  <p:spPr bwMode="auto">
                    <a:xfrm>
                      <a:off x="4770" y="2933"/>
                      <a:ext cx="13" cy="8"/>
                    </a:xfrm>
                    <a:custGeom>
                      <a:avLst/>
                      <a:gdLst>
                        <a:gd name="T0" fmla="*/ 10 w 13"/>
                        <a:gd name="T1" fmla="*/ 7 h 8"/>
                        <a:gd name="T2" fmla="*/ 12 w 13"/>
                        <a:gd name="T3" fmla="*/ 0 h 8"/>
                        <a:gd name="T4" fmla="*/ 4 w 13"/>
                        <a:gd name="T5" fmla="*/ 0 h 8"/>
                        <a:gd name="T6" fmla="*/ 0 w 13"/>
                        <a:gd name="T7" fmla="*/ 7 h 8"/>
                        <a:gd name="T8" fmla="*/ 10 w 13"/>
                        <a:gd name="T9" fmla="*/ 7 h 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3"/>
                        <a:gd name="T16" fmla="*/ 0 h 8"/>
                        <a:gd name="T17" fmla="*/ 13 w 13"/>
                        <a:gd name="T18" fmla="*/ 8 h 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3" h="8">
                          <a:moveTo>
                            <a:pt x="10" y="7"/>
                          </a:moveTo>
                          <a:lnTo>
                            <a:pt x="12" y="0"/>
                          </a:lnTo>
                          <a:lnTo>
                            <a:pt x="4" y="0"/>
                          </a:lnTo>
                          <a:lnTo>
                            <a:pt x="0" y="7"/>
                          </a:lnTo>
                          <a:lnTo>
                            <a:pt x="10" y="7"/>
                          </a:lnTo>
                        </a:path>
                      </a:pathLst>
                    </a:custGeom>
                    <a:solidFill>
                      <a:srgbClr val="80808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257" name="Freeform 41"/>
                    <p:cNvSpPr>
                      <a:spLocks/>
                    </p:cNvSpPr>
                    <p:nvPr/>
                  </p:nvSpPr>
                  <p:spPr bwMode="auto">
                    <a:xfrm>
                      <a:off x="5038" y="2933"/>
                      <a:ext cx="13" cy="8"/>
                    </a:xfrm>
                    <a:custGeom>
                      <a:avLst/>
                      <a:gdLst>
                        <a:gd name="T0" fmla="*/ 2 w 13"/>
                        <a:gd name="T1" fmla="*/ 7 h 8"/>
                        <a:gd name="T2" fmla="*/ 0 w 13"/>
                        <a:gd name="T3" fmla="*/ 0 h 8"/>
                        <a:gd name="T4" fmla="*/ 8 w 13"/>
                        <a:gd name="T5" fmla="*/ 0 h 8"/>
                        <a:gd name="T6" fmla="*/ 12 w 13"/>
                        <a:gd name="T7" fmla="*/ 7 h 8"/>
                        <a:gd name="T8" fmla="*/ 2 w 13"/>
                        <a:gd name="T9" fmla="*/ 7 h 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3"/>
                        <a:gd name="T16" fmla="*/ 0 h 8"/>
                        <a:gd name="T17" fmla="*/ 13 w 13"/>
                        <a:gd name="T18" fmla="*/ 8 h 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3" h="8">
                          <a:moveTo>
                            <a:pt x="2" y="7"/>
                          </a:moveTo>
                          <a:lnTo>
                            <a:pt x="0" y="0"/>
                          </a:lnTo>
                          <a:lnTo>
                            <a:pt x="8" y="0"/>
                          </a:lnTo>
                          <a:lnTo>
                            <a:pt x="12" y="7"/>
                          </a:lnTo>
                          <a:lnTo>
                            <a:pt x="2" y="7"/>
                          </a:lnTo>
                        </a:path>
                      </a:pathLst>
                    </a:custGeom>
                    <a:solidFill>
                      <a:srgbClr val="80808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244" name="Group 42"/>
                  <p:cNvGrpSpPr>
                    <a:grpSpLocks/>
                  </p:cNvGrpSpPr>
                  <p:nvPr/>
                </p:nvGrpSpPr>
                <p:grpSpPr bwMode="auto">
                  <a:xfrm>
                    <a:off x="4780" y="3205"/>
                    <a:ext cx="262" cy="170"/>
                    <a:chOff x="4780" y="3205"/>
                    <a:chExt cx="262" cy="170"/>
                  </a:xfrm>
                </p:grpSpPr>
                <p:sp>
                  <p:nvSpPr>
                    <p:cNvPr id="245" name="Rectangle 4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780" y="3205"/>
                      <a:ext cx="262" cy="76"/>
                    </a:xfrm>
                    <a:prstGeom prst="rect">
                      <a:avLst/>
                    </a:prstGeom>
                    <a:solidFill>
                      <a:srgbClr val="808080"/>
                    </a:solidFill>
                    <a:ln w="12700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246" name="Rectangle 4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796" y="3216"/>
                      <a:ext cx="229" cy="55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 w="12700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grpSp>
                  <p:nvGrpSpPr>
                    <p:cNvPr id="247" name="Group 4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879" y="3311"/>
                      <a:ext cx="63" cy="64"/>
                      <a:chOff x="4879" y="3311"/>
                      <a:chExt cx="63" cy="64"/>
                    </a:xfrm>
                  </p:grpSpPr>
                  <p:sp>
                    <p:nvSpPr>
                      <p:cNvPr id="248" name="Oval 4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884" y="3315"/>
                        <a:ext cx="58" cy="60"/>
                      </a:xfrm>
                      <a:prstGeom prst="ellipse">
                        <a:avLst/>
                      </a:prstGeom>
                      <a:solidFill>
                        <a:srgbClr val="3F3F3F"/>
                      </a:solidFill>
                      <a:ln w="12700">
                        <a:solidFill>
                          <a:srgbClr val="3F3F3F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grpSp>
                    <p:nvGrpSpPr>
                      <p:cNvPr id="249" name="Group 4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4879" y="3311"/>
                        <a:ext cx="58" cy="60"/>
                        <a:chOff x="4879" y="3311"/>
                        <a:chExt cx="58" cy="60"/>
                      </a:xfrm>
                    </p:grpSpPr>
                    <p:sp>
                      <p:nvSpPr>
                        <p:cNvPr id="250" name="Oval 48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4879" y="3311"/>
                          <a:ext cx="58" cy="60"/>
                        </a:xfrm>
                        <a:prstGeom prst="ellipse">
                          <a:avLst/>
                        </a:prstGeom>
                        <a:solidFill>
                          <a:srgbClr val="C0C0C0"/>
                        </a:solidFill>
                        <a:ln w="12700">
                          <a:solidFill>
                            <a:srgbClr val="80808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 wrap="none" anchor="ctr"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  <p:sp>
                      <p:nvSpPr>
                        <p:cNvPr id="251" name="Oval 49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4904" y="3325"/>
                          <a:ext cx="7" cy="7"/>
                        </a:xfrm>
                        <a:prstGeom prst="ellipse">
                          <a:avLst/>
                        </a:prstGeom>
                        <a:solidFill>
                          <a:srgbClr val="3F3F3F"/>
                        </a:solidFill>
                        <a:ln w="12700">
                          <a:solidFill>
                            <a:srgbClr val="3F3F3F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 wrap="none" anchor="ctr"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  <p:sp>
                      <p:nvSpPr>
                        <p:cNvPr id="252" name="Freeform 50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4899" y="3341"/>
                          <a:ext cx="17" cy="18"/>
                        </a:xfrm>
                        <a:custGeom>
                          <a:avLst/>
                          <a:gdLst>
                            <a:gd name="T0" fmla="*/ 5 w 17"/>
                            <a:gd name="T1" fmla="*/ 0 h 18"/>
                            <a:gd name="T2" fmla="*/ 0 w 17"/>
                            <a:gd name="T3" fmla="*/ 17 h 18"/>
                            <a:gd name="T4" fmla="*/ 16 w 17"/>
                            <a:gd name="T5" fmla="*/ 17 h 18"/>
                            <a:gd name="T6" fmla="*/ 11 w 17"/>
                            <a:gd name="T7" fmla="*/ 0 h 18"/>
                            <a:gd name="T8" fmla="*/ 5 w 17"/>
                            <a:gd name="T9" fmla="*/ 0 h 18"/>
                            <a:gd name="T10" fmla="*/ 0 60000 65536"/>
                            <a:gd name="T11" fmla="*/ 0 60000 65536"/>
                            <a:gd name="T12" fmla="*/ 0 60000 65536"/>
                            <a:gd name="T13" fmla="*/ 0 60000 65536"/>
                            <a:gd name="T14" fmla="*/ 0 60000 65536"/>
                            <a:gd name="T15" fmla="*/ 0 w 17"/>
                            <a:gd name="T16" fmla="*/ 0 h 18"/>
                            <a:gd name="T17" fmla="*/ 17 w 17"/>
                            <a:gd name="T18" fmla="*/ 18 h 18"/>
                          </a:gdLst>
                          <a:ahLst/>
                          <a:cxnLst>
                            <a:cxn ang="T10">
                              <a:pos x="T0" y="T1"/>
                            </a:cxn>
                            <a:cxn ang="T11">
                              <a:pos x="T2" y="T3"/>
                            </a:cxn>
                            <a:cxn ang="T12">
                              <a:pos x="T4" y="T5"/>
                            </a:cxn>
                            <a:cxn ang="T13">
                              <a:pos x="T6" y="T7"/>
                            </a:cxn>
                            <a:cxn ang="T14">
                              <a:pos x="T8" y="T9"/>
                            </a:cxn>
                          </a:cxnLst>
                          <a:rect l="T15" t="T16" r="T17" b="T18"/>
                          <a:pathLst>
                            <a:path w="17" h="18">
                              <a:moveTo>
                                <a:pt x="5" y="0"/>
                              </a:moveTo>
                              <a:lnTo>
                                <a:pt x="0" y="17"/>
                              </a:lnTo>
                              <a:lnTo>
                                <a:pt x="16" y="17"/>
                              </a:lnTo>
                              <a:lnTo>
                                <a:pt x="11" y="0"/>
                              </a:lnTo>
                              <a:lnTo>
                                <a:pt x="5" y="0"/>
                              </a:lnTo>
                            </a:path>
                          </a:pathLst>
                        </a:custGeom>
                        <a:solidFill>
                          <a:srgbClr val="3F3F3F"/>
                        </a:solidFill>
                        <a:ln w="12700" cap="rnd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</p:grpSp>
                </p:grpSp>
              </p:grpSp>
            </p:grpSp>
          </p:grpSp>
          <p:sp>
            <p:nvSpPr>
              <p:cNvPr id="258" name="Rectangle 51"/>
              <p:cNvSpPr>
                <a:spLocks noChangeArrowheads="1"/>
              </p:cNvSpPr>
              <p:nvPr/>
            </p:nvSpPr>
            <p:spPr bwMode="auto">
              <a:xfrm>
                <a:off x="7058004" y="2606325"/>
                <a:ext cx="914400" cy="274320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lIns="90488" tIns="44450" rIns="90488" bIns="44450" anchor="ctr"/>
              <a:lstStyle/>
              <a:p>
                <a:pPr algn="ctr"/>
                <a:r>
                  <a:rPr lang="en-US" sz="1400" dirty="0">
                    <a:latin typeface="+mj-lt"/>
                  </a:rPr>
                  <a:t>Expense</a:t>
                </a:r>
              </a:p>
            </p:txBody>
          </p:sp>
          <p:sp>
            <p:nvSpPr>
              <p:cNvPr id="259" name="Rectangle 52"/>
              <p:cNvSpPr>
                <a:spLocks noChangeArrowheads="1"/>
              </p:cNvSpPr>
              <p:nvPr/>
            </p:nvSpPr>
            <p:spPr bwMode="auto">
              <a:xfrm>
                <a:off x="7058004" y="3609625"/>
                <a:ext cx="914400" cy="274320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lIns="90488" tIns="44450" rIns="90488" bIns="44450" anchor="ctr"/>
              <a:lstStyle/>
              <a:p>
                <a:pPr algn="ctr"/>
                <a:r>
                  <a:rPr lang="en-US" sz="1400">
                    <a:latin typeface="+mj-lt"/>
                  </a:rPr>
                  <a:t>Items</a:t>
                </a:r>
              </a:p>
            </p:txBody>
          </p:sp>
          <p:sp>
            <p:nvSpPr>
              <p:cNvPr id="260" name="Rectangle 53"/>
              <p:cNvSpPr>
                <a:spLocks noChangeArrowheads="1"/>
              </p:cNvSpPr>
              <p:nvPr/>
            </p:nvSpPr>
            <p:spPr bwMode="auto">
              <a:xfrm>
                <a:off x="7058004" y="4585940"/>
                <a:ext cx="914400" cy="274320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lIns="90488" tIns="44450" rIns="90488" bIns="44450" anchor="ctr"/>
              <a:lstStyle/>
              <a:p>
                <a:pPr algn="ctr"/>
                <a:r>
                  <a:rPr lang="en-US" sz="1400">
                    <a:latin typeface="+mj-lt"/>
                  </a:rPr>
                  <a:t>Labor</a:t>
                </a:r>
              </a:p>
            </p:txBody>
          </p:sp>
        </p:grpSp>
      </p:grpSp>
      <p:sp>
        <p:nvSpPr>
          <p:cNvPr id="261" name="Freeform 54"/>
          <p:cNvSpPr>
            <a:spLocks/>
          </p:cNvSpPr>
          <p:nvPr/>
        </p:nvSpPr>
        <p:spPr bwMode="auto">
          <a:xfrm>
            <a:off x="3799586" y="906106"/>
            <a:ext cx="1036638" cy="633412"/>
          </a:xfrm>
          <a:custGeom>
            <a:avLst/>
            <a:gdLst/>
            <a:ahLst/>
            <a:cxnLst>
              <a:cxn ang="0">
                <a:pos x="0" y="398"/>
              </a:cxn>
              <a:cxn ang="0">
                <a:pos x="652" y="76"/>
              </a:cxn>
              <a:cxn ang="0">
                <a:pos x="618" y="76"/>
              </a:cxn>
              <a:cxn ang="0">
                <a:pos x="585" y="76"/>
              </a:cxn>
              <a:cxn ang="0">
                <a:pos x="551" y="76"/>
              </a:cxn>
              <a:cxn ang="0">
                <a:pos x="517" y="76"/>
              </a:cxn>
              <a:cxn ang="0">
                <a:pos x="484" y="76"/>
              </a:cxn>
              <a:cxn ang="0">
                <a:pos x="450" y="76"/>
              </a:cxn>
              <a:cxn ang="0">
                <a:pos x="416" y="76"/>
              </a:cxn>
              <a:cxn ang="0">
                <a:pos x="383" y="76"/>
              </a:cxn>
              <a:cxn ang="0">
                <a:pos x="376" y="68"/>
              </a:cxn>
              <a:cxn ang="0">
                <a:pos x="371" y="58"/>
              </a:cxn>
              <a:cxn ang="0">
                <a:pos x="367" y="47"/>
              </a:cxn>
              <a:cxn ang="0">
                <a:pos x="363" y="34"/>
              </a:cxn>
              <a:cxn ang="0">
                <a:pos x="359" y="23"/>
              </a:cxn>
              <a:cxn ang="0">
                <a:pos x="353" y="13"/>
              </a:cxn>
              <a:cxn ang="0">
                <a:pos x="347" y="5"/>
              </a:cxn>
              <a:cxn ang="0">
                <a:pos x="339" y="0"/>
              </a:cxn>
              <a:cxn ang="0">
                <a:pos x="312" y="0"/>
              </a:cxn>
              <a:cxn ang="0">
                <a:pos x="285" y="0"/>
              </a:cxn>
              <a:cxn ang="0">
                <a:pos x="257" y="0"/>
              </a:cxn>
              <a:cxn ang="0">
                <a:pos x="228" y="0"/>
              </a:cxn>
              <a:cxn ang="0">
                <a:pos x="200" y="1"/>
              </a:cxn>
              <a:cxn ang="0">
                <a:pos x="171" y="1"/>
              </a:cxn>
              <a:cxn ang="0">
                <a:pos x="145" y="1"/>
              </a:cxn>
              <a:cxn ang="0">
                <a:pos x="118" y="1"/>
              </a:cxn>
              <a:cxn ang="0">
                <a:pos x="109" y="6"/>
              </a:cxn>
              <a:cxn ang="0">
                <a:pos x="101" y="13"/>
              </a:cxn>
              <a:cxn ang="0">
                <a:pos x="94" y="23"/>
              </a:cxn>
              <a:cxn ang="0">
                <a:pos x="89" y="34"/>
              </a:cxn>
              <a:cxn ang="0">
                <a:pos x="83" y="47"/>
              </a:cxn>
              <a:cxn ang="0">
                <a:pos x="78" y="58"/>
              </a:cxn>
              <a:cxn ang="0">
                <a:pos x="73" y="68"/>
              </a:cxn>
              <a:cxn ang="0">
                <a:pos x="68" y="77"/>
              </a:cxn>
            </a:cxnLst>
            <a:rect l="0" t="0" r="r" b="b"/>
            <a:pathLst>
              <a:path w="653" h="399">
                <a:moveTo>
                  <a:pt x="0" y="77"/>
                </a:moveTo>
                <a:lnTo>
                  <a:pt x="0" y="398"/>
                </a:lnTo>
                <a:lnTo>
                  <a:pt x="652" y="397"/>
                </a:lnTo>
                <a:lnTo>
                  <a:pt x="652" y="76"/>
                </a:lnTo>
                <a:lnTo>
                  <a:pt x="635" y="76"/>
                </a:lnTo>
                <a:lnTo>
                  <a:pt x="618" y="76"/>
                </a:lnTo>
                <a:lnTo>
                  <a:pt x="601" y="76"/>
                </a:lnTo>
                <a:lnTo>
                  <a:pt x="585" y="76"/>
                </a:lnTo>
                <a:lnTo>
                  <a:pt x="567" y="76"/>
                </a:lnTo>
                <a:lnTo>
                  <a:pt x="551" y="76"/>
                </a:lnTo>
                <a:lnTo>
                  <a:pt x="533" y="76"/>
                </a:lnTo>
                <a:lnTo>
                  <a:pt x="517" y="76"/>
                </a:lnTo>
                <a:lnTo>
                  <a:pt x="500" y="76"/>
                </a:lnTo>
                <a:lnTo>
                  <a:pt x="484" y="76"/>
                </a:lnTo>
                <a:lnTo>
                  <a:pt x="466" y="76"/>
                </a:lnTo>
                <a:lnTo>
                  <a:pt x="450" y="76"/>
                </a:lnTo>
                <a:lnTo>
                  <a:pt x="432" y="76"/>
                </a:lnTo>
                <a:lnTo>
                  <a:pt x="416" y="76"/>
                </a:lnTo>
                <a:lnTo>
                  <a:pt x="399" y="76"/>
                </a:lnTo>
                <a:lnTo>
                  <a:pt x="383" y="76"/>
                </a:lnTo>
                <a:lnTo>
                  <a:pt x="379" y="73"/>
                </a:lnTo>
                <a:lnTo>
                  <a:pt x="376" y="68"/>
                </a:lnTo>
                <a:lnTo>
                  <a:pt x="374" y="63"/>
                </a:lnTo>
                <a:lnTo>
                  <a:pt x="371" y="58"/>
                </a:lnTo>
                <a:lnTo>
                  <a:pt x="369" y="53"/>
                </a:lnTo>
                <a:lnTo>
                  <a:pt x="367" y="47"/>
                </a:lnTo>
                <a:lnTo>
                  <a:pt x="365" y="41"/>
                </a:lnTo>
                <a:lnTo>
                  <a:pt x="363" y="34"/>
                </a:lnTo>
                <a:lnTo>
                  <a:pt x="360" y="29"/>
                </a:lnTo>
                <a:lnTo>
                  <a:pt x="359" y="23"/>
                </a:lnTo>
                <a:lnTo>
                  <a:pt x="356" y="18"/>
                </a:lnTo>
                <a:lnTo>
                  <a:pt x="353" y="13"/>
                </a:lnTo>
                <a:lnTo>
                  <a:pt x="350" y="9"/>
                </a:lnTo>
                <a:lnTo>
                  <a:pt x="347" y="5"/>
                </a:lnTo>
                <a:lnTo>
                  <a:pt x="343" y="2"/>
                </a:lnTo>
                <a:lnTo>
                  <a:pt x="339" y="0"/>
                </a:lnTo>
                <a:lnTo>
                  <a:pt x="326" y="0"/>
                </a:lnTo>
                <a:lnTo>
                  <a:pt x="312" y="0"/>
                </a:lnTo>
                <a:lnTo>
                  <a:pt x="299" y="0"/>
                </a:lnTo>
                <a:lnTo>
                  <a:pt x="285" y="0"/>
                </a:lnTo>
                <a:lnTo>
                  <a:pt x="271" y="0"/>
                </a:lnTo>
                <a:lnTo>
                  <a:pt x="257" y="0"/>
                </a:lnTo>
                <a:lnTo>
                  <a:pt x="243" y="0"/>
                </a:lnTo>
                <a:lnTo>
                  <a:pt x="228" y="0"/>
                </a:lnTo>
                <a:lnTo>
                  <a:pt x="214" y="1"/>
                </a:lnTo>
                <a:lnTo>
                  <a:pt x="200" y="1"/>
                </a:lnTo>
                <a:lnTo>
                  <a:pt x="186" y="1"/>
                </a:lnTo>
                <a:lnTo>
                  <a:pt x="171" y="1"/>
                </a:lnTo>
                <a:lnTo>
                  <a:pt x="158" y="1"/>
                </a:lnTo>
                <a:lnTo>
                  <a:pt x="145" y="1"/>
                </a:lnTo>
                <a:lnTo>
                  <a:pt x="131" y="1"/>
                </a:lnTo>
                <a:lnTo>
                  <a:pt x="118" y="1"/>
                </a:lnTo>
                <a:lnTo>
                  <a:pt x="114" y="3"/>
                </a:lnTo>
                <a:lnTo>
                  <a:pt x="109" y="6"/>
                </a:lnTo>
                <a:lnTo>
                  <a:pt x="105" y="9"/>
                </a:lnTo>
                <a:lnTo>
                  <a:pt x="101" y="13"/>
                </a:lnTo>
                <a:lnTo>
                  <a:pt x="97" y="18"/>
                </a:lnTo>
                <a:lnTo>
                  <a:pt x="94" y="23"/>
                </a:lnTo>
                <a:lnTo>
                  <a:pt x="91" y="29"/>
                </a:lnTo>
                <a:lnTo>
                  <a:pt x="89" y="34"/>
                </a:lnTo>
                <a:lnTo>
                  <a:pt x="86" y="41"/>
                </a:lnTo>
                <a:lnTo>
                  <a:pt x="83" y="47"/>
                </a:lnTo>
                <a:lnTo>
                  <a:pt x="81" y="53"/>
                </a:lnTo>
                <a:lnTo>
                  <a:pt x="78" y="58"/>
                </a:lnTo>
                <a:lnTo>
                  <a:pt x="76" y="63"/>
                </a:lnTo>
                <a:lnTo>
                  <a:pt x="73" y="68"/>
                </a:lnTo>
                <a:lnTo>
                  <a:pt x="71" y="73"/>
                </a:lnTo>
                <a:lnTo>
                  <a:pt x="68" y="77"/>
                </a:lnTo>
                <a:lnTo>
                  <a:pt x="0" y="77"/>
                </a:lnTo>
              </a:path>
            </a:pathLst>
          </a:custGeom>
          <a:solidFill>
            <a:srgbClr val="FFFFFF"/>
          </a:solidFill>
          <a:ln w="12700" cap="rnd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91440" rIns="0" bIns="0" anchor="ctr"/>
          <a:lstStyle/>
          <a:p>
            <a:pPr algn="ctr">
              <a:defRPr/>
            </a:pPr>
            <a:r>
              <a:rPr lang="en-US" sz="1400" dirty="0" smtClean="0">
                <a:latin typeface="+mj-lt"/>
              </a:rPr>
              <a:t>Motel</a:t>
            </a:r>
            <a:endParaRPr lang="en-US" sz="1400" dirty="0">
              <a:latin typeface="+mj-lt"/>
            </a:endParaRPr>
          </a:p>
        </p:txBody>
      </p:sp>
      <p:sp>
        <p:nvSpPr>
          <p:cNvPr id="262" name="Freeform 57"/>
          <p:cNvSpPr>
            <a:spLocks/>
          </p:cNvSpPr>
          <p:nvPr/>
        </p:nvSpPr>
        <p:spPr bwMode="auto">
          <a:xfrm>
            <a:off x="3848799" y="5525731"/>
            <a:ext cx="1036637" cy="633413"/>
          </a:xfrm>
          <a:custGeom>
            <a:avLst/>
            <a:gdLst>
              <a:gd name="T0" fmla="*/ 0 w 653"/>
              <a:gd name="T1" fmla="*/ 398 h 399"/>
              <a:gd name="T2" fmla="*/ 652 w 653"/>
              <a:gd name="T3" fmla="*/ 76 h 399"/>
              <a:gd name="T4" fmla="*/ 618 w 653"/>
              <a:gd name="T5" fmla="*/ 76 h 399"/>
              <a:gd name="T6" fmla="*/ 585 w 653"/>
              <a:gd name="T7" fmla="*/ 76 h 399"/>
              <a:gd name="T8" fmla="*/ 551 w 653"/>
              <a:gd name="T9" fmla="*/ 76 h 399"/>
              <a:gd name="T10" fmla="*/ 517 w 653"/>
              <a:gd name="T11" fmla="*/ 76 h 399"/>
              <a:gd name="T12" fmla="*/ 484 w 653"/>
              <a:gd name="T13" fmla="*/ 76 h 399"/>
              <a:gd name="T14" fmla="*/ 450 w 653"/>
              <a:gd name="T15" fmla="*/ 76 h 399"/>
              <a:gd name="T16" fmla="*/ 416 w 653"/>
              <a:gd name="T17" fmla="*/ 76 h 399"/>
              <a:gd name="T18" fmla="*/ 383 w 653"/>
              <a:gd name="T19" fmla="*/ 76 h 399"/>
              <a:gd name="T20" fmla="*/ 376 w 653"/>
              <a:gd name="T21" fmla="*/ 68 h 399"/>
              <a:gd name="T22" fmla="*/ 371 w 653"/>
              <a:gd name="T23" fmla="*/ 58 h 399"/>
              <a:gd name="T24" fmla="*/ 367 w 653"/>
              <a:gd name="T25" fmla="*/ 47 h 399"/>
              <a:gd name="T26" fmla="*/ 363 w 653"/>
              <a:gd name="T27" fmla="*/ 34 h 399"/>
              <a:gd name="T28" fmla="*/ 359 w 653"/>
              <a:gd name="T29" fmla="*/ 23 h 399"/>
              <a:gd name="T30" fmla="*/ 353 w 653"/>
              <a:gd name="T31" fmla="*/ 13 h 399"/>
              <a:gd name="T32" fmla="*/ 347 w 653"/>
              <a:gd name="T33" fmla="*/ 5 h 399"/>
              <a:gd name="T34" fmla="*/ 339 w 653"/>
              <a:gd name="T35" fmla="*/ 0 h 399"/>
              <a:gd name="T36" fmla="*/ 312 w 653"/>
              <a:gd name="T37" fmla="*/ 0 h 399"/>
              <a:gd name="T38" fmla="*/ 285 w 653"/>
              <a:gd name="T39" fmla="*/ 0 h 399"/>
              <a:gd name="T40" fmla="*/ 257 w 653"/>
              <a:gd name="T41" fmla="*/ 0 h 399"/>
              <a:gd name="T42" fmla="*/ 228 w 653"/>
              <a:gd name="T43" fmla="*/ 0 h 399"/>
              <a:gd name="T44" fmla="*/ 200 w 653"/>
              <a:gd name="T45" fmla="*/ 1 h 399"/>
              <a:gd name="T46" fmla="*/ 171 w 653"/>
              <a:gd name="T47" fmla="*/ 1 h 399"/>
              <a:gd name="T48" fmla="*/ 145 w 653"/>
              <a:gd name="T49" fmla="*/ 1 h 399"/>
              <a:gd name="T50" fmla="*/ 118 w 653"/>
              <a:gd name="T51" fmla="*/ 1 h 399"/>
              <a:gd name="T52" fmla="*/ 109 w 653"/>
              <a:gd name="T53" fmla="*/ 6 h 399"/>
              <a:gd name="T54" fmla="*/ 101 w 653"/>
              <a:gd name="T55" fmla="*/ 13 h 399"/>
              <a:gd name="T56" fmla="*/ 94 w 653"/>
              <a:gd name="T57" fmla="*/ 23 h 399"/>
              <a:gd name="T58" fmla="*/ 89 w 653"/>
              <a:gd name="T59" fmla="*/ 34 h 399"/>
              <a:gd name="T60" fmla="*/ 83 w 653"/>
              <a:gd name="T61" fmla="*/ 47 h 399"/>
              <a:gd name="T62" fmla="*/ 78 w 653"/>
              <a:gd name="T63" fmla="*/ 58 h 399"/>
              <a:gd name="T64" fmla="*/ 73 w 653"/>
              <a:gd name="T65" fmla="*/ 68 h 399"/>
              <a:gd name="T66" fmla="*/ 68 w 653"/>
              <a:gd name="T67" fmla="*/ 77 h 399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653"/>
              <a:gd name="T103" fmla="*/ 0 h 399"/>
              <a:gd name="T104" fmla="*/ 653 w 653"/>
              <a:gd name="T105" fmla="*/ 399 h 399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653" h="399">
                <a:moveTo>
                  <a:pt x="0" y="77"/>
                </a:moveTo>
                <a:lnTo>
                  <a:pt x="0" y="398"/>
                </a:lnTo>
                <a:lnTo>
                  <a:pt x="652" y="397"/>
                </a:lnTo>
                <a:lnTo>
                  <a:pt x="652" y="76"/>
                </a:lnTo>
                <a:lnTo>
                  <a:pt x="635" y="76"/>
                </a:lnTo>
                <a:lnTo>
                  <a:pt x="618" y="76"/>
                </a:lnTo>
                <a:lnTo>
                  <a:pt x="601" y="76"/>
                </a:lnTo>
                <a:lnTo>
                  <a:pt x="585" y="76"/>
                </a:lnTo>
                <a:lnTo>
                  <a:pt x="567" y="76"/>
                </a:lnTo>
                <a:lnTo>
                  <a:pt x="551" y="76"/>
                </a:lnTo>
                <a:lnTo>
                  <a:pt x="533" y="76"/>
                </a:lnTo>
                <a:lnTo>
                  <a:pt x="517" y="76"/>
                </a:lnTo>
                <a:lnTo>
                  <a:pt x="500" y="76"/>
                </a:lnTo>
                <a:lnTo>
                  <a:pt x="484" y="76"/>
                </a:lnTo>
                <a:lnTo>
                  <a:pt x="466" y="76"/>
                </a:lnTo>
                <a:lnTo>
                  <a:pt x="450" y="76"/>
                </a:lnTo>
                <a:lnTo>
                  <a:pt x="432" y="76"/>
                </a:lnTo>
                <a:lnTo>
                  <a:pt x="416" y="76"/>
                </a:lnTo>
                <a:lnTo>
                  <a:pt x="399" y="76"/>
                </a:lnTo>
                <a:lnTo>
                  <a:pt x="383" y="76"/>
                </a:lnTo>
                <a:lnTo>
                  <a:pt x="379" y="73"/>
                </a:lnTo>
                <a:lnTo>
                  <a:pt x="376" y="68"/>
                </a:lnTo>
                <a:lnTo>
                  <a:pt x="374" y="63"/>
                </a:lnTo>
                <a:lnTo>
                  <a:pt x="371" y="58"/>
                </a:lnTo>
                <a:lnTo>
                  <a:pt x="369" y="53"/>
                </a:lnTo>
                <a:lnTo>
                  <a:pt x="367" y="47"/>
                </a:lnTo>
                <a:lnTo>
                  <a:pt x="365" y="41"/>
                </a:lnTo>
                <a:lnTo>
                  <a:pt x="363" y="34"/>
                </a:lnTo>
                <a:lnTo>
                  <a:pt x="360" y="29"/>
                </a:lnTo>
                <a:lnTo>
                  <a:pt x="359" y="23"/>
                </a:lnTo>
                <a:lnTo>
                  <a:pt x="356" y="18"/>
                </a:lnTo>
                <a:lnTo>
                  <a:pt x="353" y="13"/>
                </a:lnTo>
                <a:lnTo>
                  <a:pt x="350" y="9"/>
                </a:lnTo>
                <a:lnTo>
                  <a:pt x="347" y="5"/>
                </a:lnTo>
                <a:lnTo>
                  <a:pt x="343" y="2"/>
                </a:lnTo>
                <a:lnTo>
                  <a:pt x="339" y="0"/>
                </a:lnTo>
                <a:lnTo>
                  <a:pt x="326" y="0"/>
                </a:lnTo>
                <a:lnTo>
                  <a:pt x="312" y="0"/>
                </a:lnTo>
                <a:lnTo>
                  <a:pt x="299" y="0"/>
                </a:lnTo>
                <a:lnTo>
                  <a:pt x="285" y="0"/>
                </a:lnTo>
                <a:lnTo>
                  <a:pt x="271" y="0"/>
                </a:lnTo>
                <a:lnTo>
                  <a:pt x="257" y="0"/>
                </a:lnTo>
                <a:lnTo>
                  <a:pt x="243" y="0"/>
                </a:lnTo>
                <a:lnTo>
                  <a:pt x="228" y="0"/>
                </a:lnTo>
                <a:lnTo>
                  <a:pt x="214" y="1"/>
                </a:lnTo>
                <a:lnTo>
                  <a:pt x="200" y="1"/>
                </a:lnTo>
                <a:lnTo>
                  <a:pt x="186" y="1"/>
                </a:lnTo>
                <a:lnTo>
                  <a:pt x="171" y="1"/>
                </a:lnTo>
                <a:lnTo>
                  <a:pt x="158" y="1"/>
                </a:lnTo>
                <a:lnTo>
                  <a:pt x="145" y="1"/>
                </a:lnTo>
                <a:lnTo>
                  <a:pt x="131" y="1"/>
                </a:lnTo>
                <a:lnTo>
                  <a:pt x="118" y="1"/>
                </a:lnTo>
                <a:lnTo>
                  <a:pt x="114" y="3"/>
                </a:lnTo>
                <a:lnTo>
                  <a:pt x="109" y="6"/>
                </a:lnTo>
                <a:lnTo>
                  <a:pt x="105" y="9"/>
                </a:lnTo>
                <a:lnTo>
                  <a:pt x="101" y="13"/>
                </a:lnTo>
                <a:lnTo>
                  <a:pt x="97" y="18"/>
                </a:lnTo>
                <a:lnTo>
                  <a:pt x="94" y="23"/>
                </a:lnTo>
                <a:lnTo>
                  <a:pt x="91" y="29"/>
                </a:lnTo>
                <a:lnTo>
                  <a:pt x="89" y="34"/>
                </a:lnTo>
                <a:lnTo>
                  <a:pt x="86" y="41"/>
                </a:lnTo>
                <a:lnTo>
                  <a:pt x="83" y="47"/>
                </a:lnTo>
                <a:lnTo>
                  <a:pt x="81" y="53"/>
                </a:lnTo>
                <a:lnTo>
                  <a:pt x="78" y="58"/>
                </a:lnTo>
                <a:lnTo>
                  <a:pt x="76" y="63"/>
                </a:lnTo>
                <a:lnTo>
                  <a:pt x="73" y="68"/>
                </a:lnTo>
                <a:lnTo>
                  <a:pt x="71" y="73"/>
                </a:lnTo>
                <a:lnTo>
                  <a:pt x="68" y="77"/>
                </a:lnTo>
                <a:lnTo>
                  <a:pt x="0" y="77"/>
                </a:lnTo>
              </a:path>
            </a:pathLst>
          </a:custGeom>
          <a:solidFill>
            <a:srgbClr val="FFFFFF"/>
          </a:solidFill>
          <a:ln w="12700" cap="rnd">
            <a:solidFill>
              <a:schemeClr val="tx1"/>
            </a:solidFill>
            <a:round/>
            <a:headEnd/>
            <a:tailEnd/>
          </a:ln>
        </p:spPr>
        <p:txBody>
          <a:bodyPr lIns="0" tIns="91440" rIns="0" bIns="0" anchor="ctr"/>
          <a:lstStyle/>
          <a:p>
            <a:pPr algn="ctr"/>
            <a:r>
              <a:rPr lang="en-US" sz="1400" dirty="0" smtClean="0">
                <a:latin typeface="+mj-lt"/>
              </a:rPr>
              <a:t>Overtime</a:t>
            </a:r>
            <a:br>
              <a:rPr lang="en-US" sz="1400" dirty="0" smtClean="0">
                <a:latin typeface="+mj-lt"/>
              </a:rPr>
            </a:br>
            <a:r>
              <a:rPr lang="en-US" sz="1400" dirty="0" smtClean="0">
                <a:latin typeface="+mj-lt"/>
              </a:rPr>
              <a:t>Labor</a:t>
            </a:r>
            <a:endParaRPr lang="en-US" sz="1400" dirty="0">
              <a:latin typeface="+mj-lt"/>
            </a:endParaRPr>
          </a:p>
        </p:txBody>
      </p:sp>
      <p:sp>
        <p:nvSpPr>
          <p:cNvPr id="263" name="Freeform 60"/>
          <p:cNvSpPr>
            <a:spLocks/>
          </p:cNvSpPr>
          <p:nvPr/>
        </p:nvSpPr>
        <p:spPr bwMode="auto">
          <a:xfrm>
            <a:off x="3848799" y="4692293"/>
            <a:ext cx="1036637" cy="633413"/>
          </a:xfrm>
          <a:custGeom>
            <a:avLst/>
            <a:gdLst>
              <a:gd name="T0" fmla="*/ 0 w 653"/>
              <a:gd name="T1" fmla="*/ 398 h 399"/>
              <a:gd name="T2" fmla="*/ 652 w 653"/>
              <a:gd name="T3" fmla="*/ 76 h 399"/>
              <a:gd name="T4" fmla="*/ 618 w 653"/>
              <a:gd name="T5" fmla="*/ 76 h 399"/>
              <a:gd name="T6" fmla="*/ 585 w 653"/>
              <a:gd name="T7" fmla="*/ 76 h 399"/>
              <a:gd name="T8" fmla="*/ 551 w 653"/>
              <a:gd name="T9" fmla="*/ 76 h 399"/>
              <a:gd name="T10" fmla="*/ 517 w 653"/>
              <a:gd name="T11" fmla="*/ 76 h 399"/>
              <a:gd name="T12" fmla="*/ 484 w 653"/>
              <a:gd name="T13" fmla="*/ 76 h 399"/>
              <a:gd name="T14" fmla="*/ 450 w 653"/>
              <a:gd name="T15" fmla="*/ 76 h 399"/>
              <a:gd name="T16" fmla="*/ 416 w 653"/>
              <a:gd name="T17" fmla="*/ 76 h 399"/>
              <a:gd name="T18" fmla="*/ 383 w 653"/>
              <a:gd name="T19" fmla="*/ 76 h 399"/>
              <a:gd name="T20" fmla="*/ 376 w 653"/>
              <a:gd name="T21" fmla="*/ 68 h 399"/>
              <a:gd name="T22" fmla="*/ 371 w 653"/>
              <a:gd name="T23" fmla="*/ 58 h 399"/>
              <a:gd name="T24" fmla="*/ 367 w 653"/>
              <a:gd name="T25" fmla="*/ 47 h 399"/>
              <a:gd name="T26" fmla="*/ 363 w 653"/>
              <a:gd name="T27" fmla="*/ 34 h 399"/>
              <a:gd name="T28" fmla="*/ 359 w 653"/>
              <a:gd name="T29" fmla="*/ 23 h 399"/>
              <a:gd name="T30" fmla="*/ 353 w 653"/>
              <a:gd name="T31" fmla="*/ 13 h 399"/>
              <a:gd name="T32" fmla="*/ 347 w 653"/>
              <a:gd name="T33" fmla="*/ 5 h 399"/>
              <a:gd name="T34" fmla="*/ 339 w 653"/>
              <a:gd name="T35" fmla="*/ 0 h 399"/>
              <a:gd name="T36" fmla="*/ 312 w 653"/>
              <a:gd name="T37" fmla="*/ 0 h 399"/>
              <a:gd name="T38" fmla="*/ 285 w 653"/>
              <a:gd name="T39" fmla="*/ 0 h 399"/>
              <a:gd name="T40" fmla="*/ 257 w 653"/>
              <a:gd name="T41" fmla="*/ 0 h 399"/>
              <a:gd name="T42" fmla="*/ 228 w 653"/>
              <a:gd name="T43" fmla="*/ 0 h 399"/>
              <a:gd name="T44" fmla="*/ 200 w 653"/>
              <a:gd name="T45" fmla="*/ 1 h 399"/>
              <a:gd name="T46" fmla="*/ 171 w 653"/>
              <a:gd name="T47" fmla="*/ 1 h 399"/>
              <a:gd name="T48" fmla="*/ 145 w 653"/>
              <a:gd name="T49" fmla="*/ 1 h 399"/>
              <a:gd name="T50" fmla="*/ 118 w 653"/>
              <a:gd name="T51" fmla="*/ 1 h 399"/>
              <a:gd name="T52" fmla="*/ 109 w 653"/>
              <a:gd name="T53" fmla="*/ 6 h 399"/>
              <a:gd name="T54" fmla="*/ 101 w 653"/>
              <a:gd name="T55" fmla="*/ 13 h 399"/>
              <a:gd name="T56" fmla="*/ 94 w 653"/>
              <a:gd name="T57" fmla="*/ 23 h 399"/>
              <a:gd name="T58" fmla="*/ 89 w 653"/>
              <a:gd name="T59" fmla="*/ 34 h 399"/>
              <a:gd name="T60" fmla="*/ 83 w 653"/>
              <a:gd name="T61" fmla="*/ 47 h 399"/>
              <a:gd name="T62" fmla="*/ 78 w 653"/>
              <a:gd name="T63" fmla="*/ 58 h 399"/>
              <a:gd name="T64" fmla="*/ 73 w 653"/>
              <a:gd name="T65" fmla="*/ 68 h 399"/>
              <a:gd name="T66" fmla="*/ 68 w 653"/>
              <a:gd name="T67" fmla="*/ 77 h 399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653"/>
              <a:gd name="T103" fmla="*/ 0 h 399"/>
              <a:gd name="T104" fmla="*/ 653 w 653"/>
              <a:gd name="T105" fmla="*/ 399 h 399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653" h="399">
                <a:moveTo>
                  <a:pt x="0" y="77"/>
                </a:moveTo>
                <a:lnTo>
                  <a:pt x="0" y="398"/>
                </a:lnTo>
                <a:lnTo>
                  <a:pt x="652" y="397"/>
                </a:lnTo>
                <a:lnTo>
                  <a:pt x="652" y="76"/>
                </a:lnTo>
                <a:lnTo>
                  <a:pt x="635" y="76"/>
                </a:lnTo>
                <a:lnTo>
                  <a:pt x="618" y="76"/>
                </a:lnTo>
                <a:lnTo>
                  <a:pt x="601" y="76"/>
                </a:lnTo>
                <a:lnTo>
                  <a:pt x="585" y="76"/>
                </a:lnTo>
                <a:lnTo>
                  <a:pt x="567" y="76"/>
                </a:lnTo>
                <a:lnTo>
                  <a:pt x="551" y="76"/>
                </a:lnTo>
                <a:lnTo>
                  <a:pt x="533" y="76"/>
                </a:lnTo>
                <a:lnTo>
                  <a:pt x="517" y="76"/>
                </a:lnTo>
                <a:lnTo>
                  <a:pt x="500" y="76"/>
                </a:lnTo>
                <a:lnTo>
                  <a:pt x="484" y="76"/>
                </a:lnTo>
                <a:lnTo>
                  <a:pt x="466" y="76"/>
                </a:lnTo>
                <a:lnTo>
                  <a:pt x="450" y="76"/>
                </a:lnTo>
                <a:lnTo>
                  <a:pt x="432" y="76"/>
                </a:lnTo>
                <a:lnTo>
                  <a:pt x="416" y="76"/>
                </a:lnTo>
                <a:lnTo>
                  <a:pt x="399" y="76"/>
                </a:lnTo>
                <a:lnTo>
                  <a:pt x="383" y="76"/>
                </a:lnTo>
                <a:lnTo>
                  <a:pt x="379" y="73"/>
                </a:lnTo>
                <a:lnTo>
                  <a:pt x="376" y="68"/>
                </a:lnTo>
                <a:lnTo>
                  <a:pt x="374" y="63"/>
                </a:lnTo>
                <a:lnTo>
                  <a:pt x="371" y="58"/>
                </a:lnTo>
                <a:lnTo>
                  <a:pt x="369" y="53"/>
                </a:lnTo>
                <a:lnTo>
                  <a:pt x="367" y="47"/>
                </a:lnTo>
                <a:lnTo>
                  <a:pt x="365" y="41"/>
                </a:lnTo>
                <a:lnTo>
                  <a:pt x="363" y="34"/>
                </a:lnTo>
                <a:lnTo>
                  <a:pt x="360" y="29"/>
                </a:lnTo>
                <a:lnTo>
                  <a:pt x="359" y="23"/>
                </a:lnTo>
                <a:lnTo>
                  <a:pt x="356" y="18"/>
                </a:lnTo>
                <a:lnTo>
                  <a:pt x="353" y="13"/>
                </a:lnTo>
                <a:lnTo>
                  <a:pt x="350" y="9"/>
                </a:lnTo>
                <a:lnTo>
                  <a:pt x="347" y="5"/>
                </a:lnTo>
                <a:lnTo>
                  <a:pt x="343" y="2"/>
                </a:lnTo>
                <a:lnTo>
                  <a:pt x="339" y="0"/>
                </a:lnTo>
                <a:lnTo>
                  <a:pt x="326" y="0"/>
                </a:lnTo>
                <a:lnTo>
                  <a:pt x="312" y="0"/>
                </a:lnTo>
                <a:lnTo>
                  <a:pt x="299" y="0"/>
                </a:lnTo>
                <a:lnTo>
                  <a:pt x="285" y="0"/>
                </a:lnTo>
                <a:lnTo>
                  <a:pt x="271" y="0"/>
                </a:lnTo>
                <a:lnTo>
                  <a:pt x="257" y="0"/>
                </a:lnTo>
                <a:lnTo>
                  <a:pt x="243" y="0"/>
                </a:lnTo>
                <a:lnTo>
                  <a:pt x="228" y="0"/>
                </a:lnTo>
                <a:lnTo>
                  <a:pt x="214" y="1"/>
                </a:lnTo>
                <a:lnTo>
                  <a:pt x="200" y="1"/>
                </a:lnTo>
                <a:lnTo>
                  <a:pt x="186" y="1"/>
                </a:lnTo>
                <a:lnTo>
                  <a:pt x="171" y="1"/>
                </a:lnTo>
                <a:lnTo>
                  <a:pt x="158" y="1"/>
                </a:lnTo>
                <a:lnTo>
                  <a:pt x="145" y="1"/>
                </a:lnTo>
                <a:lnTo>
                  <a:pt x="131" y="1"/>
                </a:lnTo>
                <a:lnTo>
                  <a:pt x="118" y="1"/>
                </a:lnTo>
                <a:lnTo>
                  <a:pt x="114" y="3"/>
                </a:lnTo>
                <a:lnTo>
                  <a:pt x="109" y="6"/>
                </a:lnTo>
                <a:lnTo>
                  <a:pt x="105" y="9"/>
                </a:lnTo>
                <a:lnTo>
                  <a:pt x="101" y="13"/>
                </a:lnTo>
                <a:lnTo>
                  <a:pt x="97" y="18"/>
                </a:lnTo>
                <a:lnTo>
                  <a:pt x="94" y="23"/>
                </a:lnTo>
                <a:lnTo>
                  <a:pt x="91" y="29"/>
                </a:lnTo>
                <a:lnTo>
                  <a:pt x="89" y="34"/>
                </a:lnTo>
                <a:lnTo>
                  <a:pt x="86" y="41"/>
                </a:lnTo>
                <a:lnTo>
                  <a:pt x="83" y="47"/>
                </a:lnTo>
                <a:lnTo>
                  <a:pt x="81" y="53"/>
                </a:lnTo>
                <a:lnTo>
                  <a:pt x="78" y="58"/>
                </a:lnTo>
                <a:lnTo>
                  <a:pt x="76" y="63"/>
                </a:lnTo>
                <a:lnTo>
                  <a:pt x="73" y="68"/>
                </a:lnTo>
                <a:lnTo>
                  <a:pt x="71" y="73"/>
                </a:lnTo>
                <a:lnTo>
                  <a:pt x="68" y="77"/>
                </a:lnTo>
                <a:lnTo>
                  <a:pt x="0" y="77"/>
                </a:lnTo>
              </a:path>
            </a:pathLst>
          </a:custGeom>
          <a:solidFill>
            <a:srgbClr val="FFFFFF"/>
          </a:solidFill>
          <a:ln w="12700" cap="rnd">
            <a:solidFill>
              <a:schemeClr val="tx1"/>
            </a:solidFill>
            <a:round/>
            <a:headEnd/>
            <a:tailEnd/>
          </a:ln>
        </p:spPr>
        <p:txBody>
          <a:bodyPr lIns="0" tIns="91440" rIns="0" bIns="0" anchor="ctr"/>
          <a:lstStyle/>
          <a:p>
            <a:pPr algn="ctr"/>
            <a:r>
              <a:rPr lang="en-US" sz="1400" dirty="0" smtClean="0">
                <a:latin typeface="+mj-lt"/>
              </a:rPr>
              <a:t>Regular</a:t>
            </a:r>
          </a:p>
          <a:p>
            <a:pPr algn="ctr"/>
            <a:r>
              <a:rPr lang="en-US" sz="1400" dirty="0" smtClean="0">
                <a:latin typeface="+mj-lt"/>
              </a:rPr>
              <a:t>Labor</a:t>
            </a:r>
            <a:endParaRPr lang="en-US" sz="1400" dirty="0">
              <a:latin typeface="+mj-lt"/>
            </a:endParaRPr>
          </a:p>
        </p:txBody>
      </p:sp>
      <p:sp>
        <p:nvSpPr>
          <p:cNvPr id="264" name="Freeform 63"/>
          <p:cNvSpPr>
            <a:spLocks/>
          </p:cNvSpPr>
          <p:nvPr/>
        </p:nvSpPr>
        <p:spPr bwMode="auto">
          <a:xfrm>
            <a:off x="3848799" y="3247668"/>
            <a:ext cx="1036637" cy="633413"/>
          </a:xfrm>
          <a:custGeom>
            <a:avLst/>
            <a:gdLst>
              <a:gd name="T0" fmla="*/ 0 w 653"/>
              <a:gd name="T1" fmla="*/ 398 h 399"/>
              <a:gd name="T2" fmla="*/ 652 w 653"/>
              <a:gd name="T3" fmla="*/ 76 h 399"/>
              <a:gd name="T4" fmla="*/ 618 w 653"/>
              <a:gd name="T5" fmla="*/ 76 h 399"/>
              <a:gd name="T6" fmla="*/ 585 w 653"/>
              <a:gd name="T7" fmla="*/ 76 h 399"/>
              <a:gd name="T8" fmla="*/ 551 w 653"/>
              <a:gd name="T9" fmla="*/ 76 h 399"/>
              <a:gd name="T10" fmla="*/ 517 w 653"/>
              <a:gd name="T11" fmla="*/ 76 h 399"/>
              <a:gd name="T12" fmla="*/ 484 w 653"/>
              <a:gd name="T13" fmla="*/ 76 h 399"/>
              <a:gd name="T14" fmla="*/ 450 w 653"/>
              <a:gd name="T15" fmla="*/ 76 h 399"/>
              <a:gd name="T16" fmla="*/ 416 w 653"/>
              <a:gd name="T17" fmla="*/ 76 h 399"/>
              <a:gd name="T18" fmla="*/ 383 w 653"/>
              <a:gd name="T19" fmla="*/ 76 h 399"/>
              <a:gd name="T20" fmla="*/ 376 w 653"/>
              <a:gd name="T21" fmla="*/ 68 h 399"/>
              <a:gd name="T22" fmla="*/ 371 w 653"/>
              <a:gd name="T23" fmla="*/ 58 h 399"/>
              <a:gd name="T24" fmla="*/ 367 w 653"/>
              <a:gd name="T25" fmla="*/ 47 h 399"/>
              <a:gd name="T26" fmla="*/ 363 w 653"/>
              <a:gd name="T27" fmla="*/ 34 h 399"/>
              <a:gd name="T28" fmla="*/ 359 w 653"/>
              <a:gd name="T29" fmla="*/ 23 h 399"/>
              <a:gd name="T30" fmla="*/ 353 w 653"/>
              <a:gd name="T31" fmla="*/ 13 h 399"/>
              <a:gd name="T32" fmla="*/ 347 w 653"/>
              <a:gd name="T33" fmla="*/ 5 h 399"/>
              <a:gd name="T34" fmla="*/ 339 w 653"/>
              <a:gd name="T35" fmla="*/ 0 h 399"/>
              <a:gd name="T36" fmla="*/ 312 w 653"/>
              <a:gd name="T37" fmla="*/ 0 h 399"/>
              <a:gd name="T38" fmla="*/ 285 w 653"/>
              <a:gd name="T39" fmla="*/ 0 h 399"/>
              <a:gd name="T40" fmla="*/ 257 w 653"/>
              <a:gd name="T41" fmla="*/ 0 h 399"/>
              <a:gd name="T42" fmla="*/ 228 w 653"/>
              <a:gd name="T43" fmla="*/ 0 h 399"/>
              <a:gd name="T44" fmla="*/ 200 w 653"/>
              <a:gd name="T45" fmla="*/ 1 h 399"/>
              <a:gd name="T46" fmla="*/ 171 w 653"/>
              <a:gd name="T47" fmla="*/ 1 h 399"/>
              <a:gd name="T48" fmla="*/ 145 w 653"/>
              <a:gd name="T49" fmla="*/ 1 h 399"/>
              <a:gd name="T50" fmla="*/ 118 w 653"/>
              <a:gd name="T51" fmla="*/ 1 h 399"/>
              <a:gd name="T52" fmla="*/ 109 w 653"/>
              <a:gd name="T53" fmla="*/ 6 h 399"/>
              <a:gd name="T54" fmla="*/ 101 w 653"/>
              <a:gd name="T55" fmla="*/ 13 h 399"/>
              <a:gd name="T56" fmla="*/ 94 w 653"/>
              <a:gd name="T57" fmla="*/ 23 h 399"/>
              <a:gd name="T58" fmla="*/ 89 w 653"/>
              <a:gd name="T59" fmla="*/ 34 h 399"/>
              <a:gd name="T60" fmla="*/ 83 w 653"/>
              <a:gd name="T61" fmla="*/ 47 h 399"/>
              <a:gd name="T62" fmla="*/ 78 w 653"/>
              <a:gd name="T63" fmla="*/ 58 h 399"/>
              <a:gd name="T64" fmla="*/ 73 w 653"/>
              <a:gd name="T65" fmla="*/ 68 h 399"/>
              <a:gd name="T66" fmla="*/ 68 w 653"/>
              <a:gd name="T67" fmla="*/ 77 h 399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653"/>
              <a:gd name="T103" fmla="*/ 0 h 399"/>
              <a:gd name="T104" fmla="*/ 653 w 653"/>
              <a:gd name="T105" fmla="*/ 399 h 399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653" h="399">
                <a:moveTo>
                  <a:pt x="0" y="77"/>
                </a:moveTo>
                <a:lnTo>
                  <a:pt x="0" y="398"/>
                </a:lnTo>
                <a:lnTo>
                  <a:pt x="652" y="397"/>
                </a:lnTo>
                <a:lnTo>
                  <a:pt x="652" y="76"/>
                </a:lnTo>
                <a:lnTo>
                  <a:pt x="635" y="76"/>
                </a:lnTo>
                <a:lnTo>
                  <a:pt x="618" y="76"/>
                </a:lnTo>
                <a:lnTo>
                  <a:pt x="601" y="76"/>
                </a:lnTo>
                <a:lnTo>
                  <a:pt x="585" y="76"/>
                </a:lnTo>
                <a:lnTo>
                  <a:pt x="567" y="76"/>
                </a:lnTo>
                <a:lnTo>
                  <a:pt x="551" y="76"/>
                </a:lnTo>
                <a:lnTo>
                  <a:pt x="533" y="76"/>
                </a:lnTo>
                <a:lnTo>
                  <a:pt x="517" y="76"/>
                </a:lnTo>
                <a:lnTo>
                  <a:pt x="500" y="76"/>
                </a:lnTo>
                <a:lnTo>
                  <a:pt x="484" y="76"/>
                </a:lnTo>
                <a:lnTo>
                  <a:pt x="466" y="76"/>
                </a:lnTo>
                <a:lnTo>
                  <a:pt x="450" y="76"/>
                </a:lnTo>
                <a:lnTo>
                  <a:pt x="432" y="76"/>
                </a:lnTo>
                <a:lnTo>
                  <a:pt x="416" y="76"/>
                </a:lnTo>
                <a:lnTo>
                  <a:pt x="399" y="76"/>
                </a:lnTo>
                <a:lnTo>
                  <a:pt x="383" y="76"/>
                </a:lnTo>
                <a:lnTo>
                  <a:pt x="379" y="73"/>
                </a:lnTo>
                <a:lnTo>
                  <a:pt x="376" y="68"/>
                </a:lnTo>
                <a:lnTo>
                  <a:pt x="374" y="63"/>
                </a:lnTo>
                <a:lnTo>
                  <a:pt x="371" y="58"/>
                </a:lnTo>
                <a:lnTo>
                  <a:pt x="369" y="53"/>
                </a:lnTo>
                <a:lnTo>
                  <a:pt x="367" y="47"/>
                </a:lnTo>
                <a:lnTo>
                  <a:pt x="365" y="41"/>
                </a:lnTo>
                <a:lnTo>
                  <a:pt x="363" y="34"/>
                </a:lnTo>
                <a:lnTo>
                  <a:pt x="360" y="29"/>
                </a:lnTo>
                <a:lnTo>
                  <a:pt x="359" y="23"/>
                </a:lnTo>
                <a:lnTo>
                  <a:pt x="356" y="18"/>
                </a:lnTo>
                <a:lnTo>
                  <a:pt x="353" y="13"/>
                </a:lnTo>
                <a:lnTo>
                  <a:pt x="350" y="9"/>
                </a:lnTo>
                <a:lnTo>
                  <a:pt x="347" y="5"/>
                </a:lnTo>
                <a:lnTo>
                  <a:pt x="343" y="2"/>
                </a:lnTo>
                <a:lnTo>
                  <a:pt x="339" y="0"/>
                </a:lnTo>
                <a:lnTo>
                  <a:pt x="326" y="0"/>
                </a:lnTo>
                <a:lnTo>
                  <a:pt x="312" y="0"/>
                </a:lnTo>
                <a:lnTo>
                  <a:pt x="299" y="0"/>
                </a:lnTo>
                <a:lnTo>
                  <a:pt x="285" y="0"/>
                </a:lnTo>
                <a:lnTo>
                  <a:pt x="271" y="0"/>
                </a:lnTo>
                <a:lnTo>
                  <a:pt x="257" y="0"/>
                </a:lnTo>
                <a:lnTo>
                  <a:pt x="243" y="0"/>
                </a:lnTo>
                <a:lnTo>
                  <a:pt x="228" y="0"/>
                </a:lnTo>
                <a:lnTo>
                  <a:pt x="214" y="1"/>
                </a:lnTo>
                <a:lnTo>
                  <a:pt x="200" y="1"/>
                </a:lnTo>
                <a:lnTo>
                  <a:pt x="186" y="1"/>
                </a:lnTo>
                <a:lnTo>
                  <a:pt x="171" y="1"/>
                </a:lnTo>
                <a:lnTo>
                  <a:pt x="158" y="1"/>
                </a:lnTo>
                <a:lnTo>
                  <a:pt x="145" y="1"/>
                </a:lnTo>
                <a:lnTo>
                  <a:pt x="131" y="1"/>
                </a:lnTo>
                <a:lnTo>
                  <a:pt x="118" y="1"/>
                </a:lnTo>
                <a:lnTo>
                  <a:pt x="114" y="3"/>
                </a:lnTo>
                <a:lnTo>
                  <a:pt x="109" y="6"/>
                </a:lnTo>
                <a:lnTo>
                  <a:pt x="105" y="9"/>
                </a:lnTo>
                <a:lnTo>
                  <a:pt x="101" y="13"/>
                </a:lnTo>
                <a:lnTo>
                  <a:pt x="97" y="18"/>
                </a:lnTo>
                <a:lnTo>
                  <a:pt x="94" y="23"/>
                </a:lnTo>
                <a:lnTo>
                  <a:pt x="91" y="29"/>
                </a:lnTo>
                <a:lnTo>
                  <a:pt x="89" y="34"/>
                </a:lnTo>
                <a:lnTo>
                  <a:pt x="86" y="41"/>
                </a:lnTo>
                <a:lnTo>
                  <a:pt x="83" y="47"/>
                </a:lnTo>
                <a:lnTo>
                  <a:pt x="81" y="53"/>
                </a:lnTo>
                <a:lnTo>
                  <a:pt x="78" y="58"/>
                </a:lnTo>
                <a:lnTo>
                  <a:pt x="76" y="63"/>
                </a:lnTo>
                <a:lnTo>
                  <a:pt x="73" y="68"/>
                </a:lnTo>
                <a:lnTo>
                  <a:pt x="71" y="73"/>
                </a:lnTo>
                <a:lnTo>
                  <a:pt x="68" y="77"/>
                </a:lnTo>
                <a:lnTo>
                  <a:pt x="0" y="77"/>
                </a:lnTo>
              </a:path>
            </a:pathLst>
          </a:custGeom>
          <a:solidFill>
            <a:srgbClr val="FFFFFF"/>
          </a:solidFill>
          <a:ln w="12700" cap="rnd">
            <a:solidFill>
              <a:schemeClr val="tx1"/>
            </a:solidFill>
            <a:round/>
            <a:headEnd/>
            <a:tailEnd/>
          </a:ln>
        </p:spPr>
        <p:txBody>
          <a:bodyPr lIns="0" tIns="91440" rIns="0" bIns="0" anchor="ctr"/>
          <a:lstStyle/>
          <a:p>
            <a:pPr algn="ctr"/>
            <a:r>
              <a:rPr lang="en-US" sz="1400" dirty="0" smtClean="0">
                <a:latin typeface="+mj-lt"/>
              </a:rPr>
              <a:t>Repair</a:t>
            </a:r>
            <a:br>
              <a:rPr lang="en-US" sz="1400" dirty="0" smtClean="0">
                <a:latin typeface="+mj-lt"/>
              </a:rPr>
            </a:br>
            <a:r>
              <a:rPr lang="en-US" sz="1400" dirty="0" smtClean="0">
                <a:latin typeface="+mj-lt"/>
              </a:rPr>
              <a:t>Items</a:t>
            </a:r>
            <a:endParaRPr lang="en-US" sz="1400" dirty="0">
              <a:latin typeface="+mj-lt"/>
            </a:endParaRPr>
          </a:p>
        </p:txBody>
      </p:sp>
      <p:sp>
        <p:nvSpPr>
          <p:cNvPr id="265" name="Freeform 66"/>
          <p:cNvSpPr>
            <a:spLocks/>
          </p:cNvSpPr>
          <p:nvPr/>
        </p:nvSpPr>
        <p:spPr bwMode="auto">
          <a:xfrm>
            <a:off x="3848799" y="1699856"/>
            <a:ext cx="1036637" cy="633413"/>
          </a:xfrm>
          <a:custGeom>
            <a:avLst/>
            <a:gdLst>
              <a:gd name="T0" fmla="*/ 0 w 653"/>
              <a:gd name="T1" fmla="*/ 398 h 399"/>
              <a:gd name="T2" fmla="*/ 652 w 653"/>
              <a:gd name="T3" fmla="*/ 76 h 399"/>
              <a:gd name="T4" fmla="*/ 618 w 653"/>
              <a:gd name="T5" fmla="*/ 76 h 399"/>
              <a:gd name="T6" fmla="*/ 585 w 653"/>
              <a:gd name="T7" fmla="*/ 76 h 399"/>
              <a:gd name="T8" fmla="*/ 551 w 653"/>
              <a:gd name="T9" fmla="*/ 76 h 399"/>
              <a:gd name="T10" fmla="*/ 517 w 653"/>
              <a:gd name="T11" fmla="*/ 76 h 399"/>
              <a:gd name="T12" fmla="*/ 484 w 653"/>
              <a:gd name="T13" fmla="*/ 76 h 399"/>
              <a:gd name="T14" fmla="*/ 450 w 653"/>
              <a:gd name="T15" fmla="*/ 76 h 399"/>
              <a:gd name="T16" fmla="*/ 416 w 653"/>
              <a:gd name="T17" fmla="*/ 76 h 399"/>
              <a:gd name="T18" fmla="*/ 383 w 653"/>
              <a:gd name="T19" fmla="*/ 76 h 399"/>
              <a:gd name="T20" fmla="*/ 376 w 653"/>
              <a:gd name="T21" fmla="*/ 68 h 399"/>
              <a:gd name="T22" fmla="*/ 371 w 653"/>
              <a:gd name="T23" fmla="*/ 58 h 399"/>
              <a:gd name="T24" fmla="*/ 367 w 653"/>
              <a:gd name="T25" fmla="*/ 47 h 399"/>
              <a:gd name="T26" fmla="*/ 363 w 653"/>
              <a:gd name="T27" fmla="*/ 34 h 399"/>
              <a:gd name="T28" fmla="*/ 359 w 653"/>
              <a:gd name="T29" fmla="*/ 23 h 399"/>
              <a:gd name="T30" fmla="*/ 353 w 653"/>
              <a:gd name="T31" fmla="*/ 13 h 399"/>
              <a:gd name="T32" fmla="*/ 347 w 653"/>
              <a:gd name="T33" fmla="*/ 5 h 399"/>
              <a:gd name="T34" fmla="*/ 339 w 653"/>
              <a:gd name="T35" fmla="*/ 0 h 399"/>
              <a:gd name="T36" fmla="*/ 312 w 653"/>
              <a:gd name="T37" fmla="*/ 0 h 399"/>
              <a:gd name="T38" fmla="*/ 285 w 653"/>
              <a:gd name="T39" fmla="*/ 0 h 399"/>
              <a:gd name="T40" fmla="*/ 257 w 653"/>
              <a:gd name="T41" fmla="*/ 0 h 399"/>
              <a:gd name="T42" fmla="*/ 228 w 653"/>
              <a:gd name="T43" fmla="*/ 0 h 399"/>
              <a:gd name="T44" fmla="*/ 200 w 653"/>
              <a:gd name="T45" fmla="*/ 1 h 399"/>
              <a:gd name="T46" fmla="*/ 171 w 653"/>
              <a:gd name="T47" fmla="*/ 1 h 399"/>
              <a:gd name="T48" fmla="*/ 145 w 653"/>
              <a:gd name="T49" fmla="*/ 1 h 399"/>
              <a:gd name="T50" fmla="*/ 118 w 653"/>
              <a:gd name="T51" fmla="*/ 1 h 399"/>
              <a:gd name="T52" fmla="*/ 109 w 653"/>
              <a:gd name="T53" fmla="*/ 6 h 399"/>
              <a:gd name="T54" fmla="*/ 101 w 653"/>
              <a:gd name="T55" fmla="*/ 13 h 399"/>
              <a:gd name="T56" fmla="*/ 94 w 653"/>
              <a:gd name="T57" fmla="*/ 23 h 399"/>
              <a:gd name="T58" fmla="*/ 89 w 653"/>
              <a:gd name="T59" fmla="*/ 34 h 399"/>
              <a:gd name="T60" fmla="*/ 83 w 653"/>
              <a:gd name="T61" fmla="*/ 47 h 399"/>
              <a:gd name="T62" fmla="*/ 78 w 653"/>
              <a:gd name="T63" fmla="*/ 58 h 399"/>
              <a:gd name="T64" fmla="*/ 73 w 653"/>
              <a:gd name="T65" fmla="*/ 68 h 399"/>
              <a:gd name="T66" fmla="*/ 68 w 653"/>
              <a:gd name="T67" fmla="*/ 77 h 399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653"/>
              <a:gd name="T103" fmla="*/ 0 h 399"/>
              <a:gd name="T104" fmla="*/ 653 w 653"/>
              <a:gd name="T105" fmla="*/ 399 h 399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653" h="399">
                <a:moveTo>
                  <a:pt x="0" y="77"/>
                </a:moveTo>
                <a:lnTo>
                  <a:pt x="0" y="398"/>
                </a:lnTo>
                <a:lnTo>
                  <a:pt x="652" y="397"/>
                </a:lnTo>
                <a:lnTo>
                  <a:pt x="652" y="76"/>
                </a:lnTo>
                <a:lnTo>
                  <a:pt x="635" y="76"/>
                </a:lnTo>
                <a:lnTo>
                  <a:pt x="618" y="76"/>
                </a:lnTo>
                <a:lnTo>
                  <a:pt x="601" y="76"/>
                </a:lnTo>
                <a:lnTo>
                  <a:pt x="585" y="76"/>
                </a:lnTo>
                <a:lnTo>
                  <a:pt x="567" y="76"/>
                </a:lnTo>
                <a:lnTo>
                  <a:pt x="551" y="76"/>
                </a:lnTo>
                <a:lnTo>
                  <a:pt x="533" y="76"/>
                </a:lnTo>
                <a:lnTo>
                  <a:pt x="517" y="76"/>
                </a:lnTo>
                <a:lnTo>
                  <a:pt x="500" y="76"/>
                </a:lnTo>
                <a:lnTo>
                  <a:pt x="484" y="76"/>
                </a:lnTo>
                <a:lnTo>
                  <a:pt x="466" y="76"/>
                </a:lnTo>
                <a:lnTo>
                  <a:pt x="450" y="76"/>
                </a:lnTo>
                <a:lnTo>
                  <a:pt x="432" y="76"/>
                </a:lnTo>
                <a:lnTo>
                  <a:pt x="416" y="76"/>
                </a:lnTo>
                <a:lnTo>
                  <a:pt x="399" y="76"/>
                </a:lnTo>
                <a:lnTo>
                  <a:pt x="383" y="76"/>
                </a:lnTo>
                <a:lnTo>
                  <a:pt x="379" y="73"/>
                </a:lnTo>
                <a:lnTo>
                  <a:pt x="376" y="68"/>
                </a:lnTo>
                <a:lnTo>
                  <a:pt x="374" y="63"/>
                </a:lnTo>
                <a:lnTo>
                  <a:pt x="371" y="58"/>
                </a:lnTo>
                <a:lnTo>
                  <a:pt x="369" y="53"/>
                </a:lnTo>
                <a:lnTo>
                  <a:pt x="367" y="47"/>
                </a:lnTo>
                <a:lnTo>
                  <a:pt x="365" y="41"/>
                </a:lnTo>
                <a:lnTo>
                  <a:pt x="363" y="34"/>
                </a:lnTo>
                <a:lnTo>
                  <a:pt x="360" y="29"/>
                </a:lnTo>
                <a:lnTo>
                  <a:pt x="359" y="23"/>
                </a:lnTo>
                <a:lnTo>
                  <a:pt x="356" y="18"/>
                </a:lnTo>
                <a:lnTo>
                  <a:pt x="353" y="13"/>
                </a:lnTo>
                <a:lnTo>
                  <a:pt x="350" y="9"/>
                </a:lnTo>
                <a:lnTo>
                  <a:pt x="347" y="5"/>
                </a:lnTo>
                <a:lnTo>
                  <a:pt x="343" y="2"/>
                </a:lnTo>
                <a:lnTo>
                  <a:pt x="339" y="0"/>
                </a:lnTo>
                <a:lnTo>
                  <a:pt x="326" y="0"/>
                </a:lnTo>
                <a:lnTo>
                  <a:pt x="312" y="0"/>
                </a:lnTo>
                <a:lnTo>
                  <a:pt x="299" y="0"/>
                </a:lnTo>
                <a:lnTo>
                  <a:pt x="285" y="0"/>
                </a:lnTo>
                <a:lnTo>
                  <a:pt x="271" y="0"/>
                </a:lnTo>
                <a:lnTo>
                  <a:pt x="257" y="0"/>
                </a:lnTo>
                <a:lnTo>
                  <a:pt x="243" y="0"/>
                </a:lnTo>
                <a:lnTo>
                  <a:pt x="228" y="0"/>
                </a:lnTo>
                <a:lnTo>
                  <a:pt x="214" y="1"/>
                </a:lnTo>
                <a:lnTo>
                  <a:pt x="200" y="1"/>
                </a:lnTo>
                <a:lnTo>
                  <a:pt x="186" y="1"/>
                </a:lnTo>
                <a:lnTo>
                  <a:pt x="171" y="1"/>
                </a:lnTo>
                <a:lnTo>
                  <a:pt x="158" y="1"/>
                </a:lnTo>
                <a:lnTo>
                  <a:pt x="145" y="1"/>
                </a:lnTo>
                <a:lnTo>
                  <a:pt x="131" y="1"/>
                </a:lnTo>
                <a:lnTo>
                  <a:pt x="118" y="1"/>
                </a:lnTo>
                <a:lnTo>
                  <a:pt x="114" y="3"/>
                </a:lnTo>
                <a:lnTo>
                  <a:pt x="109" y="6"/>
                </a:lnTo>
                <a:lnTo>
                  <a:pt x="105" y="9"/>
                </a:lnTo>
                <a:lnTo>
                  <a:pt x="101" y="13"/>
                </a:lnTo>
                <a:lnTo>
                  <a:pt x="97" y="18"/>
                </a:lnTo>
                <a:lnTo>
                  <a:pt x="94" y="23"/>
                </a:lnTo>
                <a:lnTo>
                  <a:pt x="91" y="29"/>
                </a:lnTo>
                <a:lnTo>
                  <a:pt x="89" y="34"/>
                </a:lnTo>
                <a:lnTo>
                  <a:pt x="86" y="41"/>
                </a:lnTo>
                <a:lnTo>
                  <a:pt x="83" y="47"/>
                </a:lnTo>
                <a:lnTo>
                  <a:pt x="81" y="53"/>
                </a:lnTo>
                <a:lnTo>
                  <a:pt x="78" y="58"/>
                </a:lnTo>
                <a:lnTo>
                  <a:pt x="76" y="63"/>
                </a:lnTo>
                <a:lnTo>
                  <a:pt x="73" y="68"/>
                </a:lnTo>
                <a:lnTo>
                  <a:pt x="71" y="73"/>
                </a:lnTo>
                <a:lnTo>
                  <a:pt x="68" y="77"/>
                </a:lnTo>
                <a:lnTo>
                  <a:pt x="0" y="77"/>
                </a:lnTo>
              </a:path>
            </a:pathLst>
          </a:custGeom>
          <a:solidFill>
            <a:srgbClr val="FFFFFF"/>
          </a:solidFill>
          <a:ln w="12700" cap="rnd">
            <a:solidFill>
              <a:schemeClr val="tx1"/>
            </a:solidFill>
            <a:round/>
            <a:headEnd/>
            <a:tailEnd/>
          </a:ln>
        </p:spPr>
        <p:txBody>
          <a:bodyPr lIns="0" tIns="91440" rIns="0" bIns="0" anchor="ctr"/>
          <a:lstStyle/>
          <a:p>
            <a:pPr algn="ctr"/>
            <a:r>
              <a:rPr lang="en-US" sz="1400" dirty="0" smtClean="0">
                <a:latin typeface="+mj-lt"/>
              </a:rPr>
              <a:t>Plane</a:t>
            </a:r>
            <a:br>
              <a:rPr lang="en-US" sz="1400" dirty="0" smtClean="0">
                <a:latin typeface="+mj-lt"/>
              </a:rPr>
            </a:br>
            <a:r>
              <a:rPr lang="en-US" sz="1400" dirty="0" smtClean="0">
                <a:latin typeface="+mj-lt"/>
              </a:rPr>
              <a:t>Ticket</a:t>
            </a:r>
            <a:endParaRPr lang="en-US" sz="1400" dirty="0">
              <a:latin typeface="+mj-lt"/>
            </a:endParaRPr>
          </a:p>
        </p:txBody>
      </p:sp>
      <p:sp>
        <p:nvSpPr>
          <p:cNvPr id="266" name="Rectangle 69"/>
          <p:cNvSpPr>
            <a:spLocks noChangeArrowheads="1"/>
          </p:cNvSpPr>
          <p:nvPr/>
        </p:nvSpPr>
        <p:spPr bwMode="auto">
          <a:xfrm>
            <a:off x="404749" y="1820569"/>
            <a:ext cx="3059113" cy="34099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en-US" sz="1200" dirty="0" smtClean="0">
              <a:latin typeface="+mj-lt"/>
            </a:endParaRPr>
          </a:p>
          <a:p>
            <a:pPr algn="ctr">
              <a:defRPr/>
            </a:pPr>
            <a:endParaRPr lang="en-US" sz="1200" dirty="0" smtClean="0">
              <a:latin typeface="+mj-lt"/>
            </a:endParaRPr>
          </a:p>
          <a:p>
            <a:pPr algn="ctr">
              <a:defRPr/>
            </a:pPr>
            <a:r>
              <a:rPr lang="en-US" sz="1200" dirty="0" smtClean="0">
                <a:latin typeface="+mj-lt"/>
              </a:rPr>
              <a:t>CALL REPORT</a:t>
            </a:r>
          </a:p>
          <a:p>
            <a:pPr>
              <a:defRPr/>
            </a:pPr>
            <a:endParaRPr lang="en-US" sz="1200" dirty="0" smtClean="0">
              <a:latin typeface="+mj-lt"/>
            </a:endParaRPr>
          </a:p>
          <a:p>
            <a:pPr>
              <a:defRPr/>
            </a:pPr>
            <a:endParaRPr lang="en-US" sz="1200" dirty="0" smtClean="0">
              <a:latin typeface="+mj-lt"/>
            </a:endParaRPr>
          </a:p>
          <a:p>
            <a:pPr>
              <a:defRPr/>
            </a:pPr>
            <a:r>
              <a:rPr lang="en-US" sz="1200" dirty="0" smtClean="0">
                <a:latin typeface="+mj-lt"/>
              </a:rPr>
              <a:t>Arrived </a:t>
            </a:r>
            <a:r>
              <a:rPr lang="en-US" sz="1200" dirty="0" smtClean="0">
                <a:latin typeface="+mj-lt"/>
              </a:rPr>
              <a:t>at customer site via flight 222</a:t>
            </a:r>
          </a:p>
          <a:p>
            <a:pPr>
              <a:defRPr/>
            </a:pPr>
            <a:r>
              <a:rPr lang="en-US" sz="1200" dirty="0" smtClean="0">
                <a:latin typeface="+mj-lt"/>
              </a:rPr>
              <a:t>Stayed at Roadway Motel</a:t>
            </a:r>
          </a:p>
          <a:p>
            <a:pPr>
              <a:defRPr/>
            </a:pPr>
            <a:r>
              <a:rPr lang="en-US" sz="1200" dirty="0" smtClean="0">
                <a:latin typeface="+mj-lt"/>
              </a:rPr>
              <a:t>2 breakfasts, 1 lunch, 1 dinner @$51.20</a:t>
            </a:r>
          </a:p>
          <a:p>
            <a:pPr>
              <a:defRPr/>
            </a:pPr>
            <a:endParaRPr lang="en-US" sz="1200" dirty="0" smtClean="0">
              <a:latin typeface="+mj-lt"/>
            </a:endParaRPr>
          </a:p>
          <a:p>
            <a:pPr>
              <a:defRPr/>
            </a:pPr>
            <a:r>
              <a:rPr lang="en-US" sz="1200" dirty="0" smtClean="0">
                <a:latin typeface="+mj-lt"/>
              </a:rPr>
              <a:t>Replaced Item 4311-2</a:t>
            </a:r>
          </a:p>
          <a:p>
            <a:pPr>
              <a:defRPr/>
            </a:pPr>
            <a:r>
              <a:rPr lang="en-US" sz="1200" dirty="0" smtClean="0">
                <a:latin typeface="+mj-lt"/>
              </a:rPr>
              <a:t>Replaced item 4217-5</a:t>
            </a:r>
          </a:p>
          <a:p>
            <a:pPr>
              <a:defRPr/>
            </a:pPr>
            <a:r>
              <a:rPr lang="en-US" sz="1200" dirty="0" smtClean="0">
                <a:latin typeface="+mj-lt"/>
              </a:rPr>
              <a:t>Used 1 quart lubricant</a:t>
            </a:r>
          </a:p>
          <a:p>
            <a:pPr>
              <a:defRPr/>
            </a:pPr>
            <a:r>
              <a:rPr lang="en-US" sz="1200" dirty="0" smtClean="0">
                <a:latin typeface="+mj-lt"/>
              </a:rPr>
              <a:t>Used 1 box rags</a:t>
            </a:r>
          </a:p>
          <a:p>
            <a:pPr>
              <a:defRPr/>
            </a:pPr>
            <a:r>
              <a:rPr lang="en-US" sz="1200" dirty="0" smtClean="0">
                <a:latin typeface="+mj-lt"/>
              </a:rPr>
              <a:t>Worked 7 hours regular time</a:t>
            </a:r>
          </a:p>
          <a:p>
            <a:pPr>
              <a:defRPr/>
            </a:pPr>
            <a:r>
              <a:rPr lang="en-US" sz="1200" dirty="0" smtClean="0">
                <a:latin typeface="+mj-lt"/>
              </a:rPr>
              <a:t>Worked 2 hours overtime</a:t>
            </a:r>
          </a:p>
          <a:p>
            <a:pPr>
              <a:defRPr/>
            </a:pPr>
            <a:endParaRPr lang="en-US" sz="1200" dirty="0" smtClean="0">
              <a:latin typeface="+mj-lt"/>
            </a:endParaRPr>
          </a:p>
          <a:p>
            <a:pPr>
              <a:defRPr/>
            </a:pPr>
            <a:r>
              <a:rPr lang="en-US" sz="1200" dirty="0" smtClean="0">
                <a:latin typeface="+mj-lt"/>
              </a:rPr>
              <a:t>Customer back up and running at</a:t>
            </a:r>
          </a:p>
          <a:p>
            <a:pPr>
              <a:defRPr/>
            </a:pPr>
            <a:r>
              <a:rPr lang="en-US" sz="1200" dirty="0" smtClean="0">
                <a:latin typeface="+mj-lt"/>
              </a:rPr>
              <a:t>9:12 pm on Sept. 12, 2009.</a:t>
            </a:r>
          </a:p>
          <a:p>
            <a:pPr>
              <a:defRPr/>
            </a:pPr>
            <a:endParaRPr lang="en-US" sz="1200" dirty="0">
              <a:latin typeface="+mj-lt"/>
            </a:endParaRPr>
          </a:p>
        </p:txBody>
      </p:sp>
      <p:sp>
        <p:nvSpPr>
          <p:cNvPr id="267" name="Freeform 73"/>
          <p:cNvSpPr>
            <a:spLocks/>
          </p:cNvSpPr>
          <p:nvPr/>
        </p:nvSpPr>
        <p:spPr bwMode="auto">
          <a:xfrm>
            <a:off x="3848799" y="2476143"/>
            <a:ext cx="1036637" cy="635000"/>
          </a:xfrm>
          <a:custGeom>
            <a:avLst/>
            <a:gdLst>
              <a:gd name="T0" fmla="*/ 0 w 653"/>
              <a:gd name="T1" fmla="*/ 399 h 400"/>
              <a:gd name="T2" fmla="*/ 652 w 653"/>
              <a:gd name="T3" fmla="*/ 77 h 400"/>
              <a:gd name="T4" fmla="*/ 618 w 653"/>
              <a:gd name="T5" fmla="*/ 77 h 400"/>
              <a:gd name="T6" fmla="*/ 585 w 653"/>
              <a:gd name="T7" fmla="*/ 77 h 400"/>
              <a:gd name="T8" fmla="*/ 551 w 653"/>
              <a:gd name="T9" fmla="*/ 77 h 400"/>
              <a:gd name="T10" fmla="*/ 517 w 653"/>
              <a:gd name="T11" fmla="*/ 77 h 400"/>
              <a:gd name="T12" fmla="*/ 484 w 653"/>
              <a:gd name="T13" fmla="*/ 77 h 400"/>
              <a:gd name="T14" fmla="*/ 450 w 653"/>
              <a:gd name="T15" fmla="*/ 77 h 400"/>
              <a:gd name="T16" fmla="*/ 416 w 653"/>
              <a:gd name="T17" fmla="*/ 77 h 400"/>
              <a:gd name="T18" fmla="*/ 383 w 653"/>
              <a:gd name="T19" fmla="*/ 77 h 400"/>
              <a:gd name="T20" fmla="*/ 376 w 653"/>
              <a:gd name="T21" fmla="*/ 68 h 400"/>
              <a:gd name="T22" fmla="*/ 371 w 653"/>
              <a:gd name="T23" fmla="*/ 58 h 400"/>
              <a:gd name="T24" fmla="*/ 367 w 653"/>
              <a:gd name="T25" fmla="*/ 47 h 400"/>
              <a:gd name="T26" fmla="*/ 363 w 653"/>
              <a:gd name="T27" fmla="*/ 35 h 400"/>
              <a:gd name="T28" fmla="*/ 359 w 653"/>
              <a:gd name="T29" fmla="*/ 23 h 400"/>
              <a:gd name="T30" fmla="*/ 353 w 653"/>
              <a:gd name="T31" fmla="*/ 13 h 400"/>
              <a:gd name="T32" fmla="*/ 347 w 653"/>
              <a:gd name="T33" fmla="*/ 5 h 400"/>
              <a:gd name="T34" fmla="*/ 339 w 653"/>
              <a:gd name="T35" fmla="*/ 0 h 400"/>
              <a:gd name="T36" fmla="*/ 312 w 653"/>
              <a:gd name="T37" fmla="*/ 0 h 400"/>
              <a:gd name="T38" fmla="*/ 285 w 653"/>
              <a:gd name="T39" fmla="*/ 0 h 400"/>
              <a:gd name="T40" fmla="*/ 257 w 653"/>
              <a:gd name="T41" fmla="*/ 0 h 400"/>
              <a:gd name="T42" fmla="*/ 228 w 653"/>
              <a:gd name="T43" fmla="*/ 0 h 400"/>
              <a:gd name="T44" fmla="*/ 200 w 653"/>
              <a:gd name="T45" fmla="*/ 1 h 400"/>
              <a:gd name="T46" fmla="*/ 171 w 653"/>
              <a:gd name="T47" fmla="*/ 1 h 400"/>
              <a:gd name="T48" fmla="*/ 145 w 653"/>
              <a:gd name="T49" fmla="*/ 1 h 400"/>
              <a:gd name="T50" fmla="*/ 118 w 653"/>
              <a:gd name="T51" fmla="*/ 1 h 400"/>
              <a:gd name="T52" fmla="*/ 109 w 653"/>
              <a:gd name="T53" fmla="*/ 6 h 400"/>
              <a:gd name="T54" fmla="*/ 101 w 653"/>
              <a:gd name="T55" fmla="*/ 13 h 400"/>
              <a:gd name="T56" fmla="*/ 94 w 653"/>
              <a:gd name="T57" fmla="*/ 23 h 400"/>
              <a:gd name="T58" fmla="*/ 89 w 653"/>
              <a:gd name="T59" fmla="*/ 35 h 400"/>
              <a:gd name="T60" fmla="*/ 83 w 653"/>
              <a:gd name="T61" fmla="*/ 47 h 400"/>
              <a:gd name="T62" fmla="*/ 78 w 653"/>
              <a:gd name="T63" fmla="*/ 58 h 400"/>
              <a:gd name="T64" fmla="*/ 73 w 653"/>
              <a:gd name="T65" fmla="*/ 68 h 400"/>
              <a:gd name="T66" fmla="*/ 68 w 653"/>
              <a:gd name="T67" fmla="*/ 77 h 400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653"/>
              <a:gd name="T103" fmla="*/ 0 h 400"/>
              <a:gd name="T104" fmla="*/ 653 w 653"/>
              <a:gd name="T105" fmla="*/ 400 h 400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653" h="400">
                <a:moveTo>
                  <a:pt x="0" y="77"/>
                </a:moveTo>
                <a:lnTo>
                  <a:pt x="0" y="399"/>
                </a:lnTo>
                <a:lnTo>
                  <a:pt x="652" y="398"/>
                </a:lnTo>
                <a:lnTo>
                  <a:pt x="652" y="77"/>
                </a:lnTo>
                <a:lnTo>
                  <a:pt x="635" y="77"/>
                </a:lnTo>
                <a:lnTo>
                  <a:pt x="618" y="77"/>
                </a:lnTo>
                <a:lnTo>
                  <a:pt x="601" y="77"/>
                </a:lnTo>
                <a:lnTo>
                  <a:pt x="585" y="77"/>
                </a:lnTo>
                <a:lnTo>
                  <a:pt x="567" y="77"/>
                </a:lnTo>
                <a:lnTo>
                  <a:pt x="551" y="77"/>
                </a:lnTo>
                <a:lnTo>
                  <a:pt x="533" y="77"/>
                </a:lnTo>
                <a:lnTo>
                  <a:pt x="517" y="77"/>
                </a:lnTo>
                <a:lnTo>
                  <a:pt x="500" y="77"/>
                </a:lnTo>
                <a:lnTo>
                  <a:pt x="484" y="77"/>
                </a:lnTo>
                <a:lnTo>
                  <a:pt x="466" y="77"/>
                </a:lnTo>
                <a:lnTo>
                  <a:pt x="450" y="77"/>
                </a:lnTo>
                <a:lnTo>
                  <a:pt x="432" y="77"/>
                </a:lnTo>
                <a:lnTo>
                  <a:pt x="416" y="77"/>
                </a:lnTo>
                <a:lnTo>
                  <a:pt x="399" y="77"/>
                </a:lnTo>
                <a:lnTo>
                  <a:pt x="383" y="77"/>
                </a:lnTo>
                <a:lnTo>
                  <a:pt x="379" y="73"/>
                </a:lnTo>
                <a:lnTo>
                  <a:pt x="376" y="68"/>
                </a:lnTo>
                <a:lnTo>
                  <a:pt x="374" y="63"/>
                </a:lnTo>
                <a:lnTo>
                  <a:pt x="371" y="58"/>
                </a:lnTo>
                <a:lnTo>
                  <a:pt x="369" y="53"/>
                </a:lnTo>
                <a:lnTo>
                  <a:pt x="367" y="47"/>
                </a:lnTo>
                <a:lnTo>
                  <a:pt x="365" y="41"/>
                </a:lnTo>
                <a:lnTo>
                  <a:pt x="363" y="35"/>
                </a:lnTo>
                <a:lnTo>
                  <a:pt x="360" y="29"/>
                </a:lnTo>
                <a:lnTo>
                  <a:pt x="359" y="23"/>
                </a:lnTo>
                <a:lnTo>
                  <a:pt x="356" y="18"/>
                </a:lnTo>
                <a:lnTo>
                  <a:pt x="353" y="13"/>
                </a:lnTo>
                <a:lnTo>
                  <a:pt x="350" y="9"/>
                </a:lnTo>
                <a:lnTo>
                  <a:pt x="347" y="5"/>
                </a:lnTo>
                <a:lnTo>
                  <a:pt x="343" y="2"/>
                </a:lnTo>
                <a:lnTo>
                  <a:pt x="339" y="0"/>
                </a:lnTo>
                <a:lnTo>
                  <a:pt x="326" y="0"/>
                </a:lnTo>
                <a:lnTo>
                  <a:pt x="312" y="0"/>
                </a:lnTo>
                <a:lnTo>
                  <a:pt x="299" y="0"/>
                </a:lnTo>
                <a:lnTo>
                  <a:pt x="285" y="0"/>
                </a:lnTo>
                <a:lnTo>
                  <a:pt x="271" y="0"/>
                </a:lnTo>
                <a:lnTo>
                  <a:pt x="257" y="0"/>
                </a:lnTo>
                <a:lnTo>
                  <a:pt x="243" y="0"/>
                </a:lnTo>
                <a:lnTo>
                  <a:pt x="228" y="0"/>
                </a:lnTo>
                <a:lnTo>
                  <a:pt x="214" y="1"/>
                </a:lnTo>
                <a:lnTo>
                  <a:pt x="200" y="1"/>
                </a:lnTo>
                <a:lnTo>
                  <a:pt x="186" y="1"/>
                </a:lnTo>
                <a:lnTo>
                  <a:pt x="171" y="1"/>
                </a:lnTo>
                <a:lnTo>
                  <a:pt x="158" y="1"/>
                </a:lnTo>
                <a:lnTo>
                  <a:pt x="145" y="1"/>
                </a:lnTo>
                <a:lnTo>
                  <a:pt x="131" y="1"/>
                </a:lnTo>
                <a:lnTo>
                  <a:pt x="118" y="1"/>
                </a:lnTo>
                <a:lnTo>
                  <a:pt x="114" y="3"/>
                </a:lnTo>
                <a:lnTo>
                  <a:pt x="109" y="6"/>
                </a:lnTo>
                <a:lnTo>
                  <a:pt x="105" y="9"/>
                </a:lnTo>
                <a:lnTo>
                  <a:pt x="101" y="13"/>
                </a:lnTo>
                <a:lnTo>
                  <a:pt x="97" y="18"/>
                </a:lnTo>
                <a:lnTo>
                  <a:pt x="94" y="23"/>
                </a:lnTo>
                <a:lnTo>
                  <a:pt x="91" y="29"/>
                </a:lnTo>
                <a:lnTo>
                  <a:pt x="89" y="35"/>
                </a:lnTo>
                <a:lnTo>
                  <a:pt x="86" y="41"/>
                </a:lnTo>
                <a:lnTo>
                  <a:pt x="83" y="47"/>
                </a:lnTo>
                <a:lnTo>
                  <a:pt x="81" y="53"/>
                </a:lnTo>
                <a:lnTo>
                  <a:pt x="78" y="58"/>
                </a:lnTo>
                <a:lnTo>
                  <a:pt x="76" y="63"/>
                </a:lnTo>
                <a:lnTo>
                  <a:pt x="73" y="68"/>
                </a:lnTo>
                <a:lnTo>
                  <a:pt x="71" y="73"/>
                </a:lnTo>
                <a:lnTo>
                  <a:pt x="68" y="77"/>
                </a:lnTo>
                <a:lnTo>
                  <a:pt x="0" y="77"/>
                </a:lnTo>
              </a:path>
            </a:pathLst>
          </a:custGeom>
          <a:solidFill>
            <a:srgbClr val="FFFFFF"/>
          </a:solidFill>
          <a:ln w="12700" cap="rnd">
            <a:solidFill>
              <a:schemeClr val="tx1"/>
            </a:solidFill>
            <a:round/>
            <a:headEnd/>
            <a:tailEnd/>
          </a:ln>
        </p:spPr>
        <p:txBody>
          <a:bodyPr lIns="0" tIns="91440" rIns="0" bIns="0" anchor="ctr"/>
          <a:lstStyle/>
          <a:p>
            <a:pPr algn="ctr"/>
            <a:r>
              <a:rPr lang="en-US" sz="1400" dirty="0" smtClean="0">
                <a:latin typeface="+mj-lt"/>
              </a:rPr>
              <a:t>Meals</a:t>
            </a:r>
            <a:endParaRPr lang="en-US" sz="1400" dirty="0">
              <a:latin typeface="+mj-lt"/>
            </a:endParaRPr>
          </a:p>
        </p:txBody>
      </p:sp>
      <p:sp>
        <p:nvSpPr>
          <p:cNvPr id="268" name="Line 75"/>
          <p:cNvSpPr>
            <a:spLocks noChangeShapeType="1"/>
          </p:cNvSpPr>
          <p:nvPr/>
        </p:nvSpPr>
        <p:spPr bwMode="auto">
          <a:xfrm flipV="1">
            <a:off x="3196336" y="2177693"/>
            <a:ext cx="593725" cy="576263"/>
          </a:xfrm>
          <a:prstGeom prst="line">
            <a:avLst/>
          </a:prstGeom>
          <a:noFill/>
          <a:ln w="12700">
            <a:solidFill>
              <a:srgbClr val="6287C6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69" name="Line 76"/>
          <p:cNvSpPr>
            <a:spLocks noChangeShapeType="1"/>
          </p:cNvSpPr>
          <p:nvPr/>
        </p:nvSpPr>
        <p:spPr bwMode="auto">
          <a:xfrm flipV="1">
            <a:off x="2510536" y="1320443"/>
            <a:ext cx="1222375" cy="1684338"/>
          </a:xfrm>
          <a:prstGeom prst="line">
            <a:avLst/>
          </a:prstGeom>
          <a:noFill/>
          <a:ln w="12700">
            <a:solidFill>
              <a:srgbClr val="6287C6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70" name="Line 77"/>
          <p:cNvSpPr>
            <a:spLocks noChangeShapeType="1"/>
          </p:cNvSpPr>
          <p:nvPr/>
        </p:nvSpPr>
        <p:spPr bwMode="auto">
          <a:xfrm flipV="1">
            <a:off x="3464624" y="2903181"/>
            <a:ext cx="381000" cy="217487"/>
          </a:xfrm>
          <a:prstGeom prst="line">
            <a:avLst/>
          </a:prstGeom>
          <a:noFill/>
          <a:ln w="12700">
            <a:solidFill>
              <a:srgbClr val="6287C6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71" name="Line 78"/>
          <p:cNvSpPr>
            <a:spLocks noChangeShapeType="1"/>
          </p:cNvSpPr>
          <p:nvPr/>
        </p:nvSpPr>
        <p:spPr bwMode="auto">
          <a:xfrm flipV="1">
            <a:off x="2239074" y="3652481"/>
            <a:ext cx="1471612" cy="22225"/>
          </a:xfrm>
          <a:prstGeom prst="line">
            <a:avLst/>
          </a:prstGeom>
          <a:noFill/>
          <a:ln w="12700">
            <a:solidFill>
              <a:srgbClr val="6287C6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72" name="Line 79"/>
          <p:cNvSpPr>
            <a:spLocks noChangeShapeType="1"/>
          </p:cNvSpPr>
          <p:nvPr/>
        </p:nvSpPr>
        <p:spPr bwMode="auto">
          <a:xfrm>
            <a:off x="2696274" y="4293831"/>
            <a:ext cx="1076325" cy="595312"/>
          </a:xfrm>
          <a:prstGeom prst="line">
            <a:avLst/>
          </a:prstGeom>
          <a:noFill/>
          <a:ln w="12700">
            <a:solidFill>
              <a:srgbClr val="6287C6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73" name="Line 80"/>
          <p:cNvSpPr>
            <a:spLocks noChangeShapeType="1"/>
          </p:cNvSpPr>
          <p:nvPr/>
        </p:nvSpPr>
        <p:spPr bwMode="auto">
          <a:xfrm>
            <a:off x="2159699" y="3990618"/>
            <a:ext cx="1612900" cy="236538"/>
          </a:xfrm>
          <a:prstGeom prst="line">
            <a:avLst/>
          </a:prstGeom>
          <a:noFill/>
          <a:ln w="12700">
            <a:solidFill>
              <a:srgbClr val="6287C6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74" name="Line 81"/>
          <p:cNvSpPr>
            <a:spLocks noChangeShapeType="1"/>
          </p:cNvSpPr>
          <p:nvPr/>
        </p:nvSpPr>
        <p:spPr bwMode="auto">
          <a:xfrm>
            <a:off x="2447036" y="4463693"/>
            <a:ext cx="1265238" cy="1214438"/>
          </a:xfrm>
          <a:prstGeom prst="line">
            <a:avLst/>
          </a:prstGeom>
          <a:noFill/>
          <a:ln w="12700">
            <a:solidFill>
              <a:srgbClr val="6287C6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75" name="Line 82"/>
          <p:cNvSpPr>
            <a:spLocks noChangeShapeType="1"/>
          </p:cNvSpPr>
          <p:nvPr/>
        </p:nvSpPr>
        <p:spPr bwMode="auto">
          <a:xfrm>
            <a:off x="5021961" y="1325206"/>
            <a:ext cx="22383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76" name="Line 83"/>
          <p:cNvSpPr>
            <a:spLocks noChangeShapeType="1"/>
          </p:cNvSpPr>
          <p:nvPr/>
        </p:nvSpPr>
        <p:spPr bwMode="auto">
          <a:xfrm>
            <a:off x="5253736" y="1333143"/>
            <a:ext cx="0" cy="14763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77" name="Line 84"/>
          <p:cNvSpPr>
            <a:spLocks noChangeShapeType="1"/>
          </p:cNvSpPr>
          <p:nvPr/>
        </p:nvSpPr>
        <p:spPr bwMode="auto">
          <a:xfrm>
            <a:off x="5029899" y="2826981"/>
            <a:ext cx="22383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78" name="Line 85"/>
          <p:cNvSpPr>
            <a:spLocks noChangeShapeType="1"/>
          </p:cNvSpPr>
          <p:nvPr/>
        </p:nvSpPr>
        <p:spPr bwMode="auto">
          <a:xfrm>
            <a:off x="5104511" y="3561993"/>
            <a:ext cx="20478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79" name="Line 86"/>
          <p:cNvSpPr>
            <a:spLocks noChangeShapeType="1"/>
          </p:cNvSpPr>
          <p:nvPr/>
        </p:nvSpPr>
        <p:spPr bwMode="auto">
          <a:xfrm>
            <a:off x="5325174" y="3569931"/>
            <a:ext cx="0" cy="8731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80" name="Line 87"/>
          <p:cNvSpPr>
            <a:spLocks noChangeShapeType="1"/>
          </p:cNvSpPr>
          <p:nvPr/>
        </p:nvSpPr>
        <p:spPr bwMode="auto">
          <a:xfrm>
            <a:off x="5107686" y="4458931"/>
            <a:ext cx="20478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81" name="Line 88"/>
          <p:cNvSpPr>
            <a:spLocks noChangeShapeType="1"/>
          </p:cNvSpPr>
          <p:nvPr/>
        </p:nvSpPr>
        <p:spPr bwMode="auto">
          <a:xfrm>
            <a:off x="5106099" y="5051068"/>
            <a:ext cx="2047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82" name="Line 89"/>
          <p:cNvSpPr>
            <a:spLocks noChangeShapeType="1"/>
          </p:cNvSpPr>
          <p:nvPr/>
        </p:nvSpPr>
        <p:spPr bwMode="auto">
          <a:xfrm>
            <a:off x="5325174" y="5059006"/>
            <a:ext cx="0" cy="8731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83" name="Line 90"/>
          <p:cNvSpPr>
            <a:spLocks noChangeShapeType="1"/>
          </p:cNvSpPr>
          <p:nvPr/>
        </p:nvSpPr>
        <p:spPr bwMode="auto">
          <a:xfrm>
            <a:off x="5109274" y="5952768"/>
            <a:ext cx="2047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84" name="Rectangle 91"/>
          <p:cNvSpPr>
            <a:spLocks noChangeArrowheads="1"/>
          </p:cNvSpPr>
          <p:nvPr/>
        </p:nvSpPr>
        <p:spPr bwMode="auto">
          <a:xfrm>
            <a:off x="5452174" y="1882418"/>
            <a:ext cx="941387" cy="490538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none" lIns="90488" tIns="44450" rIns="90488" bIns="44450" anchor="ctr"/>
          <a:lstStyle/>
          <a:p>
            <a:pPr algn="ctr"/>
            <a:r>
              <a:rPr lang="en-US" sz="1400" dirty="0">
                <a:latin typeface="+mj-lt"/>
              </a:rPr>
              <a:t>Travel</a:t>
            </a:r>
          </a:p>
          <a:p>
            <a:pPr algn="ctr"/>
            <a:r>
              <a:rPr lang="en-US" sz="1400" dirty="0">
                <a:latin typeface="+mj-lt"/>
              </a:rPr>
              <a:t>Expense</a:t>
            </a:r>
          </a:p>
        </p:txBody>
      </p:sp>
      <p:sp>
        <p:nvSpPr>
          <p:cNvPr id="285" name="Rectangle 92"/>
          <p:cNvSpPr>
            <a:spLocks noChangeArrowheads="1"/>
          </p:cNvSpPr>
          <p:nvPr/>
        </p:nvSpPr>
        <p:spPr bwMode="auto">
          <a:xfrm>
            <a:off x="5452174" y="3920768"/>
            <a:ext cx="941387" cy="211138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none" lIns="90488" tIns="44450" rIns="90488" bIns="44450" anchor="ctr"/>
          <a:lstStyle/>
          <a:p>
            <a:pPr algn="ctr"/>
            <a:r>
              <a:rPr lang="en-US" sz="1400" dirty="0">
                <a:latin typeface="+mj-lt"/>
              </a:rPr>
              <a:t>Items</a:t>
            </a:r>
          </a:p>
        </p:txBody>
      </p:sp>
      <p:sp>
        <p:nvSpPr>
          <p:cNvPr id="286" name="Rectangle 93"/>
          <p:cNvSpPr>
            <a:spLocks noChangeArrowheads="1"/>
          </p:cNvSpPr>
          <p:nvPr/>
        </p:nvSpPr>
        <p:spPr bwMode="auto">
          <a:xfrm>
            <a:off x="5452174" y="5447943"/>
            <a:ext cx="941387" cy="211138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none" lIns="90488" tIns="44450" rIns="90488" bIns="44450" anchor="ctr"/>
          <a:lstStyle/>
          <a:p>
            <a:pPr algn="ctr"/>
            <a:r>
              <a:rPr lang="en-US" sz="1400">
                <a:latin typeface="+mj-lt"/>
              </a:rPr>
              <a:t>Labor</a:t>
            </a:r>
          </a:p>
        </p:txBody>
      </p:sp>
      <p:sp>
        <p:nvSpPr>
          <p:cNvPr id="287" name="Freeform 95"/>
          <p:cNvSpPr>
            <a:spLocks/>
          </p:cNvSpPr>
          <p:nvPr/>
        </p:nvSpPr>
        <p:spPr bwMode="auto">
          <a:xfrm>
            <a:off x="3848799" y="3977918"/>
            <a:ext cx="1036637" cy="633413"/>
          </a:xfrm>
          <a:custGeom>
            <a:avLst/>
            <a:gdLst>
              <a:gd name="T0" fmla="*/ 0 w 653"/>
              <a:gd name="T1" fmla="*/ 398 h 399"/>
              <a:gd name="T2" fmla="*/ 652 w 653"/>
              <a:gd name="T3" fmla="*/ 76 h 399"/>
              <a:gd name="T4" fmla="*/ 618 w 653"/>
              <a:gd name="T5" fmla="*/ 76 h 399"/>
              <a:gd name="T6" fmla="*/ 585 w 653"/>
              <a:gd name="T7" fmla="*/ 76 h 399"/>
              <a:gd name="T8" fmla="*/ 551 w 653"/>
              <a:gd name="T9" fmla="*/ 76 h 399"/>
              <a:gd name="T10" fmla="*/ 517 w 653"/>
              <a:gd name="T11" fmla="*/ 76 h 399"/>
              <a:gd name="T12" fmla="*/ 484 w 653"/>
              <a:gd name="T13" fmla="*/ 76 h 399"/>
              <a:gd name="T14" fmla="*/ 450 w 653"/>
              <a:gd name="T15" fmla="*/ 76 h 399"/>
              <a:gd name="T16" fmla="*/ 416 w 653"/>
              <a:gd name="T17" fmla="*/ 76 h 399"/>
              <a:gd name="T18" fmla="*/ 383 w 653"/>
              <a:gd name="T19" fmla="*/ 76 h 399"/>
              <a:gd name="T20" fmla="*/ 376 w 653"/>
              <a:gd name="T21" fmla="*/ 68 h 399"/>
              <a:gd name="T22" fmla="*/ 371 w 653"/>
              <a:gd name="T23" fmla="*/ 58 h 399"/>
              <a:gd name="T24" fmla="*/ 367 w 653"/>
              <a:gd name="T25" fmla="*/ 47 h 399"/>
              <a:gd name="T26" fmla="*/ 363 w 653"/>
              <a:gd name="T27" fmla="*/ 34 h 399"/>
              <a:gd name="T28" fmla="*/ 359 w 653"/>
              <a:gd name="T29" fmla="*/ 23 h 399"/>
              <a:gd name="T30" fmla="*/ 353 w 653"/>
              <a:gd name="T31" fmla="*/ 13 h 399"/>
              <a:gd name="T32" fmla="*/ 347 w 653"/>
              <a:gd name="T33" fmla="*/ 5 h 399"/>
              <a:gd name="T34" fmla="*/ 339 w 653"/>
              <a:gd name="T35" fmla="*/ 0 h 399"/>
              <a:gd name="T36" fmla="*/ 312 w 653"/>
              <a:gd name="T37" fmla="*/ 0 h 399"/>
              <a:gd name="T38" fmla="*/ 285 w 653"/>
              <a:gd name="T39" fmla="*/ 0 h 399"/>
              <a:gd name="T40" fmla="*/ 257 w 653"/>
              <a:gd name="T41" fmla="*/ 0 h 399"/>
              <a:gd name="T42" fmla="*/ 228 w 653"/>
              <a:gd name="T43" fmla="*/ 0 h 399"/>
              <a:gd name="T44" fmla="*/ 200 w 653"/>
              <a:gd name="T45" fmla="*/ 1 h 399"/>
              <a:gd name="T46" fmla="*/ 171 w 653"/>
              <a:gd name="T47" fmla="*/ 1 h 399"/>
              <a:gd name="T48" fmla="*/ 145 w 653"/>
              <a:gd name="T49" fmla="*/ 1 h 399"/>
              <a:gd name="T50" fmla="*/ 118 w 653"/>
              <a:gd name="T51" fmla="*/ 1 h 399"/>
              <a:gd name="T52" fmla="*/ 109 w 653"/>
              <a:gd name="T53" fmla="*/ 6 h 399"/>
              <a:gd name="T54" fmla="*/ 101 w 653"/>
              <a:gd name="T55" fmla="*/ 13 h 399"/>
              <a:gd name="T56" fmla="*/ 94 w 653"/>
              <a:gd name="T57" fmla="*/ 23 h 399"/>
              <a:gd name="T58" fmla="*/ 89 w 653"/>
              <a:gd name="T59" fmla="*/ 34 h 399"/>
              <a:gd name="T60" fmla="*/ 83 w 653"/>
              <a:gd name="T61" fmla="*/ 47 h 399"/>
              <a:gd name="T62" fmla="*/ 78 w 653"/>
              <a:gd name="T63" fmla="*/ 58 h 399"/>
              <a:gd name="T64" fmla="*/ 73 w 653"/>
              <a:gd name="T65" fmla="*/ 68 h 399"/>
              <a:gd name="T66" fmla="*/ 68 w 653"/>
              <a:gd name="T67" fmla="*/ 77 h 399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653"/>
              <a:gd name="T103" fmla="*/ 0 h 399"/>
              <a:gd name="T104" fmla="*/ 653 w 653"/>
              <a:gd name="T105" fmla="*/ 399 h 399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653" h="399">
                <a:moveTo>
                  <a:pt x="0" y="77"/>
                </a:moveTo>
                <a:lnTo>
                  <a:pt x="0" y="398"/>
                </a:lnTo>
                <a:lnTo>
                  <a:pt x="652" y="397"/>
                </a:lnTo>
                <a:lnTo>
                  <a:pt x="652" y="76"/>
                </a:lnTo>
                <a:lnTo>
                  <a:pt x="635" y="76"/>
                </a:lnTo>
                <a:lnTo>
                  <a:pt x="618" y="76"/>
                </a:lnTo>
                <a:lnTo>
                  <a:pt x="601" y="76"/>
                </a:lnTo>
                <a:lnTo>
                  <a:pt x="585" y="76"/>
                </a:lnTo>
                <a:lnTo>
                  <a:pt x="567" y="76"/>
                </a:lnTo>
                <a:lnTo>
                  <a:pt x="551" y="76"/>
                </a:lnTo>
                <a:lnTo>
                  <a:pt x="533" y="76"/>
                </a:lnTo>
                <a:lnTo>
                  <a:pt x="517" y="76"/>
                </a:lnTo>
                <a:lnTo>
                  <a:pt x="500" y="76"/>
                </a:lnTo>
                <a:lnTo>
                  <a:pt x="484" y="76"/>
                </a:lnTo>
                <a:lnTo>
                  <a:pt x="466" y="76"/>
                </a:lnTo>
                <a:lnTo>
                  <a:pt x="450" y="76"/>
                </a:lnTo>
                <a:lnTo>
                  <a:pt x="432" y="76"/>
                </a:lnTo>
                <a:lnTo>
                  <a:pt x="416" y="76"/>
                </a:lnTo>
                <a:lnTo>
                  <a:pt x="399" y="76"/>
                </a:lnTo>
                <a:lnTo>
                  <a:pt x="383" y="76"/>
                </a:lnTo>
                <a:lnTo>
                  <a:pt x="379" y="73"/>
                </a:lnTo>
                <a:lnTo>
                  <a:pt x="376" y="68"/>
                </a:lnTo>
                <a:lnTo>
                  <a:pt x="374" y="63"/>
                </a:lnTo>
                <a:lnTo>
                  <a:pt x="371" y="58"/>
                </a:lnTo>
                <a:lnTo>
                  <a:pt x="369" y="53"/>
                </a:lnTo>
                <a:lnTo>
                  <a:pt x="367" y="47"/>
                </a:lnTo>
                <a:lnTo>
                  <a:pt x="365" y="41"/>
                </a:lnTo>
                <a:lnTo>
                  <a:pt x="363" y="34"/>
                </a:lnTo>
                <a:lnTo>
                  <a:pt x="360" y="29"/>
                </a:lnTo>
                <a:lnTo>
                  <a:pt x="359" y="23"/>
                </a:lnTo>
                <a:lnTo>
                  <a:pt x="356" y="18"/>
                </a:lnTo>
                <a:lnTo>
                  <a:pt x="353" y="13"/>
                </a:lnTo>
                <a:lnTo>
                  <a:pt x="350" y="9"/>
                </a:lnTo>
                <a:lnTo>
                  <a:pt x="347" y="5"/>
                </a:lnTo>
                <a:lnTo>
                  <a:pt x="343" y="2"/>
                </a:lnTo>
                <a:lnTo>
                  <a:pt x="339" y="0"/>
                </a:lnTo>
                <a:lnTo>
                  <a:pt x="326" y="0"/>
                </a:lnTo>
                <a:lnTo>
                  <a:pt x="312" y="0"/>
                </a:lnTo>
                <a:lnTo>
                  <a:pt x="299" y="0"/>
                </a:lnTo>
                <a:lnTo>
                  <a:pt x="285" y="0"/>
                </a:lnTo>
                <a:lnTo>
                  <a:pt x="271" y="0"/>
                </a:lnTo>
                <a:lnTo>
                  <a:pt x="257" y="0"/>
                </a:lnTo>
                <a:lnTo>
                  <a:pt x="243" y="0"/>
                </a:lnTo>
                <a:lnTo>
                  <a:pt x="228" y="0"/>
                </a:lnTo>
                <a:lnTo>
                  <a:pt x="214" y="1"/>
                </a:lnTo>
                <a:lnTo>
                  <a:pt x="200" y="1"/>
                </a:lnTo>
                <a:lnTo>
                  <a:pt x="186" y="1"/>
                </a:lnTo>
                <a:lnTo>
                  <a:pt x="171" y="1"/>
                </a:lnTo>
                <a:lnTo>
                  <a:pt x="158" y="1"/>
                </a:lnTo>
                <a:lnTo>
                  <a:pt x="145" y="1"/>
                </a:lnTo>
                <a:lnTo>
                  <a:pt x="131" y="1"/>
                </a:lnTo>
                <a:lnTo>
                  <a:pt x="118" y="1"/>
                </a:lnTo>
                <a:lnTo>
                  <a:pt x="114" y="3"/>
                </a:lnTo>
                <a:lnTo>
                  <a:pt x="109" y="6"/>
                </a:lnTo>
                <a:lnTo>
                  <a:pt x="105" y="9"/>
                </a:lnTo>
                <a:lnTo>
                  <a:pt x="101" y="13"/>
                </a:lnTo>
                <a:lnTo>
                  <a:pt x="97" y="18"/>
                </a:lnTo>
                <a:lnTo>
                  <a:pt x="94" y="23"/>
                </a:lnTo>
                <a:lnTo>
                  <a:pt x="91" y="29"/>
                </a:lnTo>
                <a:lnTo>
                  <a:pt x="89" y="34"/>
                </a:lnTo>
                <a:lnTo>
                  <a:pt x="86" y="41"/>
                </a:lnTo>
                <a:lnTo>
                  <a:pt x="83" y="47"/>
                </a:lnTo>
                <a:lnTo>
                  <a:pt x="81" y="53"/>
                </a:lnTo>
                <a:lnTo>
                  <a:pt x="78" y="58"/>
                </a:lnTo>
                <a:lnTo>
                  <a:pt x="76" y="63"/>
                </a:lnTo>
                <a:lnTo>
                  <a:pt x="73" y="68"/>
                </a:lnTo>
                <a:lnTo>
                  <a:pt x="71" y="73"/>
                </a:lnTo>
                <a:lnTo>
                  <a:pt x="68" y="77"/>
                </a:lnTo>
                <a:lnTo>
                  <a:pt x="0" y="77"/>
                </a:lnTo>
              </a:path>
            </a:pathLst>
          </a:custGeom>
          <a:solidFill>
            <a:srgbClr val="FFFFFF"/>
          </a:solidFill>
          <a:ln w="12700" cap="rnd">
            <a:solidFill>
              <a:schemeClr val="tx1"/>
            </a:solidFill>
            <a:round/>
            <a:headEnd/>
            <a:tailEnd/>
          </a:ln>
        </p:spPr>
        <p:txBody>
          <a:bodyPr lIns="0" tIns="91440" rIns="0" bIns="0" anchor="ctr"/>
          <a:lstStyle/>
          <a:p>
            <a:pPr algn="ctr"/>
            <a:r>
              <a:rPr lang="en-US" sz="1400" dirty="0" smtClean="0">
                <a:latin typeface="+mj-lt"/>
              </a:rPr>
              <a:t>Consumed</a:t>
            </a:r>
          </a:p>
          <a:p>
            <a:pPr algn="ctr"/>
            <a:r>
              <a:rPr lang="en-US" sz="1400" dirty="0" smtClean="0">
                <a:latin typeface="+mj-lt"/>
              </a:rPr>
              <a:t>Items</a:t>
            </a:r>
            <a:endParaRPr lang="en-US" sz="1400" dirty="0">
              <a:latin typeface="+mj-lt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Service Coverage Example</a:t>
            </a:r>
          </a:p>
        </p:txBody>
      </p:sp>
      <p:sp>
        <p:nvSpPr>
          <p:cNvPr id="33795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SSM-W&amp;C-180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371475" y="2565400"/>
            <a:ext cx="8386763" cy="26098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>
              <a:spcBef>
                <a:spcPct val="30000"/>
              </a:spcBef>
              <a:defRPr/>
            </a:pPr>
            <a:r>
              <a:rPr lang="en-US" sz="1800" u="sng" dirty="0">
                <a:latin typeface="+mj-lt"/>
              </a:rPr>
              <a:t>Type of Work</a:t>
            </a:r>
            <a:r>
              <a:rPr lang="en-US" sz="1800" dirty="0">
                <a:latin typeface="+mj-lt"/>
              </a:rPr>
              <a:t>	</a:t>
            </a:r>
            <a:r>
              <a:rPr lang="en-US" sz="1800" u="sng" dirty="0">
                <a:latin typeface="+mj-lt"/>
              </a:rPr>
              <a:t>Type of Service</a:t>
            </a:r>
            <a:r>
              <a:rPr lang="en-US" sz="1800" dirty="0">
                <a:latin typeface="+mj-lt"/>
              </a:rPr>
              <a:t>	  </a:t>
            </a:r>
            <a:r>
              <a:rPr lang="en-US" sz="1800" u="sng" dirty="0">
                <a:latin typeface="+mj-lt"/>
              </a:rPr>
              <a:t>Percentage Covered</a:t>
            </a:r>
            <a:r>
              <a:rPr lang="en-US" sz="1800" dirty="0">
                <a:latin typeface="+mj-lt"/>
              </a:rPr>
              <a:t>	</a:t>
            </a:r>
            <a:r>
              <a:rPr lang="en-US" sz="1800" u="sng" dirty="0">
                <a:latin typeface="+mj-lt"/>
              </a:rPr>
              <a:t>Coverage Limit</a:t>
            </a:r>
            <a:endParaRPr lang="en-US" sz="1800" dirty="0">
              <a:latin typeface="+mj-lt"/>
            </a:endParaRPr>
          </a:p>
          <a:p>
            <a:pPr>
              <a:spcBef>
                <a:spcPct val="70000"/>
              </a:spcBef>
              <a:defRPr/>
            </a:pPr>
            <a:r>
              <a:rPr lang="en-US" sz="1800" dirty="0">
                <a:latin typeface="+mj-lt"/>
              </a:rPr>
              <a:t>Repair		Reg.—Labor		100%</a:t>
            </a:r>
            <a:br>
              <a:rPr lang="en-US" sz="1800" dirty="0">
                <a:latin typeface="+mj-lt"/>
              </a:rPr>
            </a:br>
            <a:r>
              <a:rPr lang="en-US" sz="1800" dirty="0">
                <a:latin typeface="+mj-lt"/>
              </a:rPr>
              <a:t>Repair		OT—Labor		    0%</a:t>
            </a:r>
          </a:p>
          <a:p>
            <a:pPr>
              <a:spcBef>
                <a:spcPct val="70000"/>
              </a:spcBef>
              <a:defRPr/>
            </a:pPr>
            <a:r>
              <a:rPr lang="en-US" sz="1800" dirty="0">
                <a:latin typeface="+mj-lt"/>
              </a:rPr>
              <a:t>Repair		R—Parts		100%		Up to $15,000</a:t>
            </a:r>
            <a:br>
              <a:rPr lang="en-US" sz="1800" dirty="0">
                <a:latin typeface="+mj-lt"/>
              </a:rPr>
            </a:br>
            <a:r>
              <a:rPr lang="en-US" sz="1800" dirty="0">
                <a:latin typeface="+mj-lt"/>
              </a:rPr>
              <a:t>Repair		C—Parts		100%</a:t>
            </a:r>
          </a:p>
          <a:p>
            <a:pPr>
              <a:spcBef>
                <a:spcPct val="70000"/>
              </a:spcBef>
              <a:defRPr/>
            </a:pPr>
            <a:r>
              <a:rPr lang="en-US" sz="1800" dirty="0">
                <a:latin typeface="+mj-lt"/>
              </a:rPr>
              <a:t>Repair		Airfare			100%		Up to $1,000</a:t>
            </a:r>
            <a:br>
              <a:rPr lang="en-US" sz="1800" dirty="0">
                <a:latin typeface="+mj-lt"/>
              </a:rPr>
            </a:br>
            <a:r>
              <a:rPr lang="en-US" sz="1800" dirty="0">
                <a:latin typeface="+mj-lt"/>
              </a:rPr>
              <a:t>Repair		Motels/Meals		    0%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Automates calculation of service call charges</a:t>
            </a:r>
          </a:p>
          <a:p>
            <a:r>
              <a:rPr lang="en-US" sz="2400" dirty="0" smtClean="0"/>
              <a:t>Coverage terms can be defined at two levels:</a:t>
            </a:r>
          </a:p>
          <a:p>
            <a:pPr lvl="1"/>
            <a:r>
              <a:rPr lang="en-US" sz="2000" dirty="0" smtClean="0"/>
              <a:t>High level—groupings such as parts, labor, travel, expenses, etc.</a:t>
            </a:r>
          </a:p>
          <a:p>
            <a:pPr lvl="1"/>
            <a:r>
              <a:rPr lang="en-US" sz="2000" dirty="0" smtClean="0"/>
              <a:t>Detail level—the combination of the type of work being performed and the type of service. For example, PM overtime labor is not covered and emergency overtime labor is covered</a:t>
            </a:r>
          </a:p>
          <a:p>
            <a:r>
              <a:rPr lang="en-US" sz="2400" dirty="0" smtClean="0"/>
              <a:t>Supports fixed price billing</a:t>
            </a:r>
          </a:p>
          <a:p>
            <a:r>
              <a:rPr lang="en-US" sz="2400" dirty="0" smtClean="0"/>
              <a:t>Limits of coverage can be defined in two ways</a:t>
            </a:r>
          </a:p>
          <a:p>
            <a:pPr lvl="1"/>
            <a:r>
              <a:rPr lang="en-US" sz="2000" dirty="0" smtClean="0"/>
              <a:t>As a limit on the particular service. For example, parts covered up to $1,000 and PM labor covered up to $2,000</a:t>
            </a:r>
          </a:p>
          <a:p>
            <a:pPr lvl="1"/>
            <a:r>
              <a:rPr lang="en-US" sz="2000" dirty="0" smtClean="0"/>
              <a:t>As a limit on the combination of service. For example, parts and labor covered up to $1,000 each with a combined total limit of $</a:t>
            </a:r>
            <a:r>
              <a:rPr lang="en-US" sz="2000" dirty="0" smtClean="0"/>
              <a:t>1,500</a:t>
            </a:r>
            <a:endParaRPr lang="en-US" sz="2000" dirty="0" smtClean="0"/>
          </a:p>
        </p:txBody>
      </p:sp>
      <p:sp>
        <p:nvSpPr>
          <p:cNvPr id="348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Service Coverage</a:t>
            </a:r>
          </a:p>
        </p:txBody>
      </p:sp>
      <p:sp>
        <p:nvSpPr>
          <p:cNvPr id="3482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SSM-W&amp;C-190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SSM-W&amp;C-020</a:t>
            </a:r>
          </a:p>
        </p:txBody>
      </p:sp>
      <p:grpSp>
        <p:nvGrpSpPr>
          <p:cNvPr id="35" name="Group 34"/>
          <p:cNvGrpSpPr/>
          <p:nvPr/>
        </p:nvGrpSpPr>
        <p:grpSpPr>
          <a:xfrm>
            <a:off x="911216" y="771525"/>
            <a:ext cx="7315200" cy="1554480"/>
            <a:chOff x="1000126" y="771525"/>
            <a:chExt cx="7315200" cy="1554480"/>
          </a:xfrm>
        </p:grpSpPr>
        <p:sp>
          <p:nvSpPr>
            <p:cNvPr id="22" name="Rectangle 5"/>
            <p:cNvSpPr>
              <a:spLocks noChangeArrowheads="1"/>
            </p:cNvSpPr>
            <p:nvPr/>
          </p:nvSpPr>
          <p:spPr bwMode="auto">
            <a:xfrm>
              <a:off x="1000126" y="771525"/>
              <a:ext cx="7315200" cy="155448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accent1"/>
              </a:solidFill>
              <a:miter lim="800000"/>
              <a:headEnd/>
              <a:tailEnd/>
            </a:ln>
            <a:effectLst>
              <a:outerShdw dist="38100" dir="2700000" algn="tl" rotWithShape="0">
                <a:prstClr val="black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3" name="Rectangle 6"/>
            <p:cNvSpPr>
              <a:spLocks noChangeArrowheads="1"/>
            </p:cNvSpPr>
            <p:nvPr/>
          </p:nvSpPr>
          <p:spPr bwMode="auto">
            <a:xfrm>
              <a:off x="1014413" y="791337"/>
              <a:ext cx="7286625" cy="41014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algn="ctr">
                <a:defRPr/>
              </a:pPr>
              <a:r>
                <a:rPr lang="en-US" sz="2000" dirty="0">
                  <a:solidFill>
                    <a:schemeClr val="accent1">
                      <a:lumMod val="75000"/>
                    </a:schemeClr>
                  </a:solidFill>
                  <a:latin typeface="+mn-lt"/>
                </a:rPr>
                <a:t>Service Characteristics and Coverage Amounts</a:t>
              </a:r>
            </a:p>
          </p:txBody>
        </p:sp>
        <p:sp>
          <p:nvSpPr>
            <p:cNvPr id="24" name="Rectangle 7"/>
            <p:cNvSpPr>
              <a:spLocks noChangeArrowheads="1"/>
            </p:cNvSpPr>
            <p:nvPr/>
          </p:nvSpPr>
          <p:spPr bwMode="auto">
            <a:xfrm>
              <a:off x="1366838" y="1280160"/>
              <a:ext cx="6588125" cy="9144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accent1"/>
              </a:solidFill>
              <a:miter lim="800000"/>
              <a:headEnd/>
              <a:tailEnd/>
            </a:ln>
            <a:effectLst>
              <a:outerShdw dist="38100" dir="2700000" algn="tl" rotWithShape="0">
                <a:prstClr val="black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5" name="Rectangle 8"/>
            <p:cNvSpPr>
              <a:spLocks noChangeArrowheads="1"/>
            </p:cNvSpPr>
            <p:nvPr/>
          </p:nvSpPr>
          <p:spPr bwMode="auto">
            <a:xfrm>
              <a:off x="1430338" y="1371600"/>
              <a:ext cx="912110" cy="305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ctr">
                <a:defRPr/>
              </a:pPr>
              <a:r>
                <a:rPr lang="en-US" sz="1400" dirty="0">
                  <a:solidFill>
                    <a:schemeClr val="accent1">
                      <a:lumMod val="75000"/>
                    </a:schemeClr>
                  </a:solidFill>
                  <a:latin typeface="+mn-lt"/>
                </a:rPr>
                <a:t>Duration</a:t>
              </a:r>
            </a:p>
          </p:txBody>
        </p:sp>
        <p:sp>
          <p:nvSpPr>
            <p:cNvPr id="26" name="Rectangle 9"/>
            <p:cNvSpPr>
              <a:spLocks noChangeArrowheads="1"/>
            </p:cNvSpPr>
            <p:nvPr/>
          </p:nvSpPr>
          <p:spPr bwMode="auto">
            <a:xfrm>
              <a:off x="2368551" y="1371600"/>
              <a:ext cx="1211263" cy="52065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algn="ctr">
                <a:defRPr/>
              </a:pPr>
              <a:r>
                <a:rPr lang="en-US" sz="1400" dirty="0">
                  <a:solidFill>
                    <a:schemeClr val="accent1">
                      <a:lumMod val="75000"/>
                    </a:schemeClr>
                  </a:solidFill>
                  <a:latin typeface="+mn-lt"/>
                </a:rPr>
                <a:t>Response Times</a:t>
              </a:r>
            </a:p>
          </p:txBody>
        </p:sp>
        <p:sp>
          <p:nvSpPr>
            <p:cNvPr id="27" name="Rectangle 10"/>
            <p:cNvSpPr>
              <a:spLocks noChangeArrowheads="1"/>
            </p:cNvSpPr>
            <p:nvPr/>
          </p:nvSpPr>
          <p:spPr bwMode="auto">
            <a:xfrm>
              <a:off x="3573463" y="1371600"/>
              <a:ext cx="1160463" cy="305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algn="ctr">
                <a:defRPr/>
              </a:pPr>
              <a:r>
                <a:rPr lang="en-US" sz="1400" dirty="0">
                  <a:solidFill>
                    <a:schemeClr val="accent1">
                      <a:lumMod val="75000"/>
                    </a:schemeClr>
                  </a:solidFill>
                  <a:latin typeface="+mn-lt"/>
                </a:rPr>
                <a:t>Price Lists</a:t>
              </a:r>
            </a:p>
          </p:txBody>
        </p:sp>
        <p:sp>
          <p:nvSpPr>
            <p:cNvPr id="28" name="Rectangle 11"/>
            <p:cNvSpPr>
              <a:spLocks noChangeArrowheads="1"/>
            </p:cNvSpPr>
            <p:nvPr/>
          </p:nvSpPr>
          <p:spPr bwMode="auto">
            <a:xfrm>
              <a:off x="4837113" y="1371600"/>
              <a:ext cx="1146175" cy="73152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algn="ctr">
                <a:defRPr/>
              </a:pPr>
              <a:r>
                <a:rPr lang="en-US" sz="1400" dirty="0">
                  <a:solidFill>
                    <a:schemeClr val="accent1">
                      <a:lumMod val="75000"/>
                    </a:schemeClr>
                  </a:solidFill>
                  <a:latin typeface="+mn-lt"/>
                </a:rPr>
                <a:t>Service Coverage Hours</a:t>
              </a:r>
            </a:p>
          </p:txBody>
        </p:sp>
        <p:sp>
          <p:nvSpPr>
            <p:cNvPr id="29" name="Rectangle 12"/>
            <p:cNvSpPr>
              <a:spLocks noChangeArrowheads="1"/>
            </p:cNvSpPr>
            <p:nvPr/>
          </p:nvSpPr>
          <p:spPr bwMode="auto">
            <a:xfrm>
              <a:off x="5957888" y="1371600"/>
              <a:ext cx="1984375" cy="73152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algn="ctr">
                <a:defRPr/>
              </a:pPr>
              <a:r>
                <a:rPr lang="en-US" sz="1400" dirty="0">
                  <a:solidFill>
                    <a:schemeClr val="accent1">
                      <a:lumMod val="75000"/>
                    </a:schemeClr>
                  </a:solidFill>
                  <a:latin typeface="+mn-lt"/>
                </a:rPr>
                <a:t>Limits and Coverage %s for Service Categories</a:t>
              </a:r>
            </a:p>
          </p:txBody>
        </p:sp>
        <p:sp>
          <p:nvSpPr>
            <p:cNvPr id="30" name="Line 13"/>
            <p:cNvSpPr>
              <a:spLocks noChangeShapeType="1"/>
            </p:cNvSpPr>
            <p:nvPr/>
          </p:nvSpPr>
          <p:spPr bwMode="auto">
            <a:xfrm>
              <a:off x="5988051" y="1280160"/>
              <a:ext cx="0" cy="939353"/>
            </a:xfrm>
            <a:prstGeom prst="line">
              <a:avLst/>
            </a:prstGeom>
            <a:noFill/>
            <a:ln w="12700">
              <a:solidFill>
                <a:schemeClr val="accent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1" name="Line 14"/>
            <p:cNvSpPr>
              <a:spLocks noChangeShapeType="1"/>
            </p:cNvSpPr>
            <p:nvPr/>
          </p:nvSpPr>
          <p:spPr bwMode="auto">
            <a:xfrm>
              <a:off x="2420938" y="1280160"/>
              <a:ext cx="0" cy="954238"/>
            </a:xfrm>
            <a:prstGeom prst="line">
              <a:avLst/>
            </a:prstGeom>
            <a:noFill/>
            <a:ln w="12700">
              <a:solidFill>
                <a:schemeClr val="accent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2" name="Line 15"/>
            <p:cNvSpPr>
              <a:spLocks noChangeShapeType="1"/>
            </p:cNvSpPr>
            <p:nvPr/>
          </p:nvSpPr>
          <p:spPr bwMode="auto">
            <a:xfrm>
              <a:off x="3592513" y="1280160"/>
              <a:ext cx="0" cy="954238"/>
            </a:xfrm>
            <a:prstGeom prst="line">
              <a:avLst/>
            </a:prstGeom>
            <a:noFill/>
            <a:ln w="12700">
              <a:solidFill>
                <a:schemeClr val="accent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3" name="Line 16"/>
            <p:cNvSpPr>
              <a:spLocks noChangeShapeType="1"/>
            </p:cNvSpPr>
            <p:nvPr/>
          </p:nvSpPr>
          <p:spPr bwMode="auto">
            <a:xfrm>
              <a:off x="4806951" y="1280160"/>
              <a:ext cx="0" cy="954238"/>
            </a:xfrm>
            <a:prstGeom prst="line">
              <a:avLst/>
            </a:prstGeom>
            <a:noFill/>
            <a:ln w="12700">
              <a:solidFill>
                <a:schemeClr val="accent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n-lt"/>
              </a:endParaRP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225087" y="4666449"/>
            <a:ext cx="8686800" cy="1097280"/>
            <a:chOff x="225087" y="4580385"/>
            <a:chExt cx="8686800" cy="1097280"/>
          </a:xfrm>
        </p:grpSpPr>
        <p:sp>
          <p:nvSpPr>
            <p:cNvPr id="14" name="Rectangle 18"/>
            <p:cNvSpPr>
              <a:spLocks noChangeArrowheads="1"/>
            </p:cNvSpPr>
            <p:nvPr/>
          </p:nvSpPr>
          <p:spPr bwMode="auto">
            <a:xfrm>
              <a:off x="225087" y="4580385"/>
              <a:ext cx="8686800" cy="109728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006600"/>
              </a:solidFill>
              <a:miter lim="800000"/>
              <a:headEnd/>
              <a:tailEnd/>
            </a:ln>
            <a:effectLst>
              <a:outerShdw dist="38100" dir="2700000" algn="tl" rotWithShape="0">
                <a:prstClr val="black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5" name="Rectangle 19"/>
            <p:cNvSpPr>
              <a:spLocks noChangeArrowheads="1"/>
            </p:cNvSpPr>
            <p:nvPr/>
          </p:nvSpPr>
          <p:spPr bwMode="auto">
            <a:xfrm>
              <a:off x="297742" y="5018418"/>
              <a:ext cx="1403350" cy="5207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006600"/>
              </a:solidFill>
              <a:miter lim="800000"/>
              <a:headEnd/>
              <a:tailEnd/>
            </a:ln>
            <a:effectLst>
              <a:outerShdw dist="38100" dir="2700000" algn="tl" rotWithShape="0">
                <a:prstClr val="black"/>
              </a:outerShdw>
            </a:effectLst>
          </p:spPr>
          <p:txBody>
            <a:bodyPr lIns="90488" tIns="44450" rIns="90488" bIns="44450">
              <a:spAutoFit/>
            </a:bodyPr>
            <a:lstStyle/>
            <a:p>
              <a:pPr algn="ctr">
                <a:defRPr/>
              </a:pPr>
              <a:r>
                <a:rPr lang="en-US" sz="1400" dirty="0">
                  <a:solidFill>
                    <a:srgbClr val="006600"/>
                  </a:solidFill>
                  <a:latin typeface="+mn-lt"/>
                </a:rPr>
                <a:t>Call Maintenance</a:t>
              </a:r>
            </a:p>
          </p:txBody>
        </p:sp>
        <p:sp>
          <p:nvSpPr>
            <p:cNvPr id="16" name="Rectangle 20"/>
            <p:cNvSpPr>
              <a:spLocks noChangeArrowheads="1"/>
            </p:cNvSpPr>
            <p:nvPr/>
          </p:nvSpPr>
          <p:spPr bwMode="auto">
            <a:xfrm>
              <a:off x="3378556" y="5018418"/>
              <a:ext cx="1497012" cy="5207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006600"/>
              </a:solidFill>
              <a:miter lim="800000"/>
              <a:headEnd/>
              <a:tailEnd/>
            </a:ln>
            <a:effectLst>
              <a:outerShdw dist="38100" dir="2700000" algn="tl" rotWithShape="0">
                <a:prstClr val="black"/>
              </a:outerShdw>
            </a:effectLst>
          </p:spPr>
          <p:txBody>
            <a:bodyPr lIns="90488" tIns="44450" rIns="90488" bIns="44450">
              <a:spAutoFit/>
            </a:bodyPr>
            <a:lstStyle/>
            <a:p>
              <a:pPr algn="ctr">
                <a:defRPr/>
              </a:pPr>
              <a:r>
                <a:rPr lang="en-US" sz="1400" dirty="0">
                  <a:solidFill>
                    <a:srgbClr val="006600"/>
                  </a:solidFill>
                  <a:latin typeface="+mn-lt"/>
                </a:rPr>
                <a:t>Call Quote Maintenance</a:t>
              </a:r>
            </a:p>
          </p:txBody>
        </p:sp>
        <p:sp>
          <p:nvSpPr>
            <p:cNvPr id="17" name="Rectangle 21"/>
            <p:cNvSpPr>
              <a:spLocks noChangeArrowheads="1"/>
            </p:cNvSpPr>
            <p:nvPr/>
          </p:nvSpPr>
          <p:spPr bwMode="auto">
            <a:xfrm>
              <a:off x="1810106" y="5018418"/>
              <a:ext cx="1436687" cy="5207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006600"/>
              </a:solidFill>
              <a:miter lim="800000"/>
              <a:headEnd/>
              <a:tailEnd/>
            </a:ln>
            <a:effectLst>
              <a:outerShdw dist="38100" dir="2700000" algn="tl" rotWithShape="0">
                <a:prstClr val="black"/>
              </a:outerShdw>
            </a:effectLst>
          </p:spPr>
          <p:txBody>
            <a:bodyPr lIns="90488" tIns="44450" rIns="90488" bIns="44450">
              <a:spAutoFit/>
            </a:bodyPr>
            <a:lstStyle/>
            <a:p>
              <a:pPr algn="ctr">
                <a:defRPr/>
              </a:pPr>
              <a:r>
                <a:rPr lang="en-US" sz="1400" dirty="0">
                  <a:solidFill>
                    <a:srgbClr val="006600"/>
                  </a:solidFill>
                  <a:latin typeface="+mn-lt"/>
                </a:rPr>
                <a:t>RMA Maintenance</a:t>
              </a:r>
            </a:p>
          </p:txBody>
        </p:sp>
        <p:sp>
          <p:nvSpPr>
            <p:cNvPr id="18" name="Rectangle 22"/>
            <p:cNvSpPr>
              <a:spLocks noChangeArrowheads="1"/>
            </p:cNvSpPr>
            <p:nvPr/>
          </p:nvSpPr>
          <p:spPr bwMode="auto">
            <a:xfrm>
              <a:off x="6524457" y="5018418"/>
              <a:ext cx="2324100" cy="5207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006600"/>
              </a:solidFill>
              <a:miter lim="800000"/>
              <a:headEnd/>
              <a:tailEnd/>
            </a:ln>
            <a:effectLst>
              <a:outerShdw dist="38100" dir="2700000" algn="tl" rotWithShape="0">
                <a:prstClr val="black"/>
              </a:outerShdw>
            </a:effectLst>
          </p:spPr>
          <p:txBody>
            <a:bodyPr wrap="none" lIns="90488" tIns="44450" rIns="90488" bIns="44450">
              <a:spAutoFit/>
            </a:bodyPr>
            <a:lstStyle/>
            <a:p>
              <a:pPr algn="ctr">
                <a:defRPr/>
              </a:pPr>
              <a:r>
                <a:rPr lang="en-US" sz="1400" dirty="0">
                  <a:solidFill>
                    <a:srgbClr val="006600"/>
                  </a:solidFill>
                  <a:latin typeface="+mn-lt"/>
                </a:rPr>
                <a:t>Service Quote/Contract</a:t>
              </a:r>
            </a:p>
            <a:p>
              <a:pPr algn="ctr">
                <a:defRPr/>
              </a:pPr>
              <a:r>
                <a:rPr lang="en-US" sz="1400" dirty="0">
                  <a:solidFill>
                    <a:srgbClr val="006600"/>
                  </a:solidFill>
                  <a:latin typeface="+mn-lt"/>
                </a:rPr>
                <a:t>Maintenance</a:t>
              </a:r>
            </a:p>
          </p:txBody>
        </p:sp>
        <p:sp>
          <p:nvSpPr>
            <p:cNvPr id="19" name="Rectangle 23"/>
            <p:cNvSpPr>
              <a:spLocks noChangeArrowheads="1"/>
            </p:cNvSpPr>
            <p:nvPr/>
          </p:nvSpPr>
          <p:spPr bwMode="auto">
            <a:xfrm>
              <a:off x="2418673" y="4601747"/>
              <a:ext cx="4302461" cy="39754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>
                <a:defRPr/>
              </a:pPr>
              <a:r>
                <a:rPr lang="en-US" sz="2000" dirty="0">
                  <a:solidFill>
                    <a:srgbClr val="006600"/>
                  </a:solidFill>
                  <a:latin typeface="+mn-lt"/>
                </a:rPr>
                <a:t>Service/Support Functional Areas</a:t>
              </a:r>
            </a:p>
          </p:txBody>
        </p:sp>
        <p:sp>
          <p:nvSpPr>
            <p:cNvPr id="20" name="Rectangle 24"/>
            <p:cNvSpPr>
              <a:spLocks noChangeArrowheads="1"/>
            </p:cNvSpPr>
            <p:nvPr/>
          </p:nvSpPr>
          <p:spPr bwMode="auto">
            <a:xfrm>
              <a:off x="5031143" y="5018418"/>
              <a:ext cx="1387475" cy="5207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006600"/>
              </a:solidFill>
              <a:miter lim="800000"/>
              <a:headEnd/>
              <a:tailEnd/>
            </a:ln>
            <a:effectLst>
              <a:outerShdw dist="38100" dir="2700000" algn="tl" rotWithShape="0">
                <a:prstClr val="black"/>
              </a:outerShdw>
            </a:effectLst>
          </p:spPr>
          <p:txBody>
            <a:bodyPr lIns="90488" tIns="44450" rIns="90488" bIns="44450">
              <a:spAutoFit/>
            </a:bodyPr>
            <a:lstStyle/>
            <a:p>
              <a:pPr algn="ctr">
                <a:defRPr/>
              </a:pPr>
              <a:r>
                <a:rPr lang="en-US" sz="1400" dirty="0">
                  <a:solidFill>
                    <a:srgbClr val="006600"/>
                  </a:solidFill>
                  <a:latin typeface="+mn-lt"/>
                </a:rPr>
                <a:t>Call Activity Recording</a:t>
              </a: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3198813" y="2769525"/>
            <a:ext cx="2743200" cy="1463040"/>
            <a:chOff x="3049588" y="3038475"/>
            <a:chExt cx="2743200" cy="1463040"/>
          </a:xfrm>
        </p:grpSpPr>
        <p:sp>
          <p:nvSpPr>
            <p:cNvPr id="8" name="Rectangle 27"/>
            <p:cNvSpPr>
              <a:spLocks noChangeArrowheads="1"/>
            </p:cNvSpPr>
            <p:nvPr/>
          </p:nvSpPr>
          <p:spPr bwMode="auto">
            <a:xfrm>
              <a:off x="3049588" y="3038475"/>
              <a:ext cx="2743200" cy="146304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accent1"/>
              </a:solidFill>
              <a:miter lim="800000"/>
              <a:headEnd/>
              <a:tailEnd/>
            </a:ln>
            <a:effectLst>
              <a:outerShdw dist="38100" dir="2700000" algn="tl" rotWithShape="0">
                <a:prstClr val="black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9" name="Rectangle 28"/>
            <p:cNvSpPr>
              <a:spLocks noChangeArrowheads="1"/>
            </p:cNvSpPr>
            <p:nvPr/>
          </p:nvSpPr>
          <p:spPr bwMode="auto">
            <a:xfrm>
              <a:off x="3168651" y="3048384"/>
              <a:ext cx="2505075" cy="410180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marL="457200" lvl="4">
                <a:defRPr/>
              </a:pPr>
              <a:r>
                <a:rPr lang="en-US" sz="2000" dirty="0">
                  <a:solidFill>
                    <a:schemeClr val="accent1">
                      <a:lumMod val="75000"/>
                    </a:schemeClr>
                  </a:solidFill>
                  <a:latin typeface="+mn-lt"/>
                </a:rPr>
                <a:t>Service Types</a:t>
              </a:r>
            </a:p>
          </p:txBody>
        </p:sp>
        <p:sp>
          <p:nvSpPr>
            <p:cNvPr id="10" name="Rectangle 29"/>
            <p:cNvSpPr>
              <a:spLocks noChangeArrowheads="1"/>
            </p:cNvSpPr>
            <p:nvPr/>
          </p:nvSpPr>
          <p:spPr bwMode="auto">
            <a:xfrm>
              <a:off x="3387726" y="3445275"/>
              <a:ext cx="2070100" cy="9144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accent1"/>
              </a:solidFill>
              <a:miter lim="800000"/>
              <a:headEnd/>
              <a:tailEnd/>
            </a:ln>
            <a:effectLst>
              <a:outerShdw dist="38100" dir="2700000" algn="tl" rotWithShape="0">
                <a:prstClr val="black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1" name="Line 30"/>
            <p:cNvSpPr>
              <a:spLocks noChangeShapeType="1"/>
            </p:cNvSpPr>
            <p:nvPr/>
          </p:nvSpPr>
          <p:spPr bwMode="auto">
            <a:xfrm>
              <a:off x="4422776" y="3445275"/>
              <a:ext cx="0" cy="914400"/>
            </a:xfrm>
            <a:prstGeom prst="line">
              <a:avLst/>
            </a:prstGeom>
            <a:noFill/>
            <a:ln w="12700">
              <a:solidFill>
                <a:schemeClr val="accent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2" name="Rectangle 31"/>
            <p:cNvSpPr>
              <a:spLocks noChangeArrowheads="1"/>
            </p:cNvSpPr>
            <p:nvPr/>
          </p:nvSpPr>
          <p:spPr bwMode="auto">
            <a:xfrm>
              <a:off x="3433763" y="3458580"/>
              <a:ext cx="963406" cy="52065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ctr">
                <a:defRPr/>
              </a:pPr>
              <a:r>
                <a:rPr lang="en-US" sz="1400" dirty="0">
                  <a:solidFill>
                    <a:schemeClr val="accent1">
                      <a:lumMod val="75000"/>
                    </a:schemeClr>
                  </a:solidFill>
                  <a:latin typeface="+mn-lt"/>
                </a:rPr>
                <a:t>Warranty</a:t>
              </a:r>
            </a:p>
            <a:p>
              <a:pPr algn="ctr">
                <a:defRPr/>
              </a:pPr>
              <a:r>
                <a:rPr lang="en-US" sz="1400" dirty="0">
                  <a:solidFill>
                    <a:schemeClr val="accent1">
                      <a:lumMod val="75000"/>
                    </a:schemeClr>
                  </a:solidFill>
                  <a:latin typeface="+mn-lt"/>
                </a:rPr>
                <a:t>Types</a:t>
              </a:r>
            </a:p>
          </p:txBody>
        </p:sp>
        <p:sp>
          <p:nvSpPr>
            <p:cNvPr id="13" name="Rectangle 32"/>
            <p:cNvSpPr>
              <a:spLocks noChangeArrowheads="1"/>
            </p:cNvSpPr>
            <p:nvPr/>
          </p:nvSpPr>
          <p:spPr bwMode="auto">
            <a:xfrm>
              <a:off x="4510088" y="3458580"/>
              <a:ext cx="945773" cy="52065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ctr">
                <a:defRPr/>
              </a:pPr>
              <a:r>
                <a:rPr lang="en-US" sz="1400" dirty="0">
                  <a:solidFill>
                    <a:schemeClr val="accent1">
                      <a:lumMod val="75000"/>
                    </a:schemeClr>
                  </a:solidFill>
                  <a:latin typeface="+mn-lt"/>
                </a:rPr>
                <a:t>Contract</a:t>
              </a:r>
            </a:p>
            <a:p>
              <a:pPr algn="ctr">
                <a:defRPr/>
              </a:pPr>
              <a:r>
                <a:rPr lang="en-US" sz="1400" dirty="0">
                  <a:solidFill>
                    <a:schemeClr val="accent1">
                      <a:lumMod val="75000"/>
                    </a:schemeClr>
                  </a:solidFill>
                  <a:latin typeface="+mn-lt"/>
                </a:rPr>
                <a:t>Types</a:t>
              </a:r>
            </a:p>
          </p:txBody>
        </p:sp>
      </p:grpSp>
      <p:cxnSp>
        <p:nvCxnSpPr>
          <p:cNvPr id="37" name="Elbow Connector 36"/>
          <p:cNvCxnSpPr>
            <a:stCxn id="22" idx="2"/>
            <a:endCxn id="9" idx="0"/>
          </p:cNvCxnSpPr>
          <p:nvPr/>
        </p:nvCxnSpPr>
        <p:spPr>
          <a:xfrm rot="16200000" flipH="1">
            <a:off x="4342901" y="2551920"/>
            <a:ext cx="453429" cy="1598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Elbow Connector 39"/>
          <p:cNvCxnSpPr>
            <a:stCxn id="8" idx="2"/>
            <a:endCxn id="14" idx="0"/>
          </p:cNvCxnSpPr>
          <p:nvPr/>
        </p:nvCxnSpPr>
        <p:spPr>
          <a:xfrm rot="5400000">
            <a:off x="4352508" y="4448544"/>
            <a:ext cx="433884" cy="1926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1911096" y="4664075"/>
            <a:ext cx="5303520" cy="13366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/>
          <a:lstStyle/>
          <a:p>
            <a:pPr>
              <a:tabLst>
                <a:tab pos="338138" algn="l"/>
              </a:tabLst>
              <a:defRPr/>
            </a:pPr>
            <a:r>
              <a:rPr lang="en-US" sz="1600" dirty="0">
                <a:latin typeface="+mj-lt"/>
              </a:rPr>
              <a:t>Activity is recorded against the call.</a:t>
            </a:r>
          </a:p>
          <a:p>
            <a:pPr>
              <a:tabLst>
                <a:tab pos="338138" algn="l"/>
              </a:tabLst>
              <a:defRPr/>
            </a:pPr>
            <a:r>
              <a:rPr lang="en-US" sz="1600" dirty="0">
                <a:latin typeface="+mj-lt"/>
              </a:rPr>
              <a:t>1.	Service coverage is determined.</a:t>
            </a:r>
          </a:p>
          <a:p>
            <a:pPr>
              <a:tabLst>
                <a:tab pos="338138" algn="l"/>
              </a:tabLst>
              <a:defRPr/>
            </a:pPr>
            <a:r>
              <a:rPr lang="en-US" sz="1600" dirty="0">
                <a:latin typeface="+mj-lt"/>
              </a:rPr>
              <a:t>2.	Costs are directed to specified GL accounts.</a:t>
            </a:r>
          </a:p>
          <a:p>
            <a:pPr>
              <a:tabLst>
                <a:tab pos="338138" algn="l"/>
              </a:tabLst>
              <a:defRPr/>
            </a:pPr>
            <a:r>
              <a:rPr lang="en-US" sz="1600" dirty="0">
                <a:latin typeface="+mj-lt"/>
              </a:rPr>
              <a:t>3.	Revenue is directed to specified GL accounts.</a:t>
            </a:r>
          </a:p>
          <a:p>
            <a:pPr>
              <a:tabLst>
                <a:tab pos="338138" algn="l"/>
              </a:tabLst>
              <a:defRPr/>
            </a:pPr>
            <a:r>
              <a:rPr lang="en-US" sz="1600" dirty="0">
                <a:latin typeface="+mj-lt"/>
              </a:rPr>
              <a:t>4.	A source for statistical analysis is updated.</a:t>
            </a:r>
          </a:p>
        </p:txBody>
      </p:sp>
      <p:sp>
        <p:nvSpPr>
          <p:cNvPr id="3584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Using Codes</a:t>
            </a:r>
          </a:p>
        </p:txBody>
      </p:sp>
      <p:sp>
        <p:nvSpPr>
          <p:cNvPr id="3584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SSM-W&amp;C-200</a:t>
            </a: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457200" y="1148779"/>
            <a:ext cx="3743325" cy="25590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/>
          <a:lstStyle/>
          <a:p>
            <a:pPr>
              <a:defRPr/>
            </a:pPr>
            <a:r>
              <a:rPr lang="en-US" sz="1600" dirty="0">
                <a:latin typeface="+mj-lt"/>
              </a:rPr>
              <a:t>	Set Up Codes</a:t>
            </a:r>
          </a:p>
          <a:p>
            <a:pPr>
              <a:defRPr/>
            </a:pPr>
            <a:r>
              <a:rPr lang="en-US" sz="1600" dirty="0">
                <a:latin typeface="+mj-lt"/>
              </a:rPr>
              <a:t>Work Code Maintenance</a:t>
            </a:r>
          </a:p>
          <a:p>
            <a:pPr>
              <a:defRPr/>
            </a:pPr>
            <a:r>
              <a:rPr lang="en-US" sz="1600" dirty="0">
                <a:latin typeface="+mj-lt"/>
              </a:rPr>
              <a:t>Invoice Sort Maintenance</a:t>
            </a:r>
          </a:p>
          <a:p>
            <a:pPr>
              <a:defRPr/>
            </a:pPr>
            <a:r>
              <a:rPr lang="en-US" sz="1600" dirty="0">
                <a:latin typeface="+mj-lt"/>
              </a:rPr>
              <a:t>Service Category Maintenance</a:t>
            </a:r>
          </a:p>
          <a:p>
            <a:pPr>
              <a:defRPr/>
            </a:pPr>
            <a:r>
              <a:rPr lang="en-US" sz="1600" dirty="0">
                <a:latin typeface="+mj-lt"/>
              </a:rPr>
              <a:t>Charge Code Maintenance</a:t>
            </a:r>
          </a:p>
          <a:p>
            <a:pPr>
              <a:defRPr/>
            </a:pPr>
            <a:r>
              <a:rPr lang="en-US" sz="1600" dirty="0">
                <a:latin typeface="+mj-lt"/>
              </a:rPr>
              <a:t>Default Charge Code Maintenance</a:t>
            </a:r>
          </a:p>
          <a:p>
            <a:pPr>
              <a:defRPr/>
            </a:pPr>
            <a:r>
              <a:rPr lang="en-US" sz="1600" dirty="0">
                <a:latin typeface="+mj-lt"/>
              </a:rPr>
              <a:t>Product Lines</a:t>
            </a:r>
          </a:p>
          <a:p>
            <a:pPr>
              <a:defRPr/>
            </a:pPr>
            <a:r>
              <a:rPr lang="en-US" sz="1600" dirty="0">
                <a:latin typeface="+mj-lt"/>
              </a:rPr>
              <a:t>Charge Product Line Maintenance</a:t>
            </a:r>
          </a:p>
          <a:p>
            <a:pPr>
              <a:defRPr/>
            </a:pPr>
            <a:r>
              <a:rPr lang="en-US" sz="1600" dirty="0">
                <a:latin typeface="+mj-lt"/>
              </a:rPr>
              <a:t>Revenue Product Line Maintenance</a:t>
            </a:r>
          </a:p>
        </p:txBody>
      </p:sp>
      <p:sp>
        <p:nvSpPr>
          <p:cNvPr id="8" name="Line 6"/>
          <p:cNvSpPr>
            <a:spLocks noChangeShapeType="1"/>
          </p:cNvSpPr>
          <p:nvPr/>
        </p:nvSpPr>
        <p:spPr bwMode="auto">
          <a:xfrm>
            <a:off x="6254750" y="3124200"/>
            <a:ext cx="444500" cy="0"/>
          </a:xfrm>
          <a:prstGeom prst="line">
            <a:avLst/>
          </a:prstGeom>
          <a:noFill/>
          <a:ln w="28575">
            <a:solidFill>
              <a:srgbClr val="6287C6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1800" b="0">
              <a:latin typeface="+mj-lt"/>
            </a:endParaRP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1911096" y="4006850"/>
            <a:ext cx="5303520" cy="36676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>
            <a:noAutofit/>
          </a:bodyPr>
          <a:lstStyle/>
          <a:p>
            <a:pPr>
              <a:defRPr/>
            </a:pPr>
            <a:r>
              <a:rPr lang="en-US" sz="1600" dirty="0">
                <a:latin typeface="+mj-lt"/>
              </a:rPr>
              <a:t>Call is opened—correct service type is determined.</a:t>
            </a: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6680200" y="2819591"/>
            <a:ext cx="1771650" cy="56038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19050" tIns="46038" rIns="19050" bIns="46038"/>
          <a:lstStyle/>
          <a:p>
            <a:pPr algn="ctr">
              <a:lnSpc>
                <a:spcPct val="85000"/>
              </a:lnSpc>
              <a:defRPr/>
            </a:pPr>
            <a:r>
              <a:rPr lang="en-US" sz="1600">
                <a:latin typeface="+mj-lt"/>
              </a:rPr>
              <a:t>Assign to service contract.</a:t>
            </a:r>
          </a:p>
        </p:txBody>
      </p:sp>
      <p:sp>
        <p:nvSpPr>
          <p:cNvPr id="13" name="Rectangle 11"/>
          <p:cNvSpPr>
            <a:spLocks noChangeArrowheads="1"/>
          </p:cNvSpPr>
          <p:nvPr/>
        </p:nvSpPr>
        <p:spPr bwMode="auto">
          <a:xfrm>
            <a:off x="6680200" y="1905191"/>
            <a:ext cx="1771650" cy="81121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algn="ctr">
              <a:lnSpc>
                <a:spcPct val="85000"/>
              </a:lnSpc>
              <a:defRPr/>
            </a:pPr>
            <a:r>
              <a:rPr lang="en-US" sz="1600">
                <a:latin typeface="+mj-lt"/>
              </a:rPr>
              <a:t>Assign to an installed base item.</a:t>
            </a:r>
          </a:p>
        </p:txBody>
      </p:sp>
      <p:sp>
        <p:nvSpPr>
          <p:cNvPr id="16" name="Rectangle 14"/>
          <p:cNvSpPr>
            <a:spLocks noChangeArrowheads="1"/>
          </p:cNvSpPr>
          <p:nvPr/>
        </p:nvSpPr>
        <p:spPr bwMode="auto">
          <a:xfrm>
            <a:off x="4529138" y="1143000"/>
            <a:ext cx="1843087" cy="2139696"/>
          </a:xfrm>
          <a:prstGeom prst="rect">
            <a:avLst/>
          </a:prstGeom>
          <a:solidFill>
            <a:srgbClr val="FFC000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46038" tIns="46038" rIns="46038" bIns="46038"/>
          <a:lstStyle/>
          <a:p>
            <a:pPr algn="ctr">
              <a:defRPr/>
            </a:pPr>
            <a:r>
              <a:rPr lang="en-US" sz="1600" dirty="0">
                <a:latin typeface="+mj-lt"/>
              </a:rPr>
              <a:t>Use the codes to create service types:</a:t>
            </a:r>
          </a:p>
          <a:p>
            <a:pPr algn="ctr">
              <a:defRPr/>
            </a:pPr>
            <a:endParaRPr lang="en-US" sz="1600" dirty="0">
              <a:latin typeface="+mj-lt"/>
            </a:endParaRPr>
          </a:p>
          <a:p>
            <a:pPr algn="ctr">
              <a:spcBef>
                <a:spcPct val="20000"/>
              </a:spcBef>
              <a:defRPr/>
            </a:pPr>
            <a:r>
              <a:rPr lang="en-US" sz="1600" dirty="0">
                <a:latin typeface="+mj-lt"/>
              </a:rPr>
              <a:t>Warranties</a:t>
            </a:r>
          </a:p>
          <a:p>
            <a:pPr algn="ctr">
              <a:spcBef>
                <a:spcPct val="20000"/>
              </a:spcBef>
              <a:defRPr/>
            </a:pPr>
            <a:r>
              <a:rPr lang="en-US" sz="1600" dirty="0">
                <a:latin typeface="+mj-lt"/>
              </a:rPr>
              <a:t>and</a:t>
            </a:r>
          </a:p>
          <a:p>
            <a:pPr algn="ctr">
              <a:spcBef>
                <a:spcPct val="20000"/>
              </a:spcBef>
              <a:defRPr/>
            </a:pPr>
            <a:r>
              <a:rPr lang="en-US" sz="1600" dirty="0">
                <a:latin typeface="+mj-lt"/>
              </a:rPr>
              <a:t>Contract Types</a:t>
            </a:r>
          </a:p>
        </p:txBody>
      </p:sp>
      <p:cxnSp>
        <p:nvCxnSpPr>
          <p:cNvPr id="35851" name="Elbow Connector 17"/>
          <p:cNvCxnSpPr>
            <a:cxnSpLocks noChangeShapeType="1"/>
            <a:stCxn id="5" idx="3"/>
            <a:endCxn id="16" idx="1"/>
          </p:cNvCxnSpPr>
          <p:nvPr/>
        </p:nvCxnSpPr>
        <p:spPr bwMode="auto">
          <a:xfrm flipV="1">
            <a:off x="4200525" y="2212848"/>
            <a:ext cx="328613" cy="215456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35852" name="Elbow Connector 19"/>
          <p:cNvCxnSpPr>
            <a:cxnSpLocks noChangeShapeType="1"/>
            <a:stCxn id="16" idx="3"/>
            <a:endCxn id="13" idx="1"/>
          </p:cNvCxnSpPr>
          <p:nvPr/>
        </p:nvCxnSpPr>
        <p:spPr bwMode="auto">
          <a:xfrm>
            <a:off x="6372225" y="2212848"/>
            <a:ext cx="307975" cy="97949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35853" name="Shape 21"/>
          <p:cNvCxnSpPr>
            <a:cxnSpLocks noChangeShapeType="1"/>
            <a:stCxn id="13" idx="3"/>
            <a:endCxn id="9" idx="0"/>
          </p:cNvCxnSpPr>
          <p:nvPr/>
        </p:nvCxnSpPr>
        <p:spPr bwMode="auto">
          <a:xfrm flipH="1">
            <a:off x="4562856" y="2310797"/>
            <a:ext cx="3888994" cy="1696053"/>
          </a:xfrm>
          <a:prstGeom prst="bentConnector4">
            <a:avLst>
              <a:gd name="adj1" fmla="val -5878"/>
              <a:gd name="adj2" fmla="val 81426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35854" name="Shape 23"/>
          <p:cNvCxnSpPr>
            <a:cxnSpLocks noChangeShapeType="1"/>
            <a:stCxn id="12" idx="3"/>
            <a:endCxn id="9" idx="0"/>
          </p:cNvCxnSpPr>
          <p:nvPr/>
        </p:nvCxnSpPr>
        <p:spPr bwMode="auto">
          <a:xfrm flipH="1">
            <a:off x="4562856" y="3099785"/>
            <a:ext cx="3888994" cy="907065"/>
          </a:xfrm>
          <a:prstGeom prst="bentConnector4">
            <a:avLst>
              <a:gd name="adj1" fmla="val -5878"/>
              <a:gd name="adj2" fmla="val 65445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35855" name="Straight Arrow Connector 26"/>
          <p:cNvCxnSpPr>
            <a:cxnSpLocks noChangeShapeType="1"/>
            <a:stCxn id="9" idx="2"/>
            <a:endCxn id="10" idx="0"/>
          </p:cNvCxnSpPr>
          <p:nvPr/>
        </p:nvCxnSpPr>
        <p:spPr bwMode="auto">
          <a:xfrm rot="5400000">
            <a:off x="4417627" y="4518846"/>
            <a:ext cx="290458" cy="1588"/>
          </a:xfrm>
          <a:prstGeom prst="straightConnector1">
            <a:avLst/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Warranty Maintenance</a:t>
            </a:r>
          </a:p>
        </p:txBody>
      </p:sp>
      <p:sp>
        <p:nvSpPr>
          <p:cNvPr id="3686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SSM-W&amp;C-210</a:t>
            </a:r>
          </a:p>
        </p:txBody>
      </p:sp>
      <p:pic>
        <p:nvPicPr>
          <p:cNvPr id="36868" name="Picture 3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5" y="995363"/>
            <a:ext cx="7037388" cy="503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9" name="Picture 4" descr="Region Capture.png"/>
          <p:cNvPicPr>
            <a:picLocks noChangeAspect="1"/>
          </p:cNvPicPr>
          <p:nvPr/>
        </p:nvPicPr>
        <p:blipFill>
          <a:blip r:embed="rId3"/>
          <a:srcRect r="16422" b="16814"/>
          <a:stretch>
            <a:fillRect/>
          </a:stretch>
        </p:blipFill>
        <p:spPr bwMode="auto">
          <a:xfrm>
            <a:off x="3014663" y="1919288"/>
            <a:ext cx="5881687" cy="418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</p:pic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5353050" y="1339850"/>
            <a:ext cx="1181100" cy="520655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j-lt"/>
              </a:rPr>
              <a:t>Invoice </a:t>
            </a:r>
            <a:r>
              <a:rPr lang="en-US" sz="1400" dirty="0" smtClean="0">
                <a:latin typeface="+mj-lt"/>
              </a:rPr>
              <a:t>sort entered</a:t>
            </a:r>
            <a:endParaRPr lang="en-US" sz="1400" dirty="0">
              <a:latin typeface="+mj-lt"/>
            </a:endParaRPr>
          </a:p>
        </p:txBody>
      </p:sp>
      <p:sp>
        <p:nvSpPr>
          <p:cNvPr id="36871" name="Rectangle 7"/>
          <p:cNvSpPr>
            <a:spLocks noChangeArrowheads="1"/>
          </p:cNvSpPr>
          <p:nvPr/>
        </p:nvSpPr>
        <p:spPr bwMode="auto">
          <a:xfrm>
            <a:off x="2305050" y="3324225"/>
            <a:ext cx="304800" cy="2476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36872" name="Shape 9"/>
          <p:cNvCxnSpPr>
            <a:cxnSpLocks noChangeShapeType="1"/>
            <a:stCxn id="6" idx="1"/>
            <a:endCxn id="36871" idx="0"/>
          </p:cNvCxnSpPr>
          <p:nvPr/>
        </p:nvCxnSpPr>
        <p:spPr bwMode="auto">
          <a:xfrm rot="10800000" flipV="1">
            <a:off x="2457450" y="1600177"/>
            <a:ext cx="2895600" cy="1724047"/>
          </a:xfrm>
          <a:prstGeom prst="bentConnector2">
            <a:avLst/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657225" y="4857750"/>
            <a:ext cx="1952625" cy="527050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j-lt"/>
              </a:rPr>
              <a:t>Service Category cannot be specified</a:t>
            </a:r>
          </a:p>
        </p:txBody>
      </p:sp>
      <p:sp>
        <p:nvSpPr>
          <p:cNvPr id="36874" name="Rectangle 11"/>
          <p:cNvSpPr>
            <a:spLocks noChangeArrowheads="1"/>
          </p:cNvSpPr>
          <p:nvPr/>
        </p:nvSpPr>
        <p:spPr bwMode="auto">
          <a:xfrm>
            <a:off x="219075" y="3962400"/>
            <a:ext cx="495300" cy="1714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36875" name="Shape 15"/>
          <p:cNvCxnSpPr>
            <a:cxnSpLocks noChangeShapeType="1"/>
            <a:stCxn id="11" idx="1"/>
            <a:endCxn id="36874" idx="2"/>
          </p:cNvCxnSpPr>
          <p:nvPr/>
        </p:nvCxnSpPr>
        <p:spPr bwMode="auto">
          <a:xfrm rot="10800000">
            <a:off x="466725" y="4133851"/>
            <a:ext cx="190500" cy="987425"/>
          </a:xfrm>
          <a:prstGeom prst="bentConnector2">
            <a:avLst/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sp>
        <p:nvSpPr>
          <p:cNvPr id="17" name="Rectangle 14"/>
          <p:cNvSpPr>
            <a:spLocks noChangeArrowheads="1"/>
          </p:cNvSpPr>
          <p:nvPr/>
        </p:nvSpPr>
        <p:spPr bwMode="auto">
          <a:xfrm>
            <a:off x="4067175" y="5572125"/>
            <a:ext cx="2143125" cy="527050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j-lt"/>
              </a:rPr>
              <a:t>Service Category must be specified</a:t>
            </a:r>
          </a:p>
        </p:txBody>
      </p:sp>
      <p:sp>
        <p:nvSpPr>
          <p:cNvPr id="36877" name="Right Brace 17"/>
          <p:cNvSpPr>
            <a:spLocks/>
          </p:cNvSpPr>
          <p:nvPr/>
        </p:nvSpPr>
        <p:spPr bwMode="auto">
          <a:xfrm>
            <a:off x="3324225" y="5067300"/>
            <a:ext cx="238125" cy="469900"/>
          </a:xfrm>
          <a:prstGeom prst="rightBrace">
            <a:avLst>
              <a:gd name="adj1" fmla="val 8323"/>
              <a:gd name="adj2" fmla="val 50000"/>
            </a:avLst>
          </a:prstGeom>
          <a:noFill/>
          <a:ln w="19050" algn="ctr">
            <a:solidFill>
              <a:srgbClr val="6287C6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3" name="Rectangle 12"/>
          <p:cNvSpPr>
            <a:spLocks noChangeArrowheads="1"/>
          </p:cNvSpPr>
          <p:nvPr/>
        </p:nvSpPr>
        <p:spPr bwMode="auto">
          <a:xfrm>
            <a:off x="7021513" y="5665788"/>
            <a:ext cx="1855787" cy="304800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j-lt"/>
              </a:rPr>
              <a:t>Work code entered</a:t>
            </a:r>
          </a:p>
        </p:txBody>
      </p:sp>
      <p:sp>
        <p:nvSpPr>
          <p:cNvPr id="36879" name="Rectangle 23"/>
          <p:cNvSpPr>
            <a:spLocks noChangeArrowheads="1"/>
          </p:cNvSpPr>
          <p:nvPr/>
        </p:nvSpPr>
        <p:spPr bwMode="auto">
          <a:xfrm>
            <a:off x="7210425" y="4191000"/>
            <a:ext cx="847725" cy="3143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36880" name="Elbow Connector 25"/>
          <p:cNvCxnSpPr>
            <a:cxnSpLocks noChangeShapeType="1"/>
            <a:stCxn id="23" idx="1"/>
            <a:endCxn id="36879" idx="1"/>
          </p:cNvCxnSpPr>
          <p:nvPr/>
        </p:nvCxnSpPr>
        <p:spPr bwMode="auto">
          <a:xfrm rot="10800000" flipH="1">
            <a:off x="7021513" y="4348164"/>
            <a:ext cx="188912" cy="1470025"/>
          </a:xfrm>
          <a:prstGeom prst="bentConnector3">
            <a:avLst>
              <a:gd name="adj1" fmla="val -121009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sp>
        <p:nvSpPr>
          <p:cNvPr id="36881" name="Rectangle 26"/>
          <p:cNvSpPr>
            <a:spLocks noChangeArrowheads="1"/>
          </p:cNvSpPr>
          <p:nvPr/>
        </p:nvSpPr>
        <p:spPr bwMode="auto">
          <a:xfrm>
            <a:off x="3505200" y="5229225"/>
            <a:ext cx="104775" cy="1524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36882" name="Elbow Connector 28"/>
          <p:cNvCxnSpPr>
            <a:cxnSpLocks noChangeShapeType="1"/>
            <a:stCxn id="17" idx="1"/>
            <a:endCxn id="36881" idx="3"/>
          </p:cNvCxnSpPr>
          <p:nvPr/>
        </p:nvCxnSpPr>
        <p:spPr bwMode="auto">
          <a:xfrm rot="10800000">
            <a:off x="3609975" y="5305426"/>
            <a:ext cx="457200" cy="530225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Contract Type Maintenance</a:t>
            </a:r>
          </a:p>
        </p:txBody>
      </p:sp>
      <p:sp>
        <p:nvSpPr>
          <p:cNvPr id="37891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SSM-W&amp;C-220</a:t>
            </a:r>
          </a:p>
        </p:txBody>
      </p:sp>
      <p:pic>
        <p:nvPicPr>
          <p:cNvPr id="37892" name="Picture 3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" y="976313"/>
            <a:ext cx="7027863" cy="503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3" name="Picture 4" descr="Region Capture.png"/>
          <p:cNvPicPr>
            <a:picLocks noChangeAspect="1"/>
          </p:cNvPicPr>
          <p:nvPr/>
        </p:nvPicPr>
        <p:blipFill>
          <a:blip r:embed="rId3"/>
          <a:srcRect r="11111" b="13407"/>
          <a:stretch>
            <a:fillRect/>
          </a:stretch>
        </p:blipFill>
        <p:spPr bwMode="auto">
          <a:xfrm>
            <a:off x="2571750" y="1814513"/>
            <a:ext cx="6248400" cy="435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</p:pic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552450" y="4810125"/>
            <a:ext cx="1905000" cy="736099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j-lt"/>
              </a:rPr>
              <a:t>Service Category cannot be specified</a:t>
            </a:r>
          </a:p>
        </p:txBody>
      </p:sp>
      <p:sp>
        <p:nvSpPr>
          <p:cNvPr id="37895" name="Rectangle 6"/>
          <p:cNvSpPr>
            <a:spLocks noChangeArrowheads="1"/>
          </p:cNvSpPr>
          <p:nvPr/>
        </p:nvSpPr>
        <p:spPr bwMode="auto">
          <a:xfrm>
            <a:off x="171450" y="3924300"/>
            <a:ext cx="419100" cy="2095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37896" name="Elbow Connector 8"/>
          <p:cNvCxnSpPr>
            <a:cxnSpLocks noChangeShapeType="1"/>
            <a:stCxn id="6" idx="1"/>
            <a:endCxn id="37895" idx="2"/>
          </p:cNvCxnSpPr>
          <p:nvPr/>
        </p:nvCxnSpPr>
        <p:spPr bwMode="auto">
          <a:xfrm rot="10800000">
            <a:off x="381000" y="4133851"/>
            <a:ext cx="171450" cy="1044325"/>
          </a:xfrm>
          <a:prstGeom prst="bentConnector2">
            <a:avLst/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5286375" y="1330325"/>
            <a:ext cx="1200150" cy="520700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>
              <a:defRPr/>
            </a:pPr>
            <a:r>
              <a:rPr lang="en-US" sz="1400">
                <a:latin typeface="+mj-lt"/>
              </a:rPr>
              <a:t>Invoice sort entered.</a:t>
            </a:r>
          </a:p>
        </p:txBody>
      </p:sp>
      <p:sp>
        <p:nvSpPr>
          <p:cNvPr id="37898" name="Rectangle 11"/>
          <p:cNvSpPr>
            <a:spLocks noChangeArrowheads="1"/>
          </p:cNvSpPr>
          <p:nvPr/>
        </p:nvSpPr>
        <p:spPr bwMode="auto">
          <a:xfrm>
            <a:off x="1600200" y="3286125"/>
            <a:ext cx="914400" cy="2571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37899" name="Shape 13"/>
          <p:cNvCxnSpPr>
            <a:cxnSpLocks noChangeShapeType="1"/>
            <a:stCxn id="11" idx="1"/>
            <a:endCxn id="37898" idx="0"/>
          </p:cNvCxnSpPr>
          <p:nvPr/>
        </p:nvCxnSpPr>
        <p:spPr bwMode="auto">
          <a:xfrm rot="10800000" flipV="1">
            <a:off x="2057401" y="1590675"/>
            <a:ext cx="3228975" cy="1695450"/>
          </a:xfrm>
          <a:prstGeom prst="bentConnector2">
            <a:avLst/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sp>
        <p:nvSpPr>
          <p:cNvPr id="15" name="Rectangle 10"/>
          <p:cNvSpPr>
            <a:spLocks noChangeArrowheads="1"/>
          </p:cNvSpPr>
          <p:nvPr/>
        </p:nvSpPr>
        <p:spPr bwMode="auto">
          <a:xfrm>
            <a:off x="3571875" y="5464175"/>
            <a:ext cx="2266950" cy="527050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j-lt"/>
              </a:rPr>
              <a:t>Service Category must be specified</a:t>
            </a:r>
          </a:p>
        </p:txBody>
      </p:sp>
      <p:sp>
        <p:nvSpPr>
          <p:cNvPr id="37901" name="Right Brace 15"/>
          <p:cNvSpPr>
            <a:spLocks/>
          </p:cNvSpPr>
          <p:nvPr/>
        </p:nvSpPr>
        <p:spPr bwMode="auto">
          <a:xfrm>
            <a:off x="2857500" y="4924425"/>
            <a:ext cx="238125" cy="590550"/>
          </a:xfrm>
          <a:prstGeom prst="rightBrace">
            <a:avLst>
              <a:gd name="adj1" fmla="val 8336"/>
              <a:gd name="adj2" fmla="val 50000"/>
            </a:avLst>
          </a:prstGeom>
          <a:noFill/>
          <a:ln w="19050" algn="ctr">
            <a:solidFill>
              <a:srgbClr val="6287C6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37902" name="Rectangle 16"/>
          <p:cNvSpPr>
            <a:spLocks noChangeArrowheads="1"/>
          </p:cNvSpPr>
          <p:nvPr/>
        </p:nvSpPr>
        <p:spPr bwMode="auto">
          <a:xfrm>
            <a:off x="3009900" y="5143500"/>
            <a:ext cx="123825" cy="1428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37903" name="Elbow Connector 18"/>
          <p:cNvCxnSpPr>
            <a:cxnSpLocks noChangeShapeType="1"/>
            <a:stCxn id="15" idx="1"/>
            <a:endCxn id="37902" idx="3"/>
          </p:cNvCxnSpPr>
          <p:nvPr/>
        </p:nvCxnSpPr>
        <p:spPr bwMode="auto">
          <a:xfrm rot="10800000">
            <a:off x="3133725" y="5214938"/>
            <a:ext cx="438150" cy="512762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sp>
        <p:nvSpPr>
          <p:cNvPr id="20" name="Rectangle 12"/>
          <p:cNvSpPr>
            <a:spLocks noChangeArrowheads="1"/>
          </p:cNvSpPr>
          <p:nvPr/>
        </p:nvSpPr>
        <p:spPr bwMode="auto">
          <a:xfrm>
            <a:off x="6759575" y="5551488"/>
            <a:ext cx="1917700" cy="304800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j-lt"/>
              </a:rPr>
              <a:t>Work code entered</a:t>
            </a:r>
          </a:p>
        </p:txBody>
      </p:sp>
      <p:sp>
        <p:nvSpPr>
          <p:cNvPr id="37905" name="Rectangle 20"/>
          <p:cNvSpPr>
            <a:spLocks noChangeArrowheads="1"/>
          </p:cNvSpPr>
          <p:nvPr/>
        </p:nvSpPr>
        <p:spPr bwMode="auto">
          <a:xfrm>
            <a:off x="6791325" y="4095750"/>
            <a:ext cx="781050" cy="2571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37906" name="Shape 22"/>
          <p:cNvCxnSpPr>
            <a:cxnSpLocks noChangeShapeType="1"/>
            <a:stCxn id="20" idx="1"/>
            <a:endCxn id="37905" idx="1"/>
          </p:cNvCxnSpPr>
          <p:nvPr/>
        </p:nvCxnSpPr>
        <p:spPr bwMode="auto">
          <a:xfrm rot="10800000" flipH="1">
            <a:off x="6759575" y="4224338"/>
            <a:ext cx="31750" cy="1479550"/>
          </a:xfrm>
          <a:prstGeom prst="bentConnector3">
            <a:avLst>
              <a:gd name="adj1" fmla="val -72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Limit Amounts</a:t>
            </a:r>
          </a:p>
        </p:txBody>
      </p:sp>
      <p:sp>
        <p:nvSpPr>
          <p:cNvPr id="38915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SSM-W&amp;C-230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687388" y="1158875"/>
            <a:ext cx="7624762" cy="39068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b="0" dirty="0">
                <a:latin typeface="+mj-lt"/>
              </a:rPr>
              <a:t>Service limits are used to establish a ceiling on price coverage.</a:t>
            </a:r>
            <a:endParaRPr lang="en-US" sz="2000" b="0" dirty="0">
              <a:latin typeface="+mj-lt"/>
            </a:endParaRPr>
          </a:p>
          <a:p>
            <a:pPr lvl="1">
              <a:buFontTx/>
              <a:buChar char="•"/>
              <a:defRPr/>
            </a:pPr>
            <a:r>
              <a:rPr lang="en-US" sz="2000" b="0" dirty="0">
                <a:latin typeface="+mj-lt"/>
              </a:rPr>
              <a:t>  At a high level (invoice sort)</a:t>
            </a:r>
            <a:br>
              <a:rPr lang="en-US" sz="2000" b="0" dirty="0">
                <a:latin typeface="+mj-lt"/>
              </a:rPr>
            </a:br>
            <a:r>
              <a:rPr lang="en-US" sz="2000" b="0" dirty="0">
                <a:latin typeface="+mj-lt"/>
              </a:rPr>
              <a:t/>
            </a:r>
            <a:br>
              <a:rPr lang="en-US" sz="2000" b="0" dirty="0">
                <a:latin typeface="+mj-lt"/>
              </a:rPr>
            </a:br>
            <a:r>
              <a:rPr lang="en-US" sz="2000" b="0" dirty="0">
                <a:latin typeface="+mj-lt"/>
              </a:rPr>
              <a:t/>
            </a:r>
            <a:br>
              <a:rPr lang="en-US" sz="2000" b="0" dirty="0">
                <a:latin typeface="+mj-lt"/>
              </a:rPr>
            </a:br>
            <a:r>
              <a:rPr lang="en-US" sz="2000" b="0" dirty="0">
                <a:latin typeface="+mj-lt"/>
              </a:rPr>
              <a:t/>
            </a:r>
            <a:br>
              <a:rPr lang="en-US" sz="2000" b="0" dirty="0">
                <a:latin typeface="+mj-lt"/>
              </a:rPr>
            </a:br>
            <a:r>
              <a:rPr lang="en-US" sz="2000" b="0" dirty="0">
                <a:latin typeface="+mj-lt"/>
              </a:rPr>
              <a:t/>
            </a:r>
            <a:br>
              <a:rPr lang="en-US" sz="2000" b="0" dirty="0">
                <a:latin typeface="+mj-lt"/>
              </a:rPr>
            </a:br>
            <a:r>
              <a:rPr lang="en-US" sz="2000" b="0" dirty="0">
                <a:latin typeface="+mj-lt"/>
              </a:rPr>
              <a:t/>
            </a:r>
            <a:br>
              <a:rPr lang="en-US" sz="2000" b="0" dirty="0">
                <a:latin typeface="+mj-lt"/>
              </a:rPr>
            </a:br>
            <a:endParaRPr lang="en-US" sz="2000" b="0" dirty="0">
              <a:latin typeface="+mj-lt"/>
            </a:endParaRPr>
          </a:p>
          <a:p>
            <a:pPr lvl="1">
              <a:buFontTx/>
              <a:buChar char="•"/>
              <a:defRPr/>
            </a:pPr>
            <a:r>
              <a:rPr lang="en-US" sz="2000" b="0" dirty="0">
                <a:latin typeface="+mj-lt"/>
              </a:rPr>
              <a:t>  At a detailed level (work code/service category)</a:t>
            </a:r>
          </a:p>
          <a:p>
            <a:pPr>
              <a:defRPr/>
            </a:pPr>
            <a:endParaRPr lang="en-US" sz="2000" b="0" dirty="0">
              <a:latin typeface="+mj-lt"/>
            </a:endParaRPr>
          </a:p>
          <a:p>
            <a:pPr latinLnBrk="1">
              <a:defRPr/>
            </a:pPr>
            <a:endParaRPr lang="en-US" sz="2000" b="0" dirty="0">
              <a:latin typeface="+mj-lt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517524" y="4605338"/>
            <a:ext cx="8093075" cy="132087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2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 defTabSz="687388">
              <a:defRPr/>
            </a:pPr>
            <a:r>
              <a:rPr lang="en-US" sz="2000" b="0" u="sng" dirty="0">
                <a:latin typeface="+mj-lt"/>
              </a:rPr>
              <a:t>Work Code</a:t>
            </a:r>
            <a:r>
              <a:rPr lang="en-US" sz="2000" b="0" dirty="0">
                <a:latin typeface="+mj-lt"/>
              </a:rPr>
              <a:t>	</a:t>
            </a:r>
            <a:r>
              <a:rPr lang="en-US" sz="2000" b="0" u="sng" dirty="0" smtClean="0">
                <a:latin typeface="+mj-lt"/>
              </a:rPr>
              <a:t>Service </a:t>
            </a:r>
            <a:r>
              <a:rPr lang="en-US" sz="2000" b="0" u="sng" dirty="0">
                <a:latin typeface="+mj-lt"/>
              </a:rPr>
              <a:t>Category</a:t>
            </a:r>
            <a:r>
              <a:rPr lang="en-US" sz="2000" b="0" dirty="0">
                <a:latin typeface="+mj-lt"/>
              </a:rPr>
              <a:t>	</a:t>
            </a:r>
            <a:r>
              <a:rPr lang="en-US" sz="2000" b="0" u="sng" dirty="0" smtClean="0">
                <a:latin typeface="+mj-lt"/>
              </a:rPr>
              <a:t>Coverage</a:t>
            </a:r>
            <a:r>
              <a:rPr lang="en-US" sz="2000" b="0" dirty="0" smtClean="0">
                <a:latin typeface="+mj-lt"/>
              </a:rPr>
              <a:t>		</a:t>
            </a:r>
            <a:r>
              <a:rPr lang="en-US" sz="2000" b="0" u="sng" dirty="0" smtClean="0">
                <a:latin typeface="+mj-lt"/>
              </a:rPr>
              <a:t>Limit</a:t>
            </a:r>
            <a:endParaRPr lang="en-US" sz="2000" b="0" dirty="0">
              <a:latin typeface="+mj-lt"/>
            </a:endParaRPr>
          </a:p>
          <a:p>
            <a:pPr defTabSz="687388">
              <a:defRPr/>
            </a:pPr>
            <a:r>
              <a:rPr lang="en-US" sz="2000" b="0" dirty="0">
                <a:latin typeface="+mj-lt"/>
              </a:rPr>
              <a:t>PM	</a:t>
            </a:r>
            <a:r>
              <a:rPr lang="en-US" sz="2000" b="0" dirty="0" smtClean="0">
                <a:latin typeface="+mj-lt"/>
              </a:rPr>
              <a:t>		Labor</a:t>
            </a:r>
            <a:r>
              <a:rPr lang="en-US" sz="2000" b="0" dirty="0">
                <a:latin typeface="+mj-lt"/>
              </a:rPr>
              <a:t>			100%		</a:t>
            </a:r>
            <a:r>
              <a:rPr lang="en-US" sz="2000" b="0" dirty="0" smtClean="0">
                <a:latin typeface="+mj-lt"/>
              </a:rPr>
              <a:t>	$</a:t>
            </a:r>
            <a:r>
              <a:rPr lang="en-US" sz="2000" b="0" dirty="0">
                <a:latin typeface="+mj-lt"/>
              </a:rPr>
              <a:t>1,000</a:t>
            </a:r>
          </a:p>
          <a:p>
            <a:pPr defTabSz="687388">
              <a:defRPr/>
            </a:pPr>
            <a:r>
              <a:rPr lang="en-US" sz="2000" b="0" dirty="0" smtClean="0">
                <a:latin typeface="+mj-lt"/>
              </a:rPr>
              <a:t>Tech			Labor</a:t>
            </a:r>
            <a:r>
              <a:rPr lang="en-US" sz="2000" b="0" dirty="0">
                <a:latin typeface="+mj-lt"/>
              </a:rPr>
              <a:t>			</a:t>
            </a:r>
            <a:r>
              <a:rPr lang="en-US" sz="2000" b="0" dirty="0" smtClean="0">
                <a:latin typeface="+mj-lt"/>
              </a:rPr>
              <a:t>50</a:t>
            </a:r>
            <a:r>
              <a:rPr lang="en-US" sz="2000" b="0" dirty="0">
                <a:latin typeface="+mj-lt"/>
              </a:rPr>
              <a:t>%		</a:t>
            </a:r>
            <a:r>
              <a:rPr lang="en-US" sz="2000" b="0" dirty="0" smtClean="0">
                <a:latin typeface="+mj-lt"/>
              </a:rPr>
              <a:t>	$   </a:t>
            </a:r>
            <a:r>
              <a:rPr lang="en-US" sz="2000" b="0" dirty="0">
                <a:latin typeface="+mj-lt"/>
              </a:rPr>
              <a:t>500</a:t>
            </a:r>
          </a:p>
          <a:p>
            <a:pPr defTabSz="687388">
              <a:defRPr/>
            </a:pPr>
            <a:r>
              <a:rPr lang="en-US" sz="2000" b="0" dirty="0">
                <a:latin typeface="+mj-lt"/>
              </a:rPr>
              <a:t>Install 	      </a:t>
            </a:r>
            <a:r>
              <a:rPr lang="en-US" sz="2000" b="0" dirty="0" smtClean="0">
                <a:latin typeface="+mj-lt"/>
              </a:rPr>
              <a:t>	Labor </a:t>
            </a:r>
            <a:r>
              <a:rPr lang="en-US" sz="2000" b="0" dirty="0">
                <a:latin typeface="+mj-lt"/>
              </a:rPr>
              <a:t>			</a:t>
            </a:r>
            <a:r>
              <a:rPr lang="en-US" sz="2000" b="0" dirty="0" smtClean="0">
                <a:latin typeface="+mj-lt"/>
              </a:rPr>
              <a:t>50</a:t>
            </a:r>
            <a:r>
              <a:rPr lang="en-US" sz="2000" b="0" dirty="0">
                <a:latin typeface="+mj-lt"/>
              </a:rPr>
              <a:t>%		</a:t>
            </a:r>
            <a:r>
              <a:rPr lang="en-US" sz="2000" b="0" dirty="0" smtClean="0">
                <a:latin typeface="+mj-lt"/>
              </a:rPr>
              <a:t>	$   </a:t>
            </a:r>
            <a:r>
              <a:rPr lang="en-US" sz="2000" b="0" dirty="0">
                <a:latin typeface="+mj-lt"/>
              </a:rPr>
              <a:t>250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1289050" y="2413000"/>
            <a:ext cx="6461125" cy="13208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2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 defTabSz="687388">
              <a:defRPr/>
            </a:pPr>
            <a:r>
              <a:rPr lang="en-US" sz="2000" b="0" u="sng" dirty="0">
                <a:latin typeface="+mj-lt"/>
              </a:rPr>
              <a:t>Invoice Sort</a:t>
            </a:r>
            <a:r>
              <a:rPr lang="en-US" sz="2000" b="0" dirty="0">
                <a:latin typeface="+mj-lt"/>
              </a:rPr>
              <a:t>	</a:t>
            </a:r>
            <a:r>
              <a:rPr lang="en-US" sz="2000" b="0" u="sng" dirty="0" smtClean="0">
                <a:latin typeface="+mj-lt"/>
              </a:rPr>
              <a:t>Coverage</a:t>
            </a:r>
            <a:r>
              <a:rPr lang="en-US" sz="2000" b="0" dirty="0" smtClean="0">
                <a:latin typeface="+mj-lt"/>
              </a:rPr>
              <a:t>	</a:t>
            </a:r>
            <a:r>
              <a:rPr lang="en-US" sz="2000" b="0" dirty="0">
                <a:latin typeface="+mj-lt"/>
              </a:rPr>
              <a:t>	</a:t>
            </a:r>
            <a:r>
              <a:rPr lang="en-US" sz="2000" b="0" u="sng" dirty="0">
                <a:latin typeface="+mj-lt"/>
              </a:rPr>
              <a:t>Limit</a:t>
            </a:r>
            <a:endParaRPr lang="en-US" sz="2000" b="0" dirty="0">
              <a:latin typeface="+mj-lt"/>
            </a:endParaRPr>
          </a:p>
          <a:p>
            <a:pPr defTabSz="687388">
              <a:defRPr/>
            </a:pPr>
            <a:r>
              <a:rPr lang="en-US" sz="2000" b="0" dirty="0">
                <a:latin typeface="+mj-lt"/>
              </a:rPr>
              <a:t>Labor		</a:t>
            </a:r>
            <a:r>
              <a:rPr lang="en-US" sz="2000" b="0" dirty="0" smtClean="0">
                <a:latin typeface="+mj-lt"/>
              </a:rPr>
              <a:t>100</a:t>
            </a:r>
            <a:r>
              <a:rPr lang="en-US" sz="2000" b="0" dirty="0">
                <a:latin typeface="+mj-lt"/>
              </a:rPr>
              <a:t>%			$1,000</a:t>
            </a:r>
          </a:p>
          <a:p>
            <a:pPr defTabSz="687388">
              <a:defRPr/>
            </a:pPr>
            <a:r>
              <a:rPr lang="en-US" sz="2000" b="0" dirty="0">
                <a:latin typeface="+mj-lt"/>
              </a:rPr>
              <a:t>Parts			</a:t>
            </a:r>
            <a:r>
              <a:rPr lang="en-US" sz="2000" b="0" dirty="0" smtClean="0">
                <a:latin typeface="+mj-lt"/>
              </a:rPr>
              <a:t>50</a:t>
            </a:r>
            <a:r>
              <a:rPr lang="en-US" sz="2000" b="0" dirty="0">
                <a:latin typeface="+mj-lt"/>
              </a:rPr>
              <a:t>%			$1,000</a:t>
            </a:r>
          </a:p>
          <a:p>
            <a:pPr defTabSz="687388">
              <a:defRPr/>
            </a:pPr>
            <a:r>
              <a:rPr lang="en-US" sz="2000" b="0" dirty="0">
                <a:latin typeface="+mj-lt"/>
              </a:rPr>
              <a:t>Expense		</a:t>
            </a:r>
            <a:r>
              <a:rPr lang="en-US" sz="2000" b="0" dirty="0" smtClean="0">
                <a:latin typeface="+mj-lt"/>
              </a:rPr>
              <a:t>25</a:t>
            </a:r>
            <a:r>
              <a:rPr lang="en-US" sz="2000" b="0" dirty="0">
                <a:latin typeface="+mj-lt"/>
              </a:rPr>
              <a:t>%			$   500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Invoice Sort Effect</a:t>
            </a:r>
          </a:p>
        </p:txBody>
      </p:sp>
      <p:sp>
        <p:nvSpPr>
          <p:cNvPr id="39939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SSM-W&amp;C-240</a:t>
            </a:r>
          </a:p>
        </p:txBody>
      </p:sp>
      <p:pic>
        <p:nvPicPr>
          <p:cNvPr id="39940" name="Picture 3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7275" y="1204913"/>
            <a:ext cx="7029450" cy="503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152400" y="771525"/>
            <a:ext cx="8810625" cy="4308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en-US" sz="2200" b="0" dirty="0">
                <a:latin typeface="+mj-lt"/>
              </a:rPr>
              <a:t>A contract with this service type provides coverage </a:t>
            </a:r>
            <a:r>
              <a:rPr lang="en-US" sz="2200" b="0" dirty="0" smtClean="0">
                <a:latin typeface="+mj-lt"/>
              </a:rPr>
              <a:t>in CAR</a:t>
            </a:r>
            <a:r>
              <a:rPr lang="en-US" sz="2200" b="0" dirty="0">
                <a:latin typeface="+mj-lt"/>
              </a:rPr>
              <a:t>.</a:t>
            </a:r>
          </a:p>
        </p:txBody>
      </p:sp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4905375" y="1647825"/>
            <a:ext cx="1190625" cy="520655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j-lt"/>
              </a:rPr>
              <a:t>Invoice </a:t>
            </a:r>
            <a:r>
              <a:rPr lang="en-US" sz="1400" dirty="0" smtClean="0">
                <a:latin typeface="+mj-lt"/>
              </a:rPr>
              <a:t>sort entered</a:t>
            </a:r>
            <a:endParaRPr lang="en-US" sz="1400" dirty="0">
              <a:latin typeface="+mj-lt"/>
            </a:endParaRPr>
          </a:p>
        </p:txBody>
      </p:sp>
      <p:sp>
        <p:nvSpPr>
          <p:cNvPr id="39943" name="Rectangle 6"/>
          <p:cNvSpPr>
            <a:spLocks noChangeArrowheads="1"/>
          </p:cNvSpPr>
          <p:nvPr/>
        </p:nvSpPr>
        <p:spPr bwMode="auto">
          <a:xfrm>
            <a:off x="2562225" y="3533775"/>
            <a:ext cx="885825" cy="2190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39944" name="Shape 8"/>
          <p:cNvCxnSpPr>
            <a:cxnSpLocks noChangeShapeType="1"/>
            <a:stCxn id="6" idx="1"/>
            <a:endCxn id="39943" idx="0"/>
          </p:cNvCxnSpPr>
          <p:nvPr/>
        </p:nvCxnSpPr>
        <p:spPr bwMode="auto">
          <a:xfrm rot="10800000" flipV="1">
            <a:off x="3005139" y="1908153"/>
            <a:ext cx="1900237" cy="1625622"/>
          </a:xfrm>
          <a:prstGeom prst="bentConnector2">
            <a:avLst/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5267325" y="2981325"/>
            <a:ext cx="1362075" cy="520655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j-lt"/>
              </a:rPr>
              <a:t>Limit </a:t>
            </a:r>
            <a:r>
              <a:rPr lang="en-US" sz="1400" dirty="0" smtClean="0">
                <a:latin typeface="+mj-lt"/>
              </a:rPr>
              <a:t>amount specified</a:t>
            </a:r>
            <a:endParaRPr lang="en-US" sz="1400" dirty="0">
              <a:latin typeface="+mj-lt"/>
            </a:endParaRPr>
          </a:p>
        </p:txBody>
      </p:sp>
      <p:sp>
        <p:nvSpPr>
          <p:cNvPr id="39946" name="Rectangle 10"/>
          <p:cNvSpPr>
            <a:spLocks noChangeArrowheads="1"/>
          </p:cNvSpPr>
          <p:nvPr/>
        </p:nvSpPr>
        <p:spPr bwMode="auto">
          <a:xfrm>
            <a:off x="4400550" y="4362450"/>
            <a:ext cx="361950" cy="1905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39947" name="Elbow Connector 12"/>
          <p:cNvCxnSpPr>
            <a:cxnSpLocks noChangeShapeType="1"/>
            <a:stCxn id="10" idx="1"/>
            <a:endCxn id="39946" idx="3"/>
          </p:cNvCxnSpPr>
          <p:nvPr/>
        </p:nvCxnSpPr>
        <p:spPr bwMode="auto">
          <a:xfrm rot="10800000" flipV="1">
            <a:off x="4762501" y="3241652"/>
            <a:ext cx="504825" cy="1216047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1076325" y="4733925"/>
            <a:ext cx="328136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1800" b="0" dirty="0">
                <a:latin typeface="+mj-lt"/>
              </a:rPr>
              <a:t>3 hours of labor are recorded.</a:t>
            </a:r>
            <a:br>
              <a:rPr lang="en-US" sz="1800" b="0" dirty="0">
                <a:latin typeface="+mj-lt"/>
              </a:rPr>
            </a:br>
            <a:r>
              <a:rPr lang="en-US" sz="1800" b="0" dirty="0">
                <a:latin typeface="+mj-lt"/>
              </a:rPr>
              <a:t>Labor price = 100.00 per hour</a:t>
            </a:r>
            <a:br>
              <a:rPr lang="en-US" sz="1800" b="0" dirty="0">
                <a:latin typeface="+mj-lt"/>
              </a:rPr>
            </a:br>
            <a:r>
              <a:rPr lang="en-US" sz="1800" b="0" dirty="0">
                <a:latin typeface="+mj-lt"/>
              </a:rPr>
              <a:t>100.00 x 3  = 300.00 Total</a:t>
            </a:r>
            <a:br>
              <a:rPr lang="en-US" sz="1800" b="0" dirty="0">
                <a:latin typeface="+mj-lt"/>
              </a:rPr>
            </a:br>
            <a:r>
              <a:rPr lang="en-US" sz="1800" b="0" dirty="0">
                <a:latin typeface="+mj-lt"/>
              </a:rPr>
              <a:t>Coverage   = 100%</a:t>
            </a:r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4476750" y="4733925"/>
            <a:ext cx="36195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1800" b="0" dirty="0">
                <a:latin typeface="+mj-lt"/>
              </a:rPr>
              <a:t>Invoice amount = 0</a:t>
            </a:r>
            <a:br>
              <a:rPr lang="en-US" sz="1800" b="0" dirty="0">
                <a:latin typeface="+mj-lt"/>
              </a:rPr>
            </a:br>
            <a:r>
              <a:rPr lang="en-US" sz="1800" b="0" dirty="0">
                <a:latin typeface="+mj-lt"/>
              </a:rPr>
              <a:t>Used/Consumed = $300</a:t>
            </a:r>
            <a:br>
              <a:rPr lang="en-US" sz="1800" b="0" dirty="0">
                <a:latin typeface="+mj-lt"/>
              </a:rPr>
            </a:br>
            <a:r>
              <a:rPr lang="en-US" sz="1800" b="0" dirty="0">
                <a:latin typeface="+mj-lt"/>
              </a:rPr>
              <a:t>Amount still available to </a:t>
            </a:r>
            <a:br>
              <a:rPr lang="en-US" sz="1800" b="0" dirty="0">
                <a:latin typeface="+mj-lt"/>
              </a:rPr>
            </a:br>
            <a:r>
              <a:rPr lang="en-US" sz="1800" b="0" dirty="0">
                <a:latin typeface="+mj-lt"/>
              </a:rPr>
              <a:t>consume is $1000 – $300 = $700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Visibility of Limits</a:t>
            </a:r>
          </a:p>
        </p:txBody>
      </p:sp>
      <p:sp>
        <p:nvSpPr>
          <p:cNvPr id="40963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SSM-W&amp;C-250</a:t>
            </a:r>
          </a:p>
        </p:txBody>
      </p:sp>
      <p:pic>
        <p:nvPicPr>
          <p:cNvPr id="40964" name="Picture 6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7275" y="1209675"/>
            <a:ext cx="7029450" cy="474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Contracts and Coverage Limits</a:t>
            </a:r>
          </a:p>
        </p:txBody>
      </p:sp>
      <p:sp>
        <p:nvSpPr>
          <p:cNvPr id="1029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SSM-W&amp;C-260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60450" y="4587875"/>
            <a:ext cx="7480300" cy="119776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b="0" dirty="0" smtClean="0">
                <a:latin typeface="+mj-lt"/>
              </a:rPr>
              <a:t>How </a:t>
            </a:r>
            <a:r>
              <a:rPr lang="en-US" b="0" dirty="0">
                <a:latin typeface="+mj-lt"/>
              </a:rPr>
              <a:t>can you support the need to tailor limits to customer requirements when service types are static?</a:t>
            </a:r>
          </a:p>
        </p:txBody>
      </p:sp>
      <p:grpSp>
        <p:nvGrpSpPr>
          <p:cNvPr id="172" name="Group 171"/>
          <p:cNvGrpSpPr/>
          <p:nvPr/>
        </p:nvGrpSpPr>
        <p:grpSpPr>
          <a:xfrm>
            <a:off x="406400" y="1139825"/>
            <a:ext cx="3724275" cy="3349625"/>
            <a:chOff x="406400" y="1139825"/>
            <a:chExt cx="3724275" cy="3349625"/>
          </a:xfrm>
        </p:grpSpPr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739775" y="3427413"/>
              <a:ext cx="3046413" cy="101282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en-US" sz="2000" b="0" dirty="0">
                  <a:latin typeface="+mj-lt"/>
                </a:rPr>
                <a:t>Customer A negotiates</a:t>
              </a:r>
              <a:br>
                <a:rPr lang="en-US" sz="2000" b="0" dirty="0">
                  <a:latin typeface="+mj-lt"/>
                </a:rPr>
              </a:br>
              <a:r>
                <a:rPr lang="en-US" sz="2000" b="0" dirty="0">
                  <a:latin typeface="+mj-lt"/>
                </a:rPr>
                <a:t>a specific coverage </a:t>
              </a:r>
              <a:br>
                <a:rPr lang="en-US" sz="2000" b="0" dirty="0">
                  <a:latin typeface="+mj-lt"/>
                </a:rPr>
              </a:br>
              <a:r>
                <a:rPr lang="en-US" sz="2000" b="0" dirty="0">
                  <a:latin typeface="+mj-lt"/>
                </a:rPr>
                <a:t>and limit.</a:t>
              </a:r>
            </a:p>
          </p:txBody>
        </p:sp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406400" y="1139825"/>
              <a:ext cx="3724275" cy="334962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000" b="0">
                <a:latin typeface="+mj-lt"/>
              </a:endParaRPr>
            </a:p>
          </p:txBody>
        </p:sp>
        <p:grpSp>
          <p:nvGrpSpPr>
            <p:cNvPr id="1030" name="Group 6"/>
            <p:cNvGrpSpPr>
              <a:grpSpLocks noChangeAspect="1"/>
            </p:cNvGrpSpPr>
            <p:nvPr/>
          </p:nvGrpSpPr>
          <p:grpSpPr bwMode="auto">
            <a:xfrm>
              <a:off x="889000" y="1322388"/>
              <a:ext cx="2768600" cy="1889125"/>
              <a:chOff x="4016" y="2531"/>
              <a:chExt cx="1744" cy="1190"/>
            </a:xfrm>
          </p:grpSpPr>
          <p:sp>
            <p:nvSpPr>
              <p:cNvPr id="2" name="AutoShape 5"/>
              <p:cNvSpPr>
                <a:spLocks noChangeAspect="1" noChangeArrowheads="1" noTextEdit="1"/>
              </p:cNvSpPr>
              <p:nvPr/>
            </p:nvSpPr>
            <p:spPr bwMode="auto">
              <a:xfrm>
                <a:off x="4016" y="2531"/>
                <a:ext cx="1744" cy="119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" name="Rectangle 7"/>
              <p:cNvSpPr>
                <a:spLocks noChangeArrowheads="1"/>
              </p:cNvSpPr>
              <p:nvPr/>
            </p:nvSpPr>
            <p:spPr bwMode="auto">
              <a:xfrm>
                <a:off x="4016" y="2591"/>
                <a:ext cx="1744" cy="1130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" name="Freeform 8"/>
              <p:cNvSpPr>
                <a:spLocks/>
              </p:cNvSpPr>
              <p:nvPr/>
            </p:nvSpPr>
            <p:spPr bwMode="auto">
              <a:xfrm>
                <a:off x="4016" y="2657"/>
                <a:ext cx="1744" cy="1064"/>
              </a:xfrm>
              <a:custGeom>
                <a:avLst/>
                <a:gdLst/>
                <a:ahLst/>
                <a:cxnLst>
                  <a:cxn ang="0">
                    <a:pos x="1744" y="878"/>
                  </a:cxn>
                  <a:cxn ang="0">
                    <a:pos x="1744" y="339"/>
                  </a:cxn>
                  <a:cxn ang="0">
                    <a:pos x="1744" y="339"/>
                  </a:cxn>
                  <a:cxn ang="0">
                    <a:pos x="1712" y="301"/>
                  </a:cxn>
                  <a:cxn ang="0">
                    <a:pos x="1675" y="267"/>
                  </a:cxn>
                  <a:cxn ang="0">
                    <a:pos x="1635" y="232"/>
                  </a:cxn>
                  <a:cxn ang="0">
                    <a:pos x="1592" y="201"/>
                  </a:cxn>
                  <a:cxn ang="0">
                    <a:pos x="1543" y="169"/>
                  </a:cxn>
                  <a:cxn ang="0">
                    <a:pos x="1494" y="144"/>
                  </a:cxn>
                  <a:cxn ang="0">
                    <a:pos x="1440" y="118"/>
                  </a:cxn>
                  <a:cxn ang="0">
                    <a:pos x="1383" y="92"/>
                  </a:cxn>
                  <a:cxn ang="0">
                    <a:pos x="1325" y="72"/>
                  </a:cxn>
                  <a:cxn ang="0">
                    <a:pos x="1262" y="52"/>
                  </a:cxn>
                  <a:cxn ang="0">
                    <a:pos x="1199" y="37"/>
                  </a:cxn>
                  <a:cxn ang="0">
                    <a:pos x="1133" y="23"/>
                  </a:cxn>
                  <a:cxn ang="0">
                    <a:pos x="1067" y="12"/>
                  </a:cxn>
                  <a:cxn ang="0">
                    <a:pos x="995" y="6"/>
                  </a:cxn>
                  <a:cxn ang="0">
                    <a:pos x="924" y="0"/>
                  </a:cxn>
                  <a:cxn ang="0">
                    <a:pos x="852" y="0"/>
                  </a:cxn>
                  <a:cxn ang="0">
                    <a:pos x="852" y="0"/>
                  </a:cxn>
                  <a:cxn ang="0">
                    <a:pos x="786" y="0"/>
                  </a:cxn>
                  <a:cxn ang="0">
                    <a:pos x="720" y="3"/>
                  </a:cxn>
                  <a:cxn ang="0">
                    <a:pos x="654" y="12"/>
                  </a:cxn>
                  <a:cxn ang="0">
                    <a:pos x="591" y="20"/>
                  </a:cxn>
                  <a:cxn ang="0">
                    <a:pos x="531" y="32"/>
                  </a:cxn>
                  <a:cxn ang="0">
                    <a:pos x="470" y="46"/>
                  </a:cxn>
                  <a:cxn ang="0">
                    <a:pos x="413" y="60"/>
                  </a:cxn>
                  <a:cxn ang="0">
                    <a:pos x="356" y="80"/>
                  </a:cxn>
                  <a:cxn ang="0">
                    <a:pos x="301" y="101"/>
                  </a:cxn>
                  <a:cxn ang="0">
                    <a:pos x="250" y="123"/>
                  </a:cxn>
                  <a:cxn ang="0">
                    <a:pos x="201" y="146"/>
                  </a:cxn>
                  <a:cxn ang="0">
                    <a:pos x="155" y="172"/>
                  </a:cxn>
                  <a:cxn ang="0">
                    <a:pos x="112" y="201"/>
                  </a:cxn>
                  <a:cxn ang="0">
                    <a:pos x="72" y="230"/>
                  </a:cxn>
                  <a:cxn ang="0">
                    <a:pos x="34" y="261"/>
                  </a:cxn>
                  <a:cxn ang="0">
                    <a:pos x="0" y="293"/>
                  </a:cxn>
                  <a:cxn ang="0">
                    <a:pos x="0" y="921"/>
                  </a:cxn>
                  <a:cxn ang="0">
                    <a:pos x="0" y="921"/>
                  </a:cxn>
                  <a:cxn ang="0">
                    <a:pos x="43" y="961"/>
                  </a:cxn>
                  <a:cxn ang="0">
                    <a:pos x="89" y="998"/>
                  </a:cxn>
                  <a:cxn ang="0">
                    <a:pos x="138" y="1032"/>
                  </a:cxn>
                  <a:cxn ang="0">
                    <a:pos x="192" y="1064"/>
                  </a:cxn>
                  <a:cxn ang="0">
                    <a:pos x="1512" y="1064"/>
                  </a:cxn>
                  <a:cxn ang="0">
                    <a:pos x="1512" y="1064"/>
                  </a:cxn>
                  <a:cxn ang="0">
                    <a:pos x="1581" y="1021"/>
                  </a:cxn>
                  <a:cxn ang="0">
                    <a:pos x="1612" y="1001"/>
                  </a:cxn>
                  <a:cxn ang="0">
                    <a:pos x="1641" y="978"/>
                  </a:cxn>
                  <a:cxn ang="0">
                    <a:pos x="1669" y="955"/>
                  </a:cxn>
                  <a:cxn ang="0">
                    <a:pos x="1698" y="929"/>
                  </a:cxn>
                  <a:cxn ang="0">
                    <a:pos x="1721" y="903"/>
                  </a:cxn>
                  <a:cxn ang="0">
                    <a:pos x="1744" y="878"/>
                  </a:cxn>
                  <a:cxn ang="0">
                    <a:pos x="1744" y="878"/>
                  </a:cxn>
                </a:cxnLst>
                <a:rect l="0" t="0" r="r" b="b"/>
                <a:pathLst>
                  <a:path w="1744" h="1064">
                    <a:moveTo>
                      <a:pt x="1744" y="878"/>
                    </a:moveTo>
                    <a:lnTo>
                      <a:pt x="1744" y="339"/>
                    </a:lnTo>
                    <a:lnTo>
                      <a:pt x="1744" y="339"/>
                    </a:lnTo>
                    <a:lnTo>
                      <a:pt x="1712" y="301"/>
                    </a:lnTo>
                    <a:lnTo>
                      <a:pt x="1675" y="267"/>
                    </a:lnTo>
                    <a:lnTo>
                      <a:pt x="1635" y="232"/>
                    </a:lnTo>
                    <a:lnTo>
                      <a:pt x="1592" y="201"/>
                    </a:lnTo>
                    <a:lnTo>
                      <a:pt x="1543" y="169"/>
                    </a:lnTo>
                    <a:lnTo>
                      <a:pt x="1494" y="144"/>
                    </a:lnTo>
                    <a:lnTo>
                      <a:pt x="1440" y="118"/>
                    </a:lnTo>
                    <a:lnTo>
                      <a:pt x="1383" y="92"/>
                    </a:lnTo>
                    <a:lnTo>
                      <a:pt x="1325" y="72"/>
                    </a:lnTo>
                    <a:lnTo>
                      <a:pt x="1262" y="52"/>
                    </a:lnTo>
                    <a:lnTo>
                      <a:pt x="1199" y="37"/>
                    </a:lnTo>
                    <a:lnTo>
                      <a:pt x="1133" y="23"/>
                    </a:lnTo>
                    <a:lnTo>
                      <a:pt x="1067" y="12"/>
                    </a:lnTo>
                    <a:lnTo>
                      <a:pt x="995" y="6"/>
                    </a:lnTo>
                    <a:lnTo>
                      <a:pt x="924" y="0"/>
                    </a:lnTo>
                    <a:lnTo>
                      <a:pt x="852" y="0"/>
                    </a:lnTo>
                    <a:lnTo>
                      <a:pt x="852" y="0"/>
                    </a:lnTo>
                    <a:lnTo>
                      <a:pt x="786" y="0"/>
                    </a:lnTo>
                    <a:lnTo>
                      <a:pt x="720" y="3"/>
                    </a:lnTo>
                    <a:lnTo>
                      <a:pt x="654" y="12"/>
                    </a:lnTo>
                    <a:lnTo>
                      <a:pt x="591" y="20"/>
                    </a:lnTo>
                    <a:lnTo>
                      <a:pt x="531" y="32"/>
                    </a:lnTo>
                    <a:lnTo>
                      <a:pt x="470" y="46"/>
                    </a:lnTo>
                    <a:lnTo>
                      <a:pt x="413" y="60"/>
                    </a:lnTo>
                    <a:lnTo>
                      <a:pt x="356" y="80"/>
                    </a:lnTo>
                    <a:lnTo>
                      <a:pt x="301" y="101"/>
                    </a:lnTo>
                    <a:lnTo>
                      <a:pt x="250" y="123"/>
                    </a:lnTo>
                    <a:lnTo>
                      <a:pt x="201" y="146"/>
                    </a:lnTo>
                    <a:lnTo>
                      <a:pt x="155" y="172"/>
                    </a:lnTo>
                    <a:lnTo>
                      <a:pt x="112" y="201"/>
                    </a:lnTo>
                    <a:lnTo>
                      <a:pt x="72" y="230"/>
                    </a:lnTo>
                    <a:lnTo>
                      <a:pt x="34" y="261"/>
                    </a:lnTo>
                    <a:lnTo>
                      <a:pt x="0" y="293"/>
                    </a:lnTo>
                    <a:lnTo>
                      <a:pt x="0" y="921"/>
                    </a:lnTo>
                    <a:lnTo>
                      <a:pt x="0" y="921"/>
                    </a:lnTo>
                    <a:lnTo>
                      <a:pt x="43" y="961"/>
                    </a:lnTo>
                    <a:lnTo>
                      <a:pt x="89" y="998"/>
                    </a:lnTo>
                    <a:lnTo>
                      <a:pt x="138" y="1032"/>
                    </a:lnTo>
                    <a:lnTo>
                      <a:pt x="192" y="1064"/>
                    </a:lnTo>
                    <a:lnTo>
                      <a:pt x="1512" y="1064"/>
                    </a:lnTo>
                    <a:lnTo>
                      <a:pt x="1512" y="1064"/>
                    </a:lnTo>
                    <a:lnTo>
                      <a:pt x="1581" y="1021"/>
                    </a:lnTo>
                    <a:lnTo>
                      <a:pt x="1612" y="1001"/>
                    </a:lnTo>
                    <a:lnTo>
                      <a:pt x="1641" y="978"/>
                    </a:lnTo>
                    <a:lnTo>
                      <a:pt x="1669" y="955"/>
                    </a:lnTo>
                    <a:lnTo>
                      <a:pt x="1698" y="929"/>
                    </a:lnTo>
                    <a:lnTo>
                      <a:pt x="1721" y="903"/>
                    </a:lnTo>
                    <a:lnTo>
                      <a:pt x="1744" y="878"/>
                    </a:lnTo>
                    <a:lnTo>
                      <a:pt x="1744" y="878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3" name="Rectangle 9"/>
              <p:cNvSpPr>
                <a:spLocks noChangeArrowheads="1"/>
              </p:cNvSpPr>
              <p:nvPr/>
            </p:nvSpPr>
            <p:spPr bwMode="auto">
              <a:xfrm>
                <a:off x="4016" y="3472"/>
                <a:ext cx="1744" cy="249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4" name="Freeform 10"/>
              <p:cNvSpPr>
                <a:spLocks/>
              </p:cNvSpPr>
              <p:nvPr/>
            </p:nvSpPr>
            <p:spPr bwMode="auto">
              <a:xfrm>
                <a:off x="4874" y="2835"/>
                <a:ext cx="691" cy="728"/>
              </a:xfrm>
              <a:custGeom>
                <a:avLst/>
                <a:gdLst/>
                <a:ahLst/>
                <a:cxnLst>
                  <a:cxn ang="0">
                    <a:pos x="347" y="17"/>
                  </a:cxn>
                  <a:cxn ang="0">
                    <a:pos x="364" y="34"/>
                  </a:cxn>
                  <a:cxn ang="0">
                    <a:pos x="393" y="49"/>
                  </a:cxn>
                  <a:cxn ang="0">
                    <a:pos x="439" y="57"/>
                  </a:cxn>
                  <a:cxn ang="0">
                    <a:pos x="496" y="72"/>
                  </a:cxn>
                  <a:cxn ang="0">
                    <a:pos x="614" y="109"/>
                  </a:cxn>
                  <a:cxn ang="0">
                    <a:pos x="657" y="129"/>
                  </a:cxn>
                  <a:cxn ang="0">
                    <a:pos x="665" y="163"/>
                  </a:cxn>
                  <a:cxn ang="0">
                    <a:pos x="685" y="304"/>
                  </a:cxn>
                  <a:cxn ang="0">
                    <a:pos x="691" y="424"/>
                  </a:cxn>
                  <a:cxn ang="0">
                    <a:pos x="688" y="485"/>
                  </a:cxn>
                  <a:cxn ang="0">
                    <a:pos x="659" y="662"/>
                  </a:cxn>
                  <a:cxn ang="0">
                    <a:pos x="648" y="720"/>
                  </a:cxn>
                  <a:cxn ang="0">
                    <a:pos x="648" y="728"/>
                  </a:cxn>
                  <a:cxn ang="0">
                    <a:pos x="622" y="728"/>
                  </a:cxn>
                  <a:cxn ang="0">
                    <a:pos x="358" y="711"/>
                  </a:cxn>
                  <a:cxn ang="0">
                    <a:pos x="66" y="688"/>
                  </a:cxn>
                  <a:cxn ang="0">
                    <a:pos x="54" y="536"/>
                  </a:cxn>
                  <a:cxn ang="0">
                    <a:pos x="43" y="459"/>
                  </a:cxn>
                  <a:cxn ang="0">
                    <a:pos x="3" y="247"/>
                  </a:cxn>
                  <a:cxn ang="0">
                    <a:pos x="0" y="201"/>
                  </a:cxn>
                  <a:cxn ang="0">
                    <a:pos x="5" y="140"/>
                  </a:cxn>
                  <a:cxn ang="0">
                    <a:pos x="14" y="112"/>
                  </a:cxn>
                  <a:cxn ang="0">
                    <a:pos x="31" y="86"/>
                  </a:cxn>
                  <a:cxn ang="0">
                    <a:pos x="43" y="75"/>
                  </a:cxn>
                  <a:cxn ang="0">
                    <a:pos x="69" y="60"/>
                  </a:cxn>
                  <a:cxn ang="0">
                    <a:pos x="112" y="54"/>
                  </a:cxn>
                  <a:cxn ang="0">
                    <a:pos x="146" y="52"/>
                  </a:cxn>
                  <a:cxn ang="0">
                    <a:pos x="189" y="37"/>
                  </a:cxn>
                  <a:cxn ang="0">
                    <a:pos x="266" y="3"/>
                  </a:cxn>
                  <a:cxn ang="0">
                    <a:pos x="307" y="0"/>
                  </a:cxn>
                  <a:cxn ang="0">
                    <a:pos x="332" y="9"/>
                  </a:cxn>
                  <a:cxn ang="0">
                    <a:pos x="347" y="17"/>
                  </a:cxn>
                </a:cxnLst>
                <a:rect l="0" t="0" r="r" b="b"/>
                <a:pathLst>
                  <a:path w="691" h="728">
                    <a:moveTo>
                      <a:pt x="347" y="17"/>
                    </a:moveTo>
                    <a:lnTo>
                      <a:pt x="347" y="17"/>
                    </a:lnTo>
                    <a:lnTo>
                      <a:pt x="350" y="23"/>
                    </a:lnTo>
                    <a:lnTo>
                      <a:pt x="364" y="34"/>
                    </a:lnTo>
                    <a:lnTo>
                      <a:pt x="378" y="40"/>
                    </a:lnTo>
                    <a:lnTo>
                      <a:pt x="393" y="49"/>
                    </a:lnTo>
                    <a:lnTo>
                      <a:pt x="416" y="54"/>
                    </a:lnTo>
                    <a:lnTo>
                      <a:pt x="439" y="57"/>
                    </a:lnTo>
                    <a:lnTo>
                      <a:pt x="439" y="57"/>
                    </a:lnTo>
                    <a:lnTo>
                      <a:pt x="496" y="72"/>
                    </a:lnTo>
                    <a:lnTo>
                      <a:pt x="559" y="89"/>
                    </a:lnTo>
                    <a:lnTo>
                      <a:pt x="614" y="109"/>
                    </a:lnTo>
                    <a:lnTo>
                      <a:pt x="636" y="118"/>
                    </a:lnTo>
                    <a:lnTo>
                      <a:pt x="657" y="129"/>
                    </a:lnTo>
                    <a:lnTo>
                      <a:pt x="657" y="129"/>
                    </a:lnTo>
                    <a:lnTo>
                      <a:pt x="665" y="163"/>
                    </a:lnTo>
                    <a:lnTo>
                      <a:pt x="679" y="247"/>
                    </a:lnTo>
                    <a:lnTo>
                      <a:pt x="685" y="304"/>
                    </a:lnTo>
                    <a:lnTo>
                      <a:pt x="691" y="361"/>
                    </a:lnTo>
                    <a:lnTo>
                      <a:pt x="691" y="424"/>
                    </a:lnTo>
                    <a:lnTo>
                      <a:pt x="688" y="485"/>
                    </a:lnTo>
                    <a:lnTo>
                      <a:pt x="688" y="485"/>
                    </a:lnTo>
                    <a:lnTo>
                      <a:pt x="674" y="588"/>
                    </a:lnTo>
                    <a:lnTo>
                      <a:pt x="659" y="662"/>
                    </a:lnTo>
                    <a:lnTo>
                      <a:pt x="651" y="708"/>
                    </a:lnTo>
                    <a:lnTo>
                      <a:pt x="648" y="720"/>
                    </a:lnTo>
                    <a:lnTo>
                      <a:pt x="648" y="728"/>
                    </a:lnTo>
                    <a:lnTo>
                      <a:pt x="648" y="728"/>
                    </a:lnTo>
                    <a:lnTo>
                      <a:pt x="642" y="728"/>
                    </a:lnTo>
                    <a:lnTo>
                      <a:pt x="622" y="728"/>
                    </a:lnTo>
                    <a:lnTo>
                      <a:pt x="559" y="725"/>
                    </a:lnTo>
                    <a:lnTo>
                      <a:pt x="358" y="711"/>
                    </a:lnTo>
                    <a:lnTo>
                      <a:pt x="66" y="688"/>
                    </a:lnTo>
                    <a:lnTo>
                      <a:pt x="66" y="688"/>
                    </a:lnTo>
                    <a:lnTo>
                      <a:pt x="60" y="611"/>
                    </a:lnTo>
                    <a:lnTo>
                      <a:pt x="54" y="536"/>
                    </a:lnTo>
                    <a:lnTo>
                      <a:pt x="43" y="459"/>
                    </a:lnTo>
                    <a:lnTo>
                      <a:pt x="43" y="459"/>
                    </a:lnTo>
                    <a:lnTo>
                      <a:pt x="14" y="310"/>
                    </a:lnTo>
                    <a:lnTo>
                      <a:pt x="3" y="247"/>
                    </a:lnTo>
                    <a:lnTo>
                      <a:pt x="0" y="201"/>
                    </a:lnTo>
                    <a:lnTo>
                      <a:pt x="0" y="201"/>
                    </a:lnTo>
                    <a:lnTo>
                      <a:pt x="0" y="169"/>
                    </a:lnTo>
                    <a:lnTo>
                      <a:pt x="5" y="140"/>
                    </a:lnTo>
                    <a:lnTo>
                      <a:pt x="8" y="126"/>
                    </a:lnTo>
                    <a:lnTo>
                      <a:pt x="14" y="112"/>
                    </a:lnTo>
                    <a:lnTo>
                      <a:pt x="23" y="97"/>
                    </a:lnTo>
                    <a:lnTo>
                      <a:pt x="31" y="86"/>
                    </a:lnTo>
                    <a:lnTo>
                      <a:pt x="31" y="86"/>
                    </a:lnTo>
                    <a:lnTo>
                      <a:pt x="43" y="75"/>
                    </a:lnTo>
                    <a:lnTo>
                      <a:pt x="57" y="66"/>
                    </a:lnTo>
                    <a:lnTo>
                      <a:pt x="69" y="60"/>
                    </a:lnTo>
                    <a:lnTo>
                      <a:pt x="83" y="57"/>
                    </a:lnTo>
                    <a:lnTo>
                      <a:pt x="112" y="54"/>
                    </a:lnTo>
                    <a:lnTo>
                      <a:pt x="146" y="52"/>
                    </a:lnTo>
                    <a:lnTo>
                      <a:pt x="146" y="52"/>
                    </a:lnTo>
                    <a:lnTo>
                      <a:pt x="166" y="46"/>
                    </a:lnTo>
                    <a:lnTo>
                      <a:pt x="189" y="37"/>
                    </a:lnTo>
                    <a:lnTo>
                      <a:pt x="238" y="11"/>
                    </a:lnTo>
                    <a:lnTo>
                      <a:pt x="266" y="3"/>
                    </a:lnTo>
                    <a:lnTo>
                      <a:pt x="292" y="0"/>
                    </a:lnTo>
                    <a:lnTo>
                      <a:pt x="307" y="0"/>
                    </a:lnTo>
                    <a:lnTo>
                      <a:pt x="318" y="6"/>
                    </a:lnTo>
                    <a:lnTo>
                      <a:pt x="332" y="9"/>
                    </a:lnTo>
                    <a:lnTo>
                      <a:pt x="347" y="17"/>
                    </a:lnTo>
                    <a:lnTo>
                      <a:pt x="347" y="17"/>
                    </a:lnTo>
                    <a:close/>
                  </a:path>
                </a:pathLst>
              </a:custGeom>
              <a:solidFill>
                <a:srgbClr val="D9D7DE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" name="Freeform 11"/>
              <p:cNvSpPr>
                <a:spLocks/>
              </p:cNvSpPr>
              <p:nvPr/>
            </p:nvSpPr>
            <p:spPr bwMode="auto">
              <a:xfrm>
                <a:off x="4894" y="3047"/>
                <a:ext cx="149" cy="516"/>
              </a:xfrm>
              <a:custGeom>
                <a:avLst/>
                <a:gdLst/>
                <a:ahLst/>
                <a:cxnLst>
                  <a:cxn ang="0">
                    <a:pos x="31" y="0"/>
                  </a:cxn>
                  <a:cxn ang="0">
                    <a:pos x="31" y="0"/>
                  </a:cxn>
                  <a:cxn ang="0">
                    <a:pos x="31" y="26"/>
                  </a:cxn>
                  <a:cxn ang="0">
                    <a:pos x="40" y="86"/>
                  </a:cxn>
                  <a:cxn ang="0">
                    <a:pos x="46" y="126"/>
                  </a:cxn>
                  <a:cxn ang="0">
                    <a:pos x="54" y="172"/>
                  </a:cxn>
                  <a:cxn ang="0">
                    <a:pos x="66" y="215"/>
                  </a:cxn>
                  <a:cxn ang="0">
                    <a:pos x="83" y="261"/>
                  </a:cxn>
                  <a:cxn ang="0">
                    <a:pos x="83" y="261"/>
                  </a:cxn>
                  <a:cxn ang="0">
                    <a:pos x="97" y="304"/>
                  </a:cxn>
                  <a:cxn ang="0">
                    <a:pos x="112" y="347"/>
                  </a:cxn>
                  <a:cxn ang="0">
                    <a:pos x="132" y="419"/>
                  </a:cxn>
                  <a:cxn ang="0">
                    <a:pos x="143" y="479"/>
                  </a:cxn>
                  <a:cxn ang="0">
                    <a:pos x="149" y="516"/>
                  </a:cxn>
                  <a:cxn ang="0">
                    <a:pos x="3" y="511"/>
                  </a:cxn>
                  <a:cxn ang="0">
                    <a:pos x="3" y="511"/>
                  </a:cxn>
                  <a:cxn ang="0">
                    <a:pos x="5" y="425"/>
                  </a:cxn>
                  <a:cxn ang="0">
                    <a:pos x="8" y="350"/>
                  </a:cxn>
                  <a:cxn ang="0">
                    <a:pos x="5" y="281"/>
                  </a:cxn>
                  <a:cxn ang="0">
                    <a:pos x="5" y="281"/>
                  </a:cxn>
                  <a:cxn ang="0">
                    <a:pos x="3" y="218"/>
                  </a:cxn>
                  <a:cxn ang="0">
                    <a:pos x="0" y="187"/>
                  </a:cxn>
                  <a:cxn ang="0">
                    <a:pos x="0" y="152"/>
                  </a:cxn>
                  <a:cxn ang="0">
                    <a:pos x="3" y="115"/>
                  </a:cxn>
                  <a:cxn ang="0">
                    <a:pos x="8" y="78"/>
                  </a:cxn>
                  <a:cxn ang="0">
                    <a:pos x="17" y="40"/>
                  </a:cxn>
                  <a:cxn ang="0">
                    <a:pos x="31" y="0"/>
                  </a:cxn>
                  <a:cxn ang="0">
                    <a:pos x="31" y="0"/>
                  </a:cxn>
                </a:cxnLst>
                <a:rect l="0" t="0" r="r" b="b"/>
                <a:pathLst>
                  <a:path w="149" h="516">
                    <a:moveTo>
                      <a:pt x="31" y="0"/>
                    </a:moveTo>
                    <a:lnTo>
                      <a:pt x="31" y="0"/>
                    </a:lnTo>
                    <a:lnTo>
                      <a:pt x="31" y="26"/>
                    </a:lnTo>
                    <a:lnTo>
                      <a:pt x="40" y="86"/>
                    </a:lnTo>
                    <a:lnTo>
                      <a:pt x="46" y="126"/>
                    </a:lnTo>
                    <a:lnTo>
                      <a:pt x="54" y="172"/>
                    </a:lnTo>
                    <a:lnTo>
                      <a:pt x="66" y="215"/>
                    </a:lnTo>
                    <a:lnTo>
                      <a:pt x="83" y="261"/>
                    </a:lnTo>
                    <a:lnTo>
                      <a:pt x="83" y="261"/>
                    </a:lnTo>
                    <a:lnTo>
                      <a:pt x="97" y="304"/>
                    </a:lnTo>
                    <a:lnTo>
                      <a:pt x="112" y="347"/>
                    </a:lnTo>
                    <a:lnTo>
                      <a:pt x="132" y="419"/>
                    </a:lnTo>
                    <a:lnTo>
                      <a:pt x="143" y="479"/>
                    </a:lnTo>
                    <a:lnTo>
                      <a:pt x="149" y="516"/>
                    </a:lnTo>
                    <a:lnTo>
                      <a:pt x="3" y="511"/>
                    </a:lnTo>
                    <a:lnTo>
                      <a:pt x="3" y="511"/>
                    </a:lnTo>
                    <a:lnTo>
                      <a:pt x="5" y="425"/>
                    </a:lnTo>
                    <a:lnTo>
                      <a:pt x="8" y="350"/>
                    </a:lnTo>
                    <a:lnTo>
                      <a:pt x="5" y="281"/>
                    </a:lnTo>
                    <a:lnTo>
                      <a:pt x="5" y="281"/>
                    </a:lnTo>
                    <a:lnTo>
                      <a:pt x="3" y="218"/>
                    </a:lnTo>
                    <a:lnTo>
                      <a:pt x="0" y="187"/>
                    </a:lnTo>
                    <a:lnTo>
                      <a:pt x="0" y="152"/>
                    </a:lnTo>
                    <a:lnTo>
                      <a:pt x="3" y="115"/>
                    </a:lnTo>
                    <a:lnTo>
                      <a:pt x="8" y="78"/>
                    </a:lnTo>
                    <a:lnTo>
                      <a:pt x="17" y="40"/>
                    </a:lnTo>
                    <a:lnTo>
                      <a:pt x="31" y="0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CDCBD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6" name="Freeform 12"/>
              <p:cNvSpPr>
                <a:spLocks/>
              </p:cNvSpPr>
              <p:nvPr/>
            </p:nvSpPr>
            <p:spPr bwMode="auto">
              <a:xfrm>
                <a:off x="4960" y="2932"/>
                <a:ext cx="126" cy="175"/>
              </a:xfrm>
              <a:custGeom>
                <a:avLst/>
                <a:gdLst/>
                <a:ahLst/>
                <a:cxnLst>
                  <a:cxn ang="0">
                    <a:pos x="31" y="3"/>
                  </a:cxn>
                  <a:cxn ang="0">
                    <a:pos x="31" y="3"/>
                  </a:cxn>
                  <a:cxn ang="0">
                    <a:pos x="14" y="52"/>
                  </a:cxn>
                  <a:cxn ang="0">
                    <a:pos x="5" y="95"/>
                  </a:cxn>
                  <a:cxn ang="0">
                    <a:pos x="3" y="118"/>
                  </a:cxn>
                  <a:cxn ang="0">
                    <a:pos x="0" y="138"/>
                  </a:cxn>
                  <a:cxn ang="0">
                    <a:pos x="0" y="138"/>
                  </a:cxn>
                  <a:cxn ang="0">
                    <a:pos x="11" y="135"/>
                  </a:cxn>
                  <a:cxn ang="0">
                    <a:pos x="43" y="129"/>
                  </a:cxn>
                  <a:cxn ang="0">
                    <a:pos x="43" y="129"/>
                  </a:cxn>
                  <a:cxn ang="0">
                    <a:pos x="51" y="132"/>
                  </a:cxn>
                  <a:cxn ang="0">
                    <a:pos x="63" y="135"/>
                  </a:cxn>
                  <a:cxn ang="0">
                    <a:pos x="92" y="152"/>
                  </a:cxn>
                  <a:cxn ang="0">
                    <a:pos x="126" y="175"/>
                  </a:cxn>
                  <a:cxn ang="0">
                    <a:pos x="126" y="175"/>
                  </a:cxn>
                  <a:cxn ang="0">
                    <a:pos x="120" y="158"/>
                  </a:cxn>
                  <a:cxn ang="0">
                    <a:pos x="112" y="141"/>
                  </a:cxn>
                  <a:cxn ang="0">
                    <a:pos x="97" y="121"/>
                  </a:cxn>
                  <a:cxn ang="0">
                    <a:pos x="97" y="121"/>
                  </a:cxn>
                  <a:cxn ang="0">
                    <a:pos x="83" y="98"/>
                  </a:cxn>
                  <a:cxn ang="0">
                    <a:pos x="71" y="81"/>
                  </a:cxn>
                  <a:cxn ang="0">
                    <a:pos x="66" y="64"/>
                  </a:cxn>
                  <a:cxn ang="0">
                    <a:pos x="63" y="46"/>
                  </a:cxn>
                  <a:cxn ang="0">
                    <a:pos x="63" y="46"/>
                  </a:cxn>
                  <a:cxn ang="0">
                    <a:pos x="57" y="29"/>
                  </a:cxn>
                  <a:cxn ang="0">
                    <a:pos x="48" y="12"/>
                  </a:cxn>
                  <a:cxn ang="0">
                    <a:pos x="37" y="3"/>
                  </a:cxn>
                  <a:cxn ang="0">
                    <a:pos x="34" y="0"/>
                  </a:cxn>
                  <a:cxn ang="0">
                    <a:pos x="31" y="3"/>
                  </a:cxn>
                  <a:cxn ang="0">
                    <a:pos x="31" y="3"/>
                  </a:cxn>
                </a:cxnLst>
                <a:rect l="0" t="0" r="r" b="b"/>
                <a:pathLst>
                  <a:path w="126" h="175">
                    <a:moveTo>
                      <a:pt x="31" y="3"/>
                    </a:moveTo>
                    <a:lnTo>
                      <a:pt x="31" y="3"/>
                    </a:lnTo>
                    <a:lnTo>
                      <a:pt x="14" y="52"/>
                    </a:lnTo>
                    <a:lnTo>
                      <a:pt x="5" y="95"/>
                    </a:lnTo>
                    <a:lnTo>
                      <a:pt x="3" y="118"/>
                    </a:lnTo>
                    <a:lnTo>
                      <a:pt x="0" y="138"/>
                    </a:lnTo>
                    <a:lnTo>
                      <a:pt x="0" y="138"/>
                    </a:lnTo>
                    <a:lnTo>
                      <a:pt x="11" y="135"/>
                    </a:lnTo>
                    <a:lnTo>
                      <a:pt x="43" y="129"/>
                    </a:lnTo>
                    <a:lnTo>
                      <a:pt x="43" y="129"/>
                    </a:lnTo>
                    <a:lnTo>
                      <a:pt x="51" y="132"/>
                    </a:lnTo>
                    <a:lnTo>
                      <a:pt x="63" y="135"/>
                    </a:lnTo>
                    <a:lnTo>
                      <a:pt x="92" y="152"/>
                    </a:lnTo>
                    <a:lnTo>
                      <a:pt x="126" y="175"/>
                    </a:lnTo>
                    <a:lnTo>
                      <a:pt x="126" y="175"/>
                    </a:lnTo>
                    <a:lnTo>
                      <a:pt x="120" y="158"/>
                    </a:lnTo>
                    <a:lnTo>
                      <a:pt x="112" y="141"/>
                    </a:lnTo>
                    <a:lnTo>
                      <a:pt x="97" y="121"/>
                    </a:lnTo>
                    <a:lnTo>
                      <a:pt x="97" y="121"/>
                    </a:lnTo>
                    <a:lnTo>
                      <a:pt x="83" y="98"/>
                    </a:lnTo>
                    <a:lnTo>
                      <a:pt x="71" y="81"/>
                    </a:lnTo>
                    <a:lnTo>
                      <a:pt x="66" y="64"/>
                    </a:lnTo>
                    <a:lnTo>
                      <a:pt x="63" y="46"/>
                    </a:lnTo>
                    <a:lnTo>
                      <a:pt x="63" y="46"/>
                    </a:lnTo>
                    <a:lnTo>
                      <a:pt x="57" y="29"/>
                    </a:lnTo>
                    <a:lnTo>
                      <a:pt x="48" y="12"/>
                    </a:lnTo>
                    <a:lnTo>
                      <a:pt x="37" y="3"/>
                    </a:lnTo>
                    <a:lnTo>
                      <a:pt x="34" y="0"/>
                    </a:lnTo>
                    <a:lnTo>
                      <a:pt x="31" y="3"/>
                    </a:lnTo>
                    <a:lnTo>
                      <a:pt x="31" y="3"/>
                    </a:lnTo>
                    <a:close/>
                  </a:path>
                </a:pathLst>
              </a:custGeom>
              <a:solidFill>
                <a:srgbClr val="E9E5E9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7" name="Freeform 13"/>
              <p:cNvSpPr>
                <a:spLocks/>
              </p:cNvSpPr>
              <p:nvPr/>
            </p:nvSpPr>
            <p:spPr bwMode="auto">
              <a:xfrm>
                <a:off x="4908" y="2542"/>
                <a:ext cx="132" cy="307"/>
              </a:xfrm>
              <a:custGeom>
                <a:avLst/>
                <a:gdLst/>
                <a:ahLst/>
                <a:cxnLst>
                  <a:cxn ang="0">
                    <a:pos x="129" y="0"/>
                  </a:cxn>
                  <a:cxn ang="0">
                    <a:pos x="129" y="0"/>
                  </a:cxn>
                  <a:cxn ang="0">
                    <a:pos x="118" y="3"/>
                  </a:cxn>
                  <a:cxn ang="0">
                    <a:pos x="89" y="12"/>
                  </a:cxn>
                  <a:cxn ang="0">
                    <a:pos x="69" y="18"/>
                  </a:cxn>
                  <a:cxn ang="0">
                    <a:pos x="52" y="29"/>
                  </a:cxn>
                  <a:cxn ang="0">
                    <a:pos x="35" y="46"/>
                  </a:cxn>
                  <a:cxn ang="0">
                    <a:pos x="20" y="64"/>
                  </a:cxn>
                  <a:cxn ang="0">
                    <a:pos x="20" y="64"/>
                  </a:cxn>
                  <a:cxn ang="0">
                    <a:pos x="9" y="86"/>
                  </a:cxn>
                  <a:cxn ang="0">
                    <a:pos x="3" y="112"/>
                  </a:cxn>
                  <a:cxn ang="0">
                    <a:pos x="0" y="135"/>
                  </a:cxn>
                  <a:cxn ang="0">
                    <a:pos x="3" y="158"/>
                  </a:cxn>
                  <a:cxn ang="0">
                    <a:pos x="6" y="181"/>
                  </a:cxn>
                  <a:cxn ang="0">
                    <a:pos x="12" y="201"/>
                  </a:cxn>
                  <a:cxn ang="0">
                    <a:pos x="23" y="241"/>
                  </a:cxn>
                  <a:cxn ang="0">
                    <a:pos x="23" y="241"/>
                  </a:cxn>
                  <a:cxn ang="0">
                    <a:pos x="40" y="290"/>
                  </a:cxn>
                  <a:cxn ang="0">
                    <a:pos x="49" y="307"/>
                  </a:cxn>
                  <a:cxn ang="0">
                    <a:pos x="49" y="307"/>
                  </a:cxn>
                  <a:cxn ang="0">
                    <a:pos x="63" y="216"/>
                  </a:cxn>
                  <a:cxn ang="0">
                    <a:pos x="75" y="144"/>
                  </a:cxn>
                  <a:cxn ang="0">
                    <a:pos x="80" y="118"/>
                  </a:cxn>
                  <a:cxn ang="0">
                    <a:pos x="89" y="101"/>
                  </a:cxn>
                  <a:cxn ang="0">
                    <a:pos x="89" y="101"/>
                  </a:cxn>
                  <a:cxn ang="0">
                    <a:pos x="106" y="78"/>
                  </a:cxn>
                  <a:cxn ang="0">
                    <a:pos x="123" y="49"/>
                  </a:cxn>
                  <a:cxn ang="0">
                    <a:pos x="129" y="35"/>
                  </a:cxn>
                  <a:cxn ang="0">
                    <a:pos x="132" y="21"/>
                  </a:cxn>
                  <a:cxn ang="0">
                    <a:pos x="132" y="9"/>
                  </a:cxn>
                  <a:cxn ang="0">
                    <a:pos x="129" y="0"/>
                  </a:cxn>
                  <a:cxn ang="0">
                    <a:pos x="129" y="0"/>
                  </a:cxn>
                </a:cxnLst>
                <a:rect l="0" t="0" r="r" b="b"/>
                <a:pathLst>
                  <a:path w="132" h="307">
                    <a:moveTo>
                      <a:pt x="129" y="0"/>
                    </a:moveTo>
                    <a:lnTo>
                      <a:pt x="129" y="0"/>
                    </a:lnTo>
                    <a:lnTo>
                      <a:pt x="118" y="3"/>
                    </a:lnTo>
                    <a:lnTo>
                      <a:pt x="89" y="12"/>
                    </a:lnTo>
                    <a:lnTo>
                      <a:pt x="69" y="18"/>
                    </a:lnTo>
                    <a:lnTo>
                      <a:pt x="52" y="29"/>
                    </a:lnTo>
                    <a:lnTo>
                      <a:pt x="35" y="46"/>
                    </a:lnTo>
                    <a:lnTo>
                      <a:pt x="20" y="64"/>
                    </a:lnTo>
                    <a:lnTo>
                      <a:pt x="20" y="64"/>
                    </a:lnTo>
                    <a:lnTo>
                      <a:pt x="9" y="86"/>
                    </a:lnTo>
                    <a:lnTo>
                      <a:pt x="3" y="112"/>
                    </a:lnTo>
                    <a:lnTo>
                      <a:pt x="0" y="135"/>
                    </a:lnTo>
                    <a:lnTo>
                      <a:pt x="3" y="158"/>
                    </a:lnTo>
                    <a:lnTo>
                      <a:pt x="6" y="181"/>
                    </a:lnTo>
                    <a:lnTo>
                      <a:pt x="12" y="201"/>
                    </a:lnTo>
                    <a:lnTo>
                      <a:pt x="23" y="241"/>
                    </a:lnTo>
                    <a:lnTo>
                      <a:pt x="23" y="241"/>
                    </a:lnTo>
                    <a:lnTo>
                      <a:pt x="40" y="290"/>
                    </a:lnTo>
                    <a:lnTo>
                      <a:pt x="49" y="307"/>
                    </a:lnTo>
                    <a:lnTo>
                      <a:pt x="49" y="307"/>
                    </a:lnTo>
                    <a:lnTo>
                      <a:pt x="63" y="216"/>
                    </a:lnTo>
                    <a:lnTo>
                      <a:pt x="75" y="144"/>
                    </a:lnTo>
                    <a:lnTo>
                      <a:pt x="80" y="118"/>
                    </a:lnTo>
                    <a:lnTo>
                      <a:pt x="89" y="101"/>
                    </a:lnTo>
                    <a:lnTo>
                      <a:pt x="89" y="101"/>
                    </a:lnTo>
                    <a:lnTo>
                      <a:pt x="106" y="78"/>
                    </a:lnTo>
                    <a:lnTo>
                      <a:pt x="123" y="49"/>
                    </a:lnTo>
                    <a:lnTo>
                      <a:pt x="129" y="35"/>
                    </a:lnTo>
                    <a:lnTo>
                      <a:pt x="132" y="21"/>
                    </a:lnTo>
                    <a:lnTo>
                      <a:pt x="132" y="9"/>
                    </a:lnTo>
                    <a:lnTo>
                      <a:pt x="129" y="0"/>
                    </a:lnTo>
                    <a:lnTo>
                      <a:pt x="129" y="0"/>
                    </a:lnTo>
                    <a:close/>
                  </a:path>
                </a:pathLst>
              </a:custGeom>
              <a:solidFill>
                <a:srgbClr val="C98D59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8" name="Freeform 14"/>
              <p:cNvSpPr>
                <a:spLocks/>
              </p:cNvSpPr>
              <p:nvPr/>
            </p:nvSpPr>
            <p:spPr bwMode="auto">
              <a:xfrm>
                <a:off x="4920" y="2660"/>
                <a:ext cx="23" cy="120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17" y="0"/>
                  </a:cxn>
                  <a:cxn ang="0">
                    <a:pos x="8" y="17"/>
                  </a:cxn>
                  <a:cxn ang="0">
                    <a:pos x="2" y="37"/>
                  </a:cxn>
                  <a:cxn ang="0">
                    <a:pos x="0" y="57"/>
                  </a:cxn>
                  <a:cxn ang="0">
                    <a:pos x="0" y="57"/>
                  </a:cxn>
                  <a:cxn ang="0">
                    <a:pos x="2" y="80"/>
                  </a:cxn>
                  <a:cxn ang="0">
                    <a:pos x="11" y="100"/>
                  </a:cxn>
                  <a:cxn ang="0">
                    <a:pos x="20" y="120"/>
                  </a:cxn>
                  <a:cxn ang="0">
                    <a:pos x="20" y="120"/>
                  </a:cxn>
                  <a:cxn ang="0">
                    <a:pos x="23" y="63"/>
                  </a:cxn>
                  <a:cxn ang="0">
                    <a:pos x="23" y="20"/>
                  </a:cxn>
                  <a:cxn ang="0">
                    <a:pos x="20" y="6"/>
                  </a:cxn>
                  <a:cxn ang="0">
                    <a:pos x="17" y="0"/>
                  </a:cxn>
                  <a:cxn ang="0">
                    <a:pos x="17" y="0"/>
                  </a:cxn>
                </a:cxnLst>
                <a:rect l="0" t="0" r="r" b="b"/>
                <a:pathLst>
                  <a:path w="23" h="120">
                    <a:moveTo>
                      <a:pt x="17" y="0"/>
                    </a:moveTo>
                    <a:lnTo>
                      <a:pt x="17" y="0"/>
                    </a:lnTo>
                    <a:lnTo>
                      <a:pt x="8" y="17"/>
                    </a:lnTo>
                    <a:lnTo>
                      <a:pt x="2" y="37"/>
                    </a:lnTo>
                    <a:lnTo>
                      <a:pt x="0" y="57"/>
                    </a:lnTo>
                    <a:lnTo>
                      <a:pt x="0" y="57"/>
                    </a:lnTo>
                    <a:lnTo>
                      <a:pt x="2" y="80"/>
                    </a:lnTo>
                    <a:lnTo>
                      <a:pt x="11" y="100"/>
                    </a:lnTo>
                    <a:lnTo>
                      <a:pt x="20" y="120"/>
                    </a:lnTo>
                    <a:lnTo>
                      <a:pt x="20" y="120"/>
                    </a:lnTo>
                    <a:lnTo>
                      <a:pt x="23" y="63"/>
                    </a:lnTo>
                    <a:lnTo>
                      <a:pt x="23" y="20"/>
                    </a:lnTo>
                    <a:lnTo>
                      <a:pt x="20" y="6"/>
                    </a:lnTo>
                    <a:lnTo>
                      <a:pt x="17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B9783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9" name="Freeform 15"/>
              <p:cNvSpPr>
                <a:spLocks/>
              </p:cNvSpPr>
              <p:nvPr/>
            </p:nvSpPr>
            <p:spPr bwMode="auto">
              <a:xfrm>
                <a:off x="5014" y="2772"/>
                <a:ext cx="221" cy="347"/>
              </a:xfrm>
              <a:custGeom>
                <a:avLst/>
                <a:gdLst/>
                <a:ahLst/>
                <a:cxnLst>
                  <a:cxn ang="0">
                    <a:pos x="3" y="192"/>
                  </a:cxn>
                  <a:cxn ang="0">
                    <a:pos x="3" y="192"/>
                  </a:cxn>
                  <a:cxn ang="0">
                    <a:pos x="9" y="218"/>
                  </a:cxn>
                  <a:cxn ang="0">
                    <a:pos x="20" y="241"/>
                  </a:cxn>
                  <a:cxn ang="0">
                    <a:pos x="35" y="267"/>
                  </a:cxn>
                  <a:cxn ang="0">
                    <a:pos x="35" y="267"/>
                  </a:cxn>
                  <a:cxn ang="0">
                    <a:pos x="52" y="292"/>
                  </a:cxn>
                  <a:cxn ang="0">
                    <a:pos x="66" y="321"/>
                  </a:cxn>
                  <a:cxn ang="0">
                    <a:pos x="78" y="347"/>
                  </a:cxn>
                  <a:cxn ang="0">
                    <a:pos x="78" y="347"/>
                  </a:cxn>
                  <a:cxn ang="0">
                    <a:pos x="112" y="321"/>
                  </a:cxn>
                  <a:cxn ang="0">
                    <a:pos x="144" y="295"/>
                  </a:cxn>
                  <a:cxn ang="0">
                    <a:pos x="172" y="269"/>
                  </a:cxn>
                  <a:cxn ang="0">
                    <a:pos x="172" y="269"/>
                  </a:cxn>
                  <a:cxn ang="0">
                    <a:pos x="184" y="252"/>
                  </a:cxn>
                  <a:cxn ang="0">
                    <a:pos x="195" y="235"/>
                  </a:cxn>
                  <a:cxn ang="0">
                    <a:pos x="210" y="195"/>
                  </a:cxn>
                  <a:cxn ang="0">
                    <a:pos x="221" y="158"/>
                  </a:cxn>
                  <a:cxn ang="0">
                    <a:pos x="221" y="143"/>
                  </a:cxn>
                  <a:cxn ang="0">
                    <a:pos x="221" y="132"/>
                  </a:cxn>
                  <a:cxn ang="0">
                    <a:pos x="221" y="132"/>
                  </a:cxn>
                  <a:cxn ang="0">
                    <a:pos x="215" y="115"/>
                  </a:cxn>
                  <a:cxn ang="0">
                    <a:pos x="204" y="92"/>
                  </a:cxn>
                  <a:cxn ang="0">
                    <a:pos x="192" y="66"/>
                  </a:cxn>
                  <a:cxn ang="0">
                    <a:pos x="190" y="51"/>
                  </a:cxn>
                  <a:cxn ang="0">
                    <a:pos x="187" y="40"/>
                  </a:cxn>
                  <a:cxn ang="0">
                    <a:pos x="187" y="40"/>
                  </a:cxn>
                  <a:cxn ang="0">
                    <a:pos x="184" y="29"/>
                  </a:cxn>
                  <a:cxn ang="0">
                    <a:pos x="178" y="17"/>
                  </a:cxn>
                  <a:cxn ang="0">
                    <a:pos x="167" y="11"/>
                  </a:cxn>
                  <a:cxn ang="0">
                    <a:pos x="155" y="6"/>
                  </a:cxn>
                  <a:cxn ang="0">
                    <a:pos x="144" y="0"/>
                  </a:cxn>
                  <a:cxn ang="0">
                    <a:pos x="132" y="0"/>
                  </a:cxn>
                  <a:cxn ang="0">
                    <a:pos x="121" y="0"/>
                  </a:cxn>
                  <a:cxn ang="0">
                    <a:pos x="115" y="3"/>
                  </a:cxn>
                  <a:cxn ang="0">
                    <a:pos x="115" y="3"/>
                  </a:cxn>
                  <a:cxn ang="0">
                    <a:pos x="103" y="11"/>
                  </a:cxn>
                  <a:cxn ang="0">
                    <a:pos x="89" y="29"/>
                  </a:cxn>
                  <a:cxn ang="0">
                    <a:pos x="69" y="54"/>
                  </a:cxn>
                  <a:cxn ang="0">
                    <a:pos x="46" y="83"/>
                  </a:cxn>
                  <a:cxn ang="0">
                    <a:pos x="26" y="115"/>
                  </a:cxn>
                  <a:cxn ang="0">
                    <a:pos x="12" y="146"/>
                  </a:cxn>
                  <a:cxn ang="0">
                    <a:pos x="6" y="158"/>
                  </a:cxn>
                  <a:cxn ang="0">
                    <a:pos x="3" y="172"/>
                  </a:cxn>
                  <a:cxn ang="0">
                    <a:pos x="0" y="183"/>
                  </a:cxn>
                  <a:cxn ang="0">
                    <a:pos x="3" y="192"/>
                  </a:cxn>
                  <a:cxn ang="0">
                    <a:pos x="3" y="192"/>
                  </a:cxn>
                </a:cxnLst>
                <a:rect l="0" t="0" r="r" b="b"/>
                <a:pathLst>
                  <a:path w="221" h="347">
                    <a:moveTo>
                      <a:pt x="3" y="192"/>
                    </a:moveTo>
                    <a:lnTo>
                      <a:pt x="3" y="192"/>
                    </a:lnTo>
                    <a:lnTo>
                      <a:pt x="9" y="218"/>
                    </a:lnTo>
                    <a:lnTo>
                      <a:pt x="20" y="241"/>
                    </a:lnTo>
                    <a:lnTo>
                      <a:pt x="35" y="267"/>
                    </a:lnTo>
                    <a:lnTo>
                      <a:pt x="35" y="267"/>
                    </a:lnTo>
                    <a:lnTo>
                      <a:pt x="52" y="292"/>
                    </a:lnTo>
                    <a:lnTo>
                      <a:pt x="66" y="321"/>
                    </a:lnTo>
                    <a:lnTo>
                      <a:pt x="78" y="347"/>
                    </a:lnTo>
                    <a:lnTo>
                      <a:pt x="78" y="347"/>
                    </a:lnTo>
                    <a:lnTo>
                      <a:pt x="112" y="321"/>
                    </a:lnTo>
                    <a:lnTo>
                      <a:pt x="144" y="295"/>
                    </a:lnTo>
                    <a:lnTo>
                      <a:pt x="172" y="269"/>
                    </a:lnTo>
                    <a:lnTo>
                      <a:pt x="172" y="269"/>
                    </a:lnTo>
                    <a:lnTo>
                      <a:pt x="184" y="252"/>
                    </a:lnTo>
                    <a:lnTo>
                      <a:pt x="195" y="235"/>
                    </a:lnTo>
                    <a:lnTo>
                      <a:pt x="210" y="195"/>
                    </a:lnTo>
                    <a:lnTo>
                      <a:pt x="221" y="158"/>
                    </a:lnTo>
                    <a:lnTo>
                      <a:pt x="221" y="143"/>
                    </a:lnTo>
                    <a:lnTo>
                      <a:pt x="221" y="132"/>
                    </a:lnTo>
                    <a:lnTo>
                      <a:pt x="221" y="132"/>
                    </a:lnTo>
                    <a:lnTo>
                      <a:pt x="215" y="115"/>
                    </a:lnTo>
                    <a:lnTo>
                      <a:pt x="204" y="92"/>
                    </a:lnTo>
                    <a:lnTo>
                      <a:pt x="192" y="66"/>
                    </a:lnTo>
                    <a:lnTo>
                      <a:pt x="190" y="51"/>
                    </a:lnTo>
                    <a:lnTo>
                      <a:pt x="187" y="40"/>
                    </a:lnTo>
                    <a:lnTo>
                      <a:pt x="187" y="40"/>
                    </a:lnTo>
                    <a:lnTo>
                      <a:pt x="184" y="29"/>
                    </a:lnTo>
                    <a:lnTo>
                      <a:pt x="178" y="17"/>
                    </a:lnTo>
                    <a:lnTo>
                      <a:pt x="167" y="11"/>
                    </a:lnTo>
                    <a:lnTo>
                      <a:pt x="155" y="6"/>
                    </a:lnTo>
                    <a:lnTo>
                      <a:pt x="144" y="0"/>
                    </a:lnTo>
                    <a:lnTo>
                      <a:pt x="132" y="0"/>
                    </a:lnTo>
                    <a:lnTo>
                      <a:pt x="121" y="0"/>
                    </a:lnTo>
                    <a:lnTo>
                      <a:pt x="115" y="3"/>
                    </a:lnTo>
                    <a:lnTo>
                      <a:pt x="115" y="3"/>
                    </a:lnTo>
                    <a:lnTo>
                      <a:pt x="103" y="11"/>
                    </a:lnTo>
                    <a:lnTo>
                      <a:pt x="89" y="29"/>
                    </a:lnTo>
                    <a:lnTo>
                      <a:pt x="69" y="54"/>
                    </a:lnTo>
                    <a:lnTo>
                      <a:pt x="46" y="83"/>
                    </a:lnTo>
                    <a:lnTo>
                      <a:pt x="26" y="115"/>
                    </a:lnTo>
                    <a:lnTo>
                      <a:pt x="12" y="146"/>
                    </a:lnTo>
                    <a:lnTo>
                      <a:pt x="6" y="158"/>
                    </a:lnTo>
                    <a:lnTo>
                      <a:pt x="3" y="172"/>
                    </a:lnTo>
                    <a:lnTo>
                      <a:pt x="0" y="183"/>
                    </a:lnTo>
                    <a:lnTo>
                      <a:pt x="3" y="192"/>
                    </a:lnTo>
                    <a:lnTo>
                      <a:pt x="3" y="192"/>
                    </a:lnTo>
                    <a:close/>
                  </a:path>
                </a:pathLst>
              </a:custGeom>
              <a:solidFill>
                <a:srgbClr val="E5AE8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40" name="Freeform 16"/>
              <p:cNvSpPr>
                <a:spLocks/>
              </p:cNvSpPr>
              <p:nvPr/>
            </p:nvSpPr>
            <p:spPr bwMode="auto">
              <a:xfrm>
                <a:off x="5192" y="2732"/>
                <a:ext cx="43" cy="112"/>
              </a:xfrm>
              <a:custGeom>
                <a:avLst/>
                <a:gdLst/>
                <a:ahLst/>
                <a:cxnLst>
                  <a:cxn ang="0">
                    <a:pos x="0" y="74"/>
                  </a:cxn>
                  <a:cxn ang="0">
                    <a:pos x="0" y="74"/>
                  </a:cxn>
                  <a:cxn ang="0">
                    <a:pos x="6" y="48"/>
                  </a:cxn>
                  <a:cxn ang="0">
                    <a:pos x="12" y="26"/>
                  </a:cxn>
                  <a:cxn ang="0">
                    <a:pos x="17" y="14"/>
                  </a:cxn>
                  <a:cxn ang="0">
                    <a:pos x="23" y="5"/>
                  </a:cxn>
                  <a:cxn ang="0">
                    <a:pos x="23" y="5"/>
                  </a:cxn>
                  <a:cxn ang="0">
                    <a:pos x="29" y="0"/>
                  </a:cxn>
                  <a:cxn ang="0">
                    <a:pos x="34" y="0"/>
                  </a:cxn>
                  <a:cxn ang="0">
                    <a:pos x="40" y="0"/>
                  </a:cxn>
                  <a:cxn ang="0">
                    <a:pos x="43" y="5"/>
                  </a:cxn>
                  <a:cxn ang="0">
                    <a:pos x="43" y="11"/>
                  </a:cxn>
                  <a:cxn ang="0">
                    <a:pos x="43" y="20"/>
                  </a:cxn>
                  <a:cxn ang="0">
                    <a:pos x="40" y="43"/>
                  </a:cxn>
                  <a:cxn ang="0">
                    <a:pos x="40" y="43"/>
                  </a:cxn>
                  <a:cxn ang="0">
                    <a:pos x="29" y="74"/>
                  </a:cxn>
                  <a:cxn ang="0">
                    <a:pos x="26" y="83"/>
                  </a:cxn>
                  <a:cxn ang="0">
                    <a:pos x="26" y="91"/>
                  </a:cxn>
                  <a:cxn ang="0">
                    <a:pos x="26" y="91"/>
                  </a:cxn>
                  <a:cxn ang="0">
                    <a:pos x="20" y="103"/>
                  </a:cxn>
                  <a:cxn ang="0">
                    <a:pos x="17" y="109"/>
                  </a:cxn>
                  <a:cxn ang="0">
                    <a:pos x="12" y="112"/>
                  </a:cxn>
                  <a:cxn ang="0">
                    <a:pos x="9" y="109"/>
                  </a:cxn>
                  <a:cxn ang="0">
                    <a:pos x="6" y="106"/>
                  </a:cxn>
                  <a:cxn ang="0">
                    <a:pos x="3" y="94"/>
                  </a:cxn>
                  <a:cxn ang="0">
                    <a:pos x="0" y="74"/>
                  </a:cxn>
                  <a:cxn ang="0">
                    <a:pos x="0" y="74"/>
                  </a:cxn>
                </a:cxnLst>
                <a:rect l="0" t="0" r="r" b="b"/>
                <a:pathLst>
                  <a:path w="43" h="112">
                    <a:moveTo>
                      <a:pt x="0" y="74"/>
                    </a:moveTo>
                    <a:lnTo>
                      <a:pt x="0" y="74"/>
                    </a:lnTo>
                    <a:lnTo>
                      <a:pt x="6" y="48"/>
                    </a:lnTo>
                    <a:lnTo>
                      <a:pt x="12" y="26"/>
                    </a:lnTo>
                    <a:lnTo>
                      <a:pt x="17" y="14"/>
                    </a:lnTo>
                    <a:lnTo>
                      <a:pt x="23" y="5"/>
                    </a:lnTo>
                    <a:lnTo>
                      <a:pt x="23" y="5"/>
                    </a:lnTo>
                    <a:lnTo>
                      <a:pt x="29" y="0"/>
                    </a:lnTo>
                    <a:lnTo>
                      <a:pt x="34" y="0"/>
                    </a:lnTo>
                    <a:lnTo>
                      <a:pt x="40" y="0"/>
                    </a:lnTo>
                    <a:lnTo>
                      <a:pt x="43" y="5"/>
                    </a:lnTo>
                    <a:lnTo>
                      <a:pt x="43" y="11"/>
                    </a:lnTo>
                    <a:lnTo>
                      <a:pt x="43" y="20"/>
                    </a:lnTo>
                    <a:lnTo>
                      <a:pt x="40" y="43"/>
                    </a:lnTo>
                    <a:lnTo>
                      <a:pt x="40" y="43"/>
                    </a:lnTo>
                    <a:lnTo>
                      <a:pt x="29" y="74"/>
                    </a:lnTo>
                    <a:lnTo>
                      <a:pt x="26" y="83"/>
                    </a:lnTo>
                    <a:lnTo>
                      <a:pt x="26" y="91"/>
                    </a:lnTo>
                    <a:lnTo>
                      <a:pt x="26" y="91"/>
                    </a:lnTo>
                    <a:lnTo>
                      <a:pt x="20" y="103"/>
                    </a:lnTo>
                    <a:lnTo>
                      <a:pt x="17" y="109"/>
                    </a:lnTo>
                    <a:lnTo>
                      <a:pt x="12" y="112"/>
                    </a:lnTo>
                    <a:lnTo>
                      <a:pt x="9" y="109"/>
                    </a:lnTo>
                    <a:lnTo>
                      <a:pt x="6" y="106"/>
                    </a:lnTo>
                    <a:lnTo>
                      <a:pt x="3" y="94"/>
                    </a:lnTo>
                    <a:lnTo>
                      <a:pt x="0" y="74"/>
                    </a:lnTo>
                    <a:lnTo>
                      <a:pt x="0" y="74"/>
                    </a:lnTo>
                    <a:close/>
                  </a:path>
                </a:pathLst>
              </a:custGeom>
              <a:solidFill>
                <a:srgbClr val="E5AE8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41" name="Freeform 17"/>
              <p:cNvSpPr>
                <a:spLocks/>
              </p:cNvSpPr>
              <p:nvPr/>
            </p:nvSpPr>
            <p:spPr bwMode="auto">
              <a:xfrm>
                <a:off x="5011" y="2838"/>
                <a:ext cx="175" cy="203"/>
              </a:xfrm>
              <a:custGeom>
                <a:avLst/>
                <a:gdLst/>
                <a:ahLst/>
                <a:cxnLst>
                  <a:cxn ang="0">
                    <a:pos x="3" y="135"/>
                  </a:cxn>
                  <a:cxn ang="0">
                    <a:pos x="3" y="135"/>
                  </a:cxn>
                  <a:cxn ang="0">
                    <a:pos x="6" y="146"/>
                  </a:cxn>
                  <a:cxn ang="0">
                    <a:pos x="20" y="166"/>
                  </a:cxn>
                  <a:cxn ang="0">
                    <a:pos x="29" y="178"/>
                  </a:cxn>
                  <a:cxn ang="0">
                    <a:pos x="41" y="189"/>
                  </a:cxn>
                  <a:cxn ang="0">
                    <a:pos x="55" y="198"/>
                  </a:cxn>
                  <a:cxn ang="0">
                    <a:pos x="69" y="203"/>
                  </a:cxn>
                  <a:cxn ang="0">
                    <a:pos x="69" y="203"/>
                  </a:cxn>
                  <a:cxn ang="0">
                    <a:pos x="75" y="203"/>
                  </a:cxn>
                  <a:cxn ang="0">
                    <a:pos x="84" y="203"/>
                  </a:cxn>
                  <a:cxn ang="0">
                    <a:pos x="104" y="192"/>
                  </a:cxn>
                  <a:cxn ang="0">
                    <a:pos x="121" y="175"/>
                  </a:cxn>
                  <a:cxn ang="0">
                    <a:pos x="138" y="152"/>
                  </a:cxn>
                  <a:cxn ang="0">
                    <a:pos x="152" y="126"/>
                  </a:cxn>
                  <a:cxn ang="0">
                    <a:pos x="167" y="94"/>
                  </a:cxn>
                  <a:cxn ang="0">
                    <a:pos x="172" y="63"/>
                  </a:cxn>
                  <a:cxn ang="0">
                    <a:pos x="175" y="31"/>
                  </a:cxn>
                  <a:cxn ang="0">
                    <a:pos x="175" y="31"/>
                  </a:cxn>
                  <a:cxn ang="0">
                    <a:pos x="172" y="17"/>
                  </a:cxn>
                  <a:cxn ang="0">
                    <a:pos x="167" y="8"/>
                  </a:cxn>
                  <a:cxn ang="0">
                    <a:pos x="158" y="3"/>
                  </a:cxn>
                  <a:cxn ang="0">
                    <a:pos x="147" y="0"/>
                  </a:cxn>
                  <a:cxn ang="0">
                    <a:pos x="132" y="0"/>
                  </a:cxn>
                  <a:cxn ang="0">
                    <a:pos x="115" y="6"/>
                  </a:cxn>
                  <a:cxn ang="0">
                    <a:pos x="98" y="11"/>
                  </a:cxn>
                  <a:cxn ang="0">
                    <a:pos x="84" y="20"/>
                  </a:cxn>
                  <a:cxn ang="0">
                    <a:pos x="66" y="31"/>
                  </a:cxn>
                  <a:cxn ang="0">
                    <a:pos x="49" y="43"/>
                  </a:cxn>
                  <a:cxn ang="0">
                    <a:pos x="35" y="57"/>
                  </a:cxn>
                  <a:cxn ang="0">
                    <a:pos x="23" y="72"/>
                  </a:cxn>
                  <a:cxn ang="0">
                    <a:pos x="12" y="89"/>
                  </a:cxn>
                  <a:cxn ang="0">
                    <a:pos x="6" y="103"/>
                  </a:cxn>
                  <a:cxn ang="0">
                    <a:pos x="0" y="120"/>
                  </a:cxn>
                  <a:cxn ang="0">
                    <a:pos x="3" y="135"/>
                  </a:cxn>
                  <a:cxn ang="0">
                    <a:pos x="3" y="135"/>
                  </a:cxn>
                </a:cxnLst>
                <a:rect l="0" t="0" r="r" b="b"/>
                <a:pathLst>
                  <a:path w="175" h="203">
                    <a:moveTo>
                      <a:pt x="3" y="135"/>
                    </a:moveTo>
                    <a:lnTo>
                      <a:pt x="3" y="135"/>
                    </a:lnTo>
                    <a:lnTo>
                      <a:pt x="6" y="146"/>
                    </a:lnTo>
                    <a:lnTo>
                      <a:pt x="20" y="166"/>
                    </a:lnTo>
                    <a:lnTo>
                      <a:pt x="29" y="178"/>
                    </a:lnTo>
                    <a:lnTo>
                      <a:pt x="41" y="189"/>
                    </a:lnTo>
                    <a:lnTo>
                      <a:pt x="55" y="198"/>
                    </a:lnTo>
                    <a:lnTo>
                      <a:pt x="69" y="203"/>
                    </a:lnTo>
                    <a:lnTo>
                      <a:pt x="69" y="203"/>
                    </a:lnTo>
                    <a:lnTo>
                      <a:pt x="75" y="203"/>
                    </a:lnTo>
                    <a:lnTo>
                      <a:pt x="84" y="203"/>
                    </a:lnTo>
                    <a:lnTo>
                      <a:pt x="104" y="192"/>
                    </a:lnTo>
                    <a:lnTo>
                      <a:pt x="121" y="175"/>
                    </a:lnTo>
                    <a:lnTo>
                      <a:pt x="138" y="152"/>
                    </a:lnTo>
                    <a:lnTo>
                      <a:pt x="152" y="126"/>
                    </a:lnTo>
                    <a:lnTo>
                      <a:pt x="167" y="94"/>
                    </a:lnTo>
                    <a:lnTo>
                      <a:pt x="172" y="63"/>
                    </a:lnTo>
                    <a:lnTo>
                      <a:pt x="175" y="31"/>
                    </a:lnTo>
                    <a:lnTo>
                      <a:pt x="175" y="31"/>
                    </a:lnTo>
                    <a:lnTo>
                      <a:pt x="172" y="17"/>
                    </a:lnTo>
                    <a:lnTo>
                      <a:pt x="167" y="8"/>
                    </a:lnTo>
                    <a:lnTo>
                      <a:pt x="158" y="3"/>
                    </a:lnTo>
                    <a:lnTo>
                      <a:pt x="147" y="0"/>
                    </a:lnTo>
                    <a:lnTo>
                      <a:pt x="132" y="0"/>
                    </a:lnTo>
                    <a:lnTo>
                      <a:pt x="115" y="6"/>
                    </a:lnTo>
                    <a:lnTo>
                      <a:pt x="98" y="11"/>
                    </a:lnTo>
                    <a:lnTo>
                      <a:pt x="84" y="20"/>
                    </a:lnTo>
                    <a:lnTo>
                      <a:pt x="66" y="31"/>
                    </a:lnTo>
                    <a:lnTo>
                      <a:pt x="49" y="43"/>
                    </a:lnTo>
                    <a:lnTo>
                      <a:pt x="35" y="57"/>
                    </a:lnTo>
                    <a:lnTo>
                      <a:pt x="23" y="72"/>
                    </a:lnTo>
                    <a:lnTo>
                      <a:pt x="12" y="89"/>
                    </a:lnTo>
                    <a:lnTo>
                      <a:pt x="6" y="103"/>
                    </a:lnTo>
                    <a:lnTo>
                      <a:pt x="0" y="120"/>
                    </a:lnTo>
                    <a:lnTo>
                      <a:pt x="3" y="135"/>
                    </a:lnTo>
                    <a:lnTo>
                      <a:pt x="3" y="135"/>
                    </a:lnTo>
                    <a:close/>
                  </a:path>
                </a:pathLst>
              </a:custGeom>
              <a:solidFill>
                <a:srgbClr val="DE976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42" name="Freeform 18"/>
              <p:cNvSpPr>
                <a:spLocks/>
              </p:cNvSpPr>
              <p:nvPr/>
            </p:nvSpPr>
            <p:spPr bwMode="auto">
              <a:xfrm>
                <a:off x="4931" y="2608"/>
                <a:ext cx="267" cy="399"/>
              </a:xfrm>
              <a:custGeom>
                <a:avLst/>
                <a:gdLst/>
                <a:ahLst/>
                <a:cxnLst>
                  <a:cxn ang="0">
                    <a:pos x="9" y="58"/>
                  </a:cxn>
                  <a:cxn ang="0">
                    <a:pos x="9" y="58"/>
                  </a:cxn>
                  <a:cxn ang="0">
                    <a:pos x="3" y="101"/>
                  </a:cxn>
                  <a:cxn ang="0">
                    <a:pos x="0" y="144"/>
                  </a:cxn>
                  <a:cxn ang="0">
                    <a:pos x="3" y="164"/>
                  </a:cxn>
                  <a:cxn ang="0">
                    <a:pos x="6" y="184"/>
                  </a:cxn>
                  <a:cxn ang="0">
                    <a:pos x="6" y="184"/>
                  </a:cxn>
                  <a:cxn ang="0">
                    <a:pos x="9" y="224"/>
                  </a:cxn>
                  <a:cxn ang="0">
                    <a:pos x="17" y="261"/>
                  </a:cxn>
                  <a:cxn ang="0">
                    <a:pos x="23" y="281"/>
                  </a:cxn>
                  <a:cxn ang="0">
                    <a:pos x="32" y="302"/>
                  </a:cxn>
                  <a:cxn ang="0">
                    <a:pos x="32" y="302"/>
                  </a:cxn>
                  <a:cxn ang="0">
                    <a:pos x="57" y="362"/>
                  </a:cxn>
                  <a:cxn ang="0">
                    <a:pos x="69" y="388"/>
                  </a:cxn>
                  <a:cxn ang="0">
                    <a:pos x="69" y="388"/>
                  </a:cxn>
                  <a:cxn ang="0">
                    <a:pos x="75" y="390"/>
                  </a:cxn>
                  <a:cxn ang="0">
                    <a:pos x="92" y="396"/>
                  </a:cxn>
                  <a:cxn ang="0">
                    <a:pos x="106" y="399"/>
                  </a:cxn>
                  <a:cxn ang="0">
                    <a:pos x="123" y="399"/>
                  </a:cxn>
                  <a:cxn ang="0">
                    <a:pos x="146" y="399"/>
                  </a:cxn>
                  <a:cxn ang="0">
                    <a:pos x="172" y="393"/>
                  </a:cxn>
                  <a:cxn ang="0">
                    <a:pos x="172" y="393"/>
                  </a:cxn>
                  <a:cxn ang="0">
                    <a:pos x="201" y="367"/>
                  </a:cxn>
                  <a:cxn ang="0">
                    <a:pos x="227" y="345"/>
                  </a:cxn>
                  <a:cxn ang="0">
                    <a:pos x="238" y="330"/>
                  </a:cxn>
                  <a:cxn ang="0">
                    <a:pos x="244" y="316"/>
                  </a:cxn>
                  <a:cxn ang="0">
                    <a:pos x="244" y="316"/>
                  </a:cxn>
                  <a:cxn ang="0">
                    <a:pos x="255" y="290"/>
                  </a:cxn>
                  <a:cxn ang="0">
                    <a:pos x="261" y="261"/>
                  </a:cxn>
                  <a:cxn ang="0">
                    <a:pos x="267" y="238"/>
                  </a:cxn>
                  <a:cxn ang="0">
                    <a:pos x="267" y="218"/>
                  </a:cxn>
                  <a:cxn ang="0">
                    <a:pos x="267" y="218"/>
                  </a:cxn>
                  <a:cxn ang="0">
                    <a:pos x="267" y="158"/>
                  </a:cxn>
                  <a:cxn ang="0">
                    <a:pos x="264" y="124"/>
                  </a:cxn>
                  <a:cxn ang="0">
                    <a:pos x="261" y="101"/>
                  </a:cxn>
                  <a:cxn ang="0">
                    <a:pos x="261" y="101"/>
                  </a:cxn>
                  <a:cxn ang="0">
                    <a:pos x="258" y="86"/>
                  </a:cxn>
                  <a:cxn ang="0">
                    <a:pos x="250" y="69"/>
                  </a:cxn>
                  <a:cxn ang="0">
                    <a:pos x="238" y="52"/>
                  </a:cxn>
                  <a:cxn ang="0">
                    <a:pos x="221" y="35"/>
                  </a:cxn>
                  <a:cxn ang="0">
                    <a:pos x="221" y="35"/>
                  </a:cxn>
                  <a:cxn ang="0">
                    <a:pos x="204" y="20"/>
                  </a:cxn>
                  <a:cxn ang="0">
                    <a:pos x="186" y="15"/>
                  </a:cxn>
                  <a:cxn ang="0">
                    <a:pos x="169" y="9"/>
                  </a:cxn>
                  <a:cxn ang="0">
                    <a:pos x="149" y="6"/>
                  </a:cxn>
                  <a:cxn ang="0">
                    <a:pos x="149" y="6"/>
                  </a:cxn>
                  <a:cxn ang="0">
                    <a:pos x="115" y="0"/>
                  </a:cxn>
                  <a:cxn ang="0">
                    <a:pos x="100" y="0"/>
                  </a:cxn>
                  <a:cxn ang="0">
                    <a:pos x="92" y="0"/>
                  </a:cxn>
                  <a:cxn ang="0">
                    <a:pos x="92" y="0"/>
                  </a:cxn>
                  <a:cxn ang="0">
                    <a:pos x="46" y="23"/>
                  </a:cxn>
                  <a:cxn ang="0">
                    <a:pos x="32" y="29"/>
                  </a:cxn>
                  <a:cxn ang="0">
                    <a:pos x="20" y="41"/>
                  </a:cxn>
                  <a:cxn ang="0">
                    <a:pos x="12" y="49"/>
                  </a:cxn>
                  <a:cxn ang="0">
                    <a:pos x="9" y="58"/>
                  </a:cxn>
                  <a:cxn ang="0">
                    <a:pos x="9" y="58"/>
                  </a:cxn>
                </a:cxnLst>
                <a:rect l="0" t="0" r="r" b="b"/>
                <a:pathLst>
                  <a:path w="267" h="399">
                    <a:moveTo>
                      <a:pt x="9" y="58"/>
                    </a:moveTo>
                    <a:lnTo>
                      <a:pt x="9" y="58"/>
                    </a:lnTo>
                    <a:lnTo>
                      <a:pt x="3" y="101"/>
                    </a:lnTo>
                    <a:lnTo>
                      <a:pt x="0" y="144"/>
                    </a:lnTo>
                    <a:lnTo>
                      <a:pt x="3" y="164"/>
                    </a:lnTo>
                    <a:lnTo>
                      <a:pt x="6" y="184"/>
                    </a:lnTo>
                    <a:lnTo>
                      <a:pt x="6" y="184"/>
                    </a:lnTo>
                    <a:lnTo>
                      <a:pt x="9" y="224"/>
                    </a:lnTo>
                    <a:lnTo>
                      <a:pt x="17" y="261"/>
                    </a:lnTo>
                    <a:lnTo>
                      <a:pt x="23" y="281"/>
                    </a:lnTo>
                    <a:lnTo>
                      <a:pt x="32" y="302"/>
                    </a:lnTo>
                    <a:lnTo>
                      <a:pt x="32" y="302"/>
                    </a:lnTo>
                    <a:lnTo>
                      <a:pt x="57" y="362"/>
                    </a:lnTo>
                    <a:lnTo>
                      <a:pt x="69" y="388"/>
                    </a:lnTo>
                    <a:lnTo>
                      <a:pt x="69" y="388"/>
                    </a:lnTo>
                    <a:lnTo>
                      <a:pt x="75" y="390"/>
                    </a:lnTo>
                    <a:lnTo>
                      <a:pt x="92" y="396"/>
                    </a:lnTo>
                    <a:lnTo>
                      <a:pt x="106" y="399"/>
                    </a:lnTo>
                    <a:lnTo>
                      <a:pt x="123" y="399"/>
                    </a:lnTo>
                    <a:lnTo>
                      <a:pt x="146" y="399"/>
                    </a:lnTo>
                    <a:lnTo>
                      <a:pt x="172" y="393"/>
                    </a:lnTo>
                    <a:lnTo>
                      <a:pt x="172" y="393"/>
                    </a:lnTo>
                    <a:lnTo>
                      <a:pt x="201" y="367"/>
                    </a:lnTo>
                    <a:lnTo>
                      <a:pt x="227" y="345"/>
                    </a:lnTo>
                    <a:lnTo>
                      <a:pt x="238" y="330"/>
                    </a:lnTo>
                    <a:lnTo>
                      <a:pt x="244" y="316"/>
                    </a:lnTo>
                    <a:lnTo>
                      <a:pt x="244" y="316"/>
                    </a:lnTo>
                    <a:lnTo>
                      <a:pt x="255" y="290"/>
                    </a:lnTo>
                    <a:lnTo>
                      <a:pt x="261" y="261"/>
                    </a:lnTo>
                    <a:lnTo>
                      <a:pt x="267" y="238"/>
                    </a:lnTo>
                    <a:lnTo>
                      <a:pt x="267" y="218"/>
                    </a:lnTo>
                    <a:lnTo>
                      <a:pt x="267" y="218"/>
                    </a:lnTo>
                    <a:lnTo>
                      <a:pt x="267" y="158"/>
                    </a:lnTo>
                    <a:lnTo>
                      <a:pt x="264" y="124"/>
                    </a:lnTo>
                    <a:lnTo>
                      <a:pt x="261" y="101"/>
                    </a:lnTo>
                    <a:lnTo>
                      <a:pt x="261" y="101"/>
                    </a:lnTo>
                    <a:lnTo>
                      <a:pt x="258" y="86"/>
                    </a:lnTo>
                    <a:lnTo>
                      <a:pt x="250" y="69"/>
                    </a:lnTo>
                    <a:lnTo>
                      <a:pt x="238" y="52"/>
                    </a:lnTo>
                    <a:lnTo>
                      <a:pt x="221" y="35"/>
                    </a:lnTo>
                    <a:lnTo>
                      <a:pt x="221" y="35"/>
                    </a:lnTo>
                    <a:lnTo>
                      <a:pt x="204" y="20"/>
                    </a:lnTo>
                    <a:lnTo>
                      <a:pt x="186" y="15"/>
                    </a:lnTo>
                    <a:lnTo>
                      <a:pt x="169" y="9"/>
                    </a:lnTo>
                    <a:lnTo>
                      <a:pt x="149" y="6"/>
                    </a:lnTo>
                    <a:lnTo>
                      <a:pt x="149" y="6"/>
                    </a:lnTo>
                    <a:lnTo>
                      <a:pt x="115" y="0"/>
                    </a:lnTo>
                    <a:lnTo>
                      <a:pt x="100" y="0"/>
                    </a:lnTo>
                    <a:lnTo>
                      <a:pt x="92" y="0"/>
                    </a:lnTo>
                    <a:lnTo>
                      <a:pt x="92" y="0"/>
                    </a:lnTo>
                    <a:lnTo>
                      <a:pt x="46" y="23"/>
                    </a:lnTo>
                    <a:lnTo>
                      <a:pt x="32" y="29"/>
                    </a:lnTo>
                    <a:lnTo>
                      <a:pt x="20" y="41"/>
                    </a:lnTo>
                    <a:lnTo>
                      <a:pt x="12" y="49"/>
                    </a:lnTo>
                    <a:lnTo>
                      <a:pt x="9" y="58"/>
                    </a:lnTo>
                    <a:lnTo>
                      <a:pt x="9" y="58"/>
                    </a:lnTo>
                    <a:close/>
                  </a:path>
                </a:pathLst>
              </a:custGeom>
              <a:solidFill>
                <a:srgbClr val="ECC2A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43" name="Freeform 19"/>
              <p:cNvSpPr>
                <a:spLocks/>
              </p:cNvSpPr>
              <p:nvPr/>
            </p:nvSpPr>
            <p:spPr bwMode="auto">
              <a:xfrm>
                <a:off x="4994" y="2889"/>
                <a:ext cx="106" cy="35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0" y="3"/>
                  </a:cxn>
                  <a:cxn ang="0">
                    <a:pos x="14" y="6"/>
                  </a:cxn>
                  <a:cxn ang="0">
                    <a:pos x="32" y="9"/>
                  </a:cxn>
                  <a:cxn ang="0">
                    <a:pos x="55" y="9"/>
                  </a:cxn>
                  <a:cxn ang="0">
                    <a:pos x="55" y="9"/>
                  </a:cxn>
                  <a:cxn ang="0">
                    <a:pos x="92" y="3"/>
                  </a:cxn>
                  <a:cxn ang="0">
                    <a:pos x="106" y="0"/>
                  </a:cxn>
                  <a:cxn ang="0">
                    <a:pos x="106" y="0"/>
                  </a:cxn>
                  <a:cxn ang="0">
                    <a:pos x="95" y="12"/>
                  </a:cxn>
                  <a:cxn ang="0">
                    <a:pos x="86" y="21"/>
                  </a:cxn>
                  <a:cxn ang="0">
                    <a:pos x="75" y="29"/>
                  </a:cxn>
                  <a:cxn ang="0">
                    <a:pos x="75" y="29"/>
                  </a:cxn>
                  <a:cxn ang="0">
                    <a:pos x="66" y="32"/>
                  </a:cxn>
                  <a:cxn ang="0">
                    <a:pos x="58" y="35"/>
                  </a:cxn>
                  <a:cxn ang="0">
                    <a:pos x="49" y="35"/>
                  </a:cxn>
                  <a:cxn ang="0">
                    <a:pos x="37" y="32"/>
                  </a:cxn>
                  <a:cxn ang="0">
                    <a:pos x="29" y="29"/>
                  </a:cxn>
                  <a:cxn ang="0">
                    <a:pos x="17" y="23"/>
                  </a:cxn>
                  <a:cxn ang="0">
                    <a:pos x="9" y="15"/>
                  </a:cxn>
                  <a:cxn ang="0">
                    <a:pos x="0" y="3"/>
                  </a:cxn>
                  <a:cxn ang="0">
                    <a:pos x="0" y="3"/>
                  </a:cxn>
                </a:cxnLst>
                <a:rect l="0" t="0" r="r" b="b"/>
                <a:pathLst>
                  <a:path w="106" h="35">
                    <a:moveTo>
                      <a:pt x="0" y="3"/>
                    </a:moveTo>
                    <a:lnTo>
                      <a:pt x="0" y="3"/>
                    </a:lnTo>
                    <a:lnTo>
                      <a:pt x="14" y="6"/>
                    </a:lnTo>
                    <a:lnTo>
                      <a:pt x="32" y="9"/>
                    </a:lnTo>
                    <a:lnTo>
                      <a:pt x="55" y="9"/>
                    </a:lnTo>
                    <a:lnTo>
                      <a:pt x="55" y="9"/>
                    </a:lnTo>
                    <a:lnTo>
                      <a:pt x="92" y="3"/>
                    </a:lnTo>
                    <a:lnTo>
                      <a:pt x="106" y="0"/>
                    </a:lnTo>
                    <a:lnTo>
                      <a:pt x="106" y="0"/>
                    </a:lnTo>
                    <a:lnTo>
                      <a:pt x="95" y="12"/>
                    </a:lnTo>
                    <a:lnTo>
                      <a:pt x="86" y="21"/>
                    </a:lnTo>
                    <a:lnTo>
                      <a:pt x="75" y="29"/>
                    </a:lnTo>
                    <a:lnTo>
                      <a:pt x="75" y="29"/>
                    </a:lnTo>
                    <a:lnTo>
                      <a:pt x="66" y="32"/>
                    </a:lnTo>
                    <a:lnTo>
                      <a:pt x="58" y="35"/>
                    </a:lnTo>
                    <a:lnTo>
                      <a:pt x="49" y="35"/>
                    </a:lnTo>
                    <a:lnTo>
                      <a:pt x="37" y="32"/>
                    </a:lnTo>
                    <a:lnTo>
                      <a:pt x="29" y="29"/>
                    </a:lnTo>
                    <a:lnTo>
                      <a:pt x="17" y="23"/>
                    </a:lnTo>
                    <a:lnTo>
                      <a:pt x="9" y="15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EF7E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44" name="Freeform 20"/>
              <p:cNvSpPr>
                <a:spLocks/>
              </p:cNvSpPr>
              <p:nvPr/>
            </p:nvSpPr>
            <p:spPr bwMode="auto">
              <a:xfrm>
                <a:off x="5092" y="2881"/>
                <a:ext cx="14" cy="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5" y="6"/>
                  </a:cxn>
                  <a:cxn ang="0">
                    <a:pos x="8" y="11"/>
                  </a:cxn>
                  <a:cxn ang="0">
                    <a:pos x="8" y="20"/>
                  </a:cxn>
                  <a:cxn ang="0">
                    <a:pos x="8" y="20"/>
                  </a:cxn>
                  <a:cxn ang="0">
                    <a:pos x="11" y="17"/>
                  </a:cxn>
                  <a:cxn ang="0">
                    <a:pos x="14" y="11"/>
                  </a:cxn>
                  <a:cxn ang="0">
                    <a:pos x="14" y="6"/>
                  </a:cxn>
                  <a:cxn ang="0">
                    <a:pos x="11" y="3"/>
                  </a:cxn>
                  <a:cxn ang="0">
                    <a:pos x="8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4" h="20">
                    <a:moveTo>
                      <a:pt x="0" y="0"/>
                    </a:moveTo>
                    <a:lnTo>
                      <a:pt x="0" y="0"/>
                    </a:lnTo>
                    <a:lnTo>
                      <a:pt x="5" y="6"/>
                    </a:lnTo>
                    <a:lnTo>
                      <a:pt x="8" y="11"/>
                    </a:lnTo>
                    <a:lnTo>
                      <a:pt x="8" y="20"/>
                    </a:lnTo>
                    <a:lnTo>
                      <a:pt x="8" y="20"/>
                    </a:lnTo>
                    <a:lnTo>
                      <a:pt x="11" y="17"/>
                    </a:lnTo>
                    <a:lnTo>
                      <a:pt x="14" y="11"/>
                    </a:lnTo>
                    <a:lnTo>
                      <a:pt x="14" y="6"/>
                    </a:lnTo>
                    <a:lnTo>
                      <a:pt x="11" y="3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E976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45" name="Freeform 21"/>
              <p:cNvSpPr>
                <a:spLocks/>
              </p:cNvSpPr>
              <p:nvPr/>
            </p:nvSpPr>
            <p:spPr bwMode="auto">
              <a:xfrm>
                <a:off x="5029" y="2938"/>
                <a:ext cx="31" cy="12"/>
              </a:xfrm>
              <a:custGeom>
                <a:avLst/>
                <a:gdLst/>
                <a:ahLst/>
                <a:cxnLst>
                  <a:cxn ang="0">
                    <a:pos x="25" y="0"/>
                  </a:cxn>
                  <a:cxn ang="0">
                    <a:pos x="25" y="0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0" y="3"/>
                  </a:cxn>
                  <a:cxn ang="0">
                    <a:pos x="2" y="6"/>
                  </a:cxn>
                  <a:cxn ang="0">
                    <a:pos x="8" y="9"/>
                  </a:cxn>
                  <a:cxn ang="0">
                    <a:pos x="14" y="12"/>
                  </a:cxn>
                  <a:cxn ang="0">
                    <a:pos x="14" y="12"/>
                  </a:cxn>
                  <a:cxn ang="0">
                    <a:pos x="23" y="12"/>
                  </a:cxn>
                  <a:cxn ang="0">
                    <a:pos x="28" y="9"/>
                  </a:cxn>
                  <a:cxn ang="0">
                    <a:pos x="31" y="6"/>
                  </a:cxn>
                  <a:cxn ang="0">
                    <a:pos x="25" y="0"/>
                  </a:cxn>
                  <a:cxn ang="0">
                    <a:pos x="25" y="0"/>
                  </a:cxn>
                </a:cxnLst>
                <a:rect l="0" t="0" r="r" b="b"/>
                <a:pathLst>
                  <a:path w="31" h="12">
                    <a:moveTo>
                      <a:pt x="25" y="0"/>
                    </a:moveTo>
                    <a:lnTo>
                      <a:pt x="2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0" y="3"/>
                    </a:lnTo>
                    <a:lnTo>
                      <a:pt x="2" y="6"/>
                    </a:lnTo>
                    <a:lnTo>
                      <a:pt x="8" y="9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23" y="12"/>
                    </a:lnTo>
                    <a:lnTo>
                      <a:pt x="28" y="9"/>
                    </a:lnTo>
                    <a:lnTo>
                      <a:pt x="31" y="6"/>
                    </a:lnTo>
                    <a:lnTo>
                      <a:pt x="25" y="0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DE976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46" name="Freeform 22"/>
              <p:cNvSpPr>
                <a:spLocks/>
              </p:cNvSpPr>
              <p:nvPr/>
            </p:nvSpPr>
            <p:spPr bwMode="auto">
              <a:xfrm>
                <a:off x="4986" y="2884"/>
                <a:ext cx="8" cy="17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8" y="0"/>
                  </a:cxn>
                  <a:cxn ang="0">
                    <a:pos x="5" y="5"/>
                  </a:cxn>
                  <a:cxn ang="0">
                    <a:pos x="5" y="11"/>
                  </a:cxn>
                  <a:cxn ang="0">
                    <a:pos x="5" y="17"/>
                  </a:cxn>
                  <a:cxn ang="0">
                    <a:pos x="5" y="17"/>
                  </a:cxn>
                  <a:cxn ang="0">
                    <a:pos x="0" y="8"/>
                  </a:cxn>
                  <a:cxn ang="0">
                    <a:pos x="0" y="3"/>
                  </a:cxn>
                  <a:cxn ang="0">
                    <a:pos x="2" y="3"/>
                  </a:cxn>
                  <a:cxn ang="0">
                    <a:pos x="8" y="0"/>
                  </a:cxn>
                  <a:cxn ang="0">
                    <a:pos x="8" y="0"/>
                  </a:cxn>
                </a:cxnLst>
                <a:rect l="0" t="0" r="r" b="b"/>
                <a:pathLst>
                  <a:path w="8" h="17">
                    <a:moveTo>
                      <a:pt x="8" y="0"/>
                    </a:moveTo>
                    <a:lnTo>
                      <a:pt x="8" y="0"/>
                    </a:lnTo>
                    <a:lnTo>
                      <a:pt x="5" y="5"/>
                    </a:lnTo>
                    <a:lnTo>
                      <a:pt x="5" y="11"/>
                    </a:lnTo>
                    <a:lnTo>
                      <a:pt x="5" y="17"/>
                    </a:lnTo>
                    <a:lnTo>
                      <a:pt x="5" y="17"/>
                    </a:lnTo>
                    <a:lnTo>
                      <a:pt x="0" y="8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DE976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47" name="Freeform 23"/>
              <p:cNvSpPr>
                <a:spLocks/>
              </p:cNvSpPr>
              <p:nvPr/>
            </p:nvSpPr>
            <p:spPr bwMode="auto">
              <a:xfrm>
                <a:off x="4948" y="2737"/>
                <a:ext cx="92" cy="144"/>
              </a:xfrm>
              <a:custGeom>
                <a:avLst/>
                <a:gdLst/>
                <a:ahLst/>
                <a:cxnLst>
                  <a:cxn ang="0">
                    <a:pos x="58" y="129"/>
                  </a:cxn>
                  <a:cxn ang="0">
                    <a:pos x="58" y="129"/>
                  </a:cxn>
                  <a:cxn ang="0">
                    <a:pos x="60" y="118"/>
                  </a:cxn>
                  <a:cxn ang="0">
                    <a:pos x="66" y="89"/>
                  </a:cxn>
                  <a:cxn ang="0">
                    <a:pos x="66" y="55"/>
                  </a:cxn>
                  <a:cxn ang="0">
                    <a:pos x="66" y="41"/>
                  </a:cxn>
                  <a:cxn ang="0">
                    <a:pos x="60" y="29"/>
                  </a:cxn>
                  <a:cxn ang="0">
                    <a:pos x="60" y="29"/>
                  </a:cxn>
                  <a:cxn ang="0">
                    <a:pos x="55" y="21"/>
                  </a:cxn>
                  <a:cxn ang="0">
                    <a:pos x="43" y="15"/>
                  </a:cxn>
                  <a:cxn ang="0">
                    <a:pos x="23" y="6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9" y="0"/>
                  </a:cxn>
                  <a:cxn ang="0">
                    <a:pos x="26" y="3"/>
                  </a:cxn>
                  <a:cxn ang="0">
                    <a:pos x="38" y="6"/>
                  </a:cxn>
                  <a:cxn ang="0">
                    <a:pos x="49" y="12"/>
                  </a:cxn>
                  <a:cxn ang="0">
                    <a:pos x="58" y="21"/>
                  </a:cxn>
                  <a:cxn ang="0">
                    <a:pos x="66" y="32"/>
                  </a:cxn>
                  <a:cxn ang="0">
                    <a:pos x="66" y="32"/>
                  </a:cxn>
                  <a:cxn ang="0">
                    <a:pos x="69" y="58"/>
                  </a:cxn>
                  <a:cxn ang="0">
                    <a:pos x="72" y="86"/>
                  </a:cxn>
                  <a:cxn ang="0">
                    <a:pos x="66" y="124"/>
                  </a:cxn>
                  <a:cxn ang="0">
                    <a:pos x="66" y="124"/>
                  </a:cxn>
                  <a:cxn ang="0">
                    <a:pos x="92" y="129"/>
                  </a:cxn>
                  <a:cxn ang="0">
                    <a:pos x="92" y="129"/>
                  </a:cxn>
                  <a:cxn ang="0">
                    <a:pos x="92" y="135"/>
                  </a:cxn>
                  <a:cxn ang="0">
                    <a:pos x="89" y="141"/>
                  </a:cxn>
                  <a:cxn ang="0">
                    <a:pos x="83" y="144"/>
                  </a:cxn>
                  <a:cxn ang="0">
                    <a:pos x="83" y="144"/>
                  </a:cxn>
                  <a:cxn ang="0">
                    <a:pos x="75" y="141"/>
                  </a:cxn>
                  <a:cxn ang="0">
                    <a:pos x="66" y="138"/>
                  </a:cxn>
                  <a:cxn ang="0">
                    <a:pos x="58" y="129"/>
                  </a:cxn>
                  <a:cxn ang="0">
                    <a:pos x="58" y="129"/>
                  </a:cxn>
                </a:cxnLst>
                <a:rect l="0" t="0" r="r" b="b"/>
                <a:pathLst>
                  <a:path w="92" h="144">
                    <a:moveTo>
                      <a:pt x="58" y="129"/>
                    </a:moveTo>
                    <a:lnTo>
                      <a:pt x="58" y="129"/>
                    </a:lnTo>
                    <a:lnTo>
                      <a:pt x="60" y="118"/>
                    </a:lnTo>
                    <a:lnTo>
                      <a:pt x="66" y="89"/>
                    </a:lnTo>
                    <a:lnTo>
                      <a:pt x="66" y="55"/>
                    </a:lnTo>
                    <a:lnTo>
                      <a:pt x="66" y="41"/>
                    </a:lnTo>
                    <a:lnTo>
                      <a:pt x="60" y="29"/>
                    </a:lnTo>
                    <a:lnTo>
                      <a:pt x="60" y="29"/>
                    </a:lnTo>
                    <a:lnTo>
                      <a:pt x="55" y="21"/>
                    </a:lnTo>
                    <a:lnTo>
                      <a:pt x="43" y="15"/>
                    </a:lnTo>
                    <a:lnTo>
                      <a:pt x="23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9" y="0"/>
                    </a:lnTo>
                    <a:lnTo>
                      <a:pt x="26" y="3"/>
                    </a:lnTo>
                    <a:lnTo>
                      <a:pt x="38" y="6"/>
                    </a:lnTo>
                    <a:lnTo>
                      <a:pt x="49" y="12"/>
                    </a:lnTo>
                    <a:lnTo>
                      <a:pt x="58" y="21"/>
                    </a:lnTo>
                    <a:lnTo>
                      <a:pt x="66" y="32"/>
                    </a:lnTo>
                    <a:lnTo>
                      <a:pt x="66" y="32"/>
                    </a:lnTo>
                    <a:lnTo>
                      <a:pt x="69" y="58"/>
                    </a:lnTo>
                    <a:lnTo>
                      <a:pt x="72" y="86"/>
                    </a:lnTo>
                    <a:lnTo>
                      <a:pt x="66" y="124"/>
                    </a:lnTo>
                    <a:lnTo>
                      <a:pt x="66" y="124"/>
                    </a:lnTo>
                    <a:lnTo>
                      <a:pt x="92" y="129"/>
                    </a:lnTo>
                    <a:lnTo>
                      <a:pt x="92" y="129"/>
                    </a:lnTo>
                    <a:lnTo>
                      <a:pt x="92" y="135"/>
                    </a:lnTo>
                    <a:lnTo>
                      <a:pt x="89" y="141"/>
                    </a:lnTo>
                    <a:lnTo>
                      <a:pt x="83" y="144"/>
                    </a:lnTo>
                    <a:lnTo>
                      <a:pt x="83" y="144"/>
                    </a:lnTo>
                    <a:lnTo>
                      <a:pt x="75" y="141"/>
                    </a:lnTo>
                    <a:lnTo>
                      <a:pt x="66" y="138"/>
                    </a:lnTo>
                    <a:lnTo>
                      <a:pt x="58" y="129"/>
                    </a:lnTo>
                    <a:lnTo>
                      <a:pt x="58" y="129"/>
                    </a:lnTo>
                    <a:close/>
                  </a:path>
                </a:pathLst>
              </a:custGeom>
              <a:solidFill>
                <a:srgbClr val="DE976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48" name="Freeform 24"/>
              <p:cNvSpPr>
                <a:spLocks/>
              </p:cNvSpPr>
              <p:nvPr/>
            </p:nvSpPr>
            <p:spPr bwMode="auto">
              <a:xfrm>
                <a:off x="4948" y="2778"/>
                <a:ext cx="58" cy="20"/>
              </a:xfrm>
              <a:custGeom>
                <a:avLst/>
                <a:gdLst/>
                <a:ahLst/>
                <a:cxnLst>
                  <a:cxn ang="0">
                    <a:pos x="58" y="5"/>
                  </a:cxn>
                  <a:cxn ang="0">
                    <a:pos x="58" y="5"/>
                  </a:cxn>
                  <a:cxn ang="0">
                    <a:pos x="55" y="8"/>
                  </a:cxn>
                  <a:cxn ang="0">
                    <a:pos x="43" y="11"/>
                  </a:cxn>
                  <a:cxn ang="0">
                    <a:pos x="35" y="11"/>
                  </a:cxn>
                  <a:cxn ang="0">
                    <a:pos x="23" y="11"/>
                  </a:cxn>
                  <a:cxn ang="0">
                    <a:pos x="15" y="5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5"/>
                  </a:cxn>
                  <a:cxn ang="0">
                    <a:pos x="20" y="17"/>
                  </a:cxn>
                  <a:cxn ang="0">
                    <a:pos x="29" y="20"/>
                  </a:cxn>
                  <a:cxn ang="0">
                    <a:pos x="38" y="20"/>
                  </a:cxn>
                  <a:cxn ang="0">
                    <a:pos x="46" y="17"/>
                  </a:cxn>
                  <a:cxn ang="0">
                    <a:pos x="58" y="5"/>
                  </a:cxn>
                  <a:cxn ang="0">
                    <a:pos x="58" y="5"/>
                  </a:cxn>
                </a:cxnLst>
                <a:rect l="0" t="0" r="r" b="b"/>
                <a:pathLst>
                  <a:path w="58" h="20">
                    <a:moveTo>
                      <a:pt x="58" y="5"/>
                    </a:moveTo>
                    <a:lnTo>
                      <a:pt x="58" y="5"/>
                    </a:lnTo>
                    <a:lnTo>
                      <a:pt x="55" y="8"/>
                    </a:lnTo>
                    <a:lnTo>
                      <a:pt x="43" y="11"/>
                    </a:lnTo>
                    <a:lnTo>
                      <a:pt x="35" y="11"/>
                    </a:lnTo>
                    <a:lnTo>
                      <a:pt x="23" y="11"/>
                    </a:lnTo>
                    <a:lnTo>
                      <a:pt x="15" y="5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6" y="5"/>
                    </a:lnTo>
                    <a:lnTo>
                      <a:pt x="20" y="17"/>
                    </a:lnTo>
                    <a:lnTo>
                      <a:pt x="29" y="20"/>
                    </a:lnTo>
                    <a:lnTo>
                      <a:pt x="38" y="20"/>
                    </a:lnTo>
                    <a:lnTo>
                      <a:pt x="46" y="17"/>
                    </a:lnTo>
                    <a:lnTo>
                      <a:pt x="58" y="5"/>
                    </a:lnTo>
                    <a:lnTo>
                      <a:pt x="58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49" name="Freeform 25"/>
              <p:cNvSpPr>
                <a:spLocks/>
              </p:cNvSpPr>
              <p:nvPr/>
            </p:nvSpPr>
            <p:spPr bwMode="auto">
              <a:xfrm>
                <a:off x="5069" y="2783"/>
                <a:ext cx="80" cy="2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8" y="6"/>
                  </a:cxn>
                  <a:cxn ang="0">
                    <a:pos x="23" y="12"/>
                  </a:cxn>
                  <a:cxn ang="0">
                    <a:pos x="34" y="15"/>
                  </a:cxn>
                  <a:cxn ang="0">
                    <a:pos x="48" y="15"/>
                  </a:cxn>
                  <a:cxn ang="0">
                    <a:pos x="63" y="9"/>
                  </a:cxn>
                  <a:cxn ang="0">
                    <a:pos x="80" y="0"/>
                  </a:cxn>
                  <a:cxn ang="0">
                    <a:pos x="80" y="0"/>
                  </a:cxn>
                  <a:cxn ang="0">
                    <a:pos x="74" y="6"/>
                  </a:cxn>
                  <a:cxn ang="0">
                    <a:pos x="66" y="15"/>
                  </a:cxn>
                  <a:cxn ang="0">
                    <a:pos x="57" y="20"/>
                  </a:cxn>
                  <a:cxn ang="0">
                    <a:pos x="43" y="23"/>
                  </a:cxn>
                  <a:cxn ang="0">
                    <a:pos x="31" y="23"/>
                  </a:cxn>
                  <a:cxn ang="0">
                    <a:pos x="17" y="15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80" h="23">
                    <a:moveTo>
                      <a:pt x="0" y="0"/>
                    </a:moveTo>
                    <a:lnTo>
                      <a:pt x="0" y="0"/>
                    </a:lnTo>
                    <a:lnTo>
                      <a:pt x="8" y="6"/>
                    </a:lnTo>
                    <a:lnTo>
                      <a:pt x="23" y="12"/>
                    </a:lnTo>
                    <a:lnTo>
                      <a:pt x="34" y="15"/>
                    </a:lnTo>
                    <a:lnTo>
                      <a:pt x="48" y="15"/>
                    </a:lnTo>
                    <a:lnTo>
                      <a:pt x="63" y="9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74" y="6"/>
                    </a:lnTo>
                    <a:lnTo>
                      <a:pt x="66" y="15"/>
                    </a:lnTo>
                    <a:lnTo>
                      <a:pt x="57" y="20"/>
                    </a:lnTo>
                    <a:lnTo>
                      <a:pt x="43" y="23"/>
                    </a:lnTo>
                    <a:lnTo>
                      <a:pt x="31" y="23"/>
                    </a:lnTo>
                    <a:lnTo>
                      <a:pt x="17" y="1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50" name="Freeform 26"/>
              <p:cNvSpPr>
                <a:spLocks/>
              </p:cNvSpPr>
              <p:nvPr/>
            </p:nvSpPr>
            <p:spPr bwMode="auto">
              <a:xfrm>
                <a:off x="5060" y="2735"/>
                <a:ext cx="106" cy="25"/>
              </a:xfrm>
              <a:custGeom>
                <a:avLst/>
                <a:gdLst/>
                <a:ahLst/>
                <a:cxnLst>
                  <a:cxn ang="0">
                    <a:pos x="0" y="23"/>
                  </a:cxn>
                  <a:cxn ang="0">
                    <a:pos x="0" y="23"/>
                  </a:cxn>
                  <a:cxn ang="0">
                    <a:pos x="17" y="23"/>
                  </a:cxn>
                  <a:cxn ang="0">
                    <a:pos x="57" y="23"/>
                  </a:cxn>
                  <a:cxn ang="0">
                    <a:pos x="57" y="23"/>
                  </a:cxn>
                  <a:cxn ang="0">
                    <a:pos x="106" y="25"/>
                  </a:cxn>
                  <a:cxn ang="0">
                    <a:pos x="106" y="25"/>
                  </a:cxn>
                  <a:cxn ang="0">
                    <a:pos x="103" y="23"/>
                  </a:cxn>
                  <a:cxn ang="0">
                    <a:pos x="95" y="14"/>
                  </a:cxn>
                  <a:cxn ang="0">
                    <a:pos x="80" y="5"/>
                  </a:cxn>
                  <a:cxn ang="0">
                    <a:pos x="72" y="2"/>
                  </a:cxn>
                  <a:cxn ang="0">
                    <a:pos x="60" y="0"/>
                  </a:cxn>
                  <a:cxn ang="0">
                    <a:pos x="60" y="0"/>
                  </a:cxn>
                  <a:cxn ang="0">
                    <a:pos x="40" y="2"/>
                  </a:cxn>
                  <a:cxn ang="0">
                    <a:pos x="20" y="8"/>
                  </a:cxn>
                  <a:cxn ang="0">
                    <a:pos x="6" y="17"/>
                  </a:cxn>
                  <a:cxn ang="0">
                    <a:pos x="0" y="23"/>
                  </a:cxn>
                  <a:cxn ang="0">
                    <a:pos x="0" y="23"/>
                  </a:cxn>
                </a:cxnLst>
                <a:rect l="0" t="0" r="r" b="b"/>
                <a:pathLst>
                  <a:path w="106" h="25">
                    <a:moveTo>
                      <a:pt x="0" y="23"/>
                    </a:moveTo>
                    <a:lnTo>
                      <a:pt x="0" y="23"/>
                    </a:lnTo>
                    <a:lnTo>
                      <a:pt x="17" y="23"/>
                    </a:lnTo>
                    <a:lnTo>
                      <a:pt x="57" y="23"/>
                    </a:lnTo>
                    <a:lnTo>
                      <a:pt x="57" y="23"/>
                    </a:lnTo>
                    <a:lnTo>
                      <a:pt x="106" y="25"/>
                    </a:lnTo>
                    <a:lnTo>
                      <a:pt x="106" y="25"/>
                    </a:lnTo>
                    <a:lnTo>
                      <a:pt x="103" y="23"/>
                    </a:lnTo>
                    <a:lnTo>
                      <a:pt x="95" y="14"/>
                    </a:lnTo>
                    <a:lnTo>
                      <a:pt x="80" y="5"/>
                    </a:lnTo>
                    <a:lnTo>
                      <a:pt x="72" y="2"/>
                    </a:lnTo>
                    <a:lnTo>
                      <a:pt x="60" y="0"/>
                    </a:lnTo>
                    <a:lnTo>
                      <a:pt x="60" y="0"/>
                    </a:lnTo>
                    <a:lnTo>
                      <a:pt x="40" y="2"/>
                    </a:lnTo>
                    <a:lnTo>
                      <a:pt x="20" y="8"/>
                    </a:lnTo>
                    <a:lnTo>
                      <a:pt x="6" y="17"/>
                    </a:lnTo>
                    <a:lnTo>
                      <a:pt x="0" y="23"/>
                    </a:lnTo>
                    <a:lnTo>
                      <a:pt x="0" y="23"/>
                    </a:lnTo>
                    <a:close/>
                  </a:path>
                </a:pathLst>
              </a:custGeom>
              <a:solidFill>
                <a:srgbClr val="A5694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51" name="Freeform 27"/>
              <p:cNvSpPr>
                <a:spLocks/>
              </p:cNvSpPr>
              <p:nvPr/>
            </p:nvSpPr>
            <p:spPr bwMode="auto">
              <a:xfrm>
                <a:off x="4940" y="2729"/>
                <a:ext cx="68" cy="37"/>
              </a:xfrm>
              <a:custGeom>
                <a:avLst/>
                <a:gdLst/>
                <a:ahLst/>
                <a:cxnLst>
                  <a:cxn ang="0">
                    <a:pos x="68" y="37"/>
                  </a:cxn>
                  <a:cxn ang="0">
                    <a:pos x="68" y="37"/>
                  </a:cxn>
                  <a:cxn ang="0">
                    <a:pos x="60" y="34"/>
                  </a:cxn>
                  <a:cxn ang="0">
                    <a:pos x="43" y="26"/>
                  </a:cxn>
                  <a:cxn ang="0">
                    <a:pos x="20" y="20"/>
                  </a:cxn>
                  <a:cxn ang="0">
                    <a:pos x="8" y="20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0" y="14"/>
                  </a:cxn>
                  <a:cxn ang="0">
                    <a:pos x="3" y="6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14" y="0"/>
                  </a:cxn>
                  <a:cxn ang="0">
                    <a:pos x="23" y="0"/>
                  </a:cxn>
                  <a:cxn ang="0">
                    <a:pos x="40" y="6"/>
                  </a:cxn>
                  <a:cxn ang="0">
                    <a:pos x="54" y="17"/>
                  </a:cxn>
                  <a:cxn ang="0">
                    <a:pos x="63" y="26"/>
                  </a:cxn>
                  <a:cxn ang="0">
                    <a:pos x="68" y="37"/>
                  </a:cxn>
                  <a:cxn ang="0">
                    <a:pos x="68" y="37"/>
                  </a:cxn>
                </a:cxnLst>
                <a:rect l="0" t="0" r="r" b="b"/>
                <a:pathLst>
                  <a:path w="68" h="37">
                    <a:moveTo>
                      <a:pt x="68" y="37"/>
                    </a:moveTo>
                    <a:lnTo>
                      <a:pt x="68" y="37"/>
                    </a:lnTo>
                    <a:lnTo>
                      <a:pt x="60" y="34"/>
                    </a:lnTo>
                    <a:lnTo>
                      <a:pt x="43" y="26"/>
                    </a:lnTo>
                    <a:lnTo>
                      <a:pt x="20" y="20"/>
                    </a:lnTo>
                    <a:lnTo>
                      <a:pt x="8" y="20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14"/>
                    </a:lnTo>
                    <a:lnTo>
                      <a:pt x="3" y="6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14" y="0"/>
                    </a:lnTo>
                    <a:lnTo>
                      <a:pt x="23" y="0"/>
                    </a:lnTo>
                    <a:lnTo>
                      <a:pt x="40" y="6"/>
                    </a:lnTo>
                    <a:lnTo>
                      <a:pt x="54" y="17"/>
                    </a:lnTo>
                    <a:lnTo>
                      <a:pt x="63" y="26"/>
                    </a:lnTo>
                    <a:lnTo>
                      <a:pt x="68" y="37"/>
                    </a:lnTo>
                    <a:lnTo>
                      <a:pt x="68" y="37"/>
                    </a:lnTo>
                    <a:close/>
                  </a:path>
                </a:pathLst>
              </a:custGeom>
              <a:solidFill>
                <a:srgbClr val="A5694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52" name="Freeform 28"/>
              <p:cNvSpPr>
                <a:spLocks/>
              </p:cNvSpPr>
              <p:nvPr/>
            </p:nvSpPr>
            <p:spPr bwMode="auto">
              <a:xfrm>
                <a:off x="4937" y="2531"/>
                <a:ext cx="292" cy="287"/>
              </a:xfrm>
              <a:custGeom>
                <a:avLst/>
                <a:gdLst/>
                <a:ahLst/>
                <a:cxnLst>
                  <a:cxn ang="0">
                    <a:pos x="14" y="69"/>
                  </a:cxn>
                  <a:cxn ang="0">
                    <a:pos x="3" y="95"/>
                  </a:cxn>
                  <a:cxn ang="0">
                    <a:pos x="0" y="118"/>
                  </a:cxn>
                  <a:cxn ang="0">
                    <a:pos x="11" y="143"/>
                  </a:cxn>
                  <a:cxn ang="0">
                    <a:pos x="31" y="163"/>
                  </a:cxn>
                  <a:cxn ang="0">
                    <a:pos x="60" y="178"/>
                  </a:cxn>
                  <a:cxn ang="0">
                    <a:pos x="66" y="178"/>
                  </a:cxn>
                  <a:cxn ang="0">
                    <a:pos x="40" y="158"/>
                  </a:cxn>
                  <a:cxn ang="0">
                    <a:pos x="31" y="146"/>
                  </a:cxn>
                  <a:cxn ang="0">
                    <a:pos x="74" y="169"/>
                  </a:cxn>
                  <a:cxn ang="0">
                    <a:pos x="94" y="175"/>
                  </a:cxn>
                  <a:cxn ang="0">
                    <a:pos x="123" y="184"/>
                  </a:cxn>
                  <a:cxn ang="0">
                    <a:pos x="132" y="186"/>
                  </a:cxn>
                  <a:cxn ang="0">
                    <a:pos x="112" y="166"/>
                  </a:cxn>
                  <a:cxn ang="0">
                    <a:pos x="100" y="158"/>
                  </a:cxn>
                  <a:cxn ang="0">
                    <a:pos x="146" y="172"/>
                  </a:cxn>
                  <a:cxn ang="0">
                    <a:pos x="169" y="181"/>
                  </a:cxn>
                  <a:cxn ang="0">
                    <a:pos x="203" y="195"/>
                  </a:cxn>
                  <a:cxn ang="0">
                    <a:pos x="229" y="206"/>
                  </a:cxn>
                  <a:cxn ang="0">
                    <a:pos x="235" y="212"/>
                  </a:cxn>
                  <a:cxn ang="0">
                    <a:pos x="249" y="241"/>
                  </a:cxn>
                  <a:cxn ang="0">
                    <a:pos x="258" y="287"/>
                  </a:cxn>
                  <a:cxn ang="0">
                    <a:pos x="261" y="278"/>
                  </a:cxn>
                  <a:cxn ang="0">
                    <a:pos x="269" y="252"/>
                  </a:cxn>
                  <a:cxn ang="0">
                    <a:pos x="275" y="218"/>
                  </a:cxn>
                  <a:cxn ang="0">
                    <a:pos x="287" y="181"/>
                  </a:cxn>
                  <a:cxn ang="0">
                    <a:pos x="292" y="141"/>
                  </a:cxn>
                  <a:cxn ang="0">
                    <a:pos x="287" y="109"/>
                  </a:cxn>
                  <a:cxn ang="0">
                    <a:pos x="267" y="72"/>
                  </a:cxn>
                  <a:cxn ang="0">
                    <a:pos x="252" y="54"/>
                  </a:cxn>
                  <a:cxn ang="0">
                    <a:pos x="218" y="26"/>
                  </a:cxn>
                  <a:cxn ang="0">
                    <a:pos x="186" y="9"/>
                  </a:cxn>
                  <a:cxn ang="0">
                    <a:pos x="155" y="0"/>
                  </a:cxn>
                  <a:cxn ang="0">
                    <a:pos x="123" y="3"/>
                  </a:cxn>
                  <a:cxn ang="0">
                    <a:pos x="92" y="9"/>
                  </a:cxn>
                  <a:cxn ang="0">
                    <a:pos x="49" y="32"/>
                  </a:cxn>
                  <a:cxn ang="0">
                    <a:pos x="23" y="54"/>
                  </a:cxn>
                  <a:cxn ang="0">
                    <a:pos x="14" y="69"/>
                  </a:cxn>
                </a:cxnLst>
                <a:rect l="0" t="0" r="r" b="b"/>
                <a:pathLst>
                  <a:path w="292" h="287">
                    <a:moveTo>
                      <a:pt x="14" y="69"/>
                    </a:moveTo>
                    <a:lnTo>
                      <a:pt x="14" y="69"/>
                    </a:lnTo>
                    <a:lnTo>
                      <a:pt x="8" y="77"/>
                    </a:lnTo>
                    <a:lnTo>
                      <a:pt x="3" y="95"/>
                    </a:lnTo>
                    <a:lnTo>
                      <a:pt x="0" y="106"/>
                    </a:lnTo>
                    <a:lnTo>
                      <a:pt x="0" y="118"/>
                    </a:lnTo>
                    <a:lnTo>
                      <a:pt x="6" y="129"/>
                    </a:lnTo>
                    <a:lnTo>
                      <a:pt x="11" y="143"/>
                    </a:lnTo>
                    <a:lnTo>
                      <a:pt x="11" y="143"/>
                    </a:lnTo>
                    <a:lnTo>
                      <a:pt x="31" y="163"/>
                    </a:lnTo>
                    <a:lnTo>
                      <a:pt x="49" y="172"/>
                    </a:lnTo>
                    <a:lnTo>
                      <a:pt x="60" y="178"/>
                    </a:lnTo>
                    <a:lnTo>
                      <a:pt x="66" y="178"/>
                    </a:lnTo>
                    <a:lnTo>
                      <a:pt x="66" y="178"/>
                    </a:lnTo>
                    <a:lnTo>
                      <a:pt x="51" y="166"/>
                    </a:lnTo>
                    <a:lnTo>
                      <a:pt x="40" y="158"/>
                    </a:lnTo>
                    <a:lnTo>
                      <a:pt x="31" y="146"/>
                    </a:lnTo>
                    <a:lnTo>
                      <a:pt x="31" y="146"/>
                    </a:lnTo>
                    <a:lnTo>
                      <a:pt x="54" y="161"/>
                    </a:lnTo>
                    <a:lnTo>
                      <a:pt x="74" y="169"/>
                    </a:lnTo>
                    <a:lnTo>
                      <a:pt x="94" y="175"/>
                    </a:lnTo>
                    <a:lnTo>
                      <a:pt x="94" y="175"/>
                    </a:lnTo>
                    <a:lnTo>
                      <a:pt x="112" y="178"/>
                    </a:lnTo>
                    <a:lnTo>
                      <a:pt x="123" y="184"/>
                    </a:lnTo>
                    <a:lnTo>
                      <a:pt x="132" y="186"/>
                    </a:lnTo>
                    <a:lnTo>
                      <a:pt x="132" y="186"/>
                    </a:lnTo>
                    <a:lnTo>
                      <a:pt x="123" y="175"/>
                    </a:lnTo>
                    <a:lnTo>
                      <a:pt x="112" y="166"/>
                    </a:lnTo>
                    <a:lnTo>
                      <a:pt x="100" y="158"/>
                    </a:lnTo>
                    <a:lnTo>
                      <a:pt x="100" y="158"/>
                    </a:lnTo>
                    <a:lnTo>
                      <a:pt x="126" y="163"/>
                    </a:lnTo>
                    <a:lnTo>
                      <a:pt x="146" y="172"/>
                    </a:lnTo>
                    <a:lnTo>
                      <a:pt x="169" y="181"/>
                    </a:lnTo>
                    <a:lnTo>
                      <a:pt x="169" y="181"/>
                    </a:lnTo>
                    <a:lnTo>
                      <a:pt x="186" y="189"/>
                    </a:lnTo>
                    <a:lnTo>
                      <a:pt x="203" y="195"/>
                    </a:lnTo>
                    <a:lnTo>
                      <a:pt x="218" y="201"/>
                    </a:lnTo>
                    <a:lnTo>
                      <a:pt x="229" y="206"/>
                    </a:lnTo>
                    <a:lnTo>
                      <a:pt x="229" y="206"/>
                    </a:lnTo>
                    <a:lnTo>
                      <a:pt x="235" y="212"/>
                    </a:lnTo>
                    <a:lnTo>
                      <a:pt x="241" y="221"/>
                    </a:lnTo>
                    <a:lnTo>
                      <a:pt x="249" y="241"/>
                    </a:lnTo>
                    <a:lnTo>
                      <a:pt x="255" y="267"/>
                    </a:lnTo>
                    <a:lnTo>
                      <a:pt x="258" y="287"/>
                    </a:lnTo>
                    <a:lnTo>
                      <a:pt x="258" y="287"/>
                    </a:lnTo>
                    <a:lnTo>
                      <a:pt x="261" y="278"/>
                    </a:lnTo>
                    <a:lnTo>
                      <a:pt x="267" y="267"/>
                    </a:lnTo>
                    <a:lnTo>
                      <a:pt x="269" y="252"/>
                    </a:lnTo>
                    <a:lnTo>
                      <a:pt x="269" y="252"/>
                    </a:lnTo>
                    <a:lnTo>
                      <a:pt x="275" y="218"/>
                    </a:lnTo>
                    <a:lnTo>
                      <a:pt x="287" y="181"/>
                    </a:lnTo>
                    <a:lnTo>
                      <a:pt x="287" y="181"/>
                    </a:lnTo>
                    <a:lnTo>
                      <a:pt x="289" y="158"/>
                    </a:lnTo>
                    <a:lnTo>
                      <a:pt x="292" y="141"/>
                    </a:lnTo>
                    <a:lnTo>
                      <a:pt x="289" y="126"/>
                    </a:lnTo>
                    <a:lnTo>
                      <a:pt x="287" y="109"/>
                    </a:lnTo>
                    <a:lnTo>
                      <a:pt x="278" y="92"/>
                    </a:lnTo>
                    <a:lnTo>
                      <a:pt x="267" y="72"/>
                    </a:lnTo>
                    <a:lnTo>
                      <a:pt x="252" y="54"/>
                    </a:lnTo>
                    <a:lnTo>
                      <a:pt x="252" y="54"/>
                    </a:lnTo>
                    <a:lnTo>
                      <a:pt x="235" y="40"/>
                    </a:lnTo>
                    <a:lnTo>
                      <a:pt x="218" y="26"/>
                    </a:lnTo>
                    <a:lnTo>
                      <a:pt x="201" y="17"/>
                    </a:lnTo>
                    <a:lnTo>
                      <a:pt x="186" y="9"/>
                    </a:lnTo>
                    <a:lnTo>
                      <a:pt x="169" y="3"/>
                    </a:lnTo>
                    <a:lnTo>
                      <a:pt x="155" y="0"/>
                    </a:lnTo>
                    <a:lnTo>
                      <a:pt x="137" y="0"/>
                    </a:lnTo>
                    <a:lnTo>
                      <a:pt x="123" y="3"/>
                    </a:lnTo>
                    <a:lnTo>
                      <a:pt x="123" y="3"/>
                    </a:lnTo>
                    <a:lnTo>
                      <a:pt x="92" y="9"/>
                    </a:lnTo>
                    <a:lnTo>
                      <a:pt x="60" y="23"/>
                    </a:lnTo>
                    <a:lnTo>
                      <a:pt x="49" y="32"/>
                    </a:lnTo>
                    <a:lnTo>
                      <a:pt x="34" y="43"/>
                    </a:lnTo>
                    <a:lnTo>
                      <a:pt x="23" y="54"/>
                    </a:lnTo>
                    <a:lnTo>
                      <a:pt x="14" y="69"/>
                    </a:lnTo>
                    <a:lnTo>
                      <a:pt x="14" y="69"/>
                    </a:lnTo>
                    <a:close/>
                  </a:path>
                </a:pathLst>
              </a:custGeom>
              <a:solidFill>
                <a:srgbClr val="C98D59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53" name="Freeform 29"/>
              <p:cNvSpPr>
                <a:spLocks/>
              </p:cNvSpPr>
              <p:nvPr/>
            </p:nvSpPr>
            <p:spPr bwMode="auto">
              <a:xfrm>
                <a:off x="5092" y="2826"/>
                <a:ext cx="69" cy="61"/>
              </a:xfrm>
              <a:custGeom>
                <a:avLst/>
                <a:gdLst/>
                <a:ahLst/>
                <a:cxnLst>
                  <a:cxn ang="0">
                    <a:pos x="69" y="29"/>
                  </a:cxn>
                  <a:cxn ang="0">
                    <a:pos x="69" y="29"/>
                  </a:cxn>
                  <a:cxn ang="0">
                    <a:pos x="66" y="40"/>
                  </a:cxn>
                  <a:cxn ang="0">
                    <a:pos x="57" y="52"/>
                  </a:cxn>
                  <a:cxn ang="0">
                    <a:pos x="48" y="58"/>
                  </a:cxn>
                  <a:cxn ang="0">
                    <a:pos x="34" y="61"/>
                  </a:cxn>
                  <a:cxn ang="0">
                    <a:pos x="34" y="61"/>
                  </a:cxn>
                  <a:cxn ang="0">
                    <a:pos x="20" y="58"/>
                  </a:cxn>
                  <a:cxn ang="0">
                    <a:pos x="8" y="52"/>
                  </a:cxn>
                  <a:cxn ang="0">
                    <a:pos x="3" y="40"/>
                  </a:cxn>
                  <a:cxn ang="0">
                    <a:pos x="0" y="29"/>
                  </a:cxn>
                  <a:cxn ang="0">
                    <a:pos x="0" y="29"/>
                  </a:cxn>
                  <a:cxn ang="0">
                    <a:pos x="3" y="18"/>
                  </a:cxn>
                  <a:cxn ang="0">
                    <a:pos x="8" y="9"/>
                  </a:cxn>
                  <a:cxn ang="0">
                    <a:pos x="20" y="3"/>
                  </a:cxn>
                  <a:cxn ang="0">
                    <a:pos x="34" y="0"/>
                  </a:cxn>
                  <a:cxn ang="0">
                    <a:pos x="34" y="0"/>
                  </a:cxn>
                  <a:cxn ang="0">
                    <a:pos x="48" y="3"/>
                  </a:cxn>
                  <a:cxn ang="0">
                    <a:pos x="57" y="9"/>
                  </a:cxn>
                  <a:cxn ang="0">
                    <a:pos x="66" y="18"/>
                  </a:cxn>
                  <a:cxn ang="0">
                    <a:pos x="69" y="29"/>
                  </a:cxn>
                  <a:cxn ang="0">
                    <a:pos x="69" y="29"/>
                  </a:cxn>
                </a:cxnLst>
                <a:rect l="0" t="0" r="r" b="b"/>
                <a:pathLst>
                  <a:path w="69" h="61">
                    <a:moveTo>
                      <a:pt x="69" y="29"/>
                    </a:moveTo>
                    <a:lnTo>
                      <a:pt x="69" y="29"/>
                    </a:lnTo>
                    <a:lnTo>
                      <a:pt x="66" y="40"/>
                    </a:lnTo>
                    <a:lnTo>
                      <a:pt x="57" y="52"/>
                    </a:lnTo>
                    <a:lnTo>
                      <a:pt x="48" y="58"/>
                    </a:lnTo>
                    <a:lnTo>
                      <a:pt x="34" y="61"/>
                    </a:lnTo>
                    <a:lnTo>
                      <a:pt x="34" y="61"/>
                    </a:lnTo>
                    <a:lnTo>
                      <a:pt x="20" y="58"/>
                    </a:lnTo>
                    <a:lnTo>
                      <a:pt x="8" y="52"/>
                    </a:lnTo>
                    <a:lnTo>
                      <a:pt x="3" y="40"/>
                    </a:lnTo>
                    <a:lnTo>
                      <a:pt x="0" y="29"/>
                    </a:lnTo>
                    <a:lnTo>
                      <a:pt x="0" y="29"/>
                    </a:lnTo>
                    <a:lnTo>
                      <a:pt x="3" y="18"/>
                    </a:lnTo>
                    <a:lnTo>
                      <a:pt x="8" y="9"/>
                    </a:lnTo>
                    <a:lnTo>
                      <a:pt x="20" y="3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48" y="3"/>
                    </a:lnTo>
                    <a:lnTo>
                      <a:pt x="57" y="9"/>
                    </a:lnTo>
                    <a:lnTo>
                      <a:pt x="66" y="18"/>
                    </a:lnTo>
                    <a:lnTo>
                      <a:pt x="69" y="29"/>
                    </a:lnTo>
                    <a:lnTo>
                      <a:pt x="69" y="29"/>
                    </a:lnTo>
                    <a:close/>
                  </a:path>
                </a:pathLst>
              </a:custGeom>
              <a:solidFill>
                <a:srgbClr val="EBBDA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54" name="Freeform 30"/>
              <p:cNvSpPr>
                <a:spLocks/>
              </p:cNvSpPr>
              <p:nvPr/>
            </p:nvSpPr>
            <p:spPr bwMode="auto">
              <a:xfrm>
                <a:off x="4943" y="2823"/>
                <a:ext cx="43" cy="69"/>
              </a:xfrm>
              <a:custGeom>
                <a:avLst/>
                <a:gdLst/>
                <a:ahLst/>
                <a:cxnLst>
                  <a:cxn ang="0">
                    <a:pos x="31" y="12"/>
                  </a:cxn>
                  <a:cxn ang="0">
                    <a:pos x="31" y="12"/>
                  </a:cxn>
                  <a:cxn ang="0">
                    <a:pos x="34" y="15"/>
                  </a:cxn>
                  <a:cxn ang="0">
                    <a:pos x="40" y="23"/>
                  </a:cxn>
                  <a:cxn ang="0">
                    <a:pos x="43" y="38"/>
                  </a:cxn>
                  <a:cxn ang="0">
                    <a:pos x="43" y="43"/>
                  </a:cxn>
                  <a:cxn ang="0">
                    <a:pos x="37" y="52"/>
                  </a:cxn>
                  <a:cxn ang="0">
                    <a:pos x="37" y="52"/>
                  </a:cxn>
                  <a:cxn ang="0">
                    <a:pos x="28" y="64"/>
                  </a:cxn>
                  <a:cxn ang="0">
                    <a:pos x="20" y="69"/>
                  </a:cxn>
                  <a:cxn ang="0">
                    <a:pos x="11" y="69"/>
                  </a:cxn>
                  <a:cxn ang="0">
                    <a:pos x="11" y="69"/>
                  </a:cxn>
                  <a:cxn ang="0">
                    <a:pos x="5" y="46"/>
                  </a:cxn>
                  <a:cxn ang="0">
                    <a:pos x="0" y="26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2" y="3"/>
                  </a:cxn>
                  <a:cxn ang="0">
                    <a:pos x="8" y="0"/>
                  </a:cxn>
                  <a:cxn ang="0">
                    <a:pos x="14" y="0"/>
                  </a:cxn>
                  <a:cxn ang="0">
                    <a:pos x="20" y="0"/>
                  </a:cxn>
                  <a:cxn ang="0">
                    <a:pos x="25" y="6"/>
                  </a:cxn>
                  <a:cxn ang="0">
                    <a:pos x="31" y="12"/>
                  </a:cxn>
                  <a:cxn ang="0">
                    <a:pos x="31" y="12"/>
                  </a:cxn>
                </a:cxnLst>
                <a:rect l="0" t="0" r="r" b="b"/>
                <a:pathLst>
                  <a:path w="43" h="69">
                    <a:moveTo>
                      <a:pt x="31" y="12"/>
                    </a:moveTo>
                    <a:lnTo>
                      <a:pt x="31" y="12"/>
                    </a:lnTo>
                    <a:lnTo>
                      <a:pt x="34" y="15"/>
                    </a:lnTo>
                    <a:lnTo>
                      <a:pt x="40" y="23"/>
                    </a:lnTo>
                    <a:lnTo>
                      <a:pt x="43" y="38"/>
                    </a:lnTo>
                    <a:lnTo>
                      <a:pt x="43" y="43"/>
                    </a:lnTo>
                    <a:lnTo>
                      <a:pt x="37" y="52"/>
                    </a:lnTo>
                    <a:lnTo>
                      <a:pt x="37" y="52"/>
                    </a:lnTo>
                    <a:lnTo>
                      <a:pt x="28" y="64"/>
                    </a:lnTo>
                    <a:lnTo>
                      <a:pt x="20" y="69"/>
                    </a:lnTo>
                    <a:lnTo>
                      <a:pt x="11" y="69"/>
                    </a:lnTo>
                    <a:lnTo>
                      <a:pt x="11" y="69"/>
                    </a:lnTo>
                    <a:lnTo>
                      <a:pt x="5" y="46"/>
                    </a:lnTo>
                    <a:lnTo>
                      <a:pt x="0" y="2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3"/>
                    </a:lnTo>
                    <a:lnTo>
                      <a:pt x="8" y="0"/>
                    </a:lnTo>
                    <a:lnTo>
                      <a:pt x="14" y="0"/>
                    </a:lnTo>
                    <a:lnTo>
                      <a:pt x="20" y="0"/>
                    </a:lnTo>
                    <a:lnTo>
                      <a:pt x="25" y="6"/>
                    </a:lnTo>
                    <a:lnTo>
                      <a:pt x="31" y="12"/>
                    </a:lnTo>
                    <a:lnTo>
                      <a:pt x="31" y="12"/>
                    </a:lnTo>
                    <a:close/>
                  </a:path>
                </a:pathLst>
              </a:custGeom>
              <a:solidFill>
                <a:srgbClr val="EBBDA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55" name="Freeform 31"/>
              <p:cNvSpPr>
                <a:spLocks/>
              </p:cNvSpPr>
              <p:nvPr/>
            </p:nvSpPr>
            <p:spPr bwMode="auto">
              <a:xfrm>
                <a:off x="5120" y="2674"/>
                <a:ext cx="109" cy="144"/>
              </a:xfrm>
              <a:custGeom>
                <a:avLst/>
                <a:gdLst/>
                <a:ahLst/>
                <a:cxnLst>
                  <a:cxn ang="0">
                    <a:pos x="0" y="38"/>
                  </a:cxn>
                  <a:cxn ang="0">
                    <a:pos x="0" y="38"/>
                  </a:cxn>
                  <a:cxn ang="0">
                    <a:pos x="9" y="41"/>
                  </a:cxn>
                  <a:cxn ang="0">
                    <a:pos x="32" y="49"/>
                  </a:cxn>
                  <a:cxn ang="0">
                    <a:pos x="32" y="49"/>
                  </a:cxn>
                  <a:cxn ang="0">
                    <a:pos x="23" y="35"/>
                  </a:cxn>
                  <a:cxn ang="0">
                    <a:pos x="15" y="26"/>
                  </a:cxn>
                  <a:cxn ang="0">
                    <a:pos x="6" y="15"/>
                  </a:cxn>
                  <a:cxn ang="0">
                    <a:pos x="6" y="15"/>
                  </a:cxn>
                  <a:cxn ang="0">
                    <a:pos x="23" y="23"/>
                  </a:cxn>
                  <a:cxn ang="0">
                    <a:pos x="35" y="32"/>
                  </a:cxn>
                  <a:cxn ang="0">
                    <a:pos x="46" y="43"/>
                  </a:cxn>
                  <a:cxn ang="0">
                    <a:pos x="46" y="43"/>
                  </a:cxn>
                  <a:cxn ang="0">
                    <a:pos x="49" y="26"/>
                  </a:cxn>
                  <a:cxn ang="0">
                    <a:pos x="49" y="6"/>
                  </a:cxn>
                  <a:cxn ang="0">
                    <a:pos x="49" y="6"/>
                  </a:cxn>
                  <a:cxn ang="0">
                    <a:pos x="69" y="61"/>
                  </a:cxn>
                  <a:cxn ang="0">
                    <a:pos x="69" y="61"/>
                  </a:cxn>
                  <a:cxn ang="0">
                    <a:pos x="81" y="15"/>
                  </a:cxn>
                  <a:cxn ang="0">
                    <a:pos x="81" y="15"/>
                  </a:cxn>
                  <a:cxn ang="0">
                    <a:pos x="86" y="52"/>
                  </a:cxn>
                  <a:cxn ang="0">
                    <a:pos x="86" y="52"/>
                  </a:cxn>
                  <a:cxn ang="0">
                    <a:pos x="98" y="35"/>
                  </a:cxn>
                  <a:cxn ang="0">
                    <a:pos x="104" y="20"/>
                  </a:cxn>
                  <a:cxn ang="0">
                    <a:pos x="109" y="0"/>
                  </a:cxn>
                  <a:cxn ang="0">
                    <a:pos x="109" y="0"/>
                  </a:cxn>
                  <a:cxn ang="0">
                    <a:pos x="106" y="18"/>
                  </a:cxn>
                  <a:cxn ang="0">
                    <a:pos x="104" y="35"/>
                  </a:cxn>
                  <a:cxn ang="0">
                    <a:pos x="101" y="52"/>
                  </a:cxn>
                  <a:cxn ang="0">
                    <a:pos x="101" y="52"/>
                  </a:cxn>
                  <a:cxn ang="0">
                    <a:pos x="89" y="86"/>
                  </a:cxn>
                  <a:cxn ang="0">
                    <a:pos x="86" y="112"/>
                  </a:cxn>
                  <a:cxn ang="0">
                    <a:pos x="86" y="112"/>
                  </a:cxn>
                  <a:cxn ang="0">
                    <a:pos x="84" y="124"/>
                  </a:cxn>
                  <a:cxn ang="0">
                    <a:pos x="81" y="132"/>
                  </a:cxn>
                  <a:cxn ang="0">
                    <a:pos x="75" y="144"/>
                  </a:cxn>
                  <a:cxn ang="0">
                    <a:pos x="75" y="144"/>
                  </a:cxn>
                  <a:cxn ang="0">
                    <a:pos x="72" y="127"/>
                  </a:cxn>
                  <a:cxn ang="0">
                    <a:pos x="69" y="112"/>
                  </a:cxn>
                  <a:cxn ang="0">
                    <a:pos x="63" y="101"/>
                  </a:cxn>
                  <a:cxn ang="0">
                    <a:pos x="63" y="101"/>
                  </a:cxn>
                  <a:cxn ang="0">
                    <a:pos x="58" y="89"/>
                  </a:cxn>
                  <a:cxn ang="0">
                    <a:pos x="46" y="78"/>
                  </a:cxn>
                  <a:cxn ang="0">
                    <a:pos x="23" y="58"/>
                  </a:cxn>
                  <a:cxn ang="0">
                    <a:pos x="23" y="58"/>
                  </a:cxn>
                  <a:cxn ang="0">
                    <a:pos x="6" y="43"/>
                  </a:cxn>
                  <a:cxn ang="0">
                    <a:pos x="0" y="38"/>
                  </a:cxn>
                  <a:cxn ang="0">
                    <a:pos x="0" y="38"/>
                  </a:cxn>
                </a:cxnLst>
                <a:rect l="0" t="0" r="r" b="b"/>
                <a:pathLst>
                  <a:path w="109" h="144">
                    <a:moveTo>
                      <a:pt x="0" y="38"/>
                    </a:moveTo>
                    <a:lnTo>
                      <a:pt x="0" y="38"/>
                    </a:lnTo>
                    <a:lnTo>
                      <a:pt x="9" y="41"/>
                    </a:lnTo>
                    <a:lnTo>
                      <a:pt x="32" y="49"/>
                    </a:lnTo>
                    <a:lnTo>
                      <a:pt x="32" y="49"/>
                    </a:lnTo>
                    <a:lnTo>
                      <a:pt x="23" y="35"/>
                    </a:lnTo>
                    <a:lnTo>
                      <a:pt x="15" y="26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23" y="23"/>
                    </a:lnTo>
                    <a:lnTo>
                      <a:pt x="35" y="32"/>
                    </a:lnTo>
                    <a:lnTo>
                      <a:pt x="46" y="43"/>
                    </a:lnTo>
                    <a:lnTo>
                      <a:pt x="46" y="43"/>
                    </a:lnTo>
                    <a:lnTo>
                      <a:pt x="49" y="26"/>
                    </a:lnTo>
                    <a:lnTo>
                      <a:pt x="49" y="6"/>
                    </a:lnTo>
                    <a:lnTo>
                      <a:pt x="49" y="6"/>
                    </a:lnTo>
                    <a:lnTo>
                      <a:pt x="69" y="61"/>
                    </a:lnTo>
                    <a:lnTo>
                      <a:pt x="69" y="61"/>
                    </a:lnTo>
                    <a:lnTo>
                      <a:pt x="81" y="15"/>
                    </a:lnTo>
                    <a:lnTo>
                      <a:pt x="81" y="15"/>
                    </a:lnTo>
                    <a:lnTo>
                      <a:pt x="86" y="52"/>
                    </a:lnTo>
                    <a:lnTo>
                      <a:pt x="86" y="52"/>
                    </a:lnTo>
                    <a:lnTo>
                      <a:pt x="98" y="35"/>
                    </a:lnTo>
                    <a:lnTo>
                      <a:pt x="104" y="20"/>
                    </a:lnTo>
                    <a:lnTo>
                      <a:pt x="109" y="0"/>
                    </a:lnTo>
                    <a:lnTo>
                      <a:pt x="109" y="0"/>
                    </a:lnTo>
                    <a:lnTo>
                      <a:pt x="106" y="18"/>
                    </a:lnTo>
                    <a:lnTo>
                      <a:pt x="104" y="35"/>
                    </a:lnTo>
                    <a:lnTo>
                      <a:pt x="101" y="52"/>
                    </a:lnTo>
                    <a:lnTo>
                      <a:pt x="101" y="52"/>
                    </a:lnTo>
                    <a:lnTo>
                      <a:pt x="89" y="86"/>
                    </a:lnTo>
                    <a:lnTo>
                      <a:pt x="86" y="112"/>
                    </a:lnTo>
                    <a:lnTo>
                      <a:pt x="86" y="112"/>
                    </a:lnTo>
                    <a:lnTo>
                      <a:pt x="84" y="124"/>
                    </a:lnTo>
                    <a:lnTo>
                      <a:pt x="81" y="132"/>
                    </a:lnTo>
                    <a:lnTo>
                      <a:pt x="75" y="144"/>
                    </a:lnTo>
                    <a:lnTo>
                      <a:pt x="75" y="144"/>
                    </a:lnTo>
                    <a:lnTo>
                      <a:pt x="72" y="127"/>
                    </a:lnTo>
                    <a:lnTo>
                      <a:pt x="69" y="112"/>
                    </a:lnTo>
                    <a:lnTo>
                      <a:pt x="63" y="101"/>
                    </a:lnTo>
                    <a:lnTo>
                      <a:pt x="63" y="101"/>
                    </a:lnTo>
                    <a:lnTo>
                      <a:pt x="58" y="89"/>
                    </a:lnTo>
                    <a:lnTo>
                      <a:pt x="46" y="78"/>
                    </a:lnTo>
                    <a:lnTo>
                      <a:pt x="23" y="58"/>
                    </a:lnTo>
                    <a:lnTo>
                      <a:pt x="23" y="58"/>
                    </a:lnTo>
                    <a:lnTo>
                      <a:pt x="6" y="43"/>
                    </a:lnTo>
                    <a:lnTo>
                      <a:pt x="0" y="38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B9783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56" name="Freeform 32"/>
              <p:cNvSpPr>
                <a:spLocks/>
              </p:cNvSpPr>
              <p:nvPr/>
            </p:nvSpPr>
            <p:spPr bwMode="auto">
              <a:xfrm>
                <a:off x="5416" y="2961"/>
                <a:ext cx="295" cy="447"/>
              </a:xfrm>
              <a:custGeom>
                <a:avLst/>
                <a:gdLst/>
                <a:ahLst/>
                <a:cxnLst>
                  <a:cxn ang="0">
                    <a:pos x="112" y="0"/>
                  </a:cxn>
                  <a:cxn ang="0">
                    <a:pos x="112" y="0"/>
                  </a:cxn>
                  <a:cxn ang="0">
                    <a:pos x="92" y="20"/>
                  </a:cxn>
                  <a:cxn ang="0">
                    <a:pos x="72" y="43"/>
                  </a:cxn>
                  <a:cxn ang="0">
                    <a:pos x="51" y="75"/>
                  </a:cxn>
                  <a:cxn ang="0">
                    <a:pos x="31" y="115"/>
                  </a:cxn>
                  <a:cxn ang="0">
                    <a:pos x="23" y="138"/>
                  </a:cxn>
                  <a:cxn ang="0">
                    <a:pos x="14" y="164"/>
                  </a:cxn>
                  <a:cxn ang="0">
                    <a:pos x="8" y="189"/>
                  </a:cxn>
                  <a:cxn ang="0">
                    <a:pos x="3" y="218"/>
                  </a:cxn>
                  <a:cxn ang="0">
                    <a:pos x="0" y="250"/>
                  </a:cxn>
                  <a:cxn ang="0">
                    <a:pos x="3" y="284"/>
                  </a:cxn>
                  <a:cxn ang="0">
                    <a:pos x="3" y="284"/>
                  </a:cxn>
                  <a:cxn ang="0">
                    <a:pos x="8" y="318"/>
                  </a:cxn>
                  <a:cxn ang="0">
                    <a:pos x="17" y="344"/>
                  </a:cxn>
                  <a:cxn ang="0">
                    <a:pos x="28" y="364"/>
                  </a:cxn>
                  <a:cxn ang="0">
                    <a:pos x="43" y="384"/>
                  </a:cxn>
                  <a:cxn ang="0">
                    <a:pos x="72" y="416"/>
                  </a:cxn>
                  <a:cxn ang="0">
                    <a:pos x="83" y="430"/>
                  </a:cxn>
                  <a:cxn ang="0">
                    <a:pos x="94" y="447"/>
                  </a:cxn>
                  <a:cxn ang="0">
                    <a:pos x="295" y="427"/>
                  </a:cxn>
                  <a:cxn ang="0">
                    <a:pos x="295" y="427"/>
                  </a:cxn>
                  <a:cxn ang="0">
                    <a:pos x="290" y="381"/>
                  </a:cxn>
                  <a:cxn ang="0">
                    <a:pos x="281" y="333"/>
                  </a:cxn>
                  <a:cxn ang="0">
                    <a:pos x="264" y="273"/>
                  </a:cxn>
                  <a:cxn ang="0">
                    <a:pos x="241" y="204"/>
                  </a:cxn>
                  <a:cxn ang="0">
                    <a:pos x="226" y="166"/>
                  </a:cxn>
                  <a:cxn ang="0">
                    <a:pos x="209" y="132"/>
                  </a:cxn>
                  <a:cxn ang="0">
                    <a:pos x="189" y="98"/>
                  </a:cxn>
                  <a:cxn ang="0">
                    <a:pos x="166" y="63"/>
                  </a:cxn>
                  <a:cxn ang="0">
                    <a:pos x="140" y="32"/>
                  </a:cxn>
                  <a:cxn ang="0">
                    <a:pos x="112" y="0"/>
                  </a:cxn>
                  <a:cxn ang="0">
                    <a:pos x="112" y="0"/>
                  </a:cxn>
                </a:cxnLst>
                <a:rect l="0" t="0" r="r" b="b"/>
                <a:pathLst>
                  <a:path w="295" h="447">
                    <a:moveTo>
                      <a:pt x="112" y="0"/>
                    </a:moveTo>
                    <a:lnTo>
                      <a:pt x="112" y="0"/>
                    </a:lnTo>
                    <a:lnTo>
                      <a:pt x="92" y="20"/>
                    </a:lnTo>
                    <a:lnTo>
                      <a:pt x="72" y="43"/>
                    </a:lnTo>
                    <a:lnTo>
                      <a:pt x="51" y="75"/>
                    </a:lnTo>
                    <a:lnTo>
                      <a:pt x="31" y="115"/>
                    </a:lnTo>
                    <a:lnTo>
                      <a:pt x="23" y="138"/>
                    </a:lnTo>
                    <a:lnTo>
                      <a:pt x="14" y="164"/>
                    </a:lnTo>
                    <a:lnTo>
                      <a:pt x="8" y="189"/>
                    </a:lnTo>
                    <a:lnTo>
                      <a:pt x="3" y="218"/>
                    </a:lnTo>
                    <a:lnTo>
                      <a:pt x="0" y="250"/>
                    </a:lnTo>
                    <a:lnTo>
                      <a:pt x="3" y="284"/>
                    </a:lnTo>
                    <a:lnTo>
                      <a:pt x="3" y="284"/>
                    </a:lnTo>
                    <a:lnTo>
                      <a:pt x="8" y="318"/>
                    </a:lnTo>
                    <a:lnTo>
                      <a:pt x="17" y="344"/>
                    </a:lnTo>
                    <a:lnTo>
                      <a:pt x="28" y="364"/>
                    </a:lnTo>
                    <a:lnTo>
                      <a:pt x="43" y="384"/>
                    </a:lnTo>
                    <a:lnTo>
                      <a:pt x="72" y="416"/>
                    </a:lnTo>
                    <a:lnTo>
                      <a:pt x="83" y="430"/>
                    </a:lnTo>
                    <a:lnTo>
                      <a:pt x="94" y="447"/>
                    </a:lnTo>
                    <a:lnTo>
                      <a:pt x="295" y="427"/>
                    </a:lnTo>
                    <a:lnTo>
                      <a:pt x="295" y="427"/>
                    </a:lnTo>
                    <a:lnTo>
                      <a:pt x="290" y="381"/>
                    </a:lnTo>
                    <a:lnTo>
                      <a:pt x="281" y="333"/>
                    </a:lnTo>
                    <a:lnTo>
                      <a:pt x="264" y="273"/>
                    </a:lnTo>
                    <a:lnTo>
                      <a:pt x="241" y="204"/>
                    </a:lnTo>
                    <a:lnTo>
                      <a:pt x="226" y="166"/>
                    </a:lnTo>
                    <a:lnTo>
                      <a:pt x="209" y="132"/>
                    </a:lnTo>
                    <a:lnTo>
                      <a:pt x="189" y="98"/>
                    </a:lnTo>
                    <a:lnTo>
                      <a:pt x="166" y="63"/>
                    </a:lnTo>
                    <a:lnTo>
                      <a:pt x="140" y="32"/>
                    </a:lnTo>
                    <a:lnTo>
                      <a:pt x="112" y="0"/>
                    </a:lnTo>
                    <a:lnTo>
                      <a:pt x="112" y="0"/>
                    </a:lnTo>
                    <a:close/>
                  </a:path>
                </a:pathLst>
              </a:custGeom>
              <a:solidFill>
                <a:srgbClr val="E9E5E9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57" name="Freeform 33"/>
              <p:cNvSpPr>
                <a:spLocks/>
              </p:cNvSpPr>
              <p:nvPr/>
            </p:nvSpPr>
            <p:spPr bwMode="auto">
              <a:xfrm>
                <a:off x="4943" y="3426"/>
                <a:ext cx="378" cy="166"/>
              </a:xfrm>
              <a:custGeom>
                <a:avLst/>
                <a:gdLst/>
                <a:ahLst/>
                <a:cxnLst>
                  <a:cxn ang="0">
                    <a:pos x="349" y="80"/>
                  </a:cxn>
                  <a:cxn ang="0">
                    <a:pos x="349" y="80"/>
                  </a:cxn>
                  <a:cxn ang="0">
                    <a:pos x="295" y="51"/>
                  </a:cxn>
                  <a:cxn ang="0">
                    <a:pos x="252" y="23"/>
                  </a:cxn>
                  <a:cxn ang="0">
                    <a:pos x="218" y="0"/>
                  </a:cxn>
                  <a:cxn ang="0">
                    <a:pos x="218" y="0"/>
                  </a:cxn>
                  <a:cxn ang="0">
                    <a:pos x="206" y="3"/>
                  </a:cxn>
                  <a:cxn ang="0">
                    <a:pos x="195" y="8"/>
                  </a:cxn>
                  <a:cxn ang="0">
                    <a:pos x="180" y="14"/>
                  </a:cxn>
                  <a:cxn ang="0">
                    <a:pos x="180" y="14"/>
                  </a:cxn>
                  <a:cxn ang="0">
                    <a:pos x="157" y="25"/>
                  </a:cxn>
                  <a:cxn ang="0">
                    <a:pos x="129" y="37"/>
                  </a:cxn>
                  <a:cxn ang="0">
                    <a:pos x="88" y="51"/>
                  </a:cxn>
                  <a:cxn ang="0">
                    <a:pos x="88" y="51"/>
                  </a:cxn>
                  <a:cxn ang="0">
                    <a:pos x="54" y="80"/>
                  </a:cxn>
                  <a:cxn ang="0">
                    <a:pos x="22" y="100"/>
                  </a:cxn>
                  <a:cxn ang="0">
                    <a:pos x="0" y="114"/>
                  </a:cxn>
                  <a:cxn ang="0">
                    <a:pos x="0" y="114"/>
                  </a:cxn>
                  <a:cxn ang="0">
                    <a:pos x="0" y="120"/>
                  </a:cxn>
                  <a:cxn ang="0">
                    <a:pos x="5" y="126"/>
                  </a:cxn>
                  <a:cxn ang="0">
                    <a:pos x="11" y="129"/>
                  </a:cxn>
                  <a:cxn ang="0">
                    <a:pos x="17" y="132"/>
                  </a:cxn>
                  <a:cxn ang="0">
                    <a:pos x="22" y="132"/>
                  </a:cxn>
                  <a:cxn ang="0">
                    <a:pos x="34" y="129"/>
                  </a:cxn>
                  <a:cxn ang="0">
                    <a:pos x="34" y="129"/>
                  </a:cxn>
                  <a:cxn ang="0">
                    <a:pos x="34" y="132"/>
                  </a:cxn>
                  <a:cxn ang="0">
                    <a:pos x="37" y="137"/>
                  </a:cxn>
                  <a:cxn ang="0">
                    <a:pos x="43" y="140"/>
                  </a:cxn>
                  <a:cxn ang="0">
                    <a:pos x="48" y="140"/>
                  </a:cxn>
                  <a:cxn ang="0">
                    <a:pos x="57" y="140"/>
                  </a:cxn>
                  <a:cxn ang="0">
                    <a:pos x="71" y="137"/>
                  </a:cxn>
                  <a:cxn ang="0">
                    <a:pos x="71" y="137"/>
                  </a:cxn>
                  <a:cxn ang="0">
                    <a:pos x="77" y="140"/>
                  </a:cxn>
                  <a:cxn ang="0">
                    <a:pos x="86" y="143"/>
                  </a:cxn>
                  <a:cxn ang="0">
                    <a:pos x="100" y="137"/>
                  </a:cxn>
                  <a:cxn ang="0">
                    <a:pos x="100" y="137"/>
                  </a:cxn>
                  <a:cxn ang="0">
                    <a:pos x="117" y="132"/>
                  </a:cxn>
                  <a:cxn ang="0">
                    <a:pos x="131" y="123"/>
                  </a:cxn>
                  <a:cxn ang="0">
                    <a:pos x="143" y="111"/>
                  </a:cxn>
                  <a:cxn ang="0">
                    <a:pos x="143" y="111"/>
                  </a:cxn>
                  <a:cxn ang="0">
                    <a:pos x="192" y="100"/>
                  </a:cxn>
                  <a:cxn ang="0">
                    <a:pos x="192" y="100"/>
                  </a:cxn>
                  <a:cxn ang="0">
                    <a:pos x="209" y="109"/>
                  </a:cxn>
                  <a:cxn ang="0">
                    <a:pos x="238" y="117"/>
                  </a:cxn>
                  <a:cxn ang="0">
                    <a:pos x="238" y="117"/>
                  </a:cxn>
                  <a:cxn ang="0">
                    <a:pos x="252" y="129"/>
                  </a:cxn>
                  <a:cxn ang="0">
                    <a:pos x="281" y="143"/>
                  </a:cxn>
                  <a:cxn ang="0">
                    <a:pos x="281" y="143"/>
                  </a:cxn>
                  <a:cxn ang="0">
                    <a:pos x="315" y="160"/>
                  </a:cxn>
                  <a:cxn ang="0">
                    <a:pos x="335" y="166"/>
                  </a:cxn>
                  <a:cxn ang="0">
                    <a:pos x="358" y="166"/>
                  </a:cxn>
                  <a:cxn ang="0">
                    <a:pos x="358" y="166"/>
                  </a:cxn>
                  <a:cxn ang="0">
                    <a:pos x="370" y="163"/>
                  </a:cxn>
                  <a:cxn ang="0">
                    <a:pos x="375" y="157"/>
                  </a:cxn>
                  <a:cxn ang="0">
                    <a:pos x="378" y="146"/>
                  </a:cxn>
                  <a:cxn ang="0">
                    <a:pos x="378" y="132"/>
                  </a:cxn>
                  <a:cxn ang="0">
                    <a:pos x="375" y="117"/>
                  </a:cxn>
                  <a:cxn ang="0">
                    <a:pos x="370" y="103"/>
                  </a:cxn>
                  <a:cxn ang="0">
                    <a:pos x="361" y="91"/>
                  </a:cxn>
                  <a:cxn ang="0">
                    <a:pos x="349" y="80"/>
                  </a:cxn>
                  <a:cxn ang="0">
                    <a:pos x="349" y="80"/>
                  </a:cxn>
                </a:cxnLst>
                <a:rect l="0" t="0" r="r" b="b"/>
                <a:pathLst>
                  <a:path w="378" h="166">
                    <a:moveTo>
                      <a:pt x="349" y="80"/>
                    </a:moveTo>
                    <a:lnTo>
                      <a:pt x="349" y="80"/>
                    </a:lnTo>
                    <a:lnTo>
                      <a:pt x="295" y="51"/>
                    </a:lnTo>
                    <a:lnTo>
                      <a:pt x="252" y="23"/>
                    </a:lnTo>
                    <a:lnTo>
                      <a:pt x="218" y="0"/>
                    </a:lnTo>
                    <a:lnTo>
                      <a:pt x="218" y="0"/>
                    </a:lnTo>
                    <a:lnTo>
                      <a:pt x="206" y="3"/>
                    </a:lnTo>
                    <a:lnTo>
                      <a:pt x="195" y="8"/>
                    </a:lnTo>
                    <a:lnTo>
                      <a:pt x="180" y="14"/>
                    </a:lnTo>
                    <a:lnTo>
                      <a:pt x="180" y="14"/>
                    </a:lnTo>
                    <a:lnTo>
                      <a:pt x="157" y="25"/>
                    </a:lnTo>
                    <a:lnTo>
                      <a:pt x="129" y="37"/>
                    </a:lnTo>
                    <a:lnTo>
                      <a:pt x="88" y="51"/>
                    </a:lnTo>
                    <a:lnTo>
                      <a:pt x="88" y="51"/>
                    </a:lnTo>
                    <a:lnTo>
                      <a:pt x="54" y="80"/>
                    </a:lnTo>
                    <a:lnTo>
                      <a:pt x="22" y="100"/>
                    </a:lnTo>
                    <a:lnTo>
                      <a:pt x="0" y="114"/>
                    </a:lnTo>
                    <a:lnTo>
                      <a:pt x="0" y="114"/>
                    </a:lnTo>
                    <a:lnTo>
                      <a:pt x="0" y="120"/>
                    </a:lnTo>
                    <a:lnTo>
                      <a:pt x="5" y="126"/>
                    </a:lnTo>
                    <a:lnTo>
                      <a:pt x="11" y="129"/>
                    </a:lnTo>
                    <a:lnTo>
                      <a:pt x="17" y="132"/>
                    </a:lnTo>
                    <a:lnTo>
                      <a:pt x="22" y="132"/>
                    </a:lnTo>
                    <a:lnTo>
                      <a:pt x="34" y="129"/>
                    </a:lnTo>
                    <a:lnTo>
                      <a:pt x="34" y="129"/>
                    </a:lnTo>
                    <a:lnTo>
                      <a:pt x="34" y="132"/>
                    </a:lnTo>
                    <a:lnTo>
                      <a:pt x="37" y="137"/>
                    </a:lnTo>
                    <a:lnTo>
                      <a:pt x="43" y="140"/>
                    </a:lnTo>
                    <a:lnTo>
                      <a:pt x="48" y="140"/>
                    </a:lnTo>
                    <a:lnTo>
                      <a:pt x="57" y="140"/>
                    </a:lnTo>
                    <a:lnTo>
                      <a:pt x="71" y="137"/>
                    </a:lnTo>
                    <a:lnTo>
                      <a:pt x="71" y="137"/>
                    </a:lnTo>
                    <a:lnTo>
                      <a:pt x="77" y="140"/>
                    </a:lnTo>
                    <a:lnTo>
                      <a:pt x="86" y="143"/>
                    </a:lnTo>
                    <a:lnTo>
                      <a:pt x="100" y="137"/>
                    </a:lnTo>
                    <a:lnTo>
                      <a:pt x="100" y="137"/>
                    </a:lnTo>
                    <a:lnTo>
                      <a:pt x="117" y="132"/>
                    </a:lnTo>
                    <a:lnTo>
                      <a:pt x="131" y="123"/>
                    </a:lnTo>
                    <a:lnTo>
                      <a:pt x="143" y="111"/>
                    </a:lnTo>
                    <a:lnTo>
                      <a:pt x="143" y="111"/>
                    </a:lnTo>
                    <a:lnTo>
                      <a:pt x="192" y="100"/>
                    </a:lnTo>
                    <a:lnTo>
                      <a:pt x="192" y="100"/>
                    </a:lnTo>
                    <a:lnTo>
                      <a:pt x="209" y="109"/>
                    </a:lnTo>
                    <a:lnTo>
                      <a:pt x="238" y="117"/>
                    </a:lnTo>
                    <a:lnTo>
                      <a:pt x="238" y="117"/>
                    </a:lnTo>
                    <a:lnTo>
                      <a:pt x="252" y="129"/>
                    </a:lnTo>
                    <a:lnTo>
                      <a:pt x="281" y="143"/>
                    </a:lnTo>
                    <a:lnTo>
                      <a:pt x="281" y="143"/>
                    </a:lnTo>
                    <a:lnTo>
                      <a:pt x="315" y="160"/>
                    </a:lnTo>
                    <a:lnTo>
                      <a:pt x="335" y="166"/>
                    </a:lnTo>
                    <a:lnTo>
                      <a:pt x="358" y="166"/>
                    </a:lnTo>
                    <a:lnTo>
                      <a:pt x="358" y="166"/>
                    </a:lnTo>
                    <a:lnTo>
                      <a:pt x="370" y="163"/>
                    </a:lnTo>
                    <a:lnTo>
                      <a:pt x="375" y="157"/>
                    </a:lnTo>
                    <a:lnTo>
                      <a:pt x="378" y="146"/>
                    </a:lnTo>
                    <a:lnTo>
                      <a:pt x="378" y="132"/>
                    </a:lnTo>
                    <a:lnTo>
                      <a:pt x="375" y="117"/>
                    </a:lnTo>
                    <a:lnTo>
                      <a:pt x="370" y="103"/>
                    </a:lnTo>
                    <a:lnTo>
                      <a:pt x="361" y="91"/>
                    </a:lnTo>
                    <a:lnTo>
                      <a:pt x="349" y="80"/>
                    </a:lnTo>
                    <a:lnTo>
                      <a:pt x="349" y="80"/>
                    </a:lnTo>
                    <a:close/>
                  </a:path>
                </a:pathLst>
              </a:custGeom>
              <a:solidFill>
                <a:srgbClr val="ECC2A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58" name="Freeform 34"/>
              <p:cNvSpPr>
                <a:spLocks/>
              </p:cNvSpPr>
              <p:nvPr/>
            </p:nvSpPr>
            <p:spPr bwMode="auto">
              <a:xfrm>
                <a:off x="5290" y="3311"/>
                <a:ext cx="436" cy="315"/>
              </a:xfrm>
              <a:custGeom>
                <a:avLst/>
                <a:gdLst/>
                <a:ahLst/>
                <a:cxnLst>
                  <a:cxn ang="0">
                    <a:pos x="407" y="0"/>
                  </a:cxn>
                  <a:cxn ang="0">
                    <a:pos x="407" y="0"/>
                  </a:cxn>
                  <a:cxn ang="0">
                    <a:pos x="413" y="26"/>
                  </a:cxn>
                  <a:cxn ang="0">
                    <a:pos x="424" y="89"/>
                  </a:cxn>
                  <a:cxn ang="0">
                    <a:pos x="430" y="129"/>
                  </a:cxn>
                  <a:cxn ang="0">
                    <a:pos x="433" y="175"/>
                  </a:cxn>
                  <a:cxn ang="0">
                    <a:pos x="436" y="218"/>
                  </a:cxn>
                  <a:cxn ang="0">
                    <a:pos x="430" y="258"/>
                  </a:cxn>
                  <a:cxn ang="0">
                    <a:pos x="430" y="258"/>
                  </a:cxn>
                  <a:cxn ang="0">
                    <a:pos x="413" y="269"/>
                  </a:cxn>
                  <a:cxn ang="0">
                    <a:pos x="390" y="278"/>
                  </a:cxn>
                  <a:cxn ang="0">
                    <a:pos x="358" y="292"/>
                  </a:cxn>
                  <a:cxn ang="0">
                    <a:pos x="315" y="304"/>
                  </a:cxn>
                  <a:cxn ang="0">
                    <a:pos x="261" y="313"/>
                  </a:cxn>
                  <a:cxn ang="0">
                    <a:pos x="198" y="315"/>
                  </a:cxn>
                  <a:cxn ang="0">
                    <a:pos x="160" y="315"/>
                  </a:cxn>
                  <a:cxn ang="0">
                    <a:pos x="120" y="313"/>
                  </a:cxn>
                  <a:cxn ang="0">
                    <a:pos x="120" y="313"/>
                  </a:cxn>
                  <a:cxn ang="0">
                    <a:pos x="80" y="310"/>
                  </a:cxn>
                  <a:cxn ang="0">
                    <a:pos x="66" y="304"/>
                  </a:cxn>
                  <a:cxn ang="0">
                    <a:pos x="63" y="301"/>
                  </a:cxn>
                  <a:cxn ang="0">
                    <a:pos x="63" y="301"/>
                  </a:cxn>
                  <a:cxn ang="0">
                    <a:pos x="63" y="298"/>
                  </a:cxn>
                  <a:cxn ang="0">
                    <a:pos x="11" y="304"/>
                  </a:cxn>
                  <a:cxn ang="0">
                    <a:pos x="11" y="304"/>
                  </a:cxn>
                  <a:cxn ang="0">
                    <a:pos x="14" y="292"/>
                  </a:cxn>
                  <a:cxn ang="0">
                    <a:pos x="20" y="267"/>
                  </a:cxn>
                  <a:cxn ang="0">
                    <a:pos x="20" y="249"/>
                  </a:cxn>
                  <a:cxn ang="0">
                    <a:pos x="17" y="229"/>
                  </a:cxn>
                  <a:cxn ang="0">
                    <a:pos x="11" y="209"/>
                  </a:cxn>
                  <a:cxn ang="0">
                    <a:pos x="0" y="186"/>
                  </a:cxn>
                  <a:cxn ang="0">
                    <a:pos x="48" y="186"/>
                  </a:cxn>
                  <a:cxn ang="0">
                    <a:pos x="48" y="186"/>
                  </a:cxn>
                  <a:cxn ang="0">
                    <a:pos x="54" y="175"/>
                  </a:cxn>
                  <a:cxn ang="0">
                    <a:pos x="60" y="166"/>
                  </a:cxn>
                  <a:cxn ang="0">
                    <a:pos x="71" y="155"/>
                  </a:cxn>
                  <a:cxn ang="0">
                    <a:pos x="71" y="155"/>
                  </a:cxn>
                  <a:cxn ang="0">
                    <a:pos x="77" y="149"/>
                  </a:cxn>
                  <a:cxn ang="0">
                    <a:pos x="89" y="146"/>
                  </a:cxn>
                  <a:cxn ang="0">
                    <a:pos x="114" y="143"/>
                  </a:cxn>
                  <a:cxn ang="0">
                    <a:pos x="143" y="138"/>
                  </a:cxn>
                  <a:cxn ang="0">
                    <a:pos x="157" y="132"/>
                  </a:cxn>
                  <a:cxn ang="0">
                    <a:pos x="169" y="126"/>
                  </a:cxn>
                  <a:cxn ang="0">
                    <a:pos x="169" y="126"/>
                  </a:cxn>
                  <a:cxn ang="0">
                    <a:pos x="177" y="115"/>
                  </a:cxn>
                  <a:cxn ang="0">
                    <a:pos x="189" y="103"/>
                  </a:cxn>
                  <a:cxn ang="0">
                    <a:pos x="203" y="72"/>
                  </a:cxn>
                  <a:cxn ang="0">
                    <a:pos x="220" y="31"/>
                  </a:cxn>
                  <a:cxn ang="0">
                    <a:pos x="407" y="0"/>
                  </a:cxn>
                </a:cxnLst>
                <a:rect l="0" t="0" r="r" b="b"/>
                <a:pathLst>
                  <a:path w="436" h="315">
                    <a:moveTo>
                      <a:pt x="407" y="0"/>
                    </a:moveTo>
                    <a:lnTo>
                      <a:pt x="407" y="0"/>
                    </a:lnTo>
                    <a:lnTo>
                      <a:pt x="413" y="26"/>
                    </a:lnTo>
                    <a:lnTo>
                      <a:pt x="424" y="89"/>
                    </a:lnTo>
                    <a:lnTo>
                      <a:pt x="430" y="129"/>
                    </a:lnTo>
                    <a:lnTo>
                      <a:pt x="433" y="175"/>
                    </a:lnTo>
                    <a:lnTo>
                      <a:pt x="436" y="218"/>
                    </a:lnTo>
                    <a:lnTo>
                      <a:pt x="430" y="258"/>
                    </a:lnTo>
                    <a:lnTo>
                      <a:pt x="430" y="258"/>
                    </a:lnTo>
                    <a:lnTo>
                      <a:pt x="413" y="269"/>
                    </a:lnTo>
                    <a:lnTo>
                      <a:pt x="390" y="278"/>
                    </a:lnTo>
                    <a:lnTo>
                      <a:pt x="358" y="292"/>
                    </a:lnTo>
                    <a:lnTo>
                      <a:pt x="315" y="304"/>
                    </a:lnTo>
                    <a:lnTo>
                      <a:pt x="261" y="313"/>
                    </a:lnTo>
                    <a:lnTo>
                      <a:pt x="198" y="315"/>
                    </a:lnTo>
                    <a:lnTo>
                      <a:pt x="160" y="315"/>
                    </a:lnTo>
                    <a:lnTo>
                      <a:pt x="120" y="313"/>
                    </a:lnTo>
                    <a:lnTo>
                      <a:pt x="120" y="313"/>
                    </a:lnTo>
                    <a:lnTo>
                      <a:pt x="80" y="310"/>
                    </a:lnTo>
                    <a:lnTo>
                      <a:pt x="66" y="304"/>
                    </a:lnTo>
                    <a:lnTo>
                      <a:pt x="63" y="301"/>
                    </a:lnTo>
                    <a:lnTo>
                      <a:pt x="63" y="301"/>
                    </a:lnTo>
                    <a:lnTo>
                      <a:pt x="63" y="298"/>
                    </a:lnTo>
                    <a:lnTo>
                      <a:pt x="11" y="304"/>
                    </a:lnTo>
                    <a:lnTo>
                      <a:pt x="11" y="304"/>
                    </a:lnTo>
                    <a:lnTo>
                      <a:pt x="14" y="292"/>
                    </a:lnTo>
                    <a:lnTo>
                      <a:pt x="20" y="267"/>
                    </a:lnTo>
                    <a:lnTo>
                      <a:pt x="20" y="249"/>
                    </a:lnTo>
                    <a:lnTo>
                      <a:pt x="17" y="229"/>
                    </a:lnTo>
                    <a:lnTo>
                      <a:pt x="11" y="209"/>
                    </a:lnTo>
                    <a:lnTo>
                      <a:pt x="0" y="186"/>
                    </a:lnTo>
                    <a:lnTo>
                      <a:pt x="48" y="186"/>
                    </a:lnTo>
                    <a:lnTo>
                      <a:pt x="48" y="186"/>
                    </a:lnTo>
                    <a:lnTo>
                      <a:pt x="54" y="175"/>
                    </a:lnTo>
                    <a:lnTo>
                      <a:pt x="60" y="166"/>
                    </a:lnTo>
                    <a:lnTo>
                      <a:pt x="71" y="155"/>
                    </a:lnTo>
                    <a:lnTo>
                      <a:pt x="71" y="155"/>
                    </a:lnTo>
                    <a:lnTo>
                      <a:pt x="77" y="149"/>
                    </a:lnTo>
                    <a:lnTo>
                      <a:pt x="89" y="146"/>
                    </a:lnTo>
                    <a:lnTo>
                      <a:pt x="114" y="143"/>
                    </a:lnTo>
                    <a:lnTo>
                      <a:pt x="143" y="138"/>
                    </a:lnTo>
                    <a:lnTo>
                      <a:pt x="157" y="132"/>
                    </a:lnTo>
                    <a:lnTo>
                      <a:pt x="169" y="126"/>
                    </a:lnTo>
                    <a:lnTo>
                      <a:pt x="169" y="126"/>
                    </a:lnTo>
                    <a:lnTo>
                      <a:pt x="177" y="115"/>
                    </a:lnTo>
                    <a:lnTo>
                      <a:pt x="189" y="103"/>
                    </a:lnTo>
                    <a:lnTo>
                      <a:pt x="203" y="72"/>
                    </a:lnTo>
                    <a:lnTo>
                      <a:pt x="220" y="31"/>
                    </a:lnTo>
                    <a:lnTo>
                      <a:pt x="407" y="0"/>
                    </a:lnTo>
                    <a:close/>
                  </a:path>
                </a:pathLst>
              </a:custGeom>
              <a:solidFill>
                <a:srgbClr val="E9E5E9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59" name="Freeform 35"/>
              <p:cNvSpPr>
                <a:spLocks/>
              </p:cNvSpPr>
              <p:nvPr/>
            </p:nvSpPr>
            <p:spPr bwMode="auto">
              <a:xfrm>
                <a:off x="5103" y="2852"/>
                <a:ext cx="175" cy="284"/>
              </a:xfrm>
              <a:custGeom>
                <a:avLst/>
                <a:gdLst/>
                <a:ahLst/>
                <a:cxnLst>
                  <a:cxn ang="0">
                    <a:pos x="118" y="0"/>
                  </a:cxn>
                  <a:cxn ang="0">
                    <a:pos x="118" y="0"/>
                  </a:cxn>
                  <a:cxn ang="0">
                    <a:pos x="118" y="6"/>
                  </a:cxn>
                  <a:cxn ang="0">
                    <a:pos x="123" y="23"/>
                  </a:cxn>
                  <a:cxn ang="0">
                    <a:pos x="123" y="46"/>
                  </a:cxn>
                  <a:cxn ang="0">
                    <a:pos x="123" y="78"/>
                  </a:cxn>
                  <a:cxn ang="0">
                    <a:pos x="118" y="95"/>
                  </a:cxn>
                  <a:cxn ang="0">
                    <a:pos x="112" y="115"/>
                  </a:cxn>
                  <a:cxn ang="0">
                    <a:pos x="103" y="138"/>
                  </a:cxn>
                  <a:cxn ang="0">
                    <a:pos x="92" y="158"/>
                  </a:cxn>
                  <a:cxn ang="0">
                    <a:pos x="75" y="181"/>
                  </a:cxn>
                  <a:cxn ang="0">
                    <a:pos x="55" y="207"/>
                  </a:cxn>
                  <a:cxn ang="0">
                    <a:pos x="29" y="232"/>
                  </a:cxn>
                  <a:cxn ang="0">
                    <a:pos x="0" y="258"/>
                  </a:cxn>
                  <a:cxn ang="0">
                    <a:pos x="0" y="258"/>
                  </a:cxn>
                  <a:cxn ang="0">
                    <a:pos x="3" y="261"/>
                  </a:cxn>
                  <a:cxn ang="0">
                    <a:pos x="6" y="264"/>
                  </a:cxn>
                  <a:cxn ang="0">
                    <a:pos x="14" y="261"/>
                  </a:cxn>
                  <a:cxn ang="0">
                    <a:pos x="14" y="261"/>
                  </a:cxn>
                  <a:cxn ang="0">
                    <a:pos x="43" y="241"/>
                  </a:cxn>
                  <a:cxn ang="0">
                    <a:pos x="60" y="230"/>
                  </a:cxn>
                  <a:cxn ang="0">
                    <a:pos x="60" y="230"/>
                  </a:cxn>
                  <a:cxn ang="0">
                    <a:pos x="101" y="252"/>
                  </a:cxn>
                  <a:cxn ang="0">
                    <a:pos x="126" y="273"/>
                  </a:cxn>
                  <a:cxn ang="0">
                    <a:pos x="141" y="284"/>
                  </a:cxn>
                  <a:cxn ang="0">
                    <a:pos x="141" y="284"/>
                  </a:cxn>
                  <a:cxn ang="0">
                    <a:pos x="146" y="281"/>
                  </a:cxn>
                  <a:cxn ang="0">
                    <a:pos x="152" y="267"/>
                  </a:cxn>
                  <a:cxn ang="0">
                    <a:pos x="161" y="241"/>
                  </a:cxn>
                  <a:cxn ang="0">
                    <a:pos x="169" y="207"/>
                  </a:cxn>
                  <a:cxn ang="0">
                    <a:pos x="175" y="166"/>
                  </a:cxn>
                  <a:cxn ang="0">
                    <a:pos x="175" y="121"/>
                  </a:cxn>
                  <a:cxn ang="0">
                    <a:pos x="175" y="98"/>
                  </a:cxn>
                  <a:cxn ang="0">
                    <a:pos x="169" y="75"/>
                  </a:cxn>
                  <a:cxn ang="0">
                    <a:pos x="164" y="49"/>
                  </a:cxn>
                  <a:cxn ang="0">
                    <a:pos x="158" y="23"/>
                  </a:cxn>
                  <a:cxn ang="0">
                    <a:pos x="158" y="23"/>
                  </a:cxn>
                  <a:cxn ang="0">
                    <a:pos x="141" y="9"/>
                  </a:cxn>
                  <a:cxn ang="0">
                    <a:pos x="126" y="3"/>
                  </a:cxn>
                  <a:cxn ang="0">
                    <a:pos x="121" y="0"/>
                  </a:cxn>
                  <a:cxn ang="0">
                    <a:pos x="118" y="0"/>
                  </a:cxn>
                  <a:cxn ang="0">
                    <a:pos x="118" y="0"/>
                  </a:cxn>
                </a:cxnLst>
                <a:rect l="0" t="0" r="r" b="b"/>
                <a:pathLst>
                  <a:path w="175" h="284">
                    <a:moveTo>
                      <a:pt x="118" y="0"/>
                    </a:moveTo>
                    <a:lnTo>
                      <a:pt x="118" y="0"/>
                    </a:lnTo>
                    <a:lnTo>
                      <a:pt x="118" y="6"/>
                    </a:lnTo>
                    <a:lnTo>
                      <a:pt x="123" y="23"/>
                    </a:lnTo>
                    <a:lnTo>
                      <a:pt x="123" y="46"/>
                    </a:lnTo>
                    <a:lnTo>
                      <a:pt x="123" y="78"/>
                    </a:lnTo>
                    <a:lnTo>
                      <a:pt x="118" y="95"/>
                    </a:lnTo>
                    <a:lnTo>
                      <a:pt x="112" y="115"/>
                    </a:lnTo>
                    <a:lnTo>
                      <a:pt x="103" y="138"/>
                    </a:lnTo>
                    <a:lnTo>
                      <a:pt x="92" y="158"/>
                    </a:lnTo>
                    <a:lnTo>
                      <a:pt x="75" y="181"/>
                    </a:lnTo>
                    <a:lnTo>
                      <a:pt x="55" y="207"/>
                    </a:lnTo>
                    <a:lnTo>
                      <a:pt x="29" y="232"/>
                    </a:lnTo>
                    <a:lnTo>
                      <a:pt x="0" y="258"/>
                    </a:lnTo>
                    <a:lnTo>
                      <a:pt x="0" y="258"/>
                    </a:lnTo>
                    <a:lnTo>
                      <a:pt x="3" y="261"/>
                    </a:lnTo>
                    <a:lnTo>
                      <a:pt x="6" y="264"/>
                    </a:lnTo>
                    <a:lnTo>
                      <a:pt x="14" y="261"/>
                    </a:lnTo>
                    <a:lnTo>
                      <a:pt x="14" y="261"/>
                    </a:lnTo>
                    <a:lnTo>
                      <a:pt x="43" y="241"/>
                    </a:lnTo>
                    <a:lnTo>
                      <a:pt x="60" y="230"/>
                    </a:lnTo>
                    <a:lnTo>
                      <a:pt x="60" y="230"/>
                    </a:lnTo>
                    <a:lnTo>
                      <a:pt x="101" y="252"/>
                    </a:lnTo>
                    <a:lnTo>
                      <a:pt x="126" y="273"/>
                    </a:lnTo>
                    <a:lnTo>
                      <a:pt x="141" y="284"/>
                    </a:lnTo>
                    <a:lnTo>
                      <a:pt x="141" y="284"/>
                    </a:lnTo>
                    <a:lnTo>
                      <a:pt x="146" y="281"/>
                    </a:lnTo>
                    <a:lnTo>
                      <a:pt x="152" y="267"/>
                    </a:lnTo>
                    <a:lnTo>
                      <a:pt x="161" y="241"/>
                    </a:lnTo>
                    <a:lnTo>
                      <a:pt x="169" y="207"/>
                    </a:lnTo>
                    <a:lnTo>
                      <a:pt x="175" y="166"/>
                    </a:lnTo>
                    <a:lnTo>
                      <a:pt x="175" y="121"/>
                    </a:lnTo>
                    <a:lnTo>
                      <a:pt x="175" y="98"/>
                    </a:lnTo>
                    <a:lnTo>
                      <a:pt x="169" y="75"/>
                    </a:lnTo>
                    <a:lnTo>
                      <a:pt x="164" y="49"/>
                    </a:lnTo>
                    <a:lnTo>
                      <a:pt x="158" y="23"/>
                    </a:lnTo>
                    <a:lnTo>
                      <a:pt x="158" y="23"/>
                    </a:lnTo>
                    <a:lnTo>
                      <a:pt x="141" y="9"/>
                    </a:lnTo>
                    <a:lnTo>
                      <a:pt x="126" y="3"/>
                    </a:lnTo>
                    <a:lnTo>
                      <a:pt x="121" y="0"/>
                    </a:lnTo>
                    <a:lnTo>
                      <a:pt x="118" y="0"/>
                    </a:lnTo>
                    <a:lnTo>
                      <a:pt x="118" y="0"/>
                    </a:lnTo>
                    <a:close/>
                  </a:path>
                </a:pathLst>
              </a:custGeom>
              <a:solidFill>
                <a:srgbClr val="E9E5E9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60" name="Freeform 36"/>
              <p:cNvSpPr>
                <a:spLocks/>
              </p:cNvSpPr>
              <p:nvPr/>
            </p:nvSpPr>
            <p:spPr bwMode="auto">
              <a:xfrm>
                <a:off x="5206" y="3239"/>
                <a:ext cx="175" cy="22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5" y="6"/>
                  </a:cxn>
                  <a:cxn ang="0">
                    <a:pos x="49" y="15"/>
                  </a:cxn>
                  <a:cxn ang="0">
                    <a:pos x="72" y="20"/>
                  </a:cxn>
                  <a:cxn ang="0">
                    <a:pos x="95" y="23"/>
                  </a:cxn>
                  <a:cxn ang="0">
                    <a:pos x="121" y="23"/>
                  </a:cxn>
                  <a:cxn ang="0">
                    <a:pos x="147" y="20"/>
                  </a:cxn>
                  <a:cxn ang="0">
                    <a:pos x="175" y="172"/>
                  </a:cxn>
                  <a:cxn ang="0">
                    <a:pos x="118" y="227"/>
                  </a:cxn>
                  <a:cxn ang="0">
                    <a:pos x="26" y="172"/>
                  </a:cxn>
                  <a:cxn ang="0">
                    <a:pos x="26" y="172"/>
                  </a:cxn>
                  <a:cxn ang="0">
                    <a:pos x="20" y="152"/>
                  </a:cxn>
                  <a:cxn ang="0">
                    <a:pos x="9" y="109"/>
                  </a:cxn>
                  <a:cxn ang="0">
                    <a:pos x="0" y="52"/>
                  </a:cxn>
                  <a:cxn ang="0">
                    <a:pos x="0" y="26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75" h="227">
                    <a:moveTo>
                      <a:pt x="0" y="0"/>
                    </a:moveTo>
                    <a:lnTo>
                      <a:pt x="0" y="0"/>
                    </a:lnTo>
                    <a:lnTo>
                      <a:pt x="15" y="6"/>
                    </a:lnTo>
                    <a:lnTo>
                      <a:pt x="49" y="15"/>
                    </a:lnTo>
                    <a:lnTo>
                      <a:pt x="72" y="20"/>
                    </a:lnTo>
                    <a:lnTo>
                      <a:pt x="95" y="23"/>
                    </a:lnTo>
                    <a:lnTo>
                      <a:pt x="121" y="23"/>
                    </a:lnTo>
                    <a:lnTo>
                      <a:pt x="147" y="20"/>
                    </a:lnTo>
                    <a:lnTo>
                      <a:pt x="175" y="172"/>
                    </a:lnTo>
                    <a:lnTo>
                      <a:pt x="118" y="227"/>
                    </a:lnTo>
                    <a:lnTo>
                      <a:pt x="26" y="172"/>
                    </a:lnTo>
                    <a:lnTo>
                      <a:pt x="26" y="172"/>
                    </a:lnTo>
                    <a:lnTo>
                      <a:pt x="20" y="152"/>
                    </a:lnTo>
                    <a:lnTo>
                      <a:pt x="9" y="109"/>
                    </a:lnTo>
                    <a:lnTo>
                      <a:pt x="0" y="52"/>
                    </a:lnTo>
                    <a:lnTo>
                      <a:pt x="0" y="2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9E5E9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61" name="Freeform 37"/>
              <p:cNvSpPr>
                <a:spLocks/>
              </p:cNvSpPr>
              <p:nvPr/>
            </p:nvSpPr>
            <p:spPr bwMode="auto">
              <a:xfrm>
                <a:off x="5089" y="3165"/>
                <a:ext cx="20" cy="26"/>
              </a:xfrm>
              <a:custGeom>
                <a:avLst/>
                <a:gdLst/>
                <a:ahLst/>
                <a:cxnLst>
                  <a:cxn ang="0">
                    <a:pos x="20" y="14"/>
                  </a:cxn>
                  <a:cxn ang="0">
                    <a:pos x="20" y="14"/>
                  </a:cxn>
                  <a:cxn ang="0">
                    <a:pos x="17" y="23"/>
                  </a:cxn>
                  <a:cxn ang="0">
                    <a:pos x="14" y="26"/>
                  </a:cxn>
                  <a:cxn ang="0">
                    <a:pos x="8" y="26"/>
                  </a:cxn>
                  <a:cxn ang="0">
                    <a:pos x="8" y="26"/>
                  </a:cxn>
                  <a:cxn ang="0">
                    <a:pos x="6" y="26"/>
                  </a:cxn>
                  <a:cxn ang="0">
                    <a:pos x="3" y="23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3" y="5"/>
                  </a:cxn>
                  <a:cxn ang="0">
                    <a:pos x="6" y="3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14" y="3"/>
                  </a:cxn>
                  <a:cxn ang="0">
                    <a:pos x="17" y="5"/>
                  </a:cxn>
                  <a:cxn ang="0">
                    <a:pos x="20" y="14"/>
                  </a:cxn>
                  <a:cxn ang="0">
                    <a:pos x="20" y="14"/>
                  </a:cxn>
                </a:cxnLst>
                <a:rect l="0" t="0" r="r" b="b"/>
                <a:pathLst>
                  <a:path w="20" h="26">
                    <a:moveTo>
                      <a:pt x="20" y="14"/>
                    </a:moveTo>
                    <a:lnTo>
                      <a:pt x="20" y="14"/>
                    </a:lnTo>
                    <a:lnTo>
                      <a:pt x="17" y="23"/>
                    </a:lnTo>
                    <a:lnTo>
                      <a:pt x="14" y="26"/>
                    </a:lnTo>
                    <a:lnTo>
                      <a:pt x="8" y="26"/>
                    </a:lnTo>
                    <a:lnTo>
                      <a:pt x="8" y="26"/>
                    </a:lnTo>
                    <a:lnTo>
                      <a:pt x="6" y="26"/>
                    </a:lnTo>
                    <a:lnTo>
                      <a:pt x="3" y="23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3" y="5"/>
                    </a:lnTo>
                    <a:lnTo>
                      <a:pt x="6" y="3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14" y="3"/>
                    </a:lnTo>
                    <a:lnTo>
                      <a:pt x="17" y="5"/>
                    </a:lnTo>
                    <a:lnTo>
                      <a:pt x="20" y="14"/>
                    </a:lnTo>
                    <a:lnTo>
                      <a:pt x="20" y="14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62" name="Freeform 38"/>
              <p:cNvSpPr>
                <a:spLocks/>
              </p:cNvSpPr>
              <p:nvPr/>
            </p:nvSpPr>
            <p:spPr bwMode="auto">
              <a:xfrm>
                <a:off x="5115" y="3279"/>
                <a:ext cx="20" cy="26"/>
              </a:xfrm>
              <a:custGeom>
                <a:avLst/>
                <a:gdLst/>
                <a:ahLst/>
                <a:cxnLst>
                  <a:cxn ang="0">
                    <a:pos x="20" y="12"/>
                  </a:cxn>
                  <a:cxn ang="0">
                    <a:pos x="20" y="12"/>
                  </a:cxn>
                  <a:cxn ang="0">
                    <a:pos x="17" y="20"/>
                  </a:cxn>
                  <a:cxn ang="0">
                    <a:pos x="14" y="23"/>
                  </a:cxn>
                  <a:cxn ang="0">
                    <a:pos x="11" y="26"/>
                  </a:cxn>
                  <a:cxn ang="0">
                    <a:pos x="11" y="26"/>
                  </a:cxn>
                  <a:cxn ang="0">
                    <a:pos x="5" y="23"/>
                  </a:cxn>
                  <a:cxn ang="0">
                    <a:pos x="2" y="20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2" y="3"/>
                  </a:cxn>
                  <a:cxn ang="0">
                    <a:pos x="5" y="0"/>
                  </a:cxn>
                  <a:cxn ang="0">
                    <a:pos x="11" y="0"/>
                  </a:cxn>
                  <a:cxn ang="0">
                    <a:pos x="11" y="0"/>
                  </a:cxn>
                  <a:cxn ang="0">
                    <a:pos x="14" y="0"/>
                  </a:cxn>
                  <a:cxn ang="0">
                    <a:pos x="17" y="3"/>
                  </a:cxn>
                  <a:cxn ang="0">
                    <a:pos x="20" y="12"/>
                  </a:cxn>
                  <a:cxn ang="0">
                    <a:pos x="20" y="12"/>
                  </a:cxn>
                </a:cxnLst>
                <a:rect l="0" t="0" r="r" b="b"/>
                <a:pathLst>
                  <a:path w="20" h="26">
                    <a:moveTo>
                      <a:pt x="20" y="12"/>
                    </a:moveTo>
                    <a:lnTo>
                      <a:pt x="20" y="12"/>
                    </a:lnTo>
                    <a:lnTo>
                      <a:pt x="17" y="20"/>
                    </a:lnTo>
                    <a:lnTo>
                      <a:pt x="14" y="23"/>
                    </a:lnTo>
                    <a:lnTo>
                      <a:pt x="11" y="26"/>
                    </a:lnTo>
                    <a:lnTo>
                      <a:pt x="11" y="26"/>
                    </a:lnTo>
                    <a:lnTo>
                      <a:pt x="5" y="23"/>
                    </a:lnTo>
                    <a:lnTo>
                      <a:pt x="2" y="2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2" y="3"/>
                    </a:lnTo>
                    <a:lnTo>
                      <a:pt x="5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4" y="0"/>
                    </a:lnTo>
                    <a:lnTo>
                      <a:pt x="17" y="3"/>
                    </a:lnTo>
                    <a:lnTo>
                      <a:pt x="20" y="12"/>
                    </a:lnTo>
                    <a:lnTo>
                      <a:pt x="20" y="1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63" name="Freeform 39"/>
              <p:cNvSpPr>
                <a:spLocks/>
              </p:cNvSpPr>
              <p:nvPr/>
            </p:nvSpPr>
            <p:spPr bwMode="auto">
              <a:xfrm>
                <a:off x="5140" y="3371"/>
                <a:ext cx="18" cy="23"/>
              </a:xfrm>
              <a:custGeom>
                <a:avLst/>
                <a:gdLst/>
                <a:ahLst/>
                <a:cxnLst>
                  <a:cxn ang="0">
                    <a:pos x="18" y="12"/>
                  </a:cxn>
                  <a:cxn ang="0">
                    <a:pos x="18" y="12"/>
                  </a:cxn>
                  <a:cxn ang="0">
                    <a:pos x="15" y="20"/>
                  </a:cxn>
                  <a:cxn ang="0">
                    <a:pos x="12" y="23"/>
                  </a:cxn>
                  <a:cxn ang="0">
                    <a:pos x="9" y="23"/>
                  </a:cxn>
                  <a:cxn ang="0">
                    <a:pos x="9" y="23"/>
                  </a:cxn>
                  <a:cxn ang="0">
                    <a:pos x="6" y="23"/>
                  </a:cxn>
                  <a:cxn ang="0">
                    <a:pos x="3" y="20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3" y="3"/>
                  </a:cxn>
                  <a:cxn ang="0">
                    <a:pos x="6" y="0"/>
                  </a:cxn>
                  <a:cxn ang="0">
                    <a:pos x="9" y="0"/>
                  </a:cxn>
                  <a:cxn ang="0">
                    <a:pos x="9" y="0"/>
                  </a:cxn>
                  <a:cxn ang="0">
                    <a:pos x="12" y="0"/>
                  </a:cxn>
                  <a:cxn ang="0">
                    <a:pos x="15" y="3"/>
                  </a:cxn>
                  <a:cxn ang="0">
                    <a:pos x="18" y="12"/>
                  </a:cxn>
                  <a:cxn ang="0">
                    <a:pos x="18" y="12"/>
                  </a:cxn>
                </a:cxnLst>
                <a:rect l="0" t="0" r="r" b="b"/>
                <a:pathLst>
                  <a:path w="18" h="23">
                    <a:moveTo>
                      <a:pt x="18" y="12"/>
                    </a:moveTo>
                    <a:lnTo>
                      <a:pt x="18" y="12"/>
                    </a:lnTo>
                    <a:lnTo>
                      <a:pt x="15" y="20"/>
                    </a:lnTo>
                    <a:lnTo>
                      <a:pt x="12" y="23"/>
                    </a:lnTo>
                    <a:lnTo>
                      <a:pt x="9" y="23"/>
                    </a:lnTo>
                    <a:lnTo>
                      <a:pt x="9" y="23"/>
                    </a:lnTo>
                    <a:lnTo>
                      <a:pt x="6" y="23"/>
                    </a:lnTo>
                    <a:lnTo>
                      <a:pt x="3" y="2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3" y="3"/>
                    </a:lnTo>
                    <a:lnTo>
                      <a:pt x="6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12" y="0"/>
                    </a:lnTo>
                    <a:lnTo>
                      <a:pt x="15" y="3"/>
                    </a:lnTo>
                    <a:lnTo>
                      <a:pt x="18" y="12"/>
                    </a:lnTo>
                    <a:lnTo>
                      <a:pt x="18" y="1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64" name="Freeform 40"/>
              <p:cNvSpPr>
                <a:spLocks/>
              </p:cNvSpPr>
              <p:nvPr/>
            </p:nvSpPr>
            <p:spPr bwMode="auto">
              <a:xfrm>
                <a:off x="5321" y="3580"/>
                <a:ext cx="20" cy="21"/>
              </a:xfrm>
              <a:custGeom>
                <a:avLst/>
                <a:gdLst/>
                <a:ahLst/>
                <a:cxnLst>
                  <a:cxn ang="0">
                    <a:pos x="20" y="12"/>
                  </a:cxn>
                  <a:cxn ang="0">
                    <a:pos x="20" y="12"/>
                  </a:cxn>
                  <a:cxn ang="0">
                    <a:pos x="17" y="18"/>
                  </a:cxn>
                  <a:cxn ang="0">
                    <a:pos x="9" y="21"/>
                  </a:cxn>
                  <a:cxn ang="0">
                    <a:pos x="9" y="21"/>
                  </a:cxn>
                  <a:cxn ang="0">
                    <a:pos x="3" y="18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3" y="3"/>
                  </a:cxn>
                  <a:cxn ang="0">
                    <a:pos x="9" y="0"/>
                  </a:cxn>
                  <a:cxn ang="0">
                    <a:pos x="9" y="0"/>
                  </a:cxn>
                  <a:cxn ang="0">
                    <a:pos x="17" y="3"/>
                  </a:cxn>
                  <a:cxn ang="0">
                    <a:pos x="20" y="12"/>
                  </a:cxn>
                  <a:cxn ang="0">
                    <a:pos x="20" y="12"/>
                  </a:cxn>
                </a:cxnLst>
                <a:rect l="0" t="0" r="r" b="b"/>
                <a:pathLst>
                  <a:path w="20" h="21">
                    <a:moveTo>
                      <a:pt x="20" y="12"/>
                    </a:moveTo>
                    <a:lnTo>
                      <a:pt x="20" y="12"/>
                    </a:lnTo>
                    <a:lnTo>
                      <a:pt x="17" y="18"/>
                    </a:lnTo>
                    <a:lnTo>
                      <a:pt x="9" y="21"/>
                    </a:lnTo>
                    <a:lnTo>
                      <a:pt x="9" y="21"/>
                    </a:lnTo>
                    <a:lnTo>
                      <a:pt x="3" y="18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3" y="3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17" y="3"/>
                    </a:lnTo>
                    <a:lnTo>
                      <a:pt x="20" y="12"/>
                    </a:lnTo>
                    <a:lnTo>
                      <a:pt x="20" y="1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65" name="Freeform 41"/>
              <p:cNvSpPr>
                <a:spLocks/>
              </p:cNvSpPr>
              <p:nvPr/>
            </p:nvSpPr>
            <p:spPr bwMode="auto">
              <a:xfrm>
                <a:off x="5390" y="3013"/>
                <a:ext cx="54" cy="309"/>
              </a:xfrm>
              <a:custGeom>
                <a:avLst/>
                <a:gdLst/>
                <a:ahLst/>
                <a:cxnLst>
                  <a:cxn ang="0">
                    <a:pos x="20" y="0"/>
                  </a:cxn>
                  <a:cxn ang="0">
                    <a:pos x="20" y="0"/>
                  </a:cxn>
                  <a:cxn ang="0">
                    <a:pos x="11" y="28"/>
                  </a:cxn>
                  <a:cxn ang="0">
                    <a:pos x="3" y="63"/>
                  </a:cxn>
                  <a:cxn ang="0">
                    <a:pos x="0" y="103"/>
                  </a:cxn>
                  <a:cxn ang="0">
                    <a:pos x="0" y="152"/>
                  </a:cxn>
                  <a:cxn ang="0">
                    <a:pos x="0" y="178"/>
                  </a:cxn>
                  <a:cxn ang="0">
                    <a:pos x="6" y="203"/>
                  </a:cxn>
                  <a:cxn ang="0">
                    <a:pos x="14" y="232"/>
                  </a:cxn>
                  <a:cxn ang="0">
                    <a:pos x="23" y="258"/>
                  </a:cxn>
                  <a:cxn ang="0">
                    <a:pos x="37" y="284"/>
                  </a:cxn>
                  <a:cxn ang="0">
                    <a:pos x="54" y="309"/>
                  </a:cxn>
                  <a:cxn ang="0">
                    <a:pos x="54" y="309"/>
                  </a:cxn>
                  <a:cxn ang="0">
                    <a:pos x="49" y="284"/>
                  </a:cxn>
                  <a:cxn ang="0">
                    <a:pos x="40" y="255"/>
                  </a:cxn>
                  <a:cxn ang="0">
                    <a:pos x="32" y="215"/>
                  </a:cxn>
                  <a:cxn ang="0">
                    <a:pos x="23" y="169"/>
                  </a:cxn>
                  <a:cxn ang="0">
                    <a:pos x="17" y="117"/>
                  </a:cxn>
                  <a:cxn ang="0">
                    <a:pos x="17" y="60"/>
                  </a:cxn>
                  <a:cxn ang="0">
                    <a:pos x="20" y="0"/>
                  </a:cxn>
                  <a:cxn ang="0">
                    <a:pos x="20" y="0"/>
                  </a:cxn>
                </a:cxnLst>
                <a:rect l="0" t="0" r="r" b="b"/>
                <a:pathLst>
                  <a:path w="54" h="309">
                    <a:moveTo>
                      <a:pt x="20" y="0"/>
                    </a:moveTo>
                    <a:lnTo>
                      <a:pt x="20" y="0"/>
                    </a:lnTo>
                    <a:lnTo>
                      <a:pt x="11" y="28"/>
                    </a:lnTo>
                    <a:lnTo>
                      <a:pt x="3" y="63"/>
                    </a:lnTo>
                    <a:lnTo>
                      <a:pt x="0" y="103"/>
                    </a:lnTo>
                    <a:lnTo>
                      <a:pt x="0" y="152"/>
                    </a:lnTo>
                    <a:lnTo>
                      <a:pt x="0" y="178"/>
                    </a:lnTo>
                    <a:lnTo>
                      <a:pt x="6" y="203"/>
                    </a:lnTo>
                    <a:lnTo>
                      <a:pt x="14" y="232"/>
                    </a:lnTo>
                    <a:lnTo>
                      <a:pt x="23" y="258"/>
                    </a:lnTo>
                    <a:lnTo>
                      <a:pt x="37" y="284"/>
                    </a:lnTo>
                    <a:lnTo>
                      <a:pt x="54" y="309"/>
                    </a:lnTo>
                    <a:lnTo>
                      <a:pt x="54" y="309"/>
                    </a:lnTo>
                    <a:lnTo>
                      <a:pt x="49" y="284"/>
                    </a:lnTo>
                    <a:lnTo>
                      <a:pt x="40" y="255"/>
                    </a:lnTo>
                    <a:lnTo>
                      <a:pt x="32" y="215"/>
                    </a:lnTo>
                    <a:lnTo>
                      <a:pt x="23" y="169"/>
                    </a:lnTo>
                    <a:lnTo>
                      <a:pt x="17" y="117"/>
                    </a:lnTo>
                    <a:lnTo>
                      <a:pt x="17" y="60"/>
                    </a:lnTo>
                    <a:lnTo>
                      <a:pt x="20" y="0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CDCBD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66" name="Freeform 42"/>
              <p:cNvSpPr>
                <a:spLocks/>
              </p:cNvSpPr>
              <p:nvPr/>
            </p:nvSpPr>
            <p:spPr bwMode="auto">
              <a:xfrm>
                <a:off x="5488" y="3357"/>
                <a:ext cx="177" cy="112"/>
              </a:xfrm>
              <a:custGeom>
                <a:avLst/>
                <a:gdLst/>
                <a:ahLst/>
                <a:cxnLst>
                  <a:cxn ang="0">
                    <a:pos x="0" y="31"/>
                  </a:cxn>
                  <a:cxn ang="0">
                    <a:pos x="0" y="31"/>
                  </a:cxn>
                  <a:cxn ang="0">
                    <a:pos x="14" y="26"/>
                  </a:cxn>
                  <a:cxn ang="0">
                    <a:pos x="34" y="23"/>
                  </a:cxn>
                  <a:cxn ang="0">
                    <a:pos x="57" y="23"/>
                  </a:cxn>
                  <a:cxn ang="0">
                    <a:pos x="86" y="31"/>
                  </a:cxn>
                  <a:cxn ang="0">
                    <a:pos x="100" y="37"/>
                  </a:cxn>
                  <a:cxn ang="0">
                    <a:pos x="114" y="46"/>
                  </a:cxn>
                  <a:cxn ang="0">
                    <a:pos x="131" y="57"/>
                  </a:cxn>
                  <a:cxn ang="0">
                    <a:pos x="146" y="72"/>
                  </a:cxn>
                  <a:cxn ang="0">
                    <a:pos x="163" y="89"/>
                  </a:cxn>
                  <a:cxn ang="0">
                    <a:pos x="177" y="112"/>
                  </a:cxn>
                  <a:cxn ang="0">
                    <a:pos x="177" y="112"/>
                  </a:cxn>
                  <a:cxn ang="0">
                    <a:pos x="163" y="83"/>
                  </a:cxn>
                  <a:cxn ang="0">
                    <a:pos x="146" y="57"/>
                  </a:cxn>
                  <a:cxn ang="0">
                    <a:pos x="123" y="31"/>
                  </a:cxn>
                  <a:cxn ang="0">
                    <a:pos x="111" y="20"/>
                  </a:cxn>
                  <a:cxn ang="0">
                    <a:pos x="97" y="11"/>
                  </a:cxn>
                  <a:cxn ang="0">
                    <a:pos x="83" y="3"/>
                  </a:cxn>
                  <a:cxn ang="0">
                    <a:pos x="65" y="0"/>
                  </a:cxn>
                  <a:cxn ang="0">
                    <a:pos x="51" y="0"/>
                  </a:cxn>
                  <a:cxn ang="0">
                    <a:pos x="34" y="6"/>
                  </a:cxn>
                  <a:cxn ang="0">
                    <a:pos x="17" y="14"/>
                  </a:cxn>
                  <a:cxn ang="0">
                    <a:pos x="0" y="31"/>
                  </a:cxn>
                  <a:cxn ang="0">
                    <a:pos x="0" y="31"/>
                  </a:cxn>
                </a:cxnLst>
                <a:rect l="0" t="0" r="r" b="b"/>
                <a:pathLst>
                  <a:path w="177" h="112">
                    <a:moveTo>
                      <a:pt x="0" y="31"/>
                    </a:moveTo>
                    <a:lnTo>
                      <a:pt x="0" y="31"/>
                    </a:lnTo>
                    <a:lnTo>
                      <a:pt x="14" y="26"/>
                    </a:lnTo>
                    <a:lnTo>
                      <a:pt x="34" y="23"/>
                    </a:lnTo>
                    <a:lnTo>
                      <a:pt x="57" y="23"/>
                    </a:lnTo>
                    <a:lnTo>
                      <a:pt x="86" y="31"/>
                    </a:lnTo>
                    <a:lnTo>
                      <a:pt x="100" y="37"/>
                    </a:lnTo>
                    <a:lnTo>
                      <a:pt x="114" y="46"/>
                    </a:lnTo>
                    <a:lnTo>
                      <a:pt x="131" y="57"/>
                    </a:lnTo>
                    <a:lnTo>
                      <a:pt x="146" y="72"/>
                    </a:lnTo>
                    <a:lnTo>
                      <a:pt x="163" y="89"/>
                    </a:lnTo>
                    <a:lnTo>
                      <a:pt x="177" y="112"/>
                    </a:lnTo>
                    <a:lnTo>
                      <a:pt x="177" y="112"/>
                    </a:lnTo>
                    <a:lnTo>
                      <a:pt x="163" y="83"/>
                    </a:lnTo>
                    <a:lnTo>
                      <a:pt x="146" y="57"/>
                    </a:lnTo>
                    <a:lnTo>
                      <a:pt x="123" y="31"/>
                    </a:lnTo>
                    <a:lnTo>
                      <a:pt x="111" y="20"/>
                    </a:lnTo>
                    <a:lnTo>
                      <a:pt x="97" y="11"/>
                    </a:lnTo>
                    <a:lnTo>
                      <a:pt x="83" y="3"/>
                    </a:lnTo>
                    <a:lnTo>
                      <a:pt x="65" y="0"/>
                    </a:lnTo>
                    <a:lnTo>
                      <a:pt x="51" y="0"/>
                    </a:lnTo>
                    <a:lnTo>
                      <a:pt x="34" y="6"/>
                    </a:lnTo>
                    <a:lnTo>
                      <a:pt x="17" y="14"/>
                    </a:lnTo>
                    <a:lnTo>
                      <a:pt x="0" y="31"/>
                    </a:lnTo>
                    <a:lnTo>
                      <a:pt x="0" y="31"/>
                    </a:lnTo>
                    <a:close/>
                  </a:path>
                </a:pathLst>
              </a:custGeom>
              <a:solidFill>
                <a:srgbClr val="D9D7DE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67" name="Freeform 43"/>
              <p:cNvSpPr>
                <a:spLocks/>
              </p:cNvSpPr>
              <p:nvPr/>
            </p:nvSpPr>
            <p:spPr bwMode="auto">
              <a:xfrm>
                <a:off x="5361" y="3566"/>
                <a:ext cx="95" cy="3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3" y="12"/>
                  </a:cxn>
                  <a:cxn ang="0">
                    <a:pos x="12" y="17"/>
                  </a:cxn>
                  <a:cxn ang="0">
                    <a:pos x="23" y="23"/>
                  </a:cxn>
                  <a:cxn ang="0">
                    <a:pos x="40" y="26"/>
                  </a:cxn>
                  <a:cxn ang="0">
                    <a:pos x="63" y="23"/>
                  </a:cxn>
                  <a:cxn ang="0">
                    <a:pos x="95" y="20"/>
                  </a:cxn>
                  <a:cxn ang="0">
                    <a:pos x="95" y="20"/>
                  </a:cxn>
                  <a:cxn ang="0">
                    <a:pos x="81" y="26"/>
                  </a:cxn>
                  <a:cxn ang="0">
                    <a:pos x="63" y="32"/>
                  </a:cxn>
                  <a:cxn ang="0">
                    <a:pos x="46" y="37"/>
                  </a:cxn>
                  <a:cxn ang="0">
                    <a:pos x="29" y="37"/>
                  </a:cxn>
                  <a:cxn ang="0">
                    <a:pos x="20" y="37"/>
                  </a:cxn>
                  <a:cxn ang="0">
                    <a:pos x="12" y="35"/>
                  </a:cxn>
                  <a:cxn ang="0">
                    <a:pos x="6" y="29"/>
                  </a:cxn>
                  <a:cxn ang="0">
                    <a:pos x="3" y="23"/>
                  </a:cxn>
                  <a:cxn ang="0">
                    <a:pos x="0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95" h="37">
                    <a:moveTo>
                      <a:pt x="0" y="0"/>
                    </a:moveTo>
                    <a:lnTo>
                      <a:pt x="0" y="0"/>
                    </a:lnTo>
                    <a:lnTo>
                      <a:pt x="0" y="6"/>
                    </a:lnTo>
                    <a:lnTo>
                      <a:pt x="3" y="12"/>
                    </a:lnTo>
                    <a:lnTo>
                      <a:pt x="12" y="17"/>
                    </a:lnTo>
                    <a:lnTo>
                      <a:pt x="23" y="23"/>
                    </a:lnTo>
                    <a:lnTo>
                      <a:pt x="40" y="26"/>
                    </a:lnTo>
                    <a:lnTo>
                      <a:pt x="63" y="23"/>
                    </a:lnTo>
                    <a:lnTo>
                      <a:pt x="95" y="20"/>
                    </a:lnTo>
                    <a:lnTo>
                      <a:pt x="95" y="20"/>
                    </a:lnTo>
                    <a:lnTo>
                      <a:pt x="81" y="26"/>
                    </a:lnTo>
                    <a:lnTo>
                      <a:pt x="63" y="32"/>
                    </a:lnTo>
                    <a:lnTo>
                      <a:pt x="46" y="37"/>
                    </a:lnTo>
                    <a:lnTo>
                      <a:pt x="29" y="37"/>
                    </a:lnTo>
                    <a:lnTo>
                      <a:pt x="20" y="37"/>
                    </a:lnTo>
                    <a:lnTo>
                      <a:pt x="12" y="35"/>
                    </a:lnTo>
                    <a:lnTo>
                      <a:pt x="6" y="29"/>
                    </a:lnTo>
                    <a:lnTo>
                      <a:pt x="3" y="23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9D7DE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68" name="Freeform 44"/>
              <p:cNvSpPr>
                <a:spLocks/>
              </p:cNvSpPr>
              <p:nvPr/>
            </p:nvSpPr>
            <p:spPr bwMode="auto">
              <a:xfrm>
                <a:off x="5356" y="3515"/>
                <a:ext cx="160" cy="31"/>
              </a:xfrm>
              <a:custGeom>
                <a:avLst/>
                <a:gdLst/>
                <a:ahLst/>
                <a:cxnLst>
                  <a:cxn ang="0">
                    <a:pos x="0" y="31"/>
                  </a:cxn>
                  <a:cxn ang="0">
                    <a:pos x="0" y="31"/>
                  </a:cxn>
                  <a:cxn ang="0">
                    <a:pos x="14" y="28"/>
                  </a:cxn>
                  <a:cxn ang="0">
                    <a:pos x="54" y="20"/>
                  </a:cxn>
                  <a:cxn ang="0">
                    <a:pos x="106" y="11"/>
                  </a:cxn>
                  <a:cxn ang="0">
                    <a:pos x="134" y="8"/>
                  </a:cxn>
                  <a:cxn ang="0">
                    <a:pos x="160" y="11"/>
                  </a:cxn>
                  <a:cxn ang="0">
                    <a:pos x="160" y="11"/>
                  </a:cxn>
                  <a:cxn ang="0">
                    <a:pos x="143" y="5"/>
                  </a:cxn>
                  <a:cxn ang="0">
                    <a:pos x="126" y="2"/>
                  </a:cxn>
                  <a:cxn ang="0">
                    <a:pos x="103" y="0"/>
                  </a:cxn>
                  <a:cxn ang="0">
                    <a:pos x="77" y="0"/>
                  </a:cxn>
                  <a:cxn ang="0">
                    <a:pos x="48" y="2"/>
                  </a:cxn>
                  <a:cxn ang="0">
                    <a:pos x="37" y="8"/>
                  </a:cxn>
                  <a:cxn ang="0">
                    <a:pos x="23" y="14"/>
                  </a:cxn>
                  <a:cxn ang="0">
                    <a:pos x="11" y="22"/>
                  </a:cxn>
                  <a:cxn ang="0">
                    <a:pos x="0" y="31"/>
                  </a:cxn>
                  <a:cxn ang="0">
                    <a:pos x="0" y="31"/>
                  </a:cxn>
                </a:cxnLst>
                <a:rect l="0" t="0" r="r" b="b"/>
                <a:pathLst>
                  <a:path w="160" h="31">
                    <a:moveTo>
                      <a:pt x="0" y="31"/>
                    </a:moveTo>
                    <a:lnTo>
                      <a:pt x="0" y="31"/>
                    </a:lnTo>
                    <a:lnTo>
                      <a:pt x="14" y="28"/>
                    </a:lnTo>
                    <a:lnTo>
                      <a:pt x="54" y="20"/>
                    </a:lnTo>
                    <a:lnTo>
                      <a:pt x="106" y="11"/>
                    </a:lnTo>
                    <a:lnTo>
                      <a:pt x="134" y="8"/>
                    </a:lnTo>
                    <a:lnTo>
                      <a:pt x="160" y="11"/>
                    </a:lnTo>
                    <a:lnTo>
                      <a:pt x="160" y="11"/>
                    </a:lnTo>
                    <a:lnTo>
                      <a:pt x="143" y="5"/>
                    </a:lnTo>
                    <a:lnTo>
                      <a:pt x="126" y="2"/>
                    </a:lnTo>
                    <a:lnTo>
                      <a:pt x="103" y="0"/>
                    </a:lnTo>
                    <a:lnTo>
                      <a:pt x="77" y="0"/>
                    </a:lnTo>
                    <a:lnTo>
                      <a:pt x="48" y="2"/>
                    </a:lnTo>
                    <a:lnTo>
                      <a:pt x="37" y="8"/>
                    </a:lnTo>
                    <a:lnTo>
                      <a:pt x="23" y="14"/>
                    </a:lnTo>
                    <a:lnTo>
                      <a:pt x="11" y="22"/>
                    </a:lnTo>
                    <a:lnTo>
                      <a:pt x="0" y="31"/>
                    </a:lnTo>
                    <a:lnTo>
                      <a:pt x="0" y="31"/>
                    </a:lnTo>
                    <a:close/>
                  </a:path>
                </a:pathLst>
              </a:custGeom>
              <a:solidFill>
                <a:srgbClr val="D9D7DE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69" name="Freeform 45"/>
              <p:cNvSpPr>
                <a:spLocks/>
              </p:cNvSpPr>
              <p:nvPr/>
            </p:nvSpPr>
            <p:spPr bwMode="auto">
              <a:xfrm>
                <a:off x="4550" y="3615"/>
                <a:ext cx="642" cy="49"/>
              </a:xfrm>
              <a:custGeom>
                <a:avLst/>
                <a:gdLst/>
                <a:ahLst/>
                <a:cxnLst>
                  <a:cxn ang="0">
                    <a:pos x="0" y="49"/>
                  </a:cxn>
                  <a:cxn ang="0">
                    <a:pos x="633" y="40"/>
                  </a:cxn>
                  <a:cxn ang="0">
                    <a:pos x="633" y="40"/>
                  </a:cxn>
                  <a:cxn ang="0">
                    <a:pos x="636" y="37"/>
                  </a:cxn>
                  <a:cxn ang="0">
                    <a:pos x="642" y="31"/>
                  </a:cxn>
                  <a:cxn ang="0">
                    <a:pos x="642" y="26"/>
                  </a:cxn>
                  <a:cxn ang="0">
                    <a:pos x="642" y="20"/>
                  </a:cxn>
                  <a:cxn ang="0">
                    <a:pos x="639" y="11"/>
                  </a:cxn>
                  <a:cxn ang="0">
                    <a:pos x="633" y="0"/>
                  </a:cxn>
                  <a:cxn ang="0">
                    <a:pos x="11" y="3"/>
                  </a:cxn>
                  <a:cxn ang="0">
                    <a:pos x="0" y="49"/>
                  </a:cxn>
                </a:cxnLst>
                <a:rect l="0" t="0" r="r" b="b"/>
                <a:pathLst>
                  <a:path w="642" h="49">
                    <a:moveTo>
                      <a:pt x="0" y="49"/>
                    </a:moveTo>
                    <a:lnTo>
                      <a:pt x="633" y="40"/>
                    </a:lnTo>
                    <a:lnTo>
                      <a:pt x="633" y="40"/>
                    </a:lnTo>
                    <a:lnTo>
                      <a:pt x="636" y="37"/>
                    </a:lnTo>
                    <a:lnTo>
                      <a:pt x="642" y="31"/>
                    </a:lnTo>
                    <a:lnTo>
                      <a:pt x="642" y="26"/>
                    </a:lnTo>
                    <a:lnTo>
                      <a:pt x="642" y="20"/>
                    </a:lnTo>
                    <a:lnTo>
                      <a:pt x="639" y="11"/>
                    </a:lnTo>
                    <a:lnTo>
                      <a:pt x="633" y="0"/>
                    </a:lnTo>
                    <a:lnTo>
                      <a:pt x="11" y="3"/>
                    </a:lnTo>
                    <a:lnTo>
                      <a:pt x="0" y="49"/>
                    </a:lnTo>
                    <a:close/>
                  </a:path>
                </a:pathLst>
              </a:custGeom>
              <a:solidFill>
                <a:srgbClr val="A19B9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70" name="Freeform 46"/>
              <p:cNvSpPr>
                <a:spLocks/>
              </p:cNvSpPr>
              <p:nvPr/>
            </p:nvSpPr>
            <p:spPr bwMode="auto">
              <a:xfrm>
                <a:off x="4429" y="3512"/>
                <a:ext cx="135" cy="152"/>
              </a:xfrm>
              <a:custGeom>
                <a:avLst/>
                <a:gdLst/>
                <a:ahLst/>
                <a:cxnLst>
                  <a:cxn ang="0">
                    <a:pos x="132" y="137"/>
                  </a:cxn>
                  <a:cxn ang="0">
                    <a:pos x="132" y="137"/>
                  </a:cxn>
                  <a:cxn ang="0">
                    <a:pos x="126" y="149"/>
                  </a:cxn>
                  <a:cxn ang="0">
                    <a:pos x="123" y="152"/>
                  </a:cxn>
                  <a:cxn ang="0">
                    <a:pos x="121" y="152"/>
                  </a:cxn>
                  <a:cxn ang="0">
                    <a:pos x="3" y="37"/>
                  </a:cxn>
                  <a:cxn ang="0">
                    <a:pos x="3" y="37"/>
                  </a:cxn>
                  <a:cxn ang="0">
                    <a:pos x="0" y="28"/>
                  </a:cxn>
                  <a:cxn ang="0">
                    <a:pos x="3" y="14"/>
                  </a:cxn>
                  <a:cxn ang="0">
                    <a:pos x="3" y="14"/>
                  </a:cxn>
                  <a:cxn ang="0">
                    <a:pos x="3" y="14"/>
                  </a:cxn>
                  <a:cxn ang="0">
                    <a:pos x="9" y="3"/>
                  </a:cxn>
                  <a:cxn ang="0">
                    <a:pos x="12" y="0"/>
                  </a:cxn>
                  <a:cxn ang="0">
                    <a:pos x="14" y="3"/>
                  </a:cxn>
                  <a:cxn ang="0">
                    <a:pos x="132" y="114"/>
                  </a:cxn>
                  <a:cxn ang="0">
                    <a:pos x="132" y="114"/>
                  </a:cxn>
                  <a:cxn ang="0">
                    <a:pos x="135" y="123"/>
                  </a:cxn>
                  <a:cxn ang="0">
                    <a:pos x="132" y="137"/>
                  </a:cxn>
                  <a:cxn ang="0">
                    <a:pos x="132" y="137"/>
                  </a:cxn>
                </a:cxnLst>
                <a:rect l="0" t="0" r="r" b="b"/>
                <a:pathLst>
                  <a:path w="135" h="152">
                    <a:moveTo>
                      <a:pt x="132" y="137"/>
                    </a:moveTo>
                    <a:lnTo>
                      <a:pt x="132" y="137"/>
                    </a:lnTo>
                    <a:lnTo>
                      <a:pt x="126" y="149"/>
                    </a:lnTo>
                    <a:lnTo>
                      <a:pt x="123" y="152"/>
                    </a:lnTo>
                    <a:lnTo>
                      <a:pt x="121" y="152"/>
                    </a:lnTo>
                    <a:lnTo>
                      <a:pt x="3" y="37"/>
                    </a:lnTo>
                    <a:lnTo>
                      <a:pt x="3" y="37"/>
                    </a:lnTo>
                    <a:lnTo>
                      <a:pt x="0" y="28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9" y="3"/>
                    </a:lnTo>
                    <a:lnTo>
                      <a:pt x="12" y="0"/>
                    </a:lnTo>
                    <a:lnTo>
                      <a:pt x="14" y="3"/>
                    </a:lnTo>
                    <a:lnTo>
                      <a:pt x="132" y="114"/>
                    </a:lnTo>
                    <a:lnTo>
                      <a:pt x="132" y="114"/>
                    </a:lnTo>
                    <a:lnTo>
                      <a:pt x="135" y="123"/>
                    </a:lnTo>
                    <a:lnTo>
                      <a:pt x="132" y="137"/>
                    </a:lnTo>
                    <a:lnTo>
                      <a:pt x="132" y="137"/>
                    </a:lnTo>
                    <a:close/>
                  </a:path>
                </a:pathLst>
              </a:custGeom>
              <a:solidFill>
                <a:srgbClr val="D6CFD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71" name="Freeform 47"/>
              <p:cNvSpPr>
                <a:spLocks/>
              </p:cNvSpPr>
              <p:nvPr/>
            </p:nvSpPr>
            <p:spPr bwMode="auto">
              <a:xfrm>
                <a:off x="4432" y="3494"/>
                <a:ext cx="536" cy="132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445" y="0"/>
                  </a:cxn>
                  <a:cxn ang="0">
                    <a:pos x="536" y="98"/>
                  </a:cxn>
                  <a:cxn ang="0">
                    <a:pos x="129" y="132"/>
                  </a:cxn>
                  <a:cxn ang="0">
                    <a:pos x="0" y="18"/>
                  </a:cxn>
                </a:cxnLst>
                <a:rect l="0" t="0" r="r" b="b"/>
                <a:pathLst>
                  <a:path w="536" h="132">
                    <a:moveTo>
                      <a:pt x="0" y="18"/>
                    </a:moveTo>
                    <a:lnTo>
                      <a:pt x="445" y="0"/>
                    </a:lnTo>
                    <a:lnTo>
                      <a:pt x="536" y="98"/>
                    </a:lnTo>
                    <a:lnTo>
                      <a:pt x="129" y="132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E8E4E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72" name="Freeform 48"/>
              <p:cNvSpPr>
                <a:spLocks/>
              </p:cNvSpPr>
              <p:nvPr/>
            </p:nvSpPr>
            <p:spPr bwMode="auto">
              <a:xfrm>
                <a:off x="4088" y="2875"/>
                <a:ext cx="671" cy="634"/>
              </a:xfrm>
              <a:custGeom>
                <a:avLst/>
                <a:gdLst/>
                <a:ahLst/>
                <a:cxnLst>
                  <a:cxn ang="0">
                    <a:pos x="312" y="20"/>
                  </a:cxn>
                  <a:cxn ang="0">
                    <a:pos x="301" y="32"/>
                  </a:cxn>
                  <a:cxn ang="0">
                    <a:pos x="238" y="55"/>
                  </a:cxn>
                  <a:cxn ang="0">
                    <a:pos x="186" y="69"/>
                  </a:cxn>
                  <a:cxn ang="0">
                    <a:pos x="129" y="92"/>
                  </a:cxn>
                  <a:cxn ang="0">
                    <a:pos x="66" y="123"/>
                  </a:cxn>
                  <a:cxn ang="0">
                    <a:pos x="0" y="169"/>
                  </a:cxn>
                  <a:cxn ang="0">
                    <a:pos x="11" y="227"/>
                  </a:cxn>
                  <a:cxn ang="0">
                    <a:pos x="40" y="353"/>
                  </a:cxn>
                  <a:cxn ang="0">
                    <a:pos x="77" y="459"/>
                  </a:cxn>
                  <a:cxn ang="0">
                    <a:pos x="112" y="522"/>
                  </a:cxn>
                  <a:cxn ang="0">
                    <a:pos x="152" y="568"/>
                  </a:cxn>
                  <a:cxn ang="0">
                    <a:pos x="175" y="582"/>
                  </a:cxn>
                  <a:cxn ang="0">
                    <a:pos x="223" y="602"/>
                  </a:cxn>
                  <a:cxn ang="0">
                    <a:pos x="324" y="625"/>
                  </a:cxn>
                  <a:cxn ang="0">
                    <a:pos x="416" y="634"/>
                  </a:cxn>
                  <a:cxn ang="0">
                    <a:pos x="496" y="631"/>
                  </a:cxn>
                  <a:cxn ang="0">
                    <a:pos x="528" y="622"/>
                  </a:cxn>
                  <a:cxn ang="0">
                    <a:pos x="602" y="585"/>
                  </a:cxn>
                  <a:cxn ang="0">
                    <a:pos x="619" y="565"/>
                  </a:cxn>
                  <a:cxn ang="0">
                    <a:pos x="631" y="499"/>
                  </a:cxn>
                  <a:cxn ang="0">
                    <a:pos x="665" y="227"/>
                  </a:cxn>
                  <a:cxn ang="0">
                    <a:pos x="671" y="129"/>
                  </a:cxn>
                  <a:cxn ang="0">
                    <a:pos x="631" y="109"/>
                  </a:cxn>
                  <a:cxn ang="0">
                    <a:pos x="556" y="78"/>
                  </a:cxn>
                  <a:cxn ang="0">
                    <a:pos x="496" y="60"/>
                  </a:cxn>
                  <a:cxn ang="0">
                    <a:pos x="473" y="52"/>
                  </a:cxn>
                  <a:cxn ang="0">
                    <a:pos x="467" y="46"/>
                  </a:cxn>
                  <a:cxn ang="0">
                    <a:pos x="447" y="32"/>
                  </a:cxn>
                  <a:cxn ang="0">
                    <a:pos x="381" y="6"/>
                  </a:cxn>
                  <a:cxn ang="0">
                    <a:pos x="358" y="0"/>
                  </a:cxn>
                  <a:cxn ang="0">
                    <a:pos x="330" y="9"/>
                  </a:cxn>
                  <a:cxn ang="0">
                    <a:pos x="312" y="20"/>
                  </a:cxn>
                </a:cxnLst>
                <a:rect l="0" t="0" r="r" b="b"/>
                <a:pathLst>
                  <a:path w="671" h="634">
                    <a:moveTo>
                      <a:pt x="312" y="20"/>
                    </a:moveTo>
                    <a:lnTo>
                      <a:pt x="312" y="20"/>
                    </a:lnTo>
                    <a:lnTo>
                      <a:pt x="310" y="23"/>
                    </a:lnTo>
                    <a:lnTo>
                      <a:pt x="301" y="32"/>
                    </a:lnTo>
                    <a:lnTo>
                      <a:pt x="278" y="43"/>
                    </a:lnTo>
                    <a:lnTo>
                      <a:pt x="238" y="55"/>
                    </a:lnTo>
                    <a:lnTo>
                      <a:pt x="238" y="55"/>
                    </a:lnTo>
                    <a:lnTo>
                      <a:pt x="186" y="69"/>
                    </a:lnTo>
                    <a:lnTo>
                      <a:pt x="157" y="80"/>
                    </a:lnTo>
                    <a:lnTo>
                      <a:pt x="129" y="92"/>
                    </a:lnTo>
                    <a:lnTo>
                      <a:pt x="97" y="106"/>
                    </a:lnTo>
                    <a:lnTo>
                      <a:pt x="66" y="123"/>
                    </a:lnTo>
                    <a:lnTo>
                      <a:pt x="34" y="146"/>
                    </a:lnTo>
                    <a:lnTo>
                      <a:pt x="0" y="169"/>
                    </a:lnTo>
                    <a:lnTo>
                      <a:pt x="0" y="169"/>
                    </a:lnTo>
                    <a:lnTo>
                      <a:pt x="11" y="227"/>
                    </a:lnTo>
                    <a:lnTo>
                      <a:pt x="23" y="284"/>
                    </a:lnTo>
                    <a:lnTo>
                      <a:pt x="40" y="353"/>
                    </a:lnTo>
                    <a:lnTo>
                      <a:pt x="63" y="424"/>
                    </a:lnTo>
                    <a:lnTo>
                      <a:pt x="77" y="459"/>
                    </a:lnTo>
                    <a:lnTo>
                      <a:pt x="94" y="493"/>
                    </a:lnTo>
                    <a:lnTo>
                      <a:pt x="112" y="522"/>
                    </a:lnTo>
                    <a:lnTo>
                      <a:pt x="132" y="548"/>
                    </a:lnTo>
                    <a:lnTo>
                      <a:pt x="152" y="568"/>
                    </a:lnTo>
                    <a:lnTo>
                      <a:pt x="175" y="582"/>
                    </a:lnTo>
                    <a:lnTo>
                      <a:pt x="175" y="582"/>
                    </a:lnTo>
                    <a:lnTo>
                      <a:pt x="198" y="594"/>
                    </a:lnTo>
                    <a:lnTo>
                      <a:pt x="223" y="602"/>
                    </a:lnTo>
                    <a:lnTo>
                      <a:pt x="272" y="617"/>
                    </a:lnTo>
                    <a:lnTo>
                      <a:pt x="324" y="625"/>
                    </a:lnTo>
                    <a:lnTo>
                      <a:pt x="373" y="631"/>
                    </a:lnTo>
                    <a:lnTo>
                      <a:pt x="416" y="634"/>
                    </a:lnTo>
                    <a:lnTo>
                      <a:pt x="450" y="634"/>
                    </a:lnTo>
                    <a:lnTo>
                      <a:pt x="496" y="631"/>
                    </a:lnTo>
                    <a:lnTo>
                      <a:pt x="496" y="631"/>
                    </a:lnTo>
                    <a:lnTo>
                      <a:pt x="528" y="622"/>
                    </a:lnTo>
                    <a:lnTo>
                      <a:pt x="565" y="605"/>
                    </a:lnTo>
                    <a:lnTo>
                      <a:pt x="602" y="585"/>
                    </a:lnTo>
                    <a:lnTo>
                      <a:pt x="614" y="576"/>
                    </a:lnTo>
                    <a:lnTo>
                      <a:pt x="619" y="565"/>
                    </a:lnTo>
                    <a:lnTo>
                      <a:pt x="619" y="565"/>
                    </a:lnTo>
                    <a:lnTo>
                      <a:pt x="631" y="499"/>
                    </a:lnTo>
                    <a:lnTo>
                      <a:pt x="648" y="370"/>
                    </a:lnTo>
                    <a:lnTo>
                      <a:pt x="665" y="227"/>
                    </a:lnTo>
                    <a:lnTo>
                      <a:pt x="671" y="169"/>
                    </a:lnTo>
                    <a:lnTo>
                      <a:pt x="671" y="129"/>
                    </a:lnTo>
                    <a:lnTo>
                      <a:pt x="671" y="129"/>
                    </a:lnTo>
                    <a:lnTo>
                      <a:pt x="631" y="109"/>
                    </a:lnTo>
                    <a:lnTo>
                      <a:pt x="593" y="92"/>
                    </a:lnTo>
                    <a:lnTo>
                      <a:pt x="556" y="78"/>
                    </a:lnTo>
                    <a:lnTo>
                      <a:pt x="556" y="78"/>
                    </a:lnTo>
                    <a:lnTo>
                      <a:pt x="496" y="60"/>
                    </a:lnTo>
                    <a:lnTo>
                      <a:pt x="479" y="55"/>
                    </a:lnTo>
                    <a:lnTo>
                      <a:pt x="473" y="52"/>
                    </a:lnTo>
                    <a:lnTo>
                      <a:pt x="467" y="46"/>
                    </a:lnTo>
                    <a:lnTo>
                      <a:pt x="467" y="46"/>
                    </a:lnTo>
                    <a:lnTo>
                      <a:pt x="462" y="37"/>
                    </a:lnTo>
                    <a:lnTo>
                      <a:pt x="447" y="32"/>
                    </a:lnTo>
                    <a:lnTo>
                      <a:pt x="416" y="17"/>
                    </a:lnTo>
                    <a:lnTo>
                      <a:pt x="381" y="6"/>
                    </a:lnTo>
                    <a:lnTo>
                      <a:pt x="358" y="0"/>
                    </a:lnTo>
                    <a:lnTo>
                      <a:pt x="358" y="0"/>
                    </a:lnTo>
                    <a:lnTo>
                      <a:pt x="344" y="3"/>
                    </a:lnTo>
                    <a:lnTo>
                      <a:pt x="330" y="9"/>
                    </a:lnTo>
                    <a:lnTo>
                      <a:pt x="312" y="20"/>
                    </a:lnTo>
                    <a:lnTo>
                      <a:pt x="312" y="20"/>
                    </a:lnTo>
                    <a:close/>
                  </a:path>
                </a:pathLst>
              </a:custGeom>
              <a:solidFill>
                <a:srgbClr val="4141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73" name="Freeform 49"/>
              <p:cNvSpPr>
                <a:spLocks/>
              </p:cNvSpPr>
              <p:nvPr/>
            </p:nvSpPr>
            <p:spPr bwMode="auto">
              <a:xfrm>
                <a:off x="4346" y="2803"/>
                <a:ext cx="247" cy="393"/>
              </a:xfrm>
              <a:custGeom>
                <a:avLst/>
                <a:gdLst/>
                <a:ahLst/>
                <a:cxnLst>
                  <a:cxn ang="0">
                    <a:pos x="69" y="6"/>
                  </a:cxn>
                  <a:cxn ang="0">
                    <a:pos x="69" y="6"/>
                  </a:cxn>
                  <a:cxn ang="0">
                    <a:pos x="69" y="26"/>
                  </a:cxn>
                  <a:cxn ang="0">
                    <a:pos x="63" y="69"/>
                  </a:cxn>
                  <a:cxn ang="0">
                    <a:pos x="57" y="95"/>
                  </a:cxn>
                  <a:cxn ang="0">
                    <a:pos x="52" y="121"/>
                  </a:cxn>
                  <a:cxn ang="0">
                    <a:pos x="43" y="141"/>
                  </a:cxn>
                  <a:cxn ang="0">
                    <a:pos x="37" y="147"/>
                  </a:cxn>
                  <a:cxn ang="0">
                    <a:pos x="31" y="152"/>
                  </a:cxn>
                  <a:cxn ang="0">
                    <a:pos x="31" y="152"/>
                  </a:cxn>
                  <a:cxn ang="0">
                    <a:pos x="20" y="164"/>
                  </a:cxn>
                  <a:cxn ang="0">
                    <a:pos x="11" y="178"/>
                  </a:cxn>
                  <a:cxn ang="0">
                    <a:pos x="6" y="195"/>
                  </a:cxn>
                  <a:cxn ang="0">
                    <a:pos x="0" y="213"/>
                  </a:cxn>
                  <a:cxn ang="0">
                    <a:pos x="0" y="233"/>
                  </a:cxn>
                  <a:cxn ang="0">
                    <a:pos x="0" y="253"/>
                  </a:cxn>
                  <a:cxn ang="0">
                    <a:pos x="6" y="273"/>
                  </a:cxn>
                  <a:cxn ang="0">
                    <a:pos x="11" y="293"/>
                  </a:cxn>
                  <a:cxn ang="0">
                    <a:pos x="17" y="313"/>
                  </a:cxn>
                  <a:cxn ang="0">
                    <a:pos x="29" y="333"/>
                  </a:cxn>
                  <a:cxn ang="0">
                    <a:pos x="37" y="350"/>
                  </a:cxn>
                  <a:cxn ang="0">
                    <a:pos x="52" y="365"/>
                  </a:cxn>
                  <a:cxn ang="0">
                    <a:pos x="66" y="376"/>
                  </a:cxn>
                  <a:cxn ang="0">
                    <a:pos x="80" y="385"/>
                  </a:cxn>
                  <a:cxn ang="0">
                    <a:pos x="97" y="393"/>
                  </a:cxn>
                  <a:cxn ang="0">
                    <a:pos x="115" y="393"/>
                  </a:cxn>
                  <a:cxn ang="0">
                    <a:pos x="115" y="393"/>
                  </a:cxn>
                  <a:cxn ang="0">
                    <a:pos x="149" y="390"/>
                  </a:cxn>
                  <a:cxn ang="0">
                    <a:pos x="175" y="382"/>
                  </a:cxn>
                  <a:cxn ang="0">
                    <a:pos x="198" y="370"/>
                  </a:cxn>
                  <a:cxn ang="0">
                    <a:pos x="215" y="356"/>
                  </a:cxn>
                  <a:cxn ang="0">
                    <a:pos x="229" y="336"/>
                  </a:cxn>
                  <a:cxn ang="0">
                    <a:pos x="238" y="319"/>
                  </a:cxn>
                  <a:cxn ang="0">
                    <a:pos x="244" y="299"/>
                  </a:cxn>
                  <a:cxn ang="0">
                    <a:pos x="247" y="281"/>
                  </a:cxn>
                  <a:cxn ang="0">
                    <a:pos x="247" y="281"/>
                  </a:cxn>
                  <a:cxn ang="0">
                    <a:pos x="244" y="264"/>
                  </a:cxn>
                  <a:cxn ang="0">
                    <a:pos x="238" y="250"/>
                  </a:cxn>
                  <a:cxn ang="0">
                    <a:pos x="218" y="218"/>
                  </a:cxn>
                  <a:cxn ang="0">
                    <a:pos x="209" y="198"/>
                  </a:cxn>
                  <a:cxn ang="0">
                    <a:pos x="204" y="175"/>
                  </a:cxn>
                  <a:cxn ang="0">
                    <a:pos x="201" y="150"/>
                  </a:cxn>
                  <a:cxn ang="0">
                    <a:pos x="204" y="115"/>
                  </a:cxn>
                  <a:cxn ang="0">
                    <a:pos x="204" y="115"/>
                  </a:cxn>
                  <a:cxn ang="0">
                    <a:pos x="204" y="98"/>
                  </a:cxn>
                  <a:cxn ang="0">
                    <a:pos x="204" y="84"/>
                  </a:cxn>
                  <a:cxn ang="0">
                    <a:pos x="198" y="69"/>
                  </a:cxn>
                  <a:cxn ang="0">
                    <a:pos x="192" y="55"/>
                  </a:cxn>
                  <a:cxn ang="0">
                    <a:pos x="183" y="43"/>
                  </a:cxn>
                  <a:cxn ang="0">
                    <a:pos x="175" y="35"/>
                  </a:cxn>
                  <a:cxn ang="0">
                    <a:pos x="149" y="18"/>
                  </a:cxn>
                  <a:cxn ang="0">
                    <a:pos x="126" y="6"/>
                  </a:cxn>
                  <a:cxn ang="0">
                    <a:pos x="100" y="0"/>
                  </a:cxn>
                  <a:cxn ang="0">
                    <a:pos x="80" y="0"/>
                  </a:cxn>
                  <a:cxn ang="0">
                    <a:pos x="74" y="3"/>
                  </a:cxn>
                  <a:cxn ang="0">
                    <a:pos x="69" y="6"/>
                  </a:cxn>
                  <a:cxn ang="0">
                    <a:pos x="69" y="6"/>
                  </a:cxn>
                </a:cxnLst>
                <a:rect l="0" t="0" r="r" b="b"/>
                <a:pathLst>
                  <a:path w="247" h="393">
                    <a:moveTo>
                      <a:pt x="69" y="6"/>
                    </a:moveTo>
                    <a:lnTo>
                      <a:pt x="69" y="6"/>
                    </a:lnTo>
                    <a:lnTo>
                      <a:pt x="69" y="26"/>
                    </a:lnTo>
                    <a:lnTo>
                      <a:pt x="63" y="69"/>
                    </a:lnTo>
                    <a:lnTo>
                      <a:pt x="57" y="95"/>
                    </a:lnTo>
                    <a:lnTo>
                      <a:pt x="52" y="121"/>
                    </a:lnTo>
                    <a:lnTo>
                      <a:pt x="43" y="141"/>
                    </a:lnTo>
                    <a:lnTo>
                      <a:pt x="37" y="147"/>
                    </a:lnTo>
                    <a:lnTo>
                      <a:pt x="31" y="152"/>
                    </a:lnTo>
                    <a:lnTo>
                      <a:pt x="31" y="152"/>
                    </a:lnTo>
                    <a:lnTo>
                      <a:pt x="20" y="164"/>
                    </a:lnTo>
                    <a:lnTo>
                      <a:pt x="11" y="178"/>
                    </a:lnTo>
                    <a:lnTo>
                      <a:pt x="6" y="195"/>
                    </a:lnTo>
                    <a:lnTo>
                      <a:pt x="0" y="213"/>
                    </a:lnTo>
                    <a:lnTo>
                      <a:pt x="0" y="233"/>
                    </a:lnTo>
                    <a:lnTo>
                      <a:pt x="0" y="253"/>
                    </a:lnTo>
                    <a:lnTo>
                      <a:pt x="6" y="273"/>
                    </a:lnTo>
                    <a:lnTo>
                      <a:pt x="11" y="293"/>
                    </a:lnTo>
                    <a:lnTo>
                      <a:pt x="17" y="313"/>
                    </a:lnTo>
                    <a:lnTo>
                      <a:pt x="29" y="333"/>
                    </a:lnTo>
                    <a:lnTo>
                      <a:pt x="37" y="350"/>
                    </a:lnTo>
                    <a:lnTo>
                      <a:pt x="52" y="365"/>
                    </a:lnTo>
                    <a:lnTo>
                      <a:pt x="66" y="376"/>
                    </a:lnTo>
                    <a:lnTo>
                      <a:pt x="80" y="385"/>
                    </a:lnTo>
                    <a:lnTo>
                      <a:pt x="97" y="393"/>
                    </a:lnTo>
                    <a:lnTo>
                      <a:pt x="115" y="393"/>
                    </a:lnTo>
                    <a:lnTo>
                      <a:pt x="115" y="393"/>
                    </a:lnTo>
                    <a:lnTo>
                      <a:pt x="149" y="390"/>
                    </a:lnTo>
                    <a:lnTo>
                      <a:pt x="175" y="382"/>
                    </a:lnTo>
                    <a:lnTo>
                      <a:pt x="198" y="370"/>
                    </a:lnTo>
                    <a:lnTo>
                      <a:pt x="215" y="356"/>
                    </a:lnTo>
                    <a:lnTo>
                      <a:pt x="229" y="336"/>
                    </a:lnTo>
                    <a:lnTo>
                      <a:pt x="238" y="319"/>
                    </a:lnTo>
                    <a:lnTo>
                      <a:pt x="244" y="299"/>
                    </a:lnTo>
                    <a:lnTo>
                      <a:pt x="247" y="281"/>
                    </a:lnTo>
                    <a:lnTo>
                      <a:pt x="247" y="281"/>
                    </a:lnTo>
                    <a:lnTo>
                      <a:pt x="244" y="264"/>
                    </a:lnTo>
                    <a:lnTo>
                      <a:pt x="238" y="250"/>
                    </a:lnTo>
                    <a:lnTo>
                      <a:pt x="218" y="218"/>
                    </a:lnTo>
                    <a:lnTo>
                      <a:pt x="209" y="198"/>
                    </a:lnTo>
                    <a:lnTo>
                      <a:pt x="204" y="175"/>
                    </a:lnTo>
                    <a:lnTo>
                      <a:pt x="201" y="150"/>
                    </a:lnTo>
                    <a:lnTo>
                      <a:pt x="204" y="115"/>
                    </a:lnTo>
                    <a:lnTo>
                      <a:pt x="204" y="115"/>
                    </a:lnTo>
                    <a:lnTo>
                      <a:pt x="204" y="98"/>
                    </a:lnTo>
                    <a:lnTo>
                      <a:pt x="204" y="84"/>
                    </a:lnTo>
                    <a:lnTo>
                      <a:pt x="198" y="69"/>
                    </a:lnTo>
                    <a:lnTo>
                      <a:pt x="192" y="55"/>
                    </a:lnTo>
                    <a:lnTo>
                      <a:pt x="183" y="43"/>
                    </a:lnTo>
                    <a:lnTo>
                      <a:pt x="175" y="35"/>
                    </a:lnTo>
                    <a:lnTo>
                      <a:pt x="149" y="18"/>
                    </a:lnTo>
                    <a:lnTo>
                      <a:pt x="126" y="6"/>
                    </a:lnTo>
                    <a:lnTo>
                      <a:pt x="100" y="0"/>
                    </a:lnTo>
                    <a:lnTo>
                      <a:pt x="80" y="0"/>
                    </a:lnTo>
                    <a:lnTo>
                      <a:pt x="74" y="3"/>
                    </a:lnTo>
                    <a:lnTo>
                      <a:pt x="69" y="6"/>
                    </a:lnTo>
                    <a:lnTo>
                      <a:pt x="69" y="6"/>
                    </a:lnTo>
                    <a:close/>
                  </a:path>
                </a:pathLst>
              </a:custGeom>
              <a:solidFill>
                <a:srgbClr val="DC965C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74" name="Freeform 50"/>
              <p:cNvSpPr>
                <a:spLocks/>
              </p:cNvSpPr>
              <p:nvPr/>
            </p:nvSpPr>
            <p:spPr bwMode="auto">
              <a:xfrm>
                <a:off x="4346" y="3061"/>
                <a:ext cx="241" cy="22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20" y="12"/>
                  </a:cxn>
                  <a:cxn ang="0">
                    <a:pos x="43" y="23"/>
                  </a:cxn>
                  <a:cxn ang="0">
                    <a:pos x="74" y="32"/>
                  </a:cxn>
                  <a:cxn ang="0">
                    <a:pos x="109" y="38"/>
                  </a:cxn>
                  <a:cxn ang="0">
                    <a:pos x="129" y="38"/>
                  </a:cxn>
                  <a:cxn ang="0">
                    <a:pos x="149" y="38"/>
                  </a:cxn>
                  <a:cxn ang="0">
                    <a:pos x="172" y="32"/>
                  </a:cxn>
                  <a:cxn ang="0">
                    <a:pos x="192" y="26"/>
                  </a:cxn>
                  <a:cxn ang="0">
                    <a:pos x="215" y="15"/>
                  </a:cxn>
                  <a:cxn ang="0">
                    <a:pos x="238" y="0"/>
                  </a:cxn>
                  <a:cxn ang="0">
                    <a:pos x="238" y="0"/>
                  </a:cxn>
                  <a:cxn ang="0">
                    <a:pos x="241" y="23"/>
                  </a:cxn>
                  <a:cxn ang="0">
                    <a:pos x="238" y="49"/>
                  </a:cxn>
                  <a:cxn ang="0">
                    <a:pos x="235" y="81"/>
                  </a:cxn>
                  <a:cxn ang="0">
                    <a:pos x="226" y="118"/>
                  </a:cxn>
                  <a:cxn ang="0">
                    <a:pos x="215" y="155"/>
                  </a:cxn>
                  <a:cxn ang="0">
                    <a:pos x="204" y="173"/>
                  </a:cxn>
                  <a:cxn ang="0">
                    <a:pos x="192" y="193"/>
                  </a:cxn>
                  <a:cxn ang="0">
                    <a:pos x="178" y="210"/>
                  </a:cxn>
                  <a:cxn ang="0">
                    <a:pos x="161" y="227"/>
                  </a:cxn>
                  <a:cxn ang="0">
                    <a:pos x="161" y="227"/>
                  </a:cxn>
                  <a:cxn ang="0">
                    <a:pos x="149" y="216"/>
                  </a:cxn>
                  <a:cxn ang="0">
                    <a:pos x="138" y="204"/>
                  </a:cxn>
                  <a:cxn ang="0">
                    <a:pos x="117" y="184"/>
                  </a:cxn>
                  <a:cxn ang="0">
                    <a:pos x="95" y="152"/>
                  </a:cxn>
                  <a:cxn ang="0">
                    <a:pos x="69" y="115"/>
                  </a:cxn>
                  <a:cxn ang="0">
                    <a:pos x="34" y="64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241" h="227">
                    <a:moveTo>
                      <a:pt x="0" y="0"/>
                    </a:moveTo>
                    <a:lnTo>
                      <a:pt x="0" y="0"/>
                    </a:lnTo>
                    <a:lnTo>
                      <a:pt x="20" y="12"/>
                    </a:lnTo>
                    <a:lnTo>
                      <a:pt x="43" y="23"/>
                    </a:lnTo>
                    <a:lnTo>
                      <a:pt x="74" y="32"/>
                    </a:lnTo>
                    <a:lnTo>
                      <a:pt x="109" y="38"/>
                    </a:lnTo>
                    <a:lnTo>
                      <a:pt x="129" y="38"/>
                    </a:lnTo>
                    <a:lnTo>
                      <a:pt x="149" y="38"/>
                    </a:lnTo>
                    <a:lnTo>
                      <a:pt x="172" y="32"/>
                    </a:lnTo>
                    <a:lnTo>
                      <a:pt x="192" y="26"/>
                    </a:lnTo>
                    <a:lnTo>
                      <a:pt x="215" y="15"/>
                    </a:lnTo>
                    <a:lnTo>
                      <a:pt x="238" y="0"/>
                    </a:lnTo>
                    <a:lnTo>
                      <a:pt x="238" y="0"/>
                    </a:lnTo>
                    <a:lnTo>
                      <a:pt x="241" y="23"/>
                    </a:lnTo>
                    <a:lnTo>
                      <a:pt x="238" y="49"/>
                    </a:lnTo>
                    <a:lnTo>
                      <a:pt x="235" y="81"/>
                    </a:lnTo>
                    <a:lnTo>
                      <a:pt x="226" y="118"/>
                    </a:lnTo>
                    <a:lnTo>
                      <a:pt x="215" y="155"/>
                    </a:lnTo>
                    <a:lnTo>
                      <a:pt x="204" y="173"/>
                    </a:lnTo>
                    <a:lnTo>
                      <a:pt x="192" y="193"/>
                    </a:lnTo>
                    <a:lnTo>
                      <a:pt x="178" y="210"/>
                    </a:lnTo>
                    <a:lnTo>
                      <a:pt x="161" y="227"/>
                    </a:lnTo>
                    <a:lnTo>
                      <a:pt x="161" y="227"/>
                    </a:lnTo>
                    <a:lnTo>
                      <a:pt x="149" y="216"/>
                    </a:lnTo>
                    <a:lnTo>
                      <a:pt x="138" y="204"/>
                    </a:lnTo>
                    <a:lnTo>
                      <a:pt x="117" y="184"/>
                    </a:lnTo>
                    <a:lnTo>
                      <a:pt x="95" y="152"/>
                    </a:lnTo>
                    <a:lnTo>
                      <a:pt x="69" y="115"/>
                    </a:lnTo>
                    <a:lnTo>
                      <a:pt x="34" y="6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75" name="Freeform 51"/>
              <p:cNvSpPr>
                <a:spLocks/>
              </p:cNvSpPr>
              <p:nvPr/>
            </p:nvSpPr>
            <p:spPr bwMode="auto">
              <a:xfrm>
                <a:off x="4297" y="2904"/>
                <a:ext cx="210" cy="384"/>
              </a:xfrm>
              <a:custGeom>
                <a:avLst/>
                <a:gdLst/>
                <a:ahLst/>
                <a:cxnLst>
                  <a:cxn ang="0">
                    <a:pos x="103" y="0"/>
                  </a:cxn>
                  <a:cxn ang="0">
                    <a:pos x="103" y="0"/>
                  </a:cxn>
                  <a:cxn ang="0">
                    <a:pos x="101" y="8"/>
                  </a:cxn>
                  <a:cxn ang="0">
                    <a:pos x="92" y="31"/>
                  </a:cxn>
                  <a:cxn ang="0">
                    <a:pos x="86" y="69"/>
                  </a:cxn>
                  <a:cxn ang="0">
                    <a:pos x="83" y="89"/>
                  </a:cxn>
                  <a:cxn ang="0">
                    <a:pos x="83" y="114"/>
                  </a:cxn>
                  <a:cxn ang="0">
                    <a:pos x="83" y="143"/>
                  </a:cxn>
                  <a:cxn ang="0">
                    <a:pos x="89" y="172"/>
                  </a:cxn>
                  <a:cxn ang="0">
                    <a:pos x="98" y="203"/>
                  </a:cxn>
                  <a:cxn ang="0">
                    <a:pos x="109" y="235"/>
                  </a:cxn>
                  <a:cxn ang="0">
                    <a:pos x="126" y="272"/>
                  </a:cxn>
                  <a:cxn ang="0">
                    <a:pos x="149" y="307"/>
                  </a:cxn>
                  <a:cxn ang="0">
                    <a:pos x="175" y="344"/>
                  </a:cxn>
                  <a:cxn ang="0">
                    <a:pos x="210" y="384"/>
                  </a:cxn>
                  <a:cxn ang="0">
                    <a:pos x="210" y="384"/>
                  </a:cxn>
                  <a:cxn ang="0">
                    <a:pos x="192" y="373"/>
                  </a:cxn>
                  <a:cxn ang="0">
                    <a:pos x="146" y="344"/>
                  </a:cxn>
                  <a:cxn ang="0">
                    <a:pos x="118" y="324"/>
                  </a:cxn>
                  <a:cxn ang="0">
                    <a:pos x="89" y="301"/>
                  </a:cxn>
                  <a:cxn ang="0">
                    <a:pos x="60" y="275"/>
                  </a:cxn>
                  <a:cxn ang="0">
                    <a:pos x="32" y="246"/>
                  </a:cxn>
                  <a:cxn ang="0">
                    <a:pos x="46" y="212"/>
                  </a:cxn>
                  <a:cxn ang="0">
                    <a:pos x="0" y="178"/>
                  </a:cxn>
                  <a:cxn ang="0">
                    <a:pos x="0" y="178"/>
                  </a:cxn>
                  <a:cxn ang="0">
                    <a:pos x="3" y="157"/>
                  </a:cxn>
                  <a:cxn ang="0">
                    <a:pos x="9" y="135"/>
                  </a:cxn>
                  <a:cxn ang="0">
                    <a:pos x="17" y="109"/>
                  </a:cxn>
                  <a:cxn ang="0">
                    <a:pos x="29" y="80"/>
                  </a:cxn>
                  <a:cxn ang="0">
                    <a:pos x="46" y="51"/>
                  </a:cxn>
                  <a:cxn ang="0">
                    <a:pos x="57" y="37"/>
                  </a:cxn>
                  <a:cxn ang="0">
                    <a:pos x="72" y="23"/>
                  </a:cxn>
                  <a:cxn ang="0">
                    <a:pos x="86" y="11"/>
                  </a:cxn>
                  <a:cxn ang="0">
                    <a:pos x="103" y="0"/>
                  </a:cxn>
                  <a:cxn ang="0">
                    <a:pos x="103" y="0"/>
                  </a:cxn>
                </a:cxnLst>
                <a:rect l="0" t="0" r="r" b="b"/>
                <a:pathLst>
                  <a:path w="210" h="384">
                    <a:moveTo>
                      <a:pt x="103" y="0"/>
                    </a:moveTo>
                    <a:lnTo>
                      <a:pt x="103" y="0"/>
                    </a:lnTo>
                    <a:lnTo>
                      <a:pt x="101" y="8"/>
                    </a:lnTo>
                    <a:lnTo>
                      <a:pt x="92" y="31"/>
                    </a:lnTo>
                    <a:lnTo>
                      <a:pt x="86" y="69"/>
                    </a:lnTo>
                    <a:lnTo>
                      <a:pt x="83" y="89"/>
                    </a:lnTo>
                    <a:lnTo>
                      <a:pt x="83" y="114"/>
                    </a:lnTo>
                    <a:lnTo>
                      <a:pt x="83" y="143"/>
                    </a:lnTo>
                    <a:lnTo>
                      <a:pt x="89" y="172"/>
                    </a:lnTo>
                    <a:lnTo>
                      <a:pt x="98" y="203"/>
                    </a:lnTo>
                    <a:lnTo>
                      <a:pt x="109" y="235"/>
                    </a:lnTo>
                    <a:lnTo>
                      <a:pt x="126" y="272"/>
                    </a:lnTo>
                    <a:lnTo>
                      <a:pt x="149" y="307"/>
                    </a:lnTo>
                    <a:lnTo>
                      <a:pt x="175" y="344"/>
                    </a:lnTo>
                    <a:lnTo>
                      <a:pt x="210" y="384"/>
                    </a:lnTo>
                    <a:lnTo>
                      <a:pt x="210" y="384"/>
                    </a:lnTo>
                    <a:lnTo>
                      <a:pt x="192" y="373"/>
                    </a:lnTo>
                    <a:lnTo>
                      <a:pt x="146" y="344"/>
                    </a:lnTo>
                    <a:lnTo>
                      <a:pt x="118" y="324"/>
                    </a:lnTo>
                    <a:lnTo>
                      <a:pt x="89" y="301"/>
                    </a:lnTo>
                    <a:lnTo>
                      <a:pt x="60" y="275"/>
                    </a:lnTo>
                    <a:lnTo>
                      <a:pt x="32" y="246"/>
                    </a:lnTo>
                    <a:lnTo>
                      <a:pt x="46" y="212"/>
                    </a:lnTo>
                    <a:lnTo>
                      <a:pt x="0" y="178"/>
                    </a:lnTo>
                    <a:lnTo>
                      <a:pt x="0" y="178"/>
                    </a:lnTo>
                    <a:lnTo>
                      <a:pt x="3" y="157"/>
                    </a:lnTo>
                    <a:lnTo>
                      <a:pt x="9" y="135"/>
                    </a:lnTo>
                    <a:lnTo>
                      <a:pt x="17" y="109"/>
                    </a:lnTo>
                    <a:lnTo>
                      <a:pt x="29" y="80"/>
                    </a:lnTo>
                    <a:lnTo>
                      <a:pt x="46" y="51"/>
                    </a:lnTo>
                    <a:lnTo>
                      <a:pt x="57" y="37"/>
                    </a:lnTo>
                    <a:lnTo>
                      <a:pt x="72" y="23"/>
                    </a:lnTo>
                    <a:lnTo>
                      <a:pt x="86" y="11"/>
                    </a:lnTo>
                    <a:lnTo>
                      <a:pt x="103" y="0"/>
                    </a:lnTo>
                    <a:lnTo>
                      <a:pt x="103" y="0"/>
                    </a:lnTo>
                    <a:close/>
                  </a:path>
                </a:pathLst>
              </a:custGeom>
              <a:solidFill>
                <a:srgbClr val="5B5C5E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76" name="Freeform 52"/>
              <p:cNvSpPr>
                <a:spLocks/>
              </p:cNvSpPr>
              <p:nvPr/>
            </p:nvSpPr>
            <p:spPr bwMode="auto">
              <a:xfrm>
                <a:off x="4475" y="2973"/>
                <a:ext cx="175" cy="349"/>
              </a:xfrm>
              <a:custGeom>
                <a:avLst/>
                <a:gdLst/>
                <a:ahLst/>
                <a:cxnLst>
                  <a:cxn ang="0">
                    <a:pos x="77" y="14"/>
                  </a:cxn>
                  <a:cxn ang="0">
                    <a:pos x="77" y="14"/>
                  </a:cxn>
                  <a:cxn ang="0">
                    <a:pos x="83" y="45"/>
                  </a:cxn>
                  <a:cxn ang="0">
                    <a:pos x="89" y="80"/>
                  </a:cxn>
                  <a:cxn ang="0">
                    <a:pos x="89" y="123"/>
                  </a:cxn>
                  <a:cxn ang="0">
                    <a:pos x="89" y="149"/>
                  </a:cxn>
                  <a:cxn ang="0">
                    <a:pos x="86" y="175"/>
                  </a:cxn>
                  <a:cxn ang="0">
                    <a:pos x="80" y="203"/>
                  </a:cxn>
                  <a:cxn ang="0">
                    <a:pos x="69" y="229"/>
                  </a:cxn>
                  <a:cxn ang="0">
                    <a:pos x="57" y="261"/>
                  </a:cxn>
                  <a:cxn ang="0">
                    <a:pos x="43" y="289"/>
                  </a:cxn>
                  <a:cxn ang="0">
                    <a:pos x="23" y="321"/>
                  </a:cxn>
                  <a:cxn ang="0">
                    <a:pos x="0" y="349"/>
                  </a:cxn>
                  <a:cxn ang="0">
                    <a:pos x="0" y="349"/>
                  </a:cxn>
                  <a:cxn ang="0">
                    <a:pos x="17" y="332"/>
                  </a:cxn>
                  <a:cxn ang="0">
                    <a:pos x="60" y="289"/>
                  </a:cxn>
                  <a:cxn ang="0">
                    <a:pos x="86" y="261"/>
                  </a:cxn>
                  <a:cxn ang="0">
                    <a:pos x="112" y="226"/>
                  </a:cxn>
                  <a:cxn ang="0">
                    <a:pos x="135" y="189"/>
                  </a:cxn>
                  <a:cxn ang="0">
                    <a:pos x="155" y="146"/>
                  </a:cxn>
                  <a:cxn ang="0">
                    <a:pos x="155" y="146"/>
                  </a:cxn>
                  <a:cxn ang="0">
                    <a:pos x="149" y="137"/>
                  </a:cxn>
                  <a:cxn ang="0">
                    <a:pos x="141" y="129"/>
                  </a:cxn>
                  <a:cxn ang="0">
                    <a:pos x="126" y="117"/>
                  </a:cxn>
                  <a:cxn ang="0">
                    <a:pos x="175" y="111"/>
                  </a:cxn>
                  <a:cxn ang="0">
                    <a:pos x="175" y="111"/>
                  </a:cxn>
                  <a:cxn ang="0">
                    <a:pos x="152" y="68"/>
                  </a:cxn>
                  <a:cxn ang="0">
                    <a:pos x="129" y="31"/>
                  </a:cxn>
                  <a:cxn ang="0">
                    <a:pos x="103" y="0"/>
                  </a:cxn>
                  <a:cxn ang="0">
                    <a:pos x="77" y="14"/>
                  </a:cxn>
                </a:cxnLst>
                <a:rect l="0" t="0" r="r" b="b"/>
                <a:pathLst>
                  <a:path w="175" h="349">
                    <a:moveTo>
                      <a:pt x="77" y="14"/>
                    </a:moveTo>
                    <a:lnTo>
                      <a:pt x="77" y="14"/>
                    </a:lnTo>
                    <a:lnTo>
                      <a:pt x="83" y="45"/>
                    </a:lnTo>
                    <a:lnTo>
                      <a:pt x="89" y="80"/>
                    </a:lnTo>
                    <a:lnTo>
                      <a:pt x="89" y="123"/>
                    </a:lnTo>
                    <a:lnTo>
                      <a:pt x="89" y="149"/>
                    </a:lnTo>
                    <a:lnTo>
                      <a:pt x="86" y="175"/>
                    </a:lnTo>
                    <a:lnTo>
                      <a:pt x="80" y="203"/>
                    </a:lnTo>
                    <a:lnTo>
                      <a:pt x="69" y="229"/>
                    </a:lnTo>
                    <a:lnTo>
                      <a:pt x="57" y="261"/>
                    </a:lnTo>
                    <a:lnTo>
                      <a:pt x="43" y="289"/>
                    </a:lnTo>
                    <a:lnTo>
                      <a:pt x="23" y="321"/>
                    </a:lnTo>
                    <a:lnTo>
                      <a:pt x="0" y="349"/>
                    </a:lnTo>
                    <a:lnTo>
                      <a:pt x="0" y="349"/>
                    </a:lnTo>
                    <a:lnTo>
                      <a:pt x="17" y="332"/>
                    </a:lnTo>
                    <a:lnTo>
                      <a:pt x="60" y="289"/>
                    </a:lnTo>
                    <a:lnTo>
                      <a:pt x="86" y="261"/>
                    </a:lnTo>
                    <a:lnTo>
                      <a:pt x="112" y="226"/>
                    </a:lnTo>
                    <a:lnTo>
                      <a:pt x="135" y="189"/>
                    </a:lnTo>
                    <a:lnTo>
                      <a:pt x="155" y="146"/>
                    </a:lnTo>
                    <a:lnTo>
                      <a:pt x="155" y="146"/>
                    </a:lnTo>
                    <a:lnTo>
                      <a:pt x="149" y="137"/>
                    </a:lnTo>
                    <a:lnTo>
                      <a:pt x="141" y="129"/>
                    </a:lnTo>
                    <a:lnTo>
                      <a:pt x="126" y="117"/>
                    </a:lnTo>
                    <a:lnTo>
                      <a:pt x="175" y="111"/>
                    </a:lnTo>
                    <a:lnTo>
                      <a:pt x="175" y="111"/>
                    </a:lnTo>
                    <a:lnTo>
                      <a:pt x="152" y="68"/>
                    </a:lnTo>
                    <a:lnTo>
                      <a:pt x="129" y="31"/>
                    </a:lnTo>
                    <a:lnTo>
                      <a:pt x="103" y="0"/>
                    </a:lnTo>
                    <a:lnTo>
                      <a:pt x="77" y="14"/>
                    </a:lnTo>
                    <a:close/>
                  </a:path>
                </a:pathLst>
              </a:custGeom>
              <a:solidFill>
                <a:srgbClr val="5B5C5E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77" name="Freeform 53"/>
              <p:cNvSpPr>
                <a:spLocks/>
              </p:cNvSpPr>
              <p:nvPr/>
            </p:nvSpPr>
            <p:spPr bwMode="auto">
              <a:xfrm>
                <a:off x="4607" y="3076"/>
                <a:ext cx="146" cy="444"/>
              </a:xfrm>
              <a:custGeom>
                <a:avLst/>
                <a:gdLst/>
                <a:ahLst/>
                <a:cxnLst>
                  <a:cxn ang="0">
                    <a:pos x="92" y="0"/>
                  </a:cxn>
                  <a:cxn ang="0">
                    <a:pos x="92" y="0"/>
                  </a:cxn>
                  <a:cxn ang="0">
                    <a:pos x="97" y="20"/>
                  </a:cxn>
                  <a:cxn ang="0">
                    <a:pos x="100" y="46"/>
                  </a:cxn>
                  <a:cxn ang="0">
                    <a:pos x="100" y="77"/>
                  </a:cxn>
                  <a:cxn ang="0">
                    <a:pos x="97" y="112"/>
                  </a:cxn>
                  <a:cxn ang="0">
                    <a:pos x="92" y="152"/>
                  </a:cxn>
                  <a:cxn ang="0">
                    <a:pos x="80" y="192"/>
                  </a:cxn>
                  <a:cxn ang="0">
                    <a:pos x="72" y="212"/>
                  </a:cxn>
                  <a:cxn ang="0">
                    <a:pos x="60" y="232"/>
                  </a:cxn>
                  <a:cxn ang="0">
                    <a:pos x="60" y="232"/>
                  </a:cxn>
                  <a:cxn ang="0">
                    <a:pos x="26" y="301"/>
                  </a:cxn>
                  <a:cxn ang="0">
                    <a:pos x="14" y="327"/>
                  </a:cxn>
                  <a:cxn ang="0">
                    <a:pos x="6" y="350"/>
                  </a:cxn>
                  <a:cxn ang="0">
                    <a:pos x="0" y="373"/>
                  </a:cxn>
                  <a:cxn ang="0">
                    <a:pos x="0" y="396"/>
                  </a:cxn>
                  <a:cxn ang="0">
                    <a:pos x="0" y="418"/>
                  </a:cxn>
                  <a:cxn ang="0">
                    <a:pos x="3" y="444"/>
                  </a:cxn>
                  <a:cxn ang="0">
                    <a:pos x="140" y="439"/>
                  </a:cxn>
                  <a:cxn ang="0">
                    <a:pos x="140" y="439"/>
                  </a:cxn>
                  <a:cxn ang="0">
                    <a:pos x="143" y="390"/>
                  </a:cxn>
                  <a:cxn ang="0">
                    <a:pos x="146" y="332"/>
                  </a:cxn>
                  <a:cxn ang="0">
                    <a:pos x="146" y="266"/>
                  </a:cxn>
                  <a:cxn ang="0">
                    <a:pos x="140" y="195"/>
                  </a:cxn>
                  <a:cxn ang="0">
                    <a:pos x="132" y="120"/>
                  </a:cxn>
                  <a:cxn ang="0">
                    <a:pos x="126" y="86"/>
                  </a:cxn>
                  <a:cxn ang="0">
                    <a:pos x="118" y="54"/>
                  </a:cxn>
                  <a:cxn ang="0">
                    <a:pos x="106" y="26"/>
                  </a:cxn>
                  <a:cxn ang="0">
                    <a:pos x="92" y="0"/>
                  </a:cxn>
                  <a:cxn ang="0">
                    <a:pos x="92" y="0"/>
                  </a:cxn>
                </a:cxnLst>
                <a:rect l="0" t="0" r="r" b="b"/>
                <a:pathLst>
                  <a:path w="146" h="444">
                    <a:moveTo>
                      <a:pt x="92" y="0"/>
                    </a:moveTo>
                    <a:lnTo>
                      <a:pt x="92" y="0"/>
                    </a:lnTo>
                    <a:lnTo>
                      <a:pt x="97" y="20"/>
                    </a:lnTo>
                    <a:lnTo>
                      <a:pt x="100" y="46"/>
                    </a:lnTo>
                    <a:lnTo>
                      <a:pt x="100" y="77"/>
                    </a:lnTo>
                    <a:lnTo>
                      <a:pt x="97" y="112"/>
                    </a:lnTo>
                    <a:lnTo>
                      <a:pt x="92" y="152"/>
                    </a:lnTo>
                    <a:lnTo>
                      <a:pt x="80" y="192"/>
                    </a:lnTo>
                    <a:lnTo>
                      <a:pt x="72" y="212"/>
                    </a:lnTo>
                    <a:lnTo>
                      <a:pt x="60" y="232"/>
                    </a:lnTo>
                    <a:lnTo>
                      <a:pt x="60" y="232"/>
                    </a:lnTo>
                    <a:lnTo>
                      <a:pt x="26" y="301"/>
                    </a:lnTo>
                    <a:lnTo>
                      <a:pt x="14" y="327"/>
                    </a:lnTo>
                    <a:lnTo>
                      <a:pt x="6" y="350"/>
                    </a:lnTo>
                    <a:lnTo>
                      <a:pt x="0" y="373"/>
                    </a:lnTo>
                    <a:lnTo>
                      <a:pt x="0" y="396"/>
                    </a:lnTo>
                    <a:lnTo>
                      <a:pt x="0" y="418"/>
                    </a:lnTo>
                    <a:lnTo>
                      <a:pt x="3" y="444"/>
                    </a:lnTo>
                    <a:lnTo>
                      <a:pt x="140" y="439"/>
                    </a:lnTo>
                    <a:lnTo>
                      <a:pt x="140" y="439"/>
                    </a:lnTo>
                    <a:lnTo>
                      <a:pt x="143" y="390"/>
                    </a:lnTo>
                    <a:lnTo>
                      <a:pt x="146" y="332"/>
                    </a:lnTo>
                    <a:lnTo>
                      <a:pt x="146" y="266"/>
                    </a:lnTo>
                    <a:lnTo>
                      <a:pt x="140" y="195"/>
                    </a:lnTo>
                    <a:lnTo>
                      <a:pt x="132" y="120"/>
                    </a:lnTo>
                    <a:lnTo>
                      <a:pt x="126" y="86"/>
                    </a:lnTo>
                    <a:lnTo>
                      <a:pt x="118" y="54"/>
                    </a:lnTo>
                    <a:lnTo>
                      <a:pt x="106" y="26"/>
                    </a:lnTo>
                    <a:lnTo>
                      <a:pt x="92" y="0"/>
                    </a:lnTo>
                    <a:lnTo>
                      <a:pt x="92" y="0"/>
                    </a:lnTo>
                    <a:close/>
                  </a:path>
                </a:pathLst>
              </a:custGeom>
              <a:solidFill>
                <a:srgbClr val="2D2D2E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78" name="Freeform 54"/>
              <p:cNvSpPr>
                <a:spLocks/>
              </p:cNvSpPr>
              <p:nvPr/>
            </p:nvSpPr>
            <p:spPr bwMode="auto">
              <a:xfrm>
                <a:off x="4719" y="2998"/>
                <a:ext cx="195" cy="456"/>
              </a:xfrm>
              <a:custGeom>
                <a:avLst/>
                <a:gdLst/>
                <a:ahLst/>
                <a:cxnLst>
                  <a:cxn ang="0">
                    <a:pos x="17" y="3"/>
                  </a:cxn>
                  <a:cxn ang="0">
                    <a:pos x="17" y="3"/>
                  </a:cxn>
                  <a:cxn ang="0">
                    <a:pos x="23" y="0"/>
                  </a:cxn>
                  <a:cxn ang="0">
                    <a:pos x="28" y="0"/>
                  </a:cxn>
                  <a:cxn ang="0">
                    <a:pos x="34" y="0"/>
                  </a:cxn>
                  <a:cxn ang="0">
                    <a:pos x="43" y="3"/>
                  </a:cxn>
                  <a:cxn ang="0">
                    <a:pos x="49" y="12"/>
                  </a:cxn>
                  <a:cxn ang="0">
                    <a:pos x="57" y="20"/>
                  </a:cxn>
                  <a:cxn ang="0">
                    <a:pos x="63" y="38"/>
                  </a:cxn>
                  <a:cxn ang="0">
                    <a:pos x="63" y="38"/>
                  </a:cxn>
                  <a:cxn ang="0">
                    <a:pos x="80" y="112"/>
                  </a:cxn>
                  <a:cxn ang="0">
                    <a:pos x="112" y="233"/>
                  </a:cxn>
                  <a:cxn ang="0">
                    <a:pos x="132" y="299"/>
                  </a:cxn>
                  <a:cxn ang="0">
                    <a:pos x="152" y="359"/>
                  </a:cxn>
                  <a:cxn ang="0">
                    <a:pos x="175" y="413"/>
                  </a:cxn>
                  <a:cxn ang="0">
                    <a:pos x="195" y="456"/>
                  </a:cxn>
                  <a:cxn ang="0">
                    <a:pos x="0" y="453"/>
                  </a:cxn>
                  <a:cxn ang="0">
                    <a:pos x="0" y="453"/>
                  </a:cxn>
                  <a:cxn ang="0">
                    <a:pos x="6" y="367"/>
                  </a:cxn>
                  <a:cxn ang="0">
                    <a:pos x="8" y="301"/>
                  </a:cxn>
                  <a:cxn ang="0">
                    <a:pos x="6" y="273"/>
                  </a:cxn>
                  <a:cxn ang="0">
                    <a:pos x="3" y="253"/>
                  </a:cxn>
                  <a:cxn ang="0">
                    <a:pos x="3" y="253"/>
                  </a:cxn>
                  <a:cxn ang="0">
                    <a:pos x="3" y="230"/>
                  </a:cxn>
                  <a:cxn ang="0">
                    <a:pos x="3" y="195"/>
                  </a:cxn>
                  <a:cxn ang="0">
                    <a:pos x="6" y="112"/>
                  </a:cxn>
                  <a:cxn ang="0">
                    <a:pos x="17" y="3"/>
                  </a:cxn>
                  <a:cxn ang="0">
                    <a:pos x="17" y="3"/>
                  </a:cxn>
                </a:cxnLst>
                <a:rect l="0" t="0" r="r" b="b"/>
                <a:pathLst>
                  <a:path w="195" h="456">
                    <a:moveTo>
                      <a:pt x="17" y="3"/>
                    </a:moveTo>
                    <a:lnTo>
                      <a:pt x="17" y="3"/>
                    </a:lnTo>
                    <a:lnTo>
                      <a:pt x="23" y="0"/>
                    </a:lnTo>
                    <a:lnTo>
                      <a:pt x="28" y="0"/>
                    </a:lnTo>
                    <a:lnTo>
                      <a:pt x="34" y="0"/>
                    </a:lnTo>
                    <a:lnTo>
                      <a:pt x="43" y="3"/>
                    </a:lnTo>
                    <a:lnTo>
                      <a:pt x="49" y="12"/>
                    </a:lnTo>
                    <a:lnTo>
                      <a:pt x="57" y="20"/>
                    </a:lnTo>
                    <a:lnTo>
                      <a:pt x="63" y="38"/>
                    </a:lnTo>
                    <a:lnTo>
                      <a:pt x="63" y="38"/>
                    </a:lnTo>
                    <a:lnTo>
                      <a:pt x="80" y="112"/>
                    </a:lnTo>
                    <a:lnTo>
                      <a:pt x="112" y="233"/>
                    </a:lnTo>
                    <a:lnTo>
                      <a:pt x="132" y="299"/>
                    </a:lnTo>
                    <a:lnTo>
                      <a:pt x="152" y="359"/>
                    </a:lnTo>
                    <a:lnTo>
                      <a:pt x="175" y="413"/>
                    </a:lnTo>
                    <a:lnTo>
                      <a:pt x="195" y="456"/>
                    </a:lnTo>
                    <a:lnTo>
                      <a:pt x="0" y="453"/>
                    </a:lnTo>
                    <a:lnTo>
                      <a:pt x="0" y="453"/>
                    </a:lnTo>
                    <a:lnTo>
                      <a:pt x="6" y="367"/>
                    </a:lnTo>
                    <a:lnTo>
                      <a:pt x="8" y="301"/>
                    </a:lnTo>
                    <a:lnTo>
                      <a:pt x="6" y="273"/>
                    </a:lnTo>
                    <a:lnTo>
                      <a:pt x="3" y="253"/>
                    </a:lnTo>
                    <a:lnTo>
                      <a:pt x="3" y="253"/>
                    </a:lnTo>
                    <a:lnTo>
                      <a:pt x="3" y="230"/>
                    </a:lnTo>
                    <a:lnTo>
                      <a:pt x="3" y="195"/>
                    </a:lnTo>
                    <a:lnTo>
                      <a:pt x="6" y="112"/>
                    </a:lnTo>
                    <a:lnTo>
                      <a:pt x="17" y="3"/>
                    </a:lnTo>
                    <a:lnTo>
                      <a:pt x="17" y="3"/>
                    </a:lnTo>
                    <a:close/>
                  </a:path>
                </a:pathLst>
              </a:custGeom>
              <a:solidFill>
                <a:srgbClr val="4141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79" name="Freeform 55"/>
              <p:cNvSpPr>
                <a:spLocks/>
              </p:cNvSpPr>
              <p:nvPr/>
            </p:nvSpPr>
            <p:spPr bwMode="auto">
              <a:xfrm>
                <a:off x="4518" y="2700"/>
                <a:ext cx="184" cy="250"/>
              </a:xfrm>
              <a:custGeom>
                <a:avLst/>
                <a:gdLst/>
                <a:ahLst/>
                <a:cxnLst>
                  <a:cxn ang="0">
                    <a:pos x="155" y="46"/>
                  </a:cxn>
                  <a:cxn ang="0">
                    <a:pos x="155" y="46"/>
                  </a:cxn>
                  <a:cxn ang="0">
                    <a:pos x="158" y="52"/>
                  </a:cxn>
                  <a:cxn ang="0">
                    <a:pos x="161" y="72"/>
                  </a:cxn>
                  <a:cxn ang="0">
                    <a:pos x="161" y="103"/>
                  </a:cxn>
                  <a:cxn ang="0">
                    <a:pos x="158" y="121"/>
                  </a:cxn>
                  <a:cxn ang="0">
                    <a:pos x="155" y="141"/>
                  </a:cxn>
                  <a:cxn ang="0">
                    <a:pos x="155" y="141"/>
                  </a:cxn>
                  <a:cxn ang="0">
                    <a:pos x="149" y="158"/>
                  </a:cxn>
                  <a:cxn ang="0">
                    <a:pos x="149" y="175"/>
                  </a:cxn>
                  <a:cxn ang="0">
                    <a:pos x="149" y="187"/>
                  </a:cxn>
                  <a:cxn ang="0">
                    <a:pos x="152" y="198"/>
                  </a:cxn>
                  <a:cxn ang="0">
                    <a:pos x="158" y="204"/>
                  </a:cxn>
                  <a:cxn ang="0">
                    <a:pos x="166" y="210"/>
                  </a:cxn>
                  <a:cxn ang="0">
                    <a:pos x="175" y="212"/>
                  </a:cxn>
                  <a:cxn ang="0">
                    <a:pos x="184" y="212"/>
                  </a:cxn>
                  <a:cxn ang="0">
                    <a:pos x="184" y="212"/>
                  </a:cxn>
                  <a:cxn ang="0">
                    <a:pos x="178" y="212"/>
                  </a:cxn>
                  <a:cxn ang="0">
                    <a:pos x="166" y="215"/>
                  </a:cxn>
                  <a:cxn ang="0">
                    <a:pos x="158" y="212"/>
                  </a:cxn>
                  <a:cxn ang="0">
                    <a:pos x="152" y="210"/>
                  </a:cxn>
                  <a:cxn ang="0">
                    <a:pos x="143" y="204"/>
                  </a:cxn>
                  <a:cxn ang="0">
                    <a:pos x="138" y="192"/>
                  </a:cxn>
                  <a:cxn ang="0">
                    <a:pos x="138" y="192"/>
                  </a:cxn>
                  <a:cxn ang="0">
                    <a:pos x="135" y="201"/>
                  </a:cxn>
                  <a:cxn ang="0">
                    <a:pos x="135" y="215"/>
                  </a:cxn>
                  <a:cxn ang="0">
                    <a:pos x="138" y="227"/>
                  </a:cxn>
                  <a:cxn ang="0">
                    <a:pos x="143" y="235"/>
                  </a:cxn>
                  <a:cxn ang="0">
                    <a:pos x="152" y="241"/>
                  </a:cxn>
                  <a:cxn ang="0">
                    <a:pos x="166" y="247"/>
                  </a:cxn>
                  <a:cxn ang="0">
                    <a:pos x="166" y="247"/>
                  </a:cxn>
                  <a:cxn ang="0">
                    <a:pos x="152" y="250"/>
                  </a:cxn>
                  <a:cxn ang="0">
                    <a:pos x="135" y="247"/>
                  </a:cxn>
                  <a:cxn ang="0">
                    <a:pos x="115" y="244"/>
                  </a:cxn>
                  <a:cxn ang="0">
                    <a:pos x="92" y="238"/>
                  </a:cxn>
                  <a:cxn ang="0">
                    <a:pos x="69" y="227"/>
                  </a:cxn>
                  <a:cxn ang="0">
                    <a:pos x="46" y="210"/>
                  </a:cxn>
                  <a:cxn ang="0">
                    <a:pos x="34" y="195"/>
                  </a:cxn>
                  <a:cxn ang="0">
                    <a:pos x="23" y="184"/>
                  </a:cxn>
                  <a:cxn ang="0">
                    <a:pos x="23" y="184"/>
                  </a:cxn>
                  <a:cxn ang="0">
                    <a:pos x="14" y="169"/>
                  </a:cxn>
                  <a:cxn ang="0">
                    <a:pos x="9" y="152"/>
                  </a:cxn>
                  <a:cxn ang="0">
                    <a:pos x="3" y="138"/>
                  </a:cxn>
                  <a:cxn ang="0">
                    <a:pos x="0" y="123"/>
                  </a:cxn>
                  <a:cxn ang="0">
                    <a:pos x="0" y="95"/>
                  </a:cxn>
                  <a:cxn ang="0">
                    <a:pos x="6" y="69"/>
                  </a:cxn>
                  <a:cxn ang="0">
                    <a:pos x="14" y="46"/>
                  </a:cxn>
                  <a:cxn ang="0">
                    <a:pos x="32" y="26"/>
                  </a:cxn>
                  <a:cxn ang="0">
                    <a:pos x="52" y="12"/>
                  </a:cxn>
                  <a:cxn ang="0">
                    <a:pos x="63" y="9"/>
                  </a:cxn>
                  <a:cxn ang="0">
                    <a:pos x="77" y="3"/>
                  </a:cxn>
                  <a:cxn ang="0">
                    <a:pos x="77" y="3"/>
                  </a:cxn>
                  <a:cxn ang="0">
                    <a:pos x="98" y="0"/>
                  </a:cxn>
                  <a:cxn ang="0">
                    <a:pos x="118" y="0"/>
                  </a:cxn>
                  <a:cxn ang="0">
                    <a:pos x="132" y="3"/>
                  </a:cxn>
                  <a:cxn ang="0">
                    <a:pos x="141" y="6"/>
                  </a:cxn>
                  <a:cxn ang="0">
                    <a:pos x="149" y="15"/>
                  </a:cxn>
                  <a:cxn ang="0">
                    <a:pos x="152" y="23"/>
                  </a:cxn>
                  <a:cxn ang="0">
                    <a:pos x="155" y="32"/>
                  </a:cxn>
                  <a:cxn ang="0">
                    <a:pos x="155" y="46"/>
                  </a:cxn>
                  <a:cxn ang="0">
                    <a:pos x="155" y="46"/>
                  </a:cxn>
                </a:cxnLst>
                <a:rect l="0" t="0" r="r" b="b"/>
                <a:pathLst>
                  <a:path w="184" h="250">
                    <a:moveTo>
                      <a:pt x="155" y="46"/>
                    </a:moveTo>
                    <a:lnTo>
                      <a:pt x="155" y="46"/>
                    </a:lnTo>
                    <a:lnTo>
                      <a:pt x="158" y="52"/>
                    </a:lnTo>
                    <a:lnTo>
                      <a:pt x="161" y="72"/>
                    </a:lnTo>
                    <a:lnTo>
                      <a:pt x="161" y="103"/>
                    </a:lnTo>
                    <a:lnTo>
                      <a:pt x="158" y="121"/>
                    </a:lnTo>
                    <a:lnTo>
                      <a:pt x="155" y="141"/>
                    </a:lnTo>
                    <a:lnTo>
                      <a:pt x="155" y="141"/>
                    </a:lnTo>
                    <a:lnTo>
                      <a:pt x="149" y="158"/>
                    </a:lnTo>
                    <a:lnTo>
                      <a:pt x="149" y="175"/>
                    </a:lnTo>
                    <a:lnTo>
                      <a:pt x="149" y="187"/>
                    </a:lnTo>
                    <a:lnTo>
                      <a:pt x="152" y="198"/>
                    </a:lnTo>
                    <a:lnTo>
                      <a:pt x="158" y="204"/>
                    </a:lnTo>
                    <a:lnTo>
                      <a:pt x="166" y="210"/>
                    </a:lnTo>
                    <a:lnTo>
                      <a:pt x="175" y="212"/>
                    </a:lnTo>
                    <a:lnTo>
                      <a:pt x="184" y="212"/>
                    </a:lnTo>
                    <a:lnTo>
                      <a:pt x="184" y="212"/>
                    </a:lnTo>
                    <a:lnTo>
                      <a:pt x="178" y="212"/>
                    </a:lnTo>
                    <a:lnTo>
                      <a:pt x="166" y="215"/>
                    </a:lnTo>
                    <a:lnTo>
                      <a:pt x="158" y="212"/>
                    </a:lnTo>
                    <a:lnTo>
                      <a:pt x="152" y="210"/>
                    </a:lnTo>
                    <a:lnTo>
                      <a:pt x="143" y="204"/>
                    </a:lnTo>
                    <a:lnTo>
                      <a:pt x="138" y="192"/>
                    </a:lnTo>
                    <a:lnTo>
                      <a:pt x="138" y="192"/>
                    </a:lnTo>
                    <a:lnTo>
                      <a:pt x="135" y="201"/>
                    </a:lnTo>
                    <a:lnTo>
                      <a:pt x="135" y="215"/>
                    </a:lnTo>
                    <a:lnTo>
                      <a:pt x="138" y="227"/>
                    </a:lnTo>
                    <a:lnTo>
                      <a:pt x="143" y="235"/>
                    </a:lnTo>
                    <a:lnTo>
                      <a:pt x="152" y="241"/>
                    </a:lnTo>
                    <a:lnTo>
                      <a:pt x="166" y="247"/>
                    </a:lnTo>
                    <a:lnTo>
                      <a:pt x="166" y="247"/>
                    </a:lnTo>
                    <a:lnTo>
                      <a:pt x="152" y="250"/>
                    </a:lnTo>
                    <a:lnTo>
                      <a:pt x="135" y="247"/>
                    </a:lnTo>
                    <a:lnTo>
                      <a:pt x="115" y="244"/>
                    </a:lnTo>
                    <a:lnTo>
                      <a:pt x="92" y="238"/>
                    </a:lnTo>
                    <a:lnTo>
                      <a:pt x="69" y="227"/>
                    </a:lnTo>
                    <a:lnTo>
                      <a:pt x="46" y="210"/>
                    </a:lnTo>
                    <a:lnTo>
                      <a:pt x="34" y="195"/>
                    </a:lnTo>
                    <a:lnTo>
                      <a:pt x="23" y="184"/>
                    </a:lnTo>
                    <a:lnTo>
                      <a:pt x="23" y="184"/>
                    </a:lnTo>
                    <a:lnTo>
                      <a:pt x="14" y="169"/>
                    </a:lnTo>
                    <a:lnTo>
                      <a:pt x="9" y="152"/>
                    </a:lnTo>
                    <a:lnTo>
                      <a:pt x="3" y="138"/>
                    </a:lnTo>
                    <a:lnTo>
                      <a:pt x="0" y="123"/>
                    </a:lnTo>
                    <a:lnTo>
                      <a:pt x="0" y="95"/>
                    </a:lnTo>
                    <a:lnTo>
                      <a:pt x="6" y="69"/>
                    </a:lnTo>
                    <a:lnTo>
                      <a:pt x="14" y="46"/>
                    </a:lnTo>
                    <a:lnTo>
                      <a:pt x="32" y="26"/>
                    </a:lnTo>
                    <a:lnTo>
                      <a:pt x="52" y="12"/>
                    </a:lnTo>
                    <a:lnTo>
                      <a:pt x="63" y="9"/>
                    </a:lnTo>
                    <a:lnTo>
                      <a:pt x="77" y="3"/>
                    </a:lnTo>
                    <a:lnTo>
                      <a:pt x="77" y="3"/>
                    </a:lnTo>
                    <a:lnTo>
                      <a:pt x="98" y="0"/>
                    </a:lnTo>
                    <a:lnTo>
                      <a:pt x="118" y="0"/>
                    </a:lnTo>
                    <a:lnTo>
                      <a:pt x="132" y="3"/>
                    </a:lnTo>
                    <a:lnTo>
                      <a:pt x="141" y="6"/>
                    </a:lnTo>
                    <a:lnTo>
                      <a:pt x="149" y="15"/>
                    </a:lnTo>
                    <a:lnTo>
                      <a:pt x="152" y="23"/>
                    </a:lnTo>
                    <a:lnTo>
                      <a:pt x="155" y="32"/>
                    </a:lnTo>
                    <a:lnTo>
                      <a:pt x="155" y="46"/>
                    </a:lnTo>
                    <a:lnTo>
                      <a:pt x="155" y="46"/>
                    </a:lnTo>
                    <a:close/>
                  </a:path>
                </a:pathLst>
              </a:custGeom>
              <a:solidFill>
                <a:srgbClr val="4B13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80" name="Freeform 56"/>
              <p:cNvSpPr>
                <a:spLocks/>
              </p:cNvSpPr>
              <p:nvPr/>
            </p:nvSpPr>
            <p:spPr bwMode="auto">
              <a:xfrm>
                <a:off x="4423" y="2866"/>
                <a:ext cx="124" cy="144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0" y="3"/>
                  </a:cxn>
                  <a:cxn ang="0">
                    <a:pos x="6" y="23"/>
                  </a:cxn>
                  <a:cxn ang="0">
                    <a:pos x="20" y="66"/>
                  </a:cxn>
                  <a:cxn ang="0">
                    <a:pos x="29" y="92"/>
                  </a:cxn>
                  <a:cxn ang="0">
                    <a:pos x="43" y="115"/>
                  </a:cxn>
                  <a:cxn ang="0">
                    <a:pos x="58" y="132"/>
                  </a:cxn>
                  <a:cxn ang="0">
                    <a:pos x="63" y="138"/>
                  </a:cxn>
                  <a:cxn ang="0">
                    <a:pos x="72" y="144"/>
                  </a:cxn>
                  <a:cxn ang="0">
                    <a:pos x="72" y="144"/>
                  </a:cxn>
                  <a:cxn ang="0">
                    <a:pos x="81" y="144"/>
                  </a:cxn>
                  <a:cxn ang="0">
                    <a:pos x="86" y="144"/>
                  </a:cxn>
                  <a:cxn ang="0">
                    <a:pos x="92" y="141"/>
                  </a:cxn>
                  <a:cxn ang="0">
                    <a:pos x="98" y="135"/>
                  </a:cxn>
                  <a:cxn ang="0">
                    <a:pos x="106" y="124"/>
                  </a:cxn>
                  <a:cxn ang="0">
                    <a:pos x="115" y="109"/>
                  </a:cxn>
                  <a:cxn ang="0">
                    <a:pos x="121" y="78"/>
                  </a:cxn>
                  <a:cxn ang="0">
                    <a:pos x="124" y="64"/>
                  </a:cxn>
                  <a:cxn ang="0">
                    <a:pos x="124" y="64"/>
                  </a:cxn>
                  <a:cxn ang="0">
                    <a:pos x="106" y="52"/>
                  </a:cxn>
                  <a:cxn ang="0">
                    <a:pos x="63" y="26"/>
                  </a:cxn>
                  <a:cxn ang="0">
                    <a:pos x="43" y="12"/>
                  </a:cxn>
                  <a:cxn ang="0">
                    <a:pos x="23" y="3"/>
                  </a:cxn>
                  <a:cxn ang="0">
                    <a:pos x="9" y="0"/>
                  </a:cxn>
                  <a:cxn ang="0">
                    <a:pos x="3" y="0"/>
                  </a:cxn>
                  <a:cxn ang="0">
                    <a:pos x="0" y="3"/>
                  </a:cxn>
                  <a:cxn ang="0">
                    <a:pos x="0" y="3"/>
                  </a:cxn>
                </a:cxnLst>
                <a:rect l="0" t="0" r="r" b="b"/>
                <a:pathLst>
                  <a:path w="124" h="144">
                    <a:moveTo>
                      <a:pt x="0" y="3"/>
                    </a:moveTo>
                    <a:lnTo>
                      <a:pt x="0" y="3"/>
                    </a:lnTo>
                    <a:lnTo>
                      <a:pt x="6" y="23"/>
                    </a:lnTo>
                    <a:lnTo>
                      <a:pt x="20" y="66"/>
                    </a:lnTo>
                    <a:lnTo>
                      <a:pt x="29" y="92"/>
                    </a:lnTo>
                    <a:lnTo>
                      <a:pt x="43" y="115"/>
                    </a:lnTo>
                    <a:lnTo>
                      <a:pt x="58" y="132"/>
                    </a:lnTo>
                    <a:lnTo>
                      <a:pt x="63" y="138"/>
                    </a:lnTo>
                    <a:lnTo>
                      <a:pt x="72" y="144"/>
                    </a:lnTo>
                    <a:lnTo>
                      <a:pt x="72" y="144"/>
                    </a:lnTo>
                    <a:lnTo>
                      <a:pt x="81" y="144"/>
                    </a:lnTo>
                    <a:lnTo>
                      <a:pt x="86" y="144"/>
                    </a:lnTo>
                    <a:lnTo>
                      <a:pt x="92" y="141"/>
                    </a:lnTo>
                    <a:lnTo>
                      <a:pt x="98" y="135"/>
                    </a:lnTo>
                    <a:lnTo>
                      <a:pt x="106" y="124"/>
                    </a:lnTo>
                    <a:lnTo>
                      <a:pt x="115" y="109"/>
                    </a:lnTo>
                    <a:lnTo>
                      <a:pt x="121" y="78"/>
                    </a:lnTo>
                    <a:lnTo>
                      <a:pt x="124" y="64"/>
                    </a:lnTo>
                    <a:lnTo>
                      <a:pt x="124" y="64"/>
                    </a:lnTo>
                    <a:lnTo>
                      <a:pt x="106" y="52"/>
                    </a:lnTo>
                    <a:lnTo>
                      <a:pt x="63" y="26"/>
                    </a:lnTo>
                    <a:lnTo>
                      <a:pt x="43" y="12"/>
                    </a:lnTo>
                    <a:lnTo>
                      <a:pt x="23" y="3"/>
                    </a:lnTo>
                    <a:lnTo>
                      <a:pt x="9" y="0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D4823C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81" name="Freeform 57"/>
              <p:cNvSpPr>
                <a:spLocks/>
              </p:cNvSpPr>
              <p:nvPr/>
            </p:nvSpPr>
            <p:spPr bwMode="auto">
              <a:xfrm>
                <a:off x="4406" y="2620"/>
                <a:ext cx="270" cy="355"/>
              </a:xfrm>
              <a:custGeom>
                <a:avLst/>
                <a:gdLst/>
                <a:ahLst/>
                <a:cxnLst>
                  <a:cxn ang="0">
                    <a:pos x="247" y="29"/>
                  </a:cxn>
                  <a:cxn ang="0">
                    <a:pos x="247" y="29"/>
                  </a:cxn>
                  <a:cxn ang="0">
                    <a:pos x="253" y="37"/>
                  </a:cxn>
                  <a:cxn ang="0">
                    <a:pos x="261" y="49"/>
                  </a:cxn>
                  <a:cxn ang="0">
                    <a:pos x="264" y="66"/>
                  </a:cxn>
                  <a:cxn ang="0">
                    <a:pos x="270" y="86"/>
                  </a:cxn>
                  <a:cxn ang="0">
                    <a:pos x="270" y="112"/>
                  </a:cxn>
                  <a:cxn ang="0">
                    <a:pos x="264" y="140"/>
                  </a:cxn>
                  <a:cxn ang="0">
                    <a:pos x="253" y="175"/>
                  </a:cxn>
                  <a:cxn ang="0">
                    <a:pos x="253" y="175"/>
                  </a:cxn>
                  <a:cxn ang="0">
                    <a:pos x="253" y="186"/>
                  </a:cxn>
                  <a:cxn ang="0">
                    <a:pos x="250" y="215"/>
                  </a:cxn>
                  <a:cxn ang="0">
                    <a:pos x="244" y="235"/>
                  </a:cxn>
                  <a:cxn ang="0">
                    <a:pos x="235" y="255"/>
                  </a:cxn>
                  <a:cxn ang="0">
                    <a:pos x="224" y="275"/>
                  </a:cxn>
                  <a:cxn ang="0">
                    <a:pos x="207" y="295"/>
                  </a:cxn>
                  <a:cxn ang="0">
                    <a:pos x="207" y="295"/>
                  </a:cxn>
                  <a:cxn ang="0">
                    <a:pos x="169" y="335"/>
                  </a:cxn>
                  <a:cxn ang="0">
                    <a:pos x="158" y="350"/>
                  </a:cxn>
                  <a:cxn ang="0">
                    <a:pos x="158" y="350"/>
                  </a:cxn>
                  <a:cxn ang="0">
                    <a:pos x="152" y="353"/>
                  </a:cxn>
                  <a:cxn ang="0">
                    <a:pos x="141" y="355"/>
                  </a:cxn>
                  <a:cxn ang="0">
                    <a:pos x="132" y="355"/>
                  </a:cxn>
                  <a:cxn ang="0">
                    <a:pos x="121" y="355"/>
                  </a:cxn>
                  <a:cxn ang="0">
                    <a:pos x="109" y="350"/>
                  </a:cxn>
                  <a:cxn ang="0">
                    <a:pos x="98" y="341"/>
                  </a:cxn>
                  <a:cxn ang="0">
                    <a:pos x="98" y="341"/>
                  </a:cxn>
                  <a:cxn ang="0">
                    <a:pos x="72" y="324"/>
                  </a:cxn>
                  <a:cxn ang="0">
                    <a:pos x="57" y="310"/>
                  </a:cxn>
                  <a:cxn ang="0">
                    <a:pos x="43" y="292"/>
                  </a:cxn>
                  <a:cxn ang="0">
                    <a:pos x="26" y="275"/>
                  </a:cxn>
                  <a:cxn ang="0">
                    <a:pos x="14" y="252"/>
                  </a:cxn>
                  <a:cxn ang="0">
                    <a:pos x="6" y="226"/>
                  </a:cxn>
                  <a:cxn ang="0">
                    <a:pos x="0" y="198"/>
                  </a:cxn>
                  <a:cxn ang="0">
                    <a:pos x="0" y="198"/>
                  </a:cxn>
                  <a:cxn ang="0">
                    <a:pos x="3" y="183"/>
                  </a:cxn>
                  <a:cxn ang="0">
                    <a:pos x="9" y="146"/>
                  </a:cxn>
                  <a:cxn ang="0">
                    <a:pos x="20" y="95"/>
                  </a:cxn>
                  <a:cxn ang="0">
                    <a:pos x="32" y="72"/>
                  </a:cxn>
                  <a:cxn ang="0">
                    <a:pos x="40" y="46"/>
                  </a:cxn>
                  <a:cxn ang="0">
                    <a:pos x="40" y="46"/>
                  </a:cxn>
                  <a:cxn ang="0">
                    <a:pos x="49" y="37"/>
                  </a:cxn>
                  <a:cxn ang="0">
                    <a:pos x="57" y="26"/>
                  </a:cxn>
                  <a:cxn ang="0">
                    <a:pos x="66" y="20"/>
                  </a:cxn>
                  <a:cxn ang="0">
                    <a:pos x="78" y="11"/>
                  </a:cxn>
                  <a:cxn ang="0">
                    <a:pos x="103" y="3"/>
                  </a:cxn>
                  <a:cxn ang="0">
                    <a:pos x="132" y="0"/>
                  </a:cxn>
                  <a:cxn ang="0">
                    <a:pos x="164" y="0"/>
                  </a:cxn>
                  <a:cxn ang="0">
                    <a:pos x="192" y="6"/>
                  </a:cxn>
                  <a:cxn ang="0">
                    <a:pos x="221" y="14"/>
                  </a:cxn>
                  <a:cxn ang="0">
                    <a:pos x="247" y="29"/>
                  </a:cxn>
                  <a:cxn ang="0">
                    <a:pos x="247" y="29"/>
                  </a:cxn>
                </a:cxnLst>
                <a:rect l="0" t="0" r="r" b="b"/>
                <a:pathLst>
                  <a:path w="270" h="355">
                    <a:moveTo>
                      <a:pt x="247" y="29"/>
                    </a:moveTo>
                    <a:lnTo>
                      <a:pt x="247" y="29"/>
                    </a:lnTo>
                    <a:lnTo>
                      <a:pt x="253" y="37"/>
                    </a:lnTo>
                    <a:lnTo>
                      <a:pt x="261" y="49"/>
                    </a:lnTo>
                    <a:lnTo>
                      <a:pt x="264" y="66"/>
                    </a:lnTo>
                    <a:lnTo>
                      <a:pt x="270" y="86"/>
                    </a:lnTo>
                    <a:lnTo>
                      <a:pt x="270" y="112"/>
                    </a:lnTo>
                    <a:lnTo>
                      <a:pt x="264" y="140"/>
                    </a:lnTo>
                    <a:lnTo>
                      <a:pt x="253" y="175"/>
                    </a:lnTo>
                    <a:lnTo>
                      <a:pt x="253" y="175"/>
                    </a:lnTo>
                    <a:lnTo>
                      <a:pt x="253" y="186"/>
                    </a:lnTo>
                    <a:lnTo>
                      <a:pt x="250" y="215"/>
                    </a:lnTo>
                    <a:lnTo>
                      <a:pt x="244" y="235"/>
                    </a:lnTo>
                    <a:lnTo>
                      <a:pt x="235" y="255"/>
                    </a:lnTo>
                    <a:lnTo>
                      <a:pt x="224" y="275"/>
                    </a:lnTo>
                    <a:lnTo>
                      <a:pt x="207" y="295"/>
                    </a:lnTo>
                    <a:lnTo>
                      <a:pt x="207" y="295"/>
                    </a:lnTo>
                    <a:lnTo>
                      <a:pt x="169" y="335"/>
                    </a:lnTo>
                    <a:lnTo>
                      <a:pt x="158" y="350"/>
                    </a:lnTo>
                    <a:lnTo>
                      <a:pt x="158" y="350"/>
                    </a:lnTo>
                    <a:lnTo>
                      <a:pt x="152" y="353"/>
                    </a:lnTo>
                    <a:lnTo>
                      <a:pt x="141" y="355"/>
                    </a:lnTo>
                    <a:lnTo>
                      <a:pt x="132" y="355"/>
                    </a:lnTo>
                    <a:lnTo>
                      <a:pt x="121" y="355"/>
                    </a:lnTo>
                    <a:lnTo>
                      <a:pt x="109" y="350"/>
                    </a:lnTo>
                    <a:lnTo>
                      <a:pt x="98" y="341"/>
                    </a:lnTo>
                    <a:lnTo>
                      <a:pt x="98" y="341"/>
                    </a:lnTo>
                    <a:lnTo>
                      <a:pt x="72" y="324"/>
                    </a:lnTo>
                    <a:lnTo>
                      <a:pt x="57" y="310"/>
                    </a:lnTo>
                    <a:lnTo>
                      <a:pt x="43" y="292"/>
                    </a:lnTo>
                    <a:lnTo>
                      <a:pt x="26" y="275"/>
                    </a:lnTo>
                    <a:lnTo>
                      <a:pt x="14" y="252"/>
                    </a:lnTo>
                    <a:lnTo>
                      <a:pt x="6" y="226"/>
                    </a:lnTo>
                    <a:lnTo>
                      <a:pt x="0" y="198"/>
                    </a:lnTo>
                    <a:lnTo>
                      <a:pt x="0" y="198"/>
                    </a:lnTo>
                    <a:lnTo>
                      <a:pt x="3" y="183"/>
                    </a:lnTo>
                    <a:lnTo>
                      <a:pt x="9" y="146"/>
                    </a:lnTo>
                    <a:lnTo>
                      <a:pt x="20" y="95"/>
                    </a:lnTo>
                    <a:lnTo>
                      <a:pt x="32" y="72"/>
                    </a:lnTo>
                    <a:lnTo>
                      <a:pt x="40" y="46"/>
                    </a:lnTo>
                    <a:lnTo>
                      <a:pt x="40" y="46"/>
                    </a:lnTo>
                    <a:lnTo>
                      <a:pt x="49" y="37"/>
                    </a:lnTo>
                    <a:lnTo>
                      <a:pt x="57" y="26"/>
                    </a:lnTo>
                    <a:lnTo>
                      <a:pt x="66" y="20"/>
                    </a:lnTo>
                    <a:lnTo>
                      <a:pt x="78" y="11"/>
                    </a:lnTo>
                    <a:lnTo>
                      <a:pt x="103" y="3"/>
                    </a:lnTo>
                    <a:lnTo>
                      <a:pt x="132" y="0"/>
                    </a:lnTo>
                    <a:lnTo>
                      <a:pt x="164" y="0"/>
                    </a:lnTo>
                    <a:lnTo>
                      <a:pt x="192" y="6"/>
                    </a:lnTo>
                    <a:lnTo>
                      <a:pt x="221" y="14"/>
                    </a:lnTo>
                    <a:lnTo>
                      <a:pt x="247" y="29"/>
                    </a:lnTo>
                    <a:lnTo>
                      <a:pt x="247" y="29"/>
                    </a:lnTo>
                    <a:close/>
                  </a:path>
                </a:pathLst>
              </a:custGeom>
              <a:solidFill>
                <a:srgbClr val="E4AC7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82" name="Freeform 58"/>
              <p:cNvSpPr>
                <a:spLocks/>
              </p:cNvSpPr>
              <p:nvPr/>
            </p:nvSpPr>
            <p:spPr bwMode="auto">
              <a:xfrm>
                <a:off x="4581" y="2755"/>
                <a:ext cx="52" cy="117"/>
              </a:xfrm>
              <a:custGeom>
                <a:avLst/>
                <a:gdLst/>
                <a:ahLst/>
                <a:cxnLst>
                  <a:cxn ang="0">
                    <a:pos x="0" y="117"/>
                  </a:cxn>
                  <a:cxn ang="0">
                    <a:pos x="0" y="117"/>
                  </a:cxn>
                  <a:cxn ang="0">
                    <a:pos x="12" y="109"/>
                  </a:cxn>
                  <a:cxn ang="0">
                    <a:pos x="17" y="94"/>
                  </a:cxn>
                  <a:cxn ang="0">
                    <a:pos x="20" y="80"/>
                  </a:cxn>
                  <a:cxn ang="0">
                    <a:pos x="20" y="80"/>
                  </a:cxn>
                  <a:cxn ang="0">
                    <a:pos x="20" y="60"/>
                  </a:cxn>
                  <a:cxn ang="0">
                    <a:pos x="20" y="34"/>
                  </a:cxn>
                  <a:cxn ang="0">
                    <a:pos x="26" y="23"/>
                  </a:cxn>
                  <a:cxn ang="0">
                    <a:pos x="32" y="14"/>
                  </a:cxn>
                  <a:cxn ang="0">
                    <a:pos x="37" y="5"/>
                  </a:cxn>
                  <a:cxn ang="0">
                    <a:pos x="52" y="0"/>
                  </a:cxn>
                  <a:cxn ang="0">
                    <a:pos x="52" y="0"/>
                  </a:cxn>
                  <a:cxn ang="0">
                    <a:pos x="46" y="3"/>
                  </a:cxn>
                  <a:cxn ang="0">
                    <a:pos x="37" y="11"/>
                  </a:cxn>
                  <a:cxn ang="0">
                    <a:pos x="32" y="20"/>
                  </a:cxn>
                  <a:cxn ang="0">
                    <a:pos x="29" y="31"/>
                  </a:cxn>
                  <a:cxn ang="0">
                    <a:pos x="26" y="46"/>
                  </a:cxn>
                  <a:cxn ang="0">
                    <a:pos x="26" y="63"/>
                  </a:cxn>
                  <a:cxn ang="0">
                    <a:pos x="26" y="63"/>
                  </a:cxn>
                  <a:cxn ang="0">
                    <a:pos x="29" y="71"/>
                  </a:cxn>
                  <a:cxn ang="0">
                    <a:pos x="29" y="89"/>
                  </a:cxn>
                  <a:cxn ang="0">
                    <a:pos x="26" y="97"/>
                  </a:cxn>
                  <a:cxn ang="0">
                    <a:pos x="20" y="106"/>
                  </a:cxn>
                  <a:cxn ang="0">
                    <a:pos x="12" y="114"/>
                  </a:cxn>
                  <a:cxn ang="0">
                    <a:pos x="0" y="117"/>
                  </a:cxn>
                  <a:cxn ang="0">
                    <a:pos x="0" y="117"/>
                  </a:cxn>
                </a:cxnLst>
                <a:rect l="0" t="0" r="r" b="b"/>
                <a:pathLst>
                  <a:path w="52" h="117">
                    <a:moveTo>
                      <a:pt x="0" y="117"/>
                    </a:moveTo>
                    <a:lnTo>
                      <a:pt x="0" y="117"/>
                    </a:lnTo>
                    <a:lnTo>
                      <a:pt x="12" y="109"/>
                    </a:lnTo>
                    <a:lnTo>
                      <a:pt x="17" y="94"/>
                    </a:lnTo>
                    <a:lnTo>
                      <a:pt x="20" y="80"/>
                    </a:lnTo>
                    <a:lnTo>
                      <a:pt x="20" y="80"/>
                    </a:lnTo>
                    <a:lnTo>
                      <a:pt x="20" y="60"/>
                    </a:lnTo>
                    <a:lnTo>
                      <a:pt x="20" y="34"/>
                    </a:lnTo>
                    <a:lnTo>
                      <a:pt x="26" y="23"/>
                    </a:lnTo>
                    <a:lnTo>
                      <a:pt x="32" y="14"/>
                    </a:lnTo>
                    <a:lnTo>
                      <a:pt x="37" y="5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46" y="3"/>
                    </a:lnTo>
                    <a:lnTo>
                      <a:pt x="37" y="11"/>
                    </a:lnTo>
                    <a:lnTo>
                      <a:pt x="32" y="20"/>
                    </a:lnTo>
                    <a:lnTo>
                      <a:pt x="29" y="31"/>
                    </a:lnTo>
                    <a:lnTo>
                      <a:pt x="26" y="46"/>
                    </a:lnTo>
                    <a:lnTo>
                      <a:pt x="26" y="63"/>
                    </a:lnTo>
                    <a:lnTo>
                      <a:pt x="26" y="63"/>
                    </a:lnTo>
                    <a:lnTo>
                      <a:pt x="29" y="71"/>
                    </a:lnTo>
                    <a:lnTo>
                      <a:pt x="29" y="89"/>
                    </a:lnTo>
                    <a:lnTo>
                      <a:pt x="26" y="97"/>
                    </a:lnTo>
                    <a:lnTo>
                      <a:pt x="20" y="106"/>
                    </a:lnTo>
                    <a:lnTo>
                      <a:pt x="12" y="114"/>
                    </a:lnTo>
                    <a:lnTo>
                      <a:pt x="0" y="117"/>
                    </a:lnTo>
                    <a:lnTo>
                      <a:pt x="0" y="117"/>
                    </a:lnTo>
                    <a:close/>
                  </a:path>
                </a:pathLst>
              </a:custGeom>
              <a:solidFill>
                <a:srgbClr val="CF782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83" name="Freeform 59"/>
              <p:cNvSpPr>
                <a:spLocks/>
              </p:cNvSpPr>
              <p:nvPr/>
            </p:nvSpPr>
            <p:spPr bwMode="auto">
              <a:xfrm>
                <a:off x="4512" y="2875"/>
                <a:ext cx="95" cy="5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6" y="3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40" y="6"/>
                  </a:cxn>
                  <a:cxn ang="0">
                    <a:pos x="52" y="9"/>
                  </a:cxn>
                  <a:cxn ang="0">
                    <a:pos x="63" y="14"/>
                  </a:cxn>
                  <a:cxn ang="0">
                    <a:pos x="63" y="14"/>
                  </a:cxn>
                  <a:cxn ang="0">
                    <a:pos x="75" y="12"/>
                  </a:cxn>
                  <a:cxn ang="0">
                    <a:pos x="86" y="12"/>
                  </a:cxn>
                  <a:cxn ang="0">
                    <a:pos x="95" y="12"/>
                  </a:cxn>
                  <a:cxn ang="0">
                    <a:pos x="95" y="12"/>
                  </a:cxn>
                  <a:cxn ang="0">
                    <a:pos x="92" y="20"/>
                  </a:cxn>
                  <a:cxn ang="0">
                    <a:pos x="83" y="35"/>
                  </a:cxn>
                  <a:cxn ang="0">
                    <a:pos x="75" y="40"/>
                  </a:cxn>
                  <a:cxn ang="0">
                    <a:pos x="66" y="49"/>
                  </a:cxn>
                  <a:cxn ang="0">
                    <a:pos x="58" y="52"/>
                  </a:cxn>
                  <a:cxn ang="0">
                    <a:pos x="46" y="52"/>
                  </a:cxn>
                  <a:cxn ang="0">
                    <a:pos x="46" y="52"/>
                  </a:cxn>
                  <a:cxn ang="0">
                    <a:pos x="35" y="52"/>
                  </a:cxn>
                  <a:cxn ang="0">
                    <a:pos x="23" y="46"/>
                  </a:cxn>
                  <a:cxn ang="0">
                    <a:pos x="17" y="37"/>
                  </a:cxn>
                  <a:cxn ang="0">
                    <a:pos x="12" y="29"/>
                  </a:cxn>
                  <a:cxn ang="0">
                    <a:pos x="3" y="14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95" h="52">
                    <a:moveTo>
                      <a:pt x="0" y="0"/>
                    </a:moveTo>
                    <a:lnTo>
                      <a:pt x="0" y="0"/>
                    </a:lnTo>
                    <a:lnTo>
                      <a:pt x="6" y="3"/>
                    </a:lnTo>
                    <a:lnTo>
                      <a:pt x="17" y="6"/>
                    </a:lnTo>
                    <a:lnTo>
                      <a:pt x="17" y="6"/>
                    </a:lnTo>
                    <a:lnTo>
                      <a:pt x="40" y="6"/>
                    </a:lnTo>
                    <a:lnTo>
                      <a:pt x="52" y="9"/>
                    </a:lnTo>
                    <a:lnTo>
                      <a:pt x="63" y="14"/>
                    </a:lnTo>
                    <a:lnTo>
                      <a:pt x="63" y="14"/>
                    </a:lnTo>
                    <a:lnTo>
                      <a:pt x="75" y="12"/>
                    </a:lnTo>
                    <a:lnTo>
                      <a:pt x="86" y="12"/>
                    </a:lnTo>
                    <a:lnTo>
                      <a:pt x="95" y="12"/>
                    </a:lnTo>
                    <a:lnTo>
                      <a:pt x="95" y="12"/>
                    </a:lnTo>
                    <a:lnTo>
                      <a:pt x="92" y="20"/>
                    </a:lnTo>
                    <a:lnTo>
                      <a:pt x="83" y="35"/>
                    </a:lnTo>
                    <a:lnTo>
                      <a:pt x="75" y="40"/>
                    </a:lnTo>
                    <a:lnTo>
                      <a:pt x="66" y="49"/>
                    </a:lnTo>
                    <a:lnTo>
                      <a:pt x="58" y="52"/>
                    </a:lnTo>
                    <a:lnTo>
                      <a:pt x="46" y="52"/>
                    </a:lnTo>
                    <a:lnTo>
                      <a:pt x="46" y="52"/>
                    </a:lnTo>
                    <a:lnTo>
                      <a:pt x="35" y="52"/>
                    </a:lnTo>
                    <a:lnTo>
                      <a:pt x="23" y="46"/>
                    </a:lnTo>
                    <a:lnTo>
                      <a:pt x="17" y="37"/>
                    </a:lnTo>
                    <a:lnTo>
                      <a:pt x="12" y="29"/>
                    </a:lnTo>
                    <a:lnTo>
                      <a:pt x="3" y="1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D6A4D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84" name="Freeform 60"/>
              <p:cNvSpPr>
                <a:spLocks/>
              </p:cNvSpPr>
              <p:nvPr/>
            </p:nvSpPr>
            <p:spPr bwMode="auto">
              <a:xfrm>
                <a:off x="4521" y="2884"/>
                <a:ext cx="77" cy="3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1" y="14"/>
                  </a:cxn>
                  <a:cxn ang="0">
                    <a:pos x="23" y="26"/>
                  </a:cxn>
                  <a:cxn ang="0">
                    <a:pos x="31" y="28"/>
                  </a:cxn>
                  <a:cxn ang="0">
                    <a:pos x="40" y="31"/>
                  </a:cxn>
                  <a:cxn ang="0">
                    <a:pos x="40" y="31"/>
                  </a:cxn>
                  <a:cxn ang="0">
                    <a:pos x="49" y="31"/>
                  </a:cxn>
                  <a:cxn ang="0">
                    <a:pos x="57" y="28"/>
                  </a:cxn>
                  <a:cxn ang="0">
                    <a:pos x="69" y="20"/>
                  </a:cxn>
                  <a:cxn ang="0">
                    <a:pos x="74" y="14"/>
                  </a:cxn>
                  <a:cxn ang="0">
                    <a:pos x="77" y="8"/>
                  </a:cxn>
                  <a:cxn ang="0">
                    <a:pos x="77" y="8"/>
                  </a:cxn>
                  <a:cxn ang="0">
                    <a:pos x="72" y="11"/>
                  </a:cxn>
                  <a:cxn ang="0">
                    <a:pos x="57" y="11"/>
                  </a:cxn>
                  <a:cxn ang="0">
                    <a:pos x="31" y="8"/>
                  </a:cxn>
                  <a:cxn ang="0">
                    <a:pos x="17" y="5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7" h="31">
                    <a:moveTo>
                      <a:pt x="0" y="0"/>
                    </a:moveTo>
                    <a:lnTo>
                      <a:pt x="0" y="0"/>
                    </a:lnTo>
                    <a:lnTo>
                      <a:pt x="11" y="14"/>
                    </a:lnTo>
                    <a:lnTo>
                      <a:pt x="23" y="26"/>
                    </a:lnTo>
                    <a:lnTo>
                      <a:pt x="31" y="28"/>
                    </a:lnTo>
                    <a:lnTo>
                      <a:pt x="40" y="31"/>
                    </a:lnTo>
                    <a:lnTo>
                      <a:pt x="40" y="31"/>
                    </a:lnTo>
                    <a:lnTo>
                      <a:pt x="49" y="31"/>
                    </a:lnTo>
                    <a:lnTo>
                      <a:pt x="57" y="28"/>
                    </a:lnTo>
                    <a:lnTo>
                      <a:pt x="69" y="20"/>
                    </a:lnTo>
                    <a:lnTo>
                      <a:pt x="74" y="14"/>
                    </a:lnTo>
                    <a:lnTo>
                      <a:pt x="77" y="8"/>
                    </a:lnTo>
                    <a:lnTo>
                      <a:pt x="77" y="8"/>
                    </a:lnTo>
                    <a:lnTo>
                      <a:pt x="72" y="11"/>
                    </a:lnTo>
                    <a:lnTo>
                      <a:pt x="57" y="11"/>
                    </a:lnTo>
                    <a:lnTo>
                      <a:pt x="31" y="8"/>
                    </a:lnTo>
                    <a:lnTo>
                      <a:pt x="17" y="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4DE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85" name="Freeform 61"/>
              <p:cNvSpPr>
                <a:spLocks/>
              </p:cNvSpPr>
              <p:nvPr/>
            </p:nvSpPr>
            <p:spPr bwMode="auto">
              <a:xfrm>
                <a:off x="4481" y="2758"/>
                <a:ext cx="74" cy="37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0" y="2"/>
                  </a:cxn>
                  <a:cxn ang="0">
                    <a:pos x="5" y="11"/>
                  </a:cxn>
                  <a:cxn ang="0">
                    <a:pos x="14" y="20"/>
                  </a:cxn>
                  <a:cxn ang="0">
                    <a:pos x="31" y="28"/>
                  </a:cxn>
                  <a:cxn ang="0">
                    <a:pos x="51" y="34"/>
                  </a:cxn>
                  <a:cxn ang="0">
                    <a:pos x="71" y="37"/>
                  </a:cxn>
                  <a:cxn ang="0">
                    <a:pos x="71" y="37"/>
                  </a:cxn>
                  <a:cxn ang="0">
                    <a:pos x="74" y="37"/>
                  </a:cxn>
                  <a:cxn ang="0">
                    <a:pos x="74" y="34"/>
                  </a:cxn>
                  <a:cxn ang="0">
                    <a:pos x="74" y="34"/>
                  </a:cxn>
                  <a:cxn ang="0">
                    <a:pos x="71" y="31"/>
                  </a:cxn>
                  <a:cxn ang="0">
                    <a:pos x="66" y="28"/>
                  </a:cxn>
                  <a:cxn ang="0">
                    <a:pos x="66" y="28"/>
                  </a:cxn>
                  <a:cxn ang="0">
                    <a:pos x="51" y="25"/>
                  </a:cxn>
                  <a:cxn ang="0">
                    <a:pos x="51" y="25"/>
                  </a:cxn>
                  <a:cxn ang="0">
                    <a:pos x="37" y="22"/>
                  </a:cxn>
                  <a:cxn ang="0">
                    <a:pos x="26" y="17"/>
                  </a:cxn>
                  <a:cxn ang="0">
                    <a:pos x="14" y="8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3" y="0"/>
                  </a:cxn>
                  <a:cxn ang="0">
                    <a:pos x="0" y="2"/>
                  </a:cxn>
                  <a:cxn ang="0">
                    <a:pos x="0" y="2"/>
                  </a:cxn>
                </a:cxnLst>
                <a:rect l="0" t="0" r="r" b="b"/>
                <a:pathLst>
                  <a:path w="74" h="37">
                    <a:moveTo>
                      <a:pt x="0" y="2"/>
                    </a:moveTo>
                    <a:lnTo>
                      <a:pt x="0" y="2"/>
                    </a:lnTo>
                    <a:lnTo>
                      <a:pt x="5" y="11"/>
                    </a:lnTo>
                    <a:lnTo>
                      <a:pt x="14" y="20"/>
                    </a:lnTo>
                    <a:lnTo>
                      <a:pt x="31" y="28"/>
                    </a:lnTo>
                    <a:lnTo>
                      <a:pt x="51" y="34"/>
                    </a:lnTo>
                    <a:lnTo>
                      <a:pt x="71" y="37"/>
                    </a:lnTo>
                    <a:lnTo>
                      <a:pt x="71" y="37"/>
                    </a:lnTo>
                    <a:lnTo>
                      <a:pt x="74" y="37"/>
                    </a:lnTo>
                    <a:lnTo>
                      <a:pt x="74" y="34"/>
                    </a:lnTo>
                    <a:lnTo>
                      <a:pt x="74" y="34"/>
                    </a:lnTo>
                    <a:lnTo>
                      <a:pt x="71" y="31"/>
                    </a:lnTo>
                    <a:lnTo>
                      <a:pt x="66" y="28"/>
                    </a:lnTo>
                    <a:lnTo>
                      <a:pt x="66" y="28"/>
                    </a:lnTo>
                    <a:lnTo>
                      <a:pt x="51" y="25"/>
                    </a:lnTo>
                    <a:lnTo>
                      <a:pt x="51" y="25"/>
                    </a:lnTo>
                    <a:lnTo>
                      <a:pt x="37" y="22"/>
                    </a:lnTo>
                    <a:lnTo>
                      <a:pt x="26" y="17"/>
                    </a:lnTo>
                    <a:lnTo>
                      <a:pt x="14" y="8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86" name="Freeform 62"/>
              <p:cNvSpPr>
                <a:spLocks/>
              </p:cNvSpPr>
              <p:nvPr/>
            </p:nvSpPr>
            <p:spPr bwMode="auto">
              <a:xfrm>
                <a:off x="4616" y="2789"/>
                <a:ext cx="43" cy="14"/>
              </a:xfrm>
              <a:custGeom>
                <a:avLst/>
                <a:gdLst/>
                <a:ahLst/>
                <a:cxnLst>
                  <a:cxn ang="0">
                    <a:pos x="0" y="12"/>
                  </a:cxn>
                  <a:cxn ang="0">
                    <a:pos x="0" y="12"/>
                  </a:cxn>
                  <a:cxn ang="0">
                    <a:pos x="11" y="14"/>
                  </a:cxn>
                  <a:cxn ang="0">
                    <a:pos x="22" y="14"/>
                  </a:cxn>
                  <a:cxn ang="0">
                    <a:pos x="34" y="12"/>
                  </a:cxn>
                  <a:cxn ang="0">
                    <a:pos x="43" y="3"/>
                  </a:cxn>
                  <a:cxn ang="0">
                    <a:pos x="43" y="3"/>
                  </a:cxn>
                  <a:cxn ang="0">
                    <a:pos x="43" y="3"/>
                  </a:cxn>
                  <a:cxn ang="0">
                    <a:pos x="40" y="0"/>
                  </a:cxn>
                  <a:cxn ang="0">
                    <a:pos x="40" y="0"/>
                  </a:cxn>
                  <a:cxn ang="0">
                    <a:pos x="22" y="6"/>
                  </a:cxn>
                  <a:cxn ang="0">
                    <a:pos x="22" y="6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0" y="12"/>
                  </a:cxn>
                </a:cxnLst>
                <a:rect l="0" t="0" r="r" b="b"/>
                <a:pathLst>
                  <a:path w="43" h="14">
                    <a:moveTo>
                      <a:pt x="0" y="12"/>
                    </a:moveTo>
                    <a:lnTo>
                      <a:pt x="0" y="12"/>
                    </a:lnTo>
                    <a:lnTo>
                      <a:pt x="11" y="14"/>
                    </a:lnTo>
                    <a:lnTo>
                      <a:pt x="22" y="14"/>
                    </a:lnTo>
                    <a:lnTo>
                      <a:pt x="34" y="12"/>
                    </a:lnTo>
                    <a:lnTo>
                      <a:pt x="43" y="3"/>
                    </a:lnTo>
                    <a:lnTo>
                      <a:pt x="43" y="3"/>
                    </a:lnTo>
                    <a:lnTo>
                      <a:pt x="43" y="3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87" name="Freeform 63"/>
              <p:cNvSpPr>
                <a:spLocks/>
              </p:cNvSpPr>
              <p:nvPr/>
            </p:nvSpPr>
            <p:spPr bwMode="auto">
              <a:xfrm>
                <a:off x="4489" y="2548"/>
                <a:ext cx="241" cy="327"/>
              </a:xfrm>
              <a:custGeom>
                <a:avLst/>
                <a:gdLst/>
                <a:ahLst/>
                <a:cxnLst>
                  <a:cxn ang="0">
                    <a:pos x="55" y="95"/>
                  </a:cxn>
                  <a:cxn ang="0">
                    <a:pos x="72" y="126"/>
                  </a:cxn>
                  <a:cxn ang="0">
                    <a:pos x="104" y="172"/>
                  </a:cxn>
                  <a:cxn ang="0">
                    <a:pos x="121" y="187"/>
                  </a:cxn>
                  <a:cxn ang="0">
                    <a:pos x="170" y="232"/>
                  </a:cxn>
                  <a:cxn ang="0">
                    <a:pos x="195" y="267"/>
                  </a:cxn>
                  <a:cxn ang="0">
                    <a:pos x="198" y="307"/>
                  </a:cxn>
                  <a:cxn ang="0">
                    <a:pos x="192" y="327"/>
                  </a:cxn>
                  <a:cxn ang="0">
                    <a:pos x="207" y="310"/>
                  </a:cxn>
                  <a:cxn ang="0">
                    <a:pos x="210" y="287"/>
                  </a:cxn>
                  <a:cxn ang="0">
                    <a:pos x="201" y="255"/>
                  </a:cxn>
                  <a:cxn ang="0">
                    <a:pos x="190" y="238"/>
                  </a:cxn>
                  <a:cxn ang="0">
                    <a:pos x="152" y="195"/>
                  </a:cxn>
                  <a:cxn ang="0">
                    <a:pos x="124" y="164"/>
                  </a:cxn>
                  <a:cxn ang="0">
                    <a:pos x="115" y="155"/>
                  </a:cxn>
                  <a:cxn ang="0">
                    <a:pos x="164" y="195"/>
                  </a:cxn>
                  <a:cxn ang="0">
                    <a:pos x="184" y="210"/>
                  </a:cxn>
                  <a:cxn ang="0">
                    <a:pos x="201" y="224"/>
                  </a:cxn>
                  <a:cxn ang="0">
                    <a:pos x="221" y="258"/>
                  </a:cxn>
                  <a:cxn ang="0">
                    <a:pos x="224" y="281"/>
                  </a:cxn>
                  <a:cxn ang="0">
                    <a:pos x="221" y="293"/>
                  </a:cxn>
                  <a:cxn ang="0">
                    <a:pos x="236" y="258"/>
                  </a:cxn>
                  <a:cxn ang="0">
                    <a:pos x="241" y="218"/>
                  </a:cxn>
                  <a:cxn ang="0">
                    <a:pos x="233" y="167"/>
                  </a:cxn>
                  <a:cxn ang="0">
                    <a:pos x="218" y="132"/>
                  </a:cxn>
                  <a:cxn ang="0">
                    <a:pos x="181" y="69"/>
                  </a:cxn>
                  <a:cxn ang="0">
                    <a:pos x="141" y="32"/>
                  </a:cxn>
                  <a:cxn ang="0">
                    <a:pos x="106" y="15"/>
                  </a:cxn>
                  <a:cxn ang="0">
                    <a:pos x="69" y="3"/>
                  </a:cxn>
                  <a:cxn ang="0">
                    <a:pos x="23" y="0"/>
                  </a:cxn>
                  <a:cxn ang="0">
                    <a:pos x="0" y="0"/>
                  </a:cxn>
                  <a:cxn ang="0">
                    <a:pos x="23" y="26"/>
                  </a:cxn>
                  <a:cxn ang="0">
                    <a:pos x="43" y="55"/>
                  </a:cxn>
                  <a:cxn ang="0">
                    <a:pos x="55" y="95"/>
                  </a:cxn>
                </a:cxnLst>
                <a:rect l="0" t="0" r="r" b="b"/>
                <a:pathLst>
                  <a:path w="241" h="327">
                    <a:moveTo>
                      <a:pt x="55" y="95"/>
                    </a:moveTo>
                    <a:lnTo>
                      <a:pt x="55" y="95"/>
                    </a:lnTo>
                    <a:lnTo>
                      <a:pt x="61" y="103"/>
                    </a:lnTo>
                    <a:lnTo>
                      <a:pt x="72" y="126"/>
                    </a:lnTo>
                    <a:lnTo>
                      <a:pt x="92" y="158"/>
                    </a:lnTo>
                    <a:lnTo>
                      <a:pt x="104" y="172"/>
                    </a:lnTo>
                    <a:lnTo>
                      <a:pt x="121" y="187"/>
                    </a:lnTo>
                    <a:lnTo>
                      <a:pt x="121" y="187"/>
                    </a:lnTo>
                    <a:lnTo>
                      <a:pt x="155" y="215"/>
                    </a:lnTo>
                    <a:lnTo>
                      <a:pt x="170" y="232"/>
                    </a:lnTo>
                    <a:lnTo>
                      <a:pt x="184" y="247"/>
                    </a:lnTo>
                    <a:lnTo>
                      <a:pt x="195" y="267"/>
                    </a:lnTo>
                    <a:lnTo>
                      <a:pt x="201" y="284"/>
                    </a:lnTo>
                    <a:lnTo>
                      <a:pt x="198" y="307"/>
                    </a:lnTo>
                    <a:lnTo>
                      <a:pt x="192" y="327"/>
                    </a:lnTo>
                    <a:lnTo>
                      <a:pt x="192" y="327"/>
                    </a:lnTo>
                    <a:lnTo>
                      <a:pt x="198" y="321"/>
                    </a:lnTo>
                    <a:lnTo>
                      <a:pt x="207" y="310"/>
                    </a:lnTo>
                    <a:lnTo>
                      <a:pt x="210" y="298"/>
                    </a:lnTo>
                    <a:lnTo>
                      <a:pt x="210" y="287"/>
                    </a:lnTo>
                    <a:lnTo>
                      <a:pt x="207" y="273"/>
                    </a:lnTo>
                    <a:lnTo>
                      <a:pt x="201" y="255"/>
                    </a:lnTo>
                    <a:lnTo>
                      <a:pt x="201" y="255"/>
                    </a:lnTo>
                    <a:lnTo>
                      <a:pt x="190" y="238"/>
                    </a:lnTo>
                    <a:lnTo>
                      <a:pt x="178" y="221"/>
                    </a:lnTo>
                    <a:lnTo>
                      <a:pt x="152" y="195"/>
                    </a:lnTo>
                    <a:lnTo>
                      <a:pt x="132" y="175"/>
                    </a:lnTo>
                    <a:lnTo>
                      <a:pt x="124" y="164"/>
                    </a:lnTo>
                    <a:lnTo>
                      <a:pt x="115" y="155"/>
                    </a:lnTo>
                    <a:lnTo>
                      <a:pt x="115" y="155"/>
                    </a:lnTo>
                    <a:lnTo>
                      <a:pt x="141" y="178"/>
                    </a:lnTo>
                    <a:lnTo>
                      <a:pt x="164" y="195"/>
                    </a:lnTo>
                    <a:lnTo>
                      <a:pt x="184" y="210"/>
                    </a:lnTo>
                    <a:lnTo>
                      <a:pt x="184" y="210"/>
                    </a:lnTo>
                    <a:lnTo>
                      <a:pt x="192" y="215"/>
                    </a:lnTo>
                    <a:lnTo>
                      <a:pt x="201" y="224"/>
                    </a:lnTo>
                    <a:lnTo>
                      <a:pt x="215" y="247"/>
                    </a:lnTo>
                    <a:lnTo>
                      <a:pt x="221" y="258"/>
                    </a:lnTo>
                    <a:lnTo>
                      <a:pt x="224" y="270"/>
                    </a:lnTo>
                    <a:lnTo>
                      <a:pt x="224" y="281"/>
                    </a:lnTo>
                    <a:lnTo>
                      <a:pt x="221" y="293"/>
                    </a:lnTo>
                    <a:lnTo>
                      <a:pt x="221" y="293"/>
                    </a:lnTo>
                    <a:lnTo>
                      <a:pt x="227" y="284"/>
                    </a:lnTo>
                    <a:lnTo>
                      <a:pt x="236" y="258"/>
                    </a:lnTo>
                    <a:lnTo>
                      <a:pt x="238" y="238"/>
                    </a:lnTo>
                    <a:lnTo>
                      <a:pt x="241" y="218"/>
                    </a:lnTo>
                    <a:lnTo>
                      <a:pt x="238" y="195"/>
                    </a:lnTo>
                    <a:lnTo>
                      <a:pt x="233" y="167"/>
                    </a:lnTo>
                    <a:lnTo>
                      <a:pt x="233" y="167"/>
                    </a:lnTo>
                    <a:lnTo>
                      <a:pt x="218" y="132"/>
                    </a:lnTo>
                    <a:lnTo>
                      <a:pt x="201" y="101"/>
                    </a:lnTo>
                    <a:lnTo>
                      <a:pt x="181" y="69"/>
                    </a:lnTo>
                    <a:lnTo>
                      <a:pt x="155" y="43"/>
                    </a:lnTo>
                    <a:lnTo>
                      <a:pt x="141" y="32"/>
                    </a:lnTo>
                    <a:lnTo>
                      <a:pt x="124" y="23"/>
                    </a:lnTo>
                    <a:lnTo>
                      <a:pt x="106" y="15"/>
                    </a:lnTo>
                    <a:lnTo>
                      <a:pt x="89" y="6"/>
                    </a:lnTo>
                    <a:lnTo>
                      <a:pt x="69" y="3"/>
                    </a:lnTo>
                    <a:lnTo>
                      <a:pt x="46" y="0"/>
                    </a:lnTo>
                    <a:lnTo>
                      <a:pt x="2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6" y="9"/>
                    </a:lnTo>
                    <a:lnTo>
                      <a:pt x="23" y="26"/>
                    </a:lnTo>
                    <a:lnTo>
                      <a:pt x="32" y="40"/>
                    </a:lnTo>
                    <a:lnTo>
                      <a:pt x="43" y="55"/>
                    </a:lnTo>
                    <a:lnTo>
                      <a:pt x="49" y="75"/>
                    </a:lnTo>
                    <a:lnTo>
                      <a:pt x="55" y="95"/>
                    </a:lnTo>
                    <a:lnTo>
                      <a:pt x="55" y="95"/>
                    </a:lnTo>
                    <a:close/>
                  </a:path>
                </a:pathLst>
              </a:custGeom>
              <a:solidFill>
                <a:srgbClr val="4B13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88" name="Freeform 64"/>
              <p:cNvSpPr>
                <a:spLocks/>
              </p:cNvSpPr>
              <p:nvPr/>
            </p:nvSpPr>
            <p:spPr bwMode="auto">
              <a:xfrm>
                <a:off x="4412" y="2577"/>
                <a:ext cx="129" cy="298"/>
              </a:xfrm>
              <a:custGeom>
                <a:avLst/>
                <a:gdLst/>
                <a:ahLst/>
                <a:cxnLst>
                  <a:cxn ang="0">
                    <a:pos x="126" y="31"/>
                  </a:cxn>
                  <a:cxn ang="0">
                    <a:pos x="126" y="31"/>
                  </a:cxn>
                  <a:cxn ang="0">
                    <a:pos x="129" y="43"/>
                  </a:cxn>
                  <a:cxn ang="0">
                    <a:pos x="126" y="72"/>
                  </a:cxn>
                  <a:cxn ang="0">
                    <a:pos x="120" y="89"/>
                  </a:cxn>
                  <a:cxn ang="0">
                    <a:pos x="112" y="109"/>
                  </a:cxn>
                  <a:cxn ang="0">
                    <a:pos x="100" y="129"/>
                  </a:cxn>
                  <a:cxn ang="0">
                    <a:pos x="83" y="149"/>
                  </a:cxn>
                  <a:cxn ang="0">
                    <a:pos x="83" y="149"/>
                  </a:cxn>
                  <a:cxn ang="0">
                    <a:pos x="46" y="183"/>
                  </a:cxn>
                  <a:cxn ang="0">
                    <a:pos x="31" y="203"/>
                  </a:cxn>
                  <a:cxn ang="0">
                    <a:pos x="20" y="221"/>
                  </a:cxn>
                  <a:cxn ang="0">
                    <a:pos x="11" y="241"/>
                  </a:cxn>
                  <a:cxn ang="0">
                    <a:pos x="8" y="261"/>
                  </a:cxn>
                  <a:cxn ang="0">
                    <a:pos x="11" y="278"/>
                  </a:cxn>
                  <a:cxn ang="0">
                    <a:pos x="20" y="298"/>
                  </a:cxn>
                  <a:cxn ang="0">
                    <a:pos x="20" y="298"/>
                  </a:cxn>
                  <a:cxn ang="0">
                    <a:pos x="14" y="295"/>
                  </a:cxn>
                  <a:cxn ang="0">
                    <a:pos x="11" y="289"/>
                  </a:cxn>
                  <a:cxn ang="0">
                    <a:pos x="6" y="281"/>
                  </a:cxn>
                  <a:cxn ang="0">
                    <a:pos x="0" y="269"/>
                  </a:cxn>
                  <a:cxn ang="0">
                    <a:pos x="0" y="252"/>
                  </a:cxn>
                  <a:cxn ang="0">
                    <a:pos x="0" y="229"/>
                  </a:cxn>
                  <a:cxn ang="0">
                    <a:pos x="6" y="201"/>
                  </a:cxn>
                  <a:cxn ang="0">
                    <a:pos x="6" y="201"/>
                  </a:cxn>
                  <a:cxn ang="0">
                    <a:pos x="17" y="166"/>
                  </a:cxn>
                  <a:cxn ang="0">
                    <a:pos x="29" y="135"/>
                  </a:cxn>
                  <a:cxn ang="0">
                    <a:pos x="57" y="72"/>
                  </a:cxn>
                  <a:cxn ang="0">
                    <a:pos x="83" y="23"/>
                  </a:cxn>
                  <a:cxn ang="0">
                    <a:pos x="92" y="8"/>
                  </a:cxn>
                  <a:cxn ang="0">
                    <a:pos x="100" y="0"/>
                  </a:cxn>
                  <a:cxn ang="0">
                    <a:pos x="100" y="0"/>
                  </a:cxn>
                  <a:cxn ang="0">
                    <a:pos x="103" y="0"/>
                  </a:cxn>
                  <a:cxn ang="0">
                    <a:pos x="109" y="3"/>
                  </a:cxn>
                  <a:cxn ang="0">
                    <a:pos x="117" y="14"/>
                  </a:cxn>
                  <a:cxn ang="0">
                    <a:pos x="126" y="31"/>
                  </a:cxn>
                  <a:cxn ang="0">
                    <a:pos x="126" y="31"/>
                  </a:cxn>
                </a:cxnLst>
                <a:rect l="0" t="0" r="r" b="b"/>
                <a:pathLst>
                  <a:path w="129" h="298">
                    <a:moveTo>
                      <a:pt x="126" y="31"/>
                    </a:moveTo>
                    <a:lnTo>
                      <a:pt x="126" y="31"/>
                    </a:lnTo>
                    <a:lnTo>
                      <a:pt x="129" y="43"/>
                    </a:lnTo>
                    <a:lnTo>
                      <a:pt x="126" y="72"/>
                    </a:lnTo>
                    <a:lnTo>
                      <a:pt x="120" y="89"/>
                    </a:lnTo>
                    <a:lnTo>
                      <a:pt x="112" y="109"/>
                    </a:lnTo>
                    <a:lnTo>
                      <a:pt x="100" y="129"/>
                    </a:lnTo>
                    <a:lnTo>
                      <a:pt x="83" y="149"/>
                    </a:lnTo>
                    <a:lnTo>
                      <a:pt x="83" y="149"/>
                    </a:lnTo>
                    <a:lnTo>
                      <a:pt x="46" y="183"/>
                    </a:lnTo>
                    <a:lnTo>
                      <a:pt x="31" y="203"/>
                    </a:lnTo>
                    <a:lnTo>
                      <a:pt x="20" y="221"/>
                    </a:lnTo>
                    <a:lnTo>
                      <a:pt x="11" y="241"/>
                    </a:lnTo>
                    <a:lnTo>
                      <a:pt x="8" y="261"/>
                    </a:lnTo>
                    <a:lnTo>
                      <a:pt x="11" y="278"/>
                    </a:lnTo>
                    <a:lnTo>
                      <a:pt x="20" y="298"/>
                    </a:lnTo>
                    <a:lnTo>
                      <a:pt x="20" y="298"/>
                    </a:lnTo>
                    <a:lnTo>
                      <a:pt x="14" y="295"/>
                    </a:lnTo>
                    <a:lnTo>
                      <a:pt x="11" y="289"/>
                    </a:lnTo>
                    <a:lnTo>
                      <a:pt x="6" y="281"/>
                    </a:lnTo>
                    <a:lnTo>
                      <a:pt x="0" y="269"/>
                    </a:lnTo>
                    <a:lnTo>
                      <a:pt x="0" y="252"/>
                    </a:lnTo>
                    <a:lnTo>
                      <a:pt x="0" y="229"/>
                    </a:lnTo>
                    <a:lnTo>
                      <a:pt x="6" y="201"/>
                    </a:lnTo>
                    <a:lnTo>
                      <a:pt x="6" y="201"/>
                    </a:lnTo>
                    <a:lnTo>
                      <a:pt x="17" y="166"/>
                    </a:lnTo>
                    <a:lnTo>
                      <a:pt x="29" y="135"/>
                    </a:lnTo>
                    <a:lnTo>
                      <a:pt x="57" y="72"/>
                    </a:lnTo>
                    <a:lnTo>
                      <a:pt x="83" y="23"/>
                    </a:lnTo>
                    <a:lnTo>
                      <a:pt x="92" y="8"/>
                    </a:lnTo>
                    <a:lnTo>
                      <a:pt x="100" y="0"/>
                    </a:lnTo>
                    <a:lnTo>
                      <a:pt x="100" y="0"/>
                    </a:lnTo>
                    <a:lnTo>
                      <a:pt x="103" y="0"/>
                    </a:lnTo>
                    <a:lnTo>
                      <a:pt x="109" y="3"/>
                    </a:lnTo>
                    <a:lnTo>
                      <a:pt x="117" y="14"/>
                    </a:lnTo>
                    <a:lnTo>
                      <a:pt x="126" y="31"/>
                    </a:lnTo>
                    <a:lnTo>
                      <a:pt x="126" y="31"/>
                    </a:lnTo>
                    <a:close/>
                  </a:path>
                </a:pathLst>
              </a:custGeom>
              <a:solidFill>
                <a:srgbClr val="4B13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89" name="Freeform 65"/>
              <p:cNvSpPr>
                <a:spLocks/>
              </p:cNvSpPr>
              <p:nvPr/>
            </p:nvSpPr>
            <p:spPr bwMode="auto">
              <a:xfrm>
                <a:off x="4254" y="2548"/>
                <a:ext cx="275" cy="419"/>
              </a:xfrm>
              <a:custGeom>
                <a:avLst/>
                <a:gdLst/>
                <a:ahLst/>
                <a:cxnLst>
                  <a:cxn ang="0">
                    <a:pos x="261" y="9"/>
                  </a:cxn>
                  <a:cxn ang="0">
                    <a:pos x="244" y="3"/>
                  </a:cxn>
                  <a:cxn ang="0">
                    <a:pos x="215" y="3"/>
                  </a:cxn>
                  <a:cxn ang="0">
                    <a:pos x="175" y="23"/>
                  </a:cxn>
                  <a:cxn ang="0">
                    <a:pos x="149" y="40"/>
                  </a:cxn>
                  <a:cxn ang="0">
                    <a:pos x="115" y="75"/>
                  </a:cxn>
                  <a:cxn ang="0">
                    <a:pos x="95" y="106"/>
                  </a:cxn>
                  <a:cxn ang="0">
                    <a:pos x="83" y="138"/>
                  </a:cxn>
                  <a:cxn ang="0">
                    <a:pos x="75" y="195"/>
                  </a:cxn>
                  <a:cxn ang="0">
                    <a:pos x="75" y="241"/>
                  </a:cxn>
                  <a:cxn ang="0">
                    <a:pos x="69" y="258"/>
                  </a:cxn>
                  <a:cxn ang="0">
                    <a:pos x="52" y="281"/>
                  </a:cxn>
                  <a:cxn ang="0">
                    <a:pos x="29" y="287"/>
                  </a:cxn>
                  <a:cxn ang="0">
                    <a:pos x="0" y="287"/>
                  </a:cxn>
                  <a:cxn ang="0">
                    <a:pos x="3" y="290"/>
                  </a:cxn>
                  <a:cxn ang="0">
                    <a:pos x="29" y="304"/>
                  </a:cxn>
                  <a:cxn ang="0">
                    <a:pos x="55" y="304"/>
                  </a:cxn>
                  <a:cxn ang="0">
                    <a:pos x="72" y="298"/>
                  </a:cxn>
                  <a:cxn ang="0">
                    <a:pos x="55" y="313"/>
                  </a:cxn>
                  <a:cxn ang="0">
                    <a:pos x="35" y="318"/>
                  </a:cxn>
                  <a:cxn ang="0">
                    <a:pos x="9" y="318"/>
                  </a:cxn>
                  <a:cxn ang="0">
                    <a:pos x="20" y="324"/>
                  </a:cxn>
                  <a:cxn ang="0">
                    <a:pos x="46" y="333"/>
                  </a:cxn>
                  <a:cxn ang="0">
                    <a:pos x="80" y="333"/>
                  </a:cxn>
                  <a:cxn ang="0">
                    <a:pos x="109" y="316"/>
                  </a:cxn>
                  <a:cxn ang="0">
                    <a:pos x="121" y="307"/>
                  </a:cxn>
                  <a:cxn ang="0">
                    <a:pos x="106" y="330"/>
                  </a:cxn>
                  <a:cxn ang="0">
                    <a:pos x="83" y="347"/>
                  </a:cxn>
                  <a:cxn ang="0">
                    <a:pos x="49" y="356"/>
                  </a:cxn>
                  <a:cxn ang="0">
                    <a:pos x="55" y="359"/>
                  </a:cxn>
                  <a:cxn ang="0">
                    <a:pos x="83" y="359"/>
                  </a:cxn>
                  <a:cxn ang="0">
                    <a:pos x="112" y="347"/>
                  </a:cxn>
                  <a:cxn ang="0">
                    <a:pos x="126" y="336"/>
                  </a:cxn>
                  <a:cxn ang="0">
                    <a:pos x="132" y="370"/>
                  </a:cxn>
                  <a:cxn ang="0">
                    <a:pos x="146" y="396"/>
                  </a:cxn>
                  <a:cxn ang="0">
                    <a:pos x="175" y="419"/>
                  </a:cxn>
                  <a:cxn ang="0">
                    <a:pos x="169" y="416"/>
                  </a:cxn>
                  <a:cxn ang="0">
                    <a:pos x="155" y="390"/>
                  </a:cxn>
                  <a:cxn ang="0">
                    <a:pos x="146" y="356"/>
                  </a:cxn>
                  <a:cxn ang="0">
                    <a:pos x="144" y="333"/>
                  </a:cxn>
                  <a:cxn ang="0">
                    <a:pos x="149" y="350"/>
                  </a:cxn>
                  <a:cxn ang="0">
                    <a:pos x="169" y="367"/>
                  </a:cxn>
                  <a:cxn ang="0">
                    <a:pos x="181" y="373"/>
                  </a:cxn>
                  <a:cxn ang="0">
                    <a:pos x="166" y="344"/>
                  </a:cxn>
                  <a:cxn ang="0">
                    <a:pos x="161" y="313"/>
                  </a:cxn>
                  <a:cxn ang="0">
                    <a:pos x="161" y="275"/>
                  </a:cxn>
                  <a:cxn ang="0">
                    <a:pos x="166" y="255"/>
                  </a:cxn>
                  <a:cxn ang="0">
                    <a:pos x="195" y="189"/>
                  </a:cxn>
                  <a:cxn ang="0">
                    <a:pos x="241" y="121"/>
                  </a:cxn>
                  <a:cxn ang="0">
                    <a:pos x="258" y="95"/>
                  </a:cxn>
                  <a:cxn ang="0">
                    <a:pos x="273" y="63"/>
                  </a:cxn>
                  <a:cxn ang="0">
                    <a:pos x="275" y="32"/>
                  </a:cxn>
                  <a:cxn ang="0">
                    <a:pos x="261" y="9"/>
                  </a:cxn>
                </a:cxnLst>
                <a:rect l="0" t="0" r="r" b="b"/>
                <a:pathLst>
                  <a:path w="275" h="419">
                    <a:moveTo>
                      <a:pt x="261" y="9"/>
                    </a:moveTo>
                    <a:lnTo>
                      <a:pt x="261" y="9"/>
                    </a:lnTo>
                    <a:lnTo>
                      <a:pt x="253" y="6"/>
                    </a:lnTo>
                    <a:lnTo>
                      <a:pt x="244" y="3"/>
                    </a:lnTo>
                    <a:lnTo>
                      <a:pt x="232" y="0"/>
                    </a:lnTo>
                    <a:lnTo>
                      <a:pt x="215" y="3"/>
                    </a:lnTo>
                    <a:lnTo>
                      <a:pt x="198" y="9"/>
                    </a:lnTo>
                    <a:lnTo>
                      <a:pt x="175" y="23"/>
                    </a:lnTo>
                    <a:lnTo>
                      <a:pt x="149" y="40"/>
                    </a:lnTo>
                    <a:lnTo>
                      <a:pt x="149" y="40"/>
                    </a:lnTo>
                    <a:lnTo>
                      <a:pt x="132" y="58"/>
                    </a:lnTo>
                    <a:lnTo>
                      <a:pt x="115" y="75"/>
                    </a:lnTo>
                    <a:lnTo>
                      <a:pt x="103" y="92"/>
                    </a:lnTo>
                    <a:lnTo>
                      <a:pt x="95" y="106"/>
                    </a:lnTo>
                    <a:lnTo>
                      <a:pt x="89" y="124"/>
                    </a:lnTo>
                    <a:lnTo>
                      <a:pt x="83" y="138"/>
                    </a:lnTo>
                    <a:lnTo>
                      <a:pt x="78" y="169"/>
                    </a:lnTo>
                    <a:lnTo>
                      <a:pt x="75" y="195"/>
                    </a:lnTo>
                    <a:lnTo>
                      <a:pt x="75" y="221"/>
                    </a:lnTo>
                    <a:lnTo>
                      <a:pt x="75" y="241"/>
                    </a:lnTo>
                    <a:lnTo>
                      <a:pt x="69" y="258"/>
                    </a:lnTo>
                    <a:lnTo>
                      <a:pt x="69" y="258"/>
                    </a:lnTo>
                    <a:lnTo>
                      <a:pt x="60" y="273"/>
                    </a:lnTo>
                    <a:lnTo>
                      <a:pt x="52" y="281"/>
                    </a:lnTo>
                    <a:lnTo>
                      <a:pt x="40" y="284"/>
                    </a:lnTo>
                    <a:lnTo>
                      <a:pt x="29" y="287"/>
                    </a:lnTo>
                    <a:lnTo>
                      <a:pt x="9" y="287"/>
                    </a:lnTo>
                    <a:lnTo>
                      <a:pt x="0" y="287"/>
                    </a:lnTo>
                    <a:lnTo>
                      <a:pt x="0" y="287"/>
                    </a:lnTo>
                    <a:lnTo>
                      <a:pt x="3" y="290"/>
                    </a:lnTo>
                    <a:lnTo>
                      <a:pt x="17" y="301"/>
                    </a:lnTo>
                    <a:lnTo>
                      <a:pt x="29" y="304"/>
                    </a:lnTo>
                    <a:lnTo>
                      <a:pt x="40" y="304"/>
                    </a:lnTo>
                    <a:lnTo>
                      <a:pt x="55" y="304"/>
                    </a:lnTo>
                    <a:lnTo>
                      <a:pt x="72" y="298"/>
                    </a:lnTo>
                    <a:lnTo>
                      <a:pt x="72" y="298"/>
                    </a:lnTo>
                    <a:lnTo>
                      <a:pt x="69" y="304"/>
                    </a:lnTo>
                    <a:lnTo>
                      <a:pt x="55" y="313"/>
                    </a:lnTo>
                    <a:lnTo>
                      <a:pt x="46" y="316"/>
                    </a:lnTo>
                    <a:lnTo>
                      <a:pt x="35" y="318"/>
                    </a:lnTo>
                    <a:lnTo>
                      <a:pt x="23" y="321"/>
                    </a:lnTo>
                    <a:lnTo>
                      <a:pt x="9" y="318"/>
                    </a:lnTo>
                    <a:lnTo>
                      <a:pt x="9" y="318"/>
                    </a:lnTo>
                    <a:lnTo>
                      <a:pt x="20" y="324"/>
                    </a:lnTo>
                    <a:lnTo>
                      <a:pt x="32" y="330"/>
                    </a:lnTo>
                    <a:lnTo>
                      <a:pt x="46" y="333"/>
                    </a:lnTo>
                    <a:lnTo>
                      <a:pt x="63" y="336"/>
                    </a:lnTo>
                    <a:lnTo>
                      <a:pt x="80" y="333"/>
                    </a:lnTo>
                    <a:lnTo>
                      <a:pt x="100" y="324"/>
                    </a:lnTo>
                    <a:lnTo>
                      <a:pt x="109" y="316"/>
                    </a:lnTo>
                    <a:lnTo>
                      <a:pt x="121" y="307"/>
                    </a:lnTo>
                    <a:lnTo>
                      <a:pt x="121" y="307"/>
                    </a:lnTo>
                    <a:lnTo>
                      <a:pt x="118" y="313"/>
                    </a:lnTo>
                    <a:lnTo>
                      <a:pt x="106" y="330"/>
                    </a:lnTo>
                    <a:lnTo>
                      <a:pt x="98" y="339"/>
                    </a:lnTo>
                    <a:lnTo>
                      <a:pt x="83" y="347"/>
                    </a:lnTo>
                    <a:lnTo>
                      <a:pt x="69" y="353"/>
                    </a:lnTo>
                    <a:lnTo>
                      <a:pt x="49" y="356"/>
                    </a:lnTo>
                    <a:lnTo>
                      <a:pt x="49" y="356"/>
                    </a:lnTo>
                    <a:lnTo>
                      <a:pt x="55" y="359"/>
                    </a:lnTo>
                    <a:lnTo>
                      <a:pt x="72" y="359"/>
                    </a:lnTo>
                    <a:lnTo>
                      <a:pt x="83" y="359"/>
                    </a:lnTo>
                    <a:lnTo>
                      <a:pt x="98" y="356"/>
                    </a:lnTo>
                    <a:lnTo>
                      <a:pt x="112" y="347"/>
                    </a:lnTo>
                    <a:lnTo>
                      <a:pt x="126" y="336"/>
                    </a:lnTo>
                    <a:lnTo>
                      <a:pt x="126" y="336"/>
                    </a:lnTo>
                    <a:lnTo>
                      <a:pt x="126" y="347"/>
                    </a:lnTo>
                    <a:lnTo>
                      <a:pt x="132" y="370"/>
                    </a:lnTo>
                    <a:lnTo>
                      <a:pt x="138" y="382"/>
                    </a:lnTo>
                    <a:lnTo>
                      <a:pt x="146" y="396"/>
                    </a:lnTo>
                    <a:lnTo>
                      <a:pt x="158" y="410"/>
                    </a:lnTo>
                    <a:lnTo>
                      <a:pt x="175" y="419"/>
                    </a:lnTo>
                    <a:lnTo>
                      <a:pt x="175" y="419"/>
                    </a:lnTo>
                    <a:lnTo>
                      <a:pt x="169" y="416"/>
                    </a:lnTo>
                    <a:lnTo>
                      <a:pt x="161" y="402"/>
                    </a:lnTo>
                    <a:lnTo>
                      <a:pt x="155" y="390"/>
                    </a:lnTo>
                    <a:lnTo>
                      <a:pt x="149" y="376"/>
                    </a:lnTo>
                    <a:lnTo>
                      <a:pt x="146" y="356"/>
                    </a:lnTo>
                    <a:lnTo>
                      <a:pt x="144" y="333"/>
                    </a:lnTo>
                    <a:lnTo>
                      <a:pt x="144" y="333"/>
                    </a:lnTo>
                    <a:lnTo>
                      <a:pt x="146" y="339"/>
                    </a:lnTo>
                    <a:lnTo>
                      <a:pt x="149" y="350"/>
                    </a:lnTo>
                    <a:lnTo>
                      <a:pt x="161" y="362"/>
                    </a:lnTo>
                    <a:lnTo>
                      <a:pt x="169" y="367"/>
                    </a:lnTo>
                    <a:lnTo>
                      <a:pt x="181" y="373"/>
                    </a:lnTo>
                    <a:lnTo>
                      <a:pt x="181" y="373"/>
                    </a:lnTo>
                    <a:lnTo>
                      <a:pt x="175" y="364"/>
                    </a:lnTo>
                    <a:lnTo>
                      <a:pt x="166" y="344"/>
                    </a:lnTo>
                    <a:lnTo>
                      <a:pt x="164" y="330"/>
                    </a:lnTo>
                    <a:lnTo>
                      <a:pt x="161" y="313"/>
                    </a:lnTo>
                    <a:lnTo>
                      <a:pt x="161" y="296"/>
                    </a:lnTo>
                    <a:lnTo>
                      <a:pt x="161" y="275"/>
                    </a:lnTo>
                    <a:lnTo>
                      <a:pt x="161" y="275"/>
                    </a:lnTo>
                    <a:lnTo>
                      <a:pt x="166" y="255"/>
                    </a:lnTo>
                    <a:lnTo>
                      <a:pt x="175" y="232"/>
                    </a:lnTo>
                    <a:lnTo>
                      <a:pt x="195" y="189"/>
                    </a:lnTo>
                    <a:lnTo>
                      <a:pt x="221" y="149"/>
                    </a:lnTo>
                    <a:lnTo>
                      <a:pt x="241" y="121"/>
                    </a:lnTo>
                    <a:lnTo>
                      <a:pt x="241" y="121"/>
                    </a:lnTo>
                    <a:lnTo>
                      <a:pt x="258" y="95"/>
                    </a:lnTo>
                    <a:lnTo>
                      <a:pt x="267" y="80"/>
                    </a:lnTo>
                    <a:lnTo>
                      <a:pt x="273" y="63"/>
                    </a:lnTo>
                    <a:lnTo>
                      <a:pt x="275" y="49"/>
                    </a:lnTo>
                    <a:lnTo>
                      <a:pt x="275" y="32"/>
                    </a:lnTo>
                    <a:lnTo>
                      <a:pt x="270" y="20"/>
                    </a:lnTo>
                    <a:lnTo>
                      <a:pt x="261" y="9"/>
                    </a:lnTo>
                    <a:lnTo>
                      <a:pt x="261" y="9"/>
                    </a:lnTo>
                    <a:close/>
                  </a:path>
                </a:pathLst>
              </a:custGeom>
              <a:solidFill>
                <a:srgbClr val="4B13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90" name="Freeform 66"/>
              <p:cNvSpPr>
                <a:spLocks/>
              </p:cNvSpPr>
              <p:nvPr/>
            </p:nvSpPr>
            <p:spPr bwMode="auto">
              <a:xfrm>
                <a:off x="4357" y="2606"/>
                <a:ext cx="150" cy="152"/>
              </a:xfrm>
              <a:custGeom>
                <a:avLst/>
                <a:gdLst/>
                <a:ahLst/>
                <a:cxnLst>
                  <a:cxn ang="0">
                    <a:pos x="147" y="2"/>
                  </a:cxn>
                  <a:cxn ang="0">
                    <a:pos x="147" y="2"/>
                  </a:cxn>
                  <a:cxn ang="0">
                    <a:pos x="141" y="31"/>
                  </a:cxn>
                  <a:cxn ang="0">
                    <a:pos x="135" y="45"/>
                  </a:cxn>
                  <a:cxn ang="0">
                    <a:pos x="129" y="60"/>
                  </a:cxn>
                  <a:cxn ang="0">
                    <a:pos x="129" y="60"/>
                  </a:cxn>
                  <a:cxn ang="0">
                    <a:pos x="124" y="71"/>
                  </a:cxn>
                  <a:cxn ang="0">
                    <a:pos x="115" y="80"/>
                  </a:cxn>
                  <a:cxn ang="0">
                    <a:pos x="95" y="100"/>
                  </a:cxn>
                  <a:cxn ang="0">
                    <a:pos x="95" y="100"/>
                  </a:cxn>
                  <a:cxn ang="0">
                    <a:pos x="75" y="114"/>
                  </a:cxn>
                  <a:cxn ang="0">
                    <a:pos x="52" y="129"/>
                  </a:cxn>
                  <a:cxn ang="0">
                    <a:pos x="26" y="140"/>
                  </a:cxn>
                  <a:cxn ang="0">
                    <a:pos x="0" y="149"/>
                  </a:cxn>
                  <a:cxn ang="0">
                    <a:pos x="0" y="149"/>
                  </a:cxn>
                  <a:cxn ang="0">
                    <a:pos x="0" y="149"/>
                  </a:cxn>
                  <a:cxn ang="0">
                    <a:pos x="3" y="152"/>
                  </a:cxn>
                  <a:cxn ang="0">
                    <a:pos x="3" y="152"/>
                  </a:cxn>
                  <a:cxn ang="0">
                    <a:pos x="29" y="143"/>
                  </a:cxn>
                  <a:cxn ang="0">
                    <a:pos x="55" y="134"/>
                  </a:cxn>
                  <a:cxn ang="0">
                    <a:pos x="81" y="123"/>
                  </a:cxn>
                  <a:cxn ang="0">
                    <a:pos x="101" y="106"/>
                  </a:cxn>
                  <a:cxn ang="0">
                    <a:pos x="101" y="106"/>
                  </a:cxn>
                  <a:cxn ang="0">
                    <a:pos x="121" y="86"/>
                  </a:cxn>
                  <a:cxn ang="0">
                    <a:pos x="135" y="63"/>
                  </a:cxn>
                  <a:cxn ang="0">
                    <a:pos x="135" y="63"/>
                  </a:cxn>
                  <a:cxn ang="0">
                    <a:pos x="141" y="48"/>
                  </a:cxn>
                  <a:cxn ang="0">
                    <a:pos x="147" y="34"/>
                  </a:cxn>
                  <a:cxn ang="0">
                    <a:pos x="150" y="2"/>
                  </a:cxn>
                  <a:cxn ang="0">
                    <a:pos x="150" y="2"/>
                  </a:cxn>
                  <a:cxn ang="0">
                    <a:pos x="150" y="0"/>
                  </a:cxn>
                  <a:cxn ang="0">
                    <a:pos x="147" y="2"/>
                  </a:cxn>
                  <a:cxn ang="0">
                    <a:pos x="147" y="2"/>
                  </a:cxn>
                </a:cxnLst>
                <a:rect l="0" t="0" r="r" b="b"/>
                <a:pathLst>
                  <a:path w="150" h="152">
                    <a:moveTo>
                      <a:pt x="147" y="2"/>
                    </a:moveTo>
                    <a:lnTo>
                      <a:pt x="147" y="2"/>
                    </a:lnTo>
                    <a:lnTo>
                      <a:pt x="141" y="31"/>
                    </a:lnTo>
                    <a:lnTo>
                      <a:pt x="135" y="45"/>
                    </a:lnTo>
                    <a:lnTo>
                      <a:pt x="129" y="60"/>
                    </a:lnTo>
                    <a:lnTo>
                      <a:pt x="129" y="60"/>
                    </a:lnTo>
                    <a:lnTo>
                      <a:pt x="124" y="71"/>
                    </a:lnTo>
                    <a:lnTo>
                      <a:pt x="115" y="80"/>
                    </a:lnTo>
                    <a:lnTo>
                      <a:pt x="95" y="100"/>
                    </a:lnTo>
                    <a:lnTo>
                      <a:pt x="95" y="100"/>
                    </a:lnTo>
                    <a:lnTo>
                      <a:pt x="75" y="114"/>
                    </a:lnTo>
                    <a:lnTo>
                      <a:pt x="52" y="129"/>
                    </a:lnTo>
                    <a:lnTo>
                      <a:pt x="26" y="140"/>
                    </a:lnTo>
                    <a:lnTo>
                      <a:pt x="0" y="149"/>
                    </a:lnTo>
                    <a:lnTo>
                      <a:pt x="0" y="149"/>
                    </a:lnTo>
                    <a:lnTo>
                      <a:pt x="0" y="149"/>
                    </a:lnTo>
                    <a:lnTo>
                      <a:pt x="3" y="152"/>
                    </a:lnTo>
                    <a:lnTo>
                      <a:pt x="3" y="152"/>
                    </a:lnTo>
                    <a:lnTo>
                      <a:pt x="29" y="143"/>
                    </a:lnTo>
                    <a:lnTo>
                      <a:pt x="55" y="134"/>
                    </a:lnTo>
                    <a:lnTo>
                      <a:pt x="81" y="123"/>
                    </a:lnTo>
                    <a:lnTo>
                      <a:pt x="101" y="106"/>
                    </a:lnTo>
                    <a:lnTo>
                      <a:pt x="101" y="106"/>
                    </a:lnTo>
                    <a:lnTo>
                      <a:pt x="121" y="86"/>
                    </a:lnTo>
                    <a:lnTo>
                      <a:pt x="135" y="63"/>
                    </a:lnTo>
                    <a:lnTo>
                      <a:pt x="135" y="63"/>
                    </a:lnTo>
                    <a:lnTo>
                      <a:pt x="141" y="48"/>
                    </a:lnTo>
                    <a:lnTo>
                      <a:pt x="147" y="34"/>
                    </a:lnTo>
                    <a:lnTo>
                      <a:pt x="150" y="2"/>
                    </a:lnTo>
                    <a:lnTo>
                      <a:pt x="150" y="2"/>
                    </a:lnTo>
                    <a:lnTo>
                      <a:pt x="150" y="0"/>
                    </a:lnTo>
                    <a:lnTo>
                      <a:pt x="147" y="2"/>
                    </a:lnTo>
                    <a:lnTo>
                      <a:pt x="147" y="2"/>
                    </a:lnTo>
                    <a:close/>
                  </a:path>
                </a:pathLst>
              </a:custGeom>
              <a:solidFill>
                <a:srgbClr val="80321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91" name="Freeform 67"/>
              <p:cNvSpPr>
                <a:spLocks/>
              </p:cNvSpPr>
              <p:nvPr/>
            </p:nvSpPr>
            <p:spPr bwMode="auto">
              <a:xfrm>
                <a:off x="4529" y="2591"/>
                <a:ext cx="175" cy="23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3" y="17"/>
                  </a:cxn>
                  <a:cxn ang="0">
                    <a:pos x="6" y="32"/>
                  </a:cxn>
                  <a:cxn ang="0">
                    <a:pos x="15" y="46"/>
                  </a:cxn>
                  <a:cxn ang="0">
                    <a:pos x="23" y="55"/>
                  </a:cxn>
                  <a:cxn ang="0">
                    <a:pos x="38" y="66"/>
                  </a:cxn>
                  <a:cxn ang="0">
                    <a:pos x="49" y="75"/>
                  </a:cxn>
                  <a:cxn ang="0">
                    <a:pos x="78" y="89"/>
                  </a:cxn>
                  <a:cxn ang="0">
                    <a:pos x="78" y="89"/>
                  </a:cxn>
                  <a:cxn ang="0">
                    <a:pos x="118" y="112"/>
                  </a:cxn>
                  <a:cxn ang="0">
                    <a:pos x="135" y="126"/>
                  </a:cxn>
                  <a:cxn ang="0">
                    <a:pos x="152" y="144"/>
                  </a:cxn>
                  <a:cxn ang="0">
                    <a:pos x="152" y="144"/>
                  </a:cxn>
                  <a:cxn ang="0">
                    <a:pos x="158" y="155"/>
                  </a:cxn>
                  <a:cxn ang="0">
                    <a:pos x="164" y="164"/>
                  </a:cxn>
                  <a:cxn ang="0">
                    <a:pos x="167" y="175"/>
                  </a:cxn>
                  <a:cxn ang="0">
                    <a:pos x="170" y="187"/>
                  </a:cxn>
                  <a:cxn ang="0">
                    <a:pos x="170" y="210"/>
                  </a:cxn>
                  <a:cxn ang="0">
                    <a:pos x="164" y="235"/>
                  </a:cxn>
                  <a:cxn ang="0">
                    <a:pos x="164" y="235"/>
                  </a:cxn>
                  <a:cxn ang="0">
                    <a:pos x="167" y="238"/>
                  </a:cxn>
                  <a:cxn ang="0">
                    <a:pos x="167" y="235"/>
                  </a:cxn>
                  <a:cxn ang="0">
                    <a:pos x="167" y="235"/>
                  </a:cxn>
                  <a:cxn ang="0">
                    <a:pos x="173" y="218"/>
                  </a:cxn>
                  <a:cxn ang="0">
                    <a:pos x="175" y="204"/>
                  </a:cxn>
                  <a:cxn ang="0">
                    <a:pos x="175" y="187"/>
                  </a:cxn>
                  <a:cxn ang="0">
                    <a:pos x="173" y="169"/>
                  </a:cxn>
                  <a:cxn ang="0">
                    <a:pos x="173" y="169"/>
                  </a:cxn>
                  <a:cxn ang="0">
                    <a:pos x="167" y="152"/>
                  </a:cxn>
                  <a:cxn ang="0">
                    <a:pos x="158" y="138"/>
                  </a:cxn>
                  <a:cxn ang="0">
                    <a:pos x="147" y="126"/>
                  </a:cxn>
                  <a:cxn ang="0">
                    <a:pos x="135" y="115"/>
                  </a:cxn>
                  <a:cxn ang="0">
                    <a:pos x="135" y="115"/>
                  </a:cxn>
                  <a:cxn ang="0">
                    <a:pos x="121" y="101"/>
                  </a:cxn>
                  <a:cxn ang="0">
                    <a:pos x="104" y="92"/>
                  </a:cxn>
                  <a:cxn ang="0">
                    <a:pos x="69" y="75"/>
                  </a:cxn>
                  <a:cxn ang="0">
                    <a:pos x="69" y="75"/>
                  </a:cxn>
                  <a:cxn ang="0">
                    <a:pos x="46" y="60"/>
                  </a:cxn>
                  <a:cxn ang="0">
                    <a:pos x="26" y="46"/>
                  </a:cxn>
                  <a:cxn ang="0">
                    <a:pos x="18" y="37"/>
                  </a:cxn>
                  <a:cxn ang="0">
                    <a:pos x="12" y="26"/>
                  </a:cxn>
                  <a:cxn ang="0">
                    <a:pos x="6" y="15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75" h="238">
                    <a:moveTo>
                      <a:pt x="0" y="0"/>
                    </a:moveTo>
                    <a:lnTo>
                      <a:pt x="0" y="0"/>
                    </a:lnTo>
                    <a:lnTo>
                      <a:pt x="3" y="17"/>
                    </a:lnTo>
                    <a:lnTo>
                      <a:pt x="6" y="32"/>
                    </a:lnTo>
                    <a:lnTo>
                      <a:pt x="15" y="46"/>
                    </a:lnTo>
                    <a:lnTo>
                      <a:pt x="23" y="55"/>
                    </a:lnTo>
                    <a:lnTo>
                      <a:pt x="38" y="66"/>
                    </a:lnTo>
                    <a:lnTo>
                      <a:pt x="49" y="75"/>
                    </a:lnTo>
                    <a:lnTo>
                      <a:pt x="78" y="89"/>
                    </a:lnTo>
                    <a:lnTo>
                      <a:pt x="78" y="89"/>
                    </a:lnTo>
                    <a:lnTo>
                      <a:pt x="118" y="112"/>
                    </a:lnTo>
                    <a:lnTo>
                      <a:pt x="135" y="126"/>
                    </a:lnTo>
                    <a:lnTo>
                      <a:pt x="152" y="144"/>
                    </a:lnTo>
                    <a:lnTo>
                      <a:pt x="152" y="144"/>
                    </a:lnTo>
                    <a:lnTo>
                      <a:pt x="158" y="155"/>
                    </a:lnTo>
                    <a:lnTo>
                      <a:pt x="164" y="164"/>
                    </a:lnTo>
                    <a:lnTo>
                      <a:pt x="167" y="175"/>
                    </a:lnTo>
                    <a:lnTo>
                      <a:pt x="170" y="187"/>
                    </a:lnTo>
                    <a:lnTo>
                      <a:pt x="170" y="210"/>
                    </a:lnTo>
                    <a:lnTo>
                      <a:pt x="164" y="235"/>
                    </a:lnTo>
                    <a:lnTo>
                      <a:pt x="164" y="235"/>
                    </a:lnTo>
                    <a:lnTo>
                      <a:pt x="167" y="238"/>
                    </a:lnTo>
                    <a:lnTo>
                      <a:pt x="167" y="235"/>
                    </a:lnTo>
                    <a:lnTo>
                      <a:pt x="167" y="235"/>
                    </a:lnTo>
                    <a:lnTo>
                      <a:pt x="173" y="218"/>
                    </a:lnTo>
                    <a:lnTo>
                      <a:pt x="175" y="204"/>
                    </a:lnTo>
                    <a:lnTo>
                      <a:pt x="175" y="187"/>
                    </a:lnTo>
                    <a:lnTo>
                      <a:pt x="173" y="169"/>
                    </a:lnTo>
                    <a:lnTo>
                      <a:pt x="173" y="169"/>
                    </a:lnTo>
                    <a:lnTo>
                      <a:pt x="167" y="152"/>
                    </a:lnTo>
                    <a:lnTo>
                      <a:pt x="158" y="138"/>
                    </a:lnTo>
                    <a:lnTo>
                      <a:pt x="147" y="126"/>
                    </a:lnTo>
                    <a:lnTo>
                      <a:pt x="135" y="115"/>
                    </a:lnTo>
                    <a:lnTo>
                      <a:pt x="135" y="115"/>
                    </a:lnTo>
                    <a:lnTo>
                      <a:pt x="121" y="101"/>
                    </a:lnTo>
                    <a:lnTo>
                      <a:pt x="104" y="92"/>
                    </a:lnTo>
                    <a:lnTo>
                      <a:pt x="69" y="75"/>
                    </a:lnTo>
                    <a:lnTo>
                      <a:pt x="69" y="75"/>
                    </a:lnTo>
                    <a:lnTo>
                      <a:pt x="46" y="60"/>
                    </a:lnTo>
                    <a:lnTo>
                      <a:pt x="26" y="46"/>
                    </a:lnTo>
                    <a:lnTo>
                      <a:pt x="18" y="37"/>
                    </a:lnTo>
                    <a:lnTo>
                      <a:pt x="12" y="26"/>
                    </a:lnTo>
                    <a:lnTo>
                      <a:pt x="6" y="15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0321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92" name="Freeform 68"/>
              <p:cNvSpPr>
                <a:spLocks/>
              </p:cNvSpPr>
              <p:nvPr/>
            </p:nvSpPr>
            <p:spPr bwMode="auto">
              <a:xfrm>
                <a:off x="4498" y="2574"/>
                <a:ext cx="227" cy="152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6"/>
                  </a:cxn>
                  <a:cxn ang="0">
                    <a:pos x="20" y="3"/>
                  </a:cxn>
                  <a:cxn ang="0">
                    <a:pos x="37" y="6"/>
                  </a:cxn>
                  <a:cxn ang="0">
                    <a:pos x="54" y="9"/>
                  </a:cxn>
                  <a:cxn ang="0">
                    <a:pos x="72" y="14"/>
                  </a:cxn>
                  <a:cxn ang="0">
                    <a:pos x="103" y="29"/>
                  </a:cxn>
                  <a:cxn ang="0">
                    <a:pos x="132" y="46"/>
                  </a:cxn>
                  <a:cxn ang="0">
                    <a:pos x="132" y="46"/>
                  </a:cxn>
                  <a:cxn ang="0">
                    <a:pos x="161" y="69"/>
                  </a:cxn>
                  <a:cxn ang="0">
                    <a:pos x="183" y="95"/>
                  </a:cxn>
                  <a:cxn ang="0">
                    <a:pos x="204" y="120"/>
                  </a:cxn>
                  <a:cxn ang="0">
                    <a:pos x="224" y="152"/>
                  </a:cxn>
                  <a:cxn ang="0">
                    <a:pos x="224" y="152"/>
                  </a:cxn>
                  <a:cxn ang="0">
                    <a:pos x="227" y="152"/>
                  </a:cxn>
                  <a:cxn ang="0">
                    <a:pos x="227" y="149"/>
                  </a:cxn>
                  <a:cxn ang="0">
                    <a:pos x="227" y="149"/>
                  </a:cxn>
                  <a:cxn ang="0">
                    <a:pos x="221" y="135"/>
                  </a:cxn>
                  <a:cxn ang="0">
                    <a:pos x="212" y="118"/>
                  </a:cxn>
                  <a:cxn ang="0">
                    <a:pos x="189" y="89"/>
                  </a:cxn>
                  <a:cxn ang="0">
                    <a:pos x="163" y="63"/>
                  </a:cxn>
                  <a:cxn ang="0">
                    <a:pos x="138" y="40"/>
                  </a:cxn>
                  <a:cxn ang="0">
                    <a:pos x="138" y="40"/>
                  </a:cxn>
                  <a:cxn ang="0">
                    <a:pos x="103" y="20"/>
                  </a:cxn>
                  <a:cxn ang="0">
                    <a:pos x="86" y="11"/>
                  </a:cxn>
                  <a:cxn ang="0">
                    <a:pos x="69" y="6"/>
                  </a:cxn>
                  <a:cxn ang="0">
                    <a:pos x="69" y="6"/>
                  </a:cxn>
                  <a:cxn ang="0">
                    <a:pos x="52" y="3"/>
                  </a:cxn>
                  <a:cxn ang="0">
                    <a:pos x="34" y="0"/>
                  </a:cxn>
                  <a:cxn ang="0">
                    <a:pos x="17" y="0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227" h="152">
                    <a:moveTo>
                      <a:pt x="0" y="6"/>
                    </a:moveTo>
                    <a:lnTo>
                      <a:pt x="0" y="6"/>
                    </a:lnTo>
                    <a:lnTo>
                      <a:pt x="20" y="3"/>
                    </a:lnTo>
                    <a:lnTo>
                      <a:pt x="37" y="6"/>
                    </a:lnTo>
                    <a:lnTo>
                      <a:pt x="54" y="9"/>
                    </a:lnTo>
                    <a:lnTo>
                      <a:pt x="72" y="14"/>
                    </a:lnTo>
                    <a:lnTo>
                      <a:pt x="103" y="29"/>
                    </a:lnTo>
                    <a:lnTo>
                      <a:pt x="132" y="46"/>
                    </a:lnTo>
                    <a:lnTo>
                      <a:pt x="132" y="46"/>
                    </a:lnTo>
                    <a:lnTo>
                      <a:pt x="161" y="69"/>
                    </a:lnTo>
                    <a:lnTo>
                      <a:pt x="183" y="95"/>
                    </a:lnTo>
                    <a:lnTo>
                      <a:pt x="204" y="120"/>
                    </a:lnTo>
                    <a:lnTo>
                      <a:pt x="224" y="152"/>
                    </a:lnTo>
                    <a:lnTo>
                      <a:pt x="224" y="152"/>
                    </a:lnTo>
                    <a:lnTo>
                      <a:pt x="227" y="152"/>
                    </a:lnTo>
                    <a:lnTo>
                      <a:pt x="227" y="149"/>
                    </a:lnTo>
                    <a:lnTo>
                      <a:pt x="227" y="149"/>
                    </a:lnTo>
                    <a:lnTo>
                      <a:pt x="221" y="135"/>
                    </a:lnTo>
                    <a:lnTo>
                      <a:pt x="212" y="118"/>
                    </a:lnTo>
                    <a:lnTo>
                      <a:pt x="189" y="89"/>
                    </a:lnTo>
                    <a:lnTo>
                      <a:pt x="163" y="63"/>
                    </a:lnTo>
                    <a:lnTo>
                      <a:pt x="138" y="40"/>
                    </a:lnTo>
                    <a:lnTo>
                      <a:pt x="138" y="40"/>
                    </a:lnTo>
                    <a:lnTo>
                      <a:pt x="103" y="20"/>
                    </a:lnTo>
                    <a:lnTo>
                      <a:pt x="86" y="11"/>
                    </a:lnTo>
                    <a:lnTo>
                      <a:pt x="69" y="6"/>
                    </a:lnTo>
                    <a:lnTo>
                      <a:pt x="69" y="6"/>
                    </a:lnTo>
                    <a:lnTo>
                      <a:pt x="52" y="3"/>
                    </a:lnTo>
                    <a:lnTo>
                      <a:pt x="34" y="0"/>
                    </a:lnTo>
                    <a:lnTo>
                      <a:pt x="17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80321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93" name="Freeform 69"/>
              <p:cNvSpPr>
                <a:spLocks/>
              </p:cNvSpPr>
              <p:nvPr/>
            </p:nvSpPr>
            <p:spPr bwMode="auto">
              <a:xfrm>
                <a:off x="4489" y="2720"/>
                <a:ext cx="89" cy="26"/>
              </a:xfrm>
              <a:custGeom>
                <a:avLst/>
                <a:gdLst/>
                <a:ahLst/>
                <a:cxnLst>
                  <a:cxn ang="0">
                    <a:pos x="0" y="15"/>
                  </a:cxn>
                  <a:cxn ang="0">
                    <a:pos x="0" y="15"/>
                  </a:cxn>
                  <a:cxn ang="0">
                    <a:pos x="18" y="12"/>
                  </a:cxn>
                  <a:cxn ang="0">
                    <a:pos x="32" y="12"/>
                  </a:cxn>
                  <a:cxn ang="0">
                    <a:pos x="49" y="12"/>
                  </a:cxn>
                  <a:cxn ang="0">
                    <a:pos x="49" y="12"/>
                  </a:cxn>
                  <a:cxn ang="0">
                    <a:pos x="66" y="15"/>
                  </a:cxn>
                  <a:cxn ang="0">
                    <a:pos x="78" y="20"/>
                  </a:cxn>
                  <a:cxn ang="0">
                    <a:pos x="89" y="26"/>
                  </a:cxn>
                  <a:cxn ang="0">
                    <a:pos x="89" y="26"/>
                  </a:cxn>
                  <a:cxn ang="0">
                    <a:pos x="86" y="23"/>
                  </a:cxn>
                  <a:cxn ang="0">
                    <a:pos x="83" y="17"/>
                  </a:cxn>
                  <a:cxn ang="0">
                    <a:pos x="72" y="9"/>
                  </a:cxn>
                  <a:cxn ang="0">
                    <a:pos x="55" y="3"/>
                  </a:cxn>
                  <a:cxn ang="0">
                    <a:pos x="55" y="3"/>
                  </a:cxn>
                  <a:cxn ang="0">
                    <a:pos x="35" y="0"/>
                  </a:cxn>
                  <a:cxn ang="0">
                    <a:pos x="18" y="3"/>
                  </a:cxn>
                  <a:cxn ang="0">
                    <a:pos x="6" y="12"/>
                  </a:cxn>
                  <a:cxn ang="0">
                    <a:pos x="0" y="15"/>
                  </a:cxn>
                  <a:cxn ang="0">
                    <a:pos x="0" y="15"/>
                  </a:cxn>
                </a:cxnLst>
                <a:rect l="0" t="0" r="r" b="b"/>
                <a:pathLst>
                  <a:path w="89" h="26">
                    <a:moveTo>
                      <a:pt x="0" y="15"/>
                    </a:moveTo>
                    <a:lnTo>
                      <a:pt x="0" y="15"/>
                    </a:lnTo>
                    <a:lnTo>
                      <a:pt x="18" y="12"/>
                    </a:lnTo>
                    <a:lnTo>
                      <a:pt x="32" y="12"/>
                    </a:lnTo>
                    <a:lnTo>
                      <a:pt x="49" y="12"/>
                    </a:lnTo>
                    <a:lnTo>
                      <a:pt x="49" y="12"/>
                    </a:lnTo>
                    <a:lnTo>
                      <a:pt x="66" y="15"/>
                    </a:lnTo>
                    <a:lnTo>
                      <a:pt x="78" y="20"/>
                    </a:lnTo>
                    <a:lnTo>
                      <a:pt x="89" y="26"/>
                    </a:lnTo>
                    <a:lnTo>
                      <a:pt x="89" y="26"/>
                    </a:lnTo>
                    <a:lnTo>
                      <a:pt x="86" y="23"/>
                    </a:lnTo>
                    <a:lnTo>
                      <a:pt x="83" y="17"/>
                    </a:lnTo>
                    <a:lnTo>
                      <a:pt x="72" y="9"/>
                    </a:lnTo>
                    <a:lnTo>
                      <a:pt x="55" y="3"/>
                    </a:lnTo>
                    <a:lnTo>
                      <a:pt x="55" y="3"/>
                    </a:lnTo>
                    <a:lnTo>
                      <a:pt x="35" y="0"/>
                    </a:lnTo>
                    <a:lnTo>
                      <a:pt x="18" y="3"/>
                    </a:lnTo>
                    <a:lnTo>
                      <a:pt x="6" y="12"/>
                    </a:lnTo>
                    <a:lnTo>
                      <a:pt x="0" y="15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4B13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94" name="Freeform 70"/>
              <p:cNvSpPr>
                <a:spLocks/>
              </p:cNvSpPr>
              <p:nvPr/>
            </p:nvSpPr>
            <p:spPr bwMode="auto">
              <a:xfrm>
                <a:off x="4636" y="2743"/>
                <a:ext cx="43" cy="15"/>
              </a:xfrm>
              <a:custGeom>
                <a:avLst/>
                <a:gdLst/>
                <a:ahLst/>
                <a:cxnLst>
                  <a:cxn ang="0">
                    <a:pos x="0" y="15"/>
                  </a:cxn>
                  <a:cxn ang="0">
                    <a:pos x="0" y="15"/>
                  </a:cxn>
                  <a:cxn ang="0">
                    <a:pos x="5" y="9"/>
                  </a:cxn>
                  <a:cxn ang="0">
                    <a:pos x="14" y="9"/>
                  </a:cxn>
                  <a:cxn ang="0">
                    <a:pos x="23" y="9"/>
                  </a:cxn>
                  <a:cxn ang="0">
                    <a:pos x="23" y="9"/>
                  </a:cxn>
                  <a:cxn ang="0">
                    <a:pos x="31" y="9"/>
                  </a:cxn>
                  <a:cxn ang="0">
                    <a:pos x="34" y="12"/>
                  </a:cxn>
                  <a:cxn ang="0">
                    <a:pos x="37" y="15"/>
                  </a:cxn>
                  <a:cxn ang="0">
                    <a:pos x="37" y="15"/>
                  </a:cxn>
                  <a:cxn ang="0">
                    <a:pos x="43" y="12"/>
                  </a:cxn>
                  <a:cxn ang="0">
                    <a:pos x="43" y="6"/>
                  </a:cxn>
                  <a:cxn ang="0">
                    <a:pos x="37" y="3"/>
                  </a:cxn>
                  <a:cxn ang="0">
                    <a:pos x="37" y="3"/>
                  </a:cxn>
                  <a:cxn ang="0">
                    <a:pos x="28" y="0"/>
                  </a:cxn>
                  <a:cxn ang="0">
                    <a:pos x="17" y="3"/>
                  </a:cxn>
                  <a:cxn ang="0">
                    <a:pos x="8" y="9"/>
                  </a:cxn>
                  <a:cxn ang="0">
                    <a:pos x="0" y="15"/>
                  </a:cxn>
                  <a:cxn ang="0">
                    <a:pos x="0" y="15"/>
                  </a:cxn>
                </a:cxnLst>
                <a:rect l="0" t="0" r="r" b="b"/>
                <a:pathLst>
                  <a:path w="43" h="15">
                    <a:moveTo>
                      <a:pt x="0" y="15"/>
                    </a:moveTo>
                    <a:lnTo>
                      <a:pt x="0" y="15"/>
                    </a:lnTo>
                    <a:lnTo>
                      <a:pt x="5" y="9"/>
                    </a:lnTo>
                    <a:lnTo>
                      <a:pt x="14" y="9"/>
                    </a:lnTo>
                    <a:lnTo>
                      <a:pt x="23" y="9"/>
                    </a:lnTo>
                    <a:lnTo>
                      <a:pt x="23" y="9"/>
                    </a:lnTo>
                    <a:lnTo>
                      <a:pt x="31" y="9"/>
                    </a:lnTo>
                    <a:lnTo>
                      <a:pt x="34" y="12"/>
                    </a:lnTo>
                    <a:lnTo>
                      <a:pt x="37" y="15"/>
                    </a:lnTo>
                    <a:lnTo>
                      <a:pt x="37" y="15"/>
                    </a:lnTo>
                    <a:lnTo>
                      <a:pt x="43" y="12"/>
                    </a:lnTo>
                    <a:lnTo>
                      <a:pt x="43" y="6"/>
                    </a:lnTo>
                    <a:lnTo>
                      <a:pt x="37" y="3"/>
                    </a:lnTo>
                    <a:lnTo>
                      <a:pt x="37" y="3"/>
                    </a:lnTo>
                    <a:lnTo>
                      <a:pt x="28" y="0"/>
                    </a:lnTo>
                    <a:lnTo>
                      <a:pt x="17" y="3"/>
                    </a:lnTo>
                    <a:lnTo>
                      <a:pt x="8" y="9"/>
                    </a:lnTo>
                    <a:lnTo>
                      <a:pt x="0" y="15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4B13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95" name="Freeform 71"/>
              <p:cNvSpPr>
                <a:spLocks/>
              </p:cNvSpPr>
              <p:nvPr/>
            </p:nvSpPr>
            <p:spPr bwMode="auto">
              <a:xfrm>
                <a:off x="4463" y="2809"/>
                <a:ext cx="58" cy="52"/>
              </a:xfrm>
              <a:custGeom>
                <a:avLst/>
                <a:gdLst/>
                <a:ahLst/>
                <a:cxnLst>
                  <a:cxn ang="0">
                    <a:pos x="58" y="26"/>
                  </a:cxn>
                  <a:cxn ang="0">
                    <a:pos x="58" y="26"/>
                  </a:cxn>
                  <a:cxn ang="0">
                    <a:pos x="55" y="37"/>
                  </a:cxn>
                  <a:cxn ang="0">
                    <a:pos x="49" y="43"/>
                  </a:cxn>
                  <a:cxn ang="0">
                    <a:pos x="41" y="49"/>
                  </a:cxn>
                  <a:cxn ang="0">
                    <a:pos x="29" y="52"/>
                  </a:cxn>
                  <a:cxn ang="0">
                    <a:pos x="29" y="52"/>
                  </a:cxn>
                  <a:cxn ang="0">
                    <a:pos x="18" y="49"/>
                  </a:cxn>
                  <a:cxn ang="0">
                    <a:pos x="9" y="43"/>
                  </a:cxn>
                  <a:cxn ang="0">
                    <a:pos x="0" y="37"/>
                  </a:cxn>
                  <a:cxn ang="0">
                    <a:pos x="0" y="26"/>
                  </a:cxn>
                  <a:cxn ang="0">
                    <a:pos x="0" y="26"/>
                  </a:cxn>
                  <a:cxn ang="0">
                    <a:pos x="0" y="14"/>
                  </a:cxn>
                  <a:cxn ang="0">
                    <a:pos x="9" y="6"/>
                  </a:cxn>
                  <a:cxn ang="0">
                    <a:pos x="18" y="0"/>
                  </a:cxn>
                  <a:cxn ang="0">
                    <a:pos x="29" y="0"/>
                  </a:cxn>
                  <a:cxn ang="0">
                    <a:pos x="29" y="0"/>
                  </a:cxn>
                  <a:cxn ang="0">
                    <a:pos x="41" y="0"/>
                  </a:cxn>
                  <a:cxn ang="0">
                    <a:pos x="49" y="6"/>
                  </a:cxn>
                  <a:cxn ang="0">
                    <a:pos x="55" y="14"/>
                  </a:cxn>
                  <a:cxn ang="0">
                    <a:pos x="58" y="26"/>
                  </a:cxn>
                  <a:cxn ang="0">
                    <a:pos x="58" y="26"/>
                  </a:cxn>
                </a:cxnLst>
                <a:rect l="0" t="0" r="r" b="b"/>
                <a:pathLst>
                  <a:path w="58" h="52">
                    <a:moveTo>
                      <a:pt x="58" y="26"/>
                    </a:moveTo>
                    <a:lnTo>
                      <a:pt x="58" y="26"/>
                    </a:lnTo>
                    <a:lnTo>
                      <a:pt x="55" y="37"/>
                    </a:lnTo>
                    <a:lnTo>
                      <a:pt x="49" y="43"/>
                    </a:lnTo>
                    <a:lnTo>
                      <a:pt x="41" y="49"/>
                    </a:lnTo>
                    <a:lnTo>
                      <a:pt x="29" y="52"/>
                    </a:lnTo>
                    <a:lnTo>
                      <a:pt x="29" y="52"/>
                    </a:lnTo>
                    <a:lnTo>
                      <a:pt x="18" y="49"/>
                    </a:lnTo>
                    <a:lnTo>
                      <a:pt x="9" y="43"/>
                    </a:lnTo>
                    <a:lnTo>
                      <a:pt x="0" y="37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0" y="14"/>
                    </a:lnTo>
                    <a:lnTo>
                      <a:pt x="9" y="6"/>
                    </a:lnTo>
                    <a:lnTo>
                      <a:pt x="18" y="0"/>
                    </a:lnTo>
                    <a:lnTo>
                      <a:pt x="29" y="0"/>
                    </a:lnTo>
                    <a:lnTo>
                      <a:pt x="29" y="0"/>
                    </a:lnTo>
                    <a:lnTo>
                      <a:pt x="41" y="0"/>
                    </a:lnTo>
                    <a:lnTo>
                      <a:pt x="49" y="6"/>
                    </a:lnTo>
                    <a:lnTo>
                      <a:pt x="55" y="14"/>
                    </a:lnTo>
                    <a:lnTo>
                      <a:pt x="58" y="26"/>
                    </a:lnTo>
                    <a:lnTo>
                      <a:pt x="58" y="26"/>
                    </a:lnTo>
                    <a:close/>
                  </a:path>
                </a:pathLst>
              </a:custGeom>
              <a:solidFill>
                <a:srgbClr val="E3A17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96" name="Freeform 72"/>
              <p:cNvSpPr>
                <a:spLocks/>
              </p:cNvSpPr>
              <p:nvPr/>
            </p:nvSpPr>
            <p:spPr bwMode="auto">
              <a:xfrm>
                <a:off x="4472" y="3363"/>
                <a:ext cx="26" cy="28"/>
              </a:xfrm>
              <a:custGeom>
                <a:avLst/>
                <a:gdLst/>
                <a:ahLst/>
                <a:cxnLst>
                  <a:cxn ang="0">
                    <a:pos x="23" y="17"/>
                  </a:cxn>
                  <a:cxn ang="0">
                    <a:pos x="23" y="17"/>
                  </a:cxn>
                  <a:cxn ang="0">
                    <a:pos x="20" y="23"/>
                  </a:cxn>
                  <a:cxn ang="0">
                    <a:pos x="17" y="25"/>
                  </a:cxn>
                  <a:cxn ang="0">
                    <a:pos x="12" y="28"/>
                  </a:cxn>
                  <a:cxn ang="0">
                    <a:pos x="9" y="28"/>
                  </a:cxn>
                  <a:cxn ang="0">
                    <a:pos x="9" y="28"/>
                  </a:cxn>
                  <a:cxn ang="0">
                    <a:pos x="3" y="25"/>
                  </a:cxn>
                  <a:cxn ang="0">
                    <a:pos x="0" y="20"/>
                  </a:cxn>
                  <a:cxn ang="0">
                    <a:pos x="0" y="17"/>
                  </a:cxn>
                  <a:cxn ang="0">
                    <a:pos x="0" y="11"/>
                  </a:cxn>
                  <a:cxn ang="0">
                    <a:pos x="0" y="11"/>
                  </a:cxn>
                  <a:cxn ang="0">
                    <a:pos x="3" y="5"/>
                  </a:cxn>
                  <a:cxn ang="0">
                    <a:pos x="9" y="2"/>
                  </a:cxn>
                  <a:cxn ang="0">
                    <a:pos x="12" y="0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20" y="2"/>
                  </a:cxn>
                  <a:cxn ang="0">
                    <a:pos x="23" y="8"/>
                  </a:cxn>
                  <a:cxn ang="0">
                    <a:pos x="26" y="11"/>
                  </a:cxn>
                  <a:cxn ang="0">
                    <a:pos x="23" y="17"/>
                  </a:cxn>
                  <a:cxn ang="0">
                    <a:pos x="23" y="17"/>
                  </a:cxn>
                </a:cxnLst>
                <a:rect l="0" t="0" r="r" b="b"/>
                <a:pathLst>
                  <a:path w="26" h="28">
                    <a:moveTo>
                      <a:pt x="23" y="17"/>
                    </a:moveTo>
                    <a:lnTo>
                      <a:pt x="23" y="17"/>
                    </a:lnTo>
                    <a:lnTo>
                      <a:pt x="20" y="23"/>
                    </a:lnTo>
                    <a:lnTo>
                      <a:pt x="17" y="25"/>
                    </a:lnTo>
                    <a:lnTo>
                      <a:pt x="12" y="28"/>
                    </a:lnTo>
                    <a:lnTo>
                      <a:pt x="9" y="28"/>
                    </a:lnTo>
                    <a:lnTo>
                      <a:pt x="9" y="28"/>
                    </a:lnTo>
                    <a:lnTo>
                      <a:pt x="3" y="25"/>
                    </a:lnTo>
                    <a:lnTo>
                      <a:pt x="0" y="20"/>
                    </a:lnTo>
                    <a:lnTo>
                      <a:pt x="0" y="17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3" y="5"/>
                    </a:lnTo>
                    <a:lnTo>
                      <a:pt x="9" y="2"/>
                    </a:lnTo>
                    <a:lnTo>
                      <a:pt x="12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20" y="2"/>
                    </a:lnTo>
                    <a:lnTo>
                      <a:pt x="23" y="8"/>
                    </a:lnTo>
                    <a:lnTo>
                      <a:pt x="26" y="11"/>
                    </a:lnTo>
                    <a:lnTo>
                      <a:pt x="23" y="17"/>
                    </a:lnTo>
                    <a:lnTo>
                      <a:pt x="23" y="17"/>
                    </a:lnTo>
                    <a:close/>
                  </a:path>
                </a:pathLst>
              </a:custGeom>
              <a:solidFill>
                <a:srgbClr val="6E7479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97" name="Freeform 73"/>
              <p:cNvSpPr>
                <a:spLocks/>
              </p:cNvSpPr>
              <p:nvPr/>
            </p:nvSpPr>
            <p:spPr bwMode="auto">
              <a:xfrm>
                <a:off x="4481" y="3374"/>
                <a:ext cx="172" cy="184"/>
              </a:xfrm>
              <a:custGeom>
                <a:avLst/>
                <a:gdLst/>
                <a:ahLst/>
                <a:cxnLst>
                  <a:cxn ang="0">
                    <a:pos x="8" y="103"/>
                  </a:cxn>
                  <a:cxn ang="0">
                    <a:pos x="8" y="103"/>
                  </a:cxn>
                  <a:cxn ang="0">
                    <a:pos x="37" y="103"/>
                  </a:cxn>
                  <a:cxn ang="0">
                    <a:pos x="57" y="98"/>
                  </a:cxn>
                  <a:cxn ang="0">
                    <a:pos x="66" y="95"/>
                  </a:cxn>
                  <a:cxn ang="0">
                    <a:pos x="71" y="92"/>
                  </a:cxn>
                  <a:cxn ang="0">
                    <a:pos x="71" y="92"/>
                  </a:cxn>
                  <a:cxn ang="0">
                    <a:pos x="83" y="72"/>
                  </a:cxn>
                  <a:cxn ang="0">
                    <a:pos x="97" y="40"/>
                  </a:cxn>
                  <a:cxn ang="0">
                    <a:pos x="112" y="0"/>
                  </a:cxn>
                  <a:cxn ang="0">
                    <a:pos x="112" y="0"/>
                  </a:cxn>
                  <a:cxn ang="0">
                    <a:pos x="137" y="9"/>
                  </a:cxn>
                  <a:cxn ang="0">
                    <a:pos x="169" y="23"/>
                  </a:cxn>
                  <a:cxn ang="0">
                    <a:pos x="169" y="23"/>
                  </a:cxn>
                  <a:cxn ang="0">
                    <a:pos x="172" y="29"/>
                  </a:cxn>
                  <a:cxn ang="0">
                    <a:pos x="172" y="37"/>
                  </a:cxn>
                  <a:cxn ang="0">
                    <a:pos x="169" y="57"/>
                  </a:cxn>
                  <a:cxn ang="0">
                    <a:pos x="163" y="86"/>
                  </a:cxn>
                  <a:cxn ang="0">
                    <a:pos x="129" y="98"/>
                  </a:cxn>
                  <a:cxn ang="0">
                    <a:pos x="129" y="98"/>
                  </a:cxn>
                  <a:cxn ang="0">
                    <a:pos x="117" y="118"/>
                  </a:cxn>
                  <a:cxn ang="0">
                    <a:pos x="109" y="135"/>
                  </a:cxn>
                  <a:cxn ang="0">
                    <a:pos x="100" y="152"/>
                  </a:cxn>
                  <a:cxn ang="0">
                    <a:pos x="100" y="152"/>
                  </a:cxn>
                  <a:cxn ang="0">
                    <a:pos x="94" y="163"/>
                  </a:cxn>
                  <a:cxn ang="0">
                    <a:pos x="86" y="169"/>
                  </a:cxn>
                  <a:cxn ang="0">
                    <a:pos x="74" y="169"/>
                  </a:cxn>
                  <a:cxn ang="0">
                    <a:pos x="63" y="166"/>
                  </a:cxn>
                  <a:cxn ang="0">
                    <a:pos x="14" y="184"/>
                  </a:cxn>
                  <a:cxn ang="0">
                    <a:pos x="14" y="184"/>
                  </a:cxn>
                  <a:cxn ang="0">
                    <a:pos x="8" y="178"/>
                  </a:cxn>
                  <a:cxn ang="0">
                    <a:pos x="3" y="166"/>
                  </a:cxn>
                  <a:cxn ang="0">
                    <a:pos x="3" y="155"/>
                  </a:cxn>
                  <a:cxn ang="0">
                    <a:pos x="0" y="141"/>
                  </a:cxn>
                  <a:cxn ang="0">
                    <a:pos x="3" y="123"/>
                  </a:cxn>
                  <a:cxn ang="0">
                    <a:pos x="8" y="103"/>
                  </a:cxn>
                  <a:cxn ang="0">
                    <a:pos x="8" y="103"/>
                  </a:cxn>
                </a:cxnLst>
                <a:rect l="0" t="0" r="r" b="b"/>
                <a:pathLst>
                  <a:path w="172" h="184">
                    <a:moveTo>
                      <a:pt x="8" y="103"/>
                    </a:moveTo>
                    <a:lnTo>
                      <a:pt x="8" y="103"/>
                    </a:lnTo>
                    <a:lnTo>
                      <a:pt x="37" y="103"/>
                    </a:lnTo>
                    <a:lnTo>
                      <a:pt x="57" y="98"/>
                    </a:lnTo>
                    <a:lnTo>
                      <a:pt x="66" y="95"/>
                    </a:lnTo>
                    <a:lnTo>
                      <a:pt x="71" y="92"/>
                    </a:lnTo>
                    <a:lnTo>
                      <a:pt x="71" y="92"/>
                    </a:lnTo>
                    <a:lnTo>
                      <a:pt x="83" y="72"/>
                    </a:lnTo>
                    <a:lnTo>
                      <a:pt x="97" y="40"/>
                    </a:lnTo>
                    <a:lnTo>
                      <a:pt x="112" y="0"/>
                    </a:lnTo>
                    <a:lnTo>
                      <a:pt x="112" y="0"/>
                    </a:lnTo>
                    <a:lnTo>
                      <a:pt x="137" y="9"/>
                    </a:lnTo>
                    <a:lnTo>
                      <a:pt x="169" y="23"/>
                    </a:lnTo>
                    <a:lnTo>
                      <a:pt x="169" y="23"/>
                    </a:lnTo>
                    <a:lnTo>
                      <a:pt x="172" y="29"/>
                    </a:lnTo>
                    <a:lnTo>
                      <a:pt x="172" y="37"/>
                    </a:lnTo>
                    <a:lnTo>
                      <a:pt x="169" y="57"/>
                    </a:lnTo>
                    <a:lnTo>
                      <a:pt x="163" y="86"/>
                    </a:lnTo>
                    <a:lnTo>
                      <a:pt x="129" y="98"/>
                    </a:lnTo>
                    <a:lnTo>
                      <a:pt x="129" y="98"/>
                    </a:lnTo>
                    <a:lnTo>
                      <a:pt x="117" y="118"/>
                    </a:lnTo>
                    <a:lnTo>
                      <a:pt x="109" y="135"/>
                    </a:lnTo>
                    <a:lnTo>
                      <a:pt x="100" y="152"/>
                    </a:lnTo>
                    <a:lnTo>
                      <a:pt x="100" y="152"/>
                    </a:lnTo>
                    <a:lnTo>
                      <a:pt x="94" y="163"/>
                    </a:lnTo>
                    <a:lnTo>
                      <a:pt x="86" y="169"/>
                    </a:lnTo>
                    <a:lnTo>
                      <a:pt x="74" y="169"/>
                    </a:lnTo>
                    <a:lnTo>
                      <a:pt x="63" y="166"/>
                    </a:lnTo>
                    <a:lnTo>
                      <a:pt x="14" y="184"/>
                    </a:lnTo>
                    <a:lnTo>
                      <a:pt x="14" y="184"/>
                    </a:lnTo>
                    <a:lnTo>
                      <a:pt x="8" y="178"/>
                    </a:lnTo>
                    <a:lnTo>
                      <a:pt x="3" y="166"/>
                    </a:lnTo>
                    <a:lnTo>
                      <a:pt x="3" y="155"/>
                    </a:lnTo>
                    <a:lnTo>
                      <a:pt x="0" y="141"/>
                    </a:lnTo>
                    <a:lnTo>
                      <a:pt x="3" y="123"/>
                    </a:lnTo>
                    <a:lnTo>
                      <a:pt x="8" y="103"/>
                    </a:lnTo>
                    <a:lnTo>
                      <a:pt x="8" y="103"/>
                    </a:lnTo>
                    <a:close/>
                  </a:path>
                </a:pathLst>
              </a:custGeom>
              <a:solidFill>
                <a:srgbClr val="E4AC7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98" name="Freeform 74"/>
              <p:cNvSpPr>
                <a:spLocks/>
              </p:cNvSpPr>
              <p:nvPr/>
            </p:nvSpPr>
            <p:spPr bwMode="auto">
              <a:xfrm>
                <a:off x="4438" y="3466"/>
                <a:ext cx="100" cy="109"/>
              </a:xfrm>
              <a:custGeom>
                <a:avLst/>
                <a:gdLst/>
                <a:ahLst/>
                <a:cxnLst>
                  <a:cxn ang="0">
                    <a:pos x="20" y="0"/>
                  </a:cxn>
                  <a:cxn ang="0">
                    <a:pos x="20" y="0"/>
                  </a:cxn>
                  <a:cxn ang="0">
                    <a:pos x="43" y="3"/>
                  </a:cxn>
                  <a:cxn ang="0">
                    <a:pos x="66" y="3"/>
                  </a:cxn>
                  <a:cxn ang="0">
                    <a:pos x="89" y="0"/>
                  </a:cxn>
                  <a:cxn ang="0">
                    <a:pos x="89" y="0"/>
                  </a:cxn>
                  <a:cxn ang="0">
                    <a:pos x="86" y="8"/>
                  </a:cxn>
                  <a:cxn ang="0">
                    <a:pos x="80" y="31"/>
                  </a:cxn>
                  <a:cxn ang="0">
                    <a:pos x="80" y="46"/>
                  </a:cxn>
                  <a:cxn ang="0">
                    <a:pos x="83" y="63"/>
                  </a:cxn>
                  <a:cxn ang="0">
                    <a:pos x="89" y="80"/>
                  </a:cxn>
                  <a:cxn ang="0">
                    <a:pos x="100" y="97"/>
                  </a:cxn>
                  <a:cxn ang="0">
                    <a:pos x="100" y="97"/>
                  </a:cxn>
                  <a:cxn ang="0">
                    <a:pos x="69" y="100"/>
                  </a:cxn>
                  <a:cxn ang="0">
                    <a:pos x="40" y="103"/>
                  </a:cxn>
                  <a:cxn ang="0">
                    <a:pos x="14" y="109"/>
                  </a:cxn>
                  <a:cxn ang="0">
                    <a:pos x="14" y="109"/>
                  </a:cxn>
                  <a:cxn ang="0">
                    <a:pos x="8" y="100"/>
                  </a:cxn>
                  <a:cxn ang="0">
                    <a:pos x="5" y="89"/>
                  </a:cxn>
                  <a:cxn ang="0">
                    <a:pos x="0" y="74"/>
                  </a:cxn>
                  <a:cxn ang="0">
                    <a:pos x="0" y="60"/>
                  </a:cxn>
                  <a:cxn ang="0">
                    <a:pos x="3" y="40"/>
                  </a:cxn>
                  <a:cxn ang="0">
                    <a:pos x="8" y="20"/>
                  </a:cxn>
                  <a:cxn ang="0">
                    <a:pos x="20" y="0"/>
                  </a:cxn>
                  <a:cxn ang="0">
                    <a:pos x="20" y="0"/>
                  </a:cxn>
                </a:cxnLst>
                <a:rect l="0" t="0" r="r" b="b"/>
                <a:pathLst>
                  <a:path w="100" h="109">
                    <a:moveTo>
                      <a:pt x="20" y="0"/>
                    </a:moveTo>
                    <a:lnTo>
                      <a:pt x="20" y="0"/>
                    </a:lnTo>
                    <a:lnTo>
                      <a:pt x="43" y="3"/>
                    </a:lnTo>
                    <a:lnTo>
                      <a:pt x="66" y="3"/>
                    </a:lnTo>
                    <a:lnTo>
                      <a:pt x="89" y="0"/>
                    </a:lnTo>
                    <a:lnTo>
                      <a:pt x="89" y="0"/>
                    </a:lnTo>
                    <a:lnTo>
                      <a:pt x="86" y="8"/>
                    </a:lnTo>
                    <a:lnTo>
                      <a:pt x="80" y="31"/>
                    </a:lnTo>
                    <a:lnTo>
                      <a:pt x="80" y="46"/>
                    </a:lnTo>
                    <a:lnTo>
                      <a:pt x="83" y="63"/>
                    </a:lnTo>
                    <a:lnTo>
                      <a:pt x="89" y="80"/>
                    </a:lnTo>
                    <a:lnTo>
                      <a:pt x="100" y="97"/>
                    </a:lnTo>
                    <a:lnTo>
                      <a:pt x="100" y="97"/>
                    </a:lnTo>
                    <a:lnTo>
                      <a:pt x="69" y="100"/>
                    </a:lnTo>
                    <a:lnTo>
                      <a:pt x="40" y="103"/>
                    </a:lnTo>
                    <a:lnTo>
                      <a:pt x="14" y="109"/>
                    </a:lnTo>
                    <a:lnTo>
                      <a:pt x="14" y="109"/>
                    </a:lnTo>
                    <a:lnTo>
                      <a:pt x="8" y="100"/>
                    </a:lnTo>
                    <a:lnTo>
                      <a:pt x="5" y="89"/>
                    </a:lnTo>
                    <a:lnTo>
                      <a:pt x="0" y="74"/>
                    </a:lnTo>
                    <a:lnTo>
                      <a:pt x="0" y="60"/>
                    </a:lnTo>
                    <a:lnTo>
                      <a:pt x="3" y="40"/>
                    </a:lnTo>
                    <a:lnTo>
                      <a:pt x="8" y="20"/>
                    </a:lnTo>
                    <a:lnTo>
                      <a:pt x="20" y="0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99" name="Freeform 75"/>
              <p:cNvSpPr>
                <a:spLocks/>
              </p:cNvSpPr>
              <p:nvPr/>
            </p:nvSpPr>
            <p:spPr bwMode="auto">
              <a:xfrm>
                <a:off x="4076" y="3039"/>
                <a:ext cx="405" cy="553"/>
              </a:xfrm>
              <a:custGeom>
                <a:avLst/>
                <a:gdLst/>
                <a:ahLst/>
                <a:cxnLst>
                  <a:cxn ang="0">
                    <a:pos x="12" y="5"/>
                  </a:cxn>
                  <a:cxn ang="0">
                    <a:pos x="3" y="45"/>
                  </a:cxn>
                  <a:cxn ang="0">
                    <a:pos x="0" y="123"/>
                  </a:cxn>
                  <a:cxn ang="0">
                    <a:pos x="3" y="195"/>
                  </a:cxn>
                  <a:cxn ang="0">
                    <a:pos x="15" y="278"/>
                  </a:cxn>
                  <a:cxn ang="0">
                    <a:pos x="43" y="372"/>
                  </a:cxn>
                  <a:cxn ang="0">
                    <a:pos x="86" y="478"/>
                  </a:cxn>
                  <a:cxn ang="0">
                    <a:pos x="115" y="533"/>
                  </a:cxn>
                  <a:cxn ang="0">
                    <a:pos x="167" y="547"/>
                  </a:cxn>
                  <a:cxn ang="0">
                    <a:pos x="244" y="553"/>
                  </a:cxn>
                  <a:cxn ang="0">
                    <a:pos x="344" y="547"/>
                  </a:cxn>
                  <a:cxn ang="0">
                    <a:pos x="402" y="533"/>
                  </a:cxn>
                  <a:cxn ang="0">
                    <a:pos x="399" y="524"/>
                  </a:cxn>
                  <a:cxn ang="0">
                    <a:pos x="390" y="478"/>
                  </a:cxn>
                  <a:cxn ang="0">
                    <a:pos x="396" y="438"/>
                  </a:cxn>
                  <a:cxn ang="0">
                    <a:pos x="405" y="418"/>
                  </a:cxn>
                  <a:cxn ang="0">
                    <a:pos x="362" y="412"/>
                  </a:cxn>
                  <a:cxn ang="0">
                    <a:pos x="304" y="395"/>
                  </a:cxn>
                  <a:cxn ang="0">
                    <a:pos x="287" y="387"/>
                  </a:cxn>
                  <a:cxn ang="0">
                    <a:pos x="235" y="364"/>
                  </a:cxn>
                  <a:cxn ang="0">
                    <a:pos x="218" y="361"/>
                  </a:cxn>
                  <a:cxn ang="0">
                    <a:pos x="224" y="358"/>
                  </a:cxn>
                  <a:cxn ang="0">
                    <a:pos x="233" y="349"/>
                  </a:cxn>
                  <a:cxn ang="0">
                    <a:pos x="227" y="335"/>
                  </a:cxn>
                  <a:cxn ang="0">
                    <a:pos x="218" y="329"/>
                  </a:cxn>
                  <a:cxn ang="0">
                    <a:pos x="227" y="283"/>
                  </a:cxn>
                  <a:cxn ang="0">
                    <a:pos x="227" y="217"/>
                  </a:cxn>
                  <a:cxn ang="0">
                    <a:pos x="213" y="160"/>
                  </a:cxn>
                  <a:cxn ang="0">
                    <a:pos x="195" y="120"/>
                  </a:cxn>
                  <a:cxn ang="0">
                    <a:pos x="184" y="100"/>
                  </a:cxn>
                  <a:cxn ang="0">
                    <a:pos x="129" y="40"/>
                  </a:cxn>
                  <a:cxn ang="0">
                    <a:pos x="75" y="8"/>
                  </a:cxn>
                  <a:cxn ang="0">
                    <a:pos x="35" y="0"/>
                  </a:cxn>
                  <a:cxn ang="0">
                    <a:pos x="12" y="5"/>
                  </a:cxn>
                </a:cxnLst>
                <a:rect l="0" t="0" r="r" b="b"/>
                <a:pathLst>
                  <a:path w="405" h="553">
                    <a:moveTo>
                      <a:pt x="12" y="5"/>
                    </a:moveTo>
                    <a:lnTo>
                      <a:pt x="12" y="5"/>
                    </a:lnTo>
                    <a:lnTo>
                      <a:pt x="9" y="17"/>
                    </a:lnTo>
                    <a:lnTo>
                      <a:pt x="3" y="45"/>
                    </a:lnTo>
                    <a:lnTo>
                      <a:pt x="0" y="94"/>
                    </a:lnTo>
                    <a:lnTo>
                      <a:pt x="0" y="123"/>
                    </a:lnTo>
                    <a:lnTo>
                      <a:pt x="0" y="157"/>
                    </a:lnTo>
                    <a:lnTo>
                      <a:pt x="3" y="195"/>
                    </a:lnTo>
                    <a:lnTo>
                      <a:pt x="6" y="235"/>
                    </a:lnTo>
                    <a:lnTo>
                      <a:pt x="15" y="278"/>
                    </a:lnTo>
                    <a:lnTo>
                      <a:pt x="26" y="324"/>
                    </a:lnTo>
                    <a:lnTo>
                      <a:pt x="43" y="372"/>
                    </a:lnTo>
                    <a:lnTo>
                      <a:pt x="60" y="424"/>
                    </a:lnTo>
                    <a:lnTo>
                      <a:pt x="86" y="478"/>
                    </a:lnTo>
                    <a:lnTo>
                      <a:pt x="115" y="533"/>
                    </a:lnTo>
                    <a:lnTo>
                      <a:pt x="115" y="533"/>
                    </a:lnTo>
                    <a:lnTo>
                      <a:pt x="138" y="541"/>
                    </a:lnTo>
                    <a:lnTo>
                      <a:pt x="167" y="547"/>
                    </a:lnTo>
                    <a:lnTo>
                      <a:pt x="201" y="550"/>
                    </a:lnTo>
                    <a:lnTo>
                      <a:pt x="244" y="553"/>
                    </a:lnTo>
                    <a:lnTo>
                      <a:pt x="293" y="553"/>
                    </a:lnTo>
                    <a:lnTo>
                      <a:pt x="344" y="547"/>
                    </a:lnTo>
                    <a:lnTo>
                      <a:pt x="373" y="541"/>
                    </a:lnTo>
                    <a:lnTo>
                      <a:pt x="402" y="533"/>
                    </a:lnTo>
                    <a:lnTo>
                      <a:pt x="402" y="533"/>
                    </a:lnTo>
                    <a:lnTo>
                      <a:pt x="399" y="524"/>
                    </a:lnTo>
                    <a:lnTo>
                      <a:pt x="393" y="496"/>
                    </a:lnTo>
                    <a:lnTo>
                      <a:pt x="390" y="478"/>
                    </a:lnTo>
                    <a:lnTo>
                      <a:pt x="393" y="458"/>
                    </a:lnTo>
                    <a:lnTo>
                      <a:pt x="396" y="438"/>
                    </a:lnTo>
                    <a:lnTo>
                      <a:pt x="405" y="418"/>
                    </a:lnTo>
                    <a:lnTo>
                      <a:pt x="405" y="418"/>
                    </a:lnTo>
                    <a:lnTo>
                      <a:pt x="393" y="418"/>
                    </a:lnTo>
                    <a:lnTo>
                      <a:pt x="362" y="412"/>
                    </a:lnTo>
                    <a:lnTo>
                      <a:pt x="322" y="404"/>
                    </a:lnTo>
                    <a:lnTo>
                      <a:pt x="304" y="395"/>
                    </a:lnTo>
                    <a:lnTo>
                      <a:pt x="287" y="387"/>
                    </a:lnTo>
                    <a:lnTo>
                      <a:pt x="287" y="387"/>
                    </a:lnTo>
                    <a:lnTo>
                      <a:pt x="258" y="369"/>
                    </a:lnTo>
                    <a:lnTo>
                      <a:pt x="235" y="364"/>
                    </a:lnTo>
                    <a:lnTo>
                      <a:pt x="224" y="361"/>
                    </a:lnTo>
                    <a:lnTo>
                      <a:pt x="218" y="361"/>
                    </a:lnTo>
                    <a:lnTo>
                      <a:pt x="218" y="361"/>
                    </a:lnTo>
                    <a:lnTo>
                      <a:pt x="224" y="358"/>
                    </a:lnTo>
                    <a:lnTo>
                      <a:pt x="230" y="352"/>
                    </a:lnTo>
                    <a:lnTo>
                      <a:pt x="233" y="349"/>
                    </a:lnTo>
                    <a:lnTo>
                      <a:pt x="233" y="344"/>
                    </a:lnTo>
                    <a:lnTo>
                      <a:pt x="227" y="335"/>
                    </a:lnTo>
                    <a:lnTo>
                      <a:pt x="218" y="329"/>
                    </a:lnTo>
                    <a:lnTo>
                      <a:pt x="218" y="329"/>
                    </a:lnTo>
                    <a:lnTo>
                      <a:pt x="224" y="306"/>
                    </a:lnTo>
                    <a:lnTo>
                      <a:pt x="227" y="283"/>
                    </a:lnTo>
                    <a:lnTo>
                      <a:pt x="227" y="252"/>
                    </a:lnTo>
                    <a:lnTo>
                      <a:pt x="227" y="217"/>
                    </a:lnTo>
                    <a:lnTo>
                      <a:pt x="218" y="180"/>
                    </a:lnTo>
                    <a:lnTo>
                      <a:pt x="213" y="160"/>
                    </a:lnTo>
                    <a:lnTo>
                      <a:pt x="204" y="140"/>
                    </a:lnTo>
                    <a:lnTo>
                      <a:pt x="195" y="120"/>
                    </a:lnTo>
                    <a:lnTo>
                      <a:pt x="184" y="100"/>
                    </a:lnTo>
                    <a:lnTo>
                      <a:pt x="184" y="100"/>
                    </a:lnTo>
                    <a:lnTo>
                      <a:pt x="155" y="65"/>
                    </a:lnTo>
                    <a:lnTo>
                      <a:pt x="129" y="40"/>
                    </a:lnTo>
                    <a:lnTo>
                      <a:pt x="101" y="20"/>
                    </a:lnTo>
                    <a:lnTo>
                      <a:pt x="75" y="8"/>
                    </a:lnTo>
                    <a:lnTo>
                      <a:pt x="52" y="0"/>
                    </a:lnTo>
                    <a:lnTo>
                      <a:pt x="35" y="0"/>
                    </a:lnTo>
                    <a:lnTo>
                      <a:pt x="20" y="0"/>
                    </a:lnTo>
                    <a:lnTo>
                      <a:pt x="12" y="5"/>
                    </a:lnTo>
                    <a:lnTo>
                      <a:pt x="12" y="5"/>
                    </a:lnTo>
                    <a:close/>
                  </a:path>
                </a:pathLst>
              </a:custGeom>
              <a:solidFill>
                <a:srgbClr val="44444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00" name="Freeform 76"/>
              <p:cNvSpPr>
                <a:spLocks/>
              </p:cNvSpPr>
              <p:nvPr/>
            </p:nvSpPr>
            <p:spPr bwMode="auto">
              <a:xfrm>
                <a:off x="4211" y="3400"/>
                <a:ext cx="83" cy="83"/>
              </a:xfrm>
              <a:custGeom>
                <a:avLst/>
                <a:gdLst/>
                <a:ahLst/>
                <a:cxnLst>
                  <a:cxn ang="0">
                    <a:pos x="0" y="83"/>
                  </a:cxn>
                  <a:cxn ang="0">
                    <a:pos x="0" y="83"/>
                  </a:cxn>
                  <a:cxn ang="0">
                    <a:pos x="0" y="72"/>
                  </a:cxn>
                  <a:cxn ang="0">
                    <a:pos x="6" y="57"/>
                  </a:cxn>
                  <a:cxn ang="0">
                    <a:pos x="12" y="43"/>
                  </a:cxn>
                  <a:cxn ang="0">
                    <a:pos x="20" y="29"/>
                  </a:cxn>
                  <a:cxn ang="0">
                    <a:pos x="34" y="14"/>
                  </a:cxn>
                  <a:cxn ang="0">
                    <a:pos x="46" y="8"/>
                  </a:cxn>
                  <a:cxn ang="0">
                    <a:pos x="57" y="3"/>
                  </a:cxn>
                  <a:cxn ang="0">
                    <a:pos x="69" y="0"/>
                  </a:cxn>
                  <a:cxn ang="0">
                    <a:pos x="83" y="0"/>
                  </a:cxn>
                  <a:cxn ang="0">
                    <a:pos x="83" y="0"/>
                  </a:cxn>
                  <a:cxn ang="0">
                    <a:pos x="72" y="3"/>
                  </a:cxn>
                  <a:cxn ang="0">
                    <a:pos x="49" y="17"/>
                  </a:cxn>
                  <a:cxn ang="0">
                    <a:pos x="34" y="29"/>
                  </a:cxn>
                  <a:cxn ang="0">
                    <a:pos x="20" y="43"/>
                  </a:cxn>
                  <a:cxn ang="0">
                    <a:pos x="9" y="63"/>
                  </a:cxn>
                  <a:cxn ang="0">
                    <a:pos x="0" y="83"/>
                  </a:cxn>
                  <a:cxn ang="0">
                    <a:pos x="0" y="83"/>
                  </a:cxn>
                </a:cxnLst>
                <a:rect l="0" t="0" r="r" b="b"/>
                <a:pathLst>
                  <a:path w="83" h="83">
                    <a:moveTo>
                      <a:pt x="0" y="83"/>
                    </a:moveTo>
                    <a:lnTo>
                      <a:pt x="0" y="83"/>
                    </a:lnTo>
                    <a:lnTo>
                      <a:pt x="0" y="72"/>
                    </a:lnTo>
                    <a:lnTo>
                      <a:pt x="6" y="57"/>
                    </a:lnTo>
                    <a:lnTo>
                      <a:pt x="12" y="43"/>
                    </a:lnTo>
                    <a:lnTo>
                      <a:pt x="20" y="29"/>
                    </a:lnTo>
                    <a:lnTo>
                      <a:pt x="34" y="14"/>
                    </a:lnTo>
                    <a:lnTo>
                      <a:pt x="46" y="8"/>
                    </a:lnTo>
                    <a:lnTo>
                      <a:pt x="57" y="3"/>
                    </a:lnTo>
                    <a:lnTo>
                      <a:pt x="69" y="0"/>
                    </a:lnTo>
                    <a:lnTo>
                      <a:pt x="83" y="0"/>
                    </a:lnTo>
                    <a:lnTo>
                      <a:pt x="83" y="0"/>
                    </a:lnTo>
                    <a:lnTo>
                      <a:pt x="72" y="3"/>
                    </a:lnTo>
                    <a:lnTo>
                      <a:pt x="49" y="17"/>
                    </a:lnTo>
                    <a:lnTo>
                      <a:pt x="34" y="29"/>
                    </a:lnTo>
                    <a:lnTo>
                      <a:pt x="20" y="43"/>
                    </a:lnTo>
                    <a:lnTo>
                      <a:pt x="9" y="63"/>
                    </a:lnTo>
                    <a:lnTo>
                      <a:pt x="0" y="83"/>
                    </a:lnTo>
                    <a:lnTo>
                      <a:pt x="0" y="83"/>
                    </a:lnTo>
                    <a:close/>
                  </a:path>
                </a:pathLst>
              </a:custGeom>
              <a:solidFill>
                <a:srgbClr val="3D3D3E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01" name="Freeform 77"/>
              <p:cNvSpPr>
                <a:spLocks/>
              </p:cNvSpPr>
              <p:nvPr/>
            </p:nvSpPr>
            <p:spPr bwMode="auto">
              <a:xfrm>
                <a:off x="4681" y="3076"/>
                <a:ext cx="29" cy="28"/>
              </a:xfrm>
              <a:custGeom>
                <a:avLst/>
                <a:gdLst/>
                <a:ahLst/>
                <a:cxnLst>
                  <a:cxn ang="0">
                    <a:pos x="29" y="23"/>
                  </a:cxn>
                  <a:cxn ang="0">
                    <a:pos x="29" y="23"/>
                  </a:cxn>
                  <a:cxn ang="0">
                    <a:pos x="26" y="23"/>
                  </a:cxn>
                  <a:cxn ang="0">
                    <a:pos x="23" y="26"/>
                  </a:cxn>
                  <a:cxn ang="0">
                    <a:pos x="21" y="28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3"/>
                  </a:cxn>
                  <a:cxn ang="0">
                    <a:pos x="3" y="3"/>
                  </a:cxn>
                  <a:cxn ang="0">
                    <a:pos x="6" y="0"/>
                  </a:cxn>
                  <a:cxn ang="0">
                    <a:pos x="29" y="23"/>
                  </a:cxn>
                </a:cxnLst>
                <a:rect l="0" t="0" r="r" b="b"/>
                <a:pathLst>
                  <a:path w="29" h="28">
                    <a:moveTo>
                      <a:pt x="29" y="23"/>
                    </a:moveTo>
                    <a:lnTo>
                      <a:pt x="29" y="23"/>
                    </a:lnTo>
                    <a:lnTo>
                      <a:pt x="26" y="23"/>
                    </a:lnTo>
                    <a:lnTo>
                      <a:pt x="23" y="26"/>
                    </a:lnTo>
                    <a:lnTo>
                      <a:pt x="21" y="2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6" y="0"/>
                    </a:lnTo>
                    <a:lnTo>
                      <a:pt x="29" y="23"/>
                    </a:lnTo>
                    <a:close/>
                  </a:path>
                </a:pathLst>
              </a:custGeom>
              <a:solidFill>
                <a:srgbClr val="80828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02" name="Freeform 78"/>
              <p:cNvSpPr>
                <a:spLocks/>
              </p:cNvSpPr>
              <p:nvPr/>
            </p:nvSpPr>
            <p:spPr bwMode="auto">
              <a:xfrm>
                <a:off x="4544" y="3076"/>
                <a:ext cx="797" cy="565"/>
              </a:xfrm>
              <a:custGeom>
                <a:avLst/>
                <a:gdLst/>
                <a:ahLst/>
                <a:cxnLst>
                  <a:cxn ang="0">
                    <a:pos x="797" y="34"/>
                  </a:cxn>
                  <a:cxn ang="0">
                    <a:pos x="777" y="17"/>
                  </a:cxn>
                  <a:cxn ang="0">
                    <a:pos x="137" y="0"/>
                  </a:cxn>
                  <a:cxn ang="0">
                    <a:pos x="0" y="536"/>
                  </a:cxn>
                  <a:cxn ang="0">
                    <a:pos x="17" y="565"/>
                  </a:cxn>
                  <a:cxn ang="0">
                    <a:pos x="628" y="550"/>
                  </a:cxn>
                  <a:cxn ang="0">
                    <a:pos x="797" y="34"/>
                  </a:cxn>
                </a:cxnLst>
                <a:rect l="0" t="0" r="r" b="b"/>
                <a:pathLst>
                  <a:path w="797" h="565">
                    <a:moveTo>
                      <a:pt x="797" y="34"/>
                    </a:moveTo>
                    <a:lnTo>
                      <a:pt x="777" y="17"/>
                    </a:lnTo>
                    <a:lnTo>
                      <a:pt x="137" y="0"/>
                    </a:lnTo>
                    <a:lnTo>
                      <a:pt x="0" y="536"/>
                    </a:lnTo>
                    <a:lnTo>
                      <a:pt x="17" y="565"/>
                    </a:lnTo>
                    <a:lnTo>
                      <a:pt x="628" y="550"/>
                    </a:lnTo>
                    <a:lnTo>
                      <a:pt x="797" y="34"/>
                    </a:lnTo>
                    <a:close/>
                  </a:path>
                </a:pathLst>
              </a:custGeom>
              <a:solidFill>
                <a:srgbClr val="D6CFD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03" name="Freeform 79"/>
              <p:cNvSpPr>
                <a:spLocks/>
              </p:cNvSpPr>
              <p:nvPr/>
            </p:nvSpPr>
            <p:spPr bwMode="auto">
              <a:xfrm>
                <a:off x="4558" y="3102"/>
                <a:ext cx="783" cy="539"/>
              </a:xfrm>
              <a:custGeom>
                <a:avLst/>
                <a:gdLst/>
                <a:ahLst/>
                <a:cxnLst>
                  <a:cxn ang="0">
                    <a:pos x="783" y="8"/>
                  </a:cxn>
                  <a:cxn ang="0">
                    <a:pos x="146" y="0"/>
                  </a:cxn>
                  <a:cxn ang="0">
                    <a:pos x="0" y="539"/>
                  </a:cxn>
                  <a:cxn ang="0">
                    <a:pos x="625" y="527"/>
                  </a:cxn>
                  <a:cxn ang="0">
                    <a:pos x="783" y="8"/>
                  </a:cxn>
                </a:cxnLst>
                <a:rect l="0" t="0" r="r" b="b"/>
                <a:pathLst>
                  <a:path w="783" h="539">
                    <a:moveTo>
                      <a:pt x="783" y="8"/>
                    </a:moveTo>
                    <a:lnTo>
                      <a:pt x="146" y="0"/>
                    </a:lnTo>
                    <a:lnTo>
                      <a:pt x="0" y="539"/>
                    </a:lnTo>
                    <a:lnTo>
                      <a:pt x="625" y="527"/>
                    </a:lnTo>
                    <a:lnTo>
                      <a:pt x="783" y="8"/>
                    </a:lnTo>
                    <a:close/>
                  </a:path>
                </a:pathLst>
              </a:custGeom>
              <a:solidFill>
                <a:srgbClr val="B6ADA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04" name="Freeform 80"/>
              <p:cNvSpPr>
                <a:spLocks/>
              </p:cNvSpPr>
              <p:nvPr/>
            </p:nvSpPr>
            <p:spPr bwMode="auto">
              <a:xfrm>
                <a:off x="4228" y="3039"/>
                <a:ext cx="92" cy="26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5" y="20"/>
                  </a:cxn>
                  <a:cxn ang="0">
                    <a:pos x="29" y="45"/>
                  </a:cxn>
                  <a:cxn ang="0">
                    <a:pos x="46" y="80"/>
                  </a:cxn>
                  <a:cxn ang="0">
                    <a:pos x="63" y="120"/>
                  </a:cxn>
                  <a:cxn ang="0">
                    <a:pos x="75" y="166"/>
                  </a:cxn>
                  <a:cxn ang="0">
                    <a:pos x="78" y="189"/>
                  </a:cxn>
                  <a:cxn ang="0">
                    <a:pos x="81" y="215"/>
                  </a:cxn>
                  <a:cxn ang="0">
                    <a:pos x="81" y="240"/>
                  </a:cxn>
                  <a:cxn ang="0">
                    <a:pos x="78" y="266"/>
                  </a:cxn>
                  <a:cxn ang="0">
                    <a:pos x="78" y="266"/>
                  </a:cxn>
                  <a:cxn ang="0">
                    <a:pos x="81" y="263"/>
                  </a:cxn>
                  <a:cxn ang="0">
                    <a:pos x="86" y="249"/>
                  </a:cxn>
                  <a:cxn ang="0">
                    <a:pos x="92" y="223"/>
                  </a:cxn>
                  <a:cxn ang="0">
                    <a:pos x="92" y="192"/>
                  </a:cxn>
                  <a:cxn ang="0">
                    <a:pos x="92" y="174"/>
                  </a:cxn>
                  <a:cxn ang="0">
                    <a:pos x="86" y="154"/>
                  </a:cxn>
                  <a:cxn ang="0">
                    <a:pos x="81" y="131"/>
                  </a:cxn>
                  <a:cxn ang="0">
                    <a:pos x="72" y="109"/>
                  </a:cxn>
                  <a:cxn ang="0">
                    <a:pos x="61" y="83"/>
                  </a:cxn>
                  <a:cxn ang="0">
                    <a:pos x="43" y="57"/>
                  </a:cxn>
                  <a:cxn ang="0">
                    <a:pos x="23" y="28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92" h="266">
                    <a:moveTo>
                      <a:pt x="0" y="0"/>
                    </a:moveTo>
                    <a:lnTo>
                      <a:pt x="0" y="0"/>
                    </a:lnTo>
                    <a:lnTo>
                      <a:pt x="15" y="20"/>
                    </a:lnTo>
                    <a:lnTo>
                      <a:pt x="29" y="45"/>
                    </a:lnTo>
                    <a:lnTo>
                      <a:pt x="46" y="80"/>
                    </a:lnTo>
                    <a:lnTo>
                      <a:pt x="63" y="120"/>
                    </a:lnTo>
                    <a:lnTo>
                      <a:pt x="75" y="166"/>
                    </a:lnTo>
                    <a:lnTo>
                      <a:pt x="78" y="189"/>
                    </a:lnTo>
                    <a:lnTo>
                      <a:pt x="81" y="215"/>
                    </a:lnTo>
                    <a:lnTo>
                      <a:pt x="81" y="240"/>
                    </a:lnTo>
                    <a:lnTo>
                      <a:pt x="78" y="266"/>
                    </a:lnTo>
                    <a:lnTo>
                      <a:pt x="78" y="266"/>
                    </a:lnTo>
                    <a:lnTo>
                      <a:pt x="81" y="263"/>
                    </a:lnTo>
                    <a:lnTo>
                      <a:pt x="86" y="249"/>
                    </a:lnTo>
                    <a:lnTo>
                      <a:pt x="92" y="223"/>
                    </a:lnTo>
                    <a:lnTo>
                      <a:pt x="92" y="192"/>
                    </a:lnTo>
                    <a:lnTo>
                      <a:pt x="92" y="174"/>
                    </a:lnTo>
                    <a:lnTo>
                      <a:pt x="86" y="154"/>
                    </a:lnTo>
                    <a:lnTo>
                      <a:pt x="81" y="131"/>
                    </a:lnTo>
                    <a:lnTo>
                      <a:pt x="72" y="109"/>
                    </a:lnTo>
                    <a:lnTo>
                      <a:pt x="61" y="83"/>
                    </a:lnTo>
                    <a:lnTo>
                      <a:pt x="43" y="57"/>
                    </a:lnTo>
                    <a:lnTo>
                      <a:pt x="23" y="2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D3D3E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173" name="Group 172"/>
          <p:cNvGrpSpPr/>
          <p:nvPr/>
        </p:nvGrpSpPr>
        <p:grpSpPr>
          <a:xfrm>
            <a:off x="4822826" y="1139825"/>
            <a:ext cx="3903663" cy="3349625"/>
            <a:chOff x="4822826" y="1139825"/>
            <a:chExt cx="3903663" cy="3349625"/>
          </a:xfrm>
        </p:grpSpPr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4995864" y="3424238"/>
              <a:ext cx="3568700" cy="101282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en-US" sz="2000" b="0" dirty="0">
                  <a:latin typeface="+mj-lt"/>
                </a:rPr>
                <a:t>Customer B also negotiates</a:t>
              </a:r>
              <a:br>
                <a:rPr lang="en-US" sz="2000" b="0" dirty="0">
                  <a:latin typeface="+mj-lt"/>
                </a:rPr>
              </a:br>
              <a:r>
                <a:rPr lang="en-US" sz="2000" b="0" dirty="0">
                  <a:latin typeface="+mj-lt"/>
                </a:rPr>
                <a:t>coverage and limits </a:t>
              </a:r>
              <a:br>
                <a:rPr lang="en-US" sz="2000" b="0" dirty="0">
                  <a:latin typeface="+mj-lt"/>
                </a:rPr>
              </a:br>
              <a:r>
                <a:rPr lang="en-US" sz="2000" b="0" dirty="0">
                  <a:latin typeface="+mj-lt"/>
                </a:rPr>
                <a:t>different than customer A.</a:t>
              </a:r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4822826" y="1139825"/>
              <a:ext cx="3903663" cy="334962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000" b="0">
                <a:latin typeface="+mj-lt"/>
              </a:endParaRPr>
            </a:p>
          </p:txBody>
        </p:sp>
        <p:grpSp>
          <p:nvGrpSpPr>
            <p:cNvPr id="1107" name="Group 83"/>
            <p:cNvGrpSpPr>
              <a:grpSpLocks noChangeAspect="1"/>
            </p:cNvGrpSpPr>
            <p:nvPr/>
          </p:nvGrpSpPr>
          <p:grpSpPr bwMode="auto">
            <a:xfrm>
              <a:off x="5076825" y="1231900"/>
              <a:ext cx="3389313" cy="2184400"/>
              <a:chOff x="0" y="2054"/>
              <a:chExt cx="2135" cy="1376"/>
            </a:xfrm>
          </p:grpSpPr>
          <p:sp>
            <p:nvSpPr>
              <p:cNvPr id="1106" name="AutoShape 82"/>
              <p:cNvSpPr>
                <a:spLocks noChangeAspect="1" noChangeArrowheads="1" noTextEdit="1"/>
              </p:cNvSpPr>
              <p:nvPr/>
            </p:nvSpPr>
            <p:spPr bwMode="auto">
              <a:xfrm>
                <a:off x="0" y="2054"/>
                <a:ext cx="2135" cy="1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08" name="Rectangle 84"/>
              <p:cNvSpPr>
                <a:spLocks noChangeArrowheads="1"/>
              </p:cNvSpPr>
              <p:nvPr/>
            </p:nvSpPr>
            <p:spPr bwMode="auto">
              <a:xfrm>
                <a:off x="130" y="2154"/>
                <a:ext cx="2005" cy="1276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09" name="Freeform 85"/>
              <p:cNvSpPr>
                <a:spLocks/>
              </p:cNvSpPr>
              <p:nvPr/>
            </p:nvSpPr>
            <p:spPr bwMode="auto">
              <a:xfrm>
                <a:off x="279" y="2285"/>
                <a:ext cx="1856" cy="1145"/>
              </a:xfrm>
              <a:custGeom>
                <a:avLst/>
                <a:gdLst/>
                <a:ahLst/>
                <a:cxnLst>
                  <a:cxn ang="0">
                    <a:pos x="997" y="0"/>
                  </a:cxn>
                  <a:cxn ang="0">
                    <a:pos x="997" y="0"/>
                  </a:cxn>
                  <a:cxn ang="0">
                    <a:pos x="896" y="3"/>
                  </a:cxn>
                  <a:cxn ang="0">
                    <a:pos x="796" y="14"/>
                  </a:cxn>
                  <a:cxn ang="0">
                    <a:pos x="699" y="33"/>
                  </a:cxn>
                  <a:cxn ang="0">
                    <a:pos x="610" y="59"/>
                  </a:cxn>
                  <a:cxn ang="0">
                    <a:pos x="521" y="93"/>
                  </a:cxn>
                  <a:cxn ang="0">
                    <a:pos x="439" y="133"/>
                  </a:cxn>
                  <a:cxn ang="0">
                    <a:pos x="364" y="174"/>
                  </a:cxn>
                  <a:cxn ang="0">
                    <a:pos x="290" y="226"/>
                  </a:cxn>
                  <a:cxn ang="0">
                    <a:pos x="227" y="282"/>
                  </a:cxn>
                  <a:cxn ang="0">
                    <a:pos x="171" y="342"/>
                  </a:cxn>
                  <a:cxn ang="0">
                    <a:pos x="119" y="405"/>
                  </a:cxn>
                  <a:cxn ang="0">
                    <a:pos x="78" y="472"/>
                  </a:cxn>
                  <a:cxn ang="0">
                    <a:pos x="59" y="505"/>
                  </a:cxn>
                  <a:cxn ang="0">
                    <a:pos x="45" y="543"/>
                  </a:cxn>
                  <a:cxn ang="0">
                    <a:pos x="30" y="580"/>
                  </a:cxn>
                  <a:cxn ang="0">
                    <a:pos x="19" y="617"/>
                  </a:cxn>
                  <a:cxn ang="0">
                    <a:pos x="11" y="654"/>
                  </a:cxn>
                  <a:cxn ang="0">
                    <a:pos x="4" y="691"/>
                  </a:cxn>
                  <a:cxn ang="0">
                    <a:pos x="0" y="732"/>
                  </a:cxn>
                  <a:cxn ang="0">
                    <a:pos x="0" y="769"/>
                  </a:cxn>
                  <a:cxn ang="0">
                    <a:pos x="0" y="769"/>
                  </a:cxn>
                  <a:cxn ang="0">
                    <a:pos x="4" y="821"/>
                  </a:cxn>
                  <a:cxn ang="0">
                    <a:pos x="7" y="870"/>
                  </a:cxn>
                  <a:cxn ang="0">
                    <a:pos x="19" y="918"/>
                  </a:cxn>
                  <a:cxn ang="0">
                    <a:pos x="33" y="966"/>
                  </a:cxn>
                  <a:cxn ang="0">
                    <a:pos x="52" y="1015"/>
                  </a:cxn>
                  <a:cxn ang="0">
                    <a:pos x="71" y="1059"/>
                  </a:cxn>
                  <a:cxn ang="0">
                    <a:pos x="97" y="1100"/>
                  </a:cxn>
                  <a:cxn ang="0">
                    <a:pos x="126" y="1145"/>
                  </a:cxn>
                  <a:cxn ang="0">
                    <a:pos x="1856" y="1145"/>
                  </a:cxn>
                  <a:cxn ang="0">
                    <a:pos x="1856" y="379"/>
                  </a:cxn>
                  <a:cxn ang="0">
                    <a:pos x="1856" y="379"/>
                  </a:cxn>
                  <a:cxn ang="0">
                    <a:pos x="1819" y="338"/>
                  </a:cxn>
                  <a:cxn ang="0">
                    <a:pos x="1782" y="297"/>
                  </a:cxn>
                  <a:cxn ang="0">
                    <a:pos x="1741" y="260"/>
                  </a:cxn>
                  <a:cxn ang="0">
                    <a:pos x="1700" y="223"/>
                  </a:cxn>
                  <a:cxn ang="0">
                    <a:pos x="1651" y="189"/>
                  </a:cxn>
                  <a:cxn ang="0">
                    <a:pos x="1603" y="159"/>
                  </a:cxn>
                  <a:cxn ang="0">
                    <a:pos x="1551" y="130"/>
                  </a:cxn>
                  <a:cxn ang="0">
                    <a:pos x="1499" y="104"/>
                  </a:cxn>
                  <a:cxn ang="0">
                    <a:pos x="1443" y="81"/>
                  </a:cxn>
                  <a:cxn ang="0">
                    <a:pos x="1384" y="59"/>
                  </a:cxn>
                  <a:cxn ang="0">
                    <a:pos x="1324" y="40"/>
                  </a:cxn>
                  <a:cxn ang="0">
                    <a:pos x="1261" y="26"/>
                  </a:cxn>
                  <a:cxn ang="0">
                    <a:pos x="1198" y="14"/>
                  </a:cxn>
                  <a:cxn ang="0">
                    <a:pos x="1131" y="7"/>
                  </a:cxn>
                  <a:cxn ang="0">
                    <a:pos x="1064" y="3"/>
                  </a:cxn>
                  <a:cxn ang="0">
                    <a:pos x="997" y="0"/>
                  </a:cxn>
                  <a:cxn ang="0">
                    <a:pos x="997" y="0"/>
                  </a:cxn>
                </a:cxnLst>
                <a:rect l="0" t="0" r="r" b="b"/>
                <a:pathLst>
                  <a:path w="1856" h="1145">
                    <a:moveTo>
                      <a:pt x="997" y="0"/>
                    </a:moveTo>
                    <a:lnTo>
                      <a:pt x="997" y="0"/>
                    </a:lnTo>
                    <a:lnTo>
                      <a:pt x="896" y="3"/>
                    </a:lnTo>
                    <a:lnTo>
                      <a:pt x="796" y="14"/>
                    </a:lnTo>
                    <a:lnTo>
                      <a:pt x="699" y="33"/>
                    </a:lnTo>
                    <a:lnTo>
                      <a:pt x="610" y="59"/>
                    </a:lnTo>
                    <a:lnTo>
                      <a:pt x="521" y="93"/>
                    </a:lnTo>
                    <a:lnTo>
                      <a:pt x="439" y="133"/>
                    </a:lnTo>
                    <a:lnTo>
                      <a:pt x="364" y="174"/>
                    </a:lnTo>
                    <a:lnTo>
                      <a:pt x="290" y="226"/>
                    </a:lnTo>
                    <a:lnTo>
                      <a:pt x="227" y="282"/>
                    </a:lnTo>
                    <a:lnTo>
                      <a:pt x="171" y="342"/>
                    </a:lnTo>
                    <a:lnTo>
                      <a:pt x="119" y="405"/>
                    </a:lnTo>
                    <a:lnTo>
                      <a:pt x="78" y="472"/>
                    </a:lnTo>
                    <a:lnTo>
                      <a:pt x="59" y="505"/>
                    </a:lnTo>
                    <a:lnTo>
                      <a:pt x="45" y="543"/>
                    </a:lnTo>
                    <a:lnTo>
                      <a:pt x="30" y="580"/>
                    </a:lnTo>
                    <a:lnTo>
                      <a:pt x="19" y="617"/>
                    </a:lnTo>
                    <a:lnTo>
                      <a:pt x="11" y="654"/>
                    </a:lnTo>
                    <a:lnTo>
                      <a:pt x="4" y="691"/>
                    </a:lnTo>
                    <a:lnTo>
                      <a:pt x="0" y="732"/>
                    </a:lnTo>
                    <a:lnTo>
                      <a:pt x="0" y="769"/>
                    </a:lnTo>
                    <a:lnTo>
                      <a:pt x="0" y="769"/>
                    </a:lnTo>
                    <a:lnTo>
                      <a:pt x="4" y="821"/>
                    </a:lnTo>
                    <a:lnTo>
                      <a:pt x="7" y="870"/>
                    </a:lnTo>
                    <a:lnTo>
                      <a:pt x="19" y="918"/>
                    </a:lnTo>
                    <a:lnTo>
                      <a:pt x="33" y="966"/>
                    </a:lnTo>
                    <a:lnTo>
                      <a:pt x="52" y="1015"/>
                    </a:lnTo>
                    <a:lnTo>
                      <a:pt x="71" y="1059"/>
                    </a:lnTo>
                    <a:lnTo>
                      <a:pt x="97" y="1100"/>
                    </a:lnTo>
                    <a:lnTo>
                      <a:pt x="126" y="1145"/>
                    </a:lnTo>
                    <a:lnTo>
                      <a:pt x="1856" y="1145"/>
                    </a:lnTo>
                    <a:lnTo>
                      <a:pt x="1856" y="379"/>
                    </a:lnTo>
                    <a:lnTo>
                      <a:pt x="1856" y="379"/>
                    </a:lnTo>
                    <a:lnTo>
                      <a:pt x="1819" y="338"/>
                    </a:lnTo>
                    <a:lnTo>
                      <a:pt x="1782" y="297"/>
                    </a:lnTo>
                    <a:lnTo>
                      <a:pt x="1741" y="260"/>
                    </a:lnTo>
                    <a:lnTo>
                      <a:pt x="1700" y="223"/>
                    </a:lnTo>
                    <a:lnTo>
                      <a:pt x="1651" y="189"/>
                    </a:lnTo>
                    <a:lnTo>
                      <a:pt x="1603" y="159"/>
                    </a:lnTo>
                    <a:lnTo>
                      <a:pt x="1551" y="130"/>
                    </a:lnTo>
                    <a:lnTo>
                      <a:pt x="1499" y="104"/>
                    </a:lnTo>
                    <a:lnTo>
                      <a:pt x="1443" y="81"/>
                    </a:lnTo>
                    <a:lnTo>
                      <a:pt x="1384" y="59"/>
                    </a:lnTo>
                    <a:lnTo>
                      <a:pt x="1324" y="40"/>
                    </a:lnTo>
                    <a:lnTo>
                      <a:pt x="1261" y="26"/>
                    </a:lnTo>
                    <a:lnTo>
                      <a:pt x="1198" y="14"/>
                    </a:lnTo>
                    <a:lnTo>
                      <a:pt x="1131" y="7"/>
                    </a:lnTo>
                    <a:lnTo>
                      <a:pt x="1064" y="3"/>
                    </a:lnTo>
                    <a:lnTo>
                      <a:pt x="997" y="0"/>
                    </a:lnTo>
                    <a:lnTo>
                      <a:pt x="997" y="0"/>
                    </a:lnTo>
                    <a:close/>
                  </a:path>
                </a:pathLst>
              </a:custGeom>
              <a:solidFill>
                <a:srgbClr val="7CAAD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10" name="Freeform 86"/>
              <p:cNvSpPr>
                <a:spLocks/>
              </p:cNvSpPr>
              <p:nvPr/>
            </p:nvSpPr>
            <p:spPr bwMode="auto">
              <a:xfrm>
                <a:off x="1413" y="2426"/>
                <a:ext cx="238" cy="822"/>
              </a:xfrm>
              <a:custGeom>
                <a:avLst/>
                <a:gdLst/>
                <a:ahLst/>
                <a:cxnLst>
                  <a:cxn ang="0">
                    <a:pos x="15" y="22"/>
                  </a:cxn>
                  <a:cxn ang="0">
                    <a:pos x="15" y="22"/>
                  </a:cxn>
                  <a:cxn ang="0">
                    <a:pos x="8" y="30"/>
                  </a:cxn>
                  <a:cxn ang="0">
                    <a:pos x="4" y="45"/>
                  </a:cxn>
                  <a:cxn ang="0">
                    <a:pos x="0" y="59"/>
                  </a:cxn>
                  <a:cxn ang="0">
                    <a:pos x="0" y="82"/>
                  </a:cxn>
                  <a:cxn ang="0">
                    <a:pos x="0" y="108"/>
                  </a:cxn>
                  <a:cxn ang="0">
                    <a:pos x="8" y="134"/>
                  </a:cxn>
                  <a:cxn ang="0">
                    <a:pos x="23" y="164"/>
                  </a:cxn>
                  <a:cxn ang="0">
                    <a:pos x="23" y="164"/>
                  </a:cxn>
                  <a:cxn ang="0">
                    <a:pos x="56" y="227"/>
                  </a:cxn>
                  <a:cxn ang="0">
                    <a:pos x="79" y="275"/>
                  </a:cxn>
                  <a:cxn ang="0">
                    <a:pos x="97" y="316"/>
                  </a:cxn>
                  <a:cxn ang="0">
                    <a:pos x="101" y="331"/>
                  </a:cxn>
                  <a:cxn ang="0">
                    <a:pos x="101" y="346"/>
                  </a:cxn>
                  <a:cxn ang="0">
                    <a:pos x="101" y="346"/>
                  </a:cxn>
                  <a:cxn ang="0">
                    <a:pos x="97" y="349"/>
                  </a:cxn>
                  <a:cxn ang="0">
                    <a:pos x="90" y="353"/>
                  </a:cxn>
                  <a:cxn ang="0">
                    <a:pos x="86" y="361"/>
                  </a:cxn>
                  <a:cxn ang="0">
                    <a:pos x="86" y="364"/>
                  </a:cxn>
                  <a:cxn ang="0">
                    <a:pos x="90" y="372"/>
                  </a:cxn>
                  <a:cxn ang="0">
                    <a:pos x="101" y="383"/>
                  </a:cxn>
                  <a:cxn ang="0">
                    <a:pos x="101" y="383"/>
                  </a:cxn>
                  <a:cxn ang="0">
                    <a:pos x="97" y="442"/>
                  </a:cxn>
                  <a:cxn ang="0">
                    <a:pos x="90" y="498"/>
                  </a:cxn>
                  <a:cxn ang="0">
                    <a:pos x="82" y="550"/>
                  </a:cxn>
                  <a:cxn ang="0">
                    <a:pos x="82" y="550"/>
                  </a:cxn>
                  <a:cxn ang="0">
                    <a:pos x="86" y="587"/>
                  </a:cxn>
                  <a:cxn ang="0">
                    <a:pos x="90" y="632"/>
                  </a:cxn>
                  <a:cxn ang="0">
                    <a:pos x="90" y="632"/>
                  </a:cxn>
                  <a:cxn ang="0">
                    <a:pos x="108" y="729"/>
                  </a:cxn>
                  <a:cxn ang="0">
                    <a:pos x="119" y="792"/>
                  </a:cxn>
                  <a:cxn ang="0">
                    <a:pos x="127" y="814"/>
                  </a:cxn>
                  <a:cxn ang="0">
                    <a:pos x="131" y="822"/>
                  </a:cxn>
                  <a:cxn ang="0">
                    <a:pos x="131" y="822"/>
                  </a:cxn>
                  <a:cxn ang="0">
                    <a:pos x="134" y="818"/>
                  </a:cxn>
                  <a:cxn ang="0">
                    <a:pos x="142" y="807"/>
                  </a:cxn>
                  <a:cxn ang="0">
                    <a:pos x="164" y="777"/>
                  </a:cxn>
                  <a:cxn ang="0">
                    <a:pos x="198" y="721"/>
                  </a:cxn>
                  <a:cxn ang="0">
                    <a:pos x="198" y="721"/>
                  </a:cxn>
                  <a:cxn ang="0">
                    <a:pos x="220" y="569"/>
                  </a:cxn>
                  <a:cxn ang="0">
                    <a:pos x="238" y="405"/>
                  </a:cxn>
                  <a:cxn ang="0">
                    <a:pos x="238" y="405"/>
                  </a:cxn>
                  <a:cxn ang="0">
                    <a:pos x="231" y="376"/>
                  </a:cxn>
                  <a:cxn ang="0">
                    <a:pos x="212" y="331"/>
                  </a:cxn>
                  <a:cxn ang="0">
                    <a:pos x="194" y="286"/>
                  </a:cxn>
                  <a:cxn ang="0">
                    <a:pos x="179" y="256"/>
                  </a:cxn>
                  <a:cxn ang="0">
                    <a:pos x="179" y="256"/>
                  </a:cxn>
                  <a:cxn ang="0">
                    <a:pos x="119" y="190"/>
                  </a:cxn>
                  <a:cxn ang="0">
                    <a:pos x="86" y="149"/>
                  </a:cxn>
                  <a:cxn ang="0">
                    <a:pos x="75" y="134"/>
                  </a:cxn>
                  <a:cxn ang="0">
                    <a:pos x="67" y="123"/>
                  </a:cxn>
                  <a:cxn ang="0">
                    <a:pos x="67" y="123"/>
                  </a:cxn>
                  <a:cxn ang="0">
                    <a:pos x="60" y="85"/>
                  </a:cxn>
                  <a:cxn ang="0">
                    <a:pos x="49" y="33"/>
                  </a:cxn>
                  <a:cxn ang="0">
                    <a:pos x="41" y="15"/>
                  </a:cxn>
                  <a:cxn ang="0">
                    <a:pos x="34" y="4"/>
                  </a:cxn>
                  <a:cxn ang="0">
                    <a:pos x="30" y="0"/>
                  </a:cxn>
                  <a:cxn ang="0">
                    <a:pos x="23" y="4"/>
                  </a:cxn>
                  <a:cxn ang="0">
                    <a:pos x="15" y="22"/>
                  </a:cxn>
                  <a:cxn ang="0">
                    <a:pos x="15" y="22"/>
                  </a:cxn>
                </a:cxnLst>
                <a:rect l="0" t="0" r="r" b="b"/>
                <a:pathLst>
                  <a:path w="238" h="822">
                    <a:moveTo>
                      <a:pt x="15" y="22"/>
                    </a:moveTo>
                    <a:lnTo>
                      <a:pt x="15" y="22"/>
                    </a:lnTo>
                    <a:lnTo>
                      <a:pt x="8" y="30"/>
                    </a:lnTo>
                    <a:lnTo>
                      <a:pt x="4" y="45"/>
                    </a:lnTo>
                    <a:lnTo>
                      <a:pt x="0" y="59"/>
                    </a:lnTo>
                    <a:lnTo>
                      <a:pt x="0" y="82"/>
                    </a:lnTo>
                    <a:lnTo>
                      <a:pt x="0" y="108"/>
                    </a:lnTo>
                    <a:lnTo>
                      <a:pt x="8" y="134"/>
                    </a:lnTo>
                    <a:lnTo>
                      <a:pt x="23" y="164"/>
                    </a:lnTo>
                    <a:lnTo>
                      <a:pt x="23" y="164"/>
                    </a:lnTo>
                    <a:lnTo>
                      <a:pt x="56" y="227"/>
                    </a:lnTo>
                    <a:lnTo>
                      <a:pt x="79" y="275"/>
                    </a:lnTo>
                    <a:lnTo>
                      <a:pt x="97" y="316"/>
                    </a:lnTo>
                    <a:lnTo>
                      <a:pt x="101" y="331"/>
                    </a:lnTo>
                    <a:lnTo>
                      <a:pt x="101" y="346"/>
                    </a:lnTo>
                    <a:lnTo>
                      <a:pt x="101" y="346"/>
                    </a:lnTo>
                    <a:lnTo>
                      <a:pt x="97" y="349"/>
                    </a:lnTo>
                    <a:lnTo>
                      <a:pt x="90" y="353"/>
                    </a:lnTo>
                    <a:lnTo>
                      <a:pt x="86" y="361"/>
                    </a:lnTo>
                    <a:lnTo>
                      <a:pt x="86" y="364"/>
                    </a:lnTo>
                    <a:lnTo>
                      <a:pt x="90" y="372"/>
                    </a:lnTo>
                    <a:lnTo>
                      <a:pt x="101" y="383"/>
                    </a:lnTo>
                    <a:lnTo>
                      <a:pt x="101" y="383"/>
                    </a:lnTo>
                    <a:lnTo>
                      <a:pt x="97" y="442"/>
                    </a:lnTo>
                    <a:lnTo>
                      <a:pt x="90" y="498"/>
                    </a:lnTo>
                    <a:lnTo>
                      <a:pt x="82" y="550"/>
                    </a:lnTo>
                    <a:lnTo>
                      <a:pt x="82" y="550"/>
                    </a:lnTo>
                    <a:lnTo>
                      <a:pt x="86" y="587"/>
                    </a:lnTo>
                    <a:lnTo>
                      <a:pt x="90" y="632"/>
                    </a:lnTo>
                    <a:lnTo>
                      <a:pt x="90" y="632"/>
                    </a:lnTo>
                    <a:lnTo>
                      <a:pt x="108" y="729"/>
                    </a:lnTo>
                    <a:lnTo>
                      <a:pt x="119" y="792"/>
                    </a:lnTo>
                    <a:lnTo>
                      <a:pt x="127" y="814"/>
                    </a:lnTo>
                    <a:lnTo>
                      <a:pt x="131" y="822"/>
                    </a:lnTo>
                    <a:lnTo>
                      <a:pt x="131" y="822"/>
                    </a:lnTo>
                    <a:lnTo>
                      <a:pt x="134" y="818"/>
                    </a:lnTo>
                    <a:lnTo>
                      <a:pt x="142" y="807"/>
                    </a:lnTo>
                    <a:lnTo>
                      <a:pt x="164" y="777"/>
                    </a:lnTo>
                    <a:lnTo>
                      <a:pt x="198" y="721"/>
                    </a:lnTo>
                    <a:lnTo>
                      <a:pt x="198" y="721"/>
                    </a:lnTo>
                    <a:lnTo>
                      <a:pt x="220" y="569"/>
                    </a:lnTo>
                    <a:lnTo>
                      <a:pt x="238" y="405"/>
                    </a:lnTo>
                    <a:lnTo>
                      <a:pt x="238" y="405"/>
                    </a:lnTo>
                    <a:lnTo>
                      <a:pt x="231" y="376"/>
                    </a:lnTo>
                    <a:lnTo>
                      <a:pt x="212" y="331"/>
                    </a:lnTo>
                    <a:lnTo>
                      <a:pt x="194" y="286"/>
                    </a:lnTo>
                    <a:lnTo>
                      <a:pt x="179" y="256"/>
                    </a:lnTo>
                    <a:lnTo>
                      <a:pt x="179" y="256"/>
                    </a:lnTo>
                    <a:lnTo>
                      <a:pt x="119" y="190"/>
                    </a:lnTo>
                    <a:lnTo>
                      <a:pt x="86" y="149"/>
                    </a:lnTo>
                    <a:lnTo>
                      <a:pt x="75" y="134"/>
                    </a:lnTo>
                    <a:lnTo>
                      <a:pt x="67" y="123"/>
                    </a:lnTo>
                    <a:lnTo>
                      <a:pt x="67" y="123"/>
                    </a:lnTo>
                    <a:lnTo>
                      <a:pt x="60" y="85"/>
                    </a:lnTo>
                    <a:lnTo>
                      <a:pt x="49" y="33"/>
                    </a:lnTo>
                    <a:lnTo>
                      <a:pt x="41" y="15"/>
                    </a:lnTo>
                    <a:lnTo>
                      <a:pt x="34" y="4"/>
                    </a:lnTo>
                    <a:lnTo>
                      <a:pt x="30" y="0"/>
                    </a:lnTo>
                    <a:lnTo>
                      <a:pt x="23" y="4"/>
                    </a:lnTo>
                    <a:lnTo>
                      <a:pt x="15" y="22"/>
                    </a:lnTo>
                    <a:lnTo>
                      <a:pt x="15" y="22"/>
                    </a:lnTo>
                    <a:close/>
                  </a:path>
                </a:pathLst>
              </a:custGeom>
              <a:solidFill>
                <a:srgbClr val="EBE5C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11" name="Freeform 87"/>
              <p:cNvSpPr>
                <a:spLocks/>
              </p:cNvSpPr>
              <p:nvPr/>
            </p:nvSpPr>
            <p:spPr bwMode="auto">
              <a:xfrm>
                <a:off x="365" y="2742"/>
                <a:ext cx="364" cy="573"/>
              </a:xfrm>
              <a:custGeom>
                <a:avLst/>
                <a:gdLst/>
                <a:ahLst/>
                <a:cxnLst>
                  <a:cxn ang="0">
                    <a:pos x="264" y="0"/>
                  </a:cxn>
                  <a:cxn ang="0">
                    <a:pos x="264" y="0"/>
                  </a:cxn>
                  <a:cxn ang="0">
                    <a:pos x="252" y="0"/>
                  </a:cxn>
                  <a:cxn ang="0">
                    <a:pos x="234" y="4"/>
                  </a:cxn>
                  <a:cxn ang="0">
                    <a:pos x="219" y="7"/>
                  </a:cxn>
                  <a:cxn ang="0">
                    <a:pos x="208" y="15"/>
                  </a:cxn>
                  <a:cxn ang="0">
                    <a:pos x="197" y="22"/>
                  </a:cxn>
                  <a:cxn ang="0">
                    <a:pos x="185" y="37"/>
                  </a:cxn>
                  <a:cxn ang="0">
                    <a:pos x="185" y="37"/>
                  </a:cxn>
                  <a:cxn ang="0">
                    <a:pos x="178" y="67"/>
                  </a:cxn>
                  <a:cxn ang="0">
                    <a:pos x="159" y="119"/>
                  </a:cxn>
                  <a:cxn ang="0">
                    <a:pos x="119" y="260"/>
                  </a:cxn>
                  <a:cxn ang="0">
                    <a:pos x="93" y="338"/>
                  </a:cxn>
                  <a:cxn ang="0">
                    <a:pos x="63" y="420"/>
                  </a:cxn>
                  <a:cxn ang="0">
                    <a:pos x="33" y="495"/>
                  </a:cxn>
                  <a:cxn ang="0">
                    <a:pos x="0" y="554"/>
                  </a:cxn>
                  <a:cxn ang="0">
                    <a:pos x="245" y="573"/>
                  </a:cxn>
                  <a:cxn ang="0">
                    <a:pos x="245" y="573"/>
                  </a:cxn>
                  <a:cxn ang="0">
                    <a:pos x="301" y="461"/>
                  </a:cxn>
                  <a:cxn ang="0">
                    <a:pos x="342" y="379"/>
                  </a:cxn>
                  <a:cxn ang="0">
                    <a:pos x="364" y="327"/>
                  </a:cxn>
                  <a:cxn ang="0">
                    <a:pos x="364" y="327"/>
                  </a:cxn>
                  <a:cxn ang="0">
                    <a:pos x="364" y="320"/>
                  </a:cxn>
                  <a:cxn ang="0">
                    <a:pos x="364" y="305"/>
                  </a:cxn>
                  <a:cxn ang="0">
                    <a:pos x="353" y="260"/>
                  </a:cxn>
                  <a:cxn ang="0">
                    <a:pos x="316" y="152"/>
                  </a:cxn>
                  <a:cxn ang="0">
                    <a:pos x="264" y="0"/>
                  </a:cxn>
                  <a:cxn ang="0">
                    <a:pos x="264" y="0"/>
                  </a:cxn>
                </a:cxnLst>
                <a:rect l="0" t="0" r="r" b="b"/>
                <a:pathLst>
                  <a:path w="364" h="573">
                    <a:moveTo>
                      <a:pt x="264" y="0"/>
                    </a:moveTo>
                    <a:lnTo>
                      <a:pt x="264" y="0"/>
                    </a:lnTo>
                    <a:lnTo>
                      <a:pt x="252" y="0"/>
                    </a:lnTo>
                    <a:lnTo>
                      <a:pt x="234" y="4"/>
                    </a:lnTo>
                    <a:lnTo>
                      <a:pt x="219" y="7"/>
                    </a:lnTo>
                    <a:lnTo>
                      <a:pt x="208" y="15"/>
                    </a:lnTo>
                    <a:lnTo>
                      <a:pt x="197" y="22"/>
                    </a:lnTo>
                    <a:lnTo>
                      <a:pt x="185" y="37"/>
                    </a:lnTo>
                    <a:lnTo>
                      <a:pt x="185" y="37"/>
                    </a:lnTo>
                    <a:lnTo>
                      <a:pt x="178" y="67"/>
                    </a:lnTo>
                    <a:lnTo>
                      <a:pt x="159" y="119"/>
                    </a:lnTo>
                    <a:lnTo>
                      <a:pt x="119" y="260"/>
                    </a:lnTo>
                    <a:lnTo>
                      <a:pt x="93" y="338"/>
                    </a:lnTo>
                    <a:lnTo>
                      <a:pt x="63" y="420"/>
                    </a:lnTo>
                    <a:lnTo>
                      <a:pt x="33" y="495"/>
                    </a:lnTo>
                    <a:lnTo>
                      <a:pt x="0" y="554"/>
                    </a:lnTo>
                    <a:lnTo>
                      <a:pt x="245" y="573"/>
                    </a:lnTo>
                    <a:lnTo>
                      <a:pt x="245" y="573"/>
                    </a:lnTo>
                    <a:lnTo>
                      <a:pt x="301" y="461"/>
                    </a:lnTo>
                    <a:lnTo>
                      <a:pt x="342" y="379"/>
                    </a:lnTo>
                    <a:lnTo>
                      <a:pt x="364" y="327"/>
                    </a:lnTo>
                    <a:lnTo>
                      <a:pt x="364" y="327"/>
                    </a:lnTo>
                    <a:lnTo>
                      <a:pt x="364" y="320"/>
                    </a:lnTo>
                    <a:lnTo>
                      <a:pt x="364" y="305"/>
                    </a:lnTo>
                    <a:lnTo>
                      <a:pt x="353" y="260"/>
                    </a:lnTo>
                    <a:lnTo>
                      <a:pt x="316" y="152"/>
                    </a:lnTo>
                    <a:lnTo>
                      <a:pt x="264" y="0"/>
                    </a:lnTo>
                    <a:lnTo>
                      <a:pt x="264" y="0"/>
                    </a:lnTo>
                    <a:close/>
                  </a:path>
                </a:pathLst>
              </a:custGeom>
              <a:solidFill>
                <a:srgbClr val="B9966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12" name="Freeform 88"/>
              <p:cNvSpPr>
                <a:spLocks/>
              </p:cNvSpPr>
              <p:nvPr/>
            </p:nvSpPr>
            <p:spPr bwMode="auto">
              <a:xfrm>
                <a:off x="811" y="2604"/>
                <a:ext cx="364" cy="659"/>
              </a:xfrm>
              <a:custGeom>
                <a:avLst/>
                <a:gdLst/>
                <a:ahLst/>
                <a:cxnLst>
                  <a:cxn ang="0">
                    <a:pos x="48" y="49"/>
                  </a:cxn>
                  <a:cxn ang="0">
                    <a:pos x="48" y="49"/>
                  </a:cxn>
                  <a:cxn ang="0">
                    <a:pos x="44" y="49"/>
                  </a:cxn>
                  <a:cxn ang="0">
                    <a:pos x="26" y="52"/>
                  </a:cxn>
                  <a:cxn ang="0">
                    <a:pos x="18" y="60"/>
                  </a:cxn>
                  <a:cxn ang="0">
                    <a:pos x="11" y="67"/>
                  </a:cxn>
                  <a:cxn ang="0">
                    <a:pos x="4" y="78"/>
                  </a:cxn>
                  <a:cxn ang="0">
                    <a:pos x="0" y="93"/>
                  </a:cxn>
                  <a:cxn ang="0">
                    <a:pos x="0" y="93"/>
                  </a:cxn>
                  <a:cxn ang="0">
                    <a:pos x="0" y="127"/>
                  </a:cxn>
                  <a:cxn ang="0">
                    <a:pos x="11" y="190"/>
                  </a:cxn>
                  <a:cxn ang="0">
                    <a:pos x="30" y="268"/>
                  </a:cxn>
                  <a:cxn ang="0">
                    <a:pos x="48" y="357"/>
                  </a:cxn>
                  <a:cxn ang="0">
                    <a:pos x="74" y="450"/>
                  </a:cxn>
                  <a:cxn ang="0">
                    <a:pos x="100" y="536"/>
                  </a:cxn>
                  <a:cxn ang="0">
                    <a:pos x="126" y="610"/>
                  </a:cxn>
                  <a:cxn ang="0">
                    <a:pos x="141" y="636"/>
                  </a:cxn>
                  <a:cxn ang="0">
                    <a:pos x="152" y="659"/>
                  </a:cxn>
                  <a:cxn ang="0">
                    <a:pos x="320" y="659"/>
                  </a:cxn>
                  <a:cxn ang="0">
                    <a:pos x="320" y="659"/>
                  </a:cxn>
                  <a:cxn ang="0">
                    <a:pos x="346" y="469"/>
                  </a:cxn>
                  <a:cxn ang="0">
                    <a:pos x="361" y="320"/>
                  </a:cxn>
                  <a:cxn ang="0">
                    <a:pos x="364" y="257"/>
                  </a:cxn>
                  <a:cxn ang="0">
                    <a:pos x="364" y="216"/>
                  </a:cxn>
                  <a:cxn ang="0">
                    <a:pos x="364" y="216"/>
                  </a:cxn>
                  <a:cxn ang="0">
                    <a:pos x="361" y="183"/>
                  </a:cxn>
                  <a:cxn ang="0">
                    <a:pos x="353" y="145"/>
                  </a:cxn>
                  <a:cxn ang="0">
                    <a:pos x="342" y="108"/>
                  </a:cxn>
                  <a:cxn ang="0">
                    <a:pos x="327" y="71"/>
                  </a:cxn>
                  <a:cxn ang="0">
                    <a:pos x="309" y="41"/>
                  </a:cxn>
                  <a:cxn ang="0">
                    <a:pos x="286" y="19"/>
                  </a:cxn>
                  <a:cxn ang="0">
                    <a:pos x="275" y="12"/>
                  </a:cxn>
                  <a:cxn ang="0">
                    <a:pos x="260" y="4"/>
                  </a:cxn>
                  <a:cxn ang="0">
                    <a:pos x="245" y="0"/>
                  </a:cxn>
                  <a:cxn ang="0">
                    <a:pos x="227" y="0"/>
                  </a:cxn>
                  <a:cxn ang="0">
                    <a:pos x="227" y="0"/>
                  </a:cxn>
                  <a:cxn ang="0">
                    <a:pos x="164" y="12"/>
                  </a:cxn>
                  <a:cxn ang="0">
                    <a:pos x="104" y="30"/>
                  </a:cxn>
                  <a:cxn ang="0">
                    <a:pos x="48" y="49"/>
                  </a:cxn>
                  <a:cxn ang="0">
                    <a:pos x="48" y="49"/>
                  </a:cxn>
                </a:cxnLst>
                <a:rect l="0" t="0" r="r" b="b"/>
                <a:pathLst>
                  <a:path w="364" h="659">
                    <a:moveTo>
                      <a:pt x="48" y="49"/>
                    </a:moveTo>
                    <a:lnTo>
                      <a:pt x="48" y="49"/>
                    </a:lnTo>
                    <a:lnTo>
                      <a:pt x="44" y="49"/>
                    </a:lnTo>
                    <a:lnTo>
                      <a:pt x="26" y="52"/>
                    </a:lnTo>
                    <a:lnTo>
                      <a:pt x="18" y="60"/>
                    </a:lnTo>
                    <a:lnTo>
                      <a:pt x="11" y="67"/>
                    </a:lnTo>
                    <a:lnTo>
                      <a:pt x="4" y="78"/>
                    </a:lnTo>
                    <a:lnTo>
                      <a:pt x="0" y="93"/>
                    </a:lnTo>
                    <a:lnTo>
                      <a:pt x="0" y="93"/>
                    </a:lnTo>
                    <a:lnTo>
                      <a:pt x="0" y="127"/>
                    </a:lnTo>
                    <a:lnTo>
                      <a:pt x="11" y="190"/>
                    </a:lnTo>
                    <a:lnTo>
                      <a:pt x="30" y="268"/>
                    </a:lnTo>
                    <a:lnTo>
                      <a:pt x="48" y="357"/>
                    </a:lnTo>
                    <a:lnTo>
                      <a:pt x="74" y="450"/>
                    </a:lnTo>
                    <a:lnTo>
                      <a:pt x="100" y="536"/>
                    </a:lnTo>
                    <a:lnTo>
                      <a:pt x="126" y="610"/>
                    </a:lnTo>
                    <a:lnTo>
                      <a:pt x="141" y="636"/>
                    </a:lnTo>
                    <a:lnTo>
                      <a:pt x="152" y="659"/>
                    </a:lnTo>
                    <a:lnTo>
                      <a:pt x="320" y="659"/>
                    </a:lnTo>
                    <a:lnTo>
                      <a:pt x="320" y="659"/>
                    </a:lnTo>
                    <a:lnTo>
                      <a:pt x="346" y="469"/>
                    </a:lnTo>
                    <a:lnTo>
                      <a:pt x="361" y="320"/>
                    </a:lnTo>
                    <a:lnTo>
                      <a:pt x="364" y="257"/>
                    </a:lnTo>
                    <a:lnTo>
                      <a:pt x="364" y="216"/>
                    </a:lnTo>
                    <a:lnTo>
                      <a:pt x="364" y="216"/>
                    </a:lnTo>
                    <a:lnTo>
                      <a:pt x="361" y="183"/>
                    </a:lnTo>
                    <a:lnTo>
                      <a:pt x="353" y="145"/>
                    </a:lnTo>
                    <a:lnTo>
                      <a:pt x="342" y="108"/>
                    </a:lnTo>
                    <a:lnTo>
                      <a:pt x="327" y="71"/>
                    </a:lnTo>
                    <a:lnTo>
                      <a:pt x="309" y="41"/>
                    </a:lnTo>
                    <a:lnTo>
                      <a:pt x="286" y="19"/>
                    </a:lnTo>
                    <a:lnTo>
                      <a:pt x="275" y="12"/>
                    </a:lnTo>
                    <a:lnTo>
                      <a:pt x="260" y="4"/>
                    </a:lnTo>
                    <a:lnTo>
                      <a:pt x="245" y="0"/>
                    </a:lnTo>
                    <a:lnTo>
                      <a:pt x="227" y="0"/>
                    </a:lnTo>
                    <a:lnTo>
                      <a:pt x="227" y="0"/>
                    </a:lnTo>
                    <a:lnTo>
                      <a:pt x="164" y="12"/>
                    </a:lnTo>
                    <a:lnTo>
                      <a:pt x="104" y="30"/>
                    </a:lnTo>
                    <a:lnTo>
                      <a:pt x="48" y="49"/>
                    </a:lnTo>
                    <a:lnTo>
                      <a:pt x="48" y="49"/>
                    </a:lnTo>
                    <a:close/>
                  </a:path>
                </a:pathLst>
              </a:custGeom>
              <a:solidFill>
                <a:srgbClr val="F3E5D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13" name="Freeform 89"/>
              <p:cNvSpPr>
                <a:spLocks/>
              </p:cNvSpPr>
              <p:nvPr/>
            </p:nvSpPr>
            <p:spPr bwMode="auto">
              <a:xfrm>
                <a:off x="1268" y="2694"/>
                <a:ext cx="287" cy="513"/>
              </a:xfrm>
              <a:custGeom>
                <a:avLst/>
                <a:gdLst/>
                <a:ahLst/>
                <a:cxnLst>
                  <a:cxn ang="0">
                    <a:pos x="78" y="0"/>
                  </a:cxn>
                  <a:cxn ang="0">
                    <a:pos x="78" y="0"/>
                  </a:cxn>
                  <a:cxn ang="0">
                    <a:pos x="82" y="0"/>
                  </a:cxn>
                  <a:cxn ang="0">
                    <a:pos x="93" y="0"/>
                  </a:cxn>
                  <a:cxn ang="0">
                    <a:pos x="101" y="0"/>
                  </a:cxn>
                  <a:cxn ang="0">
                    <a:pos x="108" y="3"/>
                  </a:cxn>
                  <a:cxn ang="0">
                    <a:pos x="119" y="15"/>
                  </a:cxn>
                  <a:cxn ang="0">
                    <a:pos x="131" y="26"/>
                  </a:cxn>
                  <a:cxn ang="0">
                    <a:pos x="131" y="26"/>
                  </a:cxn>
                  <a:cxn ang="0">
                    <a:pos x="142" y="48"/>
                  </a:cxn>
                  <a:cxn ang="0">
                    <a:pos x="164" y="93"/>
                  </a:cxn>
                  <a:cxn ang="0">
                    <a:pos x="190" y="148"/>
                  </a:cxn>
                  <a:cxn ang="0">
                    <a:pos x="216" y="215"/>
                  </a:cxn>
                  <a:cxn ang="0">
                    <a:pos x="242" y="286"/>
                  </a:cxn>
                  <a:cxn ang="0">
                    <a:pos x="261" y="360"/>
                  </a:cxn>
                  <a:cxn ang="0">
                    <a:pos x="279" y="435"/>
                  </a:cxn>
                  <a:cxn ang="0">
                    <a:pos x="283" y="468"/>
                  </a:cxn>
                  <a:cxn ang="0">
                    <a:pos x="287" y="502"/>
                  </a:cxn>
                  <a:cxn ang="0">
                    <a:pos x="149" y="513"/>
                  </a:cxn>
                  <a:cxn ang="0">
                    <a:pos x="149" y="513"/>
                  </a:cxn>
                  <a:cxn ang="0">
                    <a:pos x="127" y="461"/>
                  </a:cxn>
                  <a:cxn ang="0">
                    <a:pos x="101" y="409"/>
                  </a:cxn>
                  <a:cxn ang="0">
                    <a:pos x="71" y="360"/>
                  </a:cxn>
                  <a:cxn ang="0">
                    <a:pos x="71" y="360"/>
                  </a:cxn>
                  <a:cxn ang="0">
                    <a:pos x="41" y="319"/>
                  </a:cxn>
                  <a:cxn ang="0">
                    <a:pos x="19" y="275"/>
                  </a:cxn>
                  <a:cxn ang="0">
                    <a:pos x="8" y="234"/>
                  </a:cxn>
                  <a:cxn ang="0">
                    <a:pos x="0" y="189"/>
                  </a:cxn>
                  <a:cxn ang="0">
                    <a:pos x="0" y="189"/>
                  </a:cxn>
                  <a:cxn ang="0">
                    <a:pos x="0" y="163"/>
                  </a:cxn>
                  <a:cxn ang="0">
                    <a:pos x="12" y="137"/>
                  </a:cxn>
                  <a:cxn ang="0">
                    <a:pos x="23" y="104"/>
                  </a:cxn>
                  <a:cxn ang="0">
                    <a:pos x="38" y="74"/>
                  </a:cxn>
                  <a:cxn ang="0">
                    <a:pos x="64" y="22"/>
                  </a:cxn>
                  <a:cxn ang="0">
                    <a:pos x="78" y="0"/>
                  </a:cxn>
                  <a:cxn ang="0">
                    <a:pos x="78" y="0"/>
                  </a:cxn>
                </a:cxnLst>
                <a:rect l="0" t="0" r="r" b="b"/>
                <a:pathLst>
                  <a:path w="287" h="513">
                    <a:moveTo>
                      <a:pt x="78" y="0"/>
                    </a:moveTo>
                    <a:lnTo>
                      <a:pt x="78" y="0"/>
                    </a:lnTo>
                    <a:lnTo>
                      <a:pt x="82" y="0"/>
                    </a:lnTo>
                    <a:lnTo>
                      <a:pt x="93" y="0"/>
                    </a:lnTo>
                    <a:lnTo>
                      <a:pt x="101" y="0"/>
                    </a:lnTo>
                    <a:lnTo>
                      <a:pt x="108" y="3"/>
                    </a:lnTo>
                    <a:lnTo>
                      <a:pt x="119" y="15"/>
                    </a:lnTo>
                    <a:lnTo>
                      <a:pt x="131" y="26"/>
                    </a:lnTo>
                    <a:lnTo>
                      <a:pt x="131" y="26"/>
                    </a:lnTo>
                    <a:lnTo>
                      <a:pt x="142" y="48"/>
                    </a:lnTo>
                    <a:lnTo>
                      <a:pt x="164" y="93"/>
                    </a:lnTo>
                    <a:lnTo>
                      <a:pt x="190" y="148"/>
                    </a:lnTo>
                    <a:lnTo>
                      <a:pt x="216" y="215"/>
                    </a:lnTo>
                    <a:lnTo>
                      <a:pt x="242" y="286"/>
                    </a:lnTo>
                    <a:lnTo>
                      <a:pt x="261" y="360"/>
                    </a:lnTo>
                    <a:lnTo>
                      <a:pt x="279" y="435"/>
                    </a:lnTo>
                    <a:lnTo>
                      <a:pt x="283" y="468"/>
                    </a:lnTo>
                    <a:lnTo>
                      <a:pt x="287" y="502"/>
                    </a:lnTo>
                    <a:lnTo>
                      <a:pt x="149" y="513"/>
                    </a:lnTo>
                    <a:lnTo>
                      <a:pt x="149" y="513"/>
                    </a:lnTo>
                    <a:lnTo>
                      <a:pt x="127" y="461"/>
                    </a:lnTo>
                    <a:lnTo>
                      <a:pt x="101" y="409"/>
                    </a:lnTo>
                    <a:lnTo>
                      <a:pt x="71" y="360"/>
                    </a:lnTo>
                    <a:lnTo>
                      <a:pt x="71" y="360"/>
                    </a:lnTo>
                    <a:lnTo>
                      <a:pt x="41" y="319"/>
                    </a:lnTo>
                    <a:lnTo>
                      <a:pt x="19" y="275"/>
                    </a:lnTo>
                    <a:lnTo>
                      <a:pt x="8" y="234"/>
                    </a:lnTo>
                    <a:lnTo>
                      <a:pt x="0" y="189"/>
                    </a:lnTo>
                    <a:lnTo>
                      <a:pt x="0" y="189"/>
                    </a:lnTo>
                    <a:lnTo>
                      <a:pt x="0" y="163"/>
                    </a:lnTo>
                    <a:lnTo>
                      <a:pt x="12" y="137"/>
                    </a:lnTo>
                    <a:lnTo>
                      <a:pt x="23" y="104"/>
                    </a:lnTo>
                    <a:lnTo>
                      <a:pt x="38" y="74"/>
                    </a:lnTo>
                    <a:lnTo>
                      <a:pt x="64" y="22"/>
                    </a:lnTo>
                    <a:lnTo>
                      <a:pt x="78" y="0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B9966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14" name="Freeform 90"/>
              <p:cNvSpPr>
                <a:spLocks/>
              </p:cNvSpPr>
              <p:nvPr/>
            </p:nvSpPr>
            <p:spPr bwMode="auto">
              <a:xfrm>
                <a:off x="1510" y="2236"/>
                <a:ext cx="201" cy="171"/>
              </a:xfrm>
              <a:custGeom>
                <a:avLst/>
                <a:gdLst/>
                <a:ahLst/>
                <a:cxnLst>
                  <a:cxn ang="0">
                    <a:pos x="19" y="4"/>
                  </a:cxn>
                  <a:cxn ang="0">
                    <a:pos x="19" y="4"/>
                  </a:cxn>
                  <a:cxn ang="0">
                    <a:pos x="41" y="0"/>
                  </a:cxn>
                  <a:cxn ang="0">
                    <a:pos x="60" y="0"/>
                  </a:cxn>
                  <a:cxn ang="0">
                    <a:pos x="86" y="0"/>
                  </a:cxn>
                  <a:cxn ang="0">
                    <a:pos x="115" y="4"/>
                  </a:cxn>
                  <a:cxn ang="0">
                    <a:pos x="141" y="15"/>
                  </a:cxn>
                  <a:cxn ang="0">
                    <a:pos x="156" y="23"/>
                  </a:cxn>
                  <a:cxn ang="0">
                    <a:pos x="168" y="30"/>
                  </a:cxn>
                  <a:cxn ang="0">
                    <a:pos x="179" y="41"/>
                  </a:cxn>
                  <a:cxn ang="0">
                    <a:pos x="190" y="56"/>
                  </a:cxn>
                  <a:cxn ang="0">
                    <a:pos x="190" y="56"/>
                  </a:cxn>
                  <a:cxn ang="0">
                    <a:pos x="197" y="71"/>
                  </a:cxn>
                  <a:cxn ang="0">
                    <a:pos x="201" y="86"/>
                  </a:cxn>
                  <a:cxn ang="0">
                    <a:pos x="201" y="101"/>
                  </a:cxn>
                  <a:cxn ang="0">
                    <a:pos x="197" y="112"/>
                  </a:cxn>
                  <a:cxn ang="0">
                    <a:pos x="194" y="123"/>
                  </a:cxn>
                  <a:cxn ang="0">
                    <a:pos x="186" y="130"/>
                  </a:cxn>
                  <a:cxn ang="0">
                    <a:pos x="168" y="149"/>
                  </a:cxn>
                  <a:cxn ang="0">
                    <a:pos x="145" y="160"/>
                  </a:cxn>
                  <a:cxn ang="0">
                    <a:pos x="119" y="168"/>
                  </a:cxn>
                  <a:cxn ang="0">
                    <a:pos x="101" y="171"/>
                  </a:cxn>
                  <a:cxn ang="0">
                    <a:pos x="86" y="168"/>
                  </a:cxn>
                  <a:cxn ang="0">
                    <a:pos x="86" y="168"/>
                  </a:cxn>
                  <a:cxn ang="0">
                    <a:pos x="75" y="160"/>
                  </a:cxn>
                  <a:cxn ang="0">
                    <a:pos x="56" y="138"/>
                  </a:cxn>
                  <a:cxn ang="0">
                    <a:pos x="37" y="112"/>
                  </a:cxn>
                  <a:cxn ang="0">
                    <a:pos x="19" y="86"/>
                  </a:cxn>
                  <a:cxn ang="0">
                    <a:pos x="8" y="56"/>
                  </a:cxn>
                  <a:cxn ang="0">
                    <a:pos x="0" y="30"/>
                  </a:cxn>
                  <a:cxn ang="0">
                    <a:pos x="0" y="23"/>
                  </a:cxn>
                  <a:cxn ang="0">
                    <a:pos x="4" y="15"/>
                  </a:cxn>
                  <a:cxn ang="0">
                    <a:pos x="11" y="8"/>
                  </a:cxn>
                  <a:cxn ang="0">
                    <a:pos x="19" y="4"/>
                  </a:cxn>
                  <a:cxn ang="0">
                    <a:pos x="19" y="4"/>
                  </a:cxn>
                </a:cxnLst>
                <a:rect l="0" t="0" r="r" b="b"/>
                <a:pathLst>
                  <a:path w="201" h="171">
                    <a:moveTo>
                      <a:pt x="19" y="4"/>
                    </a:moveTo>
                    <a:lnTo>
                      <a:pt x="19" y="4"/>
                    </a:lnTo>
                    <a:lnTo>
                      <a:pt x="41" y="0"/>
                    </a:lnTo>
                    <a:lnTo>
                      <a:pt x="60" y="0"/>
                    </a:lnTo>
                    <a:lnTo>
                      <a:pt x="86" y="0"/>
                    </a:lnTo>
                    <a:lnTo>
                      <a:pt x="115" y="4"/>
                    </a:lnTo>
                    <a:lnTo>
                      <a:pt x="141" y="15"/>
                    </a:lnTo>
                    <a:lnTo>
                      <a:pt x="156" y="23"/>
                    </a:lnTo>
                    <a:lnTo>
                      <a:pt x="168" y="30"/>
                    </a:lnTo>
                    <a:lnTo>
                      <a:pt x="179" y="41"/>
                    </a:lnTo>
                    <a:lnTo>
                      <a:pt x="190" y="56"/>
                    </a:lnTo>
                    <a:lnTo>
                      <a:pt x="190" y="56"/>
                    </a:lnTo>
                    <a:lnTo>
                      <a:pt x="197" y="71"/>
                    </a:lnTo>
                    <a:lnTo>
                      <a:pt x="201" y="86"/>
                    </a:lnTo>
                    <a:lnTo>
                      <a:pt x="201" y="101"/>
                    </a:lnTo>
                    <a:lnTo>
                      <a:pt x="197" y="112"/>
                    </a:lnTo>
                    <a:lnTo>
                      <a:pt x="194" y="123"/>
                    </a:lnTo>
                    <a:lnTo>
                      <a:pt x="186" y="130"/>
                    </a:lnTo>
                    <a:lnTo>
                      <a:pt x="168" y="149"/>
                    </a:lnTo>
                    <a:lnTo>
                      <a:pt x="145" y="160"/>
                    </a:lnTo>
                    <a:lnTo>
                      <a:pt x="119" y="168"/>
                    </a:lnTo>
                    <a:lnTo>
                      <a:pt x="101" y="171"/>
                    </a:lnTo>
                    <a:lnTo>
                      <a:pt x="86" y="168"/>
                    </a:lnTo>
                    <a:lnTo>
                      <a:pt x="86" y="168"/>
                    </a:lnTo>
                    <a:lnTo>
                      <a:pt x="75" y="160"/>
                    </a:lnTo>
                    <a:lnTo>
                      <a:pt x="56" y="138"/>
                    </a:lnTo>
                    <a:lnTo>
                      <a:pt x="37" y="112"/>
                    </a:lnTo>
                    <a:lnTo>
                      <a:pt x="19" y="86"/>
                    </a:lnTo>
                    <a:lnTo>
                      <a:pt x="8" y="56"/>
                    </a:lnTo>
                    <a:lnTo>
                      <a:pt x="0" y="30"/>
                    </a:lnTo>
                    <a:lnTo>
                      <a:pt x="0" y="23"/>
                    </a:lnTo>
                    <a:lnTo>
                      <a:pt x="4" y="15"/>
                    </a:lnTo>
                    <a:lnTo>
                      <a:pt x="11" y="8"/>
                    </a:lnTo>
                    <a:lnTo>
                      <a:pt x="19" y="4"/>
                    </a:lnTo>
                    <a:lnTo>
                      <a:pt x="19" y="4"/>
                    </a:lnTo>
                    <a:close/>
                  </a:path>
                </a:pathLst>
              </a:custGeom>
              <a:solidFill>
                <a:srgbClr val="D5863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15" name="Freeform 91"/>
              <p:cNvSpPr>
                <a:spLocks/>
              </p:cNvSpPr>
              <p:nvPr/>
            </p:nvSpPr>
            <p:spPr bwMode="auto">
              <a:xfrm>
                <a:off x="1685" y="2798"/>
                <a:ext cx="435" cy="502"/>
              </a:xfrm>
              <a:custGeom>
                <a:avLst/>
                <a:gdLst/>
                <a:ahLst/>
                <a:cxnLst>
                  <a:cxn ang="0">
                    <a:pos x="394" y="0"/>
                  </a:cxn>
                  <a:cxn ang="0">
                    <a:pos x="394" y="0"/>
                  </a:cxn>
                  <a:cxn ang="0">
                    <a:pos x="405" y="18"/>
                  </a:cxn>
                  <a:cxn ang="0">
                    <a:pos x="413" y="41"/>
                  </a:cxn>
                  <a:cxn ang="0">
                    <a:pos x="420" y="70"/>
                  </a:cxn>
                  <a:cxn ang="0">
                    <a:pos x="428" y="108"/>
                  </a:cxn>
                  <a:cxn ang="0">
                    <a:pos x="435" y="152"/>
                  </a:cxn>
                  <a:cxn ang="0">
                    <a:pos x="435" y="204"/>
                  </a:cxn>
                  <a:cxn ang="0">
                    <a:pos x="428" y="260"/>
                  </a:cxn>
                  <a:cxn ang="0">
                    <a:pos x="428" y="260"/>
                  </a:cxn>
                  <a:cxn ang="0">
                    <a:pos x="417" y="316"/>
                  </a:cxn>
                  <a:cxn ang="0">
                    <a:pos x="405" y="364"/>
                  </a:cxn>
                  <a:cxn ang="0">
                    <a:pos x="379" y="439"/>
                  </a:cxn>
                  <a:cxn ang="0">
                    <a:pos x="361" y="487"/>
                  </a:cxn>
                  <a:cxn ang="0">
                    <a:pos x="353" y="502"/>
                  </a:cxn>
                  <a:cxn ang="0">
                    <a:pos x="33" y="502"/>
                  </a:cxn>
                  <a:cxn ang="0">
                    <a:pos x="33" y="502"/>
                  </a:cxn>
                  <a:cxn ang="0">
                    <a:pos x="15" y="375"/>
                  </a:cxn>
                  <a:cxn ang="0">
                    <a:pos x="4" y="271"/>
                  </a:cxn>
                  <a:cxn ang="0">
                    <a:pos x="0" y="227"/>
                  </a:cxn>
                  <a:cxn ang="0">
                    <a:pos x="0" y="193"/>
                  </a:cxn>
                  <a:cxn ang="0">
                    <a:pos x="0" y="193"/>
                  </a:cxn>
                  <a:cxn ang="0">
                    <a:pos x="4" y="178"/>
                  </a:cxn>
                  <a:cxn ang="0">
                    <a:pos x="11" y="163"/>
                  </a:cxn>
                  <a:cxn ang="0">
                    <a:pos x="22" y="152"/>
                  </a:cxn>
                  <a:cxn ang="0">
                    <a:pos x="37" y="137"/>
                  </a:cxn>
                  <a:cxn ang="0">
                    <a:pos x="78" y="111"/>
                  </a:cxn>
                  <a:cxn ang="0">
                    <a:pos x="123" y="89"/>
                  </a:cxn>
                  <a:cxn ang="0">
                    <a:pos x="201" y="52"/>
                  </a:cxn>
                  <a:cxn ang="0">
                    <a:pos x="238" y="37"/>
                  </a:cxn>
                  <a:cxn ang="0">
                    <a:pos x="394" y="0"/>
                  </a:cxn>
                </a:cxnLst>
                <a:rect l="0" t="0" r="r" b="b"/>
                <a:pathLst>
                  <a:path w="435" h="502">
                    <a:moveTo>
                      <a:pt x="394" y="0"/>
                    </a:moveTo>
                    <a:lnTo>
                      <a:pt x="394" y="0"/>
                    </a:lnTo>
                    <a:lnTo>
                      <a:pt x="405" y="18"/>
                    </a:lnTo>
                    <a:lnTo>
                      <a:pt x="413" y="41"/>
                    </a:lnTo>
                    <a:lnTo>
                      <a:pt x="420" y="70"/>
                    </a:lnTo>
                    <a:lnTo>
                      <a:pt x="428" y="108"/>
                    </a:lnTo>
                    <a:lnTo>
                      <a:pt x="435" y="152"/>
                    </a:lnTo>
                    <a:lnTo>
                      <a:pt x="435" y="204"/>
                    </a:lnTo>
                    <a:lnTo>
                      <a:pt x="428" y="260"/>
                    </a:lnTo>
                    <a:lnTo>
                      <a:pt x="428" y="260"/>
                    </a:lnTo>
                    <a:lnTo>
                      <a:pt x="417" y="316"/>
                    </a:lnTo>
                    <a:lnTo>
                      <a:pt x="405" y="364"/>
                    </a:lnTo>
                    <a:lnTo>
                      <a:pt x="379" y="439"/>
                    </a:lnTo>
                    <a:lnTo>
                      <a:pt x="361" y="487"/>
                    </a:lnTo>
                    <a:lnTo>
                      <a:pt x="353" y="502"/>
                    </a:lnTo>
                    <a:lnTo>
                      <a:pt x="33" y="502"/>
                    </a:lnTo>
                    <a:lnTo>
                      <a:pt x="33" y="502"/>
                    </a:lnTo>
                    <a:lnTo>
                      <a:pt x="15" y="375"/>
                    </a:lnTo>
                    <a:lnTo>
                      <a:pt x="4" y="271"/>
                    </a:lnTo>
                    <a:lnTo>
                      <a:pt x="0" y="227"/>
                    </a:lnTo>
                    <a:lnTo>
                      <a:pt x="0" y="193"/>
                    </a:lnTo>
                    <a:lnTo>
                      <a:pt x="0" y="193"/>
                    </a:lnTo>
                    <a:lnTo>
                      <a:pt x="4" y="178"/>
                    </a:lnTo>
                    <a:lnTo>
                      <a:pt x="11" y="163"/>
                    </a:lnTo>
                    <a:lnTo>
                      <a:pt x="22" y="152"/>
                    </a:lnTo>
                    <a:lnTo>
                      <a:pt x="37" y="137"/>
                    </a:lnTo>
                    <a:lnTo>
                      <a:pt x="78" y="111"/>
                    </a:lnTo>
                    <a:lnTo>
                      <a:pt x="123" y="89"/>
                    </a:lnTo>
                    <a:lnTo>
                      <a:pt x="201" y="52"/>
                    </a:lnTo>
                    <a:lnTo>
                      <a:pt x="238" y="37"/>
                    </a:lnTo>
                    <a:lnTo>
                      <a:pt x="394" y="0"/>
                    </a:lnTo>
                    <a:close/>
                  </a:path>
                </a:pathLst>
              </a:custGeom>
              <a:solidFill>
                <a:srgbClr val="A2999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16" name="Rectangle 92"/>
              <p:cNvSpPr>
                <a:spLocks noChangeArrowheads="1"/>
              </p:cNvSpPr>
              <p:nvPr/>
            </p:nvSpPr>
            <p:spPr bwMode="auto">
              <a:xfrm>
                <a:off x="130" y="3255"/>
                <a:ext cx="2005" cy="175"/>
              </a:xfrm>
              <a:prstGeom prst="rect">
                <a:avLst/>
              </a:prstGeom>
              <a:solidFill>
                <a:srgbClr val="C3CDD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17" name="Freeform 93"/>
              <p:cNvSpPr>
                <a:spLocks/>
              </p:cNvSpPr>
              <p:nvPr/>
            </p:nvSpPr>
            <p:spPr bwMode="auto">
              <a:xfrm>
                <a:off x="1469" y="2333"/>
                <a:ext cx="257" cy="413"/>
              </a:xfrm>
              <a:custGeom>
                <a:avLst/>
                <a:gdLst/>
                <a:ahLst/>
                <a:cxnLst>
                  <a:cxn ang="0">
                    <a:pos x="19" y="97"/>
                  </a:cxn>
                  <a:cxn ang="0">
                    <a:pos x="19" y="97"/>
                  </a:cxn>
                  <a:cxn ang="0">
                    <a:pos x="15" y="100"/>
                  </a:cxn>
                  <a:cxn ang="0">
                    <a:pos x="8" y="115"/>
                  </a:cxn>
                  <a:cxn ang="0">
                    <a:pos x="4" y="126"/>
                  </a:cxn>
                  <a:cxn ang="0">
                    <a:pos x="0" y="138"/>
                  </a:cxn>
                  <a:cxn ang="0">
                    <a:pos x="4" y="156"/>
                  </a:cxn>
                  <a:cxn ang="0">
                    <a:pos x="8" y="171"/>
                  </a:cxn>
                  <a:cxn ang="0">
                    <a:pos x="8" y="171"/>
                  </a:cxn>
                  <a:cxn ang="0">
                    <a:pos x="41" y="245"/>
                  </a:cxn>
                  <a:cxn ang="0">
                    <a:pos x="56" y="279"/>
                  </a:cxn>
                  <a:cxn ang="0">
                    <a:pos x="63" y="309"/>
                  </a:cxn>
                  <a:cxn ang="0">
                    <a:pos x="63" y="309"/>
                  </a:cxn>
                  <a:cxn ang="0">
                    <a:pos x="71" y="338"/>
                  </a:cxn>
                  <a:cxn ang="0">
                    <a:pos x="78" y="368"/>
                  </a:cxn>
                  <a:cxn ang="0">
                    <a:pos x="89" y="379"/>
                  </a:cxn>
                  <a:cxn ang="0">
                    <a:pos x="101" y="394"/>
                  </a:cxn>
                  <a:cxn ang="0">
                    <a:pos x="116" y="402"/>
                  </a:cxn>
                  <a:cxn ang="0">
                    <a:pos x="134" y="413"/>
                  </a:cxn>
                  <a:cxn ang="0">
                    <a:pos x="134" y="413"/>
                  </a:cxn>
                  <a:cxn ang="0">
                    <a:pos x="153" y="413"/>
                  </a:cxn>
                  <a:cxn ang="0">
                    <a:pos x="175" y="413"/>
                  </a:cxn>
                  <a:cxn ang="0">
                    <a:pos x="194" y="405"/>
                  </a:cxn>
                  <a:cxn ang="0">
                    <a:pos x="212" y="398"/>
                  </a:cxn>
                  <a:cxn ang="0">
                    <a:pos x="227" y="387"/>
                  </a:cxn>
                  <a:cxn ang="0">
                    <a:pos x="242" y="376"/>
                  </a:cxn>
                  <a:cxn ang="0">
                    <a:pos x="249" y="364"/>
                  </a:cxn>
                  <a:cxn ang="0">
                    <a:pos x="257" y="357"/>
                  </a:cxn>
                  <a:cxn ang="0">
                    <a:pos x="257" y="357"/>
                  </a:cxn>
                  <a:cxn ang="0">
                    <a:pos x="257" y="342"/>
                  </a:cxn>
                  <a:cxn ang="0">
                    <a:pos x="257" y="312"/>
                  </a:cxn>
                  <a:cxn ang="0">
                    <a:pos x="257" y="242"/>
                  </a:cxn>
                  <a:cxn ang="0">
                    <a:pos x="253" y="171"/>
                  </a:cxn>
                  <a:cxn ang="0">
                    <a:pos x="253" y="126"/>
                  </a:cxn>
                  <a:cxn ang="0">
                    <a:pos x="253" y="126"/>
                  </a:cxn>
                  <a:cxn ang="0">
                    <a:pos x="253" y="115"/>
                  </a:cxn>
                  <a:cxn ang="0">
                    <a:pos x="249" y="104"/>
                  </a:cxn>
                  <a:cxn ang="0">
                    <a:pos x="238" y="74"/>
                  </a:cxn>
                  <a:cxn ang="0">
                    <a:pos x="216" y="30"/>
                  </a:cxn>
                  <a:cxn ang="0">
                    <a:pos x="216" y="30"/>
                  </a:cxn>
                  <a:cxn ang="0">
                    <a:pos x="197" y="19"/>
                  </a:cxn>
                  <a:cxn ang="0">
                    <a:pos x="164" y="7"/>
                  </a:cxn>
                  <a:cxn ang="0">
                    <a:pos x="145" y="4"/>
                  </a:cxn>
                  <a:cxn ang="0">
                    <a:pos x="127" y="0"/>
                  </a:cxn>
                  <a:cxn ang="0">
                    <a:pos x="112" y="4"/>
                  </a:cxn>
                  <a:cxn ang="0">
                    <a:pos x="101" y="11"/>
                  </a:cxn>
                  <a:cxn ang="0">
                    <a:pos x="101" y="11"/>
                  </a:cxn>
                  <a:cxn ang="0">
                    <a:pos x="78" y="37"/>
                  </a:cxn>
                  <a:cxn ang="0">
                    <a:pos x="52" y="63"/>
                  </a:cxn>
                  <a:cxn ang="0">
                    <a:pos x="19" y="97"/>
                  </a:cxn>
                  <a:cxn ang="0">
                    <a:pos x="19" y="97"/>
                  </a:cxn>
                </a:cxnLst>
                <a:rect l="0" t="0" r="r" b="b"/>
                <a:pathLst>
                  <a:path w="257" h="413">
                    <a:moveTo>
                      <a:pt x="19" y="97"/>
                    </a:moveTo>
                    <a:lnTo>
                      <a:pt x="19" y="97"/>
                    </a:lnTo>
                    <a:lnTo>
                      <a:pt x="15" y="100"/>
                    </a:lnTo>
                    <a:lnTo>
                      <a:pt x="8" y="115"/>
                    </a:lnTo>
                    <a:lnTo>
                      <a:pt x="4" y="126"/>
                    </a:lnTo>
                    <a:lnTo>
                      <a:pt x="0" y="138"/>
                    </a:lnTo>
                    <a:lnTo>
                      <a:pt x="4" y="156"/>
                    </a:lnTo>
                    <a:lnTo>
                      <a:pt x="8" y="171"/>
                    </a:lnTo>
                    <a:lnTo>
                      <a:pt x="8" y="171"/>
                    </a:lnTo>
                    <a:lnTo>
                      <a:pt x="41" y="245"/>
                    </a:lnTo>
                    <a:lnTo>
                      <a:pt x="56" y="279"/>
                    </a:lnTo>
                    <a:lnTo>
                      <a:pt x="63" y="309"/>
                    </a:lnTo>
                    <a:lnTo>
                      <a:pt x="63" y="309"/>
                    </a:lnTo>
                    <a:lnTo>
                      <a:pt x="71" y="338"/>
                    </a:lnTo>
                    <a:lnTo>
                      <a:pt x="78" y="368"/>
                    </a:lnTo>
                    <a:lnTo>
                      <a:pt x="89" y="379"/>
                    </a:lnTo>
                    <a:lnTo>
                      <a:pt x="101" y="394"/>
                    </a:lnTo>
                    <a:lnTo>
                      <a:pt x="116" y="402"/>
                    </a:lnTo>
                    <a:lnTo>
                      <a:pt x="134" y="413"/>
                    </a:lnTo>
                    <a:lnTo>
                      <a:pt x="134" y="413"/>
                    </a:lnTo>
                    <a:lnTo>
                      <a:pt x="153" y="413"/>
                    </a:lnTo>
                    <a:lnTo>
                      <a:pt x="175" y="413"/>
                    </a:lnTo>
                    <a:lnTo>
                      <a:pt x="194" y="405"/>
                    </a:lnTo>
                    <a:lnTo>
                      <a:pt x="212" y="398"/>
                    </a:lnTo>
                    <a:lnTo>
                      <a:pt x="227" y="387"/>
                    </a:lnTo>
                    <a:lnTo>
                      <a:pt x="242" y="376"/>
                    </a:lnTo>
                    <a:lnTo>
                      <a:pt x="249" y="364"/>
                    </a:lnTo>
                    <a:lnTo>
                      <a:pt x="257" y="357"/>
                    </a:lnTo>
                    <a:lnTo>
                      <a:pt x="257" y="357"/>
                    </a:lnTo>
                    <a:lnTo>
                      <a:pt x="257" y="342"/>
                    </a:lnTo>
                    <a:lnTo>
                      <a:pt x="257" y="312"/>
                    </a:lnTo>
                    <a:lnTo>
                      <a:pt x="257" y="242"/>
                    </a:lnTo>
                    <a:lnTo>
                      <a:pt x="253" y="171"/>
                    </a:lnTo>
                    <a:lnTo>
                      <a:pt x="253" y="126"/>
                    </a:lnTo>
                    <a:lnTo>
                      <a:pt x="253" y="126"/>
                    </a:lnTo>
                    <a:lnTo>
                      <a:pt x="253" y="115"/>
                    </a:lnTo>
                    <a:lnTo>
                      <a:pt x="249" y="104"/>
                    </a:lnTo>
                    <a:lnTo>
                      <a:pt x="238" y="74"/>
                    </a:lnTo>
                    <a:lnTo>
                      <a:pt x="216" y="30"/>
                    </a:lnTo>
                    <a:lnTo>
                      <a:pt x="216" y="30"/>
                    </a:lnTo>
                    <a:lnTo>
                      <a:pt x="197" y="19"/>
                    </a:lnTo>
                    <a:lnTo>
                      <a:pt x="164" y="7"/>
                    </a:lnTo>
                    <a:lnTo>
                      <a:pt x="145" y="4"/>
                    </a:lnTo>
                    <a:lnTo>
                      <a:pt x="127" y="0"/>
                    </a:lnTo>
                    <a:lnTo>
                      <a:pt x="112" y="4"/>
                    </a:lnTo>
                    <a:lnTo>
                      <a:pt x="101" y="11"/>
                    </a:lnTo>
                    <a:lnTo>
                      <a:pt x="101" y="11"/>
                    </a:lnTo>
                    <a:lnTo>
                      <a:pt x="78" y="37"/>
                    </a:lnTo>
                    <a:lnTo>
                      <a:pt x="52" y="63"/>
                    </a:lnTo>
                    <a:lnTo>
                      <a:pt x="19" y="97"/>
                    </a:lnTo>
                    <a:lnTo>
                      <a:pt x="19" y="97"/>
                    </a:lnTo>
                    <a:close/>
                  </a:path>
                </a:pathLst>
              </a:custGeom>
              <a:solidFill>
                <a:srgbClr val="FCD2C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18" name="Freeform 94"/>
              <p:cNvSpPr>
                <a:spLocks/>
              </p:cNvSpPr>
              <p:nvPr/>
            </p:nvSpPr>
            <p:spPr bwMode="auto">
              <a:xfrm>
                <a:off x="1432" y="2292"/>
                <a:ext cx="696" cy="803"/>
              </a:xfrm>
              <a:custGeom>
                <a:avLst/>
                <a:gdLst/>
                <a:ahLst/>
                <a:cxnLst>
                  <a:cxn ang="0">
                    <a:pos x="164" y="11"/>
                  </a:cxn>
                  <a:cxn ang="0">
                    <a:pos x="153" y="152"/>
                  </a:cxn>
                  <a:cxn ang="0">
                    <a:pos x="141" y="197"/>
                  </a:cxn>
                  <a:cxn ang="0">
                    <a:pos x="134" y="212"/>
                  </a:cxn>
                  <a:cxn ang="0">
                    <a:pos x="123" y="264"/>
                  </a:cxn>
                  <a:cxn ang="0">
                    <a:pos x="119" y="305"/>
                  </a:cxn>
                  <a:cxn ang="0">
                    <a:pos x="52" y="216"/>
                  </a:cxn>
                  <a:cxn ang="0">
                    <a:pos x="37" y="175"/>
                  </a:cxn>
                  <a:cxn ang="0">
                    <a:pos x="0" y="186"/>
                  </a:cxn>
                  <a:cxn ang="0">
                    <a:pos x="33" y="335"/>
                  </a:cxn>
                  <a:cxn ang="0">
                    <a:pos x="52" y="387"/>
                  </a:cxn>
                  <a:cxn ang="0">
                    <a:pos x="71" y="413"/>
                  </a:cxn>
                  <a:cxn ang="0">
                    <a:pos x="119" y="450"/>
                  </a:cxn>
                  <a:cxn ang="0">
                    <a:pos x="160" y="472"/>
                  </a:cxn>
                  <a:cxn ang="0">
                    <a:pos x="234" y="517"/>
                  </a:cxn>
                  <a:cxn ang="0">
                    <a:pos x="257" y="536"/>
                  </a:cxn>
                  <a:cxn ang="0">
                    <a:pos x="268" y="562"/>
                  </a:cxn>
                  <a:cxn ang="0">
                    <a:pos x="268" y="580"/>
                  </a:cxn>
                  <a:cxn ang="0">
                    <a:pos x="260" y="632"/>
                  </a:cxn>
                  <a:cxn ang="0">
                    <a:pos x="249" y="710"/>
                  </a:cxn>
                  <a:cxn ang="0">
                    <a:pos x="260" y="725"/>
                  </a:cxn>
                  <a:cxn ang="0">
                    <a:pos x="320" y="770"/>
                  </a:cxn>
                  <a:cxn ang="0">
                    <a:pos x="383" y="800"/>
                  </a:cxn>
                  <a:cxn ang="0">
                    <a:pos x="439" y="733"/>
                  </a:cxn>
                  <a:cxn ang="0">
                    <a:pos x="458" y="729"/>
                  </a:cxn>
                  <a:cxn ang="0">
                    <a:pos x="521" y="699"/>
                  </a:cxn>
                  <a:cxn ang="0">
                    <a:pos x="565" y="662"/>
                  </a:cxn>
                  <a:cxn ang="0">
                    <a:pos x="584" y="636"/>
                  </a:cxn>
                  <a:cxn ang="0">
                    <a:pos x="621" y="562"/>
                  </a:cxn>
                  <a:cxn ang="0">
                    <a:pos x="632" y="550"/>
                  </a:cxn>
                  <a:cxn ang="0">
                    <a:pos x="651" y="547"/>
                  </a:cxn>
                  <a:cxn ang="0">
                    <a:pos x="670" y="550"/>
                  </a:cxn>
                  <a:cxn ang="0">
                    <a:pos x="696" y="562"/>
                  </a:cxn>
                  <a:cxn ang="0">
                    <a:pos x="688" y="547"/>
                  </a:cxn>
                  <a:cxn ang="0">
                    <a:pos x="636" y="450"/>
                  </a:cxn>
                  <a:cxn ang="0">
                    <a:pos x="588" y="387"/>
                  </a:cxn>
                  <a:cxn ang="0">
                    <a:pos x="577" y="379"/>
                  </a:cxn>
                  <a:cxn ang="0">
                    <a:pos x="513" y="312"/>
                  </a:cxn>
                  <a:cxn ang="0">
                    <a:pos x="480" y="260"/>
                  </a:cxn>
                  <a:cxn ang="0">
                    <a:pos x="454" y="197"/>
                  </a:cxn>
                  <a:cxn ang="0">
                    <a:pos x="409" y="100"/>
                  </a:cxn>
                  <a:cxn ang="0">
                    <a:pos x="368" y="45"/>
                  </a:cxn>
                  <a:cxn ang="0">
                    <a:pos x="350" y="26"/>
                  </a:cxn>
                  <a:cxn ang="0">
                    <a:pos x="298" y="4"/>
                  </a:cxn>
                  <a:cxn ang="0">
                    <a:pos x="246" y="0"/>
                  </a:cxn>
                  <a:cxn ang="0">
                    <a:pos x="190" y="4"/>
                  </a:cxn>
                </a:cxnLst>
                <a:rect l="0" t="0" r="r" b="b"/>
                <a:pathLst>
                  <a:path w="696" h="803">
                    <a:moveTo>
                      <a:pt x="164" y="11"/>
                    </a:moveTo>
                    <a:lnTo>
                      <a:pt x="164" y="11"/>
                    </a:lnTo>
                    <a:lnTo>
                      <a:pt x="160" y="89"/>
                    </a:lnTo>
                    <a:lnTo>
                      <a:pt x="153" y="152"/>
                    </a:lnTo>
                    <a:lnTo>
                      <a:pt x="149" y="179"/>
                    </a:lnTo>
                    <a:lnTo>
                      <a:pt x="141" y="197"/>
                    </a:lnTo>
                    <a:lnTo>
                      <a:pt x="141" y="197"/>
                    </a:lnTo>
                    <a:lnTo>
                      <a:pt x="134" y="212"/>
                    </a:lnTo>
                    <a:lnTo>
                      <a:pt x="126" y="231"/>
                    </a:lnTo>
                    <a:lnTo>
                      <a:pt x="123" y="264"/>
                    </a:lnTo>
                    <a:lnTo>
                      <a:pt x="119" y="305"/>
                    </a:lnTo>
                    <a:lnTo>
                      <a:pt x="119" y="305"/>
                    </a:lnTo>
                    <a:lnTo>
                      <a:pt x="82" y="257"/>
                    </a:lnTo>
                    <a:lnTo>
                      <a:pt x="52" y="216"/>
                    </a:lnTo>
                    <a:lnTo>
                      <a:pt x="41" y="193"/>
                    </a:lnTo>
                    <a:lnTo>
                      <a:pt x="37" y="175"/>
                    </a:lnTo>
                    <a:lnTo>
                      <a:pt x="0" y="186"/>
                    </a:lnTo>
                    <a:lnTo>
                      <a:pt x="0" y="186"/>
                    </a:lnTo>
                    <a:lnTo>
                      <a:pt x="15" y="268"/>
                    </a:lnTo>
                    <a:lnTo>
                      <a:pt x="33" y="335"/>
                    </a:lnTo>
                    <a:lnTo>
                      <a:pt x="41" y="364"/>
                    </a:lnTo>
                    <a:lnTo>
                      <a:pt x="52" y="387"/>
                    </a:lnTo>
                    <a:lnTo>
                      <a:pt x="52" y="387"/>
                    </a:lnTo>
                    <a:lnTo>
                      <a:pt x="71" y="413"/>
                    </a:lnTo>
                    <a:lnTo>
                      <a:pt x="89" y="431"/>
                    </a:lnTo>
                    <a:lnTo>
                      <a:pt x="119" y="450"/>
                    </a:lnTo>
                    <a:lnTo>
                      <a:pt x="160" y="472"/>
                    </a:lnTo>
                    <a:lnTo>
                      <a:pt x="160" y="472"/>
                    </a:lnTo>
                    <a:lnTo>
                      <a:pt x="201" y="495"/>
                    </a:lnTo>
                    <a:lnTo>
                      <a:pt x="234" y="517"/>
                    </a:lnTo>
                    <a:lnTo>
                      <a:pt x="246" y="524"/>
                    </a:lnTo>
                    <a:lnTo>
                      <a:pt x="257" y="536"/>
                    </a:lnTo>
                    <a:lnTo>
                      <a:pt x="264" y="550"/>
                    </a:lnTo>
                    <a:lnTo>
                      <a:pt x="268" y="562"/>
                    </a:lnTo>
                    <a:lnTo>
                      <a:pt x="268" y="562"/>
                    </a:lnTo>
                    <a:lnTo>
                      <a:pt x="268" y="580"/>
                    </a:lnTo>
                    <a:lnTo>
                      <a:pt x="268" y="595"/>
                    </a:lnTo>
                    <a:lnTo>
                      <a:pt x="260" y="632"/>
                    </a:lnTo>
                    <a:lnTo>
                      <a:pt x="253" y="673"/>
                    </a:lnTo>
                    <a:lnTo>
                      <a:pt x="249" y="710"/>
                    </a:lnTo>
                    <a:lnTo>
                      <a:pt x="249" y="710"/>
                    </a:lnTo>
                    <a:lnTo>
                      <a:pt x="260" y="725"/>
                    </a:lnTo>
                    <a:lnTo>
                      <a:pt x="294" y="755"/>
                    </a:lnTo>
                    <a:lnTo>
                      <a:pt x="320" y="770"/>
                    </a:lnTo>
                    <a:lnTo>
                      <a:pt x="350" y="788"/>
                    </a:lnTo>
                    <a:lnTo>
                      <a:pt x="383" y="800"/>
                    </a:lnTo>
                    <a:lnTo>
                      <a:pt x="420" y="803"/>
                    </a:lnTo>
                    <a:lnTo>
                      <a:pt x="439" y="733"/>
                    </a:lnTo>
                    <a:lnTo>
                      <a:pt x="439" y="733"/>
                    </a:lnTo>
                    <a:lnTo>
                      <a:pt x="458" y="729"/>
                    </a:lnTo>
                    <a:lnTo>
                      <a:pt x="495" y="714"/>
                    </a:lnTo>
                    <a:lnTo>
                      <a:pt x="521" y="699"/>
                    </a:lnTo>
                    <a:lnTo>
                      <a:pt x="543" y="681"/>
                    </a:lnTo>
                    <a:lnTo>
                      <a:pt x="565" y="662"/>
                    </a:lnTo>
                    <a:lnTo>
                      <a:pt x="584" y="636"/>
                    </a:lnTo>
                    <a:lnTo>
                      <a:pt x="584" y="636"/>
                    </a:lnTo>
                    <a:lnTo>
                      <a:pt x="610" y="591"/>
                    </a:lnTo>
                    <a:lnTo>
                      <a:pt x="621" y="562"/>
                    </a:lnTo>
                    <a:lnTo>
                      <a:pt x="629" y="554"/>
                    </a:lnTo>
                    <a:lnTo>
                      <a:pt x="632" y="550"/>
                    </a:lnTo>
                    <a:lnTo>
                      <a:pt x="640" y="547"/>
                    </a:lnTo>
                    <a:lnTo>
                      <a:pt x="651" y="547"/>
                    </a:lnTo>
                    <a:lnTo>
                      <a:pt x="651" y="547"/>
                    </a:lnTo>
                    <a:lnTo>
                      <a:pt x="670" y="550"/>
                    </a:lnTo>
                    <a:lnTo>
                      <a:pt x="684" y="554"/>
                    </a:lnTo>
                    <a:lnTo>
                      <a:pt x="696" y="562"/>
                    </a:lnTo>
                    <a:lnTo>
                      <a:pt x="696" y="562"/>
                    </a:lnTo>
                    <a:lnTo>
                      <a:pt x="688" y="547"/>
                    </a:lnTo>
                    <a:lnTo>
                      <a:pt x="670" y="506"/>
                    </a:lnTo>
                    <a:lnTo>
                      <a:pt x="636" y="450"/>
                    </a:lnTo>
                    <a:lnTo>
                      <a:pt x="614" y="417"/>
                    </a:lnTo>
                    <a:lnTo>
                      <a:pt x="588" y="387"/>
                    </a:lnTo>
                    <a:lnTo>
                      <a:pt x="588" y="387"/>
                    </a:lnTo>
                    <a:lnTo>
                      <a:pt x="577" y="379"/>
                    </a:lnTo>
                    <a:lnTo>
                      <a:pt x="547" y="353"/>
                    </a:lnTo>
                    <a:lnTo>
                      <a:pt x="513" y="312"/>
                    </a:lnTo>
                    <a:lnTo>
                      <a:pt x="495" y="286"/>
                    </a:lnTo>
                    <a:lnTo>
                      <a:pt x="480" y="260"/>
                    </a:lnTo>
                    <a:lnTo>
                      <a:pt x="480" y="260"/>
                    </a:lnTo>
                    <a:lnTo>
                      <a:pt x="454" y="197"/>
                    </a:lnTo>
                    <a:lnTo>
                      <a:pt x="424" y="130"/>
                    </a:lnTo>
                    <a:lnTo>
                      <a:pt x="409" y="100"/>
                    </a:lnTo>
                    <a:lnTo>
                      <a:pt x="391" y="71"/>
                    </a:lnTo>
                    <a:lnTo>
                      <a:pt x="368" y="45"/>
                    </a:lnTo>
                    <a:lnTo>
                      <a:pt x="350" y="26"/>
                    </a:lnTo>
                    <a:lnTo>
                      <a:pt x="350" y="26"/>
                    </a:lnTo>
                    <a:lnTo>
                      <a:pt x="324" y="15"/>
                    </a:lnTo>
                    <a:lnTo>
                      <a:pt x="298" y="4"/>
                    </a:lnTo>
                    <a:lnTo>
                      <a:pt x="272" y="0"/>
                    </a:lnTo>
                    <a:lnTo>
                      <a:pt x="246" y="0"/>
                    </a:lnTo>
                    <a:lnTo>
                      <a:pt x="205" y="0"/>
                    </a:lnTo>
                    <a:lnTo>
                      <a:pt x="190" y="4"/>
                    </a:lnTo>
                    <a:lnTo>
                      <a:pt x="164" y="11"/>
                    </a:lnTo>
                    <a:close/>
                  </a:path>
                </a:pathLst>
              </a:custGeom>
              <a:solidFill>
                <a:srgbClr val="F7F2D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19" name="Freeform 95"/>
              <p:cNvSpPr>
                <a:spLocks/>
              </p:cNvSpPr>
              <p:nvPr/>
            </p:nvSpPr>
            <p:spPr bwMode="auto">
              <a:xfrm>
                <a:off x="1432" y="2333"/>
                <a:ext cx="71" cy="245"/>
              </a:xfrm>
              <a:custGeom>
                <a:avLst/>
                <a:gdLst/>
                <a:ahLst/>
                <a:cxnLst>
                  <a:cxn ang="0">
                    <a:pos x="7" y="71"/>
                  </a:cxn>
                  <a:cxn ang="0">
                    <a:pos x="7" y="71"/>
                  </a:cxn>
                  <a:cxn ang="0">
                    <a:pos x="0" y="108"/>
                  </a:cxn>
                  <a:cxn ang="0">
                    <a:pos x="0" y="141"/>
                  </a:cxn>
                  <a:cxn ang="0">
                    <a:pos x="0" y="171"/>
                  </a:cxn>
                  <a:cxn ang="0">
                    <a:pos x="0" y="171"/>
                  </a:cxn>
                  <a:cxn ang="0">
                    <a:pos x="4" y="186"/>
                  </a:cxn>
                  <a:cxn ang="0">
                    <a:pos x="11" y="201"/>
                  </a:cxn>
                  <a:cxn ang="0">
                    <a:pos x="26" y="223"/>
                  </a:cxn>
                  <a:cxn ang="0">
                    <a:pos x="48" y="245"/>
                  </a:cxn>
                  <a:cxn ang="0">
                    <a:pos x="60" y="123"/>
                  </a:cxn>
                  <a:cxn ang="0">
                    <a:pos x="60" y="123"/>
                  </a:cxn>
                  <a:cxn ang="0">
                    <a:pos x="63" y="108"/>
                  </a:cxn>
                  <a:cxn ang="0">
                    <a:pos x="71" y="74"/>
                  </a:cxn>
                  <a:cxn ang="0">
                    <a:pos x="71" y="37"/>
                  </a:cxn>
                  <a:cxn ang="0">
                    <a:pos x="71" y="19"/>
                  </a:cxn>
                  <a:cxn ang="0">
                    <a:pos x="63" y="4"/>
                  </a:cxn>
                  <a:cxn ang="0">
                    <a:pos x="63" y="4"/>
                  </a:cxn>
                  <a:cxn ang="0">
                    <a:pos x="60" y="0"/>
                  </a:cxn>
                  <a:cxn ang="0">
                    <a:pos x="56" y="0"/>
                  </a:cxn>
                  <a:cxn ang="0">
                    <a:pos x="48" y="4"/>
                  </a:cxn>
                  <a:cxn ang="0">
                    <a:pos x="37" y="15"/>
                  </a:cxn>
                  <a:cxn ang="0">
                    <a:pos x="30" y="26"/>
                  </a:cxn>
                  <a:cxn ang="0">
                    <a:pos x="15" y="56"/>
                  </a:cxn>
                  <a:cxn ang="0">
                    <a:pos x="7" y="71"/>
                  </a:cxn>
                  <a:cxn ang="0">
                    <a:pos x="7" y="71"/>
                  </a:cxn>
                </a:cxnLst>
                <a:rect l="0" t="0" r="r" b="b"/>
                <a:pathLst>
                  <a:path w="71" h="245">
                    <a:moveTo>
                      <a:pt x="7" y="71"/>
                    </a:moveTo>
                    <a:lnTo>
                      <a:pt x="7" y="71"/>
                    </a:lnTo>
                    <a:lnTo>
                      <a:pt x="0" y="108"/>
                    </a:lnTo>
                    <a:lnTo>
                      <a:pt x="0" y="141"/>
                    </a:lnTo>
                    <a:lnTo>
                      <a:pt x="0" y="171"/>
                    </a:lnTo>
                    <a:lnTo>
                      <a:pt x="0" y="171"/>
                    </a:lnTo>
                    <a:lnTo>
                      <a:pt x="4" y="186"/>
                    </a:lnTo>
                    <a:lnTo>
                      <a:pt x="11" y="201"/>
                    </a:lnTo>
                    <a:lnTo>
                      <a:pt x="26" y="223"/>
                    </a:lnTo>
                    <a:lnTo>
                      <a:pt x="48" y="245"/>
                    </a:lnTo>
                    <a:lnTo>
                      <a:pt x="60" y="123"/>
                    </a:lnTo>
                    <a:lnTo>
                      <a:pt x="60" y="123"/>
                    </a:lnTo>
                    <a:lnTo>
                      <a:pt x="63" y="108"/>
                    </a:lnTo>
                    <a:lnTo>
                      <a:pt x="71" y="74"/>
                    </a:lnTo>
                    <a:lnTo>
                      <a:pt x="71" y="37"/>
                    </a:lnTo>
                    <a:lnTo>
                      <a:pt x="71" y="19"/>
                    </a:lnTo>
                    <a:lnTo>
                      <a:pt x="63" y="4"/>
                    </a:lnTo>
                    <a:lnTo>
                      <a:pt x="63" y="4"/>
                    </a:lnTo>
                    <a:lnTo>
                      <a:pt x="60" y="0"/>
                    </a:lnTo>
                    <a:lnTo>
                      <a:pt x="56" y="0"/>
                    </a:lnTo>
                    <a:lnTo>
                      <a:pt x="48" y="4"/>
                    </a:lnTo>
                    <a:lnTo>
                      <a:pt x="37" y="15"/>
                    </a:lnTo>
                    <a:lnTo>
                      <a:pt x="30" y="26"/>
                    </a:lnTo>
                    <a:lnTo>
                      <a:pt x="15" y="56"/>
                    </a:lnTo>
                    <a:lnTo>
                      <a:pt x="7" y="71"/>
                    </a:lnTo>
                    <a:lnTo>
                      <a:pt x="7" y="71"/>
                    </a:lnTo>
                    <a:close/>
                  </a:path>
                </a:pathLst>
              </a:custGeom>
              <a:solidFill>
                <a:srgbClr val="F7F2D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20" name="Freeform 96"/>
              <p:cNvSpPr>
                <a:spLocks/>
              </p:cNvSpPr>
              <p:nvPr/>
            </p:nvSpPr>
            <p:spPr bwMode="auto">
              <a:xfrm>
                <a:off x="1239" y="2054"/>
                <a:ext cx="327" cy="249"/>
              </a:xfrm>
              <a:custGeom>
                <a:avLst/>
                <a:gdLst/>
                <a:ahLst/>
                <a:cxnLst>
                  <a:cxn ang="0">
                    <a:pos x="245" y="33"/>
                  </a:cxn>
                  <a:cxn ang="0">
                    <a:pos x="245" y="33"/>
                  </a:cxn>
                  <a:cxn ang="0">
                    <a:pos x="256" y="41"/>
                  </a:cxn>
                  <a:cxn ang="0">
                    <a:pos x="282" y="60"/>
                  </a:cxn>
                  <a:cxn ang="0">
                    <a:pos x="293" y="74"/>
                  </a:cxn>
                  <a:cxn ang="0">
                    <a:pos x="308" y="89"/>
                  </a:cxn>
                  <a:cxn ang="0">
                    <a:pos x="316" y="104"/>
                  </a:cxn>
                  <a:cxn ang="0">
                    <a:pos x="316" y="123"/>
                  </a:cxn>
                  <a:cxn ang="0">
                    <a:pos x="316" y="123"/>
                  </a:cxn>
                  <a:cxn ang="0">
                    <a:pos x="316" y="152"/>
                  </a:cxn>
                  <a:cxn ang="0">
                    <a:pos x="312" y="171"/>
                  </a:cxn>
                  <a:cxn ang="0">
                    <a:pos x="312" y="182"/>
                  </a:cxn>
                  <a:cxn ang="0">
                    <a:pos x="319" y="193"/>
                  </a:cxn>
                  <a:cxn ang="0">
                    <a:pos x="319" y="193"/>
                  </a:cxn>
                  <a:cxn ang="0">
                    <a:pos x="327" y="205"/>
                  </a:cxn>
                  <a:cxn ang="0">
                    <a:pos x="327" y="216"/>
                  </a:cxn>
                  <a:cxn ang="0">
                    <a:pos x="316" y="234"/>
                  </a:cxn>
                  <a:cxn ang="0">
                    <a:pos x="316" y="234"/>
                  </a:cxn>
                  <a:cxn ang="0">
                    <a:pos x="312" y="245"/>
                  </a:cxn>
                  <a:cxn ang="0">
                    <a:pos x="305" y="249"/>
                  </a:cxn>
                  <a:cxn ang="0">
                    <a:pos x="293" y="245"/>
                  </a:cxn>
                  <a:cxn ang="0">
                    <a:pos x="279" y="242"/>
                  </a:cxn>
                  <a:cxn ang="0">
                    <a:pos x="279" y="242"/>
                  </a:cxn>
                  <a:cxn ang="0">
                    <a:pos x="186" y="201"/>
                  </a:cxn>
                  <a:cxn ang="0">
                    <a:pos x="126" y="175"/>
                  </a:cxn>
                  <a:cxn ang="0">
                    <a:pos x="104" y="167"/>
                  </a:cxn>
                  <a:cxn ang="0">
                    <a:pos x="89" y="164"/>
                  </a:cxn>
                  <a:cxn ang="0">
                    <a:pos x="89" y="164"/>
                  </a:cxn>
                  <a:cxn ang="0">
                    <a:pos x="44" y="167"/>
                  </a:cxn>
                  <a:cxn ang="0">
                    <a:pos x="26" y="164"/>
                  </a:cxn>
                  <a:cxn ang="0">
                    <a:pos x="18" y="164"/>
                  </a:cxn>
                  <a:cxn ang="0">
                    <a:pos x="18" y="164"/>
                  </a:cxn>
                  <a:cxn ang="0">
                    <a:pos x="11" y="152"/>
                  </a:cxn>
                  <a:cxn ang="0">
                    <a:pos x="7" y="145"/>
                  </a:cxn>
                  <a:cxn ang="0">
                    <a:pos x="3" y="134"/>
                  </a:cxn>
                  <a:cxn ang="0">
                    <a:pos x="0" y="119"/>
                  </a:cxn>
                  <a:cxn ang="0">
                    <a:pos x="3" y="104"/>
                  </a:cxn>
                  <a:cxn ang="0">
                    <a:pos x="11" y="86"/>
                  </a:cxn>
                  <a:cxn ang="0">
                    <a:pos x="26" y="63"/>
                  </a:cxn>
                  <a:cxn ang="0">
                    <a:pos x="26" y="63"/>
                  </a:cxn>
                  <a:cxn ang="0">
                    <a:pos x="48" y="41"/>
                  </a:cxn>
                  <a:cxn ang="0">
                    <a:pos x="74" y="22"/>
                  </a:cxn>
                  <a:cxn ang="0">
                    <a:pos x="100" y="11"/>
                  </a:cxn>
                  <a:cxn ang="0">
                    <a:pos x="130" y="0"/>
                  </a:cxn>
                  <a:cxn ang="0">
                    <a:pos x="163" y="0"/>
                  </a:cxn>
                  <a:cxn ang="0">
                    <a:pos x="193" y="4"/>
                  </a:cxn>
                  <a:cxn ang="0">
                    <a:pos x="219" y="15"/>
                  </a:cxn>
                  <a:cxn ang="0">
                    <a:pos x="234" y="22"/>
                  </a:cxn>
                  <a:cxn ang="0">
                    <a:pos x="245" y="33"/>
                  </a:cxn>
                  <a:cxn ang="0">
                    <a:pos x="245" y="33"/>
                  </a:cxn>
                </a:cxnLst>
                <a:rect l="0" t="0" r="r" b="b"/>
                <a:pathLst>
                  <a:path w="327" h="249">
                    <a:moveTo>
                      <a:pt x="245" y="33"/>
                    </a:moveTo>
                    <a:lnTo>
                      <a:pt x="245" y="33"/>
                    </a:lnTo>
                    <a:lnTo>
                      <a:pt x="256" y="41"/>
                    </a:lnTo>
                    <a:lnTo>
                      <a:pt x="282" y="60"/>
                    </a:lnTo>
                    <a:lnTo>
                      <a:pt x="293" y="74"/>
                    </a:lnTo>
                    <a:lnTo>
                      <a:pt x="308" y="89"/>
                    </a:lnTo>
                    <a:lnTo>
                      <a:pt x="316" y="104"/>
                    </a:lnTo>
                    <a:lnTo>
                      <a:pt x="316" y="123"/>
                    </a:lnTo>
                    <a:lnTo>
                      <a:pt x="316" y="123"/>
                    </a:lnTo>
                    <a:lnTo>
                      <a:pt x="316" y="152"/>
                    </a:lnTo>
                    <a:lnTo>
                      <a:pt x="312" y="171"/>
                    </a:lnTo>
                    <a:lnTo>
                      <a:pt x="312" y="182"/>
                    </a:lnTo>
                    <a:lnTo>
                      <a:pt x="319" y="193"/>
                    </a:lnTo>
                    <a:lnTo>
                      <a:pt x="319" y="193"/>
                    </a:lnTo>
                    <a:lnTo>
                      <a:pt x="327" y="205"/>
                    </a:lnTo>
                    <a:lnTo>
                      <a:pt x="327" y="216"/>
                    </a:lnTo>
                    <a:lnTo>
                      <a:pt x="316" y="234"/>
                    </a:lnTo>
                    <a:lnTo>
                      <a:pt x="316" y="234"/>
                    </a:lnTo>
                    <a:lnTo>
                      <a:pt x="312" y="245"/>
                    </a:lnTo>
                    <a:lnTo>
                      <a:pt x="305" y="249"/>
                    </a:lnTo>
                    <a:lnTo>
                      <a:pt x="293" y="245"/>
                    </a:lnTo>
                    <a:lnTo>
                      <a:pt x="279" y="242"/>
                    </a:lnTo>
                    <a:lnTo>
                      <a:pt x="279" y="242"/>
                    </a:lnTo>
                    <a:lnTo>
                      <a:pt x="186" y="201"/>
                    </a:lnTo>
                    <a:lnTo>
                      <a:pt x="126" y="175"/>
                    </a:lnTo>
                    <a:lnTo>
                      <a:pt x="104" y="167"/>
                    </a:lnTo>
                    <a:lnTo>
                      <a:pt x="89" y="164"/>
                    </a:lnTo>
                    <a:lnTo>
                      <a:pt x="89" y="164"/>
                    </a:lnTo>
                    <a:lnTo>
                      <a:pt x="44" y="167"/>
                    </a:lnTo>
                    <a:lnTo>
                      <a:pt x="26" y="164"/>
                    </a:lnTo>
                    <a:lnTo>
                      <a:pt x="18" y="164"/>
                    </a:lnTo>
                    <a:lnTo>
                      <a:pt x="18" y="164"/>
                    </a:lnTo>
                    <a:lnTo>
                      <a:pt x="11" y="152"/>
                    </a:lnTo>
                    <a:lnTo>
                      <a:pt x="7" y="145"/>
                    </a:lnTo>
                    <a:lnTo>
                      <a:pt x="3" y="134"/>
                    </a:lnTo>
                    <a:lnTo>
                      <a:pt x="0" y="119"/>
                    </a:lnTo>
                    <a:lnTo>
                      <a:pt x="3" y="104"/>
                    </a:lnTo>
                    <a:lnTo>
                      <a:pt x="11" y="86"/>
                    </a:lnTo>
                    <a:lnTo>
                      <a:pt x="26" y="63"/>
                    </a:lnTo>
                    <a:lnTo>
                      <a:pt x="26" y="63"/>
                    </a:lnTo>
                    <a:lnTo>
                      <a:pt x="48" y="41"/>
                    </a:lnTo>
                    <a:lnTo>
                      <a:pt x="74" y="22"/>
                    </a:lnTo>
                    <a:lnTo>
                      <a:pt x="100" y="11"/>
                    </a:lnTo>
                    <a:lnTo>
                      <a:pt x="130" y="0"/>
                    </a:lnTo>
                    <a:lnTo>
                      <a:pt x="163" y="0"/>
                    </a:lnTo>
                    <a:lnTo>
                      <a:pt x="193" y="4"/>
                    </a:lnTo>
                    <a:lnTo>
                      <a:pt x="219" y="15"/>
                    </a:lnTo>
                    <a:lnTo>
                      <a:pt x="234" y="22"/>
                    </a:lnTo>
                    <a:lnTo>
                      <a:pt x="245" y="33"/>
                    </a:lnTo>
                    <a:lnTo>
                      <a:pt x="245" y="33"/>
                    </a:lnTo>
                    <a:close/>
                  </a:path>
                </a:pathLst>
              </a:custGeom>
              <a:solidFill>
                <a:srgbClr val="D5863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21" name="Freeform 97"/>
              <p:cNvSpPr>
                <a:spLocks/>
              </p:cNvSpPr>
              <p:nvPr/>
            </p:nvSpPr>
            <p:spPr bwMode="auto">
              <a:xfrm>
                <a:off x="1439" y="2255"/>
                <a:ext cx="160" cy="260"/>
              </a:xfrm>
              <a:custGeom>
                <a:avLst/>
                <a:gdLst/>
                <a:ahLst/>
                <a:cxnLst>
                  <a:cxn ang="0">
                    <a:pos x="0" y="171"/>
                  </a:cxn>
                  <a:cxn ang="0">
                    <a:pos x="0" y="171"/>
                  </a:cxn>
                  <a:cxn ang="0">
                    <a:pos x="15" y="178"/>
                  </a:cxn>
                  <a:cxn ang="0">
                    <a:pos x="53" y="201"/>
                  </a:cxn>
                  <a:cxn ang="0">
                    <a:pos x="53" y="201"/>
                  </a:cxn>
                  <a:cxn ang="0">
                    <a:pos x="75" y="212"/>
                  </a:cxn>
                  <a:cxn ang="0">
                    <a:pos x="90" y="223"/>
                  </a:cxn>
                  <a:cxn ang="0">
                    <a:pos x="97" y="238"/>
                  </a:cxn>
                  <a:cxn ang="0">
                    <a:pos x="108" y="253"/>
                  </a:cxn>
                  <a:cxn ang="0">
                    <a:pos x="108" y="253"/>
                  </a:cxn>
                  <a:cxn ang="0">
                    <a:pos x="112" y="260"/>
                  </a:cxn>
                  <a:cxn ang="0">
                    <a:pos x="116" y="260"/>
                  </a:cxn>
                  <a:cxn ang="0">
                    <a:pos x="119" y="260"/>
                  </a:cxn>
                  <a:cxn ang="0">
                    <a:pos x="127" y="256"/>
                  </a:cxn>
                  <a:cxn ang="0">
                    <a:pos x="134" y="238"/>
                  </a:cxn>
                  <a:cxn ang="0">
                    <a:pos x="142" y="212"/>
                  </a:cxn>
                  <a:cxn ang="0">
                    <a:pos x="142" y="212"/>
                  </a:cxn>
                  <a:cxn ang="0">
                    <a:pos x="153" y="137"/>
                  </a:cxn>
                  <a:cxn ang="0">
                    <a:pos x="160" y="89"/>
                  </a:cxn>
                  <a:cxn ang="0">
                    <a:pos x="160" y="89"/>
                  </a:cxn>
                  <a:cxn ang="0">
                    <a:pos x="153" y="82"/>
                  </a:cxn>
                  <a:cxn ang="0">
                    <a:pos x="131" y="67"/>
                  </a:cxn>
                  <a:cxn ang="0">
                    <a:pos x="105" y="41"/>
                  </a:cxn>
                  <a:cxn ang="0">
                    <a:pos x="90" y="26"/>
                  </a:cxn>
                  <a:cxn ang="0">
                    <a:pos x="82" y="7"/>
                  </a:cxn>
                  <a:cxn ang="0">
                    <a:pos x="82" y="7"/>
                  </a:cxn>
                  <a:cxn ang="0">
                    <a:pos x="75" y="4"/>
                  </a:cxn>
                  <a:cxn ang="0">
                    <a:pos x="71" y="0"/>
                  </a:cxn>
                  <a:cxn ang="0">
                    <a:pos x="64" y="4"/>
                  </a:cxn>
                  <a:cxn ang="0">
                    <a:pos x="56" y="11"/>
                  </a:cxn>
                  <a:cxn ang="0">
                    <a:pos x="45" y="33"/>
                  </a:cxn>
                  <a:cxn ang="0">
                    <a:pos x="30" y="63"/>
                  </a:cxn>
                  <a:cxn ang="0">
                    <a:pos x="15" y="97"/>
                  </a:cxn>
                  <a:cxn ang="0">
                    <a:pos x="4" y="130"/>
                  </a:cxn>
                  <a:cxn ang="0">
                    <a:pos x="0" y="156"/>
                  </a:cxn>
                  <a:cxn ang="0">
                    <a:pos x="0" y="171"/>
                  </a:cxn>
                  <a:cxn ang="0">
                    <a:pos x="0" y="171"/>
                  </a:cxn>
                </a:cxnLst>
                <a:rect l="0" t="0" r="r" b="b"/>
                <a:pathLst>
                  <a:path w="160" h="260">
                    <a:moveTo>
                      <a:pt x="0" y="171"/>
                    </a:moveTo>
                    <a:lnTo>
                      <a:pt x="0" y="171"/>
                    </a:lnTo>
                    <a:lnTo>
                      <a:pt x="15" y="178"/>
                    </a:lnTo>
                    <a:lnTo>
                      <a:pt x="53" y="201"/>
                    </a:lnTo>
                    <a:lnTo>
                      <a:pt x="53" y="201"/>
                    </a:lnTo>
                    <a:lnTo>
                      <a:pt x="75" y="212"/>
                    </a:lnTo>
                    <a:lnTo>
                      <a:pt x="90" y="223"/>
                    </a:lnTo>
                    <a:lnTo>
                      <a:pt x="97" y="238"/>
                    </a:lnTo>
                    <a:lnTo>
                      <a:pt x="108" y="253"/>
                    </a:lnTo>
                    <a:lnTo>
                      <a:pt x="108" y="253"/>
                    </a:lnTo>
                    <a:lnTo>
                      <a:pt x="112" y="260"/>
                    </a:lnTo>
                    <a:lnTo>
                      <a:pt x="116" y="260"/>
                    </a:lnTo>
                    <a:lnTo>
                      <a:pt x="119" y="260"/>
                    </a:lnTo>
                    <a:lnTo>
                      <a:pt x="127" y="256"/>
                    </a:lnTo>
                    <a:lnTo>
                      <a:pt x="134" y="238"/>
                    </a:lnTo>
                    <a:lnTo>
                      <a:pt x="142" y="212"/>
                    </a:lnTo>
                    <a:lnTo>
                      <a:pt x="142" y="212"/>
                    </a:lnTo>
                    <a:lnTo>
                      <a:pt x="153" y="137"/>
                    </a:lnTo>
                    <a:lnTo>
                      <a:pt x="160" y="89"/>
                    </a:lnTo>
                    <a:lnTo>
                      <a:pt x="160" y="89"/>
                    </a:lnTo>
                    <a:lnTo>
                      <a:pt x="153" y="82"/>
                    </a:lnTo>
                    <a:lnTo>
                      <a:pt x="131" y="67"/>
                    </a:lnTo>
                    <a:lnTo>
                      <a:pt x="105" y="41"/>
                    </a:lnTo>
                    <a:lnTo>
                      <a:pt x="90" y="26"/>
                    </a:lnTo>
                    <a:lnTo>
                      <a:pt x="82" y="7"/>
                    </a:lnTo>
                    <a:lnTo>
                      <a:pt x="82" y="7"/>
                    </a:lnTo>
                    <a:lnTo>
                      <a:pt x="75" y="4"/>
                    </a:lnTo>
                    <a:lnTo>
                      <a:pt x="71" y="0"/>
                    </a:lnTo>
                    <a:lnTo>
                      <a:pt x="64" y="4"/>
                    </a:lnTo>
                    <a:lnTo>
                      <a:pt x="56" y="11"/>
                    </a:lnTo>
                    <a:lnTo>
                      <a:pt x="45" y="33"/>
                    </a:lnTo>
                    <a:lnTo>
                      <a:pt x="30" y="63"/>
                    </a:lnTo>
                    <a:lnTo>
                      <a:pt x="15" y="97"/>
                    </a:lnTo>
                    <a:lnTo>
                      <a:pt x="4" y="130"/>
                    </a:lnTo>
                    <a:lnTo>
                      <a:pt x="0" y="156"/>
                    </a:lnTo>
                    <a:lnTo>
                      <a:pt x="0" y="171"/>
                    </a:lnTo>
                    <a:lnTo>
                      <a:pt x="0" y="171"/>
                    </a:lnTo>
                    <a:close/>
                  </a:path>
                </a:pathLst>
              </a:custGeom>
              <a:solidFill>
                <a:srgbClr val="FCD2C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22" name="Freeform 98"/>
              <p:cNvSpPr>
                <a:spLocks/>
              </p:cNvSpPr>
              <p:nvPr/>
            </p:nvSpPr>
            <p:spPr bwMode="auto">
              <a:xfrm>
                <a:off x="1439" y="2299"/>
                <a:ext cx="82" cy="149"/>
              </a:xfrm>
              <a:custGeom>
                <a:avLst/>
                <a:gdLst/>
                <a:ahLst/>
                <a:cxnLst>
                  <a:cxn ang="0">
                    <a:pos x="0" y="127"/>
                  </a:cxn>
                  <a:cxn ang="0">
                    <a:pos x="0" y="127"/>
                  </a:cxn>
                  <a:cxn ang="0">
                    <a:pos x="19" y="138"/>
                  </a:cxn>
                  <a:cxn ang="0">
                    <a:pos x="38" y="145"/>
                  </a:cxn>
                  <a:cxn ang="0">
                    <a:pos x="56" y="149"/>
                  </a:cxn>
                  <a:cxn ang="0">
                    <a:pos x="56" y="149"/>
                  </a:cxn>
                  <a:cxn ang="0">
                    <a:pos x="64" y="145"/>
                  </a:cxn>
                  <a:cxn ang="0">
                    <a:pos x="71" y="131"/>
                  </a:cxn>
                  <a:cxn ang="0">
                    <a:pos x="75" y="112"/>
                  </a:cxn>
                  <a:cxn ang="0">
                    <a:pos x="82" y="90"/>
                  </a:cxn>
                  <a:cxn ang="0">
                    <a:pos x="82" y="67"/>
                  </a:cxn>
                  <a:cxn ang="0">
                    <a:pos x="82" y="45"/>
                  </a:cxn>
                  <a:cxn ang="0">
                    <a:pos x="82" y="23"/>
                  </a:cxn>
                  <a:cxn ang="0">
                    <a:pos x="75" y="4"/>
                  </a:cxn>
                  <a:cxn ang="0">
                    <a:pos x="75" y="4"/>
                  </a:cxn>
                  <a:cxn ang="0">
                    <a:pos x="71" y="0"/>
                  </a:cxn>
                  <a:cxn ang="0">
                    <a:pos x="67" y="0"/>
                  </a:cxn>
                  <a:cxn ang="0">
                    <a:pos x="60" y="4"/>
                  </a:cxn>
                  <a:cxn ang="0">
                    <a:pos x="56" y="8"/>
                  </a:cxn>
                  <a:cxn ang="0">
                    <a:pos x="41" y="26"/>
                  </a:cxn>
                  <a:cxn ang="0">
                    <a:pos x="30" y="53"/>
                  </a:cxn>
                  <a:cxn ang="0">
                    <a:pos x="8" y="101"/>
                  </a:cxn>
                  <a:cxn ang="0">
                    <a:pos x="0" y="127"/>
                  </a:cxn>
                  <a:cxn ang="0">
                    <a:pos x="0" y="127"/>
                  </a:cxn>
                </a:cxnLst>
                <a:rect l="0" t="0" r="r" b="b"/>
                <a:pathLst>
                  <a:path w="82" h="149">
                    <a:moveTo>
                      <a:pt x="0" y="127"/>
                    </a:moveTo>
                    <a:lnTo>
                      <a:pt x="0" y="127"/>
                    </a:lnTo>
                    <a:lnTo>
                      <a:pt x="19" y="138"/>
                    </a:lnTo>
                    <a:lnTo>
                      <a:pt x="38" y="145"/>
                    </a:lnTo>
                    <a:lnTo>
                      <a:pt x="56" y="149"/>
                    </a:lnTo>
                    <a:lnTo>
                      <a:pt x="56" y="149"/>
                    </a:lnTo>
                    <a:lnTo>
                      <a:pt x="64" y="145"/>
                    </a:lnTo>
                    <a:lnTo>
                      <a:pt x="71" y="131"/>
                    </a:lnTo>
                    <a:lnTo>
                      <a:pt x="75" y="112"/>
                    </a:lnTo>
                    <a:lnTo>
                      <a:pt x="82" y="90"/>
                    </a:lnTo>
                    <a:lnTo>
                      <a:pt x="82" y="67"/>
                    </a:lnTo>
                    <a:lnTo>
                      <a:pt x="82" y="45"/>
                    </a:lnTo>
                    <a:lnTo>
                      <a:pt x="82" y="23"/>
                    </a:lnTo>
                    <a:lnTo>
                      <a:pt x="75" y="4"/>
                    </a:lnTo>
                    <a:lnTo>
                      <a:pt x="75" y="4"/>
                    </a:lnTo>
                    <a:lnTo>
                      <a:pt x="71" y="0"/>
                    </a:lnTo>
                    <a:lnTo>
                      <a:pt x="67" y="0"/>
                    </a:lnTo>
                    <a:lnTo>
                      <a:pt x="60" y="4"/>
                    </a:lnTo>
                    <a:lnTo>
                      <a:pt x="56" y="8"/>
                    </a:lnTo>
                    <a:lnTo>
                      <a:pt x="41" y="26"/>
                    </a:lnTo>
                    <a:lnTo>
                      <a:pt x="30" y="53"/>
                    </a:lnTo>
                    <a:lnTo>
                      <a:pt x="8" y="101"/>
                    </a:lnTo>
                    <a:lnTo>
                      <a:pt x="0" y="127"/>
                    </a:lnTo>
                    <a:lnTo>
                      <a:pt x="0" y="127"/>
                    </a:lnTo>
                    <a:close/>
                  </a:path>
                </a:pathLst>
              </a:custGeom>
              <a:solidFill>
                <a:srgbClr val="F0C0A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23" name="Freeform 99"/>
              <p:cNvSpPr>
                <a:spLocks/>
              </p:cNvSpPr>
              <p:nvPr/>
            </p:nvSpPr>
            <p:spPr bwMode="auto">
              <a:xfrm>
                <a:off x="1253" y="2140"/>
                <a:ext cx="261" cy="323"/>
              </a:xfrm>
              <a:custGeom>
                <a:avLst/>
                <a:gdLst/>
                <a:ahLst/>
                <a:cxnLst>
                  <a:cxn ang="0">
                    <a:pos x="4" y="52"/>
                  </a:cxn>
                  <a:cxn ang="0">
                    <a:pos x="4" y="52"/>
                  </a:cxn>
                  <a:cxn ang="0">
                    <a:pos x="0" y="63"/>
                  </a:cxn>
                  <a:cxn ang="0">
                    <a:pos x="0" y="81"/>
                  </a:cxn>
                  <a:cxn ang="0">
                    <a:pos x="4" y="107"/>
                  </a:cxn>
                  <a:cxn ang="0">
                    <a:pos x="4" y="107"/>
                  </a:cxn>
                  <a:cxn ang="0">
                    <a:pos x="15" y="145"/>
                  </a:cxn>
                  <a:cxn ang="0">
                    <a:pos x="23" y="159"/>
                  </a:cxn>
                  <a:cxn ang="0">
                    <a:pos x="23" y="159"/>
                  </a:cxn>
                  <a:cxn ang="0">
                    <a:pos x="23" y="167"/>
                  </a:cxn>
                  <a:cxn ang="0">
                    <a:pos x="27" y="185"/>
                  </a:cxn>
                  <a:cxn ang="0">
                    <a:pos x="34" y="212"/>
                  </a:cxn>
                  <a:cxn ang="0">
                    <a:pos x="41" y="223"/>
                  </a:cxn>
                  <a:cxn ang="0">
                    <a:pos x="49" y="238"/>
                  </a:cxn>
                  <a:cxn ang="0">
                    <a:pos x="49" y="238"/>
                  </a:cxn>
                  <a:cxn ang="0">
                    <a:pos x="90" y="282"/>
                  </a:cxn>
                  <a:cxn ang="0">
                    <a:pos x="112" y="312"/>
                  </a:cxn>
                  <a:cxn ang="0">
                    <a:pos x="112" y="312"/>
                  </a:cxn>
                  <a:cxn ang="0">
                    <a:pos x="120" y="319"/>
                  </a:cxn>
                  <a:cxn ang="0">
                    <a:pos x="134" y="323"/>
                  </a:cxn>
                  <a:cxn ang="0">
                    <a:pos x="149" y="319"/>
                  </a:cxn>
                  <a:cxn ang="0">
                    <a:pos x="175" y="308"/>
                  </a:cxn>
                  <a:cxn ang="0">
                    <a:pos x="175" y="308"/>
                  </a:cxn>
                  <a:cxn ang="0">
                    <a:pos x="205" y="286"/>
                  </a:cxn>
                  <a:cxn ang="0">
                    <a:pos x="216" y="275"/>
                  </a:cxn>
                  <a:cxn ang="0">
                    <a:pos x="231" y="260"/>
                  </a:cxn>
                  <a:cxn ang="0">
                    <a:pos x="242" y="241"/>
                  </a:cxn>
                  <a:cxn ang="0">
                    <a:pos x="253" y="223"/>
                  </a:cxn>
                  <a:cxn ang="0">
                    <a:pos x="257" y="200"/>
                  </a:cxn>
                  <a:cxn ang="0">
                    <a:pos x="261" y="171"/>
                  </a:cxn>
                  <a:cxn ang="0">
                    <a:pos x="261" y="171"/>
                  </a:cxn>
                  <a:cxn ang="0">
                    <a:pos x="257" y="148"/>
                  </a:cxn>
                  <a:cxn ang="0">
                    <a:pos x="246" y="122"/>
                  </a:cxn>
                  <a:cxn ang="0">
                    <a:pos x="231" y="93"/>
                  </a:cxn>
                  <a:cxn ang="0">
                    <a:pos x="231" y="93"/>
                  </a:cxn>
                  <a:cxn ang="0">
                    <a:pos x="212" y="59"/>
                  </a:cxn>
                  <a:cxn ang="0">
                    <a:pos x="190" y="33"/>
                  </a:cxn>
                  <a:cxn ang="0">
                    <a:pos x="168" y="14"/>
                  </a:cxn>
                  <a:cxn ang="0">
                    <a:pos x="153" y="3"/>
                  </a:cxn>
                  <a:cxn ang="0">
                    <a:pos x="153" y="3"/>
                  </a:cxn>
                  <a:cxn ang="0">
                    <a:pos x="127" y="0"/>
                  </a:cxn>
                  <a:cxn ang="0">
                    <a:pos x="108" y="0"/>
                  </a:cxn>
                  <a:cxn ang="0">
                    <a:pos x="86" y="3"/>
                  </a:cxn>
                  <a:cxn ang="0">
                    <a:pos x="60" y="7"/>
                  </a:cxn>
                  <a:cxn ang="0">
                    <a:pos x="38" y="18"/>
                  </a:cxn>
                  <a:cxn ang="0">
                    <a:pos x="19" y="29"/>
                  </a:cxn>
                  <a:cxn ang="0">
                    <a:pos x="4" y="52"/>
                  </a:cxn>
                  <a:cxn ang="0">
                    <a:pos x="4" y="52"/>
                  </a:cxn>
                </a:cxnLst>
                <a:rect l="0" t="0" r="r" b="b"/>
                <a:pathLst>
                  <a:path w="261" h="323">
                    <a:moveTo>
                      <a:pt x="4" y="52"/>
                    </a:moveTo>
                    <a:lnTo>
                      <a:pt x="4" y="52"/>
                    </a:lnTo>
                    <a:lnTo>
                      <a:pt x="0" y="63"/>
                    </a:lnTo>
                    <a:lnTo>
                      <a:pt x="0" y="81"/>
                    </a:lnTo>
                    <a:lnTo>
                      <a:pt x="4" y="107"/>
                    </a:lnTo>
                    <a:lnTo>
                      <a:pt x="4" y="107"/>
                    </a:lnTo>
                    <a:lnTo>
                      <a:pt x="15" y="145"/>
                    </a:lnTo>
                    <a:lnTo>
                      <a:pt x="23" y="159"/>
                    </a:lnTo>
                    <a:lnTo>
                      <a:pt x="23" y="159"/>
                    </a:lnTo>
                    <a:lnTo>
                      <a:pt x="23" y="167"/>
                    </a:lnTo>
                    <a:lnTo>
                      <a:pt x="27" y="185"/>
                    </a:lnTo>
                    <a:lnTo>
                      <a:pt x="34" y="212"/>
                    </a:lnTo>
                    <a:lnTo>
                      <a:pt x="41" y="223"/>
                    </a:lnTo>
                    <a:lnTo>
                      <a:pt x="49" y="238"/>
                    </a:lnTo>
                    <a:lnTo>
                      <a:pt x="49" y="238"/>
                    </a:lnTo>
                    <a:lnTo>
                      <a:pt x="90" y="282"/>
                    </a:lnTo>
                    <a:lnTo>
                      <a:pt x="112" y="312"/>
                    </a:lnTo>
                    <a:lnTo>
                      <a:pt x="112" y="312"/>
                    </a:lnTo>
                    <a:lnTo>
                      <a:pt x="120" y="319"/>
                    </a:lnTo>
                    <a:lnTo>
                      <a:pt x="134" y="323"/>
                    </a:lnTo>
                    <a:lnTo>
                      <a:pt x="149" y="319"/>
                    </a:lnTo>
                    <a:lnTo>
                      <a:pt x="175" y="308"/>
                    </a:lnTo>
                    <a:lnTo>
                      <a:pt x="175" y="308"/>
                    </a:lnTo>
                    <a:lnTo>
                      <a:pt x="205" y="286"/>
                    </a:lnTo>
                    <a:lnTo>
                      <a:pt x="216" y="275"/>
                    </a:lnTo>
                    <a:lnTo>
                      <a:pt x="231" y="260"/>
                    </a:lnTo>
                    <a:lnTo>
                      <a:pt x="242" y="241"/>
                    </a:lnTo>
                    <a:lnTo>
                      <a:pt x="253" y="223"/>
                    </a:lnTo>
                    <a:lnTo>
                      <a:pt x="257" y="200"/>
                    </a:lnTo>
                    <a:lnTo>
                      <a:pt x="261" y="171"/>
                    </a:lnTo>
                    <a:lnTo>
                      <a:pt x="261" y="171"/>
                    </a:lnTo>
                    <a:lnTo>
                      <a:pt x="257" y="148"/>
                    </a:lnTo>
                    <a:lnTo>
                      <a:pt x="246" y="122"/>
                    </a:lnTo>
                    <a:lnTo>
                      <a:pt x="231" y="93"/>
                    </a:lnTo>
                    <a:lnTo>
                      <a:pt x="231" y="93"/>
                    </a:lnTo>
                    <a:lnTo>
                      <a:pt x="212" y="59"/>
                    </a:lnTo>
                    <a:lnTo>
                      <a:pt x="190" y="33"/>
                    </a:lnTo>
                    <a:lnTo>
                      <a:pt x="168" y="14"/>
                    </a:lnTo>
                    <a:lnTo>
                      <a:pt x="153" y="3"/>
                    </a:lnTo>
                    <a:lnTo>
                      <a:pt x="153" y="3"/>
                    </a:lnTo>
                    <a:lnTo>
                      <a:pt x="127" y="0"/>
                    </a:lnTo>
                    <a:lnTo>
                      <a:pt x="108" y="0"/>
                    </a:lnTo>
                    <a:lnTo>
                      <a:pt x="86" y="3"/>
                    </a:lnTo>
                    <a:lnTo>
                      <a:pt x="60" y="7"/>
                    </a:lnTo>
                    <a:lnTo>
                      <a:pt x="38" y="18"/>
                    </a:lnTo>
                    <a:lnTo>
                      <a:pt x="19" y="29"/>
                    </a:lnTo>
                    <a:lnTo>
                      <a:pt x="4" y="52"/>
                    </a:lnTo>
                    <a:lnTo>
                      <a:pt x="4" y="52"/>
                    </a:lnTo>
                    <a:close/>
                  </a:path>
                </a:pathLst>
              </a:custGeom>
              <a:solidFill>
                <a:srgbClr val="FDD9CC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24" name="Freeform 100"/>
              <p:cNvSpPr>
                <a:spLocks/>
              </p:cNvSpPr>
              <p:nvPr/>
            </p:nvSpPr>
            <p:spPr bwMode="auto">
              <a:xfrm>
                <a:off x="1492" y="2218"/>
                <a:ext cx="48" cy="96"/>
              </a:xfrm>
              <a:custGeom>
                <a:avLst/>
                <a:gdLst/>
                <a:ahLst/>
                <a:cxnLst>
                  <a:cxn ang="0">
                    <a:pos x="0" y="33"/>
                  </a:cxn>
                  <a:cxn ang="0">
                    <a:pos x="0" y="33"/>
                  </a:cxn>
                  <a:cxn ang="0">
                    <a:pos x="0" y="29"/>
                  </a:cxn>
                  <a:cxn ang="0">
                    <a:pos x="0" y="18"/>
                  </a:cxn>
                  <a:cxn ang="0">
                    <a:pos x="3" y="7"/>
                  </a:cxn>
                  <a:cxn ang="0">
                    <a:pos x="7" y="3"/>
                  </a:cxn>
                  <a:cxn ang="0">
                    <a:pos x="14" y="0"/>
                  </a:cxn>
                  <a:cxn ang="0">
                    <a:pos x="14" y="0"/>
                  </a:cxn>
                  <a:cxn ang="0">
                    <a:pos x="26" y="0"/>
                  </a:cxn>
                  <a:cxn ang="0">
                    <a:pos x="33" y="0"/>
                  </a:cxn>
                  <a:cxn ang="0">
                    <a:pos x="40" y="3"/>
                  </a:cxn>
                  <a:cxn ang="0">
                    <a:pos x="44" y="11"/>
                  </a:cxn>
                  <a:cxn ang="0">
                    <a:pos x="48" y="18"/>
                  </a:cxn>
                  <a:cxn ang="0">
                    <a:pos x="48" y="29"/>
                  </a:cxn>
                  <a:cxn ang="0">
                    <a:pos x="48" y="41"/>
                  </a:cxn>
                  <a:cxn ang="0">
                    <a:pos x="40" y="55"/>
                  </a:cxn>
                  <a:cxn ang="0">
                    <a:pos x="40" y="55"/>
                  </a:cxn>
                  <a:cxn ang="0">
                    <a:pos x="29" y="89"/>
                  </a:cxn>
                  <a:cxn ang="0">
                    <a:pos x="26" y="96"/>
                  </a:cxn>
                  <a:cxn ang="0">
                    <a:pos x="14" y="93"/>
                  </a:cxn>
                  <a:cxn ang="0">
                    <a:pos x="14" y="93"/>
                  </a:cxn>
                  <a:cxn ang="0">
                    <a:pos x="11" y="89"/>
                  </a:cxn>
                  <a:cxn ang="0">
                    <a:pos x="7" y="81"/>
                  </a:cxn>
                  <a:cxn ang="0">
                    <a:pos x="0" y="59"/>
                  </a:cxn>
                  <a:cxn ang="0">
                    <a:pos x="0" y="33"/>
                  </a:cxn>
                  <a:cxn ang="0">
                    <a:pos x="0" y="33"/>
                  </a:cxn>
                </a:cxnLst>
                <a:rect l="0" t="0" r="r" b="b"/>
                <a:pathLst>
                  <a:path w="48" h="96">
                    <a:moveTo>
                      <a:pt x="0" y="33"/>
                    </a:moveTo>
                    <a:lnTo>
                      <a:pt x="0" y="33"/>
                    </a:lnTo>
                    <a:lnTo>
                      <a:pt x="0" y="29"/>
                    </a:lnTo>
                    <a:lnTo>
                      <a:pt x="0" y="18"/>
                    </a:lnTo>
                    <a:lnTo>
                      <a:pt x="3" y="7"/>
                    </a:lnTo>
                    <a:lnTo>
                      <a:pt x="7" y="3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26" y="0"/>
                    </a:lnTo>
                    <a:lnTo>
                      <a:pt x="33" y="0"/>
                    </a:lnTo>
                    <a:lnTo>
                      <a:pt x="40" y="3"/>
                    </a:lnTo>
                    <a:lnTo>
                      <a:pt x="44" y="11"/>
                    </a:lnTo>
                    <a:lnTo>
                      <a:pt x="48" y="18"/>
                    </a:lnTo>
                    <a:lnTo>
                      <a:pt x="48" y="29"/>
                    </a:lnTo>
                    <a:lnTo>
                      <a:pt x="48" y="41"/>
                    </a:lnTo>
                    <a:lnTo>
                      <a:pt x="40" y="55"/>
                    </a:lnTo>
                    <a:lnTo>
                      <a:pt x="40" y="55"/>
                    </a:lnTo>
                    <a:lnTo>
                      <a:pt x="29" y="89"/>
                    </a:lnTo>
                    <a:lnTo>
                      <a:pt x="26" y="96"/>
                    </a:lnTo>
                    <a:lnTo>
                      <a:pt x="14" y="93"/>
                    </a:lnTo>
                    <a:lnTo>
                      <a:pt x="14" y="93"/>
                    </a:lnTo>
                    <a:lnTo>
                      <a:pt x="11" y="89"/>
                    </a:lnTo>
                    <a:lnTo>
                      <a:pt x="7" y="81"/>
                    </a:lnTo>
                    <a:lnTo>
                      <a:pt x="0" y="59"/>
                    </a:lnTo>
                    <a:lnTo>
                      <a:pt x="0" y="33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FDD9CC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25" name="Freeform 101"/>
              <p:cNvSpPr>
                <a:spLocks/>
              </p:cNvSpPr>
              <p:nvPr/>
            </p:nvSpPr>
            <p:spPr bwMode="auto">
              <a:xfrm>
                <a:off x="1413" y="2285"/>
                <a:ext cx="64" cy="70"/>
              </a:xfrm>
              <a:custGeom>
                <a:avLst/>
                <a:gdLst/>
                <a:ahLst/>
                <a:cxnLst>
                  <a:cxn ang="0">
                    <a:pos x="64" y="33"/>
                  </a:cxn>
                  <a:cxn ang="0">
                    <a:pos x="64" y="33"/>
                  </a:cxn>
                  <a:cxn ang="0">
                    <a:pos x="60" y="48"/>
                  </a:cxn>
                  <a:cxn ang="0">
                    <a:pos x="52" y="59"/>
                  </a:cxn>
                  <a:cxn ang="0">
                    <a:pos x="41" y="67"/>
                  </a:cxn>
                  <a:cxn ang="0">
                    <a:pos x="26" y="70"/>
                  </a:cxn>
                  <a:cxn ang="0">
                    <a:pos x="26" y="70"/>
                  </a:cxn>
                  <a:cxn ang="0">
                    <a:pos x="15" y="67"/>
                  </a:cxn>
                  <a:cxn ang="0">
                    <a:pos x="8" y="59"/>
                  </a:cxn>
                  <a:cxn ang="0">
                    <a:pos x="0" y="48"/>
                  </a:cxn>
                  <a:cxn ang="0">
                    <a:pos x="0" y="33"/>
                  </a:cxn>
                  <a:cxn ang="0">
                    <a:pos x="0" y="33"/>
                  </a:cxn>
                  <a:cxn ang="0">
                    <a:pos x="8" y="18"/>
                  </a:cxn>
                  <a:cxn ang="0">
                    <a:pos x="15" y="7"/>
                  </a:cxn>
                  <a:cxn ang="0">
                    <a:pos x="26" y="0"/>
                  </a:cxn>
                  <a:cxn ang="0">
                    <a:pos x="41" y="0"/>
                  </a:cxn>
                  <a:cxn ang="0">
                    <a:pos x="41" y="0"/>
                  </a:cxn>
                  <a:cxn ang="0">
                    <a:pos x="52" y="0"/>
                  </a:cxn>
                  <a:cxn ang="0">
                    <a:pos x="60" y="11"/>
                  </a:cxn>
                  <a:cxn ang="0">
                    <a:pos x="64" y="22"/>
                  </a:cxn>
                  <a:cxn ang="0">
                    <a:pos x="64" y="33"/>
                  </a:cxn>
                  <a:cxn ang="0">
                    <a:pos x="64" y="33"/>
                  </a:cxn>
                </a:cxnLst>
                <a:rect l="0" t="0" r="r" b="b"/>
                <a:pathLst>
                  <a:path w="64" h="70">
                    <a:moveTo>
                      <a:pt x="64" y="33"/>
                    </a:moveTo>
                    <a:lnTo>
                      <a:pt x="64" y="33"/>
                    </a:lnTo>
                    <a:lnTo>
                      <a:pt x="60" y="48"/>
                    </a:lnTo>
                    <a:lnTo>
                      <a:pt x="52" y="59"/>
                    </a:lnTo>
                    <a:lnTo>
                      <a:pt x="41" y="67"/>
                    </a:lnTo>
                    <a:lnTo>
                      <a:pt x="26" y="70"/>
                    </a:lnTo>
                    <a:lnTo>
                      <a:pt x="26" y="70"/>
                    </a:lnTo>
                    <a:lnTo>
                      <a:pt x="15" y="67"/>
                    </a:lnTo>
                    <a:lnTo>
                      <a:pt x="8" y="59"/>
                    </a:lnTo>
                    <a:lnTo>
                      <a:pt x="0" y="48"/>
                    </a:lnTo>
                    <a:lnTo>
                      <a:pt x="0" y="33"/>
                    </a:lnTo>
                    <a:lnTo>
                      <a:pt x="0" y="33"/>
                    </a:lnTo>
                    <a:lnTo>
                      <a:pt x="8" y="18"/>
                    </a:lnTo>
                    <a:lnTo>
                      <a:pt x="15" y="7"/>
                    </a:lnTo>
                    <a:lnTo>
                      <a:pt x="26" y="0"/>
                    </a:lnTo>
                    <a:lnTo>
                      <a:pt x="41" y="0"/>
                    </a:lnTo>
                    <a:lnTo>
                      <a:pt x="41" y="0"/>
                    </a:lnTo>
                    <a:lnTo>
                      <a:pt x="52" y="0"/>
                    </a:lnTo>
                    <a:lnTo>
                      <a:pt x="60" y="11"/>
                    </a:lnTo>
                    <a:lnTo>
                      <a:pt x="64" y="22"/>
                    </a:lnTo>
                    <a:lnTo>
                      <a:pt x="64" y="33"/>
                    </a:lnTo>
                    <a:lnTo>
                      <a:pt x="64" y="33"/>
                    </a:lnTo>
                    <a:close/>
                  </a:path>
                </a:pathLst>
              </a:custGeom>
              <a:solidFill>
                <a:srgbClr val="FCD1C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26" name="Freeform 102"/>
              <p:cNvSpPr>
                <a:spLocks/>
              </p:cNvSpPr>
              <p:nvPr/>
            </p:nvSpPr>
            <p:spPr bwMode="auto">
              <a:xfrm>
                <a:off x="1506" y="2307"/>
                <a:ext cx="12" cy="11"/>
              </a:xfrm>
              <a:custGeom>
                <a:avLst/>
                <a:gdLst/>
                <a:ahLst/>
                <a:cxnLst>
                  <a:cxn ang="0">
                    <a:pos x="12" y="7"/>
                  </a:cxn>
                  <a:cxn ang="0">
                    <a:pos x="12" y="7"/>
                  </a:cxn>
                  <a:cxn ang="0">
                    <a:pos x="12" y="11"/>
                  </a:cxn>
                  <a:cxn ang="0">
                    <a:pos x="8" y="11"/>
                  </a:cxn>
                  <a:cxn ang="0">
                    <a:pos x="8" y="11"/>
                  </a:cxn>
                  <a:cxn ang="0">
                    <a:pos x="0" y="11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0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12" y="0"/>
                  </a:cxn>
                  <a:cxn ang="0">
                    <a:pos x="12" y="7"/>
                  </a:cxn>
                  <a:cxn ang="0">
                    <a:pos x="12" y="7"/>
                  </a:cxn>
                </a:cxnLst>
                <a:rect l="0" t="0" r="r" b="b"/>
                <a:pathLst>
                  <a:path w="12" h="11">
                    <a:moveTo>
                      <a:pt x="12" y="7"/>
                    </a:moveTo>
                    <a:lnTo>
                      <a:pt x="12" y="7"/>
                    </a:lnTo>
                    <a:lnTo>
                      <a:pt x="12" y="11"/>
                    </a:lnTo>
                    <a:lnTo>
                      <a:pt x="8" y="11"/>
                    </a:lnTo>
                    <a:lnTo>
                      <a:pt x="8" y="11"/>
                    </a:lnTo>
                    <a:lnTo>
                      <a:pt x="0" y="11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12" y="0"/>
                    </a:lnTo>
                    <a:lnTo>
                      <a:pt x="12" y="7"/>
                    </a:lnTo>
                    <a:lnTo>
                      <a:pt x="12" y="7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27" name="Freeform 103"/>
              <p:cNvSpPr>
                <a:spLocks/>
              </p:cNvSpPr>
              <p:nvPr/>
            </p:nvSpPr>
            <p:spPr bwMode="auto">
              <a:xfrm>
                <a:off x="1391" y="2125"/>
                <a:ext cx="104" cy="14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22" y="37"/>
                  </a:cxn>
                  <a:cxn ang="0">
                    <a:pos x="41" y="67"/>
                  </a:cxn>
                  <a:cxn ang="0">
                    <a:pos x="52" y="78"/>
                  </a:cxn>
                  <a:cxn ang="0">
                    <a:pos x="63" y="89"/>
                  </a:cxn>
                  <a:cxn ang="0">
                    <a:pos x="63" y="89"/>
                  </a:cxn>
                  <a:cxn ang="0">
                    <a:pos x="82" y="104"/>
                  </a:cxn>
                  <a:cxn ang="0">
                    <a:pos x="93" y="115"/>
                  </a:cxn>
                  <a:cxn ang="0">
                    <a:pos x="97" y="134"/>
                  </a:cxn>
                  <a:cxn ang="0">
                    <a:pos x="93" y="148"/>
                  </a:cxn>
                  <a:cxn ang="0">
                    <a:pos x="93" y="148"/>
                  </a:cxn>
                  <a:cxn ang="0">
                    <a:pos x="97" y="141"/>
                  </a:cxn>
                  <a:cxn ang="0">
                    <a:pos x="104" y="122"/>
                  </a:cxn>
                  <a:cxn ang="0">
                    <a:pos x="104" y="111"/>
                  </a:cxn>
                  <a:cxn ang="0">
                    <a:pos x="104" y="96"/>
                  </a:cxn>
                  <a:cxn ang="0">
                    <a:pos x="101" y="81"/>
                  </a:cxn>
                  <a:cxn ang="0">
                    <a:pos x="93" y="63"/>
                  </a:cxn>
                  <a:cxn ang="0">
                    <a:pos x="93" y="63"/>
                  </a:cxn>
                  <a:cxn ang="0">
                    <a:pos x="82" y="48"/>
                  </a:cxn>
                  <a:cxn ang="0">
                    <a:pos x="71" y="33"/>
                  </a:cxn>
                  <a:cxn ang="0">
                    <a:pos x="52" y="22"/>
                  </a:cxn>
                  <a:cxn ang="0">
                    <a:pos x="37" y="15"/>
                  </a:cxn>
                  <a:cxn ang="0">
                    <a:pos x="11" y="3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04" h="148">
                    <a:moveTo>
                      <a:pt x="0" y="0"/>
                    </a:moveTo>
                    <a:lnTo>
                      <a:pt x="0" y="0"/>
                    </a:lnTo>
                    <a:lnTo>
                      <a:pt x="22" y="37"/>
                    </a:lnTo>
                    <a:lnTo>
                      <a:pt x="41" y="67"/>
                    </a:lnTo>
                    <a:lnTo>
                      <a:pt x="52" y="78"/>
                    </a:lnTo>
                    <a:lnTo>
                      <a:pt x="63" y="89"/>
                    </a:lnTo>
                    <a:lnTo>
                      <a:pt x="63" y="89"/>
                    </a:lnTo>
                    <a:lnTo>
                      <a:pt x="82" y="104"/>
                    </a:lnTo>
                    <a:lnTo>
                      <a:pt x="93" y="115"/>
                    </a:lnTo>
                    <a:lnTo>
                      <a:pt x="97" y="134"/>
                    </a:lnTo>
                    <a:lnTo>
                      <a:pt x="93" y="148"/>
                    </a:lnTo>
                    <a:lnTo>
                      <a:pt x="93" y="148"/>
                    </a:lnTo>
                    <a:lnTo>
                      <a:pt x="97" y="141"/>
                    </a:lnTo>
                    <a:lnTo>
                      <a:pt x="104" y="122"/>
                    </a:lnTo>
                    <a:lnTo>
                      <a:pt x="104" y="111"/>
                    </a:lnTo>
                    <a:lnTo>
                      <a:pt x="104" y="96"/>
                    </a:lnTo>
                    <a:lnTo>
                      <a:pt x="101" y="81"/>
                    </a:lnTo>
                    <a:lnTo>
                      <a:pt x="93" y="63"/>
                    </a:lnTo>
                    <a:lnTo>
                      <a:pt x="93" y="63"/>
                    </a:lnTo>
                    <a:lnTo>
                      <a:pt x="82" y="48"/>
                    </a:lnTo>
                    <a:lnTo>
                      <a:pt x="71" y="33"/>
                    </a:lnTo>
                    <a:lnTo>
                      <a:pt x="52" y="22"/>
                    </a:lnTo>
                    <a:lnTo>
                      <a:pt x="37" y="15"/>
                    </a:lnTo>
                    <a:lnTo>
                      <a:pt x="11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5863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28" name="Freeform 104"/>
              <p:cNvSpPr>
                <a:spLocks/>
              </p:cNvSpPr>
              <p:nvPr/>
            </p:nvSpPr>
            <p:spPr bwMode="auto">
              <a:xfrm>
                <a:off x="1406" y="2054"/>
                <a:ext cx="156" cy="20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0" y="7"/>
                  </a:cxn>
                  <a:cxn ang="0">
                    <a:pos x="11" y="4"/>
                  </a:cxn>
                  <a:cxn ang="0">
                    <a:pos x="33" y="0"/>
                  </a:cxn>
                  <a:cxn ang="0">
                    <a:pos x="48" y="4"/>
                  </a:cxn>
                  <a:cxn ang="0">
                    <a:pos x="63" y="7"/>
                  </a:cxn>
                  <a:cxn ang="0">
                    <a:pos x="82" y="15"/>
                  </a:cxn>
                  <a:cxn ang="0">
                    <a:pos x="100" y="30"/>
                  </a:cxn>
                  <a:cxn ang="0">
                    <a:pos x="100" y="30"/>
                  </a:cxn>
                  <a:cxn ang="0">
                    <a:pos x="119" y="45"/>
                  </a:cxn>
                  <a:cxn ang="0">
                    <a:pos x="134" y="63"/>
                  </a:cxn>
                  <a:cxn ang="0">
                    <a:pos x="145" y="86"/>
                  </a:cxn>
                  <a:cxn ang="0">
                    <a:pos x="152" y="108"/>
                  </a:cxn>
                  <a:cxn ang="0">
                    <a:pos x="156" y="130"/>
                  </a:cxn>
                  <a:cxn ang="0">
                    <a:pos x="156" y="152"/>
                  </a:cxn>
                  <a:cxn ang="0">
                    <a:pos x="152" y="179"/>
                  </a:cxn>
                  <a:cxn ang="0">
                    <a:pos x="141" y="205"/>
                  </a:cxn>
                  <a:cxn ang="0">
                    <a:pos x="141" y="205"/>
                  </a:cxn>
                  <a:cxn ang="0">
                    <a:pos x="138" y="182"/>
                  </a:cxn>
                  <a:cxn ang="0">
                    <a:pos x="134" y="164"/>
                  </a:cxn>
                  <a:cxn ang="0">
                    <a:pos x="130" y="152"/>
                  </a:cxn>
                  <a:cxn ang="0">
                    <a:pos x="130" y="152"/>
                  </a:cxn>
                  <a:cxn ang="0">
                    <a:pos x="71" y="100"/>
                  </a:cxn>
                  <a:cxn ang="0">
                    <a:pos x="22" y="56"/>
                  </a:cxn>
                  <a:cxn ang="0">
                    <a:pos x="0" y="7"/>
                  </a:cxn>
                </a:cxnLst>
                <a:rect l="0" t="0" r="r" b="b"/>
                <a:pathLst>
                  <a:path w="156" h="205">
                    <a:moveTo>
                      <a:pt x="0" y="7"/>
                    </a:moveTo>
                    <a:lnTo>
                      <a:pt x="0" y="7"/>
                    </a:lnTo>
                    <a:lnTo>
                      <a:pt x="11" y="4"/>
                    </a:lnTo>
                    <a:lnTo>
                      <a:pt x="33" y="0"/>
                    </a:lnTo>
                    <a:lnTo>
                      <a:pt x="48" y="4"/>
                    </a:lnTo>
                    <a:lnTo>
                      <a:pt x="63" y="7"/>
                    </a:lnTo>
                    <a:lnTo>
                      <a:pt x="82" y="15"/>
                    </a:lnTo>
                    <a:lnTo>
                      <a:pt x="100" y="30"/>
                    </a:lnTo>
                    <a:lnTo>
                      <a:pt x="100" y="30"/>
                    </a:lnTo>
                    <a:lnTo>
                      <a:pt x="119" y="45"/>
                    </a:lnTo>
                    <a:lnTo>
                      <a:pt x="134" y="63"/>
                    </a:lnTo>
                    <a:lnTo>
                      <a:pt x="145" y="86"/>
                    </a:lnTo>
                    <a:lnTo>
                      <a:pt x="152" y="108"/>
                    </a:lnTo>
                    <a:lnTo>
                      <a:pt x="156" y="130"/>
                    </a:lnTo>
                    <a:lnTo>
                      <a:pt x="156" y="152"/>
                    </a:lnTo>
                    <a:lnTo>
                      <a:pt x="152" y="179"/>
                    </a:lnTo>
                    <a:lnTo>
                      <a:pt x="141" y="205"/>
                    </a:lnTo>
                    <a:lnTo>
                      <a:pt x="141" y="205"/>
                    </a:lnTo>
                    <a:lnTo>
                      <a:pt x="138" y="182"/>
                    </a:lnTo>
                    <a:lnTo>
                      <a:pt x="134" y="164"/>
                    </a:lnTo>
                    <a:lnTo>
                      <a:pt x="130" y="152"/>
                    </a:lnTo>
                    <a:lnTo>
                      <a:pt x="130" y="152"/>
                    </a:lnTo>
                    <a:lnTo>
                      <a:pt x="71" y="100"/>
                    </a:lnTo>
                    <a:lnTo>
                      <a:pt x="22" y="56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D5863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29" name="Freeform 105"/>
              <p:cNvSpPr>
                <a:spLocks/>
              </p:cNvSpPr>
              <p:nvPr/>
            </p:nvSpPr>
            <p:spPr bwMode="auto">
              <a:xfrm>
                <a:off x="1544" y="2285"/>
                <a:ext cx="81" cy="301"/>
              </a:xfrm>
              <a:custGeom>
                <a:avLst/>
                <a:gdLst/>
                <a:ahLst/>
                <a:cxnLst>
                  <a:cxn ang="0">
                    <a:pos x="26" y="0"/>
                  </a:cxn>
                  <a:cxn ang="0">
                    <a:pos x="26" y="0"/>
                  </a:cxn>
                  <a:cxn ang="0">
                    <a:pos x="22" y="70"/>
                  </a:cxn>
                  <a:cxn ang="0">
                    <a:pos x="14" y="130"/>
                  </a:cxn>
                  <a:cxn ang="0">
                    <a:pos x="7" y="159"/>
                  </a:cxn>
                  <a:cxn ang="0">
                    <a:pos x="0" y="182"/>
                  </a:cxn>
                  <a:cxn ang="0">
                    <a:pos x="0" y="182"/>
                  </a:cxn>
                  <a:cxn ang="0">
                    <a:pos x="29" y="226"/>
                  </a:cxn>
                  <a:cxn ang="0">
                    <a:pos x="52" y="267"/>
                  </a:cxn>
                  <a:cxn ang="0">
                    <a:pos x="67" y="301"/>
                  </a:cxn>
                  <a:cxn ang="0">
                    <a:pos x="67" y="301"/>
                  </a:cxn>
                  <a:cxn ang="0">
                    <a:pos x="63" y="226"/>
                  </a:cxn>
                  <a:cxn ang="0">
                    <a:pos x="59" y="159"/>
                  </a:cxn>
                  <a:cxn ang="0">
                    <a:pos x="63" y="96"/>
                  </a:cxn>
                  <a:cxn ang="0">
                    <a:pos x="63" y="96"/>
                  </a:cxn>
                  <a:cxn ang="0">
                    <a:pos x="70" y="48"/>
                  </a:cxn>
                  <a:cxn ang="0">
                    <a:pos x="78" y="18"/>
                  </a:cxn>
                  <a:cxn ang="0">
                    <a:pos x="81" y="0"/>
                  </a:cxn>
                  <a:cxn ang="0">
                    <a:pos x="81" y="0"/>
                  </a:cxn>
                  <a:cxn ang="0">
                    <a:pos x="59" y="0"/>
                  </a:cxn>
                  <a:cxn ang="0">
                    <a:pos x="26" y="0"/>
                  </a:cxn>
                  <a:cxn ang="0">
                    <a:pos x="26" y="0"/>
                  </a:cxn>
                </a:cxnLst>
                <a:rect l="0" t="0" r="r" b="b"/>
                <a:pathLst>
                  <a:path w="81" h="301">
                    <a:moveTo>
                      <a:pt x="26" y="0"/>
                    </a:moveTo>
                    <a:lnTo>
                      <a:pt x="26" y="0"/>
                    </a:lnTo>
                    <a:lnTo>
                      <a:pt x="22" y="70"/>
                    </a:lnTo>
                    <a:lnTo>
                      <a:pt x="14" y="130"/>
                    </a:lnTo>
                    <a:lnTo>
                      <a:pt x="7" y="159"/>
                    </a:lnTo>
                    <a:lnTo>
                      <a:pt x="0" y="182"/>
                    </a:lnTo>
                    <a:lnTo>
                      <a:pt x="0" y="182"/>
                    </a:lnTo>
                    <a:lnTo>
                      <a:pt x="29" y="226"/>
                    </a:lnTo>
                    <a:lnTo>
                      <a:pt x="52" y="267"/>
                    </a:lnTo>
                    <a:lnTo>
                      <a:pt x="67" y="301"/>
                    </a:lnTo>
                    <a:lnTo>
                      <a:pt x="67" y="301"/>
                    </a:lnTo>
                    <a:lnTo>
                      <a:pt x="63" y="226"/>
                    </a:lnTo>
                    <a:lnTo>
                      <a:pt x="59" y="159"/>
                    </a:lnTo>
                    <a:lnTo>
                      <a:pt x="63" y="96"/>
                    </a:lnTo>
                    <a:lnTo>
                      <a:pt x="63" y="96"/>
                    </a:lnTo>
                    <a:lnTo>
                      <a:pt x="70" y="48"/>
                    </a:lnTo>
                    <a:lnTo>
                      <a:pt x="78" y="18"/>
                    </a:lnTo>
                    <a:lnTo>
                      <a:pt x="81" y="0"/>
                    </a:lnTo>
                    <a:lnTo>
                      <a:pt x="81" y="0"/>
                    </a:lnTo>
                    <a:lnTo>
                      <a:pt x="59" y="0"/>
                    </a:lnTo>
                    <a:lnTo>
                      <a:pt x="26" y="0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F7F2D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30" name="Freeform 106"/>
              <p:cNvSpPr>
                <a:spLocks/>
              </p:cNvSpPr>
              <p:nvPr/>
            </p:nvSpPr>
            <p:spPr bwMode="auto">
              <a:xfrm>
                <a:off x="1577" y="2404"/>
                <a:ext cx="108" cy="342"/>
              </a:xfrm>
              <a:custGeom>
                <a:avLst/>
                <a:gdLst/>
                <a:ahLst/>
                <a:cxnLst>
                  <a:cxn ang="0">
                    <a:pos x="19" y="0"/>
                  </a:cxn>
                  <a:cxn ang="0">
                    <a:pos x="19" y="0"/>
                  </a:cxn>
                  <a:cxn ang="0">
                    <a:pos x="15" y="29"/>
                  </a:cxn>
                  <a:cxn ang="0">
                    <a:pos x="15" y="63"/>
                  </a:cxn>
                  <a:cxn ang="0">
                    <a:pos x="15" y="100"/>
                  </a:cxn>
                  <a:cxn ang="0">
                    <a:pos x="22" y="145"/>
                  </a:cxn>
                  <a:cxn ang="0">
                    <a:pos x="30" y="167"/>
                  </a:cxn>
                  <a:cxn ang="0">
                    <a:pos x="41" y="189"/>
                  </a:cxn>
                  <a:cxn ang="0">
                    <a:pos x="52" y="208"/>
                  </a:cxn>
                  <a:cxn ang="0">
                    <a:pos x="67" y="226"/>
                  </a:cxn>
                  <a:cxn ang="0">
                    <a:pos x="86" y="245"/>
                  </a:cxn>
                  <a:cxn ang="0">
                    <a:pos x="108" y="264"/>
                  </a:cxn>
                  <a:cxn ang="0">
                    <a:pos x="108" y="264"/>
                  </a:cxn>
                  <a:cxn ang="0">
                    <a:pos x="104" y="301"/>
                  </a:cxn>
                  <a:cxn ang="0">
                    <a:pos x="97" y="342"/>
                  </a:cxn>
                  <a:cxn ang="0">
                    <a:pos x="97" y="342"/>
                  </a:cxn>
                  <a:cxn ang="0">
                    <a:pos x="89" y="338"/>
                  </a:cxn>
                  <a:cxn ang="0">
                    <a:pos x="74" y="316"/>
                  </a:cxn>
                  <a:cxn ang="0">
                    <a:pos x="52" y="278"/>
                  </a:cxn>
                  <a:cxn ang="0">
                    <a:pos x="30" y="234"/>
                  </a:cxn>
                  <a:cxn ang="0">
                    <a:pos x="11" y="182"/>
                  </a:cxn>
                  <a:cxn ang="0">
                    <a:pos x="8" y="152"/>
                  </a:cxn>
                  <a:cxn ang="0">
                    <a:pos x="4" y="122"/>
                  </a:cxn>
                  <a:cxn ang="0">
                    <a:pos x="0" y="93"/>
                  </a:cxn>
                  <a:cxn ang="0">
                    <a:pos x="4" y="63"/>
                  </a:cxn>
                  <a:cxn ang="0">
                    <a:pos x="8" y="33"/>
                  </a:cxn>
                  <a:cxn ang="0">
                    <a:pos x="19" y="0"/>
                  </a:cxn>
                  <a:cxn ang="0">
                    <a:pos x="19" y="0"/>
                  </a:cxn>
                </a:cxnLst>
                <a:rect l="0" t="0" r="r" b="b"/>
                <a:pathLst>
                  <a:path w="108" h="342">
                    <a:moveTo>
                      <a:pt x="19" y="0"/>
                    </a:moveTo>
                    <a:lnTo>
                      <a:pt x="19" y="0"/>
                    </a:lnTo>
                    <a:lnTo>
                      <a:pt x="15" y="29"/>
                    </a:lnTo>
                    <a:lnTo>
                      <a:pt x="15" y="63"/>
                    </a:lnTo>
                    <a:lnTo>
                      <a:pt x="15" y="100"/>
                    </a:lnTo>
                    <a:lnTo>
                      <a:pt x="22" y="145"/>
                    </a:lnTo>
                    <a:lnTo>
                      <a:pt x="30" y="167"/>
                    </a:lnTo>
                    <a:lnTo>
                      <a:pt x="41" y="189"/>
                    </a:lnTo>
                    <a:lnTo>
                      <a:pt x="52" y="208"/>
                    </a:lnTo>
                    <a:lnTo>
                      <a:pt x="67" y="226"/>
                    </a:lnTo>
                    <a:lnTo>
                      <a:pt x="86" y="245"/>
                    </a:lnTo>
                    <a:lnTo>
                      <a:pt x="108" y="264"/>
                    </a:lnTo>
                    <a:lnTo>
                      <a:pt x="108" y="264"/>
                    </a:lnTo>
                    <a:lnTo>
                      <a:pt x="104" y="301"/>
                    </a:lnTo>
                    <a:lnTo>
                      <a:pt x="97" y="342"/>
                    </a:lnTo>
                    <a:lnTo>
                      <a:pt x="97" y="342"/>
                    </a:lnTo>
                    <a:lnTo>
                      <a:pt x="89" y="338"/>
                    </a:lnTo>
                    <a:lnTo>
                      <a:pt x="74" y="316"/>
                    </a:lnTo>
                    <a:lnTo>
                      <a:pt x="52" y="278"/>
                    </a:lnTo>
                    <a:lnTo>
                      <a:pt x="30" y="234"/>
                    </a:lnTo>
                    <a:lnTo>
                      <a:pt x="11" y="182"/>
                    </a:lnTo>
                    <a:lnTo>
                      <a:pt x="8" y="152"/>
                    </a:lnTo>
                    <a:lnTo>
                      <a:pt x="4" y="122"/>
                    </a:lnTo>
                    <a:lnTo>
                      <a:pt x="0" y="93"/>
                    </a:lnTo>
                    <a:lnTo>
                      <a:pt x="4" y="63"/>
                    </a:lnTo>
                    <a:lnTo>
                      <a:pt x="8" y="33"/>
                    </a:lnTo>
                    <a:lnTo>
                      <a:pt x="19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EBE5C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31" name="Freeform 107"/>
              <p:cNvSpPr>
                <a:spLocks/>
              </p:cNvSpPr>
              <p:nvPr/>
            </p:nvSpPr>
            <p:spPr bwMode="auto">
              <a:xfrm>
                <a:off x="1759" y="2712"/>
                <a:ext cx="168" cy="112"/>
              </a:xfrm>
              <a:custGeom>
                <a:avLst/>
                <a:gdLst/>
                <a:ahLst/>
                <a:cxnLst>
                  <a:cxn ang="0">
                    <a:pos x="168" y="0"/>
                  </a:cxn>
                  <a:cxn ang="0">
                    <a:pos x="168" y="0"/>
                  </a:cxn>
                  <a:cxn ang="0">
                    <a:pos x="157" y="8"/>
                  </a:cxn>
                  <a:cxn ang="0">
                    <a:pos x="123" y="30"/>
                  </a:cxn>
                  <a:cxn ang="0">
                    <a:pos x="101" y="41"/>
                  </a:cxn>
                  <a:cxn ang="0">
                    <a:pos x="75" y="49"/>
                  </a:cxn>
                  <a:cxn ang="0">
                    <a:pos x="41" y="52"/>
                  </a:cxn>
                  <a:cxn ang="0">
                    <a:pos x="4" y="52"/>
                  </a:cxn>
                  <a:cxn ang="0">
                    <a:pos x="0" y="112"/>
                  </a:cxn>
                  <a:cxn ang="0">
                    <a:pos x="0" y="112"/>
                  </a:cxn>
                  <a:cxn ang="0">
                    <a:pos x="23" y="104"/>
                  </a:cxn>
                  <a:cxn ang="0">
                    <a:pos x="71" y="86"/>
                  </a:cxn>
                  <a:cxn ang="0">
                    <a:pos x="101" y="67"/>
                  </a:cxn>
                  <a:cxn ang="0">
                    <a:pos x="131" y="49"/>
                  </a:cxn>
                  <a:cxn ang="0">
                    <a:pos x="153" y="26"/>
                  </a:cxn>
                  <a:cxn ang="0">
                    <a:pos x="160" y="11"/>
                  </a:cxn>
                  <a:cxn ang="0">
                    <a:pos x="168" y="0"/>
                  </a:cxn>
                  <a:cxn ang="0">
                    <a:pos x="168" y="0"/>
                  </a:cxn>
                </a:cxnLst>
                <a:rect l="0" t="0" r="r" b="b"/>
                <a:pathLst>
                  <a:path w="168" h="112">
                    <a:moveTo>
                      <a:pt x="168" y="0"/>
                    </a:moveTo>
                    <a:lnTo>
                      <a:pt x="168" y="0"/>
                    </a:lnTo>
                    <a:lnTo>
                      <a:pt x="157" y="8"/>
                    </a:lnTo>
                    <a:lnTo>
                      <a:pt x="123" y="30"/>
                    </a:lnTo>
                    <a:lnTo>
                      <a:pt x="101" y="41"/>
                    </a:lnTo>
                    <a:lnTo>
                      <a:pt x="75" y="49"/>
                    </a:lnTo>
                    <a:lnTo>
                      <a:pt x="41" y="52"/>
                    </a:lnTo>
                    <a:lnTo>
                      <a:pt x="4" y="52"/>
                    </a:lnTo>
                    <a:lnTo>
                      <a:pt x="0" y="112"/>
                    </a:lnTo>
                    <a:lnTo>
                      <a:pt x="0" y="112"/>
                    </a:lnTo>
                    <a:lnTo>
                      <a:pt x="23" y="104"/>
                    </a:lnTo>
                    <a:lnTo>
                      <a:pt x="71" y="86"/>
                    </a:lnTo>
                    <a:lnTo>
                      <a:pt x="101" y="67"/>
                    </a:lnTo>
                    <a:lnTo>
                      <a:pt x="131" y="49"/>
                    </a:lnTo>
                    <a:lnTo>
                      <a:pt x="153" y="26"/>
                    </a:lnTo>
                    <a:lnTo>
                      <a:pt x="160" y="11"/>
                    </a:lnTo>
                    <a:lnTo>
                      <a:pt x="168" y="0"/>
                    </a:lnTo>
                    <a:lnTo>
                      <a:pt x="168" y="0"/>
                    </a:lnTo>
                    <a:close/>
                  </a:path>
                </a:pathLst>
              </a:custGeom>
              <a:solidFill>
                <a:srgbClr val="EBE5C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32" name="Freeform 108"/>
              <p:cNvSpPr>
                <a:spLocks/>
              </p:cNvSpPr>
              <p:nvPr/>
            </p:nvSpPr>
            <p:spPr bwMode="auto">
              <a:xfrm>
                <a:off x="1744" y="2694"/>
                <a:ext cx="224" cy="204"/>
              </a:xfrm>
              <a:custGeom>
                <a:avLst/>
                <a:gdLst/>
                <a:ahLst/>
                <a:cxnLst>
                  <a:cxn ang="0">
                    <a:pos x="224" y="0"/>
                  </a:cxn>
                  <a:cxn ang="0">
                    <a:pos x="224" y="0"/>
                  </a:cxn>
                  <a:cxn ang="0">
                    <a:pos x="212" y="22"/>
                  </a:cxn>
                  <a:cxn ang="0">
                    <a:pos x="198" y="48"/>
                  </a:cxn>
                  <a:cxn ang="0">
                    <a:pos x="172" y="78"/>
                  </a:cxn>
                  <a:cxn ang="0">
                    <a:pos x="142" y="108"/>
                  </a:cxn>
                  <a:cxn ang="0">
                    <a:pos x="105" y="134"/>
                  </a:cxn>
                  <a:cxn ang="0">
                    <a:pos x="82" y="145"/>
                  </a:cxn>
                  <a:cxn ang="0">
                    <a:pos x="56" y="152"/>
                  </a:cxn>
                  <a:cxn ang="0">
                    <a:pos x="30" y="160"/>
                  </a:cxn>
                  <a:cxn ang="0">
                    <a:pos x="0" y="163"/>
                  </a:cxn>
                  <a:cxn ang="0">
                    <a:pos x="0" y="204"/>
                  </a:cxn>
                  <a:cxn ang="0">
                    <a:pos x="0" y="204"/>
                  </a:cxn>
                  <a:cxn ang="0">
                    <a:pos x="30" y="197"/>
                  </a:cxn>
                  <a:cxn ang="0">
                    <a:pos x="60" y="182"/>
                  </a:cxn>
                  <a:cxn ang="0">
                    <a:pos x="97" y="163"/>
                  </a:cxn>
                  <a:cxn ang="0">
                    <a:pos x="134" y="137"/>
                  </a:cxn>
                  <a:cxn ang="0">
                    <a:pos x="153" y="122"/>
                  </a:cxn>
                  <a:cxn ang="0">
                    <a:pos x="172" y="104"/>
                  </a:cxn>
                  <a:cxn ang="0">
                    <a:pos x="190" y="81"/>
                  </a:cxn>
                  <a:cxn ang="0">
                    <a:pos x="205" y="59"/>
                  </a:cxn>
                  <a:cxn ang="0">
                    <a:pos x="216" y="29"/>
                  </a:cxn>
                  <a:cxn ang="0">
                    <a:pos x="224" y="0"/>
                  </a:cxn>
                  <a:cxn ang="0">
                    <a:pos x="224" y="0"/>
                  </a:cxn>
                </a:cxnLst>
                <a:rect l="0" t="0" r="r" b="b"/>
                <a:pathLst>
                  <a:path w="224" h="204">
                    <a:moveTo>
                      <a:pt x="224" y="0"/>
                    </a:moveTo>
                    <a:lnTo>
                      <a:pt x="224" y="0"/>
                    </a:lnTo>
                    <a:lnTo>
                      <a:pt x="212" y="22"/>
                    </a:lnTo>
                    <a:lnTo>
                      <a:pt x="198" y="48"/>
                    </a:lnTo>
                    <a:lnTo>
                      <a:pt x="172" y="78"/>
                    </a:lnTo>
                    <a:lnTo>
                      <a:pt x="142" y="108"/>
                    </a:lnTo>
                    <a:lnTo>
                      <a:pt x="105" y="134"/>
                    </a:lnTo>
                    <a:lnTo>
                      <a:pt x="82" y="145"/>
                    </a:lnTo>
                    <a:lnTo>
                      <a:pt x="56" y="152"/>
                    </a:lnTo>
                    <a:lnTo>
                      <a:pt x="30" y="160"/>
                    </a:lnTo>
                    <a:lnTo>
                      <a:pt x="0" y="163"/>
                    </a:lnTo>
                    <a:lnTo>
                      <a:pt x="0" y="204"/>
                    </a:lnTo>
                    <a:lnTo>
                      <a:pt x="0" y="204"/>
                    </a:lnTo>
                    <a:lnTo>
                      <a:pt x="30" y="197"/>
                    </a:lnTo>
                    <a:lnTo>
                      <a:pt x="60" y="182"/>
                    </a:lnTo>
                    <a:lnTo>
                      <a:pt x="97" y="163"/>
                    </a:lnTo>
                    <a:lnTo>
                      <a:pt x="134" y="137"/>
                    </a:lnTo>
                    <a:lnTo>
                      <a:pt x="153" y="122"/>
                    </a:lnTo>
                    <a:lnTo>
                      <a:pt x="172" y="104"/>
                    </a:lnTo>
                    <a:lnTo>
                      <a:pt x="190" y="81"/>
                    </a:lnTo>
                    <a:lnTo>
                      <a:pt x="205" y="59"/>
                    </a:lnTo>
                    <a:lnTo>
                      <a:pt x="216" y="29"/>
                    </a:lnTo>
                    <a:lnTo>
                      <a:pt x="224" y="0"/>
                    </a:lnTo>
                    <a:lnTo>
                      <a:pt x="224" y="0"/>
                    </a:lnTo>
                    <a:close/>
                  </a:path>
                </a:pathLst>
              </a:custGeom>
              <a:solidFill>
                <a:srgbClr val="EBE5C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33" name="Freeform 109"/>
              <p:cNvSpPr>
                <a:spLocks/>
              </p:cNvSpPr>
              <p:nvPr/>
            </p:nvSpPr>
            <p:spPr bwMode="auto">
              <a:xfrm>
                <a:off x="1529" y="2277"/>
                <a:ext cx="96" cy="246"/>
              </a:xfrm>
              <a:custGeom>
                <a:avLst/>
                <a:gdLst/>
                <a:ahLst/>
                <a:cxnLst>
                  <a:cxn ang="0">
                    <a:pos x="15" y="190"/>
                  </a:cxn>
                  <a:cxn ang="0">
                    <a:pos x="15" y="190"/>
                  </a:cxn>
                  <a:cxn ang="0">
                    <a:pos x="37" y="212"/>
                  </a:cxn>
                  <a:cxn ang="0">
                    <a:pos x="56" y="231"/>
                  </a:cxn>
                  <a:cxn ang="0">
                    <a:pos x="74" y="246"/>
                  </a:cxn>
                  <a:cxn ang="0">
                    <a:pos x="74" y="246"/>
                  </a:cxn>
                  <a:cxn ang="0">
                    <a:pos x="82" y="145"/>
                  </a:cxn>
                  <a:cxn ang="0">
                    <a:pos x="89" y="63"/>
                  </a:cxn>
                  <a:cxn ang="0">
                    <a:pos x="96" y="8"/>
                  </a:cxn>
                  <a:cxn ang="0">
                    <a:pos x="29" y="0"/>
                  </a:cxn>
                  <a:cxn ang="0">
                    <a:pos x="29" y="0"/>
                  </a:cxn>
                  <a:cxn ang="0">
                    <a:pos x="22" y="63"/>
                  </a:cxn>
                  <a:cxn ang="0">
                    <a:pos x="15" y="123"/>
                  </a:cxn>
                  <a:cxn ang="0">
                    <a:pos x="7" y="153"/>
                  </a:cxn>
                  <a:cxn ang="0">
                    <a:pos x="0" y="179"/>
                  </a:cxn>
                  <a:cxn ang="0">
                    <a:pos x="15" y="190"/>
                  </a:cxn>
                </a:cxnLst>
                <a:rect l="0" t="0" r="r" b="b"/>
                <a:pathLst>
                  <a:path w="96" h="246">
                    <a:moveTo>
                      <a:pt x="15" y="190"/>
                    </a:moveTo>
                    <a:lnTo>
                      <a:pt x="15" y="190"/>
                    </a:lnTo>
                    <a:lnTo>
                      <a:pt x="37" y="212"/>
                    </a:lnTo>
                    <a:lnTo>
                      <a:pt x="56" y="231"/>
                    </a:lnTo>
                    <a:lnTo>
                      <a:pt x="74" y="246"/>
                    </a:lnTo>
                    <a:lnTo>
                      <a:pt x="74" y="246"/>
                    </a:lnTo>
                    <a:lnTo>
                      <a:pt x="82" y="145"/>
                    </a:lnTo>
                    <a:lnTo>
                      <a:pt x="89" y="63"/>
                    </a:lnTo>
                    <a:lnTo>
                      <a:pt x="96" y="8"/>
                    </a:lnTo>
                    <a:lnTo>
                      <a:pt x="29" y="0"/>
                    </a:lnTo>
                    <a:lnTo>
                      <a:pt x="29" y="0"/>
                    </a:lnTo>
                    <a:lnTo>
                      <a:pt x="22" y="63"/>
                    </a:lnTo>
                    <a:lnTo>
                      <a:pt x="15" y="123"/>
                    </a:lnTo>
                    <a:lnTo>
                      <a:pt x="7" y="153"/>
                    </a:lnTo>
                    <a:lnTo>
                      <a:pt x="0" y="179"/>
                    </a:lnTo>
                    <a:lnTo>
                      <a:pt x="15" y="190"/>
                    </a:lnTo>
                    <a:close/>
                  </a:path>
                </a:pathLst>
              </a:custGeom>
              <a:solidFill>
                <a:srgbClr val="FFFEF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34" name="Freeform 110"/>
              <p:cNvSpPr>
                <a:spLocks/>
              </p:cNvSpPr>
              <p:nvPr/>
            </p:nvSpPr>
            <p:spPr bwMode="auto">
              <a:xfrm>
                <a:off x="1432" y="2504"/>
                <a:ext cx="45" cy="10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9" y="11"/>
                  </a:cxn>
                  <a:cxn ang="0">
                    <a:pos x="30" y="22"/>
                  </a:cxn>
                  <a:cxn ang="0">
                    <a:pos x="41" y="33"/>
                  </a:cxn>
                  <a:cxn ang="0">
                    <a:pos x="41" y="33"/>
                  </a:cxn>
                  <a:cxn ang="0">
                    <a:pos x="45" y="48"/>
                  </a:cxn>
                  <a:cxn ang="0">
                    <a:pos x="45" y="74"/>
                  </a:cxn>
                  <a:cxn ang="0">
                    <a:pos x="41" y="108"/>
                  </a:cxn>
                  <a:cxn ang="0">
                    <a:pos x="41" y="108"/>
                  </a:cxn>
                  <a:cxn ang="0">
                    <a:pos x="26" y="59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5" h="108">
                    <a:moveTo>
                      <a:pt x="0" y="0"/>
                    </a:moveTo>
                    <a:lnTo>
                      <a:pt x="0" y="0"/>
                    </a:lnTo>
                    <a:lnTo>
                      <a:pt x="19" y="11"/>
                    </a:lnTo>
                    <a:lnTo>
                      <a:pt x="30" y="22"/>
                    </a:lnTo>
                    <a:lnTo>
                      <a:pt x="41" y="33"/>
                    </a:lnTo>
                    <a:lnTo>
                      <a:pt x="41" y="33"/>
                    </a:lnTo>
                    <a:lnTo>
                      <a:pt x="45" y="48"/>
                    </a:lnTo>
                    <a:lnTo>
                      <a:pt x="45" y="74"/>
                    </a:lnTo>
                    <a:lnTo>
                      <a:pt x="41" y="108"/>
                    </a:lnTo>
                    <a:lnTo>
                      <a:pt x="41" y="108"/>
                    </a:lnTo>
                    <a:lnTo>
                      <a:pt x="26" y="5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BE5C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35" name="Freeform 111"/>
              <p:cNvSpPr>
                <a:spLocks/>
              </p:cNvSpPr>
              <p:nvPr/>
            </p:nvSpPr>
            <p:spPr bwMode="auto">
              <a:xfrm>
                <a:off x="1276" y="2251"/>
                <a:ext cx="70" cy="12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7" y="0"/>
                  </a:cxn>
                  <a:cxn ang="0">
                    <a:pos x="18" y="4"/>
                  </a:cxn>
                  <a:cxn ang="0">
                    <a:pos x="33" y="15"/>
                  </a:cxn>
                  <a:cxn ang="0">
                    <a:pos x="37" y="22"/>
                  </a:cxn>
                  <a:cxn ang="0">
                    <a:pos x="41" y="37"/>
                  </a:cxn>
                  <a:cxn ang="0">
                    <a:pos x="41" y="37"/>
                  </a:cxn>
                  <a:cxn ang="0">
                    <a:pos x="48" y="78"/>
                  </a:cxn>
                  <a:cxn ang="0">
                    <a:pos x="52" y="104"/>
                  </a:cxn>
                  <a:cxn ang="0">
                    <a:pos x="52" y="104"/>
                  </a:cxn>
                  <a:cxn ang="0">
                    <a:pos x="52" y="112"/>
                  </a:cxn>
                  <a:cxn ang="0">
                    <a:pos x="56" y="115"/>
                  </a:cxn>
                  <a:cxn ang="0">
                    <a:pos x="63" y="123"/>
                  </a:cxn>
                  <a:cxn ang="0">
                    <a:pos x="70" y="127"/>
                  </a:cxn>
                  <a:cxn ang="0">
                    <a:pos x="70" y="127"/>
                  </a:cxn>
                  <a:cxn ang="0">
                    <a:pos x="59" y="123"/>
                  </a:cxn>
                  <a:cxn ang="0">
                    <a:pos x="48" y="119"/>
                  </a:cxn>
                  <a:cxn ang="0">
                    <a:pos x="41" y="104"/>
                  </a:cxn>
                  <a:cxn ang="0">
                    <a:pos x="41" y="104"/>
                  </a:cxn>
                  <a:cxn ang="0">
                    <a:pos x="41" y="89"/>
                  </a:cxn>
                  <a:cxn ang="0">
                    <a:pos x="41" y="56"/>
                  </a:cxn>
                  <a:cxn ang="0">
                    <a:pos x="33" y="37"/>
                  </a:cxn>
                  <a:cxn ang="0">
                    <a:pos x="26" y="19"/>
                  </a:cxn>
                  <a:cxn ang="0">
                    <a:pos x="15" y="8"/>
                  </a:cxn>
                  <a:cxn ang="0">
                    <a:pos x="7" y="4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0" h="127">
                    <a:moveTo>
                      <a:pt x="0" y="0"/>
                    </a:moveTo>
                    <a:lnTo>
                      <a:pt x="0" y="0"/>
                    </a:lnTo>
                    <a:lnTo>
                      <a:pt x="7" y="0"/>
                    </a:lnTo>
                    <a:lnTo>
                      <a:pt x="18" y="4"/>
                    </a:lnTo>
                    <a:lnTo>
                      <a:pt x="33" y="15"/>
                    </a:lnTo>
                    <a:lnTo>
                      <a:pt x="37" y="22"/>
                    </a:lnTo>
                    <a:lnTo>
                      <a:pt x="41" y="37"/>
                    </a:lnTo>
                    <a:lnTo>
                      <a:pt x="41" y="37"/>
                    </a:lnTo>
                    <a:lnTo>
                      <a:pt x="48" y="78"/>
                    </a:lnTo>
                    <a:lnTo>
                      <a:pt x="52" y="104"/>
                    </a:lnTo>
                    <a:lnTo>
                      <a:pt x="52" y="104"/>
                    </a:lnTo>
                    <a:lnTo>
                      <a:pt x="52" y="112"/>
                    </a:lnTo>
                    <a:lnTo>
                      <a:pt x="56" y="115"/>
                    </a:lnTo>
                    <a:lnTo>
                      <a:pt x="63" y="123"/>
                    </a:lnTo>
                    <a:lnTo>
                      <a:pt x="70" y="127"/>
                    </a:lnTo>
                    <a:lnTo>
                      <a:pt x="70" y="127"/>
                    </a:lnTo>
                    <a:lnTo>
                      <a:pt x="59" y="123"/>
                    </a:lnTo>
                    <a:lnTo>
                      <a:pt x="48" y="119"/>
                    </a:lnTo>
                    <a:lnTo>
                      <a:pt x="41" y="104"/>
                    </a:lnTo>
                    <a:lnTo>
                      <a:pt x="41" y="104"/>
                    </a:lnTo>
                    <a:lnTo>
                      <a:pt x="41" y="89"/>
                    </a:lnTo>
                    <a:lnTo>
                      <a:pt x="41" y="56"/>
                    </a:lnTo>
                    <a:lnTo>
                      <a:pt x="33" y="37"/>
                    </a:lnTo>
                    <a:lnTo>
                      <a:pt x="26" y="19"/>
                    </a:lnTo>
                    <a:lnTo>
                      <a:pt x="15" y="8"/>
                    </a:lnTo>
                    <a:lnTo>
                      <a:pt x="7" y="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0C0A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36" name="Freeform 112"/>
              <p:cNvSpPr>
                <a:spLocks/>
              </p:cNvSpPr>
              <p:nvPr/>
            </p:nvSpPr>
            <p:spPr bwMode="auto">
              <a:xfrm>
                <a:off x="1346" y="2233"/>
                <a:ext cx="101" cy="29"/>
              </a:xfrm>
              <a:custGeom>
                <a:avLst/>
                <a:gdLst/>
                <a:ahLst/>
                <a:cxnLst>
                  <a:cxn ang="0">
                    <a:pos x="101" y="14"/>
                  </a:cxn>
                  <a:cxn ang="0">
                    <a:pos x="101" y="14"/>
                  </a:cxn>
                  <a:cxn ang="0">
                    <a:pos x="82" y="7"/>
                  </a:cxn>
                  <a:cxn ang="0">
                    <a:pos x="67" y="0"/>
                  </a:cxn>
                  <a:cxn ang="0">
                    <a:pos x="45" y="0"/>
                  </a:cxn>
                  <a:cxn ang="0">
                    <a:pos x="45" y="0"/>
                  </a:cxn>
                  <a:cxn ang="0">
                    <a:pos x="27" y="3"/>
                  </a:cxn>
                  <a:cxn ang="0">
                    <a:pos x="12" y="11"/>
                  </a:cxn>
                  <a:cxn ang="0">
                    <a:pos x="0" y="22"/>
                  </a:cxn>
                  <a:cxn ang="0">
                    <a:pos x="0" y="22"/>
                  </a:cxn>
                  <a:cxn ang="0">
                    <a:pos x="0" y="26"/>
                  </a:cxn>
                  <a:cxn ang="0">
                    <a:pos x="4" y="29"/>
                  </a:cxn>
                  <a:cxn ang="0">
                    <a:pos x="8" y="26"/>
                  </a:cxn>
                  <a:cxn ang="0">
                    <a:pos x="8" y="26"/>
                  </a:cxn>
                  <a:cxn ang="0">
                    <a:pos x="15" y="22"/>
                  </a:cxn>
                  <a:cxn ang="0">
                    <a:pos x="34" y="14"/>
                  </a:cxn>
                  <a:cxn ang="0">
                    <a:pos x="49" y="11"/>
                  </a:cxn>
                  <a:cxn ang="0">
                    <a:pos x="64" y="11"/>
                  </a:cxn>
                  <a:cxn ang="0">
                    <a:pos x="82" y="11"/>
                  </a:cxn>
                  <a:cxn ang="0">
                    <a:pos x="101" y="14"/>
                  </a:cxn>
                  <a:cxn ang="0">
                    <a:pos x="101" y="14"/>
                  </a:cxn>
                </a:cxnLst>
                <a:rect l="0" t="0" r="r" b="b"/>
                <a:pathLst>
                  <a:path w="101" h="29">
                    <a:moveTo>
                      <a:pt x="101" y="14"/>
                    </a:moveTo>
                    <a:lnTo>
                      <a:pt x="101" y="14"/>
                    </a:lnTo>
                    <a:lnTo>
                      <a:pt x="82" y="7"/>
                    </a:lnTo>
                    <a:lnTo>
                      <a:pt x="67" y="0"/>
                    </a:lnTo>
                    <a:lnTo>
                      <a:pt x="45" y="0"/>
                    </a:lnTo>
                    <a:lnTo>
                      <a:pt x="45" y="0"/>
                    </a:lnTo>
                    <a:lnTo>
                      <a:pt x="27" y="3"/>
                    </a:lnTo>
                    <a:lnTo>
                      <a:pt x="12" y="11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0" y="26"/>
                    </a:lnTo>
                    <a:lnTo>
                      <a:pt x="4" y="29"/>
                    </a:lnTo>
                    <a:lnTo>
                      <a:pt x="8" y="26"/>
                    </a:lnTo>
                    <a:lnTo>
                      <a:pt x="8" y="26"/>
                    </a:lnTo>
                    <a:lnTo>
                      <a:pt x="15" y="22"/>
                    </a:lnTo>
                    <a:lnTo>
                      <a:pt x="34" y="14"/>
                    </a:lnTo>
                    <a:lnTo>
                      <a:pt x="49" y="11"/>
                    </a:lnTo>
                    <a:lnTo>
                      <a:pt x="64" y="11"/>
                    </a:lnTo>
                    <a:lnTo>
                      <a:pt x="82" y="11"/>
                    </a:lnTo>
                    <a:lnTo>
                      <a:pt x="101" y="14"/>
                    </a:lnTo>
                    <a:lnTo>
                      <a:pt x="101" y="14"/>
                    </a:lnTo>
                    <a:close/>
                  </a:path>
                </a:pathLst>
              </a:custGeom>
              <a:solidFill>
                <a:srgbClr val="E0A46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37" name="Freeform 113"/>
              <p:cNvSpPr>
                <a:spLocks/>
              </p:cNvSpPr>
              <p:nvPr/>
            </p:nvSpPr>
            <p:spPr bwMode="auto">
              <a:xfrm>
                <a:off x="1265" y="2255"/>
                <a:ext cx="44" cy="22"/>
              </a:xfrm>
              <a:custGeom>
                <a:avLst/>
                <a:gdLst/>
                <a:ahLst/>
                <a:cxnLst>
                  <a:cxn ang="0">
                    <a:pos x="44" y="18"/>
                  </a:cxn>
                  <a:cxn ang="0">
                    <a:pos x="44" y="18"/>
                  </a:cxn>
                  <a:cxn ang="0">
                    <a:pos x="26" y="15"/>
                  </a:cxn>
                  <a:cxn ang="0">
                    <a:pos x="11" y="15"/>
                  </a:cxn>
                  <a:cxn ang="0">
                    <a:pos x="3" y="18"/>
                  </a:cxn>
                  <a:cxn ang="0">
                    <a:pos x="0" y="22"/>
                  </a:cxn>
                  <a:cxn ang="0">
                    <a:pos x="0" y="22"/>
                  </a:cxn>
                  <a:cxn ang="0">
                    <a:pos x="0" y="18"/>
                  </a:cxn>
                  <a:cxn ang="0">
                    <a:pos x="3" y="11"/>
                  </a:cxn>
                  <a:cxn ang="0">
                    <a:pos x="7" y="4"/>
                  </a:cxn>
                  <a:cxn ang="0">
                    <a:pos x="11" y="4"/>
                  </a:cxn>
                  <a:cxn ang="0">
                    <a:pos x="18" y="0"/>
                  </a:cxn>
                  <a:cxn ang="0">
                    <a:pos x="26" y="4"/>
                  </a:cxn>
                  <a:cxn ang="0">
                    <a:pos x="26" y="4"/>
                  </a:cxn>
                  <a:cxn ang="0">
                    <a:pos x="41" y="11"/>
                  </a:cxn>
                  <a:cxn ang="0">
                    <a:pos x="44" y="15"/>
                  </a:cxn>
                  <a:cxn ang="0">
                    <a:pos x="44" y="18"/>
                  </a:cxn>
                  <a:cxn ang="0">
                    <a:pos x="44" y="18"/>
                  </a:cxn>
                  <a:cxn ang="0">
                    <a:pos x="44" y="18"/>
                  </a:cxn>
                </a:cxnLst>
                <a:rect l="0" t="0" r="r" b="b"/>
                <a:pathLst>
                  <a:path w="44" h="22">
                    <a:moveTo>
                      <a:pt x="44" y="18"/>
                    </a:moveTo>
                    <a:lnTo>
                      <a:pt x="44" y="18"/>
                    </a:lnTo>
                    <a:lnTo>
                      <a:pt x="26" y="15"/>
                    </a:lnTo>
                    <a:lnTo>
                      <a:pt x="11" y="15"/>
                    </a:lnTo>
                    <a:lnTo>
                      <a:pt x="3" y="18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0" y="18"/>
                    </a:lnTo>
                    <a:lnTo>
                      <a:pt x="3" y="11"/>
                    </a:lnTo>
                    <a:lnTo>
                      <a:pt x="7" y="4"/>
                    </a:lnTo>
                    <a:lnTo>
                      <a:pt x="11" y="4"/>
                    </a:lnTo>
                    <a:lnTo>
                      <a:pt x="18" y="0"/>
                    </a:lnTo>
                    <a:lnTo>
                      <a:pt x="26" y="4"/>
                    </a:lnTo>
                    <a:lnTo>
                      <a:pt x="26" y="4"/>
                    </a:lnTo>
                    <a:lnTo>
                      <a:pt x="41" y="11"/>
                    </a:lnTo>
                    <a:lnTo>
                      <a:pt x="44" y="15"/>
                    </a:lnTo>
                    <a:lnTo>
                      <a:pt x="44" y="18"/>
                    </a:lnTo>
                    <a:lnTo>
                      <a:pt x="44" y="18"/>
                    </a:lnTo>
                    <a:lnTo>
                      <a:pt x="44" y="18"/>
                    </a:lnTo>
                    <a:close/>
                  </a:path>
                </a:pathLst>
              </a:custGeom>
              <a:solidFill>
                <a:srgbClr val="E0A46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38" name="Freeform 114"/>
              <p:cNvSpPr>
                <a:spLocks/>
              </p:cNvSpPr>
              <p:nvPr/>
            </p:nvSpPr>
            <p:spPr bwMode="auto">
              <a:xfrm>
                <a:off x="1224" y="2084"/>
                <a:ext cx="178" cy="227"/>
              </a:xfrm>
              <a:custGeom>
                <a:avLst/>
                <a:gdLst/>
                <a:ahLst/>
                <a:cxnLst>
                  <a:cxn ang="0">
                    <a:pos x="178" y="15"/>
                  </a:cxn>
                  <a:cxn ang="0">
                    <a:pos x="178" y="15"/>
                  </a:cxn>
                  <a:cxn ang="0">
                    <a:pos x="178" y="30"/>
                  </a:cxn>
                  <a:cxn ang="0">
                    <a:pos x="178" y="44"/>
                  </a:cxn>
                  <a:cxn ang="0">
                    <a:pos x="175" y="67"/>
                  </a:cxn>
                  <a:cxn ang="0">
                    <a:pos x="167" y="89"/>
                  </a:cxn>
                  <a:cxn ang="0">
                    <a:pos x="156" y="115"/>
                  </a:cxn>
                  <a:cxn ang="0">
                    <a:pos x="137" y="137"/>
                  </a:cxn>
                  <a:cxn ang="0">
                    <a:pos x="111" y="163"/>
                  </a:cxn>
                  <a:cxn ang="0">
                    <a:pos x="111" y="163"/>
                  </a:cxn>
                  <a:cxn ang="0">
                    <a:pos x="130" y="141"/>
                  </a:cxn>
                  <a:cxn ang="0">
                    <a:pos x="145" y="115"/>
                  </a:cxn>
                  <a:cxn ang="0">
                    <a:pos x="149" y="104"/>
                  </a:cxn>
                  <a:cxn ang="0">
                    <a:pos x="152" y="89"/>
                  </a:cxn>
                  <a:cxn ang="0">
                    <a:pos x="152" y="89"/>
                  </a:cxn>
                  <a:cxn ang="0">
                    <a:pos x="149" y="96"/>
                  </a:cxn>
                  <a:cxn ang="0">
                    <a:pos x="137" y="119"/>
                  </a:cxn>
                  <a:cxn ang="0">
                    <a:pos x="115" y="141"/>
                  </a:cxn>
                  <a:cxn ang="0">
                    <a:pos x="100" y="156"/>
                  </a:cxn>
                  <a:cxn ang="0">
                    <a:pos x="85" y="167"/>
                  </a:cxn>
                  <a:cxn ang="0">
                    <a:pos x="85" y="167"/>
                  </a:cxn>
                  <a:cxn ang="0">
                    <a:pos x="67" y="175"/>
                  </a:cxn>
                  <a:cxn ang="0">
                    <a:pos x="56" y="186"/>
                  </a:cxn>
                  <a:cxn ang="0">
                    <a:pos x="37" y="204"/>
                  </a:cxn>
                  <a:cxn ang="0">
                    <a:pos x="29" y="219"/>
                  </a:cxn>
                  <a:cxn ang="0">
                    <a:pos x="26" y="227"/>
                  </a:cxn>
                  <a:cxn ang="0">
                    <a:pos x="26" y="227"/>
                  </a:cxn>
                  <a:cxn ang="0">
                    <a:pos x="18" y="215"/>
                  </a:cxn>
                  <a:cxn ang="0">
                    <a:pos x="11" y="201"/>
                  </a:cxn>
                  <a:cxn ang="0">
                    <a:pos x="3" y="182"/>
                  </a:cxn>
                  <a:cxn ang="0">
                    <a:pos x="0" y="156"/>
                  </a:cxn>
                  <a:cxn ang="0">
                    <a:pos x="0" y="130"/>
                  </a:cxn>
                  <a:cxn ang="0">
                    <a:pos x="7" y="96"/>
                  </a:cxn>
                  <a:cxn ang="0">
                    <a:pos x="26" y="59"/>
                  </a:cxn>
                  <a:cxn ang="0">
                    <a:pos x="26" y="59"/>
                  </a:cxn>
                  <a:cxn ang="0">
                    <a:pos x="37" y="44"/>
                  </a:cxn>
                  <a:cxn ang="0">
                    <a:pos x="48" y="30"/>
                  </a:cxn>
                  <a:cxn ang="0">
                    <a:pos x="59" y="18"/>
                  </a:cxn>
                  <a:cxn ang="0">
                    <a:pos x="74" y="11"/>
                  </a:cxn>
                  <a:cxn ang="0">
                    <a:pos x="100" y="0"/>
                  </a:cxn>
                  <a:cxn ang="0">
                    <a:pos x="122" y="0"/>
                  </a:cxn>
                  <a:cxn ang="0">
                    <a:pos x="145" y="3"/>
                  </a:cxn>
                  <a:cxn ang="0">
                    <a:pos x="160" y="7"/>
                  </a:cxn>
                  <a:cxn ang="0">
                    <a:pos x="178" y="15"/>
                  </a:cxn>
                  <a:cxn ang="0">
                    <a:pos x="178" y="15"/>
                  </a:cxn>
                </a:cxnLst>
                <a:rect l="0" t="0" r="r" b="b"/>
                <a:pathLst>
                  <a:path w="178" h="227">
                    <a:moveTo>
                      <a:pt x="178" y="15"/>
                    </a:moveTo>
                    <a:lnTo>
                      <a:pt x="178" y="15"/>
                    </a:lnTo>
                    <a:lnTo>
                      <a:pt x="178" y="30"/>
                    </a:lnTo>
                    <a:lnTo>
                      <a:pt x="178" y="44"/>
                    </a:lnTo>
                    <a:lnTo>
                      <a:pt x="175" y="67"/>
                    </a:lnTo>
                    <a:lnTo>
                      <a:pt x="167" y="89"/>
                    </a:lnTo>
                    <a:lnTo>
                      <a:pt x="156" y="115"/>
                    </a:lnTo>
                    <a:lnTo>
                      <a:pt x="137" y="137"/>
                    </a:lnTo>
                    <a:lnTo>
                      <a:pt x="111" y="163"/>
                    </a:lnTo>
                    <a:lnTo>
                      <a:pt x="111" y="163"/>
                    </a:lnTo>
                    <a:lnTo>
                      <a:pt x="130" y="141"/>
                    </a:lnTo>
                    <a:lnTo>
                      <a:pt x="145" y="115"/>
                    </a:lnTo>
                    <a:lnTo>
                      <a:pt x="149" y="104"/>
                    </a:lnTo>
                    <a:lnTo>
                      <a:pt x="152" y="89"/>
                    </a:lnTo>
                    <a:lnTo>
                      <a:pt x="152" y="89"/>
                    </a:lnTo>
                    <a:lnTo>
                      <a:pt x="149" y="96"/>
                    </a:lnTo>
                    <a:lnTo>
                      <a:pt x="137" y="119"/>
                    </a:lnTo>
                    <a:lnTo>
                      <a:pt x="115" y="141"/>
                    </a:lnTo>
                    <a:lnTo>
                      <a:pt x="100" y="156"/>
                    </a:lnTo>
                    <a:lnTo>
                      <a:pt x="85" y="167"/>
                    </a:lnTo>
                    <a:lnTo>
                      <a:pt x="85" y="167"/>
                    </a:lnTo>
                    <a:lnTo>
                      <a:pt x="67" y="175"/>
                    </a:lnTo>
                    <a:lnTo>
                      <a:pt x="56" y="186"/>
                    </a:lnTo>
                    <a:lnTo>
                      <a:pt x="37" y="204"/>
                    </a:lnTo>
                    <a:lnTo>
                      <a:pt x="29" y="219"/>
                    </a:lnTo>
                    <a:lnTo>
                      <a:pt x="26" y="227"/>
                    </a:lnTo>
                    <a:lnTo>
                      <a:pt x="26" y="227"/>
                    </a:lnTo>
                    <a:lnTo>
                      <a:pt x="18" y="215"/>
                    </a:lnTo>
                    <a:lnTo>
                      <a:pt x="11" y="201"/>
                    </a:lnTo>
                    <a:lnTo>
                      <a:pt x="3" y="182"/>
                    </a:lnTo>
                    <a:lnTo>
                      <a:pt x="0" y="156"/>
                    </a:lnTo>
                    <a:lnTo>
                      <a:pt x="0" y="130"/>
                    </a:lnTo>
                    <a:lnTo>
                      <a:pt x="7" y="96"/>
                    </a:lnTo>
                    <a:lnTo>
                      <a:pt x="26" y="59"/>
                    </a:lnTo>
                    <a:lnTo>
                      <a:pt x="26" y="59"/>
                    </a:lnTo>
                    <a:lnTo>
                      <a:pt x="37" y="44"/>
                    </a:lnTo>
                    <a:lnTo>
                      <a:pt x="48" y="30"/>
                    </a:lnTo>
                    <a:lnTo>
                      <a:pt x="59" y="18"/>
                    </a:lnTo>
                    <a:lnTo>
                      <a:pt x="74" y="11"/>
                    </a:lnTo>
                    <a:lnTo>
                      <a:pt x="100" y="0"/>
                    </a:lnTo>
                    <a:lnTo>
                      <a:pt x="122" y="0"/>
                    </a:lnTo>
                    <a:lnTo>
                      <a:pt x="145" y="3"/>
                    </a:lnTo>
                    <a:lnTo>
                      <a:pt x="160" y="7"/>
                    </a:lnTo>
                    <a:lnTo>
                      <a:pt x="178" y="15"/>
                    </a:lnTo>
                    <a:lnTo>
                      <a:pt x="178" y="15"/>
                    </a:lnTo>
                    <a:close/>
                  </a:path>
                </a:pathLst>
              </a:custGeom>
              <a:solidFill>
                <a:srgbClr val="D5863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39" name="Freeform 115"/>
              <p:cNvSpPr>
                <a:spLocks/>
              </p:cNvSpPr>
              <p:nvPr/>
            </p:nvSpPr>
            <p:spPr bwMode="auto">
              <a:xfrm>
                <a:off x="1242" y="2091"/>
                <a:ext cx="149" cy="231"/>
              </a:xfrm>
              <a:custGeom>
                <a:avLst/>
                <a:gdLst/>
                <a:ahLst/>
                <a:cxnLst>
                  <a:cxn ang="0">
                    <a:pos x="145" y="0"/>
                  </a:cxn>
                  <a:cxn ang="0">
                    <a:pos x="145" y="0"/>
                  </a:cxn>
                  <a:cxn ang="0">
                    <a:pos x="127" y="30"/>
                  </a:cxn>
                  <a:cxn ang="0">
                    <a:pos x="104" y="60"/>
                  </a:cxn>
                  <a:cxn ang="0">
                    <a:pos x="82" y="86"/>
                  </a:cxn>
                  <a:cxn ang="0">
                    <a:pos x="52" y="112"/>
                  </a:cxn>
                  <a:cxn ang="0">
                    <a:pos x="52" y="112"/>
                  </a:cxn>
                  <a:cxn ang="0">
                    <a:pos x="34" y="134"/>
                  </a:cxn>
                  <a:cxn ang="0">
                    <a:pos x="15" y="160"/>
                  </a:cxn>
                  <a:cxn ang="0">
                    <a:pos x="15" y="160"/>
                  </a:cxn>
                  <a:cxn ang="0">
                    <a:pos x="8" y="175"/>
                  </a:cxn>
                  <a:cxn ang="0">
                    <a:pos x="4" y="194"/>
                  </a:cxn>
                  <a:cxn ang="0">
                    <a:pos x="0" y="231"/>
                  </a:cxn>
                  <a:cxn ang="0">
                    <a:pos x="0" y="231"/>
                  </a:cxn>
                  <a:cxn ang="0">
                    <a:pos x="4" y="231"/>
                  </a:cxn>
                  <a:cxn ang="0">
                    <a:pos x="4" y="231"/>
                  </a:cxn>
                  <a:cxn ang="0">
                    <a:pos x="4" y="231"/>
                  </a:cxn>
                  <a:cxn ang="0">
                    <a:pos x="8" y="212"/>
                  </a:cxn>
                  <a:cxn ang="0">
                    <a:pos x="11" y="194"/>
                  </a:cxn>
                  <a:cxn ang="0">
                    <a:pos x="11" y="194"/>
                  </a:cxn>
                  <a:cxn ang="0">
                    <a:pos x="15" y="175"/>
                  </a:cxn>
                  <a:cxn ang="0">
                    <a:pos x="26" y="160"/>
                  </a:cxn>
                  <a:cxn ang="0">
                    <a:pos x="26" y="160"/>
                  </a:cxn>
                  <a:cxn ang="0">
                    <a:pos x="34" y="145"/>
                  </a:cxn>
                  <a:cxn ang="0">
                    <a:pos x="45" y="130"/>
                  </a:cxn>
                  <a:cxn ang="0">
                    <a:pos x="71" y="108"/>
                  </a:cxn>
                  <a:cxn ang="0">
                    <a:pos x="71" y="108"/>
                  </a:cxn>
                  <a:cxn ang="0">
                    <a:pos x="97" y="86"/>
                  </a:cxn>
                  <a:cxn ang="0">
                    <a:pos x="116" y="60"/>
                  </a:cxn>
                  <a:cxn ang="0">
                    <a:pos x="134" y="30"/>
                  </a:cxn>
                  <a:cxn ang="0">
                    <a:pos x="149" y="0"/>
                  </a:cxn>
                  <a:cxn ang="0">
                    <a:pos x="149" y="0"/>
                  </a:cxn>
                  <a:cxn ang="0">
                    <a:pos x="149" y="0"/>
                  </a:cxn>
                  <a:cxn ang="0">
                    <a:pos x="145" y="0"/>
                  </a:cxn>
                  <a:cxn ang="0">
                    <a:pos x="145" y="0"/>
                  </a:cxn>
                </a:cxnLst>
                <a:rect l="0" t="0" r="r" b="b"/>
                <a:pathLst>
                  <a:path w="149" h="231">
                    <a:moveTo>
                      <a:pt x="145" y="0"/>
                    </a:moveTo>
                    <a:lnTo>
                      <a:pt x="145" y="0"/>
                    </a:lnTo>
                    <a:lnTo>
                      <a:pt x="127" y="30"/>
                    </a:lnTo>
                    <a:lnTo>
                      <a:pt x="104" y="60"/>
                    </a:lnTo>
                    <a:lnTo>
                      <a:pt x="82" y="86"/>
                    </a:lnTo>
                    <a:lnTo>
                      <a:pt x="52" y="112"/>
                    </a:lnTo>
                    <a:lnTo>
                      <a:pt x="52" y="112"/>
                    </a:lnTo>
                    <a:lnTo>
                      <a:pt x="34" y="134"/>
                    </a:lnTo>
                    <a:lnTo>
                      <a:pt x="15" y="160"/>
                    </a:lnTo>
                    <a:lnTo>
                      <a:pt x="15" y="160"/>
                    </a:lnTo>
                    <a:lnTo>
                      <a:pt x="8" y="175"/>
                    </a:lnTo>
                    <a:lnTo>
                      <a:pt x="4" y="194"/>
                    </a:lnTo>
                    <a:lnTo>
                      <a:pt x="0" y="231"/>
                    </a:lnTo>
                    <a:lnTo>
                      <a:pt x="0" y="231"/>
                    </a:lnTo>
                    <a:lnTo>
                      <a:pt x="4" y="231"/>
                    </a:lnTo>
                    <a:lnTo>
                      <a:pt x="4" y="231"/>
                    </a:lnTo>
                    <a:lnTo>
                      <a:pt x="4" y="231"/>
                    </a:lnTo>
                    <a:lnTo>
                      <a:pt x="8" y="212"/>
                    </a:lnTo>
                    <a:lnTo>
                      <a:pt x="11" y="194"/>
                    </a:lnTo>
                    <a:lnTo>
                      <a:pt x="11" y="194"/>
                    </a:lnTo>
                    <a:lnTo>
                      <a:pt x="15" y="175"/>
                    </a:lnTo>
                    <a:lnTo>
                      <a:pt x="26" y="160"/>
                    </a:lnTo>
                    <a:lnTo>
                      <a:pt x="26" y="160"/>
                    </a:lnTo>
                    <a:lnTo>
                      <a:pt x="34" y="145"/>
                    </a:lnTo>
                    <a:lnTo>
                      <a:pt x="45" y="130"/>
                    </a:lnTo>
                    <a:lnTo>
                      <a:pt x="71" y="108"/>
                    </a:lnTo>
                    <a:lnTo>
                      <a:pt x="71" y="108"/>
                    </a:lnTo>
                    <a:lnTo>
                      <a:pt x="97" y="86"/>
                    </a:lnTo>
                    <a:lnTo>
                      <a:pt x="116" y="60"/>
                    </a:lnTo>
                    <a:lnTo>
                      <a:pt x="134" y="30"/>
                    </a:lnTo>
                    <a:lnTo>
                      <a:pt x="149" y="0"/>
                    </a:lnTo>
                    <a:lnTo>
                      <a:pt x="149" y="0"/>
                    </a:lnTo>
                    <a:lnTo>
                      <a:pt x="149" y="0"/>
                    </a:lnTo>
                    <a:lnTo>
                      <a:pt x="145" y="0"/>
                    </a:lnTo>
                    <a:lnTo>
                      <a:pt x="145" y="0"/>
                    </a:lnTo>
                    <a:close/>
                  </a:path>
                </a:pathLst>
              </a:custGeom>
              <a:solidFill>
                <a:srgbClr val="E0A46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40" name="Freeform 116"/>
              <p:cNvSpPr>
                <a:spLocks/>
              </p:cNvSpPr>
              <p:nvPr/>
            </p:nvSpPr>
            <p:spPr bwMode="auto">
              <a:xfrm>
                <a:off x="1242" y="2073"/>
                <a:ext cx="138" cy="200"/>
              </a:xfrm>
              <a:custGeom>
                <a:avLst/>
                <a:gdLst/>
                <a:ahLst/>
                <a:cxnLst>
                  <a:cxn ang="0">
                    <a:pos x="134" y="0"/>
                  </a:cxn>
                  <a:cxn ang="0">
                    <a:pos x="134" y="0"/>
                  </a:cxn>
                  <a:cxn ang="0">
                    <a:pos x="104" y="11"/>
                  </a:cxn>
                  <a:cxn ang="0">
                    <a:pos x="78" y="26"/>
                  </a:cxn>
                  <a:cxn ang="0">
                    <a:pos x="56" y="48"/>
                  </a:cxn>
                  <a:cxn ang="0">
                    <a:pos x="38" y="74"/>
                  </a:cxn>
                  <a:cxn ang="0">
                    <a:pos x="38" y="74"/>
                  </a:cxn>
                  <a:cxn ang="0">
                    <a:pos x="19" y="104"/>
                  </a:cxn>
                  <a:cxn ang="0">
                    <a:pos x="8" y="133"/>
                  </a:cxn>
                  <a:cxn ang="0">
                    <a:pos x="0" y="167"/>
                  </a:cxn>
                  <a:cxn ang="0">
                    <a:pos x="0" y="182"/>
                  </a:cxn>
                  <a:cxn ang="0">
                    <a:pos x="4" y="200"/>
                  </a:cxn>
                  <a:cxn ang="0">
                    <a:pos x="4" y="200"/>
                  </a:cxn>
                  <a:cxn ang="0">
                    <a:pos x="8" y="200"/>
                  </a:cxn>
                  <a:cxn ang="0">
                    <a:pos x="8" y="200"/>
                  </a:cxn>
                  <a:cxn ang="0">
                    <a:pos x="8" y="200"/>
                  </a:cxn>
                  <a:cxn ang="0">
                    <a:pos x="8" y="167"/>
                  </a:cxn>
                  <a:cxn ang="0">
                    <a:pos x="8" y="152"/>
                  </a:cxn>
                  <a:cxn ang="0">
                    <a:pos x="11" y="133"/>
                  </a:cxn>
                  <a:cxn ang="0">
                    <a:pos x="11" y="133"/>
                  </a:cxn>
                  <a:cxn ang="0">
                    <a:pos x="23" y="107"/>
                  </a:cxn>
                  <a:cxn ang="0">
                    <a:pos x="41" y="81"/>
                  </a:cxn>
                  <a:cxn ang="0">
                    <a:pos x="41" y="81"/>
                  </a:cxn>
                  <a:cxn ang="0">
                    <a:pos x="60" y="55"/>
                  </a:cxn>
                  <a:cxn ang="0">
                    <a:pos x="82" y="33"/>
                  </a:cxn>
                  <a:cxn ang="0">
                    <a:pos x="108" y="14"/>
                  </a:cxn>
                  <a:cxn ang="0">
                    <a:pos x="138" y="3"/>
                  </a:cxn>
                  <a:cxn ang="0">
                    <a:pos x="138" y="3"/>
                  </a:cxn>
                  <a:cxn ang="0">
                    <a:pos x="138" y="0"/>
                  </a:cxn>
                  <a:cxn ang="0">
                    <a:pos x="134" y="0"/>
                  </a:cxn>
                  <a:cxn ang="0">
                    <a:pos x="134" y="0"/>
                  </a:cxn>
                </a:cxnLst>
                <a:rect l="0" t="0" r="r" b="b"/>
                <a:pathLst>
                  <a:path w="138" h="200">
                    <a:moveTo>
                      <a:pt x="134" y="0"/>
                    </a:moveTo>
                    <a:lnTo>
                      <a:pt x="134" y="0"/>
                    </a:lnTo>
                    <a:lnTo>
                      <a:pt x="104" y="11"/>
                    </a:lnTo>
                    <a:lnTo>
                      <a:pt x="78" y="26"/>
                    </a:lnTo>
                    <a:lnTo>
                      <a:pt x="56" y="48"/>
                    </a:lnTo>
                    <a:lnTo>
                      <a:pt x="38" y="74"/>
                    </a:lnTo>
                    <a:lnTo>
                      <a:pt x="38" y="74"/>
                    </a:lnTo>
                    <a:lnTo>
                      <a:pt x="19" y="104"/>
                    </a:lnTo>
                    <a:lnTo>
                      <a:pt x="8" y="133"/>
                    </a:lnTo>
                    <a:lnTo>
                      <a:pt x="0" y="167"/>
                    </a:lnTo>
                    <a:lnTo>
                      <a:pt x="0" y="182"/>
                    </a:lnTo>
                    <a:lnTo>
                      <a:pt x="4" y="200"/>
                    </a:lnTo>
                    <a:lnTo>
                      <a:pt x="4" y="200"/>
                    </a:lnTo>
                    <a:lnTo>
                      <a:pt x="8" y="200"/>
                    </a:lnTo>
                    <a:lnTo>
                      <a:pt x="8" y="200"/>
                    </a:lnTo>
                    <a:lnTo>
                      <a:pt x="8" y="200"/>
                    </a:lnTo>
                    <a:lnTo>
                      <a:pt x="8" y="167"/>
                    </a:lnTo>
                    <a:lnTo>
                      <a:pt x="8" y="152"/>
                    </a:lnTo>
                    <a:lnTo>
                      <a:pt x="11" y="133"/>
                    </a:lnTo>
                    <a:lnTo>
                      <a:pt x="11" y="133"/>
                    </a:lnTo>
                    <a:lnTo>
                      <a:pt x="23" y="107"/>
                    </a:lnTo>
                    <a:lnTo>
                      <a:pt x="41" y="81"/>
                    </a:lnTo>
                    <a:lnTo>
                      <a:pt x="41" y="81"/>
                    </a:lnTo>
                    <a:lnTo>
                      <a:pt x="60" y="55"/>
                    </a:lnTo>
                    <a:lnTo>
                      <a:pt x="82" y="33"/>
                    </a:lnTo>
                    <a:lnTo>
                      <a:pt x="108" y="14"/>
                    </a:lnTo>
                    <a:lnTo>
                      <a:pt x="138" y="3"/>
                    </a:lnTo>
                    <a:lnTo>
                      <a:pt x="138" y="3"/>
                    </a:lnTo>
                    <a:lnTo>
                      <a:pt x="138" y="0"/>
                    </a:lnTo>
                    <a:lnTo>
                      <a:pt x="134" y="0"/>
                    </a:lnTo>
                    <a:lnTo>
                      <a:pt x="134" y="0"/>
                    </a:lnTo>
                    <a:close/>
                  </a:path>
                </a:pathLst>
              </a:custGeom>
              <a:solidFill>
                <a:srgbClr val="E0A46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41" name="Freeform 117"/>
              <p:cNvSpPr>
                <a:spLocks/>
              </p:cNvSpPr>
              <p:nvPr/>
            </p:nvSpPr>
            <p:spPr bwMode="auto">
              <a:xfrm>
                <a:off x="1406" y="2084"/>
                <a:ext cx="149" cy="171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0" y="3"/>
                  </a:cxn>
                  <a:cxn ang="0">
                    <a:pos x="4" y="15"/>
                  </a:cxn>
                  <a:cxn ang="0">
                    <a:pos x="7" y="22"/>
                  </a:cxn>
                  <a:cxn ang="0">
                    <a:pos x="22" y="41"/>
                  </a:cxn>
                  <a:cxn ang="0">
                    <a:pos x="22" y="41"/>
                  </a:cxn>
                  <a:cxn ang="0">
                    <a:pos x="71" y="74"/>
                  </a:cxn>
                  <a:cxn ang="0">
                    <a:pos x="71" y="74"/>
                  </a:cxn>
                  <a:cxn ang="0">
                    <a:pos x="93" y="93"/>
                  </a:cxn>
                  <a:cxn ang="0">
                    <a:pos x="115" y="115"/>
                  </a:cxn>
                  <a:cxn ang="0">
                    <a:pos x="115" y="115"/>
                  </a:cxn>
                  <a:cxn ang="0">
                    <a:pos x="134" y="141"/>
                  </a:cxn>
                  <a:cxn ang="0">
                    <a:pos x="149" y="171"/>
                  </a:cxn>
                  <a:cxn ang="0">
                    <a:pos x="149" y="171"/>
                  </a:cxn>
                  <a:cxn ang="0">
                    <a:pos x="149" y="167"/>
                  </a:cxn>
                  <a:cxn ang="0">
                    <a:pos x="149" y="167"/>
                  </a:cxn>
                  <a:cxn ang="0">
                    <a:pos x="141" y="145"/>
                  </a:cxn>
                  <a:cxn ang="0">
                    <a:pos x="130" y="122"/>
                  </a:cxn>
                  <a:cxn ang="0">
                    <a:pos x="115" y="104"/>
                  </a:cxn>
                  <a:cxn ang="0">
                    <a:pos x="97" y="85"/>
                  </a:cxn>
                  <a:cxn ang="0">
                    <a:pos x="97" y="85"/>
                  </a:cxn>
                  <a:cxn ang="0">
                    <a:pos x="48" y="48"/>
                  </a:cxn>
                  <a:cxn ang="0">
                    <a:pos x="48" y="48"/>
                  </a:cxn>
                  <a:cxn ang="0">
                    <a:pos x="22" y="30"/>
                  </a:cxn>
                  <a:cxn ang="0">
                    <a:pos x="11" y="15"/>
                  </a:cxn>
                  <a:cxn ang="0">
                    <a:pos x="4" y="3"/>
                  </a:cxn>
                  <a:cxn ang="0">
                    <a:pos x="4" y="3"/>
                  </a:cxn>
                  <a:cxn ang="0">
                    <a:pos x="4" y="0"/>
                  </a:cxn>
                  <a:cxn ang="0">
                    <a:pos x="0" y="3"/>
                  </a:cxn>
                  <a:cxn ang="0">
                    <a:pos x="0" y="3"/>
                  </a:cxn>
                </a:cxnLst>
                <a:rect l="0" t="0" r="r" b="b"/>
                <a:pathLst>
                  <a:path w="149" h="171">
                    <a:moveTo>
                      <a:pt x="0" y="3"/>
                    </a:moveTo>
                    <a:lnTo>
                      <a:pt x="0" y="3"/>
                    </a:lnTo>
                    <a:lnTo>
                      <a:pt x="4" y="15"/>
                    </a:lnTo>
                    <a:lnTo>
                      <a:pt x="7" y="22"/>
                    </a:lnTo>
                    <a:lnTo>
                      <a:pt x="22" y="41"/>
                    </a:lnTo>
                    <a:lnTo>
                      <a:pt x="22" y="41"/>
                    </a:lnTo>
                    <a:lnTo>
                      <a:pt x="71" y="74"/>
                    </a:lnTo>
                    <a:lnTo>
                      <a:pt x="71" y="74"/>
                    </a:lnTo>
                    <a:lnTo>
                      <a:pt x="93" y="93"/>
                    </a:lnTo>
                    <a:lnTo>
                      <a:pt x="115" y="115"/>
                    </a:lnTo>
                    <a:lnTo>
                      <a:pt x="115" y="115"/>
                    </a:lnTo>
                    <a:lnTo>
                      <a:pt x="134" y="141"/>
                    </a:lnTo>
                    <a:lnTo>
                      <a:pt x="149" y="171"/>
                    </a:lnTo>
                    <a:lnTo>
                      <a:pt x="149" y="171"/>
                    </a:lnTo>
                    <a:lnTo>
                      <a:pt x="149" y="167"/>
                    </a:lnTo>
                    <a:lnTo>
                      <a:pt x="149" y="167"/>
                    </a:lnTo>
                    <a:lnTo>
                      <a:pt x="141" y="145"/>
                    </a:lnTo>
                    <a:lnTo>
                      <a:pt x="130" y="122"/>
                    </a:lnTo>
                    <a:lnTo>
                      <a:pt x="115" y="104"/>
                    </a:lnTo>
                    <a:lnTo>
                      <a:pt x="97" y="85"/>
                    </a:lnTo>
                    <a:lnTo>
                      <a:pt x="97" y="85"/>
                    </a:lnTo>
                    <a:lnTo>
                      <a:pt x="48" y="48"/>
                    </a:lnTo>
                    <a:lnTo>
                      <a:pt x="48" y="48"/>
                    </a:lnTo>
                    <a:lnTo>
                      <a:pt x="22" y="30"/>
                    </a:lnTo>
                    <a:lnTo>
                      <a:pt x="11" y="15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4" y="0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E0A46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42" name="Freeform 118"/>
              <p:cNvSpPr>
                <a:spLocks/>
              </p:cNvSpPr>
              <p:nvPr/>
            </p:nvSpPr>
            <p:spPr bwMode="auto">
              <a:xfrm>
                <a:off x="1417" y="2065"/>
                <a:ext cx="134" cy="149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0" y="4"/>
                  </a:cxn>
                  <a:cxn ang="0">
                    <a:pos x="26" y="8"/>
                  </a:cxn>
                  <a:cxn ang="0">
                    <a:pos x="48" y="19"/>
                  </a:cxn>
                  <a:cxn ang="0">
                    <a:pos x="71" y="34"/>
                  </a:cxn>
                  <a:cxn ang="0">
                    <a:pos x="93" y="52"/>
                  </a:cxn>
                  <a:cxn ang="0">
                    <a:pos x="93" y="52"/>
                  </a:cxn>
                  <a:cxn ang="0">
                    <a:pos x="108" y="75"/>
                  </a:cxn>
                  <a:cxn ang="0">
                    <a:pos x="119" y="97"/>
                  </a:cxn>
                  <a:cxn ang="0">
                    <a:pos x="127" y="123"/>
                  </a:cxn>
                  <a:cxn ang="0">
                    <a:pos x="134" y="149"/>
                  </a:cxn>
                  <a:cxn ang="0">
                    <a:pos x="134" y="149"/>
                  </a:cxn>
                  <a:cxn ang="0">
                    <a:pos x="134" y="149"/>
                  </a:cxn>
                  <a:cxn ang="0">
                    <a:pos x="134" y="149"/>
                  </a:cxn>
                  <a:cxn ang="0">
                    <a:pos x="130" y="119"/>
                  </a:cxn>
                  <a:cxn ang="0">
                    <a:pos x="123" y="93"/>
                  </a:cxn>
                  <a:cxn ang="0">
                    <a:pos x="112" y="71"/>
                  </a:cxn>
                  <a:cxn ang="0">
                    <a:pos x="97" y="45"/>
                  </a:cxn>
                  <a:cxn ang="0">
                    <a:pos x="97" y="45"/>
                  </a:cxn>
                  <a:cxn ang="0">
                    <a:pos x="75" y="26"/>
                  </a:cxn>
                  <a:cxn ang="0">
                    <a:pos x="52" y="11"/>
                  </a:cxn>
                  <a:cxn ang="0">
                    <a:pos x="52" y="11"/>
                  </a:cxn>
                  <a:cxn ang="0">
                    <a:pos x="26" y="4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4"/>
                  </a:cxn>
                  <a:cxn ang="0">
                    <a:pos x="0" y="4"/>
                  </a:cxn>
                </a:cxnLst>
                <a:rect l="0" t="0" r="r" b="b"/>
                <a:pathLst>
                  <a:path w="134" h="149">
                    <a:moveTo>
                      <a:pt x="0" y="4"/>
                    </a:moveTo>
                    <a:lnTo>
                      <a:pt x="0" y="4"/>
                    </a:lnTo>
                    <a:lnTo>
                      <a:pt x="26" y="8"/>
                    </a:lnTo>
                    <a:lnTo>
                      <a:pt x="48" y="19"/>
                    </a:lnTo>
                    <a:lnTo>
                      <a:pt x="71" y="34"/>
                    </a:lnTo>
                    <a:lnTo>
                      <a:pt x="93" y="52"/>
                    </a:lnTo>
                    <a:lnTo>
                      <a:pt x="93" y="52"/>
                    </a:lnTo>
                    <a:lnTo>
                      <a:pt x="108" y="75"/>
                    </a:lnTo>
                    <a:lnTo>
                      <a:pt x="119" y="97"/>
                    </a:lnTo>
                    <a:lnTo>
                      <a:pt x="127" y="123"/>
                    </a:lnTo>
                    <a:lnTo>
                      <a:pt x="134" y="149"/>
                    </a:lnTo>
                    <a:lnTo>
                      <a:pt x="134" y="149"/>
                    </a:lnTo>
                    <a:lnTo>
                      <a:pt x="134" y="149"/>
                    </a:lnTo>
                    <a:lnTo>
                      <a:pt x="134" y="149"/>
                    </a:lnTo>
                    <a:lnTo>
                      <a:pt x="130" y="119"/>
                    </a:lnTo>
                    <a:lnTo>
                      <a:pt x="123" y="93"/>
                    </a:lnTo>
                    <a:lnTo>
                      <a:pt x="112" y="71"/>
                    </a:lnTo>
                    <a:lnTo>
                      <a:pt x="97" y="45"/>
                    </a:lnTo>
                    <a:lnTo>
                      <a:pt x="97" y="45"/>
                    </a:lnTo>
                    <a:lnTo>
                      <a:pt x="75" y="26"/>
                    </a:lnTo>
                    <a:lnTo>
                      <a:pt x="52" y="11"/>
                    </a:lnTo>
                    <a:lnTo>
                      <a:pt x="52" y="11"/>
                    </a:lnTo>
                    <a:lnTo>
                      <a:pt x="26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E0A46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43" name="Freeform 119"/>
              <p:cNvSpPr>
                <a:spLocks/>
              </p:cNvSpPr>
              <p:nvPr/>
            </p:nvSpPr>
            <p:spPr bwMode="auto">
              <a:xfrm>
                <a:off x="1361" y="2270"/>
                <a:ext cx="67" cy="26"/>
              </a:xfrm>
              <a:custGeom>
                <a:avLst/>
                <a:gdLst/>
                <a:ahLst/>
                <a:cxnLst>
                  <a:cxn ang="0">
                    <a:pos x="67" y="0"/>
                  </a:cxn>
                  <a:cxn ang="0">
                    <a:pos x="67" y="0"/>
                  </a:cxn>
                  <a:cxn ang="0">
                    <a:pos x="45" y="11"/>
                  </a:cxn>
                  <a:cxn ang="0">
                    <a:pos x="26" y="15"/>
                  </a:cxn>
                  <a:cxn ang="0">
                    <a:pos x="12" y="18"/>
                  </a:cxn>
                  <a:cxn ang="0">
                    <a:pos x="0" y="15"/>
                  </a:cxn>
                  <a:cxn ang="0">
                    <a:pos x="0" y="15"/>
                  </a:cxn>
                  <a:cxn ang="0">
                    <a:pos x="8" y="18"/>
                  </a:cxn>
                  <a:cxn ang="0">
                    <a:pos x="23" y="26"/>
                  </a:cxn>
                  <a:cxn ang="0">
                    <a:pos x="30" y="26"/>
                  </a:cxn>
                  <a:cxn ang="0">
                    <a:pos x="45" y="22"/>
                  </a:cxn>
                  <a:cxn ang="0">
                    <a:pos x="56" y="15"/>
                  </a:cxn>
                  <a:cxn ang="0">
                    <a:pos x="67" y="0"/>
                  </a:cxn>
                  <a:cxn ang="0">
                    <a:pos x="67" y="0"/>
                  </a:cxn>
                </a:cxnLst>
                <a:rect l="0" t="0" r="r" b="b"/>
                <a:pathLst>
                  <a:path w="67" h="26">
                    <a:moveTo>
                      <a:pt x="67" y="0"/>
                    </a:moveTo>
                    <a:lnTo>
                      <a:pt x="67" y="0"/>
                    </a:lnTo>
                    <a:lnTo>
                      <a:pt x="45" y="11"/>
                    </a:lnTo>
                    <a:lnTo>
                      <a:pt x="26" y="15"/>
                    </a:lnTo>
                    <a:lnTo>
                      <a:pt x="12" y="18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8" y="18"/>
                    </a:lnTo>
                    <a:lnTo>
                      <a:pt x="23" y="26"/>
                    </a:lnTo>
                    <a:lnTo>
                      <a:pt x="30" y="26"/>
                    </a:lnTo>
                    <a:lnTo>
                      <a:pt x="45" y="22"/>
                    </a:lnTo>
                    <a:lnTo>
                      <a:pt x="56" y="15"/>
                    </a:lnTo>
                    <a:lnTo>
                      <a:pt x="67" y="0"/>
                    </a:lnTo>
                    <a:lnTo>
                      <a:pt x="6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44" name="Freeform 120"/>
              <p:cNvSpPr>
                <a:spLocks/>
              </p:cNvSpPr>
              <p:nvPr/>
            </p:nvSpPr>
            <p:spPr bwMode="auto">
              <a:xfrm>
                <a:off x="1268" y="2296"/>
                <a:ext cx="41" cy="11"/>
              </a:xfrm>
              <a:custGeom>
                <a:avLst/>
                <a:gdLst/>
                <a:ahLst/>
                <a:cxnLst>
                  <a:cxn ang="0">
                    <a:pos x="41" y="0"/>
                  </a:cxn>
                  <a:cxn ang="0">
                    <a:pos x="41" y="0"/>
                  </a:cxn>
                  <a:cxn ang="0">
                    <a:pos x="30" y="3"/>
                  </a:cxn>
                  <a:cxn ang="0">
                    <a:pos x="15" y="3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4" y="3"/>
                  </a:cxn>
                  <a:cxn ang="0">
                    <a:pos x="12" y="11"/>
                  </a:cxn>
                  <a:cxn ang="0">
                    <a:pos x="19" y="11"/>
                  </a:cxn>
                  <a:cxn ang="0">
                    <a:pos x="26" y="11"/>
                  </a:cxn>
                  <a:cxn ang="0">
                    <a:pos x="34" y="7"/>
                  </a:cxn>
                  <a:cxn ang="0">
                    <a:pos x="41" y="0"/>
                  </a:cxn>
                  <a:cxn ang="0">
                    <a:pos x="41" y="0"/>
                  </a:cxn>
                </a:cxnLst>
                <a:rect l="0" t="0" r="r" b="b"/>
                <a:pathLst>
                  <a:path w="41" h="11">
                    <a:moveTo>
                      <a:pt x="41" y="0"/>
                    </a:moveTo>
                    <a:lnTo>
                      <a:pt x="41" y="0"/>
                    </a:lnTo>
                    <a:lnTo>
                      <a:pt x="30" y="3"/>
                    </a:lnTo>
                    <a:lnTo>
                      <a:pt x="15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" y="3"/>
                    </a:lnTo>
                    <a:lnTo>
                      <a:pt x="12" y="11"/>
                    </a:lnTo>
                    <a:lnTo>
                      <a:pt x="19" y="11"/>
                    </a:lnTo>
                    <a:lnTo>
                      <a:pt x="26" y="11"/>
                    </a:lnTo>
                    <a:lnTo>
                      <a:pt x="34" y="7"/>
                    </a:lnTo>
                    <a:lnTo>
                      <a:pt x="41" y="0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45" name="Freeform 121"/>
              <p:cNvSpPr>
                <a:spLocks/>
              </p:cNvSpPr>
              <p:nvPr/>
            </p:nvSpPr>
            <p:spPr bwMode="auto">
              <a:xfrm>
                <a:off x="1339" y="2374"/>
                <a:ext cx="71" cy="41"/>
              </a:xfrm>
              <a:custGeom>
                <a:avLst/>
                <a:gdLst/>
                <a:ahLst/>
                <a:cxnLst>
                  <a:cxn ang="0">
                    <a:pos x="71" y="0"/>
                  </a:cxn>
                  <a:cxn ang="0">
                    <a:pos x="71" y="0"/>
                  </a:cxn>
                  <a:cxn ang="0">
                    <a:pos x="63" y="4"/>
                  </a:cxn>
                  <a:cxn ang="0">
                    <a:pos x="52" y="7"/>
                  </a:cxn>
                  <a:cxn ang="0">
                    <a:pos x="41" y="11"/>
                  </a:cxn>
                  <a:cxn ang="0">
                    <a:pos x="41" y="11"/>
                  </a:cxn>
                  <a:cxn ang="0">
                    <a:pos x="22" y="11"/>
                  </a:cxn>
                  <a:cxn ang="0">
                    <a:pos x="19" y="11"/>
                  </a:cxn>
                  <a:cxn ang="0">
                    <a:pos x="15" y="15"/>
                  </a:cxn>
                  <a:cxn ang="0">
                    <a:pos x="15" y="15"/>
                  </a:cxn>
                  <a:cxn ang="0">
                    <a:pos x="0" y="11"/>
                  </a:cxn>
                  <a:cxn ang="0">
                    <a:pos x="0" y="11"/>
                  </a:cxn>
                  <a:cxn ang="0">
                    <a:pos x="0" y="15"/>
                  </a:cxn>
                  <a:cxn ang="0">
                    <a:pos x="0" y="18"/>
                  </a:cxn>
                  <a:cxn ang="0">
                    <a:pos x="4" y="22"/>
                  </a:cxn>
                  <a:cxn ang="0">
                    <a:pos x="11" y="26"/>
                  </a:cxn>
                  <a:cxn ang="0">
                    <a:pos x="11" y="26"/>
                  </a:cxn>
                  <a:cxn ang="0">
                    <a:pos x="15" y="37"/>
                  </a:cxn>
                  <a:cxn ang="0">
                    <a:pos x="22" y="41"/>
                  </a:cxn>
                  <a:cxn ang="0">
                    <a:pos x="34" y="41"/>
                  </a:cxn>
                  <a:cxn ang="0">
                    <a:pos x="34" y="41"/>
                  </a:cxn>
                  <a:cxn ang="0">
                    <a:pos x="45" y="37"/>
                  </a:cxn>
                  <a:cxn ang="0">
                    <a:pos x="60" y="26"/>
                  </a:cxn>
                  <a:cxn ang="0">
                    <a:pos x="67" y="15"/>
                  </a:cxn>
                  <a:cxn ang="0">
                    <a:pos x="71" y="0"/>
                  </a:cxn>
                  <a:cxn ang="0">
                    <a:pos x="71" y="0"/>
                  </a:cxn>
                </a:cxnLst>
                <a:rect l="0" t="0" r="r" b="b"/>
                <a:pathLst>
                  <a:path w="71" h="41">
                    <a:moveTo>
                      <a:pt x="71" y="0"/>
                    </a:moveTo>
                    <a:lnTo>
                      <a:pt x="71" y="0"/>
                    </a:lnTo>
                    <a:lnTo>
                      <a:pt x="63" y="4"/>
                    </a:lnTo>
                    <a:lnTo>
                      <a:pt x="52" y="7"/>
                    </a:lnTo>
                    <a:lnTo>
                      <a:pt x="41" y="11"/>
                    </a:lnTo>
                    <a:lnTo>
                      <a:pt x="41" y="11"/>
                    </a:lnTo>
                    <a:lnTo>
                      <a:pt x="22" y="11"/>
                    </a:lnTo>
                    <a:lnTo>
                      <a:pt x="19" y="11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15"/>
                    </a:lnTo>
                    <a:lnTo>
                      <a:pt x="0" y="18"/>
                    </a:lnTo>
                    <a:lnTo>
                      <a:pt x="4" y="22"/>
                    </a:lnTo>
                    <a:lnTo>
                      <a:pt x="11" y="26"/>
                    </a:lnTo>
                    <a:lnTo>
                      <a:pt x="11" y="26"/>
                    </a:lnTo>
                    <a:lnTo>
                      <a:pt x="15" y="37"/>
                    </a:lnTo>
                    <a:lnTo>
                      <a:pt x="22" y="41"/>
                    </a:lnTo>
                    <a:lnTo>
                      <a:pt x="34" y="41"/>
                    </a:lnTo>
                    <a:lnTo>
                      <a:pt x="34" y="41"/>
                    </a:lnTo>
                    <a:lnTo>
                      <a:pt x="45" y="37"/>
                    </a:lnTo>
                    <a:lnTo>
                      <a:pt x="60" y="26"/>
                    </a:lnTo>
                    <a:lnTo>
                      <a:pt x="67" y="15"/>
                    </a:lnTo>
                    <a:lnTo>
                      <a:pt x="71" y="0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F9B6AD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46" name="Freeform 122"/>
              <p:cNvSpPr>
                <a:spLocks/>
              </p:cNvSpPr>
              <p:nvPr/>
            </p:nvSpPr>
            <p:spPr bwMode="auto">
              <a:xfrm>
                <a:off x="882" y="2537"/>
                <a:ext cx="204" cy="361"/>
              </a:xfrm>
              <a:custGeom>
                <a:avLst/>
                <a:gdLst/>
                <a:ahLst/>
                <a:cxnLst>
                  <a:cxn ang="0">
                    <a:pos x="178" y="0"/>
                  </a:cxn>
                  <a:cxn ang="0">
                    <a:pos x="178" y="0"/>
                  </a:cxn>
                  <a:cxn ang="0">
                    <a:pos x="178" y="41"/>
                  </a:cxn>
                  <a:cxn ang="0">
                    <a:pos x="182" y="75"/>
                  </a:cxn>
                  <a:cxn ang="0">
                    <a:pos x="186" y="93"/>
                  </a:cxn>
                  <a:cxn ang="0">
                    <a:pos x="193" y="112"/>
                  </a:cxn>
                  <a:cxn ang="0">
                    <a:pos x="193" y="112"/>
                  </a:cxn>
                  <a:cxn ang="0">
                    <a:pos x="200" y="134"/>
                  </a:cxn>
                  <a:cxn ang="0">
                    <a:pos x="204" y="153"/>
                  </a:cxn>
                  <a:cxn ang="0">
                    <a:pos x="204" y="172"/>
                  </a:cxn>
                  <a:cxn ang="0">
                    <a:pos x="200" y="194"/>
                  </a:cxn>
                  <a:cxn ang="0">
                    <a:pos x="193" y="235"/>
                  </a:cxn>
                  <a:cxn ang="0">
                    <a:pos x="182" y="276"/>
                  </a:cxn>
                  <a:cxn ang="0">
                    <a:pos x="182" y="276"/>
                  </a:cxn>
                  <a:cxn ang="0">
                    <a:pos x="167" y="313"/>
                  </a:cxn>
                  <a:cxn ang="0">
                    <a:pos x="163" y="328"/>
                  </a:cxn>
                  <a:cxn ang="0">
                    <a:pos x="156" y="343"/>
                  </a:cxn>
                  <a:cxn ang="0">
                    <a:pos x="145" y="354"/>
                  </a:cxn>
                  <a:cxn ang="0">
                    <a:pos x="133" y="361"/>
                  </a:cxn>
                  <a:cxn ang="0">
                    <a:pos x="119" y="361"/>
                  </a:cxn>
                  <a:cxn ang="0">
                    <a:pos x="100" y="354"/>
                  </a:cxn>
                  <a:cxn ang="0">
                    <a:pos x="100" y="354"/>
                  </a:cxn>
                  <a:cxn ang="0">
                    <a:pos x="81" y="339"/>
                  </a:cxn>
                  <a:cxn ang="0">
                    <a:pos x="63" y="320"/>
                  </a:cxn>
                  <a:cxn ang="0">
                    <a:pos x="33" y="287"/>
                  </a:cxn>
                  <a:cxn ang="0">
                    <a:pos x="11" y="253"/>
                  </a:cxn>
                  <a:cxn ang="0">
                    <a:pos x="3" y="242"/>
                  </a:cxn>
                  <a:cxn ang="0">
                    <a:pos x="0" y="231"/>
                  </a:cxn>
                  <a:cxn ang="0">
                    <a:pos x="0" y="231"/>
                  </a:cxn>
                  <a:cxn ang="0">
                    <a:pos x="0" y="157"/>
                  </a:cxn>
                  <a:cxn ang="0">
                    <a:pos x="0" y="157"/>
                  </a:cxn>
                  <a:cxn ang="0">
                    <a:pos x="0" y="71"/>
                  </a:cxn>
                  <a:cxn ang="0">
                    <a:pos x="0" y="71"/>
                  </a:cxn>
                  <a:cxn ang="0">
                    <a:pos x="7" y="64"/>
                  </a:cxn>
                  <a:cxn ang="0">
                    <a:pos x="26" y="53"/>
                  </a:cxn>
                  <a:cxn ang="0">
                    <a:pos x="89" y="26"/>
                  </a:cxn>
                  <a:cxn ang="0">
                    <a:pos x="148" y="8"/>
                  </a:cxn>
                  <a:cxn ang="0">
                    <a:pos x="171" y="0"/>
                  </a:cxn>
                  <a:cxn ang="0">
                    <a:pos x="178" y="0"/>
                  </a:cxn>
                  <a:cxn ang="0">
                    <a:pos x="178" y="0"/>
                  </a:cxn>
                </a:cxnLst>
                <a:rect l="0" t="0" r="r" b="b"/>
                <a:pathLst>
                  <a:path w="204" h="361">
                    <a:moveTo>
                      <a:pt x="178" y="0"/>
                    </a:moveTo>
                    <a:lnTo>
                      <a:pt x="178" y="0"/>
                    </a:lnTo>
                    <a:lnTo>
                      <a:pt x="178" y="41"/>
                    </a:lnTo>
                    <a:lnTo>
                      <a:pt x="182" y="75"/>
                    </a:lnTo>
                    <a:lnTo>
                      <a:pt x="186" y="93"/>
                    </a:lnTo>
                    <a:lnTo>
                      <a:pt x="193" y="112"/>
                    </a:lnTo>
                    <a:lnTo>
                      <a:pt x="193" y="112"/>
                    </a:lnTo>
                    <a:lnTo>
                      <a:pt x="200" y="134"/>
                    </a:lnTo>
                    <a:lnTo>
                      <a:pt x="204" y="153"/>
                    </a:lnTo>
                    <a:lnTo>
                      <a:pt x="204" y="172"/>
                    </a:lnTo>
                    <a:lnTo>
                      <a:pt x="200" y="194"/>
                    </a:lnTo>
                    <a:lnTo>
                      <a:pt x="193" y="235"/>
                    </a:lnTo>
                    <a:lnTo>
                      <a:pt x="182" y="276"/>
                    </a:lnTo>
                    <a:lnTo>
                      <a:pt x="182" y="276"/>
                    </a:lnTo>
                    <a:lnTo>
                      <a:pt x="167" y="313"/>
                    </a:lnTo>
                    <a:lnTo>
                      <a:pt x="163" y="328"/>
                    </a:lnTo>
                    <a:lnTo>
                      <a:pt x="156" y="343"/>
                    </a:lnTo>
                    <a:lnTo>
                      <a:pt x="145" y="354"/>
                    </a:lnTo>
                    <a:lnTo>
                      <a:pt x="133" y="361"/>
                    </a:lnTo>
                    <a:lnTo>
                      <a:pt x="119" y="361"/>
                    </a:lnTo>
                    <a:lnTo>
                      <a:pt x="100" y="354"/>
                    </a:lnTo>
                    <a:lnTo>
                      <a:pt x="100" y="354"/>
                    </a:lnTo>
                    <a:lnTo>
                      <a:pt x="81" y="339"/>
                    </a:lnTo>
                    <a:lnTo>
                      <a:pt x="63" y="320"/>
                    </a:lnTo>
                    <a:lnTo>
                      <a:pt x="33" y="287"/>
                    </a:lnTo>
                    <a:lnTo>
                      <a:pt x="11" y="253"/>
                    </a:lnTo>
                    <a:lnTo>
                      <a:pt x="3" y="242"/>
                    </a:lnTo>
                    <a:lnTo>
                      <a:pt x="0" y="231"/>
                    </a:lnTo>
                    <a:lnTo>
                      <a:pt x="0" y="231"/>
                    </a:lnTo>
                    <a:lnTo>
                      <a:pt x="0" y="157"/>
                    </a:lnTo>
                    <a:lnTo>
                      <a:pt x="0" y="157"/>
                    </a:lnTo>
                    <a:lnTo>
                      <a:pt x="0" y="71"/>
                    </a:lnTo>
                    <a:lnTo>
                      <a:pt x="0" y="71"/>
                    </a:lnTo>
                    <a:lnTo>
                      <a:pt x="7" y="64"/>
                    </a:lnTo>
                    <a:lnTo>
                      <a:pt x="26" y="53"/>
                    </a:lnTo>
                    <a:lnTo>
                      <a:pt x="89" y="26"/>
                    </a:lnTo>
                    <a:lnTo>
                      <a:pt x="148" y="8"/>
                    </a:lnTo>
                    <a:lnTo>
                      <a:pt x="171" y="0"/>
                    </a:lnTo>
                    <a:lnTo>
                      <a:pt x="178" y="0"/>
                    </a:lnTo>
                    <a:lnTo>
                      <a:pt x="178" y="0"/>
                    </a:lnTo>
                    <a:close/>
                  </a:path>
                </a:pathLst>
              </a:custGeom>
              <a:solidFill>
                <a:srgbClr val="C1825E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47" name="Freeform 123"/>
              <p:cNvSpPr>
                <a:spLocks/>
              </p:cNvSpPr>
              <p:nvPr/>
            </p:nvSpPr>
            <p:spPr bwMode="auto">
              <a:xfrm>
                <a:off x="591" y="2660"/>
                <a:ext cx="398" cy="610"/>
              </a:xfrm>
              <a:custGeom>
                <a:avLst/>
                <a:gdLst/>
                <a:ahLst/>
                <a:cxnLst>
                  <a:cxn ang="0">
                    <a:pos x="235" y="0"/>
                  </a:cxn>
                  <a:cxn ang="0">
                    <a:pos x="235" y="0"/>
                  </a:cxn>
                  <a:cxn ang="0">
                    <a:pos x="142" y="30"/>
                  </a:cxn>
                  <a:cxn ang="0">
                    <a:pos x="64" y="60"/>
                  </a:cxn>
                  <a:cxn ang="0">
                    <a:pos x="30" y="78"/>
                  </a:cxn>
                  <a:cxn ang="0">
                    <a:pos x="0" y="93"/>
                  </a:cxn>
                  <a:cxn ang="0">
                    <a:pos x="0" y="93"/>
                  </a:cxn>
                  <a:cxn ang="0">
                    <a:pos x="30" y="208"/>
                  </a:cxn>
                  <a:cxn ang="0">
                    <a:pos x="56" y="309"/>
                  </a:cxn>
                  <a:cxn ang="0">
                    <a:pos x="86" y="406"/>
                  </a:cxn>
                  <a:cxn ang="0">
                    <a:pos x="86" y="406"/>
                  </a:cxn>
                  <a:cxn ang="0">
                    <a:pos x="112" y="484"/>
                  </a:cxn>
                  <a:cxn ang="0">
                    <a:pos x="131" y="551"/>
                  </a:cxn>
                  <a:cxn ang="0">
                    <a:pos x="145" y="610"/>
                  </a:cxn>
                  <a:cxn ang="0">
                    <a:pos x="398" y="606"/>
                  </a:cxn>
                  <a:cxn ang="0">
                    <a:pos x="398" y="606"/>
                  </a:cxn>
                  <a:cxn ang="0">
                    <a:pos x="398" y="569"/>
                  </a:cxn>
                  <a:cxn ang="0">
                    <a:pos x="387" y="480"/>
                  </a:cxn>
                  <a:cxn ang="0">
                    <a:pos x="376" y="372"/>
                  </a:cxn>
                  <a:cxn ang="0">
                    <a:pos x="365" y="324"/>
                  </a:cxn>
                  <a:cxn ang="0">
                    <a:pos x="354" y="287"/>
                  </a:cxn>
                  <a:cxn ang="0">
                    <a:pos x="354" y="287"/>
                  </a:cxn>
                  <a:cxn ang="0">
                    <a:pos x="343" y="253"/>
                  </a:cxn>
                  <a:cxn ang="0">
                    <a:pos x="324" y="220"/>
                  </a:cxn>
                  <a:cxn ang="0">
                    <a:pos x="287" y="142"/>
                  </a:cxn>
                  <a:cxn ang="0">
                    <a:pos x="268" y="104"/>
                  </a:cxn>
                  <a:cxn ang="0">
                    <a:pos x="253" y="67"/>
                  </a:cxn>
                  <a:cxn ang="0">
                    <a:pos x="242" y="34"/>
                  </a:cxn>
                  <a:cxn ang="0">
                    <a:pos x="235" y="0"/>
                  </a:cxn>
                  <a:cxn ang="0">
                    <a:pos x="235" y="0"/>
                  </a:cxn>
                </a:cxnLst>
                <a:rect l="0" t="0" r="r" b="b"/>
                <a:pathLst>
                  <a:path w="398" h="610">
                    <a:moveTo>
                      <a:pt x="235" y="0"/>
                    </a:moveTo>
                    <a:lnTo>
                      <a:pt x="235" y="0"/>
                    </a:lnTo>
                    <a:lnTo>
                      <a:pt x="142" y="30"/>
                    </a:lnTo>
                    <a:lnTo>
                      <a:pt x="64" y="60"/>
                    </a:lnTo>
                    <a:lnTo>
                      <a:pt x="30" y="78"/>
                    </a:lnTo>
                    <a:lnTo>
                      <a:pt x="0" y="93"/>
                    </a:lnTo>
                    <a:lnTo>
                      <a:pt x="0" y="93"/>
                    </a:lnTo>
                    <a:lnTo>
                      <a:pt x="30" y="208"/>
                    </a:lnTo>
                    <a:lnTo>
                      <a:pt x="56" y="309"/>
                    </a:lnTo>
                    <a:lnTo>
                      <a:pt x="86" y="406"/>
                    </a:lnTo>
                    <a:lnTo>
                      <a:pt x="86" y="406"/>
                    </a:lnTo>
                    <a:lnTo>
                      <a:pt x="112" y="484"/>
                    </a:lnTo>
                    <a:lnTo>
                      <a:pt x="131" y="551"/>
                    </a:lnTo>
                    <a:lnTo>
                      <a:pt x="145" y="610"/>
                    </a:lnTo>
                    <a:lnTo>
                      <a:pt x="398" y="606"/>
                    </a:lnTo>
                    <a:lnTo>
                      <a:pt x="398" y="606"/>
                    </a:lnTo>
                    <a:lnTo>
                      <a:pt x="398" y="569"/>
                    </a:lnTo>
                    <a:lnTo>
                      <a:pt x="387" y="480"/>
                    </a:lnTo>
                    <a:lnTo>
                      <a:pt x="376" y="372"/>
                    </a:lnTo>
                    <a:lnTo>
                      <a:pt x="365" y="324"/>
                    </a:lnTo>
                    <a:lnTo>
                      <a:pt x="354" y="287"/>
                    </a:lnTo>
                    <a:lnTo>
                      <a:pt x="354" y="287"/>
                    </a:lnTo>
                    <a:lnTo>
                      <a:pt x="343" y="253"/>
                    </a:lnTo>
                    <a:lnTo>
                      <a:pt x="324" y="220"/>
                    </a:lnTo>
                    <a:lnTo>
                      <a:pt x="287" y="142"/>
                    </a:lnTo>
                    <a:lnTo>
                      <a:pt x="268" y="104"/>
                    </a:lnTo>
                    <a:lnTo>
                      <a:pt x="253" y="67"/>
                    </a:lnTo>
                    <a:lnTo>
                      <a:pt x="242" y="34"/>
                    </a:lnTo>
                    <a:lnTo>
                      <a:pt x="235" y="0"/>
                    </a:lnTo>
                    <a:lnTo>
                      <a:pt x="235" y="0"/>
                    </a:lnTo>
                    <a:close/>
                  </a:path>
                </a:pathLst>
              </a:custGeom>
              <a:solidFill>
                <a:srgbClr val="C4A57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48" name="Freeform 124"/>
              <p:cNvSpPr>
                <a:spLocks/>
              </p:cNvSpPr>
              <p:nvPr/>
            </p:nvSpPr>
            <p:spPr bwMode="auto">
              <a:xfrm>
                <a:off x="1090" y="2608"/>
                <a:ext cx="279" cy="655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4" y="0"/>
                  </a:cxn>
                  <a:cxn ang="0">
                    <a:pos x="7" y="34"/>
                  </a:cxn>
                  <a:cxn ang="0">
                    <a:pos x="15" y="115"/>
                  </a:cxn>
                  <a:cxn ang="0">
                    <a:pos x="18" y="227"/>
                  </a:cxn>
                  <a:cxn ang="0">
                    <a:pos x="15" y="286"/>
                  </a:cxn>
                  <a:cxn ang="0">
                    <a:pos x="11" y="342"/>
                  </a:cxn>
                  <a:cxn ang="0">
                    <a:pos x="11" y="342"/>
                  </a:cxn>
                  <a:cxn ang="0">
                    <a:pos x="7" y="398"/>
                  </a:cxn>
                  <a:cxn ang="0">
                    <a:pos x="4" y="454"/>
                  </a:cxn>
                  <a:cxn ang="0">
                    <a:pos x="0" y="554"/>
                  </a:cxn>
                  <a:cxn ang="0">
                    <a:pos x="4" y="655"/>
                  </a:cxn>
                  <a:cxn ang="0">
                    <a:pos x="216" y="651"/>
                  </a:cxn>
                  <a:cxn ang="0">
                    <a:pos x="216" y="651"/>
                  </a:cxn>
                  <a:cxn ang="0">
                    <a:pos x="264" y="387"/>
                  </a:cxn>
                  <a:cxn ang="0">
                    <a:pos x="264" y="387"/>
                  </a:cxn>
                  <a:cxn ang="0">
                    <a:pos x="271" y="309"/>
                  </a:cxn>
                  <a:cxn ang="0">
                    <a:pos x="279" y="220"/>
                  </a:cxn>
                  <a:cxn ang="0">
                    <a:pos x="279" y="141"/>
                  </a:cxn>
                  <a:cxn ang="0">
                    <a:pos x="279" y="82"/>
                  </a:cxn>
                  <a:cxn ang="0">
                    <a:pos x="279" y="82"/>
                  </a:cxn>
                  <a:cxn ang="0">
                    <a:pos x="167" y="45"/>
                  </a:cxn>
                  <a:cxn ang="0">
                    <a:pos x="78" y="15"/>
                  </a:cxn>
                  <a:cxn ang="0">
                    <a:pos x="37" y="4"/>
                  </a:cxn>
                  <a:cxn ang="0">
                    <a:pos x="4" y="0"/>
                  </a:cxn>
                  <a:cxn ang="0">
                    <a:pos x="4" y="0"/>
                  </a:cxn>
                </a:cxnLst>
                <a:rect l="0" t="0" r="r" b="b"/>
                <a:pathLst>
                  <a:path w="279" h="655">
                    <a:moveTo>
                      <a:pt x="4" y="0"/>
                    </a:moveTo>
                    <a:lnTo>
                      <a:pt x="4" y="0"/>
                    </a:lnTo>
                    <a:lnTo>
                      <a:pt x="7" y="34"/>
                    </a:lnTo>
                    <a:lnTo>
                      <a:pt x="15" y="115"/>
                    </a:lnTo>
                    <a:lnTo>
                      <a:pt x="18" y="227"/>
                    </a:lnTo>
                    <a:lnTo>
                      <a:pt x="15" y="286"/>
                    </a:lnTo>
                    <a:lnTo>
                      <a:pt x="11" y="342"/>
                    </a:lnTo>
                    <a:lnTo>
                      <a:pt x="11" y="342"/>
                    </a:lnTo>
                    <a:lnTo>
                      <a:pt x="7" y="398"/>
                    </a:lnTo>
                    <a:lnTo>
                      <a:pt x="4" y="454"/>
                    </a:lnTo>
                    <a:lnTo>
                      <a:pt x="0" y="554"/>
                    </a:lnTo>
                    <a:lnTo>
                      <a:pt x="4" y="655"/>
                    </a:lnTo>
                    <a:lnTo>
                      <a:pt x="216" y="651"/>
                    </a:lnTo>
                    <a:lnTo>
                      <a:pt x="216" y="651"/>
                    </a:lnTo>
                    <a:lnTo>
                      <a:pt x="264" y="387"/>
                    </a:lnTo>
                    <a:lnTo>
                      <a:pt x="264" y="387"/>
                    </a:lnTo>
                    <a:lnTo>
                      <a:pt x="271" y="309"/>
                    </a:lnTo>
                    <a:lnTo>
                      <a:pt x="279" y="220"/>
                    </a:lnTo>
                    <a:lnTo>
                      <a:pt x="279" y="141"/>
                    </a:lnTo>
                    <a:lnTo>
                      <a:pt x="279" y="82"/>
                    </a:lnTo>
                    <a:lnTo>
                      <a:pt x="279" y="82"/>
                    </a:lnTo>
                    <a:lnTo>
                      <a:pt x="167" y="45"/>
                    </a:lnTo>
                    <a:lnTo>
                      <a:pt x="78" y="15"/>
                    </a:lnTo>
                    <a:lnTo>
                      <a:pt x="37" y="4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C4A57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49" name="Freeform 125"/>
              <p:cNvSpPr>
                <a:spLocks/>
              </p:cNvSpPr>
              <p:nvPr/>
            </p:nvSpPr>
            <p:spPr bwMode="auto">
              <a:xfrm>
                <a:off x="867" y="2612"/>
                <a:ext cx="227" cy="375"/>
              </a:xfrm>
              <a:custGeom>
                <a:avLst/>
                <a:gdLst/>
                <a:ahLst/>
                <a:cxnLst>
                  <a:cxn ang="0">
                    <a:pos x="15" y="82"/>
                  </a:cxn>
                  <a:cxn ang="0">
                    <a:pos x="15" y="82"/>
                  </a:cxn>
                  <a:cxn ang="0">
                    <a:pos x="15" y="97"/>
                  </a:cxn>
                  <a:cxn ang="0">
                    <a:pos x="18" y="111"/>
                  </a:cxn>
                  <a:cxn ang="0">
                    <a:pos x="22" y="126"/>
                  </a:cxn>
                  <a:cxn ang="0">
                    <a:pos x="29" y="145"/>
                  </a:cxn>
                  <a:cxn ang="0">
                    <a:pos x="44" y="163"/>
                  </a:cxn>
                  <a:cxn ang="0">
                    <a:pos x="67" y="178"/>
                  </a:cxn>
                  <a:cxn ang="0">
                    <a:pos x="93" y="190"/>
                  </a:cxn>
                  <a:cxn ang="0">
                    <a:pos x="93" y="190"/>
                  </a:cxn>
                  <a:cxn ang="0">
                    <a:pos x="108" y="193"/>
                  </a:cxn>
                  <a:cxn ang="0">
                    <a:pos x="122" y="190"/>
                  </a:cxn>
                  <a:cxn ang="0">
                    <a:pos x="137" y="186"/>
                  </a:cxn>
                  <a:cxn ang="0">
                    <a:pos x="148" y="182"/>
                  </a:cxn>
                  <a:cxn ang="0">
                    <a:pos x="160" y="171"/>
                  </a:cxn>
                  <a:cxn ang="0">
                    <a:pos x="171" y="160"/>
                  </a:cxn>
                  <a:cxn ang="0">
                    <a:pos x="186" y="134"/>
                  </a:cxn>
                  <a:cxn ang="0">
                    <a:pos x="197" y="104"/>
                  </a:cxn>
                  <a:cxn ang="0">
                    <a:pos x="204" y="70"/>
                  </a:cxn>
                  <a:cxn ang="0">
                    <a:pos x="204" y="33"/>
                  </a:cxn>
                  <a:cxn ang="0">
                    <a:pos x="201" y="0"/>
                  </a:cxn>
                  <a:cxn ang="0">
                    <a:pos x="223" y="15"/>
                  </a:cxn>
                  <a:cxn ang="0">
                    <a:pos x="223" y="15"/>
                  </a:cxn>
                  <a:cxn ang="0">
                    <a:pos x="227" y="97"/>
                  </a:cxn>
                  <a:cxn ang="0">
                    <a:pos x="227" y="160"/>
                  </a:cxn>
                  <a:cxn ang="0">
                    <a:pos x="223" y="208"/>
                  </a:cxn>
                  <a:cxn ang="0">
                    <a:pos x="223" y="208"/>
                  </a:cxn>
                  <a:cxn ang="0">
                    <a:pos x="208" y="249"/>
                  </a:cxn>
                  <a:cxn ang="0">
                    <a:pos x="186" y="305"/>
                  </a:cxn>
                  <a:cxn ang="0">
                    <a:pos x="152" y="375"/>
                  </a:cxn>
                  <a:cxn ang="0">
                    <a:pos x="81" y="294"/>
                  </a:cxn>
                  <a:cxn ang="0">
                    <a:pos x="81" y="294"/>
                  </a:cxn>
                  <a:cxn ang="0">
                    <a:pos x="44" y="230"/>
                  </a:cxn>
                  <a:cxn ang="0">
                    <a:pos x="15" y="178"/>
                  </a:cxn>
                  <a:cxn ang="0">
                    <a:pos x="7" y="160"/>
                  </a:cxn>
                  <a:cxn ang="0">
                    <a:pos x="0" y="145"/>
                  </a:cxn>
                  <a:cxn ang="0">
                    <a:pos x="0" y="145"/>
                  </a:cxn>
                  <a:cxn ang="0">
                    <a:pos x="0" y="126"/>
                  </a:cxn>
                  <a:cxn ang="0">
                    <a:pos x="0" y="104"/>
                  </a:cxn>
                  <a:cxn ang="0">
                    <a:pos x="3" y="85"/>
                  </a:cxn>
                  <a:cxn ang="0">
                    <a:pos x="7" y="82"/>
                  </a:cxn>
                  <a:cxn ang="0">
                    <a:pos x="15" y="82"/>
                  </a:cxn>
                  <a:cxn ang="0">
                    <a:pos x="15" y="82"/>
                  </a:cxn>
                </a:cxnLst>
                <a:rect l="0" t="0" r="r" b="b"/>
                <a:pathLst>
                  <a:path w="227" h="375">
                    <a:moveTo>
                      <a:pt x="15" y="82"/>
                    </a:moveTo>
                    <a:lnTo>
                      <a:pt x="15" y="82"/>
                    </a:lnTo>
                    <a:lnTo>
                      <a:pt x="15" y="97"/>
                    </a:lnTo>
                    <a:lnTo>
                      <a:pt x="18" y="111"/>
                    </a:lnTo>
                    <a:lnTo>
                      <a:pt x="22" y="126"/>
                    </a:lnTo>
                    <a:lnTo>
                      <a:pt x="29" y="145"/>
                    </a:lnTo>
                    <a:lnTo>
                      <a:pt x="44" y="163"/>
                    </a:lnTo>
                    <a:lnTo>
                      <a:pt x="67" y="178"/>
                    </a:lnTo>
                    <a:lnTo>
                      <a:pt x="93" y="190"/>
                    </a:lnTo>
                    <a:lnTo>
                      <a:pt x="93" y="190"/>
                    </a:lnTo>
                    <a:lnTo>
                      <a:pt x="108" y="193"/>
                    </a:lnTo>
                    <a:lnTo>
                      <a:pt x="122" y="190"/>
                    </a:lnTo>
                    <a:lnTo>
                      <a:pt x="137" y="186"/>
                    </a:lnTo>
                    <a:lnTo>
                      <a:pt x="148" y="182"/>
                    </a:lnTo>
                    <a:lnTo>
                      <a:pt x="160" y="171"/>
                    </a:lnTo>
                    <a:lnTo>
                      <a:pt x="171" y="160"/>
                    </a:lnTo>
                    <a:lnTo>
                      <a:pt x="186" y="134"/>
                    </a:lnTo>
                    <a:lnTo>
                      <a:pt x="197" y="104"/>
                    </a:lnTo>
                    <a:lnTo>
                      <a:pt x="204" y="70"/>
                    </a:lnTo>
                    <a:lnTo>
                      <a:pt x="204" y="33"/>
                    </a:lnTo>
                    <a:lnTo>
                      <a:pt x="201" y="0"/>
                    </a:lnTo>
                    <a:lnTo>
                      <a:pt x="223" y="15"/>
                    </a:lnTo>
                    <a:lnTo>
                      <a:pt x="223" y="15"/>
                    </a:lnTo>
                    <a:lnTo>
                      <a:pt x="227" y="97"/>
                    </a:lnTo>
                    <a:lnTo>
                      <a:pt x="227" y="160"/>
                    </a:lnTo>
                    <a:lnTo>
                      <a:pt x="223" y="208"/>
                    </a:lnTo>
                    <a:lnTo>
                      <a:pt x="223" y="208"/>
                    </a:lnTo>
                    <a:lnTo>
                      <a:pt x="208" y="249"/>
                    </a:lnTo>
                    <a:lnTo>
                      <a:pt x="186" y="305"/>
                    </a:lnTo>
                    <a:lnTo>
                      <a:pt x="152" y="375"/>
                    </a:lnTo>
                    <a:lnTo>
                      <a:pt x="81" y="294"/>
                    </a:lnTo>
                    <a:lnTo>
                      <a:pt x="81" y="294"/>
                    </a:lnTo>
                    <a:lnTo>
                      <a:pt x="44" y="230"/>
                    </a:lnTo>
                    <a:lnTo>
                      <a:pt x="15" y="178"/>
                    </a:lnTo>
                    <a:lnTo>
                      <a:pt x="7" y="160"/>
                    </a:lnTo>
                    <a:lnTo>
                      <a:pt x="0" y="145"/>
                    </a:lnTo>
                    <a:lnTo>
                      <a:pt x="0" y="145"/>
                    </a:lnTo>
                    <a:lnTo>
                      <a:pt x="0" y="126"/>
                    </a:lnTo>
                    <a:lnTo>
                      <a:pt x="0" y="104"/>
                    </a:lnTo>
                    <a:lnTo>
                      <a:pt x="3" y="85"/>
                    </a:lnTo>
                    <a:lnTo>
                      <a:pt x="7" y="82"/>
                    </a:lnTo>
                    <a:lnTo>
                      <a:pt x="15" y="82"/>
                    </a:lnTo>
                    <a:lnTo>
                      <a:pt x="15" y="82"/>
                    </a:lnTo>
                    <a:close/>
                  </a:path>
                </a:pathLst>
              </a:custGeom>
              <a:solidFill>
                <a:srgbClr val="F3E5D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50" name="Freeform 126"/>
              <p:cNvSpPr>
                <a:spLocks/>
              </p:cNvSpPr>
              <p:nvPr/>
            </p:nvSpPr>
            <p:spPr bwMode="auto">
              <a:xfrm>
                <a:off x="837" y="2697"/>
                <a:ext cx="152" cy="212"/>
              </a:xfrm>
              <a:custGeom>
                <a:avLst/>
                <a:gdLst/>
                <a:ahLst/>
                <a:cxnLst>
                  <a:cxn ang="0">
                    <a:pos x="152" y="108"/>
                  </a:cxn>
                  <a:cxn ang="0">
                    <a:pos x="111" y="212"/>
                  </a:cxn>
                  <a:cxn ang="0">
                    <a:pos x="111" y="212"/>
                  </a:cxn>
                  <a:cxn ang="0">
                    <a:pos x="97" y="194"/>
                  </a:cxn>
                  <a:cxn ang="0">
                    <a:pos x="63" y="142"/>
                  </a:cxn>
                  <a:cxn ang="0">
                    <a:pos x="45" y="112"/>
                  </a:cxn>
                  <a:cxn ang="0">
                    <a:pos x="26" y="78"/>
                  </a:cxn>
                  <a:cxn ang="0">
                    <a:pos x="11" y="41"/>
                  </a:cxn>
                  <a:cxn ang="0">
                    <a:pos x="0" y="4"/>
                  </a:cxn>
                  <a:cxn ang="0">
                    <a:pos x="41" y="0"/>
                  </a:cxn>
                  <a:cxn ang="0">
                    <a:pos x="41" y="0"/>
                  </a:cxn>
                  <a:cxn ang="0">
                    <a:pos x="45" y="15"/>
                  </a:cxn>
                  <a:cxn ang="0">
                    <a:pos x="52" y="30"/>
                  </a:cxn>
                  <a:cxn ang="0">
                    <a:pos x="63" y="45"/>
                  </a:cxn>
                  <a:cxn ang="0">
                    <a:pos x="74" y="64"/>
                  </a:cxn>
                  <a:cxn ang="0">
                    <a:pos x="97" y="82"/>
                  </a:cxn>
                  <a:cxn ang="0">
                    <a:pos x="119" y="97"/>
                  </a:cxn>
                  <a:cxn ang="0">
                    <a:pos x="152" y="108"/>
                  </a:cxn>
                  <a:cxn ang="0">
                    <a:pos x="152" y="108"/>
                  </a:cxn>
                </a:cxnLst>
                <a:rect l="0" t="0" r="r" b="b"/>
                <a:pathLst>
                  <a:path w="152" h="212">
                    <a:moveTo>
                      <a:pt x="152" y="108"/>
                    </a:moveTo>
                    <a:lnTo>
                      <a:pt x="111" y="212"/>
                    </a:lnTo>
                    <a:lnTo>
                      <a:pt x="111" y="212"/>
                    </a:lnTo>
                    <a:lnTo>
                      <a:pt x="97" y="194"/>
                    </a:lnTo>
                    <a:lnTo>
                      <a:pt x="63" y="142"/>
                    </a:lnTo>
                    <a:lnTo>
                      <a:pt x="45" y="112"/>
                    </a:lnTo>
                    <a:lnTo>
                      <a:pt x="26" y="78"/>
                    </a:lnTo>
                    <a:lnTo>
                      <a:pt x="11" y="41"/>
                    </a:lnTo>
                    <a:lnTo>
                      <a:pt x="0" y="4"/>
                    </a:lnTo>
                    <a:lnTo>
                      <a:pt x="41" y="0"/>
                    </a:lnTo>
                    <a:lnTo>
                      <a:pt x="41" y="0"/>
                    </a:lnTo>
                    <a:lnTo>
                      <a:pt x="45" y="15"/>
                    </a:lnTo>
                    <a:lnTo>
                      <a:pt x="52" y="30"/>
                    </a:lnTo>
                    <a:lnTo>
                      <a:pt x="63" y="45"/>
                    </a:lnTo>
                    <a:lnTo>
                      <a:pt x="74" y="64"/>
                    </a:lnTo>
                    <a:lnTo>
                      <a:pt x="97" y="82"/>
                    </a:lnTo>
                    <a:lnTo>
                      <a:pt x="119" y="97"/>
                    </a:lnTo>
                    <a:lnTo>
                      <a:pt x="152" y="108"/>
                    </a:lnTo>
                    <a:lnTo>
                      <a:pt x="152" y="108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51" name="Freeform 127"/>
              <p:cNvSpPr>
                <a:spLocks/>
              </p:cNvSpPr>
              <p:nvPr/>
            </p:nvSpPr>
            <p:spPr bwMode="auto">
              <a:xfrm>
                <a:off x="1008" y="2634"/>
                <a:ext cx="93" cy="257"/>
              </a:xfrm>
              <a:custGeom>
                <a:avLst/>
                <a:gdLst/>
                <a:ahLst/>
                <a:cxnLst>
                  <a:cxn ang="0">
                    <a:pos x="63" y="0"/>
                  </a:cxn>
                  <a:cxn ang="0">
                    <a:pos x="63" y="0"/>
                  </a:cxn>
                  <a:cxn ang="0">
                    <a:pos x="63" y="19"/>
                  </a:cxn>
                  <a:cxn ang="0">
                    <a:pos x="63" y="37"/>
                  </a:cxn>
                  <a:cxn ang="0">
                    <a:pos x="63" y="63"/>
                  </a:cxn>
                  <a:cxn ang="0">
                    <a:pos x="56" y="89"/>
                  </a:cxn>
                  <a:cxn ang="0">
                    <a:pos x="45" y="115"/>
                  </a:cxn>
                  <a:cxn ang="0">
                    <a:pos x="26" y="141"/>
                  </a:cxn>
                  <a:cxn ang="0">
                    <a:pos x="15" y="153"/>
                  </a:cxn>
                  <a:cxn ang="0">
                    <a:pos x="0" y="164"/>
                  </a:cxn>
                  <a:cxn ang="0">
                    <a:pos x="78" y="257"/>
                  </a:cxn>
                  <a:cxn ang="0">
                    <a:pos x="78" y="257"/>
                  </a:cxn>
                  <a:cxn ang="0">
                    <a:pos x="82" y="234"/>
                  </a:cxn>
                  <a:cxn ang="0">
                    <a:pos x="89" y="175"/>
                  </a:cxn>
                  <a:cxn ang="0">
                    <a:pos x="93" y="138"/>
                  </a:cxn>
                  <a:cxn ang="0">
                    <a:pos x="93" y="97"/>
                  </a:cxn>
                  <a:cxn ang="0">
                    <a:pos x="89" y="52"/>
                  </a:cxn>
                  <a:cxn ang="0">
                    <a:pos x="82" y="11"/>
                  </a:cxn>
                  <a:cxn ang="0">
                    <a:pos x="63" y="0"/>
                  </a:cxn>
                </a:cxnLst>
                <a:rect l="0" t="0" r="r" b="b"/>
                <a:pathLst>
                  <a:path w="93" h="257">
                    <a:moveTo>
                      <a:pt x="63" y="0"/>
                    </a:moveTo>
                    <a:lnTo>
                      <a:pt x="63" y="0"/>
                    </a:lnTo>
                    <a:lnTo>
                      <a:pt x="63" y="19"/>
                    </a:lnTo>
                    <a:lnTo>
                      <a:pt x="63" y="37"/>
                    </a:lnTo>
                    <a:lnTo>
                      <a:pt x="63" y="63"/>
                    </a:lnTo>
                    <a:lnTo>
                      <a:pt x="56" y="89"/>
                    </a:lnTo>
                    <a:lnTo>
                      <a:pt x="45" y="115"/>
                    </a:lnTo>
                    <a:lnTo>
                      <a:pt x="26" y="141"/>
                    </a:lnTo>
                    <a:lnTo>
                      <a:pt x="15" y="153"/>
                    </a:lnTo>
                    <a:lnTo>
                      <a:pt x="0" y="164"/>
                    </a:lnTo>
                    <a:lnTo>
                      <a:pt x="78" y="257"/>
                    </a:lnTo>
                    <a:lnTo>
                      <a:pt x="78" y="257"/>
                    </a:lnTo>
                    <a:lnTo>
                      <a:pt x="82" y="234"/>
                    </a:lnTo>
                    <a:lnTo>
                      <a:pt x="89" y="175"/>
                    </a:lnTo>
                    <a:lnTo>
                      <a:pt x="93" y="138"/>
                    </a:lnTo>
                    <a:lnTo>
                      <a:pt x="93" y="97"/>
                    </a:lnTo>
                    <a:lnTo>
                      <a:pt x="89" y="52"/>
                    </a:lnTo>
                    <a:lnTo>
                      <a:pt x="82" y="11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52" name="Freeform 128"/>
              <p:cNvSpPr>
                <a:spLocks/>
              </p:cNvSpPr>
              <p:nvPr/>
            </p:nvSpPr>
            <p:spPr bwMode="auto">
              <a:xfrm>
                <a:off x="870" y="2556"/>
                <a:ext cx="160" cy="205"/>
              </a:xfrm>
              <a:custGeom>
                <a:avLst/>
                <a:gdLst/>
                <a:ahLst/>
                <a:cxnLst>
                  <a:cxn ang="0">
                    <a:pos x="8" y="153"/>
                  </a:cxn>
                  <a:cxn ang="0">
                    <a:pos x="8" y="153"/>
                  </a:cxn>
                  <a:cxn ang="0">
                    <a:pos x="26" y="171"/>
                  </a:cxn>
                  <a:cxn ang="0">
                    <a:pos x="45" y="186"/>
                  </a:cxn>
                  <a:cxn ang="0">
                    <a:pos x="71" y="201"/>
                  </a:cxn>
                  <a:cxn ang="0">
                    <a:pos x="71" y="201"/>
                  </a:cxn>
                  <a:cxn ang="0">
                    <a:pos x="78" y="205"/>
                  </a:cxn>
                  <a:cxn ang="0">
                    <a:pos x="86" y="205"/>
                  </a:cxn>
                  <a:cxn ang="0">
                    <a:pos x="101" y="197"/>
                  </a:cxn>
                  <a:cxn ang="0">
                    <a:pos x="116" y="186"/>
                  </a:cxn>
                  <a:cxn ang="0">
                    <a:pos x="127" y="167"/>
                  </a:cxn>
                  <a:cxn ang="0">
                    <a:pos x="138" y="145"/>
                  </a:cxn>
                  <a:cxn ang="0">
                    <a:pos x="149" y="119"/>
                  </a:cxn>
                  <a:cxn ang="0">
                    <a:pos x="160" y="74"/>
                  </a:cxn>
                  <a:cxn ang="0">
                    <a:pos x="160" y="74"/>
                  </a:cxn>
                  <a:cxn ang="0">
                    <a:pos x="160" y="56"/>
                  </a:cxn>
                  <a:cxn ang="0">
                    <a:pos x="160" y="41"/>
                  </a:cxn>
                  <a:cxn ang="0">
                    <a:pos x="153" y="30"/>
                  </a:cxn>
                  <a:cxn ang="0">
                    <a:pos x="145" y="19"/>
                  </a:cxn>
                  <a:cxn ang="0">
                    <a:pos x="138" y="11"/>
                  </a:cxn>
                  <a:cxn ang="0">
                    <a:pos x="127" y="7"/>
                  </a:cxn>
                  <a:cxn ang="0">
                    <a:pos x="108" y="0"/>
                  </a:cxn>
                  <a:cxn ang="0">
                    <a:pos x="108" y="0"/>
                  </a:cxn>
                  <a:cxn ang="0">
                    <a:pos x="97" y="4"/>
                  </a:cxn>
                  <a:cxn ang="0">
                    <a:pos x="78" y="15"/>
                  </a:cxn>
                  <a:cxn ang="0">
                    <a:pos x="60" y="34"/>
                  </a:cxn>
                  <a:cxn ang="0">
                    <a:pos x="38" y="56"/>
                  </a:cxn>
                  <a:cxn ang="0">
                    <a:pos x="19" y="82"/>
                  </a:cxn>
                  <a:cxn ang="0">
                    <a:pos x="8" y="108"/>
                  </a:cxn>
                  <a:cxn ang="0">
                    <a:pos x="4" y="119"/>
                  </a:cxn>
                  <a:cxn ang="0">
                    <a:pos x="0" y="130"/>
                  </a:cxn>
                  <a:cxn ang="0">
                    <a:pos x="4" y="141"/>
                  </a:cxn>
                  <a:cxn ang="0">
                    <a:pos x="8" y="153"/>
                  </a:cxn>
                  <a:cxn ang="0">
                    <a:pos x="8" y="153"/>
                  </a:cxn>
                </a:cxnLst>
                <a:rect l="0" t="0" r="r" b="b"/>
                <a:pathLst>
                  <a:path w="160" h="205">
                    <a:moveTo>
                      <a:pt x="8" y="153"/>
                    </a:moveTo>
                    <a:lnTo>
                      <a:pt x="8" y="153"/>
                    </a:lnTo>
                    <a:lnTo>
                      <a:pt x="26" y="171"/>
                    </a:lnTo>
                    <a:lnTo>
                      <a:pt x="45" y="186"/>
                    </a:lnTo>
                    <a:lnTo>
                      <a:pt x="71" y="201"/>
                    </a:lnTo>
                    <a:lnTo>
                      <a:pt x="71" y="201"/>
                    </a:lnTo>
                    <a:lnTo>
                      <a:pt x="78" y="205"/>
                    </a:lnTo>
                    <a:lnTo>
                      <a:pt x="86" y="205"/>
                    </a:lnTo>
                    <a:lnTo>
                      <a:pt x="101" y="197"/>
                    </a:lnTo>
                    <a:lnTo>
                      <a:pt x="116" y="186"/>
                    </a:lnTo>
                    <a:lnTo>
                      <a:pt x="127" y="167"/>
                    </a:lnTo>
                    <a:lnTo>
                      <a:pt x="138" y="145"/>
                    </a:lnTo>
                    <a:lnTo>
                      <a:pt x="149" y="119"/>
                    </a:lnTo>
                    <a:lnTo>
                      <a:pt x="160" y="74"/>
                    </a:lnTo>
                    <a:lnTo>
                      <a:pt x="160" y="74"/>
                    </a:lnTo>
                    <a:lnTo>
                      <a:pt x="160" y="56"/>
                    </a:lnTo>
                    <a:lnTo>
                      <a:pt x="160" y="41"/>
                    </a:lnTo>
                    <a:lnTo>
                      <a:pt x="153" y="30"/>
                    </a:lnTo>
                    <a:lnTo>
                      <a:pt x="145" y="19"/>
                    </a:lnTo>
                    <a:lnTo>
                      <a:pt x="138" y="11"/>
                    </a:lnTo>
                    <a:lnTo>
                      <a:pt x="127" y="7"/>
                    </a:lnTo>
                    <a:lnTo>
                      <a:pt x="108" y="0"/>
                    </a:lnTo>
                    <a:lnTo>
                      <a:pt x="108" y="0"/>
                    </a:lnTo>
                    <a:lnTo>
                      <a:pt x="97" y="4"/>
                    </a:lnTo>
                    <a:lnTo>
                      <a:pt x="78" y="15"/>
                    </a:lnTo>
                    <a:lnTo>
                      <a:pt x="60" y="34"/>
                    </a:lnTo>
                    <a:lnTo>
                      <a:pt x="38" y="56"/>
                    </a:lnTo>
                    <a:lnTo>
                      <a:pt x="19" y="82"/>
                    </a:lnTo>
                    <a:lnTo>
                      <a:pt x="8" y="108"/>
                    </a:lnTo>
                    <a:lnTo>
                      <a:pt x="4" y="119"/>
                    </a:lnTo>
                    <a:lnTo>
                      <a:pt x="0" y="130"/>
                    </a:lnTo>
                    <a:lnTo>
                      <a:pt x="4" y="141"/>
                    </a:lnTo>
                    <a:lnTo>
                      <a:pt x="8" y="153"/>
                    </a:lnTo>
                    <a:lnTo>
                      <a:pt x="8" y="153"/>
                    </a:lnTo>
                    <a:close/>
                  </a:path>
                </a:pathLst>
              </a:custGeom>
              <a:solidFill>
                <a:srgbClr val="AE6B4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53" name="Freeform 129"/>
              <p:cNvSpPr>
                <a:spLocks/>
              </p:cNvSpPr>
              <p:nvPr/>
            </p:nvSpPr>
            <p:spPr bwMode="auto">
              <a:xfrm>
                <a:off x="770" y="2623"/>
                <a:ext cx="219" cy="610"/>
              </a:xfrm>
              <a:custGeom>
                <a:avLst/>
                <a:gdLst/>
                <a:ahLst/>
                <a:cxnLst>
                  <a:cxn ang="0">
                    <a:pos x="82" y="63"/>
                  </a:cxn>
                  <a:cxn ang="0">
                    <a:pos x="82" y="63"/>
                  </a:cxn>
                  <a:cxn ang="0">
                    <a:pos x="130" y="190"/>
                  </a:cxn>
                  <a:cxn ang="0">
                    <a:pos x="167" y="298"/>
                  </a:cxn>
                  <a:cxn ang="0">
                    <a:pos x="182" y="353"/>
                  </a:cxn>
                  <a:cxn ang="0">
                    <a:pos x="193" y="398"/>
                  </a:cxn>
                  <a:cxn ang="0">
                    <a:pos x="193" y="398"/>
                  </a:cxn>
                  <a:cxn ang="0">
                    <a:pos x="205" y="476"/>
                  </a:cxn>
                  <a:cxn ang="0">
                    <a:pos x="212" y="543"/>
                  </a:cxn>
                  <a:cxn ang="0">
                    <a:pos x="219" y="610"/>
                  </a:cxn>
                  <a:cxn ang="0">
                    <a:pos x="219" y="610"/>
                  </a:cxn>
                  <a:cxn ang="0">
                    <a:pos x="164" y="506"/>
                  </a:cxn>
                  <a:cxn ang="0">
                    <a:pos x="115" y="420"/>
                  </a:cxn>
                  <a:cxn ang="0">
                    <a:pos x="71" y="353"/>
                  </a:cxn>
                  <a:cxn ang="0">
                    <a:pos x="71" y="353"/>
                  </a:cxn>
                  <a:cxn ang="0">
                    <a:pos x="56" y="324"/>
                  </a:cxn>
                  <a:cxn ang="0">
                    <a:pos x="41" y="301"/>
                  </a:cxn>
                  <a:cxn ang="0">
                    <a:pos x="37" y="286"/>
                  </a:cxn>
                  <a:cxn ang="0">
                    <a:pos x="37" y="286"/>
                  </a:cxn>
                  <a:cxn ang="0">
                    <a:pos x="45" y="271"/>
                  </a:cxn>
                  <a:cxn ang="0">
                    <a:pos x="63" y="253"/>
                  </a:cxn>
                  <a:cxn ang="0">
                    <a:pos x="89" y="227"/>
                  </a:cxn>
                  <a:cxn ang="0">
                    <a:pos x="0" y="167"/>
                  </a:cxn>
                  <a:cxn ang="0">
                    <a:pos x="0" y="167"/>
                  </a:cxn>
                  <a:cxn ang="0">
                    <a:pos x="15" y="112"/>
                  </a:cxn>
                  <a:cxn ang="0">
                    <a:pos x="26" y="67"/>
                  </a:cxn>
                  <a:cxn ang="0">
                    <a:pos x="41" y="33"/>
                  </a:cxn>
                  <a:cxn ang="0">
                    <a:pos x="71" y="0"/>
                  </a:cxn>
                  <a:cxn ang="0">
                    <a:pos x="71" y="0"/>
                  </a:cxn>
                  <a:cxn ang="0">
                    <a:pos x="74" y="15"/>
                  </a:cxn>
                  <a:cxn ang="0">
                    <a:pos x="78" y="33"/>
                  </a:cxn>
                  <a:cxn ang="0">
                    <a:pos x="82" y="63"/>
                  </a:cxn>
                  <a:cxn ang="0">
                    <a:pos x="82" y="63"/>
                  </a:cxn>
                </a:cxnLst>
                <a:rect l="0" t="0" r="r" b="b"/>
                <a:pathLst>
                  <a:path w="219" h="610">
                    <a:moveTo>
                      <a:pt x="82" y="63"/>
                    </a:moveTo>
                    <a:lnTo>
                      <a:pt x="82" y="63"/>
                    </a:lnTo>
                    <a:lnTo>
                      <a:pt x="130" y="190"/>
                    </a:lnTo>
                    <a:lnTo>
                      <a:pt x="167" y="298"/>
                    </a:lnTo>
                    <a:lnTo>
                      <a:pt x="182" y="353"/>
                    </a:lnTo>
                    <a:lnTo>
                      <a:pt x="193" y="398"/>
                    </a:lnTo>
                    <a:lnTo>
                      <a:pt x="193" y="398"/>
                    </a:lnTo>
                    <a:lnTo>
                      <a:pt x="205" y="476"/>
                    </a:lnTo>
                    <a:lnTo>
                      <a:pt x="212" y="543"/>
                    </a:lnTo>
                    <a:lnTo>
                      <a:pt x="219" y="610"/>
                    </a:lnTo>
                    <a:lnTo>
                      <a:pt x="219" y="610"/>
                    </a:lnTo>
                    <a:lnTo>
                      <a:pt x="164" y="506"/>
                    </a:lnTo>
                    <a:lnTo>
                      <a:pt x="115" y="420"/>
                    </a:lnTo>
                    <a:lnTo>
                      <a:pt x="71" y="353"/>
                    </a:lnTo>
                    <a:lnTo>
                      <a:pt x="71" y="353"/>
                    </a:lnTo>
                    <a:lnTo>
                      <a:pt x="56" y="324"/>
                    </a:lnTo>
                    <a:lnTo>
                      <a:pt x="41" y="301"/>
                    </a:lnTo>
                    <a:lnTo>
                      <a:pt x="37" y="286"/>
                    </a:lnTo>
                    <a:lnTo>
                      <a:pt x="37" y="286"/>
                    </a:lnTo>
                    <a:lnTo>
                      <a:pt x="45" y="271"/>
                    </a:lnTo>
                    <a:lnTo>
                      <a:pt x="63" y="253"/>
                    </a:lnTo>
                    <a:lnTo>
                      <a:pt x="89" y="227"/>
                    </a:lnTo>
                    <a:lnTo>
                      <a:pt x="0" y="167"/>
                    </a:lnTo>
                    <a:lnTo>
                      <a:pt x="0" y="167"/>
                    </a:lnTo>
                    <a:lnTo>
                      <a:pt x="15" y="112"/>
                    </a:lnTo>
                    <a:lnTo>
                      <a:pt x="26" y="67"/>
                    </a:lnTo>
                    <a:lnTo>
                      <a:pt x="41" y="33"/>
                    </a:lnTo>
                    <a:lnTo>
                      <a:pt x="71" y="0"/>
                    </a:lnTo>
                    <a:lnTo>
                      <a:pt x="71" y="0"/>
                    </a:lnTo>
                    <a:lnTo>
                      <a:pt x="74" y="15"/>
                    </a:lnTo>
                    <a:lnTo>
                      <a:pt x="78" y="33"/>
                    </a:lnTo>
                    <a:lnTo>
                      <a:pt x="82" y="63"/>
                    </a:lnTo>
                    <a:lnTo>
                      <a:pt x="82" y="63"/>
                    </a:lnTo>
                    <a:close/>
                  </a:path>
                </a:pathLst>
              </a:custGeom>
              <a:solidFill>
                <a:srgbClr val="D4BD9D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54" name="Freeform 130"/>
              <p:cNvSpPr>
                <a:spLocks/>
              </p:cNvSpPr>
              <p:nvPr/>
            </p:nvSpPr>
            <p:spPr bwMode="auto">
              <a:xfrm>
                <a:off x="1019" y="2370"/>
                <a:ext cx="60" cy="171"/>
              </a:xfrm>
              <a:custGeom>
                <a:avLst/>
                <a:gdLst/>
                <a:ahLst/>
                <a:cxnLst>
                  <a:cxn ang="0">
                    <a:pos x="19" y="0"/>
                  </a:cxn>
                  <a:cxn ang="0">
                    <a:pos x="19" y="0"/>
                  </a:cxn>
                  <a:cxn ang="0">
                    <a:pos x="26" y="0"/>
                  </a:cxn>
                  <a:cxn ang="0">
                    <a:pos x="41" y="8"/>
                  </a:cxn>
                  <a:cxn ang="0">
                    <a:pos x="49" y="15"/>
                  </a:cxn>
                  <a:cxn ang="0">
                    <a:pos x="52" y="26"/>
                  </a:cxn>
                  <a:cxn ang="0">
                    <a:pos x="60" y="41"/>
                  </a:cxn>
                  <a:cxn ang="0">
                    <a:pos x="60" y="60"/>
                  </a:cxn>
                  <a:cxn ang="0">
                    <a:pos x="60" y="60"/>
                  </a:cxn>
                  <a:cxn ang="0">
                    <a:pos x="60" y="93"/>
                  </a:cxn>
                  <a:cxn ang="0">
                    <a:pos x="52" y="123"/>
                  </a:cxn>
                  <a:cxn ang="0">
                    <a:pos x="45" y="156"/>
                  </a:cxn>
                  <a:cxn ang="0">
                    <a:pos x="45" y="156"/>
                  </a:cxn>
                  <a:cxn ang="0">
                    <a:pos x="41" y="164"/>
                  </a:cxn>
                  <a:cxn ang="0">
                    <a:pos x="37" y="167"/>
                  </a:cxn>
                  <a:cxn ang="0">
                    <a:pos x="26" y="171"/>
                  </a:cxn>
                  <a:cxn ang="0">
                    <a:pos x="15" y="167"/>
                  </a:cxn>
                  <a:cxn ang="0">
                    <a:pos x="11" y="160"/>
                  </a:cxn>
                  <a:cxn ang="0">
                    <a:pos x="11" y="160"/>
                  </a:cxn>
                  <a:cxn ang="0">
                    <a:pos x="8" y="127"/>
                  </a:cxn>
                  <a:cxn ang="0">
                    <a:pos x="0" y="93"/>
                  </a:cxn>
                  <a:cxn ang="0">
                    <a:pos x="0" y="93"/>
                  </a:cxn>
                  <a:cxn ang="0">
                    <a:pos x="4" y="74"/>
                  </a:cxn>
                  <a:cxn ang="0">
                    <a:pos x="8" y="41"/>
                  </a:cxn>
                  <a:cxn ang="0">
                    <a:pos x="19" y="0"/>
                  </a:cxn>
                  <a:cxn ang="0">
                    <a:pos x="19" y="0"/>
                  </a:cxn>
                </a:cxnLst>
                <a:rect l="0" t="0" r="r" b="b"/>
                <a:pathLst>
                  <a:path w="60" h="171">
                    <a:moveTo>
                      <a:pt x="19" y="0"/>
                    </a:moveTo>
                    <a:lnTo>
                      <a:pt x="19" y="0"/>
                    </a:lnTo>
                    <a:lnTo>
                      <a:pt x="26" y="0"/>
                    </a:lnTo>
                    <a:lnTo>
                      <a:pt x="41" y="8"/>
                    </a:lnTo>
                    <a:lnTo>
                      <a:pt x="49" y="15"/>
                    </a:lnTo>
                    <a:lnTo>
                      <a:pt x="52" y="26"/>
                    </a:lnTo>
                    <a:lnTo>
                      <a:pt x="60" y="41"/>
                    </a:lnTo>
                    <a:lnTo>
                      <a:pt x="60" y="60"/>
                    </a:lnTo>
                    <a:lnTo>
                      <a:pt x="60" y="60"/>
                    </a:lnTo>
                    <a:lnTo>
                      <a:pt x="60" y="93"/>
                    </a:lnTo>
                    <a:lnTo>
                      <a:pt x="52" y="123"/>
                    </a:lnTo>
                    <a:lnTo>
                      <a:pt x="45" y="156"/>
                    </a:lnTo>
                    <a:lnTo>
                      <a:pt x="45" y="156"/>
                    </a:lnTo>
                    <a:lnTo>
                      <a:pt x="41" y="164"/>
                    </a:lnTo>
                    <a:lnTo>
                      <a:pt x="37" y="167"/>
                    </a:lnTo>
                    <a:lnTo>
                      <a:pt x="26" y="171"/>
                    </a:lnTo>
                    <a:lnTo>
                      <a:pt x="15" y="167"/>
                    </a:lnTo>
                    <a:lnTo>
                      <a:pt x="11" y="160"/>
                    </a:lnTo>
                    <a:lnTo>
                      <a:pt x="11" y="160"/>
                    </a:lnTo>
                    <a:lnTo>
                      <a:pt x="8" y="127"/>
                    </a:lnTo>
                    <a:lnTo>
                      <a:pt x="0" y="93"/>
                    </a:lnTo>
                    <a:lnTo>
                      <a:pt x="0" y="93"/>
                    </a:lnTo>
                    <a:lnTo>
                      <a:pt x="4" y="74"/>
                    </a:lnTo>
                    <a:lnTo>
                      <a:pt x="8" y="41"/>
                    </a:lnTo>
                    <a:lnTo>
                      <a:pt x="19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55" name="Freeform 131"/>
              <p:cNvSpPr>
                <a:spLocks/>
              </p:cNvSpPr>
              <p:nvPr/>
            </p:nvSpPr>
            <p:spPr bwMode="auto">
              <a:xfrm>
                <a:off x="1038" y="2485"/>
                <a:ext cx="48" cy="97"/>
              </a:xfrm>
              <a:custGeom>
                <a:avLst/>
                <a:gdLst/>
                <a:ahLst/>
                <a:cxnLst>
                  <a:cxn ang="0">
                    <a:pos x="3" y="71"/>
                  </a:cxn>
                  <a:cxn ang="0">
                    <a:pos x="3" y="71"/>
                  </a:cxn>
                  <a:cxn ang="0">
                    <a:pos x="0" y="64"/>
                  </a:cxn>
                  <a:cxn ang="0">
                    <a:pos x="0" y="49"/>
                  </a:cxn>
                  <a:cxn ang="0">
                    <a:pos x="3" y="30"/>
                  </a:cxn>
                  <a:cxn ang="0">
                    <a:pos x="7" y="19"/>
                  </a:cxn>
                  <a:cxn ang="0">
                    <a:pos x="15" y="8"/>
                  </a:cxn>
                  <a:cxn ang="0">
                    <a:pos x="15" y="8"/>
                  </a:cxn>
                  <a:cxn ang="0">
                    <a:pos x="22" y="0"/>
                  </a:cxn>
                  <a:cxn ang="0">
                    <a:pos x="30" y="0"/>
                  </a:cxn>
                  <a:cxn ang="0">
                    <a:pos x="37" y="0"/>
                  </a:cxn>
                  <a:cxn ang="0">
                    <a:pos x="41" y="8"/>
                  </a:cxn>
                  <a:cxn ang="0">
                    <a:pos x="48" y="26"/>
                  </a:cxn>
                  <a:cxn ang="0">
                    <a:pos x="48" y="45"/>
                  </a:cxn>
                  <a:cxn ang="0">
                    <a:pos x="48" y="45"/>
                  </a:cxn>
                  <a:cxn ang="0">
                    <a:pos x="37" y="75"/>
                  </a:cxn>
                  <a:cxn ang="0">
                    <a:pos x="30" y="90"/>
                  </a:cxn>
                  <a:cxn ang="0">
                    <a:pos x="30" y="90"/>
                  </a:cxn>
                  <a:cxn ang="0">
                    <a:pos x="26" y="93"/>
                  </a:cxn>
                  <a:cxn ang="0">
                    <a:pos x="18" y="97"/>
                  </a:cxn>
                  <a:cxn ang="0">
                    <a:pos x="11" y="97"/>
                  </a:cxn>
                  <a:cxn ang="0">
                    <a:pos x="7" y="93"/>
                  </a:cxn>
                  <a:cxn ang="0">
                    <a:pos x="3" y="86"/>
                  </a:cxn>
                  <a:cxn ang="0">
                    <a:pos x="3" y="71"/>
                  </a:cxn>
                  <a:cxn ang="0">
                    <a:pos x="3" y="71"/>
                  </a:cxn>
                </a:cxnLst>
                <a:rect l="0" t="0" r="r" b="b"/>
                <a:pathLst>
                  <a:path w="48" h="97">
                    <a:moveTo>
                      <a:pt x="3" y="71"/>
                    </a:moveTo>
                    <a:lnTo>
                      <a:pt x="3" y="71"/>
                    </a:lnTo>
                    <a:lnTo>
                      <a:pt x="0" y="64"/>
                    </a:lnTo>
                    <a:lnTo>
                      <a:pt x="0" y="49"/>
                    </a:lnTo>
                    <a:lnTo>
                      <a:pt x="3" y="30"/>
                    </a:lnTo>
                    <a:lnTo>
                      <a:pt x="7" y="19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22" y="0"/>
                    </a:lnTo>
                    <a:lnTo>
                      <a:pt x="30" y="0"/>
                    </a:lnTo>
                    <a:lnTo>
                      <a:pt x="37" y="0"/>
                    </a:lnTo>
                    <a:lnTo>
                      <a:pt x="41" y="8"/>
                    </a:lnTo>
                    <a:lnTo>
                      <a:pt x="48" y="26"/>
                    </a:lnTo>
                    <a:lnTo>
                      <a:pt x="48" y="45"/>
                    </a:lnTo>
                    <a:lnTo>
                      <a:pt x="48" y="45"/>
                    </a:lnTo>
                    <a:lnTo>
                      <a:pt x="37" y="75"/>
                    </a:lnTo>
                    <a:lnTo>
                      <a:pt x="30" y="90"/>
                    </a:lnTo>
                    <a:lnTo>
                      <a:pt x="30" y="90"/>
                    </a:lnTo>
                    <a:lnTo>
                      <a:pt x="26" y="93"/>
                    </a:lnTo>
                    <a:lnTo>
                      <a:pt x="18" y="97"/>
                    </a:lnTo>
                    <a:lnTo>
                      <a:pt x="11" y="97"/>
                    </a:lnTo>
                    <a:lnTo>
                      <a:pt x="7" y="93"/>
                    </a:lnTo>
                    <a:lnTo>
                      <a:pt x="3" y="86"/>
                    </a:lnTo>
                    <a:lnTo>
                      <a:pt x="3" y="71"/>
                    </a:lnTo>
                    <a:lnTo>
                      <a:pt x="3" y="71"/>
                    </a:lnTo>
                    <a:close/>
                  </a:path>
                </a:pathLst>
              </a:custGeom>
              <a:solidFill>
                <a:srgbClr val="C3856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56" name="Freeform 132"/>
              <p:cNvSpPr>
                <a:spLocks/>
              </p:cNvSpPr>
              <p:nvPr/>
            </p:nvSpPr>
            <p:spPr bwMode="auto">
              <a:xfrm>
                <a:off x="989" y="2880"/>
                <a:ext cx="105" cy="386"/>
              </a:xfrm>
              <a:custGeom>
                <a:avLst/>
                <a:gdLst/>
                <a:ahLst/>
                <a:cxnLst>
                  <a:cxn ang="0">
                    <a:pos x="15" y="0"/>
                  </a:cxn>
                  <a:cxn ang="0">
                    <a:pos x="15" y="0"/>
                  </a:cxn>
                  <a:cxn ang="0">
                    <a:pos x="12" y="26"/>
                  </a:cxn>
                  <a:cxn ang="0">
                    <a:pos x="4" y="100"/>
                  </a:cxn>
                  <a:cxn ang="0">
                    <a:pos x="0" y="219"/>
                  </a:cxn>
                  <a:cxn ang="0">
                    <a:pos x="0" y="297"/>
                  </a:cxn>
                  <a:cxn ang="0">
                    <a:pos x="0" y="386"/>
                  </a:cxn>
                  <a:cxn ang="0">
                    <a:pos x="105" y="386"/>
                  </a:cxn>
                  <a:cxn ang="0">
                    <a:pos x="105" y="386"/>
                  </a:cxn>
                  <a:cxn ang="0">
                    <a:pos x="101" y="345"/>
                  </a:cxn>
                  <a:cxn ang="0">
                    <a:pos x="86" y="249"/>
                  </a:cxn>
                  <a:cxn ang="0">
                    <a:pos x="64" y="122"/>
                  </a:cxn>
                  <a:cxn ang="0">
                    <a:pos x="49" y="59"/>
                  </a:cxn>
                  <a:cxn ang="0">
                    <a:pos x="34" y="0"/>
                  </a:cxn>
                  <a:cxn ang="0">
                    <a:pos x="15" y="0"/>
                  </a:cxn>
                </a:cxnLst>
                <a:rect l="0" t="0" r="r" b="b"/>
                <a:pathLst>
                  <a:path w="105" h="386">
                    <a:moveTo>
                      <a:pt x="15" y="0"/>
                    </a:moveTo>
                    <a:lnTo>
                      <a:pt x="15" y="0"/>
                    </a:lnTo>
                    <a:lnTo>
                      <a:pt x="12" y="26"/>
                    </a:lnTo>
                    <a:lnTo>
                      <a:pt x="4" y="100"/>
                    </a:lnTo>
                    <a:lnTo>
                      <a:pt x="0" y="219"/>
                    </a:lnTo>
                    <a:lnTo>
                      <a:pt x="0" y="297"/>
                    </a:lnTo>
                    <a:lnTo>
                      <a:pt x="0" y="386"/>
                    </a:lnTo>
                    <a:lnTo>
                      <a:pt x="105" y="386"/>
                    </a:lnTo>
                    <a:lnTo>
                      <a:pt x="105" y="386"/>
                    </a:lnTo>
                    <a:lnTo>
                      <a:pt x="101" y="345"/>
                    </a:lnTo>
                    <a:lnTo>
                      <a:pt x="86" y="249"/>
                    </a:lnTo>
                    <a:lnTo>
                      <a:pt x="64" y="122"/>
                    </a:lnTo>
                    <a:lnTo>
                      <a:pt x="49" y="59"/>
                    </a:lnTo>
                    <a:lnTo>
                      <a:pt x="34" y="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6B232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57" name="Freeform 133"/>
              <p:cNvSpPr>
                <a:spLocks/>
              </p:cNvSpPr>
              <p:nvPr/>
            </p:nvSpPr>
            <p:spPr bwMode="auto">
              <a:xfrm>
                <a:off x="796" y="2355"/>
                <a:ext cx="245" cy="383"/>
              </a:xfrm>
              <a:custGeom>
                <a:avLst/>
                <a:gdLst/>
                <a:ahLst/>
                <a:cxnLst>
                  <a:cxn ang="0">
                    <a:pos x="7" y="63"/>
                  </a:cxn>
                  <a:cxn ang="0">
                    <a:pos x="7" y="63"/>
                  </a:cxn>
                  <a:cxn ang="0">
                    <a:pos x="4" y="101"/>
                  </a:cxn>
                  <a:cxn ang="0">
                    <a:pos x="0" y="153"/>
                  </a:cxn>
                  <a:cxn ang="0">
                    <a:pos x="0" y="153"/>
                  </a:cxn>
                  <a:cxn ang="0">
                    <a:pos x="4" y="171"/>
                  </a:cxn>
                  <a:cxn ang="0">
                    <a:pos x="7" y="179"/>
                  </a:cxn>
                  <a:cxn ang="0">
                    <a:pos x="7" y="179"/>
                  </a:cxn>
                  <a:cxn ang="0">
                    <a:pos x="7" y="182"/>
                  </a:cxn>
                  <a:cxn ang="0">
                    <a:pos x="7" y="201"/>
                  </a:cxn>
                  <a:cxn ang="0">
                    <a:pos x="11" y="231"/>
                  </a:cxn>
                  <a:cxn ang="0">
                    <a:pos x="22" y="268"/>
                  </a:cxn>
                  <a:cxn ang="0">
                    <a:pos x="22" y="268"/>
                  </a:cxn>
                  <a:cxn ang="0">
                    <a:pos x="45" y="327"/>
                  </a:cxn>
                  <a:cxn ang="0">
                    <a:pos x="59" y="354"/>
                  </a:cxn>
                  <a:cxn ang="0">
                    <a:pos x="59" y="354"/>
                  </a:cxn>
                  <a:cxn ang="0">
                    <a:pos x="63" y="361"/>
                  </a:cxn>
                  <a:cxn ang="0">
                    <a:pos x="71" y="368"/>
                  </a:cxn>
                  <a:cxn ang="0">
                    <a:pos x="86" y="376"/>
                  </a:cxn>
                  <a:cxn ang="0">
                    <a:pos x="108" y="383"/>
                  </a:cxn>
                  <a:cxn ang="0">
                    <a:pos x="108" y="383"/>
                  </a:cxn>
                  <a:cxn ang="0">
                    <a:pos x="126" y="383"/>
                  </a:cxn>
                  <a:cxn ang="0">
                    <a:pos x="145" y="376"/>
                  </a:cxn>
                  <a:cxn ang="0">
                    <a:pos x="160" y="368"/>
                  </a:cxn>
                  <a:cxn ang="0">
                    <a:pos x="167" y="361"/>
                  </a:cxn>
                  <a:cxn ang="0">
                    <a:pos x="167" y="361"/>
                  </a:cxn>
                  <a:cxn ang="0">
                    <a:pos x="201" y="324"/>
                  </a:cxn>
                  <a:cxn ang="0">
                    <a:pos x="223" y="298"/>
                  </a:cxn>
                  <a:cxn ang="0">
                    <a:pos x="234" y="275"/>
                  </a:cxn>
                  <a:cxn ang="0">
                    <a:pos x="234" y="275"/>
                  </a:cxn>
                  <a:cxn ang="0">
                    <a:pos x="238" y="257"/>
                  </a:cxn>
                  <a:cxn ang="0">
                    <a:pos x="242" y="238"/>
                  </a:cxn>
                  <a:cxn ang="0">
                    <a:pos x="245" y="201"/>
                  </a:cxn>
                  <a:cxn ang="0">
                    <a:pos x="245" y="201"/>
                  </a:cxn>
                  <a:cxn ang="0">
                    <a:pos x="245" y="190"/>
                  </a:cxn>
                  <a:cxn ang="0">
                    <a:pos x="238" y="168"/>
                  </a:cxn>
                  <a:cxn ang="0">
                    <a:pos x="223" y="112"/>
                  </a:cxn>
                  <a:cxn ang="0">
                    <a:pos x="193" y="19"/>
                  </a:cxn>
                  <a:cxn ang="0">
                    <a:pos x="193" y="19"/>
                  </a:cxn>
                  <a:cxn ang="0">
                    <a:pos x="186" y="11"/>
                  </a:cxn>
                  <a:cxn ang="0">
                    <a:pos x="175" y="8"/>
                  </a:cxn>
                  <a:cxn ang="0">
                    <a:pos x="145" y="0"/>
                  </a:cxn>
                  <a:cxn ang="0">
                    <a:pos x="97" y="0"/>
                  </a:cxn>
                  <a:cxn ang="0">
                    <a:pos x="97" y="0"/>
                  </a:cxn>
                  <a:cxn ang="0">
                    <a:pos x="74" y="11"/>
                  </a:cxn>
                  <a:cxn ang="0">
                    <a:pos x="45" y="30"/>
                  </a:cxn>
                  <a:cxn ang="0">
                    <a:pos x="19" y="49"/>
                  </a:cxn>
                  <a:cxn ang="0">
                    <a:pos x="7" y="63"/>
                  </a:cxn>
                  <a:cxn ang="0">
                    <a:pos x="7" y="63"/>
                  </a:cxn>
                </a:cxnLst>
                <a:rect l="0" t="0" r="r" b="b"/>
                <a:pathLst>
                  <a:path w="245" h="383">
                    <a:moveTo>
                      <a:pt x="7" y="63"/>
                    </a:moveTo>
                    <a:lnTo>
                      <a:pt x="7" y="63"/>
                    </a:lnTo>
                    <a:lnTo>
                      <a:pt x="4" y="101"/>
                    </a:lnTo>
                    <a:lnTo>
                      <a:pt x="0" y="153"/>
                    </a:lnTo>
                    <a:lnTo>
                      <a:pt x="0" y="153"/>
                    </a:lnTo>
                    <a:lnTo>
                      <a:pt x="4" y="171"/>
                    </a:lnTo>
                    <a:lnTo>
                      <a:pt x="7" y="179"/>
                    </a:lnTo>
                    <a:lnTo>
                      <a:pt x="7" y="179"/>
                    </a:lnTo>
                    <a:lnTo>
                      <a:pt x="7" y="182"/>
                    </a:lnTo>
                    <a:lnTo>
                      <a:pt x="7" y="201"/>
                    </a:lnTo>
                    <a:lnTo>
                      <a:pt x="11" y="231"/>
                    </a:lnTo>
                    <a:lnTo>
                      <a:pt x="22" y="268"/>
                    </a:lnTo>
                    <a:lnTo>
                      <a:pt x="22" y="268"/>
                    </a:lnTo>
                    <a:lnTo>
                      <a:pt x="45" y="327"/>
                    </a:lnTo>
                    <a:lnTo>
                      <a:pt x="59" y="354"/>
                    </a:lnTo>
                    <a:lnTo>
                      <a:pt x="59" y="354"/>
                    </a:lnTo>
                    <a:lnTo>
                      <a:pt x="63" y="361"/>
                    </a:lnTo>
                    <a:lnTo>
                      <a:pt x="71" y="368"/>
                    </a:lnTo>
                    <a:lnTo>
                      <a:pt x="86" y="376"/>
                    </a:lnTo>
                    <a:lnTo>
                      <a:pt x="108" y="383"/>
                    </a:lnTo>
                    <a:lnTo>
                      <a:pt x="108" y="383"/>
                    </a:lnTo>
                    <a:lnTo>
                      <a:pt x="126" y="383"/>
                    </a:lnTo>
                    <a:lnTo>
                      <a:pt x="145" y="376"/>
                    </a:lnTo>
                    <a:lnTo>
                      <a:pt x="160" y="368"/>
                    </a:lnTo>
                    <a:lnTo>
                      <a:pt x="167" y="361"/>
                    </a:lnTo>
                    <a:lnTo>
                      <a:pt x="167" y="361"/>
                    </a:lnTo>
                    <a:lnTo>
                      <a:pt x="201" y="324"/>
                    </a:lnTo>
                    <a:lnTo>
                      <a:pt x="223" y="298"/>
                    </a:lnTo>
                    <a:lnTo>
                      <a:pt x="234" y="275"/>
                    </a:lnTo>
                    <a:lnTo>
                      <a:pt x="234" y="275"/>
                    </a:lnTo>
                    <a:lnTo>
                      <a:pt x="238" y="257"/>
                    </a:lnTo>
                    <a:lnTo>
                      <a:pt x="242" y="238"/>
                    </a:lnTo>
                    <a:lnTo>
                      <a:pt x="245" y="201"/>
                    </a:lnTo>
                    <a:lnTo>
                      <a:pt x="245" y="201"/>
                    </a:lnTo>
                    <a:lnTo>
                      <a:pt x="245" y="190"/>
                    </a:lnTo>
                    <a:lnTo>
                      <a:pt x="238" y="168"/>
                    </a:lnTo>
                    <a:lnTo>
                      <a:pt x="223" y="112"/>
                    </a:lnTo>
                    <a:lnTo>
                      <a:pt x="193" y="19"/>
                    </a:lnTo>
                    <a:lnTo>
                      <a:pt x="193" y="19"/>
                    </a:lnTo>
                    <a:lnTo>
                      <a:pt x="186" y="11"/>
                    </a:lnTo>
                    <a:lnTo>
                      <a:pt x="175" y="8"/>
                    </a:lnTo>
                    <a:lnTo>
                      <a:pt x="145" y="0"/>
                    </a:lnTo>
                    <a:lnTo>
                      <a:pt x="97" y="0"/>
                    </a:lnTo>
                    <a:lnTo>
                      <a:pt x="97" y="0"/>
                    </a:lnTo>
                    <a:lnTo>
                      <a:pt x="74" y="11"/>
                    </a:lnTo>
                    <a:lnTo>
                      <a:pt x="45" y="30"/>
                    </a:lnTo>
                    <a:lnTo>
                      <a:pt x="19" y="49"/>
                    </a:lnTo>
                    <a:lnTo>
                      <a:pt x="7" y="63"/>
                    </a:lnTo>
                    <a:lnTo>
                      <a:pt x="7" y="63"/>
                    </a:lnTo>
                    <a:close/>
                  </a:path>
                </a:pathLst>
              </a:custGeom>
              <a:solidFill>
                <a:srgbClr val="C3856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58" name="Freeform 134"/>
              <p:cNvSpPr>
                <a:spLocks/>
              </p:cNvSpPr>
              <p:nvPr/>
            </p:nvSpPr>
            <p:spPr bwMode="auto">
              <a:xfrm>
                <a:off x="826" y="2489"/>
                <a:ext cx="70" cy="13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7" y="0"/>
                  </a:cxn>
                  <a:cxn ang="0">
                    <a:pos x="18" y="4"/>
                  </a:cxn>
                  <a:cxn ang="0">
                    <a:pos x="26" y="15"/>
                  </a:cxn>
                  <a:cxn ang="0">
                    <a:pos x="29" y="22"/>
                  </a:cxn>
                  <a:cxn ang="0">
                    <a:pos x="29" y="34"/>
                  </a:cxn>
                  <a:cxn ang="0">
                    <a:pos x="29" y="34"/>
                  </a:cxn>
                  <a:cxn ang="0">
                    <a:pos x="29" y="78"/>
                  </a:cxn>
                  <a:cxn ang="0">
                    <a:pos x="29" y="101"/>
                  </a:cxn>
                  <a:cxn ang="0">
                    <a:pos x="29" y="119"/>
                  </a:cxn>
                  <a:cxn ang="0">
                    <a:pos x="29" y="119"/>
                  </a:cxn>
                  <a:cxn ang="0">
                    <a:pos x="41" y="123"/>
                  </a:cxn>
                  <a:cxn ang="0">
                    <a:pos x="56" y="123"/>
                  </a:cxn>
                  <a:cxn ang="0">
                    <a:pos x="56" y="123"/>
                  </a:cxn>
                  <a:cxn ang="0">
                    <a:pos x="67" y="119"/>
                  </a:cxn>
                  <a:cxn ang="0">
                    <a:pos x="70" y="119"/>
                  </a:cxn>
                  <a:cxn ang="0">
                    <a:pos x="70" y="119"/>
                  </a:cxn>
                  <a:cxn ang="0">
                    <a:pos x="70" y="119"/>
                  </a:cxn>
                  <a:cxn ang="0">
                    <a:pos x="67" y="130"/>
                  </a:cxn>
                  <a:cxn ang="0">
                    <a:pos x="59" y="134"/>
                  </a:cxn>
                  <a:cxn ang="0">
                    <a:pos x="56" y="138"/>
                  </a:cxn>
                  <a:cxn ang="0">
                    <a:pos x="56" y="138"/>
                  </a:cxn>
                  <a:cxn ang="0">
                    <a:pos x="48" y="138"/>
                  </a:cxn>
                  <a:cxn ang="0">
                    <a:pos x="37" y="134"/>
                  </a:cxn>
                  <a:cxn ang="0">
                    <a:pos x="29" y="127"/>
                  </a:cxn>
                  <a:cxn ang="0">
                    <a:pos x="22" y="123"/>
                  </a:cxn>
                  <a:cxn ang="0">
                    <a:pos x="22" y="123"/>
                  </a:cxn>
                  <a:cxn ang="0">
                    <a:pos x="22" y="101"/>
                  </a:cxn>
                  <a:cxn ang="0">
                    <a:pos x="22" y="78"/>
                  </a:cxn>
                  <a:cxn ang="0">
                    <a:pos x="22" y="56"/>
                  </a:cxn>
                  <a:cxn ang="0">
                    <a:pos x="22" y="56"/>
                  </a:cxn>
                  <a:cxn ang="0">
                    <a:pos x="26" y="37"/>
                  </a:cxn>
                  <a:cxn ang="0">
                    <a:pos x="26" y="22"/>
                  </a:cxn>
                  <a:cxn ang="0">
                    <a:pos x="18" y="11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0" h="138">
                    <a:moveTo>
                      <a:pt x="0" y="0"/>
                    </a:moveTo>
                    <a:lnTo>
                      <a:pt x="0" y="0"/>
                    </a:lnTo>
                    <a:lnTo>
                      <a:pt x="7" y="0"/>
                    </a:lnTo>
                    <a:lnTo>
                      <a:pt x="18" y="4"/>
                    </a:lnTo>
                    <a:lnTo>
                      <a:pt x="26" y="15"/>
                    </a:lnTo>
                    <a:lnTo>
                      <a:pt x="29" y="22"/>
                    </a:lnTo>
                    <a:lnTo>
                      <a:pt x="29" y="34"/>
                    </a:lnTo>
                    <a:lnTo>
                      <a:pt x="29" y="34"/>
                    </a:lnTo>
                    <a:lnTo>
                      <a:pt x="29" y="78"/>
                    </a:lnTo>
                    <a:lnTo>
                      <a:pt x="29" y="101"/>
                    </a:lnTo>
                    <a:lnTo>
                      <a:pt x="29" y="119"/>
                    </a:lnTo>
                    <a:lnTo>
                      <a:pt x="29" y="119"/>
                    </a:lnTo>
                    <a:lnTo>
                      <a:pt x="41" y="123"/>
                    </a:lnTo>
                    <a:lnTo>
                      <a:pt x="56" y="123"/>
                    </a:lnTo>
                    <a:lnTo>
                      <a:pt x="56" y="123"/>
                    </a:lnTo>
                    <a:lnTo>
                      <a:pt x="67" y="119"/>
                    </a:lnTo>
                    <a:lnTo>
                      <a:pt x="70" y="119"/>
                    </a:lnTo>
                    <a:lnTo>
                      <a:pt x="70" y="119"/>
                    </a:lnTo>
                    <a:lnTo>
                      <a:pt x="70" y="119"/>
                    </a:lnTo>
                    <a:lnTo>
                      <a:pt x="67" y="130"/>
                    </a:lnTo>
                    <a:lnTo>
                      <a:pt x="59" y="134"/>
                    </a:lnTo>
                    <a:lnTo>
                      <a:pt x="56" y="138"/>
                    </a:lnTo>
                    <a:lnTo>
                      <a:pt x="56" y="138"/>
                    </a:lnTo>
                    <a:lnTo>
                      <a:pt x="48" y="138"/>
                    </a:lnTo>
                    <a:lnTo>
                      <a:pt x="37" y="134"/>
                    </a:lnTo>
                    <a:lnTo>
                      <a:pt x="29" y="127"/>
                    </a:lnTo>
                    <a:lnTo>
                      <a:pt x="22" y="123"/>
                    </a:lnTo>
                    <a:lnTo>
                      <a:pt x="22" y="123"/>
                    </a:lnTo>
                    <a:lnTo>
                      <a:pt x="22" y="101"/>
                    </a:lnTo>
                    <a:lnTo>
                      <a:pt x="22" y="78"/>
                    </a:lnTo>
                    <a:lnTo>
                      <a:pt x="22" y="56"/>
                    </a:lnTo>
                    <a:lnTo>
                      <a:pt x="22" y="56"/>
                    </a:lnTo>
                    <a:lnTo>
                      <a:pt x="26" y="37"/>
                    </a:lnTo>
                    <a:lnTo>
                      <a:pt x="26" y="22"/>
                    </a:lnTo>
                    <a:lnTo>
                      <a:pt x="18" y="1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E6B4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59" name="Freeform 135"/>
              <p:cNvSpPr>
                <a:spLocks/>
              </p:cNvSpPr>
              <p:nvPr/>
            </p:nvSpPr>
            <p:spPr bwMode="auto">
              <a:xfrm>
                <a:off x="807" y="2530"/>
                <a:ext cx="41" cy="15"/>
              </a:xfrm>
              <a:custGeom>
                <a:avLst/>
                <a:gdLst/>
                <a:ahLst/>
                <a:cxnLst>
                  <a:cxn ang="0">
                    <a:pos x="41" y="0"/>
                  </a:cxn>
                  <a:cxn ang="0">
                    <a:pos x="41" y="0"/>
                  </a:cxn>
                  <a:cxn ang="0">
                    <a:pos x="30" y="4"/>
                  </a:cxn>
                  <a:cxn ang="0">
                    <a:pos x="19" y="7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4" y="4"/>
                  </a:cxn>
                  <a:cxn ang="0">
                    <a:pos x="15" y="15"/>
                  </a:cxn>
                  <a:cxn ang="0">
                    <a:pos x="22" y="15"/>
                  </a:cxn>
                  <a:cxn ang="0">
                    <a:pos x="30" y="15"/>
                  </a:cxn>
                  <a:cxn ang="0">
                    <a:pos x="34" y="11"/>
                  </a:cxn>
                  <a:cxn ang="0">
                    <a:pos x="41" y="0"/>
                  </a:cxn>
                  <a:cxn ang="0">
                    <a:pos x="41" y="0"/>
                  </a:cxn>
                </a:cxnLst>
                <a:rect l="0" t="0" r="r" b="b"/>
                <a:pathLst>
                  <a:path w="41" h="15">
                    <a:moveTo>
                      <a:pt x="41" y="0"/>
                    </a:moveTo>
                    <a:lnTo>
                      <a:pt x="41" y="0"/>
                    </a:lnTo>
                    <a:lnTo>
                      <a:pt x="30" y="4"/>
                    </a:lnTo>
                    <a:lnTo>
                      <a:pt x="19" y="7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" y="4"/>
                    </a:lnTo>
                    <a:lnTo>
                      <a:pt x="15" y="15"/>
                    </a:lnTo>
                    <a:lnTo>
                      <a:pt x="22" y="15"/>
                    </a:lnTo>
                    <a:lnTo>
                      <a:pt x="30" y="15"/>
                    </a:lnTo>
                    <a:lnTo>
                      <a:pt x="34" y="11"/>
                    </a:lnTo>
                    <a:lnTo>
                      <a:pt x="41" y="0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60" name="Freeform 136"/>
              <p:cNvSpPr>
                <a:spLocks/>
              </p:cNvSpPr>
              <p:nvPr/>
            </p:nvSpPr>
            <p:spPr bwMode="auto">
              <a:xfrm>
                <a:off x="796" y="2482"/>
                <a:ext cx="56" cy="26"/>
              </a:xfrm>
              <a:custGeom>
                <a:avLst/>
                <a:gdLst/>
                <a:ahLst/>
                <a:cxnLst>
                  <a:cxn ang="0">
                    <a:pos x="0" y="26"/>
                  </a:cxn>
                  <a:cxn ang="0">
                    <a:pos x="0" y="26"/>
                  </a:cxn>
                  <a:cxn ang="0">
                    <a:pos x="7" y="22"/>
                  </a:cxn>
                  <a:cxn ang="0">
                    <a:pos x="26" y="18"/>
                  </a:cxn>
                  <a:cxn ang="0">
                    <a:pos x="26" y="18"/>
                  </a:cxn>
                  <a:cxn ang="0">
                    <a:pos x="45" y="22"/>
                  </a:cxn>
                  <a:cxn ang="0">
                    <a:pos x="56" y="26"/>
                  </a:cxn>
                  <a:cxn ang="0">
                    <a:pos x="56" y="26"/>
                  </a:cxn>
                  <a:cxn ang="0">
                    <a:pos x="52" y="18"/>
                  </a:cxn>
                  <a:cxn ang="0">
                    <a:pos x="45" y="7"/>
                  </a:cxn>
                  <a:cxn ang="0">
                    <a:pos x="33" y="3"/>
                  </a:cxn>
                  <a:cxn ang="0">
                    <a:pos x="33" y="3"/>
                  </a:cxn>
                  <a:cxn ang="0">
                    <a:pos x="22" y="0"/>
                  </a:cxn>
                  <a:cxn ang="0">
                    <a:pos x="11" y="7"/>
                  </a:cxn>
                  <a:cxn ang="0">
                    <a:pos x="4" y="15"/>
                  </a:cxn>
                  <a:cxn ang="0">
                    <a:pos x="0" y="22"/>
                  </a:cxn>
                  <a:cxn ang="0">
                    <a:pos x="0" y="26"/>
                  </a:cxn>
                  <a:cxn ang="0">
                    <a:pos x="0" y="26"/>
                  </a:cxn>
                </a:cxnLst>
                <a:rect l="0" t="0" r="r" b="b"/>
                <a:pathLst>
                  <a:path w="56" h="26">
                    <a:moveTo>
                      <a:pt x="0" y="26"/>
                    </a:moveTo>
                    <a:lnTo>
                      <a:pt x="0" y="26"/>
                    </a:lnTo>
                    <a:lnTo>
                      <a:pt x="7" y="22"/>
                    </a:lnTo>
                    <a:lnTo>
                      <a:pt x="26" y="18"/>
                    </a:lnTo>
                    <a:lnTo>
                      <a:pt x="26" y="18"/>
                    </a:lnTo>
                    <a:lnTo>
                      <a:pt x="45" y="22"/>
                    </a:lnTo>
                    <a:lnTo>
                      <a:pt x="56" y="26"/>
                    </a:lnTo>
                    <a:lnTo>
                      <a:pt x="56" y="26"/>
                    </a:lnTo>
                    <a:lnTo>
                      <a:pt x="52" y="18"/>
                    </a:lnTo>
                    <a:lnTo>
                      <a:pt x="45" y="7"/>
                    </a:lnTo>
                    <a:lnTo>
                      <a:pt x="33" y="3"/>
                    </a:lnTo>
                    <a:lnTo>
                      <a:pt x="33" y="3"/>
                    </a:lnTo>
                    <a:lnTo>
                      <a:pt x="22" y="0"/>
                    </a:lnTo>
                    <a:lnTo>
                      <a:pt x="11" y="7"/>
                    </a:lnTo>
                    <a:lnTo>
                      <a:pt x="4" y="15"/>
                    </a:lnTo>
                    <a:lnTo>
                      <a:pt x="0" y="22"/>
                    </a:lnTo>
                    <a:lnTo>
                      <a:pt x="0" y="26"/>
                    </a:ln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61" name="Freeform 137"/>
              <p:cNvSpPr>
                <a:spLocks/>
              </p:cNvSpPr>
              <p:nvPr/>
            </p:nvSpPr>
            <p:spPr bwMode="auto">
              <a:xfrm>
                <a:off x="885" y="2474"/>
                <a:ext cx="93" cy="30"/>
              </a:xfrm>
              <a:custGeom>
                <a:avLst/>
                <a:gdLst/>
                <a:ahLst/>
                <a:cxnLst>
                  <a:cxn ang="0">
                    <a:pos x="0" y="30"/>
                  </a:cxn>
                  <a:cxn ang="0">
                    <a:pos x="0" y="30"/>
                  </a:cxn>
                  <a:cxn ang="0">
                    <a:pos x="11" y="23"/>
                  </a:cxn>
                  <a:cxn ang="0">
                    <a:pos x="26" y="19"/>
                  </a:cxn>
                  <a:cxn ang="0">
                    <a:pos x="45" y="19"/>
                  </a:cxn>
                  <a:cxn ang="0">
                    <a:pos x="45" y="19"/>
                  </a:cxn>
                  <a:cxn ang="0">
                    <a:pos x="60" y="19"/>
                  </a:cxn>
                  <a:cxn ang="0">
                    <a:pos x="78" y="23"/>
                  </a:cxn>
                  <a:cxn ang="0">
                    <a:pos x="93" y="26"/>
                  </a:cxn>
                  <a:cxn ang="0">
                    <a:pos x="93" y="26"/>
                  </a:cxn>
                  <a:cxn ang="0">
                    <a:pos x="82" y="15"/>
                  </a:cxn>
                  <a:cxn ang="0">
                    <a:pos x="71" y="8"/>
                  </a:cxn>
                  <a:cxn ang="0">
                    <a:pos x="52" y="0"/>
                  </a:cxn>
                  <a:cxn ang="0">
                    <a:pos x="52" y="0"/>
                  </a:cxn>
                  <a:cxn ang="0">
                    <a:pos x="34" y="0"/>
                  </a:cxn>
                  <a:cxn ang="0">
                    <a:pos x="15" y="4"/>
                  </a:cxn>
                  <a:cxn ang="0">
                    <a:pos x="4" y="15"/>
                  </a:cxn>
                  <a:cxn ang="0">
                    <a:pos x="0" y="23"/>
                  </a:cxn>
                  <a:cxn ang="0">
                    <a:pos x="0" y="30"/>
                  </a:cxn>
                  <a:cxn ang="0">
                    <a:pos x="0" y="30"/>
                  </a:cxn>
                </a:cxnLst>
                <a:rect l="0" t="0" r="r" b="b"/>
                <a:pathLst>
                  <a:path w="93" h="30">
                    <a:moveTo>
                      <a:pt x="0" y="30"/>
                    </a:moveTo>
                    <a:lnTo>
                      <a:pt x="0" y="30"/>
                    </a:lnTo>
                    <a:lnTo>
                      <a:pt x="11" y="23"/>
                    </a:lnTo>
                    <a:lnTo>
                      <a:pt x="26" y="19"/>
                    </a:lnTo>
                    <a:lnTo>
                      <a:pt x="45" y="19"/>
                    </a:lnTo>
                    <a:lnTo>
                      <a:pt x="45" y="19"/>
                    </a:lnTo>
                    <a:lnTo>
                      <a:pt x="60" y="19"/>
                    </a:lnTo>
                    <a:lnTo>
                      <a:pt x="78" y="23"/>
                    </a:lnTo>
                    <a:lnTo>
                      <a:pt x="93" y="26"/>
                    </a:lnTo>
                    <a:lnTo>
                      <a:pt x="93" y="26"/>
                    </a:lnTo>
                    <a:lnTo>
                      <a:pt x="82" y="15"/>
                    </a:lnTo>
                    <a:lnTo>
                      <a:pt x="71" y="8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34" y="0"/>
                    </a:lnTo>
                    <a:lnTo>
                      <a:pt x="15" y="4"/>
                    </a:lnTo>
                    <a:lnTo>
                      <a:pt x="4" y="15"/>
                    </a:lnTo>
                    <a:lnTo>
                      <a:pt x="0" y="23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62" name="Freeform 138"/>
              <p:cNvSpPr>
                <a:spLocks/>
              </p:cNvSpPr>
              <p:nvPr/>
            </p:nvSpPr>
            <p:spPr bwMode="auto">
              <a:xfrm>
                <a:off x="908" y="2523"/>
                <a:ext cx="52" cy="14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0" y="3"/>
                  </a:cxn>
                  <a:cxn ang="0">
                    <a:pos x="3" y="7"/>
                  </a:cxn>
                  <a:cxn ang="0">
                    <a:pos x="14" y="14"/>
                  </a:cxn>
                  <a:cxn ang="0">
                    <a:pos x="22" y="14"/>
                  </a:cxn>
                  <a:cxn ang="0">
                    <a:pos x="29" y="14"/>
                  </a:cxn>
                  <a:cxn ang="0">
                    <a:pos x="40" y="11"/>
                  </a:cxn>
                  <a:cxn ang="0">
                    <a:pos x="52" y="0"/>
                  </a:cxn>
                  <a:cxn ang="0">
                    <a:pos x="52" y="0"/>
                  </a:cxn>
                  <a:cxn ang="0">
                    <a:pos x="33" y="3"/>
                  </a:cxn>
                  <a:cxn ang="0">
                    <a:pos x="18" y="7"/>
                  </a:cxn>
                  <a:cxn ang="0">
                    <a:pos x="0" y="3"/>
                  </a:cxn>
                  <a:cxn ang="0">
                    <a:pos x="0" y="3"/>
                  </a:cxn>
                </a:cxnLst>
                <a:rect l="0" t="0" r="r" b="b"/>
                <a:pathLst>
                  <a:path w="52" h="14">
                    <a:moveTo>
                      <a:pt x="0" y="3"/>
                    </a:moveTo>
                    <a:lnTo>
                      <a:pt x="0" y="3"/>
                    </a:lnTo>
                    <a:lnTo>
                      <a:pt x="3" y="7"/>
                    </a:lnTo>
                    <a:lnTo>
                      <a:pt x="14" y="14"/>
                    </a:lnTo>
                    <a:lnTo>
                      <a:pt x="22" y="14"/>
                    </a:lnTo>
                    <a:lnTo>
                      <a:pt x="29" y="14"/>
                    </a:lnTo>
                    <a:lnTo>
                      <a:pt x="40" y="11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33" y="3"/>
                    </a:lnTo>
                    <a:lnTo>
                      <a:pt x="18" y="7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63" name="Freeform 139"/>
              <p:cNvSpPr>
                <a:spLocks/>
              </p:cNvSpPr>
              <p:nvPr/>
            </p:nvSpPr>
            <p:spPr bwMode="auto">
              <a:xfrm>
                <a:off x="848" y="2630"/>
                <a:ext cx="86" cy="23"/>
              </a:xfrm>
              <a:custGeom>
                <a:avLst/>
                <a:gdLst/>
                <a:ahLst/>
                <a:cxnLst>
                  <a:cxn ang="0">
                    <a:pos x="0" y="15"/>
                  </a:cxn>
                  <a:cxn ang="0">
                    <a:pos x="0" y="15"/>
                  </a:cxn>
                  <a:cxn ang="0">
                    <a:pos x="7" y="15"/>
                  </a:cxn>
                  <a:cxn ang="0">
                    <a:pos x="26" y="19"/>
                  </a:cxn>
                  <a:cxn ang="0">
                    <a:pos x="56" y="15"/>
                  </a:cxn>
                  <a:cxn ang="0">
                    <a:pos x="71" y="12"/>
                  </a:cxn>
                  <a:cxn ang="0">
                    <a:pos x="86" y="0"/>
                  </a:cxn>
                  <a:cxn ang="0">
                    <a:pos x="86" y="0"/>
                  </a:cxn>
                  <a:cxn ang="0">
                    <a:pos x="78" y="8"/>
                  </a:cxn>
                  <a:cxn ang="0">
                    <a:pos x="63" y="19"/>
                  </a:cxn>
                  <a:cxn ang="0">
                    <a:pos x="52" y="23"/>
                  </a:cxn>
                  <a:cxn ang="0">
                    <a:pos x="37" y="23"/>
                  </a:cxn>
                  <a:cxn ang="0">
                    <a:pos x="19" y="23"/>
                  </a:cxn>
                  <a:cxn ang="0">
                    <a:pos x="0" y="15"/>
                  </a:cxn>
                  <a:cxn ang="0">
                    <a:pos x="0" y="15"/>
                  </a:cxn>
                </a:cxnLst>
                <a:rect l="0" t="0" r="r" b="b"/>
                <a:pathLst>
                  <a:path w="86" h="23">
                    <a:moveTo>
                      <a:pt x="0" y="15"/>
                    </a:moveTo>
                    <a:lnTo>
                      <a:pt x="0" y="15"/>
                    </a:lnTo>
                    <a:lnTo>
                      <a:pt x="7" y="15"/>
                    </a:lnTo>
                    <a:lnTo>
                      <a:pt x="26" y="19"/>
                    </a:lnTo>
                    <a:lnTo>
                      <a:pt x="56" y="15"/>
                    </a:lnTo>
                    <a:lnTo>
                      <a:pt x="71" y="12"/>
                    </a:lnTo>
                    <a:lnTo>
                      <a:pt x="86" y="0"/>
                    </a:lnTo>
                    <a:lnTo>
                      <a:pt x="86" y="0"/>
                    </a:lnTo>
                    <a:lnTo>
                      <a:pt x="78" y="8"/>
                    </a:lnTo>
                    <a:lnTo>
                      <a:pt x="63" y="19"/>
                    </a:lnTo>
                    <a:lnTo>
                      <a:pt x="52" y="23"/>
                    </a:lnTo>
                    <a:lnTo>
                      <a:pt x="37" y="23"/>
                    </a:lnTo>
                    <a:lnTo>
                      <a:pt x="19" y="23"/>
                    </a:lnTo>
                    <a:lnTo>
                      <a:pt x="0" y="15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AE6B4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64" name="Freeform 140"/>
              <p:cNvSpPr>
                <a:spLocks/>
              </p:cNvSpPr>
              <p:nvPr/>
            </p:nvSpPr>
            <p:spPr bwMode="auto">
              <a:xfrm>
                <a:off x="922" y="2627"/>
                <a:ext cx="15" cy="11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0" y="3"/>
                  </a:cxn>
                  <a:cxn ang="0">
                    <a:pos x="8" y="3"/>
                  </a:cxn>
                  <a:cxn ang="0">
                    <a:pos x="8" y="7"/>
                  </a:cxn>
                  <a:cxn ang="0">
                    <a:pos x="12" y="11"/>
                  </a:cxn>
                  <a:cxn ang="0">
                    <a:pos x="12" y="11"/>
                  </a:cxn>
                  <a:cxn ang="0">
                    <a:pos x="15" y="3"/>
                  </a:cxn>
                  <a:cxn ang="0">
                    <a:pos x="12" y="0"/>
                  </a:cxn>
                  <a:cxn ang="0">
                    <a:pos x="0" y="3"/>
                  </a:cxn>
                  <a:cxn ang="0">
                    <a:pos x="0" y="3"/>
                  </a:cxn>
                </a:cxnLst>
                <a:rect l="0" t="0" r="r" b="b"/>
                <a:pathLst>
                  <a:path w="15" h="11">
                    <a:moveTo>
                      <a:pt x="0" y="3"/>
                    </a:moveTo>
                    <a:lnTo>
                      <a:pt x="0" y="3"/>
                    </a:lnTo>
                    <a:lnTo>
                      <a:pt x="8" y="3"/>
                    </a:lnTo>
                    <a:lnTo>
                      <a:pt x="8" y="7"/>
                    </a:lnTo>
                    <a:lnTo>
                      <a:pt x="12" y="11"/>
                    </a:lnTo>
                    <a:lnTo>
                      <a:pt x="12" y="11"/>
                    </a:lnTo>
                    <a:lnTo>
                      <a:pt x="15" y="3"/>
                    </a:lnTo>
                    <a:lnTo>
                      <a:pt x="12" y="0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AE6B4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65" name="Freeform 141"/>
              <p:cNvSpPr>
                <a:spLocks/>
              </p:cNvSpPr>
              <p:nvPr/>
            </p:nvSpPr>
            <p:spPr bwMode="auto">
              <a:xfrm>
                <a:off x="878" y="2664"/>
                <a:ext cx="22" cy="11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22" y="0"/>
                  </a:cxn>
                  <a:cxn ang="0">
                    <a:pos x="15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4" y="4"/>
                  </a:cxn>
                  <a:cxn ang="0">
                    <a:pos x="4" y="7"/>
                  </a:cxn>
                  <a:cxn ang="0">
                    <a:pos x="7" y="11"/>
                  </a:cxn>
                  <a:cxn ang="0">
                    <a:pos x="7" y="11"/>
                  </a:cxn>
                  <a:cxn ang="0">
                    <a:pos x="15" y="11"/>
                  </a:cxn>
                  <a:cxn ang="0">
                    <a:pos x="18" y="7"/>
                  </a:cxn>
                  <a:cxn ang="0">
                    <a:pos x="22" y="4"/>
                  </a:cxn>
                  <a:cxn ang="0">
                    <a:pos x="22" y="0"/>
                  </a:cxn>
                  <a:cxn ang="0">
                    <a:pos x="22" y="0"/>
                  </a:cxn>
                </a:cxnLst>
                <a:rect l="0" t="0" r="r" b="b"/>
                <a:pathLst>
                  <a:path w="22" h="11">
                    <a:moveTo>
                      <a:pt x="22" y="0"/>
                    </a:moveTo>
                    <a:lnTo>
                      <a:pt x="22" y="0"/>
                    </a:lnTo>
                    <a:lnTo>
                      <a:pt x="15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" y="4"/>
                    </a:lnTo>
                    <a:lnTo>
                      <a:pt x="4" y="7"/>
                    </a:lnTo>
                    <a:lnTo>
                      <a:pt x="7" y="11"/>
                    </a:lnTo>
                    <a:lnTo>
                      <a:pt x="7" y="11"/>
                    </a:lnTo>
                    <a:lnTo>
                      <a:pt x="15" y="11"/>
                    </a:lnTo>
                    <a:lnTo>
                      <a:pt x="18" y="7"/>
                    </a:lnTo>
                    <a:lnTo>
                      <a:pt x="22" y="4"/>
                    </a:lnTo>
                    <a:lnTo>
                      <a:pt x="22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AE6B4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66" name="Freeform 142"/>
              <p:cNvSpPr>
                <a:spLocks/>
              </p:cNvSpPr>
              <p:nvPr/>
            </p:nvSpPr>
            <p:spPr bwMode="auto">
              <a:xfrm>
                <a:off x="777" y="2318"/>
                <a:ext cx="298" cy="123"/>
              </a:xfrm>
              <a:custGeom>
                <a:avLst/>
                <a:gdLst/>
                <a:ahLst/>
                <a:cxnLst>
                  <a:cxn ang="0">
                    <a:pos x="168" y="60"/>
                  </a:cxn>
                  <a:cxn ang="0">
                    <a:pos x="149" y="63"/>
                  </a:cxn>
                  <a:cxn ang="0">
                    <a:pos x="145" y="67"/>
                  </a:cxn>
                  <a:cxn ang="0">
                    <a:pos x="116" y="86"/>
                  </a:cxn>
                  <a:cxn ang="0">
                    <a:pos x="119" y="82"/>
                  </a:cxn>
                  <a:cxn ang="0">
                    <a:pos x="127" y="67"/>
                  </a:cxn>
                  <a:cxn ang="0">
                    <a:pos x="105" y="86"/>
                  </a:cxn>
                  <a:cxn ang="0">
                    <a:pos x="86" y="93"/>
                  </a:cxn>
                  <a:cxn ang="0">
                    <a:pos x="49" y="100"/>
                  </a:cxn>
                  <a:cxn ang="0">
                    <a:pos x="41" y="104"/>
                  </a:cxn>
                  <a:cxn ang="0">
                    <a:pos x="23" y="123"/>
                  </a:cxn>
                  <a:cxn ang="0">
                    <a:pos x="19" y="115"/>
                  </a:cxn>
                  <a:cxn ang="0">
                    <a:pos x="15" y="97"/>
                  </a:cxn>
                  <a:cxn ang="0">
                    <a:pos x="8" y="104"/>
                  </a:cxn>
                  <a:cxn ang="0">
                    <a:pos x="12" y="115"/>
                  </a:cxn>
                  <a:cxn ang="0">
                    <a:pos x="8" y="115"/>
                  </a:cxn>
                  <a:cxn ang="0">
                    <a:pos x="0" y="104"/>
                  </a:cxn>
                  <a:cxn ang="0">
                    <a:pos x="4" y="93"/>
                  </a:cxn>
                  <a:cxn ang="0">
                    <a:pos x="8" y="82"/>
                  </a:cxn>
                  <a:cxn ang="0">
                    <a:pos x="34" y="60"/>
                  </a:cxn>
                  <a:cxn ang="0">
                    <a:pos x="41" y="60"/>
                  </a:cxn>
                  <a:cxn ang="0">
                    <a:pos x="19" y="52"/>
                  </a:cxn>
                  <a:cxn ang="0">
                    <a:pos x="15" y="48"/>
                  </a:cxn>
                  <a:cxn ang="0">
                    <a:pos x="30" y="48"/>
                  </a:cxn>
                  <a:cxn ang="0">
                    <a:pos x="41" y="41"/>
                  </a:cxn>
                  <a:cxn ang="0">
                    <a:pos x="78" y="19"/>
                  </a:cxn>
                  <a:cxn ang="0">
                    <a:pos x="105" y="7"/>
                  </a:cxn>
                  <a:cxn ang="0">
                    <a:pos x="149" y="0"/>
                  </a:cxn>
                  <a:cxn ang="0">
                    <a:pos x="198" y="4"/>
                  </a:cxn>
                  <a:cxn ang="0">
                    <a:pos x="242" y="15"/>
                  </a:cxn>
                  <a:cxn ang="0">
                    <a:pos x="268" y="45"/>
                  </a:cxn>
                  <a:cxn ang="0">
                    <a:pos x="268" y="41"/>
                  </a:cxn>
                  <a:cxn ang="0">
                    <a:pos x="264" y="30"/>
                  </a:cxn>
                  <a:cxn ang="0">
                    <a:pos x="276" y="45"/>
                  </a:cxn>
                  <a:cxn ang="0">
                    <a:pos x="276" y="52"/>
                  </a:cxn>
                  <a:cxn ang="0">
                    <a:pos x="291" y="78"/>
                  </a:cxn>
                  <a:cxn ang="0">
                    <a:pos x="298" y="97"/>
                  </a:cxn>
                  <a:cxn ang="0">
                    <a:pos x="294" y="108"/>
                  </a:cxn>
                  <a:cxn ang="0">
                    <a:pos x="250" y="115"/>
                  </a:cxn>
                  <a:cxn ang="0">
                    <a:pos x="238" y="115"/>
                  </a:cxn>
                  <a:cxn ang="0">
                    <a:pos x="216" y="115"/>
                  </a:cxn>
                  <a:cxn ang="0">
                    <a:pos x="205" y="108"/>
                  </a:cxn>
                  <a:cxn ang="0">
                    <a:pos x="201" y="97"/>
                  </a:cxn>
                  <a:cxn ang="0">
                    <a:pos x="190" y="63"/>
                  </a:cxn>
                  <a:cxn ang="0">
                    <a:pos x="183" y="56"/>
                  </a:cxn>
                  <a:cxn ang="0">
                    <a:pos x="168" y="60"/>
                  </a:cxn>
                </a:cxnLst>
                <a:rect l="0" t="0" r="r" b="b"/>
                <a:pathLst>
                  <a:path w="298" h="123">
                    <a:moveTo>
                      <a:pt x="168" y="60"/>
                    </a:moveTo>
                    <a:lnTo>
                      <a:pt x="168" y="60"/>
                    </a:lnTo>
                    <a:lnTo>
                      <a:pt x="160" y="60"/>
                    </a:lnTo>
                    <a:lnTo>
                      <a:pt x="149" y="63"/>
                    </a:lnTo>
                    <a:lnTo>
                      <a:pt x="145" y="67"/>
                    </a:lnTo>
                    <a:lnTo>
                      <a:pt x="145" y="67"/>
                    </a:lnTo>
                    <a:lnTo>
                      <a:pt x="131" y="78"/>
                    </a:lnTo>
                    <a:lnTo>
                      <a:pt x="116" y="86"/>
                    </a:lnTo>
                    <a:lnTo>
                      <a:pt x="116" y="86"/>
                    </a:lnTo>
                    <a:lnTo>
                      <a:pt x="119" y="82"/>
                    </a:lnTo>
                    <a:lnTo>
                      <a:pt x="127" y="67"/>
                    </a:lnTo>
                    <a:lnTo>
                      <a:pt x="127" y="67"/>
                    </a:lnTo>
                    <a:lnTo>
                      <a:pt x="116" y="78"/>
                    </a:lnTo>
                    <a:lnTo>
                      <a:pt x="105" y="86"/>
                    </a:lnTo>
                    <a:lnTo>
                      <a:pt x="86" y="93"/>
                    </a:lnTo>
                    <a:lnTo>
                      <a:pt x="86" y="93"/>
                    </a:lnTo>
                    <a:lnTo>
                      <a:pt x="56" y="100"/>
                    </a:lnTo>
                    <a:lnTo>
                      <a:pt x="49" y="100"/>
                    </a:lnTo>
                    <a:lnTo>
                      <a:pt x="41" y="104"/>
                    </a:lnTo>
                    <a:lnTo>
                      <a:pt x="41" y="104"/>
                    </a:lnTo>
                    <a:lnTo>
                      <a:pt x="30" y="115"/>
                    </a:lnTo>
                    <a:lnTo>
                      <a:pt x="23" y="123"/>
                    </a:lnTo>
                    <a:lnTo>
                      <a:pt x="23" y="123"/>
                    </a:lnTo>
                    <a:lnTo>
                      <a:pt x="19" y="115"/>
                    </a:lnTo>
                    <a:lnTo>
                      <a:pt x="15" y="108"/>
                    </a:lnTo>
                    <a:lnTo>
                      <a:pt x="15" y="97"/>
                    </a:lnTo>
                    <a:lnTo>
                      <a:pt x="15" y="97"/>
                    </a:lnTo>
                    <a:lnTo>
                      <a:pt x="8" y="104"/>
                    </a:lnTo>
                    <a:lnTo>
                      <a:pt x="8" y="108"/>
                    </a:lnTo>
                    <a:lnTo>
                      <a:pt x="12" y="115"/>
                    </a:lnTo>
                    <a:lnTo>
                      <a:pt x="12" y="115"/>
                    </a:lnTo>
                    <a:lnTo>
                      <a:pt x="8" y="115"/>
                    </a:lnTo>
                    <a:lnTo>
                      <a:pt x="0" y="108"/>
                    </a:lnTo>
                    <a:lnTo>
                      <a:pt x="0" y="104"/>
                    </a:lnTo>
                    <a:lnTo>
                      <a:pt x="0" y="100"/>
                    </a:lnTo>
                    <a:lnTo>
                      <a:pt x="4" y="93"/>
                    </a:lnTo>
                    <a:lnTo>
                      <a:pt x="8" y="82"/>
                    </a:lnTo>
                    <a:lnTo>
                      <a:pt x="8" y="82"/>
                    </a:lnTo>
                    <a:lnTo>
                      <a:pt x="23" y="67"/>
                    </a:lnTo>
                    <a:lnTo>
                      <a:pt x="34" y="60"/>
                    </a:lnTo>
                    <a:lnTo>
                      <a:pt x="41" y="60"/>
                    </a:lnTo>
                    <a:lnTo>
                      <a:pt x="41" y="60"/>
                    </a:lnTo>
                    <a:lnTo>
                      <a:pt x="30" y="56"/>
                    </a:lnTo>
                    <a:lnTo>
                      <a:pt x="19" y="52"/>
                    </a:lnTo>
                    <a:lnTo>
                      <a:pt x="15" y="48"/>
                    </a:lnTo>
                    <a:lnTo>
                      <a:pt x="15" y="48"/>
                    </a:lnTo>
                    <a:lnTo>
                      <a:pt x="23" y="48"/>
                    </a:lnTo>
                    <a:lnTo>
                      <a:pt x="30" y="48"/>
                    </a:lnTo>
                    <a:lnTo>
                      <a:pt x="41" y="41"/>
                    </a:lnTo>
                    <a:lnTo>
                      <a:pt x="41" y="41"/>
                    </a:lnTo>
                    <a:lnTo>
                      <a:pt x="60" y="26"/>
                    </a:lnTo>
                    <a:lnTo>
                      <a:pt x="78" y="19"/>
                    </a:lnTo>
                    <a:lnTo>
                      <a:pt x="105" y="7"/>
                    </a:lnTo>
                    <a:lnTo>
                      <a:pt x="105" y="7"/>
                    </a:lnTo>
                    <a:lnTo>
                      <a:pt x="127" y="4"/>
                    </a:lnTo>
                    <a:lnTo>
                      <a:pt x="149" y="0"/>
                    </a:lnTo>
                    <a:lnTo>
                      <a:pt x="175" y="0"/>
                    </a:lnTo>
                    <a:lnTo>
                      <a:pt x="198" y="4"/>
                    </a:lnTo>
                    <a:lnTo>
                      <a:pt x="220" y="7"/>
                    </a:lnTo>
                    <a:lnTo>
                      <a:pt x="242" y="15"/>
                    </a:lnTo>
                    <a:lnTo>
                      <a:pt x="257" y="30"/>
                    </a:lnTo>
                    <a:lnTo>
                      <a:pt x="268" y="45"/>
                    </a:lnTo>
                    <a:lnTo>
                      <a:pt x="268" y="45"/>
                    </a:lnTo>
                    <a:lnTo>
                      <a:pt x="268" y="41"/>
                    </a:lnTo>
                    <a:lnTo>
                      <a:pt x="264" y="30"/>
                    </a:lnTo>
                    <a:lnTo>
                      <a:pt x="264" y="30"/>
                    </a:lnTo>
                    <a:lnTo>
                      <a:pt x="272" y="34"/>
                    </a:lnTo>
                    <a:lnTo>
                      <a:pt x="276" y="45"/>
                    </a:lnTo>
                    <a:lnTo>
                      <a:pt x="276" y="52"/>
                    </a:lnTo>
                    <a:lnTo>
                      <a:pt x="276" y="52"/>
                    </a:lnTo>
                    <a:lnTo>
                      <a:pt x="283" y="67"/>
                    </a:lnTo>
                    <a:lnTo>
                      <a:pt x="291" y="78"/>
                    </a:lnTo>
                    <a:lnTo>
                      <a:pt x="298" y="97"/>
                    </a:lnTo>
                    <a:lnTo>
                      <a:pt x="298" y="97"/>
                    </a:lnTo>
                    <a:lnTo>
                      <a:pt x="298" y="104"/>
                    </a:lnTo>
                    <a:lnTo>
                      <a:pt x="294" y="108"/>
                    </a:lnTo>
                    <a:lnTo>
                      <a:pt x="279" y="112"/>
                    </a:lnTo>
                    <a:lnTo>
                      <a:pt x="250" y="115"/>
                    </a:lnTo>
                    <a:lnTo>
                      <a:pt x="250" y="115"/>
                    </a:lnTo>
                    <a:lnTo>
                      <a:pt x="238" y="115"/>
                    </a:lnTo>
                    <a:lnTo>
                      <a:pt x="224" y="119"/>
                    </a:lnTo>
                    <a:lnTo>
                      <a:pt x="216" y="115"/>
                    </a:lnTo>
                    <a:lnTo>
                      <a:pt x="212" y="112"/>
                    </a:lnTo>
                    <a:lnTo>
                      <a:pt x="205" y="108"/>
                    </a:lnTo>
                    <a:lnTo>
                      <a:pt x="201" y="97"/>
                    </a:lnTo>
                    <a:lnTo>
                      <a:pt x="201" y="97"/>
                    </a:lnTo>
                    <a:lnTo>
                      <a:pt x="198" y="78"/>
                    </a:lnTo>
                    <a:lnTo>
                      <a:pt x="190" y="63"/>
                    </a:lnTo>
                    <a:lnTo>
                      <a:pt x="186" y="60"/>
                    </a:lnTo>
                    <a:lnTo>
                      <a:pt x="183" y="56"/>
                    </a:lnTo>
                    <a:lnTo>
                      <a:pt x="175" y="56"/>
                    </a:lnTo>
                    <a:lnTo>
                      <a:pt x="168" y="60"/>
                    </a:lnTo>
                    <a:lnTo>
                      <a:pt x="168" y="6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67" name="Freeform 143"/>
              <p:cNvSpPr>
                <a:spLocks/>
              </p:cNvSpPr>
              <p:nvPr/>
            </p:nvSpPr>
            <p:spPr bwMode="auto">
              <a:xfrm>
                <a:off x="937" y="2352"/>
                <a:ext cx="108" cy="211"/>
              </a:xfrm>
              <a:custGeom>
                <a:avLst/>
                <a:gdLst/>
                <a:ahLst/>
                <a:cxnLst>
                  <a:cxn ang="0">
                    <a:pos x="0" y="14"/>
                  </a:cxn>
                  <a:cxn ang="0">
                    <a:pos x="0" y="14"/>
                  </a:cxn>
                  <a:cxn ang="0">
                    <a:pos x="0" y="22"/>
                  </a:cxn>
                  <a:cxn ang="0">
                    <a:pos x="8" y="40"/>
                  </a:cxn>
                  <a:cxn ang="0">
                    <a:pos x="19" y="59"/>
                  </a:cxn>
                  <a:cxn ang="0">
                    <a:pos x="26" y="70"/>
                  </a:cxn>
                  <a:cxn ang="0">
                    <a:pos x="38" y="81"/>
                  </a:cxn>
                  <a:cxn ang="0">
                    <a:pos x="38" y="81"/>
                  </a:cxn>
                  <a:cxn ang="0">
                    <a:pos x="49" y="89"/>
                  </a:cxn>
                  <a:cxn ang="0">
                    <a:pos x="56" y="100"/>
                  </a:cxn>
                  <a:cxn ang="0">
                    <a:pos x="71" y="126"/>
                  </a:cxn>
                  <a:cxn ang="0">
                    <a:pos x="82" y="152"/>
                  </a:cxn>
                  <a:cxn ang="0">
                    <a:pos x="86" y="171"/>
                  </a:cxn>
                  <a:cxn ang="0">
                    <a:pos x="86" y="171"/>
                  </a:cxn>
                  <a:cxn ang="0">
                    <a:pos x="86" y="197"/>
                  </a:cxn>
                  <a:cxn ang="0">
                    <a:pos x="82" y="211"/>
                  </a:cxn>
                  <a:cxn ang="0">
                    <a:pos x="82" y="211"/>
                  </a:cxn>
                  <a:cxn ang="0">
                    <a:pos x="93" y="204"/>
                  </a:cxn>
                  <a:cxn ang="0">
                    <a:pos x="101" y="193"/>
                  </a:cxn>
                  <a:cxn ang="0">
                    <a:pos x="104" y="185"/>
                  </a:cxn>
                  <a:cxn ang="0">
                    <a:pos x="104" y="185"/>
                  </a:cxn>
                  <a:cxn ang="0">
                    <a:pos x="108" y="152"/>
                  </a:cxn>
                  <a:cxn ang="0">
                    <a:pos x="108" y="115"/>
                  </a:cxn>
                  <a:cxn ang="0">
                    <a:pos x="108" y="115"/>
                  </a:cxn>
                  <a:cxn ang="0">
                    <a:pos x="108" y="89"/>
                  </a:cxn>
                  <a:cxn ang="0">
                    <a:pos x="104" y="70"/>
                  </a:cxn>
                  <a:cxn ang="0">
                    <a:pos x="93" y="48"/>
                  </a:cxn>
                  <a:cxn ang="0">
                    <a:pos x="93" y="48"/>
                  </a:cxn>
                  <a:cxn ang="0">
                    <a:pos x="86" y="37"/>
                  </a:cxn>
                  <a:cxn ang="0">
                    <a:pos x="75" y="26"/>
                  </a:cxn>
                  <a:cxn ang="0">
                    <a:pos x="60" y="14"/>
                  </a:cxn>
                  <a:cxn ang="0">
                    <a:pos x="41" y="3"/>
                  </a:cxn>
                  <a:cxn ang="0">
                    <a:pos x="26" y="0"/>
                  </a:cxn>
                  <a:cxn ang="0">
                    <a:pos x="15" y="0"/>
                  </a:cxn>
                  <a:cxn ang="0">
                    <a:pos x="4" y="3"/>
                  </a:cxn>
                  <a:cxn ang="0">
                    <a:pos x="0" y="14"/>
                  </a:cxn>
                  <a:cxn ang="0">
                    <a:pos x="0" y="14"/>
                  </a:cxn>
                </a:cxnLst>
                <a:rect l="0" t="0" r="r" b="b"/>
                <a:pathLst>
                  <a:path w="108" h="211">
                    <a:moveTo>
                      <a:pt x="0" y="14"/>
                    </a:moveTo>
                    <a:lnTo>
                      <a:pt x="0" y="14"/>
                    </a:lnTo>
                    <a:lnTo>
                      <a:pt x="0" y="22"/>
                    </a:lnTo>
                    <a:lnTo>
                      <a:pt x="8" y="40"/>
                    </a:lnTo>
                    <a:lnTo>
                      <a:pt x="19" y="59"/>
                    </a:lnTo>
                    <a:lnTo>
                      <a:pt x="26" y="70"/>
                    </a:lnTo>
                    <a:lnTo>
                      <a:pt x="38" y="81"/>
                    </a:lnTo>
                    <a:lnTo>
                      <a:pt x="38" y="81"/>
                    </a:lnTo>
                    <a:lnTo>
                      <a:pt x="49" y="89"/>
                    </a:lnTo>
                    <a:lnTo>
                      <a:pt x="56" y="100"/>
                    </a:lnTo>
                    <a:lnTo>
                      <a:pt x="71" y="126"/>
                    </a:lnTo>
                    <a:lnTo>
                      <a:pt x="82" y="152"/>
                    </a:lnTo>
                    <a:lnTo>
                      <a:pt x="86" y="171"/>
                    </a:lnTo>
                    <a:lnTo>
                      <a:pt x="86" y="171"/>
                    </a:lnTo>
                    <a:lnTo>
                      <a:pt x="86" y="197"/>
                    </a:lnTo>
                    <a:lnTo>
                      <a:pt x="82" y="211"/>
                    </a:lnTo>
                    <a:lnTo>
                      <a:pt x="82" y="211"/>
                    </a:lnTo>
                    <a:lnTo>
                      <a:pt x="93" y="204"/>
                    </a:lnTo>
                    <a:lnTo>
                      <a:pt x="101" y="193"/>
                    </a:lnTo>
                    <a:lnTo>
                      <a:pt x="104" y="185"/>
                    </a:lnTo>
                    <a:lnTo>
                      <a:pt x="104" y="185"/>
                    </a:lnTo>
                    <a:lnTo>
                      <a:pt x="108" y="152"/>
                    </a:lnTo>
                    <a:lnTo>
                      <a:pt x="108" y="115"/>
                    </a:lnTo>
                    <a:lnTo>
                      <a:pt x="108" y="115"/>
                    </a:lnTo>
                    <a:lnTo>
                      <a:pt x="108" y="89"/>
                    </a:lnTo>
                    <a:lnTo>
                      <a:pt x="104" y="70"/>
                    </a:lnTo>
                    <a:lnTo>
                      <a:pt x="93" y="48"/>
                    </a:lnTo>
                    <a:lnTo>
                      <a:pt x="93" y="48"/>
                    </a:lnTo>
                    <a:lnTo>
                      <a:pt x="86" y="37"/>
                    </a:lnTo>
                    <a:lnTo>
                      <a:pt x="75" y="26"/>
                    </a:lnTo>
                    <a:lnTo>
                      <a:pt x="60" y="14"/>
                    </a:lnTo>
                    <a:lnTo>
                      <a:pt x="41" y="3"/>
                    </a:lnTo>
                    <a:lnTo>
                      <a:pt x="26" y="0"/>
                    </a:lnTo>
                    <a:lnTo>
                      <a:pt x="15" y="0"/>
                    </a:lnTo>
                    <a:lnTo>
                      <a:pt x="4" y="3"/>
                    </a:lnTo>
                    <a:lnTo>
                      <a:pt x="0" y="14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68" name="Freeform 144"/>
              <p:cNvSpPr>
                <a:spLocks/>
              </p:cNvSpPr>
              <p:nvPr/>
            </p:nvSpPr>
            <p:spPr bwMode="auto">
              <a:xfrm>
                <a:off x="1060" y="2593"/>
                <a:ext cx="160" cy="658"/>
              </a:xfrm>
              <a:custGeom>
                <a:avLst/>
                <a:gdLst/>
                <a:ahLst/>
                <a:cxnLst>
                  <a:cxn ang="0">
                    <a:pos x="8" y="30"/>
                  </a:cxn>
                  <a:cxn ang="0">
                    <a:pos x="8" y="30"/>
                  </a:cxn>
                  <a:cxn ang="0">
                    <a:pos x="15" y="45"/>
                  </a:cxn>
                  <a:cxn ang="0">
                    <a:pos x="22" y="67"/>
                  </a:cxn>
                  <a:cxn ang="0">
                    <a:pos x="30" y="101"/>
                  </a:cxn>
                  <a:cxn ang="0">
                    <a:pos x="34" y="142"/>
                  </a:cxn>
                  <a:cxn ang="0">
                    <a:pos x="37" y="197"/>
                  </a:cxn>
                  <a:cxn ang="0">
                    <a:pos x="41" y="261"/>
                  </a:cxn>
                  <a:cxn ang="0">
                    <a:pos x="37" y="335"/>
                  </a:cxn>
                  <a:cxn ang="0">
                    <a:pos x="37" y="335"/>
                  </a:cxn>
                  <a:cxn ang="0">
                    <a:pos x="30" y="480"/>
                  </a:cxn>
                  <a:cxn ang="0">
                    <a:pos x="30" y="580"/>
                  </a:cxn>
                  <a:cxn ang="0">
                    <a:pos x="30" y="640"/>
                  </a:cxn>
                  <a:cxn ang="0">
                    <a:pos x="34" y="658"/>
                  </a:cxn>
                  <a:cxn ang="0">
                    <a:pos x="34" y="658"/>
                  </a:cxn>
                  <a:cxn ang="0">
                    <a:pos x="48" y="614"/>
                  </a:cxn>
                  <a:cxn ang="0">
                    <a:pos x="89" y="502"/>
                  </a:cxn>
                  <a:cxn ang="0">
                    <a:pos x="108" y="439"/>
                  </a:cxn>
                  <a:cxn ang="0">
                    <a:pos x="127" y="372"/>
                  </a:cxn>
                  <a:cxn ang="0">
                    <a:pos x="141" y="313"/>
                  </a:cxn>
                  <a:cxn ang="0">
                    <a:pos x="153" y="261"/>
                  </a:cxn>
                  <a:cxn ang="0">
                    <a:pos x="104" y="227"/>
                  </a:cxn>
                  <a:cxn ang="0">
                    <a:pos x="160" y="182"/>
                  </a:cxn>
                  <a:cxn ang="0">
                    <a:pos x="160" y="182"/>
                  </a:cxn>
                  <a:cxn ang="0">
                    <a:pos x="119" y="116"/>
                  </a:cxn>
                  <a:cxn ang="0">
                    <a:pos x="86" y="60"/>
                  </a:cxn>
                  <a:cxn ang="0">
                    <a:pos x="52" y="19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4" y="11"/>
                  </a:cxn>
                  <a:cxn ang="0">
                    <a:pos x="4" y="23"/>
                  </a:cxn>
                  <a:cxn ang="0">
                    <a:pos x="8" y="30"/>
                  </a:cxn>
                  <a:cxn ang="0">
                    <a:pos x="8" y="30"/>
                  </a:cxn>
                </a:cxnLst>
                <a:rect l="0" t="0" r="r" b="b"/>
                <a:pathLst>
                  <a:path w="160" h="658">
                    <a:moveTo>
                      <a:pt x="8" y="30"/>
                    </a:moveTo>
                    <a:lnTo>
                      <a:pt x="8" y="30"/>
                    </a:lnTo>
                    <a:lnTo>
                      <a:pt x="15" y="45"/>
                    </a:lnTo>
                    <a:lnTo>
                      <a:pt x="22" y="67"/>
                    </a:lnTo>
                    <a:lnTo>
                      <a:pt x="30" y="101"/>
                    </a:lnTo>
                    <a:lnTo>
                      <a:pt x="34" y="142"/>
                    </a:lnTo>
                    <a:lnTo>
                      <a:pt x="37" y="197"/>
                    </a:lnTo>
                    <a:lnTo>
                      <a:pt x="41" y="261"/>
                    </a:lnTo>
                    <a:lnTo>
                      <a:pt x="37" y="335"/>
                    </a:lnTo>
                    <a:lnTo>
                      <a:pt x="37" y="335"/>
                    </a:lnTo>
                    <a:lnTo>
                      <a:pt x="30" y="480"/>
                    </a:lnTo>
                    <a:lnTo>
                      <a:pt x="30" y="580"/>
                    </a:lnTo>
                    <a:lnTo>
                      <a:pt x="30" y="640"/>
                    </a:lnTo>
                    <a:lnTo>
                      <a:pt x="34" y="658"/>
                    </a:lnTo>
                    <a:lnTo>
                      <a:pt x="34" y="658"/>
                    </a:lnTo>
                    <a:lnTo>
                      <a:pt x="48" y="614"/>
                    </a:lnTo>
                    <a:lnTo>
                      <a:pt x="89" y="502"/>
                    </a:lnTo>
                    <a:lnTo>
                      <a:pt x="108" y="439"/>
                    </a:lnTo>
                    <a:lnTo>
                      <a:pt x="127" y="372"/>
                    </a:lnTo>
                    <a:lnTo>
                      <a:pt x="141" y="313"/>
                    </a:lnTo>
                    <a:lnTo>
                      <a:pt x="153" y="261"/>
                    </a:lnTo>
                    <a:lnTo>
                      <a:pt x="104" y="227"/>
                    </a:lnTo>
                    <a:lnTo>
                      <a:pt x="160" y="182"/>
                    </a:lnTo>
                    <a:lnTo>
                      <a:pt x="160" y="182"/>
                    </a:lnTo>
                    <a:lnTo>
                      <a:pt x="119" y="116"/>
                    </a:lnTo>
                    <a:lnTo>
                      <a:pt x="86" y="60"/>
                    </a:lnTo>
                    <a:lnTo>
                      <a:pt x="52" y="19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" y="11"/>
                    </a:lnTo>
                    <a:lnTo>
                      <a:pt x="4" y="23"/>
                    </a:lnTo>
                    <a:lnTo>
                      <a:pt x="8" y="30"/>
                    </a:lnTo>
                    <a:lnTo>
                      <a:pt x="8" y="30"/>
                    </a:lnTo>
                    <a:close/>
                  </a:path>
                </a:pathLst>
              </a:custGeom>
              <a:solidFill>
                <a:srgbClr val="D4BD9D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69" name="Freeform 145"/>
              <p:cNvSpPr>
                <a:spLocks/>
              </p:cNvSpPr>
              <p:nvPr/>
            </p:nvSpPr>
            <p:spPr bwMode="auto">
              <a:xfrm>
                <a:off x="975" y="2805"/>
                <a:ext cx="66" cy="82"/>
              </a:xfrm>
              <a:custGeom>
                <a:avLst/>
                <a:gdLst/>
                <a:ahLst/>
                <a:cxnLst>
                  <a:cxn ang="0">
                    <a:pos x="0" y="41"/>
                  </a:cxn>
                  <a:cxn ang="0">
                    <a:pos x="0" y="41"/>
                  </a:cxn>
                  <a:cxn ang="0">
                    <a:pos x="7" y="60"/>
                  </a:cxn>
                  <a:cxn ang="0">
                    <a:pos x="18" y="71"/>
                  </a:cxn>
                  <a:cxn ang="0">
                    <a:pos x="29" y="82"/>
                  </a:cxn>
                  <a:cxn ang="0">
                    <a:pos x="48" y="82"/>
                  </a:cxn>
                  <a:cxn ang="0">
                    <a:pos x="66" y="34"/>
                  </a:cxn>
                  <a:cxn ang="0">
                    <a:pos x="40" y="0"/>
                  </a:cxn>
                  <a:cxn ang="0">
                    <a:pos x="14" y="0"/>
                  </a:cxn>
                  <a:cxn ang="0">
                    <a:pos x="0" y="41"/>
                  </a:cxn>
                </a:cxnLst>
                <a:rect l="0" t="0" r="r" b="b"/>
                <a:pathLst>
                  <a:path w="66" h="82">
                    <a:moveTo>
                      <a:pt x="0" y="41"/>
                    </a:moveTo>
                    <a:lnTo>
                      <a:pt x="0" y="41"/>
                    </a:lnTo>
                    <a:lnTo>
                      <a:pt x="7" y="60"/>
                    </a:lnTo>
                    <a:lnTo>
                      <a:pt x="18" y="71"/>
                    </a:lnTo>
                    <a:lnTo>
                      <a:pt x="29" y="82"/>
                    </a:lnTo>
                    <a:lnTo>
                      <a:pt x="48" y="82"/>
                    </a:lnTo>
                    <a:lnTo>
                      <a:pt x="66" y="34"/>
                    </a:lnTo>
                    <a:lnTo>
                      <a:pt x="40" y="0"/>
                    </a:lnTo>
                    <a:lnTo>
                      <a:pt x="14" y="0"/>
                    </a:lnTo>
                    <a:lnTo>
                      <a:pt x="0" y="41"/>
                    </a:lnTo>
                    <a:close/>
                  </a:path>
                </a:pathLst>
              </a:custGeom>
              <a:solidFill>
                <a:srgbClr val="6B232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70" name="Freeform 146"/>
              <p:cNvSpPr>
                <a:spLocks/>
              </p:cNvSpPr>
              <p:nvPr/>
            </p:nvSpPr>
            <p:spPr bwMode="auto">
              <a:xfrm>
                <a:off x="829" y="3110"/>
                <a:ext cx="358" cy="138"/>
              </a:xfrm>
              <a:custGeom>
                <a:avLst/>
                <a:gdLst/>
                <a:ahLst/>
                <a:cxnLst>
                  <a:cxn ang="0">
                    <a:pos x="328" y="30"/>
                  </a:cxn>
                  <a:cxn ang="0">
                    <a:pos x="328" y="30"/>
                  </a:cxn>
                  <a:cxn ang="0">
                    <a:pos x="302" y="30"/>
                  </a:cxn>
                  <a:cxn ang="0">
                    <a:pos x="279" y="30"/>
                  </a:cxn>
                  <a:cxn ang="0">
                    <a:pos x="253" y="26"/>
                  </a:cxn>
                  <a:cxn ang="0">
                    <a:pos x="253" y="26"/>
                  </a:cxn>
                  <a:cxn ang="0">
                    <a:pos x="149" y="0"/>
                  </a:cxn>
                  <a:cxn ang="0">
                    <a:pos x="75" y="30"/>
                  </a:cxn>
                  <a:cxn ang="0">
                    <a:pos x="75" y="30"/>
                  </a:cxn>
                  <a:cxn ang="0">
                    <a:pos x="45" y="67"/>
                  </a:cxn>
                  <a:cxn ang="0">
                    <a:pos x="19" y="93"/>
                  </a:cxn>
                  <a:cxn ang="0">
                    <a:pos x="0" y="115"/>
                  </a:cxn>
                  <a:cxn ang="0">
                    <a:pos x="0" y="115"/>
                  </a:cxn>
                  <a:cxn ang="0">
                    <a:pos x="0" y="123"/>
                  </a:cxn>
                  <a:cxn ang="0">
                    <a:pos x="8" y="127"/>
                  </a:cxn>
                  <a:cxn ang="0">
                    <a:pos x="23" y="123"/>
                  </a:cxn>
                  <a:cxn ang="0">
                    <a:pos x="12" y="134"/>
                  </a:cxn>
                  <a:cxn ang="0">
                    <a:pos x="12" y="134"/>
                  </a:cxn>
                  <a:cxn ang="0">
                    <a:pos x="15" y="134"/>
                  </a:cxn>
                  <a:cxn ang="0">
                    <a:pos x="23" y="138"/>
                  </a:cxn>
                  <a:cxn ang="0">
                    <a:pos x="34" y="138"/>
                  </a:cxn>
                  <a:cxn ang="0">
                    <a:pos x="53" y="130"/>
                  </a:cxn>
                  <a:cxn ang="0">
                    <a:pos x="53" y="130"/>
                  </a:cxn>
                  <a:cxn ang="0">
                    <a:pos x="53" y="130"/>
                  </a:cxn>
                  <a:cxn ang="0">
                    <a:pos x="60" y="138"/>
                  </a:cxn>
                  <a:cxn ang="0">
                    <a:pos x="64" y="138"/>
                  </a:cxn>
                  <a:cxn ang="0">
                    <a:pos x="67" y="138"/>
                  </a:cxn>
                  <a:cxn ang="0">
                    <a:pos x="75" y="138"/>
                  </a:cxn>
                  <a:cxn ang="0">
                    <a:pos x="86" y="130"/>
                  </a:cxn>
                  <a:cxn ang="0">
                    <a:pos x="86" y="130"/>
                  </a:cxn>
                  <a:cxn ang="0">
                    <a:pos x="86" y="130"/>
                  </a:cxn>
                  <a:cxn ang="0">
                    <a:pos x="93" y="134"/>
                  </a:cxn>
                  <a:cxn ang="0">
                    <a:pos x="101" y="134"/>
                  </a:cxn>
                  <a:cxn ang="0">
                    <a:pos x="116" y="123"/>
                  </a:cxn>
                  <a:cxn ang="0">
                    <a:pos x="116" y="123"/>
                  </a:cxn>
                  <a:cxn ang="0">
                    <a:pos x="146" y="101"/>
                  </a:cxn>
                  <a:cxn ang="0">
                    <a:pos x="157" y="93"/>
                  </a:cxn>
                  <a:cxn ang="0">
                    <a:pos x="157" y="93"/>
                  </a:cxn>
                  <a:cxn ang="0">
                    <a:pos x="172" y="93"/>
                  </a:cxn>
                  <a:cxn ang="0">
                    <a:pos x="186" y="93"/>
                  </a:cxn>
                  <a:cxn ang="0">
                    <a:pos x="198" y="97"/>
                  </a:cxn>
                  <a:cxn ang="0">
                    <a:pos x="198" y="97"/>
                  </a:cxn>
                  <a:cxn ang="0">
                    <a:pos x="227" y="108"/>
                  </a:cxn>
                  <a:cxn ang="0">
                    <a:pos x="242" y="115"/>
                  </a:cxn>
                  <a:cxn ang="0">
                    <a:pos x="261" y="115"/>
                  </a:cxn>
                  <a:cxn ang="0">
                    <a:pos x="261" y="115"/>
                  </a:cxn>
                  <a:cxn ang="0">
                    <a:pos x="279" y="112"/>
                  </a:cxn>
                  <a:cxn ang="0">
                    <a:pos x="287" y="108"/>
                  </a:cxn>
                  <a:cxn ang="0">
                    <a:pos x="294" y="104"/>
                  </a:cxn>
                  <a:cxn ang="0">
                    <a:pos x="302" y="101"/>
                  </a:cxn>
                  <a:cxn ang="0">
                    <a:pos x="302" y="101"/>
                  </a:cxn>
                  <a:cxn ang="0">
                    <a:pos x="354" y="93"/>
                  </a:cxn>
                  <a:cxn ang="0">
                    <a:pos x="354" y="93"/>
                  </a:cxn>
                  <a:cxn ang="0">
                    <a:pos x="354" y="89"/>
                  </a:cxn>
                  <a:cxn ang="0">
                    <a:pos x="358" y="75"/>
                  </a:cxn>
                  <a:cxn ang="0">
                    <a:pos x="354" y="63"/>
                  </a:cxn>
                  <a:cxn ang="0">
                    <a:pos x="350" y="52"/>
                  </a:cxn>
                  <a:cxn ang="0">
                    <a:pos x="339" y="41"/>
                  </a:cxn>
                  <a:cxn ang="0">
                    <a:pos x="328" y="30"/>
                  </a:cxn>
                  <a:cxn ang="0">
                    <a:pos x="328" y="30"/>
                  </a:cxn>
                </a:cxnLst>
                <a:rect l="0" t="0" r="r" b="b"/>
                <a:pathLst>
                  <a:path w="358" h="138">
                    <a:moveTo>
                      <a:pt x="328" y="30"/>
                    </a:moveTo>
                    <a:lnTo>
                      <a:pt x="328" y="30"/>
                    </a:lnTo>
                    <a:lnTo>
                      <a:pt x="302" y="30"/>
                    </a:lnTo>
                    <a:lnTo>
                      <a:pt x="279" y="30"/>
                    </a:lnTo>
                    <a:lnTo>
                      <a:pt x="253" y="26"/>
                    </a:lnTo>
                    <a:lnTo>
                      <a:pt x="253" y="26"/>
                    </a:lnTo>
                    <a:lnTo>
                      <a:pt x="149" y="0"/>
                    </a:lnTo>
                    <a:lnTo>
                      <a:pt x="75" y="30"/>
                    </a:lnTo>
                    <a:lnTo>
                      <a:pt x="75" y="30"/>
                    </a:lnTo>
                    <a:lnTo>
                      <a:pt x="45" y="67"/>
                    </a:lnTo>
                    <a:lnTo>
                      <a:pt x="19" y="93"/>
                    </a:lnTo>
                    <a:lnTo>
                      <a:pt x="0" y="115"/>
                    </a:lnTo>
                    <a:lnTo>
                      <a:pt x="0" y="115"/>
                    </a:lnTo>
                    <a:lnTo>
                      <a:pt x="0" y="123"/>
                    </a:lnTo>
                    <a:lnTo>
                      <a:pt x="8" y="127"/>
                    </a:lnTo>
                    <a:lnTo>
                      <a:pt x="23" y="123"/>
                    </a:lnTo>
                    <a:lnTo>
                      <a:pt x="12" y="134"/>
                    </a:lnTo>
                    <a:lnTo>
                      <a:pt x="12" y="134"/>
                    </a:lnTo>
                    <a:lnTo>
                      <a:pt x="15" y="134"/>
                    </a:lnTo>
                    <a:lnTo>
                      <a:pt x="23" y="138"/>
                    </a:lnTo>
                    <a:lnTo>
                      <a:pt x="34" y="138"/>
                    </a:lnTo>
                    <a:lnTo>
                      <a:pt x="53" y="130"/>
                    </a:lnTo>
                    <a:lnTo>
                      <a:pt x="53" y="130"/>
                    </a:lnTo>
                    <a:lnTo>
                      <a:pt x="53" y="130"/>
                    </a:lnTo>
                    <a:lnTo>
                      <a:pt x="60" y="138"/>
                    </a:lnTo>
                    <a:lnTo>
                      <a:pt x="64" y="138"/>
                    </a:lnTo>
                    <a:lnTo>
                      <a:pt x="67" y="138"/>
                    </a:lnTo>
                    <a:lnTo>
                      <a:pt x="75" y="138"/>
                    </a:lnTo>
                    <a:lnTo>
                      <a:pt x="86" y="130"/>
                    </a:lnTo>
                    <a:lnTo>
                      <a:pt x="86" y="130"/>
                    </a:lnTo>
                    <a:lnTo>
                      <a:pt x="86" y="130"/>
                    </a:lnTo>
                    <a:lnTo>
                      <a:pt x="93" y="134"/>
                    </a:lnTo>
                    <a:lnTo>
                      <a:pt x="101" y="134"/>
                    </a:lnTo>
                    <a:lnTo>
                      <a:pt x="116" y="123"/>
                    </a:lnTo>
                    <a:lnTo>
                      <a:pt x="116" y="123"/>
                    </a:lnTo>
                    <a:lnTo>
                      <a:pt x="146" y="101"/>
                    </a:lnTo>
                    <a:lnTo>
                      <a:pt x="157" y="93"/>
                    </a:lnTo>
                    <a:lnTo>
                      <a:pt x="157" y="93"/>
                    </a:lnTo>
                    <a:lnTo>
                      <a:pt x="172" y="93"/>
                    </a:lnTo>
                    <a:lnTo>
                      <a:pt x="186" y="93"/>
                    </a:lnTo>
                    <a:lnTo>
                      <a:pt x="198" y="97"/>
                    </a:lnTo>
                    <a:lnTo>
                      <a:pt x="198" y="97"/>
                    </a:lnTo>
                    <a:lnTo>
                      <a:pt x="227" y="108"/>
                    </a:lnTo>
                    <a:lnTo>
                      <a:pt x="242" y="115"/>
                    </a:lnTo>
                    <a:lnTo>
                      <a:pt x="261" y="115"/>
                    </a:lnTo>
                    <a:lnTo>
                      <a:pt x="261" y="115"/>
                    </a:lnTo>
                    <a:lnTo>
                      <a:pt x="279" y="112"/>
                    </a:lnTo>
                    <a:lnTo>
                      <a:pt x="287" y="108"/>
                    </a:lnTo>
                    <a:lnTo>
                      <a:pt x="294" y="104"/>
                    </a:lnTo>
                    <a:lnTo>
                      <a:pt x="302" y="101"/>
                    </a:lnTo>
                    <a:lnTo>
                      <a:pt x="302" y="101"/>
                    </a:lnTo>
                    <a:lnTo>
                      <a:pt x="354" y="93"/>
                    </a:lnTo>
                    <a:lnTo>
                      <a:pt x="354" y="93"/>
                    </a:lnTo>
                    <a:lnTo>
                      <a:pt x="354" y="89"/>
                    </a:lnTo>
                    <a:lnTo>
                      <a:pt x="358" y="75"/>
                    </a:lnTo>
                    <a:lnTo>
                      <a:pt x="354" y="63"/>
                    </a:lnTo>
                    <a:lnTo>
                      <a:pt x="350" y="52"/>
                    </a:lnTo>
                    <a:lnTo>
                      <a:pt x="339" y="41"/>
                    </a:lnTo>
                    <a:lnTo>
                      <a:pt x="328" y="30"/>
                    </a:lnTo>
                    <a:lnTo>
                      <a:pt x="328" y="30"/>
                    </a:lnTo>
                    <a:close/>
                  </a:path>
                </a:pathLst>
              </a:custGeom>
              <a:solidFill>
                <a:srgbClr val="C1825E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71" name="Freeform 147"/>
              <p:cNvSpPr>
                <a:spLocks/>
              </p:cNvSpPr>
              <p:nvPr/>
            </p:nvSpPr>
            <p:spPr bwMode="auto">
              <a:xfrm>
                <a:off x="1101" y="3106"/>
                <a:ext cx="145" cy="142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0" y="4"/>
                  </a:cxn>
                  <a:cxn ang="0">
                    <a:pos x="19" y="15"/>
                  </a:cxn>
                  <a:cxn ang="0">
                    <a:pos x="33" y="30"/>
                  </a:cxn>
                  <a:cxn ang="0">
                    <a:pos x="48" y="49"/>
                  </a:cxn>
                  <a:cxn ang="0">
                    <a:pos x="59" y="71"/>
                  </a:cxn>
                  <a:cxn ang="0">
                    <a:pos x="71" y="93"/>
                  </a:cxn>
                  <a:cxn ang="0">
                    <a:pos x="71" y="105"/>
                  </a:cxn>
                  <a:cxn ang="0">
                    <a:pos x="71" y="116"/>
                  </a:cxn>
                  <a:cxn ang="0">
                    <a:pos x="67" y="131"/>
                  </a:cxn>
                  <a:cxn ang="0">
                    <a:pos x="59" y="142"/>
                  </a:cxn>
                  <a:cxn ang="0">
                    <a:pos x="126" y="142"/>
                  </a:cxn>
                  <a:cxn ang="0">
                    <a:pos x="126" y="142"/>
                  </a:cxn>
                  <a:cxn ang="0">
                    <a:pos x="130" y="138"/>
                  </a:cxn>
                  <a:cxn ang="0">
                    <a:pos x="138" y="123"/>
                  </a:cxn>
                  <a:cxn ang="0">
                    <a:pos x="145" y="101"/>
                  </a:cxn>
                  <a:cxn ang="0">
                    <a:pos x="145" y="90"/>
                  </a:cxn>
                  <a:cxn ang="0">
                    <a:pos x="141" y="75"/>
                  </a:cxn>
                  <a:cxn ang="0">
                    <a:pos x="141" y="75"/>
                  </a:cxn>
                  <a:cxn ang="0">
                    <a:pos x="126" y="49"/>
                  </a:cxn>
                  <a:cxn ang="0">
                    <a:pos x="112" y="23"/>
                  </a:cxn>
                  <a:cxn ang="0">
                    <a:pos x="89" y="0"/>
                  </a:cxn>
                  <a:cxn ang="0">
                    <a:pos x="89" y="0"/>
                  </a:cxn>
                  <a:cxn ang="0">
                    <a:pos x="52" y="4"/>
                  </a:cxn>
                  <a:cxn ang="0">
                    <a:pos x="26" y="4"/>
                  </a:cxn>
                  <a:cxn ang="0">
                    <a:pos x="0" y="4"/>
                  </a:cxn>
                  <a:cxn ang="0">
                    <a:pos x="0" y="4"/>
                  </a:cxn>
                </a:cxnLst>
                <a:rect l="0" t="0" r="r" b="b"/>
                <a:pathLst>
                  <a:path w="145" h="142">
                    <a:moveTo>
                      <a:pt x="0" y="4"/>
                    </a:moveTo>
                    <a:lnTo>
                      <a:pt x="0" y="4"/>
                    </a:lnTo>
                    <a:lnTo>
                      <a:pt x="19" y="15"/>
                    </a:lnTo>
                    <a:lnTo>
                      <a:pt x="33" y="30"/>
                    </a:lnTo>
                    <a:lnTo>
                      <a:pt x="48" y="49"/>
                    </a:lnTo>
                    <a:lnTo>
                      <a:pt x="59" y="71"/>
                    </a:lnTo>
                    <a:lnTo>
                      <a:pt x="71" y="93"/>
                    </a:lnTo>
                    <a:lnTo>
                      <a:pt x="71" y="105"/>
                    </a:lnTo>
                    <a:lnTo>
                      <a:pt x="71" y="116"/>
                    </a:lnTo>
                    <a:lnTo>
                      <a:pt x="67" y="131"/>
                    </a:lnTo>
                    <a:lnTo>
                      <a:pt x="59" y="142"/>
                    </a:lnTo>
                    <a:lnTo>
                      <a:pt x="126" y="142"/>
                    </a:lnTo>
                    <a:lnTo>
                      <a:pt x="126" y="142"/>
                    </a:lnTo>
                    <a:lnTo>
                      <a:pt x="130" y="138"/>
                    </a:lnTo>
                    <a:lnTo>
                      <a:pt x="138" y="123"/>
                    </a:lnTo>
                    <a:lnTo>
                      <a:pt x="145" y="101"/>
                    </a:lnTo>
                    <a:lnTo>
                      <a:pt x="145" y="90"/>
                    </a:lnTo>
                    <a:lnTo>
                      <a:pt x="141" y="75"/>
                    </a:lnTo>
                    <a:lnTo>
                      <a:pt x="141" y="75"/>
                    </a:lnTo>
                    <a:lnTo>
                      <a:pt x="126" y="49"/>
                    </a:lnTo>
                    <a:lnTo>
                      <a:pt x="112" y="23"/>
                    </a:lnTo>
                    <a:lnTo>
                      <a:pt x="89" y="0"/>
                    </a:lnTo>
                    <a:lnTo>
                      <a:pt x="89" y="0"/>
                    </a:lnTo>
                    <a:lnTo>
                      <a:pt x="52" y="4"/>
                    </a:lnTo>
                    <a:lnTo>
                      <a:pt x="26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8F1E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72" name="Freeform 148"/>
              <p:cNvSpPr>
                <a:spLocks/>
              </p:cNvSpPr>
              <p:nvPr/>
            </p:nvSpPr>
            <p:spPr bwMode="auto">
              <a:xfrm>
                <a:off x="1149" y="3054"/>
                <a:ext cx="409" cy="205"/>
              </a:xfrm>
              <a:custGeom>
                <a:avLst/>
                <a:gdLst/>
                <a:ahLst/>
                <a:cxnLst>
                  <a:cxn ang="0">
                    <a:pos x="305" y="8"/>
                  </a:cxn>
                  <a:cxn ang="0">
                    <a:pos x="305" y="8"/>
                  </a:cxn>
                  <a:cxn ang="0">
                    <a:pos x="294" y="4"/>
                  </a:cxn>
                  <a:cxn ang="0">
                    <a:pos x="268" y="0"/>
                  </a:cxn>
                  <a:cxn ang="0">
                    <a:pos x="250" y="0"/>
                  </a:cxn>
                  <a:cxn ang="0">
                    <a:pos x="227" y="0"/>
                  </a:cxn>
                  <a:cxn ang="0">
                    <a:pos x="205" y="4"/>
                  </a:cxn>
                  <a:cxn ang="0">
                    <a:pos x="183" y="12"/>
                  </a:cxn>
                  <a:cxn ang="0">
                    <a:pos x="183" y="12"/>
                  </a:cxn>
                  <a:cxn ang="0">
                    <a:pos x="134" y="30"/>
                  </a:cxn>
                  <a:cxn ang="0">
                    <a:pos x="78" y="41"/>
                  </a:cxn>
                  <a:cxn ang="0">
                    <a:pos x="30" y="49"/>
                  </a:cxn>
                  <a:cxn ang="0">
                    <a:pos x="0" y="52"/>
                  </a:cxn>
                  <a:cxn ang="0">
                    <a:pos x="0" y="52"/>
                  </a:cxn>
                  <a:cxn ang="0">
                    <a:pos x="19" y="67"/>
                  </a:cxn>
                  <a:cxn ang="0">
                    <a:pos x="41" y="82"/>
                  </a:cxn>
                  <a:cxn ang="0">
                    <a:pos x="60" y="105"/>
                  </a:cxn>
                  <a:cxn ang="0">
                    <a:pos x="75" y="127"/>
                  </a:cxn>
                  <a:cxn ang="0">
                    <a:pos x="78" y="138"/>
                  </a:cxn>
                  <a:cxn ang="0">
                    <a:pos x="82" y="149"/>
                  </a:cxn>
                  <a:cxn ang="0">
                    <a:pos x="82" y="164"/>
                  </a:cxn>
                  <a:cxn ang="0">
                    <a:pos x="78" y="175"/>
                  </a:cxn>
                  <a:cxn ang="0">
                    <a:pos x="71" y="183"/>
                  </a:cxn>
                  <a:cxn ang="0">
                    <a:pos x="56" y="194"/>
                  </a:cxn>
                  <a:cxn ang="0">
                    <a:pos x="56" y="194"/>
                  </a:cxn>
                  <a:cxn ang="0">
                    <a:pos x="175" y="201"/>
                  </a:cxn>
                  <a:cxn ang="0">
                    <a:pos x="272" y="205"/>
                  </a:cxn>
                  <a:cxn ang="0">
                    <a:pos x="350" y="205"/>
                  </a:cxn>
                  <a:cxn ang="0">
                    <a:pos x="350" y="205"/>
                  </a:cxn>
                  <a:cxn ang="0">
                    <a:pos x="391" y="201"/>
                  </a:cxn>
                  <a:cxn ang="0">
                    <a:pos x="402" y="197"/>
                  </a:cxn>
                  <a:cxn ang="0">
                    <a:pos x="406" y="194"/>
                  </a:cxn>
                  <a:cxn ang="0">
                    <a:pos x="409" y="186"/>
                  </a:cxn>
                  <a:cxn ang="0">
                    <a:pos x="409" y="175"/>
                  </a:cxn>
                  <a:cxn ang="0">
                    <a:pos x="406" y="142"/>
                  </a:cxn>
                  <a:cxn ang="0">
                    <a:pos x="406" y="142"/>
                  </a:cxn>
                  <a:cxn ang="0">
                    <a:pos x="398" y="119"/>
                  </a:cxn>
                  <a:cxn ang="0">
                    <a:pos x="387" y="97"/>
                  </a:cxn>
                  <a:cxn ang="0">
                    <a:pos x="369" y="75"/>
                  </a:cxn>
                  <a:cxn ang="0">
                    <a:pos x="354" y="52"/>
                  </a:cxn>
                  <a:cxn ang="0">
                    <a:pos x="320" y="23"/>
                  </a:cxn>
                  <a:cxn ang="0">
                    <a:pos x="305" y="8"/>
                  </a:cxn>
                  <a:cxn ang="0">
                    <a:pos x="305" y="8"/>
                  </a:cxn>
                </a:cxnLst>
                <a:rect l="0" t="0" r="r" b="b"/>
                <a:pathLst>
                  <a:path w="409" h="205">
                    <a:moveTo>
                      <a:pt x="305" y="8"/>
                    </a:moveTo>
                    <a:lnTo>
                      <a:pt x="305" y="8"/>
                    </a:lnTo>
                    <a:lnTo>
                      <a:pt x="294" y="4"/>
                    </a:lnTo>
                    <a:lnTo>
                      <a:pt x="268" y="0"/>
                    </a:lnTo>
                    <a:lnTo>
                      <a:pt x="250" y="0"/>
                    </a:lnTo>
                    <a:lnTo>
                      <a:pt x="227" y="0"/>
                    </a:lnTo>
                    <a:lnTo>
                      <a:pt x="205" y="4"/>
                    </a:lnTo>
                    <a:lnTo>
                      <a:pt x="183" y="12"/>
                    </a:lnTo>
                    <a:lnTo>
                      <a:pt x="183" y="12"/>
                    </a:lnTo>
                    <a:lnTo>
                      <a:pt x="134" y="30"/>
                    </a:lnTo>
                    <a:lnTo>
                      <a:pt x="78" y="41"/>
                    </a:lnTo>
                    <a:lnTo>
                      <a:pt x="30" y="49"/>
                    </a:lnTo>
                    <a:lnTo>
                      <a:pt x="0" y="52"/>
                    </a:lnTo>
                    <a:lnTo>
                      <a:pt x="0" y="52"/>
                    </a:lnTo>
                    <a:lnTo>
                      <a:pt x="19" y="67"/>
                    </a:lnTo>
                    <a:lnTo>
                      <a:pt x="41" y="82"/>
                    </a:lnTo>
                    <a:lnTo>
                      <a:pt x="60" y="105"/>
                    </a:lnTo>
                    <a:lnTo>
                      <a:pt x="75" y="127"/>
                    </a:lnTo>
                    <a:lnTo>
                      <a:pt x="78" y="138"/>
                    </a:lnTo>
                    <a:lnTo>
                      <a:pt x="82" y="149"/>
                    </a:lnTo>
                    <a:lnTo>
                      <a:pt x="82" y="164"/>
                    </a:lnTo>
                    <a:lnTo>
                      <a:pt x="78" y="175"/>
                    </a:lnTo>
                    <a:lnTo>
                      <a:pt x="71" y="183"/>
                    </a:lnTo>
                    <a:lnTo>
                      <a:pt x="56" y="194"/>
                    </a:lnTo>
                    <a:lnTo>
                      <a:pt x="56" y="194"/>
                    </a:lnTo>
                    <a:lnTo>
                      <a:pt x="175" y="201"/>
                    </a:lnTo>
                    <a:lnTo>
                      <a:pt x="272" y="205"/>
                    </a:lnTo>
                    <a:lnTo>
                      <a:pt x="350" y="205"/>
                    </a:lnTo>
                    <a:lnTo>
                      <a:pt x="350" y="205"/>
                    </a:lnTo>
                    <a:lnTo>
                      <a:pt x="391" y="201"/>
                    </a:lnTo>
                    <a:lnTo>
                      <a:pt x="402" y="197"/>
                    </a:lnTo>
                    <a:lnTo>
                      <a:pt x="406" y="194"/>
                    </a:lnTo>
                    <a:lnTo>
                      <a:pt x="409" y="186"/>
                    </a:lnTo>
                    <a:lnTo>
                      <a:pt x="409" y="175"/>
                    </a:lnTo>
                    <a:lnTo>
                      <a:pt x="406" y="142"/>
                    </a:lnTo>
                    <a:lnTo>
                      <a:pt x="406" y="142"/>
                    </a:lnTo>
                    <a:lnTo>
                      <a:pt x="398" y="119"/>
                    </a:lnTo>
                    <a:lnTo>
                      <a:pt x="387" y="97"/>
                    </a:lnTo>
                    <a:lnTo>
                      <a:pt x="369" y="75"/>
                    </a:lnTo>
                    <a:lnTo>
                      <a:pt x="354" y="52"/>
                    </a:lnTo>
                    <a:lnTo>
                      <a:pt x="320" y="23"/>
                    </a:lnTo>
                    <a:lnTo>
                      <a:pt x="305" y="8"/>
                    </a:lnTo>
                    <a:lnTo>
                      <a:pt x="305" y="8"/>
                    </a:lnTo>
                    <a:close/>
                  </a:path>
                </a:pathLst>
              </a:custGeom>
              <a:solidFill>
                <a:srgbClr val="B9966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73" name="Freeform 149"/>
              <p:cNvSpPr>
                <a:spLocks/>
              </p:cNvSpPr>
              <p:nvPr/>
            </p:nvSpPr>
            <p:spPr bwMode="auto">
              <a:xfrm>
                <a:off x="1339" y="3040"/>
                <a:ext cx="160" cy="44"/>
              </a:xfrm>
              <a:custGeom>
                <a:avLst/>
                <a:gdLst/>
                <a:ahLst/>
                <a:cxnLst>
                  <a:cxn ang="0">
                    <a:pos x="0" y="22"/>
                  </a:cxn>
                  <a:cxn ang="0">
                    <a:pos x="0" y="22"/>
                  </a:cxn>
                  <a:cxn ang="0">
                    <a:pos x="19" y="14"/>
                  </a:cxn>
                  <a:cxn ang="0">
                    <a:pos x="37" y="7"/>
                  </a:cxn>
                  <a:cxn ang="0">
                    <a:pos x="60" y="3"/>
                  </a:cxn>
                  <a:cxn ang="0">
                    <a:pos x="86" y="0"/>
                  </a:cxn>
                  <a:cxn ang="0">
                    <a:pos x="112" y="3"/>
                  </a:cxn>
                  <a:cxn ang="0">
                    <a:pos x="123" y="11"/>
                  </a:cxn>
                  <a:cxn ang="0">
                    <a:pos x="134" y="18"/>
                  </a:cxn>
                  <a:cxn ang="0">
                    <a:pos x="149" y="29"/>
                  </a:cxn>
                  <a:cxn ang="0">
                    <a:pos x="160" y="44"/>
                  </a:cxn>
                  <a:cxn ang="0">
                    <a:pos x="160" y="44"/>
                  </a:cxn>
                  <a:cxn ang="0">
                    <a:pos x="145" y="37"/>
                  </a:cxn>
                  <a:cxn ang="0">
                    <a:pos x="108" y="22"/>
                  </a:cxn>
                  <a:cxn ang="0">
                    <a:pos x="86" y="14"/>
                  </a:cxn>
                  <a:cxn ang="0">
                    <a:pos x="60" y="11"/>
                  </a:cxn>
                  <a:cxn ang="0">
                    <a:pos x="30" y="14"/>
                  </a:cxn>
                  <a:cxn ang="0">
                    <a:pos x="0" y="22"/>
                  </a:cxn>
                  <a:cxn ang="0">
                    <a:pos x="0" y="22"/>
                  </a:cxn>
                </a:cxnLst>
                <a:rect l="0" t="0" r="r" b="b"/>
                <a:pathLst>
                  <a:path w="160" h="44">
                    <a:moveTo>
                      <a:pt x="0" y="22"/>
                    </a:moveTo>
                    <a:lnTo>
                      <a:pt x="0" y="22"/>
                    </a:lnTo>
                    <a:lnTo>
                      <a:pt x="19" y="14"/>
                    </a:lnTo>
                    <a:lnTo>
                      <a:pt x="37" y="7"/>
                    </a:lnTo>
                    <a:lnTo>
                      <a:pt x="60" y="3"/>
                    </a:lnTo>
                    <a:lnTo>
                      <a:pt x="86" y="0"/>
                    </a:lnTo>
                    <a:lnTo>
                      <a:pt x="112" y="3"/>
                    </a:lnTo>
                    <a:lnTo>
                      <a:pt x="123" y="11"/>
                    </a:lnTo>
                    <a:lnTo>
                      <a:pt x="134" y="18"/>
                    </a:lnTo>
                    <a:lnTo>
                      <a:pt x="149" y="29"/>
                    </a:lnTo>
                    <a:lnTo>
                      <a:pt x="160" y="44"/>
                    </a:lnTo>
                    <a:lnTo>
                      <a:pt x="160" y="44"/>
                    </a:lnTo>
                    <a:lnTo>
                      <a:pt x="145" y="37"/>
                    </a:lnTo>
                    <a:lnTo>
                      <a:pt x="108" y="22"/>
                    </a:lnTo>
                    <a:lnTo>
                      <a:pt x="86" y="14"/>
                    </a:lnTo>
                    <a:lnTo>
                      <a:pt x="60" y="11"/>
                    </a:lnTo>
                    <a:lnTo>
                      <a:pt x="30" y="14"/>
                    </a:lnTo>
                    <a:lnTo>
                      <a:pt x="0" y="22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A8814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74" name="Freeform 150"/>
              <p:cNvSpPr>
                <a:spLocks/>
              </p:cNvSpPr>
              <p:nvPr/>
            </p:nvSpPr>
            <p:spPr bwMode="auto">
              <a:xfrm>
                <a:off x="1313" y="2783"/>
                <a:ext cx="78" cy="230"/>
              </a:xfrm>
              <a:custGeom>
                <a:avLst/>
                <a:gdLst/>
                <a:ahLst/>
                <a:cxnLst>
                  <a:cxn ang="0">
                    <a:pos x="74" y="0"/>
                  </a:cxn>
                  <a:cxn ang="0">
                    <a:pos x="74" y="0"/>
                  </a:cxn>
                  <a:cxn ang="0">
                    <a:pos x="71" y="22"/>
                  </a:cxn>
                  <a:cxn ang="0">
                    <a:pos x="60" y="78"/>
                  </a:cxn>
                  <a:cxn ang="0">
                    <a:pos x="52" y="115"/>
                  </a:cxn>
                  <a:cxn ang="0">
                    <a:pos x="37" y="156"/>
                  </a:cxn>
                  <a:cxn ang="0">
                    <a:pos x="22" y="193"/>
                  </a:cxn>
                  <a:cxn ang="0">
                    <a:pos x="0" y="230"/>
                  </a:cxn>
                  <a:cxn ang="0">
                    <a:pos x="0" y="230"/>
                  </a:cxn>
                  <a:cxn ang="0">
                    <a:pos x="15" y="216"/>
                  </a:cxn>
                  <a:cxn ang="0">
                    <a:pos x="30" y="201"/>
                  </a:cxn>
                  <a:cxn ang="0">
                    <a:pos x="45" y="175"/>
                  </a:cxn>
                  <a:cxn ang="0">
                    <a:pos x="63" y="145"/>
                  </a:cxn>
                  <a:cxn ang="0">
                    <a:pos x="74" y="104"/>
                  </a:cxn>
                  <a:cxn ang="0">
                    <a:pos x="78" y="82"/>
                  </a:cxn>
                  <a:cxn ang="0">
                    <a:pos x="78" y="56"/>
                  </a:cxn>
                  <a:cxn ang="0">
                    <a:pos x="78" y="30"/>
                  </a:cxn>
                  <a:cxn ang="0">
                    <a:pos x="74" y="0"/>
                  </a:cxn>
                  <a:cxn ang="0">
                    <a:pos x="74" y="0"/>
                  </a:cxn>
                </a:cxnLst>
                <a:rect l="0" t="0" r="r" b="b"/>
                <a:pathLst>
                  <a:path w="78" h="230">
                    <a:moveTo>
                      <a:pt x="74" y="0"/>
                    </a:moveTo>
                    <a:lnTo>
                      <a:pt x="74" y="0"/>
                    </a:lnTo>
                    <a:lnTo>
                      <a:pt x="71" y="22"/>
                    </a:lnTo>
                    <a:lnTo>
                      <a:pt x="60" y="78"/>
                    </a:lnTo>
                    <a:lnTo>
                      <a:pt x="52" y="115"/>
                    </a:lnTo>
                    <a:lnTo>
                      <a:pt x="37" y="156"/>
                    </a:lnTo>
                    <a:lnTo>
                      <a:pt x="22" y="193"/>
                    </a:lnTo>
                    <a:lnTo>
                      <a:pt x="0" y="230"/>
                    </a:lnTo>
                    <a:lnTo>
                      <a:pt x="0" y="230"/>
                    </a:lnTo>
                    <a:lnTo>
                      <a:pt x="15" y="216"/>
                    </a:lnTo>
                    <a:lnTo>
                      <a:pt x="30" y="201"/>
                    </a:lnTo>
                    <a:lnTo>
                      <a:pt x="45" y="175"/>
                    </a:lnTo>
                    <a:lnTo>
                      <a:pt x="63" y="145"/>
                    </a:lnTo>
                    <a:lnTo>
                      <a:pt x="74" y="104"/>
                    </a:lnTo>
                    <a:lnTo>
                      <a:pt x="78" y="82"/>
                    </a:lnTo>
                    <a:lnTo>
                      <a:pt x="78" y="56"/>
                    </a:lnTo>
                    <a:lnTo>
                      <a:pt x="78" y="30"/>
                    </a:lnTo>
                    <a:lnTo>
                      <a:pt x="74" y="0"/>
                    </a:lnTo>
                    <a:lnTo>
                      <a:pt x="74" y="0"/>
                    </a:lnTo>
                    <a:close/>
                  </a:path>
                </a:pathLst>
              </a:custGeom>
              <a:solidFill>
                <a:srgbClr val="A8814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75" name="Freeform 151"/>
              <p:cNvSpPr>
                <a:spLocks/>
              </p:cNvSpPr>
              <p:nvPr/>
            </p:nvSpPr>
            <p:spPr bwMode="auto">
              <a:xfrm>
                <a:off x="629" y="2467"/>
                <a:ext cx="29" cy="33"/>
              </a:xfrm>
              <a:custGeom>
                <a:avLst/>
                <a:gdLst/>
                <a:ahLst/>
                <a:cxnLst>
                  <a:cxn ang="0">
                    <a:pos x="0" y="26"/>
                  </a:cxn>
                  <a:cxn ang="0">
                    <a:pos x="0" y="26"/>
                  </a:cxn>
                  <a:cxn ang="0">
                    <a:pos x="3" y="26"/>
                  </a:cxn>
                  <a:cxn ang="0">
                    <a:pos x="7" y="30"/>
                  </a:cxn>
                  <a:cxn ang="0">
                    <a:pos x="11" y="33"/>
                  </a:cxn>
                  <a:cxn ang="0">
                    <a:pos x="29" y="7"/>
                  </a:cxn>
                  <a:cxn ang="0">
                    <a:pos x="29" y="7"/>
                  </a:cxn>
                  <a:cxn ang="0">
                    <a:pos x="29" y="4"/>
                  </a:cxn>
                  <a:cxn ang="0">
                    <a:pos x="29" y="0"/>
                  </a:cxn>
                  <a:cxn ang="0">
                    <a:pos x="26" y="0"/>
                  </a:cxn>
                  <a:cxn ang="0">
                    <a:pos x="0" y="26"/>
                  </a:cxn>
                </a:cxnLst>
                <a:rect l="0" t="0" r="r" b="b"/>
                <a:pathLst>
                  <a:path w="29" h="33">
                    <a:moveTo>
                      <a:pt x="0" y="26"/>
                    </a:moveTo>
                    <a:lnTo>
                      <a:pt x="0" y="26"/>
                    </a:lnTo>
                    <a:lnTo>
                      <a:pt x="3" y="26"/>
                    </a:lnTo>
                    <a:lnTo>
                      <a:pt x="7" y="30"/>
                    </a:lnTo>
                    <a:lnTo>
                      <a:pt x="11" y="33"/>
                    </a:lnTo>
                    <a:lnTo>
                      <a:pt x="29" y="7"/>
                    </a:lnTo>
                    <a:lnTo>
                      <a:pt x="29" y="7"/>
                    </a:lnTo>
                    <a:lnTo>
                      <a:pt x="29" y="4"/>
                    </a:lnTo>
                    <a:lnTo>
                      <a:pt x="29" y="0"/>
                    </a:lnTo>
                    <a:lnTo>
                      <a:pt x="26" y="0"/>
                    </a:ln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80828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76" name="Freeform 152"/>
              <p:cNvSpPr>
                <a:spLocks/>
              </p:cNvSpPr>
              <p:nvPr/>
            </p:nvSpPr>
            <p:spPr bwMode="auto">
              <a:xfrm>
                <a:off x="342" y="3240"/>
                <a:ext cx="681" cy="52"/>
              </a:xfrm>
              <a:custGeom>
                <a:avLst/>
                <a:gdLst/>
                <a:ahLst/>
                <a:cxnLst>
                  <a:cxn ang="0">
                    <a:pos x="681" y="8"/>
                  </a:cxn>
                  <a:cxn ang="0">
                    <a:pos x="681" y="26"/>
                  </a:cxn>
                  <a:cxn ang="0">
                    <a:pos x="543" y="52"/>
                  </a:cxn>
                  <a:cxn ang="0">
                    <a:pos x="0" y="52"/>
                  </a:cxn>
                  <a:cxn ang="0">
                    <a:pos x="4" y="0"/>
                  </a:cxn>
                  <a:cxn ang="0">
                    <a:pos x="543" y="0"/>
                  </a:cxn>
                  <a:cxn ang="0">
                    <a:pos x="681" y="8"/>
                  </a:cxn>
                </a:cxnLst>
                <a:rect l="0" t="0" r="r" b="b"/>
                <a:pathLst>
                  <a:path w="681" h="52">
                    <a:moveTo>
                      <a:pt x="681" y="8"/>
                    </a:moveTo>
                    <a:lnTo>
                      <a:pt x="681" y="26"/>
                    </a:lnTo>
                    <a:lnTo>
                      <a:pt x="543" y="52"/>
                    </a:lnTo>
                    <a:lnTo>
                      <a:pt x="0" y="52"/>
                    </a:lnTo>
                    <a:lnTo>
                      <a:pt x="4" y="0"/>
                    </a:lnTo>
                    <a:lnTo>
                      <a:pt x="543" y="0"/>
                    </a:lnTo>
                    <a:lnTo>
                      <a:pt x="681" y="8"/>
                    </a:lnTo>
                    <a:close/>
                  </a:path>
                </a:pathLst>
              </a:custGeom>
              <a:solidFill>
                <a:srgbClr val="22222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77" name="Freeform 153"/>
              <p:cNvSpPr>
                <a:spLocks/>
              </p:cNvSpPr>
              <p:nvPr/>
            </p:nvSpPr>
            <p:spPr bwMode="auto">
              <a:xfrm>
                <a:off x="0" y="2467"/>
                <a:ext cx="848" cy="688"/>
              </a:xfrm>
              <a:custGeom>
                <a:avLst/>
                <a:gdLst/>
                <a:ahLst/>
                <a:cxnLst>
                  <a:cxn ang="0">
                    <a:pos x="0" y="48"/>
                  </a:cxn>
                  <a:cxn ang="0">
                    <a:pos x="30" y="18"/>
                  </a:cxn>
                  <a:cxn ang="0">
                    <a:pos x="703" y="0"/>
                  </a:cxn>
                  <a:cxn ang="0">
                    <a:pos x="848" y="654"/>
                  </a:cxn>
                  <a:cxn ang="0">
                    <a:pos x="833" y="688"/>
                  </a:cxn>
                  <a:cxn ang="0">
                    <a:pos x="186" y="673"/>
                  </a:cxn>
                  <a:cxn ang="0">
                    <a:pos x="0" y="48"/>
                  </a:cxn>
                </a:cxnLst>
                <a:rect l="0" t="0" r="r" b="b"/>
                <a:pathLst>
                  <a:path w="848" h="688">
                    <a:moveTo>
                      <a:pt x="0" y="48"/>
                    </a:moveTo>
                    <a:lnTo>
                      <a:pt x="30" y="18"/>
                    </a:lnTo>
                    <a:lnTo>
                      <a:pt x="703" y="0"/>
                    </a:lnTo>
                    <a:lnTo>
                      <a:pt x="848" y="654"/>
                    </a:lnTo>
                    <a:lnTo>
                      <a:pt x="833" y="688"/>
                    </a:lnTo>
                    <a:lnTo>
                      <a:pt x="186" y="673"/>
                    </a:lnTo>
                    <a:lnTo>
                      <a:pt x="0" y="48"/>
                    </a:lnTo>
                    <a:close/>
                  </a:path>
                </a:pathLst>
              </a:custGeom>
              <a:solidFill>
                <a:srgbClr val="58595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78" name="Freeform 154"/>
              <p:cNvSpPr>
                <a:spLocks/>
              </p:cNvSpPr>
              <p:nvPr/>
            </p:nvSpPr>
            <p:spPr bwMode="auto">
              <a:xfrm>
                <a:off x="0" y="2497"/>
                <a:ext cx="833" cy="658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681" y="0"/>
                  </a:cxn>
                  <a:cxn ang="0">
                    <a:pos x="833" y="658"/>
                  </a:cxn>
                  <a:cxn ang="0">
                    <a:pos x="175" y="647"/>
                  </a:cxn>
                  <a:cxn ang="0">
                    <a:pos x="0" y="18"/>
                  </a:cxn>
                </a:cxnLst>
                <a:rect l="0" t="0" r="r" b="b"/>
                <a:pathLst>
                  <a:path w="833" h="658">
                    <a:moveTo>
                      <a:pt x="0" y="18"/>
                    </a:moveTo>
                    <a:lnTo>
                      <a:pt x="681" y="0"/>
                    </a:lnTo>
                    <a:lnTo>
                      <a:pt x="833" y="658"/>
                    </a:lnTo>
                    <a:lnTo>
                      <a:pt x="175" y="647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79" name="Freeform 155"/>
              <p:cNvSpPr>
                <a:spLocks/>
              </p:cNvSpPr>
              <p:nvPr/>
            </p:nvSpPr>
            <p:spPr bwMode="auto">
              <a:xfrm>
                <a:off x="283" y="2880"/>
                <a:ext cx="219" cy="457"/>
              </a:xfrm>
              <a:custGeom>
                <a:avLst/>
                <a:gdLst/>
                <a:ahLst/>
                <a:cxnLst>
                  <a:cxn ang="0">
                    <a:pos x="219" y="0"/>
                  </a:cxn>
                  <a:cxn ang="0">
                    <a:pos x="186" y="431"/>
                  </a:cxn>
                  <a:cxn ang="0">
                    <a:pos x="160" y="457"/>
                  </a:cxn>
                  <a:cxn ang="0">
                    <a:pos x="0" y="457"/>
                  </a:cxn>
                  <a:cxn ang="0">
                    <a:pos x="82" y="7"/>
                  </a:cxn>
                  <a:cxn ang="0">
                    <a:pos x="219" y="0"/>
                  </a:cxn>
                </a:cxnLst>
                <a:rect l="0" t="0" r="r" b="b"/>
                <a:pathLst>
                  <a:path w="219" h="457">
                    <a:moveTo>
                      <a:pt x="219" y="0"/>
                    </a:moveTo>
                    <a:lnTo>
                      <a:pt x="186" y="431"/>
                    </a:lnTo>
                    <a:lnTo>
                      <a:pt x="160" y="457"/>
                    </a:lnTo>
                    <a:lnTo>
                      <a:pt x="0" y="457"/>
                    </a:lnTo>
                    <a:lnTo>
                      <a:pt x="82" y="7"/>
                    </a:lnTo>
                    <a:lnTo>
                      <a:pt x="219" y="0"/>
                    </a:lnTo>
                    <a:close/>
                  </a:path>
                </a:pathLst>
              </a:custGeom>
              <a:solidFill>
                <a:srgbClr val="22222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80" name="Freeform 156"/>
              <p:cNvSpPr>
                <a:spLocks/>
              </p:cNvSpPr>
              <p:nvPr/>
            </p:nvSpPr>
            <p:spPr bwMode="auto">
              <a:xfrm>
                <a:off x="279" y="2865"/>
                <a:ext cx="208" cy="472"/>
              </a:xfrm>
              <a:custGeom>
                <a:avLst/>
                <a:gdLst/>
                <a:ahLst/>
                <a:cxnLst>
                  <a:cxn ang="0">
                    <a:pos x="208" y="0"/>
                  </a:cxn>
                  <a:cxn ang="0">
                    <a:pos x="160" y="472"/>
                  </a:cxn>
                  <a:cxn ang="0">
                    <a:pos x="0" y="472"/>
                  </a:cxn>
                  <a:cxn ang="0">
                    <a:pos x="78" y="7"/>
                  </a:cxn>
                  <a:cxn ang="0">
                    <a:pos x="208" y="0"/>
                  </a:cxn>
                </a:cxnLst>
                <a:rect l="0" t="0" r="r" b="b"/>
                <a:pathLst>
                  <a:path w="208" h="472">
                    <a:moveTo>
                      <a:pt x="208" y="0"/>
                    </a:moveTo>
                    <a:lnTo>
                      <a:pt x="160" y="472"/>
                    </a:lnTo>
                    <a:lnTo>
                      <a:pt x="0" y="472"/>
                    </a:lnTo>
                    <a:lnTo>
                      <a:pt x="78" y="7"/>
                    </a:lnTo>
                    <a:lnTo>
                      <a:pt x="208" y="0"/>
                    </a:lnTo>
                    <a:close/>
                  </a:path>
                </a:pathLst>
              </a:custGeom>
              <a:solidFill>
                <a:srgbClr val="383739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81" name="Freeform 157"/>
              <p:cNvSpPr>
                <a:spLocks/>
              </p:cNvSpPr>
              <p:nvPr/>
            </p:nvSpPr>
            <p:spPr bwMode="auto">
              <a:xfrm>
                <a:off x="205" y="3307"/>
                <a:ext cx="334" cy="49"/>
              </a:xfrm>
              <a:custGeom>
                <a:avLst/>
                <a:gdLst/>
                <a:ahLst/>
                <a:cxnLst>
                  <a:cxn ang="0">
                    <a:pos x="334" y="23"/>
                  </a:cxn>
                  <a:cxn ang="0">
                    <a:pos x="334" y="23"/>
                  </a:cxn>
                  <a:cxn ang="0">
                    <a:pos x="331" y="34"/>
                  </a:cxn>
                  <a:cxn ang="0">
                    <a:pos x="327" y="41"/>
                  </a:cxn>
                  <a:cxn ang="0">
                    <a:pos x="319" y="45"/>
                  </a:cxn>
                  <a:cxn ang="0">
                    <a:pos x="312" y="49"/>
                  </a:cxn>
                  <a:cxn ang="0">
                    <a:pos x="18" y="49"/>
                  </a:cxn>
                  <a:cxn ang="0">
                    <a:pos x="18" y="49"/>
                  </a:cxn>
                  <a:cxn ang="0">
                    <a:pos x="11" y="45"/>
                  </a:cxn>
                  <a:cxn ang="0">
                    <a:pos x="3" y="41"/>
                  </a:cxn>
                  <a:cxn ang="0">
                    <a:pos x="0" y="34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0" y="15"/>
                  </a:cxn>
                  <a:cxn ang="0">
                    <a:pos x="3" y="8"/>
                  </a:cxn>
                  <a:cxn ang="0">
                    <a:pos x="11" y="0"/>
                  </a:cxn>
                  <a:cxn ang="0">
                    <a:pos x="18" y="0"/>
                  </a:cxn>
                  <a:cxn ang="0">
                    <a:pos x="312" y="0"/>
                  </a:cxn>
                  <a:cxn ang="0">
                    <a:pos x="312" y="0"/>
                  </a:cxn>
                  <a:cxn ang="0">
                    <a:pos x="319" y="0"/>
                  </a:cxn>
                  <a:cxn ang="0">
                    <a:pos x="327" y="8"/>
                  </a:cxn>
                  <a:cxn ang="0">
                    <a:pos x="331" y="15"/>
                  </a:cxn>
                  <a:cxn ang="0">
                    <a:pos x="334" y="23"/>
                  </a:cxn>
                  <a:cxn ang="0">
                    <a:pos x="334" y="23"/>
                  </a:cxn>
                </a:cxnLst>
                <a:rect l="0" t="0" r="r" b="b"/>
                <a:pathLst>
                  <a:path w="334" h="49">
                    <a:moveTo>
                      <a:pt x="334" y="23"/>
                    </a:moveTo>
                    <a:lnTo>
                      <a:pt x="334" y="23"/>
                    </a:lnTo>
                    <a:lnTo>
                      <a:pt x="331" y="34"/>
                    </a:lnTo>
                    <a:lnTo>
                      <a:pt x="327" y="41"/>
                    </a:lnTo>
                    <a:lnTo>
                      <a:pt x="319" y="45"/>
                    </a:lnTo>
                    <a:lnTo>
                      <a:pt x="312" y="49"/>
                    </a:lnTo>
                    <a:lnTo>
                      <a:pt x="18" y="49"/>
                    </a:lnTo>
                    <a:lnTo>
                      <a:pt x="18" y="49"/>
                    </a:lnTo>
                    <a:lnTo>
                      <a:pt x="11" y="45"/>
                    </a:lnTo>
                    <a:lnTo>
                      <a:pt x="3" y="41"/>
                    </a:lnTo>
                    <a:lnTo>
                      <a:pt x="0" y="34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15"/>
                    </a:lnTo>
                    <a:lnTo>
                      <a:pt x="3" y="8"/>
                    </a:lnTo>
                    <a:lnTo>
                      <a:pt x="11" y="0"/>
                    </a:lnTo>
                    <a:lnTo>
                      <a:pt x="18" y="0"/>
                    </a:lnTo>
                    <a:lnTo>
                      <a:pt x="312" y="0"/>
                    </a:lnTo>
                    <a:lnTo>
                      <a:pt x="312" y="0"/>
                    </a:lnTo>
                    <a:lnTo>
                      <a:pt x="319" y="0"/>
                    </a:lnTo>
                    <a:lnTo>
                      <a:pt x="327" y="8"/>
                    </a:lnTo>
                    <a:lnTo>
                      <a:pt x="331" y="15"/>
                    </a:lnTo>
                    <a:lnTo>
                      <a:pt x="334" y="23"/>
                    </a:lnTo>
                    <a:lnTo>
                      <a:pt x="334" y="23"/>
                    </a:lnTo>
                    <a:close/>
                  </a:path>
                </a:pathLst>
              </a:custGeom>
              <a:solidFill>
                <a:srgbClr val="22222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82" name="Freeform 158"/>
              <p:cNvSpPr>
                <a:spLocks/>
              </p:cNvSpPr>
              <p:nvPr/>
            </p:nvSpPr>
            <p:spPr bwMode="auto">
              <a:xfrm>
                <a:off x="472" y="2865"/>
                <a:ext cx="34" cy="33"/>
              </a:xfrm>
              <a:custGeom>
                <a:avLst/>
                <a:gdLst/>
                <a:ahLst/>
                <a:cxnLst>
                  <a:cxn ang="0">
                    <a:pos x="34" y="18"/>
                  </a:cxn>
                  <a:cxn ang="0">
                    <a:pos x="34" y="18"/>
                  </a:cxn>
                  <a:cxn ang="0">
                    <a:pos x="34" y="22"/>
                  </a:cxn>
                  <a:cxn ang="0">
                    <a:pos x="30" y="29"/>
                  </a:cxn>
                  <a:cxn ang="0">
                    <a:pos x="23" y="33"/>
                  </a:cxn>
                  <a:cxn ang="0">
                    <a:pos x="19" y="33"/>
                  </a:cxn>
                  <a:cxn ang="0">
                    <a:pos x="19" y="33"/>
                  </a:cxn>
                  <a:cxn ang="0">
                    <a:pos x="12" y="33"/>
                  </a:cxn>
                  <a:cxn ang="0">
                    <a:pos x="4" y="29"/>
                  </a:cxn>
                  <a:cxn ang="0">
                    <a:pos x="0" y="22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0" y="11"/>
                  </a:cxn>
                  <a:cxn ang="0">
                    <a:pos x="4" y="3"/>
                  </a:cxn>
                  <a:cxn ang="0">
                    <a:pos x="12" y="0"/>
                  </a:cxn>
                  <a:cxn ang="0">
                    <a:pos x="19" y="0"/>
                  </a:cxn>
                  <a:cxn ang="0">
                    <a:pos x="19" y="0"/>
                  </a:cxn>
                  <a:cxn ang="0">
                    <a:pos x="23" y="0"/>
                  </a:cxn>
                  <a:cxn ang="0">
                    <a:pos x="30" y="3"/>
                  </a:cxn>
                  <a:cxn ang="0">
                    <a:pos x="34" y="11"/>
                  </a:cxn>
                  <a:cxn ang="0">
                    <a:pos x="34" y="18"/>
                  </a:cxn>
                  <a:cxn ang="0">
                    <a:pos x="34" y="18"/>
                  </a:cxn>
                </a:cxnLst>
                <a:rect l="0" t="0" r="r" b="b"/>
                <a:pathLst>
                  <a:path w="34" h="33">
                    <a:moveTo>
                      <a:pt x="34" y="18"/>
                    </a:moveTo>
                    <a:lnTo>
                      <a:pt x="34" y="18"/>
                    </a:lnTo>
                    <a:lnTo>
                      <a:pt x="34" y="22"/>
                    </a:lnTo>
                    <a:lnTo>
                      <a:pt x="30" y="29"/>
                    </a:lnTo>
                    <a:lnTo>
                      <a:pt x="23" y="33"/>
                    </a:lnTo>
                    <a:lnTo>
                      <a:pt x="19" y="33"/>
                    </a:lnTo>
                    <a:lnTo>
                      <a:pt x="19" y="33"/>
                    </a:lnTo>
                    <a:lnTo>
                      <a:pt x="12" y="33"/>
                    </a:lnTo>
                    <a:lnTo>
                      <a:pt x="4" y="29"/>
                    </a:lnTo>
                    <a:lnTo>
                      <a:pt x="0" y="22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0" y="11"/>
                    </a:lnTo>
                    <a:lnTo>
                      <a:pt x="4" y="3"/>
                    </a:lnTo>
                    <a:lnTo>
                      <a:pt x="12" y="0"/>
                    </a:lnTo>
                    <a:lnTo>
                      <a:pt x="19" y="0"/>
                    </a:lnTo>
                    <a:lnTo>
                      <a:pt x="19" y="0"/>
                    </a:lnTo>
                    <a:lnTo>
                      <a:pt x="23" y="0"/>
                    </a:lnTo>
                    <a:lnTo>
                      <a:pt x="30" y="3"/>
                    </a:lnTo>
                    <a:lnTo>
                      <a:pt x="34" y="11"/>
                    </a:lnTo>
                    <a:lnTo>
                      <a:pt x="34" y="18"/>
                    </a:lnTo>
                    <a:lnTo>
                      <a:pt x="34" y="18"/>
                    </a:lnTo>
                    <a:close/>
                  </a:path>
                </a:pathLst>
              </a:custGeom>
              <a:solidFill>
                <a:srgbClr val="22222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83" name="Freeform 159"/>
              <p:cNvSpPr>
                <a:spLocks/>
              </p:cNvSpPr>
              <p:nvPr/>
            </p:nvSpPr>
            <p:spPr bwMode="auto">
              <a:xfrm>
                <a:off x="1562" y="2307"/>
                <a:ext cx="275" cy="941"/>
              </a:xfrm>
              <a:custGeom>
                <a:avLst/>
                <a:gdLst/>
                <a:ahLst/>
                <a:cxnLst>
                  <a:cxn ang="0">
                    <a:pos x="97" y="22"/>
                  </a:cxn>
                  <a:cxn ang="0">
                    <a:pos x="71" y="100"/>
                  </a:cxn>
                  <a:cxn ang="0">
                    <a:pos x="56" y="171"/>
                  </a:cxn>
                  <a:cxn ang="0">
                    <a:pos x="60" y="245"/>
                  </a:cxn>
                  <a:cxn ang="0">
                    <a:pos x="75" y="309"/>
                  </a:cxn>
                  <a:cxn ang="0">
                    <a:pos x="86" y="383"/>
                  </a:cxn>
                  <a:cxn ang="0">
                    <a:pos x="82" y="420"/>
                  </a:cxn>
                  <a:cxn ang="0">
                    <a:pos x="75" y="439"/>
                  </a:cxn>
                  <a:cxn ang="0">
                    <a:pos x="56" y="480"/>
                  </a:cxn>
                  <a:cxn ang="0">
                    <a:pos x="56" y="491"/>
                  </a:cxn>
                  <a:cxn ang="0">
                    <a:pos x="67" y="502"/>
                  </a:cxn>
                  <a:cxn ang="0">
                    <a:pos x="45" y="610"/>
                  </a:cxn>
                  <a:cxn ang="0">
                    <a:pos x="41" y="669"/>
                  </a:cxn>
                  <a:cxn ang="0">
                    <a:pos x="41" y="706"/>
                  </a:cxn>
                  <a:cxn ang="0">
                    <a:pos x="30" y="736"/>
                  </a:cxn>
                  <a:cxn ang="0">
                    <a:pos x="23" y="747"/>
                  </a:cxn>
                  <a:cxn ang="0">
                    <a:pos x="15" y="773"/>
                  </a:cxn>
                  <a:cxn ang="0">
                    <a:pos x="30" y="788"/>
                  </a:cxn>
                  <a:cxn ang="0">
                    <a:pos x="0" y="904"/>
                  </a:cxn>
                  <a:cxn ang="0">
                    <a:pos x="63" y="926"/>
                  </a:cxn>
                  <a:cxn ang="0">
                    <a:pos x="82" y="941"/>
                  </a:cxn>
                  <a:cxn ang="0">
                    <a:pos x="130" y="818"/>
                  </a:cxn>
                  <a:cxn ang="0">
                    <a:pos x="156" y="811"/>
                  </a:cxn>
                  <a:cxn ang="0">
                    <a:pos x="164" y="803"/>
                  </a:cxn>
                  <a:cxn ang="0">
                    <a:pos x="208" y="692"/>
                  </a:cxn>
                  <a:cxn ang="0">
                    <a:pos x="249" y="547"/>
                  </a:cxn>
                  <a:cxn ang="0">
                    <a:pos x="257" y="502"/>
                  </a:cxn>
                  <a:cxn ang="0">
                    <a:pos x="275" y="309"/>
                  </a:cxn>
                  <a:cxn ang="0">
                    <a:pos x="275" y="208"/>
                  </a:cxn>
                  <a:cxn ang="0">
                    <a:pos x="264" y="123"/>
                  </a:cxn>
                  <a:cxn ang="0">
                    <a:pos x="253" y="89"/>
                  </a:cxn>
                  <a:cxn ang="0">
                    <a:pos x="227" y="41"/>
                  </a:cxn>
                  <a:cxn ang="0">
                    <a:pos x="201" y="15"/>
                  </a:cxn>
                  <a:cxn ang="0">
                    <a:pos x="164" y="0"/>
                  </a:cxn>
                  <a:cxn ang="0">
                    <a:pos x="149" y="0"/>
                  </a:cxn>
                  <a:cxn ang="0">
                    <a:pos x="119" y="7"/>
                  </a:cxn>
                  <a:cxn ang="0">
                    <a:pos x="97" y="22"/>
                  </a:cxn>
                </a:cxnLst>
                <a:rect l="0" t="0" r="r" b="b"/>
                <a:pathLst>
                  <a:path w="275" h="941">
                    <a:moveTo>
                      <a:pt x="97" y="22"/>
                    </a:moveTo>
                    <a:lnTo>
                      <a:pt x="97" y="22"/>
                    </a:lnTo>
                    <a:lnTo>
                      <a:pt x="89" y="45"/>
                    </a:lnTo>
                    <a:lnTo>
                      <a:pt x="71" y="100"/>
                    </a:lnTo>
                    <a:lnTo>
                      <a:pt x="63" y="134"/>
                    </a:lnTo>
                    <a:lnTo>
                      <a:pt x="56" y="171"/>
                    </a:lnTo>
                    <a:lnTo>
                      <a:pt x="56" y="208"/>
                    </a:lnTo>
                    <a:lnTo>
                      <a:pt x="60" y="245"/>
                    </a:lnTo>
                    <a:lnTo>
                      <a:pt x="60" y="245"/>
                    </a:lnTo>
                    <a:lnTo>
                      <a:pt x="75" y="309"/>
                    </a:lnTo>
                    <a:lnTo>
                      <a:pt x="86" y="361"/>
                    </a:lnTo>
                    <a:lnTo>
                      <a:pt x="86" y="383"/>
                    </a:lnTo>
                    <a:lnTo>
                      <a:pt x="86" y="402"/>
                    </a:lnTo>
                    <a:lnTo>
                      <a:pt x="82" y="420"/>
                    </a:lnTo>
                    <a:lnTo>
                      <a:pt x="75" y="439"/>
                    </a:lnTo>
                    <a:lnTo>
                      <a:pt x="75" y="439"/>
                    </a:lnTo>
                    <a:lnTo>
                      <a:pt x="63" y="461"/>
                    </a:lnTo>
                    <a:lnTo>
                      <a:pt x="56" y="480"/>
                    </a:lnTo>
                    <a:lnTo>
                      <a:pt x="56" y="483"/>
                    </a:lnTo>
                    <a:lnTo>
                      <a:pt x="56" y="491"/>
                    </a:lnTo>
                    <a:lnTo>
                      <a:pt x="67" y="502"/>
                    </a:lnTo>
                    <a:lnTo>
                      <a:pt x="67" y="502"/>
                    </a:lnTo>
                    <a:lnTo>
                      <a:pt x="52" y="558"/>
                    </a:lnTo>
                    <a:lnTo>
                      <a:pt x="45" y="610"/>
                    </a:lnTo>
                    <a:lnTo>
                      <a:pt x="41" y="640"/>
                    </a:lnTo>
                    <a:lnTo>
                      <a:pt x="41" y="669"/>
                    </a:lnTo>
                    <a:lnTo>
                      <a:pt x="41" y="669"/>
                    </a:lnTo>
                    <a:lnTo>
                      <a:pt x="41" y="706"/>
                    </a:lnTo>
                    <a:lnTo>
                      <a:pt x="37" y="725"/>
                    </a:lnTo>
                    <a:lnTo>
                      <a:pt x="30" y="736"/>
                    </a:lnTo>
                    <a:lnTo>
                      <a:pt x="23" y="747"/>
                    </a:lnTo>
                    <a:lnTo>
                      <a:pt x="23" y="747"/>
                    </a:lnTo>
                    <a:lnTo>
                      <a:pt x="19" y="762"/>
                    </a:lnTo>
                    <a:lnTo>
                      <a:pt x="15" y="773"/>
                    </a:lnTo>
                    <a:lnTo>
                      <a:pt x="23" y="785"/>
                    </a:lnTo>
                    <a:lnTo>
                      <a:pt x="30" y="788"/>
                    </a:lnTo>
                    <a:lnTo>
                      <a:pt x="0" y="904"/>
                    </a:lnTo>
                    <a:lnTo>
                      <a:pt x="0" y="904"/>
                    </a:lnTo>
                    <a:lnTo>
                      <a:pt x="34" y="915"/>
                    </a:lnTo>
                    <a:lnTo>
                      <a:pt x="63" y="926"/>
                    </a:lnTo>
                    <a:lnTo>
                      <a:pt x="75" y="933"/>
                    </a:lnTo>
                    <a:lnTo>
                      <a:pt x="82" y="941"/>
                    </a:lnTo>
                    <a:lnTo>
                      <a:pt x="130" y="818"/>
                    </a:lnTo>
                    <a:lnTo>
                      <a:pt x="130" y="818"/>
                    </a:lnTo>
                    <a:lnTo>
                      <a:pt x="145" y="814"/>
                    </a:lnTo>
                    <a:lnTo>
                      <a:pt x="156" y="811"/>
                    </a:lnTo>
                    <a:lnTo>
                      <a:pt x="164" y="803"/>
                    </a:lnTo>
                    <a:lnTo>
                      <a:pt x="164" y="803"/>
                    </a:lnTo>
                    <a:lnTo>
                      <a:pt x="179" y="766"/>
                    </a:lnTo>
                    <a:lnTo>
                      <a:pt x="208" y="692"/>
                    </a:lnTo>
                    <a:lnTo>
                      <a:pt x="238" y="595"/>
                    </a:lnTo>
                    <a:lnTo>
                      <a:pt x="249" y="547"/>
                    </a:lnTo>
                    <a:lnTo>
                      <a:pt x="257" y="502"/>
                    </a:lnTo>
                    <a:lnTo>
                      <a:pt x="257" y="502"/>
                    </a:lnTo>
                    <a:lnTo>
                      <a:pt x="268" y="409"/>
                    </a:lnTo>
                    <a:lnTo>
                      <a:pt x="275" y="309"/>
                    </a:lnTo>
                    <a:lnTo>
                      <a:pt x="275" y="256"/>
                    </a:lnTo>
                    <a:lnTo>
                      <a:pt x="275" y="208"/>
                    </a:lnTo>
                    <a:lnTo>
                      <a:pt x="272" y="164"/>
                    </a:lnTo>
                    <a:lnTo>
                      <a:pt x="264" y="123"/>
                    </a:lnTo>
                    <a:lnTo>
                      <a:pt x="264" y="123"/>
                    </a:lnTo>
                    <a:lnTo>
                      <a:pt x="253" y="89"/>
                    </a:lnTo>
                    <a:lnTo>
                      <a:pt x="238" y="63"/>
                    </a:lnTo>
                    <a:lnTo>
                      <a:pt x="227" y="41"/>
                    </a:lnTo>
                    <a:lnTo>
                      <a:pt x="216" y="26"/>
                    </a:lnTo>
                    <a:lnTo>
                      <a:pt x="201" y="15"/>
                    </a:lnTo>
                    <a:lnTo>
                      <a:pt x="190" y="7"/>
                    </a:lnTo>
                    <a:lnTo>
                      <a:pt x="164" y="0"/>
                    </a:lnTo>
                    <a:lnTo>
                      <a:pt x="164" y="0"/>
                    </a:lnTo>
                    <a:lnTo>
                      <a:pt x="149" y="0"/>
                    </a:lnTo>
                    <a:lnTo>
                      <a:pt x="138" y="0"/>
                    </a:lnTo>
                    <a:lnTo>
                      <a:pt x="119" y="7"/>
                    </a:lnTo>
                    <a:lnTo>
                      <a:pt x="104" y="15"/>
                    </a:lnTo>
                    <a:lnTo>
                      <a:pt x="97" y="22"/>
                    </a:lnTo>
                    <a:lnTo>
                      <a:pt x="97" y="22"/>
                    </a:lnTo>
                    <a:close/>
                  </a:path>
                </a:pathLst>
              </a:custGeom>
              <a:solidFill>
                <a:srgbClr val="FFFCE9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84" name="Freeform 160"/>
              <p:cNvSpPr>
                <a:spLocks/>
              </p:cNvSpPr>
              <p:nvPr/>
            </p:nvSpPr>
            <p:spPr bwMode="auto">
              <a:xfrm>
                <a:off x="1146" y="3263"/>
                <a:ext cx="677" cy="145"/>
              </a:xfrm>
              <a:custGeom>
                <a:avLst/>
                <a:gdLst/>
                <a:ahLst/>
                <a:cxnLst>
                  <a:cxn ang="0">
                    <a:pos x="0" y="111"/>
                  </a:cxn>
                  <a:cxn ang="0">
                    <a:pos x="0" y="111"/>
                  </a:cxn>
                  <a:cxn ang="0">
                    <a:pos x="52" y="111"/>
                  </a:cxn>
                  <a:cxn ang="0">
                    <a:pos x="182" y="119"/>
                  </a:cxn>
                  <a:cxn ang="0">
                    <a:pos x="342" y="126"/>
                  </a:cxn>
                  <a:cxn ang="0">
                    <a:pos x="420" y="134"/>
                  </a:cxn>
                  <a:cxn ang="0">
                    <a:pos x="487" y="145"/>
                  </a:cxn>
                  <a:cxn ang="0">
                    <a:pos x="487" y="145"/>
                  </a:cxn>
                  <a:cxn ang="0">
                    <a:pos x="505" y="126"/>
                  </a:cxn>
                  <a:cxn ang="0">
                    <a:pos x="550" y="85"/>
                  </a:cxn>
                  <a:cxn ang="0">
                    <a:pos x="613" y="37"/>
                  </a:cxn>
                  <a:cxn ang="0">
                    <a:pos x="647" y="18"/>
                  </a:cxn>
                  <a:cxn ang="0">
                    <a:pos x="677" y="0"/>
                  </a:cxn>
                  <a:cxn ang="0">
                    <a:pos x="293" y="11"/>
                  </a:cxn>
                  <a:cxn ang="0">
                    <a:pos x="293" y="11"/>
                  </a:cxn>
                  <a:cxn ang="0">
                    <a:pos x="167" y="52"/>
                  </a:cxn>
                  <a:cxn ang="0">
                    <a:pos x="67" y="85"/>
                  </a:cxn>
                  <a:cxn ang="0">
                    <a:pos x="26" y="100"/>
                  </a:cxn>
                  <a:cxn ang="0">
                    <a:pos x="0" y="111"/>
                  </a:cxn>
                  <a:cxn ang="0">
                    <a:pos x="0" y="111"/>
                  </a:cxn>
                </a:cxnLst>
                <a:rect l="0" t="0" r="r" b="b"/>
                <a:pathLst>
                  <a:path w="677" h="145">
                    <a:moveTo>
                      <a:pt x="0" y="111"/>
                    </a:moveTo>
                    <a:lnTo>
                      <a:pt x="0" y="111"/>
                    </a:lnTo>
                    <a:lnTo>
                      <a:pt x="52" y="111"/>
                    </a:lnTo>
                    <a:lnTo>
                      <a:pt x="182" y="119"/>
                    </a:lnTo>
                    <a:lnTo>
                      <a:pt x="342" y="126"/>
                    </a:lnTo>
                    <a:lnTo>
                      <a:pt x="420" y="134"/>
                    </a:lnTo>
                    <a:lnTo>
                      <a:pt x="487" y="145"/>
                    </a:lnTo>
                    <a:lnTo>
                      <a:pt x="487" y="145"/>
                    </a:lnTo>
                    <a:lnTo>
                      <a:pt x="505" y="126"/>
                    </a:lnTo>
                    <a:lnTo>
                      <a:pt x="550" y="85"/>
                    </a:lnTo>
                    <a:lnTo>
                      <a:pt x="613" y="37"/>
                    </a:lnTo>
                    <a:lnTo>
                      <a:pt x="647" y="18"/>
                    </a:lnTo>
                    <a:lnTo>
                      <a:pt x="677" y="0"/>
                    </a:lnTo>
                    <a:lnTo>
                      <a:pt x="293" y="11"/>
                    </a:lnTo>
                    <a:lnTo>
                      <a:pt x="293" y="11"/>
                    </a:lnTo>
                    <a:lnTo>
                      <a:pt x="167" y="52"/>
                    </a:lnTo>
                    <a:lnTo>
                      <a:pt x="67" y="85"/>
                    </a:lnTo>
                    <a:lnTo>
                      <a:pt x="26" y="100"/>
                    </a:lnTo>
                    <a:lnTo>
                      <a:pt x="0" y="111"/>
                    </a:lnTo>
                    <a:lnTo>
                      <a:pt x="0" y="11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85" name="Freeform 161"/>
              <p:cNvSpPr>
                <a:spLocks/>
              </p:cNvSpPr>
              <p:nvPr/>
            </p:nvSpPr>
            <p:spPr bwMode="auto">
              <a:xfrm>
                <a:off x="1380" y="3151"/>
                <a:ext cx="279" cy="208"/>
              </a:xfrm>
              <a:custGeom>
                <a:avLst/>
                <a:gdLst/>
                <a:ahLst/>
                <a:cxnLst>
                  <a:cxn ang="0">
                    <a:pos x="212" y="0"/>
                  </a:cxn>
                  <a:cxn ang="0">
                    <a:pos x="193" y="56"/>
                  </a:cxn>
                  <a:cxn ang="0">
                    <a:pos x="178" y="74"/>
                  </a:cxn>
                  <a:cxn ang="0">
                    <a:pos x="160" y="86"/>
                  </a:cxn>
                  <a:cxn ang="0">
                    <a:pos x="93" y="100"/>
                  </a:cxn>
                  <a:cxn ang="0">
                    <a:pos x="71" y="112"/>
                  </a:cxn>
                  <a:cxn ang="0">
                    <a:pos x="45" y="134"/>
                  </a:cxn>
                  <a:cxn ang="0">
                    <a:pos x="26" y="149"/>
                  </a:cxn>
                  <a:cxn ang="0">
                    <a:pos x="0" y="171"/>
                  </a:cxn>
                  <a:cxn ang="0">
                    <a:pos x="7" y="175"/>
                  </a:cxn>
                  <a:cxn ang="0">
                    <a:pos x="22" y="167"/>
                  </a:cxn>
                  <a:cxn ang="0">
                    <a:pos x="41" y="153"/>
                  </a:cxn>
                  <a:cxn ang="0">
                    <a:pos x="59" y="145"/>
                  </a:cxn>
                  <a:cxn ang="0">
                    <a:pos x="97" y="119"/>
                  </a:cxn>
                  <a:cxn ang="0">
                    <a:pos x="63" y="160"/>
                  </a:cxn>
                  <a:cxn ang="0">
                    <a:pos x="45" y="186"/>
                  </a:cxn>
                  <a:cxn ang="0">
                    <a:pos x="26" y="208"/>
                  </a:cxn>
                  <a:cxn ang="0">
                    <a:pos x="41" y="208"/>
                  </a:cxn>
                  <a:cxn ang="0">
                    <a:pos x="52" y="205"/>
                  </a:cxn>
                  <a:cxn ang="0">
                    <a:pos x="74" y="179"/>
                  </a:cxn>
                  <a:cxn ang="0">
                    <a:pos x="89" y="156"/>
                  </a:cxn>
                  <a:cxn ang="0">
                    <a:pos x="112" y="130"/>
                  </a:cxn>
                  <a:cxn ang="0">
                    <a:pos x="82" y="175"/>
                  </a:cxn>
                  <a:cxn ang="0">
                    <a:pos x="71" y="193"/>
                  </a:cxn>
                  <a:cxn ang="0">
                    <a:pos x="59" y="205"/>
                  </a:cxn>
                  <a:cxn ang="0">
                    <a:pos x="63" y="208"/>
                  </a:cxn>
                  <a:cxn ang="0">
                    <a:pos x="89" y="190"/>
                  </a:cxn>
                  <a:cxn ang="0">
                    <a:pos x="112" y="164"/>
                  </a:cxn>
                  <a:cxn ang="0">
                    <a:pos x="134" y="141"/>
                  </a:cxn>
                  <a:cxn ang="0">
                    <a:pos x="138" y="145"/>
                  </a:cxn>
                  <a:cxn ang="0">
                    <a:pos x="134" y="149"/>
                  </a:cxn>
                  <a:cxn ang="0">
                    <a:pos x="115" y="179"/>
                  </a:cxn>
                  <a:cxn ang="0">
                    <a:pos x="100" y="201"/>
                  </a:cxn>
                  <a:cxn ang="0">
                    <a:pos x="104" y="205"/>
                  </a:cxn>
                  <a:cxn ang="0">
                    <a:pos x="115" y="197"/>
                  </a:cxn>
                  <a:cxn ang="0">
                    <a:pos x="149" y="160"/>
                  </a:cxn>
                  <a:cxn ang="0">
                    <a:pos x="152" y="156"/>
                  </a:cxn>
                  <a:cxn ang="0">
                    <a:pos x="182" y="145"/>
                  </a:cxn>
                  <a:cxn ang="0">
                    <a:pos x="227" y="127"/>
                  </a:cxn>
                  <a:cxn ang="0">
                    <a:pos x="234" y="123"/>
                  </a:cxn>
                  <a:cxn ang="0">
                    <a:pos x="245" y="97"/>
                  </a:cxn>
                  <a:cxn ang="0">
                    <a:pos x="249" y="82"/>
                  </a:cxn>
                  <a:cxn ang="0">
                    <a:pos x="279" y="19"/>
                  </a:cxn>
                  <a:cxn ang="0">
                    <a:pos x="279" y="15"/>
                  </a:cxn>
                  <a:cxn ang="0">
                    <a:pos x="249" y="4"/>
                  </a:cxn>
                  <a:cxn ang="0">
                    <a:pos x="212" y="0"/>
                  </a:cxn>
                </a:cxnLst>
                <a:rect l="0" t="0" r="r" b="b"/>
                <a:pathLst>
                  <a:path w="279" h="208">
                    <a:moveTo>
                      <a:pt x="212" y="0"/>
                    </a:moveTo>
                    <a:lnTo>
                      <a:pt x="212" y="0"/>
                    </a:lnTo>
                    <a:lnTo>
                      <a:pt x="201" y="30"/>
                    </a:lnTo>
                    <a:lnTo>
                      <a:pt x="193" y="56"/>
                    </a:lnTo>
                    <a:lnTo>
                      <a:pt x="178" y="74"/>
                    </a:lnTo>
                    <a:lnTo>
                      <a:pt x="178" y="74"/>
                    </a:lnTo>
                    <a:lnTo>
                      <a:pt x="171" y="78"/>
                    </a:lnTo>
                    <a:lnTo>
                      <a:pt x="160" y="86"/>
                    </a:lnTo>
                    <a:lnTo>
                      <a:pt x="134" y="89"/>
                    </a:lnTo>
                    <a:lnTo>
                      <a:pt x="93" y="100"/>
                    </a:lnTo>
                    <a:lnTo>
                      <a:pt x="93" y="100"/>
                    </a:lnTo>
                    <a:lnTo>
                      <a:pt x="71" y="112"/>
                    </a:lnTo>
                    <a:lnTo>
                      <a:pt x="45" y="134"/>
                    </a:lnTo>
                    <a:lnTo>
                      <a:pt x="45" y="134"/>
                    </a:lnTo>
                    <a:lnTo>
                      <a:pt x="37" y="141"/>
                    </a:lnTo>
                    <a:lnTo>
                      <a:pt x="26" y="149"/>
                    </a:lnTo>
                    <a:lnTo>
                      <a:pt x="15" y="160"/>
                    </a:lnTo>
                    <a:lnTo>
                      <a:pt x="0" y="171"/>
                    </a:lnTo>
                    <a:lnTo>
                      <a:pt x="0" y="171"/>
                    </a:lnTo>
                    <a:lnTo>
                      <a:pt x="7" y="175"/>
                    </a:lnTo>
                    <a:lnTo>
                      <a:pt x="15" y="175"/>
                    </a:lnTo>
                    <a:lnTo>
                      <a:pt x="22" y="167"/>
                    </a:lnTo>
                    <a:lnTo>
                      <a:pt x="22" y="167"/>
                    </a:lnTo>
                    <a:lnTo>
                      <a:pt x="41" y="153"/>
                    </a:lnTo>
                    <a:lnTo>
                      <a:pt x="59" y="145"/>
                    </a:lnTo>
                    <a:lnTo>
                      <a:pt x="59" y="145"/>
                    </a:lnTo>
                    <a:lnTo>
                      <a:pt x="97" y="119"/>
                    </a:lnTo>
                    <a:lnTo>
                      <a:pt x="97" y="119"/>
                    </a:lnTo>
                    <a:lnTo>
                      <a:pt x="85" y="134"/>
                    </a:lnTo>
                    <a:lnTo>
                      <a:pt x="63" y="160"/>
                    </a:lnTo>
                    <a:lnTo>
                      <a:pt x="63" y="160"/>
                    </a:lnTo>
                    <a:lnTo>
                      <a:pt x="45" y="186"/>
                    </a:lnTo>
                    <a:lnTo>
                      <a:pt x="26" y="208"/>
                    </a:lnTo>
                    <a:lnTo>
                      <a:pt x="26" y="208"/>
                    </a:lnTo>
                    <a:lnTo>
                      <a:pt x="33" y="208"/>
                    </a:lnTo>
                    <a:lnTo>
                      <a:pt x="41" y="208"/>
                    </a:lnTo>
                    <a:lnTo>
                      <a:pt x="52" y="205"/>
                    </a:lnTo>
                    <a:lnTo>
                      <a:pt x="52" y="205"/>
                    </a:lnTo>
                    <a:lnTo>
                      <a:pt x="63" y="193"/>
                    </a:lnTo>
                    <a:lnTo>
                      <a:pt x="74" y="179"/>
                    </a:lnTo>
                    <a:lnTo>
                      <a:pt x="89" y="156"/>
                    </a:lnTo>
                    <a:lnTo>
                      <a:pt x="89" y="156"/>
                    </a:lnTo>
                    <a:lnTo>
                      <a:pt x="104" y="138"/>
                    </a:lnTo>
                    <a:lnTo>
                      <a:pt x="112" y="130"/>
                    </a:lnTo>
                    <a:lnTo>
                      <a:pt x="112" y="130"/>
                    </a:lnTo>
                    <a:lnTo>
                      <a:pt x="82" y="175"/>
                    </a:lnTo>
                    <a:lnTo>
                      <a:pt x="82" y="175"/>
                    </a:lnTo>
                    <a:lnTo>
                      <a:pt x="71" y="193"/>
                    </a:lnTo>
                    <a:lnTo>
                      <a:pt x="59" y="205"/>
                    </a:lnTo>
                    <a:lnTo>
                      <a:pt x="59" y="205"/>
                    </a:lnTo>
                    <a:lnTo>
                      <a:pt x="59" y="208"/>
                    </a:lnTo>
                    <a:lnTo>
                      <a:pt x="63" y="208"/>
                    </a:lnTo>
                    <a:lnTo>
                      <a:pt x="71" y="205"/>
                    </a:lnTo>
                    <a:lnTo>
                      <a:pt x="89" y="190"/>
                    </a:lnTo>
                    <a:lnTo>
                      <a:pt x="89" y="190"/>
                    </a:lnTo>
                    <a:lnTo>
                      <a:pt x="112" y="164"/>
                    </a:lnTo>
                    <a:lnTo>
                      <a:pt x="134" y="141"/>
                    </a:lnTo>
                    <a:lnTo>
                      <a:pt x="134" y="141"/>
                    </a:lnTo>
                    <a:lnTo>
                      <a:pt x="134" y="141"/>
                    </a:lnTo>
                    <a:lnTo>
                      <a:pt x="138" y="145"/>
                    </a:lnTo>
                    <a:lnTo>
                      <a:pt x="134" y="149"/>
                    </a:lnTo>
                    <a:lnTo>
                      <a:pt x="134" y="149"/>
                    </a:lnTo>
                    <a:lnTo>
                      <a:pt x="115" y="179"/>
                    </a:lnTo>
                    <a:lnTo>
                      <a:pt x="115" y="179"/>
                    </a:lnTo>
                    <a:lnTo>
                      <a:pt x="100" y="201"/>
                    </a:lnTo>
                    <a:lnTo>
                      <a:pt x="100" y="201"/>
                    </a:lnTo>
                    <a:lnTo>
                      <a:pt x="100" y="205"/>
                    </a:lnTo>
                    <a:lnTo>
                      <a:pt x="104" y="205"/>
                    </a:lnTo>
                    <a:lnTo>
                      <a:pt x="108" y="205"/>
                    </a:lnTo>
                    <a:lnTo>
                      <a:pt x="115" y="197"/>
                    </a:lnTo>
                    <a:lnTo>
                      <a:pt x="115" y="197"/>
                    </a:lnTo>
                    <a:lnTo>
                      <a:pt x="149" y="160"/>
                    </a:lnTo>
                    <a:lnTo>
                      <a:pt x="149" y="160"/>
                    </a:lnTo>
                    <a:lnTo>
                      <a:pt x="152" y="156"/>
                    </a:lnTo>
                    <a:lnTo>
                      <a:pt x="160" y="153"/>
                    </a:lnTo>
                    <a:lnTo>
                      <a:pt x="182" y="145"/>
                    </a:lnTo>
                    <a:lnTo>
                      <a:pt x="182" y="145"/>
                    </a:lnTo>
                    <a:lnTo>
                      <a:pt x="227" y="127"/>
                    </a:lnTo>
                    <a:lnTo>
                      <a:pt x="227" y="127"/>
                    </a:lnTo>
                    <a:lnTo>
                      <a:pt x="234" y="123"/>
                    </a:lnTo>
                    <a:lnTo>
                      <a:pt x="242" y="119"/>
                    </a:lnTo>
                    <a:lnTo>
                      <a:pt x="245" y="97"/>
                    </a:lnTo>
                    <a:lnTo>
                      <a:pt x="245" y="97"/>
                    </a:lnTo>
                    <a:lnTo>
                      <a:pt x="249" y="82"/>
                    </a:lnTo>
                    <a:lnTo>
                      <a:pt x="260" y="56"/>
                    </a:lnTo>
                    <a:lnTo>
                      <a:pt x="279" y="19"/>
                    </a:lnTo>
                    <a:lnTo>
                      <a:pt x="279" y="19"/>
                    </a:lnTo>
                    <a:lnTo>
                      <a:pt x="279" y="15"/>
                    </a:lnTo>
                    <a:lnTo>
                      <a:pt x="271" y="11"/>
                    </a:lnTo>
                    <a:lnTo>
                      <a:pt x="249" y="4"/>
                    </a:lnTo>
                    <a:lnTo>
                      <a:pt x="212" y="0"/>
                    </a:lnTo>
                    <a:lnTo>
                      <a:pt x="212" y="0"/>
                    </a:lnTo>
                    <a:close/>
                  </a:path>
                </a:pathLst>
              </a:custGeom>
              <a:solidFill>
                <a:srgbClr val="FDD9CC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86" name="Freeform 162"/>
              <p:cNvSpPr>
                <a:spLocks/>
              </p:cNvSpPr>
              <p:nvPr/>
            </p:nvSpPr>
            <p:spPr bwMode="auto">
              <a:xfrm>
                <a:off x="1551" y="3077"/>
                <a:ext cx="153" cy="182"/>
              </a:xfrm>
              <a:custGeom>
                <a:avLst/>
                <a:gdLst/>
                <a:ahLst/>
                <a:cxnLst>
                  <a:cxn ang="0">
                    <a:pos x="30" y="3"/>
                  </a:cxn>
                  <a:cxn ang="0">
                    <a:pos x="30" y="3"/>
                  </a:cxn>
                  <a:cxn ang="0">
                    <a:pos x="22" y="63"/>
                  </a:cxn>
                  <a:cxn ang="0">
                    <a:pos x="11" y="108"/>
                  </a:cxn>
                  <a:cxn ang="0">
                    <a:pos x="0" y="141"/>
                  </a:cxn>
                  <a:cxn ang="0">
                    <a:pos x="0" y="141"/>
                  </a:cxn>
                  <a:cxn ang="0">
                    <a:pos x="11" y="141"/>
                  </a:cxn>
                  <a:cxn ang="0">
                    <a:pos x="34" y="145"/>
                  </a:cxn>
                  <a:cxn ang="0">
                    <a:pos x="67" y="160"/>
                  </a:cxn>
                  <a:cxn ang="0">
                    <a:pos x="82" y="167"/>
                  </a:cxn>
                  <a:cxn ang="0">
                    <a:pos x="97" y="182"/>
                  </a:cxn>
                  <a:cxn ang="0">
                    <a:pos x="97" y="182"/>
                  </a:cxn>
                  <a:cxn ang="0">
                    <a:pos x="119" y="130"/>
                  </a:cxn>
                  <a:cxn ang="0">
                    <a:pos x="138" y="93"/>
                  </a:cxn>
                  <a:cxn ang="0">
                    <a:pos x="153" y="63"/>
                  </a:cxn>
                  <a:cxn ang="0">
                    <a:pos x="153" y="63"/>
                  </a:cxn>
                  <a:cxn ang="0">
                    <a:pos x="145" y="52"/>
                  </a:cxn>
                  <a:cxn ang="0">
                    <a:pos x="134" y="37"/>
                  </a:cxn>
                  <a:cxn ang="0">
                    <a:pos x="123" y="22"/>
                  </a:cxn>
                  <a:cxn ang="0">
                    <a:pos x="108" y="11"/>
                  </a:cxn>
                  <a:cxn ang="0">
                    <a:pos x="86" y="0"/>
                  </a:cxn>
                  <a:cxn ang="0">
                    <a:pos x="60" y="0"/>
                  </a:cxn>
                  <a:cxn ang="0">
                    <a:pos x="45" y="0"/>
                  </a:cxn>
                  <a:cxn ang="0">
                    <a:pos x="30" y="3"/>
                  </a:cxn>
                  <a:cxn ang="0">
                    <a:pos x="30" y="3"/>
                  </a:cxn>
                </a:cxnLst>
                <a:rect l="0" t="0" r="r" b="b"/>
                <a:pathLst>
                  <a:path w="153" h="182">
                    <a:moveTo>
                      <a:pt x="30" y="3"/>
                    </a:moveTo>
                    <a:lnTo>
                      <a:pt x="30" y="3"/>
                    </a:lnTo>
                    <a:lnTo>
                      <a:pt x="22" y="63"/>
                    </a:lnTo>
                    <a:lnTo>
                      <a:pt x="11" y="108"/>
                    </a:lnTo>
                    <a:lnTo>
                      <a:pt x="0" y="141"/>
                    </a:lnTo>
                    <a:lnTo>
                      <a:pt x="0" y="141"/>
                    </a:lnTo>
                    <a:lnTo>
                      <a:pt x="11" y="141"/>
                    </a:lnTo>
                    <a:lnTo>
                      <a:pt x="34" y="145"/>
                    </a:lnTo>
                    <a:lnTo>
                      <a:pt x="67" y="160"/>
                    </a:lnTo>
                    <a:lnTo>
                      <a:pt x="82" y="167"/>
                    </a:lnTo>
                    <a:lnTo>
                      <a:pt x="97" y="182"/>
                    </a:lnTo>
                    <a:lnTo>
                      <a:pt x="97" y="182"/>
                    </a:lnTo>
                    <a:lnTo>
                      <a:pt x="119" y="130"/>
                    </a:lnTo>
                    <a:lnTo>
                      <a:pt x="138" y="93"/>
                    </a:lnTo>
                    <a:lnTo>
                      <a:pt x="153" y="63"/>
                    </a:lnTo>
                    <a:lnTo>
                      <a:pt x="153" y="63"/>
                    </a:lnTo>
                    <a:lnTo>
                      <a:pt x="145" y="52"/>
                    </a:lnTo>
                    <a:lnTo>
                      <a:pt x="134" y="37"/>
                    </a:lnTo>
                    <a:lnTo>
                      <a:pt x="123" y="22"/>
                    </a:lnTo>
                    <a:lnTo>
                      <a:pt x="108" y="11"/>
                    </a:lnTo>
                    <a:lnTo>
                      <a:pt x="86" y="0"/>
                    </a:lnTo>
                    <a:lnTo>
                      <a:pt x="60" y="0"/>
                    </a:lnTo>
                    <a:lnTo>
                      <a:pt x="45" y="0"/>
                    </a:lnTo>
                    <a:lnTo>
                      <a:pt x="30" y="3"/>
                    </a:lnTo>
                    <a:lnTo>
                      <a:pt x="30" y="3"/>
                    </a:lnTo>
                    <a:close/>
                  </a:path>
                </a:pathLst>
              </a:custGeom>
              <a:solidFill>
                <a:srgbClr val="FFFEF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Coverage limit data can be made part of the </a:t>
            </a:r>
            <a:r>
              <a:rPr lang="en-US" dirty="0" smtClean="0"/>
              <a:t>contract </a:t>
            </a:r>
            <a:r>
              <a:rPr lang="en-US" dirty="0" smtClean="0"/>
              <a:t>header by copying it</a:t>
            </a:r>
          </a:p>
          <a:p>
            <a:r>
              <a:rPr lang="en-US" dirty="0" smtClean="0"/>
              <a:t>When copied, the limits “live” in the contract, </a:t>
            </a:r>
            <a:r>
              <a:rPr lang="en-US" dirty="0" smtClean="0"/>
              <a:t>not </a:t>
            </a:r>
            <a:r>
              <a:rPr lang="en-US" dirty="0" smtClean="0"/>
              <a:t>by reference to the service type</a:t>
            </a:r>
          </a:p>
          <a:p>
            <a:r>
              <a:rPr lang="en-US" dirty="0" smtClean="0"/>
              <a:t>Limits in each contract can be customized and modified</a:t>
            </a:r>
          </a:p>
          <a:p>
            <a:pPr>
              <a:buFont typeface="Webdings" pitchFamily="18" charset="2"/>
              <a:buNone/>
            </a:pPr>
            <a:endParaRPr lang="en-US" dirty="0" smtClean="0"/>
          </a:p>
        </p:txBody>
      </p:sp>
      <p:sp>
        <p:nvSpPr>
          <p:cNvPr id="419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Limits in Contracts</a:t>
            </a:r>
          </a:p>
        </p:txBody>
      </p:sp>
      <p:sp>
        <p:nvSpPr>
          <p:cNvPr id="4198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SSM-W&amp;C-270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Supports tracking of limit consumption</a:t>
            </a:r>
          </a:p>
          <a:p>
            <a:r>
              <a:rPr lang="en-US" sz="2400" dirty="0" smtClean="0"/>
              <a:t>Contract type can act as a template; once copied, </a:t>
            </a:r>
            <a:r>
              <a:rPr lang="en-US" sz="2400" dirty="0" smtClean="0"/>
              <a:t>the </a:t>
            </a:r>
            <a:r>
              <a:rPr lang="en-US" sz="2400" dirty="0" smtClean="0"/>
              <a:t>limits can be modified</a:t>
            </a:r>
          </a:p>
          <a:p>
            <a:r>
              <a:rPr lang="en-US" sz="2400" dirty="0" smtClean="0"/>
              <a:t>Limits become an integral part of the contract</a:t>
            </a:r>
          </a:p>
          <a:p>
            <a:pPr lvl="1"/>
            <a:r>
              <a:rPr lang="en-US" sz="2000" dirty="0" smtClean="0"/>
              <a:t>If coverage and limits associated with the contract type change, the contract will not be affected</a:t>
            </a:r>
          </a:p>
          <a:p>
            <a:r>
              <a:rPr lang="en-US" sz="2400" dirty="0" smtClean="0"/>
              <a:t>Limits can be renewed as part of the contract</a:t>
            </a:r>
          </a:p>
          <a:p>
            <a:r>
              <a:rPr lang="en-US" sz="2400" dirty="0" smtClean="0"/>
              <a:t>The limits copied into the header can in turn be used as a template for individual lines on the contract</a:t>
            </a:r>
          </a:p>
          <a:p>
            <a:r>
              <a:rPr lang="en-US" sz="2400" dirty="0" smtClean="0"/>
              <a:t>If required, every line can have different coverage and limit detail</a:t>
            </a:r>
          </a:p>
          <a:p>
            <a:endParaRPr lang="en-US" sz="2400" dirty="0" smtClean="0"/>
          </a:p>
        </p:txBody>
      </p:sp>
      <p:sp>
        <p:nvSpPr>
          <p:cNvPr id="430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Benefits of Limits in Contracts</a:t>
            </a:r>
          </a:p>
        </p:txBody>
      </p:sp>
      <p:sp>
        <p:nvSpPr>
          <p:cNvPr id="4301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SSM-W&amp;C-280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When Contract Limits is Yes, the user is always prompted to copy limits</a:t>
            </a:r>
          </a:p>
          <a:p>
            <a:pPr lvl="1"/>
            <a:r>
              <a:rPr lang="en-US" smtClean="0"/>
              <a:t>Answering Yes copies coverage limit detail from the contract type, which can then be modified</a:t>
            </a:r>
          </a:p>
          <a:p>
            <a:pPr lvl="1"/>
            <a:r>
              <a:rPr lang="en-US" smtClean="0"/>
              <a:t>Answering No prevents limits from being copied. You can still create unique coverage limit details for the contract manually</a:t>
            </a:r>
          </a:p>
        </p:txBody>
      </p:sp>
      <p:sp>
        <p:nvSpPr>
          <p:cNvPr id="440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Limits in Contracts</a:t>
            </a:r>
          </a:p>
        </p:txBody>
      </p:sp>
      <p:sp>
        <p:nvSpPr>
          <p:cNvPr id="4403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SSM-W&amp;C-290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Product Line</a:t>
            </a:r>
          </a:p>
          <a:p>
            <a:r>
              <a:rPr lang="en-US" smtClean="0"/>
              <a:t>Duration</a:t>
            </a:r>
          </a:p>
          <a:p>
            <a:r>
              <a:rPr lang="en-US" smtClean="0"/>
              <a:t>Response time and hours of coverage</a:t>
            </a:r>
          </a:p>
          <a:p>
            <a:r>
              <a:rPr lang="en-US" smtClean="0"/>
              <a:t>Price lists</a:t>
            </a:r>
          </a:p>
          <a:p>
            <a:r>
              <a:rPr lang="en-US" smtClean="0"/>
              <a:t>Ship Before Return and Restocking Charge</a:t>
            </a:r>
          </a:p>
          <a:p>
            <a:r>
              <a:rPr lang="en-US" smtClean="0"/>
              <a:t>Priority</a:t>
            </a:r>
          </a:p>
        </p:txBody>
      </p:sp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Service Type Attributes</a:t>
            </a:r>
          </a:p>
        </p:txBody>
      </p:sp>
      <p:sp>
        <p:nvSpPr>
          <p:cNvPr id="1843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SSM-W&amp;C-030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13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6750" y="1162050"/>
            <a:ext cx="7810500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Limits in Contracts</a:t>
            </a:r>
          </a:p>
        </p:txBody>
      </p:sp>
      <p:sp>
        <p:nvSpPr>
          <p:cNvPr id="4506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SSM-W&amp;C-300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5591175" y="3132138"/>
            <a:ext cx="2497138" cy="828432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en-US" sz="1600" dirty="0">
                <a:latin typeface="+mj-lt"/>
              </a:rPr>
              <a:t>If limits are copied, they come from this service type</a:t>
            </a:r>
          </a:p>
        </p:txBody>
      </p:sp>
      <p:sp>
        <p:nvSpPr>
          <p:cNvPr id="45063" name="Rectangle 15"/>
          <p:cNvSpPr>
            <a:spLocks noChangeArrowheads="1"/>
          </p:cNvSpPr>
          <p:nvPr/>
        </p:nvSpPr>
        <p:spPr bwMode="auto">
          <a:xfrm>
            <a:off x="5724525" y="2085975"/>
            <a:ext cx="1847850" cy="2762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45064" name="Shape 21"/>
          <p:cNvCxnSpPr>
            <a:cxnSpLocks noChangeShapeType="1"/>
            <a:stCxn id="7" idx="3"/>
            <a:endCxn id="45063" idx="3"/>
          </p:cNvCxnSpPr>
          <p:nvPr/>
        </p:nvCxnSpPr>
        <p:spPr bwMode="auto">
          <a:xfrm flipH="1" flipV="1">
            <a:off x="7572375" y="2224088"/>
            <a:ext cx="515938" cy="1322266"/>
          </a:xfrm>
          <a:prstGeom prst="bentConnector3">
            <a:avLst>
              <a:gd name="adj1" fmla="val -44308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When Contract Limits is Yes, the user is also prompted to copy limits for each line</a:t>
            </a:r>
          </a:p>
          <a:p>
            <a:pPr lvl="1"/>
            <a:r>
              <a:rPr lang="en-US" dirty="0" smtClean="0"/>
              <a:t>Answering No prevents limits from being copied </a:t>
            </a:r>
          </a:p>
          <a:p>
            <a:pPr lvl="2"/>
            <a:r>
              <a:rPr lang="en-US" dirty="0" smtClean="0"/>
              <a:t>You can still create unique coverage limit details for the contract line manually.</a:t>
            </a:r>
          </a:p>
          <a:p>
            <a:pPr lvl="1"/>
            <a:r>
              <a:rPr lang="en-US" dirty="0" smtClean="0"/>
              <a:t>Answering Yes causes another prompt to appear: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Copy limits from Service Type or Contract?</a:t>
            </a:r>
            <a:br>
              <a:rPr lang="en-US" dirty="0" smtClean="0"/>
            </a:br>
            <a:endParaRPr lang="en-US" dirty="0" smtClean="0"/>
          </a:p>
          <a:p>
            <a:pPr lvl="1"/>
            <a:r>
              <a:rPr lang="en-US" dirty="0" smtClean="0"/>
              <a:t>If you respond with Contract, the limits as defined for the contract header are copied into the line item</a:t>
            </a:r>
          </a:p>
          <a:p>
            <a:pPr lvl="1"/>
            <a:r>
              <a:rPr lang="en-US" dirty="0" smtClean="0"/>
              <a:t>If you respond with Service Type, the original limits associated with the service type are used</a:t>
            </a:r>
          </a:p>
          <a:p>
            <a:endParaRPr lang="en-US" dirty="0" smtClean="0"/>
          </a:p>
        </p:txBody>
      </p:sp>
      <p:sp>
        <p:nvSpPr>
          <p:cNvPr id="460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Limits in Contracts Lines</a:t>
            </a:r>
          </a:p>
        </p:txBody>
      </p:sp>
      <p:sp>
        <p:nvSpPr>
          <p:cNvPr id="4608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SSM-W&amp;C-310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Determining Service Type</a:t>
            </a:r>
          </a:p>
        </p:txBody>
      </p:sp>
      <p:sp>
        <p:nvSpPr>
          <p:cNvPr id="4710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SSM-W&amp;C-320</a:t>
            </a:r>
          </a:p>
        </p:txBody>
      </p:sp>
      <p:sp>
        <p:nvSpPr>
          <p:cNvPr id="17" name="Rectangle 8"/>
          <p:cNvSpPr>
            <a:spLocks noChangeArrowheads="1"/>
          </p:cNvSpPr>
          <p:nvPr/>
        </p:nvSpPr>
        <p:spPr bwMode="auto">
          <a:xfrm>
            <a:off x="1911096" y="4664075"/>
            <a:ext cx="5303520" cy="13366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/>
          <a:lstStyle/>
          <a:p>
            <a:pPr>
              <a:tabLst>
                <a:tab pos="338138" algn="l"/>
              </a:tabLst>
              <a:defRPr/>
            </a:pPr>
            <a:r>
              <a:rPr lang="en-US" sz="1600" dirty="0">
                <a:latin typeface="+mj-lt"/>
              </a:rPr>
              <a:t>Activity is recorded against the call.</a:t>
            </a:r>
          </a:p>
          <a:p>
            <a:pPr>
              <a:tabLst>
                <a:tab pos="338138" algn="l"/>
              </a:tabLst>
              <a:defRPr/>
            </a:pPr>
            <a:r>
              <a:rPr lang="en-US" sz="1600" dirty="0">
                <a:latin typeface="+mj-lt"/>
              </a:rPr>
              <a:t>1.	Service coverage is determined.</a:t>
            </a:r>
          </a:p>
          <a:p>
            <a:pPr>
              <a:tabLst>
                <a:tab pos="338138" algn="l"/>
              </a:tabLst>
              <a:defRPr/>
            </a:pPr>
            <a:r>
              <a:rPr lang="en-US" sz="1600" dirty="0">
                <a:latin typeface="+mj-lt"/>
              </a:rPr>
              <a:t>2.	Costs are directed to specified GL accounts.</a:t>
            </a:r>
          </a:p>
          <a:p>
            <a:pPr>
              <a:tabLst>
                <a:tab pos="338138" algn="l"/>
              </a:tabLst>
              <a:defRPr/>
            </a:pPr>
            <a:r>
              <a:rPr lang="en-US" sz="1600" dirty="0">
                <a:latin typeface="+mj-lt"/>
              </a:rPr>
              <a:t>3.	Revenue is directed to specified GL accounts.</a:t>
            </a:r>
          </a:p>
          <a:p>
            <a:pPr>
              <a:tabLst>
                <a:tab pos="338138" algn="l"/>
              </a:tabLst>
              <a:defRPr/>
            </a:pPr>
            <a:r>
              <a:rPr lang="en-US" sz="1600" dirty="0">
                <a:latin typeface="+mj-lt"/>
              </a:rPr>
              <a:t>4.	A source for statistical analysis is updated.</a:t>
            </a:r>
          </a:p>
        </p:txBody>
      </p:sp>
      <p:sp>
        <p:nvSpPr>
          <p:cNvPr id="18" name="Rectangle 3"/>
          <p:cNvSpPr>
            <a:spLocks noChangeArrowheads="1"/>
          </p:cNvSpPr>
          <p:nvPr/>
        </p:nvSpPr>
        <p:spPr bwMode="auto">
          <a:xfrm>
            <a:off x="457200" y="1148779"/>
            <a:ext cx="3743325" cy="25590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/>
          <a:lstStyle/>
          <a:p>
            <a:pPr>
              <a:defRPr/>
            </a:pPr>
            <a:r>
              <a:rPr lang="en-US" sz="1600" dirty="0">
                <a:latin typeface="+mj-lt"/>
              </a:rPr>
              <a:t>	Set Up Codes</a:t>
            </a:r>
          </a:p>
          <a:p>
            <a:pPr>
              <a:defRPr/>
            </a:pPr>
            <a:r>
              <a:rPr lang="en-US" sz="1600" dirty="0">
                <a:latin typeface="+mj-lt"/>
              </a:rPr>
              <a:t>Work Code Maintenance</a:t>
            </a:r>
          </a:p>
          <a:p>
            <a:pPr>
              <a:defRPr/>
            </a:pPr>
            <a:r>
              <a:rPr lang="en-US" sz="1600" dirty="0">
                <a:latin typeface="+mj-lt"/>
              </a:rPr>
              <a:t>Invoice Sort Maintenance</a:t>
            </a:r>
          </a:p>
          <a:p>
            <a:pPr>
              <a:defRPr/>
            </a:pPr>
            <a:r>
              <a:rPr lang="en-US" sz="1600" dirty="0">
                <a:latin typeface="+mj-lt"/>
              </a:rPr>
              <a:t>Service Category Maintenance</a:t>
            </a:r>
          </a:p>
          <a:p>
            <a:pPr>
              <a:defRPr/>
            </a:pPr>
            <a:r>
              <a:rPr lang="en-US" sz="1600" dirty="0">
                <a:latin typeface="+mj-lt"/>
              </a:rPr>
              <a:t>Charge Code Maintenance</a:t>
            </a:r>
          </a:p>
          <a:p>
            <a:pPr>
              <a:defRPr/>
            </a:pPr>
            <a:r>
              <a:rPr lang="en-US" sz="1600" dirty="0">
                <a:latin typeface="+mj-lt"/>
              </a:rPr>
              <a:t>Default Charge Code Maintenance</a:t>
            </a:r>
          </a:p>
          <a:p>
            <a:pPr>
              <a:defRPr/>
            </a:pPr>
            <a:r>
              <a:rPr lang="en-US" sz="1600" dirty="0">
                <a:latin typeface="+mj-lt"/>
              </a:rPr>
              <a:t>Product Lines</a:t>
            </a:r>
          </a:p>
          <a:p>
            <a:pPr>
              <a:defRPr/>
            </a:pPr>
            <a:r>
              <a:rPr lang="en-US" sz="1600" dirty="0">
                <a:latin typeface="+mj-lt"/>
              </a:rPr>
              <a:t>Charge Product Line Maintenance</a:t>
            </a:r>
          </a:p>
          <a:p>
            <a:pPr>
              <a:defRPr/>
            </a:pPr>
            <a:r>
              <a:rPr lang="en-US" sz="1600" dirty="0">
                <a:latin typeface="+mj-lt"/>
              </a:rPr>
              <a:t>Revenue Product Line Maintenance</a:t>
            </a:r>
          </a:p>
        </p:txBody>
      </p:sp>
      <p:sp>
        <p:nvSpPr>
          <p:cNvPr id="19" name="Line 6"/>
          <p:cNvSpPr>
            <a:spLocks noChangeShapeType="1"/>
          </p:cNvSpPr>
          <p:nvPr/>
        </p:nvSpPr>
        <p:spPr bwMode="auto">
          <a:xfrm>
            <a:off x="6254750" y="3124200"/>
            <a:ext cx="444500" cy="0"/>
          </a:xfrm>
          <a:prstGeom prst="line">
            <a:avLst/>
          </a:prstGeom>
          <a:noFill/>
          <a:ln w="28575">
            <a:solidFill>
              <a:srgbClr val="6287C6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1800" b="0">
              <a:latin typeface="+mj-lt"/>
            </a:endParaRPr>
          </a:p>
        </p:txBody>
      </p:sp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1911096" y="4006850"/>
            <a:ext cx="5303520" cy="366767"/>
          </a:xfrm>
          <a:prstGeom prst="rect">
            <a:avLst/>
          </a:prstGeom>
          <a:solidFill>
            <a:srgbClr val="FFC000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>
            <a:noAutofit/>
          </a:bodyPr>
          <a:lstStyle/>
          <a:p>
            <a:pPr>
              <a:defRPr/>
            </a:pPr>
            <a:r>
              <a:rPr lang="en-US" sz="1600" dirty="0">
                <a:latin typeface="+mj-lt"/>
              </a:rPr>
              <a:t>Call is opened—correct service type is determined.</a:t>
            </a:r>
          </a:p>
        </p:txBody>
      </p:sp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6680200" y="2819591"/>
            <a:ext cx="1771650" cy="56038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19050" tIns="46038" rIns="19050" bIns="46038"/>
          <a:lstStyle/>
          <a:p>
            <a:pPr algn="ctr">
              <a:lnSpc>
                <a:spcPct val="85000"/>
              </a:lnSpc>
              <a:defRPr/>
            </a:pPr>
            <a:r>
              <a:rPr lang="en-US" sz="1600">
                <a:latin typeface="+mj-lt"/>
              </a:rPr>
              <a:t>Assign to service contract.</a:t>
            </a:r>
          </a:p>
        </p:txBody>
      </p:sp>
      <p:sp>
        <p:nvSpPr>
          <p:cNvPr id="22" name="Rectangle 11"/>
          <p:cNvSpPr>
            <a:spLocks noChangeArrowheads="1"/>
          </p:cNvSpPr>
          <p:nvPr/>
        </p:nvSpPr>
        <p:spPr bwMode="auto">
          <a:xfrm>
            <a:off x="6680200" y="1924243"/>
            <a:ext cx="1771650" cy="73152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algn="ctr">
              <a:lnSpc>
                <a:spcPct val="85000"/>
              </a:lnSpc>
              <a:defRPr/>
            </a:pPr>
            <a:r>
              <a:rPr lang="en-US" sz="1600">
                <a:latin typeface="+mj-lt"/>
              </a:rPr>
              <a:t>Assign to an installed base item.</a:t>
            </a:r>
          </a:p>
        </p:txBody>
      </p:sp>
      <p:sp>
        <p:nvSpPr>
          <p:cNvPr id="23" name="Rectangle 14"/>
          <p:cNvSpPr>
            <a:spLocks noChangeArrowheads="1"/>
          </p:cNvSpPr>
          <p:nvPr/>
        </p:nvSpPr>
        <p:spPr bwMode="auto">
          <a:xfrm>
            <a:off x="4529138" y="1328747"/>
            <a:ext cx="1828800" cy="19202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46038" tIns="46038" rIns="46038" bIns="46038"/>
          <a:lstStyle/>
          <a:p>
            <a:pPr algn="ctr">
              <a:defRPr/>
            </a:pPr>
            <a:r>
              <a:rPr lang="en-US" sz="1600" dirty="0">
                <a:latin typeface="+mj-lt"/>
              </a:rPr>
              <a:t>Use the codes to create service types:</a:t>
            </a:r>
          </a:p>
          <a:p>
            <a:pPr algn="ctr">
              <a:defRPr/>
            </a:pPr>
            <a:endParaRPr lang="en-US" sz="1600" dirty="0">
              <a:latin typeface="+mj-lt"/>
            </a:endParaRPr>
          </a:p>
          <a:p>
            <a:pPr algn="ctr">
              <a:spcBef>
                <a:spcPct val="20000"/>
              </a:spcBef>
              <a:defRPr/>
            </a:pPr>
            <a:r>
              <a:rPr lang="en-US" sz="1600" dirty="0">
                <a:latin typeface="+mj-lt"/>
              </a:rPr>
              <a:t>Warranties</a:t>
            </a:r>
          </a:p>
          <a:p>
            <a:pPr algn="ctr">
              <a:spcBef>
                <a:spcPct val="20000"/>
              </a:spcBef>
              <a:defRPr/>
            </a:pPr>
            <a:r>
              <a:rPr lang="en-US" sz="1600" dirty="0">
                <a:latin typeface="+mj-lt"/>
              </a:rPr>
              <a:t>and</a:t>
            </a:r>
          </a:p>
          <a:p>
            <a:pPr algn="ctr">
              <a:spcBef>
                <a:spcPct val="20000"/>
              </a:spcBef>
              <a:defRPr/>
            </a:pPr>
            <a:r>
              <a:rPr lang="en-US" sz="1600" dirty="0">
                <a:latin typeface="+mj-lt"/>
              </a:rPr>
              <a:t>Contract Types</a:t>
            </a:r>
          </a:p>
        </p:txBody>
      </p:sp>
      <p:cxnSp>
        <p:nvCxnSpPr>
          <p:cNvPr id="24" name="Elbow Connector 17"/>
          <p:cNvCxnSpPr>
            <a:cxnSpLocks noChangeShapeType="1"/>
            <a:stCxn id="18" idx="3"/>
            <a:endCxn id="23" idx="1"/>
          </p:cNvCxnSpPr>
          <p:nvPr/>
        </p:nvCxnSpPr>
        <p:spPr bwMode="auto">
          <a:xfrm flipV="1">
            <a:off x="4200525" y="2288867"/>
            <a:ext cx="328613" cy="139437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25" name="Elbow Connector 19"/>
          <p:cNvCxnSpPr>
            <a:cxnSpLocks noChangeShapeType="1"/>
            <a:stCxn id="23" idx="3"/>
            <a:endCxn id="22" idx="1"/>
          </p:cNvCxnSpPr>
          <p:nvPr/>
        </p:nvCxnSpPr>
        <p:spPr bwMode="auto">
          <a:xfrm>
            <a:off x="6357938" y="2288867"/>
            <a:ext cx="322262" cy="1136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26" name="Shape 21"/>
          <p:cNvCxnSpPr>
            <a:cxnSpLocks noChangeShapeType="1"/>
            <a:stCxn id="22" idx="3"/>
            <a:endCxn id="20" idx="0"/>
          </p:cNvCxnSpPr>
          <p:nvPr/>
        </p:nvCxnSpPr>
        <p:spPr bwMode="auto">
          <a:xfrm flipH="1">
            <a:off x="4562856" y="2290003"/>
            <a:ext cx="3888994" cy="1716847"/>
          </a:xfrm>
          <a:prstGeom prst="bentConnector4">
            <a:avLst>
              <a:gd name="adj1" fmla="val -5878"/>
              <a:gd name="adj2" fmla="val 81457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27" name="Shape 23"/>
          <p:cNvCxnSpPr>
            <a:cxnSpLocks noChangeShapeType="1"/>
            <a:stCxn id="21" idx="3"/>
            <a:endCxn id="20" idx="0"/>
          </p:cNvCxnSpPr>
          <p:nvPr/>
        </p:nvCxnSpPr>
        <p:spPr bwMode="auto">
          <a:xfrm flipH="1">
            <a:off x="4562856" y="3099785"/>
            <a:ext cx="3888994" cy="907065"/>
          </a:xfrm>
          <a:prstGeom prst="bentConnector4">
            <a:avLst>
              <a:gd name="adj1" fmla="val -5878"/>
              <a:gd name="adj2" fmla="val 65445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28" name="Straight Arrow Connector 26"/>
          <p:cNvCxnSpPr>
            <a:cxnSpLocks noChangeShapeType="1"/>
            <a:stCxn id="20" idx="2"/>
            <a:endCxn id="17" idx="0"/>
          </p:cNvCxnSpPr>
          <p:nvPr/>
        </p:nvCxnSpPr>
        <p:spPr bwMode="auto">
          <a:xfrm rot="5400000">
            <a:off x="4417627" y="4518846"/>
            <a:ext cx="290458" cy="1588"/>
          </a:xfrm>
          <a:prstGeom prst="straightConnector1">
            <a:avLst/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Determining Service Type</a:t>
            </a:r>
          </a:p>
        </p:txBody>
      </p:sp>
      <p:sp>
        <p:nvSpPr>
          <p:cNvPr id="48131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SSM-W&amp;C-340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781175" y="1133475"/>
            <a:ext cx="4820550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dirty="0">
                <a:latin typeface="+mj-lt"/>
              </a:rPr>
              <a:t>A warranty can be assigned to an installed base item</a:t>
            </a:r>
          </a:p>
        </p:txBody>
      </p:sp>
      <p:pic>
        <p:nvPicPr>
          <p:cNvPr id="48133" name="Picture 5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7275" y="1685925"/>
            <a:ext cx="7029450" cy="433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6540500" y="2093913"/>
            <a:ext cx="1622425" cy="951543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j-lt"/>
              </a:rPr>
              <a:t>Warranty information is pulled from the installed base.</a:t>
            </a:r>
          </a:p>
        </p:txBody>
      </p:sp>
      <p:sp>
        <p:nvSpPr>
          <p:cNvPr id="48135" name="Right Brace 9"/>
          <p:cNvSpPr>
            <a:spLocks/>
          </p:cNvSpPr>
          <p:nvPr/>
        </p:nvSpPr>
        <p:spPr bwMode="auto">
          <a:xfrm>
            <a:off x="4619625" y="3048000"/>
            <a:ext cx="200025" cy="600075"/>
          </a:xfrm>
          <a:prstGeom prst="rightBrace">
            <a:avLst>
              <a:gd name="adj1" fmla="val 8333"/>
              <a:gd name="adj2" fmla="val 50000"/>
            </a:avLst>
          </a:prstGeom>
          <a:noFill/>
          <a:ln w="19050" algn="ctr">
            <a:solidFill>
              <a:srgbClr val="6287C6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48136" name="Elbow Connector 11"/>
          <p:cNvCxnSpPr>
            <a:cxnSpLocks noChangeShapeType="1"/>
            <a:stCxn id="9" idx="1"/>
          </p:cNvCxnSpPr>
          <p:nvPr/>
        </p:nvCxnSpPr>
        <p:spPr bwMode="auto">
          <a:xfrm rot="10800000" flipV="1">
            <a:off x="4886326" y="2569685"/>
            <a:ext cx="1654174" cy="773590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sp>
        <p:nvSpPr>
          <p:cNvPr id="13" name="Rectangle 9"/>
          <p:cNvSpPr>
            <a:spLocks noChangeArrowheads="1"/>
          </p:cNvSpPr>
          <p:nvPr/>
        </p:nvSpPr>
        <p:spPr bwMode="auto">
          <a:xfrm>
            <a:off x="1112837" y="4538663"/>
            <a:ext cx="2049463" cy="736099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j-lt"/>
              </a:rPr>
              <a:t>System </a:t>
            </a:r>
            <a:r>
              <a:rPr lang="en-US" sz="1400" dirty="0" smtClean="0">
                <a:latin typeface="+mj-lt"/>
              </a:rPr>
              <a:t>finds contract coverage for items on contracts</a:t>
            </a:r>
            <a:r>
              <a:rPr lang="en-US" sz="1400" dirty="0">
                <a:latin typeface="+mj-lt"/>
              </a:rPr>
              <a:t>. </a:t>
            </a:r>
          </a:p>
        </p:txBody>
      </p:sp>
      <p:sp>
        <p:nvSpPr>
          <p:cNvPr id="48138" name="Left Brace 13"/>
          <p:cNvSpPr>
            <a:spLocks/>
          </p:cNvSpPr>
          <p:nvPr/>
        </p:nvSpPr>
        <p:spPr bwMode="auto">
          <a:xfrm>
            <a:off x="1152525" y="3105150"/>
            <a:ext cx="276225" cy="485775"/>
          </a:xfrm>
          <a:prstGeom prst="leftBrace">
            <a:avLst>
              <a:gd name="adj1" fmla="val 8329"/>
              <a:gd name="adj2" fmla="val 50000"/>
            </a:avLst>
          </a:prstGeom>
          <a:noFill/>
          <a:ln w="19050" algn="ctr">
            <a:solidFill>
              <a:srgbClr val="6287C6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48139" name="Shape 15"/>
          <p:cNvCxnSpPr>
            <a:cxnSpLocks noChangeShapeType="1"/>
            <a:stCxn id="13" idx="1"/>
            <a:endCxn id="48138" idx="1"/>
          </p:cNvCxnSpPr>
          <p:nvPr/>
        </p:nvCxnSpPr>
        <p:spPr bwMode="auto">
          <a:xfrm rot="10800000" flipH="1">
            <a:off x="1112837" y="3348039"/>
            <a:ext cx="39688" cy="1558675"/>
          </a:xfrm>
          <a:prstGeom prst="bentConnector3">
            <a:avLst>
              <a:gd name="adj1" fmla="val -575993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18" descr="Region Captur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52463" y="862013"/>
            <a:ext cx="7819048" cy="5285715"/>
          </a:xfrm>
          <a:prstGeom prst="rect">
            <a:avLst/>
          </a:prstGeom>
          <a:noFill/>
          <a:ln>
            <a:noFill/>
          </a:ln>
        </p:spPr>
      </p:pic>
      <p:sp>
        <p:nvSpPr>
          <p:cNvPr id="4915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Determining Service Coverage</a:t>
            </a:r>
          </a:p>
        </p:txBody>
      </p:sp>
      <p:sp>
        <p:nvSpPr>
          <p:cNvPr id="4915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SSM-W&amp;C-350</a:t>
            </a:r>
          </a:p>
        </p:txBody>
      </p:sp>
      <p:sp>
        <p:nvSpPr>
          <p:cNvPr id="49157" name="Rectangle 19"/>
          <p:cNvSpPr>
            <a:spLocks noChangeArrowheads="1"/>
          </p:cNvSpPr>
          <p:nvPr/>
        </p:nvSpPr>
        <p:spPr bwMode="auto">
          <a:xfrm>
            <a:off x="2447925" y="4076700"/>
            <a:ext cx="238125" cy="1047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49158" name="Rectangle 22"/>
          <p:cNvSpPr>
            <a:spLocks noChangeArrowheads="1"/>
          </p:cNvSpPr>
          <p:nvPr/>
        </p:nvSpPr>
        <p:spPr bwMode="auto">
          <a:xfrm>
            <a:off x="2933700" y="4486275"/>
            <a:ext cx="238125" cy="1047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49159" name="Rectangle 28"/>
          <p:cNvSpPr>
            <a:spLocks noChangeArrowheads="1"/>
          </p:cNvSpPr>
          <p:nvPr/>
        </p:nvSpPr>
        <p:spPr bwMode="auto">
          <a:xfrm>
            <a:off x="7800975" y="3638550"/>
            <a:ext cx="114300" cy="2000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10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7275" y="1328738"/>
            <a:ext cx="7029450" cy="432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7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Determining Service Coverage</a:t>
            </a:r>
          </a:p>
        </p:txBody>
      </p:sp>
      <p:sp>
        <p:nvSpPr>
          <p:cNvPr id="5018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SSM-W&amp;C-360</a:t>
            </a: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5948363" y="2409825"/>
            <a:ext cx="2336800" cy="1166813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j-lt"/>
              </a:rPr>
              <a:t>Covered amount displays in the detail frames when labor/expense or item usage is recorded.</a:t>
            </a: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593725" y="3679825"/>
            <a:ext cx="2290763" cy="1166813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j-lt"/>
              </a:rPr>
              <a:t>Call Invoice Recording provides a visual summary of overall call activity for management.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6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3825" y="922955"/>
            <a:ext cx="7046913" cy="503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Service Type Product Line</a:t>
            </a:r>
          </a:p>
        </p:txBody>
      </p:sp>
      <p:sp>
        <p:nvSpPr>
          <p:cNvPr id="1946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SSM-W&amp;C-040</a:t>
            </a:r>
          </a:p>
        </p:txBody>
      </p:sp>
      <p:pic>
        <p:nvPicPr>
          <p:cNvPr id="19461" name="Picture 4" descr="Region Capture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22475" y="1113455"/>
            <a:ext cx="7045325" cy="503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3790950" y="3280392"/>
            <a:ext cx="1960563" cy="1166813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n-lt"/>
              </a:rPr>
              <a:t>When this flag is No, the product line of the service type is used by various service functions</a:t>
            </a:r>
          </a:p>
        </p:txBody>
      </p:sp>
      <p:sp>
        <p:nvSpPr>
          <p:cNvPr id="19463" name="Rectangle 9"/>
          <p:cNvSpPr>
            <a:spLocks noChangeArrowheads="1"/>
          </p:cNvSpPr>
          <p:nvPr/>
        </p:nvSpPr>
        <p:spPr bwMode="auto">
          <a:xfrm>
            <a:off x="1314450" y="4528167"/>
            <a:ext cx="142875" cy="1333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9464" name="Rectangle 10"/>
          <p:cNvSpPr>
            <a:spLocks noChangeArrowheads="1"/>
          </p:cNvSpPr>
          <p:nvPr/>
        </p:nvSpPr>
        <p:spPr bwMode="auto">
          <a:xfrm>
            <a:off x="3676650" y="2004042"/>
            <a:ext cx="171450" cy="1809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19465" name="Elbow Connector 12"/>
          <p:cNvCxnSpPr>
            <a:cxnSpLocks noChangeShapeType="1"/>
            <a:stCxn id="6" idx="1"/>
            <a:endCxn id="19463" idx="3"/>
          </p:cNvCxnSpPr>
          <p:nvPr/>
        </p:nvCxnSpPr>
        <p:spPr bwMode="auto">
          <a:xfrm rot="10800000" flipV="1">
            <a:off x="1457325" y="3864592"/>
            <a:ext cx="2333625" cy="730250"/>
          </a:xfrm>
          <a:prstGeom prst="bentConnector3">
            <a:avLst>
              <a:gd name="adj1" fmla="val 70815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19466" name="Shape 15"/>
          <p:cNvCxnSpPr>
            <a:cxnSpLocks noChangeShapeType="1"/>
            <a:stCxn id="6" idx="0"/>
            <a:endCxn id="19464" idx="3"/>
          </p:cNvCxnSpPr>
          <p:nvPr/>
        </p:nvCxnSpPr>
        <p:spPr bwMode="auto">
          <a:xfrm rot="16200000" flipV="1">
            <a:off x="3717132" y="2225498"/>
            <a:ext cx="1185862" cy="923925"/>
          </a:xfrm>
          <a:prstGeom prst="bentConnector2">
            <a:avLst/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Warranty/Contract Duration</a:t>
            </a:r>
          </a:p>
        </p:txBody>
      </p:sp>
      <p:sp>
        <p:nvSpPr>
          <p:cNvPr id="20483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SSM-W&amp;C-050</a:t>
            </a:r>
          </a:p>
        </p:txBody>
      </p:sp>
      <p:pic>
        <p:nvPicPr>
          <p:cNvPr id="20484" name="Picture 3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885918"/>
            <a:ext cx="7037387" cy="502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4" descr="Region Capture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90725" y="1124043"/>
            <a:ext cx="7029450" cy="502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352425" y="2914743"/>
            <a:ext cx="2117725" cy="952500"/>
          </a:xfrm>
          <a:prstGeom prst="rect">
            <a:avLst/>
          </a:prstGeom>
          <a:solidFill>
            <a:schemeClr val="bg1"/>
          </a:solidFill>
          <a:ln w="12700">
            <a:solidFill>
              <a:srgbClr val="3333CC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j-lt"/>
              </a:rPr>
              <a:t>Warranty duration is calculated in days; Contract duration is calculated in months.</a:t>
            </a:r>
          </a:p>
        </p:txBody>
      </p:sp>
      <p:sp>
        <p:nvSpPr>
          <p:cNvPr id="20487" name="Rectangle 6"/>
          <p:cNvSpPr>
            <a:spLocks noChangeArrowheads="1"/>
          </p:cNvSpPr>
          <p:nvPr/>
        </p:nvSpPr>
        <p:spPr bwMode="auto">
          <a:xfrm>
            <a:off x="885825" y="2152743"/>
            <a:ext cx="885825" cy="2571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0488" name="Rectangle 7"/>
          <p:cNvSpPr>
            <a:spLocks noChangeArrowheads="1"/>
          </p:cNvSpPr>
          <p:nvPr/>
        </p:nvSpPr>
        <p:spPr bwMode="auto">
          <a:xfrm>
            <a:off x="3095625" y="4048218"/>
            <a:ext cx="885825" cy="2571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0489" name="Rectangle 8"/>
          <p:cNvSpPr>
            <a:spLocks noChangeArrowheads="1"/>
          </p:cNvSpPr>
          <p:nvPr/>
        </p:nvSpPr>
        <p:spPr bwMode="auto">
          <a:xfrm>
            <a:off x="3086100" y="4676868"/>
            <a:ext cx="885825" cy="2571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6029325" y="3333843"/>
            <a:ext cx="2117725" cy="1812925"/>
          </a:xfrm>
          <a:prstGeom prst="rect">
            <a:avLst/>
          </a:prstGeom>
          <a:solidFill>
            <a:schemeClr val="bg1"/>
          </a:solidFill>
          <a:ln w="12700">
            <a:solidFill>
              <a:schemeClr val="hlink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>
                <a:latin typeface="+mj-lt"/>
              </a:rPr>
              <a:t>When an item is added to the installed base, the system calculates the Warranty Expiration date by adding warranty duration to the install date.</a:t>
            </a:r>
          </a:p>
        </p:txBody>
      </p:sp>
      <p:cxnSp>
        <p:nvCxnSpPr>
          <p:cNvPr id="20491" name="Shape 11"/>
          <p:cNvCxnSpPr>
            <a:cxnSpLocks noChangeShapeType="1"/>
            <a:stCxn id="6" idx="1"/>
            <a:endCxn id="20487" idx="1"/>
          </p:cNvCxnSpPr>
          <p:nvPr/>
        </p:nvCxnSpPr>
        <p:spPr bwMode="auto">
          <a:xfrm rot="10800000" flipH="1">
            <a:off x="352425" y="2281331"/>
            <a:ext cx="533400" cy="1109662"/>
          </a:xfrm>
          <a:prstGeom prst="bentConnector3">
            <a:avLst>
              <a:gd name="adj1" fmla="val -42856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20492" name="Elbow Connector 14"/>
          <p:cNvCxnSpPr>
            <a:cxnSpLocks noChangeShapeType="1"/>
            <a:stCxn id="10" idx="1"/>
            <a:endCxn id="20488" idx="3"/>
          </p:cNvCxnSpPr>
          <p:nvPr/>
        </p:nvCxnSpPr>
        <p:spPr bwMode="auto">
          <a:xfrm rot="10800000">
            <a:off x="3981450" y="4176806"/>
            <a:ext cx="2047875" cy="63500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20493" name="Shape 16"/>
          <p:cNvCxnSpPr>
            <a:cxnSpLocks noChangeShapeType="1"/>
            <a:stCxn id="10" idx="2"/>
            <a:endCxn id="20489" idx="3"/>
          </p:cNvCxnSpPr>
          <p:nvPr/>
        </p:nvCxnSpPr>
        <p:spPr bwMode="auto">
          <a:xfrm rot="5400000" flipH="1">
            <a:off x="5359401" y="3417980"/>
            <a:ext cx="341312" cy="3116263"/>
          </a:xfrm>
          <a:prstGeom prst="bentConnector4">
            <a:avLst>
              <a:gd name="adj1" fmla="val -66898"/>
              <a:gd name="adj2" fmla="val 66991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Response Time and Coverage Hours</a:t>
            </a:r>
          </a:p>
        </p:txBody>
      </p:sp>
      <p:sp>
        <p:nvSpPr>
          <p:cNvPr id="2150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SSM-W&amp;C-060</a:t>
            </a:r>
          </a:p>
        </p:txBody>
      </p:sp>
      <p:pic>
        <p:nvPicPr>
          <p:cNvPr id="21508" name="Picture 3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50" y="852411"/>
            <a:ext cx="7029450" cy="502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4" descr="Region Capture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76438" y="1114349"/>
            <a:ext cx="7037387" cy="503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275" y="2966961"/>
            <a:ext cx="1905000" cy="952500"/>
          </a:xfrm>
          <a:prstGeom prst="rect">
            <a:avLst/>
          </a:prstGeom>
          <a:solidFill>
            <a:schemeClr val="bg1"/>
          </a:solidFill>
          <a:ln w="12700">
            <a:solidFill>
              <a:srgbClr val="3333CC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>
                <a:latin typeface="+mj-lt"/>
              </a:rPr>
              <a:t>The response time from the service type displays in Call Maintenance.</a:t>
            </a:r>
          </a:p>
        </p:txBody>
      </p:sp>
      <p:sp>
        <p:nvSpPr>
          <p:cNvPr id="21511" name="Rectangle 6"/>
          <p:cNvSpPr>
            <a:spLocks noChangeArrowheads="1"/>
          </p:cNvSpPr>
          <p:nvPr/>
        </p:nvSpPr>
        <p:spPr bwMode="auto">
          <a:xfrm>
            <a:off x="771525" y="2309736"/>
            <a:ext cx="1038225" cy="2762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1512" name="Rectangle 7"/>
          <p:cNvSpPr>
            <a:spLocks noChangeArrowheads="1"/>
          </p:cNvSpPr>
          <p:nvPr/>
        </p:nvSpPr>
        <p:spPr bwMode="auto">
          <a:xfrm>
            <a:off x="6381750" y="2995536"/>
            <a:ext cx="1038225" cy="2762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1513" name="Elbow Connector 9"/>
          <p:cNvCxnSpPr>
            <a:cxnSpLocks noChangeShapeType="1"/>
            <a:stCxn id="6" idx="1"/>
            <a:endCxn id="21511" idx="1"/>
          </p:cNvCxnSpPr>
          <p:nvPr/>
        </p:nvCxnSpPr>
        <p:spPr bwMode="auto">
          <a:xfrm rot="10800000" flipH="1">
            <a:off x="295275" y="2447849"/>
            <a:ext cx="476250" cy="995362"/>
          </a:xfrm>
          <a:prstGeom prst="bentConnector3">
            <a:avLst>
              <a:gd name="adj1" fmla="val -48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21514" name="Elbow Connector 11"/>
          <p:cNvCxnSpPr>
            <a:cxnSpLocks noChangeShapeType="1"/>
            <a:stCxn id="6" idx="3"/>
            <a:endCxn id="21512" idx="1"/>
          </p:cNvCxnSpPr>
          <p:nvPr/>
        </p:nvCxnSpPr>
        <p:spPr bwMode="auto">
          <a:xfrm flipV="1">
            <a:off x="2200275" y="3133649"/>
            <a:ext cx="4181475" cy="309562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sp>
        <p:nvSpPr>
          <p:cNvPr id="14" name="Rectangle 12"/>
          <p:cNvSpPr>
            <a:spLocks noChangeArrowheads="1"/>
          </p:cNvSpPr>
          <p:nvPr/>
        </p:nvSpPr>
        <p:spPr bwMode="auto">
          <a:xfrm>
            <a:off x="304800" y="4214736"/>
            <a:ext cx="2117725" cy="1382713"/>
          </a:xfrm>
          <a:prstGeom prst="rect">
            <a:avLst/>
          </a:prstGeom>
          <a:solidFill>
            <a:schemeClr val="bg1"/>
          </a:solidFill>
          <a:ln w="12700">
            <a:solidFill>
              <a:schemeClr val="hlink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>
                <a:latin typeface="+mj-lt"/>
              </a:rPr>
              <a:t>The system calculates Next Status Date and Time based on response time and coverage hours.</a:t>
            </a:r>
          </a:p>
        </p:txBody>
      </p:sp>
      <p:sp>
        <p:nvSpPr>
          <p:cNvPr id="21516" name="Rectangle 14"/>
          <p:cNvSpPr>
            <a:spLocks noChangeArrowheads="1"/>
          </p:cNvSpPr>
          <p:nvPr/>
        </p:nvSpPr>
        <p:spPr bwMode="auto">
          <a:xfrm>
            <a:off x="4419600" y="4862436"/>
            <a:ext cx="1038225" cy="2762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1517" name="Elbow Connector 16"/>
          <p:cNvCxnSpPr>
            <a:cxnSpLocks noChangeShapeType="1"/>
            <a:stCxn id="14" idx="3"/>
            <a:endCxn id="21516" idx="1"/>
          </p:cNvCxnSpPr>
          <p:nvPr/>
        </p:nvCxnSpPr>
        <p:spPr bwMode="auto">
          <a:xfrm>
            <a:off x="2422525" y="4905299"/>
            <a:ext cx="1997075" cy="95250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5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" y="1121361"/>
            <a:ext cx="7027863" cy="502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Service Type Price Lists</a:t>
            </a:r>
          </a:p>
        </p:txBody>
      </p:sp>
      <p:sp>
        <p:nvSpPr>
          <p:cNvPr id="2253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SSM-W&amp;C-070</a:t>
            </a:r>
          </a:p>
        </p:txBody>
      </p:sp>
      <p:pic>
        <p:nvPicPr>
          <p:cNvPr id="22533" name="Picture 4" descr="Region Capture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9763" y="3069224"/>
            <a:ext cx="7037387" cy="249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17"/>
          <p:cNvSpPr>
            <a:spLocks noChangeArrowheads="1"/>
          </p:cNvSpPr>
          <p:nvPr/>
        </p:nvSpPr>
        <p:spPr bwMode="auto">
          <a:xfrm>
            <a:off x="6400800" y="1489661"/>
            <a:ext cx="2289175" cy="1382713"/>
          </a:xfrm>
          <a:prstGeom prst="rect">
            <a:avLst/>
          </a:prstGeom>
          <a:solidFill>
            <a:schemeClr val="bg1"/>
          </a:solidFill>
          <a:ln w="12700">
            <a:solidFill>
              <a:schemeClr val="hlink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>
                <a:latin typeface="+mj-lt"/>
              </a:rPr>
              <a:t>When an item with this service type is referenced on a call, the call price list provides the default  in Call Activity Recording.</a:t>
            </a:r>
          </a:p>
        </p:txBody>
      </p:sp>
      <p:sp>
        <p:nvSpPr>
          <p:cNvPr id="22535" name="Rectangle 9"/>
          <p:cNvSpPr>
            <a:spLocks noChangeArrowheads="1"/>
          </p:cNvSpPr>
          <p:nvPr/>
        </p:nvSpPr>
        <p:spPr bwMode="auto">
          <a:xfrm>
            <a:off x="2676525" y="3912186"/>
            <a:ext cx="1085850" cy="1809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2536" name="Rectangle 10"/>
          <p:cNvSpPr>
            <a:spLocks noChangeArrowheads="1"/>
          </p:cNvSpPr>
          <p:nvPr/>
        </p:nvSpPr>
        <p:spPr bwMode="auto">
          <a:xfrm>
            <a:off x="3838575" y="2426286"/>
            <a:ext cx="1085850" cy="1809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2537" name="Elbow Connector 12"/>
          <p:cNvCxnSpPr>
            <a:cxnSpLocks noChangeShapeType="1"/>
            <a:stCxn id="7" idx="1"/>
            <a:endCxn id="22536" idx="0"/>
          </p:cNvCxnSpPr>
          <p:nvPr/>
        </p:nvCxnSpPr>
        <p:spPr bwMode="auto">
          <a:xfrm rot="10800000" flipV="1">
            <a:off x="4381500" y="2180224"/>
            <a:ext cx="2019300" cy="246062"/>
          </a:xfrm>
          <a:prstGeom prst="bentConnector2">
            <a:avLst/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22538" name="Shape 14"/>
          <p:cNvCxnSpPr>
            <a:cxnSpLocks noChangeShapeType="1"/>
            <a:stCxn id="7" idx="2"/>
            <a:endCxn id="22535" idx="2"/>
          </p:cNvCxnSpPr>
          <p:nvPr/>
        </p:nvCxnSpPr>
        <p:spPr bwMode="auto">
          <a:xfrm rot="5400000">
            <a:off x="4772025" y="1319799"/>
            <a:ext cx="1220787" cy="4325938"/>
          </a:xfrm>
          <a:prstGeom prst="bentConnector3">
            <a:avLst>
              <a:gd name="adj1" fmla="val 118722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RMA Settings</a:t>
            </a:r>
          </a:p>
        </p:txBody>
      </p:sp>
      <p:sp>
        <p:nvSpPr>
          <p:cNvPr id="23555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SSM-W&amp;C-080</a:t>
            </a:r>
          </a:p>
        </p:txBody>
      </p:sp>
      <p:pic>
        <p:nvPicPr>
          <p:cNvPr id="23556" name="Picture 3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7750" y="1110603"/>
            <a:ext cx="7046913" cy="504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914400" y="1920228"/>
            <a:ext cx="2132013" cy="950913"/>
          </a:xfrm>
          <a:prstGeom prst="rect">
            <a:avLst/>
          </a:prstGeom>
          <a:solidFill>
            <a:schemeClr val="bg1"/>
          </a:solidFill>
          <a:ln w="12700">
            <a:solidFill>
              <a:srgbClr val="3333CC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>
                <a:latin typeface="+mj-lt"/>
              </a:rPr>
              <a:t>Restocking charge is used for items returned with an RMA.</a:t>
            </a:r>
          </a:p>
        </p:txBody>
      </p:sp>
      <p:sp>
        <p:nvSpPr>
          <p:cNvPr id="7" name="Rectangle 14"/>
          <p:cNvSpPr>
            <a:spLocks noChangeArrowheads="1"/>
          </p:cNvSpPr>
          <p:nvPr/>
        </p:nvSpPr>
        <p:spPr bwMode="auto">
          <a:xfrm>
            <a:off x="914400" y="3148953"/>
            <a:ext cx="2132013" cy="952500"/>
          </a:xfrm>
          <a:prstGeom prst="rect">
            <a:avLst/>
          </a:prstGeom>
          <a:solidFill>
            <a:schemeClr val="bg1"/>
          </a:solidFill>
          <a:ln w="12700">
            <a:solidFill>
              <a:schemeClr val="hlink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>
                <a:latin typeface="+mj-lt"/>
              </a:rPr>
              <a:t>Determines if an item can be issued on an RMA before a linked item is returned.</a:t>
            </a:r>
          </a:p>
        </p:txBody>
      </p:sp>
      <p:sp>
        <p:nvSpPr>
          <p:cNvPr id="23559" name="Rectangle 7"/>
          <p:cNvSpPr>
            <a:spLocks noChangeArrowheads="1"/>
          </p:cNvSpPr>
          <p:nvPr/>
        </p:nvSpPr>
        <p:spPr bwMode="auto">
          <a:xfrm>
            <a:off x="3905250" y="2186928"/>
            <a:ext cx="942975" cy="2476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3560" name="Rectangle 8"/>
          <p:cNvSpPr>
            <a:spLocks noChangeArrowheads="1"/>
          </p:cNvSpPr>
          <p:nvPr/>
        </p:nvSpPr>
        <p:spPr bwMode="auto">
          <a:xfrm>
            <a:off x="3886200" y="2815578"/>
            <a:ext cx="942975" cy="2476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3561" name="Elbow Connector 10"/>
          <p:cNvCxnSpPr>
            <a:cxnSpLocks noChangeShapeType="1"/>
            <a:stCxn id="6" idx="3"/>
            <a:endCxn id="23559" idx="1"/>
          </p:cNvCxnSpPr>
          <p:nvPr/>
        </p:nvCxnSpPr>
        <p:spPr bwMode="auto">
          <a:xfrm flipV="1">
            <a:off x="3046413" y="2310753"/>
            <a:ext cx="858837" cy="85725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23562" name="Elbow Connector 12"/>
          <p:cNvCxnSpPr>
            <a:cxnSpLocks noChangeShapeType="1"/>
            <a:stCxn id="7" idx="3"/>
          </p:cNvCxnSpPr>
          <p:nvPr/>
        </p:nvCxnSpPr>
        <p:spPr bwMode="auto">
          <a:xfrm flipV="1">
            <a:off x="3046413" y="2929878"/>
            <a:ext cx="868362" cy="695325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Priority</a:t>
            </a:r>
          </a:p>
        </p:txBody>
      </p:sp>
      <p:sp>
        <p:nvSpPr>
          <p:cNvPr id="2457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SSM-W&amp;C-090</a:t>
            </a:r>
          </a:p>
        </p:txBody>
      </p:sp>
      <p:pic>
        <p:nvPicPr>
          <p:cNvPr id="24580" name="Picture 4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9325" y="889386"/>
            <a:ext cx="6646863" cy="475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5" descr="Region Capture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9238" y="1681548"/>
            <a:ext cx="6646862" cy="474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19"/>
          <p:cNvSpPr>
            <a:spLocks noChangeArrowheads="1"/>
          </p:cNvSpPr>
          <p:nvPr/>
        </p:nvSpPr>
        <p:spPr bwMode="auto">
          <a:xfrm>
            <a:off x="6115050" y="3615123"/>
            <a:ext cx="2497138" cy="1166813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1400" dirty="0">
                <a:latin typeface="+mj-lt"/>
              </a:rPr>
              <a:t>When an item with this service type is referenced on a call, the priority may determine the call priority.</a:t>
            </a:r>
          </a:p>
        </p:txBody>
      </p:sp>
      <p:sp>
        <p:nvSpPr>
          <p:cNvPr id="24583" name="Rectangle 7"/>
          <p:cNvSpPr>
            <a:spLocks noChangeArrowheads="1"/>
          </p:cNvSpPr>
          <p:nvPr/>
        </p:nvSpPr>
        <p:spPr bwMode="auto">
          <a:xfrm>
            <a:off x="2619375" y="1538673"/>
            <a:ext cx="962025" cy="1809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4584" name="Rectangle 8"/>
          <p:cNvSpPr>
            <a:spLocks noChangeArrowheads="1"/>
          </p:cNvSpPr>
          <p:nvPr/>
        </p:nvSpPr>
        <p:spPr bwMode="auto">
          <a:xfrm>
            <a:off x="6972300" y="2510223"/>
            <a:ext cx="962025" cy="1809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4585" name="Rectangle 9"/>
          <p:cNvSpPr>
            <a:spLocks noChangeArrowheads="1"/>
          </p:cNvSpPr>
          <p:nvPr/>
        </p:nvSpPr>
        <p:spPr bwMode="auto">
          <a:xfrm>
            <a:off x="466725" y="5443923"/>
            <a:ext cx="962025" cy="1809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4586" name="Elbow Connector 11"/>
          <p:cNvCxnSpPr>
            <a:cxnSpLocks noChangeShapeType="1"/>
            <a:stCxn id="7" idx="3"/>
            <a:endCxn id="24583" idx="3"/>
          </p:cNvCxnSpPr>
          <p:nvPr/>
        </p:nvCxnSpPr>
        <p:spPr bwMode="auto">
          <a:xfrm flipH="1" flipV="1">
            <a:off x="3581400" y="1629161"/>
            <a:ext cx="5030788" cy="2570162"/>
          </a:xfrm>
          <a:prstGeom prst="bentConnector3">
            <a:avLst>
              <a:gd name="adj1" fmla="val -6815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24587" name="Elbow Connector 14"/>
          <p:cNvCxnSpPr>
            <a:cxnSpLocks noChangeShapeType="1"/>
            <a:stCxn id="7" idx="0"/>
            <a:endCxn id="24584" idx="2"/>
          </p:cNvCxnSpPr>
          <p:nvPr/>
        </p:nvCxnSpPr>
        <p:spPr bwMode="auto">
          <a:xfrm rot="5400000" flipH="1" flipV="1">
            <a:off x="6946900" y="3108711"/>
            <a:ext cx="923925" cy="88900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24588" name="Elbow Connector 16"/>
          <p:cNvCxnSpPr>
            <a:cxnSpLocks noChangeShapeType="1"/>
            <a:stCxn id="7" idx="1"/>
            <a:endCxn id="24585" idx="3"/>
          </p:cNvCxnSpPr>
          <p:nvPr/>
        </p:nvCxnSpPr>
        <p:spPr bwMode="auto">
          <a:xfrm rot="10800000" flipV="1">
            <a:off x="1428750" y="4199323"/>
            <a:ext cx="4686300" cy="1335088"/>
          </a:xfrm>
          <a:prstGeom prst="bentConnector3">
            <a:avLst>
              <a:gd name="adj1" fmla="val 78861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</p:spTree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1905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1905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1905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1905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I:\train\MFG PRO Appl\eB2-mfgpro\eB2_support templates\slides\eB2 Training.pot</Template>
  <TotalTime>6718</TotalTime>
  <Words>1455</Words>
  <Application>Microsoft PowerPoint 7.0</Application>
  <PresentationFormat>On-screen Show (4:3)</PresentationFormat>
  <Paragraphs>356</Paragraphs>
  <Slides>35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35</vt:i4>
      </vt:variant>
    </vt:vector>
  </HeadingPairs>
  <TitlesOfParts>
    <vt:vector size="38" baseType="lpstr">
      <vt:lpstr>Custom Design</vt:lpstr>
      <vt:lpstr>1_EX06PP_template</vt:lpstr>
      <vt:lpstr>QAD 2010 Template</vt:lpstr>
      <vt:lpstr>Contract and Warranty Types</vt:lpstr>
      <vt:lpstr>Slide 2</vt:lpstr>
      <vt:lpstr>Service Type Attributes</vt:lpstr>
      <vt:lpstr>Service Type Product Line</vt:lpstr>
      <vt:lpstr>Warranty/Contract Duration</vt:lpstr>
      <vt:lpstr>Response Time and Coverage Hours</vt:lpstr>
      <vt:lpstr>Service Type Price Lists</vt:lpstr>
      <vt:lpstr>RMA Settings</vt:lpstr>
      <vt:lpstr>Priority</vt:lpstr>
      <vt:lpstr>Warranty Type vs. Contract Type </vt:lpstr>
      <vt:lpstr>Warranty Type</vt:lpstr>
      <vt:lpstr>Contract Type</vt:lpstr>
      <vt:lpstr>Service Coverage</vt:lpstr>
      <vt:lpstr>Business Overview</vt:lpstr>
      <vt:lpstr>Business Overview</vt:lpstr>
      <vt:lpstr>Business Overview</vt:lpstr>
      <vt:lpstr>Business Overview</vt:lpstr>
      <vt:lpstr>Service Coverage Example</vt:lpstr>
      <vt:lpstr>Service Coverage</vt:lpstr>
      <vt:lpstr>Using Codes</vt:lpstr>
      <vt:lpstr>Warranty Maintenance</vt:lpstr>
      <vt:lpstr>Contract Type Maintenance</vt:lpstr>
      <vt:lpstr>Limit Amounts</vt:lpstr>
      <vt:lpstr>Invoice Sort Effect</vt:lpstr>
      <vt:lpstr>Visibility of Limits</vt:lpstr>
      <vt:lpstr>Contracts and Coverage Limits</vt:lpstr>
      <vt:lpstr>Limits in Contracts</vt:lpstr>
      <vt:lpstr>Benefits of Limits in Contracts</vt:lpstr>
      <vt:lpstr>Limits in Contracts</vt:lpstr>
      <vt:lpstr>Limits in Contracts</vt:lpstr>
      <vt:lpstr>Limits in Contracts Lines</vt:lpstr>
      <vt:lpstr>Determining Service Type</vt:lpstr>
      <vt:lpstr>Determining Service Type</vt:lpstr>
      <vt:lpstr>Determining Service Coverage</vt:lpstr>
      <vt:lpstr>Determining Service Coverage</vt:lpstr>
    </vt:vector>
  </TitlesOfParts>
  <Manager>Vance Giboney</Manager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 McGlothlin Gurkweitz</dc:creator>
  <cp:lastModifiedBy>njm</cp:lastModifiedBy>
  <cp:revision>201</cp:revision>
  <dcterms:created xsi:type="dcterms:W3CDTF">2002-03-27T21:49:26Z</dcterms:created>
  <dcterms:modified xsi:type="dcterms:W3CDTF">2011-01-12T19:24:02Z</dcterms:modified>
</cp:coreProperties>
</file>