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4" r:id="rId2"/>
    <p:sldMasterId id="2147484188" r:id="rId3"/>
  </p:sldMasterIdLst>
  <p:notesMasterIdLst>
    <p:notesMasterId r:id="rId48"/>
  </p:notesMasterIdLst>
  <p:handoutMasterIdLst>
    <p:handoutMasterId r:id="rId49"/>
  </p:handoutMasterIdLst>
  <p:sldIdLst>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4" r:id="rId46"/>
    <p:sldId id="302" r:id="rId47"/>
  </p:sldIdLst>
  <p:sldSz cx="9144000" cy="6858000" type="screen4x3"/>
  <p:notesSz cx="6858000" cy="9144000"/>
  <p:defaultTextStyle>
    <a:defPPr>
      <a:defRPr lang="en-US"/>
    </a:defPPr>
    <a:lvl1pPr algn="l" rtl="0" eaLnBrk="0" fontAlgn="base" hangingPunct="0">
      <a:spcBef>
        <a:spcPct val="0"/>
      </a:spcBef>
      <a:spcAft>
        <a:spcPct val="0"/>
      </a:spcAft>
      <a:defRPr kumimoji="1" sz="2400" b="1"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umimoji="1" sz="2400" b="1"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umimoji="1" sz="2400" b="1"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umimoji="1" sz="2400" b="1"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umimoji="1" sz="2400" b="1" kern="1200">
        <a:solidFill>
          <a:schemeClr val="tx1"/>
        </a:solidFill>
        <a:latin typeface="Verdana" pitchFamily="34" charset="0"/>
        <a:ea typeface="+mn-ea"/>
        <a:cs typeface="+mn-cs"/>
      </a:defRPr>
    </a:lvl5pPr>
    <a:lvl6pPr marL="2286000" algn="l" defTabSz="914400" rtl="0" eaLnBrk="1" latinLnBrk="0" hangingPunct="1">
      <a:defRPr kumimoji="1" sz="2400" b="1" kern="1200">
        <a:solidFill>
          <a:schemeClr val="tx1"/>
        </a:solidFill>
        <a:latin typeface="Verdana" pitchFamily="34" charset="0"/>
        <a:ea typeface="+mn-ea"/>
        <a:cs typeface="+mn-cs"/>
      </a:defRPr>
    </a:lvl6pPr>
    <a:lvl7pPr marL="2743200" algn="l" defTabSz="914400" rtl="0" eaLnBrk="1" latinLnBrk="0" hangingPunct="1">
      <a:defRPr kumimoji="1" sz="2400" b="1" kern="1200">
        <a:solidFill>
          <a:schemeClr val="tx1"/>
        </a:solidFill>
        <a:latin typeface="Verdana" pitchFamily="34" charset="0"/>
        <a:ea typeface="+mn-ea"/>
        <a:cs typeface="+mn-cs"/>
      </a:defRPr>
    </a:lvl7pPr>
    <a:lvl8pPr marL="3200400" algn="l" defTabSz="914400" rtl="0" eaLnBrk="1" latinLnBrk="0" hangingPunct="1">
      <a:defRPr kumimoji="1" sz="2400" b="1" kern="1200">
        <a:solidFill>
          <a:schemeClr val="tx1"/>
        </a:solidFill>
        <a:latin typeface="Verdana" pitchFamily="34" charset="0"/>
        <a:ea typeface="+mn-ea"/>
        <a:cs typeface="+mn-cs"/>
      </a:defRPr>
    </a:lvl8pPr>
    <a:lvl9pPr marL="3657600" algn="l" defTabSz="914400" rtl="0" eaLnBrk="1" latinLnBrk="0" hangingPunct="1">
      <a:defRPr kumimoji="1" sz="2400" b="1"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6287C6"/>
    <a:srgbClr val="0099FF"/>
    <a:srgbClr val="000099"/>
    <a:srgbClr val="006600"/>
    <a:srgbClr val="FFCC00"/>
    <a:srgbClr val="009900"/>
    <a:srgbClr val="969696"/>
    <a:srgbClr val="C0C0C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autoAdjust="0"/>
  </p:normalViewPr>
  <p:slideViewPr>
    <p:cSldViewPr snapToGrid="0">
      <p:cViewPr>
        <p:scale>
          <a:sx n="100" d="100"/>
          <a:sy n="100" d="100"/>
        </p:scale>
        <p:origin x="-618" y="210"/>
      </p:cViewPr>
      <p:guideLst>
        <p:guide orient="horz" pos="2157"/>
        <p:guide orient="horz" pos="571"/>
        <p:guide orient="horz" pos="1072"/>
        <p:guide pos="2879"/>
        <p:guide pos="375"/>
        <p:guide pos="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1602" y="-6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b="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pPr>
              <a:defRPr/>
            </a:pPr>
            <a:fld id="{1A289E9B-3858-441F-9DC4-3278AA908723}" type="datetime1">
              <a:rPr lang="en-US"/>
              <a:pPr>
                <a:defRPr/>
              </a:pPr>
              <a:t>1/10/2011</a:t>
            </a:fld>
            <a:endParaRPr lang="en-US" dirty="0"/>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b="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pPr>
              <a:defRPr/>
            </a:pPr>
            <a:fld id="{2AF5D493-E3DD-4561-8133-37F38F0C015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429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000" b="0">
                <a:latin typeface="Arial" charset="0"/>
              </a:defRPr>
            </a:lvl1pPr>
          </a:lstStyle>
          <a:p>
            <a:pPr>
              <a:defRPr/>
            </a:pPr>
            <a:endParaRPr lang="en-US"/>
          </a:p>
        </p:txBody>
      </p:sp>
      <p:sp>
        <p:nvSpPr>
          <p:cNvPr id="60419"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457200" y="4343400"/>
            <a:ext cx="5943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5410200" y="0"/>
            <a:ext cx="14478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000" b="0">
                <a:latin typeface="Arial" charset="0"/>
              </a:defRPr>
            </a:lvl1pPr>
          </a:lstStyle>
          <a:p>
            <a:pPr>
              <a:defRPr/>
            </a:pPr>
            <a:fld id="{AD93F5E8-3709-41F8-A6C5-28017AFAEC98}" type="datetime1">
              <a:rPr lang="en-US"/>
              <a:pPr>
                <a:defRPr/>
              </a:pPr>
              <a:t>1/10/2011</a:t>
            </a:fld>
            <a:endParaRPr lang="en-US" dirty="0"/>
          </a:p>
        </p:txBody>
      </p:sp>
      <p:sp>
        <p:nvSpPr>
          <p:cNvPr id="2060" name="Rectangle 12"/>
          <p:cNvSpPr>
            <a:spLocks noGrp="1" noChangeArrowheads="1"/>
          </p:cNvSpPr>
          <p:nvPr>
            <p:ph type="ftr" sz="quarter" idx="4"/>
          </p:nvPr>
        </p:nvSpPr>
        <p:spPr bwMode="auto">
          <a:xfrm>
            <a:off x="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000" b="0">
                <a:latin typeface="Arial" charset="0"/>
              </a:defRPr>
            </a:lvl1pPr>
          </a:lstStyle>
          <a:p>
            <a:pPr>
              <a:defRPr/>
            </a:pPr>
            <a:endParaRPr lang="en-US"/>
          </a:p>
        </p:txBody>
      </p:sp>
      <p:sp>
        <p:nvSpPr>
          <p:cNvPr id="2061" name="Rectangle 13"/>
          <p:cNvSpPr>
            <a:spLocks noGrp="1" noChangeArrowheads="1"/>
          </p:cNvSpPr>
          <p:nvPr>
            <p:ph type="sldNum" sz="quarter" idx="5"/>
          </p:nvPr>
        </p:nvSpPr>
        <p:spPr bwMode="auto">
          <a:xfrm>
            <a:off x="563880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000" b="0">
                <a:latin typeface="Arial" charset="0"/>
              </a:defRPr>
            </a:lvl1pPr>
          </a:lstStyle>
          <a:p>
            <a:pPr>
              <a:defRPr/>
            </a:pPr>
            <a:fld id="{3EF917DF-1963-4F2A-9D5A-270442ED30E9}"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SSM-Setup-</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60DE3A59-9953-4332-A4E4-4666BD301181}"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SSM-Setup-</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B56AE06-6918-4238-B505-E6C45D6E2F12}"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SSM-Setup-</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EB4B2584-152E-4D82-98FC-01A2745DEBA6}"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SSM-Setup-</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0856A49B-BE65-4DC6-987A-67F9434548F1}"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SSM-Setup-</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SSM-Setup-</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SSM-Setup-</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SSM-Setup-</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SSM-Setup-</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SSM-Setup-</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SSM-Setup-</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SSM-Setup-</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6DAFB4BB-FED3-4679-8621-DD5543D8232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r>
              <a:rPr lang="en-US"/>
              <a:t>SSM-Setup-</a:t>
            </a:r>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9D50D21E-606B-4079-AFEC-3B1B93953C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8" name="Rectangle 7"/>
          <p:cNvSpPr>
            <a:spLocks noGrp="1" noChangeArrowheads="1"/>
          </p:cNvSpPr>
          <p:nvPr>
            <p:ph type="ftr" sz="quarter" idx="11"/>
          </p:nvPr>
        </p:nvSpPr>
        <p:spPr/>
        <p:txBody>
          <a:bodyPr/>
          <a:lstStyle>
            <a:lvl1pPr>
              <a:defRPr/>
            </a:lvl1pPr>
          </a:lstStyle>
          <a:p>
            <a:pPr>
              <a:defRPr/>
            </a:pPr>
            <a:r>
              <a:rPr lang="en-US"/>
              <a:t>SSM-Setup-</a:t>
            </a:r>
          </a:p>
        </p:txBody>
      </p:sp>
      <p:sp>
        <p:nvSpPr>
          <p:cNvPr id="9" name="Rectangle 8"/>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EE175074-A9FC-4896-97A6-56A156DF63F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4" name="Rectangle 3"/>
          <p:cNvSpPr>
            <a:spLocks noGrp="1" noChangeArrowheads="1"/>
          </p:cNvSpPr>
          <p:nvPr>
            <p:ph type="ftr" sz="quarter" idx="11"/>
          </p:nvPr>
        </p:nvSpPr>
        <p:spPr/>
        <p:txBody>
          <a:bodyPr/>
          <a:lstStyle>
            <a:lvl1pPr>
              <a:defRPr/>
            </a:lvl1pPr>
          </a:lstStyle>
          <a:p>
            <a:pPr>
              <a:defRPr/>
            </a:pPr>
            <a:r>
              <a:rPr lang="en-US"/>
              <a:t>SSM-Setup-</a:t>
            </a:r>
          </a:p>
        </p:txBody>
      </p:sp>
      <p:sp>
        <p:nvSpPr>
          <p:cNvPr id="5" name="Rectangle 4"/>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05B31CBF-6781-48AC-BFA8-32570A8068C7}"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3" name="Rectangle 2"/>
          <p:cNvSpPr>
            <a:spLocks noGrp="1" noChangeArrowheads="1"/>
          </p:cNvSpPr>
          <p:nvPr>
            <p:ph type="ftr" sz="quarter" idx="11"/>
          </p:nvPr>
        </p:nvSpPr>
        <p:spPr/>
        <p:txBody>
          <a:bodyPr/>
          <a:lstStyle>
            <a:lvl1pPr>
              <a:defRPr/>
            </a:lvl1pPr>
          </a:lstStyle>
          <a:p>
            <a:pPr>
              <a:defRPr/>
            </a:pPr>
            <a:r>
              <a:rPr lang="en-US"/>
              <a:t>SSM-Setup-</a:t>
            </a:r>
          </a:p>
        </p:txBody>
      </p:sp>
      <p:sp>
        <p:nvSpPr>
          <p:cNvPr id="4" name="Rectangle 3"/>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AD6F5A80-11BA-4890-98B4-105A9426828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r>
              <a:rPr lang="en-US"/>
              <a:t>SSM-Setup-</a:t>
            </a:r>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74F1E18-9AF4-4DBA-96E6-67D5C51A1DB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r>
              <a:rPr lang="en-US"/>
              <a:t>SSM-Setup-</a:t>
            </a:r>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4FB051E6-D4B0-45F9-911C-E791D60B7B7F}"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421" name="Rectangle 5"/>
          <p:cNvSpPr>
            <a:spLocks noGrp="1" noChangeArrowheads="1"/>
          </p:cNvSpPr>
          <p:nvPr>
            <p:ph type="ftr" sz="quarter" idx="3"/>
          </p:nvPr>
        </p:nvSpPr>
        <p:spPr bwMode="auto">
          <a:xfrm>
            <a:off x="7772400" y="66484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b="0">
                <a:latin typeface="Arial" pitchFamily="34" charset="0"/>
                <a:cs typeface="Arial" pitchFamily="34" charset="0"/>
              </a:defRPr>
            </a:lvl1pPr>
          </a:lstStyle>
          <a:p>
            <a:pPr>
              <a:defRPr/>
            </a:pPr>
            <a:r>
              <a:rPr lang="en-US"/>
              <a:t>SSM-Setup-</a:t>
            </a:r>
          </a:p>
        </p:txBody>
      </p:sp>
    </p:spTree>
  </p:cSld>
  <p:clrMap bg1="lt1" tx1="dk1" bg2="lt2" tx2="dk2" accent1="accent1" accent2="accent2" accent3="accent3" accent4="accent4" accent5="accent5" accent6="accent6" hlink="hlink" folHlink="folHlink"/>
  <p:sldLayoutIdLst>
    <p:sldLayoutId id="2147484176" r:id="rId1"/>
    <p:sldLayoutId id="2147484177" r:id="rId2"/>
    <p:sldLayoutId id="2147484178" r:id="rId3"/>
    <p:sldLayoutId id="2147484179" r:id="rId4"/>
    <p:sldLayoutId id="2147484180" r:id="rId5"/>
    <p:sldLayoutId id="2147484181" r:id="rId6"/>
    <p:sldLayoutId id="2147484182" r:id="rId7"/>
    <p:sldLayoutId id="2147484183" r:id="rId8"/>
    <p:sldLayoutId id="2147484184" r:id="rId9"/>
    <p:sldLayoutId id="2147484185" r:id="rId10"/>
    <p:sldLayoutId id="2147484186"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4099"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684"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eaLnBrk="1" hangingPunct="1">
              <a:spcBef>
                <a:spcPct val="50000"/>
              </a:spcBef>
              <a:defRPr/>
            </a:pPr>
            <a:r>
              <a:rPr kumimoji="0" lang="en-US" sz="1000" b="0" dirty="0">
                <a:solidFill>
                  <a:schemeClr val="bg2"/>
                </a:solidFill>
                <a:latin typeface="Tahoma" pitchFamily="34" charset="0"/>
              </a:rPr>
              <a:t>QAD Proprietary</a:t>
            </a:r>
          </a:p>
        </p:txBody>
      </p:sp>
      <p:pic>
        <p:nvPicPr>
          <p:cNvPr id="4101" name="Picture 5" descr="pg2_graphic"/>
          <p:cNvPicPr>
            <a:picLocks noChangeAspect="1" noChangeArrowheads="1"/>
          </p:cNvPicPr>
          <p:nvPr/>
        </p:nvPicPr>
        <p:blipFill>
          <a:blip r:embed="rId13"/>
          <a:srcRect/>
          <a:stretch>
            <a:fillRect/>
          </a:stretch>
        </p:blipFill>
        <p:spPr bwMode="auto">
          <a:xfrm>
            <a:off x="0" y="0"/>
            <a:ext cx="9144000" cy="571500"/>
          </a:xfrm>
          <a:prstGeom prst="rect">
            <a:avLst/>
          </a:prstGeom>
          <a:noFill/>
          <a:ln w="9525">
            <a:noFill/>
            <a:miter lim="800000"/>
            <a:headEnd/>
            <a:tailEnd/>
          </a:ln>
        </p:spPr>
      </p:pic>
      <p:sp>
        <p:nvSpPr>
          <p:cNvPr id="71686" name="Rectangle 6"/>
          <p:cNvSpPr>
            <a:spLocks noGrp="1" noChangeArrowheads="1"/>
          </p:cNvSpPr>
          <p:nvPr>
            <p:ph type="ftr" sz="quarter" idx="3"/>
          </p:nvPr>
        </p:nvSpPr>
        <p:spPr bwMode="auto">
          <a:xfrm>
            <a:off x="8156575" y="6648450"/>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b="0">
                <a:latin typeface="Arial" charset="0"/>
              </a:defRPr>
            </a:lvl1pPr>
          </a:lstStyle>
          <a:p>
            <a:pPr>
              <a:defRPr/>
            </a:pPr>
            <a:r>
              <a:rPr lang="en-US"/>
              <a:t>SSM-Setup-</a:t>
            </a:r>
          </a:p>
        </p:txBody>
      </p:sp>
    </p:spTree>
  </p:cSld>
  <p:clrMap bg1="lt1" tx1="dk1" bg2="lt2" tx2="dk2" accent1="accent1" accent2="accent2" accent3="accent3" accent4="accent4" accent5="accent5" accent6="accent6" hlink="hlink" folHlink="folHlink"/>
  <p:sldLayoutIdLst>
    <p:sldLayoutId id="2147484187"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SSM-Setup-</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r>
              <a:rPr lang="en-US" smtClean="0"/>
              <a:t>Charge Codes</a:t>
            </a:r>
          </a:p>
          <a:p>
            <a:r>
              <a:rPr lang="en-US" smtClean="0"/>
              <a:t>Service Categories</a:t>
            </a:r>
          </a:p>
          <a:p>
            <a:r>
              <a:rPr lang="en-US" smtClean="0"/>
              <a:t>Work Codes</a:t>
            </a:r>
          </a:p>
          <a:p>
            <a:r>
              <a:rPr lang="en-US" smtClean="0"/>
              <a:t>Product Lines</a:t>
            </a:r>
          </a:p>
          <a:p>
            <a:r>
              <a:rPr lang="en-US" smtClean="0"/>
              <a:t>Call Defaults and Codes</a:t>
            </a:r>
          </a:p>
          <a:p>
            <a:r>
              <a:rPr lang="en-US" smtClean="0"/>
              <a:t>Price Lists</a:t>
            </a:r>
          </a:p>
          <a:p>
            <a:r>
              <a:rPr lang="en-US" smtClean="0"/>
              <a:t>Service BOMs and Routings</a:t>
            </a:r>
          </a:p>
          <a:p>
            <a:r>
              <a:rPr lang="en-US" smtClean="0"/>
              <a:t>Default Sites, Locations &amp; Return Status</a:t>
            </a:r>
          </a:p>
          <a:p>
            <a:r>
              <a:rPr lang="en-US" smtClean="0"/>
              <a:t>Multiple Time Zones</a:t>
            </a:r>
          </a:p>
          <a:p>
            <a:endParaRPr lang="en-US" smtClean="0"/>
          </a:p>
        </p:txBody>
      </p:sp>
      <p:sp>
        <p:nvSpPr>
          <p:cNvPr id="17410" name="Title 1"/>
          <p:cNvSpPr>
            <a:spLocks noGrp="1"/>
          </p:cNvSpPr>
          <p:nvPr>
            <p:ph type="title"/>
          </p:nvPr>
        </p:nvSpPr>
        <p:spPr/>
        <p:txBody>
          <a:bodyPr/>
          <a:lstStyle/>
          <a:p>
            <a:r>
              <a:rPr lang="en-US" smtClean="0"/>
              <a:t>Service Setup</a:t>
            </a:r>
            <a:endParaRPr lang="en-US" smtClean="0"/>
          </a:p>
        </p:txBody>
      </p:sp>
      <p:sp>
        <p:nvSpPr>
          <p:cNvPr id="17412" name="Footer Placeholder 3"/>
          <p:cNvSpPr>
            <a:spLocks noGrp="1"/>
          </p:cNvSpPr>
          <p:nvPr>
            <p:ph type="ftr" sz="quarter" idx="10"/>
          </p:nvPr>
        </p:nvSpPr>
        <p:spPr/>
        <p:txBody>
          <a:bodyPr/>
          <a:lstStyle/>
          <a:p>
            <a:r>
              <a:rPr lang="en-US" smtClean="0"/>
              <a:t>SSM-Setup-010</a:t>
            </a:r>
            <a:endParaRPr lang="en-US"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t>Work Code Setup</a:t>
            </a:r>
            <a:endParaRPr lang="en-US" smtClean="0"/>
          </a:p>
        </p:txBody>
      </p:sp>
      <p:sp>
        <p:nvSpPr>
          <p:cNvPr id="26627" name="Footer Placeholder 3"/>
          <p:cNvSpPr>
            <a:spLocks noGrp="1"/>
          </p:cNvSpPr>
          <p:nvPr>
            <p:ph type="ftr" sz="quarter" idx="10"/>
          </p:nvPr>
        </p:nvSpPr>
        <p:spPr/>
        <p:txBody>
          <a:bodyPr/>
          <a:lstStyle/>
          <a:p>
            <a:r>
              <a:rPr lang="en-US" smtClean="0"/>
              <a:t>SSM-Setup-100</a:t>
            </a:r>
            <a:endParaRPr lang="en-US" smtClean="0"/>
          </a:p>
        </p:txBody>
      </p:sp>
      <p:pic>
        <p:nvPicPr>
          <p:cNvPr id="26628" name="Picture 4" descr="Region Capture.png"/>
          <p:cNvPicPr>
            <a:picLocks noChangeAspect="1"/>
          </p:cNvPicPr>
          <p:nvPr/>
        </p:nvPicPr>
        <p:blipFill>
          <a:blip r:embed="rId2"/>
          <a:srcRect/>
          <a:stretch>
            <a:fillRect/>
          </a:stretch>
        </p:blipFill>
        <p:spPr bwMode="auto">
          <a:xfrm>
            <a:off x="666750" y="1047750"/>
            <a:ext cx="7810500" cy="481965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Default Work Codes</a:t>
            </a:r>
            <a:endParaRPr lang="en-US" smtClean="0"/>
          </a:p>
        </p:txBody>
      </p:sp>
      <p:sp>
        <p:nvSpPr>
          <p:cNvPr id="27651" name="Footer Placeholder 3"/>
          <p:cNvSpPr>
            <a:spLocks noGrp="1"/>
          </p:cNvSpPr>
          <p:nvPr>
            <p:ph type="ftr" sz="quarter" idx="10"/>
          </p:nvPr>
        </p:nvSpPr>
        <p:spPr/>
        <p:txBody>
          <a:bodyPr/>
          <a:lstStyle/>
          <a:p>
            <a:r>
              <a:rPr lang="en-US" smtClean="0"/>
              <a:t>SSM-Setup-110</a:t>
            </a:r>
            <a:endParaRPr lang="en-US" smtClean="0"/>
          </a:p>
        </p:txBody>
      </p:sp>
      <p:pic>
        <p:nvPicPr>
          <p:cNvPr id="27652" name="Picture 4" descr="Region Capture.png"/>
          <p:cNvPicPr>
            <a:picLocks noChangeAspect="1"/>
          </p:cNvPicPr>
          <p:nvPr/>
        </p:nvPicPr>
        <p:blipFill>
          <a:blip r:embed="rId2"/>
          <a:srcRect/>
          <a:stretch>
            <a:fillRect/>
          </a:stretch>
        </p:blipFill>
        <p:spPr bwMode="auto">
          <a:xfrm>
            <a:off x="666750" y="1047750"/>
            <a:ext cx="7810500" cy="48196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t>Product Lines</a:t>
            </a:r>
            <a:endParaRPr lang="en-US" smtClean="0"/>
          </a:p>
        </p:txBody>
      </p:sp>
      <p:sp>
        <p:nvSpPr>
          <p:cNvPr id="28675" name="Footer Placeholder 3"/>
          <p:cNvSpPr>
            <a:spLocks noGrp="1"/>
          </p:cNvSpPr>
          <p:nvPr>
            <p:ph type="ftr" sz="quarter" idx="10"/>
          </p:nvPr>
        </p:nvSpPr>
        <p:spPr/>
        <p:txBody>
          <a:bodyPr/>
          <a:lstStyle/>
          <a:p>
            <a:r>
              <a:rPr lang="en-US" smtClean="0"/>
              <a:t>SSM-Setup-120</a:t>
            </a:r>
            <a:endParaRPr lang="en-US" smtClean="0"/>
          </a:p>
        </p:txBody>
      </p:sp>
      <p:pic>
        <p:nvPicPr>
          <p:cNvPr id="28676" name="Picture 4" descr="Region Capture.png"/>
          <p:cNvPicPr>
            <a:picLocks noChangeAspect="1"/>
          </p:cNvPicPr>
          <p:nvPr/>
        </p:nvPicPr>
        <p:blipFill>
          <a:blip r:embed="rId2"/>
          <a:stretch>
            <a:fillRect/>
          </a:stretch>
        </p:blipFill>
        <p:spPr bwMode="auto">
          <a:xfrm>
            <a:off x="666750" y="752475"/>
            <a:ext cx="7809524" cy="5580953"/>
          </a:xfrm>
          <a:prstGeom prst="rect">
            <a:avLst/>
          </a:prstGeom>
          <a:noFill/>
          <a:ln>
            <a:noFill/>
          </a:ln>
        </p:spPr>
      </p:pic>
      <p:sp>
        <p:nvSpPr>
          <p:cNvPr id="7" name="Rectangle 3"/>
          <p:cNvSpPr>
            <a:spLocks noChangeArrowheads="1"/>
          </p:cNvSpPr>
          <p:nvPr/>
        </p:nvSpPr>
        <p:spPr bwMode="auto">
          <a:xfrm>
            <a:off x="5027613" y="1458913"/>
            <a:ext cx="3744912" cy="1893887"/>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90488" tIns="44450" rIns="90488" bIns="44450"/>
          <a:lstStyle/>
          <a:p>
            <a:pPr marL="342900" indent="-342900">
              <a:buFont typeface="Wingdings" pitchFamily="2" charset="2"/>
              <a:buChar char="Ÿ"/>
              <a:defRPr/>
            </a:pPr>
            <a:r>
              <a:rPr lang="en-US" sz="1600" dirty="0">
                <a:latin typeface="+mj-lt"/>
              </a:rPr>
              <a:t>SSM uses standard product lines set up in </a:t>
            </a:r>
            <a:br>
              <a:rPr lang="en-US" sz="1600" dirty="0">
                <a:latin typeface="+mj-lt"/>
              </a:rPr>
            </a:br>
            <a:r>
              <a:rPr lang="en-US" sz="1600" dirty="0">
                <a:latin typeface="+mj-lt"/>
              </a:rPr>
              <a:t>Product Line Maintenance (1.2.1)</a:t>
            </a:r>
          </a:p>
          <a:p>
            <a:pPr marL="342900" indent="-342900">
              <a:buFont typeface="Wingdings" pitchFamily="2" charset="2"/>
              <a:buChar char="Ÿ"/>
              <a:defRPr/>
            </a:pPr>
            <a:r>
              <a:rPr lang="en-US" sz="1600" dirty="0">
                <a:latin typeface="+mj-lt"/>
              </a:rPr>
              <a:t>SSM uses service accounts defined for each </a:t>
            </a:r>
            <a:br>
              <a:rPr lang="en-US" sz="1600" dirty="0">
                <a:latin typeface="+mj-lt"/>
              </a:rPr>
            </a:br>
            <a:r>
              <a:rPr lang="en-US" sz="1600" dirty="0">
                <a:latin typeface="+mj-lt"/>
              </a:rPr>
              <a:t>product line.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idx="1"/>
          </p:nvPr>
        </p:nvSpPr>
        <p:spPr/>
        <p:txBody>
          <a:bodyPr/>
          <a:lstStyle/>
          <a:p>
            <a:r>
              <a:rPr lang="en-US" smtClean="0"/>
              <a:t>Three product lines are displayed in CAR and CIR and used for three distinct purposes</a:t>
            </a:r>
          </a:p>
          <a:p>
            <a:pPr lvl="1"/>
            <a:r>
              <a:rPr lang="en-US" smtClean="0"/>
              <a:t>Charge product line</a:t>
            </a:r>
          </a:p>
          <a:p>
            <a:pPr lvl="1"/>
            <a:r>
              <a:rPr lang="en-US" smtClean="0"/>
              <a:t>Revenue product line</a:t>
            </a:r>
          </a:p>
          <a:p>
            <a:pPr lvl="1"/>
            <a:r>
              <a:rPr lang="en-US" smtClean="0"/>
              <a:t>WIP product line</a:t>
            </a:r>
          </a:p>
          <a:p>
            <a:endParaRPr lang="en-US" smtClean="0"/>
          </a:p>
        </p:txBody>
      </p:sp>
      <p:sp>
        <p:nvSpPr>
          <p:cNvPr id="29698" name="Title 1"/>
          <p:cNvSpPr>
            <a:spLocks noGrp="1"/>
          </p:cNvSpPr>
          <p:nvPr>
            <p:ph type="title"/>
          </p:nvPr>
        </p:nvSpPr>
        <p:spPr/>
        <p:txBody>
          <a:bodyPr/>
          <a:lstStyle/>
          <a:p>
            <a:r>
              <a:rPr lang="en-US" smtClean="0"/>
              <a:t>Product Lines in CAR</a:t>
            </a:r>
            <a:endParaRPr lang="en-US" smtClean="0"/>
          </a:p>
        </p:txBody>
      </p:sp>
      <p:sp>
        <p:nvSpPr>
          <p:cNvPr id="29700" name="Footer Placeholder 3"/>
          <p:cNvSpPr>
            <a:spLocks noGrp="1"/>
          </p:cNvSpPr>
          <p:nvPr>
            <p:ph type="ftr" sz="quarter" idx="10"/>
          </p:nvPr>
        </p:nvSpPr>
        <p:spPr/>
        <p:txBody>
          <a:bodyPr/>
          <a:lstStyle/>
          <a:p>
            <a:r>
              <a:rPr lang="en-US" smtClean="0"/>
              <a:t>SSM-Setup-130</a:t>
            </a:r>
            <a:endParaRPr 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0"/>
          <p:cNvSpPr>
            <a:spLocks noChangeArrowheads="1"/>
          </p:cNvSpPr>
          <p:nvPr/>
        </p:nvSpPr>
        <p:spPr bwMode="auto">
          <a:xfrm>
            <a:off x="3076575" y="4333875"/>
            <a:ext cx="1292022" cy="828432"/>
          </a:xfrm>
          <a:prstGeom prst="rect">
            <a:avLst/>
          </a:prstGeom>
          <a:noFill/>
          <a:ln w="12700">
            <a:noFill/>
            <a:miter lim="800000"/>
            <a:headEnd/>
            <a:tailEnd/>
          </a:ln>
        </p:spPr>
        <p:txBody>
          <a:bodyPr wrap="none" lIns="90488" tIns="44450" rIns="90488" bIns="44450">
            <a:spAutoFit/>
          </a:bodyPr>
          <a:lstStyle/>
          <a:p>
            <a:pPr algn="ctr"/>
            <a:r>
              <a:rPr lang="en-US" dirty="0">
                <a:latin typeface="+mj-lt"/>
              </a:rPr>
              <a:t>Invoice</a:t>
            </a:r>
          </a:p>
          <a:p>
            <a:pPr algn="ctr"/>
            <a:r>
              <a:rPr lang="en-US" dirty="0">
                <a:latin typeface="+mj-lt"/>
              </a:rPr>
              <a:t>Post</a:t>
            </a:r>
          </a:p>
        </p:txBody>
      </p:sp>
      <p:sp>
        <p:nvSpPr>
          <p:cNvPr id="30724" name="Content Placeholder 2"/>
          <p:cNvSpPr>
            <a:spLocks noGrp="1"/>
          </p:cNvSpPr>
          <p:nvPr>
            <p:ph idx="1"/>
          </p:nvPr>
        </p:nvSpPr>
        <p:spPr>
          <a:xfrm>
            <a:off x="457200" y="891611"/>
            <a:ext cx="8229600" cy="1613464"/>
          </a:xfrm>
        </p:spPr>
        <p:txBody>
          <a:bodyPr/>
          <a:lstStyle/>
          <a:p>
            <a:r>
              <a:rPr lang="en-US" dirty="0" smtClean="0"/>
              <a:t>WIP product line provides an inventory account where the cost of service activity is captured until the call invoice is posted.</a:t>
            </a:r>
          </a:p>
        </p:txBody>
      </p:sp>
      <p:sp>
        <p:nvSpPr>
          <p:cNvPr id="30723" name="Title 1"/>
          <p:cNvSpPr>
            <a:spLocks noGrp="1"/>
          </p:cNvSpPr>
          <p:nvPr>
            <p:ph type="title"/>
          </p:nvPr>
        </p:nvSpPr>
        <p:spPr/>
        <p:txBody>
          <a:bodyPr/>
          <a:lstStyle/>
          <a:p>
            <a:r>
              <a:rPr lang="en-US" smtClean="0"/>
              <a:t>WIP Product Line</a:t>
            </a:r>
            <a:endParaRPr lang="en-US" smtClean="0"/>
          </a:p>
        </p:txBody>
      </p:sp>
      <p:sp>
        <p:nvSpPr>
          <p:cNvPr id="30725" name="Footer Placeholder 3"/>
          <p:cNvSpPr>
            <a:spLocks noGrp="1"/>
          </p:cNvSpPr>
          <p:nvPr>
            <p:ph type="ftr" sz="quarter" idx="10"/>
          </p:nvPr>
        </p:nvSpPr>
        <p:spPr/>
        <p:txBody>
          <a:bodyPr/>
          <a:lstStyle/>
          <a:p>
            <a:r>
              <a:rPr lang="en-US" smtClean="0"/>
              <a:t>SSM-Setup-140</a:t>
            </a:r>
            <a:endParaRPr lang="en-US" smtClean="0"/>
          </a:p>
        </p:txBody>
      </p:sp>
      <p:sp>
        <p:nvSpPr>
          <p:cNvPr id="30726" name="AutoShape 4"/>
          <p:cNvSpPr>
            <a:spLocks noChangeArrowheads="1"/>
          </p:cNvSpPr>
          <p:nvPr/>
        </p:nvSpPr>
        <p:spPr bwMode="auto">
          <a:xfrm rot="10800000" flipH="1" flipV="1">
            <a:off x="1208088" y="4122738"/>
            <a:ext cx="1793875" cy="925512"/>
          </a:xfrm>
          <a:custGeom>
            <a:avLst/>
            <a:gdLst>
              <a:gd name="T0" fmla="*/ 2147483647 w 21600"/>
              <a:gd name="T1" fmla="*/ 849588516 h 21600"/>
              <a:gd name="T2" fmla="*/ 2147483647 w 21600"/>
              <a:gd name="T3" fmla="*/ 1699177031 h 21600"/>
              <a:gd name="T4" fmla="*/ 1546600731 w 21600"/>
              <a:gd name="T5" fmla="*/ 849588516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bg1"/>
          </a:solidFill>
          <a:ln w="28575">
            <a:solidFill>
              <a:schemeClr val="tx1"/>
            </a:solidFill>
            <a:miter lim="800000"/>
            <a:headEnd/>
            <a:tailEnd/>
          </a:ln>
        </p:spPr>
        <p:txBody>
          <a:bodyPr wrap="none" anchor="ctr"/>
          <a:lstStyle/>
          <a:p>
            <a:endParaRPr lang="en-US">
              <a:latin typeface="+mj-lt"/>
            </a:endParaRPr>
          </a:p>
        </p:txBody>
      </p:sp>
      <p:sp>
        <p:nvSpPr>
          <p:cNvPr id="30727" name="Rectangle 5"/>
          <p:cNvSpPr>
            <a:spLocks noChangeArrowheads="1"/>
          </p:cNvSpPr>
          <p:nvPr/>
        </p:nvSpPr>
        <p:spPr bwMode="auto">
          <a:xfrm>
            <a:off x="1757363" y="5100955"/>
            <a:ext cx="719750" cy="459100"/>
          </a:xfrm>
          <a:prstGeom prst="rect">
            <a:avLst/>
          </a:prstGeom>
          <a:noFill/>
          <a:ln w="12700">
            <a:noFill/>
            <a:miter lim="800000"/>
            <a:headEnd/>
            <a:tailEnd/>
          </a:ln>
        </p:spPr>
        <p:txBody>
          <a:bodyPr wrap="none" lIns="90488" tIns="44450" rIns="90488" bIns="44450">
            <a:spAutoFit/>
          </a:bodyPr>
          <a:lstStyle/>
          <a:p>
            <a:r>
              <a:rPr lang="en-US" dirty="0">
                <a:latin typeface="+mj-lt"/>
              </a:rPr>
              <a:t>WIP</a:t>
            </a:r>
          </a:p>
        </p:txBody>
      </p:sp>
      <p:sp>
        <p:nvSpPr>
          <p:cNvPr id="30728" name="Oval 6"/>
          <p:cNvSpPr>
            <a:spLocks noChangeArrowheads="1"/>
          </p:cNvSpPr>
          <p:nvPr/>
        </p:nvSpPr>
        <p:spPr bwMode="auto">
          <a:xfrm>
            <a:off x="658811" y="3097215"/>
            <a:ext cx="914400" cy="640080"/>
          </a:xfrm>
          <a:prstGeom prst="ellipse">
            <a:avLst/>
          </a:prstGeom>
          <a:solidFill>
            <a:schemeClr val="bg1"/>
          </a:solidFill>
          <a:ln w="28575">
            <a:solidFill>
              <a:schemeClr val="tx1"/>
            </a:solidFill>
            <a:round/>
            <a:headEnd/>
            <a:tailEnd/>
          </a:ln>
        </p:spPr>
        <p:txBody>
          <a:bodyPr lIns="90488" tIns="44450" rIns="90488" bIns="44450" anchor="ctr"/>
          <a:lstStyle/>
          <a:p>
            <a:pPr algn="ctr"/>
            <a:r>
              <a:rPr lang="en-US" sz="1000" dirty="0">
                <a:latin typeface="+mj-lt"/>
              </a:rPr>
              <a:t>2 hrs labor $200</a:t>
            </a:r>
          </a:p>
        </p:txBody>
      </p:sp>
      <p:sp>
        <p:nvSpPr>
          <p:cNvPr id="30729" name="Oval 7"/>
          <p:cNvSpPr>
            <a:spLocks noChangeArrowheads="1"/>
          </p:cNvSpPr>
          <p:nvPr/>
        </p:nvSpPr>
        <p:spPr bwMode="auto">
          <a:xfrm>
            <a:off x="1633535" y="2876552"/>
            <a:ext cx="914400" cy="640080"/>
          </a:xfrm>
          <a:prstGeom prst="ellipse">
            <a:avLst/>
          </a:prstGeom>
          <a:solidFill>
            <a:schemeClr val="bg1"/>
          </a:solidFill>
          <a:ln w="28575">
            <a:solidFill>
              <a:schemeClr val="tx1"/>
            </a:solidFill>
            <a:round/>
            <a:headEnd/>
            <a:tailEnd/>
          </a:ln>
        </p:spPr>
        <p:txBody>
          <a:bodyPr lIns="90488" tIns="44450" rIns="90488" bIns="44450" anchor="ctr"/>
          <a:lstStyle/>
          <a:p>
            <a:pPr algn="ctr"/>
            <a:r>
              <a:rPr lang="en-US" sz="1000" dirty="0">
                <a:latin typeface="+mj-lt"/>
              </a:rPr>
              <a:t>1 ea 44-10 $120</a:t>
            </a:r>
          </a:p>
        </p:txBody>
      </p:sp>
      <p:sp>
        <p:nvSpPr>
          <p:cNvPr id="30730" name="Oval 8"/>
          <p:cNvSpPr>
            <a:spLocks noChangeArrowheads="1"/>
          </p:cNvSpPr>
          <p:nvPr/>
        </p:nvSpPr>
        <p:spPr bwMode="auto">
          <a:xfrm>
            <a:off x="2673348" y="3101977"/>
            <a:ext cx="914400" cy="640080"/>
          </a:xfrm>
          <a:prstGeom prst="ellipse">
            <a:avLst/>
          </a:prstGeom>
          <a:solidFill>
            <a:schemeClr val="bg1"/>
          </a:solidFill>
          <a:ln w="28575">
            <a:solidFill>
              <a:schemeClr val="tx1"/>
            </a:solidFill>
            <a:round/>
            <a:headEnd/>
            <a:tailEnd/>
          </a:ln>
        </p:spPr>
        <p:txBody>
          <a:bodyPr lIns="90488" tIns="44450" rIns="90488" bIns="44450" anchor="ctr"/>
          <a:lstStyle/>
          <a:p>
            <a:pPr algn="ctr"/>
            <a:r>
              <a:rPr lang="en-US" sz="1000" dirty="0">
                <a:latin typeface="+mj-lt"/>
              </a:rPr>
              <a:t>1 ea 22-1 $50</a:t>
            </a:r>
          </a:p>
        </p:txBody>
      </p:sp>
      <p:sp>
        <p:nvSpPr>
          <p:cNvPr id="30731" name="Line 12"/>
          <p:cNvSpPr>
            <a:spLocks noChangeShapeType="1"/>
          </p:cNvSpPr>
          <p:nvPr/>
        </p:nvSpPr>
        <p:spPr bwMode="auto">
          <a:xfrm>
            <a:off x="3068638" y="4754880"/>
            <a:ext cx="1235075" cy="0"/>
          </a:xfrm>
          <a:prstGeom prst="line">
            <a:avLst/>
          </a:prstGeom>
          <a:noFill/>
          <a:ln w="28575">
            <a:solidFill>
              <a:srgbClr val="6287C6"/>
            </a:solidFill>
            <a:round/>
            <a:headEnd/>
            <a:tailEnd type="triangle" w="med" len="med"/>
          </a:ln>
        </p:spPr>
        <p:txBody>
          <a:bodyPr wrap="none" anchor="ctr"/>
          <a:lstStyle/>
          <a:p>
            <a:endParaRPr lang="en-US">
              <a:latin typeface="+mj-lt"/>
            </a:endParaRPr>
          </a:p>
        </p:txBody>
      </p:sp>
      <p:cxnSp>
        <p:nvCxnSpPr>
          <p:cNvPr id="30733" name="Shape 37"/>
          <p:cNvCxnSpPr>
            <a:cxnSpLocks noChangeShapeType="1"/>
            <a:stCxn id="30728" idx="4"/>
            <a:endCxn id="30732" idx="0"/>
          </p:cNvCxnSpPr>
          <p:nvPr/>
        </p:nvCxnSpPr>
        <p:spPr bwMode="auto">
          <a:xfrm rot="16200000" flipH="1">
            <a:off x="1417016" y="3436289"/>
            <a:ext cx="372717" cy="974727"/>
          </a:xfrm>
          <a:prstGeom prst="bentConnector3">
            <a:avLst>
              <a:gd name="adj1" fmla="val 50000"/>
            </a:avLst>
          </a:prstGeom>
          <a:noFill/>
          <a:ln w="28575" algn="ctr">
            <a:solidFill>
              <a:srgbClr val="6287C6"/>
            </a:solidFill>
            <a:round/>
            <a:headEnd/>
            <a:tailEnd type="arrow" w="med" len="med"/>
          </a:ln>
        </p:spPr>
      </p:cxnSp>
      <p:cxnSp>
        <p:nvCxnSpPr>
          <p:cNvPr id="30734" name="Elbow Connector 42"/>
          <p:cNvCxnSpPr>
            <a:cxnSpLocks noChangeShapeType="1"/>
            <a:stCxn id="30729" idx="4"/>
            <a:endCxn id="30732" idx="0"/>
          </p:cNvCxnSpPr>
          <p:nvPr/>
        </p:nvCxnSpPr>
        <p:spPr bwMode="auto">
          <a:xfrm rot="16200000" flipH="1">
            <a:off x="1794046" y="3813320"/>
            <a:ext cx="593380" cy="3"/>
          </a:xfrm>
          <a:prstGeom prst="bentConnector3">
            <a:avLst>
              <a:gd name="adj1" fmla="val 50000"/>
            </a:avLst>
          </a:prstGeom>
          <a:noFill/>
          <a:ln w="28575" algn="ctr">
            <a:solidFill>
              <a:srgbClr val="6287C6"/>
            </a:solidFill>
            <a:round/>
            <a:headEnd/>
            <a:tailEnd type="arrow" w="med" len="med"/>
          </a:ln>
        </p:spPr>
      </p:cxnSp>
      <p:cxnSp>
        <p:nvCxnSpPr>
          <p:cNvPr id="30735" name="Elbow Connector 44"/>
          <p:cNvCxnSpPr>
            <a:cxnSpLocks noChangeShapeType="1"/>
            <a:stCxn id="30730" idx="4"/>
            <a:endCxn id="30732" idx="0"/>
          </p:cNvCxnSpPr>
          <p:nvPr/>
        </p:nvCxnSpPr>
        <p:spPr bwMode="auto">
          <a:xfrm rot="5400000">
            <a:off x="2426666" y="3406129"/>
            <a:ext cx="367955" cy="1039810"/>
          </a:xfrm>
          <a:prstGeom prst="bentConnector3">
            <a:avLst>
              <a:gd name="adj1" fmla="val 50000"/>
            </a:avLst>
          </a:prstGeom>
          <a:noFill/>
          <a:ln w="28575" algn="ctr">
            <a:solidFill>
              <a:srgbClr val="6287C6"/>
            </a:solidFill>
            <a:round/>
            <a:headEnd/>
            <a:tailEnd type="arrow" w="med" len="med"/>
          </a:ln>
        </p:spPr>
      </p:cxnSp>
      <p:sp>
        <p:nvSpPr>
          <p:cNvPr id="30737" name="AutoShape 13"/>
          <p:cNvSpPr>
            <a:spLocks noChangeArrowheads="1"/>
          </p:cNvSpPr>
          <p:nvPr/>
        </p:nvSpPr>
        <p:spPr bwMode="auto">
          <a:xfrm rot="10800000" flipH="1" flipV="1">
            <a:off x="4338638" y="4089400"/>
            <a:ext cx="1793875" cy="925513"/>
          </a:xfrm>
          <a:custGeom>
            <a:avLst/>
            <a:gdLst>
              <a:gd name="T0" fmla="*/ 2147483647 w 21600"/>
              <a:gd name="T1" fmla="*/ 849592176 h 21600"/>
              <a:gd name="T2" fmla="*/ 2147483647 w 21600"/>
              <a:gd name="T3" fmla="*/ 1699181609 h 21600"/>
              <a:gd name="T4" fmla="*/ 1546600731 w 21600"/>
              <a:gd name="T5" fmla="*/ 849592176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bg1"/>
          </a:solidFill>
          <a:ln w="28575">
            <a:solidFill>
              <a:schemeClr val="tx1"/>
            </a:solidFill>
            <a:miter lim="800000"/>
            <a:headEnd/>
            <a:tailEnd/>
          </a:ln>
        </p:spPr>
        <p:txBody>
          <a:bodyPr wrap="none" anchor="ctr"/>
          <a:lstStyle/>
          <a:p>
            <a:endParaRPr lang="en-US">
              <a:latin typeface="+mj-lt"/>
            </a:endParaRPr>
          </a:p>
        </p:txBody>
      </p:sp>
      <p:sp>
        <p:nvSpPr>
          <p:cNvPr id="30738" name="Rectangle 14"/>
          <p:cNvSpPr>
            <a:spLocks noChangeArrowheads="1"/>
          </p:cNvSpPr>
          <p:nvPr/>
        </p:nvSpPr>
        <p:spPr bwMode="auto">
          <a:xfrm>
            <a:off x="4897438" y="5063808"/>
            <a:ext cx="719750" cy="459100"/>
          </a:xfrm>
          <a:prstGeom prst="rect">
            <a:avLst/>
          </a:prstGeom>
          <a:noFill/>
          <a:ln w="12700">
            <a:noFill/>
            <a:miter lim="800000"/>
            <a:headEnd/>
            <a:tailEnd/>
          </a:ln>
        </p:spPr>
        <p:txBody>
          <a:bodyPr wrap="none" lIns="90488" tIns="44450" rIns="90488" bIns="44450">
            <a:spAutoFit/>
          </a:bodyPr>
          <a:lstStyle/>
          <a:p>
            <a:r>
              <a:rPr lang="en-US" dirty="0">
                <a:latin typeface="+mj-lt"/>
              </a:rPr>
              <a:t>WIP</a:t>
            </a:r>
          </a:p>
        </p:txBody>
      </p:sp>
      <p:sp>
        <p:nvSpPr>
          <p:cNvPr id="30739" name="Oval 15"/>
          <p:cNvSpPr>
            <a:spLocks noChangeArrowheads="1"/>
          </p:cNvSpPr>
          <p:nvPr/>
        </p:nvSpPr>
        <p:spPr bwMode="auto">
          <a:xfrm>
            <a:off x="4683125" y="4179888"/>
            <a:ext cx="811213" cy="639762"/>
          </a:xfrm>
          <a:prstGeom prst="ellipse">
            <a:avLst/>
          </a:prstGeom>
          <a:solidFill>
            <a:schemeClr val="bg1"/>
          </a:solidFill>
          <a:ln w="12700">
            <a:solidFill>
              <a:schemeClr val="tx1"/>
            </a:solidFill>
            <a:round/>
            <a:headEnd/>
            <a:tailEnd/>
          </a:ln>
        </p:spPr>
        <p:txBody>
          <a:bodyPr lIns="90488" tIns="44450" rIns="90488" bIns="44450" anchor="ctr"/>
          <a:lstStyle/>
          <a:p>
            <a:pPr algn="ctr"/>
            <a:r>
              <a:rPr lang="en-US" sz="1000">
                <a:latin typeface="+mj-lt"/>
              </a:rPr>
              <a:t>2 hrs labor $200</a:t>
            </a:r>
          </a:p>
        </p:txBody>
      </p:sp>
      <p:sp>
        <p:nvSpPr>
          <p:cNvPr id="30740" name="Oval 16"/>
          <p:cNvSpPr>
            <a:spLocks noChangeArrowheads="1"/>
          </p:cNvSpPr>
          <p:nvPr/>
        </p:nvSpPr>
        <p:spPr bwMode="auto">
          <a:xfrm>
            <a:off x="4983163" y="4333875"/>
            <a:ext cx="811212" cy="639763"/>
          </a:xfrm>
          <a:prstGeom prst="ellipse">
            <a:avLst/>
          </a:prstGeom>
          <a:solidFill>
            <a:schemeClr val="bg1"/>
          </a:solidFill>
          <a:ln w="12700">
            <a:solidFill>
              <a:schemeClr val="tx1"/>
            </a:solidFill>
            <a:round/>
            <a:headEnd/>
            <a:tailEnd/>
          </a:ln>
        </p:spPr>
        <p:txBody>
          <a:bodyPr lIns="90488" tIns="44450" rIns="90488" bIns="44450" anchor="ctr"/>
          <a:lstStyle/>
          <a:p>
            <a:pPr algn="ctr"/>
            <a:r>
              <a:rPr lang="en-US" sz="1000">
                <a:latin typeface="+mj-lt"/>
              </a:rPr>
              <a:t>1 ea 44-10 $120</a:t>
            </a:r>
          </a:p>
        </p:txBody>
      </p:sp>
      <p:sp>
        <p:nvSpPr>
          <p:cNvPr id="30741" name="Oval 17"/>
          <p:cNvSpPr>
            <a:spLocks noChangeArrowheads="1"/>
          </p:cNvSpPr>
          <p:nvPr/>
        </p:nvSpPr>
        <p:spPr bwMode="auto">
          <a:xfrm>
            <a:off x="5021263" y="4119563"/>
            <a:ext cx="811212" cy="639762"/>
          </a:xfrm>
          <a:prstGeom prst="ellipse">
            <a:avLst/>
          </a:prstGeom>
          <a:solidFill>
            <a:schemeClr val="bg1"/>
          </a:solidFill>
          <a:ln w="12700">
            <a:solidFill>
              <a:schemeClr val="tx1"/>
            </a:solidFill>
            <a:round/>
            <a:headEnd/>
            <a:tailEnd/>
          </a:ln>
        </p:spPr>
        <p:txBody>
          <a:bodyPr lIns="90488" tIns="44450" rIns="90488" bIns="44450" anchor="ctr"/>
          <a:lstStyle/>
          <a:p>
            <a:pPr algn="ctr"/>
            <a:r>
              <a:rPr lang="en-US" sz="1000">
                <a:latin typeface="+mj-lt"/>
              </a:rPr>
              <a:t>1 ea 22-1 $50</a:t>
            </a:r>
          </a:p>
        </p:txBody>
      </p:sp>
      <p:sp>
        <p:nvSpPr>
          <p:cNvPr id="30742" name="Rectangle 26"/>
          <p:cNvSpPr>
            <a:spLocks noChangeArrowheads="1"/>
          </p:cNvSpPr>
          <p:nvPr/>
        </p:nvSpPr>
        <p:spPr bwMode="auto">
          <a:xfrm>
            <a:off x="7594600" y="3640138"/>
            <a:ext cx="790282" cy="459100"/>
          </a:xfrm>
          <a:prstGeom prst="rect">
            <a:avLst/>
          </a:prstGeom>
          <a:noFill/>
          <a:ln w="12700">
            <a:noFill/>
            <a:miter lim="800000"/>
            <a:headEnd/>
            <a:tailEnd/>
          </a:ln>
        </p:spPr>
        <p:txBody>
          <a:bodyPr wrap="none" lIns="90488" tIns="44450" rIns="90488" bIns="44450">
            <a:spAutoFit/>
          </a:bodyPr>
          <a:lstStyle/>
          <a:p>
            <a:r>
              <a:rPr lang="en-US" sz="1200" dirty="0">
                <a:latin typeface="+mj-lt"/>
              </a:rPr>
              <a:t>COGS</a:t>
            </a:r>
            <a:br>
              <a:rPr lang="en-US" sz="1200" dirty="0">
                <a:latin typeface="+mj-lt"/>
              </a:rPr>
            </a:br>
            <a:r>
              <a:rPr lang="en-US" sz="1200" dirty="0">
                <a:latin typeface="+mj-lt"/>
              </a:rPr>
              <a:t>Material</a:t>
            </a:r>
          </a:p>
        </p:txBody>
      </p:sp>
      <p:sp>
        <p:nvSpPr>
          <p:cNvPr id="30743" name="Rectangle 27"/>
          <p:cNvSpPr>
            <a:spLocks noChangeArrowheads="1"/>
          </p:cNvSpPr>
          <p:nvPr/>
        </p:nvSpPr>
        <p:spPr bwMode="auto">
          <a:xfrm>
            <a:off x="7594600" y="4087812"/>
            <a:ext cx="642806" cy="459100"/>
          </a:xfrm>
          <a:prstGeom prst="rect">
            <a:avLst/>
          </a:prstGeom>
          <a:noFill/>
          <a:ln w="12700">
            <a:noFill/>
            <a:miter lim="800000"/>
            <a:headEnd/>
            <a:tailEnd/>
          </a:ln>
        </p:spPr>
        <p:txBody>
          <a:bodyPr wrap="none" lIns="90488" tIns="44450" rIns="90488" bIns="44450">
            <a:spAutoFit/>
          </a:bodyPr>
          <a:lstStyle/>
          <a:p>
            <a:r>
              <a:rPr lang="en-US" sz="1200" dirty="0">
                <a:latin typeface="+mj-lt"/>
              </a:rPr>
              <a:t>COGS</a:t>
            </a:r>
            <a:br>
              <a:rPr lang="en-US" sz="1200" dirty="0">
                <a:latin typeface="+mj-lt"/>
              </a:rPr>
            </a:br>
            <a:r>
              <a:rPr lang="en-US" sz="1200" dirty="0">
                <a:latin typeface="+mj-lt"/>
              </a:rPr>
              <a:t>Labor</a:t>
            </a:r>
          </a:p>
        </p:txBody>
      </p:sp>
      <p:sp>
        <p:nvSpPr>
          <p:cNvPr id="30744" name="Rectangle 28"/>
          <p:cNvSpPr>
            <a:spLocks noChangeArrowheads="1"/>
          </p:cNvSpPr>
          <p:nvPr/>
        </p:nvSpPr>
        <p:spPr bwMode="auto">
          <a:xfrm>
            <a:off x="7594600" y="4539459"/>
            <a:ext cx="706926" cy="459100"/>
          </a:xfrm>
          <a:prstGeom prst="rect">
            <a:avLst/>
          </a:prstGeom>
          <a:noFill/>
          <a:ln w="12700">
            <a:noFill/>
            <a:miter lim="800000"/>
            <a:headEnd/>
            <a:tailEnd/>
          </a:ln>
        </p:spPr>
        <p:txBody>
          <a:bodyPr wrap="none" lIns="90488" tIns="44450" rIns="90488" bIns="44450">
            <a:spAutoFit/>
          </a:bodyPr>
          <a:lstStyle/>
          <a:p>
            <a:r>
              <a:rPr lang="en-US" sz="1200" dirty="0">
                <a:latin typeface="+mj-lt"/>
              </a:rPr>
              <a:t>COGS</a:t>
            </a:r>
            <a:br>
              <a:rPr lang="en-US" sz="1200" dirty="0">
                <a:latin typeface="+mj-lt"/>
              </a:rPr>
            </a:br>
            <a:r>
              <a:rPr lang="en-US" sz="1200" dirty="0">
                <a:latin typeface="+mj-lt"/>
              </a:rPr>
              <a:t>Burden</a:t>
            </a:r>
          </a:p>
        </p:txBody>
      </p:sp>
      <p:sp>
        <p:nvSpPr>
          <p:cNvPr id="30745" name="Rectangle 29"/>
          <p:cNvSpPr>
            <a:spLocks noChangeArrowheads="1"/>
          </p:cNvSpPr>
          <p:nvPr/>
        </p:nvSpPr>
        <p:spPr bwMode="auto">
          <a:xfrm>
            <a:off x="7594600" y="4991110"/>
            <a:ext cx="939361" cy="459100"/>
          </a:xfrm>
          <a:prstGeom prst="rect">
            <a:avLst/>
          </a:prstGeom>
          <a:noFill/>
          <a:ln w="12700">
            <a:noFill/>
            <a:miter lim="800000"/>
            <a:headEnd/>
            <a:tailEnd/>
          </a:ln>
        </p:spPr>
        <p:txBody>
          <a:bodyPr wrap="none" lIns="90488" tIns="44450" rIns="90488" bIns="44450">
            <a:spAutoFit/>
          </a:bodyPr>
          <a:lstStyle/>
          <a:p>
            <a:r>
              <a:rPr lang="en-US" sz="1200" dirty="0">
                <a:latin typeface="+mj-lt"/>
              </a:rPr>
              <a:t>COGS</a:t>
            </a:r>
            <a:br>
              <a:rPr lang="en-US" sz="1200" dirty="0">
                <a:latin typeface="+mj-lt"/>
              </a:rPr>
            </a:br>
            <a:r>
              <a:rPr lang="en-US" sz="1200" dirty="0">
                <a:latin typeface="+mj-lt"/>
              </a:rPr>
              <a:t>Overhead</a:t>
            </a:r>
          </a:p>
        </p:txBody>
      </p:sp>
      <p:sp>
        <p:nvSpPr>
          <p:cNvPr id="30750" name="Rectangle 49"/>
          <p:cNvSpPr>
            <a:spLocks noChangeArrowheads="1"/>
          </p:cNvSpPr>
          <p:nvPr/>
        </p:nvSpPr>
        <p:spPr bwMode="auto">
          <a:xfrm>
            <a:off x="5057775" y="4095750"/>
            <a:ext cx="419100" cy="246221"/>
          </a:xfrm>
          <a:prstGeom prst="rect">
            <a:avLst/>
          </a:prstGeom>
          <a:noFill/>
          <a:ln w="19050" algn="ctr">
            <a:noFill/>
            <a:round/>
            <a:headEnd/>
            <a:tailEnd/>
          </a:ln>
        </p:spPr>
        <p:txBody>
          <a:bodyPr anchor="ctr">
            <a:spAutoFit/>
          </a:bodyPr>
          <a:lstStyle/>
          <a:p>
            <a:endParaRPr lang="en-US" sz="1000">
              <a:latin typeface="+mj-lt"/>
            </a:endParaRPr>
          </a:p>
        </p:txBody>
      </p:sp>
      <p:cxnSp>
        <p:nvCxnSpPr>
          <p:cNvPr id="30751" name="Shape 51"/>
          <p:cNvCxnSpPr>
            <a:cxnSpLocks noChangeShapeType="1"/>
            <a:stCxn id="30750" idx="0"/>
            <a:endCxn id="30742" idx="1"/>
          </p:cNvCxnSpPr>
          <p:nvPr/>
        </p:nvCxnSpPr>
        <p:spPr bwMode="auto">
          <a:xfrm rot="5400000" flipH="1" flipV="1">
            <a:off x="6317931" y="2819082"/>
            <a:ext cx="226062" cy="2327275"/>
          </a:xfrm>
          <a:prstGeom prst="bentConnector2">
            <a:avLst/>
          </a:prstGeom>
          <a:noFill/>
          <a:ln w="28575" algn="ctr">
            <a:solidFill>
              <a:srgbClr val="6287C6"/>
            </a:solidFill>
            <a:round/>
            <a:headEnd/>
            <a:tailEnd type="arrow" w="med" len="med"/>
          </a:ln>
        </p:spPr>
      </p:cxnSp>
      <p:cxnSp>
        <p:nvCxnSpPr>
          <p:cNvPr id="30752" name="Shape 53"/>
          <p:cNvCxnSpPr>
            <a:cxnSpLocks noChangeShapeType="1"/>
            <a:stCxn id="30750" idx="0"/>
            <a:endCxn id="30743" idx="1"/>
          </p:cNvCxnSpPr>
          <p:nvPr/>
        </p:nvCxnSpPr>
        <p:spPr bwMode="auto">
          <a:xfrm rot="16200000" flipH="1">
            <a:off x="6320156" y="3042919"/>
            <a:ext cx="221612" cy="2327275"/>
          </a:xfrm>
          <a:prstGeom prst="bentConnector4">
            <a:avLst>
              <a:gd name="adj1" fmla="val -103153"/>
              <a:gd name="adj2" fmla="val 54502"/>
            </a:avLst>
          </a:prstGeom>
          <a:noFill/>
          <a:ln w="28575" algn="ctr">
            <a:solidFill>
              <a:srgbClr val="6287C6"/>
            </a:solidFill>
            <a:round/>
            <a:headEnd/>
            <a:tailEnd type="arrow" w="med" len="med"/>
          </a:ln>
        </p:spPr>
      </p:cxnSp>
      <p:cxnSp>
        <p:nvCxnSpPr>
          <p:cNvPr id="30753" name="Shape 55"/>
          <p:cNvCxnSpPr>
            <a:cxnSpLocks noChangeShapeType="1"/>
            <a:stCxn id="30750" idx="0"/>
            <a:endCxn id="30744" idx="1"/>
          </p:cNvCxnSpPr>
          <p:nvPr/>
        </p:nvCxnSpPr>
        <p:spPr bwMode="auto">
          <a:xfrm rot="16200000" flipH="1">
            <a:off x="6094332" y="3268742"/>
            <a:ext cx="673259" cy="2327275"/>
          </a:xfrm>
          <a:prstGeom prst="bentConnector4">
            <a:avLst>
              <a:gd name="adj1" fmla="val -33954"/>
              <a:gd name="adj2" fmla="val 54502"/>
            </a:avLst>
          </a:prstGeom>
          <a:noFill/>
          <a:ln w="28575" algn="ctr">
            <a:solidFill>
              <a:srgbClr val="6287C6"/>
            </a:solidFill>
            <a:round/>
            <a:headEnd/>
            <a:tailEnd type="arrow" w="med" len="med"/>
          </a:ln>
        </p:spPr>
      </p:cxnSp>
      <p:cxnSp>
        <p:nvCxnSpPr>
          <p:cNvPr id="30754" name="Shape 57"/>
          <p:cNvCxnSpPr>
            <a:cxnSpLocks noChangeShapeType="1"/>
            <a:stCxn id="30750" idx="0"/>
            <a:endCxn id="30745" idx="1"/>
          </p:cNvCxnSpPr>
          <p:nvPr/>
        </p:nvCxnSpPr>
        <p:spPr bwMode="auto">
          <a:xfrm rot="16200000" flipH="1">
            <a:off x="5868507" y="3494568"/>
            <a:ext cx="1124910" cy="2327275"/>
          </a:xfrm>
          <a:prstGeom prst="bentConnector4">
            <a:avLst>
              <a:gd name="adj1" fmla="val -20322"/>
              <a:gd name="adj2" fmla="val 54502"/>
            </a:avLst>
          </a:prstGeom>
          <a:noFill/>
          <a:ln w="28575" algn="ctr">
            <a:solidFill>
              <a:srgbClr val="6287C6"/>
            </a:solidFill>
            <a:round/>
            <a:headEnd/>
            <a:tailEnd type="arrow" w="med" len="med"/>
          </a:ln>
        </p:spPr>
      </p:cxnSp>
      <p:sp>
        <p:nvSpPr>
          <p:cNvPr id="30732" name="Rectangle 35"/>
          <p:cNvSpPr>
            <a:spLocks noChangeArrowheads="1"/>
          </p:cNvSpPr>
          <p:nvPr/>
        </p:nvSpPr>
        <p:spPr bwMode="auto">
          <a:xfrm>
            <a:off x="1847850" y="4110012"/>
            <a:ext cx="485775" cy="461665"/>
          </a:xfrm>
          <a:prstGeom prst="rect">
            <a:avLst/>
          </a:prstGeom>
          <a:noFill/>
          <a:ln w="19050" algn="ctr">
            <a:noFill/>
            <a:round/>
            <a:headEnd/>
            <a:tailEnd/>
          </a:ln>
        </p:spPr>
        <p:txBody>
          <a:bodyPr anchor="ctr">
            <a:spAutoFit/>
          </a:bodyPr>
          <a:lstStyle/>
          <a:p>
            <a:endParaRPr lang="en-US">
              <a:latin typeface="+mj-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Content Placeholder 2"/>
          <p:cNvSpPr>
            <a:spLocks noGrp="1"/>
          </p:cNvSpPr>
          <p:nvPr>
            <p:ph idx="1"/>
          </p:nvPr>
        </p:nvSpPr>
        <p:spPr/>
        <p:txBody>
          <a:bodyPr/>
          <a:lstStyle/>
          <a:p>
            <a:r>
              <a:rPr lang="en-US" dirty="0" smtClean="0"/>
              <a:t>Enables businesses to separate service costs from cost of goods sold</a:t>
            </a:r>
          </a:p>
          <a:p>
            <a:r>
              <a:rPr lang="en-US" dirty="0" smtClean="0"/>
              <a:t>Enables service costs to be further separated by responsibility (warranty, contract, billable)</a:t>
            </a:r>
          </a:p>
        </p:txBody>
      </p:sp>
      <p:sp>
        <p:nvSpPr>
          <p:cNvPr id="1027" name="Title 1"/>
          <p:cNvSpPr>
            <a:spLocks noGrp="1"/>
          </p:cNvSpPr>
          <p:nvPr>
            <p:ph type="title"/>
          </p:nvPr>
        </p:nvSpPr>
        <p:spPr/>
        <p:txBody>
          <a:bodyPr/>
          <a:lstStyle/>
          <a:p>
            <a:r>
              <a:rPr lang="en-US" smtClean="0"/>
              <a:t>Charge Product Line</a:t>
            </a:r>
            <a:endParaRPr lang="en-US" smtClean="0"/>
          </a:p>
        </p:txBody>
      </p:sp>
      <p:sp>
        <p:nvSpPr>
          <p:cNvPr id="1029" name="Footer Placeholder 3"/>
          <p:cNvSpPr>
            <a:spLocks noGrp="1"/>
          </p:cNvSpPr>
          <p:nvPr>
            <p:ph type="ftr" sz="quarter" idx="10"/>
          </p:nvPr>
        </p:nvSpPr>
        <p:spPr/>
        <p:txBody>
          <a:bodyPr/>
          <a:lstStyle/>
          <a:p>
            <a:r>
              <a:rPr lang="en-US" smtClean="0"/>
              <a:t>SSM-Setup-150</a:t>
            </a:r>
            <a:endParaRPr lang="en-US" smtClean="0"/>
          </a:p>
        </p:txBody>
      </p:sp>
      <p:graphicFrame>
        <p:nvGraphicFramePr>
          <p:cNvPr id="9" name="Table 8"/>
          <p:cNvGraphicFramePr>
            <a:graphicFrameLocks noGrp="1"/>
          </p:cNvGraphicFramePr>
          <p:nvPr/>
        </p:nvGraphicFramePr>
        <p:xfrm>
          <a:off x="1219199" y="3644900"/>
          <a:ext cx="6682423" cy="1529080"/>
        </p:xfrm>
        <a:graphic>
          <a:graphicData uri="http://schemas.openxmlformats.org/drawingml/2006/table">
            <a:tbl>
              <a:tblPr firstRow="1" bandRow="1">
                <a:tableStyleId>{5C22544A-7EE6-4342-B048-85BDC9FD1C3A}</a:tableStyleId>
              </a:tblPr>
              <a:tblGrid>
                <a:gridCol w="2502218"/>
                <a:gridCol w="1437005"/>
                <a:gridCol w="2743200"/>
              </a:tblGrid>
              <a:tr h="370840">
                <a:tc>
                  <a:txBody>
                    <a:bodyPr/>
                    <a:lstStyle/>
                    <a:p>
                      <a:r>
                        <a:rPr lang="en-US" dirty="0" smtClean="0"/>
                        <a:t>Activity</a:t>
                      </a:r>
                      <a:endParaRPr lang="en-US" dirty="0"/>
                    </a:p>
                  </a:txBody>
                  <a:tcPr/>
                </a:tc>
                <a:tc>
                  <a:txBody>
                    <a:bodyPr/>
                    <a:lstStyle/>
                    <a:p>
                      <a:r>
                        <a:rPr lang="en-US" dirty="0" smtClean="0"/>
                        <a:t>Change PL</a:t>
                      </a:r>
                      <a:endParaRPr lang="en-US" dirty="0"/>
                    </a:p>
                  </a:txBody>
                  <a:tcPr/>
                </a:tc>
                <a:tc>
                  <a:txBody>
                    <a:bodyPr/>
                    <a:lstStyle/>
                    <a:p>
                      <a:r>
                        <a:rPr lang="en-US" dirty="0" smtClean="0"/>
                        <a:t>GL Accounts</a:t>
                      </a:r>
                      <a:endParaRPr lang="en-US" dirty="0"/>
                    </a:p>
                  </a:txBody>
                  <a:tcPr/>
                </a:tc>
              </a:tr>
              <a:tr h="370840">
                <a:tc>
                  <a:txBody>
                    <a:bodyPr/>
                    <a:lstStyle/>
                    <a:p>
                      <a:r>
                        <a:rPr lang="en-US" sz="1600" dirty="0" smtClean="0"/>
                        <a:t>Perform Warranty Work</a:t>
                      </a:r>
                      <a:endParaRPr lang="en-US" sz="1600" dirty="0"/>
                    </a:p>
                  </a:txBody>
                  <a:tcPr/>
                </a:tc>
                <a:tc>
                  <a:txBody>
                    <a:bodyPr/>
                    <a:lstStyle/>
                    <a:p>
                      <a:r>
                        <a:rPr lang="en-US" sz="1600" dirty="0" smtClean="0"/>
                        <a:t>WARR</a:t>
                      </a:r>
                      <a:endParaRPr lang="en-US" sz="1600" dirty="0"/>
                    </a:p>
                  </a:txBody>
                  <a:tcPr/>
                </a:tc>
                <a:tc>
                  <a:txBody>
                    <a:bodyPr/>
                    <a:lstStyle/>
                    <a:p>
                      <a:r>
                        <a:rPr lang="en-US" sz="1600" dirty="0" smtClean="0"/>
                        <a:t>COGS Material – 5060</a:t>
                      </a:r>
                    </a:p>
                    <a:p>
                      <a:r>
                        <a:rPr lang="en-US" sz="1600" dirty="0" smtClean="0"/>
                        <a:t>COGS Labor</a:t>
                      </a:r>
                      <a:r>
                        <a:rPr lang="en-US" sz="1600" baseline="0" dirty="0" smtClean="0"/>
                        <a:t> – 6870</a:t>
                      </a:r>
                    </a:p>
                  </a:txBody>
                  <a:tcPr/>
                </a:tc>
              </a:tr>
              <a:tr h="370840">
                <a:tc>
                  <a:txBody>
                    <a:bodyPr/>
                    <a:lstStyle/>
                    <a:p>
                      <a:r>
                        <a:rPr lang="en-US" sz="1600" dirty="0" smtClean="0"/>
                        <a:t>Perform contract</a:t>
                      </a:r>
                      <a:r>
                        <a:rPr lang="en-US" sz="1600" baseline="0" dirty="0" smtClean="0"/>
                        <a:t> work</a:t>
                      </a:r>
                      <a:endParaRPr lang="en-US" sz="1600" dirty="0"/>
                    </a:p>
                  </a:txBody>
                  <a:tcPr/>
                </a:tc>
                <a:tc>
                  <a:txBody>
                    <a:bodyPr/>
                    <a:lstStyle/>
                    <a:p>
                      <a:r>
                        <a:rPr lang="en-US" sz="1600" dirty="0" smtClean="0"/>
                        <a:t>CTR</a:t>
                      </a:r>
                      <a:endParaRPr lang="en-US" sz="1600" dirty="0"/>
                    </a:p>
                  </a:txBody>
                  <a:tcPr/>
                </a:tc>
                <a:tc>
                  <a:txBody>
                    <a:bodyPr/>
                    <a:lstStyle/>
                    <a:p>
                      <a:r>
                        <a:rPr lang="en-US" sz="1600" dirty="0" smtClean="0"/>
                        <a:t>COGS Material – 5070</a:t>
                      </a:r>
                    </a:p>
                    <a:p>
                      <a:r>
                        <a:rPr lang="en-US" sz="1600" dirty="0" smtClean="0"/>
                        <a:t>COGS Labor – 6880</a:t>
                      </a:r>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Charge Product Line Maintenance</a:t>
            </a:r>
            <a:endParaRPr lang="en-US" smtClean="0"/>
          </a:p>
        </p:txBody>
      </p:sp>
      <p:sp>
        <p:nvSpPr>
          <p:cNvPr id="31747" name="Footer Placeholder 3"/>
          <p:cNvSpPr>
            <a:spLocks noGrp="1"/>
          </p:cNvSpPr>
          <p:nvPr>
            <p:ph type="ftr" sz="quarter" idx="10"/>
          </p:nvPr>
        </p:nvSpPr>
        <p:spPr/>
        <p:txBody>
          <a:bodyPr/>
          <a:lstStyle/>
          <a:p>
            <a:r>
              <a:rPr lang="en-US" smtClean="0"/>
              <a:t>SSM-Setup-160</a:t>
            </a:r>
            <a:endParaRPr lang="en-US" smtClean="0"/>
          </a:p>
        </p:txBody>
      </p:sp>
      <p:pic>
        <p:nvPicPr>
          <p:cNvPr id="31748" name="Picture 4" descr="Region Capture.png"/>
          <p:cNvPicPr>
            <a:picLocks noChangeAspect="1"/>
          </p:cNvPicPr>
          <p:nvPr/>
        </p:nvPicPr>
        <p:blipFill>
          <a:blip r:embed="rId2"/>
          <a:srcRect/>
          <a:stretch>
            <a:fillRect/>
          </a:stretch>
        </p:blipFill>
        <p:spPr bwMode="auto">
          <a:xfrm>
            <a:off x="1047750" y="1476375"/>
            <a:ext cx="7029450" cy="502285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Content Placeholder 2"/>
          <p:cNvSpPr>
            <a:spLocks noGrp="1"/>
          </p:cNvSpPr>
          <p:nvPr>
            <p:ph idx="1"/>
          </p:nvPr>
        </p:nvSpPr>
        <p:spPr/>
        <p:txBody>
          <a:bodyPr/>
          <a:lstStyle/>
          <a:p>
            <a:r>
              <a:rPr lang="en-US" smtClean="0"/>
              <a:t>Enables businesses to separate service revenue from  sales revenue</a:t>
            </a:r>
          </a:p>
          <a:p>
            <a:r>
              <a:rPr lang="en-US" smtClean="0"/>
              <a:t>Enables service revenue to be further separated by responsibility (warranty, contract, billable)</a:t>
            </a:r>
          </a:p>
          <a:p>
            <a:r>
              <a:rPr lang="en-US" smtClean="0"/>
              <a:t>Can be reviewed and updated in Call Invoice Recording</a:t>
            </a:r>
          </a:p>
          <a:p>
            <a:endParaRPr lang="en-US" smtClean="0"/>
          </a:p>
        </p:txBody>
      </p:sp>
      <p:sp>
        <p:nvSpPr>
          <p:cNvPr id="2051" name="Title 1"/>
          <p:cNvSpPr>
            <a:spLocks noGrp="1"/>
          </p:cNvSpPr>
          <p:nvPr>
            <p:ph type="title"/>
          </p:nvPr>
        </p:nvSpPr>
        <p:spPr/>
        <p:txBody>
          <a:bodyPr/>
          <a:lstStyle/>
          <a:p>
            <a:r>
              <a:rPr lang="en-US" smtClean="0"/>
              <a:t>Revenue Product Line</a:t>
            </a:r>
            <a:endParaRPr lang="en-US" smtClean="0"/>
          </a:p>
        </p:txBody>
      </p:sp>
      <p:sp>
        <p:nvSpPr>
          <p:cNvPr id="2053" name="Footer Placeholder 3"/>
          <p:cNvSpPr>
            <a:spLocks noGrp="1"/>
          </p:cNvSpPr>
          <p:nvPr>
            <p:ph type="ftr" sz="quarter" idx="10"/>
          </p:nvPr>
        </p:nvSpPr>
        <p:spPr/>
        <p:txBody>
          <a:bodyPr/>
          <a:lstStyle/>
          <a:p>
            <a:r>
              <a:rPr lang="en-US" smtClean="0"/>
              <a:t>SSM-Setup-170</a:t>
            </a:r>
            <a:endParaRPr lang="en-US" smtClean="0"/>
          </a:p>
        </p:txBody>
      </p:sp>
      <p:graphicFrame>
        <p:nvGraphicFramePr>
          <p:cNvPr id="10" name="Table 9"/>
          <p:cNvGraphicFramePr>
            <a:graphicFrameLocks noGrp="1"/>
          </p:cNvGraphicFramePr>
          <p:nvPr/>
        </p:nvGraphicFramePr>
        <p:xfrm>
          <a:off x="1219199" y="4419453"/>
          <a:ext cx="6757036" cy="1112520"/>
        </p:xfrm>
        <a:graphic>
          <a:graphicData uri="http://schemas.openxmlformats.org/drawingml/2006/table">
            <a:tbl>
              <a:tblPr firstRow="1" bandRow="1">
                <a:tableStyleId>{5C22544A-7EE6-4342-B048-85BDC9FD1C3A}</a:tableStyleId>
              </a:tblPr>
              <a:tblGrid>
                <a:gridCol w="2502218"/>
                <a:gridCol w="1511618"/>
                <a:gridCol w="2743200"/>
              </a:tblGrid>
              <a:tr h="370840">
                <a:tc>
                  <a:txBody>
                    <a:bodyPr/>
                    <a:lstStyle/>
                    <a:p>
                      <a:r>
                        <a:rPr lang="en-US" dirty="0" smtClean="0"/>
                        <a:t>Activity</a:t>
                      </a:r>
                      <a:endParaRPr lang="en-US" dirty="0"/>
                    </a:p>
                  </a:txBody>
                  <a:tcPr/>
                </a:tc>
                <a:tc>
                  <a:txBody>
                    <a:bodyPr/>
                    <a:lstStyle/>
                    <a:p>
                      <a:r>
                        <a:rPr lang="en-US" dirty="0" smtClean="0"/>
                        <a:t>Revenue PL</a:t>
                      </a:r>
                      <a:endParaRPr lang="en-US" dirty="0"/>
                    </a:p>
                  </a:txBody>
                  <a:tcPr/>
                </a:tc>
                <a:tc>
                  <a:txBody>
                    <a:bodyPr/>
                    <a:lstStyle/>
                    <a:p>
                      <a:r>
                        <a:rPr lang="en-US" dirty="0" smtClean="0"/>
                        <a:t>GL Accounts</a:t>
                      </a:r>
                      <a:endParaRPr lang="en-US" dirty="0"/>
                    </a:p>
                  </a:txBody>
                  <a:tcPr/>
                </a:tc>
              </a:tr>
              <a:tr h="370840">
                <a:tc>
                  <a:txBody>
                    <a:bodyPr/>
                    <a:lstStyle/>
                    <a:p>
                      <a:r>
                        <a:rPr lang="en-US" sz="1600" dirty="0" smtClean="0"/>
                        <a:t>Service work is billable</a:t>
                      </a:r>
                      <a:endParaRPr lang="en-US" sz="1600" dirty="0"/>
                    </a:p>
                  </a:txBody>
                  <a:tcPr/>
                </a:tc>
                <a:tc>
                  <a:txBody>
                    <a:bodyPr/>
                    <a:lstStyle/>
                    <a:p>
                      <a:r>
                        <a:rPr lang="en-US" sz="1600" dirty="0" smtClean="0"/>
                        <a:t>CHG</a:t>
                      </a:r>
                      <a:endParaRPr lang="en-US" sz="1600" dirty="0"/>
                    </a:p>
                  </a:txBody>
                  <a:tcPr/>
                </a:tc>
                <a:tc>
                  <a:txBody>
                    <a:bodyPr/>
                    <a:lstStyle/>
                    <a:p>
                      <a:r>
                        <a:rPr lang="en-US" sz="1600" dirty="0" smtClean="0"/>
                        <a:t>Sales 3010</a:t>
                      </a:r>
                      <a:endParaRPr lang="en-US" sz="1600" baseline="0" dirty="0" smtClean="0"/>
                    </a:p>
                  </a:txBody>
                  <a:tcPr/>
                </a:tc>
              </a:tr>
              <a:tr h="370840">
                <a:tc>
                  <a:txBody>
                    <a:bodyPr/>
                    <a:lstStyle/>
                    <a:p>
                      <a:r>
                        <a:rPr lang="en-US" sz="1600" dirty="0" smtClean="0"/>
                        <a:t>Contract service</a:t>
                      </a:r>
                      <a:r>
                        <a:rPr lang="en-US" sz="1600" baseline="0" dirty="0" smtClean="0"/>
                        <a:t> work</a:t>
                      </a:r>
                      <a:endParaRPr lang="en-US" sz="1600" dirty="0"/>
                    </a:p>
                  </a:txBody>
                  <a:tcPr/>
                </a:tc>
                <a:tc>
                  <a:txBody>
                    <a:bodyPr/>
                    <a:lstStyle/>
                    <a:p>
                      <a:r>
                        <a:rPr lang="en-US" sz="1600" dirty="0" smtClean="0"/>
                        <a:t>CREV</a:t>
                      </a:r>
                      <a:endParaRPr lang="en-US" sz="1600" dirty="0"/>
                    </a:p>
                  </a:txBody>
                  <a:tcPr/>
                </a:tc>
                <a:tc>
                  <a:txBody>
                    <a:bodyPr/>
                    <a:lstStyle/>
                    <a:p>
                      <a:r>
                        <a:rPr lang="en-US" sz="1600" dirty="0" smtClean="0"/>
                        <a:t>Sales 3020</a:t>
                      </a:r>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Revenue Product Line Maintenance</a:t>
            </a:r>
            <a:endParaRPr lang="en-US" smtClean="0"/>
          </a:p>
        </p:txBody>
      </p:sp>
      <p:sp>
        <p:nvSpPr>
          <p:cNvPr id="32771" name="Footer Placeholder 3"/>
          <p:cNvSpPr>
            <a:spLocks noGrp="1"/>
          </p:cNvSpPr>
          <p:nvPr>
            <p:ph type="ftr" sz="quarter" idx="10"/>
          </p:nvPr>
        </p:nvSpPr>
        <p:spPr/>
        <p:txBody>
          <a:bodyPr/>
          <a:lstStyle/>
          <a:p>
            <a:r>
              <a:rPr lang="en-US" smtClean="0"/>
              <a:t>SSM-Setup-180</a:t>
            </a:r>
            <a:endParaRPr lang="en-US" smtClean="0"/>
          </a:p>
        </p:txBody>
      </p:sp>
      <p:pic>
        <p:nvPicPr>
          <p:cNvPr id="32772" name="Picture 4" descr="Region Capture.png"/>
          <p:cNvPicPr>
            <a:picLocks noChangeAspect="1"/>
          </p:cNvPicPr>
          <p:nvPr/>
        </p:nvPicPr>
        <p:blipFill>
          <a:blip r:embed="rId2"/>
          <a:stretch>
            <a:fillRect/>
          </a:stretch>
        </p:blipFill>
        <p:spPr bwMode="auto">
          <a:xfrm>
            <a:off x="661988" y="769938"/>
            <a:ext cx="7819048" cy="559047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idx="1"/>
          </p:nvPr>
        </p:nvSpPr>
        <p:spPr/>
        <p:txBody>
          <a:bodyPr>
            <a:normAutofit lnSpcReduction="10000"/>
          </a:bodyPr>
          <a:lstStyle/>
          <a:p>
            <a:r>
              <a:rPr lang="en-US" b="1" dirty="0" smtClean="0"/>
              <a:t>Call Status </a:t>
            </a:r>
            <a:r>
              <a:rPr lang="en-US" dirty="0" smtClean="0"/>
              <a:t>indicates its place in the call life cycle.</a:t>
            </a:r>
          </a:p>
          <a:p>
            <a:r>
              <a:rPr lang="en-US" b="1" dirty="0" smtClean="0"/>
              <a:t>Queues</a:t>
            </a:r>
            <a:r>
              <a:rPr lang="en-US" dirty="0" smtClean="0"/>
              <a:t> represent ways of routing calls so they are visible to the appropriate personnel.</a:t>
            </a:r>
          </a:p>
          <a:p>
            <a:r>
              <a:rPr lang="en-US" b="1" dirty="0" smtClean="0"/>
              <a:t>Call Type </a:t>
            </a:r>
            <a:r>
              <a:rPr lang="en-US" dirty="0" smtClean="0"/>
              <a:t>provides a generalized way of grouping similar calls.</a:t>
            </a:r>
          </a:p>
          <a:p>
            <a:r>
              <a:rPr lang="en-US" b="1" dirty="0" smtClean="0"/>
              <a:t>Generalized Codes</a:t>
            </a:r>
            <a:r>
              <a:rPr lang="en-US" dirty="0" smtClean="0"/>
              <a:t>:</a:t>
            </a:r>
          </a:p>
          <a:p>
            <a:pPr lvl="1"/>
            <a:r>
              <a:rPr lang="en-US" b="1" dirty="0" smtClean="0"/>
              <a:t>Call Severity </a:t>
            </a:r>
            <a:r>
              <a:rPr lang="en-US" dirty="0" smtClean="0"/>
              <a:t>as perceived by the end user.		</a:t>
            </a:r>
          </a:p>
          <a:p>
            <a:pPr lvl="1"/>
            <a:r>
              <a:rPr lang="en-US" b="1" dirty="0" smtClean="0"/>
              <a:t>Call Problem/Skill </a:t>
            </a:r>
            <a:r>
              <a:rPr lang="en-US" dirty="0" smtClean="0"/>
              <a:t>matches the requirement of the call with the engineer skill needed to fix it.</a:t>
            </a:r>
          </a:p>
          <a:p>
            <a:pPr lvl="1"/>
            <a:r>
              <a:rPr lang="en-US" b="1" dirty="0" smtClean="0"/>
              <a:t>Call Resolution </a:t>
            </a:r>
            <a:r>
              <a:rPr lang="en-US" dirty="0" smtClean="0"/>
              <a:t>indicates the final outcome of the call.</a:t>
            </a:r>
          </a:p>
          <a:p>
            <a:endParaRPr lang="en-US" dirty="0" smtClean="0"/>
          </a:p>
        </p:txBody>
      </p:sp>
      <p:sp>
        <p:nvSpPr>
          <p:cNvPr id="33794" name="Title 1"/>
          <p:cNvSpPr>
            <a:spLocks noGrp="1"/>
          </p:cNvSpPr>
          <p:nvPr>
            <p:ph type="title"/>
          </p:nvPr>
        </p:nvSpPr>
        <p:spPr/>
        <p:txBody>
          <a:bodyPr/>
          <a:lstStyle/>
          <a:p>
            <a:r>
              <a:rPr lang="en-US" smtClean="0"/>
              <a:t>Call Codes</a:t>
            </a:r>
            <a:endParaRPr lang="en-US" smtClean="0"/>
          </a:p>
        </p:txBody>
      </p:sp>
      <p:sp>
        <p:nvSpPr>
          <p:cNvPr id="33796" name="Footer Placeholder 3"/>
          <p:cNvSpPr>
            <a:spLocks noGrp="1"/>
          </p:cNvSpPr>
          <p:nvPr>
            <p:ph type="ftr" sz="quarter" idx="10"/>
          </p:nvPr>
        </p:nvSpPr>
        <p:spPr/>
        <p:txBody>
          <a:bodyPr/>
          <a:lstStyle/>
          <a:p>
            <a:r>
              <a:rPr lang="en-US" smtClean="0"/>
              <a:t>SSM-Setup-190</a:t>
            </a:r>
            <a:endParaRPr 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Charge Code Maintenance</a:t>
            </a:r>
            <a:endParaRPr lang="en-US" smtClean="0"/>
          </a:p>
        </p:txBody>
      </p:sp>
      <p:sp>
        <p:nvSpPr>
          <p:cNvPr id="18435" name="Footer Placeholder 3"/>
          <p:cNvSpPr>
            <a:spLocks noGrp="1"/>
          </p:cNvSpPr>
          <p:nvPr>
            <p:ph type="ftr" sz="quarter" idx="10"/>
          </p:nvPr>
        </p:nvSpPr>
        <p:spPr/>
        <p:txBody>
          <a:bodyPr/>
          <a:lstStyle/>
          <a:p>
            <a:r>
              <a:rPr lang="en-US" smtClean="0"/>
              <a:t>SSM-Setup-020</a:t>
            </a:r>
            <a:endParaRPr lang="en-US" smtClean="0"/>
          </a:p>
        </p:txBody>
      </p:sp>
      <p:pic>
        <p:nvPicPr>
          <p:cNvPr id="18436" name="Picture 4" descr="Region Capture.png"/>
          <p:cNvPicPr>
            <a:picLocks noChangeAspect="1"/>
          </p:cNvPicPr>
          <p:nvPr/>
        </p:nvPicPr>
        <p:blipFill>
          <a:blip r:embed="rId2"/>
          <a:stretch>
            <a:fillRect/>
          </a:stretch>
        </p:blipFill>
        <p:spPr bwMode="auto">
          <a:xfrm>
            <a:off x="657225" y="1045732"/>
            <a:ext cx="7828572" cy="483809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Call Status Codes</a:t>
            </a:r>
            <a:endParaRPr lang="en-US" smtClean="0"/>
          </a:p>
        </p:txBody>
      </p:sp>
      <p:sp>
        <p:nvSpPr>
          <p:cNvPr id="34819" name="Footer Placeholder 3"/>
          <p:cNvSpPr>
            <a:spLocks noGrp="1"/>
          </p:cNvSpPr>
          <p:nvPr>
            <p:ph type="ftr" sz="quarter" idx="10"/>
          </p:nvPr>
        </p:nvSpPr>
        <p:spPr/>
        <p:txBody>
          <a:bodyPr/>
          <a:lstStyle/>
          <a:p>
            <a:r>
              <a:rPr lang="en-US" smtClean="0"/>
              <a:t>SSM-Setup-200</a:t>
            </a:r>
            <a:endParaRPr lang="en-US" smtClean="0"/>
          </a:p>
        </p:txBody>
      </p:sp>
      <p:pic>
        <p:nvPicPr>
          <p:cNvPr id="34820" name="Picture 4" descr="Region Capture.png"/>
          <p:cNvPicPr>
            <a:picLocks noChangeAspect="1"/>
          </p:cNvPicPr>
          <p:nvPr/>
        </p:nvPicPr>
        <p:blipFill>
          <a:blip r:embed="rId2"/>
          <a:srcRect/>
          <a:stretch>
            <a:fillRect/>
          </a:stretch>
        </p:blipFill>
        <p:spPr bwMode="auto">
          <a:xfrm>
            <a:off x="1624013" y="1219200"/>
            <a:ext cx="5895975" cy="43815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2"/>
          <p:cNvSpPr>
            <a:spLocks noGrp="1"/>
          </p:cNvSpPr>
          <p:nvPr>
            <p:ph idx="1"/>
          </p:nvPr>
        </p:nvSpPr>
        <p:spPr/>
        <p:txBody>
          <a:bodyPr/>
          <a:lstStyle/>
          <a:p>
            <a:r>
              <a:rPr lang="en-US" smtClean="0"/>
              <a:t>Statuses defined in the Call Management Control affect processing in:</a:t>
            </a:r>
          </a:p>
          <a:p>
            <a:pPr lvl="1"/>
            <a:r>
              <a:rPr lang="en-US" smtClean="0"/>
              <a:t>Call Maintenance		</a:t>
            </a:r>
          </a:p>
          <a:p>
            <a:pPr lvl="1"/>
            <a:r>
              <a:rPr lang="en-US" smtClean="0"/>
              <a:t>Call Activity Recording</a:t>
            </a:r>
          </a:p>
          <a:p>
            <a:pPr lvl="1"/>
            <a:r>
              <a:rPr lang="en-US" smtClean="0"/>
              <a:t>Call Invoice Recording</a:t>
            </a:r>
          </a:p>
          <a:p>
            <a:pPr lvl="1"/>
            <a:r>
              <a:rPr lang="en-US" smtClean="0"/>
              <a:t>Move to History and Delete/Archive</a:t>
            </a:r>
          </a:p>
          <a:p>
            <a:endParaRPr lang="en-US" smtClean="0"/>
          </a:p>
        </p:txBody>
      </p:sp>
      <p:sp>
        <p:nvSpPr>
          <p:cNvPr id="35842" name="Title 1"/>
          <p:cNvSpPr>
            <a:spLocks noGrp="1"/>
          </p:cNvSpPr>
          <p:nvPr>
            <p:ph type="title"/>
          </p:nvPr>
        </p:nvSpPr>
        <p:spPr/>
        <p:txBody>
          <a:bodyPr/>
          <a:lstStyle/>
          <a:p>
            <a:r>
              <a:rPr lang="en-US" smtClean="0"/>
              <a:t>Special Call Statuses</a:t>
            </a:r>
            <a:endParaRPr lang="en-US" smtClean="0"/>
          </a:p>
        </p:txBody>
      </p:sp>
      <p:sp>
        <p:nvSpPr>
          <p:cNvPr id="35844" name="Footer Placeholder 3"/>
          <p:cNvSpPr>
            <a:spLocks noGrp="1"/>
          </p:cNvSpPr>
          <p:nvPr>
            <p:ph type="ftr" sz="quarter" idx="10"/>
          </p:nvPr>
        </p:nvSpPr>
        <p:spPr/>
        <p:txBody>
          <a:bodyPr/>
          <a:lstStyle/>
          <a:p>
            <a:r>
              <a:rPr lang="en-US" smtClean="0"/>
              <a:t>SSM-Setup-210</a:t>
            </a:r>
            <a:endParaRPr 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Call Management Control</a:t>
            </a:r>
            <a:endParaRPr lang="en-US" smtClean="0"/>
          </a:p>
        </p:txBody>
      </p:sp>
      <p:sp>
        <p:nvSpPr>
          <p:cNvPr id="36867" name="Footer Placeholder 3"/>
          <p:cNvSpPr>
            <a:spLocks noGrp="1"/>
          </p:cNvSpPr>
          <p:nvPr>
            <p:ph type="ftr" sz="quarter" idx="10"/>
          </p:nvPr>
        </p:nvSpPr>
        <p:spPr/>
        <p:txBody>
          <a:bodyPr/>
          <a:lstStyle/>
          <a:p>
            <a:r>
              <a:rPr lang="en-US" smtClean="0"/>
              <a:t>SSM-Setup-220</a:t>
            </a:r>
            <a:endParaRPr lang="en-US" smtClean="0"/>
          </a:p>
        </p:txBody>
      </p:sp>
      <p:pic>
        <p:nvPicPr>
          <p:cNvPr id="36868" name="Picture 5" descr="Region Capture.png"/>
          <p:cNvPicPr>
            <a:picLocks noChangeAspect="1"/>
          </p:cNvPicPr>
          <p:nvPr/>
        </p:nvPicPr>
        <p:blipFill>
          <a:blip r:embed="rId2"/>
          <a:stretch>
            <a:fillRect/>
          </a:stretch>
        </p:blipFill>
        <p:spPr bwMode="auto">
          <a:xfrm>
            <a:off x="666750" y="790575"/>
            <a:ext cx="7809524" cy="558095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p:txBody>
          <a:bodyPr/>
          <a:lstStyle/>
          <a:p>
            <a:r>
              <a:rPr lang="en-US" smtClean="0"/>
              <a:t>Call queues group calls by user-defined criteria for routing through the system</a:t>
            </a:r>
          </a:p>
          <a:p>
            <a:r>
              <a:rPr lang="en-US" smtClean="0"/>
              <a:t>Calls can be routed automatically with escalations</a:t>
            </a:r>
          </a:p>
          <a:p>
            <a:r>
              <a:rPr lang="en-US" smtClean="0"/>
              <a:t>The Call Queue Manager displays calls by queue</a:t>
            </a:r>
          </a:p>
          <a:p>
            <a:endParaRPr lang="en-US" smtClean="0"/>
          </a:p>
        </p:txBody>
      </p:sp>
      <p:sp>
        <p:nvSpPr>
          <p:cNvPr id="37890" name="Title 1"/>
          <p:cNvSpPr>
            <a:spLocks noGrp="1"/>
          </p:cNvSpPr>
          <p:nvPr>
            <p:ph type="title"/>
          </p:nvPr>
        </p:nvSpPr>
        <p:spPr/>
        <p:txBody>
          <a:bodyPr/>
          <a:lstStyle/>
          <a:p>
            <a:r>
              <a:rPr lang="en-US" smtClean="0"/>
              <a:t>Call Queues</a:t>
            </a:r>
            <a:endParaRPr lang="en-US" smtClean="0"/>
          </a:p>
        </p:txBody>
      </p:sp>
      <p:sp>
        <p:nvSpPr>
          <p:cNvPr id="37892" name="Footer Placeholder 3"/>
          <p:cNvSpPr>
            <a:spLocks noGrp="1"/>
          </p:cNvSpPr>
          <p:nvPr>
            <p:ph type="ftr" sz="quarter" idx="10"/>
          </p:nvPr>
        </p:nvSpPr>
        <p:spPr/>
        <p:txBody>
          <a:bodyPr/>
          <a:lstStyle/>
          <a:p>
            <a:r>
              <a:rPr lang="en-US" smtClean="0"/>
              <a:t>SSM-Setup-230</a:t>
            </a:r>
            <a:endParaRPr lang="en-US" smtClean="0"/>
          </a:p>
        </p:txBody>
      </p:sp>
      <p:graphicFrame>
        <p:nvGraphicFramePr>
          <p:cNvPr id="30" name="Table 29"/>
          <p:cNvGraphicFramePr>
            <a:graphicFrameLocks noGrp="1"/>
          </p:cNvGraphicFramePr>
          <p:nvPr/>
        </p:nvGraphicFramePr>
        <p:xfrm>
          <a:off x="466725" y="4124960"/>
          <a:ext cx="2502218" cy="1437640"/>
        </p:xfrm>
        <a:graphic>
          <a:graphicData uri="http://schemas.openxmlformats.org/drawingml/2006/table">
            <a:tbl>
              <a:tblPr firstRow="1" bandRow="1">
                <a:tableStyleId>{5C22544A-7EE6-4342-B048-85BDC9FD1C3A}</a:tableStyleId>
              </a:tblPr>
              <a:tblGrid>
                <a:gridCol w="1251109"/>
                <a:gridCol w="1251109"/>
              </a:tblGrid>
              <a:tr h="370840">
                <a:tc gridSpan="2">
                  <a:txBody>
                    <a:bodyPr/>
                    <a:lstStyle/>
                    <a:p>
                      <a:r>
                        <a:rPr lang="en-US" dirty="0" smtClean="0"/>
                        <a:t>Dispatch Queue</a:t>
                      </a:r>
                      <a:endParaRPr lang="en-US" dirty="0"/>
                    </a:p>
                  </a:txBody>
                  <a:tcPr/>
                </a:tc>
                <a:tc hMerge="1">
                  <a:txBody>
                    <a:bodyPr/>
                    <a:lstStyle/>
                    <a:p>
                      <a:endParaRPr lang="en-US"/>
                    </a:p>
                  </a:txBody>
                  <a:tcPr/>
                </a:tc>
              </a:tr>
              <a:tr h="370840">
                <a:tc>
                  <a:txBody>
                    <a:bodyPr/>
                    <a:lstStyle/>
                    <a:p>
                      <a:r>
                        <a:rPr lang="en-US" sz="1600" dirty="0" smtClean="0"/>
                        <a:t>Call ID</a:t>
                      </a:r>
                    </a:p>
                    <a:p>
                      <a:r>
                        <a:rPr lang="en-US" sz="1600" dirty="0" smtClean="0"/>
                        <a:t>CA234</a:t>
                      </a:r>
                    </a:p>
                    <a:p>
                      <a:r>
                        <a:rPr lang="en-US" sz="1600" dirty="0" smtClean="0"/>
                        <a:t>CA239</a:t>
                      </a:r>
                    </a:p>
                    <a:p>
                      <a:r>
                        <a:rPr lang="en-US" sz="1600" dirty="0" smtClean="0"/>
                        <a:t>CA233</a:t>
                      </a:r>
                      <a:endParaRPr lang="en-US" sz="1600" dirty="0"/>
                    </a:p>
                  </a:txBody>
                  <a:tcPr/>
                </a:tc>
                <a:tc>
                  <a:txBody>
                    <a:bodyPr/>
                    <a:lstStyle/>
                    <a:p>
                      <a:r>
                        <a:rPr lang="en-US" sz="1600" dirty="0" smtClean="0"/>
                        <a:t>Status</a:t>
                      </a:r>
                    </a:p>
                    <a:p>
                      <a:r>
                        <a:rPr lang="en-US" sz="1600" dirty="0" smtClean="0"/>
                        <a:t>PENDING</a:t>
                      </a:r>
                    </a:p>
                    <a:p>
                      <a:r>
                        <a:rPr lang="en-US" sz="1600" dirty="0" smtClean="0"/>
                        <a:t>DISPATCH</a:t>
                      </a:r>
                    </a:p>
                    <a:p>
                      <a:r>
                        <a:rPr lang="en-US" sz="1600" dirty="0" smtClean="0"/>
                        <a:t>PENDING</a:t>
                      </a:r>
                      <a:endParaRPr lang="en-US" sz="1600" dirty="0"/>
                    </a:p>
                  </a:txBody>
                  <a:tcPr/>
                </a:tc>
              </a:tr>
            </a:tbl>
          </a:graphicData>
        </a:graphic>
      </p:graphicFrame>
      <p:graphicFrame>
        <p:nvGraphicFramePr>
          <p:cNvPr id="31" name="Table 30"/>
          <p:cNvGraphicFramePr>
            <a:graphicFrameLocks noGrp="1"/>
          </p:cNvGraphicFramePr>
          <p:nvPr/>
        </p:nvGraphicFramePr>
        <p:xfrm>
          <a:off x="3209925" y="4124960"/>
          <a:ext cx="2502218" cy="1437640"/>
        </p:xfrm>
        <a:graphic>
          <a:graphicData uri="http://schemas.openxmlformats.org/drawingml/2006/table">
            <a:tbl>
              <a:tblPr firstRow="1" bandRow="1">
                <a:tableStyleId>{5C22544A-7EE6-4342-B048-85BDC9FD1C3A}</a:tableStyleId>
              </a:tblPr>
              <a:tblGrid>
                <a:gridCol w="1251109"/>
                <a:gridCol w="1251109"/>
              </a:tblGrid>
              <a:tr h="370840">
                <a:tc gridSpan="2">
                  <a:txBody>
                    <a:bodyPr/>
                    <a:lstStyle/>
                    <a:p>
                      <a:r>
                        <a:rPr lang="en-US" dirty="0" smtClean="0"/>
                        <a:t>Dispatch Queue</a:t>
                      </a:r>
                      <a:endParaRPr lang="en-US" dirty="0"/>
                    </a:p>
                  </a:txBody>
                  <a:tcPr/>
                </a:tc>
                <a:tc hMerge="1">
                  <a:txBody>
                    <a:bodyPr/>
                    <a:lstStyle/>
                    <a:p>
                      <a:endParaRPr lang="en-US"/>
                    </a:p>
                  </a:txBody>
                  <a:tcPr/>
                </a:tc>
              </a:tr>
              <a:tr h="370840">
                <a:tc>
                  <a:txBody>
                    <a:bodyPr/>
                    <a:lstStyle/>
                    <a:p>
                      <a:r>
                        <a:rPr lang="en-US" sz="1600" dirty="0" smtClean="0"/>
                        <a:t>Call ID</a:t>
                      </a:r>
                    </a:p>
                    <a:p>
                      <a:r>
                        <a:rPr lang="en-US" sz="1600" dirty="0" smtClean="0"/>
                        <a:t>CA215</a:t>
                      </a:r>
                    </a:p>
                    <a:p>
                      <a:r>
                        <a:rPr lang="en-US" sz="1600" dirty="0" smtClean="0"/>
                        <a:t>CA230</a:t>
                      </a:r>
                    </a:p>
                    <a:p>
                      <a:r>
                        <a:rPr lang="en-US" sz="1600" dirty="0" smtClean="0"/>
                        <a:t>CA232</a:t>
                      </a:r>
                      <a:endParaRPr lang="en-US" sz="1600" dirty="0"/>
                    </a:p>
                  </a:txBody>
                  <a:tcPr/>
                </a:tc>
                <a:tc>
                  <a:txBody>
                    <a:bodyPr/>
                    <a:lstStyle/>
                    <a:p>
                      <a:r>
                        <a:rPr lang="en-US" sz="1600" dirty="0" smtClean="0"/>
                        <a:t>Status</a:t>
                      </a:r>
                    </a:p>
                    <a:p>
                      <a:r>
                        <a:rPr lang="en-US" sz="1600" dirty="0" smtClean="0"/>
                        <a:t>OPEN</a:t>
                      </a:r>
                    </a:p>
                    <a:p>
                      <a:r>
                        <a:rPr lang="en-US" sz="1600" dirty="0" smtClean="0"/>
                        <a:t>INPROC</a:t>
                      </a:r>
                    </a:p>
                    <a:p>
                      <a:r>
                        <a:rPr lang="en-US" sz="1600" dirty="0" smtClean="0"/>
                        <a:t>INPROC</a:t>
                      </a:r>
                      <a:endParaRPr lang="en-US" sz="1600" dirty="0"/>
                    </a:p>
                  </a:txBody>
                  <a:tcPr/>
                </a:tc>
              </a:tr>
            </a:tbl>
          </a:graphicData>
        </a:graphic>
      </p:graphicFrame>
      <p:graphicFrame>
        <p:nvGraphicFramePr>
          <p:cNvPr id="32" name="Table 31"/>
          <p:cNvGraphicFramePr>
            <a:graphicFrameLocks noGrp="1"/>
          </p:cNvGraphicFramePr>
          <p:nvPr/>
        </p:nvGraphicFramePr>
        <p:xfrm>
          <a:off x="5953125" y="4124960"/>
          <a:ext cx="2743677" cy="1437640"/>
        </p:xfrm>
        <a:graphic>
          <a:graphicData uri="http://schemas.openxmlformats.org/drawingml/2006/table">
            <a:tbl>
              <a:tblPr firstRow="1" bandRow="1">
                <a:tableStyleId>{5C22544A-7EE6-4342-B048-85BDC9FD1C3A}</a:tableStyleId>
              </a:tblPr>
              <a:tblGrid>
                <a:gridCol w="1251109"/>
                <a:gridCol w="1492568"/>
              </a:tblGrid>
              <a:tr h="370840">
                <a:tc gridSpan="2">
                  <a:txBody>
                    <a:bodyPr/>
                    <a:lstStyle/>
                    <a:p>
                      <a:r>
                        <a:rPr lang="en-US" dirty="0" smtClean="0"/>
                        <a:t>Dispatch Queue</a:t>
                      </a:r>
                      <a:endParaRPr lang="en-US" dirty="0"/>
                    </a:p>
                  </a:txBody>
                  <a:tcPr/>
                </a:tc>
                <a:tc hMerge="1">
                  <a:txBody>
                    <a:bodyPr/>
                    <a:lstStyle/>
                    <a:p>
                      <a:endParaRPr lang="en-US"/>
                    </a:p>
                  </a:txBody>
                  <a:tcPr/>
                </a:tc>
              </a:tr>
              <a:tr h="370840">
                <a:tc>
                  <a:txBody>
                    <a:bodyPr/>
                    <a:lstStyle/>
                    <a:p>
                      <a:r>
                        <a:rPr lang="en-US" sz="1600" dirty="0" smtClean="0"/>
                        <a:t>Call ID</a:t>
                      </a:r>
                    </a:p>
                    <a:p>
                      <a:r>
                        <a:rPr lang="en-US" sz="1600" dirty="0" smtClean="0"/>
                        <a:t>CA210</a:t>
                      </a:r>
                    </a:p>
                    <a:p>
                      <a:r>
                        <a:rPr lang="en-US" sz="1600" dirty="0" smtClean="0"/>
                        <a:t>CA212</a:t>
                      </a:r>
                    </a:p>
                    <a:p>
                      <a:r>
                        <a:rPr lang="en-US" sz="1600" dirty="0" smtClean="0"/>
                        <a:t>CA226</a:t>
                      </a:r>
                      <a:endParaRPr lang="en-US" sz="1600" dirty="0"/>
                    </a:p>
                  </a:txBody>
                  <a:tcPr/>
                </a:tc>
                <a:tc>
                  <a:txBody>
                    <a:bodyPr/>
                    <a:lstStyle/>
                    <a:p>
                      <a:r>
                        <a:rPr lang="en-US" sz="1600" dirty="0" smtClean="0"/>
                        <a:t>Status</a:t>
                      </a:r>
                    </a:p>
                    <a:p>
                      <a:r>
                        <a:rPr lang="en-US" sz="1600" dirty="0" smtClean="0"/>
                        <a:t>EMERGENCY</a:t>
                      </a:r>
                    </a:p>
                    <a:p>
                      <a:r>
                        <a:rPr lang="en-US" sz="1600" dirty="0" smtClean="0"/>
                        <a:t>HOT</a:t>
                      </a:r>
                    </a:p>
                    <a:p>
                      <a:r>
                        <a:rPr lang="en-US" sz="1600" dirty="0" smtClean="0"/>
                        <a:t>URGENT</a:t>
                      </a:r>
                      <a:endParaRPr lang="en-US" sz="1600" dirty="0"/>
                    </a:p>
                  </a:txBody>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p:cNvSpPr>
            <a:spLocks noGrp="1"/>
          </p:cNvSpPr>
          <p:nvPr>
            <p:ph idx="1"/>
          </p:nvPr>
        </p:nvSpPr>
        <p:spPr/>
        <p:txBody>
          <a:bodyPr/>
          <a:lstStyle/>
          <a:p>
            <a:r>
              <a:rPr lang="en-US" smtClean="0"/>
              <a:t>Call Severity 	ca_severity</a:t>
            </a:r>
          </a:p>
          <a:p>
            <a:r>
              <a:rPr lang="en-US" smtClean="0"/>
              <a:t>Problem/Skill	fsskill</a:t>
            </a:r>
          </a:p>
          <a:p>
            <a:r>
              <a:rPr lang="en-US" smtClean="0"/>
              <a:t>Fault Codes</a:t>
            </a:r>
          </a:p>
          <a:p>
            <a:pPr lvl="1"/>
            <a:r>
              <a:rPr lang="fr-FR" smtClean="0"/>
              <a:t>Problem 	ccd_problem</a:t>
            </a:r>
          </a:p>
          <a:p>
            <a:pPr lvl="1"/>
            <a:r>
              <a:rPr lang="fr-FR" smtClean="0"/>
              <a:t>Cause		ccd_cause</a:t>
            </a:r>
          </a:p>
          <a:p>
            <a:pPr lvl="1"/>
            <a:r>
              <a:rPr lang="fr-FR" smtClean="0"/>
              <a:t>Resolution	ccd_resolution</a:t>
            </a:r>
          </a:p>
          <a:p>
            <a:endParaRPr lang="en-US" smtClean="0"/>
          </a:p>
        </p:txBody>
      </p:sp>
      <p:sp>
        <p:nvSpPr>
          <p:cNvPr id="38914" name="Title 1"/>
          <p:cNvSpPr>
            <a:spLocks noGrp="1"/>
          </p:cNvSpPr>
          <p:nvPr>
            <p:ph type="title"/>
          </p:nvPr>
        </p:nvSpPr>
        <p:spPr/>
        <p:txBody>
          <a:bodyPr/>
          <a:lstStyle/>
          <a:p>
            <a:r>
              <a:rPr lang="en-US" smtClean="0"/>
              <a:t>Generalized Codes</a:t>
            </a:r>
            <a:endParaRPr lang="en-US" smtClean="0"/>
          </a:p>
        </p:txBody>
      </p:sp>
      <p:sp>
        <p:nvSpPr>
          <p:cNvPr id="38916" name="Footer Placeholder 3"/>
          <p:cNvSpPr>
            <a:spLocks noGrp="1"/>
          </p:cNvSpPr>
          <p:nvPr>
            <p:ph type="ftr" sz="quarter" idx="10"/>
          </p:nvPr>
        </p:nvSpPr>
        <p:spPr/>
        <p:txBody>
          <a:bodyPr/>
          <a:lstStyle/>
          <a:p>
            <a:r>
              <a:rPr lang="en-US" smtClean="0"/>
              <a:t>SSM-Setup-240</a:t>
            </a:r>
            <a:endParaRPr lang="en-US"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mtClean="0"/>
              <a:t>Default Call Definitions</a:t>
            </a:r>
            <a:endParaRPr lang="en-US" smtClean="0"/>
          </a:p>
        </p:txBody>
      </p:sp>
      <p:sp>
        <p:nvSpPr>
          <p:cNvPr id="39939" name="Footer Placeholder 3"/>
          <p:cNvSpPr>
            <a:spLocks noGrp="1"/>
          </p:cNvSpPr>
          <p:nvPr>
            <p:ph type="ftr" sz="quarter" idx="10"/>
          </p:nvPr>
        </p:nvSpPr>
        <p:spPr/>
        <p:txBody>
          <a:bodyPr/>
          <a:lstStyle/>
          <a:p>
            <a:r>
              <a:rPr lang="en-US" smtClean="0"/>
              <a:t>SSM-Setup-250</a:t>
            </a:r>
            <a:endParaRPr lang="en-US" smtClean="0"/>
          </a:p>
        </p:txBody>
      </p:sp>
      <p:pic>
        <p:nvPicPr>
          <p:cNvPr id="39940" name="Picture 4" descr="Region Capture.png"/>
          <p:cNvPicPr>
            <a:picLocks noChangeAspect="1"/>
          </p:cNvPicPr>
          <p:nvPr/>
        </p:nvPicPr>
        <p:blipFill>
          <a:blip r:embed="rId2"/>
          <a:stretch>
            <a:fillRect/>
          </a:stretch>
        </p:blipFill>
        <p:spPr bwMode="auto">
          <a:xfrm>
            <a:off x="661988" y="738188"/>
            <a:ext cx="7819048" cy="559047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Content Placeholder 2"/>
          <p:cNvSpPr>
            <a:spLocks noGrp="1"/>
          </p:cNvSpPr>
          <p:nvPr>
            <p:ph idx="1"/>
          </p:nvPr>
        </p:nvSpPr>
        <p:spPr/>
        <p:txBody>
          <a:bodyPr/>
          <a:lstStyle/>
          <a:p>
            <a:r>
              <a:rPr lang="en-US" smtClean="0"/>
              <a:t>RMA (Return Material Authorization) issues use same price lists as sales orders</a:t>
            </a:r>
          </a:p>
          <a:p>
            <a:r>
              <a:rPr lang="en-US" smtClean="0"/>
              <a:t>RMA returns and RTS’s (Return to Supplier) use same price lists as purchase orders</a:t>
            </a:r>
          </a:p>
          <a:p>
            <a:r>
              <a:rPr lang="en-US" smtClean="0"/>
              <a:t>Other service activities use service price lists set up and defined in the SSM module</a:t>
            </a:r>
          </a:p>
          <a:p>
            <a:endParaRPr lang="en-US" smtClean="0"/>
          </a:p>
        </p:txBody>
      </p:sp>
      <p:sp>
        <p:nvSpPr>
          <p:cNvPr id="40962" name="Title 1"/>
          <p:cNvSpPr>
            <a:spLocks noGrp="1"/>
          </p:cNvSpPr>
          <p:nvPr>
            <p:ph type="title"/>
          </p:nvPr>
        </p:nvSpPr>
        <p:spPr/>
        <p:txBody>
          <a:bodyPr/>
          <a:lstStyle/>
          <a:p>
            <a:r>
              <a:rPr lang="en-US" smtClean="0"/>
              <a:t>Service Pricing</a:t>
            </a:r>
            <a:endParaRPr lang="en-US" smtClean="0"/>
          </a:p>
        </p:txBody>
      </p:sp>
      <p:sp>
        <p:nvSpPr>
          <p:cNvPr id="40964" name="Footer Placeholder 3"/>
          <p:cNvSpPr>
            <a:spLocks noGrp="1"/>
          </p:cNvSpPr>
          <p:nvPr>
            <p:ph type="ftr" sz="quarter" idx="10"/>
          </p:nvPr>
        </p:nvSpPr>
        <p:spPr/>
        <p:txBody>
          <a:bodyPr/>
          <a:lstStyle/>
          <a:p>
            <a:r>
              <a:rPr lang="en-US" smtClean="0"/>
              <a:t>SSM-Setup-270</a:t>
            </a:r>
            <a:endParaRPr lang="en-US"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p:txBody>
          <a:bodyPr>
            <a:normAutofit fontScale="92500"/>
          </a:bodyPr>
          <a:lstStyle/>
          <a:p>
            <a:r>
              <a:rPr lang="en-US" smtClean="0"/>
              <a:t>Three types of lists:</a:t>
            </a:r>
          </a:p>
          <a:p>
            <a:pPr lvl="1"/>
            <a:r>
              <a:rPr lang="en-US" smtClean="0"/>
              <a:t>Contracts and contract additional items </a:t>
            </a:r>
          </a:p>
          <a:p>
            <a:pPr lvl="1"/>
            <a:r>
              <a:rPr lang="en-US" smtClean="0"/>
              <a:t>Repair prices in Call Activity Recording (labor, items, </a:t>
            </a:r>
            <a:br>
              <a:rPr lang="en-US" smtClean="0"/>
            </a:br>
            <a:r>
              <a:rPr lang="en-US" smtClean="0"/>
              <a:t>and expenses)</a:t>
            </a:r>
          </a:p>
          <a:p>
            <a:pPr lvl="1"/>
            <a:r>
              <a:rPr lang="en-US" smtClean="0"/>
              <a:t>Expense costs in Call Activity Recording</a:t>
            </a:r>
          </a:p>
          <a:p>
            <a:r>
              <a:rPr lang="en-US" smtClean="0"/>
              <a:t>Support for fixed pricing</a:t>
            </a:r>
          </a:p>
          <a:p>
            <a:r>
              <a:rPr lang="en-US" smtClean="0"/>
              <a:t>Support for exchange credits in CAR</a:t>
            </a:r>
          </a:p>
          <a:p>
            <a:r>
              <a:rPr lang="en-US" smtClean="0"/>
              <a:t>Three amount types:</a:t>
            </a:r>
          </a:p>
          <a:p>
            <a:pPr lvl="1"/>
            <a:r>
              <a:rPr lang="en-US" smtClean="0"/>
              <a:t>Discount, which represents a percent taken from the </a:t>
            </a:r>
            <a:br>
              <a:rPr lang="en-US" smtClean="0"/>
            </a:br>
            <a:r>
              <a:rPr lang="en-US" smtClean="0"/>
              <a:t>item’s list price as defined in the item master</a:t>
            </a:r>
          </a:p>
          <a:p>
            <a:pPr lvl="1"/>
            <a:r>
              <a:rPr lang="en-US" smtClean="0"/>
              <a:t>Markup, which represents a percent added to the </a:t>
            </a:r>
            <a:br>
              <a:rPr lang="en-US" smtClean="0"/>
            </a:br>
            <a:r>
              <a:rPr lang="en-US" smtClean="0"/>
              <a:t>item GL cost at the relevant site</a:t>
            </a:r>
          </a:p>
          <a:p>
            <a:pPr lvl="1"/>
            <a:r>
              <a:rPr lang="en-US" smtClean="0"/>
              <a:t>Price, which specifies a price amount</a:t>
            </a:r>
            <a:endParaRPr lang="en-US" smtClean="0"/>
          </a:p>
        </p:txBody>
      </p:sp>
      <p:sp>
        <p:nvSpPr>
          <p:cNvPr id="41986" name="Title 1"/>
          <p:cNvSpPr>
            <a:spLocks noGrp="1"/>
          </p:cNvSpPr>
          <p:nvPr>
            <p:ph type="title"/>
          </p:nvPr>
        </p:nvSpPr>
        <p:spPr/>
        <p:txBody>
          <a:bodyPr/>
          <a:lstStyle/>
          <a:p>
            <a:r>
              <a:rPr lang="en-US" smtClean="0"/>
              <a:t>Service Price Lists</a:t>
            </a:r>
            <a:endParaRPr lang="en-US" smtClean="0"/>
          </a:p>
        </p:txBody>
      </p:sp>
      <p:sp>
        <p:nvSpPr>
          <p:cNvPr id="41988" name="Footer Placeholder 3"/>
          <p:cNvSpPr>
            <a:spLocks noGrp="1"/>
          </p:cNvSpPr>
          <p:nvPr>
            <p:ph type="ftr" sz="quarter" idx="10"/>
          </p:nvPr>
        </p:nvSpPr>
        <p:spPr/>
        <p:txBody>
          <a:bodyPr/>
          <a:lstStyle/>
          <a:p>
            <a:r>
              <a:rPr lang="en-US" smtClean="0"/>
              <a:t>SSM-Setup-280</a:t>
            </a:r>
            <a:endParaRPr lang="en-US"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2"/>
          <p:cNvSpPr>
            <a:spLocks noGrp="1"/>
          </p:cNvSpPr>
          <p:nvPr>
            <p:ph idx="1"/>
          </p:nvPr>
        </p:nvSpPr>
        <p:spPr/>
        <p:txBody>
          <a:bodyPr/>
          <a:lstStyle/>
          <a:p>
            <a:r>
              <a:rPr lang="en-US" smtClean="0"/>
              <a:t>Set up by item number or product line</a:t>
            </a:r>
          </a:p>
          <a:p>
            <a:r>
              <a:rPr lang="en-US" smtClean="0"/>
              <a:t>Prices can be specified for both flat fee (amount </a:t>
            </a:r>
            <a:br>
              <a:rPr lang="en-US" smtClean="0"/>
            </a:br>
            <a:r>
              <a:rPr lang="en-US" smtClean="0"/>
              <a:t>type P) and percentage additional charge items (amount type D or M)</a:t>
            </a:r>
          </a:p>
          <a:p>
            <a:endParaRPr lang="en-US" smtClean="0"/>
          </a:p>
        </p:txBody>
      </p:sp>
      <p:sp>
        <p:nvSpPr>
          <p:cNvPr id="43010" name="Title 1"/>
          <p:cNvSpPr>
            <a:spLocks noGrp="1"/>
          </p:cNvSpPr>
          <p:nvPr>
            <p:ph type="title"/>
          </p:nvPr>
        </p:nvSpPr>
        <p:spPr/>
        <p:txBody>
          <a:bodyPr/>
          <a:lstStyle/>
          <a:p>
            <a:r>
              <a:rPr lang="en-US" smtClean="0"/>
              <a:t>Contract Pricing</a:t>
            </a:r>
            <a:endParaRPr lang="en-US" smtClean="0"/>
          </a:p>
        </p:txBody>
      </p:sp>
      <p:sp>
        <p:nvSpPr>
          <p:cNvPr id="43012" name="Footer Placeholder 3"/>
          <p:cNvSpPr>
            <a:spLocks noGrp="1"/>
          </p:cNvSpPr>
          <p:nvPr>
            <p:ph type="ftr" sz="quarter" idx="10"/>
          </p:nvPr>
        </p:nvSpPr>
        <p:spPr/>
        <p:txBody>
          <a:bodyPr/>
          <a:lstStyle/>
          <a:p>
            <a:r>
              <a:rPr lang="en-US" smtClean="0"/>
              <a:t>SSM-Setup-290</a:t>
            </a:r>
            <a:endParaRPr lang="en-US" smtClean="0"/>
          </a:p>
        </p:txBody>
      </p:sp>
      <p:pic>
        <p:nvPicPr>
          <p:cNvPr id="43013" name="Picture 4" descr="Region Capture.png"/>
          <p:cNvPicPr>
            <a:picLocks noChangeAspect="1"/>
          </p:cNvPicPr>
          <p:nvPr/>
        </p:nvPicPr>
        <p:blipFill>
          <a:blip r:embed="rId2"/>
          <a:srcRect/>
          <a:stretch>
            <a:fillRect/>
          </a:stretch>
        </p:blipFill>
        <p:spPr bwMode="auto">
          <a:xfrm>
            <a:off x="1566863" y="3252788"/>
            <a:ext cx="6010275" cy="3171825"/>
          </a:xfrm>
          <a:prstGeom prst="rect">
            <a:avLst/>
          </a:prstGeom>
          <a:noFill/>
          <a:ln w="9525">
            <a:noFill/>
            <a:miter lim="800000"/>
            <a:headEnd/>
            <a:tailEnd/>
          </a:ln>
        </p:spPr>
      </p:pic>
      <p:sp>
        <p:nvSpPr>
          <p:cNvPr id="6" name="Rectangle 14"/>
          <p:cNvSpPr>
            <a:spLocks noChangeArrowheads="1"/>
          </p:cNvSpPr>
          <p:nvPr/>
        </p:nvSpPr>
        <p:spPr bwMode="auto">
          <a:xfrm>
            <a:off x="6200775" y="4895850"/>
            <a:ext cx="2162175" cy="7366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wrap="square" lIns="90488" tIns="44450" rIns="90488" bIns="44450">
            <a:spAutoFit/>
          </a:bodyPr>
          <a:lstStyle/>
          <a:p>
            <a:pPr>
              <a:defRPr/>
            </a:pPr>
            <a:r>
              <a:rPr lang="en-US" sz="1400" dirty="0">
                <a:latin typeface="+mn-lt"/>
              </a:rPr>
              <a:t>Contract price lists are set up by item number or product line.</a:t>
            </a:r>
          </a:p>
        </p:txBody>
      </p:sp>
      <p:sp>
        <p:nvSpPr>
          <p:cNvPr id="7" name="Rectangle 6"/>
          <p:cNvSpPr>
            <a:spLocks noChangeArrowheads="1"/>
          </p:cNvSpPr>
          <p:nvPr/>
        </p:nvSpPr>
        <p:spPr bwMode="auto">
          <a:xfrm>
            <a:off x="5715000" y="3581400"/>
            <a:ext cx="2495549" cy="520655"/>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wrap="square" lIns="90488" tIns="44450" rIns="90488" bIns="44450">
            <a:spAutoFit/>
          </a:bodyPr>
          <a:lstStyle/>
          <a:p>
            <a:pPr>
              <a:defRPr/>
            </a:pPr>
            <a:r>
              <a:rPr lang="en-US" sz="1400" dirty="0">
                <a:latin typeface="+mn-lt"/>
              </a:rPr>
              <a:t>Type C indicates this price list is used for contracts.</a:t>
            </a:r>
          </a:p>
        </p:txBody>
      </p:sp>
      <p:sp>
        <p:nvSpPr>
          <p:cNvPr id="43016" name="Rectangle 7"/>
          <p:cNvSpPr>
            <a:spLocks noChangeArrowheads="1"/>
          </p:cNvSpPr>
          <p:nvPr/>
        </p:nvSpPr>
        <p:spPr bwMode="auto">
          <a:xfrm>
            <a:off x="4200525" y="4038600"/>
            <a:ext cx="161925" cy="171450"/>
          </a:xfrm>
          <a:prstGeom prst="rect">
            <a:avLst/>
          </a:prstGeom>
          <a:noFill/>
          <a:ln w="19050" algn="ctr">
            <a:noFill/>
            <a:round/>
            <a:headEnd/>
            <a:tailEnd/>
          </a:ln>
        </p:spPr>
        <p:txBody>
          <a:bodyPr anchor="ctr">
            <a:spAutoFit/>
          </a:bodyPr>
          <a:lstStyle/>
          <a:p>
            <a:endParaRPr lang="en-US"/>
          </a:p>
        </p:txBody>
      </p:sp>
      <p:sp>
        <p:nvSpPr>
          <p:cNvPr id="43017" name="Rectangle 8"/>
          <p:cNvSpPr>
            <a:spLocks noChangeArrowheads="1"/>
          </p:cNvSpPr>
          <p:nvPr/>
        </p:nvSpPr>
        <p:spPr bwMode="auto">
          <a:xfrm>
            <a:off x="2447925" y="5172075"/>
            <a:ext cx="161925" cy="171450"/>
          </a:xfrm>
          <a:prstGeom prst="rect">
            <a:avLst/>
          </a:prstGeom>
          <a:noFill/>
          <a:ln w="19050" algn="ctr">
            <a:noFill/>
            <a:round/>
            <a:headEnd/>
            <a:tailEnd/>
          </a:ln>
        </p:spPr>
        <p:txBody>
          <a:bodyPr anchor="ctr">
            <a:spAutoFit/>
          </a:bodyPr>
          <a:lstStyle/>
          <a:p>
            <a:endParaRPr lang="en-US"/>
          </a:p>
        </p:txBody>
      </p:sp>
      <p:sp>
        <p:nvSpPr>
          <p:cNvPr id="43018" name="Rectangle 9"/>
          <p:cNvSpPr>
            <a:spLocks noChangeArrowheads="1"/>
          </p:cNvSpPr>
          <p:nvPr/>
        </p:nvSpPr>
        <p:spPr bwMode="auto">
          <a:xfrm>
            <a:off x="5410200" y="4495800"/>
            <a:ext cx="161925" cy="171450"/>
          </a:xfrm>
          <a:prstGeom prst="rect">
            <a:avLst/>
          </a:prstGeom>
          <a:noFill/>
          <a:ln w="19050" algn="ctr">
            <a:noFill/>
            <a:round/>
            <a:headEnd/>
            <a:tailEnd/>
          </a:ln>
        </p:spPr>
        <p:txBody>
          <a:bodyPr anchor="ctr">
            <a:spAutoFit/>
          </a:bodyPr>
          <a:lstStyle/>
          <a:p>
            <a:endParaRPr lang="en-US"/>
          </a:p>
        </p:txBody>
      </p:sp>
      <p:cxnSp>
        <p:nvCxnSpPr>
          <p:cNvPr id="43019" name="Elbow Connector 11"/>
          <p:cNvCxnSpPr>
            <a:cxnSpLocks noChangeShapeType="1"/>
            <a:stCxn id="7" idx="1"/>
            <a:endCxn id="43016" idx="0"/>
          </p:cNvCxnSpPr>
          <p:nvPr/>
        </p:nvCxnSpPr>
        <p:spPr bwMode="auto">
          <a:xfrm rot="10800000" flipV="1">
            <a:off x="4281488" y="3841728"/>
            <a:ext cx="1433512" cy="196872"/>
          </a:xfrm>
          <a:prstGeom prst="bentConnector2">
            <a:avLst/>
          </a:prstGeom>
          <a:noFill/>
          <a:ln w="28575" algn="ctr">
            <a:solidFill>
              <a:srgbClr val="6287C6"/>
            </a:solidFill>
            <a:round/>
            <a:headEnd/>
            <a:tailEnd type="arrow" w="med" len="med"/>
          </a:ln>
        </p:spPr>
      </p:cxnSp>
      <p:cxnSp>
        <p:nvCxnSpPr>
          <p:cNvPr id="43020" name="Elbow Connector 14"/>
          <p:cNvCxnSpPr>
            <a:cxnSpLocks noChangeShapeType="1"/>
            <a:stCxn id="6" idx="1"/>
            <a:endCxn id="43017" idx="3"/>
          </p:cNvCxnSpPr>
          <p:nvPr/>
        </p:nvCxnSpPr>
        <p:spPr bwMode="auto">
          <a:xfrm rot="10800000">
            <a:off x="2609851" y="5257800"/>
            <a:ext cx="3590925" cy="6350"/>
          </a:xfrm>
          <a:prstGeom prst="bentConnector3">
            <a:avLst>
              <a:gd name="adj1" fmla="val 50000"/>
            </a:avLst>
          </a:prstGeom>
          <a:noFill/>
          <a:ln w="28575" algn="ctr">
            <a:solidFill>
              <a:srgbClr val="6287C6"/>
            </a:solidFill>
            <a:round/>
            <a:headEnd/>
            <a:tailEnd type="arrow" w="med" len="med"/>
          </a:ln>
        </p:spPr>
      </p:cxnSp>
      <p:cxnSp>
        <p:nvCxnSpPr>
          <p:cNvPr id="43021" name="Elbow Connector 16"/>
          <p:cNvCxnSpPr>
            <a:cxnSpLocks noChangeShapeType="1"/>
            <a:stCxn id="6" idx="1"/>
            <a:endCxn id="43018" idx="1"/>
          </p:cNvCxnSpPr>
          <p:nvPr/>
        </p:nvCxnSpPr>
        <p:spPr bwMode="auto">
          <a:xfrm rot="10800000">
            <a:off x="5410201" y="4581526"/>
            <a:ext cx="790575" cy="682625"/>
          </a:xfrm>
          <a:prstGeom prst="bentConnector3">
            <a:avLst>
              <a:gd name="adj1" fmla="val 128916"/>
            </a:avLst>
          </a:prstGeom>
          <a:noFill/>
          <a:ln w="28575" algn="ctr">
            <a:solidFill>
              <a:srgbClr val="6287C6"/>
            </a:solidFill>
            <a:round/>
            <a:headEnd/>
            <a:tailEnd type="arrow" w="med" len="me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mtClean="0"/>
              <a:t>Contract Additional Charges</a:t>
            </a:r>
            <a:endParaRPr lang="en-US" smtClean="0"/>
          </a:p>
        </p:txBody>
      </p:sp>
      <p:sp>
        <p:nvSpPr>
          <p:cNvPr id="44035" name="Footer Placeholder 3"/>
          <p:cNvSpPr>
            <a:spLocks noGrp="1"/>
          </p:cNvSpPr>
          <p:nvPr>
            <p:ph type="ftr" sz="quarter" idx="10"/>
          </p:nvPr>
        </p:nvSpPr>
        <p:spPr/>
        <p:txBody>
          <a:bodyPr/>
          <a:lstStyle/>
          <a:p>
            <a:r>
              <a:rPr lang="en-US" smtClean="0"/>
              <a:t>SSM-Setup-300</a:t>
            </a:r>
            <a:endParaRPr lang="en-US" smtClean="0"/>
          </a:p>
        </p:txBody>
      </p:sp>
      <p:pic>
        <p:nvPicPr>
          <p:cNvPr id="44036" name="Picture 4" descr="Region Capture.png"/>
          <p:cNvPicPr>
            <a:picLocks noChangeAspect="1"/>
          </p:cNvPicPr>
          <p:nvPr/>
        </p:nvPicPr>
        <p:blipFill>
          <a:blip r:embed="rId2"/>
          <a:stretch>
            <a:fillRect/>
          </a:stretch>
        </p:blipFill>
        <p:spPr bwMode="auto">
          <a:xfrm>
            <a:off x="657225" y="838200"/>
            <a:ext cx="7809524" cy="5580953"/>
          </a:xfrm>
          <a:prstGeom prst="rect">
            <a:avLst/>
          </a:prstGeom>
          <a:noFill/>
          <a:ln>
            <a:noFill/>
          </a:ln>
        </p:spPr>
      </p:pic>
      <p:sp>
        <p:nvSpPr>
          <p:cNvPr id="6" name="Rectangle 6"/>
          <p:cNvSpPr>
            <a:spLocks noChangeArrowheads="1"/>
          </p:cNvSpPr>
          <p:nvPr/>
        </p:nvSpPr>
        <p:spPr bwMode="auto">
          <a:xfrm>
            <a:off x="2914650" y="3990975"/>
            <a:ext cx="2520950" cy="52705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j-lt"/>
              </a:rPr>
              <a:t>Amount type can be fixed (F) or percentage (P).</a:t>
            </a:r>
          </a:p>
        </p:txBody>
      </p:sp>
      <p:sp>
        <p:nvSpPr>
          <p:cNvPr id="44038" name="Rectangle 6"/>
          <p:cNvSpPr>
            <a:spLocks noChangeArrowheads="1"/>
          </p:cNvSpPr>
          <p:nvPr/>
        </p:nvSpPr>
        <p:spPr bwMode="auto">
          <a:xfrm>
            <a:off x="1600200" y="2981325"/>
            <a:ext cx="438150" cy="190500"/>
          </a:xfrm>
          <a:prstGeom prst="rect">
            <a:avLst/>
          </a:prstGeom>
          <a:noFill/>
          <a:ln w="19050" algn="ctr">
            <a:noFill/>
            <a:round/>
            <a:headEnd/>
            <a:tailEnd/>
          </a:ln>
        </p:spPr>
        <p:txBody>
          <a:bodyPr anchor="ctr">
            <a:spAutoFit/>
          </a:bodyPr>
          <a:lstStyle/>
          <a:p>
            <a:endParaRPr lang="en-US"/>
          </a:p>
        </p:txBody>
      </p:sp>
      <p:cxnSp>
        <p:nvCxnSpPr>
          <p:cNvPr id="44039" name="Shape 8"/>
          <p:cNvCxnSpPr>
            <a:cxnSpLocks noChangeShapeType="1"/>
            <a:stCxn id="6" idx="1"/>
            <a:endCxn id="44038" idx="2"/>
          </p:cNvCxnSpPr>
          <p:nvPr/>
        </p:nvCxnSpPr>
        <p:spPr bwMode="auto">
          <a:xfrm rot="10800000">
            <a:off x="1819276" y="3171826"/>
            <a:ext cx="1095375" cy="1082675"/>
          </a:xfrm>
          <a:prstGeom prst="bentConnector2">
            <a:avLst/>
          </a:prstGeom>
          <a:noFill/>
          <a:ln w="28575" algn="ctr">
            <a:solidFill>
              <a:srgbClr val="6287C6"/>
            </a:solidFill>
            <a:round/>
            <a:headEnd/>
            <a:tailEnd type="arrow" w="med" len="med"/>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p:txBody>
          <a:bodyPr/>
          <a:lstStyle/>
          <a:p>
            <a:r>
              <a:rPr lang="en-US" dirty="0" smtClean="0"/>
              <a:t>Used to summarize detail related to service categories</a:t>
            </a:r>
          </a:p>
          <a:p>
            <a:r>
              <a:rPr lang="en-US" dirty="0" smtClean="0"/>
              <a:t>Can be used to define coverage levels and limits</a:t>
            </a:r>
          </a:p>
          <a:p>
            <a:r>
              <a:rPr lang="en-US" dirty="0" smtClean="0"/>
              <a:t>Allow the user to customize the appearance of the Call Invoice Recording summary frame</a:t>
            </a:r>
          </a:p>
          <a:p>
            <a:r>
              <a:rPr lang="en-US" dirty="0" smtClean="0"/>
              <a:t>Affect the level of detail printed on call invoices</a:t>
            </a:r>
          </a:p>
          <a:p>
            <a:endParaRPr lang="en-US" dirty="0" smtClean="0"/>
          </a:p>
        </p:txBody>
      </p:sp>
      <p:sp>
        <p:nvSpPr>
          <p:cNvPr id="19458" name="Title 1"/>
          <p:cNvSpPr>
            <a:spLocks noGrp="1"/>
          </p:cNvSpPr>
          <p:nvPr>
            <p:ph type="title"/>
          </p:nvPr>
        </p:nvSpPr>
        <p:spPr/>
        <p:txBody>
          <a:bodyPr/>
          <a:lstStyle/>
          <a:p>
            <a:r>
              <a:rPr lang="en-US" smtClean="0"/>
              <a:t>Invoice Sort Definition</a:t>
            </a:r>
            <a:endParaRPr lang="en-US" smtClean="0"/>
          </a:p>
        </p:txBody>
      </p:sp>
      <p:sp>
        <p:nvSpPr>
          <p:cNvPr id="19460" name="Footer Placeholder 3"/>
          <p:cNvSpPr>
            <a:spLocks noGrp="1"/>
          </p:cNvSpPr>
          <p:nvPr>
            <p:ph type="ftr" sz="quarter" idx="10"/>
          </p:nvPr>
        </p:nvSpPr>
        <p:spPr/>
        <p:txBody>
          <a:bodyPr/>
          <a:lstStyle/>
          <a:p>
            <a:r>
              <a:rPr lang="en-US" smtClean="0"/>
              <a:t>SSM-Setup-030</a:t>
            </a:r>
            <a:endParaRPr lang="en-US"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Content Placeholder 2"/>
          <p:cNvSpPr>
            <a:spLocks noGrp="1"/>
          </p:cNvSpPr>
          <p:nvPr>
            <p:ph idx="1"/>
          </p:nvPr>
        </p:nvSpPr>
        <p:spPr/>
        <p:txBody>
          <a:bodyPr/>
          <a:lstStyle/>
          <a:p>
            <a:r>
              <a:rPr lang="en-US" smtClean="0"/>
              <a:t>Used to automate pricing in CAR for items, labor, and expense usage</a:t>
            </a:r>
          </a:p>
          <a:p>
            <a:r>
              <a:rPr lang="en-US" smtClean="0"/>
              <a:t>Item repair prices are set up a bit differently from labor and expenses</a:t>
            </a:r>
          </a:p>
          <a:p>
            <a:pPr lvl="1"/>
            <a:r>
              <a:rPr lang="en-US" smtClean="0"/>
              <a:t>Item prices are based on an item selection (service group, product line, or item number) optionally qualified by the kind of work being done (work code). Item price lists can be amount type D, M, or P.</a:t>
            </a:r>
          </a:p>
          <a:p>
            <a:pPr lvl="1"/>
            <a:r>
              <a:rPr lang="en-US" smtClean="0"/>
              <a:t>Labor/Expense prices are based on service category with other optional qualifiers. Since no item master list price exists, amount type can only be M or P.</a:t>
            </a:r>
            <a:endParaRPr lang="en-US" smtClean="0"/>
          </a:p>
        </p:txBody>
      </p:sp>
      <p:sp>
        <p:nvSpPr>
          <p:cNvPr id="45058" name="Title 1"/>
          <p:cNvSpPr>
            <a:spLocks noGrp="1"/>
          </p:cNvSpPr>
          <p:nvPr>
            <p:ph type="title"/>
          </p:nvPr>
        </p:nvSpPr>
        <p:spPr/>
        <p:txBody>
          <a:bodyPr/>
          <a:lstStyle/>
          <a:p>
            <a:r>
              <a:rPr lang="en-US" smtClean="0"/>
              <a:t>Repair Pricing</a:t>
            </a:r>
            <a:endParaRPr lang="en-US" smtClean="0"/>
          </a:p>
        </p:txBody>
      </p:sp>
      <p:sp>
        <p:nvSpPr>
          <p:cNvPr id="45060" name="Footer Placeholder 3"/>
          <p:cNvSpPr>
            <a:spLocks noGrp="1"/>
          </p:cNvSpPr>
          <p:nvPr>
            <p:ph type="ftr" sz="quarter" idx="10"/>
          </p:nvPr>
        </p:nvSpPr>
        <p:spPr/>
        <p:txBody>
          <a:bodyPr/>
          <a:lstStyle/>
          <a:p>
            <a:r>
              <a:rPr lang="en-US" smtClean="0"/>
              <a:t>SSM-Setup-310</a:t>
            </a:r>
            <a:endParaRPr lang="en-US"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smtClean="0"/>
              <a:t>Repair Item Pricing</a:t>
            </a:r>
            <a:endParaRPr lang="en-US" smtClean="0"/>
          </a:p>
        </p:txBody>
      </p:sp>
      <p:sp>
        <p:nvSpPr>
          <p:cNvPr id="46083" name="Footer Placeholder 3"/>
          <p:cNvSpPr>
            <a:spLocks noGrp="1"/>
          </p:cNvSpPr>
          <p:nvPr>
            <p:ph type="ftr" sz="quarter" idx="10"/>
          </p:nvPr>
        </p:nvSpPr>
        <p:spPr/>
        <p:txBody>
          <a:bodyPr/>
          <a:lstStyle/>
          <a:p>
            <a:r>
              <a:rPr lang="en-US" smtClean="0"/>
              <a:t>SSM-Setup-320</a:t>
            </a:r>
            <a:endParaRPr lang="en-US" smtClean="0"/>
          </a:p>
        </p:txBody>
      </p:sp>
      <p:pic>
        <p:nvPicPr>
          <p:cNvPr id="46084" name="Picture 4" descr="Region Capture.png"/>
          <p:cNvPicPr>
            <a:picLocks noChangeAspect="1"/>
          </p:cNvPicPr>
          <p:nvPr/>
        </p:nvPicPr>
        <p:blipFill>
          <a:blip r:embed="rId2"/>
          <a:srcRect/>
          <a:stretch>
            <a:fillRect/>
          </a:stretch>
        </p:blipFill>
        <p:spPr bwMode="auto">
          <a:xfrm>
            <a:off x="1047750" y="1123950"/>
            <a:ext cx="7029450" cy="5022850"/>
          </a:xfrm>
          <a:prstGeom prst="rect">
            <a:avLst/>
          </a:prstGeom>
          <a:noFill/>
          <a:ln w="9525">
            <a:noFill/>
            <a:miter lim="800000"/>
            <a:headEnd/>
            <a:tailEnd/>
          </a:ln>
        </p:spPr>
      </p:pic>
      <p:sp>
        <p:nvSpPr>
          <p:cNvPr id="7" name="Rectangle 5"/>
          <p:cNvSpPr>
            <a:spLocks noChangeArrowheads="1"/>
          </p:cNvSpPr>
          <p:nvPr/>
        </p:nvSpPr>
        <p:spPr bwMode="auto">
          <a:xfrm>
            <a:off x="666750" y="5273675"/>
            <a:ext cx="2867025" cy="5207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n-lt"/>
              </a:rPr>
              <a:t>Prices may vary depending on the kind of work being done.</a:t>
            </a:r>
          </a:p>
        </p:txBody>
      </p:sp>
      <p:sp>
        <p:nvSpPr>
          <p:cNvPr id="9" name="Rectangle 8"/>
          <p:cNvSpPr>
            <a:spLocks noChangeArrowheads="1"/>
          </p:cNvSpPr>
          <p:nvPr/>
        </p:nvSpPr>
        <p:spPr bwMode="auto">
          <a:xfrm>
            <a:off x="933450" y="4267200"/>
            <a:ext cx="1790700" cy="52705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n-lt"/>
              </a:rPr>
              <a:t>Any amount type </a:t>
            </a:r>
          </a:p>
          <a:p>
            <a:pPr>
              <a:defRPr/>
            </a:pPr>
            <a:r>
              <a:rPr lang="en-US" sz="1400" dirty="0">
                <a:latin typeface="+mn-lt"/>
              </a:rPr>
              <a:t>can be used.</a:t>
            </a:r>
          </a:p>
        </p:txBody>
      </p:sp>
      <p:sp>
        <p:nvSpPr>
          <p:cNvPr id="11" name="Rectangle 12"/>
          <p:cNvSpPr>
            <a:spLocks noChangeArrowheads="1"/>
          </p:cNvSpPr>
          <p:nvPr/>
        </p:nvSpPr>
        <p:spPr bwMode="auto">
          <a:xfrm>
            <a:off x="3800475" y="4467225"/>
            <a:ext cx="2720975" cy="52705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n-lt"/>
              </a:rPr>
              <a:t>This price list is set up for a specific item number.</a:t>
            </a:r>
          </a:p>
        </p:txBody>
      </p:sp>
      <p:sp>
        <p:nvSpPr>
          <p:cNvPr id="13" name="Rectangle 10"/>
          <p:cNvSpPr>
            <a:spLocks noChangeArrowheads="1"/>
          </p:cNvSpPr>
          <p:nvPr/>
        </p:nvSpPr>
        <p:spPr bwMode="auto">
          <a:xfrm>
            <a:off x="5581650" y="1895475"/>
            <a:ext cx="2305050" cy="9525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n-lt"/>
              </a:rPr>
              <a:t>Type R indicates this price list applies to items, expenses, and labor usage in CAR.</a:t>
            </a:r>
          </a:p>
        </p:txBody>
      </p:sp>
      <p:sp>
        <p:nvSpPr>
          <p:cNvPr id="46089" name="Rectangle 13"/>
          <p:cNvSpPr>
            <a:spLocks noChangeArrowheads="1"/>
          </p:cNvSpPr>
          <p:nvPr/>
        </p:nvSpPr>
        <p:spPr bwMode="auto">
          <a:xfrm>
            <a:off x="1333500" y="3676650"/>
            <a:ext cx="552450" cy="200025"/>
          </a:xfrm>
          <a:prstGeom prst="rect">
            <a:avLst/>
          </a:prstGeom>
          <a:noFill/>
          <a:ln w="19050" algn="ctr">
            <a:noFill/>
            <a:round/>
            <a:headEnd/>
            <a:tailEnd/>
          </a:ln>
        </p:spPr>
        <p:txBody>
          <a:bodyPr anchor="ctr">
            <a:spAutoFit/>
          </a:bodyPr>
          <a:lstStyle/>
          <a:p>
            <a:endParaRPr lang="en-US"/>
          </a:p>
        </p:txBody>
      </p:sp>
      <p:sp>
        <p:nvSpPr>
          <p:cNvPr id="46090" name="Rectangle 14"/>
          <p:cNvSpPr>
            <a:spLocks noChangeArrowheads="1"/>
          </p:cNvSpPr>
          <p:nvPr/>
        </p:nvSpPr>
        <p:spPr bwMode="auto">
          <a:xfrm>
            <a:off x="1724025" y="2828925"/>
            <a:ext cx="552450" cy="200025"/>
          </a:xfrm>
          <a:prstGeom prst="rect">
            <a:avLst/>
          </a:prstGeom>
          <a:noFill/>
          <a:ln w="19050" algn="ctr">
            <a:noFill/>
            <a:round/>
            <a:headEnd/>
            <a:tailEnd/>
          </a:ln>
        </p:spPr>
        <p:txBody>
          <a:bodyPr anchor="ctr">
            <a:spAutoFit/>
          </a:bodyPr>
          <a:lstStyle/>
          <a:p>
            <a:endParaRPr lang="en-US"/>
          </a:p>
        </p:txBody>
      </p:sp>
      <p:sp>
        <p:nvSpPr>
          <p:cNvPr id="46091" name="Rectangle 15"/>
          <p:cNvSpPr>
            <a:spLocks noChangeArrowheads="1"/>
          </p:cNvSpPr>
          <p:nvPr/>
        </p:nvSpPr>
        <p:spPr bwMode="auto">
          <a:xfrm>
            <a:off x="1447800" y="2219325"/>
            <a:ext cx="552450" cy="200025"/>
          </a:xfrm>
          <a:prstGeom prst="rect">
            <a:avLst/>
          </a:prstGeom>
          <a:noFill/>
          <a:ln w="19050" algn="ctr">
            <a:noFill/>
            <a:round/>
            <a:headEnd/>
            <a:tailEnd/>
          </a:ln>
        </p:spPr>
        <p:txBody>
          <a:bodyPr anchor="ctr">
            <a:spAutoFit/>
          </a:bodyPr>
          <a:lstStyle/>
          <a:p>
            <a:endParaRPr lang="en-US"/>
          </a:p>
        </p:txBody>
      </p:sp>
      <p:sp>
        <p:nvSpPr>
          <p:cNvPr id="46092" name="Rectangle 16"/>
          <p:cNvSpPr>
            <a:spLocks noChangeArrowheads="1"/>
          </p:cNvSpPr>
          <p:nvPr/>
        </p:nvSpPr>
        <p:spPr bwMode="auto">
          <a:xfrm>
            <a:off x="3200400" y="1800225"/>
            <a:ext cx="552450" cy="200025"/>
          </a:xfrm>
          <a:prstGeom prst="rect">
            <a:avLst/>
          </a:prstGeom>
          <a:noFill/>
          <a:ln w="19050" algn="ctr">
            <a:noFill/>
            <a:round/>
            <a:headEnd/>
            <a:tailEnd/>
          </a:ln>
        </p:spPr>
        <p:txBody>
          <a:bodyPr anchor="ctr">
            <a:spAutoFit/>
          </a:bodyPr>
          <a:lstStyle/>
          <a:p>
            <a:endParaRPr lang="en-US"/>
          </a:p>
        </p:txBody>
      </p:sp>
      <p:cxnSp>
        <p:nvCxnSpPr>
          <p:cNvPr id="46093" name="Elbow Connector 18"/>
          <p:cNvCxnSpPr>
            <a:cxnSpLocks noChangeShapeType="1"/>
            <a:stCxn id="13" idx="0"/>
            <a:endCxn id="46092" idx="0"/>
          </p:cNvCxnSpPr>
          <p:nvPr/>
        </p:nvCxnSpPr>
        <p:spPr bwMode="auto">
          <a:xfrm rot="16200000" flipV="1">
            <a:off x="5057775" y="219075"/>
            <a:ext cx="95250" cy="3257550"/>
          </a:xfrm>
          <a:prstGeom prst="bentConnector3">
            <a:avLst>
              <a:gd name="adj1" fmla="val 340000"/>
            </a:avLst>
          </a:prstGeom>
          <a:noFill/>
          <a:ln w="28575" algn="ctr">
            <a:solidFill>
              <a:srgbClr val="6287C6"/>
            </a:solidFill>
            <a:round/>
            <a:headEnd/>
            <a:tailEnd type="arrow" w="med" len="med"/>
          </a:ln>
        </p:spPr>
      </p:cxnSp>
      <p:cxnSp>
        <p:nvCxnSpPr>
          <p:cNvPr id="46094" name="Elbow Connector 20"/>
          <p:cNvCxnSpPr>
            <a:cxnSpLocks noChangeShapeType="1"/>
            <a:stCxn id="11" idx="1"/>
            <a:endCxn id="46090" idx="3"/>
          </p:cNvCxnSpPr>
          <p:nvPr/>
        </p:nvCxnSpPr>
        <p:spPr bwMode="auto">
          <a:xfrm rot="10800000">
            <a:off x="2276475" y="2928938"/>
            <a:ext cx="1524000" cy="1801812"/>
          </a:xfrm>
          <a:prstGeom prst="bentConnector3">
            <a:avLst>
              <a:gd name="adj1" fmla="val 36875"/>
            </a:avLst>
          </a:prstGeom>
          <a:noFill/>
          <a:ln w="28575" algn="ctr">
            <a:solidFill>
              <a:srgbClr val="6287C6"/>
            </a:solidFill>
            <a:round/>
            <a:headEnd/>
            <a:tailEnd type="arrow" w="med" len="med"/>
          </a:ln>
        </p:spPr>
      </p:cxnSp>
      <p:cxnSp>
        <p:nvCxnSpPr>
          <p:cNvPr id="46095" name="Elbow Connector 23"/>
          <p:cNvCxnSpPr>
            <a:cxnSpLocks noChangeShapeType="1"/>
            <a:stCxn id="9" idx="1"/>
            <a:endCxn id="46089" idx="1"/>
          </p:cNvCxnSpPr>
          <p:nvPr/>
        </p:nvCxnSpPr>
        <p:spPr bwMode="auto">
          <a:xfrm rot="10800000" flipH="1">
            <a:off x="933450" y="3776663"/>
            <a:ext cx="400050" cy="754062"/>
          </a:xfrm>
          <a:prstGeom prst="bentConnector3">
            <a:avLst>
              <a:gd name="adj1" fmla="val -57144"/>
            </a:avLst>
          </a:prstGeom>
          <a:noFill/>
          <a:ln w="28575" algn="ctr">
            <a:solidFill>
              <a:srgbClr val="6287C6"/>
            </a:solidFill>
            <a:round/>
            <a:headEnd/>
            <a:tailEnd type="arrow" w="med" len="med"/>
          </a:ln>
        </p:spPr>
      </p:cxnSp>
      <p:cxnSp>
        <p:nvCxnSpPr>
          <p:cNvPr id="46096" name="Elbow Connector 25"/>
          <p:cNvCxnSpPr>
            <a:cxnSpLocks noChangeShapeType="1"/>
            <a:stCxn id="7" idx="1"/>
            <a:endCxn id="46091" idx="1"/>
          </p:cNvCxnSpPr>
          <p:nvPr/>
        </p:nvCxnSpPr>
        <p:spPr bwMode="auto">
          <a:xfrm rot="10800000" flipH="1">
            <a:off x="666750" y="2319338"/>
            <a:ext cx="781050" cy="3214687"/>
          </a:xfrm>
          <a:prstGeom prst="bentConnector3">
            <a:avLst>
              <a:gd name="adj1" fmla="val -29269"/>
            </a:avLst>
          </a:prstGeom>
          <a:noFill/>
          <a:ln w="28575" algn="ctr">
            <a:solidFill>
              <a:srgbClr val="6287C6"/>
            </a:solidFill>
            <a:round/>
            <a:headEnd/>
            <a:tailEnd type="arrow" w="med" len="med"/>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Content Placeholder 2"/>
          <p:cNvSpPr>
            <a:spLocks noGrp="1"/>
          </p:cNvSpPr>
          <p:nvPr>
            <p:ph idx="1"/>
          </p:nvPr>
        </p:nvSpPr>
        <p:spPr/>
        <p:txBody>
          <a:bodyPr/>
          <a:lstStyle/>
          <a:p>
            <a:r>
              <a:rPr lang="en-US" smtClean="0"/>
              <a:t>Certain types of repair or field activity are charged at a flat rate</a:t>
            </a:r>
          </a:p>
          <a:p>
            <a:r>
              <a:rPr lang="en-US" smtClean="0"/>
              <a:t>This rate holds regardless of the exact parts replaced or number of hours of labor used</a:t>
            </a:r>
          </a:p>
          <a:p>
            <a:r>
              <a:rPr lang="en-US" smtClean="0"/>
              <a:t>Fixed price repairs can be viewed as an alternate to contracts and warranties</a:t>
            </a:r>
          </a:p>
          <a:p>
            <a:r>
              <a:rPr lang="en-US" smtClean="0"/>
              <a:t>SSM provides a way to indicate that fixed pricing is being used</a:t>
            </a:r>
          </a:p>
          <a:p>
            <a:endParaRPr lang="en-US" smtClean="0"/>
          </a:p>
        </p:txBody>
      </p:sp>
      <p:sp>
        <p:nvSpPr>
          <p:cNvPr id="47106" name="Title 1"/>
          <p:cNvSpPr>
            <a:spLocks noGrp="1"/>
          </p:cNvSpPr>
          <p:nvPr>
            <p:ph type="title"/>
          </p:nvPr>
        </p:nvSpPr>
        <p:spPr/>
        <p:txBody>
          <a:bodyPr/>
          <a:lstStyle/>
          <a:p>
            <a:r>
              <a:rPr lang="en-US" smtClean="0"/>
              <a:t>Fixed Pricing - Business Requirement</a:t>
            </a:r>
            <a:endParaRPr lang="en-US" smtClean="0"/>
          </a:p>
        </p:txBody>
      </p:sp>
      <p:sp>
        <p:nvSpPr>
          <p:cNvPr id="47108" name="Footer Placeholder 3"/>
          <p:cNvSpPr>
            <a:spLocks noGrp="1"/>
          </p:cNvSpPr>
          <p:nvPr>
            <p:ph type="ftr" sz="quarter" idx="10"/>
          </p:nvPr>
        </p:nvSpPr>
        <p:spPr/>
        <p:txBody>
          <a:bodyPr/>
          <a:lstStyle/>
          <a:p>
            <a:r>
              <a:rPr lang="en-US" smtClean="0"/>
              <a:t>SSM-Setup-330</a:t>
            </a:r>
            <a:endParaRPr lang="en-US"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Content Placeholder 2"/>
          <p:cNvSpPr>
            <a:spLocks noGrp="1"/>
          </p:cNvSpPr>
          <p:nvPr>
            <p:ph idx="1"/>
          </p:nvPr>
        </p:nvSpPr>
        <p:spPr/>
        <p:txBody>
          <a:bodyPr>
            <a:normAutofit/>
          </a:bodyPr>
          <a:lstStyle/>
          <a:p>
            <a:r>
              <a:rPr lang="en-US" sz="2400" dirty="0" smtClean="0"/>
              <a:t>The work code indicates a particular call line is charged at a fixed rate.</a:t>
            </a:r>
          </a:p>
          <a:p>
            <a:r>
              <a:rPr lang="en-US" sz="2400" dirty="0" smtClean="0"/>
              <a:t>Fixed Price Charge Code and Invoice Sort must be defined</a:t>
            </a:r>
          </a:p>
          <a:p>
            <a:r>
              <a:rPr lang="en-US" sz="2400" dirty="0" smtClean="0"/>
              <a:t>Automated pricing of fixed price repairs is supported:</a:t>
            </a:r>
          </a:p>
          <a:p>
            <a:pPr lvl="1"/>
            <a:r>
              <a:rPr lang="en-US" sz="2000" dirty="0" smtClean="0"/>
              <a:t>Use a Type R (repair) service price list.</a:t>
            </a:r>
          </a:p>
          <a:p>
            <a:pPr lvl="1"/>
            <a:r>
              <a:rPr lang="en-US" sz="2000" dirty="0" smtClean="0"/>
              <a:t>Use the fixed price unit of measure as defined in the Call Management Control File.</a:t>
            </a:r>
          </a:p>
          <a:p>
            <a:r>
              <a:rPr lang="en-US" sz="2400" dirty="0" smtClean="0"/>
              <a:t>The use of special units of measure on the price list</a:t>
            </a:r>
          </a:p>
        </p:txBody>
      </p:sp>
      <p:sp>
        <p:nvSpPr>
          <p:cNvPr id="48130" name="Title 1"/>
          <p:cNvSpPr>
            <a:spLocks noGrp="1"/>
          </p:cNvSpPr>
          <p:nvPr>
            <p:ph type="title"/>
          </p:nvPr>
        </p:nvSpPr>
        <p:spPr/>
        <p:txBody>
          <a:bodyPr/>
          <a:lstStyle/>
          <a:p>
            <a:r>
              <a:rPr lang="en-US" smtClean="0"/>
              <a:t>Fixed Price Setup</a:t>
            </a:r>
            <a:endParaRPr lang="en-US" smtClean="0"/>
          </a:p>
        </p:txBody>
      </p:sp>
      <p:sp>
        <p:nvSpPr>
          <p:cNvPr id="48132" name="Footer Placeholder 3"/>
          <p:cNvSpPr>
            <a:spLocks noGrp="1"/>
          </p:cNvSpPr>
          <p:nvPr>
            <p:ph type="ftr" sz="quarter" idx="10"/>
          </p:nvPr>
        </p:nvSpPr>
        <p:spPr/>
        <p:txBody>
          <a:bodyPr/>
          <a:lstStyle/>
          <a:p>
            <a:r>
              <a:rPr lang="en-US" smtClean="0"/>
              <a:t>SSM-Setup-340</a:t>
            </a:r>
            <a:endParaRPr lang="en-US" smtClean="0"/>
          </a:p>
        </p:txBody>
      </p:sp>
      <p:sp>
        <p:nvSpPr>
          <p:cNvPr id="49157" name="Rectangle 4"/>
          <p:cNvSpPr>
            <a:spLocks noChangeArrowheads="1"/>
          </p:cNvSpPr>
          <p:nvPr/>
        </p:nvSpPr>
        <p:spPr bwMode="auto">
          <a:xfrm>
            <a:off x="1219200" y="4829175"/>
            <a:ext cx="1570038" cy="950913"/>
          </a:xfrm>
          <a:prstGeom prst="rect">
            <a:avLst/>
          </a:prstGeom>
          <a:noFill/>
          <a:ln w="12700">
            <a:noFill/>
            <a:miter lim="800000"/>
            <a:headEnd/>
            <a:tailEnd/>
          </a:ln>
        </p:spPr>
        <p:txBody>
          <a:bodyPr wrap="none" lIns="90488" tIns="44450" rIns="90488" bIns="44450">
            <a:spAutoFit/>
          </a:bodyPr>
          <a:lstStyle/>
          <a:p>
            <a:pPr>
              <a:defRPr/>
            </a:pPr>
            <a:r>
              <a:rPr lang="en-US" sz="1400">
                <a:latin typeface="+mn-lt"/>
              </a:rPr>
              <a:t>Price List SSM1</a:t>
            </a:r>
          </a:p>
          <a:p>
            <a:pPr>
              <a:defRPr/>
            </a:pPr>
            <a:r>
              <a:rPr lang="en-US" sz="1400">
                <a:latin typeface="+mn-lt"/>
              </a:rPr>
              <a:t>Item: 44-100</a:t>
            </a:r>
          </a:p>
          <a:p>
            <a:pPr>
              <a:defRPr/>
            </a:pPr>
            <a:r>
              <a:rPr lang="en-US" sz="1400">
                <a:latin typeface="+mn-lt"/>
              </a:rPr>
              <a:t>UM: EA</a:t>
            </a:r>
          </a:p>
          <a:p>
            <a:pPr>
              <a:defRPr/>
            </a:pPr>
            <a:r>
              <a:rPr lang="en-US" sz="1400">
                <a:latin typeface="+mn-lt"/>
              </a:rPr>
              <a:t>Price: $75</a:t>
            </a:r>
          </a:p>
        </p:txBody>
      </p:sp>
      <p:sp>
        <p:nvSpPr>
          <p:cNvPr id="49158" name="Rectangle 5"/>
          <p:cNvSpPr>
            <a:spLocks noChangeArrowheads="1"/>
          </p:cNvSpPr>
          <p:nvPr/>
        </p:nvSpPr>
        <p:spPr bwMode="auto">
          <a:xfrm>
            <a:off x="3479800" y="4829175"/>
            <a:ext cx="1493838" cy="1166813"/>
          </a:xfrm>
          <a:prstGeom prst="rect">
            <a:avLst/>
          </a:prstGeom>
          <a:noFill/>
          <a:ln w="12700">
            <a:noFill/>
            <a:miter lim="800000"/>
            <a:headEnd/>
            <a:tailEnd/>
          </a:ln>
        </p:spPr>
        <p:txBody>
          <a:bodyPr lIns="90488" tIns="44450" rIns="90488" bIns="44450">
            <a:spAutoFit/>
          </a:bodyPr>
          <a:lstStyle/>
          <a:p>
            <a:pPr>
              <a:defRPr/>
            </a:pPr>
            <a:r>
              <a:rPr lang="en-US" sz="1400">
                <a:latin typeface="+mn-lt"/>
              </a:rPr>
              <a:t>Price List: SSM1</a:t>
            </a:r>
          </a:p>
          <a:p>
            <a:pPr>
              <a:defRPr/>
            </a:pPr>
            <a:r>
              <a:rPr lang="en-US" sz="1400">
                <a:latin typeface="+mn-lt"/>
              </a:rPr>
              <a:t>Item: 44-100</a:t>
            </a:r>
          </a:p>
          <a:p>
            <a:pPr>
              <a:defRPr/>
            </a:pPr>
            <a:r>
              <a:rPr lang="en-US" sz="1400">
                <a:latin typeface="+mn-lt"/>
              </a:rPr>
              <a:t>UM: FX</a:t>
            </a:r>
          </a:p>
          <a:p>
            <a:pPr>
              <a:defRPr/>
            </a:pPr>
            <a:r>
              <a:rPr lang="en-US" sz="1400">
                <a:latin typeface="+mn-lt"/>
              </a:rPr>
              <a:t>Price: $50</a:t>
            </a:r>
          </a:p>
        </p:txBody>
      </p:sp>
      <p:sp>
        <p:nvSpPr>
          <p:cNvPr id="49159" name="Rectangle 6"/>
          <p:cNvSpPr>
            <a:spLocks noChangeArrowheads="1"/>
          </p:cNvSpPr>
          <p:nvPr/>
        </p:nvSpPr>
        <p:spPr bwMode="auto">
          <a:xfrm>
            <a:off x="5791200" y="4833938"/>
            <a:ext cx="3136900" cy="1566862"/>
          </a:xfrm>
          <a:prstGeom prst="rect">
            <a:avLst/>
          </a:prstGeom>
          <a:noFill/>
          <a:ln w="12700">
            <a:noFill/>
            <a:miter lim="800000"/>
            <a:headEnd/>
            <a:tailEnd/>
          </a:ln>
        </p:spPr>
        <p:txBody>
          <a:bodyPr wrap="none" lIns="90488" tIns="44450" rIns="90488" bIns="44450">
            <a:spAutoFit/>
          </a:bodyPr>
          <a:lstStyle/>
          <a:p>
            <a:pPr>
              <a:defRPr/>
            </a:pPr>
            <a:r>
              <a:rPr lang="en-US" sz="1600" dirty="0">
                <a:latin typeface="+mn-lt"/>
              </a:rPr>
              <a:t>This price is used when </a:t>
            </a:r>
            <a:br>
              <a:rPr lang="en-US" sz="1600" dirty="0">
                <a:latin typeface="+mn-lt"/>
              </a:rPr>
            </a:br>
            <a:r>
              <a:rPr lang="en-US" sz="1600" dirty="0">
                <a:latin typeface="+mn-lt"/>
              </a:rPr>
              <a:t>item 44-100 is repaired at </a:t>
            </a:r>
            <a:br>
              <a:rPr lang="en-US" sz="1600" dirty="0">
                <a:latin typeface="+mn-lt"/>
              </a:rPr>
            </a:br>
            <a:r>
              <a:rPr lang="en-US" sz="1600" dirty="0">
                <a:latin typeface="+mn-lt"/>
              </a:rPr>
              <a:t>a fixed price. </a:t>
            </a:r>
          </a:p>
          <a:p>
            <a:pPr>
              <a:defRPr/>
            </a:pPr>
            <a:r>
              <a:rPr lang="en-US" sz="1600" dirty="0">
                <a:latin typeface="+mn-lt"/>
              </a:rPr>
              <a:t>This price is used when </a:t>
            </a:r>
            <a:br>
              <a:rPr lang="en-US" sz="1600" dirty="0">
                <a:latin typeface="+mn-lt"/>
              </a:rPr>
            </a:br>
            <a:r>
              <a:rPr lang="en-US" sz="1600" dirty="0">
                <a:latin typeface="+mn-lt"/>
              </a:rPr>
              <a:t>item 44-100 is issued during</a:t>
            </a:r>
            <a:br>
              <a:rPr lang="en-US" sz="1600" dirty="0">
                <a:latin typeface="+mn-lt"/>
              </a:rPr>
            </a:br>
            <a:r>
              <a:rPr lang="en-US" sz="1600" dirty="0">
                <a:latin typeface="+mn-lt"/>
              </a:rPr>
              <a:t>repair of another item.</a:t>
            </a:r>
          </a:p>
        </p:txBody>
      </p:sp>
      <p:cxnSp>
        <p:nvCxnSpPr>
          <p:cNvPr id="48136" name="Shape 15"/>
          <p:cNvCxnSpPr>
            <a:cxnSpLocks noChangeShapeType="1"/>
            <a:stCxn id="49161" idx="1"/>
            <a:endCxn id="49157" idx="2"/>
          </p:cNvCxnSpPr>
          <p:nvPr/>
        </p:nvCxnSpPr>
        <p:spPr bwMode="auto">
          <a:xfrm rot="10800000">
            <a:off x="2004220" y="5780089"/>
            <a:ext cx="3786981" cy="384969"/>
          </a:xfrm>
          <a:prstGeom prst="bentConnector2">
            <a:avLst/>
          </a:prstGeom>
          <a:noFill/>
          <a:ln w="28575" algn="ctr">
            <a:solidFill>
              <a:srgbClr val="6287C6"/>
            </a:solidFill>
            <a:round/>
            <a:headEnd/>
            <a:tailEnd type="arrow" w="med" len="med"/>
          </a:ln>
        </p:spPr>
      </p:cxnSp>
      <p:sp>
        <p:nvSpPr>
          <p:cNvPr id="49161" name="Rectangle 18"/>
          <p:cNvSpPr>
            <a:spLocks noChangeArrowheads="1"/>
          </p:cNvSpPr>
          <p:nvPr/>
        </p:nvSpPr>
        <p:spPr bwMode="auto">
          <a:xfrm>
            <a:off x="5791200" y="5934075"/>
            <a:ext cx="371475" cy="461963"/>
          </a:xfrm>
          <a:prstGeom prst="rect">
            <a:avLst/>
          </a:prstGeom>
          <a:noFill/>
          <a:ln w="19050" algn="ctr">
            <a:noFill/>
            <a:round/>
            <a:headEnd/>
            <a:tailEnd/>
          </a:ln>
        </p:spPr>
        <p:txBody>
          <a:bodyPr anchor="ctr">
            <a:spAutoFit/>
          </a:bodyPr>
          <a:lstStyle/>
          <a:p>
            <a:pPr>
              <a:defRPr/>
            </a:pPr>
            <a:endParaRPr lang="en-US">
              <a:latin typeface="+mn-lt"/>
            </a:endParaRPr>
          </a:p>
        </p:txBody>
      </p:sp>
      <p:sp>
        <p:nvSpPr>
          <p:cNvPr id="49162" name="Rectangle 20"/>
          <p:cNvSpPr>
            <a:spLocks noChangeArrowheads="1"/>
          </p:cNvSpPr>
          <p:nvPr/>
        </p:nvSpPr>
        <p:spPr bwMode="auto">
          <a:xfrm>
            <a:off x="5857875" y="5181600"/>
            <a:ext cx="371475" cy="461963"/>
          </a:xfrm>
          <a:prstGeom prst="rect">
            <a:avLst/>
          </a:prstGeom>
          <a:noFill/>
          <a:ln w="19050" algn="ctr">
            <a:noFill/>
            <a:round/>
            <a:headEnd/>
            <a:tailEnd/>
          </a:ln>
        </p:spPr>
        <p:txBody>
          <a:bodyPr anchor="ctr">
            <a:spAutoFit/>
          </a:bodyPr>
          <a:lstStyle/>
          <a:p>
            <a:pPr>
              <a:defRPr/>
            </a:pPr>
            <a:endParaRPr lang="en-US">
              <a:latin typeface="+mn-lt"/>
            </a:endParaRPr>
          </a:p>
        </p:txBody>
      </p:sp>
      <p:cxnSp>
        <p:nvCxnSpPr>
          <p:cNvPr id="48139" name="Elbow Connector 22"/>
          <p:cNvCxnSpPr>
            <a:cxnSpLocks noChangeShapeType="1"/>
            <a:stCxn id="49162" idx="1"/>
            <a:endCxn id="49158" idx="3"/>
          </p:cNvCxnSpPr>
          <p:nvPr/>
        </p:nvCxnSpPr>
        <p:spPr bwMode="auto">
          <a:xfrm rot="10800000">
            <a:off x="4973639" y="5412582"/>
            <a:ext cx="884237" cy="1588"/>
          </a:xfrm>
          <a:prstGeom prst="bentConnector3">
            <a:avLst>
              <a:gd name="adj1" fmla="val 50000"/>
            </a:avLst>
          </a:prstGeom>
          <a:noFill/>
          <a:ln w="28575" algn="ctr">
            <a:solidFill>
              <a:srgbClr val="6287C6"/>
            </a:solidFill>
            <a:round/>
            <a:headEnd/>
            <a:tailEnd type="arrow" w="med" len="med"/>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p:txBody>
          <a:bodyPr/>
          <a:lstStyle/>
          <a:p>
            <a:r>
              <a:rPr lang="en-US" dirty="0" smtClean="0"/>
              <a:t>Two special units of measure are defined in the Call Management Control File for use with item pricing:</a:t>
            </a:r>
          </a:p>
          <a:p>
            <a:pPr lvl="1"/>
            <a:r>
              <a:rPr lang="en-US" dirty="0" smtClean="0"/>
              <a:t>Fixed UM for fixed price repairs</a:t>
            </a:r>
          </a:p>
          <a:p>
            <a:pPr lvl="1"/>
            <a:r>
              <a:rPr lang="en-US" dirty="0" smtClean="0"/>
              <a:t>Exchange UM for credits for items returned in CAR</a:t>
            </a:r>
          </a:p>
        </p:txBody>
      </p:sp>
      <p:sp>
        <p:nvSpPr>
          <p:cNvPr id="49154" name="Title 1"/>
          <p:cNvSpPr>
            <a:spLocks noGrp="1"/>
          </p:cNvSpPr>
          <p:nvPr>
            <p:ph type="title"/>
          </p:nvPr>
        </p:nvSpPr>
        <p:spPr/>
        <p:txBody>
          <a:bodyPr/>
          <a:lstStyle/>
          <a:p>
            <a:r>
              <a:rPr lang="en-US" smtClean="0"/>
              <a:t>Special Units of Measure</a:t>
            </a:r>
            <a:endParaRPr lang="en-US" smtClean="0"/>
          </a:p>
        </p:txBody>
      </p:sp>
      <p:sp>
        <p:nvSpPr>
          <p:cNvPr id="49156" name="Footer Placeholder 3"/>
          <p:cNvSpPr>
            <a:spLocks noGrp="1"/>
          </p:cNvSpPr>
          <p:nvPr>
            <p:ph type="ftr" sz="quarter" idx="10"/>
          </p:nvPr>
        </p:nvSpPr>
        <p:spPr/>
        <p:txBody>
          <a:bodyPr/>
          <a:lstStyle/>
          <a:p>
            <a:r>
              <a:rPr lang="en-US" smtClean="0"/>
              <a:t>SSM-Setup-350</a:t>
            </a:r>
            <a:endParaRPr lang="en-US"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smtClean="0"/>
              <a:t>Special Units of Measure</a:t>
            </a:r>
            <a:endParaRPr lang="en-US" smtClean="0"/>
          </a:p>
        </p:txBody>
      </p:sp>
      <p:sp>
        <p:nvSpPr>
          <p:cNvPr id="50179" name="Footer Placeholder 3"/>
          <p:cNvSpPr>
            <a:spLocks noGrp="1"/>
          </p:cNvSpPr>
          <p:nvPr>
            <p:ph type="ftr" sz="quarter" idx="10"/>
          </p:nvPr>
        </p:nvSpPr>
        <p:spPr/>
        <p:txBody>
          <a:bodyPr/>
          <a:lstStyle/>
          <a:p>
            <a:r>
              <a:rPr lang="en-US" smtClean="0"/>
              <a:t>SSM-Setup-360</a:t>
            </a:r>
            <a:endParaRPr lang="en-US" smtClean="0"/>
          </a:p>
        </p:txBody>
      </p:sp>
      <p:pic>
        <p:nvPicPr>
          <p:cNvPr id="50180" name="Picture 4" descr="Region Capture.png"/>
          <p:cNvPicPr>
            <a:picLocks noChangeAspect="1"/>
          </p:cNvPicPr>
          <p:nvPr/>
        </p:nvPicPr>
        <p:blipFill>
          <a:blip r:embed="rId2"/>
          <a:srcRect/>
          <a:stretch>
            <a:fillRect/>
          </a:stretch>
        </p:blipFill>
        <p:spPr bwMode="auto">
          <a:xfrm>
            <a:off x="2801938" y="1038225"/>
            <a:ext cx="6246812" cy="4465638"/>
          </a:xfrm>
          <a:prstGeom prst="rect">
            <a:avLst/>
          </a:prstGeom>
          <a:noFill/>
          <a:ln w="9525">
            <a:noFill/>
            <a:miter lim="800000"/>
            <a:headEnd/>
            <a:tailEnd/>
          </a:ln>
        </p:spPr>
      </p:pic>
      <p:pic>
        <p:nvPicPr>
          <p:cNvPr id="50181" name="Picture 5" descr="Region Capture.png"/>
          <p:cNvPicPr>
            <a:picLocks noChangeAspect="1"/>
          </p:cNvPicPr>
          <p:nvPr/>
        </p:nvPicPr>
        <p:blipFill>
          <a:blip r:embed="rId3"/>
          <a:srcRect/>
          <a:stretch>
            <a:fillRect/>
          </a:stretch>
        </p:blipFill>
        <p:spPr bwMode="auto">
          <a:xfrm>
            <a:off x="104775" y="1685925"/>
            <a:ext cx="6248400" cy="4465638"/>
          </a:xfrm>
          <a:prstGeom prst="rect">
            <a:avLst/>
          </a:prstGeom>
          <a:noFill/>
          <a:ln w="9525">
            <a:noFill/>
            <a:miter lim="800000"/>
            <a:headEnd/>
            <a:tailEnd/>
          </a:ln>
        </p:spPr>
      </p:pic>
      <p:sp>
        <p:nvSpPr>
          <p:cNvPr id="7" name="Rectangle 21"/>
          <p:cNvSpPr>
            <a:spLocks noChangeArrowheads="1"/>
          </p:cNvSpPr>
          <p:nvPr/>
        </p:nvSpPr>
        <p:spPr bwMode="auto">
          <a:xfrm>
            <a:off x="5895975" y="1790700"/>
            <a:ext cx="2057400" cy="950913"/>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n-lt"/>
              </a:rPr>
              <a:t>Two units of measure defined in Call Management Control</a:t>
            </a:r>
          </a:p>
        </p:txBody>
      </p:sp>
      <p:sp>
        <p:nvSpPr>
          <p:cNvPr id="50183" name="Rectangle 7"/>
          <p:cNvSpPr>
            <a:spLocks noChangeArrowheads="1"/>
          </p:cNvSpPr>
          <p:nvPr/>
        </p:nvSpPr>
        <p:spPr bwMode="auto">
          <a:xfrm>
            <a:off x="6981825" y="4219575"/>
            <a:ext cx="495300" cy="361950"/>
          </a:xfrm>
          <a:prstGeom prst="rect">
            <a:avLst/>
          </a:prstGeom>
          <a:noFill/>
          <a:ln w="19050" algn="ctr">
            <a:noFill/>
            <a:round/>
            <a:headEnd/>
            <a:tailEnd/>
          </a:ln>
        </p:spPr>
        <p:txBody>
          <a:bodyPr anchor="ctr">
            <a:spAutoFit/>
          </a:bodyPr>
          <a:lstStyle/>
          <a:p>
            <a:endParaRPr lang="en-US"/>
          </a:p>
        </p:txBody>
      </p:sp>
      <p:cxnSp>
        <p:nvCxnSpPr>
          <p:cNvPr id="50184" name="Shape 9"/>
          <p:cNvCxnSpPr>
            <a:cxnSpLocks noChangeShapeType="1"/>
            <a:stCxn id="7" idx="3"/>
            <a:endCxn id="50183" idx="0"/>
          </p:cNvCxnSpPr>
          <p:nvPr/>
        </p:nvCxnSpPr>
        <p:spPr bwMode="auto">
          <a:xfrm flipH="1">
            <a:off x="7229475" y="2266950"/>
            <a:ext cx="723900" cy="1952625"/>
          </a:xfrm>
          <a:prstGeom prst="bentConnector4">
            <a:avLst>
              <a:gd name="adj1" fmla="val -31579"/>
              <a:gd name="adj2" fmla="val 62181"/>
            </a:avLst>
          </a:prstGeom>
          <a:noFill/>
          <a:ln w="28575" algn="ctr">
            <a:solidFill>
              <a:srgbClr val="6287C6"/>
            </a:solidFill>
            <a:round/>
            <a:headEnd/>
            <a:tailEnd type="arrow" w="med" len="med"/>
          </a:ln>
        </p:spPr>
      </p:cxnSp>
      <p:sp>
        <p:nvSpPr>
          <p:cNvPr id="11" name="Rectangle 28"/>
          <p:cNvSpPr>
            <a:spLocks noChangeArrowheads="1"/>
          </p:cNvSpPr>
          <p:nvPr/>
        </p:nvSpPr>
        <p:spPr bwMode="auto">
          <a:xfrm>
            <a:off x="3648075" y="3524250"/>
            <a:ext cx="2514600" cy="950913"/>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n-lt"/>
              </a:rPr>
              <a:t> Price set up with exchange UM defines credit in CAR for returned item x</a:t>
            </a:r>
          </a:p>
        </p:txBody>
      </p:sp>
      <p:sp>
        <p:nvSpPr>
          <p:cNvPr id="50186" name="Rectangle 11"/>
          <p:cNvSpPr>
            <a:spLocks noChangeArrowheads="1"/>
          </p:cNvSpPr>
          <p:nvPr/>
        </p:nvSpPr>
        <p:spPr bwMode="auto">
          <a:xfrm>
            <a:off x="866775" y="4686300"/>
            <a:ext cx="1028700" cy="171450"/>
          </a:xfrm>
          <a:prstGeom prst="rect">
            <a:avLst/>
          </a:prstGeom>
          <a:noFill/>
          <a:ln w="19050" algn="ctr">
            <a:noFill/>
            <a:round/>
            <a:headEnd/>
            <a:tailEnd/>
          </a:ln>
        </p:spPr>
        <p:txBody>
          <a:bodyPr anchor="ctr">
            <a:spAutoFit/>
          </a:bodyPr>
          <a:lstStyle/>
          <a:p>
            <a:endParaRPr lang="en-US"/>
          </a:p>
        </p:txBody>
      </p:sp>
      <p:cxnSp>
        <p:nvCxnSpPr>
          <p:cNvPr id="50187" name="Shape 13"/>
          <p:cNvCxnSpPr>
            <a:cxnSpLocks noChangeShapeType="1"/>
            <a:stCxn id="11" idx="1"/>
            <a:endCxn id="50186" idx="0"/>
          </p:cNvCxnSpPr>
          <p:nvPr/>
        </p:nvCxnSpPr>
        <p:spPr bwMode="auto">
          <a:xfrm rot="10800000" flipV="1">
            <a:off x="1381125" y="4000500"/>
            <a:ext cx="2266950" cy="685800"/>
          </a:xfrm>
          <a:prstGeom prst="bentConnector2">
            <a:avLst/>
          </a:prstGeom>
          <a:noFill/>
          <a:ln w="28575" algn="ctr">
            <a:solidFill>
              <a:srgbClr val="6287C6"/>
            </a:solidFill>
            <a:round/>
            <a:headEnd/>
            <a:tailEnd type="arrow" w="med" len="med"/>
          </a:ln>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smtClean="0"/>
              <a:t>Repair Labor/Expense Pricing</a:t>
            </a:r>
            <a:endParaRPr lang="en-US" smtClean="0"/>
          </a:p>
        </p:txBody>
      </p:sp>
      <p:sp>
        <p:nvSpPr>
          <p:cNvPr id="51203" name="Footer Placeholder 3"/>
          <p:cNvSpPr>
            <a:spLocks noGrp="1"/>
          </p:cNvSpPr>
          <p:nvPr>
            <p:ph type="ftr" sz="quarter" idx="10"/>
          </p:nvPr>
        </p:nvSpPr>
        <p:spPr/>
        <p:txBody>
          <a:bodyPr/>
          <a:lstStyle/>
          <a:p>
            <a:r>
              <a:rPr lang="en-US" smtClean="0"/>
              <a:t>SSM-Setup-370</a:t>
            </a:r>
            <a:endParaRPr lang="en-US" smtClean="0"/>
          </a:p>
        </p:txBody>
      </p:sp>
      <p:pic>
        <p:nvPicPr>
          <p:cNvPr id="51204" name="Picture 4" descr="Region Capture.png"/>
          <p:cNvPicPr>
            <a:picLocks noChangeAspect="1"/>
          </p:cNvPicPr>
          <p:nvPr/>
        </p:nvPicPr>
        <p:blipFill>
          <a:blip r:embed="rId2"/>
          <a:srcRect/>
          <a:stretch>
            <a:fillRect/>
          </a:stretch>
        </p:blipFill>
        <p:spPr bwMode="auto">
          <a:xfrm>
            <a:off x="1052513" y="1119188"/>
            <a:ext cx="7037387" cy="5032375"/>
          </a:xfrm>
          <a:prstGeom prst="rect">
            <a:avLst/>
          </a:prstGeom>
          <a:noFill/>
          <a:ln w="9525">
            <a:noFill/>
            <a:miter lim="800000"/>
            <a:headEnd/>
            <a:tailEnd/>
          </a:ln>
        </p:spPr>
      </p:pic>
      <p:sp>
        <p:nvSpPr>
          <p:cNvPr id="7" name="Rectangle 4"/>
          <p:cNvSpPr>
            <a:spLocks noChangeArrowheads="1"/>
          </p:cNvSpPr>
          <p:nvPr/>
        </p:nvSpPr>
        <p:spPr bwMode="auto">
          <a:xfrm>
            <a:off x="847725" y="5229225"/>
            <a:ext cx="2720975" cy="7366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n-lt"/>
              </a:rPr>
              <a:t>Prices may vary depending on the kind of work being done.</a:t>
            </a:r>
          </a:p>
        </p:txBody>
      </p:sp>
      <p:sp>
        <p:nvSpPr>
          <p:cNvPr id="51206" name="Rectangle 7"/>
          <p:cNvSpPr>
            <a:spLocks noChangeArrowheads="1"/>
          </p:cNvSpPr>
          <p:nvPr/>
        </p:nvSpPr>
        <p:spPr bwMode="auto">
          <a:xfrm>
            <a:off x="1419225" y="2238375"/>
            <a:ext cx="828675" cy="171450"/>
          </a:xfrm>
          <a:prstGeom prst="rect">
            <a:avLst/>
          </a:prstGeom>
          <a:noFill/>
          <a:ln w="19050" algn="ctr">
            <a:noFill/>
            <a:round/>
            <a:headEnd/>
            <a:tailEnd/>
          </a:ln>
        </p:spPr>
        <p:txBody>
          <a:bodyPr anchor="ctr">
            <a:spAutoFit/>
          </a:bodyPr>
          <a:lstStyle/>
          <a:p>
            <a:endParaRPr lang="en-US"/>
          </a:p>
        </p:txBody>
      </p:sp>
      <p:sp>
        <p:nvSpPr>
          <p:cNvPr id="51207" name="Rectangle 8"/>
          <p:cNvSpPr>
            <a:spLocks noChangeArrowheads="1"/>
          </p:cNvSpPr>
          <p:nvPr/>
        </p:nvSpPr>
        <p:spPr bwMode="auto">
          <a:xfrm>
            <a:off x="1343025" y="3686175"/>
            <a:ext cx="828675" cy="171450"/>
          </a:xfrm>
          <a:prstGeom prst="rect">
            <a:avLst/>
          </a:prstGeom>
          <a:noFill/>
          <a:ln w="19050" algn="ctr">
            <a:noFill/>
            <a:round/>
            <a:headEnd/>
            <a:tailEnd/>
          </a:ln>
        </p:spPr>
        <p:txBody>
          <a:bodyPr anchor="ctr">
            <a:spAutoFit/>
          </a:bodyPr>
          <a:lstStyle/>
          <a:p>
            <a:endParaRPr lang="en-US"/>
          </a:p>
        </p:txBody>
      </p:sp>
      <p:sp>
        <p:nvSpPr>
          <p:cNvPr id="51208" name="Rectangle 9"/>
          <p:cNvSpPr>
            <a:spLocks noChangeArrowheads="1"/>
          </p:cNvSpPr>
          <p:nvPr/>
        </p:nvSpPr>
        <p:spPr bwMode="auto">
          <a:xfrm>
            <a:off x="3057525" y="1819275"/>
            <a:ext cx="828675" cy="171450"/>
          </a:xfrm>
          <a:prstGeom prst="rect">
            <a:avLst/>
          </a:prstGeom>
          <a:noFill/>
          <a:ln w="19050" algn="ctr">
            <a:noFill/>
            <a:round/>
            <a:headEnd/>
            <a:tailEnd/>
          </a:ln>
        </p:spPr>
        <p:txBody>
          <a:bodyPr anchor="ctr">
            <a:spAutoFit/>
          </a:bodyPr>
          <a:lstStyle/>
          <a:p>
            <a:endParaRPr lang="en-US"/>
          </a:p>
        </p:txBody>
      </p:sp>
      <p:sp>
        <p:nvSpPr>
          <p:cNvPr id="51209" name="Rectangle 10"/>
          <p:cNvSpPr>
            <a:spLocks noChangeArrowheads="1"/>
          </p:cNvSpPr>
          <p:nvPr/>
        </p:nvSpPr>
        <p:spPr bwMode="auto">
          <a:xfrm>
            <a:off x="4619625" y="2447925"/>
            <a:ext cx="828675" cy="171450"/>
          </a:xfrm>
          <a:prstGeom prst="rect">
            <a:avLst/>
          </a:prstGeom>
          <a:noFill/>
          <a:ln w="19050" algn="ctr">
            <a:noFill/>
            <a:round/>
            <a:headEnd/>
            <a:tailEnd/>
          </a:ln>
        </p:spPr>
        <p:txBody>
          <a:bodyPr anchor="ctr">
            <a:spAutoFit/>
          </a:bodyPr>
          <a:lstStyle/>
          <a:p>
            <a:endParaRPr lang="en-US"/>
          </a:p>
        </p:txBody>
      </p:sp>
      <p:sp>
        <p:nvSpPr>
          <p:cNvPr id="12" name="Rectangle 7"/>
          <p:cNvSpPr>
            <a:spLocks noChangeArrowheads="1"/>
          </p:cNvSpPr>
          <p:nvPr/>
        </p:nvSpPr>
        <p:spPr bwMode="auto">
          <a:xfrm>
            <a:off x="962025" y="4467225"/>
            <a:ext cx="2514600" cy="5207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n-lt"/>
              </a:rPr>
              <a:t>Cannot be amount type D.</a:t>
            </a:r>
          </a:p>
        </p:txBody>
      </p:sp>
      <p:sp>
        <p:nvSpPr>
          <p:cNvPr id="13" name="Rectangle 14"/>
          <p:cNvSpPr>
            <a:spLocks noChangeArrowheads="1"/>
          </p:cNvSpPr>
          <p:nvPr/>
        </p:nvSpPr>
        <p:spPr bwMode="auto">
          <a:xfrm>
            <a:off x="5010150" y="4181475"/>
            <a:ext cx="2720975" cy="7366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n-lt"/>
              </a:rPr>
              <a:t>Labor/expense price lists are based on a service category.</a:t>
            </a:r>
          </a:p>
        </p:txBody>
      </p:sp>
      <p:sp>
        <p:nvSpPr>
          <p:cNvPr id="14" name="Rectangle 12"/>
          <p:cNvSpPr>
            <a:spLocks noChangeArrowheads="1"/>
          </p:cNvSpPr>
          <p:nvPr/>
        </p:nvSpPr>
        <p:spPr bwMode="auto">
          <a:xfrm>
            <a:off x="5010150" y="4991100"/>
            <a:ext cx="2790825" cy="950913"/>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n-lt"/>
              </a:rPr>
              <a:t>Type R indicates this price list applies to items, expenses and labor usage in CAR.</a:t>
            </a:r>
          </a:p>
        </p:txBody>
      </p:sp>
      <p:cxnSp>
        <p:nvCxnSpPr>
          <p:cNvPr id="51213" name="Shape 15"/>
          <p:cNvCxnSpPr>
            <a:cxnSpLocks noChangeShapeType="1"/>
            <a:stCxn id="7" idx="1"/>
            <a:endCxn id="51206" idx="1"/>
          </p:cNvCxnSpPr>
          <p:nvPr/>
        </p:nvCxnSpPr>
        <p:spPr bwMode="auto">
          <a:xfrm rot="10800000" flipH="1">
            <a:off x="847725" y="2324100"/>
            <a:ext cx="571500" cy="3273425"/>
          </a:xfrm>
          <a:prstGeom prst="bentConnector3">
            <a:avLst>
              <a:gd name="adj1" fmla="val -40000"/>
            </a:avLst>
          </a:prstGeom>
          <a:noFill/>
          <a:ln w="28575" algn="ctr">
            <a:solidFill>
              <a:srgbClr val="6287C6"/>
            </a:solidFill>
            <a:round/>
            <a:headEnd/>
            <a:tailEnd type="arrow" w="med" len="med"/>
          </a:ln>
        </p:spPr>
      </p:cxnSp>
      <p:cxnSp>
        <p:nvCxnSpPr>
          <p:cNvPr id="51214" name="Elbow Connector 18"/>
          <p:cNvCxnSpPr>
            <a:cxnSpLocks noChangeShapeType="1"/>
            <a:stCxn id="12" idx="1"/>
            <a:endCxn id="51207" idx="1"/>
          </p:cNvCxnSpPr>
          <p:nvPr/>
        </p:nvCxnSpPr>
        <p:spPr bwMode="auto">
          <a:xfrm rot="10800000" flipH="1">
            <a:off x="962025" y="3771900"/>
            <a:ext cx="381000" cy="955675"/>
          </a:xfrm>
          <a:prstGeom prst="bentConnector3">
            <a:avLst>
              <a:gd name="adj1" fmla="val -60000"/>
            </a:avLst>
          </a:prstGeom>
          <a:noFill/>
          <a:ln w="28575" algn="ctr">
            <a:solidFill>
              <a:srgbClr val="6287C6"/>
            </a:solidFill>
            <a:round/>
            <a:headEnd/>
            <a:tailEnd type="arrow" w="med" len="med"/>
          </a:ln>
        </p:spPr>
      </p:cxnSp>
      <p:cxnSp>
        <p:nvCxnSpPr>
          <p:cNvPr id="51215" name="Shape 20"/>
          <p:cNvCxnSpPr>
            <a:cxnSpLocks noChangeShapeType="1"/>
            <a:stCxn id="13" idx="3"/>
            <a:endCxn id="51209" idx="3"/>
          </p:cNvCxnSpPr>
          <p:nvPr/>
        </p:nvCxnSpPr>
        <p:spPr bwMode="auto">
          <a:xfrm flipH="1" flipV="1">
            <a:off x="5448300" y="2533650"/>
            <a:ext cx="2282825" cy="2016125"/>
          </a:xfrm>
          <a:prstGeom prst="bentConnector3">
            <a:avLst>
              <a:gd name="adj1" fmla="val -10014"/>
            </a:avLst>
          </a:prstGeom>
          <a:noFill/>
          <a:ln w="28575" algn="ctr">
            <a:solidFill>
              <a:srgbClr val="6287C6"/>
            </a:solidFill>
            <a:round/>
            <a:headEnd/>
            <a:tailEnd type="arrow" w="med" len="med"/>
          </a:ln>
        </p:spPr>
      </p:cxnSp>
      <p:cxnSp>
        <p:nvCxnSpPr>
          <p:cNvPr id="51216" name="Shape 23"/>
          <p:cNvCxnSpPr>
            <a:cxnSpLocks noChangeShapeType="1"/>
            <a:stCxn id="14" idx="3"/>
            <a:endCxn id="51208" idx="0"/>
          </p:cNvCxnSpPr>
          <p:nvPr/>
        </p:nvCxnSpPr>
        <p:spPr bwMode="auto">
          <a:xfrm flipH="1" flipV="1">
            <a:off x="3471863" y="1819275"/>
            <a:ext cx="4329112" cy="3648075"/>
          </a:xfrm>
          <a:prstGeom prst="bentConnector4">
            <a:avLst>
              <a:gd name="adj1" fmla="val -9681"/>
              <a:gd name="adj2" fmla="val 106269"/>
            </a:avLst>
          </a:prstGeom>
          <a:noFill/>
          <a:ln w="28575" algn="ctr">
            <a:solidFill>
              <a:srgbClr val="6287C6"/>
            </a:solidFill>
            <a:round/>
            <a:headEnd/>
            <a:tailEnd type="arrow" w="med" len="med"/>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t>Expense Cost Lists</a:t>
            </a:r>
            <a:endParaRPr lang="en-US" smtClean="0"/>
          </a:p>
        </p:txBody>
      </p:sp>
      <p:sp>
        <p:nvSpPr>
          <p:cNvPr id="52227" name="Footer Placeholder 3"/>
          <p:cNvSpPr>
            <a:spLocks noGrp="1"/>
          </p:cNvSpPr>
          <p:nvPr>
            <p:ph type="ftr" sz="quarter" idx="10"/>
          </p:nvPr>
        </p:nvSpPr>
        <p:spPr/>
        <p:txBody>
          <a:bodyPr/>
          <a:lstStyle/>
          <a:p>
            <a:r>
              <a:rPr lang="en-US" smtClean="0"/>
              <a:t>SSM-Setup-380</a:t>
            </a:r>
            <a:endParaRPr lang="en-US" smtClean="0"/>
          </a:p>
        </p:txBody>
      </p:sp>
      <p:pic>
        <p:nvPicPr>
          <p:cNvPr id="52228" name="Picture 4" descr="Region Capture.png"/>
          <p:cNvPicPr>
            <a:picLocks noChangeAspect="1"/>
          </p:cNvPicPr>
          <p:nvPr/>
        </p:nvPicPr>
        <p:blipFill>
          <a:blip r:embed="rId2"/>
          <a:srcRect/>
          <a:stretch>
            <a:fillRect/>
          </a:stretch>
        </p:blipFill>
        <p:spPr bwMode="auto">
          <a:xfrm>
            <a:off x="1052513" y="1100138"/>
            <a:ext cx="7037387" cy="5032375"/>
          </a:xfrm>
          <a:prstGeom prst="rect">
            <a:avLst/>
          </a:prstGeom>
          <a:noFill/>
          <a:ln w="9525">
            <a:noFill/>
            <a:miter lim="800000"/>
            <a:headEnd/>
            <a:tailEnd/>
          </a:ln>
        </p:spPr>
      </p:pic>
      <p:sp>
        <p:nvSpPr>
          <p:cNvPr id="7" name="Rectangle 6"/>
          <p:cNvSpPr>
            <a:spLocks noChangeArrowheads="1"/>
          </p:cNvSpPr>
          <p:nvPr/>
        </p:nvSpPr>
        <p:spPr bwMode="auto">
          <a:xfrm>
            <a:off x="1104900" y="5210175"/>
            <a:ext cx="2720975" cy="7366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j-lt"/>
              </a:rPr>
              <a:t>Costs may vary depending on the kind of work being done.</a:t>
            </a:r>
          </a:p>
        </p:txBody>
      </p:sp>
      <p:sp>
        <p:nvSpPr>
          <p:cNvPr id="8" name="Rectangle 15"/>
          <p:cNvSpPr>
            <a:spLocks noChangeArrowheads="1"/>
          </p:cNvSpPr>
          <p:nvPr/>
        </p:nvSpPr>
        <p:spPr bwMode="auto">
          <a:xfrm>
            <a:off x="1449388" y="4495800"/>
            <a:ext cx="2322512" cy="3048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n-lt"/>
              </a:rPr>
              <a:t>Must be amount type P</a:t>
            </a:r>
          </a:p>
        </p:txBody>
      </p:sp>
      <p:sp>
        <p:nvSpPr>
          <p:cNvPr id="9" name="Rectangle 9"/>
          <p:cNvSpPr>
            <a:spLocks noChangeArrowheads="1"/>
          </p:cNvSpPr>
          <p:nvPr/>
        </p:nvSpPr>
        <p:spPr bwMode="auto">
          <a:xfrm>
            <a:off x="5308600" y="4943475"/>
            <a:ext cx="2566988" cy="733425"/>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j-lt"/>
              </a:rPr>
              <a:t>Type E indicates this price </a:t>
            </a:r>
            <a:br>
              <a:rPr lang="en-US" sz="1400" dirty="0">
                <a:latin typeface="+mj-lt"/>
              </a:rPr>
            </a:br>
            <a:r>
              <a:rPr lang="en-US" sz="1400" dirty="0">
                <a:latin typeface="+mj-lt"/>
              </a:rPr>
              <a:t>list is used for expense costs.</a:t>
            </a:r>
          </a:p>
        </p:txBody>
      </p:sp>
      <p:sp>
        <p:nvSpPr>
          <p:cNvPr id="10" name="Rectangle 11"/>
          <p:cNvSpPr>
            <a:spLocks noChangeArrowheads="1"/>
          </p:cNvSpPr>
          <p:nvPr/>
        </p:nvSpPr>
        <p:spPr bwMode="auto">
          <a:xfrm>
            <a:off x="4972050" y="3981450"/>
            <a:ext cx="2720975" cy="73660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j-lt"/>
              </a:rPr>
              <a:t>Expense cost lists are based on an expense service category.</a:t>
            </a:r>
          </a:p>
        </p:txBody>
      </p:sp>
      <p:sp>
        <p:nvSpPr>
          <p:cNvPr id="52233" name="Rectangle 10"/>
          <p:cNvSpPr>
            <a:spLocks noChangeArrowheads="1"/>
          </p:cNvSpPr>
          <p:nvPr/>
        </p:nvSpPr>
        <p:spPr bwMode="auto">
          <a:xfrm>
            <a:off x="5133975" y="2400300"/>
            <a:ext cx="381000" cy="209550"/>
          </a:xfrm>
          <a:prstGeom prst="rect">
            <a:avLst/>
          </a:prstGeom>
          <a:noFill/>
          <a:ln w="19050" algn="ctr">
            <a:noFill/>
            <a:round/>
            <a:headEnd/>
            <a:tailEnd/>
          </a:ln>
        </p:spPr>
        <p:txBody>
          <a:bodyPr anchor="ctr">
            <a:spAutoFit/>
          </a:bodyPr>
          <a:lstStyle/>
          <a:p>
            <a:endParaRPr lang="en-US"/>
          </a:p>
        </p:txBody>
      </p:sp>
      <p:sp>
        <p:nvSpPr>
          <p:cNvPr id="52234" name="Rectangle 11"/>
          <p:cNvSpPr>
            <a:spLocks noChangeArrowheads="1"/>
          </p:cNvSpPr>
          <p:nvPr/>
        </p:nvSpPr>
        <p:spPr bwMode="auto">
          <a:xfrm>
            <a:off x="3305175" y="1781175"/>
            <a:ext cx="381000" cy="209550"/>
          </a:xfrm>
          <a:prstGeom prst="rect">
            <a:avLst/>
          </a:prstGeom>
          <a:noFill/>
          <a:ln w="19050" algn="ctr">
            <a:noFill/>
            <a:round/>
            <a:headEnd/>
            <a:tailEnd/>
          </a:ln>
        </p:spPr>
        <p:txBody>
          <a:bodyPr anchor="ctr">
            <a:spAutoFit/>
          </a:bodyPr>
          <a:lstStyle/>
          <a:p>
            <a:endParaRPr lang="en-US"/>
          </a:p>
        </p:txBody>
      </p:sp>
      <p:sp>
        <p:nvSpPr>
          <p:cNvPr id="52235" name="Rectangle 12"/>
          <p:cNvSpPr>
            <a:spLocks noChangeArrowheads="1"/>
          </p:cNvSpPr>
          <p:nvPr/>
        </p:nvSpPr>
        <p:spPr bwMode="auto">
          <a:xfrm>
            <a:off x="1362075" y="3648075"/>
            <a:ext cx="381000" cy="209550"/>
          </a:xfrm>
          <a:prstGeom prst="rect">
            <a:avLst/>
          </a:prstGeom>
          <a:noFill/>
          <a:ln w="28575" algn="ctr">
            <a:noFill/>
            <a:round/>
            <a:headEnd/>
            <a:tailEnd/>
          </a:ln>
        </p:spPr>
        <p:txBody>
          <a:bodyPr anchor="ctr">
            <a:spAutoFit/>
          </a:bodyPr>
          <a:lstStyle/>
          <a:p>
            <a:endParaRPr lang="en-US"/>
          </a:p>
        </p:txBody>
      </p:sp>
      <p:sp>
        <p:nvSpPr>
          <p:cNvPr id="52236" name="Rectangle 13"/>
          <p:cNvSpPr>
            <a:spLocks noChangeArrowheads="1"/>
          </p:cNvSpPr>
          <p:nvPr/>
        </p:nvSpPr>
        <p:spPr bwMode="auto">
          <a:xfrm>
            <a:off x="1438275" y="2190750"/>
            <a:ext cx="381000" cy="209550"/>
          </a:xfrm>
          <a:prstGeom prst="rect">
            <a:avLst/>
          </a:prstGeom>
          <a:noFill/>
          <a:ln w="28575" algn="ctr">
            <a:noFill/>
            <a:round/>
            <a:headEnd/>
            <a:tailEnd/>
          </a:ln>
        </p:spPr>
        <p:txBody>
          <a:bodyPr anchor="ctr">
            <a:spAutoFit/>
          </a:bodyPr>
          <a:lstStyle/>
          <a:p>
            <a:endParaRPr lang="en-US"/>
          </a:p>
        </p:txBody>
      </p:sp>
      <p:cxnSp>
        <p:nvCxnSpPr>
          <p:cNvPr id="52237" name="Elbow Connector 15"/>
          <p:cNvCxnSpPr>
            <a:cxnSpLocks noChangeShapeType="1"/>
            <a:stCxn id="7" idx="1"/>
            <a:endCxn id="52236" idx="1"/>
          </p:cNvCxnSpPr>
          <p:nvPr/>
        </p:nvCxnSpPr>
        <p:spPr bwMode="auto">
          <a:xfrm rot="10800000" flipH="1">
            <a:off x="1104900" y="2295525"/>
            <a:ext cx="333375" cy="3282950"/>
          </a:xfrm>
          <a:prstGeom prst="bentConnector3">
            <a:avLst>
              <a:gd name="adj1" fmla="val -68569"/>
            </a:avLst>
          </a:prstGeom>
          <a:noFill/>
          <a:ln w="28575" algn="ctr">
            <a:solidFill>
              <a:srgbClr val="6287C6"/>
            </a:solidFill>
            <a:round/>
            <a:headEnd/>
            <a:tailEnd type="arrow" w="med" len="med"/>
          </a:ln>
        </p:spPr>
      </p:cxnSp>
      <p:cxnSp>
        <p:nvCxnSpPr>
          <p:cNvPr id="52238" name="Elbow Connector 17"/>
          <p:cNvCxnSpPr>
            <a:cxnSpLocks noChangeShapeType="1"/>
            <a:stCxn id="8" idx="1"/>
            <a:endCxn id="52235" idx="1"/>
          </p:cNvCxnSpPr>
          <p:nvPr/>
        </p:nvCxnSpPr>
        <p:spPr bwMode="auto">
          <a:xfrm rot="10800000">
            <a:off x="1362075" y="3752850"/>
            <a:ext cx="87313" cy="895350"/>
          </a:xfrm>
          <a:prstGeom prst="bentConnector3">
            <a:avLst>
              <a:gd name="adj1" fmla="val 361815"/>
            </a:avLst>
          </a:prstGeom>
          <a:noFill/>
          <a:ln w="28575" algn="ctr">
            <a:solidFill>
              <a:srgbClr val="6287C6"/>
            </a:solidFill>
            <a:round/>
            <a:headEnd/>
            <a:tailEnd type="arrow" w="med" len="med"/>
          </a:ln>
        </p:spPr>
      </p:cxnSp>
      <p:cxnSp>
        <p:nvCxnSpPr>
          <p:cNvPr id="52239" name="Elbow Connector 19"/>
          <p:cNvCxnSpPr>
            <a:cxnSpLocks noChangeShapeType="1"/>
            <a:stCxn id="10" idx="3"/>
          </p:cNvCxnSpPr>
          <p:nvPr/>
        </p:nvCxnSpPr>
        <p:spPr bwMode="auto">
          <a:xfrm flipH="1" flipV="1">
            <a:off x="5543550" y="2505075"/>
            <a:ext cx="2149475" cy="1844675"/>
          </a:xfrm>
          <a:prstGeom prst="bentConnector3">
            <a:avLst>
              <a:gd name="adj1" fmla="val -10634"/>
            </a:avLst>
          </a:prstGeom>
          <a:noFill/>
          <a:ln w="28575" algn="ctr">
            <a:solidFill>
              <a:srgbClr val="6287C6"/>
            </a:solidFill>
            <a:round/>
            <a:headEnd/>
            <a:tailEnd type="arrow" w="med" len="med"/>
          </a:ln>
        </p:spPr>
      </p:cxnSp>
      <p:cxnSp>
        <p:nvCxnSpPr>
          <p:cNvPr id="52240" name="Shape 21"/>
          <p:cNvCxnSpPr>
            <a:cxnSpLocks noChangeShapeType="1"/>
            <a:stCxn id="9" idx="3"/>
            <a:endCxn id="52234" idx="0"/>
          </p:cNvCxnSpPr>
          <p:nvPr/>
        </p:nvCxnSpPr>
        <p:spPr bwMode="auto">
          <a:xfrm flipH="1" flipV="1">
            <a:off x="3495675" y="1781175"/>
            <a:ext cx="4379913" cy="3529013"/>
          </a:xfrm>
          <a:prstGeom prst="bentConnector4">
            <a:avLst>
              <a:gd name="adj1" fmla="val -7829"/>
              <a:gd name="adj2" fmla="val 106477"/>
            </a:avLst>
          </a:prstGeom>
          <a:noFill/>
          <a:ln w="28575" algn="ctr">
            <a:solidFill>
              <a:srgbClr val="6287C6"/>
            </a:solidFill>
            <a:round/>
            <a:headEnd/>
            <a:tailEnd type="arrow" w="med" len="med"/>
          </a:ln>
        </p:spPr>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Content Placeholder 2"/>
          <p:cNvSpPr>
            <a:spLocks noGrp="1"/>
          </p:cNvSpPr>
          <p:nvPr>
            <p:ph idx="1"/>
          </p:nvPr>
        </p:nvSpPr>
        <p:spPr/>
        <p:txBody>
          <a:bodyPr>
            <a:normAutofit/>
          </a:bodyPr>
          <a:lstStyle/>
          <a:p>
            <a:r>
              <a:rPr lang="en-US" sz="2400" dirty="0" smtClean="0"/>
              <a:t>The Yes/No setting for Good and Scrap are used to determine default site/locations:</a:t>
            </a:r>
          </a:p>
          <a:p>
            <a:pPr lvl="1"/>
            <a:r>
              <a:rPr lang="en-US" sz="2000" dirty="0" smtClean="0"/>
              <a:t>Good (Y/N) applies to items marked as repairable</a:t>
            </a:r>
          </a:p>
          <a:p>
            <a:pPr lvl="1"/>
            <a:r>
              <a:rPr lang="en-US" sz="2000" dirty="0" smtClean="0"/>
              <a:t>Scrap (Y/N) applies to items that are not repairable</a:t>
            </a:r>
          </a:p>
        </p:txBody>
      </p:sp>
      <p:sp>
        <p:nvSpPr>
          <p:cNvPr id="53250" name="Title 1"/>
          <p:cNvSpPr>
            <a:spLocks noGrp="1"/>
          </p:cNvSpPr>
          <p:nvPr>
            <p:ph type="title"/>
          </p:nvPr>
        </p:nvSpPr>
        <p:spPr/>
        <p:txBody>
          <a:bodyPr/>
          <a:lstStyle/>
          <a:p>
            <a:r>
              <a:rPr lang="en-US" smtClean="0"/>
              <a:t>Return Status Setup</a:t>
            </a:r>
            <a:endParaRPr lang="en-US" smtClean="0"/>
          </a:p>
        </p:txBody>
      </p:sp>
      <p:sp>
        <p:nvSpPr>
          <p:cNvPr id="53252" name="Footer Placeholder 3"/>
          <p:cNvSpPr>
            <a:spLocks noGrp="1"/>
          </p:cNvSpPr>
          <p:nvPr>
            <p:ph type="ftr" sz="quarter" idx="10"/>
          </p:nvPr>
        </p:nvSpPr>
        <p:spPr/>
        <p:txBody>
          <a:bodyPr/>
          <a:lstStyle/>
          <a:p>
            <a:r>
              <a:rPr lang="en-US" smtClean="0"/>
              <a:t>SSM-Setup-390</a:t>
            </a:r>
            <a:endParaRPr lang="en-US" smtClean="0"/>
          </a:p>
        </p:txBody>
      </p:sp>
      <p:pic>
        <p:nvPicPr>
          <p:cNvPr id="53253" name="Picture 4" descr="Region Capture.png"/>
          <p:cNvPicPr>
            <a:picLocks noChangeAspect="1"/>
          </p:cNvPicPr>
          <p:nvPr/>
        </p:nvPicPr>
        <p:blipFill>
          <a:blip r:embed="rId2"/>
          <a:srcRect/>
          <a:stretch>
            <a:fillRect/>
          </a:stretch>
        </p:blipFill>
        <p:spPr bwMode="auto">
          <a:xfrm>
            <a:off x="1042988" y="2871788"/>
            <a:ext cx="7058025" cy="300037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Content Placeholder 2"/>
          <p:cNvSpPr>
            <a:spLocks noGrp="1"/>
          </p:cNvSpPr>
          <p:nvPr>
            <p:ph idx="1"/>
          </p:nvPr>
        </p:nvSpPr>
        <p:spPr/>
        <p:txBody>
          <a:bodyPr>
            <a:normAutofit/>
          </a:bodyPr>
          <a:lstStyle/>
          <a:p>
            <a:r>
              <a:rPr lang="en-US" sz="2400" dirty="0" smtClean="0"/>
              <a:t>Default Sites to be used with return processing are defined in Default Site Maintenance</a:t>
            </a:r>
          </a:p>
          <a:p>
            <a:r>
              <a:rPr lang="en-US" sz="2400" dirty="0" smtClean="0"/>
              <a:t>Different sites may be accessed based on a number of call parameters</a:t>
            </a:r>
          </a:p>
        </p:txBody>
      </p:sp>
      <p:sp>
        <p:nvSpPr>
          <p:cNvPr id="54274" name="Title 1"/>
          <p:cNvSpPr>
            <a:spLocks noGrp="1"/>
          </p:cNvSpPr>
          <p:nvPr>
            <p:ph type="title"/>
          </p:nvPr>
        </p:nvSpPr>
        <p:spPr/>
        <p:txBody>
          <a:bodyPr/>
          <a:lstStyle/>
          <a:p>
            <a:r>
              <a:rPr lang="en-US" smtClean="0"/>
              <a:t>Default Site Maintenance</a:t>
            </a:r>
            <a:endParaRPr lang="en-US" smtClean="0"/>
          </a:p>
        </p:txBody>
      </p:sp>
      <p:sp>
        <p:nvSpPr>
          <p:cNvPr id="54276" name="Footer Placeholder 3"/>
          <p:cNvSpPr>
            <a:spLocks noGrp="1"/>
          </p:cNvSpPr>
          <p:nvPr>
            <p:ph type="ftr" sz="quarter" idx="10"/>
          </p:nvPr>
        </p:nvSpPr>
        <p:spPr/>
        <p:txBody>
          <a:bodyPr/>
          <a:lstStyle/>
          <a:p>
            <a:r>
              <a:rPr lang="en-US" smtClean="0"/>
              <a:t>SSM-Setup-400</a:t>
            </a:r>
            <a:endParaRPr lang="en-US" smtClean="0"/>
          </a:p>
        </p:txBody>
      </p:sp>
      <p:pic>
        <p:nvPicPr>
          <p:cNvPr id="54277" name="Picture 4" descr="Region Capture.png"/>
          <p:cNvPicPr>
            <a:picLocks noChangeAspect="1"/>
          </p:cNvPicPr>
          <p:nvPr/>
        </p:nvPicPr>
        <p:blipFill>
          <a:blip r:embed="rId2"/>
          <a:srcRect/>
          <a:stretch>
            <a:fillRect/>
          </a:stretch>
        </p:blipFill>
        <p:spPr bwMode="auto">
          <a:xfrm>
            <a:off x="1119188" y="2581275"/>
            <a:ext cx="6900862" cy="3565525"/>
          </a:xfrm>
          <a:prstGeom prst="rect">
            <a:avLst/>
          </a:prstGeom>
          <a:noFill/>
          <a:ln w="9525">
            <a:noFill/>
            <a:miter lim="800000"/>
            <a:headEnd/>
            <a:tailEnd/>
          </a:ln>
        </p:spPr>
      </p:pic>
      <p:sp>
        <p:nvSpPr>
          <p:cNvPr id="6" name="Rectangle 5"/>
          <p:cNvSpPr>
            <a:spLocks noChangeArrowheads="1"/>
          </p:cNvSpPr>
          <p:nvPr/>
        </p:nvSpPr>
        <p:spPr bwMode="auto">
          <a:xfrm>
            <a:off x="2009775" y="3267075"/>
            <a:ext cx="2906713" cy="1165225"/>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a:latin typeface="+mn-lt"/>
              </a:rPr>
              <a:t>The return status entered in CAR and Repairable flag of item determine which default site/location is suggested by </a:t>
            </a:r>
            <a:br>
              <a:rPr lang="en-US" sz="1400">
                <a:latin typeface="+mn-lt"/>
              </a:rPr>
            </a:br>
            <a:r>
              <a:rPr lang="en-US" sz="1400">
                <a:latin typeface="+mn-lt"/>
              </a:rPr>
              <a:t>the system.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Invoice Sort Code Setup</a:t>
            </a:r>
            <a:endParaRPr lang="en-US" smtClean="0"/>
          </a:p>
        </p:txBody>
      </p:sp>
      <p:sp>
        <p:nvSpPr>
          <p:cNvPr id="20483" name="Footer Placeholder 3"/>
          <p:cNvSpPr>
            <a:spLocks noGrp="1"/>
          </p:cNvSpPr>
          <p:nvPr>
            <p:ph type="ftr" sz="quarter" idx="10"/>
          </p:nvPr>
        </p:nvSpPr>
        <p:spPr/>
        <p:txBody>
          <a:bodyPr/>
          <a:lstStyle/>
          <a:p>
            <a:r>
              <a:rPr lang="en-US" smtClean="0"/>
              <a:t>SSM-Setup-040</a:t>
            </a:r>
            <a:endParaRPr lang="en-US" smtClean="0"/>
          </a:p>
        </p:txBody>
      </p:sp>
      <p:pic>
        <p:nvPicPr>
          <p:cNvPr id="20484" name="Picture 4" descr="Region Capture.png"/>
          <p:cNvPicPr>
            <a:picLocks noChangeAspect="1"/>
          </p:cNvPicPr>
          <p:nvPr/>
        </p:nvPicPr>
        <p:blipFill>
          <a:blip r:embed="rId2"/>
          <a:srcRect/>
          <a:stretch>
            <a:fillRect/>
          </a:stretch>
        </p:blipFill>
        <p:spPr bwMode="auto">
          <a:xfrm>
            <a:off x="657225" y="1052232"/>
            <a:ext cx="7829550" cy="48387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Content Placeholder 2"/>
          <p:cNvSpPr>
            <a:spLocks noGrp="1"/>
          </p:cNvSpPr>
          <p:nvPr>
            <p:ph idx="1"/>
          </p:nvPr>
        </p:nvSpPr>
        <p:spPr/>
        <p:txBody>
          <a:bodyPr/>
          <a:lstStyle/>
          <a:p>
            <a:r>
              <a:rPr lang="en-US" smtClean="0"/>
              <a:t>Optional feature to manage service across time zones</a:t>
            </a:r>
          </a:p>
          <a:p>
            <a:r>
              <a:rPr lang="en-US" smtClean="0"/>
              <a:t>Define time zones</a:t>
            </a:r>
          </a:p>
          <a:p>
            <a:r>
              <a:rPr lang="en-US" smtClean="0"/>
              <a:t>Run Start Up Utilities</a:t>
            </a:r>
          </a:p>
          <a:p>
            <a:r>
              <a:rPr lang="en-US" smtClean="0"/>
              <a:t>Set default in Service Control</a:t>
            </a:r>
          </a:p>
          <a:p>
            <a:endParaRPr lang="en-US" smtClean="0"/>
          </a:p>
        </p:txBody>
      </p:sp>
      <p:sp>
        <p:nvSpPr>
          <p:cNvPr id="55298" name="Title 1"/>
          <p:cNvSpPr>
            <a:spLocks noGrp="1"/>
          </p:cNvSpPr>
          <p:nvPr>
            <p:ph type="title"/>
          </p:nvPr>
        </p:nvSpPr>
        <p:spPr/>
        <p:txBody>
          <a:bodyPr/>
          <a:lstStyle/>
          <a:p>
            <a:r>
              <a:rPr lang="en-US" smtClean="0"/>
              <a:t>Multiple Time Zones</a:t>
            </a:r>
            <a:endParaRPr lang="en-US" smtClean="0"/>
          </a:p>
        </p:txBody>
      </p:sp>
      <p:sp>
        <p:nvSpPr>
          <p:cNvPr id="55300" name="Footer Placeholder 3"/>
          <p:cNvSpPr>
            <a:spLocks noGrp="1"/>
          </p:cNvSpPr>
          <p:nvPr>
            <p:ph type="ftr" sz="quarter" idx="10"/>
          </p:nvPr>
        </p:nvSpPr>
        <p:spPr/>
        <p:txBody>
          <a:bodyPr/>
          <a:lstStyle/>
          <a:p>
            <a:r>
              <a:rPr lang="en-US" smtClean="0"/>
              <a:t>SSM-Setup-410</a:t>
            </a:r>
            <a:endParaRPr lang="en-US"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smtClean="0"/>
              <a:t>Multiple Time Zone Maintenance</a:t>
            </a:r>
            <a:endParaRPr lang="en-US" smtClean="0"/>
          </a:p>
        </p:txBody>
      </p:sp>
      <p:sp>
        <p:nvSpPr>
          <p:cNvPr id="56323" name="Footer Placeholder 3"/>
          <p:cNvSpPr>
            <a:spLocks noGrp="1"/>
          </p:cNvSpPr>
          <p:nvPr>
            <p:ph type="ftr" sz="quarter" idx="10"/>
          </p:nvPr>
        </p:nvSpPr>
        <p:spPr/>
        <p:txBody>
          <a:bodyPr/>
          <a:lstStyle/>
          <a:p>
            <a:r>
              <a:rPr lang="en-US" smtClean="0"/>
              <a:t>SSM-Setup-420</a:t>
            </a:r>
            <a:endParaRPr lang="en-US" smtClean="0"/>
          </a:p>
        </p:txBody>
      </p:sp>
      <p:pic>
        <p:nvPicPr>
          <p:cNvPr id="56324" name="Picture 4" descr="Region Capture.png"/>
          <p:cNvPicPr>
            <a:picLocks noChangeAspect="1"/>
          </p:cNvPicPr>
          <p:nvPr/>
        </p:nvPicPr>
        <p:blipFill>
          <a:blip r:embed="rId2"/>
          <a:srcRect/>
          <a:stretch>
            <a:fillRect/>
          </a:stretch>
        </p:blipFill>
        <p:spPr bwMode="auto">
          <a:xfrm>
            <a:off x="1052513" y="914400"/>
            <a:ext cx="7037387" cy="5246688"/>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Content Placeholder 2"/>
          <p:cNvSpPr>
            <a:spLocks noGrp="1"/>
          </p:cNvSpPr>
          <p:nvPr>
            <p:ph idx="1"/>
          </p:nvPr>
        </p:nvSpPr>
        <p:spPr/>
        <p:txBody>
          <a:bodyPr/>
          <a:lstStyle/>
          <a:p>
            <a:r>
              <a:rPr lang="en-US" smtClean="0"/>
              <a:t>Service BOM defines the list of parts required to complete a service activity</a:t>
            </a:r>
          </a:p>
          <a:p>
            <a:r>
              <a:rPr lang="en-US" smtClean="0"/>
              <a:t>Service routing defines the detailed set of procedures to follow</a:t>
            </a:r>
          </a:p>
          <a:p>
            <a:endParaRPr lang="en-US" smtClean="0"/>
          </a:p>
        </p:txBody>
      </p:sp>
      <p:sp>
        <p:nvSpPr>
          <p:cNvPr id="57346" name="Title 1"/>
          <p:cNvSpPr>
            <a:spLocks noGrp="1"/>
          </p:cNvSpPr>
          <p:nvPr>
            <p:ph type="title"/>
          </p:nvPr>
        </p:nvSpPr>
        <p:spPr/>
        <p:txBody>
          <a:bodyPr/>
          <a:lstStyle/>
          <a:p>
            <a:r>
              <a:rPr lang="en-US" smtClean="0"/>
              <a:t>Service BOMs/Routings</a:t>
            </a:r>
            <a:endParaRPr lang="en-US" smtClean="0"/>
          </a:p>
        </p:txBody>
      </p:sp>
      <p:sp>
        <p:nvSpPr>
          <p:cNvPr id="57348" name="Footer Placeholder 3"/>
          <p:cNvSpPr>
            <a:spLocks noGrp="1"/>
          </p:cNvSpPr>
          <p:nvPr>
            <p:ph type="ftr" sz="quarter" idx="10"/>
          </p:nvPr>
        </p:nvSpPr>
        <p:spPr/>
        <p:txBody>
          <a:bodyPr/>
          <a:lstStyle/>
          <a:p>
            <a:r>
              <a:rPr lang="en-US" smtClean="0"/>
              <a:t>SSM-Setup-430</a:t>
            </a:r>
            <a:endParaRPr lang="en-US" smtClean="0"/>
          </a:p>
        </p:txBody>
      </p:sp>
      <p:sp>
        <p:nvSpPr>
          <p:cNvPr id="5" name="Rectangle 4"/>
          <p:cNvSpPr>
            <a:spLocks noChangeArrowheads="1"/>
          </p:cNvSpPr>
          <p:nvPr/>
        </p:nvSpPr>
        <p:spPr bwMode="auto">
          <a:xfrm>
            <a:off x="471488" y="3321050"/>
            <a:ext cx="4237037" cy="2305050"/>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marL="285750" indent="-285750">
              <a:defRPr/>
            </a:pPr>
            <a:r>
              <a:rPr lang="en-US" sz="1800" dirty="0">
                <a:latin typeface="+mn-lt"/>
              </a:rPr>
              <a:t>Engineer performs visit to installed site:</a:t>
            </a:r>
          </a:p>
          <a:p>
            <a:pPr marL="285750" indent="-285750">
              <a:defRPr/>
            </a:pPr>
            <a:endParaRPr lang="en-US" sz="1800" dirty="0">
              <a:latin typeface="+mn-lt"/>
            </a:endParaRPr>
          </a:p>
          <a:p>
            <a:pPr marL="285750" indent="-285750">
              <a:defRPr/>
            </a:pPr>
            <a:r>
              <a:rPr lang="en-US" sz="1800" dirty="0">
                <a:latin typeface="+mn-lt"/>
              </a:rPr>
              <a:t>1.	What standard procedures are performed?</a:t>
            </a:r>
          </a:p>
          <a:p>
            <a:pPr marL="285750" indent="-285750">
              <a:defRPr/>
            </a:pPr>
            <a:endParaRPr lang="en-US" sz="1800" dirty="0">
              <a:latin typeface="+mn-lt"/>
            </a:endParaRPr>
          </a:p>
          <a:p>
            <a:pPr marL="285750" indent="-285750">
              <a:defRPr/>
            </a:pPr>
            <a:r>
              <a:rPr lang="en-US" sz="1800" dirty="0">
                <a:latin typeface="+mn-lt"/>
              </a:rPr>
              <a:t>2.	What parts are always replaced or consumed?</a:t>
            </a:r>
          </a:p>
        </p:txBody>
      </p:sp>
      <p:sp>
        <p:nvSpPr>
          <p:cNvPr id="6" name="Rectangle 5"/>
          <p:cNvSpPr>
            <a:spLocks noChangeArrowheads="1"/>
          </p:cNvSpPr>
          <p:nvPr/>
        </p:nvSpPr>
        <p:spPr bwMode="auto">
          <a:xfrm>
            <a:off x="7299325" y="3330575"/>
            <a:ext cx="1206500" cy="644525"/>
          </a:xfrm>
          <a:prstGeom prst="rect">
            <a:avLst/>
          </a:prstGeom>
          <a:solidFill>
            <a:schemeClr val="bg1"/>
          </a:solidFill>
          <a:ln w="12700">
            <a:solidFill>
              <a:schemeClr val="tx1"/>
            </a:solidFill>
            <a:miter lim="800000"/>
            <a:headEnd/>
            <a:tailEnd/>
          </a:ln>
          <a:effectLst>
            <a:outerShdw dist="38100" dir="2700000" algn="tl" rotWithShape="0">
              <a:prstClr val="black"/>
            </a:outerShdw>
          </a:effectLst>
        </p:spPr>
        <p:txBody>
          <a:bodyPr lIns="90488" tIns="44450" rIns="90488" bIns="44450">
            <a:spAutoFit/>
          </a:bodyPr>
          <a:lstStyle/>
          <a:p>
            <a:pPr algn="ctr">
              <a:defRPr/>
            </a:pPr>
            <a:r>
              <a:rPr lang="en-US" sz="1800">
                <a:latin typeface="+mn-lt"/>
              </a:rPr>
              <a:t>Service</a:t>
            </a:r>
          </a:p>
          <a:p>
            <a:pPr algn="ctr">
              <a:defRPr/>
            </a:pPr>
            <a:r>
              <a:rPr lang="en-US" sz="1800">
                <a:latin typeface="+mn-lt"/>
              </a:rPr>
              <a:t>Routing</a:t>
            </a:r>
          </a:p>
        </p:txBody>
      </p:sp>
      <p:sp>
        <p:nvSpPr>
          <p:cNvPr id="7" name="Rectangle 6"/>
          <p:cNvSpPr>
            <a:spLocks noChangeArrowheads="1"/>
          </p:cNvSpPr>
          <p:nvPr/>
        </p:nvSpPr>
        <p:spPr bwMode="auto">
          <a:xfrm>
            <a:off x="7289800" y="4587875"/>
            <a:ext cx="1069975" cy="644525"/>
          </a:xfrm>
          <a:prstGeom prst="rect">
            <a:avLst/>
          </a:prstGeom>
          <a:solidFill>
            <a:schemeClr val="bg1"/>
          </a:solidFill>
          <a:ln w="12700">
            <a:solidFill>
              <a:schemeClr val="tx1"/>
            </a:solidFill>
            <a:miter lim="800000"/>
            <a:headEnd/>
            <a:tailEnd/>
          </a:ln>
          <a:effectLst>
            <a:outerShdw dist="38100" dir="2700000" algn="tl" rotWithShape="0">
              <a:prstClr val="black"/>
            </a:outerShdw>
          </a:effectLst>
        </p:spPr>
        <p:txBody>
          <a:bodyPr lIns="90488" tIns="44450" rIns="90488" bIns="44450">
            <a:spAutoFit/>
          </a:bodyPr>
          <a:lstStyle/>
          <a:p>
            <a:pPr algn="ctr">
              <a:defRPr/>
            </a:pPr>
            <a:r>
              <a:rPr lang="en-US" sz="1800">
                <a:latin typeface="+mn-lt"/>
              </a:rPr>
              <a:t>Service </a:t>
            </a:r>
            <a:br>
              <a:rPr lang="en-US" sz="1800">
                <a:latin typeface="+mn-lt"/>
              </a:rPr>
            </a:br>
            <a:r>
              <a:rPr lang="en-US" sz="1800">
                <a:latin typeface="+mn-lt"/>
              </a:rPr>
              <a:t>BOM</a:t>
            </a:r>
          </a:p>
        </p:txBody>
      </p:sp>
      <p:sp>
        <p:nvSpPr>
          <p:cNvPr id="58376" name="Rectangle 9"/>
          <p:cNvSpPr>
            <a:spLocks noChangeArrowheads="1"/>
          </p:cNvSpPr>
          <p:nvPr/>
        </p:nvSpPr>
        <p:spPr bwMode="auto">
          <a:xfrm>
            <a:off x="5476875" y="3362325"/>
            <a:ext cx="1038225" cy="582613"/>
          </a:xfrm>
          <a:prstGeom prst="rect">
            <a:avLst/>
          </a:prstGeom>
          <a:solidFill>
            <a:schemeClr val="bg1"/>
          </a:solidFill>
          <a:ln w="12700">
            <a:solidFill>
              <a:srgbClr val="6287C6"/>
            </a:solidFill>
            <a:miter lim="800000"/>
            <a:headEnd/>
            <a:tailEnd/>
          </a:ln>
        </p:spPr>
        <p:txBody>
          <a:bodyPr lIns="90488" tIns="44450" rIns="90488" bIns="44450">
            <a:spAutoFit/>
          </a:bodyPr>
          <a:lstStyle/>
          <a:p>
            <a:pPr algn="ctr">
              <a:defRPr/>
            </a:pPr>
            <a:r>
              <a:rPr lang="en-US" sz="1600">
                <a:latin typeface="+mn-lt"/>
              </a:rPr>
              <a:t>Define as</a:t>
            </a:r>
          </a:p>
        </p:txBody>
      </p:sp>
      <p:sp>
        <p:nvSpPr>
          <p:cNvPr id="58377" name="Rectangle 10"/>
          <p:cNvSpPr>
            <a:spLocks noChangeArrowheads="1"/>
          </p:cNvSpPr>
          <p:nvPr/>
        </p:nvSpPr>
        <p:spPr bwMode="auto">
          <a:xfrm>
            <a:off x="5481638" y="4619625"/>
            <a:ext cx="1038225" cy="582613"/>
          </a:xfrm>
          <a:prstGeom prst="rect">
            <a:avLst/>
          </a:prstGeom>
          <a:solidFill>
            <a:schemeClr val="bg1"/>
          </a:solidFill>
          <a:ln w="12700">
            <a:solidFill>
              <a:srgbClr val="6287C6"/>
            </a:solidFill>
            <a:miter lim="800000"/>
            <a:headEnd/>
            <a:tailEnd/>
          </a:ln>
        </p:spPr>
        <p:txBody>
          <a:bodyPr lIns="90488" tIns="44450" rIns="90488" bIns="44450">
            <a:spAutoFit/>
          </a:bodyPr>
          <a:lstStyle/>
          <a:p>
            <a:pPr algn="ctr">
              <a:defRPr/>
            </a:pPr>
            <a:r>
              <a:rPr lang="en-US" sz="1600">
                <a:latin typeface="+mn-lt"/>
              </a:rPr>
              <a:t>Define as</a:t>
            </a:r>
          </a:p>
        </p:txBody>
      </p:sp>
      <p:sp>
        <p:nvSpPr>
          <p:cNvPr id="58378" name="Rectangle 11"/>
          <p:cNvSpPr>
            <a:spLocks noChangeArrowheads="1"/>
          </p:cNvSpPr>
          <p:nvPr/>
        </p:nvSpPr>
        <p:spPr bwMode="auto">
          <a:xfrm>
            <a:off x="2038350" y="4371975"/>
            <a:ext cx="190500" cy="461963"/>
          </a:xfrm>
          <a:prstGeom prst="rect">
            <a:avLst/>
          </a:prstGeom>
          <a:noFill/>
          <a:ln w="19050" algn="ctr">
            <a:noFill/>
            <a:round/>
            <a:headEnd/>
            <a:tailEnd/>
          </a:ln>
        </p:spPr>
        <p:txBody>
          <a:bodyPr anchor="ctr">
            <a:spAutoFit/>
          </a:bodyPr>
          <a:lstStyle/>
          <a:p>
            <a:pPr>
              <a:defRPr/>
            </a:pPr>
            <a:endParaRPr lang="en-US">
              <a:latin typeface="+mn-lt"/>
            </a:endParaRPr>
          </a:p>
        </p:txBody>
      </p:sp>
      <p:sp>
        <p:nvSpPr>
          <p:cNvPr id="58379" name="Rectangle 12"/>
          <p:cNvSpPr>
            <a:spLocks noChangeArrowheads="1"/>
          </p:cNvSpPr>
          <p:nvPr/>
        </p:nvSpPr>
        <p:spPr bwMode="auto">
          <a:xfrm>
            <a:off x="2305050" y="5181600"/>
            <a:ext cx="190500" cy="461963"/>
          </a:xfrm>
          <a:prstGeom prst="rect">
            <a:avLst/>
          </a:prstGeom>
          <a:noFill/>
          <a:ln w="19050" algn="ctr">
            <a:noFill/>
            <a:round/>
            <a:headEnd/>
            <a:tailEnd/>
          </a:ln>
        </p:spPr>
        <p:txBody>
          <a:bodyPr anchor="ctr">
            <a:spAutoFit/>
          </a:bodyPr>
          <a:lstStyle/>
          <a:p>
            <a:pPr>
              <a:defRPr/>
            </a:pPr>
            <a:endParaRPr lang="en-US">
              <a:latin typeface="+mn-lt"/>
            </a:endParaRPr>
          </a:p>
        </p:txBody>
      </p:sp>
      <p:cxnSp>
        <p:nvCxnSpPr>
          <p:cNvPr id="57356" name="Elbow Connector 14"/>
          <p:cNvCxnSpPr>
            <a:cxnSpLocks noChangeShapeType="1"/>
            <a:stCxn id="58379" idx="3"/>
            <a:endCxn id="58377" idx="1"/>
          </p:cNvCxnSpPr>
          <p:nvPr/>
        </p:nvCxnSpPr>
        <p:spPr bwMode="auto">
          <a:xfrm flipV="1">
            <a:off x="2495550" y="4911725"/>
            <a:ext cx="2986088" cy="500063"/>
          </a:xfrm>
          <a:prstGeom prst="bentConnector3">
            <a:avLst>
              <a:gd name="adj1" fmla="val 69139"/>
            </a:avLst>
          </a:prstGeom>
          <a:noFill/>
          <a:ln w="28575" algn="ctr">
            <a:solidFill>
              <a:srgbClr val="6287C6"/>
            </a:solidFill>
            <a:round/>
            <a:headEnd/>
            <a:tailEnd type="arrow" w="med" len="med"/>
          </a:ln>
        </p:spPr>
      </p:cxnSp>
      <p:cxnSp>
        <p:nvCxnSpPr>
          <p:cNvPr id="57357" name="Elbow Connector 17"/>
          <p:cNvCxnSpPr>
            <a:cxnSpLocks noChangeShapeType="1"/>
            <a:stCxn id="58378" idx="3"/>
            <a:endCxn id="58376" idx="1"/>
          </p:cNvCxnSpPr>
          <p:nvPr/>
        </p:nvCxnSpPr>
        <p:spPr bwMode="auto">
          <a:xfrm flipV="1">
            <a:off x="2228850" y="3654425"/>
            <a:ext cx="3248025" cy="947738"/>
          </a:xfrm>
          <a:prstGeom prst="bentConnector3">
            <a:avLst>
              <a:gd name="adj1" fmla="val 68769"/>
            </a:avLst>
          </a:prstGeom>
          <a:noFill/>
          <a:ln w="28575" algn="ctr">
            <a:solidFill>
              <a:srgbClr val="6287C6"/>
            </a:solidFill>
            <a:round/>
            <a:headEnd/>
            <a:tailEnd type="arrow" w="med" len="med"/>
          </a:ln>
        </p:spPr>
      </p:cxnSp>
      <p:cxnSp>
        <p:nvCxnSpPr>
          <p:cNvPr id="57358" name="Elbow Connector 20"/>
          <p:cNvCxnSpPr>
            <a:cxnSpLocks noChangeShapeType="1"/>
            <a:stCxn id="58376" idx="3"/>
            <a:endCxn id="6" idx="1"/>
          </p:cNvCxnSpPr>
          <p:nvPr/>
        </p:nvCxnSpPr>
        <p:spPr bwMode="auto">
          <a:xfrm flipV="1">
            <a:off x="6515100" y="3652838"/>
            <a:ext cx="784225" cy="1587"/>
          </a:xfrm>
          <a:prstGeom prst="bentConnector3">
            <a:avLst>
              <a:gd name="adj1" fmla="val 50000"/>
            </a:avLst>
          </a:prstGeom>
          <a:noFill/>
          <a:ln w="28575" algn="ctr">
            <a:solidFill>
              <a:srgbClr val="6287C6"/>
            </a:solidFill>
            <a:round/>
            <a:headEnd/>
            <a:tailEnd type="arrow" w="med" len="med"/>
          </a:ln>
        </p:spPr>
      </p:cxnSp>
      <p:cxnSp>
        <p:nvCxnSpPr>
          <p:cNvPr id="57359" name="Elbow Connector 22"/>
          <p:cNvCxnSpPr>
            <a:cxnSpLocks noChangeShapeType="1"/>
            <a:stCxn id="58377" idx="3"/>
            <a:endCxn id="7" idx="1"/>
          </p:cNvCxnSpPr>
          <p:nvPr/>
        </p:nvCxnSpPr>
        <p:spPr bwMode="auto">
          <a:xfrm flipV="1">
            <a:off x="6519863" y="4910138"/>
            <a:ext cx="769937" cy="0"/>
          </a:xfrm>
          <a:prstGeom prst="bentConnector3">
            <a:avLst>
              <a:gd name="adj1" fmla="val 50000"/>
            </a:avLst>
          </a:prstGeom>
          <a:noFill/>
          <a:ln w="28575" algn="ctr">
            <a:solidFill>
              <a:srgbClr val="6287C6"/>
            </a:solidFill>
            <a:round/>
            <a:headEnd/>
            <a:tailEnd type="arrow" w="med" len="med"/>
          </a:ln>
        </p:spPr>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normAutofit fontScale="90000"/>
          </a:bodyPr>
          <a:lstStyle/>
          <a:p>
            <a:r>
              <a:rPr lang="en-US" smtClean="0"/>
              <a:t>Standard Operations Provide Default Values for Routing Steps.</a:t>
            </a:r>
            <a:endParaRPr lang="en-US" smtClean="0"/>
          </a:p>
        </p:txBody>
      </p:sp>
      <p:sp>
        <p:nvSpPr>
          <p:cNvPr id="58371" name="Footer Placeholder 2"/>
          <p:cNvSpPr>
            <a:spLocks noGrp="1"/>
          </p:cNvSpPr>
          <p:nvPr>
            <p:ph type="ftr" sz="quarter" idx="10"/>
          </p:nvPr>
        </p:nvSpPr>
        <p:spPr/>
        <p:txBody>
          <a:bodyPr/>
          <a:lstStyle/>
          <a:p>
            <a:r>
              <a:rPr lang="en-US" smtClean="0"/>
              <a:t>SSM-Setup-440</a:t>
            </a:r>
            <a:endParaRPr lang="en-US" smtClean="0"/>
          </a:p>
        </p:txBody>
      </p:sp>
      <p:pic>
        <p:nvPicPr>
          <p:cNvPr id="58372" name="Picture 3" descr="Region Capture.png"/>
          <p:cNvPicPr>
            <a:picLocks noChangeAspect="1"/>
          </p:cNvPicPr>
          <p:nvPr/>
        </p:nvPicPr>
        <p:blipFill>
          <a:blip r:embed="rId2"/>
          <a:srcRect/>
          <a:stretch>
            <a:fillRect/>
          </a:stretch>
        </p:blipFill>
        <p:spPr bwMode="auto">
          <a:xfrm>
            <a:off x="209550" y="1352550"/>
            <a:ext cx="7029450" cy="4337050"/>
          </a:xfrm>
          <a:prstGeom prst="rect">
            <a:avLst/>
          </a:prstGeom>
          <a:noFill/>
          <a:ln w="9525">
            <a:noFill/>
            <a:miter lim="800000"/>
            <a:headEnd/>
            <a:tailEnd/>
          </a:ln>
        </p:spPr>
      </p:pic>
      <p:pic>
        <p:nvPicPr>
          <p:cNvPr id="58373" name="Picture 4" descr="Region Capture.png"/>
          <p:cNvPicPr>
            <a:picLocks noChangeAspect="1"/>
          </p:cNvPicPr>
          <p:nvPr/>
        </p:nvPicPr>
        <p:blipFill>
          <a:blip r:embed="rId3"/>
          <a:srcRect/>
          <a:stretch>
            <a:fillRect/>
          </a:stretch>
        </p:blipFill>
        <p:spPr bwMode="auto">
          <a:xfrm>
            <a:off x="1990725" y="1809750"/>
            <a:ext cx="7029450" cy="4337050"/>
          </a:xfrm>
          <a:prstGeom prst="rect">
            <a:avLst/>
          </a:prstGeom>
          <a:noFill/>
          <a:ln w="9525">
            <a:noFill/>
            <a:miter lim="800000"/>
            <a:headEnd/>
            <a:tailEnd/>
          </a:ln>
        </p:spPr>
      </p:pic>
      <p:sp>
        <p:nvSpPr>
          <p:cNvPr id="6" name="Rectangle 4"/>
          <p:cNvSpPr>
            <a:spLocks noChangeArrowheads="1"/>
          </p:cNvSpPr>
          <p:nvPr/>
        </p:nvSpPr>
        <p:spPr bwMode="auto">
          <a:xfrm>
            <a:off x="5465763" y="3756025"/>
            <a:ext cx="2906712" cy="1166813"/>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n-lt"/>
              </a:rPr>
              <a:t>Description, work center, run time, service category, tool code, BOM code, and comments default from the standard operation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Content Placeholder 2"/>
          <p:cNvSpPr>
            <a:spLocks noGrp="1"/>
          </p:cNvSpPr>
          <p:nvPr>
            <p:ph idx="1"/>
          </p:nvPr>
        </p:nvSpPr>
        <p:spPr/>
        <p:txBody>
          <a:bodyPr/>
          <a:lstStyle/>
          <a:p>
            <a:r>
              <a:rPr lang="en-US" smtClean="0"/>
              <a:t>Create Service BOM Code (11.19.1)</a:t>
            </a:r>
          </a:p>
          <a:p>
            <a:r>
              <a:rPr lang="en-US" smtClean="0"/>
              <a:t>Create Service Structure (11.19.5)</a:t>
            </a:r>
          </a:p>
          <a:p>
            <a:r>
              <a:rPr lang="en-US" smtClean="0"/>
              <a:t>Create Service Work Center(s) (11.19.13)</a:t>
            </a:r>
          </a:p>
          <a:p>
            <a:r>
              <a:rPr lang="en-US" smtClean="0"/>
              <a:t>Create Service Standard Operations (11.19.21)</a:t>
            </a:r>
          </a:p>
          <a:p>
            <a:r>
              <a:rPr lang="en-US" smtClean="0"/>
              <a:t>Create Service Routings (11.19.17)</a:t>
            </a:r>
          </a:p>
          <a:p>
            <a:endParaRPr lang="en-US" smtClean="0"/>
          </a:p>
        </p:txBody>
      </p:sp>
      <p:sp>
        <p:nvSpPr>
          <p:cNvPr id="59394" name="Title 1"/>
          <p:cNvSpPr>
            <a:spLocks noGrp="1"/>
          </p:cNvSpPr>
          <p:nvPr>
            <p:ph type="title"/>
          </p:nvPr>
        </p:nvSpPr>
        <p:spPr/>
        <p:txBody>
          <a:bodyPr/>
          <a:lstStyle/>
          <a:p>
            <a:r>
              <a:rPr lang="en-US" smtClean="0"/>
              <a:t>Service BOM/Routing Setup</a:t>
            </a:r>
            <a:endParaRPr lang="en-US" smtClean="0"/>
          </a:p>
        </p:txBody>
      </p:sp>
      <p:sp>
        <p:nvSpPr>
          <p:cNvPr id="59396" name="Footer Placeholder 3"/>
          <p:cNvSpPr>
            <a:spLocks noGrp="1"/>
          </p:cNvSpPr>
          <p:nvPr>
            <p:ph type="ftr" sz="quarter" idx="10"/>
          </p:nvPr>
        </p:nvSpPr>
        <p:spPr/>
        <p:txBody>
          <a:bodyPr/>
          <a:lstStyle/>
          <a:p>
            <a:r>
              <a:rPr lang="en-US" smtClean="0"/>
              <a:t>SSM-Setup-450</a:t>
            </a:r>
            <a:endParaRPr 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Service Category Definition</a:t>
            </a:r>
            <a:endParaRPr lang="en-US" smtClean="0"/>
          </a:p>
        </p:txBody>
      </p:sp>
      <p:sp>
        <p:nvSpPr>
          <p:cNvPr id="21507" name="Footer Placeholder 3"/>
          <p:cNvSpPr>
            <a:spLocks noGrp="1"/>
          </p:cNvSpPr>
          <p:nvPr>
            <p:ph type="ftr" sz="quarter" idx="10"/>
          </p:nvPr>
        </p:nvSpPr>
        <p:spPr/>
        <p:txBody>
          <a:bodyPr/>
          <a:lstStyle/>
          <a:p>
            <a:r>
              <a:rPr lang="en-US" smtClean="0"/>
              <a:t>SSM-Setup-050</a:t>
            </a:r>
            <a:endParaRPr lang="en-US" smtClean="0"/>
          </a:p>
        </p:txBody>
      </p:sp>
      <p:sp>
        <p:nvSpPr>
          <p:cNvPr id="5" name="Rectangle 3"/>
          <p:cNvSpPr>
            <a:spLocks noChangeArrowheads="1"/>
          </p:cNvSpPr>
          <p:nvPr/>
        </p:nvSpPr>
        <p:spPr bwMode="auto">
          <a:xfrm>
            <a:off x="660400" y="1460500"/>
            <a:ext cx="7785100" cy="378301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90488" tIns="44450" rIns="90488" bIns="44450">
            <a:spAutoFit/>
          </a:bodyPr>
          <a:lstStyle/>
          <a:p>
            <a:pPr defTabSz="455613">
              <a:defRPr/>
            </a:pPr>
            <a:r>
              <a:rPr lang="en-US" sz="2000" dirty="0">
                <a:latin typeface="+mn-lt"/>
              </a:rPr>
              <a:t>User-defined code identifying a specific kind of service activity. Service categories can be as generic or as detailed as you need.</a:t>
            </a:r>
          </a:p>
          <a:p>
            <a:pPr defTabSz="455613">
              <a:defRPr/>
            </a:pPr>
            <a:endParaRPr lang="en-US" sz="2000" dirty="0">
              <a:latin typeface="+mn-lt"/>
            </a:endParaRPr>
          </a:p>
          <a:p>
            <a:pPr defTabSz="455613">
              <a:defRPr/>
            </a:pPr>
            <a:r>
              <a:rPr lang="en-US" sz="2000" dirty="0">
                <a:latin typeface="+mn-lt"/>
              </a:rPr>
              <a:t>	Service Category:	Labor 					To represent all 												types of labor</a:t>
            </a:r>
          </a:p>
          <a:p>
            <a:pPr defTabSz="455613">
              <a:defRPr/>
            </a:pPr>
            <a:r>
              <a:rPr lang="en-US" sz="2000" dirty="0">
                <a:latin typeface="+mn-lt"/>
              </a:rPr>
              <a:t>		</a:t>
            </a:r>
            <a:r>
              <a:rPr lang="en-US" sz="2000" i="1" dirty="0">
                <a:latin typeface="+mn-lt"/>
              </a:rPr>
              <a:t>or</a:t>
            </a:r>
          </a:p>
          <a:p>
            <a:pPr defTabSz="455613">
              <a:defRPr/>
            </a:pPr>
            <a:endParaRPr lang="en-US" sz="2000" i="1" dirty="0">
              <a:latin typeface="+mn-lt"/>
            </a:endParaRPr>
          </a:p>
          <a:p>
            <a:pPr defTabSz="455613">
              <a:defRPr/>
            </a:pPr>
            <a:r>
              <a:rPr lang="en-US" sz="2000" i="1" dirty="0">
                <a:latin typeface="+mn-lt"/>
              </a:rPr>
              <a:t>	</a:t>
            </a:r>
            <a:r>
              <a:rPr lang="en-US" sz="2000" dirty="0">
                <a:latin typeface="+mn-lt"/>
              </a:rPr>
              <a:t>Service Category:	Labr—Reg				To track 								Labr-OT				different</a:t>
            </a:r>
          </a:p>
          <a:p>
            <a:pPr defTabSz="455613">
              <a:defRPr/>
            </a:pPr>
            <a:r>
              <a:rPr lang="en-US" sz="2000" dirty="0">
                <a:latin typeface="+mn-lt"/>
              </a:rPr>
              <a:t>						Labr-Wkn				types of labor</a:t>
            </a:r>
          </a:p>
          <a:p>
            <a:pPr defTabSz="455613">
              <a:defRPr/>
            </a:pPr>
            <a:r>
              <a:rPr lang="en-US" sz="2000" dirty="0">
                <a:latin typeface="+mn-lt"/>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Service Category Setup</a:t>
            </a:r>
            <a:endParaRPr lang="en-US" smtClean="0"/>
          </a:p>
        </p:txBody>
      </p:sp>
      <p:sp>
        <p:nvSpPr>
          <p:cNvPr id="22531" name="Footer Placeholder 3"/>
          <p:cNvSpPr>
            <a:spLocks noGrp="1"/>
          </p:cNvSpPr>
          <p:nvPr>
            <p:ph type="ftr" sz="quarter" idx="10"/>
          </p:nvPr>
        </p:nvSpPr>
        <p:spPr/>
        <p:txBody>
          <a:bodyPr/>
          <a:lstStyle/>
          <a:p>
            <a:r>
              <a:rPr lang="en-US" smtClean="0"/>
              <a:t>SSM-Setup-060</a:t>
            </a:r>
            <a:endParaRPr lang="en-US" smtClean="0"/>
          </a:p>
        </p:txBody>
      </p:sp>
      <p:pic>
        <p:nvPicPr>
          <p:cNvPr id="22532" name="Picture 4" descr="Region Capture.png"/>
          <p:cNvPicPr>
            <a:picLocks noChangeAspect="1"/>
          </p:cNvPicPr>
          <p:nvPr/>
        </p:nvPicPr>
        <p:blipFill>
          <a:blip r:embed="rId2"/>
          <a:srcRect/>
          <a:stretch>
            <a:fillRect/>
          </a:stretch>
        </p:blipFill>
        <p:spPr bwMode="auto">
          <a:xfrm>
            <a:off x="661988" y="1042988"/>
            <a:ext cx="7820025" cy="4829175"/>
          </a:xfrm>
          <a:prstGeom prst="rect">
            <a:avLst/>
          </a:prstGeom>
          <a:noFill/>
          <a:ln w="9525">
            <a:noFill/>
            <a:miter lim="800000"/>
            <a:headEnd/>
            <a:tailEnd/>
          </a:ln>
        </p:spPr>
      </p:pic>
      <p:sp>
        <p:nvSpPr>
          <p:cNvPr id="7" name="Rectangle 4"/>
          <p:cNvSpPr>
            <a:spLocks noChangeArrowheads="1"/>
          </p:cNvSpPr>
          <p:nvPr/>
        </p:nvSpPr>
        <p:spPr bwMode="auto">
          <a:xfrm>
            <a:off x="5257800" y="1800225"/>
            <a:ext cx="2266950" cy="950913"/>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n-lt"/>
              </a:rPr>
              <a:t>The invoice sort used to summarize detail related to this service category. </a:t>
            </a:r>
          </a:p>
        </p:txBody>
      </p:sp>
      <p:sp>
        <p:nvSpPr>
          <p:cNvPr id="8" name="Rectangle 7"/>
          <p:cNvSpPr>
            <a:spLocks noChangeArrowheads="1"/>
          </p:cNvSpPr>
          <p:nvPr/>
        </p:nvSpPr>
        <p:spPr bwMode="auto">
          <a:xfrm>
            <a:off x="5267325" y="3000375"/>
            <a:ext cx="2266950" cy="950913"/>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n-lt"/>
              </a:rPr>
              <a:t>Only one flag can be set to Yes, depending on the Invoice Sort type.</a:t>
            </a:r>
          </a:p>
        </p:txBody>
      </p:sp>
      <p:sp>
        <p:nvSpPr>
          <p:cNvPr id="9" name="Rectangle 13"/>
          <p:cNvSpPr>
            <a:spLocks noChangeArrowheads="1"/>
          </p:cNvSpPr>
          <p:nvPr/>
        </p:nvSpPr>
        <p:spPr bwMode="auto">
          <a:xfrm>
            <a:off x="5181600" y="4267200"/>
            <a:ext cx="2436813" cy="950913"/>
          </a:xfrm>
          <a:prstGeom prst="rect">
            <a:avLst/>
          </a:prstGeom>
          <a:solidFill>
            <a:schemeClr val="bg1"/>
          </a:solidFill>
          <a:ln w="12700">
            <a:solidFill>
              <a:srgbClr val="6287C6"/>
            </a:solidFill>
            <a:miter lim="800000"/>
            <a:headEnd/>
            <a:tailEnd/>
          </a:ln>
          <a:effectLst>
            <a:outerShdw dist="38100" dir="2700000" algn="tl" rotWithShape="0">
              <a:prstClr val="black"/>
            </a:outerShdw>
          </a:effectLst>
        </p:spPr>
        <p:txBody>
          <a:bodyPr lIns="90488" tIns="44450" rIns="90488" bIns="44450">
            <a:spAutoFit/>
          </a:bodyPr>
          <a:lstStyle/>
          <a:p>
            <a:pPr>
              <a:defRPr/>
            </a:pPr>
            <a:r>
              <a:rPr lang="en-US" sz="1400" dirty="0">
                <a:latin typeface="+mn-lt"/>
              </a:rPr>
              <a:t>Tax status and class can be defined for labor and expense service categories.</a:t>
            </a:r>
          </a:p>
        </p:txBody>
      </p:sp>
      <p:sp>
        <p:nvSpPr>
          <p:cNvPr id="22536" name="Right Brace 9"/>
          <p:cNvSpPr>
            <a:spLocks/>
          </p:cNvSpPr>
          <p:nvPr/>
        </p:nvSpPr>
        <p:spPr bwMode="auto">
          <a:xfrm>
            <a:off x="2324100" y="2162175"/>
            <a:ext cx="228600" cy="533400"/>
          </a:xfrm>
          <a:prstGeom prst="rightBrace">
            <a:avLst>
              <a:gd name="adj1" fmla="val 8329"/>
              <a:gd name="adj2" fmla="val 50000"/>
            </a:avLst>
          </a:prstGeom>
          <a:noFill/>
          <a:ln w="19050" algn="ctr">
            <a:solidFill>
              <a:srgbClr val="6287C6"/>
            </a:solidFill>
            <a:round/>
            <a:headEnd/>
            <a:tailEnd/>
          </a:ln>
        </p:spPr>
        <p:txBody>
          <a:bodyPr anchor="ctr">
            <a:spAutoFit/>
          </a:bodyPr>
          <a:lstStyle/>
          <a:p>
            <a:endParaRPr lang="en-US"/>
          </a:p>
        </p:txBody>
      </p:sp>
      <p:cxnSp>
        <p:nvCxnSpPr>
          <p:cNvPr id="22537" name="Elbow Connector 15"/>
          <p:cNvCxnSpPr>
            <a:cxnSpLocks noChangeShapeType="1"/>
            <a:stCxn id="7" idx="1"/>
          </p:cNvCxnSpPr>
          <p:nvPr/>
        </p:nvCxnSpPr>
        <p:spPr bwMode="auto">
          <a:xfrm rot="10800000" flipV="1">
            <a:off x="2619375" y="2276475"/>
            <a:ext cx="2638425" cy="152400"/>
          </a:xfrm>
          <a:prstGeom prst="bentConnector3">
            <a:avLst>
              <a:gd name="adj1" fmla="val 50000"/>
            </a:avLst>
          </a:prstGeom>
          <a:noFill/>
          <a:ln w="28575" algn="ctr">
            <a:solidFill>
              <a:srgbClr val="6287C6"/>
            </a:solidFill>
            <a:round/>
            <a:headEnd/>
            <a:tailEnd type="arrow" w="med" len="med"/>
          </a:ln>
        </p:spPr>
      </p:cxnSp>
      <p:sp>
        <p:nvSpPr>
          <p:cNvPr id="22538" name="Right Brace 16"/>
          <p:cNvSpPr>
            <a:spLocks/>
          </p:cNvSpPr>
          <p:nvPr/>
        </p:nvSpPr>
        <p:spPr bwMode="auto">
          <a:xfrm>
            <a:off x="1733550" y="2733675"/>
            <a:ext cx="723900" cy="1866900"/>
          </a:xfrm>
          <a:prstGeom prst="rightBrace">
            <a:avLst>
              <a:gd name="adj1" fmla="val 8334"/>
              <a:gd name="adj2" fmla="val 50000"/>
            </a:avLst>
          </a:prstGeom>
          <a:noFill/>
          <a:ln w="19050" algn="ctr">
            <a:solidFill>
              <a:srgbClr val="6287C6"/>
            </a:solidFill>
            <a:round/>
            <a:headEnd/>
            <a:tailEnd/>
          </a:ln>
        </p:spPr>
        <p:txBody>
          <a:bodyPr anchor="ctr">
            <a:spAutoFit/>
          </a:bodyPr>
          <a:lstStyle/>
          <a:p>
            <a:endParaRPr lang="en-US"/>
          </a:p>
        </p:txBody>
      </p:sp>
      <p:cxnSp>
        <p:nvCxnSpPr>
          <p:cNvPr id="22539" name="Elbow Connector 18"/>
          <p:cNvCxnSpPr>
            <a:cxnSpLocks noChangeShapeType="1"/>
            <a:stCxn id="8" idx="1"/>
          </p:cNvCxnSpPr>
          <p:nvPr/>
        </p:nvCxnSpPr>
        <p:spPr bwMode="auto">
          <a:xfrm rot="10800000" flipV="1">
            <a:off x="2514600" y="3476625"/>
            <a:ext cx="2752725" cy="190500"/>
          </a:xfrm>
          <a:prstGeom prst="bentConnector3">
            <a:avLst>
              <a:gd name="adj1" fmla="val 50000"/>
            </a:avLst>
          </a:prstGeom>
          <a:noFill/>
          <a:ln w="28575" algn="ctr">
            <a:solidFill>
              <a:srgbClr val="6287C6"/>
            </a:solidFill>
            <a:round/>
            <a:headEnd/>
            <a:tailEnd type="arrow" w="med" len="med"/>
          </a:ln>
        </p:spPr>
      </p:cxnSp>
      <p:sp>
        <p:nvSpPr>
          <p:cNvPr id="22540" name="Right Brace 19"/>
          <p:cNvSpPr>
            <a:spLocks/>
          </p:cNvSpPr>
          <p:nvPr/>
        </p:nvSpPr>
        <p:spPr bwMode="auto">
          <a:xfrm>
            <a:off x="2533650" y="4857750"/>
            <a:ext cx="190500" cy="542925"/>
          </a:xfrm>
          <a:prstGeom prst="rightBrace">
            <a:avLst>
              <a:gd name="adj1" fmla="val 8339"/>
              <a:gd name="adj2" fmla="val 50000"/>
            </a:avLst>
          </a:prstGeom>
          <a:noFill/>
          <a:ln w="19050" algn="ctr">
            <a:solidFill>
              <a:srgbClr val="6287C6"/>
            </a:solidFill>
            <a:round/>
            <a:headEnd/>
            <a:tailEnd/>
          </a:ln>
        </p:spPr>
        <p:txBody>
          <a:bodyPr anchor="ctr">
            <a:spAutoFit/>
          </a:bodyPr>
          <a:lstStyle/>
          <a:p>
            <a:endParaRPr lang="en-US"/>
          </a:p>
        </p:txBody>
      </p:sp>
      <p:cxnSp>
        <p:nvCxnSpPr>
          <p:cNvPr id="22541" name="Elbow Connector 21"/>
          <p:cNvCxnSpPr>
            <a:cxnSpLocks noChangeShapeType="1"/>
            <a:stCxn id="9" idx="1"/>
          </p:cNvCxnSpPr>
          <p:nvPr/>
        </p:nvCxnSpPr>
        <p:spPr bwMode="auto">
          <a:xfrm rot="10800000" flipV="1">
            <a:off x="2781300" y="4743450"/>
            <a:ext cx="2400300" cy="381000"/>
          </a:xfrm>
          <a:prstGeom prst="bentConnector3">
            <a:avLst>
              <a:gd name="adj1" fmla="val 50000"/>
            </a:avLst>
          </a:prstGeom>
          <a:noFill/>
          <a:ln w="28575" algn="ctr">
            <a:solidFill>
              <a:srgbClr val="6287C6"/>
            </a:solidFill>
            <a:round/>
            <a:headEnd/>
            <a:tailEnd type="arrow"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idx="1"/>
          </p:nvPr>
        </p:nvSpPr>
        <p:spPr/>
        <p:txBody>
          <a:bodyPr/>
          <a:lstStyle/>
          <a:p>
            <a:r>
              <a:rPr lang="en-US" dirty="0" smtClean="0"/>
              <a:t>Service categories are used when you record what you did during a service activity in CAR</a:t>
            </a:r>
          </a:p>
          <a:p>
            <a:r>
              <a:rPr lang="en-US" dirty="0" smtClean="0"/>
              <a:t>Service coverage may have been set up based on invoice sorts</a:t>
            </a:r>
          </a:p>
          <a:p>
            <a:r>
              <a:rPr lang="en-US" dirty="0" smtClean="0"/>
              <a:t>System needs to know how to apply coverage</a:t>
            </a:r>
          </a:p>
          <a:p>
            <a:endParaRPr lang="en-US" dirty="0" smtClean="0"/>
          </a:p>
        </p:txBody>
      </p:sp>
      <p:sp>
        <p:nvSpPr>
          <p:cNvPr id="23554" name="Title 1"/>
          <p:cNvSpPr>
            <a:spLocks noGrp="1"/>
          </p:cNvSpPr>
          <p:nvPr>
            <p:ph type="title"/>
          </p:nvPr>
        </p:nvSpPr>
        <p:spPr/>
        <p:txBody>
          <a:bodyPr>
            <a:normAutofit fontScale="90000"/>
          </a:bodyPr>
          <a:lstStyle/>
          <a:p>
            <a:r>
              <a:rPr lang="en-US" smtClean="0"/>
              <a:t>Why must Service Categories Belong to an Invoice Sort?</a:t>
            </a:r>
            <a:endParaRPr lang="en-US" smtClean="0"/>
          </a:p>
        </p:txBody>
      </p:sp>
      <p:sp>
        <p:nvSpPr>
          <p:cNvPr id="23556" name="Footer Placeholder 3"/>
          <p:cNvSpPr>
            <a:spLocks noGrp="1"/>
          </p:cNvSpPr>
          <p:nvPr>
            <p:ph type="ftr" sz="quarter" idx="10"/>
          </p:nvPr>
        </p:nvSpPr>
        <p:spPr/>
        <p:txBody>
          <a:bodyPr/>
          <a:lstStyle/>
          <a:p>
            <a:r>
              <a:rPr lang="en-US" smtClean="0"/>
              <a:t>SSM-Setup-070</a:t>
            </a:r>
            <a:endParaRPr lang="en-US" smtClean="0"/>
          </a:p>
        </p:txBody>
      </p:sp>
      <p:sp>
        <p:nvSpPr>
          <p:cNvPr id="23558" name="Rectangle 4"/>
          <p:cNvSpPr>
            <a:spLocks noChangeArrowheads="1"/>
          </p:cNvSpPr>
          <p:nvPr/>
        </p:nvSpPr>
        <p:spPr bwMode="auto">
          <a:xfrm>
            <a:off x="571500" y="4341813"/>
            <a:ext cx="4901984" cy="1813317"/>
          </a:xfrm>
          <a:prstGeom prst="rect">
            <a:avLst/>
          </a:prstGeom>
          <a:noFill/>
          <a:ln w="12700">
            <a:noFill/>
            <a:miter lim="800000"/>
            <a:headEnd/>
            <a:tailEnd/>
          </a:ln>
        </p:spPr>
        <p:txBody>
          <a:bodyPr wrap="none" lIns="90488" tIns="44450" rIns="90488" bIns="44450">
            <a:spAutoFit/>
          </a:bodyPr>
          <a:lstStyle/>
          <a:p>
            <a:r>
              <a:rPr lang="en-US" sz="1400" u="sng" dirty="0">
                <a:latin typeface="+mj-lt"/>
              </a:rPr>
              <a:t>Service Category		Invoice Sort Coverage</a:t>
            </a:r>
          </a:p>
          <a:p>
            <a:r>
              <a:rPr lang="en-US" sz="1400" dirty="0" err="1">
                <a:latin typeface="+mj-lt"/>
              </a:rPr>
              <a:t>Labr-Reg</a:t>
            </a:r>
            <a:r>
              <a:rPr lang="en-US" sz="1400" dirty="0">
                <a:latin typeface="+mj-lt"/>
              </a:rPr>
              <a:t>			Labor  100%	</a:t>
            </a:r>
          </a:p>
          <a:p>
            <a:r>
              <a:rPr lang="en-US" sz="1400" dirty="0" err="1">
                <a:latin typeface="+mj-lt"/>
              </a:rPr>
              <a:t>Labr</a:t>
            </a:r>
            <a:r>
              <a:rPr lang="en-US" sz="1400" dirty="0">
                <a:latin typeface="+mj-lt"/>
              </a:rPr>
              <a:t>-OT</a:t>
            </a:r>
          </a:p>
          <a:p>
            <a:r>
              <a:rPr lang="en-US" sz="1400" dirty="0" err="1">
                <a:latin typeface="+mj-lt"/>
              </a:rPr>
              <a:t>Labr-Wkd</a:t>
            </a:r>
            <a:endParaRPr lang="en-US" sz="1400" dirty="0">
              <a:latin typeface="+mj-lt"/>
            </a:endParaRPr>
          </a:p>
          <a:p>
            <a:r>
              <a:rPr lang="en-US" sz="1400" dirty="0" err="1">
                <a:latin typeface="+mj-lt"/>
              </a:rPr>
              <a:t>Labr-Hol</a:t>
            </a:r>
            <a:endParaRPr lang="en-US" sz="1400" dirty="0">
              <a:latin typeface="+mj-lt"/>
            </a:endParaRPr>
          </a:p>
          <a:p>
            <a:endParaRPr lang="en-US" sz="1400" dirty="0">
              <a:latin typeface="+mj-lt"/>
            </a:endParaRPr>
          </a:p>
          <a:p>
            <a:r>
              <a:rPr lang="en-US" sz="1400" dirty="0">
                <a:latin typeface="+mj-lt"/>
              </a:rPr>
              <a:t>Parts-R			Parts  50%</a:t>
            </a:r>
          </a:p>
          <a:p>
            <a:r>
              <a:rPr lang="en-US" sz="1400" dirty="0" smtClean="0">
                <a:latin typeface="+mj-lt"/>
              </a:rPr>
              <a:t>Parts-C</a:t>
            </a:r>
            <a:endParaRPr lang="en-US" sz="1400" dirty="0">
              <a:latin typeface="+mj-lt"/>
            </a:endParaRPr>
          </a:p>
        </p:txBody>
      </p:sp>
      <p:sp>
        <p:nvSpPr>
          <p:cNvPr id="23559" name="Rectangle 18"/>
          <p:cNvSpPr>
            <a:spLocks noChangeArrowheads="1"/>
          </p:cNvSpPr>
          <p:nvPr/>
        </p:nvSpPr>
        <p:spPr bwMode="auto">
          <a:xfrm>
            <a:off x="647700" y="4591049"/>
            <a:ext cx="1188720" cy="365760"/>
          </a:xfrm>
          <a:prstGeom prst="rect">
            <a:avLst/>
          </a:prstGeom>
          <a:noFill/>
          <a:ln w="19050" algn="ctr">
            <a:noFill/>
            <a:round/>
            <a:headEnd/>
            <a:tailEnd/>
          </a:ln>
        </p:spPr>
        <p:txBody>
          <a:bodyPr anchor="ctr">
            <a:spAutoFit/>
          </a:bodyPr>
          <a:lstStyle/>
          <a:p>
            <a:endParaRPr lang="en-US">
              <a:latin typeface="+mj-lt"/>
            </a:endParaRPr>
          </a:p>
        </p:txBody>
      </p:sp>
      <p:sp>
        <p:nvSpPr>
          <p:cNvPr id="23560" name="Rectangle 19"/>
          <p:cNvSpPr>
            <a:spLocks noChangeArrowheads="1"/>
          </p:cNvSpPr>
          <p:nvPr/>
        </p:nvSpPr>
        <p:spPr bwMode="auto">
          <a:xfrm>
            <a:off x="3324225" y="4591050"/>
            <a:ext cx="1188720" cy="365760"/>
          </a:xfrm>
          <a:prstGeom prst="rect">
            <a:avLst/>
          </a:prstGeom>
          <a:noFill/>
          <a:ln w="19050" algn="ctr">
            <a:noFill/>
            <a:round/>
            <a:headEnd/>
            <a:tailEnd/>
          </a:ln>
        </p:spPr>
        <p:txBody>
          <a:bodyPr anchor="ctr">
            <a:spAutoFit/>
          </a:bodyPr>
          <a:lstStyle/>
          <a:p>
            <a:endParaRPr lang="en-US">
              <a:latin typeface="+mj-lt"/>
            </a:endParaRPr>
          </a:p>
        </p:txBody>
      </p:sp>
      <p:sp>
        <p:nvSpPr>
          <p:cNvPr id="23561" name="Rectangle 20"/>
          <p:cNvSpPr>
            <a:spLocks noChangeArrowheads="1"/>
          </p:cNvSpPr>
          <p:nvPr/>
        </p:nvSpPr>
        <p:spPr bwMode="auto">
          <a:xfrm>
            <a:off x="3343275" y="5676900"/>
            <a:ext cx="1188720" cy="365760"/>
          </a:xfrm>
          <a:prstGeom prst="rect">
            <a:avLst/>
          </a:prstGeom>
          <a:noFill/>
          <a:ln w="19050" algn="ctr">
            <a:noFill/>
            <a:round/>
            <a:headEnd/>
            <a:tailEnd/>
          </a:ln>
        </p:spPr>
        <p:txBody>
          <a:bodyPr anchor="ctr">
            <a:spAutoFit/>
          </a:bodyPr>
          <a:lstStyle/>
          <a:p>
            <a:endParaRPr lang="en-US">
              <a:latin typeface="+mj-lt"/>
            </a:endParaRPr>
          </a:p>
        </p:txBody>
      </p:sp>
      <p:grpSp>
        <p:nvGrpSpPr>
          <p:cNvPr id="23" name="Group 22"/>
          <p:cNvGrpSpPr/>
          <p:nvPr/>
        </p:nvGrpSpPr>
        <p:grpSpPr>
          <a:xfrm>
            <a:off x="6315075" y="4262438"/>
            <a:ext cx="2290763" cy="1900237"/>
            <a:chOff x="6315075" y="4005263"/>
            <a:chExt cx="2290763" cy="1900237"/>
          </a:xfrm>
        </p:grpSpPr>
        <p:sp>
          <p:nvSpPr>
            <p:cNvPr id="5" name="Rectangle 3"/>
            <p:cNvSpPr>
              <a:spLocks noChangeArrowheads="1"/>
            </p:cNvSpPr>
            <p:nvPr/>
          </p:nvSpPr>
          <p:spPr bwMode="auto">
            <a:xfrm>
              <a:off x="6316663" y="4005263"/>
              <a:ext cx="2289175" cy="1900237"/>
            </a:xfrm>
            <a:prstGeom prst="rect">
              <a:avLst/>
            </a:prstGeom>
            <a:solidFill>
              <a:schemeClr val="bg1"/>
            </a:solidFill>
            <a:ln w="12700">
              <a:solidFill>
                <a:schemeClr val="tx1"/>
              </a:solidFill>
              <a:miter lim="800000"/>
              <a:headEnd/>
              <a:tailEnd/>
            </a:ln>
            <a:effectLst>
              <a:outerShdw dist="38100" dir="2400000" algn="tl" rotWithShape="0">
                <a:prstClr val="black"/>
              </a:outerShdw>
            </a:effectLst>
          </p:spPr>
          <p:txBody>
            <a:bodyPr lIns="90488" tIns="44450" rIns="90488" bIns="44450"/>
            <a:lstStyle/>
            <a:p>
              <a:pPr>
                <a:defRPr/>
              </a:pPr>
              <a:r>
                <a:rPr lang="en-US" sz="1400" dirty="0">
                  <a:latin typeface="+mj-lt"/>
                </a:rPr>
                <a:t>Call: </a:t>
              </a:r>
              <a:r>
                <a:rPr lang="en-US" sz="1400" dirty="0" smtClean="0">
                  <a:latin typeface="+mj-lt"/>
                </a:rPr>
                <a:t>CA209</a:t>
              </a:r>
            </a:p>
            <a:p>
              <a:pPr>
                <a:defRPr/>
              </a:pPr>
              <a:endParaRPr lang="en-US" sz="800" dirty="0">
                <a:latin typeface="+mj-lt"/>
              </a:endParaRPr>
            </a:p>
            <a:p>
              <a:pPr>
                <a:defRPr/>
              </a:pPr>
              <a:r>
                <a:rPr lang="en-US" sz="1400" u="sng" dirty="0">
                  <a:latin typeface="+mj-lt"/>
                </a:rPr>
                <a:t>Labor	% Cv</a:t>
              </a:r>
              <a:endParaRPr lang="en-US" sz="1400" dirty="0">
                <a:latin typeface="+mj-lt"/>
              </a:endParaRPr>
            </a:p>
            <a:p>
              <a:pPr>
                <a:defRPr/>
              </a:pPr>
              <a:r>
                <a:rPr lang="en-US" sz="1400" dirty="0">
                  <a:latin typeface="+mj-lt"/>
                </a:rPr>
                <a:t> </a:t>
              </a:r>
              <a:r>
                <a:rPr lang="en-US" sz="1200" dirty="0">
                  <a:latin typeface="+mj-lt"/>
                </a:rPr>
                <a:t>Labr-Reg      100%   </a:t>
              </a:r>
            </a:p>
            <a:p>
              <a:pPr>
                <a:defRPr/>
              </a:pPr>
              <a:r>
                <a:rPr lang="en-US" sz="1200" dirty="0">
                  <a:latin typeface="+mj-lt"/>
                </a:rPr>
                <a:t> Labr-OT        100%</a:t>
              </a:r>
              <a:endParaRPr lang="en-US" sz="1000" dirty="0">
                <a:latin typeface="+mj-lt"/>
              </a:endParaRPr>
            </a:p>
            <a:p>
              <a:pPr>
                <a:defRPr/>
              </a:pPr>
              <a:r>
                <a:rPr lang="en-US" sz="1000" dirty="0">
                  <a:latin typeface="+mj-lt"/>
                </a:rPr>
                <a:t> </a:t>
              </a:r>
            </a:p>
            <a:p>
              <a:pPr>
                <a:defRPr/>
              </a:pPr>
              <a:r>
                <a:rPr lang="en-US" sz="1400" u="sng" dirty="0">
                  <a:latin typeface="+mj-lt"/>
                </a:rPr>
                <a:t>Items	% Cv</a:t>
              </a:r>
              <a:endParaRPr lang="en-US" sz="1400" dirty="0">
                <a:latin typeface="+mj-lt"/>
              </a:endParaRPr>
            </a:p>
            <a:p>
              <a:pPr>
                <a:defRPr/>
              </a:pPr>
              <a:r>
                <a:rPr lang="en-US" sz="1400" dirty="0">
                  <a:latin typeface="+mj-lt"/>
                </a:rPr>
                <a:t> </a:t>
              </a:r>
              <a:r>
                <a:rPr lang="en-US" sz="1200" dirty="0">
                  <a:latin typeface="+mj-lt"/>
                </a:rPr>
                <a:t>10-1000           50%   </a:t>
              </a:r>
            </a:p>
            <a:p>
              <a:pPr>
                <a:defRPr/>
              </a:pPr>
              <a:r>
                <a:rPr lang="en-US" sz="1200" dirty="0">
                  <a:latin typeface="+mj-lt"/>
                </a:rPr>
                <a:t> 10-500             50%</a:t>
              </a:r>
              <a:endParaRPr lang="en-US" sz="1000" dirty="0">
                <a:latin typeface="+mj-lt"/>
              </a:endParaRPr>
            </a:p>
            <a:p>
              <a:pPr>
                <a:defRPr/>
              </a:pPr>
              <a:endParaRPr lang="en-US" sz="1000" dirty="0">
                <a:latin typeface="+mj-lt"/>
              </a:endParaRPr>
            </a:p>
            <a:p>
              <a:pPr latinLnBrk="1">
                <a:defRPr/>
              </a:pPr>
              <a:endParaRPr lang="en-US" sz="1000" dirty="0">
                <a:latin typeface="+mj-lt"/>
              </a:endParaRPr>
            </a:p>
          </p:txBody>
        </p:sp>
        <p:sp>
          <p:nvSpPr>
            <p:cNvPr id="23562" name="Rectangle 21"/>
            <p:cNvSpPr>
              <a:spLocks noChangeArrowheads="1"/>
            </p:cNvSpPr>
            <p:nvPr/>
          </p:nvSpPr>
          <p:spPr bwMode="auto">
            <a:xfrm>
              <a:off x="6315075" y="4400550"/>
              <a:ext cx="1666875" cy="584775"/>
            </a:xfrm>
            <a:prstGeom prst="rect">
              <a:avLst/>
            </a:prstGeom>
            <a:noFill/>
            <a:ln w="19050" algn="ctr">
              <a:noFill/>
              <a:round/>
              <a:headEnd/>
              <a:tailEnd/>
            </a:ln>
          </p:spPr>
          <p:txBody>
            <a:bodyPr wrap="square" anchor="ctr">
              <a:spAutoFit/>
            </a:bodyPr>
            <a:lstStyle/>
            <a:p>
              <a:endParaRPr lang="en-US" sz="3200">
                <a:latin typeface="+mj-lt"/>
              </a:endParaRPr>
            </a:p>
          </p:txBody>
        </p:sp>
        <p:sp>
          <p:nvSpPr>
            <p:cNvPr id="23563" name="Rectangle 22"/>
            <p:cNvSpPr>
              <a:spLocks noChangeArrowheads="1"/>
            </p:cNvSpPr>
            <p:nvPr/>
          </p:nvSpPr>
          <p:spPr bwMode="auto">
            <a:xfrm>
              <a:off x="6315075" y="5162550"/>
              <a:ext cx="1666875" cy="584775"/>
            </a:xfrm>
            <a:prstGeom prst="rect">
              <a:avLst/>
            </a:prstGeom>
            <a:noFill/>
            <a:ln w="19050" algn="ctr">
              <a:noFill/>
              <a:round/>
              <a:headEnd/>
              <a:tailEnd/>
            </a:ln>
          </p:spPr>
          <p:txBody>
            <a:bodyPr anchor="ctr">
              <a:spAutoFit/>
            </a:bodyPr>
            <a:lstStyle/>
            <a:p>
              <a:endParaRPr lang="en-US" sz="3200">
                <a:latin typeface="+mj-lt"/>
              </a:endParaRPr>
            </a:p>
          </p:txBody>
        </p:sp>
      </p:grpSp>
      <p:cxnSp>
        <p:nvCxnSpPr>
          <p:cNvPr id="23564" name="Elbow Connector 24"/>
          <p:cNvCxnSpPr>
            <a:cxnSpLocks noChangeShapeType="1"/>
            <a:stCxn id="23559" idx="3"/>
            <a:endCxn id="23560" idx="1"/>
          </p:cNvCxnSpPr>
          <p:nvPr/>
        </p:nvCxnSpPr>
        <p:spPr bwMode="auto">
          <a:xfrm>
            <a:off x="1836420" y="4773929"/>
            <a:ext cx="1487805" cy="1"/>
          </a:xfrm>
          <a:prstGeom prst="bentConnector3">
            <a:avLst>
              <a:gd name="adj1" fmla="val 50000"/>
            </a:avLst>
          </a:prstGeom>
          <a:noFill/>
          <a:ln w="28575" algn="ctr">
            <a:solidFill>
              <a:srgbClr val="6287C6"/>
            </a:solidFill>
            <a:round/>
            <a:headEnd/>
            <a:tailEnd type="arrow" w="med" len="med"/>
          </a:ln>
        </p:spPr>
      </p:cxnSp>
      <p:cxnSp>
        <p:nvCxnSpPr>
          <p:cNvPr id="23565" name="Elbow Connector 26"/>
          <p:cNvCxnSpPr>
            <a:cxnSpLocks noChangeShapeType="1"/>
            <a:stCxn id="23560" idx="3"/>
            <a:endCxn id="23562" idx="1"/>
          </p:cNvCxnSpPr>
          <p:nvPr/>
        </p:nvCxnSpPr>
        <p:spPr bwMode="auto">
          <a:xfrm>
            <a:off x="4512945" y="4773930"/>
            <a:ext cx="1802130" cy="176183"/>
          </a:xfrm>
          <a:prstGeom prst="bentConnector3">
            <a:avLst>
              <a:gd name="adj1" fmla="val 50000"/>
            </a:avLst>
          </a:prstGeom>
          <a:noFill/>
          <a:ln w="28575" algn="ctr">
            <a:solidFill>
              <a:srgbClr val="6287C6"/>
            </a:solidFill>
            <a:round/>
            <a:headEnd/>
            <a:tailEnd type="arrow" w="med" len="med"/>
          </a:ln>
        </p:spPr>
      </p:cxnSp>
      <p:sp>
        <p:nvSpPr>
          <p:cNvPr id="23566" name="Rectangle 29"/>
          <p:cNvSpPr>
            <a:spLocks noChangeArrowheads="1"/>
          </p:cNvSpPr>
          <p:nvPr/>
        </p:nvSpPr>
        <p:spPr bwMode="auto">
          <a:xfrm>
            <a:off x="619125" y="5676899"/>
            <a:ext cx="1188720" cy="365760"/>
          </a:xfrm>
          <a:prstGeom prst="rect">
            <a:avLst/>
          </a:prstGeom>
          <a:noFill/>
          <a:ln w="19050" algn="ctr">
            <a:noFill/>
            <a:round/>
            <a:headEnd/>
            <a:tailEnd/>
          </a:ln>
        </p:spPr>
        <p:txBody>
          <a:bodyPr anchor="ctr">
            <a:spAutoFit/>
          </a:bodyPr>
          <a:lstStyle/>
          <a:p>
            <a:endParaRPr lang="en-US">
              <a:latin typeface="+mj-lt"/>
            </a:endParaRPr>
          </a:p>
        </p:txBody>
      </p:sp>
      <p:cxnSp>
        <p:nvCxnSpPr>
          <p:cNvPr id="23568" name="Elbow Connector 32"/>
          <p:cNvCxnSpPr>
            <a:cxnSpLocks noChangeShapeType="1"/>
            <a:stCxn id="23566" idx="3"/>
            <a:endCxn id="23561" idx="1"/>
          </p:cNvCxnSpPr>
          <p:nvPr/>
        </p:nvCxnSpPr>
        <p:spPr bwMode="auto">
          <a:xfrm>
            <a:off x="1807845" y="5859779"/>
            <a:ext cx="1535430" cy="1"/>
          </a:xfrm>
          <a:prstGeom prst="bentConnector3">
            <a:avLst>
              <a:gd name="adj1" fmla="val 50000"/>
            </a:avLst>
          </a:prstGeom>
          <a:noFill/>
          <a:ln w="28575" algn="ctr">
            <a:solidFill>
              <a:srgbClr val="6287C6"/>
            </a:solidFill>
            <a:round/>
            <a:headEnd/>
            <a:tailEnd type="arrow" w="med" len="med"/>
          </a:ln>
        </p:spPr>
      </p:cxnSp>
      <p:cxnSp>
        <p:nvCxnSpPr>
          <p:cNvPr id="23569" name="Elbow Connector 34"/>
          <p:cNvCxnSpPr>
            <a:cxnSpLocks noChangeShapeType="1"/>
            <a:stCxn id="23561" idx="3"/>
            <a:endCxn id="23563" idx="1"/>
          </p:cNvCxnSpPr>
          <p:nvPr/>
        </p:nvCxnSpPr>
        <p:spPr bwMode="auto">
          <a:xfrm flipV="1">
            <a:off x="4531995" y="5712113"/>
            <a:ext cx="1783080" cy="147667"/>
          </a:xfrm>
          <a:prstGeom prst="bentConnector3">
            <a:avLst>
              <a:gd name="adj1" fmla="val 50000"/>
            </a:avLst>
          </a:prstGeom>
          <a:noFill/>
          <a:ln w="28575" algn="ctr">
            <a:solidFill>
              <a:srgbClr val="6287C6"/>
            </a:solidFill>
            <a:round/>
            <a:headEnd/>
            <a:tailEnd type="arrow"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ormAutofit fontScale="90000"/>
          </a:bodyPr>
          <a:lstStyle/>
          <a:p>
            <a:r>
              <a:rPr lang="en-US" smtClean="0"/>
              <a:t>Relationship of Invoice Sort and Service Category</a:t>
            </a:r>
            <a:endParaRPr lang="en-US" smtClean="0"/>
          </a:p>
        </p:txBody>
      </p:sp>
      <p:sp>
        <p:nvSpPr>
          <p:cNvPr id="24579" name="Footer Placeholder 3"/>
          <p:cNvSpPr>
            <a:spLocks noGrp="1"/>
          </p:cNvSpPr>
          <p:nvPr>
            <p:ph type="ftr" sz="quarter" idx="10"/>
          </p:nvPr>
        </p:nvSpPr>
        <p:spPr/>
        <p:txBody>
          <a:bodyPr/>
          <a:lstStyle/>
          <a:p>
            <a:r>
              <a:rPr lang="en-US" smtClean="0"/>
              <a:t>SSM-Setup-080</a:t>
            </a:r>
            <a:endParaRPr lang="en-US" smtClean="0"/>
          </a:p>
        </p:txBody>
      </p:sp>
      <p:sp>
        <p:nvSpPr>
          <p:cNvPr id="6" name="Rectangle 3"/>
          <p:cNvSpPr>
            <a:spLocks noChangeArrowheads="1"/>
          </p:cNvSpPr>
          <p:nvPr/>
        </p:nvSpPr>
        <p:spPr bwMode="auto">
          <a:xfrm>
            <a:off x="3357563" y="2209800"/>
            <a:ext cx="5534025" cy="3065463"/>
          </a:xfrm>
          <a:prstGeom prst="rect">
            <a:avLst/>
          </a:prstGeom>
          <a:solidFill>
            <a:schemeClr val="bg1"/>
          </a:solidFill>
          <a:ln w="12700">
            <a:solidFill>
              <a:schemeClr val="tx1"/>
            </a:solidFill>
            <a:miter lim="800000"/>
            <a:headEnd/>
            <a:tailEnd/>
          </a:ln>
          <a:effectLst>
            <a:outerShdw dist="38100" dir="2700000" algn="tl" rotWithShape="0">
              <a:prstClr val="black"/>
            </a:outerShdw>
          </a:effectLst>
        </p:spPr>
        <p:txBody>
          <a:bodyPr wrap="none" lIns="9525" tIns="9525" rIns="9525" bIns="9525" anchor="ctr">
            <a:spAutoFit/>
          </a:bodyPr>
          <a:lstStyle/>
          <a:p>
            <a:pPr>
              <a:tabLst>
                <a:tab pos="798513" algn="l"/>
              </a:tabLst>
              <a:defRPr/>
            </a:pPr>
            <a:r>
              <a:rPr lang="en-US" sz="900" dirty="0">
                <a:latin typeface="Courier New" pitchFamily="49" charset="0"/>
              </a:rPr>
              <a:t>fscaimt.p c+             11.1.1.15 Call Invoice Recording             07/09/96 </a:t>
            </a:r>
          </a:p>
          <a:p>
            <a:pPr>
              <a:tabLst>
                <a:tab pos="798513" algn="l"/>
              </a:tabLst>
              <a:defRPr/>
            </a:pPr>
            <a:r>
              <a:rPr lang="en-US" sz="900" dirty="0">
                <a:latin typeface="Courier New" pitchFamily="49" charset="0"/>
              </a:rPr>
              <a:t>+------------------------------- Call Selection -------------------------------+</a:t>
            </a:r>
          </a:p>
          <a:p>
            <a:pPr>
              <a:tabLst>
                <a:tab pos="798513" algn="l"/>
              </a:tabLst>
              <a:defRPr/>
            </a:pPr>
            <a:r>
              <a:rPr lang="en-US" sz="900" dirty="0">
                <a:latin typeface="Courier New" pitchFamily="49" charset="0"/>
              </a:rPr>
              <a:t>|  Call Id: CA115     Bill-To: 100-h     End User: 100-h1                      |</a:t>
            </a:r>
          </a:p>
          <a:p>
            <a:pPr>
              <a:tabLst>
                <a:tab pos="798513" algn="l"/>
              </a:tabLst>
              <a:defRPr/>
            </a:pPr>
            <a:r>
              <a:rPr lang="en-US" sz="900" dirty="0">
                <a:latin typeface="Courier New" pitchFamily="49" charset="0"/>
              </a:rPr>
              <a:t>+------------------------------- Charge Summary -------------------------------+</a:t>
            </a:r>
          </a:p>
          <a:p>
            <a:pPr>
              <a:tabLst>
                <a:tab pos="798513" algn="l"/>
              </a:tabLst>
              <a:defRPr/>
            </a:pPr>
            <a:r>
              <a:rPr lang="en-US" sz="900" dirty="0">
                <a:latin typeface="Courier New" pitchFamily="49" charset="0"/>
              </a:rPr>
              <a:t>|                    Hrs Cost    Item Cost     Exp Cost   List Price  Det      |</a:t>
            </a:r>
          </a:p>
          <a:p>
            <a:pPr>
              <a:tabLst>
                <a:tab pos="798513" algn="l"/>
              </a:tabLst>
              <a:defRPr/>
            </a:pPr>
            <a:r>
              <a:rPr lang="en-US" sz="900" dirty="0">
                <a:latin typeface="Courier New" pitchFamily="49" charset="0"/>
              </a:rPr>
              <a:t>| Warranty     :          342          930            0          305           |</a:t>
            </a:r>
          </a:p>
          <a:p>
            <a:pPr>
              <a:tabLst>
                <a:tab pos="798513" algn="l"/>
              </a:tabLst>
              <a:defRPr/>
            </a:pPr>
            <a:r>
              <a:rPr lang="en-US" sz="900" dirty="0">
                <a:latin typeface="Courier New" pitchFamily="49" charset="0"/>
              </a:rPr>
              <a:t>| Contract     :            0            0            0            0           |</a:t>
            </a:r>
          </a:p>
          <a:p>
            <a:pPr>
              <a:tabLst>
                <a:tab pos="798513" algn="l"/>
              </a:tabLst>
              <a:defRPr/>
            </a:pPr>
            <a:r>
              <a:rPr lang="en-US" sz="900" dirty="0">
                <a:latin typeface="Courier New" pitchFamily="49" charset="0"/>
              </a:rPr>
              <a:t>| Covered      :            0            0            0            0           |</a:t>
            </a:r>
          </a:p>
          <a:p>
            <a:pPr>
              <a:tabLst>
                <a:tab pos="798513" algn="l"/>
              </a:tabLst>
              <a:defRPr/>
            </a:pPr>
            <a:r>
              <a:rPr lang="en-US" sz="900" dirty="0">
                <a:latin typeface="Courier New" pitchFamily="49" charset="0"/>
              </a:rPr>
              <a:t>| Project      :            0            0            0            0           |</a:t>
            </a:r>
          </a:p>
          <a:p>
            <a:pPr>
              <a:tabLst>
                <a:tab pos="798513" algn="l"/>
              </a:tabLst>
              <a:defRPr/>
            </a:pPr>
            <a:r>
              <a:rPr lang="en-US" sz="900" dirty="0">
                <a:latin typeface="Courier New" pitchFamily="49" charset="0"/>
              </a:rPr>
              <a:t>| Giveaway     :            0            0            0            0           |</a:t>
            </a:r>
          </a:p>
          <a:p>
            <a:pPr>
              <a:tabLst>
                <a:tab pos="798513" algn="l"/>
              </a:tabLst>
              <a:defRPr/>
            </a:pPr>
            <a:r>
              <a:rPr lang="en-US" sz="900" dirty="0">
                <a:latin typeface="Courier New" pitchFamily="49" charset="0"/>
              </a:rPr>
              <a:t>| Fixed Bill   :          114          210            0          450           |</a:t>
            </a:r>
          </a:p>
          <a:p>
            <a:pPr>
              <a:tabLst>
                <a:tab pos="798513" algn="l"/>
              </a:tabLst>
              <a:defRPr/>
            </a:pPr>
            <a:r>
              <a:rPr lang="en-US" sz="900" dirty="0">
                <a:latin typeface="Courier New" pitchFamily="49" charset="0"/>
              </a:rPr>
              <a:t>| Billable     :          220          440           10          937           |</a:t>
            </a:r>
          </a:p>
          <a:p>
            <a:pPr>
              <a:tabLst>
                <a:tab pos="798513" algn="l"/>
              </a:tabLst>
              <a:defRPr/>
            </a:pPr>
            <a:r>
              <a:rPr lang="en-US" sz="900" dirty="0">
                <a:latin typeface="Courier New" pitchFamily="49" charset="0"/>
              </a:rPr>
              <a:t>+------------------------------ Billing Summary -------------------------------+</a:t>
            </a:r>
          </a:p>
          <a:p>
            <a:pPr>
              <a:tabLst>
                <a:tab pos="798513" algn="l"/>
              </a:tabLst>
              <a:defRPr/>
            </a:pPr>
            <a:r>
              <a:rPr lang="en-US" sz="900" dirty="0">
                <a:latin typeface="Courier New" pitchFamily="49" charset="0"/>
              </a:rPr>
              <a:t>| LABOR        :          676            0            0          750  yes      |</a:t>
            </a:r>
          </a:p>
          <a:p>
            <a:pPr>
              <a:tabLst>
                <a:tab pos="798513" algn="l"/>
              </a:tabLst>
              <a:defRPr/>
            </a:pPr>
            <a:r>
              <a:rPr lang="en-US" sz="900" dirty="0">
                <a:latin typeface="Courier New" pitchFamily="49" charset="0"/>
              </a:rPr>
              <a:t>| EXPENSES     :            0            0           10           12  yes      |</a:t>
            </a:r>
          </a:p>
          <a:p>
            <a:pPr>
              <a:tabLst>
                <a:tab pos="798513" algn="l"/>
              </a:tabLst>
              <a:defRPr/>
            </a:pPr>
            <a:r>
              <a:rPr lang="en-US" sz="900" dirty="0">
                <a:latin typeface="Courier New" pitchFamily="49" charset="0"/>
              </a:rPr>
              <a:t>| ITEMS        :            0        1,580            0          625  yes      |</a:t>
            </a:r>
          </a:p>
          <a:p>
            <a:pPr>
              <a:tabLst>
                <a:tab pos="798513" algn="l"/>
              </a:tabLst>
              <a:defRPr/>
            </a:pPr>
            <a:r>
              <a:rPr lang="en-US" sz="900" dirty="0">
                <a:latin typeface="Courier New" pitchFamily="49" charset="0"/>
              </a:rPr>
              <a:t>|              :            0            0            0            0  yes      |</a:t>
            </a:r>
          </a:p>
          <a:p>
            <a:pPr>
              <a:tabLst>
                <a:tab pos="798513" algn="l"/>
              </a:tabLst>
              <a:defRPr/>
            </a:pPr>
            <a:r>
              <a:rPr lang="en-US" sz="900" dirty="0">
                <a:latin typeface="Courier New" pitchFamily="49" charset="0"/>
              </a:rPr>
              <a:t>|              :            0            0            0            0  no       |</a:t>
            </a:r>
          </a:p>
          <a:p>
            <a:pPr>
              <a:tabLst>
                <a:tab pos="798513" algn="l"/>
              </a:tabLst>
              <a:defRPr/>
            </a:pPr>
            <a:r>
              <a:rPr lang="en-US" sz="900" dirty="0">
                <a:latin typeface="Courier New" pitchFamily="49" charset="0"/>
              </a:rPr>
              <a:t>|              :            0            0            0            0  no       |</a:t>
            </a:r>
          </a:p>
          <a:p>
            <a:pPr>
              <a:tabLst>
                <a:tab pos="798513" algn="l"/>
              </a:tabLst>
              <a:defRPr/>
            </a:pPr>
            <a:r>
              <a:rPr lang="en-US" sz="900" dirty="0">
                <a:latin typeface="Courier New" pitchFamily="49" charset="0"/>
              </a:rPr>
              <a:t>| Total        :          676        1,580           10        1,387           |</a:t>
            </a:r>
          </a:p>
          <a:p>
            <a:pPr>
              <a:tabLst>
                <a:tab pos="798513" algn="l"/>
              </a:tabLst>
              <a:defRPr/>
            </a:pPr>
            <a:r>
              <a:rPr lang="en-US" sz="900" dirty="0">
                <a:latin typeface="Courier New" pitchFamily="49" charset="0"/>
              </a:rPr>
              <a:t>+------------------------------------------------------------------------------+</a:t>
            </a:r>
          </a:p>
          <a:p>
            <a:pPr>
              <a:tabLst>
                <a:tab pos="798513" algn="l"/>
              </a:tabLst>
              <a:defRPr/>
            </a:pPr>
            <a:r>
              <a:rPr lang="en-US" sz="900" dirty="0">
                <a:latin typeface="Courier New" pitchFamily="49" charset="0"/>
              </a:rPr>
              <a:t>Line Total         1,386.50   Cost         2,266.12   Margin    -63%.  </a:t>
            </a:r>
          </a:p>
        </p:txBody>
      </p:sp>
      <p:sp>
        <p:nvSpPr>
          <p:cNvPr id="7" name="Rectangle 4"/>
          <p:cNvSpPr>
            <a:spLocks noChangeArrowheads="1"/>
          </p:cNvSpPr>
          <p:nvPr/>
        </p:nvSpPr>
        <p:spPr bwMode="auto">
          <a:xfrm>
            <a:off x="406400" y="3598863"/>
            <a:ext cx="2289175" cy="2159000"/>
          </a:xfrm>
          <a:prstGeom prst="rect">
            <a:avLst/>
          </a:prstGeom>
          <a:solidFill>
            <a:schemeClr val="bg1"/>
          </a:solidFill>
          <a:ln w="12700">
            <a:solidFill>
              <a:schemeClr val="tx1"/>
            </a:solidFill>
            <a:miter lim="800000"/>
            <a:headEnd/>
            <a:tailEnd/>
          </a:ln>
          <a:effectLst>
            <a:outerShdw dist="38100" dir="2700000" algn="tl" rotWithShape="0">
              <a:prstClr val="black"/>
            </a:outerShdw>
          </a:effectLst>
        </p:spPr>
        <p:txBody>
          <a:bodyPr lIns="90488" tIns="44450" rIns="90488" bIns="44450"/>
          <a:lstStyle/>
          <a:p>
            <a:pPr>
              <a:defRPr/>
            </a:pPr>
            <a:r>
              <a:rPr lang="en-US" sz="1400" dirty="0">
                <a:latin typeface="+mj-lt"/>
              </a:rPr>
              <a:t>Invoice No. 13998790</a:t>
            </a:r>
          </a:p>
          <a:p>
            <a:pPr>
              <a:defRPr/>
            </a:pPr>
            <a:endParaRPr lang="en-US" sz="1400" dirty="0">
              <a:latin typeface="+mj-lt"/>
            </a:endParaRPr>
          </a:p>
          <a:p>
            <a:pPr>
              <a:defRPr/>
            </a:pPr>
            <a:r>
              <a:rPr lang="en-US" sz="1400" u="sng" dirty="0">
                <a:latin typeface="+mj-lt"/>
              </a:rPr>
              <a:t>Labor</a:t>
            </a:r>
            <a:endParaRPr lang="en-US" sz="1400" dirty="0">
              <a:latin typeface="+mj-lt"/>
            </a:endParaRPr>
          </a:p>
          <a:p>
            <a:pPr>
              <a:defRPr/>
            </a:pPr>
            <a:r>
              <a:rPr lang="en-US" sz="1400" dirty="0">
                <a:latin typeface="+mj-lt"/>
              </a:rPr>
              <a:t> </a:t>
            </a:r>
            <a:r>
              <a:rPr lang="en-US" sz="1000" dirty="0">
                <a:latin typeface="+mj-lt"/>
              </a:rPr>
              <a:t>Labr-Reg 3  100.00   300.00</a:t>
            </a:r>
          </a:p>
          <a:p>
            <a:pPr>
              <a:defRPr/>
            </a:pPr>
            <a:r>
              <a:rPr lang="en-US" sz="1000" dirty="0">
                <a:latin typeface="+mj-lt"/>
              </a:rPr>
              <a:t> Labr-OT   2  150.00   300.00</a:t>
            </a:r>
          </a:p>
          <a:p>
            <a:pPr>
              <a:defRPr/>
            </a:pPr>
            <a:r>
              <a:rPr lang="en-US" sz="1000" dirty="0">
                <a:latin typeface="+mj-lt"/>
              </a:rPr>
              <a:t> </a:t>
            </a:r>
          </a:p>
          <a:p>
            <a:pPr>
              <a:defRPr/>
            </a:pPr>
            <a:r>
              <a:rPr lang="en-US" sz="1400" u="sng" dirty="0">
                <a:latin typeface="+mj-lt"/>
              </a:rPr>
              <a:t>Items</a:t>
            </a:r>
            <a:endParaRPr lang="en-US" sz="1400" dirty="0">
              <a:latin typeface="+mj-lt"/>
            </a:endParaRPr>
          </a:p>
          <a:p>
            <a:pPr>
              <a:defRPr/>
            </a:pPr>
            <a:r>
              <a:rPr lang="en-US" sz="1400" dirty="0">
                <a:latin typeface="+mj-lt"/>
              </a:rPr>
              <a:t> </a:t>
            </a:r>
            <a:r>
              <a:rPr lang="en-US" sz="1000" dirty="0">
                <a:latin typeface="+mj-lt"/>
              </a:rPr>
              <a:t>101-173-2  3    25.00    75.00</a:t>
            </a:r>
          </a:p>
          <a:p>
            <a:pPr>
              <a:defRPr/>
            </a:pPr>
            <a:r>
              <a:rPr lang="en-US" sz="1000" dirty="0">
                <a:latin typeface="+mj-lt"/>
              </a:rPr>
              <a:t> 103-196-4  1    15.75    15.75</a:t>
            </a:r>
          </a:p>
          <a:p>
            <a:pPr>
              <a:defRPr/>
            </a:pPr>
            <a:r>
              <a:rPr lang="en-US" sz="1000" dirty="0">
                <a:latin typeface="+mj-lt"/>
              </a:rPr>
              <a:t> 177-013-9  1    33.25    33.25</a:t>
            </a:r>
          </a:p>
          <a:p>
            <a:pPr>
              <a:defRPr/>
            </a:pPr>
            <a:endParaRPr lang="en-US" sz="1000" dirty="0">
              <a:latin typeface="+mj-lt"/>
            </a:endParaRPr>
          </a:p>
          <a:p>
            <a:pPr>
              <a:defRPr/>
            </a:pPr>
            <a:endParaRPr lang="en-US" sz="1000" dirty="0">
              <a:latin typeface="+mj-lt"/>
            </a:endParaRPr>
          </a:p>
          <a:p>
            <a:pPr latinLnBrk="1">
              <a:defRPr/>
            </a:pPr>
            <a:endParaRPr lang="en-US" sz="1000" dirty="0">
              <a:latin typeface="+mj-lt"/>
            </a:endParaRPr>
          </a:p>
        </p:txBody>
      </p:sp>
      <p:sp>
        <p:nvSpPr>
          <p:cNvPr id="24583" name="Rectangle 6"/>
          <p:cNvSpPr>
            <a:spLocks noChangeArrowheads="1"/>
          </p:cNvSpPr>
          <p:nvPr/>
        </p:nvSpPr>
        <p:spPr bwMode="auto">
          <a:xfrm>
            <a:off x="2535880" y="1606550"/>
            <a:ext cx="1739259" cy="95154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lIns="90488" tIns="44450" rIns="90488" bIns="44450">
            <a:spAutoFit/>
          </a:bodyPr>
          <a:lstStyle/>
          <a:p>
            <a:pPr algn="r"/>
            <a:r>
              <a:rPr lang="en-US" sz="1400" dirty="0">
                <a:latin typeface="+mj-lt"/>
              </a:rPr>
              <a:t>Invoice Sort Labor</a:t>
            </a:r>
          </a:p>
          <a:p>
            <a:pPr algn="r"/>
            <a:r>
              <a:rPr lang="en-US" sz="1400" dirty="0">
                <a:latin typeface="+mj-lt"/>
              </a:rPr>
              <a:t>- Type L</a:t>
            </a:r>
          </a:p>
          <a:p>
            <a:pPr algn="r"/>
            <a:r>
              <a:rPr lang="en-US" sz="1400" dirty="0">
                <a:latin typeface="+mj-lt"/>
              </a:rPr>
              <a:t>- Row 1</a:t>
            </a:r>
          </a:p>
          <a:p>
            <a:pPr algn="r"/>
            <a:r>
              <a:rPr lang="en-US" sz="1400" dirty="0">
                <a:latin typeface="+mj-lt"/>
              </a:rPr>
              <a:t>- Label Labor</a:t>
            </a:r>
          </a:p>
        </p:txBody>
      </p:sp>
      <p:sp>
        <p:nvSpPr>
          <p:cNvPr id="24584" name="Oval 7"/>
          <p:cNvSpPr>
            <a:spLocks noChangeArrowheads="1"/>
          </p:cNvSpPr>
          <p:nvPr/>
        </p:nvSpPr>
        <p:spPr bwMode="auto">
          <a:xfrm>
            <a:off x="266700" y="1609725"/>
            <a:ext cx="1916113" cy="1403350"/>
          </a:xfrm>
          <a:prstGeom prst="roundRect">
            <a:avLst/>
          </a:prstGeom>
          <a:noFill/>
          <a:ln w="28575">
            <a:solidFill>
              <a:srgbClr val="6287C6"/>
            </a:solidFill>
            <a:round/>
            <a:headEnd/>
            <a:tailEnd/>
          </a:ln>
        </p:spPr>
        <p:txBody>
          <a:bodyPr wrap="none" lIns="0" tIns="0" rIns="0" anchor="ctr"/>
          <a:lstStyle/>
          <a:p>
            <a:r>
              <a:rPr lang="en-US" sz="1400" dirty="0">
                <a:latin typeface="+mj-lt"/>
              </a:rPr>
              <a:t>Service Categories:</a:t>
            </a:r>
          </a:p>
          <a:p>
            <a:r>
              <a:rPr lang="en-US" sz="1400" dirty="0">
                <a:latin typeface="+mj-lt"/>
              </a:rPr>
              <a:t>- </a:t>
            </a:r>
            <a:r>
              <a:rPr lang="en-US" sz="1400" dirty="0" err="1">
                <a:latin typeface="+mj-lt"/>
              </a:rPr>
              <a:t>Labr-Reg</a:t>
            </a:r>
            <a:endParaRPr lang="en-US" sz="1400" dirty="0">
              <a:latin typeface="+mj-lt"/>
            </a:endParaRPr>
          </a:p>
          <a:p>
            <a:r>
              <a:rPr lang="en-US" sz="1400" dirty="0">
                <a:latin typeface="+mj-lt"/>
              </a:rPr>
              <a:t>- </a:t>
            </a:r>
            <a:r>
              <a:rPr lang="en-US" sz="1400" dirty="0" err="1">
                <a:latin typeface="+mj-lt"/>
              </a:rPr>
              <a:t>Labr</a:t>
            </a:r>
            <a:r>
              <a:rPr lang="en-US" sz="1400" dirty="0">
                <a:latin typeface="+mj-lt"/>
              </a:rPr>
              <a:t>-OT</a:t>
            </a:r>
          </a:p>
          <a:p>
            <a:r>
              <a:rPr lang="en-US" sz="1400" dirty="0">
                <a:latin typeface="+mj-lt"/>
              </a:rPr>
              <a:t>- </a:t>
            </a:r>
            <a:r>
              <a:rPr lang="en-US" sz="1400" dirty="0" err="1">
                <a:latin typeface="+mj-lt"/>
              </a:rPr>
              <a:t>Labr-Wkd</a:t>
            </a:r>
            <a:endParaRPr lang="en-US" sz="1400" dirty="0">
              <a:latin typeface="+mj-lt"/>
            </a:endParaRPr>
          </a:p>
          <a:p>
            <a:r>
              <a:rPr lang="en-US" sz="1400" dirty="0">
                <a:latin typeface="+mj-lt"/>
              </a:rPr>
              <a:t>- </a:t>
            </a:r>
            <a:r>
              <a:rPr lang="en-US" sz="1400" dirty="0" err="1">
                <a:latin typeface="+mj-lt"/>
              </a:rPr>
              <a:t>Labr-Hol</a:t>
            </a:r>
            <a:endParaRPr lang="en-US" sz="1400" dirty="0">
              <a:latin typeface="+mj-lt"/>
            </a:endParaRPr>
          </a:p>
        </p:txBody>
      </p:sp>
      <p:sp>
        <p:nvSpPr>
          <p:cNvPr id="24585" name="Rectangle 14"/>
          <p:cNvSpPr>
            <a:spLocks noChangeArrowheads="1"/>
          </p:cNvSpPr>
          <p:nvPr/>
        </p:nvSpPr>
        <p:spPr bwMode="auto">
          <a:xfrm>
            <a:off x="2314575" y="1590675"/>
            <a:ext cx="152400" cy="461665"/>
          </a:xfrm>
          <a:prstGeom prst="rect">
            <a:avLst/>
          </a:prstGeom>
          <a:noFill/>
          <a:ln w="19050" algn="ctr">
            <a:noFill/>
            <a:round/>
            <a:headEnd/>
            <a:tailEnd/>
          </a:ln>
        </p:spPr>
        <p:txBody>
          <a:bodyPr anchor="ctr">
            <a:spAutoFit/>
          </a:bodyPr>
          <a:lstStyle/>
          <a:p>
            <a:endParaRPr lang="en-US">
              <a:latin typeface="+mj-lt"/>
            </a:endParaRPr>
          </a:p>
        </p:txBody>
      </p:sp>
      <p:cxnSp>
        <p:nvCxnSpPr>
          <p:cNvPr id="24586" name="Shape 16"/>
          <p:cNvCxnSpPr>
            <a:cxnSpLocks noChangeShapeType="1"/>
            <a:stCxn id="24584" idx="3"/>
            <a:endCxn id="24585" idx="2"/>
          </p:cNvCxnSpPr>
          <p:nvPr/>
        </p:nvCxnSpPr>
        <p:spPr bwMode="auto">
          <a:xfrm flipV="1">
            <a:off x="2182813" y="2052340"/>
            <a:ext cx="207962" cy="259060"/>
          </a:xfrm>
          <a:prstGeom prst="bentConnector2">
            <a:avLst/>
          </a:prstGeom>
          <a:noFill/>
          <a:ln w="28575" algn="ctr">
            <a:solidFill>
              <a:srgbClr val="6287C6"/>
            </a:solidFill>
            <a:round/>
            <a:headEnd/>
            <a:tailEnd type="arrow" w="med" len="med"/>
          </a:ln>
        </p:spPr>
      </p:cxnSp>
      <p:sp>
        <p:nvSpPr>
          <p:cNvPr id="24589" name="Rectangle 19"/>
          <p:cNvSpPr>
            <a:spLocks noChangeArrowheads="1"/>
          </p:cNvSpPr>
          <p:nvPr/>
        </p:nvSpPr>
        <p:spPr bwMode="auto">
          <a:xfrm>
            <a:off x="5153025" y="2762250"/>
            <a:ext cx="190500" cy="209550"/>
          </a:xfrm>
          <a:prstGeom prst="rect">
            <a:avLst/>
          </a:prstGeom>
          <a:noFill/>
          <a:ln w="19050" algn="ctr">
            <a:noFill/>
            <a:round/>
            <a:headEnd/>
            <a:tailEnd/>
          </a:ln>
        </p:spPr>
        <p:txBody>
          <a:bodyPr anchor="ctr">
            <a:spAutoFit/>
          </a:bodyPr>
          <a:lstStyle/>
          <a:p>
            <a:endParaRPr lang="en-US"/>
          </a:p>
        </p:txBody>
      </p:sp>
      <p:sp>
        <p:nvSpPr>
          <p:cNvPr id="24590" name="Rectangle 20"/>
          <p:cNvSpPr>
            <a:spLocks noChangeArrowheads="1"/>
          </p:cNvSpPr>
          <p:nvPr/>
        </p:nvSpPr>
        <p:spPr bwMode="auto">
          <a:xfrm>
            <a:off x="3467100" y="3952875"/>
            <a:ext cx="390525" cy="461665"/>
          </a:xfrm>
          <a:prstGeom prst="rect">
            <a:avLst/>
          </a:prstGeom>
          <a:noFill/>
          <a:ln w="19050" algn="ctr">
            <a:noFill/>
            <a:round/>
            <a:headEnd/>
            <a:tailEnd/>
          </a:ln>
        </p:spPr>
        <p:txBody>
          <a:bodyPr wrap="square" anchor="ctr">
            <a:spAutoFit/>
          </a:bodyPr>
          <a:lstStyle/>
          <a:p>
            <a:endParaRPr lang="en-US">
              <a:latin typeface="+mj-lt"/>
            </a:endParaRPr>
          </a:p>
        </p:txBody>
      </p:sp>
      <p:cxnSp>
        <p:nvCxnSpPr>
          <p:cNvPr id="24592" name="Elbow Connector 23"/>
          <p:cNvCxnSpPr>
            <a:cxnSpLocks noChangeShapeType="1"/>
            <a:stCxn id="24590" idx="1"/>
            <a:endCxn id="7" idx="3"/>
          </p:cNvCxnSpPr>
          <p:nvPr/>
        </p:nvCxnSpPr>
        <p:spPr bwMode="auto">
          <a:xfrm rot="10800000" flipV="1">
            <a:off x="2695576" y="4183707"/>
            <a:ext cx="771525" cy="494655"/>
          </a:xfrm>
          <a:prstGeom prst="bentConnector3">
            <a:avLst>
              <a:gd name="adj1" fmla="val 50000"/>
            </a:avLst>
          </a:prstGeom>
          <a:noFill/>
          <a:ln w="28575" algn="ctr">
            <a:solidFill>
              <a:srgbClr val="6287C6"/>
            </a:solidFill>
            <a:round/>
            <a:headEnd/>
            <a:tailEnd type="arrow" w="med" len="med"/>
          </a:ln>
        </p:spPr>
      </p:cxnSp>
      <p:cxnSp>
        <p:nvCxnSpPr>
          <p:cNvPr id="24593" name="Elbow Connector 25"/>
          <p:cNvCxnSpPr>
            <a:cxnSpLocks noChangeShapeType="1"/>
            <a:stCxn id="24583" idx="3"/>
            <a:endCxn id="24590" idx="3"/>
          </p:cNvCxnSpPr>
          <p:nvPr/>
        </p:nvCxnSpPr>
        <p:spPr bwMode="auto">
          <a:xfrm flipH="1">
            <a:off x="3857625" y="2082322"/>
            <a:ext cx="417514" cy="2101386"/>
          </a:xfrm>
          <a:prstGeom prst="bentConnector3">
            <a:avLst>
              <a:gd name="adj1" fmla="val -54753"/>
            </a:avLst>
          </a:prstGeom>
          <a:noFill/>
          <a:ln w="28575" algn="ctr">
            <a:solidFill>
              <a:srgbClr val="6287C6"/>
            </a:solidFill>
            <a:round/>
            <a:headEnd/>
            <a:tailEnd type="arrow" w="med" len="med"/>
          </a:ln>
        </p:spPr>
      </p:cxnSp>
      <p:cxnSp>
        <p:nvCxnSpPr>
          <p:cNvPr id="24594" name="Shape 28"/>
          <p:cNvCxnSpPr>
            <a:cxnSpLocks noChangeShapeType="1"/>
            <a:stCxn id="24583" idx="3"/>
            <a:endCxn id="24589" idx="0"/>
          </p:cNvCxnSpPr>
          <p:nvPr/>
        </p:nvCxnSpPr>
        <p:spPr bwMode="auto">
          <a:xfrm>
            <a:off x="4275139" y="2082322"/>
            <a:ext cx="973136" cy="679928"/>
          </a:xfrm>
          <a:prstGeom prst="bentConnector2">
            <a:avLst/>
          </a:prstGeom>
          <a:noFill/>
          <a:ln w="28575" algn="ctr">
            <a:solidFill>
              <a:srgbClr val="6287C6"/>
            </a:solidFill>
            <a:round/>
            <a:headEnd/>
            <a:tailEnd type="arrow"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p:txBody>
          <a:bodyPr>
            <a:normAutofit fontScale="92500" lnSpcReduction="10000"/>
          </a:bodyPr>
          <a:lstStyle/>
          <a:p>
            <a:r>
              <a:rPr lang="en-US" smtClean="0"/>
              <a:t>Work Code designates the type of work to be performed during a service activity.</a:t>
            </a:r>
          </a:p>
          <a:p>
            <a:r>
              <a:rPr lang="en-US" smtClean="0"/>
              <a:t>Codes are user defined</a:t>
            </a:r>
          </a:p>
          <a:p>
            <a:r>
              <a:rPr lang="en-US" smtClean="0"/>
              <a:t>Five work codes can be assigned in the Call Management Control File to provide defaults for</a:t>
            </a:r>
          </a:p>
          <a:p>
            <a:pPr lvl="1"/>
            <a:r>
              <a:rPr lang="en-US" smtClean="0"/>
              <a:t>Technical - for calls created in Call Maintenance </a:t>
            </a:r>
          </a:p>
          <a:p>
            <a:pPr lvl="1"/>
            <a:r>
              <a:rPr lang="en-US" smtClean="0"/>
              <a:t>PM – system generates preventative maintenance calls</a:t>
            </a:r>
          </a:p>
          <a:p>
            <a:pPr lvl="1"/>
            <a:r>
              <a:rPr lang="en-US" smtClean="0"/>
              <a:t>Installation - when sale order shipment drives an installation call</a:t>
            </a:r>
          </a:p>
          <a:p>
            <a:pPr lvl="1"/>
            <a:r>
              <a:rPr lang="en-US" smtClean="0"/>
              <a:t>Update calls </a:t>
            </a:r>
          </a:p>
          <a:p>
            <a:pPr lvl="1"/>
            <a:r>
              <a:rPr lang="en-US" smtClean="0"/>
              <a:t>Corrective - for calls created in response to field notification</a:t>
            </a:r>
          </a:p>
          <a:p>
            <a:endParaRPr lang="en-US" smtClean="0"/>
          </a:p>
        </p:txBody>
      </p:sp>
      <p:sp>
        <p:nvSpPr>
          <p:cNvPr id="25602" name="Title 1"/>
          <p:cNvSpPr>
            <a:spLocks noGrp="1"/>
          </p:cNvSpPr>
          <p:nvPr>
            <p:ph type="title"/>
          </p:nvPr>
        </p:nvSpPr>
        <p:spPr/>
        <p:txBody>
          <a:bodyPr/>
          <a:lstStyle/>
          <a:p>
            <a:r>
              <a:rPr lang="en-US" smtClean="0"/>
              <a:t>Work Code Definition</a:t>
            </a:r>
            <a:endParaRPr lang="en-US" smtClean="0"/>
          </a:p>
        </p:txBody>
      </p:sp>
      <p:sp>
        <p:nvSpPr>
          <p:cNvPr id="25604" name="Footer Placeholder 3"/>
          <p:cNvSpPr>
            <a:spLocks noGrp="1"/>
          </p:cNvSpPr>
          <p:nvPr>
            <p:ph type="ftr" sz="quarter" idx="10"/>
          </p:nvPr>
        </p:nvSpPr>
        <p:spPr/>
        <p:txBody>
          <a:bodyPr/>
          <a:lstStyle/>
          <a:p>
            <a:r>
              <a:rPr lang="en-US" smtClean="0"/>
              <a:t>SSM-Setup-090</a:t>
            </a:r>
            <a:endParaRPr lang="en-US" smtClean="0"/>
          </a:p>
        </p:txBody>
      </p:sp>
    </p:spTree>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I:\train\MFG PRO Appl\eB2-mfgpro\eB2_support templates\slides\eB2 Training.pot</Template>
  <TotalTime>6751</TotalTime>
  <Words>1751</Words>
  <Application>Microsoft PowerPoint 7.0</Application>
  <PresentationFormat>On-screen Show (4:3)</PresentationFormat>
  <Paragraphs>364</Paragraphs>
  <Slides>44</Slides>
  <Notes>0</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44</vt:i4>
      </vt:variant>
    </vt:vector>
  </HeadingPairs>
  <TitlesOfParts>
    <vt:vector size="55" baseType="lpstr">
      <vt:lpstr>Verdana</vt:lpstr>
      <vt:lpstr>Arial</vt:lpstr>
      <vt:lpstr>Tahoma</vt:lpstr>
      <vt:lpstr>Webdings</vt:lpstr>
      <vt:lpstr>Times New Roman</vt:lpstr>
      <vt:lpstr>Courier New</vt:lpstr>
      <vt:lpstr>Wingdings</vt:lpstr>
      <vt:lpstr>ZapfDingbats</vt:lpstr>
      <vt:lpstr>Custom Design</vt:lpstr>
      <vt:lpstr>1_EX06PP_template</vt:lpstr>
      <vt:lpstr>QAD 2010 Template</vt:lpstr>
      <vt:lpstr>Service Setup</vt:lpstr>
      <vt:lpstr>Charge Code Maintenance</vt:lpstr>
      <vt:lpstr>Invoice Sort Definition</vt:lpstr>
      <vt:lpstr>Invoice Sort Code Setup</vt:lpstr>
      <vt:lpstr>Service Category Definition</vt:lpstr>
      <vt:lpstr>Service Category Setup</vt:lpstr>
      <vt:lpstr>Why must Service Categories Belong to an Invoice Sort?</vt:lpstr>
      <vt:lpstr>Relationship of Invoice Sort and Service Category</vt:lpstr>
      <vt:lpstr>Work Code Definition</vt:lpstr>
      <vt:lpstr>Work Code Setup</vt:lpstr>
      <vt:lpstr>Default Work Codes</vt:lpstr>
      <vt:lpstr>Product Lines</vt:lpstr>
      <vt:lpstr>Product Lines in CAR</vt:lpstr>
      <vt:lpstr>WIP Product Line</vt:lpstr>
      <vt:lpstr>Charge Product Line</vt:lpstr>
      <vt:lpstr>Charge Product Line Maintenance</vt:lpstr>
      <vt:lpstr>Revenue Product Line</vt:lpstr>
      <vt:lpstr>Revenue Product Line Maintenance</vt:lpstr>
      <vt:lpstr>Call Codes</vt:lpstr>
      <vt:lpstr>Call Status Codes</vt:lpstr>
      <vt:lpstr>Special Call Statuses</vt:lpstr>
      <vt:lpstr>Call Management Control</vt:lpstr>
      <vt:lpstr>Call Queues</vt:lpstr>
      <vt:lpstr>Generalized Codes</vt:lpstr>
      <vt:lpstr>Default Call Definitions</vt:lpstr>
      <vt:lpstr>Service Pricing</vt:lpstr>
      <vt:lpstr>Service Price Lists</vt:lpstr>
      <vt:lpstr>Contract Pricing</vt:lpstr>
      <vt:lpstr>Contract Additional Charges</vt:lpstr>
      <vt:lpstr>Repair Pricing</vt:lpstr>
      <vt:lpstr>Repair Item Pricing</vt:lpstr>
      <vt:lpstr>Fixed Pricing - Business Requirement</vt:lpstr>
      <vt:lpstr>Fixed Price Setup</vt:lpstr>
      <vt:lpstr>Special Units of Measure</vt:lpstr>
      <vt:lpstr>Special Units of Measure</vt:lpstr>
      <vt:lpstr>Repair Labor/Expense Pricing</vt:lpstr>
      <vt:lpstr>Expense Cost Lists</vt:lpstr>
      <vt:lpstr>Return Status Setup</vt:lpstr>
      <vt:lpstr>Default Site Maintenance</vt:lpstr>
      <vt:lpstr>Multiple Time Zones</vt:lpstr>
      <vt:lpstr>Multiple Time Zone Maintenance</vt:lpstr>
      <vt:lpstr>Service BOMs/Routings</vt:lpstr>
      <vt:lpstr>Standard Operations Provide Default Values for Routing Steps.</vt:lpstr>
      <vt:lpstr>Service BOM/Routing Setup</vt:lpstr>
    </vt:vector>
  </TitlesOfParts>
  <Manager>Vance Giboney</Manager>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 McGlothlin Gurkweitz</dc:creator>
  <cp:lastModifiedBy>njm</cp:lastModifiedBy>
  <cp:revision>201</cp:revision>
  <dcterms:created xsi:type="dcterms:W3CDTF">2002-03-27T21:49:26Z</dcterms:created>
  <dcterms:modified xsi:type="dcterms:W3CDTF">2011-01-11T00:17:08Z</dcterms:modified>
</cp:coreProperties>
</file>