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164" r:id="rId3"/>
  </p:sldMasterIdLst>
  <p:notesMasterIdLst>
    <p:notesMasterId r:id="rId48"/>
  </p:notesMasterIdLst>
  <p:handoutMasterIdLst>
    <p:handoutMasterId r:id="rId49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7AB39AC-015C-46BE-895C-FDC28F4F84A3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9C44B0C-2DF8-45FA-94E8-5C9FC53C8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F1E15C9C-DE2B-4C22-B15D-EC3B737DB764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EE1EAF0-FA4A-4403-9703-798A62312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26D33-DFC9-4653-8EFA-5A96F2168D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31409-0587-47B9-9F5A-DB4D49FBA4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4D4DB-8EC3-4028-835D-9AB77EA6C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E9FF9-5A95-4E45-80A6-AEE7427954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47B88-97F5-4E4C-95EA-C1F72ABB0F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058E5-481A-4551-AEFF-79CA9FEBC8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42A42-B134-44B2-9827-B038BA8A0C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D830E-1FBD-4686-8FBF-23AF2D35C4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AD0B5-CF29-42B9-B23F-E2F47190FB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A8DF7-966C-428B-906C-5E7E84B532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E00C9-4611-4446-B0AC-6225346F5E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43775" y="6648450"/>
            <a:ext cx="18002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SSM-CAR-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53" r:id="rId2"/>
    <p:sldLayoutId id="2147484154" r:id="rId3"/>
    <p:sldLayoutId id="2147484155" r:id="rId4"/>
    <p:sldLayoutId id="2147484156" r:id="rId5"/>
    <p:sldLayoutId id="2147484157" r:id="rId6"/>
    <p:sldLayoutId id="2147484158" r:id="rId7"/>
    <p:sldLayoutId id="2147484159" r:id="rId8"/>
    <p:sldLayoutId id="2147484160" r:id="rId9"/>
    <p:sldLayoutId id="2147484161" r:id="rId10"/>
    <p:sldLayoutId id="2147484162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72375" y="6648450"/>
            <a:ext cx="15716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SSM-CAR-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3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SSM-CAR-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Activity Recording</a:t>
            </a:r>
            <a:endParaRPr lang="en-US" smtClean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SSM-CAR-010</a:t>
            </a:r>
            <a:endParaRPr lang="en-US" smtClean="0"/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906463" y="1076324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Call Creation</a:t>
            </a:r>
          </a:p>
          <a:p>
            <a:pPr marL="285750" indent="-285750">
              <a:defRPr/>
            </a:pPr>
            <a:endParaRPr lang="en-US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Call setup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Open a call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Record details</a:t>
            </a:r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914400" y="158877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5018088" y="1076324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Call Tracking</a:t>
            </a:r>
          </a:p>
          <a:p>
            <a:pPr marL="285750" indent="-285750">
              <a:defRPr/>
            </a:pPr>
            <a:endParaRPr lang="en-US" sz="20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Maintain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engineers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Escalate if needed</a:t>
            </a:r>
          </a:p>
        </p:txBody>
      </p:sp>
      <p:sp>
        <p:nvSpPr>
          <p:cNvPr id="23" name="Line 8"/>
          <p:cNvSpPr>
            <a:spLocks noChangeShapeType="1"/>
          </p:cNvSpPr>
          <p:nvPr/>
        </p:nvSpPr>
        <p:spPr bwMode="auto">
          <a:xfrm>
            <a:off x="5029200" y="158877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5022850" y="3592512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Activity</a:t>
            </a:r>
          </a:p>
          <a:p>
            <a:pPr marL="285750" indent="-285750">
              <a:defRPr/>
            </a:pPr>
            <a:endParaRPr lang="en-US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Capture events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Record resource use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inventory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ISB records</a:t>
            </a:r>
          </a:p>
        </p:txBody>
      </p:sp>
      <p:sp>
        <p:nvSpPr>
          <p:cNvPr id="25" name="Line 12"/>
          <p:cNvSpPr>
            <a:spLocks noChangeShapeType="1"/>
          </p:cNvSpPr>
          <p:nvPr/>
        </p:nvSpPr>
        <p:spPr bwMode="auto">
          <a:xfrm>
            <a:off x="5029200" y="405765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903288" y="3592512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Call Invoicing</a:t>
            </a:r>
          </a:p>
          <a:p>
            <a:pPr marL="285750" indent="-285750">
              <a:defRPr/>
            </a:pPr>
            <a:endParaRPr lang="en-US" sz="20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Management review and update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Invoice post and GL updates</a:t>
            </a:r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>
            <a:off x="914400" y="405765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cxnSp>
        <p:nvCxnSpPr>
          <p:cNvPr id="28" name="Straight Arrow Connector 27"/>
          <p:cNvCxnSpPr>
            <a:stCxn id="22" idx="1"/>
            <a:endCxn id="20" idx="3"/>
          </p:cNvCxnSpPr>
          <p:nvPr/>
        </p:nvCxnSpPr>
        <p:spPr>
          <a:xfrm rot="10800000">
            <a:off x="4106864" y="2105024"/>
            <a:ext cx="911225" cy="1588"/>
          </a:xfrm>
          <a:prstGeom prst="straightConnector1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cxnSp>
        <p:nvCxnSpPr>
          <p:cNvPr id="29" name="Straight Arrow Connector 28"/>
          <p:cNvCxnSpPr>
            <a:stCxn id="24" idx="0"/>
            <a:endCxn id="22" idx="2"/>
          </p:cNvCxnSpPr>
          <p:nvPr/>
        </p:nvCxnSpPr>
        <p:spPr>
          <a:xfrm rot="16200000" flipV="1">
            <a:off x="6391275" y="3360737"/>
            <a:ext cx="458788" cy="4762"/>
          </a:xfrm>
          <a:prstGeom prst="straightConnector1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cxnSp>
        <p:nvCxnSpPr>
          <p:cNvPr id="30" name="Straight Arrow Connector 29"/>
          <p:cNvCxnSpPr>
            <a:stCxn id="26" idx="3"/>
            <a:endCxn id="24" idx="1"/>
          </p:cNvCxnSpPr>
          <p:nvPr/>
        </p:nvCxnSpPr>
        <p:spPr>
          <a:xfrm>
            <a:off x="4103688" y="4621212"/>
            <a:ext cx="919162" cy="1588"/>
          </a:xfrm>
          <a:prstGeom prst="straightConnector1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detailed information contained in the BOM </a:t>
            </a:r>
            <a:r>
              <a:rPr lang="en-US" dirty="0" smtClean="0"/>
              <a:t>and </a:t>
            </a:r>
            <a:r>
              <a:rPr lang="en-US" dirty="0" smtClean="0"/>
              <a:t>routing associated with a call item can be automatically consumed in CAR.</a:t>
            </a:r>
          </a:p>
          <a:p>
            <a:r>
              <a:rPr lang="en-US" dirty="0" smtClean="0"/>
              <a:t>Parts ordered for a call on an MO can be loaded into CAR and consumed.</a:t>
            </a:r>
          </a:p>
          <a:p>
            <a:r>
              <a:rPr lang="en-US" dirty="0" smtClean="0"/>
              <a:t>Updates to the installed base are detailed on a printed report.</a:t>
            </a:r>
          </a:p>
          <a:p>
            <a:r>
              <a:rPr lang="en-US" dirty="0" smtClean="0"/>
              <a:t>CAR is tightly integrated with Call Invoice Recording and enables you to control which activity is invoiced.</a:t>
            </a:r>
          </a:p>
          <a:p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SSM-CAR-100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Standard QAD EE functionality is supported </a:t>
            </a:r>
            <a:br>
              <a:rPr lang="en-US" smtClean="0"/>
            </a:br>
            <a:r>
              <a:rPr lang="en-US" smtClean="0"/>
              <a:t>in CAR:</a:t>
            </a:r>
          </a:p>
          <a:p>
            <a:pPr lvl="1"/>
            <a:r>
              <a:rPr lang="en-US" smtClean="0"/>
              <a:t>Multicurrency</a:t>
            </a:r>
          </a:p>
          <a:p>
            <a:pPr lvl="1"/>
            <a:r>
              <a:rPr lang="en-US" smtClean="0"/>
              <a:t>Multi-site</a:t>
            </a:r>
          </a:p>
          <a:p>
            <a:pPr lvl="1"/>
            <a:r>
              <a:rPr lang="en-US" smtClean="0"/>
              <a:t>Site security as part of FDC compliance</a:t>
            </a:r>
          </a:p>
          <a:p>
            <a:pPr lvl="1"/>
            <a:r>
              <a:rPr lang="en-US" smtClean="0"/>
              <a:t>Purchase order enforcement</a:t>
            </a:r>
          </a:p>
          <a:p>
            <a:pPr lvl="1"/>
            <a:r>
              <a:rPr lang="en-US" smtClean="0"/>
              <a:t>Standard inventory checks (over-issue policy, restricted transactions) and updates</a:t>
            </a:r>
          </a:p>
          <a:p>
            <a:pPr lvl="1"/>
            <a:r>
              <a:rPr lang="en-US" smtClean="0"/>
              <a:t>Permits manual override of default or calculated data </a:t>
            </a:r>
            <a:br>
              <a:rPr lang="en-US" smtClean="0"/>
            </a:br>
            <a:r>
              <a:rPr lang="en-US" smtClean="0"/>
              <a:t>in most cases</a:t>
            </a:r>
          </a:p>
          <a:p>
            <a:endParaRPr lang="en-US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  <a:endParaRPr lang="en-US" smtClean="0"/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SSM-CAR-110</a:t>
            </a:r>
            <a:endParaRPr lang="en-US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CAR Process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SSM-CAR-120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The </a:t>
            </a: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CAR Process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Select a Call Line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Labor, Expense, and Travel Info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Item Usage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Removed Material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Determine Status of Event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Determine Status of Entire Call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kumimoji="0"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Grouping Data in CAR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SSM-CAR-130</a:t>
            </a:r>
          </a:p>
        </p:txBody>
      </p:sp>
      <p:grpSp>
        <p:nvGrpSpPr>
          <p:cNvPr id="27652" name="Group 72"/>
          <p:cNvGrpSpPr>
            <a:grpSpLocks/>
          </p:cNvGrpSpPr>
          <p:nvPr/>
        </p:nvGrpSpPr>
        <p:grpSpPr bwMode="auto">
          <a:xfrm>
            <a:off x="339725" y="984123"/>
            <a:ext cx="8455025" cy="5141913"/>
            <a:chOff x="101600" y="687388"/>
            <a:chExt cx="8455025" cy="5845176"/>
          </a:xfrm>
        </p:grpSpPr>
        <p:grpSp>
          <p:nvGrpSpPr>
            <p:cNvPr id="27653" name="Group 4"/>
            <p:cNvGrpSpPr>
              <a:grpSpLocks/>
            </p:cNvGrpSpPr>
            <p:nvPr/>
          </p:nvGrpSpPr>
          <p:grpSpPr bwMode="auto">
            <a:xfrm>
              <a:off x="403225" y="687388"/>
              <a:ext cx="2968625" cy="2351087"/>
              <a:chOff x="254" y="379"/>
              <a:chExt cx="1870" cy="1481"/>
            </a:xfrm>
          </p:grpSpPr>
          <p:grpSp>
            <p:nvGrpSpPr>
              <p:cNvPr id="27713" name="Group 6"/>
              <p:cNvGrpSpPr>
                <a:grpSpLocks/>
              </p:cNvGrpSpPr>
              <p:nvPr/>
            </p:nvGrpSpPr>
            <p:grpSpPr bwMode="auto">
              <a:xfrm>
                <a:off x="254" y="379"/>
                <a:ext cx="1714" cy="1317"/>
                <a:chOff x="254" y="379"/>
                <a:chExt cx="1714" cy="1317"/>
              </a:xfrm>
            </p:grpSpPr>
            <p:pic>
              <p:nvPicPr>
                <p:cNvPr id="27718" name="Picture 7"/>
                <p:cNvPicPr>
                  <a:picLocks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254" y="399"/>
                  <a:ext cx="1714" cy="129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40" name="Rectangle 8"/>
                <p:cNvSpPr>
                  <a:spLocks noChangeArrowheads="1"/>
                </p:cNvSpPr>
                <p:nvPr/>
              </p:nvSpPr>
              <p:spPr bwMode="auto">
                <a:xfrm>
                  <a:off x="357" y="379"/>
                  <a:ext cx="597" cy="20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117475" tIns="58738" rIns="117475" bIns="58738">
                  <a:spAutoFit/>
                </a:bodyPr>
                <a:lstStyle/>
                <a:p>
                  <a:pPr algn="ctr" defTabSz="1487488">
                    <a:defRPr/>
                  </a:pPr>
                  <a:r>
                    <a:rPr lang="en-US" sz="1100" b="0">
                      <a:solidFill>
                        <a:schemeClr val="tx2"/>
                      </a:solidFill>
                      <a:latin typeface="+mj-lt"/>
                    </a:rPr>
                    <a:t>Call Status</a:t>
                  </a:r>
                </a:p>
              </p:txBody>
            </p:sp>
          </p:grpSp>
          <p:grpSp>
            <p:nvGrpSpPr>
              <p:cNvPr id="27714" name="Group 9"/>
              <p:cNvGrpSpPr>
                <a:grpSpLocks/>
              </p:cNvGrpSpPr>
              <p:nvPr/>
            </p:nvGrpSpPr>
            <p:grpSpPr bwMode="auto">
              <a:xfrm>
                <a:off x="410" y="557"/>
                <a:ext cx="1714" cy="1303"/>
                <a:chOff x="410" y="557"/>
                <a:chExt cx="1714" cy="1303"/>
              </a:xfrm>
            </p:grpSpPr>
            <p:pic>
              <p:nvPicPr>
                <p:cNvPr id="27715" name="Picture 10"/>
                <p:cNvPicPr>
                  <a:picLocks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10" y="563"/>
                  <a:ext cx="1714" cy="129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37" name="Rectangle 11"/>
                <p:cNvSpPr>
                  <a:spLocks noChangeArrowheads="1"/>
                </p:cNvSpPr>
                <p:nvPr/>
              </p:nvSpPr>
              <p:spPr bwMode="auto">
                <a:xfrm>
                  <a:off x="474" y="557"/>
                  <a:ext cx="689" cy="20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117475" tIns="58738" rIns="117475" bIns="58738">
                  <a:spAutoFit/>
                </a:bodyPr>
                <a:lstStyle/>
                <a:p>
                  <a:pPr algn="ctr" defTabSz="1487488">
                    <a:defRPr/>
                  </a:pPr>
                  <a:r>
                    <a:rPr lang="en-US" sz="1100" b="0">
                      <a:solidFill>
                        <a:schemeClr val="tx2"/>
                      </a:solidFill>
                      <a:latin typeface="+mj-lt"/>
                    </a:rPr>
                    <a:t>CAR Header</a:t>
                  </a:r>
                </a:p>
              </p:txBody>
            </p:sp>
            <p:sp>
              <p:nvSpPr>
                <p:cNvPr id="138" name="Rectangle 12"/>
                <p:cNvSpPr>
                  <a:spLocks noChangeArrowheads="1"/>
                </p:cNvSpPr>
                <p:nvPr/>
              </p:nvSpPr>
              <p:spPr bwMode="auto">
                <a:xfrm>
                  <a:off x="477" y="960"/>
                  <a:ext cx="1143" cy="46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pPr>
                    <a:spcBef>
                      <a:spcPct val="20000"/>
                    </a:spcBef>
                    <a:defRPr/>
                  </a:pPr>
                  <a:r>
                    <a:rPr lang="en-US" sz="1800" b="0" dirty="0">
                      <a:latin typeface="+mj-lt"/>
                    </a:rPr>
                    <a:t>Information for</a:t>
                  </a:r>
                  <a:br>
                    <a:rPr lang="en-US" sz="1800" b="0" dirty="0">
                      <a:latin typeface="+mj-lt"/>
                    </a:rPr>
                  </a:br>
                  <a:r>
                    <a:rPr lang="en-US" sz="1800" b="0" dirty="0">
                      <a:latin typeface="+mj-lt"/>
                    </a:rPr>
                    <a:t>Entire Call</a:t>
                  </a:r>
                </a:p>
              </p:txBody>
            </p:sp>
          </p:grpSp>
        </p:grpSp>
        <p:grpSp>
          <p:nvGrpSpPr>
            <p:cNvPr id="27654" name="Group 12"/>
            <p:cNvGrpSpPr>
              <a:grpSpLocks/>
            </p:cNvGrpSpPr>
            <p:nvPr/>
          </p:nvGrpSpPr>
          <p:grpSpPr bwMode="auto">
            <a:xfrm>
              <a:off x="101600" y="781050"/>
              <a:ext cx="8455028" cy="5751514"/>
              <a:chOff x="101600" y="790575"/>
              <a:chExt cx="8455028" cy="5751514"/>
            </a:xfrm>
          </p:grpSpPr>
          <p:sp>
            <p:nvSpPr>
              <p:cNvPr id="27655" name="Rectangle 75"/>
              <p:cNvSpPr>
                <a:spLocks noChangeArrowheads="1"/>
              </p:cNvSpPr>
              <p:nvPr/>
            </p:nvSpPr>
            <p:spPr bwMode="auto">
              <a:xfrm>
                <a:off x="115888" y="3421063"/>
                <a:ext cx="2706687" cy="5143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000" b="0"/>
              </a:p>
            </p:txBody>
          </p:sp>
          <p:sp>
            <p:nvSpPr>
              <p:cNvPr id="27656" name="Rectangle 3"/>
              <p:cNvSpPr>
                <a:spLocks noChangeArrowheads="1"/>
              </p:cNvSpPr>
              <p:nvPr/>
            </p:nvSpPr>
            <p:spPr bwMode="auto">
              <a:xfrm>
                <a:off x="101600" y="1093788"/>
                <a:ext cx="2376488" cy="5143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27657" name="Rectangle 77"/>
              <p:cNvSpPr>
                <a:spLocks noChangeArrowheads="1"/>
              </p:cNvSpPr>
              <p:nvPr/>
            </p:nvSpPr>
            <p:spPr bwMode="auto">
              <a:xfrm>
                <a:off x="5870575" y="1792288"/>
                <a:ext cx="2262188" cy="7127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grpSp>
            <p:nvGrpSpPr>
              <p:cNvPr id="27658" name="Group 16"/>
              <p:cNvGrpSpPr>
                <a:grpSpLocks/>
              </p:cNvGrpSpPr>
              <p:nvPr/>
            </p:nvGrpSpPr>
            <p:grpSpPr bwMode="auto">
              <a:xfrm>
                <a:off x="5173664" y="790575"/>
                <a:ext cx="2962275" cy="2317751"/>
                <a:chOff x="3259" y="498"/>
                <a:chExt cx="1866" cy="1460"/>
              </a:xfrm>
            </p:grpSpPr>
            <p:grpSp>
              <p:nvGrpSpPr>
                <p:cNvPr id="27706" name="Group 15"/>
                <p:cNvGrpSpPr>
                  <a:grpSpLocks/>
                </p:cNvGrpSpPr>
                <p:nvPr/>
              </p:nvGrpSpPr>
              <p:grpSpPr bwMode="auto">
                <a:xfrm>
                  <a:off x="3259" y="498"/>
                  <a:ext cx="1714" cy="1303"/>
                  <a:chOff x="3259" y="498"/>
                  <a:chExt cx="1714" cy="1303"/>
                </a:xfrm>
              </p:grpSpPr>
              <p:pic>
                <p:nvPicPr>
                  <p:cNvPr id="27711" name="Picture 16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3259" y="504"/>
                    <a:ext cx="1714" cy="129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33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386" y="498"/>
                    <a:ext cx="551" cy="206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117475" tIns="58738" rIns="117475" bIns="58738">
                    <a:spAutoFit/>
                  </a:bodyPr>
                  <a:lstStyle/>
                  <a:p>
                    <a:pPr algn="ctr" defTabSz="1487488">
                      <a:defRPr/>
                    </a:pPr>
                    <a:r>
                      <a:rPr lang="en-US" sz="1100" b="0">
                        <a:solidFill>
                          <a:schemeClr val="tx2"/>
                        </a:solidFill>
                        <a:latin typeface="+mj-lt"/>
                      </a:rPr>
                      <a:t>L/E Detail</a:t>
                    </a:r>
                  </a:p>
                </p:txBody>
              </p:sp>
            </p:grpSp>
            <p:grpSp>
              <p:nvGrpSpPr>
                <p:cNvPr id="27707" name="Group 18"/>
                <p:cNvGrpSpPr>
                  <a:grpSpLocks/>
                </p:cNvGrpSpPr>
                <p:nvPr/>
              </p:nvGrpSpPr>
              <p:grpSpPr bwMode="auto">
                <a:xfrm>
                  <a:off x="3411" y="641"/>
                  <a:ext cx="1714" cy="1317"/>
                  <a:chOff x="3411" y="641"/>
                  <a:chExt cx="1714" cy="1317"/>
                </a:xfrm>
              </p:grpSpPr>
              <p:pic>
                <p:nvPicPr>
                  <p:cNvPr id="27708" name="Picture 19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3411" y="661"/>
                    <a:ext cx="1714" cy="129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30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3424" y="641"/>
                    <a:ext cx="790" cy="206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117475" tIns="58738" rIns="117475" bIns="58738">
                    <a:spAutoFit/>
                  </a:bodyPr>
                  <a:lstStyle/>
                  <a:p>
                    <a:pPr algn="ctr" defTabSz="1487488">
                      <a:defRPr/>
                    </a:pPr>
                    <a:r>
                      <a:rPr lang="en-US" sz="1100" b="0">
                        <a:solidFill>
                          <a:schemeClr val="tx2"/>
                        </a:solidFill>
                        <a:latin typeface="+mj-lt"/>
                      </a:rPr>
                      <a:t>Labor/Expense</a:t>
                    </a:r>
                  </a:p>
                </p:txBody>
              </p:sp>
              <p:sp>
                <p:nvSpPr>
                  <p:cNvPr id="131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1043"/>
                    <a:ext cx="1654" cy="85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r>
                      <a:rPr lang="en-US" sz="1800" b="0">
                        <a:latin typeface="+mj-lt"/>
                      </a:rPr>
                      <a:t>Information Related</a:t>
                    </a:r>
                    <a:br>
                      <a:rPr lang="en-US" sz="1800" b="0">
                        <a:latin typeface="+mj-lt"/>
                      </a:rPr>
                    </a:br>
                    <a:r>
                      <a:rPr lang="en-US" sz="1800" b="0">
                        <a:latin typeface="+mj-lt"/>
                      </a:rPr>
                      <a:t>to Labor and Expense</a:t>
                    </a:r>
                    <a:br>
                      <a:rPr lang="en-US" sz="1800" b="0">
                        <a:latin typeface="+mj-lt"/>
                      </a:rPr>
                    </a:br>
                    <a:r>
                      <a:rPr lang="en-US" sz="1800" b="0">
                        <a:latin typeface="+mj-lt"/>
                      </a:rPr>
                      <a:t>Usage for a Specific</a:t>
                    </a:r>
                    <a:br>
                      <a:rPr lang="en-US" sz="1800" b="0">
                        <a:latin typeface="+mj-lt"/>
                      </a:rPr>
                    </a:br>
                    <a:r>
                      <a:rPr lang="en-US" sz="1800" b="0">
                        <a:latin typeface="+mj-lt"/>
                      </a:rPr>
                      <a:t>Line</a:t>
                    </a:r>
                  </a:p>
                </p:txBody>
              </p:sp>
            </p:grpSp>
          </p:grpSp>
          <p:grpSp>
            <p:nvGrpSpPr>
              <p:cNvPr id="27659" name="Group 22"/>
              <p:cNvGrpSpPr>
                <a:grpSpLocks/>
              </p:cNvGrpSpPr>
              <p:nvPr/>
            </p:nvGrpSpPr>
            <p:grpSpPr bwMode="auto">
              <a:xfrm>
                <a:off x="5173665" y="3765550"/>
                <a:ext cx="3382963" cy="2776538"/>
                <a:chOff x="3259" y="2372"/>
                <a:chExt cx="2131" cy="1749"/>
              </a:xfrm>
            </p:grpSpPr>
            <p:grpSp>
              <p:nvGrpSpPr>
                <p:cNvPr id="27691" name="Group 23"/>
                <p:cNvGrpSpPr>
                  <a:grpSpLocks/>
                </p:cNvGrpSpPr>
                <p:nvPr/>
              </p:nvGrpSpPr>
              <p:grpSpPr bwMode="auto">
                <a:xfrm>
                  <a:off x="3259" y="2372"/>
                  <a:ext cx="1714" cy="1303"/>
                  <a:chOff x="3259" y="2372"/>
                  <a:chExt cx="1714" cy="1303"/>
                </a:xfrm>
              </p:grpSpPr>
              <p:pic>
                <p:nvPicPr>
                  <p:cNvPr id="27704" name="Picture 24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3259" y="2378"/>
                    <a:ext cx="1714" cy="129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26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266" y="2372"/>
                    <a:ext cx="794" cy="206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117475" tIns="58738" rIns="117475" bIns="58738">
                    <a:spAutoFit/>
                  </a:bodyPr>
                  <a:lstStyle/>
                  <a:p>
                    <a:pPr algn="ctr" defTabSz="1487488">
                      <a:defRPr/>
                    </a:pPr>
                    <a:r>
                      <a:rPr lang="en-US" sz="1100" b="0" dirty="0">
                        <a:latin typeface="+mn-lt"/>
                      </a:rPr>
                      <a:t>Returned Items</a:t>
                    </a:r>
                  </a:p>
                </p:txBody>
              </p:sp>
            </p:grpSp>
            <p:grpSp>
              <p:nvGrpSpPr>
                <p:cNvPr id="27692" name="Group 26"/>
                <p:cNvGrpSpPr>
                  <a:grpSpLocks/>
                </p:cNvGrpSpPr>
                <p:nvPr/>
              </p:nvGrpSpPr>
              <p:grpSpPr bwMode="auto">
                <a:xfrm>
                  <a:off x="3383" y="2526"/>
                  <a:ext cx="1718" cy="1303"/>
                  <a:chOff x="3383" y="2526"/>
                  <a:chExt cx="1718" cy="1303"/>
                </a:xfrm>
              </p:grpSpPr>
              <p:pic>
                <p:nvPicPr>
                  <p:cNvPr id="27702" name="Picture 27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3387" y="2532"/>
                    <a:ext cx="1714" cy="129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24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3383" y="2526"/>
                    <a:ext cx="797" cy="206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117475" tIns="58738" rIns="117475" bIns="58738">
                    <a:spAutoFit/>
                  </a:bodyPr>
                  <a:lstStyle/>
                  <a:p>
                    <a:pPr algn="ctr" defTabSz="1487488">
                      <a:defRPr/>
                    </a:pPr>
                    <a:r>
                      <a:rPr lang="en-US" sz="1100" b="0" dirty="0">
                        <a:latin typeface="+mj-lt"/>
                      </a:rPr>
                      <a:t>Multi-Item Issue</a:t>
                    </a:r>
                  </a:p>
                </p:txBody>
              </p:sp>
            </p:grpSp>
            <p:sp>
              <p:nvSpPr>
                <p:cNvPr id="27693" name="Rectangle 29"/>
                <p:cNvSpPr>
                  <a:spLocks noChangeArrowheads="1"/>
                </p:cNvSpPr>
                <p:nvPr/>
              </p:nvSpPr>
              <p:spPr bwMode="auto">
                <a:xfrm>
                  <a:off x="3429" y="2831"/>
                  <a:ext cx="1425" cy="44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000"/>
                </a:p>
              </p:txBody>
            </p:sp>
            <p:grpSp>
              <p:nvGrpSpPr>
                <p:cNvPr id="27694" name="Group 30"/>
                <p:cNvGrpSpPr>
                  <a:grpSpLocks/>
                </p:cNvGrpSpPr>
                <p:nvPr/>
              </p:nvGrpSpPr>
              <p:grpSpPr bwMode="auto">
                <a:xfrm>
                  <a:off x="3531" y="2655"/>
                  <a:ext cx="1714" cy="1324"/>
                  <a:chOff x="3531" y="2655"/>
                  <a:chExt cx="1714" cy="1324"/>
                </a:xfrm>
              </p:grpSpPr>
              <p:pic>
                <p:nvPicPr>
                  <p:cNvPr id="27700" name="Picture 31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3531" y="2682"/>
                    <a:ext cx="1714" cy="129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22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3594" y="2655"/>
                    <a:ext cx="718" cy="206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117475" tIns="58738" rIns="117475" bIns="58738">
                    <a:spAutoFit/>
                  </a:bodyPr>
                  <a:lstStyle/>
                  <a:p>
                    <a:pPr algn="ctr" defTabSz="1487488">
                      <a:defRPr/>
                    </a:pPr>
                    <a:r>
                      <a:rPr lang="en-US" sz="1100" b="0" dirty="0">
                        <a:latin typeface="+mj-lt"/>
                      </a:rPr>
                      <a:t>Item Use Det.</a:t>
                    </a:r>
                  </a:p>
                </p:txBody>
              </p:sp>
            </p:grpSp>
            <p:sp>
              <p:nvSpPr>
                <p:cNvPr id="27695" name="Rectangle 33"/>
                <p:cNvSpPr>
                  <a:spLocks noChangeArrowheads="1"/>
                </p:cNvSpPr>
                <p:nvPr/>
              </p:nvSpPr>
              <p:spPr bwMode="auto">
                <a:xfrm>
                  <a:off x="3844" y="3242"/>
                  <a:ext cx="1425" cy="44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000"/>
                </a:p>
              </p:txBody>
            </p:sp>
            <p:grpSp>
              <p:nvGrpSpPr>
                <p:cNvPr id="27696" name="Group 34"/>
                <p:cNvGrpSpPr>
                  <a:grpSpLocks/>
                </p:cNvGrpSpPr>
                <p:nvPr/>
              </p:nvGrpSpPr>
              <p:grpSpPr bwMode="auto">
                <a:xfrm>
                  <a:off x="3676" y="2806"/>
                  <a:ext cx="1714" cy="1315"/>
                  <a:chOff x="3676" y="2806"/>
                  <a:chExt cx="1714" cy="1315"/>
                </a:xfrm>
              </p:grpSpPr>
              <p:pic>
                <p:nvPicPr>
                  <p:cNvPr id="27697" name="Picture 35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3676" y="2824"/>
                    <a:ext cx="1714" cy="129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19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3786" y="2806"/>
                    <a:ext cx="636" cy="206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117475" tIns="58738" rIns="117475" bIns="58738">
                    <a:spAutoFit/>
                  </a:bodyPr>
                  <a:lstStyle/>
                  <a:p>
                    <a:pPr algn="ctr" defTabSz="1487488">
                      <a:defRPr/>
                    </a:pPr>
                    <a:r>
                      <a:rPr lang="en-US" sz="1100" b="0" dirty="0">
                        <a:latin typeface="+mj-lt"/>
                      </a:rPr>
                      <a:t>Item Usage</a:t>
                    </a:r>
                  </a:p>
                </p:txBody>
              </p:sp>
              <p:sp>
                <p:nvSpPr>
                  <p:cNvPr id="120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710" y="3224"/>
                    <a:ext cx="1515" cy="659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r>
                      <a:rPr lang="en-US" sz="1800" b="0" dirty="0">
                        <a:latin typeface="+mj-lt"/>
                      </a:rPr>
                      <a:t>Information Related</a:t>
                    </a:r>
                    <a:br>
                      <a:rPr lang="en-US" sz="1800" b="0" dirty="0">
                        <a:latin typeface="+mj-lt"/>
                      </a:rPr>
                    </a:br>
                    <a:r>
                      <a:rPr lang="en-US" sz="1800" b="0" dirty="0">
                        <a:latin typeface="+mj-lt"/>
                      </a:rPr>
                      <a:t>to Item Usage for a </a:t>
                    </a:r>
                    <a:br>
                      <a:rPr lang="en-US" sz="1800" b="0" dirty="0">
                        <a:latin typeface="+mj-lt"/>
                      </a:rPr>
                    </a:br>
                    <a:r>
                      <a:rPr lang="en-US" sz="1800" b="0" dirty="0">
                        <a:latin typeface="+mj-lt"/>
                      </a:rPr>
                      <a:t>Specific Line</a:t>
                    </a:r>
                  </a:p>
                </p:txBody>
              </p:sp>
            </p:grpSp>
          </p:grpSp>
          <p:grpSp>
            <p:nvGrpSpPr>
              <p:cNvPr id="27660" name="Group 39"/>
              <p:cNvGrpSpPr>
                <a:grpSpLocks/>
              </p:cNvGrpSpPr>
              <p:nvPr/>
            </p:nvGrpSpPr>
            <p:grpSpPr bwMode="auto">
              <a:xfrm>
                <a:off x="407988" y="3068639"/>
                <a:ext cx="2722563" cy="2079626"/>
                <a:chOff x="257" y="1933"/>
                <a:chExt cx="1715" cy="1310"/>
              </a:xfrm>
            </p:grpSpPr>
            <p:pic>
              <p:nvPicPr>
                <p:cNvPr id="27689" name="Picture 40"/>
                <p:cNvPicPr>
                  <a:picLocks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258" y="1946"/>
                  <a:ext cx="1714" cy="129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1" name="Rectangle 41"/>
                <p:cNvSpPr>
                  <a:spLocks noChangeArrowheads="1"/>
                </p:cNvSpPr>
                <p:nvPr/>
              </p:nvSpPr>
              <p:spPr bwMode="auto">
                <a:xfrm>
                  <a:off x="257" y="1933"/>
                  <a:ext cx="793" cy="20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117475" tIns="58738" rIns="117475" bIns="58738">
                  <a:spAutoFit/>
                </a:bodyPr>
                <a:lstStyle/>
                <a:p>
                  <a:pPr algn="ctr" defTabSz="1487488">
                    <a:defRPr/>
                  </a:pPr>
                  <a:r>
                    <a:rPr lang="en-US" sz="1100" b="0">
                      <a:latin typeface="+mj-lt"/>
                    </a:rPr>
                    <a:t>Call Line Status</a:t>
                  </a:r>
                </a:p>
              </p:txBody>
            </p:sp>
          </p:grpSp>
          <p:sp>
            <p:nvSpPr>
              <p:cNvPr id="27661" name="Line 42"/>
              <p:cNvSpPr>
                <a:spLocks noChangeShapeType="1"/>
              </p:cNvSpPr>
              <p:nvPr/>
            </p:nvSpPr>
            <p:spPr bwMode="auto">
              <a:xfrm>
                <a:off x="1646238" y="5318126"/>
                <a:ext cx="0" cy="67310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grpSp>
            <p:nvGrpSpPr>
              <p:cNvPr id="27662" name="Group 43"/>
              <p:cNvGrpSpPr>
                <a:grpSpLocks/>
              </p:cNvGrpSpPr>
              <p:nvPr/>
            </p:nvGrpSpPr>
            <p:grpSpPr bwMode="auto">
              <a:xfrm>
                <a:off x="611188" y="3273426"/>
                <a:ext cx="2773363" cy="2090738"/>
                <a:chOff x="385" y="2062"/>
                <a:chExt cx="1747" cy="1317"/>
              </a:xfrm>
            </p:grpSpPr>
            <p:pic>
              <p:nvPicPr>
                <p:cNvPr id="27685" name="Picture 44"/>
                <p:cNvPicPr>
                  <a:picLocks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385" y="2082"/>
                  <a:ext cx="1714" cy="129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7686" name="Group 45"/>
                <p:cNvGrpSpPr>
                  <a:grpSpLocks/>
                </p:cNvGrpSpPr>
                <p:nvPr/>
              </p:nvGrpSpPr>
              <p:grpSpPr bwMode="auto">
                <a:xfrm>
                  <a:off x="427" y="2062"/>
                  <a:ext cx="1705" cy="643"/>
                  <a:chOff x="427" y="2062"/>
                  <a:chExt cx="1705" cy="643"/>
                </a:xfrm>
              </p:grpSpPr>
              <p:sp>
                <p:nvSpPr>
                  <p:cNvPr id="108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461" y="2062"/>
                    <a:ext cx="663" cy="206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117475" tIns="58738" rIns="117475" bIns="58738">
                    <a:spAutoFit/>
                  </a:bodyPr>
                  <a:lstStyle/>
                  <a:p>
                    <a:pPr algn="ctr" defTabSz="1487488">
                      <a:defRPr/>
                    </a:pPr>
                    <a:r>
                      <a:rPr lang="en-US" sz="1100" b="0" dirty="0">
                        <a:latin typeface="+mj-lt"/>
                      </a:rPr>
                      <a:t>Fault Codes</a:t>
                    </a:r>
                  </a:p>
                </p:txBody>
              </p:sp>
              <p:sp>
                <p:nvSpPr>
                  <p:cNvPr id="27688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427" y="2381"/>
                    <a:ext cx="1705" cy="324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2000" b="0"/>
                  </a:p>
                </p:txBody>
              </p:sp>
            </p:grpSp>
          </p:grpSp>
          <p:grpSp>
            <p:nvGrpSpPr>
              <p:cNvPr id="27663" name="Group 48"/>
              <p:cNvGrpSpPr>
                <a:grpSpLocks/>
              </p:cNvGrpSpPr>
              <p:nvPr/>
            </p:nvGrpSpPr>
            <p:grpSpPr bwMode="auto">
              <a:xfrm>
                <a:off x="823913" y="3508376"/>
                <a:ext cx="2738438" cy="2090738"/>
                <a:chOff x="519" y="2210"/>
                <a:chExt cx="1725" cy="1317"/>
              </a:xfrm>
            </p:grpSpPr>
            <p:pic>
              <p:nvPicPr>
                <p:cNvPr id="27683" name="Picture 49"/>
                <p:cNvPicPr>
                  <a:picLocks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30" y="2230"/>
                  <a:ext cx="1714" cy="129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5" name="Rectangle 50"/>
                <p:cNvSpPr>
                  <a:spLocks noChangeArrowheads="1"/>
                </p:cNvSpPr>
                <p:nvPr/>
              </p:nvSpPr>
              <p:spPr bwMode="auto">
                <a:xfrm>
                  <a:off x="519" y="2210"/>
                  <a:ext cx="842" cy="20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117475" tIns="58738" rIns="117475" bIns="58738">
                  <a:spAutoFit/>
                </a:bodyPr>
                <a:lstStyle/>
                <a:p>
                  <a:pPr algn="ctr" defTabSz="1487488">
                    <a:defRPr/>
                  </a:pPr>
                  <a:r>
                    <a:rPr lang="en-US" sz="1100" b="0" dirty="0">
                      <a:latin typeface="+mj-lt"/>
                    </a:rPr>
                    <a:t>Coverage Limits</a:t>
                  </a:r>
                </a:p>
              </p:txBody>
            </p:sp>
          </p:grpSp>
          <p:sp>
            <p:nvSpPr>
              <p:cNvPr id="27664" name="Rectangle 51"/>
              <p:cNvSpPr>
                <a:spLocks noChangeArrowheads="1"/>
              </p:cNvSpPr>
              <p:nvPr/>
            </p:nvSpPr>
            <p:spPr bwMode="auto">
              <a:xfrm>
                <a:off x="908051" y="4125913"/>
                <a:ext cx="2706688" cy="5143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000" b="0"/>
              </a:p>
            </p:txBody>
          </p:sp>
          <p:grpSp>
            <p:nvGrpSpPr>
              <p:cNvPr id="27665" name="Group 52"/>
              <p:cNvGrpSpPr>
                <a:grpSpLocks/>
              </p:cNvGrpSpPr>
              <p:nvPr/>
            </p:nvGrpSpPr>
            <p:grpSpPr bwMode="auto">
              <a:xfrm>
                <a:off x="1073151" y="3771900"/>
                <a:ext cx="2773363" cy="2082800"/>
                <a:chOff x="676" y="2376"/>
                <a:chExt cx="1747" cy="1312"/>
              </a:xfrm>
            </p:grpSpPr>
            <p:grpSp>
              <p:nvGrpSpPr>
                <p:cNvPr id="27679" name="Group 53"/>
                <p:cNvGrpSpPr>
                  <a:grpSpLocks/>
                </p:cNvGrpSpPr>
                <p:nvPr/>
              </p:nvGrpSpPr>
              <p:grpSpPr bwMode="auto">
                <a:xfrm>
                  <a:off x="676" y="2376"/>
                  <a:ext cx="1714" cy="1312"/>
                  <a:chOff x="676" y="2376"/>
                  <a:chExt cx="1714" cy="1312"/>
                </a:xfrm>
              </p:grpSpPr>
              <p:pic>
                <p:nvPicPr>
                  <p:cNvPr id="27681" name="Picture 54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676" y="2391"/>
                    <a:ext cx="1714" cy="129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3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876" y="2376"/>
                    <a:ext cx="376" cy="184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117475" tIns="58738" rIns="117475" bIns="58738">
                    <a:spAutoFit/>
                  </a:bodyPr>
                  <a:lstStyle/>
                  <a:p>
                    <a:pPr algn="ctr" defTabSz="1487488">
                      <a:defRPr/>
                    </a:pPr>
                    <a:r>
                      <a:rPr lang="en-US" sz="900" b="0" dirty="0">
                        <a:latin typeface="+mj-lt"/>
                      </a:rPr>
                      <a:t>WIP PL</a:t>
                    </a:r>
                  </a:p>
                </p:txBody>
              </p:sp>
            </p:grpSp>
            <p:sp>
              <p:nvSpPr>
                <p:cNvPr id="27680" name="Rectangle 56"/>
                <p:cNvSpPr>
                  <a:spLocks noChangeArrowheads="1"/>
                </p:cNvSpPr>
                <p:nvPr/>
              </p:nvSpPr>
              <p:spPr bwMode="auto">
                <a:xfrm>
                  <a:off x="718" y="2690"/>
                  <a:ext cx="1705" cy="32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000" b="0"/>
                </a:p>
              </p:txBody>
            </p:sp>
          </p:grpSp>
          <p:pic>
            <p:nvPicPr>
              <p:cNvPr id="27666" name="Picture 58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293813" y="4017963"/>
                <a:ext cx="2720975" cy="20589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88" name="Rectangle 59"/>
              <p:cNvSpPr>
                <a:spLocks noChangeArrowheads="1"/>
              </p:cNvSpPr>
              <p:nvPr/>
            </p:nvSpPr>
            <p:spPr bwMode="auto">
              <a:xfrm>
                <a:off x="1487488" y="3986742"/>
                <a:ext cx="857607" cy="3272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117475" tIns="58738" rIns="117475" bIns="58738">
                <a:spAutoFit/>
              </a:bodyPr>
              <a:lstStyle/>
              <a:p>
                <a:pPr algn="ctr" defTabSz="1487488">
                  <a:defRPr/>
                </a:pPr>
                <a:r>
                  <a:rPr lang="en-US" sz="1100" b="0" dirty="0">
                    <a:latin typeface="+mj-lt"/>
                  </a:rPr>
                  <a:t>ISB Detail</a:t>
                </a:r>
              </a:p>
            </p:txBody>
          </p:sp>
          <p:sp>
            <p:nvSpPr>
              <p:cNvPr id="27668" name="Rectangle 60"/>
              <p:cNvSpPr>
                <a:spLocks noChangeArrowheads="1"/>
              </p:cNvSpPr>
              <p:nvPr/>
            </p:nvSpPr>
            <p:spPr bwMode="auto">
              <a:xfrm>
                <a:off x="1360488" y="4492626"/>
                <a:ext cx="2706688" cy="5143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000" b="0"/>
              </a:p>
            </p:txBody>
          </p:sp>
          <p:sp>
            <p:nvSpPr>
              <p:cNvPr id="27669" name="Rectangle 61"/>
              <p:cNvSpPr>
                <a:spLocks noChangeArrowheads="1"/>
              </p:cNvSpPr>
              <p:nvPr/>
            </p:nvSpPr>
            <p:spPr bwMode="auto">
              <a:xfrm>
                <a:off x="1570038" y="4949826"/>
                <a:ext cx="2706688" cy="5143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000" b="0"/>
              </a:p>
            </p:txBody>
          </p:sp>
          <p:grpSp>
            <p:nvGrpSpPr>
              <p:cNvPr id="27670" name="Group 62"/>
              <p:cNvGrpSpPr>
                <a:grpSpLocks/>
              </p:cNvGrpSpPr>
              <p:nvPr/>
            </p:nvGrpSpPr>
            <p:grpSpPr bwMode="auto">
              <a:xfrm>
                <a:off x="1525588" y="4232280"/>
                <a:ext cx="2720975" cy="2081214"/>
                <a:chOff x="961" y="2666"/>
                <a:chExt cx="1714" cy="1311"/>
              </a:xfrm>
            </p:grpSpPr>
            <p:pic>
              <p:nvPicPr>
                <p:cNvPr id="27677" name="Picture 63"/>
                <p:cNvPicPr>
                  <a:picLocks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961" y="2680"/>
                  <a:ext cx="1714" cy="129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9" name="Rectangle 64"/>
                <p:cNvSpPr>
                  <a:spLocks noChangeArrowheads="1"/>
                </p:cNvSpPr>
                <p:nvPr/>
              </p:nvSpPr>
              <p:spPr bwMode="auto">
                <a:xfrm>
                  <a:off x="1046" y="2666"/>
                  <a:ext cx="616" cy="20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117475" tIns="58738" rIns="117475" bIns="58738">
                  <a:spAutoFit/>
                </a:bodyPr>
                <a:lstStyle/>
                <a:p>
                  <a:pPr algn="ctr" defTabSz="1487488">
                    <a:defRPr/>
                  </a:pPr>
                  <a:r>
                    <a:rPr lang="en-US" sz="1100" b="0" dirty="0">
                      <a:latin typeface="+mj-lt"/>
                    </a:rPr>
                    <a:t>Item Detail</a:t>
                  </a:r>
                </a:p>
              </p:txBody>
            </p:sp>
          </p:grpSp>
          <p:sp>
            <p:nvSpPr>
              <p:cNvPr id="27671" name="Rectangle 65"/>
              <p:cNvSpPr>
                <a:spLocks noChangeArrowheads="1"/>
              </p:cNvSpPr>
              <p:nvPr/>
            </p:nvSpPr>
            <p:spPr bwMode="auto">
              <a:xfrm>
                <a:off x="1620838" y="5072063"/>
                <a:ext cx="2706688" cy="5143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000" b="0"/>
              </a:p>
            </p:txBody>
          </p:sp>
          <p:grpSp>
            <p:nvGrpSpPr>
              <p:cNvPr id="27672" name="Group 66"/>
              <p:cNvGrpSpPr>
                <a:grpSpLocks/>
              </p:cNvGrpSpPr>
              <p:nvPr/>
            </p:nvGrpSpPr>
            <p:grpSpPr bwMode="auto">
              <a:xfrm>
                <a:off x="1741488" y="4460876"/>
                <a:ext cx="2720975" cy="2081213"/>
                <a:chOff x="1097" y="2810"/>
                <a:chExt cx="1714" cy="1311"/>
              </a:xfrm>
            </p:grpSpPr>
            <p:grpSp>
              <p:nvGrpSpPr>
                <p:cNvPr id="27673" name="Group 67"/>
                <p:cNvGrpSpPr>
                  <a:grpSpLocks/>
                </p:cNvGrpSpPr>
                <p:nvPr/>
              </p:nvGrpSpPr>
              <p:grpSpPr bwMode="auto">
                <a:xfrm>
                  <a:off x="1097" y="2824"/>
                  <a:ext cx="1714" cy="1297"/>
                  <a:chOff x="1097" y="2824"/>
                  <a:chExt cx="1714" cy="1297"/>
                </a:xfrm>
              </p:grpSpPr>
              <p:pic>
                <p:nvPicPr>
                  <p:cNvPr id="27675" name="Picture 68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1097" y="2824"/>
                    <a:ext cx="1714" cy="129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1148" y="3276"/>
                    <a:ext cx="1515" cy="461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r>
                      <a:rPr lang="en-US" sz="1800" b="0">
                        <a:latin typeface="+mj-lt"/>
                      </a:rPr>
                      <a:t>Information Related</a:t>
                    </a:r>
                    <a:br>
                      <a:rPr lang="en-US" sz="1800" b="0">
                        <a:latin typeface="+mj-lt"/>
                      </a:rPr>
                    </a:br>
                    <a:r>
                      <a:rPr lang="en-US" sz="1800" b="0">
                        <a:latin typeface="+mj-lt"/>
                      </a:rPr>
                      <a:t>to the Call Line</a:t>
                    </a:r>
                  </a:p>
                </p:txBody>
              </p:sp>
            </p:grpSp>
            <p:sp>
              <p:nvSpPr>
                <p:cNvPr id="95" name="Rectangle 70"/>
                <p:cNvSpPr>
                  <a:spLocks noChangeArrowheads="1"/>
                </p:cNvSpPr>
                <p:nvPr/>
              </p:nvSpPr>
              <p:spPr bwMode="auto">
                <a:xfrm>
                  <a:off x="1143" y="2810"/>
                  <a:ext cx="787" cy="20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117475" tIns="58738" rIns="117475" bIns="58738">
                  <a:spAutoFit/>
                </a:bodyPr>
                <a:lstStyle/>
                <a:p>
                  <a:pPr algn="ctr" defTabSz="1487488">
                    <a:defRPr/>
                  </a:pPr>
                  <a:r>
                    <a:rPr lang="en-US" sz="1100" b="0" dirty="0">
                      <a:latin typeface="+mj-lt"/>
                    </a:rPr>
                    <a:t>Item Selection 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 valid Call ID must be entered</a:t>
            </a:r>
          </a:p>
          <a:p>
            <a:r>
              <a:rPr lang="en-US" sz="2000" dirty="0" smtClean="0"/>
              <a:t>Bill-To defaults from end user’s customer </a:t>
            </a:r>
          </a:p>
          <a:p>
            <a:pPr lvl="1"/>
            <a:r>
              <a:rPr lang="en-US" sz="1800" dirty="0" smtClean="0"/>
              <a:t>It can be changed as long as a pending invoice does not exist</a:t>
            </a:r>
          </a:p>
          <a:p>
            <a:r>
              <a:rPr lang="en-US" sz="2000" dirty="0" smtClean="0"/>
              <a:t>The end user displays from the call and cannot be changed</a:t>
            </a:r>
          </a:p>
          <a:p>
            <a:endParaRPr lang="en-US" sz="2000" dirty="0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Header</a:t>
            </a:r>
            <a:endParaRPr lang="en-US" smtClean="0"/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SSM-CAR-140</a:t>
            </a:r>
            <a:endParaRPr lang="en-US" smtClean="0"/>
          </a:p>
        </p:txBody>
      </p:sp>
      <p:pic>
        <p:nvPicPr>
          <p:cNvPr id="28677" name="Picture 5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9575" y="2768346"/>
            <a:ext cx="8323810" cy="3104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Price list defaults from the service type providing coverage on the call</a:t>
            </a:r>
          </a:p>
          <a:p>
            <a:r>
              <a:rPr lang="en-US" sz="2000" dirty="0" smtClean="0"/>
              <a:t>If the end user requires a PO, it must be entered before activity can be recorded</a:t>
            </a:r>
          </a:p>
          <a:p>
            <a:r>
              <a:rPr lang="en-US" sz="2000" dirty="0" smtClean="0"/>
              <a:t>Status, Priority, Caller, Phone, Description, Assigned,  and Work Code default from call and cannot be changed, although different engineers can be assigned at the line level</a:t>
            </a:r>
          </a:p>
          <a:p>
            <a:endParaRPr lang="en-US" sz="2000" dirty="0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Header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SSM-CAR-150</a:t>
            </a:r>
          </a:p>
        </p:txBody>
      </p:sp>
      <p:pic>
        <p:nvPicPr>
          <p:cNvPr id="29701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3729038"/>
            <a:ext cx="82581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Selection and Usage Frames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SSM-CAR-160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9363" y="1125538"/>
            <a:ext cx="1828800" cy="877824"/>
          </a:xfrm>
          <a:prstGeom prst="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Item Selection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4113213" y="177482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>
            <a:spAutoFit/>
          </a:bodyPr>
          <a:lstStyle/>
          <a:p>
            <a:pPr defTabSz="228600"/>
            <a:r>
              <a:rPr lang="en-US" sz="900"/>
              <a:t>2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748213" y="1125538"/>
            <a:ext cx="1828800" cy="877824"/>
          </a:xfrm>
          <a:prstGeom prst="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Item Detail</a:t>
            </a:r>
          </a:p>
        </p:txBody>
      </p:sp>
      <p:sp>
        <p:nvSpPr>
          <p:cNvPr id="30727" name="Rectangle 6"/>
          <p:cNvSpPr>
            <a:spLocks noChangeArrowheads="1"/>
          </p:cNvSpPr>
          <p:nvPr/>
        </p:nvSpPr>
        <p:spPr bwMode="auto">
          <a:xfrm>
            <a:off x="6345238" y="17684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>
            <a:spAutoFit/>
          </a:bodyPr>
          <a:lstStyle/>
          <a:p>
            <a:pPr defTabSz="228600"/>
            <a:r>
              <a:rPr lang="en-US" sz="900"/>
              <a:t>3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983413" y="1125538"/>
            <a:ext cx="1828800" cy="877824"/>
          </a:xfrm>
          <a:prstGeom prst="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Installed Base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Detail</a:t>
            </a:r>
          </a:p>
        </p:txBody>
      </p:sp>
      <p:sp>
        <p:nvSpPr>
          <p:cNvPr id="30729" name="Rectangle 8"/>
          <p:cNvSpPr>
            <a:spLocks noChangeArrowheads="1"/>
          </p:cNvSpPr>
          <p:nvPr/>
        </p:nvSpPr>
        <p:spPr bwMode="auto">
          <a:xfrm>
            <a:off x="8556625" y="1771650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>
            <a:spAutoFit/>
          </a:bodyPr>
          <a:lstStyle/>
          <a:p>
            <a:pPr defTabSz="228600"/>
            <a:r>
              <a:rPr lang="en-US" sz="900"/>
              <a:t>4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983413" y="2366963"/>
            <a:ext cx="1828800" cy="877824"/>
          </a:xfrm>
          <a:prstGeom prst="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WIP Product Line</a:t>
            </a:r>
          </a:p>
        </p:txBody>
      </p:sp>
      <p:sp>
        <p:nvSpPr>
          <p:cNvPr id="30731" name="Rectangle 10"/>
          <p:cNvSpPr>
            <a:spLocks noChangeArrowheads="1"/>
          </p:cNvSpPr>
          <p:nvPr/>
        </p:nvSpPr>
        <p:spPr bwMode="auto">
          <a:xfrm>
            <a:off x="8556625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>
            <a:spAutoFit/>
          </a:bodyPr>
          <a:lstStyle/>
          <a:p>
            <a:pPr defTabSz="228600"/>
            <a:r>
              <a:rPr lang="en-US" sz="900"/>
              <a:t>5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748213" y="2366963"/>
            <a:ext cx="1828800" cy="877824"/>
          </a:xfrm>
          <a:prstGeom prst="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Coverage 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Limits</a:t>
            </a:r>
          </a:p>
        </p:txBody>
      </p:sp>
      <p:sp>
        <p:nvSpPr>
          <p:cNvPr id="30733" name="Rectangle 12"/>
          <p:cNvSpPr>
            <a:spLocks noChangeArrowheads="1"/>
          </p:cNvSpPr>
          <p:nvPr/>
        </p:nvSpPr>
        <p:spPr bwMode="auto">
          <a:xfrm>
            <a:off x="6321425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6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519363" y="2366963"/>
            <a:ext cx="1828800" cy="877824"/>
          </a:xfrm>
          <a:prstGeom prst="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Fault Codes</a:t>
            </a:r>
          </a:p>
        </p:txBody>
      </p:sp>
      <p:sp>
        <p:nvSpPr>
          <p:cNvPr id="30735" name="Rectangle 14"/>
          <p:cNvSpPr>
            <a:spLocks noChangeArrowheads="1"/>
          </p:cNvSpPr>
          <p:nvPr/>
        </p:nvSpPr>
        <p:spPr bwMode="auto">
          <a:xfrm>
            <a:off x="4092575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7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69875" y="2366963"/>
            <a:ext cx="1828800" cy="87782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Labor Expense</a:t>
            </a:r>
          </a:p>
        </p:txBody>
      </p:sp>
      <p:sp>
        <p:nvSpPr>
          <p:cNvPr id="30737" name="Rectangle 16"/>
          <p:cNvSpPr>
            <a:spLocks noChangeArrowheads="1"/>
          </p:cNvSpPr>
          <p:nvPr/>
        </p:nvSpPr>
        <p:spPr bwMode="auto">
          <a:xfrm>
            <a:off x="1843088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8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69875" y="3636963"/>
            <a:ext cx="1828800" cy="87782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Labor/Exp. Detail</a:t>
            </a:r>
          </a:p>
        </p:txBody>
      </p:sp>
      <p:sp>
        <p:nvSpPr>
          <p:cNvPr id="30739" name="Rectangle 18"/>
          <p:cNvSpPr>
            <a:spLocks noChangeArrowheads="1"/>
          </p:cNvSpPr>
          <p:nvPr/>
        </p:nvSpPr>
        <p:spPr bwMode="auto">
          <a:xfrm>
            <a:off x="1843088" y="428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9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519363" y="3636963"/>
            <a:ext cx="1828800" cy="87782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Item Usage</a:t>
            </a:r>
          </a:p>
        </p:txBody>
      </p:sp>
      <p:sp>
        <p:nvSpPr>
          <p:cNvPr id="30741" name="Rectangle 20"/>
          <p:cNvSpPr>
            <a:spLocks noChangeArrowheads="1"/>
          </p:cNvSpPr>
          <p:nvPr/>
        </p:nvSpPr>
        <p:spPr bwMode="auto">
          <a:xfrm>
            <a:off x="4054475" y="4281488"/>
            <a:ext cx="231775" cy="190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52388" tIns="26988" rIns="52388" bIns="26988" anchor="ctr" anchorCtr="1">
            <a:spAutoFit/>
          </a:bodyPr>
          <a:lstStyle/>
          <a:p>
            <a:pPr defTabSz="303213"/>
            <a:r>
              <a:rPr lang="en-US" sz="900"/>
              <a:t>10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4748213" y="3636963"/>
            <a:ext cx="1828800" cy="87782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latin typeface="+mj-lt"/>
              </a:rPr>
              <a:t>Item Usage Detail</a:t>
            </a:r>
          </a:p>
        </p:txBody>
      </p:sp>
      <p:sp>
        <p:nvSpPr>
          <p:cNvPr id="30743" name="Rectangle 22"/>
          <p:cNvSpPr>
            <a:spLocks noChangeArrowheads="1"/>
          </p:cNvSpPr>
          <p:nvPr/>
        </p:nvSpPr>
        <p:spPr bwMode="auto">
          <a:xfrm>
            <a:off x="6321425" y="428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11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983413" y="3636963"/>
            <a:ext cx="1828800" cy="87782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latin typeface="+mj-lt"/>
              </a:rPr>
              <a:t>Multi-Item Issue</a:t>
            </a:r>
          </a:p>
        </p:txBody>
      </p:sp>
      <p:sp>
        <p:nvSpPr>
          <p:cNvPr id="30745" name="Rectangle 24"/>
          <p:cNvSpPr>
            <a:spLocks noChangeArrowheads="1"/>
          </p:cNvSpPr>
          <p:nvPr/>
        </p:nvSpPr>
        <p:spPr bwMode="auto">
          <a:xfrm>
            <a:off x="8556625" y="428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12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6983413" y="4908550"/>
            <a:ext cx="1828800" cy="87782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latin typeface="+mj-lt"/>
              </a:rPr>
              <a:t>Returned Items Detail</a:t>
            </a:r>
          </a:p>
        </p:txBody>
      </p:sp>
      <p:sp>
        <p:nvSpPr>
          <p:cNvPr id="30747" name="Rectangle 26"/>
          <p:cNvSpPr>
            <a:spLocks noChangeArrowheads="1"/>
          </p:cNvSpPr>
          <p:nvPr/>
        </p:nvSpPr>
        <p:spPr bwMode="auto">
          <a:xfrm>
            <a:off x="8556625" y="5554663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13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748213" y="4908550"/>
            <a:ext cx="1828800" cy="87782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Multi-Item Return Detail</a:t>
            </a:r>
          </a:p>
        </p:txBody>
      </p:sp>
      <p:sp>
        <p:nvSpPr>
          <p:cNvPr id="30749" name="Rectangle 28"/>
          <p:cNvSpPr>
            <a:spLocks noChangeArrowheads="1"/>
          </p:cNvSpPr>
          <p:nvPr/>
        </p:nvSpPr>
        <p:spPr bwMode="auto">
          <a:xfrm>
            <a:off x="6321425" y="5554663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14</a:t>
            </a:r>
          </a:p>
        </p:txBody>
      </p:sp>
      <p:sp>
        <p:nvSpPr>
          <p:cNvPr id="30757" name="Rectangle 41"/>
          <p:cNvSpPr>
            <a:spLocks noChangeArrowheads="1"/>
          </p:cNvSpPr>
          <p:nvPr/>
        </p:nvSpPr>
        <p:spPr bwMode="auto">
          <a:xfrm>
            <a:off x="808038" y="5091113"/>
            <a:ext cx="227012" cy="28416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8" name="Rectangle 42"/>
          <p:cNvSpPr>
            <a:spLocks noChangeArrowheads="1"/>
          </p:cNvSpPr>
          <p:nvPr/>
        </p:nvSpPr>
        <p:spPr bwMode="auto">
          <a:xfrm>
            <a:off x="1068388" y="5092700"/>
            <a:ext cx="2298707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1400" dirty="0">
                <a:latin typeface="+mj-lt"/>
              </a:rPr>
              <a:t>Related to Call Line Item</a:t>
            </a:r>
          </a:p>
        </p:txBody>
      </p:sp>
      <p:sp>
        <p:nvSpPr>
          <p:cNvPr id="30759" name="Rectangle 43"/>
          <p:cNvSpPr>
            <a:spLocks noChangeArrowheads="1"/>
          </p:cNvSpPr>
          <p:nvPr/>
        </p:nvSpPr>
        <p:spPr bwMode="auto">
          <a:xfrm>
            <a:off x="808038" y="5621338"/>
            <a:ext cx="227012" cy="284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60" name="Rectangle 44"/>
          <p:cNvSpPr>
            <a:spLocks noChangeArrowheads="1"/>
          </p:cNvSpPr>
          <p:nvPr/>
        </p:nvSpPr>
        <p:spPr bwMode="auto">
          <a:xfrm>
            <a:off x="1093788" y="5613400"/>
            <a:ext cx="2369239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1400">
                <a:latin typeface="+mj-lt"/>
              </a:rPr>
              <a:t>Related to usage records</a:t>
            </a:r>
          </a:p>
        </p:txBody>
      </p:sp>
      <p:cxnSp>
        <p:nvCxnSpPr>
          <p:cNvPr id="30761" name="Elbow Connector 46"/>
          <p:cNvCxnSpPr>
            <a:cxnSpLocks noChangeShapeType="1"/>
            <a:stCxn id="4" idx="3"/>
            <a:endCxn id="6" idx="1"/>
          </p:cNvCxnSpPr>
          <p:nvPr/>
        </p:nvCxnSpPr>
        <p:spPr bwMode="auto">
          <a:xfrm>
            <a:off x="4348163" y="1564450"/>
            <a:ext cx="40005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62" name="Elbow Connector 48"/>
          <p:cNvCxnSpPr>
            <a:cxnSpLocks noChangeShapeType="1"/>
            <a:stCxn id="6" idx="3"/>
            <a:endCxn id="8" idx="1"/>
          </p:cNvCxnSpPr>
          <p:nvPr/>
        </p:nvCxnSpPr>
        <p:spPr bwMode="auto">
          <a:xfrm>
            <a:off x="6577013" y="1564450"/>
            <a:ext cx="4064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63" name="Elbow Connector 51"/>
          <p:cNvCxnSpPr>
            <a:cxnSpLocks noChangeShapeType="1"/>
            <a:stCxn id="18" idx="3"/>
            <a:endCxn id="20" idx="1"/>
          </p:cNvCxnSpPr>
          <p:nvPr/>
        </p:nvCxnSpPr>
        <p:spPr bwMode="auto">
          <a:xfrm>
            <a:off x="2098675" y="4075875"/>
            <a:ext cx="420688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64" name="Elbow Connector 53"/>
          <p:cNvCxnSpPr>
            <a:cxnSpLocks noChangeShapeType="1"/>
            <a:stCxn id="20" idx="3"/>
            <a:endCxn id="22" idx="1"/>
          </p:cNvCxnSpPr>
          <p:nvPr/>
        </p:nvCxnSpPr>
        <p:spPr bwMode="auto">
          <a:xfrm>
            <a:off x="4348163" y="4075875"/>
            <a:ext cx="40005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65" name="Elbow Connector 55"/>
          <p:cNvCxnSpPr>
            <a:cxnSpLocks noChangeShapeType="1"/>
            <a:stCxn id="22" idx="3"/>
            <a:endCxn id="24" idx="1"/>
          </p:cNvCxnSpPr>
          <p:nvPr/>
        </p:nvCxnSpPr>
        <p:spPr bwMode="auto">
          <a:xfrm>
            <a:off x="6577013" y="4075875"/>
            <a:ext cx="4064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0" name="Elbow Connector 46"/>
          <p:cNvCxnSpPr>
            <a:cxnSpLocks noChangeShapeType="1"/>
            <a:stCxn id="14" idx="1"/>
            <a:endCxn id="16" idx="3"/>
          </p:cNvCxnSpPr>
          <p:nvPr/>
        </p:nvCxnSpPr>
        <p:spPr bwMode="auto">
          <a:xfrm rot="10800000">
            <a:off x="2098675" y="2805875"/>
            <a:ext cx="420688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3" name="Elbow Connector 46"/>
          <p:cNvCxnSpPr>
            <a:cxnSpLocks noChangeShapeType="1"/>
            <a:stCxn id="12" idx="1"/>
            <a:endCxn id="14" idx="3"/>
          </p:cNvCxnSpPr>
          <p:nvPr/>
        </p:nvCxnSpPr>
        <p:spPr bwMode="auto">
          <a:xfrm rot="10800000">
            <a:off x="4348163" y="2805875"/>
            <a:ext cx="40005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5" name="Elbow Connector 46"/>
          <p:cNvCxnSpPr>
            <a:cxnSpLocks noChangeShapeType="1"/>
            <a:stCxn id="10" idx="1"/>
            <a:endCxn id="12" idx="3"/>
          </p:cNvCxnSpPr>
          <p:nvPr/>
        </p:nvCxnSpPr>
        <p:spPr bwMode="auto">
          <a:xfrm rot="10800000">
            <a:off x="6577013" y="2805875"/>
            <a:ext cx="4064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60" name="Elbow Connector 46"/>
          <p:cNvCxnSpPr>
            <a:cxnSpLocks noChangeShapeType="1"/>
            <a:stCxn id="16" idx="2"/>
            <a:endCxn id="18" idx="0"/>
          </p:cNvCxnSpPr>
          <p:nvPr/>
        </p:nvCxnSpPr>
        <p:spPr bwMode="auto">
          <a:xfrm rot="5400000">
            <a:off x="988187" y="3440875"/>
            <a:ext cx="39217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63" name="Elbow Connector 55"/>
          <p:cNvCxnSpPr>
            <a:cxnSpLocks noChangeShapeType="1"/>
            <a:stCxn id="24" idx="2"/>
            <a:endCxn id="26" idx="0"/>
          </p:cNvCxnSpPr>
          <p:nvPr/>
        </p:nvCxnSpPr>
        <p:spPr bwMode="auto">
          <a:xfrm rot="5400000">
            <a:off x="7700932" y="4711668"/>
            <a:ext cx="393763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64" name="Elbow Connector 55"/>
          <p:cNvCxnSpPr>
            <a:cxnSpLocks noChangeShapeType="1"/>
            <a:stCxn id="26" idx="1"/>
            <a:endCxn id="28" idx="3"/>
          </p:cNvCxnSpPr>
          <p:nvPr/>
        </p:nvCxnSpPr>
        <p:spPr bwMode="auto">
          <a:xfrm rot="10800000">
            <a:off x="6577013" y="5347462"/>
            <a:ext cx="4064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69" name="Elbow Connector 48"/>
          <p:cNvCxnSpPr>
            <a:cxnSpLocks noChangeShapeType="1"/>
            <a:stCxn id="8" idx="2"/>
            <a:endCxn id="10" idx="0"/>
          </p:cNvCxnSpPr>
          <p:nvPr/>
        </p:nvCxnSpPr>
        <p:spPr bwMode="auto">
          <a:xfrm rot="5400000">
            <a:off x="7716013" y="2185162"/>
            <a:ext cx="363601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Specific call items can be accessed in order to record service activity related uniquely to them</a:t>
            </a:r>
          </a:p>
          <a:p>
            <a:pPr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Item Selection Frame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SSM-CAR-170</a:t>
            </a:r>
          </a:p>
        </p:txBody>
      </p:sp>
      <p:pic>
        <p:nvPicPr>
          <p:cNvPr id="31749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386013"/>
            <a:ext cx="79248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Provides a way to separate service events and activity performed for a call line</a:t>
            </a:r>
          </a:p>
          <a:p>
            <a:r>
              <a:rPr lang="en-US" smtClean="0"/>
              <a:t>Provides more control over invoicing:</a:t>
            </a:r>
          </a:p>
          <a:p>
            <a:pPr lvl="1"/>
            <a:r>
              <a:rPr lang="en-US" smtClean="0"/>
              <a:t>Enables progressive invoicing</a:t>
            </a:r>
          </a:p>
          <a:p>
            <a:pPr lvl="1"/>
            <a:r>
              <a:rPr lang="en-US" smtClean="0"/>
              <a:t>Enables you to choose activity to invoice</a:t>
            </a:r>
          </a:p>
          <a:p>
            <a:r>
              <a:rPr lang="en-US" smtClean="0"/>
              <a:t>May correspond to in-house preprinted forms</a:t>
            </a:r>
          </a:p>
          <a:p>
            <a:r>
              <a:rPr lang="en-US" smtClean="0"/>
              <a:t>Once a report is open for a call line, most of its related fields can no longer be changed, either </a:t>
            </a:r>
            <a:br>
              <a:rPr lang="en-US" smtClean="0"/>
            </a:br>
            <a:r>
              <a:rPr lang="en-US" smtClean="0"/>
              <a:t>in CAR or Call Maintenance</a:t>
            </a:r>
          </a:p>
          <a:p>
            <a:endParaRPr lang="en-US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a Report?</a:t>
            </a:r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SSM-CAR-180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Invoicing is controlled through the Report Status</a:t>
            </a:r>
          </a:p>
          <a:p>
            <a:endParaRPr lang="en-US" sz="2400" dirty="0" smtClean="0"/>
          </a:p>
        </p:txBody>
      </p:sp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 Status</a:t>
            </a:r>
            <a:endParaRPr lang="en-US" smtClean="0"/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SSM-CAR-190</a:t>
            </a:r>
            <a:endParaRPr lang="en-US" smtClean="0"/>
          </a:p>
        </p:txBody>
      </p:sp>
      <p:pic>
        <p:nvPicPr>
          <p:cNvPr id="33797" name="Picture 7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1385888"/>
            <a:ext cx="62484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333625" y="5486400"/>
            <a:ext cx="1778000" cy="7360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Report Status is 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related to invoicing</a:t>
            </a:r>
          </a:p>
        </p:txBody>
      </p:sp>
      <p:sp>
        <p:nvSpPr>
          <p:cNvPr id="33799" name="Rectangle 9"/>
          <p:cNvSpPr>
            <a:spLocks noChangeArrowheads="1"/>
          </p:cNvSpPr>
          <p:nvPr/>
        </p:nvSpPr>
        <p:spPr bwMode="auto">
          <a:xfrm>
            <a:off x="1743075" y="4381500"/>
            <a:ext cx="5238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3800" name="Elbow Connector 11"/>
          <p:cNvCxnSpPr>
            <a:cxnSpLocks noChangeShapeType="1"/>
            <a:stCxn id="9" idx="1"/>
            <a:endCxn id="33799" idx="1"/>
          </p:cNvCxnSpPr>
          <p:nvPr/>
        </p:nvCxnSpPr>
        <p:spPr bwMode="auto">
          <a:xfrm rot="10800000">
            <a:off x="1743075" y="4481514"/>
            <a:ext cx="590550" cy="1372937"/>
          </a:xfrm>
          <a:prstGeom prst="bentConnector3">
            <a:avLst>
              <a:gd name="adj1" fmla="val 13871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Business Process</a:t>
            </a:r>
          </a:p>
          <a:p>
            <a:r>
              <a:rPr lang="en-US" dirty="0" smtClean="0"/>
              <a:t>Who is calling?</a:t>
            </a:r>
          </a:p>
          <a:p>
            <a:r>
              <a:rPr lang="en-US" dirty="0" smtClean="0"/>
              <a:t>Are the units covered under warranty?</a:t>
            </a:r>
          </a:p>
          <a:p>
            <a:r>
              <a:rPr lang="en-US" dirty="0" smtClean="0"/>
              <a:t>Are they covered under contract?</a:t>
            </a:r>
          </a:p>
          <a:p>
            <a:r>
              <a:rPr lang="en-US" dirty="0" smtClean="0"/>
              <a:t>How much is covered?</a:t>
            </a:r>
          </a:p>
          <a:p>
            <a:r>
              <a:rPr lang="en-US" dirty="0" smtClean="0"/>
              <a:t>What needs to be done?</a:t>
            </a:r>
          </a:p>
          <a:p>
            <a:r>
              <a:rPr lang="en-US" dirty="0" smtClean="0"/>
              <a:t>Does the end user have special invoicing needs?</a:t>
            </a:r>
          </a:p>
          <a:p>
            <a:endParaRPr lang="en-US" dirty="0" smtClean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  <a:endParaRPr lang="en-US" smtClean="0"/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SSM-CAR-020</a:t>
            </a:r>
            <a:endParaRPr lang="en-US" smtClean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505200" y="5202238"/>
            <a:ext cx="3776677" cy="766877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An end </a:t>
            </a:r>
            <a:r>
              <a:rPr lang="en-US" sz="2000" b="0" dirty="0" smtClean="0">
                <a:latin typeface="+mn-lt"/>
              </a:rPr>
              <a:t>user requests </a:t>
            </a:r>
            <a:r>
              <a:rPr lang="en-US" sz="2000" b="0" dirty="0">
                <a:latin typeface="+mn-lt"/>
              </a:rPr>
              <a:t>service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on two installed </a:t>
            </a:r>
            <a:r>
              <a:rPr lang="en-US" sz="2000" b="0" dirty="0" smtClean="0">
                <a:latin typeface="+mn-lt"/>
              </a:rPr>
              <a:t>units</a:t>
            </a:r>
            <a:endParaRPr lang="en-US" sz="2000" b="0" dirty="0">
              <a:latin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 Status Use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SSM-CAR-200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76288" y="1457325"/>
            <a:ext cx="7772400" cy="669925"/>
          </a:xfrm>
          <a:prstGeom prst="rect">
            <a:avLst/>
          </a:prstGeom>
          <a:noFill/>
          <a:ln/>
        </p:spPr>
        <p:txBody>
          <a:bodyPr lIns="90488" tIns="44450" rIns="90488" bIns="44450"/>
          <a:lstStyle/>
          <a:p>
            <a:pPr marL="342900" indent="-342900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defRPr/>
            </a:pPr>
            <a:r>
              <a:rPr kumimoji="0" lang="en-US" b="0" kern="0" dirty="0">
                <a:latin typeface="+mj-lt"/>
              </a:rPr>
              <a:t>Call Line 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71813" y="1495426"/>
            <a:ext cx="1782762" cy="15636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3145536" y="1587501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3145536" y="1744663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3145536" y="1901826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145536" y="2058988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145536" y="2214563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145536" y="2371726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3145536" y="2528888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3145536" y="2686051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3145536" y="2843213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4686300" y="1606551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4686300" y="1763713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4686300" y="1920876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4686300" y="2078038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4686300" y="2235201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4686300" y="2392363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686300" y="2547938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4686300" y="2705101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4686300" y="2862263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173413" y="1477963"/>
            <a:ext cx="1687964" cy="15055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b="0" dirty="0">
                <a:latin typeface="+mj-lt"/>
              </a:rPr>
              <a:t>Report #1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Date: 4/1/XX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Status: I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4 hrs labor </a:t>
            </a:r>
            <a:r>
              <a:rPr lang="en-US" sz="1200" b="0" dirty="0" err="1">
                <a:latin typeface="+mj-lt"/>
              </a:rPr>
              <a:t>cov</a:t>
            </a:r>
            <a:r>
              <a:rPr lang="en-US" sz="1200" b="0" dirty="0">
                <a:latin typeface="+mj-lt"/>
              </a:rPr>
              <a:t> 100%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$0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2 items @ $125.00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557838" y="1495425"/>
            <a:ext cx="1782762" cy="15636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34823" name="Oval 27"/>
          <p:cNvSpPr>
            <a:spLocks noChangeArrowheads="1"/>
          </p:cNvSpPr>
          <p:nvPr/>
        </p:nvSpPr>
        <p:spPr bwMode="auto">
          <a:xfrm>
            <a:off x="5630863" y="1587500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4" name="Oval 28"/>
          <p:cNvSpPr>
            <a:spLocks noChangeArrowheads="1"/>
          </p:cNvSpPr>
          <p:nvPr/>
        </p:nvSpPr>
        <p:spPr bwMode="auto">
          <a:xfrm>
            <a:off x="5630863" y="1744663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5" name="Oval 29"/>
          <p:cNvSpPr>
            <a:spLocks noChangeArrowheads="1"/>
          </p:cNvSpPr>
          <p:nvPr/>
        </p:nvSpPr>
        <p:spPr bwMode="auto">
          <a:xfrm>
            <a:off x="5630863" y="1901825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6" name="Oval 30"/>
          <p:cNvSpPr>
            <a:spLocks noChangeArrowheads="1"/>
          </p:cNvSpPr>
          <p:nvPr/>
        </p:nvSpPr>
        <p:spPr bwMode="auto">
          <a:xfrm>
            <a:off x="5630863" y="2058988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7" name="Oval 31"/>
          <p:cNvSpPr>
            <a:spLocks noChangeArrowheads="1"/>
          </p:cNvSpPr>
          <p:nvPr/>
        </p:nvSpPr>
        <p:spPr bwMode="auto">
          <a:xfrm>
            <a:off x="5630863" y="2214563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8" name="Oval 32"/>
          <p:cNvSpPr>
            <a:spLocks noChangeArrowheads="1"/>
          </p:cNvSpPr>
          <p:nvPr/>
        </p:nvSpPr>
        <p:spPr bwMode="auto">
          <a:xfrm>
            <a:off x="5630863" y="2371725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9" name="Oval 33"/>
          <p:cNvSpPr>
            <a:spLocks noChangeArrowheads="1"/>
          </p:cNvSpPr>
          <p:nvPr/>
        </p:nvSpPr>
        <p:spPr bwMode="auto">
          <a:xfrm>
            <a:off x="5630863" y="2528888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0" name="Oval 34"/>
          <p:cNvSpPr>
            <a:spLocks noChangeArrowheads="1"/>
          </p:cNvSpPr>
          <p:nvPr/>
        </p:nvSpPr>
        <p:spPr bwMode="auto">
          <a:xfrm>
            <a:off x="5630863" y="2686050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1" name="Oval 35"/>
          <p:cNvSpPr>
            <a:spLocks noChangeArrowheads="1"/>
          </p:cNvSpPr>
          <p:nvPr/>
        </p:nvSpPr>
        <p:spPr bwMode="auto">
          <a:xfrm>
            <a:off x="5630863" y="2843213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2" name="Oval 36"/>
          <p:cNvSpPr>
            <a:spLocks noChangeArrowheads="1"/>
          </p:cNvSpPr>
          <p:nvPr/>
        </p:nvSpPr>
        <p:spPr bwMode="auto">
          <a:xfrm>
            <a:off x="7172325" y="1606550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3" name="Oval 37"/>
          <p:cNvSpPr>
            <a:spLocks noChangeArrowheads="1"/>
          </p:cNvSpPr>
          <p:nvPr/>
        </p:nvSpPr>
        <p:spPr bwMode="auto">
          <a:xfrm>
            <a:off x="7172325" y="1763713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4" name="Oval 38"/>
          <p:cNvSpPr>
            <a:spLocks noChangeArrowheads="1"/>
          </p:cNvSpPr>
          <p:nvPr/>
        </p:nvSpPr>
        <p:spPr bwMode="auto">
          <a:xfrm>
            <a:off x="7172325" y="1920875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5" name="Oval 39"/>
          <p:cNvSpPr>
            <a:spLocks noChangeArrowheads="1"/>
          </p:cNvSpPr>
          <p:nvPr/>
        </p:nvSpPr>
        <p:spPr bwMode="auto">
          <a:xfrm>
            <a:off x="7172325" y="2078038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6" name="Oval 40"/>
          <p:cNvSpPr>
            <a:spLocks noChangeArrowheads="1"/>
          </p:cNvSpPr>
          <p:nvPr/>
        </p:nvSpPr>
        <p:spPr bwMode="auto">
          <a:xfrm>
            <a:off x="7172325" y="2235200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7" name="Oval 41"/>
          <p:cNvSpPr>
            <a:spLocks noChangeArrowheads="1"/>
          </p:cNvSpPr>
          <p:nvPr/>
        </p:nvSpPr>
        <p:spPr bwMode="auto">
          <a:xfrm>
            <a:off x="7172325" y="2392363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8" name="Oval 42"/>
          <p:cNvSpPr>
            <a:spLocks noChangeArrowheads="1"/>
          </p:cNvSpPr>
          <p:nvPr/>
        </p:nvSpPr>
        <p:spPr bwMode="auto">
          <a:xfrm>
            <a:off x="7172325" y="2547938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9" name="Oval 43"/>
          <p:cNvSpPr>
            <a:spLocks noChangeArrowheads="1"/>
          </p:cNvSpPr>
          <p:nvPr/>
        </p:nvSpPr>
        <p:spPr bwMode="auto">
          <a:xfrm>
            <a:off x="7172325" y="2705100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0" name="Oval 44"/>
          <p:cNvSpPr>
            <a:spLocks noChangeArrowheads="1"/>
          </p:cNvSpPr>
          <p:nvPr/>
        </p:nvSpPr>
        <p:spPr bwMode="auto">
          <a:xfrm>
            <a:off x="7172325" y="2862263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5670550" y="1477963"/>
            <a:ext cx="1612900" cy="1284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b="0" dirty="0">
                <a:latin typeface="+mj-lt"/>
              </a:rPr>
              <a:t>Report #2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Date: 4/2/XX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Status: H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2 hrs </a:t>
            </a:r>
            <a:r>
              <a:rPr lang="en-US" sz="1200" b="0" dirty="0" err="1">
                <a:latin typeface="+mj-lt"/>
              </a:rPr>
              <a:t>cov</a:t>
            </a:r>
            <a:r>
              <a:rPr lang="en-US" sz="1200" b="0" dirty="0">
                <a:latin typeface="+mj-lt"/>
              </a:rPr>
              <a:t> 100%=$0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3 items @ $40=$120</a:t>
            </a:r>
          </a:p>
        </p:txBody>
      </p:sp>
      <p:sp>
        <p:nvSpPr>
          <p:cNvPr id="34842" name="Rectangle 46"/>
          <p:cNvSpPr>
            <a:spLocks noChangeArrowheads="1"/>
          </p:cNvSpPr>
          <p:nvPr/>
        </p:nvSpPr>
        <p:spPr bwMode="auto">
          <a:xfrm>
            <a:off x="773113" y="3268663"/>
            <a:ext cx="7772400" cy="669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</a:pPr>
            <a:r>
              <a:rPr lang="en-US">
                <a:latin typeface="+mj-lt"/>
              </a:rPr>
              <a:t>Call Line 2</a:t>
            </a: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3067050" y="3384550"/>
            <a:ext cx="1782763" cy="15636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4844" name="Oval 49"/>
          <p:cNvSpPr>
            <a:spLocks noChangeArrowheads="1"/>
          </p:cNvSpPr>
          <p:nvPr/>
        </p:nvSpPr>
        <p:spPr bwMode="auto">
          <a:xfrm>
            <a:off x="3140075" y="3476625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5" name="Oval 50"/>
          <p:cNvSpPr>
            <a:spLocks noChangeArrowheads="1"/>
          </p:cNvSpPr>
          <p:nvPr/>
        </p:nvSpPr>
        <p:spPr bwMode="auto">
          <a:xfrm>
            <a:off x="3140075" y="3633788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6" name="Oval 51"/>
          <p:cNvSpPr>
            <a:spLocks noChangeArrowheads="1"/>
          </p:cNvSpPr>
          <p:nvPr/>
        </p:nvSpPr>
        <p:spPr bwMode="auto">
          <a:xfrm>
            <a:off x="3140075" y="3790950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7" name="Oval 52"/>
          <p:cNvSpPr>
            <a:spLocks noChangeArrowheads="1"/>
          </p:cNvSpPr>
          <p:nvPr/>
        </p:nvSpPr>
        <p:spPr bwMode="auto">
          <a:xfrm>
            <a:off x="3140075" y="3948113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8" name="Oval 53"/>
          <p:cNvSpPr>
            <a:spLocks noChangeArrowheads="1"/>
          </p:cNvSpPr>
          <p:nvPr/>
        </p:nvSpPr>
        <p:spPr bwMode="auto">
          <a:xfrm>
            <a:off x="3140075" y="4103688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9" name="Oval 54"/>
          <p:cNvSpPr>
            <a:spLocks noChangeArrowheads="1"/>
          </p:cNvSpPr>
          <p:nvPr/>
        </p:nvSpPr>
        <p:spPr bwMode="auto">
          <a:xfrm>
            <a:off x="3140075" y="4260850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0" name="Oval 55"/>
          <p:cNvSpPr>
            <a:spLocks noChangeArrowheads="1"/>
          </p:cNvSpPr>
          <p:nvPr/>
        </p:nvSpPr>
        <p:spPr bwMode="auto">
          <a:xfrm>
            <a:off x="3140075" y="4418013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1" name="Oval 56"/>
          <p:cNvSpPr>
            <a:spLocks noChangeArrowheads="1"/>
          </p:cNvSpPr>
          <p:nvPr/>
        </p:nvSpPr>
        <p:spPr bwMode="auto">
          <a:xfrm>
            <a:off x="3140075" y="4575175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2" name="Oval 57"/>
          <p:cNvSpPr>
            <a:spLocks noChangeArrowheads="1"/>
          </p:cNvSpPr>
          <p:nvPr/>
        </p:nvSpPr>
        <p:spPr bwMode="auto">
          <a:xfrm>
            <a:off x="3140075" y="4732338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3" name="Oval 58"/>
          <p:cNvSpPr>
            <a:spLocks noChangeArrowheads="1"/>
          </p:cNvSpPr>
          <p:nvPr/>
        </p:nvSpPr>
        <p:spPr bwMode="auto">
          <a:xfrm>
            <a:off x="4681538" y="3495675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4" name="Oval 59"/>
          <p:cNvSpPr>
            <a:spLocks noChangeArrowheads="1"/>
          </p:cNvSpPr>
          <p:nvPr/>
        </p:nvSpPr>
        <p:spPr bwMode="auto">
          <a:xfrm>
            <a:off x="4681538" y="3652838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5" name="Oval 60"/>
          <p:cNvSpPr>
            <a:spLocks noChangeArrowheads="1"/>
          </p:cNvSpPr>
          <p:nvPr/>
        </p:nvSpPr>
        <p:spPr bwMode="auto">
          <a:xfrm>
            <a:off x="4681538" y="3810000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6" name="Oval 61"/>
          <p:cNvSpPr>
            <a:spLocks noChangeArrowheads="1"/>
          </p:cNvSpPr>
          <p:nvPr/>
        </p:nvSpPr>
        <p:spPr bwMode="auto">
          <a:xfrm>
            <a:off x="4681538" y="3967163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7" name="Oval 62"/>
          <p:cNvSpPr>
            <a:spLocks noChangeArrowheads="1"/>
          </p:cNvSpPr>
          <p:nvPr/>
        </p:nvSpPr>
        <p:spPr bwMode="auto">
          <a:xfrm>
            <a:off x="4681538" y="4124325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8" name="Oval 63"/>
          <p:cNvSpPr>
            <a:spLocks noChangeArrowheads="1"/>
          </p:cNvSpPr>
          <p:nvPr/>
        </p:nvSpPr>
        <p:spPr bwMode="auto">
          <a:xfrm>
            <a:off x="4681538" y="4281488"/>
            <a:ext cx="66675" cy="69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9" name="Oval 64"/>
          <p:cNvSpPr>
            <a:spLocks noChangeArrowheads="1"/>
          </p:cNvSpPr>
          <p:nvPr/>
        </p:nvSpPr>
        <p:spPr bwMode="auto">
          <a:xfrm>
            <a:off x="4681538" y="4437063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60" name="Oval 65"/>
          <p:cNvSpPr>
            <a:spLocks noChangeArrowheads="1"/>
          </p:cNvSpPr>
          <p:nvPr/>
        </p:nvSpPr>
        <p:spPr bwMode="auto">
          <a:xfrm>
            <a:off x="4681538" y="4594225"/>
            <a:ext cx="66675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61" name="Oval 66"/>
          <p:cNvSpPr>
            <a:spLocks noChangeArrowheads="1"/>
          </p:cNvSpPr>
          <p:nvPr/>
        </p:nvSpPr>
        <p:spPr bwMode="auto">
          <a:xfrm>
            <a:off x="4681538" y="4751388"/>
            <a:ext cx="66675" cy="71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3168650" y="3367088"/>
            <a:ext cx="1687964" cy="15055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b="0" dirty="0">
                <a:latin typeface="+mj-lt"/>
              </a:rPr>
              <a:t>Report #3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Date: 4/1/XX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Status: I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2 hrs labor </a:t>
            </a:r>
            <a:r>
              <a:rPr lang="en-US" sz="1200" b="0" dirty="0" err="1">
                <a:latin typeface="+mj-lt"/>
              </a:rPr>
              <a:t>cov</a:t>
            </a:r>
            <a:r>
              <a:rPr lang="en-US" sz="1200" b="0" dirty="0">
                <a:latin typeface="+mj-lt"/>
              </a:rPr>
              <a:t> 100%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$0</a:t>
            </a:r>
          </a:p>
          <a:p>
            <a:pPr>
              <a:spcBef>
                <a:spcPct val="20000"/>
              </a:spcBef>
              <a:defRPr/>
            </a:pPr>
            <a:r>
              <a:rPr lang="en-US" sz="1200" b="0" dirty="0">
                <a:latin typeface="+mj-lt"/>
              </a:rPr>
              <a:t>1 items @ $179.00</a:t>
            </a: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811213" y="5110163"/>
            <a:ext cx="7772400" cy="669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0" dirty="0">
                <a:latin typeface="+mj-lt"/>
              </a:rPr>
              <a:t>Only reports 1 and 3 are eligible for invoicing.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Permits modification of information related to the call item</a:t>
            </a:r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Detail Frame</a:t>
            </a:r>
          </a:p>
        </p:txBody>
      </p:sp>
      <p:sp>
        <p:nvSpPr>
          <p:cNvPr id="358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SSM-CAR-210</a:t>
            </a:r>
          </a:p>
        </p:txBody>
      </p:sp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125" y="2281238"/>
            <a:ext cx="79057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8"/>
          <p:cNvSpPr>
            <a:spLocks noChangeArrowheads="1"/>
          </p:cNvSpPr>
          <p:nvPr/>
        </p:nvSpPr>
        <p:spPr bwMode="auto">
          <a:xfrm>
            <a:off x="819150" y="3686175"/>
            <a:ext cx="971550" cy="1123950"/>
          </a:xfrm>
          <a:prstGeom prst="rect">
            <a:avLst/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Loading BOMs/Routings in CAR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SSM-CAR-220</a:t>
            </a:r>
          </a:p>
        </p:txBody>
      </p:sp>
      <p:grpSp>
        <p:nvGrpSpPr>
          <p:cNvPr id="36868" name="Group 31"/>
          <p:cNvGrpSpPr>
            <a:grpSpLocks/>
          </p:cNvGrpSpPr>
          <p:nvPr/>
        </p:nvGrpSpPr>
        <p:grpSpPr bwMode="auto">
          <a:xfrm>
            <a:off x="3678238" y="4494213"/>
            <a:ext cx="5092700" cy="1592262"/>
            <a:chOff x="3678238" y="4856163"/>
            <a:chExt cx="5092700" cy="1592262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3678238" y="4856163"/>
              <a:ext cx="5005387" cy="1587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36886" name="Group 3"/>
            <p:cNvGrpSpPr>
              <a:grpSpLocks/>
            </p:cNvGrpSpPr>
            <p:nvPr/>
          </p:nvGrpSpPr>
          <p:grpSpPr bwMode="auto">
            <a:xfrm>
              <a:off x="3840163" y="5251450"/>
              <a:ext cx="4930775" cy="1196975"/>
              <a:chOff x="2419" y="3308"/>
              <a:chExt cx="3106" cy="754"/>
            </a:xfrm>
          </p:grpSpPr>
          <p:sp>
            <p:nvSpPr>
              <p:cNvPr id="36888" name="Rectangle 4"/>
              <p:cNvSpPr>
                <a:spLocks noChangeArrowheads="1"/>
              </p:cNvSpPr>
              <p:nvPr/>
            </p:nvSpPr>
            <p:spPr bwMode="auto">
              <a:xfrm>
                <a:off x="2419" y="3308"/>
                <a:ext cx="3106" cy="75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200">
                    <a:latin typeface="+mj-lt"/>
                  </a:rPr>
                  <a:t>Op  Item Number    Work Code   Qty Used    Charge        Det MO</a:t>
                </a:r>
              </a:p>
              <a:p>
                <a:r>
                  <a:rPr lang="en-US" sz="1200">
                    <a:latin typeface="+mj-lt"/>
                  </a:rPr>
                  <a:t/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10  FS-1024            PM                            1    Contract       No </a:t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10  FS-2178            PM                            1    Contract       No </a:t>
                </a:r>
              </a:p>
              <a:p>
                <a:r>
                  <a:rPr lang="en-US" sz="1200">
                    <a:latin typeface="+mj-lt"/>
                  </a:rPr>
                  <a:t>20  FS-1788            PM                            .1   Contract       No</a:t>
                </a:r>
              </a:p>
              <a:p>
                <a:r>
                  <a:rPr lang="en-US" sz="1200">
                    <a:latin typeface="+mj-lt"/>
                  </a:rPr>
                  <a:t>20  FS-0038            PM                            .5   Contract       No </a:t>
                </a:r>
              </a:p>
            </p:txBody>
          </p:sp>
          <p:sp>
            <p:nvSpPr>
              <p:cNvPr id="36889" name="Line 5"/>
              <p:cNvSpPr>
                <a:spLocks noChangeShapeType="1"/>
              </p:cNvSpPr>
              <p:nvPr/>
            </p:nvSpPr>
            <p:spPr bwMode="auto">
              <a:xfrm>
                <a:off x="2481" y="3522"/>
                <a:ext cx="13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0" name="Line 6"/>
              <p:cNvSpPr>
                <a:spLocks noChangeShapeType="1"/>
              </p:cNvSpPr>
              <p:nvPr/>
            </p:nvSpPr>
            <p:spPr bwMode="auto">
              <a:xfrm>
                <a:off x="2697" y="3522"/>
                <a:ext cx="52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1" name="Line 7"/>
              <p:cNvSpPr>
                <a:spLocks noChangeShapeType="1"/>
              </p:cNvSpPr>
              <p:nvPr/>
            </p:nvSpPr>
            <p:spPr bwMode="auto">
              <a:xfrm>
                <a:off x="3383" y="3522"/>
                <a:ext cx="4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2" name="Line 8"/>
              <p:cNvSpPr>
                <a:spLocks noChangeShapeType="1"/>
              </p:cNvSpPr>
              <p:nvPr/>
            </p:nvSpPr>
            <p:spPr bwMode="auto">
              <a:xfrm>
                <a:off x="3930" y="3522"/>
                <a:ext cx="41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3" name="Line 9"/>
              <p:cNvSpPr>
                <a:spLocks noChangeShapeType="1"/>
              </p:cNvSpPr>
              <p:nvPr/>
            </p:nvSpPr>
            <p:spPr bwMode="auto">
              <a:xfrm>
                <a:off x="4437" y="3522"/>
                <a:ext cx="46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4" name="Line 10"/>
              <p:cNvSpPr>
                <a:spLocks noChangeShapeType="1"/>
              </p:cNvSpPr>
              <p:nvPr/>
            </p:nvSpPr>
            <p:spPr bwMode="auto">
              <a:xfrm>
                <a:off x="4976" y="3522"/>
                <a:ext cx="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5" name="Line 11"/>
              <p:cNvSpPr>
                <a:spLocks noChangeShapeType="1"/>
              </p:cNvSpPr>
              <p:nvPr/>
            </p:nvSpPr>
            <p:spPr bwMode="auto">
              <a:xfrm>
                <a:off x="5133" y="3522"/>
                <a:ext cx="1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6887" name="Rectangle 12"/>
            <p:cNvSpPr>
              <a:spLocks noChangeArrowheads="1"/>
            </p:cNvSpPr>
            <p:nvPr/>
          </p:nvSpPr>
          <p:spPr bwMode="auto">
            <a:xfrm>
              <a:off x="5832475" y="4895850"/>
              <a:ext cx="947738" cy="320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200">
                  <a:latin typeface="+mj-lt"/>
                </a:rPr>
                <a:t>Item Usage</a:t>
              </a:r>
            </a:p>
          </p:txBody>
        </p:sp>
      </p:grpSp>
      <p:cxnSp>
        <p:nvCxnSpPr>
          <p:cNvPr id="33" name="Elbow Connector 32"/>
          <p:cNvCxnSpPr>
            <a:stCxn id="37" idx="2"/>
            <a:endCxn id="21" idx="1"/>
          </p:cNvCxnSpPr>
          <p:nvPr/>
        </p:nvCxnSpPr>
        <p:spPr>
          <a:xfrm rot="16200000" flipH="1">
            <a:off x="1127125" y="2659063"/>
            <a:ext cx="923132" cy="82946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38" idx="2"/>
            <a:endCxn id="5" idx="1"/>
          </p:cNvCxnSpPr>
          <p:nvPr/>
        </p:nvCxnSpPr>
        <p:spPr>
          <a:xfrm rot="16200000" flipH="1">
            <a:off x="2774157" y="4383882"/>
            <a:ext cx="951706" cy="856455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350044" y="1038225"/>
            <a:ext cx="4993481" cy="1574006"/>
            <a:chOff x="350044" y="1038225"/>
            <a:chExt cx="4993481" cy="1574006"/>
          </a:xfrm>
        </p:grpSpPr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354013" y="1038225"/>
              <a:ext cx="4989512" cy="156686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dirty="0">
                  <a:latin typeface="+mj-lt"/>
                </a:rPr>
                <a:t>PM for Item 10-10000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Op 10: 	Replace cartridge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	Items needed: rag, new cartridge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Op 20: 	Lubricate moving parts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	Items needed: oil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Op 30:	Clean drum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	Items needed: fluid, dispenser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50044" y="2107406"/>
              <a:ext cx="1647825" cy="50482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997870" y="2741613"/>
            <a:ext cx="5306436" cy="1594644"/>
            <a:chOff x="1997870" y="2741613"/>
            <a:chExt cx="5306436" cy="1594644"/>
          </a:xfrm>
        </p:grpSpPr>
        <p:grpSp>
          <p:nvGrpSpPr>
            <p:cNvPr id="36872" name="Group 16"/>
            <p:cNvGrpSpPr>
              <a:grpSpLocks/>
            </p:cNvGrpSpPr>
            <p:nvPr/>
          </p:nvGrpSpPr>
          <p:grpSpPr bwMode="auto">
            <a:xfrm>
              <a:off x="2003425" y="2741613"/>
              <a:ext cx="5300881" cy="1587500"/>
              <a:chOff x="1262" y="1811"/>
              <a:chExt cx="3175" cy="1000"/>
            </a:xfrm>
          </p:grpSpPr>
          <p:sp>
            <p:nvSpPr>
              <p:cNvPr id="36873" name="Rectangle 17"/>
              <p:cNvSpPr>
                <a:spLocks noChangeArrowheads="1"/>
              </p:cNvSpPr>
              <p:nvPr/>
            </p:nvSpPr>
            <p:spPr bwMode="auto">
              <a:xfrm>
                <a:off x="2401" y="1833"/>
                <a:ext cx="791" cy="23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200">
                    <a:latin typeface="+mj-lt"/>
                  </a:rPr>
                  <a:t>Labor/Expenses</a:t>
                </a:r>
              </a:p>
            </p:txBody>
          </p:sp>
          <p:sp>
            <p:nvSpPr>
              <p:cNvPr id="21" name="Rectangle 18"/>
              <p:cNvSpPr>
                <a:spLocks noChangeArrowheads="1"/>
              </p:cNvSpPr>
              <p:nvPr/>
            </p:nvSpPr>
            <p:spPr bwMode="auto">
              <a:xfrm>
                <a:off x="1262" y="1811"/>
                <a:ext cx="3153" cy="10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b="0" dirty="0">
                  <a:latin typeface="+mj-lt"/>
                </a:endParaRPr>
              </a:p>
            </p:txBody>
          </p:sp>
          <p:sp>
            <p:nvSpPr>
              <p:cNvPr id="36875" name="Rectangle 19"/>
              <p:cNvSpPr>
                <a:spLocks noChangeArrowheads="1"/>
              </p:cNvSpPr>
              <p:nvPr/>
            </p:nvSpPr>
            <p:spPr bwMode="auto">
              <a:xfrm>
                <a:off x="1288" y="2047"/>
                <a:ext cx="3149" cy="63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200">
                    <a:latin typeface="+mj-lt"/>
                  </a:rPr>
                  <a:t>Op  Std Op     Work Code   Svc Cat  Quantity    Charge        Det Items</a:t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/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10  Op-113      PM               Labor               .5    Contract       No Yes</a:t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20  Op-114      PM               Labor               .25  Contract       No Yes</a:t>
                </a:r>
              </a:p>
              <a:p>
                <a:r>
                  <a:rPr lang="en-US" sz="1200">
                    <a:latin typeface="+mj-lt"/>
                  </a:rPr>
                  <a:t>30  Op-115      PM               Labor               .5    Contract       No Yes</a:t>
                </a:r>
              </a:p>
            </p:txBody>
          </p:sp>
          <p:sp>
            <p:nvSpPr>
              <p:cNvPr id="36876" name="Line 20"/>
              <p:cNvSpPr>
                <a:spLocks noChangeShapeType="1"/>
              </p:cNvSpPr>
              <p:nvPr/>
            </p:nvSpPr>
            <p:spPr bwMode="auto">
              <a:xfrm>
                <a:off x="1326" y="2223"/>
                <a:ext cx="13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7" name="Line 21"/>
              <p:cNvSpPr>
                <a:spLocks noChangeShapeType="1"/>
              </p:cNvSpPr>
              <p:nvPr/>
            </p:nvSpPr>
            <p:spPr bwMode="auto">
              <a:xfrm>
                <a:off x="1542" y="2223"/>
                <a:ext cx="32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8" name="Line 22"/>
              <p:cNvSpPr>
                <a:spLocks noChangeShapeType="1"/>
              </p:cNvSpPr>
              <p:nvPr/>
            </p:nvSpPr>
            <p:spPr bwMode="auto">
              <a:xfrm>
                <a:off x="1997" y="2223"/>
                <a:ext cx="46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9" name="Line 23"/>
              <p:cNvSpPr>
                <a:spLocks noChangeShapeType="1"/>
              </p:cNvSpPr>
              <p:nvPr/>
            </p:nvSpPr>
            <p:spPr bwMode="auto">
              <a:xfrm>
                <a:off x="2529" y="2223"/>
                <a:ext cx="32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0" name="Line 24"/>
              <p:cNvSpPr>
                <a:spLocks noChangeShapeType="1"/>
              </p:cNvSpPr>
              <p:nvPr/>
            </p:nvSpPr>
            <p:spPr bwMode="auto">
              <a:xfrm>
                <a:off x="2936" y="2223"/>
                <a:ext cx="32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1" name="Line 25"/>
              <p:cNvSpPr>
                <a:spLocks noChangeShapeType="1"/>
              </p:cNvSpPr>
              <p:nvPr/>
            </p:nvSpPr>
            <p:spPr bwMode="auto">
              <a:xfrm>
                <a:off x="3414" y="2223"/>
                <a:ext cx="47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2" name="Line 26"/>
              <p:cNvSpPr>
                <a:spLocks noChangeShapeType="1"/>
              </p:cNvSpPr>
              <p:nvPr/>
            </p:nvSpPr>
            <p:spPr bwMode="auto">
              <a:xfrm>
                <a:off x="3954" y="2223"/>
                <a:ext cx="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3" name="Line 27"/>
              <p:cNvSpPr>
                <a:spLocks noChangeShapeType="1"/>
              </p:cNvSpPr>
              <p:nvPr/>
            </p:nvSpPr>
            <p:spPr bwMode="auto">
              <a:xfrm>
                <a:off x="4111" y="2223"/>
                <a:ext cx="1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4" name="Rectangle 28"/>
              <p:cNvSpPr>
                <a:spLocks noChangeArrowheads="1"/>
              </p:cNvSpPr>
              <p:nvPr/>
            </p:nvSpPr>
            <p:spPr bwMode="auto">
              <a:xfrm>
                <a:off x="2538" y="1847"/>
                <a:ext cx="597" cy="20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200">
                    <a:latin typeface="+mj-lt"/>
                  </a:rPr>
                  <a:t>Labor/Expense Usage</a:t>
                </a:r>
              </a:p>
            </p:txBody>
          </p:sp>
        </p:grpSp>
        <p:sp>
          <p:nvSpPr>
            <p:cNvPr id="38" name="Rectangle 37"/>
            <p:cNvSpPr/>
            <p:nvPr/>
          </p:nvSpPr>
          <p:spPr>
            <a:xfrm>
              <a:off x="1997870" y="3831432"/>
              <a:ext cx="1647825" cy="50482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Detail Frame</a:t>
            </a:r>
          </a:p>
        </p:txBody>
      </p:sp>
      <p:sp>
        <p:nvSpPr>
          <p:cNvPr id="378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SSM-CAR-230</a:t>
            </a:r>
          </a:p>
        </p:txBody>
      </p:sp>
      <p:pic>
        <p:nvPicPr>
          <p:cNvPr id="3789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814388"/>
            <a:ext cx="7037387" cy="543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20"/>
          <p:cNvSpPr>
            <a:spLocks noChangeArrowheads="1"/>
          </p:cNvSpPr>
          <p:nvPr/>
        </p:nvSpPr>
        <p:spPr bwMode="auto">
          <a:xfrm>
            <a:off x="1400175" y="5810250"/>
            <a:ext cx="39052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4" name="Rectangle 27"/>
          <p:cNvSpPr>
            <a:spLocks noChangeArrowheads="1"/>
          </p:cNvSpPr>
          <p:nvPr/>
        </p:nvSpPr>
        <p:spPr bwMode="auto">
          <a:xfrm>
            <a:off x="6343650" y="4543425"/>
            <a:ext cx="3524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5" name="Rectangle 30"/>
          <p:cNvSpPr>
            <a:spLocks noChangeArrowheads="1"/>
          </p:cNvSpPr>
          <p:nvPr/>
        </p:nvSpPr>
        <p:spPr bwMode="auto">
          <a:xfrm>
            <a:off x="6438900" y="5162550"/>
            <a:ext cx="27622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6" name="Rectangle 33"/>
          <p:cNvSpPr>
            <a:spLocks noChangeArrowheads="1"/>
          </p:cNvSpPr>
          <p:nvPr/>
        </p:nvSpPr>
        <p:spPr bwMode="auto">
          <a:xfrm>
            <a:off x="6486525" y="5800725"/>
            <a:ext cx="2381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Appears only if Update ISB is Yes and item is not in the installed base</a:t>
            </a:r>
          </a:p>
          <a:p>
            <a:r>
              <a:rPr lang="en-US" smtClean="0"/>
              <a:t>Permits entry of information for the ISB record</a:t>
            </a:r>
          </a:p>
          <a:p>
            <a:endParaRPr lang="en-US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ISB Detail Frame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SSM-CAR-240</a:t>
            </a:r>
          </a:p>
        </p:txBody>
      </p:sp>
      <p:pic>
        <p:nvPicPr>
          <p:cNvPr id="38917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3062288"/>
            <a:ext cx="77152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WIP account of this product line is used to accumulate costs of activity before invoice post</a:t>
            </a:r>
          </a:p>
          <a:p>
            <a:r>
              <a:rPr lang="en-US" smtClean="0"/>
              <a:t>Default value depends on value of Use Item Prod Line in the Service Management Control</a:t>
            </a:r>
          </a:p>
          <a:p>
            <a:pPr lvl="1"/>
            <a:r>
              <a:rPr lang="en-US" smtClean="0"/>
              <a:t>If Yes, product line of item being repaired is suggested</a:t>
            </a:r>
          </a:p>
          <a:p>
            <a:pPr lvl="1"/>
            <a:r>
              <a:rPr lang="en-US" smtClean="0"/>
              <a:t>If No, product line of service type is suggested</a:t>
            </a:r>
          </a:p>
          <a:p>
            <a:endParaRPr lang="en-US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Product Line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SSM-CAR-250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Appears if Coverage is Yes in Item Detail Frame</a:t>
            </a:r>
          </a:p>
          <a:p>
            <a:r>
              <a:rPr lang="en-US" sz="2400" dirty="0" smtClean="0"/>
              <a:t>Provides coverage information related to the </a:t>
            </a:r>
            <a:br>
              <a:rPr lang="en-US" sz="2400" dirty="0" smtClean="0"/>
            </a:br>
            <a:r>
              <a:rPr lang="en-US" sz="2400" dirty="0" smtClean="0"/>
              <a:t>call item</a:t>
            </a:r>
          </a:p>
          <a:p>
            <a:endParaRPr lang="en-US" sz="2400" dirty="0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Coverage Information 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SSM-CAR-260</a:t>
            </a:r>
          </a:p>
        </p:txBody>
      </p:sp>
      <p:pic>
        <p:nvPicPr>
          <p:cNvPr id="40965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2428875"/>
            <a:ext cx="76295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service type assigned in Call Maintenance is used as the default for the line in CAR</a:t>
            </a:r>
          </a:p>
          <a:p>
            <a:pPr lvl="1"/>
            <a:r>
              <a:rPr lang="en-US" smtClean="0"/>
              <a:t>System looks at the installed base for a warranty, then the contract file for a contract</a:t>
            </a:r>
          </a:p>
          <a:p>
            <a:pPr lvl="1"/>
            <a:r>
              <a:rPr lang="en-US" smtClean="0"/>
              <a:t>Otherwise, the Default Call Service Type in the Call Management Control is used</a:t>
            </a:r>
          </a:p>
          <a:p>
            <a:endParaRPr lang="en-US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 Impacts CAR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SSM-CAR-270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Appears if Fault Code is Yes in Item Detail Frame</a:t>
            </a:r>
          </a:p>
          <a:p>
            <a:r>
              <a:rPr lang="en-US" sz="2400" smtClean="0"/>
              <a:t>If codes were entered in Call Maintenance, they </a:t>
            </a:r>
            <a:br>
              <a:rPr lang="en-US" sz="2400" smtClean="0"/>
            </a:br>
            <a:r>
              <a:rPr lang="en-US" sz="2400" smtClean="0"/>
              <a:t>can be reviewed and updated here</a:t>
            </a:r>
          </a:p>
          <a:p>
            <a:endParaRPr lang="en-US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Fault Codes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SSM-CAR-280</a:t>
            </a:r>
          </a:p>
        </p:txBody>
      </p:sp>
      <p:pic>
        <p:nvPicPr>
          <p:cNvPr id="43013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1088" y="2200275"/>
            <a:ext cx="6969125" cy="389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Permits recording of labor, expense, </a:t>
            </a:r>
            <a:r>
              <a:rPr lang="en-US" dirty="0" smtClean="0"/>
              <a:t>and travel </a:t>
            </a:r>
            <a:r>
              <a:rPr lang="en-US" dirty="0" smtClean="0"/>
              <a:t>expense incurred during service for a specific </a:t>
            </a:r>
            <a:r>
              <a:rPr lang="en-US" dirty="0" smtClean="0"/>
              <a:t>call </a:t>
            </a:r>
            <a:r>
              <a:rPr lang="en-US" dirty="0" smtClean="0"/>
              <a:t>line</a:t>
            </a:r>
          </a:p>
          <a:p>
            <a:endParaRPr lang="en-US" dirty="0" smtClean="0"/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Labor/Expenses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SSM-CAR-290</a:t>
            </a:r>
          </a:p>
        </p:txBody>
      </p:sp>
      <p:pic>
        <p:nvPicPr>
          <p:cNvPr id="44037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2519363"/>
            <a:ext cx="76866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Business Process</a:t>
            </a:r>
          </a:p>
          <a:p>
            <a:r>
              <a:rPr lang="en-US" dirty="0" smtClean="0"/>
              <a:t>When was the repair done?</a:t>
            </a:r>
          </a:p>
          <a:p>
            <a:r>
              <a:rPr lang="en-US" dirty="0" smtClean="0"/>
              <a:t>Were there multiple visits?</a:t>
            </a:r>
          </a:p>
          <a:p>
            <a:r>
              <a:rPr lang="en-US" dirty="0" smtClean="0"/>
              <a:t>What is covered under warranty? contract?</a:t>
            </a:r>
          </a:p>
          <a:p>
            <a:r>
              <a:rPr lang="en-US" dirty="0" smtClean="0"/>
              <a:t>What is billable?</a:t>
            </a:r>
          </a:p>
          <a:p>
            <a:r>
              <a:rPr lang="en-US" dirty="0" smtClean="0"/>
              <a:t>Are there any limits to coverage?</a:t>
            </a:r>
          </a:p>
          <a:p>
            <a:r>
              <a:rPr lang="en-US" dirty="0" smtClean="0"/>
              <a:t>What parts were used on each visit?</a:t>
            </a:r>
          </a:p>
          <a:p>
            <a:r>
              <a:rPr lang="en-US" dirty="0" smtClean="0"/>
              <a:t>What parts are being returned?</a:t>
            </a:r>
          </a:p>
          <a:p>
            <a:r>
              <a:rPr lang="en-US" dirty="0" smtClean="0"/>
              <a:t>Who did the repair?</a:t>
            </a:r>
          </a:p>
          <a:p>
            <a:r>
              <a:rPr lang="en-US" dirty="0" smtClean="0"/>
              <a:t>How long did each step take to complete?</a:t>
            </a:r>
          </a:p>
          <a:p>
            <a:r>
              <a:rPr lang="en-US" dirty="0" smtClean="0"/>
              <a:t>Are service costs being captured?</a:t>
            </a:r>
          </a:p>
          <a:p>
            <a:r>
              <a:rPr lang="en-US" dirty="0" smtClean="0"/>
              <a:t>Is this a fixed price repair?</a:t>
            </a:r>
          </a:p>
          <a:p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  <a:endParaRPr lang="en-US" smtClean="0"/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SSM-CAR-030</a:t>
            </a:r>
            <a:endParaRPr lang="en-US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034213" y="4005263"/>
            <a:ext cx="1422400" cy="63976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dirty="0">
                <a:latin typeface="+mn-lt"/>
              </a:rPr>
              <a:t>Service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dirty="0">
                <a:latin typeface="+mn-lt"/>
              </a:rPr>
              <a:t>Performed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034213" y="2747963"/>
            <a:ext cx="1422400" cy="63976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Request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for Service</a:t>
            </a:r>
          </a:p>
        </p:txBody>
      </p:sp>
      <p:sp>
        <p:nvSpPr>
          <p:cNvPr id="17415" name="AutoShape 6"/>
          <p:cNvSpPr>
            <a:spLocks noChangeArrowheads="1"/>
          </p:cNvSpPr>
          <p:nvPr/>
        </p:nvSpPr>
        <p:spPr bwMode="auto">
          <a:xfrm rot="16200000" flipH="1">
            <a:off x="7546975" y="3571875"/>
            <a:ext cx="396875" cy="295275"/>
          </a:xfrm>
          <a:prstGeom prst="rightArrow">
            <a:avLst>
              <a:gd name="adj1" fmla="val 50000"/>
              <a:gd name="adj2" fmla="val 67211"/>
            </a:avLst>
          </a:prstGeom>
          <a:solidFill>
            <a:srgbClr val="6287C6"/>
          </a:solidFill>
          <a:ln w="12700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charge code is suggested by the system </a:t>
            </a:r>
            <a:br>
              <a:rPr lang="en-US" sz="2400" dirty="0" smtClean="0"/>
            </a:br>
            <a:r>
              <a:rPr lang="en-US" sz="2400" dirty="0" smtClean="0"/>
              <a:t>based on two possible setups:</a:t>
            </a:r>
          </a:p>
          <a:p>
            <a:pPr lvl="1"/>
            <a:r>
              <a:rPr lang="en-US" sz="2000" dirty="0" smtClean="0"/>
              <a:t>Default Charge Code Maintenance</a:t>
            </a:r>
          </a:p>
          <a:p>
            <a:pPr lvl="1"/>
            <a:r>
              <a:rPr lang="en-US" sz="2000" dirty="0" smtClean="0"/>
              <a:t>Details associated with the service limits in effect </a:t>
            </a:r>
          </a:p>
          <a:p>
            <a:pPr>
              <a:buFont typeface="Webdings" pitchFamily="18" charset="2"/>
              <a:buNone/>
            </a:pPr>
            <a:endParaRPr lang="en-US" sz="2400" dirty="0" smtClean="0"/>
          </a:p>
        </p:txBody>
      </p:sp>
      <p:sp>
        <p:nvSpPr>
          <p:cNvPr id="450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Charge Code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SSM-CAR-300</a:t>
            </a:r>
          </a:p>
        </p:txBody>
      </p:sp>
      <p:pic>
        <p:nvPicPr>
          <p:cNvPr id="45059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2509838"/>
            <a:ext cx="590550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4038" y="2900363"/>
            <a:ext cx="6918325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Displays if Det(ail) is set to Yes in the Labor/ Expenses frame</a:t>
            </a:r>
          </a:p>
          <a:p>
            <a:r>
              <a:rPr lang="en-US" smtClean="0"/>
              <a:t>Provides detailed information about the labor/ expense activity being recorded</a:t>
            </a:r>
          </a:p>
          <a:p>
            <a:endParaRPr lang="en-US" smtClean="0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Labor/Expense Detail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SSM-CAR-310</a:t>
            </a:r>
          </a:p>
        </p:txBody>
      </p:sp>
      <p:pic>
        <p:nvPicPr>
          <p:cNvPr id="46085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38" y="3338513"/>
            <a:ext cx="58769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Pricing is determined by price list in CAR header</a:t>
            </a:r>
          </a:p>
          <a:p>
            <a:r>
              <a:rPr lang="en-US" sz="2400" dirty="0" smtClean="0"/>
              <a:t>This must be a service price list of type R (Repair Pricing)</a:t>
            </a:r>
          </a:p>
          <a:p>
            <a:endParaRPr lang="en-US" sz="2400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Pricing in CAR</a:t>
            </a:r>
            <a:endParaRPr lang="en-US" smtClean="0"/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SSM-CAR-320</a:t>
            </a:r>
            <a:endParaRPr lang="en-US" smtClean="0"/>
          </a:p>
        </p:txBody>
      </p:sp>
      <p:pic>
        <p:nvPicPr>
          <p:cNvPr id="47109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8" y="2257425"/>
            <a:ext cx="70897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Permits recording of inventory items used during service for a specific call line</a:t>
            </a:r>
          </a:p>
          <a:p>
            <a:endParaRPr lang="en-US" smtClean="0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Usage 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SSM-CAR-330</a:t>
            </a:r>
          </a:p>
        </p:txBody>
      </p:sp>
      <p:pic>
        <p:nvPicPr>
          <p:cNvPr id="48133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2185988"/>
            <a:ext cx="79438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Displays if Det(ail) is set to Yes in the Item Usage frame</a:t>
            </a:r>
          </a:p>
          <a:p>
            <a:r>
              <a:rPr lang="en-US" sz="2400" smtClean="0"/>
              <a:t>User can supply details for multiple items by setting Multi to Yes</a:t>
            </a:r>
          </a:p>
          <a:p>
            <a:endParaRPr lang="en-US" smtClean="0"/>
          </a:p>
        </p:txBody>
      </p:sp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Usage Detail</a:t>
            </a:r>
          </a:p>
        </p:txBody>
      </p:sp>
      <p:sp>
        <p:nvSpPr>
          <p:cNvPr id="491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SSM-CAR-340</a:t>
            </a:r>
          </a:p>
        </p:txBody>
      </p:sp>
      <p:pic>
        <p:nvPicPr>
          <p:cNvPr id="49157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2933700"/>
            <a:ext cx="62198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44800" y="5283200"/>
            <a:ext cx="2955925" cy="3048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If Yes, another pop-up displays.</a:t>
            </a:r>
          </a:p>
        </p:txBody>
      </p:sp>
      <p:sp>
        <p:nvSpPr>
          <p:cNvPr id="49159" name="Rectangle 6"/>
          <p:cNvSpPr>
            <a:spLocks noChangeArrowheads="1"/>
          </p:cNvSpPr>
          <p:nvPr/>
        </p:nvSpPr>
        <p:spPr bwMode="auto">
          <a:xfrm>
            <a:off x="2028825" y="3181350"/>
            <a:ext cx="5429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9160" name="Elbow Connector 8"/>
          <p:cNvCxnSpPr>
            <a:cxnSpLocks noChangeShapeType="1"/>
            <a:stCxn id="6" idx="1"/>
            <a:endCxn id="49159" idx="1"/>
          </p:cNvCxnSpPr>
          <p:nvPr/>
        </p:nvCxnSpPr>
        <p:spPr bwMode="auto">
          <a:xfrm rot="10800000">
            <a:off x="2028825" y="3271838"/>
            <a:ext cx="815975" cy="2163762"/>
          </a:xfrm>
          <a:prstGeom prst="bentConnector3">
            <a:avLst>
              <a:gd name="adj1" fmla="val 128014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If an end user simply wants to return a product, </a:t>
            </a:r>
            <a:br>
              <a:rPr lang="en-US" smtClean="0"/>
            </a:br>
            <a:r>
              <a:rPr lang="en-US" smtClean="0"/>
              <a:t>an RMA should be used</a:t>
            </a:r>
          </a:p>
          <a:p>
            <a:r>
              <a:rPr lang="en-US" smtClean="0"/>
              <a:t>A business may also need to manage returned goods as part of a service activity:</a:t>
            </a:r>
          </a:p>
          <a:p>
            <a:pPr lvl="1"/>
            <a:r>
              <a:rPr lang="en-US" smtClean="0"/>
              <a:t>The part replaced in a service activity is repairable and can be refurbished</a:t>
            </a:r>
          </a:p>
          <a:p>
            <a:pPr lvl="1"/>
            <a:r>
              <a:rPr lang="en-US" smtClean="0"/>
              <a:t>The part replaced has some intrinsic value and the end user should receive credit for it</a:t>
            </a:r>
          </a:p>
          <a:p>
            <a:pPr lvl="1"/>
            <a:r>
              <a:rPr lang="en-US" smtClean="0"/>
              <a:t>A part replaced was tracked in the installed base as part of a product structure and the ISB record needs to be removed</a:t>
            </a:r>
          </a:p>
          <a:p>
            <a:pPr lvl="1"/>
            <a:r>
              <a:rPr lang="en-US" smtClean="0"/>
              <a:t>Too many items were ordered for a call with an MO and some need to be returned</a:t>
            </a:r>
          </a:p>
          <a:p>
            <a:endParaRPr lang="en-US" smtClean="0"/>
          </a:p>
        </p:txBody>
      </p:sp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Returning Items in CAR</a:t>
            </a:r>
          </a:p>
        </p:txBody>
      </p:sp>
      <p:sp>
        <p:nvSpPr>
          <p:cNvPr id="501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SSM-CAR-350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CAR accommodates the need to dispose of removed material or unused items during a repair. This need may have a number of variations:</a:t>
            </a:r>
          </a:p>
          <a:p>
            <a:pPr lvl="1"/>
            <a:r>
              <a:rPr lang="en-US" smtClean="0"/>
              <a:t>Part being issued is the same as the part being returned</a:t>
            </a:r>
          </a:p>
          <a:p>
            <a:pPr lvl="1"/>
            <a:r>
              <a:rPr lang="en-US" smtClean="0"/>
              <a:t>Part being issued is different than the part being returned</a:t>
            </a:r>
          </a:p>
          <a:p>
            <a:pPr lvl="1"/>
            <a:r>
              <a:rPr lang="en-US" smtClean="0"/>
              <a:t>Part removed needs to be repaired</a:t>
            </a:r>
          </a:p>
          <a:p>
            <a:pPr lvl="1"/>
            <a:r>
              <a:rPr lang="en-US" smtClean="0"/>
              <a:t>Part removed will be scrapped</a:t>
            </a:r>
          </a:p>
          <a:p>
            <a:pPr lvl="1"/>
            <a:r>
              <a:rPr lang="en-US" smtClean="0"/>
              <a:t>End user should receive credit for value of the removed part</a:t>
            </a:r>
          </a:p>
          <a:p>
            <a:endParaRPr lang="en-US" smtClean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Returning Items in CAR</a:t>
            </a:r>
          </a:p>
        </p:txBody>
      </p:sp>
      <p:sp>
        <p:nvSpPr>
          <p:cNvPr id="5120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SSM-CAR-360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If you enter a number in the Qty Ret field, you should always set Det to Yes to review the Returned Items Detail</a:t>
            </a:r>
          </a:p>
          <a:p>
            <a:endParaRPr lang="en-US" smtClean="0"/>
          </a:p>
        </p:txBody>
      </p:sp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Returning Items in CAR</a:t>
            </a:r>
          </a:p>
        </p:txBody>
      </p:sp>
      <p:sp>
        <p:nvSpPr>
          <p:cNvPr id="522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SSM-CAR-370</a:t>
            </a:r>
          </a:p>
        </p:txBody>
      </p:sp>
      <p:pic>
        <p:nvPicPr>
          <p:cNvPr id="52229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6788" y="2209800"/>
            <a:ext cx="7208837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Status Logic</a:t>
            </a:r>
          </a:p>
        </p:txBody>
      </p:sp>
      <p:sp>
        <p:nvSpPr>
          <p:cNvPr id="532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SSM-CAR-380</a:t>
            </a: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833688" y="1157288"/>
            <a:ext cx="1636712" cy="1400175"/>
          </a:xfrm>
          <a:prstGeom prst="diamond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946400" y="1458913"/>
            <a:ext cx="1414463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n-lt"/>
              </a:rPr>
              <a:t>Is item returned repairable?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2270125" y="1857375"/>
            <a:ext cx="515938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4514850" y="1873250"/>
            <a:ext cx="479425" cy="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386263" y="1536700"/>
            <a:ext cx="450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Yes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781425" y="2587625"/>
            <a:ext cx="4000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No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08000" y="1397000"/>
            <a:ext cx="1768475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Enter return status code in the CAR return detail frame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6624638" y="1865313"/>
            <a:ext cx="479425" cy="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451600" y="1560513"/>
            <a:ext cx="450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Yes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4976813" y="1158875"/>
            <a:ext cx="1636712" cy="1400175"/>
          </a:xfrm>
          <a:prstGeom prst="diamond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5114925" y="1520825"/>
            <a:ext cx="1414463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n-lt"/>
              </a:rPr>
              <a:t>Is Good Yes </a:t>
            </a:r>
          </a:p>
          <a:p>
            <a:pPr algn="ctr">
              <a:defRPr/>
            </a:pPr>
            <a:r>
              <a:rPr lang="en-US" sz="1400" b="0" dirty="0">
                <a:latin typeface="+mn-lt"/>
              </a:rPr>
              <a:t>on the Return Status?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7167563" y="1514475"/>
            <a:ext cx="1582737" cy="1166986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Use Return Site/Location defined in Default Site Maintenance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2832100" y="3128963"/>
            <a:ext cx="1636713" cy="1400175"/>
          </a:xfrm>
          <a:prstGeom prst="diamond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989263" y="3373438"/>
            <a:ext cx="1414462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n-lt"/>
              </a:rPr>
              <a:t>Is Scrap </a:t>
            </a:r>
          </a:p>
          <a:p>
            <a:pPr algn="ctr">
              <a:defRPr/>
            </a:pPr>
            <a:r>
              <a:rPr lang="en-US" sz="1400" b="0" dirty="0">
                <a:latin typeface="+mn-lt"/>
              </a:rPr>
              <a:t>Yes on the Return Status?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762375" y="4570413"/>
            <a:ext cx="4000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No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930525" y="5076825"/>
            <a:ext cx="1768475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Use Return Site/Location defined in Default Site Maintenance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2368550" y="3832225"/>
            <a:ext cx="479425" cy="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2495550" y="3540125"/>
            <a:ext cx="450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Yes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508000" y="3386138"/>
            <a:ext cx="1768475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Use Scrap Site/Location defined in Default Site Maintenance</a:t>
            </a: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5791200" y="2581275"/>
            <a:ext cx="0" cy="5334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5911850" y="2570163"/>
            <a:ext cx="4000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No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4941888" y="3165475"/>
            <a:ext cx="1768475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Use Repair Site/Location defined in Default Site Maintenance</a:t>
            </a: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3657600" y="2581275"/>
            <a:ext cx="0" cy="5334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3657600" y="4562475"/>
            <a:ext cx="0" cy="5334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 exchange is indicated when the return status has Exchange set to Yes</a:t>
            </a:r>
          </a:p>
          <a:p>
            <a:r>
              <a:rPr lang="en-US" smtClean="0"/>
              <a:t>The system looks for an exchange price for the item:</a:t>
            </a:r>
          </a:p>
          <a:p>
            <a:pPr lvl="1"/>
            <a:r>
              <a:rPr lang="en-US" smtClean="0"/>
              <a:t>On the call’s price list</a:t>
            </a:r>
          </a:p>
          <a:p>
            <a:pPr lvl="1"/>
            <a:r>
              <a:rPr lang="en-US" smtClean="0"/>
              <a:t>Using the exchange unit of measure defined in the Call Management Control</a:t>
            </a:r>
          </a:p>
          <a:p>
            <a:endParaRPr lang="en-US" smtClean="0"/>
          </a:p>
        </p:txBody>
      </p:sp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Exchanging Items in CAR</a:t>
            </a:r>
          </a:p>
        </p:txBody>
      </p:sp>
      <p:sp>
        <p:nvSpPr>
          <p:cNvPr id="542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SSM-CAR-390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b="1" smtClean="0"/>
              <a:t>Business Process</a:t>
            </a:r>
          </a:p>
          <a:p>
            <a:r>
              <a:rPr lang="en-US" smtClean="0"/>
              <a:t>The customer wants detailed information</a:t>
            </a:r>
          </a:p>
          <a:p>
            <a:r>
              <a:rPr lang="en-US" smtClean="0"/>
              <a:t>The customer wants summary information</a:t>
            </a:r>
          </a:p>
          <a:p>
            <a:r>
              <a:rPr lang="en-US" smtClean="0"/>
              <a:t>Finance wants to review all service activity </a:t>
            </a:r>
            <a:br>
              <a:rPr lang="en-US" smtClean="0"/>
            </a:br>
            <a:r>
              <a:rPr lang="en-US" smtClean="0"/>
              <a:t>prior to invoicing the customer</a:t>
            </a:r>
          </a:p>
          <a:p>
            <a:pPr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  <a:endParaRPr lang="en-US" smtClean="0"/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SSM-CAR-040</a:t>
            </a:r>
            <a:endParaRPr lang="en-US" smtClean="0">
              <a:latin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859213" y="4664075"/>
            <a:ext cx="1422400" cy="63976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>
                <a:latin typeface="+mn-lt"/>
              </a:rPr>
              <a:t>Service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>
                <a:latin typeface="+mn-lt"/>
              </a:rPr>
              <a:t>Performed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57325" y="4664075"/>
            <a:ext cx="1422400" cy="63976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Request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for Service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356350" y="4664075"/>
            <a:ext cx="1422400" cy="63976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>
                <a:latin typeface="+mn-lt"/>
              </a:rPr>
              <a:t>Document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>
                <a:latin typeface="+mn-lt"/>
              </a:rPr>
              <a:t>Visit</a:t>
            </a:r>
          </a:p>
        </p:txBody>
      </p:sp>
      <p:sp>
        <p:nvSpPr>
          <p:cNvPr id="18440" name="AutoShape 7"/>
          <p:cNvSpPr>
            <a:spLocks noChangeArrowheads="1"/>
          </p:cNvSpPr>
          <p:nvPr/>
        </p:nvSpPr>
        <p:spPr bwMode="auto">
          <a:xfrm>
            <a:off x="5570538" y="4933950"/>
            <a:ext cx="558800" cy="238125"/>
          </a:xfrm>
          <a:prstGeom prst="rightArrow">
            <a:avLst>
              <a:gd name="adj1" fmla="val 50000"/>
              <a:gd name="adj2" fmla="val 117344"/>
            </a:avLst>
          </a:prstGeom>
          <a:solidFill>
            <a:srgbClr val="6287C6"/>
          </a:solidFill>
          <a:ln w="12700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8441" name="AutoShape 8"/>
          <p:cNvSpPr>
            <a:spLocks noChangeArrowheads="1"/>
          </p:cNvSpPr>
          <p:nvPr/>
        </p:nvSpPr>
        <p:spPr bwMode="auto">
          <a:xfrm>
            <a:off x="3132138" y="4895850"/>
            <a:ext cx="558800" cy="238125"/>
          </a:xfrm>
          <a:prstGeom prst="rightArrow">
            <a:avLst>
              <a:gd name="adj1" fmla="val 50000"/>
              <a:gd name="adj2" fmla="val 117344"/>
            </a:avLst>
          </a:prstGeom>
          <a:solidFill>
            <a:srgbClr val="6287C6"/>
          </a:solidFill>
          <a:ln w="12700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Can only be used with items ordered on an MO for the call</a:t>
            </a:r>
          </a:p>
          <a:p>
            <a:r>
              <a:rPr lang="en-US" smtClean="0"/>
              <a:t>No inventory processing takes place, but the item is “tagged” as pending return</a:t>
            </a:r>
          </a:p>
          <a:p>
            <a:r>
              <a:rPr lang="en-US" smtClean="0"/>
              <a:t>Pending returns can be completed in MO Direct/Pending Returns</a:t>
            </a:r>
          </a:p>
          <a:p>
            <a:r>
              <a:rPr lang="en-US" smtClean="0"/>
              <a:t>Warning: Call cannot be closed until pending returns are completed</a:t>
            </a:r>
          </a:p>
          <a:p>
            <a:endParaRPr lang="en-US" smtClean="0"/>
          </a:p>
        </p:txBody>
      </p:sp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Marking Returns as Pending</a:t>
            </a:r>
          </a:p>
        </p:txBody>
      </p:sp>
      <p:sp>
        <p:nvSpPr>
          <p:cNvPr id="553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SSM-CAR-400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recording activity is complete, you are prompted to review the inventory about to </a:t>
            </a:r>
            <a:r>
              <a:rPr lang="en-US" dirty="0" smtClean="0"/>
              <a:t>be issued</a:t>
            </a:r>
            <a:endParaRPr lang="en-US" dirty="0" smtClean="0"/>
          </a:p>
          <a:p>
            <a:pPr lvl="1"/>
            <a:r>
              <a:rPr lang="en-US" dirty="0" smtClean="0"/>
              <a:t>Always say Yes</a:t>
            </a:r>
          </a:p>
          <a:p>
            <a:endParaRPr lang="en-US" dirty="0" smtClean="0"/>
          </a:p>
        </p:txBody>
      </p:sp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Confirmation Frame</a:t>
            </a:r>
          </a:p>
        </p:txBody>
      </p:sp>
      <p:sp>
        <p:nvSpPr>
          <p:cNvPr id="563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SSM-CAR-410</a:t>
            </a:r>
          </a:p>
        </p:txBody>
      </p:sp>
      <p:pic>
        <p:nvPicPr>
          <p:cNvPr id="56325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2995613"/>
            <a:ext cx="76771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output device requested in CAR is for a report with important information about:</a:t>
            </a:r>
          </a:p>
          <a:p>
            <a:pPr lvl="1"/>
            <a:r>
              <a:rPr lang="en-US" smtClean="0"/>
              <a:t>Installed base updates (both items added and </a:t>
            </a:r>
            <a:br>
              <a:rPr lang="en-US" smtClean="0"/>
            </a:br>
            <a:r>
              <a:rPr lang="en-US" smtClean="0"/>
              <a:t>those removed)</a:t>
            </a:r>
          </a:p>
          <a:p>
            <a:pPr lvl="1"/>
            <a:r>
              <a:rPr lang="en-US" smtClean="0"/>
              <a:t>Inventory error messages</a:t>
            </a:r>
          </a:p>
          <a:p>
            <a:pPr lvl="1"/>
            <a:r>
              <a:rPr lang="en-US" smtClean="0"/>
              <a:t>Inventory warning messages</a:t>
            </a:r>
          </a:p>
          <a:p>
            <a:r>
              <a:rPr lang="en-US" smtClean="0"/>
              <a:t>The installed base updates and inventory issues occur as part of CAR processing</a:t>
            </a:r>
          </a:p>
          <a:p>
            <a:pPr lvl="1"/>
            <a:r>
              <a:rPr lang="en-US" smtClean="0"/>
              <a:t>This is unlike RMAs where ISB updates occur at invoice post</a:t>
            </a:r>
          </a:p>
          <a:p>
            <a:endParaRPr lang="en-US" smtClean="0"/>
          </a:p>
        </p:txBody>
      </p:sp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 Generation in CAR</a:t>
            </a:r>
          </a:p>
        </p:txBody>
      </p:sp>
      <p:sp>
        <p:nvSpPr>
          <p:cNvPr id="573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SSM-CAR-420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After inventory and ISB processing, the Call Line Status frame displays</a:t>
            </a:r>
          </a:p>
          <a:p>
            <a:r>
              <a:rPr lang="en-US" sz="2400" smtClean="0"/>
              <a:t>System sets status based on the Close on Recording setting in the Call Management Control</a:t>
            </a:r>
          </a:p>
          <a:p>
            <a:endParaRPr lang="en-US" smtClean="0"/>
          </a:p>
        </p:txBody>
      </p:sp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Line Status</a:t>
            </a:r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SSM-CAR-430</a:t>
            </a:r>
          </a:p>
        </p:txBody>
      </p:sp>
      <p:pic>
        <p:nvPicPr>
          <p:cNvPr id="58373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5350" y="3019425"/>
            <a:ext cx="73533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System sets call status based on line statuses </a:t>
            </a:r>
            <a:br>
              <a:rPr lang="en-US" smtClean="0"/>
            </a:br>
            <a:r>
              <a:rPr lang="en-US" smtClean="0"/>
              <a:t>and the Close on Recording setting in the Call Management Control</a:t>
            </a:r>
          </a:p>
          <a:p>
            <a:endParaRPr lang="en-US" smtClean="0"/>
          </a:p>
        </p:txBody>
      </p:sp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Status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SSM-CAR-440</a:t>
            </a:r>
          </a:p>
        </p:txBody>
      </p:sp>
      <p:pic>
        <p:nvPicPr>
          <p:cNvPr id="59397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471738"/>
            <a:ext cx="73437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534025" y="4743450"/>
            <a:ext cx="3430588" cy="9509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  <a:cs typeface="Arial" charset="0"/>
              </a:rPr>
              <a:t>Whether these prompts appear depends on the Invoice from Recording setting in SSM Accounting Control (36.9.10)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3457575" y="5543550"/>
            <a:ext cx="16192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59400" name="Elbow Connector 9"/>
          <p:cNvCxnSpPr>
            <a:cxnSpLocks noChangeShapeType="1"/>
            <a:stCxn id="7" idx="1"/>
            <a:endCxn id="59399" idx="3"/>
          </p:cNvCxnSpPr>
          <p:nvPr/>
        </p:nvCxnSpPr>
        <p:spPr bwMode="auto">
          <a:xfrm rot="10800000" flipV="1">
            <a:off x="3619500" y="5219700"/>
            <a:ext cx="1914525" cy="40481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Call Activity Recording (CAR) uses coverage information and service codes previously set up CAR provides an interactive interface to answering the questions associated with a service visit</a:t>
            </a:r>
          </a:p>
          <a:p>
            <a:r>
              <a:rPr lang="en-US" dirty="0" smtClean="0"/>
              <a:t>CAR also provides control over the invoicing process. Each service activity can be invoiced immediately or accumulated together on one invoice</a:t>
            </a:r>
          </a:p>
          <a:p>
            <a:r>
              <a:rPr lang="en-US" dirty="0" smtClean="0"/>
              <a:t>CAR lets you take advantage of flexible defaults and enables input of manual overrides</a:t>
            </a:r>
          </a:p>
          <a:p>
            <a:endParaRPr 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  <a:endParaRPr lang="en-US" smtClean="0"/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SSM-CAR-050</a:t>
            </a:r>
            <a:endParaRPr lang="en-US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891611"/>
            <a:ext cx="8229600" cy="1824158"/>
          </a:xfrm>
        </p:spPr>
        <p:txBody>
          <a:bodyPr/>
          <a:lstStyle/>
          <a:p>
            <a:r>
              <a:rPr lang="en-US" dirty="0" smtClean="0"/>
              <a:t>CAR enables you to report parts, labor, travel, and expense usage related to a specific call line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  <a:endParaRPr lang="en-US" smtClean="0"/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SSM-CAR-060</a:t>
            </a:r>
            <a:endParaRPr lang="en-US" smtClean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389887" y="3201226"/>
            <a:ext cx="2651760" cy="16827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200" b="0" dirty="0"/>
              <a:t>CALL: CA50</a:t>
            </a:r>
            <a:br>
              <a:rPr lang="en-US" sz="1200" b="0" dirty="0"/>
            </a:br>
            <a:r>
              <a:rPr lang="en-US" sz="1200" b="0" dirty="0"/>
              <a:t>07/09/XX</a:t>
            </a:r>
            <a:br>
              <a:rPr lang="en-US" sz="1200" b="0" dirty="0"/>
            </a:br>
            <a:r>
              <a:rPr lang="en-US" sz="1200" b="0" dirty="0"/>
              <a:t>Engineer: </a:t>
            </a:r>
            <a:r>
              <a:rPr lang="en-US" sz="1200" b="0" dirty="0" smtClean="0"/>
              <a:t>ENG-12</a:t>
            </a:r>
          </a:p>
          <a:p>
            <a:pPr>
              <a:defRPr/>
            </a:pPr>
            <a:endParaRPr lang="en-US" sz="1200" b="0" dirty="0"/>
          </a:p>
          <a:p>
            <a:pPr>
              <a:defRPr/>
            </a:pPr>
            <a:r>
              <a:rPr lang="en-US" sz="1200" b="0" u="sng" dirty="0"/>
              <a:t>Call Line    Item #        Serial #</a:t>
            </a:r>
            <a:endParaRPr lang="en-US" sz="1200" b="0" dirty="0"/>
          </a:p>
          <a:p>
            <a:pPr>
              <a:defRPr/>
            </a:pPr>
            <a:r>
              <a:rPr lang="en-US" sz="1200" b="0" dirty="0"/>
              <a:t>           1     10-15000        3A2</a:t>
            </a:r>
          </a:p>
          <a:p>
            <a:pPr>
              <a:defRPr/>
            </a:pPr>
            <a:r>
              <a:rPr lang="en-US" sz="1200" b="0" dirty="0"/>
              <a:t>           2     10-10000       </a:t>
            </a:r>
            <a:r>
              <a:rPr lang="en-US" sz="1200" b="0" dirty="0" smtClean="0"/>
              <a:t>479x</a:t>
            </a:r>
          </a:p>
          <a:p>
            <a:pPr>
              <a:defRPr/>
            </a:pPr>
            <a:endParaRPr lang="en-US" sz="1200" b="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091048" y="2944813"/>
            <a:ext cx="2651760" cy="322908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200" b="0" dirty="0">
                <a:latin typeface="+mj-lt"/>
              </a:rPr>
              <a:t>CALL: CA50</a:t>
            </a:r>
            <a:br>
              <a:rPr lang="en-US" sz="1200" b="0" dirty="0">
                <a:latin typeface="+mj-lt"/>
              </a:rPr>
            </a:br>
            <a:r>
              <a:rPr lang="en-US" sz="1200" b="0" dirty="0">
                <a:latin typeface="+mj-lt"/>
              </a:rPr>
              <a:t>07/09/XX</a:t>
            </a:r>
            <a:br>
              <a:rPr lang="en-US" sz="1200" b="0" dirty="0">
                <a:latin typeface="+mj-lt"/>
              </a:rPr>
            </a:br>
            <a:r>
              <a:rPr lang="en-US" sz="1200" b="0" dirty="0">
                <a:latin typeface="+mj-lt"/>
              </a:rPr>
              <a:t>Engineer: </a:t>
            </a:r>
            <a:r>
              <a:rPr lang="en-US" sz="1200" b="0" dirty="0">
                <a:latin typeface="+mj-lt"/>
              </a:rPr>
              <a:t>ENG-12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Call Line    Item #        Serial #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1     10-15000        3A2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     Labor/Expenses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 Op    Svc Cat         Qty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 10     Labor-</a:t>
            </a:r>
            <a:r>
              <a:rPr lang="en-US" sz="1200" b="0" dirty="0" err="1">
                <a:latin typeface="+mj-lt"/>
              </a:rPr>
              <a:t>reg</a:t>
            </a:r>
            <a:r>
              <a:rPr lang="en-US" sz="1200" b="0" dirty="0">
                <a:latin typeface="+mj-lt"/>
              </a:rPr>
              <a:t>      2.5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             Items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  Op    Item             Qty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  10    44-100           1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Call Line    Item #        Serial #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2      10-10000     479x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      Labor/Expenses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 Op    Svc Cat         Qty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           10     Travel         320 mi</a:t>
            </a:r>
          </a:p>
          <a:p>
            <a:pPr>
              <a:defRPr/>
            </a:pPr>
            <a:endParaRPr lang="en-US" sz="1200" b="0" dirty="0">
              <a:latin typeface="+mj-lt"/>
            </a:endParaRPr>
          </a:p>
        </p:txBody>
      </p:sp>
      <p:sp>
        <p:nvSpPr>
          <p:cNvPr id="20491" name="Rectangle 14"/>
          <p:cNvSpPr>
            <a:spLocks noChangeArrowheads="1"/>
          </p:cNvSpPr>
          <p:nvPr/>
        </p:nvSpPr>
        <p:spPr bwMode="auto">
          <a:xfrm>
            <a:off x="3977259" y="4252150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2" name="Rectangle 15"/>
          <p:cNvSpPr>
            <a:spLocks noChangeArrowheads="1"/>
          </p:cNvSpPr>
          <p:nvPr/>
        </p:nvSpPr>
        <p:spPr bwMode="auto">
          <a:xfrm>
            <a:off x="3978021" y="4437888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3" name="Rectangle 16"/>
          <p:cNvSpPr>
            <a:spLocks noChangeArrowheads="1"/>
          </p:cNvSpPr>
          <p:nvPr/>
        </p:nvSpPr>
        <p:spPr bwMode="auto">
          <a:xfrm>
            <a:off x="5097399" y="3774281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4" name="Rectangle 17"/>
          <p:cNvSpPr>
            <a:spLocks noChangeArrowheads="1"/>
          </p:cNvSpPr>
          <p:nvPr/>
        </p:nvSpPr>
        <p:spPr bwMode="auto">
          <a:xfrm>
            <a:off x="5097399" y="5248275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0495" name="Elbow Connector 19"/>
          <p:cNvCxnSpPr>
            <a:cxnSpLocks noChangeShapeType="1"/>
            <a:stCxn id="20491" idx="3"/>
            <a:endCxn id="20493" idx="1"/>
          </p:cNvCxnSpPr>
          <p:nvPr/>
        </p:nvCxnSpPr>
        <p:spPr bwMode="auto">
          <a:xfrm flipV="1">
            <a:off x="4043934" y="3864769"/>
            <a:ext cx="1053465" cy="47786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0496" name="Elbow Connector 22"/>
          <p:cNvCxnSpPr>
            <a:cxnSpLocks noChangeShapeType="1"/>
            <a:stCxn id="20492" idx="3"/>
            <a:endCxn id="20494" idx="1"/>
          </p:cNvCxnSpPr>
          <p:nvPr/>
        </p:nvCxnSpPr>
        <p:spPr bwMode="auto">
          <a:xfrm>
            <a:off x="4044696" y="4528376"/>
            <a:ext cx="1052703" cy="8103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Based on your setup, CAR provides suggestions for:</a:t>
            </a:r>
          </a:p>
          <a:p>
            <a:r>
              <a:rPr lang="en-US" dirty="0" smtClean="0"/>
              <a:t>Which service activities are covered</a:t>
            </a:r>
          </a:p>
          <a:p>
            <a:r>
              <a:rPr lang="en-US" dirty="0" smtClean="0"/>
              <a:t>How much coverage is allowed</a:t>
            </a:r>
          </a:p>
          <a:p>
            <a:r>
              <a:rPr lang="en-US" dirty="0" smtClean="0"/>
              <a:t>Where costs for each activity should be directed</a:t>
            </a:r>
          </a:p>
          <a:p>
            <a:endParaRPr lang="en-US" dirty="0" smtClean="0"/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  <a:endParaRPr lang="en-US" smtClean="0"/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SSM-CAR-070</a:t>
            </a:r>
            <a:endParaRPr 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SSM-CAR-080</a:t>
            </a:r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832485"/>
            <a:ext cx="7029450" cy="543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408738" y="2050098"/>
            <a:ext cx="2452687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CAR determines the product line and GL accounts to use for service costs.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76225" y="4194810"/>
            <a:ext cx="2906713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CAR suggests charge responsibility based on the criteria of the call and the repair.</a:t>
            </a:r>
          </a:p>
        </p:txBody>
      </p:sp>
      <p:pic>
        <p:nvPicPr>
          <p:cNvPr id="22535" name="Picture 9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0913" y="3963035"/>
            <a:ext cx="4975225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647700" y="5166360"/>
            <a:ext cx="2266950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n-lt"/>
              </a:rPr>
              <a:t>Price and covered amount are also determined.</a:t>
            </a:r>
          </a:p>
        </p:txBody>
      </p:sp>
      <p:sp>
        <p:nvSpPr>
          <p:cNvPr id="22537" name="Rectangle 11"/>
          <p:cNvSpPr>
            <a:spLocks noChangeArrowheads="1"/>
          </p:cNvSpPr>
          <p:nvPr/>
        </p:nvSpPr>
        <p:spPr bwMode="auto">
          <a:xfrm>
            <a:off x="5372100" y="3785235"/>
            <a:ext cx="2286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7277100" y="4137660"/>
            <a:ext cx="2286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9" name="Left Brace 13"/>
          <p:cNvSpPr>
            <a:spLocks/>
          </p:cNvSpPr>
          <p:nvPr/>
        </p:nvSpPr>
        <p:spPr bwMode="auto">
          <a:xfrm>
            <a:off x="6438900" y="4832985"/>
            <a:ext cx="141288" cy="466725"/>
          </a:xfrm>
          <a:prstGeom prst="leftBrace">
            <a:avLst>
              <a:gd name="adj1" fmla="val 8320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2540" name="Elbow Connector 15"/>
          <p:cNvCxnSpPr>
            <a:cxnSpLocks noChangeShapeType="1"/>
            <a:stCxn id="8" idx="2"/>
            <a:endCxn id="22538" idx="0"/>
          </p:cNvCxnSpPr>
          <p:nvPr/>
        </p:nvCxnSpPr>
        <p:spPr bwMode="auto">
          <a:xfrm rot="5400000">
            <a:off x="6945232" y="3447809"/>
            <a:ext cx="1136019" cy="24368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2541" name="Elbow Connector 17"/>
          <p:cNvCxnSpPr>
            <a:cxnSpLocks noChangeShapeType="1"/>
            <a:stCxn id="9" idx="3"/>
            <a:endCxn id="22537" idx="1"/>
          </p:cNvCxnSpPr>
          <p:nvPr/>
        </p:nvCxnSpPr>
        <p:spPr bwMode="auto">
          <a:xfrm flipV="1">
            <a:off x="3182938" y="3885248"/>
            <a:ext cx="2189162" cy="78533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22542" name="Elbow Connector 20"/>
          <p:cNvCxnSpPr>
            <a:cxnSpLocks noChangeShapeType="1"/>
            <a:stCxn id="11" idx="3"/>
            <a:endCxn id="22539" idx="1"/>
          </p:cNvCxnSpPr>
          <p:nvPr/>
        </p:nvCxnSpPr>
        <p:spPr bwMode="auto">
          <a:xfrm flipV="1">
            <a:off x="2914650" y="5066348"/>
            <a:ext cx="3524250" cy="46806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CAR provides a product line for each call transaction involving revenue</a:t>
            </a:r>
          </a:p>
          <a:p>
            <a:r>
              <a:rPr lang="en-US" smtClean="0"/>
              <a:t>CAR provides automated pricing recommendations based on service price lists or item master price</a:t>
            </a:r>
          </a:p>
          <a:p>
            <a:r>
              <a:rPr lang="en-US" smtClean="0"/>
              <a:t>CAR supports fixed price repairs</a:t>
            </a:r>
          </a:p>
          <a:p>
            <a:r>
              <a:rPr lang="en-US" smtClean="0"/>
              <a:t>Activity recorded in CAR consumes any limits defined for an active contract</a:t>
            </a:r>
          </a:p>
          <a:p>
            <a:r>
              <a:rPr lang="en-US" smtClean="0"/>
              <a:t>Multiple service events related to one call line can be maintained separately to produce multiple invoices</a:t>
            </a:r>
          </a:p>
          <a:p>
            <a:endParaRPr lang="en-US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  <a:endParaRPr lang="en-US" smtClean="0"/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SSM-CAR-090</a:t>
            </a:r>
            <a:endParaRPr 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6189</TotalTime>
  <Words>1729</Words>
  <Application>Microsoft PowerPoint 7.0</Application>
  <PresentationFormat>On-screen Show (4:3)</PresentationFormat>
  <Paragraphs>371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Verdana</vt:lpstr>
      <vt:lpstr>Arial</vt:lpstr>
      <vt:lpstr>Tahoma</vt:lpstr>
      <vt:lpstr>Webdings</vt:lpstr>
      <vt:lpstr>Times New Roman</vt:lpstr>
      <vt:lpstr>Helvetica</vt:lpstr>
      <vt:lpstr>Custom Design</vt:lpstr>
      <vt:lpstr>1_EX06PP_template</vt:lpstr>
      <vt:lpstr>QAD 2010 Template</vt:lpstr>
      <vt:lpstr>Call Activity Recording</vt:lpstr>
      <vt:lpstr>Recording Service Activity</vt:lpstr>
      <vt:lpstr>Recording Service Activity</vt:lpstr>
      <vt:lpstr>Recording Service Activity</vt:lpstr>
      <vt:lpstr>Recording Service Activity</vt:lpstr>
      <vt:lpstr>Benefits of CAR</vt:lpstr>
      <vt:lpstr>Benefits of CAR</vt:lpstr>
      <vt:lpstr>Benefits of CAR</vt:lpstr>
      <vt:lpstr>Benefits of CAR</vt:lpstr>
      <vt:lpstr>Benefits of CAR</vt:lpstr>
      <vt:lpstr>Benefits of CAR</vt:lpstr>
      <vt:lpstr>The CAR Process</vt:lpstr>
      <vt:lpstr>Grouping Data in CAR</vt:lpstr>
      <vt:lpstr>CAR Header</vt:lpstr>
      <vt:lpstr>CAR Header</vt:lpstr>
      <vt:lpstr>Item Selection and Usage Frames</vt:lpstr>
      <vt:lpstr>CAR Item Selection Frame</vt:lpstr>
      <vt:lpstr>What is a Report?</vt:lpstr>
      <vt:lpstr>Report Status</vt:lpstr>
      <vt:lpstr>Report Status Use</vt:lpstr>
      <vt:lpstr>Item Detail Frame</vt:lpstr>
      <vt:lpstr>Loading BOMs/Routings in CAR</vt:lpstr>
      <vt:lpstr>Item Detail Frame</vt:lpstr>
      <vt:lpstr>CAR ISB Detail Frame</vt:lpstr>
      <vt:lpstr>WIP Product Line</vt:lpstr>
      <vt:lpstr>Coverage Information </vt:lpstr>
      <vt:lpstr>Call Maintenance Impacts CAR</vt:lpstr>
      <vt:lpstr>Fault Codes</vt:lpstr>
      <vt:lpstr>Labor/Expenses</vt:lpstr>
      <vt:lpstr>Charge Code</vt:lpstr>
      <vt:lpstr>Labor/Expense Detail</vt:lpstr>
      <vt:lpstr>Pricing in CAR</vt:lpstr>
      <vt:lpstr>Item Usage </vt:lpstr>
      <vt:lpstr>Item Usage Detail</vt:lpstr>
      <vt:lpstr>Returning Items in CAR</vt:lpstr>
      <vt:lpstr>Returning Items in CAR</vt:lpstr>
      <vt:lpstr>Returning Items in CAR</vt:lpstr>
      <vt:lpstr>Return Status Logic</vt:lpstr>
      <vt:lpstr>Exchanging Items in CAR</vt:lpstr>
      <vt:lpstr>Marking Returns as Pending</vt:lpstr>
      <vt:lpstr>CAR Confirmation Frame</vt:lpstr>
      <vt:lpstr>Report Generation in CAR</vt:lpstr>
      <vt:lpstr>Call Line Status</vt:lpstr>
      <vt:lpstr>Call Status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152</cp:revision>
  <dcterms:created xsi:type="dcterms:W3CDTF">2002-03-27T21:49:26Z</dcterms:created>
  <dcterms:modified xsi:type="dcterms:W3CDTF">2011-01-14T18:03:38Z</dcterms:modified>
</cp:coreProperties>
</file>