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9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EE93339B-A86A-43EE-B291-ADA9402EBF20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7440A142-B545-4F9F-8248-5E7B313DD3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F4E43D92-8D1C-4805-ADC3-6982ED699B22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84E414D-FD0F-46D9-AD3A-6F65A5504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SSM-MO-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9" r:id="rId1"/>
    <p:sldLayoutId id="2147484200" r:id="rId2"/>
    <p:sldLayoutId id="2147484201" r:id="rId3"/>
    <p:sldLayoutId id="2147484202" r:id="rId4"/>
    <p:sldLayoutId id="2147484203" r:id="rId5"/>
    <p:sldLayoutId id="2147484204" r:id="rId6"/>
    <p:sldLayoutId id="214748420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SSM-MO-010</a:t>
            </a:r>
          </a:p>
        </p:txBody>
      </p:sp>
      <p:grpSp>
        <p:nvGrpSpPr>
          <p:cNvPr id="6" name="Group 259"/>
          <p:cNvGrpSpPr>
            <a:grpSpLocks/>
          </p:cNvGrpSpPr>
          <p:nvPr/>
        </p:nvGrpSpPr>
        <p:grpSpPr bwMode="auto">
          <a:xfrm>
            <a:off x="3286125" y="2582838"/>
            <a:ext cx="2562225" cy="3341711"/>
            <a:chOff x="4407" y="1435"/>
            <a:chExt cx="1042" cy="1359"/>
          </a:xfrm>
        </p:grpSpPr>
        <p:sp>
          <p:nvSpPr>
            <p:cNvPr id="7" name="Freeform 235"/>
            <p:cNvSpPr>
              <a:spLocks/>
            </p:cNvSpPr>
            <p:nvPr/>
          </p:nvSpPr>
          <p:spPr bwMode="auto">
            <a:xfrm>
              <a:off x="4407" y="1872"/>
              <a:ext cx="825" cy="915"/>
            </a:xfrm>
            <a:custGeom>
              <a:avLst/>
              <a:gdLst>
                <a:gd name="T0" fmla="*/ 242 w 1300"/>
                <a:gd name="T1" fmla="*/ 8 h 1443"/>
                <a:gd name="T2" fmla="*/ 211 w 1300"/>
                <a:gd name="T3" fmla="*/ 58 h 1443"/>
                <a:gd name="T4" fmla="*/ 193 w 1300"/>
                <a:gd name="T5" fmla="*/ 62 h 1443"/>
                <a:gd name="T6" fmla="*/ 162 w 1300"/>
                <a:gd name="T7" fmla="*/ 70 h 1443"/>
                <a:gd name="T8" fmla="*/ 124 w 1300"/>
                <a:gd name="T9" fmla="*/ 86 h 1443"/>
                <a:gd name="T10" fmla="*/ 84 w 1300"/>
                <a:gd name="T11" fmla="*/ 111 h 1443"/>
                <a:gd name="T12" fmla="*/ 47 w 1300"/>
                <a:gd name="T13" fmla="*/ 141 h 1443"/>
                <a:gd name="T14" fmla="*/ 18 w 1300"/>
                <a:gd name="T15" fmla="*/ 170 h 1443"/>
                <a:gd name="T16" fmla="*/ 3 w 1300"/>
                <a:gd name="T17" fmla="*/ 188 h 1443"/>
                <a:gd name="T18" fmla="*/ 0 w 1300"/>
                <a:gd name="T19" fmla="*/ 197 h 1443"/>
                <a:gd name="T20" fmla="*/ 1 w 1300"/>
                <a:gd name="T21" fmla="*/ 234 h 1443"/>
                <a:gd name="T22" fmla="*/ 8 w 1300"/>
                <a:gd name="T23" fmla="*/ 299 h 1443"/>
                <a:gd name="T24" fmla="*/ 23 w 1300"/>
                <a:gd name="T25" fmla="*/ 382 h 1443"/>
                <a:gd name="T26" fmla="*/ 47 w 1300"/>
                <a:gd name="T27" fmla="*/ 474 h 1443"/>
                <a:gd name="T28" fmla="*/ 79 w 1300"/>
                <a:gd name="T29" fmla="*/ 562 h 1443"/>
                <a:gd name="T30" fmla="*/ 108 w 1300"/>
                <a:gd name="T31" fmla="*/ 634 h 1443"/>
                <a:gd name="T32" fmla="*/ 128 w 1300"/>
                <a:gd name="T33" fmla="*/ 676 h 1443"/>
                <a:gd name="T34" fmla="*/ 129 w 1300"/>
                <a:gd name="T35" fmla="*/ 686 h 1443"/>
                <a:gd name="T36" fmla="*/ 119 w 1300"/>
                <a:gd name="T37" fmla="*/ 710 h 1443"/>
                <a:gd name="T38" fmla="*/ 100 w 1300"/>
                <a:gd name="T39" fmla="*/ 752 h 1443"/>
                <a:gd name="T40" fmla="*/ 80 w 1300"/>
                <a:gd name="T41" fmla="*/ 810 h 1443"/>
                <a:gd name="T42" fmla="*/ 63 w 1300"/>
                <a:gd name="T43" fmla="*/ 871 h 1443"/>
                <a:gd name="T44" fmla="*/ 56 w 1300"/>
                <a:gd name="T45" fmla="*/ 904 h 1443"/>
                <a:gd name="T46" fmla="*/ 59 w 1300"/>
                <a:gd name="T47" fmla="*/ 912 h 1443"/>
                <a:gd name="T48" fmla="*/ 602 w 1300"/>
                <a:gd name="T49" fmla="*/ 915 h 1443"/>
                <a:gd name="T50" fmla="*/ 602 w 1300"/>
                <a:gd name="T51" fmla="*/ 905 h 1443"/>
                <a:gd name="T52" fmla="*/ 595 w 1300"/>
                <a:gd name="T53" fmla="*/ 875 h 1443"/>
                <a:gd name="T54" fmla="*/ 581 w 1300"/>
                <a:gd name="T55" fmla="*/ 823 h 1443"/>
                <a:gd name="T56" fmla="*/ 562 w 1300"/>
                <a:gd name="T57" fmla="*/ 776 h 1443"/>
                <a:gd name="T58" fmla="*/ 550 w 1300"/>
                <a:gd name="T59" fmla="*/ 744 h 1443"/>
                <a:gd name="T60" fmla="*/ 543 w 1300"/>
                <a:gd name="T61" fmla="*/ 727 h 1443"/>
                <a:gd name="T62" fmla="*/ 589 w 1300"/>
                <a:gd name="T63" fmla="*/ 650 h 1443"/>
                <a:gd name="T64" fmla="*/ 762 w 1300"/>
                <a:gd name="T65" fmla="*/ 669 h 1443"/>
                <a:gd name="T66" fmla="*/ 763 w 1300"/>
                <a:gd name="T67" fmla="*/ 664 h 1443"/>
                <a:gd name="T68" fmla="*/ 769 w 1300"/>
                <a:gd name="T69" fmla="*/ 654 h 1443"/>
                <a:gd name="T70" fmla="*/ 776 w 1300"/>
                <a:gd name="T71" fmla="*/ 634 h 1443"/>
                <a:gd name="T72" fmla="*/ 788 w 1300"/>
                <a:gd name="T73" fmla="*/ 600 h 1443"/>
                <a:gd name="T74" fmla="*/ 800 w 1300"/>
                <a:gd name="T75" fmla="*/ 554 h 1443"/>
                <a:gd name="T76" fmla="*/ 811 w 1300"/>
                <a:gd name="T77" fmla="*/ 505 h 1443"/>
                <a:gd name="T78" fmla="*/ 821 w 1300"/>
                <a:gd name="T79" fmla="*/ 467 h 1443"/>
                <a:gd name="T80" fmla="*/ 825 w 1300"/>
                <a:gd name="T81" fmla="*/ 451 h 1443"/>
                <a:gd name="T82" fmla="*/ 637 w 1300"/>
                <a:gd name="T83" fmla="*/ 387 h 1443"/>
                <a:gd name="T84" fmla="*/ 666 w 1300"/>
                <a:gd name="T85" fmla="*/ 324 h 1443"/>
                <a:gd name="T86" fmla="*/ 659 w 1300"/>
                <a:gd name="T87" fmla="*/ 305 h 1443"/>
                <a:gd name="T88" fmla="*/ 645 w 1300"/>
                <a:gd name="T89" fmla="*/ 274 h 1443"/>
                <a:gd name="T90" fmla="*/ 626 w 1300"/>
                <a:gd name="T91" fmla="*/ 234 h 1443"/>
                <a:gd name="T92" fmla="*/ 600 w 1300"/>
                <a:gd name="T93" fmla="*/ 191 h 1443"/>
                <a:gd name="T94" fmla="*/ 569 w 1300"/>
                <a:gd name="T95" fmla="*/ 151 h 1443"/>
                <a:gd name="T96" fmla="*/ 542 w 1300"/>
                <a:gd name="T97" fmla="*/ 119 h 1443"/>
                <a:gd name="T98" fmla="*/ 524 w 1300"/>
                <a:gd name="T99" fmla="*/ 100 h 1443"/>
                <a:gd name="T100" fmla="*/ 463 w 1300"/>
                <a:gd name="T101" fmla="*/ 80 h 1443"/>
                <a:gd name="T102" fmla="*/ 262 w 1300"/>
                <a:gd name="T103" fmla="*/ 0 h 144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00"/>
                <a:gd name="T157" fmla="*/ 0 h 1443"/>
                <a:gd name="T158" fmla="*/ 1300 w 1300"/>
                <a:gd name="T159" fmla="*/ 1443 h 144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00" h="1443">
                  <a:moveTo>
                    <a:pt x="413" y="0"/>
                  </a:moveTo>
                  <a:lnTo>
                    <a:pt x="382" y="12"/>
                  </a:lnTo>
                  <a:lnTo>
                    <a:pt x="337" y="91"/>
                  </a:lnTo>
                  <a:lnTo>
                    <a:pt x="333" y="91"/>
                  </a:lnTo>
                  <a:lnTo>
                    <a:pt x="320" y="93"/>
                  </a:lnTo>
                  <a:lnTo>
                    <a:pt x="304" y="97"/>
                  </a:lnTo>
                  <a:lnTo>
                    <a:pt x="282" y="103"/>
                  </a:lnTo>
                  <a:lnTo>
                    <a:pt x="255" y="110"/>
                  </a:lnTo>
                  <a:lnTo>
                    <a:pt x="227" y="122"/>
                  </a:lnTo>
                  <a:lnTo>
                    <a:pt x="196" y="135"/>
                  </a:lnTo>
                  <a:lnTo>
                    <a:pt x="166" y="156"/>
                  </a:lnTo>
                  <a:lnTo>
                    <a:pt x="133" y="175"/>
                  </a:lnTo>
                  <a:lnTo>
                    <a:pt x="103" y="200"/>
                  </a:lnTo>
                  <a:lnTo>
                    <a:pt x="74" y="223"/>
                  </a:lnTo>
                  <a:lnTo>
                    <a:pt x="52" y="247"/>
                  </a:lnTo>
                  <a:lnTo>
                    <a:pt x="29" y="268"/>
                  </a:lnTo>
                  <a:lnTo>
                    <a:pt x="14" y="285"/>
                  </a:lnTo>
                  <a:lnTo>
                    <a:pt x="4" y="297"/>
                  </a:lnTo>
                  <a:lnTo>
                    <a:pt x="0" y="302"/>
                  </a:lnTo>
                  <a:lnTo>
                    <a:pt x="0" y="310"/>
                  </a:lnTo>
                  <a:lnTo>
                    <a:pt x="0" y="333"/>
                  </a:lnTo>
                  <a:lnTo>
                    <a:pt x="2" y="369"/>
                  </a:lnTo>
                  <a:lnTo>
                    <a:pt x="6" y="416"/>
                  </a:lnTo>
                  <a:lnTo>
                    <a:pt x="12" y="472"/>
                  </a:lnTo>
                  <a:lnTo>
                    <a:pt x="21" y="534"/>
                  </a:lnTo>
                  <a:lnTo>
                    <a:pt x="36" y="603"/>
                  </a:lnTo>
                  <a:lnTo>
                    <a:pt x="54" y="677"/>
                  </a:lnTo>
                  <a:lnTo>
                    <a:pt x="74" y="747"/>
                  </a:lnTo>
                  <a:lnTo>
                    <a:pt x="99" y="819"/>
                  </a:lnTo>
                  <a:lnTo>
                    <a:pt x="124" y="886"/>
                  </a:lnTo>
                  <a:lnTo>
                    <a:pt x="149" y="949"/>
                  </a:lnTo>
                  <a:lnTo>
                    <a:pt x="170" y="1000"/>
                  </a:lnTo>
                  <a:lnTo>
                    <a:pt x="189" y="1040"/>
                  </a:lnTo>
                  <a:lnTo>
                    <a:pt x="202" y="1066"/>
                  </a:lnTo>
                  <a:lnTo>
                    <a:pt x="208" y="1078"/>
                  </a:lnTo>
                  <a:lnTo>
                    <a:pt x="204" y="1082"/>
                  </a:lnTo>
                  <a:lnTo>
                    <a:pt x="196" y="1095"/>
                  </a:lnTo>
                  <a:lnTo>
                    <a:pt x="187" y="1120"/>
                  </a:lnTo>
                  <a:lnTo>
                    <a:pt x="173" y="1150"/>
                  </a:lnTo>
                  <a:lnTo>
                    <a:pt x="158" y="1186"/>
                  </a:lnTo>
                  <a:lnTo>
                    <a:pt x="143" y="1230"/>
                  </a:lnTo>
                  <a:lnTo>
                    <a:pt x="126" y="1277"/>
                  </a:lnTo>
                  <a:lnTo>
                    <a:pt x="112" y="1331"/>
                  </a:lnTo>
                  <a:lnTo>
                    <a:pt x="99" y="1374"/>
                  </a:lnTo>
                  <a:lnTo>
                    <a:pt x="92" y="1407"/>
                  </a:lnTo>
                  <a:lnTo>
                    <a:pt x="88" y="1426"/>
                  </a:lnTo>
                  <a:lnTo>
                    <a:pt x="90" y="1435"/>
                  </a:lnTo>
                  <a:lnTo>
                    <a:pt x="93" y="1439"/>
                  </a:lnTo>
                  <a:lnTo>
                    <a:pt x="99" y="1435"/>
                  </a:lnTo>
                  <a:lnTo>
                    <a:pt x="949" y="1443"/>
                  </a:lnTo>
                  <a:lnTo>
                    <a:pt x="951" y="1437"/>
                  </a:lnTo>
                  <a:lnTo>
                    <a:pt x="949" y="1428"/>
                  </a:lnTo>
                  <a:lnTo>
                    <a:pt x="945" y="1409"/>
                  </a:lnTo>
                  <a:lnTo>
                    <a:pt x="937" y="1380"/>
                  </a:lnTo>
                  <a:lnTo>
                    <a:pt x="928" y="1342"/>
                  </a:lnTo>
                  <a:lnTo>
                    <a:pt x="915" y="1298"/>
                  </a:lnTo>
                  <a:lnTo>
                    <a:pt x="901" y="1260"/>
                  </a:lnTo>
                  <a:lnTo>
                    <a:pt x="886" y="1224"/>
                  </a:lnTo>
                  <a:lnTo>
                    <a:pt x="877" y="1198"/>
                  </a:lnTo>
                  <a:lnTo>
                    <a:pt x="867" y="1173"/>
                  </a:lnTo>
                  <a:lnTo>
                    <a:pt x="861" y="1156"/>
                  </a:lnTo>
                  <a:lnTo>
                    <a:pt x="856" y="1146"/>
                  </a:lnTo>
                  <a:lnTo>
                    <a:pt x="856" y="1142"/>
                  </a:lnTo>
                  <a:lnTo>
                    <a:pt x="928" y="1025"/>
                  </a:lnTo>
                  <a:lnTo>
                    <a:pt x="1135" y="1066"/>
                  </a:lnTo>
                  <a:lnTo>
                    <a:pt x="1200" y="1055"/>
                  </a:lnTo>
                  <a:lnTo>
                    <a:pt x="1200" y="1053"/>
                  </a:lnTo>
                  <a:lnTo>
                    <a:pt x="1202" y="1047"/>
                  </a:lnTo>
                  <a:lnTo>
                    <a:pt x="1205" y="1042"/>
                  </a:lnTo>
                  <a:lnTo>
                    <a:pt x="1211" y="1032"/>
                  </a:lnTo>
                  <a:lnTo>
                    <a:pt x="1215" y="1017"/>
                  </a:lnTo>
                  <a:lnTo>
                    <a:pt x="1223" y="1000"/>
                  </a:lnTo>
                  <a:lnTo>
                    <a:pt x="1230" y="975"/>
                  </a:lnTo>
                  <a:lnTo>
                    <a:pt x="1242" y="947"/>
                  </a:lnTo>
                  <a:lnTo>
                    <a:pt x="1249" y="912"/>
                  </a:lnTo>
                  <a:lnTo>
                    <a:pt x="1261" y="874"/>
                  </a:lnTo>
                  <a:lnTo>
                    <a:pt x="1270" y="835"/>
                  </a:lnTo>
                  <a:lnTo>
                    <a:pt x="1278" y="797"/>
                  </a:lnTo>
                  <a:lnTo>
                    <a:pt x="1285" y="762"/>
                  </a:lnTo>
                  <a:lnTo>
                    <a:pt x="1293" y="736"/>
                  </a:lnTo>
                  <a:lnTo>
                    <a:pt x="1297" y="717"/>
                  </a:lnTo>
                  <a:lnTo>
                    <a:pt x="1300" y="711"/>
                  </a:lnTo>
                  <a:lnTo>
                    <a:pt x="1021" y="764"/>
                  </a:lnTo>
                  <a:lnTo>
                    <a:pt x="1004" y="610"/>
                  </a:lnTo>
                  <a:lnTo>
                    <a:pt x="1051" y="515"/>
                  </a:lnTo>
                  <a:lnTo>
                    <a:pt x="1050" y="511"/>
                  </a:lnTo>
                  <a:lnTo>
                    <a:pt x="1046" y="498"/>
                  </a:lnTo>
                  <a:lnTo>
                    <a:pt x="1038" y="481"/>
                  </a:lnTo>
                  <a:lnTo>
                    <a:pt x="1031" y="460"/>
                  </a:lnTo>
                  <a:lnTo>
                    <a:pt x="1017" y="432"/>
                  </a:lnTo>
                  <a:lnTo>
                    <a:pt x="1004" y="401"/>
                  </a:lnTo>
                  <a:lnTo>
                    <a:pt x="987" y="369"/>
                  </a:lnTo>
                  <a:lnTo>
                    <a:pt x="968" y="337"/>
                  </a:lnTo>
                  <a:lnTo>
                    <a:pt x="945" y="302"/>
                  </a:lnTo>
                  <a:lnTo>
                    <a:pt x="920" y="270"/>
                  </a:lnTo>
                  <a:lnTo>
                    <a:pt x="896" y="238"/>
                  </a:lnTo>
                  <a:lnTo>
                    <a:pt x="875" y="211"/>
                  </a:lnTo>
                  <a:lnTo>
                    <a:pt x="854" y="188"/>
                  </a:lnTo>
                  <a:lnTo>
                    <a:pt x="837" y="171"/>
                  </a:lnTo>
                  <a:lnTo>
                    <a:pt x="825" y="158"/>
                  </a:lnTo>
                  <a:lnTo>
                    <a:pt x="821" y="156"/>
                  </a:lnTo>
                  <a:lnTo>
                    <a:pt x="730" y="126"/>
                  </a:lnTo>
                  <a:lnTo>
                    <a:pt x="590" y="19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236"/>
            <p:cNvSpPr>
              <a:spLocks/>
            </p:cNvSpPr>
            <p:nvPr/>
          </p:nvSpPr>
          <p:spPr bwMode="auto">
            <a:xfrm>
              <a:off x="5101" y="1932"/>
              <a:ext cx="135" cy="178"/>
            </a:xfrm>
            <a:custGeom>
              <a:avLst/>
              <a:gdLst>
                <a:gd name="T0" fmla="*/ 135 w 211"/>
                <a:gd name="T1" fmla="*/ 0 h 283"/>
                <a:gd name="T2" fmla="*/ 61 w 211"/>
                <a:gd name="T3" fmla="*/ 13 h 283"/>
                <a:gd name="T4" fmla="*/ 60 w 211"/>
                <a:gd name="T5" fmla="*/ 13 h 283"/>
                <a:gd name="T6" fmla="*/ 55 w 211"/>
                <a:gd name="T7" fmla="*/ 17 h 283"/>
                <a:gd name="T8" fmla="*/ 46 w 211"/>
                <a:gd name="T9" fmla="*/ 21 h 283"/>
                <a:gd name="T10" fmla="*/ 40 w 211"/>
                <a:gd name="T11" fmla="*/ 28 h 283"/>
                <a:gd name="T12" fmla="*/ 31 w 211"/>
                <a:gd name="T13" fmla="*/ 33 h 283"/>
                <a:gd name="T14" fmla="*/ 23 w 211"/>
                <a:gd name="T15" fmla="*/ 38 h 283"/>
                <a:gd name="T16" fmla="*/ 17 w 211"/>
                <a:gd name="T17" fmla="*/ 42 h 283"/>
                <a:gd name="T18" fmla="*/ 16 w 211"/>
                <a:gd name="T19" fmla="*/ 45 h 283"/>
                <a:gd name="T20" fmla="*/ 15 w 211"/>
                <a:gd name="T21" fmla="*/ 45 h 283"/>
                <a:gd name="T22" fmla="*/ 13 w 211"/>
                <a:gd name="T23" fmla="*/ 49 h 283"/>
                <a:gd name="T24" fmla="*/ 11 w 211"/>
                <a:gd name="T25" fmla="*/ 54 h 283"/>
                <a:gd name="T26" fmla="*/ 11 w 211"/>
                <a:gd name="T27" fmla="*/ 64 h 283"/>
                <a:gd name="T28" fmla="*/ 8 w 211"/>
                <a:gd name="T29" fmla="*/ 73 h 283"/>
                <a:gd name="T30" fmla="*/ 6 w 211"/>
                <a:gd name="T31" fmla="*/ 84 h 283"/>
                <a:gd name="T32" fmla="*/ 5 w 211"/>
                <a:gd name="T33" fmla="*/ 96 h 283"/>
                <a:gd name="T34" fmla="*/ 5 w 211"/>
                <a:gd name="T35" fmla="*/ 109 h 283"/>
                <a:gd name="T36" fmla="*/ 1 w 211"/>
                <a:gd name="T37" fmla="*/ 121 h 283"/>
                <a:gd name="T38" fmla="*/ 1 w 211"/>
                <a:gd name="T39" fmla="*/ 134 h 283"/>
                <a:gd name="T40" fmla="*/ 0 w 211"/>
                <a:gd name="T41" fmla="*/ 143 h 283"/>
                <a:gd name="T42" fmla="*/ 0 w 211"/>
                <a:gd name="T43" fmla="*/ 155 h 283"/>
                <a:gd name="T44" fmla="*/ 0 w 211"/>
                <a:gd name="T45" fmla="*/ 164 h 283"/>
                <a:gd name="T46" fmla="*/ 0 w 211"/>
                <a:gd name="T47" fmla="*/ 171 h 283"/>
                <a:gd name="T48" fmla="*/ 0 w 211"/>
                <a:gd name="T49" fmla="*/ 176 h 283"/>
                <a:gd name="T50" fmla="*/ 0 w 211"/>
                <a:gd name="T51" fmla="*/ 178 h 283"/>
                <a:gd name="T52" fmla="*/ 102 w 211"/>
                <a:gd name="T53" fmla="*/ 115 h 283"/>
                <a:gd name="T54" fmla="*/ 135 w 211"/>
                <a:gd name="T55" fmla="*/ 0 h 283"/>
                <a:gd name="T56" fmla="*/ 135 w 211"/>
                <a:gd name="T57" fmla="*/ 0 h 28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1"/>
                <a:gd name="T88" fmla="*/ 0 h 283"/>
                <a:gd name="T89" fmla="*/ 211 w 211"/>
                <a:gd name="T90" fmla="*/ 283 h 28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1" h="283">
                  <a:moveTo>
                    <a:pt x="211" y="0"/>
                  </a:moveTo>
                  <a:lnTo>
                    <a:pt x="95" y="21"/>
                  </a:lnTo>
                  <a:lnTo>
                    <a:pt x="93" y="21"/>
                  </a:lnTo>
                  <a:lnTo>
                    <a:pt x="86" y="27"/>
                  </a:lnTo>
                  <a:lnTo>
                    <a:pt x="72" y="33"/>
                  </a:lnTo>
                  <a:lnTo>
                    <a:pt x="63" y="44"/>
                  </a:lnTo>
                  <a:lnTo>
                    <a:pt x="48" y="52"/>
                  </a:lnTo>
                  <a:lnTo>
                    <a:pt x="36" y="61"/>
                  </a:lnTo>
                  <a:lnTo>
                    <a:pt x="27" y="67"/>
                  </a:lnTo>
                  <a:lnTo>
                    <a:pt x="25" y="71"/>
                  </a:lnTo>
                  <a:lnTo>
                    <a:pt x="23" y="71"/>
                  </a:lnTo>
                  <a:lnTo>
                    <a:pt x="21" y="78"/>
                  </a:lnTo>
                  <a:lnTo>
                    <a:pt x="17" y="86"/>
                  </a:lnTo>
                  <a:lnTo>
                    <a:pt x="17" y="101"/>
                  </a:lnTo>
                  <a:lnTo>
                    <a:pt x="13" y="116"/>
                  </a:lnTo>
                  <a:lnTo>
                    <a:pt x="10" y="133"/>
                  </a:lnTo>
                  <a:lnTo>
                    <a:pt x="8" y="152"/>
                  </a:lnTo>
                  <a:lnTo>
                    <a:pt x="8" y="173"/>
                  </a:lnTo>
                  <a:lnTo>
                    <a:pt x="2" y="192"/>
                  </a:lnTo>
                  <a:lnTo>
                    <a:pt x="2" y="213"/>
                  </a:lnTo>
                  <a:lnTo>
                    <a:pt x="0" y="228"/>
                  </a:lnTo>
                  <a:lnTo>
                    <a:pt x="0" y="247"/>
                  </a:lnTo>
                  <a:lnTo>
                    <a:pt x="0" y="261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0" y="283"/>
                  </a:lnTo>
                  <a:lnTo>
                    <a:pt x="160" y="183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37"/>
            <p:cNvSpPr>
              <a:spLocks/>
            </p:cNvSpPr>
            <p:nvPr/>
          </p:nvSpPr>
          <p:spPr bwMode="auto">
            <a:xfrm>
              <a:off x="5117" y="1945"/>
              <a:ext cx="80" cy="92"/>
            </a:xfrm>
            <a:custGeom>
              <a:avLst/>
              <a:gdLst>
                <a:gd name="T0" fmla="*/ 33 w 125"/>
                <a:gd name="T1" fmla="*/ 27 h 145"/>
                <a:gd name="T2" fmla="*/ 31 w 125"/>
                <a:gd name="T3" fmla="*/ 27 h 145"/>
                <a:gd name="T4" fmla="*/ 30 w 125"/>
                <a:gd name="T5" fmla="*/ 30 h 145"/>
                <a:gd name="T6" fmla="*/ 28 w 125"/>
                <a:gd name="T7" fmla="*/ 31 h 145"/>
                <a:gd name="T8" fmla="*/ 27 w 125"/>
                <a:gd name="T9" fmla="*/ 35 h 145"/>
                <a:gd name="T10" fmla="*/ 26 w 125"/>
                <a:gd name="T11" fmla="*/ 40 h 145"/>
                <a:gd name="T12" fmla="*/ 23 w 125"/>
                <a:gd name="T13" fmla="*/ 46 h 145"/>
                <a:gd name="T14" fmla="*/ 19 w 125"/>
                <a:gd name="T15" fmla="*/ 52 h 145"/>
                <a:gd name="T16" fmla="*/ 16 w 125"/>
                <a:gd name="T17" fmla="*/ 59 h 145"/>
                <a:gd name="T18" fmla="*/ 13 w 125"/>
                <a:gd name="T19" fmla="*/ 67 h 145"/>
                <a:gd name="T20" fmla="*/ 10 w 125"/>
                <a:gd name="T21" fmla="*/ 75 h 145"/>
                <a:gd name="T22" fmla="*/ 7 w 125"/>
                <a:gd name="T23" fmla="*/ 80 h 145"/>
                <a:gd name="T24" fmla="*/ 5 w 125"/>
                <a:gd name="T25" fmla="*/ 86 h 145"/>
                <a:gd name="T26" fmla="*/ 4 w 125"/>
                <a:gd name="T27" fmla="*/ 91 h 145"/>
                <a:gd name="T28" fmla="*/ 4 w 125"/>
                <a:gd name="T29" fmla="*/ 92 h 145"/>
                <a:gd name="T30" fmla="*/ 0 w 125"/>
                <a:gd name="T31" fmla="*/ 53 h 145"/>
                <a:gd name="T32" fmla="*/ 17 w 125"/>
                <a:gd name="T33" fmla="*/ 28 h 145"/>
                <a:gd name="T34" fmla="*/ 45 w 125"/>
                <a:gd name="T35" fmla="*/ 6 h 145"/>
                <a:gd name="T36" fmla="*/ 80 w 125"/>
                <a:gd name="T37" fmla="*/ 0 h 145"/>
                <a:gd name="T38" fmla="*/ 76 w 125"/>
                <a:gd name="T39" fmla="*/ 22 h 145"/>
                <a:gd name="T40" fmla="*/ 61 w 125"/>
                <a:gd name="T41" fmla="*/ 13 h 145"/>
                <a:gd name="T42" fmla="*/ 51 w 125"/>
                <a:gd name="T43" fmla="*/ 15 h 145"/>
                <a:gd name="T44" fmla="*/ 33 w 125"/>
                <a:gd name="T45" fmla="*/ 27 h 145"/>
                <a:gd name="T46" fmla="*/ 33 w 125"/>
                <a:gd name="T47" fmla="*/ 27 h 14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5"/>
                <a:gd name="T73" fmla="*/ 0 h 145"/>
                <a:gd name="T74" fmla="*/ 125 w 125"/>
                <a:gd name="T75" fmla="*/ 145 h 14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5" h="145">
                  <a:moveTo>
                    <a:pt x="51" y="42"/>
                  </a:moveTo>
                  <a:lnTo>
                    <a:pt x="49" y="42"/>
                  </a:lnTo>
                  <a:lnTo>
                    <a:pt x="47" y="48"/>
                  </a:lnTo>
                  <a:lnTo>
                    <a:pt x="44" y="49"/>
                  </a:lnTo>
                  <a:lnTo>
                    <a:pt x="42" y="55"/>
                  </a:lnTo>
                  <a:lnTo>
                    <a:pt x="40" y="63"/>
                  </a:lnTo>
                  <a:lnTo>
                    <a:pt x="36" y="72"/>
                  </a:lnTo>
                  <a:lnTo>
                    <a:pt x="30" y="82"/>
                  </a:lnTo>
                  <a:lnTo>
                    <a:pt x="25" y="93"/>
                  </a:lnTo>
                  <a:lnTo>
                    <a:pt x="21" y="105"/>
                  </a:lnTo>
                  <a:lnTo>
                    <a:pt x="15" y="118"/>
                  </a:lnTo>
                  <a:lnTo>
                    <a:pt x="11" y="126"/>
                  </a:lnTo>
                  <a:lnTo>
                    <a:pt x="8" y="135"/>
                  </a:lnTo>
                  <a:lnTo>
                    <a:pt x="6" y="143"/>
                  </a:lnTo>
                  <a:lnTo>
                    <a:pt x="6" y="145"/>
                  </a:lnTo>
                  <a:lnTo>
                    <a:pt x="0" y="84"/>
                  </a:lnTo>
                  <a:lnTo>
                    <a:pt x="27" y="44"/>
                  </a:lnTo>
                  <a:lnTo>
                    <a:pt x="70" y="10"/>
                  </a:lnTo>
                  <a:lnTo>
                    <a:pt x="125" y="0"/>
                  </a:lnTo>
                  <a:lnTo>
                    <a:pt x="118" y="34"/>
                  </a:lnTo>
                  <a:lnTo>
                    <a:pt x="95" y="21"/>
                  </a:lnTo>
                  <a:lnTo>
                    <a:pt x="80" y="23"/>
                  </a:lnTo>
                  <a:lnTo>
                    <a:pt x="51" y="42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238"/>
            <p:cNvSpPr>
              <a:spLocks/>
            </p:cNvSpPr>
            <p:nvPr/>
          </p:nvSpPr>
          <p:spPr bwMode="auto">
            <a:xfrm>
              <a:off x="5114" y="1998"/>
              <a:ext cx="60" cy="114"/>
            </a:xfrm>
            <a:custGeom>
              <a:avLst/>
              <a:gdLst>
                <a:gd name="T0" fmla="*/ 60 w 95"/>
                <a:gd name="T1" fmla="*/ 0 h 180"/>
                <a:gd name="T2" fmla="*/ 57 w 95"/>
                <a:gd name="T3" fmla="*/ 3 h 180"/>
                <a:gd name="T4" fmla="*/ 53 w 95"/>
                <a:gd name="T5" fmla="*/ 8 h 180"/>
                <a:gd name="T6" fmla="*/ 48 w 95"/>
                <a:gd name="T7" fmla="*/ 12 h 180"/>
                <a:gd name="T8" fmla="*/ 44 w 95"/>
                <a:gd name="T9" fmla="*/ 16 h 180"/>
                <a:gd name="T10" fmla="*/ 40 w 95"/>
                <a:gd name="T11" fmla="*/ 23 h 180"/>
                <a:gd name="T12" fmla="*/ 36 w 95"/>
                <a:gd name="T13" fmla="*/ 29 h 180"/>
                <a:gd name="T14" fmla="*/ 32 w 95"/>
                <a:gd name="T15" fmla="*/ 35 h 180"/>
                <a:gd name="T16" fmla="*/ 28 w 95"/>
                <a:gd name="T17" fmla="*/ 42 h 180"/>
                <a:gd name="T18" fmla="*/ 23 w 95"/>
                <a:gd name="T19" fmla="*/ 48 h 180"/>
                <a:gd name="T20" fmla="*/ 21 w 95"/>
                <a:gd name="T21" fmla="*/ 54 h 180"/>
                <a:gd name="T22" fmla="*/ 16 w 95"/>
                <a:gd name="T23" fmla="*/ 63 h 180"/>
                <a:gd name="T24" fmla="*/ 15 w 95"/>
                <a:gd name="T25" fmla="*/ 67 h 180"/>
                <a:gd name="T26" fmla="*/ 0 w 95"/>
                <a:gd name="T27" fmla="*/ 103 h 180"/>
                <a:gd name="T28" fmla="*/ 15 w 95"/>
                <a:gd name="T29" fmla="*/ 114 h 180"/>
                <a:gd name="T30" fmla="*/ 60 w 95"/>
                <a:gd name="T31" fmla="*/ 0 h 180"/>
                <a:gd name="T32" fmla="*/ 60 w 95"/>
                <a:gd name="T33" fmla="*/ 0 h 1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5"/>
                <a:gd name="T52" fmla="*/ 0 h 180"/>
                <a:gd name="T53" fmla="*/ 95 w 95"/>
                <a:gd name="T54" fmla="*/ 180 h 1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5" h="180">
                  <a:moveTo>
                    <a:pt x="95" y="0"/>
                  </a:moveTo>
                  <a:lnTo>
                    <a:pt x="91" y="4"/>
                  </a:lnTo>
                  <a:lnTo>
                    <a:pt x="84" y="13"/>
                  </a:lnTo>
                  <a:lnTo>
                    <a:pt x="76" y="19"/>
                  </a:lnTo>
                  <a:lnTo>
                    <a:pt x="69" y="26"/>
                  </a:lnTo>
                  <a:lnTo>
                    <a:pt x="63" y="36"/>
                  </a:lnTo>
                  <a:lnTo>
                    <a:pt x="57" y="45"/>
                  </a:lnTo>
                  <a:lnTo>
                    <a:pt x="50" y="55"/>
                  </a:lnTo>
                  <a:lnTo>
                    <a:pt x="44" y="66"/>
                  </a:lnTo>
                  <a:lnTo>
                    <a:pt x="36" y="76"/>
                  </a:lnTo>
                  <a:lnTo>
                    <a:pt x="33" y="85"/>
                  </a:lnTo>
                  <a:lnTo>
                    <a:pt x="25" y="99"/>
                  </a:lnTo>
                  <a:lnTo>
                    <a:pt x="23" y="106"/>
                  </a:lnTo>
                  <a:lnTo>
                    <a:pt x="0" y="163"/>
                  </a:lnTo>
                  <a:lnTo>
                    <a:pt x="23" y="18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239"/>
            <p:cNvSpPr>
              <a:spLocks/>
            </p:cNvSpPr>
            <p:nvPr/>
          </p:nvSpPr>
          <p:spPr bwMode="auto">
            <a:xfrm>
              <a:off x="4661" y="1890"/>
              <a:ext cx="188" cy="317"/>
            </a:xfrm>
            <a:custGeom>
              <a:avLst/>
              <a:gdLst>
                <a:gd name="T0" fmla="*/ 0 w 295"/>
                <a:gd name="T1" fmla="*/ 0 h 500"/>
                <a:gd name="T2" fmla="*/ 0 w 295"/>
                <a:gd name="T3" fmla="*/ 36 h 500"/>
                <a:gd name="T4" fmla="*/ 4 w 295"/>
                <a:gd name="T5" fmla="*/ 41 h 500"/>
                <a:gd name="T6" fmla="*/ 8 w 295"/>
                <a:gd name="T7" fmla="*/ 46 h 500"/>
                <a:gd name="T8" fmla="*/ 16 w 295"/>
                <a:gd name="T9" fmla="*/ 53 h 500"/>
                <a:gd name="T10" fmla="*/ 24 w 295"/>
                <a:gd name="T11" fmla="*/ 62 h 500"/>
                <a:gd name="T12" fmla="*/ 36 w 295"/>
                <a:gd name="T13" fmla="*/ 75 h 500"/>
                <a:gd name="T14" fmla="*/ 48 w 295"/>
                <a:gd name="T15" fmla="*/ 90 h 500"/>
                <a:gd name="T16" fmla="*/ 63 w 295"/>
                <a:gd name="T17" fmla="*/ 110 h 500"/>
                <a:gd name="T18" fmla="*/ 78 w 295"/>
                <a:gd name="T19" fmla="*/ 131 h 500"/>
                <a:gd name="T20" fmla="*/ 94 w 295"/>
                <a:gd name="T21" fmla="*/ 155 h 500"/>
                <a:gd name="T22" fmla="*/ 109 w 295"/>
                <a:gd name="T23" fmla="*/ 178 h 500"/>
                <a:gd name="T24" fmla="*/ 125 w 295"/>
                <a:gd name="T25" fmla="*/ 201 h 500"/>
                <a:gd name="T26" fmla="*/ 138 w 295"/>
                <a:gd name="T27" fmla="*/ 220 h 500"/>
                <a:gd name="T28" fmla="*/ 148 w 295"/>
                <a:gd name="T29" fmla="*/ 237 h 500"/>
                <a:gd name="T30" fmla="*/ 155 w 295"/>
                <a:gd name="T31" fmla="*/ 248 h 500"/>
                <a:gd name="T32" fmla="*/ 159 w 295"/>
                <a:gd name="T33" fmla="*/ 253 h 500"/>
                <a:gd name="T34" fmla="*/ 175 w 295"/>
                <a:gd name="T35" fmla="*/ 317 h 500"/>
                <a:gd name="T36" fmla="*/ 188 w 295"/>
                <a:gd name="T37" fmla="*/ 190 h 500"/>
                <a:gd name="T38" fmla="*/ 172 w 295"/>
                <a:gd name="T39" fmla="*/ 36 h 500"/>
                <a:gd name="T40" fmla="*/ 0 w 295"/>
                <a:gd name="T41" fmla="*/ 0 h 500"/>
                <a:gd name="T42" fmla="*/ 0 w 295"/>
                <a:gd name="T43" fmla="*/ 0 h 5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5"/>
                <a:gd name="T67" fmla="*/ 0 h 500"/>
                <a:gd name="T68" fmla="*/ 295 w 295"/>
                <a:gd name="T69" fmla="*/ 500 h 50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5" h="500">
                  <a:moveTo>
                    <a:pt x="0" y="0"/>
                  </a:moveTo>
                  <a:lnTo>
                    <a:pt x="0" y="57"/>
                  </a:lnTo>
                  <a:lnTo>
                    <a:pt x="6" y="64"/>
                  </a:lnTo>
                  <a:lnTo>
                    <a:pt x="12" y="72"/>
                  </a:lnTo>
                  <a:lnTo>
                    <a:pt x="25" y="83"/>
                  </a:lnTo>
                  <a:lnTo>
                    <a:pt x="37" y="98"/>
                  </a:lnTo>
                  <a:lnTo>
                    <a:pt x="56" y="119"/>
                  </a:lnTo>
                  <a:lnTo>
                    <a:pt x="75" y="142"/>
                  </a:lnTo>
                  <a:lnTo>
                    <a:pt x="99" y="173"/>
                  </a:lnTo>
                  <a:lnTo>
                    <a:pt x="122" y="207"/>
                  </a:lnTo>
                  <a:lnTo>
                    <a:pt x="147" y="245"/>
                  </a:lnTo>
                  <a:lnTo>
                    <a:pt x="171" y="281"/>
                  </a:lnTo>
                  <a:lnTo>
                    <a:pt x="196" y="317"/>
                  </a:lnTo>
                  <a:lnTo>
                    <a:pt x="217" y="347"/>
                  </a:lnTo>
                  <a:lnTo>
                    <a:pt x="232" y="374"/>
                  </a:lnTo>
                  <a:lnTo>
                    <a:pt x="244" y="391"/>
                  </a:lnTo>
                  <a:lnTo>
                    <a:pt x="249" y="399"/>
                  </a:lnTo>
                  <a:lnTo>
                    <a:pt x="274" y="500"/>
                  </a:lnTo>
                  <a:lnTo>
                    <a:pt x="295" y="300"/>
                  </a:lnTo>
                  <a:lnTo>
                    <a:pt x="27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240"/>
            <p:cNvSpPr>
              <a:spLocks/>
            </p:cNvSpPr>
            <p:nvPr/>
          </p:nvSpPr>
          <p:spPr bwMode="auto">
            <a:xfrm>
              <a:off x="4441" y="1967"/>
              <a:ext cx="606" cy="385"/>
            </a:xfrm>
            <a:custGeom>
              <a:avLst/>
              <a:gdLst>
                <a:gd name="T0" fmla="*/ 206 w 955"/>
                <a:gd name="T1" fmla="*/ 239 h 607"/>
                <a:gd name="T2" fmla="*/ 254 w 955"/>
                <a:gd name="T3" fmla="*/ 385 h 607"/>
                <a:gd name="T4" fmla="*/ 569 w 955"/>
                <a:gd name="T5" fmla="*/ 274 h 607"/>
                <a:gd name="T6" fmla="*/ 606 w 955"/>
                <a:gd name="T7" fmla="*/ 269 h 607"/>
                <a:gd name="T8" fmla="*/ 602 w 955"/>
                <a:gd name="T9" fmla="*/ 261 h 607"/>
                <a:gd name="T10" fmla="*/ 596 w 955"/>
                <a:gd name="T11" fmla="*/ 242 h 607"/>
                <a:gd name="T12" fmla="*/ 586 w 955"/>
                <a:gd name="T13" fmla="*/ 218 h 607"/>
                <a:gd name="T14" fmla="*/ 574 w 955"/>
                <a:gd name="T15" fmla="*/ 198 h 607"/>
                <a:gd name="T16" fmla="*/ 558 w 955"/>
                <a:gd name="T17" fmla="*/ 179 h 607"/>
                <a:gd name="T18" fmla="*/ 541 w 955"/>
                <a:gd name="T19" fmla="*/ 164 h 607"/>
                <a:gd name="T20" fmla="*/ 527 w 955"/>
                <a:gd name="T21" fmla="*/ 153 h 607"/>
                <a:gd name="T22" fmla="*/ 523 w 955"/>
                <a:gd name="T23" fmla="*/ 151 h 607"/>
                <a:gd name="T24" fmla="*/ 447 w 955"/>
                <a:gd name="T25" fmla="*/ 218 h 607"/>
                <a:gd name="T26" fmla="*/ 447 w 955"/>
                <a:gd name="T27" fmla="*/ 221 h 607"/>
                <a:gd name="T28" fmla="*/ 451 w 955"/>
                <a:gd name="T29" fmla="*/ 225 h 607"/>
                <a:gd name="T30" fmla="*/ 463 w 955"/>
                <a:gd name="T31" fmla="*/ 226 h 607"/>
                <a:gd name="T32" fmla="*/ 480 w 955"/>
                <a:gd name="T33" fmla="*/ 228 h 607"/>
                <a:gd name="T34" fmla="*/ 496 w 955"/>
                <a:gd name="T35" fmla="*/ 229 h 607"/>
                <a:gd name="T36" fmla="*/ 507 w 955"/>
                <a:gd name="T37" fmla="*/ 230 h 607"/>
                <a:gd name="T38" fmla="*/ 448 w 955"/>
                <a:gd name="T39" fmla="*/ 278 h 607"/>
                <a:gd name="T40" fmla="*/ 405 w 955"/>
                <a:gd name="T41" fmla="*/ 188 h 607"/>
                <a:gd name="T42" fmla="*/ 473 w 955"/>
                <a:gd name="T43" fmla="*/ 80 h 607"/>
                <a:gd name="T44" fmla="*/ 466 w 955"/>
                <a:gd name="T45" fmla="*/ 25 h 607"/>
                <a:gd name="T46" fmla="*/ 452 w 955"/>
                <a:gd name="T47" fmla="*/ 57 h 607"/>
                <a:gd name="T48" fmla="*/ 399 w 955"/>
                <a:gd name="T49" fmla="*/ 145 h 607"/>
                <a:gd name="T50" fmla="*/ 344 w 955"/>
                <a:gd name="T51" fmla="*/ 128 h 607"/>
                <a:gd name="T52" fmla="*/ 274 w 955"/>
                <a:gd name="T53" fmla="*/ 55 h 607"/>
                <a:gd name="T54" fmla="*/ 188 w 955"/>
                <a:gd name="T55" fmla="*/ 0 h 607"/>
                <a:gd name="T56" fmla="*/ 72 w 955"/>
                <a:gd name="T57" fmla="*/ 32 h 607"/>
                <a:gd name="T58" fmla="*/ 67 w 955"/>
                <a:gd name="T59" fmla="*/ 33 h 607"/>
                <a:gd name="T60" fmla="*/ 56 w 955"/>
                <a:gd name="T61" fmla="*/ 39 h 607"/>
                <a:gd name="T62" fmla="*/ 43 w 955"/>
                <a:gd name="T63" fmla="*/ 48 h 607"/>
                <a:gd name="T64" fmla="*/ 28 w 955"/>
                <a:gd name="T65" fmla="*/ 63 h 607"/>
                <a:gd name="T66" fmla="*/ 16 w 955"/>
                <a:gd name="T67" fmla="*/ 77 h 607"/>
                <a:gd name="T68" fmla="*/ 8 w 955"/>
                <a:gd name="T69" fmla="*/ 93 h 607"/>
                <a:gd name="T70" fmla="*/ 1 w 955"/>
                <a:gd name="T71" fmla="*/ 104 h 607"/>
                <a:gd name="T72" fmla="*/ 0 w 955"/>
                <a:gd name="T73" fmla="*/ 108 h 607"/>
                <a:gd name="T74" fmla="*/ 5 w 955"/>
                <a:gd name="T75" fmla="*/ 104 h 607"/>
                <a:gd name="T76" fmla="*/ 20 w 955"/>
                <a:gd name="T77" fmla="*/ 93 h 607"/>
                <a:gd name="T78" fmla="*/ 43 w 955"/>
                <a:gd name="T79" fmla="*/ 82 h 607"/>
                <a:gd name="T80" fmla="*/ 72 w 955"/>
                <a:gd name="T81" fmla="*/ 80 h 607"/>
                <a:gd name="T82" fmla="*/ 103 w 955"/>
                <a:gd name="T83" fmla="*/ 87 h 607"/>
                <a:gd name="T84" fmla="*/ 133 w 955"/>
                <a:gd name="T85" fmla="*/ 100 h 607"/>
                <a:gd name="T86" fmla="*/ 155 w 955"/>
                <a:gd name="T87" fmla="*/ 112 h 607"/>
                <a:gd name="T88" fmla="*/ 164 w 955"/>
                <a:gd name="T89" fmla="*/ 119 h 60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55"/>
                <a:gd name="T136" fmla="*/ 0 h 607"/>
                <a:gd name="T137" fmla="*/ 955 w 955"/>
                <a:gd name="T138" fmla="*/ 607 h 60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55" h="607">
                  <a:moveTo>
                    <a:pt x="259" y="187"/>
                  </a:moveTo>
                  <a:lnTo>
                    <a:pt x="324" y="377"/>
                  </a:lnTo>
                  <a:lnTo>
                    <a:pt x="421" y="536"/>
                  </a:lnTo>
                  <a:lnTo>
                    <a:pt x="400" y="607"/>
                  </a:lnTo>
                  <a:lnTo>
                    <a:pt x="633" y="519"/>
                  </a:lnTo>
                  <a:lnTo>
                    <a:pt x="896" y="432"/>
                  </a:lnTo>
                  <a:lnTo>
                    <a:pt x="920" y="460"/>
                  </a:lnTo>
                  <a:lnTo>
                    <a:pt x="955" y="424"/>
                  </a:lnTo>
                  <a:lnTo>
                    <a:pt x="953" y="418"/>
                  </a:lnTo>
                  <a:lnTo>
                    <a:pt x="949" y="411"/>
                  </a:lnTo>
                  <a:lnTo>
                    <a:pt x="945" y="398"/>
                  </a:lnTo>
                  <a:lnTo>
                    <a:pt x="939" y="382"/>
                  </a:lnTo>
                  <a:lnTo>
                    <a:pt x="932" y="363"/>
                  </a:lnTo>
                  <a:lnTo>
                    <a:pt x="924" y="344"/>
                  </a:lnTo>
                  <a:lnTo>
                    <a:pt x="915" y="327"/>
                  </a:lnTo>
                  <a:lnTo>
                    <a:pt x="905" y="312"/>
                  </a:lnTo>
                  <a:lnTo>
                    <a:pt x="892" y="297"/>
                  </a:lnTo>
                  <a:lnTo>
                    <a:pt x="879" y="282"/>
                  </a:lnTo>
                  <a:lnTo>
                    <a:pt x="865" y="268"/>
                  </a:lnTo>
                  <a:lnTo>
                    <a:pt x="852" y="259"/>
                  </a:lnTo>
                  <a:lnTo>
                    <a:pt x="839" y="249"/>
                  </a:lnTo>
                  <a:lnTo>
                    <a:pt x="831" y="242"/>
                  </a:lnTo>
                  <a:lnTo>
                    <a:pt x="825" y="238"/>
                  </a:lnTo>
                  <a:lnTo>
                    <a:pt x="824" y="238"/>
                  </a:lnTo>
                  <a:lnTo>
                    <a:pt x="772" y="327"/>
                  </a:lnTo>
                  <a:lnTo>
                    <a:pt x="704" y="344"/>
                  </a:lnTo>
                  <a:lnTo>
                    <a:pt x="704" y="348"/>
                  </a:lnTo>
                  <a:lnTo>
                    <a:pt x="708" y="352"/>
                  </a:lnTo>
                  <a:lnTo>
                    <a:pt x="711" y="354"/>
                  </a:lnTo>
                  <a:lnTo>
                    <a:pt x="723" y="356"/>
                  </a:lnTo>
                  <a:lnTo>
                    <a:pt x="730" y="356"/>
                  </a:lnTo>
                  <a:lnTo>
                    <a:pt x="744" y="360"/>
                  </a:lnTo>
                  <a:lnTo>
                    <a:pt x="757" y="360"/>
                  </a:lnTo>
                  <a:lnTo>
                    <a:pt x="770" y="361"/>
                  </a:lnTo>
                  <a:lnTo>
                    <a:pt x="782" y="361"/>
                  </a:lnTo>
                  <a:lnTo>
                    <a:pt x="791" y="363"/>
                  </a:lnTo>
                  <a:lnTo>
                    <a:pt x="799" y="363"/>
                  </a:lnTo>
                  <a:lnTo>
                    <a:pt x="801" y="365"/>
                  </a:lnTo>
                  <a:lnTo>
                    <a:pt x="706" y="439"/>
                  </a:lnTo>
                  <a:lnTo>
                    <a:pt x="664" y="377"/>
                  </a:lnTo>
                  <a:lnTo>
                    <a:pt x="639" y="297"/>
                  </a:lnTo>
                  <a:lnTo>
                    <a:pt x="768" y="206"/>
                  </a:lnTo>
                  <a:lnTo>
                    <a:pt x="746" y="126"/>
                  </a:lnTo>
                  <a:lnTo>
                    <a:pt x="791" y="116"/>
                  </a:lnTo>
                  <a:lnTo>
                    <a:pt x="734" y="40"/>
                  </a:lnTo>
                  <a:lnTo>
                    <a:pt x="755" y="84"/>
                  </a:lnTo>
                  <a:lnTo>
                    <a:pt x="713" y="90"/>
                  </a:lnTo>
                  <a:lnTo>
                    <a:pt x="719" y="171"/>
                  </a:lnTo>
                  <a:lnTo>
                    <a:pt x="628" y="228"/>
                  </a:lnTo>
                  <a:lnTo>
                    <a:pt x="616" y="268"/>
                  </a:lnTo>
                  <a:lnTo>
                    <a:pt x="542" y="202"/>
                  </a:lnTo>
                  <a:lnTo>
                    <a:pt x="400" y="131"/>
                  </a:lnTo>
                  <a:lnTo>
                    <a:pt x="432" y="86"/>
                  </a:lnTo>
                  <a:lnTo>
                    <a:pt x="282" y="76"/>
                  </a:lnTo>
                  <a:lnTo>
                    <a:pt x="297" y="0"/>
                  </a:lnTo>
                  <a:lnTo>
                    <a:pt x="242" y="71"/>
                  </a:lnTo>
                  <a:lnTo>
                    <a:pt x="113" y="50"/>
                  </a:lnTo>
                  <a:lnTo>
                    <a:pt x="109" y="50"/>
                  </a:lnTo>
                  <a:lnTo>
                    <a:pt x="105" y="52"/>
                  </a:lnTo>
                  <a:lnTo>
                    <a:pt x="95" y="55"/>
                  </a:lnTo>
                  <a:lnTo>
                    <a:pt x="88" y="61"/>
                  </a:lnTo>
                  <a:lnTo>
                    <a:pt x="76" y="69"/>
                  </a:lnTo>
                  <a:lnTo>
                    <a:pt x="67" y="76"/>
                  </a:lnTo>
                  <a:lnTo>
                    <a:pt x="54" y="86"/>
                  </a:lnTo>
                  <a:lnTo>
                    <a:pt x="44" y="99"/>
                  </a:lnTo>
                  <a:lnTo>
                    <a:pt x="35" y="109"/>
                  </a:lnTo>
                  <a:lnTo>
                    <a:pt x="25" y="122"/>
                  </a:lnTo>
                  <a:lnTo>
                    <a:pt x="16" y="133"/>
                  </a:lnTo>
                  <a:lnTo>
                    <a:pt x="12" y="147"/>
                  </a:lnTo>
                  <a:lnTo>
                    <a:pt x="6" y="154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2" y="168"/>
                  </a:lnTo>
                  <a:lnTo>
                    <a:pt x="8" y="164"/>
                  </a:lnTo>
                  <a:lnTo>
                    <a:pt x="18" y="154"/>
                  </a:lnTo>
                  <a:lnTo>
                    <a:pt x="31" y="147"/>
                  </a:lnTo>
                  <a:lnTo>
                    <a:pt x="46" y="137"/>
                  </a:lnTo>
                  <a:lnTo>
                    <a:pt x="67" y="130"/>
                  </a:lnTo>
                  <a:lnTo>
                    <a:pt x="88" y="124"/>
                  </a:lnTo>
                  <a:lnTo>
                    <a:pt x="113" y="126"/>
                  </a:lnTo>
                  <a:lnTo>
                    <a:pt x="135" y="130"/>
                  </a:lnTo>
                  <a:lnTo>
                    <a:pt x="162" y="137"/>
                  </a:lnTo>
                  <a:lnTo>
                    <a:pt x="187" y="147"/>
                  </a:lnTo>
                  <a:lnTo>
                    <a:pt x="210" y="158"/>
                  </a:lnTo>
                  <a:lnTo>
                    <a:pt x="229" y="168"/>
                  </a:lnTo>
                  <a:lnTo>
                    <a:pt x="244" y="177"/>
                  </a:lnTo>
                  <a:lnTo>
                    <a:pt x="255" y="185"/>
                  </a:lnTo>
                  <a:lnTo>
                    <a:pt x="259" y="187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241"/>
            <p:cNvSpPr>
              <a:spLocks/>
            </p:cNvSpPr>
            <p:nvPr/>
          </p:nvSpPr>
          <p:spPr bwMode="auto">
            <a:xfrm>
              <a:off x="4867" y="2349"/>
              <a:ext cx="78" cy="154"/>
            </a:xfrm>
            <a:custGeom>
              <a:avLst/>
              <a:gdLst>
                <a:gd name="T0" fmla="*/ 36 w 125"/>
                <a:gd name="T1" fmla="*/ 0 h 241"/>
                <a:gd name="T2" fmla="*/ 73 w 125"/>
                <a:gd name="T3" fmla="*/ 34 h 241"/>
                <a:gd name="T4" fmla="*/ 78 w 125"/>
                <a:gd name="T5" fmla="*/ 109 h 241"/>
                <a:gd name="T6" fmla="*/ 0 w 125"/>
                <a:gd name="T7" fmla="*/ 154 h 241"/>
                <a:gd name="T8" fmla="*/ 0 w 125"/>
                <a:gd name="T9" fmla="*/ 62 h 241"/>
                <a:gd name="T10" fmla="*/ 36 w 125"/>
                <a:gd name="T11" fmla="*/ 0 h 241"/>
                <a:gd name="T12" fmla="*/ 36 w 125"/>
                <a:gd name="T13" fmla="*/ 0 h 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5"/>
                <a:gd name="T22" fmla="*/ 0 h 241"/>
                <a:gd name="T23" fmla="*/ 125 w 125"/>
                <a:gd name="T24" fmla="*/ 241 h 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5" h="241">
                  <a:moveTo>
                    <a:pt x="58" y="0"/>
                  </a:moveTo>
                  <a:lnTo>
                    <a:pt x="117" y="53"/>
                  </a:lnTo>
                  <a:lnTo>
                    <a:pt x="125" y="171"/>
                  </a:lnTo>
                  <a:lnTo>
                    <a:pt x="0" y="241"/>
                  </a:lnTo>
                  <a:lnTo>
                    <a:pt x="0" y="9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242"/>
            <p:cNvSpPr>
              <a:spLocks/>
            </p:cNvSpPr>
            <p:nvPr/>
          </p:nvSpPr>
          <p:spPr bwMode="auto">
            <a:xfrm>
              <a:off x="4507" y="2293"/>
              <a:ext cx="725" cy="501"/>
            </a:xfrm>
            <a:custGeom>
              <a:avLst/>
              <a:gdLst>
                <a:gd name="T0" fmla="*/ 104 w 1142"/>
                <a:gd name="T1" fmla="*/ 359 h 791"/>
                <a:gd name="T2" fmla="*/ 117 w 1142"/>
                <a:gd name="T3" fmla="*/ 363 h 791"/>
                <a:gd name="T4" fmla="*/ 141 w 1142"/>
                <a:gd name="T5" fmla="*/ 369 h 791"/>
                <a:gd name="T6" fmla="*/ 168 w 1142"/>
                <a:gd name="T7" fmla="*/ 377 h 791"/>
                <a:gd name="T8" fmla="*/ 192 w 1142"/>
                <a:gd name="T9" fmla="*/ 386 h 791"/>
                <a:gd name="T10" fmla="*/ 213 w 1142"/>
                <a:gd name="T11" fmla="*/ 394 h 791"/>
                <a:gd name="T12" fmla="*/ 221 w 1142"/>
                <a:gd name="T13" fmla="*/ 401 h 791"/>
                <a:gd name="T14" fmla="*/ 215 w 1142"/>
                <a:gd name="T15" fmla="*/ 410 h 791"/>
                <a:gd name="T16" fmla="*/ 189 w 1142"/>
                <a:gd name="T17" fmla="*/ 414 h 791"/>
                <a:gd name="T18" fmla="*/ 147 w 1142"/>
                <a:gd name="T19" fmla="*/ 419 h 791"/>
                <a:gd name="T20" fmla="*/ 105 w 1142"/>
                <a:gd name="T21" fmla="*/ 424 h 791"/>
                <a:gd name="T22" fmla="*/ 74 w 1142"/>
                <a:gd name="T23" fmla="*/ 430 h 791"/>
                <a:gd name="T24" fmla="*/ 60 w 1142"/>
                <a:gd name="T25" fmla="*/ 436 h 791"/>
                <a:gd name="T26" fmla="*/ 44 w 1142"/>
                <a:gd name="T27" fmla="*/ 440 h 791"/>
                <a:gd name="T28" fmla="*/ 32 w 1142"/>
                <a:gd name="T29" fmla="*/ 448 h 791"/>
                <a:gd name="T30" fmla="*/ 29 w 1142"/>
                <a:gd name="T31" fmla="*/ 466 h 791"/>
                <a:gd name="T32" fmla="*/ 105 w 1142"/>
                <a:gd name="T33" fmla="*/ 501 h 791"/>
                <a:gd name="T34" fmla="*/ 503 w 1142"/>
                <a:gd name="T35" fmla="*/ 490 h 791"/>
                <a:gd name="T36" fmla="*/ 507 w 1142"/>
                <a:gd name="T37" fmla="*/ 494 h 791"/>
                <a:gd name="T38" fmla="*/ 509 w 1142"/>
                <a:gd name="T39" fmla="*/ 493 h 791"/>
                <a:gd name="T40" fmla="*/ 505 w 1142"/>
                <a:gd name="T41" fmla="*/ 470 h 791"/>
                <a:gd name="T42" fmla="*/ 490 w 1142"/>
                <a:gd name="T43" fmla="*/ 421 h 791"/>
                <a:gd name="T44" fmla="*/ 482 w 1142"/>
                <a:gd name="T45" fmla="*/ 375 h 791"/>
                <a:gd name="T46" fmla="*/ 482 w 1142"/>
                <a:gd name="T47" fmla="*/ 342 h 791"/>
                <a:gd name="T48" fmla="*/ 484 w 1142"/>
                <a:gd name="T49" fmla="*/ 324 h 791"/>
                <a:gd name="T50" fmla="*/ 520 w 1142"/>
                <a:gd name="T51" fmla="*/ 255 h 791"/>
                <a:gd name="T52" fmla="*/ 682 w 1142"/>
                <a:gd name="T53" fmla="*/ 251 h 791"/>
                <a:gd name="T54" fmla="*/ 684 w 1142"/>
                <a:gd name="T55" fmla="*/ 241 h 791"/>
                <a:gd name="T56" fmla="*/ 691 w 1142"/>
                <a:gd name="T57" fmla="*/ 219 h 791"/>
                <a:gd name="T58" fmla="*/ 701 w 1142"/>
                <a:gd name="T59" fmla="*/ 183 h 791"/>
                <a:gd name="T60" fmla="*/ 711 w 1142"/>
                <a:gd name="T61" fmla="*/ 145 h 791"/>
                <a:gd name="T62" fmla="*/ 718 w 1142"/>
                <a:gd name="T63" fmla="*/ 98 h 791"/>
                <a:gd name="T64" fmla="*/ 722 w 1142"/>
                <a:gd name="T65" fmla="*/ 51 h 791"/>
                <a:gd name="T66" fmla="*/ 724 w 1142"/>
                <a:gd name="T67" fmla="*/ 13 h 791"/>
                <a:gd name="T68" fmla="*/ 725 w 1142"/>
                <a:gd name="T69" fmla="*/ 0 h 791"/>
                <a:gd name="T70" fmla="*/ 545 w 1142"/>
                <a:gd name="T71" fmla="*/ 118 h 791"/>
                <a:gd name="T72" fmla="*/ 450 w 1142"/>
                <a:gd name="T73" fmla="*/ 160 h 791"/>
                <a:gd name="T74" fmla="*/ 438 w 1142"/>
                <a:gd name="T75" fmla="*/ 170 h 791"/>
                <a:gd name="T76" fmla="*/ 414 w 1142"/>
                <a:gd name="T77" fmla="*/ 188 h 791"/>
                <a:gd name="T78" fmla="*/ 374 w 1142"/>
                <a:gd name="T79" fmla="*/ 210 h 791"/>
                <a:gd name="T80" fmla="*/ 316 w 1142"/>
                <a:gd name="T81" fmla="*/ 234 h 791"/>
                <a:gd name="T82" fmla="*/ 248 w 1142"/>
                <a:gd name="T83" fmla="*/ 257 h 791"/>
                <a:gd name="T84" fmla="*/ 183 w 1142"/>
                <a:gd name="T85" fmla="*/ 275 h 791"/>
                <a:gd name="T86" fmla="*/ 145 w 1142"/>
                <a:gd name="T87" fmla="*/ 287 h 791"/>
                <a:gd name="T88" fmla="*/ 96 w 1142"/>
                <a:gd name="T89" fmla="*/ 289 h 791"/>
                <a:gd name="T90" fmla="*/ 0 w 1142"/>
                <a:gd name="T91" fmla="*/ 86 h 791"/>
                <a:gd name="T92" fmla="*/ 3 w 1142"/>
                <a:gd name="T93" fmla="*/ 103 h 791"/>
                <a:gd name="T94" fmla="*/ 11 w 1142"/>
                <a:gd name="T95" fmla="*/ 146 h 791"/>
                <a:gd name="T96" fmla="*/ 23 w 1142"/>
                <a:gd name="T97" fmla="*/ 199 h 791"/>
                <a:gd name="T98" fmla="*/ 40 w 1142"/>
                <a:gd name="T99" fmla="*/ 250 h 791"/>
                <a:gd name="T100" fmla="*/ 58 w 1142"/>
                <a:gd name="T101" fmla="*/ 282 h 791"/>
                <a:gd name="T102" fmla="*/ 75 w 1142"/>
                <a:gd name="T103" fmla="*/ 300 h 791"/>
                <a:gd name="T104" fmla="*/ 88 w 1142"/>
                <a:gd name="T105" fmla="*/ 308 h 791"/>
                <a:gd name="T106" fmla="*/ 93 w 1142"/>
                <a:gd name="T107" fmla="*/ 310 h 791"/>
                <a:gd name="T108" fmla="*/ 103 w 1142"/>
                <a:gd name="T109" fmla="*/ 359 h 79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42"/>
                <a:gd name="T166" fmla="*/ 0 h 791"/>
                <a:gd name="T167" fmla="*/ 1142 w 1142"/>
                <a:gd name="T168" fmla="*/ 791 h 79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42" h="791">
                  <a:moveTo>
                    <a:pt x="162" y="567"/>
                  </a:moveTo>
                  <a:lnTo>
                    <a:pt x="164" y="567"/>
                  </a:lnTo>
                  <a:lnTo>
                    <a:pt x="173" y="569"/>
                  </a:lnTo>
                  <a:lnTo>
                    <a:pt x="184" y="573"/>
                  </a:lnTo>
                  <a:lnTo>
                    <a:pt x="203" y="576"/>
                  </a:lnTo>
                  <a:lnTo>
                    <a:pt x="222" y="582"/>
                  </a:lnTo>
                  <a:lnTo>
                    <a:pt x="243" y="590"/>
                  </a:lnTo>
                  <a:lnTo>
                    <a:pt x="264" y="595"/>
                  </a:lnTo>
                  <a:lnTo>
                    <a:pt x="285" y="603"/>
                  </a:lnTo>
                  <a:lnTo>
                    <a:pt x="302" y="609"/>
                  </a:lnTo>
                  <a:lnTo>
                    <a:pt x="319" y="614"/>
                  </a:lnTo>
                  <a:lnTo>
                    <a:pt x="335" y="622"/>
                  </a:lnTo>
                  <a:lnTo>
                    <a:pt x="344" y="630"/>
                  </a:lnTo>
                  <a:lnTo>
                    <a:pt x="348" y="633"/>
                  </a:lnTo>
                  <a:lnTo>
                    <a:pt x="348" y="639"/>
                  </a:lnTo>
                  <a:lnTo>
                    <a:pt x="338" y="647"/>
                  </a:lnTo>
                  <a:lnTo>
                    <a:pt x="323" y="652"/>
                  </a:lnTo>
                  <a:lnTo>
                    <a:pt x="297" y="654"/>
                  </a:lnTo>
                  <a:lnTo>
                    <a:pt x="268" y="658"/>
                  </a:lnTo>
                  <a:lnTo>
                    <a:pt x="232" y="662"/>
                  </a:lnTo>
                  <a:lnTo>
                    <a:pt x="200" y="668"/>
                  </a:lnTo>
                  <a:lnTo>
                    <a:pt x="165" y="670"/>
                  </a:lnTo>
                  <a:lnTo>
                    <a:pt x="139" y="675"/>
                  </a:lnTo>
                  <a:lnTo>
                    <a:pt x="116" y="679"/>
                  </a:lnTo>
                  <a:lnTo>
                    <a:pt x="105" y="685"/>
                  </a:lnTo>
                  <a:lnTo>
                    <a:pt x="95" y="689"/>
                  </a:lnTo>
                  <a:lnTo>
                    <a:pt x="84" y="692"/>
                  </a:lnTo>
                  <a:lnTo>
                    <a:pt x="70" y="694"/>
                  </a:lnTo>
                  <a:lnTo>
                    <a:pt x="59" y="702"/>
                  </a:lnTo>
                  <a:lnTo>
                    <a:pt x="51" y="708"/>
                  </a:lnTo>
                  <a:lnTo>
                    <a:pt x="46" y="719"/>
                  </a:lnTo>
                  <a:lnTo>
                    <a:pt x="46" y="736"/>
                  </a:lnTo>
                  <a:lnTo>
                    <a:pt x="55" y="761"/>
                  </a:lnTo>
                  <a:lnTo>
                    <a:pt x="165" y="791"/>
                  </a:lnTo>
                  <a:lnTo>
                    <a:pt x="793" y="772"/>
                  </a:lnTo>
                  <a:lnTo>
                    <a:pt x="793" y="774"/>
                  </a:lnTo>
                  <a:lnTo>
                    <a:pt x="797" y="778"/>
                  </a:lnTo>
                  <a:lnTo>
                    <a:pt x="798" y="780"/>
                  </a:lnTo>
                  <a:lnTo>
                    <a:pt x="802" y="784"/>
                  </a:lnTo>
                  <a:lnTo>
                    <a:pt x="802" y="778"/>
                  </a:lnTo>
                  <a:lnTo>
                    <a:pt x="800" y="765"/>
                  </a:lnTo>
                  <a:lnTo>
                    <a:pt x="795" y="742"/>
                  </a:lnTo>
                  <a:lnTo>
                    <a:pt x="783" y="708"/>
                  </a:lnTo>
                  <a:lnTo>
                    <a:pt x="772" y="664"/>
                  </a:lnTo>
                  <a:lnTo>
                    <a:pt x="764" y="626"/>
                  </a:lnTo>
                  <a:lnTo>
                    <a:pt x="759" y="592"/>
                  </a:lnTo>
                  <a:lnTo>
                    <a:pt x="759" y="565"/>
                  </a:lnTo>
                  <a:lnTo>
                    <a:pt x="759" y="540"/>
                  </a:lnTo>
                  <a:lnTo>
                    <a:pt x="760" y="523"/>
                  </a:lnTo>
                  <a:lnTo>
                    <a:pt x="762" y="512"/>
                  </a:lnTo>
                  <a:lnTo>
                    <a:pt x="764" y="510"/>
                  </a:lnTo>
                  <a:lnTo>
                    <a:pt x="819" y="403"/>
                  </a:lnTo>
                  <a:lnTo>
                    <a:pt x="985" y="445"/>
                  </a:lnTo>
                  <a:lnTo>
                    <a:pt x="1074" y="396"/>
                  </a:lnTo>
                  <a:lnTo>
                    <a:pt x="1074" y="392"/>
                  </a:lnTo>
                  <a:lnTo>
                    <a:pt x="1078" y="381"/>
                  </a:lnTo>
                  <a:lnTo>
                    <a:pt x="1082" y="364"/>
                  </a:lnTo>
                  <a:lnTo>
                    <a:pt x="1089" y="345"/>
                  </a:lnTo>
                  <a:lnTo>
                    <a:pt x="1095" y="318"/>
                  </a:lnTo>
                  <a:lnTo>
                    <a:pt x="1104" y="289"/>
                  </a:lnTo>
                  <a:lnTo>
                    <a:pt x="1112" y="259"/>
                  </a:lnTo>
                  <a:lnTo>
                    <a:pt x="1120" y="229"/>
                  </a:lnTo>
                  <a:lnTo>
                    <a:pt x="1125" y="192"/>
                  </a:lnTo>
                  <a:lnTo>
                    <a:pt x="1131" y="154"/>
                  </a:lnTo>
                  <a:lnTo>
                    <a:pt x="1135" y="116"/>
                  </a:lnTo>
                  <a:lnTo>
                    <a:pt x="1137" y="80"/>
                  </a:lnTo>
                  <a:lnTo>
                    <a:pt x="1139" y="48"/>
                  </a:lnTo>
                  <a:lnTo>
                    <a:pt x="1141" y="21"/>
                  </a:lnTo>
                  <a:lnTo>
                    <a:pt x="1141" y="6"/>
                  </a:lnTo>
                  <a:lnTo>
                    <a:pt x="1142" y="0"/>
                  </a:lnTo>
                  <a:lnTo>
                    <a:pt x="869" y="92"/>
                  </a:lnTo>
                  <a:lnTo>
                    <a:pt x="859" y="187"/>
                  </a:lnTo>
                  <a:lnTo>
                    <a:pt x="711" y="251"/>
                  </a:lnTo>
                  <a:lnTo>
                    <a:pt x="709" y="253"/>
                  </a:lnTo>
                  <a:lnTo>
                    <a:pt x="703" y="259"/>
                  </a:lnTo>
                  <a:lnTo>
                    <a:pt x="690" y="268"/>
                  </a:lnTo>
                  <a:lnTo>
                    <a:pt x="675" y="282"/>
                  </a:lnTo>
                  <a:lnTo>
                    <a:pt x="652" y="297"/>
                  </a:lnTo>
                  <a:lnTo>
                    <a:pt x="625" y="314"/>
                  </a:lnTo>
                  <a:lnTo>
                    <a:pt x="589" y="331"/>
                  </a:lnTo>
                  <a:lnTo>
                    <a:pt x="548" y="352"/>
                  </a:lnTo>
                  <a:lnTo>
                    <a:pt x="498" y="369"/>
                  </a:lnTo>
                  <a:lnTo>
                    <a:pt x="445" y="388"/>
                  </a:lnTo>
                  <a:lnTo>
                    <a:pt x="390" y="405"/>
                  </a:lnTo>
                  <a:lnTo>
                    <a:pt x="337" y="422"/>
                  </a:lnTo>
                  <a:lnTo>
                    <a:pt x="289" y="434"/>
                  </a:lnTo>
                  <a:lnTo>
                    <a:pt x="253" y="445"/>
                  </a:lnTo>
                  <a:lnTo>
                    <a:pt x="228" y="453"/>
                  </a:lnTo>
                  <a:lnTo>
                    <a:pt x="221" y="457"/>
                  </a:lnTo>
                  <a:lnTo>
                    <a:pt x="152" y="457"/>
                  </a:lnTo>
                  <a:lnTo>
                    <a:pt x="82" y="287"/>
                  </a:lnTo>
                  <a:lnTo>
                    <a:pt x="0" y="135"/>
                  </a:lnTo>
                  <a:lnTo>
                    <a:pt x="0" y="141"/>
                  </a:lnTo>
                  <a:lnTo>
                    <a:pt x="4" y="162"/>
                  </a:lnTo>
                  <a:lnTo>
                    <a:pt x="8" y="192"/>
                  </a:lnTo>
                  <a:lnTo>
                    <a:pt x="17" y="230"/>
                  </a:lnTo>
                  <a:lnTo>
                    <a:pt x="27" y="270"/>
                  </a:lnTo>
                  <a:lnTo>
                    <a:pt x="36" y="314"/>
                  </a:lnTo>
                  <a:lnTo>
                    <a:pt x="50" y="354"/>
                  </a:lnTo>
                  <a:lnTo>
                    <a:pt x="63" y="394"/>
                  </a:lnTo>
                  <a:lnTo>
                    <a:pt x="76" y="421"/>
                  </a:lnTo>
                  <a:lnTo>
                    <a:pt x="91" y="445"/>
                  </a:lnTo>
                  <a:lnTo>
                    <a:pt x="105" y="460"/>
                  </a:lnTo>
                  <a:lnTo>
                    <a:pt x="118" y="474"/>
                  </a:lnTo>
                  <a:lnTo>
                    <a:pt x="129" y="479"/>
                  </a:lnTo>
                  <a:lnTo>
                    <a:pt x="139" y="487"/>
                  </a:lnTo>
                  <a:lnTo>
                    <a:pt x="145" y="487"/>
                  </a:lnTo>
                  <a:lnTo>
                    <a:pt x="146" y="489"/>
                  </a:lnTo>
                  <a:lnTo>
                    <a:pt x="188" y="510"/>
                  </a:lnTo>
                  <a:lnTo>
                    <a:pt x="162" y="567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243"/>
            <p:cNvSpPr>
              <a:spLocks/>
            </p:cNvSpPr>
            <p:nvPr/>
          </p:nvSpPr>
          <p:spPr bwMode="auto">
            <a:xfrm>
              <a:off x="5018" y="2248"/>
              <a:ext cx="28" cy="153"/>
            </a:xfrm>
            <a:custGeom>
              <a:avLst/>
              <a:gdLst>
                <a:gd name="T0" fmla="*/ 4 w 46"/>
                <a:gd name="T1" fmla="*/ 0 h 244"/>
                <a:gd name="T2" fmla="*/ 0 w 46"/>
                <a:gd name="T3" fmla="*/ 122 h 244"/>
                <a:gd name="T4" fmla="*/ 8 w 46"/>
                <a:gd name="T5" fmla="*/ 153 h 244"/>
                <a:gd name="T6" fmla="*/ 26 w 46"/>
                <a:gd name="T7" fmla="*/ 144 h 244"/>
                <a:gd name="T8" fmla="*/ 28 w 46"/>
                <a:gd name="T9" fmla="*/ 91 h 244"/>
                <a:gd name="T10" fmla="*/ 15 w 46"/>
                <a:gd name="T11" fmla="*/ 9 h 244"/>
                <a:gd name="T12" fmla="*/ 4 w 46"/>
                <a:gd name="T13" fmla="*/ 0 h 244"/>
                <a:gd name="T14" fmla="*/ 4 w 46"/>
                <a:gd name="T15" fmla="*/ 0 h 2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244"/>
                <a:gd name="T26" fmla="*/ 46 w 46"/>
                <a:gd name="T27" fmla="*/ 244 h 2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244">
                  <a:moveTo>
                    <a:pt x="6" y="0"/>
                  </a:moveTo>
                  <a:lnTo>
                    <a:pt x="0" y="194"/>
                  </a:lnTo>
                  <a:lnTo>
                    <a:pt x="13" y="244"/>
                  </a:lnTo>
                  <a:lnTo>
                    <a:pt x="42" y="230"/>
                  </a:lnTo>
                  <a:lnTo>
                    <a:pt x="46" y="145"/>
                  </a:lnTo>
                  <a:lnTo>
                    <a:pt x="25" y="1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1C404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244"/>
            <p:cNvSpPr>
              <a:spLocks/>
            </p:cNvSpPr>
            <p:nvPr/>
          </p:nvSpPr>
          <p:spPr bwMode="auto">
            <a:xfrm>
              <a:off x="5048" y="1871"/>
              <a:ext cx="401" cy="492"/>
            </a:xfrm>
            <a:custGeom>
              <a:avLst/>
              <a:gdLst>
                <a:gd name="T0" fmla="*/ 74 w 631"/>
                <a:gd name="T1" fmla="*/ 233 h 776"/>
                <a:gd name="T2" fmla="*/ 163 w 631"/>
                <a:gd name="T3" fmla="*/ 47 h 776"/>
                <a:gd name="T4" fmla="*/ 181 w 631"/>
                <a:gd name="T5" fmla="*/ 27 h 776"/>
                <a:gd name="T6" fmla="*/ 376 w 631"/>
                <a:gd name="T7" fmla="*/ 0 h 776"/>
                <a:gd name="T8" fmla="*/ 401 w 631"/>
                <a:gd name="T9" fmla="*/ 5 h 776"/>
                <a:gd name="T10" fmla="*/ 401 w 631"/>
                <a:gd name="T11" fmla="*/ 25 h 776"/>
                <a:gd name="T12" fmla="*/ 223 w 631"/>
                <a:gd name="T13" fmla="*/ 420 h 776"/>
                <a:gd name="T14" fmla="*/ 195 w 631"/>
                <a:gd name="T15" fmla="*/ 433 h 776"/>
                <a:gd name="T16" fmla="*/ 6 w 631"/>
                <a:gd name="T17" fmla="*/ 492 h 776"/>
                <a:gd name="T18" fmla="*/ 0 w 631"/>
                <a:gd name="T19" fmla="*/ 440 h 776"/>
                <a:gd name="T20" fmla="*/ 74 w 631"/>
                <a:gd name="T21" fmla="*/ 233 h 776"/>
                <a:gd name="T22" fmla="*/ 74 w 631"/>
                <a:gd name="T23" fmla="*/ 233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31"/>
                <a:gd name="T37" fmla="*/ 0 h 776"/>
                <a:gd name="T38" fmla="*/ 631 w 631"/>
                <a:gd name="T39" fmla="*/ 776 h 77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31" h="776">
                  <a:moveTo>
                    <a:pt x="116" y="367"/>
                  </a:moveTo>
                  <a:lnTo>
                    <a:pt x="256" y="74"/>
                  </a:lnTo>
                  <a:lnTo>
                    <a:pt x="285" y="42"/>
                  </a:lnTo>
                  <a:lnTo>
                    <a:pt x="591" y="0"/>
                  </a:lnTo>
                  <a:lnTo>
                    <a:pt x="631" y="8"/>
                  </a:lnTo>
                  <a:lnTo>
                    <a:pt x="631" y="40"/>
                  </a:lnTo>
                  <a:lnTo>
                    <a:pt x="351" y="662"/>
                  </a:lnTo>
                  <a:lnTo>
                    <a:pt x="307" y="683"/>
                  </a:lnTo>
                  <a:lnTo>
                    <a:pt x="9" y="776"/>
                  </a:lnTo>
                  <a:lnTo>
                    <a:pt x="0" y="694"/>
                  </a:lnTo>
                  <a:lnTo>
                    <a:pt x="116" y="367"/>
                  </a:lnTo>
                  <a:close/>
                </a:path>
              </a:pathLst>
            </a:custGeom>
            <a:solidFill>
              <a:srgbClr val="8C5E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245"/>
            <p:cNvSpPr>
              <a:spLocks/>
            </p:cNvSpPr>
            <p:nvPr/>
          </p:nvSpPr>
          <p:spPr bwMode="auto">
            <a:xfrm>
              <a:off x="5052" y="1880"/>
              <a:ext cx="383" cy="483"/>
            </a:xfrm>
            <a:custGeom>
              <a:avLst/>
              <a:gdLst>
                <a:gd name="T0" fmla="*/ 383 w 605"/>
                <a:gd name="T1" fmla="*/ 0 h 762"/>
                <a:gd name="T2" fmla="*/ 188 w 605"/>
                <a:gd name="T3" fmla="*/ 30 h 762"/>
                <a:gd name="T4" fmla="*/ 83 w 605"/>
                <a:gd name="T5" fmla="*/ 238 h 762"/>
                <a:gd name="T6" fmla="*/ 0 w 605"/>
                <a:gd name="T7" fmla="*/ 422 h 762"/>
                <a:gd name="T8" fmla="*/ 0 w 605"/>
                <a:gd name="T9" fmla="*/ 483 h 762"/>
                <a:gd name="T10" fmla="*/ 219 w 605"/>
                <a:gd name="T11" fmla="*/ 383 h 762"/>
                <a:gd name="T12" fmla="*/ 383 w 605"/>
                <a:gd name="T13" fmla="*/ 25 h 762"/>
                <a:gd name="T14" fmla="*/ 383 w 605"/>
                <a:gd name="T15" fmla="*/ 0 h 762"/>
                <a:gd name="T16" fmla="*/ 383 w 605"/>
                <a:gd name="T17" fmla="*/ 0 h 7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5"/>
                <a:gd name="T28" fmla="*/ 0 h 762"/>
                <a:gd name="T29" fmla="*/ 605 w 605"/>
                <a:gd name="T30" fmla="*/ 762 h 7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5" h="762">
                  <a:moveTo>
                    <a:pt x="605" y="0"/>
                  </a:moveTo>
                  <a:lnTo>
                    <a:pt x="297" y="47"/>
                  </a:lnTo>
                  <a:lnTo>
                    <a:pt x="131" y="376"/>
                  </a:lnTo>
                  <a:lnTo>
                    <a:pt x="0" y="665"/>
                  </a:lnTo>
                  <a:lnTo>
                    <a:pt x="0" y="762"/>
                  </a:lnTo>
                  <a:lnTo>
                    <a:pt x="346" y="604"/>
                  </a:lnTo>
                  <a:lnTo>
                    <a:pt x="605" y="39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5442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246"/>
            <p:cNvSpPr>
              <a:spLocks/>
            </p:cNvSpPr>
            <p:nvPr/>
          </p:nvSpPr>
          <p:spPr bwMode="auto">
            <a:xfrm>
              <a:off x="5250" y="1843"/>
              <a:ext cx="179" cy="89"/>
            </a:xfrm>
            <a:custGeom>
              <a:avLst/>
              <a:gdLst>
                <a:gd name="T0" fmla="*/ 0 w 281"/>
                <a:gd name="T1" fmla="*/ 49 h 138"/>
                <a:gd name="T2" fmla="*/ 0 w 281"/>
                <a:gd name="T3" fmla="*/ 14 h 138"/>
                <a:gd name="T4" fmla="*/ 156 w 281"/>
                <a:gd name="T5" fmla="*/ 0 h 138"/>
                <a:gd name="T6" fmla="*/ 179 w 281"/>
                <a:gd name="T7" fmla="*/ 28 h 138"/>
                <a:gd name="T8" fmla="*/ 152 w 281"/>
                <a:gd name="T9" fmla="*/ 77 h 138"/>
                <a:gd name="T10" fmla="*/ 22 w 281"/>
                <a:gd name="T11" fmla="*/ 89 h 138"/>
                <a:gd name="T12" fmla="*/ 27 w 281"/>
                <a:gd name="T13" fmla="*/ 50 h 138"/>
                <a:gd name="T14" fmla="*/ 0 w 281"/>
                <a:gd name="T15" fmla="*/ 49 h 138"/>
                <a:gd name="T16" fmla="*/ 0 w 281"/>
                <a:gd name="T17" fmla="*/ 49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1"/>
                <a:gd name="T28" fmla="*/ 0 h 138"/>
                <a:gd name="T29" fmla="*/ 281 w 281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1" h="138">
                  <a:moveTo>
                    <a:pt x="0" y="76"/>
                  </a:moveTo>
                  <a:lnTo>
                    <a:pt x="0" y="22"/>
                  </a:lnTo>
                  <a:lnTo>
                    <a:pt x="245" y="0"/>
                  </a:lnTo>
                  <a:lnTo>
                    <a:pt x="281" y="43"/>
                  </a:lnTo>
                  <a:lnTo>
                    <a:pt x="238" y="119"/>
                  </a:lnTo>
                  <a:lnTo>
                    <a:pt x="34" y="138"/>
                  </a:lnTo>
                  <a:lnTo>
                    <a:pt x="42" y="77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247"/>
            <p:cNvSpPr>
              <a:spLocks/>
            </p:cNvSpPr>
            <p:nvPr/>
          </p:nvSpPr>
          <p:spPr bwMode="auto">
            <a:xfrm>
              <a:off x="5245" y="1863"/>
              <a:ext cx="170" cy="62"/>
            </a:xfrm>
            <a:custGeom>
              <a:avLst/>
              <a:gdLst>
                <a:gd name="T0" fmla="*/ 1 w 268"/>
                <a:gd name="T1" fmla="*/ 29 h 97"/>
                <a:gd name="T2" fmla="*/ 0 w 268"/>
                <a:gd name="T3" fmla="*/ 27 h 97"/>
                <a:gd name="T4" fmla="*/ 0 w 268"/>
                <a:gd name="T5" fmla="*/ 24 h 97"/>
                <a:gd name="T6" fmla="*/ 0 w 268"/>
                <a:gd name="T7" fmla="*/ 19 h 97"/>
                <a:gd name="T8" fmla="*/ 0 w 268"/>
                <a:gd name="T9" fmla="*/ 15 h 97"/>
                <a:gd name="T10" fmla="*/ 0 w 268"/>
                <a:gd name="T11" fmla="*/ 8 h 97"/>
                <a:gd name="T12" fmla="*/ 1 w 268"/>
                <a:gd name="T13" fmla="*/ 4 h 97"/>
                <a:gd name="T14" fmla="*/ 3 w 268"/>
                <a:gd name="T15" fmla="*/ 0 h 97"/>
                <a:gd name="T16" fmla="*/ 8 w 268"/>
                <a:gd name="T17" fmla="*/ 0 h 97"/>
                <a:gd name="T18" fmla="*/ 10 w 268"/>
                <a:gd name="T19" fmla="*/ 0 h 97"/>
                <a:gd name="T20" fmla="*/ 17 w 268"/>
                <a:gd name="T21" fmla="*/ 0 h 97"/>
                <a:gd name="T22" fmla="*/ 23 w 268"/>
                <a:gd name="T23" fmla="*/ 1 h 97"/>
                <a:gd name="T24" fmla="*/ 32 w 268"/>
                <a:gd name="T25" fmla="*/ 1 h 97"/>
                <a:gd name="T26" fmla="*/ 36 w 268"/>
                <a:gd name="T27" fmla="*/ 1 h 97"/>
                <a:gd name="T28" fmla="*/ 44 w 268"/>
                <a:gd name="T29" fmla="*/ 3 h 97"/>
                <a:gd name="T30" fmla="*/ 48 w 268"/>
                <a:gd name="T31" fmla="*/ 3 h 97"/>
                <a:gd name="T32" fmla="*/ 49 w 268"/>
                <a:gd name="T33" fmla="*/ 4 h 97"/>
                <a:gd name="T34" fmla="*/ 44 w 268"/>
                <a:gd name="T35" fmla="*/ 35 h 97"/>
                <a:gd name="T36" fmla="*/ 69 w 268"/>
                <a:gd name="T37" fmla="*/ 12 h 97"/>
                <a:gd name="T38" fmla="*/ 123 w 268"/>
                <a:gd name="T39" fmla="*/ 7 h 97"/>
                <a:gd name="T40" fmla="*/ 96 w 268"/>
                <a:gd name="T41" fmla="*/ 29 h 97"/>
                <a:gd name="T42" fmla="*/ 144 w 268"/>
                <a:gd name="T43" fmla="*/ 7 h 97"/>
                <a:gd name="T44" fmla="*/ 170 w 268"/>
                <a:gd name="T45" fmla="*/ 6 h 97"/>
                <a:gd name="T46" fmla="*/ 151 w 268"/>
                <a:gd name="T47" fmla="*/ 50 h 97"/>
                <a:gd name="T48" fmla="*/ 23 w 268"/>
                <a:gd name="T49" fmla="*/ 62 h 97"/>
                <a:gd name="T50" fmla="*/ 27 w 268"/>
                <a:gd name="T51" fmla="*/ 40 h 97"/>
                <a:gd name="T52" fmla="*/ 1 w 268"/>
                <a:gd name="T53" fmla="*/ 29 h 97"/>
                <a:gd name="T54" fmla="*/ 1 w 268"/>
                <a:gd name="T55" fmla="*/ 29 h 9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97"/>
                <a:gd name="T86" fmla="*/ 268 w 268"/>
                <a:gd name="T87" fmla="*/ 97 h 9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97">
                  <a:moveTo>
                    <a:pt x="2" y="45"/>
                  </a:moveTo>
                  <a:lnTo>
                    <a:pt x="0" y="42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0" y="13"/>
                  </a:lnTo>
                  <a:lnTo>
                    <a:pt x="2" y="6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7" y="0"/>
                  </a:lnTo>
                  <a:lnTo>
                    <a:pt x="36" y="2"/>
                  </a:lnTo>
                  <a:lnTo>
                    <a:pt x="50" y="2"/>
                  </a:lnTo>
                  <a:lnTo>
                    <a:pt x="57" y="2"/>
                  </a:lnTo>
                  <a:lnTo>
                    <a:pt x="69" y="4"/>
                  </a:lnTo>
                  <a:lnTo>
                    <a:pt x="75" y="4"/>
                  </a:lnTo>
                  <a:lnTo>
                    <a:pt x="78" y="6"/>
                  </a:lnTo>
                  <a:lnTo>
                    <a:pt x="69" y="55"/>
                  </a:lnTo>
                  <a:lnTo>
                    <a:pt x="109" y="19"/>
                  </a:lnTo>
                  <a:lnTo>
                    <a:pt x="194" y="11"/>
                  </a:lnTo>
                  <a:lnTo>
                    <a:pt x="151" y="45"/>
                  </a:lnTo>
                  <a:lnTo>
                    <a:pt x="227" y="11"/>
                  </a:lnTo>
                  <a:lnTo>
                    <a:pt x="268" y="9"/>
                  </a:lnTo>
                  <a:lnTo>
                    <a:pt x="238" y="78"/>
                  </a:lnTo>
                  <a:lnTo>
                    <a:pt x="36" y="97"/>
                  </a:lnTo>
                  <a:lnTo>
                    <a:pt x="42" y="63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48"/>
            <p:cNvSpPr>
              <a:spLocks/>
            </p:cNvSpPr>
            <p:nvPr/>
          </p:nvSpPr>
          <p:spPr bwMode="auto">
            <a:xfrm>
              <a:off x="5013" y="2037"/>
              <a:ext cx="233" cy="341"/>
            </a:xfrm>
            <a:custGeom>
              <a:avLst/>
              <a:gdLst>
                <a:gd name="T0" fmla="*/ 0 w 368"/>
                <a:gd name="T1" fmla="*/ 231 h 537"/>
                <a:gd name="T2" fmla="*/ 35 w 368"/>
                <a:gd name="T3" fmla="*/ 194 h 537"/>
                <a:gd name="T4" fmla="*/ 34 w 368"/>
                <a:gd name="T5" fmla="*/ 193 h 537"/>
                <a:gd name="T6" fmla="*/ 34 w 368"/>
                <a:gd name="T7" fmla="*/ 189 h 537"/>
                <a:gd name="T8" fmla="*/ 34 w 368"/>
                <a:gd name="T9" fmla="*/ 183 h 537"/>
                <a:gd name="T10" fmla="*/ 34 w 368"/>
                <a:gd name="T11" fmla="*/ 176 h 537"/>
                <a:gd name="T12" fmla="*/ 34 w 368"/>
                <a:gd name="T13" fmla="*/ 168 h 537"/>
                <a:gd name="T14" fmla="*/ 34 w 368"/>
                <a:gd name="T15" fmla="*/ 159 h 537"/>
                <a:gd name="T16" fmla="*/ 34 w 368"/>
                <a:gd name="T17" fmla="*/ 149 h 537"/>
                <a:gd name="T18" fmla="*/ 36 w 368"/>
                <a:gd name="T19" fmla="*/ 144 h 537"/>
                <a:gd name="T20" fmla="*/ 38 w 368"/>
                <a:gd name="T21" fmla="*/ 135 h 537"/>
                <a:gd name="T22" fmla="*/ 41 w 368"/>
                <a:gd name="T23" fmla="*/ 129 h 537"/>
                <a:gd name="T24" fmla="*/ 44 w 368"/>
                <a:gd name="T25" fmla="*/ 124 h 537"/>
                <a:gd name="T26" fmla="*/ 48 w 368"/>
                <a:gd name="T27" fmla="*/ 119 h 537"/>
                <a:gd name="T28" fmla="*/ 55 w 368"/>
                <a:gd name="T29" fmla="*/ 109 h 537"/>
                <a:gd name="T30" fmla="*/ 62 w 368"/>
                <a:gd name="T31" fmla="*/ 101 h 537"/>
                <a:gd name="T32" fmla="*/ 65 w 368"/>
                <a:gd name="T33" fmla="*/ 95 h 537"/>
                <a:gd name="T34" fmla="*/ 68 w 368"/>
                <a:gd name="T35" fmla="*/ 90 h 537"/>
                <a:gd name="T36" fmla="*/ 70 w 368"/>
                <a:gd name="T37" fmla="*/ 84 h 537"/>
                <a:gd name="T38" fmla="*/ 73 w 368"/>
                <a:gd name="T39" fmla="*/ 81 h 537"/>
                <a:gd name="T40" fmla="*/ 75 w 368"/>
                <a:gd name="T41" fmla="*/ 72 h 537"/>
                <a:gd name="T42" fmla="*/ 77 w 368"/>
                <a:gd name="T43" fmla="*/ 70 h 537"/>
                <a:gd name="T44" fmla="*/ 115 w 368"/>
                <a:gd name="T45" fmla="*/ 53 h 537"/>
                <a:gd name="T46" fmla="*/ 108 w 368"/>
                <a:gd name="T47" fmla="*/ 104 h 537"/>
                <a:gd name="T48" fmla="*/ 158 w 368"/>
                <a:gd name="T49" fmla="*/ 78 h 537"/>
                <a:gd name="T50" fmla="*/ 222 w 368"/>
                <a:gd name="T51" fmla="*/ 0 h 537"/>
                <a:gd name="T52" fmla="*/ 233 w 368"/>
                <a:gd name="T53" fmla="*/ 18 h 537"/>
                <a:gd name="T54" fmla="*/ 217 w 368"/>
                <a:gd name="T55" fmla="*/ 78 h 537"/>
                <a:gd name="T56" fmla="*/ 217 w 368"/>
                <a:gd name="T57" fmla="*/ 170 h 537"/>
                <a:gd name="T58" fmla="*/ 182 w 368"/>
                <a:gd name="T59" fmla="*/ 206 h 537"/>
                <a:gd name="T60" fmla="*/ 96 w 368"/>
                <a:gd name="T61" fmla="*/ 239 h 537"/>
                <a:gd name="T62" fmla="*/ 82 w 368"/>
                <a:gd name="T63" fmla="*/ 274 h 537"/>
                <a:gd name="T64" fmla="*/ 7 w 368"/>
                <a:gd name="T65" fmla="*/ 341 h 537"/>
                <a:gd name="T66" fmla="*/ 0 w 368"/>
                <a:gd name="T67" fmla="*/ 231 h 537"/>
                <a:gd name="T68" fmla="*/ 0 w 368"/>
                <a:gd name="T69" fmla="*/ 231 h 53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68"/>
                <a:gd name="T106" fmla="*/ 0 h 537"/>
                <a:gd name="T107" fmla="*/ 368 w 368"/>
                <a:gd name="T108" fmla="*/ 537 h 53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68" h="537">
                  <a:moveTo>
                    <a:pt x="0" y="364"/>
                  </a:moveTo>
                  <a:lnTo>
                    <a:pt x="55" y="306"/>
                  </a:lnTo>
                  <a:lnTo>
                    <a:pt x="53" y="304"/>
                  </a:lnTo>
                  <a:lnTo>
                    <a:pt x="53" y="298"/>
                  </a:lnTo>
                  <a:lnTo>
                    <a:pt x="53" y="288"/>
                  </a:lnTo>
                  <a:lnTo>
                    <a:pt x="53" y="277"/>
                  </a:lnTo>
                  <a:lnTo>
                    <a:pt x="53" y="264"/>
                  </a:lnTo>
                  <a:lnTo>
                    <a:pt x="53" y="250"/>
                  </a:lnTo>
                  <a:lnTo>
                    <a:pt x="53" y="235"/>
                  </a:lnTo>
                  <a:lnTo>
                    <a:pt x="57" y="226"/>
                  </a:lnTo>
                  <a:lnTo>
                    <a:pt x="60" y="212"/>
                  </a:lnTo>
                  <a:lnTo>
                    <a:pt x="64" y="203"/>
                  </a:lnTo>
                  <a:lnTo>
                    <a:pt x="70" y="195"/>
                  </a:lnTo>
                  <a:lnTo>
                    <a:pt x="76" y="188"/>
                  </a:lnTo>
                  <a:lnTo>
                    <a:pt x="87" y="172"/>
                  </a:lnTo>
                  <a:lnTo>
                    <a:pt x="98" y="159"/>
                  </a:lnTo>
                  <a:lnTo>
                    <a:pt x="102" y="150"/>
                  </a:lnTo>
                  <a:lnTo>
                    <a:pt x="108" y="142"/>
                  </a:lnTo>
                  <a:lnTo>
                    <a:pt x="110" y="133"/>
                  </a:lnTo>
                  <a:lnTo>
                    <a:pt x="115" y="127"/>
                  </a:lnTo>
                  <a:lnTo>
                    <a:pt x="119" y="114"/>
                  </a:lnTo>
                  <a:lnTo>
                    <a:pt x="121" y="110"/>
                  </a:lnTo>
                  <a:lnTo>
                    <a:pt x="182" y="83"/>
                  </a:lnTo>
                  <a:lnTo>
                    <a:pt x="171" y="163"/>
                  </a:lnTo>
                  <a:lnTo>
                    <a:pt x="250" y="123"/>
                  </a:lnTo>
                  <a:lnTo>
                    <a:pt x="351" y="0"/>
                  </a:lnTo>
                  <a:lnTo>
                    <a:pt x="368" y="28"/>
                  </a:lnTo>
                  <a:lnTo>
                    <a:pt x="342" y="123"/>
                  </a:lnTo>
                  <a:lnTo>
                    <a:pt x="342" y="268"/>
                  </a:lnTo>
                  <a:lnTo>
                    <a:pt x="288" y="325"/>
                  </a:lnTo>
                  <a:lnTo>
                    <a:pt x="152" y="376"/>
                  </a:lnTo>
                  <a:lnTo>
                    <a:pt x="129" y="431"/>
                  </a:lnTo>
                  <a:lnTo>
                    <a:pt x="11" y="537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49"/>
            <p:cNvSpPr>
              <a:spLocks/>
            </p:cNvSpPr>
            <p:nvPr/>
          </p:nvSpPr>
          <p:spPr bwMode="auto">
            <a:xfrm>
              <a:off x="5010" y="2104"/>
              <a:ext cx="207" cy="273"/>
            </a:xfrm>
            <a:custGeom>
              <a:avLst/>
              <a:gdLst>
                <a:gd name="T0" fmla="*/ 178 w 327"/>
                <a:gd name="T1" fmla="*/ 29 h 432"/>
                <a:gd name="T2" fmla="*/ 182 w 327"/>
                <a:gd name="T3" fmla="*/ 33 h 432"/>
                <a:gd name="T4" fmla="*/ 186 w 327"/>
                <a:gd name="T5" fmla="*/ 47 h 432"/>
                <a:gd name="T6" fmla="*/ 187 w 327"/>
                <a:gd name="T7" fmla="*/ 60 h 432"/>
                <a:gd name="T8" fmla="*/ 186 w 327"/>
                <a:gd name="T9" fmla="*/ 68 h 432"/>
                <a:gd name="T10" fmla="*/ 195 w 327"/>
                <a:gd name="T11" fmla="*/ 75 h 432"/>
                <a:gd name="T12" fmla="*/ 207 w 327"/>
                <a:gd name="T13" fmla="*/ 92 h 432"/>
                <a:gd name="T14" fmla="*/ 206 w 327"/>
                <a:gd name="T15" fmla="*/ 102 h 432"/>
                <a:gd name="T16" fmla="*/ 203 w 327"/>
                <a:gd name="T17" fmla="*/ 112 h 432"/>
                <a:gd name="T18" fmla="*/ 198 w 327"/>
                <a:gd name="T19" fmla="*/ 123 h 432"/>
                <a:gd name="T20" fmla="*/ 99 w 327"/>
                <a:gd name="T21" fmla="*/ 172 h 432"/>
                <a:gd name="T22" fmla="*/ 103 w 327"/>
                <a:gd name="T23" fmla="*/ 180 h 432"/>
                <a:gd name="T24" fmla="*/ 101 w 327"/>
                <a:gd name="T25" fmla="*/ 192 h 432"/>
                <a:gd name="T26" fmla="*/ 90 w 327"/>
                <a:gd name="T27" fmla="*/ 210 h 432"/>
                <a:gd name="T28" fmla="*/ 67 w 327"/>
                <a:gd name="T29" fmla="*/ 229 h 432"/>
                <a:gd name="T30" fmla="*/ 39 w 327"/>
                <a:gd name="T31" fmla="*/ 250 h 432"/>
                <a:gd name="T32" fmla="*/ 16 w 327"/>
                <a:gd name="T33" fmla="*/ 267 h 432"/>
                <a:gd name="T34" fmla="*/ 7 w 327"/>
                <a:gd name="T35" fmla="*/ 273 h 432"/>
                <a:gd name="T36" fmla="*/ 13 w 327"/>
                <a:gd name="T37" fmla="*/ 152 h 432"/>
                <a:gd name="T38" fmla="*/ 18 w 327"/>
                <a:gd name="T39" fmla="*/ 152 h 432"/>
                <a:gd name="T40" fmla="*/ 32 w 327"/>
                <a:gd name="T41" fmla="*/ 152 h 432"/>
                <a:gd name="T42" fmla="*/ 48 w 327"/>
                <a:gd name="T43" fmla="*/ 149 h 432"/>
                <a:gd name="T44" fmla="*/ 59 w 327"/>
                <a:gd name="T45" fmla="*/ 137 h 432"/>
                <a:gd name="T46" fmla="*/ 63 w 327"/>
                <a:gd name="T47" fmla="*/ 118 h 432"/>
                <a:gd name="T48" fmla="*/ 68 w 327"/>
                <a:gd name="T49" fmla="*/ 101 h 432"/>
                <a:gd name="T50" fmla="*/ 72 w 327"/>
                <a:gd name="T51" fmla="*/ 84 h 432"/>
                <a:gd name="T52" fmla="*/ 75 w 327"/>
                <a:gd name="T53" fmla="*/ 71 h 432"/>
                <a:gd name="T54" fmla="*/ 77 w 327"/>
                <a:gd name="T55" fmla="*/ 58 h 432"/>
                <a:gd name="T56" fmla="*/ 82 w 327"/>
                <a:gd name="T57" fmla="*/ 48 h 432"/>
                <a:gd name="T58" fmla="*/ 92 w 327"/>
                <a:gd name="T59" fmla="*/ 29 h 432"/>
                <a:gd name="T60" fmla="*/ 101 w 327"/>
                <a:gd name="T61" fmla="*/ 18 h 432"/>
                <a:gd name="T62" fmla="*/ 108 w 327"/>
                <a:gd name="T63" fmla="*/ 8 h 432"/>
                <a:gd name="T64" fmla="*/ 116 w 327"/>
                <a:gd name="T65" fmla="*/ 0 h 432"/>
                <a:gd name="T66" fmla="*/ 103 w 327"/>
                <a:gd name="T67" fmla="*/ 52 h 432"/>
                <a:gd name="T68" fmla="*/ 103 w 327"/>
                <a:gd name="T69" fmla="*/ 66 h 4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27"/>
                <a:gd name="T106" fmla="*/ 0 h 432"/>
                <a:gd name="T107" fmla="*/ 327 w 327"/>
                <a:gd name="T108" fmla="*/ 432 h 43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27" h="432">
                  <a:moveTo>
                    <a:pt x="163" y="105"/>
                  </a:moveTo>
                  <a:lnTo>
                    <a:pt x="281" y="46"/>
                  </a:lnTo>
                  <a:lnTo>
                    <a:pt x="281" y="48"/>
                  </a:lnTo>
                  <a:lnTo>
                    <a:pt x="287" y="53"/>
                  </a:lnTo>
                  <a:lnTo>
                    <a:pt x="291" y="61"/>
                  </a:lnTo>
                  <a:lnTo>
                    <a:pt x="294" y="74"/>
                  </a:lnTo>
                  <a:lnTo>
                    <a:pt x="294" y="84"/>
                  </a:lnTo>
                  <a:lnTo>
                    <a:pt x="296" y="95"/>
                  </a:lnTo>
                  <a:lnTo>
                    <a:pt x="294" y="105"/>
                  </a:lnTo>
                  <a:lnTo>
                    <a:pt x="294" y="108"/>
                  </a:lnTo>
                  <a:lnTo>
                    <a:pt x="298" y="110"/>
                  </a:lnTo>
                  <a:lnTo>
                    <a:pt x="308" y="118"/>
                  </a:lnTo>
                  <a:lnTo>
                    <a:pt x="319" y="129"/>
                  </a:lnTo>
                  <a:lnTo>
                    <a:pt x="327" y="145"/>
                  </a:lnTo>
                  <a:lnTo>
                    <a:pt x="325" y="152"/>
                  </a:lnTo>
                  <a:lnTo>
                    <a:pt x="325" y="162"/>
                  </a:lnTo>
                  <a:lnTo>
                    <a:pt x="323" y="169"/>
                  </a:lnTo>
                  <a:lnTo>
                    <a:pt x="321" y="177"/>
                  </a:lnTo>
                  <a:lnTo>
                    <a:pt x="315" y="188"/>
                  </a:lnTo>
                  <a:lnTo>
                    <a:pt x="313" y="194"/>
                  </a:lnTo>
                  <a:lnTo>
                    <a:pt x="281" y="226"/>
                  </a:lnTo>
                  <a:lnTo>
                    <a:pt x="157" y="272"/>
                  </a:lnTo>
                  <a:lnTo>
                    <a:pt x="159" y="274"/>
                  </a:lnTo>
                  <a:lnTo>
                    <a:pt x="163" y="285"/>
                  </a:lnTo>
                  <a:lnTo>
                    <a:pt x="161" y="293"/>
                  </a:lnTo>
                  <a:lnTo>
                    <a:pt x="159" y="304"/>
                  </a:lnTo>
                  <a:lnTo>
                    <a:pt x="154" y="317"/>
                  </a:lnTo>
                  <a:lnTo>
                    <a:pt x="142" y="333"/>
                  </a:lnTo>
                  <a:lnTo>
                    <a:pt x="125" y="346"/>
                  </a:lnTo>
                  <a:lnTo>
                    <a:pt x="106" y="363"/>
                  </a:lnTo>
                  <a:lnTo>
                    <a:pt x="83" y="378"/>
                  </a:lnTo>
                  <a:lnTo>
                    <a:pt x="62" y="395"/>
                  </a:lnTo>
                  <a:lnTo>
                    <a:pt x="42" y="409"/>
                  </a:lnTo>
                  <a:lnTo>
                    <a:pt x="26" y="422"/>
                  </a:lnTo>
                  <a:lnTo>
                    <a:pt x="15" y="430"/>
                  </a:lnTo>
                  <a:lnTo>
                    <a:pt x="11" y="432"/>
                  </a:lnTo>
                  <a:lnTo>
                    <a:pt x="0" y="257"/>
                  </a:lnTo>
                  <a:lnTo>
                    <a:pt x="21" y="240"/>
                  </a:lnTo>
                  <a:lnTo>
                    <a:pt x="23" y="240"/>
                  </a:lnTo>
                  <a:lnTo>
                    <a:pt x="28" y="240"/>
                  </a:lnTo>
                  <a:lnTo>
                    <a:pt x="38" y="240"/>
                  </a:lnTo>
                  <a:lnTo>
                    <a:pt x="51" y="241"/>
                  </a:lnTo>
                  <a:lnTo>
                    <a:pt x="64" y="240"/>
                  </a:lnTo>
                  <a:lnTo>
                    <a:pt x="76" y="236"/>
                  </a:lnTo>
                  <a:lnTo>
                    <a:pt x="85" y="228"/>
                  </a:lnTo>
                  <a:lnTo>
                    <a:pt x="93" y="217"/>
                  </a:lnTo>
                  <a:lnTo>
                    <a:pt x="97" y="202"/>
                  </a:lnTo>
                  <a:lnTo>
                    <a:pt x="100" y="186"/>
                  </a:lnTo>
                  <a:lnTo>
                    <a:pt x="104" y="173"/>
                  </a:lnTo>
                  <a:lnTo>
                    <a:pt x="108" y="160"/>
                  </a:lnTo>
                  <a:lnTo>
                    <a:pt x="110" y="146"/>
                  </a:lnTo>
                  <a:lnTo>
                    <a:pt x="114" y="133"/>
                  </a:lnTo>
                  <a:lnTo>
                    <a:pt x="114" y="122"/>
                  </a:lnTo>
                  <a:lnTo>
                    <a:pt x="119" y="112"/>
                  </a:lnTo>
                  <a:lnTo>
                    <a:pt x="119" y="99"/>
                  </a:lnTo>
                  <a:lnTo>
                    <a:pt x="121" y="91"/>
                  </a:lnTo>
                  <a:lnTo>
                    <a:pt x="123" y="82"/>
                  </a:lnTo>
                  <a:lnTo>
                    <a:pt x="129" y="76"/>
                  </a:lnTo>
                  <a:lnTo>
                    <a:pt x="137" y="59"/>
                  </a:lnTo>
                  <a:lnTo>
                    <a:pt x="146" y="46"/>
                  </a:lnTo>
                  <a:lnTo>
                    <a:pt x="152" y="36"/>
                  </a:lnTo>
                  <a:lnTo>
                    <a:pt x="159" y="29"/>
                  </a:lnTo>
                  <a:lnTo>
                    <a:pt x="163" y="19"/>
                  </a:lnTo>
                  <a:lnTo>
                    <a:pt x="171" y="13"/>
                  </a:lnTo>
                  <a:lnTo>
                    <a:pt x="178" y="4"/>
                  </a:lnTo>
                  <a:lnTo>
                    <a:pt x="184" y="0"/>
                  </a:lnTo>
                  <a:lnTo>
                    <a:pt x="178" y="53"/>
                  </a:lnTo>
                  <a:lnTo>
                    <a:pt x="163" y="82"/>
                  </a:lnTo>
                  <a:lnTo>
                    <a:pt x="163" y="105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50"/>
            <p:cNvSpPr>
              <a:spLocks/>
            </p:cNvSpPr>
            <p:nvPr/>
          </p:nvSpPr>
          <p:spPr bwMode="auto">
            <a:xfrm>
              <a:off x="5054" y="1958"/>
              <a:ext cx="117" cy="62"/>
            </a:xfrm>
            <a:custGeom>
              <a:avLst/>
              <a:gdLst>
                <a:gd name="T0" fmla="*/ 117 w 184"/>
                <a:gd name="T1" fmla="*/ 0 h 97"/>
                <a:gd name="T2" fmla="*/ 95 w 184"/>
                <a:gd name="T3" fmla="*/ 15 h 97"/>
                <a:gd name="T4" fmla="*/ 82 w 184"/>
                <a:gd name="T5" fmla="*/ 38 h 97"/>
                <a:gd name="T6" fmla="*/ 20 w 184"/>
                <a:gd name="T7" fmla="*/ 61 h 97"/>
                <a:gd name="T8" fmla="*/ 0 w 184"/>
                <a:gd name="T9" fmla="*/ 62 h 97"/>
                <a:gd name="T10" fmla="*/ 0 w 184"/>
                <a:gd name="T11" fmla="*/ 49 h 97"/>
                <a:gd name="T12" fmla="*/ 0 w 184"/>
                <a:gd name="T13" fmla="*/ 47 h 97"/>
                <a:gd name="T14" fmla="*/ 4 w 184"/>
                <a:gd name="T15" fmla="*/ 45 h 97"/>
                <a:gd name="T16" fmla="*/ 10 w 184"/>
                <a:gd name="T17" fmla="*/ 42 h 97"/>
                <a:gd name="T18" fmla="*/ 18 w 184"/>
                <a:gd name="T19" fmla="*/ 38 h 97"/>
                <a:gd name="T20" fmla="*/ 27 w 184"/>
                <a:gd name="T21" fmla="*/ 33 h 97"/>
                <a:gd name="T22" fmla="*/ 38 w 184"/>
                <a:gd name="T23" fmla="*/ 28 h 97"/>
                <a:gd name="T24" fmla="*/ 48 w 184"/>
                <a:gd name="T25" fmla="*/ 23 h 97"/>
                <a:gd name="T26" fmla="*/ 59 w 184"/>
                <a:gd name="T27" fmla="*/ 19 h 97"/>
                <a:gd name="T28" fmla="*/ 70 w 184"/>
                <a:gd name="T29" fmla="*/ 13 h 97"/>
                <a:gd name="T30" fmla="*/ 81 w 184"/>
                <a:gd name="T31" fmla="*/ 10 h 97"/>
                <a:gd name="T32" fmla="*/ 90 w 184"/>
                <a:gd name="T33" fmla="*/ 7 h 97"/>
                <a:gd name="T34" fmla="*/ 99 w 184"/>
                <a:gd name="T35" fmla="*/ 4 h 97"/>
                <a:gd name="T36" fmla="*/ 106 w 184"/>
                <a:gd name="T37" fmla="*/ 1 h 97"/>
                <a:gd name="T38" fmla="*/ 113 w 184"/>
                <a:gd name="T39" fmla="*/ 0 h 97"/>
                <a:gd name="T40" fmla="*/ 116 w 184"/>
                <a:gd name="T41" fmla="*/ 0 h 97"/>
                <a:gd name="T42" fmla="*/ 117 w 184"/>
                <a:gd name="T43" fmla="*/ 0 h 97"/>
                <a:gd name="T44" fmla="*/ 117 w 184"/>
                <a:gd name="T45" fmla="*/ 0 h 9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4"/>
                <a:gd name="T70" fmla="*/ 0 h 97"/>
                <a:gd name="T71" fmla="*/ 184 w 184"/>
                <a:gd name="T72" fmla="*/ 97 h 9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4" h="97">
                  <a:moveTo>
                    <a:pt x="184" y="0"/>
                  </a:moveTo>
                  <a:lnTo>
                    <a:pt x="150" y="23"/>
                  </a:lnTo>
                  <a:lnTo>
                    <a:pt x="129" y="59"/>
                  </a:lnTo>
                  <a:lnTo>
                    <a:pt x="32" y="95"/>
                  </a:lnTo>
                  <a:lnTo>
                    <a:pt x="0" y="97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6" y="70"/>
                  </a:lnTo>
                  <a:lnTo>
                    <a:pt x="15" y="65"/>
                  </a:lnTo>
                  <a:lnTo>
                    <a:pt x="29" y="59"/>
                  </a:lnTo>
                  <a:lnTo>
                    <a:pt x="42" y="51"/>
                  </a:lnTo>
                  <a:lnTo>
                    <a:pt x="59" y="44"/>
                  </a:lnTo>
                  <a:lnTo>
                    <a:pt x="76" y="36"/>
                  </a:lnTo>
                  <a:lnTo>
                    <a:pt x="93" y="30"/>
                  </a:lnTo>
                  <a:lnTo>
                    <a:pt x="110" y="21"/>
                  </a:lnTo>
                  <a:lnTo>
                    <a:pt x="127" y="15"/>
                  </a:lnTo>
                  <a:lnTo>
                    <a:pt x="141" y="11"/>
                  </a:lnTo>
                  <a:lnTo>
                    <a:pt x="156" y="6"/>
                  </a:lnTo>
                  <a:lnTo>
                    <a:pt x="167" y="2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51"/>
            <p:cNvSpPr>
              <a:spLocks/>
            </p:cNvSpPr>
            <p:nvPr/>
          </p:nvSpPr>
          <p:spPr bwMode="auto">
            <a:xfrm>
              <a:off x="4764" y="1910"/>
              <a:ext cx="91" cy="226"/>
            </a:xfrm>
            <a:custGeom>
              <a:avLst/>
              <a:gdLst>
                <a:gd name="T0" fmla="*/ 25 w 144"/>
                <a:gd name="T1" fmla="*/ 51 h 355"/>
                <a:gd name="T2" fmla="*/ 30 w 144"/>
                <a:gd name="T3" fmla="*/ 63 h 355"/>
                <a:gd name="T4" fmla="*/ 0 w 144"/>
                <a:gd name="T5" fmla="*/ 82 h 355"/>
                <a:gd name="T6" fmla="*/ 1 w 144"/>
                <a:gd name="T7" fmla="*/ 82 h 355"/>
                <a:gd name="T8" fmla="*/ 7 w 144"/>
                <a:gd name="T9" fmla="*/ 82 h 355"/>
                <a:gd name="T10" fmla="*/ 15 w 144"/>
                <a:gd name="T11" fmla="*/ 82 h 355"/>
                <a:gd name="T12" fmla="*/ 25 w 144"/>
                <a:gd name="T13" fmla="*/ 86 h 355"/>
                <a:gd name="T14" fmla="*/ 33 w 144"/>
                <a:gd name="T15" fmla="*/ 87 h 355"/>
                <a:gd name="T16" fmla="*/ 42 w 144"/>
                <a:gd name="T17" fmla="*/ 90 h 355"/>
                <a:gd name="T18" fmla="*/ 48 w 144"/>
                <a:gd name="T19" fmla="*/ 91 h 355"/>
                <a:gd name="T20" fmla="*/ 51 w 144"/>
                <a:gd name="T21" fmla="*/ 93 h 355"/>
                <a:gd name="T22" fmla="*/ 70 w 144"/>
                <a:gd name="T23" fmla="*/ 161 h 355"/>
                <a:gd name="T24" fmla="*/ 70 w 144"/>
                <a:gd name="T25" fmla="*/ 226 h 355"/>
                <a:gd name="T26" fmla="*/ 91 w 144"/>
                <a:gd name="T27" fmla="*/ 167 h 355"/>
                <a:gd name="T28" fmla="*/ 83 w 144"/>
                <a:gd name="T29" fmla="*/ 62 h 355"/>
                <a:gd name="T30" fmla="*/ 71 w 144"/>
                <a:gd name="T31" fmla="*/ 19 h 355"/>
                <a:gd name="T32" fmla="*/ 55 w 144"/>
                <a:gd name="T33" fmla="*/ 0 h 355"/>
                <a:gd name="T34" fmla="*/ 25 w 144"/>
                <a:gd name="T35" fmla="*/ 51 h 355"/>
                <a:gd name="T36" fmla="*/ 25 w 144"/>
                <a:gd name="T37" fmla="*/ 51 h 3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4"/>
                <a:gd name="T58" fmla="*/ 0 h 355"/>
                <a:gd name="T59" fmla="*/ 144 w 144"/>
                <a:gd name="T60" fmla="*/ 355 h 3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4" h="355">
                  <a:moveTo>
                    <a:pt x="40" y="80"/>
                  </a:moveTo>
                  <a:lnTo>
                    <a:pt x="47" y="99"/>
                  </a:lnTo>
                  <a:lnTo>
                    <a:pt x="0" y="129"/>
                  </a:lnTo>
                  <a:lnTo>
                    <a:pt x="2" y="129"/>
                  </a:lnTo>
                  <a:lnTo>
                    <a:pt x="11" y="129"/>
                  </a:lnTo>
                  <a:lnTo>
                    <a:pt x="23" y="129"/>
                  </a:lnTo>
                  <a:lnTo>
                    <a:pt x="40" y="135"/>
                  </a:lnTo>
                  <a:lnTo>
                    <a:pt x="53" y="137"/>
                  </a:lnTo>
                  <a:lnTo>
                    <a:pt x="66" y="141"/>
                  </a:lnTo>
                  <a:lnTo>
                    <a:pt x="76" y="143"/>
                  </a:lnTo>
                  <a:lnTo>
                    <a:pt x="80" y="146"/>
                  </a:lnTo>
                  <a:lnTo>
                    <a:pt x="110" y="253"/>
                  </a:lnTo>
                  <a:lnTo>
                    <a:pt x="110" y="355"/>
                  </a:lnTo>
                  <a:lnTo>
                    <a:pt x="144" y="262"/>
                  </a:lnTo>
                  <a:lnTo>
                    <a:pt x="131" y="97"/>
                  </a:lnTo>
                  <a:lnTo>
                    <a:pt x="112" y="30"/>
                  </a:lnTo>
                  <a:lnTo>
                    <a:pt x="87" y="0"/>
                  </a:lnTo>
                  <a:lnTo>
                    <a:pt x="40" y="8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252"/>
            <p:cNvSpPr>
              <a:spLocks/>
            </p:cNvSpPr>
            <p:nvPr/>
          </p:nvSpPr>
          <p:spPr bwMode="auto">
            <a:xfrm>
              <a:off x="4526" y="1435"/>
              <a:ext cx="436" cy="291"/>
            </a:xfrm>
            <a:custGeom>
              <a:avLst/>
              <a:gdLst>
                <a:gd name="T0" fmla="*/ 12 w 686"/>
                <a:gd name="T1" fmla="*/ 291 h 458"/>
                <a:gd name="T2" fmla="*/ 0 w 686"/>
                <a:gd name="T3" fmla="*/ 269 h 458"/>
                <a:gd name="T4" fmla="*/ 0 w 686"/>
                <a:gd name="T5" fmla="*/ 266 h 458"/>
                <a:gd name="T6" fmla="*/ 3 w 686"/>
                <a:gd name="T7" fmla="*/ 260 h 458"/>
                <a:gd name="T8" fmla="*/ 6 w 686"/>
                <a:gd name="T9" fmla="*/ 251 h 458"/>
                <a:gd name="T10" fmla="*/ 12 w 686"/>
                <a:gd name="T11" fmla="*/ 243 h 458"/>
                <a:gd name="T12" fmla="*/ 13 w 686"/>
                <a:gd name="T13" fmla="*/ 236 h 458"/>
                <a:gd name="T14" fmla="*/ 13 w 686"/>
                <a:gd name="T15" fmla="*/ 228 h 458"/>
                <a:gd name="T16" fmla="*/ 13 w 686"/>
                <a:gd name="T17" fmla="*/ 219 h 458"/>
                <a:gd name="T18" fmla="*/ 13 w 686"/>
                <a:gd name="T19" fmla="*/ 210 h 458"/>
                <a:gd name="T20" fmla="*/ 11 w 686"/>
                <a:gd name="T21" fmla="*/ 200 h 458"/>
                <a:gd name="T22" fmla="*/ 11 w 686"/>
                <a:gd name="T23" fmla="*/ 192 h 458"/>
                <a:gd name="T24" fmla="*/ 10 w 686"/>
                <a:gd name="T25" fmla="*/ 187 h 458"/>
                <a:gd name="T26" fmla="*/ 10 w 686"/>
                <a:gd name="T27" fmla="*/ 185 h 458"/>
                <a:gd name="T28" fmla="*/ 8 w 686"/>
                <a:gd name="T29" fmla="*/ 184 h 458"/>
                <a:gd name="T30" fmla="*/ 8 w 686"/>
                <a:gd name="T31" fmla="*/ 179 h 458"/>
                <a:gd name="T32" fmla="*/ 10 w 686"/>
                <a:gd name="T33" fmla="*/ 170 h 458"/>
                <a:gd name="T34" fmla="*/ 12 w 686"/>
                <a:gd name="T35" fmla="*/ 159 h 458"/>
                <a:gd name="T36" fmla="*/ 13 w 686"/>
                <a:gd name="T37" fmla="*/ 145 h 458"/>
                <a:gd name="T38" fmla="*/ 19 w 686"/>
                <a:gd name="T39" fmla="*/ 128 h 458"/>
                <a:gd name="T40" fmla="*/ 27 w 686"/>
                <a:gd name="T41" fmla="*/ 107 h 458"/>
                <a:gd name="T42" fmla="*/ 39 w 686"/>
                <a:gd name="T43" fmla="*/ 85 h 458"/>
                <a:gd name="T44" fmla="*/ 55 w 686"/>
                <a:gd name="T45" fmla="*/ 60 h 458"/>
                <a:gd name="T46" fmla="*/ 76 w 686"/>
                <a:gd name="T47" fmla="*/ 41 h 458"/>
                <a:gd name="T48" fmla="*/ 100 w 686"/>
                <a:gd name="T49" fmla="*/ 24 h 458"/>
                <a:gd name="T50" fmla="*/ 128 w 686"/>
                <a:gd name="T51" fmla="*/ 12 h 458"/>
                <a:gd name="T52" fmla="*/ 156 w 686"/>
                <a:gd name="T53" fmla="*/ 4 h 458"/>
                <a:gd name="T54" fmla="*/ 184 w 686"/>
                <a:gd name="T55" fmla="*/ 0 h 458"/>
                <a:gd name="T56" fmla="*/ 212 w 686"/>
                <a:gd name="T57" fmla="*/ 3 h 458"/>
                <a:gd name="T58" fmla="*/ 242 w 686"/>
                <a:gd name="T59" fmla="*/ 12 h 458"/>
                <a:gd name="T60" fmla="*/ 266 w 686"/>
                <a:gd name="T61" fmla="*/ 24 h 458"/>
                <a:gd name="T62" fmla="*/ 287 w 686"/>
                <a:gd name="T63" fmla="*/ 41 h 458"/>
                <a:gd name="T64" fmla="*/ 304 w 686"/>
                <a:gd name="T65" fmla="*/ 58 h 458"/>
                <a:gd name="T66" fmla="*/ 320 w 686"/>
                <a:gd name="T67" fmla="*/ 75 h 458"/>
                <a:gd name="T68" fmla="*/ 332 w 686"/>
                <a:gd name="T69" fmla="*/ 90 h 458"/>
                <a:gd name="T70" fmla="*/ 341 w 686"/>
                <a:gd name="T71" fmla="*/ 103 h 458"/>
                <a:gd name="T72" fmla="*/ 345 w 686"/>
                <a:gd name="T73" fmla="*/ 110 h 458"/>
                <a:gd name="T74" fmla="*/ 348 w 686"/>
                <a:gd name="T75" fmla="*/ 115 h 458"/>
                <a:gd name="T76" fmla="*/ 365 w 686"/>
                <a:gd name="T77" fmla="*/ 112 h 458"/>
                <a:gd name="T78" fmla="*/ 367 w 686"/>
                <a:gd name="T79" fmla="*/ 114 h 458"/>
                <a:gd name="T80" fmla="*/ 377 w 686"/>
                <a:gd name="T81" fmla="*/ 117 h 458"/>
                <a:gd name="T82" fmla="*/ 388 w 686"/>
                <a:gd name="T83" fmla="*/ 122 h 458"/>
                <a:gd name="T84" fmla="*/ 401 w 686"/>
                <a:gd name="T85" fmla="*/ 129 h 458"/>
                <a:gd name="T86" fmla="*/ 413 w 686"/>
                <a:gd name="T87" fmla="*/ 135 h 458"/>
                <a:gd name="T88" fmla="*/ 424 w 686"/>
                <a:gd name="T89" fmla="*/ 142 h 458"/>
                <a:gd name="T90" fmla="*/ 432 w 686"/>
                <a:gd name="T91" fmla="*/ 147 h 458"/>
                <a:gd name="T92" fmla="*/ 436 w 686"/>
                <a:gd name="T93" fmla="*/ 151 h 458"/>
                <a:gd name="T94" fmla="*/ 436 w 686"/>
                <a:gd name="T95" fmla="*/ 156 h 458"/>
                <a:gd name="T96" fmla="*/ 436 w 686"/>
                <a:gd name="T97" fmla="*/ 162 h 458"/>
                <a:gd name="T98" fmla="*/ 436 w 686"/>
                <a:gd name="T99" fmla="*/ 166 h 458"/>
                <a:gd name="T100" fmla="*/ 436 w 686"/>
                <a:gd name="T101" fmla="*/ 169 h 458"/>
                <a:gd name="T102" fmla="*/ 349 w 686"/>
                <a:gd name="T103" fmla="*/ 216 h 458"/>
                <a:gd name="T104" fmla="*/ 12 w 686"/>
                <a:gd name="T105" fmla="*/ 291 h 458"/>
                <a:gd name="T106" fmla="*/ 12 w 686"/>
                <a:gd name="T107" fmla="*/ 291 h 45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6"/>
                <a:gd name="T163" fmla="*/ 0 h 458"/>
                <a:gd name="T164" fmla="*/ 686 w 686"/>
                <a:gd name="T165" fmla="*/ 458 h 45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6" h="458">
                  <a:moveTo>
                    <a:pt x="19" y="458"/>
                  </a:moveTo>
                  <a:lnTo>
                    <a:pt x="0" y="424"/>
                  </a:lnTo>
                  <a:lnTo>
                    <a:pt x="0" y="418"/>
                  </a:lnTo>
                  <a:lnTo>
                    <a:pt x="5" y="409"/>
                  </a:lnTo>
                  <a:lnTo>
                    <a:pt x="9" y="395"/>
                  </a:lnTo>
                  <a:lnTo>
                    <a:pt x="19" y="382"/>
                  </a:lnTo>
                  <a:lnTo>
                    <a:pt x="20" y="371"/>
                  </a:lnTo>
                  <a:lnTo>
                    <a:pt x="20" y="359"/>
                  </a:lnTo>
                  <a:lnTo>
                    <a:pt x="20" y="344"/>
                  </a:lnTo>
                  <a:lnTo>
                    <a:pt x="20" y="331"/>
                  </a:lnTo>
                  <a:lnTo>
                    <a:pt x="17" y="314"/>
                  </a:lnTo>
                  <a:lnTo>
                    <a:pt x="17" y="302"/>
                  </a:lnTo>
                  <a:lnTo>
                    <a:pt x="15" y="295"/>
                  </a:lnTo>
                  <a:lnTo>
                    <a:pt x="15" y="291"/>
                  </a:lnTo>
                  <a:lnTo>
                    <a:pt x="13" y="289"/>
                  </a:lnTo>
                  <a:lnTo>
                    <a:pt x="13" y="281"/>
                  </a:lnTo>
                  <a:lnTo>
                    <a:pt x="15" y="268"/>
                  </a:lnTo>
                  <a:lnTo>
                    <a:pt x="19" y="251"/>
                  </a:lnTo>
                  <a:lnTo>
                    <a:pt x="20" y="228"/>
                  </a:lnTo>
                  <a:lnTo>
                    <a:pt x="30" y="202"/>
                  </a:lnTo>
                  <a:lnTo>
                    <a:pt x="43" y="169"/>
                  </a:lnTo>
                  <a:lnTo>
                    <a:pt x="62" y="133"/>
                  </a:lnTo>
                  <a:lnTo>
                    <a:pt x="87" y="95"/>
                  </a:lnTo>
                  <a:lnTo>
                    <a:pt x="119" y="65"/>
                  </a:lnTo>
                  <a:lnTo>
                    <a:pt x="157" y="38"/>
                  </a:lnTo>
                  <a:lnTo>
                    <a:pt x="201" y="19"/>
                  </a:lnTo>
                  <a:lnTo>
                    <a:pt x="245" y="6"/>
                  </a:lnTo>
                  <a:lnTo>
                    <a:pt x="290" y="0"/>
                  </a:lnTo>
                  <a:lnTo>
                    <a:pt x="334" y="4"/>
                  </a:lnTo>
                  <a:lnTo>
                    <a:pt x="380" y="19"/>
                  </a:lnTo>
                  <a:lnTo>
                    <a:pt x="418" y="38"/>
                  </a:lnTo>
                  <a:lnTo>
                    <a:pt x="452" y="65"/>
                  </a:lnTo>
                  <a:lnTo>
                    <a:pt x="479" y="91"/>
                  </a:lnTo>
                  <a:lnTo>
                    <a:pt x="503" y="118"/>
                  </a:lnTo>
                  <a:lnTo>
                    <a:pt x="522" y="141"/>
                  </a:lnTo>
                  <a:lnTo>
                    <a:pt x="536" y="162"/>
                  </a:lnTo>
                  <a:lnTo>
                    <a:pt x="543" y="173"/>
                  </a:lnTo>
                  <a:lnTo>
                    <a:pt x="547" y="181"/>
                  </a:lnTo>
                  <a:lnTo>
                    <a:pt x="575" y="177"/>
                  </a:lnTo>
                  <a:lnTo>
                    <a:pt x="577" y="179"/>
                  </a:lnTo>
                  <a:lnTo>
                    <a:pt x="593" y="184"/>
                  </a:lnTo>
                  <a:lnTo>
                    <a:pt x="610" y="192"/>
                  </a:lnTo>
                  <a:lnTo>
                    <a:pt x="631" y="203"/>
                  </a:lnTo>
                  <a:lnTo>
                    <a:pt x="650" y="213"/>
                  </a:lnTo>
                  <a:lnTo>
                    <a:pt x="667" y="224"/>
                  </a:lnTo>
                  <a:lnTo>
                    <a:pt x="680" y="232"/>
                  </a:lnTo>
                  <a:lnTo>
                    <a:pt x="686" y="238"/>
                  </a:lnTo>
                  <a:lnTo>
                    <a:pt x="686" y="245"/>
                  </a:lnTo>
                  <a:lnTo>
                    <a:pt x="686" y="255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549" y="340"/>
                  </a:lnTo>
                  <a:lnTo>
                    <a:pt x="19" y="458"/>
                  </a:lnTo>
                  <a:close/>
                </a:path>
              </a:pathLst>
            </a:custGeom>
            <a:solidFill>
              <a:srgbClr val="F0F0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53"/>
            <p:cNvSpPr>
              <a:spLocks/>
            </p:cNvSpPr>
            <p:nvPr/>
          </p:nvSpPr>
          <p:spPr bwMode="auto">
            <a:xfrm>
              <a:off x="4533" y="1570"/>
              <a:ext cx="425" cy="162"/>
            </a:xfrm>
            <a:custGeom>
              <a:avLst/>
              <a:gdLst>
                <a:gd name="T0" fmla="*/ 339 w 671"/>
                <a:gd name="T1" fmla="*/ 90 h 257"/>
                <a:gd name="T2" fmla="*/ 425 w 671"/>
                <a:gd name="T3" fmla="*/ 30 h 257"/>
                <a:gd name="T4" fmla="*/ 367 w 671"/>
                <a:gd name="T5" fmla="*/ 0 h 257"/>
                <a:gd name="T6" fmla="*/ 365 w 671"/>
                <a:gd name="T7" fmla="*/ 0 h 257"/>
                <a:gd name="T8" fmla="*/ 362 w 671"/>
                <a:gd name="T9" fmla="*/ 1 h 257"/>
                <a:gd name="T10" fmla="*/ 357 w 671"/>
                <a:gd name="T11" fmla="*/ 5 h 257"/>
                <a:gd name="T12" fmla="*/ 350 w 671"/>
                <a:gd name="T13" fmla="*/ 7 h 257"/>
                <a:gd name="T14" fmla="*/ 341 w 671"/>
                <a:gd name="T15" fmla="*/ 11 h 257"/>
                <a:gd name="T16" fmla="*/ 330 w 671"/>
                <a:gd name="T17" fmla="*/ 13 h 257"/>
                <a:gd name="T18" fmla="*/ 319 w 671"/>
                <a:gd name="T19" fmla="*/ 16 h 257"/>
                <a:gd name="T20" fmla="*/ 307 w 671"/>
                <a:gd name="T21" fmla="*/ 18 h 257"/>
                <a:gd name="T22" fmla="*/ 293 w 671"/>
                <a:gd name="T23" fmla="*/ 17 h 257"/>
                <a:gd name="T24" fmla="*/ 276 w 671"/>
                <a:gd name="T25" fmla="*/ 16 h 257"/>
                <a:gd name="T26" fmla="*/ 255 w 671"/>
                <a:gd name="T27" fmla="*/ 16 h 257"/>
                <a:gd name="T28" fmla="*/ 235 w 671"/>
                <a:gd name="T29" fmla="*/ 16 h 257"/>
                <a:gd name="T30" fmla="*/ 211 w 671"/>
                <a:gd name="T31" fmla="*/ 16 h 257"/>
                <a:gd name="T32" fmla="*/ 187 w 671"/>
                <a:gd name="T33" fmla="*/ 17 h 257"/>
                <a:gd name="T34" fmla="*/ 162 w 671"/>
                <a:gd name="T35" fmla="*/ 20 h 257"/>
                <a:gd name="T36" fmla="*/ 137 w 671"/>
                <a:gd name="T37" fmla="*/ 30 h 257"/>
                <a:gd name="T38" fmla="*/ 112 w 671"/>
                <a:gd name="T39" fmla="*/ 40 h 257"/>
                <a:gd name="T40" fmla="*/ 87 w 671"/>
                <a:gd name="T41" fmla="*/ 54 h 257"/>
                <a:gd name="T42" fmla="*/ 64 w 671"/>
                <a:gd name="T43" fmla="*/ 71 h 257"/>
                <a:gd name="T44" fmla="*/ 43 w 671"/>
                <a:gd name="T45" fmla="*/ 88 h 257"/>
                <a:gd name="T46" fmla="*/ 25 w 671"/>
                <a:gd name="T47" fmla="*/ 104 h 257"/>
                <a:gd name="T48" fmla="*/ 12 w 671"/>
                <a:gd name="T49" fmla="*/ 120 h 257"/>
                <a:gd name="T50" fmla="*/ 3 w 671"/>
                <a:gd name="T51" fmla="*/ 134 h 257"/>
                <a:gd name="T52" fmla="*/ 0 w 671"/>
                <a:gd name="T53" fmla="*/ 148 h 257"/>
                <a:gd name="T54" fmla="*/ 3 w 671"/>
                <a:gd name="T55" fmla="*/ 154 h 257"/>
                <a:gd name="T56" fmla="*/ 10 w 671"/>
                <a:gd name="T57" fmla="*/ 159 h 257"/>
                <a:gd name="T58" fmla="*/ 20 w 671"/>
                <a:gd name="T59" fmla="*/ 161 h 257"/>
                <a:gd name="T60" fmla="*/ 34 w 671"/>
                <a:gd name="T61" fmla="*/ 162 h 257"/>
                <a:gd name="T62" fmla="*/ 46 w 671"/>
                <a:gd name="T63" fmla="*/ 161 h 257"/>
                <a:gd name="T64" fmla="*/ 56 w 671"/>
                <a:gd name="T65" fmla="*/ 159 h 257"/>
                <a:gd name="T66" fmla="*/ 64 w 671"/>
                <a:gd name="T67" fmla="*/ 159 h 257"/>
                <a:gd name="T68" fmla="*/ 67 w 671"/>
                <a:gd name="T69" fmla="*/ 159 h 257"/>
                <a:gd name="T70" fmla="*/ 339 w 671"/>
                <a:gd name="T71" fmla="*/ 90 h 257"/>
                <a:gd name="T72" fmla="*/ 339 w 671"/>
                <a:gd name="T73" fmla="*/ 90 h 2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1"/>
                <a:gd name="T112" fmla="*/ 0 h 257"/>
                <a:gd name="T113" fmla="*/ 671 w 671"/>
                <a:gd name="T114" fmla="*/ 257 h 2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1" h="257">
                  <a:moveTo>
                    <a:pt x="536" y="143"/>
                  </a:moveTo>
                  <a:lnTo>
                    <a:pt x="671" y="48"/>
                  </a:lnTo>
                  <a:lnTo>
                    <a:pt x="580" y="0"/>
                  </a:lnTo>
                  <a:lnTo>
                    <a:pt x="576" y="0"/>
                  </a:lnTo>
                  <a:lnTo>
                    <a:pt x="572" y="2"/>
                  </a:lnTo>
                  <a:lnTo>
                    <a:pt x="563" y="8"/>
                  </a:lnTo>
                  <a:lnTo>
                    <a:pt x="553" y="11"/>
                  </a:lnTo>
                  <a:lnTo>
                    <a:pt x="538" y="17"/>
                  </a:lnTo>
                  <a:lnTo>
                    <a:pt x="521" y="21"/>
                  </a:lnTo>
                  <a:lnTo>
                    <a:pt x="504" y="25"/>
                  </a:lnTo>
                  <a:lnTo>
                    <a:pt x="485" y="29"/>
                  </a:lnTo>
                  <a:lnTo>
                    <a:pt x="462" y="27"/>
                  </a:lnTo>
                  <a:lnTo>
                    <a:pt x="435" y="25"/>
                  </a:lnTo>
                  <a:lnTo>
                    <a:pt x="403" y="25"/>
                  </a:lnTo>
                  <a:lnTo>
                    <a:pt x="371" y="25"/>
                  </a:lnTo>
                  <a:lnTo>
                    <a:pt x="333" y="25"/>
                  </a:lnTo>
                  <a:lnTo>
                    <a:pt x="295" y="27"/>
                  </a:lnTo>
                  <a:lnTo>
                    <a:pt x="255" y="32"/>
                  </a:lnTo>
                  <a:lnTo>
                    <a:pt x="217" y="48"/>
                  </a:lnTo>
                  <a:lnTo>
                    <a:pt x="177" y="63"/>
                  </a:lnTo>
                  <a:lnTo>
                    <a:pt x="137" y="86"/>
                  </a:lnTo>
                  <a:lnTo>
                    <a:pt x="101" y="112"/>
                  </a:lnTo>
                  <a:lnTo>
                    <a:pt x="68" y="139"/>
                  </a:lnTo>
                  <a:lnTo>
                    <a:pt x="40" y="165"/>
                  </a:lnTo>
                  <a:lnTo>
                    <a:pt x="19" y="190"/>
                  </a:lnTo>
                  <a:lnTo>
                    <a:pt x="4" y="213"/>
                  </a:lnTo>
                  <a:lnTo>
                    <a:pt x="0" y="234"/>
                  </a:lnTo>
                  <a:lnTo>
                    <a:pt x="4" y="245"/>
                  </a:lnTo>
                  <a:lnTo>
                    <a:pt x="15" y="253"/>
                  </a:lnTo>
                  <a:lnTo>
                    <a:pt x="32" y="255"/>
                  </a:lnTo>
                  <a:lnTo>
                    <a:pt x="53" y="257"/>
                  </a:lnTo>
                  <a:lnTo>
                    <a:pt x="72" y="255"/>
                  </a:lnTo>
                  <a:lnTo>
                    <a:pt x="89" y="253"/>
                  </a:lnTo>
                  <a:lnTo>
                    <a:pt x="101" y="253"/>
                  </a:lnTo>
                  <a:lnTo>
                    <a:pt x="106" y="253"/>
                  </a:lnTo>
                  <a:lnTo>
                    <a:pt x="536" y="143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54"/>
            <p:cNvSpPr>
              <a:spLocks/>
            </p:cNvSpPr>
            <p:nvPr/>
          </p:nvSpPr>
          <p:spPr bwMode="auto">
            <a:xfrm>
              <a:off x="4557" y="1452"/>
              <a:ext cx="291" cy="203"/>
            </a:xfrm>
            <a:custGeom>
              <a:avLst/>
              <a:gdLst>
                <a:gd name="T0" fmla="*/ 1 w 458"/>
                <a:gd name="T1" fmla="*/ 203 h 319"/>
                <a:gd name="T2" fmla="*/ 0 w 458"/>
                <a:gd name="T3" fmla="*/ 198 h 319"/>
                <a:gd name="T4" fmla="*/ 0 w 458"/>
                <a:gd name="T5" fmla="*/ 186 h 319"/>
                <a:gd name="T6" fmla="*/ 0 w 458"/>
                <a:gd name="T7" fmla="*/ 168 h 319"/>
                <a:gd name="T8" fmla="*/ 3 w 458"/>
                <a:gd name="T9" fmla="*/ 148 h 319"/>
                <a:gd name="T10" fmla="*/ 4 w 458"/>
                <a:gd name="T11" fmla="*/ 123 h 319"/>
                <a:gd name="T12" fmla="*/ 10 w 458"/>
                <a:gd name="T13" fmla="*/ 99 h 319"/>
                <a:gd name="T14" fmla="*/ 18 w 458"/>
                <a:gd name="T15" fmla="*/ 77 h 319"/>
                <a:gd name="T16" fmla="*/ 30 w 458"/>
                <a:gd name="T17" fmla="*/ 57 h 319"/>
                <a:gd name="T18" fmla="*/ 46 w 458"/>
                <a:gd name="T19" fmla="*/ 39 h 319"/>
                <a:gd name="T20" fmla="*/ 65 w 458"/>
                <a:gd name="T21" fmla="*/ 25 h 319"/>
                <a:gd name="T22" fmla="*/ 88 w 458"/>
                <a:gd name="T23" fmla="*/ 13 h 319"/>
                <a:gd name="T24" fmla="*/ 112 w 458"/>
                <a:gd name="T25" fmla="*/ 6 h 319"/>
                <a:gd name="T26" fmla="*/ 137 w 458"/>
                <a:gd name="T27" fmla="*/ 0 h 319"/>
                <a:gd name="T28" fmla="*/ 161 w 458"/>
                <a:gd name="T29" fmla="*/ 0 h 319"/>
                <a:gd name="T30" fmla="*/ 182 w 458"/>
                <a:gd name="T31" fmla="*/ 3 h 319"/>
                <a:gd name="T32" fmla="*/ 203 w 458"/>
                <a:gd name="T33" fmla="*/ 13 h 319"/>
                <a:gd name="T34" fmla="*/ 219 w 458"/>
                <a:gd name="T35" fmla="*/ 25 h 319"/>
                <a:gd name="T36" fmla="*/ 236 w 458"/>
                <a:gd name="T37" fmla="*/ 41 h 319"/>
                <a:gd name="T38" fmla="*/ 250 w 458"/>
                <a:gd name="T39" fmla="*/ 57 h 319"/>
                <a:gd name="T40" fmla="*/ 263 w 458"/>
                <a:gd name="T41" fmla="*/ 73 h 319"/>
                <a:gd name="T42" fmla="*/ 274 w 458"/>
                <a:gd name="T43" fmla="*/ 88 h 319"/>
                <a:gd name="T44" fmla="*/ 283 w 458"/>
                <a:gd name="T45" fmla="*/ 100 h 319"/>
                <a:gd name="T46" fmla="*/ 287 w 458"/>
                <a:gd name="T47" fmla="*/ 108 h 319"/>
                <a:gd name="T48" fmla="*/ 291 w 458"/>
                <a:gd name="T49" fmla="*/ 112 h 319"/>
                <a:gd name="T50" fmla="*/ 268 w 458"/>
                <a:gd name="T51" fmla="*/ 121 h 319"/>
                <a:gd name="T52" fmla="*/ 200 w 458"/>
                <a:gd name="T53" fmla="*/ 121 h 319"/>
                <a:gd name="T54" fmla="*/ 200 w 458"/>
                <a:gd name="T55" fmla="*/ 117 h 319"/>
                <a:gd name="T56" fmla="*/ 201 w 458"/>
                <a:gd name="T57" fmla="*/ 108 h 319"/>
                <a:gd name="T58" fmla="*/ 201 w 458"/>
                <a:gd name="T59" fmla="*/ 93 h 319"/>
                <a:gd name="T60" fmla="*/ 203 w 458"/>
                <a:gd name="T61" fmla="*/ 76 h 319"/>
                <a:gd name="T62" fmla="*/ 201 w 458"/>
                <a:gd name="T63" fmla="*/ 58 h 319"/>
                <a:gd name="T64" fmla="*/ 198 w 458"/>
                <a:gd name="T65" fmla="*/ 42 h 319"/>
                <a:gd name="T66" fmla="*/ 189 w 458"/>
                <a:gd name="T67" fmla="*/ 27 h 319"/>
                <a:gd name="T68" fmla="*/ 179 w 458"/>
                <a:gd name="T69" fmla="*/ 17 h 319"/>
                <a:gd name="T70" fmla="*/ 163 w 458"/>
                <a:gd name="T71" fmla="*/ 11 h 319"/>
                <a:gd name="T72" fmla="*/ 149 w 458"/>
                <a:gd name="T73" fmla="*/ 8 h 319"/>
                <a:gd name="T74" fmla="*/ 133 w 458"/>
                <a:gd name="T75" fmla="*/ 8 h 319"/>
                <a:gd name="T76" fmla="*/ 118 w 458"/>
                <a:gd name="T77" fmla="*/ 12 h 319"/>
                <a:gd name="T78" fmla="*/ 103 w 458"/>
                <a:gd name="T79" fmla="*/ 17 h 319"/>
                <a:gd name="T80" fmla="*/ 90 w 458"/>
                <a:gd name="T81" fmla="*/ 23 h 319"/>
                <a:gd name="T82" fmla="*/ 78 w 458"/>
                <a:gd name="T83" fmla="*/ 31 h 319"/>
                <a:gd name="T84" fmla="*/ 67 w 458"/>
                <a:gd name="T85" fmla="*/ 39 h 319"/>
                <a:gd name="T86" fmla="*/ 58 w 458"/>
                <a:gd name="T87" fmla="*/ 50 h 319"/>
                <a:gd name="T88" fmla="*/ 53 w 458"/>
                <a:gd name="T89" fmla="*/ 63 h 319"/>
                <a:gd name="T90" fmla="*/ 53 w 458"/>
                <a:gd name="T91" fmla="*/ 77 h 319"/>
                <a:gd name="T92" fmla="*/ 55 w 458"/>
                <a:gd name="T93" fmla="*/ 94 h 319"/>
                <a:gd name="T94" fmla="*/ 58 w 458"/>
                <a:gd name="T95" fmla="*/ 108 h 319"/>
                <a:gd name="T96" fmla="*/ 63 w 458"/>
                <a:gd name="T97" fmla="*/ 123 h 319"/>
                <a:gd name="T98" fmla="*/ 67 w 458"/>
                <a:gd name="T99" fmla="*/ 133 h 319"/>
                <a:gd name="T100" fmla="*/ 74 w 458"/>
                <a:gd name="T101" fmla="*/ 140 h 319"/>
                <a:gd name="T102" fmla="*/ 65 w 458"/>
                <a:gd name="T103" fmla="*/ 143 h 319"/>
                <a:gd name="T104" fmla="*/ 57 w 458"/>
                <a:gd name="T105" fmla="*/ 146 h 319"/>
                <a:gd name="T106" fmla="*/ 48 w 458"/>
                <a:gd name="T107" fmla="*/ 150 h 319"/>
                <a:gd name="T108" fmla="*/ 43 w 458"/>
                <a:gd name="T109" fmla="*/ 155 h 319"/>
                <a:gd name="T110" fmla="*/ 35 w 458"/>
                <a:gd name="T111" fmla="*/ 157 h 319"/>
                <a:gd name="T112" fmla="*/ 31 w 458"/>
                <a:gd name="T113" fmla="*/ 162 h 319"/>
                <a:gd name="T114" fmla="*/ 28 w 458"/>
                <a:gd name="T115" fmla="*/ 163 h 319"/>
                <a:gd name="T116" fmla="*/ 28 w 458"/>
                <a:gd name="T117" fmla="*/ 165 h 319"/>
                <a:gd name="T118" fmla="*/ 1 w 458"/>
                <a:gd name="T119" fmla="*/ 203 h 319"/>
                <a:gd name="T120" fmla="*/ 1 w 458"/>
                <a:gd name="T121" fmla="*/ 203 h 31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58"/>
                <a:gd name="T184" fmla="*/ 0 h 319"/>
                <a:gd name="T185" fmla="*/ 458 w 458"/>
                <a:gd name="T186" fmla="*/ 319 h 31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58" h="319">
                  <a:moveTo>
                    <a:pt x="2" y="319"/>
                  </a:moveTo>
                  <a:lnTo>
                    <a:pt x="0" y="311"/>
                  </a:lnTo>
                  <a:lnTo>
                    <a:pt x="0" y="292"/>
                  </a:lnTo>
                  <a:lnTo>
                    <a:pt x="0" y="264"/>
                  </a:lnTo>
                  <a:lnTo>
                    <a:pt x="4" y="232"/>
                  </a:lnTo>
                  <a:lnTo>
                    <a:pt x="6" y="194"/>
                  </a:lnTo>
                  <a:lnTo>
                    <a:pt x="15" y="156"/>
                  </a:lnTo>
                  <a:lnTo>
                    <a:pt x="29" y="121"/>
                  </a:lnTo>
                  <a:lnTo>
                    <a:pt x="48" y="89"/>
                  </a:lnTo>
                  <a:lnTo>
                    <a:pt x="72" y="62"/>
                  </a:lnTo>
                  <a:lnTo>
                    <a:pt x="103" y="40"/>
                  </a:lnTo>
                  <a:lnTo>
                    <a:pt x="139" y="21"/>
                  </a:lnTo>
                  <a:lnTo>
                    <a:pt x="177" y="9"/>
                  </a:lnTo>
                  <a:lnTo>
                    <a:pt x="215" y="0"/>
                  </a:lnTo>
                  <a:lnTo>
                    <a:pt x="253" y="0"/>
                  </a:lnTo>
                  <a:lnTo>
                    <a:pt x="287" y="5"/>
                  </a:lnTo>
                  <a:lnTo>
                    <a:pt x="319" y="21"/>
                  </a:lnTo>
                  <a:lnTo>
                    <a:pt x="344" y="40"/>
                  </a:lnTo>
                  <a:lnTo>
                    <a:pt x="371" y="64"/>
                  </a:lnTo>
                  <a:lnTo>
                    <a:pt x="393" y="89"/>
                  </a:lnTo>
                  <a:lnTo>
                    <a:pt x="414" y="114"/>
                  </a:lnTo>
                  <a:lnTo>
                    <a:pt x="432" y="138"/>
                  </a:lnTo>
                  <a:lnTo>
                    <a:pt x="445" y="157"/>
                  </a:lnTo>
                  <a:lnTo>
                    <a:pt x="452" y="169"/>
                  </a:lnTo>
                  <a:lnTo>
                    <a:pt x="458" y="176"/>
                  </a:lnTo>
                  <a:lnTo>
                    <a:pt x="422" y="190"/>
                  </a:lnTo>
                  <a:lnTo>
                    <a:pt x="314" y="190"/>
                  </a:lnTo>
                  <a:lnTo>
                    <a:pt x="314" y="184"/>
                  </a:lnTo>
                  <a:lnTo>
                    <a:pt x="316" y="169"/>
                  </a:lnTo>
                  <a:lnTo>
                    <a:pt x="317" y="146"/>
                  </a:lnTo>
                  <a:lnTo>
                    <a:pt x="319" y="119"/>
                  </a:lnTo>
                  <a:lnTo>
                    <a:pt x="316" y="91"/>
                  </a:lnTo>
                  <a:lnTo>
                    <a:pt x="312" y="66"/>
                  </a:lnTo>
                  <a:lnTo>
                    <a:pt x="298" y="43"/>
                  </a:lnTo>
                  <a:lnTo>
                    <a:pt x="281" y="26"/>
                  </a:lnTo>
                  <a:lnTo>
                    <a:pt x="257" y="17"/>
                  </a:lnTo>
                  <a:lnTo>
                    <a:pt x="234" y="13"/>
                  </a:lnTo>
                  <a:lnTo>
                    <a:pt x="209" y="13"/>
                  </a:lnTo>
                  <a:lnTo>
                    <a:pt x="186" y="19"/>
                  </a:lnTo>
                  <a:lnTo>
                    <a:pt x="162" y="26"/>
                  </a:lnTo>
                  <a:lnTo>
                    <a:pt x="141" y="36"/>
                  </a:lnTo>
                  <a:lnTo>
                    <a:pt x="122" y="49"/>
                  </a:lnTo>
                  <a:lnTo>
                    <a:pt x="106" y="62"/>
                  </a:lnTo>
                  <a:lnTo>
                    <a:pt x="91" y="78"/>
                  </a:lnTo>
                  <a:lnTo>
                    <a:pt x="84" y="99"/>
                  </a:lnTo>
                  <a:lnTo>
                    <a:pt x="84" y="121"/>
                  </a:lnTo>
                  <a:lnTo>
                    <a:pt x="87" y="148"/>
                  </a:lnTo>
                  <a:lnTo>
                    <a:pt x="91" y="169"/>
                  </a:lnTo>
                  <a:lnTo>
                    <a:pt x="99" y="194"/>
                  </a:lnTo>
                  <a:lnTo>
                    <a:pt x="106" y="209"/>
                  </a:lnTo>
                  <a:lnTo>
                    <a:pt x="116" y="220"/>
                  </a:lnTo>
                  <a:lnTo>
                    <a:pt x="103" y="224"/>
                  </a:lnTo>
                  <a:lnTo>
                    <a:pt x="89" y="230"/>
                  </a:lnTo>
                  <a:lnTo>
                    <a:pt x="76" y="235"/>
                  </a:lnTo>
                  <a:lnTo>
                    <a:pt x="67" y="243"/>
                  </a:lnTo>
                  <a:lnTo>
                    <a:pt x="55" y="247"/>
                  </a:lnTo>
                  <a:lnTo>
                    <a:pt x="49" y="254"/>
                  </a:lnTo>
                  <a:lnTo>
                    <a:pt x="44" y="256"/>
                  </a:lnTo>
                  <a:lnTo>
                    <a:pt x="44" y="260"/>
                  </a:lnTo>
                  <a:lnTo>
                    <a:pt x="2" y="319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55"/>
            <p:cNvSpPr>
              <a:spLocks/>
            </p:cNvSpPr>
            <p:nvPr/>
          </p:nvSpPr>
          <p:spPr bwMode="auto">
            <a:xfrm>
              <a:off x="4594" y="1645"/>
              <a:ext cx="257" cy="326"/>
            </a:xfrm>
            <a:custGeom>
              <a:avLst/>
              <a:gdLst>
                <a:gd name="T0" fmla="*/ 0 w 407"/>
                <a:gd name="T1" fmla="*/ 81 h 513"/>
                <a:gd name="T2" fmla="*/ 1 w 407"/>
                <a:gd name="T3" fmla="*/ 78 h 513"/>
                <a:gd name="T4" fmla="*/ 8 w 407"/>
                <a:gd name="T5" fmla="*/ 70 h 513"/>
                <a:gd name="T6" fmla="*/ 17 w 407"/>
                <a:gd name="T7" fmla="*/ 59 h 513"/>
                <a:gd name="T8" fmla="*/ 29 w 407"/>
                <a:gd name="T9" fmla="*/ 50 h 513"/>
                <a:gd name="T10" fmla="*/ 39 w 407"/>
                <a:gd name="T11" fmla="*/ 36 h 513"/>
                <a:gd name="T12" fmla="*/ 48 w 407"/>
                <a:gd name="T13" fmla="*/ 27 h 513"/>
                <a:gd name="T14" fmla="*/ 55 w 407"/>
                <a:gd name="T15" fmla="*/ 18 h 513"/>
                <a:gd name="T16" fmla="*/ 57 w 407"/>
                <a:gd name="T17" fmla="*/ 15 h 513"/>
                <a:gd name="T18" fmla="*/ 65 w 407"/>
                <a:gd name="T19" fmla="*/ 12 h 513"/>
                <a:gd name="T20" fmla="*/ 85 w 407"/>
                <a:gd name="T21" fmla="*/ 10 h 513"/>
                <a:gd name="T22" fmla="*/ 114 w 407"/>
                <a:gd name="T23" fmla="*/ 6 h 513"/>
                <a:gd name="T24" fmla="*/ 150 w 407"/>
                <a:gd name="T25" fmla="*/ 4 h 513"/>
                <a:gd name="T26" fmla="*/ 184 w 407"/>
                <a:gd name="T27" fmla="*/ 1 h 513"/>
                <a:gd name="T28" fmla="*/ 215 w 407"/>
                <a:gd name="T29" fmla="*/ 0 h 513"/>
                <a:gd name="T30" fmla="*/ 236 w 407"/>
                <a:gd name="T31" fmla="*/ 0 h 513"/>
                <a:gd name="T32" fmla="*/ 245 w 407"/>
                <a:gd name="T33" fmla="*/ 0 h 513"/>
                <a:gd name="T34" fmla="*/ 257 w 407"/>
                <a:gd name="T35" fmla="*/ 113 h 513"/>
                <a:gd name="T36" fmla="*/ 198 w 407"/>
                <a:gd name="T37" fmla="*/ 315 h 513"/>
                <a:gd name="T38" fmla="*/ 196 w 407"/>
                <a:gd name="T39" fmla="*/ 315 h 513"/>
                <a:gd name="T40" fmla="*/ 192 w 407"/>
                <a:gd name="T41" fmla="*/ 319 h 513"/>
                <a:gd name="T42" fmla="*/ 188 w 407"/>
                <a:gd name="T43" fmla="*/ 320 h 513"/>
                <a:gd name="T44" fmla="*/ 184 w 407"/>
                <a:gd name="T45" fmla="*/ 321 h 513"/>
                <a:gd name="T46" fmla="*/ 179 w 407"/>
                <a:gd name="T47" fmla="*/ 323 h 513"/>
                <a:gd name="T48" fmla="*/ 174 w 407"/>
                <a:gd name="T49" fmla="*/ 326 h 513"/>
                <a:gd name="T50" fmla="*/ 167 w 407"/>
                <a:gd name="T51" fmla="*/ 326 h 513"/>
                <a:gd name="T52" fmla="*/ 157 w 407"/>
                <a:gd name="T53" fmla="*/ 326 h 513"/>
                <a:gd name="T54" fmla="*/ 146 w 407"/>
                <a:gd name="T55" fmla="*/ 326 h 513"/>
                <a:gd name="T56" fmla="*/ 136 w 407"/>
                <a:gd name="T57" fmla="*/ 325 h 513"/>
                <a:gd name="T58" fmla="*/ 125 w 407"/>
                <a:gd name="T59" fmla="*/ 322 h 513"/>
                <a:gd name="T60" fmla="*/ 116 w 407"/>
                <a:gd name="T61" fmla="*/ 322 h 513"/>
                <a:gd name="T62" fmla="*/ 111 w 407"/>
                <a:gd name="T63" fmla="*/ 321 h 513"/>
                <a:gd name="T64" fmla="*/ 109 w 407"/>
                <a:gd name="T65" fmla="*/ 321 h 513"/>
                <a:gd name="T66" fmla="*/ 65 w 407"/>
                <a:gd name="T67" fmla="*/ 282 h 513"/>
                <a:gd name="T68" fmla="*/ 71 w 407"/>
                <a:gd name="T69" fmla="*/ 220 h 513"/>
                <a:gd name="T70" fmla="*/ 42 w 407"/>
                <a:gd name="T71" fmla="*/ 161 h 513"/>
                <a:gd name="T72" fmla="*/ 0 w 407"/>
                <a:gd name="T73" fmla="*/ 81 h 513"/>
                <a:gd name="T74" fmla="*/ 0 w 407"/>
                <a:gd name="T75" fmla="*/ 81 h 51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07"/>
                <a:gd name="T115" fmla="*/ 0 h 513"/>
                <a:gd name="T116" fmla="*/ 407 w 407"/>
                <a:gd name="T117" fmla="*/ 513 h 51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07" h="513">
                  <a:moveTo>
                    <a:pt x="0" y="127"/>
                  </a:moveTo>
                  <a:lnTo>
                    <a:pt x="2" y="123"/>
                  </a:lnTo>
                  <a:lnTo>
                    <a:pt x="13" y="110"/>
                  </a:lnTo>
                  <a:lnTo>
                    <a:pt x="27" y="93"/>
                  </a:lnTo>
                  <a:lnTo>
                    <a:pt x="46" y="78"/>
                  </a:lnTo>
                  <a:lnTo>
                    <a:pt x="61" y="57"/>
                  </a:lnTo>
                  <a:lnTo>
                    <a:pt x="76" y="42"/>
                  </a:lnTo>
                  <a:lnTo>
                    <a:pt x="87" y="28"/>
                  </a:lnTo>
                  <a:lnTo>
                    <a:pt x="91" y="23"/>
                  </a:lnTo>
                  <a:lnTo>
                    <a:pt x="103" y="19"/>
                  </a:lnTo>
                  <a:lnTo>
                    <a:pt x="135" y="15"/>
                  </a:lnTo>
                  <a:lnTo>
                    <a:pt x="181" y="9"/>
                  </a:lnTo>
                  <a:lnTo>
                    <a:pt x="238" y="7"/>
                  </a:lnTo>
                  <a:lnTo>
                    <a:pt x="291" y="2"/>
                  </a:lnTo>
                  <a:lnTo>
                    <a:pt x="340" y="0"/>
                  </a:lnTo>
                  <a:lnTo>
                    <a:pt x="374" y="0"/>
                  </a:lnTo>
                  <a:lnTo>
                    <a:pt x="388" y="0"/>
                  </a:lnTo>
                  <a:lnTo>
                    <a:pt x="407" y="178"/>
                  </a:lnTo>
                  <a:lnTo>
                    <a:pt x="314" y="496"/>
                  </a:lnTo>
                  <a:lnTo>
                    <a:pt x="310" y="496"/>
                  </a:lnTo>
                  <a:lnTo>
                    <a:pt x="304" y="502"/>
                  </a:lnTo>
                  <a:lnTo>
                    <a:pt x="298" y="503"/>
                  </a:lnTo>
                  <a:lnTo>
                    <a:pt x="291" y="505"/>
                  </a:lnTo>
                  <a:lnTo>
                    <a:pt x="283" y="509"/>
                  </a:lnTo>
                  <a:lnTo>
                    <a:pt x="276" y="513"/>
                  </a:lnTo>
                  <a:lnTo>
                    <a:pt x="264" y="513"/>
                  </a:lnTo>
                  <a:lnTo>
                    <a:pt x="249" y="513"/>
                  </a:lnTo>
                  <a:lnTo>
                    <a:pt x="232" y="513"/>
                  </a:lnTo>
                  <a:lnTo>
                    <a:pt x="215" y="511"/>
                  </a:lnTo>
                  <a:lnTo>
                    <a:pt x="198" y="507"/>
                  </a:lnTo>
                  <a:lnTo>
                    <a:pt x="184" y="507"/>
                  </a:lnTo>
                  <a:lnTo>
                    <a:pt x="175" y="505"/>
                  </a:lnTo>
                  <a:lnTo>
                    <a:pt x="173" y="505"/>
                  </a:lnTo>
                  <a:lnTo>
                    <a:pt x="103" y="443"/>
                  </a:lnTo>
                  <a:lnTo>
                    <a:pt x="112" y="346"/>
                  </a:lnTo>
                  <a:lnTo>
                    <a:pt x="66" y="253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56"/>
            <p:cNvSpPr>
              <a:spLocks/>
            </p:cNvSpPr>
            <p:nvPr/>
          </p:nvSpPr>
          <p:spPr bwMode="auto">
            <a:xfrm>
              <a:off x="4581" y="1614"/>
              <a:ext cx="295" cy="349"/>
            </a:xfrm>
            <a:custGeom>
              <a:avLst/>
              <a:gdLst>
                <a:gd name="T0" fmla="*/ 0 w 466"/>
                <a:gd name="T1" fmla="*/ 96 h 552"/>
                <a:gd name="T2" fmla="*/ 5 w 466"/>
                <a:gd name="T3" fmla="*/ 112 h 552"/>
                <a:gd name="T4" fmla="*/ 18 w 466"/>
                <a:gd name="T5" fmla="*/ 133 h 552"/>
                <a:gd name="T6" fmla="*/ 41 w 466"/>
                <a:gd name="T7" fmla="*/ 148 h 552"/>
                <a:gd name="T8" fmla="*/ 75 w 466"/>
                <a:gd name="T9" fmla="*/ 144 h 552"/>
                <a:gd name="T10" fmla="*/ 107 w 466"/>
                <a:gd name="T11" fmla="*/ 123 h 552"/>
                <a:gd name="T12" fmla="*/ 132 w 466"/>
                <a:gd name="T13" fmla="*/ 96 h 552"/>
                <a:gd name="T14" fmla="*/ 146 w 466"/>
                <a:gd name="T15" fmla="*/ 78 h 552"/>
                <a:gd name="T16" fmla="*/ 206 w 466"/>
                <a:gd name="T17" fmla="*/ 64 h 552"/>
                <a:gd name="T18" fmla="*/ 211 w 466"/>
                <a:gd name="T19" fmla="*/ 53 h 552"/>
                <a:gd name="T20" fmla="*/ 219 w 466"/>
                <a:gd name="T21" fmla="*/ 41 h 552"/>
                <a:gd name="T22" fmla="*/ 231 w 466"/>
                <a:gd name="T23" fmla="*/ 47 h 552"/>
                <a:gd name="T24" fmla="*/ 241 w 466"/>
                <a:gd name="T25" fmla="*/ 56 h 552"/>
                <a:gd name="T26" fmla="*/ 253 w 466"/>
                <a:gd name="T27" fmla="*/ 124 h 552"/>
                <a:gd name="T28" fmla="*/ 250 w 466"/>
                <a:gd name="T29" fmla="*/ 149 h 552"/>
                <a:gd name="T30" fmla="*/ 229 w 466"/>
                <a:gd name="T31" fmla="*/ 180 h 552"/>
                <a:gd name="T32" fmla="*/ 218 w 466"/>
                <a:gd name="T33" fmla="*/ 204 h 552"/>
                <a:gd name="T34" fmla="*/ 234 w 466"/>
                <a:gd name="T35" fmla="*/ 224 h 552"/>
                <a:gd name="T36" fmla="*/ 220 w 466"/>
                <a:gd name="T37" fmla="*/ 269 h 552"/>
                <a:gd name="T38" fmla="*/ 148 w 466"/>
                <a:gd name="T39" fmla="*/ 265 h 552"/>
                <a:gd name="T40" fmla="*/ 137 w 466"/>
                <a:gd name="T41" fmla="*/ 269 h 552"/>
                <a:gd name="T42" fmla="*/ 151 w 466"/>
                <a:gd name="T43" fmla="*/ 279 h 552"/>
                <a:gd name="T44" fmla="*/ 167 w 466"/>
                <a:gd name="T45" fmla="*/ 291 h 552"/>
                <a:gd name="T46" fmla="*/ 183 w 466"/>
                <a:gd name="T47" fmla="*/ 307 h 552"/>
                <a:gd name="T48" fmla="*/ 195 w 466"/>
                <a:gd name="T49" fmla="*/ 321 h 552"/>
                <a:gd name="T50" fmla="*/ 203 w 466"/>
                <a:gd name="T51" fmla="*/ 336 h 552"/>
                <a:gd name="T52" fmla="*/ 206 w 466"/>
                <a:gd name="T53" fmla="*/ 345 h 552"/>
                <a:gd name="T54" fmla="*/ 208 w 466"/>
                <a:gd name="T55" fmla="*/ 349 h 552"/>
                <a:gd name="T56" fmla="*/ 243 w 466"/>
                <a:gd name="T57" fmla="*/ 281 h 552"/>
                <a:gd name="T58" fmla="*/ 248 w 466"/>
                <a:gd name="T59" fmla="*/ 278 h 552"/>
                <a:gd name="T60" fmla="*/ 259 w 466"/>
                <a:gd name="T61" fmla="*/ 272 h 552"/>
                <a:gd name="T62" fmla="*/ 263 w 466"/>
                <a:gd name="T63" fmla="*/ 259 h 552"/>
                <a:gd name="T64" fmla="*/ 272 w 466"/>
                <a:gd name="T65" fmla="*/ 232 h 552"/>
                <a:gd name="T66" fmla="*/ 280 w 466"/>
                <a:gd name="T67" fmla="*/ 200 h 552"/>
                <a:gd name="T68" fmla="*/ 289 w 466"/>
                <a:gd name="T69" fmla="*/ 168 h 552"/>
                <a:gd name="T70" fmla="*/ 292 w 466"/>
                <a:gd name="T71" fmla="*/ 141 h 552"/>
                <a:gd name="T72" fmla="*/ 295 w 466"/>
                <a:gd name="T73" fmla="*/ 119 h 552"/>
                <a:gd name="T74" fmla="*/ 292 w 466"/>
                <a:gd name="T75" fmla="*/ 104 h 552"/>
                <a:gd name="T76" fmla="*/ 291 w 466"/>
                <a:gd name="T77" fmla="*/ 92 h 552"/>
                <a:gd name="T78" fmla="*/ 287 w 466"/>
                <a:gd name="T79" fmla="*/ 81 h 552"/>
                <a:gd name="T80" fmla="*/ 286 w 466"/>
                <a:gd name="T81" fmla="*/ 73 h 552"/>
                <a:gd name="T82" fmla="*/ 283 w 466"/>
                <a:gd name="T83" fmla="*/ 68 h 552"/>
                <a:gd name="T84" fmla="*/ 274 w 466"/>
                <a:gd name="T85" fmla="*/ 16 h 552"/>
                <a:gd name="T86" fmla="*/ 184 w 466"/>
                <a:gd name="T87" fmla="*/ 0 h 552"/>
                <a:gd name="T88" fmla="*/ 165 w 466"/>
                <a:gd name="T89" fmla="*/ 0 h 552"/>
                <a:gd name="T90" fmla="*/ 132 w 466"/>
                <a:gd name="T91" fmla="*/ 1 h 552"/>
                <a:gd name="T92" fmla="*/ 94 w 466"/>
                <a:gd name="T93" fmla="*/ 11 h 552"/>
                <a:gd name="T94" fmla="*/ 59 w 466"/>
                <a:gd name="T95" fmla="*/ 29 h 552"/>
                <a:gd name="T96" fmla="*/ 30 w 466"/>
                <a:gd name="T97" fmla="*/ 53 h 552"/>
                <a:gd name="T98" fmla="*/ 11 w 466"/>
                <a:gd name="T99" fmla="*/ 76 h 552"/>
                <a:gd name="T100" fmla="*/ 1 w 466"/>
                <a:gd name="T101" fmla="*/ 92 h 552"/>
                <a:gd name="T102" fmla="*/ 0 w 466"/>
                <a:gd name="T103" fmla="*/ 95 h 5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66"/>
                <a:gd name="T157" fmla="*/ 0 h 552"/>
                <a:gd name="T158" fmla="*/ 466 w 466"/>
                <a:gd name="T159" fmla="*/ 552 h 5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66" h="552">
                  <a:moveTo>
                    <a:pt x="0" y="151"/>
                  </a:moveTo>
                  <a:lnTo>
                    <a:pt x="0" y="152"/>
                  </a:lnTo>
                  <a:lnTo>
                    <a:pt x="4" y="164"/>
                  </a:lnTo>
                  <a:lnTo>
                    <a:pt x="8" y="177"/>
                  </a:lnTo>
                  <a:lnTo>
                    <a:pt x="17" y="196"/>
                  </a:lnTo>
                  <a:lnTo>
                    <a:pt x="29" y="211"/>
                  </a:lnTo>
                  <a:lnTo>
                    <a:pt x="46" y="227"/>
                  </a:lnTo>
                  <a:lnTo>
                    <a:pt x="65" y="234"/>
                  </a:lnTo>
                  <a:lnTo>
                    <a:pt x="93" y="238"/>
                  </a:lnTo>
                  <a:lnTo>
                    <a:pt x="118" y="228"/>
                  </a:lnTo>
                  <a:lnTo>
                    <a:pt x="146" y="215"/>
                  </a:lnTo>
                  <a:lnTo>
                    <a:pt x="169" y="194"/>
                  </a:lnTo>
                  <a:lnTo>
                    <a:pt x="192" y="175"/>
                  </a:lnTo>
                  <a:lnTo>
                    <a:pt x="209" y="152"/>
                  </a:lnTo>
                  <a:lnTo>
                    <a:pt x="222" y="135"/>
                  </a:lnTo>
                  <a:lnTo>
                    <a:pt x="230" y="124"/>
                  </a:lnTo>
                  <a:lnTo>
                    <a:pt x="234" y="120"/>
                  </a:lnTo>
                  <a:lnTo>
                    <a:pt x="325" y="101"/>
                  </a:lnTo>
                  <a:lnTo>
                    <a:pt x="327" y="95"/>
                  </a:lnTo>
                  <a:lnTo>
                    <a:pt x="333" y="84"/>
                  </a:lnTo>
                  <a:lnTo>
                    <a:pt x="338" y="71"/>
                  </a:lnTo>
                  <a:lnTo>
                    <a:pt x="346" y="65"/>
                  </a:lnTo>
                  <a:lnTo>
                    <a:pt x="352" y="65"/>
                  </a:lnTo>
                  <a:lnTo>
                    <a:pt x="365" y="74"/>
                  </a:lnTo>
                  <a:lnTo>
                    <a:pt x="375" y="84"/>
                  </a:lnTo>
                  <a:lnTo>
                    <a:pt x="380" y="88"/>
                  </a:lnTo>
                  <a:lnTo>
                    <a:pt x="414" y="175"/>
                  </a:lnTo>
                  <a:lnTo>
                    <a:pt x="399" y="196"/>
                  </a:lnTo>
                  <a:lnTo>
                    <a:pt x="352" y="223"/>
                  </a:lnTo>
                  <a:lnTo>
                    <a:pt x="395" y="236"/>
                  </a:lnTo>
                  <a:lnTo>
                    <a:pt x="388" y="282"/>
                  </a:lnTo>
                  <a:lnTo>
                    <a:pt x="361" y="285"/>
                  </a:lnTo>
                  <a:lnTo>
                    <a:pt x="297" y="310"/>
                  </a:lnTo>
                  <a:lnTo>
                    <a:pt x="344" y="322"/>
                  </a:lnTo>
                  <a:lnTo>
                    <a:pt x="380" y="333"/>
                  </a:lnTo>
                  <a:lnTo>
                    <a:pt x="369" y="354"/>
                  </a:lnTo>
                  <a:lnTo>
                    <a:pt x="376" y="394"/>
                  </a:lnTo>
                  <a:lnTo>
                    <a:pt x="348" y="426"/>
                  </a:lnTo>
                  <a:lnTo>
                    <a:pt x="289" y="426"/>
                  </a:lnTo>
                  <a:lnTo>
                    <a:pt x="234" y="419"/>
                  </a:lnTo>
                  <a:lnTo>
                    <a:pt x="205" y="417"/>
                  </a:lnTo>
                  <a:lnTo>
                    <a:pt x="217" y="426"/>
                  </a:lnTo>
                  <a:lnTo>
                    <a:pt x="224" y="432"/>
                  </a:lnTo>
                  <a:lnTo>
                    <a:pt x="238" y="441"/>
                  </a:lnTo>
                  <a:lnTo>
                    <a:pt x="249" y="451"/>
                  </a:lnTo>
                  <a:lnTo>
                    <a:pt x="264" y="460"/>
                  </a:lnTo>
                  <a:lnTo>
                    <a:pt x="276" y="472"/>
                  </a:lnTo>
                  <a:lnTo>
                    <a:pt x="289" y="485"/>
                  </a:lnTo>
                  <a:lnTo>
                    <a:pt x="298" y="496"/>
                  </a:lnTo>
                  <a:lnTo>
                    <a:pt x="308" y="508"/>
                  </a:lnTo>
                  <a:lnTo>
                    <a:pt x="314" y="519"/>
                  </a:lnTo>
                  <a:lnTo>
                    <a:pt x="321" y="531"/>
                  </a:lnTo>
                  <a:lnTo>
                    <a:pt x="321" y="538"/>
                  </a:lnTo>
                  <a:lnTo>
                    <a:pt x="325" y="546"/>
                  </a:lnTo>
                  <a:lnTo>
                    <a:pt x="327" y="548"/>
                  </a:lnTo>
                  <a:lnTo>
                    <a:pt x="329" y="552"/>
                  </a:lnTo>
                  <a:lnTo>
                    <a:pt x="367" y="534"/>
                  </a:lnTo>
                  <a:lnTo>
                    <a:pt x="384" y="445"/>
                  </a:lnTo>
                  <a:lnTo>
                    <a:pt x="386" y="443"/>
                  </a:lnTo>
                  <a:lnTo>
                    <a:pt x="392" y="439"/>
                  </a:lnTo>
                  <a:lnTo>
                    <a:pt x="399" y="436"/>
                  </a:lnTo>
                  <a:lnTo>
                    <a:pt x="409" y="430"/>
                  </a:lnTo>
                  <a:lnTo>
                    <a:pt x="413" y="420"/>
                  </a:lnTo>
                  <a:lnTo>
                    <a:pt x="416" y="409"/>
                  </a:lnTo>
                  <a:lnTo>
                    <a:pt x="422" y="388"/>
                  </a:lnTo>
                  <a:lnTo>
                    <a:pt x="430" y="367"/>
                  </a:lnTo>
                  <a:lnTo>
                    <a:pt x="437" y="341"/>
                  </a:lnTo>
                  <a:lnTo>
                    <a:pt x="443" y="316"/>
                  </a:lnTo>
                  <a:lnTo>
                    <a:pt x="449" y="289"/>
                  </a:lnTo>
                  <a:lnTo>
                    <a:pt x="456" y="265"/>
                  </a:lnTo>
                  <a:lnTo>
                    <a:pt x="460" y="240"/>
                  </a:lnTo>
                  <a:lnTo>
                    <a:pt x="462" y="223"/>
                  </a:lnTo>
                  <a:lnTo>
                    <a:pt x="464" y="202"/>
                  </a:lnTo>
                  <a:lnTo>
                    <a:pt x="466" y="189"/>
                  </a:lnTo>
                  <a:lnTo>
                    <a:pt x="464" y="175"/>
                  </a:lnTo>
                  <a:lnTo>
                    <a:pt x="462" y="164"/>
                  </a:lnTo>
                  <a:lnTo>
                    <a:pt x="462" y="152"/>
                  </a:lnTo>
                  <a:lnTo>
                    <a:pt x="460" y="145"/>
                  </a:lnTo>
                  <a:lnTo>
                    <a:pt x="456" y="135"/>
                  </a:lnTo>
                  <a:lnTo>
                    <a:pt x="454" y="128"/>
                  </a:lnTo>
                  <a:lnTo>
                    <a:pt x="452" y="120"/>
                  </a:lnTo>
                  <a:lnTo>
                    <a:pt x="451" y="116"/>
                  </a:lnTo>
                  <a:lnTo>
                    <a:pt x="447" y="109"/>
                  </a:lnTo>
                  <a:lnTo>
                    <a:pt x="447" y="107"/>
                  </a:lnTo>
                  <a:lnTo>
                    <a:pt x="460" y="88"/>
                  </a:lnTo>
                  <a:lnTo>
                    <a:pt x="433" y="25"/>
                  </a:lnTo>
                  <a:lnTo>
                    <a:pt x="297" y="2"/>
                  </a:lnTo>
                  <a:lnTo>
                    <a:pt x="291" y="0"/>
                  </a:lnTo>
                  <a:lnTo>
                    <a:pt x="279" y="0"/>
                  </a:lnTo>
                  <a:lnTo>
                    <a:pt x="260" y="0"/>
                  </a:lnTo>
                  <a:lnTo>
                    <a:pt x="238" y="2"/>
                  </a:lnTo>
                  <a:lnTo>
                    <a:pt x="209" y="2"/>
                  </a:lnTo>
                  <a:lnTo>
                    <a:pt x="179" y="10"/>
                  </a:lnTo>
                  <a:lnTo>
                    <a:pt x="148" y="17"/>
                  </a:lnTo>
                  <a:lnTo>
                    <a:pt x="122" y="31"/>
                  </a:lnTo>
                  <a:lnTo>
                    <a:pt x="93" y="46"/>
                  </a:lnTo>
                  <a:lnTo>
                    <a:pt x="68" y="65"/>
                  </a:lnTo>
                  <a:lnTo>
                    <a:pt x="48" y="84"/>
                  </a:lnTo>
                  <a:lnTo>
                    <a:pt x="32" y="105"/>
                  </a:lnTo>
                  <a:lnTo>
                    <a:pt x="17" y="120"/>
                  </a:lnTo>
                  <a:lnTo>
                    <a:pt x="8" y="135"/>
                  </a:lnTo>
                  <a:lnTo>
                    <a:pt x="2" y="145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57"/>
            <p:cNvSpPr>
              <a:spLocks/>
            </p:cNvSpPr>
            <p:nvPr/>
          </p:nvSpPr>
          <p:spPr bwMode="auto">
            <a:xfrm>
              <a:off x="4575" y="1621"/>
              <a:ext cx="136" cy="222"/>
            </a:xfrm>
            <a:custGeom>
              <a:avLst/>
              <a:gdLst>
                <a:gd name="T0" fmla="*/ 134 w 214"/>
                <a:gd name="T1" fmla="*/ 1 h 350"/>
                <a:gd name="T2" fmla="*/ 136 w 214"/>
                <a:gd name="T3" fmla="*/ 8 h 350"/>
                <a:gd name="T4" fmla="*/ 135 w 214"/>
                <a:gd name="T5" fmla="*/ 20 h 350"/>
                <a:gd name="T6" fmla="*/ 130 w 214"/>
                <a:gd name="T7" fmla="*/ 36 h 350"/>
                <a:gd name="T8" fmla="*/ 124 w 214"/>
                <a:gd name="T9" fmla="*/ 54 h 350"/>
                <a:gd name="T10" fmla="*/ 117 w 214"/>
                <a:gd name="T11" fmla="*/ 71 h 350"/>
                <a:gd name="T12" fmla="*/ 112 w 214"/>
                <a:gd name="T13" fmla="*/ 83 h 350"/>
                <a:gd name="T14" fmla="*/ 110 w 214"/>
                <a:gd name="T15" fmla="*/ 81 h 350"/>
                <a:gd name="T16" fmla="*/ 97 w 214"/>
                <a:gd name="T17" fmla="*/ 65 h 350"/>
                <a:gd name="T18" fmla="*/ 79 w 214"/>
                <a:gd name="T19" fmla="*/ 59 h 350"/>
                <a:gd name="T20" fmla="*/ 70 w 214"/>
                <a:gd name="T21" fmla="*/ 69 h 350"/>
                <a:gd name="T22" fmla="*/ 65 w 214"/>
                <a:gd name="T23" fmla="*/ 78 h 350"/>
                <a:gd name="T24" fmla="*/ 60 w 214"/>
                <a:gd name="T25" fmla="*/ 89 h 350"/>
                <a:gd name="T26" fmla="*/ 59 w 214"/>
                <a:gd name="T27" fmla="*/ 99 h 350"/>
                <a:gd name="T28" fmla="*/ 60 w 214"/>
                <a:gd name="T29" fmla="*/ 110 h 350"/>
                <a:gd name="T30" fmla="*/ 64 w 214"/>
                <a:gd name="T31" fmla="*/ 119 h 350"/>
                <a:gd name="T32" fmla="*/ 71 w 214"/>
                <a:gd name="T33" fmla="*/ 129 h 350"/>
                <a:gd name="T34" fmla="*/ 82 w 214"/>
                <a:gd name="T35" fmla="*/ 136 h 350"/>
                <a:gd name="T36" fmla="*/ 97 w 214"/>
                <a:gd name="T37" fmla="*/ 143 h 350"/>
                <a:gd name="T38" fmla="*/ 100 w 214"/>
                <a:gd name="T39" fmla="*/ 149 h 350"/>
                <a:gd name="T40" fmla="*/ 102 w 214"/>
                <a:gd name="T41" fmla="*/ 159 h 350"/>
                <a:gd name="T42" fmla="*/ 102 w 214"/>
                <a:gd name="T43" fmla="*/ 173 h 350"/>
                <a:gd name="T44" fmla="*/ 101 w 214"/>
                <a:gd name="T45" fmla="*/ 189 h 350"/>
                <a:gd name="T46" fmla="*/ 95 w 214"/>
                <a:gd name="T47" fmla="*/ 201 h 350"/>
                <a:gd name="T48" fmla="*/ 90 w 214"/>
                <a:gd name="T49" fmla="*/ 212 h 350"/>
                <a:gd name="T50" fmla="*/ 81 w 214"/>
                <a:gd name="T51" fmla="*/ 222 h 350"/>
                <a:gd name="T52" fmla="*/ 71 w 214"/>
                <a:gd name="T53" fmla="*/ 211 h 350"/>
                <a:gd name="T54" fmla="*/ 49 w 214"/>
                <a:gd name="T55" fmla="*/ 185 h 350"/>
                <a:gd name="T56" fmla="*/ 25 w 214"/>
                <a:gd name="T57" fmla="*/ 153 h 350"/>
                <a:gd name="T58" fmla="*/ 7 w 214"/>
                <a:gd name="T59" fmla="*/ 121 h 350"/>
                <a:gd name="T60" fmla="*/ 0 w 214"/>
                <a:gd name="T61" fmla="*/ 95 h 350"/>
                <a:gd name="T62" fmla="*/ 3 w 214"/>
                <a:gd name="T63" fmla="*/ 79 h 350"/>
                <a:gd name="T64" fmla="*/ 10 w 214"/>
                <a:gd name="T65" fmla="*/ 70 h 350"/>
                <a:gd name="T66" fmla="*/ 13 w 214"/>
                <a:gd name="T67" fmla="*/ 69 h 350"/>
                <a:gd name="T68" fmla="*/ 15 w 214"/>
                <a:gd name="T69" fmla="*/ 63 h 350"/>
                <a:gd name="T70" fmla="*/ 25 w 214"/>
                <a:gd name="T71" fmla="*/ 49 h 350"/>
                <a:gd name="T72" fmla="*/ 39 w 214"/>
                <a:gd name="T73" fmla="*/ 32 h 350"/>
                <a:gd name="T74" fmla="*/ 60 w 214"/>
                <a:gd name="T75" fmla="*/ 18 h 350"/>
                <a:gd name="T76" fmla="*/ 85 w 214"/>
                <a:gd name="T77" fmla="*/ 7 h 350"/>
                <a:gd name="T78" fmla="*/ 109 w 214"/>
                <a:gd name="T79" fmla="*/ 3 h 350"/>
                <a:gd name="T80" fmla="*/ 126 w 214"/>
                <a:gd name="T81" fmla="*/ 0 h 350"/>
                <a:gd name="T82" fmla="*/ 134 w 214"/>
                <a:gd name="T83" fmla="*/ 0 h 3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4"/>
                <a:gd name="T127" fmla="*/ 0 h 350"/>
                <a:gd name="T128" fmla="*/ 214 w 214"/>
                <a:gd name="T129" fmla="*/ 350 h 3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4" h="350">
                  <a:moveTo>
                    <a:pt x="211" y="0"/>
                  </a:moveTo>
                  <a:lnTo>
                    <a:pt x="211" y="2"/>
                  </a:lnTo>
                  <a:lnTo>
                    <a:pt x="214" y="9"/>
                  </a:lnTo>
                  <a:lnTo>
                    <a:pt x="214" y="13"/>
                  </a:lnTo>
                  <a:lnTo>
                    <a:pt x="214" y="23"/>
                  </a:lnTo>
                  <a:lnTo>
                    <a:pt x="212" y="32"/>
                  </a:lnTo>
                  <a:lnTo>
                    <a:pt x="211" y="45"/>
                  </a:lnTo>
                  <a:lnTo>
                    <a:pt x="205" y="57"/>
                  </a:lnTo>
                  <a:lnTo>
                    <a:pt x="201" y="70"/>
                  </a:lnTo>
                  <a:lnTo>
                    <a:pt x="195" y="85"/>
                  </a:lnTo>
                  <a:lnTo>
                    <a:pt x="190" y="101"/>
                  </a:lnTo>
                  <a:lnTo>
                    <a:pt x="184" y="112"/>
                  </a:lnTo>
                  <a:lnTo>
                    <a:pt x="180" y="123"/>
                  </a:lnTo>
                  <a:lnTo>
                    <a:pt x="176" y="131"/>
                  </a:lnTo>
                  <a:lnTo>
                    <a:pt x="176" y="133"/>
                  </a:lnTo>
                  <a:lnTo>
                    <a:pt x="173" y="127"/>
                  </a:lnTo>
                  <a:lnTo>
                    <a:pt x="165" y="116"/>
                  </a:lnTo>
                  <a:lnTo>
                    <a:pt x="152" y="102"/>
                  </a:lnTo>
                  <a:lnTo>
                    <a:pt x="140" y="95"/>
                  </a:lnTo>
                  <a:lnTo>
                    <a:pt x="125" y="93"/>
                  </a:lnTo>
                  <a:lnTo>
                    <a:pt x="115" y="102"/>
                  </a:lnTo>
                  <a:lnTo>
                    <a:pt x="110" y="108"/>
                  </a:lnTo>
                  <a:lnTo>
                    <a:pt x="106" y="116"/>
                  </a:lnTo>
                  <a:lnTo>
                    <a:pt x="102" y="123"/>
                  </a:lnTo>
                  <a:lnTo>
                    <a:pt x="100" y="133"/>
                  </a:lnTo>
                  <a:lnTo>
                    <a:pt x="95" y="140"/>
                  </a:lnTo>
                  <a:lnTo>
                    <a:pt x="95" y="148"/>
                  </a:lnTo>
                  <a:lnTo>
                    <a:pt x="93" y="156"/>
                  </a:lnTo>
                  <a:lnTo>
                    <a:pt x="95" y="165"/>
                  </a:lnTo>
                  <a:lnTo>
                    <a:pt x="95" y="173"/>
                  </a:lnTo>
                  <a:lnTo>
                    <a:pt x="96" y="180"/>
                  </a:lnTo>
                  <a:lnTo>
                    <a:pt x="100" y="188"/>
                  </a:lnTo>
                  <a:lnTo>
                    <a:pt x="108" y="197"/>
                  </a:lnTo>
                  <a:lnTo>
                    <a:pt x="112" y="203"/>
                  </a:lnTo>
                  <a:lnTo>
                    <a:pt x="121" y="211"/>
                  </a:lnTo>
                  <a:lnTo>
                    <a:pt x="129" y="215"/>
                  </a:lnTo>
                  <a:lnTo>
                    <a:pt x="138" y="220"/>
                  </a:lnTo>
                  <a:lnTo>
                    <a:pt x="152" y="226"/>
                  </a:lnTo>
                  <a:lnTo>
                    <a:pt x="157" y="230"/>
                  </a:lnTo>
                  <a:lnTo>
                    <a:pt x="157" y="235"/>
                  </a:lnTo>
                  <a:lnTo>
                    <a:pt x="159" y="243"/>
                  </a:lnTo>
                  <a:lnTo>
                    <a:pt x="161" y="251"/>
                  </a:lnTo>
                  <a:lnTo>
                    <a:pt x="161" y="260"/>
                  </a:lnTo>
                  <a:lnTo>
                    <a:pt x="161" y="273"/>
                  </a:lnTo>
                  <a:lnTo>
                    <a:pt x="159" y="285"/>
                  </a:lnTo>
                  <a:lnTo>
                    <a:pt x="159" y="298"/>
                  </a:lnTo>
                  <a:lnTo>
                    <a:pt x="155" y="306"/>
                  </a:lnTo>
                  <a:lnTo>
                    <a:pt x="150" y="317"/>
                  </a:lnTo>
                  <a:lnTo>
                    <a:pt x="146" y="325"/>
                  </a:lnTo>
                  <a:lnTo>
                    <a:pt x="142" y="334"/>
                  </a:lnTo>
                  <a:lnTo>
                    <a:pt x="131" y="346"/>
                  </a:lnTo>
                  <a:lnTo>
                    <a:pt x="127" y="350"/>
                  </a:lnTo>
                  <a:lnTo>
                    <a:pt x="123" y="346"/>
                  </a:lnTo>
                  <a:lnTo>
                    <a:pt x="112" y="332"/>
                  </a:lnTo>
                  <a:lnTo>
                    <a:pt x="95" y="313"/>
                  </a:lnTo>
                  <a:lnTo>
                    <a:pt x="77" y="292"/>
                  </a:lnTo>
                  <a:lnTo>
                    <a:pt x="57" y="266"/>
                  </a:lnTo>
                  <a:lnTo>
                    <a:pt x="39" y="241"/>
                  </a:lnTo>
                  <a:lnTo>
                    <a:pt x="22" y="213"/>
                  </a:lnTo>
                  <a:lnTo>
                    <a:pt x="11" y="190"/>
                  </a:lnTo>
                  <a:lnTo>
                    <a:pt x="1" y="167"/>
                  </a:lnTo>
                  <a:lnTo>
                    <a:pt x="0" y="150"/>
                  </a:lnTo>
                  <a:lnTo>
                    <a:pt x="0" y="137"/>
                  </a:lnTo>
                  <a:lnTo>
                    <a:pt x="5" y="125"/>
                  </a:lnTo>
                  <a:lnTo>
                    <a:pt x="9" y="116"/>
                  </a:lnTo>
                  <a:lnTo>
                    <a:pt x="15" y="110"/>
                  </a:lnTo>
                  <a:lnTo>
                    <a:pt x="17" y="108"/>
                  </a:lnTo>
                  <a:lnTo>
                    <a:pt x="20" y="108"/>
                  </a:lnTo>
                  <a:lnTo>
                    <a:pt x="20" y="104"/>
                  </a:lnTo>
                  <a:lnTo>
                    <a:pt x="24" y="99"/>
                  </a:lnTo>
                  <a:lnTo>
                    <a:pt x="30" y="87"/>
                  </a:lnTo>
                  <a:lnTo>
                    <a:pt x="39" y="78"/>
                  </a:lnTo>
                  <a:lnTo>
                    <a:pt x="49" y="64"/>
                  </a:lnTo>
                  <a:lnTo>
                    <a:pt x="62" y="51"/>
                  </a:lnTo>
                  <a:lnTo>
                    <a:pt x="77" y="38"/>
                  </a:lnTo>
                  <a:lnTo>
                    <a:pt x="95" y="28"/>
                  </a:lnTo>
                  <a:lnTo>
                    <a:pt x="112" y="17"/>
                  </a:lnTo>
                  <a:lnTo>
                    <a:pt x="133" y="11"/>
                  </a:lnTo>
                  <a:lnTo>
                    <a:pt x="150" y="5"/>
                  </a:lnTo>
                  <a:lnTo>
                    <a:pt x="171" y="4"/>
                  </a:lnTo>
                  <a:lnTo>
                    <a:pt x="186" y="0"/>
                  </a:lnTo>
                  <a:lnTo>
                    <a:pt x="199" y="0"/>
                  </a:lnTo>
                  <a:lnTo>
                    <a:pt x="207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Process Work Flow</a:t>
            </a:r>
          </a:p>
          <a:p>
            <a:r>
              <a:rPr lang="en-US" dirty="0" smtClean="0"/>
              <a:t>Ship MO - MO Shipments (11.11.6)</a:t>
            </a:r>
          </a:p>
          <a:p>
            <a:pPr lvl="1"/>
            <a:r>
              <a:rPr lang="en-US" dirty="0" smtClean="0"/>
              <a:t>Reduces inventory at the ship from site and location</a:t>
            </a:r>
          </a:p>
          <a:p>
            <a:pPr lvl="1"/>
            <a:r>
              <a:rPr lang="en-US" dirty="0" smtClean="0"/>
              <a:t>Inventory increased at the engineer site and location</a:t>
            </a:r>
          </a:p>
          <a:p>
            <a:pPr lvl="1"/>
            <a:r>
              <a:rPr lang="en-US" dirty="0" smtClean="0"/>
              <a:t>Automatic unplanned issue from engineer site/location for expensed parts</a:t>
            </a:r>
          </a:p>
          <a:p>
            <a:r>
              <a:rPr lang="en-US" dirty="0" smtClean="0"/>
              <a:t>Documents Engineer Delivery Note</a:t>
            </a:r>
          </a:p>
          <a:p>
            <a:r>
              <a:rPr lang="en-US" dirty="0" smtClean="0"/>
              <a:t>Back Order Advice</a:t>
            </a:r>
          </a:p>
          <a:p>
            <a:pPr lvl="1"/>
            <a:r>
              <a:rPr lang="en-US" dirty="0" smtClean="0"/>
              <a:t>Automatically generated from MO Shipments</a:t>
            </a:r>
          </a:p>
          <a:p>
            <a:pPr lvl="1"/>
            <a:r>
              <a:rPr lang="en-US" dirty="0" smtClean="0"/>
              <a:t>Lists all items being shipped on this MO</a:t>
            </a:r>
          </a:p>
          <a:p>
            <a:pPr lvl="1"/>
            <a:r>
              <a:rPr lang="en-US" dirty="0" smtClean="0"/>
              <a:t>Lists all items back ordered on this MO</a:t>
            </a:r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  <a:endParaRPr lang="en-US" smtClean="0"/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SSM-MO-100</a:t>
            </a:r>
            <a:endParaRPr lang="en-US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Process Work Flow</a:t>
            </a:r>
          </a:p>
          <a:p>
            <a:r>
              <a:rPr lang="en-US" smtClean="0"/>
              <a:t>Consume Items Call Activity Recording (11.1.1.13)</a:t>
            </a:r>
          </a:p>
          <a:p>
            <a:pPr lvl="1"/>
            <a:r>
              <a:rPr lang="en-US" smtClean="0"/>
              <a:t>Automatic issue of parts from engineer site/ location (if linked)</a:t>
            </a:r>
          </a:p>
          <a:p>
            <a:endParaRPr lang="en-US" smtClean="0"/>
          </a:p>
          <a:p>
            <a:endParaRPr lang="en-US" dirty="0" smtClean="0"/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  <a:endParaRPr lang="en-US" smtClean="0"/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SSM-MO-110</a:t>
            </a:r>
            <a:endParaRPr lang="en-US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Line 2"/>
          <p:cNvSpPr>
            <a:spLocks noChangeShapeType="1"/>
          </p:cNvSpPr>
          <p:nvPr/>
        </p:nvSpPr>
        <p:spPr bwMode="auto">
          <a:xfrm>
            <a:off x="4554538" y="3398838"/>
            <a:ext cx="1965325" cy="4762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20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an MO</a:t>
            </a:r>
            <a:endParaRPr lang="en-US" smtClean="0"/>
          </a:p>
        </p:txBody>
      </p:sp>
      <p:sp>
        <p:nvSpPr>
          <p:cNvPr id="20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SSM-MO-120</a:t>
            </a:r>
            <a:endParaRPr lang="en-US" smtClean="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085850" y="1585913"/>
            <a:ext cx="1527175" cy="79216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73025" tIns="36512" rIns="73025" bIns="36512"/>
          <a:lstStyle/>
          <a:p>
            <a:pPr algn="ctr" defTabSz="585788">
              <a:buFont typeface="ZapfDingbats" pitchFamily="82" charset="2"/>
              <a:buNone/>
              <a:defRPr/>
            </a:pPr>
            <a:r>
              <a:rPr lang="en-US" sz="1400" b="0">
                <a:latin typeface="+mj-lt"/>
              </a:rPr>
              <a:t>Warehouse</a:t>
            </a:r>
            <a:endParaRPr lang="en-US" sz="3500" b="0">
              <a:latin typeface="+mj-lt"/>
            </a:endParaRPr>
          </a:p>
          <a:p>
            <a:pPr defTabSz="585788">
              <a:buFont typeface="ZapfDingbats" pitchFamily="82" charset="2"/>
              <a:buNone/>
              <a:defRPr/>
            </a:pPr>
            <a:endParaRPr lang="en-US" sz="600" b="0">
              <a:latin typeface="+mj-lt"/>
            </a:endParaRPr>
          </a:p>
          <a:p>
            <a:pPr algn="ctr" defTabSz="585788">
              <a:buFont typeface="ZapfDingbats" pitchFamily="82" charset="2"/>
              <a:buNone/>
              <a:defRPr/>
            </a:pPr>
            <a:endParaRPr lang="en-US" sz="600" b="0">
              <a:latin typeface="+mj-lt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1079500" y="1857375"/>
            <a:ext cx="1524000" cy="0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graphicFrame>
        <p:nvGraphicFramePr>
          <p:cNvPr id="2050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152525" y="1827213"/>
          <a:ext cx="1258888" cy="574675"/>
        </p:xfrm>
        <a:graphic>
          <a:graphicData uri="http://schemas.openxmlformats.org/presentationml/2006/ole">
            <p:oleObj spid="_x0000_s2050" name="Microsoft ClipArt Gallery" r:id="rId3" imgW="5279760" imgH="2428560" progId="MS_ClipArt_Gallery">
              <p:embed/>
            </p:oleObj>
          </a:graphicData>
        </a:graphic>
      </p:graphicFrame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138738" y="1606550"/>
            <a:ext cx="3643312" cy="83026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171450" indent="-17145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Remote service site/location</a:t>
            </a:r>
          </a:p>
          <a:p>
            <a:pPr marL="171450" indent="-17145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In-house service site/location</a:t>
            </a:r>
          </a:p>
        </p:txBody>
      </p:sp>
      <p:grpSp>
        <p:nvGrpSpPr>
          <p:cNvPr id="2058" name="Group 12"/>
          <p:cNvGrpSpPr>
            <a:grpSpLocks/>
          </p:cNvGrpSpPr>
          <p:nvPr/>
        </p:nvGrpSpPr>
        <p:grpSpPr bwMode="auto">
          <a:xfrm>
            <a:off x="2636838" y="1689100"/>
            <a:ext cx="2500312" cy="582613"/>
            <a:chOff x="1661" y="1004"/>
            <a:chExt cx="1575" cy="367"/>
          </a:xfrm>
        </p:grpSpPr>
        <p:sp>
          <p:nvSpPr>
            <p:cNvPr id="11" name="Line 13"/>
            <p:cNvSpPr>
              <a:spLocks noChangeShapeType="1"/>
            </p:cNvSpPr>
            <p:nvPr/>
          </p:nvSpPr>
          <p:spPr bwMode="auto">
            <a:xfrm>
              <a:off x="1661" y="1187"/>
              <a:ext cx="1575" cy="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1851" y="1004"/>
              <a:ext cx="742" cy="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spcBef>
                  <a:spcPct val="20000"/>
                </a:spcBef>
                <a:buFont typeface="ZapfDingbats" pitchFamily="82" charset="2"/>
                <a:buNone/>
                <a:defRPr/>
              </a:pPr>
              <a:r>
                <a:rPr lang="en-US" sz="1600" b="0">
                  <a:latin typeface="+mj-lt"/>
                </a:rPr>
                <a:t>inventory</a:t>
              </a:r>
              <a:br>
                <a:rPr lang="en-US" sz="1600" b="0">
                  <a:latin typeface="+mj-lt"/>
                </a:rPr>
              </a:br>
              <a:r>
                <a:rPr lang="en-US" sz="1600" b="0">
                  <a:latin typeface="+mj-lt"/>
                </a:rPr>
                <a:t>transfer to</a:t>
              </a:r>
            </a:p>
          </p:txBody>
        </p:sp>
      </p:grpSp>
      <p:grpSp>
        <p:nvGrpSpPr>
          <p:cNvPr id="2059" name="Group 15"/>
          <p:cNvGrpSpPr>
            <a:grpSpLocks/>
          </p:cNvGrpSpPr>
          <p:nvPr/>
        </p:nvGrpSpPr>
        <p:grpSpPr bwMode="auto">
          <a:xfrm>
            <a:off x="560388" y="1033463"/>
            <a:ext cx="5038724" cy="501650"/>
            <a:chOff x="353" y="591"/>
            <a:chExt cx="3174" cy="31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353" y="591"/>
              <a:ext cx="304" cy="3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412" y="643"/>
              <a:ext cx="3115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marL="342900" indent="-342900">
                <a:spcBef>
                  <a:spcPct val="20000"/>
                </a:spcBef>
                <a:buFont typeface="ZapfDingbats" pitchFamily="82" charset="2"/>
                <a:buNone/>
                <a:defRPr/>
              </a:pPr>
              <a:r>
                <a:rPr lang="en-US" sz="2000" b="0" dirty="0">
                  <a:latin typeface="+mj-lt"/>
                </a:rPr>
                <a:t>1	  MO to move or replenish inventory</a:t>
              </a:r>
            </a:p>
          </p:txBody>
        </p:sp>
      </p:grpSp>
      <p:sp>
        <p:nvSpPr>
          <p:cNvPr id="16" name="Line 2"/>
          <p:cNvSpPr>
            <a:spLocks noChangeShapeType="1"/>
          </p:cNvSpPr>
          <p:nvPr/>
        </p:nvSpPr>
        <p:spPr bwMode="auto">
          <a:xfrm>
            <a:off x="1963738" y="3398838"/>
            <a:ext cx="1965325" cy="4762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grpSp>
        <p:nvGrpSpPr>
          <p:cNvPr id="2061" name="Group 18"/>
          <p:cNvGrpSpPr>
            <a:grpSpLocks/>
          </p:cNvGrpSpPr>
          <p:nvPr/>
        </p:nvGrpSpPr>
        <p:grpSpPr bwMode="auto">
          <a:xfrm>
            <a:off x="560388" y="2424113"/>
            <a:ext cx="4568825" cy="501650"/>
            <a:chOff x="353" y="1659"/>
            <a:chExt cx="2878" cy="316"/>
          </a:xfrm>
        </p:grpSpPr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353" y="1659"/>
              <a:ext cx="304" cy="3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412" y="1711"/>
              <a:ext cx="2819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marL="342900" indent="-342900">
                <a:spcBef>
                  <a:spcPct val="20000"/>
                </a:spcBef>
                <a:buFont typeface="ZapfDingbats" pitchFamily="82" charset="2"/>
                <a:buNone/>
                <a:defRPr/>
              </a:pPr>
              <a:r>
                <a:rPr lang="en-US" sz="2000" b="0">
                  <a:latin typeface="+mj-lt"/>
                </a:rPr>
                <a:t>2	  MO to acquire expensed parts</a:t>
              </a:r>
            </a:p>
          </p:txBody>
        </p:sp>
      </p:grp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989013" y="2981325"/>
            <a:ext cx="1527175" cy="79216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73025" tIns="36512" rIns="73025" bIns="36512"/>
          <a:lstStyle/>
          <a:p>
            <a:pPr algn="ctr" defTabSz="585788">
              <a:buFont typeface="ZapfDingbats" pitchFamily="82" charset="2"/>
              <a:buNone/>
              <a:defRPr/>
            </a:pPr>
            <a:r>
              <a:rPr lang="en-US" sz="1400" b="0">
                <a:latin typeface="+mj-lt"/>
              </a:rPr>
              <a:t>Warehouse</a:t>
            </a:r>
            <a:endParaRPr lang="en-US" sz="3500" b="0">
              <a:latin typeface="+mj-lt"/>
            </a:endParaRPr>
          </a:p>
          <a:p>
            <a:pPr defTabSz="585788">
              <a:buFont typeface="ZapfDingbats" pitchFamily="82" charset="2"/>
              <a:buNone/>
              <a:defRPr/>
            </a:pPr>
            <a:endParaRPr lang="en-US" sz="600" b="0">
              <a:latin typeface="+mj-lt"/>
            </a:endParaRPr>
          </a:p>
          <a:p>
            <a:pPr algn="ctr" defTabSz="585788">
              <a:buFont typeface="ZapfDingbats" pitchFamily="82" charset="2"/>
              <a:buNone/>
              <a:defRPr/>
            </a:pPr>
            <a:endParaRPr lang="en-US" sz="600" b="0">
              <a:latin typeface="+mj-lt"/>
            </a:endParaRPr>
          </a:p>
        </p:txBody>
      </p:sp>
      <p:sp>
        <p:nvSpPr>
          <p:cNvPr id="25" name="Line 27"/>
          <p:cNvSpPr>
            <a:spLocks noChangeShapeType="1"/>
          </p:cNvSpPr>
          <p:nvPr/>
        </p:nvSpPr>
        <p:spPr bwMode="auto">
          <a:xfrm>
            <a:off x="982663" y="3252788"/>
            <a:ext cx="1524000" cy="0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graphicFrame>
        <p:nvGraphicFramePr>
          <p:cNvPr id="2051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1055688" y="3222625"/>
          <a:ext cx="1258887" cy="574675"/>
        </p:xfrm>
        <a:graphic>
          <a:graphicData uri="http://schemas.openxmlformats.org/presentationml/2006/ole">
            <p:oleObj spid="_x0000_s2051" name="Microsoft ClipArt Gallery" r:id="rId4" imgW="5279760" imgH="2428560" progId="MS_ClipArt_Gallery">
              <p:embed/>
            </p:oleObj>
          </a:graphicData>
        </a:graphic>
      </p:graphicFrame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2638425" y="3121025"/>
            <a:ext cx="1178209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inventory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transfer to</a:t>
            </a:r>
          </a:p>
        </p:txBody>
      </p:sp>
      <p:sp>
        <p:nvSpPr>
          <p:cNvPr id="27" name="Rectangle 30"/>
          <p:cNvSpPr>
            <a:spLocks noChangeArrowheads="1"/>
          </p:cNvSpPr>
          <p:nvPr/>
        </p:nvSpPr>
        <p:spPr bwMode="auto">
          <a:xfrm>
            <a:off x="6559550" y="3014663"/>
            <a:ext cx="2211388" cy="744537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Cost of item charged to expense</a:t>
            </a:r>
          </a:p>
        </p:txBody>
      </p:sp>
      <p:sp>
        <p:nvSpPr>
          <p:cNvPr id="28" name="Rectangle 31"/>
          <p:cNvSpPr>
            <a:spLocks noChangeArrowheads="1"/>
          </p:cNvSpPr>
          <p:nvPr/>
        </p:nvSpPr>
        <p:spPr bwMode="auto">
          <a:xfrm>
            <a:off x="3959225" y="3084513"/>
            <a:ext cx="1243013" cy="6032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800" b="0" dirty="0">
                <a:latin typeface="+mj-lt"/>
              </a:rPr>
              <a:t>Service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Location</a:t>
            </a:r>
          </a:p>
        </p:txBody>
      </p:sp>
      <p:sp>
        <p:nvSpPr>
          <p:cNvPr id="29" name="Rectangle 38"/>
          <p:cNvSpPr>
            <a:spLocks noChangeArrowheads="1"/>
          </p:cNvSpPr>
          <p:nvPr/>
        </p:nvSpPr>
        <p:spPr bwMode="auto">
          <a:xfrm>
            <a:off x="5297488" y="3097213"/>
            <a:ext cx="1247775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unplanned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issue</a:t>
            </a: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871538" y="4583113"/>
            <a:ext cx="2227262" cy="134302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  <a:cs typeface="Tahoma" pitchFamily="34" charset="0"/>
              </a:rPr>
              <a:t>Call Maintenance</a:t>
            </a:r>
            <a:endParaRPr lang="en-US" sz="4000" b="0" dirty="0">
              <a:latin typeface="+mj-lt"/>
              <a:cs typeface="Tahoma" pitchFamily="34" charset="0"/>
            </a:endParaRPr>
          </a:p>
          <a:p>
            <a:pPr>
              <a:buFont typeface="ZapfDingbats" pitchFamily="82" charset="2"/>
              <a:buNone/>
              <a:defRPr/>
            </a:pPr>
            <a:endParaRPr lang="en-US" sz="700" b="0" dirty="0">
              <a:latin typeface="+mj-lt"/>
              <a:cs typeface="Tahoma" pitchFamily="34" charset="0"/>
            </a:endParaRPr>
          </a:p>
          <a:p>
            <a:pPr algn="ctr">
              <a:buFont typeface="ZapfDingbats" pitchFamily="82" charset="2"/>
              <a:buNone/>
              <a:defRPr/>
            </a:pPr>
            <a:r>
              <a:rPr lang="en-US" sz="1200" b="0" dirty="0">
                <a:latin typeface="+mj-lt"/>
                <a:cs typeface="Tahoma" pitchFamily="34" charset="0"/>
              </a:rPr>
              <a:t>Call ID: 48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200" b="0" dirty="0">
                <a:latin typeface="+mj-lt"/>
                <a:cs typeface="Tahoma" pitchFamily="34" charset="0"/>
              </a:rPr>
              <a:t>Line</a:t>
            </a:r>
            <a:endParaRPr lang="en-US" sz="2000" b="0" dirty="0">
              <a:latin typeface="+mj-lt"/>
              <a:cs typeface="Tahoma" pitchFamily="34" charset="0"/>
            </a:endParaRPr>
          </a:p>
          <a:p>
            <a:pPr>
              <a:buFont typeface="ZapfDingbats" pitchFamily="82" charset="2"/>
              <a:buNone/>
              <a:defRPr/>
            </a:pPr>
            <a:r>
              <a:rPr lang="en-US" sz="1200" b="0" dirty="0">
                <a:latin typeface="+mj-lt"/>
                <a:cs typeface="Tahoma" pitchFamily="34" charset="0"/>
              </a:rPr>
              <a:t>1. Oxygenator Model 20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200" b="0" dirty="0">
                <a:latin typeface="+mj-lt"/>
                <a:cs typeface="Tahoma" pitchFamily="34" charset="0"/>
              </a:rPr>
              <a:t>2. Oxygenator Model 50</a:t>
            </a:r>
          </a:p>
        </p:txBody>
      </p:sp>
      <p:grpSp>
        <p:nvGrpSpPr>
          <p:cNvPr id="2069" name="Group 21"/>
          <p:cNvGrpSpPr>
            <a:grpSpLocks/>
          </p:cNvGrpSpPr>
          <p:nvPr/>
        </p:nvGrpSpPr>
        <p:grpSpPr bwMode="auto">
          <a:xfrm>
            <a:off x="560388" y="4024313"/>
            <a:ext cx="5646737" cy="501650"/>
            <a:chOff x="353" y="2715"/>
            <a:chExt cx="3557" cy="316"/>
          </a:xfrm>
        </p:grpSpPr>
        <p:sp>
          <p:nvSpPr>
            <p:cNvPr id="2077" name="Oval 22"/>
            <p:cNvSpPr>
              <a:spLocks noChangeArrowheads="1"/>
            </p:cNvSpPr>
            <p:nvPr/>
          </p:nvSpPr>
          <p:spPr bwMode="auto">
            <a:xfrm>
              <a:off x="353" y="2715"/>
              <a:ext cx="304" cy="3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b="0">
                <a:latin typeface="+mj-lt"/>
                <a:cs typeface="Tahoma" pitchFamily="34" charset="0"/>
              </a:endParaRPr>
            </a:p>
          </p:txBody>
        </p:sp>
        <p:sp>
          <p:nvSpPr>
            <p:cNvPr id="2078" name="Rectangle 23"/>
            <p:cNvSpPr>
              <a:spLocks noChangeArrowheads="1"/>
            </p:cNvSpPr>
            <p:nvPr/>
          </p:nvSpPr>
          <p:spPr bwMode="auto">
            <a:xfrm>
              <a:off x="412" y="2767"/>
              <a:ext cx="3498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342900" indent="-342900">
                <a:spcBef>
                  <a:spcPct val="20000"/>
                </a:spcBef>
                <a:buFont typeface="ZapfDingbats" pitchFamily="82" charset="2"/>
                <a:buNone/>
              </a:pPr>
              <a:r>
                <a:rPr lang="en-US" sz="2000" b="0">
                  <a:latin typeface="+mj-lt"/>
                  <a:cs typeface="Tahoma" pitchFamily="34" charset="0"/>
                </a:rPr>
                <a:t>3	  MO to order parts for a specific call line</a:t>
              </a:r>
            </a:p>
          </p:txBody>
        </p:sp>
      </p:grpSp>
      <p:sp>
        <p:nvSpPr>
          <p:cNvPr id="36" name="Rectangle 32"/>
          <p:cNvSpPr>
            <a:spLocks noChangeArrowheads="1"/>
          </p:cNvSpPr>
          <p:nvPr/>
        </p:nvSpPr>
        <p:spPr bwMode="auto">
          <a:xfrm>
            <a:off x="3587750" y="4594225"/>
            <a:ext cx="1881188" cy="15605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  <a:cs typeface="Tahoma" pitchFamily="34" charset="0"/>
              </a:rPr>
              <a:t>MO Maint</a:t>
            </a:r>
            <a:r>
              <a:rPr lang="en-US" b="0" dirty="0">
                <a:latin typeface="+mj-lt"/>
                <a:cs typeface="Tahoma" pitchFamily="34" charset="0"/>
              </a:rPr>
              <a:t>.</a:t>
            </a:r>
            <a:r>
              <a:rPr lang="en-US" sz="1400" b="0" dirty="0">
                <a:latin typeface="+mj-lt"/>
                <a:cs typeface="Tahoma" pitchFamily="34" charset="0"/>
              </a:rPr>
              <a:t>MO: 112</a:t>
            </a:r>
            <a:endParaRPr lang="en-US" b="0" dirty="0">
              <a:latin typeface="+mj-lt"/>
              <a:cs typeface="Tahoma" pitchFamily="34" charset="0"/>
            </a:endParaRPr>
          </a:p>
          <a:p>
            <a:pPr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  <a:cs typeface="Tahoma" pitchFamily="34" charset="0"/>
              </a:rPr>
              <a:t>Line 1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  <a:cs typeface="Tahoma" pitchFamily="34" charset="0"/>
              </a:rPr>
              <a:t>1. Right nozzle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  <a:cs typeface="Tahoma" pitchFamily="34" charset="0"/>
              </a:rPr>
              <a:t>2. 1/2” O ring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  <a:cs typeface="Tahoma" pitchFamily="34" charset="0"/>
              </a:rPr>
              <a:t>3. Filter</a:t>
            </a:r>
          </a:p>
        </p:txBody>
      </p:sp>
      <p:sp>
        <p:nvSpPr>
          <p:cNvPr id="38" name="Rectangle 34"/>
          <p:cNvSpPr>
            <a:spLocks noChangeArrowheads="1"/>
          </p:cNvSpPr>
          <p:nvPr/>
        </p:nvSpPr>
        <p:spPr bwMode="auto">
          <a:xfrm>
            <a:off x="5881688" y="4583113"/>
            <a:ext cx="2811462" cy="15367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  <a:cs typeface="Tahoma" pitchFamily="34" charset="0"/>
              </a:rPr>
              <a:t>Call Activity Recording</a:t>
            </a:r>
          </a:p>
          <a:p>
            <a:pPr>
              <a:buFont typeface="ZapfDingbats" pitchFamily="82" charset="2"/>
              <a:buNone/>
              <a:defRPr/>
            </a:pPr>
            <a:endParaRPr lang="en-US" sz="800" b="0" dirty="0">
              <a:latin typeface="+mj-lt"/>
              <a:cs typeface="Tahoma" pitchFamily="34" charset="0"/>
            </a:endParaRPr>
          </a:p>
          <a:p>
            <a:pPr algn="ctr"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  <a:cs typeface="Tahoma" pitchFamily="34" charset="0"/>
              </a:rPr>
              <a:t>Call ID: 48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  <a:cs typeface="Tahoma" pitchFamily="34" charset="0"/>
              </a:rPr>
              <a:t>Line 1: Oxygenator Model 20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  <a:cs typeface="Tahoma" pitchFamily="34" charset="0"/>
              </a:rPr>
              <a:t>Parts 	1. Right nozzle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  <a:cs typeface="Tahoma" pitchFamily="34" charset="0"/>
              </a:rPr>
              <a:t>usage 	2. 1/2” O ring</a:t>
            </a:r>
            <a:br>
              <a:rPr lang="en-US" sz="1400" b="0" dirty="0">
                <a:latin typeface="+mj-lt"/>
                <a:cs typeface="Tahoma" pitchFamily="34" charset="0"/>
              </a:rPr>
            </a:br>
            <a:r>
              <a:rPr lang="en-US" sz="1400" b="0" dirty="0">
                <a:latin typeface="+mj-lt"/>
                <a:cs typeface="Tahoma" pitchFamily="34" charset="0"/>
              </a:rPr>
              <a:t>	3. Filter</a:t>
            </a:r>
          </a:p>
        </p:txBody>
      </p:sp>
      <p:sp>
        <p:nvSpPr>
          <p:cNvPr id="2072" name="Line 35"/>
          <p:cNvSpPr>
            <a:spLocks noChangeShapeType="1"/>
          </p:cNvSpPr>
          <p:nvPr/>
        </p:nvSpPr>
        <p:spPr bwMode="auto">
          <a:xfrm>
            <a:off x="5881688" y="4935538"/>
            <a:ext cx="28114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73" name="Line 36"/>
          <p:cNvSpPr>
            <a:spLocks noChangeShapeType="1"/>
          </p:cNvSpPr>
          <p:nvPr/>
        </p:nvSpPr>
        <p:spPr bwMode="auto">
          <a:xfrm>
            <a:off x="3111500" y="5313363"/>
            <a:ext cx="444500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74" name="Line 37"/>
          <p:cNvSpPr>
            <a:spLocks noChangeShapeType="1"/>
          </p:cNvSpPr>
          <p:nvPr/>
        </p:nvSpPr>
        <p:spPr bwMode="auto">
          <a:xfrm>
            <a:off x="5499100" y="5351463"/>
            <a:ext cx="368300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75" name="Line 39"/>
          <p:cNvSpPr>
            <a:spLocks noChangeShapeType="1"/>
          </p:cNvSpPr>
          <p:nvPr/>
        </p:nvSpPr>
        <p:spPr bwMode="auto">
          <a:xfrm>
            <a:off x="877888" y="4943475"/>
            <a:ext cx="22018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76" name="Line 39"/>
          <p:cNvSpPr>
            <a:spLocks noChangeShapeType="1"/>
          </p:cNvSpPr>
          <p:nvPr/>
        </p:nvSpPr>
        <p:spPr bwMode="auto">
          <a:xfrm>
            <a:off x="3602038" y="5000625"/>
            <a:ext cx="18748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header of an MO determines:</a:t>
            </a:r>
          </a:p>
          <a:p>
            <a:pPr lvl="1"/>
            <a:r>
              <a:rPr lang="en-US" smtClean="0"/>
              <a:t>The link to the call (by referencing a call ID)</a:t>
            </a:r>
          </a:p>
          <a:p>
            <a:pPr lvl="1"/>
            <a:r>
              <a:rPr lang="en-US" smtClean="0"/>
              <a:t>Whether the items ordered are to be inventoried or expensed (for MOs not linked to a call)</a:t>
            </a:r>
          </a:p>
          <a:p>
            <a:pPr lvl="2"/>
            <a:r>
              <a:rPr lang="en-US" smtClean="0"/>
              <a:t>If items are to be expensed, a charge code must be supplied. This points to a charge product line and a related GL service expense account</a:t>
            </a:r>
          </a:p>
          <a:p>
            <a:pPr lvl="2"/>
            <a:r>
              <a:rPr lang="en-US" smtClean="0"/>
              <a:t>Items ordered on an MO that reference a call are tracked in inventory; they cannot be expensed</a:t>
            </a:r>
          </a:p>
          <a:p>
            <a:endParaRPr lang="en-US" smtClean="0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Maintenance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SSM-MO-130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Without a Call </a:t>
            </a:r>
            <a:r>
              <a:rPr lang="en-US" sz="2400" smtClean="0"/>
              <a:t>Inventory Transfer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SSM-MO-140</a:t>
            </a:r>
          </a:p>
        </p:txBody>
      </p:sp>
      <p:pic>
        <p:nvPicPr>
          <p:cNvPr id="2867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1575" y="1100138"/>
            <a:ext cx="67945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638300" y="1362075"/>
            <a:ext cx="2220913" cy="5270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An engineer must be entered.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905500" y="2362200"/>
            <a:ext cx="2220913" cy="7366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Ship-To defaults to the engineer’s address and cannot be overridden.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876425" y="2724150"/>
            <a:ext cx="2314575" cy="116522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>
                <a:latin typeface="+mj-lt"/>
              </a:rPr>
              <a:t>Yes means the MO is available for shipping. 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If No, MO must be confirmed before it can 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be processed.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2970213" y="4692650"/>
            <a:ext cx="2220912" cy="116522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>
                <a:latin typeface="+mj-lt"/>
              </a:rPr>
              <a:t>Yes invokes the shipments screen; 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No means use MO Shipments to perform the shipment.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4686300" y="1895475"/>
            <a:ext cx="33337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6362700" y="1914525"/>
            <a:ext cx="93345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3" name="Elbow Connector 12"/>
          <p:cNvCxnSpPr>
            <a:cxnSpLocks noChangeShapeType="1"/>
            <a:stCxn id="6" idx="3"/>
            <a:endCxn id="28681" idx="1"/>
          </p:cNvCxnSpPr>
          <p:nvPr/>
        </p:nvCxnSpPr>
        <p:spPr bwMode="auto">
          <a:xfrm>
            <a:off x="3859213" y="1625600"/>
            <a:ext cx="827087" cy="39846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8684" name="Elbow Connector 14"/>
          <p:cNvCxnSpPr>
            <a:cxnSpLocks noChangeShapeType="1"/>
            <a:stCxn id="7" idx="3"/>
            <a:endCxn id="28682" idx="3"/>
          </p:cNvCxnSpPr>
          <p:nvPr/>
        </p:nvCxnSpPr>
        <p:spPr bwMode="auto">
          <a:xfrm flipH="1" flipV="1">
            <a:off x="7296150" y="2019300"/>
            <a:ext cx="830263" cy="711200"/>
          </a:xfrm>
          <a:prstGeom prst="bentConnector3">
            <a:avLst>
              <a:gd name="adj1" fmla="val -27532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8685" name="Rectangle 15"/>
          <p:cNvSpPr>
            <a:spLocks noChangeArrowheads="1"/>
          </p:cNvSpPr>
          <p:nvPr/>
        </p:nvSpPr>
        <p:spPr bwMode="auto">
          <a:xfrm>
            <a:off x="4914900" y="3895725"/>
            <a:ext cx="714375" cy="2667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6" name="Elbow Connector 17"/>
          <p:cNvCxnSpPr>
            <a:cxnSpLocks noChangeShapeType="1"/>
            <a:stCxn id="8" idx="3"/>
            <a:endCxn id="28685" idx="1"/>
          </p:cNvCxnSpPr>
          <p:nvPr/>
        </p:nvCxnSpPr>
        <p:spPr bwMode="auto">
          <a:xfrm>
            <a:off x="4191000" y="3306763"/>
            <a:ext cx="723900" cy="72231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8687" name="Rectangle 18"/>
          <p:cNvSpPr>
            <a:spLocks noChangeArrowheads="1"/>
          </p:cNvSpPr>
          <p:nvPr/>
        </p:nvSpPr>
        <p:spPr bwMode="auto">
          <a:xfrm>
            <a:off x="6096000" y="4514850"/>
            <a:ext cx="923925" cy="2381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8" name="Elbow Connector 20"/>
          <p:cNvCxnSpPr>
            <a:cxnSpLocks noChangeShapeType="1"/>
            <a:stCxn id="9" idx="3"/>
            <a:endCxn id="28687" idx="1"/>
          </p:cNvCxnSpPr>
          <p:nvPr/>
        </p:nvCxnSpPr>
        <p:spPr bwMode="auto">
          <a:xfrm flipV="1">
            <a:off x="5191125" y="4633913"/>
            <a:ext cx="904875" cy="6413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call cannot be specified</a:t>
            </a:r>
          </a:p>
          <a:p>
            <a:r>
              <a:rPr lang="en-US" smtClean="0"/>
              <a:t>When you use a charge code on the MO header, all items ordered on the MO are expensed</a:t>
            </a:r>
          </a:p>
          <a:p>
            <a:r>
              <a:rPr lang="en-US" smtClean="0"/>
              <a:t>Charge code field can only be changed on a new MO</a:t>
            </a:r>
          </a:p>
          <a:p>
            <a:endParaRPr lang="en-US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Without a Call </a:t>
            </a:r>
            <a:r>
              <a:rPr lang="en-US" sz="2400" smtClean="0"/>
              <a:t>Expensed</a:t>
            </a:r>
            <a:endParaRPr lang="en-US" sz="2400" smtClean="0"/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SSM-MO-150</a:t>
            </a:r>
            <a:endParaRPr lang="en-US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 Without a Call </a:t>
            </a:r>
            <a:r>
              <a:rPr lang="en-US" sz="2400" dirty="0" smtClean="0"/>
              <a:t>Expensed</a:t>
            </a:r>
            <a:endParaRPr lang="en-US" dirty="0" smtClean="0"/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SSM-MO-160</a:t>
            </a:r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94773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95613" y="4995863"/>
            <a:ext cx="2314575" cy="5270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>
                <a:latin typeface="+mj-lt"/>
              </a:rPr>
              <a:t>Charge code indicates an expensed MO.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4791075" y="4286250"/>
            <a:ext cx="36195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0727" name="Shape 8"/>
          <p:cNvCxnSpPr>
            <a:cxnSpLocks noChangeShapeType="1"/>
            <a:stCxn id="6" idx="0"/>
            <a:endCxn id="30726" idx="1"/>
          </p:cNvCxnSpPr>
          <p:nvPr/>
        </p:nvCxnSpPr>
        <p:spPr bwMode="auto">
          <a:xfrm rot="5400000" flipH="1" flipV="1">
            <a:off x="4171950" y="4376738"/>
            <a:ext cx="600075" cy="63817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Referencing a call on the MO creates a link:</a:t>
            </a:r>
          </a:p>
          <a:p>
            <a:pPr lvl="1"/>
            <a:r>
              <a:rPr lang="en-US" smtClean="0"/>
              <a:t>All items ordered must be consumed in either Call Parts Recording, Call Activity Recording or returned</a:t>
            </a:r>
          </a:p>
          <a:p>
            <a:pPr lvl="1"/>
            <a:r>
              <a:rPr lang="en-US" smtClean="0"/>
              <a:t>Charge Code field cannot be changed</a:t>
            </a:r>
          </a:p>
          <a:p>
            <a:r>
              <a:rPr lang="en-US" smtClean="0"/>
              <a:t>Engineer defaults to the engineer assigned to the call</a:t>
            </a:r>
          </a:p>
          <a:p>
            <a:r>
              <a:rPr lang="en-US" smtClean="0"/>
              <a:t>The transfer to-site/location is determined by the engineer. Ship-to address depends on control setting</a:t>
            </a:r>
          </a:p>
          <a:p>
            <a:endParaRPr lang="en-US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 a Call</a:t>
            </a:r>
            <a:endParaRPr lang="en-US" smtClean="0"/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SSM-MO-170</a:t>
            </a:r>
            <a:endParaRPr lang="en-US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 a Call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SSM-MO-180</a:t>
            </a:r>
          </a:p>
        </p:txBody>
      </p:sp>
      <p:pic>
        <p:nvPicPr>
          <p:cNvPr id="3277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92868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330824" y="3286125"/>
            <a:ext cx="2613025" cy="582211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Call is </a:t>
            </a:r>
            <a:r>
              <a:rPr lang="en-US" sz="1600" b="0" dirty="0" smtClean="0">
                <a:latin typeface="+mj-lt"/>
              </a:rPr>
              <a:t>entered; engineer </a:t>
            </a:r>
            <a:r>
              <a:rPr lang="en-US" sz="1600" b="0" dirty="0">
                <a:latin typeface="+mj-lt"/>
              </a:rPr>
              <a:t>defaults from call.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838450" y="1781175"/>
            <a:ext cx="10287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2775" name="Shape 8"/>
          <p:cNvCxnSpPr>
            <a:cxnSpLocks noChangeShapeType="1"/>
            <a:stCxn id="6" idx="1"/>
            <a:endCxn id="32774" idx="2"/>
          </p:cNvCxnSpPr>
          <p:nvPr/>
        </p:nvCxnSpPr>
        <p:spPr bwMode="auto">
          <a:xfrm rot="10800000">
            <a:off x="3352800" y="1981201"/>
            <a:ext cx="1978024" cy="1596031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Two sites/locations are involved in an MO:</a:t>
            </a:r>
          </a:p>
          <a:p>
            <a:pPr lvl="1"/>
            <a:r>
              <a:rPr lang="en-US" smtClean="0"/>
              <a:t>Site/location where inventory is shipped from</a:t>
            </a:r>
          </a:p>
          <a:p>
            <a:pPr lvl="1"/>
            <a:r>
              <a:rPr lang="en-US" smtClean="0"/>
              <a:t>Site/location where inventory is shipped to</a:t>
            </a:r>
          </a:p>
          <a:p>
            <a:r>
              <a:rPr lang="en-US" smtClean="0"/>
              <a:t>MO header site provides default ship-from site for each line</a:t>
            </a:r>
          </a:p>
          <a:p>
            <a:r>
              <a:rPr lang="en-US" smtClean="0"/>
              <a:t>Ship-to site defaults first from engineer’s site/location set up in Engineer Maintenance</a:t>
            </a:r>
          </a:p>
          <a:p>
            <a:r>
              <a:rPr lang="en-US" smtClean="0"/>
              <a:t>If this does not exist, the site/location associated with the engineer’s area is used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Maintenance and Sites</a:t>
            </a:r>
          </a:p>
        </p:txBody>
      </p:sp>
      <p:sp>
        <p:nvSpPr>
          <p:cNvPr id="337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smtClean="0"/>
              <a:t>Business Needs</a:t>
            </a:r>
          </a:p>
          <a:p>
            <a:r>
              <a:rPr lang="en-US" smtClean="0"/>
              <a:t>Service organizations face a number of needs related to service inventory management:</a:t>
            </a:r>
          </a:p>
          <a:p>
            <a:pPr lvl="1"/>
            <a:r>
              <a:rPr lang="en-US" smtClean="0"/>
              <a:t>Products need to be sent to various departments/personnel throughout the company</a:t>
            </a:r>
          </a:p>
          <a:p>
            <a:pPr lvl="1"/>
            <a:r>
              <a:rPr lang="en-US" smtClean="0"/>
              <a:t>Records of the orders need to be captured</a:t>
            </a:r>
          </a:p>
          <a:p>
            <a:pPr lvl="1"/>
            <a:r>
              <a:rPr lang="en-US" smtClean="0"/>
              <a:t>Inventory needs to be allocated and picked</a:t>
            </a:r>
          </a:p>
          <a:p>
            <a:pPr lvl="1"/>
            <a:r>
              <a:rPr lang="en-US" smtClean="0"/>
              <a:t>Shipping paperwork needs to be generated</a:t>
            </a:r>
          </a:p>
          <a:p>
            <a:pPr lvl="1"/>
            <a:r>
              <a:rPr lang="en-US" smtClean="0"/>
              <a:t>Appropriate accounting needs to occur</a:t>
            </a:r>
          </a:p>
          <a:p>
            <a:endParaRPr lang="en-US" smtClean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  <a:endParaRPr lang="en-US" smtClean="0"/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SSM-MO-020</a:t>
            </a:r>
            <a:endParaRPr lang="en-US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Maintenance </a:t>
            </a:r>
            <a:r>
              <a:rPr lang="en-US" sz="2400" smtClean="0"/>
              <a:t>Allocations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SSM-MO-200</a:t>
            </a:r>
          </a:p>
        </p:txBody>
      </p:sp>
      <p:pic>
        <p:nvPicPr>
          <p:cNvPr id="3482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919163"/>
            <a:ext cx="70548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400300" y="4657725"/>
            <a:ext cx="3838575" cy="1200150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0" dirty="0">
                <a:latin typeface="+mj-lt"/>
              </a:rPr>
              <a:t>If Allocations is set to yes, a pop-up window allows modification of allocation parameters set in the Material Order Control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6677025" y="4676775"/>
            <a:ext cx="2667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4823" name="Elbow Connector 8"/>
          <p:cNvCxnSpPr>
            <a:cxnSpLocks noChangeShapeType="1"/>
            <a:stCxn id="6" idx="3"/>
            <a:endCxn id="34822" idx="3"/>
          </p:cNvCxnSpPr>
          <p:nvPr/>
        </p:nvCxnSpPr>
        <p:spPr bwMode="auto">
          <a:xfrm flipV="1">
            <a:off x="6238875" y="4781550"/>
            <a:ext cx="704850" cy="476250"/>
          </a:xfrm>
          <a:prstGeom prst="bentConnector3">
            <a:avLst>
              <a:gd name="adj1" fmla="val 17838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1009650"/>
            <a:ext cx="663892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Line Entry</a:t>
            </a:r>
          </a:p>
        </p:txBody>
      </p:sp>
      <p:sp>
        <p:nvSpPr>
          <p:cNvPr id="3584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SSM-MO-210</a:t>
            </a:r>
          </a:p>
        </p:txBody>
      </p:sp>
      <p:pic>
        <p:nvPicPr>
          <p:cNvPr id="35845" name="Picture 6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5975" y="1220788"/>
            <a:ext cx="6670675" cy="491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885825" y="1647825"/>
            <a:ext cx="8477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5847" name="Rectangle 8"/>
          <p:cNvSpPr>
            <a:spLocks noChangeArrowheads="1"/>
          </p:cNvSpPr>
          <p:nvPr/>
        </p:nvSpPr>
        <p:spPr bwMode="auto">
          <a:xfrm>
            <a:off x="3781425" y="2000250"/>
            <a:ext cx="9620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5848" name="Elbow Connector 10"/>
          <p:cNvCxnSpPr>
            <a:cxnSpLocks noChangeShapeType="1"/>
            <a:stCxn id="35846" idx="3"/>
            <a:endCxn id="35847" idx="1"/>
          </p:cNvCxnSpPr>
          <p:nvPr/>
        </p:nvCxnSpPr>
        <p:spPr bwMode="auto">
          <a:xfrm>
            <a:off x="1733550" y="1743075"/>
            <a:ext cx="2047875" cy="3619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 type="arrow" w="med" len="med"/>
            <a:tailEnd type="arrow" w="med" len="med"/>
          </a:ln>
        </p:spPr>
      </p:cxnSp>
      <p:sp>
        <p:nvSpPr>
          <p:cNvPr id="35849" name="Rectangle 12"/>
          <p:cNvSpPr>
            <a:spLocks noChangeArrowheads="1"/>
          </p:cNvSpPr>
          <p:nvPr/>
        </p:nvSpPr>
        <p:spPr bwMode="auto">
          <a:xfrm>
            <a:off x="1162050" y="3609975"/>
            <a:ext cx="5238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5850" name="Rectangle 13"/>
          <p:cNvSpPr>
            <a:spLocks noChangeArrowheads="1"/>
          </p:cNvSpPr>
          <p:nvPr/>
        </p:nvSpPr>
        <p:spPr bwMode="auto">
          <a:xfrm>
            <a:off x="2276475" y="2790825"/>
            <a:ext cx="4191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5851" name="Elbow Connector 15"/>
          <p:cNvCxnSpPr>
            <a:cxnSpLocks noChangeShapeType="1"/>
            <a:stCxn id="35849" idx="3"/>
            <a:endCxn id="35850" idx="1"/>
          </p:cNvCxnSpPr>
          <p:nvPr/>
        </p:nvCxnSpPr>
        <p:spPr bwMode="auto">
          <a:xfrm flipV="1">
            <a:off x="1685925" y="2895600"/>
            <a:ext cx="590550" cy="7953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 type="arrow" w="med" len="med"/>
            <a:tailEnd type="arrow" w="med" len="med"/>
          </a:ln>
        </p:spPr>
      </p:cxnSp>
      <p:sp>
        <p:nvSpPr>
          <p:cNvPr id="19" name="TextBox 18"/>
          <p:cNvSpPr txBox="1"/>
          <p:nvPr/>
        </p:nvSpPr>
        <p:spPr>
          <a:xfrm>
            <a:off x="4953000" y="952500"/>
            <a:ext cx="3295650" cy="1477328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800" b="0" dirty="0">
                <a:latin typeface="+mn-lt"/>
              </a:rPr>
              <a:t>When the MO </a:t>
            </a:r>
            <a:r>
              <a:rPr lang="en-US" sz="1800" b="0" dirty="0" smtClean="0">
                <a:latin typeface="+mn-lt"/>
              </a:rPr>
              <a:t>is associated </a:t>
            </a:r>
            <a:r>
              <a:rPr lang="en-US" sz="1800" b="0" dirty="0">
                <a:latin typeface="+mn-lt"/>
              </a:rPr>
              <a:t>with a call, </a:t>
            </a:r>
            <a:r>
              <a:rPr lang="en-US" sz="1800" b="0" dirty="0" smtClean="0">
                <a:latin typeface="+mn-lt"/>
              </a:rPr>
              <a:t>a </a:t>
            </a:r>
            <a:r>
              <a:rPr lang="en-US" sz="1800" b="0" dirty="0">
                <a:latin typeface="+mn-lt"/>
              </a:rPr>
              <a:t>call line must be </a:t>
            </a:r>
            <a:r>
              <a:rPr lang="en-US" sz="1800" b="0" dirty="0" smtClean="0">
                <a:latin typeface="+mn-lt"/>
              </a:rPr>
              <a:t>specified </a:t>
            </a:r>
            <a:r>
              <a:rPr lang="en-US" sz="1800" b="0" dirty="0">
                <a:latin typeface="+mn-lt"/>
              </a:rPr>
              <a:t>for each item,  </a:t>
            </a:r>
            <a:r>
              <a:rPr lang="en-US" sz="1800" b="0" dirty="0" smtClean="0">
                <a:latin typeface="+mn-lt"/>
              </a:rPr>
              <a:t>so the system </a:t>
            </a:r>
            <a:r>
              <a:rPr lang="en-US" sz="1800" b="0" dirty="0">
                <a:latin typeface="+mn-lt"/>
              </a:rPr>
              <a:t>can match the items to the line in CAR</a:t>
            </a:r>
            <a:r>
              <a:rPr lang="en-US" sz="1800" b="0" dirty="0" smtClean="0">
                <a:latin typeface="+mn-lt"/>
              </a:rPr>
              <a:t>.</a:t>
            </a:r>
            <a:endParaRPr lang="en-US" sz="1800" b="0" dirty="0">
              <a:latin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Line Entry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SSM-MO-220</a:t>
            </a:r>
          </a:p>
        </p:txBody>
      </p:sp>
      <p:pic>
        <p:nvPicPr>
          <p:cNvPr id="3686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9188" y="1033463"/>
            <a:ext cx="6897687" cy="508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MOs must be confirmed before a shipment transaction can occur</a:t>
            </a:r>
          </a:p>
          <a:p>
            <a:r>
              <a:rPr lang="en-US" smtClean="0"/>
              <a:t>MOs can be confirmed:</a:t>
            </a:r>
          </a:p>
          <a:p>
            <a:pPr lvl="1"/>
            <a:r>
              <a:rPr lang="en-US" smtClean="0"/>
              <a:t>When the MO is created</a:t>
            </a:r>
          </a:p>
          <a:p>
            <a:pPr lvl="1"/>
            <a:r>
              <a:rPr lang="en-US" smtClean="0"/>
              <a:t>On individual lines of MO Maintenance (11.11.1)</a:t>
            </a:r>
          </a:p>
          <a:p>
            <a:pPr lvl="1"/>
            <a:r>
              <a:rPr lang="en-US" smtClean="0"/>
              <a:t>Using MO Confirmation (11.11.2)</a:t>
            </a:r>
          </a:p>
          <a:p>
            <a:endParaRPr lang="en-US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Confirmations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SSM-MO-230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Confirmed MOs appear as demand in MRP </a:t>
            </a:r>
            <a:br>
              <a:rPr lang="en-US" smtClean="0"/>
            </a:br>
            <a:r>
              <a:rPr lang="en-US" smtClean="0"/>
              <a:t>(display under Gross Requirements)</a:t>
            </a:r>
          </a:p>
          <a:p>
            <a:r>
              <a:rPr lang="en-US" smtClean="0"/>
              <a:t>MRP treats MO demand like sales order demand</a:t>
            </a:r>
          </a:p>
          <a:p>
            <a:pPr lvl="1"/>
            <a:r>
              <a:rPr lang="en-US" smtClean="0"/>
              <a:t>When quantity ordered equals quantity shipped, MRP demand is zero</a:t>
            </a:r>
          </a:p>
          <a:p>
            <a:endParaRPr lang="en-US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MOs and MRP Visibility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SSM-MO-240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MO general allocations can be performed in:</a:t>
            </a:r>
          </a:p>
          <a:p>
            <a:pPr lvl="1"/>
            <a:r>
              <a:rPr lang="en-US" smtClean="0"/>
              <a:t>MO Maintenance (11.11.1) — based on the Allocate Days setting in the Material Order Control</a:t>
            </a:r>
          </a:p>
          <a:p>
            <a:pPr lvl="1"/>
            <a:r>
              <a:rPr lang="en-US" smtClean="0"/>
              <a:t>MO Automatic Allocations (11.11.5) — using the same control file logic</a:t>
            </a:r>
          </a:p>
          <a:p>
            <a:pPr lvl="1"/>
            <a:r>
              <a:rPr lang="en-US" smtClean="0"/>
              <a:t>MO Manual Allocations (11.11.4)</a:t>
            </a:r>
          </a:p>
          <a:p>
            <a:r>
              <a:rPr lang="en-US" smtClean="0"/>
              <a:t>MO detail allocations can be performed in:</a:t>
            </a:r>
          </a:p>
          <a:p>
            <a:pPr lvl="1"/>
            <a:r>
              <a:rPr lang="en-US" smtClean="0"/>
              <a:t>MO Maintenance </a:t>
            </a:r>
          </a:p>
          <a:p>
            <a:pPr lvl="1"/>
            <a:r>
              <a:rPr lang="en-US" smtClean="0"/>
              <a:t>MO Manual Allocations</a:t>
            </a:r>
          </a:p>
          <a:p>
            <a:endParaRPr lang="en-US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Allocations</a:t>
            </a:r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SSM-MO-250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If you want to execute a separate picking function:</a:t>
            </a:r>
          </a:p>
          <a:p>
            <a:pPr lvl="1"/>
            <a:r>
              <a:rPr lang="en-US" smtClean="0"/>
              <a:t>Set Print Pack List to Yes in the MO header.</a:t>
            </a:r>
          </a:p>
          <a:p>
            <a:pPr lvl="1"/>
            <a:r>
              <a:rPr lang="en-US" smtClean="0"/>
              <a:t>Execute the Sales Order Packing List function (7.9.13)</a:t>
            </a:r>
          </a:p>
          <a:p>
            <a:r>
              <a:rPr lang="en-US" smtClean="0"/>
              <a:t>A general allocation must exist to create a picklist</a:t>
            </a:r>
          </a:p>
          <a:p>
            <a:r>
              <a:rPr lang="en-US" smtClean="0"/>
              <a:t>Creating a picklist generates detailed allocations</a:t>
            </a:r>
          </a:p>
          <a:p>
            <a:endParaRPr lang="en-US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Picking Inventory for MOs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SSM-MO-260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Picking Inventory for MOs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SSM-MO-270</a:t>
            </a:r>
          </a:p>
        </p:txBody>
      </p:sp>
      <p:pic>
        <p:nvPicPr>
          <p:cNvPr id="4198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3950" y="1033463"/>
            <a:ext cx="6889750" cy="508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00388" y="4740275"/>
            <a:ext cx="2452687" cy="527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To create a picklist, set this flag to Yes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6391275" y="5114925"/>
            <a:ext cx="2381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1991" name="Elbow Connector 8"/>
          <p:cNvCxnSpPr>
            <a:cxnSpLocks noChangeShapeType="1"/>
            <a:stCxn id="6" idx="3"/>
            <a:endCxn id="41990" idx="1"/>
          </p:cNvCxnSpPr>
          <p:nvPr/>
        </p:nvCxnSpPr>
        <p:spPr bwMode="auto">
          <a:xfrm>
            <a:off x="5553075" y="5003800"/>
            <a:ext cx="838200" cy="20637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MO shipment routine:</a:t>
            </a:r>
          </a:p>
          <a:p>
            <a:pPr lvl="1"/>
            <a:r>
              <a:rPr lang="en-US" sz="2000" dirty="0" smtClean="0"/>
              <a:t>Decrements QAD EE inventory at the ship-from site/location</a:t>
            </a:r>
          </a:p>
          <a:p>
            <a:pPr lvl="1"/>
            <a:r>
              <a:rPr lang="en-US" sz="2000" dirty="0" smtClean="0"/>
              <a:t>Increases inventory at the engineer’s site/location</a:t>
            </a:r>
          </a:p>
          <a:p>
            <a:pPr lvl="1"/>
            <a:r>
              <a:rPr lang="en-US" sz="2000" dirty="0" smtClean="0"/>
              <a:t>Performs an unplanned issue for expensed MOs from the engineers </a:t>
            </a:r>
            <a:r>
              <a:rPr lang="en-US" sz="2000" dirty="0" smtClean="0"/>
              <a:t>site/location</a:t>
            </a:r>
            <a:endParaRPr lang="en-US" sz="2000" dirty="0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Shipments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SSM-MO-280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65200" y="3754438"/>
            <a:ext cx="3057525" cy="77946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ISS-TR (Issue Transfer Transaction)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From the shipping site/location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914900" y="3743325"/>
            <a:ext cx="3359150" cy="80168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>
                <a:latin typeface="+mj-lt"/>
              </a:rPr>
              <a:t>RCT-TR (Receipt Transfer Transaction)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To the engineer site/location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868613" y="5270500"/>
            <a:ext cx="1168400" cy="6350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RCT-TR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920750" y="5270500"/>
            <a:ext cx="1168400" cy="6350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>
                <a:latin typeface="+mj-lt"/>
              </a:rPr>
              <a:t>ISS-TR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055938" y="4891088"/>
            <a:ext cx="844550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886325" y="5232400"/>
            <a:ext cx="3451225" cy="79533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>
                <a:latin typeface="+mj-lt"/>
              </a:rPr>
              <a:t>ISS-UNP (Issue Unplanned Transaction)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From the engineer site/location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Debits the service expense account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63588" y="3313113"/>
            <a:ext cx="391795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2000" b="0">
                <a:latin typeface="+mj-lt"/>
              </a:rPr>
              <a:t>MO—with a call or non-expensed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763588" y="4868863"/>
            <a:ext cx="18621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MO—expensed</a:t>
            </a: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4098925" y="4179888"/>
            <a:ext cx="825500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2092325" y="5654675"/>
            <a:ext cx="739775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4084638" y="5618163"/>
            <a:ext cx="768350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Can be performed immediately from MO Maintenance</a:t>
            </a:r>
          </a:p>
          <a:p>
            <a:r>
              <a:rPr lang="en-US" smtClean="0"/>
              <a:t>Can be performed in MO Shipments (11.11.6)</a:t>
            </a:r>
          </a:p>
          <a:p>
            <a:r>
              <a:rPr lang="en-US" smtClean="0"/>
              <a:t>MO shipment information is similar to sales order shipments, but MOs are not priced or taxed</a:t>
            </a:r>
          </a:p>
          <a:p>
            <a:endParaRPr lang="en-US" smtClean="0"/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Shipments</a:t>
            </a:r>
          </a:p>
        </p:txBody>
      </p:sp>
      <p:sp>
        <p:nvSpPr>
          <p:cNvPr id="440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SSM-MO-290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Business Process</a:t>
            </a:r>
          </a:p>
          <a:p>
            <a:pPr lvl="1"/>
            <a:r>
              <a:rPr lang="en-US" sz="2000" dirty="0" smtClean="0"/>
              <a:t>Material Orders (MOs) are used to manage inventory in the service environment.</a:t>
            </a:r>
          </a:p>
        </p:txBody>
      </p:sp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  <a:endParaRPr lang="en-US" smtClean="0"/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SSM-MO-030</a:t>
            </a:r>
            <a:endParaRPr lang="en-US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989513" y="2717800"/>
            <a:ext cx="3594100" cy="14795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buFont typeface="ZapfDingbats" pitchFamily="82" charset="2"/>
              <a:buNone/>
              <a:defRPr/>
            </a:pPr>
            <a:r>
              <a:rPr lang="en-US" sz="2000" b="0">
                <a:solidFill>
                  <a:schemeClr val="tx2"/>
                </a:solidFill>
                <a:latin typeface="+mj-lt"/>
              </a:rPr>
              <a:t>Remote Service Locations</a:t>
            </a:r>
            <a:endParaRPr lang="en-US" sz="4400" b="0">
              <a:solidFill>
                <a:schemeClr val="tx2"/>
              </a:solidFill>
              <a:latin typeface="+mj-lt"/>
            </a:endParaRPr>
          </a:p>
          <a:p>
            <a:pPr marL="285750" indent="-285750">
              <a:buFont typeface="ZapfDingbats" pitchFamily="82" charset="2"/>
              <a:buNone/>
              <a:defRPr/>
            </a:pPr>
            <a:endParaRPr lang="en-US" sz="800" b="0">
              <a:solidFill>
                <a:schemeClr val="tx2"/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>
                <a:solidFill>
                  <a:schemeClr val="tx2"/>
                </a:solidFill>
                <a:latin typeface="+mj-lt"/>
              </a:rPr>
              <a:t>Service Representatives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>
                <a:solidFill>
                  <a:schemeClr val="tx2"/>
                </a:solidFill>
                <a:latin typeface="+mj-lt"/>
              </a:rPr>
              <a:t>Repair Centers</a:t>
            </a: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4992688" y="3086100"/>
            <a:ext cx="3584575" cy="0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graphicFrame>
        <p:nvGraphicFramePr>
          <p:cNvPr id="1026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927100" y="2424113"/>
          <a:ext cx="3159125" cy="1373187"/>
        </p:xfrm>
        <a:graphic>
          <a:graphicData uri="http://schemas.openxmlformats.org/presentationml/2006/ole">
            <p:oleObj spid="_x0000_s1026" name="Microsoft ClipArt Gallery" r:id="rId3" imgW="5279760" imgH="2428560" progId="MS_ClipArt_Gallery">
              <p:embed/>
            </p:oleObj>
          </a:graphicData>
        </a:graphic>
      </p:graphicFrame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49300" y="2214563"/>
            <a:ext cx="2081213" cy="3762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Parts Warehouse</a:t>
            </a:r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731838" y="2190750"/>
            <a:ext cx="3530600" cy="40163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689225" y="3703638"/>
            <a:ext cx="1273175" cy="3762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342900" indent="-342900">
              <a:spcBef>
                <a:spcPct val="5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Shipping</a:t>
            </a:r>
          </a:p>
        </p:txBody>
      </p:sp>
      <p:sp>
        <p:nvSpPr>
          <p:cNvPr id="1035" name="Line 16"/>
          <p:cNvSpPr>
            <a:spLocks noChangeShapeType="1"/>
          </p:cNvSpPr>
          <p:nvPr/>
        </p:nvSpPr>
        <p:spPr bwMode="auto">
          <a:xfrm>
            <a:off x="750888" y="4117975"/>
            <a:ext cx="35115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6" name="Line 17"/>
          <p:cNvSpPr>
            <a:spLocks noChangeShapeType="1"/>
          </p:cNvSpPr>
          <p:nvPr/>
        </p:nvSpPr>
        <p:spPr bwMode="auto">
          <a:xfrm>
            <a:off x="731838" y="5111750"/>
            <a:ext cx="3530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7" name="Line 18"/>
          <p:cNvSpPr>
            <a:spLocks noChangeShapeType="1"/>
          </p:cNvSpPr>
          <p:nvPr/>
        </p:nvSpPr>
        <p:spPr bwMode="auto">
          <a:xfrm>
            <a:off x="2401888" y="4124325"/>
            <a:ext cx="0" cy="2082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1041400" y="4435475"/>
            <a:ext cx="85407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342900" indent="-342900" algn="ctr">
              <a:spcBef>
                <a:spcPct val="5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QA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2536825" y="5264150"/>
            <a:ext cx="1501775" cy="814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342900" indent="-342900" algn="ctr">
              <a:spcBef>
                <a:spcPct val="5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Service</a:t>
            </a:r>
            <a:endParaRPr lang="en-US" sz="2000" b="0" dirty="0">
              <a:latin typeface="+mn-lt"/>
            </a:endParaRPr>
          </a:p>
          <a:p>
            <a:pPr marL="342900" indent="-342900" algn="ctr">
              <a:spcBef>
                <a:spcPct val="5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n-lt"/>
              </a:rPr>
              <a:t>Repair</a:t>
            </a:r>
            <a:endParaRPr lang="en-US" sz="2000" b="0" dirty="0">
              <a:latin typeface="+mj-lt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2460625" y="4445000"/>
            <a:ext cx="161607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342900" indent="-342900" algn="ctr">
              <a:spcBef>
                <a:spcPct val="5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Engineering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765175" y="5237163"/>
            <a:ext cx="1558925" cy="862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342900" indent="-342900" algn="ctr">
              <a:spcBef>
                <a:spcPct val="5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Destructive</a:t>
            </a:r>
          </a:p>
          <a:p>
            <a:pPr marL="342900" indent="-342900" algn="ctr">
              <a:spcBef>
                <a:spcPct val="5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Testing</a:t>
            </a:r>
          </a:p>
        </p:txBody>
      </p:sp>
      <p:sp>
        <p:nvSpPr>
          <p:cNvPr id="1042" name="Rectangle 25"/>
          <p:cNvSpPr>
            <a:spLocks noChangeArrowheads="1"/>
          </p:cNvSpPr>
          <p:nvPr/>
        </p:nvSpPr>
        <p:spPr bwMode="auto">
          <a:xfrm>
            <a:off x="1123950" y="3248025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43" name="Rectangle 26"/>
          <p:cNvSpPr>
            <a:spLocks noChangeArrowheads="1"/>
          </p:cNvSpPr>
          <p:nvPr/>
        </p:nvSpPr>
        <p:spPr bwMode="auto">
          <a:xfrm>
            <a:off x="1543050" y="335280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44" name="Rectangle 27"/>
          <p:cNvSpPr>
            <a:spLocks noChangeArrowheads="1"/>
          </p:cNvSpPr>
          <p:nvPr/>
        </p:nvSpPr>
        <p:spPr bwMode="auto">
          <a:xfrm>
            <a:off x="2124075" y="325755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45" name="Rectangle 28"/>
          <p:cNvSpPr>
            <a:spLocks noChangeArrowheads="1"/>
          </p:cNvSpPr>
          <p:nvPr/>
        </p:nvSpPr>
        <p:spPr bwMode="auto">
          <a:xfrm>
            <a:off x="3038475" y="3495675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46" name="Rectangle 29"/>
          <p:cNvSpPr>
            <a:spLocks noChangeArrowheads="1"/>
          </p:cNvSpPr>
          <p:nvPr/>
        </p:nvSpPr>
        <p:spPr bwMode="auto">
          <a:xfrm>
            <a:off x="3438525" y="2943225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047" name="Elbow Connector 33"/>
          <p:cNvCxnSpPr>
            <a:cxnSpLocks noChangeShapeType="1"/>
            <a:stCxn id="1042" idx="1"/>
            <a:endCxn id="25" idx="1"/>
          </p:cNvCxnSpPr>
          <p:nvPr/>
        </p:nvCxnSpPr>
        <p:spPr bwMode="auto">
          <a:xfrm rot="10800000" flipV="1">
            <a:off x="765175" y="3324225"/>
            <a:ext cx="358775" cy="2344738"/>
          </a:xfrm>
          <a:prstGeom prst="bentConnector3">
            <a:avLst>
              <a:gd name="adj1" fmla="val 200884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048" name="Elbow Connector 36"/>
          <p:cNvCxnSpPr>
            <a:cxnSpLocks noChangeShapeType="1"/>
            <a:stCxn id="1043" idx="1"/>
            <a:endCxn id="1049" idx="1"/>
          </p:cNvCxnSpPr>
          <p:nvPr/>
        </p:nvCxnSpPr>
        <p:spPr bwMode="auto">
          <a:xfrm rot="10800000" flipV="1">
            <a:off x="723900" y="3429000"/>
            <a:ext cx="819150" cy="1219200"/>
          </a:xfrm>
          <a:prstGeom prst="bentConnector3">
            <a:avLst>
              <a:gd name="adj1" fmla="val 127907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049" name="Rectangle 38"/>
          <p:cNvSpPr>
            <a:spLocks noChangeArrowheads="1"/>
          </p:cNvSpPr>
          <p:nvPr/>
        </p:nvSpPr>
        <p:spPr bwMode="auto">
          <a:xfrm>
            <a:off x="723900" y="4552950"/>
            <a:ext cx="3905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50" name="Rectangle 42"/>
          <p:cNvSpPr>
            <a:spLocks noChangeArrowheads="1"/>
          </p:cNvSpPr>
          <p:nvPr/>
        </p:nvSpPr>
        <p:spPr bwMode="auto">
          <a:xfrm>
            <a:off x="4010025" y="4514850"/>
            <a:ext cx="25717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51" name="Rectangle 45"/>
          <p:cNvSpPr>
            <a:spLocks noChangeArrowheads="1"/>
          </p:cNvSpPr>
          <p:nvPr/>
        </p:nvSpPr>
        <p:spPr bwMode="auto">
          <a:xfrm>
            <a:off x="4010025" y="5543550"/>
            <a:ext cx="25717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052" name="Elbow Connector 47"/>
          <p:cNvCxnSpPr>
            <a:cxnSpLocks noChangeShapeType="1"/>
            <a:stCxn id="1044" idx="3"/>
            <a:endCxn id="1051" idx="3"/>
          </p:cNvCxnSpPr>
          <p:nvPr/>
        </p:nvCxnSpPr>
        <p:spPr bwMode="auto">
          <a:xfrm>
            <a:off x="2324100" y="3333750"/>
            <a:ext cx="1943100" cy="2324100"/>
          </a:xfrm>
          <a:prstGeom prst="bentConnector3">
            <a:avLst>
              <a:gd name="adj1" fmla="val 124509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053" name="Elbow Connector 51"/>
          <p:cNvCxnSpPr>
            <a:cxnSpLocks noChangeShapeType="1"/>
            <a:stCxn id="1045" idx="3"/>
            <a:endCxn id="1050" idx="3"/>
          </p:cNvCxnSpPr>
          <p:nvPr/>
        </p:nvCxnSpPr>
        <p:spPr bwMode="auto">
          <a:xfrm>
            <a:off x="3238500" y="3571875"/>
            <a:ext cx="1028700" cy="1057275"/>
          </a:xfrm>
          <a:prstGeom prst="bentConnector3">
            <a:avLst>
              <a:gd name="adj1" fmla="val 122222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054" name="Elbow Connector 53"/>
          <p:cNvCxnSpPr>
            <a:cxnSpLocks noChangeShapeType="1"/>
            <a:stCxn id="1046" idx="3"/>
          </p:cNvCxnSpPr>
          <p:nvPr/>
        </p:nvCxnSpPr>
        <p:spPr bwMode="auto">
          <a:xfrm flipV="1">
            <a:off x="3638550" y="2876550"/>
            <a:ext cx="1362075" cy="14287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Engineer Delivery Note is automatically generated as the last step in MO Shipments</a:t>
            </a:r>
          </a:p>
          <a:p>
            <a:endParaRPr lang="en-US" dirty="0" smtClean="0"/>
          </a:p>
        </p:txBody>
      </p:sp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 Documents</a:t>
            </a:r>
          </a:p>
        </p:txBody>
      </p:sp>
      <p:sp>
        <p:nvSpPr>
          <p:cNvPr id="450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SSM-MO-300</a:t>
            </a:r>
          </a:p>
        </p:txBody>
      </p:sp>
      <p:pic>
        <p:nvPicPr>
          <p:cNvPr id="45061" name="Picture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2000" y="2905125"/>
            <a:ext cx="7620661" cy="26748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 Order Advice lists all open items in the MO </a:t>
            </a:r>
            <a:r>
              <a:rPr lang="en-US" dirty="0" smtClean="0"/>
              <a:t>(</a:t>
            </a:r>
            <a:r>
              <a:rPr lang="en-US" dirty="0" smtClean="0"/>
              <a:t>on back order)</a:t>
            </a:r>
          </a:p>
          <a:p>
            <a:endParaRPr lang="en-US" dirty="0" smtClean="0"/>
          </a:p>
        </p:txBody>
      </p:sp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 Documents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SSM-MO-310</a:t>
            </a:r>
          </a:p>
        </p:txBody>
      </p:sp>
      <p:pic>
        <p:nvPicPr>
          <p:cNvPr id="4608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25" y="3038475"/>
            <a:ext cx="7513638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When an MO is linked to a call, the items shipped display in CPR/CAR when the call line is selected</a:t>
            </a:r>
          </a:p>
          <a:p>
            <a:pPr lvl="1"/>
            <a:r>
              <a:rPr lang="en-US" smtClean="0"/>
              <a:t>Parts ordered on the MO can be selected in CPR/CAR for issuing</a:t>
            </a:r>
          </a:p>
          <a:p>
            <a:pPr lvl="1"/>
            <a:r>
              <a:rPr lang="en-US" smtClean="0"/>
              <a:t>The MO line is deleted if all ordered items are consumed</a:t>
            </a:r>
          </a:p>
          <a:p>
            <a:pPr lvl="1"/>
            <a:r>
              <a:rPr lang="en-US" smtClean="0"/>
              <a:t>When all lines on an MO are consumed, the entire MO is deleted</a:t>
            </a:r>
          </a:p>
          <a:p>
            <a:endParaRPr lang="en-US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Consuming MO Items in CPR/CAR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SSM-MO-320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Enables you to return items ordered on an MO for a call and not needed</a:t>
            </a:r>
          </a:p>
          <a:p>
            <a:r>
              <a:rPr lang="en-US" smtClean="0"/>
              <a:t>Items may have been marked as pending return in CAR</a:t>
            </a:r>
          </a:p>
          <a:p>
            <a:r>
              <a:rPr lang="en-US" smtClean="0"/>
              <a:t>Remember: The call cannot be closed until all items on an open MO are issued or returned</a:t>
            </a:r>
          </a:p>
          <a:p>
            <a:endParaRPr lang="en-US" smtClean="0"/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Returns</a:t>
            </a:r>
          </a:p>
        </p:txBody>
      </p:sp>
      <p:sp>
        <p:nvSpPr>
          <p:cNvPr id="481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SSM-MO-330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Returns</a:t>
            </a:r>
          </a:p>
        </p:txBody>
      </p:sp>
      <p:sp>
        <p:nvSpPr>
          <p:cNvPr id="491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SSM-MO-340</a:t>
            </a:r>
          </a:p>
        </p:txBody>
      </p:sp>
      <p:pic>
        <p:nvPicPr>
          <p:cNvPr id="4915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94773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Inventory Management</a:t>
            </a:r>
          </a:p>
          <a:p>
            <a:pPr lvl="1"/>
            <a:r>
              <a:rPr lang="en-US" smtClean="0"/>
              <a:t>Ordering and retrieval of parts</a:t>
            </a:r>
          </a:p>
          <a:p>
            <a:pPr lvl="1"/>
            <a:r>
              <a:rPr lang="en-US" smtClean="0"/>
              <a:t>Shipment control</a:t>
            </a:r>
          </a:p>
          <a:p>
            <a:pPr lvl="1"/>
            <a:r>
              <a:rPr lang="en-US" smtClean="0"/>
              <a:t>Visibility of MO and its associated items</a:t>
            </a:r>
          </a:p>
          <a:p>
            <a:pPr lvl="1"/>
            <a:r>
              <a:rPr lang="en-US" smtClean="0"/>
              <a:t>Paper trail when required</a:t>
            </a:r>
          </a:p>
          <a:p>
            <a:r>
              <a:rPr lang="en-US" smtClean="0"/>
              <a:t>Planning</a:t>
            </a:r>
          </a:p>
          <a:p>
            <a:pPr lvl="1"/>
            <a:r>
              <a:rPr lang="en-US" smtClean="0"/>
              <a:t>MO parts requirements appear as demand in MRP</a:t>
            </a:r>
          </a:p>
          <a:p>
            <a:r>
              <a:rPr lang="en-US" smtClean="0"/>
              <a:t>Call Activity Recording</a:t>
            </a:r>
          </a:p>
          <a:p>
            <a:pPr lvl="1"/>
            <a:r>
              <a:rPr lang="en-US" smtClean="0"/>
              <a:t>A specific call can be linked to a specific MO</a:t>
            </a:r>
          </a:p>
          <a:p>
            <a:pPr lvl="1"/>
            <a:r>
              <a:rPr lang="en-US" smtClean="0"/>
              <a:t>Service activity recorded in CAR can be coordinated with the MO process</a:t>
            </a:r>
          </a:p>
          <a:p>
            <a:endParaRPr lang="en-US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 </a:t>
            </a:r>
            <a:r>
              <a:rPr lang="en-US" sz="2400" smtClean="0"/>
              <a:t>Benefits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 Control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SSM-MO-050</a:t>
            </a:r>
          </a:p>
        </p:txBody>
      </p:sp>
      <p:pic>
        <p:nvPicPr>
          <p:cNvPr id="20484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0160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905375" y="4333875"/>
            <a:ext cx="3676650" cy="738188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n-lt"/>
              </a:rPr>
              <a:t>Material Order Control specifies </a:t>
            </a:r>
          </a:p>
          <a:p>
            <a:pPr algn="ctr">
              <a:defRPr/>
            </a:pPr>
            <a:r>
              <a:rPr lang="en-US" sz="1400" b="0" dirty="0">
                <a:latin typeface="+mn-lt"/>
              </a:rPr>
              <a:t>default settings for MO processes like inventory allocation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248400" y="1143000"/>
            <a:ext cx="2220913" cy="9509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>
                <a:latin typeface="Tahoma" pitchFamily="34" charset="0"/>
                <a:cs typeface="Tahoma" pitchFamily="34" charset="0"/>
              </a:rPr>
              <a:t>This is similar to the sales order control setting Allocate Sales Order Lines Due in Days.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333500" y="1828800"/>
            <a:ext cx="1981200" cy="3333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0488" name="Shape 9"/>
          <p:cNvCxnSpPr>
            <a:cxnSpLocks noChangeShapeType="1"/>
            <a:stCxn id="7" idx="1"/>
            <a:endCxn id="20487" idx="0"/>
          </p:cNvCxnSpPr>
          <p:nvPr/>
        </p:nvCxnSpPr>
        <p:spPr bwMode="auto">
          <a:xfrm rot="10800000" flipV="1">
            <a:off x="2324100" y="1619250"/>
            <a:ext cx="3924300" cy="209550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0489" name="Rectangle 10"/>
          <p:cNvSpPr>
            <a:spLocks noChangeArrowheads="1"/>
          </p:cNvSpPr>
          <p:nvPr/>
        </p:nvSpPr>
        <p:spPr bwMode="auto">
          <a:xfrm>
            <a:off x="1524000" y="2095500"/>
            <a:ext cx="3143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1485900" y="4371975"/>
            <a:ext cx="2509838" cy="736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>
                <a:latin typeface="Tahoma" pitchFamily="34" charset="0"/>
                <a:cs typeface="Tahoma" pitchFamily="34" charset="0"/>
              </a:rPr>
              <a:t>Specifies the default setting for the Detail Allocations field in MO Maintenance.</a:t>
            </a:r>
          </a:p>
        </p:txBody>
      </p:sp>
      <p:cxnSp>
        <p:nvCxnSpPr>
          <p:cNvPr id="20491" name="Elbow Connector 13"/>
          <p:cNvCxnSpPr>
            <a:cxnSpLocks noChangeShapeType="1"/>
            <a:stCxn id="12" idx="1"/>
            <a:endCxn id="20489" idx="1"/>
          </p:cNvCxnSpPr>
          <p:nvPr/>
        </p:nvCxnSpPr>
        <p:spPr bwMode="auto">
          <a:xfrm rot="10800000" flipH="1">
            <a:off x="1485900" y="2205038"/>
            <a:ext cx="38100" cy="2535237"/>
          </a:xfrm>
          <a:prstGeom prst="bentConnector3">
            <a:avLst>
              <a:gd name="adj1" fmla="val -60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 Control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SSM-MO-060</a:t>
            </a:r>
          </a:p>
        </p:txBody>
      </p:sp>
      <p:pic>
        <p:nvPicPr>
          <p:cNvPr id="2150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00965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 Control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SSM-MO-070</a:t>
            </a:r>
          </a:p>
        </p:txBody>
      </p:sp>
      <p:pic>
        <p:nvPicPr>
          <p:cNvPr id="2253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97155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Process Work Flow</a:t>
            </a:r>
          </a:p>
          <a:p>
            <a:r>
              <a:rPr lang="en-US" dirty="0" smtClean="0"/>
              <a:t>Create/Ship MO - MO Maintenance (11.11.1)</a:t>
            </a:r>
          </a:p>
          <a:p>
            <a:pPr lvl="1"/>
            <a:r>
              <a:rPr lang="en-US" dirty="0" smtClean="0"/>
              <a:t>Create the list of items needed</a:t>
            </a:r>
          </a:p>
          <a:p>
            <a:pPr lvl="1"/>
            <a:r>
              <a:rPr lang="en-US" dirty="0" smtClean="0"/>
              <a:t>Optionally link to a call</a:t>
            </a:r>
          </a:p>
          <a:p>
            <a:pPr lvl="1"/>
            <a:r>
              <a:rPr lang="en-US" dirty="0" smtClean="0"/>
              <a:t>Specify whether inventory is transferred or expensed</a:t>
            </a:r>
          </a:p>
          <a:p>
            <a:pPr lvl="1"/>
            <a:r>
              <a:rPr lang="en-US" dirty="0" smtClean="0"/>
              <a:t>Optionally confirm and</a:t>
            </a:r>
            <a:br>
              <a:rPr lang="en-US" dirty="0" smtClean="0"/>
            </a:br>
            <a:r>
              <a:rPr lang="en-US" dirty="0" smtClean="0"/>
              <a:t>allocate the MO</a:t>
            </a:r>
          </a:p>
          <a:p>
            <a:pPr lvl="1"/>
            <a:r>
              <a:rPr lang="en-US" dirty="0" smtClean="0"/>
              <a:t>Optionally ship the MO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  <a:endParaRPr lang="en-US" smtClean="0"/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SSM-MO-080</a:t>
            </a:r>
            <a:endParaRPr 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Process Work Flow </a:t>
            </a:r>
          </a:p>
          <a:p>
            <a:r>
              <a:rPr lang="pt-BR" smtClean="0"/>
              <a:t>Confirm MO - MO Confirmation (11.11.2)</a:t>
            </a:r>
          </a:p>
          <a:p>
            <a:pPr lvl="1"/>
            <a:r>
              <a:rPr lang="en-US" smtClean="0"/>
              <a:t>MO must have confirmed status prior to shipment (done here or in MO Maintenance)</a:t>
            </a:r>
          </a:p>
          <a:p>
            <a:r>
              <a:rPr lang="en-US" smtClean="0"/>
              <a:t>Allocate MO - Auto (11.11.5) Manual (11.11.4)</a:t>
            </a:r>
          </a:p>
          <a:p>
            <a:pPr lvl="1"/>
            <a:r>
              <a:rPr lang="en-US" smtClean="0"/>
              <a:t>Reserves inventory for MO shipment</a:t>
            </a:r>
          </a:p>
          <a:p>
            <a:r>
              <a:rPr lang="en-US" smtClean="0"/>
              <a:t>Retrieve Inventory - Sales Order Packing List (7.9.13)</a:t>
            </a:r>
            <a:endParaRPr lang="en-US" dirty="0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  <a:endParaRPr lang="en-US" smtClean="0"/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SSM-MO-090</a:t>
            </a:r>
            <a:endParaRPr 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6190</TotalTime>
  <Words>1270</Words>
  <Application>Microsoft PowerPoint 7.0</Application>
  <PresentationFormat>On-screen Show (4:3)</PresentationFormat>
  <Paragraphs>229</Paragraphs>
  <Slides>34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Verdana</vt:lpstr>
      <vt:lpstr>Arial</vt:lpstr>
      <vt:lpstr>Tahoma</vt:lpstr>
      <vt:lpstr>Webdings</vt:lpstr>
      <vt:lpstr>Times New Roman</vt:lpstr>
      <vt:lpstr>ZapfDingbats</vt:lpstr>
      <vt:lpstr>QAD 2010 Template</vt:lpstr>
      <vt:lpstr>Microsoft ClipArt Gallery</vt:lpstr>
      <vt:lpstr>Material Orders</vt:lpstr>
      <vt:lpstr>Material Orders</vt:lpstr>
      <vt:lpstr>Material Orders</vt:lpstr>
      <vt:lpstr>Material Orders Benefits</vt:lpstr>
      <vt:lpstr>Material Order Control</vt:lpstr>
      <vt:lpstr>Material Order Control</vt:lpstr>
      <vt:lpstr>Material Order Control</vt:lpstr>
      <vt:lpstr>Material Orders</vt:lpstr>
      <vt:lpstr>Material Orders</vt:lpstr>
      <vt:lpstr>Material Orders</vt:lpstr>
      <vt:lpstr>Material Orders</vt:lpstr>
      <vt:lpstr>Creating an MO</vt:lpstr>
      <vt:lpstr>MO Maintenance</vt:lpstr>
      <vt:lpstr>MO Without a Call Inventory Transfer</vt:lpstr>
      <vt:lpstr>MO Without a Call Expensed</vt:lpstr>
      <vt:lpstr>MO Without a Call Expensed</vt:lpstr>
      <vt:lpstr>MO With a Call</vt:lpstr>
      <vt:lpstr>MO With a Call</vt:lpstr>
      <vt:lpstr>MO Maintenance and Sites</vt:lpstr>
      <vt:lpstr>MO Maintenance Allocations</vt:lpstr>
      <vt:lpstr>MO Line Entry</vt:lpstr>
      <vt:lpstr>MO Line Entry</vt:lpstr>
      <vt:lpstr>MO Confirmations</vt:lpstr>
      <vt:lpstr>MOs and MRP Visibility</vt:lpstr>
      <vt:lpstr>MO Allocations</vt:lpstr>
      <vt:lpstr>Picking Inventory for MOs</vt:lpstr>
      <vt:lpstr>Picking Inventory for MOs</vt:lpstr>
      <vt:lpstr>MO Shipments</vt:lpstr>
      <vt:lpstr>MO Shipments</vt:lpstr>
      <vt:lpstr>MO Shipment Documents</vt:lpstr>
      <vt:lpstr>MO Shipment Documents</vt:lpstr>
      <vt:lpstr>Consuming MO Items in CPR/CAR</vt:lpstr>
      <vt:lpstr>MO Returns</vt:lpstr>
      <vt:lpstr>MO Returns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156</cp:revision>
  <dcterms:created xsi:type="dcterms:W3CDTF">2002-03-27T21:49:26Z</dcterms:created>
  <dcterms:modified xsi:type="dcterms:W3CDTF">2011-01-14T19:02:06Z</dcterms:modified>
</cp:coreProperties>
</file>