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0"/>
  </p:notesMasterIdLst>
  <p:handoutMasterIdLst>
    <p:handoutMasterId r:id="rId31"/>
  </p:handoutMasterIdLst>
  <p:sldIdLst>
    <p:sldId id="297" r:id="rId2"/>
    <p:sldId id="343" r:id="rId3"/>
    <p:sldId id="344" r:id="rId4"/>
    <p:sldId id="342" r:id="rId5"/>
    <p:sldId id="318" r:id="rId6"/>
    <p:sldId id="345" r:id="rId7"/>
    <p:sldId id="346" r:id="rId8"/>
    <p:sldId id="311" r:id="rId9"/>
    <p:sldId id="347" r:id="rId10"/>
    <p:sldId id="348" r:id="rId11"/>
    <p:sldId id="314" r:id="rId12"/>
    <p:sldId id="315" r:id="rId13"/>
    <p:sldId id="317" r:id="rId14"/>
    <p:sldId id="333" r:id="rId15"/>
    <p:sldId id="334" r:id="rId16"/>
    <p:sldId id="322" r:id="rId17"/>
    <p:sldId id="323" r:id="rId18"/>
    <p:sldId id="337" r:id="rId19"/>
    <p:sldId id="338" r:id="rId20"/>
    <p:sldId id="335" r:id="rId21"/>
    <p:sldId id="339" r:id="rId22"/>
    <p:sldId id="341" r:id="rId23"/>
    <p:sldId id="324" r:id="rId24"/>
    <p:sldId id="340" r:id="rId25"/>
    <p:sldId id="327" r:id="rId26"/>
    <p:sldId id="328" r:id="rId27"/>
    <p:sldId id="330" r:id="rId28"/>
    <p:sldId id="329" r:id="rId29"/>
  </p:sldIdLst>
  <p:sldSz cx="9144000" cy="6858000" type="screen4x3"/>
  <p:notesSz cx="6858000" cy="92964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FEA46A"/>
    <a:srgbClr val="FF8500"/>
    <a:srgbClr val="FFE354"/>
    <a:srgbClr val="6A9913"/>
    <a:srgbClr val="4BB69D"/>
    <a:srgbClr val="2461AA"/>
    <a:srgbClr val="5A87C6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82" autoAdjust="0"/>
    <p:restoredTop sz="99815" autoAdjust="0"/>
  </p:normalViewPr>
  <p:slideViewPr>
    <p:cSldViewPr snapToGrid="0">
      <p:cViewPr varScale="1">
        <p:scale>
          <a:sx n="76" d="100"/>
          <a:sy n="76" d="100"/>
        </p:scale>
        <p:origin x="-17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66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129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4.3_1_payment format</a:t>
            </a:r>
          </a:p>
        </p:txBody>
      </p:sp>
      <p:sp>
        <p:nvSpPr>
          <p:cNvPr id="2129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30F3EEBC-0C1F-43C4-83EA-07DB4F9FCF4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4.3_1_payment format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D720BE1-2487-4929-BF57-F958BA5ED0C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4.3_1_payment format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26C8A8-E042-4078-B7E3-AB63C25B506C}" type="slidenum">
              <a:rPr lang="en-US"/>
              <a:pPr/>
              <a:t>1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2008-MC-4.3-1-PF-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0097"/>
            <a:ext cx="8229600" cy="705411"/>
          </a:xfrm>
        </p:spPr>
        <p:txBody>
          <a:bodyPr>
            <a:normAutofit fontScale="90000"/>
          </a:bodyPr>
          <a:lstStyle/>
          <a:p>
            <a:r>
              <a:rPr lang="en-US" sz="2400" b="0">
                <a:solidFill>
                  <a:schemeClr val="tx1"/>
                </a:solidFill>
              </a:rPr>
              <a:t/>
            </a:r>
            <a:br>
              <a:rPr lang="en-US" sz="2400" b="0">
                <a:solidFill>
                  <a:schemeClr val="tx1"/>
                </a:solidFill>
              </a:rPr>
            </a:br>
            <a:r>
              <a:rPr lang="en-US" sz="2400" b="0">
                <a:solidFill>
                  <a:schemeClr val="tx1"/>
                </a:solidFill>
              </a:rPr>
              <a:t> Self-Billing</a:t>
            </a:r>
            <a:endParaRPr lang="en-US" b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2690283"/>
            <a:ext cx="8229600" cy="34925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5045" name="Rectangle 5"/>
          <p:cNvSpPr>
            <a:spLocks noChangeArrowheads="1"/>
          </p:cNvSpPr>
          <p:nvPr/>
        </p:nvSpPr>
        <p:spPr bwMode="auto">
          <a:xfrm>
            <a:off x="467019" y="953031"/>
            <a:ext cx="81962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l"/>
            <a:r>
              <a:rPr lang="en-US" b="1" dirty="0">
                <a:latin typeface="+mj-lt"/>
              </a:rPr>
              <a:t>QAD Enterprise </a:t>
            </a:r>
            <a:r>
              <a:rPr lang="en-US" b="1" dirty="0" smtClean="0">
                <a:latin typeface="+mj-lt"/>
              </a:rPr>
              <a:t>Edition, Advanced </a:t>
            </a:r>
            <a:r>
              <a:rPr lang="en-US" b="1" dirty="0">
                <a:latin typeface="+mj-lt"/>
              </a:rPr>
              <a:t>Financials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Activate creation of payments from Self-Billing transactions</a:t>
            </a:r>
          </a:p>
          <a:p>
            <a:endParaRPr lang="en-GB" dirty="0" smtClean="0"/>
          </a:p>
          <a:p>
            <a:endParaRPr lang="en-GB" dirty="0" smtClean="0"/>
          </a:p>
          <a:p>
            <a:pPr>
              <a:buNone/>
            </a:pPr>
            <a:endParaRPr lang="en-US" dirty="0" smtClean="0"/>
          </a:p>
          <a:p>
            <a:r>
              <a:rPr lang="en-US" sz="2400" dirty="0" smtClean="0"/>
              <a:t>Customer payment will have status For Collection or Paid</a:t>
            </a:r>
          </a:p>
          <a:p>
            <a:pPr indent="1588">
              <a:spcBef>
                <a:spcPts val="1800"/>
              </a:spcBef>
              <a:buNone/>
            </a:pPr>
            <a:r>
              <a:rPr lang="en-US" sz="2400" b="1" dirty="0" smtClean="0"/>
              <a:t>Note:</a:t>
            </a:r>
            <a:r>
              <a:rPr lang="en-US" sz="2400" dirty="0" smtClean="0"/>
              <a:t> this field only appears after you activate Self Billing in Self-Billing Control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Setting Up Self-Billing for Customers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MC-SB-080</a:t>
            </a:r>
            <a:endParaRPr lang="en-US" dirty="0"/>
          </a:p>
        </p:txBody>
      </p:sp>
      <p:pic>
        <p:nvPicPr>
          <p:cNvPr id="6" name="Picture 4" descr="sb_custdata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988" y="2073715"/>
            <a:ext cx="2295525" cy="1085850"/>
          </a:xfrm>
          <a:prstGeom prst="rect">
            <a:avLst/>
          </a:prstGeom>
          <a:noFill/>
        </p:spPr>
      </p:pic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1136650" y="2521390"/>
            <a:ext cx="1881188" cy="339725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/>
              <a:t>Designate Customer Bank Account for Use with Self-Billing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MC-SB-090</a:t>
            </a:r>
            <a:endParaRPr lang="en-US" dirty="0"/>
          </a:p>
        </p:txBody>
      </p:sp>
      <p:pic>
        <p:nvPicPr>
          <p:cNvPr id="252934" name="Picture 6" descr="Customer-Bank-S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579" y="1616605"/>
            <a:ext cx="8248650" cy="2762250"/>
          </a:xfrm>
          <a:prstGeom prst="rect">
            <a:avLst/>
          </a:prstGeom>
          <a:noFill/>
        </p:spPr>
      </p:pic>
      <p:sp>
        <p:nvSpPr>
          <p:cNvPr id="252944" name="Text Box 16"/>
          <p:cNvSpPr txBox="1">
            <a:spLocks noChangeArrowheads="1"/>
          </p:cNvSpPr>
          <p:nvPr/>
        </p:nvSpPr>
        <p:spPr bwMode="auto">
          <a:xfrm>
            <a:off x="1939004" y="4597930"/>
            <a:ext cx="2598738" cy="923330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Indicate the default bank account for self-billing</a:t>
            </a:r>
          </a:p>
        </p:txBody>
      </p:sp>
      <p:sp>
        <p:nvSpPr>
          <p:cNvPr id="252945" name="Rectangle 17"/>
          <p:cNvSpPr>
            <a:spLocks noChangeArrowheads="1"/>
          </p:cNvSpPr>
          <p:nvPr/>
        </p:nvSpPr>
        <p:spPr bwMode="auto">
          <a:xfrm>
            <a:off x="3323304" y="3566055"/>
            <a:ext cx="10064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52946" name="AutoShape 18"/>
          <p:cNvCxnSpPr>
            <a:cxnSpLocks noChangeShapeType="1"/>
            <a:stCxn id="252944" idx="0"/>
            <a:endCxn id="252945" idx="2"/>
          </p:cNvCxnSpPr>
          <p:nvPr/>
        </p:nvCxnSpPr>
        <p:spPr bwMode="auto">
          <a:xfrm rot="5400000" flipH="1" flipV="1">
            <a:off x="3199876" y="3971265"/>
            <a:ext cx="665163" cy="58816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52947" name="Text Box 19"/>
          <p:cNvSpPr txBox="1">
            <a:spLocks noChangeArrowheads="1"/>
          </p:cNvSpPr>
          <p:nvPr/>
        </p:nvSpPr>
        <p:spPr bwMode="auto">
          <a:xfrm>
            <a:off x="5815679" y="4597930"/>
            <a:ext cx="2598738" cy="677108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Specify the payment status to use</a:t>
            </a:r>
          </a:p>
        </p:txBody>
      </p:sp>
      <p:sp>
        <p:nvSpPr>
          <p:cNvPr id="252948" name="Rectangle 20"/>
          <p:cNvSpPr>
            <a:spLocks noChangeArrowheads="1"/>
          </p:cNvSpPr>
          <p:nvPr/>
        </p:nvSpPr>
        <p:spPr bwMode="auto">
          <a:xfrm>
            <a:off x="7346029" y="3540655"/>
            <a:ext cx="993775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52949" name="AutoShape 21"/>
          <p:cNvCxnSpPr>
            <a:cxnSpLocks noChangeShapeType="1"/>
            <a:stCxn id="252947" idx="0"/>
            <a:endCxn id="252948" idx="2"/>
          </p:cNvCxnSpPr>
          <p:nvPr/>
        </p:nvCxnSpPr>
        <p:spPr bwMode="auto">
          <a:xfrm rot="5400000" flipH="1" flipV="1">
            <a:off x="7139257" y="3894271"/>
            <a:ext cx="679450" cy="72786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Self-Billing Data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01699" y="6638544"/>
            <a:ext cx="1442301" cy="219456"/>
          </a:xfrm>
        </p:spPr>
        <p:txBody>
          <a:bodyPr/>
          <a:lstStyle/>
          <a:p>
            <a:r>
              <a:rPr lang="en-US" smtClean="0"/>
              <a:t>MC-SB-100</a:t>
            </a:r>
            <a:endParaRPr lang="en-US" dirty="0"/>
          </a:p>
        </p:txBody>
      </p:sp>
      <p:sp>
        <p:nvSpPr>
          <p:cNvPr id="25395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08000" y="892175"/>
            <a:ext cx="7721600" cy="5424488"/>
          </a:xfrm>
        </p:spPr>
        <p:txBody>
          <a:bodyPr/>
          <a:lstStyle/>
          <a:p>
            <a:pPr>
              <a:spcAft>
                <a:spcPct val="45000"/>
              </a:spcAft>
            </a:pPr>
            <a:r>
              <a:rPr lang="en-US" dirty="0"/>
              <a:t>Can </a:t>
            </a:r>
            <a:r>
              <a:rPr lang="en-US" dirty="0" smtClean="0"/>
              <a:t>include</a:t>
            </a:r>
            <a:endParaRPr lang="en-US" dirty="0"/>
          </a:p>
          <a:p>
            <a:pPr lvl="1">
              <a:spcAft>
                <a:spcPct val="40000"/>
              </a:spcAft>
            </a:pPr>
            <a:r>
              <a:rPr lang="en-US" dirty="0"/>
              <a:t>Adjustments and corrections from previous self-bills</a:t>
            </a:r>
          </a:p>
          <a:p>
            <a:pPr lvl="1">
              <a:spcAft>
                <a:spcPct val="40000"/>
              </a:spcAft>
            </a:pPr>
            <a:r>
              <a:rPr lang="en-US" dirty="0"/>
              <a:t>Partial payment for a shipment</a:t>
            </a:r>
          </a:p>
          <a:p>
            <a:pPr lvl="1">
              <a:spcAft>
                <a:spcPct val="40000"/>
              </a:spcAft>
            </a:pPr>
            <a:r>
              <a:rPr lang="en-US" dirty="0"/>
              <a:t>Full payment for a shipment</a:t>
            </a:r>
          </a:p>
          <a:p>
            <a:pPr lvl="1">
              <a:spcAft>
                <a:spcPct val="40000"/>
              </a:spcAft>
            </a:pPr>
            <a:r>
              <a:rPr lang="en-US" dirty="0"/>
              <a:t>Trailer charges for selected invoices (including freight and handling charges)</a:t>
            </a:r>
          </a:p>
          <a:p>
            <a:pPr lvl="1">
              <a:spcAft>
                <a:spcPct val="40000"/>
              </a:spcAft>
            </a:pPr>
            <a:r>
              <a:rPr lang="en-US" dirty="0"/>
              <a:t>Tax charges on selected invoices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Self-Bill Auto Create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05394" y="6638544"/>
            <a:ext cx="1338606" cy="219456"/>
          </a:xfrm>
        </p:spPr>
        <p:txBody>
          <a:bodyPr/>
          <a:lstStyle/>
          <a:p>
            <a:r>
              <a:rPr lang="en-US" smtClean="0"/>
              <a:t>MC-SB-120</a:t>
            </a:r>
            <a:endParaRPr lang="en-US" dirty="0"/>
          </a:p>
        </p:txBody>
      </p:sp>
      <p:sp>
        <p:nvSpPr>
          <p:cNvPr id="256005" name="Rectangle 5"/>
          <p:cNvSpPr>
            <a:spLocks noGrp="1" noChangeArrowheads="1"/>
          </p:cNvSpPr>
          <p:nvPr>
            <p:ph idx="4294967295"/>
          </p:nvPr>
        </p:nvSpPr>
        <p:spPr>
          <a:xfrm>
            <a:off x="6034147" y="1463225"/>
            <a:ext cx="2798762" cy="3119437"/>
          </a:xfrm>
          <a:noFill/>
          <a:ln/>
        </p:spPr>
        <p:txBody>
          <a:bodyPr>
            <a:normAutofit fontScale="92500"/>
          </a:bodyPr>
          <a:lstStyle/>
          <a:p>
            <a:r>
              <a:rPr lang="en-US" sz="2400" dirty="0"/>
              <a:t>Used to enter customer remittance data</a:t>
            </a:r>
          </a:p>
          <a:p>
            <a:r>
              <a:rPr lang="en-US" sz="2400" dirty="0"/>
              <a:t>Associate payment information with correct invoice</a:t>
            </a:r>
          </a:p>
        </p:txBody>
      </p:sp>
      <p:pic>
        <p:nvPicPr>
          <p:cNvPr id="256004" name="Picture 4" descr="Self-Bill Au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182" y="1328287"/>
            <a:ext cx="5616575" cy="3579813"/>
          </a:xfrm>
          <a:prstGeom prst="rect">
            <a:avLst/>
          </a:prstGeom>
          <a:noFill/>
        </p:spPr>
      </p:pic>
      <p:sp>
        <p:nvSpPr>
          <p:cNvPr id="256006" name="Rectangle 6"/>
          <p:cNvSpPr>
            <a:spLocks noChangeArrowheads="1"/>
          </p:cNvSpPr>
          <p:nvPr/>
        </p:nvSpPr>
        <p:spPr bwMode="auto">
          <a:xfrm>
            <a:off x="327907" y="4944867"/>
            <a:ext cx="7997825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200" dirty="0">
                <a:latin typeface="+mn-lt"/>
              </a:rPr>
              <a:t>Assign self-bill number or use system-generated number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 Auto Create – Workbench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MC-SB-135</a:t>
            </a:r>
            <a:endParaRPr lang="en-US"/>
          </a:p>
        </p:txBody>
      </p:sp>
      <p:pic>
        <p:nvPicPr>
          <p:cNvPr id="272388" name="Picture 4" descr="Self-Bill Auto_WorkBen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463" y="1009259"/>
            <a:ext cx="6826250" cy="4383087"/>
          </a:xfrm>
          <a:prstGeom prst="rect">
            <a:avLst/>
          </a:prstGeom>
          <a:noFill/>
        </p:spPr>
      </p:pic>
      <p:sp>
        <p:nvSpPr>
          <p:cNvPr id="272390" name="Text Box 6"/>
          <p:cNvSpPr txBox="1">
            <a:spLocks noChangeArrowheads="1"/>
          </p:cNvSpPr>
          <p:nvPr/>
        </p:nvSpPr>
        <p:spPr bwMode="auto">
          <a:xfrm>
            <a:off x="7994650" y="2684071"/>
            <a:ext cx="79692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n-lt"/>
              </a:rPr>
              <a:t>Order</a:t>
            </a:r>
          </a:p>
        </p:txBody>
      </p:sp>
      <p:sp>
        <p:nvSpPr>
          <p:cNvPr id="272391" name="Line 7"/>
          <p:cNvSpPr>
            <a:spLocks noChangeShapeType="1"/>
          </p:cNvSpPr>
          <p:nvPr/>
        </p:nvSpPr>
        <p:spPr bwMode="auto">
          <a:xfrm flipH="1">
            <a:off x="7223125" y="2919021"/>
            <a:ext cx="796925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2392" name="Text Box 8"/>
          <p:cNvSpPr txBox="1">
            <a:spLocks noChangeArrowheads="1"/>
          </p:cNvSpPr>
          <p:nvPr/>
        </p:nvSpPr>
        <p:spPr bwMode="auto">
          <a:xfrm>
            <a:off x="179388" y="2953946"/>
            <a:ext cx="79692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n-lt"/>
              </a:rPr>
              <a:t>Item</a:t>
            </a:r>
          </a:p>
        </p:txBody>
      </p:sp>
      <p:sp>
        <p:nvSpPr>
          <p:cNvPr id="272397" name="Text Box 13"/>
          <p:cNvSpPr txBox="1">
            <a:spLocks noChangeArrowheads="1"/>
          </p:cNvSpPr>
          <p:nvPr/>
        </p:nvSpPr>
        <p:spPr bwMode="auto">
          <a:xfrm>
            <a:off x="2709863" y="5398696"/>
            <a:ext cx="375285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n-lt"/>
              </a:rPr>
              <a:t>Order and </a:t>
            </a:r>
            <a:r>
              <a:rPr lang="en-US" sz="1600" dirty="0" smtClean="0">
                <a:latin typeface="+mn-lt"/>
              </a:rPr>
              <a:t>invoice </a:t>
            </a:r>
            <a:r>
              <a:rPr lang="en-US" sz="1600" dirty="0">
                <a:latin typeface="+mn-lt"/>
              </a:rPr>
              <a:t>details (from shipper)</a:t>
            </a:r>
          </a:p>
        </p:txBody>
      </p:sp>
      <p:sp>
        <p:nvSpPr>
          <p:cNvPr id="272394" name="Text Box 10"/>
          <p:cNvSpPr txBox="1">
            <a:spLocks noChangeArrowheads="1"/>
          </p:cNvSpPr>
          <p:nvPr/>
        </p:nvSpPr>
        <p:spPr bwMode="auto">
          <a:xfrm>
            <a:off x="7821613" y="3398446"/>
            <a:ext cx="112712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n-lt"/>
              </a:rPr>
              <a:t>Shipper</a:t>
            </a:r>
          </a:p>
        </p:txBody>
      </p:sp>
      <p:sp>
        <p:nvSpPr>
          <p:cNvPr id="272401" name="Rectangle 17"/>
          <p:cNvSpPr>
            <a:spLocks noChangeArrowheads="1"/>
          </p:cNvSpPr>
          <p:nvPr/>
        </p:nvSpPr>
        <p:spPr bwMode="auto">
          <a:xfrm>
            <a:off x="4075113" y="2906321"/>
            <a:ext cx="849312" cy="4048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72402" name="AutoShape 18"/>
          <p:cNvCxnSpPr>
            <a:cxnSpLocks noChangeShapeType="1"/>
            <a:stCxn id="272394" idx="1"/>
            <a:endCxn id="272401" idx="3"/>
          </p:cNvCxnSpPr>
          <p:nvPr/>
        </p:nvCxnSpPr>
        <p:spPr bwMode="auto">
          <a:xfrm rot="10800000">
            <a:off x="4924425" y="3108728"/>
            <a:ext cx="2897188" cy="50516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72403" name="Rectangle 19"/>
          <p:cNvSpPr>
            <a:spLocks noChangeArrowheads="1"/>
          </p:cNvSpPr>
          <p:nvPr/>
        </p:nvSpPr>
        <p:spPr bwMode="auto">
          <a:xfrm>
            <a:off x="1516063" y="2552309"/>
            <a:ext cx="534987" cy="3540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72404" name="AutoShape 20"/>
          <p:cNvCxnSpPr>
            <a:cxnSpLocks noChangeShapeType="1"/>
            <a:stCxn id="272392" idx="3"/>
            <a:endCxn id="272403" idx="2"/>
          </p:cNvCxnSpPr>
          <p:nvPr/>
        </p:nvCxnSpPr>
        <p:spPr bwMode="auto">
          <a:xfrm flipV="1">
            <a:off x="976313" y="2906321"/>
            <a:ext cx="807244" cy="263069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72405" name="Rectangle 21"/>
          <p:cNvSpPr>
            <a:spLocks noChangeArrowheads="1"/>
          </p:cNvSpPr>
          <p:nvPr/>
        </p:nvSpPr>
        <p:spPr bwMode="auto">
          <a:xfrm>
            <a:off x="1985963" y="4160446"/>
            <a:ext cx="3867150" cy="809625"/>
          </a:xfrm>
          <a:prstGeom prst="rect">
            <a:avLst/>
          </a:prstGeom>
          <a:noFill/>
          <a:ln w="222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72406" name="AutoShape 22"/>
          <p:cNvCxnSpPr>
            <a:cxnSpLocks noChangeShapeType="1"/>
            <a:stCxn id="272397" idx="0"/>
            <a:endCxn id="272405" idx="1"/>
          </p:cNvCxnSpPr>
          <p:nvPr/>
        </p:nvCxnSpPr>
        <p:spPr bwMode="auto">
          <a:xfrm rot="16200000" flipV="1">
            <a:off x="2869408" y="3681815"/>
            <a:ext cx="833437" cy="2600325"/>
          </a:xfrm>
          <a:prstGeom prst="bentConnector4">
            <a:avLst>
              <a:gd name="adj1" fmla="val 25714"/>
              <a:gd name="adj2" fmla="val 108791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 Auto Create - Report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MC-SB-136</a:t>
            </a:r>
            <a:endParaRPr lang="en-US"/>
          </a:p>
        </p:txBody>
      </p:sp>
      <p:pic>
        <p:nvPicPr>
          <p:cNvPr id="273415" name="Picture 7" descr="Self-Bill Auto_WorkBench-Pr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076" y="929688"/>
            <a:ext cx="5367337" cy="3597275"/>
          </a:xfrm>
          <a:prstGeom prst="rect">
            <a:avLst/>
          </a:prstGeom>
          <a:noFill/>
        </p:spPr>
      </p:pic>
      <p:pic>
        <p:nvPicPr>
          <p:cNvPr id="273412" name="Picture 4" descr="Self-Bill Auto-Repo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0501" y="1588500"/>
            <a:ext cx="5794375" cy="4405313"/>
          </a:xfrm>
          <a:prstGeom prst="rect">
            <a:avLst/>
          </a:prstGeom>
          <a:noFill/>
        </p:spPr>
      </p:pic>
      <p:sp>
        <p:nvSpPr>
          <p:cNvPr id="273419" name="Text Box 11"/>
          <p:cNvSpPr txBox="1">
            <a:spLocks noChangeArrowheads="1"/>
          </p:cNvSpPr>
          <p:nvPr/>
        </p:nvSpPr>
        <p:spPr bwMode="auto">
          <a:xfrm>
            <a:off x="256176" y="4923838"/>
            <a:ext cx="2338387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Select to print the self-bill details</a:t>
            </a:r>
          </a:p>
        </p:txBody>
      </p:sp>
      <p:sp>
        <p:nvSpPr>
          <p:cNvPr id="273420" name="Rectangle 12"/>
          <p:cNvSpPr>
            <a:spLocks noChangeArrowheads="1"/>
          </p:cNvSpPr>
          <p:nvPr/>
        </p:nvSpPr>
        <p:spPr bwMode="auto">
          <a:xfrm>
            <a:off x="308563" y="4074525"/>
            <a:ext cx="1098550" cy="300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73421" name="AutoShape 13"/>
          <p:cNvCxnSpPr>
            <a:cxnSpLocks noChangeShapeType="1"/>
            <a:stCxn id="273419" idx="0"/>
            <a:endCxn id="273420" idx="2"/>
          </p:cNvCxnSpPr>
          <p:nvPr/>
        </p:nvCxnSpPr>
        <p:spPr bwMode="auto">
          <a:xfrm rot="16200000" flipV="1">
            <a:off x="866967" y="4365435"/>
            <a:ext cx="549275" cy="56753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Importing Self-Bills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43101" y="6638544"/>
            <a:ext cx="1300899" cy="219456"/>
          </a:xfrm>
        </p:spPr>
        <p:txBody>
          <a:bodyPr/>
          <a:lstStyle/>
          <a:p>
            <a:r>
              <a:rPr lang="en-US" smtClean="0"/>
              <a:t>MC-SB-140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72654" y="892175"/>
            <a:ext cx="7656945" cy="5424488"/>
          </a:xfrm>
        </p:spPr>
        <p:txBody>
          <a:bodyPr/>
          <a:lstStyle/>
          <a:p>
            <a:pPr>
              <a:spcAft>
                <a:spcPct val="75000"/>
              </a:spcAft>
            </a:pPr>
            <a:r>
              <a:rPr lang="en-US" sz="2400" dirty="0"/>
              <a:t>Customers with EDI can use Supplier Self-Billing Export to export payment information to </a:t>
            </a:r>
            <a:r>
              <a:rPr lang="en-US" sz="2400" dirty="0" smtClean="0"/>
              <a:t>you</a:t>
            </a:r>
            <a:endParaRPr lang="en-US" sz="2400" dirty="0"/>
          </a:p>
          <a:p>
            <a:pPr>
              <a:spcAft>
                <a:spcPct val="75000"/>
              </a:spcAft>
            </a:pPr>
            <a:r>
              <a:rPr lang="en-US" sz="2400" dirty="0"/>
              <a:t>Use Document Import (35.1) to import EDI self-bills into the system with EDI </a:t>
            </a:r>
            <a:r>
              <a:rPr lang="en-US" sz="2400" dirty="0" err="1" smtClean="0"/>
              <a:t>eCommerce</a:t>
            </a:r>
            <a:endParaRPr lang="en-US" sz="2400" dirty="0"/>
          </a:p>
          <a:p>
            <a:pPr>
              <a:spcAft>
                <a:spcPct val="75000"/>
              </a:spcAft>
            </a:pPr>
            <a:r>
              <a:rPr lang="en-US" sz="2400" dirty="0"/>
              <a:t>During import, the system tries to associate incoming electronic self-bill data with invoice </a:t>
            </a:r>
            <a:r>
              <a:rPr lang="en-US" sz="2400" dirty="0" smtClean="0"/>
              <a:t>data</a:t>
            </a:r>
            <a:endParaRPr lang="en-US" sz="2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 Maintenance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560297" y="6638544"/>
            <a:ext cx="1583703" cy="219456"/>
          </a:xfrm>
        </p:spPr>
        <p:txBody>
          <a:bodyPr/>
          <a:lstStyle/>
          <a:p>
            <a:r>
              <a:rPr lang="en-US" smtClean="0"/>
              <a:t>MC-SB-150</a:t>
            </a:r>
            <a:endParaRPr lang="en-US" dirty="0"/>
          </a:p>
        </p:txBody>
      </p:sp>
      <p:sp>
        <p:nvSpPr>
          <p:cNvPr id="262149" name="Rectangle 5"/>
          <p:cNvSpPr>
            <a:spLocks noGrp="1" noChangeArrowheads="1"/>
          </p:cNvSpPr>
          <p:nvPr>
            <p:ph idx="4294967295"/>
          </p:nvPr>
        </p:nvSpPr>
        <p:spPr>
          <a:xfrm>
            <a:off x="6194406" y="1228275"/>
            <a:ext cx="2798762" cy="3119437"/>
          </a:xfrm>
          <a:noFill/>
          <a:ln/>
        </p:spPr>
        <p:txBody>
          <a:bodyPr/>
          <a:lstStyle/>
          <a:p>
            <a:r>
              <a:rPr lang="en-US" sz="2400">
                <a:latin typeface="+mj-lt"/>
              </a:rPr>
              <a:t>Manually enter new self-bills</a:t>
            </a:r>
          </a:p>
          <a:p>
            <a:r>
              <a:rPr lang="en-US" sz="2400">
                <a:latin typeface="+mj-lt"/>
              </a:rPr>
              <a:t>Maintain existing self-bills</a:t>
            </a:r>
          </a:p>
          <a:p>
            <a:r>
              <a:rPr lang="en-US" sz="2400">
                <a:latin typeface="+mj-lt"/>
              </a:rPr>
              <a:t>Delete self-bills</a:t>
            </a:r>
          </a:p>
          <a:p>
            <a:endParaRPr lang="en-US" sz="2400">
              <a:latin typeface="+mj-lt"/>
            </a:endParaRPr>
          </a:p>
        </p:txBody>
      </p:sp>
      <p:sp>
        <p:nvSpPr>
          <p:cNvPr id="262150" name="Rectangle 6"/>
          <p:cNvSpPr>
            <a:spLocks noChangeArrowheads="1"/>
          </p:cNvSpPr>
          <p:nvPr/>
        </p:nvSpPr>
        <p:spPr bwMode="auto">
          <a:xfrm>
            <a:off x="234931" y="4084187"/>
            <a:ext cx="8035925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Reconcile any adjustments that resulted from processing in Self-Bill Auto Create or Document Import</a:t>
            </a:r>
          </a:p>
        </p:txBody>
      </p:sp>
      <p:pic>
        <p:nvPicPr>
          <p:cNvPr id="262151" name="Picture 7" descr="Self-Bill-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181" y="1461637"/>
            <a:ext cx="5522912" cy="1928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 Maintenance – New Self-Bill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75076" y="6638544"/>
            <a:ext cx="1168924" cy="219456"/>
          </a:xfrm>
        </p:spPr>
        <p:txBody>
          <a:bodyPr/>
          <a:lstStyle/>
          <a:p>
            <a:r>
              <a:rPr lang="en-US" smtClean="0"/>
              <a:t>MC-SB-152</a:t>
            </a:r>
            <a:endParaRPr lang="en-US" dirty="0"/>
          </a:p>
        </p:txBody>
      </p:sp>
      <p:sp>
        <p:nvSpPr>
          <p:cNvPr id="276486" name="Oval 6"/>
          <p:cNvSpPr>
            <a:spLocks noChangeArrowheads="1"/>
          </p:cNvSpPr>
          <p:nvPr/>
        </p:nvSpPr>
        <p:spPr bwMode="auto">
          <a:xfrm>
            <a:off x="3698189" y="5829026"/>
            <a:ext cx="560388" cy="209550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276490" name="Picture 10" descr="Self-Bill-Maint-NewRecord_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277" y="920476"/>
            <a:ext cx="5568950" cy="1838325"/>
          </a:xfrm>
          <a:prstGeom prst="rect">
            <a:avLst/>
          </a:prstGeom>
          <a:noFill/>
        </p:spPr>
      </p:pic>
      <p:pic>
        <p:nvPicPr>
          <p:cNvPr id="276485" name="Picture 5" descr="Self-Bill-Maint-NewRecord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96564" y="2457176"/>
            <a:ext cx="5410200" cy="3816350"/>
          </a:xfrm>
          <a:prstGeom prst="rect">
            <a:avLst/>
          </a:prstGeom>
          <a:noFill/>
        </p:spPr>
      </p:pic>
      <p:sp>
        <p:nvSpPr>
          <p:cNvPr id="276491" name="Text Box 11"/>
          <p:cNvSpPr txBox="1">
            <a:spLocks noChangeArrowheads="1"/>
          </p:cNvSpPr>
          <p:nvPr/>
        </p:nvSpPr>
        <p:spPr bwMode="auto">
          <a:xfrm>
            <a:off x="634314" y="3320776"/>
            <a:ext cx="2690813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u="sng">
                <a:latin typeface="+mj-lt"/>
              </a:rPr>
              <a:t>Line Selection Frame</a:t>
            </a:r>
          </a:p>
        </p:txBody>
      </p:sp>
      <p:sp>
        <p:nvSpPr>
          <p:cNvPr id="276492" name="Text Box 12"/>
          <p:cNvSpPr txBox="1">
            <a:spLocks noChangeArrowheads="1"/>
          </p:cNvSpPr>
          <p:nvPr/>
        </p:nvSpPr>
        <p:spPr bwMode="auto">
          <a:xfrm>
            <a:off x="373964" y="3997051"/>
            <a:ext cx="2690813" cy="1008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dirty="0" smtClean="0">
                <a:latin typeface="+mj-lt"/>
              </a:rPr>
              <a:t>Right-click </a:t>
            </a:r>
            <a:r>
              <a:rPr lang="en-US" sz="1800" dirty="0">
                <a:latin typeface="+mj-lt"/>
              </a:rPr>
              <a:t>in frame and select Insert to insert new line</a:t>
            </a:r>
          </a:p>
        </p:txBody>
      </p:sp>
      <p:sp>
        <p:nvSpPr>
          <p:cNvPr id="276495" name="Text Box 15"/>
          <p:cNvSpPr txBox="1">
            <a:spLocks noChangeArrowheads="1"/>
          </p:cNvSpPr>
          <p:nvPr/>
        </p:nvSpPr>
        <p:spPr bwMode="auto">
          <a:xfrm>
            <a:off x="1294714" y="5003526"/>
            <a:ext cx="1697038" cy="738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dirty="0" smtClean="0">
                <a:latin typeface="+mj-lt"/>
              </a:rPr>
              <a:t>Line </a:t>
            </a:r>
            <a:r>
              <a:rPr lang="en-US" sz="1800" dirty="0">
                <a:latin typeface="+mj-lt"/>
              </a:rPr>
              <a:t>Edit Frame </a:t>
            </a:r>
            <a:r>
              <a:rPr lang="en-US" sz="1800" dirty="0" smtClean="0">
                <a:latin typeface="+mj-lt"/>
              </a:rPr>
              <a:t>opens</a:t>
            </a:r>
            <a:endParaRPr lang="en-US" sz="1800" dirty="0">
              <a:latin typeface="+mj-lt"/>
            </a:endParaRPr>
          </a:p>
        </p:txBody>
      </p:sp>
      <p:sp>
        <p:nvSpPr>
          <p:cNvPr id="276496" name="Rectangle 16"/>
          <p:cNvSpPr>
            <a:spLocks noChangeArrowheads="1"/>
          </p:cNvSpPr>
          <p:nvPr/>
        </p:nvSpPr>
        <p:spPr bwMode="auto">
          <a:xfrm>
            <a:off x="3814077" y="5816326"/>
            <a:ext cx="1058862" cy="195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76497" name="AutoShape 17"/>
          <p:cNvCxnSpPr>
            <a:cxnSpLocks noChangeShapeType="1"/>
            <a:stCxn id="276492" idx="3"/>
            <a:endCxn id="276496" idx="1"/>
          </p:cNvCxnSpPr>
          <p:nvPr/>
        </p:nvCxnSpPr>
        <p:spPr bwMode="auto">
          <a:xfrm>
            <a:off x="3064777" y="4501876"/>
            <a:ext cx="749300" cy="1412875"/>
          </a:xfrm>
          <a:prstGeom prst="bentConnector3">
            <a:avLst>
              <a:gd name="adj1" fmla="val 49787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 Maintenance – New Self-Bill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MC-SB-154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59616" y="1205756"/>
            <a:ext cx="7820025" cy="4535487"/>
            <a:chOff x="584200" y="1592263"/>
            <a:chExt cx="7820025" cy="4535487"/>
          </a:xfrm>
        </p:grpSpPr>
        <p:sp>
          <p:nvSpPr>
            <p:cNvPr id="277509" name="Text Box 5"/>
            <p:cNvSpPr txBox="1">
              <a:spLocks noChangeArrowheads="1"/>
            </p:cNvSpPr>
            <p:nvPr/>
          </p:nvSpPr>
          <p:spPr bwMode="auto">
            <a:xfrm>
              <a:off x="788831" y="5668963"/>
              <a:ext cx="7550150" cy="4587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Enter details to create a new self-bill</a:t>
              </a:r>
            </a:p>
          </p:txBody>
        </p:sp>
        <p:pic>
          <p:nvPicPr>
            <p:cNvPr id="277510" name="Picture 6" descr="Self-Bill-Maint-NewRecor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84200" y="1592263"/>
              <a:ext cx="7820025" cy="3724275"/>
            </a:xfrm>
            <a:prstGeom prst="rect">
              <a:avLst/>
            </a:prstGeom>
            <a:noFill/>
          </p:spPr>
        </p:pic>
        <p:sp>
          <p:nvSpPr>
            <p:cNvPr id="277511" name="Text Box 7"/>
            <p:cNvSpPr txBox="1">
              <a:spLocks noChangeArrowheads="1"/>
            </p:cNvSpPr>
            <p:nvPr/>
          </p:nvSpPr>
          <p:spPr bwMode="auto">
            <a:xfrm>
              <a:off x="3222880" y="5251450"/>
              <a:ext cx="2690812" cy="4587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u="sng" dirty="0">
                  <a:latin typeface="+mj-lt"/>
                </a:rPr>
                <a:t>Line Edit Frame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Understand the self-bill workflow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Learn what options are available for creating self-bills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Learn how to create self-bills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Learn how to adjust </a:t>
            </a:r>
            <a:r>
              <a:rPr lang="en-US" dirty="0" smtClean="0"/>
              <a:t>self-bills</a:t>
            </a:r>
            <a:endParaRPr lang="en-US" dirty="0" smtClean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MC-SB-005</a:t>
            </a:r>
            <a:endParaRPr lang="en-US" dirty="0"/>
          </a:p>
        </p:txBody>
      </p:sp>
      <p:pic>
        <p:nvPicPr>
          <p:cNvPr id="6" name="Picture 4" descr="Electronic Pay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2614" y="4440072"/>
            <a:ext cx="3428502" cy="18492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Self-Bill Maintenance – </a:t>
            </a:r>
            <a:r>
              <a:rPr lang="en-US" sz="2800" dirty="0" smtClean="0"/>
              <a:t>Modifying an </a:t>
            </a:r>
            <a:r>
              <a:rPr lang="en-US" sz="2800" dirty="0"/>
              <a:t>Existing Self-Bill </a:t>
            </a:r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739406" y="6638544"/>
            <a:ext cx="1404594" cy="219456"/>
          </a:xfrm>
        </p:spPr>
        <p:txBody>
          <a:bodyPr/>
          <a:lstStyle/>
          <a:p>
            <a:r>
              <a:rPr lang="en-US" smtClean="0"/>
              <a:t>MC-SB-156</a:t>
            </a:r>
            <a:endParaRPr lang="en-US" dirty="0"/>
          </a:p>
        </p:txBody>
      </p:sp>
      <p:pic>
        <p:nvPicPr>
          <p:cNvPr id="274436" name="Picture 4" descr="Self-Bill-Maint-Frame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8" y="1067232"/>
            <a:ext cx="5767387" cy="2822575"/>
          </a:xfrm>
          <a:prstGeom prst="rect">
            <a:avLst/>
          </a:prstGeom>
          <a:noFill/>
        </p:spPr>
      </p:pic>
      <p:pic>
        <p:nvPicPr>
          <p:cNvPr id="274437" name="Picture 5" descr="Self-Bill-Maint-Frame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9425" y="2240394"/>
            <a:ext cx="5929313" cy="3948113"/>
          </a:xfrm>
          <a:prstGeom prst="rect">
            <a:avLst/>
          </a:prstGeom>
          <a:noFill/>
        </p:spPr>
      </p:pic>
      <p:sp>
        <p:nvSpPr>
          <p:cNvPr id="274441" name="Text Box 9"/>
          <p:cNvSpPr txBox="1">
            <a:spLocks noChangeArrowheads="1"/>
          </p:cNvSpPr>
          <p:nvPr/>
        </p:nvSpPr>
        <p:spPr bwMode="auto">
          <a:xfrm>
            <a:off x="5872163" y="1251382"/>
            <a:ext cx="2690812" cy="458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u="sng">
                <a:latin typeface="+mj-lt"/>
              </a:rPr>
              <a:t>Line Selection Frame</a:t>
            </a:r>
          </a:p>
        </p:txBody>
      </p:sp>
      <p:sp>
        <p:nvSpPr>
          <p:cNvPr id="274442" name="Text Box 10"/>
          <p:cNvSpPr txBox="1">
            <a:spLocks noChangeArrowheads="1"/>
          </p:cNvSpPr>
          <p:nvPr/>
        </p:nvSpPr>
        <p:spPr bwMode="auto">
          <a:xfrm>
            <a:off x="461963" y="4916919"/>
            <a:ext cx="2690812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u="sng">
                <a:latin typeface="+mj-lt"/>
              </a:rPr>
              <a:t>Line Edit Frame</a:t>
            </a:r>
          </a:p>
        </p:txBody>
      </p:sp>
      <p:sp>
        <p:nvSpPr>
          <p:cNvPr id="274446" name="Text Box 14"/>
          <p:cNvSpPr txBox="1">
            <a:spLocks noChangeArrowheads="1"/>
          </p:cNvSpPr>
          <p:nvPr/>
        </p:nvSpPr>
        <p:spPr bwMode="auto">
          <a:xfrm>
            <a:off x="490194" y="5407457"/>
            <a:ext cx="2151406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>
                <a:latin typeface="+mj-lt"/>
              </a:rPr>
              <a:t>Amount to pay</a:t>
            </a:r>
          </a:p>
        </p:txBody>
      </p:sp>
      <p:sp>
        <p:nvSpPr>
          <p:cNvPr id="274448" name="Text Box 16"/>
          <p:cNvSpPr txBox="1">
            <a:spLocks noChangeArrowheads="1"/>
          </p:cNvSpPr>
          <p:nvPr/>
        </p:nvSpPr>
        <p:spPr bwMode="auto">
          <a:xfrm>
            <a:off x="1136650" y="4112057"/>
            <a:ext cx="1450975" cy="2462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Modify line</a:t>
            </a:r>
          </a:p>
        </p:txBody>
      </p:sp>
      <p:sp>
        <p:nvSpPr>
          <p:cNvPr id="274452" name="Rectangle 20"/>
          <p:cNvSpPr>
            <a:spLocks noChangeArrowheads="1"/>
          </p:cNvSpPr>
          <p:nvPr/>
        </p:nvSpPr>
        <p:spPr bwMode="auto">
          <a:xfrm>
            <a:off x="3359150" y="3902507"/>
            <a:ext cx="1763713" cy="639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74453" name="AutoShape 21"/>
          <p:cNvCxnSpPr>
            <a:cxnSpLocks noChangeShapeType="1"/>
            <a:stCxn id="274448" idx="3"/>
            <a:endCxn id="274452" idx="1"/>
          </p:cNvCxnSpPr>
          <p:nvPr/>
        </p:nvCxnSpPr>
        <p:spPr bwMode="auto">
          <a:xfrm flipV="1">
            <a:off x="2587625" y="4222388"/>
            <a:ext cx="771525" cy="12780"/>
          </a:xfrm>
          <a:prstGeom prst="bentConnector3">
            <a:avLst>
              <a:gd name="adj1" fmla="val 2835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74454" name="Rectangle 22"/>
          <p:cNvSpPr>
            <a:spLocks noChangeArrowheads="1"/>
          </p:cNvSpPr>
          <p:nvPr/>
        </p:nvSpPr>
        <p:spPr bwMode="auto">
          <a:xfrm>
            <a:off x="6440488" y="5783694"/>
            <a:ext cx="576262" cy="352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74455" name="AutoShape 23"/>
          <p:cNvCxnSpPr>
            <a:cxnSpLocks noChangeShapeType="1"/>
          </p:cNvCxnSpPr>
          <p:nvPr/>
        </p:nvCxnSpPr>
        <p:spPr bwMode="auto">
          <a:xfrm>
            <a:off x="2655888" y="5844019"/>
            <a:ext cx="3798887" cy="155575"/>
          </a:xfrm>
          <a:prstGeom prst="bentConnector3">
            <a:avLst>
              <a:gd name="adj1" fmla="val 49977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Self-Bill Maintenance – </a:t>
            </a:r>
            <a:r>
              <a:rPr lang="en-US" sz="2800" dirty="0" smtClean="0"/>
              <a:t>Modifying an Existing </a:t>
            </a:r>
            <a:r>
              <a:rPr lang="en-US" sz="2800" dirty="0"/>
              <a:t>Self-Bill</a:t>
            </a:r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37369" y="6638544"/>
            <a:ext cx="1206631" cy="219456"/>
          </a:xfrm>
        </p:spPr>
        <p:txBody>
          <a:bodyPr/>
          <a:lstStyle/>
          <a:p>
            <a:r>
              <a:rPr lang="en-US" smtClean="0"/>
              <a:t>MC-SB-158</a:t>
            </a:r>
            <a:endParaRPr lang="en-US"/>
          </a:p>
        </p:txBody>
      </p:sp>
      <p:pic>
        <p:nvPicPr>
          <p:cNvPr id="278532" name="Picture 4" descr="SB-Maint_Updat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303" y="3940195"/>
            <a:ext cx="6324600" cy="2305050"/>
          </a:xfrm>
          <a:prstGeom prst="rect">
            <a:avLst/>
          </a:prstGeom>
          <a:noFill/>
        </p:spPr>
      </p:pic>
      <p:pic>
        <p:nvPicPr>
          <p:cNvPr id="278533" name="Picture 5" descr="SB_Maint-warn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4991" y="2573358"/>
            <a:ext cx="3562350" cy="1377950"/>
          </a:xfrm>
          <a:prstGeom prst="rect">
            <a:avLst/>
          </a:prstGeom>
          <a:noFill/>
        </p:spPr>
      </p:pic>
      <p:pic>
        <p:nvPicPr>
          <p:cNvPr id="278534" name="Picture 6" descr="Self-Bill-Maint-Updated-LineInf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3541" y="981095"/>
            <a:ext cx="7315200" cy="1590675"/>
          </a:xfrm>
          <a:prstGeom prst="rect">
            <a:avLst/>
          </a:prstGeom>
          <a:noFill/>
        </p:spPr>
      </p:pic>
      <p:sp>
        <p:nvSpPr>
          <p:cNvPr id="278539" name="Text Box 11"/>
          <p:cNvSpPr txBox="1">
            <a:spLocks noChangeArrowheads="1"/>
          </p:cNvSpPr>
          <p:nvPr/>
        </p:nvSpPr>
        <p:spPr bwMode="auto">
          <a:xfrm>
            <a:off x="7290878" y="2590820"/>
            <a:ext cx="1749425" cy="14157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New payment amount, displayed in end frame of Line Edit</a:t>
            </a:r>
          </a:p>
        </p:txBody>
      </p:sp>
      <p:sp>
        <p:nvSpPr>
          <p:cNvPr id="278541" name="Text Box 13"/>
          <p:cNvSpPr txBox="1">
            <a:spLocks noChangeArrowheads="1"/>
          </p:cNvSpPr>
          <p:nvPr/>
        </p:nvSpPr>
        <p:spPr bwMode="auto">
          <a:xfrm>
            <a:off x="91566" y="2705120"/>
            <a:ext cx="1763712" cy="116955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>
                <a:latin typeface="+mj-lt"/>
              </a:rPr>
              <a:t>System asks whether to override old amount</a:t>
            </a:r>
          </a:p>
        </p:txBody>
      </p:sp>
      <p:sp>
        <p:nvSpPr>
          <p:cNvPr id="278542" name="Line 14"/>
          <p:cNvSpPr>
            <a:spLocks noChangeShapeType="1"/>
          </p:cNvSpPr>
          <p:nvPr/>
        </p:nvSpPr>
        <p:spPr bwMode="auto">
          <a:xfrm>
            <a:off x="1855278" y="3384570"/>
            <a:ext cx="1163638" cy="0"/>
          </a:xfrm>
          <a:prstGeom prst="line">
            <a:avLst/>
          </a:prstGeom>
          <a:noFill/>
          <a:ln w="28575">
            <a:solidFill>
              <a:srgbClr val="4F4F4F"/>
            </a:solidFill>
            <a:round/>
            <a:headEnd/>
            <a:tailEnd type="arrow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78544" name="Text Box 16"/>
          <p:cNvSpPr txBox="1">
            <a:spLocks noChangeArrowheads="1"/>
          </p:cNvSpPr>
          <p:nvPr/>
        </p:nvSpPr>
        <p:spPr bwMode="auto">
          <a:xfrm>
            <a:off x="7316278" y="4278333"/>
            <a:ext cx="1554163" cy="14157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New, updated amount displayed in first frame</a:t>
            </a:r>
          </a:p>
        </p:txBody>
      </p:sp>
      <p:sp>
        <p:nvSpPr>
          <p:cNvPr id="278551" name="Rectangle 23"/>
          <p:cNvSpPr>
            <a:spLocks noChangeArrowheads="1"/>
          </p:cNvSpPr>
          <p:nvPr/>
        </p:nvSpPr>
        <p:spPr bwMode="auto">
          <a:xfrm>
            <a:off x="4833428" y="1935183"/>
            <a:ext cx="706438" cy="287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78552" name="AutoShape 24"/>
          <p:cNvCxnSpPr>
            <a:cxnSpLocks noChangeShapeType="1"/>
            <a:stCxn id="278539" idx="1"/>
            <a:endCxn id="278551" idx="3"/>
          </p:cNvCxnSpPr>
          <p:nvPr/>
        </p:nvCxnSpPr>
        <p:spPr bwMode="auto">
          <a:xfrm rot="10800000">
            <a:off x="5539866" y="2078852"/>
            <a:ext cx="1751012" cy="121985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78553" name="Rectangle 25"/>
          <p:cNvSpPr>
            <a:spLocks noChangeArrowheads="1"/>
          </p:cNvSpPr>
          <p:nvPr/>
        </p:nvSpPr>
        <p:spPr bwMode="auto">
          <a:xfrm>
            <a:off x="2809366" y="5356245"/>
            <a:ext cx="457200" cy="287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cxnSp>
        <p:nvCxnSpPr>
          <p:cNvPr id="278554" name="AutoShape 26"/>
          <p:cNvCxnSpPr>
            <a:cxnSpLocks noChangeShapeType="1"/>
          </p:cNvCxnSpPr>
          <p:nvPr/>
        </p:nvCxnSpPr>
        <p:spPr bwMode="auto">
          <a:xfrm rot="10800000" flipV="1">
            <a:off x="3253866" y="5160983"/>
            <a:ext cx="4049712" cy="442912"/>
          </a:xfrm>
          <a:prstGeom prst="bentConnector3">
            <a:avLst>
              <a:gd name="adj1" fmla="val 29944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Deleting Self-Bills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MC-SB-159</a:t>
            </a:r>
            <a:endParaRPr lang="en-US"/>
          </a:p>
        </p:txBody>
      </p:sp>
      <p:pic>
        <p:nvPicPr>
          <p:cNvPr id="280580" name="Picture 4" descr="sb_line_dele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294" y="1435355"/>
            <a:ext cx="6330950" cy="4108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Applying </a:t>
            </a:r>
            <a:r>
              <a:rPr lang="en-US" dirty="0"/>
              <a:t>Payments to Self-Bills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78771" y="6638544"/>
            <a:ext cx="1065229" cy="219456"/>
          </a:xfrm>
        </p:spPr>
        <p:txBody>
          <a:bodyPr/>
          <a:lstStyle/>
          <a:p>
            <a:r>
              <a:rPr lang="en-US" smtClean="0"/>
              <a:t>MC-SB-160</a:t>
            </a:r>
            <a:endParaRPr lang="en-US" dirty="0"/>
          </a:p>
        </p:txBody>
      </p:sp>
      <p:sp>
        <p:nvSpPr>
          <p:cNvPr id="263173" name="Rectangle 5"/>
          <p:cNvSpPr>
            <a:spLocks noGrp="1" noChangeArrowheads="1"/>
          </p:cNvSpPr>
          <p:nvPr>
            <p:ph idx="4294967295"/>
          </p:nvPr>
        </p:nvSpPr>
        <p:spPr>
          <a:xfrm>
            <a:off x="5187206" y="1822176"/>
            <a:ext cx="3570287" cy="3119437"/>
          </a:xfrm>
          <a:noFill/>
          <a:ln/>
        </p:spPr>
        <p:txBody>
          <a:bodyPr/>
          <a:lstStyle/>
          <a:p>
            <a:r>
              <a:rPr lang="en-US" sz="2400"/>
              <a:t>Use to credit payment to the invoices referenced by a self-bill document</a:t>
            </a:r>
          </a:p>
          <a:p>
            <a:r>
              <a:rPr lang="en-US" sz="2400"/>
              <a:t>Reconcile self-bills</a:t>
            </a:r>
          </a:p>
        </p:txBody>
      </p:sp>
      <p:pic>
        <p:nvPicPr>
          <p:cNvPr id="263174" name="Picture 6" descr="Self-Bill Con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56" y="1919013"/>
            <a:ext cx="4162425" cy="2695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/>
              <a:t>Payment Created by Confirming Self-Bill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56223" y="6638544"/>
            <a:ext cx="1187777" cy="219456"/>
          </a:xfrm>
        </p:spPr>
        <p:txBody>
          <a:bodyPr/>
          <a:lstStyle/>
          <a:p>
            <a:r>
              <a:rPr lang="en-US" smtClean="0"/>
              <a:t>MC-SB-165</a:t>
            </a:r>
            <a:endParaRPr lang="en-US" dirty="0"/>
          </a:p>
        </p:txBody>
      </p:sp>
      <p:pic>
        <p:nvPicPr>
          <p:cNvPr id="279556" name="Picture 4" descr="Cust-Payme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3777" y="1404193"/>
            <a:ext cx="6648450" cy="4305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Reversing Self-Bills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84503" y="6638544"/>
            <a:ext cx="1159497" cy="219456"/>
          </a:xfrm>
        </p:spPr>
        <p:txBody>
          <a:bodyPr/>
          <a:lstStyle/>
          <a:p>
            <a:r>
              <a:rPr lang="en-US" smtClean="0"/>
              <a:t>MC-SB-190</a:t>
            </a:r>
            <a:endParaRPr lang="en-US" dirty="0"/>
          </a:p>
        </p:txBody>
      </p:sp>
      <p:sp>
        <p:nvSpPr>
          <p:cNvPr id="266245" name="Rectangle 5"/>
          <p:cNvSpPr>
            <a:spLocks noGrp="1" noChangeArrowheads="1"/>
          </p:cNvSpPr>
          <p:nvPr>
            <p:ph idx="4294967295"/>
          </p:nvPr>
        </p:nvSpPr>
        <p:spPr>
          <a:xfrm>
            <a:off x="5366319" y="1814513"/>
            <a:ext cx="3570287" cy="3119437"/>
          </a:xfrm>
          <a:noFill/>
          <a:ln/>
        </p:spPr>
        <p:txBody>
          <a:bodyPr/>
          <a:lstStyle/>
          <a:p>
            <a:r>
              <a:rPr lang="en-US" sz="2400" dirty="0"/>
              <a:t>Reverses payments made in Self-Bill Confirm</a:t>
            </a:r>
          </a:p>
          <a:p>
            <a:endParaRPr lang="en-US" sz="2400" dirty="0"/>
          </a:p>
        </p:txBody>
      </p:sp>
      <p:pic>
        <p:nvPicPr>
          <p:cNvPr id="266247" name="Picture 7" descr="sb_unconfir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369" y="1584325"/>
            <a:ext cx="4981575" cy="4238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Reports and Inquiries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75076" y="6638544"/>
            <a:ext cx="1168924" cy="219456"/>
          </a:xfrm>
        </p:spPr>
        <p:txBody>
          <a:bodyPr/>
          <a:lstStyle/>
          <a:p>
            <a:r>
              <a:rPr lang="en-US" smtClean="0">
                <a:latin typeface="+mj-lt"/>
              </a:rPr>
              <a:t>MC-SB-200</a:t>
            </a:r>
            <a:endParaRPr lang="en-US" dirty="0">
              <a:latin typeface="+mj-lt"/>
            </a:endParaRPr>
          </a:p>
        </p:txBody>
      </p:sp>
      <p:pic>
        <p:nvPicPr>
          <p:cNvPr id="267268" name="Picture 4" descr="Self-Bill Repo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62" y="1058785"/>
            <a:ext cx="4953000" cy="3344862"/>
          </a:xfrm>
          <a:prstGeom prst="rect">
            <a:avLst/>
          </a:prstGeom>
          <a:noFill/>
        </p:spPr>
      </p:pic>
      <p:sp>
        <p:nvSpPr>
          <p:cNvPr id="267270" name="Text Box 6"/>
          <p:cNvSpPr txBox="1">
            <a:spLocks noChangeArrowheads="1"/>
          </p:cNvSpPr>
          <p:nvPr/>
        </p:nvSpPr>
        <p:spPr bwMode="auto">
          <a:xfrm>
            <a:off x="363538" y="5298997"/>
            <a:ext cx="3540125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>
                <a:latin typeface="+mj-lt"/>
              </a:rPr>
              <a:t>Self-Bill Discrepancy Report</a:t>
            </a:r>
          </a:p>
        </p:txBody>
      </p:sp>
      <p:sp>
        <p:nvSpPr>
          <p:cNvPr id="267271" name="Text Box 7"/>
          <p:cNvSpPr txBox="1">
            <a:spLocks noChangeArrowheads="1"/>
          </p:cNvSpPr>
          <p:nvPr/>
        </p:nvSpPr>
        <p:spPr bwMode="auto">
          <a:xfrm>
            <a:off x="3929063" y="1111172"/>
            <a:ext cx="3814762" cy="458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latin typeface="+mj-lt"/>
              </a:rPr>
              <a:t>Self-Bill Report</a:t>
            </a:r>
          </a:p>
        </p:txBody>
      </p:sp>
      <p:pic>
        <p:nvPicPr>
          <p:cNvPr id="267269" name="Picture 5" descr="Self-Bill-Discre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0438" y="2142930"/>
            <a:ext cx="5207000" cy="3970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Reports and Inquiries – Continued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12784" y="6638544"/>
            <a:ext cx="1131216" cy="219456"/>
          </a:xfrm>
        </p:spPr>
        <p:txBody>
          <a:bodyPr/>
          <a:lstStyle/>
          <a:p>
            <a:r>
              <a:rPr lang="en-US" smtClean="0"/>
              <a:t>MC-SB-210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98194" y="1595614"/>
            <a:ext cx="7924800" cy="4138613"/>
            <a:chOff x="598194" y="1765300"/>
            <a:chExt cx="7924800" cy="4138613"/>
          </a:xfrm>
        </p:grpSpPr>
        <p:pic>
          <p:nvPicPr>
            <p:cNvPr id="269316" name="Picture 4" descr="invoice_ar_repor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98194" y="1765300"/>
              <a:ext cx="7924800" cy="3590925"/>
            </a:xfrm>
            <a:prstGeom prst="rect">
              <a:avLst/>
            </a:prstGeom>
            <a:noFill/>
          </p:spPr>
        </p:pic>
        <p:sp>
          <p:nvSpPr>
            <p:cNvPr id="269317" name="Text Box 5"/>
            <p:cNvSpPr txBox="1">
              <a:spLocks noChangeArrowheads="1"/>
            </p:cNvSpPr>
            <p:nvPr/>
          </p:nvSpPr>
          <p:spPr bwMode="auto">
            <a:xfrm>
              <a:off x="2067278" y="5445125"/>
              <a:ext cx="5003800" cy="4587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dirty="0">
                  <a:latin typeface="+mj-lt"/>
                </a:rPr>
                <a:t>Invoice AR Balance Report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Reports and Inquiries – Continued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3930" y="6638544"/>
            <a:ext cx="1150070" cy="219456"/>
          </a:xfrm>
        </p:spPr>
        <p:txBody>
          <a:bodyPr/>
          <a:lstStyle/>
          <a:p>
            <a:r>
              <a:rPr lang="en-US" smtClean="0"/>
              <a:t>MC-SB-220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402128" y="1345946"/>
            <a:ext cx="8324850" cy="4449762"/>
            <a:chOff x="402128" y="1779588"/>
            <a:chExt cx="8324850" cy="4449762"/>
          </a:xfrm>
        </p:grpSpPr>
        <p:pic>
          <p:nvPicPr>
            <p:cNvPr id="268292" name="Picture 4" descr="ship_inv_xref_report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2128" y="1779588"/>
              <a:ext cx="8324850" cy="3952875"/>
            </a:xfrm>
            <a:prstGeom prst="rect">
              <a:avLst/>
            </a:prstGeom>
            <a:noFill/>
          </p:spPr>
        </p:pic>
        <p:sp>
          <p:nvSpPr>
            <p:cNvPr id="268293" name="Text Box 5"/>
            <p:cNvSpPr txBox="1">
              <a:spLocks noChangeArrowheads="1"/>
            </p:cNvSpPr>
            <p:nvPr/>
          </p:nvSpPr>
          <p:spPr bwMode="auto">
            <a:xfrm>
              <a:off x="2062888" y="5770563"/>
              <a:ext cx="5003800" cy="4587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>
                  <a:latin typeface="+mj-lt"/>
                </a:rPr>
                <a:t>Shipment-Invoice Crossref Report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ct val="75000"/>
              </a:spcBef>
            </a:pPr>
            <a:r>
              <a:rPr lang="en-US" sz="2400" dirty="0" smtClean="0"/>
              <a:t>Process customer-initiated payments based on the information on a customer document</a:t>
            </a:r>
          </a:p>
          <a:p>
            <a:pPr>
              <a:spcBef>
                <a:spcPct val="75000"/>
              </a:spcBef>
            </a:pPr>
            <a:r>
              <a:rPr lang="en-US" sz="2400" dirty="0" smtClean="0"/>
              <a:t>Commonly used in the automotive industry</a:t>
            </a:r>
          </a:p>
          <a:p>
            <a:pPr>
              <a:spcBef>
                <a:spcPct val="75000"/>
              </a:spcBef>
            </a:pPr>
            <a:r>
              <a:rPr lang="en-US" sz="2400" dirty="0" smtClean="0"/>
              <a:t>Customer remittance document can contain different details, depending on the industry</a:t>
            </a:r>
          </a:p>
          <a:p>
            <a:pPr lvl="1">
              <a:spcBef>
                <a:spcPct val="50000"/>
              </a:spcBef>
            </a:pPr>
            <a:r>
              <a:rPr lang="en-US" sz="2000" dirty="0" smtClean="0"/>
              <a:t>Customer bill-to, PO numbers, </a:t>
            </a:r>
            <a:r>
              <a:rPr lang="en-US" sz="2000" dirty="0" err="1" smtClean="0"/>
              <a:t>kanban</a:t>
            </a:r>
            <a:r>
              <a:rPr lang="en-US" sz="2000" dirty="0" smtClean="0"/>
              <a:t> numbers, RANs, shipper numbers, invoice line-item numbers, sales order (SO) numbers, and others</a:t>
            </a:r>
          </a:p>
          <a:p>
            <a:pPr>
              <a:spcBef>
                <a:spcPct val="75000"/>
              </a:spcBef>
            </a:pPr>
            <a:r>
              <a:rPr lang="en-US" sz="2400" dirty="0" smtClean="0"/>
              <a:t>Customer remittance document </a:t>
            </a:r>
            <a:r>
              <a:rPr lang="en-US" sz="2400" u="sng" dirty="0" smtClean="0"/>
              <a:t>must</a:t>
            </a:r>
            <a:r>
              <a:rPr lang="en-US" sz="2400" dirty="0" smtClean="0"/>
              <a:t> include the amount payable to you, the supplier</a:t>
            </a:r>
          </a:p>
          <a:p>
            <a:pPr>
              <a:spcBef>
                <a:spcPct val="75000"/>
              </a:spcBef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Self-Billing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MC-SB-010 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Self-Billing Work Flow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MC-SB-020</a:t>
            </a:r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424197" y="1140634"/>
            <a:ext cx="8289392" cy="4821880"/>
            <a:chOff x="433624" y="1234904"/>
            <a:chExt cx="8289392" cy="4821880"/>
          </a:xfrm>
        </p:grpSpPr>
        <p:sp>
          <p:nvSpPr>
            <p:cNvPr id="4" name="Rectangle 3"/>
            <p:cNvSpPr/>
            <p:nvPr/>
          </p:nvSpPr>
          <p:spPr>
            <a:xfrm>
              <a:off x="433624" y="1234904"/>
              <a:ext cx="3704734" cy="9898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016714" y="1868081"/>
              <a:ext cx="3704734" cy="98981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35192" y="2518544"/>
              <a:ext cx="3704734" cy="98981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36760" y="3811611"/>
              <a:ext cx="3704734" cy="98981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38328" y="5066970"/>
              <a:ext cx="3704734" cy="98981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018282" y="3151721"/>
              <a:ext cx="3704734" cy="9898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010423" y="4435361"/>
              <a:ext cx="3704734" cy="9898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9050">
              <a:solidFill>
                <a:schemeClr val="tx1"/>
              </a:solidFill>
            </a:ln>
            <a:effectLst>
              <a:outerShdw dist="63500" dir="2700000" rotWithShape="0">
                <a:schemeClr val="bg1">
                  <a:lumMod val="75000"/>
                </a:scheme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Arrow Connector 11"/>
            <p:cNvCxnSpPr>
              <a:stCxn id="4" idx="2"/>
              <a:endCxn id="6" idx="0"/>
            </p:cNvCxnSpPr>
            <p:nvPr/>
          </p:nvCxnSpPr>
          <p:spPr>
            <a:xfrm rot="16200000" flipH="1">
              <a:off x="2139862" y="2370847"/>
              <a:ext cx="293826" cy="1568"/>
            </a:xfrm>
            <a:prstGeom prst="straightConnector1">
              <a:avLst/>
            </a:prstGeom>
            <a:ln w="28575">
              <a:solidFill>
                <a:srgbClr val="4F4F4F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6" idx="2"/>
              <a:endCxn id="7" idx="0"/>
            </p:cNvCxnSpPr>
            <p:nvPr/>
          </p:nvCxnSpPr>
          <p:spPr>
            <a:xfrm rot="16200000" flipH="1">
              <a:off x="2136717" y="3659200"/>
              <a:ext cx="303253" cy="1568"/>
            </a:xfrm>
            <a:prstGeom prst="straightConnector1">
              <a:avLst/>
            </a:prstGeom>
            <a:ln w="28575">
              <a:solidFill>
                <a:srgbClr val="4F4F4F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7" idx="2"/>
              <a:endCxn id="8" idx="0"/>
            </p:cNvCxnSpPr>
            <p:nvPr/>
          </p:nvCxnSpPr>
          <p:spPr>
            <a:xfrm rot="16200000" flipH="1">
              <a:off x="2157139" y="4933413"/>
              <a:ext cx="265545" cy="1568"/>
            </a:xfrm>
            <a:prstGeom prst="straightConnector1">
              <a:avLst/>
            </a:prstGeom>
            <a:ln w="28575">
              <a:solidFill>
                <a:srgbClr val="4F4F4F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hape 17"/>
            <p:cNvCxnSpPr>
              <a:stCxn id="8" idx="3"/>
              <a:endCxn id="5" idx="0"/>
            </p:cNvCxnSpPr>
            <p:nvPr/>
          </p:nvCxnSpPr>
          <p:spPr>
            <a:xfrm flipV="1">
              <a:off x="4143062" y="1868081"/>
              <a:ext cx="2726019" cy="3693796"/>
            </a:xfrm>
            <a:prstGeom prst="bentConnector4">
              <a:avLst>
                <a:gd name="adj1" fmla="val 16024"/>
                <a:gd name="adj2" fmla="val 106189"/>
              </a:avLst>
            </a:prstGeom>
            <a:ln w="28575">
              <a:solidFill>
                <a:srgbClr val="4F4F4F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5" idx="2"/>
              <a:endCxn id="9" idx="0"/>
            </p:cNvCxnSpPr>
            <p:nvPr/>
          </p:nvCxnSpPr>
          <p:spPr>
            <a:xfrm rot="16200000" flipH="1">
              <a:off x="6722952" y="3004024"/>
              <a:ext cx="293826" cy="1568"/>
            </a:xfrm>
            <a:prstGeom prst="straightConnector1">
              <a:avLst/>
            </a:prstGeom>
            <a:ln w="28575">
              <a:solidFill>
                <a:srgbClr val="4F4F4F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>
              <a:stCxn id="9" idx="2"/>
              <a:endCxn id="10" idx="0"/>
            </p:cNvCxnSpPr>
            <p:nvPr/>
          </p:nvCxnSpPr>
          <p:spPr>
            <a:xfrm rot="5400000">
              <a:off x="6719807" y="4284519"/>
              <a:ext cx="293826" cy="7859"/>
            </a:xfrm>
            <a:prstGeom prst="straightConnector1">
              <a:avLst/>
            </a:prstGeom>
            <a:ln w="28575">
              <a:solidFill>
                <a:srgbClr val="4F4F4F"/>
              </a:solidFill>
              <a:headEnd type="none" w="med" len="med"/>
              <a:tailEnd type="arrow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622169" y="1414021"/>
              <a:ext cx="33653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+mj-lt"/>
                </a:rPr>
                <a:t>Supplier makes shipments to customer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7010" y="2688129"/>
              <a:ext cx="33193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+mj-lt"/>
                </a:rPr>
                <a:t>Shipments are received by customer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44744" y="3987538"/>
              <a:ext cx="34993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+mj-lt"/>
                </a:rPr>
                <a:t>Customer creates self-bill for new shipments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01846" y="5250730"/>
              <a:ext cx="35611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+mj-lt"/>
                </a:rPr>
                <a:t>Customer adds corrections for other self-bills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099773" y="2045615"/>
              <a:ext cx="35240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+mj-lt"/>
                </a:rPr>
                <a:t>Customer remits self-bill and payment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101922" y="3289895"/>
              <a:ext cx="35981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+mj-lt"/>
                </a:rPr>
                <a:t> Supplier receives and processes self-bills and payment</a:t>
              </a:r>
              <a:endParaRPr lang="en-US" sz="1600" dirty="0">
                <a:latin typeface="+mj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056613" y="4475453"/>
              <a:ext cx="360612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latin typeface="+mj-lt"/>
                </a:rPr>
                <a:t>Supplier creates discrepancy notices if self-bill and invoice amounts differ</a:t>
              </a:r>
              <a:endParaRPr lang="en-US" sz="1600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Self-Billing Process Map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0235" y="6638544"/>
            <a:ext cx="1253765" cy="219456"/>
          </a:xfrm>
        </p:spPr>
        <p:txBody>
          <a:bodyPr/>
          <a:lstStyle/>
          <a:p>
            <a:r>
              <a:rPr lang="en-US" smtClean="0"/>
              <a:t>MC-SB-030</a:t>
            </a:r>
            <a:endParaRPr lang="en-US" dirty="0"/>
          </a:p>
        </p:txBody>
      </p:sp>
      <p:pic>
        <p:nvPicPr>
          <p:cNvPr id="5" name="Picture 4" descr="Self-Billing-pma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82603"/>
            <a:ext cx="9144000" cy="429279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 smtClean="0"/>
              <a:t>Use Document Import to automatically record customer remittance details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 smtClean="0"/>
              <a:t>Use Self-Bill Auto Create to automatically enter remittance details based on hard-copy remittance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 smtClean="0"/>
              <a:t>Use Self-Bill Maintenance to manually enter remittance details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 smtClean="0"/>
              <a:t>Apply under- or over-payment credit to AR, based on customer remittance</a:t>
            </a:r>
          </a:p>
          <a:p>
            <a:pPr>
              <a:lnSpc>
                <a:spcPct val="90000"/>
              </a:lnSpc>
              <a:spcBef>
                <a:spcPct val="75000"/>
              </a:spcBef>
            </a:pPr>
            <a:r>
              <a:rPr lang="en-US" sz="2400" dirty="0" smtClean="0"/>
              <a:t>Apply batch payments to invoices referenced on self-bills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Self-Billing Options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MC-SB-035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ct val="50000"/>
              </a:spcAft>
            </a:pPr>
            <a:r>
              <a:rPr lang="en-US" dirty="0" smtClean="0"/>
              <a:t>Shipping information used to match incoming customer-initiated payments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Shipping details are captured when a shipper is confirmed</a:t>
            </a:r>
          </a:p>
          <a:p>
            <a:pPr>
              <a:spcAft>
                <a:spcPct val="50000"/>
              </a:spcAft>
            </a:pPr>
            <a:r>
              <a:rPr lang="en-US" dirty="0" smtClean="0"/>
              <a:t>Invoice, tax, order-level discount, and trailer information is captured at invoice post</a:t>
            </a:r>
          </a:p>
          <a:p>
            <a:pPr indent="1588">
              <a:spcAft>
                <a:spcPct val="50000"/>
              </a:spcAft>
              <a:buNone/>
            </a:pPr>
            <a:r>
              <a:rPr lang="en-US" sz="2400" b="1" dirty="0" smtClean="0"/>
              <a:t>Note: </a:t>
            </a:r>
            <a:r>
              <a:rPr lang="en-US" sz="2400" dirty="0" smtClean="0"/>
              <a:t>Always use shippers. Sales Order Shipments (7.9.15) does not generate self-billing data</a:t>
            </a:r>
          </a:p>
          <a:p>
            <a:pPr>
              <a:spcAft>
                <a:spcPct val="50000"/>
              </a:spcAft>
            </a:pP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Self-Billing - Prerequisite Data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MC-SB-050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Activating </a:t>
            </a:r>
            <a:r>
              <a:rPr lang="en-US"/>
              <a:t>Self-Billing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14821" y="6638544"/>
            <a:ext cx="1329179" cy="219456"/>
          </a:xfrm>
        </p:spPr>
        <p:txBody>
          <a:bodyPr/>
          <a:lstStyle/>
          <a:p>
            <a:r>
              <a:rPr lang="en-US" smtClean="0"/>
              <a:t>MC-SB-060</a:t>
            </a:r>
            <a:endParaRPr lang="en-US" dirty="0"/>
          </a:p>
        </p:txBody>
      </p:sp>
      <p:pic>
        <p:nvPicPr>
          <p:cNvPr id="249860" name="Picture 4" descr="sb_contro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60" y="1617310"/>
            <a:ext cx="4625975" cy="2692400"/>
          </a:xfrm>
          <a:prstGeom prst="rect">
            <a:avLst/>
          </a:prstGeom>
          <a:noFill/>
        </p:spPr>
      </p:pic>
      <p:sp>
        <p:nvSpPr>
          <p:cNvPr id="249862" name="Text Box 6"/>
          <p:cNvSpPr txBox="1">
            <a:spLocks noChangeArrowheads="1"/>
          </p:cNvSpPr>
          <p:nvPr/>
        </p:nvSpPr>
        <p:spPr bwMode="auto">
          <a:xfrm>
            <a:off x="6087710" y="2084035"/>
            <a:ext cx="2036762" cy="677108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Assign Self Billing prefix</a:t>
            </a:r>
          </a:p>
        </p:txBody>
      </p:sp>
      <p:sp>
        <p:nvSpPr>
          <p:cNvPr id="249864" name="Text Box 8"/>
          <p:cNvSpPr txBox="1">
            <a:spLocks noChangeArrowheads="1"/>
          </p:cNvSpPr>
          <p:nvPr/>
        </p:nvSpPr>
        <p:spPr bwMode="auto">
          <a:xfrm>
            <a:off x="1018822" y="4617685"/>
            <a:ext cx="2598738" cy="677108"/>
          </a:xfrm>
          <a:prstGeom prst="rect">
            <a:avLst/>
          </a:prstGeom>
          <a:noFill/>
          <a:ln w="1587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Daybook for Self Billing transactions</a:t>
            </a:r>
          </a:p>
        </p:txBody>
      </p:sp>
      <p:sp>
        <p:nvSpPr>
          <p:cNvPr id="249866" name="Rectangle 10"/>
          <p:cNvSpPr>
            <a:spLocks noChangeArrowheads="1"/>
          </p:cNvSpPr>
          <p:nvPr/>
        </p:nvSpPr>
        <p:spPr bwMode="auto">
          <a:xfrm>
            <a:off x="1658585" y="2763485"/>
            <a:ext cx="1685925" cy="36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49867" name="AutoShape 11"/>
          <p:cNvCxnSpPr>
            <a:cxnSpLocks noChangeShapeType="1"/>
            <a:stCxn id="249862" idx="1"/>
            <a:endCxn id="249866" idx="3"/>
          </p:cNvCxnSpPr>
          <p:nvPr/>
        </p:nvCxnSpPr>
        <p:spPr bwMode="auto">
          <a:xfrm rot="10800000" flipV="1">
            <a:off x="3344510" y="2422588"/>
            <a:ext cx="2743200" cy="52345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49869" name="Rectangle 13"/>
          <p:cNvSpPr>
            <a:spLocks noChangeArrowheads="1"/>
          </p:cNvSpPr>
          <p:nvPr/>
        </p:nvSpPr>
        <p:spPr bwMode="auto">
          <a:xfrm>
            <a:off x="1293460" y="3325460"/>
            <a:ext cx="2965450" cy="339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49870" name="AutoShape 14"/>
          <p:cNvCxnSpPr>
            <a:cxnSpLocks noChangeShapeType="1"/>
            <a:stCxn id="249864" idx="0"/>
            <a:endCxn id="249869" idx="2"/>
          </p:cNvCxnSpPr>
          <p:nvPr/>
        </p:nvCxnSpPr>
        <p:spPr bwMode="auto">
          <a:xfrm rot="5400000" flipH="1" flipV="1">
            <a:off x="2070938" y="3912438"/>
            <a:ext cx="952500" cy="45799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smtClean="0"/>
              <a:t>Activate Self-Billing for a customer in Customer Data Maintenance </a:t>
            </a:r>
          </a:p>
          <a:p>
            <a:pPr>
              <a:lnSpc>
                <a:spcPct val="90000"/>
              </a:lnSpc>
              <a:spcBef>
                <a:spcPts val="1800"/>
              </a:spcBef>
            </a:pPr>
            <a:r>
              <a:rPr lang="en-US" sz="2400" dirty="0" smtClean="0"/>
              <a:t>Select the Capture Self Billing Information field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indent="1588">
              <a:spcBef>
                <a:spcPts val="1800"/>
              </a:spcBef>
              <a:buNone/>
            </a:pPr>
            <a:r>
              <a:rPr lang="en-US" sz="2400" b="1" dirty="0" smtClean="0"/>
              <a:t>Note:</a:t>
            </a:r>
            <a:r>
              <a:rPr lang="en-US" sz="2400" dirty="0" smtClean="0"/>
              <a:t> this field only appears after you activate Self Billing in Self-Billing Control</a:t>
            </a:r>
          </a:p>
          <a:p>
            <a:endParaRPr lang="en-GB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Setting Up Self-Billing for Customers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2009-MC-SB-070</a:t>
            </a:r>
            <a:endParaRPr lang="en-US" dirty="0"/>
          </a:p>
        </p:txBody>
      </p:sp>
      <p:pic>
        <p:nvPicPr>
          <p:cNvPr id="6" name="Picture 4" descr="sb_custdatam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2641317"/>
            <a:ext cx="2295525" cy="1085850"/>
          </a:xfrm>
          <a:prstGeom prst="rect">
            <a:avLst/>
          </a:prstGeom>
          <a:noFill/>
        </p:spPr>
      </p:pic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201738" y="2827055"/>
            <a:ext cx="1881187" cy="339725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4384</TotalTime>
  <Words>693</Words>
  <Application>Microsoft Office PowerPoint</Application>
  <PresentationFormat>On-screen Show (4:3)</PresentationFormat>
  <Paragraphs>139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QAD 2010 Template</vt:lpstr>
      <vt:lpstr>  Self-Billing</vt:lpstr>
      <vt:lpstr>Objectives</vt:lpstr>
      <vt:lpstr>Introduction to Self-Billing </vt:lpstr>
      <vt:lpstr>Self-Billing Work Flow</vt:lpstr>
      <vt:lpstr>Self-Billing Process Map</vt:lpstr>
      <vt:lpstr>Self-Billing Options</vt:lpstr>
      <vt:lpstr>Self-Billing - Prerequisite Data</vt:lpstr>
      <vt:lpstr>Activating Self-Billing</vt:lpstr>
      <vt:lpstr>Setting Up Self-Billing for Customers</vt:lpstr>
      <vt:lpstr>Setting Up Self-Billing for Customers</vt:lpstr>
      <vt:lpstr>Designate Customer Bank Account for Use with Self-Billing</vt:lpstr>
      <vt:lpstr>Self-Billing Data</vt:lpstr>
      <vt:lpstr>Self-Bill Auto Create</vt:lpstr>
      <vt:lpstr>Self-Bill Auto Create – Workbench</vt:lpstr>
      <vt:lpstr>Self-Bill Auto Create - Report</vt:lpstr>
      <vt:lpstr>Importing Self-Bills</vt:lpstr>
      <vt:lpstr>Self-Bill Maintenance</vt:lpstr>
      <vt:lpstr>Self-Bill Maintenance – New Self-Bill</vt:lpstr>
      <vt:lpstr>Self-Bill Maintenance – New Self-Bill</vt:lpstr>
      <vt:lpstr>Self-Bill Maintenance – Modifying an Existing Self-Bill </vt:lpstr>
      <vt:lpstr>Self-Bill Maintenance – Modifying an Existing Self-Bill</vt:lpstr>
      <vt:lpstr>Deleting Self-Bills</vt:lpstr>
      <vt:lpstr>Applying Payments to Self-Bills</vt:lpstr>
      <vt:lpstr>Payment Created by Confirming Self-Bill</vt:lpstr>
      <vt:lpstr>Reversing Self-Bills</vt:lpstr>
      <vt:lpstr>Reports and Inquiries</vt:lpstr>
      <vt:lpstr>Reports and Inquiries – Continued</vt:lpstr>
      <vt:lpstr>Reports and Inquiries – Continued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ofs</cp:lastModifiedBy>
  <cp:revision>266</cp:revision>
  <dcterms:created xsi:type="dcterms:W3CDTF">2006-05-18T22:11:08Z</dcterms:created>
  <dcterms:modified xsi:type="dcterms:W3CDTF">2014-08-01T16:04:40Z</dcterms:modified>
</cp:coreProperties>
</file>