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8"/>
  </p:notesMasterIdLst>
  <p:handoutMasterIdLst>
    <p:handoutMasterId r:id="rId9"/>
  </p:handoutMasterIdLst>
  <p:sldIdLst>
    <p:sldId id="275" r:id="rId2"/>
    <p:sldId id="283" r:id="rId3"/>
    <p:sldId id="276" r:id="rId4"/>
    <p:sldId id="277" r:id="rId5"/>
    <p:sldId id="278" r:id="rId6"/>
    <p:sldId id="282" r:id="rId7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102" d="100"/>
          <a:sy n="102" d="100"/>
        </p:scale>
        <p:origin x="-1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2.2_1_budget reports</a:t>
            </a:r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fld id="{2F2CF62F-718A-4C48-90A8-41263398C67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2.2_1_budget reports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fld id="{4A6F4D33-85E4-4CDB-BA4A-56E4DFBBB59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2.2_1_budget reports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DFFEBC-6E94-4042-A80B-E6848FC35F1C}" type="slidenum">
              <a:rPr lang="en-US"/>
              <a:pPr/>
              <a:t>1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2008-MC-2.2-1-BR-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2008-MC-2.2-1-BR-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2008-MC-2.2-1-BR-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2008-MC-2.2-1-BR-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2008-MC-2.2-1-BR-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2008-MC-2.2-1-BR-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2008-MC-2.2-1-BR-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70670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Budget Reports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680856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9445" name="Rectangle 5"/>
          <p:cNvSpPr>
            <a:spLocks noChangeArrowheads="1"/>
          </p:cNvSpPr>
          <p:nvPr/>
        </p:nvSpPr>
        <p:spPr bwMode="auto">
          <a:xfrm>
            <a:off x="467020" y="953031"/>
            <a:ext cx="828105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Understand which budget reports are available</a:t>
            </a:r>
          </a:p>
          <a:p>
            <a:r>
              <a:rPr lang="en-US"/>
              <a:t>Learn to run reports for a specific business case</a:t>
            </a:r>
          </a:p>
        </p:txBody>
      </p:sp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73419" y="6638544"/>
            <a:ext cx="1470581" cy="219456"/>
          </a:xfrm>
        </p:spPr>
        <p:txBody>
          <a:bodyPr/>
          <a:lstStyle/>
          <a:p>
            <a:r>
              <a:rPr lang="en-US" smtClean="0"/>
              <a:t>MC-2.2-1-BR-020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1" name="Rectangle 3"/>
          <p:cNvSpPr>
            <a:spLocks noGrp="1" noChangeArrowheads="1"/>
          </p:cNvSpPr>
          <p:nvPr>
            <p:ph idx="1"/>
          </p:nvPr>
        </p:nvSpPr>
        <p:spPr>
          <a:xfrm>
            <a:off x="758864" y="891610"/>
            <a:ext cx="8229600" cy="5424523"/>
          </a:xfrm>
        </p:spPr>
        <p:txBody>
          <a:bodyPr/>
          <a:lstStyle/>
          <a:p>
            <a:r>
              <a:rPr lang="en-US" dirty="0"/>
              <a:t>Standard reports</a:t>
            </a:r>
          </a:p>
          <a:p>
            <a:r>
              <a:rPr lang="en-US" dirty="0"/>
              <a:t>Report </a:t>
            </a:r>
            <a:r>
              <a:rPr lang="en-US" dirty="0" smtClean="0"/>
              <a:t>on</a:t>
            </a:r>
            <a:endParaRPr lang="en-US" dirty="0"/>
          </a:p>
          <a:p>
            <a:pPr lvl="1"/>
            <a:r>
              <a:rPr lang="en-US" dirty="0"/>
              <a:t>Budgets</a:t>
            </a:r>
          </a:p>
          <a:p>
            <a:pPr lvl="1"/>
            <a:r>
              <a:rPr lang="en-US" dirty="0"/>
              <a:t>Forecasts</a:t>
            </a:r>
          </a:p>
          <a:p>
            <a:pPr lvl="1"/>
            <a:r>
              <a:rPr lang="en-US" dirty="0"/>
              <a:t>Actuals</a:t>
            </a:r>
          </a:p>
          <a:p>
            <a:r>
              <a:rPr lang="en-US" dirty="0"/>
              <a:t>General budget </a:t>
            </a:r>
            <a:r>
              <a:rPr lang="en-US" dirty="0" smtClean="0"/>
              <a:t>reports</a:t>
            </a:r>
            <a:endParaRPr lang="en-US" dirty="0"/>
          </a:p>
          <a:p>
            <a:pPr lvl="1"/>
            <a:r>
              <a:rPr lang="en-US" dirty="0"/>
              <a:t>Budget Overview Report (25.5.3.2)</a:t>
            </a:r>
          </a:p>
          <a:p>
            <a:pPr lvl="1"/>
            <a:r>
              <a:rPr lang="en-US" dirty="0"/>
              <a:t>Budget Detail Report (25.5.3.1)</a:t>
            </a:r>
          </a:p>
        </p:txBody>
      </p:sp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4239"/>
            <a:ext cx="8153400" cy="635000"/>
          </a:xfrm>
        </p:spPr>
        <p:txBody>
          <a:bodyPr/>
          <a:lstStyle/>
          <a:p>
            <a:r>
              <a:rPr lang="en-US"/>
              <a:t>Budget Reports: Definitions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82845" y="6638544"/>
            <a:ext cx="1461155" cy="219456"/>
          </a:xfrm>
        </p:spPr>
        <p:txBody>
          <a:bodyPr/>
          <a:lstStyle/>
          <a:p>
            <a:r>
              <a:rPr lang="en-US" smtClean="0"/>
              <a:t>MC-2.2-1-BR-030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Rectangle 3"/>
          <p:cNvSpPr>
            <a:spLocks noGrp="1" noChangeArrowheads="1"/>
          </p:cNvSpPr>
          <p:nvPr>
            <p:ph idx="1"/>
          </p:nvPr>
        </p:nvSpPr>
        <p:spPr>
          <a:xfrm>
            <a:off x="754298" y="1007220"/>
            <a:ext cx="8153400" cy="49577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Up </a:t>
            </a:r>
            <a:r>
              <a:rPr lang="en-US" sz="2400" dirty="0" smtClean="0"/>
              <a:t>to eight columns </a:t>
            </a:r>
            <a:r>
              <a:rPr lang="en-US" sz="2400" dirty="0"/>
              <a:t>of data</a:t>
            </a:r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n-US" sz="2400" dirty="0"/>
              <a:t>Specify for each column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en-US" sz="2000" dirty="0"/>
              <a:t>Data </a:t>
            </a:r>
            <a:r>
              <a:rPr lang="en-US" sz="2000" dirty="0" smtClean="0"/>
              <a:t>types</a:t>
            </a:r>
            <a:endParaRPr lang="en-US" sz="2000" dirty="0"/>
          </a:p>
          <a:p>
            <a:pPr lvl="2">
              <a:lnSpc>
                <a:spcPct val="90000"/>
              </a:lnSpc>
            </a:pPr>
            <a:r>
              <a:rPr lang="en-US" sz="1800" dirty="0" smtClean="0"/>
              <a:t>Budget, forecast, </a:t>
            </a:r>
            <a:r>
              <a:rPr lang="en-US" sz="1800" dirty="0" err="1" smtClean="0"/>
              <a:t>actuals</a:t>
            </a:r>
            <a:endParaRPr lang="en-US" sz="1800" dirty="0"/>
          </a:p>
          <a:p>
            <a:pPr lvl="2">
              <a:lnSpc>
                <a:spcPct val="90000"/>
              </a:lnSpc>
            </a:pPr>
            <a:r>
              <a:rPr lang="en-US" sz="1800" dirty="0"/>
              <a:t>Monetary </a:t>
            </a:r>
            <a:r>
              <a:rPr lang="en-US" sz="1800" dirty="0" smtClean="0"/>
              <a:t>value, quantity</a:t>
            </a:r>
            <a:endParaRPr lang="en-US" sz="1800" dirty="0"/>
          </a:p>
          <a:p>
            <a:pPr lvl="2">
              <a:lnSpc>
                <a:spcPct val="90000"/>
              </a:lnSpc>
            </a:pPr>
            <a:r>
              <a:rPr lang="en-US" sz="1800" dirty="0"/>
              <a:t>Absolute differences: </a:t>
            </a:r>
            <a:r>
              <a:rPr lang="en-US" sz="1800" dirty="0" smtClean="0"/>
              <a:t>budget </a:t>
            </a:r>
            <a:r>
              <a:rPr lang="en-US" sz="1800" dirty="0"/>
              <a:t>– </a:t>
            </a:r>
            <a:r>
              <a:rPr lang="en-US" sz="1800" dirty="0" err="1" smtClean="0"/>
              <a:t>actuals</a:t>
            </a:r>
            <a:r>
              <a:rPr lang="en-US" sz="1800" dirty="0"/>
              <a:t>, </a:t>
            </a:r>
            <a:r>
              <a:rPr lang="en-US" sz="1800" dirty="0" smtClean="0"/>
              <a:t>forecast </a:t>
            </a:r>
            <a:r>
              <a:rPr lang="en-US" sz="1800" dirty="0"/>
              <a:t>– </a:t>
            </a:r>
            <a:r>
              <a:rPr lang="en-US" sz="1800" dirty="0" err="1" smtClean="0"/>
              <a:t>actuals</a:t>
            </a:r>
            <a:endParaRPr lang="en-US" sz="1800" dirty="0"/>
          </a:p>
          <a:p>
            <a:pPr lvl="2">
              <a:lnSpc>
                <a:spcPct val="90000"/>
              </a:lnSpc>
            </a:pPr>
            <a:r>
              <a:rPr lang="en-US" sz="1800" dirty="0"/>
              <a:t>% differences : (budget – </a:t>
            </a:r>
            <a:r>
              <a:rPr lang="en-US" sz="1800" dirty="0" err="1"/>
              <a:t>actuals</a:t>
            </a:r>
            <a:r>
              <a:rPr lang="en-US" sz="1800" dirty="0" smtClean="0"/>
              <a:t>)/budget </a:t>
            </a:r>
            <a:r>
              <a:rPr lang="en-US" sz="1800" dirty="0"/>
              <a:t>* 100</a:t>
            </a:r>
          </a:p>
          <a:p>
            <a:pPr lvl="1">
              <a:lnSpc>
                <a:spcPct val="90000"/>
              </a:lnSpc>
              <a:spcBef>
                <a:spcPts val="600"/>
              </a:spcBef>
            </a:pPr>
            <a:r>
              <a:rPr lang="en-US" sz="2000" dirty="0"/>
              <a:t>Time </a:t>
            </a:r>
            <a:r>
              <a:rPr lang="en-US" sz="2000" dirty="0" smtClean="0"/>
              <a:t>frame</a:t>
            </a:r>
            <a:endParaRPr lang="en-US" sz="2000" dirty="0"/>
          </a:p>
          <a:p>
            <a:pPr lvl="2">
              <a:lnSpc>
                <a:spcPct val="90000"/>
              </a:lnSpc>
            </a:pPr>
            <a:r>
              <a:rPr lang="en-US" sz="1800" dirty="0" smtClean="0"/>
              <a:t>From/To</a:t>
            </a:r>
            <a:endParaRPr lang="en-US" sz="1800" dirty="0"/>
          </a:p>
          <a:p>
            <a:pPr lvl="2">
              <a:lnSpc>
                <a:spcPct val="90000"/>
              </a:lnSpc>
            </a:pPr>
            <a:r>
              <a:rPr lang="en-US" sz="1800" dirty="0"/>
              <a:t>Life to </a:t>
            </a:r>
            <a:r>
              <a:rPr lang="en-US" sz="1800" dirty="0" smtClean="0"/>
              <a:t>date/Life </a:t>
            </a:r>
            <a:r>
              <a:rPr lang="en-US" sz="1800" dirty="0"/>
              <a:t>to end</a:t>
            </a:r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n-US" sz="2400" dirty="0"/>
              <a:t>Budget </a:t>
            </a:r>
            <a:r>
              <a:rPr lang="en-US" sz="2400" dirty="0" smtClean="0"/>
              <a:t>version</a:t>
            </a:r>
            <a:endParaRPr lang="en-US" sz="2400" dirty="0"/>
          </a:p>
          <a:p>
            <a:pPr lvl="2">
              <a:lnSpc>
                <a:spcPct val="90000"/>
              </a:lnSpc>
            </a:pPr>
            <a:r>
              <a:rPr lang="en-US" sz="1800" dirty="0" smtClean="0"/>
              <a:t>Use </a:t>
            </a:r>
            <a:r>
              <a:rPr lang="en-US" sz="1800" dirty="0"/>
              <a:t>Active budget</a:t>
            </a:r>
          </a:p>
          <a:p>
            <a:pPr lvl="2">
              <a:lnSpc>
                <a:spcPct val="90000"/>
              </a:lnSpc>
            </a:pPr>
            <a:r>
              <a:rPr lang="en-US" sz="1800" dirty="0"/>
              <a:t>Use </a:t>
            </a:r>
            <a:r>
              <a:rPr lang="en-US" sz="1800" dirty="0" smtClean="0"/>
              <a:t>original budget</a:t>
            </a:r>
            <a:endParaRPr lang="en-US" sz="1800" dirty="0"/>
          </a:p>
        </p:txBody>
      </p:sp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xfrm>
            <a:off x="523189" y="175958"/>
            <a:ext cx="8153400" cy="720725"/>
          </a:xfrm>
        </p:spPr>
        <p:txBody>
          <a:bodyPr/>
          <a:lstStyle/>
          <a:p>
            <a:r>
              <a:rPr lang="en-US" dirty="0"/>
              <a:t>Budget Overview Report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13163" y="6638544"/>
            <a:ext cx="1630837" cy="219456"/>
          </a:xfrm>
        </p:spPr>
        <p:txBody>
          <a:bodyPr/>
          <a:lstStyle/>
          <a:p>
            <a:r>
              <a:rPr lang="en-US" smtClean="0"/>
              <a:t>MC-2.2-1-BR-040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Detailed </a:t>
            </a:r>
            <a:r>
              <a:rPr lang="en-US" dirty="0" err="1"/>
              <a:t>actuals</a:t>
            </a:r>
            <a:r>
              <a:rPr lang="en-US" dirty="0"/>
              <a:t> by budget topic</a:t>
            </a:r>
          </a:p>
          <a:p>
            <a:pPr>
              <a:spcBef>
                <a:spcPts val="1800"/>
              </a:spcBef>
            </a:pPr>
            <a:r>
              <a:rPr lang="en-US" dirty="0"/>
              <a:t>Subtotals </a:t>
            </a:r>
            <a:r>
              <a:rPr lang="en-US" dirty="0" smtClean="0"/>
              <a:t>and grand </a:t>
            </a:r>
            <a:r>
              <a:rPr lang="en-US" dirty="0"/>
              <a:t>total</a:t>
            </a:r>
          </a:p>
          <a:p>
            <a:pPr>
              <a:spcBef>
                <a:spcPts val="1800"/>
              </a:spcBef>
            </a:pPr>
            <a:r>
              <a:rPr lang="en-US" dirty="0"/>
              <a:t>Open budget </a:t>
            </a:r>
            <a:r>
              <a:rPr lang="en-US" dirty="0" smtClean="0"/>
              <a:t>and </a:t>
            </a:r>
            <a:r>
              <a:rPr lang="en-US" dirty="0"/>
              <a:t>forecast amounts</a:t>
            </a:r>
          </a:p>
          <a:p>
            <a:pPr lvl="1"/>
            <a:r>
              <a:rPr lang="en-US" dirty="0"/>
              <a:t>Budget – </a:t>
            </a:r>
            <a:r>
              <a:rPr lang="en-US" dirty="0" err="1"/>
              <a:t>Actuals</a:t>
            </a:r>
            <a:r>
              <a:rPr lang="en-US" dirty="0"/>
              <a:t> or Forecast - </a:t>
            </a:r>
            <a:r>
              <a:rPr lang="en-US" dirty="0" err="1"/>
              <a:t>Actuals</a:t>
            </a:r>
            <a:endParaRPr lang="en-US" dirty="0"/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Budget Detail Report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52528" y="6638544"/>
            <a:ext cx="1291472" cy="219456"/>
          </a:xfrm>
        </p:spPr>
        <p:txBody>
          <a:bodyPr/>
          <a:lstStyle/>
          <a:p>
            <a:r>
              <a:rPr lang="en-US" smtClean="0"/>
              <a:t>MC-2.2-1-BR-050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29979" y="6638544"/>
            <a:ext cx="1414021" cy="219456"/>
          </a:xfrm>
        </p:spPr>
        <p:txBody>
          <a:bodyPr/>
          <a:lstStyle/>
          <a:p>
            <a:r>
              <a:rPr lang="en-US" smtClean="0"/>
              <a:t>MC-2.2-1-BR-060</a:t>
            </a:r>
            <a:endParaRPr lang="en-US"/>
          </a:p>
        </p:txBody>
      </p:sp>
      <p:pic>
        <p:nvPicPr>
          <p:cNvPr id="223235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481" y="1884285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Presentation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Presentation</Template>
  <TotalTime>585</TotalTime>
  <Words>143</Words>
  <Application>Microsoft Office PowerPoint</Application>
  <PresentationFormat>On-screen Show (4:3)</PresentationFormat>
  <Paragraphs>41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QAD 2010 Presentation</vt:lpstr>
      <vt:lpstr> Budget Reports</vt:lpstr>
      <vt:lpstr>Objectives</vt:lpstr>
      <vt:lpstr>Budget Reports: Definitions</vt:lpstr>
      <vt:lpstr>Budget Overview Report</vt:lpstr>
      <vt:lpstr>Budget Detail Report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83</cp:revision>
  <dcterms:created xsi:type="dcterms:W3CDTF">2006-05-18T22:11:08Z</dcterms:created>
  <dcterms:modified xsi:type="dcterms:W3CDTF">2013-03-06T17:05:32Z</dcterms:modified>
</cp:coreProperties>
</file>