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  <p:sldMasterId id="2147483686" r:id="rId3"/>
  </p:sldMasterIdLst>
  <p:notesMasterIdLst>
    <p:notesMasterId r:id="rId14"/>
  </p:notesMasterIdLst>
  <p:handoutMasterIdLst>
    <p:handoutMasterId r:id="rId15"/>
  </p:handoutMasterIdLst>
  <p:sldIdLst>
    <p:sldId id="275" r:id="rId4"/>
    <p:sldId id="286" r:id="rId5"/>
    <p:sldId id="276" r:id="rId6"/>
    <p:sldId id="277" r:id="rId7"/>
    <p:sldId id="278" r:id="rId8"/>
    <p:sldId id="288" r:id="rId9"/>
    <p:sldId id="281" r:id="rId10"/>
    <p:sldId id="279" r:id="rId11"/>
    <p:sldId id="289" r:id="rId12"/>
    <p:sldId id="285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DF2"/>
    <a:srgbClr val="4F4F4F"/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>
        <p:scale>
          <a:sx n="90" d="100"/>
          <a:sy n="90" d="100"/>
        </p:scale>
        <p:origin x="-47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3.4_1_screen customization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0AB3684-6B73-4103-A431-37ED941396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3.4_1_screen customization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5BCD0F7D-1290-4553-823C-46EC217E55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3.4_1_screen customization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B4D0F8-F0EA-4FDA-A4C9-A4FC5074B4B5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0"/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632700" y="6619874"/>
            <a:ext cx="1435100" cy="238125"/>
          </a:xfrm>
          <a:prstGeom prst="rect">
            <a:avLst/>
          </a:prstGeom>
          <a:ln/>
        </p:spPr>
        <p:txBody>
          <a:bodyPr/>
          <a:lstStyle>
            <a:lvl1pPr algn="r">
              <a:defRPr sz="1000"/>
            </a:lvl1pPr>
          </a:lstStyle>
          <a:p>
            <a:pPr>
              <a:defRPr/>
            </a:pPr>
            <a:r>
              <a:rPr lang="en-US" smtClean="0"/>
              <a:t>2007-QS-OR-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761288" y="6629400"/>
            <a:ext cx="1306512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2007-QS-OR-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7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80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>
              <a:defRPr kumimoji="0" sz="800">
                <a:latin typeface="Arial" charset="0"/>
              </a:defRPr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2008-MC-3.4-1-SC-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70670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Screen Customization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80856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19" y="962458"/>
            <a:ext cx="8054811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MC-3.4-1-SC-090</a:t>
            </a:r>
            <a:endParaRPr lang="en-US" dirty="0"/>
          </a:p>
        </p:txBody>
      </p:sp>
      <p:pic>
        <p:nvPicPr>
          <p:cNvPr id="229379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the benefits of screen customization</a:t>
            </a:r>
          </a:p>
          <a:p>
            <a:pPr>
              <a:spcBef>
                <a:spcPts val="1800"/>
              </a:spcBef>
            </a:pPr>
            <a:r>
              <a:rPr lang="en-US" dirty="0"/>
              <a:t>Learn how to customize screens for your own business case</a:t>
            </a:r>
          </a:p>
        </p:txBody>
      </p:sp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MC-3.4-1-SC-020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Scope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20932" y="6638544"/>
            <a:ext cx="1923068" cy="219456"/>
          </a:xfrm>
        </p:spPr>
        <p:txBody>
          <a:bodyPr/>
          <a:lstStyle/>
          <a:p>
            <a:r>
              <a:rPr lang="en-US" smtClean="0"/>
              <a:t>MC-3.4-1-SC-030</a:t>
            </a:r>
            <a:endParaRPr lang="en-US"/>
          </a:p>
        </p:txBody>
      </p:sp>
      <p:sp>
        <p:nvSpPr>
          <p:cNvPr id="2119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93901" y="1049992"/>
            <a:ext cx="8153400" cy="5053013"/>
          </a:xfrm>
        </p:spPr>
        <p:txBody>
          <a:bodyPr/>
          <a:lstStyle/>
          <a:p>
            <a:r>
              <a:rPr lang="en-US" dirty="0"/>
              <a:t>UI customization using Design Mode feature</a:t>
            </a:r>
          </a:p>
          <a:p>
            <a:pPr>
              <a:spcBef>
                <a:spcPts val="1800"/>
              </a:spcBef>
            </a:pPr>
            <a:r>
              <a:rPr lang="en-US" dirty="0"/>
              <a:t>User-defined fields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Setup</a:t>
            </a:r>
          </a:p>
          <a:p>
            <a:pPr lvl="1"/>
            <a:r>
              <a:rPr lang="en-US" dirty="0"/>
              <a:t>Security settings</a:t>
            </a:r>
          </a:p>
          <a:p>
            <a:pPr lvl="2"/>
            <a:r>
              <a:rPr lang="en-US" dirty="0"/>
              <a:t>Change System Settings (36.24.5.1)</a:t>
            </a:r>
          </a:p>
          <a:p>
            <a:pPr lvl="2"/>
            <a:r>
              <a:rPr lang="en-US" dirty="0"/>
              <a:t>Change User Settings (36.24.5.2)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Screen Customization Prerequisites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173798" y="6638544"/>
            <a:ext cx="1970202" cy="219456"/>
          </a:xfrm>
        </p:spPr>
        <p:txBody>
          <a:bodyPr/>
          <a:lstStyle/>
          <a:p>
            <a:r>
              <a:rPr lang="en-US" smtClean="0"/>
              <a:t>MC-3.4-1-SC-040</a:t>
            </a:r>
            <a:endParaRPr lang="en-US"/>
          </a:p>
        </p:txBody>
      </p:sp>
      <p:pic>
        <p:nvPicPr>
          <p:cNvPr id="10" name="Picture 9" descr="Change-System-Settin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43192" y="2890666"/>
            <a:ext cx="3960986" cy="3351604"/>
          </a:xfrm>
          <a:prstGeom prst="rect">
            <a:avLst/>
          </a:prstGeom>
        </p:spPr>
      </p:pic>
      <p:pic>
        <p:nvPicPr>
          <p:cNvPr id="11" name="Picture 10" descr="Change-User-Setting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963" y="2927335"/>
            <a:ext cx="4345663" cy="188585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General Process Flow 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52528" y="6638544"/>
            <a:ext cx="1291472" cy="219456"/>
          </a:xfrm>
        </p:spPr>
        <p:txBody>
          <a:bodyPr/>
          <a:lstStyle/>
          <a:p>
            <a:r>
              <a:rPr lang="en-US" smtClean="0"/>
              <a:t>MC-3.4-1-SC-050</a:t>
            </a:r>
            <a:endParaRPr lang="en-US"/>
          </a:p>
        </p:txBody>
      </p:sp>
      <p:sp>
        <p:nvSpPr>
          <p:cNvPr id="21401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64776" y="1149292"/>
            <a:ext cx="7588624" cy="5053012"/>
          </a:xfrm>
        </p:spPr>
        <p:txBody>
          <a:bodyPr/>
          <a:lstStyle/>
          <a:p>
            <a:r>
              <a:rPr lang="en-US" dirty="0"/>
              <a:t>Design Mode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 smtClean="0"/>
              <a:t>Customization levels</a:t>
            </a:r>
            <a:endParaRPr lang="en-US" dirty="0"/>
          </a:p>
          <a:p>
            <a:pPr lvl="1"/>
            <a:r>
              <a:rPr lang="en-US" sz="2000" dirty="0"/>
              <a:t>General</a:t>
            </a:r>
          </a:p>
          <a:p>
            <a:pPr lvl="1"/>
            <a:r>
              <a:rPr lang="en-US" sz="2000" dirty="0"/>
              <a:t>Role</a:t>
            </a:r>
          </a:p>
          <a:p>
            <a:pPr lvl="1"/>
            <a:r>
              <a:rPr lang="en-US" sz="2000" dirty="0"/>
              <a:t>User</a:t>
            </a:r>
          </a:p>
        </p:txBody>
      </p:sp>
      <p:pic>
        <p:nvPicPr>
          <p:cNvPr id="214021" name="Picture 5" descr="Designmodest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3338" y="1340879"/>
            <a:ext cx="4351965" cy="1161159"/>
          </a:xfrm>
          <a:prstGeom prst="rect">
            <a:avLst/>
          </a:prstGeom>
          <a:noFill/>
        </p:spPr>
      </p:pic>
      <p:sp>
        <p:nvSpPr>
          <p:cNvPr id="214022" name="Oval 6"/>
          <p:cNvSpPr>
            <a:spLocks noChangeArrowheads="1"/>
          </p:cNvSpPr>
          <p:nvPr/>
        </p:nvSpPr>
        <p:spPr bwMode="auto">
          <a:xfrm>
            <a:off x="5174416" y="1209964"/>
            <a:ext cx="1724423" cy="1292074"/>
          </a:xfrm>
          <a:prstGeom prst="ellipse">
            <a:avLst/>
          </a:prstGeom>
          <a:noFill/>
          <a:ln w="19050" algn="ctr">
            <a:solidFill>
              <a:srgbClr val="CC33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9" name="Picture 8" descr="Set-Design-Mo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95135" y="3524828"/>
            <a:ext cx="4638675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aybook-Create-DesignMo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910" y="2868704"/>
            <a:ext cx="7038108" cy="3352274"/>
          </a:xfrm>
          <a:prstGeom prst="rect">
            <a:avLst/>
          </a:prstGeom>
        </p:spPr>
      </p:pic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Process Flow – Continued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MC-3.4-1-SC-060</a:t>
            </a:r>
            <a:endParaRPr lang="en-US" dirty="0"/>
          </a:p>
        </p:txBody>
      </p:sp>
      <p:sp>
        <p:nvSpPr>
          <p:cNvPr id="23245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19953" y="1082460"/>
            <a:ext cx="5961529" cy="2379662"/>
          </a:xfrm>
        </p:spPr>
        <p:txBody>
          <a:bodyPr/>
          <a:lstStyle/>
          <a:p>
            <a:r>
              <a:rPr lang="en-US" dirty="0">
                <a:latin typeface="+mj-lt"/>
              </a:rPr>
              <a:t>Highlight a field on the UI </a:t>
            </a:r>
            <a:r>
              <a:rPr lang="en-US" dirty="0" smtClean="0">
                <a:latin typeface="+mj-lt"/>
              </a:rPr>
              <a:t>to</a:t>
            </a:r>
            <a:endParaRPr lang="en-US" dirty="0">
              <a:latin typeface="+mj-lt"/>
            </a:endParaRPr>
          </a:p>
          <a:p>
            <a:pPr lvl="1">
              <a:spcBef>
                <a:spcPts val="1200"/>
              </a:spcBef>
            </a:pPr>
            <a:r>
              <a:rPr lang="en-US" sz="2000" dirty="0">
                <a:latin typeface="+mj-lt"/>
              </a:rPr>
              <a:t>Change its properties	</a:t>
            </a:r>
          </a:p>
          <a:p>
            <a:pPr lvl="1"/>
            <a:r>
              <a:rPr lang="en-US" sz="2000" dirty="0">
                <a:latin typeface="+mj-lt"/>
              </a:rPr>
              <a:t>Remove it from the UI</a:t>
            </a:r>
          </a:p>
          <a:p>
            <a:endParaRPr lang="en-US" sz="2000" dirty="0">
              <a:latin typeface="+mj-lt"/>
            </a:endParaRPr>
          </a:p>
        </p:txBody>
      </p:sp>
      <p:sp>
        <p:nvSpPr>
          <p:cNvPr id="232453" name="Oval 5"/>
          <p:cNvSpPr>
            <a:spLocks noChangeArrowheads="1"/>
          </p:cNvSpPr>
          <p:nvPr/>
        </p:nvSpPr>
        <p:spPr bwMode="auto">
          <a:xfrm>
            <a:off x="693101" y="3081188"/>
            <a:ext cx="2687407" cy="315913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2455" name="Text Box 7"/>
          <p:cNvSpPr txBox="1">
            <a:spLocks noChangeArrowheads="1"/>
          </p:cNvSpPr>
          <p:nvPr/>
        </p:nvSpPr>
        <p:spPr bwMode="auto">
          <a:xfrm>
            <a:off x="4227845" y="1589489"/>
            <a:ext cx="4385018" cy="854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lvl="1" algn="l">
              <a:spcBef>
                <a:spcPts val="1200"/>
              </a:spcBef>
              <a:buClr>
                <a:schemeClr val="accent2"/>
              </a:buClr>
              <a:buFont typeface="Century Gothic" pitchFamily="34" charset="0"/>
              <a:buChar char="-"/>
            </a:pPr>
            <a:r>
              <a:rPr lang="en-US" sz="2000" dirty="0">
                <a:latin typeface="+mj-lt"/>
              </a:rPr>
              <a:t> </a:t>
            </a:r>
            <a:r>
              <a:rPr lang="en-US" sz="2000" dirty="0" smtClean="0">
                <a:latin typeface="+mj-lt"/>
              </a:rPr>
              <a:t>  </a:t>
            </a:r>
            <a:r>
              <a:rPr lang="en-US" sz="2000" dirty="0" smtClean="0">
                <a:solidFill>
                  <a:srgbClr val="4F4F4F"/>
                </a:solidFill>
                <a:latin typeface="+mj-lt"/>
              </a:rPr>
              <a:t>Move </a:t>
            </a:r>
            <a:r>
              <a:rPr lang="en-US" sz="2000" dirty="0">
                <a:solidFill>
                  <a:srgbClr val="4F4F4F"/>
                </a:solidFill>
                <a:latin typeface="+mj-lt"/>
              </a:rPr>
              <a:t>it to another position</a:t>
            </a:r>
          </a:p>
          <a:p>
            <a:pPr lvl="1" algn="l">
              <a:spcBef>
                <a:spcPct val="20000"/>
              </a:spcBef>
              <a:buClr>
                <a:schemeClr val="accent6"/>
              </a:buClr>
              <a:buFont typeface="Century Gothic" pitchFamily="34" charset="0"/>
              <a:buChar char="-"/>
            </a:pPr>
            <a:r>
              <a:rPr lang="en-US" sz="2000" dirty="0">
                <a:solidFill>
                  <a:srgbClr val="4F4F4F"/>
                </a:solidFill>
                <a:latin typeface="+mj-lt"/>
              </a:rPr>
              <a:t> </a:t>
            </a:r>
            <a:r>
              <a:rPr lang="en-US" sz="2000" dirty="0" smtClean="0">
                <a:solidFill>
                  <a:srgbClr val="4F4F4F"/>
                </a:solidFill>
                <a:latin typeface="+mj-lt"/>
              </a:rPr>
              <a:t>  Add </a:t>
            </a:r>
            <a:r>
              <a:rPr lang="en-US" sz="2000" dirty="0">
                <a:solidFill>
                  <a:srgbClr val="4F4F4F"/>
                </a:solidFill>
                <a:latin typeface="+mj-lt"/>
              </a:rPr>
              <a:t>a user-defined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aybook-Create-DesignMo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3412" y="2546265"/>
            <a:ext cx="6990154" cy="3329434"/>
          </a:xfrm>
          <a:prstGeom prst="rect">
            <a:avLst/>
          </a:prstGeom>
        </p:spPr>
      </p:pic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Moving Fields to Other Tabs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MC-3.4-1-SC-070</a:t>
            </a:r>
            <a:endParaRPr lang="en-US" dirty="0"/>
          </a:p>
        </p:txBody>
      </p:sp>
      <p:sp>
        <p:nvSpPr>
          <p:cNvPr id="2170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1923" y="857701"/>
            <a:ext cx="8153400" cy="19129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dirty="0">
                <a:latin typeface="+mj-lt"/>
              </a:rPr>
              <a:t>Set to invisible by setting the Visible property to False 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latin typeface="+mj-lt"/>
              </a:rPr>
              <a:t>The field now displays in the business field area of the Field list window</a:t>
            </a:r>
          </a:p>
          <a:p>
            <a:pPr>
              <a:lnSpc>
                <a:spcPct val="90000"/>
              </a:lnSpc>
              <a:spcBef>
                <a:spcPct val="55000"/>
              </a:spcBef>
            </a:pPr>
            <a:r>
              <a:rPr lang="en-US" sz="2000" dirty="0">
                <a:latin typeface="+mj-lt"/>
              </a:rPr>
              <a:t>Select the target tab</a:t>
            </a:r>
          </a:p>
        </p:txBody>
      </p:sp>
      <p:sp>
        <p:nvSpPr>
          <p:cNvPr id="217093" name="Text Box 5"/>
          <p:cNvSpPr txBox="1">
            <a:spLocks noChangeArrowheads="1"/>
          </p:cNvSpPr>
          <p:nvPr/>
        </p:nvSpPr>
        <p:spPr bwMode="auto">
          <a:xfrm>
            <a:off x="215713" y="4497244"/>
            <a:ext cx="1757363" cy="2062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20000"/>
              </a:spcBef>
              <a:buClr>
                <a:srgbClr val="890C4C"/>
              </a:buClr>
            </a:pPr>
            <a:r>
              <a:rPr lang="en-US" sz="1600" dirty="0">
                <a:latin typeface="+mj-lt"/>
              </a:rPr>
              <a:t>Drag the field from the business field area to its new location</a:t>
            </a:r>
          </a:p>
          <a:p>
            <a:pPr>
              <a:spcBef>
                <a:spcPct val="50000"/>
              </a:spcBef>
            </a:pPr>
            <a:endParaRPr lang="en-US" dirty="0">
              <a:latin typeface="+mj-lt"/>
            </a:endParaRPr>
          </a:p>
        </p:txBody>
      </p:sp>
      <p:sp>
        <p:nvSpPr>
          <p:cNvPr id="217094" name="Oval 6"/>
          <p:cNvSpPr>
            <a:spLocks noChangeArrowheads="1"/>
          </p:cNvSpPr>
          <p:nvPr/>
        </p:nvSpPr>
        <p:spPr bwMode="auto">
          <a:xfrm>
            <a:off x="1844911" y="5305330"/>
            <a:ext cx="2001837" cy="543209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17095" name="Line 7"/>
          <p:cNvSpPr>
            <a:spLocks noChangeShapeType="1"/>
          </p:cNvSpPr>
          <p:nvPr/>
        </p:nvSpPr>
        <p:spPr bwMode="auto">
          <a:xfrm>
            <a:off x="3856777" y="5558827"/>
            <a:ext cx="1792585" cy="126749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ield-Properti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0880" y="1933825"/>
            <a:ext cx="3200400" cy="3333750"/>
          </a:xfrm>
          <a:prstGeom prst="rect">
            <a:avLst/>
          </a:prstGeom>
        </p:spPr>
      </p:pic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Properties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24247" y="6638544"/>
            <a:ext cx="1319753" cy="219456"/>
          </a:xfrm>
        </p:spPr>
        <p:txBody>
          <a:bodyPr/>
          <a:lstStyle/>
          <a:p>
            <a:r>
              <a:rPr lang="en-US" smtClean="0"/>
              <a:t>MC-3.4-1-SC-080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2190307" y="999460"/>
            <a:ext cx="2775098" cy="850605"/>
            <a:chOff x="701749" y="999460"/>
            <a:chExt cx="2775098" cy="850605"/>
          </a:xfrm>
        </p:grpSpPr>
        <p:sp>
          <p:nvSpPr>
            <p:cNvPr id="15" name="Rectangle 14"/>
            <p:cNvSpPr/>
            <p:nvPr/>
          </p:nvSpPr>
          <p:spPr>
            <a:xfrm>
              <a:off x="701749" y="999460"/>
              <a:ext cx="2775098" cy="850605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97443" y="1041992"/>
              <a:ext cx="2658139" cy="776175"/>
            </a:xfrm>
            <a:prstGeom prst="rect">
              <a:avLst/>
            </a:prstGeom>
            <a:noFill/>
          </p:spPr>
          <p:txBody>
            <a:bodyPr wrap="square" tIns="91440" bIns="91440" rtlCol="0">
              <a:noAutofit/>
            </a:bodyPr>
            <a:lstStyle/>
            <a:p>
              <a:pPr algn="l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If </a:t>
              </a:r>
              <a:r>
                <a:rPr lang="en-US" sz="1400" dirty="0" err="1" smtClean="0">
                  <a:latin typeface="Arial" pitchFamily="34" charset="0"/>
                  <a:cs typeface="Arial" pitchFamily="34" charset="0"/>
                </a:rPr>
                <a:t>ScEnabled</a:t>
              </a: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 is False, the field is visible on UI, but cannot be accessed or copied</a:t>
              </a:r>
            </a:p>
            <a:p>
              <a:endParaRPr lang="en-US" dirty="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34493" y="2169042"/>
            <a:ext cx="2158409" cy="563526"/>
            <a:chOff x="4848447" y="818707"/>
            <a:chExt cx="2158409" cy="563526"/>
          </a:xfrm>
        </p:grpSpPr>
        <p:sp>
          <p:nvSpPr>
            <p:cNvPr id="26" name="Rectangle 25"/>
            <p:cNvSpPr/>
            <p:nvPr/>
          </p:nvSpPr>
          <p:spPr>
            <a:xfrm>
              <a:off x="4848447" y="818707"/>
              <a:ext cx="2158409" cy="563526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859079" y="861238"/>
              <a:ext cx="2052084" cy="414670"/>
            </a:xfrm>
            <a:prstGeom prst="rect">
              <a:avLst/>
            </a:prstGeom>
            <a:noFill/>
          </p:spPr>
          <p:txBody>
            <a:bodyPr wrap="square" tIns="91440" bIns="91440" rtlCol="0">
              <a:noAutofit/>
            </a:bodyPr>
            <a:lstStyle/>
            <a:p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Field label on the UI</a:t>
              </a:r>
            </a:p>
            <a:p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02596" y="3225208"/>
            <a:ext cx="2775098" cy="850605"/>
            <a:chOff x="701749" y="999460"/>
            <a:chExt cx="2775098" cy="850605"/>
          </a:xfrm>
        </p:grpSpPr>
        <p:sp>
          <p:nvSpPr>
            <p:cNvPr id="19" name="Rectangle 18"/>
            <p:cNvSpPr/>
            <p:nvPr/>
          </p:nvSpPr>
          <p:spPr>
            <a:xfrm>
              <a:off x="701749" y="999460"/>
              <a:ext cx="2775098" cy="850605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97443" y="1041992"/>
              <a:ext cx="2658139" cy="776175"/>
            </a:xfrm>
            <a:prstGeom prst="rect">
              <a:avLst/>
            </a:prstGeom>
            <a:noFill/>
          </p:spPr>
          <p:txBody>
            <a:bodyPr wrap="square" tIns="91440" bIns="91440" rtlCol="0">
              <a:noAutofit/>
            </a:bodyPr>
            <a:lstStyle/>
            <a:p>
              <a:pPr marL="0" indent="0" algn="l">
                <a:lnSpc>
                  <a:spcPct val="80000"/>
                </a:lnSpc>
                <a:buFont typeface="Webdings" pitchFamily="18" charset="2"/>
                <a:buNone/>
              </a:pPr>
              <a:r>
                <a:rPr lang="en-US" sz="1400" dirty="0" smtClean="0"/>
                <a:t>If </a:t>
              </a:r>
              <a:r>
                <a:rPr lang="en-US" sz="1400" dirty="0" err="1" smtClean="0"/>
                <a:t>ScReadOnly</a:t>
              </a:r>
              <a:r>
                <a:rPr lang="en-US" sz="1400" dirty="0" smtClean="0"/>
                <a:t> is True, the field is visible on the UI, but not editable</a:t>
              </a:r>
            </a:p>
            <a:p>
              <a:endParaRPr lang="en-US" dirty="0"/>
            </a:p>
          </p:txBody>
        </p:sp>
      </p:grpSp>
      <p:cxnSp>
        <p:nvCxnSpPr>
          <p:cNvPr id="25" name="Straight Arrow Connector 24"/>
          <p:cNvCxnSpPr/>
          <p:nvPr/>
        </p:nvCxnSpPr>
        <p:spPr>
          <a:xfrm>
            <a:off x="3423684" y="1850065"/>
            <a:ext cx="21265" cy="97819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 rot="10800000" flipH="1">
            <a:off x="2172584" y="3780988"/>
            <a:ext cx="241005" cy="1949963"/>
          </a:xfrm>
          <a:prstGeom prst="bentConnector3">
            <a:avLst>
              <a:gd name="adj1" fmla="val -94853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2119423" y="5390707"/>
            <a:ext cx="3005469" cy="903767"/>
            <a:chOff x="4703135" y="3200400"/>
            <a:chExt cx="3005469" cy="903767"/>
          </a:xfrm>
        </p:grpSpPr>
        <p:sp>
          <p:nvSpPr>
            <p:cNvPr id="22" name="Rectangle 21"/>
            <p:cNvSpPr/>
            <p:nvPr/>
          </p:nvSpPr>
          <p:spPr>
            <a:xfrm>
              <a:off x="4703135" y="3200400"/>
              <a:ext cx="2792818" cy="903767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13767" y="3221666"/>
              <a:ext cx="2994837" cy="871870"/>
            </a:xfrm>
            <a:prstGeom prst="rect">
              <a:avLst/>
            </a:prstGeom>
            <a:noFill/>
          </p:spPr>
          <p:txBody>
            <a:bodyPr wrap="square" tIns="91440" bIns="91440" rtlCol="0">
              <a:noAutofit/>
            </a:bodyPr>
            <a:lstStyle/>
            <a:p>
              <a:pPr algn="l"/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If Visible is False, the field is no longer visible (but appears in the business </a:t>
              </a:r>
              <a:r>
                <a:rPr lang="en-US" sz="1400" smtClean="0">
                  <a:latin typeface="Arial" pitchFamily="34" charset="0"/>
                  <a:cs typeface="Arial" pitchFamily="34" charset="0"/>
                </a:rPr>
                <a:t>fields </a:t>
              </a:r>
              <a:r>
                <a:rPr lang="en-US" sz="1400" smtClean="0">
                  <a:latin typeface="Arial" pitchFamily="34" charset="0"/>
                  <a:cs typeface="Arial" pitchFamily="34" charset="0"/>
                </a:rPr>
                <a:t>area)</a:t>
              </a:r>
              <a:endParaRPr lang="en-US" sz="1400" dirty="0" smtClean="0">
                <a:latin typeface="Arial" pitchFamily="34" charset="0"/>
                <a:cs typeface="Arial" pitchFamily="34" charset="0"/>
              </a:endParaRPr>
            </a:p>
            <a:p>
              <a:endParaRPr lang="en-US" dirty="0"/>
            </a:p>
          </p:txBody>
        </p:sp>
      </p:grpSp>
      <p:cxnSp>
        <p:nvCxnSpPr>
          <p:cNvPr id="36" name="Straight Arrow Connector 35"/>
          <p:cNvCxnSpPr/>
          <p:nvPr/>
        </p:nvCxnSpPr>
        <p:spPr>
          <a:xfrm flipH="1" flipV="1">
            <a:off x="4189228" y="3487479"/>
            <a:ext cx="1360967" cy="17012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26" idx="1"/>
          </p:cNvCxnSpPr>
          <p:nvPr/>
        </p:nvCxnSpPr>
        <p:spPr>
          <a:xfrm flipH="1">
            <a:off x="4869711" y="2450805"/>
            <a:ext cx="864782" cy="8452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Field Properties, Events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6927" y="6627137"/>
            <a:ext cx="1367073" cy="230863"/>
          </a:xfrm>
        </p:spPr>
        <p:txBody>
          <a:bodyPr/>
          <a:lstStyle/>
          <a:p>
            <a:r>
              <a:rPr lang="en-US" dirty="0" smtClean="0"/>
              <a:t>MC-3.4-1-SC-085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91754" y="986828"/>
            <a:ext cx="34855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>
                <a:latin typeface="Century Gothic" pitchFamily="34" charset="0"/>
              </a:rPr>
              <a:t>Add basic customization code to UI elements</a:t>
            </a:r>
          </a:p>
          <a:p>
            <a:pPr algn="l"/>
            <a:endParaRPr lang="en-IE" sz="2000" dirty="0" smtClean="0">
              <a:latin typeface="Century Gothic" pitchFamily="34" charset="0"/>
            </a:endParaRPr>
          </a:p>
          <a:p>
            <a:pPr algn="l"/>
            <a:r>
              <a:rPr lang="en-US" sz="2000" dirty="0" smtClean="0">
                <a:latin typeface="Century Gothic" pitchFamily="34" charset="0"/>
              </a:rPr>
              <a:t>Select an event from the list of exposed events for each field or control</a:t>
            </a:r>
          </a:p>
          <a:p>
            <a:pPr algn="l"/>
            <a:endParaRPr lang="en-IE" sz="2000" dirty="0" smtClean="0">
              <a:latin typeface="Century Gothic" pitchFamily="34" charset="0"/>
            </a:endParaRPr>
          </a:p>
          <a:p>
            <a:pPr algn="l"/>
            <a:r>
              <a:rPr lang="en-IE" sz="2000" dirty="0" smtClean="0">
                <a:latin typeface="Century Gothic" pitchFamily="34" charset="0"/>
              </a:rPr>
              <a:t>Open custom code editor</a:t>
            </a:r>
            <a:endParaRPr lang="en-US" sz="2000" dirty="0">
              <a:latin typeface="Century Gothic" pitchFamily="34" charset="0"/>
            </a:endParaRPr>
          </a:p>
        </p:txBody>
      </p:sp>
      <p:pic>
        <p:nvPicPr>
          <p:cNvPr id="11" name="Picture 10" descr="Field-Properties-Even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2127" y="898697"/>
            <a:ext cx="3190875" cy="3286125"/>
          </a:xfrm>
          <a:prstGeom prst="rect">
            <a:avLst/>
          </a:prstGeom>
        </p:spPr>
      </p:pic>
      <p:pic>
        <p:nvPicPr>
          <p:cNvPr id="9" name="Picture 8" descr="Field-Properties-Events-CustomCo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7781" y="3648722"/>
            <a:ext cx="5977210" cy="2711808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rot="10800000">
            <a:off x="3150607" y="2661720"/>
            <a:ext cx="1004939" cy="660903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0800000">
            <a:off x="2734149" y="1973655"/>
            <a:ext cx="1448552" cy="416460"/>
          </a:xfrm>
          <a:prstGeom prst="straightConnector1">
            <a:avLst/>
          </a:prstGeom>
          <a:ln w="28575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2011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2011</Template>
  <TotalTime>1237</TotalTime>
  <Words>236</Words>
  <Application>Microsoft Office PowerPoint</Application>
  <PresentationFormat>On-screen Show (4:3)</PresentationFormat>
  <Paragraphs>55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2011</vt:lpstr>
      <vt:lpstr>QAD 2010 Template</vt:lpstr>
      <vt:lpstr>QAD 2010 Presentation</vt:lpstr>
      <vt:lpstr> Screen Customization</vt:lpstr>
      <vt:lpstr>Objectives</vt:lpstr>
      <vt:lpstr>Scope</vt:lpstr>
      <vt:lpstr>Screen Customization Prerequisites</vt:lpstr>
      <vt:lpstr>General Process Flow </vt:lpstr>
      <vt:lpstr>General Process Flow – Continued</vt:lpstr>
      <vt:lpstr>Moving Fields to Other Tabs</vt:lpstr>
      <vt:lpstr>Field Properties</vt:lpstr>
      <vt:lpstr>Field Properties, Events Tab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113</cp:revision>
  <dcterms:created xsi:type="dcterms:W3CDTF">2006-05-18T22:11:08Z</dcterms:created>
  <dcterms:modified xsi:type="dcterms:W3CDTF">2013-06-05T15:11:25Z</dcterms:modified>
</cp:coreProperties>
</file>