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75" r:id="rId2"/>
    <p:sldId id="282" r:id="rId3"/>
    <p:sldId id="287" r:id="rId4"/>
    <p:sldId id="276" r:id="rId5"/>
    <p:sldId id="277" r:id="rId6"/>
    <p:sldId id="288" r:id="rId7"/>
    <p:sldId id="286" r:id="rId8"/>
    <p:sldId id="280" r:id="rId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2" d="100"/>
          <a:sy n="102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3.3_1_user defined fields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B5EAAA3-5C7B-4037-AE30-310E9F7F0A6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3.3_1_user defined fields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831849C-4130-4A53-835E-885C0904F6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3.3_1_user defined fields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77B483-BF2B-4469-AFC8-6D60F974B221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2008-MC-3.3-1-UDF-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User-Defined Fields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19" y="1254695"/>
            <a:ext cx="822449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Learn how to create and use user-defined fields in QAD Enterprise Applications</a:t>
            </a:r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MC-3.3-1-UDF-020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Definitions</a:t>
            </a:r>
          </a:p>
          <a:p>
            <a:pPr>
              <a:spcBef>
                <a:spcPts val="1800"/>
              </a:spcBef>
            </a:pPr>
            <a:r>
              <a:rPr lang="en-US" dirty="0"/>
              <a:t>How to create and modify</a:t>
            </a:r>
          </a:p>
          <a:p>
            <a:pPr>
              <a:spcBef>
                <a:spcPts val="1800"/>
              </a:spcBef>
            </a:pPr>
            <a:r>
              <a:rPr lang="en-US" dirty="0"/>
              <a:t>Exercise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1443" y="6638544"/>
            <a:ext cx="1602557" cy="219456"/>
          </a:xfrm>
        </p:spPr>
        <p:txBody>
          <a:bodyPr/>
          <a:lstStyle/>
          <a:p>
            <a:r>
              <a:rPr lang="en-US" smtClean="0"/>
              <a:t>MC-3.3-1-UDF-030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User-Defined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MC-3.3-1-UDF-040</a:t>
            </a:r>
            <a:endParaRPr lang="en-US" dirty="0"/>
          </a:p>
        </p:txBody>
      </p:sp>
      <p:sp>
        <p:nvSpPr>
          <p:cNvPr id="2119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91670" y="892175"/>
            <a:ext cx="7637929" cy="5424488"/>
          </a:xfrm>
        </p:spPr>
        <p:txBody>
          <a:bodyPr/>
          <a:lstStyle/>
          <a:p>
            <a:r>
              <a:rPr lang="en-US" dirty="0"/>
              <a:t>Predefined fields in the database tables</a:t>
            </a:r>
          </a:p>
          <a:p>
            <a:pPr>
              <a:spcBef>
                <a:spcPts val="1800"/>
              </a:spcBef>
            </a:pPr>
            <a:r>
              <a:rPr lang="en-US" dirty="0"/>
              <a:t>Not used in the business logic</a:t>
            </a:r>
          </a:p>
          <a:p>
            <a:pPr>
              <a:spcBef>
                <a:spcPts val="1800"/>
              </a:spcBef>
            </a:pPr>
            <a:r>
              <a:rPr lang="en-US" dirty="0"/>
              <a:t>Can be customized to store additional information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UDF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3280" y="1869086"/>
            <a:ext cx="5760720" cy="3924971"/>
          </a:xfrm>
          <a:prstGeom prst="rect">
            <a:avLst/>
          </a:prstGeom>
        </p:spPr>
      </p:pic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User-Defined </a:t>
            </a:r>
            <a:r>
              <a:rPr lang="en-US" dirty="0"/>
              <a:t>Field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95967" y="6638544"/>
            <a:ext cx="1348033" cy="219456"/>
          </a:xfrm>
        </p:spPr>
        <p:txBody>
          <a:bodyPr/>
          <a:lstStyle/>
          <a:p>
            <a:r>
              <a:rPr lang="en-US" smtClean="0"/>
              <a:t>MC-3.3-1-UDF-050</a:t>
            </a:r>
            <a:endParaRPr lang="en-US" dirty="0"/>
          </a:p>
        </p:txBody>
      </p:sp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424210" y="2242354"/>
            <a:ext cx="3242641" cy="166199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/>
            <a:r>
              <a:rPr lang="en-US" sz="1200" b="1" dirty="0">
                <a:latin typeface="+mj-lt"/>
              </a:rPr>
              <a:t>Field name: type and validation</a:t>
            </a:r>
          </a:p>
          <a:p>
            <a:pPr algn="l"/>
            <a:r>
              <a:rPr lang="en-US" sz="1200" dirty="0">
                <a:latin typeface="+mj-lt"/>
              </a:rPr>
              <a:t>Combo: </a:t>
            </a:r>
            <a:r>
              <a:rPr lang="en-US" sz="1200" dirty="0" smtClean="0">
                <a:latin typeface="+mj-lt"/>
              </a:rPr>
              <a:t>      user-defined </a:t>
            </a:r>
            <a:r>
              <a:rPr lang="en-US" sz="1200" dirty="0">
                <a:latin typeface="+mj-lt"/>
              </a:rPr>
              <a:t>value list</a:t>
            </a:r>
          </a:p>
          <a:p>
            <a:pPr algn="l"/>
            <a:r>
              <a:rPr lang="en-US" sz="1200" dirty="0" smtClean="0">
                <a:latin typeface="+mj-lt"/>
              </a:rPr>
              <a:t>Date:            valid </a:t>
            </a:r>
            <a:r>
              <a:rPr lang="en-US" sz="1200" dirty="0">
                <a:latin typeface="+mj-lt"/>
              </a:rPr>
              <a:t>date</a:t>
            </a:r>
          </a:p>
          <a:p>
            <a:pPr algn="l"/>
            <a:r>
              <a:rPr lang="en-US" sz="1200" dirty="0" smtClean="0">
                <a:latin typeface="+mj-lt"/>
              </a:rPr>
              <a:t>Decimal:      valid </a:t>
            </a:r>
            <a:r>
              <a:rPr lang="en-US" sz="1200" dirty="0">
                <a:latin typeface="+mj-lt"/>
              </a:rPr>
              <a:t>decimal</a:t>
            </a:r>
          </a:p>
          <a:p>
            <a:pPr algn="l"/>
            <a:r>
              <a:rPr lang="en-US" sz="1200" dirty="0" smtClean="0">
                <a:latin typeface="+mj-lt"/>
              </a:rPr>
              <a:t>Integer:        valid </a:t>
            </a:r>
            <a:r>
              <a:rPr lang="en-US" sz="1200" dirty="0">
                <a:latin typeface="+mj-lt"/>
              </a:rPr>
              <a:t>integer</a:t>
            </a:r>
          </a:p>
          <a:p>
            <a:pPr algn="l"/>
            <a:r>
              <a:rPr lang="en-US" sz="1200" dirty="0" smtClean="0">
                <a:latin typeface="+mj-lt"/>
              </a:rPr>
              <a:t>Short:            free </a:t>
            </a:r>
            <a:r>
              <a:rPr lang="en-US" sz="1200" dirty="0">
                <a:latin typeface="+mj-lt"/>
              </a:rPr>
              <a:t>text (max 20 char)</a:t>
            </a:r>
          </a:p>
          <a:p>
            <a:pPr algn="l"/>
            <a:r>
              <a:rPr lang="en-US" sz="1200" dirty="0" smtClean="0">
                <a:latin typeface="+mj-lt"/>
              </a:rPr>
              <a:t>Long:            free </a:t>
            </a:r>
            <a:r>
              <a:rPr lang="en-US" sz="1200" dirty="0">
                <a:latin typeface="+mj-lt"/>
              </a:rPr>
              <a:t>text (max 255 char) </a:t>
            </a:r>
            <a:endParaRPr lang="en-US" sz="1200" dirty="0" smtClean="0">
              <a:latin typeface="+mj-lt"/>
            </a:endParaRPr>
          </a:p>
          <a:p>
            <a:pPr algn="l"/>
            <a:r>
              <a:rPr lang="en-US" sz="1200" dirty="0" smtClean="0">
                <a:latin typeface="+mj-lt"/>
              </a:rPr>
              <a:t>Note:            free </a:t>
            </a:r>
            <a:r>
              <a:rPr lang="en-US" sz="1200" dirty="0">
                <a:latin typeface="+mj-lt"/>
              </a:rPr>
              <a:t>text (max 2000 char)</a:t>
            </a:r>
          </a:p>
        </p:txBody>
      </p:sp>
      <p:sp>
        <p:nvSpPr>
          <p:cNvPr id="212998" name="Line 6"/>
          <p:cNvSpPr>
            <a:spLocks noChangeShapeType="1"/>
          </p:cNvSpPr>
          <p:nvPr/>
        </p:nvSpPr>
        <p:spPr bwMode="auto">
          <a:xfrm>
            <a:off x="2760388" y="2758292"/>
            <a:ext cx="712788" cy="1587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14" name="Elbow Connector 13"/>
          <p:cNvCxnSpPr/>
          <p:nvPr/>
        </p:nvCxnSpPr>
        <p:spPr>
          <a:xfrm rot="10800000" flipV="1">
            <a:off x="4488024" y="2677885"/>
            <a:ext cx="2006082" cy="531845"/>
          </a:xfrm>
          <a:prstGeom prst="bentConnector3">
            <a:avLst>
              <a:gd name="adj1" fmla="val 32326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3005" name="Text Box 13"/>
          <p:cNvSpPr txBox="1">
            <a:spLocks noChangeArrowheads="1"/>
          </p:cNvSpPr>
          <p:nvPr/>
        </p:nvSpPr>
        <p:spPr bwMode="auto">
          <a:xfrm>
            <a:off x="6488234" y="2228931"/>
            <a:ext cx="1732035" cy="923330"/>
          </a:xfrm>
          <a:prstGeom prst="rect">
            <a:avLst/>
          </a:prstGeom>
          <a:solidFill>
            <a:srgbClr val="E6EDF2"/>
          </a:solidFill>
          <a:ln w="2222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/>
            <a:r>
              <a:rPr lang="en-US" sz="1200" b="1" dirty="0">
                <a:latin typeface="+mj-lt"/>
              </a:rPr>
              <a:t>Value </a:t>
            </a:r>
            <a:r>
              <a:rPr lang="en-US" sz="1200" b="1" dirty="0" smtClean="0">
                <a:latin typeface="+mj-lt"/>
              </a:rPr>
              <a:t>List Tab</a:t>
            </a: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GB" sz="1200" dirty="0" smtClean="0">
                <a:latin typeface="+mj-lt"/>
              </a:rPr>
              <a:t>Use to define value lists for fields of type Combo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12430" y="6652260"/>
            <a:ext cx="1131570" cy="205740"/>
          </a:xfrm>
        </p:spPr>
        <p:txBody>
          <a:bodyPr/>
          <a:lstStyle/>
          <a:p>
            <a:r>
              <a:rPr lang="en-US" dirty="0" smtClean="0"/>
              <a:t>MC-3.3-1-UDF-060</a:t>
            </a:r>
            <a:endParaRPr lang="en-US" dirty="0"/>
          </a:p>
        </p:txBody>
      </p:sp>
      <p:pic>
        <p:nvPicPr>
          <p:cNvPr id="3" name="Picture 2" descr="Daybook-Create-DesignMod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5820" y="2877299"/>
            <a:ext cx="7025640" cy="3346336"/>
          </a:xfrm>
          <a:prstGeom prst="rect">
            <a:avLst/>
          </a:prstGeom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1767" y="207924"/>
            <a:ext cx="3362325" cy="2247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" name="Line 7"/>
          <p:cNvSpPr>
            <a:spLocks noChangeShapeType="1"/>
          </p:cNvSpPr>
          <p:nvPr/>
        </p:nvSpPr>
        <p:spPr bwMode="auto">
          <a:xfrm flipV="1">
            <a:off x="5794310" y="955636"/>
            <a:ext cx="506007" cy="779858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61712" y="1737321"/>
            <a:ext cx="2101850" cy="830997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latin typeface="+mj-lt"/>
              </a:rPr>
              <a:t>Make field available to all, or limit </a:t>
            </a:r>
            <a:r>
              <a:rPr lang="en-US" sz="1400" dirty="0" smtClean="0">
                <a:latin typeface="+mj-lt"/>
              </a:rPr>
              <a:t>to </a:t>
            </a:r>
            <a:r>
              <a:rPr lang="en-US" sz="1400" dirty="0">
                <a:latin typeface="+mj-lt"/>
              </a:rPr>
              <a:t>user or role</a:t>
            </a:r>
          </a:p>
        </p:txBody>
      </p:sp>
      <p:pic>
        <p:nvPicPr>
          <p:cNvPr id="7" name="Picture 6" descr="Daybook-Create-Tool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5819" y="867335"/>
            <a:ext cx="2771775" cy="1951112"/>
          </a:xfrm>
          <a:prstGeom prst="rect">
            <a:avLst/>
          </a:prstGeom>
        </p:spPr>
      </p:pic>
      <p:sp>
        <p:nvSpPr>
          <p:cNvPr id="8" name="Rectangle 18"/>
          <p:cNvSpPr txBox="1">
            <a:spLocks noChangeArrowheads="1"/>
          </p:cNvSpPr>
          <p:nvPr/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Adding a UDF to the UI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895739" y="5682344"/>
            <a:ext cx="2761862" cy="49452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2539529" y="1194318"/>
            <a:ext cx="399613" cy="20398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1526705" y="982941"/>
            <a:ext cx="1001712" cy="512763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939262" y="872770"/>
            <a:ext cx="2640444" cy="615553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latin typeface="+mj-lt"/>
              </a:rPr>
              <a:t>From within the target menu, access Design Mode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 UDF </a:t>
            </a:r>
            <a:r>
              <a:rPr lang="en-US" dirty="0"/>
              <a:t>to </a:t>
            </a:r>
            <a:r>
              <a:rPr lang="en-US" dirty="0" smtClean="0"/>
              <a:t>a Report </a:t>
            </a:r>
            <a:r>
              <a:rPr lang="en-US" dirty="0"/>
              <a:t>or View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95967" y="6638544"/>
            <a:ext cx="1348033" cy="219456"/>
          </a:xfrm>
        </p:spPr>
        <p:txBody>
          <a:bodyPr/>
          <a:lstStyle/>
          <a:p>
            <a:r>
              <a:rPr lang="en-US" smtClean="0"/>
              <a:t>MC-3.3-1-UDF-070</a:t>
            </a: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6164" y="892175"/>
            <a:ext cx="7763435" cy="5424488"/>
          </a:xfrm>
        </p:spPr>
        <p:txBody>
          <a:bodyPr/>
          <a:lstStyle/>
          <a:p>
            <a:r>
              <a:rPr lang="en-US" sz="2000" dirty="0"/>
              <a:t>Use Manage Filter Fields</a:t>
            </a:r>
          </a:p>
        </p:txBody>
      </p:sp>
      <p:pic>
        <p:nvPicPr>
          <p:cNvPr id="2314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930" y="1625503"/>
            <a:ext cx="7315200" cy="160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1429" name="Oval 5"/>
          <p:cNvSpPr>
            <a:spLocks noChangeArrowheads="1"/>
          </p:cNvSpPr>
          <p:nvPr/>
        </p:nvSpPr>
        <p:spPr bwMode="auto">
          <a:xfrm>
            <a:off x="5551714" y="1856792"/>
            <a:ext cx="1847462" cy="129695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314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68" y="3436840"/>
            <a:ext cx="4876800" cy="1990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1431" name="Oval 7"/>
          <p:cNvSpPr>
            <a:spLocks noChangeArrowheads="1"/>
          </p:cNvSpPr>
          <p:nvPr/>
        </p:nvSpPr>
        <p:spPr bwMode="auto">
          <a:xfrm>
            <a:off x="1054359" y="3723984"/>
            <a:ext cx="485192" cy="1221241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1434" name="Text Box 10"/>
          <p:cNvSpPr txBox="1">
            <a:spLocks noChangeArrowheads="1"/>
          </p:cNvSpPr>
          <p:nvPr/>
        </p:nvSpPr>
        <p:spPr bwMode="auto">
          <a:xfrm>
            <a:off x="5334321" y="3584284"/>
            <a:ext cx="3695307" cy="6894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marL="342900" indent="-342900" algn="l">
              <a:spcBef>
                <a:spcPct val="20000"/>
              </a:spcBef>
              <a:buClr>
                <a:schemeClr val="accent2">
                  <a:lumMod val="75000"/>
                </a:schemeClr>
              </a:buClr>
            </a:pPr>
            <a:r>
              <a:rPr lang="en-US" sz="1600" dirty="0">
                <a:latin typeface="+mj-lt"/>
              </a:rPr>
              <a:t>Add to report results grid</a:t>
            </a:r>
          </a:p>
          <a:p>
            <a:pPr marL="742950" lvl="1" indent="-28575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400" dirty="0">
                <a:latin typeface="+mj-lt"/>
              </a:rPr>
              <a:t>(right-click – Columns)</a:t>
            </a:r>
          </a:p>
        </p:txBody>
      </p:sp>
      <p:pic>
        <p:nvPicPr>
          <p:cNvPr id="23143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0568" y="4536978"/>
            <a:ext cx="1857375" cy="1333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1436" name="Line 12"/>
          <p:cNvSpPr>
            <a:spLocks noChangeShapeType="1"/>
          </p:cNvSpPr>
          <p:nvPr/>
        </p:nvSpPr>
        <p:spPr bwMode="auto">
          <a:xfrm flipH="1">
            <a:off x="6724043" y="4376057"/>
            <a:ext cx="395214" cy="843546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Modifying </a:t>
            </a:r>
            <a:r>
              <a:rPr lang="en-US" dirty="0"/>
              <a:t>User-Defined Fields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MC-3.3-1-UDF-080</a:t>
            </a:r>
            <a:endParaRPr lang="en-US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64776" y="892175"/>
            <a:ext cx="7664824" cy="5424488"/>
          </a:xfrm>
        </p:spPr>
        <p:txBody>
          <a:bodyPr/>
          <a:lstStyle/>
          <a:p>
            <a:r>
              <a:rPr lang="en-US" dirty="0"/>
              <a:t>If the UDF is in use, you can </a:t>
            </a:r>
            <a:r>
              <a:rPr lang="en-US" dirty="0" smtClean="0"/>
              <a:t>modify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Side and column label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Value list (only for combo type fields)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Lookup reference</a:t>
            </a:r>
          </a:p>
          <a:p>
            <a:pPr>
              <a:spcBef>
                <a:spcPts val="3000"/>
              </a:spcBef>
            </a:pPr>
            <a:r>
              <a:rPr lang="en-US" dirty="0"/>
              <a:t>If the UDF is not in use, you can </a:t>
            </a:r>
            <a:r>
              <a:rPr lang="en-US" dirty="0" smtClean="0"/>
              <a:t>modify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Mandatory field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Display length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Decimal precision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Can be deleted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1843</TotalTime>
  <Words>216</Words>
  <Application>Microsoft Office PowerPoint</Application>
  <PresentationFormat>On-screen Show (4:3)</PresentationFormat>
  <Paragraphs>49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 User-Defined Fields</vt:lpstr>
      <vt:lpstr>Objective</vt:lpstr>
      <vt:lpstr>Overview</vt:lpstr>
      <vt:lpstr>Characteristics of User-Defined Fields</vt:lpstr>
      <vt:lpstr>Creating a User-Defined Field</vt:lpstr>
      <vt:lpstr>Slide 6</vt:lpstr>
      <vt:lpstr>Adding a UDF to a Report or View</vt:lpstr>
      <vt:lpstr>Modifying User-Defined Fields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105</cp:revision>
  <dcterms:created xsi:type="dcterms:W3CDTF">2006-05-18T22:11:08Z</dcterms:created>
  <dcterms:modified xsi:type="dcterms:W3CDTF">2013-06-05T13:57:29Z</dcterms:modified>
</cp:coreProperties>
</file>