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64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notesSlides/notesSlide23.xml" ContentType="application/vnd.openxmlformats-officedocument.presentationml.notesSlide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88" r:id="rId3"/>
    <p:sldMasterId id="2147483802" r:id="rId4"/>
    <p:sldMasterId id="2147483817" r:id="rId5"/>
  </p:sldMasterIdLst>
  <p:notesMasterIdLst>
    <p:notesMasterId r:id="rId62"/>
  </p:notesMasterIdLst>
  <p:handoutMasterIdLst>
    <p:handoutMasterId r:id="rId63"/>
  </p:handoutMasterIdLst>
  <p:sldIdLst>
    <p:sldId id="586" r:id="rId6"/>
    <p:sldId id="597" r:id="rId7"/>
    <p:sldId id="585" r:id="rId8"/>
    <p:sldId id="596" r:id="rId9"/>
    <p:sldId id="598" r:id="rId10"/>
    <p:sldId id="599" r:id="rId11"/>
    <p:sldId id="600" r:id="rId12"/>
    <p:sldId id="626" r:id="rId13"/>
    <p:sldId id="615" r:id="rId14"/>
    <p:sldId id="616" r:id="rId15"/>
    <p:sldId id="651" r:id="rId16"/>
    <p:sldId id="617" r:id="rId17"/>
    <p:sldId id="618" r:id="rId18"/>
    <p:sldId id="619" r:id="rId19"/>
    <p:sldId id="622" r:id="rId20"/>
    <p:sldId id="623" r:id="rId21"/>
    <p:sldId id="650" r:id="rId22"/>
    <p:sldId id="627" r:id="rId23"/>
    <p:sldId id="601" r:id="rId24"/>
    <p:sldId id="624" r:id="rId25"/>
    <p:sldId id="602" r:id="rId26"/>
    <p:sldId id="603" r:id="rId27"/>
    <p:sldId id="604" r:id="rId28"/>
    <p:sldId id="605" r:id="rId29"/>
    <p:sldId id="607" r:id="rId30"/>
    <p:sldId id="630" r:id="rId31"/>
    <p:sldId id="631" r:id="rId32"/>
    <p:sldId id="606" r:id="rId33"/>
    <p:sldId id="608" r:id="rId34"/>
    <p:sldId id="609" r:id="rId35"/>
    <p:sldId id="610" r:id="rId36"/>
    <p:sldId id="628" r:id="rId37"/>
    <p:sldId id="654" r:id="rId38"/>
    <p:sldId id="611" r:id="rId39"/>
    <p:sldId id="629" r:id="rId40"/>
    <p:sldId id="612" r:id="rId41"/>
    <p:sldId id="653" r:id="rId42"/>
    <p:sldId id="613" r:id="rId43"/>
    <p:sldId id="643" r:id="rId44"/>
    <p:sldId id="644" r:id="rId45"/>
    <p:sldId id="649" r:id="rId46"/>
    <p:sldId id="645" r:id="rId47"/>
    <p:sldId id="646" r:id="rId48"/>
    <p:sldId id="647" r:id="rId49"/>
    <p:sldId id="648" r:id="rId50"/>
    <p:sldId id="632" r:id="rId51"/>
    <p:sldId id="633" r:id="rId52"/>
    <p:sldId id="634" r:id="rId53"/>
    <p:sldId id="635" r:id="rId54"/>
    <p:sldId id="636" r:id="rId55"/>
    <p:sldId id="637" r:id="rId56"/>
    <p:sldId id="639" r:id="rId57"/>
    <p:sldId id="640" r:id="rId58"/>
    <p:sldId id="641" r:id="rId59"/>
    <p:sldId id="638" r:id="rId60"/>
    <p:sldId id="642" r:id="rId61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0033CC"/>
    <a:srgbClr val="777777"/>
    <a:srgbClr val="660066"/>
    <a:srgbClr val="000066"/>
    <a:srgbClr val="CC3300"/>
    <a:srgbClr val="003399"/>
    <a:srgbClr val="FFFEDE"/>
    <a:srgbClr val="F7FE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3810" autoAdjust="0"/>
    <p:restoredTop sz="94619" autoAdjust="0"/>
  </p:normalViewPr>
  <p:slideViewPr>
    <p:cSldViewPr snapToGrid="0">
      <p:cViewPr>
        <p:scale>
          <a:sx n="120" d="100"/>
          <a:sy n="120" d="100"/>
        </p:scale>
        <p:origin x="-206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E1DD27C-A0DE-458C-B148-467C8968F2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2.3_1_structured reports</a:t>
            </a:r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3B51899-6C2A-44FF-9EA1-3E79EDF103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2.3_1_structured reports</a:t>
            </a:r>
          </a:p>
        </p:txBody>
      </p:sp>
      <p:sp>
        <p:nvSpPr>
          <p:cNvPr id="409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578A8B-361F-4BFE-B979-68D32B3B8DB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2.3_1_structured reports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3B51899-6C2A-44FF-9EA1-3E79EDF103CD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EX06_EMEA_Templat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5" name="Picture 2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4623743"/>
      </p:ext>
    </p:extLst>
  </p:cSld>
  <p:clrMapOvr>
    <a:masterClrMapping/>
  </p:clrMapOvr>
  <p:hf sldNum="0"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hf sldNum="0"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hf sldNum="0"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2002215"/>
      </p:ext>
    </p:extLst>
  </p:cSld>
  <p:clrMapOvr>
    <a:masterClrMapping/>
  </p:clrMapOvr>
  <p:hf sldNum="0"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hf sldNum="0" hd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hf sldNum="0" hd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58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85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543800" y="6648450"/>
            <a:ext cx="16002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2008-MC-2.3-1-SR-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86" r:id="rId12"/>
    <p:sldLayoutId id="2147483787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  <p:pic>
        <p:nvPicPr>
          <p:cNvPr id="7" name="Picture 5" descr="pg2_graphic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2008-MC-2.3-1-SR-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9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3" Type="http://schemas.openxmlformats.org/officeDocument/2006/relationships/tags" Target="../tags/tag53.xml"/><Relationship Id="rId21" Type="http://schemas.openxmlformats.org/officeDocument/2006/relationships/image" Target="../media/image8.png"/><Relationship Id="rId7" Type="http://schemas.openxmlformats.org/officeDocument/2006/relationships/tags" Target="../tags/tag57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notesSlide" Target="../notesSlides/notesSlide15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10" Type="http://schemas.openxmlformats.org/officeDocument/2006/relationships/tags" Target="../tags/tag60.xml"/><Relationship Id="rId19" Type="http://schemas.openxmlformats.org/officeDocument/2006/relationships/slideLayout" Target="../slideLayouts/slideLayout58.xml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image" Target="../media/image7.pn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slideLayout" Target="../slideLayouts/slideLayout58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notesSlide" Target="../notesSlides/notesSlide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55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5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" Type="http://schemas.openxmlformats.org/officeDocument/2006/relationships/tags" Target="../tags/tag13.xml"/><Relationship Id="rId21" Type="http://schemas.openxmlformats.org/officeDocument/2006/relationships/slideLayout" Target="../slideLayouts/slideLayout58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23" Type="http://schemas.openxmlformats.org/officeDocument/2006/relationships/image" Target="../media/image8.png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3" Type="http://schemas.openxmlformats.org/officeDocument/2006/relationships/tags" Target="../tags/tag33.xml"/><Relationship Id="rId21" Type="http://schemas.openxmlformats.org/officeDocument/2006/relationships/slideLayout" Target="../slideLayouts/slideLayout58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image" Target="../media/image8.png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2452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Financials Report Writer</a:t>
            </a:r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57200" y="2652638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463262" y="950350"/>
            <a:ext cx="821759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Chart of Accounts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AF-FRW-110</a:t>
            </a:r>
            <a:endParaRPr lang="en-US" dirty="0"/>
          </a:p>
        </p:txBody>
      </p:sp>
      <p:pic>
        <p:nvPicPr>
          <p:cNvPr id="6" name="Picture 5" descr="Report-COA-Create-DefAcct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287" y="1053340"/>
            <a:ext cx="4552950" cy="2047875"/>
          </a:xfrm>
          <a:prstGeom prst="rect">
            <a:avLst/>
          </a:prstGeom>
        </p:spPr>
      </p:pic>
      <p:pic>
        <p:nvPicPr>
          <p:cNvPr id="7" name="Picture 6" descr="Report-COA-Create-Entiti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965" y="3078355"/>
            <a:ext cx="5267325" cy="275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AF-FRW-115</a:t>
            </a:r>
          </a:p>
        </p:txBody>
      </p:sp>
      <p:pic>
        <p:nvPicPr>
          <p:cNvPr id="5" name="Picture 4" descr="Report-COA-Create-COACrossRe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680" y="583633"/>
            <a:ext cx="7477125" cy="5038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COA Cross Reference Create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For each COA dimension in FRW</a:t>
            </a:r>
          </a:p>
          <a:p>
            <a:pPr lvl="1"/>
            <a:r>
              <a:rPr lang="en-GB" dirty="0" smtClean="0"/>
              <a:t>create COA cross reference of type Separate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Only create Combined mappings for exceptions </a:t>
            </a:r>
          </a:p>
          <a:p>
            <a:pPr>
              <a:spcBef>
                <a:spcPts val="1800"/>
              </a:spcBef>
            </a:pPr>
            <a:r>
              <a:rPr lang="en-IE" dirty="0" smtClean="0"/>
              <a:t>If a Combined mapping is found, Financial Report Writer uses it</a:t>
            </a:r>
          </a:p>
          <a:p>
            <a:pPr>
              <a:spcBef>
                <a:spcPts val="1800"/>
              </a:spcBef>
            </a:pPr>
            <a:r>
              <a:rPr lang="en-IE" dirty="0" smtClean="0"/>
              <a:t>Otherwise, Separate type mappings are used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Create COA Cross References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AF-FRW-130</a:t>
            </a:r>
            <a:endParaRPr lang="en-US" dirty="0"/>
          </a:p>
        </p:txBody>
      </p:sp>
      <p:sp>
        <p:nvSpPr>
          <p:cNvPr id="4" name="Up Arrow 3"/>
          <p:cNvSpPr/>
          <p:nvPr/>
        </p:nvSpPr>
        <p:spPr>
          <a:xfrm rot="5400000">
            <a:off x="4208022" y="1415960"/>
            <a:ext cx="685800" cy="613660"/>
          </a:xfrm>
          <a:prstGeom prst="upArrow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Up Arrow 4"/>
          <p:cNvSpPr/>
          <p:nvPr/>
        </p:nvSpPr>
        <p:spPr>
          <a:xfrm rot="5400000">
            <a:off x="3907629" y="3215849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14546" y="2880088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Source Domain COAs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96403" y="863029"/>
            <a:ext cx="2577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itchFamily="34" charset="0"/>
                <a:cs typeface="Arial" pitchFamily="34" charset="0"/>
              </a:rPr>
              <a:t>Combined Mapping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6946" y="2880088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Target Report COA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1022700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Source Domain COAs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78582" y="1022700"/>
            <a:ext cx="1751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latin typeface="Arial" pitchFamily="34" charset="0"/>
                <a:cs typeface="Arial" pitchFamily="34" charset="0"/>
              </a:rPr>
              <a:t>Target Report COA</a:t>
            </a:r>
            <a:endParaRPr lang="en-US" sz="1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451460"/>
            <a:ext cx="24288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latin typeface="Arial" pitchFamily="34" charset="0"/>
                <a:cs typeface="Arial" pitchFamily="34" charset="0"/>
              </a:rPr>
              <a:t>Separate Mapping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57752" y="1451328"/>
            <a:ext cx="919164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29454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2462" y="1451328"/>
            <a:ext cx="1000132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57752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29256" y="1737080"/>
            <a:ext cx="357190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446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88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929454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72396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72462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643966" y="1737080"/>
            <a:ext cx="42862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06" y="1451328"/>
            <a:ext cx="919164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0100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43108" y="1451328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86116" y="1451328"/>
            <a:ext cx="1000132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406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2910" y="1737080"/>
            <a:ext cx="357190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43042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43108" y="1737080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786050" y="1737080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86116" y="1737080"/>
            <a:ext cx="561974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57620" y="1737080"/>
            <a:ext cx="42862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00298" y="4031849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00298" y="4317601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43240" y="4317601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00298" y="3317469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00298" y="3603221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43240" y="3603221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00298" y="4817667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500298" y="5103419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143240" y="5103419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00298" y="5603485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500298" y="5889237"/>
            <a:ext cx="642942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From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143240" y="5889237"/>
            <a:ext cx="500066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To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786314" y="3308716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GL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86314" y="3594468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6314" y="4023096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Sub Account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786314" y="4308848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86314" y="4808914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Cost Center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786314" y="5094666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86314" y="5594732"/>
            <a:ext cx="1143008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latin typeface="Arial" pitchFamily="34" charset="0"/>
                <a:cs typeface="Arial" pitchFamily="34" charset="0"/>
              </a:rPr>
              <a:t>Project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786314" y="5880484"/>
            <a:ext cx="11430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Up Arrow 55"/>
          <p:cNvSpPr/>
          <p:nvPr/>
        </p:nvSpPr>
        <p:spPr>
          <a:xfrm rot="5400000">
            <a:off x="3907629" y="3973087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Up Arrow 56"/>
          <p:cNvSpPr/>
          <p:nvPr/>
        </p:nvSpPr>
        <p:spPr>
          <a:xfrm rot="5400000">
            <a:off x="3907629" y="4716047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Up Arrow 57"/>
          <p:cNvSpPr/>
          <p:nvPr/>
        </p:nvSpPr>
        <p:spPr>
          <a:xfrm rot="5400000">
            <a:off x="3907629" y="5473285"/>
            <a:ext cx="685800" cy="785818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port-Cube-Crea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110" y="1406425"/>
            <a:ext cx="4175179" cy="446727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Use Report Cube Create to set up report cubes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Define Report Cubes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AF-FRW-140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3877" y="2444381"/>
            <a:ext cx="22292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Century Gothic" pitchFamily="34" charset="0"/>
              </a:rPr>
              <a:t>Cube status assigned by system</a:t>
            </a:r>
            <a:endParaRPr lang="en-US" sz="1800" dirty="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355" y="3488144"/>
            <a:ext cx="2626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Century Gothic" pitchFamily="34" charset="0"/>
              </a:rPr>
              <a:t>Specify report chart</a:t>
            </a:r>
            <a:endParaRPr lang="en-US" sz="1800" dirty="0">
              <a:latin typeface="Century Gothic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785730" y="2735249"/>
            <a:ext cx="704893" cy="25250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785730" y="3013544"/>
            <a:ext cx="768503" cy="67595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Report-Cube-Create-DimensionsTa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486" y="3300785"/>
            <a:ext cx="4371975" cy="25146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AF-FRW-150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12661" y="1696779"/>
            <a:ext cx="2349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Specify layers</a:t>
            </a:r>
            <a:endParaRPr lang="en-US" sz="1800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7591" y="5552853"/>
            <a:ext cx="257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dirty="0" smtClean="0">
                <a:latin typeface="+mn-lt"/>
              </a:rPr>
              <a:t>Specify dimensions</a:t>
            </a:r>
            <a:endParaRPr lang="en-US" sz="1800" dirty="0">
              <a:latin typeface="+mn-lt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2705100" y="5560829"/>
            <a:ext cx="1165151" cy="19227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Report-Cube-Create-LayersTa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779" y="243094"/>
            <a:ext cx="4400550" cy="2952750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rot="10800000">
            <a:off x="4659465" y="1288111"/>
            <a:ext cx="1150787" cy="550214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AF-FRW-170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793414" y="3493681"/>
            <a:ext cx="301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Specify report periods</a:t>
            </a:r>
            <a:endParaRPr lang="en-US" sz="18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67350" y="4613644"/>
            <a:ext cx="301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Select entities</a:t>
            </a:r>
            <a:endParaRPr lang="en-US" sz="1800" dirty="0">
              <a:latin typeface="+mn-lt"/>
            </a:endParaRPr>
          </a:p>
        </p:txBody>
      </p:sp>
      <p:pic>
        <p:nvPicPr>
          <p:cNvPr id="9" name="Picture 8" descr="Report-Cube-Create-ReportCalendarTab-FullGri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01" y="435116"/>
            <a:ext cx="7343527" cy="2667052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rot="16200000" flipV="1">
            <a:off x="4911027" y="2555249"/>
            <a:ext cx="1210081" cy="949880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Report-Cube-Create-EntitiesTa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055" y="3281505"/>
            <a:ext cx="4826317" cy="2776561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rot="10800000">
            <a:off x="5135527" y="4699592"/>
            <a:ext cx="965351" cy="8750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port-Cube-Create-PeriodMappingTa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302" y="737359"/>
            <a:ext cx="7496175" cy="2600325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AF-FRW-175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53312" y="3972146"/>
            <a:ext cx="595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Map the GL periods to the report periods</a:t>
            </a:r>
            <a:endParaRPr lang="en-US" sz="1800" dirty="0">
              <a:latin typeface="+mn-lt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rot="16200000" flipV="1">
            <a:off x="4071947" y="3219028"/>
            <a:ext cx="1031358" cy="191387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Building and Running Reports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AF-FRW-180</a:t>
            </a:r>
            <a:endParaRPr lang="en-US" dirty="0"/>
          </a:p>
        </p:txBody>
      </p:sp>
      <p:pic>
        <p:nvPicPr>
          <p:cNvPr id="6" name="Picture 5" descr="FRW-Setup-Ma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524" y="1119891"/>
            <a:ext cx="3172251" cy="1368127"/>
          </a:xfrm>
          <a:prstGeom prst="rect">
            <a:avLst/>
          </a:prstGeom>
        </p:spPr>
      </p:pic>
      <p:pic>
        <p:nvPicPr>
          <p:cNvPr id="7" name="Picture 6" descr="FRW-Ma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317" y="3050508"/>
            <a:ext cx="7211720" cy="2233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Real-Time Update of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AF-FRW-190</a:t>
            </a:r>
            <a:endParaRPr lang="en-US" dirty="0"/>
          </a:p>
        </p:txBody>
      </p:sp>
      <p:cxnSp>
        <p:nvCxnSpPr>
          <p:cNvPr id="4" name="Straight Arrow Connector 3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8" name="Straight Arrow Connector 7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67552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Data</a:t>
            </a: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/>
          <p:nvPr>
            <p:custDataLst>
              <p:tags r:id="rId11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12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>
            <p:custDataLst>
              <p:tags r:id="rId13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2771343" y="2633085"/>
            <a:ext cx="2286000" cy="106357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514350" indent="-514350"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1.  Report  Cube Generate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(initial)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2. Cube Daemon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(continual and real time)</a:t>
            </a:r>
          </a:p>
        </p:txBody>
      </p:sp>
      <p:sp>
        <p:nvSpPr>
          <p:cNvPr id="24" name="Right Arrow 23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>
            <p:custDataLst>
              <p:tags r:id="rId14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7" name="Rounded Rectangle 26"/>
          <p:cNvSpPr/>
          <p:nvPr>
            <p:custDataLst>
              <p:tags r:id="rId15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8" name="Rounded Rectangle 27"/>
          <p:cNvSpPr/>
          <p:nvPr>
            <p:custDataLst>
              <p:tags r:id="rId16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9" name="Rounded Rectangle 28"/>
          <p:cNvSpPr/>
          <p:nvPr>
            <p:custDataLst>
              <p:tags r:id="rId17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0" name="Rounded Rectangle 29"/>
          <p:cNvSpPr/>
          <p:nvPr>
            <p:custDataLst>
              <p:tags r:id="rId18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Group reporting solution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Combines the existing Financials report functionality into a single user experience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Produce reports built on</a:t>
            </a:r>
          </a:p>
          <a:p>
            <a:pPr lvl="1"/>
            <a:r>
              <a:rPr lang="en-GB" dirty="0" smtClean="0"/>
              <a:t>A common chart of accounts</a:t>
            </a:r>
          </a:p>
          <a:p>
            <a:pPr lvl="1"/>
            <a:r>
              <a:rPr lang="en-GB" dirty="0" smtClean="0"/>
              <a:t>A common currency – the presentation currency</a:t>
            </a:r>
          </a:p>
          <a:p>
            <a:pPr lvl="1"/>
            <a:r>
              <a:rPr lang="en-GB" dirty="0" smtClean="0"/>
              <a:t>A common calendar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 to Financial Report Writer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Generate Report </a:t>
            </a:r>
            <a:r>
              <a:rPr lang="en-GB" smtClean="0"/>
              <a:t>Cube Data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AF-FRW-200</a:t>
            </a:r>
            <a:endParaRPr lang="en-US" dirty="0"/>
          </a:p>
        </p:txBody>
      </p:sp>
      <p:pic>
        <p:nvPicPr>
          <p:cNvPr id="5" name="Picture 4" descr="Financial_Report_Cube_Genera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23" y="944123"/>
            <a:ext cx="7953154" cy="4969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Building and Running Reports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AF-FRW-210</a:t>
            </a:r>
            <a:endParaRPr lang="en-US" dirty="0"/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51775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447448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1035339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910861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51364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59095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910861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207663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509687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61979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AF-FRW-220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529" y="1214278"/>
            <a:ext cx="7588507" cy="43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0775" y="112654"/>
            <a:ext cx="3613395" cy="1908113"/>
          </a:xfrm>
          <a:prstGeom prst="rect">
            <a:avLst/>
          </a:prstGeom>
          <a:noFill/>
          <a:ln w="9525">
            <a:solidFill>
              <a:schemeClr val="tx2">
                <a:lumMod val="90000"/>
                <a:lumOff val="10000"/>
              </a:schemeClr>
            </a:solidFill>
            <a:prstDash val="dash"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89065" y="3476933"/>
            <a:ext cx="1291110" cy="271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9362" y="3018236"/>
            <a:ext cx="1247981" cy="62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51212" y="3488879"/>
            <a:ext cx="1365169" cy="26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11024" y="2931533"/>
            <a:ext cx="1305357" cy="72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1559" y="3579312"/>
            <a:ext cx="1166266" cy="260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64823" y="3079089"/>
            <a:ext cx="1164113" cy="596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0234" y="3527880"/>
            <a:ext cx="1356788" cy="260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0234" y="2947165"/>
            <a:ext cx="1331259" cy="57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Down Arrow 13"/>
          <p:cNvSpPr/>
          <p:nvPr/>
        </p:nvSpPr>
        <p:spPr bwMode="auto">
          <a:xfrm rot="13629959">
            <a:off x="2258496" y="1589915"/>
            <a:ext cx="357473" cy="100511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5" name="Down Arrow 14"/>
          <p:cNvSpPr/>
          <p:nvPr/>
        </p:nvSpPr>
        <p:spPr bwMode="auto">
          <a:xfrm rot="7815570">
            <a:off x="6718720" y="1574356"/>
            <a:ext cx="407840" cy="973501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6" name="Down Arrow 15"/>
          <p:cNvSpPr/>
          <p:nvPr/>
        </p:nvSpPr>
        <p:spPr bwMode="auto">
          <a:xfrm rot="10800000">
            <a:off x="4263169" y="2061108"/>
            <a:ext cx="353212" cy="870424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7" name="Down Arrow 16"/>
          <p:cNvSpPr/>
          <p:nvPr/>
        </p:nvSpPr>
        <p:spPr bwMode="auto">
          <a:xfrm rot="10800000">
            <a:off x="5493518" y="2047657"/>
            <a:ext cx="369400" cy="883873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en-US" sz="140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57200" y="179388"/>
            <a:ext cx="8229600" cy="428625"/>
          </a:xfrm>
          <a:prstGeom prst="rect">
            <a:avLst/>
          </a:prstGeom>
        </p:spPr>
        <p:txBody>
          <a:bodyPr/>
          <a:lstStyle/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Financial</a:t>
            </a:r>
          </a:p>
          <a:p>
            <a:pPr marR="0" lvl="0" algn="l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lang="en-US" sz="2000" b="1" dirty="0" smtClean="0">
                <a:solidFill>
                  <a:srgbClr val="4F81BD"/>
                </a:solidFill>
                <a:latin typeface="Century Gothic"/>
                <a:cs typeface="Century Gothic"/>
              </a:rPr>
              <a:t>Report Writer</a:t>
            </a:r>
            <a:endParaRPr lang="en-GB" sz="2000" b="1" dirty="0">
              <a:solidFill>
                <a:srgbClr val="4F81BD"/>
              </a:solidFill>
              <a:latin typeface="Century Gothic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AF-FRW-230</a:t>
            </a:r>
            <a:endParaRPr lang="en-US" dirty="0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797084" y="3009217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endCxn id="81" idx="1"/>
          </p:cNvCxnSpPr>
          <p:nvPr/>
        </p:nvCxnSpPr>
        <p:spPr>
          <a:xfrm>
            <a:off x="3797084" y="4170240"/>
            <a:ext cx="604434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3"/>
          </p:cNvCxnSpPr>
          <p:nvPr/>
        </p:nvCxnSpPr>
        <p:spPr>
          <a:xfrm>
            <a:off x="2743210" y="3573503"/>
            <a:ext cx="44944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58966" y="1536620"/>
            <a:ext cx="2484244" cy="407376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71350" y="2392508"/>
            <a:ext cx="2039384" cy="293890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 Data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0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11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6" name="Rectangle 15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7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12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3" name="Flowchart: Data 12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4" name="Flowchart: Data 13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5" name="Flowchart: Data 14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32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33" name="Straight Connector 32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5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6" name="Straight Connector 65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6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52" name="Straight Connector 51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3" name="Straight Connector 62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7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8" name="Straight Connector 37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Straight Connector 48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0" name="Rounded Rectangle 79"/>
          <p:cNvSpPr/>
          <p:nvPr/>
        </p:nvSpPr>
        <p:spPr>
          <a:xfrm>
            <a:off x="2882692" y="2495707"/>
            <a:ext cx="1348351" cy="2077819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Analysis Codes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4401518" y="374518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Tree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4401518" y="2482972"/>
            <a:ext cx="1574245" cy="85011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Group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cxnSp>
        <p:nvCxnSpPr>
          <p:cNvPr id="83" name="Straight Arrow Connector 82"/>
          <p:cNvCxnSpPr>
            <a:stCxn id="82" idx="3"/>
          </p:cNvCxnSpPr>
          <p:nvPr/>
        </p:nvCxnSpPr>
        <p:spPr>
          <a:xfrm>
            <a:off x="5975763" y="2908030"/>
            <a:ext cx="218814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81" idx="3"/>
          </p:cNvCxnSpPr>
          <p:nvPr/>
        </p:nvCxnSpPr>
        <p:spPr>
          <a:xfrm>
            <a:off x="5975763" y="4170240"/>
            <a:ext cx="111658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4231043" y="1557539"/>
            <a:ext cx="1884202" cy="4073766"/>
          </a:xfrm>
          <a:prstGeom prst="round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accent1">
                    <a:lumMod val="50000"/>
                  </a:schemeClr>
                </a:solidFill>
                <a:latin typeface="Century Gothic" pitchFamily="34" charset="0"/>
              </a:rPr>
              <a:t>Master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Codes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AF-FRW-240</a:t>
            </a:r>
            <a:endParaRPr lang="en-US" dirty="0"/>
          </a:p>
        </p:txBody>
      </p:sp>
      <p:sp>
        <p:nvSpPr>
          <p:cNvPr id="4" name="Rectangle 48"/>
          <p:cNvSpPr>
            <a:spLocks noChangeArrowheads="1"/>
          </p:cNvSpPr>
          <p:nvPr/>
        </p:nvSpPr>
        <p:spPr bwMode="auto">
          <a:xfrm>
            <a:off x="468313" y="1300163"/>
            <a:ext cx="2600325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 smtClean="0"/>
              <a:t>Report Cube </a:t>
            </a:r>
            <a:r>
              <a:rPr lang="en-US" sz="1800" dirty="0"/>
              <a:t>D</a:t>
            </a:r>
            <a:r>
              <a:rPr lang="en-US" sz="1800" dirty="0" smtClean="0"/>
              <a:t>ata</a:t>
            </a:r>
            <a:endParaRPr lang="en-US" sz="1800" dirty="0"/>
          </a:p>
        </p:txBody>
      </p:sp>
      <p:grpSp>
        <p:nvGrpSpPr>
          <p:cNvPr id="5" name="Group 98"/>
          <p:cNvGrpSpPr>
            <a:grpSpLocks/>
          </p:cNvGrpSpPr>
          <p:nvPr/>
        </p:nvGrpSpPr>
        <p:grpSpPr bwMode="auto">
          <a:xfrm>
            <a:off x="755650" y="2135188"/>
            <a:ext cx="2168525" cy="3654425"/>
            <a:chOff x="4725873" y="1737302"/>
            <a:chExt cx="1489201" cy="3654824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4725873" y="194052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China </a:t>
              </a:r>
              <a:r>
                <a:rPr lang="en-US" sz="1400" dirty="0" smtClean="0"/>
                <a:t>01    41200  Auto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4725873" y="214374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 41100 Auto</a:t>
              </a:r>
              <a:endParaRPr lang="en-US" sz="1400" dirty="0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4725873" y="173730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 41100  Auto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725873" y="2550191"/>
              <a:ext cx="1489201" cy="201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….</a:t>
              </a: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25873" y="2751825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25873" y="295504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25873" y="23469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  41200 Auto</a:t>
              </a:r>
              <a:endParaRPr lang="en-US" sz="14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25873" y="315826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25873" y="3564713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China01    51100  Pack</a:t>
              </a:r>
              <a:endParaRPr lang="en-US" sz="1400" dirty="0"/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25873" y="3767936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 55100  Pack</a:t>
              </a:r>
              <a:endParaRPr lang="en-US" sz="1400" dirty="0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725873" y="3971158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France01  55100  Pack</a:t>
              </a:r>
              <a:endParaRPr lang="en-US" sz="1400" dirty="0"/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725873" y="3361491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Japan01   51100  Pack</a:t>
              </a:r>
              <a:endParaRPr lang="en-US" sz="1400" dirty="0"/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4725873" y="4174380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4725873" y="4579237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 Auto</a:t>
              </a:r>
              <a:endParaRPr lang="en-US" sz="1400" dirty="0"/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4725873" y="4782459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 smtClean="0"/>
                <a:t>USA01       63010 Auto</a:t>
              </a:r>
              <a:endParaRPr lang="en-US" sz="1400" dirty="0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725873" y="4985682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r>
                <a:rPr lang="en-US" sz="1400" dirty="0"/>
                <a:t>…</a:t>
              </a: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4725873" y="4377602"/>
              <a:ext cx="1489201" cy="20163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4725873" y="5188904"/>
              <a:ext cx="1489201" cy="20322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25" name="Rectangle 48"/>
          <p:cNvSpPr>
            <a:spLocks noChangeArrowheads="1"/>
          </p:cNvSpPr>
          <p:nvPr/>
        </p:nvSpPr>
        <p:spPr bwMode="auto">
          <a:xfrm>
            <a:off x="4341813" y="1315066"/>
            <a:ext cx="2357437" cy="7112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/>
            <a:r>
              <a:rPr lang="en-US" sz="1800" dirty="0"/>
              <a:t>Report Analysis Codes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3920351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Europe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920351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France01</a:t>
            </a:r>
          </a:p>
          <a:p>
            <a:pPr algn="ctr">
              <a:defRPr/>
            </a:pPr>
            <a:r>
              <a:rPr lang="en-US" sz="1400" dirty="0" smtClean="0"/>
              <a:t>….</a:t>
            </a:r>
            <a:endParaRPr lang="en-US" sz="1400" dirty="0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991913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Americas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991913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USA01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063476" y="2279754"/>
            <a:ext cx="1060450" cy="238125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Asia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063476" y="2501544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Entities</a:t>
            </a:r>
          </a:p>
          <a:p>
            <a:pPr algn="ctr">
              <a:defRPr/>
            </a:pPr>
            <a:r>
              <a:rPr lang="en-US" sz="1400" dirty="0" smtClean="0"/>
              <a:t>China01</a:t>
            </a:r>
            <a:endParaRPr lang="en-US" sz="1400" dirty="0"/>
          </a:p>
          <a:p>
            <a:pPr algn="ctr">
              <a:defRPr/>
            </a:pPr>
            <a:r>
              <a:rPr lang="en-US" sz="1400" dirty="0" smtClean="0"/>
              <a:t>Japan01</a:t>
            </a:r>
          </a:p>
          <a:p>
            <a:pPr algn="ctr">
              <a:defRPr/>
            </a:pPr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14738" y="3903767"/>
            <a:ext cx="1200150" cy="24782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614738" y="4140306"/>
            <a:ext cx="12001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Auto</a:t>
            </a:r>
            <a:endParaRPr lang="en-US" sz="140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817321" y="3910117"/>
            <a:ext cx="1249363" cy="241479"/>
          </a:xfrm>
          <a:prstGeom prst="rect">
            <a:avLst/>
          </a:prstGeom>
          <a:solidFill>
            <a:srgbClr val="FF9900">
              <a:alpha val="38000"/>
            </a:srgbClr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/>
              <a:t>Sales </a:t>
            </a: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4817321" y="4151597"/>
            <a:ext cx="1249363" cy="117298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/>
              <a:t>GL</a:t>
            </a:r>
          </a:p>
          <a:p>
            <a:pPr algn="ctr">
              <a:defRPr/>
            </a:pPr>
            <a:r>
              <a:rPr lang="en-US" sz="1400" dirty="0" smtClean="0"/>
              <a:t>41100-41200</a:t>
            </a:r>
            <a:endParaRPr lang="en-US" sz="1400" dirty="0"/>
          </a:p>
          <a:p>
            <a:pPr algn="ctr">
              <a:defRPr/>
            </a:pPr>
            <a:r>
              <a:rPr lang="en-US" sz="1400" u="sng" dirty="0"/>
              <a:t>Sub-Acct.</a:t>
            </a:r>
            <a:r>
              <a:rPr lang="en-US" sz="1400" dirty="0"/>
              <a:t> </a:t>
            </a:r>
          </a:p>
          <a:p>
            <a:pPr algn="ctr">
              <a:defRPr/>
            </a:pPr>
            <a:r>
              <a:rPr lang="en-US" sz="1400" dirty="0" smtClean="0"/>
              <a:t>Pack</a:t>
            </a:r>
            <a:endParaRPr lang="en-US" sz="1400" dirty="0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6357938" y="3903767"/>
            <a:ext cx="1060450" cy="238125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dirty="0" smtClean="0"/>
              <a:t>Global Sales</a:t>
            </a:r>
            <a:endParaRPr lang="en-US" sz="1400" dirty="0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357938" y="4125557"/>
            <a:ext cx="1060450" cy="119221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400" u="sng" dirty="0" smtClean="0"/>
              <a:t>Sub-Total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AF-FRW-250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Analysis Code Create/Modify</a:t>
            </a:r>
            <a:endParaRPr lang="en-US" dirty="0"/>
          </a:p>
        </p:txBody>
      </p:sp>
      <p:pic>
        <p:nvPicPr>
          <p:cNvPr id="7" name="Picture 6" descr="Report Analysis Code Crea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22" y="1120073"/>
            <a:ext cx="4224233" cy="3102070"/>
          </a:xfrm>
          <a:prstGeom prst="rect">
            <a:avLst/>
          </a:prstGeom>
        </p:spPr>
      </p:pic>
      <p:pic>
        <p:nvPicPr>
          <p:cNvPr id="6" name="Picture 5" descr="Report-Analysis-Code-GLta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7256" y="3557855"/>
            <a:ext cx="4592954" cy="2312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Financial Report Writer produces reports based on report trees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 report tree is a hierarchy composed of report analysis codes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AF-FRW-260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Analysis Code Create and Report Tree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Create report analysis codes one by one using Report Analysis Code Create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Create report analysis codes on the fly using Report Tree Maintenance or select previously created analysis codes and drag them to a tree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Create a basic hierarchy in Report Tree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 smtClean="0"/>
              <a:t>Export it to Excel and add detail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Upload the completed Excel file to Report Tree Maintenance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Ways to Create a Report Tree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AF-FRW-270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for a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AF-FRW-280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673818" y="1144588"/>
            <a:ext cx="4377297" cy="4822258"/>
            <a:chOff x="247974" y="1036102"/>
            <a:chExt cx="4377297" cy="4930744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Europe</a:t>
              </a: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France01</a:t>
              </a:r>
            </a:p>
            <a:p>
              <a:pPr algn="ctr">
                <a:defRPr/>
              </a:pPr>
              <a:r>
                <a:rPr lang="en-US" sz="1400" dirty="0" smtClean="0"/>
                <a:t>….</a:t>
              </a:r>
              <a:endParaRPr lang="en-US" sz="1400" dirty="0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Americas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USA01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/>
                <a:t>Asia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China01</a:t>
              </a:r>
              <a:endParaRPr lang="en-US" sz="1400" dirty="0"/>
            </a:p>
            <a:p>
              <a:pPr algn="ctr">
                <a:defRPr/>
              </a:pPr>
              <a:r>
                <a:rPr lang="en-US" sz="1400" dirty="0" smtClean="0"/>
                <a:t>Japan01</a:t>
              </a:r>
            </a:p>
            <a:p>
              <a:pPr algn="ctr">
                <a:defRPr/>
              </a:pPr>
              <a:r>
                <a:rPr lang="en-US" sz="1400" dirty="0" smtClean="0"/>
                <a:t>…</a:t>
              </a:r>
              <a:endParaRPr lang="en-US" sz="14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400" dirty="0" smtClean="0"/>
                <a:t>Global Sales</a:t>
              </a:r>
              <a:endParaRPr lang="en-US" sz="1400" dirty="0"/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1400" dirty="0"/>
            </a:p>
          </p:txBody>
        </p:sp>
        <p:cxnSp>
          <p:nvCxnSpPr>
            <p:cNvPr id="13" name="Elbow Connector 50"/>
            <p:cNvCxnSpPr>
              <a:stCxn id="12" idx="2"/>
              <a:endCxn id="6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hape 13"/>
            <p:cNvCxnSpPr>
              <a:stCxn id="12" idx="2"/>
              <a:endCxn id="8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hape 14"/>
            <p:cNvCxnSpPr>
              <a:stCxn id="12" idx="2"/>
              <a:endCxn id="10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7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8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40" name="Rectangle 3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7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1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32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3" name="Rectangle 3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34" name="Rectangle 3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grpSp>
          <p:nvGrpSpPr>
            <p:cNvPr id="18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5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Auto</a:t>
                  </a:r>
                  <a:endParaRPr lang="en-US" sz="12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  <p:grpSp>
            <p:nvGrpSpPr>
              <p:cNvPr id="26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1200" dirty="0"/>
                    <a:t>Sales </a:t>
                  </a:r>
                  <a:r>
                    <a:rPr lang="en-US" sz="1200" dirty="0" smtClean="0"/>
                    <a:t>Pack</a:t>
                  </a:r>
                  <a:endParaRPr lang="en-US" sz="1200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1200" dirty="0"/>
                </a:p>
              </p:txBody>
            </p:sp>
          </p:grpSp>
        </p:grpSp>
        <p:cxnSp>
          <p:nvCxnSpPr>
            <p:cNvPr id="19" name="Elbow Connector 18"/>
            <p:cNvCxnSpPr>
              <a:stCxn id="6" idx="3"/>
              <a:endCxn id="42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Elbow Connector 19"/>
            <p:cNvCxnSpPr>
              <a:stCxn id="6" idx="3"/>
              <a:endCxn id="40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Elbow Connector 20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</a:t>
            </a:r>
            <a:r>
              <a:rPr lang="en-GB" smtClean="0"/>
              <a:t>Tree Maintenance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AF-FRW-290</a:t>
            </a:r>
            <a:endParaRPr lang="en-US" dirty="0"/>
          </a:p>
        </p:txBody>
      </p:sp>
      <p:pic>
        <p:nvPicPr>
          <p:cNvPr id="5" name="Picture 4" descr="Report_Tree_Maintenan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47" y="933640"/>
            <a:ext cx="8591106" cy="5330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Single solution </a:t>
            </a:r>
            <a:br>
              <a:rPr lang="en-US" sz="2200" dirty="0" smtClean="0"/>
            </a:br>
            <a:r>
              <a:rPr lang="en-US" sz="2200" dirty="0" smtClean="0"/>
              <a:t>for GL reporting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Real time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Multi-domain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Consolidated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Chart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Currency translation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Multi-GAAP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AF-FRW-030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port_Tree_Maintenanc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30" y="1032342"/>
            <a:ext cx="5188688" cy="3219698"/>
          </a:xfrm>
          <a:prstGeom prst="rect">
            <a:avLst/>
          </a:prstGeom>
        </p:spPr>
      </p:pic>
      <p:pic>
        <p:nvPicPr>
          <p:cNvPr id="8" name="Picture 7" descr="Excel_Integratio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2583" y="2626243"/>
            <a:ext cx="5848612" cy="27538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Excel Integration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AF-FRW-300</a:t>
            </a:r>
            <a:endParaRPr lang="en-US" dirty="0"/>
          </a:p>
        </p:txBody>
      </p:sp>
      <p:sp>
        <p:nvSpPr>
          <p:cNvPr id="9" name="Left-Up Arrow 8"/>
          <p:cNvSpPr/>
          <p:nvPr/>
        </p:nvSpPr>
        <p:spPr>
          <a:xfrm>
            <a:off x="2413591" y="4040386"/>
            <a:ext cx="1020725" cy="1222744"/>
          </a:xfrm>
          <a:prstGeom prst="leftUpArrow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Column Groups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AF-FRW-310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099747" y="957087"/>
            <a:ext cx="2910624" cy="489880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7434036" y="1189213"/>
            <a:ext cx="1143001" cy="3890786"/>
            <a:chOff x="2365375" y="1454327"/>
            <a:chExt cx="1143001" cy="3890787"/>
          </a:xfrm>
        </p:grpSpPr>
        <p:grpSp>
          <p:nvGrpSpPr>
            <p:cNvPr id="6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14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15" name="Rectangle 14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6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0" name="Rectangle 19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1" name="Rectangle 20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2" name="Rectangle 21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3" name="Rectangle 22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4" name="Rectangle 23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5" name="Rectangle 24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6" name="Rectangle 25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7" name="Rectangle 26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28" name="Rectangle 27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sp>
          <p:nvSpPr>
            <p:cNvPr id="7" name="Rectangle 47"/>
            <p:cNvSpPr>
              <a:spLocks noChangeArrowheads="1"/>
            </p:cNvSpPr>
            <p:nvPr/>
          </p:nvSpPr>
          <p:spPr bwMode="auto">
            <a:xfrm>
              <a:off x="2365375" y="2773363"/>
              <a:ext cx="785812" cy="500062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Rows</a:t>
              </a:r>
            </a:p>
          </p:txBody>
        </p:sp>
        <p:grpSp>
          <p:nvGrpSpPr>
            <p:cNvPr id="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10" name="Flowchart: Data 9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1" name="Flowchart: Data 10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lowchart: Data 11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sp>
          <p:nvSpPr>
            <p:cNvPr id="9" name="Rectangle 99"/>
            <p:cNvSpPr>
              <a:spLocks noChangeArrowheads="1"/>
            </p:cNvSpPr>
            <p:nvPr/>
          </p:nvSpPr>
          <p:spPr bwMode="auto">
            <a:xfrm rot="17365564">
              <a:off x="2650287" y="1811514"/>
              <a:ext cx="1214438" cy="500063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1800" dirty="0">
                  <a:latin typeface="Century Gothic" pitchFamily="34" charset="0"/>
                </a:rPr>
                <a:t>Columns</a:t>
              </a:r>
            </a:p>
          </p:txBody>
        </p:sp>
      </p:grpSp>
      <p:grpSp>
        <p:nvGrpSpPr>
          <p:cNvPr id="29" name="Group 84"/>
          <p:cNvGrpSpPr>
            <a:grpSpLocks/>
          </p:cNvGrpSpPr>
          <p:nvPr/>
        </p:nvGrpSpPr>
        <p:grpSpPr bwMode="auto">
          <a:xfrm>
            <a:off x="7076851" y="3049586"/>
            <a:ext cx="571500" cy="1546225"/>
            <a:chOff x="2571736" y="2156563"/>
            <a:chExt cx="571504" cy="1546330"/>
          </a:xfrm>
        </p:grpSpPr>
        <p:cxnSp>
          <p:nvCxnSpPr>
            <p:cNvPr id="30" name="Straight Connector 29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2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63" name="Straight Connector 62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4" name="Straight Connector 63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5" name="Straight Connector 64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6" name="Straight Connector 65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7" name="Straight Connector 66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8" name="Straight Connector 67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9" name="Straight Connector 68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0" name="Straight Connector 69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1" name="Straight Connector 70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2" name="Straight Connector 71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Straight Connector 72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3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49" name="Straight Connector 48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49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50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51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52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4" name="Straight Connector 53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5" name="Straight Connector 54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Straight Connector 55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7" name="Straight Connector 56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Straight Connector 57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9" name="Straight Connector 58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Straight Connector 59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1" name="Straight Connector 60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2" name="Straight Connector 61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34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35" name="Straight Connector 34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Straight Connector 35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Straight Connector 36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39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0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8" name="Straight Connector 47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77" name="Rectangle 47"/>
          <p:cNvSpPr>
            <a:spLocks noChangeArrowheads="1"/>
          </p:cNvSpPr>
          <p:nvPr/>
        </p:nvSpPr>
        <p:spPr bwMode="auto">
          <a:xfrm>
            <a:off x="6336280" y="3544086"/>
            <a:ext cx="785812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800" dirty="0">
                <a:latin typeface="Century Gothic" pitchFamily="34" charset="0"/>
              </a:rPr>
              <a:t>Tree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457201" y="1818079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Opening  2015/01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104845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2: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Activity  2015/01-12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3752489" y="1848242"/>
            <a:ext cx="164764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Column 3: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Closing  2015/12</a:t>
            </a:r>
          </a:p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999,999.99 999,999.99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999,999.99</a:t>
            </a:r>
            <a:endParaRPr lang="en-US" sz="1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81" name="Left Brace 80"/>
          <p:cNvSpPr/>
          <p:nvPr/>
        </p:nvSpPr>
        <p:spPr>
          <a:xfrm rot="5400000">
            <a:off x="2535622" y="-860130"/>
            <a:ext cx="725708" cy="5175848"/>
          </a:xfrm>
          <a:prstGeom prst="leftBrace">
            <a:avLst/>
          </a:prstGeom>
          <a:ln w="28575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Curved Down Arrow 81"/>
          <p:cNvSpPr/>
          <p:nvPr/>
        </p:nvSpPr>
        <p:spPr>
          <a:xfrm rot="820236">
            <a:off x="2778489" y="1428398"/>
            <a:ext cx="5972037" cy="582850"/>
          </a:xfrm>
          <a:prstGeom prst="curvedDown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Column Group Create/Modify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AF-FRW-320</a:t>
            </a:r>
            <a:endParaRPr lang="en-US" dirty="0"/>
          </a:p>
        </p:txBody>
      </p:sp>
      <p:pic>
        <p:nvPicPr>
          <p:cNvPr id="6" name="Picture 5" descr="Report-Column-Group-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425" y="1045350"/>
            <a:ext cx="7315200" cy="3086100"/>
          </a:xfrm>
          <a:prstGeom prst="rect">
            <a:avLst/>
          </a:prstGeom>
        </p:spPr>
      </p:pic>
      <p:pic>
        <p:nvPicPr>
          <p:cNvPr id="5" name="Picture 4" descr="Report-Column-Group-Modify-Ro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3975" y="2228850"/>
            <a:ext cx="3714750" cy="4114800"/>
          </a:xfrm>
          <a:prstGeom prst="rect">
            <a:avLst/>
          </a:prstGeom>
        </p:spPr>
      </p:pic>
      <p:cxnSp>
        <p:nvCxnSpPr>
          <p:cNvPr id="10" name="Elbow Connector 9"/>
          <p:cNvCxnSpPr/>
          <p:nvPr/>
        </p:nvCxnSpPr>
        <p:spPr>
          <a:xfrm>
            <a:off x="3695700" y="3552825"/>
            <a:ext cx="1619250" cy="923925"/>
          </a:xfrm>
          <a:prstGeom prst="bentConnector3">
            <a:avLst>
              <a:gd name="adj1" fmla="val 8824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Specify Calculated in the Measure Type field</a:t>
            </a:r>
          </a:p>
          <a:p>
            <a:r>
              <a:rPr lang="en-GB" dirty="0" smtClean="0"/>
              <a:t>Enter the calculation in the Formula field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Column Calculations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AF-FRW-325</a:t>
            </a:r>
            <a:endParaRPr lang="en-US" dirty="0"/>
          </a:p>
        </p:txBody>
      </p:sp>
      <p:pic>
        <p:nvPicPr>
          <p:cNvPr id="5" name="Picture 4" descr="Column-Calculation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180" y="2408451"/>
            <a:ext cx="5096256" cy="19933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43003" y="4862693"/>
            <a:ext cx="3835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800" dirty="0" smtClean="0">
                <a:latin typeface="+mn-lt"/>
              </a:rPr>
              <a:t>Summation type calculation – list of columns separated </a:t>
            </a:r>
            <a:r>
              <a:rPr lang="en-GB" sz="1800" smtClean="0">
                <a:latin typeface="+mn-lt"/>
              </a:rPr>
              <a:t>by commas</a:t>
            </a:r>
            <a:endParaRPr lang="en-US" sz="1800" dirty="0">
              <a:latin typeface="+mn-lt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16200000" flipV="1">
            <a:off x="5122627" y="4490131"/>
            <a:ext cx="560016" cy="103921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Master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AF-FRW-330</a:t>
            </a:r>
            <a:endParaRPr lang="en-US" dirty="0"/>
          </a:p>
        </p:txBody>
      </p:sp>
      <p:sp>
        <p:nvSpPr>
          <p:cNvPr id="5" name="Rectangle 4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61425" y="2219111"/>
            <a:ext cx="523875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pPr algn="ctr">
              <a:defRPr/>
            </a:pPr>
            <a:r>
              <a:rPr 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Tree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200791" y="3462331"/>
            <a:ext cx="2238532" cy="2924202"/>
            <a:chOff x="247974" y="1036102"/>
            <a:chExt cx="4377297" cy="4930744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1673817" y="1604828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Europe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673817" y="1826618"/>
              <a:ext cx="1060450" cy="82359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France01</a:t>
              </a:r>
            </a:p>
            <a:p>
              <a:pPr algn="ctr">
                <a:defRPr/>
              </a:pPr>
              <a:r>
                <a:rPr lang="en-US" sz="900" dirty="0" smtClean="0"/>
                <a:t>….</a:t>
              </a:r>
              <a:endParaRPr lang="en-US" sz="900" dirty="0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673817" y="3225959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Americas</a:t>
              </a: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673817" y="3447749"/>
              <a:ext cx="1060450" cy="84528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USA01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1673817" y="4881964"/>
              <a:ext cx="1060450" cy="238125"/>
            </a:xfrm>
            <a:prstGeom prst="rect">
              <a:avLst/>
            </a:prstGeom>
            <a:solidFill>
              <a:srgbClr val="00B0F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/>
                <a:t>Asia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673817" y="5103754"/>
              <a:ext cx="1060450" cy="8630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900" dirty="0" smtClean="0"/>
                <a:t>China01</a:t>
              </a:r>
              <a:endParaRPr lang="en-US" sz="900" dirty="0"/>
            </a:p>
            <a:p>
              <a:pPr algn="ctr">
                <a:defRPr/>
              </a:pPr>
              <a:r>
                <a:rPr lang="en-US" sz="900" dirty="0" smtClean="0"/>
                <a:t>Japan01</a:t>
              </a:r>
            </a:p>
            <a:p>
              <a:pPr algn="ctr">
                <a:defRPr/>
              </a:pPr>
              <a:r>
                <a:rPr lang="en-US" sz="900" dirty="0" smtClean="0"/>
                <a:t>…</a:t>
              </a:r>
              <a:endParaRPr lang="en-US" sz="900" dirty="0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47974" y="1036102"/>
              <a:ext cx="1060450" cy="238125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r>
                <a:rPr lang="en-US" sz="800" dirty="0" smtClean="0"/>
                <a:t>Global Sales</a:t>
              </a:r>
              <a:endParaRPr lang="en-US" sz="800" dirty="0"/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247974" y="1257892"/>
              <a:ext cx="1060450" cy="60055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tIns="91440" bIns="91440" anchor="ctr"/>
            <a:lstStyle/>
            <a:p>
              <a:pPr algn="ctr">
                <a:defRPr/>
              </a:pPr>
              <a:endParaRPr lang="en-US" sz="900" dirty="0"/>
            </a:p>
          </p:txBody>
        </p:sp>
        <p:cxnSp>
          <p:nvCxnSpPr>
            <p:cNvPr id="15" name="Elbow Connector 50"/>
            <p:cNvCxnSpPr>
              <a:stCxn id="14" idx="2"/>
              <a:endCxn id="8" idx="1"/>
            </p:cNvCxnSpPr>
            <p:nvPr/>
          </p:nvCxnSpPr>
          <p:spPr>
            <a:xfrm rot="16200000" flipH="1">
              <a:off x="1036027" y="1600623"/>
              <a:ext cx="379963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hape 15"/>
            <p:cNvCxnSpPr>
              <a:stCxn id="14" idx="2"/>
              <a:endCxn id="10" idx="1"/>
            </p:cNvCxnSpPr>
            <p:nvPr/>
          </p:nvCxnSpPr>
          <p:spPr>
            <a:xfrm rot="16200000" flipH="1">
              <a:off x="220039" y="2416611"/>
              <a:ext cx="201193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6"/>
            <p:cNvCxnSpPr>
              <a:stCxn id="14" idx="2"/>
              <a:endCxn id="12" idx="1"/>
            </p:cNvCxnSpPr>
            <p:nvPr/>
          </p:nvCxnSpPr>
          <p:spPr>
            <a:xfrm rot="16200000" flipH="1">
              <a:off x="-612416" y="3249066"/>
              <a:ext cx="3676849" cy="895618"/>
            </a:xfrm>
            <a:prstGeom prst="bentConnector2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80"/>
            <p:cNvGrpSpPr/>
            <p:nvPr/>
          </p:nvGrpSpPr>
          <p:grpSpPr>
            <a:xfrm>
              <a:off x="3425119" y="1620326"/>
              <a:ext cx="1200152" cy="1045381"/>
              <a:chOff x="3425119" y="2162756"/>
              <a:chExt cx="1200152" cy="1045381"/>
            </a:xfrm>
          </p:grpSpPr>
          <p:grpSp>
            <p:nvGrpSpPr>
              <p:cNvPr id="39" name="Group 58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3" name="Rectangle 42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44" name="Rectangle 43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40" name="Group 74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41" name="Rectangle 4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42" name="Rectangle 4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19" name="Group 81"/>
            <p:cNvGrpSpPr/>
            <p:nvPr/>
          </p:nvGrpSpPr>
          <p:grpSpPr>
            <a:xfrm>
              <a:off x="3425119" y="3250470"/>
              <a:ext cx="1200152" cy="1045381"/>
              <a:chOff x="3425119" y="2162756"/>
              <a:chExt cx="1200152" cy="1045381"/>
            </a:xfrm>
          </p:grpSpPr>
          <p:grpSp>
            <p:nvGrpSpPr>
              <p:cNvPr id="33" name="Group 82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7" name="Rectangle 36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8" name="Rectangle 37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34" name="Group 83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5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6" name="Rectangle 35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grpSp>
          <p:nvGrpSpPr>
            <p:cNvPr id="20" name="Group 88"/>
            <p:cNvGrpSpPr/>
            <p:nvPr/>
          </p:nvGrpSpPr>
          <p:grpSpPr>
            <a:xfrm>
              <a:off x="3425119" y="4917223"/>
              <a:ext cx="1200152" cy="1045381"/>
              <a:chOff x="3425119" y="2162756"/>
              <a:chExt cx="1200152" cy="1045381"/>
            </a:xfrm>
          </p:grpSpPr>
          <p:grpSp>
            <p:nvGrpSpPr>
              <p:cNvPr id="27" name="Group 89"/>
              <p:cNvGrpSpPr/>
              <p:nvPr/>
            </p:nvGrpSpPr>
            <p:grpSpPr>
              <a:xfrm>
                <a:off x="3425119" y="2162756"/>
                <a:ext cx="1200152" cy="440948"/>
                <a:chOff x="3130658" y="1267953"/>
                <a:chExt cx="1200150" cy="628201"/>
              </a:xfrm>
            </p:grpSpPr>
            <p:sp>
              <p:nvSpPr>
                <p:cNvPr id="31" name="Rectangle 30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Auto</a:t>
                  </a:r>
                  <a:endParaRPr lang="en-US" sz="900" dirty="0"/>
                </a:p>
              </p:txBody>
            </p:sp>
            <p:sp>
              <p:nvSpPr>
                <p:cNvPr id="32" name="Rectangle 31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  <p:grpSp>
            <p:nvGrpSpPr>
              <p:cNvPr id="28" name="Group 90"/>
              <p:cNvGrpSpPr/>
              <p:nvPr/>
            </p:nvGrpSpPr>
            <p:grpSpPr>
              <a:xfrm>
                <a:off x="3425119" y="2767189"/>
                <a:ext cx="1200152" cy="440948"/>
                <a:chOff x="3130658" y="1267953"/>
                <a:chExt cx="1200150" cy="628201"/>
              </a:xfrm>
            </p:grpSpPr>
            <p:sp>
              <p:nvSpPr>
                <p:cNvPr id="29" name="Rectangle 28"/>
                <p:cNvSpPr>
                  <a:spLocks noChangeArrowheads="1"/>
                </p:cNvSpPr>
                <p:nvPr/>
              </p:nvSpPr>
              <p:spPr bwMode="auto">
                <a:xfrm>
                  <a:off x="3130658" y="1267953"/>
                  <a:ext cx="1200150" cy="287032"/>
                </a:xfrm>
                <a:prstGeom prst="rect">
                  <a:avLst/>
                </a:prstGeom>
                <a:solidFill>
                  <a:srgbClr val="FF9900">
                    <a:alpha val="38000"/>
                  </a:srgbClr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r>
                    <a:rPr lang="en-US" sz="900" dirty="0"/>
                    <a:t>Sales </a:t>
                  </a:r>
                  <a:r>
                    <a:rPr lang="en-US" sz="900" dirty="0" smtClean="0"/>
                    <a:t>Pack</a:t>
                  </a:r>
                  <a:endParaRPr lang="en-US" sz="900" dirty="0"/>
                </a:p>
              </p:txBody>
            </p:sp>
            <p:sp>
              <p:nvSpPr>
                <p:cNvPr id="30" name="Rectangle 29"/>
                <p:cNvSpPr>
                  <a:spLocks noChangeArrowheads="1"/>
                </p:cNvSpPr>
                <p:nvPr/>
              </p:nvSpPr>
              <p:spPr bwMode="auto">
                <a:xfrm>
                  <a:off x="3130658" y="1554985"/>
                  <a:ext cx="1200150" cy="341169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sz="900" dirty="0"/>
                </a:p>
              </p:txBody>
            </p:sp>
          </p:grpSp>
        </p:grpSp>
        <p:cxnSp>
          <p:nvCxnSpPr>
            <p:cNvPr id="21" name="Elbow Connector 20"/>
            <p:cNvCxnSpPr>
              <a:stCxn id="8" idx="3"/>
              <a:endCxn id="44" idx="1"/>
            </p:cNvCxnSpPr>
            <p:nvPr/>
          </p:nvCxnSpPr>
          <p:spPr>
            <a:xfrm flipV="1">
              <a:off x="2734267" y="1941537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Elbow Connector 21"/>
            <p:cNvCxnSpPr>
              <a:stCxn id="8" idx="3"/>
              <a:endCxn id="42" idx="1"/>
            </p:cNvCxnSpPr>
            <p:nvPr/>
          </p:nvCxnSpPr>
          <p:spPr>
            <a:xfrm>
              <a:off x="2734267" y="2238414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Elbow Connector 22"/>
            <p:cNvCxnSpPr/>
            <p:nvPr/>
          </p:nvCxnSpPr>
          <p:spPr>
            <a:xfrm flipV="1">
              <a:off x="2734267" y="354297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Elbow Connector 23"/>
            <p:cNvCxnSpPr/>
            <p:nvPr/>
          </p:nvCxnSpPr>
          <p:spPr>
            <a:xfrm>
              <a:off x="2734267" y="383985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Elbow Connector 24"/>
            <p:cNvCxnSpPr/>
            <p:nvPr/>
          </p:nvCxnSpPr>
          <p:spPr>
            <a:xfrm flipV="1">
              <a:off x="2734267" y="5120089"/>
              <a:ext cx="690852" cy="296877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/>
            <p:nvPr/>
          </p:nvCxnSpPr>
          <p:spPr>
            <a:xfrm>
              <a:off x="2734267" y="5416966"/>
              <a:ext cx="690852" cy="307556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ounded Rectangle 44"/>
          <p:cNvSpPr/>
          <p:nvPr/>
        </p:nvSpPr>
        <p:spPr>
          <a:xfrm>
            <a:off x="6115245" y="1552118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46" name="Group 92"/>
          <p:cNvGrpSpPr>
            <a:grpSpLocks/>
          </p:cNvGrpSpPr>
          <p:nvPr/>
        </p:nvGrpSpPr>
        <p:grpSpPr bwMode="auto">
          <a:xfrm>
            <a:off x="7663846" y="1793893"/>
            <a:ext cx="928689" cy="3611564"/>
            <a:chOff x="2579687" y="1733549"/>
            <a:chExt cx="928689" cy="3611565"/>
          </a:xfrm>
        </p:grpSpPr>
        <p:grpSp>
          <p:nvGrpSpPr>
            <p:cNvPr id="47" name="Group 78"/>
            <p:cNvGrpSpPr>
              <a:grpSpLocks/>
            </p:cNvGrpSpPr>
            <p:nvPr/>
          </p:nvGrpSpPr>
          <p:grpSpPr bwMode="auto">
            <a:xfrm>
              <a:off x="2579687" y="3201812"/>
              <a:ext cx="500066" cy="2143290"/>
              <a:chOff x="2357419" y="2786058"/>
              <a:chExt cx="500069" cy="2143140"/>
            </a:xfrm>
          </p:grpSpPr>
          <p:sp>
            <p:nvSpPr>
              <p:cNvPr id="52" name="Rectangle 51"/>
              <p:cNvSpPr>
                <a:spLocks noChangeArrowheads="1"/>
              </p:cNvSpPr>
              <p:nvPr/>
            </p:nvSpPr>
            <p:spPr bwMode="auto">
              <a:xfrm>
                <a:off x="2357419" y="3643418"/>
                <a:ext cx="500066" cy="142865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grpSp>
            <p:nvGrpSpPr>
              <p:cNvPr id="53" name="Group 49"/>
              <p:cNvGrpSpPr/>
              <p:nvPr/>
            </p:nvGrpSpPr>
            <p:grpSpPr>
              <a:xfrm>
                <a:off x="2357422" y="2786058"/>
                <a:ext cx="500066" cy="2143140"/>
                <a:chOff x="2714612" y="2786058"/>
                <a:chExt cx="500066" cy="2143140"/>
              </a:xfrm>
              <a:solidFill>
                <a:schemeClr val="bg1"/>
              </a:solidFill>
            </p:grpSpPr>
            <p:sp>
              <p:nvSpPr>
                <p:cNvPr id="54" name="Rectangle 53"/>
                <p:cNvSpPr>
                  <a:spLocks noChangeArrowheads="1"/>
                </p:cNvSpPr>
                <p:nvPr/>
              </p:nvSpPr>
              <p:spPr bwMode="auto">
                <a:xfrm>
                  <a:off x="2714612" y="292893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5" name="Rectangle 6"/>
                <p:cNvSpPr>
                  <a:spLocks noChangeArrowheads="1"/>
                </p:cNvSpPr>
                <p:nvPr/>
              </p:nvSpPr>
              <p:spPr bwMode="auto">
                <a:xfrm>
                  <a:off x="2714612" y="307181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2714612" y="321468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7" name="Rectangle 56"/>
                <p:cNvSpPr>
                  <a:spLocks noChangeArrowheads="1"/>
                </p:cNvSpPr>
                <p:nvPr/>
              </p:nvSpPr>
              <p:spPr bwMode="auto">
                <a:xfrm>
                  <a:off x="2714612" y="278605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8" name="Rectangle 57"/>
                <p:cNvSpPr>
                  <a:spLocks noChangeArrowheads="1"/>
                </p:cNvSpPr>
                <p:nvPr/>
              </p:nvSpPr>
              <p:spPr bwMode="auto">
                <a:xfrm>
                  <a:off x="2714612" y="335756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59" name="Rectangle 58"/>
                <p:cNvSpPr>
                  <a:spLocks noChangeArrowheads="1"/>
                </p:cNvSpPr>
                <p:nvPr/>
              </p:nvSpPr>
              <p:spPr bwMode="auto">
                <a:xfrm>
                  <a:off x="2714612" y="378619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0" name="Rectangle 59"/>
                <p:cNvSpPr>
                  <a:spLocks noChangeArrowheads="1"/>
                </p:cNvSpPr>
                <p:nvPr/>
              </p:nvSpPr>
              <p:spPr bwMode="auto">
                <a:xfrm>
                  <a:off x="2714612" y="392906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1" name="Rectangle 60"/>
                <p:cNvSpPr>
                  <a:spLocks noChangeArrowheads="1"/>
                </p:cNvSpPr>
                <p:nvPr/>
              </p:nvSpPr>
              <p:spPr bwMode="auto">
                <a:xfrm>
                  <a:off x="2714612" y="350043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2" name="Rectangle 61"/>
                <p:cNvSpPr>
                  <a:spLocks noChangeArrowheads="1"/>
                </p:cNvSpPr>
                <p:nvPr/>
              </p:nvSpPr>
              <p:spPr bwMode="auto">
                <a:xfrm>
                  <a:off x="2714612" y="407194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3" name="Rectangle 62"/>
                <p:cNvSpPr>
                  <a:spLocks noChangeArrowheads="1"/>
                </p:cNvSpPr>
                <p:nvPr/>
              </p:nvSpPr>
              <p:spPr bwMode="auto">
                <a:xfrm>
                  <a:off x="2714612" y="4357694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4" name="Rectangle 63"/>
                <p:cNvSpPr>
                  <a:spLocks noChangeArrowheads="1"/>
                </p:cNvSpPr>
                <p:nvPr/>
              </p:nvSpPr>
              <p:spPr bwMode="auto">
                <a:xfrm>
                  <a:off x="2714612" y="4500570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5" name="Rectangle 64"/>
                <p:cNvSpPr>
                  <a:spLocks noChangeArrowheads="1"/>
                </p:cNvSpPr>
                <p:nvPr/>
              </p:nvSpPr>
              <p:spPr bwMode="auto">
                <a:xfrm>
                  <a:off x="2714612" y="4643446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6" name="Rectangle 65"/>
                <p:cNvSpPr>
                  <a:spLocks noChangeArrowheads="1"/>
                </p:cNvSpPr>
                <p:nvPr/>
              </p:nvSpPr>
              <p:spPr bwMode="auto">
                <a:xfrm>
                  <a:off x="2714612" y="4214818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  <p:sp>
              <p:nvSpPr>
                <p:cNvPr id="67" name="Rectangle 66"/>
                <p:cNvSpPr>
                  <a:spLocks noChangeArrowheads="1"/>
                </p:cNvSpPr>
                <p:nvPr/>
              </p:nvSpPr>
              <p:spPr bwMode="auto">
                <a:xfrm>
                  <a:off x="2714612" y="4786322"/>
                  <a:ext cx="500066" cy="142876"/>
                </a:xfrm>
                <a:prstGeom prst="rect">
                  <a:avLst/>
                </a:prstGeom>
                <a:grpFill/>
                <a:ln w="9525" cap="flat" cmpd="sng" algn="ctr">
                  <a:solidFill>
                    <a:schemeClr val="tx2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tIns="91440" bIns="91440" anchor="ctr"/>
                <a:lstStyle/>
                <a:p>
                  <a:pPr algn="ctr">
                    <a:defRPr/>
                  </a:pPr>
                  <a:endParaRPr lang="en-US" dirty="0"/>
                </a:p>
              </p:txBody>
            </p:sp>
          </p:grpSp>
        </p:grpSp>
        <p:grpSp>
          <p:nvGrpSpPr>
            <p:cNvPr id="48" name="Group 91"/>
            <p:cNvGrpSpPr>
              <a:grpSpLocks/>
            </p:cNvGrpSpPr>
            <p:nvPr/>
          </p:nvGrpSpPr>
          <p:grpSpPr bwMode="auto">
            <a:xfrm>
              <a:off x="3079751" y="1733549"/>
              <a:ext cx="428625" cy="3611565"/>
              <a:chOff x="3079751" y="1733549"/>
              <a:chExt cx="428625" cy="3611565"/>
            </a:xfrm>
          </p:grpSpPr>
          <p:sp>
            <p:nvSpPr>
              <p:cNvPr id="49" name="Flowchart: Data 48"/>
              <p:cNvSpPr/>
              <p:nvPr/>
            </p:nvSpPr>
            <p:spPr bwMode="auto">
              <a:xfrm rot="5400000" flipV="1">
                <a:off x="1829594" y="3952082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0" name="Flowchart: Data 49"/>
              <p:cNvSpPr/>
              <p:nvPr/>
            </p:nvSpPr>
            <p:spPr bwMode="auto">
              <a:xfrm rot="5400000" flipV="1">
                <a:off x="1972469" y="3467895"/>
                <a:ext cx="2643188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51" name="Flowchart: Data 50"/>
              <p:cNvSpPr/>
              <p:nvPr/>
            </p:nvSpPr>
            <p:spPr bwMode="auto">
              <a:xfrm rot="5400000" flipV="1">
                <a:off x="2115344" y="2983706"/>
                <a:ext cx="2643189" cy="142875"/>
              </a:xfrm>
              <a:prstGeom prst="flowChartInputOutpu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tIns="91440" bIns="91440"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</p:grpSp>
      <p:grpSp>
        <p:nvGrpSpPr>
          <p:cNvPr id="68" name="Group 84"/>
          <p:cNvGrpSpPr>
            <a:grpSpLocks/>
          </p:cNvGrpSpPr>
          <p:nvPr/>
        </p:nvGrpSpPr>
        <p:grpSpPr bwMode="auto">
          <a:xfrm>
            <a:off x="7092349" y="3375044"/>
            <a:ext cx="571500" cy="1546225"/>
            <a:chOff x="2571736" y="2156563"/>
            <a:chExt cx="571504" cy="1546330"/>
          </a:xfrm>
        </p:grpSpPr>
        <p:cxnSp>
          <p:nvCxnSpPr>
            <p:cNvPr id="69" name="Straight Connector 68"/>
            <p:cNvCxnSpPr/>
            <p:nvPr/>
          </p:nvCxnSpPr>
          <p:spPr bwMode="auto">
            <a:xfrm rot="5400000">
              <a:off x="2180382" y="2924172"/>
              <a:ext cx="1070048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Straight Connector 69"/>
            <p:cNvCxnSpPr/>
            <p:nvPr/>
          </p:nvCxnSpPr>
          <p:spPr bwMode="auto">
            <a:xfrm>
              <a:off x="2571736" y="2942429"/>
              <a:ext cx="142876" cy="158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2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71" name="Group 232"/>
            <p:cNvGrpSpPr>
              <a:grpSpLocks/>
            </p:cNvGrpSpPr>
            <p:nvPr/>
          </p:nvGrpSpPr>
          <p:grpSpPr bwMode="auto">
            <a:xfrm>
              <a:off x="2714612" y="2156563"/>
              <a:ext cx="428628" cy="461994"/>
              <a:chOff x="2714612" y="2196904"/>
              <a:chExt cx="428628" cy="461994"/>
            </a:xfrm>
          </p:grpSpPr>
          <p:cxnSp>
            <p:nvCxnSpPr>
              <p:cNvPr id="102" name="Straight Connector 101"/>
              <p:cNvCxnSpPr/>
              <p:nvPr/>
            </p:nvCxnSpPr>
            <p:spPr bwMode="auto">
              <a:xfrm>
                <a:off x="2714612" y="2428695"/>
                <a:ext cx="285752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3" name="Straight Connector 102"/>
              <p:cNvCxnSpPr/>
              <p:nvPr/>
            </p:nvCxnSpPr>
            <p:spPr bwMode="auto">
              <a:xfrm rot="5400000">
                <a:off x="2714604" y="242710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Straight Connector 103"/>
              <p:cNvCxnSpPr/>
              <p:nvPr/>
            </p:nvCxnSpPr>
            <p:spPr bwMode="auto">
              <a:xfrm>
                <a:off x="2857488" y="22858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5" name="Straight Connector 104"/>
              <p:cNvCxnSpPr/>
              <p:nvPr/>
            </p:nvCxnSpPr>
            <p:spPr bwMode="auto">
              <a:xfrm>
                <a:off x="2857488" y="2428695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6" name="Straight Connector 105"/>
              <p:cNvCxnSpPr/>
              <p:nvPr/>
            </p:nvCxnSpPr>
            <p:spPr bwMode="auto">
              <a:xfrm>
                <a:off x="2857488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7" name="Straight Connector 106"/>
              <p:cNvCxnSpPr/>
              <p:nvPr/>
            </p:nvCxnSpPr>
            <p:spPr bwMode="auto">
              <a:xfrm rot="5400000" flipH="1" flipV="1">
                <a:off x="2963055" y="2238976"/>
                <a:ext cx="74617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8" name="Straight Connector 107"/>
              <p:cNvCxnSpPr/>
              <p:nvPr/>
            </p:nvCxnSpPr>
            <p:spPr bwMode="auto">
              <a:xfrm>
                <a:off x="3000364" y="2290573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9" name="Straight Connector 108"/>
              <p:cNvCxnSpPr/>
              <p:nvPr/>
            </p:nvCxnSpPr>
            <p:spPr bwMode="auto">
              <a:xfrm>
                <a:off x="3000364" y="2196904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0" name="Straight Connector 109"/>
              <p:cNvCxnSpPr/>
              <p:nvPr/>
            </p:nvCxnSpPr>
            <p:spPr bwMode="auto">
              <a:xfrm>
                <a:off x="3000364" y="237312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1" name="Straight Connector 110"/>
              <p:cNvCxnSpPr/>
              <p:nvPr/>
            </p:nvCxnSpPr>
            <p:spPr bwMode="auto">
              <a:xfrm>
                <a:off x="3000364" y="246997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2" name="Straight Connector 111"/>
              <p:cNvCxnSpPr/>
              <p:nvPr/>
            </p:nvCxnSpPr>
            <p:spPr bwMode="auto">
              <a:xfrm>
                <a:off x="3000364" y="2657310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3" name="Straight Connector 112"/>
              <p:cNvCxnSpPr/>
              <p:nvPr/>
            </p:nvCxnSpPr>
            <p:spPr bwMode="auto">
              <a:xfrm>
                <a:off x="3000364" y="2571579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4" name="Straight Connector 113"/>
              <p:cNvCxnSpPr/>
              <p:nvPr/>
            </p:nvCxnSpPr>
            <p:spPr bwMode="auto">
              <a:xfrm rot="5400000" flipH="1" flipV="1">
                <a:off x="2963055" y="2613651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5" name="Straight Connector 114"/>
              <p:cNvCxnSpPr/>
              <p:nvPr/>
            </p:nvCxnSpPr>
            <p:spPr bwMode="auto">
              <a:xfrm rot="5400000" flipH="1" flipV="1">
                <a:off x="2963055" y="2412025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2" name="Group 233"/>
            <p:cNvGrpSpPr>
              <a:grpSpLocks/>
            </p:cNvGrpSpPr>
            <p:nvPr/>
          </p:nvGrpSpPr>
          <p:grpSpPr bwMode="auto">
            <a:xfrm>
              <a:off x="2714612" y="2701113"/>
              <a:ext cx="428628" cy="461993"/>
              <a:chOff x="2714612" y="2196844"/>
              <a:chExt cx="428628" cy="461993"/>
            </a:xfrm>
          </p:grpSpPr>
          <p:cxnSp>
            <p:nvCxnSpPr>
              <p:cNvPr id="88" name="Straight Connector 87"/>
              <p:cNvCxnSpPr/>
              <p:nvPr/>
            </p:nvCxnSpPr>
            <p:spPr bwMode="auto">
              <a:xfrm>
                <a:off x="2714612" y="242863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9" name="Straight Connector 88"/>
              <p:cNvCxnSpPr/>
              <p:nvPr/>
            </p:nvCxnSpPr>
            <p:spPr bwMode="auto">
              <a:xfrm rot="5400000">
                <a:off x="2714604" y="242704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0" name="Straight Connector 89"/>
              <p:cNvCxnSpPr/>
              <p:nvPr/>
            </p:nvCxnSpPr>
            <p:spPr bwMode="auto">
              <a:xfrm>
                <a:off x="2857488" y="22857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1" name="Straight Connector 90"/>
              <p:cNvCxnSpPr/>
              <p:nvPr/>
            </p:nvCxnSpPr>
            <p:spPr bwMode="auto">
              <a:xfrm>
                <a:off x="2857488" y="242863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2" name="Straight Connector 91"/>
              <p:cNvCxnSpPr/>
              <p:nvPr/>
            </p:nvCxnSpPr>
            <p:spPr bwMode="auto">
              <a:xfrm>
                <a:off x="2857488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3" name="Straight Connector 92"/>
              <p:cNvCxnSpPr/>
              <p:nvPr/>
            </p:nvCxnSpPr>
            <p:spPr bwMode="auto">
              <a:xfrm rot="5400000" flipH="1" flipV="1">
                <a:off x="2963054" y="223891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4" name="Straight Connector 93"/>
              <p:cNvCxnSpPr/>
              <p:nvPr/>
            </p:nvCxnSpPr>
            <p:spPr bwMode="auto">
              <a:xfrm>
                <a:off x="3000364" y="229051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5" name="Straight Connector 94"/>
              <p:cNvCxnSpPr/>
              <p:nvPr/>
            </p:nvCxnSpPr>
            <p:spPr bwMode="auto">
              <a:xfrm>
                <a:off x="3000364" y="219684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Straight Connector 95"/>
              <p:cNvCxnSpPr/>
              <p:nvPr/>
            </p:nvCxnSpPr>
            <p:spPr bwMode="auto">
              <a:xfrm>
                <a:off x="3000364" y="237306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7" name="Straight Connector 96"/>
              <p:cNvCxnSpPr/>
              <p:nvPr/>
            </p:nvCxnSpPr>
            <p:spPr bwMode="auto">
              <a:xfrm>
                <a:off x="3000364" y="246991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8" name="Straight Connector 97"/>
              <p:cNvCxnSpPr/>
              <p:nvPr/>
            </p:nvCxnSpPr>
            <p:spPr bwMode="auto">
              <a:xfrm>
                <a:off x="3000364" y="265725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9" name="Straight Connector 98"/>
              <p:cNvCxnSpPr/>
              <p:nvPr/>
            </p:nvCxnSpPr>
            <p:spPr bwMode="auto">
              <a:xfrm>
                <a:off x="3000364" y="257151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Straight Connector 99"/>
              <p:cNvCxnSpPr/>
              <p:nvPr/>
            </p:nvCxnSpPr>
            <p:spPr bwMode="auto">
              <a:xfrm rot="5400000" flipH="1" flipV="1">
                <a:off x="2963055" y="261359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1" name="Straight Connector 100"/>
              <p:cNvCxnSpPr/>
              <p:nvPr/>
            </p:nvCxnSpPr>
            <p:spPr bwMode="auto">
              <a:xfrm rot="5400000" flipH="1" flipV="1">
                <a:off x="2963055" y="241196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3" name="Group 248"/>
            <p:cNvGrpSpPr>
              <a:grpSpLocks/>
            </p:cNvGrpSpPr>
            <p:nvPr/>
          </p:nvGrpSpPr>
          <p:grpSpPr bwMode="auto">
            <a:xfrm>
              <a:off x="2714612" y="3240900"/>
              <a:ext cx="428628" cy="461993"/>
              <a:chOff x="2714612" y="2196224"/>
              <a:chExt cx="428628" cy="461993"/>
            </a:xfrm>
          </p:grpSpPr>
          <p:cxnSp>
            <p:nvCxnSpPr>
              <p:cNvPr id="74" name="Straight Connector 73"/>
              <p:cNvCxnSpPr/>
              <p:nvPr/>
            </p:nvCxnSpPr>
            <p:spPr bwMode="auto">
              <a:xfrm>
                <a:off x="2714612" y="2428015"/>
                <a:ext cx="285752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 rot="5400000">
                <a:off x="2714604" y="2426427"/>
                <a:ext cx="285769" cy="3175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2857488" y="22851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2857488" y="2428015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>
                <a:off x="2857488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 rot="5400000" flipH="1" flipV="1">
                <a:off x="2963054" y="2238296"/>
                <a:ext cx="74618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 bwMode="auto">
              <a:xfrm>
                <a:off x="3000364" y="2289892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1" name="Straight Connector 80"/>
              <p:cNvCxnSpPr/>
              <p:nvPr/>
            </p:nvCxnSpPr>
            <p:spPr bwMode="auto">
              <a:xfrm>
                <a:off x="3000364" y="2196224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2" name="Straight Connector 81"/>
              <p:cNvCxnSpPr/>
              <p:nvPr/>
            </p:nvCxnSpPr>
            <p:spPr bwMode="auto">
              <a:xfrm>
                <a:off x="3000364" y="2372448"/>
                <a:ext cx="142876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3" name="Straight Connector 82"/>
              <p:cNvCxnSpPr/>
              <p:nvPr/>
            </p:nvCxnSpPr>
            <p:spPr bwMode="auto">
              <a:xfrm>
                <a:off x="3000364" y="2469292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4" name="Straight Connector 83"/>
              <p:cNvCxnSpPr/>
              <p:nvPr/>
            </p:nvCxnSpPr>
            <p:spPr bwMode="auto">
              <a:xfrm>
                <a:off x="3000364" y="2656630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Straight Connector 84"/>
              <p:cNvCxnSpPr/>
              <p:nvPr/>
            </p:nvCxnSpPr>
            <p:spPr bwMode="auto">
              <a:xfrm>
                <a:off x="3000364" y="2570899"/>
                <a:ext cx="142876" cy="1587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6" name="Straight Connector 85"/>
              <p:cNvCxnSpPr/>
              <p:nvPr/>
            </p:nvCxnSpPr>
            <p:spPr bwMode="auto">
              <a:xfrm rot="5400000" flipH="1" flipV="1">
                <a:off x="2963055" y="2612970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7" name="Straight Connector 86"/>
              <p:cNvCxnSpPr/>
              <p:nvPr/>
            </p:nvCxnSpPr>
            <p:spPr bwMode="auto">
              <a:xfrm rot="5400000" flipH="1" flipV="1">
                <a:off x="2963055" y="2411344"/>
                <a:ext cx="76205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2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16" name="Straight Arrow Connector 115"/>
          <p:cNvCxnSpPr/>
          <p:nvPr/>
        </p:nvCxnSpPr>
        <p:spPr>
          <a:xfrm>
            <a:off x="4864110" y="2909618"/>
            <a:ext cx="329979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633993" y="4170240"/>
            <a:ext cx="245835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Rounded Rectangle 118"/>
          <p:cNvSpPr/>
          <p:nvPr/>
        </p:nvSpPr>
        <p:spPr>
          <a:xfrm>
            <a:off x="2104655" y="1004158"/>
            <a:ext cx="919818" cy="22926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tx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Column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1: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Opening</a:t>
            </a:r>
            <a:r>
              <a:rPr lang="en-US" sz="1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 </a:t>
            </a:r>
            <a:r>
              <a:rPr lang="en-US" sz="1000" dirty="0" smtClean="0">
                <a:solidFill>
                  <a:schemeClr val="tx1"/>
                </a:solidFill>
                <a:latin typeface="Century Gothic" pitchFamily="34" charset="0"/>
              </a:rPr>
              <a:t>2015/01</a:t>
            </a:r>
          </a:p>
          <a:p>
            <a:pPr algn="ctr">
              <a:lnSpc>
                <a:spcPct val="85000"/>
              </a:lnSpc>
              <a:defRPr/>
            </a:pPr>
            <a:endParaRPr lang="en-US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999.99 999.99</a:t>
            </a:r>
          </a:p>
          <a:p>
            <a:pPr algn="ctr"/>
            <a:r>
              <a:rPr lang="en-US" sz="1100" dirty="0" smtClean="0">
                <a:solidFill>
                  <a:schemeClr val="tx1"/>
                </a:solidFill>
              </a:rPr>
              <a:t>999.99</a:t>
            </a:r>
            <a:endParaRPr lang="en-US" sz="11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grpSp>
        <p:nvGrpSpPr>
          <p:cNvPr id="122" name="Group 121"/>
          <p:cNvGrpSpPr/>
          <p:nvPr/>
        </p:nvGrpSpPr>
        <p:grpSpPr>
          <a:xfrm>
            <a:off x="3024473" y="1021284"/>
            <a:ext cx="1839637" cy="2292660"/>
            <a:chOff x="3024473" y="911556"/>
            <a:chExt cx="1839637" cy="2292660"/>
          </a:xfrm>
        </p:grpSpPr>
        <p:sp>
          <p:nvSpPr>
            <p:cNvPr id="120" name="Rounded Rectangle 119"/>
            <p:cNvSpPr/>
            <p:nvPr/>
          </p:nvSpPr>
          <p:spPr>
            <a:xfrm>
              <a:off x="3024473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2: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Activity  2015/01-12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  <p:sp>
          <p:nvSpPr>
            <p:cNvPr id="121" name="Rounded Rectangle 120"/>
            <p:cNvSpPr/>
            <p:nvPr/>
          </p:nvSpPr>
          <p:spPr>
            <a:xfrm>
              <a:off x="3944292" y="911556"/>
              <a:ext cx="919818" cy="22926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5875">
              <a:solidFill>
                <a:schemeClr val="tx1"/>
              </a:solidFill>
              <a:prstDash val="sys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Column 3:</a:t>
              </a:r>
            </a:p>
            <a:p>
              <a:pPr algn="ctr">
                <a:lnSpc>
                  <a:spcPct val="85000"/>
                </a:lnSpc>
                <a:defRPr/>
              </a:pPr>
              <a:r>
                <a:rPr lang="en-US" sz="1000" dirty="0" smtClean="0">
                  <a:solidFill>
                    <a:schemeClr val="tx1"/>
                  </a:solidFill>
                  <a:latin typeface="Century Gothic" pitchFamily="34" charset="0"/>
                </a:rPr>
                <a:t>Closing  2015/12</a:t>
              </a:r>
            </a:p>
            <a:p>
              <a:pPr algn="ctr">
                <a:lnSpc>
                  <a:spcPct val="85000"/>
                </a:lnSpc>
                <a:defRPr/>
              </a:pPr>
              <a:endParaRPr lang="en-US" sz="1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999.99 999.99</a:t>
              </a:r>
            </a:p>
            <a:p>
              <a:pPr algn="ctr"/>
              <a:r>
                <a:rPr lang="en-US" sz="1100" dirty="0" smtClean="0">
                  <a:solidFill>
                    <a:schemeClr val="tx1"/>
                  </a:solidFill>
                </a:rPr>
                <a:t>999.99</a:t>
              </a:r>
              <a:endParaRPr lang="en-US" sz="11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endParaRPr>
            </a:p>
          </p:txBody>
        </p:sp>
      </p:grpSp>
      <p:sp>
        <p:nvSpPr>
          <p:cNvPr id="123" name="Content Placeholder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4908430" y="1028891"/>
            <a:ext cx="3640347" cy="5238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Report Title: “Global Sales”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Master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AF-FRW-340</a:t>
            </a:r>
            <a:endParaRPr lang="en-US" dirty="0"/>
          </a:p>
        </p:txBody>
      </p:sp>
      <p:pic>
        <p:nvPicPr>
          <p:cNvPr id="5" name="Picture 4" descr="Report Master Crea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017" y="1450051"/>
            <a:ext cx="5370576" cy="3846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Fiinancial Report Run View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912" y="1427393"/>
            <a:ext cx="5535035" cy="42966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Run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AF-FRW-350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26164" y="5363762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327471" y="5153191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4929810"/>
            <a:ext cx="2902228" cy="8825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Create a separate page for each controlling dimension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5702411"/>
            <a:ext cx="2902228" cy="6506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Display additional COA columns and use Excel layout </a:t>
            </a:r>
          </a:p>
          <a:p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941983" y="5239913"/>
            <a:ext cx="302146" cy="1589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0" y="4479237"/>
            <a:ext cx="2902228" cy="3790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Print detailed GL transactions</a:t>
            </a:r>
          </a:p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3312894" y="4939831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322170" y="3255479"/>
            <a:ext cx="941685" cy="1726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rot="16200000" flipH="1">
            <a:off x="2941983" y="4668745"/>
            <a:ext cx="308772" cy="30877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2841263" y="5587120"/>
            <a:ext cx="494310" cy="292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0" y="3025473"/>
            <a:ext cx="2902228" cy="3790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US" sz="1600" dirty="0" smtClean="0"/>
              <a:t>Filter report for a given entity, layer, etc</a:t>
            </a:r>
          </a:p>
          <a:p>
            <a:endParaRPr lang="en-US" dirty="0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941983" y="3339548"/>
            <a:ext cx="356333" cy="225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Run – Layout Menu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AF-FRW-355</a:t>
            </a:r>
            <a:endParaRPr lang="en-US" dirty="0"/>
          </a:p>
        </p:txBody>
      </p:sp>
      <p:pic>
        <p:nvPicPr>
          <p:cNvPr id="4" name="Picture 3" descr="Financial-Report=Run-LayoutMen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07" y="1160296"/>
            <a:ext cx="4974336" cy="1475232"/>
          </a:xfrm>
          <a:prstGeom prst="rect">
            <a:avLst/>
          </a:prstGeom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457200" y="2943694"/>
            <a:ext cx="8229600" cy="194728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Default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. Use to print a report with up to 16 columns.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Excel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. Use to generate a report with up to 60 columns and optimized for output to Excel.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Global Sales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AF-FRW-360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28" y="1136315"/>
            <a:ext cx="8883712" cy="488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Budget specifically for use in Financial Report Writer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Link budget structure to financial reports using analysis codes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Options:</a:t>
            </a:r>
            <a:endParaRPr lang="en-US" dirty="0" smtClean="0"/>
          </a:p>
          <a:p>
            <a:pPr lvl="1"/>
            <a:r>
              <a:rPr lang="en-US" dirty="0" smtClean="0"/>
              <a:t>Manually create budget in Budget Create</a:t>
            </a:r>
          </a:p>
          <a:p>
            <a:pPr lvl="1"/>
            <a:r>
              <a:rPr lang="en-US" dirty="0" smtClean="0"/>
              <a:t>Import a prepared budget from Excel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Add budget totals as report columns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Budgets in Financial Reports</a:t>
            </a:r>
            <a:endParaRPr lang="en-US" dirty="0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AF-FRW-370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/>
            <a:r>
              <a:rPr lang="en-US" dirty="0" smtClean="0"/>
              <a:t>Build and run flexible reports</a:t>
            </a:r>
          </a:p>
          <a:p>
            <a:pPr marL="914400" lvl="1" indent="-457200"/>
            <a:r>
              <a:rPr lang="en-US" dirty="0" smtClean="0"/>
              <a:t>Flexible report hierarchies</a:t>
            </a:r>
          </a:p>
          <a:p>
            <a:pPr marL="914400" lvl="1" indent="-457200"/>
            <a:r>
              <a:rPr lang="en-US" dirty="0" smtClean="0"/>
              <a:t>Flexible row and column definitions with in-line calculations</a:t>
            </a:r>
          </a:p>
          <a:p>
            <a:pPr marL="914400" lvl="1" indent="-457200"/>
            <a:r>
              <a:rPr lang="en-US" dirty="0" smtClean="0"/>
              <a:t>Reusable analysis codes</a:t>
            </a:r>
          </a:p>
          <a:p>
            <a:pPr marL="514350" indent="-514350">
              <a:spcBef>
                <a:spcPts val="3000"/>
              </a:spcBef>
            </a:pPr>
            <a:r>
              <a:rPr lang="en-US" dirty="0" smtClean="0"/>
              <a:t>Based on harmonized data in a reporting cube</a:t>
            </a:r>
          </a:p>
          <a:p>
            <a:pPr marL="914400" lvl="1" indent="-457200"/>
            <a:r>
              <a:rPr lang="en-US" dirty="0" smtClean="0"/>
              <a:t>Across multiple COAs, currencies, GAAPs</a:t>
            </a:r>
          </a:p>
          <a:p>
            <a:pPr marL="914400" lvl="1" indent="-457200"/>
            <a:r>
              <a:rPr lang="en-US" dirty="0" smtClean="0"/>
              <a:t>Optimized for reporting inquiries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Financial Report Writer – Main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Budget Create, FRW Budget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AF-FRW-372</a:t>
            </a:r>
            <a:endParaRPr lang="en-US" dirty="0"/>
          </a:p>
        </p:txBody>
      </p:sp>
      <p:pic>
        <p:nvPicPr>
          <p:cNvPr id="5" name="Picture 4" descr="FRW Budget Create General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790" y="1138059"/>
            <a:ext cx="6876607" cy="486224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44409" y="4518837"/>
            <a:ext cx="1031358" cy="8187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012018" y="3958855"/>
            <a:ext cx="2218661" cy="30480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994297" y="3558362"/>
            <a:ext cx="2218661" cy="30480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97442" y="4529470"/>
            <a:ext cx="1967023" cy="669851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Creating an FRW Budget, Budget Period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AF-FRW-373</a:t>
            </a:r>
            <a:endParaRPr lang="en-US" dirty="0"/>
          </a:p>
        </p:txBody>
      </p:sp>
      <p:pic>
        <p:nvPicPr>
          <p:cNvPr id="5" name="Picture 4" descr="FRW Budget Create Period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937" y="1131814"/>
            <a:ext cx="7543800" cy="5019675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an FRW Budget, Levels Tab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AF-FRW-374</a:t>
            </a:r>
            <a:endParaRPr lang="en-US" dirty="0"/>
          </a:p>
        </p:txBody>
      </p:sp>
      <p:pic>
        <p:nvPicPr>
          <p:cNvPr id="5" name="Picture 4" descr="FRW Budget Create Level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712" y="1800225"/>
            <a:ext cx="7648575" cy="32575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62716" y="4061637"/>
            <a:ext cx="1095154" cy="818707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Creating an FRW Budget, Structure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AF-FRW-376</a:t>
            </a:r>
            <a:endParaRPr lang="en-US" dirty="0"/>
          </a:p>
        </p:txBody>
      </p:sp>
      <p:pic>
        <p:nvPicPr>
          <p:cNvPr id="5" name="Picture 4" descr="FRW Budget Create Structure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525" y="1212945"/>
            <a:ext cx="8208335" cy="4522303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make the budget available to display </a:t>
            </a:r>
          </a:p>
          <a:p>
            <a:pPr lvl="1"/>
            <a:r>
              <a:rPr lang="en-US" dirty="0" smtClean="0"/>
              <a:t>add a budget column in Report Column Group Create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Create or modify report master to display the budget columns in Financial Report Run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Run the report in Financial Report Run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FRW Budgets, Additional Steps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AF-FRW-378</a:t>
            </a: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FRW Report with Budget Column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AF-FRW-379</a:t>
            </a:r>
            <a:endParaRPr lang="en-US" dirty="0"/>
          </a:p>
        </p:txBody>
      </p:sp>
      <p:pic>
        <p:nvPicPr>
          <p:cNvPr id="4" name="Picture 3" descr="FRW-Budget-R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120" y="1475439"/>
            <a:ext cx="8973879" cy="398262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9088" y="1998921"/>
            <a:ext cx="627320" cy="3264195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Drill down in real time from report totals to transaction details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Powerful analysis tool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Complements QAD Business Intelligence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AF-FRW-380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Report chart and report cube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Report analysis and report tree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Report Tree View Create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Prerequisites for Report Tree Drill Down	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15300" y="6638544"/>
            <a:ext cx="914400" cy="219456"/>
          </a:xfrm>
        </p:spPr>
        <p:txBody>
          <a:bodyPr/>
          <a:lstStyle/>
          <a:p>
            <a:r>
              <a:rPr lang="en-US" dirty="0" smtClean="0"/>
              <a:t>AF-FRW-390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View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AF-FRW-400</a:t>
            </a:r>
            <a:endParaRPr lang="en-US" dirty="0"/>
          </a:p>
        </p:txBody>
      </p:sp>
      <p:pic>
        <p:nvPicPr>
          <p:cNvPr id="5" name="Picture 4" descr="Report-Tree-View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9637" y="1362075"/>
            <a:ext cx="43338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AF-FRW-410</a:t>
            </a:r>
            <a:endParaRPr lang="en-US" dirty="0"/>
          </a:p>
        </p:txBody>
      </p:sp>
      <p:pic>
        <p:nvPicPr>
          <p:cNvPr id="5" name="Picture 4" descr="Report-Tree-DrillDown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12" y="1295400"/>
            <a:ext cx="90963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AF-FRW-050</a:t>
            </a:r>
            <a:endParaRPr lang="en-US" dirty="0"/>
          </a:p>
        </p:txBody>
      </p:sp>
      <p:sp>
        <p:nvSpPr>
          <p:cNvPr id="16" name="Tit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/>
          <a:p>
            <a:r>
              <a:rPr lang="en-GB" dirty="0" smtClean="0"/>
              <a:t>Financial Report Writer Components</a:t>
            </a:r>
            <a:endParaRPr lang="en-US" dirty="0"/>
          </a:p>
        </p:txBody>
      </p:sp>
      <p:sp>
        <p:nvSpPr>
          <p:cNvPr id="17" name="Rounded Rectangle 16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18" name="Straight Arrow Connector 17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0" name="Rounded Rectangle 19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1" name="Rounded Rectangle 20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2" name="Rounded Rectangle 21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23" name="Vertical Scroll 22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Vertical Scroll 23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Vertical Scroll 24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Tree Drill Down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AF-FRW-420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9163"/>
            <a:ext cx="96202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104900" y="2952750"/>
            <a:ext cx="1914525" cy="142875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Detailed Balances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AF-FRW-430</a:t>
            </a:r>
            <a:endParaRPr lang="en-US" dirty="0"/>
          </a:p>
        </p:txBody>
      </p:sp>
      <p:pic>
        <p:nvPicPr>
          <p:cNvPr id="6" name="Picture 5" descr="Report-Tree-DrillDown-P1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1025" y="965189"/>
            <a:ext cx="7881937" cy="5154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Detailed Balances, Total by GL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AF-FRW-440</a:t>
            </a:r>
            <a:endParaRPr lang="en-US" dirty="0"/>
          </a:p>
        </p:txBody>
      </p:sp>
      <p:pic>
        <p:nvPicPr>
          <p:cNvPr id="4" name="Picture 3" descr="Report-Tree-DrillDown-Right-Cli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65285"/>
            <a:ext cx="9144000" cy="372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Subtotal by Entity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AF-FRW-450</a:t>
            </a:r>
            <a:endParaRPr lang="en-US" dirty="0"/>
          </a:p>
        </p:txBody>
      </p:sp>
      <p:pic>
        <p:nvPicPr>
          <p:cNvPr id="4" name="Picture 3" descr="Report-Tree-DrillDown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4353" y="1142335"/>
            <a:ext cx="6696075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Export Hierarchical Data to Excel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AF-FRW-460</a:t>
            </a:r>
            <a:endParaRPr lang="en-US" dirty="0"/>
          </a:p>
        </p:txBody>
      </p:sp>
      <p:pic>
        <p:nvPicPr>
          <p:cNvPr id="4" name="Picture 3" descr="Report-Tree-DrillDown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9431"/>
            <a:ext cx="9144000" cy="5139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Summarize Transactions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AF-FRW-470</a:t>
            </a:r>
            <a:endParaRPr lang="en-US" dirty="0"/>
          </a:p>
        </p:txBody>
      </p:sp>
      <p:pic>
        <p:nvPicPr>
          <p:cNvPr id="4" name="Picture 3" descr="Report-Tree-DrillDown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3254" y="1044206"/>
            <a:ext cx="78962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View for Summarized Transactions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 smtClean="0"/>
              <a:t>AF-FRW-480</a:t>
            </a:r>
            <a:endParaRPr lang="en-US" dirty="0"/>
          </a:p>
        </p:txBody>
      </p:sp>
      <p:pic>
        <p:nvPicPr>
          <p:cNvPr id="4" name="Picture 3" descr="Report-Tree-DrillDown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5548"/>
            <a:ext cx="9144000" cy="41869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Harmonized Data in a Report Cube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AF-FRW-060</a:t>
            </a:r>
            <a:endParaRPr lang="en-US" dirty="0"/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64439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5379720" y="3476511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3905083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20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20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3984079" y="2838517"/>
            <a:ext cx="1395640" cy="1267493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3984079" y="4562280"/>
            <a:ext cx="1395640" cy="255890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3984079" y="4146573"/>
            <a:ext cx="1395640" cy="376192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64971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6288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7647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0005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Straight Arrow Connector 13"/>
          <p:cNvCxnSpPr>
            <a:stCxn id="23" idx="3"/>
          </p:cNvCxnSpPr>
          <p:nvPr>
            <p:custDataLst>
              <p:tags r:id="rId11"/>
            </p:custDataLst>
          </p:nvPr>
        </p:nvCxnSpPr>
        <p:spPr>
          <a:xfrm flipV="1">
            <a:off x="3050067" y="3610030"/>
            <a:ext cx="702673" cy="155760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22" idx="3"/>
          </p:cNvCxnSpPr>
          <p:nvPr>
            <p:custDataLst>
              <p:tags r:id="rId12"/>
            </p:custDataLst>
          </p:nvPr>
        </p:nvCxnSpPr>
        <p:spPr>
          <a:xfrm flipV="1">
            <a:off x="2817657" y="3610030"/>
            <a:ext cx="950940" cy="84490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6" idx="1"/>
          </p:cNvCxnSpPr>
          <p:nvPr>
            <p:custDataLst>
              <p:tags r:id="rId13"/>
            </p:custDataLst>
          </p:nvPr>
        </p:nvCxnSpPr>
        <p:spPr>
          <a:xfrm flipV="1">
            <a:off x="2585247" y="3602728"/>
            <a:ext cx="1319836" cy="4110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20" idx="3"/>
          </p:cNvCxnSpPr>
          <p:nvPr>
            <p:custDataLst>
              <p:tags r:id="rId14"/>
            </p:custDataLst>
          </p:nvPr>
        </p:nvCxnSpPr>
        <p:spPr>
          <a:xfrm>
            <a:off x="2352837" y="3029538"/>
            <a:ext cx="1421045" cy="5804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9" idx="3"/>
          </p:cNvCxnSpPr>
          <p:nvPr>
            <p:custDataLst>
              <p:tags r:id="rId15"/>
            </p:custDataLst>
          </p:nvPr>
        </p:nvCxnSpPr>
        <p:spPr>
          <a:xfrm>
            <a:off x="2120427" y="2316839"/>
            <a:ext cx="1632313" cy="127733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>
            <p:custDataLst>
              <p:tags r:id="rId16"/>
            </p:custDataLst>
          </p:nvPr>
        </p:nvSpPr>
        <p:spPr>
          <a:xfrm>
            <a:off x="59156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0" name="Rounded Rectangle 19"/>
          <p:cNvSpPr/>
          <p:nvPr>
            <p:custDataLst>
              <p:tags r:id="rId17"/>
            </p:custDataLst>
          </p:nvPr>
        </p:nvSpPr>
        <p:spPr>
          <a:xfrm>
            <a:off x="82397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1" name="Rounded Rectangle 20"/>
          <p:cNvSpPr/>
          <p:nvPr>
            <p:custDataLst>
              <p:tags r:id="rId18"/>
            </p:custDataLst>
          </p:nvPr>
        </p:nvSpPr>
        <p:spPr>
          <a:xfrm>
            <a:off x="105638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2" name="Rounded Rectangle 21"/>
          <p:cNvSpPr/>
          <p:nvPr>
            <p:custDataLst>
              <p:tags r:id="rId19"/>
            </p:custDataLst>
          </p:nvPr>
        </p:nvSpPr>
        <p:spPr>
          <a:xfrm>
            <a:off x="128879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3" name="Rounded Rectangle 22"/>
          <p:cNvSpPr/>
          <p:nvPr>
            <p:custDataLst>
              <p:tags r:id="rId20"/>
            </p:custDataLst>
          </p:nvPr>
        </p:nvSpPr>
        <p:spPr>
          <a:xfrm>
            <a:off x="152120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AF-FRW-070</a:t>
            </a:r>
            <a:endParaRPr lang="en-US" dirty="0"/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GB" dirty="0" smtClean="0"/>
              <a:t>Report Chart and Report Cube</a:t>
            </a:r>
            <a:endParaRPr lang="en-US" dirty="0"/>
          </a:p>
        </p:txBody>
      </p:sp>
      <p:cxnSp>
        <p:nvCxnSpPr>
          <p:cNvPr id="37" name="Straight Arrow Connector 36"/>
          <p:cNvCxnSpPr/>
          <p:nvPr>
            <p:custDataLst>
              <p:tags r:id="rId1"/>
            </p:custDataLst>
          </p:nvPr>
        </p:nvCxnSpPr>
        <p:spPr>
          <a:xfrm flipV="1">
            <a:off x="2399211" y="3840640"/>
            <a:ext cx="1707840" cy="5547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>
            <p:custDataLst>
              <p:tags r:id="rId2"/>
            </p:custDataLst>
          </p:nvPr>
        </p:nvCxnSpPr>
        <p:spPr>
          <a:xfrm flipV="1">
            <a:off x="2631621" y="4146573"/>
            <a:ext cx="1878386" cy="111946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ounded Rectangle 38"/>
          <p:cNvSpPr/>
          <p:nvPr>
            <p:custDataLst>
              <p:tags r:id="rId3"/>
            </p:custDataLst>
          </p:nvPr>
        </p:nvSpPr>
        <p:spPr>
          <a:xfrm>
            <a:off x="5175919" y="2187917"/>
            <a:ext cx="1528863" cy="282962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40" name="Rounded Rectangle 39"/>
          <p:cNvSpPr/>
          <p:nvPr>
            <p:custDataLst>
              <p:tags r:id="rId4"/>
            </p:custDataLst>
          </p:nvPr>
        </p:nvSpPr>
        <p:spPr>
          <a:xfrm>
            <a:off x="7218829" y="2356963"/>
            <a:ext cx="1528863" cy="2157075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41" name="Straight Arrow Connector 40"/>
          <p:cNvCxnSpPr/>
          <p:nvPr>
            <p:custDataLst>
              <p:tags r:id="rId5"/>
            </p:custDataLst>
          </p:nvPr>
        </p:nvCxnSpPr>
        <p:spPr>
          <a:xfrm>
            <a:off x="6236997" y="3475663"/>
            <a:ext cx="1035093" cy="8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ounded Rectangle 41"/>
          <p:cNvSpPr/>
          <p:nvPr>
            <p:custDataLst>
              <p:tags r:id="rId6"/>
            </p:custDataLst>
          </p:nvPr>
        </p:nvSpPr>
        <p:spPr>
          <a:xfrm>
            <a:off x="5239417" y="2838517"/>
            <a:ext cx="1395640" cy="1002123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Reporting</a:t>
            </a:r>
            <a:b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</a:b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COA</a:t>
            </a:r>
          </a:p>
        </p:txBody>
      </p:sp>
      <p:sp>
        <p:nvSpPr>
          <p:cNvPr id="43" name="Rounded Rectangle 42"/>
          <p:cNvSpPr/>
          <p:nvPr>
            <p:custDataLst>
              <p:tags r:id="rId7"/>
            </p:custDataLst>
          </p:nvPr>
        </p:nvSpPr>
        <p:spPr>
          <a:xfrm>
            <a:off x="5239417" y="4500287"/>
            <a:ext cx="1395640" cy="455259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</p:txBody>
      </p:sp>
      <p:sp>
        <p:nvSpPr>
          <p:cNvPr id="44" name="Rounded Rectangle 43"/>
          <p:cNvSpPr/>
          <p:nvPr>
            <p:custDataLst>
              <p:tags r:id="rId8"/>
            </p:custDataLst>
          </p:nvPr>
        </p:nvSpPr>
        <p:spPr>
          <a:xfrm>
            <a:off x="5239417" y="4013538"/>
            <a:ext cx="1395640" cy="447235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 algn="ctr">
              <a:lnSpc>
                <a:spcPct val="85000"/>
              </a:lnSpc>
              <a:defRPr/>
            </a:pPr>
            <a:r>
              <a:rPr lang="en-US" sz="14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</p:txBody>
      </p:sp>
      <p:sp>
        <p:nvSpPr>
          <p:cNvPr id="45" name="Vertical Scroll 44"/>
          <p:cNvSpPr/>
          <p:nvPr>
            <p:custDataLst>
              <p:tags r:id="rId9"/>
            </p:custDataLst>
          </p:nvPr>
        </p:nvSpPr>
        <p:spPr>
          <a:xfrm>
            <a:off x="7272090" y="2808037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Vertical Scroll 45"/>
          <p:cNvSpPr/>
          <p:nvPr>
            <p:custDataLst>
              <p:tags r:id="rId10"/>
            </p:custDataLst>
          </p:nvPr>
        </p:nvSpPr>
        <p:spPr>
          <a:xfrm>
            <a:off x="7403789" y="2966594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Vertical Scroll 46"/>
          <p:cNvSpPr/>
          <p:nvPr>
            <p:custDataLst>
              <p:tags r:id="rId11"/>
            </p:custDataLst>
          </p:nvPr>
        </p:nvSpPr>
        <p:spPr>
          <a:xfrm>
            <a:off x="7539650" y="3127941"/>
            <a:ext cx="1169779" cy="1267493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775443" y="3262720"/>
            <a:ext cx="742716" cy="10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Straight Arrow Connector 48"/>
          <p:cNvCxnSpPr/>
          <p:nvPr>
            <p:custDataLst>
              <p:tags r:id="rId13"/>
            </p:custDataLst>
          </p:nvPr>
        </p:nvCxnSpPr>
        <p:spPr>
          <a:xfrm rot="5400000" flipH="1" flipV="1">
            <a:off x="3175829" y="2061681"/>
            <a:ext cx="41104" cy="312320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>
            <p:custDataLst>
              <p:tags r:id="rId14"/>
            </p:custDataLst>
          </p:nvPr>
        </p:nvCxnSpPr>
        <p:spPr>
          <a:xfrm>
            <a:off x="1934391" y="3029538"/>
            <a:ext cx="2575616" cy="44697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>
            <p:custDataLst>
              <p:tags r:id="rId15"/>
            </p:custDataLst>
          </p:nvPr>
        </p:nvCxnSpPr>
        <p:spPr>
          <a:xfrm>
            <a:off x="1701981" y="2316839"/>
            <a:ext cx="2808026" cy="81110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ounded Rectangle 51"/>
          <p:cNvSpPr/>
          <p:nvPr/>
        </p:nvSpPr>
        <p:spPr>
          <a:xfrm>
            <a:off x="2771343" y="2199141"/>
            <a:ext cx="2286000" cy="15824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Report  Chart</a:t>
            </a:r>
          </a:p>
          <a:p>
            <a:pPr algn="ctr">
              <a:lnSpc>
                <a:spcPct val="85000"/>
              </a:lnSpc>
              <a:defRPr/>
            </a:pPr>
            <a:r>
              <a:rPr lang="en-GB" sz="1600" dirty="0" smtClean="0">
                <a:solidFill>
                  <a:schemeClr val="tx1"/>
                </a:solidFill>
                <a:latin typeface="Century Gothic" pitchFamily="34" charset="0"/>
              </a:rPr>
              <a:t>of Accounts Create</a:t>
            </a:r>
            <a:endParaRPr lang="en-US" sz="1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79829" y="2920489"/>
            <a:ext cx="2095112" cy="64531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bg1"/>
            </a:solidFill>
            <a:prstDash val="sys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COA</a:t>
            </a:r>
            <a:b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Cross-Reference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4" name="Rounded Rectangle 53"/>
          <p:cNvSpPr/>
          <p:nvPr/>
        </p:nvSpPr>
        <p:spPr>
          <a:xfrm>
            <a:off x="2796931" y="3799652"/>
            <a:ext cx="2244914" cy="121788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endParaRPr lang="en-US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Report Cube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600" dirty="0" smtClean="0">
                <a:solidFill>
                  <a:schemeClr val="tx1"/>
                </a:solidFill>
                <a:latin typeface="Century Gothic" pitchFamily="34" charset="0"/>
              </a:rPr>
              <a:t>Create</a:t>
            </a:r>
          </a:p>
        </p:txBody>
      </p:sp>
      <p:sp>
        <p:nvSpPr>
          <p:cNvPr id="55" name="Right Arrow 54"/>
          <p:cNvSpPr/>
          <p:nvPr/>
        </p:nvSpPr>
        <p:spPr>
          <a:xfrm>
            <a:off x="5041845" y="3262720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Arrow 55"/>
          <p:cNvSpPr/>
          <p:nvPr/>
        </p:nvSpPr>
        <p:spPr>
          <a:xfrm>
            <a:off x="5027334" y="4096503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Arrow 56"/>
          <p:cNvSpPr/>
          <p:nvPr/>
        </p:nvSpPr>
        <p:spPr>
          <a:xfrm>
            <a:off x="5027334" y="4537841"/>
            <a:ext cx="320569" cy="303087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accent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>
            <p:custDataLst>
              <p:tags r:id="rId16"/>
            </p:custDataLst>
          </p:nvPr>
        </p:nvSpPr>
        <p:spPr>
          <a:xfrm>
            <a:off x="191514" y="1505737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59" name="Rounded Rectangle 58"/>
          <p:cNvSpPr/>
          <p:nvPr>
            <p:custDataLst>
              <p:tags r:id="rId17"/>
            </p:custDataLst>
          </p:nvPr>
        </p:nvSpPr>
        <p:spPr>
          <a:xfrm>
            <a:off x="423924" y="2218436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0" name="Rounded Rectangle 59"/>
          <p:cNvSpPr/>
          <p:nvPr>
            <p:custDataLst>
              <p:tags r:id="rId18"/>
            </p:custDataLst>
          </p:nvPr>
        </p:nvSpPr>
        <p:spPr>
          <a:xfrm>
            <a:off x="656334" y="2931135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1" name="Rounded Rectangle 60"/>
          <p:cNvSpPr/>
          <p:nvPr>
            <p:custDataLst>
              <p:tags r:id="rId19"/>
            </p:custDataLst>
          </p:nvPr>
        </p:nvSpPr>
        <p:spPr>
          <a:xfrm>
            <a:off x="888744" y="3643834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 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62" name="Rounded Rectangle 61"/>
          <p:cNvSpPr/>
          <p:nvPr>
            <p:custDataLst>
              <p:tags r:id="rId20"/>
            </p:custDataLst>
          </p:nvPr>
        </p:nvSpPr>
        <p:spPr>
          <a:xfrm>
            <a:off x="1121154" y="4356533"/>
            <a:ext cx="1528863" cy="162220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Source</a:t>
            </a:r>
            <a:r>
              <a:rPr lang="en-US" sz="1800" dirty="0" smtClean="0">
                <a:solidFill>
                  <a:schemeClr val="bg1"/>
                </a:solidFill>
                <a:latin typeface="Century Gothic" pitchFamily="34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domains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a special Currency Translation Adjustment GL account</a:t>
            </a:r>
          </a:p>
          <a:p>
            <a:pPr lvl="1"/>
            <a:r>
              <a:rPr lang="en-US" dirty="0" smtClean="0"/>
              <a:t>Standard P&amp;L account</a:t>
            </a:r>
          </a:p>
          <a:p>
            <a:pPr lvl="1"/>
            <a:r>
              <a:rPr lang="en-US" dirty="0" smtClean="0"/>
              <a:t>Use the GL account setup default values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Only needed when currency translations use different rates for different account types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Currency Translation Account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AF-FRW-090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 Chart of Accounts Create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AF-FRW-100</a:t>
            </a:r>
            <a:endParaRPr lang="en-US" dirty="0"/>
          </a:p>
        </p:txBody>
      </p:sp>
      <p:pic>
        <p:nvPicPr>
          <p:cNvPr id="6" name="Picture 5" descr="Report-COA-Creat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176" y="945369"/>
            <a:ext cx="4373671" cy="3332721"/>
          </a:xfrm>
          <a:prstGeom prst="rect">
            <a:avLst/>
          </a:prstGeom>
        </p:spPr>
      </p:pic>
      <p:pic>
        <p:nvPicPr>
          <p:cNvPr id="7" name="Picture 6" descr="Report-COA-Create-SAF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3629" y="3029446"/>
            <a:ext cx="3956055" cy="3004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4tmDbcRMSO5Us3e5teFLU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H04lV1TsSGS6Pp5DbfB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nW8EJq1SzQHX4d626bH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1FXzZz85slWFjsM1yea6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C3C9RWDW2mbBsHFCdhDN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MKMjrGqAOMZ3TXPHcrwj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tEMFnzrmOqmi2Le6LpHm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N7pCyfhIO6SxqzgDj1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Jwmjp5tb30VatZxYXT6x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caeOxvMokmqI3B3i9aN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yMSYM2j7qcetQhox2hQ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JCE3ZMR4ienkFliZogr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16882</TotalTime>
  <Words>1267</Words>
  <Application>Microsoft Office PowerPoint</Application>
  <PresentationFormat>On-screen Show (4:3)</PresentationFormat>
  <Paragraphs>509</Paragraphs>
  <Slides>56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1_EX06PP_template</vt:lpstr>
      <vt:lpstr>2_EX06PP_template</vt:lpstr>
      <vt:lpstr>2011</vt:lpstr>
      <vt:lpstr>QAD 2010 Template</vt:lpstr>
      <vt:lpstr>1_QAD 2010 Template</vt:lpstr>
      <vt:lpstr>Financials Report Writer</vt:lpstr>
      <vt:lpstr>Introduction to Financial Report Writer</vt:lpstr>
      <vt:lpstr>Benefits</vt:lpstr>
      <vt:lpstr>Financial Report Writer – Main Features</vt:lpstr>
      <vt:lpstr>Financial Report Writer Components</vt:lpstr>
      <vt:lpstr>Harmonized Data in a Report Cube</vt:lpstr>
      <vt:lpstr>Report Chart and Report Cube</vt:lpstr>
      <vt:lpstr>Currency Translation Account</vt:lpstr>
      <vt:lpstr>Report Chart of Accounts Create</vt:lpstr>
      <vt:lpstr>Report Chart of Accounts Create</vt:lpstr>
      <vt:lpstr>Slide 11</vt:lpstr>
      <vt:lpstr>Create COA Cross References</vt:lpstr>
      <vt:lpstr>Slide 13</vt:lpstr>
      <vt:lpstr>Define Report Cubes</vt:lpstr>
      <vt:lpstr>Slide 15</vt:lpstr>
      <vt:lpstr>Slide 16</vt:lpstr>
      <vt:lpstr>Slide 17</vt:lpstr>
      <vt:lpstr>Building and Running Reports</vt:lpstr>
      <vt:lpstr>Real-Time Update of Report Cube</vt:lpstr>
      <vt:lpstr>Generate Report Cube Data</vt:lpstr>
      <vt:lpstr>Building and Running Reports</vt:lpstr>
      <vt:lpstr>Slide 22</vt:lpstr>
      <vt:lpstr>Report Analysis Codes</vt:lpstr>
      <vt:lpstr>Report Analysis Codes for a Sales Report</vt:lpstr>
      <vt:lpstr>Report Analysis Code Create/Modify</vt:lpstr>
      <vt:lpstr>Report Tree</vt:lpstr>
      <vt:lpstr>Ways to Create a Report Tree</vt:lpstr>
      <vt:lpstr>Report Tree for a Sales Report</vt:lpstr>
      <vt:lpstr>Report Tree Maintenance</vt:lpstr>
      <vt:lpstr>Report Tree Excel Integration</vt:lpstr>
      <vt:lpstr>Report Column Groups</vt:lpstr>
      <vt:lpstr>Report Column Group Create/Modify</vt:lpstr>
      <vt:lpstr>Column Calculations</vt:lpstr>
      <vt:lpstr>Report Master Create</vt:lpstr>
      <vt:lpstr>Report Master Create</vt:lpstr>
      <vt:lpstr>Financial Report Run</vt:lpstr>
      <vt:lpstr>Financial Report Run – Layout Menu</vt:lpstr>
      <vt:lpstr>Global Sales Report</vt:lpstr>
      <vt:lpstr>Budgets in Financial Reports</vt:lpstr>
      <vt:lpstr>Budget Create, FRW Budget</vt:lpstr>
      <vt:lpstr>Creating an FRW Budget, Budget Period Tab</vt:lpstr>
      <vt:lpstr>Creating an FRW Budget, Levels Tab</vt:lpstr>
      <vt:lpstr>Creating an FRW Budget, Structure Tab</vt:lpstr>
      <vt:lpstr>FRW Budgets, Additional Steps</vt:lpstr>
      <vt:lpstr>FRW Report with Budget Column</vt:lpstr>
      <vt:lpstr>Report Tree Drill Down</vt:lpstr>
      <vt:lpstr>Prerequisites for Report Tree Drill Down </vt:lpstr>
      <vt:lpstr>Report Tree View Create</vt:lpstr>
      <vt:lpstr>Report Tree Drill Down</vt:lpstr>
      <vt:lpstr>Report Tree Drill Down</vt:lpstr>
      <vt:lpstr>Detailed Balances Level</vt:lpstr>
      <vt:lpstr>Detailed Balances, Total by GL</vt:lpstr>
      <vt:lpstr>Subtotal by Entity</vt:lpstr>
      <vt:lpstr>Export Hierarchical Data to Excel</vt:lpstr>
      <vt:lpstr>Summarize Transactions</vt:lpstr>
      <vt:lpstr>View for Summarized Transactions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627</cp:revision>
  <dcterms:created xsi:type="dcterms:W3CDTF">2002-08-30T20:17:01Z</dcterms:created>
  <dcterms:modified xsi:type="dcterms:W3CDTF">2015-03-20T11:17:07Z</dcterms:modified>
</cp:coreProperties>
</file>