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3"/>
  </p:notesMasterIdLst>
  <p:handoutMasterIdLst>
    <p:handoutMasterId r:id="rId24"/>
  </p:handoutMasterIdLst>
  <p:sldIdLst>
    <p:sldId id="264" r:id="rId2"/>
    <p:sldId id="290" r:id="rId3"/>
    <p:sldId id="275" r:id="rId4"/>
    <p:sldId id="298" r:id="rId5"/>
    <p:sldId id="276" r:id="rId6"/>
    <p:sldId id="277" r:id="rId7"/>
    <p:sldId id="306" r:id="rId8"/>
    <p:sldId id="307" r:id="rId9"/>
    <p:sldId id="308" r:id="rId10"/>
    <p:sldId id="300" r:id="rId11"/>
    <p:sldId id="312" r:id="rId12"/>
    <p:sldId id="278" r:id="rId13"/>
    <p:sldId id="280" r:id="rId14"/>
    <p:sldId id="302" r:id="rId15"/>
    <p:sldId id="304" r:id="rId16"/>
    <p:sldId id="301" r:id="rId17"/>
    <p:sldId id="309" r:id="rId18"/>
    <p:sldId id="282" r:id="rId19"/>
    <p:sldId id="310" r:id="rId20"/>
    <p:sldId id="311" r:id="rId21"/>
    <p:sldId id="297" r:id="rId22"/>
  </p:sldIdLst>
  <p:sldSz cx="9144000" cy="6858000" type="screen4x3"/>
  <p:notesSz cx="6856413" cy="90836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DF2"/>
    <a:srgbClr val="4F4F4F"/>
    <a:srgbClr val="FEA46A"/>
    <a:srgbClr val="FF8500"/>
    <a:srgbClr val="FFE354"/>
    <a:srgbClr val="6A9913"/>
    <a:srgbClr val="4BB69D"/>
    <a:srgbClr val="2461AA"/>
    <a:srgbClr val="716FB0"/>
    <a:srgbClr val="F718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2" autoAdjust="0"/>
    <p:restoredTop sz="99035" autoAdjust="0"/>
  </p:normalViewPr>
  <p:slideViewPr>
    <p:cSldViewPr snapToGrid="0">
      <p:cViewPr>
        <p:scale>
          <a:sx n="100" d="100"/>
          <a:sy n="100" d="100"/>
        </p:scale>
        <p:origin x="-1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86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86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4.1_1_consolidation</a:t>
            </a:r>
          </a:p>
        </p:txBody>
      </p:sp>
      <p:sp>
        <p:nvSpPr>
          <p:cNvPr id="1986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432C717C-B4AA-4042-B4E6-CBEBCA47B80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4.1_1_consolidation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D2DA0BBA-A25E-4616-8270-CA092162695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ED7E5C-6B99-42DA-85C1-3B397B78C450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281AA8-99EE-4A0E-9A8D-487014CC3C62}" type="slidenum">
              <a:rPr lang="en-US"/>
              <a:pPr/>
              <a:t>14</a:t>
            </a:fld>
            <a:endParaRPr lang="en-US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059451-04DA-4816-B632-8E5B3C520644}" type="slidenum">
              <a:rPr lang="en-US"/>
              <a:pPr/>
              <a:t>15</a:t>
            </a:fld>
            <a:endParaRPr lang="en-US"/>
          </a:p>
        </p:txBody>
      </p:sp>
      <p:sp>
        <p:nvSpPr>
          <p:cNvPr id="234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4.1_1_consolidation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69A5CC-432C-48BC-8AE5-F4E509C1A5BE}" type="slidenum">
              <a:rPr lang="en-US"/>
              <a:pPr/>
              <a:t>16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2008-MC-4.1-1-CON-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45702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>
                <a:solidFill>
                  <a:schemeClr val="tx1"/>
                </a:solidFill>
              </a:rPr>
              <a:t/>
            </a:r>
            <a:br>
              <a:rPr lang="en-US" sz="2400">
                <a:solidFill>
                  <a:schemeClr val="tx1"/>
                </a:solidFill>
              </a:rPr>
            </a:b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>
                <a:solidFill>
                  <a:schemeClr val="tx1"/>
                </a:solidFill>
              </a:rPr>
              <a:t>Consolidation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55888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460375" y="1139825"/>
            <a:ext cx="8255000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/>
            <a:r>
              <a:rPr lang="en-US" b="1" dirty="0">
                <a:latin typeface="+mj-lt"/>
              </a:rPr>
              <a:t>QAD Enterprise Edition</a:t>
            </a:r>
            <a:r>
              <a:rPr lang="en-US" b="1" dirty="0" smtClean="0">
                <a:latin typeface="+mj-lt"/>
              </a:rPr>
              <a:t>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Consolidation Process Flow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MC-4.1-1-CON-070</a:t>
            </a:r>
            <a:endParaRPr lang="en-US" dirty="0"/>
          </a:p>
        </p:txBody>
      </p:sp>
      <p:pic>
        <p:nvPicPr>
          <p:cNvPr id="5" name="Picture 4" descr="Consolidation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8825" y="1243012"/>
            <a:ext cx="5086350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 Steps Detail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7675" y="6638544"/>
            <a:ext cx="1076325" cy="219456"/>
          </a:xfrm>
        </p:spPr>
        <p:txBody>
          <a:bodyPr/>
          <a:lstStyle/>
          <a:p>
            <a:r>
              <a:rPr lang="en-US" dirty="0" smtClean="0"/>
              <a:t>MC-4.1-1-CON-075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23875" y="1047750"/>
            <a:ext cx="3733800" cy="495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68888" y="1047750"/>
            <a:ext cx="3641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+mj-lt"/>
              </a:rPr>
              <a:t>Define source and target entities and daybooks</a:t>
            </a:r>
            <a:endParaRPr lang="en-US" sz="1200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23875" y="1704975"/>
            <a:ext cx="3733800" cy="3429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52450" y="1742272"/>
            <a:ext cx="364807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Create COA cross-references</a:t>
            </a:r>
            <a:endParaRPr lang="en-US" sz="12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3875" y="2209800"/>
            <a:ext cx="3733800" cy="347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282138" y="2214890"/>
            <a:ext cx="22172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+mj-lt"/>
              </a:rPr>
              <a:t>Create consolidation cycle</a:t>
            </a:r>
            <a:endParaRPr lang="en-US" sz="1200" dirty="0">
              <a:latin typeface="+mj-lt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3875" y="2724150"/>
            <a:ext cx="3733800" cy="3474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71500" y="2732872"/>
            <a:ext cx="3629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Map source and target accounting periods</a:t>
            </a:r>
            <a:endParaRPr lang="en-US" sz="12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23875" y="3228975"/>
            <a:ext cx="3733800" cy="3474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71500" y="3237697"/>
            <a:ext cx="36195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Lock GL periods in the source entities</a:t>
            </a:r>
            <a:endParaRPr lang="en-US" sz="12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23875" y="3724275"/>
            <a:ext cx="3733800" cy="493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52450" y="3765203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Create consolidation (optionally in transient layer)</a:t>
            </a:r>
            <a:endParaRPr lang="en-US" sz="12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23875" y="4391025"/>
            <a:ext cx="3733800" cy="347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3875" y="5600700"/>
            <a:ext cx="3733800" cy="347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648424" y="4424690"/>
            <a:ext cx="14847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+mj-lt"/>
              </a:rPr>
              <a:t>Perform reporting</a:t>
            </a:r>
            <a:endParaRPr lang="en-US" sz="1200" dirty="0">
              <a:latin typeface="+mj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23875" y="4895850"/>
            <a:ext cx="3733800" cy="4937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00075" y="4911834"/>
            <a:ext cx="358140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Transfer to the official layer using</a:t>
            </a:r>
          </a:p>
          <a:p>
            <a:pPr eaLnBrk="0" hangingPunct="0"/>
            <a:r>
              <a:rPr lang="en-US" sz="1200" dirty="0" smtClean="0">
                <a:latin typeface="+mj-lt"/>
              </a:rPr>
              <a:t>Mass Layer Transfer (if in transient layer)</a:t>
            </a:r>
            <a:endParaRPr lang="en-US" sz="1200" dirty="0"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2450" y="5637997"/>
            <a:ext cx="36671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en-US" sz="1200" dirty="0" smtClean="0">
                <a:latin typeface="+mj-lt"/>
              </a:rPr>
              <a:t>Create intercompany elimination postings</a:t>
            </a:r>
            <a:endParaRPr lang="en-US" sz="12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867275" y="2247900"/>
            <a:ext cx="3733800" cy="3474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867275" y="2771775"/>
            <a:ext cx="3733800" cy="3474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867275" y="3314700"/>
            <a:ext cx="3733800" cy="34747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  <a:effectLst>
            <a:outerShdw dist="76200" dir="2700000" rotWithShape="0">
              <a:schemeClr val="bg1">
                <a:lumMod val="75000"/>
              </a:scheme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888244" y="2281565"/>
            <a:ext cx="17299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+mj-lt"/>
              </a:rPr>
              <a:t>Delete consolidation</a:t>
            </a:r>
            <a:endParaRPr lang="en-US" sz="12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114925" y="2809072"/>
            <a:ext cx="324802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Unlock GL periods in source entities</a:t>
            </a:r>
            <a:endParaRPr lang="en-US" sz="12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4933950" y="3342472"/>
            <a:ext cx="3581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latin typeface="+mj-lt"/>
              </a:rPr>
              <a:t>Recreate missing transactions</a:t>
            </a:r>
            <a:endParaRPr lang="en-US" sz="1200" dirty="0">
              <a:latin typeface="+mj-lt"/>
            </a:endParaRPr>
          </a:p>
        </p:txBody>
      </p:sp>
      <p:sp>
        <p:nvSpPr>
          <p:cNvPr id="29" name="Rectangle 77"/>
          <p:cNvSpPr>
            <a:spLocks noChangeArrowheads="1"/>
          </p:cNvSpPr>
          <p:nvPr/>
        </p:nvSpPr>
        <p:spPr bwMode="auto">
          <a:xfrm>
            <a:off x="5219700" y="3940175"/>
            <a:ext cx="457200" cy="168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 anchorCtr="1">
            <a:spAutoFit/>
          </a:bodyPr>
          <a:lstStyle/>
          <a:p>
            <a:pPr algn="l" eaLnBrk="0" hangingPunct="0"/>
            <a:r>
              <a:rPr lang="en-US" sz="1100" dirty="0">
                <a:latin typeface="+mj-lt"/>
              </a:rPr>
              <a:t>Yes</a:t>
            </a:r>
          </a:p>
        </p:txBody>
      </p:sp>
      <p:sp>
        <p:nvSpPr>
          <p:cNvPr id="30" name="Rectangle 76"/>
          <p:cNvSpPr>
            <a:spLocks noChangeArrowheads="1"/>
          </p:cNvSpPr>
          <p:nvPr/>
        </p:nvSpPr>
        <p:spPr bwMode="auto">
          <a:xfrm>
            <a:off x="4686300" y="4478630"/>
            <a:ext cx="1524000" cy="16927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 anchorCtr="1">
            <a:spAutoFit/>
          </a:bodyPr>
          <a:lstStyle/>
          <a:p>
            <a:pPr eaLnBrk="0" hangingPunct="0"/>
            <a:r>
              <a:rPr lang="en-US" sz="1100" dirty="0">
                <a:latin typeface="+mj-lt"/>
              </a:rPr>
              <a:t>Transactions missing</a:t>
            </a:r>
          </a:p>
        </p:txBody>
      </p:sp>
      <p:sp>
        <p:nvSpPr>
          <p:cNvPr id="31" name="Rectangle 78"/>
          <p:cNvSpPr>
            <a:spLocks noChangeArrowheads="1"/>
          </p:cNvSpPr>
          <p:nvPr/>
        </p:nvSpPr>
        <p:spPr bwMode="auto">
          <a:xfrm>
            <a:off x="5222875" y="5062538"/>
            <a:ext cx="457200" cy="1682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 anchorCtr="1">
            <a:spAutoFit/>
          </a:bodyPr>
          <a:lstStyle/>
          <a:p>
            <a:pPr algn="l" eaLnBrk="0" hangingPunct="0"/>
            <a:r>
              <a:rPr lang="en-US" sz="1100" dirty="0">
                <a:latin typeface="+mj-lt"/>
              </a:rPr>
              <a:t>No</a:t>
            </a:r>
          </a:p>
        </p:txBody>
      </p:sp>
      <p:sp>
        <p:nvSpPr>
          <p:cNvPr id="32" name="Rectangle 71"/>
          <p:cNvSpPr>
            <a:spLocks noChangeArrowheads="1"/>
          </p:cNvSpPr>
          <p:nvPr/>
        </p:nvSpPr>
        <p:spPr bwMode="auto">
          <a:xfrm>
            <a:off x="7243763" y="4706938"/>
            <a:ext cx="698500" cy="3048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 dirty="0">
                <a:latin typeface="+mj-lt"/>
              </a:rPr>
              <a:t>Target</a:t>
            </a:r>
          </a:p>
        </p:txBody>
      </p:sp>
      <p:sp>
        <p:nvSpPr>
          <p:cNvPr id="33" name="Rectangle 72"/>
          <p:cNvSpPr>
            <a:spLocks noChangeArrowheads="1"/>
          </p:cNvSpPr>
          <p:nvPr/>
        </p:nvSpPr>
        <p:spPr bwMode="auto">
          <a:xfrm>
            <a:off x="7231063" y="4186238"/>
            <a:ext cx="698500" cy="304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en-US" sz="1100">
                <a:latin typeface="+mj-lt"/>
              </a:rPr>
              <a:t>Source</a:t>
            </a:r>
          </a:p>
        </p:txBody>
      </p:sp>
      <p:cxnSp>
        <p:nvCxnSpPr>
          <p:cNvPr id="41" name="Straight Arrow Connector 40"/>
          <p:cNvCxnSpPr>
            <a:stCxn id="4" idx="2"/>
            <a:endCxn id="6" idx="0"/>
          </p:cNvCxnSpPr>
          <p:nvPr/>
        </p:nvCxnSpPr>
        <p:spPr>
          <a:xfrm rot="5400000">
            <a:off x="2309813" y="1624012"/>
            <a:ext cx="161925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6" idx="2"/>
            <a:endCxn id="9" idx="0"/>
          </p:cNvCxnSpPr>
          <p:nvPr/>
        </p:nvCxnSpPr>
        <p:spPr>
          <a:xfrm rot="5400000">
            <a:off x="2309813" y="2128837"/>
            <a:ext cx="161925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9" idx="2"/>
            <a:endCxn id="10" idx="0"/>
          </p:cNvCxnSpPr>
          <p:nvPr/>
        </p:nvCxnSpPr>
        <p:spPr>
          <a:xfrm rot="5400000">
            <a:off x="2307336" y="2640711"/>
            <a:ext cx="16687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10" idx="2"/>
            <a:endCxn id="12" idx="0"/>
          </p:cNvCxnSpPr>
          <p:nvPr/>
        </p:nvCxnSpPr>
        <p:spPr>
          <a:xfrm rot="5400000">
            <a:off x="2312099" y="3150298"/>
            <a:ext cx="157353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12" idx="2"/>
            <a:endCxn id="14" idx="0"/>
          </p:cNvCxnSpPr>
          <p:nvPr/>
        </p:nvCxnSpPr>
        <p:spPr>
          <a:xfrm rot="5400000">
            <a:off x="2316861" y="3650361"/>
            <a:ext cx="147828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stCxn id="14" idx="2"/>
            <a:endCxn id="16" idx="0"/>
          </p:cNvCxnSpPr>
          <p:nvPr/>
        </p:nvCxnSpPr>
        <p:spPr>
          <a:xfrm rot="5400000">
            <a:off x="2304288" y="4304538"/>
            <a:ext cx="172974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16" idx="2"/>
            <a:endCxn id="17" idx="0"/>
          </p:cNvCxnSpPr>
          <p:nvPr/>
        </p:nvCxnSpPr>
        <p:spPr>
          <a:xfrm rot="5400000">
            <a:off x="2312099" y="4817173"/>
            <a:ext cx="157353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7" idx="2"/>
            <a:endCxn id="18" idx="0"/>
          </p:cNvCxnSpPr>
          <p:nvPr/>
        </p:nvCxnSpPr>
        <p:spPr>
          <a:xfrm rot="5400000">
            <a:off x="2285238" y="5495163"/>
            <a:ext cx="211074" cy="1588"/>
          </a:xfrm>
          <a:prstGeom prst="straightConnector1">
            <a:avLst/>
          </a:prstGeom>
          <a:ln w="28575">
            <a:solidFill>
              <a:srgbClr val="4F4F4F"/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23" idx="2"/>
            <a:endCxn id="24" idx="0"/>
          </p:cNvCxnSpPr>
          <p:nvPr/>
        </p:nvCxnSpPr>
        <p:spPr>
          <a:xfrm rot="5400000">
            <a:off x="6645974" y="2683573"/>
            <a:ext cx="17640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24" idx="2"/>
            <a:endCxn id="25" idx="0"/>
          </p:cNvCxnSpPr>
          <p:nvPr/>
        </p:nvCxnSpPr>
        <p:spPr>
          <a:xfrm rot="5400000">
            <a:off x="6636449" y="3216973"/>
            <a:ext cx="195453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stCxn id="16" idx="3"/>
            <a:endCxn id="30" idx="1"/>
          </p:cNvCxnSpPr>
          <p:nvPr/>
        </p:nvCxnSpPr>
        <p:spPr>
          <a:xfrm flipV="1">
            <a:off x="4257675" y="4563269"/>
            <a:ext cx="428625" cy="1492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0" idx="0"/>
            <a:endCxn id="29" idx="2"/>
          </p:cNvCxnSpPr>
          <p:nvPr/>
        </p:nvCxnSpPr>
        <p:spPr>
          <a:xfrm rot="5400000" flipH="1" flipV="1">
            <a:off x="5263210" y="4293540"/>
            <a:ext cx="37018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30" idx="2"/>
            <a:endCxn id="31" idx="0"/>
          </p:cNvCxnSpPr>
          <p:nvPr/>
        </p:nvCxnSpPr>
        <p:spPr>
          <a:xfrm rot="16200000" flipH="1">
            <a:off x="5242572" y="4853634"/>
            <a:ext cx="414631" cy="317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stCxn id="31" idx="1"/>
            <a:endCxn id="17" idx="3"/>
          </p:cNvCxnSpPr>
          <p:nvPr/>
        </p:nvCxnSpPr>
        <p:spPr>
          <a:xfrm rot="10800000">
            <a:off x="4257675" y="5142738"/>
            <a:ext cx="965200" cy="393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Elbow Connector 76"/>
          <p:cNvCxnSpPr>
            <a:stCxn id="29" idx="3"/>
            <a:endCxn id="23" idx="3"/>
          </p:cNvCxnSpPr>
          <p:nvPr/>
        </p:nvCxnSpPr>
        <p:spPr>
          <a:xfrm flipV="1">
            <a:off x="5676900" y="2421636"/>
            <a:ext cx="2924175" cy="1602677"/>
          </a:xfrm>
          <a:prstGeom prst="bentConnector3">
            <a:avLst>
              <a:gd name="adj1" fmla="val 107818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arrow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dirty="0" smtClean="0"/>
              <a:t>Create separate entity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Define rounding differences account, and  default cost center, project, and tax code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Define a consolidation daybook per subsidiary/source entity and layer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Create a separate management layer for elimination postings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Create a separate daybook for elimination postings</a:t>
            </a:r>
            <a:endParaRPr lang="en-US" dirty="0"/>
          </a:p>
        </p:txBody>
      </p:sp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Setup Prerequisites, Consolidation Entity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67650" y="6638544"/>
            <a:ext cx="1276350" cy="219456"/>
          </a:xfrm>
        </p:spPr>
        <p:txBody>
          <a:bodyPr/>
          <a:lstStyle/>
          <a:p>
            <a:r>
              <a:rPr lang="en-US" dirty="0" smtClean="0"/>
              <a:t>MC-4.1-1-CON-080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COA </a:t>
            </a:r>
            <a:r>
              <a:rPr lang="en-US" dirty="0"/>
              <a:t>cross-references</a:t>
            </a:r>
          </a:p>
          <a:p>
            <a:pPr lvl="1"/>
            <a:r>
              <a:rPr lang="en-US" dirty="0"/>
              <a:t>GL accounts, sub-accounts, cost centers, projects</a:t>
            </a:r>
          </a:p>
          <a:p>
            <a:pPr>
              <a:spcBef>
                <a:spcPts val="1800"/>
              </a:spcBef>
            </a:pPr>
            <a:r>
              <a:rPr lang="en-US" dirty="0"/>
              <a:t>Period cross-references</a:t>
            </a:r>
          </a:p>
          <a:p>
            <a:pPr>
              <a:spcBef>
                <a:spcPts val="1800"/>
              </a:spcBef>
            </a:pPr>
            <a:r>
              <a:rPr lang="en-US" dirty="0"/>
              <a:t>Exchange rate consolidation method</a:t>
            </a:r>
          </a:p>
          <a:p>
            <a:pPr lvl="1"/>
            <a:r>
              <a:rPr lang="en-US" dirty="0"/>
              <a:t>For each GL account </a:t>
            </a:r>
            <a:r>
              <a:rPr lang="en-US" dirty="0" smtClean="0"/>
              <a:t>in the consolidation entity</a:t>
            </a:r>
          </a:p>
          <a:p>
            <a:pPr lvl="1"/>
            <a:r>
              <a:rPr lang="en-US" dirty="0" smtClean="0"/>
              <a:t>Settings in GL account Currency tab</a:t>
            </a:r>
            <a:endParaRPr lang="en-US" dirty="0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</a:t>
            </a:r>
            <a:r>
              <a:rPr lang="en-US" dirty="0" smtClean="0"/>
              <a:t>Prerequisites, Source Entity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86650" y="6638544"/>
            <a:ext cx="1657350" cy="219456"/>
          </a:xfrm>
        </p:spPr>
        <p:txBody>
          <a:bodyPr/>
          <a:lstStyle/>
          <a:p>
            <a:r>
              <a:rPr lang="en-US" smtClean="0"/>
              <a:t>MC-4.1-1-CON-090</a:t>
            </a:r>
            <a:endParaRPr lang="en-US" dirty="0"/>
          </a:p>
        </p:txBody>
      </p:sp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3974" y="4737059"/>
            <a:ext cx="4805363" cy="14700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Creating COA Cross-References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72400" y="6638544"/>
            <a:ext cx="1371600" cy="219456"/>
          </a:xfrm>
        </p:spPr>
        <p:txBody>
          <a:bodyPr/>
          <a:lstStyle/>
          <a:p>
            <a:r>
              <a:rPr lang="en-US" smtClean="0"/>
              <a:t>MC-4.1-1-CON-100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74675" y="1017588"/>
            <a:ext cx="7989888" cy="4994275"/>
            <a:chOff x="441325" y="1512888"/>
            <a:chExt cx="7989888" cy="4994275"/>
          </a:xfrm>
        </p:grpSpPr>
        <p:pic>
          <p:nvPicPr>
            <p:cNvPr id="22630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325" y="1512888"/>
              <a:ext cx="7989888" cy="4994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226310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46588" y="2236788"/>
              <a:ext cx="2924175" cy="8191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26311" name="Oval 7"/>
            <p:cNvSpPr>
              <a:spLocks noChangeArrowheads="1"/>
            </p:cNvSpPr>
            <p:nvPr/>
          </p:nvSpPr>
          <p:spPr bwMode="auto">
            <a:xfrm>
              <a:off x="5167313" y="2090738"/>
              <a:ext cx="2511425" cy="1016000"/>
            </a:xfrm>
            <a:prstGeom prst="ellipse">
              <a:avLst/>
            </a:prstGeom>
            <a:noFill/>
            <a:ln w="28575" algn="ctr">
              <a:solidFill>
                <a:srgbClr val="F71807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81925" y="6638544"/>
            <a:ext cx="1362075" cy="219456"/>
          </a:xfrm>
        </p:spPr>
        <p:txBody>
          <a:bodyPr/>
          <a:lstStyle/>
          <a:p>
            <a:r>
              <a:rPr lang="en-US" smtClean="0"/>
              <a:t>MC-4.1-1-CON-105</a:t>
            </a:r>
            <a:endParaRPr lang="en-US" dirty="0"/>
          </a:p>
        </p:txBody>
      </p:sp>
      <p:pic>
        <p:nvPicPr>
          <p:cNvPr id="2334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47650"/>
            <a:ext cx="5943600" cy="1749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334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2762250"/>
            <a:ext cx="5715000" cy="3343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33476" name="Text Box 4"/>
          <p:cNvSpPr txBox="1">
            <a:spLocks noChangeArrowheads="1"/>
          </p:cNvSpPr>
          <p:nvPr/>
        </p:nvSpPr>
        <p:spPr bwMode="auto">
          <a:xfrm>
            <a:off x="304799" y="2533650"/>
            <a:ext cx="2219325" cy="2554545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hlink"/>
                </a:solidFill>
                <a:latin typeface="+mj-lt"/>
              </a:rPr>
              <a:t>combined</a:t>
            </a:r>
          </a:p>
          <a:p>
            <a:pPr>
              <a:spcBef>
                <a:spcPct val="50000"/>
              </a:spcBef>
            </a:pPr>
            <a:r>
              <a:rPr lang="en-US" dirty="0" err="1" smtClean="0">
                <a:solidFill>
                  <a:schemeClr val="hlink"/>
                </a:solidFill>
                <a:latin typeface="+mj-lt"/>
              </a:rPr>
              <a:t>vs</a:t>
            </a:r>
            <a:endParaRPr lang="en-US" dirty="0">
              <a:solidFill>
                <a:schemeClr val="hlink"/>
              </a:solidFill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en-US" b="1" dirty="0">
                <a:solidFill>
                  <a:schemeClr val="hlink"/>
                </a:solidFill>
                <a:latin typeface="+mj-lt"/>
              </a:rPr>
              <a:t>separate</a:t>
            </a:r>
          </a:p>
          <a:p>
            <a:pPr>
              <a:spcBef>
                <a:spcPct val="50000"/>
              </a:spcBef>
            </a:pPr>
            <a:r>
              <a:rPr lang="en-US" dirty="0">
                <a:solidFill>
                  <a:schemeClr val="hlink"/>
                </a:solidFill>
                <a:latin typeface="+mj-lt"/>
              </a:rPr>
              <a:t>dimensions</a:t>
            </a:r>
          </a:p>
        </p:txBody>
      </p:sp>
      <p:sp>
        <p:nvSpPr>
          <p:cNvPr id="233477" name="Oval 5"/>
          <p:cNvSpPr>
            <a:spLocks noChangeArrowheads="1"/>
          </p:cNvSpPr>
          <p:nvPr/>
        </p:nvSpPr>
        <p:spPr bwMode="auto">
          <a:xfrm>
            <a:off x="6705600" y="1466850"/>
            <a:ext cx="2057400" cy="1295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en-US" b="1">
                <a:solidFill>
                  <a:schemeClr val="hlink"/>
                </a:solidFill>
                <a:latin typeface="+mj-lt"/>
              </a:rPr>
              <a:t>Validate?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</a:t>
            </a:r>
            <a:r>
              <a:rPr lang="en-US" dirty="0"/>
              <a:t>a Consolidation Cycle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53350" y="6638544"/>
            <a:ext cx="1390650" cy="219456"/>
          </a:xfrm>
        </p:spPr>
        <p:txBody>
          <a:bodyPr/>
          <a:lstStyle/>
          <a:p>
            <a:r>
              <a:rPr lang="en-US" smtClean="0"/>
              <a:t>MC-4.1-1-CON-110</a:t>
            </a:r>
            <a:endParaRPr lang="en-US" dirty="0"/>
          </a:p>
        </p:txBody>
      </p:sp>
      <p:pic>
        <p:nvPicPr>
          <p:cNvPr id="224269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3" y="977900"/>
            <a:ext cx="8382000" cy="3114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4260" name="Text Box 4"/>
          <p:cNvSpPr txBox="1">
            <a:spLocks noChangeArrowheads="1"/>
          </p:cNvSpPr>
          <p:nvPr/>
        </p:nvSpPr>
        <p:spPr bwMode="auto">
          <a:xfrm>
            <a:off x="7038975" y="703263"/>
            <a:ext cx="1847850" cy="1323439"/>
          </a:xfrm>
          <a:prstGeom prst="rect">
            <a:avLst/>
          </a:prstGeom>
          <a:solidFill>
            <a:srgbClr val="E6EDF2"/>
          </a:solidFill>
          <a:ln w="2222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lIns="45720" rIns="45720">
            <a:spAutoFit/>
          </a:bodyPr>
          <a:lstStyle/>
          <a:p>
            <a:pPr algn="l">
              <a:spcBef>
                <a:spcPts val="800"/>
              </a:spcBef>
            </a:pPr>
            <a:r>
              <a:rPr lang="en-US" sz="1600" dirty="0" smtClean="0">
                <a:latin typeface="+mj-lt"/>
              </a:rPr>
              <a:t>Insert new rows to add </a:t>
            </a:r>
            <a:r>
              <a:rPr lang="en-US" sz="1600" dirty="0">
                <a:latin typeface="+mj-lt"/>
              </a:rPr>
              <a:t>source entities to the consolidation </a:t>
            </a:r>
            <a:r>
              <a:rPr lang="en-US" sz="1600" dirty="0" smtClean="0">
                <a:latin typeface="+mj-lt"/>
              </a:rPr>
              <a:t>cycle</a:t>
            </a:r>
            <a:endParaRPr lang="en-US" sz="1600" dirty="0">
              <a:latin typeface="+mj-lt"/>
            </a:endParaRPr>
          </a:p>
        </p:txBody>
      </p:sp>
      <p:sp>
        <p:nvSpPr>
          <p:cNvPr id="224263" name="Oval 7"/>
          <p:cNvSpPr>
            <a:spLocks noChangeArrowheads="1"/>
          </p:cNvSpPr>
          <p:nvPr/>
        </p:nvSpPr>
        <p:spPr bwMode="auto">
          <a:xfrm>
            <a:off x="7586663" y="2867025"/>
            <a:ext cx="1247775" cy="376238"/>
          </a:xfrm>
          <a:prstGeom prst="ellipse">
            <a:avLst/>
          </a:prstGeom>
          <a:noFill/>
          <a:ln w="22225" algn="ctr">
            <a:solidFill>
              <a:srgbClr val="F71807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24264" name="AutoShape 8"/>
          <p:cNvCxnSpPr>
            <a:cxnSpLocks noChangeShapeType="1"/>
            <a:stCxn id="224263" idx="4"/>
          </p:cNvCxnSpPr>
          <p:nvPr/>
        </p:nvCxnSpPr>
        <p:spPr bwMode="auto">
          <a:xfrm rot="5400000">
            <a:off x="6783388" y="3681412"/>
            <a:ext cx="1854200" cy="1000125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24265" name="Text Box 9"/>
          <p:cNvSpPr txBox="1">
            <a:spLocks noChangeArrowheads="1"/>
          </p:cNvSpPr>
          <p:nvPr/>
        </p:nvSpPr>
        <p:spPr bwMode="auto">
          <a:xfrm>
            <a:off x="123825" y="4573588"/>
            <a:ext cx="2085975" cy="143668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45720" rIns="45720">
            <a:spAutoFit/>
          </a:bodyPr>
          <a:lstStyle/>
          <a:p>
            <a:pPr algn="r">
              <a:spcBef>
                <a:spcPts val="800"/>
              </a:spcBef>
            </a:pPr>
            <a:r>
              <a:rPr lang="en-US" sz="1600" dirty="0">
                <a:latin typeface="+mj-lt"/>
              </a:rPr>
              <a:t>Configure default SAF, </a:t>
            </a:r>
            <a:r>
              <a:rPr lang="en-US" sz="1600" dirty="0" smtClean="0">
                <a:latin typeface="+mj-lt"/>
              </a:rPr>
              <a:t>cost center</a:t>
            </a:r>
            <a:r>
              <a:rPr lang="en-US" sz="1600" dirty="0">
                <a:latin typeface="+mj-lt"/>
              </a:rPr>
              <a:t>, or </a:t>
            </a:r>
            <a:r>
              <a:rPr lang="en-US" sz="1600" dirty="0" smtClean="0">
                <a:latin typeface="+mj-lt"/>
              </a:rPr>
              <a:t>project </a:t>
            </a:r>
            <a:r>
              <a:rPr lang="en-US" sz="1600" dirty="0">
                <a:latin typeface="+mj-lt"/>
              </a:rPr>
              <a:t>analysis for the consolidation</a:t>
            </a:r>
          </a:p>
          <a:p>
            <a:pPr>
              <a:spcBef>
                <a:spcPct val="50000"/>
              </a:spcBef>
            </a:pPr>
            <a:endParaRPr lang="en-US" sz="1600" dirty="0">
              <a:latin typeface="+mj-lt"/>
            </a:endParaRPr>
          </a:p>
        </p:txBody>
      </p:sp>
      <p:sp>
        <p:nvSpPr>
          <p:cNvPr id="224270" name="Oval 14"/>
          <p:cNvSpPr>
            <a:spLocks noChangeArrowheads="1"/>
          </p:cNvSpPr>
          <p:nvPr/>
        </p:nvSpPr>
        <p:spPr bwMode="auto">
          <a:xfrm>
            <a:off x="3273425" y="3101975"/>
            <a:ext cx="1473200" cy="601663"/>
          </a:xfrm>
          <a:prstGeom prst="ellipse">
            <a:avLst/>
          </a:prstGeom>
          <a:noFill/>
          <a:ln w="22225" algn="ctr">
            <a:solidFill>
              <a:srgbClr val="F71807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pic>
        <p:nvPicPr>
          <p:cNvPr id="224272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5063" y="4154488"/>
            <a:ext cx="4691062" cy="1949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4273" name="Oval 17"/>
          <p:cNvSpPr>
            <a:spLocks noChangeArrowheads="1"/>
          </p:cNvSpPr>
          <p:nvPr/>
        </p:nvSpPr>
        <p:spPr bwMode="auto">
          <a:xfrm>
            <a:off x="123825" y="2185988"/>
            <a:ext cx="2246313" cy="1089025"/>
          </a:xfrm>
          <a:prstGeom prst="ellipse">
            <a:avLst/>
          </a:prstGeom>
          <a:noFill/>
          <a:ln w="22225" algn="ctr">
            <a:solidFill>
              <a:srgbClr val="F71807"/>
            </a:solidFill>
            <a:round/>
            <a:headEnd/>
            <a:tailEnd/>
          </a:ln>
          <a:effectLst/>
        </p:spPr>
        <p:txBody>
          <a:bodyPr wrap="none" lIns="228600" tIns="228600" rIns="228600" bIns="22860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5" name="Shape 14"/>
          <p:cNvCxnSpPr>
            <a:stCxn id="224260" idx="1"/>
          </p:cNvCxnSpPr>
          <p:nvPr/>
        </p:nvCxnSpPr>
        <p:spPr>
          <a:xfrm rot="10800000" flipV="1">
            <a:off x="6286501" y="1364982"/>
            <a:ext cx="752475" cy="2502167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63" name="Rectangle 23"/>
          <p:cNvSpPr>
            <a:spLocks noGrp="1" noChangeArrowheads="1"/>
          </p:cNvSpPr>
          <p:nvPr>
            <p:ph idx="1"/>
          </p:nvPr>
        </p:nvSpPr>
        <p:spPr>
          <a:xfrm>
            <a:off x="457200" y="952500"/>
            <a:ext cx="8229600" cy="5363633"/>
          </a:xfrm>
        </p:spPr>
        <p:txBody>
          <a:bodyPr/>
          <a:lstStyle/>
          <a:p>
            <a:r>
              <a:rPr lang="en-US" dirty="0"/>
              <a:t>Create a separate management layer for elimination postings</a:t>
            </a:r>
          </a:p>
          <a:p>
            <a:pPr>
              <a:spcBef>
                <a:spcPts val="1800"/>
              </a:spcBef>
            </a:pPr>
            <a:r>
              <a:rPr lang="en-US" dirty="0"/>
              <a:t>Create a separate daybook for elimination postings</a:t>
            </a:r>
          </a:p>
          <a:p>
            <a:pPr lvl="1"/>
            <a:r>
              <a:rPr lang="en-US" dirty="0"/>
              <a:t>Daybook type: Journal Entries</a:t>
            </a:r>
          </a:p>
          <a:p>
            <a:pPr lvl="1"/>
            <a:r>
              <a:rPr lang="en-US" dirty="0"/>
              <a:t>Controlled by: Financials</a:t>
            </a:r>
          </a:p>
          <a:p>
            <a:pPr lvl="1"/>
            <a:r>
              <a:rPr lang="en-US" dirty="0"/>
              <a:t>Layer: Dedicated management layer for eliminations</a:t>
            </a:r>
          </a:p>
          <a:p>
            <a:pPr lvl="1"/>
            <a:r>
              <a:rPr lang="en-US" dirty="0"/>
              <a:t>For each daybook shared set</a:t>
            </a:r>
          </a:p>
          <a:p>
            <a:endParaRPr lang="en-US" dirty="0"/>
          </a:p>
        </p:txBody>
      </p:sp>
      <p:sp>
        <p:nvSpPr>
          <p:cNvPr id="240662" name="Rectangle 2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 smtClean="0"/>
              <a:t>Eliminating Intercompany Transactions from the Consolidation </a:t>
            </a:r>
            <a:r>
              <a:rPr lang="en-US" sz="2800" dirty="0"/>
              <a:t>Entity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MC-4.1-1-CON-115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Lock status of periods to consolidate</a:t>
            </a:r>
          </a:p>
          <a:p>
            <a:pPr lvl="1"/>
            <a:r>
              <a:rPr lang="en-US" dirty="0" smtClean="0"/>
              <a:t>Each source entity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Consolidation entity</a:t>
            </a:r>
          </a:p>
          <a:p>
            <a:pPr lvl="1"/>
            <a:r>
              <a:rPr lang="en-US" dirty="0" smtClean="0"/>
              <a:t>Consolidation Create (25.19.2.1)</a:t>
            </a:r>
          </a:p>
          <a:p>
            <a:pPr lvl="2"/>
            <a:r>
              <a:rPr lang="en-US" dirty="0" smtClean="0"/>
              <a:t>From/to GL period</a:t>
            </a:r>
          </a:p>
          <a:p>
            <a:pPr lvl="2"/>
            <a:r>
              <a:rPr lang="en-US" dirty="0" smtClean="0"/>
              <a:t>Target layer type</a:t>
            </a:r>
          </a:p>
          <a:p>
            <a:pPr lvl="3"/>
            <a:r>
              <a:rPr lang="en-US" dirty="0" smtClean="0"/>
              <a:t>Primary</a:t>
            </a:r>
          </a:p>
          <a:p>
            <a:pPr lvl="3"/>
            <a:r>
              <a:rPr lang="en-US" dirty="0" smtClean="0"/>
              <a:t>Secondary</a:t>
            </a:r>
          </a:p>
          <a:p>
            <a:pPr lvl="3"/>
            <a:r>
              <a:rPr lang="en-US" dirty="0" smtClean="0"/>
              <a:t>Transient (recommended layer)</a:t>
            </a:r>
          </a:p>
          <a:p>
            <a:pPr lvl="2"/>
            <a:r>
              <a:rPr lang="en-US" dirty="0" smtClean="0"/>
              <a:t>Source layer type</a:t>
            </a:r>
          </a:p>
          <a:p>
            <a:pPr lvl="3"/>
            <a:r>
              <a:rPr lang="en-US" dirty="0" smtClean="0"/>
              <a:t>Primary</a:t>
            </a:r>
          </a:p>
          <a:p>
            <a:pPr lvl="3"/>
            <a:r>
              <a:rPr lang="en-US" dirty="0" smtClean="0"/>
              <a:t>Secondary</a:t>
            </a:r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 Process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58075" y="6638544"/>
            <a:ext cx="1685925" cy="219456"/>
          </a:xfrm>
        </p:spPr>
        <p:txBody>
          <a:bodyPr/>
          <a:lstStyle/>
          <a:p>
            <a:r>
              <a:rPr lang="en-US" smtClean="0"/>
              <a:t>MC-4.1-1-CON-130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Consolidation entity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After validation, transfer the consolidation from the transient to the primary (official) layer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Identify the intercompany transactions and perform the elimination postings</a:t>
            </a:r>
          </a:p>
          <a:p>
            <a:endParaRPr lang="en-US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Consolidation Process – </a:t>
            </a:r>
            <a:r>
              <a:rPr lang="en-US" dirty="0"/>
              <a:t>Continued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58100" y="6638544"/>
            <a:ext cx="1485900" cy="219456"/>
          </a:xfrm>
        </p:spPr>
        <p:txBody>
          <a:bodyPr/>
          <a:lstStyle/>
          <a:p>
            <a:r>
              <a:rPr lang="en-US" smtClean="0"/>
              <a:t>MC-4.1-1-CON-135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24775" y="6638544"/>
            <a:ext cx="1419226" cy="219456"/>
          </a:xfrm>
        </p:spPr>
        <p:txBody>
          <a:bodyPr/>
          <a:lstStyle/>
          <a:p>
            <a:r>
              <a:rPr lang="en-US" smtClean="0"/>
              <a:t>MC-4.1-1-CON-020</a:t>
            </a:r>
            <a:endParaRPr lang="en-US" dirty="0"/>
          </a:p>
        </p:txBody>
      </p:sp>
      <p:sp>
        <p:nvSpPr>
          <p:cNvPr id="21094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52450" y="892175"/>
            <a:ext cx="7677150" cy="5424488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/>
              <a:t>Understand the scope and capabilities of </a:t>
            </a:r>
            <a:r>
              <a:rPr lang="en-US" dirty="0" smtClean="0"/>
              <a:t>consolidation in </a:t>
            </a:r>
            <a:r>
              <a:rPr lang="en-US" dirty="0"/>
              <a:t>QAD </a:t>
            </a:r>
            <a:r>
              <a:rPr lang="en-US" dirty="0" smtClean="0"/>
              <a:t>EE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Learn how to set up and run consolidation for a specific business case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Identify postings to </a:t>
            </a:r>
            <a:r>
              <a:rPr lang="en-US" dirty="0" smtClean="0"/>
              <a:t>eliminate</a:t>
            </a:r>
            <a:endParaRPr lang="en-US" dirty="0"/>
          </a:p>
          <a:p>
            <a:pPr>
              <a:spcBef>
                <a:spcPct val="25000"/>
              </a:spcBef>
            </a:pPr>
            <a:r>
              <a:rPr lang="en-US" dirty="0"/>
              <a:t>Create offset journal </a:t>
            </a:r>
            <a:r>
              <a:rPr lang="en-US" dirty="0" smtClean="0"/>
              <a:t>entries</a:t>
            </a:r>
            <a:endParaRPr lang="en-US" dirty="0"/>
          </a:p>
          <a:p>
            <a:pPr>
              <a:spcBef>
                <a:spcPct val="25000"/>
              </a:spcBef>
            </a:pPr>
            <a:r>
              <a:rPr lang="en-US" dirty="0"/>
              <a:t>Repeat the process at each level of the </a:t>
            </a:r>
            <a:r>
              <a:rPr lang="en-US" dirty="0" smtClean="0"/>
              <a:t>consolidation</a:t>
            </a:r>
            <a:endParaRPr lang="en-US" dirty="0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Intercompany Elimination Postings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19975" y="6638544"/>
            <a:ext cx="1724025" cy="219456"/>
          </a:xfrm>
        </p:spPr>
        <p:txBody>
          <a:bodyPr/>
          <a:lstStyle/>
          <a:p>
            <a:r>
              <a:rPr lang="en-US" smtClean="0"/>
              <a:t>MC-4.1-1-CON-140</a:t>
            </a:r>
            <a:endParaRPr lang="en-US" dirty="0"/>
          </a:p>
        </p:txBody>
      </p:sp>
      <p:pic>
        <p:nvPicPr>
          <p:cNvPr id="244740" name="Picture 4" descr="GL_Trans_View_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4288" y="3062288"/>
            <a:ext cx="6562725" cy="3059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/>
              <a:t>Hands-on Exercise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2850" y="6638544"/>
            <a:ext cx="1581150" cy="219456"/>
          </a:xfrm>
        </p:spPr>
        <p:txBody>
          <a:bodyPr/>
          <a:lstStyle/>
          <a:p>
            <a:r>
              <a:rPr lang="en-US" smtClean="0"/>
              <a:t>MC-4.1-1-CON-140</a:t>
            </a:r>
            <a:endParaRPr lang="en-US"/>
          </a:p>
        </p:txBody>
      </p:sp>
      <p:pic>
        <p:nvPicPr>
          <p:cNvPr id="21811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9550" y="6638544"/>
            <a:ext cx="1314450" cy="219456"/>
          </a:xfrm>
        </p:spPr>
        <p:txBody>
          <a:bodyPr/>
          <a:lstStyle/>
          <a:p>
            <a:r>
              <a:rPr lang="en-US" smtClean="0"/>
              <a:t>MC-4.1-1-CON-030</a:t>
            </a:r>
            <a:endParaRPr lang="en-US" dirty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600075" y="892175"/>
            <a:ext cx="8229600" cy="5424488"/>
          </a:xfrm>
        </p:spPr>
        <p:txBody>
          <a:bodyPr/>
          <a:lstStyle/>
          <a:p>
            <a:r>
              <a:rPr lang="en-US" dirty="0"/>
              <a:t>Benefits</a:t>
            </a:r>
          </a:p>
          <a:p>
            <a:r>
              <a:rPr lang="en-US" dirty="0"/>
              <a:t>Current scope</a:t>
            </a:r>
          </a:p>
          <a:p>
            <a:r>
              <a:rPr lang="en-US" dirty="0"/>
              <a:t>Highlights</a:t>
            </a:r>
          </a:p>
          <a:p>
            <a:r>
              <a:rPr lang="en-US" dirty="0"/>
              <a:t>Process </a:t>
            </a:r>
            <a:r>
              <a:rPr lang="en-US" dirty="0" smtClean="0"/>
              <a:t>flow</a:t>
            </a:r>
            <a:endParaRPr lang="en-US" dirty="0"/>
          </a:p>
          <a:p>
            <a:r>
              <a:rPr lang="en-US" dirty="0"/>
              <a:t>Setup </a:t>
            </a:r>
          </a:p>
          <a:p>
            <a:pPr lvl="1"/>
            <a:r>
              <a:rPr lang="en-US" dirty="0"/>
              <a:t>Prerequisites</a:t>
            </a:r>
          </a:p>
          <a:p>
            <a:r>
              <a:rPr lang="en-US" dirty="0"/>
              <a:t>Processing</a:t>
            </a:r>
          </a:p>
          <a:p>
            <a:r>
              <a:rPr lang="en-US" dirty="0"/>
              <a:t>Exercise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800"/>
              </a:spcBef>
              <a:tabLst>
                <a:tab pos="3717925" algn="l"/>
                <a:tab pos="3830638" algn="l"/>
              </a:tabLst>
            </a:pPr>
            <a:r>
              <a:rPr lang="en-US" dirty="0" smtClean="0"/>
              <a:t>Combine financial </a:t>
            </a:r>
            <a:r>
              <a:rPr lang="en-US" dirty="0"/>
              <a:t>records of many entities into </a:t>
            </a:r>
            <a:r>
              <a:rPr lang="en-US" dirty="0" smtClean="0"/>
              <a:t>consolidated </a:t>
            </a:r>
            <a:r>
              <a:rPr lang="en-US" dirty="0"/>
              <a:t>set of financial </a:t>
            </a:r>
            <a:r>
              <a:rPr lang="en-US" dirty="0" smtClean="0"/>
              <a:t>statements</a:t>
            </a:r>
            <a:endParaRPr lang="en-US" dirty="0"/>
          </a:p>
          <a:p>
            <a:pPr lvl="1">
              <a:spcBef>
                <a:spcPts val="800"/>
              </a:spcBef>
              <a:tabLst>
                <a:tab pos="3717925" algn="l"/>
                <a:tab pos="3830638" algn="l"/>
              </a:tabLst>
            </a:pPr>
            <a:r>
              <a:rPr lang="en-US" dirty="0"/>
              <a:t>Usually, a monthly </a:t>
            </a:r>
            <a:r>
              <a:rPr lang="en-US" dirty="0" smtClean="0"/>
              <a:t>process</a:t>
            </a:r>
          </a:p>
          <a:p>
            <a:pPr lvl="1">
              <a:spcBef>
                <a:spcPts val="800"/>
              </a:spcBef>
              <a:tabLst>
                <a:tab pos="3717925" algn="l"/>
                <a:tab pos="3830638" algn="l"/>
              </a:tabLst>
            </a:pPr>
            <a:r>
              <a:rPr lang="en-GB" dirty="0" smtClean="0"/>
              <a:t>For legal/accounting purposes</a:t>
            </a:r>
            <a:endParaRPr lang="en-US" dirty="0"/>
          </a:p>
          <a:p>
            <a:pPr>
              <a:spcBef>
                <a:spcPct val="120000"/>
              </a:spcBef>
              <a:tabLst>
                <a:tab pos="3717925" algn="l"/>
                <a:tab pos="3830638" algn="l"/>
              </a:tabLst>
            </a:pPr>
            <a:r>
              <a:rPr lang="en-US" dirty="0"/>
              <a:t>Perform a number of consolidations within the organization to account for </a:t>
            </a:r>
            <a:r>
              <a:rPr lang="en-US" dirty="0" smtClean="0"/>
              <a:t>subsidiaries</a:t>
            </a:r>
            <a:endParaRPr lang="en-US" dirty="0"/>
          </a:p>
          <a:p>
            <a:pPr>
              <a:spcBef>
                <a:spcPts val="800"/>
              </a:spcBef>
              <a:buFont typeface="Webdings" pitchFamily="18" charset="2"/>
              <a:buNone/>
              <a:tabLst>
                <a:tab pos="3717925" algn="l"/>
                <a:tab pos="3830638" algn="l"/>
              </a:tabLst>
            </a:pPr>
            <a:endParaRPr lang="en-US" dirty="0"/>
          </a:p>
        </p:txBody>
      </p:sp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Consolidation Benefits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29550" y="6638544"/>
            <a:ext cx="1314450" cy="219456"/>
          </a:xfrm>
        </p:spPr>
        <p:txBody>
          <a:bodyPr/>
          <a:lstStyle/>
          <a:p>
            <a:r>
              <a:rPr lang="en-US" smtClean="0"/>
              <a:t>MC-4.1-1-CON-040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20000"/>
              </a:spcBef>
            </a:pPr>
            <a:r>
              <a:rPr lang="en-US" dirty="0"/>
              <a:t>Consolidate entities in different domains, but in the same </a:t>
            </a:r>
            <a:r>
              <a:rPr lang="en-US" dirty="0" smtClean="0"/>
              <a:t>database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Consolidate GL balances/movements with full analytic </a:t>
            </a:r>
            <a:r>
              <a:rPr lang="en-US" dirty="0" smtClean="0"/>
              <a:t>detail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dirty="0"/>
              <a:t>The entities can use the same or different base </a:t>
            </a:r>
            <a:r>
              <a:rPr lang="en-US" dirty="0" smtClean="0"/>
              <a:t>currencies</a:t>
            </a:r>
            <a:endParaRPr lang="en-US" dirty="0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Current Scope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43825" y="6638544"/>
            <a:ext cx="1400175" cy="219456"/>
          </a:xfrm>
        </p:spPr>
        <p:txBody>
          <a:bodyPr/>
          <a:lstStyle/>
          <a:p>
            <a:r>
              <a:rPr lang="en-US" smtClean="0"/>
              <a:t>MC-4.1-1-CON-050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Supports different consolidations within the same organization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Map GL </a:t>
            </a:r>
            <a:r>
              <a:rPr lang="en-US" dirty="0"/>
              <a:t>calendar year and periods, currencies, and COAs across entities</a:t>
            </a:r>
          </a:p>
          <a:p>
            <a:pPr>
              <a:spcBef>
                <a:spcPts val="1800"/>
              </a:spcBef>
            </a:pPr>
            <a:r>
              <a:rPr lang="en-US" dirty="0"/>
              <a:t>Consolidate one or more periods in a single run, for example, quarterly processing</a:t>
            </a:r>
          </a:p>
          <a:p>
            <a:pPr>
              <a:spcBef>
                <a:spcPts val="1800"/>
              </a:spcBef>
            </a:pPr>
            <a:r>
              <a:rPr lang="en-US" dirty="0"/>
              <a:t>Supports proportional consolidation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Build hierarchies </a:t>
            </a:r>
            <a:r>
              <a:rPr lang="en-US" dirty="0"/>
              <a:t>of consolidation entities</a:t>
            </a:r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Features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372350" y="6638544"/>
            <a:ext cx="1771650" cy="219456"/>
          </a:xfrm>
        </p:spPr>
        <p:txBody>
          <a:bodyPr/>
          <a:lstStyle/>
          <a:p>
            <a:r>
              <a:rPr lang="en-US" smtClean="0"/>
              <a:t>MC-4.1-1-CON-060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en-US" dirty="0"/>
              <a:t>Consolidate separately by accounting layer</a:t>
            </a:r>
          </a:p>
          <a:p>
            <a:pPr>
              <a:spcBef>
                <a:spcPts val="1800"/>
              </a:spcBef>
            </a:pPr>
            <a:r>
              <a:rPr lang="en-US" dirty="0"/>
              <a:t>Fast balance-level consolidation</a:t>
            </a:r>
          </a:p>
          <a:p>
            <a:pPr>
              <a:spcBef>
                <a:spcPts val="1800"/>
              </a:spcBef>
            </a:pPr>
            <a:r>
              <a:rPr lang="en-US" dirty="0"/>
              <a:t>Supports simulations</a:t>
            </a:r>
          </a:p>
          <a:p>
            <a:pPr>
              <a:spcBef>
                <a:spcPts val="1800"/>
              </a:spcBef>
            </a:pPr>
            <a:r>
              <a:rPr lang="en-US" dirty="0"/>
              <a:t>Automatic tracking of intercompany transactions to support elimination</a:t>
            </a:r>
          </a:p>
          <a:p>
            <a:pPr>
              <a:spcBef>
                <a:spcPts val="1800"/>
              </a:spcBef>
            </a:pPr>
            <a:r>
              <a:rPr lang="en-US" dirty="0"/>
              <a:t>For multiple </a:t>
            </a:r>
            <a:r>
              <a:rPr lang="en-US" dirty="0" smtClean="0"/>
              <a:t>consolidations</a:t>
            </a:r>
            <a:endParaRPr lang="en-US" dirty="0"/>
          </a:p>
          <a:p>
            <a:pPr lvl="1">
              <a:spcBef>
                <a:spcPct val="25000"/>
              </a:spcBef>
            </a:pPr>
            <a:r>
              <a:rPr lang="en-US" dirty="0"/>
              <a:t>Supports incremental elimination as well as full elimination</a:t>
            </a:r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Features – Continued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77150" y="6638544"/>
            <a:ext cx="1466850" cy="219456"/>
          </a:xfrm>
        </p:spPr>
        <p:txBody>
          <a:bodyPr/>
          <a:lstStyle/>
          <a:p>
            <a:r>
              <a:rPr lang="en-US" smtClean="0"/>
              <a:t>MC-4.1-1-CON-065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9900"/>
              </a:buClr>
            </a:pPr>
            <a:r>
              <a:rPr lang="en-US" sz="2400" dirty="0" smtClean="0"/>
              <a:t>Transfer GL balances from source entities to a target (consolidation) entity using journal entries</a:t>
            </a:r>
          </a:p>
          <a:p>
            <a:pPr lvl="1">
              <a:spcBef>
                <a:spcPts val="1200"/>
              </a:spcBef>
              <a:buClr>
                <a:srgbClr val="FF9900"/>
              </a:buClr>
            </a:pPr>
            <a:r>
              <a:rPr lang="en-US" sz="2000" dirty="0" smtClean="0"/>
              <a:t>Account, sub-account, and intercompany codes</a:t>
            </a:r>
          </a:p>
          <a:p>
            <a:pPr lvl="1">
              <a:spcBef>
                <a:spcPts val="1200"/>
              </a:spcBef>
              <a:buClr>
                <a:srgbClr val="FF9900"/>
              </a:buClr>
            </a:pPr>
            <a:r>
              <a:rPr lang="en-US" sz="2000" dirty="0" smtClean="0"/>
              <a:t>100% or partial consolidation</a:t>
            </a:r>
          </a:p>
          <a:p>
            <a:pPr lvl="1">
              <a:spcBef>
                <a:spcPts val="1200"/>
              </a:spcBef>
              <a:buClr>
                <a:srgbClr val="FF9900"/>
              </a:buClr>
            </a:pPr>
            <a:r>
              <a:rPr lang="en-US" sz="2000" dirty="0" smtClean="0"/>
              <a:t>Staged consolidation through different currencies is available</a:t>
            </a:r>
          </a:p>
          <a:p>
            <a:pPr>
              <a:spcBef>
                <a:spcPts val="1800"/>
              </a:spcBef>
              <a:buClr>
                <a:srgbClr val="FF9900"/>
              </a:buClr>
            </a:pPr>
            <a:r>
              <a:rPr lang="en-US" sz="2400" dirty="0" smtClean="0"/>
              <a:t>Allows further manual postings after consolidation</a:t>
            </a:r>
          </a:p>
          <a:p>
            <a:pPr lvl="1">
              <a:spcBef>
                <a:spcPts val="1200"/>
              </a:spcBef>
              <a:buClr>
                <a:srgbClr val="FF9900"/>
              </a:buClr>
            </a:pPr>
            <a:r>
              <a:rPr lang="en-US" sz="2000" dirty="0" smtClean="0"/>
              <a:t>Report on intercompany codes is basis for intercompany elimination</a:t>
            </a:r>
          </a:p>
          <a:p>
            <a:pPr lvl="1">
              <a:spcBef>
                <a:spcPts val="1200"/>
              </a:spcBef>
              <a:buClr>
                <a:srgbClr val="FF9900"/>
              </a:buClr>
            </a:pPr>
            <a:r>
              <a:rPr lang="en-US" sz="2000" dirty="0" smtClean="0"/>
              <a:t>Allows simulation postings or other postings in consolidation entity</a:t>
            </a:r>
            <a:endParaRPr lang="en-US" sz="2000" dirty="0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Consolidation Process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3850" y="6648069"/>
            <a:ext cx="1200150" cy="219456"/>
          </a:xfrm>
        </p:spPr>
        <p:txBody>
          <a:bodyPr/>
          <a:lstStyle/>
          <a:p>
            <a:r>
              <a:rPr lang="en-US" smtClean="0"/>
              <a:t>MC-4.1-1-CON-066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Consolidation Hierarchy Example</a:t>
            </a:r>
            <a:endParaRPr lang="en-US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0500" y="6638544"/>
            <a:ext cx="1333500" cy="219456"/>
          </a:xfrm>
        </p:spPr>
        <p:txBody>
          <a:bodyPr/>
          <a:lstStyle/>
          <a:p>
            <a:r>
              <a:rPr lang="en-US" smtClean="0"/>
              <a:t>MC-4.1-1-CON-067</a:t>
            </a:r>
            <a:endParaRPr lang="en-US" dirty="0"/>
          </a:p>
        </p:txBody>
      </p:sp>
      <p:sp>
        <p:nvSpPr>
          <p:cNvPr id="239621" name="AutoShape 3"/>
          <p:cNvSpPr>
            <a:spLocks noChangeArrowheads="1"/>
          </p:cNvSpPr>
          <p:nvPr/>
        </p:nvSpPr>
        <p:spPr bwMode="auto">
          <a:xfrm>
            <a:off x="266700" y="1219200"/>
            <a:ext cx="8610600" cy="4648200"/>
          </a:xfrm>
          <a:prstGeom prst="can">
            <a:avLst>
              <a:gd name="adj" fmla="val 10042"/>
            </a:avLst>
          </a:prstGeom>
          <a:solidFill>
            <a:schemeClr val="accent1">
              <a:lumMod val="60000"/>
              <a:lumOff val="40000"/>
            </a:schemeClr>
          </a:solidFill>
          <a:ln w="19050">
            <a:noFill/>
            <a:round/>
            <a:headEnd/>
            <a:tailEnd/>
          </a:ln>
        </p:spPr>
        <p:txBody>
          <a:bodyPr/>
          <a:lstStyle/>
          <a:p>
            <a:pPr algn="l"/>
            <a:endParaRPr lang="en-GB" sz="1800" b="1">
              <a:solidFill>
                <a:schemeClr val="bg1"/>
              </a:solidFill>
              <a:latin typeface="+mj-lt"/>
            </a:endParaRPr>
          </a:p>
          <a:p>
            <a:pPr algn="l"/>
            <a:endParaRPr lang="en-GB" sz="1800" b="1">
              <a:solidFill>
                <a:schemeClr val="bg1"/>
              </a:solidFill>
              <a:latin typeface="+mj-lt"/>
            </a:endParaRPr>
          </a:p>
          <a:p>
            <a:endParaRPr lang="en-US">
              <a:latin typeface="+mj-lt"/>
            </a:endParaRPr>
          </a:p>
        </p:txBody>
      </p:sp>
      <p:sp>
        <p:nvSpPr>
          <p:cNvPr id="239622" name="AutoShape 4"/>
          <p:cNvSpPr>
            <a:spLocks noChangeArrowheads="1"/>
          </p:cNvSpPr>
          <p:nvPr/>
        </p:nvSpPr>
        <p:spPr bwMode="auto">
          <a:xfrm>
            <a:off x="3987800" y="48418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9999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H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23" name="Line 5"/>
          <p:cNvSpPr>
            <a:spLocks noChangeShapeType="1"/>
          </p:cNvSpPr>
          <p:nvPr/>
        </p:nvSpPr>
        <p:spPr bwMode="auto">
          <a:xfrm>
            <a:off x="2400300" y="2682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4" name="Line 6"/>
          <p:cNvSpPr>
            <a:spLocks noChangeShapeType="1"/>
          </p:cNvSpPr>
          <p:nvPr/>
        </p:nvSpPr>
        <p:spPr bwMode="auto">
          <a:xfrm>
            <a:off x="6743700" y="2682875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5" name="Line 7"/>
          <p:cNvSpPr>
            <a:spLocks noChangeShapeType="1"/>
          </p:cNvSpPr>
          <p:nvPr/>
        </p:nvSpPr>
        <p:spPr bwMode="auto">
          <a:xfrm>
            <a:off x="9525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6" name="Line 8"/>
          <p:cNvSpPr>
            <a:spLocks noChangeShapeType="1"/>
          </p:cNvSpPr>
          <p:nvPr/>
        </p:nvSpPr>
        <p:spPr bwMode="auto">
          <a:xfrm>
            <a:off x="38481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7" name="Line 9"/>
          <p:cNvSpPr>
            <a:spLocks noChangeShapeType="1"/>
          </p:cNvSpPr>
          <p:nvPr/>
        </p:nvSpPr>
        <p:spPr bwMode="auto">
          <a:xfrm>
            <a:off x="52959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8" name="Line 10"/>
          <p:cNvSpPr>
            <a:spLocks noChangeShapeType="1"/>
          </p:cNvSpPr>
          <p:nvPr/>
        </p:nvSpPr>
        <p:spPr bwMode="auto">
          <a:xfrm>
            <a:off x="8216900" y="2682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29" name="Line 11"/>
          <p:cNvSpPr>
            <a:spLocks noChangeShapeType="1"/>
          </p:cNvSpPr>
          <p:nvPr/>
        </p:nvSpPr>
        <p:spPr bwMode="auto">
          <a:xfrm>
            <a:off x="6743700" y="4206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0" name="Line 12"/>
          <p:cNvSpPr>
            <a:spLocks noChangeShapeType="1"/>
          </p:cNvSpPr>
          <p:nvPr/>
        </p:nvSpPr>
        <p:spPr bwMode="auto">
          <a:xfrm>
            <a:off x="2387600" y="42068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1" name="Line 13"/>
          <p:cNvSpPr>
            <a:spLocks noChangeShapeType="1"/>
          </p:cNvSpPr>
          <p:nvPr/>
        </p:nvSpPr>
        <p:spPr bwMode="auto">
          <a:xfrm>
            <a:off x="2400300" y="4511675"/>
            <a:ext cx="434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2" name="Line 14"/>
          <p:cNvSpPr>
            <a:spLocks noChangeShapeType="1"/>
          </p:cNvSpPr>
          <p:nvPr/>
        </p:nvSpPr>
        <p:spPr bwMode="auto">
          <a:xfrm>
            <a:off x="4533900" y="4511675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33" name="AutoShape 15"/>
          <p:cNvSpPr>
            <a:spLocks noChangeArrowheads="1"/>
          </p:cNvSpPr>
          <p:nvPr/>
        </p:nvSpPr>
        <p:spPr bwMode="auto">
          <a:xfrm>
            <a:off x="406400" y="19589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1000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A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EUR</a:t>
            </a:r>
            <a:endParaRPr lang="en-US">
              <a:latin typeface="+mj-lt"/>
            </a:endParaRPr>
          </a:p>
        </p:txBody>
      </p:sp>
      <p:sp>
        <p:nvSpPr>
          <p:cNvPr id="239634" name="AutoShape 16"/>
          <p:cNvSpPr>
            <a:spLocks noChangeArrowheads="1"/>
          </p:cNvSpPr>
          <p:nvPr/>
        </p:nvSpPr>
        <p:spPr bwMode="auto">
          <a:xfrm>
            <a:off x="18415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2000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B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CHF</a:t>
            </a:r>
            <a:endParaRPr lang="en-US">
              <a:latin typeface="+mj-lt"/>
            </a:endParaRPr>
          </a:p>
        </p:txBody>
      </p:sp>
      <p:sp>
        <p:nvSpPr>
          <p:cNvPr id="239635" name="AutoShape 17"/>
          <p:cNvSpPr>
            <a:spLocks noChangeArrowheads="1"/>
          </p:cNvSpPr>
          <p:nvPr/>
        </p:nvSpPr>
        <p:spPr bwMode="auto">
          <a:xfrm>
            <a:off x="32893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3000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C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GBP</a:t>
            </a:r>
            <a:endParaRPr lang="en-US">
              <a:latin typeface="+mj-lt"/>
            </a:endParaRPr>
          </a:p>
        </p:txBody>
      </p:sp>
      <p:sp>
        <p:nvSpPr>
          <p:cNvPr id="239636" name="AutoShape 18"/>
          <p:cNvSpPr>
            <a:spLocks noChangeArrowheads="1"/>
          </p:cNvSpPr>
          <p:nvPr/>
        </p:nvSpPr>
        <p:spPr bwMode="auto">
          <a:xfrm>
            <a:off x="47371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4000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D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MXP</a:t>
            </a:r>
            <a:endParaRPr lang="en-US">
              <a:latin typeface="+mj-lt"/>
            </a:endParaRPr>
          </a:p>
        </p:txBody>
      </p:sp>
      <p:sp>
        <p:nvSpPr>
          <p:cNvPr id="239637" name="AutoShape 19"/>
          <p:cNvSpPr>
            <a:spLocks noChangeArrowheads="1"/>
          </p:cNvSpPr>
          <p:nvPr/>
        </p:nvSpPr>
        <p:spPr bwMode="auto">
          <a:xfrm>
            <a:off x="61849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5000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E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CAD</a:t>
            </a:r>
            <a:endParaRPr lang="en-US">
              <a:latin typeface="+mj-lt"/>
            </a:endParaRPr>
          </a:p>
        </p:txBody>
      </p:sp>
      <p:sp>
        <p:nvSpPr>
          <p:cNvPr id="239638" name="AutoShape 20"/>
          <p:cNvSpPr>
            <a:spLocks noChangeArrowheads="1"/>
          </p:cNvSpPr>
          <p:nvPr/>
        </p:nvSpPr>
        <p:spPr bwMode="auto">
          <a:xfrm>
            <a:off x="7632700" y="19462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6000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F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39" name="AutoShape 21"/>
          <p:cNvSpPr>
            <a:spLocks noChangeArrowheads="1"/>
          </p:cNvSpPr>
          <p:nvPr/>
        </p:nvSpPr>
        <p:spPr bwMode="auto">
          <a:xfrm>
            <a:off x="6172200" y="35337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4002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H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USD</a:t>
            </a:r>
            <a:endParaRPr lang="en-US">
              <a:latin typeface="+mj-lt"/>
            </a:endParaRPr>
          </a:p>
        </p:txBody>
      </p:sp>
      <p:sp>
        <p:nvSpPr>
          <p:cNvPr id="239640" name="Line 22"/>
          <p:cNvSpPr>
            <a:spLocks noChangeShapeType="1"/>
          </p:cNvSpPr>
          <p:nvPr/>
        </p:nvSpPr>
        <p:spPr bwMode="auto">
          <a:xfrm>
            <a:off x="952500" y="2987675"/>
            <a:ext cx="28971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41" name="Rectangle 23"/>
          <p:cNvSpPr>
            <a:spLocks noChangeArrowheads="1"/>
          </p:cNvSpPr>
          <p:nvPr/>
        </p:nvSpPr>
        <p:spPr bwMode="auto">
          <a:xfrm>
            <a:off x="1530350" y="2822575"/>
            <a:ext cx="1841500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2" name="Text Box 24"/>
          <p:cNvSpPr txBox="1">
            <a:spLocks noChangeArrowheads="1"/>
          </p:cNvSpPr>
          <p:nvPr/>
        </p:nvSpPr>
        <p:spPr bwMode="auto">
          <a:xfrm>
            <a:off x="1477963" y="2784475"/>
            <a:ext cx="1971675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  <p:sp>
        <p:nvSpPr>
          <p:cNvPr id="239643" name="Line 25"/>
          <p:cNvSpPr>
            <a:spLocks noChangeShapeType="1"/>
          </p:cNvSpPr>
          <p:nvPr/>
        </p:nvSpPr>
        <p:spPr bwMode="auto">
          <a:xfrm>
            <a:off x="5303838" y="2987675"/>
            <a:ext cx="2914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9644" name="Rectangle 26"/>
          <p:cNvSpPr>
            <a:spLocks noChangeArrowheads="1"/>
          </p:cNvSpPr>
          <p:nvPr/>
        </p:nvSpPr>
        <p:spPr bwMode="auto">
          <a:xfrm>
            <a:off x="5875338" y="2822575"/>
            <a:ext cx="1800225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5" name="Text Box 27"/>
          <p:cNvSpPr txBox="1">
            <a:spLocks noChangeArrowheads="1"/>
          </p:cNvSpPr>
          <p:nvPr/>
        </p:nvSpPr>
        <p:spPr bwMode="auto">
          <a:xfrm>
            <a:off x="5822950" y="2784475"/>
            <a:ext cx="1930400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  <p:sp>
        <p:nvSpPr>
          <p:cNvPr id="239646" name="AutoShape 28"/>
          <p:cNvSpPr>
            <a:spLocks noChangeArrowheads="1"/>
          </p:cNvSpPr>
          <p:nvPr/>
        </p:nvSpPr>
        <p:spPr bwMode="auto">
          <a:xfrm>
            <a:off x="1841500" y="3533775"/>
            <a:ext cx="1117600" cy="723900"/>
          </a:xfrm>
          <a:prstGeom prst="roundRect">
            <a:avLst>
              <a:gd name="adj" fmla="val 16667"/>
            </a:avLst>
          </a:prstGeom>
          <a:solidFill>
            <a:srgbClr val="4BB69D"/>
          </a:solidFill>
          <a:ln w="9525" algn="ctr">
            <a:noFill/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en-GB" sz="1200" b="1">
                <a:solidFill>
                  <a:schemeClr val="bg1"/>
                </a:solidFill>
                <a:latin typeface="+mj-lt"/>
              </a:rPr>
              <a:t>Entity 9000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Domain G</a:t>
            </a:r>
          </a:p>
          <a:p>
            <a:r>
              <a:rPr lang="en-GB" sz="1200" b="1">
                <a:solidFill>
                  <a:schemeClr val="bg1"/>
                </a:solidFill>
                <a:latin typeface="+mj-lt"/>
              </a:rPr>
              <a:t>EUR</a:t>
            </a:r>
            <a:endParaRPr lang="en-US">
              <a:latin typeface="+mj-lt"/>
            </a:endParaRPr>
          </a:p>
        </p:txBody>
      </p:sp>
      <p:sp>
        <p:nvSpPr>
          <p:cNvPr id="239647" name="Rectangle 29"/>
          <p:cNvSpPr>
            <a:spLocks noChangeArrowheads="1"/>
          </p:cNvSpPr>
          <p:nvPr/>
        </p:nvSpPr>
        <p:spPr bwMode="auto">
          <a:xfrm>
            <a:off x="3670300" y="4346575"/>
            <a:ext cx="1778000" cy="304800"/>
          </a:xfrm>
          <a:prstGeom prst="rect">
            <a:avLst/>
          </a:prstGeom>
          <a:solidFill>
            <a:srgbClr val="FEA46A"/>
          </a:solidFill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39648" name="Text Box 30"/>
          <p:cNvSpPr txBox="1">
            <a:spLocks noChangeArrowheads="1"/>
          </p:cNvSpPr>
          <p:nvPr/>
        </p:nvSpPr>
        <p:spPr bwMode="auto">
          <a:xfrm>
            <a:off x="3619500" y="4308475"/>
            <a:ext cx="2006600" cy="398463"/>
          </a:xfrm>
          <a:prstGeom prst="rect">
            <a:avLst/>
          </a:prstGeom>
          <a:solidFill>
            <a:srgbClr val="FEA46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GB" sz="2000" b="1">
                <a:solidFill>
                  <a:schemeClr val="bg1"/>
                </a:solidFill>
                <a:latin typeface="+mj-lt"/>
              </a:rPr>
              <a:t>Consolidation</a:t>
            </a:r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solidFill>
            <a:schemeClr val="tx1"/>
          </a:solidFill>
        </a:ln>
        <a:effectLst>
          <a:outerShdw dist="76200" dir="2700000" rotWithShape="0">
            <a:schemeClr val="bg1">
              <a:lumMod val="75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2432</TotalTime>
  <Words>653</Words>
  <Application>Microsoft Office PowerPoint</Application>
  <PresentationFormat>On-screen Show (4:3)</PresentationFormat>
  <Paragraphs>175</Paragraphs>
  <Slides>21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  Consolidation</vt:lpstr>
      <vt:lpstr>Objectives</vt:lpstr>
      <vt:lpstr>Overview</vt:lpstr>
      <vt:lpstr>Consolidation Benefits</vt:lpstr>
      <vt:lpstr>Current Scope</vt:lpstr>
      <vt:lpstr>Key Features</vt:lpstr>
      <vt:lpstr>Key Features – Continued</vt:lpstr>
      <vt:lpstr>Consolidation Process</vt:lpstr>
      <vt:lpstr>Consolidation Hierarchy Example</vt:lpstr>
      <vt:lpstr>Consolidation Process Flow</vt:lpstr>
      <vt:lpstr>Consolidation Steps Detail</vt:lpstr>
      <vt:lpstr>Setup Prerequisites, Consolidation Entity</vt:lpstr>
      <vt:lpstr>Setup Prerequisites, Source Entity</vt:lpstr>
      <vt:lpstr>Creating COA Cross-References</vt:lpstr>
      <vt:lpstr>Slide 15</vt:lpstr>
      <vt:lpstr>Creating a Consolidation Cycle</vt:lpstr>
      <vt:lpstr>Eliminating Intercompany Transactions from the Consolidation Entity</vt:lpstr>
      <vt:lpstr>Consolidation Process</vt:lpstr>
      <vt:lpstr>Consolidation Process – Continued </vt:lpstr>
      <vt:lpstr>Intercompany Elimination Postings</vt:lpstr>
      <vt:lpstr>Hands-on Exercise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ymg</cp:lastModifiedBy>
  <cp:revision>155</cp:revision>
  <dcterms:created xsi:type="dcterms:W3CDTF">2006-05-18T22:11:08Z</dcterms:created>
  <dcterms:modified xsi:type="dcterms:W3CDTF">2013-06-05T14:28:10Z</dcterms:modified>
</cp:coreProperties>
</file>