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47"/>
  </p:notesMasterIdLst>
  <p:handoutMasterIdLst>
    <p:handoutMasterId r:id="rId48"/>
  </p:handoutMasterIdLst>
  <p:sldIdLst>
    <p:sldId id="325" r:id="rId2"/>
    <p:sldId id="326" r:id="rId3"/>
    <p:sldId id="327" r:id="rId4"/>
    <p:sldId id="328" r:id="rId5"/>
    <p:sldId id="334" r:id="rId6"/>
    <p:sldId id="333" r:id="rId7"/>
    <p:sldId id="332" r:id="rId8"/>
    <p:sldId id="302" r:id="rId9"/>
    <p:sldId id="303" r:id="rId10"/>
    <p:sldId id="329" r:id="rId11"/>
    <p:sldId id="305" r:id="rId12"/>
    <p:sldId id="307" r:id="rId13"/>
    <p:sldId id="317" r:id="rId14"/>
    <p:sldId id="315" r:id="rId15"/>
    <p:sldId id="342" r:id="rId16"/>
    <p:sldId id="363" r:id="rId17"/>
    <p:sldId id="308" r:id="rId18"/>
    <p:sldId id="341" r:id="rId19"/>
    <p:sldId id="318" r:id="rId20"/>
    <p:sldId id="311" r:id="rId21"/>
    <p:sldId id="312" r:id="rId22"/>
    <p:sldId id="364" r:id="rId23"/>
    <p:sldId id="337" r:id="rId24"/>
    <p:sldId id="338" r:id="rId25"/>
    <p:sldId id="362" r:id="rId26"/>
    <p:sldId id="339" r:id="rId27"/>
    <p:sldId id="340" r:id="rId28"/>
    <p:sldId id="350" r:id="rId29"/>
    <p:sldId id="343" r:id="rId30"/>
    <p:sldId id="344" r:id="rId31"/>
    <p:sldId id="349" r:id="rId32"/>
    <p:sldId id="360" r:id="rId33"/>
    <p:sldId id="351" r:id="rId34"/>
    <p:sldId id="346" r:id="rId35"/>
    <p:sldId id="356" r:id="rId36"/>
    <p:sldId id="357" r:id="rId37"/>
    <p:sldId id="358" r:id="rId38"/>
    <p:sldId id="359" r:id="rId39"/>
    <p:sldId id="352" r:id="rId40"/>
    <p:sldId id="353" r:id="rId41"/>
    <p:sldId id="354" r:id="rId42"/>
    <p:sldId id="355" r:id="rId43"/>
    <p:sldId id="361" r:id="rId44"/>
    <p:sldId id="324" r:id="rId45"/>
    <p:sldId id="314" r:id="rId46"/>
  </p:sldIdLst>
  <p:sldSz cx="9144000" cy="6858000" type="screen4x3"/>
  <p:notesSz cx="7019925" cy="9305925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  <a:srgbClr val="E6EDF2"/>
    <a:srgbClr val="B2B2B2"/>
    <a:srgbClr val="FEA46A"/>
    <a:srgbClr val="FF8500"/>
    <a:srgbClr val="FFE354"/>
    <a:srgbClr val="6A9913"/>
    <a:srgbClr val="4BB69D"/>
    <a:srgbClr val="2461AA"/>
    <a:srgbClr val="DDDD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8085" autoAdjust="0"/>
    <p:restoredTop sz="80455" autoAdjust="0"/>
  </p:normalViewPr>
  <p:slideViewPr>
    <p:cSldViewPr snapToGrid="0">
      <p:cViewPr>
        <p:scale>
          <a:sx n="100" d="100"/>
          <a:sy n="100" d="100"/>
        </p:scale>
        <p:origin x="-798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0" tIns="46199" rIns="92400" bIns="46199" numCol="1" anchor="t" anchorCtr="0" compatLnSpc="1">
            <a:prstTxWarp prst="textNoShape">
              <a:avLst/>
            </a:prstTxWarp>
          </a:bodyPr>
          <a:lstStyle>
            <a:lvl1pPr algn="l" defTabSz="9239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29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6688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0" tIns="46199" rIns="92400" bIns="46199" numCol="1" anchor="t" anchorCtr="0" compatLnSpc="1">
            <a:prstTxWarp prst="textNoShape">
              <a:avLst/>
            </a:prstTxWarp>
          </a:bodyPr>
          <a:lstStyle>
            <a:lvl1pPr algn="r" defTabSz="9239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29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0" tIns="46199" rIns="92400" bIns="46199" numCol="1" anchor="b" anchorCtr="0" compatLnSpc="1">
            <a:prstTxWarp prst="textNoShape">
              <a:avLst/>
            </a:prstTxWarp>
          </a:bodyPr>
          <a:lstStyle>
            <a:lvl1pPr algn="l" defTabSz="9239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1.6_1_log acct</a:t>
            </a:r>
          </a:p>
        </p:txBody>
      </p:sp>
      <p:sp>
        <p:nvSpPr>
          <p:cNvPr id="2129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6688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0" tIns="46199" rIns="92400" bIns="46199" numCol="1" anchor="b" anchorCtr="0" compatLnSpc="1">
            <a:prstTxWarp prst="textNoShape">
              <a:avLst/>
            </a:prstTxWarp>
          </a:bodyPr>
          <a:lstStyle>
            <a:lvl1pPr algn="r" defTabSz="9239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FD77BB48-A312-4C1F-84C8-B1616B276E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0" tIns="46199" rIns="92400" bIns="46199" numCol="1" anchor="t" anchorCtr="0" compatLnSpc="1">
            <a:prstTxWarp prst="textNoShape">
              <a:avLst/>
            </a:prstTxWarp>
          </a:bodyPr>
          <a:lstStyle>
            <a:lvl1pPr algn="l" defTabSz="9239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6688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0" tIns="46199" rIns="92400" bIns="46199" numCol="1" anchor="t" anchorCtr="0" compatLnSpc="1">
            <a:prstTxWarp prst="textNoShape">
              <a:avLst/>
            </a:prstTxWarp>
          </a:bodyPr>
          <a:lstStyle>
            <a:lvl1pPr algn="r" defTabSz="9239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91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6913"/>
            <a:ext cx="4654550" cy="34909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21188"/>
            <a:ext cx="5616575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0" tIns="46199" rIns="92400" bIns="4619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0" tIns="46199" rIns="92400" bIns="46199" numCol="1" anchor="b" anchorCtr="0" compatLnSpc="1">
            <a:prstTxWarp prst="textNoShape">
              <a:avLst/>
            </a:prstTxWarp>
          </a:bodyPr>
          <a:lstStyle>
            <a:lvl1pPr algn="l" defTabSz="9239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1.6_1_log acct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6688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0" tIns="46199" rIns="92400" bIns="46199" numCol="1" anchor="b" anchorCtr="0" compatLnSpc="1">
            <a:prstTxWarp prst="textNoShape">
              <a:avLst/>
            </a:prstTxWarp>
          </a:bodyPr>
          <a:lstStyle>
            <a:lvl1pPr algn="r" defTabSz="9239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34FD779D-613A-4254-BF8A-4EE2B154E9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5017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1496A4-DEC2-4C81-8972-FCF19205F159}" type="slidenum">
              <a:rPr lang="en-US"/>
              <a:pPr/>
              <a:t>1</a:t>
            </a:fld>
            <a:endParaRPr lang="en-US"/>
          </a:p>
        </p:txBody>
      </p:sp>
      <p:sp>
        <p:nvSpPr>
          <p:cNvPr id="501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4275" y="698500"/>
            <a:ext cx="4652963" cy="3489325"/>
          </a:xfrm>
          <a:ln/>
        </p:spPr>
      </p:sp>
      <p:sp>
        <p:nvSpPr>
          <p:cNvPr id="5018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9600"/>
            <a:ext cx="5616575" cy="418782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5939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63EBBE-BC9D-4559-86CB-C8DD7DB083FE}" type="slidenum">
              <a:rPr lang="en-US"/>
              <a:pPr/>
              <a:t>11</a:t>
            </a:fld>
            <a:endParaRPr lang="en-US"/>
          </a:p>
        </p:txBody>
      </p:sp>
      <p:sp>
        <p:nvSpPr>
          <p:cNvPr id="593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6041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985180-78C8-4D9D-B6EC-BAA0A1F4E9CA}" type="slidenum">
              <a:rPr lang="en-US"/>
              <a:pPr/>
              <a:t>12</a:t>
            </a:fld>
            <a:endParaRPr lang="en-US"/>
          </a:p>
        </p:txBody>
      </p:sp>
      <p:sp>
        <p:nvSpPr>
          <p:cNvPr id="6042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6144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B57101-F8AE-41F8-A7E7-53EE62C8CEFF}" type="slidenum">
              <a:rPr lang="en-US"/>
              <a:pPr/>
              <a:t>13</a:t>
            </a:fld>
            <a:endParaRPr lang="en-US"/>
          </a:p>
        </p:txBody>
      </p:sp>
      <p:sp>
        <p:nvSpPr>
          <p:cNvPr id="6144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6246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CFB470-9DBA-45EF-89E5-6D0FAD5042D5}" type="slidenum">
              <a:rPr lang="en-US"/>
              <a:pPr/>
              <a:t>14</a:t>
            </a:fld>
            <a:endParaRPr lang="en-US"/>
          </a:p>
        </p:txBody>
      </p:sp>
      <p:sp>
        <p:nvSpPr>
          <p:cNvPr id="6246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6349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8696E5-E47B-4F5F-B5C6-2C623F4921B7}" type="slidenum">
              <a:rPr lang="en-US"/>
              <a:pPr/>
              <a:t>15</a:t>
            </a:fld>
            <a:endParaRPr lang="en-US"/>
          </a:p>
        </p:txBody>
      </p:sp>
      <p:sp>
        <p:nvSpPr>
          <p:cNvPr id="6349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6553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B2CE35-85E2-45E9-A9D4-570FB0BDE856}" type="slidenum">
              <a:rPr lang="en-US"/>
              <a:pPr/>
              <a:t>17</a:t>
            </a:fld>
            <a:endParaRPr lang="en-US"/>
          </a:p>
        </p:txBody>
      </p:sp>
      <p:sp>
        <p:nvSpPr>
          <p:cNvPr id="6554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6656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E717F49-F574-4CC3-A0D6-0B50F0536729}" type="slidenum">
              <a:rPr lang="en-US"/>
              <a:pPr/>
              <a:t>18</a:t>
            </a:fld>
            <a:endParaRPr lang="en-US"/>
          </a:p>
        </p:txBody>
      </p:sp>
      <p:sp>
        <p:nvSpPr>
          <p:cNvPr id="6656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6758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01A012-06E8-4B72-AF30-9C633A0EBECD}" type="slidenum">
              <a:rPr lang="en-US"/>
              <a:pPr/>
              <a:t>19</a:t>
            </a:fld>
            <a:endParaRPr lang="en-US"/>
          </a:p>
        </p:txBody>
      </p:sp>
      <p:sp>
        <p:nvSpPr>
          <p:cNvPr id="675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6861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FE7530A-DCAE-4BE6-8E11-83E0EFF51A6C}" type="slidenum">
              <a:rPr lang="en-US"/>
              <a:pPr/>
              <a:t>20</a:t>
            </a:fld>
            <a:endParaRPr lang="en-US"/>
          </a:p>
        </p:txBody>
      </p:sp>
      <p:sp>
        <p:nvSpPr>
          <p:cNvPr id="6861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6963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22AAA00-CDB2-420D-B464-47D8378077C3}" type="slidenum">
              <a:rPr lang="en-US"/>
              <a:pPr/>
              <a:t>21</a:t>
            </a:fld>
            <a:endParaRPr lang="en-US"/>
          </a:p>
        </p:txBody>
      </p:sp>
      <p:sp>
        <p:nvSpPr>
          <p:cNvPr id="696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5120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DEA5252-C7DF-4144-9600-2373AF91246A}" type="slidenum">
              <a:rPr lang="en-US"/>
              <a:pPr/>
              <a:t>3</a:t>
            </a:fld>
            <a:endParaRPr lang="en-US"/>
          </a:p>
        </p:txBody>
      </p:sp>
      <p:sp>
        <p:nvSpPr>
          <p:cNvPr id="5120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7168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AF9C00-3781-4D68-AB5A-770497389F7C}" type="slidenum">
              <a:rPr lang="en-US"/>
              <a:pPr/>
              <a:t>23</a:t>
            </a:fld>
            <a:endParaRPr lang="en-US"/>
          </a:p>
        </p:txBody>
      </p:sp>
      <p:sp>
        <p:nvSpPr>
          <p:cNvPr id="716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7270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0807F5-BD60-49AA-A222-B81187E741E1}" type="slidenum">
              <a:rPr lang="en-US"/>
              <a:pPr/>
              <a:t>24</a:t>
            </a:fld>
            <a:endParaRPr lang="en-US"/>
          </a:p>
        </p:txBody>
      </p:sp>
      <p:sp>
        <p:nvSpPr>
          <p:cNvPr id="727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7373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0D886E2-8C77-4FA9-BC2B-09FB5B3F9CD7}" type="slidenum">
              <a:rPr lang="en-US"/>
              <a:pPr/>
              <a:t>26</a:t>
            </a:fld>
            <a:endParaRPr lang="en-US"/>
          </a:p>
        </p:txBody>
      </p:sp>
      <p:sp>
        <p:nvSpPr>
          <p:cNvPr id="7373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7475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116C77-7F83-405B-B248-48522855A9D2}" type="slidenum">
              <a:rPr lang="en-US"/>
              <a:pPr/>
              <a:t>27</a:t>
            </a:fld>
            <a:endParaRPr lang="en-US"/>
          </a:p>
        </p:txBody>
      </p:sp>
      <p:sp>
        <p:nvSpPr>
          <p:cNvPr id="7475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7577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635125-B44A-43C3-9EF7-E58842C9C54B}" type="slidenum">
              <a:rPr lang="en-US"/>
              <a:pPr/>
              <a:t>28</a:t>
            </a:fld>
            <a:endParaRPr lang="en-US"/>
          </a:p>
        </p:txBody>
      </p:sp>
      <p:sp>
        <p:nvSpPr>
          <p:cNvPr id="757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7680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731141-A6FA-4AC8-B98C-58D4B23A7F19}" type="slidenum">
              <a:rPr lang="en-US"/>
              <a:pPr/>
              <a:t>29</a:t>
            </a:fld>
            <a:endParaRPr lang="en-US"/>
          </a:p>
        </p:txBody>
      </p:sp>
      <p:sp>
        <p:nvSpPr>
          <p:cNvPr id="7680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7782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2AE0ED-F8CE-415E-8CFF-625C3DDC89B9}" type="slidenum">
              <a:rPr lang="en-US"/>
              <a:pPr/>
              <a:t>30</a:t>
            </a:fld>
            <a:endParaRPr lang="en-US"/>
          </a:p>
        </p:txBody>
      </p:sp>
      <p:sp>
        <p:nvSpPr>
          <p:cNvPr id="7782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7885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CB3D06-5CFF-4ED2-B8BE-3858C0DCFA5A}" type="slidenum">
              <a:rPr lang="en-US"/>
              <a:pPr/>
              <a:t>31</a:t>
            </a:fld>
            <a:endParaRPr lang="en-US"/>
          </a:p>
        </p:txBody>
      </p:sp>
      <p:sp>
        <p:nvSpPr>
          <p:cNvPr id="7885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7987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31AA1A-9491-4AA5-887E-579AE4831854}" type="slidenum">
              <a:rPr lang="en-US"/>
              <a:pPr/>
              <a:t>32</a:t>
            </a:fld>
            <a:endParaRPr lang="en-US"/>
          </a:p>
        </p:txBody>
      </p:sp>
      <p:sp>
        <p:nvSpPr>
          <p:cNvPr id="7987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8089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4794E4-FA6D-4850-ABBD-8D6116E7BA0F}" type="slidenum">
              <a:rPr lang="en-US"/>
              <a:pPr/>
              <a:t>33</a:t>
            </a:fld>
            <a:endParaRPr lang="en-US"/>
          </a:p>
        </p:txBody>
      </p:sp>
      <p:sp>
        <p:nvSpPr>
          <p:cNvPr id="809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5222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18D9BB-2543-4EC1-B1F3-6197DE5DFC49}" type="slidenum">
              <a:rPr lang="en-US"/>
              <a:pPr/>
              <a:t>4</a:t>
            </a:fld>
            <a:endParaRPr lang="en-US"/>
          </a:p>
        </p:txBody>
      </p:sp>
      <p:sp>
        <p:nvSpPr>
          <p:cNvPr id="5222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8192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B1F02E-EB68-48A0-A44A-0635E08C91CD}" type="slidenum">
              <a:rPr lang="en-US"/>
              <a:pPr/>
              <a:t>34</a:t>
            </a:fld>
            <a:endParaRPr lang="en-US"/>
          </a:p>
        </p:txBody>
      </p:sp>
      <p:sp>
        <p:nvSpPr>
          <p:cNvPr id="8192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8294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B16E47-4180-4B1A-8959-079C2C7CFEC3}" type="slidenum">
              <a:rPr lang="en-US"/>
              <a:pPr/>
              <a:t>35</a:t>
            </a:fld>
            <a:endParaRPr lang="en-US"/>
          </a:p>
        </p:txBody>
      </p:sp>
      <p:sp>
        <p:nvSpPr>
          <p:cNvPr id="8294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8397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F53A350-0A20-4D66-BF95-5F9B7CDFB7A6}" type="slidenum">
              <a:rPr lang="en-US"/>
              <a:pPr/>
              <a:t>36</a:t>
            </a:fld>
            <a:endParaRPr lang="en-US"/>
          </a:p>
        </p:txBody>
      </p:sp>
      <p:sp>
        <p:nvSpPr>
          <p:cNvPr id="8397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sz="1000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8499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123F40-37E7-4BC0-8B46-E9A384079E01}" type="slidenum">
              <a:rPr lang="en-US"/>
              <a:pPr/>
              <a:t>37</a:t>
            </a:fld>
            <a:endParaRPr lang="en-US"/>
          </a:p>
        </p:txBody>
      </p:sp>
      <p:sp>
        <p:nvSpPr>
          <p:cNvPr id="849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8601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E91A90-377E-4EE7-9E28-BB0E4B4F9B03}" type="slidenum">
              <a:rPr lang="en-US"/>
              <a:pPr/>
              <a:t>38</a:t>
            </a:fld>
            <a:endParaRPr lang="en-US"/>
          </a:p>
        </p:txBody>
      </p:sp>
      <p:sp>
        <p:nvSpPr>
          <p:cNvPr id="8602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8704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99F910-DE19-448C-AD12-0766FF016E27}" type="slidenum">
              <a:rPr lang="en-US"/>
              <a:pPr/>
              <a:t>39</a:t>
            </a:fld>
            <a:endParaRPr lang="en-US"/>
          </a:p>
        </p:txBody>
      </p:sp>
      <p:sp>
        <p:nvSpPr>
          <p:cNvPr id="8704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8806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19B062B-67A4-45B0-B0F2-F3BFB1FFACE4}" type="slidenum">
              <a:rPr lang="en-US"/>
              <a:pPr/>
              <a:t>40</a:t>
            </a:fld>
            <a:endParaRPr lang="en-US"/>
          </a:p>
        </p:txBody>
      </p:sp>
      <p:sp>
        <p:nvSpPr>
          <p:cNvPr id="8806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8909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589731-351B-4BFF-A81E-C05BD566C2E7}" type="slidenum">
              <a:rPr lang="en-US"/>
              <a:pPr/>
              <a:t>41</a:t>
            </a:fld>
            <a:endParaRPr lang="en-US"/>
          </a:p>
        </p:txBody>
      </p:sp>
      <p:sp>
        <p:nvSpPr>
          <p:cNvPr id="8909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9011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A837BDE-C212-4D14-BEC8-3FABAE278C3C}" type="slidenum">
              <a:rPr lang="en-US"/>
              <a:pPr/>
              <a:t>42</a:t>
            </a:fld>
            <a:endParaRPr lang="en-US"/>
          </a:p>
        </p:txBody>
      </p:sp>
      <p:sp>
        <p:nvSpPr>
          <p:cNvPr id="901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9113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EE747C-7F35-4718-8FE9-F652A358D50E}" type="slidenum">
              <a:rPr lang="en-US"/>
              <a:pPr/>
              <a:t>43</a:t>
            </a:fld>
            <a:endParaRPr lang="en-US"/>
          </a:p>
        </p:txBody>
      </p:sp>
      <p:sp>
        <p:nvSpPr>
          <p:cNvPr id="9114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5325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2145A-4267-4317-AACE-9266EC819C97}" type="slidenum">
              <a:rPr lang="en-US"/>
              <a:pPr/>
              <a:t>5</a:t>
            </a:fld>
            <a:endParaRPr lang="en-US"/>
          </a:p>
        </p:txBody>
      </p:sp>
      <p:sp>
        <p:nvSpPr>
          <p:cNvPr id="5325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z="1000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9216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48BD2C-1592-49AC-93CF-E30368AF8D7E}" type="slidenum">
              <a:rPr lang="en-US"/>
              <a:pPr/>
              <a:t>44</a:t>
            </a:fld>
            <a:endParaRPr lang="en-US"/>
          </a:p>
        </p:txBody>
      </p:sp>
      <p:sp>
        <p:nvSpPr>
          <p:cNvPr id="9216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9318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A416FD-23D9-4DAF-B895-FC3CE9C82E47}" type="slidenum">
              <a:rPr lang="en-US"/>
              <a:pPr/>
              <a:t>45</a:t>
            </a:fld>
            <a:endParaRPr lang="en-US"/>
          </a:p>
        </p:txBody>
      </p:sp>
      <p:sp>
        <p:nvSpPr>
          <p:cNvPr id="931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5427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1CF2677-EBF3-4CD4-B9A7-EECED3F16AE4}" type="slidenum">
              <a:rPr lang="en-US"/>
              <a:pPr/>
              <a:t>6</a:t>
            </a:fld>
            <a:endParaRPr lang="en-US"/>
          </a:p>
        </p:txBody>
      </p:sp>
      <p:sp>
        <p:nvSpPr>
          <p:cNvPr id="5427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5529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828DD5-F1AE-48A4-8389-1EA478979804}" type="slidenum">
              <a:rPr lang="en-US"/>
              <a:pPr/>
              <a:t>7</a:t>
            </a:fld>
            <a:endParaRPr lang="en-US"/>
          </a:p>
        </p:txBody>
      </p:sp>
      <p:sp>
        <p:nvSpPr>
          <p:cNvPr id="553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z="100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5632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084F8E8-545B-45C9-8720-F1AF4B2FDA51}" type="slidenum">
              <a:rPr lang="en-US"/>
              <a:pPr/>
              <a:t>8</a:t>
            </a:fld>
            <a:endParaRPr lang="en-US"/>
          </a:p>
        </p:txBody>
      </p:sp>
      <p:sp>
        <p:nvSpPr>
          <p:cNvPr id="5632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82688" y="696913"/>
            <a:ext cx="4654550" cy="3490912"/>
          </a:xfrm>
          <a:ln/>
        </p:spPr>
      </p:sp>
      <p:sp>
        <p:nvSpPr>
          <p:cNvPr id="56325" name="Notes Placeholder 2"/>
          <p:cNvSpPr>
            <a:spLocks noGrp="1"/>
          </p:cNvSpPr>
          <p:nvPr>
            <p:ph type="body" idx="1"/>
          </p:nvPr>
        </p:nvSpPr>
        <p:spPr>
          <a:xfrm>
            <a:off x="703263" y="4421188"/>
            <a:ext cx="5613400" cy="4187825"/>
          </a:xfrm>
          <a:noFill/>
          <a:ln/>
        </p:spPr>
        <p:txBody>
          <a:bodyPr lIns="92394" tIns="46197" rIns="92394" bIns="46197"/>
          <a:lstStyle/>
          <a:p>
            <a:pPr eaLnBrk="1" hangingPunct="1"/>
            <a:r>
              <a:rPr lang="en-US" smtClean="0"/>
              <a:t>	</a:t>
            </a:r>
          </a:p>
        </p:txBody>
      </p:sp>
      <p:sp>
        <p:nvSpPr>
          <p:cNvPr id="56326" name="Slide Number Placeholder 3"/>
          <p:cNvSpPr txBox="1">
            <a:spLocks noGrp="1"/>
          </p:cNvSpPr>
          <p:nvPr/>
        </p:nvSpPr>
        <p:spPr bwMode="auto">
          <a:xfrm>
            <a:off x="3975100" y="8839200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394" tIns="46197" rIns="92394" bIns="46197" anchor="b"/>
          <a:lstStyle/>
          <a:p>
            <a:pPr algn="r" defTabSz="915988"/>
            <a:fld id="{D4737A71-D0AD-4D23-9B22-9990F92B856C}" type="slidenum">
              <a:rPr lang="en-US" sz="1200">
                <a:latin typeface="Arial" charset="0"/>
              </a:rPr>
              <a:pPr algn="r" defTabSz="915988"/>
              <a:t>8</a:t>
            </a:fld>
            <a:endParaRPr lang="en-US" sz="120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5734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E56058-CB51-4FE5-A86F-2FCC18123424}" type="slidenum">
              <a:rPr lang="en-US"/>
              <a:pPr/>
              <a:t>9</a:t>
            </a:fld>
            <a:endParaRPr lang="en-US"/>
          </a:p>
        </p:txBody>
      </p:sp>
      <p:sp>
        <p:nvSpPr>
          <p:cNvPr id="5734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1.6_1_log acct</a:t>
            </a:r>
          </a:p>
        </p:txBody>
      </p:sp>
      <p:sp>
        <p:nvSpPr>
          <p:cNvPr id="5837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F2C3FB-BA7D-4A60-BD6C-8444AEC1B595}" type="slidenum">
              <a:rPr lang="en-US"/>
              <a:pPr/>
              <a:t>10</a:t>
            </a:fld>
            <a:endParaRPr lang="en-US"/>
          </a:p>
        </p:txBody>
      </p:sp>
      <p:sp>
        <p:nvSpPr>
          <p:cNvPr id="5837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2009-AF-LA-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2009-AF-LA-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2009-AF-LA-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2009-AF-LA-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2009-AF-LA-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2009-AF-LA-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2009-AF-LA-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712352"/>
            <a:ext cx="8229600" cy="705411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Logistics Accounting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2522538"/>
            <a:ext cx="8229600" cy="34925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75" name="Text Box 4"/>
          <p:cNvSpPr txBox="1">
            <a:spLocks noChangeArrowheads="1"/>
          </p:cNvSpPr>
          <p:nvPr/>
        </p:nvSpPr>
        <p:spPr bwMode="auto">
          <a:xfrm>
            <a:off x="450850" y="1139825"/>
            <a:ext cx="8693150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l"/>
            <a:r>
              <a:rPr lang="en-US" b="1" dirty="0"/>
              <a:t>QAD Enterprise </a:t>
            </a:r>
            <a:r>
              <a:rPr lang="en-US" b="1" dirty="0" smtClean="0"/>
              <a:t>Edition, Advanced Financials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15925" y="1658938"/>
            <a:ext cx="8299450" cy="3949700"/>
          </a:xfrm>
          <a:noFill/>
        </p:spPr>
      </p:pic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Setting Up GL Accounts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AF-LA-100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Number Range Maintenance (36.2.21.1)</a:t>
            </a:r>
          </a:p>
          <a:p>
            <a:pPr eaLnBrk="1" hangingPunct="1">
              <a:spcBef>
                <a:spcPct val="55000"/>
              </a:spcBef>
            </a:pPr>
            <a:r>
              <a:rPr lang="en-US" smtClean="0"/>
              <a:t>For sales order shipments and distribution order shipments</a:t>
            </a: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Setting Up NRM Sequence Numbers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AF-LA-110</a:t>
            </a:r>
            <a:endParaRPr lang="en-US"/>
          </a:p>
        </p:txBody>
      </p:sp>
      <p:pic>
        <p:nvPicPr>
          <p:cNvPr id="13317" name="Picture 4" descr="36 2 21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39863" y="2749550"/>
            <a:ext cx="6257925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Logistics Accounting Control</a:t>
            </a:r>
          </a:p>
          <a:p>
            <a:pPr lvl="1" eaLnBrk="1" hangingPunct="1"/>
            <a:r>
              <a:rPr lang="en-US" smtClean="0"/>
              <a:t>Activation</a:t>
            </a:r>
          </a:p>
          <a:p>
            <a:pPr lvl="1" eaLnBrk="1" hangingPunct="1"/>
            <a:r>
              <a:rPr lang="en-US" smtClean="0"/>
              <a:t>Assign NRM sequence codes</a:t>
            </a:r>
          </a:p>
          <a:p>
            <a:pPr lvl="1" eaLnBrk="1" hangingPunct="1">
              <a:buFontTx/>
              <a:buNone/>
            </a:pPr>
            <a:endParaRPr lang="en-US" smtClean="0"/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Setting Up the Control Programs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AF-LA-120</a:t>
            </a:r>
            <a:endParaRPr lang="en-US"/>
          </a:p>
        </p:txBody>
      </p:sp>
      <p:pic>
        <p:nvPicPr>
          <p:cNvPr id="14341" name="Picture 4" descr="2 15 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01800" y="2752725"/>
            <a:ext cx="5754688" cy="262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Oval 5"/>
          <p:cNvSpPr>
            <a:spLocks noChangeArrowheads="1"/>
          </p:cNvSpPr>
          <p:nvPr/>
        </p:nvSpPr>
        <p:spPr bwMode="auto">
          <a:xfrm>
            <a:off x="4560888" y="4427538"/>
            <a:ext cx="660400" cy="812800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4343" name="Rectangle 6"/>
          <p:cNvSpPr>
            <a:spLocks noChangeArrowheads="1"/>
          </p:cNvSpPr>
          <p:nvPr/>
        </p:nvSpPr>
        <p:spPr bwMode="auto">
          <a:xfrm>
            <a:off x="1898650" y="3778250"/>
            <a:ext cx="2244725" cy="3651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Logistics Operational Accounting Control</a:t>
            </a:r>
          </a:p>
          <a:p>
            <a:pPr lvl="1" eaLnBrk="1" hangingPunct="1"/>
            <a:r>
              <a:rPr lang="en-US" smtClean="0"/>
              <a:t>Pending invoices and third-party logistics supplier</a:t>
            </a:r>
          </a:p>
          <a:p>
            <a:pPr lvl="2" eaLnBrk="1" hangingPunct="1"/>
            <a:r>
              <a:rPr lang="en-US" smtClean="0"/>
              <a:t>Receiver matching </a:t>
            </a:r>
          </a:p>
          <a:p>
            <a:pPr lvl="1" eaLnBrk="1" hangingPunct="1"/>
            <a:r>
              <a:rPr lang="en-US" smtClean="0"/>
              <a:t>GL accrual, expense and variance</a:t>
            </a:r>
          </a:p>
          <a:p>
            <a:pPr lvl="2" eaLnBrk="1" hangingPunct="1"/>
            <a:r>
              <a:rPr lang="en-US" smtClean="0"/>
              <a:t>Default</a:t>
            </a:r>
          </a:p>
          <a:p>
            <a:pPr lvl="1" eaLnBrk="1" hangingPunct="1">
              <a:buFontTx/>
              <a:buNone/>
            </a:pPr>
            <a:endParaRPr lang="en-US" smtClean="0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Setting Up the Control Programs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AF-LA-130</a:t>
            </a:r>
            <a:endParaRPr lang="en-US"/>
          </a:p>
        </p:txBody>
      </p:sp>
      <p:pic>
        <p:nvPicPr>
          <p:cNvPr id="15365" name="Picture 4" descr="36 9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39963" y="3001963"/>
            <a:ext cx="4657725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Logistics Charge Code Maintenance</a:t>
            </a:r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Defining Logistics Charge Codes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AF-LA-140</a:t>
            </a:r>
            <a:endParaRPr lang="en-US"/>
          </a:p>
        </p:txBody>
      </p:sp>
      <p:pic>
        <p:nvPicPr>
          <p:cNvPr id="16390" name="Picture 5" descr="2 15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5" y="1522413"/>
            <a:ext cx="362902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4" descr="2 15 1 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86175" y="1728788"/>
            <a:ext cx="5276850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Inbound Account Maintenance (2.15.13)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Outbound Accrual Account </a:t>
            </a:r>
            <a:r>
              <a:rPr lang="en-US" dirty="0" err="1" smtClean="0"/>
              <a:t>Maint</a:t>
            </a:r>
            <a:r>
              <a:rPr lang="en-US" dirty="0" smtClean="0"/>
              <a:t> (2.15.16)</a:t>
            </a:r>
          </a:p>
          <a:p>
            <a:pPr eaLnBrk="1" hangingPunct="1">
              <a:spcBef>
                <a:spcPts val="1800"/>
              </a:spcBef>
            </a:pPr>
            <a:r>
              <a:rPr lang="en-US" dirty="0" smtClean="0"/>
              <a:t>Outbound Expense Account </a:t>
            </a:r>
            <a:r>
              <a:rPr lang="en-US" dirty="0" err="1" smtClean="0"/>
              <a:t>Maint</a:t>
            </a:r>
            <a:r>
              <a:rPr lang="en-US" dirty="0" smtClean="0"/>
              <a:t> (2.15.19)</a:t>
            </a:r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Defining Detailed Logistics Accounts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AF-LA-150</a:t>
            </a:r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319088" y="3063875"/>
            <a:ext cx="8505825" cy="2279650"/>
            <a:chOff x="319088" y="3673475"/>
            <a:chExt cx="8505825" cy="2279650"/>
          </a:xfrm>
        </p:grpSpPr>
        <p:pic>
          <p:nvPicPr>
            <p:cNvPr id="17411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836988" y="3811588"/>
              <a:ext cx="4987925" cy="21415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7414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19088" y="3673475"/>
              <a:ext cx="3443287" cy="22653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Setting Up Inbound Logistics Accounting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AF-LA-160</a:t>
            </a:r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623887" y="2409825"/>
            <a:ext cx="1819275" cy="91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  <a:effectLst>
            <a:outerShdw dist="50800" dir="2700000" rotWithShape="0">
              <a:schemeClr val="bg1">
                <a:lumMod val="7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846139" y="2562225"/>
            <a:ext cx="13404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latin typeface="+mj-lt"/>
              </a:rPr>
              <a:t>Define Cost</a:t>
            </a:r>
          </a:p>
          <a:p>
            <a:r>
              <a:rPr lang="en-US" sz="1600" dirty="0" smtClean="0">
                <a:latin typeface="+mj-lt"/>
              </a:rPr>
              <a:t>Elements</a:t>
            </a:r>
            <a:endParaRPr lang="en-US" sz="1600" dirty="0"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652837" y="2409825"/>
            <a:ext cx="1819275" cy="91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  <a:effectLst>
            <a:outerShdw dist="50800" dir="2700000" rotWithShape="0">
              <a:schemeClr val="bg1">
                <a:lumMod val="7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652932" y="2581275"/>
            <a:ext cx="18133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+mj-lt"/>
              </a:rPr>
              <a:t>Update logistics </a:t>
            </a:r>
          </a:p>
          <a:p>
            <a:r>
              <a:rPr lang="en-US" sz="1600" dirty="0" smtClean="0">
                <a:latin typeface="+mj-lt"/>
              </a:rPr>
              <a:t>charge</a:t>
            </a:r>
            <a:endParaRPr lang="en-US" sz="1600" dirty="0"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553201" y="2409825"/>
            <a:ext cx="1966912" cy="91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  <a:effectLst>
            <a:outerShdw dist="50800" dir="2700000" rotWithShape="0">
              <a:schemeClr val="bg1">
                <a:lumMod val="7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600825" y="2457450"/>
            <a:ext cx="18669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+mj-lt"/>
              </a:rPr>
              <a:t>Update item cost with logistics charges</a:t>
            </a:r>
            <a:endParaRPr lang="en-US" sz="1600" dirty="0">
              <a:latin typeface="+mj-lt"/>
            </a:endParaRPr>
          </a:p>
        </p:txBody>
      </p:sp>
      <p:cxnSp>
        <p:nvCxnSpPr>
          <p:cNvPr id="20" name="Straight Arrow Connector 19"/>
          <p:cNvCxnSpPr>
            <a:stCxn id="4" idx="3"/>
            <a:endCxn id="7" idx="1"/>
          </p:cNvCxnSpPr>
          <p:nvPr/>
        </p:nvCxnSpPr>
        <p:spPr>
          <a:xfrm>
            <a:off x="2443162" y="2867025"/>
            <a:ext cx="1209770" cy="6638"/>
          </a:xfrm>
          <a:prstGeom prst="straightConnector1">
            <a:avLst/>
          </a:prstGeom>
          <a:ln w="28575">
            <a:solidFill>
              <a:srgbClr val="4F4F4F"/>
            </a:solidFill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623887" y="3924300"/>
            <a:ext cx="1819275" cy="91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  <a:effectLst>
            <a:outerShdw dist="50800" dir="2700000" rotWithShape="0">
              <a:schemeClr val="bg1">
                <a:lumMod val="7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760516" y="4076700"/>
            <a:ext cx="14830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+mj-lt"/>
              </a:rPr>
              <a:t>Define terms </a:t>
            </a:r>
          </a:p>
          <a:p>
            <a:r>
              <a:rPr lang="en-US" sz="1600" dirty="0" smtClean="0">
                <a:latin typeface="+mj-lt"/>
              </a:rPr>
              <a:t>of trade</a:t>
            </a:r>
            <a:endParaRPr lang="en-US" sz="1600" dirty="0">
              <a:latin typeface="+mj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652837" y="3924300"/>
            <a:ext cx="1819275" cy="91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  <a:effectLst>
            <a:outerShdw dist="50800" dir="2700000" rotWithShape="0">
              <a:schemeClr val="bg1">
                <a:lumMod val="7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27" name="Straight Arrow Connector 26"/>
          <p:cNvCxnSpPr>
            <a:stCxn id="23" idx="3"/>
            <a:endCxn id="25" idx="1"/>
          </p:cNvCxnSpPr>
          <p:nvPr/>
        </p:nvCxnSpPr>
        <p:spPr>
          <a:xfrm>
            <a:off x="2443162" y="4381500"/>
            <a:ext cx="1209675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716157" y="3962400"/>
            <a:ext cx="17059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+mj-lt"/>
              </a:rPr>
              <a:t>Assign terms of </a:t>
            </a:r>
          </a:p>
          <a:p>
            <a:r>
              <a:rPr lang="en-US" sz="1600" dirty="0" smtClean="0">
                <a:latin typeface="+mj-lt"/>
              </a:rPr>
              <a:t>trade to </a:t>
            </a:r>
          </a:p>
          <a:p>
            <a:r>
              <a:rPr lang="en-US" sz="1600" dirty="0" smtClean="0">
                <a:latin typeface="+mj-lt"/>
              </a:rPr>
              <a:t>item supplier</a:t>
            </a:r>
            <a:endParaRPr lang="en-US" sz="1600" dirty="0">
              <a:latin typeface="+mj-lt"/>
            </a:endParaRPr>
          </a:p>
        </p:txBody>
      </p:sp>
      <p:cxnSp>
        <p:nvCxnSpPr>
          <p:cNvPr id="33" name="Straight Arrow Connector 32"/>
          <p:cNvCxnSpPr>
            <a:stCxn id="7" idx="3"/>
            <a:endCxn id="8" idx="1"/>
          </p:cNvCxnSpPr>
          <p:nvPr/>
        </p:nvCxnSpPr>
        <p:spPr>
          <a:xfrm flipV="1">
            <a:off x="5466249" y="2867025"/>
            <a:ext cx="1086952" cy="6638"/>
          </a:xfrm>
          <a:prstGeom prst="straightConnector1">
            <a:avLst/>
          </a:prstGeom>
          <a:ln w="28575">
            <a:solidFill>
              <a:srgbClr val="4F4F4F"/>
            </a:solidFill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hape 34"/>
          <p:cNvCxnSpPr>
            <a:stCxn id="8" idx="3"/>
            <a:endCxn id="23" idx="1"/>
          </p:cNvCxnSpPr>
          <p:nvPr/>
        </p:nvCxnSpPr>
        <p:spPr>
          <a:xfrm flipH="1">
            <a:off x="623887" y="2867025"/>
            <a:ext cx="7896226" cy="1514475"/>
          </a:xfrm>
          <a:prstGeom prst="bentConnector5">
            <a:avLst>
              <a:gd name="adj1" fmla="val -2895"/>
              <a:gd name="adj2" fmla="val 50000"/>
              <a:gd name="adj3" fmla="val 102895"/>
            </a:avLst>
          </a:prstGeom>
          <a:ln w="28575">
            <a:solidFill>
              <a:srgbClr val="4F4F4F"/>
            </a:solidFill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Cost Element Maintenance</a:t>
            </a:r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Creating Cost Elements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AF-LA-170</a:t>
            </a:r>
            <a:endParaRPr lang="en-US"/>
          </a:p>
        </p:txBody>
      </p:sp>
      <p:pic>
        <p:nvPicPr>
          <p:cNvPr id="19461" name="Picture 4" descr="3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2700" y="1671638"/>
            <a:ext cx="6600825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Rectangle 9"/>
          <p:cNvSpPr>
            <a:spLocks noChangeArrowheads="1"/>
          </p:cNvSpPr>
          <p:nvPr/>
        </p:nvSpPr>
        <p:spPr bwMode="auto">
          <a:xfrm>
            <a:off x="1209675" y="3222625"/>
            <a:ext cx="3640138" cy="182563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Logistics Charge Code Maintenance</a:t>
            </a:r>
          </a:p>
          <a:p>
            <a:pPr eaLnBrk="1" hangingPunct="1">
              <a:buFont typeface="Webdings" pitchFamily="18" charset="2"/>
              <a:buNone/>
            </a:pPr>
            <a:endParaRPr lang="en-US" smtClean="0"/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Updating Logistics Charge Code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AF-LA-180</a:t>
            </a:r>
            <a:endParaRPr lang="en-US"/>
          </a:p>
        </p:txBody>
      </p:sp>
      <p:pic>
        <p:nvPicPr>
          <p:cNvPr id="20485" name="Picture 4" descr="2 15 1 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49800" y="2058988"/>
            <a:ext cx="3852863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Oval 5"/>
          <p:cNvSpPr>
            <a:spLocks noChangeArrowheads="1"/>
          </p:cNvSpPr>
          <p:nvPr/>
        </p:nvSpPr>
        <p:spPr bwMode="auto">
          <a:xfrm>
            <a:off x="4800599" y="3143251"/>
            <a:ext cx="1447801" cy="247650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20487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463" y="2273300"/>
            <a:ext cx="3848100" cy="2895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0488" name="Oval 7"/>
          <p:cNvSpPr>
            <a:spLocks noChangeArrowheads="1"/>
          </p:cNvSpPr>
          <p:nvPr/>
        </p:nvSpPr>
        <p:spPr bwMode="auto">
          <a:xfrm>
            <a:off x="792163" y="3727450"/>
            <a:ext cx="2273300" cy="1601788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3"/>
          <p:cNvSpPr>
            <a:spLocks noGrp="1" noChangeArrowheads="1"/>
          </p:cNvSpPr>
          <p:nvPr>
            <p:ph idx="1"/>
          </p:nvPr>
        </p:nvSpPr>
        <p:spPr>
          <a:xfrm>
            <a:off x="447675" y="728663"/>
            <a:ext cx="8153400" cy="5646737"/>
          </a:xfrm>
        </p:spPr>
        <p:txBody>
          <a:bodyPr/>
          <a:lstStyle/>
          <a:p>
            <a:pPr eaLnBrk="1" hangingPunct="1"/>
            <a:r>
              <a:rPr lang="en-US" sz="2400" dirty="0" smtClean="0"/>
              <a:t>Four menu options</a:t>
            </a:r>
          </a:p>
          <a:p>
            <a:pPr lvl="1" eaLnBrk="1" hangingPunct="1"/>
            <a:r>
              <a:rPr lang="en-US" sz="1800" dirty="0" smtClean="0"/>
              <a:t>Item-Element Cost Maintenance </a:t>
            </a:r>
          </a:p>
          <a:p>
            <a:pPr lvl="1" eaLnBrk="1" hangingPunct="1"/>
            <a:r>
              <a:rPr lang="en-US" sz="1800" dirty="0" smtClean="0"/>
              <a:t>Item Cost Maintenance</a:t>
            </a:r>
          </a:p>
          <a:p>
            <a:pPr lvl="1" eaLnBrk="1" hangingPunct="1"/>
            <a:r>
              <a:rPr lang="en-US" sz="1800" dirty="0" smtClean="0"/>
              <a:t>Item-Site Cost Maintenance</a:t>
            </a:r>
          </a:p>
          <a:p>
            <a:pPr lvl="1" eaLnBrk="1" hangingPunct="1"/>
            <a:r>
              <a:rPr lang="en-US" sz="1800" dirty="0" smtClean="0"/>
              <a:t>Item Master Maintenance</a:t>
            </a:r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66700"/>
            <a:ext cx="8153400" cy="530225"/>
          </a:xfrm>
        </p:spPr>
        <p:txBody>
          <a:bodyPr/>
          <a:lstStyle/>
          <a:p>
            <a:pPr eaLnBrk="1" hangingPunct="1"/>
            <a:r>
              <a:rPr lang="en-US" sz="2800" dirty="0" smtClean="0"/>
              <a:t>Updating Item Costs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AF-LA-190</a:t>
            </a:r>
            <a:endParaRPr lang="en-US"/>
          </a:p>
        </p:txBody>
      </p:sp>
      <p:pic>
        <p:nvPicPr>
          <p:cNvPr id="21509" name="Picture 4" descr="1 4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2038" y="2701925"/>
            <a:ext cx="7013575" cy="348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>
          <a:xfrm>
            <a:off x="723900" y="891610"/>
            <a:ext cx="8229600" cy="5424523"/>
          </a:xfrm>
        </p:spPr>
        <p:txBody>
          <a:bodyPr/>
          <a:lstStyle/>
          <a:p>
            <a:pPr eaLnBrk="1" hangingPunct="1"/>
            <a:r>
              <a:rPr lang="en-US" dirty="0" smtClean="0"/>
              <a:t>Understand the benefits of Logistics Accounting</a:t>
            </a:r>
          </a:p>
          <a:p>
            <a:pPr eaLnBrk="1" hangingPunct="1">
              <a:spcBef>
                <a:spcPct val="55000"/>
              </a:spcBef>
            </a:pPr>
            <a:r>
              <a:rPr lang="en-US" dirty="0" smtClean="0"/>
              <a:t>Learn to set up and use the Logistics Accounting functionality in QAD Enterprise Applications</a:t>
            </a:r>
          </a:p>
          <a:p>
            <a:pPr eaLnBrk="1" hangingPunct="1"/>
            <a:endParaRPr lang="en-US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Objectives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AF-LA-020</a:t>
            </a:r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Terms of Trade Maintenance</a:t>
            </a: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Defining Terms of Trade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AF-LA-200</a:t>
            </a:r>
            <a:endParaRPr lang="en-US"/>
          </a:p>
        </p:txBody>
      </p:sp>
      <p:pic>
        <p:nvPicPr>
          <p:cNvPr id="22533" name="Picture 4" descr="2 15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16100" y="2236788"/>
            <a:ext cx="5757863" cy="298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Oval 5"/>
          <p:cNvSpPr>
            <a:spLocks noChangeArrowheads="1"/>
          </p:cNvSpPr>
          <p:nvPr/>
        </p:nvSpPr>
        <p:spPr bwMode="auto">
          <a:xfrm>
            <a:off x="6234113" y="4364039"/>
            <a:ext cx="1114425" cy="600074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2535" name="Oval 6"/>
          <p:cNvSpPr>
            <a:spLocks noChangeArrowheads="1"/>
          </p:cNvSpPr>
          <p:nvPr/>
        </p:nvSpPr>
        <p:spPr bwMode="auto">
          <a:xfrm>
            <a:off x="1571625" y="4400550"/>
            <a:ext cx="1114425" cy="600075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Supplier Data Maintenance</a:t>
            </a:r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Assigning Terms of Trade to Suppliers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AF-LA-210</a:t>
            </a:r>
            <a:endParaRPr lang="en-US"/>
          </a:p>
        </p:txBody>
      </p:sp>
      <p:pic>
        <p:nvPicPr>
          <p:cNvPr id="23557" name="Picture 4" descr="2 3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0463" y="1555750"/>
            <a:ext cx="6962775" cy="441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8" name="Oval 5"/>
          <p:cNvSpPr>
            <a:spLocks noChangeArrowheads="1"/>
          </p:cNvSpPr>
          <p:nvPr/>
        </p:nvSpPr>
        <p:spPr bwMode="auto">
          <a:xfrm>
            <a:off x="1017588" y="5257800"/>
            <a:ext cx="2116137" cy="723900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Setting Up Outbound Logistics Accounting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AF-LA-220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752601" y="1895475"/>
            <a:ext cx="1966912" cy="914400"/>
            <a:chOff x="1752601" y="1895475"/>
            <a:chExt cx="1966912" cy="914400"/>
          </a:xfrm>
        </p:grpSpPr>
        <p:sp>
          <p:nvSpPr>
            <p:cNvPr id="5" name="Rectangle 4"/>
            <p:cNvSpPr/>
            <p:nvPr/>
          </p:nvSpPr>
          <p:spPr>
            <a:xfrm>
              <a:off x="1752601" y="1895475"/>
              <a:ext cx="1966912" cy="9144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  <a:effectLst>
              <a:outerShdw dist="508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025308" y="2076450"/>
              <a:ext cx="141096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latin typeface="+mj-lt"/>
                </a:rPr>
                <a:t>Update </a:t>
              </a:r>
            </a:p>
            <a:p>
              <a:r>
                <a:rPr lang="en-US" sz="1600" b="1" dirty="0" smtClean="0">
                  <a:latin typeface="+mj-lt"/>
                </a:rPr>
                <a:t>freight terms</a:t>
              </a:r>
              <a:endParaRPr lang="en-US" sz="1600" b="1" dirty="0">
                <a:latin typeface="+mj-lt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419726" y="1895475"/>
            <a:ext cx="1966912" cy="914400"/>
            <a:chOff x="5419726" y="1895475"/>
            <a:chExt cx="1966912" cy="914400"/>
          </a:xfrm>
        </p:grpSpPr>
        <p:sp>
          <p:nvSpPr>
            <p:cNvPr id="6" name="Rectangle 5"/>
            <p:cNvSpPr/>
            <p:nvPr/>
          </p:nvSpPr>
          <p:spPr>
            <a:xfrm>
              <a:off x="5419726" y="1895475"/>
              <a:ext cx="1966912" cy="9144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  <a:effectLst>
              <a:outerShdw dist="508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589749" y="1933575"/>
              <a:ext cx="163538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latin typeface="+mj-lt"/>
                </a:rPr>
                <a:t>Set up default </a:t>
              </a:r>
            </a:p>
            <a:p>
              <a:r>
                <a:rPr lang="en-US" sz="1600" b="1" dirty="0" smtClean="0">
                  <a:latin typeface="+mj-lt"/>
                </a:rPr>
                <a:t>customer </a:t>
              </a:r>
            </a:p>
            <a:p>
              <a:r>
                <a:rPr lang="en-US" sz="1600" b="1" dirty="0" smtClean="0">
                  <a:latin typeface="+mj-lt"/>
                </a:rPr>
                <a:t>freight data</a:t>
              </a:r>
              <a:endParaRPr lang="en-US" sz="1600" b="1" dirty="0">
                <a:latin typeface="+mj-lt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752601" y="3724275"/>
            <a:ext cx="1966912" cy="914400"/>
            <a:chOff x="1752601" y="3724275"/>
            <a:chExt cx="1966912" cy="914400"/>
          </a:xfrm>
        </p:grpSpPr>
        <p:sp>
          <p:nvSpPr>
            <p:cNvPr id="4" name="Rectangle 3"/>
            <p:cNvSpPr/>
            <p:nvPr/>
          </p:nvSpPr>
          <p:spPr>
            <a:xfrm>
              <a:off x="1752601" y="3724275"/>
              <a:ext cx="1966912" cy="9144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  <a:effectLst>
              <a:outerShdw dist="508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038935" y="3905250"/>
              <a:ext cx="138371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latin typeface="+mj-lt"/>
                </a:rPr>
                <a:t>Define item </a:t>
              </a:r>
            </a:p>
            <a:p>
              <a:r>
                <a:rPr lang="en-US" sz="1600" b="1" dirty="0" smtClean="0">
                  <a:latin typeface="+mj-lt"/>
                </a:rPr>
                <a:t>ship weights</a:t>
              </a:r>
              <a:endParaRPr lang="en-US" sz="1600" b="1" dirty="0">
                <a:latin typeface="+mj-lt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410201" y="3724275"/>
            <a:ext cx="1966912" cy="914400"/>
            <a:chOff x="5410201" y="3724275"/>
            <a:chExt cx="1966912" cy="914400"/>
          </a:xfrm>
        </p:grpSpPr>
        <p:sp>
          <p:nvSpPr>
            <p:cNvPr id="7" name="Rectangle 6"/>
            <p:cNvSpPr/>
            <p:nvPr/>
          </p:nvSpPr>
          <p:spPr>
            <a:xfrm>
              <a:off x="5410201" y="3724275"/>
              <a:ext cx="1966912" cy="914400"/>
            </a:xfrm>
            <a:prstGeom prst="rect">
              <a:avLst/>
            </a:prstGeom>
            <a:solidFill>
              <a:schemeClr val="accent6"/>
            </a:solidFill>
            <a:ln w="19050">
              <a:solidFill>
                <a:schemeClr val="tx1"/>
              </a:solidFill>
            </a:ln>
            <a:effectLst>
              <a:outerShdw dist="508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691633" y="3867150"/>
              <a:ext cx="141256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latin typeface="+mj-lt"/>
                </a:rPr>
                <a:t>Define </a:t>
              </a:r>
            </a:p>
            <a:p>
              <a:r>
                <a:rPr lang="en-US" sz="1600" b="1" dirty="0" smtClean="0">
                  <a:latin typeface="+mj-lt"/>
                </a:rPr>
                <a:t>trailer codes</a:t>
              </a:r>
              <a:endParaRPr lang="en-US" sz="1600" b="1" dirty="0">
                <a:latin typeface="+mj-lt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734050" y="5181600"/>
            <a:ext cx="1323975" cy="371475"/>
            <a:chOff x="5734050" y="5181600"/>
            <a:chExt cx="1323975" cy="371475"/>
          </a:xfrm>
        </p:grpSpPr>
        <p:sp>
          <p:nvSpPr>
            <p:cNvPr id="12" name="Rectangle 11"/>
            <p:cNvSpPr/>
            <p:nvPr/>
          </p:nvSpPr>
          <p:spPr>
            <a:xfrm>
              <a:off x="5734050" y="5181600"/>
              <a:ext cx="1323975" cy="37147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871171" y="5200650"/>
              <a:ext cx="105349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latin typeface="+mj-lt"/>
                </a:rPr>
                <a:t>Optional</a:t>
              </a:r>
              <a:endParaRPr lang="en-US" sz="1600" dirty="0">
                <a:latin typeface="+mj-lt"/>
              </a:endParaRPr>
            </a:p>
          </p:txBody>
        </p:sp>
      </p:grpSp>
      <p:cxnSp>
        <p:nvCxnSpPr>
          <p:cNvPr id="20" name="Straight Arrow Connector 19"/>
          <p:cNvCxnSpPr>
            <a:stCxn id="5" idx="3"/>
            <a:endCxn id="6" idx="1"/>
          </p:cNvCxnSpPr>
          <p:nvPr/>
        </p:nvCxnSpPr>
        <p:spPr>
          <a:xfrm>
            <a:off x="3719513" y="2352675"/>
            <a:ext cx="1700213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hape 21"/>
          <p:cNvCxnSpPr>
            <a:stCxn id="6" idx="3"/>
            <a:endCxn id="4" idx="1"/>
          </p:cNvCxnSpPr>
          <p:nvPr/>
        </p:nvCxnSpPr>
        <p:spPr>
          <a:xfrm flipH="1">
            <a:off x="1752601" y="2352675"/>
            <a:ext cx="5634037" cy="1828800"/>
          </a:xfrm>
          <a:prstGeom prst="bentConnector5">
            <a:avLst>
              <a:gd name="adj1" fmla="val -4057"/>
              <a:gd name="adj2" fmla="val 50000"/>
              <a:gd name="adj3" fmla="val 104057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4" idx="3"/>
            <a:endCxn id="7" idx="1"/>
          </p:cNvCxnSpPr>
          <p:nvPr/>
        </p:nvCxnSpPr>
        <p:spPr>
          <a:xfrm>
            <a:off x="3719513" y="4181475"/>
            <a:ext cx="1690688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Freight Term Maintenance</a:t>
            </a:r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Updating Freight Terms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AF-LA-230</a:t>
            </a:r>
            <a:endParaRPr lang="en-US"/>
          </a:p>
        </p:txBody>
      </p:sp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1875" y="2114550"/>
            <a:ext cx="4533900" cy="2914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5606" name="Oval 6"/>
          <p:cNvSpPr>
            <a:spLocks noChangeArrowheads="1"/>
          </p:cNvSpPr>
          <p:nvPr/>
        </p:nvSpPr>
        <p:spPr bwMode="auto">
          <a:xfrm>
            <a:off x="2462213" y="4400550"/>
            <a:ext cx="1881187" cy="376238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5607" name="Oval 7"/>
          <p:cNvSpPr>
            <a:spLocks noChangeArrowheads="1"/>
          </p:cNvSpPr>
          <p:nvPr/>
        </p:nvSpPr>
        <p:spPr bwMode="auto">
          <a:xfrm>
            <a:off x="2727325" y="3533775"/>
            <a:ext cx="1000125" cy="238125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Setting Up Default Customer Freight Data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AF-LA-240</a:t>
            </a:r>
            <a:endParaRPr lang="en-US"/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2875" y="1260475"/>
            <a:ext cx="6419850" cy="4629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6629" name="Oval 5"/>
          <p:cNvSpPr>
            <a:spLocks noChangeArrowheads="1"/>
          </p:cNvSpPr>
          <p:nvPr/>
        </p:nvSpPr>
        <p:spPr bwMode="auto">
          <a:xfrm>
            <a:off x="1104900" y="4562475"/>
            <a:ext cx="2514600" cy="1171575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 Up Freight Lists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AF-LA-245</a:t>
            </a:r>
            <a:endParaRPr lang="en-US"/>
          </a:p>
        </p:txBody>
      </p:sp>
      <p:pic>
        <p:nvPicPr>
          <p:cNvPr id="27652" name="wp115173" descr="https://support.qad.com/documentation/qad_ee/2009_1/user_guides/master_data/images/FreightListMain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" y="2390775"/>
            <a:ext cx="8229600" cy="283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90625" y="1789113"/>
            <a:ext cx="67627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28099" y="1003771"/>
            <a:ext cx="7887801" cy="4629796"/>
          </a:xfrm>
        </p:spPr>
      </p:pic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Defining Item Ship Weight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AF-LA-250</a:t>
            </a:r>
            <a:endParaRPr lang="en-US"/>
          </a:p>
        </p:txBody>
      </p:sp>
      <p:sp>
        <p:nvSpPr>
          <p:cNvPr id="28677" name="Rectangle 4"/>
          <p:cNvSpPr>
            <a:spLocks noChangeArrowheads="1"/>
          </p:cNvSpPr>
          <p:nvPr/>
        </p:nvSpPr>
        <p:spPr bwMode="auto">
          <a:xfrm>
            <a:off x="512763" y="4452938"/>
            <a:ext cx="7123112" cy="1233487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Setting Up Trailer Codes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AF-LA-260</a:t>
            </a:r>
            <a:endParaRPr lang="en-US"/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088" y="1255713"/>
            <a:ext cx="5235575" cy="4108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86050" y="3030538"/>
            <a:ext cx="6257925" cy="2886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3203575" y="4873625"/>
            <a:ext cx="5740400" cy="690563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9704" name="Text Box 10"/>
          <p:cNvSpPr txBox="1">
            <a:spLocks noChangeArrowheads="1"/>
          </p:cNvSpPr>
          <p:nvPr/>
        </p:nvSpPr>
        <p:spPr bwMode="auto">
          <a:xfrm>
            <a:off x="5553754" y="1670050"/>
            <a:ext cx="2781531" cy="738664"/>
          </a:xfrm>
          <a:prstGeom prst="rect">
            <a:avLst/>
          </a:prstGeom>
          <a:solidFill>
            <a:srgbClr val="E6EDF2"/>
          </a:solidFill>
          <a:ln w="19050" algn="ctr">
            <a:solidFill>
              <a:srgbClr val="4F4F4F"/>
            </a:solidFill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800" dirty="0">
                <a:latin typeface="+mj-lt"/>
              </a:rPr>
              <a:t>Select to use freight list </a:t>
            </a:r>
          </a:p>
          <a:p>
            <a:r>
              <a:rPr lang="en-US" sz="1800" dirty="0">
                <a:latin typeface="+mj-lt"/>
              </a:rPr>
              <a:t>trailer default instead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019925" y="4733925"/>
            <a:ext cx="1590675" cy="1428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Elbow Connector 12"/>
          <p:cNvCxnSpPr>
            <a:stCxn id="29704" idx="2"/>
          </p:cNvCxnSpPr>
          <p:nvPr/>
        </p:nvCxnSpPr>
        <p:spPr>
          <a:xfrm rot="16200000" flipH="1">
            <a:off x="6429217" y="2924016"/>
            <a:ext cx="2325211" cy="1294605"/>
          </a:xfrm>
          <a:prstGeom prst="bentConnector3">
            <a:avLst>
              <a:gd name="adj1" fmla="val 50000"/>
            </a:avLst>
          </a:prstGeom>
          <a:ln w="19050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Inbound Logistics Charges Accrual</a:t>
            </a:r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AF-LA-270</a:t>
            </a:r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838201" y="3028950"/>
            <a:ext cx="1966912" cy="914400"/>
            <a:chOff x="1752601" y="3724275"/>
            <a:chExt cx="1966912" cy="914400"/>
          </a:xfrm>
        </p:grpSpPr>
        <p:sp>
          <p:nvSpPr>
            <p:cNvPr id="11" name="Rectangle 10"/>
            <p:cNvSpPr/>
            <p:nvPr/>
          </p:nvSpPr>
          <p:spPr>
            <a:xfrm>
              <a:off x="1752601" y="3724275"/>
              <a:ext cx="1966912" cy="9144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  <a:effectLst>
              <a:outerShdw dist="508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865009" y="3905250"/>
              <a:ext cx="173156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latin typeface="+mj-lt"/>
                </a:rPr>
                <a:t>Purchase Order</a:t>
              </a:r>
            </a:p>
            <a:p>
              <a:r>
                <a:rPr lang="en-US" sz="1600" b="1" dirty="0" smtClean="0">
                  <a:latin typeface="+mj-lt"/>
                </a:rPr>
                <a:t>Or PO Shipper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581401" y="3028950"/>
            <a:ext cx="1966912" cy="914400"/>
            <a:chOff x="1752601" y="3724275"/>
            <a:chExt cx="1966912" cy="914400"/>
          </a:xfrm>
        </p:grpSpPr>
        <p:sp>
          <p:nvSpPr>
            <p:cNvPr id="14" name="Rectangle 13"/>
            <p:cNvSpPr/>
            <p:nvPr/>
          </p:nvSpPr>
          <p:spPr>
            <a:xfrm>
              <a:off x="1752601" y="3724275"/>
              <a:ext cx="1966912" cy="9144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  <a:effectLst>
              <a:outerShdw dist="508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937143" y="3762375"/>
              <a:ext cx="158729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latin typeface="+mj-lt"/>
                </a:rPr>
                <a:t>PO Receipt Or</a:t>
              </a:r>
            </a:p>
            <a:p>
              <a:r>
                <a:rPr lang="en-US" sz="1600" b="1" dirty="0" smtClean="0">
                  <a:latin typeface="+mj-lt"/>
                </a:rPr>
                <a:t>PO Shipper</a:t>
              </a:r>
            </a:p>
            <a:p>
              <a:r>
                <a:rPr lang="en-US" sz="1600" b="1" dirty="0" smtClean="0">
                  <a:latin typeface="+mj-lt"/>
                </a:rPr>
                <a:t>Receipt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324601" y="3028950"/>
            <a:ext cx="1966912" cy="914400"/>
            <a:chOff x="1752601" y="3724275"/>
            <a:chExt cx="1966912" cy="914400"/>
          </a:xfrm>
        </p:grpSpPr>
        <p:sp>
          <p:nvSpPr>
            <p:cNvPr id="17" name="Rectangle 16"/>
            <p:cNvSpPr/>
            <p:nvPr/>
          </p:nvSpPr>
          <p:spPr>
            <a:xfrm>
              <a:off x="1752601" y="3724275"/>
              <a:ext cx="1966912" cy="9144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  <a:effectLst>
              <a:outerShdw dist="508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818521" y="3895725"/>
              <a:ext cx="18245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latin typeface="+mj-lt"/>
                </a:rPr>
                <a:t>Logistics Charge</a:t>
              </a:r>
            </a:p>
            <a:p>
              <a:r>
                <a:rPr lang="en-US" sz="1600" b="1" dirty="0" smtClean="0">
                  <a:latin typeface="+mj-lt"/>
                </a:rPr>
                <a:t>Pending Invoice</a:t>
              </a:r>
            </a:p>
          </p:txBody>
        </p:sp>
      </p:grpSp>
      <p:cxnSp>
        <p:nvCxnSpPr>
          <p:cNvPr id="20" name="Straight Arrow Connector 19"/>
          <p:cNvCxnSpPr/>
          <p:nvPr/>
        </p:nvCxnSpPr>
        <p:spPr>
          <a:xfrm>
            <a:off x="2805113" y="3486150"/>
            <a:ext cx="776288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5548313" y="3486150"/>
            <a:ext cx="776288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Purchase Order Maintenance</a:t>
            </a:r>
          </a:p>
        </p:txBody>
      </p:sp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Inbound Logistics Charges Accrual</a:t>
            </a:r>
          </a:p>
        </p:txBody>
      </p:sp>
      <p:sp>
        <p:nvSpPr>
          <p:cNvPr id="317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AF-LA-280</a:t>
            </a:r>
            <a:endParaRPr lang="en-US"/>
          </a:p>
        </p:txBody>
      </p:sp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2625" y="1624013"/>
            <a:ext cx="5921375" cy="3368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175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100" y="5033963"/>
            <a:ext cx="7953375" cy="1085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1752" name="Rectangle 9"/>
          <p:cNvSpPr>
            <a:spLocks noChangeArrowheads="1"/>
          </p:cNvSpPr>
          <p:nvPr/>
        </p:nvSpPr>
        <p:spPr bwMode="auto">
          <a:xfrm>
            <a:off x="506413" y="4240213"/>
            <a:ext cx="6080125" cy="70167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1751" name="Line 7"/>
          <p:cNvSpPr>
            <a:spLocks noChangeShapeType="1"/>
          </p:cNvSpPr>
          <p:nvPr/>
        </p:nvSpPr>
        <p:spPr bwMode="auto">
          <a:xfrm flipH="1">
            <a:off x="3482975" y="4600575"/>
            <a:ext cx="1722438" cy="660400"/>
          </a:xfrm>
          <a:prstGeom prst="line">
            <a:avLst/>
          </a:prstGeom>
          <a:noFill/>
          <a:ln w="19050">
            <a:solidFill>
              <a:srgbClr val="4F4F4F"/>
            </a:solidFill>
            <a:round/>
            <a:headEnd/>
            <a:tailEnd type="arrow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dirty="0" smtClean="0"/>
              <a:t>Introduction to Logistics Accounting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Definitions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Process overview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Benefits</a:t>
            </a:r>
          </a:p>
          <a:p>
            <a:pPr eaLnBrk="1" hangingPunct="1">
              <a:lnSpc>
                <a:spcPct val="90000"/>
              </a:lnSpc>
              <a:spcBef>
                <a:spcPts val="1800"/>
              </a:spcBef>
            </a:pPr>
            <a:r>
              <a:rPr lang="en-US" sz="2400" dirty="0" smtClean="0"/>
              <a:t>Setup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General setup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Setup for inbound logistics accounting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Setup for outbound logistics accounting</a:t>
            </a:r>
          </a:p>
          <a:p>
            <a:pPr eaLnBrk="1" hangingPunct="1">
              <a:lnSpc>
                <a:spcPct val="90000"/>
              </a:lnSpc>
              <a:spcBef>
                <a:spcPts val="1800"/>
              </a:spcBef>
            </a:pPr>
            <a:r>
              <a:rPr lang="en-US" sz="2400" dirty="0" smtClean="0"/>
              <a:t>Logistics charges accrual process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Inbound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Outbound</a:t>
            </a:r>
          </a:p>
          <a:p>
            <a:pPr eaLnBrk="1" hangingPunct="1">
              <a:lnSpc>
                <a:spcPct val="90000"/>
              </a:lnSpc>
              <a:spcBef>
                <a:spcPts val="1800"/>
              </a:spcBef>
            </a:pPr>
            <a:r>
              <a:rPr lang="en-US" sz="2400" dirty="0" smtClean="0"/>
              <a:t>Logistics charges processing</a:t>
            </a:r>
          </a:p>
          <a:p>
            <a:pPr eaLnBrk="1" hangingPunct="1">
              <a:lnSpc>
                <a:spcPct val="90000"/>
              </a:lnSpc>
              <a:spcBef>
                <a:spcPts val="1800"/>
              </a:spcBef>
            </a:pPr>
            <a:r>
              <a:rPr lang="en-US" sz="2400" dirty="0" smtClean="0"/>
              <a:t>Reporting</a:t>
            </a:r>
          </a:p>
          <a:p>
            <a:pPr eaLnBrk="1" hangingPunct="1">
              <a:lnSpc>
                <a:spcPct val="90000"/>
              </a:lnSpc>
            </a:pPr>
            <a:endParaRPr lang="en-US" sz="2400" dirty="0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Overview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AF-LA-030</a:t>
            </a:r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PO Shipper Maintenance</a:t>
            </a:r>
          </a:p>
        </p:txBody>
      </p:sp>
      <p:sp>
        <p:nvSpPr>
          <p:cNvPr id="327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Inbound Logistics Charges Accrual</a:t>
            </a:r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AF-LA-290</a:t>
            </a:r>
            <a:endParaRPr lang="en-US"/>
          </a:p>
        </p:txBody>
      </p:sp>
      <p:pic>
        <p:nvPicPr>
          <p:cNvPr id="32771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7838" y="1558925"/>
            <a:ext cx="6572250" cy="35242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277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9025" y="4748213"/>
            <a:ext cx="6296025" cy="1228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2775" name="Oval 7"/>
          <p:cNvSpPr>
            <a:spLocks noChangeArrowheads="1"/>
          </p:cNvSpPr>
          <p:nvPr/>
        </p:nvSpPr>
        <p:spPr bwMode="auto">
          <a:xfrm>
            <a:off x="2254250" y="4570413"/>
            <a:ext cx="1700213" cy="511175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2776" name="Oval 8"/>
          <p:cNvSpPr>
            <a:spLocks noChangeArrowheads="1"/>
          </p:cNvSpPr>
          <p:nvPr/>
        </p:nvSpPr>
        <p:spPr bwMode="auto">
          <a:xfrm>
            <a:off x="852488" y="3679825"/>
            <a:ext cx="1700212" cy="511175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PO / PO shipper receipts</a:t>
            </a:r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Inbound Logistics Charges Accrual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AF-LA-300</a:t>
            </a:r>
            <a:endParaRPr lang="en-US"/>
          </a:p>
        </p:txBody>
      </p:sp>
      <p:pic>
        <p:nvPicPr>
          <p:cNvPr id="3379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17713" y="4303713"/>
            <a:ext cx="4667250" cy="1571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379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3" y="1589088"/>
            <a:ext cx="7791450" cy="26193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841276" y="3427413"/>
            <a:ext cx="1957587" cy="677108"/>
          </a:xfrm>
          <a:prstGeom prst="rect">
            <a:avLst/>
          </a:prstGeom>
          <a:solidFill>
            <a:srgbClr val="E6EDF2"/>
          </a:solidFill>
          <a:ln w="19050" algn="ctr">
            <a:solidFill>
              <a:srgbClr val="4F4F4F"/>
            </a:solidFill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600" dirty="0">
                <a:latin typeface="+mj-lt"/>
              </a:rPr>
              <a:t>Pending invoice</a:t>
            </a:r>
          </a:p>
          <a:p>
            <a:r>
              <a:rPr lang="en-US" sz="1600" dirty="0">
                <a:latin typeface="+mj-lt"/>
              </a:rPr>
              <a:t>internal reference</a:t>
            </a: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4141788" y="2701925"/>
            <a:ext cx="2028825" cy="677108"/>
          </a:xfrm>
          <a:prstGeom prst="rect">
            <a:avLst/>
          </a:prstGeom>
          <a:solidFill>
            <a:srgbClr val="E6EDF2"/>
          </a:solidFill>
          <a:ln w="19050" algn="ctr">
            <a:solidFill>
              <a:srgbClr val="4F4F4F"/>
            </a:solidFill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r>
              <a:rPr lang="en-US" sz="1600" dirty="0">
                <a:latin typeface="+mj-lt"/>
              </a:rPr>
              <a:t>Pending invoice external reference</a:t>
            </a:r>
          </a:p>
        </p:txBody>
      </p:sp>
      <p:sp>
        <p:nvSpPr>
          <p:cNvPr id="33801" name="Line 9"/>
          <p:cNvSpPr>
            <a:spLocks noChangeShapeType="1"/>
          </p:cNvSpPr>
          <p:nvPr/>
        </p:nvSpPr>
        <p:spPr bwMode="auto">
          <a:xfrm flipV="1">
            <a:off x="1855787" y="2933699"/>
            <a:ext cx="201612" cy="498475"/>
          </a:xfrm>
          <a:prstGeom prst="line">
            <a:avLst/>
          </a:prstGeom>
          <a:noFill/>
          <a:ln w="19050">
            <a:solidFill>
              <a:srgbClr val="4F4F4F"/>
            </a:solidFill>
            <a:round/>
            <a:headEnd/>
            <a:tailEnd type="arrow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3802" name="Line 10"/>
          <p:cNvSpPr>
            <a:spLocks noChangeShapeType="1"/>
          </p:cNvSpPr>
          <p:nvPr/>
        </p:nvSpPr>
        <p:spPr bwMode="auto">
          <a:xfrm flipH="1" flipV="1">
            <a:off x="2801936" y="2686049"/>
            <a:ext cx="1350963" cy="361951"/>
          </a:xfrm>
          <a:prstGeom prst="line">
            <a:avLst/>
          </a:prstGeom>
          <a:noFill/>
          <a:ln w="19050">
            <a:solidFill>
              <a:srgbClr val="4F4F4F"/>
            </a:solidFill>
            <a:round/>
            <a:headEnd/>
            <a:tailEnd type="arrow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GL effect</a:t>
            </a:r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Inbound Logistics Charges Accrual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AF-LA-310</a:t>
            </a:r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706438" y="2120900"/>
            <a:ext cx="7732712" cy="2767013"/>
            <a:chOff x="744538" y="2406650"/>
            <a:chExt cx="7732712" cy="2767013"/>
          </a:xfrm>
        </p:grpSpPr>
        <p:grpSp>
          <p:nvGrpSpPr>
            <p:cNvPr id="34821" name="Group 4"/>
            <p:cNvGrpSpPr>
              <a:grpSpLocks/>
            </p:cNvGrpSpPr>
            <p:nvPr/>
          </p:nvGrpSpPr>
          <p:grpSpPr bwMode="auto">
            <a:xfrm>
              <a:off x="744538" y="2952750"/>
              <a:ext cx="3084512" cy="2198688"/>
              <a:chOff x="401" y="1937"/>
              <a:chExt cx="1461" cy="676"/>
            </a:xfrm>
          </p:grpSpPr>
          <p:grpSp>
            <p:nvGrpSpPr>
              <p:cNvPr id="34831" name="Group 5"/>
              <p:cNvGrpSpPr>
                <a:grpSpLocks/>
              </p:cNvGrpSpPr>
              <p:nvPr/>
            </p:nvGrpSpPr>
            <p:grpSpPr bwMode="auto">
              <a:xfrm>
                <a:off x="401" y="2144"/>
                <a:ext cx="1461" cy="469"/>
                <a:chOff x="388" y="2023"/>
                <a:chExt cx="1461" cy="469"/>
              </a:xfrm>
            </p:grpSpPr>
            <p:sp>
              <p:nvSpPr>
                <p:cNvPr id="34833" name="Line 6"/>
                <p:cNvSpPr>
                  <a:spLocks noChangeShapeType="1"/>
                </p:cNvSpPr>
                <p:nvPr/>
              </p:nvSpPr>
              <p:spPr bwMode="auto">
                <a:xfrm>
                  <a:off x="1125" y="2023"/>
                  <a:ext cx="0" cy="46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4834" name="Line 7"/>
                <p:cNvSpPr>
                  <a:spLocks noChangeShapeType="1"/>
                </p:cNvSpPr>
                <p:nvPr/>
              </p:nvSpPr>
              <p:spPr bwMode="auto">
                <a:xfrm>
                  <a:off x="388" y="2023"/>
                  <a:ext cx="1461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34832" name="Text Box 8"/>
              <p:cNvSpPr txBox="1">
                <a:spLocks noChangeArrowheads="1"/>
              </p:cNvSpPr>
              <p:nvPr/>
            </p:nvSpPr>
            <p:spPr bwMode="auto">
              <a:xfrm>
                <a:off x="442" y="1937"/>
                <a:ext cx="1326" cy="141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tIns="91440" bIns="9144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>
                    <a:latin typeface="+mj-lt"/>
                  </a:rPr>
                  <a:t>DR	     CR</a:t>
                </a:r>
              </a:p>
            </p:txBody>
          </p:sp>
        </p:grpSp>
        <p:sp>
          <p:nvSpPr>
            <p:cNvPr id="34822" name="Text Box 9"/>
            <p:cNvSpPr txBox="1">
              <a:spLocks noChangeArrowheads="1"/>
            </p:cNvSpPr>
            <p:nvPr/>
          </p:nvSpPr>
          <p:spPr bwMode="auto">
            <a:xfrm>
              <a:off x="958850" y="2406650"/>
              <a:ext cx="2573338" cy="5492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dirty="0">
                  <a:solidFill>
                    <a:schemeClr val="hlink"/>
                  </a:solidFill>
                  <a:latin typeface="+mj-lt"/>
                </a:rPr>
                <a:t>Inventory Acct</a:t>
              </a:r>
            </a:p>
          </p:txBody>
        </p:sp>
        <p:grpSp>
          <p:nvGrpSpPr>
            <p:cNvPr id="34823" name="Group 10"/>
            <p:cNvGrpSpPr>
              <a:grpSpLocks/>
            </p:cNvGrpSpPr>
            <p:nvPr/>
          </p:nvGrpSpPr>
          <p:grpSpPr bwMode="auto">
            <a:xfrm>
              <a:off x="5151438" y="2974975"/>
              <a:ext cx="3084512" cy="2198688"/>
              <a:chOff x="401" y="1937"/>
              <a:chExt cx="1461" cy="676"/>
            </a:xfrm>
          </p:grpSpPr>
          <p:grpSp>
            <p:nvGrpSpPr>
              <p:cNvPr id="34827" name="Group 11"/>
              <p:cNvGrpSpPr>
                <a:grpSpLocks/>
              </p:cNvGrpSpPr>
              <p:nvPr/>
            </p:nvGrpSpPr>
            <p:grpSpPr bwMode="auto">
              <a:xfrm>
                <a:off x="401" y="2144"/>
                <a:ext cx="1461" cy="469"/>
                <a:chOff x="388" y="2023"/>
                <a:chExt cx="1461" cy="469"/>
              </a:xfrm>
            </p:grpSpPr>
            <p:sp>
              <p:nvSpPr>
                <p:cNvPr id="34829" name="Line 12"/>
                <p:cNvSpPr>
                  <a:spLocks noChangeShapeType="1"/>
                </p:cNvSpPr>
                <p:nvPr/>
              </p:nvSpPr>
              <p:spPr bwMode="auto">
                <a:xfrm>
                  <a:off x="1125" y="2023"/>
                  <a:ext cx="0" cy="46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4830" name="Line 13"/>
                <p:cNvSpPr>
                  <a:spLocks noChangeShapeType="1"/>
                </p:cNvSpPr>
                <p:nvPr/>
              </p:nvSpPr>
              <p:spPr bwMode="auto">
                <a:xfrm>
                  <a:off x="388" y="2023"/>
                  <a:ext cx="1461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34828" name="Text Box 14"/>
              <p:cNvSpPr txBox="1">
                <a:spLocks noChangeArrowheads="1"/>
              </p:cNvSpPr>
              <p:nvPr/>
            </p:nvSpPr>
            <p:spPr bwMode="auto">
              <a:xfrm>
                <a:off x="442" y="1937"/>
                <a:ext cx="1326" cy="141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tIns="91440" bIns="9144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>
                    <a:latin typeface="+mj-lt"/>
                  </a:rPr>
                  <a:t>DR	     CR</a:t>
                </a:r>
              </a:p>
            </p:txBody>
          </p:sp>
        </p:grpSp>
        <p:sp>
          <p:nvSpPr>
            <p:cNvPr id="34824" name="Text Box 15"/>
            <p:cNvSpPr txBox="1">
              <a:spLocks noChangeArrowheads="1"/>
            </p:cNvSpPr>
            <p:nvPr/>
          </p:nvSpPr>
          <p:spPr bwMode="auto">
            <a:xfrm>
              <a:off x="4981576" y="2408238"/>
              <a:ext cx="3495674" cy="55399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dirty="0">
                  <a:solidFill>
                    <a:schemeClr val="hlink"/>
                  </a:solidFill>
                  <a:latin typeface="+mj-lt"/>
                </a:rPr>
                <a:t>Inbound Accrual Acct</a:t>
              </a:r>
            </a:p>
          </p:txBody>
        </p:sp>
        <p:sp>
          <p:nvSpPr>
            <p:cNvPr id="34825" name="Text Box 16"/>
            <p:cNvSpPr txBox="1">
              <a:spLocks noChangeArrowheads="1"/>
            </p:cNvSpPr>
            <p:nvPr/>
          </p:nvSpPr>
          <p:spPr bwMode="auto">
            <a:xfrm>
              <a:off x="765175" y="3976688"/>
              <a:ext cx="1468438" cy="6111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latin typeface="+mj-lt"/>
                </a:rPr>
                <a:t>1,000</a:t>
              </a:r>
            </a:p>
          </p:txBody>
        </p:sp>
        <p:sp>
          <p:nvSpPr>
            <p:cNvPr id="34826" name="Text Box 17"/>
            <p:cNvSpPr txBox="1">
              <a:spLocks noChangeArrowheads="1"/>
            </p:cNvSpPr>
            <p:nvPr/>
          </p:nvSpPr>
          <p:spPr bwMode="auto">
            <a:xfrm>
              <a:off x="6700838" y="3979863"/>
              <a:ext cx="1468437" cy="6111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latin typeface="+mj-lt"/>
                </a:rPr>
                <a:t>1,000</a:t>
              </a:r>
            </a:p>
          </p:txBody>
        </p: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Outbound Logistics Charges Accrual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AF-LA-320</a:t>
            </a:r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838201" y="3048000"/>
            <a:ext cx="1966912" cy="914400"/>
            <a:chOff x="1752601" y="3724275"/>
            <a:chExt cx="1966912" cy="914400"/>
          </a:xfrm>
        </p:grpSpPr>
        <p:sp>
          <p:nvSpPr>
            <p:cNvPr id="11" name="Rectangle 10"/>
            <p:cNvSpPr/>
            <p:nvPr/>
          </p:nvSpPr>
          <p:spPr>
            <a:xfrm>
              <a:off x="1752601" y="3724275"/>
              <a:ext cx="1966912" cy="9144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  <a:effectLst>
              <a:outerShdw dist="508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066186" y="4019550"/>
              <a:ext cx="132921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latin typeface="+mj-lt"/>
                </a:rPr>
                <a:t>Sales Order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581401" y="3048000"/>
            <a:ext cx="1966912" cy="914400"/>
            <a:chOff x="1752601" y="3724275"/>
            <a:chExt cx="1966912" cy="914400"/>
          </a:xfrm>
        </p:grpSpPr>
        <p:sp>
          <p:nvSpPr>
            <p:cNvPr id="14" name="Rectangle 13"/>
            <p:cNvSpPr/>
            <p:nvPr/>
          </p:nvSpPr>
          <p:spPr>
            <a:xfrm>
              <a:off x="1752601" y="3724275"/>
              <a:ext cx="1966912" cy="9144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  <a:effectLst>
              <a:outerShdw dist="508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066187" y="3886200"/>
              <a:ext cx="132921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latin typeface="+mj-lt"/>
                </a:rPr>
                <a:t>Sales Order</a:t>
              </a:r>
            </a:p>
            <a:p>
              <a:r>
                <a:rPr lang="en-US" sz="1600" b="1" dirty="0" smtClean="0">
                  <a:latin typeface="+mj-lt"/>
                </a:rPr>
                <a:t>Shipment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324601" y="3048000"/>
            <a:ext cx="1966912" cy="914400"/>
            <a:chOff x="1752601" y="3724275"/>
            <a:chExt cx="1966912" cy="914400"/>
          </a:xfrm>
        </p:grpSpPr>
        <p:sp>
          <p:nvSpPr>
            <p:cNvPr id="17" name="Rectangle 16"/>
            <p:cNvSpPr/>
            <p:nvPr/>
          </p:nvSpPr>
          <p:spPr>
            <a:xfrm>
              <a:off x="1752601" y="3724275"/>
              <a:ext cx="1966912" cy="9144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  <a:effectLst>
              <a:outerShdw dist="508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818524" y="3886200"/>
              <a:ext cx="182453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latin typeface="+mj-lt"/>
                </a:rPr>
                <a:t>Logistics Charge</a:t>
              </a:r>
            </a:p>
            <a:p>
              <a:r>
                <a:rPr lang="en-US" sz="1600" b="1" dirty="0" smtClean="0">
                  <a:latin typeface="+mj-lt"/>
                </a:rPr>
                <a:t>Pending Invoice</a:t>
              </a:r>
            </a:p>
          </p:txBody>
        </p:sp>
      </p:grpSp>
      <p:cxnSp>
        <p:nvCxnSpPr>
          <p:cNvPr id="20" name="Straight Arrow Connector 19"/>
          <p:cNvCxnSpPr/>
          <p:nvPr/>
        </p:nvCxnSpPr>
        <p:spPr>
          <a:xfrm>
            <a:off x="2805113" y="3505200"/>
            <a:ext cx="776288" cy="1588"/>
          </a:xfrm>
          <a:prstGeom prst="straightConnector1">
            <a:avLst/>
          </a:prstGeom>
          <a:ln w="28575">
            <a:solidFill>
              <a:srgbClr val="4F4F4F"/>
            </a:solidFill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5548313" y="3505200"/>
            <a:ext cx="776288" cy="1588"/>
          </a:xfrm>
          <a:prstGeom prst="straightConnector1">
            <a:avLst/>
          </a:prstGeom>
          <a:ln w="28575">
            <a:solidFill>
              <a:srgbClr val="4F4F4F"/>
            </a:solidFill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Maintenance</a:t>
            </a:r>
          </a:p>
        </p:txBody>
      </p:sp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Outbound Logistics Charges Accrual</a:t>
            </a:r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AF-LA-330</a:t>
            </a:r>
            <a:endParaRPr lang="en-US"/>
          </a:p>
        </p:txBody>
      </p:sp>
      <p:pic>
        <p:nvPicPr>
          <p:cNvPr id="36869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0525" y="1846263"/>
            <a:ext cx="5426075" cy="384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6870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10063" y="3952875"/>
            <a:ext cx="4438650" cy="1536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6871" name="Rectangle 14"/>
          <p:cNvSpPr>
            <a:spLocks noChangeArrowheads="1"/>
          </p:cNvSpPr>
          <p:nvPr/>
        </p:nvSpPr>
        <p:spPr bwMode="auto">
          <a:xfrm>
            <a:off x="2106613" y="4462463"/>
            <a:ext cx="1720850" cy="129857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Sales Order Maintenance</a:t>
            </a:r>
          </a:p>
          <a:p>
            <a:pPr eaLnBrk="1" hangingPunct="1">
              <a:buFont typeface="Webdings" pitchFamily="18" charset="2"/>
              <a:buNone/>
            </a:pPr>
            <a:endParaRPr lang="en-US" dirty="0" smtClean="0"/>
          </a:p>
        </p:txBody>
      </p:sp>
      <p:sp>
        <p:nvSpPr>
          <p:cNvPr id="378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Outbound Logistics Charges Accrual</a:t>
            </a:r>
          </a:p>
        </p:txBody>
      </p:sp>
      <p:sp>
        <p:nvSpPr>
          <p:cNvPr id="378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AF-LA-340</a:t>
            </a:r>
            <a:endParaRPr lang="en-US"/>
          </a:p>
        </p:txBody>
      </p:sp>
      <p:pic>
        <p:nvPicPr>
          <p:cNvPr id="37891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97275" y="2493963"/>
            <a:ext cx="5249863" cy="3282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789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6238" y="1619250"/>
            <a:ext cx="5354637" cy="1804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6429375" y="5480050"/>
            <a:ext cx="2422525" cy="277813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7896" name="Text Box 8"/>
          <p:cNvSpPr txBox="1">
            <a:spLocks noChangeArrowheads="1"/>
          </p:cNvSpPr>
          <p:nvPr/>
        </p:nvSpPr>
        <p:spPr bwMode="auto">
          <a:xfrm>
            <a:off x="740953" y="5248275"/>
            <a:ext cx="2021707" cy="6771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 algn="ctr">
            <a:solidFill>
              <a:srgbClr val="4F4F4F"/>
            </a:solidFill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600" dirty="0">
                <a:latin typeface="+mj-lt"/>
              </a:rPr>
              <a:t>Pending invoice</a:t>
            </a:r>
          </a:p>
          <a:p>
            <a:r>
              <a:rPr lang="en-US" sz="1600" dirty="0">
                <a:latin typeface="+mj-lt"/>
              </a:rPr>
              <a:t>external reference</a:t>
            </a:r>
          </a:p>
        </p:txBody>
      </p:sp>
      <p:sp>
        <p:nvSpPr>
          <p:cNvPr id="37897" name="Line 9"/>
          <p:cNvSpPr>
            <a:spLocks noChangeShapeType="1"/>
          </p:cNvSpPr>
          <p:nvPr/>
        </p:nvSpPr>
        <p:spPr bwMode="auto">
          <a:xfrm>
            <a:off x="2762250" y="5553075"/>
            <a:ext cx="3641725" cy="53975"/>
          </a:xfrm>
          <a:prstGeom prst="line">
            <a:avLst/>
          </a:prstGeom>
          <a:noFill/>
          <a:ln w="19050">
            <a:solidFill>
              <a:srgbClr val="4F4F4F"/>
            </a:solidFill>
            <a:round/>
            <a:headEnd/>
            <a:tailEnd type="arrow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5619750" y="3740150"/>
            <a:ext cx="3273425" cy="255588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7899" name="Text Box 11"/>
          <p:cNvSpPr txBox="1">
            <a:spLocks noChangeArrowheads="1"/>
          </p:cNvSpPr>
          <p:nvPr/>
        </p:nvSpPr>
        <p:spPr bwMode="auto">
          <a:xfrm>
            <a:off x="476262" y="4302125"/>
            <a:ext cx="2919389" cy="4308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 algn="ctr">
            <a:solidFill>
              <a:srgbClr val="4F4F4F"/>
            </a:solidFill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600" dirty="0">
                <a:latin typeface="+mj-lt"/>
              </a:rPr>
              <a:t>Logistics </a:t>
            </a:r>
            <a:r>
              <a:rPr lang="en-US" sz="1600" dirty="0" smtClean="0">
                <a:latin typeface="+mj-lt"/>
              </a:rPr>
              <a:t>accounting </a:t>
            </a:r>
            <a:r>
              <a:rPr lang="en-US" sz="1600" dirty="0">
                <a:latin typeface="+mj-lt"/>
              </a:rPr>
              <a:t>details</a:t>
            </a:r>
          </a:p>
        </p:txBody>
      </p:sp>
      <p:sp>
        <p:nvSpPr>
          <p:cNvPr id="37900" name="Line 12"/>
          <p:cNvSpPr>
            <a:spLocks noChangeShapeType="1"/>
          </p:cNvSpPr>
          <p:nvPr/>
        </p:nvSpPr>
        <p:spPr bwMode="auto">
          <a:xfrm flipV="1">
            <a:off x="1998663" y="3375025"/>
            <a:ext cx="0" cy="914400"/>
          </a:xfrm>
          <a:prstGeom prst="line">
            <a:avLst/>
          </a:prstGeom>
          <a:noFill/>
          <a:ln w="19050">
            <a:solidFill>
              <a:srgbClr val="4F4F4F"/>
            </a:solidFill>
            <a:round/>
            <a:headEnd/>
            <a:tailEnd type="arrow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Sales Order Shipments</a:t>
            </a:r>
          </a:p>
        </p:txBody>
      </p:sp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Outbound Logistics Charges Accrual</a:t>
            </a: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AF-LA-350</a:t>
            </a:r>
            <a:endParaRPr lang="en-US"/>
          </a:p>
        </p:txBody>
      </p:sp>
      <p:pic>
        <p:nvPicPr>
          <p:cNvPr id="3891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5100" y="1552575"/>
            <a:ext cx="5848350" cy="2695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891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7763" y="1724025"/>
            <a:ext cx="4043362" cy="1416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8919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52950" y="4410075"/>
            <a:ext cx="3511550" cy="1454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8920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0975" y="4314825"/>
            <a:ext cx="4060825" cy="1720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8921" name="Rectangle 8"/>
          <p:cNvSpPr>
            <a:spLocks noChangeArrowheads="1"/>
          </p:cNvSpPr>
          <p:nvPr/>
        </p:nvSpPr>
        <p:spPr bwMode="auto">
          <a:xfrm>
            <a:off x="4429125" y="5376863"/>
            <a:ext cx="3700463" cy="51117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8922" name="Text Box 9"/>
          <p:cNvSpPr txBox="1">
            <a:spLocks noChangeArrowheads="1"/>
          </p:cNvSpPr>
          <p:nvPr/>
        </p:nvSpPr>
        <p:spPr bwMode="auto">
          <a:xfrm>
            <a:off x="2370015" y="5586413"/>
            <a:ext cx="1962396" cy="430887"/>
          </a:xfrm>
          <a:prstGeom prst="rect">
            <a:avLst/>
          </a:prstGeom>
          <a:solidFill>
            <a:srgbClr val="E6EDF2"/>
          </a:solidFill>
          <a:ln w="19050" algn="ctr">
            <a:solidFill>
              <a:srgbClr val="4F4F4F"/>
            </a:solidFill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600" dirty="0">
                <a:latin typeface="+mj-lt"/>
              </a:rPr>
              <a:t>Internal reference</a:t>
            </a:r>
          </a:p>
        </p:txBody>
      </p:sp>
      <p:sp>
        <p:nvSpPr>
          <p:cNvPr id="38923" name="Line 10"/>
          <p:cNvSpPr>
            <a:spLocks noChangeShapeType="1"/>
          </p:cNvSpPr>
          <p:nvPr/>
        </p:nvSpPr>
        <p:spPr bwMode="auto">
          <a:xfrm flipH="1" flipV="1">
            <a:off x="1792288" y="5845174"/>
            <a:ext cx="588962" cy="3175"/>
          </a:xfrm>
          <a:prstGeom prst="line">
            <a:avLst/>
          </a:prstGeom>
          <a:noFill/>
          <a:ln w="19050">
            <a:solidFill>
              <a:srgbClr val="4F4F4F"/>
            </a:solidFill>
            <a:round/>
            <a:headEnd/>
            <a:tailEnd type="arrow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8924" name="Rectangle 11"/>
          <p:cNvSpPr>
            <a:spLocks noChangeArrowheads="1"/>
          </p:cNvSpPr>
          <p:nvPr/>
        </p:nvSpPr>
        <p:spPr bwMode="auto">
          <a:xfrm>
            <a:off x="239713" y="5675313"/>
            <a:ext cx="1254125" cy="2762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8925" name="Rectangle 12"/>
          <p:cNvSpPr>
            <a:spLocks noChangeArrowheads="1"/>
          </p:cNvSpPr>
          <p:nvPr/>
        </p:nvSpPr>
        <p:spPr bwMode="auto">
          <a:xfrm>
            <a:off x="1477963" y="3148013"/>
            <a:ext cx="2317750" cy="1000125"/>
          </a:xfrm>
          <a:prstGeom prst="rect">
            <a:avLst/>
          </a:prstGeom>
          <a:noFill/>
          <a:ln w="12700" algn="ctr">
            <a:solidFill>
              <a:schemeClr val="tx2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SO shippers</a:t>
            </a:r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Outbound Logistics Charges Accrual</a:t>
            </a:r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AF-LA-360</a:t>
            </a:r>
            <a:endParaRPr lang="en-US"/>
          </a:p>
        </p:txBody>
      </p:sp>
      <p:pic>
        <p:nvPicPr>
          <p:cNvPr id="3994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6263" y="1978025"/>
            <a:ext cx="5837237" cy="40370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711200" y="5089525"/>
            <a:ext cx="1976438" cy="2762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39943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52938" y="1468438"/>
            <a:ext cx="3952875" cy="2657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9944" name="Rectangle 10"/>
          <p:cNvSpPr>
            <a:spLocks noChangeArrowheads="1"/>
          </p:cNvSpPr>
          <p:nvPr/>
        </p:nvSpPr>
        <p:spPr bwMode="auto">
          <a:xfrm>
            <a:off x="5245100" y="2625725"/>
            <a:ext cx="1976438" cy="2762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9945" name="Text Box 11"/>
          <p:cNvSpPr txBox="1">
            <a:spLocks noChangeArrowheads="1"/>
          </p:cNvSpPr>
          <p:nvPr/>
        </p:nvSpPr>
        <p:spPr bwMode="auto">
          <a:xfrm>
            <a:off x="3321543" y="5043488"/>
            <a:ext cx="1999265" cy="430887"/>
          </a:xfrm>
          <a:prstGeom prst="rect">
            <a:avLst/>
          </a:prstGeom>
          <a:solidFill>
            <a:srgbClr val="E6EDF2"/>
          </a:solidFill>
          <a:ln w="19050" algn="ctr">
            <a:solidFill>
              <a:srgbClr val="4F4F4F"/>
            </a:solidFill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600" dirty="0">
                <a:latin typeface="+mj-lt"/>
              </a:rPr>
              <a:t>External reference</a:t>
            </a:r>
          </a:p>
        </p:txBody>
      </p:sp>
      <p:sp>
        <p:nvSpPr>
          <p:cNvPr id="39946" name="Line 12"/>
          <p:cNvSpPr>
            <a:spLocks noChangeShapeType="1"/>
          </p:cNvSpPr>
          <p:nvPr/>
        </p:nvSpPr>
        <p:spPr bwMode="auto">
          <a:xfrm flipH="1">
            <a:off x="2846388" y="5283200"/>
            <a:ext cx="468312" cy="0"/>
          </a:xfrm>
          <a:prstGeom prst="line">
            <a:avLst/>
          </a:prstGeom>
          <a:noFill/>
          <a:ln w="19050">
            <a:solidFill>
              <a:srgbClr val="4F4F4F"/>
            </a:solidFill>
            <a:round/>
            <a:headEnd/>
            <a:tailEnd type="arrow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9947" name="Text Box 13"/>
          <p:cNvSpPr txBox="1">
            <a:spLocks noChangeArrowheads="1"/>
          </p:cNvSpPr>
          <p:nvPr/>
        </p:nvSpPr>
        <p:spPr bwMode="auto">
          <a:xfrm>
            <a:off x="6476877" y="3321050"/>
            <a:ext cx="1962396" cy="430887"/>
          </a:xfrm>
          <a:prstGeom prst="rect">
            <a:avLst/>
          </a:prstGeom>
          <a:solidFill>
            <a:srgbClr val="E6EDF2"/>
          </a:solidFill>
          <a:ln w="19050" algn="ctr">
            <a:solidFill>
              <a:schemeClr val="tx2"/>
            </a:solidFill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600" dirty="0">
                <a:latin typeface="+mj-lt"/>
              </a:rPr>
              <a:t>Internal reference</a:t>
            </a:r>
          </a:p>
        </p:txBody>
      </p:sp>
      <p:cxnSp>
        <p:nvCxnSpPr>
          <p:cNvPr id="14" name="Shape 13"/>
          <p:cNvCxnSpPr>
            <a:stCxn id="39947" idx="0"/>
            <a:endCxn id="39944" idx="3"/>
          </p:cNvCxnSpPr>
          <p:nvPr/>
        </p:nvCxnSpPr>
        <p:spPr>
          <a:xfrm rot="16200000" flipV="1">
            <a:off x="7061201" y="2924175"/>
            <a:ext cx="557212" cy="236537"/>
          </a:xfrm>
          <a:prstGeom prst="bentConnector2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GL effect</a:t>
            </a:r>
          </a:p>
        </p:txBody>
      </p:sp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Outbound Logistics Charges Accrual</a:t>
            </a:r>
          </a:p>
        </p:txBody>
      </p:sp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AF-LA-370</a:t>
            </a:r>
            <a:endParaRPr lang="en-US"/>
          </a:p>
        </p:txBody>
      </p:sp>
      <p:grpSp>
        <p:nvGrpSpPr>
          <p:cNvPr id="40965" name="Group 4"/>
          <p:cNvGrpSpPr>
            <a:grpSpLocks/>
          </p:cNvGrpSpPr>
          <p:nvPr/>
        </p:nvGrpSpPr>
        <p:grpSpPr bwMode="auto">
          <a:xfrm>
            <a:off x="744538" y="2952750"/>
            <a:ext cx="3084512" cy="2198688"/>
            <a:chOff x="401" y="1937"/>
            <a:chExt cx="1461" cy="676"/>
          </a:xfrm>
        </p:grpSpPr>
        <p:grpSp>
          <p:nvGrpSpPr>
            <p:cNvPr id="40975" name="Group 5"/>
            <p:cNvGrpSpPr>
              <a:grpSpLocks/>
            </p:cNvGrpSpPr>
            <p:nvPr/>
          </p:nvGrpSpPr>
          <p:grpSpPr bwMode="auto">
            <a:xfrm>
              <a:off x="401" y="2144"/>
              <a:ext cx="1461" cy="469"/>
              <a:chOff x="388" y="2023"/>
              <a:chExt cx="1461" cy="469"/>
            </a:xfrm>
          </p:grpSpPr>
          <p:sp>
            <p:nvSpPr>
              <p:cNvPr id="40977" name="Line 6"/>
              <p:cNvSpPr>
                <a:spLocks noChangeShapeType="1"/>
              </p:cNvSpPr>
              <p:nvPr/>
            </p:nvSpPr>
            <p:spPr bwMode="auto">
              <a:xfrm>
                <a:off x="1125" y="2023"/>
                <a:ext cx="0" cy="46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978" name="Line 7"/>
              <p:cNvSpPr>
                <a:spLocks noChangeShapeType="1"/>
              </p:cNvSpPr>
              <p:nvPr/>
            </p:nvSpPr>
            <p:spPr bwMode="auto">
              <a:xfrm>
                <a:off x="388" y="2023"/>
                <a:ext cx="146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40976" name="Text Box 8"/>
            <p:cNvSpPr txBox="1">
              <a:spLocks noChangeArrowheads="1"/>
            </p:cNvSpPr>
            <p:nvPr/>
          </p:nvSpPr>
          <p:spPr bwMode="auto">
            <a:xfrm>
              <a:off x="442" y="1937"/>
              <a:ext cx="1326" cy="14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>
                  <a:latin typeface="+mj-lt"/>
                </a:rPr>
                <a:t>DR	     CR</a:t>
              </a:r>
            </a:p>
          </p:txBody>
        </p:sp>
      </p:grpSp>
      <p:sp>
        <p:nvSpPr>
          <p:cNvPr id="40966" name="Text Box 9"/>
          <p:cNvSpPr txBox="1">
            <a:spLocks noChangeArrowheads="1"/>
          </p:cNvSpPr>
          <p:nvPr/>
        </p:nvSpPr>
        <p:spPr bwMode="auto">
          <a:xfrm>
            <a:off x="785813" y="2406650"/>
            <a:ext cx="3071812" cy="5539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latin typeface="+mj-lt"/>
              </a:rPr>
              <a:t>SO Expense Acct</a:t>
            </a:r>
          </a:p>
        </p:txBody>
      </p:sp>
      <p:grpSp>
        <p:nvGrpSpPr>
          <p:cNvPr id="40967" name="Group 16"/>
          <p:cNvGrpSpPr>
            <a:grpSpLocks/>
          </p:cNvGrpSpPr>
          <p:nvPr/>
        </p:nvGrpSpPr>
        <p:grpSpPr bwMode="auto">
          <a:xfrm>
            <a:off x="5151438" y="2974975"/>
            <a:ext cx="3084512" cy="2198688"/>
            <a:chOff x="401" y="1937"/>
            <a:chExt cx="1461" cy="676"/>
          </a:xfrm>
        </p:grpSpPr>
        <p:grpSp>
          <p:nvGrpSpPr>
            <p:cNvPr id="40971" name="Group 17"/>
            <p:cNvGrpSpPr>
              <a:grpSpLocks/>
            </p:cNvGrpSpPr>
            <p:nvPr/>
          </p:nvGrpSpPr>
          <p:grpSpPr bwMode="auto">
            <a:xfrm>
              <a:off x="401" y="2144"/>
              <a:ext cx="1461" cy="469"/>
              <a:chOff x="388" y="2023"/>
              <a:chExt cx="1461" cy="469"/>
            </a:xfrm>
          </p:grpSpPr>
          <p:sp>
            <p:nvSpPr>
              <p:cNvPr id="40973" name="Line 18"/>
              <p:cNvSpPr>
                <a:spLocks noChangeShapeType="1"/>
              </p:cNvSpPr>
              <p:nvPr/>
            </p:nvSpPr>
            <p:spPr bwMode="auto">
              <a:xfrm>
                <a:off x="1125" y="2023"/>
                <a:ext cx="0" cy="46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974" name="Line 19"/>
              <p:cNvSpPr>
                <a:spLocks noChangeShapeType="1"/>
              </p:cNvSpPr>
              <p:nvPr/>
            </p:nvSpPr>
            <p:spPr bwMode="auto">
              <a:xfrm>
                <a:off x="388" y="2023"/>
                <a:ext cx="146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40972" name="Text Box 20"/>
            <p:cNvSpPr txBox="1">
              <a:spLocks noChangeArrowheads="1"/>
            </p:cNvSpPr>
            <p:nvPr/>
          </p:nvSpPr>
          <p:spPr bwMode="auto">
            <a:xfrm>
              <a:off x="442" y="1937"/>
              <a:ext cx="1326" cy="14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>
                  <a:latin typeface="+mj-lt"/>
                </a:rPr>
                <a:t>DR	     CR</a:t>
              </a:r>
            </a:p>
          </p:txBody>
        </p:sp>
      </p:grpSp>
      <p:sp>
        <p:nvSpPr>
          <p:cNvPr id="40968" name="Text Box 21"/>
          <p:cNvSpPr txBox="1">
            <a:spLocks noChangeArrowheads="1"/>
          </p:cNvSpPr>
          <p:nvPr/>
        </p:nvSpPr>
        <p:spPr bwMode="auto">
          <a:xfrm>
            <a:off x="4686300" y="2398713"/>
            <a:ext cx="4057650" cy="5539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latin typeface="+mj-lt"/>
              </a:rPr>
              <a:t>Sales Order Accrual Acct</a:t>
            </a:r>
          </a:p>
        </p:txBody>
      </p:sp>
      <p:sp>
        <p:nvSpPr>
          <p:cNvPr id="40969" name="Text Box 22"/>
          <p:cNvSpPr txBox="1">
            <a:spLocks noChangeArrowheads="1"/>
          </p:cNvSpPr>
          <p:nvPr/>
        </p:nvSpPr>
        <p:spPr bwMode="auto">
          <a:xfrm>
            <a:off x="765175" y="3976688"/>
            <a:ext cx="1468438" cy="6111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+mj-lt"/>
              </a:rPr>
              <a:t>1,000</a:t>
            </a:r>
          </a:p>
        </p:txBody>
      </p:sp>
      <p:sp>
        <p:nvSpPr>
          <p:cNvPr id="40970" name="Text Box 23"/>
          <p:cNvSpPr txBox="1">
            <a:spLocks noChangeArrowheads="1"/>
          </p:cNvSpPr>
          <p:nvPr/>
        </p:nvSpPr>
        <p:spPr bwMode="auto">
          <a:xfrm>
            <a:off x="6700838" y="3979863"/>
            <a:ext cx="1468437" cy="6111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>
                <a:latin typeface="+mj-lt"/>
              </a:rPr>
              <a:t>1,000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Processing Logistics Charges</a:t>
            </a:r>
          </a:p>
        </p:txBody>
      </p:sp>
      <p:sp>
        <p:nvSpPr>
          <p:cNvPr id="419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AF-LA-380</a:t>
            </a:r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838201" y="3028950"/>
            <a:ext cx="1966912" cy="914400"/>
            <a:chOff x="1752601" y="3724275"/>
            <a:chExt cx="1966912" cy="914400"/>
          </a:xfrm>
          <a:solidFill>
            <a:schemeClr val="accent6"/>
          </a:solidFill>
        </p:grpSpPr>
        <p:sp>
          <p:nvSpPr>
            <p:cNvPr id="12" name="Rectangle 11"/>
            <p:cNvSpPr/>
            <p:nvPr/>
          </p:nvSpPr>
          <p:spPr>
            <a:xfrm>
              <a:off x="1752601" y="3724275"/>
              <a:ext cx="1966912" cy="914400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  <a:effectLst>
              <a:outerShdw dist="508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972411" y="3752850"/>
              <a:ext cx="1516762" cy="83099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latin typeface="+mj-lt"/>
                </a:rPr>
                <a:t>Pending </a:t>
              </a:r>
            </a:p>
            <a:p>
              <a:r>
                <a:rPr lang="en-US" sz="1600" b="1" dirty="0" smtClean="0">
                  <a:latin typeface="+mj-lt"/>
                </a:rPr>
                <a:t>Invoice</a:t>
              </a:r>
            </a:p>
            <a:p>
              <a:r>
                <a:rPr lang="en-US" sz="1600" b="1" dirty="0" smtClean="0">
                  <a:latin typeface="+mj-lt"/>
                </a:rPr>
                <a:t>Maintenance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581401" y="3028950"/>
            <a:ext cx="1966912" cy="914400"/>
            <a:chOff x="1752601" y="3724275"/>
            <a:chExt cx="1966912" cy="914400"/>
          </a:xfrm>
        </p:grpSpPr>
        <p:sp>
          <p:nvSpPr>
            <p:cNvPr id="15" name="Rectangle 14"/>
            <p:cNvSpPr/>
            <p:nvPr/>
          </p:nvSpPr>
          <p:spPr>
            <a:xfrm>
              <a:off x="1752601" y="3724275"/>
              <a:ext cx="1966912" cy="9144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  <a:effectLst>
              <a:outerShdw dist="508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224083" y="3752850"/>
              <a:ext cx="101341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latin typeface="+mj-lt"/>
                </a:rPr>
                <a:t>Logistics</a:t>
              </a:r>
            </a:p>
            <a:p>
              <a:r>
                <a:rPr lang="en-US" sz="1600" b="1" dirty="0" smtClean="0">
                  <a:latin typeface="+mj-lt"/>
                </a:rPr>
                <a:t>Supplier</a:t>
              </a:r>
            </a:p>
            <a:p>
              <a:r>
                <a:rPr lang="en-US" sz="1600" b="1" dirty="0" smtClean="0">
                  <a:latin typeface="+mj-lt"/>
                </a:rPr>
                <a:t>Invoice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324601" y="3028950"/>
            <a:ext cx="1966912" cy="914400"/>
            <a:chOff x="1752601" y="3724275"/>
            <a:chExt cx="1966912" cy="914400"/>
          </a:xfrm>
        </p:grpSpPr>
        <p:sp>
          <p:nvSpPr>
            <p:cNvPr id="18" name="Rectangle 17"/>
            <p:cNvSpPr/>
            <p:nvPr/>
          </p:nvSpPr>
          <p:spPr>
            <a:xfrm>
              <a:off x="1752601" y="3724275"/>
              <a:ext cx="1966912" cy="9144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  <a:effectLst>
              <a:outerShdw dist="508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165573" y="3886200"/>
              <a:ext cx="113043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 smtClean="0">
                  <a:latin typeface="+mj-lt"/>
                </a:rPr>
                <a:t>Receiver</a:t>
              </a:r>
            </a:p>
            <a:p>
              <a:r>
                <a:rPr lang="en-US" sz="1600" b="1" dirty="0" smtClean="0">
                  <a:latin typeface="+mj-lt"/>
                </a:rPr>
                <a:t>Matching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6648450" y="4362450"/>
            <a:ext cx="1323975" cy="419100"/>
            <a:chOff x="1905000" y="5410200"/>
            <a:chExt cx="1323975" cy="419100"/>
          </a:xfrm>
        </p:grpSpPr>
        <p:sp>
          <p:nvSpPr>
            <p:cNvPr id="20" name="Rectangle 19"/>
            <p:cNvSpPr/>
            <p:nvPr/>
          </p:nvSpPr>
          <p:spPr>
            <a:xfrm>
              <a:off x="1905000" y="5410200"/>
              <a:ext cx="1323975" cy="4191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>
              <a:outerShdw dist="50800" dir="2700000" rotWithShape="0">
                <a:schemeClr val="tx1">
                  <a:lumMod val="50000"/>
                  <a:lumOff val="50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042121" y="5457825"/>
              <a:ext cx="105349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latin typeface="+mj-lt"/>
                </a:rPr>
                <a:t>Optional</a:t>
              </a:r>
              <a:endParaRPr lang="en-US" sz="1600" dirty="0">
                <a:latin typeface="+mj-lt"/>
              </a:endParaRPr>
            </a:p>
          </p:txBody>
        </p:sp>
      </p:grpSp>
      <p:cxnSp>
        <p:nvCxnSpPr>
          <p:cNvPr id="24" name="Straight Arrow Connector 23"/>
          <p:cNvCxnSpPr/>
          <p:nvPr/>
        </p:nvCxnSpPr>
        <p:spPr>
          <a:xfrm>
            <a:off x="2805113" y="3486150"/>
            <a:ext cx="776288" cy="1588"/>
          </a:xfrm>
          <a:prstGeom prst="straightConnector1">
            <a:avLst/>
          </a:prstGeom>
          <a:ln w="28575">
            <a:solidFill>
              <a:srgbClr val="4F4F4F"/>
            </a:solidFill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5548313" y="3486150"/>
            <a:ext cx="776288" cy="1588"/>
          </a:xfrm>
          <a:prstGeom prst="straightConnector1">
            <a:avLst/>
          </a:prstGeom>
          <a:ln w="28575">
            <a:solidFill>
              <a:srgbClr val="4F4F4F"/>
            </a:solidFill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chemeClr val="tx1"/>
                </a:solidFill>
              </a:rPr>
              <a:t>Logistics Accounting 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sz="2400" dirty="0" smtClean="0"/>
              <a:t>	Define and track logistics charges for any inbound and outbound transportation costs payable to third-party suppliers</a:t>
            </a:r>
          </a:p>
          <a:p>
            <a:pPr eaLnBrk="1" hangingPunct="1">
              <a:buFont typeface="Webdings" pitchFamily="18" charset="2"/>
              <a:buNone/>
            </a:pPr>
            <a:endParaRPr lang="en-US" dirty="0" smtClean="0"/>
          </a:p>
          <a:p>
            <a:pPr eaLnBrk="1" hangingPunct="1"/>
            <a:r>
              <a:rPr lang="en-US" dirty="0" smtClean="0">
                <a:solidFill>
                  <a:schemeClr val="tx1"/>
                </a:solidFill>
              </a:rPr>
              <a:t>Logistics charges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dirty="0" smtClean="0"/>
              <a:t>	</a:t>
            </a:r>
            <a:r>
              <a:rPr lang="en-US" sz="2400" dirty="0" smtClean="0"/>
              <a:t>Individual costs payable to third-party suppliers for the transportation of goods</a:t>
            </a:r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542925" y="73025"/>
            <a:ext cx="8153400" cy="881063"/>
          </a:xfrm>
        </p:spPr>
        <p:txBody>
          <a:bodyPr/>
          <a:lstStyle/>
          <a:p>
            <a:pPr eaLnBrk="1" hangingPunct="1"/>
            <a:r>
              <a:rPr lang="en-US" dirty="0" smtClean="0"/>
              <a:t>Definitions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AF-LA-040</a:t>
            </a:r>
            <a:endParaRPr lang="en-US"/>
          </a:p>
        </p:txBody>
      </p:sp>
      <p:pic>
        <p:nvPicPr>
          <p:cNvPr id="6149" name="Picture 8" descr="shippingcontainer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50113" y="0"/>
            <a:ext cx="1725612" cy="1344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10" descr="transport box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87488" y="4849813"/>
            <a:ext cx="1443037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12" descr="transport box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21100" y="4849813"/>
            <a:ext cx="1443038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13" descr="transport box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5038" y="4849813"/>
            <a:ext cx="1443037" cy="107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Logistics Charge Pending Invoice</a:t>
            </a:r>
          </a:p>
        </p:txBody>
      </p:sp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Processing Logistics Charges</a:t>
            </a:r>
          </a:p>
        </p:txBody>
      </p:sp>
      <p:sp>
        <p:nvSpPr>
          <p:cNvPr id="430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AF-LA-390</a:t>
            </a:r>
            <a:endParaRPr lang="en-US"/>
          </a:p>
        </p:txBody>
      </p:sp>
      <p:pic>
        <p:nvPicPr>
          <p:cNvPr id="4301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88" y="1643063"/>
            <a:ext cx="4989512" cy="42211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43014" name="Oval 19"/>
          <p:cNvSpPr>
            <a:spLocks noChangeArrowheads="1"/>
          </p:cNvSpPr>
          <p:nvPr/>
        </p:nvSpPr>
        <p:spPr bwMode="auto">
          <a:xfrm>
            <a:off x="2681288" y="2686050"/>
            <a:ext cx="1216025" cy="250825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Logistics supplier invoice</a:t>
            </a:r>
          </a:p>
        </p:txBody>
      </p:sp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Processing Logistics Charges</a:t>
            </a:r>
          </a:p>
        </p:txBody>
      </p:sp>
      <p:sp>
        <p:nvSpPr>
          <p:cNvPr id="440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AF-LA-400</a:t>
            </a:r>
            <a:endParaRPr lang="en-US"/>
          </a:p>
        </p:txBody>
      </p:sp>
      <p:pic>
        <p:nvPicPr>
          <p:cNvPr id="44037" name="Picture 4" descr="SI creat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1590675"/>
            <a:ext cx="5286375" cy="417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8" name="Oval 5"/>
          <p:cNvSpPr>
            <a:spLocks noChangeArrowheads="1"/>
          </p:cNvSpPr>
          <p:nvPr/>
        </p:nvSpPr>
        <p:spPr bwMode="auto">
          <a:xfrm>
            <a:off x="1562100" y="2859088"/>
            <a:ext cx="1212850" cy="511175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4039" name="Line 6"/>
          <p:cNvSpPr>
            <a:spLocks noChangeShapeType="1"/>
          </p:cNvSpPr>
          <p:nvPr/>
        </p:nvSpPr>
        <p:spPr bwMode="auto">
          <a:xfrm flipH="1">
            <a:off x="2838450" y="2243138"/>
            <a:ext cx="3635375" cy="638175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4040" name="Text Box 7"/>
          <p:cNvSpPr txBox="1">
            <a:spLocks noChangeArrowheads="1"/>
          </p:cNvSpPr>
          <p:nvPr/>
        </p:nvSpPr>
        <p:spPr bwMode="auto">
          <a:xfrm>
            <a:off x="6635750" y="2008188"/>
            <a:ext cx="1858201" cy="400110"/>
          </a:xfrm>
          <a:prstGeom prst="rect">
            <a:avLst/>
          </a:prstGeom>
          <a:solidFill>
            <a:srgbClr val="E6EDF2"/>
          </a:solidFill>
          <a:ln w="19050" algn="ctr">
            <a:solidFill>
              <a:srgbClr val="4F4F4F"/>
            </a:solidFill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400" dirty="0" smtClean="0">
                <a:latin typeface="+mj-lt"/>
              </a:rPr>
              <a:t>PO </a:t>
            </a:r>
            <a:r>
              <a:rPr lang="en-US" sz="1400" dirty="0" smtClean="0">
                <a:latin typeface="+mj-lt"/>
              </a:rPr>
              <a:t>number is </a:t>
            </a:r>
            <a:r>
              <a:rPr lang="en-US" sz="1400" dirty="0" smtClean="0">
                <a:latin typeface="+mj-lt"/>
              </a:rPr>
              <a:t>blank</a:t>
            </a:r>
            <a:endParaRPr lang="en-US" sz="1400" dirty="0">
              <a:latin typeface="+mj-lt"/>
            </a:endParaRPr>
          </a:p>
        </p:txBody>
      </p:sp>
      <p:sp>
        <p:nvSpPr>
          <p:cNvPr id="44041" name="Oval 8"/>
          <p:cNvSpPr>
            <a:spLocks noChangeArrowheads="1"/>
          </p:cNvSpPr>
          <p:nvPr/>
        </p:nvSpPr>
        <p:spPr bwMode="auto">
          <a:xfrm>
            <a:off x="3092450" y="3709988"/>
            <a:ext cx="1658938" cy="382587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4042" name="Oval 9"/>
          <p:cNvSpPr>
            <a:spLocks noChangeArrowheads="1"/>
          </p:cNvSpPr>
          <p:nvPr/>
        </p:nvSpPr>
        <p:spPr bwMode="auto">
          <a:xfrm>
            <a:off x="585788" y="5392738"/>
            <a:ext cx="1658937" cy="382587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4044" name="Line 11"/>
          <p:cNvSpPr>
            <a:spLocks noChangeShapeType="1"/>
          </p:cNvSpPr>
          <p:nvPr/>
        </p:nvSpPr>
        <p:spPr bwMode="auto">
          <a:xfrm flipH="1">
            <a:off x="4738688" y="3666226"/>
            <a:ext cx="1826014" cy="221562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4045" name="Rectangle 12"/>
          <p:cNvSpPr>
            <a:spLocks noChangeArrowheads="1"/>
          </p:cNvSpPr>
          <p:nvPr/>
        </p:nvSpPr>
        <p:spPr bwMode="auto">
          <a:xfrm>
            <a:off x="6635750" y="3176588"/>
            <a:ext cx="1660525" cy="1046440"/>
          </a:xfrm>
          <a:prstGeom prst="rect">
            <a:avLst/>
          </a:prstGeom>
          <a:solidFill>
            <a:srgbClr val="E6EDF2"/>
          </a:solidFill>
          <a:ln w="19050" algn="ctr">
            <a:solidFill>
              <a:srgbClr val="4F4F4F"/>
            </a:solidFill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l"/>
            <a:r>
              <a:rPr lang="en-GB" sz="1400" dirty="0">
                <a:latin typeface="+mj-lt"/>
              </a:rPr>
              <a:t>Invoice status code enabled for receiver matching</a:t>
            </a:r>
            <a:endParaRPr lang="en-US" sz="14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1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Receiver Matching</a:t>
            </a:r>
          </a:p>
          <a:p>
            <a:pPr lvl="1" eaLnBrk="1" hangingPunct="1"/>
            <a:r>
              <a:rPr lang="en-US" smtClean="0"/>
              <a:t>Logistics tab</a:t>
            </a:r>
          </a:p>
        </p:txBody>
      </p:sp>
      <p:sp>
        <p:nvSpPr>
          <p:cNvPr id="45060" name="Rectangle 1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Processing Logistics Charges</a:t>
            </a:r>
          </a:p>
        </p:txBody>
      </p:sp>
      <p:sp>
        <p:nvSpPr>
          <p:cNvPr id="450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AF-LA-410</a:t>
            </a:r>
            <a:endParaRPr lang="en-US"/>
          </a:p>
        </p:txBody>
      </p:sp>
      <p:pic>
        <p:nvPicPr>
          <p:cNvPr id="45061" name="Picture 21" descr="match 1 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3625" y="1922463"/>
            <a:ext cx="4922838" cy="389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2" name="Rectangle 22"/>
          <p:cNvSpPr>
            <a:spLocks noChangeArrowheads="1"/>
          </p:cNvSpPr>
          <p:nvPr/>
        </p:nvSpPr>
        <p:spPr bwMode="auto">
          <a:xfrm>
            <a:off x="1141413" y="3133725"/>
            <a:ext cx="4719637" cy="1722438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5063" name="Rectangle 23"/>
          <p:cNvSpPr>
            <a:spLocks noChangeArrowheads="1"/>
          </p:cNvSpPr>
          <p:nvPr/>
        </p:nvSpPr>
        <p:spPr bwMode="auto">
          <a:xfrm>
            <a:off x="6022975" y="3376613"/>
            <a:ext cx="2216150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1600" dirty="0">
                <a:latin typeface="+mj-lt"/>
              </a:rPr>
              <a:t>Separate frame for Logistics Accounting pending invoices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595313" y="950913"/>
            <a:ext cx="4000500" cy="5053012"/>
          </a:xfrm>
        </p:spPr>
        <p:txBody>
          <a:bodyPr/>
          <a:lstStyle/>
          <a:p>
            <a:pPr eaLnBrk="1" hangingPunct="1"/>
            <a:r>
              <a:rPr lang="en-US" sz="2400" smtClean="0">
                <a:solidFill>
                  <a:schemeClr val="tx1"/>
                </a:solidFill>
                <a:latin typeface="+mj-lt"/>
              </a:rPr>
              <a:t>GL effect (inbound)</a:t>
            </a:r>
          </a:p>
          <a:p>
            <a:pPr eaLnBrk="1" hangingPunct="1"/>
            <a:endParaRPr lang="en-US" sz="2400" smtClean="0">
              <a:solidFill>
                <a:schemeClr val="tx1"/>
              </a:solidFill>
              <a:latin typeface="+mj-lt"/>
            </a:endParaRPr>
          </a:p>
          <a:p>
            <a:pPr eaLnBrk="1" hangingPunct="1"/>
            <a:endParaRPr lang="en-US" sz="2400" smtClean="0">
              <a:solidFill>
                <a:schemeClr val="tx1"/>
              </a:solidFill>
              <a:latin typeface="+mj-lt"/>
            </a:endParaRPr>
          </a:p>
          <a:p>
            <a:pPr eaLnBrk="1" hangingPunct="1"/>
            <a:endParaRPr lang="en-US" sz="2400" smtClean="0">
              <a:solidFill>
                <a:schemeClr val="tx1"/>
              </a:solidFill>
              <a:latin typeface="+mj-lt"/>
            </a:endParaRPr>
          </a:p>
          <a:p>
            <a:pPr eaLnBrk="1" hangingPunct="1"/>
            <a:endParaRPr lang="en-US" sz="2400" smtClean="0">
              <a:solidFill>
                <a:schemeClr val="tx1"/>
              </a:solidFill>
              <a:latin typeface="+mj-lt"/>
            </a:endParaRPr>
          </a:p>
          <a:p>
            <a:pPr eaLnBrk="1" hangingPunct="1"/>
            <a:endParaRPr lang="en-US" sz="2400" smtClean="0">
              <a:solidFill>
                <a:schemeClr val="tx1"/>
              </a:solidFill>
              <a:latin typeface="+mj-lt"/>
            </a:endParaRPr>
          </a:p>
          <a:p>
            <a:pPr eaLnBrk="1" hangingPunct="1"/>
            <a:r>
              <a:rPr lang="en-US" sz="2400" smtClean="0">
                <a:solidFill>
                  <a:schemeClr val="tx1"/>
                </a:solidFill>
                <a:latin typeface="+mj-lt"/>
              </a:rPr>
              <a:t>GL effect (outbound)</a:t>
            </a:r>
          </a:p>
          <a:p>
            <a:pPr eaLnBrk="1" hangingPunct="1"/>
            <a:endParaRPr lang="en-US" sz="2400" smtClean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Processing Logistics Charges</a:t>
            </a:r>
          </a:p>
        </p:txBody>
      </p:sp>
      <p:sp>
        <p:nvSpPr>
          <p:cNvPr id="46082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AF-LA-420</a:t>
            </a:r>
            <a:endParaRPr lang="en-US"/>
          </a:p>
        </p:txBody>
      </p:sp>
      <p:grpSp>
        <p:nvGrpSpPr>
          <p:cNvPr id="46113" name="Group 8"/>
          <p:cNvGrpSpPr>
            <a:grpSpLocks/>
          </p:cNvGrpSpPr>
          <p:nvPr/>
        </p:nvGrpSpPr>
        <p:grpSpPr bwMode="auto">
          <a:xfrm>
            <a:off x="1470025" y="2436949"/>
            <a:ext cx="1804988" cy="795201"/>
            <a:chOff x="388" y="2023"/>
            <a:chExt cx="1461" cy="469"/>
          </a:xfrm>
        </p:grpSpPr>
        <p:sp>
          <p:nvSpPr>
            <p:cNvPr id="46115" name="Line 9"/>
            <p:cNvSpPr>
              <a:spLocks noChangeShapeType="1"/>
            </p:cNvSpPr>
            <p:nvPr/>
          </p:nvSpPr>
          <p:spPr bwMode="auto">
            <a:xfrm>
              <a:off x="1125" y="2023"/>
              <a:ext cx="0" cy="46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6116" name="Line 10"/>
            <p:cNvSpPr>
              <a:spLocks noChangeShapeType="1"/>
            </p:cNvSpPr>
            <p:nvPr/>
          </p:nvSpPr>
          <p:spPr bwMode="auto">
            <a:xfrm>
              <a:off x="388" y="2023"/>
              <a:ext cx="146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46114" name="Text Box 11"/>
          <p:cNvSpPr txBox="1">
            <a:spLocks noChangeArrowheads="1"/>
          </p:cNvSpPr>
          <p:nvPr/>
        </p:nvSpPr>
        <p:spPr bwMode="auto">
          <a:xfrm>
            <a:off x="1521914" y="2085975"/>
            <a:ext cx="1635732" cy="3967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>
                <a:latin typeface="+mj-lt"/>
              </a:rPr>
              <a:t>DR	     CR</a:t>
            </a:r>
          </a:p>
        </p:txBody>
      </p:sp>
      <p:sp>
        <p:nvSpPr>
          <p:cNvPr id="46086" name="Text Box 12"/>
          <p:cNvSpPr txBox="1">
            <a:spLocks noChangeArrowheads="1"/>
          </p:cNvSpPr>
          <p:nvPr/>
        </p:nvSpPr>
        <p:spPr bwMode="auto">
          <a:xfrm>
            <a:off x="1247775" y="1690688"/>
            <a:ext cx="23050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>
                <a:latin typeface="+mj-lt"/>
              </a:rPr>
              <a:t>Inbound Accrual Acct</a:t>
            </a:r>
          </a:p>
        </p:txBody>
      </p:sp>
      <p:sp>
        <p:nvSpPr>
          <p:cNvPr id="46087" name="Text Box 13"/>
          <p:cNvSpPr txBox="1">
            <a:spLocks noChangeArrowheads="1"/>
          </p:cNvSpPr>
          <p:nvPr/>
        </p:nvSpPr>
        <p:spPr bwMode="auto">
          <a:xfrm>
            <a:off x="1490663" y="2514600"/>
            <a:ext cx="85883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>
                <a:latin typeface="+mj-lt"/>
              </a:rPr>
              <a:t>1,000</a:t>
            </a:r>
          </a:p>
        </p:txBody>
      </p:sp>
      <p:sp>
        <p:nvSpPr>
          <p:cNvPr id="46088" name="Rectangle 14"/>
          <p:cNvSpPr>
            <a:spLocks noChangeArrowheads="1"/>
          </p:cNvSpPr>
          <p:nvPr/>
        </p:nvSpPr>
        <p:spPr bwMode="auto">
          <a:xfrm>
            <a:off x="4810125" y="976313"/>
            <a:ext cx="400050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400"/>
          </a:p>
        </p:txBody>
      </p:sp>
      <p:grpSp>
        <p:nvGrpSpPr>
          <p:cNvPr id="46106" name="Group 17"/>
          <p:cNvGrpSpPr>
            <a:grpSpLocks/>
          </p:cNvGrpSpPr>
          <p:nvPr/>
        </p:nvGrpSpPr>
        <p:grpSpPr bwMode="auto">
          <a:xfrm>
            <a:off x="1795463" y="4746625"/>
            <a:ext cx="1804987" cy="1146175"/>
            <a:chOff x="401" y="1937"/>
            <a:chExt cx="1461" cy="676"/>
          </a:xfrm>
        </p:grpSpPr>
        <p:grpSp>
          <p:nvGrpSpPr>
            <p:cNvPr id="46109" name="Group 18"/>
            <p:cNvGrpSpPr>
              <a:grpSpLocks/>
            </p:cNvGrpSpPr>
            <p:nvPr/>
          </p:nvGrpSpPr>
          <p:grpSpPr bwMode="auto">
            <a:xfrm>
              <a:off x="401" y="2144"/>
              <a:ext cx="1461" cy="469"/>
              <a:chOff x="388" y="2023"/>
              <a:chExt cx="1461" cy="469"/>
            </a:xfrm>
          </p:grpSpPr>
          <p:sp>
            <p:nvSpPr>
              <p:cNvPr id="46111" name="Line 19"/>
              <p:cNvSpPr>
                <a:spLocks noChangeShapeType="1"/>
              </p:cNvSpPr>
              <p:nvPr/>
            </p:nvSpPr>
            <p:spPr bwMode="auto">
              <a:xfrm>
                <a:off x="1125" y="2023"/>
                <a:ext cx="0" cy="46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6112" name="Line 20"/>
              <p:cNvSpPr>
                <a:spLocks noChangeShapeType="1"/>
              </p:cNvSpPr>
              <p:nvPr/>
            </p:nvSpPr>
            <p:spPr bwMode="auto">
              <a:xfrm>
                <a:off x="388" y="2023"/>
                <a:ext cx="146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46110" name="Text Box 21"/>
            <p:cNvSpPr txBox="1">
              <a:spLocks noChangeArrowheads="1"/>
            </p:cNvSpPr>
            <p:nvPr/>
          </p:nvSpPr>
          <p:spPr bwMode="auto">
            <a:xfrm>
              <a:off x="443" y="1937"/>
              <a:ext cx="1324" cy="2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>
                  <a:latin typeface="+mj-lt"/>
                </a:rPr>
                <a:t>DR	     CR</a:t>
              </a:r>
            </a:p>
          </p:txBody>
        </p:sp>
      </p:grpSp>
      <p:sp>
        <p:nvSpPr>
          <p:cNvPr id="46107" name="Text Box 22"/>
          <p:cNvSpPr txBox="1">
            <a:spLocks noChangeArrowheads="1"/>
          </p:cNvSpPr>
          <p:nvPr/>
        </p:nvSpPr>
        <p:spPr bwMode="auto">
          <a:xfrm>
            <a:off x="1743075" y="4351338"/>
            <a:ext cx="1914525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>
                <a:latin typeface="+mj-lt"/>
              </a:rPr>
              <a:t>SO Accrual Acct</a:t>
            </a:r>
          </a:p>
        </p:txBody>
      </p:sp>
      <p:sp>
        <p:nvSpPr>
          <p:cNvPr id="46108" name="Text Box 23"/>
          <p:cNvSpPr txBox="1">
            <a:spLocks noChangeArrowheads="1"/>
          </p:cNvSpPr>
          <p:nvPr/>
        </p:nvSpPr>
        <p:spPr bwMode="auto">
          <a:xfrm>
            <a:off x="1816100" y="5175250"/>
            <a:ext cx="858837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>
                <a:latin typeface="+mj-lt"/>
              </a:rPr>
              <a:t>1,000</a:t>
            </a:r>
          </a:p>
        </p:txBody>
      </p:sp>
      <p:grpSp>
        <p:nvGrpSpPr>
          <p:cNvPr id="46099" name="Group 25"/>
          <p:cNvGrpSpPr>
            <a:grpSpLocks/>
          </p:cNvGrpSpPr>
          <p:nvPr/>
        </p:nvGrpSpPr>
        <p:grpSpPr bwMode="auto">
          <a:xfrm>
            <a:off x="5026025" y="2089150"/>
            <a:ext cx="1804988" cy="1146175"/>
            <a:chOff x="401" y="1937"/>
            <a:chExt cx="1461" cy="676"/>
          </a:xfrm>
        </p:grpSpPr>
        <p:grpSp>
          <p:nvGrpSpPr>
            <p:cNvPr id="46102" name="Group 26"/>
            <p:cNvGrpSpPr>
              <a:grpSpLocks/>
            </p:cNvGrpSpPr>
            <p:nvPr/>
          </p:nvGrpSpPr>
          <p:grpSpPr bwMode="auto">
            <a:xfrm>
              <a:off x="401" y="2144"/>
              <a:ext cx="1461" cy="469"/>
              <a:chOff x="388" y="2023"/>
              <a:chExt cx="1461" cy="469"/>
            </a:xfrm>
          </p:grpSpPr>
          <p:sp>
            <p:nvSpPr>
              <p:cNvPr id="46104" name="Line 27"/>
              <p:cNvSpPr>
                <a:spLocks noChangeShapeType="1"/>
              </p:cNvSpPr>
              <p:nvPr/>
            </p:nvSpPr>
            <p:spPr bwMode="auto">
              <a:xfrm>
                <a:off x="1125" y="2023"/>
                <a:ext cx="0" cy="46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6105" name="Line 28"/>
              <p:cNvSpPr>
                <a:spLocks noChangeShapeType="1"/>
              </p:cNvSpPr>
              <p:nvPr/>
            </p:nvSpPr>
            <p:spPr bwMode="auto">
              <a:xfrm>
                <a:off x="388" y="2023"/>
                <a:ext cx="146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46103" name="Text Box 29"/>
            <p:cNvSpPr txBox="1">
              <a:spLocks noChangeArrowheads="1"/>
            </p:cNvSpPr>
            <p:nvPr/>
          </p:nvSpPr>
          <p:spPr bwMode="auto">
            <a:xfrm>
              <a:off x="443" y="1937"/>
              <a:ext cx="1324" cy="2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>
                  <a:latin typeface="+mj-lt"/>
                </a:rPr>
                <a:t>DR	     CR</a:t>
              </a:r>
            </a:p>
          </p:txBody>
        </p:sp>
      </p:grpSp>
      <p:sp>
        <p:nvSpPr>
          <p:cNvPr id="46100" name="Text Box 30"/>
          <p:cNvSpPr txBox="1">
            <a:spLocks noChangeArrowheads="1"/>
          </p:cNvSpPr>
          <p:nvPr/>
        </p:nvSpPr>
        <p:spPr bwMode="auto">
          <a:xfrm>
            <a:off x="5006975" y="1693863"/>
            <a:ext cx="186055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dirty="0">
                <a:latin typeface="+mj-lt"/>
              </a:rPr>
              <a:t>Accounts Payable</a:t>
            </a:r>
          </a:p>
        </p:txBody>
      </p:sp>
      <p:sp>
        <p:nvSpPr>
          <p:cNvPr id="46101" name="Text Box 31"/>
          <p:cNvSpPr txBox="1">
            <a:spLocks noChangeArrowheads="1"/>
          </p:cNvSpPr>
          <p:nvPr/>
        </p:nvSpPr>
        <p:spPr bwMode="auto">
          <a:xfrm>
            <a:off x="6003925" y="2517775"/>
            <a:ext cx="858838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>
                <a:latin typeface="+mj-lt"/>
              </a:rPr>
              <a:t>1,000</a:t>
            </a:r>
          </a:p>
        </p:txBody>
      </p:sp>
      <p:grpSp>
        <p:nvGrpSpPr>
          <p:cNvPr id="46095" name="Group 34"/>
          <p:cNvGrpSpPr>
            <a:grpSpLocks/>
          </p:cNvGrpSpPr>
          <p:nvPr/>
        </p:nvGrpSpPr>
        <p:grpSpPr bwMode="auto">
          <a:xfrm>
            <a:off x="5046663" y="5099187"/>
            <a:ext cx="1804987" cy="795201"/>
            <a:chOff x="388" y="2023"/>
            <a:chExt cx="1461" cy="469"/>
          </a:xfrm>
        </p:grpSpPr>
        <p:sp>
          <p:nvSpPr>
            <p:cNvPr id="46097" name="Line 35"/>
            <p:cNvSpPr>
              <a:spLocks noChangeShapeType="1"/>
            </p:cNvSpPr>
            <p:nvPr/>
          </p:nvSpPr>
          <p:spPr bwMode="auto">
            <a:xfrm>
              <a:off x="1125" y="2023"/>
              <a:ext cx="0" cy="46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6098" name="Line 36"/>
            <p:cNvSpPr>
              <a:spLocks noChangeShapeType="1"/>
            </p:cNvSpPr>
            <p:nvPr/>
          </p:nvSpPr>
          <p:spPr bwMode="auto">
            <a:xfrm>
              <a:off x="388" y="2023"/>
              <a:ext cx="146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46096" name="Text Box 37"/>
          <p:cNvSpPr txBox="1">
            <a:spLocks noChangeArrowheads="1"/>
          </p:cNvSpPr>
          <p:nvPr/>
        </p:nvSpPr>
        <p:spPr bwMode="auto">
          <a:xfrm>
            <a:off x="5098552" y="4748213"/>
            <a:ext cx="1635731" cy="3967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>
                <a:latin typeface="+mj-lt"/>
              </a:rPr>
              <a:t>DR	     CR</a:t>
            </a:r>
          </a:p>
        </p:txBody>
      </p:sp>
      <p:sp>
        <p:nvSpPr>
          <p:cNvPr id="46092" name="Text Box 38"/>
          <p:cNvSpPr txBox="1">
            <a:spLocks noChangeArrowheads="1"/>
          </p:cNvSpPr>
          <p:nvPr/>
        </p:nvSpPr>
        <p:spPr bwMode="auto">
          <a:xfrm>
            <a:off x="4867275" y="4352925"/>
            <a:ext cx="20955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>
                <a:latin typeface="+mj-lt"/>
              </a:rPr>
              <a:t>Accounts Payable</a:t>
            </a:r>
          </a:p>
        </p:txBody>
      </p:sp>
      <p:sp>
        <p:nvSpPr>
          <p:cNvPr id="46093" name="Text Box 39"/>
          <p:cNvSpPr txBox="1">
            <a:spLocks noChangeArrowheads="1"/>
          </p:cNvSpPr>
          <p:nvPr/>
        </p:nvSpPr>
        <p:spPr bwMode="auto">
          <a:xfrm>
            <a:off x="6003925" y="5219700"/>
            <a:ext cx="858838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>
                <a:latin typeface="+mj-lt"/>
              </a:rPr>
              <a:t>1,000</a:t>
            </a:r>
          </a:p>
        </p:txBody>
      </p:sp>
      <p:sp>
        <p:nvSpPr>
          <p:cNvPr id="46094" name="Line 42"/>
          <p:cNvSpPr>
            <a:spLocks noChangeShapeType="1"/>
          </p:cNvSpPr>
          <p:nvPr/>
        </p:nvSpPr>
        <p:spPr bwMode="auto">
          <a:xfrm>
            <a:off x="382588" y="3425825"/>
            <a:ext cx="75707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19075"/>
            <a:ext cx="8153400" cy="598488"/>
          </a:xfrm>
        </p:spPr>
        <p:txBody>
          <a:bodyPr/>
          <a:lstStyle/>
          <a:p>
            <a:pPr eaLnBrk="1" hangingPunct="1"/>
            <a:r>
              <a:rPr lang="en-US" smtClean="0"/>
              <a:t>Logistics Accounting Reporting</a:t>
            </a:r>
          </a:p>
        </p:txBody>
      </p:sp>
      <p:sp>
        <p:nvSpPr>
          <p:cNvPr id="471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AF-LA-430</a:t>
            </a:r>
            <a:endParaRPr lang="en-US"/>
          </a:p>
        </p:txBody>
      </p:sp>
      <p:pic>
        <p:nvPicPr>
          <p:cNvPr id="4710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5" y="863600"/>
            <a:ext cx="2536825" cy="5267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47110" name="Line 10"/>
          <p:cNvSpPr>
            <a:spLocks noChangeShapeType="1"/>
          </p:cNvSpPr>
          <p:nvPr/>
        </p:nvSpPr>
        <p:spPr bwMode="auto">
          <a:xfrm flipH="1">
            <a:off x="2819400" y="5354198"/>
            <a:ext cx="1333500" cy="40128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7111" name="Line 11"/>
          <p:cNvSpPr>
            <a:spLocks noChangeShapeType="1"/>
          </p:cNvSpPr>
          <p:nvPr/>
        </p:nvSpPr>
        <p:spPr bwMode="auto">
          <a:xfrm flipH="1">
            <a:off x="2781299" y="4714876"/>
            <a:ext cx="1400175" cy="51435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7112" name="Line 12"/>
          <p:cNvSpPr>
            <a:spLocks noChangeShapeType="1"/>
          </p:cNvSpPr>
          <p:nvPr/>
        </p:nvSpPr>
        <p:spPr bwMode="auto">
          <a:xfrm flipH="1">
            <a:off x="3124200" y="2816225"/>
            <a:ext cx="952500" cy="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19575" y="2505077"/>
            <a:ext cx="3162300" cy="62864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/>
            <a:r>
              <a:rPr lang="en-GB" sz="1600" dirty="0" smtClean="0">
                <a:latin typeface="+mn-lt"/>
              </a:rPr>
              <a:t>Matching Logistic Charge Variance Report</a:t>
            </a:r>
          </a:p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219575" y="4419602"/>
            <a:ext cx="3162300" cy="62864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/>
            <a:r>
              <a:rPr lang="en-GB" sz="1600" dirty="0" smtClean="0">
                <a:latin typeface="+mn-lt"/>
              </a:rPr>
              <a:t>Logistics Charge Variance Report</a:t>
            </a:r>
          </a:p>
          <a:p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219575" y="5210177"/>
            <a:ext cx="3162300" cy="4190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/>
            <a:r>
              <a:rPr lang="en-GB" sz="1600" dirty="0" smtClean="0">
                <a:latin typeface="+mn-lt"/>
              </a:rPr>
              <a:t>Open Logistics Charge Report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Logistics Accounting Reporting</a:t>
            </a:r>
          </a:p>
        </p:txBody>
      </p:sp>
      <p:sp>
        <p:nvSpPr>
          <p:cNvPr id="481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AF-LA-440</a:t>
            </a:r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239713" y="1250950"/>
            <a:ext cx="8643937" cy="4959350"/>
            <a:chOff x="201613" y="1898650"/>
            <a:chExt cx="8643937" cy="4959350"/>
          </a:xfrm>
        </p:grpSpPr>
        <p:pic>
          <p:nvPicPr>
            <p:cNvPr id="48132" name="Picture 5" descr="28 17 17 rep 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1613" y="1898650"/>
              <a:ext cx="6230937" cy="2682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8133" name="Picture 6" descr="log pend inv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329113" y="3224213"/>
              <a:ext cx="4516437" cy="36337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Inbound versus Outbound </a:t>
            </a:r>
            <a:r>
              <a:rPr lang="en-US" dirty="0" smtClean="0"/>
              <a:t>Logistics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AF-LA-050</a:t>
            </a:r>
            <a:endParaRPr lang="en-US"/>
          </a:p>
        </p:txBody>
      </p:sp>
      <p:sp>
        <p:nvSpPr>
          <p:cNvPr id="7172" name="AutoShape 4"/>
          <p:cNvSpPr>
            <a:spLocks noChangeArrowheads="1"/>
          </p:cNvSpPr>
          <p:nvPr/>
        </p:nvSpPr>
        <p:spPr bwMode="auto">
          <a:xfrm>
            <a:off x="1039813" y="1917700"/>
            <a:ext cx="3541712" cy="1319213"/>
          </a:xfrm>
          <a:prstGeom prst="curvedDownArrow">
            <a:avLst>
              <a:gd name="adj1" fmla="val 53694"/>
              <a:gd name="adj2" fmla="val 107389"/>
              <a:gd name="adj3" fmla="val 36319"/>
            </a:avLst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23274" y="3314700"/>
            <a:ext cx="1558440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dirty="0">
                <a:latin typeface="+mj-lt"/>
              </a:rPr>
              <a:t>Supplier</a:t>
            </a:r>
          </a:p>
        </p:txBody>
      </p:sp>
      <p:sp>
        <p:nvSpPr>
          <p:cNvPr id="7174" name="AutoShape 6"/>
          <p:cNvSpPr>
            <a:spLocks noChangeArrowheads="1"/>
          </p:cNvSpPr>
          <p:nvPr/>
        </p:nvSpPr>
        <p:spPr bwMode="auto">
          <a:xfrm>
            <a:off x="4927600" y="1795463"/>
            <a:ext cx="3541713" cy="1319212"/>
          </a:xfrm>
          <a:prstGeom prst="curvedDownArrow">
            <a:avLst>
              <a:gd name="adj1" fmla="val 53694"/>
              <a:gd name="adj2" fmla="val 107389"/>
              <a:gd name="adj3" fmla="val 36319"/>
            </a:avLst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3437662" y="3309938"/>
            <a:ext cx="1951176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dirty="0">
                <a:latin typeface="+mj-lt"/>
              </a:rPr>
              <a:t>Company</a:t>
            </a: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6801177" y="3309938"/>
            <a:ext cx="1869423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dirty="0">
                <a:latin typeface="+mj-lt"/>
              </a:rPr>
              <a:t>Customer</a:t>
            </a: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 rot="18622840">
            <a:off x="862372" y="2287301"/>
            <a:ext cx="1534394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2600" dirty="0">
                <a:solidFill>
                  <a:schemeClr val="bg1"/>
                </a:solidFill>
                <a:latin typeface="+mj-lt"/>
              </a:rPr>
              <a:t>inbound</a:t>
            </a: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 rot="18622840">
            <a:off x="4667712" y="2166164"/>
            <a:ext cx="1677062" cy="5539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+mj-lt"/>
              </a:rPr>
              <a:t>outbound</a:t>
            </a: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990600" y="1477963"/>
            <a:ext cx="3032125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r>
              <a:rPr lang="en-US" sz="1800" i="1" dirty="0">
                <a:latin typeface="+mj-lt"/>
              </a:rPr>
              <a:t>purchase order receipts</a:t>
            </a:r>
          </a:p>
        </p:txBody>
      </p:sp>
      <p:sp>
        <p:nvSpPr>
          <p:cNvPr id="7180" name="Text Box 13"/>
          <p:cNvSpPr txBox="1">
            <a:spLocks noChangeArrowheads="1"/>
          </p:cNvSpPr>
          <p:nvPr/>
        </p:nvSpPr>
        <p:spPr bwMode="auto">
          <a:xfrm>
            <a:off x="5113881" y="1408113"/>
            <a:ext cx="2645276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800" i="1">
                <a:latin typeface="+mj-lt"/>
              </a:rPr>
              <a:t>sales orders shipments</a:t>
            </a:r>
          </a:p>
        </p:txBody>
      </p:sp>
      <p:pic>
        <p:nvPicPr>
          <p:cNvPr id="7182" name="Picture 17" descr="shippingcontainer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18288" y="3967163"/>
            <a:ext cx="2225675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3" name="Picture 18" descr="j043864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163" y="3910013"/>
            <a:ext cx="2754312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 descr="Region Captur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24381" y="3886318"/>
            <a:ext cx="2095238" cy="1885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62000" y="1509713"/>
            <a:ext cx="7572375" cy="3749675"/>
          </a:xfrm>
          <a:noFill/>
        </p:spPr>
      </p:pic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Logistics Charge Accruals Process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AF-LA-060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Pending invoices = logistics charge accruals </a:t>
            </a:r>
          </a:p>
          <a:p>
            <a:pPr eaLnBrk="1" hangingPunct="1">
              <a:spcBef>
                <a:spcPct val="55000"/>
              </a:spcBef>
            </a:pPr>
            <a:r>
              <a:rPr lang="en-US" dirty="0" smtClean="0"/>
              <a:t>Automatic pending invoice creation </a:t>
            </a:r>
          </a:p>
          <a:p>
            <a:pPr lvl="1" eaLnBrk="1" hangingPunct="1"/>
            <a:r>
              <a:rPr lang="en-US" dirty="0" smtClean="0"/>
              <a:t>during PO receipts, SO and DO shipments</a:t>
            </a:r>
          </a:p>
          <a:p>
            <a:pPr eaLnBrk="1" hangingPunct="1">
              <a:spcBef>
                <a:spcPct val="55000"/>
              </a:spcBef>
            </a:pPr>
            <a:r>
              <a:rPr lang="en-US" dirty="0" smtClean="0"/>
              <a:t>Match during receiver matching</a:t>
            </a:r>
          </a:p>
          <a:p>
            <a:pPr eaLnBrk="1" hangingPunct="1">
              <a:spcBef>
                <a:spcPct val="55000"/>
              </a:spcBef>
            </a:pPr>
            <a:r>
              <a:rPr lang="en-US" dirty="0" smtClean="0"/>
              <a:t>Internal </a:t>
            </a:r>
            <a:r>
              <a:rPr lang="en-US" dirty="0" err="1" smtClean="0"/>
              <a:t>vs</a:t>
            </a:r>
            <a:r>
              <a:rPr lang="en-US" dirty="0" smtClean="0"/>
              <a:t> external references</a:t>
            </a:r>
          </a:p>
          <a:p>
            <a:pPr eaLnBrk="1" hangingPunct="1">
              <a:spcBef>
                <a:spcPct val="55000"/>
              </a:spcBef>
            </a:pPr>
            <a:r>
              <a:rPr lang="en-US" dirty="0" smtClean="0"/>
              <a:t>Additional fields and frames</a:t>
            </a:r>
          </a:p>
          <a:p>
            <a:pPr eaLnBrk="1" hangingPunct="1"/>
            <a:endParaRPr lang="en-US" dirty="0" smtClean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Logistics Charge Accruals Process Highlights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AF-LA-070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dirty="0" smtClean="0"/>
              <a:t>Improved efficiency</a:t>
            </a:r>
          </a:p>
          <a:p>
            <a:pPr lvl="1" eaLnBrk="1" hangingPunct="1"/>
            <a:r>
              <a:rPr lang="en-US" sz="2000" dirty="0" smtClean="0"/>
              <a:t>Complete tracking, monitoring, accruing and invoicing of all costs associated with freight and duty</a:t>
            </a:r>
          </a:p>
          <a:p>
            <a:pPr eaLnBrk="1" hangingPunct="1">
              <a:spcBef>
                <a:spcPts val="1200"/>
              </a:spcBef>
            </a:pPr>
            <a:r>
              <a:rPr lang="en-US" sz="2400" dirty="0" smtClean="0"/>
              <a:t>Improved margin visibility </a:t>
            </a:r>
          </a:p>
          <a:p>
            <a:pPr lvl="1" eaLnBrk="1" hangingPunct="1"/>
            <a:r>
              <a:rPr lang="en-US" sz="2000" dirty="0" smtClean="0"/>
              <a:t>Include all transportation-related expenses in standard cost of product</a:t>
            </a:r>
          </a:p>
          <a:p>
            <a:pPr eaLnBrk="1" hangingPunct="1">
              <a:spcBef>
                <a:spcPts val="1200"/>
              </a:spcBef>
            </a:pPr>
            <a:r>
              <a:rPr lang="en-US" sz="2400" dirty="0" smtClean="0"/>
              <a:t>Improved planning and budgeting</a:t>
            </a:r>
          </a:p>
          <a:p>
            <a:pPr lvl="1" eaLnBrk="1" hangingPunct="1"/>
            <a:r>
              <a:rPr lang="en-US" sz="2000" dirty="0" smtClean="0"/>
              <a:t>Provide planned </a:t>
            </a:r>
            <a:r>
              <a:rPr lang="en-US" sz="2000" dirty="0" err="1" smtClean="0"/>
              <a:t>vs</a:t>
            </a:r>
            <a:r>
              <a:rPr lang="en-US" sz="2000" dirty="0" smtClean="0"/>
              <a:t> actual performance analysis of logistics providers</a:t>
            </a:r>
          </a:p>
          <a:p>
            <a:pPr eaLnBrk="1" hangingPunct="1">
              <a:spcBef>
                <a:spcPts val="1200"/>
              </a:spcBef>
            </a:pPr>
            <a:r>
              <a:rPr lang="en-US" sz="2400" dirty="0" smtClean="0"/>
              <a:t>Improved control</a:t>
            </a:r>
          </a:p>
          <a:p>
            <a:pPr lvl="1" eaLnBrk="1" hangingPunct="1"/>
            <a:r>
              <a:rPr lang="en-US" sz="2000" dirty="0" smtClean="0"/>
              <a:t>Match accrued logistics charges against supplier invoices</a:t>
            </a:r>
          </a:p>
          <a:p>
            <a:pPr eaLnBrk="1" hangingPunct="1">
              <a:spcBef>
                <a:spcPts val="1200"/>
              </a:spcBef>
            </a:pPr>
            <a:r>
              <a:rPr lang="en-US" sz="2400" dirty="0" smtClean="0"/>
              <a:t>Two types of logistic charges</a:t>
            </a:r>
          </a:p>
          <a:p>
            <a:pPr lvl="1" eaLnBrk="1" hangingPunct="1"/>
            <a:r>
              <a:rPr lang="en-US" sz="2000" dirty="0" smtClean="0"/>
              <a:t>Inbound, outbound</a:t>
            </a:r>
            <a:r>
              <a:rPr lang="en-US" dirty="0" smtClean="0"/>
              <a:t>	</a:t>
            </a:r>
          </a:p>
        </p:txBody>
      </p:sp>
      <p:sp>
        <p:nvSpPr>
          <p:cNvPr id="102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Benefits</a:t>
            </a:r>
          </a:p>
        </p:txBody>
      </p:sp>
      <p:sp>
        <p:nvSpPr>
          <p:cNvPr id="102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AF-LA-080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General Setup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AF-LA-090</a:t>
            </a:r>
            <a:endParaRPr lang="en-US"/>
          </a:p>
        </p:txBody>
      </p:sp>
      <p:pic>
        <p:nvPicPr>
          <p:cNvPr id="1126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2825" y="1504950"/>
            <a:ext cx="7110413" cy="3786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Presentation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2010 Presentation</Template>
  <TotalTime>9424</TotalTime>
  <Words>807</Words>
  <Application>Microsoft Office PowerPoint</Application>
  <PresentationFormat>On-screen Show (4:3)</PresentationFormat>
  <Paragraphs>343</Paragraphs>
  <Slides>45</Slides>
  <Notes>41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QAD 2010 Presentation</vt:lpstr>
      <vt:lpstr>Logistics Accounting</vt:lpstr>
      <vt:lpstr>Objectives</vt:lpstr>
      <vt:lpstr>Overview</vt:lpstr>
      <vt:lpstr>Definitions</vt:lpstr>
      <vt:lpstr>Inbound versus Outbound Logistics</vt:lpstr>
      <vt:lpstr>Logistics Charge Accruals Process</vt:lpstr>
      <vt:lpstr>Logistics Charge Accruals Process Highlights</vt:lpstr>
      <vt:lpstr>Benefits</vt:lpstr>
      <vt:lpstr>General Setup</vt:lpstr>
      <vt:lpstr>Setting Up GL Accounts</vt:lpstr>
      <vt:lpstr>Setting Up NRM Sequence Numbers</vt:lpstr>
      <vt:lpstr>Setting Up the Control Programs</vt:lpstr>
      <vt:lpstr>Setting Up the Control Programs</vt:lpstr>
      <vt:lpstr>Defining Logistics Charge Codes</vt:lpstr>
      <vt:lpstr>Defining Detailed Logistics Accounts</vt:lpstr>
      <vt:lpstr>Setting Up Inbound Logistics Accounting</vt:lpstr>
      <vt:lpstr>Creating Cost Elements</vt:lpstr>
      <vt:lpstr>Updating Logistics Charge Code</vt:lpstr>
      <vt:lpstr>Updating Item Costs</vt:lpstr>
      <vt:lpstr>Defining Terms of Trade</vt:lpstr>
      <vt:lpstr>Assigning Terms of Trade to Suppliers</vt:lpstr>
      <vt:lpstr>Setting Up Outbound Logistics Accounting</vt:lpstr>
      <vt:lpstr>Updating Freight Terms</vt:lpstr>
      <vt:lpstr>Setting Up Default Customer Freight Data</vt:lpstr>
      <vt:lpstr>Set Up Freight Lists</vt:lpstr>
      <vt:lpstr>Defining Item Ship Weight</vt:lpstr>
      <vt:lpstr>Setting Up Trailer Codes</vt:lpstr>
      <vt:lpstr>Inbound Logistics Charges Accrual</vt:lpstr>
      <vt:lpstr>Inbound Logistics Charges Accrual</vt:lpstr>
      <vt:lpstr>Inbound Logistics Charges Accrual</vt:lpstr>
      <vt:lpstr>Inbound Logistics Charges Accrual</vt:lpstr>
      <vt:lpstr>Inbound Logistics Charges Accrual</vt:lpstr>
      <vt:lpstr>Outbound Logistics Charges Accrual</vt:lpstr>
      <vt:lpstr>Outbound Logistics Charges Accrual</vt:lpstr>
      <vt:lpstr>Outbound Logistics Charges Accrual</vt:lpstr>
      <vt:lpstr>Outbound Logistics Charges Accrual</vt:lpstr>
      <vt:lpstr>Outbound Logistics Charges Accrual</vt:lpstr>
      <vt:lpstr>Outbound Logistics Charges Accrual</vt:lpstr>
      <vt:lpstr>Processing Logistics Charges</vt:lpstr>
      <vt:lpstr>Processing Logistics Charges</vt:lpstr>
      <vt:lpstr>Processing Logistics Charges</vt:lpstr>
      <vt:lpstr>Processing Logistics Charges</vt:lpstr>
      <vt:lpstr>Processing Logistics Charges</vt:lpstr>
      <vt:lpstr>Logistics Accounting Reporting</vt:lpstr>
      <vt:lpstr>Logistics Accounting Reporting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273</cp:revision>
  <dcterms:created xsi:type="dcterms:W3CDTF">2006-05-18T22:11:08Z</dcterms:created>
  <dcterms:modified xsi:type="dcterms:W3CDTF">2013-06-05T10:54:08Z</dcterms:modified>
</cp:coreProperties>
</file>