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handoutMasterIdLst>
    <p:handoutMasterId r:id="rId25"/>
  </p:handoutMasterIdLst>
  <p:sldIdLst>
    <p:sldId id="297" r:id="rId2"/>
    <p:sldId id="350" r:id="rId3"/>
    <p:sldId id="356" r:id="rId4"/>
    <p:sldId id="357" r:id="rId5"/>
    <p:sldId id="363" r:id="rId6"/>
    <p:sldId id="364" r:id="rId7"/>
    <p:sldId id="365" r:id="rId8"/>
    <p:sldId id="360" r:id="rId9"/>
    <p:sldId id="344" r:id="rId10"/>
    <p:sldId id="346" r:id="rId11"/>
    <p:sldId id="345" r:id="rId12"/>
    <p:sldId id="347" r:id="rId13"/>
    <p:sldId id="348" r:id="rId14"/>
    <p:sldId id="349" r:id="rId15"/>
    <p:sldId id="366" r:id="rId16"/>
    <p:sldId id="361" r:id="rId17"/>
    <p:sldId id="337" r:id="rId18"/>
    <p:sldId id="353" r:id="rId19"/>
    <p:sldId id="354" r:id="rId20"/>
    <p:sldId id="355" r:id="rId21"/>
    <p:sldId id="352" r:id="rId22"/>
    <p:sldId id="362" r:id="rId23"/>
  </p:sldIdLst>
  <p:sldSz cx="9144000" cy="6858000" type="screen4x3"/>
  <p:notesSz cx="7019925" cy="930592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C9E6F3"/>
    <a:srgbClr val="FEA46A"/>
    <a:srgbClr val="FF8500"/>
    <a:srgbClr val="FFE354"/>
    <a:srgbClr val="6A9913"/>
    <a:srgbClr val="4BB69D"/>
    <a:srgbClr val="2461AA"/>
    <a:srgbClr val="716FB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6382" autoAdjust="0"/>
    <p:restoredTop sz="99815" autoAdjust="0"/>
  </p:normalViewPr>
  <p:slideViewPr>
    <p:cSldViewPr snapToGrid="0">
      <p:cViewPr varScale="1">
        <p:scale>
          <a:sx n="76" d="100"/>
          <a:sy n="76" d="100"/>
        </p:scale>
        <p:origin x="-23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3456" y="-78"/>
      </p:cViewPr>
      <p:guideLst>
        <p:guide orient="horz" pos="2931"/>
        <p:guide pos="2211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r>
              <a:rPr lang="en-US"/>
              <a:t>4.2_1_LB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fld id="{8F2E819A-0399-411D-BAA2-71BE90F3A32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6913"/>
            <a:ext cx="4654550" cy="34909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l" defTabSz="923925">
              <a:defRPr sz="1200">
                <a:latin typeface="Arial" charset="0"/>
              </a:defRPr>
            </a:lvl1pPr>
          </a:lstStyle>
          <a:p>
            <a:r>
              <a:rPr lang="en-US"/>
              <a:t>4.2_1_LB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00" tIns="46199" rIns="92400" bIns="46199" numCol="1" anchor="b" anchorCtr="0" compatLnSpc="1">
            <a:prstTxWarp prst="textNoShape">
              <a:avLst/>
            </a:prstTxWarp>
          </a:bodyPr>
          <a:lstStyle>
            <a:lvl1pPr algn="r" defTabSz="923925">
              <a:defRPr sz="1200">
                <a:latin typeface="Arial" charset="0"/>
              </a:defRPr>
            </a:lvl1pPr>
          </a:lstStyle>
          <a:p>
            <a:fld id="{5AE56466-988F-47F6-BFEC-CFBF4CFF366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4.2_1_LB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C43A94-9162-478C-A701-C1ECF9AF4EF3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4.2_1_LB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E56466-988F-47F6-BFEC-CFBF4CFF366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4.2_1_LB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6F33D9-FA91-4744-B348-DB76F6DC6E6E}" type="slidenum">
              <a:rPr lang="en-US"/>
              <a:pPr/>
              <a:t>18</a:t>
            </a:fld>
            <a:endParaRPr lang="en-US"/>
          </a:p>
        </p:txBody>
      </p:sp>
      <p:sp>
        <p:nvSpPr>
          <p:cNvPr id="361474" name="Rectangle 7"/>
          <p:cNvSpPr txBox="1">
            <a:spLocks noGrp="1" noChangeArrowheads="1"/>
          </p:cNvSpPr>
          <p:nvPr/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8547865-0650-48DA-95BB-869EC0F6A78A}" type="slidenum">
              <a:rPr lang="en-US" altLang="zh-CN" sz="1200">
                <a:latin typeface="Arial" charset="0"/>
              </a:rPr>
              <a:pPr algn="r"/>
              <a:t>18</a:t>
            </a:fld>
            <a:endParaRPr lang="en-US" altLang="zh-CN" sz="1200">
              <a:latin typeface="Arial" charset="0"/>
            </a:endParaRPr>
          </a:p>
        </p:txBody>
      </p:sp>
      <p:sp>
        <p:nvSpPr>
          <p:cNvPr id="361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54550" cy="3490912"/>
          </a:xfrm>
          <a:ln/>
        </p:spPr>
      </p:sp>
      <p:sp>
        <p:nvSpPr>
          <p:cNvPr id="36147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1440" tIns="45720" rIns="91440" bIns="45720"/>
          <a:lstStyle/>
          <a:p>
            <a:r>
              <a:rPr lang="en-US" altLang="zh-CN"/>
              <a:t>The customer writes a check and sends that to a lock box address of you bank.</a:t>
            </a:r>
          </a:p>
          <a:p>
            <a:r>
              <a:rPr lang="en-US" altLang="zh-CN"/>
              <a:t>Your bank provides you with electronic files that contain all the customer checks they received. </a:t>
            </a:r>
          </a:p>
          <a:p>
            <a:r>
              <a:rPr lang="en-US" altLang="zh-CN"/>
              <a:t>The customer’s bank makes the transfer to the supplier’s bank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2008-MC-4.2-1-LB-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../../SP2/US%20Bank%20file%20payments/System%20setup.ppt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../../SP2/US%20Bank%20file%20payments/System%20setup.ppt" TargetMode="Externa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40356"/>
            <a:ext cx="8229600" cy="705411"/>
          </a:xfrm>
        </p:spPr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Process Incoming Bank Files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850542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20" y="953031"/>
            <a:ext cx="823392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Edition</a:t>
            </a:r>
            <a:r>
              <a:rPr lang="en-US" b="1" dirty="0" smtClean="0">
                <a:latin typeface="+mj-lt"/>
              </a:rPr>
              <a:t>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Loading Files: Session </a:t>
            </a:r>
            <a:r>
              <a:rPr lang="en-US" sz="2800" dirty="0" smtClean="0"/>
              <a:t>Report</a:t>
            </a:r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2272" y="6638544"/>
            <a:ext cx="1451728" cy="219456"/>
          </a:xfrm>
        </p:spPr>
        <p:txBody>
          <a:bodyPr/>
          <a:lstStyle/>
          <a:p>
            <a:r>
              <a:rPr lang="en-US" smtClean="0"/>
              <a:t>MC-4.2-1-LB-140</a:t>
            </a:r>
            <a:endParaRPr lang="en-US"/>
          </a:p>
        </p:txBody>
      </p:sp>
      <p:pic>
        <p:nvPicPr>
          <p:cNvPr id="348165" name="Picture 5" descr="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834183"/>
            <a:ext cx="8401050" cy="4427537"/>
          </a:xfrm>
          <a:prstGeom prst="rect">
            <a:avLst/>
          </a:prstGeom>
          <a:noFill/>
        </p:spPr>
      </p:pic>
      <p:pic>
        <p:nvPicPr>
          <p:cNvPr id="348166" name="Picture 6" descr="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375" y="4075858"/>
            <a:ext cx="7267575" cy="2181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rocessing-Incoming-Sear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2" y="1252537"/>
            <a:ext cx="7800975" cy="4352925"/>
          </a:xfrm>
          <a:prstGeom prst="rect">
            <a:avLst/>
          </a:prstGeom>
        </p:spPr>
      </p:pic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Process </a:t>
            </a:r>
            <a:r>
              <a:rPr lang="en-US" sz="2800" dirty="0"/>
              <a:t>Incoming Bank </a:t>
            </a:r>
            <a:r>
              <a:rPr lang="en-US" sz="2800" dirty="0" smtClean="0"/>
              <a:t>Files: Selection Criteria</a:t>
            </a:r>
            <a:endParaRPr lang="en-US" sz="2800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MC-4.2-1-LB-150</a:t>
            </a:r>
            <a:endParaRPr lang="en-US"/>
          </a:p>
        </p:txBody>
      </p:sp>
      <p:sp>
        <p:nvSpPr>
          <p:cNvPr id="347143" name="Text Box 7"/>
          <p:cNvSpPr txBox="1">
            <a:spLocks noChangeArrowheads="1"/>
          </p:cNvSpPr>
          <p:nvPr/>
        </p:nvSpPr>
        <p:spPr bwMode="auto">
          <a:xfrm>
            <a:off x="5848350" y="3086100"/>
            <a:ext cx="2171700" cy="428625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no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Selection </a:t>
            </a:r>
            <a:r>
              <a:rPr lang="en-US" sz="1600" dirty="0">
                <a:latin typeface="+mj-lt"/>
              </a:rPr>
              <a:t>criteria</a:t>
            </a:r>
          </a:p>
          <a:p>
            <a:pPr>
              <a:spcBef>
                <a:spcPct val="50000"/>
              </a:spcBef>
            </a:pPr>
            <a:endParaRPr lang="en-US" sz="1800" dirty="0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ocessing-Incoming-Selection-Crite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389" y="1377517"/>
            <a:ext cx="8286750" cy="3419475"/>
          </a:xfrm>
          <a:prstGeom prst="rect">
            <a:avLst/>
          </a:prstGeom>
        </p:spPr>
      </p:pic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Process </a:t>
            </a:r>
            <a:r>
              <a:rPr lang="en-US" sz="2800" dirty="0"/>
              <a:t>Incoming Bank </a:t>
            </a:r>
            <a:r>
              <a:rPr lang="en-US" sz="2800" dirty="0" smtClean="0"/>
              <a:t>Files: Selected Files</a:t>
            </a:r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4565" y="6638544"/>
            <a:ext cx="1489435" cy="219456"/>
          </a:xfrm>
        </p:spPr>
        <p:txBody>
          <a:bodyPr/>
          <a:lstStyle/>
          <a:p>
            <a:r>
              <a:rPr lang="en-US" smtClean="0"/>
              <a:t>MC-4.2-1-LB-160</a:t>
            </a:r>
            <a:endParaRPr lang="en-US" dirty="0"/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5025594" y="4467226"/>
            <a:ext cx="1937181" cy="476249"/>
          </a:xfrm>
          <a:prstGeom prst="rect">
            <a:avLst/>
          </a:prstGeom>
          <a:solidFill>
            <a:srgbClr val="E6EDF2"/>
          </a:solidFill>
          <a:ln w="2540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no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Selected files</a:t>
            </a:r>
            <a:endParaRPr lang="en-US" sz="1600" dirty="0">
              <a:latin typeface="+mj-lt"/>
            </a:endParaRPr>
          </a:p>
          <a:p>
            <a:pPr>
              <a:spcBef>
                <a:spcPct val="50000"/>
              </a:spcBef>
            </a:pP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C-4.2-1-LB-17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0281"/>
            <a:ext cx="9144000" cy="4897438"/>
          </a:xfrm>
          <a:prstGeom prst="rect">
            <a:avLst/>
          </a:prstGeom>
        </p:spPr>
      </p:pic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Process </a:t>
            </a:r>
            <a:r>
              <a:rPr lang="en-US" sz="2800" dirty="0"/>
              <a:t>Incoming Bank </a:t>
            </a:r>
            <a:r>
              <a:rPr lang="en-US" sz="2800" dirty="0" smtClean="0"/>
              <a:t>Files: File Processing </a:t>
            </a:r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4247" y="6638544"/>
            <a:ext cx="1319753" cy="219456"/>
          </a:xfrm>
        </p:spPr>
        <p:txBody>
          <a:bodyPr/>
          <a:lstStyle/>
          <a:p>
            <a:r>
              <a:rPr lang="en-US" dirty="0" smtClean="0"/>
              <a:t>MC-4.2-1-LB-170</a:t>
            </a:r>
            <a:endParaRPr lang="en-US" dirty="0"/>
          </a:p>
        </p:txBody>
      </p:sp>
      <p:sp>
        <p:nvSpPr>
          <p:cNvPr id="350213" name="Text Box 5"/>
          <p:cNvSpPr txBox="1">
            <a:spLocks noChangeArrowheads="1"/>
          </p:cNvSpPr>
          <p:nvPr/>
        </p:nvSpPr>
        <p:spPr bwMode="auto">
          <a:xfrm>
            <a:off x="5846430" y="4870177"/>
            <a:ext cx="2068845" cy="463824"/>
          </a:xfrm>
          <a:prstGeom prst="rect">
            <a:avLst/>
          </a:prstGeom>
          <a:solidFill>
            <a:srgbClr val="E6EDF2"/>
          </a:solidFill>
          <a:ln w="25400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tIns="91440" bIns="91440">
            <a:noAutofit/>
          </a:bodyPr>
          <a:lstStyle/>
          <a:p>
            <a:pPr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Files </a:t>
            </a:r>
            <a:r>
              <a:rPr lang="en-US" sz="1600" dirty="0">
                <a:latin typeface="+mj-lt"/>
              </a:rPr>
              <a:t>processing…</a:t>
            </a:r>
          </a:p>
          <a:p>
            <a:pPr>
              <a:spcBef>
                <a:spcPct val="50000"/>
              </a:spcBef>
            </a:pP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Transactions Results: </a:t>
            </a:r>
            <a:r>
              <a:rPr lang="en-US" sz="2800" dirty="0" smtClean="0"/>
              <a:t>Processed </a:t>
            </a:r>
            <a:r>
              <a:rPr lang="en-US" sz="2800" dirty="0"/>
              <a:t>Customer Payments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smtClean="0"/>
              <a:t>MC-4.2-1-LB-180</a:t>
            </a:r>
            <a:endParaRPr lang="en-US" dirty="0"/>
          </a:p>
        </p:txBody>
      </p:sp>
      <p:pic>
        <p:nvPicPr>
          <p:cNvPr id="351236" name="Picture 4" descr="cust pay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603" y="1690943"/>
            <a:ext cx="8267700" cy="3790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Imported Bank File Report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dirty="0" smtClean="0"/>
              <a:t>MC-4.2-1-LB-180b</a:t>
            </a:r>
            <a:endParaRPr lang="en-US" dirty="0"/>
          </a:p>
        </p:txBody>
      </p:sp>
      <p:pic>
        <p:nvPicPr>
          <p:cNvPr id="5" name="Picture 4" descr="MC-4.2-1-LB-180b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1144"/>
            <a:ext cx="9144000" cy="53157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</a:t>
            </a:r>
          </a:p>
          <a:p>
            <a:pPr lvl="1"/>
            <a:r>
              <a:rPr lang="en-US" dirty="0"/>
              <a:t>Lockbox processing</a:t>
            </a:r>
          </a:p>
          <a:p>
            <a:pPr>
              <a:spcBef>
                <a:spcPct val="55000"/>
              </a:spcBef>
            </a:pPr>
            <a:r>
              <a:rPr lang="en-US" dirty="0"/>
              <a:t>Europe</a:t>
            </a:r>
          </a:p>
          <a:p>
            <a:pPr lvl="1"/>
            <a:r>
              <a:rPr lang="en-US" dirty="0"/>
              <a:t>SWIFT MT 940</a:t>
            </a:r>
          </a:p>
          <a:p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Examples of Worldwide Bank File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8515" y="6638544"/>
            <a:ext cx="1225485" cy="219456"/>
          </a:xfrm>
        </p:spPr>
        <p:txBody>
          <a:bodyPr/>
          <a:lstStyle/>
          <a:p>
            <a:r>
              <a:rPr lang="en-US" smtClean="0"/>
              <a:t>MC-4.2-1-LB-181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Functionality to process incoming US bank files</a:t>
            </a:r>
          </a:p>
          <a:p>
            <a:pPr>
              <a:spcBef>
                <a:spcPts val="2400"/>
              </a:spcBef>
            </a:pPr>
            <a:r>
              <a:rPr lang="en-US" dirty="0">
                <a:latin typeface="+mn-lt"/>
              </a:rPr>
              <a:t>Interface for incoming US </a:t>
            </a:r>
            <a:r>
              <a:rPr lang="en-US" dirty="0" smtClean="0">
                <a:latin typeface="+mn-lt"/>
              </a:rPr>
              <a:t>bank </a:t>
            </a:r>
            <a:r>
              <a:rPr lang="en-US" dirty="0">
                <a:latin typeface="+mn-lt"/>
              </a:rPr>
              <a:t>files containing payment (check) information</a:t>
            </a:r>
          </a:p>
          <a:p>
            <a:pPr>
              <a:spcBef>
                <a:spcPts val="2400"/>
              </a:spcBef>
            </a:pPr>
            <a:r>
              <a:rPr lang="en-US" dirty="0">
                <a:latin typeface="+mn-lt"/>
              </a:rPr>
              <a:t>Automatic creation of AR payments</a:t>
            </a:r>
          </a:p>
          <a:p>
            <a:pPr>
              <a:spcBef>
                <a:spcPts val="2400"/>
              </a:spcBef>
            </a:pPr>
            <a:r>
              <a:rPr lang="en-US" dirty="0">
                <a:latin typeface="+mn-lt"/>
              </a:rPr>
              <a:t>Automatic </a:t>
            </a:r>
            <a:r>
              <a:rPr lang="en-US" dirty="0" smtClean="0">
                <a:latin typeface="+mn-lt"/>
              </a:rPr>
              <a:t>status change of </a:t>
            </a:r>
            <a:r>
              <a:rPr lang="en-US" dirty="0">
                <a:latin typeface="+mn-lt"/>
              </a:rPr>
              <a:t>AR payments to Paid</a:t>
            </a:r>
          </a:p>
        </p:txBody>
      </p:sp>
      <p:sp>
        <p:nvSpPr>
          <p:cNvPr id="336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 Processing: </a:t>
            </a:r>
            <a:r>
              <a:rPr lang="en-US" dirty="0" smtClean="0"/>
              <a:t>Lockbox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0808" y="6638544"/>
            <a:ext cx="1263192" cy="219456"/>
          </a:xfrm>
        </p:spPr>
        <p:txBody>
          <a:bodyPr/>
          <a:lstStyle/>
          <a:p>
            <a:r>
              <a:rPr lang="en-US" smtClean="0"/>
              <a:t>MC-4.2-1-LB-121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Lockbox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Checks Processing</a:t>
            </a:r>
          </a:p>
        </p:txBody>
      </p:sp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MC-4.2-1-LB-050</a:t>
            </a:r>
            <a:endParaRPr lang="en-US" dirty="0"/>
          </a:p>
        </p:txBody>
      </p:sp>
      <p:sp>
        <p:nvSpPr>
          <p:cNvPr id="360452" name="Rectangle 8"/>
          <p:cNvSpPr>
            <a:spLocks noChangeArrowheads="1"/>
          </p:cNvSpPr>
          <p:nvPr/>
        </p:nvSpPr>
        <p:spPr bwMode="auto">
          <a:xfrm>
            <a:off x="1295400" y="914400"/>
            <a:ext cx="6705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CN" b="1">
              <a:solidFill>
                <a:srgbClr val="4A4A86"/>
              </a:solidFill>
              <a:latin typeface="Arial" charset="0"/>
              <a:ea typeface="宋体" pitchFamily="2" charset="-122"/>
            </a:endParaRPr>
          </a:p>
        </p:txBody>
      </p:sp>
      <p:pic>
        <p:nvPicPr>
          <p:cNvPr id="36045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675" y="3787442"/>
            <a:ext cx="2514600" cy="1814513"/>
          </a:xfrm>
          <a:prstGeom prst="rect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244573" y="2137422"/>
            <a:ext cx="8648700" cy="1993900"/>
            <a:chOff x="254000" y="2505075"/>
            <a:chExt cx="8648700" cy="1993900"/>
          </a:xfrm>
        </p:grpSpPr>
        <p:sp>
          <p:nvSpPr>
            <p:cNvPr id="2055" name="Text Box 7"/>
            <p:cNvSpPr txBox="1">
              <a:spLocks noChangeArrowheads="1"/>
            </p:cNvSpPr>
            <p:nvPr/>
          </p:nvSpPr>
          <p:spPr bwMode="auto">
            <a:xfrm>
              <a:off x="254000" y="2974975"/>
              <a:ext cx="1828800" cy="1066800"/>
            </a:xfrm>
            <a:prstGeom prst="rect">
              <a:avLst/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50000"/>
                </a:spcBef>
                <a:defRPr/>
              </a:pPr>
              <a:r>
                <a:rPr lang="en-US" altLang="zh-CN" sz="2200" b="1" dirty="0">
                  <a:solidFill>
                    <a:srgbClr val="3B3B57"/>
                  </a:solidFill>
                  <a:latin typeface="+mj-lt"/>
                </a:rPr>
                <a:t>Customer</a:t>
              </a:r>
            </a:p>
          </p:txBody>
        </p:sp>
        <p:sp>
          <p:nvSpPr>
            <p:cNvPr id="2057" name="Text Box 9"/>
            <p:cNvSpPr txBox="1">
              <a:spLocks noChangeArrowheads="1"/>
            </p:cNvSpPr>
            <p:nvPr/>
          </p:nvSpPr>
          <p:spPr bwMode="auto">
            <a:xfrm>
              <a:off x="6896100" y="2505075"/>
              <a:ext cx="2006600" cy="1993900"/>
            </a:xfrm>
            <a:prstGeom prst="rect">
              <a:avLst/>
            </a:prstGeom>
            <a:gradFill rotWithShape="1">
              <a:gsLst>
                <a:gs pos="0">
                  <a:srgbClr val="C2C2D6"/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Enterprise Financials</a:t>
              </a:r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>
              <a:off x="2260600" y="3190875"/>
              <a:ext cx="1143000" cy="609600"/>
            </a:xfrm>
            <a:prstGeom prst="rightArrow">
              <a:avLst>
                <a:gd name="adj1" fmla="val 50000"/>
                <a:gd name="adj2" fmla="val 46875"/>
              </a:avLst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rect">
                <a:fillToRect l="50000" t="50000" r="50000" b="50000"/>
              </a:path>
            </a:gradFill>
            <a:ln w="9525" algn="ctr">
              <a:solidFill>
                <a:srgbClr val="4A4A6E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nl-NL" sz="1800" b="1" dirty="0">
                  <a:solidFill>
                    <a:srgbClr val="3B3B57"/>
                  </a:solidFill>
                  <a:latin typeface="+mj-lt"/>
                </a:rPr>
                <a:t>mail</a:t>
              </a:r>
            </a:p>
          </p:txBody>
        </p:sp>
        <p:sp>
          <p:nvSpPr>
            <p:cNvPr id="2068" name="Text Box 20"/>
            <p:cNvSpPr txBox="1">
              <a:spLocks noChangeArrowheads="1"/>
            </p:cNvSpPr>
            <p:nvPr/>
          </p:nvSpPr>
          <p:spPr bwMode="auto">
            <a:xfrm>
              <a:off x="3549650" y="2644775"/>
              <a:ext cx="1955604" cy="1689100"/>
            </a:xfrm>
            <a:prstGeom prst="rect">
              <a:avLst/>
            </a:prstGeom>
            <a:gradFill rotWithShape="1">
              <a:gsLst>
                <a:gs pos="0">
                  <a:srgbClr val="C2C2D6"/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Bank</a:t>
              </a:r>
            </a:p>
          </p:txBody>
        </p:sp>
        <p:sp>
          <p:nvSpPr>
            <p:cNvPr id="2071" name="AutoShape 23"/>
            <p:cNvSpPr>
              <a:spLocks noChangeArrowheads="1"/>
            </p:cNvSpPr>
            <p:nvPr/>
          </p:nvSpPr>
          <p:spPr bwMode="auto">
            <a:xfrm>
              <a:off x="5588000" y="3203575"/>
              <a:ext cx="1143000" cy="609600"/>
            </a:xfrm>
            <a:prstGeom prst="rightArrow">
              <a:avLst>
                <a:gd name="adj1" fmla="val 50000"/>
                <a:gd name="adj2" fmla="val 46875"/>
              </a:avLst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rect">
                <a:fillToRect l="50000" t="50000" r="50000" b="50000"/>
              </a:path>
            </a:gradFill>
            <a:ln w="9525" algn="ctr">
              <a:solidFill>
                <a:srgbClr val="4A4A6E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r>
                <a:rPr lang="nl-NL" sz="1800" b="1" dirty="0">
                  <a:solidFill>
                    <a:srgbClr val="3B3B57"/>
                  </a:solidFill>
                  <a:latin typeface="+mj-lt"/>
                </a:rPr>
                <a:t>File</a:t>
              </a:r>
            </a:p>
          </p:txBody>
        </p:sp>
        <p:sp>
          <p:nvSpPr>
            <p:cNvPr id="2" name="Text Box 9"/>
            <p:cNvSpPr txBox="1">
              <a:spLocks noChangeArrowheads="1"/>
            </p:cNvSpPr>
            <p:nvPr/>
          </p:nvSpPr>
          <p:spPr bwMode="auto">
            <a:xfrm>
              <a:off x="3657600" y="3343275"/>
              <a:ext cx="1689100" cy="850900"/>
            </a:xfrm>
            <a:prstGeom prst="rect">
              <a:avLst/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Lockbox</a:t>
              </a:r>
              <a:endParaRPr lang="en-US" altLang="zh-CN" sz="2100" b="1" dirty="0">
                <a:solidFill>
                  <a:srgbClr val="3B3B57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3" name="Text Box 9"/>
            <p:cNvSpPr txBox="1">
              <a:spLocks noChangeArrowheads="1"/>
            </p:cNvSpPr>
            <p:nvPr/>
          </p:nvSpPr>
          <p:spPr bwMode="auto">
            <a:xfrm>
              <a:off x="6956982" y="3482975"/>
              <a:ext cx="1838226" cy="850900"/>
            </a:xfrm>
            <a:prstGeom prst="rect">
              <a:avLst/>
            </a:prstGeom>
            <a:gradFill rotWithShape="1">
              <a:gsLst>
                <a:gs pos="0">
                  <a:srgbClr val="B1B1CB">
                    <a:gamma/>
                    <a:tint val="78824"/>
                    <a:invGamma/>
                  </a:srgbClr>
                </a:gs>
                <a:gs pos="100000">
                  <a:srgbClr val="B1B1CB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4A4A6E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3B3B57"/>
                  </a:solidFill>
                  <a:latin typeface="+mj-lt"/>
                  <a:ea typeface="宋体" pitchFamily="2" charset="-122"/>
                </a:rPr>
                <a:t>Payments</a:t>
              </a:r>
              <a:endParaRPr lang="en-US" altLang="zh-CN" sz="2100" b="1" dirty="0">
                <a:solidFill>
                  <a:srgbClr val="3B3B57"/>
                </a:solidFill>
                <a:latin typeface="+mj-lt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4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 Bank File - New AR Payments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82845" y="6638544"/>
            <a:ext cx="1461155" cy="219456"/>
          </a:xfrm>
        </p:spPr>
        <p:txBody>
          <a:bodyPr/>
          <a:lstStyle/>
          <a:p>
            <a:r>
              <a:rPr lang="en-US" smtClean="0"/>
              <a:t>MC-4.2-1-LB-060</a:t>
            </a:r>
            <a:endParaRPr lang="en-US" dirty="0"/>
          </a:p>
        </p:txBody>
      </p:sp>
      <p:sp>
        <p:nvSpPr>
          <p:cNvPr id="362498" name="Rectangle 2"/>
          <p:cNvSpPr>
            <a:spLocks noChangeArrowheads="1"/>
          </p:cNvSpPr>
          <p:nvPr/>
        </p:nvSpPr>
        <p:spPr bwMode="auto">
          <a:xfrm>
            <a:off x="1908175" y="1544638"/>
            <a:ext cx="4824413" cy="3684587"/>
          </a:xfrm>
          <a:prstGeom prst="rect">
            <a:avLst/>
          </a:prstGeom>
          <a:solidFill>
            <a:srgbClr val="FEA46A">
              <a:alpha val="31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62500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2705100" y="3089275"/>
            <a:ext cx="1150938" cy="719138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Customer</a:t>
            </a:r>
          </a:p>
          <a:p>
            <a:r>
              <a:rPr lang="en-US" sz="1400" b="1">
                <a:solidFill>
                  <a:schemeClr val="bg1"/>
                </a:solidFill>
                <a:latin typeface="+mj-lt"/>
              </a:rPr>
              <a:t>Invoice</a:t>
            </a:r>
            <a:endParaRPr 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2501" name="Rectangle 5">
            <a:hlinkClick r:id="rId2"/>
          </p:cNvPr>
          <p:cNvSpPr>
            <a:spLocks noChangeArrowheads="1"/>
          </p:cNvSpPr>
          <p:nvPr/>
        </p:nvSpPr>
        <p:spPr bwMode="auto">
          <a:xfrm>
            <a:off x="4589463" y="3094038"/>
            <a:ext cx="1223962" cy="7191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AR Payment</a:t>
            </a:r>
          </a:p>
          <a:p>
            <a:r>
              <a:rPr lang="en-US" sz="1400" b="1">
                <a:solidFill>
                  <a:schemeClr val="bg1"/>
                </a:solidFill>
                <a:latin typeface="+mj-lt"/>
              </a:rPr>
              <a:t>check, draft</a:t>
            </a:r>
            <a:endParaRPr lang="en-US" sz="140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2502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7570788" y="3094038"/>
            <a:ext cx="1139825" cy="719137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Own Bank</a:t>
            </a:r>
          </a:p>
        </p:txBody>
      </p:sp>
      <p:sp>
        <p:nvSpPr>
          <p:cNvPr id="362503" name="Rectangle 7">
            <a:hlinkClick r:id="rId2"/>
          </p:cNvPr>
          <p:cNvSpPr>
            <a:spLocks noChangeArrowheads="1"/>
          </p:cNvSpPr>
          <p:nvPr/>
        </p:nvSpPr>
        <p:spPr bwMode="auto">
          <a:xfrm>
            <a:off x="468313" y="3089275"/>
            <a:ext cx="1139825" cy="719138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Customer</a:t>
            </a:r>
          </a:p>
        </p:txBody>
      </p:sp>
      <p:cxnSp>
        <p:nvCxnSpPr>
          <p:cNvPr id="362504" name="AutoShape 8"/>
          <p:cNvCxnSpPr>
            <a:cxnSpLocks noChangeShapeType="1"/>
            <a:stCxn id="362503" idx="3"/>
            <a:endCxn id="362500" idx="1"/>
          </p:cNvCxnSpPr>
          <p:nvPr/>
        </p:nvCxnSpPr>
        <p:spPr bwMode="auto">
          <a:xfrm>
            <a:off x="1608138" y="3449638"/>
            <a:ext cx="1096962" cy="0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 type="arrow" w="med" len="med"/>
            <a:tailEnd/>
          </a:ln>
          <a:effectLst/>
        </p:spPr>
      </p:cxnSp>
      <p:cxnSp>
        <p:nvCxnSpPr>
          <p:cNvPr id="362505" name="AutoShape 9"/>
          <p:cNvCxnSpPr>
            <a:cxnSpLocks noChangeShapeType="1"/>
            <a:stCxn id="362501" idx="3"/>
            <a:endCxn id="362502" idx="1"/>
          </p:cNvCxnSpPr>
          <p:nvPr/>
        </p:nvCxnSpPr>
        <p:spPr bwMode="auto">
          <a:xfrm>
            <a:off x="5813425" y="3454400"/>
            <a:ext cx="1757363" cy="0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 type="arrow" w="med" len="med"/>
            <a:tailEnd/>
          </a:ln>
          <a:effectLst/>
        </p:spPr>
      </p:cxnSp>
      <p:sp>
        <p:nvSpPr>
          <p:cNvPr id="362507" name="Text Box 11"/>
          <p:cNvSpPr txBox="1">
            <a:spLocks noChangeArrowheads="1"/>
          </p:cNvSpPr>
          <p:nvPr/>
        </p:nvSpPr>
        <p:spPr bwMode="auto">
          <a:xfrm>
            <a:off x="2843213" y="1595438"/>
            <a:ext cx="2952750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chemeClr val="tx2"/>
                </a:solidFill>
                <a:latin typeface="+mj-lt"/>
              </a:rPr>
              <a:t>QAD Financials</a:t>
            </a:r>
          </a:p>
        </p:txBody>
      </p:sp>
      <p:cxnSp>
        <p:nvCxnSpPr>
          <p:cNvPr id="362508" name="AutoShape 12"/>
          <p:cNvCxnSpPr>
            <a:cxnSpLocks noChangeShapeType="1"/>
            <a:stCxn id="362512" idx="1"/>
            <a:endCxn id="362503" idx="0"/>
          </p:cNvCxnSpPr>
          <p:nvPr/>
        </p:nvCxnSpPr>
        <p:spPr bwMode="auto">
          <a:xfrm rot="10800000" flipV="1">
            <a:off x="1038225" y="2489200"/>
            <a:ext cx="6532563" cy="60007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 type="arrow" w="med" len="med"/>
            <a:tailEnd/>
          </a:ln>
          <a:effectLst/>
        </p:spPr>
      </p:cxnSp>
      <p:sp>
        <p:nvSpPr>
          <p:cNvPr id="362509" name="Text Box 13"/>
          <p:cNvSpPr txBox="1">
            <a:spLocks noChangeArrowheads="1"/>
          </p:cNvSpPr>
          <p:nvPr/>
        </p:nvSpPr>
        <p:spPr bwMode="auto">
          <a:xfrm>
            <a:off x="2080252" y="3141663"/>
            <a:ext cx="3603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tx2"/>
                </a:solidFill>
                <a:latin typeface="+mj-lt"/>
              </a:rPr>
              <a:t>1</a:t>
            </a:r>
          </a:p>
        </p:txBody>
      </p:sp>
      <p:sp>
        <p:nvSpPr>
          <p:cNvPr id="362510" name="Text Box 14"/>
          <p:cNvSpPr txBox="1">
            <a:spLocks noChangeArrowheads="1"/>
          </p:cNvSpPr>
          <p:nvPr/>
        </p:nvSpPr>
        <p:spPr bwMode="auto">
          <a:xfrm>
            <a:off x="3724275" y="2466975"/>
            <a:ext cx="17954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tx2"/>
                </a:solidFill>
                <a:latin typeface="+mj-lt"/>
              </a:rPr>
              <a:t>2</a:t>
            </a:r>
            <a:r>
              <a:rPr lang="en-US" sz="1400" dirty="0">
                <a:solidFill>
                  <a:schemeClr val="tx2"/>
                </a:solidFill>
                <a:latin typeface="+mj-lt"/>
              </a:rPr>
              <a:t> (check by mail)</a:t>
            </a:r>
          </a:p>
        </p:txBody>
      </p:sp>
      <p:sp>
        <p:nvSpPr>
          <p:cNvPr id="362511" name="Text Box 15"/>
          <p:cNvSpPr txBox="1">
            <a:spLocks noChangeArrowheads="1"/>
          </p:cNvSpPr>
          <p:nvPr/>
        </p:nvSpPr>
        <p:spPr bwMode="auto">
          <a:xfrm>
            <a:off x="5932488" y="3144838"/>
            <a:ext cx="166846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tx2"/>
                </a:solidFill>
                <a:latin typeface="+mj-lt"/>
              </a:rPr>
              <a:t>3</a:t>
            </a:r>
            <a:r>
              <a:rPr lang="en-US" sz="1400" dirty="0">
                <a:solidFill>
                  <a:schemeClr val="tx2"/>
                </a:solidFill>
                <a:latin typeface="+mj-lt"/>
              </a:rPr>
              <a:t> </a:t>
            </a:r>
            <a:r>
              <a:rPr lang="en-US" sz="1400" dirty="0" smtClean="0">
                <a:solidFill>
                  <a:schemeClr val="tx2"/>
                </a:solidFill>
                <a:latin typeface="+mj-lt"/>
              </a:rPr>
              <a:t/>
            </a:r>
            <a:br>
              <a:rPr lang="en-US" sz="1400" dirty="0" smtClean="0">
                <a:solidFill>
                  <a:schemeClr val="tx2"/>
                </a:solidFill>
                <a:latin typeface="+mj-lt"/>
              </a:rPr>
            </a:b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(</a:t>
            </a:r>
            <a:r>
              <a:rPr lang="en-US" sz="1400" dirty="0">
                <a:solidFill>
                  <a:schemeClr val="tx2"/>
                </a:solidFill>
                <a:latin typeface="+mj-lt"/>
              </a:rPr>
              <a:t>new payment message)</a:t>
            </a:r>
          </a:p>
        </p:txBody>
      </p:sp>
      <p:sp>
        <p:nvSpPr>
          <p:cNvPr id="362512" name="Rectangle 16">
            <a:hlinkClick r:id="rId2"/>
          </p:cNvPr>
          <p:cNvSpPr>
            <a:spLocks noChangeArrowheads="1"/>
          </p:cNvSpPr>
          <p:nvPr/>
        </p:nvSpPr>
        <p:spPr bwMode="auto">
          <a:xfrm>
            <a:off x="7570788" y="2128838"/>
            <a:ext cx="1139825" cy="719137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 dirty="0" smtClean="0">
                <a:solidFill>
                  <a:schemeClr val="bg1"/>
                </a:solidFill>
                <a:latin typeface="+mj-lt"/>
              </a:rPr>
              <a:t>Lockbox</a:t>
            </a:r>
            <a:endParaRPr lang="en-US" sz="1400" b="1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362513" name="AutoShape 17"/>
          <p:cNvCxnSpPr>
            <a:cxnSpLocks noChangeShapeType="1"/>
            <a:stCxn id="362512" idx="2"/>
            <a:endCxn id="362502" idx="0"/>
          </p:cNvCxnSpPr>
          <p:nvPr/>
        </p:nvCxnSpPr>
        <p:spPr bwMode="auto">
          <a:xfrm rot="5400000">
            <a:off x="8017668" y="2971007"/>
            <a:ext cx="246063" cy="0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/>
            <a:tailEnd type="arrow" w="med" len="med"/>
          </a:ln>
          <a:effectLst/>
        </p:spPr>
      </p:cxnSp>
      <p:cxnSp>
        <p:nvCxnSpPr>
          <p:cNvPr id="362514" name="AutoShape 18"/>
          <p:cNvCxnSpPr>
            <a:cxnSpLocks noChangeShapeType="1"/>
            <a:stCxn id="362501" idx="1"/>
            <a:endCxn id="362500" idx="3"/>
          </p:cNvCxnSpPr>
          <p:nvPr/>
        </p:nvCxnSpPr>
        <p:spPr bwMode="auto">
          <a:xfrm flipH="1" flipV="1">
            <a:off x="3856038" y="3449638"/>
            <a:ext cx="733425" cy="4762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 type="arrow" w="med" len="med"/>
            <a:tailEnd type="arrow" w="med" len="med"/>
          </a:ln>
          <a:effectLst/>
        </p:spPr>
      </p:cxnSp>
      <p:sp>
        <p:nvSpPr>
          <p:cNvPr id="362515" name="Text Box 19"/>
          <p:cNvSpPr txBox="1">
            <a:spLocks noChangeArrowheads="1"/>
          </p:cNvSpPr>
          <p:nvPr/>
        </p:nvSpPr>
        <p:spPr bwMode="auto">
          <a:xfrm>
            <a:off x="3903055" y="3113088"/>
            <a:ext cx="677863" cy="72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tx2"/>
                </a:solidFill>
                <a:latin typeface="+mj-lt"/>
              </a:rPr>
              <a:t>4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tx2"/>
                </a:solidFill>
                <a:latin typeface="+mj-lt"/>
              </a:rPr>
              <a:t>Link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3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benefits of using </a:t>
            </a:r>
            <a:r>
              <a:rPr lang="en-US" dirty="0" smtClean="0"/>
              <a:t>Process </a:t>
            </a:r>
            <a:r>
              <a:rPr lang="en-US" dirty="0"/>
              <a:t>Incoming Bank </a:t>
            </a:r>
            <a:r>
              <a:rPr lang="en-US" dirty="0" smtClean="0"/>
              <a:t>Files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/>
              <a:t>Learn </a:t>
            </a:r>
            <a:r>
              <a:rPr lang="en-US" dirty="0" smtClean="0"/>
              <a:t>how to </a:t>
            </a:r>
            <a:r>
              <a:rPr lang="en-US" dirty="0"/>
              <a:t>set up and use </a:t>
            </a:r>
            <a:r>
              <a:rPr lang="en-US" dirty="0" smtClean="0"/>
              <a:t>Process </a:t>
            </a:r>
            <a:r>
              <a:rPr lang="en-US" dirty="0"/>
              <a:t>Incoming Bank </a:t>
            </a:r>
            <a:r>
              <a:rPr lang="en-US" dirty="0" smtClean="0"/>
              <a:t>Files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/>
              <a:t>Understand the differences between US lockbox processing and European SWIFT MT940</a:t>
            </a:r>
          </a:p>
          <a:p>
            <a:endParaRPr lang="en-US" dirty="0"/>
          </a:p>
        </p:txBody>
      </p:sp>
      <p:sp>
        <p:nvSpPr>
          <p:cNvPr id="356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73419" y="6638544"/>
            <a:ext cx="1470581" cy="219456"/>
          </a:xfrm>
        </p:spPr>
        <p:txBody>
          <a:bodyPr/>
          <a:lstStyle/>
          <a:p>
            <a:r>
              <a:rPr lang="en-US" smtClean="0"/>
              <a:t>MC-4.2-1-LB-020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 Bank File - Collected AR Payments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37369" y="6638544"/>
            <a:ext cx="1206631" cy="219456"/>
          </a:xfrm>
        </p:spPr>
        <p:txBody>
          <a:bodyPr/>
          <a:lstStyle/>
          <a:p>
            <a:r>
              <a:rPr lang="en-US" smtClean="0"/>
              <a:t>MC-4.2-1-LB-070</a:t>
            </a:r>
            <a:endParaRPr lang="en-US" dirty="0"/>
          </a:p>
        </p:txBody>
      </p:sp>
      <p:sp>
        <p:nvSpPr>
          <p:cNvPr id="363522" name="Rectangle 2"/>
          <p:cNvSpPr>
            <a:spLocks noChangeArrowheads="1"/>
          </p:cNvSpPr>
          <p:nvPr/>
        </p:nvSpPr>
        <p:spPr bwMode="auto">
          <a:xfrm>
            <a:off x="1879894" y="1252401"/>
            <a:ext cx="4824413" cy="3684587"/>
          </a:xfrm>
          <a:prstGeom prst="rect">
            <a:avLst/>
          </a:prstGeom>
          <a:solidFill>
            <a:schemeClr val="accent1">
              <a:alpha val="31000"/>
            </a:schemeClr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63524" name="Rectangle 4">
            <a:hlinkClick r:id="rId2"/>
          </p:cNvPr>
          <p:cNvSpPr>
            <a:spLocks noChangeArrowheads="1"/>
          </p:cNvSpPr>
          <p:nvPr/>
        </p:nvSpPr>
        <p:spPr bwMode="auto">
          <a:xfrm>
            <a:off x="3659482" y="2801801"/>
            <a:ext cx="1223962" cy="719137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 dirty="0">
                <a:solidFill>
                  <a:schemeClr val="bg1"/>
                </a:solidFill>
                <a:latin typeface="+mj-lt"/>
              </a:rPr>
              <a:t>AR Payment</a:t>
            </a:r>
          </a:p>
          <a:p>
            <a:r>
              <a:rPr lang="en-US" sz="1400" b="1" dirty="0">
                <a:solidFill>
                  <a:schemeClr val="bg1"/>
                </a:solidFill>
                <a:latin typeface="+mj-lt"/>
              </a:rPr>
              <a:t>check, draft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3525" name="Rectangle 5">
            <a:hlinkClick r:id="rId2"/>
          </p:cNvPr>
          <p:cNvSpPr>
            <a:spLocks noChangeArrowheads="1"/>
          </p:cNvSpPr>
          <p:nvPr/>
        </p:nvSpPr>
        <p:spPr bwMode="auto">
          <a:xfrm>
            <a:off x="7542507" y="2801801"/>
            <a:ext cx="1139825" cy="719137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Own Bank</a:t>
            </a:r>
          </a:p>
        </p:txBody>
      </p:sp>
      <p:sp>
        <p:nvSpPr>
          <p:cNvPr id="363526" name="Rectangle 6">
            <a:hlinkClick r:id="rId2"/>
          </p:cNvPr>
          <p:cNvSpPr>
            <a:spLocks noChangeArrowheads="1"/>
          </p:cNvSpPr>
          <p:nvPr/>
        </p:nvSpPr>
        <p:spPr bwMode="auto">
          <a:xfrm>
            <a:off x="440032" y="2797038"/>
            <a:ext cx="1139825" cy="719138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Customer</a:t>
            </a:r>
          </a:p>
        </p:txBody>
      </p:sp>
      <p:cxnSp>
        <p:nvCxnSpPr>
          <p:cNvPr id="363527" name="AutoShape 7"/>
          <p:cNvCxnSpPr>
            <a:cxnSpLocks noChangeShapeType="1"/>
            <a:stCxn id="363524" idx="3"/>
            <a:endCxn id="363525" idx="1"/>
          </p:cNvCxnSpPr>
          <p:nvPr/>
        </p:nvCxnSpPr>
        <p:spPr bwMode="auto">
          <a:xfrm>
            <a:off x="4883444" y="3162163"/>
            <a:ext cx="2659063" cy="0"/>
          </a:xfrm>
          <a:prstGeom prst="straightConnector1">
            <a:avLst/>
          </a:prstGeom>
          <a:noFill/>
          <a:ln w="19050">
            <a:solidFill>
              <a:srgbClr val="4F4F4F"/>
            </a:solidFill>
            <a:round/>
            <a:headEnd type="arrow" w="med" len="med"/>
            <a:tailEnd/>
          </a:ln>
          <a:effectLst/>
        </p:spPr>
      </p:cxnSp>
      <p:sp>
        <p:nvSpPr>
          <p:cNvPr id="363529" name="Text Box 9"/>
          <p:cNvSpPr txBox="1">
            <a:spLocks noChangeArrowheads="1"/>
          </p:cNvSpPr>
          <p:nvPr/>
        </p:nvSpPr>
        <p:spPr bwMode="auto">
          <a:xfrm>
            <a:off x="2814932" y="1303201"/>
            <a:ext cx="2952750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>
                <a:solidFill>
                  <a:schemeClr val="tx2"/>
                </a:solidFill>
                <a:latin typeface="+mj-lt"/>
              </a:rPr>
              <a:t>QAD Financials</a:t>
            </a:r>
          </a:p>
        </p:txBody>
      </p:sp>
      <p:sp>
        <p:nvSpPr>
          <p:cNvPr id="363530" name="Rectangle 10">
            <a:hlinkClick r:id="rId2"/>
          </p:cNvPr>
          <p:cNvSpPr>
            <a:spLocks noChangeArrowheads="1"/>
          </p:cNvSpPr>
          <p:nvPr/>
        </p:nvSpPr>
        <p:spPr bwMode="auto">
          <a:xfrm>
            <a:off x="3680119" y="5297351"/>
            <a:ext cx="1139825" cy="719137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Collecting </a:t>
            </a:r>
          </a:p>
          <a:p>
            <a:r>
              <a:rPr lang="en-US" sz="1400" b="1">
                <a:solidFill>
                  <a:schemeClr val="bg1"/>
                </a:solidFill>
                <a:latin typeface="+mj-lt"/>
              </a:rPr>
              <a:t>the money</a:t>
            </a:r>
          </a:p>
        </p:txBody>
      </p:sp>
      <p:sp>
        <p:nvSpPr>
          <p:cNvPr id="363531" name="Rectangle 11">
            <a:hlinkClick r:id="rId2"/>
          </p:cNvPr>
          <p:cNvSpPr>
            <a:spLocks noChangeArrowheads="1"/>
          </p:cNvSpPr>
          <p:nvPr/>
        </p:nvSpPr>
        <p:spPr bwMode="auto">
          <a:xfrm>
            <a:off x="440032" y="3784463"/>
            <a:ext cx="1139825" cy="719138"/>
          </a:xfrm>
          <a:prstGeom prst="rect">
            <a:avLst/>
          </a:prstGeom>
          <a:solidFill>
            <a:srgbClr val="2461AA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sz="1400" b="1">
                <a:solidFill>
                  <a:schemeClr val="bg1"/>
                </a:solidFill>
                <a:latin typeface="+mj-lt"/>
              </a:rPr>
              <a:t>Customer</a:t>
            </a:r>
          </a:p>
          <a:p>
            <a:r>
              <a:rPr lang="en-US" sz="1400" b="1">
                <a:solidFill>
                  <a:schemeClr val="bg1"/>
                </a:solidFill>
                <a:latin typeface="+mj-lt"/>
              </a:rPr>
              <a:t>Bank</a:t>
            </a:r>
          </a:p>
        </p:txBody>
      </p:sp>
      <p:cxnSp>
        <p:nvCxnSpPr>
          <p:cNvPr id="363532" name="AutoShape 12"/>
          <p:cNvCxnSpPr>
            <a:cxnSpLocks noChangeShapeType="1"/>
            <a:stCxn id="363525" idx="2"/>
            <a:endCxn id="363530" idx="3"/>
          </p:cNvCxnSpPr>
          <p:nvPr/>
        </p:nvCxnSpPr>
        <p:spPr bwMode="auto">
          <a:xfrm rot="5400000">
            <a:off x="5397794" y="2943088"/>
            <a:ext cx="2136775" cy="329247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 type="arrow" w="med" len="med"/>
            <a:tailEnd/>
          </a:ln>
          <a:effectLst/>
        </p:spPr>
      </p:cxnSp>
      <p:cxnSp>
        <p:nvCxnSpPr>
          <p:cNvPr id="363533" name="AutoShape 13"/>
          <p:cNvCxnSpPr>
            <a:cxnSpLocks noChangeShapeType="1"/>
            <a:stCxn id="363531" idx="2"/>
            <a:endCxn id="363530" idx="1"/>
          </p:cNvCxnSpPr>
          <p:nvPr/>
        </p:nvCxnSpPr>
        <p:spPr bwMode="auto">
          <a:xfrm rot="16200000" flipH="1">
            <a:off x="1767976" y="3745569"/>
            <a:ext cx="1154112" cy="2670175"/>
          </a:xfrm>
          <a:prstGeom prst="bentConnector2">
            <a:avLst/>
          </a:prstGeom>
          <a:noFill/>
          <a:ln w="1905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63534" name="Text Box 14"/>
          <p:cNvSpPr txBox="1">
            <a:spLocks noChangeArrowheads="1"/>
          </p:cNvSpPr>
          <p:nvPr/>
        </p:nvSpPr>
        <p:spPr bwMode="auto">
          <a:xfrm>
            <a:off x="5018735" y="2839901"/>
            <a:ext cx="1668462" cy="11541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tx2"/>
                </a:solidFill>
                <a:latin typeface="+mj-lt"/>
              </a:rPr>
              <a:t>6</a:t>
            </a:r>
            <a:r>
              <a:rPr lang="en-US" sz="1400" dirty="0">
                <a:solidFill>
                  <a:schemeClr val="tx2"/>
                </a:solidFill>
                <a:latin typeface="+mj-lt"/>
              </a:rPr>
              <a:t> </a:t>
            </a:r>
            <a:endParaRPr lang="en-US" sz="1400" dirty="0" smtClean="0">
              <a:solidFill>
                <a:schemeClr val="tx2"/>
              </a:solidFill>
              <a:latin typeface="+mj-lt"/>
            </a:endParaRPr>
          </a:p>
          <a:p>
            <a:pPr>
              <a:spcBef>
                <a:spcPct val="50000"/>
              </a:spcBef>
            </a:pPr>
            <a:r>
              <a:rPr lang="en-US" sz="1400" dirty="0" smtClean="0">
                <a:solidFill>
                  <a:schemeClr val="tx2"/>
                </a:solidFill>
                <a:latin typeface="+mj-lt"/>
              </a:rPr>
              <a:t>(</a:t>
            </a:r>
            <a:r>
              <a:rPr lang="en-US" sz="1400" dirty="0">
                <a:solidFill>
                  <a:schemeClr val="tx2"/>
                </a:solidFill>
                <a:latin typeface="+mj-lt"/>
              </a:rPr>
              <a:t>collected payment messages)</a:t>
            </a:r>
          </a:p>
        </p:txBody>
      </p:sp>
      <p:sp>
        <p:nvSpPr>
          <p:cNvPr id="363535" name="Text Box 15"/>
          <p:cNvSpPr txBox="1">
            <a:spLocks noChangeArrowheads="1"/>
          </p:cNvSpPr>
          <p:nvPr/>
        </p:nvSpPr>
        <p:spPr bwMode="auto">
          <a:xfrm>
            <a:off x="5912144" y="5297351"/>
            <a:ext cx="360363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dirty="0">
                <a:solidFill>
                  <a:schemeClr val="tx2"/>
                </a:solidFill>
                <a:latin typeface="+mj-lt"/>
              </a:rPr>
              <a:t>5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Streamlined </a:t>
            </a:r>
            <a:r>
              <a:rPr lang="en-US" dirty="0"/>
              <a:t>customer payment process</a:t>
            </a:r>
          </a:p>
          <a:p>
            <a:pPr>
              <a:spcBef>
                <a:spcPts val="2400"/>
              </a:spcBef>
            </a:pPr>
            <a:r>
              <a:rPr lang="en-US" dirty="0"/>
              <a:t>Process </a:t>
            </a:r>
            <a:r>
              <a:rPr lang="en-US" dirty="0" smtClean="0"/>
              <a:t>automation</a:t>
            </a:r>
            <a:endParaRPr lang="en-US" dirty="0"/>
          </a:p>
          <a:p>
            <a:pPr>
              <a:spcBef>
                <a:spcPts val="2400"/>
              </a:spcBef>
            </a:pPr>
            <a:r>
              <a:rPr lang="en-US" dirty="0" smtClean="0"/>
              <a:t>Reduced </a:t>
            </a:r>
            <a:r>
              <a:rPr lang="en-US" dirty="0"/>
              <a:t>overhead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Reduced </a:t>
            </a:r>
            <a:r>
              <a:rPr lang="en-US" dirty="0"/>
              <a:t>error rate</a:t>
            </a:r>
          </a:p>
        </p:txBody>
      </p:sp>
      <p:sp>
        <p:nvSpPr>
          <p:cNvPr id="359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Benefits of Lockbox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MC-4.2-1-LB-080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5000"/>
              </a:spcBef>
            </a:pPr>
            <a:r>
              <a:rPr lang="en-US" sz="2400" dirty="0"/>
              <a:t>Commonly used throughout Europe</a:t>
            </a:r>
          </a:p>
          <a:p>
            <a:pPr>
              <a:spcBef>
                <a:spcPct val="55000"/>
              </a:spcBef>
            </a:pPr>
            <a:r>
              <a:rPr lang="en-US" sz="2400" dirty="0"/>
              <a:t>In </a:t>
            </a:r>
            <a:r>
              <a:rPr lang="en-US" sz="2400" dirty="0" smtClean="0"/>
              <a:t>QAD EE, </a:t>
            </a:r>
            <a:r>
              <a:rPr lang="en-US" sz="2400" dirty="0"/>
              <a:t>use SWIFT MT940 to create </a:t>
            </a:r>
            <a:r>
              <a:rPr lang="en-US" sz="2400" b="1" dirty="0"/>
              <a:t>bank statement lines</a:t>
            </a:r>
            <a:r>
              <a:rPr lang="en-US" sz="2400" dirty="0"/>
              <a:t> only</a:t>
            </a:r>
          </a:p>
          <a:p>
            <a:pPr>
              <a:spcBef>
                <a:spcPct val="55000"/>
              </a:spcBef>
            </a:pPr>
            <a:r>
              <a:rPr lang="en-US" sz="2400" dirty="0"/>
              <a:t>SWIFT MT940 file has a predefined structure and contains account transaction data</a:t>
            </a:r>
          </a:p>
          <a:p>
            <a:pPr>
              <a:spcBef>
                <a:spcPct val="55000"/>
              </a:spcBef>
            </a:pPr>
            <a:r>
              <a:rPr lang="en-US" sz="2400" dirty="0"/>
              <a:t>Each file contains </a:t>
            </a:r>
            <a:endParaRPr lang="en-US" sz="2400" dirty="0" smtClean="0"/>
          </a:p>
          <a:p>
            <a:pPr lvl="1">
              <a:spcBef>
                <a:spcPts val="1200"/>
              </a:spcBef>
            </a:pPr>
            <a:r>
              <a:rPr lang="en-US" dirty="0" smtClean="0"/>
              <a:t>A header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 </a:t>
            </a:r>
            <a:r>
              <a:rPr lang="en-US" dirty="0"/>
              <a:t>section with </a:t>
            </a:r>
            <a:r>
              <a:rPr lang="en-US" dirty="0" smtClean="0"/>
              <a:t>transactions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A </a:t>
            </a:r>
            <a:r>
              <a:rPr lang="en-US" dirty="0"/>
              <a:t>footer</a:t>
            </a:r>
          </a:p>
        </p:txBody>
      </p:sp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European Processing: SWIFT MT940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67687" y="6638544"/>
            <a:ext cx="1376313" cy="219456"/>
          </a:xfrm>
        </p:spPr>
        <p:txBody>
          <a:bodyPr/>
          <a:lstStyle/>
          <a:p>
            <a:r>
              <a:rPr lang="en-US" smtClean="0"/>
              <a:t>MC-4.2-1-LB-081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tabLst>
                <a:tab pos="6973888" algn="l"/>
              </a:tabLst>
            </a:pPr>
            <a:r>
              <a:rPr lang="en-US" sz="2400" dirty="0"/>
              <a:t>Own bank account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 smtClean="0"/>
              <a:t>Own bank account/entity combination must </a:t>
            </a:r>
            <a:r>
              <a:rPr lang="en-US" sz="2000" dirty="0"/>
              <a:t>be unique </a:t>
            </a:r>
            <a:endParaRPr lang="en-US" sz="1800" dirty="0"/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 smtClean="0"/>
              <a:t>Import bank </a:t>
            </a:r>
            <a:r>
              <a:rPr lang="en-US" sz="2400" dirty="0"/>
              <a:t>format XML files for use with electronic bank </a:t>
            </a:r>
            <a:r>
              <a:rPr lang="en-US" sz="2400" dirty="0" smtClean="0"/>
              <a:t>payments</a:t>
            </a:r>
            <a:endParaRPr lang="en-US" sz="2400" dirty="0"/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Bank File Format Import (described in the previous chapter)</a:t>
            </a:r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 smtClean="0"/>
              <a:t>Link </a:t>
            </a:r>
            <a:r>
              <a:rPr lang="en-US" sz="2400" dirty="0"/>
              <a:t>payment formats to bank </a:t>
            </a:r>
            <a:r>
              <a:rPr lang="en-US" sz="2400" dirty="0" smtClean="0"/>
              <a:t>accounts</a:t>
            </a:r>
            <a:endParaRPr lang="en-US" sz="2400" dirty="0"/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Bank Payment Format Link (described in the previous chapter)</a:t>
            </a:r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 smtClean="0"/>
              <a:t>Configure </a:t>
            </a:r>
            <a:r>
              <a:rPr lang="en-US" sz="2400" dirty="0"/>
              <a:t>bank payment formats for use with automatic </a:t>
            </a:r>
            <a:r>
              <a:rPr lang="en-US" sz="2400" dirty="0" smtClean="0"/>
              <a:t>payments</a:t>
            </a:r>
            <a:endParaRPr lang="en-US" sz="2400" dirty="0"/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Bank File Format Maintain</a:t>
            </a:r>
          </a:p>
          <a:p>
            <a:pPr>
              <a:lnSpc>
                <a:spcPct val="90000"/>
              </a:lnSpc>
              <a:spcBef>
                <a:spcPct val="55000"/>
              </a:spcBef>
              <a:tabLst>
                <a:tab pos="6973888" algn="l"/>
              </a:tabLst>
            </a:pPr>
            <a:r>
              <a:rPr lang="en-US" sz="2400" dirty="0"/>
              <a:t>Incoming bank file layout must </a:t>
            </a:r>
            <a:r>
              <a:rPr lang="en-US" sz="2400" dirty="0" smtClean="0"/>
              <a:t>be defined</a:t>
            </a:r>
            <a:endParaRPr lang="en-US" sz="2400" dirty="0"/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r>
              <a:rPr lang="en-US" sz="2000" dirty="0"/>
              <a:t> EC Subsystem Definition Maint (35.13.1)</a:t>
            </a:r>
          </a:p>
          <a:p>
            <a:pPr lvl="1">
              <a:lnSpc>
                <a:spcPct val="90000"/>
              </a:lnSpc>
              <a:tabLst>
                <a:tab pos="6973888" algn="l"/>
              </a:tabLst>
            </a:pPr>
            <a:endParaRPr lang="en-US" sz="1800" dirty="0"/>
          </a:p>
        </p:txBody>
      </p:sp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Prerequisites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154944" y="6638544"/>
            <a:ext cx="1989056" cy="219456"/>
          </a:xfrm>
        </p:spPr>
        <p:txBody>
          <a:bodyPr/>
          <a:lstStyle/>
          <a:p>
            <a:r>
              <a:rPr lang="en-US" smtClean="0"/>
              <a:t>MC-4.2-1-LB-025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Link transaction types to activities</a:t>
            </a:r>
            <a:endParaRPr lang="en-US" dirty="0"/>
          </a:p>
        </p:txBody>
      </p:sp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Bank </a:t>
            </a:r>
            <a:r>
              <a:rPr lang="en-US" sz="2800" dirty="0"/>
              <a:t>File Format Maintain</a:t>
            </a:r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41443" y="6638544"/>
            <a:ext cx="1602557" cy="219456"/>
          </a:xfrm>
        </p:spPr>
        <p:txBody>
          <a:bodyPr/>
          <a:lstStyle/>
          <a:p>
            <a:r>
              <a:rPr lang="en-US" smtClean="0"/>
              <a:t>MC-4.2-1-LB-026</a:t>
            </a:r>
            <a:endParaRPr lang="en-US" dirty="0"/>
          </a:p>
        </p:txBody>
      </p:sp>
      <p:pic>
        <p:nvPicPr>
          <p:cNvPr id="367620" name="Picture 4" descr="bank_file_format_mnt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903" y="1601200"/>
            <a:ext cx="4427537" cy="3355975"/>
          </a:xfrm>
          <a:prstGeom prst="rect">
            <a:avLst/>
          </a:prstGeom>
          <a:noFill/>
        </p:spPr>
      </p:pic>
      <p:sp>
        <p:nvSpPr>
          <p:cNvPr id="367621" name="Rectangle 5"/>
          <p:cNvSpPr>
            <a:spLocks noChangeArrowheads="1"/>
          </p:cNvSpPr>
          <p:nvPr/>
        </p:nvSpPr>
        <p:spPr bwMode="auto">
          <a:xfrm>
            <a:off x="975215" y="4453938"/>
            <a:ext cx="2433638" cy="2174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67622" name="Text Box 6"/>
          <p:cNvSpPr txBox="1">
            <a:spLocks noChangeArrowheads="1"/>
          </p:cNvSpPr>
          <p:nvPr/>
        </p:nvSpPr>
        <p:spPr bwMode="auto">
          <a:xfrm>
            <a:off x="899015" y="5166725"/>
            <a:ext cx="4478338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Swift MT 940 is more commonly used in Europe</a:t>
            </a:r>
          </a:p>
        </p:txBody>
      </p:sp>
      <p:cxnSp>
        <p:nvCxnSpPr>
          <p:cNvPr id="367623" name="AutoShape 7"/>
          <p:cNvCxnSpPr>
            <a:cxnSpLocks noChangeShapeType="1"/>
            <a:stCxn id="367622" idx="0"/>
            <a:endCxn id="367621" idx="2"/>
          </p:cNvCxnSpPr>
          <p:nvPr/>
        </p:nvCxnSpPr>
        <p:spPr bwMode="auto">
          <a:xfrm rot="16200000" flipV="1">
            <a:off x="2417459" y="4446000"/>
            <a:ext cx="495300" cy="946150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67624" name="Rectangle 8"/>
          <p:cNvSpPr>
            <a:spLocks noChangeArrowheads="1"/>
          </p:cNvSpPr>
          <p:nvPr/>
        </p:nvSpPr>
        <p:spPr bwMode="auto">
          <a:xfrm>
            <a:off x="1114915" y="2718800"/>
            <a:ext cx="2325688" cy="2936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67626" name="Text Box 10"/>
          <p:cNvSpPr txBox="1">
            <a:spLocks noChangeArrowheads="1"/>
          </p:cNvSpPr>
          <p:nvPr/>
        </p:nvSpPr>
        <p:spPr bwMode="auto">
          <a:xfrm>
            <a:off x="5625003" y="2480384"/>
            <a:ext cx="2619375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US-specific </a:t>
            </a:r>
            <a:r>
              <a:rPr lang="en-US" sz="1600" dirty="0" smtClean="0">
                <a:latin typeface="+mj-lt"/>
              </a:rPr>
              <a:t>bank </a:t>
            </a:r>
            <a:r>
              <a:rPr lang="en-US" sz="1600" dirty="0">
                <a:latin typeface="+mj-lt"/>
              </a:rPr>
              <a:t>f</a:t>
            </a:r>
            <a:r>
              <a:rPr lang="en-US" sz="1600" dirty="0" smtClean="0">
                <a:latin typeface="+mj-lt"/>
              </a:rPr>
              <a:t>ormats </a:t>
            </a:r>
            <a:r>
              <a:rPr lang="en-US" sz="1600" dirty="0">
                <a:latin typeface="+mj-lt"/>
              </a:rPr>
              <a:t>and lockbox processing are common in the US</a:t>
            </a:r>
          </a:p>
        </p:txBody>
      </p:sp>
      <p:cxnSp>
        <p:nvCxnSpPr>
          <p:cNvPr id="367627" name="AutoShape 11"/>
          <p:cNvCxnSpPr>
            <a:cxnSpLocks noChangeShapeType="1"/>
          </p:cNvCxnSpPr>
          <p:nvPr/>
        </p:nvCxnSpPr>
        <p:spPr bwMode="auto">
          <a:xfrm rot="10800000">
            <a:off x="3440603" y="2898188"/>
            <a:ext cx="2184400" cy="73025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 </a:t>
            </a:r>
            <a:r>
              <a:rPr lang="en-US" dirty="0"/>
              <a:t>Subsystem Definition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09468" y="6638544"/>
            <a:ext cx="1734532" cy="219456"/>
          </a:xfrm>
        </p:spPr>
        <p:txBody>
          <a:bodyPr/>
          <a:lstStyle/>
          <a:p>
            <a:r>
              <a:rPr lang="en-US" smtClean="0"/>
              <a:t>MC-4.2-1-LB-027</a:t>
            </a:r>
            <a:endParaRPr lang="en-US" dirty="0"/>
          </a:p>
        </p:txBody>
      </p:sp>
      <p:pic>
        <p:nvPicPr>
          <p:cNvPr id="373764" name="Picture 4" descr="EC-Subsystem-Def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15286" y="1803400"/>
            <a:ext cx="6296025" cy="330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Loading Files</a:t>
            </a:r>
          </a:p>
          <a:p>
            <a:pPr lvl="1"/>
            <a:r>
              <a:rPr lang="en-US" dirty="0"/>
              <a:t>Load Files using EDI Document Import (35.1)</a:t>
            </a:r>
          </a:p>
          <a:p>
            <a:pPr lvl="1"/>
            <a:r>
              <a:rPr lang="en-US" dirty="0"/>
              <a:t>Session Report (35.7)</a:t>
            </a:r>
          </a:p>
          <a:p>
            <a:pPr lvl="1"/>
            <a:endParaRPr lang="en-US" sz="2800" dirty="0"/>
          </a:p>
          <a:p>
            <a:r>
              <a:rPr lang="en-US" dirty="0"/>
              <a:t>File Transactions</a:t>
            </a:r>
          </a:p>
          <a:p>
            <a:pPr lvl="1"/>
            <a:r>
              <a:rPr lang="en-US" dirty="0"/>
              <a:t>Process the bank files using Process Incoming Bank Files (31.1.6)</a:t>
            </a:r>
          </a:p>
          <a:p>
            <a:pPr lvl="1"/>
            <a:r>
              <a:rPr lang="en-US" dirty="0"/>
              <a:t>Generate resulting customer and supplier payments</a:t>
            </a:r>
          </a:p>
          <a:p>
            <a:endParaRPr lang="en-US" sz="2400" dirty="0"/>
          </a:p>
        </p:txBody>
      </p:sp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Electronic Processing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8515" y="6638544"/>
            <a:ext cx="1225485" cy="219456"/>
          </a:xfrm>
        </p:spPr>
        <p:txBody>
          <a:bodyPr/>
          <a:lstStyle/>
          <a:p>
            <a:r>
              <a:rPr lang="en-US" smtClean="0"/>
              <a:t>MC-4.2-1-LB-030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Payment Processing Configuration </a:t>
            </a:r>
            <a:r>
              <a:rPr lang="en-US" dirty="0" err="1" smtClean="0"/>
              <a:t>Maint</a:t>
            </a:r>
            <a:r>
              <a:rPr lang="en-US" dirty="0" smtClean="0"/>
              <a:t> (31.1.13)</a:t>
            </a:r>
          </a:p>
          <a:p>
            <a:r>
              <a:rPr lang="en-US" dirty="0" smtClean="0"/>
              <a:t>Define how Process Incoming Bank Files is to process bank files with the action types:</a:t>
            </a:r>
          </a:p>
          <a:p>
            <a:pPr lvl="1"/>
            <a:r>
              <a:rPr lang="en-US" dirty="0" smtClean="0"/>
              <a:t>Create customer payment</a:t>
            </a:r>
          </a:p>
          <a:p>
            <a:pPr lvl="1"/>
            <a:r>
              <a:rPr lang="en-US" dirty="0" smtClean="0"/>
              <a:t>Pay customer payment</a:t>
            </a:r>
            <a:endParaRPr lang="en-US" sz="2400" dirty="0"/>
          </a:p>
        </p:txBody>
      </p:sp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Payment Processing Configuration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18515" y="6638544"/>
            <a:ext cx="1225485" cy="219456"/>
          </a:xfrm>
        </p:spPr>
        <p:txBody>
          <a:bodyPr/>
          <a:lstStyle/>
          <a:p>
            <a:r>
              <a:rPr lang="en-US" dirty="0" smtClean="0"/>
              <a:t>MC-4.2-1-LB-035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Files Process Flow</a:t>
            </a:r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0808" y="6638544"/>
            <a:ext cx="1263192" cy="219456"/>
          </a:xfrm>
        </p:spPr>
        <p:txBody>
          <a:bodyPr/>
          <a:lstStyle/>
          <a:p>
            <a:r>
              <a:rPr lang="en-US" smtClean="0"/>
              <a:t>MC-4.2-1-LB-040</a:t>
            </a:r>
            <a:endParaRPr lang="en-US" dirty="0"/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3617739" y="903960"/>
            <a:ext cx="1857375" cy="434975"/>
          </a:xfrm>
          <a:prstGeom prst="rect">
            <a:avLst/>
          </a:prstGeom>
          <a:solidFill>
            <a:srgbClr val="ACDCD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Import bank file</a:t>
            </a:r>
          </a:p>
        </p:txBody>
      </p:sp>
      <p:sp>
        <p:nvSpPr>
          <p:cNvPr id="35" name="Rectangle 7"/>
          <p:cNvSpPr>
            <a:spLocks noChangeArrowheads="1"/>
          </p:cNvSpPr>
          <p:nvPr/>
        </p:nvSpPr>
        <p:spPr bwMode="auto">
          <a:xfrm>
            <a:off x="3784600" y="2567117"/>
            <a:ext cx="1622425" cy="625475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Pay AR Payment and set status to Paid</a:t>
            </a:r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auto">
          <a:xfrm>
            <a:off x="5651500" y="2557592"/>
            <a:ext cx="1597025" cy="625475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Pay AP Payment and set status to Paid</a:t>
            </a:r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7437438" y="2557592"/>
            <a:ext cx="1574800" cy="6254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Create Bank Statement entry</a:t>
            </a:r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463550" y="5223004"/>
            <a:ext cx="1273175" cy="1135063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>
              <a:defRPr/>
            </a:pPr>
            <a:r>
              <a:rPr lang="en-US" sz="1200" dirty="0">
                <a:latin typeface="+mn-lt"/>
              </a:rPr>
              <a:t>Automatic creation of bank import line amount to open items</a:t>
            </a:r>
          </a:p>
        </p:txBody>
      </p:sp>
      <p:sp>
        <p:nvSpPr>
          <p:cNvPr id="44" name="Rectangle 29"/>
          <p:cNvSpPr>
            <a:spLocks noChangeArrowheads="1"/>
          </p:cNvSpPr>
          <p:nvPr/>
        </p:nvSpPr>
        <p:spPr bwMode="auto">
          <a:xfrm>
            <a:off x="649288" y="2541717"/>
            <a:ext cx="1471612" cy="625475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Create AR Payment</a:t>
            </a:r>
          </a:p>
        </p:txBody>
      </p:sp>
      <p:sp>
        <p:nvSpPr>
          <p:cNvPr id="45" name="Rectangle 37"/>
          <p:cNvSpPr>
            <a:spLocks noChangeArrowheads="1"/>
          </p:cNvSpPr>
          <p:nvPr/>
        </p:nvSpPr>
        <p:spPr bwMode="auto">
          <a:xfrm>
            <a:off x="3613150" y="1637385"/>
            <a:ext cx="1857375" cy="434975"/>
          </a:xfrm>
          <a:prstGeom prst="rect">
            <a:avLst/>
          </a:prstGeom>
          <a:solidFill>
            <a:srgbClr val="ACDCD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Process valid transactions</a:t>
            </a:r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755650" y="4822954"/>
            <a:ext cx="488950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+mn-lt"/>
              </a:rPr>
              <a:t>Yes</a:t>
            </a:r>
          </a:p>
        </p:txBody>
      </p:sp>
      <p:sp>
        <p:nvSpPr>
          <p:cNvPr id="47" name="AutoShape 44"/>
          <p:cNvSpPr>
            <a:spLocks noChangeArrowheads="1"/>
          </p:cNvSpPr>
          <p:nvPr/>
        </p:nvSpPr>
        <p:spPr bwMode="auto">
          <a:xfrm>
            <a:off x="68263" y="3371958"/>
            <a:ext cx="2635250" cy="1387932"/>
          </a:xfrm>
          <a:prstGeom prst="flowChartDecision">
            <a:avLst/>
          </a:prstGeom>
          <a:solidFill>
            <a:schemeClr val="bg2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100" dirty="0">
                <a:latin typeface="+mn-lt"/>
              </a:rPr>
              <a:t>Open items exist for customer and amount to apply &lt;= open amount </a:t>
            </a:r>
          </a:p>
        </p:txBody>
      </p:sp>
      <p:sp>
        <p:nvSpPr>
          <p:cNvPr id="48" name="Rectangle 48"/>
          <p:cNvSpPr>
            <a:spLocks noChangeArrowheads="1"/>
          </p:cNvSpPr>
          <p:nvPr/>
        </p:nvSpPr>
        <p:spPr bwMode="auto">
          <a:xfrm>
            <a:off x="2025650" y="4661270"/>
            <a:ext cx="1738313" cy="1125537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>
              <a:defRPr/>
            </a:pPr>
            <a:r>
              <a:rPr lang="en-US" sz="1200" dirty="0">
                <a:latin typeface="+mn-lt"/>
              </a:rPr>
              <a:t>Automatic creation of unallocated banking entry, prepayment, or initial payment</a:t>
            </a:r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2571750" y="3732146"/>
            <a:ext cx="527050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latin typeface="+mn-lt"/>
              </a:rPr>
              <a:t>No</a:t>
            </a:r>
          </a:p>
        </p:txBody>
      </p:sp>
      <p:sp>
        <p:nvSpPr>
          <p:cNvPr id="50" name="Rectangle 50"/>
          <p:cNvSpPr>
            <a:spLocks noChangeArrowheads="1"/>
          </p:cNvSpPr>
          <p:nvPr/>
        </p:nvSpPr>
        <p:spPr bwMode="auto">
          <a:xfrm>
            <a:off x="7407275" y="3487867"/>
            <a:ext cx="1644650" cy="38258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200" dirty="0">
                <a:latin typeface="+mn-lt"/>
              </a:rPr>
              <a:t>Manual allocation</a:t>
            </a:r>
          </a:p>
        </p:txBody>
      </p:sp>
      <p:sp>
        <p:nvSpPr>
          <p:cNvPr id="51" name="Rectangle 43"/>
          <p:cNvSpPr>
            <a:spLocks noChangeArrowheads="1"/>
          </p:cNvSpPr>
          <p:nvPr/>
        </p:nvSpPr>
        <p:spPr bwMode="auto">
          <a:xfrm>
            <a:off x="4164535" y="4817105"/>
            <a:ext cx="488950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dirty="0">
                <a:latin typeface="+mn-lt"/>
              </a:rPr>
              <a:t>Yes</a:t>
            </a:r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6007100" y="3875217"/>
            <a:ext cx="527050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latin typeface="+mn-lt"/>
              </a:rPr>
              <a:t>No</a:t>
            </a:r>
          </a:p>
        </p:txBody>
      </p:sp>
      <p:sp>
        <p:nvSpPr>
          <p:cNvPr id="53" name="Rectangle 12"/>
          <p:cNvSpPr>
            <a:spLocks noChangeArrowheads="1"/>
          </p:cNvSpPr>
          <p:nvPr/>
        </p:nvSpPr>
        <p:spPr bwMode="auto">
          <a:xfrm>
            <a:off x="3927475" y="5122949"/>
            <a:ext cx="1360488" cy="866775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>
              <a:defRPr/>
            </a:pPr>
            <a:r>
              <a:rPr lang="en-US" sz="1200" dirty="0">
                <a:latin typeface="+mn-lt"/>
              </a:rPr>
              <a:t>Update AR payment status to Paid</a:t>
            </a:r>
          </a:p>
        </p:txBody>
      </p:sp>
      <p:sp>
        <p:nvSpPr>
          <p:cNvPr id="54" name="Rectangle 48"/>
          <p:cNvSpPr>
            <a:spLocks noChangeArrowheads="1"/>
          </p:cNvSpPr>
          <p:nvPr/>
        </p:nvSpPr>
        <p:spPr bwMode="auto">
          <a:xfrm>
            <a:off x="5668963" y="4677993"/>
            <a:ext cx="1770062" cy="674688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prstDash val="solid"/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>
              <a:defRPr/>
            </a:pPr>
            <a:r>
              <a:rPr lang="en-US" sz="1200" dirty="0">
                <a:latin typeface="+mn-lt"/>
              </a:rPr>
              <a:t>Create unallocated banking entry or raise error</a:t>
            </a:r>
          </a:p>
        </p:txBody>
      </p:sp>
      <p:sp>
        <p:nvSpPr>
          <p:cNvPr id="55" name="AutoShape 44"/>
          <p:cNvSpPr>
            <a:spLocks noChangeArrowheads="1"/>
          </p:cNvSpPr>
          <p:nvPr/>
        </p:nvSpPr>
        <p:spPr bwMode="auto">
          <a:xfrm>
            <a:off x="3198813" y="3454529"/>
            <a:ext cx="2805112" cy="1384300"/>
          </a:xfrm>
          <a:prstGeom prst="flowChartDecision">
            <a:avLst/>
          </a:prstGeom>
          <a:solidFill>
            <a:srgbClr val="D8DAC9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algn="ctr">
              <a:defRPr/>
            </a:pPr>
            <a:r>
              <a:rPr lang="en-US" sz="1100" dirty="0">
                <a:latin typeface="+mn-lt"/>
              </a:rPr>
              <a:t>For collection items exist for customer and amount to apply = open amount</a:t>
            </a:r>
          </a:p>
        </p:txBody>
      </p:sp>
      <p:sp>
        <p:nvSpPr>
          <p:cNvPr id="56" name="Rectangle 48"/>
          <p:cNvSpPr>
            <a:spLocks noChangeArrowheads="1"/>
          </p:cNvSpPr>
          <p:nvPr/>
        </p:nvSpPr>
        <p:spPr bwMode="auto">
          <a:xfrm>
            <a:off x="2112963" y="5999141"/>
            <a:ext cx="1568450" cy="40798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>
              <a:defRPr/>
            </a:pPr>
            <a:r>
              <a:rPr lang="en-US" sz="1200" dirty="0">
                <a:latin typeface="+mn-lt"/>
              </a:rPr>
              <a:t>Manual allocation</a:t>
            </a:r>
          </a:p>
        </p:txBody>
      </p:sp>
      <p:sp>
        <p:nvSpPr>
          <p:cNvPr id="57" name="Rectangle 48"/>
          <p:cNvSpPr>
            <a:spLocks noChangeArrowheads="1"/>
          </p:cNvSpPr>
          <p:nvPr/>
        </p:nvSpPr>
        <p:spPr bwMode="auto">
          <a:xfrm>
            <a:off x="5762625" y="5728375"/>
            <a:ext cx="1579563" cy="485775"/>
          </a:xfrm>
          <a:prstGeom prst="rect">
            <a:avLst/>
          </a:prstGeom>
          <a:solidFill>
            <a:srgbClr val="D8DAC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sx="1000" sy="1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>
              <a:defRPr/>
            </a:pPr>
            <a:r>
              <a:rPr lang="en-US" sz="1200" dirty="0">
                <a:latin typeface="+mn-lt"/>
              </a:rPr>
              <a:t>Manual allocation</a:t>
            </a:r>
          </a:p>
        </p:txBody>
      </p:sp>
      <p:cxnSp>
        <p:nvCxnSpPr>
          <p:cNvPr id="58" name="Straight Arrow Connector 44"/>
          <p:cNvCxnSpPr>
            <a:cxnSpLocks noChangeShapeType="1"/>
            <a:stCxn id="44" idx="2"/>
            <a:endCxn id="47" idx="0"/>
          </p:cNvCxnSpPr>
          <p:nvPr/>
        </p:nvCxnSpPr>
        <p:spPr bwMode="auto">
          <a:xfrm rot="16200000" flipH="1">
            <a:off x="1283108" y="3269178"/>
            <a:ext cx="204766" cy="794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59" name="Straight Arrow Connector 47"/>
          <p:cNvCxnSpPr>
            <a:cxnSpLocks noChangeShapeType="1"/>
            <a:stCxn id="47" idx="2"/>
            <a:endCxn id="42" idx="0"/>
          </p:cNvCxnSpPr>
          <p:nvPr/>
        </p:nvCxnSpPr>
        <p:spPr bwMode="auto">
          <a:xfrm rot="5400000">
            <a:off x="1011456" y="4848572"/>
            <a:ext cx="463114" cy="2857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0" name="Straight Arrow Connector 52"/>
          <p:cNvCxnSpPr>
            <a:cxnSpLocks noChangeShapeType="1"/>
            <a:stCxn id="35" idx="2"/>
            <a:endCxn id="55" idx="0"/>
          </p:cNvCxnSpPr>
          <p:nvPr/>
        </p:nvCxnSpPr>
        <p:spPr bwMode="auto">
          <a:xfrm rot="16200000" flipH="1">
            <a:off x="4467225" y="3321180"/>
            <a:ext cx="261937" cy="47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1" name="Straight Arrow Connector 56"/>
          <p:cNvCxnSpPr>
            <a:cxnSpLocks noChangeShapeType="1"/>
            <a:stCxn id="55" idx="2"/>
            <a:endCxn id="53" idx="0"/>
          </p:cNvCxnSpPr>
          <p:nvPr/>
        </p:nvCxnSpPr>
        <p:spPr bwMode="auto">
          <a:xfrm rot="16200000" flipH="1">
            <a:off x="4462484" y="4977714"/>
            <a:ext cx="284120" cy="635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2" name="Straight Arrow Connector 60"/>
          <p:cNvCxnSpPr>
            <a:cxnSpLocks noChangeShapeType="1"/>
            <a:stCxn id="54" idx="2"/>
            <a:endCxn id="57" idx="0"/>
          </p:cNvCxnSpPr>
          <p:nvPr/>
        </p:nvCxnSpPr>
        <p:spPr bwMode="auto">
          <a:xfrm rot="5400000">
            <a:off x="6365354" y="5539735"/>
            <a:ext cx="375694" cy="158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3" name="Straight Arrow Connector 62"/>
          <p:cNvCxnSpPr>
            <a:cxnSpLocks noChangeShapeType="1"/>
            <a:stCxn id="34" idx="2"/>
          </p:cNvCxnSpPr>
          <p:nvPr/>
        </p:nvCxnSpPr>
        <p:spPr bwMode="auto">
          <a:xfrm rot="16200000" flipH="1">
            <a:off x="4401170" y="1484191"/>
            <a:ext cx="298450" cy="7937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4" name="Straight Arrow Connector 67"/>
          <p:cNvCxnSpPr>
            <a:cxnSpLocks noChangeShapeType="1"/>
            <a:stCxn id="45" idx="2"/>
            <a:endCxn id="44" idx="0"/>
          </p:cNvCxnSpPr>
          <p:nvPr/>
        </p:nvCxnSpPr>
        <p:spPr bwMode="auto">
          <a:xfrm rot="5400000">
            <a:off x="2728788" y="728666"/>
            <a:ext cx="469357" cy="3156744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5" name="Straight Arrow Connector 78"/>
          <p:cNvCxnSpPr>
            <a:cxnSpLocks noChangeShapeType="1"/>
            <a:stCxn id="45" idx="2"/>
            <a:endCxn id="35" idx="0"/>
          </p:cNvCxnSpPr>
          <p:nvPr/>
        </p:nvCxnSpPr>
        <p:spPr bwMode="auto">
          <a:xfrm rot="16200000" flipH="1">
            <a:off x="4321447" y="2292750"/>
            <a:ext cx="494757" cy="539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6" name="Straight Arrow Connector 80"/>
          <p:cNvCxnSpPr>
            <a:cxnSpLocks noChangeShapeType="1"/>
            <a:stCxn id="45" idx="2"/>
            <a:endCxn id="40" idx="0"/>
          </p:cNvCxnSpPr>
          <p:nvPr/>
        </p:nvCxnSpPr>
        <p:spPr bwMode="auto">
          <a:xfrm rot="16200000" flipH="1">
            <a:off x="5253309" y="1360888"/>
            <a:ext cx="485232" cy="1908175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7" name="Straight Arrow Connector 82"/>
          <p:cNvCxnSpPr>
            <a:cxnSpLocks noChangeShapeType="1"/>
            <a:stCxn id="45" idx="2"/>
            <a:endCxn id="41" idx="0"/>
          </p:cNvCxnSpPr>
          <p:nvPr/>
        </p:nvCxnSpPr>
        <p:spPr bwMode="auto">
          <a:xfrm rot="16200000" flipH="1">
            <a:off x="6140722" y="473476"/>
            <a:ext cx="485232" cy="368300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8" name="Straight Arrow Connector 84"/>
          <p:cNvCxnSpPr>
            <a:cxnSpLocks noChangeShapeType="1"/>
            <a:stCxn id="41" idx="2"/>
            <a:endCxn id="50" idx="0"/>
          </p:cNvCxnSpPr>
          <p:nvPr/>
        </p:nvCxnSpPr>
        <p:spPr bwMode="auto">
          <a:xfrm rot="16200000" flipH="1">
            <a:off x="8074819" y="3333086"/>
            <a:ext cx="304800" cy="47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69" name="Straight Arrow Connector 92"/>
          <p:cNvCxnSpPr>
            <a:cxnSpLocks noChangeShapeType="1"/>
            <a:stCxn id="48" idx="2"/>
            <a:endCxn id="56" idx="0"/>
          </p:cNvCxnSpPr>
          <p:nvPr/>
        </p:nvCxnSpPr>
        <p:spPr bwMode="auto">
          <a:xfrm rot="16200000" flipH="1">
            <a:off x="2789830" y="5891783"/>
            <a:ext cx="212334" cy="2381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0" name="Shape 108"/>
          <p:cNvCxnSpPr>
            <a:cxnSpLocks noChangeShapeType="1"/>
            <a:stCxn id="55" idx="3"/>
            <a:endCxn id="54" idx="0"/>
          </p:cNvCxnSpPr>
          <p:nvPr/>
        </p:nvCxnSpPr>
        <p:spPr bwMode="auto">
          <a:xfrm>
            <a:off x="6003925" y="4146679"/>
            <a:ext cx="550069" cy="531314"/>
          </a:xfrm>
          <a:prstGeom prst="bentConnector2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71" name="Shape 112"/>
          <p:cNvCxnSpPr>
            <a:cxnSpLocks noChangeShapeType="1"/>
            <a:stCxn id="47" idx="3"/>
            <a:endCxn id="48" idx="0"/>
          </p:cNvCxnSpPr>
          <p:nvPr/>
        </p:nvCxnSpPr>
        <p:spPr bwMode="auto">
          <a:xfrm>
            <a:off x="2703513" y="4065924"/>
            <a:ext cx="191294" cy="595346"/>
          </a:xfrm>
          <a:prstGeom prst="bentConnector2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Loading Files: Document </a:t>
            </a:r>
            <a:r>
              <a:rPr lang="en-US" dirty="0" smtClean="0"/>
              <a:t>Import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MC-4.2-1-LB-041</a:t>
            </a:r>
            <a:endParaRPr lang="en-US" dirty="0"/>
          </a:p>
        </p:txBody>
      </p:sp>
      <p:pic>
        <p:nvPicPr>
          <p:cNvPr id="346116" name="Picture 4" descr="35 1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040" y="1971460"/>
            <a:ext cx="8718550" cy="29003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8355</TotalTime>
  <Words>622</Words>
  <Application>Microsoft Office PowerPoint</Application>
  <PresentationFormat>On-screen Show (4:3)</PresentationFormat>
  <Paragraphs>154</Paragraphs>
  <Slides>22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QAD 2010 Template</vt:lpstr>
      <vt:lpstr>Process Incoming Bank Files</vt:lpstr>
      <vt:lpstr>Objectives</vt:lpstr>
      <vt:lpstr>Prerequisites</vt:lpstr>
      <vt:lpstr>Bank File Format Maintain</vt:lpstr>
      <vt:lpstr>EC Subsystem Definition</vt:lpstr>
      <vt:lpstr>Electronic Processing</vt:lpstr>
      <vt:lpstr>Payment Processing Configuration</vt:lpstr>
      <vt:lpstr>Bank Files Process Flow</vt:lpstr>
      <vt:lpstr>Loading Files: Document Import</vt:lpstr>
      <vt:lpstr>Loading Files: Session Report</vt:lpstr>
      <vt:lpstr>Process Incoming Bank Files: Selection Criteria</vt:lpstr>
      <vt:lpstr>Process Incoming Bank Files: Selected Files</vt:lpstr>
      <vt:lpstr>Process Incoming Bank Files: File Processing </vt:lpstr>
      <vt:lpstr>Transactions Results: Processed Customer Payments</vt:lpstr>
      <vt:lpstr>Imported Bank File Report</vt:lpstr>
      <vt:lpstr>Examples of Worldwide Bank File Processing</vt:lpstr>
      <vt:lpstr>US Processing: Lockbox</vt:lpstr>
      <vt:lpstr>Lockbox Checks Processing</vt:lpstr>
      <vt:lpstr>US Bank File - New AR Payments</vt:lpstr>
      <vt:lpstr>US Bank File - Collected AR Payments</vt:lpstr>
      <vt:lpstr>Benefits of Lockbox</vt:lpstr>
      <vt:lpstr>European Processing: SWIFT MT940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220</cp:revision>
  <dcterms:created xsi:type="dcterms:W3CDTF">2006-05-18T22:11:08Z</dcterms:created>
  <dcterms:modified xsi:type="dcterms:W3CDTF">2015-03-09T14:34:14Z</dcterms:modified>
</cp:coreProperties>
</file>