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6"/>
  </p:notesMasterIdLst>
  <p:handoutMasterIdLst>
    <p:handoutMasterId r:id="rId17"/>
  </p:handoutMasterIdLst>
  <p:sldIdLst>
    <p:sldId id="275" r:id="rId2"/>
    <p:sldId id="287" r:id="rId3"/>
    <p:sldId id="289" r:id="rId4"/>
    <p:sldId id="290" r:id="rId5"/>
    <p:sldId id="295" r:id="rId6"/>
    <p:sldId id="291" r:id="rId7"/>
    <p:sldId id="292" r:id="rId8"/>
    <p:sldId id="293" r:id="rId9"/>
    <p:sldId id="294" r:id="rId10"/>
    <p:sldId id="276" r:id="rId11"/>
    <p:sldId id="277" r:id="rId12"/>
    <p:sldId id="278" r:id="rId13"/>
    <p:sldId id="286" r:id="rId14"/>
    <p:sldId id="285" r:id="rId1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E6EDF2"/>
    <a:srgbClr val="0033CC"/>
    <a:srgbClr val="FEA46A"/>
    <a:srgbClr val="FF8500"/>
    <a:srgbClr val="FFE354"/>
    <a:srgbClr val="6A9913"/>
    <a:srgbClr val="4BB69D"/>
    <a:srgbClr val="2461AA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>
        <p:scale>
          <a:sx n="80" d="100"/>
          <a:sy n="80" d="100"/>
        </p:scale>
        <p:origin x="-744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2.4_1_report variants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6942C32E-9877-4AA4-A49D-8D9CBF4C21D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2.4_1_report variants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355D6DA-8D0E-4DC2-84D3-D96AED419D8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2.4_1_report variants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3D2A86-FAA1-43D0-9943-7D76785841FD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2008-MC-2.4-1-RV-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524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/>
              <a:t/>
            </a:r>
            <a:br>
              <a:rPr lang="en-US" sz="2400"/>
            </a:br>
            <a:r>
              <a:rPr lang="en-US" sz="2400"/>
              <a:t>Report Customization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2699710"/>
            <a:ext cx="8229600" cy="349250"/>
          </a:xfrm>
        </p:spPr>
        <p:txBody>
          <a:bodyPr/>
          <a:lstStyle/>
          <a:p>
            <a:r>
              <a:rPr lang="en-US" dirty="0" smtClean="0"/>
              <a:t>&lt;</a:t>
            </a:r>
            <a:r>
              <a:rPr lang="en-US" dirty="0"/>
              <a:t>Instructor Name, Title&gt;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468019" y="1153330"/>
            <a:ext cx="8232921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Store specific selection criteria</a:t>
            </a:r>
          </a:p>
          <a:p>
            <a:pPr lvl="1"/>
            <a:r>
              <a:rPr lang="en-US" dirty="0"/>
              <a:t>Available next time the report is started</a:t>
            </a:r>
          </a:p>
          <a:p>
            <a:pPr lvl="1"/>
            <a:r>
              <a:rPr lang="en-US" dirty="0"/>
              <a:t>Unlimited number of variants</a:t>
            </a:r>
          </a:p>
          <a:p>
            <a:pPr lvl="1"/>
            <a:r>
              <a:rPr lang="en-US" dirty="0"/>
              <a:t>Save for personal use or shared use</a:t>
            </a:r>
          </a:p>
          <a:p>
            <a:pPr lvl="1"/>
            <a:r>
              <a:rPr lang="nl-NL" dirty="0"/>
              <a:t>Linked to a standard report</a:t>
            </a:r>
          </a:p>
          <a:p>
            <a:pPr lvl="1"/>
            <a:r>
              <a:rPr lang="nl-NL" dirty="0"/>
              <a:t>Do not appear as separate entries on the menu</a:t>
            </a:r>
          </a:p>
          <a:p>
            <a:pPr lvl="1">
              <a:buFontTx/>
              <a:buNone/>
            </a:pPr>
            <a:endParaRPr lang="nl-NL" dirty="0"/>
          </a:p>
          <a:p>
            <a:r>
              <a:rPr lang="nl-NL" dirty="0"/>
              <a:t>All variants of one report are based on the same data, </a:t>
            </a:r>
            <a:r>
              <a:rPr lang="nl-NL" dirty="0" smtClean="0"/>
              <a:t>but</a:t>
            </a:r>
          </a:p>
          <a:p>
            <a:pPr lvl="1"/>
            <a:r>
              <a:rPr lang="nl-NL" dirty="0" smtClean="0"/>
              <a:t>U</a:t>
            </a:r>
            <a:r>
              <a:rPr lang="nl-NL" dirty="0" smtClean="0"/>
              <a:t>se </a:t>
            </a:r>
            <a:r>
              <a:rPr lang="nl-NL" dirty="0"/>
              <a:t>different filter criteria </a:t>
            </a:r>
            <a:endParaRPr lang="nl-NL" dirty="0" smtClean="0"/>
          </a:p>
          <a:p>
            <a:pPr lvl="1"/>
            <a:r>
              <a:rPr lang="nl-NL" dirty="0" smtClean="0"/>
              <a:t>Can </a:t>
            </a:r>
            <a:r>
              <a:rPr lang="nl-NL" dirty="0"/>
              <a:t>use a different report layout</a:t>
            </a:r>
            <a:endParaRPr lang="nl-NL" sz="2000" dirty="0"/>
          </a:p>
          <a:p>
            <a:endParaRPr lang="en-US" sz="2000" dirty="0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Crystal Report </a:t>
            </a:r>
            <a:r>
              <a:rPr lang="nl-NL" dirty="0"/>
              <a:t>Variants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9724" y="6638544"/>
            <a:ext cx="1574276" cy="219456"/>
          </a:xfrm>
        </p:spPr>
        <p:txBody>
          <a:bodyPr/>
          <a:lstStyle/>
          <a:p>
            <a:r>
              <a:rPr lang="en-US" dirty="0" smtClean="0"/>
              <a:t>MC-2.4-1-RV-060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Crystal Report </a:t>
            </a:r>
            <a:r>
              <a:rPr lang="nl-NL" dirty="0"/>
              <a:t>Variants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0870" y="6638544"/>
            <a:ext cx="1593130" cy="219456"/>
          </a:xfrm>
        </p:spPr>
        <p:txBody>
          <a:bodyPr/>
          <a:lstStyle/>
          <a:p>
            <a:r>
              <a:rPr lang="en-US" dirty="0" smtClean="0"/>
              <a:t>MC-2.4-1-RV-070</a:t>
            </a:r>
            <a:endParaRPr lang="en-US" dirty="0"/>
          </a:p>
        </p:txBody>
      </p:sp>
      <p:pic>
        <p:nvPicPr>
          <p:cNvPr id="214028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131" y="2767483"/>
            <a:ext cx="5141913" cy="2586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4020" name="Text Box 4"/>
          <p:cNvSpPr txBox="1">
            <a:spLocks noChangeArrowheads="1"/>
          </p:cNvSpPr>
          <p:nvPr/>
        </p:nvSpPr>
        <p:spPr bwMode="auto">
          <a:xfrm>
            <a:off x="502944" y="1445096"/>
            <a:ext cx="32004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Review available variants in Report Settings menu</a:t>
            </a:r>
          </a:p>
        </p:txBody>
      </p:sp>
      <p:sp>
        <p:nvSpPr>
          <p:cNvPr id="214021" name="Line 5"/>
          <p:cNvSpPr>
            <a:spLocks noChangeShapeType="1"/>
          </p:cNvSpPr>
          <p:nvPr/>
        </p:nvSpPr>
        <p:spPr bwMode="auto">
          <a:xfrm>
            <a:off x="1984081" y="2226146"/>
            <a:ext cx="146050" cy="98107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14022" name="Oval 6"/>
          <p:cNvSpPr>
            <a:spLocks noChangeArrowheads="1"/>
          </p:cNvSpPr>
          <p:nvPr/>
        </p:nvSpPr>
        <p:spPr bwMode="auto">
          <a:xfrm>
            <a:off x="1133181" y="3232621"/>
            <a:ext cx="2001838" cy="627062"/>
          </a:xfrm>
          <a:prstGeom prst="ellipse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14023" name="Text Box 7"/>
          <p:cNvSpPr txBox="1">
            <a:spLocks noChangeArrowheads="1"/>
          </p:cNvSpPr>
          <p:nvPr/>
        </p:nvSpPr>
        <p:spPr bwMode="auto">
          <a:xfrm>
            <a:off x="5230519" y="648171"/>
            <a:ext cx="2674937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Save new variant</a:t>
            </a:r>
          </a:p>
        </p:txBody>
      </p:sp>
      <p:pic>
        <p:nvPicPr>
          <p:cNvPr id="21402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8506" y="1707033"/>
            <a:ext cx="4543425" cy="307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4025" name="Text Box 9"/>
          <p:cNvSpPr txBox="1">
            <a:spLocks noChangeArrowheads="1"/>
          </p:cNvSpPr>
          <p:nvPr/>
        </p:nvSpPr>
        <p:spPr bwMode="auto">
          <a:xfrm>
            <a:off x="5881394" y="5180483"/>
            <a:ext cx="1879600" cy="677108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Share with other users option</a:t>
            </a:r>
          </a:p>
        </p:txBody>
      </p:sp>
      <p:sp>
        <p:nvSpPr>
          <p:cNvPr id="214026" name="Line 10"/>
          <p:cNvSpPr>
            <a:spLocks noChangeShapeType="1"/>
          </p:cNvSpPr>
          <p:nvPr/>
        </p:nvSpPr>
        <p:spPr bwMode="auto">
          <a:xfrm flipH="1" flipV="1">
            <a:off x="6313194" y="3546946"/>
            <a:ext cx="365125" cy="1579562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14024" name="Line 8"/>
          <p:cNvSpPr>
            <a:spLocks noChangeShapeType="1"/>
          </p:cNvSpPr>
          <p:nvPr/>
        </p:nvSpPr>
        <p:spPr bwMode="auto">
          <a:xfrm>
            <a:off x="7113294" y="1151408"/>
            <a:ext cx="706437" cy="3021013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Report </a:t>
            </a:r>
            <a:r>
              <a:rPr lang="nl-NL" dirty="0" smtClean="0"/>
              <a:t>Variant </a:t>
            </a:r>
            <a:r>
              <a:rPr lang="nl-NL" dirty="0"/>
              <a:t>Reuse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58260" y="6638544"/>
            <a:ext cx="1385740" cy="219456"/>
          </a:xfrm>
        </p:spPr>
        <p:txBody>
          <a:bodyPr/>
          <a:lstStyle/>
          <a:p>
            <a:r>
              <a:rPr lang="en-US" smtClean="0"/>
              <a:t>MC-2.4-1-RV-080</a:t>
            </a:r>
            <a:endParaRPr lang="en-US"/>
          </a:p>
        </p:txBody>
      </p:sp>
      <p:sp>
        <p:nvSpPr>
          <p:cNvPr id="215046" name="Text Box 6"/>
          <p:cNvSpPr txBox="1">
            <a:spLocks noChangeArrowheads="1"/>
          </p:cNvSpPr>
          <p:nvPr/>
        </p:nvSpPr>
        <p:spPr bwMode="auto">
          <a:xfrm>
            <a:off x="4356390" y="3607314"/>
            <a:ext cx="2352675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Select variant from drop-down list</a:t>
            </a:r>
          </a:p>
        </p:txBody>
      </p:sp>
      <p:pic>
        <p:nvPicPr>
          <p:cNvPr id="21504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271" y="1250188"/>
            <a:ext cx="6362700" cy="1630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cxnSp>
        <p:nvCxnSpPr>
          <p:cNvPr id="9" name="Straight Arrow Connector 8"/>
          <p:cNvCxnSpPr>
            <a:stCxn id="215046" idx="0"/>
          </p:cNvCxnSpPr>
          <p:nvPr/>
        </p:nvCxnSpPr>
        <p:spPr>
          <a:xfrm flipH="1" flipV="1">
            <a:off x="4726379" y="2529444"/>
            <a:ext cx="806349" cy="107787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2272" y="6638544"/>
            <a:ext cx="1451728" cy="219456"/>
          </a:xfrm>
        </p:spPr>
        <p:txBody>
          <a:bodyPr/>
          <a:lstStyle/>
          <a:p>
            <a:r>
              <a:rPr lang="en-US" smtClean="0"/>
              <a:t>MC-2.4-1-RV-060</a:t>
            </a:r>
            <a:endParaRPr lang="en-US"/>
          </a:p>
        </p:txBody>
      </p:sp>
      <p:pic>
        <p:nvPicPr>
          <p:cNvPr id="22835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08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Run every time the report variants</a:t>
            </a:r>
          </a:p>
          <a:p>
            <a:r>
              <a:rPr lang="en-US"/>
              <a:t>Try some new variants by playing with the different selection criteria</a:t>
            </a:r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Exercise: Report Variants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07431" y="6638544"/>
            <a:ext cx="1536569" cy="219456"/>
          </a:xfrm>
        </p:spPr>
        <p:txBody>
          <a:bodyPr/>
          <a:lstStyle/>
          <a:p>
            <a:r>
              <a:rPr lang="en-US" smtClean="0"/>
              <a:t>MC-2.4-1-RV-070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 how to customize QAD Reporting Framework (QRF) </a:t>
            </a:r>
            <a:r>
              <a:rPr lang="en-US" dirty="0" smtClean="0"/>
              <a:t>reports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US" dirty="0" smtClean="0"/>
              <a:t>Practice </a:t>
            </a:r>
            <a:r>
              <a:rPr lang="en-US" dirty="0"/>
              <a:t>creating </a:t>
            </a:r>
            <a:r>
              <a:rPr lang="en-US" dirty="0" smtClean="0"/>
              <a:t>Crystal report </a:t>
            </a:r>
            <a:r>
              <a:rPr lang="en-US" dirty="0"/>
              <a:t>variants suited to your specific business </a:t>
            </a:r>
            <a:r>
              <a:rPr lang="en-US" dirty="0" smtClean="0"/>
              <a:t>cases</a:t>
            </a:r>
            <a:endParaRPr lang="en-US" dirty="0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16858" y="6638544"/>
            <a:ext cx="1527142" cy="219456"/>
          </a:xfrm>
        </p:spPr>
        <p:txBody>
          <a:bodyPr/>
          <a:lstStyle/>
          <a:p>
            <a:r>
              <a:rPr lang="en-US" smtClean="0"/>
              <a:t>MC-2.4-1-RV-020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ct val="55000"/>
              </a:spcAft>
            </a:pPr>
            <a:r>
              <a:rPr lang="en-US" sz="2400" dirty="0" smtClean="0"/>
              <a:t>In QAD </a:t>
            </a:r>
            <a:r>
              <a:rPr lang="en-US" sz="2400" dirty="0"/>
              <a:t>2009.1, QAD </a:t>
            </a:r>
            <a:r>
              <a:rPr lang="en-US" sz="2400" dirty="0" smtClean="0"/>
              <a:t>moved </a:t>
            </a:r>
            <a:r>
              <a:rPr lang="en-US" sz="2400" dirty="0"/>
              <a:t>to use </a:t>
            </a:r>
            <a:r>
              <a:rPr lang="en-US" sz="2400" dirty="0" smtClean="0"/>
              <a:t>QRF</a:t>
            </a:r>
            <a:endParaRPr lang="en-US" sz="2400" dirty="0"/>
          </a:p>
          <a:p>
            <a:pPr>
              <a:spcBef>
                <a:spcPct val="40000"/>
              </a:spcBef>
              <a:spcAft>
                <a:spcPct val="10000"/>
              </a:spcAft>
            </a:pPr>
            <a:r>
              <a:rPr lang="en-US" sz="2400" dirty="0" smtClean="0"/>
              <a:t>All </a:t>
            </a:r>
            <a:r>
              <a:rPr lang="en-US" sz="2400" dirty="0"/>
              <a:t>new reports for subsequent releases will use </a:t>
            </a:r>
            <a:r>
              <a:rPr lang="en-US" sz="2400" dirty="0" smtClean="0"/>
              <a:t>QRF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Reporting Framework (QRF)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MC-2.4-1-RV-051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P-Tax-Register-Detai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432" y="1457532"/>
            <a:ext cx="6863518" cy="3901176"/>
          </a:xfrm>
          <a:prstGeom prst="rect">
            <a:avLst/>
          </a:prstGeom>
        </p:spPr>
      </p:pic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Customizing </a:t>
            </a:r>
            <a:r>
              <a:rPr lang="en-US" dirty="0" smtClean="0"/>
              <a:t>QRF Reports</a:t>
            </a:r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86540" y="6638544"/>
            <a:ext cx="1357460" cy="219456"/>
          </a:xfrm>
        </p:spPr>
        <p:txBody>
          <a:bodyPr/>
          <a:lstStyle/>
          <a:p>
            <a:r>
              <a:rPr lang="en-US" smtClean="0"/>
              <a:t>MC-2.4-1-RV-052</a:t>
            </a:r>
            <a:endParaRPr lang="en-US" dirty="0"/>
          </a:p>
        </p:txBody>
      </p:sp>
      <p:sp>
        <p:nvSpPr>
          <p:cNvPr id="232454" name="Rectangle 6"/>
          <p:cNvSpPr>
            <a:spLocks noChangeArrowheads="1"/>
          </p:cNvSpPr>
          <p:nvPr/>
        </p:nvSpPr>
        <p:spPr bwMode="auto">
          <a:xfrm>
            <a:off x="3862155" y="1930641"/>
            <a:ext cx="474455" cy="252412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2455" name="Text Box 7"/>
          <p:cNvSpPr txBox="1">
            <a:spLocks noChangeArrowheads="1"/>
          </p:cNvSpPr>
          <p:nvPr/>
        </p:nvSpPr>
        <p:spPr bwMode="auto">
          <a:xfrm>
            <a:off x="7095891" y="1809818"/>
            <a:ext cx="1679973" cy="677108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Modify </a:t>
            </a:r>
            <a:r>
              <a:rPr lang="en-US" sz="1600" dirty="0" smtClean="0">
                <a:latin typeface="+mj-lt"/>
              </a:rPr>
              <a:t>report settings</a:t>
            </a:r>
            <a:endParaRPr lang="en-US" sz="1600" dirty="0">
              <a:latin typeface="+mj-lt"/>
            </a:endParaRPr>
          </a:p>
        </p:txBody>
      </p:sp>
      <p:cxnSp>
        <p:nvCxnSpPr>
          <p:cNvPr id="232456" name="AutoShape 8"/>
          <p:cNvCxnSpPr>
            <a:cxnSpLocks noChangeShapeType="1"/>
            <a:stCxn id="232455" idx="1"/>
            <a:endCxn id="232454" idx="3"/>
          </p:cNvCxnSpPr>
          <p:nvPr/>
        </p:nvCxnSpPr>
        <p:spPr bwMode="auto">
          <a:xfrm rot="10800000">
            <a:off x="4336611" y="2056848"/>
            <a:ext cx="2759281" cy="915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32457" name="Rectangle 9"/>
          <p:cNvSpPr>
            <a:spLocks noChangeArrowheads="1"/>
          </p:cNvSpPr>
          <p:nvPr/>
        </p:nvSpPr>
        <p:spPr bwMode="auto">
          <a:xfrm>
            <a:off x="5286142" y="3060768"/>
            <a:ext cx="103188" cy="11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2458" name="Text Box 10"/>
          <p:cNvSpPr txBox="1">
            <a:spLocks noChangeArrowheads="1"/>
          </p:cNvSpPr>
          <p:nvPr/>
        </p:nvSpPr>
        <p:spPr bwMode="auto">
          <a:xfrm>
            <a:off x="7075255" y="3079818"/>
            <a:ext cx="1759987" cy="430887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Add criteria</a:t>
            </a:r>
          </a:p>
        </p:txBody>
      </p:sp>
      <p:cxnSp>
        <p:nvCxnSpPr>
          <p:cNvPr id="232459" name="AutoShape 11"/>
          <p:cNvCxnSpPr>
            <a:cxnSpLocks noChangeShapeType="1"/>
            <a:stCxn id="232458" idx="1"/>
          </p:cNvCxnSpPr>
          <p:nvPr/>
        </p:nvCxnSpPr>
        <p:spPr bwMode="auto">
          <a:xfrm rot="10800000">
            <a:off x="5748957" y="3078180"/>
            <a:ext cx="1326299" cy="21708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32460" name="Text Box 12"/>
          <p:cNvSpPr txBox="1">
            <a:spLocks noChangeArrowheads="1"/>
          </p:cNvSpPr>
          <p:nvPr/>
        </p:nvSpPr>
        <p:spPr bwMode="auto">
          <a:xfrm>
            <a:off x="7084780" y="4054543"/>
            <a:ext cx="1797963" cy="430887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Remove criteria</a:t>
            </a:r>
          </a:p>
        </p:txBody>
      </p:sp>
      <p:sp>
        <p:nvSpPr>
          <p:cNvPr id="232461" name="Rectangle 13"/>
          <p:cNvSpPr>
            <a:spLocks noChangeArrowheads="1"/>
          </p:cNvSpPr>
          <p:nvPr/>
        </p:nvSpPr>
        <p:spPr bwMode="auto">
          <a:xfrm>
            <a:off x="5509980" y="4603818"/>
            <a:ext cx="152400" cy="20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2462" name="AutoShape 14"/>
          <p:cNvCxnSpPr>
            <a:cxnSpLocks noChangeShapeType="1"/>
            <a:stCxn id="232460" idx="1"/>
            <a:endCxn id="232461" idx="3"/>
          </p:cNvCxnSpPr>
          <p:nvPr/>
        </p:nvCxnSpPr>
        <p:spPr bwMode="auto">
          <a:xfrm rot="10800000" flipV="1">
            <a:off x="5662380" y="4269986"/>
            <a:ext cx="1422400" cy="43543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32463" name="Rectangle 15"/>
          <p:cNvSpPr>
            <a:spLocks noChangeArrowheads="1"/>
          </p:cNvSpPr>
          <p:nvPr/>
        </p:nvSpPr>
        <p:spPr bwMode="auto">
          <a:xfrm>
            <a:off x="787651" y="1900305"/>
            <a:ext cx="615636" cy="290633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2464" name="Text Box 16"/>
          <p:cNvSpPr txBox="1">
            <a:spLocks noChangeArrowheads="1"/>
          </p:cNvSpPr>
          <p:nvPr/>
        </p:nvSpPr>
        <p:spPr bwMode="auto">
          <a:xfrm>
            <a:off x="588730" y="5392806"/>
            <a:ext cx="247332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>
                <a:latin typeface="+mj-lt"/>
              </a:rPr>
              <a:t>Create New Filters</a:t>
            </a:r>
          </a:p>
        </p:txBody>
      </p:sp>
      <p:cxnSp>
        <p:nvCxnSpPr>
          <p:cNvPr id="232465" name="AutoShape 17"/>
          <p:cNvCxnSpPr>
            <a:cxnSpLocks noChangeShapeType="1"/>
            <a:stCxn id="232464" idx="1"/>
            <a:endCxn id="232463" idx="3"/>
          </p:cNvCxnSpPr>
          <p:nvPr/>
        </p:nvCxnSpPr>
        <p:spPr bwMode="auto">
          <a:xfrm rot="10800000" flipH="1">
            <a:off x="588729" y="2045623"/>
            <a:ext cx="814557" cy="3591659"/>
          </a:xfrm>
          <a:prstGeom prst="bentConnector5">
            <a:avLst>
              <a:gd name="adj1" fmla="val -28064"/>
              <a:gd name="adj2" fmla="val 51380"/>
              <a:gd name="adj3" fmla="val 128064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8319" y="1654179"/>
            <a:ext cx="42576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06" y="1392920"/>
            <a:ext cx="42576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1688"/>
            <a:ext cx="8407400" cy="881063"/>
          </a:xfrm>
        </p:spPr>
        <p:txBody>
          <a:bodyPr/>
          <a:lstStyle/>
          <a:p>
            <a:r>
              <a:rPr lang="en-US" dirty="0"/>
              <a:t>Changing </a:t>
            </a:r>
            <a:r>
              <a:rPr lang="en-US" dirty="0" smtClean="0"/>
              <a:t>QRF Report </a:t>
            </a:r>
            <a:r>
              <a:rPr lang="en-US" dirty="0"/>
              <a:t>Settings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58261" y="6638544"/>
            <a:ext cx="1385740" cy="219456"/>
          </a:xfrm>
        </p:spPr>
        <p:txBody>
          <a:bodyPr/>
          <a:lstStyle/>
          <a:p>
            <a:r>
              <a:rPr lang="en-US" smtClean="0"/>
              <a:t>MC-2.4-1-RV-053</a:t>
            </a:r>
            <a:endParaRPr lang="en-US" dirty="0"/>
          </a:p>
        </p:txBody>
      </p:sp>
      <p:sp>
        <p:nvSpPr>
          <p:cNvPr id="237575" name="Rectangle 7"/>
          <p:cNvSpPr>
            <a:spLocks noChangeArrowheads="1"/>
          </p:cNvSpPr>
          <p:nvPr/>
        </p:nvSpPr>
        <p:spPr bwMode="auto">
          <a:xfrm>
            <a:off x="353092" y="1728337"/>
            <a:ext cx="600075" cy="239713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37577" name="Rectangle 9"/>
          <p:cNvSpPr>
            <a:spLocks noChangeArrowheads="1"/>
          </p:cNvSpPr>
          <p:nvPr/>
        </p:nvSpPr>
        <p:spPr bwMode="auto">
          <a:xfrm>
            <a:off x="5826792" y="2015675"/>
            <a:ext cx="600075" cy="23971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963" y="2945946"/>
            <a:ext cx="42576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7576" name="Rectangle 8"/>
          <p:cNvSpPr>
            <a:spLocks noChangeArrowheads="1"/>
          </p:cNvSpPr>
          <p:nvPr/>
        </p:nvSpPr>
        <p:spPr bwMode="auto">
          <a:xfrm>
            <a:off x="1445516" y="3288850"/>
            <a:ext cx="465138" cy="23971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P-Tax-Register-Details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469" y="1114000"/>
            <a:ext cx="6505575" cy="3000375"/>
          </a:xfrm>
          <a:prstGeom prst="rect">
            <a:avLst/>
          </a:prstGeom>
        </p:spPr>
      </p:pic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Creating a New Filter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MC-2.4-1-RV-054</a:t>
            </a:r>
            <a:endParaRPr lang="en-US" dirty="0"/>
          </a:p>
        </p:txBody>
      </p:sp>
      <p:sp>
        <p:nvSpPr>
          <p:cNvPr id="233478" name="Rectangle 6"/>
          <p:cNvSpPr>
            <a:spLocks noChangeArrowheads="1"/>
          </p:cNvSpPr>
          <p:nvPr/>
        </p:nvSpPr>
        <p:spPr bwMode="auto">
          <a:xfrm>
            <a:off x="711043" y="1643220"/>
            <a:ext cx="779463" cy="23971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3481" name="Text Box 9"/>
          <p:cNvSpPr txBox="1">
            <a:spLocks noChangeArrowheads="1"/>
          </p:cNvSpPr>
          <p:nvPr/>
        </p:nvSpPr>
        <p:spPr bwMode="auto">
          <a:xfrm>
            <a:off x="5956143" y="1268570"/>
            <a:ext cx="2473325" cy="677108"/>
          </a:xfrm>
          <a:prstGeom prst="rect">
            <a:avLst/>
          </a:prstGeom>
          <a:solidFill>
            <a:srgbClr val="E6EDF2"/>
          </a:solidFill>
          <a:ln w="2540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Click the New Filter button</a:t>
            </a:r>
          </a:p>
        </p:txBody>
      </p:sp>
      <p:cxnSp>
        <p:nvCxnSpPr>
          <p:cNvPr id="233482" name="AutoShape 10"/>
          <p:cNvCxnSpPr>
            <a:cxnSpLocks noChangeShapeType="1"/>
            <a:stCxn id="233481" idx="1"/>
            <a:endCxn id="233478" idx="3"/>
          </p:cNvCxnSpPr>
          <p:nvPr/>
        </p:nvCxnSpPr>
        <p:spPr bwMode="auto">
          <a:xfrm rot="10800000" flipV="1">
            <a:off x="1490507" y="1607124"/>
            <a:ext cx="4465637" cy="15595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33483" name="Text Box 11"/>
          <p:cNvSpPr txBox="1">
            <a:spLocks noChangeArrowheads="1"/>
          </p:cNvSpPr>
          <p:nvPr/>
        </p:nvSpPr>
        <p:spPr bwMode="auto">
          <a:xfrm>
            <a:off x="5959318" y="2049620"/>
            <a:ext cx="2473325" cy="430887"/>
          </a:xfrm>
          <a:prstGeom prst="rect">
            <a:avLst/>
          </a:prstGeom>
          <a:solidFill>
            <a:srgbClr val="E6EDF2"/>
          </a:solidFill>
          <a:ln w="2540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All filters are reset</a:t>
            </a:r>
          </a:p>
        </p:txBody>
      </p:sp>
      <p:sp>
        <p:nvSpPr>
          <p:cNvPr id="233484" name="Text Box 12"/>
          <p:cNvSpPr txBox="1">
            <a:spLocks noChangeArrowheads="1"/>
          </p:cNvSpPr>
          <p:nvPr/>
        </p:nvSpPr>
        <p:spPr bwMode="auto">
          <a:xfrm>
            <a:off x="641269" y="4159860"/>
            <a:ext cx="1484416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>
                <a:latin typeface="+mj-lt"/>
              </a:rPr>
              <a:t>Modify the filters</a:t>
            </a:r>
          </a:p>
        </p:txBody>
      </p:sp>
      <p:sp>
        <p:nvSpPr>
          <p:cNvPr id="233485" name="Rectangle 13"/>
          <p:cNvSpPr>
            <a:spLocks noChangeArrowheads="1"/>
          </p:cNvSpPr>
          <p:nvPr/>
        </p:nvSpPr>
        <p:spPr bwMode="auto">
          <a:xfrm>
            <a:off x="5056031" y="3860957"/>
            <a:ext cx="1274762" cy="269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3488" name="Rectangle 16"/>
          <p:cNvSpPr>
            <a:spLocks noChangeArrowheads="1"/>
          </p:cNvSpPr>
          <p:nvPr/>
        </p:nvSpPr>
        <p:spPr bwMode="auto">
          <a:xfrm>
            <a:off x="5657693" y="4326095"/>
            <a:ext cx="449263" cy="239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18" name="Picture 17" descr="AP-Tax-Register-Details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5872" y="3030275"/>
            <a:ext cx="6104630" cy="298528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943192" y="4264182"/>
            <a:ext cx="380246" cy="19917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Elbow Connector 20"/>
          <p:cNvCxnSpPr>
            <a:endCxn id="19" idx="1"/>
          </p:cNvCxnSpPr>
          <p:nvPr/>
        </p:nvCxnSpPr>
        <p:spPr>
          <a:xfrm flipV="1">
            <a:off x="2136618" y="4363770"/>
            <a:ext cx="2806574" cy="99588"/>
          </a:xfrm>
          <a:prstGeom prst="bentConnector3">
            <a:avLst>
              <a:gd name="adj1" fmla="val 50000"/>
            </a:avLst>
          </a:prstGeom>
          <a:ln w="25400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>
            <a:off x="2181885" y="4463358"/>
            <a:ext cx="2797521" cy="407406"/>
          </a:xfrm>
          <a:prstGeom prst="bentConnector3">
            <a:avLst>
              <a:gd name="adj1" fmla="val 48706"/>
            </a:avLst>
          </a:prstGeom>
          <a:ln w="25400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P-Tax-Register-Details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773" y="1174315"/>
            <a:ext cx="6104630" cy="2985280"/>
          </a:xfrm>
          <a:prstGeom prst="rect">
            <a:avLst/>
          </a:prstGeom>
        </p:spPr>
      </p:pic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Saving </a:t>
            </a:r>
            <a:r>
              <a:rPr lang="en-US" dirty="0"/>
              <a:t>the Filter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3101" y="6638544"/>
            <a:ext cx="1300899" cy="219456"/>
          </a:xfrm>
        </p:spPr>
        <p:txBody>
          <a:bodyPr/>
          <a:lstStyle/>
          <a:p>
            <a:r>
              <a:rPr lang="en-US" smtClean="0"/>
              <a:t>MC-2.4-1-RV-055</a:t>
            </a:r>
            <a:endParaRPr lang="en-US" dirty="0"/>
          </a:p>
        </p:txBody>
      </p:sp>
      <p:pic>
        <p:nvPicPr>
          <p:cNvPr id="15" name="Picture 14" descr="Report-Variant-Save-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6041" y="2357965"/>
            <a:ext cx="4833937" cy="3692484"/>
          </a:xfrm>
          <a:prstGeom prst="rect">
            <a:avLst/>
          </a:prstGeom>
        </p:spPr>
      </p:pic>
      <p:sp>
        <p:nvSpPr>
          <p:cNvPr id="234504" name="Rectangle 8"/>
          <p:cNvSpPr>
            <a:spLocks noChangeArrowheads="1"/>
          </p:cNvSpPr>
          <p:nvPr/>
        </p:nvSpPr>
        <p:spPr bwMode="auto">
          <a:xfrm>
            <a:off x="2408593" y="1662553"/>
            <a:ext cx="636588" cy="252413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4505" name="Text Box 9"/>
          <p:cNvSpPr txBox="1">
            <a:spLocks noChangeArrowheads="1"/>
          </p:cNvSpPr>
          <p:nvPr/>
        </p:nvSpPr>
        <p:spPr bwMode="auto">
          <a:xfrm>
            <a:off x="6901929" y="1117263"/>
            <a:ext cx="1736725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Click Save As button</a:t>
            </a:r>
          </a:p>
        </p:txBody>
      </p:sp>
      <p:cxnSp>
        <p:nvCxnSpPr>
          <p:cNvPr id="234506" name="AutoShape 10"/>
          <p:cNvCxnSpPr>
            <a:cxnSpLocks noChangeShapeType="1"/>
            <a:stCxn id="234505" idx="1"/>
            <a:endCxn id="234504" idx="3"/>
          </p:cNvCxnSpPr>
          <p:nvPr/>
        </p:nvCxnSpPr>
        <p:spPr bwMode="auto">
          <a:xfrm rot="10800000" flipV="1">
            <a:off x="3045181" y="1455816"/>
            <a:ext cx="3856748" cy="332943"/>
          </a:xfrm>
          <a:prstGeom prst="bentConnector3">
            <a:avLst>
              <a:gd name="adj1" fmla="val 50000"/>
            </a:avLst>
          </a:prstGeom>
          <a:noFill/>
          <a:ln w="2222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34501" name="Oval 5"/>
          <p:cNvSpPr>
            <a:spLocks noChangeArrowheads="1"/>
          </p:cNvSpPr>
          <p:nvPr/>
        </p:nvSpPr>
        <p:spPr bwMode="auto">
          <a:xfrm>
            <a:off x="2974246" y="4855755"/>
            <a:ext cx="2098675" cy="749300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P-Tax-Register-Details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773" y="1174315"/>
            <a:ext cx="6104630" cy="2985280"/>
          </a:xfrm>
          <a:prstGeom prst="rect">
            <a:avLst/>
          </a:prstGeom>
        </p:spPr>
      </p:pic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an Existing Filter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MC-2.4-1-RV-056</a:t>
            </a:r>
            <a:endParaRPr lang="en-US"/>
          </a:p>
        </p:txBody>
      </p:sp>
      <p:sp>
        <p:nvSpPr>
          <p:cNvPr id="235531" name="Rectangle 11"/>
          <p:cNvSpPr>
            <a:spLocks noChangeArrowheads="1"/>
          </p:cNvSpPr>
          <p:nvPr/>
        </p:nvSpPr>
        <p:spPr bwMode="auto">
          <a:xfrm>
            <a:off x="1282019" y="1630910"/>
            <a:ext cx="636588" cy="252413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5532" name="Text Box 12"/>
          <p:cNvSpPr txBox="1">
            <a:spLocks noChangeArrowheads="1"/>
          </p:cNvSpPr>
          <p:nvPr/>
        </p:nvSpPr>
        <p:spPr bwMode="auto">
          <a:xfrm>
            <a:off x="6801601" y="1019425"/>
            <a:ext cx="1736725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Click Open button</a:t>
            </a:r>
          </a:p>
        </p:txBody>
      </p:sp>
      <p:cxnSp>
        <p:nvCxnSpPr>
          <p:cNvPr id="235533" name="AutoShape 13"/>
          <p:cNvCxnSpPr>
            <a:cxnSpLocks noChangeShapeType="1"/>
            <a:stCxn id="235532" idx="1"/>
            <a:endCxn id="235531" idx="3"/>
          </p:cNvCxnSpPr>
          <p:nvPr/>
        </p:nvCxnSpPr>
        <p:spPr bwMode="auto">
          <a:xfrm rot="10800000" flipV="1">
            <a:off x="1918607" y="1357979"/>
            <a:ext cx="4882994" cy="3991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pic>
        <p:nvPicPr>
          <p:cNvPr id="235524" name="Picture 4" descr="Open-Filt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8285" y="2353695"/>
            <a:ext cx="7877175" cy="2657475"/>
          </a:xfrm>
          <a:prstGeom prst="rect">
            <a:avLst/>
          </a:prstGeom>
          <a:noFill/>
        </p:spPr>
      </p:pic>
      <p:sp>
        <p:nvSpPr>
          <p:cNvPr id="235534" name="Text Box 14"/>
          <p:cNvSpPr txBox="1">
            <a:spLocks noChangeArrowheads="1"/>
          </p:cNvSpPr>
          <p:nvPr/>
        </p:nvSpPr>
        <p:spPr bwMode="auto">
          <a:xfrm>
            <a:off x="1271960" y="5098482"/>
            <a:ext cx="26543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Double-click the filter you want to open</a:t>
            </a:r>
          </a:p>
        </p:txBody>
      </p:sp>
      <p:sp>
        <p:nvSpPr>
          <p:cNvPr id="235535" name="Rectangle 15"/>
          <p:cNvSpPr>
            <a:spLocks noChangeArrowheads="1"/>
          </p:cNvSpPr>
          <p:nvPr/>
        </p:nvSpPr>
        <p:spPr bwMode="auto">
          <a:xfrm>
            <a:off x="1221160" y="4106295"/>
            <a:ext cx="3341688" cy="239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5536" name="AutoShape 16"/>
          <p:cNvCxnSpPr>
            <a:cxnSpLocks noChangeShapeType="1"/>
            <a:stCxn id="235534" idx="1"/>
            <a:endCxn id="235535" idx="1"/>
          </p:cNvCxnSpPr>
          <p:nvPr/>
        </p:nvCxnSpPr>
        <p:spPr bwMode="auto">
          <a:xfrm rot="10800000">
            <a:off x="1221160" y="4226152"/>
            <a:ext cx="50800" cy="1210885"/>
          </a:xfrm>
          <a:prstGeom prst="bentConnector3">
            <a:avLst>
              <a:gd name="adj1" fmla="val 5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Personal-User-Filt-Ma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5" y="1157287"/>
            <a:ext cx="7715250" cy="4543425"/>
          </a:xfrm>
          <a:prstGeom prst="rect">
            <a:avLst/>
          </a:prstGeom>
        </p:spPr>
      </p:pic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Maintaining Filters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7687" y="6638544"/>
            <a:ext cx="1376313" cy="219456"/>
          </a:xfrm>
        </p:spPr>
        <p:txBody>
          <a:bodyPr/>
          <a:lstStyle/>
          <a:p>
            <a:r>
              <a:rPr lang="en-US" smtClean="0"/>
              <a:t>MC-2.4-1-RV-057</a:t>
            </a:r>
            <a:endParaRPr lang="en-US" dirty="0"/>
          </a:p>
        </p:txBody>
      </p:sp>
      <p:sp>
        <p:nvSpPr>
          <p:cNvPr id="236550" name="Rectangle 6"/>
          <p:cNvSpPr>
            <a:spLocks noChangeArrowheads="1"/>
          </p:cNvSpPr>
          <p:nvPr/>
        </p:nvSpPr>
        <p:spPr bwMode="auto">
          <a:xfrm>
            <a:off x="1219827" y="3007941"/>
            <a:ext cx="958850" cy="149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6551" name="Rectangle 7"/>
          <p:cNvSpPr>
            <a:spLocks noChangeArrowheads="1"/>
          </p:cNvSpPr>
          <p:nvPr/>
        </p:nvSpPr>
        <p:spPr bwMode="auto">
          <a:xfrm>
            <a:off x="3272465" y="3022228"/>
            <a:ext cx="735012" cy="150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6549" name="Text Box 5"/>
          <p:cNvSpPr txBox="1">
            <a:spLocks noChangeArrowheads="1"/>
          </p:cNvSpPr>
          <p:nvPr/>
        </p:nvSpPr>
        <p:spPr bwMode="auto">
          <a:xfrm>
            <a:off x="5602915" y="1272803"/>
            <a:ext cx="2654300" cy="677108"/>
          </a:xfrm>
          <a:prstGeom prst="rect">
            <a:avLst/>
          </a:prstGeom>
          <a:solidFill>
            <a:srgbClr val="E6EDF2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Specify who can access the filter</a:t>
            </a:r>
          </a:p>
        </p:txBody>
      </p:sp>
      <p:sp>
        <p:nvSpPr>
          <p:cNvPr id="236555" name="Rectangle 11"/>
          <p:cNvSpPr>
            <a:spLocks noChangeArrowheads="1"/>
          </p:cNvSpPr>
          <p:nvPr/>
        </p:nvSpPr>
        <p:spPr bwMode="auto">
          <a:xfrm>
            <a:off x="1203952" y="2272928"/>
            <a:ext cx="644525" cy="225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6556" name="Rectangle 12"/>
          <p:cNvSpPr>
            <a:spLocks noChangeArrowheads="1"/>
          </p:cNvSpPr>
          <p:nvPr/>
        </p:nvSpPr>
        <p:spPr bwMode="auto">
          <a:xfrm>
            <a:off x="3272465" y="2288803"/>
            <a:ext cx="555625" cy="25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6557" name="AutoShape 13"/>
          <p:cNvCxnSpPr>
            <a:cxnSpLocks noChangeShapeType="1"/>
            <a:stCxn id="236549" idx="1"/>
            <a:endCxn id="236555" idx="1"/>
          </p:cNvCxnSpPr>
          <p:nvPr/>
        </p:nvCxnSpPr>
        <p:spPr bwMode="auto">
          <a:xfrm rot="10800000" flipV="1">
            <a:off x="1203953" y="1611357"/>
            <a:ext cx="4398963" cy="774284"/>
          </a:xfrm>
          <a:prstGeom prst="bentConnector3">
            <a:avLst>
              <a:gd name="adj1" fmla="val 105197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236558" name="AutoShape 14"/>
          <p:cNvCxnSpPr>
            <a:cxnSpLocks noChangeShapeType="1"/>
            <a:stCxn id="236549" idx="1"/>
            <a:endCxn id="236556" idx="0"/>
          </p:cNvCxnSpPr>
          <p:nvPr/>
        </p:nvCxnSpPr>
        <p:spPr bwMode="auto">
          <a:xfrm rot="10800000" flipV="1">
            <a:off x="3550279" y="1611357"/>
            <a:ext cx="2052637" cy="677446"/>
          </a:xfrm>
          <a:prstGeom prst="bentConnector2">
            <a:avLst/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36559" name="Text Box 15"/>
          <p:cNvSpPr txBox="1">
            <a:spLocks noChangeArrowheads="1"/>
          </p:cNvSpPr>
          <p:nvPr/>
        </p:nvSpPr>
        <p:spPr bwMode="auto">
          <a:xfrm>
            <a:off x="5636252" y="2639641"/>
            <a:ext cx="2654300" cy="430887"/>
          </a:xfrm>
          <a:prstGeom prst="rect">
            <a:avLst/>
          </a:prstGeom>
          <a:solidFill>
            <a:srgbClr val="E6EDF2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Set a filter as default</a:t>
            </a:r>
          </a:p>
        </p:txBody>
      </p:sp>
      <p:sp>
        <p:nvSpPr>
          <p:cNvPr id="236560" name="Rectangle 16"/>
          <p:cNvSpPr>
            <a:spLocks noChangeArrowheads="1"/>
          </p:cNvSpPr>
          <p:nvPr/>
        </p:nvSpPr>
        <p:spPr bwMode="auto">
          <a:xfrm>
            <a:off x="980115" y="3068266"/>
            <a:ext cx="868362" cy="328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6561" name="AutoShape 17"/>
          <p:cNvCxnSpPr>
            <a:cxnSpLocks noChangeShapeType="1"/>
            <a:stCxn id="236559" idx="1"/>
            <a:endCxn id="236560" idx="3"/>
          </p:cNvCxnSpPr>
          <p:nvPr/>
        </p:nvCxnSpPr>
        <p:spPr bwMode="auto">
          <a:xfrm rot="10800000" flipV="1">
            <a:off x="1848478" y="2855084"/>
            <a:ext cx="3787775" cy="377487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36562" name="Rectangle 18"/>
          <p:cNvSpPr>
            <a:spLocks noChangeArrowheads="1"/>
          </p:cNvSpPr>
          <p:nvPr/>
        </p:nvSpPr>
        <p:spPr bwMode="auto">
          <a:xfrm>
            <a:off x="1010277" y="3817566"/>
            <a:ext cx="1303338" cy="193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6563" name="Text Box 19"/>
          <p:cNvSpPr txBox="1">
            <a:spLocks noChangeArrowheads="1"/>
          </p:cNvSpPr>
          <p:nvPr/>
        </p:nvSpPr>
        <p:spPr bwMode="auto">
          <a:xfrm>
            <a:off x="5637840" y="4739903"/>
            <a:ext cx="2769890" cy="430887"/>
          </a:xfrm>
          <a:prstGeom prst="rect">
            <a:avLst/>
          </a:prstGeom>
          <a:solidFill>
            <a:srgbClr val="E6EDF2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Modify report parameters</a:t>
            </a:r>
          </a:p>
        </p:txBody>
      </p:sp>
      <p:cxnSp>
        <p:nvCxnSpPr>
          <p:cNvPr id="236564" name="AutoShape 20"/>
          <p:cNvCxnSpPr>
            <a:cxnSpLocks noChangeShapeType="1"/>
            <a:stCxn id="236563" idx="1"/>
            <a:endCxn id="236562" idx="3"/>
          </p:cNvCxnSpPr>
          <p:nvPr/>
        </p:nvCxnSpPr>
        <p:spPr bwMode="auto">
          <a:xfrm rot="10800000">
            <a:off x="2313616" y="3914405"/>
            <a:ext cx="3324225" cy="1040943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Presentation</Template>
  <TotalTime>2931</TotalTime>
  <Words>256</Words>
  <Application>Microsoft Office PowerPoint</Application>
  <PresentationFormat>On-screen Show (4:3)</PresentationFormat>
  <Paragraphs>64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QAD 2010 Presentation</vt:lpstr>
      <vt:lpstr> Report Customization</vt:lpstr>
      <vt:lpstr>Objectives</vt:lpstr>
      <vt:lpstr>QAD Reporting Framework (QRF)</vt:lpstr>
      <vt:lpstr>Customizing QRF Reports</vt:lpstr>
      <vt:lpstr>Changing QRF Report Settings</vt:lpstr>
      <vt:lpstr>Creating a New Filter</vt:lpstr>
      <vt:lpstr>Saving the Filter</vt:lpstr>
      <vt:lpstr>Loading an Existing Filter</vt:lpstr>
      <vt:lpstr>Maintaining Filters</vt:lpstr>
      <vt:lpstr>Crystal Report Variants</vt:lpstr>
      <vt:lpstr>Crystal Report Variants</vt:lpstr>
      <vt:lpstr>Report Variant Reuse</vt:lpstr>
      <vt:lpstr>Hands-on Exercise</vt:lpstr>
      <vt:lpstr>Exercise: Report Variants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256</cp:revision>
  <dcterms:created xsi:type="dcterms:W3CDTF">2006-05-18T22:11:08Z</dcterms:created>
  <dcterms:modified xsi:type="dcterms:W3CDTF">2013-05-30T11:37:11Z</dcterms:modified>
</cp:coreProperties>
</file>