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21"/>
  </p:notesMasterIdLst>
  <p:sldIdLst>
    <p:sldId id="298" r:id="rId3"/>
    <p:sldId id="308" r:id="rId4"/>
    <p:sldId id="329" r:id="rId5"/>
    <p:sldId id="333" r:id="rId6"/>
    <p:sldId id="352" r:id="rId7"/>
    <p:sldId id="353" r:id="rId8"/>
    <p:sldId id="354" r:id="rId9"/>
    <p:sldId id="355" r:id="rId10"/>
    <p:sldId id="300" r:id="rId11"/>
    <p:sldId id="332" r:id="rId12"/>
    <p:sldId id="301" r:id="rId13"/>
    <p:sldId id="357" r:id="rId14"/>
    <p:sldId id="356" r:id="rId15"/>
    <p:sldId id="358" r:id="rId16"/>
    <p:sldId id="280" r:id="rId17"/>
    <p:sldId id="336" r:id="rId18"/>
    <p:sldId id="361" r:id="rId19"/>
    <p:sldId id="338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87193" autoAdjust="0"/>
  </p:normalViewPr>
  <p:slideViewPr>
    <p:cSldViewPr>
      <p:cViewPr>
        <p:scale>
          <a:sx n="75" d="100"/>
          <a:sy n="75" d="100"/>
        </p:scale>
        <p:origin x="-917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3/13/2015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ea typeface="宋体" pitchFamily="2" charset="-122"/>
              </a:rPr>
              <a:t>Optionally create line charge type codes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dirty="0" smtClean="0">
                <a:ea typeface="宋体" pitchFamily="2" charset="-122"/>
              </a:rPr>
              <a:t>Specify </a:t>
            </a:r>
            <a:r>
              <a:rPr lang="en-US" sz="1200" dirty="0" smtClean="0"/>
              <a:t>a GL account for reporting line charge amounts</a:t>
            </a:r>
          </a:p>
          <a:p>
            <a:r>
              <a:rPr lang="en-US" sz="1200" dirty="0" smtClean="0"/>
              <a:t>Indicate if the charge is taxable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Optionally create control records that override the settings in Container/Line Charges Control for specified ship-from and ship-to combinations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Edit Line Charges on Shipper is Yes in Container/Line Charges Control or in Ship-To Control Maintenance, the Additional Line Charges frame also displays Container and Line Charge information in</a:t>
            </a:r>
          </a:p>
          <a:p>
            <a:pPr lvl="1"/>
            <a:r>
              <a:rPr lang="en-US" dirty="0" smtClean="0"/>
              <a:t>Container Workbench</a:t>
            </a:r>
          </a:p>
          <a:p>
            <a:pPr lvl="1"/>
            <a:r>
              <a:rPr lang="en-US" dirty="0" smtClean="0"/>
              <a:t>SO Container Maintenance</a:t>
            </a:r>
          </a:p>
          <a:p>
            <a:pPr lvl="1"/>
            <a:r>
              <a:rPr lang="en-US" dirty="0" smtClean="0"/>
              <a:t>Pre-Shipper/Shipper Maintenance</a:t>
            </a:r>
          </a:p>
          <a:p>
            <a:pPr lvl="1"/>
            <a:r>
              <a:rPr lang="en-US" dirty="0" smtClean="0"/>
              <a:t>Sales Order Shipper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Up to 999 line charges can be entered</a:t>
            </a:r>
          </a:p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Enter the amount of each line charge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Specify a valid container item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Specify an order and line number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</a:pPr>
            <a:r>
              <a:rPr lang="en-US" dirty="0" smtClean="0"/>
              <a:t>The level of detail on printed invoices is determined by the “Summary Only on Invoice” flag in 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Ship-To Control Maintenance</a:t>
            </a:r>
          </a:p>
          <a:p>
            <a:pPr lvl="1" eaLnBrk="1" hangingPunct="1">
              <a:lnSpc>
                <a:spcPct val="70000"/>
              </a:lnSpc>
            </a:pPr>
            <a:r>
              <a:rPr lang="en-US" dirty="0" smtClean="0"/>
              <a:t>Container/Line Charge Control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Container c</a:t>
            </a:r>
            <a:r>
              <a:rPr lang="en-US" dirty="0" smtClean="0"/>
              <a:t>harges let you determine, trace, and invoice container charges for specific order lines. Line charges let you determine, trace, and invoice line charges for specific order lines. </a:t>
            </a:r>
            <a:r>
              <a:rPr lang="en-US" altLang="zh-CN" dirty="0" smtClean="0">
                <a:ea typeface="宋体" pitchFamily="2" charset="-122"/>
              </a:rPr>
              <a:t>You can choose to activate either container charges or line charges, or both.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Charge type codes apply to either container charges or line charges and reference an external calculation or validation program to execute</a:t>
            </a:r>
          </a:p>
          <a:p>
            <a:pPr lvl="1"/>
            <a:r>
              <a:rPr lang="en-US" sz="2000" dirty="0" smtClean="0"/>
              <a:t>Use your own custom Progress program or a system-supplied program</a:t>
            </a:r>
          </a:p>
          <a:p>
            <a:r>
              <a:rPr lang="en-US" altLang="zh-CN" dirty="0" smtClean="0">
                <a:ea typeface="宋体" pitchFamily="2" charset="-122"/>
              </a:rPr>
              <a:t>System-supplied charge type calculation programs</a:t>
            </a:r>
            <a:endParaRPr lang="en-US" dirty="0" smtClean="0"/>
          </a:p>
          <a:p>
            <a:r>
              <a:rPr lang="en-US" b="1" dirty="0" err="1" smtClean="0"/>
              <a:t>cctflat.p</a:t>
            </a:r>
            <a:r>
              <a:rPr lang="en-US" dirty="0" smtClean="0"/>
              <a:t>  calculates the container flat charge by multiplying the container price by the number of containers</a:t>
            </a:r>
          </a:p>
          <a:p>
            <a:r>
              <a:rPr lang="en-US" altLang="zh-CN" b="1" dirty="0" err="1" smtClean="0">
                <a:ea typeface="宋体" pitchFamily="2" charset="-122"/>
              </a:rPr>
              <a:t>cctunit.p</a:t>
            </a:r>
            <a:r>
              <a:rPr lang="en-US" altLang="zh-CN" dirty="0" smtClean="0">
                <a:ea typeface="宋体" pitchFamily="2" charset="-122"/>
              </a:rPr>
              <a:t>  </a:t>
            </a:r>
            <a:r>
              <a:rPr lang="en-US" dirty="0" smtClean="0"/>
              <a:t>calculates the container unit charge by multiplying the number of items in a container by the container price. This amount is then multiplied by the number of containers</a:t>
            </a:r>
            <a:endParaRPr lang="en-US" altLang="zh-CN" dirty="0" smtClean="0">
              <a:ea typeface="宋体" pitchFamily="2" charset="-122"/>
            </a:endParaRP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Item must exist in Item Master file</a:t>
            </a:r>
          </a:p>
          <a:p>
            <a:pPr eaLnBrk="1" hangingPunct="1"/>
            <a:r>
              <a:rPr lang="en-US" sz="1200" dirty="0" smtClean="0">
                <a:ea typeface="宋体" pitchFamily="2" charset="-122"/>
              </a:rPr>
              <a:t>Apply Charges indicates whether charges are applied when the container is used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1200" dirty="0" smtClean="0">
                <a:ea typeface="宋体" pitchFamily="2" charset="-122"/>
              </a:rPr>
              <a:t>Leave Ship-to/Dock </a:t>
            </a:r>
            <a:r>
              <a:rPr lang="en-US" sz="1200" dirty="0" smtClean="0"/>
              <a:t>blank for price details to apply to all ship-to addresses without associated ship-to/container records</a:t>
            </a:r>
          </a:p>
          <a:p>
            <a:pPr eaLnBrk="1" hangingPunct="1"/>
            <a:r>
              <a:rPr lang="en-US" sz="1200" dirty="0" smtClean="0"/>
              <a:t>Price defaults from the Item Master record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Optionally create control records that override the settings in Container/Line Charges Control for specified ship-from and ship-to combinations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865188" eaLnBrk="0" hangingPunct="0"/>
            <a:endParaRPr kumimoji="1" lang="en-US" sz="800" b="1" dirty="0" smtClean="0">
              <a:solidFill>
                <a:srgbClr val="141414"/>
              </a:solidFill>
              <a:latin typeface="Tahoma" pitchFamily="34" charset="0"/>
            </a:endParaRPr>
          </a:p>
          <a:p>
            <a:pPr lvl="0" defTabSz="865188" eaLnBrk="0" hangingPunct="0"/>
            <a:endParaRPr kumimoji="1" lang="en-US" sz="800" b="1" dirty="0" smtClean="0">
              <a:solidFill>
                <a:srgbClr val="141414"/>
              </a:solidFill>
              <a:latin typeface="Tahoma" pitchFamily="34" charset="0"/>
            </a:endParaRPr>
          </a:p>
          <a:p>
            <a:pPr lvl="0" defTabSz="865188" eaLnBrk="0" hangingPunct="0"/>
            <a:endParaRPr kumimoji="1" lang="en-US" sz="800" b="1" dirty="0" smtClean="0">
              <a:solidFill>
                <a:srgbClr val="141414"/>
              </a:solidFill>
              <a:latin typeface="Tahoma" pitchFamily="34" charset="0"/>
            </a:endParaRPr>
          </a:p>
          <a:p>
            <a:pPr lvl="0" defTabSz="865188" eaLnBrk="0" hangingPunct="0"/>
            <a:r>
              <a:rPr kumimoji="1" lang="en-US" sz="800" b="1" dirty="0" smtClean="0">
                <a:solidFill>
                  <a:srgbClr val="141414"/>
                </a:solidFill>
                <a:latin typeface="Tahoma" pitchFamily="34" charset="0"/>
              </a:rPr>
              <a:t>AS-CL-010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sz="3000" dirty="0" smtClean="0"/>
              <a:t>Process Container and Line Charges </a:t>
            </a:r>
            <a:endParaRPr lang="en-US" sz="3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16182"/>
            <a:ext cx="8382000" cy="4999951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to: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Set Up Container and Line Charges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Enter Container and Line Charges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Ship and Invoice Container and Line Charges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qgl\AppData\Local\Temp\SNAGHTML56c43d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52600"/>
            <a:ext cx="6083434" cy="28194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AS-CL-100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08730"/>
          </a:xfrm>
        </p:spPr>
        <p:txBody>
          <a:bodyPr/>
          <a:lstStyle/>
          <a:p>
            <a:r>
              <a:rPr lang="en-US" dirty="0" smtClean="0"/>
              <a:t>Create Line Charge Type Codes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999951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371600" y="2819400"/>
            <a:ext cx="25146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905000" y="4038600"/>
            <a:ext cx="25146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C:\Users\qgl\AppData\Local\Temp\SNAGHTML5cda10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76400"/>
            <a:ext cx="5800725" cy="330517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AS-CL-110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08730"/>
          </a:xfrm>
        </p:spPr>
        <p:txBody>
          <a:bodyPr/>
          <a:lstStyle/>
          <a:p>
            <a:r>
              <a:rPr lang="en-US" dirty="0" smtClean="0"/>
              <a:t>Set Up Trailer Codes for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altLang="zh-CN" sz="24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400" dirty="0" smtClean="0">
              <a:ea typeface="宋体" pitchFamily="2" charset="-122"/>
            </a:endParaRP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676400" y="3200400"/>
            <a:ext cx="25146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28800" y="3886200"/>
            <a:ext cx="9144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qgl\AppData\Local\Temp\SNAGHTML56f41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447800"/>
            <a:ext cx="5334000" cy="382400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AS-CL-120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>
              <a:buNone/>
            </a:pPr>
            <a:endParaRPr lang="en-US" b="1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133600" y="2286000"/>
            <a:ext cx="14478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981200" y="2590800"/>
            <a:ext cx="16002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AS-CL-130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Control Program Exceptions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143001"/>
            <a:ext cx="7772400" cy="47244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Picture 2" descr="C:\Users\qgl\AppData\Local\Temp\SNAGHTML55d2f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371600"/>
            <a:ext cx="5334000" cy="3562351"/>
          </a:xfrm>
          <a:prstGeom prst="rect">
            <a:avLst/>
          </a:prstGeom>
          <a:noFill/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752600" y="2133600"/>
            <a:ext cx="1447800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AS-CL-140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Enter Container and Line Charges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 Container and Line Charge information in</a:t>
            </a:r>
          </a:p>
          <a:p>
            <a:pPr lvl="1"/>
            <a:r>
              <a:rPr lang="en-US" dirty="0" smtClean="0"/>
              <a:t>Sales Order Maintenance</a:t>
            </a:r>
          </a:p>
          <a:p>
            <a:pPr lvl="1"/>
            <a:r>
              <a:rPr lang="en-US" dirty="0" smtClean="0"/>
              <a:t>Pending Invoice Maintenances</a:t>
            </a:r>
          </a:p>
          <a:p>
            <a:pPr lvl="1"/>
            <a:r>
              <a:rPr lang="en-US" dirty="0" smtClean="0"/>
              <a:t>Scheduled Order Maintenance</a:t>
            </a:r>
          </a:p>
          <a:p>
            <a:r>
              <a:rPr lang="en-US" dirty="0" smtClean="0"/>
              <a:t>Line charges can also be edited directly in Order Line Charge Maintenance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qgl\AppData\Local\Temp\SNAGHTML5d28d5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90600"/>
            <a:ext cx="7781925" cy="5514976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AS-CL-150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Example: Enter Container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67000" y="4343400"/>
            <a:ext cx="3200400" cy="1371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qgl\AppData\Local\Temp\SNAGHTML5da0c5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066800"/>
            <a:ext cx="8162925" cy="504825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Example: Enter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5096933"/>
          </a:xfrm>
        </p:spPr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62000" y="4114800"/>
            <a:ext cx="784860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AS-CL-180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70873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Ship Container and Line Charges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qgl\AppData\Local\Temp\SNAGHTML5e591d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399" y="1219200"/>
            <a:ext cx="6633373" cy="42672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524000" y="2514600"/>
            <a:ext cx="144780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752600" y="4495800"/>
            <a:ext cx="53340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AS-CL-190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Invoice Container and Line Charges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pt-BR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endParaRPr lang="en-US" altLang="zh-CN" sz="2400" dirty="0" smtClean="0">
              <a:ea typeface="宋体" pitchFamily="2" charset="-122"/>
            </a:endParaRPr>
          </a:p>
          <a:p>
            <a:pPr eaLnBrk="1" hangingPunct="1">
              <a:buNone/>
            </a:pPr>
            <a:endParaRPr lang="en-US" altLang="zh-CN" sz="2400" dirty="0" smtClean="0">
              <a:ea typeface="宋体" pitchFamily="2" charset="-122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qgl\AppData\Local\Temp\SNAGHTML5f819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990600"/>
            <a:ext cx="7734300" cy="5324475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447800" y="3581400"/>
            <a:ext cx="175260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AS-CL-020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zh-CN" dirty="0" smtClean="0">
                <a:ea typeface="宋体" pitchFamily="2" charset="-122"/>
              </a:rPr>
              <a:t>The Container and Line Charges </a:t>
            </a:r>
            <a:r>
              <a:rPr lang="en-US" dirty="0" smtClean="0"/>
              <a:t>module provides suppliers with a way to track and </a:t>
            </a:r>
            <a:r>
              <a:rPr lang="en-US" smtClean="0"/>
              <a:t>invoice customers </a:t>
            </a:r>
            <a:r>
              <a:rPr lang="en-US" dirty="0" smtClean="0"/>
              <a:t>for</a:t>
            </a:r>
          </a:p>
          <a:p>
            <a:pPr lvl="1">
              <a:buFontTx/>
              <a:buChar char="•"/>
            </a:pPr>
            <a:r>
              <a:rPr lang="en-US" dirty="0" smtClean="0"/>
              <a:t>Shipping containers such as pallets, crates or bins</a:t>
            </a:r>
          </a:p>
          <a:p>
            <a:pPr lvl="1">
              <a:buFontTx/>
              <a:buChar char="•"/>
            </a:pPr>
            <a:r>
              <a:rPr lang="en-US" dirty="0" smtClean="0"/>
              <a:t>Extra line charges such as handling</a:t>
            </a:r>
          </a:p>
          <a:p>
            <a:pPr>
              <a:buFontTx/>
              <a:buChar char="•"/>
            </a:pPr>
            <a:r>
              <a:rPr lang="en-US" dirty="0" smtClean="0"/>
              <a:t>Line charges and container charges are entered at the order line-item level  </a:t>
            </a:r>
          </a:p>
          <a:p>
            <a:pPr>
              <a:buFontTx/>
              <a:buChar char="•"/>
            </a:pPr>
            <a:r>
              <a:rPr lang="en-US" altLang="zh-CN" dirty="0" smtClean="0">
                <a:ea typeface="宋体" pitchFamily="2" charset="-122"/>
              </a:rPr>
              <a:t>You can choose to activate only container charges, only line charges, or both</a:t>
            </a:r>
          </a:p>
          <a:p>
            <a:pPr>
              <a:buFontTx/>
              <a:buChar char="•"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Process Container and Line Charges Introduction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Set  Up Container Charges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AS-CL-030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19" name="Picture 18" descr="PPT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4108" y="1447800"/>
            <a:ext cx="5977180" cy="39624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qgl\AppData\Local\Temp\SNAGHTML4d26a4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371600"/>
            <a:ext cx="6096000" cy="323210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AS-CL-040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Container Charge Type Codes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905000" y="3733800"/>
            <a:ext cx="2673350" cy="330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295400" y="2514600"/>
            <a:ext cx="26670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qgl\AppData\Local\Temp\SNAGHTML5564a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295400"/>
            <a:ext cx="5410200" cy="35814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AS-CL-050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Container Items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447800" y="2819400"/>
            <a:ext cx="11430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qgl\AppData\Local\Temp\SNAGHTML55aaf2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371599"/>
            <a:ext cx="5791200" cy="387085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Set Up Container Charge Amounts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343400" y="4419600"/>
            <a:ext cx="457200" cy="457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514600" y="2209800"/>
            <a:ext cx="1219200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qgl\AppData\Local\Temp\SNAGHTML55c076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524000"/>
            <a:ext cx="6096000" cy="3879274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eaLnBrk="1" hangingPunct="1">
              <a:buNone/>
            </a:pPr>
            <a:endParaRPr lang="en-US" b="1" dirty="0" smtClean="0"/>
          </a:p>
          <a:p>
            <a:pPr marL="342900" lvl="1" indent="-342900" eaLnBrk="1" hangingPunct="1">
              <a:buNone/>
            </a:pPr>
            <a:endParaRPr lang="en-US" altLang="zh-CN" b="1" dirty="0" smtClean="0">
              <a:ea typeface="宋体" pitchFamily="2" charset="-122"/>
            </a:endParaRPr>
          </a:p>
          <a:p>
            <a:pPr eaLnBrk="1" hangingPunct="1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057400" y="2362200"/>
            <a:ext cx="13716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752600" y="2667000"/>
            <a:ext cx="16002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qgl\AppData\Local\Temp\SNAGHTML55d2f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371600"/>
            <a:ext cx="5334000" cy="3562351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AS-CL-080</a:t>
            </a:r>
          </a:p>
          <a:p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Create Control Program Exceptions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143001"/>
            <a:ext cx="7162800" cy="48006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752600" y="2133600"/>
            <a:ext cx="1447800" cy="533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Set Up Line Charges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8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AS-CL-090</a:t>
            </a:r>
          </a:p>
          <a:p>
            <a:endParaRPr lang="en-US" sz="800" dirty="0"/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19" name="Picture 18" descr="PPTB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933" y="1600200"/>
            <a:ext cx="6773334" cy="38100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4153</TotalTime>
  <Words>554</Words>
  <Application>Microsoft Office PowerPoint</Application>
  <PresentationFormat>On-screen Show (4:3)</PresentationFormat>
  <Paragraphs>193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1_QAD 2010 Template</vt:lpstr>
      <vt:lpstr>QAD 2010 Template</vt:lpstr>
      <vt:lpstr>Process Container and Line Charges </vt:lpstr>
      <vt:lpstr>Process Container and Line Charges Introduction</vt:lpstr>
      <vt:lpstr>Set  Up Container Charges</vt:lpstr>
      <vt:lpstr>Create Container Charge Type Codes</vt:lpstr>
      <vt:lpstr>Create Container Items</vt:lpstr>
      <vt:lpstr>Set Up Container Charge Amounts</vt:lpstr>
      <vt:lpstr>Configure Control Settings</vt:lpstr>
      <vt:lpstr>Create Control Program Exceptions</vt:lpstr>
      <vt:lpstr>Set Up Line Charges</vt:lpstr>
      <vt:lpstr>Create Line Charge Type Codes</vt:lpstr>
      <vt:lpstr>Set Up Trailer Codes for Line Charges</vt:lpstr>
      <vt:lpstr>Configure Control Settings</vt:lpstr>
      <vt:lpstr>Create Control Program Exceptions</vt:lpstr>
      <vt:lpstr>Enter Container and Line Charges</vt:lpstr>
      <vt:lpstr>Example: Enter Container Charges</vt:lpstr>
      <vt:lpstr>Example: Enter Line Charges</vt:lpstr>
      <vt:lpstr>Ship Container and Line Charges</vt:lpstr>
      <vt:lpstr>Invoice Container and Line Charges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Administrator</cp:lastModifiedBy>
  <cp:revision>405</cp:revision>
  <dcterms:created xsi:type="dcterms:W3CDTF">2011-03-04T00:30:06Z</dcterms:created>
  <dcterms:modified xsi:type="dcterms:W3CDTF">2015-03-13T08:46:05Z</dcterms:modified>
</cp:coreProperties>
</file>