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1" r:id="rId2"/>
    <p:sldMasterId id="2147483697" r:id="rId3"/>
    <p:sldMasterId id="2147483706" r:id="rId4"/>
  </p:sldMasterIdLst>
  <p:notesMasterIdLst>
    <p:notesMasterId r:id="rId19"/>
  </p:notesMasterIdLst>
  <p:handoutMasterIdLst>
    <p:handoutMasterId r:id="rId20"/>
  </p:handoutMasterIdLst>
  <p:sldIdLst>
    <p:sldId id="256" r:id="rId5"/>
    <p:sldId id="274" r:id="rId6"/>
    <p:sldId id="355" r:id="rId7"/>
    <p:sldId id="356" r:id="rId8"/>
    <p:sldId id="337" r:id="rId9"/>
    <p:sldId id="357" r:id="rId10"/>
    <p:sldId id="340" r:id="rId11"/>
    <p:sldId id="369" r:id="rId12"/>
    <p:sldId id="341" r:id="rId13"/>
    <p:sldId id="370" r:id="rId14"/>
    <p:sldId id="371" r:id="rId15"/>
    <p:sldId id="372" r:id="rId16"/>
    <p:sldId id="373" r:id="rId17"/>
    <p:sldId id="374" r:id="rId18"/>
  </p:sldIdLst>
  <p:sldSz cx="9144000" cy="6858000" type="screen4x3"/>
  <p:notesSz cx="6858000" cy="9144000"/>
  <p:defaultTextStyle>
    <a:defPPr>
      <a:defRPr lang="en-US"/>
    </a:defPPr>
    <a:lvl1pPr algn="ctr" rtl="0" eaLnBrk="0" fontAlgn="base" hangingPunct="0">
      <a:spcBef>
        <a:spcPct val="0"/>
      </a:spcBef>
      <a:spcAft>
        <a:spcPct val="0"/>
      </a:spcAft>
      <a:defRPr kumimoji="1" b="1" kern="1200">
        <a:solidFill>
          <a:schemeClr val="tx1"/>
        </a:solidFill>
        <a:latin typeface="Tahoma" pitchFamily="34" charset="0"/>
        <a:ea typeface="+mn-ea"/>
        <a:cs typeface="+mn-cs"/>
      </a:defRPr>
    </a:lvl1pPr>
    <a:lvl2pPr marL="457200" algn="ctr" rtl="0" eaLnBrk="0" fontAlgn="base" hangingPunct="0">
      <a:spcBef>
        <a:spcPct val="0"/>
      </a:spcBef>
      <a:spcAft>
        <a:spcPct val="0"/>
      </a:spcAft>
      <a:defRPr kumimoji="1" b="1" kern="1200">
        <a:solidFill>
          <a:schemeClr val="tx1"/>
        </a:solidFill>
        <a:latin typeface="Tahoma" pitchFamily="34" charset="0"/>
        <a:ea typeface="+mn-ea"/>
        <a:cs typeface="+mn-cs"/>
      </a:defRPr>
    </a:lvl2pPr>
    <a:lvl3pPr marL="914400" algn="ctr" rtl="0" eaLnBrk="0" fontAlgn="base" hangingPunct="0">
      <a:spcBef>
        <a:spcPct val="0"/>
      </a:spcBef>
      <a:spcAft>
        <a:spcPct val="0"/>
      </a:spcAft>
      <a:defRPr kumimoji="1" b="1" kern="1200">
        <a:solidFill>
          <a:schemeClr val="tx1"/>
        </a:solidFill>
        <a:latin typeface="Tahoma" pitchFamily="34" charset="0"/>
        <a:ea typeface="+mn-ea"/>
        <a:cs typeface="+mn-cs"/>
      </a:defRPr>
    </a:lvl3pPr>
    <a:lvl4pPr marL="1371600" algn="ctr" rtl="0" eaLnBrk="0" fontAlgn="base" hangingPunct="0">
      <a:spcBef>
        <a:spcPct val="0"/>
      </a:spcBef>
      <a:spcAft>
        <a:spcPct val="0"/>
      </a:spcAft>
      <a:defRPr kumimoji="1" b="1" kern="1200">
        <a:solidFill>
          <a:schemeClr val="tx1"/>
        </a:solidFill>
        <a:latin typeface="Tahoma" pitchFamily="34" charset="0"/>
        <a:ea typeface="+mn-ea"/>
        <a:cs typeface="+mn-cs"/>
      </a:defRPr>
    </a:lvl4pPr>
    <a:lvl5pPr marL="1828800" algn="ctr" rtl="0" eaLnBrk="0" fontAlgn="base" hangingPunct="0">
      <a:spcBef>
        <a:spcPct val="0"/>
      </a:spcBef>
      <a:spcAft>
        <a:spcPct val="0"/>
      </a:spcAft>
      <a:defRPr kumimoji="1" b="1" kern="1200">
        <a:solidFill>
          <a:schemeClr val="tx1"/>
        </a:solidFill>
        <a:latin typeface="Tahoma" pitchFamily="34" charset="0"/>
        <a:ea typeface="+mn-ea"/>
        <a:cs typeface="+mn-cs"/>
      </a:defRPr>
    </a:lvl5pPr>
    <a:lvl6pPr marL="2286000" algn="l" defTabSz="914400" rtl="0" eaLnBrk="1" latinLnBrk="0" hangingPunct="1">
      <a:defRPr kumimoji="1" b="1" kern="1200">
        <a:solidFill>
          <a:schemeClr val="tx1"/>
        </a:solidFill>
        <a:latin typeface="Tahoma" pitchFamily="34" charset="0"/>
        <a:ea typeface="+mn-ea"/>
        <a:cs typeface="+mn-cs"/>
      </a:defRPr>
    </a:lvl6pPr>
    <a:lvl7pPr marL="2743200" algn="l" defTabSz="914400" rtl="0" eaLnBrk="1" latinLnBrk="0" hangingPunct="1">
      <a:defRPr kumimoji="1" b="1" kern="1200">
        <a:solidFill>
          <a:schemeClr val="tx1"/>
        </a:solidFill>
        <a:latin typeface="Tahoma" pitchFamily="34" charset="0"/>
        <a:ea typeface="+mn-ea"/>
        <a:cs typeface="+mn-cs"/>
      </a:defRPr>
    </a:lvl7pPr>
    <a:lvl8pPr marL="3200400" algn="l" defTabSz="914400" rtl="0" eaLnBrk="1" latinLnBrk="0" hangingPunct="1">
      <a:defRPr kumimoji="1" b="1" kern="1200">
        <a:solidFill>
          <a:schemeClr val="tx1"/>
        </a:solidFill>
        <a:latin typeface="Tahoma" pitchFamily="34" charset="0"/>
        <a:ea typeface="+mn-ea"/>
        <a:cs typeface="+mn-cs"/>
      </a:defRPr>
    </a:lvl8pPr>
    <a:lvl9pPr marL="3657600" algn="l" defTabSz="914400" rtl="0" eaLnBrk="1" latinLnBrk="0" hangingPunct="1">
      <a:defRPr kumimoji="1" b="1"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0000"/>
    <a:srgbClr val="7A5A00"/>
    <a:srgbClr val="997000"/>
    <a:srgbClr val="FFFFCC"/>
    <a:srgbClr val="5A87C6"/>
    <a:srgbClr val="808080"/>
    <a:srgbClr val="000000"/>
    <a:srgbClr val="9900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18" autoAdjust="0"/>
    <p:restoredTop sz="94049" autoAdjust="0"/>
  </p:normalViewPr>
  <p:slideViewPr>
    <p:cSldViewPr snapToGrid="0">
      <p:cViewPr>
        <p:scale>
          <a:sx n="100" d="100"/>
          <a:sy n="100" d="100"/>
        </p:scale>
        <p:origin x="-293" y="470"/>
      </p:cViewPr>
      <p:guideLst>
        <p:guide orient="horz" pos="2160"/>
        <p:guide pos="2892"/>
      </p:guideLst>
    </p:cSldViewPr>
  </p:slid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4" d="100"/>
          <a:sy n="74" d="100"/>
        </p:scale>
        <p:origin x="-267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kumimoji="0" sz="1200" b="0" smtClean="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fld id="{BCD64757-5A34-46C5-AB1D-FB896EE7A09C}" type="datetime1">
              <a:rPr lang="en-US"/>
              <a:pPr/>
              <a:t>3/13/2015</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kumimoji="0" sz="1200" b="0" smtClean="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fld id="{A9EEA725-0D0E-47A5-BAA2-0E9A4136808D}"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kumimoji="0" sz="1200" b="0">
                <a:latin typeface="Times New Roman" pitchFamily="18" charset="0"/>
              </a:defRPr>
            </a:lvl1pPr>
          </a:lstStyle>
          <a:p>
            <a:endParaRPr lang="en-US"/>
          </a:p>
        </p:txBody>
      </p:sp>
      <p:sp>
        <p:nvSpPr>
          <p:cNvPr id="71683"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fld id="{C2581052-2F98-4EF7-9ABB-25215B8ADD31}" type="datetime1">
              <a:rPr lang="en-US"/>
              <a:pPr/>
              <a:t>3/13/2015</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kumimoji="0" sz="1200" b="0">
                <a:latin typeface="Times New Roman" pitchFamily="18" charset="0"/>
              </a:defRPr>
            </a:lvl1pPr>
          </a:lstStyle>
          <a:p>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fld id="{8CC29C4E-6D26-4427-AE27-A83CA4D71C73}" type="slidenum">
              <a:rPr lang="en-US"/>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kumimoji="1" lang="en-US" sz="1200" b="0" i="0" kern="1200" dirty="0" smtClean="0">
                <a:solidFill>
                  <a:schemeClr val="tx1"/>
                </a:solidFill>
                <a:latin typeface="Arial" charset="0"/>
                <a:ea typeface="+mn-ea"/>
                <a:cs typeface="+mn-cs"/>
              </a:rPr>
              <a:t>For example,</a:t>
            </a:r>
            <a:r>
              <a:rPr kumimoji="1" lang="en-US" sz="1200" b="0" i="0" kern="1200" baseline="0" dirty="0" smtClean="0">
                <a:solidFill>
                  <a:schemeClr val="tx1"/>
                </a:solidFill>
                <a:latin typeface="Arial" charset="0"/>
                <a:ea typeface="+mn-ea"/>
                <a:cs typeface="+mn-cs"/>
              </a:rPr>
              <a:t> s</a:t>
            </a:r>
            <a:r>
              <a:rPr kumimoji="1" lang="en-US" sz="1200" b="0" i="0" kern="1200" dirty="0" smtClean="0">
                <a:solidFill>
                  <a:schemeClr val="tx1"/>
                </a:solidFill>
                <a:latin typeface="Arial" charset="0"/>
                <a:ea typeface="+mn-ea"/>
                <a:cs typeface="+mn-cs"/>
              </a:rPr>
              <a:t>hipment transactions that are fed through your company’s warehouse system will be delayed one day due to unexpected freeway closure. You can define a time-based status code for a one-day delay and a related reason code using </a:t>
            </a:r>
            <a:r>
              <a:rPr kumimoji="1" lang="en-US" sz="1200" b="1" i="0" kern="1200" dirty="0" err="1" smtClean="0">
                <a:solidFill>
                  <a:schemeClr val="tx1"/>
                </a:solidFill>
                <a:latin typeface="Arial" charset="0"/>
                <a:ea typeface="+mn-ea"/>
                <a:cs typeface="+mn-cs"/>
              </a:rPr>
              <a:t>ShipTime</a:t>
            </a:r>
            <a:r>
              <a:rPr kumimoji="1" lang="en-US" sz="1200" b="1" i="0" kern="1200" dirty="0" smtClean="0">
                <a:solidFill>
                  <a:schemeClr val="tx1"/>
                </a:solidFill>
                <a:latin typeface="Arial" charset="0"/>
                <a:ea typeface="+mn-ea"/>
                <a:cs typeface="+mn-cs"/>
              </a:rPr>
              <a:t> </a:t>
            </a:r>
            <a:r>
              <a:rPr kumimoji="1" lang="en-US" sz="1200" b="0" i="0" kern="1200" dirty="0" smtClean="0">
                <a:solidFill>
                  <a:schemeClr val="tx1"/>
                </a:solidFill>
                <a:latin typeface="Arial" charset="0"/>
                <a:ea typeface="+mn-ea"/>
                <a:cs typeface="+mn-cs"/>
              </a:rPr>
              <a:t>as the reason type and </a:t>
            </a:r>
            <a:r>
              <a:rPr kumimoji="1" lang="en-US" sz="1200" b="1" i="0" kern="1200" dirty="0" smtClean="0">
                <a:solidFill>
                  <a:schemeClr val="tx1"/>
                </a:solidFill>
                <a:latin typeface="Arial" charset="0"/>
                <a:ea typeface="+mn-ea"/>
                <a:cs typeface="+mn-cs"/>
              </a:rPr>
              <a:t>Traffic</a:t>
            </a:r>
            <a:r>
              <a:rPr kumimoji="1" lang="en-US" sz="1200" b="0" i="0" kern="1200" dirty="0" smtClean="0">
                <a:solidFill>
                  <a:schemeClr val="tx1"/>
                </a:solidFill>
                <a:latin typeface="Arial" charset="0"/>
                <a:ea typeface="+mn-ea"/>
                <a:cs typeface="+mn-cs"/>
              </a:rPr>
              <a:t> as the reason code. Shipper personnel at the warehouse use Pre-Shipper/Shipper Workbench</a:t>
            </a:r>
            <a:r>
              <a:rPr kumimoji="1" lang="en-US" sz="1200" b="0" i="0" kern="1200" baseline="0" dirty="0" smtClean="0">
                <a:solidFill>
                  <a:schemeClr val="tx1"/>
                </a:solidFill>
                <a:latin typeface="Arial" charset="0"/>
                <a:ea typeface="+mn-ea"/>
                <a:cs typeface="+mn-cs"/>
              </a:rPr>
              <a:t> </a:t>
            </a:r>
            <a:r>
              <a:rPr kumimoji="1" lang="en-US" sz="1200" b="0" i="0" kern="1200" dirty="0" smtClean="0">
                <a:solidFill>
                  <a:schemeClr val="tx1"/>
                </a:solidFill>
                <a:latin typeface="Arial" charset="0"/>
                <a:ea typeface="+mn-ea"/>
                <a:cs typeface="+mn-cs"/>
              </a:rPr>
              <a:t>to enter the Traffic reason code during the actual shipper transaction to indicate why shipment timeline is impacted. In the Comments field, they can enter specific information about the delay.</a:t>
            </a:r>
            <a:endParaRPr lang="en-US" dirty="0"/>
          </a:p>
        </p:txBody>
      </p:sp>
      <p:sp>
        <p:nvSpPr>
          <p:cNvPr id="4" name="Date Placeholder 3"/>
          <p:cNvSpPr>
            <a:spLocks noGrp="1"/>
          </p:cNvSpPr>
          <p:nvPr>
            <p:ph type="dt" idx="10"/>
          </p:nvPr>
        </p:nvSpPr>
        <p:spPr/>
        <p:txBody>
          <a:bodyPr/>
          <a:lstStyle/>
          <a:p>
            <a:fld id="{C2581052-2F98-4EF7-9ABB-25215B8ADD31}" type="datetime1">
              <a:rPr lang="en-US" smtClean="0"/>
              <a:pPr/>
              <a:t>3/13/2015</a:t>
            </a:fld>
            <a:endParaRPr lang="en-US"/>
          </a:p>
        </p:txBody>
      </p:sp>
      <p:sp>
        <p:nvSpPr>
          <p:cNvPr id="5" name="Slide Number Placeholder 4"/>
          <p:cNvSpPr>
            <a:spLocks noGrp="1"/>
          </p:cNvSpPr>
          <p:nvPr>
            <p:ph type="sldNum" sz="quarter" idx="11"/>
          </p:nvPr>
        </p:nvSpPr>
        <p:spPr/>
        <p:txBody>
          <a:bodyPr/>
          <a:lstStyle/>
          <a:p>
            <a:fld id="{8CC29C4E-6D26-4427-AE27-A83CA4D71C73}"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Transaction records are created by the following shipment processing functions</a:t>
            </a:r>
          </a:p>
          <a:p>
            <a:pPr lvl="1"/>
            <a:r>
              <a:rPr lang="en-US" dirty="0" smtClean="0"/>
              <a:t>Pre-Shipper/Shipper Confirm</a:t>
            </a:r>
          </a:p>
          <a:p>
            <a:pPr lvl="1"/>
            <a:r>
              <a:rPr lang="en-US" dirty="0" smtClean="0"/>
              <a:t>Sales Order Shipments</a:t>
            </a:r>
          </a:p>
          <a:p>
            <a:pPr lvl="1"/>
            <a:r>
              <a:rPr lang="en-US" dirty="0" smtClean="0"/>
              <a:t>Pending Invoice Maintenance</a:t>
            </a:r>
          </a:p>
          <a:p>
            <a:pPr lvl="1"/>
            <a:r>
              <a:rPr lang="en-US" dirty="0" smtClean="0"/>
              <a:t>Material Order Maintenance</a:t>
            </a:r>
          </a:p>
          <a:p>
            <a:pPr lvl="1"/>
            <a:r>
              <a:rPr lang="en-US" dirty="0" smtClean="0"/>
              <a:t>Material Order Shipments</a:t>
            </a:r>
          </a:p>
          <a:p>
            <a:pPr lvl="1"/>
            <a:r>
              <a:rPr lang="en-US" dirty="0" smtClean="0"/>
              <a:t>RMA Maintenance</a:t>
            </a:r>
          </a:p>
          <a:p>
            <a:pPr lvl="1"/>
            <a:r>
              <a:rPr lang="en-US" dirty="0" smtClean="0"/>
              <a:t>RMA Shipments</a:t>
            </a:r>
          </a:p>
          <a:p>
            <a:pPr lvl="1"/>
            <a:r>
              <a:rPr lang="en-US" dirty="0" smtClean="0"/>
              <a:t>Distribution Order Processing</a:t>
            </a:r>
          </a:p>
          <a:p>
            <a:pPr lvl="1"/>
            <a:r>
              <a:rPr lang="en-US" dirty="0" smtClean="0"/>
              <a:t>Distribution Order Shipments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Shipment Performance Data Maintenance to</a:t>
            </a:r>
          </a:p>
          <a:p>
            <a:pPr lvl="1"/>
            <a:r>
              <a:rPr lang="en-US" dirty="0" smtClean="0"/>
              <a:t>Modify performance data</a:t>
            </a:r>
          </a:p>
          <a:p>
            <a:pPr lvl="1"/>
            <a:r>
              <a:rPr lang="en-US" dirty="0" smtClean="0"/>
              <a:t>Add comments to any performance transaction record</a:t>
            </a:r>
          </a:p>
          <a:p>
            <a:r>
              <a:rPr lang="en-US" dirty="0" smtClean="0"/>
              <a:t>You cannot use this program to</a:t>
            </a:r>
          </a:p>
          <a:p>
            <a:pPr lvl="1"/>
            <a:r>
              <a:rPr lang="en-US" dirty="0" smtClean="0"/>
              <a:t>Delete performance records</a:t>
            </a:r>
          </a:p>
          <a:p>
            <a:pPr lvl="1"/>
            <a:r>
              <a:rPr lang="en-US" dirty="0" smtClean="0"/>
              <a:t>Create new performance records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kumimoji="1" lang="en-US" sz="1200" b="0" i="0" kern="1200" dirty="0" smtClean="0">
                <a:solidFill>
                  <a:schemeClr val="tx1"/>
                </a:solidFill>
                <a:latin typeface="Arial" charset="0"/>
                <a:ea typeface="+mn-ea"/>
                <a:cs typeface="+mn-cs"/>
              </a:rPr>
              <a:t>Shipment reports can be used to display performance-related data. </a:t>
            </a:r>
          </a:p>
          <a:p>
            <a:endParaRPr kumimoji="1" lang="en-US" sz="1200" b="0" i="0" kern="1200" dirty="0" smtClean="0">
              <a:solidFill>
                <a:schemeClr val="tx1"/>
              </a:solidFill>
              <a:latin typeface="Arial" charset="0"/>
              <a:ea typeface="+mn-ea"/>
              <a:cs typeface="+mn-cs"/>
            </a:endParaRPr>
          </a:p>
          <a:p>
            <a:r>
              <a:rPr lang="en-US" dirty="0" smtClean="0"/>
              <a:t>Backlog/Missed Shipment Report</a:t>
            </a:r>
          </a:p>
          <a:p>
            <a:r>
              <a:rPr lang="en-US" dirty="0" smtClean="0"/>
              <a:t>Fill Rate Report</a:t>
            </a:r>
          </a:p>
          <a:p>
            <a:r>
              <a:rPr lang="en-US" dirty="0" smtClean="0"/>
              <a:t>Missing Reason Code Report</a:t>
            </a:r>
          </a:p>
          <a:p>
            <a:r>
              <a:rPr lang="en-US" dirty="0" smtClean="0"/>
              <a:t>Shipment Performance Report</a:t>
            </a:r>
          </a:p>
          <a:p>
            <a:pPr lvl="1"/>
            <a:r>
              <a:rPr lang="en-US" dirty="0" smtClean="0"/>
              <a:t>Displays overall shipping performance by time-based status code </a:t>
            </a:r>
          </a:p>
          <a:p>
            <a:r>
              <a:rPr lang="en-US" dirty="0" smtClean="0"/>
              <a:t>Item Analysis Report</a:t>
            </a:r>
          </a:p>
          <a:p>
            <a:r>
              <a:rPr lang="en-US" dirty="0" smtClean="0"/>
              <a:t>Customer Analysis Report</a:t>
            </a:r>
          </a:p>
          <a:p>
            <a:r>
              <a:rPr lang="en-US" dirty="0" smtClean="0"/>
              <a:t>Reason Code Analysis Report</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Performance Data Extract to generate a space-delimited file containing shipment performance history (</a:t>
            </a:r>
            <a:r>
              <a:rPr lang="en-US" dirty="0" err="1" smtClean="0"/>
              <a:t>shp_hist</a:t>
            </a:r>
            <a:r>
              <a:rPr lang="en-US" dirty="0" smtClean="0"/>
              <a:t>) and shipment performance detail (</a:t>
            </a:r>
            <a:r>
              <a:rPr lang="en-US" dirty="0" err="1" smtClean="0"/>
              <a:t>shp_det</a:t>
            </a:r>
            <a:r>
              <a:rPr lang="en-US" dirty="0" smtClean="0"/>
              <a:t>) data</a:t>
            </a:r>
          </a:p>
          <a:p>
            <a:pPr lvl="1"/>
            <a:r>
              <a:rPr lang="en-US" dirty="0" smtClean="0"/>
              <a:t>The export file lists each complete </a:t>
            </a:r>
            <a:r>
              <a:rPr lang="en-US" dirty="0" err="1" smtClean="0"/>
              <a:t>shp_hist</a:t>
            </a:r>
            <a:r>
              <a:rPr lang="en-US" dirty="0" smtClean="0"/>
              <a:t> record, followed by the related </a:t>
            </a:r>
            <a:r>
              <a:rPr lang="en-US" dirty="0" err="1" smtClean="0"/>
              <a:t>shpd_det</a:t>
            </a:r>
            <a:r>
              <a:rPr lang="en-US" dirty="0" smtClean="0"/>
              <a:t> records, which are followed by the next </a:t>
            </a:r>
            <a:r>
              <a:rPr lang="en-US" dirty="0" err="1" smtClean="0"/>
              <a:t>shp_hist</a:t>
            </a:r>
            <a:r>
              <a:rPr lang="en-US" dirty="0" smtClean="0"/>
              <a:t> record and so on</a:t>
            </a:r>
          </a:p>
          <a:p>
            <a:r>
              <a:rPr lang="en-US" dirty="0" smtClean="0"/>
              <a:t>Use data management software, such as a spreadsheet application, to import the data file for analysis purposes</a:t>
            </a:r>
          </a:p>
          <a:p>
            <a:endParaRPr lang="en-US" dirty="0"/>
          </a:p>
        </p:txBody>
      </p:sp>
      <p:sp>
        <p:nvSpPr>
          <p:cNvPr id="4" name="Slide Number Placeholder 3"/>
          <p:cNvSpPr>
            <a:spLocks noGrp="1"/>
          </p:cNvSpPr>
          <p:nvPr>
            <p:ph type="sldNum" sz="quarter" idx="10"/>
          </p:nvPr>
        </p:nvSpPr>
        <p:spPr/>
        <p:txBody>
          <a:bodyPr/>
          <a:lstStyle/>
          <a:p>
            <a:fld id="{49E29A26-33F5-49A2-8945-F586FC6C2F92}"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3</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pPr fontAlgn="base"/>
            <a:r>
              <a:rPr kumimoji="1" lang="en-US" sz="1200" b="0" i="0" kern="1200" dirty="0" smtClean="0">
                <a:solidFill>
                  <a:schemeClr val="tx1"/>
                </a:solidFill>
                <a:latin typeface="Arial" charset="0"/>
                <a:ea typeface="+mn-ea"/>
                <a:cs typeface="+mn-cs"/>
              </a:rPr>
              <a:t>Before beginning module setup, consider the following questions:</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Are you setting up a shipment performance system for one ship-from site or multiple sites?</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Will you monitor shipment performance for shipments to all receiving addresses or only specific ones? (When monitoring shipment performance for a sales order, receive addresses are customer address codes; for a distribution order, receive addresses are site codes.)</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Will you monitor shipment performance for shipments of all items or selected items?</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Will you monitor shipment timeliness, completeness, or both?</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Do you want to apply the same shipping standards for all receive addresses, ship-</a:t>
            </a:r>
            <a:r>
              <a:rPr kumimoji="1" lang="en-US" sz="1200" b="0" i="0" kern="1200" dirty="0" err="1" smtClean="0">
                <a:solidFill>
                  <a:schemeClr val="tx1"/>
                </a:solidFill>
                <a:latin typeface="Arial" charset="0"/>
                <a:ea typeface="+mn-ea"/>
                <a:cs typeface="+mn-cs"/>
              </a:rPr>
              <a:t>froms</a:t>
            </a:r>
            <a:r>
              <a:rPr kumimoji="1" lang="en-US" sz="1200" b="0" i="0" kern="1200" dirty="0" smtClean="0">
                <a:solidFill>
                  <a:schemeClr val="tx1"/>
                </a:solidFill>
                <a:latin typeface="Arial" charset="0"/>
                <a:ea typeface="+mn-ea"/>
                <a:cs typeface="+mn-cs"/>
              </a:rPr>
              <a:t>, and items, or do your shipping standards vary?</a:t>
            </a:r>
          </a:p>
          <a:p>
            <a:r>
              <a:rPr lang="en-US" dirty="0" smtClean="0"/>
              <a:t/>
            </a:r>
            <a:br>
              <a:rPr lang="en-US" dirty="0" smtClean="0"/>
            </a:b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4</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pPr fontAlgn="base"/>
            <a:r>
              <a:rPr kumimoji="1" lang="en-US" sz="1200" b="0" i="0" kern="1200" dirty="0" smtClean="0">
                <a:solidFill>
                  <a:schemeClr val="tx1"/>
                </a:solidFill>
                <a:latin typeface="Arial" charset="0"/>
                <a:ea typeface="+mn-ea"/>
                <a:cs typeface="+mn-cs"/>
              </a:rPr>
              <a:t>Consider which shipments need to be monitored based on the</a:t>
            </a:r>
            <a:r>
              <a:rPr kumimoji="1" lang="en-US" sz="1200" b="0" i="0" kern="1200" baseline="0" dirty="0" smtClean="0">
                <a:solidFill>
                  <a:schemeClr val="tx1"/>
                </a:solidFill>
                <a:latin typeface="Arial" charset="0"/>
                <a:ea typeface="+mn-ea"/>
                <a:cs typeface="+mn-cs"/>
              </a:rPr>
              <a:t> following  e</a:t>
            </a:r>
            <a:r>
              <a:rPr kumimoji="1" lang="en-US" sz="1200" b="0" i="0" kern="1200" dirty="0" smtClean="0">
                <a:solidFill>
                  <a:schemeClr val="tx1"/>
                </a:solidFill>
                <a:latin typeface="Arial" charset="0"/>
                <a:ea typeface="+mn-ea"/>
                <a:cs typeface="+mn-cs"/>
              </a:rPr>
              <a:t>lements:</a:t>
            </a:r>
          </a:p>
          <a:p>
            <a:pPr fontAlgn="base"/>
            <a:r>
              <a:rPr kumimoji="1" lang="en-US" sz="1200" b="1" i="0" kern="1200" dirty="0" smtClean="0">
                <a:solidFill>
                  <a:schemeClr val="tx1"/>
                </a:solidFill>
                <a:latin typeface="Arial" charset="0"/>
                <a:ea typeface="+mn-ea"/>
                <a:cs typeface="+mn-cs"/>
              </a:rPr>
              <a:t>• </a:t>
            </a:r>
            <a:r>
              <a:rPr kumimoji="1" lang="en-US" sz="1200" b="0" i="0" kern="1200" dirty="0" smtClean="0">
                <a:solidFill>
                  <a:schemeClr val="tx1"/>
                </a:solidFill>
                <a:latin typeface="Arial" charset="0"/>
                <a:ea typeface="+mn-ea"/>
                <a:cs typeface="+mn-cs"/>
              </a:rPr>
              <a:t>Customer source of the shipment.</a:t>
            </a:r>
          </a:p>
          <a:p>
            <a:pPr fontAlgn="base"/>
            <a:r>
              <a:rPr kumimoji="1" lang="en-US" sz="1200" b="1" i="0" kern="1200" dirty="0" smtClean="0">
                <a:solidFill>
                  <a:schemeClr val="tx1"/>
                </a:solidFill>
                <a:latin typeface="Arial" charset="0"/>
                <a:ea typeface="+mn-ea"/>
                <a:cs typeface="+mn-cs"/>
              </a:rPr>
              <a:t>        </a:t>
            </a:r>
            <a:r>
              <a:rPr kumimoji="1" lang="en-US" sz="1200" b="0" i="0" kern="1200" dirty="0" smtClean="0">
                <a:solidFill>
                  <a:schemeClr val="tx1"/>
                </a:solidFill>
                <a:latin typeface="Arial" charset="0"/>
                <a:ea typeface="+mn-ea"/>
                <a:cs typeface="+mn-cs"/>
              </a:rPr>
              <a:t>Sales order shipments</a:t>
            </a:r>
          </a:p>
          <a:p>
            <a:pPr fontAlgn="base"/>
            <a:endParaRPr kumimoji="1" lang="en-US" sz="1200" b="0" i="0" kern="1200" dirty="0" smtClean="0">
              <a:solidFill>
                <a:schemeClr val="tx1"/>
              </a:solidFill>
              <a:latin typeface="Arial" charset="0"/>
              <a:ea typeface="+mn-ea"/>
              <a:cs typeface="+mn-cs"/>
            </a:endParaRPr>
          </a:p>
          <a:p>
            <a:pPr fontAlgn="base"/>
            <a:r>
              <a:rPr kumimoji="1" lang="en-US" sz="1200" b="0" i="0" kern="1200" dirty="0" smtClean="0">
                <a:solidFill>
                  <a:schemeClr val="tx1"/>
                </a:solidFill>
                <a:latin typeface="Arial" charset="0"/>
                <a:ea typeface="+mn-ea"/>
                <a:cs typeface="+mn-cs"/>
              </a:rPr>
              <a:t>        Scheduled sales order shipments</a:t>
            </a:r>
          </a:p>
          <a:p>
            <a:pPr fontAlgn="base"/>
            <a:r>
              <a:rPr kumimoji="1" lang="en-US" sz="1200" b="1" i="0" kern="1200" baseline="0" dirty="0" smtClean="0">
                <a:solidFill>
                  <a:schemeClr val="tx1"/>
                </a:solidFill>
                <a:latin typeface="Arial" charset="0"/>
                <a:ea typeface="+mn-ea"/>
                <a:cs typeface="+mn-cs"/>
              </a:rPr>
              <a:t> </a:t>
            </a:r>
            <a:endParaRPr kumimoji="1" lang="en-US" sz="1200" b="0" i="0" kern="1200" dirty="0" smtClean="0">
              <a:solidFill>
                <a:schemeClr val="tx1"/>
              </a:solidFill>
              <a:latin typeface="Arial" charset="0"/>
              <a:ea typeface="+mn-ea"/>
              <a:cs typeface="+mn-cs"/>
            </a:endParaRPr>
          </a:p>
          <a:p>
            <a:pPr fontAlgn="base"/>
            <a:r>
              <a:rPr kumimoji="1" lang="en-US" sz="1200" b="0" i="0" kern="1200" dirty="0" smtClean="0">
                <a:solidFill>
                  <a:schemeClr val="tx1"/>
                </a:solidFill>
                <a:latin typeface="Arial" charset="0"/>
                <a:ea typeface="+mn-ea"/>
                <a:cs typeface="+mn-cs"/>
              </a:rPr>
              <a:t>        RMA shipments</a:t>
            </a:r>
          </a:p>
          <a:p>
            <a:pPr fontAlgn="base"/>
            <a:endParaRPr kumimoji="1" lang="en-US" sz="1200" b="0" i="0" kern="1200" dirty="0" smtClean="0">
              <a:solidFill>
                <a:schemeClr val="tx1"/>
              </a:solidFill>
              <a:latin typeface="Arial" charset="0"/>
              <a:ea typeface="+mn-ea"/>
              <a:cs typeface="+mn-cs"/>
            </a:endParaRPr>
          </a:p>
          <a:p>
            <a:pPr fontAlgn="base"/>
            <a:r>
              <a:rPr kumimoji="1" lang="en-US" sz="1200" b="1" i="0" kern="1200" baseline="0" dirty="0" smtClean="0">
                <a:solidFill>
                  <a:schemeClr val="tx1"/>
                </a:solidFill>
                <a:latin typeface="Arial" charset="0"/>
                <a:ea typeface="+mn-ea"/>
                <a:cs typeface="+mn-cs"/>
              </a:rPr>
              <a:t>         </a:t>
            </a:r>
            <a:r>
              <a:rPr kumimoji="1" lang="en-US" sz="1200" b="0" i="0" kern="1200" dirty="0" smtClean="0">
                <a:solidFill>
                  <a:schemeClr val="tx1"/>
                </a:solidFill>
                <a:latin typeface="Arial" charset="0"/>
                <a:ea typeface="+mn-ea"/>
                <a:cs typeface="+mn-cs"/>
              </a:rPr>
              <a:t>Distribution order shipments</a:t>
            </a:r>
          </a:p>
          <a:p>
            <a:pPr fontAlgn="base"/>
            <a:endParaRPr kumimoji="1" lang="en-US" sz="1200" b="0" i="0" kern="1200" dirty="0" smtClean="0">
              <a:solidFill>
                <a:schemeClr val="tx1"/>
              </a:solidFill>
              <a:latin typeface="Arial" charset="0"/>
              <a:ea typeface="+mn-ea"/>
              <a:cs typeface="+mn-cs"/>
            </a:endParaRPr>
          </a:p>
          <a:p>
            <a:pPr fontAlgn="base"/>
            <a:r>
              <a:rPr kumimoji="1" lang="en-US" sz="1200" b="0" i="0" kern="1200" dirty="0" smtClean="0">
                <a:solidFill>
                  <a:schemeClr val="tx1"/>
                </a:solidFill>
                <a:latin typeface="Arial" charset="0"/>
                <a:ea typeface="+mn-ea"/>
                <a:cs typeface="+mn-cs"/>
              </a:rPr>
              <a:t>         Material order shipments</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Site where the shipment was made. If you have multiple ship-from sites, determine which of these you want to monitor.</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Address receiving the shipment. Compile a list of the sites (if DO is your source) or customer addresses receiving shipments (if SO is your source) that should be monitored.</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Item being shipped. Compile a list of the items you want to monitor.</a:t>
            </a:r>
          </a:p>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fontAlgn="base"/>
            <a:r>
              <a:rPr kumimoji="1" lang="en-US" sz="1200" b="0" i="0" kern="1200" dirty="0" smtClean="0">
                <a:solidFill>
                  <a:schemeClr val="tx1"/>
                </a:solidFill>
                <a:latin typeface="Arial" charset="0"/>
                <a:ea typeface="+mn-ea"/>
                <a:cs typeface="+mn-cs"/>
              </a:rPr>
              <a:t>Use</a:t>
            </a:r>
            <a:r>
              <a:rPr kumimoji="1" lang="en-US" sz="1200" b="0" i="0" kern="1200" baseline="0" dirty="0" smtClean="0">
                <a:solidFill>
                  <a:schemeClr val="tx1"/>
                </a:solidFill>
                <a:latin typeface="Arial" charset="0"/>
                <a:ea typeface="+mn-ea"/>
                <a:cs typeface="+mn-cs"/>
              </a:rPr>
              <a:t> </a:t>
            </a:r>
            <a:r>
              <a:rPr kumimoji="1" lang="en-US" sz="1200" b="0" i="0" kern="1200" dirty="0" smtClean="0">
                <a:solidFill>
                  <a:schemeClr val="tx1"/>
                </a:solidFill>
                <a:latin typeface="Arial" charset="0"/>
                <a:ea typeface="+mn-ea"/>
                <a:cs typeface="+mn-cs"/>
              </a:rPr>
              <a:t>Performance Controls Maintenance (7.9.17.1) to create control records that override general settings in Shipment Performance Control. The detailed control records are used to collect performance data for unique key combinations of customer source, ship-from, receive address, and item number.</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Customer source refers to where the order originates. There are two types of customer source: distribution orders (DO) or sales type orders (SO). Sales type orders include sales orders, scheduled orders, RMA shipments, and material orders.</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Ship-from site is the site where the shipment originates.</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Receive address values depend on the customer source you enter. If you select DO, then define the control record with a receiving site. If you select SO, then define the control record with a customer receive address.</a:t>
            </a:r>
          </a:p>
          <a:p>
            <a:pPr fontAlgn="base"/>
            <a:r>
              <a:rPr kumimoji="1" lang="en-US" sz="1200" b="1" i="0" kern="1200" dirty="0" smtClean="0">
                <a:solidFill>
                  <a:schemeClr val="tx1"/>
                </a:solidFill>
                <a:latin typeface="Arial" charset="0"/>
                <a:ea typeface="+mn-ea"/>
                <a:cs typeface="+mn-cs"/>
              </a:rPr>
              <a:t>•</a:t>
            </a:r>
            <a:r>
              <a:rPr kumimoji="1" lang="en-US" sz="1200" b="0" i="0" kern="1200" dirty="0" smtClean="0">
                <a:solidFill>
                  <a:schemeClr val="tx1"/>
                </a:solidFill>
                <a:latin typeface="Arial" charset="0"/>
                <a:ea typeface="+mn-ea"/>
                <a:cs typeface="+mn-cs"/>
              </a:rPr>
              <a:t>Item number refers to the item being shipped.</a:t>
            </a:r>
          </a:p>
          <a:p>
            <a:endParaRPr lang="en-US" dirty="0" smtClean="0"/>
          </a:p>
          <a:p>
            <a:pPr fontAlgn="base"/>
            <a:r>
              <a:rPr kumimoji="1" lang="en-US" sz="1200" b="1" i="1" kern="1200" dirty="0" smtClean="0">
                <a:solidFill>
                  <a:schemeClr val="tx1"/>
                </a:solidFill>
                <a:latin typeface="Arial" charset="0"/>
                <a:ea typeface="+mn-ea"/>
                <a:cs typeface="+mn-cs"/>
              </a:rPr>
              <a:t>Enable Shipment Performance</a:t>
            </a:r>
          </a:p>
          <a:p>
            <a:pPr fontAlgn="base"/>
            <a:r>
              <a:rPr kumimoji="1" lang="en-US" sz="1200" b="0" i="0" kern="1200" dirty="0" smtClean="0">
                <a:solidFill>
                  <a:schemeClr val="tx1"/>
                </a:solidFill>
                <a:latin typeface="Arial" charset="0"/>
                <a:ea typeface="+mn-ea"/>
                <a:cs typeface="+mn-cs"/>
              </a:rPr>
              <a:t>Enter Yes to collect performance data for the specified combination of customer source, ship-from site, receiving address, and item number. Enter No if you do not want performance data for this key combination.</a:t>
            </a:r>
          </a:p>
          <a:p>
            <a:pPr fontAlgn="base"/>
            <a:r>
              <a:rPr kumimoji="1" lang="en-US" sz="1200" b="1" i="1" kern="1200" dirty="0" smtClean="0">
                <a:solidFill>
                  <a:schemeClr val="tx1"/>
                </a:solidFill>
                <a:latin typeface="Arial" charset="0"/>
                <a:ea typeface="+mn-ea"/>
                <a:cs typeface="+mn-cs"/>
              </a:rPr>
              <a:t>Transit Lead Time</a:t>
            </a:r>
          </a:p>
          <a:p>
            <a:pPr fontAlgn="base"/>
            <a:r>
              <a:rPr kumimoji="1" lang="en-US" sz="1200" b="0" i="0" kern="1200" dirty="0" smtClean="0">
                <a:solidFill>
                  <a:schemeClr val="tx1"/>
                </a:solidFill>
                <a:latin typeface="Arial" charset="0"/>
                <a:ea typeface="+mn-ea"/>
                <a:cs typeface="+mn-cs"/>
              </a:rPr>
              <a:t>Optionally enter the number of days it normally takes a shipment to reach the receive address after that shipment leaves your dock.</a:t>
            </a:r>
          </a:p>
          <a:p>
            <a:pPr fontAlgn="base"/>
            <a:r>
              <a:rPr kumimoji="1" lang="en-US" sz="1200" b="0" i="0" kern="1200" dirty="0" smtClean="0">
                <a:solidFill>
                  <a:schemeClr val="tx1"/>
                </a:solidFill>
                <a:latin typeface="Arial" charset="0"/>
                <a:ea typeface="+mn-ea"/>
                <a:cs typeface="+mn-cs"/>
              </a:rPr>
              <a:t>Leave the default 0 (zero) to indicate that transit time should not be considered.</a:t>
            </a:r>
          </a:p>
          <a:p>
            <a:endParaRPr lang="en-US" dirty="0"/>
          </a:p>
        </p:txBody>
      </p:sp>
      <p:sp>
        <p:nvSpPr>
          <p:cNvPr id="4" name="Date Placeholder 3"/>
          <p:cNvSpPr>
            <a:spLocks noGrp="1"/>
          </p:cNvSpPr>
          <p:nvPr>
            <p:ph type="dt" idx="10"/>
          </p:nvPr>
        </p:nvSpPr>
        <p:spPr/>
        <p:txBody>
          <a:bodyPr/>
          <a:lstStyle/>
          <a:p>
            <a:fld id="{C2581052-2F98-4EF7-9ABB-25215B8ADD31}" type="datetime1">
              <a:rPr lang="en-US" smtClean="0"/>
              <a:pPr/>
              <a:t>3/13/2015</a:t>
            </a:fld>
            <a:endParaRPr lang="en-US"/>
          </a:p>
        </p:txBody>
      </p:sp>
      <p:sp>
        <p:nvSpPr>
          <p:cNvPr id="5" name="Slide Number Placeholder 4"/>
          <p:cNvSpPr>
            <a:spLocks noGrp="1"/>
          </p:cNvSpPr>
          <p:nvPr>
            <p:ph type="sldNum" sz="quarter" idx="11"/>
          </p:nvPr>
        </p:nvSpPr>
        <p:spPr/>
        <p:txBody>
          <a:bodyPr/>
          <a:lstStyle/>
          <a:p>
            <a:fld id="{8CC29C4E-6D26-4427-AE27-A83CA4D71C73}"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6</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fontAlgn="base"/>
            <a:r>
              <a:rPr kumimoji="1" lang="en-US" sz="1200" b="1" i="1" kern="1200" dirty="0" smtClean="0">
                <a:solidFill>
                  <a:schemeClr val="tx1"/>
                </a:solidFill>
                <a:latin typeface="Arial" charset="0"/>
                <a:ea typeface="+mn-ea"/>
                <a:cs typeface="+mn-cs"/>
              </a:rPr>
              <a:t>Status Code</a:t>
            </a:r>
          </a:p>
          <a:p>
            <a:pPr fontAlgn="base"/>
            <a:r>
              <a:rPr kumimoji="1" lang="en-US" sz="1200" b="0" i="0" kern="1200" dirty="0" smtClean="0">
                <a:solidFill>
                  <a:schemeClr val="tx1"/>
                </a:solidFill>
                <a:latin typeface="Arial" charset="0"/>
                <a:ea typeface="+mn-ea"/>
                <a:cs typeface="+mn-cs"/>
              </a:rPr>
              <a:t>Enter a code (up to 8 alphanumeric characters).</a:t>
            </a:r>
          </a:p>
          <a:p>
            <a:pPr fontAlgn="base"/>
            <a:r>
              <a:rPr kumimoji="1" lang="en-US" sz="1200" b="1" i="0" kern="1200" dirty="0" smtClean="0">
                <a:solidFill>
                  <a:schemeClr val="tx1"/>
                </a:solidFill>
                <a:latin typeface="Arial" charset="0"/>
                <a:ea typeface="+mn-ea"/>
                <a:cs typeface="+mn-cs"/>
              </a:rPr>
              <a:t>Note: </a:t>
            </a:r>
            <a:r>
              <a:rPr kumimoji="1" lang="en-US" sz="1200" b="0" i="0" kern="1200" dirty="0" smtClean="0">
                <a:solidFill>
                  <a:schemeClr val="tx1"/>
                </a:solidFill>
                <a:latin typeface="Arial" charset="0"/>
                <a:ea typeface="+mn-ea"/>
                <a:cs typeface="+mn-cs"/>
              </a:rPr>
              <a:t>Status codes must be unique for a customer source. </a:t>
            </a:r>
          </a:p>
          <a:p>
            <a:pPr fontAlgn="base"/>
            <a:r>
              <a:rPr kumimoji="1" lang="en-US" sz="1200" b="1" i="1" kern="1200" dirty="0" smtClean="0">
                <a:solidFill>
                  <a:schemeClr val="tx1"/>
                </a:solidFill>
                <a:latin typeface="Arial" charset="0"/>
                <a:ea typeface="+mn-ea"/>
                <a:cs typeface="+mn-cs"/>
              </a:rPr>
              <a:t>Description</a:t>
            </a:r>
          </a:p>
          <a:p>
            <a:pPr fontAlgn="base"/>
            <a:r>
              <a:rPr kumimoji="1" lang="en-US" sz="1200" b="0" i="0" kern="1200" dirty="0" smtClean="0">
                <a:solidFill>
                  <a:schemeClr val="tx1"/>
                </a:solidFill>
                <a:latin typeface="Arial" charset="0"/>
                <a:ea typeface="+mn-ea"/>
                <a:cs typeface="+mn-cs"/>
              </a:rPr>
              <a:t>Enter a brief description (up to 16 alphanumeric characters) of this status code.</a:t>
            </a:r>
          </a:p>
          <a:p>
            <a:pPr fontAlgn="base"/>
            <a:r>
              <a:rPr kumimoji="1" lang="en-US" sz="1200" b="0" i="0" kern="1200" dirty="0" smtClean="0">
                <a:solidFill>
                  <a:schemeClr val="tx1"/>
                </a:solidFill>
                <a:latin typeface="Arial" charset="0"/>
                <a:ea typeface="+mn-ea"/>
                <a:cs typeface="+mn-cs"/>
              </a:rPr>
              <a:t>Do not leave this field blank. Most shipment performance reports display the status code description, not the status code name.</a:t>
            </a:r>
          </a:p>
          <a:p>
            <a:pPr fontAlgn="base"/>
            <a:r>
              <a:rPr kumimoji="1" lang="en-US" sz="1200" b="1" i="1" kern="1200" dirty="0" smtClean="0">
                <a:solidFill>
                  <a:schemeClr val="tx1"/>
                </a:solidFill>
                <a:latin typeface="Arial" charset="0"/>
                <a:ea typeface="+mn-ea"/>
                <a:cs typeface="+mn-cs"/>
              </a:rPr>
              <a:t>Customer Source, Ship-From, Receive Address, Item Number</a:t>
            </a:r>
          </a:p>
          <a:p>
            <a:pPr fontAlgn="base"/>
            <a:r>
              <a:rPr kumimoji="1" lang="en-US" sz="1200" b="0" i="0" kern="1200" dirty="0" smtClean="0">
                <a:solidFill>
                  <a:schemeClr val="tx1"/>
                </a:solidFill>
                <a:latin typeface="Arial" charset="0"/>
                <a:ea typeface="+mn-ea"/>
                <a:cs typeface="+mn-cs"/>
              </a:rPr>
              <a:t>Enter values for these four fields. The status code is applied only for shipments that match these values. </a:t>
            </a:r>
          </a:p>
          <a:p>
            <a:pPr fontAlgn="base"/>
            <a:r>
              <a:rPr kumimoji="1" lang="en-US" sz="1200" b="1" i="1" kern="1200" dirty="0" smtClean="0">
                <a:solidFill>
                  <a:schemeClr val="tx1"/>
                </a:solidFill>
                <a:latin typeface="Arial" charset="0"/>
                <a:ea typeface="+mn-ea"/>
                <a:cs typeface="+mn-cs"/>
              </a:rPr>
              <a:t>Active</a:t>
            </a:r>
          </a:p>
          <a:p>
            <a:pPr fontAlgn="base"/>
            <a:r>
              <a:rPr kumimoji="1" lang="en-US" sz="1200" b="0" i="0" kern="1200" dirty="0" smtClean="0">
                <a:solidFill>
                  <a:schemeClr val="tx1"/>
                </a:solidFill>
                <a:latin typeface="Arial" charset="0"/>
                <a:ea typeface="+mn-ea"/>
                <a:cs typeface="+mn-cs"/>
              </a:rPr>
              <a:t>Indicate whether this status code is active. Only active status codes are assigned by shipment performance functions.</a:t>
            </a:r>
          </a:p>
          <a:p>
            <a:pPr fontAlgn="base"/>
            <a:r>
              <a:rPr kumimoji="1" lang="en-US" sz="1200" b="0" i="0" kern="1200" dirty="0" smtClean="0">
                <a:solidFill>
                  <a:schemeClr val="tx1"/>
                </a:solidFill>
                <a:latin typeface="Arial" charset="0"/>
                <a:ea typeface="+mn-ea"/>
                <a:cs typeface="+mn-cs"/>
              </a:rPr>
              <a:t>Inactive status codes are maintained in the system and can be activated for use at any time by setting this value to Yes.</a:t>
            </a:r>
          </a:p>
          <a:p>
            <a:pPr fontAlgn="base"/>
            <a:r>
              <a:rPr kumimoji="1" lang="en-US" sz="1200" b="0" i="0" kern="1200" dirty="0" smtClean="0">
                <a:solidFill>
                  <a:schemeClr val="tx1"/>
                </a:solidFill>
                <a:latin typeface="Arial" charset="0"/>
                <a:ea typeface="+mn-ea"/>
                <a:cs typeface="+mn-cs"/>
              </a:rPr>
              <a:t>Status codes can be deleted at any time, but you should consider setting Active to No instead. If you delete a status code, make sure you create a new status code or that another active status code is available to take its place. If you delete status codes without providing new status codes for similar shipment situations, the system may create transaction records with blank status codes for those shipments.</a:t>
            </a:r>
          </a:p>
          <a:p>
            <a:pPr fontAlgn="base"/>
            <a:r>
              <a:rPr kumimoji="1" lang="en-US" sz="1200" b="1" i="1" kern="1200" dirty="0" smtClean="0">
                <a:solidFill>
                  <a:schemeClr val="tx1"/>
                </a:solidFill>
                <a:latin typeface="Arial" charset="0"/>
                <a:ea typeface="+mn-ea"/>
                <a:cs typeface="+mn-cs"/>
              </a:rPr>
              <a:t>Acceptable</a:t>
            </a:r>
          </a:p>
          <a:p>
            <a:pPr fontAlgn="base"/>
            <a:r>
              <a:rPr kumimoji="1" lang="en-US" sz="1200" b="0" i="0" kern="1200" dirty="0" smtClean="0">
                <a:solidFill>
                  <a:schemeClr val="tx1"/>
                </a:solidFill>
                <a:latin typeface="Arial" charset="0"/>
                <a:ea typeface="+mn-ea"/>
                <a:cs typeface="+mn-cs"/>
              </a:rPr>
              <a:t>Indicate whether shipments assigned this status code are considered shipped on time.</a:t>
            </a:r>
          </a:p>
          <a:p>
            <a:pPr fontAlgn="base"/>
            <a:r>
              <a:rPr kumimoji="1" lang="en-US" sz="1200" b="0" i="0" kern="1200" dirty="0" smtClean="0">
                <a:solidFill>
                  <a:schemeClr val="tx1"/>
                </a:solidFill>
                <a:latin typeface="Arial" charset="0"/>
                <a:ea typeface="+mn-ea"/>
                <a:cs typeface="+mn-cs"/>
              </a:rPr>
              <a:t>Yes: This code indicates an on-time status.</a:t>
            </a:r>
          </a:p>
          <a:p>
            <a:pPr fontAlgn="base"/>
            <a:r>
              <a:rPr kumimoji="1" lang="en-US" sz="1200" b="0" i="0" kern="1200" dirty="0" smtClean="0">
                <a:solidFill>
                  <a:schemeClr val="tx1"/>
                </a:solidFill>
                <a:latin typeface="Arial" charset="0"/>
                <a:ea typeface="+mn-ea"/>
                <a:cs typeface="+mn-cs"/>
              </a:rPr>
              <a:t>No: This code indicates an </a:t>
            </a:r>
            <a:r>
              <a:rPr kumimoji="1" lang="en-US" sz="1200" b="0" i="1" kern="1200" dirty="0" smtClean="0">
                <a:solidFill>
                  <a:schemeClr val="tx1"/>
                </a:solidFill>
                <a:latin typeface="Arial" charset="0"/>
                <a:ea typeface="+mn-ea"/>
                <a:cs typeface="+mn-cs"/>
              </a:rPr>
              <a:t>exception status</a:t>
            </a:r>
            <a:r>
              <a:rPr kumimoji="1" lang="en-US" sz="1200" b="0" i="0" kern="1200" dirty="0" smtClean="0">
                <a:solidFill>
                  <a:schemeClr val="tx1"/>
                </a:solidFill>
                <a:latin typeface="Arial" charset="0"/>
                <a:ea typeface="+mn-ea"/>
                <a:cs typeface="+mn-cs"/>
              </a:rPr>
              <a:t>, such as late or early.</a:t>
            </a:r>
          </a:p>
          <a:p>
            <a:pPr fontAlgn="base"/>
            <a:r>
              <a:rPr kumimoji="1" lang="en-US" sz="1200" b="0" i="0" kern="1200" dirty="0" smtClean="0">
                <a:solidFill>
                  <a:schemeClr val="tx1"/>
                </a:solidFill>
                <a:latin typeface="Arial" charset="0"/>
                <a:ea typeface="+mn-ea"/>
                <a:cs typeface="+mn-cs"/>
              </a:rPr>
              <a:t>Shipments assigned an acceptable status code always appear on shipment performance reports unless the Show Exceptions Only field is Yes. In this case, only shipments with exception status codes are reported.</a:t>
            </a:r>
          </a:p>
          <a:p>
            <a:pPr fontAlgn="base"/>
            <a:r>
              <a:rPr kumimoji="1" lang="en-US" sz="1200" b="1" i="1" kern="1200" dirty="0" smtClean="0">
                <a:solidFill>
                  <a:schemeClr val="tx1"/>
                </a:solidFill>
                <a:latin typeface="Arial" charset="0"/>
                <a:ea typeface="+mn-ea"/>
                <a:cs typeface="+mn-cs"/>
              </a:rPr>
              <a:t>Track By</a:t>
            </a:r>
          </a:p>
          <a:p>
            <a:pPr fontAlgn="base"/>
            <a:r>
              <a:rPr kumimoji="1" lang="en-US" sz="1200" b="0" i="0" kern="1200" dirty="0" smtClean="0">
                <a:solidFill>
                  <a:schemeClr val="tx1"/>
                </a:solidFill>
                <a:latin typeface="Arial" charset="0"/>
                <a:ea typeface="+mn-ea"/>
                <a:cs typeface="+mn-cs"/>
              </a:rPr>
              <a:t>Enter Days or Hours to indicate status codes based on hour or day measurements.</a:t>
            </a:r>
          </a:p>
          <a:p>
            <a:pPr fontAlgn="base"/>
            <a:r>
              <a:rPr kumimoji="1" lang="en-US" sz="1200" b="0" i="0" kern="1200" dirty="0" smtClean="0">
                <a:solidFill>
                  <a:schemeClr val="tx1"/>
                </a:solidFill>
                <a:latin typeface="Arial" charset="0"/>
                <a:ea typeface="+mn-ea"/>
                <a:cs typeface="+mn-cs"/>
              </a:rPr>
              <a:t>The value you specify determines the unit of measure for Minimum and Maximum fields.</a:t>
            </a:r>
          </a:p>
          <a:p>
            <a:pPr fontAlgn="base"/>
            <a:r>
              <a:rPr kumimoji="1" lang="en-US" sz="1200" b="1" i="1" kern="1200" dirty="0" smtClean="0">
                <a:solidFill>
                  <a:schemeClr val="tx1"/>
                </a:solidFill>
                <a:latin typeface="Arial" charset="0"/>
                <a:ea typeface="+mn-ea"/>
                <a:cs typeface="+mn-cs"/>
              </a:rPr>
              <a:t>Minimum</a:t>
            </a:r>
          </a:p>
          <a:p>
            <a:pPr fontAlgn="base"/>
            <a:r>
              <a:rPr kumimoji="1" lang="en-US" sz="1200" b="0" i="0" kern="1200" dirty="0" smtClean="0">
                <a:solidFill>
                  <a:schemeClr val="tx1"/>
                </a:solidFill>
                <a:latin typeface="Arial" charset="0"/>
                <a:ea typeface="+mn-ea"/>
                <a:cs typeface="+mn-cs"/>
              </a:rPr>
              <a:t>Enter the minimum number of hours or days a shipment can be early or late to be assigned this status code. This value must be the same or less than the value entered in Maximum.</a:t>
            </a:r>
          </a:p>
          <a:p>
            <a:pPr fontAlgn="base"/>
            <a:r>
              <a:rPr kumimoji="1" lang="en-US" sz="1200" b="0" i="0" kern="1200" dirty="0" smtClean="0">
                <a:solidFill>
                  <a:schemeClr val="tx1"/>
                </a:solidFill>
                <a:latin typeface="Arial" charset="0"/>
                <a:ea typeface="+mn-ea"/>
                <a:cs typeface="+mn-cs"/>
              </a:rPr>
              <a:t>If you specified Hours in Track By, the values in Minimum and Maximum represent hours. If you specified Days, the values represent days.</a:t>
            </a:r>
          </a:p>
          <a:p>
            <a:pPr fontAlgn="base"/>
            <a:r>
              <a:rPr kumimoji="1" lang="en-US" sz="1200" b="0" i="0" kern="1200" dirty="0" smtClean="0">
                <a:solidFill>
                  <a:schemeClr val="tx1"/>
                </a:solidFill>
                <a:latin typeface="Arial" charset="0"/>
                <a:ea typeface="+mn-ea"/>
                <a:cs typeface="+mn-cs"/>
              </a:rPr>
              <a:t>To designate an early status code, use negative numbers. To designate a late status code, use positive numbers.</a:t>
            </a:r>
          </a:p>
          <a:p>
            <a:pPr fontAlgn="base"/>
            <a:r>
              <a:rPr kumimoji="1" lang="en-US" sz="1200" b="1" i="1" kern="1200" dirty="0" smtClean="0">
                <a:solidFill>
                  <a:schemeClr val="tx1"/>
                </a:solidFill>
                <a:latin typeface="Arial" charset="0"/>
                <a:ea typeface="+mn-ea"/>
                <a:cs typeface="+mn-cs"/>
              </a:rPr>
              <a:t>Maximum</a:t>
            </a:r>
          </a:p>
          <a:p>
            <a:pPr fontAlgn="base"/>
            <a:r>
              <a:rPr kumimoji="1" lang="en-US" sz="1200" b="0" i="0" kern="1200" dirty="0" smtClean="0">
                <a:solidFill>
                  <a:schemeClr val="tx1"/>
                </a:solidFill>
                <a:latin typeface="Arial" charset="0"/>
                <a:ea typeface="+mn-ea"/>
                <a:cs typeface="+mn-cs"/>
              </a:rPr>
              <a:t>Enter the maximum number of hours or days a shipment can be early or late to be assigned this status code. This value must be the same or greater than the value in Minimum.</a:t>
            </a:r>
          </a:p>
          <a:p>
            <a:endParaRPr lang="en-US" dirty="0" smtClean="0"/>
          </a:p>
          <a:p>
            <a:endParaRPr lang="en-US" dirty="0"/>
          </a:p>
        </p:txBody>
      </p:sp>
      <p:sp>
        <p:nvSpPr>
          <p:cNvPr id="4" name="Date Placeholder 3"/>
          <p:cNvSpPr>
            <a:spLocks noGrp="1"/>
          </p:cNvSpPr>
          <p:nvPr>
            <p:ph type="dt" idx="10"/>
          </p:nvPr>
        </p:nvSpPr>
        <p:spPr/>
        <p:txBody>
          <a:bodyPr/>
          <a:lstStyle/>
          <a:p>
            <a:fld id="{C2581052-2F98-4EF7-9ABB-25215B8ADD31}" type="datetime1">
              <a:rPr lang="en-US" smtClean="0"/>
              <a:pPr/>
              <a:t>3/13/2015</a:t>
            </a:fld>
            <a:endParaRPr lang="en-US"/>
          </a:p>
        </p:txBody>
      </p:sp>
      <p:sp>
        <p:nvSpPr>
          <p:cNvPr id="5" name="Slide Number Placeholder 4"/>
          <p:cNvSpPr>
            <a:spLocks noGrp="1"/>
          </p:cNvSpPr>
          <p:nvPr>
            <p:ph type="sldNum" sz="quarter" idx="11"/>
          </p:nvPr>
        </p:nvSpPr>
        <p:spPr/>
        <p:txBody>
          <a:bodyPr/>
          <a:lstStyle/>
          <a:p>
            <a:fld id="{8CC29C4E-6D26-4427-AE27-A83CA4D71C73}"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fontAlgn="base"/>
            <a:r>
              <a:rPr kumimoji="1" lang="en-US" sz="1200" b="0" i="0" kern="1200" dirty="0" smtClean="0">
                <a:solidFill>
                  <a:schemeClr val="tx1"/>
                </a:solidFill>
                <a:latin typeface="Arial" charset="0"/>
                <a:ea typeface="+mn-ea"/>
                <a:cs typeface="+mn-cs"/>
              </a:rPr>
              <a:t>Similar rules apply to creating quantity-based status codes as time-based status codes. Use the same key values to assign status codes for specific shipping situations.</a:t>
            </a:r>
          </a:p>
          <a:p>
            <a:pPr fontAlgn="base"/>
            <a:r>
              <a:rPr kumimoji="1" lang="en-US" sz="1200" b="0" i="0" kern="1200" dirty="0" smtClean="0">
                <a:solidFill>
                  <a:schemeClr val="tx1"/>
                </a:solidFill>
                <a:latin typeface="Arial" charset="0"/>
                <a:ea typeface="+mn-ea"/>
                <a:cs typeface="+mn-cs"/>
              </a:rPr>
              <a:t>You create quantity-based </a:t>
            </a:r>
            <a:r>
              <a:rPr kumimoji="1" lang="en-US" sz="1200" b="0" i="1" kern="1200" dirty="0" smtClean="0">
                <a:solidFill>
                  <a:schemeClr val="tx1"/>
                </a:solidFill>
                <a:latin typeface="Arial" charset="0"/>
                <a:ea typeface="+mn-ea"/>
                <a:cs typeface="+mn-cs"/>
              </a:rPr>
              <a:t>exception status codes </a:t>
            </a:r>
            <a:r>
              <a:rPr kumimoji="1" lang="en-US" sz="1200" b="0" i="0" kern="1200" dirty="0" smtClean="0">
                <a:solidFill>
                  <a:schemeClr val="tx1"/>
                </a:solidFill>
                <a:latin typeface="Arial" charset="0"/>
                <a:ea typeface="+mn-ea"/>
                <a:cs typeface="+mn-cs"/>
              </a:rPr>
              <a:t>by setting Acceptable to No.</a:t>
            </a:r>
          </a:p>
          <a:p>
            <a:pPr fontAlgn="base"/>
            <a:endParaRPr kumimoji="1" lang="en-US" sz="1200" b="0" i="0" kern="1200" dirty="0" smtClean="0">
              <a:solidFill>
                <a:schemeClr val="tx1"/>
              </a:solidFill>
              <a:latin typeface="Arial" charset="0"/>
              <a:ea typeface="+mn-ea"/>
              <a:cs typeface="+mn-cs"/>
            </a:endParaRPr>
          </a:p>
          <a:p>
            <a:pPr fontAlgn="base"/>
            <a:r>
              <a:rPr kumimoji="1" lang="en-US" sz="1200" b="0" i="0" kern="1200" dirty="0" smtClean="0">
                <a:solidFill>
                  <a:schemeClr val="tx1"/>
                </a:solidFill>
                <a:latin typeface="Arial" charset="0"/>
                <a:ea typeface="+mn-ea"/>
                <a:cs typeface="+mn-cs"/>
              </a:rPr>
              <a:t>You indicate how the system should measure shipment completeness by entering Number or Percent in the Track By field. Shipment percent is calculated as the actual shipment quantity, divided by the required ship quantity.</a:t>
            </a:r>
          </a:p>
          <a:p>
            <a:pPr fontAlgn="base"/>
            <a:endParaRPr kumimoji="1" lang="en-US" sz="1200" b="0" i="0" kern="1200" dirty="0" smtClean="0">
              <a:solidFill>
                <a:schemeClr val="tx1"/>
              </a:solidFill>
              <a:latin typeface="Arial" charset="0"/>
              <a:ea typeface="+mn-ea"/>
              <a:cs typeface="+mn-cs"/>
            </a:endParaRPr>
          </a:p>
          <a:p>
            <a:pPr fontAlgn="base"/>
            <a:r>
              <a:rPr kumimoji="1" lang="en-US" sz="1200" b="0" i="0" kern="1200" dirty="0" smtClean="0">
                <a:solidFill>
                  <a:schemeClr val="tx1"/>
                </a:solidFill>
                <a:latin typeface="Arial" charset="0"/>
                <a:ea typeface="+mn-ea"/>
                <a:cs typeface="+mn-cs"/>
              </a:rPr>
              <a:t>When Track By is set to Number, beginning and ending ranges associated with status codes cannot overlap. When Track By is set to Percent, the beginning or ending range for one status code can overlap with another.</a:t>
            </a:r>
          </a:p>
          <a:p>
            <a:pPr fontAlgn="base"/>
            <a:endParaRPr kumimoji="1" lang="en-US" sz="1200" b="0" i="0" kern="1200" dirty="0" smtClean="0">
              <a:solidFill>
                <a:schemeClr val="tx1"/>
              </a:solidFill>
              <a:latin typeface="Arial" charset="0"/>
              <a:ea typeface="+mn-ea"/>
              <a:cs typeface="+mn-cs"/>
            </a:endParaRPr>
          </a:p>
          <a:p>
            <a:pPr fontAlgn="base"/>
            <a:r>
              <a:rPr kumimoji="1" lang="en-US" sz="1200" b="0" i="0" kern="1200" dirty="0" smtClean="0">
                <a:solidFill>
                  <a:schemeClr val="tx1"/>
                </a:solidFill>
                <a:latin typeface="Arial" charset="0"/>
                <a:ea typeface="+mn-ea"/>
                <a:cs typeface="+mn-cs"/>
              </a:rPr>
              <a:t>The Minimum and Maximum field range indicates an </a:t>
            </a:r>
            <a:r>
              <a:rPr kumimoji="1" lang="en-US" sz="1200" b="0" i="0" kern="1200" dirty="0" err="1" smtClean="0">
                <a:solidFill>
                  <a:schemeClr val="tx1"/>
                </a:solidFill>
                <a:latin typeface="Arial" charset="0"/>
                <a:ea typeface="+mn-ea"/>
                <a:cs typeface="+mn-cs"/>
              </a:rPr>
              <a:t>overshipped</a:t>
            </a:r>
            <a:r>
              <a:rPr kumimoji="1" lang="en-US" sz="1200" b="0" i="0" kern="1200" dirty="0" smtClean="0">
                <a:solidFill>
                  <a:schemeClr val="tx1"/>
                </a:solidFill>
                <a:latin typeface="Arial" charset="0"/>
                <a:ea typeface="+mn-ea"/>
                <a:cs typeface="+mn-cs"/>
              </a:rPr>
              <a:t> and </a:t>
            </a:r>
            <a:r>
              <a:rPr kumimoji="1" lang="en-US" sz="1200" b="0" i="0" kern="1200" dirty="0" err="1" smtClean="0">
                <a:solidFill>
                  <a:schemeClr val="tx1"/>
                </a:solidFill>
                <a:latin typeface="Arial" charset="0"/>
                <a:ea typeface="+mn-ea"/>
                <a:cs typeface="+mn-cs"/>
              </a:rPr>
              <a:t>undershipped</a:t>
            </a:r>
            <a:r>
              <a:rPr kumimoji="1" lang="en-US" sz="1200" b="0" i="0" kern="1200" dirty="0" smtClean="0">
                <a:solidFill>
                  <a:schemeClr val="tx1"/>
                </a:solidFill>
                <a:latin typeface="Arial" charset="0"/>
                <a:ea typeface="+mn-ea"/>
                <a:cs typeface="+mn-cs"/>
              </a:rPr>
              <a:t> quantity or percentage range for each status code. To designate an </a:t>
            </a:r>
            <a:r>
              <a:rPr kumimoji="1" lang="en-US" sz="1200" b="0" i="0" kern="1200" dirty="0" err="1" smtClean="0">
                <a:solidFill>
                  <a:schemeClr val="tx1"/>
                </a:solidFill>
                <a:latin typeface="Arial" charset="0"/>
                <a:ea typeface="+mn-ea"/>
                <a:cs typeface="+mn-cs"/>
              </a:rPr>
              <a:t>undershipment</a:t>
            </a:r>
            <a:r>
              <a:rPr kumimoji="1" lang="en-US" sz="1200" b="0" i="0" kern="1200" dirty="0" smtClean="0">
                <a:solidFill>
                  <a:schemeClr val="tx1"/>
                </a:solidFill>
                <a:latin typeface="Arial" charset="0"/>
                <a:ea typeface="+mn-ea"/>
                <a:cs typeface="+mn-cs"/>
              </a:rPr>
              <a:t> status code, use negative numbers. To designate an </a:t>
            </a:r>
            <a:r>
              <a:rPr kumimoji="1" lang="en-US" sz="1200" b="0" i="0" kern="1200" dirty="0" err="1" smtClean="0">
                <a:solidFill>
                  <a:schemeClr val="tx1"/>
                </a:solidFill>
                <a:latin typeface="Arial" charset="0"/>
                <a:ea typeface="+mn-ea"/>
                <a:cs typeface="+mn-cs"/>
              </a:rPr>
              <a:t>overshipment</a:t>
            </a:r>
            <a:r>
              <a:rPr kumimoji="1" lang="en-US" sz="1200" b="0" i="0" kern="1200" dirty="0" smtClean="0">
                <a:solidFill>
                  <a:schemeClr val="tx1"/>
                </a:solidFill>
                <a:latin typeface="Arial" charset="0"/>
                <a:ea typeface="+mn-ea"/>
                <a:cs typeface="+mn-cs"/>
              </a:rPr>
              <a:t> status code, use positive numbers.</a:t>
            </a:r>
          </a:p>
          <a:p>
            <a:endParaRPr lang="en-US" dirty="0"/>
          </a:p>
        </p:txBody>
      </p:sp>
      <p:sp>
        <p:nvSpPr>
          <p:cNvPr id="4" name="Date Placeholder 3"/>
          <p:cNvSpPr>
            <a:spLocks noGrp="1"/>
          </p:cNvSpPr>
          <p:nvPr>
            <p:ph type="dt" idx="10"/>
          </p:nvPr>
        </p:nvSpPr>
        <p:spPr/>
        <p:txBody>
          <a:bodyPr/>
          <a:lstStyle/>
          <a:p>
            <a:fld id="{C2581052-2F98-4EF7-9ABB-25215B8ADD31}" type="datetime1">
              <a:rPr lang="en-US" smtClean="0"/>
              <a:pPr/>
              <a:t>3/13/2015</a:t>
            </a:fld>
            <a:endParaRPr lang="en-US"/>
          </a:p>
        </p:txBody>
      </p:sp>
      <p:sp>
        <p:nvSpPr>
          <p:cNvPr id="5" name="Slide Number Placeholder 4"/>
          <p:cNvSpPr>
            <a:spLocks noGrp="1"/>
          </p:cNvSpPr>
          <p:nvPr>
            <p:ph type="sldNum" sz="quarter" idx="11"/>
          </p:nvPr>
        </p:nvSpPr>
        <p:spPr/>
        <p:txBody>
          <a:bodyPr/>
          <a:lstStyle/>
          <a:p>
            <a:fld id="{8CC29C4E-6D26-4427-AE27-A83CA4D71C73}"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342900" marR="0" lvl="0" indent="-342900" algn="l" defTabSz="457200" rtl="0" eaLnBrk="0" fontAlgn="base" latinLnBrk="0" hangingPunct="0">
              <a:lnSpc>
                <a:spcPct val="100000"/>
              </a:lnSpc>
              <a:spcBef>
                <a:spcPct val="20000"/>
              </a:spcBef>
              <a:spcAft>
                <a:spcPct val="0"/>
              </a:spcAft>
              <a:buClr>
                <a:srgbClr val="F79646"/>
              </a:buClr>
              <a:buSzTx/>
              <a:buFont typeface="Arial" pitchFamily="34" charset="0"/>
              <a:buNone/>
              <a:tabLst/>
              <a:defRPr/>
            </a:pPr>
            <a:r>
              <a:rPr kumimoji="0" lang="en-US" sz="2400" b="0" i="0" u="none" strike="noStrike" kern="0" cap="none" spc="0" normalizeH="0" baseline="0" noProof="0" dirty="0" smtClean="0">
                <a:ln>
                  <a:noFill/>
                </a:ln>
                <a:solidFill>
                  <a:srgbClr val="141414">
                    <a:lumMod val="75000"/>
                    <a:lumOff val="25000"/>
                  </a:srgbClr>
                </a:solidFill>
                <a:effectLst/>
                <a:uLnTx/>
                <a:uFillTx/>
                <a:latin typeface="Century Gothic"/>
                <a:ea typeface="+mn-ea"/>
                <a:cs typeface="+mn-cs"/>
              </a:rPr>
              <a:t>After the reason codes are created, reason codes can be entered before or after a shipment.</a:t>
            </a:r>
          </a:p>
          <a:p>
            <a:pPr marL="342900" marR="0" lvl="0" indent="-342900" algn="l" defTabSz="457200" rtl="0" eaLnBrk="0" fontAlgn="base" latinLnBrk="0" hangingPunct="0">
              <a:lnSpc>
                <a:spcPct val="100000"/>
              </a:lnSpc>
              <a:spcBef>
                <a:spcPct val="20000"/>
              </a:spcBef>
              <a:spcAft>
                <a:spcPct val="0"/>
              </a:spcAft>
              <a:buClr>
                <a:srgbClr val="F79646"/>
              </a:buClr>
              <a:buSzTx/>
              <a:buFont typeface="Arial" pitchFamily="34" charset="0"/>
              <a:buNone/>
              <a:tabLst/>
              <a:defRPr/>
            </a:pPr>
            <a:endParaRPr kumimoji="0" lang="en-US" sz="2400" b="0" i="0" u="none" strike="noStrike" kern="0" cap="none" spc="0" normalizeH="0" baseline="0" noProof="0" dirty="0" smtClean="0">
              <a:ln>
                <a:noFill/>
              </a:ln>
              <a:solidFill>
                <a:srgbClr val="141414">
                  <a:lumMod val="75000"/>
                  <a:lumOff val="25000"/>
                </a:srgbClr>
              </a:solidFill>
              <a:effectLst/>
              <a:uLnTx/>
              <a:uFillTx/>
              <a:latin typeface="Century Gothic"/>
              <a:ea typeface="+mn-ea"/>
              <a:cs typeface="+mn-cs"/>
            </a:endParaRPr>
          </a:p>
          <a:p>
            <a:pPr marL="342900" marR="0" lvl="0" indent="-342900" algn="l" defTabSz="457200" rtl="0" eaLnBrk="0" fontAlgn="base" latinLnBrk="0" hangingPunct="0">
              <a:lnSpc>
                <a:spcPct val="100000"/>
              </a:lnSpc>
              <a:spcBef>
                <a:spcPct val="20000"/>
              </a:spcBef>
              <a:spcAft>
                <a:spcPct val="0"/>
              </a:spcAft>
              <a:buClr>
                <a:srgbClr val="F79646"/>
              </a:buClr>
              <a:buSzTx/>
              <a:buFontTx/>
              <a:buChar char="-"/>
              <a:tabLst/>
              <a:defRPr/>
            </a:pPr>
            <a:r>
              <a:rPr kumimoji="0" lang="en-US" sz="2400" b="0" i="0" u="none" strike="noStrike" kern="0" cap="none" spc="0" normalizeH="0" baseline="0" noProof="0" dirty="0" smtClean="0">
                <a:ln>
                  <a:noFill/>
                </a:ln>
                <a:solidFill>
                  <a:srgbClr val="141414">
                    <a:lumMod val="75000"/>
                    <a:lumOff val="25000"/>
                  </a:srgbClr>
                </a:solidFill>
                <a:effectLst/>
                <a:uLnTx/>
                <a:uFillTx/>
                <a:latin typeface="Century Gothic"/>
                <a:ea typeface="+mn-ea"/>
                <a:cs typeface="+mn-cs"/>
              </a:rPr>
              <a:t>To enter reason codes before making a shipment, use </a:t>
            </a:r>
            <a:r>
              <a:rPr kumimoji="0" lang="en-US" sz="2000" b="0" i="0" u="none" strike="noStrike" kern="0" cap="none" spc="0" normalizeH="0" baseline="0" noProof="0" dirty="0" smtClean="0">
                <a:ln>
                  <a:noFill/>
                </a:ln>
                <a:solidFill>
                  <a:srgbClr val="141414">
                    <a:lumMod val="75000"/>
                    <a:lumOff val="25000"/>
                  </a:srgbClr>
                </a:solidFill>
                <a:effectLst/>
                <a:uLnTx/>
                <a:uFillTx/>
                <a:latin typeface="Century Gothic"/>
              </a:rPr>
              <a:t>Pre-Shipper/Shipper Workbench. In Shipment Performance Control , set the field </a:t>
            </a:r>
            <a:r>
              <a:rPr kumimoji="0" lang="en-US" sz="1600" b="0" i="1" u="none" strike="noStrike" kern="0" cap="none" spc="0" normalizeH="0" baseline="0" noProof="0" dirty="0" smtClean="0">
                <a:ln>
                  <a:noFill/>
                </a:ln>
                <a:solidFill>
                  <a:srgbClr val="141414">
                    <a:lumMod val="75000"/>
                    <a:lumOff val="25000"/>
                  </a:srgbClr>
                </a:solidFill>
                <a:effectLst/>
                <a:uLnTx/>
                <a:uFillTx/>
                <a:latin typeface="Century Gothic"/>
              </a:rPr>
              <a:t>Enter Reason Codes in Workbench</a:t>
            </a:r>
            <a:r>
              <a:rPr kumimoji="0" lang="en-US" sz="1600" b="0" i="0" u="none" strike="noStrike" kern="0" cap="none" spc="0" normalizeH="0" baseline="0" noProof="0" dirty="0" smtClean="0">
                <a:ln>
                  <a:noFill/>
                </a:ln>
                <a:solidFill>
                  <a:srgbClr val="141414">
                    <a:lumMod val="75000"/>
                    <a:lumOff val="25000"/>
                  </a:srgbClr>
                </a:solidFill>
                <a:effectLst/>
                <a:uLnTx/>
                <a:uFillTx/>
                <a:latin typeface="Century Gothic"/>
              </a:rPr>
              <a:t> to Yes .</a:t>
            </a:r>
          </a:p>
          <a:p>
            <a:pPr marL="342900" marR="0" lvl="0" indent="-342900" algn="l" defTabSz="457200" rtl="0" eaLnBrk="0" fontAlgn="base" latinLnBrk="0" hangingPunct="0">
              <a:lnSpc>
                <a:spcPct val="100000"/>
              </a:lnSpc>
              <a:spcBef>
                <a:spcPct val="20000"/>
              </a:spcBef>
              <a:spcAft>
                <a:spcPct val="0"/>
              </a:spcAft>
              <a:buClr>
                <a:srgbClr val="F79646"/>
              </a:buClr>
              <a:buSzTx/>
              <a:buFont typeface="Arial" pitchFamily="34" charset="0"/>
              <a:buNone/>
              <a:tabLst/>
              <a:defRPr/>
            </a:pPr>
            <a:r>
              <a:rPr kumimoji="0" lang="en-US" sz="2400" b="0" i="0" u="none" strike="noStrike" kern="0" cap="none" spc="0" normalizeH="0" baseline="0" noProof="0" dirty="0" smtClean="0">
                <a:ln>
                  <a:noFill/>
                </a:ln>
                <a:solidFill>
                  <a:srgbClr val="141414">
                    <a:lumMod val="75000"/>
                    <a:lumOff val="25000"/>
                  </a:srgbClr>
                </a:solidFill>
                <a:effectLst/>
                <a:uLnTx/>
                <a:uFillTx/>
                <a:latin typeface="Century Gothic"/>
                <a:ea typeface="+mn-ea"/>
                <a:cs typeface="+mn-cs"/>
              </a:rPr>
              <a:t>-       To enter reason codes after a shipment has been completed, use </a:t>
            </a:r>
            <a:r>
              <a:rPr kumimoji="0" lang="en-US" sz="2000" b="0" i="0" u="none" strike="noStrike" kern="0" cap="none" spc="0" normalizeH="0" baseline="0" noProof="0" dirty="0" smtClean="0">
                <a:ln>
                  <a:noFill/>
                </a:ln>
                <a:solidFill>
                  <a:srgbClr val="141414">
                    <a:lumMod val="75000"/>
                    <a:lumOff val="25000"/>
                  </a:srgbClr>
                </a:solidFill>
                <a:effectLst/>
                <a:uLnTx/>
                <a:uFillTx/>
                <a:latin typeface="Century Gothic"/>
              </a:rPr>
              <a:t>Shipment Reason Code Entry or Shipment Performance Data Maintenance.</a:t>
            </a:r>
          </a:p>
          <a:p>
            <a:endParaRPr lang="en-US" dirty="0" smtClean="0"/>
          </a:p>
          <a:p>
            <a:endParaRPr lang="en-US" dirty="0"/>
          </a:p>
        </p:txBody>
      </p:sp>
      <p:sp>
        <p:nvSpPr>
          <p:cNvPr id="4" name="Date Placeholder 3"/>
          <p:cNvSpPr>
            <a:spLocks noGrp="1"/>
          </p:cNvSpPr>
          <p:nvPr>
            <p:ph type="dt" idx="10"/>
          </p:nvPr>
        </p:nvSpPr>
        <p:spPr/>
        <p:txBody>
          <a:bodyPr/>
          <a:lstStyle/>
          <a:p>
            <a:fld id="{C2581052-2F98-4EF7-9ABB-25215B8ADD31}" type="datetime1">
              <a:rPr lang="en-US" smtClean="0"/>
              <a:pPr/>
              <a:t>3/13/2015</a:t>
            </a:fld>
            <a:endParaRPr lang="en-US"/>
          </a:p>
        </p:txBody>
      </p:sp>
      <p:sp>
        <p:nvSpPr>
          <p:cNvPr id="5" name="Slide Number Placeholder 4"/>
          <p:cNvSpPr>
            <a:spLocks noGrp="1"/>
          </p:cNvSpPr>
          <p:nvPr>
            <p:ph type="sldNum" sz="quarter" idx="11"/>
          </p:nvPr>
        </p:nvSpPr>
        <p:spPr/>
        <p:txBody>
          <a:bodyPr/>
          <a:lstStyle/>
          <a:p>
            <a:fld id="{8CC29C4E-6D26-4427-AE27-A83CA4D71C73}"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endParaRPr lang="en-US" dirty="0" smtClean="0"/>
          </a:p>
          <a:p>
            <a:pPr fontAlgn="base"/>
            <a:r>
              <a:rPr kumimoji="1" lang="en-US" sz="1200" b="0" i="0" kern="1200" dirty="0" smtClean="0">
                <a:solidFill>
                  <a:schemeClr val="tx1"/>
                </a:solidFill>
                <a:latin typeface="Arial" charset="0"/>
                <a:ea typeface="+mn-ea"/>
                <a:cs typeface="+mn-cs"/>
              </a:rPr>
              <a:t>You can assign categories to line items on sales and distribution orders. This feature is available to all users. When you use the Shipment Performance module, the line-item category is included in the performance transaction record and can have special significance for performance reporting.</a:t>
            </a:r>
          </a:p>
          <a:p>
            <a:pPr fontAlgn="base"/>
            <a:endParaRPr kumimoji="1" lang="en-US" sz="1200" b="0" i="0" kern="1200" dirty="0" smtClean="0">
              <a:solidFill>
                <a:schemeClr val="tx1"/>
              </a:solidFill>
              <a:latin typeface="Arial" charset="0"/>
              <a:ea typeface="+mn-ea"/>
              <a:cs typeface="+mn-cs"/>
            </a:endParaRPr>
          </a:p>
          <a:p>
            <a:pPr fontAlgn="base"/>
            <a:r>
              <a:rPr kumimoji="1" lang="en-US" sz="1200" b="0" i="0" kern="1200" dirty="0" smtClean="0">
                <a:solidFill>
                  <a:schemeClr val="tx1"/>
                </a:solidFill>
                <a:latin typeface="Arial" charset="0"/>
                <a:ea typeface="+mn-ea"/>
                <a:cs typeface="+mn-cs"/>
              </a:rPr>
              <a:t>Using Generalized Codes Maintenance (36.2.13) for field name </a:t>
            </a:r>
            <a:r>
              <a:rPr kumimoji="1" lang="en-US" sz="1200" b="0" i="0" kern="1200" dirty="0" err="1" smtClean="0">
                <a:solidFill>
                  <a:schemeClr val="tx1"/>
                </a:solidFill>
                <a:latin typeface="Arial" charset="0"/>
                <a:ea typeface="+mn-ea"/>
                <a:cs typeface="+mn-cs"/>
              </a:rPr>
              <a:t>line_category</a:t>
            </a:r>
            <a:r>
              <a:rPr kumimoji="1" lang="en-US" sz="1200" b="0" i="0" kern="1200" dirty="0" smtClean="0">
                <a:solidFill>
                  <a:schemeClr val="tx1"/>
                </a:solidFill>
                <a:latin typeface="Arial" charset="0"/>
                <a:ea typeface="+mn-ea"/>
                <a:cs typeface="+mn-cs"/>
              </a:rPr>
              <a:t>, you can define any number of categories to describe an order line, such as Rush, Emergency, Special stock, and</a:t>
            </a:r>
            <a:r>
              <a:rPr kumimoji="1" lang="en-US" sz="1200" b="0" i="0" kern="1200" baseline="0" dirty="0" smtClean="0">
                <a:solidFill>
                  <a:schemeClr val="tx1"/>
                </a:solidFill>
                <a:latin typeface="Arial" charset="0"/>
                <a:ea typeface="+mn-ea"/>
                <a:cs typeface="+mn-cs"/>
              </a:rPr>
              <a:t> </a:t>
            </a:r>
            <a:r>
              <a:rPr kumimoji="1" lang="en-US" sz="1200" b="0" i="0" kern="1200" dirty="0" smtClean="0">
                <a:solidFill>
                  <a:schemeClr val="tx1"/>
                </a:solidFill>
                <a:latin typeface="Arial" charset="0"/>
                <a:ea typeface="+mn-ea"/>
                <a:cs typeface="+mn-cs"/>
              </a:rPr>
              <a:t>Regular stock. </a:t>
            </a:r>
          </a:p>
          <a:p>
            <a:endParaRPr lang="en-US" dirty="0"/>
          </a:p>
        </p:txBody>
      </p:sp>
      <p:sp>
        <p:nvSpPr>
          <p:cNvPr id="4" name="Date Placeholder 3"/>
          <p:cNvSpPr>
            <a:spLocks noGrp="1"/>
          </p:cNvSpPr>
          <p:nvPr>
            <p:ph type="dt" idx="10"/>
          </p:nvPr>
        </p:nvSpPr>
        <p:spPr/>
        <p:txBody>
          <a:bodyPr/>
          <a:lstStyle/>
          <a:p>
            <a:fld id="{C2581052-2F98-4EF7-9ABB-25215B8ADD31}" type="datetime1">
              <a:rPr lang="en-US" smtClean="0"/>
              <a:pPr/>
              <a:t>3/13/2015</a:t>
            </a:fld>
            <a:endParaRPr lang="en-US"/>
          </a:p>
        </p:txBody>
      </p:sp>
      <p:sp>
        <p:nvSpPr>
          <p:cNvPr id="5" name="Slide Number Placeholder 4"/>
          <p:cNvSpPr>
            <a:spLocks noGrp="1"/>
          </p:cNvSpPr>
          <p:nvPr>
            <p:ph type="sldNum" sz="quarter" idx="11"/>
          </p:nvPr>
        </p:nvSpPr>
        <p:spPr/>
        <p:txBody>
          <a:bodyPr/>
          <a:lstStyle/>
          <a:p>
            <a:fld id="{8CC29C4E-6D26-4427-AE27-A83CA4D71C73}"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05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05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4131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4131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XX-SU-000</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XX-SU-000</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XX-SU-000</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XX-SU-000</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XX-SU-000</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XX-SU-000</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4131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4131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3088" y="6459538"/>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3088" y="6459538"/>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image" Target="../media/image3.png"/><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heme" Target="../theme/theme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9572"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kumimoji="0" lang="en-US" sz="1000" b="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5"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0292"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kumimoji="0" lang="en-US" sz="1000" b="0">
                <a:solidFill>
                  <a:schemeClr val="bg2"/>
                </a:solidFill>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40294"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a:defRPr kumimoji="0" sz="800" b="0">
                <a:latin typeface="Arial" charset="0"/>
              </a:defRPr>
            </a:lvl1pPr>
          </a:lstStyle>
          <a:p>
            <a:r>
              <a:rPr lang="en-US"/>
              <a:t>XX-SU-000</a:t>
            </a:r>
          </a:p>
        </p:txBody>
      </p:sp>
    </p:spTree>
  </p:cSld>
  <p:clrMap bg1="lt1" tx1="dk1" bg2="lt2" tx2="dk2" accent1="accent1" accent2="accent2" accent3="accent3" accent4="accent4" accent5="accent5" accent6="accent6" hlink="hlink" folHlink="folHlink"/>
  <p:sldLayoutIdLst>
    <p:sldLayoutId id="2147483696"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14" r:id="rId9"/>
    <p:sldLayoutId id="2147483715" r:id="rId10"/>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7.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7"/>
          <p:cNvSpPr>
            <a:spLocks noGrp="1" noChangeArrowheads="1"/>
          </p:cNvSpPr>
          <p:nvPr>
            <p:ph type="title"/>
          </p:nvPr>
        </p:nvSpPr>
        <p:spPr/>
        <p:txBody>
          <a:bodyPr/>
          <a:lstStyle/>
          <a:p>
            <a:r>
              <a:rPr lang="en-US" dirty="0" smtClean="0"/>
              <a:t>Track Shipment Performance</a:t>
            </a:r>
            <a:endParaRPr lang="en-US" dirty="0" smtClean="0">
              <a:solidFill>
                <a:schemeClr val="tx1"/>
              </a:solidFill>
            </a:endParaRPr>
          </a:p>
        </p:txBody>
      </p:sp>
      <p:sp>
        <p:nvSpPr>
          <p:cNvPr id="6146" name="Footer Placeholder 3"/>
          <p:cNvSpPr>
            <a:spLocks noGrp="1"/>
          </p:cNvSpPr>
          <p:nvPr>
            <p:ph type="ftr" sz="quarter" idx="10"/>
          </p:nvPr>
        </p:nvSpPr>
        <p:spPr>
          <a:noFill/>
        </p:spPr>
        <p:txBody>
          <a:bodyPr/>
          <a:lstStyle/>
          <a:p>
            <a:pPr defTabSz="865188"/>
            <a:r>
              <a:rPr lang="en-US" dirty="0" smtClean="0"/>
              <a:t>AS-SP-010</a:t>
            </a:r>
            <a:endParaRPr lang="en-US" dirty="0"/>
          </a:p>
        </p:txBody>
      </p:sp>
      <p:sp>
        <p:nvSpPr>
          <p:cNvPr id="5" name="Content Placeholder 4"/>
          <p:cNvSpPr>
            <a:spLocks noGrp="1"/>
          </p:cNvSpPr>
          <p:nvPr>
            <p:ph idx="1"/>
          </p:nvPr>
        </p:nvSpPr>
        <p:spPr/>
        <p:txBody>
          <a:bodyPr/>
          <a:lstStyle/>
          <a:p>
            <a:pPr>
              <a:buNone/>
            </a:pPr>
            <a:r>
              <a:rPr lang="en-US" dirty="0" smtClean="0"/>
              <a:t>In this section you will learn how to:</a:t>
            </a:r>
          </a:p>
          <a:p>
            <a:pPr>
              <a:buNone/>
            </a:pPr>
            <a:endParaRPr lang="en-US" dirty="0" smtClean="0"/>
          </a:p>
          <a:p>
            <a:r>
              <a:rPr lang="en-US" dirty="0" smtClean="0"/>
              <a:t>Set Up Shipment Performance</a:t>
            </a:r>
          </a:p>
          <a:p>
            <a:r>
              <a:rPr lang="en-US" dirty="0" smtClean="0"/>
              <a:t>Create and Modify Shipment Performance Transaction Records</a:t>
            </a:r>
          </a:p>
          <a:p>
            <a:r>
              <a:rPr lang="en-US" dirty="0" smtClean="0"/>
              <a:t>Report and Export Shipment Performance Data</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qgl\AppData\Local\Temp\SNAGHTML4c1303c.PNG"/>
          <p:cNvPicPr>
            <a:picLocks noChangeAspect="1" noChangeArrowheads="1"/>
          </p:cNvPicPr>
          <p:nvPr/>
        </p:nvPicPr>
        <p:blipFill>
          <a:blip r:embed="rId3" cstate="print"/>
          <a:srcRect/>
          <a:stretch>
            <a:fillRect/>
          </a:stretch>
        </p:blipFill>
        <p:spPr bwMode="auto">
          <a:xfrm>
            <a:off x="589915" y="1014095"/>
            <a:ext cx="5772150" cy="2600325"/>
          </a:xfrm>
          <a:prstGeom prst="rect">
            <a:avLst/>
          </a:prstGeom>
          <a:noFill/>
        </p:spPr>
      </p:pic>
      <p:sp>
        <p:nvSpPr>
          <p:cNvPr id="16387" name="Rectangle 19"/>
          <p:cNvSpPr>
            <a:spLocks noGrp="1" noChangeArrowheads="1"/>
          </p:cNvSpPr>
          <p:nvPr>
            <p:ph type="title"/>
          </p:nvPr>
        </p:nvSpPr>
        <p:spPr/>
        <p:txBody>
          <a:bodyPr/>
          <a:lstStyle/>
          <a:p>
            <a:r>
              <a:rPr lang="en-US" dirty="0" smtClean="0"/>
              <a:t>Create Line-Item Categories</a:t>
            </a:r>
            <a:endParaRPr lang="en-US" dirty="0" smtClean="0">
              <a:solidFill>
                <a:schemeClr val="tx1"/>
              </a:solidFill>
            </a:endParaRPr>
          </a:p>
        </p:txBody>
      </p:sp>
      <p:sp>
        <p:nvSpPr>
          <p:cNvPr id="16386" name="Footer Placeholder 2"/>
          <p:cNvSpPr>
            <a:spLocks noGrp="1"/>
          </p:cNvSpPr>
          <p:nvPr>
            <p:ph type="ftr" sz="quarter" idx="10"/>
          </p:nvPr>
        </p:nvSpPr>
        <p:spPr>
          <a:noFill/>
        </p:spPr>
        <p:txBody>
          <a:bodyPr/>
          <a:lstStyle/>
          <a:p>
            <a:pPr defTabSz="865188"/>
            <a:r>
              <a:rPr lang="en-US" dirty="0" smtClean="0"/>
              <a:t>AS-SP-100</a:t>
            </a:r>
            <a:endParaRPr lang="en-US" dirty="0"/>
          </a:p>
        </p:txBody>
      </p:sp>
      <p:sp>
        <p:nvSpPr>
          <p:cNvPr id="15" name="Rectangle 14"/>
          <p:cNvSpPr/>
          <p:nvPr/>
        </p:nvSpPr>
        <p:spPr>
          <a:xfrm>
            <a:off x="777240" y="1821180"/>
            <a:ext cx="1554480" cy="4800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5227320" y="5631180"/>
            <a:ext cx="746760" cy="27432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268" name="Picture 4" descr="C:\Users\qgl\AppData\Local\Temp\SNAGHTML4c40259.PNG"/>
          <p:cNvPicPr>
            <a:picLocks noChangeAspect="1" noChangeArrowheads="1"/>
          </p:cNvPicPr>
          <p:nvPr/>
        </p:nvPicPr>
        <p:blipFill>
          <a:blip r:embed="rId4" cstate="print"/>
          <a:srcRect/>
          <a:stretch>
            <a:fillRect/>
          </a:stretch>
        </p:blipFill>
        <p:spPr bwMode="auto">
          <a:xfrm>
            <a:off x="2975648" y="2484437"/>
            <a:ext cx="6168352" cy="3847783"/>
          </a:xfrm>
          <a:prstGeom prst="rect">
            <a:avLst/>
          </a:prstGeom>
          <a:noFill/>
        </p:spPr>
      </p:pic>
      <p:sp>
        <p:nvSpPr>
          <p:cNvPr id="10" name="Rectangle 9"/>
          <p:cNvSpPr/>
          <p:nvPr/>
        </p:nvSpPr>
        <p:spPr>
          <a:xfrm>
            <a:off x="3055620" y="3779520"/>
            <a:ext cx="5242560" cy="4191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4968240" y="6019800"/>
            <a:ext cx="1257300" cy="2438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8000" y="378852"/>
            <a:ext cx="8229600" cy="708730"/>
          </a:xfrm>
        </p:spPr>
        <p:txBody>
          <a:bodyPr/>
          <a:lstStyle/>
          <a:p>
            <a:r>
              <a:rPr lang="en-US" dirty="0" smtClean="0"/>
              <a:t>Create Performance Transactions</a:t>
            </a:r>
            <a:endParaRPr lang="en-US" dirty="0">
              <a:latin typeface="Century "/>
            </a:endParaRPr>
          </a:p>
        </p:txBody>
      </p:sp>
      <p:sp>
        <p:nvSpPr>
          <p:cNvPr id="8" name="Content Placeholder 7"/>
          <p:cNvSpPr>
            <a:spLocks noGrp="1"/>
          </p:cNvSpPr>
          <p:nvPr>
            <p:ph idx="1"/>
          </p:nvPr>
        </p:nvSpPr>
        <p:spPr/>
        <p:txBody>
          <a:bodyPr/>
          <a:lstStyle/>
          <a:p>
            <a:r>
              <a:rPr lang="en-US" dirty="0" smtClean="0"/>
              <a:t>Transaction records are created by the following shipment processing functions</a:t>
            </a:r>
          </a:p>
          <a:p>
            <a:pPr lvl="1"/>
            <a:r>
              <a:rPr lang="en-US" dirty="0" smtClean="0"/>
              <a:t>Pre-Shipper/Shipper Confirm</a:t>
            </a:r>
          </a:p>
          <a:p>
            <a:pPr lvl="1"/>
            <a:r>
              <a:rPr lang="en-US" dirty="0" smtClean="0"/>
              <a:t>Sales Order Shipments</a:t>
            </a:r>
          </a:p>
          <a:p>
            <a:pPr lvl="1"/>
            <a:r>
              <a:rPr lang="en-US" dirty="0" smtClean="0"/>
              <a:t>Pending Invoice Maintenance</a:t>
            </a:r>
          </a:p>
          <a:p>
            <a:pPr lvl="1"/>
            <a:r>
              <a:rPr lang="en-US" dirty="0" smtClean="0"/>
              <a:t>Material Order Maintenance</a:t>
            </a:r>
          </a:p>
          <a:p>
            <a:pPr lvl="1"/>
            <a:r>
              <a:rPr lang="en-US" dirty="0" smtClean="0"/>
              <a:t>Material Order Shipments</a:t>
            </a:r>
          </a:p>
          <a:p>
            <a:pPr lvl="1"/>
            <a:r>
              <a:rPr lang="en-US" dirty="0" smtClean="0"/>
              <a:t>RMA Maintenance</a:t>
            </a:r>
          </a:p>
          <a:p>
            <a:pPr lvl="1"/>
            <a:r>
              <a:rPr lang="en-US" dirty="0" smtClean="0"/>
              <a:t>RMA Shipments</a:t>
            </a:r>
          </a:p>
          <a:p>
            <a:pPr lvl="1"/>
            <a:r>
              <a:rPr lang="en-US" dirty="0" smtClean="0"/>
              <a:t>Distribution Order Processing</a:t>
            </a:r>
          </a:p>
          <a:p>
            <a:pPr lvl="1"/>
            <a:r>
              <a:rPr lang="en-US" dirty="0" smtClean="0"/>
              <a:t>Distribution Order Shipments</a:t>
            </a:r>
            <a:endParaRPr lang="en-US" dirty="0"/>
          </a:p>
        </p:txBody>
      </p:sp>
      <p:sp>
        <p:nvSpPr>
          <p:cNvPr id="6" name="Footer Placeholder 2"/>
          <p:cNvSpPr>
            <a:spLocks noGrp="1"/>
          </p:cNvSpPr>
          <p:nvPr>
            <p:ph type="sldNum" sz="quarter" idx="12"/>
          </p:nvPr>
        </p:nvSpPr>
        <p:spPr>
          <a:noFill/>
        </p:spPr>
        <p:txBody>
          <a:bodyPr/>
          <a:lstStyle/>
          <a:p>
            <a:pPr lvl="0" algn="r" defTabSz="865188"/>
            <a:endParaRPr lang="en-US" sz="800" b="1" dirty="0" smtClean="0">
              <a:solidFill>
                <a:srgbClr val="141414"/>
              </a:solidFill>
            </a:endParaRPr>
          </a:p>
          <a:p>
            <a:pPr lvl="0" algn="r" defTabSz="865188"/>
            <a:r>
              <a:rPr lang="en-US" sz="800" b="1" dirty="0" smtClean="0">
                <a:solidFill>
                  <a:srgbClr val="141414"/>
                </a:solidFill>
              </a:rPr>
              <a:t>AS-SP-110</a:t>
            </a:r>
          </a:p>
          <a:p>
            <a:pPr defTabSz="865188"/>
            <a:endParaRPr lang="en-US" sz="800" dirty="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lgn="r" defTabSz="865188"/>
            <a:r>
              <a:rPr lang="en-US" sz="800" b="1" dirty="0" smtClean="0">
                <a:solidFill>
                  <a:srgbClr val="141414"/>
                </a:solidFill>
              </a:rPr>
              <a:t>AS-SP-120</a:t>
            </a:r>
          </a:p>
          <a:p>
            <a:endParaRPr lang="en-US" dirty="0"/>
          </a:p>
        </p:txBody>
      </p:sp>
      <p:sp>
        <p:nvSpPr>
          <p:cNvPr id="4" name="Title 3"/>
          <p:cNvSpPr>
            <a:spLocks noGrp="1"/>
          </p:cNvSpPr>
          <p:nvPr>
            <p:ph type="title"/>
          </p:nvPr>
        </p:nvSpPr>
        <p:spPr>
          <a:xfrm>
            <a:off x="469900" y="353452"/>
            <a:ext cx="8229600" cy="708730"/>
          </a:xfrm>
        </p:spPr>
        <p:txBody>
          <a:bodyPr/>
          <a:lstStyle/>
          <a:p>
            <a:r>
              <a:rPr lang="en-US" dirty="0" smtClean="0"/>
              <a:t>Modify Performance Transactions</a:t>
            </a:r>
            <a:endParaRPr lang="en-US" dirty="0"/>
          </a:p>
        </p:txBody>
      </p:sp>
      <p:pic>
        <p:nvPicPr>
          <p:cNvPr id="5" name="Content Placeholder 4" descr="1.png"/>
          <p:cNvPicPr>
            <a:picLocks noGrp="1" noChangeAspect="1"/>
          </p:cNvPicPr>
          <p:nvPr>
            <p:ph idx="1"/>
          </p:nvPr>
        </p:nvPicPr>
        <p:blipFill>
          <a:blip r:embed="rId3" cstate="print"/>
          <a:stretch>
            <a:fillRect/>
          </a:stretch>
        </p:blipFill>
        <p:spPr>
          <a:xfrm>
            <a:off x="613056" y="1150938"/>
            <a:ext cx="5686144" cy="5071674"/>
          </a:xfrm>
        </p:spPr>
      </p:pic>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lgn="r" defTabSz="865188"/>
            <a:r>
              <a:rPr lang="en-US" sz="800" b="1" dirty="0" smtClean="0">
                <a:solidFill>
                  <a:srgbClr val="141414"/>
                </a:solidFill>
              </a:rPr>
              <a:t>AS-SP-130</a:t>
            </a:r>
          </a:p>
          <a:p>
            <a:endParaRPr lang="en-US" dirty="0"/>
          </a:p>
        </p:txBody>
      </p:sp>
      <p:sp>
        <p:nvSpPr>
          <p:cNvPr id="4" name="Title 3"/>
          <p:cNvSpPr>
            <a:spLocks noGrp="1"/>
          </p:cNvSpPr>
          <p:nvPr>
            <p:ph type="title"/>
          </p:nvPr>
        </p:nvSpPr>
        <p:spPr>
          <a:xfrm>
            <a:off x="431800" y="328052"/>
            <a:ext cx="8229600" cy="708730"/>
          </a:xfrm>
        </p:spPr>
        <p:txBody>
          <a:bodyPr/>
          <a:lstStyle/>
          <a:p>
            <a:r>
              <a:rPr lang="en-US" dirty="0" smtClean="0"/>
              <a:t>Report Shipment Performance</a:t>
            </a:r>
            <a:endParaRPr lang="en-US" dirty="0"/>
          </a:p>
        </p:txBody>
      </p:sp>
      <p:sp>
        <p:nvSpPr>
          <p:cNvPr id="8" name="Content Placeholder 7"/>
          <p:cNvSpPr>
            <a:spLocks noGrp="1"/>
          </p:cNvSpPr>
          <p:nvPr>
            <p:ph idx="1"/>
          </p:nvPr>
        </p:nvSpPr>
        <p:spPr/>
        <p:txBody>
          <a:bodyPr/>
          <a:lstStyle/>
          <a:p>
            <a:r>
              <a:rPr lang="en-US" dirty="0" smtClean="0"/>
              <a:t>Backlog/Missed Shipment Report</a:t>
            </a:r>
          </a:p>
          <a:p>
            <a:r>
              <a:rPr lang="en-US" dirty="0" smtClean="0"/>
              <a:t>Fill Rate Report</a:t>
            </a:r>
          </a:p>
          <a:p>
            <a:r>
              <a:rPr lang="en-US" dirty="0" smtClean="0"/>
              <a:t>Missing Reason Code Report</a:t>
            </a:r>
          </a:p>
          <a:p>
            <a:r>
              <a:rPr lang="en-US" dirty="0" smtClean="0"/>
              <a:t>Shipment Performance Report</a:t>
            </a:r>
          </a:p>
          <a:p>
            <a:pPr lvl="1"/>
            <a:r>
              <a:rPr lang="en-US" dirty="0" smtClean="0"/>
              <a:t>Displays overall shipping performance by time-based status code </a:t>
            </a:r>
          </a:p>
          <a:p>
            <a:r>
              <a:rPr lang="en-US" dirty="0" smtClean="0"/>
              <a:t>Item Analysis Report</a:t>
            </a:r>
          </a:p>
          <a:p>
            <a:r>
              <a:rPr lang="en-US" dirty="0" smtClean="0"/>
              <a:t>Customer Analysis Report</a:t>
            </a:r>
          </a:p>
          <a:p>
            <a:r>
              <a:rPr lang="en-US" dirty="0" smtClean="0"/>
              <a:t>Reason Code Analysis Report</a:t>
            </a: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lgn="r" defTabSz="865188"/>
            <a:r>
              <a:rPr lang="en-US" sz="800" b="1" dirty="0" smtClean="0">
                <a:solidFill>
                  <a:srgbClr val="141414"/>
                </a:solidFill>
              </a:rPr>
              <a:t>AS-SP-140</a:t>
            </a:r>
          </a:p>
          <a:p>
            <a:endParaRPr lang="en-US" dirty="0"/>
          </a:p>
        </p:txBody>
      </p:sp>
      <p:sp>
        <p:nvSpPr>
          <p:cNvPr id="4" name="Title 3"/>
          <p:cNvSpPr>
            <a:spLocks noGrp="1"/>
          </p:cNvSpPr>
          <p:nvPr>
            <p:ph type="title"/>
          </p:nvPr>
        </p:nvSpPr>
        <p:spPr>
          <a:xfrm>
            <a:off x="419100" y="378852"/>
            <a:ext cx="8229600" cy="708730"/>
          </a:xfrm>
        </p:spPr>
        <p:txBody>
          <a:bodyPr/>
          <a:lstStyle/>
          <a:p>
            <a:r>
              <a:rPr lang="en-US" dirty="0" smtClean="0"/>
              <a:t>Export Historical Performance Data</a:t>
            </a:r>
            <a:endParaRPr lang="en-US" dirty="0"/>
          </a:p>
        </p:txBody>
      </p:sp>
      <p:sp>
        <p:nvSpPr>
          <p:cNvPr id="5" name="Text Placeholder 4"/>
          <p:cNvSpPr>
            <a:spLocks noGrp="1"/>
          </p:cNvSpPr>
          <p:nvPr>
            <p:ph type="body" sz="quarter" idx="11"/>
          </p:nvPr>
        </p:nvSpPr>
        <p:spPr/>
        <p:txBody>
          <a:bodyPr/>
          <a:lstStyle/>
          <a:p>
            <a:endParaRPr lang="en-US"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549275" y="1444624"/>
            <a:ext cx="6628252" cy="2911475"/>
          </a:xfrm>
          <a:prstGeom prst="rect">
            <a:avLst/>
          </a:prstGeom>
          <a:noFill/>
          <a:ln w="9525">
            <a:noFill/>
            <a:miter lim="800000"/>
            <a:headEnd/>
            <a:tailEnd/>
          </a:ln>
          <a:effectLst/>
        </p:spPr>
      </p:pic>
      <p:sp>
        <p:nvSpPr>
          <p:cNvPr id="8" name="Rectangle 7"/>
          <p:cNvSpPr/>
          <p:nvPr/>
        </p:nvSpPr>
        <p:spPr>
          <a:xfrm>
            <a:off x="1257300" y="3314700"/>
            <a:ext cx="698500" cy="215900"/>
          </a:xfrm>
          <a:prstGeom prst="rect">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fontScale="90000"/>
          </a:bodyPr>
          <a:lstStyle/>
          <a:p>
            <a:r>
              <a:rPr lang="en-US" dirty="0" smtClean="0"/>
              <a:t>Track Shipment Performance </a:t>
            </a:r>
            <a:br>
              <a:rPr lang="en-US" dirty="0" smtClean="0"/>
            </a:br>
            <a:r>
              <a:rPr lang="en-US" dirty="0" smtClean="0"/>
              <a:t>Introduction</a:t>
            </a:r>
            <a:endParaRPr lang="en-US" dirty="0"/>
          </a:p>
        </p:txBody>
      </p:sp>
      <p:sp>
        <p:nvSpPr>
          <p:cNvPr id="7170" name="Footer Placeholder 1"/>
          <p:cNvSpPr>
            <a:spLocks noGrp="1"/>
          </p:cNvSpPr>
          <p:nvPr>
            <p:ph type="ftr" sz="quarter" idx="10"/>
          </p:nvPr>
        </p:nvSpPr>
        <p:spPr>
          <a:noFill/>
        </p:spPr>
        <p:txBody>
          <a:bodyPr/>
          <a:lstStyle/>
          <a:p>
            <a:pPr defTabSz="865188"/>
            <a:r>
              <a:rPr lang="en-US" dirty="0" smtClean="0"/>
              <a:t>AS-SP-020</a:t>
            </a:r>
            <a:endParaRPr lang="en-US" dirty="0"/>
          </a:p>
        </p:txBody>
      </p:sp>
      <p:sp>
        <p:nvSpPr>
          <p:cNvPr id="13" name="Content Placeholder 5"/>
          <p:cNvSpPr txBox="1">
            <a:spLocks/>
          </p:cNvSpPr>
          <p:nvPr/>
        </p:nvSpPr>
        <p:spPr>
          <a:xfrm>
            <a:off x="374073" y="1043050"/>
            <a:ext cx="8229600" cy="4999951"/>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Companies need detailed shipment information to improve their current processes and remain competitive</a:t>
            </a:r>
          </a:p>
          <a:p>
            <a:pPr marL="342900" lvl="0" indent="-342900" algn="l" defTabSz="457200">
              <a:spcBef>
                <a:spcPct val="20000"/>
              </a:spcBef>
              <a:buClr>
                <a:srgbClr val="F79646"/>
              </a:buClr>
              <a:buFont typeface="Arial" pitchFamily="34" charset="0"/>
              <a:buChar char="•"/>
            </a:pPr>
            <a:r>
              <a:rPr kumimoji="0" lang="en-US" sz="2800" b="0" kern="0" dirty="0" smtClean="0">
                <a:solidFill>
                  <a:srgbClr val="141414">
                    <a:lumMod val="75000"/>
                    <a:lumOff val="25000"/>
                  </a:srgbClr>
                </a:solidFill>
                <a:latin typeface="Century Gothic"/>
              </a:rPr>
              <a:t>Shipment Performance is measured by comparing planned ship dates and quantities to actual ship dates and quantities</a:t>
            </a:r>
            <a:endParaRPr kumimoji="0" lang="en-US" sz="2400" b="0" kern="0" dirty="0" smtClean="0">
              <a:solidFill>
                <a:srgbClr val="141414">
                  <a:lumMod val="75000"/>
                  <a:lumOff val="25000"/>
                </a:srgbClr>
              </a:solidFill>
              <a:latin typeface="Century Gothic"/>
            </a:endParaRPr>
          </a:p>
          <a:p>
            <a:pPr marL="742950" lvl="1" indent="-285750" algn="l" defTabSz="457200">
              <a:spcBef>
                <a:spcPct val="20000"/>
              </a:spcBef>
              <a:buClr>
                <a:srgbClr val="F79646"/>
              </a:buClr>
              <a:buFont typeface="Lucida Grande"/>
              <a:buChar char="-"/>
            </a:pPr>
            <a:r>
              <a:rPr kumimoji="0" lang="en-US" sz="2400" b="0" i="1" kern="0" dirty="0" smtClean="0">
                <a:solidFill>
                  <a:srgbClr val="141414">
                    <a:lumMod val="75000"/>
                    <a:lumOff val="25000"/>
                  </a:srgbClr>
                </a:solidFill>
                <a:latin typeface="Century Gothic"/>
              </a:rPr>
              <a:t>Time-based status code</a:t>
            </a:r>
          </a:p>
          <a:p>
            <a:pPr marL="742950" lvl="1" indent="-285750" algn="l" defTabSz="457200">
              <a:spcBef>
                <a:spcPct val="20000"/>
              </a:spcBef>
              <a:buClr>
                <a:srgbClr val="F79646"/>
              </a:buClr>
              <a:buFont typeface="Lucida Grande"/>
              <a:buChar char="-"/>
            </a:pPr>
            <a:r>
              <a:rPr kumimoji="0" lang="en-US" sz="2400" b="0" i="1" kern="0" dirty="0" smtClean="0">
                <a:solidFill>
                  <a:srgbClr val="141414">
                    <a:lumMod val="75000"/>
                    <a:lumOff val="25000"/>
                  </a:srgbClr>
                </a:solidFill>
                <a:latin typeface="Century Gothic"/>
              </a:rPr>
              <a:t>Quantity-based status code</a:t>
            </a:r>
          </a:p>
          <a:p>
            <a:pPr marL="742950" lvl="1" indent="-285750" algn="l" defTabSz="457200">
              <a:spcBef>
                <a:spcPct val="20000"/>
              </a:spcBef>
              <a:buClr>
                <a:srgbClr val="F79646"/>
              </a:buClr>
              <a:buFont typeface="Lucida Grande"/>
              <a:buChar char="-"/>
            </a:pPr>
            <a:endParaRPr kumimoji="0" lang="en-US" altLang="zh-CN" sz="2400" b="0" i="1" kern="0" dirty="0" smtClean="0">
              <a:solidFill>
                <a:srgbClr val="141414">
                  <a:lumMod val="75000"/>
                  <a:lumOff val="25000"/>
                </a:srgbClr>
              </a:solidFill>
              <a:latin typeface="Century Gothic"/>
              <a:ea typeface="宋体" pitchFamily="2" charset="-122"/>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宋体" pitchFamily="2" charset="-122"/>
              <a:cs typeface="Century Gothic"/>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r>
              <a:rPr lang="en-US" dirty="0" smtClean="0"/>
              <a:t>AS-SP-030</a:t>
            </a:r>
            <a:endParaRPr lang="en-US" dirty="0"/>
          </a:p>
        </p:txBody>
      </p:sp>
      <p:sp>
        <p:nvSpPr>
          <p:cNvPr id="8" name="Title 3"/>
          <p:cNvSpPr>
            <a:spLocks noGrp="1"/>
          </p:cNvSpPr>
          <p:nvPr>
            <p:ph type="title"/>
          </p:nvPr>
        </p:nvSpPr>
        <p:spPr/>
        <p:txBody>
          <a:bodyPr/>
          <a:lstStyle/>
          <a:p>
            <a:r>
              <a:rPr lang="en-GB" dirty="0" smtClean="0"/>
              <a:t>Shipment Performance Setup Workflow</a:t>
            </a:r>
            <a:endParaRPr lang="en-GB" dirty="0"/>
          </a:p>
        </p:txBody>
      </p:sp>
      <p:pic>
        <p:nvPicPr>
          <p:cNvPr id="9" name="Picture 8" descr="PPTBC.jpg"/>
          <p:cNvPicPr>
            <a:picLocks noChangeAspect="1"/>
          </p:cNvPicPr>
          <p:nvPr/>
        </p:nvPicPr>
        <p:blipFill>
          <a:blip r:embed="rId3" cstate="print"/>
          <a:stretch>
            <a:fillRect/>
          </a:stretch>
        </p:blipFill>
        <p:spPr>
          <a:xfrm>
            <a:off x="1143000" y="1447800"/>
            <a:ext cx="6119727" cy="4419600"/>
          </a:xfrm>
          <a:prstGeom prst="rect">
            <a:avLst/>
          </a:prstGeom>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qgl\AppData\Local\Temp\SNAGHTML4b64947.PNG"/>
          <p:cNvPicPr>
            <a:picLocks noChangeAspect="1" noChangeArrowheads="1"/>
          </p:cNvPicPr>
          <p:nvPr/>
        </p:nvPicPr>
        <p:blipFill>
          <a:blip r:embed="rId3" cstate="print"/>
          <a:srcRect/>
          <a:stretch>
            <a:fillRect/>
          </a:stretch>
        </p:blipFill>
        <p:spPr bwMode="auto">
          <a:xfrm>
            <a:off x="622935" y="1061720"/>
            <a:ext cx="4010025" cy="3333750"/>
          </a:xfrm>
          <a:prstGeom prst="rect">
            <a:avLst/>
          </a:prstGeom>
          <a:noFill/>
        </p:spPr>
      </p:pic>
      <p:sp>
        <p:nvSpPr>
          <p:cNvPr id="6" name="Title 5"/>
          <p:cNvSpPr>
            <a:spLocks noGrp="1"/>
          </p:cNvSpPr>
          <p:nvPr>
            <p:ph type="title"/>
          </p:nvPr>
        </p:nvSpPr>
        <p:spPr/>
        <p:txBody>
          <a:bodyPr/>
          <a:lstStyle/>
          <a:p>
            <a:r>
              <a:rPr lang="en-US" dirty="0" smtClean="0"/>
              <a:t>Define Control Program Settings</a:t>
            </a:r>
            <a:endParaRPr lang="en-US" dirty="0"/>
          </a:p>
        </p:txBody>
      </p:sp>
      <p:sp>
        <p:nvSpPr>
          <p:cNvPr id="8" name="Footer Placeholder 7"/>
          <p:cNvSpPr>
            <a:spLocks noGrp="1"/>
          </p:cNvSpPr>
          <p:nvPr>
            <p:ph type="ftr" sz="quarter" idx="10"/>
          </p:nvPr>
        </p:nvSpPr>
        <p:spPr/>
        <p:txBody>
          <a:bodyPr/>
          <a:lstStyle/>
          <a:p>
            <a:r>
              <a:rPr lang="en-US" dirty="0" smtClean="0"/>
              <a:t>AS-SP-040</a:t>
            </a:r>
            <a:endParaRPr lang="en-US" dirty="0"/>
          </a:p>
        </p:txBody>
      </p:sp>
      <p:sp>
        <p:nvSpPr>
          <p:cNvPr id="9" name="Rectangle 8"/>
          <p:cNvSpPr/>
          <p:nvPr/>
        </p:nvSpPr>
        <p:spPr>
          <a:xfrm>
            <a:off x="1066800" y="1889760"/>
            <a:ext cx="1714500" cy="2209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qgl\AppData\Local\Temp\SNAGHTML4b862b1.PNG"/>
          <p:cNvPicPr>
            <a:picLocks noChangeAspect="1" noChangeArrowheads="1"/>
          </p:cNvPicPr>
          <p:nvPr/>
        </p:nvPicPr>
        <p:blipFill>
          <a:blip r:embed="rId3" cstate="print"/>
          <a:srcRect/>
          <a:stretch>
            <a:fillRect/>
          </a:stretch>
        </p:blipFill>
        <p:spPr bwMode="auto">
          <a:xfrm>
            <a:off x="1303655" y="1174432"/>
            <a:ext cx="4857750" cy="4486276"/>
          </a:xfrm>
          <a:prstGeom prst="rect">
            <a:avLst/>
          </a:prstGeom>
          <a:noFill/>
        </p:spPr>
      </p:pic>
      <p:sp>
        <p:nvSpPr>
          <p:cNvPr id="206" name="Title 205"/>
          <p:cNvSpPr>
            <a:spLocks noGrp="1"/>
          </p:cNvSpPr>
          <p:nvPr>
            <p:ph type="title"/>
          </p:nvPr>
        </p:nvSpPr>
        <p:spPr/>
        <p:txBody>
          <a:bodyPr>
            <a:normAutofit/>
          </a:bodyPr>
          <a:lstStyle/>
          <a:p>
            <a:r>
              <a:rPr lang="en-US" dirty="0" smtClean="0"/>
              <a:t>Create Control Program Exceptions</a:t>
            </a:r>
            <a:endParaRPr lang="en-US" dirty="0"/>
          </a:p>
        </p:txBody>
      </p:sp>
      <p:sp>
        <p:nvSpPr>
          <p:cNvPr id="10242" name="Footer Placeholder 1"/>
          <p:cNvSpPr>
            <a:spLocks noGrp="1"/>
          </p:cNvSpPr>
          <p:nvPr>
            <p:ph type="ftr" sz="quarter" idx="10"/>
          </p:nvPr>
        </p:nvSpPr>
        <p:spPr>
          <a:noFill/>
        </p:spPr>
        <p:txBody>
          <a:bodyPr/>
          <a:lstStyle/>
          <a:p>
            <a:pPr defTabSz="865188"/>
            <a:r>
              <a:rPr lang="en-US" dirty="0" smtClean="0"/>
              <a:t>AS-SP-050</a:t>
            </a:r>
            <a:endParaRPr lang="en-US" dirty="0"/>
          </a:p>
        </p:txBody>
      </p:sp>
      <p:sp>
        <p:nvSpPr>
          <p:cNvPr id="10243" name="Rectangle 273"/>
          <p:cNvSpPr>
            <a:spLocks noChangeArrowheads="1"/>
          </p:cNvSpPr>
          <p:nvPr/>
        </p:nvSpPr>
        <p:spPr bwMode="auto">
          <a:xfrm>
            <a:off x="457200" y="609600"/>
            <a:ext cx="8686800" cy="881063"/>
          </a:xfrm>
          <a:prstGeom prst="rect">
            <a:avLst/>
          </a:prstGeom>
          <a:noFill/>
          <a:ln w="9525">
            <a:noFill/>
            <a:miter lim="800000"/>
            <a:headEnd/>
            <a:tailEnd/>
          </a:ln>
        </p:spPr>
        <p:txBody>
          <a:bodyPr anchor="b"/>
          <a:lstStyle/>
          <a:p>
            <a:pPr algn="l" eaLnBrk="1" hangingPunct="1">
              <a:lnSpc>
                <a:spcPct val="90000"/>
              </a:lnSpc>
            </a:pPr>
            <a:endParaRPr kumimoji="0" lang="en-US" sz="3200" dirty="0">
              <a:solidFill>
                <a:srgbClr val="5788BE"/>
              </a:solidFill>
            </a:endParaRPr>
          </a:p>
        </p:txBody>
      </p:sp>
      <p:sp>
        <p:nvSpPr>
          <p:cNvPr id="9" name="Rectangle 8"/>
          <p:cNvSpPr/>
          <p:nvPr/>
        </p:nvSpPr>
        <p:spPr>
          <a:xfrm>
            <a:off x="2138680" y="3533140"/>
            <a:ext cx="1981200" cy="55626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Create Time-Based Status Codes</a:t>
            </a:r>
            <a:endParaRPr lang="en-US" dirty="0"/>
          </a:p>
        </p:txBody>
      </p:sp>
      <p:sp>
        <p:nvSpPr>
          <p:cNvPr id="5" name="Footer Placeholder 4"/>
          <p:cNvSpPr>
            <a:spLocks noGrp="1"/>
          </p:cNvSpPr>
          <p:nvPr>
            <p:ph type="ftr" sz="quarter" idx="10"/>
          </p:nvPr>
        </p:nvSpPr>
        <p:spPr/>
        <p:txBody>
          <a:bodyPr/>
          <a:lstStyle/>
          <a:p>
            <a:r>
              <a:rPr lang="en-US" dirty="0" smtClean="0"/>
              <a:t>AS-SP-060</a:t>
            </a:r>
            <a:endParaRPr lang="en-US" dirty="0"/>
          </a:p>
        </p:txBody>
      </p:sp>
      <p:pic>
        <p:nvPicPr>
          <p:cNvPr id="7" name="Picture 6" descr="PPT4C.jpg"/>
          <p:cNvPicPr>
            <a:picLocks noChangeAspect="1"/>
          </p:cNvPicPr>
          <p:nvPr/>
        </p:nvPicPr>
        <p:blipFill>
          <a:blip r:embed="rId3" cstate="print"/>
          <a:stretch>
            <a:fillRect/>
          </a:stretch>
        </p:blipFill>
        <p:spPr>
          <a:xfrm>
            <a:off x="387927" y="1122218"/>
            <a:ext cx="8416277" cy="4267200"/>
          </a:xfrm>
          <a:prstGeom prst="rect">
            <a:avLst/>
          </a:prstGeom>
        </p:spPr>
      </p:pic>
      <p:sp>
        <p:nvSpPr>
          <p:cNvPr id="8" name="Title 3"/>
          <p:cNvSpPr txBox="1">
            <a:spLocks/>
          </p:cNvSpPr>
          <p:nvPr/>
        </p:nvSpPr>
        <p:spPr>
          <a:xfrm>
            <a:off x="457200" y="607452"/>
            <a:ext cx="8229600" cy="708730"/>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Example</a:t>
            </a:r>
            <a:endParaRPr kumimoji="0" lang="en-US" sz="28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qgl\AppData\Local\Temp\SNAGHTML4bccf39.PNG"/>
          <p:cNvPicPr>
            <a:picLocks noChangeAspect="1" noChangeArrowheads="1"/>
          </p:cNvPicPr>
          <p:nvPr/>
        </p:nvPicPr>
        <p:blipFill>
          <a:blip r:embed="rId3" cstate="print"/>
          <a:srcRect/>
          <a:stretch>
            <a:fillRect/>
          </a:stretch>
        </p:blipFill>
        <p:spPr bwMode="auto">
          <a:xfrm>
            <a:off x="1237615" y="1061720"/>
            <a:ext cx="4972050" cy="4533900"/>
          </a:xfrm>
          <a:prstGeom prst="rect">
            <a:avLst/>
          </a:prstGeom>
          <a:noFill/>
        </p:spPr>
      </p:pic>
      <p:sp>
        <p:nvSpPr>
          <p:cNvPr id="8" name="Title 7"/>
          <p:cNvSpPr>
            <a:spLocks noGrp="1"/>
          </p:cNvSpPr>
          <p:nvPr>
            <p:ph type="title"/>
          </p:nvPr>
        </p:nvSpPr>
        <p:spPr/>
        <p:txBody>
          <a:bodyPr>
            <a:normAutofit/>
          </a:bodyPr>
          <a:lstStyle/>
          <a:p>
            <a:r>
              <a:rPr lang="en-US" dirty="0" smtClean="0"/>
              <a:t>Create Time-Based Status Codes</a:t>
            </a:r>
            <a:endParaRPr lang="en-US" dirty="0"/>
          </a:p>
        </p:txBody>
      </p:sp>
      <p:sp>
        <p:nvSpPr>
          <p:cNvPr id="12291" name="Footer Placeholder 1"/>
          <p:cNvSpPr>
            <a:spLocks noGrp="1"/>
          </p:cNvSpPr>
          <p:nvPr>
            <p:ph type="ftr" sz="quarter" idx="10"/>
          </p:nvPr>
        </p:nvSpPr>
        <p:spPr>
          <a:noFill/>
        </p:spPr>
        <p:txBody>
          <a:bodyPr/>
          <a:lstStyle/>
          <a:p>
            <a:pPr defTabSz="865188"/>
            <a:r>
              <a:rPr lang="en-US" dirty="0" smtClean="0"/>
              <a:t>AS-SP-070</a:t>
            </a:r>
            <a:endParaRPr lang="en-US" dirty="0"/>
          </a:p>
        </p:txBody>
      </p:sp>
      <p:sp>
        <p:nvSpPr>
          <p:cNvPr id="12" name="Rectangle 11"/>
          <p:cNvSpPr/>
          <p:nvPr/>
        </p:nvSpPr>
        <p:spPr>
          <a:xfrm>
            <a:off x="1437640" y="4851400"/>
            <a:ext cx="1468120" cy="4876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qgl\AppData\Local\Temp\SNAGHTML4c87ae2.PNG"/>
          <p:cNvPicPr>
            <a:picLocks noChangeAspect="1" noChangeArrowheads="1"/>
          </p:cNvPicPr>
          <p:nvPr/>
        </p:nvPicPr>
        <p:blipFill>
          <a:blip r:embed="rId3" cstate="print"/>
          <a:srcRect/>
          <a:stretch>
            <a:fillRect/>
          </a:stretch>
        </p:blipFill>
        <p:spPr bwMode="auto">
          <a:xfrm>
            <a:off x="1252855" y="1090612"/>
            <a:ext cx="5257800" cy="4476751"/>
          </a:xfrm>
          <a:prstGeom prst="rect">
            <a:avLst/>
          </a:prstGeom>
          <a:noFill/>
        </p:spPr>
      </p:pic>
      <p:sp>
        <p:nvSpPr>
          <p:cNvPr id="8" name="Title 7"/>
          <p:cNvSpPr>
            <a:spLocks noGrp="1"/>
          </p:cNvSpPr>
          <p:nvPr>
            <p:ph type="title"/>
          </p:nvPr>
        </p:nvSpPr>
        <p:spPr/>
        <p:txBody>
          <a:bodyPr>
            <a:normAutofit/>
          </a:bodyPr>
          <a:lstStyle/>
          <a:p>
            <a:r>
              <a:rPr lang="en-US" dirty="0" smtClean="0"/>
              <a:t>Create Quantity-Based Status Codes</a:t>
            </a:r>
            <a:endParaRPr lang="en-US" dirty="0"/>
          </a:p>
        </p:txBody>
      </p:sp>
      <p:sp>
        <p:nvSpPr>
          <p:cNvPr id="12291" name="Footer Placeholder 1"/>
          <p:cNvSpPr>
            <a:spLocks noGrp="1"/>
          </p:cNvSpPr>
          <p:nvPr>
            <p:ph type="ftr" sz="quarter" idx="10"/>
          </p:nvPr>
        </p:nvSpPr>
        <p:spPr>
          <a:noFill/>
        </p:spPr>
        <p:txBody>
          <a:bodyPr/>
          <a:lstStyle/>
          <a:p>
            <a:pPr defTabSz="865188"/>
            <a:r>
              <a:rPr lang="en-US" dirty="0" smtClean="0"/>
              <a:t>AS-SP-080</a:t>
            </a:r>
            <a:endParaRPr lang="en-US" dirty="0"/>
          </a:p>
        </p:txBody>
      </p:sp>
      <p:sp>
        <p:nvSpPr>
          <p:cNvPr id="9" name="Rectangle 8"/>
          <p:cNvSpPr/>
          <p:nvPr/>
        </p:nvSpPr>
        <p:spPr>
          <a:xfrm>
            <a:off x="1493520" y="4617720"/>
            <a:ext cx="2110740" cy="7315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qgl\AppData\Local\Temp\SNAGHTML4be9d8e.PNG"/>
          <p:cNvPicPr>
            <a:picLocks noChangeAspect="1" noChangeArrowheads="1"/>
          </p:cNvPicPr>
          <p:nvPr/>
        </p:nvPicPr>
        <p:blipFill>
          <a:blip r:embed="rId3" cstate="print"/>
          <a:srcRect/>
          <a:stretch>
            <a:fillRect/>
          </a:stretch>
        </p:blipFill>
        <p:spPr bwMode="auto">
          <a:xfrm>
            <a:off x="1232535" y="1557655"/>
            <a:ext cx="5267325" cy="2124075"/>
          </a:xfrm>
          <a:prstGeom prst="rect">
            <a:avLst/>
          </a:prstGeom>
          <a:noFill/>
        </p:spPr>
      </p:pic>
      <p:sp>
        <p:nvSpPr>
          <p:cNvPr id="16387" name="Rectangle 19"/>
          <p:cNvSpPr>
            <a:spLocks noGrp="1" noChangeArrowheads="1"/>
          </p:cNvSpPr>
          <p:nvPr>
            <p:ph type="title"/>
          </p:nvPr>
        </p:nvSpPr>
        <p:spPr/>
        <p:txBody>
          <a:bodyPr/>
          <a:lstStyle/>
          <a:p>
            <a:r>
              <a:rPr lang="en-US" dirty="0" smtClean="0"/>
              <a:t>Create Reason Codes</a:t>
            </a:r>
            <a:endParaRPr lang="en-US" dirty="0" smtClean="0">
              <a:solidFill>
                <a:schemeClr val="tx1"/>
              </a:solidFill>
            </a:endParaRPr>
          </a:p>
        </p:txBody>
      </p:sp>
      <p:sp>
        <p:nvSpPr>
          <p:cNvPr id="16386" name="Footer Placeholder 2"/>
          <p:cNvSpPr>
            <a:spLocks noGrp="1"/>
          </p:cNvSpPr>
          <p:nvPr>
            <p:ph type="ftr" sz="quarter" idx="10"/>
          </p:nvPr>
        </p:nvSpPr>
        <p:spPr>
          <a:noFill/>
        </p:spPr>
        <p:txBody>
          <a:bodyPr/>
          <a:lstStyle/>
          <a:p>
            <a:pPr defTabSz="865188"/>
            <a:r>
              <a:rPr lang="en-US" dirty="0" smtClean="0"/>
              <a:t>AS-SP-090</a:t>
            </a:r>
            <a:endParaRPr lang="en-US" dirty="0"/>
          </a:p>
        </p:txBody>
      </p:sp>
      <p:sp>
        <p:nvSpPr>
          <p:cNvPr id="8" name="Rectangle 7"/>
          <p:cNvSpPr/>
          <p:nvPr/>
        </p:nvSpPr>
        <p:spPr>
          <a:xfrm>
            <a:off x="1473200" y="2354580"/>
            <a:ext cx="1422400" cy="4800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8819</TotalTime>
  <Words>1132</Words>
  <Application>Microsoft Office PowerPoint</Application>
  <PresentationFormat>On-screen Show (4:3)</PresentationFormat>
  <Paragraphs>180</Paragraphs>
  <Slides>14</Slides>
  <Notes>13</Notes>
  <HiddenSlides>0</HiddenSlides>
  <MMClips>0</MMClips>
  <ScaleCrop>false</ScaleCrop>
  <HeadingPairs>
    <vt:vector size="4" baseType="variant">
      <vt:variant>
        <vt:lpstr>Theme</vt:lpstr>
      </vt:variant>
      <vt:variant>
        <vt:i4>4</vt:i4>
      </vt:variant>
      <vt:variant>
        <vt:lpstr>Slide Titles</vt:lpstr>
      </vt:variant>
      <vt:variant>
        <vt:i4>14</vt:i4>
      </vt:variant>
    </vt:vector>
  </HeadingPairs>
  <TitlesOfParts>
    <vt:vector size="18" baseType="lpstr">
      <vt:lpstr>1_EX06PP_template</vt:lpstr>
      <vt:lpstr>2_EX06PP_template</vt:lpstr>
      <vt:lpstr>QAD 2010 Template</vt:lpstr>
      <vt:lpstr>1_QAD 2010 Template</vt:lpstr>
      <vt:lpstr>Track Shipment Performance</vt:lpstr>
      <vt:lpstr>Track Shipment Performance  Introduction</vt:lpstr>
      <vt:lpstr>Shipment Performance Setup Workflow</vt:lpstr>
      <vt:lpstr>Define Control Program Settings</vt:lpstr>
      <vt:lpstr>Create Control Program Exceptions</vt:lpstr>
      <vt:lpstr>Create Time-Based Status Codes</vt:lpstr>
      <vt:lpstr>Create Time-Based Status Codes</vt:lpstr>
      <vt:lpstr>Create Quantity-Based Status Codes</vt:lpstr>
      <vt:lpstr>Create Reason Codes</vt:lpstr>
      <vt:lpstr>Create Line-Item Categories</vt:lpstr>
      <vt:lpstr>Create Performance Transactions</vt:lpstr>
      <vt:lpstr>Modify Performance Transactions</vt:lpstr>
      <vt:lpstr>Report Shipment Performance</vt:lpstr>
      <vt:lpstr>Export Historical Performance Data</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Administrator</cp:lastModifiedBy>
  <cp:revision>153</cp:revision>
  <cp:lastPrinted>2001-03-20T18:39:04Z</cp:lastPrinted>
  <dcterms:created xsi:type="dcterms:W3CDTF">2000-12-07T01:55:49Z</dcterms:created>
  <dcterms:modified xsi:type="dcterms:W3CDTF">2015-03-13T03:14:21Z</dcterms:modified>
</cp:coreProperties>
</file>