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49" r:id="rId2"/>
  </p:sldMasterIdLst>
  <p:notesMasterIdLst>
    <p:notesMasterId r:id="rId18"/>
  </p:notesMasterIdLst>
  <p:sldIdLst>
    <p:sldId id="298" r:id="rId3"/>
    <p:sldId id="303" r:id="rId4"/>
    <p:sldId id="304" r:id="rId5"/>
    <p:sldId id="300" r:id="rId6"/>
    <p:sldId id="311" r:id="rId7"/>
    <p:sldId id="301" r:id="rId8"/>
    <p:sldId id="280" r:id="rId9"/>
    <p:sldId id="279" r:id="rId10"/>
    <p:sldId id="312" r:id="rId11"/>
    <p:sldId id="313" r:id="rId12"/>
    <p:sldId id="315" r:id="rId13"/>
    <p:sldId id="325" r:id="rId14"/>
    <p:sldId id="326" r:id="rId15"/>
    <p:sldId id="327" r:id="rId16"/>
    <p:sldId id="328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81242" autoAdjust="0"/>
  </p:normalViewPr>
  <p:slideViewPr>
    <p:cSldViewPr>
      <p:cViewPr>
        <p:scale>
          <a:sx n="75" d="100"/>
          <a:sy n="75" d="100"/>
        </p:scale>
        <p:origin x="-1085" y="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4A74F-2623-4966-A4B5-E3AF77CC45CA}" type="datetimeFigureOut">
              <a:rPr lang="en-US" smtClean="0"/>
              <a:pPr/>
              <a:t>3/11/2015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29A26-33F5-49A2-8945-F586FC6C2F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pitchFamily="2" charset="-122"/>
              </a:rPr>
              <a:t>Set up Source Addresses</a:t>
            </a:r>
            <a:endParaRPr lang="en-US" altLang="zh-CN" b="1" dirty="0" smtClean="0">
              <a:ea typeface="宋体" pitchFamily="2" charset="-122"/>
            </a:endParaRPr>
          </a:p>
          <a:p>
            <a:r>
              <a:rPr lang="en-US" dirty="0" smtClean="0">
                <a:ea typeface="宋体" pitchFamily="2" charset="-122"/>
              </a:rPr>
              <a:t>Set up Destination Addresses</a:t>
            </a:r>
          </a:p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combination of shipping group, transaction type, inventory movement code, and legal document format determines whether legal documents will be generated along with shippers for a specific type of transaction at a particular site, and if so, the exact content, format, and layout of the legal documents.</a:t>
            </a:r>
          </a:p>
          <a:p>
            <a:pPr fontAlgn="base"/>
            <a:endParaRPr lang="en-US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Shipping Group Maintenance (2.18.1)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set up proper inventory movement details.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Examples of issuing functions that generate legal documents are as follows.</a:t>
            </a:r>
          </a:p>
          <a:p>
            <a:pPr lvl="1"/>
            <a:r>
              <a:rPr lang="en-US" dirty="0" smtClean="0"/>
              <a:t>Pre-Shipper/Shipper Workbench (7.9.2)</a:t>
            </a:r>
          </a:p>
          <a:p>
            <a:pPr lvl="1"/>
            <a:r>
              <a:rPr lang="en-US" dirty="0" smtClean="0"/>
              <a:t>Pre-Shipper/Shipper Print (7.9.4)</a:t>
            </a:r>
          </a:p>
          <a:p>
            <a:pPr lvl="1"/>
            <a:r>
              <a:rPr lang="en-US" dirty="0" smtClean="0"/>
              <a:t>Sales Order Shipper Maintenance (7.9.8)</a:t>
            </a:r>
          </a:p>
          <a:p>
            <a:pPr lvl="1"/>
            <a:r>
              <a:rPr lang="en-US" dirty="0" smtClean="0"/>
              <a:t>Sales Order Shipments (7.9.15)</a:t>
            </a:r>
          </a:p>
          <a:p>
            <a:pPr lvl="1"/>
            <a:r>
              <a:rPr lang="en-US" dirty="0" smtClean="0"/>
              <a:t>Unplanned Issue (3.7)</a:t>
            </a:r>
          </a:p>
          <a:p>
            <a:pPr lvl="1"/>
            <a:r>
              <a:rPr lang="en-US" dirty="0" smtClean="0"/>
              <a:t>Item Transfer (Menu 3.4) </a:t>
            </a:r>
          </a:p>
          <a:p>
            <a:pPr lvl="1"/>
            <a:r>
              <a:rPr lang="en-US" dirty="0" smtClean="0"/>
              <a:t>Distribution Order Shipments (12.17.22)</a:t>
            </a:r>
          </a:p>
          <a:p>
            <a:pPr lvl="1"/>
            <a:r>
              <a:rPr lang="en-US" dirty="0" smtClean="0"/>
              <a:t>Sub Shipper Maintenance (18.22.5.5)</a:t>
            </a:r>
          </a:p>
          <a:p>
            <a:pPr lvl="1"/>
            <a:r>
              <a:rPr lang="en-US" dirty="0" smtClean="0"/>
              <a:t>Material Order Maintenance (10.7.1 and 11.11.1)</a:t>
            </a:r>
          </a:p>
          <a:p>
            <a:pPr lvl="1"/>
            <a:r>
              <a:rPr lang="en-US" dirty="0" smtClean="0"/>
              <a:t>Material Order Shipments (10.7.6 and 11.11.6)</a:t>
            </a:r>
          </a:p>
          <a:p>
            <a:pPr lvl="1"/>
            <a:r>
              <a:rPr lang="en-US" dirty="0" smtClean="0"/>
              <a:t>Call Activity Recording (11.1.1.13)</a:t>
            </a:r>
          </a:p>
          <a:p>
            <a:pPr lvl="1"/>
            <a:r>
              <a:rPr lang="en-US" dirty="0" smtClean="0"/>
              <a:t>RMA Maintenance (11.7.1.1)</a:t>
            </a:r>
          </a:p>
          <a:p>
            <a:pPr lvl="1"/>
            <a:r>
              <a:rPr lang="en-US" dirty="0" smtClean="0"/>
              <a:t>RMA Shipments (11.7.1.16)</a:t>
            </a:r>
          </a:p>
          <a:p>
            <a:pPr lvl="1"/>
            <a:r>
              <a:rPr lang="en-US" dirty="0" smtClean="0"/>
              <a:t>RTS Shipments (11.7.3.16)</a:t>
            </a:r>
          </a:p>
          <a:p>
            <a:pPr lvl="1"/>
            <a:r>
              <a:rPr lang="en-US" dirty="0" smtClean="0"/>
              <a:t>Distribution Order Shipments (12.17.22)</a:t>
            </a:r>
          </a:p>
          <a:p>
            <a:pPr lvl="1"/>
            <a:r>
              <a:rPr lang="en-US" dirty="0" smtClean="0"/>
              <a:t>Sub Shipper Maintenance (18.22.5.5)</a:t>
            </a:r>
          </a:p>
          <a:p>
            <a:pPr lvl="1"/>
            <a:r>
              <a:rPr lang="en-US" dirty="0" smtClean="0"/>
              <a:t>Material Order Maintenance (10.7.1 and 11.11.1)</a:t>
            </a:r>
          </a:p>
          <a:p>
            <a:pPr lvl="1"/>
            <a:r>
              <a:rPr lang="en-US" dirty="0" smtClean="0"/>
              <a:t>Material Order Shipments (10.7.6 and 11.11.6)</a:t>
            </a:r>
          </a:p>
          <a:p>
            <a:pPr lvl="1"/>
            <a:r>
              <a:rPr lang="en-US" dirty="0" smtClean="0"/>
              <a:t>Call Activity Recording (11.1.1.13)</a:t>
            </a:r>
          </a:p>
          <a:p>
            <a:pPr lvl="1"/>
            <a:r>
              <a:rPr lang="en-US" dirty="0" smtClean="0"/>
              <a:t>RMA Maintenance (11.7.1.1)</a:t>
            </a:r>
          </a:p>
          <a:p>
            <a:pPr lvl="1"/>
            <a:r>
              <a:rPr lang="en-US" dirty="0" smtClean="0"/>
              <a:t>RMA Shipments (11.7.1.16)</a:t>
            </a:r>
          </a:p>
          <a:p>
            <a:pPr lvl="1"/>
            <a:r>
              <a:rPr lang="en-US" dirty="0" smtClean="0"/>
              <a:t>RTS Shipments (11.7.3.16)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During shipper processing, additional legal document pop-ups display when</a:t>
            </a: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</a:rPr>
              <a:t>The current shipment belongs to a shipping group with the appropriate inventory movement details set up  </a:t>
            </a:r>
          </a:p>
          <a:p>
            <a:pPr marL="1143000" marR="0" lvl="2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</a:rPr>
              <a:t>The transaction flow of the inventory movement code is Outbound or Inbound </a:t>
            </a:r>
          </a:p>
          <a:p>
            <a:pPr marL="1143000" marR="0" lvl="2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</a:rPr>
              <a:t>The document format defined for the shipper is associated with a valid legal document form code</a:t>
            </a: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</a:rPr>
              <a:t>A legal document NRM sequence has been defined and assigned to the issuing site with Transaction Flow set to Outbound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pitchFamily="2" charset="-122"/>
              </a:rPr>
              <a:t>Use Legal Document Print to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Print Legal Documents that have not been printed yet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Reprint previously printed Legal Documents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Shipper </a:t>
            </a:r>
            <a:r>
              <a:rPr lang="en-US" dirty="0" err="1" smtClean="0"/>
              <a:t>Unconfirm</a:t>
            </a:r>
            <a:r>
              <a:rPr lang="en-US" dirty="0" smtClean="0"/>
              <a:t> to cancel a Legal Document</a:t>
            </a:r>
          </a:p>
          <a:p>
            <a:r>
              <a:rPr lang="en-US" dirty="0" smtClean="0"/>
              <a:t>You</a:t>
            </a:r>
            <a:r>
              <a:rPr lang="en-US" baseline="0" dirty="0" smtClean="0"/>
              <a:t> c</a:t>
            </a:r>
            <a:r>
              <a:rPr lang="en-US" dirty="0" smtClean="0"/>
              <a:t>an </a:t>
            </a:r>
            <a:r>
              <a:rPr lang="en-US" dirty="0" smtClean="0"/>
              <a:t>only cancel Legal Documents created within the Legal Document Cancel Time Fence specified in Legal Document Control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Use Legal Document Delete/Archive to delete and/or</a:t>
            </a:r>
            <a:r>
              <a:rPr lang="en-US" baseline="0" dirty="0" smtClean="0"/>
              <a:t> archive</a:t>
            </a:r>
            <a:r>
              <a:rPr lang="en-US" dirty="0" smtClean="0"/>
              <a:t> legal documents from the system once the online records are no longer needed.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zh-CN" dirty="0" smtClean="0">
                <a:ea typeface="宋体" pitchFamily="2" charset="-122"/>
              </a:rPr>
              <a:t>In some countries, transportation of merchandise requires a document to prove legality and possession of the inventory being moved.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zh-CN" dirty="0" smtClean="0">
                <a:ea typeface="宋体" pitchFamily="2" charset="-122"/>
              </a:rPr>
              <a:t>Legal documents include shipping information, Item, Tax,</a:t>
            </a:r>
            <a:r>
              <a:rPr lang="en-US" altLang="zh-CN" baseline="0" dirty="0" smtClean="0">
                <a:ea typeface="宋体" pitchFamily="2" charset="-122"/>
              </a:rPr>
              <a:t> and </a:t>
            </a:r>
            <a:r>
              <a:rPr lang="en-US" altLang="zh-CN" dirty="0" smtClean="0">
                <a:ea typeface="宋体" pitchFamily="2" charset="-122"/>
              </a:rPr>
              <a:t>etc.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zh-CN" dirty="0" smtClean="0">
                <a:ea typeface="宋体" pitchFamily="2" charset="-122"/>
              </a:rPr>
              <a:t>Legal Documents are generated along with the shipper.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zh-CN" dirty="0" smtClean="0">
                <a:ea typeface="宋体" pitchFamily="2" charset="-122"/>
              </a:rPr>
              <a:t>Note: To implement Legal Documents you must use the  Global Shipping functionality.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 eaLnBrk="1" fontAlgn="t" latinLnBrk="0" hangingPunct="1"/>
            <a:r>
              <a:rPr lang="en-US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Country                    Legal </a:t>
            </a:r>
            <a:r>
              <a:rPr lang="en-US" sz="1200" b="1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Docu</a:t>
            </a:r>
            <a:endParaRPr lang="en-US" sz="1200" b="1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Brazil                        Nota Fiscal</a:t>
            </a:r>
          </a:p>
          <a:p>
            <a:pPr rtl="0" eaLnBrk="1" fontAlgn="t" latinLnBrk="0" hangingPunct="1"/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Argentina                 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Remito</a:t>
            </a:r>
            <a:endParaRPr lang="en-US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Chile                        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Guia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Despacho</a:t>
            </a:r>
            <a:endParaRPr lang="en-US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Poland                     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Dokumenty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magazynowe</a:t>
            </a:r>
            <a:endParaRPr lang="en-US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Turkey                     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Irsaliye</a:t>
            </a:r>
            <a:endParaRPr lang="en-US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t" latinLnBrk="0" hangingPunct="1"/>
            <a:r>
              <a:rPr lang="en-US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Thailand                   “Stock Card”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Supported Form Codes</a:t>
            </a:r>
          </a:p>
          <a:p>
            <a:pPr lvl="1"/>
            <a:r>
              <a:rPr lang="en-US" dirty="0" smtClean="0"/>
              <a:t>11 = Poland</a:t>
            </a:r>
          </a:p>
          <a:p>
            <a:pPr lvl="1"/>
            <a:r>
              <a:rPr lang="en-US" dirty="0" smtClean="0"/>
              <a:t>21 = Chile</a:t>
            </a:r>
          </a:p>
          <a:p>
            <a:pPr lvl="1"/>
            <a:r>
              <a:rPr lang="en-US" dirty="0" smtClean="0"/>
              <a:t>31 = Argentina</a:t>
            </a:r>
          </a:p>
          <a:p>
            <a:pPr lvl="1"/>
            <a:r>
              <a:rPr lang="en-US" dirty="0" smtClean="0"/>
              <a:t>41 = Turkey</a:t>
            </a:r>
          </a:p>
          <a:p>
            <a:pPr lvl="1"/>
            <a:r>
              <a:rPr lang="en-US" dirty="0" smtClean="0"/>
              <a:t>51 = Brazil</a:t>
            </a:r>
          </a:p>
          <a:p>
            <a:pPr lvl="1"/>
            <a:r>
              <a:rPr lang="en-US" dirty="0" smtClean="0"/>
              <a:t>61</a:t>
            </a:r>
            <a:r>
              <a:rPr lang="en-US" baseline="0" dirty="0" smtClean="0"/>
              <a:t> = Russia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29A26-33F5-49A2-8945-F586FC6C2F9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Link Legal Document form code to Document Form Code</a:t>
            </a:r>
          </a:p>
          <a:p>
            <a:pPr>
              <a:lnSpc>
                <a:spcPct val="90000"/>
              </a:lnSpc>
            </a:pPr>
            <a:r>
              <a:rPr lang="en-US" altLang="zh-CN" sz="2400" dirty="0" smtClean="0">
                <a:ea typeface="宋体" pitchFamily="2" charset="-122"/>
              </a:rPr>
              <a:t>Legal Document Max Items specifies the maximum number of lines that will be printed on a shipper and related legal document</a:t>
            </a:r>
          </a:p>
          <a:p>
            <a:pPr lvl="1">
              <a:lnSpc>
                <a:spcPct val="90000"/>
              </a:lnSpc>
            </a:pPr>
            <a:r>
              <a:rPr lang="en-US" altLang="zh-CN" sz="2000" dirty="0" smtClean="0">
                <a:ea typeface="宋体" pitchFamily="2" charset="-122"/>
              </a:rPr>
              <a:t>If 0 (zero), this option has no effect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Transaction flow</a:t>
            </a:r>
          </a:p>
          <a:p>
            <a:pPr lvl="1" eaLnBrk="1" hangingPunct="1"/>
            <a:r>
              <a:rPr lang="en-US" altLang="zh-CN" sz="1700" dirty="0" smtClean="0">
                <a:ea typeface="宋体" pitchFamily="2" charset="-122"/>
              </a:rPr>
              <a:t>Inbound - Inventory moves into the plant/site and may require receiving legal documents. </a:t>
            </a:r>
          </a:p>
          <a:p>
            <a:pPr lvl="1" eaLnBrk="1" hangingPunct="1"/>
            <a:r>
              <a:rPr lang="en-US" altLang="zh-CN" sz="1700" dirty="0" smtClean="0">
                <a:ea typeface="宋体" pitchFamily="2" charset="-122"/>
              </a:rPr>
              <a:t>Outbound - Inventory moves out of the plant/site and may require issuing legal documents.</a:t>
            </a:r>
          </a:p>
          <a:p>
            <a:pPr lvl="1" eaLnBrk="1" hangingPunct="1"/>
            <a:r>
              <a:rPr lang="en-US" altLang="zh-CN" sz="1700" dirty="0" smtClean="0">
                <a:ea typeface="宋体" pitchFamily="2" charset="-122"/>
              </a:rPr>
              <a:t>Internal - Inventory moves within the plant/site and</a:t>
            </a:r>
            <a:r>
              <a:rPr lang="en-US" altLang="zh-CN" sz="1700" baseline="0" dirty="0" smtClean="0">
                <a:ea typeface="宋体" pitchFamily="2" charset="-122"/>
              </a:rPr>
              <a:t> doe not </a:t>
            </a:r>
            <a:r>
              <a:rPr lang="en-US" altLang="zh-CN" sz="1700" dirty="0" smtClean="0">
                <a:ea typeface="宋体" pitchFamily="2" charset="-122"/>
              </a:rPr>
              <a:t>require legal documents.</a:t>
            </a:r>
            <a:endParaRPr lang="zh-CN" altLang="en-US" sz="1700" dirty="0" smtClean="0">
              <a:ea typeface="宋体" pitchFamily="2" charset="-12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a typeface="宋体" pitchFamily="2" charset="-122"/>
              </a:rPr>
              <a:t>Target Dataset must be</a:t>
            </a:r>
            <a:r>
              <a:rPr lang="en-US" altLang="zh-CN" baseline="0" dirty="0" smtClean="0">
                <a:ea typeface="宋体" pitchFamily="2" charset="-122"/>
              </a:rPr>
              <a:t> </a:t>
            </a:r>
            <a:r>
              <a:rPr lang="en-US" sz="1200" b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lgd_nbr.</a:t>
            </a:r>
            <a:r>
              <a:rPr lang="en-US" sz="1200" b="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xxxx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rPr>
              <a:t>, where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rPr>
              <a:t>xxxx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rPr>
              <a:t> can be any character.</a:t>
            </a:r>
            <a:endParaRPr lang="en-US" altLang="zh-CN" b="0" dirty="0" smtClean="0">
              <a:ea typeface="宋体" pitchFamily="2" charset="-122"/>
            </a:endParaRPr>
          </a:p>
          <a:p>
            <a:r>
              <a:rPr lang="en-US" b="0" dirty="0" smtClean="0">
                <a:ea typeface="宋体" pitchFamily="2" charset="-122"/>
              </a:rPr>
              <a:t> Set Internal to Yes.</a:t>
            </a:r>
            <a:endParaRPr lang="en-US" b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The Company Address represents the actual physical address of the ship-from site or location.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      Note: O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宋体" pitchFamily="2" charset="-122"/>
              </a:rPr>
              <a:t>nly sites or locations with physical addresses can be assigned legal document NRM sequences.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None/>
              <a:tabLst/>
              <a:defRPr/>
            </a:pP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141414">
                  <a:lumMod val="75000"/>
                  <a:lumOff val="25000"/>
                </a:srgbClr>
              </a:solidFill>
              <a:effectLst/>
              <a:uLnTx/>
              <a:uFillTx/>
              <a:latin typeface="Century Gothic"/>
              <a:ea typeface="宋体" pitchFamily="2" charset="-122"/>
            </a:endParaRP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79646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141414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 Legal Document Control,  if you set Allow Same NRM for Multiple Addresses to Yes, you can assign the same NRM sequence to multiple addresses with different Federal Tax IDs.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92A83-12B4-4AB4-A2CE-FF6544E18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6A483-3C08-4132-8493-AF86797BC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AC013-5221-45F3-8514-09D211D30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E8BC9-D99E-4025-A7F7-3541FF2758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C4A22-063F-48BD-B1FE-D32C005895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15783-391D-41A7-8AB6-23F1C32EE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93FBE-6B9E-4758-8EB9-0D41458B9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8533C-9A4C-4B79-9A3F-DD7E3620D1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AE8CC-81D8-4A5F-B2BC-E18F6779E0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E5EA-9D98-4108-AEF7-6E1AAE2AE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8488"/>
            <a:ext cx="20574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8488"/>
            <a:ext cx="6019800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282F-1CFB-40AB-8B50-F00D750012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6038"/>
            <a:ext cx="40386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7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6038"/>
            <a:ext cx="82296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0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4541C28A-5D4E-4206-87FB-1E7E17945A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  <p:sldLayoutId id="2147483675" r:id="rId13"/>
    <p:sldLayoutId id="214748367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>
          <a:solidFill>
            <a:srgbClr val="4F4F4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>
          <a:solidFill>
            <a:srgbClr val="4F4F4F"/>
          </a:solidFill>
          <a:latin typeface="+mn-l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>
          <a:solidFill>
            <a:srgbClr val="4F4F4F"/>
          </a:solidFill>
          <a:latin typeface="+mn-l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>
          <a:solidFill>
            <a:srgbClr val="4F4F4F"/>
          </a:solidFill>
          <a:latin typeface="+mn-l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>
          <a:solidFill>
            <a:srgbClr val="4F4F4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Work With Legal Documents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  <a:buNone/>
            </a:pPr>
            <a:r>
              <a:rPr lang="en-US" dirty="0" smtClean="0"/>
              <a:t>In this section you will learn how to: </a:t>
            </a:r>
          </a:p>
          <a:p>
            <a:pPr>
              <a:lnSpc>
                <a:spcPct val="90000"/>
              </a:lnSpc>
              <a:spcAft>
                <a:spcPts val="600"/>
              </a:spcAft>
              <a:buNone/>
            </a:pPr>
            <a:endParaRPr lang="en-US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Set Up Legal Documents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Create Legal Documents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Print Legal Documents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 smtClean="0"/>
              <a:t>Cancel and Delete Legal Documents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defTabSz="8651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AS</a:t>
            </a: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-LD-</a:t>
            </a: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010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qgl\AppData\Local\Temp\SNAGHTML57fb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638" y="1066800"/>
            <a:ext cx="5334000" cy="2874711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AS-LD-100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Set Up Shipping Groups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00238" y="1316182"/>
            <a:ext cx="8229600" cy="4999951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00238" y="179388"/>
            <a:ext cx="8229600" cy="428625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24038" y="2971800"/>
            <a:ext cx="914400" cy="2286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724438" y="4191000"/>
            <a:ext cx="914400" cy="2286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2" name="Picture 4" descr="C:\Users\qgl\AppData\Local\Temp\SNAGHTML582a0c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438" y="3581400"/>
            <a:ext cx="5334000" cy="2795182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371638" y="5410200"/>
            <a:ext cx="1143000" cy="3048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4" name="Picture 6" descr="C:\Users\qgl\AppData\Local\Temp\SNAGHTML585c0e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62438" y="2819400"/>
            <a:ext cx="5952962" cy="281940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3038638" y="4648200"/>
            <a:ext cx="1219200" cy="3048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AS-LD-110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Any function that generates shippers will enable you to generate legal documents along with the shipper.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GB" dirty="0" smtClean="0"/>
              <a:t>Create Legal Documents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AS-LD-120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prompted, select a Legal Document sequence ID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Input optional data in the Complementary Data frame</a:t>
            </a: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GB" dirty="0" smtClean="0"/>
              <a:t>Additional Pop-ups During Legal Document Creation</a:t>
            </a:r>
            <a:endParaRPr lang="en-US" dirty="0"/>
          </a:p>
        </p:txBody>
      </p:sp>
      <p:pic>
        <p:nvPicPr>
          <p:cNvPr id="8" name="Picture 7" descr="PPTD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0" y="2057400"/>
            <a:ext cx="1990725" cy="790575"/>
          </a:xfrm>
          <a:prstGeom prst="rect">
            <a:avLst/>
          </a:prstGeom>
        </p:spPr>
      </p:pic>
      <p:pic>
        <p:nvPicPr>
          <p:cNvPr id="8194" name="Picture 2" descr="C:\Users\qgl\AppData\Local\Temp\SNAGHTML59e2c6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4114800"/>
            <a:ext cx="4752975" cy="2190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AS-LD-130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GB" dirty="0" smtClean="0"/>
              <a:t>Print Legal Documents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667000" y="4343400"/>
            <a:ext cx="914400" cy="2286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C:\Users\qgl\AppData\Local\Temp\SNAGHTML5a094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95400"/>
            <a:ext cx="6867525" cy="3857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qgl\AppData\Local\Temp\SNAGHTML5a248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371600"/>
            <a:ext cx="4371975" cy="333375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AS-LD-140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08730"/>
          </a:xfrm>
        </p:spPr>
        <p:txBody>
          <a:bodyPr/>
          <a:lstStyle/>
          <a:p>
            <a:r>
              <a:rPr lang="en-GB" dirty="0" smtClean="0"/>
              <a:t>Cancel Legal Documents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00" name="Picture 4" descr="C:\Users\qgl\AppData\Local\Temp\SNAGHTML5a3258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276600"/>
            <a:ext cx="3848100" cy="258127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3124200" y="4343400"/>
            <a:ext cx="2209800" cy="2286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AS-LD-150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GB" dirty="0" smtClean="0"/>
              <a:t>Delete/Archive Legal Documents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qgl\AppData\Local\Temp\SNAGHTML5a4c24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799" y="1295400"/>
            <a:ext cx="6824545" cy="41148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1981200" y="3581400"/>
            <a:ext cx="1066800" cy="5334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8651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AS-LD-020</a:t>
            </a:r>
            <a:endParaRPr lang="en-US" sz="800" kern="0" dirty="0">
              <a:solidFill>
                <a:sysClr val="windowText" lastClr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Work With Legal Documents </a:t>
            </a:r>
            <a:br>
              <a:rPr lang="en-US" dirty="0" smtClean="0"/>
            </a:br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</p:txBody>
      </p:sp>
      <p:pic>
        <p:nvPicPr>
          <p:cNvPr id="8" name="Picture 4" descr="in00191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514600"/>
            <a:ext cx="208915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j04127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722437"/>
            <a:ext cx="13589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2039937" y="2874962"/>
            <a:ext cx="719138" cy="288925"/>
          </a:xfrm>
          <a:prstGeom prst="rightArrow">
            <a:avLst>
              <a:gd name="adj1" fmla="val 50000"/>
              <a:gd name="adj2" fmla="val 6222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09600" y="3962400"/>
            <a:ext cx="1210588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2000" b="1" dirty="0" smtClean="0">
                <a:solidFill>
                  <a:srgbClr val="4172BB"/>
                </a:solidFill>
                <a:latin typeface="Arial" charset="0"/>
                <a:ea typeface="宋体" pitchFamily="2" charset="-122"/>
              </a:rPr>
              <a:t>Supplier</a:t>
            </a:r>
            <a:endParaRPr lang="en-US" altLang="zh-CN" sz="2000" b="1" dirty="0">
              <a:solidFill>
                <a:srgbClr val="4172BB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934200" y="3962400"/>
            <a:ext cx="1370013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2000" b="1" dirty="0">
                <a:solidFill>
                  <a:srgbClr val="4172BB"/>
                </a:solidFill>
                <a:latin typeface="Arial" charset="0"/>
                <a:ea typeface="宋体" pitchFamily="2" charset="-122"/>
              </a:rPr>
              <a:t>Customer</a:t>
            </a: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514600" y="3581400"/>
            <a:ext cx="1150938" cy="792163"/>
          </a:xfrm>
          <a:prstGeom prst="flowChartMulti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810000" y="3657600"/>
            <a:ext cx="2286000" cy="14157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rgbClr val="890C4C"/>
              </a:buClr>
              <a:buFontTx/>
              <a:buChar char="•"/>
            </a:pPr>
            <a:r>
              <a:rPr lang="en-US" altLang="zh-CN" sz="2000" dirty="0">
                <a:latin typeface="Arial" charset="0"/>
                <a:ea typeface="宋体" pitchFamily="2" charset="-122"/>
              </a:rPr>
              <a:t>Shipper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rgbClr val="890C4C"/>
              </a:buClr>
              <a:buFontTx/>
              <a:buChar char="•"/>
            </a:pPr>
            <a:r>
              <a:rPr lang="en-US" altLang="zh-CN" sz="2000" b="1" dirty="0">
                <a:latin typeface="Arial" charset="0"/>
                <a:ea typeface="宋体" pitchFamily="2" charset="-122"/>
              </a:rPr>
              <a:t>Legal Document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rgbClr val="890C4C"/>
              </a:buClr>
              <a:buFontTx/>
              <a:buChar char="•"/>
            </a:pPr>
            <a:r>
              <a:rPr lang="en-US" altLang="zh-CN" sz="2000" dirty="0">
                <a:latin typeface="Arial" charset="0"/>
                <a:ea typeface="宋体" pitchFamily="2" charset="-122"/>
              </a:rPr>
              <a:t>Invoice</a:t>
            </a: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5334000" y="2895600"/>
            <a:ext cx="719138" cy="288925"/>
          </a:xfrm>
          <a:prstGeom prst="rightArrow">
            <a:avLst>
              <a:gd name="adj1" fmla="val 50000"/>
              <a:gd name="adj2" fmla="val 6222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9" name="Picture 5" descr="j04342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2133600"/>
            <a:ext cx="2484437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8651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AS-LD-030</a:t>
            </a:r>
            <a:endParaRPr lang="en-US" sz="800" kern="0" dirty="0">
              <a:solidFill>
                <a:sysClr val="windowText" lastClr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08730"/>
          </a:xfrm>
        </p:spPr>
        <p:txBody>
          <a:bodyPr/>
          <a:lstStyle/>
          <a:p>
            <a:r>
              <a:rPr lang="en-US" dirty="0" smtClean="0"/>
              <a:t>Legal Document Examples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</p:txBody>
      </p:sp>
      <p:pic>
        <p:nvPicPr>
          <p:cNvPr id="13" name="Picture 3" descr="Argentina Remito sampl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95400"/>
            <a:ext cx="341788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NF - sample - Brazi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486400" y="1447800"/>
            <a:ext cx="3487738" cy="4799012"/>
          </a:xfrm>
          <a:prstGeom prst="rect">
            <a:avLst/>
          </a:prstGeom>
          <a:noFill/>
        </p:spPr>
      </p:pic>
      <p:pic>
        <p:nvPicPr>
          <p:cNvPr id="15" name="Picture 5" descr="Chile - guia de despach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048000" y="1295400"/>
            <a:ext cx="3416300" cy="4392612"/>
          </a:xfrm>
          <a:prstGeom prst="rect">
            <a:avLst/>
          </a:prstGeom>
          <a:noFill/>
        </p:spPr>
      </p:pic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914400" y="3581400"/>
            <a:ext cx="1370013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pt-BR" sz="2000" b="1" u="sng" dirty="0">
                <a:solidFill>
                  <a:srgbClr val="4172BB"/>
                </a:solidFill>
                <a:latin typeface="Arial" charset="0"/>
              </a:rPr>
              <a:t>Argentina</a:t>
            </a:r>
            <a:endParaRPr lang="en-US" altLang="zh-CN" sz="2000" b="1" u="sng" dirty="0">
              <a:solidFill>
                <a:srgbClr val="4172BB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191000" y="3276600"/>
            <a:ext cx="804862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pt-BR" sz="2000" b="1" u="sng" dirty="0">
                <a:solidFill>
                  <a:srgbClr val="4172BB"/>
                </a:solidFill>
                <a:latin typeface="Arial" charset="0"/>
              </a:rPr>
              <a:t>Chile</a:t>
            </a:r>
            <a:endParaRPr lang="en-US" altLang="zh-CN" sz="2000" b="1" u="sng" dirty="0">
              <a:solidFill>
                <a:srgbClr val="4172BB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7239000" y="3505200"/>
            <a:ext cx="874712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pt-BR" sz="2000" b="1" u="sng" dirty="0">
                <a:solidFill>
                  <a:srgbClr val="4172BB"/>
                </a:solidFill>
                <a:latin typeface="Arial" charset="0"/>
              </a:rPr>
              <a:t>Brazil</a:t>
            </a:r>
            <a:endParaRPr lang="en-US" altLang="zh-CN" sz="2000" b="1" u="sng" dirty="0">
              <a:solidFill>
                <a:srgbClr val="4172BB"/>
              </a:solidFill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sz="4000" dirty="0" smtClean="0"/>
          </a:p>
          <a:p>
            <a:pPr algn="ctr">
              <a:lnSpc>
                <a:spcPct val="150000"/>
              </a:lnSpc>
              <a:buNone/>
            </a:pPr>
            <a:endParaRPr lang="en-GB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GB" dirty="0" smtClean="0"/>
              <a:t>Set Up Legal Documents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8651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AS-LD-040</a:t>
            </a:r>
            <a:endParaRPr lang="en-US" sz="800" kern="0" dirty="0">
              <a:solidFill>
                <a:sysClr val="windowText" lastClr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457200" y="59848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AutoShape 5"/>
          <p:cNvSpPr>
            <a:spLocks noChangeAspect="1" noChangeArrowheads="1"/>
          </p:cNvSpPr>
          <p:nvPr/>
        </p:nvSpPr>
        <p:spPr bwMode="auto">
          <a:xfrm>
            <a:off x="914400" y="1943100"/>
            <a:ext cx="64389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1752600" y="1524000"/>
            <a:ext cx="5212080" cy="6096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b="0" dirty="0" smtClean="0">
                <a:latin typeface="Arial" charset="0"/>
              </a:rPr>
              <a:t>Configure Legal Documents control settings</a:t>
            </a:r>
            <a:endParaRPr lang="en-US" sz="1800" b="0" dirty="0">
              <a:latin typeface="Arial" charset="0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1752600" y="2438400"/>
            <a:ext cx="5212080" cy="6096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b="0" dirty="0" smtClean="0">
                <a:latin typeface="Arial" charset="0"/>
              </a:rPr>
              <a:t>Define Legal Document formats</a:t>
            </a:r>
            <a:endParaRPr lang="en-US" sz="1800" b="0" dirty="0">
              <a:latin typeface="Arial" charset="0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1752600" y="3352800"/>
            <a:ext cx="5212080" cy="6096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b="0" dirty="0" smtClean="0">
                <a:latin typeface="Arial" charset="0"/>
              </a:rPr>
              <a:t>Set up Inventory Movement Codes</a:t>
            </a:r>
            <a:endParaRPr lang="en-US" sz="1800" b="0" dirty="0">
              <a:latin typeface="Arial" charset="0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1752600" y="4267200"/>
            <a:ext cx="5212080" cy="6096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b="0" smtClean="0">
                <a:latin typeface="Arial" charset="0"/>
              </a:rPr>
              <a:t>Set up </a:t>
            </a:r>
            <a:r>
              <a:rPr lang="en-US" sz="1800" b="0" dirty="0" smtClean="0">
                <a:latin typeface="Arial" charset="0"/>
              </a:rPr>
              <a:t>Number Sequences for Legal Documents</a:t>
            </a:r>
            <a:endParaRPr lang="en-US" sz="1800" b="0" dirty="0">
              <a:latin typeface="Arial" charset="0"/>
            </a:endParaRPr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auto">
          <a:xfrm>
            <a:off x="1752600" y="5181600"/>
            <a:ext cx="5212080" cy="6096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b="0" dirty="0" smtClean="0">
                <a:latin typeface="Arial" charset="0"/>
              </a:rPr>
              <a:t>Set up Shipping Groups</a:t>
            </a:r>
            <a:endParaRPr lang="en-US" sz="1800" b="0" dirty="0">
              <a:latin typeface="Arial" charset="0"/>
            </a:endParaRPr>
          </a:p>
        </p:txBody>
      </p:sp>
      <p:cxnSp>
        <p:nvCxnSpPr>
          <p:cNvPr id="30" name="Straight Arrow Connector 29"/>
          <p:cNvCxnSpPr>
            <a:stCxn id="24" idx="2"/>
            <a:endCxn id="25" idx="0"/>
          </p:cNvCxnSpPr>
          <p:nvPr/>
        </p:nvCxnSpPr>
        <p:spPr>
          <a:xfrm rot="5400000">
            <a:off x="4206240" y="2286000"/>
            <a:ext cx="304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>
            <a:off x="4191794" y="3199606"/>
            <a:ext cx="304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>
            <a:off x="4191794" y="4114006"/>
            <a:ext cx="304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4191794" y="5028406"/>
            <a:ext cx="3048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qgl\AppData\Local\Temp\SNAGHTML5a677d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600200"/>
            <a:ext cx="4946404" cy="32766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AS-LD-050</a:t>
            </a:r>
          </a:p>
          <a:p>
            <a:endParaRPr lang="en-US" sz="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08730"/>
          </a:xfrm>
        </p:spPr>
        <p:txBody>
          <a:bodyPr/>
          <a:lstStyle/>
          <a:p>
            <a:r>
              <a:rPr lang="en-US" dirty="0" smtClean="0"/>
              <a:t>Configure Control Settings</a:t>
            </a:r>
            <a:endParaRPr lang="en-US" dirty="0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362200" y="2438400"/>
            <a:ext cx="2978150" cy="330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C:\Users\qgl\AppData\Local\Temp\SNAGHTML57c001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219200"/>
            <a:ext cx="5410200" cy="275464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AS-LD-060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08730"/>
          </a:xfrm>
        </p:spPr>
        <p:txBody>
          <a:bodyPr/>
          <a:lstStyle/>
          <a:p>
            <a:r>
              <a:rPr lang="en-US" dirty="0" smtClean="0"/>
              <a:t>Define Legal Document Formats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lnSpc>
                <a:spcPct val="90000"/>
              </a:lnSpc>
              <a:buNone/>
            </a:pPr>
            <a:endParaRPr lang="en-GB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447800" y="3048000"/>
            <a:ext cx="2209800" cy="4572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qgl\AppData\Local\Temp\SNAGHTML17cb2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599" y="1600200"/>
            <a:ext cx="6289621" cy="28956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AS-LD-070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Set Up Inventory Movement Codes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905000" y="3733800"/>
            <a:ext cx="3276600" cy="3810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AS-LD-080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Define Number Sequences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6" name="Picture 2" descr="C:\Users\qgl\AppData\Local\Temp\SNAGHTML55f9a0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447800"/>
            <a:ext cx="7069328" cy="3733800"/>
          </a:xfrm>
          <a:prstGeom prst="rect">
            <a:avLst/>
          </a:prstGeom>
          <a:noFill/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295400" y="2743200"/>
            <a:ext cx="1752600" cy="3048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:\Users\qgl\AppData\Local\Temp\SNAGHTML5761ac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19200"/>
            <a:ext cx="7458075" cy="4467226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 kern="0" dirty="0" smtClean="0">
              <a:solidFill>
                <a:sysClr val="windowText" lastClr="000000"/>
              </a:solidFill>
            </a:endParaRPr>
          </a:p>
          <a:p>
            <a:pPr lvl="0"/>
            <a:r>
              <a:rPr lang="en-US" sz="800" kern="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AS-LD-090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08730"/>
          </a:xfrm>
        </p:spPr>
        <p:txBody>
          <a:bodyPr/>
          <a:lstStyle/>
          <a:p>
            <a:r>
              <a:rPr lang="en-US" dirty="0" smtClean="0"/>
              <a:t>Assign Number Sequences to Addresses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143000" y="1981200"/>
            <a:ext cx="1295400" cy="3048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eaLnBrk="0" hangingPunct="0">
              <a:buSzPct val="100000"/>
            </a:pPr>
            <a:endParaRPr lang="en-US" dirty="0">
              <a:solidFill>
                <a:srgbClr val="C00000"/>
              </a:solidFill>
              <a:cs typeface="Tahoma" pitchFamily="34" charset="0"/>
              <a:sym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QAD 2010 Template">
  <a:themeElements>
    <a:clrScheme name="1_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1_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QAD 2010 Template 1">
      <a:dk1>
        <a:srgbClr val="141414"/>
      </a:dk1>
      <a:lt1>
        <a:srgbClr val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FFFFFF"/>
      </a:accent3>
      <a:accent4>
        <a:srgbClr val="0F0F0F"/>
      </a:accent4>
      <a:accent5>
        <a:srgbClr val="B2C1DB"/>
      </a:accent5>
      <a:accent6>
        <a:srgbClr val="E0873F"/>
      </a:accent6>
      <a:hlink>
        <a:srgbClr val="4F81BD"/>
      </a:hlink>
      <a:folHlink>
        <a:srgbClr val="366092"/>
      </a:folHlink>
    </a:clrScheme>
    <a:fontScheme name="QAD 2010 Templat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QAD 2010 Template 1">
        <a:dk1>
          <a:srgbClr val="141414"/>
        </a:dk1>
        <a:lt1>
          <a:srgbClr val="FFFFFF"/>
        </a:lt1>
        <a:dk2>
          <a:srgbClr val="141414"/>
        </a:dk2>
        <a:lt2>
          <a:srgbClr val="FFFFFF"/>
        </a:lt2>
        <a:accent1>
          <a:srgbClr val="4F81BD"/>
        </a:accent1>
        <a:accent2>
          <a:srgbClr val="F79646"/>
        </a:accent2>
        <a:accent3>
          <a:srgbClr val="FFFFFF"/>
        </a:accent3>
        <a:accent4>
          <a:srgbClr val="0F0F0F"/>
        </a:accent4>
        <a:accent5>
          <a:srgbClr val="B2C1DB"/>
        </a:accent5>
        <a:accent6>
          <a:srgbClr val="E0873F"/>
        </a:accent6>
        <a:hlink>
          <a:srgbClr val="4F81BD"/>
        </a:hlink>
        <a:folHlink>
          <a:srgbClr val="3660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3140</TotalTime>
  <Words>813</Words>
  <Application>Microsoft Office PowerPoint</Application>
  <PresentationFormat>On-screen Show (4:3)</PresentationFormat>
  <Paragraphs>172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1_QAD 2010 Template</vt:lpstr>
      <vt:lpstr>QAD 2010 Template</vt:lpstr>
      <vt:lpstr>Work With Legal Documents</vt:lpstr>
      <vt:lpstr>Work With Legal Documents  Introduction</vt:lpstr>
      <vt:lpstr>Legal Document Examples</vt:lpstr>
      <vt:lpstr>Set Up Legal Documents</vt:lpstr>
      <vt:lpstr>Configure Control Settings</vt:lpstr>
      <vt:lpstr>Define Legal Document Formats</vt:lpstr>
      <vt:lpstr>Set Up Inventory Movement Codes</vt:lpstr>
      <vt:lpstr>Define Number Sequences</vt:lpstr>
      <vt:lpstr>Assign Number Sequences to Addresses</vt:lpstr>
      <vt:lpstr>Set Up Shipping Groups</vt:lpstr>
      <vt:lpstr>Create Legal Documents</vt:lpstr>
      <vt:lpstr>Additional Pop-ups During Legal Document Creation</vt:lpstr>
      <vt:lpstr>Print Legal Documents</vt:lpstr>
      <vt:lpstr>Cancel Legal Documents</vt:lpstr>
      <vt:lpstr>Delete/Archive Legal Documents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Approval Statuses</dc:title>
  <dc:creator>QAD</dc:creator>
  <cp:lastModifiedBy>Administrator</cp:lastModifiedBy>
  <cp:revision>221</cp:revision>
  <dcterms:created xsi:type="dcterms:W3CDTF">2011-03-04T00:30:06Z</dcterms:created>
  <dcterms:modified xsi:type="dcterms:W3CDTF">2015-03-12T03:32:17Z</dcterms:modified>
</cp:coreProperties>
</file>